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147"/>
  </p:notesMasterIdLst>
  <p:handoutMasterIdLst>
    <p:handoutMasterId r:id="rId148"/>
  </p:handoutMasterIdLst>
  <p:sldIdLst>
    <p:sldId id="528" r:id="rId2"/>
    <p:sldId id="316" r:id="rId3"/>
    <p:sldId id="575" r:id="rId4"/>
    <p:sldId id="576" r:id="rId5"/>
    <p:sldId id="577" r:id="rId6"/>
    <p:sldId id="603" r:id="rId7"/>
    <p:sldId id="583" r:id="rId8"/>
    <p:sldId id="314" r:id="rId9"/>
    <p:sldId id="315" r:id="rId10"/>
    <p:sldId id="290" r:id="rId11"/>
    <p:sldId id="331" r:id="rId12"/>
    <p:sldId id="468" r:id="rId13"/>
    <p:sldId id="469" r:id="rId14"/>
    <p:sldId id="591" r:id="rId15"/>
    <p:sldId id="590" r:id="rId16"/>
    <p:sldId id="470" r:id="rId17"/>
    <p:sldId id="320" r:id="rId18"/>
    <p:sldId id="307" r:id="rId19"/>
    <p:sldId id="322" r:id="rId20"/>
    <p:sldId id="578" r:id="rId21"/>
    <p:sldId id="467" r:id="rId22"/>
    <p:sldId id="593" r:id="rId23"/>
    <p:sldId id="333" r:id="rId24"/>
    <p:sldId id="287" r:id="rId25"/>
    <p:sldId id="295" r:id="rId26"/>
    <p:sldId id="324" r:id="rId27"/>
    <p:sldId id="385" r:id="rId28"/>
    <p:sldId id="581" r:id="rId29"/>
    <p:sldId id="599" r:id="rId30"/>
    <p:sldId id="318" r:id="rId31"/>
    <p:sldId id="306" r:id="rId32"/>
    <p:sldId id="305" r:id="rId33"/>
    <p:sldId id="594" r:id="rId34"/>
    <p:sldId id="596" r:id="rId35"/>
    <p:sldId id="595" r:id="rId36"/>
    <p:sldId id="325" r:id="rId37"/>
    <p:sldId id="260" r:id="rId38"/>
    <p:sldId id="280" r:id="rId39"/>
    <p:sldId id="592" r:id="rId40"/>
    <p:sldId id="270" r:id="rId41"/>
    <p:sldId id="282" r:id="rId42"/>
    <p:sldId id="272" r:id="rId43"/>
    <p:sldId id="303" r:id="rId44"/>
    <p:sldId id="297" r:id="rId45"/>
    <p:sldId id="326" r:id="rId46"/>
    <p:sldId id="563" r:id="rId47"/>
    <p:sldId id="562" r:id="rId48"/>
    <p:sldId id="584" r:id="rId49"/>
    <p:sldId id="561" r:id="rId50"/>
    <p:sldId id="604" r:id="rId51"/>
    <p:sldId id="605" r:id="rId52"/>
    <p:sldId id="606" r:id="rId53"/>
    <p:sldId id="585" r:id="rId54"/>
    <p:sldId id="586" r:id="rId55"/>
    <p:sldId id="597" r:id="rId56"/>
    <p:sldId id="598" r:id="rId57"/>
    <p:sldId id="283" r:id="rId58"/>
    <p:sldId id="301" r:id="rId59"/>
    <p:sldId id="311" r:id="rId60"/>
    <p:sldId id="527" r:id="rId61"/>
    <p:sldId id="579" r:id="rId62"/>
    <p:sldId id="580" r:id="rId63"/>
    <p:sldId id="284" r:id="rId64"/>
    <p:sldId id="277" r:id="rId65"/>
    <p:sldId id="278" r:id="rId66"/>
    <p:sldId id="266" r:id="rId67"/>
    <p:sldId id="285" r:id="rId68"/>
    <p:sldId id="271" r:id="rId69"/>
    <p:sldId id="273" r:id="rId70"/>
    <p:sldId id="308" r:id="rId71"/>
    <p:sldId id="309" r:id="rId72"/>
    <p:sldId id="310" r:id="rId73"/>
    <p:sldId id="312" r:id="rId74"/>
    <p:sldId id="299" r:id="rId75"/>
    <p:sldId id="304" r:id="rId76"/>
    <p:sldId id="302" r:id="rId77"/>
    <p:sldId id="300" r:id="rId78"/>
    <p:sldId id="288" r:id="rId79"/>
    <p:sldId id="289" r:id="rId80"/>
    <p:sldId id="335" r:id="rId81"/>
    <p:sldId id="607" r:id="rId82"/>
    <p:sldId id="608" r:id="rId83"/>
    <p:sldId id="609" r:id="rId84"/>
    <p:sldId id="610" r:id="rId85"/>
    <p:sldId id="291" r:id="rId86"/>
    <p:sldId id="337" r:id="rId87"/>
    <p:sldId id="336" r:id="rId88"/>
    <p:sldId id="292" r:id="rId89"/>
    <p:sldId id="341" r:id="rId90"/>
    <p:sldId id="293" r:id="rId91"/>
    <p:sldId id="601" r:id="rId92"/>
    <p:sldId id="602" r:id="rId93"/>
    <p:sldId id="371" r:id="rId94"/>
    <p:sldId id="372" r:id="rId95"/>
    <p:sldId id="373" r:id="rId96"/>
    <p:sldId id="374" r:id="rId97"/>
    <p:sldId id="375" r:id="rId98"/>
    <p:sldId id="587" r:id="rId99"/>
    <p:sldId id="600" r:id="rId100"/>
    <p:sldId id="376" r:id="rId101"/>
    <p:sldId id="377" r:id="rId102"/>
    <p:sldId id="378" r:id="rId103"/>
    <p:sldId id="379" r:id="rId104"/>
    <p:sldId id="380" r:id="rId105"/>
    <p:sldId id="381" r:id="rId106"/>
    <p:sldId id="382" r:id="rId107"/>
    <p:sldId id="383" r:id="rId108"/>
    <p:sldId id="556" r:id="rId109"/>
    <p:sldId id="343" r:id="rId110"/>
    <p:sldId id="344" r:id="rId111"/>
    <p:sldId id="345" r:id="rId112"/>
    <p:sldId id="346" r:id="rId113"/>
    <p:sldId id="347" r:id="rId114"/>
    <p:sldId id="348" r:id="rId115"/>
    <p:sldId id="349" r:id="rId116"/>
    <p:sldId id="589" r:id="rId117"/>
    <p:sldId id="350" r:id="rId118"/>
    <p:sldId id="351" r:id="rId119"/>
    <p:sldId id="359" r:id="rId120"/>
    <p:sldId id="352" r:id="rId121"/>
    <p:sldId id="353" r:id="rId122"/>
    <p:sldId id="354" r:id="rId123"/>
    <p:sldId id="355" r:id="rId124"/>
    <p:sldId id="356" r:id="rId125"/>
    <p:sldId id="357" r:id="rId126"/>
    <p:sldId id="358" r:id="rId127"/>
    <p:sldId id="360" r:id="rId128"/>
    <p:sldId id="364" r:id="rId129"/>
    <p:sldId id="367" r:id="rId130"/>
    <p:sldId id="365" r:id="rId131"/>
    <p:sldId id="366" r:id="rId132"/>
    <p:sldId id="388" r:id="rId133"/>
    <p:sldId id="390" r:id="rId134"/>
    <p:sldId id="386" r:id="rId135"/>
    <p:sldId id="387" r:id="rId136"/>
    <p:sldId id="361" r:id="rId137"/>
    <p:sldId id="362" r:id="rId138"/>
    <p:sldId id="363" r:id="rId139"/>
    <p:sldId id="332" r:id="rId140"/>
    <p:sldId id="559" r:id="rId141"/>
    <p:sldId id="557" r:id="rId142"/>
    <p:sldId id="268" r:id="rId143"/>
    <p:sldId id="368" r:id="rId144"/>
    <p:sldId id="369" r:id="rId145"/>
    <p:sldId id="560" r:id="rId146"/>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CC"/>
    <a:srgbClr val="FF0000"/>
    <a:srgbClr val="0000FF"/>
    <a:srgbClr val="808000"/>
    <a:srgbClr val="5E758C"/>
    <a:srgbClr val="6E869E"/>
    <a:srgbClr val="FF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105" autoAdjust="0"/>
    <p:restoredTop sz="96791" autoAdjust="0"/>
  </p:normalViewPr>
  <p:slideViewPr>
    <p:cSldViewPr>
      <p:cViewPr>
        <p:scale>
          <a:sx n="66" d="100"/>
          <a:sy n="66" d="100"/>
        </p:scale>
        <p:origin x="-720"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1" d="100"/>
        <a:sy n="41"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handoutMaster" Target="handoutMasters/handoutMaster1.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49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mic Sans MS" pitchFamily="66" charset="0"/>
              </a:defRPr>
            </a:lvl1pPr>
          </a:lstStyle>
          <a:p>
            <a:pPr>
              <a:defRPr/>
            </a:pPr>
            <a:endParaRPr lang="el-GR"/>
          </a:p>
        </p:txBody>
      </p:sp>
      <p:sp>
        <p:nvSpPr>
          <p:cNvPr id="362499"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mic Sans MS" pitchFamily="66" charset="0"/>
              </a:defRPr>
            </a:lvl1pPr>
          </a:lstStyle>
          <a:p>
            <a:pPr>
              <a:defRPr/>
            </a:pPr>
            <a:endParaRPr lang="el-GR"/>
          </a:p>
        </p:txBody>
      </p:sp>
      <p:sp>
        <p:nvSpPr>
          <p:cNvPr id="362500" name="Rectangle 4"/>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mic Sans MS" pitchFamily="66" charset="0"/>
              </a:defRPr>
            </a:lvl1pPr>
          </a:lstStyle>
          <a:p>
            <a:pPr>
              <a:defRPr/>
            </a:pPr>
            <a:endParaRPr lang="el-GR"/>
          </a:p>
        </p:txBody>
      </p:sp>
      <p:sp>
        <p:nvSpPr>
          <p:cNvPr id="362501" name="Rectangle 5"/>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mic Sans MS" pitchFamily="66" charset="0"/>
              </a:defRPr>
            </a:lvl1pPr>
          </a:lstStyle>
          <a:p>
            <a:pPr>
              <a:defRPr/>
            </a:pPr>
            <a:fld id="{702C740B-BE4D-45CF-A158-90E307A60144}" type="slidenum">
              <a:rPr lang="el-GR"/>
              <a:pPr>
                <a:defRPr/>
              </a:pPr>
              <a:t>‹#›</a:t>
            </a:fld>
            <a:endParaRPr lang="el-GR"/>
          </a:p>
        </p:txBody>
      </p:sp>
    </p:spTree>
    <p:extLst>
      <p:ext uri="{BB962C8B-B14F-4D97-AF65-F5344CB8AC3E}">
        <p14:creationId xmlns="" xmlns:p14="http://schemas.microsoft.com/office/powerpoint/2010/main" val="363434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mic Sans MS" pitchFamily="66" charset="0"/>
              </a:defRPr>
            </a:lvl1pPr>
          </a:lstStyle>
          <a:p>
            <a:pPr>
              <a:defRPr/>
            </a:pPr>
            <a:endParaRPr lang="en-US"/>
          </a:p>
        </p:txBody>
      </p:sp>
      <p:sp>
        <p:nvSpPr>
          <p:cNvPr id="17411"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mic Sans MS" pitchFamily="66" charset="0"/>
              </a:defRPr>
            </a:lvl1pPr>
          </a:lstStyle>
          <a:p>
            <a:pPr>
              <a:defRPr/>
            </a:pPr>
            <a:endParaRPr lang="en-US"/>
          </a:p>
        </p:txBody>
      </p:sp>
      <p:sp>
        <p:nvSpPr>
          <p:cNvPr id="14746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mic Sans MS" pitchFamily="66" charset="0"/>
              </a:defRPr>
            </a:lvl1pPr>
          </a:lstStyle>
          <a:p>
            <a:pPr>
              <a:defRPr/>
            </a:pPr>
            <a:endParaRPr lang="en-US"/>
          </a:p>
        </p:txBody>
      </p:sp>
      <p:sp>
        <p:nvSpPr>
          <p:cNvPr id="17415" name="Rectangle 7"/>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mic Sans MS" pitchFamily="66" charset="0"/>
              </a:defRPr>
            </a:lvl1pPr>
          </a:lstStyle>
          <a:p>
            <a:pPr>
              <a:defRPr/>
            </a:pPr>
            <a:fld id="{3D989AD0-7207-4204-B5C3-337B7F4BB661}" type="slidenum">
              <a:rPr lang="en-US"/>
              <a:pPr>
                <a:defRPr/>
              </a:pPr>
              <a:t>‹#›</a:t>
            </a:fld>
            <a:endParaRPr lang="en-US"/>
          </a:p>
        </p:txBody>
      </p:sp>
    </p:spTree>
    <p:extLst>
      <p:ext uri="{BB962C8B-B14F-4D97-AF65-F5344CB8AC3E}">
        <p14:creationId xmlns="" xmlns:p14="http://schemas.microsoft.com/office/powerpoint/2010/main" val="10853273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855663" y="750888"/>
            <a:ext cx="4959350" cy="3719512"/>
          </a:xfrm>
          <a:ln/>
        </p:spPr>
      </p:sp>
      <p:sp>
        <p:nvSpPr>
          <p:cNvPr id="149507" name="Rectangle 3"/>
          <p:cNvSpPr>
            <a:spLocks noGrp="1" noChangeArrowheads="1"/>
          </p:cNvSpPr>
          <p:nvPr>
            <p:ph type="body" idx="1"/>
          </p:nvPr>
        </p:nvSpPr>
        <p:spPr>
          <a:xfrm>
            <a:off x="885825" y="4713288"/>
            <a:ext cx="4895850" cy="4468812"/>
          </a:xfrm>
          <a:noFill/>
          <a:ln/>
        </p:spPr>
        <p:txBody>
          <a:bodyPr/>
          <a:lstStyle/>
          <a:p>
            <a:pPr eaLnBrk="1" hangingPunct="1"/>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1 - Θέση εικόνας διαφάνειας"/>
          <p:cNvSpPr>
            <a:spLocks noGrp="1" noRot="1" noChangeAspect="1" noTextEdit="1"/>
          </p:cNvSpPr>
          <p:nvPr>
            <p:ph type="sldImg"/>
          </p:nvPr>
        </p:nvSpPr>
        <p:spPr>
          <a:ln/>
        </p:spPr>
      </p:sp>
      <p:sp>
        <p:nvSpPr>
          <p:cNvPr id="175107" name="2 - Θέση σημειώσεων"/>
          <p:cNvSpPr>
            <a:spLocks noGrp="1"/>
          </p:cNvSpPr>
          <p:nvPr>
            <p:ph type="body" idx="1"/>
          </p:nvPr>
        </p:nvSpPr>
        <p:spPr>
          <a:noFill/>
          <a:ln/>
        </p:spPr>
        <p:txBody>
          <a:bodyPr/>
          <a:lstStyle/>
          <a:p>
            <a:pPr eaLnBrk="1" hangingPunct="1">
              <a:spcBef>
                <a:spcPct val="0"/>
              </a:spcBef>
            </a:pPr>
            <a:endParaRPr lang="en-US" dirty="0" smtClean="0"/>
          </a:p>
        </p:txBody>
      </p:sp>
      <p:sp>
        <p:nvSpPr>
          <p:cNvPr id="175108" name="3 - Θέση αριθμού διαφάνειας"/>
          <p:cNvSpPr>
            <a:spLocks noGrp="1"/>
          </p:cNvSpPr>
          <p:nvPr>
            <p:ph type="sldNum" sz="quarter" idx="5"/>
          </p:nvPr>
        </p:nvSpPr>
        <p:spPr>
          <a:noFill/>
        </p:spPr>
        <p:txBody>
          <a:bodyPr/>
          <a:lstStyle/>
          <a:p>
            <a:fld id="{25FF10E9-D641-4338-8DC7-9EFA3782B55F}" type="slidenum">
              <a:rPr lang="el-GR" smtClean="0"/>
              <a:pPr/>
              <a:t>29</a:t>
            </a:fld>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3D989AD0-7207-4204-B5C3-337B7F4BB661}" type="slidenum">
              <a:rPr lang="en-US" smtClean="0"/>
              <a:pPr>
                <a:defRPr/>
              </a:pPr>
              <a:t>33</a:t>
            </a:fld>
            <a:endParaRPr lang="en-US"/>
          </a:p>
        </p:txBody>
      </p:sp>
    </p:spTree>
    <p:extLst>
      <p:ext uri="{BB962C8B-B14F-4D97-AF65-F5344CB8AC3E}">
        <p14:creationId xmlns="" xmlns:p14="http://schemas.microsoft.com/office/powerpoint/2010/main" val="33571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Diffraction</a:t>
            </a:r>
            <a:r>
              <a:rPr lang="en-US" dirty="0" smtClean="0"/>
              <a:t> refers to various phenomena which occur when a wave encounters an obstacle. In classical physics, the diffraction phenomenon is described as the apparent bending of waves around small obstacles and the spreading out of waves past small openings.</a:t>
            </a:r>
            <a:endParaRPr lang="el-GR" dirty="0"/>
          </a:p>
        </p:txBody>
      </p:sp>
      <p:sp>
        <p:nvSpPr>
          <p:cNvPr id="4" name="Slide Number Placeholder 3"/>
          <p:cNvSpPr>
            <a:spLocks noGrp="1"/>
          </p:cNvSpPr>
          <p:nvPr>
            <p:ph type="sldNum" sz="quarter" idx="10"/>
          </p:nvPr>
        </p:nvSpPr>
        <p:spPr/>
        <p:txBody>
          <a:bodyPr/>
          <a:lstStyle/>
          <a:p>
            <a:pPr>
              <a:defRPr/>
            </a:pPr>
            <a:fld id="{3D989AD0-7207-4204-B5C3-337B7F4BB661}" type="slidenum">
              <a:rPr lang="en-US" smtClean="0"/>
              <a:pPr>
                <a:defRPr/>
              </a:pPr>
              <a:t>37</a:t>
            </a:fld>
            <a:endParaRPr lang="en-US"/>
          </a:p>
        </p:txBody>
      </p:sp>
    </p:spTree>
    <p:extLst>
      <p:ext uri="{BB962C8B-B14F-4D97-AF65-F5344CB8AC3E}">
        <p14:creationId xmlns="" xmlns:p14="http://schemas.microsoft.com/office/powerpoint/2010/main" val="2343707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 Θέση εικόνας διαφάνειας"/>
          <p:cNvSpPr>
            <a:spLocks noGrp="1" noRot="1" noChangeAspect="1" noTextEdit="1"/>
          </p:cNvSpPr>
          <p:nvPr>
            <p:ph type="sldImg"/>
          </p:nvPr>
        </p:nvSpPr>
        <p:spPr>
          <a:ln/>
        </p:spPr>
      </p:sp>
      <p:sp>
        <p:nvSpPr>
          <p:cNvPr id="153603" name="2 - Θέση σημειώσεων"/>
          <p:cNvSpPr>
            <a:spLocks noGrp="1"/>
          </p:cNvSpPr>
          <p:nvPr>
            <p:ph type="body" idx="1"/>
          </p:nvPr>
        </p:nvSpPr>
        <p:spPr>
          <a:noFill/>
          <a:ln/>
        </p:spPr>
        <p:txBody>
          <a:bodyPr/>
          <a:lstStyle/>
          <a:p>
            <a:pPr eaLnBrk="1" hangingPunct="1">
              <a:spcBef>
                <a:spcPct val="0"/>
              </a:spcBef>
            </a:pPr>
            <a:endParaRPr lang="en-US" smtClean="0"/>
          </a:p>
        </p:txBody>
      </p:sp>
      <p:sp>
        <p:nvSpPr>
          <p:cNvPr id="153604" name="3 - Θέση αριθμού διαφάνειας"/>
          <p:cNvSpPr>
            <a:spLocks noGrp="1"/>
          </p:cNvSpPr>
          <p:nvPr>
            <p:ph type="sldNum" sz="quarter" idx="5"/>
          </p:nvPr>
        </p:nvSpPr>
        <p:spPr>
          <a:noFill/>
        </p:spPr>
        <p:txBody>
          <a:bodyPr/>
          <a:lstStyle/>
          <a:p>
            <a:fld id="{314DD214-E408-4237-8A31-054785A26142}" type="slidenum">
              <a:rPr lang="el-GR" smtClean="0"/>
              <a:pPr/>
              <a:t>46</a:t>
            </a:fld>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2 - Θέση σημειώσεων"/>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smtClean="0"/>
          </a:p>
        </p:txBody>
      </p:sp>
      <p:sp>
        <p:nvSpPr>
          <p:cNvPr id="4" name="3 - Θέση αριθμού διαφάνειας"/>
          <p:cNvSpPr txBox="1">
            <a:spLocks noGrp="1"/>
          </p:cNvSpPr>
          <p:nvPr/>
        </p:nvSpPr>
        <p:spPr>
          <a:xfrm>
            <a:off x="3778250" y="9428242"/>
            <a:ext cx="2889250" cy="496809"/>
          </a:xfrm>
          <a:prstGeom prst="rect">
            <a:avLst/>
          </a:prstGeom>
          <a:noFill/>
        </p:spPr>
        <p:txBody>
          <a:bodyPr anchor="b"/>
          <a:lstStyle/>
          <a:p>
            <a:pPr algn="r" fontAlgn="auto">
              <a:spcBef>
                <a:spcPts val="0"/>
              </a:spcBef>
              <a:spcAft>
                <a:spcPts val="0"/>
              </a:spcAft>
              <a:defRPr/>
            </a:pPr>
            <a:fld id="{964DE194-9E2A-45C5-9EBF-B4AE6730D286}" type="slidenum">
              <a:rPr lang="el-GR" sz="1200">
                <a:latin typeface="+mn-lt"/>
                <a:cs typeface="+mn-cs"/>
              </a:rPr>
              <a:pPr algn="r" fontAlgn="auto">
                <a:spcBef>
                  <a:spcPts val="0"/>
                </a:spcBef>
                <a:spcAft>
                  <a:spcPts val="0"/>
                </a:spcAft>
                <a:defRPr/>
              </a:pPr>
              <a:t>53</a:t>
            </a:fld>
            <a:endParaRPr lang="el-GR" sz="1200">
              <a:latin typeface="+mn-lt"/>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2 - Θέση σημειώσεων"/>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smtClean="0"/>
          </a:p>
        </p:txBody>
      </p:sp>
      <p:sp>
        <p:nvSpPr>
          <p:cNvPr id="4" name="3 - Θέση αριθμού διαφάνειας"/>
          <p:cNvSpPr txBox="1">
            <a:spLocks noGrp="1"/>
          </p:cNvSpPr>
          <p:nvPr/>
        </p:nvSpPr>
        <p:spPr>
          <a:xfrm>
            <a:off x="3778250" y="9428242"/>
            <a:ext cx="2889250" cy="496809"/>
          </a:xfrm>
          <a:prstGeom prst="rect">
            <a:avLst/>
          </a:prstGeom>
          <a:noFill/>
        </p:spPr>
        <p:txBody>
          <a:bodyPr anchor="b"/>
          <a:lstStyle/>
          <a:p>
            <a:pPr algn="r" fontAlgn="auto">
              <a:spcBef>
                <a:spcPts val="0"/>
              </a:spcBef>
              <a:spcAft>
                <a:spcPts val="0"/>
              </a:spcAft>
              <a:defRPr/>
            </a:pPr>
            <a:fld id="{F998901A-C94A-440E-BD83-5677BE0B4E93}" type="slidenum">
              <a:rPr lang="el-GR" sz="1200">
                <a:latin typeface="+mn-lt"/>
                <a:cs typeface="+mn-cs"/>
              </a:rPr>
              <a:pPr algn="r" fontAlgn="auto">
                <a:spcBef>
                  <a:spcPts val="0"/>
                </a:spcBef>
                <a:spcAft>
                  <a:spcPts val="0"/>
                </a:spcAft>
                <a:defRPr/>
              </a:pPr>
              <a:t>54</a:t>
            </a:fld>
            <a:endParaRPr lang="el-GR" sz="1200">
              <a:latin typeface="+mn-lt"/>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2 - Θέση σημειώσεων"/>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smtClean="0"/>
          </a:p>
        </p:txBody>
      </p:sp>
      <p:sp>
        <p:nvSpPr>
          <p:cNvPr id="4" name="3 - Θέση αριθμού διαφάνειας"/>
          <p:cNvSpPr txBox="1">
            <a:spLocks noGrp="1"/>
          </p:cNvSpPr>
          <p:nvPr/>
        </p:nvSpPr>
        <p:spPr>
          <a:xfrm>
            <a:off x="3778250" y="9428242"/>
            <a:ext cx="2889250" cy="496809"/>
          </a:xfrm>
          <a:prstGeom prst="rect">
            <a:avLst/>
          </a:prstGeom>
          <a:noFill/>
        </p:spPr>
        <p:txBody>
          <a:bodyPr anchor="b"/>
          <a:lstStyle/>
          <a:p>
            <a:pPr algn="r" fontAlgn="auto">
              <a:spcBef>
                <a:spcPts val="0"/>
              </a:spcBef>
              <a:spcAft>
                <a:spcPts val="0"/>
              </a:spcAft>
              <a:defRPr/>
            </a:pPr>
            <a:fld id="{28676570-0A74-4928-A277-9CBCBB3D8549}" type="slidenum">
              <a:rPr lang="el-GR" sz="1200">
                <a:latin typeface="+mn-lt"/>
                <a:cs typeface="+mn-cs"/>
              </a:rPr>
              <a:pPr algn="r" fontAlgn="auto">
                <a:spcBef>
                  <a:spcPts val="0"/>
                </a:spcBef>
                <a:spcAft>
                  <a:spcPts val="0"/>
                </a:spcAft>
                <a:defRPr/>
              </a:pPr>
              <a:t>61</a:t>
            </a:fld>
            <a:endParaRPr lang="el-GR" sz="1200" dirty="0">
              <a:latin typeface="+mn-lt"/>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2 - Θέση σημειώσεων"/>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smtClean="0"/>
          </a:p>
        </p:txBody>
      </p:sp>
      <p:sp>
        <p:nvSpPr>
          <p:cNvPr id="4" name="3 - Θέση αριθμού διαφάνειας"/>
          <p:cNvSpPr txBox="1">
            <a:spLocks noGrp="1"/>
          </p:cNvSpPr>
          <p:nvPr/>
        </p:nvSpPr>
        <p:spPr>
          <a:xfrm>
            <a:off x="3778250" y="9428242"/>
            <a:ext cx="2889250" cy="496809"/>
          </a:xfrm>
          <a:prstGeom prst="rect">
            <a:avLst/>
          </a:prstGeom>
          <a:noFill/>
        </p:spPr>
        <p:txBody>
          <a:bodyPr anchor="b"/>
          <a:lstStyle/>
          <a:p>
            <a:pPr algn="r" fontAlgn="auto">
              <a:spcBef>
                <a:spcPts val="0"/>
              </a:spcBef>
              <a:spcAft>
                <a:spcPts val="0"/>
              </a:spcAft>
              <a:defRPr/>
            </a:pPr>
            <a:fld id="{319E3A8B-03F8-46D7-85E5-6841B7990E00}" type="slidenum">
              <a:rPr lang="el-GR" sz="1200">
                <a:latin typeface="+mn-lt"/>
                <a:cs typeface="+mn-cs"/>
              </a:rPr>
              <a:pPr algn="r" fontAlgn="auto">
                <a:spcBef>
                  <a:spcPts val="0"/>
                </a:spcBef>
                <a:spcAft>
                  <a:spcPts val="0"/>
                </a:spcAft>
                <a:defRPr/>
              </a:pPr>
              <a:t>62</a:t>
            </a:fld>
            <a:endParaRPr lang="el-GR" sz="1200" dirty="0">
              <a:latin typeface="+mn-lt"/>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5884EC55-F65D-4AB7-A517-AEEF47BF4FCF}" type="slidenum">
              <a:rPr lang="en-US" smtClean="0"/>
              <a:pPr/>
              <a:t>79</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666750" y="4714875"/>
            <a:ext cx="5335588" cy="4467225"/>
          </a:xfrm>
          <a:noFill/>
          <a:ln/>
        </p:spPr>
        <p:txBody>
          <a:bodyPr/>
          <a:lstStyle/>
          <a:p>
            <a:pPr eaLnBrk="1" hangingPunct="1"/>
            <a:r>
              <a:rPr lang="en-US" smtClean="0"/>
              <a:t>The information is represented as a sequence of binary bits, the binary bits are then </a:t>
            </a:r>
            <a:r>
              <a:rPr lang="en-US" b="1" smtClean="0"/>
              <a:t>mapped (modulated) to analog signal waveforms</a:t>
            </a:r>
            <a:r>
              <a:rPr lang="en-US" smtClean="0"/>
              <a:t> and transmited over a communication channel. The communication channel introduces noise and interference to corrupt the transmitted signal. At the receiver, the channel corrupted transmitted signal is mapped back to binary bits.</a:t>
            </a:r>
          </a:p>
          <a:p>
            <a:pPr eaLnBrk="1" hangingPunct="1"/>
            <a:r>
              <a:rPr lang="en-US" smtClean="0"/>
              <a:t>The received binary information is estimate of the transmitted binary information.</a:t>
            </a:r>
          </a:p>
          <a:p>
            <a:pPr eaLnBrk="1" hangingPunct="1"/>
            <a:r>
              <a:rPr lang="en-US" smtClean="0"/>
              <a:t>Channel coding is often used in digital communication systems to protect the digital information from noise and interference and reduce the number of bit errors. Channel coding is mostly accomplished by selectively introducing redundant bits into the transmitted information stream. These additional bits will allow detection and correction of bit errors in the received data stream and provide more reliable information transmission.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E995EF5F-D574-4DF4-A717-0DAA4F10D2C7}" type="slidenum">
              <a:rPr lang="en-US" smtClean="0"/>
              <a:pPr/>
              <a:t>80</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xfrm>
            <a:off x="666750" y="4716463"/>
            <a:ext cx="5335588" cy="4467225"/>
          </a:xfrm>
          <a:noFill/>
          <a:ln/>
        </p:spPr>
        <p:txBody>
          <a:bodyPr/>
          <a:lstStyle/>
          <a:p>
            <a:pPr eaLnBrk="1" hangingPunct="1"/>
            <a:r>
              <a:rPr lang="en-US" dirty="0" smtClean="0"/>
              <a:t>The information is represented as a sequence of binary bits, the binary bits are then mapped (modulated) to analog signal waveforms and </a:t>
            </a:r>
            <a:r>
              <a:rPr lang="en-US" dirty="0" err="1" smtClean="0"/>
              <a:t>transmited</a:t>
            </a:r>
            <a:r>
              <a:rPr lang="en-US" dirty="0" smtClean="0"/>
              <a:t> over a communication channel. The communication channel introduces noise and interference to corrupt the transmitted signal. At the receiver, the channel corrupted transmitted signal is mapped back to binary bits.</a:t>
            </a:r>
          </a:p>
          <a:p>
            <a:pPr eaLnBrk="1" hangingPunct="1"/>
            <a:r>
              <a:rPr lang="en-US" dirty="0" smtClean="0"/>
              <a:t>The received binary information is estimate of the transmitted binary information.</a:t>
            </a:r>
          </a:p>
          <a:p>
            <a:pPr eaLnBrk="1" hangingPunct="1"/>
            <a:r>
              <a:rPr lang="en-US" dirty="0" smtClean="0"/>
              <a:t>Channel coding is often used in digital communication systems to protect the digital information from noise and interference and reduce the number of bit errors. Channel coding is mostly accomplished by selectively introducing redundant bits into the transmitted information stream. These additional bits will allow detection and correction of bit errors in the received data stream and provide more reliable information transmission.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3D989AD0-7207-4204-B5C3-337B7F4BB661}" type="slidenum">
              <a:rPr lang="en-US" smtClean="0"/>
              <a:pPr>
                <a:defRPr/>
              </a:pPr>
              <a:t>82</a:t>
            </a:fld>
            <a:endParaRPr lang="en-US"/>
          </a:p>
        </p:txBody>
      </p:sp>
    </p:spTree>
    <p:extLst>
      <p:ext uri="{BB962C8B-B14F-4D97-AF65-F5344CB8AC3E}">
        <p14:creationId xmlns="" xmlns:p14="http://schemas.microsoft.com/office/powerpoint/2010/main" val="2772312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3D989AD0-7207-4204-B5C3-337B7F4BB661}" type="slidenum">
              <a:rPr lang="en-US" smtClean="0"/>
              <a:pPr>
                <a:defRPr/>
              </a:pPr>
              <a:t>83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3D989AD0-7207-4204-B5C3-337B7F4BB661}" type="slidenum">
              <a:rPr lang="en-US" smtClean="0"/>
              <a:pPr>
                <a:defRPr/>
              </a:pPr>
              <a:t>84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3D989AD0-7207-4204-B5C3-337B7F4BB661}" type="slidenum">
              <a:rPr lang="en-US" smtClean="0"/>
              <a:pPr>
                <a:defRPr/>
              </a:pPr>
              <a:t>91</a:t>
            </a:fld>
            <a:endParaRPr lang="en-US"/>
          </a:p>
        </p:txBody>
      </p:sp>
    </p:spTree>
    <p:extLst>
      <p:ext uri="{BB962C8B-B14F-4D97-AF65-F5344CB8AC3E}">
        <p14:creationId xmlns="" xmlns:p14="http://schemas.microsoft.com/office/powerpoint/2010/main" val="794694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 Θέση εικόνας διαφάνειας"/>
          <p:cNvSpPr>
            <a:spLocks noGrp="1" noRot="1" noChangeAspect="1" noTextEdit="1"/>
          </p:cNvSpPr>
          <p:nvPr>
            <p:ph type="sldImg"/>
          </p:nvPr>
        </p:nvSpPr>
        <p:spPr>
          <a:ln/>
        </p:spPr>
      </p:sp>
      <p:sp>
        <p:nvSpPr>
          <p:cNvPr id="156675" name="2 - Θέση σημειώσεων"/>
          <p:cNvSpPr>
            <a:spLocks noGrp="1"/>
          </p:cNvSpPr>
          <p:nvPr>
            <p:ph type="body" idx="1"/>
          </p:nvPr>
        </p:nvSpPr>
        <p:spPr>
          <a:noFill/>
          <a:ln/>
        </p:spPr>
        <p:txBody>
          <a:bodyPr/>
          <a:lstStyle/>
          <a:p>
            <a:pPr eaLnBrk="1" hangingPunct="1">
              <a:spcBef>
                <a:spcPct val="0"/>
              </a:spcBef>
            </a:pPr>
            <a:endParaRPr lang="en-US" smtClean="0"/>
          </a:p>
        </p:txBody>
      </p:sp>
      <p:sp>
        <p:nvSpPr>
          <p:cNvPr id="156676" name="3 - Θέση αριθμού διαφάνειας"/>
          <p:cNvSpPr>
            <a:spLocks noGrp="1"/>
          </p:cNvSpPr>
          <p:nvPr>
            <p:ph type="sldNum" sz="quarter" idx="5"/>
          </p:nvPr>
        </p:nvSpPr>
        <p:spPr>
          <a:noFill/>
        </p:spPr>
        <p:txBody>
          <a:bodyPr/>
          <a:lstStyle/>
          <a:p>
            <a:fld id="{D55E504A-3C45-4FBF-B412-01745A524475}" type="slidenum">
              <a:rPr lang="el-GR" smtClean="0"/>
              <a:pPr/>
              <a:t>93</a:t>
            </a:fld>
            <a:endParaRPr 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 Θέση εικόνας διαφάνειας"/>
          <p:cNvSpPr>
            <a:spLocks noGrp="1" noRot="1" noChangeAspect="1" noTextEdit="1"/>
          </p:cNvSpPr>
          <p:nvPr>
            <p:ph type="sldImg"/>
          </p:nvPr>
        </p:nvSpPr>
        <p:spPr>
          <a:ln/>
        </p:spPr>
      </p:sp>
      <p:sp>
        <p:nvSpPr>
          <p:cNvPr id="157699" name="2 - Θέση σημειώσεων"/>
          <p:cNvSpPr>
            <a:spLocks noGrp="1"/>
          </p:cNvSpPr>
          <p:nvPr>
            <p:ph type="body" idx="1"/>
          </p:nvPr>
        </p:nvSpPr>
        <p:spPr>
          <a:noFill/>
          <a:ln/>
        </p:spPr>
        <p:txBody>
          <a:bodyPr/>
          <a:lstStyle/>
          <a:p>
            <a:pPr eaLnBrk="1" hangingPunct="1">
              <a:spcBef>
                <a:spcPct val="0"/>
              </a:spcBef>
            </a:pPr>
            <a:endParaRPr lang="en-US" smtClean="0"/>
          </a:p>
        </p:txBody>
      </p:sp>
      <p:sp>
        <p:nvSpPr>
          <p:cNvPr id="157700" name="3 - Θέση αριθμού διαφάνειας"/>
          <p:cNvSpPr>
            <a:spLocks noGrp="1"/>
          </p:cNvSpPr>
          <p:nvPr>
            <p:ph type="sldNum" sz="quarter" idx="5"/>
          </p:nvPr>
        </p:nvSpPr>
        <p:spPr>
          <a:noFill/>
        </p:spPr>
        <p:txBody>
          <a:bodyPr/>
          <a:lstStyle/>
          <a:p>
            <a:fld id="{6A6FC5FF-EC45-4144-984F-43C2DE2BD0EF}" type="slidenum">
              <a:rPr lang="el-GR" smtClean="0"/>
              <a:pPr/>
              <a:t>94</a:t>
            </a:fld>
            <a:endParaRPr 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 Θέση εικόνας διαφάνειας"/>
          <p:cNvSpPr>
            <a:spLocks noGrp="1" noRot="1" noChangeAspect="1" noTextEdit="1"/>
          </p:cNvSpPr>
          <p:nvPr>
            <p:ph type="sldImg"/>
          </p:nvPr>
        </p:nvSpPr>
        <p:spPr>
          <a:ln/>
        </p:spPr>
      </p:sp>
      <p:sp>
        <p:nvSpPr>
          <p:cNvPr id="158723" name="2 - Θέση σημειώσεων"/>
          <p:cNvSpPr>
            <a:spLocks noGrp="1"/>
          </p:cNvSpPr>
          <p:nvPr>
            <p:ph type="body" idx="1"/>
          </p:nvPr>
        </p:nvSpPr>
        <p:spPr>
          <a:noFill/>
          <a:ln/>
        </p:spPr>
        <p:txBody>
          <a:bodyPr/>
          <a:lstStyle/>
          <a:p>
            <a:pPr eaLnBrk="1" hangingPunct="1">
              <a:spcBef>
                <a:spcPct val="0"/>
              </a:spcBef>
            </a:pPr>
            <a:endParaRPr lang="en-US" smtClean="0"/>
          </a:p>
        </p:txBody>
      </p:sp>
      <p:sp>
        <p:nvSpPr>
          <p:cNvPr id="158724" name="3 - Θέση αριθμού διαφάνειας"/>
          <p:cNvSpPr>
            <a:spLocks noGrp="1"/>
          </p:cNvSpPr>
          <p:nvPr>
            <p:ph type="sldNum" sz="quarter" idx="5"/>
          </p:nvPr>
        </p:nvSpPr>
        <p:spPr>
          <a:noFill/>
        </p:spPr>
        <p:txBody>
          <a:bodyPr/>
          <a:lstStyle/>
          <a:p>
            <a:fld id="{8057F331-CB33-4186-A423-824047354AF4}" type="slidenum">
              <a:rPr lang="el-GR" smtClean="0"/>
              <a:pPr/>
              <a:t>95</a:t>
            </a:fld>
            <a:endParaRPr 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 Θέση εικόνας διαφάνειας"/>
          <p:cNvSpPr>
            <a:spLocks noGrp="1" noRot="1" noChangeAspect="1" noTextEdit="1"/>
          </p:cNvSpPr>
          <p:nvPr>
            <p:ph type="sldImg"/>
          </p:nvPr>
        </p:nvSpPr>
        <p:spPr>
          <a:ln/>
        </p:spPr>
      </p:sp>
      <p:sp>
        <p:nvSpPr>
          <p:cNvPr id="159747" name="2 - Θέση σημειώσεων"/>
          <p:cNvSpPr>
            <a:spLocks noGrp="1"/>
          </p:cNvSpPr>
          <p:nvPr>
            <p:ph type="body" idx="1"/>
          </p:nvPr>
        </p:nvSpPr>
        <p:spPr>
          <a:noFill/>
          <a:ln/>
        </p:spPr>
        <p:txBody>
          <a:bodyPr/>
          <a:lstStyle/>
          <a:p>
            <a:pPr eaLnBrk="1" hangingPunct="1">
              <a:spcBef>
                <a:spcPct val="0"/>
              </a:spcBef>
            </a:pPr>
            <a:endParaRPr lang="en-US" smtClean="0"/>
          </a:p>
        </p:txBody>
      </p:sp>
      <p:sp>
        <p:nvSpPr>
          <p:cNvPr id="159748" name="3 - Θέση αριθμού διαφάνειας"/>
          <p:cNvSpPr>
            <a:spLocks noGrp="1"/>
          </p:cNvSpPr>
          <p:nvPr>
            <p:ph type="sldNum" sz="quarter" idx="5"/>
          </p:nvPr>
        </p:nvSpPr>
        <p:spPr>
          <a:noFill/>
        </p:spPr>
        <p:txBody>
          <a:bodyPr/>
          <a:lstStyle/>
          <a:p>
            <a:fld id="{43E68F9F-741B-475E-A4AE-D0A5B16D44CC}" type="slidenum">
              <a:rPr lang="el-GR" smtClean="0"/>
              <a:pPr/>
              <a:t>96</a:t>
            </a:fld>
            <a:endParaRPr 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 Θέση εικόνας διαφάνειας"/>
          <p:cNvSpPr>
            <a:spLocks noGrp="1" noRot="1" noChangeAspect="1" noTextEdit="1"/>
          </p:cNvSpPr>
          <p:nvPr>
            <p:ph type="sldImg"/>
          </p:nvPr>
        </p:nvSpPr>
        <p:spPr>
          <a:ln/>
        </p:spPr>
      </p:sp>
      <p:sp>
        <p:nvSpPr>
          <p:cNvPr id="160771" name="2 - Θέση σημειώσεων"/>
          <p:cNvSpPr>
            <a:spLocks noGrp="1"/>
          </p:cNvSpPr>
          <p:nvPr>
            <p:ph type="body" idx="1"/>
          </p:nvPr>
        </p:nvSpPr>
        <p:spPr>
          <a:noFill/>
          <a:ln/>
        </p:spPr>
        <p:txBody>
          <a:bodyPr/>
          <a:lstStyle/>
          <a:p>
            <a:pPr eaLnBrk="1" hangingPunct="1">
              <a:spcBef>
                <a:spcPct val="0"/>
              </a:spcBef>
            </a:pPr>
            <a:endParaRPr lang="en-US" smtClean="0"/>
          </a:p>
        </p:txBody>
      </p:sp>
      <p:sp>
        <p:nvSpPr>
          <p:cNvPr id="160772" name="3 - Θέση αριθμού διαφάνειας"/>
          <p:cNvSpPr>
            <a:spLocks noGrp="1"/>
          </p:cNvSpPr>
          <p:nvPr>
            <p:ph type="sldNum" sz="quarter" idx="5"/>
          </p:nvPr>
        </p:nvSpPr>
        <p:spPr>
          <a:noFill/>
        </p:spPr>
        <p:txBody>
          <a:bodyPr/>
          <a:lstStyle/>
          <a:p>
            <a:fld id="{E4817AD2-2D6D-4C7E-B802-0DE05958DCA1}" type="slidenum">
              <a:rPr lang="el-GR" smtClean="0"/>
              <a:pPr/>
              <a:t>97</a:t>
            </a:fld>
            <a:endParaRPr lang="el-G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 Θέση εικόνας διαφάνειας"/>
          <p:cNvSpPr>
            <a:spLocks noGrp="1" noRot="1" noChangeAspect="1" noTextEdit="1"/>
          </p:cNvSpPr>
          <p:nvPr>
            <p:ph type="sldImg"/>
          </p:nvPr>
        </p:nvSpPr>
        <p:spPr>
          <a:ln/>
        </p:spPr>
      </p:sp>
      <p:sp>
        <p:nvSpPr>
          <p:cNvPr id="167939" name="2 - Θέση σημειώσεων"/>
          <p:cNvSpPr>
            <a:spLocks noGrp="1"/>
          </p:cNvSpPr>
          <p:nvPr>
            <p:ph type="body" idx="1"/>
          </p:nvPr>
        </p:nvSpPr>
        <p:spPr>
          <a:noFill/>
          <a:ln/>
        </p:spPr>
        <p:txBody>
          <a:bodyPr/>
          <a:lstStyle/>
          <a:p>
            <a:pPr eaLnBrk="1" hangingPunct="1">
              <a:spcBef>
                <a:spcPct val="0"/>
              </a:spcBef>
            </a:pPr>
            <a:endParaRPr lang="en-US" smtClean="0"/>
          </a:p>
        </p:txBody>
      </p:sp>
      <p:sp>
        <p:nvSpPr>
          <p:cNvPr id="167940" name="3 - Θέση αριθμού διαφάνειας"/>
          <p:cNvSpPr>
            <a:spLocks noGrp="1"/>
          </p:cNvSpPr>
          <p:nvPr>
            <p:ph type="sldNum" sz="quarter" idx="5"/>
          </p:nvPr>
        </p:nvSpPr>
        <p:spPr>
          <a:noFill/>
        </p:spPr>
        <p:txBody>
          <a:bodyPr/>
          <a:lstStyle/>
          <a:p>
            <a:fld id="{FADB1837-0FEC-46CD-B74A-0432A80D2659}" type="slidenum">
              <a:rPr lang="el-GR" smtClean="0"/>
              <a:pPr/>
              <a:t>99</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3D989AD0-7207-4204-B5C3-337B7F4BB661}" type="slidenum">
              <a:rPr lang="en-US" smtClean="0"/>
              <a:pPr>
                <a:defRPr/>
              </a:pPr>
              <a:t>13</a:t>
            </a:fld>
            <a:endParaRPr lang="en-US"/>
          </a:p>
        </p:txBody>
      </p:sp>
    </p:spTree>
    <p:extLst>
      <p:ext uri="{BB962C8B-B14F-4D97-AF65-F5344CB8AC3E}">
        <p14:creationId xmlns="" xmlns:p14="http://schemas.microsoft.com/office/powerpoint/2010/main" val="2772312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 Θέση εικόνας διαφάνειας"/>
          <p:cNvSpPr>
            <a:spLocks noGrp="1" noRot="1" noChangeAspect="1" noTextEdit="1"/>
          </p:cNvSpPr>
          <p:nvPr>
            <p:ph type="sldImg"/>
          </p:nvPr>
        </p:nvSpPr>
        <p:spPr>
          <a:ln/>
        </p:spPr>
      </p:sp>
      <p:sp>
        <p:nvSpPr>
          <p:cNvPr id="161795" name="2 - Θέση σημειώσεων"/>
          <p:cNvSpPr>
            <a:spLocks noGrp="1"/>
          </p:cNvSpPr>
          <p:nvPr>
            <p:ph type="body" idx="1"/>
          </p:nvPr>
        </p:nvSpPr>
        <p:spPr>
          <a:noFill/>
          <a:ln/>
        </p:spPr>
        <p:txBody>
          <a:bodyPr/>
          <a:lstStyle/>
          <a:p>
            <a:pPr eaLnBrk="1" hangingPunct="1">
              <a:spcBef>
                <a:spcPct val="0"/>
              </a:spcBef>
            </a:pPr>
            <a:endParaRPr lang="en-US" smtClean="0"/>
          </a:p>
        </p:txBody>
      </p:sp>
      <p:sp>
        <p:nvSpPr>
          <p:cNvPr id="161796" name="3 - Θέση αριθμού διαφάνειας"/>
          <p:cNvSpPr>
            <a:spLocks noGrp="1"/>
          </p:cNvSpPr>
          <p:nvPr>
            <p:ph type="sldNum" sz="quarter" idx="5"/>
          </p:nvPr>
        </p:nvSpPr>
        <p:spPr>
          <a:noFill/>
        </p:spPr>
        <p:txBody>
          <a:bodyPr/>
          <a:lstStyle/>
          <a:p>
            <a:fld id="{FD374D38-AA65-4533-9212-F97872E06F4F}" type="slidenum">
              <a:rPr lang="el-GR" smtClean="0"/>
              <a:pPr/>
              <a:t>100</a:t>
            </a:fld>
            <a:endParaRPr lang="el-G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1 - Θέση εικόνας διαφάνειας"/>
          <p:cNvSpPr>
            <a:spLocks noGrp="1" noRot="1" noChangeAspect="1" noTextEdit="1"/>
          </p:cNvSpPr>
          <p:nvPr>
            <p:ph type="sldImg"/>
          </p:nvPr>
        </p:nvSpPr>
        <p:spPr>
          <a:ln/>
        </p:spPr>
      </p:sp>
      <p:sp>
        <p:nvSpPr>
          <p:cNvPr id="162819" name="2 - Θέση σημειώσεων"/>
          <p:cNvSpPr>
            <a:spLocks noGrp="1"/>
          </p:cNvSpPr>
          <p:nvPr>
            <p:ph type="body" idx="1"/>
          </p:nvPr>
        </p:nvSpPr>
        <p:spPr>
          <a:noFill/>
          <a:ln/>
        </p:spPr>
        <p:txBody>
          <a:bodyPr/>
          <a:lstStyle/>
          <a:p>
            <a:pPr eaLnBrk="1" hangingPunct="1">
              <a:spcBef>
                <a:spcPct val="0"/>
              </a:spcBef>
            </a:pPr>
            <a:endParaRPr lang="en-US" smtClean="0"/>
          </a:p>
        </p:txBody>
      </p:sp>
      <p:sp>
        <p:nvSpPr>
          <p:cNvPr id="162820" name="3 - Θέση αριθμού διαφάνειας"/>
          <p:cNvSpPr>
            <a:spLocks noGrp="1"/>
          </p:cNvSpPr>
          <p:nvPr>
            <p:ph type="sldNum" sz="quarter" idx="5"/>
          </p:nvPr>
        </p:nvSpPr>
        <p:spPr>
          <a:noFill/>
        </p:spPr>
        <p:txBody>
          <a:bodyPr/>
          <a:lstStyle/>
          <a:p>
            <a:fld id="{3B5F1193-BC17-4EBD-A6D7-DF89294FAA82}" type="slidenum">
              <a:rPr lang="el-GR" smtClean="0"/>
              <a:pPr/>
              <a:t>101</a:t>
            </a:fld>
            <a:endParaRPr lang="el-G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 Θέση εικόνας διαφάνειας"/>
          <p:cNvSpPr>
            <a:spLocks noGrp="1" noRot="1" noChangeAspect="1" noTextEdit="1"/>
          </p:cNvSpPr>
          <p:nvPr>
            <p:ph type="sldImg"/>
          </p:nvPr>
        </p:nvSpPr>
        <p:spPr>
          <a:ln/>
        </p:spPr>
      </p:sp>
      <p:sp>
        <p:nvSpPr>
          <p:cNvPr id="163843" name="2 - Θέση σημειώσεων"/>
          <p:cNvSpPr>
            <a:spLocks noGrp="1"/>
          </p:cNvSpPr>
          <p:nvPr>
            <p:ph type="body" idx="1"/>
          </p:nvPr>
        </p:nvSpPr>
        <p:spPr>
          <a:noFill/>
          <a:ln/>
        </p:spPr>
        <p:txBody>
          <a:bodyPr/>
          <a:lstStyle/>
          <a:p>
            <a:pPr eaLnBrk="1" hangingPunct="1">
              <a:spcBef>
                <a:spcPct val="0"/>
              </a:spcBef>
            </a:pPr>
            <a:endParaRPr lang="en-US" smtClean="0"/>
          </a:p>
        </p:txBody>
      </p:sp>
      <p:sp>
        <p:nvSpPr>
          <p:cNvPr id="163844" name="3 - Θέση αριθμού διαφάνειας"/>
          <p:cNvSpPr>
            <a:spLocks noGrp="1"/>
          </p:cNvSpPr>
          <p:nvPr>
            <p:ph type="sldNum" sz="quarter" idx="5"/>
          </p:nvPr>
        </p:nvSpPr>
        <p:spPr>
          <a:noFill/>
        </p:spPr>
        <p:txBody>
          <a:bodyPr/>
          <a:lstStyle/>
          <a:p>
            <a:fld id="{E5679341-C814-4631-8289-38ACF26100BA}" type="slidenum">
              <a:rPr lang="el-GR" smtClean="0"/>
              <a:pPr/>
              <a:t>102</a:t>
            </a:fld>
            <a:endParaRPr lang="el-G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1 - Θέση εικόνας διαφάνειας"/>
          <p:cNvSpPr>
            <a:spLocks noGrp="1" noRot="1" noChangeAspect="1" noTextEdit="1"/>
          </p:cNvSpPr>
          <p:nvPr>
            <p:ph type="sldImg"/>
          </p:nvPr>
        </p:nvSpPr>
        <p:spPr>
          <a:ln/>
        </p:spPr>
      </p:sp>
      <p:sp>
        <p:nvSpPr>
          <p:cNvPr id="164867" name="2 - Θέση σημειώσεων"/>
          <p:cNvSpPr>
            <a:spLocks noGrp="1"/>
          </p:cNvSpPr>
          <p:nvPr>
            <p:ph type="body" idx="1"/>
          </p:nvPr>
        </p:nvSpPr>
        <p:spPr>
          <a:noFill/>
          <a:ln/>
        </p:spPr>
        <p:txBody>
          <a:bodyPr/>
          <a:lstStyle/>
          <a:p>
            <a:pPr eaLnBrk="1" hangingPunct="1">
              <a:spcBef>
                <a:spcPct val="0"/>
              </a:spcBef>
            </a:pPr>
            <a:endParaRPr lang="en-US" smtClean="0"/>
          </a:p>
        </p:txBody>
      </p:sp>
      <p:sp>
        <p:nvSpPr>
          <p:cNvPr id="164868" name="3 - Θέση αριθμού διαφάνειας"/>
          <p:cNvSpPr>
            <a:spLocks noGrp="1"/>
          </p:cNvSpPr>
          <p:nvPr>
            <p:ph type="sldNum" sz="quarter" idx="5"/>
          </p:nvPr>
        </p:nvSpPr>
        <p:spPr>
          <a:noFill/>
        </p:spPr>
        <p:txBody>
          <a:bodyPr/>
          <a:lstStyle/>
          <a:p>
            <a:fld id="{E56B9266-FA5A-42D1-B401-03EF2A537B9E}" type="slidenum">
              <a:rPr lang="el-GR" smtClean="0"/>
              <a:pPr/>
              <a:t>103</a:t>
            </a:fld>
            <a:endParaRPr lang="el-G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1 - Θέση εικόνας διαφάνειας"/>
          <p:cNvSpPr>
            <a:spLocks noGrp="1" noRot="1" noChangeAspect="1" noTextEdit="1"/>
          </p:cNvSpPr>
          <p:nvPr>
            <p:ph type="sldImg"/>
          </p:nvPr>
        </p:nvSpPr>
        <p:spPr>
          <a:ln/>
        </p:spPr>
      </p:sp>
      <p:sp>
        <p:nvSpPr>
          <p:cNvPr id="165891" name="2 - Θέση σημειώσεων"/>
          <p:cNvSpPr>
            <a:spLocks noGrp="1"/>
          </p:cNvSpPr>
          <p:nvPr>
            <p:ph type="body" idx="1"/>
          </p:nvPr>
        </p:nvSpPr>
        <p:spPr>
          <a:noFill/>
          <a:ln/>
        </p:spPr>
        <p:txBody>
          <a:bodyPr/>
          <a:lstStyle/>
          <a:p>
            <a:pPr eaLnBrk="1" hangingPunct="1">
              <a:spcBef>
                <a:spcPct val="0"/>
              </a:spcBef>
            </a:pPr>
            <a:endParaRPr lang="en-US" smtClean="0"/>
          </a:p>
        </p:txBody>
      </p:sp>
      <p:sp>
        <p:nvSpPr>
          <p:cNvPr id="165892" name="3 - Θέση αριθμού διαφάνειας"/>
          <p:cNvSpPr>
            <a:spLocks noGrp="1"/>
          </p:cNvSpPr>
          <p:nvPr>
            <p:ph type="sldNum" sz="quarter" idx="5"/>
          </p:nvPr>
        </p:nvSpPr>
        <p:spPr>
          <a:noFill/>
        </p:spPr>
        <p:txBody>
          <a:bodyPr/>
          <a:lstStyle/>
          <a:p>
            <a:fld id="{7CA85D91-91E1-454E-A80B-C13BB3228E95}" type="slidenum">
              <a:rPr lang="el-GR" smtClean="0"/>
              <a:pPr/>
              <a:t>104</a:t>
            </a:fld>
            <a:endParaRPr lang="el-G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1 - Θέση εικόνας διαφάνειας"/>
          <p:cNvSpPr>
            <a:spLocks noGrp="1" noRot="1" noChangeAspect="1" noTextEdit="1"/>
          </p:cNvSpPr>
          <p:nvPr>
            <p:ph type="sldImg"/>
          </p:nvPr>
        </p:nvSpPr>
        <p:spPr>
          <a:ln/>
        </p:spPr>
      </p:sp>
      <p:sp>
        <p:nvSpPr>
          <p:cNvPr id="166915" name="2 - Θέση σημειώσεων"/>
          <p:cNvSpPr>
            <a:spLocks noGrp="1"/>
          </p:cNvSpPr>
          <p:nvPr>
            <p:ph type="body" idx="1"/>
          </p:nvPr>
        </p:nvSpPr>
        <p:spPr>
          <a:noFill/>
          <a:ln/>
        </p:spPr>
        <p:txBody>
          <a:bodyPr/>
          <a:lstStyle/>
          <a:p>
            <a:pPr eaLnBrk="1" hangingPunct="1">
              <a:spcBef>
                <a:spcPct val="0"/>
              </a:spcBef>
            </a:pPr>
            <a:endParaRPr lang="en-US" smtClean="0"/>
          </a:p>
        </p:txBody>
      </p:sp>
      <p:sp>
        <p:nvSpPr>
          <p:cNvPr id="166916" name="3 - Θέση αριθμού διαφάνειας"/>
          <p:cNvSpPr>
            <a:spLocks noGrp="1"/>
          </p:cNvSpPr>
          <p:nvPr>
            <p:ph type="sldNum" sz="quarter" idx="5"/>
          </p:nvPr>
        </p:nvSpPr>
        <p:spPr>
          <a:noFill/>
        </p:spPr>
        <p:txBody>
          <a:bodyPr/>
          <a:lstStyle/>
          <a:p>
            <a:fld id="{7ED20759-BD91-4287-850A-72E8176482FB}" type="slidenum">
              <a:rPr lang="el-GR" smtClean="0"/>
              <a:pPr/>
              <a:t>105</a:t>
            </a:fld>
            <a:endParaRPr lang="el-G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 Θέση εικόνας διαφάνειας"/>
          <p:cNvSpPr>
            <a:spLocks noGrp="1" noRot="1" noChangeAspect="1" noTextEdit="1"/>
          </p:cNvSpPr>
          <p:nvPr>
            <p:ph type="sldImg"/>
          </p:nvPr>
        </p:nvSpPr>
        <p:spPr>
          <a:ln/>
        </p:spPr>
      </p:sp>
      <p:sp>
        <p:nvSpPr>
          <p:cNvPr id="167939" name="2 - Θέση σημειώσεων"/>
          <p:cNvSpPr>
            <a:spLocks noGrp="1"/>
          </p:cNvSpPr>
          <p:nvPr>
            <p:ph type="body" idx="1"/>
          </p:nvPr>
        </p:nvSpPr>
        <p:spPr>
          <a:noFill/>
          <a:ln/>
        </p:spPr>
        <p:txBody>
          <a:bodyPr/>
          <a:lstStyle/>
          <a:p>
            <a:pPr eaLnBrk="1" hangingPunct="1">
              <a:spcBef>
                <a:spcPct val="0"/>
              </a:spcBef>
            </a:pPr>
            <a:endParaRPr lang="en-US" smtClean="0"/>
          </a:p>
        </p:txBody>
      </p:sp>
      <p:sp>
        <p:nvSpPr>
          <p:cNvPr id="167940" name="3 - Θέση αριθμού διαφάνειας"/>
          <p:cNvSpPr>
            <a:spLocks noGrp="1"/>
          </p:cNvSpPr>
          <p:nvPr>
            <p:ph type="sldNum" sz="quarter" idx="5"/>
          </p:nvPr>
        </p:nvSpPr>
        <p:spPr>
          <a:noFill/>
        </p:spPr>
        <p:txBody>
          <a:bodyPr/>
          <a:lstStyle/>
          <a:p>
            <a:fld id="{FADB1837-0FEC-46CD-B74A-0432A80D2659}" type="slidenum">
              <a:rPr lang="el-GR" smtClean="0"/>
              <a:pPr/>
              <a:t>106</a:t>
            </a:fld>
            <a:endParaRPr lang="el-G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 Θέση εικόνας διαφάνειας"/>
          <p:cNvSpPr>
            <a:spLocks noGrp="1" noRot="1" noChangeAspect="1" noTextEdit="1"/>
          </p:cNvSpPr>
          <p:nvPr>
            <p:ph type="sldImg"/>
          </p:nvPr>
        </p:nvSpPr>
        <p:spPr>
          <a:ln/>
        </p:spPr>
      </p:sp>
      <p:sp>
        <p:nvSpPr>
          <p:cNvPr id="168963" name="2 - Θέση σημειώσεων"/>
          <p:cNvSpPr>
            <a:spLocks noGrp="1"/>
          </p:cNvSpPr>
          <p:nvPr>
            <p:ph type="body" idx="1"/>
          </p:nvPr>
        </p:nvSpPr>
        <p:spPr>
          <a:noFill/>
          <a:ln/>
        </p:spPr>
        <p:txBody>
          <a:bodyPr/>
          <a:lstStyle/>
          <a:p>
            <a:pPr eaLnBrk="1" hangingPunct="1">
              <a:spcBef>
                <a:spcPct val="0"/>
              </a:spcBef>
            </a:pPr>
            <a:endParaRPr lang="en-US" smtClean="0"/>
          </a:p>
        </p:txBody>
      </p:sp>
      <p:sp>
        <p:nvSpPr>
          <p:cNvPr id="168964" name="3 - Θέση αριθμού διαφάνειας"/>
          <p:cNvSpPr>
            <a:spLocks noGrp="1"/>
          </p:cNvSpPr>
          <p:nvPr>
            <p:ph type="sldNum" sz="quarter" idx="5"/>
          </p:nvPr>
        </p:nvSpPr>
        <p:spPr>
          <a:noFill/>
        </p:spPr>
        <p:txBody>
          <a:bodyPr/>
          <a:lstStyle/>
          <a:p>
            <a:fld id="{E595BEB5-66F4-4710-98A5-B00FE6369BA4}" type="slidenum">
              <a:rPr lang="el-GR" smtClean="0"/>
              <a:pPr/>
              <a:t>107</a:t>
            </a:fld>
            <a:endParaRPr lang="el-G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1 - Θέση εικόνας διαφάνειας"/>
          <p:cNvSpPr>
            <a:spLocks noGrp="1" noRot="1" noChangeAspect="1" noTextEdit="1"/>
          </p:cNvSpPr>
          <p:nvPr>
            <p:ph type="sldImg"/>
          </p:nvPr>
        </p:nvSpPr>
        <p:spPr>
          <a:ln/>
        </p:spPr>
      </p:sp>
      <p:sp>
        <p:nvSpPr>
          <p:cNvPr id="169987" name="2 - Θέση σημειώσεων"/>
          <p:cNvSpPr>
            <a:spLocks noGrp="1"/>
          </p:cNvSpPr>
          <p:nvPr>
            <p:ph type="body" idx="1"/>
          </p:nvPr>
        </p:nvSpPr>
        <p:spPr>
          <a:noFill/>
          <a:ln/>
        </p:spPr>
        <p:txBody>
          <a:bodyPr/>
          <a:lstStyle/>
          <a:p>
            <a:pPr eaLnBrk="1" hangingPunct="1">
              <a:spcBef>
                <a:spcPct val="0"/>
              </a:spcBef>
            </a:pPr>
            <a:endParaRPr lang="en-US" smtClean="0"/>
          </a:p>
        </p:txBody>
      </p:sp>
      <p:sp>
        <p:nvSpPr>
          <p:cNvPr id="169988" name="3 - Θέση αριθμού διαφάνειας"/>
          <p:cNvSpPr>
            <a:spLocks noGrp="1"/>
          </p:cNvSpPr>
          <p:nvPr>
            <p:ph type="sldNum" sz="quarter" idx="5"/>
          </p:nvPr>
        </p:nvSpPr>
        <p:spPr>
          <a:noFill/>
        </p:spPr>
        <p:txBody>
          <a:bodyPr/>
          <a:lstStyle/>
          <a:p>
            <a:fld id="{BFBDD1AA-C1C7-4966-B0A2-C8DE7AD0B542}" type="slidenum">
              <a:rPr lang="el-GR" smtClean="0"/>
              <a:pPr/>
              <a:t>108</a:t>
            </a:fld>
            <a:endParaRPr lang="el-G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5385369F-B2EB-4430-AD65-8606CCF1F243}" type="slidenum">
              <a:rPr lang="en-US" smtClean="0"/>
              <a:pPr/>
              <a:t>122</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r>
              <a:rPr lang="en-US" smtClean="0"/>
              <a:t>Has been used extensively in military for some time due to its antijamming properties and is now beginning to find widespread civilian use, particularly for use in wireless multiple access channels.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3D989AD0-7207-4204-B5C3-337B7F4BB661}" type="slidenum">
              <a:rPr lang="en-US" smtClean="0"/>
              <a:pPr>
                <a:defRPr/>
              </a:pPr>
              <a:t>14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65A65740-629F-4D86-8ABF-039EB1F0D363}" type="slidenum">
              <a:rPr lang="en-US" smtClean="0"/>
              <a:pPr/>
              <a:t>124</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r>
              <a:rPr lang="en-US" smtClean="0"/>
              <a:t>CDMA’s assumption that interfering transmitted bit signals are additive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1 - Θέση εικόνας διαφάνειας"/>
          <p:cNvSpPr>
            <a:spLocks noGrp="1" noRot="1" noChangeAspect="1" noTextEdit="1"/>
          </p:cNvSpPr>
          <p:nvPr>
            <p:ph type="sldImg"/>
          </p:nvPr>
        </p:nvSpPr>
        <p:spPr>
          <a:ln/>
        </p:spPr>
      </p:sp>
      <p:sp>
        <p:nvSpPr>
          <p:cNvPr id="173059" name="2 - Θέση σημειώσεων"/>
          <p:cNvSpPr>
            <a:spLocks noGrp="1"/>
          </p:cNvSpPr>
          <p:nvPr>
            <p:ph type="body" idx="1"/>
          </p:nvPr>
        </p:nvSpPr>
        <p:spPr>
          <a:noFill/>
          <a:ln/>
        </p:spPr>
        <p:txBody>
          <a:bodyPr/>
          <a:lstStyle/>
          <a:p>
            <a:pPr eaLnBrk="1" hangingPunct="1">
              <a:spcBef>
                <a:spcPct val="0"/>
              </a:spcBef>
            </a:pPr>
            <a:endParaRPr lang="en-US" smtClean="0"/>
          </a:p>
        </p:txBody>
      </p:sp>
      <p:sp>
        <p:nvSpPr>
          <p:cNvPr id="173060" name="3 - Θέση αριθμού διαφάνειας"/>
          <p:cNvSpPr>
            <a:spLocks noGrp="1"/>
          </p:cNvSpPr>
          <p:nvPr>
            <p:ph type="sldNum" sz="quarter" idx="5"/>
          </p:nvPr>
        </p:nvSpPr>
        <p:spPr>
          <a:noFill/>
        </p:spPr>
        <p:txBody>
          <a:bodyPr/>
          <a:lstStyle/>
          <a:p>
            <a:fld id="{7E4C8514-A3AC-4C14-995B-3BA23D04FA08}" type="slidenum">
              <a:rPr lang="el-GR" smtClean="0"/>
              <a:pPr/>
              <a:t>132</a:t>
            </a:fld>
            <a:endParaRPr lang="el-G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1 - Θέση εικόνας διαφάνειας"/>
          <p:cNvSpPr>
            <a:spLocks noGrp="1" noRot="1" noChangeAspect="1" noTextEdit="1"/>
          </p:cNvSpPr>
          <p:nvPr>
            <p:ph type="sldImg"/>
          </p:nvPr>
        </p:nvSpPr>
        <p:spPr>
          <a:ln/>
        </p:spPr>
      </p:sp>
      <p:sp>
        <p:nvSpPr>
          <p:cNvPr id="174083" name="2 - Θέση σημειώσεων"/>
          <p:cNvSpPr>
            <a:spLocks noGrp="1"/>
          </p:cNvSpPr>
          <p:nvPr>
            <p:ph type="body" idx="1"/>
          </p:nvPr>
        </p:nvSpPr>
        <p:spPr>
          <a:noFill/>
          <a:ln/>
        </p:spPr>
        <p:txBody>
          <a:bodyPr/>
          <a:lstStyle/>
          <a:p>
            <a:pPr eaLnBrk="1" hangingPunct="1">
              <a:spcBef>
                <a:spcPct val="0"/>
              </a:spcBef>
            </a:pPr>
            <a:endParaRPr lang="en-US" smtClean="0"/>
          </a:p>
        </p:txBody>
      </p:sp>
      <p:sp>
        <p:nvSpPr>
          <p:cNvPr id="174084" name="3 - Θέση αριθμού διαφάνειας"/>
          <p:cNvSpPr>
            <a:spLocks noGrp="1"/>
          </p:cNvSpPr>
          <p:nvPr>
            <p:ph type="sldNum" sz="quarter" idx="5"/>
          </p:nvPr>
        </p:nvSpPr>
        <p:spPr>
          <a:noFill/>
        </p:spPr>
        <p:txBody>
          <a:bodyPr/>
          <a:lstStyle/>
          <a:p>
            <a:fld id="{A231423D-ED56-46F3-AD67-C25CC75F0378}" type="slidenum">
              <a:rPr lang="el-GR" smtClean="0"/>
              <a:pPr/>
              <a:t>133</a:t>
            </a:fld>
            <a:endParaRPr lang="el-G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1 - Θέση εικόνας διαφάνειας"/>
          <p:cNvSpPr>
            <a:spLocks noGrp="1" noRot="1" noChangeAspect="1" noTextEdit="1"/>
          </p:cNvSpPr>
          <p:nvPr>
            <p:ph type="sldImg"/>
          </p:nvPr>
        </p:nvSpPr>
        <p:spPr>
          <a:ln/>
        </p:spPr>
      </p:sp>
      <p:sp>
        <p:nvSpPr>
          <p:cNvPr id="175107" name="2 - Θέση σημειώσεων"/>
          <p:cNvSpPr>
            <a:spLocks noGrp="1"/>
          </p:cNvSpPr>
          <p:nvPr>
            <p:ph type="body" idx="1"/>
          </p:nvPr>
        </p:nvSpPr>
        <p:spPr>
          <a:noFill/>
          <a:ln/>
        </p:spPr>
        <p:txBody>
          <a:bodyPr/>
          <a:lstStyle/>
          <a:p>
            <a:pPr eaLnBrk="1" hangingPunct="1">
              <a:spcBef>
                <a:spcPct val="0"/>
              </a:spcBef>
            </a:pPr>
            <a:endParaRPr lang="en-US" dirty="0" smtClean="0"/>
          </a:p>
        </p:txBody>
      </p:sp>
      <p:sp>
        <p:nvSpPr>
          <p:cNvPr id="175108" name="3 - Θέση αριθμού διαφάνειας"/>
          <p:cNvSpPr>
            <a:spLocks noGrp="1"/>
          </p:cNvSpPr>
          <p:nvPr>
            <p:ph type="sldNum" sz="quarter" idx="5"/>
          </p:nvPr>
        </p:nvSpPr>
        <p:spPr>
          <a:noFill/>
        </p:spPr>
        <p:txBody>
          <a:bodyPr/>
          <a:lstStyle/>
          <a:p>
            <a:fld id="{25FF10E9-D641-4338-8DC7-9EFA3782B55F}" type="slidenum">
              <a:rPr lang="el-GR" smtClean="0"/>
              <a:pPr/>
              <a:t>134</a:t>
            </a:fld>
            <a:endParaRPr lang="el-G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1 - Θέση εικόνας διαφάνειας"/>
          <p:cNvSpPr>
            <a:spLocks noGrp="1" noRot="1" noChangeAspect="1" noTextEdit="1"/>
          </p:cNvSpPr>
          <p:nvPr>
            <p:ph type="sldImg"/>
          </p:nvPr>
        </p:nvSpPr>
        <p:spPr>
          <a:ln/>
        </p:spPr>
      </p:sp>
      <p:sp>
        <p:nvSpPr>
          <p:cNvPr id="176131" name="2 - Θέση σημειώσεων"/>
          <p:cNvSpPr>
            <a:spLocks noGrp="1"/>
          </p:cNvSpPr>
          <p:nvPr>
            <p:ph type="body" idx="1"/>
          </p:nvPr>
        </p:nvSpPr>
        <p:spPr>
          <a:noFill/>
          <a:ln/>
        </p:spPr>
        <p:txBody>
          <a:bodyPr/>
          <a:lstStyle/>
          <a:p>
            <a:pPr eaLnBrk="1" hangingPunct="1">
              <a:spcBef>
                <a:spcPct val="0"/>
              </a:spcBef>
            </a:pPr>
            <a:endParaRPr lang="en-US" smtClean="0"/>
          </a:p>
        </p:txBody>
      </p:sp>
      <p:sp>
        <p:nvSpPr>
          <p:cNvPr id="176132" name="3 - Θέση αριθμού διαφάνειας"/>
          <p:cNvSpPr>
            <a:spLocks noGrp="1"/>
          </p:cNvSpPr>
          <p:nvPr>
            <p:ph type="sldNum" sz="quarter" idx="5"/>
          </p:nvPr>
        </p:nvSpPr>
        <p:spPr>
          <a:noFill/>
        </p:spPr>
        <p:txBody>
          <a:bodyPr/>
          <a:lstStyle/>
          <a:p>
            <a:fld id="{B4E16554-770C-4426-90DB-6304CFCF96DA}" type="slidenum">
              <a:rPr lang="el-GR" smtClean="0"/>
              <a:pPr/>
              <a:t>135</a:t>
            </a:fld>
            <a:endParaRPr lang="el-G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3D989AD0-7207-4204-B5C3-337B7F4BB661}" type="slidenum">
              <a:rPr lang="en-US" smtClean="0"/>
              <a:pPr>
                <a:defRPr/>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C2355734-C5C3-455F-AC6E-4CBC177A0792}" type="slidenum">
              <a:rPr lang="en-US" smtClean="0"/>
              <a:pPr/>
              <a:t>16</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xfrm>
            <a:off x="666750" y="4714875"/>
            <a:ext cx="5335588" cy="4467225"/>
          </a:xfrm>
          <a:noFill/>
          <a:ln/>
        </p:spPr>
        <p:txBody>
          <a:bodyPr/>
          <a:lstStyle/>
          <a:p>
            <a:pPr eaLnBrk="1" hangingPunct="1"/>
            <a:r>
              <a:rPr lang="en-US" smtClean="0"/>
              <a:t>The information is represented as a sequence of binary bits, the binary bits are then </a:t>
            </a:r>
            <a:r>
              <a:rPr lang="en-US" b="1" smtClean="0"/>
              <a:t>mapped (modulated) to analog signal waveforms</a:t>
            </a:r>
            <a:r>
              <a:rPr lang="en-US" smtClean="0"/>
              <a:t> and transmited over a communication channel. The communication channel introduces noise and interference to corrupt the transmitted signal. At the receiver, the channel corrupted transmitted signal is mapped back to binary bits.</a:t>
            </a:r>
          </a:p>
          <a:p>
            <a:pPr eaLnBrk="1" hangingPunct="1"/>
            <a:r>
              <a:rPr lang="en-US" smtClean="0"/>
              <a:t>The received binary information is estimate of the transmitted binary information.</a:t>
            </a:r>
          </a:p>
          <a:p>
            <a:pPr eaLnBrk="1" hangingPunct="1"/>
            <a:r>
              <a:rPr lang="en-US" smtClean="0"/>
              <a:t>Channel coding is often used in digital communication systems to protect the digital information from noise and interference and reduce the number of bit errors. Channel coding is mostly accomplished by selectively introducing redundant bits into the transmitted information stream. These additional bits will allow detection and correction of bit errors in the received data stream and provide more reliable information transmission.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Χρησιμοποιούμε ημιτονοειδής</a:t>
            </a:r>
            <a:r>
              <a:rPr lang="el-GR" baseline="0" dirty="0" smtClean="0"/>
              <a:t> συναρτήσεις λόγω της δυνατότητας επιλογής της κεντρικής συχνότητας που μπορούμε να μεταδώσουμε και λόγω των φασματικών χαρακτηριστικών που έχει αυτή η συνάρτηση (στο πεδίο της συχνότητας μια  ημιτονοειδής συνάρτηση περιγράφεται από ένα </a:t>
            </a:r>
            <a:r>
              <a:rPr lang="en-US" baseline="0" dirty="0" err="1" smtClean="0"/>
              <a:t>Dirak</a:t>
            </a:r>
            <a:r>
              <a:rPr lang="en-US" baseline="0" dirty="0" smtClean="0"/>
              <a:t>). </a:t>
            </a:r>
            <a:r>
              <a:rPr lang="el-GR" baseline="0" dirty="0" smtClean="0"/>
              <a:t>Αλλάζοντας τη διάρκεια συμβόλου (δηλ. πόσο χρόνο χρειάζεται να μεταδώσουμε ένα σύμβολο), μπορούμε να αλλάξουμε το </a:t>
            </a:r>
            <a:r>
              <a:rPr lang="en-US" baseline="0" dirty="0" smtClean="0"/>
              <a:t>bandwidth.</a:t>
            </a:r>
            <a:endParaRPr lang="el-GR" dirty="0"/>
          </a:p>
        </p:txBody>
      </p:sp>
      <p:sp>
        <p:nvSpPr>
          <p:cNvPr id="4" name="Slide Number Placeholder 3"/>
          <p:cNvSpPr>
            <a:spLocks noGrp="1"/>
          </p:cNvSpPr>
          <p:nvPr>
            <p:ph type="sldNum" sz="quarter" idx="10"/>
          </p:nvPr>
        </p:nvSpPr>
        <p:spPr/>
        <p:txBody>
          <a:bodyPr/>
          <a:lstStyle/>
          <a:p>
            <a:pPr>
              <a:defRPr/>
            </a:pPr>
            <a:fld id="{3D989AD0-7207-4204-B5C3-337B7F4BB661}" type="slidenum">
              <a:rPr lang="en-US" smtClean="0"/>
              <a:pPr>
                <a:defRPr/>
              </a:pPr>
              <a:t>17</a:t>
            </a:fld>
            <a:endParaRPr lang="en-US"/>
          </a:p>
        </p:txBody>
      </p:sp>
    </p:spTree>
    <p:extLst>
      <p:ext uri="{BB962C8B-B14F-4D97-AF65-F5344CB8AC3E}">
        <p14:creationId xmlns="" xmlns:p14="http://schemas.microsoft.com/office/powerpoint/2010/main" val="3268533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 Θέση εικόνας διαφάνειας"/>
          <p:cNvSpPr>
            <a:spLocks noGrp="1" noRot="1" noChangeAspect="1" noTextEdit="1"/>
          </p:cNvSpPr>
          <p:nvPr>
            <p:ph type="sldImg"/>
          </p:nvPr>
        </p:nvSpPr>
        <p:spPr>
          <a:ln/>
        </p:spPr>
      </p:sp>
      <p:sp>
        <p:nvSpPr>
          <p:cNvPr id="152579" name="2 - Θέση σημειώσεων"/>
          <p:cNvSpPr>
            <a:spLocks noGrp="1"/>
          </p:cNvSpPr>
          <p:nvPr>
            <p:ph type="body" idx="1"/>
          </p:nvPr>
        </p:nvSpPr>
        <p:spPr>
          <a:noFill/>
          <a:ln/>
        </p:spPr>
        <p:txBody>
          <a:bodyPr/>
          <a:lstStyle/>
          <a:p>
            <a:pPr eaLnBrk="1" hangingPunct="1">
              <a:spcBef>
                <a:spcPct val="0"/>
              </a:spcBef>
            </a:pPr>
            <a:endParaRPr lang="en-US" smtClean="0"/>
          </a:p>
        </p:txBody>
      </p:sp>
      <p:sp>
        <p:nvSpPr>
          <p:cNvPr id="152580" name="3 - Θέση αριθμού διαφάνειας"/>
          <p:cNvSpPr>
            <a:spLocks noGrp="1"/>
          </p:cNvSpPr>
          <p:nvPr>
            <p:ph type="sldNum" sz="quarter" idx="5"/>
          </p:nvPr>
        </p:nvSpPr>
        <p:spPr>
          <a:noFill/>
        </p:spPr>
        <p:txBody>
          <a:bodyPr/>
          <a:lstStyle/>
          <a:p>
            <a:fld id="{BDB40F51-C683-48C4-90D4-E87B162B7739}" type="slidenum">
              <a:rPr lang="el-GR" smtClean="0"/>
              <a:pPr/>
              <a:t>27</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2 - Θέση σημειώσεων"/>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l-GR" smtClean="0">
                <a:latin typeface="Arial" pitchFamily="34" charset="0"/>
              </a:rPr>
              <a:t>Η έξοδος που  παίρνομε όταν βάλομε ως είσοδο ένα παλμό </a:t>
            </a:r>
            <a:r>
              <a:rPr lang="en-US" smtClean="0">
                <a:latin typeface="Arial" pitchFamily="34" charset="0"/>
              </a:rPr>
              <a:t>Dirac.</a:t>
            </a:r>
            <a:endParaRPr lang="el-GR" smtClean="0">
              <a:latin typeface="Arial" pitchFamily="34" charset="0"/>
            </a:endParaRPr>
          </a:p>
        </p:txBody>
      </p:sp>
      <p:sp>
        <p:nvSpPr>
          <p:cNvPr id="4" name="3 - Θέση αριθμού διαφάνειας"/>
          <p:cNvSpPr txBox="1">
            <a:spLocks noGrp="1"/>
          </p:cNvSpPr>
          <p:nvPr/>
        </p:nvSpPr>
        <p:spPr>
          <a:xfrm>
            <a:off x="3778250" y="9428242"/>
            <a:ext cx="2889250" cy="496809"/>
          </a:xfrm>
          <a:prstGeom prst="rect">
            <a:avLst/>
          </a:prstGeom>
          <a:noFill/>
        </p:spPr>
        <p:txBody>
          <a:bodyPr anchor="b"/>
          <a:lstStyle/>
          <a:p>
            <a:pPr algn="r" fontAlgn="auto">
              <a:spcBef>
                <a:spcPts val="0"/>
              </a:spcBef>
              <a:spcAft>
                <a:spcPts val="0"/>
              </a:spcAft>
              <a:defRPr/>
            </a:pPr>
            <a:fld id="{3742AB10-22BC-41D3-A18D-72B2FFA3BD56}" type="slidenum">
              <a:rPr lang="el-GR" sz="1200">
                <a:latin typeface="+mn-lt"/>
                <a:cs typeface="+mn-cs"/>
              </a:rPr>
              <a:pPr algn="r" fontAlgn="auto">
                <a:spcBef>
                  <a:spcPts val="0"/>
                </a:spcBef>
                <a:spcAft>
                  <a:spcPts val="0"/>
                </a:spcAft>
                <a:defRPr/>
              </a:pPr>
              <a:t>28</a:t>
            </a:fld>
            <a:endParaRPr lang="el-GR" sz="1200" dirty="0">
              <a:latin typeface="+mn-lt"/>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economist1"/>
          <p:cNvPicPr>
            <a:picLocks noChangeAspect="1" noChangeArrowheads="1"/>
          </p:cNvPicPr>
          <p:nvPr userDrawn="1"/>
        </p:nvPicPr>
        <p:blipFill>
          <a:blip r:embed="rId2" cstate="print"/>
          <a:srcRect/>
          <a:stretch>
            <a:fillRect/>
          </a:stretch>
        </p:blipFill>
        <p:spPr bwMode="auto">
          <a:xfrm>
            <a:off x="7086600" y="0"/>
            <a:ext cx="2057400" cy="16891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6A281442-71DD-4F82-B58F-1081619B7501}"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77F9FA33-1EC2-4B36-9F0E-1AA9FA8FA6E2}"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F07E418-0439-4072-9E80-0C014A270C2D}"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764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764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pPr>
              <a:defRPr/>
            </a:pPr>
            <a:endParaRPr lang="el-G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pPr>
              <a:defRPr/>
            </a:pPr>
            <a:fld id="{306B8A0E-08AC-4CDD-B8C3-80CCE172663D}"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764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676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8862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5225"/>
            <a:ext cx="1981200" cy="476250"/>
          </a:xfrm>
        </p:spPr>
        <p:txBody>
          <a:bodyPr/>
          <a:lstStyle>
            <a:lvl1pPr>
              <a:defRPr/>
            </a:lvl1pPr>
          </a:lstStyle>
          <a:p>
            <a:pPr>
              <a:defRPr/>
            </a:pPr>
            <a:endParaRPr lang="el-G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8" name="Slide Number Placeholder 7"/>
          <p:cNvSpPr>
            <a:spLocks noGrp="1"/>
          </p:cNvSpPr>
          <p:nvPr>
            <p:ph type="sldNum" sz="quarter" idx="12"/>
          </p:nvPr>
        </p:nvSpPr>
        <p:spPr>
          <a:xfrm>
            <a:off x="6553200" y="6245225"/>
            <a:ext cx="1981200" cy="476250"/>
          </a:xfrm>
        </p:spPr>
        <p:txBody>
          <a:bodyPr/>
          <a:lstStyle>
            <a:lvl1pPr>
              <a:defRPr/>
            </a:lvl1pPr>
          </a:lstStyle>
          <a:p>
            <a:pPr>
              <a:defRPr/>
            </a:pPr>
            <a:fld id="{2561A494-F1D3-428E-BB44-648C7D2A1CD1}"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676400"/>
            <a:ext cx="8001000" cy="4267200"/>
          </a:xfrm>
        </p:spPr>
        <p:txBody>
          <a:bodyPr rtlCol="0">
            <a:normAutofit/>
          </a:bodyPr>
          <a:lstStyle/>
          <a:p>
            <a:pPr lvl="0"/>
            <a:endParaRPr lang="en-US" noProof="0"/>
          </a:p>
        </p:txBody>
      </p:sp>
      <p:sp>
        <p:nvSpPr>
          <p:cNvPr id="4" name="Date Placeholder 3"/>
          <p:cNvSpPr>
            <a:spLocks noGrp="1"/>
          </p:cNvSpPr>
          <p:nvPr>
            <p:ph type="dt" sz="half" idx="10"/>
          </p:nvPr>
        </p:nvSpPr>
        <p:spPr>
          <a:xfrm>
            <a:off x="609600" y="6245225"/>
            <a:ext cx="1981200" cy="476250"/>
          </a:xfrm>
        </p:spPr>
        <p:txBody>
          <a:bodyPr/>
          <a:lstStyle>
            <a:lvl1pPr>
              <a:defRPr/>
            </a:lvl1pPr>
          </a:lstStyle>
          <a:p>
            <a:pPr>
              <a:defRPr/>
            </a:pPr>
            <a:endParaRPr lang="el-G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6" name="Slide Number Placeholder 5"/>
          <p:cNvSpPr>
            <a:spLocks noGrp="1"/>
          </p:cNvSpPr>
          <p:nvPr>
            <p:ph type="sldNum" sz="quarter" idx="12"/>
          </p:nvPr>
        </p:nvSpPr>
        <p:spPr>
          <a:xfrm>
            <a:off x="6553200" y="6245225"/>
            <a:ext cx="1981200" cy="476250"/>
          </a:xfrm>
        </p:spPr>
        <p:txBody>
          <a:bodyPr/>
          <a:lstStyle>
            <a:lvl1pPr>
              <a:defRPr/>
            </a:lvl1pPr>
          </a:lstStyle>
          <a:p>
            <a:pPr>
              <a:defRPr/>
            </a:pPr>
            <a:fld id="{B9948AB9-51A0-4F89-AA4D-92E5CC83953A}" type="slidenum">
              <a:rPr lang="el-GR"/>
              <a:pPr>
                <a:defRP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38862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pPr>
              <a:defRPr/>
            </a:pPr>
            <a:endParaRPr lang="el-G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pPr>
              <a:defRPr/>
            </a:pPr>
            <a:fld id="{DED1A5BE-0311-41FC-A9BA-1981F9084114}"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4948D07A-EE31-4026-94D9-DE9CDEAC8F27}"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D4B84DE2-79FF-4213-A766-0B2194ED48A1}"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A15354E3-FE33-46F5-9A3F-97814CF83D9B}"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B1666B07-7688-4D93-8B20-3D242ECD467A}"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64616893-52E5-4E40-B927-8DF9E3CA2E53}"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337579A8-25CF-42EB-98EE-6903CE42D726}"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2CB7942-6C29-48B1-B0C1-27FD9E610ED3}"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67E14753-D804-4E94-AB41-754E6842522F}"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F278718-538D-44E4-B3F5-71447B6B4BA6}" type="slidenum">
              <a:rPr lang="el-GR"/>
              <a:pPr>
                <a:defRPr/>
              </a:pPr>
              <a:t>‹#›</a:t>
            </a:fld>
            <a:endParaRPr lang="el-GR"/>
          </a:p>
        </p:txBody>
      </p:sp>
      <p:pic>
        <p:nvPicPr>
          <p:cNvPr id="9223" name="Picture 9" descr="economist1"/>
          <p:cNvPicPr>
            <a:picLocks noChangeAspect="1" noChangeArrowheads="1"/>
          </p:cNvPicPr>
          <p:nvPr userDrawn="1"/>
        </p:nvPicPr>
        <p:blipFill>
          <a:blip r:embed="rId17" cstate="print"/>
          <a:srcRect/>
          <a:stretch>
            <a:fillRect/>
          </a:stretch>
        </p:blipFill>
        <p:spPr bwMode="auto">
          <a:xfrm>
            <a:off x="7696200" y="0"/>
            <a:ext cx="1447800" cy="1187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5"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6" r:id="rId12"/>
    <p:sldLayoutId id="2147483827" r:id="rId13"/>
    <p:sldLayoutId id="2147483828" r:id="rId14"/>
    <p:sldLayoutId id="2147483829"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4.bin"/><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101.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31.xml"/><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image" Target="../media/image62.png"/></Relationships>
</file>

<file path=ppt/slides/_rels/slide10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10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en.wikipedia.org/wiki/Radio_jamming" TargetMode="External"/><Relationship Id="rId2" Type="http://schemas.openxmlformats.org/officeDocument/2006/relationships/hyperlink" Target="http://en.wikipedia.org/wiki/Interference" TargetMode="External"/><Relationship Id="rId1" Type="http://schemas.openxmlformats.org/officeDocument/2006/relationships/slideLayout" Target="../slideLayouts/slideLayout2.xml"/><Relationship Id="rId5" Type="http://schemas.openxmlformats.org/officeDocument/2006/relationships/hyperlink" Target="http://en.wikipedia.org/wiki/Frequency-hopping_spread_spectrum" TargetMode="External"/><Relationship Id="rId4" Type="http://schemas.openxmlformats.org/officeDocument/2006/relationships/hyperlink" Target="http://en.wikipedia.org/wiki/Direct-sequence_spread_spectru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4.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1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en.wikipedia.org/wiki/Milliwatt" TargetMode="External"/><Relationship Id="rId3" Type="http://schemas.openxmlformats.org/officeDocument/2006/relationships/notesSlide" Target="../notesSlides/notesSlide5.xml"/><Relationship Id="rId7" Type="http://schemas.openxmlformats.org/officeDocument/2006/relationships/hyperlink" Target="http://en.wikipedia.org/wiki/Decibel"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Amplitude"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12.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14.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1.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 Id="rId9" Type="http://schemas.openxmlformats.org/officeDocument/2006/relationships/oleObject" Target="../embeddings/oleObject21.bin"/></Relationships>
</file>

<file path=ppt/slides/_rels/slide84.xml.rels><?xml version="1.0" encoding="UTF-8" standalone="yes"?>
<Relationships xmlns="http://schemas.openxmlformats.org/package/2006/relationships"><Relationship Id="rId8" Type="http://schemas.openxmlformats.org/officeDocument/2006/relationships/hyperlink" Target="http://en.wikipedia.org/wiki/Milliwatt" TargetMode="External"/><Relationship Id="rId3" Type="http://schemas.openxmlformats.org/officeDocument/2006/relationships/notesSlide" Target="../notesSlides/notesSlide22.xml"/><Relationship Id="rId7" Type="http://schemas.openxmlformats.org/officeDocument/2006/relationships/hyperlink" Target="http://en.wikipedia.org/wiki/Decibel" TargetMode="Externa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25.bin"/></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26.xml"/><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0.png"/><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9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65CCE827-50FE-4D2B-87A0-600C05CC610D}" type="slidenum">
              <a:rPr lang="el-GR"/>
              <a:pPr>
                <a:defRPr/>
              </a:pPr>
              <a:t>1</a:t>
            </a:fld>
            <a:endParaRPr lang="el-GR"/>
          </a:p>
        </p:txBody>
      </p:sp>
      <p:sp>
        <p:nvSpPr>
          <p:cNvPr id="41987" name="Rectangle 4"/>
          <p:cNvSpPr>
            <a:spLocks noChangeArrowheads="1"/>
          </p:cNvSpPr>
          <p:nvPr/>
        </p:nvSpPr>
        <p:spPr bwMode="auto">
          <a:xfrm>
            <a:off x="838200" y="1905000"/>
            <a:ext cx="6662738" cy="3200400"/>
          </a:xfrm>
          <a:prstGeom prst="rect">
            <a:avLst/>
          </a:prstGeom>
          <a:noFill/>
          <a:ln w="9525">
            <a:noFill/>
            <a:miter lim="800000"/>
            <a:headEnd/>
            <a:tailEnd/>
          </a:ln>
        </p:spPr>
        <p:txBody>
          <a:bodyPr/>
          <a:lstStyle/>
          <a:p>
            <a:pPr algn="ctr">
              <a:lnSpc>
                <a:spcPct val="90000"/>
              </a:lnSpc>
              <a:spcBef>
                <a:spcPct val="20000"/>
              </a:spcBef>
              <a:buClr>
                <a:schemeClr val="hlink"/>
              </a:buClr>
              <a:buFont typeface="Wingdings" pitchFamily="2" charset="2"/>
              <a:buNone/>
            </a:pPr>
            <a:r>
              <a:rPr lang="en-US" sz="2600">
                <a:latin typeface="Comic Sans MS" pitchFamily="66" charset="0"/>
              </a:rPr>
              <a:t>Lecture on </a:t>
            </a:r>
            <a:r>
              <a:rPr lang="en-US" sz="2600" b="1" i="1">
                <a:solidFill>
                  <a:srgbClr val="0070C0"/>
                </a:solidFill>
                <a:latin typeface="Comic Sans MS" pitchFamily="66" charset="0"/>
              </a:rPr>
              <a:t>Physical Layer</a:t>
            </a:r>
          </a:p>
          <a:p>
            <a:pPr algn="ctr">
              <a:lnSpc>
                <a:spcPct val="90000"/>
              </a:lnSpc>
              <a:spcBef>
                <a:spcPct val="20000"/>
              </a:spcBef>
              <a:buClr>
                <a:schemeClr val="hlink"/>
              </a:buClr>
              <a:buFont typeface="Wingdings" pitchFamily="2" charset="2"/>
              <a:buNone/>
            </a:pPr>
            <a:endParaRPr lang="en-US" sz="2000">
              <a:latin typeface="Comic Sans MS" pitchFamily="66" charset="0"/>
            </a:endParaRPr>
          </a:p>
          <a:p>
            <a:pPr algn="ctr">
              <a:lnSpc>
                <a:spcPct val="90000"/>
              </a:lnSpc>
              <a:spcBef>
                <a:spcPct val="20000"/>
              </a:spcBef>
              <a:buClr>
                <a:schemeClr val="hlink"/>
              </a:buClr>
              <a:buFont typeface="Wingdings" pitchFamily="2" charset="2"/>
              <a:buNone/>
            </a:pPr>
            <a:r>
              <a:rPr lang="en-US" sz="3000">
                <a:latin typeface="Comic Sans MS" pitchFamily="66" charset="0"/>
              </a:rPr>
              <a:t>Prof. Maria Papadopouli</a:t>
            </a:r>
          </a:p>
          <a:p>
            <a:pPr algn="ctr">
              <a:lnSpc>
                <a:spcPct val="90000"/>
              </a:lnSpc>
              <a:spcBef>
                <a:spcPct val="20000"/>
              </a:spcBef>
              <a:buClr>
                <a:schemeClr val="hlink"/>
              </a:buClr>
              <a:buFont typeface="Wingdings" pitchFamily="2" charset="2"/>
              <a:buNone/>
            </a:pPr>
            <a:r>
              <a:rPr lang="en-US" sz="2200">
                <a:latin typeface="Comic Sans MS" pitchFamily="66" charset="0"/>
              </a:rPr>
              <a:t>University of Crete</a:t>
            </a:r>
          </a:p>
          <a:p>
            <a:pPr algn="ctr">
              <a:lnSpc>
                <a:spcPct val="90000"/>
              </a:lnSpc>
              <a:spcBef>
                <a:spcPct val="20000"/>
              </a:spcBef>
              <a:buClr>
                <a:schemeClr val="hlink"/>
              </a:buClr>
              <a:buFont typeface="Wingdings" pitchFamily="2" charset="2"/>
              <a:buNone/>
            </a:pPr>
            <a:r>
              <a:rPr lang="en-US" sz="2200">
                <a:latin typeface="Comic Sans MS" pitchFamily="66" charset="0"/>
              </a:rPr>
              <a:t>ICS-FORTH</a:t>
            </a:r>
          </a:p>
          <a:p>
            <a:pPr algn="ctr">
              <a:lnSpc>
                <a:spcPct val="90000"/>
              </a:lnSpc>
              <a:spcBef>
                <a:spcPct val="20000"/>
              </a:spcBef>
              <a:buClr>
                <a:schemeClr val="hlink"/>
              </a:buClr>
              <a:buFont typeface="Wingdings" pitchFamily="2" charset="2"/>
              <a:buNone/>
            </a:pPr>
            <a:r>
              <a:rPr lang="en-US" sz="2200">
                <a:latin typeface="Comic Sans MS" pitchFamily="66" charset="0"/>
              </a:rPr>
              <a:t>http://www.ics.forth.gr/mobile</a:t>
            </a:r>
          </a:p>
          <a:p>
            <a:pPr algn="ctr">
              <a:lnSpc>
                <a:spcPct val="90000"/>
              </a:lnSpc>
              <a:spcBef>
                <a:spcPct val="20000"/>
              </a:spcBef>
              <a:buClr>
                <a:schemeClr val="hlink"/>
              </a:buClr>
              <a:buFont typeface="Wingdings" pitchFamily="2" charset="2"/>
              <a:buNone/>
            </a:pPr>
            <a:endParaRPr lang="en-US" sz="1700">
              <a:solidFill>
                <a:srgbClr val="0033CC"/>
              </a:solidFill>
              <a:latin typeface="Comic Sans MS" pitchFamily="66" charset="0"/>
            </a:endParaRPr>
          </a:p>
        </p:txBody>
      </p:sp>
      <p:sp>
        <p:nvSpPr>
          <p:cNvPr id="41988" name="Text Box 5"/>
          <p:cNvSpPr txBox="1">
            <a:spLocks noChangeArrowheads="1"/>
          </p:cNvSpPr>
          <p:nvPr/>
        </p:nvSpPr>
        <p:spPr bwMode="auto">
          <a:xfrm>
            <a:off x="1828800" y="2819400"/>
            <a:ext cx="5943600" cy="2101850"/>
          </a:xfrm>
          <a:prstGeom prst="rect">
            <a:avLst/>
          </a:prstGeom>
          <a:noFill/>
          <a:ln w="9525">
            <a:noFill/>
            <a:miter lim="800000"/>
            <a:headEnd/>
            <a:tailEnd/>
          </a:ln>
        </p:spPr>
        <p:txBody>
          <a:bodyPr>
            <a:spAutoFit/>
          </a:bodyPr>
          <a:lstStyle/>
          <a:p>
            <a:endParaRPr lang="en-US" sz="4400" b="1">
              <a:solidFill>
                <a:schemeClr val="tx2"/>
              </a:solidFill>
              <a:latin typeface="Comic Sans MS" pitchFamily="66" charset="0"/>
            </a:endParaRPr>
          </a:p>
          <a:p>
            <a:endParaRPr lang="en-US" sz="4400" b="1">
              <a:solidFill>
                <a:schemeClr val="tx2"/>
              </a:solidFill>
              <a:latin typeface="Comic Sans MS" pitchFamily="66" charset="0"/>
            </a:endParaRPr>
          </a:p>
          <a:p>
            <a:endParaRPr lang="en-US" sz="4400" b="1">
              <a:solidFill>
                <a:schemeClr val="tx2"/>
              </a:solidFill>
              <a:latin typeface="Comic Sans MS" pitchFamily="66" charset="0"/>
            </a:endParaRPr>
          </a:p>
        </p:txBody>
      </p:sp>
      <p:sp>
        <p:nvSpPr>
          <p:cNvPr id="41989" name="Rectangle 6"/>
          <p:cNvSpPr>
            <a:spLocks noChangeArrowheads="1"/>
          </p:cNvSpPr>
          <p:nvPr/>
        </p:nvSpPr>
        <p:spPr bwMode="auto">
          <a:xfrm>
            <a:off x="609600" y="1295400"/>
            <a:ext cx="8305800" cy="838200"/>
          </a:xfrm>
          <a:prstGeom prst="rect">
            <a:avLst/>
          </a:prstGeom>
          <a:noFill/>
          <a:ln w="9525">
            <a:noFill/>
            <a:miter lim="800000"/>
            <a:headEnd/>
            <a:tailEnd/>
          </a:ln>
        </p:spPr>
        <p:txBody>
          <a:bodyPr anchor="b"/>
          <a:lstStyle/>
          <a:p>
            <a:r>
              <a:rPr lang="en-US" sz="3500" b="1">
                <a:solidFill>
                  <a:schemeClr val="tx2"/>
                </a:solidFill>
                <a:latin typeface="Comic Sans MS" pitchFamily="66" charset="0"/>
              </a:rPr>
              <a:t/>
            </a:r>
            <a:br>
              <a:rPr lang="en-US" sz="3500" b="1">
                <a:solidFill>
                  <a:schemeClr val="tx2"/>
                </a:solidFill>
                <a:latin typeface="Comic Sans MS" pitchFamily="66" charset="0"/>
              </a:rPr>
            </a:br>
            <a:endParaRPr lang="en-US" sz="3500" b="1">
              <a:solidFill>
                <a:schemeClr val="tx2"/>
              </a:solidFill>
              <a:latin typeface="Comic Sans MS" pitchFamily="66" charset="0"/>
            </a:endParaRPr>
          </a:p>
        </p:txBody>
      </p:sp>
      <p:sp>
        <p:nvSpPr>
          <p:cNvPr id="41990" name="Text Box 7"/>
          <p:cNvSpPr txBox="1">
            <a:spLocks noChangeArrowheads="1"/>
          </p:cNvSpPr>
          <p:nvPr/>
        </p:nvSpPr>
        <p:spPr bwMode="auto">
          <a:xfrm>
            <a:off x="-914400" y="0"/>
            <a:ext cx="8991600" cy="1138238"/>
          </a:xfrm>
          <a:prstGeom prst="rect">
            <a:avLst/>
          </a:prstGeom>
          <a:noFill/>
          <a:ln w="9525">
            <a:noFill/>
            <a:miter lim="800000"/>
            <a:headEnd/>
            <a:tailEnd/>
          </a:ln>
        </p:spPr>
        <p:txBody>
          <a:bodyPr>
            <a:spAutoFit/>
          </a:bodyPr>
          <a:lstStyle/>
          <a:p>
            <a:pPr lvl="4"/>
            <a:endParaRPr lang="en-US" sz="3600">
              <a:latin typeface="Comic Sans MS" pitchFamily="66" charset="0"/>
            </a:endParaRPr>
          </a:p>
          <a:p>
            <a:pPr algn="ctr"/>
            <a:r>
              <a:rPr lang="en-US" sz="3000">
                <a:solidFill>
                  <a:schemeClr val="hlink"/>
                </a:solidFill>
                <a:latin typeface="Comic Sans MS" pitchFamily="66" charset="0"/>
              </a:rPr>
              <a:t>Wireless Networks &amp; Mobile Computing</a:t>
            </a:r>
          </a:p>
        </p:txBody>
      </p:sp>
      <p:pic>
        <p:nvPicPr>
          <p:cNvPr id="41991" name="Picture 6" descr="FORTH_panoramic.thmb.jpg"/>
          <p:cNvPicPr>
            <a:picLocks noChangeAspect="1"/>
          </p:cNvPicPr>
          <p:nvPr/>
        </p:nvPicPr>
        <p:blipFill>
          <a:blip r:embed="rId2" cstate="print"/>
          <a:srcRect/>
          <a:stretch>
            <a:fillRect/>
          </a:stretch>
        </p:blipFill>
        <p:spPr bwMode="auto">
          <a:xfrm>
            <a:off x="-73025" y="5486400"/>
            <a:ext cx="921702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8229600" cy="1143000"/>
          </a:xfrm>
        </p:spPr>
        <p:txBody>
          <a:bodyPr/>
          <a:lstStyle/>
          <a:p>
            <a:pPr eaLnBrk="1" hangingPunct="1"/>
            <a:r>
              <a:rPr lang="en-US" smtClean="0"/>
              <a:t>Transmitter &amp; Radio Channel</a:t>
            </a:r>
          </a:p>
        </p:txBody>
      </p:sp>
      <p:sp>
        <p:nvSpPr>
          <p:cNvPr id="17" name="Slide Number Placeholder 4"/>
          <p:cNvSpPr>
            <a:spLocks noGrp="1"/>
          </p:cNvSpPr>
          <p:nvPr>
            <p:ph type="sldNum" sz="quarter" idx="12"/>
          </p:nvPr>
        </p:nvSpPr>
        <p:spPr/>
        <p:txBody>
          <a:bodyPr/>
          <a:lstStyle/>
          <a:p>
            <a:pPr>
              <a:defRPr/>
            </a:pPr>
            <a:fld id="{2A192DEF-7CB2-4CA1-BC37-CF6E8C8B65DB}" type="slidenum">
              <a:rPr lang="el-GR"/>
              <a:pPr>
                <a:defRPr/>
              </a:pPr>
              <a:t>10</a:t>
            </a:fld>
            <a:endParaRPr lang="el-GR"/>
          </a:p>
        </p:txBody>
      </p:sp>
      <p:sp>
        <p:nvSpPr>
          <p:cNvPr id="46084" name="Rectangle 3"/>
          <p:cNvSpPr>
            <a:spLocks noChangeArrowheads="1"/>
          </p:cNvSpPr>
          <p:nvPr/>
        </p:nvSpPr>
        <p:spPr bwMode="auto">
          <a:xfrm>
            <a:off x="457200" y="2514600"/>
            <a:ext cx="2209800" cy="1371600"/>
          </a:xfrm>
          <a:prstGeom prst="rect">
            <a:avLst/>
          </a:prstGeom>
          <a:solidFill>
            <a:schemeClr val="accent1"/>
          </a:solidFill>
          <a:ln w="9525">
            <a:solidFill>
              <a:schemeClr val="tx1"/>
            </a:solidFill>
            <a:miter lim="800000"/>
            <a:headEnd/>
            <a:tailEnd/>
          </a:ln>
        </p:spPr>
        <p:txBody>
          <a:bodyPr wrap="none" anchor="ctr"/>
          <a:lstStyle/>
          <a:p>
            <a:pPr algn="ctr"/>
            <a:r>
              <a:rPr lang="en-US">
                <a:latin typeface="Comic Sans MS" pitchFamily="66" charset="0"/>
                <a:cs typeface="Arial" pitchFamily="34" charset="0"/>
              </a:rPr>
              <a:t>Transmitter</a:t>
            </a:r>
          </a:p>
        </p:txBody>
      </p:sp>
      <p:sp>
        <p:nvSpPr>
          <p:cNvPr id="46085" name="Line 4"/>
          <p:cNvSpPr>
            <a:spLocks noChangeShapeType="1"/>
          </p:cNvSpPr>
          <p:nvPr/>
        </p:nvSpPr>
        <p:spPr bwMode="auto">
          <a:xfrm>
            <a:off x="2667000" y="3276600"/>
            <a:ext cx="609600" cy="0"/>
          </a:xfrm>
          <a:prstGeom prst="line">
            <a:avLst/>
          </a:prstGeom>
          <a:noFill/>
          <a:ln w="9525">
            <a:solidFill>
              <a:schemeClr val="tx1"/>
            </a:solidFill>
            <a:round/>
            <a:headEnd/>
            <a:tailEnd type="oval" w="med" len="med"/>
          </a:ln>
        </p:spPr>
        <p:txBody>
          <a:bodyPr/>
          <a:lstStyle/>
          <a:p>
            <a:endParaRPr lang="en-US"/>
          </a:p>
        </p:txBody>
      </p:sp>
      <p:sp>
        <p:nvSpPr>
          <p:cNvPr id="46086" name="Freeform 5"/>
          <p:cNvSpPr>
            <a:spLocks/>
          </p:cNvSpPr>
          <p:nvPr/>
        </p:nvSpPr>
        <p:spPr bwMode="auto">
          <a:xfrm>
            <a:off x="3200400" y="2362200"/>
            <a:ext cx="2895600" cy="1219200"/>
          </a:xfrm>
          <a:custGeom>
            <a:avLst/>
            <a:gdLst>
              <a:gd name="T0" fmla="*/ 0 w 1419"/>
              <a:gd name="T1" fmla="*/ 1649150554 h 337"/>
              <a:gd name="T2" fmla="*/ 757851363 w 1419"/>
              <a:gd name="T3" fmla="*/ 549718133 h 337"/>
              <a:gd name="T4" fmla="*/ 1811345630 w 1419"/>
              <a:gd name="T5" fmla="*/ 0 h 337"/>
              <a:gd name="T6" fmla="*/ 2147483647 w 1419"/>
              <a:gd name="T7" fmla="*/ 183238153 h 337"/>
              <a:gd name="T8" fmla="*/ 2147483647 w 1419"/>
              <a:gd name="T9" fmla="*/ 366479923 h 337"/>
              <a:gd name="T10" fmla="*/ 2147483647 w 1419"/>
              <a:gd name="T11" fmla="*/ 2147483647 h 337"/>
              <a:gd name="T12" fmla="*/ 2147483647 w 1419"/>
              <a:gd name="T13" fmla="*/ 2147483647 h 337"/>
              <a:gd name="T14" fmla="*/ 2147483647 w 1419"/>
              <a:gd name="T15" fmla="*/ 2147483647 h 337"/>
              <a:gd name="T16" fmla="*/ 2147483647 w 1419"/>
              <a:gd name="T17" fmla="*/ 2147483647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9"/>
              <a:gd name="T28" fmla="*/ 0 h 337"/>
              <a:gd name="T29" fmla="*/ 1419 w 1419"/>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9" h="337">
                <a:moveTo>
                  <a:pt x="0" y="126"/>
                </a:moveTo>
                <a:cubicBezTo>
                  <a:pt x="62" y="105"/>
                  <a:pt x="118" y="57"/>
                  <a:pt x="182" y="42"/>
                </a:cubicBezTo>
                <a:cubicBezTo>
                  <a:pt x="265" y="23"/>
                  <a:pt x="435" y="0"/>
                  <a:pt x="435" y="0"/>
                </a:cubicBezTo>
                <a:cubicBezTo>
                  <a:pt x="519" y="5"/>
                  <a:pt x="604" y="7"/>
                  <a:pt x="688" y="14"/>
                </a:cubicBezTo>
                <a:cubicBezTo>
                  <a:pt x="712" y="16"/>
                  <a:pt x="740" y="13"/>
                  <a:pt x="758" y="28"/>
                </a:cubicBezTo>
                <a:cubicBezTo>
                  <a:pt x="808" y="71"/>
                  <a:pt x="802" y="237"/>
                  <a:pt x="871" y="281"/>
                </a:cubicBezTo>
                <a:cubicBezTo>
                  <a:pt x="897" y="298"/>
                  <a:pt x="1049" y="333"/>
                  <a:pt x="1067" y="337"/>
                </a:cubicBezTo>
                <a:cubicBezTo>
                  <a:pt x="1202" y="293"/>
                  <a:pt x="1050" y="337"/>
                  <a:pt x="1376" y="337"/>
                </a:cubicBezTo>
                <a:cubicBezTo>
                  <a:pt x="1391" y="337"/>
                  <a:pt x="1419" y="323"/>
                  <a:pt x="1419" y="323"/>
                </a:cubicBezTo>
              </a:path>
            </a:pathLst>
          </a:custGeom>
          <a:noFill/>
          <a:ln w="57150">
            <a:solidFill>
              <a:srgbClr val="CCCC00"/>
            </a:solidFill>
            <a:prstDash val="lgDash"/>
            <a:round/>
            <a:headEnd/>
            <a:tailEnd type="triangle" w="med" len="med"/>
          </a:ln>
        </p:spPr>
        <p:txBody>
          <a:bodyPr/>
          <a:lstStyle/>
          <a:p>
            <a:endParaRPr lang="en-US"/>
          </a:p>
        </p:txBody>
      </p:sp>
      <p:sp>
        <p:nvSpPr>
          <p:cNvPr id="46087" name="Rectangle 6"/>
          <p:cNvSpPr>
            <a:spLocks noChangeArrowheads="1"/>
          </p:cNvSpPr>
          <p:nvPr/>
        </p:nvSpPr>
        <p:spPr bwMode="auto">
          <a:xfrm>
            <a:off x="7086600" y="2895600"/>
            <a:ext cx="1600200" cy="1143000"/>
          </a:xfrm>
          <a:prstGeom prst="rect">
            <a:avLst/>
          </a:prstGeom>
          <a:solidFill>
            <a:schemeClr val="accent1"/>
          </a:solidFill>
          <a:ln w="9525">
            <a:solidFill>
              <a:schemeClr val="tx1"/>
            </a:solidFill>
            <a:miter lim="800000"/>
            <a:headEnd/>
            <a:tailEnd/>
          </a:ln>
        </p:spPr>
        <p:txBody>
          <a:bodyPr wrap="none" anchor="ctr"/>
          <a:lstStyle/>
          <a:p>
            <a:pPr algn="ctr"/>
            <a:r>
              <a:rPr lang="en-US">
                <a:latin typeface="Comic Sans MS" pitchFamily="66" charset="0"/>
                <a:cs typeface="Arial" pitchFamily="34" charset="0"/>
              </a:rPr>
              <a:t>Receiver</a:t>
            </a:r>
          </a:p>
        </p:txBody>
      </p:sp>
      <p:sp>
        <p:nvSpPr>
          <p:cNvPr id="46088" name="Line 7"/>
          <p:cNvSpPr>
            <a:spLocks noChangeShapeType="1"/>
          </p:cNvSpPr>
          <p:nvPr/>
        </p:nvSpPr>
        <p:spPr bwMode="auto">
          <a:xfrm>
            <a:off x="6477000" y="3505200"/>
            <a:ext cx="609600" cy="0"/>
          </a:xfrm>
          <a:prstGeom prst="line">
            <a:avLst/>
          </a:prstGeom>
          <a:noFill/>
          <a:ln w="9525">
            <a:solidFill>
              <a:schemeClr val="tx1"/>
            </a:solidFill>
            <a:round/>
            <a:headEnd type="oval" w="med" len="med"/>
            <a:tailEnd/>
          </a:ln>
        </p:spPr>
        <p:txBody>
          <a:bodyPr/>
          <a:lstStyle/>
          <a:p>
            <a:endParaRPr lang="en-US"/>
          </a:p>
        </p:txBody>
      </p:sp>
      <p:sp>
        <p:nvSpPr>
          <p:cNvPr id="46089" name="Rectangle 8"/>
          <p:cNvSpPr>
            <a:spLocks noChangeArrowheads="1"/>
          </p:cNvSpPr>
          <p:nvPr/>
        </p:nvSpPr>
        <p:spPr bwMode="auto">
          <a:xfrm>
            <a:off x="533400" y="4495800"/>
            <a:ext cx="2133600" cy="1219200"/>
          </a:xfrm>
          <a:prstGeom prst="rect">
            <a:avLst/>
          </a:prstGeom>
          <a:solidFill>
            <a:srgbClr val="BDBCC8"/>
          </a:solidFill>
          <a:ln w="9525">
            <a:solidFill>
              <a:schemeClr val="tx1"/>
            </a:solidFill>
            <a:miter lim="800000"/>
            <a:headEnd/>
            <a:tailEnd/>
          </a:ln>
        </p:spPr>
        <p:txBody>
          <a:bodyPr wrap="none" anchor="ctr"/>
          <a:lstStyle/>
          <a:p>
            <a:pPr algn="ctr"/>
            <a:r>
              <a:rPr lang="en-US">
                <a:latin typeface="Comic Sans MS" pitchFamily="66" charset="0"/>
                <a:cs typeface="Arial" pitchFamily="34" charset="0"/>
              </a:rPr>
              <a:t>Transmitter</a:t>
            </a:r>
          </a:p>
        </p:txBody>
      </p:sp>
      <p:sp>
        <p:nvSpPr>
          <p:cNvPr id="46090" name="Line 9"/>
          <p:cNvSpPr>
            <a:spLocks noChangeShapeType="1"/>
          </p:cNvSpPr>
          <p:nvPr/>
        </p:nvSpPr>
        <p:spPr bwMode="auto">
          <a:xfrm>
            <a:off x="2667000" y="5105400"/>
            <a:ext cx="609600" cy="0"/>
          </a:xfrm>
          <a:prstGeom prst="line">
            <a:avLst/>
          </a:prstGeom>
          <a:noFill/>
          <a:ln w="9525">
            <a:solidFill>
              <a:schemeClr val="tx1"/>
            </a:solidFill>
            <a:round/>
            <a:headEnd/>
            <a:tailEnd type="triangle" w="med" len="med"/>
          </a:ln>
        </p:spPr>
        <p:txBody>
          <a:bodyPr/>
          <a:lstStyle/>
          <a:p>
            <a:endParaRPr lang="en-US"/>
          </a:p>
        </p:txBody>
      </p:sp>
      <p:sp>
        <p:nvSpPr>
          <p:cNvPr id="46091" name="Rectangle 10"/>
          <p:cNvSpPr>
            <a:spLocks noChangeArrowheads="1"/>
          </p:cNvSpPr>
          <p:nvPr/>
        </p:nvSpPr>
        <p:spPr bwMode="auto">
          <a:xfrm>
            <a:off x="3276600" y="4419600"/>
            <a:ext cx="2362200" cy="1295400"/>
          </a:xfrm>
          <a:prstGeom prst="rect">
            <a:avLst/>
          </a:prstGeom>
          <a:solidFill>
            <a:srgbClr val="BDBCC8"/>
          </a:solidFill>
          <a:ln w="9525">
            <a:solidFill>
              <a:schemeClr val="tx1"/>
            </a:solidFill>
            <a:miter lim="800000"/>
            <a:headEnd/>
            <a:tailEnd/>
          </a:ln>
        </p:spPr>
        <p:txBody>
          <a:bodyPr wrap="none" anchor="ctr"/>
          <a:lstStyle/>
          <a:p>
            <a:pPr algn="ctr"/>
            <a:r>
              <a:rPr lang="en-US">
                <a:latin typeface="Comic Sans MS" pitchFamily="66" charset="0"/>
                <a:cs typeface="Arial" pitchFamily="34" charset="0"/>
              </a:rPr>
              <a:t> Fading</a:t>
            </a:r>
          </a:p>
        </p:txBody>
      </p:sp>
      <p:sp>
        <p:nvSpPr>
          <p:cNvPr id="46092" name="Line 11"/>
          <p:cNvSpPr>
            <a:spLocks noChangeShapeType="1"/>
          </p:cNvSpPr>
          <p:nvPr/>
        </p:nvSpPr>
        <p:spPr bwMode="auto">
          <a:xfrm flipV="1">
            <a:off x="5638800" y="5029200"/>
            <a:ext cx="609600" cy="0"/>
          </a:xfrm>
          <a:prstGeom prst="line">
            <a:avLst/>
          </a:prstGeom>
          <a:noFill/>
          <a:ln w="9525">
            <a:solidFill>
              <a:schemeClr val="tx1"/>
            </a:solidFill>
            <a:round/>
            <a:headEnd/>
            <a:tailEnd type="triangle" w="med" len="med"/>
          </a:ln>
        </p:spPr>
        <p:txBody>
          <a:bodyPr/>
          <a:lstStyle/>
          <a:p>
            <a:endParaRPr lang="en-US"/>
          </a:p>
        </p:txBody>
      </p:sp>
      <p:sp>
        <p:nvSpPr>
          <p:cNvPr id="46093" name="Oval 12"/>
          <p:cNvSpPr>
            <a:spLocks noChangeArrowheads="1"/>
          </p:cNvSpPr>
          <p:nvPr/>
        </p:nvSpPr>
        <p:spPr bwMode="auto">
          <a:xfrm>
            <a:off x="6324600" y="4876800"/>
            <a:ext cx="381000" cy="304800"/>
          </a:xfrm>
          <a:prstGeom prst="ellipse">
            <a:avLst/>
          </a:prstGeom>
          <a:solidFill>
            <a:srgbClr val="BDBCC8"/>
          </a:solidFill>
          <a:ln w="9525">
            <a:solidFill>
              <a:schemeClr val="tx1"/>
            </a:solidFill>
            <a:round/>
            <a:headEnd/>
            <a:tailEnd/>
          </a:ln>
        </p:spPr>
        <p:txBody>
          <a:bodyPr wrap="none" anchor="ctr"/>
          <a:lstStyle/>
          <a:p>
            <a:pPr algn="ctr"/>
            <a:r>
              <a:rPr lang="en-US">
                <a:latin typeface="Comic Sans MS" pitchFamily="66" charset="0"/>
                <a:cs typeface="Arial" pitchFamily="34" charset="0"/>
              </a:rPr>
              <a:t>+</a:t>
            </a:r>
          </a:p>
        </p:txBody>
      </p:sp>
      <p:sp>
        <p:nvSpPr>
          <p:cNvPr id="46094" name="Line 13"/>
          <p:cNvSpPr>
            <a:spLocks noChangeShapeType="1"/>
          </p:cNvSpPr>
          <p:nvPr/>
        </p:nvSpPr>
        <p:spPr bwMode="auto">
          <a:xfrm>
            <a:off x="6477000" y="5257800"/>
            <a:ext cx="0" cy="533400"/>
          </a:xfrm>
          <a:prstGeom prst="line">
            <a:avLst/>
          </a:prstGeom>
          <a:noFill/>
          <a:ln w="9525">
            <a:solidFill>
              <a:schemeClr val="tx1"/>
            </a:solidFill>
            <a:round/>
            <a:headEnd type="arrow" w="med" len="med"/>
            <a:tailEnd/>
          </a:ln>
        </p:spPr>
        <p:txBody>
          <a:bodyPr/>
          <a:lstStyle/>
          <a:p>
            <a:endParaRPr lang="en-US"/>
          </a:p>
        </p:txBody>
      </p:sp>
      <p:sp>
        <p:nvSpPr>
          <p:cNvPr id="46095" name="Text Box 14"/>
          <p:cNvSpPr txBox="1">
            <a:spLocks noChangeArrowheads="1"/>
          </p:cNvSpPr>
          <p:nvPr/>
        </p:nvSpPr>
        <p:spPr bwMode="auto">
          <a:xfrm>
            <a:off x="6232525" y="5837238"/>
            <a:ext cx="995363" cy="457200"/>
          </a:xfrm>
          <a:prstGeom prst="rect">
            <a:avLst/>
          </a:prstGeom>
          <a:noFill/>
          <a:ln w="9525">
            <a:noFill/>
            <a:miter lim="800000"/>
            <a:headEnd/>
            <a:tailEnd/>
          </a:ln>
        </p:spPr>
        <p:txBody>
          <a:bodyPr wrap="none">
            <a:spAutoFit/>
          </a:bodyPr>
          <a:lstStyle/>
          <a:p>
            <a:r>
              <a:rPr lang="en-US" sz="2400" b="1">
                <a:solidFill>
                  <a:srgbClr val="CCCC00"/>
                </a:solidFill>
                <a:latin typeface="Comic Sans MS" pitchFamily="66" charset="0"/>
                <a:cs typeface="Arial" pitchFamily="34" charset="0"/>
              </a:rPr>
              <a:t>Noise</a:t>
            </a:r>
          </a:p>
        </p:txBody>
      </p:sp>
      <p:sp>
        <p:nvSpPr>
          <p:cNvPr id="46096" name="Rectangle 15"/>
          <p:cNvSpPr>
            <a:spLocks noChangeArrowheads="1"/>
          </p:cNvSpPr>
          <p:nvPr/>
        </p:nvSpPr>
        <p:spPr bwMode="auto">
          <a:xfrm>
            <a:off x="7162800" y="4419600"/>
            <a:ext cx="1600200" cy="1219200"/>
          </a:xfrm>
          <a:prstGeom prst="rect">
            <a:avLst/>
          </a:prstGeom>
          <a:solidFill>
            <a:srgbClr val="BDBCC8"/>
          </a:solidFill>
          <a:ln w="9525">
            <a:solidFill>
              <a:schemeClr val="tx1"/>
            </a:solidFill>
            <a:miter lim="800000"/>
            <a:headEnd/>
            <a:tailEnd/>
          </a:ln>
        </p:spPr>
        <p:txBody>
          <a:bodyPr wrap="none" anchor="ctr"/>
          <a:lstStyle/>
          <a:p>
            <a:pPr algn="ctr"/>
            <a:r>
              <a:rPr lang="en-US">
                <a:latin typeface="Comic Sans MS" pitchFamily="66" charset="0"/>
                <a:cs typeface="Arial" pitchFamily="34" charset="0"/>
              </a:rPr>
              <a:t>Receiver</a:t>
            </a:r>
          </a:p>
        </p:txBody>
      </p:sp>
      <p:sp>
        <p:nvSpPr>
          <p:cNvPr id="46097" name="Line 16"/>
          <p:cNvSpPr>
            <a:spLocks noChangeShapeType="1"/>
          </p:cNvSpPr>
          <p:nvPr/>
        </p:nvSpPr>
        <p:spPr bwMode="auto">
          <a:xfrm>
            <a:off x="6705600" y="5029200"/>
            <a:ext cx="4572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1 - Τίτλος"/>
          <p:cNvSpPr>
            <a:spLocks noGrp="1"/>
          </p:cNvSpPr>
          <p:nvPr>
            <p:ph type="title"/>
          </p:nvPr>
        </p:nvSpPr>
        <p:spPr>
          <a:xfrm>
            <a:off x="-838200" y="0"/>
            <a:ext cx="8229600" cy="1143000"/>
          </a:xfrm>
        </p:spPr>
        <p:txBody>
          <a:bodyPr/>
          <a:lstStyle/>
          <a:p>
            <a:pPr eaLnBrk="1" hangingPunct="1"/>
            <a:r>
              <a:rPr lang="en-US" smtClean="0"/>
              <a:t>PSK modulation</a:t>
            </a:r>
            <a:endParaRPr lang="el-GR" smtClean="0"/>
          </a:p>
        </p:txBody>
      </p:sp>
      <p:sp>
        <p:nvSpPr>
          <p:cNvPr id="6150" name="2 - Θέση περιεχομένου"/>
          <p:cNvSpPr>
            <a:spLocks noGrp="1"/>
          </p:cNvSpPr>
          <p:nvPr>
            <p:ph idx="1"/>
          </p:nvPr>
        </p:nvSpPr>
        <p:spPr>
          <a:xfrm>
            <a:off x="0" y="1500188"/>
            <a:ext cx="9144000" cy="4829175"/>
          </a:xfrm>
        </p:spPr>
        <p:txBody>
          <a:bodyPr/>
          <a:lstStyle/>
          <a:p>
            <a:pPr algn="just" eaLnBrk="1" hangingPunct="1"/>
            <a:r>
              <a:rPr lang="en-US" sz="2600" smtClean="0"/>
              <a:t>The alphabet contains M = 2</a:t>
            </a:r>
            <a:r>
              <a:rPr lang="en-US" sz="2600" baseline="30000" smtClean="0"/>
              <a:t>K</a:t>
            </a:r>
            <a:r>
              <a:rPr lang="en-US" sz="2600" smtClean="0"/>
              <a:t> different symbols</a:t>
            </a:r>
          </a:p>
          <a:p>
            <a:pPr algn="just" eaLnBrk="1" hangingPunct="1"/>
            <a:endParaRPr lang="en-US" sz="2600" smtClean="0"/>
          </a:p>
          <a:p>
            <a:pPr algn="just" eaLnBrk="1" hangingPunct="1"/>
            <a:r>
              <a:rPr lang="en-US" sz="2600" smtClean="0"/>
              <a:t>To transmit the </a:t>
            </a:r>
            <a:r>
              <a:rPr lang="en-US" sz="2600" i="1" smtClean="0"/>
              <a:t>i-th symbol</a:t>
            </a:r>
            <a:r>
              <a:rPr lang="en-US" sz="2600" smtClean="0"/>
              <a:t>, the following signal is transmitted</a:t>
            </a:r>
          </a:p>
          <a:p>
            <a:pPr algn="just" eaLnBrk="1" hangingPunct="1"/>
            <a:endParaRPr lang="en-US" sz="2600" smtClean="0"/>
          </a:p>
          <a:p>
            <a:pPr algn="just" eaLnBrk="1" hangingPunct="1"/>
            <a:endParaRPr lang="en-US" sz="2600" smtClean="0"/>
          </a:p>
          <a:p>
            <a:pPr algn="just" eaLnBrk="1" hangingPunct="1"/>
            <a:endParaRPr lang="en-US" sz="2600" smtClean="0"/>
          </a:p>
          <a:p>
            <a:pPr algn="just" eaLnBrk="1" hangingPunct="1"/>
            <a:r>
              <a:rPr lang="en-US" sz="2600" smtClean="0"/>
              <a:t>Signals  S</a:t>
            </a:r>
            <a:r>
              <a:rPr lang="en-US" sz="2600" baseline="-25000" smtClean="0"/>
              <a:t>i</a:t>
            </a:r>
            <a:r>
              <a:rPr lang="en-US" sz="2600" smtClean="0"/>
              <a:t>(t) are </a:t>
            </a:r>
            <a:r>
              <a:rPr lang="en-US" sz="2600" b="1" smtClean="0"/>
              <a:t>linearly dependent </a:t>
            </a:r>
          </a:p>
          <a:p>
            <a:pPr algn="just" eaLnBrk="1" hangingPunct="1">
              <a:buFont typeface="Arial" pitchFamily="34" charset="0"/>
              <a:buNone/>
            </a:pPr>
            <a:r>
              <a:rPr lang="en-US" sz="2600" smtClean="0"/>
              <a:t>     they can be represented by linear combination of the vectors:</a:t>
            </a:r>
          </a:p>
          <a:p>
            <a:pPr eaLnBrk="1" hangingPunct="1"/>
            <a:endParaRPr lang="el-GR" sz="2600" smtClean="0"/>
          </a:p>
        </p:txBody>
      </p:sp>
      <p:graphicFrame>
        <p:nvGraphicFramePr>
          <p:cNvPr id="6146" name="Object 2"/>
          <p:cNvGraphicFramePr>
            <a:graphicFrameLocks noChangeAspect="1"/>
          </p:cNvGraphicFramePr>
          <p:nvPr/>
        </p:nvGraphicFramePr>
        <p:xfrm>
          <a:off x="1600200" y="2971800"/>
          <a:ext cx="3951288" cy="1189038"/>
        </p:xfrm>
        <a:graphic>
          <a:graphicData uri="http://schemas.openxmlformats.org/presentationml/2006/ole">
            <p:oleObj spid="_x0000_s6263" name="Εξίσωση" r:id="rId4" imgW="2451100" imgH="660400" progId="Equation.3">
              <p:embed/>
            </p:oleObj>
          </a:graphicData>
        </a:graphic>
      </p:graphicFrame>
      <p:graphicFrame>
        <p:nvGraphicFramePr>
          <p:cNvPr id="6147" name="Object 5"/>
          <p:cNvGraphicFramePr>
            <a:graphicFrameLocks noChangeAspect="1"/>
          </p:cNvGraphicFramePr>
          <p:nvPr/>
        </p:nvGraphicFramePr>
        <p:xfrm>
          <a:off x="609600" y="5562600"/>
          <a:ext cx="2071688" cy="763588"/>
        </p:xfrm>
        <a:graphic>
          <a:graphicData uri="http://schemas.openxmlformats.org/presentationml/2006/ole">
            <p:oleObj spid="_x0000_s6264" name="Εξίσωση" r:id="rId5" imgW="1193800" imgH="444500" progId="Equation.3">
              <p:embed/>
            </p:oleObj>
          </a:graphicData>
        </a:graphic>
      </p:graphicFrame>
      <p:graphicFrame>
        <p:nvGraphicFramePr>
          <p:cNvPr id="6148" name="Object 6"/>
          <p:cNvGraphicFramePr>
            <a:graphicFrameLocks noChangeAspect="1"/>
          </p:cNvGraphicFramePr>
          <p:nvPr/>
        </p:nvGraphicFramePr>
        <p:xfrm>
          <a:off x="4267200" y="5562600"/>
          <a:ext cx="2071688" cy="763588"/>
        </p:xfrm>
        <a:graphic>
          <a:graphicData uri="http://schemas.openxmlformats.org/presentationml/2006/ole">
            <p:oleObj spid="_x0000_s6265" name="Εξίσωση" r:id="rId6" imgW="1193800" imgH="444500" progId="Equation.3">
              <p:embed/>
            </p:oleObj>
          </a:graphicData>
        </a:graphic>
      </p:graphicFrame>
      <p:sp>
        <p:nvSpPr>
          <p:cNvPr id="7" name="Oval 6"/>
          <p:cNvSpPr/>
          <p:nvPr/>
        </p:nvSpPr>
        <p:spPr>
          <a:xfrm>
            <a:off x="4038600" y="3200400"/>
            <a:ext cx="533400" cy="457200"/>
          </a:xfrm>
          <a:prstGeom prst="ellipse">
            <a:avLst/>
          </a:prstGeom>
          <a:solidFill>
            <a:srgbClr val="FFFF6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1 - Τίτλος"/>
          <p:cNvSpPr>
            <a:spLocks noGrp="1"/>
          </p:cNvSpPr>
          <p:nvPr>
            <p:ph type="title"/>
          </p:nvPr>
        </p:nvSpPr>
        <p:spPr>
          <a:xfrm>
            <a:off x="-2286000" y="0"/>
            <a:ext cx="8229600" cy="1143000"/>
          </a:xfrm>
        </p:spPr>
        <p:txBody>
          <a:bodyPr/>
          <a:lstStyle/>
          <a:p>
            <a:pPr eaLnBrk="1" hangingPunct="1"/>
            <a:r>
              <a:rPr lang="en-US" smtClean="0"/>
              <a:t>Example BPSK</a:t>
            </a:r>
            <a:endParaRPr lang="el-GR" smtClean="0"/>
          </a:p>
        </p:txBody>
      </p:sp>
      <p:sp>
        <p:nvSpPr>
          <p:cNvPr id="7175" name="2 - Θέση περιεχομένου"/>
          <p:cNvSpPr>
            <a:spLocks noGrp="1"/>
          </p:cNvSpPr>
          <p:nvPr>
            <p:ph idx="1"/>
          </p:nvPr>
        </p:nvSpPr>
        <p:spPr>
          <a:xfrm>
            <a:off x="457200" y="4357688"/>
            <a:ext cx="8229600" cy="1768475"/>
          </a:xfrm>
        </p:spPr>
        <p:txBody>
          <a:bodyPr/>
          <a:lstStyle/>
          <a:p>
            <a:pPr eaLnBrk="1" hangingPunct="1"/>
            <a:r>
              <a:rPr lang="en-US" sz="2600" smtClean="0"/>
              <a:t>Bit 0 corresponds to : </a:t>
            </a:r>
          </a:p>
          <a:p>
            <a:pPr eaLnBrk="1" hangingPunct="1"/>
            <a:endParaRPr lang="en-US" sz="2600" smtClean="0"/>
          </a:p>
          <a:p>
            <a:pPr eaLnBrk="1" hangingPunct="1"/>
            <a:r>
              <a:rPr lang="en-US" sz="2600" smtClean="0"/>
              <a:t>Bit 1 corresponds to:</a:t>
            </a:r>
            <a:endParaRPr lang="el-GR" sz="2600" smtClean="0"/>
          </a:p>
        </p:txBody>
      </p:sp>
      <p:pic>
        <p:nvPicPr>
          <p:cNvPr id="7176" name="Picture 2"/>
          <p:cNvPicPr>
            <a:picLocks noChangeAspect="1" noChangeArrowheads="1"/>
          </p:cNvPicPr>
          <p:nvPr/>
        </p:nvPicPr>
        <p:blipFill>
          <a:blip r:embed="rId4" cstate="print"/>
          <a:srcRect/>
          <a:stretch>
            <a:fillRect/>
          </a:stretch>
        </p:blipFill>
        <p:spPr bwMode="auto">
          <a:xfrm>
            <a:off x="285750" y="1428750"/>
            <a:ext cx="5505450" cy="2357438"/>
          </a:xfrm>
          <a:prstGeom prst="rect">
            <a:avLst/>
          </a:prstGeom>
          <a:noFill/>
          <a:ln w="9525">
            <a:noFill/>
            <a:miter lim="800000"/>
            <a:headEnd/>
            <a:tailEnd/>
          </a:ln>
        </p:spPr>
      </p:pic>
      <p:graphicFrame>
        <p:nvGraphicFramePr>
          <p:cNvPr id="7170" name="5 - Θέση περιεχομένου"/>
          <p:cNvGraphicFramePr>
            <a:graphicFrameLocks noChangeAspect="1"/>
          </p:cNvGraphicFramePr>
          <p:nvPr/>
        </p:nvGraphicFramePr>
        <p:xfrm>
          <a:off x="6715125" y="1857375"/>
          <a:ext cx="2071688" cy="500063"/>
        </p:xfrm>
        <a:graphic>
          <a:graphicData uri="http://schemas.openxmlformats.org/presentationml/2006/ole">
            <p:oleObj spid="_x0000_s7326" name="Εξίσωση" r:id="rId5" imgW="685800" imgH="228600" progId="Equation.3">
              <p:embed/>
            </p:oleObj>
          </a:graphicData>
        </a:graphic>
      </p:graphicFrame>
      <p:graphicFrame>
        <p:nvGraphicFramePr>
          <p:cNvPr id="7171" name="Object 6"/>
          <p:cNvGraphicFramePr>
            <a:graphicFrameLocks noChangeAspect="1"/>
          </p:cNvGraphicFramePr>
          <p:nvPr/>
        </p:nvGraphicFramePr>
        <p:xfrm>
          <a:off x="6858000" y="2571750"/>
          <a:ext cx="1643063" cy="473075"/>
        </p:xfrm>
        <a:graphic>
          <a:graphicData uri="http://schemas.openxmlformats.org/presentationml/2006/ole">
            <p:oleObj spid="_x0000_s7327" name="Εξίσωση" r:id="rId6" imgW="583693" imgH="215713" progId="Equation.3">
              <p:embed/>
            </p:oleObj>
          </a:graphicData>
        </a:graphic>
      </p:graphicFrame>
      <p:graphicFrame>
        <p:nvGraphicFramePr>
          <p:cNvPr id="7172" name="Object 7"/>
          <p:cNvGraphicFramePr>
            <a:graphicFrameLocks noChangeAspect="1"/>
          </p:cNvGraphicFramePr>
          <p:nvPr/>
        </p:nvGraphicFramePr>
        <p:xfrm>
          <a:off x="4714875" y="4214813"/>
          <a:ext cx="3000375" cy="857250"/>
        </p:xfrm>
        <a:graphic>
          <a:graphicData uri="http://schemas.openxmlformats.org/presentationml/2006/ole">
            <p:oleObj spid="_x0000_s7328" name="Εξίσωση" r:id="rId7" imgW="1422400" imgH="444500" progId="Equation.3">
              <p:embed/>
            </p:oleObj>
          </a:graphicData>
        </a:graphic>
      </p:graphicFrame>
      <p:graphicFrame>
        <p:nvGraphicFramePr>
          <p:cNvPr id="7173" name="Object 8"/>
          <p:cNvGraphicFramePr>
            <a:graphicFrameLocks noChangeAspect="1"/>
          </p:cNvGraphicFramePr>
          <p:nvPr/>
        </p:nvGraphicFramePr>
        <p:xfrm>
          <a:off x="4702175" y="5214938"/>
          <a:ext cx="3025775" cy="857250"/>
        </p:xfrm>
        <a:graphic>
          <a:graphicData uri="http://schemas.openxmlformats.org/presentationml/2006/ole">
            <p:oleObj spid="_x0000_s7329" name="Εξίσωση" r:id="rId8" imgW="1435100" imgH="444500" progId="Equation.3">
              <p:embed/>
            </p:oleObj>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cstate="print"/>
          <a:srcRect/>
          <a:stretch>
            <a:fillRect/>
          </a:stretch>
        </p:blipFill>
        <p:spPr bwMode="auto">
          <a:xfrm>
            <a:off x="142875" y="1428750"/>
            <a:ext cx="4643438" cy="4857750"/>
          </a:xfrm>
          <a:prstGeom prst="rect">
            <a:avLst/>
          </a:prstGeom>
          <a:noFill/>
          <a:ln w="9525">
            <a:noFill/>
            <a:miter lim="800000"/>
            <a:headEnd/>
            <a:tailEnd/>
          </a:ln>
        </p:spPr>
      </p:pic>
      <p:sp>
        <p:nvSpPr>
          <p:cNvPr id="104451" name="1 - Τίτλος"/>
          <p:cNvSpPr>
            <a:spLocks noGrp="1"/>
          </p:cNvSpPr>
          <p:nvPr>
            <p:ph type="title"/>
          </p:nvPr>
        </p:nvSpPr>
        <p:spPr>
          <a:xfrm>
            <a:off x="-2286000" y="0"/>
            <a:ext cx="8229600" cy="1143000"/>
          </a:xfrm>
        </p:spPr>
        <p:txBody>
          <a:bodyPr/>
          <a:lstStyle/>
          <a:p>
            <a:pPr eaLnBrk="1" hangingPunct="1"/>
            <a:r>
              <a:rPr lang="en-US" smtClean="0"/>
              <a:t>QPSK</a:t>
            </a:r>
            <a:endParaRPr lang="el-GR" smtClean="0"/>
          </a:p>
        </p:txBody>
      </p:sp>
      <p:sp>
        <p:nvSpPr>
          <p:cNvPr id="104452" name="2 - Θέση περιεχομένου"/>
          <p:cNvSpPr>
            <a:spLocks noGrp="1"/>
          </p:cNvSpPr>
          <p:nvPr>
            <p:ph idx="1"/>
          </p:nvPr>
        </p:nvSpPr>
        <p:spPr>
          <a:xfrm>
            <a:off x="4038600" y="1600200"/>
            <a:ext cx="5105400" cy="4525963"/>
          </a:xfrm>
        </p:spPr>
        <p:txBody>
          <a:bodyPr/>
          <a:lstStyle/>
          <a:p>
            <a:pPr lvl="1" algn="just" eaLnBrk="1" hangingPunct="1"/>
            <a:r>
              <a:rPr lang="en-US" sz="2400" smtClean="0"/>
              <a:t>If the received signal lies in the 1</a:t>
            </a:r>
            <a:r>
              <a:rPr lang="en-US" sz="2400" baseline="30000" smtClean="0"/>
              <a:t>st</a:t>
            </a:r>
            <a:r>
              <a:rPr lang="en-US" sz="2400" smtClean="0"/>
              <a:t> quadrant, </a:t>
            </a:r>
            <a:r>
              <a:rPr lang="en-US" sz="2400" b="1" smtClean="0"/>
              <a:t>assume</a:t>
            </a:r>
            <a:r>
              <a:rPr lang="en-US" sz="2400" smtClean="0"/>
              <a:t> that the </a:t>
            </a:r>
          </a:p>
          <a:p>
            <a:pPr lvl="1" algn="just" eaLnBrk="1" hangingPunct="1">
              <a:buFont typeface="Arial" pitchFamily="34" charset="0"/>
              <a:buNone/>
            </a:pPr>
            <a:r>
              <a:rPr lang="en-US" sz="2400" b="1" i="1" smtClean="0">
                <a:solidFill>
                  <a:srgbClr val="FF0000"/>
                </a:solidFill>
              </a:rPr>
              <a:t>        00 is transmitted</a:t>
            </a:r>
          </a:p>
          <a:p>
            <a:pPr algn="just" eaLnBrk="1" hangingPunct="1"/>
            <a:endParaRPr lang="en-US" sz="2600" smtClean="0"/>
          </a:p>
          <a:p>
            <a:pPr algn="just" eaLnBrk="1" hangingPunct="1"/>
            <a:endParaRPr lang="en-US" sz="2600" smtClean="0"/>
          </a:p>
          <a:p>
            <a:pPr algn="just" eaLnBrk="1" hangingPunct="1"/>
            <a:endParaRPr lang="en-US" sz="2600" smtClean="0"/>
          </a:p>
          <a:p>
            <a:pPr algn="just" eaLnBrk="1" hangingPunct="1"/>
            <a:r>
              <a:rPr lang="en-US" sz="2600" smtClean="0"/>
              <a:t>In the 2</a:t>
            </a:r>
            <a:r>
              <a:rPr lang="en-US" sz="2600" baseline="30000" smtClean="0"/>
              <a:t>nd</a:t>
            </a:r>
            <a:r>
              <a:rPr lang="en-US" sz="2600" smtClean="0"/>
              <a:t> quadrant, assume that </a:t>
            </a:r>
            <a:r>
              <a:rPr lang="en-US" sz="2600" b="1" i="1" smtClean="0">
                <a:solidFill>
                  <a:srgbClr val="FF0000"/>
                </a:solidFill>
              </a:rPr>
              <a:t>01 is transmitted</a:t>
            </a:r>
            <a:r>
              <a:rPr lang="en-US" sz="2600" b="1" smtClean="0">
                <a:solidFill>
                  <a:srgbClr val="FF0000"/>
                </a:solidFill>
              </a:rPr>
              <a:t>, </a:t>
            </a:r>
            <a:r>
              <a:rPr lang="en-US" sz="2600" smtClean="0"/>
              <a:t>etc</a:t>
            </a:r>
            <a:endParaRPr lang="el-GR" sz="260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5"/>
          <p:cNvPicPr>
            <a:picLocks noChangeAspect="1" noChangeArrowheads="1"/>
          </p:cNvPicPr>
          <p:nvPr/>
        </p:nvPicPr>
        <p:blipFill>
          <a:blip r:embed="rId3" cstate="print"/>
          <a:srcRect/>
          <a:stretch>
            <a:fillRect/>
          </a:stretch>
        </p:blipFill>
        <p:spPr bwMode="auto">
          <a:xfrm>
            <a:off x="0" y="1214438"/>
            <a:ext cx="4705350" cy="5334000"/>
          </a:xfrm>
          <a:prstGeom prst="rect">
            <a:avLst/>
          </a:prstGeom>
          <a:noFill/>
          <a:ln w="9525">
            <a:noFill/>
            <a:miter lim="800000"/>
            <a:headEnd/>
            <a:tailEnd/>
          </a:ln>
        </p:spPr>
      </p:pic>
      <p:sp>
        <p:nvSpPr>
          <p:cNvPr id="105475" name="1 - Τίτλος"/>
          <p:cNvSpPr>
            <a:spLocks noGrp="1"/>
          </p:cNvSpPr>
          <p:nvPr>
            <p:ph type="title"/>
          </p:nvPr>
        </p:nvSpPr>
        <p:spPr>
          <a:xfrm>
            <a:off x="-1905000" y="0"/>
            <a:ext cx="8229600" cy="1143000"/>
          </a:xfrm>
        </p:spPr>
        <p:txBody>
          <a:bodyPr/>
          <a:lstStyle/>
          <a:p>
            <a:pPr eaLnBrk="1" hangingPunct="1"/>
            <a:r>
              <a:rPr lang="en-US" smtClean="0"/>
              <a:t>8PSK</a:t>
            </a:r>
            <a:endParaRPr lang="el-GR" smtClean="0"/>
          </a:p>
        </p:txBody>
      </p:sp>
      <p:sp>
        <p:nvSpPr>
          <p:cNvPr id="105476" name="2 - Θέση περιεχομένου"/>
          <p:cNvSpPr>
            <a:spLocks noGrp="1"/>
          </p:cNvSpPr>
          <p:nvPr>
            <p:ph idx="1"/>
          </p:nvPr>
        </p:nvSpPr>
        <p:spPr>
          <a:xfrm>
            <a:off x="2895600" y="1600200"/>
            <a:ext cx="6248400" cy="4525963"/>
          </a:xfrm>
        </p:spPr>
        <p:txBody>
          <a:bodyPr/>
          <a:lstStyle/>
          <a:p>
            <a:pPr algn="just" eaLnBrk="1" hangingPunct="1"/>
            <a:r>
              <a:rPr lang="en-US" sz="2600" smtClean="0"/>
              <a:t>If the received signal lies in the 1</a:t>
            </a:r>
            <a:r>
              <a:rPr lang="en-US" sz="2600" baseline="30000" smtClean="0"/>
              <a:t>st</a:t>
            </a:r>
            <a:r>
              <a:rPr lang="en-US" sz="2600" smtClean="0"/>
              <a:t> area, it is assumed that the </a:t>
            </a:r>
            <a:r>
              <a:rPr lang="en-US" sz="2600" b="1" i="1" smtClean="0">
                <a:solidFill>
                  <a:srgbClr val="FF0000"/>
                </a:solidFill>
              </a:rPr>
              <a:t>000 is transmitted</a:t>
            </a:r>
          </a:p>
          <a:p>
            <a:pPr algn="just" eaLnBrk="1" hangingPunct="1"/>
            <a:endParaRPr lang="en-US" sz="2600" smtClean="0"/>
          </a:p>
          <a:p>
            <a:pPr algn="just" eaLnBrk="1" hangingPunct="1"/>
            <a:endParaRPr lang="en-US" sz="2600" smtClean="0"/>
          </a:p>
          <a:p>
            <a:pPr algn="just" eaLnBrk="1" hangingPunct="1"/>
            <a:endParaRPr lang="en-US" sz="2600" smtClean="0"/>
          </a:p>
          <a:p>
            <a:pPr algn="just" eaLnBrk="1" hangingPunct="1"/>
            <a:endParaRPr lang="en-US" sz="2600" smtClean="0"/>
          </a:p>
          <a:p>
            <a:pPr algn="just" eaLnBrk="1" hangingPunct="1"/>
            <a:r>
              <a:rPr lang="en-US" sz="2600" smtClean="0"/>
              <a:t>If it lies in the 2</a:t>
            </a:r>
            <a:r>
              <a:rPr lang="en-US" sz="2600" baseline="30000" smtClean="0"/>
              <a:t>nd</a:t>
            </a:r>
            <a:r>
              <a:rPr lang="en-US" sz="2600" smtClean="0"/>
              <a:t> area, it is assumed that </a:t>
            </a:r>
            <a:r>
              <a:rPr lang="en-US" sz="2600" b="1" i="1" smtClean="0">
                <a:solidFill>
                  <a:srgbClr val="FF0000"/>
                </a:solidFill>
              </a:rPr>
              <a:t>001 is transmitted </a:t>
            </a:r>
            <a:r>
              <a:rPr lang="en-US" sz="2600" smtClean="0"/>
              <a:t>etc</a:t>
            </a:r>
            <a:endParaRPr lang="el-GR" sz="260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1 - Τίτλος"/>
          <p:cNvSpPr>
            <a:spLocks noGrp="1"/>
          </p:cNvSpPr>
          <p:nvPr>
            <p:ph type="title"/>
          </p:nvPr>
        </p:nvSpPr>
        <p:spPr>
          <a:xfrm>
            <a:off x="-533400" y="0"/>
            <a:ext cx="8229600" cy="1143000"/>
          </a:xfrm>
        </p:spPr>
        <p:txBody>
          <a:bodyPr/>
          <a:lstStyle/>
          <a:p>
            <a:pPr eaLnBrk="1" hangingPunct="1"/>
            <a:r>
              <a:rPr lang="en-US" smtClean="0"/>
              <a:t>QAM modulation</a:t>
            </a:r>
            <a:endParaRPr lang="el-GR" smtClean="0"/>
          </a:p>
        </p:txBody>
      </p:sp>
      <p:sp>
        <p:nvSpPr>
          <p:cNvPr id="8197" name="2 - Θέση περιεχομένου"/>
          <p:cNvSpPr>
            <a:spLocks noGrp="1"/>
          </p:cNvSpPr>
          <p:nvPr>
            <p:ph idx="1"/>
          </p:nvPr>
        </p:nvSpPr>
        <p:spPr>
          <a:xfrm>
            <a:off x="0" y="1600200"/>
            <a:ext cx="9144000" cy="4525963"/>
          </a:xfrm>
        </p:spPr>
        <p:txBody>
          <a:bodyPr/>
          <a:lstStyle/>
          <a:p>
            <a:pPr algn="just" eaLnBrk="1" hangingPunct="1"/>
            <a:r>
              <a:rPr lang="en-US" sz="2600" smtClean="0"/>
              <a:t>This modulation scheme is an expansion of PSK</a:t>
            </a:r>
          </a:p>
          <a:p>
            <a:pPr lvl="1" algn="just" eaLnBrk="1" hangingPunct="1"/>
            <a:r>
              <a:rPr lang="en-US" sz="2200" smtClean="0"/>
              <a:t>A </a:t>
            </a:r>
            <a:r>
              <a:rPr lang="en-US" sz="2200" b="1" i="1" smtClean="0">
                <a:solidFill>
                  <a:srgbClr val="FF0000"/>
                </a:solidFill>
              </a:rPr>
              <a:t>single carrier frequency </a:t>
            </a:r>
            <a:r>
              <a:rPr lang="en-US" sz="2200" smtClean="0"/>
              <a:t>is used (F</a:t>
            </a:r>
            <a:r>
              <a:rPr lang="en-US" sz="2200" baseline="-25000" smtClean="0"/>
              <a:t>c</a:t>
            </a:r>
            <a:r>
              <a:rPr lang="en-US" sz="2200" smtClean="0"/>
              <a:t>)</a:t>
            </a:r>
          </a:p>
          <a:p>
            <a:pPr lvl="1" algn="just" eaLnBrk="1" hangingPunct="1"/>
            <a:r>
              <a:rPr lang="en-US" sz="2200" smtClean="0"/>
              <a:t>The transmitted &amp; received signals are  represented as linear combinations of:</a:t>
            </a:r>
          </a:p>
          <a:p>
            <a:pPr lvl="1" algn="just" eaLnBrk="1" hangingPunct="1"/>
            <a:endParaRPr lang="en-US" sz="2200" smtClean="0"/>
          </a:p>
          <a:p>
            <a:pPr lvl="1" algn="just" eaLnBrk="1" hangingPunct="1"/>
            <a:endParaRPr lang="en-US" sz="2200" smtClean="0"/>
          </a:p>
          <a:p>
            <a:pPr algn="just" eaLnBrk="1" hangingPunct="1"/>
            <a:endParaRPr lang="en-US" sz="2600" smtClean="0"/>
          </a:p>
          <a:p>
            <a:pPr algn="just" eaLnBrk="1" hangingPunct="1"/>
            <a:r>
              <a:rPr lang="en-US" sz="2600" smtClean="0"/>
              <a:t>The difference is that </a:t>
            </a:r>
            <a:r>
              <a:rPr lang="en-US" sz="2600" b="1" i="1" smtClean="0">
                <a:solidFill>
                  <a:srgbClr val="FF0000"/>
                </a:solidFill>
              </a:rPr>
              <a:t>not only the phase but also the amplitude </a:t>
            </a:r>
            <a:r>
              <a:rPr lang="en-US" sz="2600" smtClean="0"/>
              <a:t>of the carrier signal may vary</a:t>
            </a:r>
          </a:p>
          <a:p>
            <a:pPr lvl="1" eaLnBrk="1" hangingPunct="1">
              <a:buFont typeface="Arial" pitchFamily="34" charset="0"/>
              <a:buNone/>
            </a:pPr>
            <a:r>
              <a:rPr lang="en-US" sz="2200" smtClean="0"/>
              <a:t> </a:t>
            </a:r>
            <a:endParaRPr lang="el-GR" sz="2200" smtClean="0"/>
          </a:p>
        </p:txBody>
      </p:sp>
      <p:graphicFrame>
        <p:nvGraphicFramePr>
          <p:cNvPr id="8194" name="Object 2"/>
          <p:cNvGraphicFramePr>
            <a:graphicFrameLocks noChangeAspect="1"/>
          </p:cNvGraphicFramePr>
          <p:nvPr/>
        </p:nvGraphicFramePr>
        <p:xfrm>
          <a:off x="1785938" y="3357563"/>
          <a:ext cx="1928812" cy="620712"/>
        </p:xfrm>
        <a:graphic>
          <a:graphicData uri="http://schemas.openxmlformats.org/presentationml/2006/ole">
            <p:oleObj spid="_x0000_s8272" name="Εξίσωση" r:id="rId4" imgW="1193800" imgH="444500" progId="Equation.3">
              <p:embed/>
            </p:oleObj>
          </a:graphicData>
        </a:graphic>
      </p:graphicFrame>
      <p:graphicFrame>
        <p:nvGraphicFramePr>
          <p:cNvPr id="8195" name="Object 3"/>
          <p:cNvGraphicFramePr>
            <a:graphicFrameLocks noChangeAspect="1"/>
          </p:cNvGraphicFramePr>
          <p:nvPr/>
        </p:nvGraphicFramePr>
        <p:xfrm>
          <a:off x="4114800" y="3352800"/>
          <a:ext cx="1928813" cy="625475"/>
        </p:xfrm>
        <a:graphic>
          <a:graphicData uri="http://schemas.openxmlformats.org/presentationml/2006/ole">
            <p:oleObj spid="_x0000_s8273" name="Εξίσωση" r:id="rId5" imgW="1193800" imgH="444500" progId="Equation.3">
              <p:embed/>
            </p:oleObj>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3" cstate="print"/>
          <a:srcRect/>
          <a:stretch>
            <a:fillRect/>
          </a:stretch>
        </p:blipFill>
        <p:spPr bwMode="auto">
          <a:xfrm>
            <a:off x="0" y="1571625"/>
            <a:ext cx="4643438" cy="4857750"/>
          </a:xfrm>
          <a:prstGeom prst="rect">
            <a:avLst/>
          </a:prstGeom>
          <a:noFill/>
          <a:ln w="9525">
            <a:noFill/>
            <a:miter lim="800000"/>
            <a:headEnd/>
            <a:tailEnd/>
          </a:ln>
        </p:spPr>
      </p:pic>
      <p:sp>
        <p:nvSpPr>
          <p:cNvPr id="106499" name="1 - Τίτλος"/>
          <p:cNvSpPr>
            <a:spLocks noGrp="1"/>
          </p:cNvSpPr>
          <p:nvPr>
            <p:ph type="title"/>
          </p:nvPr>
        </p:nvSpPr>
        <p:spPr>
          <a:xfrm>
            <a:off x="-1981200" y="0"/>
            <a:ext cx="8229600" cy="1143000"/>
          </a:xfrm>
        </p:spPr>
        <p:txBody>
          <a:bodyPr/>
          <a:lstStyle/>
          <a:p>
            <a:pPr eaLnBrk="1" hangingPunct="1"/>
            <a:r>
              <a:rPr lang="en-US" smtClean="0"/>
              <a:t>Example: 16QAM</a:t>
            </a:r>
            <a:endParaRPr lang="el-GR" smtClean="0"/>
          </a:p>
        </p:txBody>
      </p:sp>
      <p:sp>
        <p:nvSpPr>
          <p:cNvPr id="106500" name="2 - Θέση περιεχομένου"/>
          <p:cNvSpPr>
            <a:spLocks noGrp="1"/>
          </p:cNvSpPr>
          <p:nvPr>
            <p:ph idx="1"/>
          </p:nvPr>
        </p:nvSpPr>
        <p:spPr>
          <a:xfrm>
            <a:off x="3505200" y="1600200"/>
            <a:ext cx="5638800" cy="4525963"/>
          </a:xfrm>
        </p:spPr>
        <p:txBody>
          <a:bodyPr/>
          <a:lstStyle/>
          <a:p>
            <a:pPr algn="just" eaLnBrk="1" hangingPunct="1"/>
            <a:r>
              <a:rPr lang="en-US" sz="2600" smtClean="0"/>
              <a:t>The constellation point, closer to the received signal, is assumed to correspond to the transmitted bit combination</a:t>
            </a:r>
            <a:endParaRPr lang="el-GR" sz="260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srcRect/>
          <a:stretch>
            <a:fillRect/>
          </a:stretch>
        </p:blipFill>
        <p:spPr bwMode="auto">
          <a:xfrm>
            <a:off x="0" y="1447800"/>
            <a:ext cx="4676775" cy="4600575"/>
          </a:xfrm>
          <a:prstGeom prst="rect">
            <a:avLst/>
          </a:prstGeom>
          <a:noFill/>
          <a:ln w="9525">
            <a:noFill/>
            <a:miter lim="800000"/>
            <a:headEnd/>
            <a:tailEnd/>
          </a:ln>
        </p:spPr>
      </p:pic>
      <p:sp>
        <p:nvSpPr>
          <p:cNvPr id="107523" name="1 - Τίτλος"/>
          <p:cNvSpPr>
            <a:spLocks noGrp="1"/>
          </p:cNvSpPr>
          <p:nvPr>
            <p:ph type="title"/>
          </p:nvPr>
        </p:nvSpPr>
        <p:spPr>
          <a:xfrm>
            <a:off x="-1066800" y="0"/>
            <a:ext cx="8229600" cy="1143000"/>
          </a:xfrm>
        </p:spPr>
        <p:txBody>
          <a:bodyPr/>
          <a:lstStyle/>
          <a:p>
            <a:pPr eaLnBrk="1" hangingPunct="1"/>
            <a:r>
              <a:rPr lang="en-US" smtClean="0"/>
              <a:t>PDF of the received signal</a:t>
            </a:r>
            <a:endParaRPr lang="el-GR" smtClean="0"/>
          </a:p>
        </p:txBody>
      </p:sp>
      <p:sp>
        <p:nvSpPr>
          <p:cNvPr id="107524" name="2 - Θέση περιεχομένου"/>
          <p:cNvSpPr>
            <a:spLocks noGrp="1"/>
          </p:cNvSpPr>
          <p:nvPr>
            <p:ph idx="1"/>
          </p:nvPr>
        </p:nvSpPr>
        <p:spPr>
          <a:xfrm>
            <a:off x="4267200" y="1643063"/>
            <a:ext cx="4876800" cy="4900612"/>
          </a:xfrm>
        </p:spPr>
        <p:txBody>
          <a:bodyPr/>
          <a:lstStyle/>
          <a:p>
            <a:pPr algn="just" eaLnBrk="1" hangingPunct="1"/>
            <a:r>
              <a:rPr lang="en-US" sz="2600" smtClean="0"/>
              <a:t>Probability that the received signal would lie at a particular point:  2D Gaussian </a:t>
            </a:r>
          </a:p>
          <a:p>
            <a:pPr algn="just" eaLnBrk="1" hangingPunct="1"/>
            <a:r>
              <a:rPr lang="en-US" sz="2600" smtClean="0"/>
              <a:t>The probability space of the PDF is the vector space of the signals</a:t>
            </a:r>
          </a:p>
          <a:p>
            <a:pPr algn="just" eaLnBrk="1" hangingPunct="1"/>
            <a:r>
              <a:rPr lang="en-US" sz="2600" smtClean="0"/>
              <a:t>The </a:t>
            </a:r>
            <a:r>
              <a:rPr lang="en-US" sz="2600" b="1" i="1" smtClean="0">
                <a:solidFill>
                  <a:srgbClr val="0000FF"/>
                </a:solidFill>
              </a:rPr>
              <a:t>peak of the distribution  </a:t>
            </a:r>
            <a:r>
              <a:rPr lang="en-US" sz="2600" smtClean="0"/>
              <a:t>corresponds to the transmitted signal </a:t>
            </a:r>
            <a:endParaRPr lang="el-GR" sz="2600" smtClean="0"/>
          </a:p>
        </p:txBody>
      </p:sp>
      <p:sp>
        <p:nvSpPr>
          <p:cNvPr id="5" name="Oval 4"/>
          <p:cNvSpPr/>
          <p:nvPr/>
        </p:nvSpPr>
        <p:spPr>
          <a:xfrm>
            <a:off x="2286000" y="1295400"/>
            <a:ext cx="838200" cy="685800"/>
          </a:xfrm>
          <a:prstGeom prst="ellipse">
            <a:avLst/>
          </a:prstGeom>
          <a:solidFill>
            <a:srgbClr val="FFFF66">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FFFF66"/>
                </a:solidFill>
              </a:ln>
            </a:endParaRPr>
          </a:p>
        </p:txBody>
      </p:sp>
      <p:cxnSp>
        <p:nvCxnSpPr>
          <p:cNvPr id="7" name="Straight Arrow Connector 6"/>
          <p:cNvCxnSpPr/>
          <p:nvPr/>
        </p:nvCxnSpPr>
        <p:spPr>
          <a:xfrm rot="16200000" flipH="1">
            <a:off x="2476500" y="1866900"/>
            <a:ext cx="2362200" cy="1981200"/>
          </a:xfrm>
          <a:prstGeom prst="straightConnector1">
            <a:avLst/>
          </a:prstGeom>
          <a:ln>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38387" y="5481935"/>
            <a:ext cx="6805613" cy="1200329"/>
          </a:xfrm>
          <a:prstGeom prst="rect">
            <a:avLst/>
          </a:prstGeom>
          <a:noFill/>
        </p:spPr>
        <p:txBody>
          <a:bodyPr wrap="square" rtlCol="0">
            <a:spAutoFit/>
          </a:bodyPr>
          <a:lstStyle/>
          <a:p>
            <a:r>
              <a:rPr lang="el-GR" dirty="0" smtClean="0"/>
              <a:t>Όσο μεγαλύτερος είναι ο </a:t>
            </a:r>
            <a:r>
              <a:rPr lang="el-GR" b="1" dirty="0" smtClean="0">
                <a:solidFill>
                  <a:srgbClr val="7030A0"/>
                </a:solidFill>
              </a:rPr>
              <a:t>θόρυβος</a:t>
            </a:r>
            <a:r>
              <a:rPr lang="el-GR" dirty="0" smtClean="0"/>
              <a:t> τόσο πιο μεγάλο είναι το </a:t>
            </a:r>
            <a:r>
              <a:rPr lang="en-US" b="1" dirty="0" smtClean="0">
                <a:solidFill>
                  <a:srgbClr val="7030A0"/>
                </a:solidFill>
              </a:rPr>
              <a:t>standard deviation </a:t>
            </a:r>
            <a:r>
              <a:rPr lang="el-GR" b="1" dirty="0" smtClean="0">
                <a:solidFill>
                  <a:srgbClr val="7030A0"/>
                </a:solidFill>
              </a:rPr>
              <a:t>της </a:t>
            </a:r>
            <a:r>
              <a:rPr lang="en-US" b="1" dirty="0" smtClean="0">
                <a:solidFill>
                  <a:srgbClr val="7030A0"/>
                </a:solidFill>
              </a:rPr>
              <a:t>Gaussian </a:t>
            </a:r>
            <a:r>
              <a:rPr lang="el-GR" b="1" dirty="0" smtClean="0">
                <a:solidFill>
                  <a:srgbClr val="7030A0"/>
                </a:solidFill>
              </a:rPr>
              <a:t>κατανομής</a:t>
            </a:r>
            <a:r>
              <a:rPr lang="en-US" dirty="0" smtClean="0"/>
              <a:t>:</a:t>
            </a:r>
          </a:p>
          <a:p>
            <a:r>
              <a:rPr lang="el-GR" dirty="0" smtClean="0"/>
              <a:t>Μεγαλύτερη η πιθανότητα να λάβουμε ένα σήμα διαφορετικό από αυτό που έστειλε ο πομπός.</a:t>
            </a:r>
            <a:endParaRPr lang="el-GR"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 Τίτλος"/>
          <p:cNvSpPr>
            <a:spLocks noGrp="1"/>
          </p:cNvSpPr>
          <p:nvPr>
            <p:ph type="title"/>
          </p:nvPr>
        </p:nvSpPr>
        <p:spPr>
          <a:xfrm>
            <a:off x="-1981200" y="-228600"/>
            <a:ext cx="8229600" cy="1143000"/>
          </a:xfrm>
        </p:spPr>
        <p:txBody>
          <a:bodyPr/>
          <a:lstStyle/>
          <a:p>
            <a:pPr eaLnBrk="1" hangingPunct="1"/>
            <a:r>
              <a:rPr lang="en-US" smtClean="0"/>
              <a:t>BER calculation</a:t>
            </a:r>
            <a:endParaRPr lang="el-GR" smtClean="0"/>
          </a:p>
        </p:txBody>
      </p:sp>
      <p:sp>
        <p:nvSpPr>
          <p:cNvPr id="108547" name="2 - Θέση περιεχομένου"/>
          <p:cNvSpPr>
            <a:spLocks noGrp="1"/>
          </p:cNvSpPr>
          <p:nvPr>
            <p:ph idx="1"/>
          </p:nvPr>
        </p:nvSpPr>
        <p:spPr>
          <a:xfrm>
            <a:off x="0" y="5181600"/>
            <a:ext cx="9144000" cy="1985963"/>
          </a:xfrm>
        </p:spPr>
        <p:txBody>
          <a:bodyPr/>
          <a:lstStyle/>
          <a:p>
            <a:pPr algn="just" eaLnBrk="1" hangingPunct="1"/>
            <a:r>
              <a:rPr lang="en-US" sz="2200" smtClean="0"/>
              <a:t>To calculate  BER: compute the integral of the signal PDF in red zone</a:t>
            </a:r>
          </a:p>
          <a:p>
            <a:pPr algn="just" eaLnBrk="1" hangingPunct="1"/>
            <a:r>
              <a:rPr lang="en-US" sz="2200" smtClean="0"/>
              <a:t>For 8PSK: red zone is larger and yields a higher BER</a:t>
            </a:r>
          </a:p>
          <a:p>
            <a:pPr algn="just" eaLnBrk="1" hangingPunct="1"/>
            <a:r>
              <a:rPr lang="en-US" sz="2200" smtClean="0"/>
              <a:t>The additional red zones in 8PSK have large probability mass ~ </a:t>
            </a:r>
          </a:p>
          <a:p>
            <a:pPr algn="just" eaLnBrk="1" hangingPunct="1">
              <a:buFont typeface="Arial" pitchFamily="34" charset="0"/>
              <a:buNone/>
            </a:pPr>
            <a:r>
              <a:rPr lang="en-US" sz="2200" smtClean="0"/>
              <a:t>        BER is significantly higher in 8PSK than in QPSK</a:t>
            </a:r>
            <a:endParaRPr lang="el-GR" sz="2200" smtClean="0"/>
          </a:p>
        </p:txBody>
      </p:sp>
      <p:pic>
        <p:nvPicPr>
          <p:cNvPr id="108548" name="Picture 3"/>
          <p:cNvPicPr>
            <a:picLocks noChangeAspect="1" noChangeArrowheads="1"/>
          </p:cNvPicPr>
          <p:nvPr/>
        </p:nvPicPr>
        <p:blipFill>
          <a:blip r:embed="rId3" cstate="print"/>
          <a:srcRect/>
          <a:stretch>
            <a:fillRect/>
          </a:stretch>
        </p:blipFill>
        <p:spPr bwMode="auto">
          <a:xfrm>
            <a:off x="138113" y="838200"/>
            <a:ext cx="9291637" cy="4419600"/>
          </a:xfrm>
          <a:prstGeom prst="rect">
            <a:avLst/>
          </a:prstGeom>
          <a:noFill/>
          <a:ln w="9525">
            <a:noFill/>
            <a:miter lim="800000"/>
            <a:headEnd/>
            <a:tailEnd/>
          </a:ln>
        </p:spPr>
      </p:pic>
      <p:sp>
        <p:nvSpPr>
          <p:cNvPr id="108549" name="TextBox 4"/>
          <p:cNvSpPr txBox="1">
            <a:spLocks noChangeArrowheads="1"/>
          </p:cNvSpPr>
          <p:nvPr/>
        </p:nvSpPr>
        <p:spPr bwMode="auto">
          <a:xfrm>
            <a:off x="2971800" y="1143000"/>
            <a:ext cx="1608138" cy="646113"/>
          </a:xfrm>
          <a:prstGeom prst="rect">
            <a:avLst/>
          </a:prstGeom>
          <a:noFill/>
          <a:ln w="9525">
            <a:noFill/>
            <a:miter lim="800000"/>
            <a:headEnd/>
            <a:tailEnd/>
          </a:ln>
        </p:spPr>
        <p:txBody>
          <a:bodyPr wrap="none">
            <a:spAutoFit/>
          </a:bodyPr>
          <a:lstStyle/>
          <a:p>
            <a:r>
              <a:rPr lang="en-US"/>
              <a:t>transmitted </a:t>
            </a:r>
          </a:p>
          <a:p>
            <a:r>
              <a:rPr lang="en-US"/>
              <a:t>symbol</a:t>
            </a:r>
          </a:p>
        </p:txBody>
      </p:sp>
      <p:cxnSp>
        <p:nvCxnSpPr>
          <p:cNvPr id="7" name="Straight Arrow Connector 6"/>
          <p:cNvCxnSpPr/>
          <p:nvPr/>
        </p:nvCxnSpPr>
        <p:spPr>
          <a:xfrm rot="10800000" flipV="1">
            <a:off x="3048000" y="1600200"/>
            <a:ext cx="990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 Τίτλος"/>
          <p:cNvSpPr>
            <a:spLocks noGrp="1"/>
          </p:cNvSpPr>
          <p:nvPr>
            <p:ph type="title"/>
          </p:nvPr>
        </p:nvSpPr>
        <p:spPr>
          <a:xfrm>
            <a:off x="-1981200" y="-228600"/>
            <a:ext cx="8229600" cy="1143000"/>
          </a:xfrm>
        </p:spPr>
        <p:txBody>
          <a:bodyPr/>
          <a:lstStyle/>
          <a:p>
            <a:pPr eaLnBrk="1" hangingPunct="1"/>
            <a:r>
              <a:rPr lang="en-US" smtClean="0"/>
              <a:t>BER calculation</a:t>
            </a:r>
            <a:endParaRPr lang="el-GR" smtClean="0"/>
          </a:p>
        </p:txBody>
      </p:sp>
      <p:pic>
        <p:nvPicPr>
          <p:cNvPr id="109571" name="Picture 3"/>
          <p:cNvPicPr>
            <a:picLocks noChangeAspect="1" noChangeArrowheads="1"/>
          </p:cNvPicPr>
          <p:nvPr/>
        </p:nvPicPr>
        <p:blipFill>
          <a:blip r:embed="rId3" cstate="print"/>
          <a:srcRect/>
          <a:stretch>
            <a:fillRect/>
          </a:stretch>
        </p:blipFill>
        <p:spPr bwMode="auto">
          <a:xfrm>
            <a:off x="138113" y="838200"/>
            <a:ext cx="9291637" cy="4419600"/>
          </a:xfrm>
          <a:prstGeom prst="rect">
            <a:avLst/>
          </a:prstGeom>
          <a:noFill/>
          <a:ln w="9525">
            <a:noFill/>
            <a:miter lim="800000"/>
            <a:headEnd/>
            <a:tailEnd/>
          </a:ln>
        </p:spPr>
      </p:pic>
      <p:sp>
        <p:nvSpPr>
          <p:cNvPr id="109572" name="TextBox 4"/>
          <p:cNvSpPr txBox="1">
            <a:spLocks noChangeArrowheads="1"/>
          </p:cNvSpPr>
          <p:nvPr/>
        </p:nvSpPr>
        <p:spPr bwMode="auto">
          <a:xfrm>
            <a:off x="2971800" y="1143000"/>
            <a:ext cx="1608138" cy="646113"/>
          </a:xfrm>
          <a:prstGeom prst="rect">
            <a:avLst/>
          </a:prstGeom>
          <a:noFill/>
          <a:ln w="9525">
            <a:noFill/>
            <a:miter lim="800000"/>
            <a:headEnd/>
            <a:tailEnd/>
          </a:ln>
        </p:spPr>
        <p:txBody>
          <a:bodyPr wrap="none">
            <a:spAutoFit/>
          </a:bodyPr>
          <a:lstStyle/>
          <a:p>
            <a:r>
              <a:rPr lang="en-US"/>
              <a:t>transmitted </a:t>
            </a:r>
          </a:p>
          <a:p>
            <a:r>
              <a:rPr lang="en-US"/>
              <a:t>symbol</a:t>
            </a:r>
          </a:p>
        </p:txBody>
      </p:sp>
      <p:pic>
        <p:nvPicPr>
          <p:cNvPr id="109573" name="Picture 2"/>
          <p:cNvPicPr>
            <a:picLocks noGrp="1" noChangeAspect="1" noChangeArrowheads="1"/>
          </p:cNvPicPr>
          <p:nvPr>
            <p:ph idx="1"/>
          </p:nvPr>
        </p:nvPicPr>
        <p:blipFill>
          <a:blip r:embed="rId4" cstate="print"/>
          <a:srcRect/>
          <a:stretch>
            <a:fillRect/>
          </a:stretch>
        </p:blipFill>
        <p:spPr>
          <a:xfrm>
            <a:off x="4933950" y="1143000"/>
            <a:ext cx="4210050" cy="4141788"/>
          </a:xfrm>
        </p:spPr>
      </p:pic>
      <p:sp>
        <p:nvSpPr>
          <p:cNvPr id="109574" name="TextBox 8"/>
          <p:cNvSpPr txBox="1">
            <a:spLocks noChangeArrowheads="1"/>
          </p:cNvSpPr>
          <p:nvPr/>
        </p:nvSpPr>
        <p:spPr bwMode="auto">
          <a:xfrm>
            <a:off x="381000" y="5715000"/>
            <a:ext cx="6405563" cy="923925"/>
          </a:xfrm>
          <a:prstGeom prst="rect">
            <a:avLst/>
          </a:prstGeom>
          <a:noFill/>
          <a:ln w="9525">
            <a:noFill/>
            <a:miter lim="800000"/>
            <a:headEnd/>
            <a:tailEnd/>
          </a:ln>
        </p:spPr>
        <p:txBody>
          <a:bodyPr wrap="none">
            <a:spAutoFit/>
          </a:bodyPr>
          <a:lstStyle/>
          <a:p>
            <a:r>
              <a:rPr lang="en-US"/>
              <a:t>The peak of the 2D Gaussian corresponds to</a:t>
            </a:r>
          </a:p>
          <a:p>
            <a:r>
              <a:rPr lang="en-US"/>
              <a:t>The position of the transmitted signal </a:t>
            </a:r>
            <a:r>
              <a:rPr lang="en-US">
                <a:sym typeface="Wingdings" pitchFamily="2" charset="2"/>
              </a:rPr>
              <a:t> </a:t>
            </a:r>
          </a:p>
          <a:p>
            <a:r>
              <a:rPr lang="en-US">
                <a:sym typeface="Wingdings" pitchFamily="2" charset="2"/>
              </a:rPr>
              <a:t>the contribution to the BER of </a:t>
            </a:r>
            <a:r>
              <a:rPr lang="en-US" i="1">
                <a:sym typeface="Wingdings" pitchFamily="2" charset="2"/>
              </a:rPr>
              <a:t>these regions  </a:t>
            </a:r>
            <a:r>
              <a:rPr lang="en-US">
                <a:sym typeface="Wingdings" pitchFamily="2" charset="2"/>
              </a:rPr>
              <a:t>is larger</a:t>
            </a:r>
            <a:endParaRPr lang="en-US"/>
          </a:p>
        </p:txBody>
      </p:sp>
      <p:cxnSp>
        <p:nvCxnSpPr>
          <p:cNvPr id="11" name="Straight Arrow Connector 10"/>
          <p:cNvCxnSpPr/>
          <p:nvPr/>
        </p:nvCxnSpPr>
        <p:spPr>
          <a:xfrm rot="16200000" flipH="1">
            <a:off x="1219200" y="3429000"/>
            <a:ext cx="3962400" cy="2133600"/>
          </a:xfrm>
          <a:prstGeom prst="straightConnector1">
            <a:avLst/>
          </a:prstGeom>
          <a:ln w="19050">
            <a:solidFill>
              <a:srgbClr val="FF000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flipV="1">
            <a:off x="3048000" y="1295400"/>
            <a:ext cx="4191000" cy="990600"/>
          </a:xfrm>
          <a:prstGeom prst="straightConnector1">
            <a:avLst/>
          </a:prstGeom>
          <a:ln>
            <a:solidFill>
              <a:srgbClr val="00B050"/>
            </a:solidFill>
            <a:prstDash val="sysDash"/>
            <a:headEnd type="arrow"/>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28800" y="4038600"/>
            <a:ext cx="3429000" cy="1447800"/>
          </a:xfrm>
          <a:prstGeom prst="straightConnector1">
            <a:avLst/>
          </a:prstGeom>
          <a:ln>
            <a:solidFill>
              <a:srgbClr val="FF000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5629152-632D-42D7-A0A8-8146B462885A}" type="slidenum">
              <a:rPr lang="el-GR"/>
              <a:pPr>
                <a:defRPr/>
              </a:pPr>
              <a:t>109</a:t>
            </a:fld>
            <a:endParaRPr lang="el-GR"/>
          </a:p>
        </p:txBody>
      </p:sp>
      <p:sp>
        <p:nvSpPr>
          <p:cNvPr id="110595" name="Rectangle 2"/>
          <p:cNvSpPr>
            <a:spLocks noGrp="1" noChangeArrowheads="1"/>
          </p:cNvSpPr>
          <p:nvPr>
            <p:ph type="title"/>
          </p:nvPr>
        </p:nvSpPr>
        <p:spPr>
          <a:xfrm>
            <a:off x="-838200" y="0"/>
            <a:ext cx="9144000" cy="1216025"/>
          </a:xfrm>
        </p:spPr>
        <p:txBody>
          <a:bodyPr/>
          <a:lstStyle/>
          <a:p>
            <a:pPr eaLnBrk="1" hangingPunct="1"/>
            <a:r>
              <a:rPr lang="en-US" smtClean="0"/>
              <a:t>Gaussian </a:t>
            </a:r>
            <a:r>
              <a:rPr lang="en-US" sz="3400" smtClean="0"/>
              <a:t>frequency shift keying (GFSK)</a:t>
            </a:r>
            <a:r>
              <a:rPr lang="en-US" smtClean="0"/>
              <a:t> </a:t>
            </a:r>
            <a:endParaRPr lang="el-GR" smtClean="0"/>
          </a:p>
        </p:txBody>
      </p:sp>
      <p:sp>
        <p:nvSpPr>
          <p:cNvPr id="110596" name="Rectangle 3"/>
          <p:cNvSpPr>
            <a:spLocks noGrp="1" noChangeArrowheads="1"/>
          </p:cNvSpPr>
          <p:nvPr>
            <p:ph type="body" idx="1"/>
          </p:nvPr>
        </p:nvSpPr>
        <p:spPr>
          <a:xfrm>
            <a:off x="0" y="2017713"/>
            <a:ext cx="9144000" cy="4114800"/>
          </a:xfrm>
        </p:spPr>
        <p:txBody>
          <a:bodyPr/>
          <a:lstStyle/>
          <a:p>
            <a:pPr eaLnBrk="1" hangingPunct="1"/>
            <a:r>
              <a:rPr lang="en-US" sz="2400" smtClean="0"/>
              <a:t>Encodes data as a </a:t>
            </a:r>
            <a:r>
              <a:rPr lang="en-US" sz="2400" b="1" smtClean="0">
                <a:solidFill>
                  <a:srgbClr val="808000"/>
                </a:solidFill>
              </a:rPr>
              <a:t>series of frequency changes</a:t>
            </a:r>
            <a:r>
              <a:rPr lang="en-US" sz="2400" b="1" smtClean="0">
                <a:solidFill>
                  <a:schemeClr val="hlink"/>
                </a:solidFill>
              </a:rPr>
              <a:t> </a:t>
            </a:r>
            <a:r>
              <a:rPr lang="en-US" sz="2400" b="1" smtClean="0"/>
              <a:t>in a carrier</a:t>
            </a:r>
          </a:p>
          <a:p>
            <a:pPr eaLnBrk="1" hangingPunct="1"/>
            <a:r>
              <a:rPr lang="en-US" sz="2400" b="1" smtClean="0">
                <a:solidFill>
                  <a:srgbClr val="808000"/>
                </a:solidFill>
              </a:rPr>
              <a:t>Noise usually changes the amplitude of a signal</a:t>
            </a:r>
          </a:p>
          <a:p>
            <a:pPr eaLnBrk="1" hangingPunct="1"/>
            <a:endParaRPr lang="en-US" sz="2400" smtClean="0"/>
          </a:p>
          <a:p>
            <a:pPr eaLnBrk="1" hangingPunct="1"/>
            <a:r>
              <a:rPr lang="en-US" sz="2400" smtClean="0"/>
              <a:t>Modulation that </a:t>
            </a:r>
            <a:r>
              <a:rPr lang="en-US" sz="2400" b="1" smtClean="0">
                <a:solidFill>
                  <a:srgbClr val="808000"/>
                </a:solidFill>
              </a:rPr>
              <a:t>ignores amplitude</a:t>
            </a:r>
            <a:r>
              <a:rPr lang="en-US" sz="2400" smtClean="0"/>
              <a:t> (e.g., broadcast FM) </a:t>
            </a:r>
          </a:p>
          <a:p>
            <a:pPr lvl="1" eaLnBrk="1" hangingPunct="1">
              <a:buFont typeface="Wingdings" pitchFamily="2" charset="2"/>
              <a:buNone/>
            </a:pPr>
            <a:r>
              <a:rPr lang="en-US" sz="2400" smtClean="0">
                <a:sym typeface="Wingdings" pitchFamily="2" charset="2"/>
              </a:rPr>
              <a:t> </a:t>
            </a:r>
            <a:r>
              <a:rPr lang="en-US" sz="2400" smtClean="0"/>
              <a:t>Relatively immune to noise</a:t>
            </a:r>
          </a:p>
          <a:p>
            <a:pPr eaLnBrk="1" hangingPunct="1"/>
            <a:endParaRPr lang="en-US" sz="2400" smtClean="0"/>
          </a:p>
          <a:p>
            <a:pPr eaLnBrk="1" hangingPunct="1"/>
            <a:r>
              <a:rPr lang="en-US" sz="2400" smtClean="0"/>
              <a:t>Gaussian refers to the shape of radio pulses</a:t>
            </a:r>
            <a:endParaRPr lang="el-GR"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4E27DFA7-105A-40CC-BB99-8063B44DA36F}" type="slidenum">
              <a:rPr lang="el-GR"/>
              <a:pPr>
                <a:defRPr/>
              </a:pPr>
              <a:t>11</a:t>
            </a:fld>
            <a:endParaRPr lang="el-GR"/>
          </a:p>
        </p:txBody>
      </p:sp>
      <p:sp>
        <p:nvSpPr>
          <p:cNvPr id="47107" name="Rectangle 2"/>
          <p:cNvSpPr>
            <a:spLocks noGrp="1" noChangeArrowheads="1"/>
          </p:cNvSpPr>
          <p:nvPr>
            <p:ph type="title" idx="4294967295"/>
          </p:nvPr>
        </p:nvSpPr>
        <p:spPr>
          <a:xfrm>
            <a:off x="-609600" y="0"/>
            <a:ext cx="8001000" cy="1216025"/>
          </a:xfrm>
        </p:spPr>
        <p:txBody>
          <a:bodyPr lIns="92075" tIns="46038" rIns="92075" bIns="46038"/>
          <a:lstStyle/>
          <a:p>
            <a:pPr eaLnBrk="1" hangingPunct="1"/>
            <a:r>
              <a:rPr lang="en-US" sz="4000" dirty="0" smtClean="0"/>
              <a:t>Electromagnetic Waveforms</a:t>
            </a:r>
            <a:endParaRPr lang="el-GR" sz="4000" dirty="0" smtClean="0"/>
          </a:p>
        </p:txBody>
      </p:sp>
      <p:sp>
        <p:nvSpPr>
          <p:cNvPr id="47108" name="Rectangle 3"/>
          <p:cNvSpPr>
            <a:spLocks noGrp="1" noChangeArrowheads="1"/>
          </p:cNvSpPr>
          <p:nvPr>
            <p:ph type="body" idx="4294967295"/>
          </p:nvPr>
        </p:nvSpPr>
        <p:spPr>
          <a:xfrm>
            <a:off x="228600" y="2362200"/>
            <a:ext cx="9601200" cy="4648200"/>
          </a:xfrm>
        </p:spPr>
        <p:txBody>
          <a:bodyPr lIns="92075" tIns="46038" rIns="92075" bIns="46038"/>
          <a:lstStyle/>
          <a:p>
            <a:pPr marL="457200" indent="-457200" eaLnBrk="1" hangingPunct="1"/>
            <a:r>
              <a:rPr lang="en-US" sz="2400" b="1" dirty="0" smtClean="0">
                <a:solidFill>
                  <a:srgbClr val="FF0000"/>
                </a:solidFill>
                <a:sym typeface="Wingdings" pitchFamily="2" charset="2"/>
              </a:rPr>
              <a:t>Propagate</a:t>
            </a:r>
          </a:p>
          <a:p>
            <a:pPr marL="457200" indent="-457200" eaLnBrk="1" hangingPunct="1">
              <a:buFont typeface="Wingdings" pitchFamily="2" charset="2"/>
              <a:buNone/>
            </a:pPr>
            <a:r>
              <a:rPr lang="en-US" sz="2200" dirty="0" smtClean="0">
                <a:sym typeface="Wingdings" pitchFamily="2" charset="2"/>
              </a:rPr>
              <a:t>They  travel in the space from the sender to a receiver</a:t>
            </a:r>
          </a:p>
          <a:p>
            <a:pPr marL="457200" indent="-457200" eaLnBrk="1" hangingPunct="1"/>
            <a:r>
              <a:rPr lang="en-US" sz="2400" b="1" dirty="0" smtClean="0">
                <a:solidFill>
                  <a:srgbClr val="FF0000"/>
                </a:solidFill>
              </a:rPr>
              <a:t>Transfer energy</a:t>
            </a:r>
          </a:p>
          <a:p>
            <a:pPr marL="457200" indent="-457200" eaLnBrk="1" hangingPunct="1">
              <a:buFont typeface="Arial" pitchFamily="34" charset="0"/>
              <a:buNone/>
            </a:pPr>
            <a:r>
              <a:rPr lang="en-US" sz="2200" dirty="0" smtClean="0"/>
              <a:t>This energy can be used for data transmission</a:t>
            </a:r>
          </a:p>
        </p:txBody>
      </p:sp>
      <p:sp>
        <p:nvSpPr>
          <p:cNvPr id="47109" name="Text Box 4"/>
          <p:cNvSpPr txBox="1">
            <a:spLocks noChangeArrowheads="1"/>
          </p:cNvSpPr>
          <p:nvPr/>
        </p:nvSpPr>
        <p:spPr bwMode="auto">
          <a:xfrm>
            <a:off x="0" y="1752600"/>
            <a:ext cx="3573463" cy="461963"/>
          </a:xfrm>
          <a:prstGeom prst="rect">
            <a:avLst/>
          </a:prstGeom>
          <a:noFill/>
          <a:ln w="12700">
            <a:noFill/>
            <a:miter lim="800000"/>
            <a:headEnd type="none" w="sm" len="sm"/>
            <a:tailEnd type="none" w="sm" len="sm"/>
          </a:ln>
        </p:spPr>
        <p:txBody>
          <a:bodyPr wrap="none">
            <a:spAutoFit/>
          </a:bodyPr>
          <a:lstStyle/>
          <a:p>
            <a:pPr algn="r"/>
            <a:r>
              <a:rPr lang="en-US" sz="2400" dirty="0">
                <a:latin typeface="Arial Greek" pitchFamily="34" charset="0"/>
              </a:rPr>
              <a:t>Two important properties</a:t>
            </a:r>
            <a:endParaRPr lang="el-GR" sz="2400" dirty="0">
              <a:latin typeface="Arial Greek" pitchFamily="3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117E105-6147-4B11-8CF2-D8DE5F8281D3}" type="slidenum">
              <a:rPr lang="el-GR"/>
              <a:pPr>
                <a:defRPr/>
              </a:pPr>
              <a:t>110</a:t>
            </a:fld>
            <a:endParaRPr lang="el-GR"/>
          </a:p>
        </p:txBody>
      </p:sp>
      <p:sp>
        <p:nvSpPr>
          <p:cNvPr id="111619" name="Rectangle 2"/>
          <p:cNvSpPr>
            <a:spLocks noGrp="1" noChangeArrowheads="1"/>
          </p:cNvSpPr>
          <p:nvPr>
            <p:ph type="title"/>
          </p:nvPr>
        </p:nvSpPr>
        <p:spPr>
          <a:xfrm>
            <a:off x="-1219200" y="0"/>
            <a:ext cx="8229600" cy="1143000"/>
          </a:xfrm>
        </p:spPr>
        <p:txBody>
          <a:bodyPr/>
          <a:lstStyle/>
          <a:p>
            <a:pPr eaLnBrk="1" hangingPunct="1"/>
            <a:r>
              <a:rPr lang="en-US" smtClean="0"/>
              <a:t>  2GFSK</a:t>
            </a:r>
            <a:endParaRPr lang="el-GR" smtClean="0"/>
          </a:p>
        </p:txBody>
      </p:sp>
      <p:sp>
        <p:nvSpPr>
          <p:cNvPr id="111620" name="Rectangle 3"/>
          <p:cNvSpPr>
            <a:spLocks noGrp="1" noChangeArrowheads="1"/>
          </p:cNvSpPr>
          <p:nvPr>
            <p:ph type="body" idx="1"/>
          </p:nvPr>
        </p:nvSpPr>
        <p:spPr>
          <a:xfrm>
            <a:off x="0" y="1676400"/>
            <a:ext cx="9525000" cy="4267200"/>
          </a:xfrm>
        </p:spPr>
        <p:txBody>
          <a:bodyPr/>
          <a:lstStyle/>
          <a:p>
            <a:pPr eaLnBrk="1" hangingPunct="1">
              <a:buFont typeface="Wingdings" pitchFamily="2" charset="2"/>
              <a:buNone/>
            </a:pPr>
            <a:endParaRPr lang="en-US" sz="2100" smtClean="0"/>
          </a:p>
          <a:p>
            <a:pPr eaLnBrk="1" hangingPunct="1">
              <a:buFont typeface="Wingdings" pitchFamily="2" charset="2"/>
              <a:buNone/>
            </a:pPr>
            <a:r>
              <a:rPr lang="en-US" sz="2100" smtClean="0"/>
              <a:t>Two different frequencies </a:t>
            </a:r>
          </a:p>
          <a:p>
            <a:pPr eaLnBrk="1" hangingPunct="1"/>
            <a:endParaRPr lang="en-US" sz="2100" smtClean="0"/>
          </a:p>
          <a:p>
            <a:pPr eaLnBrk="1" hangingPunct="1"/>
            <a:r>
              <a:rPr lang="en-US" sz="2100" smtClean="0"/>
              <a:t>To transmit </a:t>
            </a:r>
            <a:r>
              <a:rPr lang="en-US" sz="2100" b="1" smtClean="0">
                <a:solidFill>
                  <a:srgbClr val="FF0000"/>
                </a:solidFill>
              </a:rPr>
              <a:t>1</a:t>
            </a:r>
          </a:p>
          <a:p>
            <a:pPr lvl="1" eaLnBrk="1" hangingPunct="1"/>
            <a:r>
              <a:rPr lang="en-US" sz="2100" smtClean="0"/>
              <a:t>The carrier </a:t>
            </a:r>
            <a:r>
              <a:rPr lang="en-US" sz="2100" b="1" i="1" smtClean="0">
                <a:solidFill>
                  <a:srgbClr val="FF0000"/>
                </a:solidFill>
              </a:rPr>
              <a:t>frequency is increased</a:t>
            </a:r>
            <a:r>
              <a:rPr lang="en-US" sz="2100" i="1" smtClean="0">
                <a:solidFill>
                  <a:srgbClr val="FF0000"/>
                </a:solidFill>
              </a:rPr>
              <a:t> </a:t>
            </a:r>
            <a:r>
              <a:rPr lang="en-US" sz="2100" smtClean="0"/>
              <a:t>by a certain deviation</a:t>
            </a:r>
          </a:p>
          <a:p>
            <a:pPr eaLnBrk="1" hangingPunct="1"/>
            <a:endParaRPr lang="en-US" sz="2100" smtClean="0"/>
          </a:p>
          <a:p>
            <a:pPr eaLnBrk="1" hangingPunct="1"/>
            <a:r>
              <a:rPr lang="en-US" sz="2100" smtClean="0"/>
              <a:t>To transmit </a:t>
            </a:r>
            <a:r>
              <a:rPr lang="en-US" sz="2100" b="1" smtClean="0">
                <a:solidFill>
                  <a:srgbClr val="FF0000"/>
                </a:solidFill>
              </a:rPr>
              <a:t>0</a:t>
            </a:r>
          </a:p>
          <a:p>
            <a:pPr lvl="1" eaLnBrk="1" hangingPunct="1"/>
            <a:r>
              <a:rPr lang="en-US" sz="2100" smtClean="0"/>
              <a:t>The carrier </a:t>
            </a:r>
            <a:r>
              <a:rPr lang="en-US" sz="2100" b="1" i="1" smtClean="0">
                <a:solidFill>
                  <a:srgbClr val="FF0000"/>
                </a:solidFill>
              </a:rPr>
              <a:t>frequency is decreased</a:t>
            </a:r>
            <a:r>
              <a:rPr lang="en-US" sz="2100" i="1" smtClean="0">
                <a:solidFill>
                  <a:srgbClr val="FF0000"/>
                </a:solidFill>
              </a:rPr>
              <a:t> </a:t>
            </a:r>
            <a:r>
              <a:rPr lang="en-US" sz="2100" smtClean="0"/>
              <a:t>by the same deviation</a:t>
            </a:r>
            <a:endParaRPr lang="el-GR" sz="210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4" descr="10_6"/>
          <p:cNvPicPr>
            <a:picLocks noChangeAspect="1" noChangeArrowheads="1"/>
          </p:cNvPicPr>
          <p:nvPr/>
        </p:nvPicPr>
        <p:blipFill>
          <a:blip r:embed="rId2" cstate="print"/>
          <a:srcRect/>
          <a:stretch>
            <a:fillRect/>
          </a:stretch>
        </p:blipFill>
        <p:spPr bwMode="auto">
          <a:xfrm>
            <a:off x="228600" y="4457700"/>
            <a:ext cx="7381875" cy="2400300"/>
          </a:xfrm>
          <a:prstGeom prst="rect">
            <a:avLst/>
          </a:prstGeom>
          <a:noFill/>
          <a:ln w="9525">
            <a:noFill/>
            <a:miter lim="800000"/>
            <a:headEnd/>
            <a:tailEnd/>
          </a:ln>
        </p:spPr>
      </p:pic>
      <p:sp>
        <p:nvSpPr>
          <p:cNvPr id="5" name="Slide Number Placeholder 5"/>
          <p:cNvSpPr>
            <a:spLocks noGrp="1"/>
          </p:cNvSpPr>
          <p:nvPr>
            <p:ph type="sldNum" sz="quarter" idx="12"/>
          </p:nvPr>
        </p:nvSpPr>
        <p:spPr/>
        <p:txBody>
          <a:bodyPr/>
          <a:lstStyle/>
          <a:p>
            <a:pPr>
              <a:defRPr/>
            </a:pPr>
            <a:fld id="{DDC096E3-D70A-49D0-8FD1-37AFBD765198}" type="slidenum">
              <a:rPr lang="el-GR"/>
              <a:pPr>
                <a:defRPr/>
              </a:pPr>
              <a:t>111</a:t>
            </a:fld>
            <a:endParaRPr lang="el-GR"/>
          </a:p>
        </p:txBody>
      </p:sp>
      <p:sp>
        <p:nvSpPr>
          <p:cNvPr id="112644" name="Rectangle 2"/>
          <p:cNvSpPr>
            <a:spLocks noGrp="1" noChangeArrowheads="1"/>
          </p:cNvSpPr>
          <p:nvPr>
            <p:ph type="title"/>
          </p:nvPr>
        </p:nvSpPr>
        <p:spPr>
          <a:xfrm>
            <a:off x="-381000" y="-304800"/>
            <a:ext cx="8001000" cy="1216025"/>
          </a:xfrm>
        </p:spPr>
        <p:txBody>
          <a:bodyPr/>
          <a:lstStyle/>
          <a:p>
            <a:pPr eaLnBrk="1" hangingPunct="1"/>
            <a:r>
              <a:rPr lang="en-US" smtClean="0"/>
              <a:t>2GFSK of letter M (“1001101”)</a:t>
            </a:r>
            <a:endParaRPr lang="el-GR" smtClean="0"/>
          </a:p>
        </p:txBody>
      </p:sp>
      <p:sp>
        <p:nvSpPr>
          <p:cNvPr id="112645" name="Rectangle 3"/>
          <p:cNvSpPr>
            <a:spLocks noGrp="1" noChangeArrowheads="1"/>
          </p:cNvSpPr>
          <p:nvPr>
            <p:ph type="body" idx="1"/>
          </p:nvPr>
        </p:nvSpPr>
        <p:spPr>
          <a:xfrm>
            <a:off x="0" y="914400"/>
            <a:ext cx="8991600" cy="4267200"/>
          </a:xfrm>
        </p:spPr>
        <p:txBody>
          <a:bodyPr/>
          <a:lstStyle/>
          <a:p>
            <a:pPr eaLnBrk="1" hangingPunct="1">
              <a:lnSpc>
                <a:spcPct val="90000"/>
              </a:lnSpc>
            </a:pPr>
            <a:r>
              <a:rPr lang="en-US" sz="2400" smtClean="0"/>
              <a:t>When </a:t>
            </a:r>
            <a:r>
              <a:rPr lang="en-US" sz="2400" b="1" smtClean="0">
                <a:solidFill>
                  <a:srgbClr val="00B050"/>
                </a:solidFill>
              </a:rPr>
              <a:t>1 is transmitted</a:t>
            </a:r>
            <a:r>
              <a:rPr lang="en-US" sz="2400" smtClean="0"/>
              <a:t>,  </a:t>
            </a:r>
            <a:r>
              <a:rPr lang="en-US" sz="2400" b="1" smtClean="0">
                <a:solidFill>
                  <a:srgbClr val="0070C0"/>
                </a:solidFill>
              </a:rPr>
              <a:t>frequency </a:t>
            </a:r>
            <a:r>
              <a:rPr lang="en-US" sz="2400" b="1" u="sng" smtClean="0">
                <a:solidFill>
                  <a:srgbClr val="0070C0"/>
                </a:solidFill>
              </a:rPr>
              <a:t>rises</a:t>
            </a:r>
            <a:r>
              <a:rPr lang="en-US" sz="2400" b="1" smtClean="0">
                <a:solidFill>
                  <a:srgbClr val="0070C0"/>
                </a:solidFill>
              </a:rPr>
              <a:t> to the center frequency plus an offset</a:t>
            </a:r>
          </a:p>
          <a:p>
            <a:pPr eaLnBrk="1" hangingPunct="1">
              <a:lnSpc>
                <a:spcPct val="90000"/>
              </a:lnSpc>
            </a:pPr>
            <a:r>
              <a:rPr lang="en-US" sz="2400" smtClean="0"/>
              <a:t> When</a:t>
            </a:r>
            <a:r>
              <a:rPr lang="en-US" sz="2400" b="1" smtClean="0"/>
              <a:t> </a:t>
            </a:r>
            <a:r>
              <a:rPr lang="en-US" sz="2400" b="1" smtClean="0">
                <a:solidFill>
                  <a:srgbClr val="808000"/>
                </a:solidFill>
              </a:rPr>
              <a:t>0 is transmitted</a:t>
            </a:r>
            <a:r>
              <a:rPr lang="en-US" sz="2400" smtClean="0"/>
              <a:t>,  </a:t>
            </a:r>
            <a:r>
              <a:rPr lang="en-US" sz="2400" smtClean="0">
                <a:solidFill>
                  <a:srgbClr val="808000"/>
                </a:solidFill>
              </a:rPr>
              <a:t>frequency </a:t>
            </a:r>
            <a:r>
              <a:rPr lang="en-US" sz="2400" b="1" u="sng" smtClean="0">
                <a:solidFill>
                  <a:srgbClr val="808000"/>
                </a:solidFill>
              </a:rPr>
              <a:t>drops</a:t>
            </a:r>
            <a:r>
              <a:rPr lang="en-US" sz="2400" smtClean="0">
                <a:solidFill>
                  <a:srgbClr val="808000"/>
                </a:solidFill>
              </a:rPr>
              <a:t> by the same offset</a:t>
            </a:r>
            <a:endParaRPr lang="en-US" sz="2400" smtClean="0"/>
          </a:p>
          <a:p>
            <a:pPr eaLnBrk="1" hangingPunct="1">
              <a:lnSpc>
                <a:spcPct val="90000"/>
              </a:lnSpc>
              <a:buFont typeface="Wingdings" pitchFamily="2" charset="2"/>
              <a:buNone/>
            </a:pPr>
            <a:endParaRPr lang="en-US" sz="400" smtClean="0"/>
          </a:p>
          <a:p>
            <a:pPr eaLnBrk="1" hangingPunct="1">
              <a:lnSpc>
                <a:spcPct val="90000"/>
              </a:lnSpc>
              <a:buFont typeface="Wingdings" pitchFamily="2" charset="2"/>
              <a:buNone/>
            </a:pPr>
            <a:endParaRPr lang="en-US" sz="2400" smtClean="0"/>
          </a:p>
          <a:p>
            <a:pPr eaLnBrk="1" hangingPunct="1">
              <a:lnSpc>
                <a:spcPct val="90000"/>
              </a:lnSpc>
              <a:buFont typeface="Wingdings" pitchFamily="2" charset="2"/>
              <a:buNone/>
            </a:pPr>
            <a:r>
              <a:rPr lang="en-US" sz="2400" smtClean="0"/>
              <a:t>The horizontal axis represents time  and is divided into </a:t>
            </a:r>
            <a:r>
              <a:rPr lang="en-US" sz="2400" b="1" smtClean="0">
                <a:solidFill>
                  <a:srgbClr val="808000"/>
                </a:solidFill>
              </a:rPr>
              <a:t>symbol periods</a:t>
            </a:r>
            <a:endParaRPr lang="en-US" sz="2400" smtClean="0"/>
          </a:p>
          <a:p>
            <a:pPr eaLnBrk="1" hangingPunct="1">
              <a:lnSpc>
                <a:spcPct val="90000"/>
              </a:lnSpc>
              <a:buFont typeface="Wingdings" pitchFamily="2" charset="2"/>
              <a:buNone/>
            </a:pPr>
            <a:r>
              <a:rPr lang="en-US" sz="2400" smtClean="0"/>
              <a:t>   Around </a:t>
            </a:r>
            <a:r>
              <a:rPr lang="en-US" sz="2400" b="1" smtClean="0">
                <a:solidFill>
                  <a:srgbClr val="808000"/>
                </a:solidFill>
              </a:rPr>
              <a:t>the middle of each period</a:t>
            </a:r>
            <a:r>
              <a:rPr lang="en-US" sz="2400" smtClean="0"/>
              <a:t>, the </a:t>
            </a:r>
            <a:r>
              <a:rPr lang="en-US" sz="2400" b="1" smtClean="0">
                <a:solidFill>
                  <a:srgbClr val="808000"/>
                </a:solidFill>
              </a:rPr>
              <a:t>receiver measures the frequency</a:t>
            </a:r>
            <a:r>
              <a:rPr lang="en-US" sz="2400" smtClean="0"/>
              <a:t> of the transmission and </a:t>
            </a:r>
            <a:r>
              <a:rPr lang="en-US" sz="2400" b="1" smtClean="0">
                <a:solidFill>
                  <a:srgbClr val="808000"/>
                </a:solidFill>
              </a:rPr>
              <a:t>translates that frequency into a symbol</a:t>
            </a:r>
            <a:endParaRPr lang="en-US" sz="2400" b="1" smtClean="0"/>
          </a:p>
          <a:p>
            <a:pPr eaLnBrk="1" hangingPunct="1">
              <a:lnSpc>
                <a:spcPct val="90000"/>
              </a:lnSpc>
            </a:pPr>
            <a:endParaRPr lang="el-GR" sz="1700" b="1"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F4C6173-C9A1-41C9-AF8A-91F668E66E81}" type="slidenum">
              <a:rPr lang="el-GR"/>
              <a:pPr>
                <a:defRPr/>
              </a:pPr>
              <a:t>112</a:t>
            </a:fld>
            <a:endParaRPr lang="el-GR"/>
          </a:p>
        </p:txBody>
      </p:sp>
      <p:pic>
        <p:nvPicPr>
          <p:cNvPr id="113667" name="Picture 2" descr="10_7"/>
          <p:cNvPicPr>
            <a:picLocks noChangeAspect="1" noChangeArrowheads="1"/>
          </p:cNvPicPr>
          <p:nvPr/>
        </p:nvPicPr>
        <p:blipFill>
          <a:blip r:embed="rId2" cstate="print"/>
          <a:srcRect/>
          <a:stretch>
            <a:fillRect/>
          </a:stretch>
        </p:blipFill>
        <p:spPr bwMode="auto">
          <a:xfrm>
            <a:off x="1905000" y="2362200"/>
            <a:ext cx="3352800" cy="4238625"/>
          </a:xfrm>
          <a:prstGeom prst="rect">
            <a:avLst/>
          </a:prstGeom>
          <a:noFill/>
          <a:ln w="9525">
            <a:noFill/>
            <a:miter lim="800000"/>
            <a:headEnd/>
            <a:tailEnd/>
          </a:ln>
        </p:spPr>
      </p:pic>
      <p:sp>
        <p:nvSpPr>
          <p:cNvPr id="113668" name="Rectangle 3"/>
          <p:cNvSpPr>
            <a:spLocks noGrp="1" noChangeArrowheads="1"/>
          </p:cNvSpPr>
          <p:nvPr>
            <p:ph type="title"/>
          </p:nvPr>
        </p:nvSpPr>
        <p:spPr>
          <a:xfrm>
            <a:off x="-228600" y="0"/>
            <a:ext cx="8229600" cy="1143000"/>
          </a:xfrm>
        </p:spPr>
        <p:txBody>
          <a:bodyPr/>
          <a:lstStyle/>
          <a:p>
            <a:pPr eaLnBrk="1" hangingPunct="1"/>
            <a:r>
              <a:rPr lang="en-US" smtClean="0"/>
              <a:t> 4GFSK</a:t>
            </a:r>
            <a:endParaRPr lang="el-GR" smtClean="0"/>
          </a:p>
        </p:txBody>
      </p:sp>
      <p:sp>
        <p:nvSpPr>
          <p:cNvPr id="113669" name="Rectangle 4"/>
          <p:cNvSpPr>
            <a:spLocks noChangeArrowheads="1"/>
          </p:cNvSpPr>
          <p:nvPr/>
        </p:nvSpPr>
        <p:spPr bwMode="auto">
          <a:xfrm>
            <a:off x="182563" y="1447800"/>
            <a:ext cx="8961437" cy="457200"/>
          </a:xfrm>
          <a:prstGeom prst="rect">
            <a:avLst/>
          </a:prstGeom>
          <a:noFill/>
          <a:ln w="9525">
            <a:noFill/>
            <a:miter lim="800000"/>
            <a:headEnd/>
            <a:tailEnd/>
          </a:ln>
        </p:spPr>
        <p:txBody>
          <a:bodyPr wrap="none">
            <a:spAutoFit/>
          </a:bodyPr>
          <a:lstStyle/>
          <a:p>
            <a:r>
              <a:rPr lang="en-US" sz="2400" b="1">
                <a:solidFill>
                  <a:schemeClr val="hlink"/>
                </a:solidFill>
              </a:rPr>
              <a:t>E</a:t>
            </a:r>
            <a:r>
              <a:rPr lang="el-GR" sz="2400" b="1">
                <a:solidFill>
                  <a:schemeClr val="hlink"/>
                </a:solidFill>
              </a:rPr>
              <a:t>xtending GFSK-based methods to</a:t>
            </a:r>
            <a:r>
              <a:rPr lang="en-US" sz="2400" b="1">
                <a:solidFill>
                  <a:schemeClr val="hlink"/>
                </a:solidFill>
              </a:rPr>
              <a:t> </a:t>
            </a:r>
            <a:r>
              <a:rPr lang="el-GR" sz="2400" b="1">
                <a:solidFill>
                  <a:schemeClr val="hlink"/>
                </a:solidFill>
              </a:rPr>
              <a:t>higher bit rates</a:t>
            </a:r>
            <a:r>
              <a:rPr lang="en-US" sz="2400" b="1">
                <a:solidFill>
                  <a:schemeClr val="hlink"/>
                </a:solidFill>
              </a:rPr>
              <a:t> </a:t>
            </a:r>
            <a:endParaRPr lang="el-GR" sz="2400" b="1">
              <a:solidFill>
                <a:schemeClr val="hlink"/>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D97F855-9F3B-48F3-933C-E7A4FC4B71EA}" type="slidenum">
              <a:rPr lang="el-GR"/>
              <a:pPr>
                <a:defRPr/>
              </a:pPr>
              <a:t>113</a:t>
            </a:fld>
            <a:endParaRPr lang="el-GR"/>
          </a:p>
        </p:txBody>
      </p:sp>
      <p:sp>
        <p:nvSpPr>
          <p:cNvPr id="114691" name="Rectangle 2"/>
          <p:cNvSpPr>
            <a:spLocks noGrp="1" noChangeArrowheads="1"/>
          </p:cNvSpPr>
          <p:nvPr>
            <p:ph type="title"/>
          </p:nvPr>
        </p:nvSpPr>
        <p:spPr/>
        <p:txBody>
          <a:bodyPr/>
          <a:lstStyle/>
          <a:p>
            <a:pPr eaLnBrk="1" hangingPunct="1"/>
            <a:r>
              <a:rPr lang="en-US" smtClean="0"/>
              <a:t>2GFSK  vs. 4GFSK</a:t>
            </a:r>
            <a:endParaRPr lang="el-GR" smtClean="0"/>
          </a:p>
        </p:txBody>
      </p:sp>
      <p:sp>
        <p:nvSpPr>
          <p:cNvPr id="114692" name="Rectangle 3"/>
          <p:cNvSpPr>
            <a:spLocks noGrp="1" noChangeArrowheads="1"/>
          </p:cNvSpPr>
          <p:nvPr>
            <p:ph type="body" idx="1"/>
          </p:nvPr>
        </p:nvSpPr>
        <p:spPr>
          <a:xfrm>
            <a:off x="0" y="1676400"/>
            <a:ext cx="9144000" cy="4267200"/>
          </a:xfrm>
        </p:spPr>
        <p:txBody>
          <a:bodyPr/>
          <a:lstStyle/>
          <a:p>
            <a:pPr eaLnBrk="1" hangingPunct="1">
              <a:buFont typeface="Wingdings" pitchFamily="2" charset="2"/>
              <a:buNone/>
            </a:pPr>
            <a:r>
              <a:rPr lang="el-GR" sz="2200" smtClean="0"/>
              <a:t>Distinguishing between two levels is fairly easy</a:t>
            </a:r>
            <a:endParaRPr lang="en-US" sz="2200" smtClean="0"/>
          </a:p>
          <a:p>
            <a:pPr eaLnBrk="1" hangingPunct="1">
              <a:buFont typeface="Wingdings" pitchFamily="2" charset="2"/>
              <a:buNone/>
            </a:pPr>
            <a:endParaRPr lang="en-US" sz="2200" smtClean="0"/>
          </a:p>
          <a:p>
            <a:pPr eaLnBrk="1" hangingPunct="1">
              <a:buFont typeface="Wingdings" pitchFamily="2" charset="2"/>
              <a:buNone/>
            </a:pPr>
            <a:r>
              <a:rPr lang="el-GR" sz="2200" smtClean="0"/>
              <a:t>Four is harder</a:t>
            </a:r>
            <a:r>
              <a:rPr lang="en-US" sz="2200" smtClean="0"/>
              <a:t>:</a:t>
            </a:r>
          </a:p>
          <a:p>
            <a:pPr eaLnBrk="1" hangingPunct="1"/>
            <a:r>
              <a:rPr lang="el-GR" sz="2200" smtClean="0"/>
              <a:t>Each</a:t>
            </a:r>
            <a:r>
              <a:rPr lang="en-US" sz="2200" smtClean="0"/>
              <a:t> </a:t>
            </a:r>
            <a:r>
              <a:rPr lang="el-GR" sz="2200" b="1" smtClean="0"/>
              <a:t>doubling of the bit rate </a:t>
            </a:r>
            <a:r>
              <a:rPr lang="el-GR" sz="2200" smtClean="0"/>
              <a:t>requires that </a:t>
            </a:r>
            <a:r>
              <a:rPr lang="el-GR" sz="2200" b="1" smtClean="0"/>
              <a:t>twice as many levels </a:t>
            </a:r>
            <a:r>
              <a:rPr lang="el-GR" sz="2200" smtClean="0"/>
              <a:t>be present</a:t>
            </a:r>
            <a:endParaRPr lang="en-US" sz="2200" smtClean="0"/>
          </a:p>
          <a:p>
            <a:pPr eaLnBrk="1" hangingPunct="1">
              <a:buFont typeface="Arial" pitchFamily="34" charset="0"/>
              <a:buNone/>
            </a:pPr>
            <a:r>
              <a:rPr lang="el-GR" sz="4000" smtClean="0">
                <a:sym typeface="Wingdings" pitchFamily="2" charset="2"/>
              </a:rPr>
              <a:t></a:t>
            </a:r>
            <a:r>
              <a:rPr lang="en-US" sz="2200" smtClean="0">
                <a:sym typeface="Wingdings" pitchFamily="2" charset="2"/>
              </a:rPr>
              <a:t> </a:t>
            </a:r>
            <a:r>
              <a:rPr lang="el-GR" sz="2200" smtClean="0"/>
              <a:t>the RF</a:t>
            </a:r>
            <a:r>
              <a:rPr lang="en-US" sz="2200" smtClean="0"/>
              <a:t> </a:t>
            </a:r>
            <a:r>
              <a:rPr lang="el-GR" sz="2200" smtClean="0"/>
              <a:t>components distinguish </a:t>
            </a:r>
            <a:r>
              <a:rPr lang="el-GR" sz="2200" b="1" smtClean="0">
                <a:solidFill>
                  <a:srgbClr val="FF0000"/>
                </a:solidFill>
              </a:rPr>
              <a:t>between ever smaller frequency changes</a:t>
            </a:r>
            <a:r>
              <a:rPr lang="el-GR" sz="2200" smtClean="0">
                <a:solidFill>
                  <a:srgbClr val="FF0000"/>
                </a:solidFill>
              </a:rPr>
              <a:t> </a:t>
            </a:r>
            <a:endParaRPr lang="en-US" sz="2200" smtClean="0">
              <a:solidFill>
                <a:srgbClr val="FF0000"/>
              </a:solidFill>
            </a:endParaRPr>
          </a:p>
          <a:p>
            <a:pPr eaLnBrk="1" hangingPunct="1"/>
            <a:r>
              <a:rPr lang="en-US" sz="2200" smtClean="0"/>
              <a:t>This issue </a:t>
            </a:r>
            <a:r>
              <a:rPr lang="el-GR" sz="2200" smtClean="0"/>
              <a:t>practically limit</a:t>
            </a:r>
            <a:r>
              <a:rPr lang="en-US" sz="2200" smtClean="0"/>
              <a:t>s</a:t>
            </a:r>
            <a:r>
              <a:rPr lang="el-GR" sz="2200" smtClean="0"/>
              <a:t> the FH PHY to 2 Mbps</a:t>
            </a:r>
            <a:endParaRPr lang="el-GR" smtClean="0"/>
          </a:p>
          <a:p>
            <a:pPr eaLnBrk="1" hangingPunct="1"/>
            <a:endParaRPr lang="el-GR"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488FD1F-8104-4E75-97F2-9631DA7C86CC}" type="slidenum">
              <a:rPr lang="el-GR"/>
              <a:pPr>
                <a:defRPr/>
              </a:pPr>
              <a:t>114</a:t>
            </a:fld>
            <a:endParaRPr lang="el-GR"/>
          </a:p>
        </p:txBody>
      </p:sp>
      <p:sp>
        <p:nvSpPr>
          <p:cNvPr id="385026" name="Rectangle 2"/>
          <p:cNvSpPr>
            <a:spLocks noGrp="1" noChangeArrowheads="1"/>
          </p:cNvSpPr>
          <p:nvPr>
            <p:ph type="title"/>
          </p:nvPr>
        </p:nvSpPr>
        <p:spPr>
          <a:xfrm>
            <a:off x="-533400" y="0"/>
            <a:ext cx="8943975" cy="928688"/>
          </a:xfrm>
        </p:spPr>
        <p:txBody>
          <a:bodyPr rtlCol="0">
            <a:normAutofit fontScale="90000"/>
          </a:bodyPr>
          <a:lstStyle/>
          <a:p>
            <a:pPr eaLnBrk="1" fontAlgn="auto" hangingPunct="1">
              <a:spcAft>
                <a:spcPts val="0"/>
              </a:spcAft>
              <a:defRPr/>
            </a:pPr>
            <a:r>
              <a:rPr lang="en-US" dirty="0"/>
              <a:t>  </a:t>
            </a:r>
            <a:br>
              <a:rPr lang="en-US" dirty="0"/>
            </a:br>
            <a:r>
              <a:rPr lang="en-US" sz="3000" dirty="0"/>
              <a:t>Differential Phase Shift Keying (DPSK)</a:t>
            </a:r>
            <a:endParaRPr lang="el-GR" sz="3000" dirty="0"/>
          </a:p>
        </p:txBody>
      </p:sp>
      <p:sp>
        <p:nvSpPr>
          <p:cNvPr id="115716" name="Rectangle 3"/>
          <p:cNvSpPr>
            <a:spLocks noGrp="1" noChangeArrowheads="1"/>
          </p:cNvSpPr>
          <p:nvPr>
            <p:ph type="body" idx="1"/>
          </p:nvPr>
        </p:nvSpPr>
        <p:spPr>
          <a:xfrm>
            <a:off x="0" y="1676400"/>
            <a:ext cx="8955088" cy="4114800"/>
          </a:xfrm>
        </p:spPr>
        <p:txBody>
          <a:bodyPr/>
          <a:lstStyle/>
          <a:p>
            <a:pPr eaLnBrk="1" hangingPunct="1"/>
            <a:endParaRPr lang="en-US" sz="2400" smtClean="0"/>
          </a:p>
          <a:p>
            <a:pPr eaLnBrk="1" hangingPunct="1"/>
            <a:r>
              <a:rPr lang="en-US" sz="2400" smtClean="0"/>
              <a:t>Basis of </a:t>
            </a:r>
            <a:r>
              <a:rPr lang="en-US" sz="2400" b="1" smtClean="0"/>
              <a:t>802.11 DSSS</a:t>
            </a:r>
          </a:p>
          <a:p>
            <a:pPr eaLnBrk="1" hangingPunct="1"/>
            <a:r>
              <a:rPr lang="en-US" sz="2400" b="1" smtClean="0">
                <a:solidFill>
                  <a:srgbClr val="808000"/>
                </a:solidFill>
              </a:rPr>
              <a:t>Absolute phase of waveform is not relevant</a:t>
            </a:r>
            <a:r>
              <a:rPr lang="en-US" sz="2400" smtClean="0"/>
              <a:t> </a:t>
            </a:r>
          </a:p>
          <a:p>
            <a:pPr eaLnBrk="1" hangingPunct="1"/>
            <a:r>
              <a:rPr lang="en-US" sz="2400" b="1" smtClean="0"/>
              <a:t>Only </a:t>
            </a:r>
            <a:r>
              <a:rPr lang="en-US" sz="2400" b="1" smtClean="0">
                <a:solidFill>
                  <a:srgbClr val="808000"/>
                </a:solidFill>
              </a:rPr>
              <a:t>changes in the phase encode data</a:t>
            </a:r>
          </a:p>
          <a:p>
            <a:pPr eaLnBrk="1" hangingPunct="1"/>
            <a:r>
              <a:rPr lang="en-US" sz="2400" smtClean="0"/>
              <a:t>Two carrier waves</a:t>
            </a:r>
          </a:p>
          <a:p>
            <a:pPr lvl="1" eaLnBrk="1" hangingPunct="1"/>
            <a:r>
              <a:rPr lang="en-US" sz="2400" smtClean="0"/>
              <a:t>Shifted by a half cycle relative to each other</a:t>
            </a:r>
          </a:p>
          <a:p>
            <a:pPr lvl="1" eaLnBrk="1" hangingPunct="1"/>
            <a:r>
              <a:rPr lang="en-US" sz="2400" smtClean="0"/>
              <a:t>Reference wave: </a:t>
            </a:r>
            <a:r>
              <a:rPr lang="en-US" sz="2400" b="1" smtClean="0">
                <a:solidFill>
                  <a:srgbClr val="808000"/>
                </a:solidFill>
              </a:rPr>
              <a:t>encodes 0</a:t>
            </a:r>
          </a:p>
          <a:p>
            <a:pPr lvl="1" eaLnBrk="1" hangingPunct="1"/>
            <a:r>
              <a:rPr lang="en-US" sz="2400" smtClean="0"/>
              <a:t>Half-cycle (180</a:t>
            </a:r>
            <a:r>
              <a:rPr lang="en-US" sz="2400" baseline="30000" smtClean="0"/>
              <a:t>o</a:t>
            </a:r>
            <a:r>
              <a:rPr lang="en-US" sz="2400" smtClean="0"/>
              <a:t>) shifted wave: </a:t>
            </a:r>
            <a:r>
              <a:rPr lang="en-US" sz="2400" b="1" smtClean="0">
                <a:solidFill>
                  <a:srgbClr val="808000"/>
                </a:solidFill>
              </a:rPr>
              <a:t>encodes 1</a:t>
            </a:r>
            <a:endParaRPr lang="el-GR" sz="2400" b="1" smtClean="0">
              <a:solidFill>
                <a:srgbClr val="808000"/>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pPr>
              <a:defRPr/>
            </a:pPr>
            <a:fld id="{26C6CAC2-7184-45C1-A16F-949773D7174D}" type="slidenum">
              <a:rPr lang="el-GR"/>
              <a:pPr>
                <a:defRPr/>
              </a:pPr>
              <a:t>115</a:t>
            </a:fld>
            <a:endParaRPr lang="el-GR"/>
          </a:p>
        </p:txBody>
      </p:sp>
      <p:sp>
        <p:nvSpPr>
          <p:cNvPr id="116739" name="Rectangle 2"/>
          <p:cNvSpPr>
            <a:spLocks noGrp="1" noChangeArrowheads="1"/>
          </p:cNvSpPr>
          <p:nvPr>
            <p:ph type="title"/>
          </p:nvPr>
        </p:nvSpPr>
        <p:spPr>
          <a:xfrm>
            <a:off x="-1066800" y="0"/>
            <a:ext cx="9144000" cy="1216025"/>
          </a:xfrm>
        </p:spPr>
        <p:txBody>
          <a:bodyPr/>
          <a:lstStyle/>
          <a:p>
            <a:pPr eaLnBrk="1" hangingPunct="1"/>
            <a:r>
              <a:rPr lang="en-US" sz="2700" smtClean="0"/>
              <a:t>Differential quadrature phase shift keying (DQPSK)</a:t>
            </a:r>
            <a:endParaRPr lang="el-GR" sz="2700" smtClean="0"/>
          </a:p>
        </p:txBody>
      </p:sp>
      <p:graphicFrame>
        <p:nvGraphicFramePr>
          <p:cNvPr id="386051" name="Group 3"/>
          <p:cNvGraphicFramePr>
            <a:graphicFrameLocks noGrp="1"/>
          </p:cNvGraphicFramePr>
          <p:nvPr>
            <p:ph type="tbl" idx="1"/>
          </p:nvPr>
        </p:nvGraphicFramePr>
        <p:xfrm>
          <a:off x="2160588" y="2246313"/>
          <a:ext cx="4392612" cy="3240088"/>
        </p:xfrm>
        <a:graphic>
          <a:graphicData uri="http://schemas.openxmlformats.org/drawingml/2006/table">
            <a:tbl>
              <a:tblPr/>
              <a:tblGrid>
                <a:gridCol w="2197100"/>
                <a:gridCol w="2195512"/>
              </a:tblGrid>
              <a:tr h="5365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smtClean="0">
                          <a:ln>
                            <a:noFill/>
                          </a:ln>
                          <a:solidFill>
                            <a:schemeClr val="tx1"/>
                          </a:solidFill>
                          <a:effectLst/>
                          <a:latin typeface="Comic Sans MS" pitchFamily="66" charset="0"/>
                        </a:rPr>
                        <a:t>Symbol</a:t>
                      </a:r>
                      <a:endParaRPr kumimoji="0" lang="el-GR" sz="24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smtClean="0">
                          <a:ln>
                            <a:noFill/>
                          </a:ln>
                          <a:solidFill>
                            <a:schemeClr val="tx1"/>
                          </a:solidFill>
                          <a:effectLst/>
                          <a:latin typeface="Comic Sans MS" pitchFamily="66" charset="0"/>
                        </a:rPr>
                        <a:t>Phase Shift</a:t>
                      </a:r>
                      <a:endParaRPr kumimoji="0" lang="el-GR"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rgbClr val="CCCC00"/>
                          </a:solidFill>
                          <a:effectLst/>
                          <a:latin typeface="Comic Sans MS" pitchFamily="66" charset="0"/>
                        </a:rPr>
                        <a:t>00</a:t>
                      </a:r>
                      <a:endParaRPr kumimoji="0" lang="el-GR" sz="2400" b="1" i="0" u="none" strike="noStrike" cap="none" normalizeH="0" baseline="0" smtClean="0">
                        <a:ln>
                          <a:noFill/>
                        </a:ln>
                        <a:solidFill>
                          <a:srgbClr val="CCCC00"/>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rgbClr val="CCCC00"/>
                          </a:solidFill>
                          <a:effectLst/>
                          <a:latin typeface="Comic Sans MS" pitchFamily="66" charset="0"/>
                        </a:rPr>
                        <a:t>0</a:t>
                      </a:r>
                      <a:endParaRPr kumimoji="0" lang="el-GR" sz="2400" b="1" i="0" u="none" strike="noStrike" cap="none" normalizeH="0" baseline="0" smtClean="0">
                        <a:ln>
                          <a:noFill/>
                        </a:ln>
                        <a:solidFill>
                          <a:srgbClr val="CCCC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rgbClr val="CCCC00"/>
                          </a:solidFill>
                          <a:effectLst/>
                          <a:latin typeface="Comic Sans MS" pitchFamily="66" charset="0"/>
                        </a:rPr>
                        <a:t>01</a:t>
                      </a:r>
                      <a:endParaRPr kumimoji="0" lang="el-GR" sz="2400" b="1" i="0" u="none" strike="noStrike" cap="none" normalizeH="0" baseline="0" smtClean="0">
                        <a:ln>
                          <a:noFill/>
                        </a:ln>
                        <a:solidFill>
                          <a:srgbClr val="CCCC00"/>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rgbClr val="CCCC00"/>
                          </a:solidFill>
                          <a:effectLst/>
                          <a:latin typeface="Comic Sans MS" pitchFamily="66" charset="0"/>
                        </a:rPr>
                        <a:t>90</a:t>
                      </a:r>
                      <a:r>
                        <a:rPr kumimoji="0" lang="en-US" sz="2400" b="1" i="0" u="none" strike="noStrike" cap="none" normalizeH="0" baseline="30000" smtClean="0">
                          <a:ln>
                            <a:noFill/>
                          </a:ln>
                          <a:solidFill>
                            <a:srgbClr val="CCCC00"/>
                          </a:solidFill>
                          <a:effectLst/>
                          <a:latin typeface="Comic Sans MS" pitchFamily="66" charset="0"/>
                        </a:rPr>
                        <a:t>o</a:t>
                      </a:r>
                      <a:endParaRPr kumimoji="0" lang="el-GR" sz="2400" b="1" i="0" u="none" strike="noStrike" cap="none" normalizeH="0" baseline="30000" smtClean="0">
                        <a:ln>
                          <a:noFill/>
                        </a:ln>
                        <a:solidFill>
                          <a:srgbClr val="CCCC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rgbClr val="CCCC00"/>
                          </a:solidFill>
                          <a:effectLst/>
                          <a:latin typeface="Comic Sans MS" pitchFamily="66" charset="0"/>
                        </a:rPr>
                        <a:t>11</a:t>
                      </a:r>
                      <a:endParaRPr kumimoji="0" lang="el-GR" sz="2400" b="1" i="0" u="none" strike="noStrike" cap="none" normalizeH="0" baseline="0" smtClean="0">
                        <a:ln>
                          <a:noFill/>
                        </a:ln>
                        <a:solidFill>
                          <a:srgbClr val="CCCC00"/>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rgbClr val="CCCC00"/>
                          </a:solidFill>
                          <a:effectLst/>
                          <a:latin typeface="Comic Sans MS" pitchFamily="66" charset="0"/>
                        </a:rPr>
                        <a:t>180</a:t>
                      </a:r>
                      <a:r>
                        <a:rPr kumimoji="0" lang="en-US" sz="2400" b="1" i="0" u="none" strike="noStrike" cap="none" normalizeH="0" baseline="30000" smtClean="0">
                          <a:ln>
                            <a:noFill/>
                          </a:ln>
                          <a:solidFill>
                            <a:srgbClr val="CCCC00"/>
                          </a:solidFill>
                          <a:effectLst/>
                          <a:latin typeface="Comic Sans MS" pitchFamily="66" charset="0"/>
                        </a:rPr>
                        <a:t>o</a:t>
                      </a:r>
                      <a:endParaRPr kumimoji="0" lang="el-GR" sz="2400" b="1" i="0" u="none" strike="noStrike" cap="none" normalizeH="0" baseline="30000" smtClean="0">
                        <a:ln>
                          <a:noFill/>
                        </a:ln>
                        <a:solidFill>
                          <a:srgbClr val="CCCC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46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rgbClr val="CCCC00"/>
                          </a:solidFill>
                          <a:effectLst/>
                          <a:latin typeface="Comic Sans MS" pitchFamily="66" charset="0"/>
                        </a:rPr>
                        <a:t>10</a:t>
                      </a:r>
                      <a:endParaRPr kumimoji="0" lang="el-GR" sz="2400" b="1" i="0" u="none" strike="noStrike" cap="none" normalizeH="0" baseline="0" smtClean="0">
                        <a:ln>
                          <a:noFill/>
                        </a:ln>
                        <a:solidFill>
                          <a:srgbClr val="CCCC00"/>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rgbClr val="CCCC00"/>
                          </a:solidFill>
                          <a:effectLst/>
                          <a:latin typeface="Comic Sans MS" pitchFamily="66" charset="0"/>
                        </a:rPr>
                        <a:t>270</a:t>
                      </a:r>
                      <a:r>
                        <a:rPr kumimoji="0" lang="en-US" sz="2400" b="1" i="0" u="none" strike="noStrike" cap="none" normalizeH="0" baseline="30000" smtClean="0">
                          <a:ln>
                            <a:noFill/>
                          </a:ln>
                          <a:solidFill>
                            <a:srgbClr val="CCCC00"/>
                          </a:solidFill>
                          <a:effectLst/>
                          <a:latin typeface="Comic Sans MS" pitchFamily="66" charset="0"/>
                        </a:rPr>
                        <a:t>o</a:t>
                      </a:r>
                      <a:endParaRPr kumimoji="0" lang="el-GR" sz="2400" b="1" i="0" u="none" strike="noStrike" cap="none" normalizeH="0" baseline="30000" smtClean="0">
                        <a:ln>
                          <a:noFill/>
                        </a:ln>
                        <a:solidFill>
                          <a:srgbClr val="CCCC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AutoShape 2" descr="imap://mgp@mailhost.ics.forth.gr:993/fetch%3EUID%3E/INBOX%3E144087?part=1.2&amp;type=image/png&amp;filename=706px-PSK_BER_curves.svg.pn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6051"/>
                                        </p:tgtEl>
                                        <p:attrNameLst>
                                          <p:attrName>style.visibility</p:attrName>
                                        </p:attrNameLst>
                                      </p:cBhvr>
                                      <p:to>
                                        <p:strVal val="visible"/>
                                      </p:to>
                                    </p:set>
                                    <p:anim calcmode="lin" valueType="num">
                                      <p:cBhvr additive="base">
                                        <p:cTn id="7" dur="500" fill="hold"/>
                                        <p:tgtEl>
                                          <p:spTgt spid="386051"/>
                                        </p:tgtEl>
                                        <p:attrNameLst>
                                          <p:attrName>ppt_x</p:attrName>
                                        </p:attrNameLst>
                                      </p:cBhvr>
                                      <p:tavLst>
                                        <p:tav tm="0">
                                          <p:val>
                                            <p:strVal val="#ppt_x"/>
                                          </p:val>
                                        </p:tav>
                                        <p:tav tm="100000">
                                          <p:val>
                                            <p:strVal val="#ppt_x"/>
                                          </p:val>
                                        </p:tav>
                                      </p:tavLst>
                                    </p:anim>
                                    <p:anim calcmode="lin" valueType="num">
                                      <p:cBhvr additive="base">
                                        <p:cTn id="8" dur="500" fill="hold"/>
                                        <p:tgtEl>
                                          <p:spTgt spid="386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37579A8-25CF-42EB-98EE-6903CE42D726}" type="slidenum">
              <a:rPr lang="el-GR" smtClean="0"/>
              <a:pPr>
                <a:defRPr/>
              </a:pPr>
              <a:t>116</a:t>
            </a:fld>
            <a:endParaRPr lang="el-GR"/>
          </a:p>
        </p:txBody>
      </p:sp>
      <p:sp>
        <p:nvSpPr>
          <p:cNvPr id="3" name="AutoShape 2" descr="imap://mgp@mailhost.ics.forth.gr:993/fetch%3EUID%3E/INBOX%3E144087?part=1.2&amp;type=image/png&amp;filename=706px-PSK_BER_curves.svg.pn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4" descr="imap://mgp@mailhost.ics.forth.gr:993/fetch%3EUID%3E/INBOX%3E144087?part=1.2&amp;type=image/png&amp;filename=706px-PSK_BER_curves.svg.pn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6" descr="imap://mgp@mailhost.ics.forth.gr:993/fetch%3EUID%3E/INBOX%3E144087?part=1.2&amp;type=image/png&amp;filename=706px-PSK_BER_curves.svg.png"/>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5575" y="127680"/>
            <a:ext cx="6724650" cy="5295900"/>
          </a:xfrm>
          <a:prstGeom prst="rect">
            <a:avLst/>
          </a:prstGeom>
        </p:spPr>
      </p:pic>
      <p:sp>
        <p:nvSpPr>
          <p:cNvPr id="7" name="TextBox 6"/>
          <p:cNvSpPr txBox="1"/>
          <p:nvPr/>
        </p:nvSpPr>
        <p:spPr>
          <a:xfrm>
            <a:off x="7325101" y="2775630"/>
            <a:ext cx="1460656" cy="923330"/>
          </a:xfrm>
          <a:prstGeom prst="rect">
            <a:avLst/>
          </a:prstGeom>
          <a:noFill/>
        </p:spPr>
        <p:txBody>
          <a:bodyPr wrap="none" rtlCol="0">
            <a:spAutoFit/>
          </a:bodyPr>
          <a:lstStyle/>
          <a:p>
            <a:r>
              <a:rPr lang="en-US" dirty="0" err="1" smtClean="0"/>
              <a:t>E</a:t>
            </a:r>
            <a:r>
              <a:rPr lang="en-US" sz="1600" dirty="0" err="1" smtClean="0"/>
              <a:t>b</a:t>
            </a:r>
            <a:r>
              <a:rPr lang="en-US" dirty="0" smtClean="0"/>
              <a:t>: energy</a:t>
            </a:r>
          </a:p>
          <a:p>
            <a:r>
              <a:rPr lang="en-US" dirty="0" smtClean="0"/>
              <a:t>No: noise</a:t>
            </a:r>
          </a:p>
          <a:p>
            <a:endParaRPr lang="el-GR" dirty="0"/>
          </a:p>
        </p:txBody>
      </p:sp>
    </p:spTree>
    <p:extLst>
      <p:ext uri="{BB962C8B-B14F-4D97-AF65-F5344CB8AC3E}">
        <p14:creationId xmlns="" xmlns:p14="http://schemas.microsoft.com/office/powerpoint/2010/main" val="371148258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5BAACFC-9D02-4975-BAF0-386EF89789E7}" type="slidenum">
              <a:rPr lang="el-GR"/>
              <a:pPr>
                <a:defRPr/>
              </a:pPr>
              <a:t>117</a:t>
            </a:fld>
            <a:endParaRPr lang="el-GR"/>
          </a:p>
        </p:txBody>
      </p:sp>
      <p:sp>
        <p:nvSpPr>
          <p:cNvPr id="117763" name="Rectangle 2"/>
          <p:cNvSpPr>
            <a:spLocks noGrp="1" noChangeArrowheads="1"/>
          </p:cNvSpPr>
          <p:nvPr>
            <p:ph type="title"/>
          </p:nvPr>
        </p:nvSpPr>
        <p:spPr>
          <a:xfrm>
            <a:off x="-609600" y="0"/>
            <a:ext cx="8229600" cy="1143000"/>
          </a:xfrm>
        </p:spPr>
        <p:txBody>
          <a:bodyPr/>
          <a:lstStyle/>
          <a:p>
            <a:pPr eaLnBrk="1" hangingPunct="1"/>
            <a:r>
              <a:rPr lang="en-US" smtClean="0"/>
              <a:t>Multiple Access Techniques</a:t>
            </a:r>
          </a:p>
        </p:txBody>
      </p:sp>
      <p:sp>
        <p:nvSpPr>
          <p:cNvPr id="117764" name="Rectangle 3"/>
          <p:cNvSpPr>
            <a:spLocks noGrp="1" noChangeArrowheads="1"/>
          </p:cNvSpPr>
          <p:nvPr>
            <p:ph type="body" idx="1"/>
          </p:nvPr>
        </p:nvSpPr>
        <p:spPr>
          <a:xfrm>
            <a:off x="0" y="1676400"/>
            <a:ext cx="9144000" cy="4419600"/>
          </a:xfrm>
        </p:spPr>
        <p:txBody>
          <a:bodyPr/>
          <a:lstStyle/>
          <a:p>
            <a:pPr eaLnBrk="1" hangingPunct="1">
              <a:lnSpc>
                <a:spcPct val="90000"/>
              </a:lnSpc>
            </a:pPr>
            <a:r>
              <a:rPr lang="en-US" sz="2400" b="1" smtClean="0">
                <a:solidFill>
                  <a:srgbClr val="CCCC00"/>
                </a:solidFill>
              </a:rPr>
              <a:t>Frequency Division Multiple Access</a:t>
            </a:r>
            <a:r>
              <a:rPr lang="en-US" sz="2400" smtClean="0"/>
              <a:t> (</a:t>
            </a:r>
            <a:r>
              <a:rPr lang="en-US" sz="2400" b="1" smtClean="0"/>
              <a:t>FDMA</a:t>
            </a:r>
            <a:r>
              <a:rPr lang="en-US" sz="2400" smtClean="0"/>
              <a:t>)</a:t>
            </a:r>
          </a:p>
          <a:p>
            <a:pPr lvl="1" eaLnBrk="1" hangingPunct="1">
              <a:lnSpc>
                <a:spcPct val="90000"/>
              </a:lnSpc>
            </a:pPr>
            <a:r>
              <a:rPr lang="en-US" sz="2400" smtClean="0"/>
              <a:t>Each device is allocated a </a:t>
            </a:r>
            <a:r>
              <a:rPr lang="en-US" sz="2400" b="1" smtClean="0"/>
              <a:t>fixed frequency</a:t>
            </a:r>
          </a:p>
          <a:p>
            <a:pPr lvl="1" eaLnBrk="1" hangingPunct="1">
              <a:lnSpc>
                <a:spcPct val="90000"/>
              </a:lnSpc>
            </a:pPr>
            <a:r>
              <a:rPr lang="en-US" sz="2400" smtClean="0"/>
              <a:t>Multiple devices share the available radio spectrum by using different frequencies</a:t>
            </a:r>
          </a:p>
          <a:p>
            <a:pPr eaLnBrk="1" hangingPunct="1">
              <a:lnSpc>
                <a:spcPct val="90000"/>
              </a:lnSpc>
              <a:buFont typeface="Wingdings" pitchFamily="2" charset="2"/>
              <a:buNone/>
            </a:pPr>
            <a:endParaRPr lang="en-US" sz="2400" smtClean="0"/>
          </a:p>
          <a:p>
            <a:pPr eaLnBrk="1" hangingPunct="1">
              <a:lnSpc>
                <a:spcPct val="90000"/>
              </a:lnSpc>
            </a:pPr>
            <a:r>
              <a:rPr lang="en-US" sz="2400" b="1" smtClean="0">
                <a:solidFill>
                  <a:srgbClr val="CCCC00"/>
                </a:solidFill>
              </a:rPr>
              <a:t>Code Division Multiple Access</a:t>
            </a:r>
            <a:r>
              <a:rPr lang="en-US" sz="2400" smtClean="0"/>
              <a:t> (</a:t>
            </a:r>
            <a:r>
              <a:rPr lang="en-US" sz="2400" b="1" smtClean="0"/>
              <a:t>CDMA</a:t>
            </a:r>
            <a:r>
              <a:rPr lang="en-US" sz="2400" smtClean="0"/>
              <a:t>) </a:t>
            </a:r>
          </a:p>
          <a:p>
            <a:pPr eaLnBrk="1" hangingPunct="1">
              <a:lnSpc>
                <a:spcPct val="90000"/>
              </a:lnSpc>
            </a:pPr>
            <a:r>
              <a:rPr lang="en-US" sz="2400" b="1" smtClean="0">
                <a:solidFill>
                  <a:srgbClr val="CCCC00"/>
                </a:solidFill>
              </a:rPr>
              <a:t>Direct Sequence Spread Spectrum</a:t>
            </a:r>
            <a:r>
              <a:rPr lang="en-US" sz="2400" smtClean="0"/>
              <a:t> (</a:t>
            </a:r>
            <a:r>
              <a:rPr lang="en-US" sz="2400" b="1" smtClean="0"/>
              <a:t>DSSS</a:t>
            </a:r>
            <a:r>
              <a:rPr lang="en-US" sz="2400" smtClean="0"/>
              <a:t>) </a:t>
            </a:r>
          </a:p>
          <a:p>
            <a:pPr eaLnBrk="1" hangingPunct="1">
              <a:lnSpc>
                <a:spcPct val="90000"/>
              </a:lnSpc>
            </a:pPr>
            <a:r>
              <a:rPr lang="en-US" sz="2400" b="1" smtClean="0">
                <a:solidFill>
                  <a:srgbClr val="CCCC00"/>
                </a:solidFill>
              </a:rPr>
              <a:t>Frequency Hopping</a:t>
            </a:r>
            <a:r>
              <a:rPr lang="en-US" sz="2400" smtClean="0"/>
              <a:t> (</a:t>
            </a:r>
            <a:r>
              <a:rPr lang="en-US" sz="2400" b="1" smtClean="0"/>
              <a:t>FH</a:t>
            </a:r>
            <a:r>
              <a:rPr lang="en-US" sz="2400" smtClean="0"/>
              <a:t>)</a:t>
            </a:r>
          </a:p>
          <a:p>
            <a:pPr eaLnBrk="1" hangingPunct="1">
              <a:lnSpc>
                <a:spcPct val="90000"/>
              </a:lnSpc>
            </a:pPr>
            <a:r>
              <a:rPr lang="en-US" sz="2400" b="1" smtClean="0">
                <a:solidFill>
                  <a:srgbClr val="CCCC00"/>
                </a:solidFill>
              </a:rPr>
              <a:t>Orthogonal Frequency Division Multiplexing</a:t>
            </a:r>
            <a:r>
              <a:rPr lang="en-US" sz="2400" smtClean="0"/>
              <a:t> (</a:t>
            </a:r>
            <a:r>
              <a:rPr lang="en-US" sz="2400" b="1" smtClean="0"/>
              <a:t>OFDM</a:t>
            </a:r>
            <a:r>
              <a:rPr lang="en-US" sz="2400" smtClean="0"/>
              <a:t>)</a:t>
            </a:r>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893AB02-B54A-4F1E-B7C9-6A8E5A45BEF0}" type="slidenum">
              <a:rPr lang="el-GR"/>
              <a:pPr>
                <a:defRPr/>
              </a:pPr>
              <a:t>118</a:t>
            </a:fld>
            <a:endParaRPr lang="el-GR"/>
          </a:p>
        </p:txBody>
      </p:sp>
      <p:sp>
        <p:nvSpPr>
          <p:cNvPr id="118787" name="Rectangle 2"/>
          <p:cNvSpPr>
            <a:spLocks noGrp="1" noChangeArrowheads="1"/>
          </p:cNvSpPr>
          <p:nvPr>
            <p:ph type="title"/>
          </p:nvPr>
        </p:nvSpPr>
        <p:spPr>
          <a:xfrm>
            <a:off x="-381000" y="0"/>
            <a:ext cx="8229600" cy="1143000"/>
          </a:xfrm>
        </p:spPr>
        <p:txBody>
          <a:bodyPr/>
          <a:lstStyle/>
          <a:p>
            <a:pPr eaLnBrk="1" hangingPunct="1"/>
            <a:r>
              <a:rPr lang="en-US" smtClean="0"/>
              <a:t>Spread spectrum</a:t>
            </a:r>
            <a:endParaRPr lang="el-GR" smtClean="0"/>
          </a:p>
        </p:txBody>
      </p:sp>
      <p:sp>
        <p:nvSpPr>
          <p:cNvPr id="118788" name="Rectangle 3"/>
          <p:cNvSpPr>
            <a:spLocks noGrp="1" noChangeArrowheads="1"/>
          </p:cNvSpPr>
          <p:nvPr>
            <p:ph type="body" idx="1"/>
          </p:nvPr>
        </p:nvSpPr>
        <p:spPr>
          <a:xfrm>
            <a:off x="0" y="2017713"/>
            <a:ext cx="8955088" cy="4114800"/>
          </a:xfrm>
        </p:spPr>
        <p:txBody>
          <a:bodyPr/>
          <a:lstStyle/>
          <a:p>
            <a:pPr eaLnBrk="1" hangingPunct="1">
              <a:lnSpc>
                <a:spcPct val="90000"/>
              </a:lnSpc>
            </a:pPr>
            <a:r>
              <a:rPr lang="en-US" sz="2400" smtClean="0"/>
              <a:t>Traditional radio communications focus on cramming as </a:t>
            </a:r>
            <a:r>
              <a:rPr lang="en-US" sz="2400" smtClean="0">
                <a:solidFill>
                  <a:schemeClr val="accent2"/>
                </a:solidFill>
              </a:rPr>
              <a:t>much signal</a:t>
            </a:r>
            <a:r>
              <a:rPr lang="en-US" sz="2400" smtClean="0"/>
              <a:t> as possible into as </a:t>
            </a:r>
            <a:r>
              <a:rPr lang="en-US" sz="2400" smtClean="0">
                <a:solidFill>
                  <a:schemeClr val="accent2"/>
                </a:solidFill>
              </a:rPr>
              <a:t>narrow a band</a:t>
            </a:r>
            <a:r>
              <a:rPr lang="en-US" sz="2400" smtClean="0"/>
              <a:t> as possible</a:t>
            </a:r>
          </a:p>
          <a:p>
            <a:pPr eaLnBrk="1" hangingPunct="1">
              <a:lnSpc>
                <a:spcPct val="90000"/>
              </a:lnSpc>
            </a:pPr>
            <a:r>
              <a:rPr lang="en-US" sz="2400" smtClean="0"/>
              <a:t>Spread spectrum use mathematical functions to diffuse signal power over large range of frequencies</a:t>
            </a:r>
          </a:p>
          <a:p>
            <a:pPr eaLnBrk="1" hangingPunct="1">
              <a:lnSpc>
                <a:spcPct val="90000"/>
              </a:lnSpc>
            </a:pPr>
            <a:r>
              <a:rPr lang="en-US" sz="2400" smtClean="0"/>
              <a:t>Spreading the transmission over wide band makes transmission look like noise to a traditional narrowband receiver</a:t>
            </a:r>
            <a:endParaRPr lang="el-GR" sz="240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8EACD6C-DBA1-46FE-86DC-5D10235904EB}" type="slidenum">
              <a:rPr lang="el-GR"/>
              <a:pPr>
                <a:defRPr/>
              </a:pPr>
              <a:t>119</a:t>
            </a:fld>
            <a:endParaRPr lang="el-GR"/>
          </a:p>
        </p:txBody>
      </p:sp>
      <p:sp>
        <p:nvSpPr>
          <p:cNvPr id="119811" name="Rectangle 2"/>
          <p:cNvSpPr>
            <a:spLocks noGrp="1" noChangeArrowheads="1"/>
          </p:cNvSpPr>
          <p:nvPr>
            <p:ph type="title"/>
          </p:nvPr>
        </p:nvSpPr>
        <p:spPr>
          <a:xfrm>
            <a:off x="-762000" y="0"/>
            <a:ext cx="8575675" cy="1216025"/>
          </a:xfrm>
        </p:spPr>
        <p:txBody>
          <a:bodyPr/>
          <a:lstStyle/>
          <a:p>
            <a:pPr eaLnBrk="1" hangingPunct="1"/>
            <a:r>
              <a:rPr lang="en-US" smtClean="0"/>
              <a:t>Spread Spectrum Technology</a:t>
            </a:r>
            <a:endParaRPr lang="el-GR" smtClean="0"/>
          </a:p>
        </p:txBody>
      </p:sp>
      <p:sp>
        <p:nvSpPr>
          <p:cNvPr id="119812" name="Rectangle 3"/>
          <p:cNvSpPr>
            <a:spLocks noGrp="1" noChangeArrowheads="1"/>
          </p:cNvSpPr>
          <p:nvPr>
            <p:ph type="body" idx="1"/>
          </p:nvPr>
        </p:nvSpPr>
        <p:spPr>
          <a:xfrm>
            <a:off x="0" y="1828800"/>
            <a:ext cx="9144000" cy="4267200"/>
          </a:xfrm>
        </p:spPr>
        <p:txBody>
          <a:bodyPr/>
          <a:lstStyle/>
          <a:p>
            <a:pPr eaLnBrk="1" hangingPunct="1">
              <a:lnSpc>
                <a:spcPct val="80000"/>
              </a:lnSpc>
            </a:pPr>
            <a:r>
              <a:rPr lang="el-GR" sz="2000" smtClean="0"/>
              <a:t>Spread radio signal over a wide frequency range several magnitudes higher than minimum requirement</a:t>
            </a:r>
            <a:endParaRPr lang="en-US" sz="2000" smtClean="0"/>
          </a:p>
          <a:p>
            <a:pPr eaLnBrk="1" hangingPunct="1">
              <a:lnSpc>
                <a:spcPct val="80000"/>
              </a:lnSpc>
            </a:pPr>
            <a:r>
              <a:rPr lang="en-US" sz="2000" smtClean="0"/>
              <a:t>Use </a:t>
            </a:r>
            <a:r>
              <a:rPr lang="el-GR" sz="2000" smtClean="0"/>
              <a:t>of noise-like carrier waves</a:t>
            </a:r>
            <a:r>
              <a:rPr lang="en-US" sz="2000" smtClean="0"/>
              <a:t> </a:t>
            </a:r>
            <a:r>
              <a:rPr lang="el-GR" sz="2000" smtClean="0"/>
              <a:t>and</a:t>
            </a:r>
            <a:r>
              <a:rPr lang="en-US" sz="2000" smtClean="0"/>
              <a:t> </a:t>
            </a:r>
            <a:r>
              <a:rPr lang="el-GR" sz="2000" smtClean="0"/>
              <a:t>bandwidths much wider than that required for simple point-to-point communication at the same data rat</a:t>
            </a:r>
            <a:r>
              <a:rPr lang="en-US" sz="2000" smtClean="0"/>
              <a:t>e</a:t>
            </a:r>
          </a:p>
          <a:p>
            <a:pPr eaLnBrk="1" hangingPunct="1">
              <a:lnSpc>
                <a:spcPct val="80000"/>
              </a:lnSpc>
            </a:pPr>
            <a:r>
              <a:rPr lang="en-US" sz="2000" smtClean="0"/>
              <a:t>E</a:t>
            </a:r>
            <a:r>
              <a:rPr lang="el-GR" sz="2000" smtClean="0"/>
              <a:t>lectromagnetic energy generated in a particular bandwidth is deliberately spread in the frequency domain, resulting in a signal with a wider bandwidth</a:t>
            </a:r>
            <a:endParaRPr lang="en-US" sz="2000" smtClean="0"/>
          </a:p>
          <a:p>
            <a:pPr eaLnBrk="1" hangingPunct="1">
              <a:lnSpc>
                <a:spcPct val="80000"/>
              </a:lnSpc>
            </a:pPr>
            <a:r>
              <a:rPr lang="en-US" sz="2000" smtClean="0"/>
              <a:t>U</a:t>
            </a:r>
            <a:r>
              <a:rPr lang="el-GR" sz="2000" smtClean="0"/>
              <a:t>sed for a variety of reasons</a:t>
            </a:r>
            <a:endParaRPr lang="en-US" sz="2000" smtClean="0"/>
          </a:p>
          <a:p>
            <a:pPr lvl="1" eaLnBrk="1" hangingPunct="1">
              <a:lnSpc>
                <a:spcPct val="80000"/>
              </a:lnSpc>
            </a:pPr>
            <a:r>
              <a:rPr lang="el-GR" sz="2000" smtClean="0"/>
              <a:t>establishment of secure communications</a:t>
            </a:r>
            <a:endParaRPr lang="en-US" sz="2000" smtClean="0"/>
          </a:p>
          <a:p>
            <a:pPr lvl="1" eaLnBrk="1" hangingPunct="1">
              <a:lnSpc>
                <a:spcPct val="80000"/>
              </a:lnSpc>
            </a:pPr>
            <a:r>
              <a:rPr lang="el-GR" sz="2000" smtClean="0"/>
              <a:t>increasing resistance to natural </a:t>
            </a:r>
            <a:r>
              <a:rPr lang="el-GR" sz="2000" smtClean="0">
                <a:hlinkClick r:id="rId2" tooltip="Interference"/>
              </a:rPr>
              <a:t>interference</a:t>
            </a:r>
            <a:r>
              <a:rPr lang="el-GR" sz="2000" smtClean="0"/>
              <a:t> and </a:t>
            </a:r>
            <a:r>
              <a:rPr lang="el-GR" sz="2000" smtClean="0">
                <a:hlinkClick r:id="rId3" tooltip="Radio jamming"/>
              </a:rPr>
              <a:t>jamming</a:t>
            </a:r>
            <a:endParaRPr lang="en-US" sz="2000" smtClean="0"/>
          </a:p>
          <a:p>
            <a:pPr lvl="1" eaLnBrk="1" hangingPunct="1">
              <a:lnSpc>
                <a:spcPct val="80000"/>
              </a:lnSpc>
            </a:pPr>
            <a:r>
              <a:rPr lang="el-GR" sz="2000" smtClean="0"/>
              <a:t>prevent detection</a:t>
            </a:r>
          </a:p>
          <a:p>
            <a:pPr eaLnBrk="1" hangingPunct="1">
              <a:lnSpc>
                <a:spcPct val="80000"/>
              </a:lnSpc>
            </a:pPr>
            <a:r>
              <a:rPr lang="el-GR" sz="2000" smtClean="0"/>
              <a:t>Two main techniques: </a:t>
            </a:r>
          </a:p>
          <a:p>
            <a:pPr lvl="1" eaLnBrk="1" hangingPunct="1">
              <a:lnSpc>
                <a:spcPct val="80000"/>
              </a:lnSpc>
            </a:pPr>
            <a:r>
              <a:rPr lang="el-GR" sz="2000" smtClean="0">
                <a:hlinkClick r:id="rId4" tooltip="Direct-sequence spread spectrum"/>
              </a:rPr>
              <a:t>Direct sequence (DS)</a:t>
            </a:r>
            <a:r>
              <a:rPr lang="el-GR" sz="2000" smtClean="0"/>
              <a:t> </a:t>
            </a:r>
          </a:p>
          <a:p>
            <a:pPr lvl="1" eaLnBrk="1" hangingPunct="1">
              <a:lnSpc>
                <a:spcPct val="80000"/>
              </a:lnSpc>
            </a:pPr>
            <a:r>
              <a:rPr lang="el-GR" sz="2000" smtClean="0">
                <a:hlinkClick r:id="rId5" tooltip="Frequency-hopping spread spectrum"/>
              </a:rPr>
              <a:t>Frequency hopping (FH)</a:t>
            </a:r>
            <a:r>
              <a:rPr lang="el-GR" sz="2000" smtClean="0"/>
              <a:t> </a:t>
            </a:r>
          </a:p>
          <a:p>
            <a:pPr eaLnBrk="1" hangingPunct="1">
              <a:lnSpc>
                <a:spcPct val="80000"/>
              </a:lnSpc>
            </a:pPr>
            <a:endParaRPr lang="el-GR" sz="2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r>
              <a:rPr lang="en-US" smtClean="0"/>
              <a:t>Antenna (1/2)</a:t>
            </a:r>
            <a:endParaRPr lang="el-GR" smtClean="0"/>
          </a:p>
        </p:txBody>
      </p:sp>
      <p:sp>
        <p:nvSpPr>
          <p:cNvPr id="4" name="Slide Number Placeholder 4"/>
          <p:cNvSpPr>
            <a:spLocks noGrp="1"/>
          </p:cNvSpPr>
          <p:nvPr>
            <p:ph type="sldNum" sz="quarter" idx="12"/>
          </p:nvPr>
        </p:nvSpPr>
        <p:spPr/>
        <p:txBody>
          <a:bodyPr/>
          <a:lstStyle/>
          <a:p>
            <a:pPr>
              <a:defRPr/>
            </a:pPr>
            <a:fld id="{4729D703-963B-4239-9FDA-7162DF398724}" type="slidenum">
              <a:rPr lang="el-GR"/>
              <a:pPr>
                <a:defRPr/>
              </a:pPr>
              <a:t>12</a:t>
            </a:fld>
            <a:endParaRPr lang="el-GR"/>
          </a:p>
        </p:txBody>
      </p:sp>
      <p:sp>
        <p:nvSpPr>
          <p:cNvPr id="48132" name="Rectangle 3"/>
          <p:cNvSpPr>
            <a:spLocks noGrp="1" noChangeArrowheads="1"/>
          </p:cNvSpPr>
          <p:nvPr>
            <p:ph type="body" idx="4294967295"/>
          </p:nvPr>
        </p:nvSpPr>
        <p:spPr>
          <a:xfrm>
            <a:off x="0" y="1981200"/>
            <a:ext cx="9144000" cy="4525963"/>
          </a:xfrm>
        </p:spPr>
        <p:txBody>
          <a:bodyPr/>
          <a:lstStyle/>
          <a:p>
            <a:pPr eaLnBrk="1" hangingPunct="1"/>
            <a:r>
              <a:rPr lang="en-US" sz="2400" dirty="0" smtClean="0"/>
              <a:t>Made of conducting material</a:t>
            </a:r>
          </a:p>
          <a:p>
            <a:pPr eaLnBrk="1" hangingPunct="1"/>
            <a:r>
              <a:rPr lang="en-US" sz="2400" dirty="0" smtClean="0"/>
              <a:t>Radio waves hitting an antenna cause </a:t>
            </a:r>
            <a:r>
              <a:rPr lang="en-US" sz="2400" b="1" i="1" dirty="0" smtClean="0">
                <a:solidFill>
                  <a:srgbClr val="00B050"/>
                </a:solidFill>
              </a:rPr>
              <a:t>electrons to flow in the conductor</a:t>
            </a:r>
            <a:r>
              <a:rPr lang="en-US" sz="2400" b="1" i="1" dirty="0" smtClean="0">
                <a:solidFill>
                  <a:srgbClr val="92D050"/>
                </a:solidFill>
              </a:rPr>
              <a:t> </a:t>
            </a:r>
            <a:r>
              <a:rPr lang="en-US" sz="2400" dirty="0" smtClean="0"/>
              <a:t>and </a:t>
            </a:r>
            <a:r>
              <a:rPr lang="en-US" sz="2400" b="1" i="1" dirty="0" smtClean="0">
                <a:solidFill>
                  <a:srgbClr val="FF0000"/>
                </a:solidFill>
              </a:rPr>
              <a:t>create current</a:t>
            </a:r>
          </a:p>
          <a:p>
            <a:pPr eaLnBrk="1" hangingPunct="1"/>
            <a:r>
              <a:rPr lang="en-US" sz="2400" dirty="0" smtClean="0"/>
              <a:t>Likewise, </a:t>
            </a:r>
            <a:r>
              <a:rPr lang="en-US" sz="2400" b="1" i="1" dirty="0" smtClean="0">
                <a:solidFill>
                  <a:srgbClr val="FF0000"/>
                </a:solidFill>
              </a:rPr>
              <a:t>applying a current </a:t>
            </a:r>
            <a:r>
              <a:rPr lang="en-US" sz="2400" i="1" dirty="0" smtClean="0"/>
              <a:t>to an antenna </a:t>
            </a:r>
            <a:r>
              <a:rPr lang="en-US" sz="2400" dirty="0" smtClean="0"/>
              <a:t>creates an </a:t>
            </a:r>
            <a:r>
              <a:rPr lang="en-US" sz="2400" b="1" i="1" dirty="0" smtClean="0">
                <a:solidFill>
                  <a:srgbClr val="00B050"/>
                </a:solidFill>
              </a:rPr>
              <a:t>electric field </a:t>
            </a:r>
            <a:r>
              <a:rPr lang="en-US" sz="2400" dirty="0" smtClean="0"/>
              <a:t>around the antenna</a:t>
            </a:r>
          </a:p>
          <a:p>
            <a:pPr eaLnBrk="1" hangingPunct="1"/>
            <a:r>
              <a:rPr lang="en-US" sz="2400" dirty="0" smtClean="0"/>
              <a:t>As </a:t>
            </a:r>
            <a:r>
              <a:rPr lang="en-US" sz="2400" i="1" dirty="0" smtClean="0"/>
              <a:t>the current of the antenna changes</a:t>
            </a:r>
            <a:r>
              <a:rPr lang="en-US" sz="2400" dirty="0" smtClean="0"/>
              <a:t>, so does </a:t>
            </a:r>
            <a:r>
              <a:rPr lang="en-US" sz="2400" b="1" i="1" dirty="0" smtClean="0"/>
              <a:t>the electric field</a:t>
            </a:r>
          </a:p>
          <a:p>
            <a:pPr eaLnBrk="1" hangingPunct="1"/>
            <a:r>
              <a:rPr lang="en-US" sz="2400" dirty="0" smtClean="0"/>
              <a:t>A </a:t>
            </a:r>
            <a:r>
              <a:rPr lang="en-US" sz="2400" b="1" i="1" dirty="0" smtClean="0">
                <a:solidFill>
                  <a:srgbClr val="00B050"/>
                </a:solidFill>
              </a:rPr>
              <a:t>changing electric field causes a magnetic field</a:t>
            </a:r>
            <a:r>
              <a:rPr lang="en-US" sz="2400" dirty="0" smtClean="0"/>
              <a:t>, and </a:t>
            </a:r>
          </a:p>
          <a:p>
            <a:pPr eaLnBrk="1" hangingPunct="1">
              <a:buFont typeface="Arial" pitchFamily="34" charset="0"/>
              <a:buNone/>
            </a:pPr>
            <a:r>
              <a:rPr lang="en-US" sz="2400" dirty="0" smtClean="0"/>
              <a:t>           the wave is off …</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6"/>
          <p:cNvSpPr>
            <a:spLocks noGrp="1"/>
          </p:cNvSpPr>
          <p:nvPr>
            <p:ph type="sldNum" sz="quarter" idx="12"/>
          </p:nvPr>
        </p:nvSpPr>
        <p:spPr/>
        <p:txBody>
          <a:bodyPr/>
          <a:lstStyle/>
          <a:p>
            <a:pPr>
              <a:defRPr/>
            </a:pPr>
            <a:fld id="{2C753E9F-E75D-48A6-9577-32596AA3B377}" type="slidenum">
              <a:rPr lang="el-GR"/>
              <a:pPr>
                <a:defRPr/>
              </a:pPr>
              <a:t>120</a:t>
            </a:fld>
            <a:endParaRPr lang="el-GR"/>
          </a:p>
        </p:txBody>
      </p:sp>
      <p:sp>
        <p:nvSpPr>
          <p:cNvPr id="120835" name="Rectangle 2"/>
          <p:cNvSpPr>
            <a:spLocks noGrp="1" noChangeArrowheads="1"/>
          </p:cNvSpPr>
          <p:nvPr>
            <p:ph type="title"/>
          </p:nvPr>
        </p:nvSpPr>
        <p:spPr>
          <a:xfrm>
            <a:off x="-609600" y="0"/>
            <a:ext cx="8943975" cy="1462088"/>
          </a:xfrm>
        </p:spPr>
        <p:txBody>
          <a:bodyPr/>
          <a:lstStyle/>
          <a:p>
            <a:pPr eaLnBrk="1" hangingPunct="1"/>
            <a:r>
              <a:rPr lang="en-US" sz="3400" smtClean="0"/>
              <a:t>Frequency division multiple access</a:t>
            </a:r>
            <a:endParaRPr lang="el-GR" sz="3400" smtClean="0"/>
          </a:p>
        </p:txBody>
      </p:sp>
      <p:sp>
        <p:nvSpPr>
          <p:cNvPr id="120836" name="Rectangle 3"/>
          <p:cNvSpPr>
            <a:spLocks noGrp="1" noChangeArrowheads="1"/>
          </p:cNvSpPr>
          <p:nvPr>
            <p:ph type="body" sz="half" idx="1"/>
          </p:nvPr>
        </p:nvSpPr>
        <p:spPr>
          <a:xfrm>
            <a:off x="0" y="2017713"/>
            <a:ext cx="9144000" cy="4114800"/>
          </a:xfrm>
        </p:spPr>
        <p:txBody>
          <a:bodyPr/>
          <a:lstStyle/>
          <a:p>
            <a:pPr eaLnBrk="1" hangingPunct="1"/>
            <a:r>
              <a:rPr lang="en-US" sz="2300" smtClean="0">
                <a:solidFill>
                  <a:srgbClr val="808000"/>
                </a:solidFill>
              </a:rPr>
              <a:t>First generation mobile phones</a:t>
            </a:r>
            <a:r>
              <a:rPr lang="en-US" sz="2300" smtClean="0"/>
              <a:t> used it for</a:t>
            </a:r>
            <a:r>
              <a:rPr lang="en-US" sz="2400" smtClean="0"/>
              <a:t> r</a:t>
            </a:r>
            <a:r>
              <a:rPr lang="en-US" sz="2300" smtClean="0"/>
              <a:t>adio channel allocation</a:t>
            </a:r>
          </a:p>
          <a:p>
            <a:pPr eaLnBrk="1" hangingPunct="1"/>
            <a:r>
              <a:rPr lang="en-US" sz="2300" b="1" smtClean="0">
                <a:solidFill>
                  <a:srgbClr val="808000"/>
                </a:solidFill>
              </a:rPr>
              <a:t>Each user was given an exclusive channel</a:t>
            </a:r>
          </a:p>
          <a:p>
            <a:pPr eaLnBrk="1" hangingPunct="1"/>
            <a:r>
              <a:rPr lang="en-US" sz="2300" smtClean="0"/>
              <a:t>Guard bands were used to ensure that s</a:t>
            </a:r>
            <a:r>
              <a:rPr lang="en-US" sz="2300" b="1" smtClean="0"/>
              <a:t>pectral leakage</a:t>
            </a:r>
            <a:r>
              <a:rPr lang="en-US" sz="2300" smtClean="0"/>
              <a:t> from one user did not cause problems for users of adjacent channels</a:t>
            </a:r>
            <a:endParaRPr lang="el-GR" sz="2300" smtClean="0"/>
          </a:p>
        </p:txBody>
      </p:sp>
      <p:graphicFrame>
        <p:nvGraphicFramePr>
          <p:cNvPr id="341012" name="Group 20"/>
          <p:cNvGraphicFramePr>
            <a:graphicFrameLocks noGrp="1"/>
          </p:cNvGraphicFramePr>
          <p:nvPr>
            <p:ph sz="half" idx="2"/>
          </p:nvPr>
        </p:nvGraphicFramePr>
        <p:xfrm>
          <a:off x="990600" y="5029200"/>
          <a:ext cx="6973888" cy="896112"/>
        </p:xfrm>
        <a:graphic>
          <a:graphicData uri="http://schemas.openxmlformats.org/drawingml/2006/table">
            <a:tbl>
              <a:tblPr/>
              <a:tblGrid>
                <a:gridCol w="1395413"/>
                <a:gridCol w="1393825"/>
                <a:gridCol w="1395412"/>
                <a:gridCol w="1393825"/>
                <a:gridCol w="1395413"/>
              </a:tblGrid>
              <a:tr h="64611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smtClean="0">
                          <a:ln>
                            <a:noFill/>
                          </a:ln>
                          <a:solidFill>
                            <a:srgbClr val="CCCC00"/>
                          </a:solidFill>
                          <a:effectLst/>
                          <a:latin typeface="Comic Sans MS" pitchFamily="66" charset="0"/>
                        </a:rPr>
                        <a:t>Band 1</a:t>
                      </a:r>
                      <a:endParaRPr kumimoji="0" lang="el-GR" sz="2400" b="0" i="0" u="none" strike="noStrike" cap="none" normalizeH="0" baseline="0" smtClean="0">
                        <a:ln>
                          <a:noFill/>
                        </a:ln>
                        <a:solidFill>
                          <a:srgbClr val="CCCC00"/>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smtClean="0">
                          <a:ln>
                            <a:noFill/>
                          </a:ln>
                          <a:solidFill>
                            <a:schemeClr val="tx1"/>
                          </a:solidFill>
                          <a:effectLst/>
                          <a:latin typeface="Comic Sans MS" pitchFamily="66" charset="0"/>
                        </a:rPr>
                        <a:t>Guard</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smtClean="0">
                          <a:ln>
                            <a:noFill/>
                          </a:ln>
                          <a:solidFill>
                            <a:schemeClr val="tx1"/>
                          </a:solidFill>
                          <a:effectLst/>
                          <a:latin typeface="Comic Sans MS" pitchFamily="66" charset="0"/>
                        </a:rPr>
                        <a:t>band</a:t>
                      </a:r>
                      <a:endParaRPr kumimoji="0" lang="el-GR"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smtClean="0">
                          <a:ln>
                            <a:noFill/>
                          </a:ln>
                          <a:solidFill>
                            <a:srgbClr val="CCCC00"/>
                          </a:solidFill>
                          <a:effectLst/>
                          <a:latin typeface="Comic Sans MS" pitchFamily="66" charset="0"/>
                        </a:rPr>
                        <a:t>Band 2</a:t>
                      </a:r>
                      <a:endParaRPr kumimoji="0" lang="el-GR" sz="2400" b="0" i="0" u="none" strike="noStrike" cap="none" normalizeH="0" baseline="0" smtClean="0">
                        <a:ln>
                          <a:noFill/>
                        </a:ln>
                        <a:solidFill>
                          <a:srgbClr val="CCCC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smtClean="0">
                          <a:ln>
                            <a:noFill/>
                          </a:ln>
                          <a:solidFill>
                            <a:schemeClr val="tx1"/>
                          </a:solidFill>
                          <a:effectLst/>
                          <a:latin typeface="Comic Sans MS" pitchFamily="66" charset="0"/>
                        </a:rPr>
                        <a:t>Guard</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smtClean="0">
                          <a:ln>
                            <a:noFill/>
                          </a:ln>
                          <a:solidFill>
                            <a:schemeClr val="tx1"/>
                          </a:solidFill>
                          <a:effectLst/>
                          <a:latin typeface="Comic Sans MS" pitchFamily="66" charset="0"/>
                        </a:rPr>
                        <a:t>band</a:t>
                      </a:r>
                      <a:endParaRPr kumimoji="0" lang="el-GR"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smtClean="0">
                          <a:ln>
                            <a:noFill/>
                          </a:ln>
                          <a:solidFill>
                            <a:srgbClr val="CCCC00"/>
                          </a:solidFill>
                          <a:effectLst/>
                          <a:latin typeface="Comic Sans MS" pitchFamily="66" charset="0"/>
                        </a:rPr>
                        <a:t>Band 3</a:t>
                      </a:r>
                      <a:endParaRPr kumimoji="0" lang="el-GR" sz="2400" b="0" i="0" u="none" strike="noStrike" cap="none" normalizeH="0" baseline="0" smtClean="0">
                        <a:ln>
                          <a:noFill/>
                        </a:ln>
                        <a:solidFill>
                          <a:srgbClr val="CCCC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0851" name="Line 18"/>
          <p:cNvSpPr>
            <a:spLocks noChangeShapeType="1"/>
          </p:cNvSpPr>
          <p:nvPr/>
        </p:nvSpPr>
        <p:spPr bwMode="auto">
          <a:xfrm>
            <a:off x="685800" y="6096000"/>
            <a:ext cx="7696200" cy="0"/>
          </a:xfrm>
          <a:prstGeom prst="line">
            <a:avLst/>
          </a:prstGeom>
          <a:noFill/>
          <a:ln w="9525">
            <a:solidFill>
              <a:schemeClr val="tx1"/>
            </a:solidFill>
            <a:round/>
            <a:headEnd/>
            <a:tailEnd type="triangle" w="med" len="med"/>
          </a:ln>
        </p:spPr>
        <p:txBody>
          <a:bodyPr wrap="none"/>
          <a:lstStyle/>
          <a:p>
            <a:endParaRPr lang="en-US"/>
          </a:p>
        </p:txBody>
      </p:sp>
      <p:sp>
        <p:nvSpPr>
          <p:cNvPr id="120852" name="Text Box 19"/>
          <p:cNvSpPr txBox="1">
            <a:spLocks noChangeArrowheads="1"/>
          </p:cNvSpPr>
          <p:nvPr/>
        </p:nvSpPr>
        <p:spPr bwMode="auto">
          <a:xfrm>
            <a:off x="5410200" y="6070600"/>
            <a:ext cx="1341438" cy="396875"/>
          </a:xfrm>
          <a:prstGeom prst="rect">
            <a:avLst/>
          </a:prstGeom>
          <a:noFill/>
          <a:ln w="9525">
            <a:noFill/>
            <a:miter lim="800000"/>
            <a:headEnd/>
            <a:tailEnd/>
          </a:ln>
        </p:spPr>
        <p:txBody>
          <a:bodyPr wrap="none">
            <a:spAutoFit/>
          </a:bodyPr>
          <a:lstStyle/>
          <a:p>
            <a:r>
              <a:rPr lang="en-US" sz="2000">
                <a:latin typeface="Tahoma" pitchFamily="34" charset="0"/>
                <a:cs typeface="Arial" pitchFamily="34" charset="0"/>
              </a:rPr>
              <a:t>Frequency</a:t>
            </a:r>
            <a:endParaRPr lang="el-GR" sz="2000">
              <a:latin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D86E333-96B7-4797-950B-A691571FFF4D}" type="slidenum">
              <a:rPr lang="el-GR"/>
              <a:pPr>
                <a:defRPr/>
              </a:pPr>
              <a:t>121</a:t>
            </a:fld>
            <a:endParaRPr lang="el-GR"/>
          </a:p>
        </p:txBody>
      </p:sp>
      <p:sp>
        <p:nvSpPr>
          <p:cNvPr id="121859" name="Rectangle 2"/>
          <p:cNvSpPr>
            <a:spLocks noGrp="1" noChangeArrowheads="1"/>
          </p:cNvSpPr>
          <p:nvPr>
            <p:ph type="title"/>
          </p:nvPr>
        </p:nvSpPr>
        <p:spPr/>
        <p:txBody>
          <a:bodyPr/>
          <a:lstStyle/>
          <a:p>
            <a:pPr eaLnBrk="1" hangingPunct="1"/>
            <a:r>
              <a:rPr lang="en-US" smtClean="0"/>
              <a:t>Problems with FDMA ?</a:t>
            </a:r>
            <a:endParaRPr lang="el-GR" smtClean="0"/>
          </a:p>
        </p:txBody>
      </p:sp>
      <p:sp>
        <p:nvSpPr>
          <p:cNvPr id="121860" name="Rectangle 3"/>
          <p:cNvSpPr>
            <a:spLocks noGrp="1" noChangeArrowheads="1"/>
          </p:cNvSpPr>
          <p:nvPr>
            <p:ph type="body" idx="1"/>
          </p:nvPr>
        </p:nvSpPr>
        <p:spPr>
          <a:xfrm>
            <a:off x="0" y="1676400"/>
            <a:ext cx="9144000" cy="4267200"/>
          </a:xfrm>
        </p:spPr>
        <p:txBody>
          <a:bodyPr/>
          <a:lstStyle/>
          <a:p>
            <a:pPr eaLnBrk="1" hangingPunct="1"/>
            <a:endParaRPr lang="en-US" smtClean="0"/>
          </a:p>
          <a:p>
            <a:pPr eaLnBrk="1" hangingPunct="1"/>
            <a:endParaRPr lang="en-US" sz="2400" smtClean="0"/>
          </a:p>
          <a:p>
            <a:pPr eaLnBrk="1" hangingPunct="1"/>
            <a:r>
              <a:rPr lang="en-US" sz="2100" smtClean="0"/>
              <a:t>Wasting transmission capacity with unused guard bands …</a:t>
            </a:r>
            <a:endParaRPr lang="el-GR" sz="210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55E2A15E-2283-4B1B-81A1-89034F64ABA2}" type="slidenum">
              <a:rPr lang="el-GR"/>
              <a:pPr>
                <a:defRPr/>
              </a:pPr>
              <a:t>122</a:t>
            </a:fld>
            <a:endParaRPr lang="el-GR"/>
          </a:p>
        </p:txBody>
      </p:sp>
      <p:sp>
        <p:nvSpPr>
          <p:cNvPr id="122883" name="Rectangle 2"/>
          <p:cNvSpPr>
            <a:spLocks noGrp="1" noChangeArrowheads="1"/>
          </p:cNvSpPr>
          <p:nvPr>
            <p:ph type="title"/>
          </p:nvPr>
        </p:nvSpPr>
        <p:spPr>
          <a:xfrm>
            <a:off x="-381000" y="0"/>
            <a:ext cx="8229600" cy="1143000"/>
          </a:xfrm>
        </p:spPr>
        <p:txBody>
          <a:bodyPr/>
          <a:lstStyle/>
          <a:p>
            <a:pPr eaLnBrk="1" hangingPunct="1"/>
            <a:r>
              <a:rPr lang="en-US" sz="3000" smtClean="0"/>
              <a:t>Code division multiple access (CDMA)</a:t>
            </a:r>
          </a:p>
        </p:txBody>
      </p:sp>
      <p:sp>
        <p:nvSpPr>
          <p:cNvPr id="122884" name="Rectangle 3"/>
          <p:cNvSpPr>
            <a:spLocks noGrp="1" noChangeArrowheads="1"/>
          </p:cNvSpPr>
          <p:nvPr>
            <p:ph type="body" idx="4294967295"/>
          </p:nvPr>
        </p:nvSpPr>
        <p:spPr>
          <a:xfrm>
            <a:off x="0" y="1447800"/>
            <a:ext cx="9144000" cy="3881438"/>
          </a:xfrm>
        </p:spPr>
        <p:txBody>
          <a:bodyPr/>
          <a:lstStyle/>
          <a:p>
            <a:pPr eaLnBrk="1" hangingPunct="1"/>
            <a:r>
              <a:rPr lang="en-US" sz="2400" smtClean="0"/>
              <a:t>CDMA assigns a different code to each node</a:t>
            </a:r>
          </a:p>
          <a:p>
            <a:pPr eaLnBrk="1" hangingPunct="1"/>
            <a:r>
              <a:rPr lang="en-US" sz="2400" smtClean="0"/>
              <a:t>Codes </a:t>
            </a:r>
            <a:r>
              <a:rPr lang="en-US" sz="2400" b="1" smtClean="0">
                <a:solidFill>
                  <a:srgbClr val="FF0000"/>
                </a:solidFill>
              </a:rPr>
              <a:t>orthogonal to each other</a:t>
            </a:r>
            <a:r>
              <a:rPr lang="en-US" sz="2400" smtClean="0"/>
              <a:t> (i.e inner-product = 0)</a:t>
            </a:r>
          </a:p>
          <a:p>
            <a:pPr eaLnBrk="1" hangingPunct="1"/>
            <a:r>
              <a:rPr lang="en-US" sz="2400" smtClean="0"/>
              <a:t>Each node uses its unique code to encode the data bits it sends</a:t>
            </a:r>
          </a:p>
          <a:p>
            <a:pPr eaLnBrk="1" hangingPunct="1"/>
            <a:r>
              <a:rPr lang="en-US" sz="2400" smtClean="0"/>
              <a:t>Nodes can </a:t>
            </a:r>
            <a:r>
              <a:rPr lang="en-US" sz="2400" b="1" smtClean="0"/>
              <a:t>transmit simultaneously</a:t>
            </a:r>
          </a:p>
          <a:p>
            <a:pPr eaLnBrk="1" hangingPunct="1"/>
            <a:r>
              <a:rPr lang="en-US" sz="2400" b="1" smtClean="0"/>
              <a:t>Multiple nodes per channel</a:t>
            </a:r>
          </a:p>
          <a:p>
            <a:pPr eaLnBrk="1" hangingPunct="1"/>
            <a:r>
              <a:rPr lang="en-US" sz="2400" smtClean="0"/>
              <a:t>Their respective receivers </a:t>
            </a:r>
          </a:p>
          <a:p>
            <a:pPr lvl="1" eaLnBrk="1" hangingPunct="1"/>
            <a:r>
              <a:rPr lang="en-US" sz="2400" smtClean="0"/>
              <a:t>Correctly receive a sender’s encoded data bits </a:t>
            </a:r>
          </a:p>
          <a:p>
            <a:pPr lvl="2" eaLnBrk="1" hangingPunct="1"/>
            <a:r>
              <a:rPr lang="en-US" b="1" smtClean="0"/>
              <a:t>Assuming the receiver knows the sender’s code</a:t>
            </a:r>
            <a:r>
              <a:rPr lang="en-US" smtClean="0"/>
              <a:t> in spite of interfering transmissions by other nodes</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4"/>
          <p:cNvSpPr>
            <a:spLocks noGrp="1"/>
          </p:cNvSpPr>
          <p:nvPr>
            <p:ph type="sldNum" sz="quarter" idx="12"/>
          </p:nvPr>
        </p:nvSpPr>
        <p:spPr/>
        <p:txBody>
          <a:bodyPr/>
          <a:lstStyle/>
          <a:p>
            <a:pPr>
              <a:defRPr/>
            </a:pPr>
            <a:fld id="{0F9D5407-65EF-418D-A2B0-6CE3F08E196A}" type="slidenum">
              <a:rPr lang="el-GR"/>
              <a:pPr>
                <a:defRPr/>
              </a:pPr>
              <a:t>123</a:t>
            </a:fld>
            <a:endParaRPr lang="el-GR"/>
          </a:p>
        </p:txBody>
      </p:sp>
      <p:sp>
        <p:nvSpPr>
          <p:cNvPr id="123907" name="Rectangle 2"/>
          <p:cNvSpPr>
            <a:spLocks noGrp="1" noChangeArrowheads="1"/>
          </p:cNvSpPr>
          <p:nvPr>
            <p:ph type="title"/>
          </p:nvPr>
        </p:nvSpPr>
        <p:spPr/>
        <p:txBody>
          <a:bodyPr/>
          <a:lstStyle/>
          <a:p>
            <a:pPr eaLnBrk="1" hangingPunct="1"/>
            <a:r>
              <a:rPr lang="en-US" smtClean="0"/>
              <a:t>CDMA Example</a:t>
            </a:r>
          </a:p>
        </p:txBody>
      </p:sp>
      <p:grpSp>
        <p:nvGrpSpPr>
          <p:cNvPr id="123908" name="Group 53"/>
          <p:cNvGrpSpPr>
            <a:grpSpLocks/>
          </p:cNvGrpSpPr>
          <p:nvPr/>
        </p:nvGrpSpPr>
        <p:grpSpPr bwMode="auto">
          <a:xfrm>
            <a:off x="304800" y="1600200"/>
            <a:ext cx="8534400" cy="4572000"/>
            <a:chOff x="240" y="1200"/>
            <a:chExt cx="5376" cy="2880"/>
          </a:xfrm>
        </p:grpSpPr>
        <p:sp>
          <p:nvSpPr>
            <p:cNvPr id="123909" name="Rectangle 3"/>
            <p:cNvSpPr>
              <a:spLocks noChangeArrowheads="1"/>
            </p:cNvSpPr>
            <p:nvPr/>
          </p:nvSpPr>
          <p:spPr bwMode="auto">
            <a:xfrm>
              <a:off x="912" y="2016"/>
              <a:ext cx="1200"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d</a:t>
              </a:r>
              <a:r>
                <a:rPr lang="en-US" sz="2400" baseline="-25000">
                  <a:latin typeface="Times New Roman" pitchFamily="18" charset="0"/>
                </a:rPr>
                <a:t>1</a:t>
              </a:r>
              <a:r>
                <a:rPr lang="en-US" sz="2400">
                  <a:latin typeface="Times New Roman" pitchFamily="18" charset="0"/>
                </a:rPr>
                <a:t>=-1</a:t>
              </a:r>
            </a:p>
          </p:txBody>
        </p:sp>
        <p:sp>
          <p:nvSpPr>
            <p:cNvPr id="123910" name="Rectangle 4"/>
            <p:cNvSpPr>
              <a:spLocks noChangeArrowheads="1"/>
            </p:cNvSpPr>
            <p:nvPr/>
          </p:nvSpPr>
          <p:spPr bwMode="auto">
            <a:xfrm>
              <a:off x="2112" y="1680"/>
              <a:ext cx="1200"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d</a:t>
              </a:r>
              <a:r>
                <a:rPr lang="en-US" sz="2400" baseline="-25000">
                  <a:latin typeface="Times New Roman" pitchFamily="18" charset="0"/>
                </a:rPr>
                <a:t>0</a:t>
              </a:r>
              <a:r>
                <a:rPr lang="en-US" sz="2400">
                  <a:latin typeface="Times New Roman" pitchFamily="18" charset="0"/>
                </a:rPr>
                <a:t>=1</a:t>
              </a:r>
            </a:p>
          </p:txBody>
        </p:sp>
        <p:sp>
          <p:nvSpPr>
            <p:cNvPr id="123911" name="Line 5"/>
            <p:cNvSpPr>
              <a:spLocks noChangeShapeType="1"/>
            </p:cNvSpPr>
            <p:nvPr/>
          </p:nvSpPr>
          <p:spPr bwMode="auto">
            <a:xfrm>
              <a:off x="912" y="1344"/>
              <a:ext cx="0" cy="1632"/>
            </a:xfrm>
            <a:prstGeom prst="line">
              <a:avLst/>
            </a:prstGeom>
            <a:noFill/>
            <a:ln w="9525">
              <a:solidFill>
                <a:schemeClr val="tx1"/>
              </a:solidFill>
              <a:round/>
              <a:headEnd/>
              <a:tailEnd/>
            </a:ln>
          </p:spPr>
          <p:txBody>
            <a:bodyPr wrap="none"/>
            <a:lstStyle/>
            <a:p>
              <a:endParaRPr lang="en-US"/>
            </a:p>
          </p:txBody>
        </p:sp>
        <p:sp>
          <p:nvSpPr>
            <p:cNvPr id="123912" name="Text Box 6"/>
            <p:cNvSpPr txBox="1">
              <a:spLocks noChangeArrowheads="1"/>
            </p:cNvSpPr>
            <p:nvPr/>
          </p:nvSpPr>
          <p:spPr bwMode="auto">
            <a:xfrm>
              <a:off x="384" y="1200"/>
              <a:ext cx="649" cy="288"/>
            </a:xfrm>
            <a:prstGeom prst="rect">
              <a:avLst/>
            </a:prstGeom>
            <a:noFill/>
            <a:ln w="9525">
              <a:noFill/>
              <a:miter lim="800000"/>
              <a:headEnd/>
              <a:tailEnd/>
            </a:ln>
          </p:spPr>
          <p:txBody>
            <a:bodyPr wrap="none">
              <a:spAutoFit/>
            </a:bodyPr>
            <a:lstStyle/>
            <a:p>
              <a:r>
                <a:rPr lang="en-US" sz="2400">
                  <a:latin typeface="Times New Roman" pitchFamily="18" charset="0"/>
                </a:rPr>
                <a:t>Sender</a:t>
              </a:r>
            </a:p>
          </p:txBody>
        </p:sp>
        <p:sp>
          <p:nvSpPr>
            <p:cNvPr id="123913" name="Text Box 7"/>
            <p:cNvSpPr txBox="1">
              <a:spLocks noChangeArrowheads="1"/>
            </p:cNvSpPr>
            <p:nvPr/>
          </p:nvSpPr>
          <p:spPr bwMode="auto">
            <a:xfrm>
              <a:off x="480" y="1680"/>
              <a:ext cx="478" cy="518"/>
            </a:xfrm>
            <a:prstGeom prst="rect">
              <a:avLst/>
            </a:prstGeom>
            <a:noFill/>
            <a:ln w="9525">
              <a:noFill/>
              <a:miter lim="800000"/>
              <a:headEnd/>
              <a:tailEnd/>
            </a:ln>
          </p:spPr>
          <p:txBody>
            <a:bodyPr wrap="none">
              <a:spAutoFit/>
            </a:bodyPr>
            <a:lstStyle/>
            <a:p>
              <a:r>
                <a:rPr lang="en-US" sz="2400">
                  <a:latin typeface="Times New Roman" pitchFamily="18" charset="0"/>
                </a:rPr>
                <a:t>Data</a:t>
              </a:r>
            </a:p>
            <a:p>
              <a:r>
                <a:rPr lang="en-US" sz="2400">
                  <a:latin typeface="Times New Roman" pitchFamily="18" charset="0"/>
                </a:rPr>
                <a:t>bits</a:t>
              </a:r>
            </a:p>
          </p:txBody>
        </p:sp>
        <p:sp>
          <p:nvSpPr>
            <p:cNvPr id="123914" name="Line 8"/>
            <p:cNvSpPr>
              <a:spLocks noChangeShapeType="1"/>
            </p:cNvSpPr>
            <p:nvPr/>
          </p:nvSpPr>
          <p:spPr bwMode="auto">
            <a:xfrm>
              <a:off x="2112" y="1296"/>
              <a:ext cx="0" cy="1728"/>
            </a:xfrm>
            <a:prstGeom prst="line">
              <a:avLst/>
            </a:prstGeom>
            <a:noFill/>
            <a:ln w="9525">
              <a:solidFill>
                <a:schemeClr val="tx1"/>
              </a:solidFill>
              <a:round/>
              <a:headEnd/>
              <a:tailEnd/>
            </a:ln>
          </p:spPr>
          <p:txBody>
            <a:bodyPr wrap="none"/>
            <a:lstStyle/>
            <a:p>
              <a:endParaRPr lang="en-US"/>
            </a:p>
          </p:txBody>
        </p:sp>
        <p:sp>
          <p:nvSpPr>
            <p:cNvPr id="123915" name="Rectangle 9"/>
            <p:cNvSpPr>
              <a:spLocks noChangeArrowheads="1"/>
            </p:cNvSpPr>
            <p:nvPr/>
          </p:nvSpPr>
          <p:spPr bwMode="auto">
            <a:xfrm>
              <a:off x="912"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16" name="Line 10"/>
            <p:cNvSpPr>
              <a:spLocks noChangeShapeType="1"/>
            </p:cNvSpPr>
            <p:nvPr/>
          </p:nvSpPr>
          <p:spPr bwMode="auto">
            <a:xfrm>
              <a:off x="864" y="2880"/>
              <a:ext cx="2448" cy="0"/>
            </a:xfrm>
            <a:prstGeom prst="line">
              <a:avLst/>
            </a:prstGeom>
            <a:noFill/>
            <a:ln w="9525">
              <a:solidFill>
                <a:schemeClr val="tx1"/>
              </a:solidFill>
              <a:round/>
              <a:headEnd/>
              <a:tailEnd/>
            </a:ln>
          </p:spPr>
          <p:txBody>
            <a:bodyPr wrap="none"/>
            <a:lstStyle/>
            <a:p>
              <a:endParaRPr lang="en-US"/>
            </a:p>
          </p:txBody>
        </p:sp>
        <p:sp>
          <p:nvSpPr>
            <p:cNvPr id="123917" name="Line 11"/>
            <p:cNvSpPr>
              <a:spLocks noChangeShapeType="1"/>
            </p:cNvSpPr>
            <p:nvPr/>
          </p:nvSpPr>
          <p:spPr bwMode="auto">
            <a:xfrm>
              <a:off x="3312" y="1248"/>
              <a:ext cx="0" cy="1728"/>
            </a:xfrm>
            <a:prstGeom prst="line">
              <a:avLst/>
            </a:prstGeom>
            <a:noFill/>
            <a:ln w="9525">
              <a:solidFill>
                <a:schemeClr val="tx1"/>
              </a:solidFill>
              <a:round/>
              <a:headEnd/>
              <a:tailEnd/>
            </a:ln>
          </p:spPr>
          <p:txBody>
            <a:bodyPr wrap="none"/>
            <a:lstStyle/>
            <a:p>
              <a:endParaRPr lang="en-US"/>
            </a:p>
          </p:txBody>
        </p:sp>
        <p:sp>
          <p:nvSpPr>
            <p:cNvPr id="123918" name="Rectangle 12"/>
            <p:cNvSpPr>
              <a:spLocks noChangeArrowheads="1"/>
            </p:cNvSpPr>
            <p:nvPr/>
          </p:nvSpPr>
          <p:spPr bwMode="auto">
            <a:xfrm>
              <a:off x="1056"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19" name="Rectangle 13"/>
            <p:cNvSpPr>
              <a:spLocks noChangeArrowheads="1"/>
            </p:cNvSpPr>
            <p:nvPr/>
          </p:nvSpPr>
          <p:spPr bwMode="auto">
            <a:xfrm>
              <a:off x="2688"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20" name="Rectangle 14"/>
            <p:cNvSpPr>
              <a:spLocks noChangeArrowheads="1"/>
            </p:cNvSpPr>
            <p:nvPr/>
          </p:nvSpPr>
          <p:spPr bwMode="auto">
            <a:xfrm>
              <a:off x="2544"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21" name="Rectangle 15"/>
            <p:cNvSpPr>
              <a:spLocks noChangeArrowheads="1"/>
            </p:cNvSpPr>
            <p:nvPr/>
          </p:nvSpPr>
          <p:spPr bwMode="auto">
            <a:xfrm>
              <a:off x="2400"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22" name="Rectangle 16"/>
            <p:cNvSpPr>
              <a:spLocks noChangeArrowheads="1"/>
            </p:cNvSpPr>
            <p:nvPr/>
          </p:nvSpPr>
          <p:spPr bwMode="auto">
            <a:xfrm>
              <a:off x="2256"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23" name="Rectangle 17"/>
            <p:cNvSpPr>
              <a:spLocks noChangeArrowheads="1"/>
            </p:cNvSpPr>
            <p:nvPr/>
          </p:nvSpPr>
          <p:spPr bwMode="auto">
            <a:xfrm>
              <a:off x="2112"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24" name="Rectangle 18"/>
            <p:cNvSpPr>
              <a:spLocks noChangeArrowheads="1"/>
            </p:cNvSpPr>
            <p:nvPr/>
          </p:nvSpPr>
          <p:spPr bwMode="auto">
            <a:xfrm>
              <a:off x="3168"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25" name="Rectangle 19"/>
            <p:cNvSpPr>
              <a:spLocks noChangeArrowheads="1"/>
            </p:cNvSpPr>
            <p:nvPr/>
          </p:nvSpPr>
          <p:spPr bwMode="auto">
            <a:xfrm>
              <a:off x="3024"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26" name="Rectangle 20"/>
            <p:cNvSpPr>
              <a:spLocks noChangeArrowheads="1"/>
            </p:cNvSpPr>
            <p:nvPr/>
          </p:nvSpPr>
          <p:spPr bwMode="auto">
            <a:xfrm>
              <a:off x="2880"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27" name="Rectangle 21"/>
            <p:cNvSpPr>
              <a:spLocks noChangeArrowheads="1"/>
            </p:cNvSpPr>
            <p:nvPr/>
          </p:nvSpPr>
          <p:spPr bwMode="auto">
            <a:xfrm>
              <a:off x="1488"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28" name="Rectangle 22"/>
            <p:cNvSpPr>
              <a:spLocks noChangeArrowheads="1"/>
            </p:cNvSpPr>
            <p:nvPr/>
          </p:nvSpPr>
          <p:spPr bwMode="auto">
            <a:xfrm>
              <a:off x="1344"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29" name="Rectangle 23"/>
            <p:cNvSpPr>
              <a:spLocks noChangeArrowheads="1"/>
            </p:cNvSpPr>
            <p:nvPr/>
          </p:nvSpPr>
          <p:spPr bwMode="auto">
            <a:xfrm>
              <a:off x="1200"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30" name="Rectangle 24"/>
            <p:cNvSpPr>
              <a:spLocks noChangeArrowheads="1"/>
            </p:cNvSpPr>
            <p:nvPr/>
          </p:nvSpPr>
          <p:spPr bwMode="auto">
            <a:xfrm>
              <a:off x="1968"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31" name="Rectangle 25"/>
            <p:cNvSpPr>
              <a:spLocks noChangeArrowheads="1"/>
            </p:cNvSpPr>
            <p:nvPr/>
          </p:nvSpPr>
          <p:spPr bwMode="auto">
            <a:xfrm>
              <a:off x="1824"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32" name="Rectangle 26"/>
            <p:cNvSpPr>
              <a:spLocks noChangeArrowheads="1"/>
            </p:cNvSpPr>
            <p:nvPr/>
          </p:nvSpPr>
          <p:spPr bwMode="auto">
            <a:xfrm>
              <a:off x="1680"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33" name="Oval 27"/>
            <p:cNvSpPr>
              <a:spLocks noChangeArrowheads="1"/>
            </p:cNvSpPr>
            <p:nvPr/>
          </p:nvSpPr>
          <p:spPr bwMode="auto">
            <a:xfrm>
              <a:off x="3696" y="1824"/>
              <a:ext cx="240" cy="288"/>
            </a:xfrm>
            <a:prstGeom prst="ellipse">
              <a:avLst/>
            </a:prstGeom>
            <a:solidFill>
              <a:schemeClr val="folHlink"/>
            </a:solidFill>
            <a:ln w="9525">
              <a:solidFill>
                <a:schemeClr val="tx1"/>
              </a:solidFill>
              <a:round/>
              <a:headEnd/>
              <a:tailEnd/>
            </a:ln>
          </p:spPr>
          <p:txBody>
            <a:bodyPr wrap="none" anchor="ctr"/>
            <a:lstStyle/>
            <a:p>
              <a:pPr algn="ctr"/>
              <a:endParaRPr lang="el-GR" sz="2400">
                <a:solidFill>
                  <a:schemeClr val="folHlink"/>
                </a:solidFill>
                <a:latin typeface="Times New Roman" pitchFamily="18" charset="0"/>
              </a:endParaRPr>
            </a:p>
          </p:txBody>
        </p:sp>
        <p:sp>
          <p:nvSpPr>
            <p:cNvPr id="123934" name="Line 28"/>
            <p:cNvSpPr>
              <a:spLocks noChangeShapeType="1"/>
            </p:cNvSpPr>
            <p:nvPr/>
          </p:nvSpPr>
          <p:spPr bwMode="auto">
            <a:xfrm>
              <a:off x="3312" y="2016"/>
              <a:ext cx="384" cy="0"/>
            </a:xfrm>
            <a:prstGeom prst="line">
              <a:avLst/>
            </a:prstGeom>
            <a:noFill/>
            <a:ln w="9525">
              <a:solidFill>
                <a:schemeClr val="tx1"/>
              </a:solidFill>
              <a:round/>
              <a:headEnd/>
              <a:tailEnd type="triangle" w="med" len="med"/>
            </a:ln>
          </p:spPr>
          <p:txBody>
            <a:bodyPr wrap="none"/>
            <a:lstStyle/>
            <a:p>
              <a:endParaRPr lang="en-US"/>
            </a:p>
          </p:txBody>
        </p:sp>
        <p:sp>
          <p:nvSpPr>
            <p:cNvPr id="123935" name="Line 29"/>
            <p:cNvSpPr>
              <a:spLocks noChangeShapeType="1"/>
            </p:cNvSpPr>
            <p:nvPr/>
          </p:nvSpPr>
          <p:spPr bwMode="auto">
            <a:xfrm flipV="1">
              <a:off x="3312" y="2112"/>
              <a:ext cx="432" cy="768"/>
            </a:xfrm>
            <a:prstGeom prst="line">
              <a:avLst/>
            </a:prstGeom>
            <a:noFill/>
            <a:ln w="9525">
              <a:solidFill>
                <a:schemeClr val="tx1"/>
              </a:solidFill>
              <a:round/>
              <a:headEnd/>
              <a:tailEnd type="triangle" w="med" len="med"/>
            </a:ln>
          </p:spPr>
          <p:txBody>
            <a:bodyPr wrap="none"/>
            <a:lstStyle/>
            <a:p>
              <a:endParaRPr lang="en-US"/>
            </a:p>
          </p:txBody>
        </p:sp>
        <p:sp>
          <p:nvSpPr>
            <p:cNvPr id="123936" name="Line 30"/>
            <p:cNvSpPr>
              <a:spLocks noChangeShapeType="1"/>
            </p:cNvSpPr>
            <p:nvPr/>
          </p:nvSpPr>
          <p:spPr bwMode="auto">
            <a:xfrm>
              <a:off x="3936" y="2016"/>
              <a:ext cx="288" cy="0"/>
            </a:xfrm>
            <a:prstGeom prst="line">
              <a:avLst/>
            </a:prstGeom>
            <a:noFill/>
            <a:ln w="9525">
              <a:solidFill>
                <a:schemeClr val="tx1"/>
              </a:solidFill>
              <a:round/>
              <a:headEnd/>
              <a:tailEnd type="triangle" w="med" len="med"/>
            </a:ln>
          </p:spPr>
          <p:txBody>
            <a:bodyPr wrap="none"/>
            <a:lstStyle/>
            <a:p>
              <a:endParaRPr lang="en-US"/>
            </a:p>
          </p:txBody>
        </p:sp>
        <p:sp>
          <p:nvSpPr>
            <p:cNvPr id="123937" name="Text Box 31"/>
            <p:cNvSpPr txBox="1">
              <a:spLocks noChangeArrowheads="1"/>
            </p:cNvSpPr>
            <p:nvPr/>
          </p:nvSpPr>
          <p:spPr bwMode="auto">
            <a:xfrm>
              <a:off x="3926" y="1610"/>
              <a:ext cx="922" cy="288"/>
            </a:xfrm>
            <a:prstGeom prst="rect">
              <a:avLst/>
            </a:prstGeom>
            <a:noFill/>
            <a:ln w="9525">
              <a:noFill/>
              <a:miter lim="800000"/>
              <a:headEnd/>
              <a:tailEnd/>
            </a:ln>
          </p:spPr>
          <p:txBody>
            <a:bodyPr wrap="none">
              <a:spAutoFit/>
            </a:bodyPr>
            <a:lstStyle/>
            <a:p>
              <a:r>
                <a:rPr lang="en-US" sz="2400">
                  <a:latin typeface="Times New Roman" pitchFamily="18" charset="0"/>
                </a:rPr>
                <a:t>Z</a:t>
              </a:r>
              <a:r>
                <a:rPr lang="en-US" sz="2400" baseline="-25000">
                  <a:latin typeface="Times New Roman" pitchFamily="18" charset="0"/>
                </a:rPr>
                <a:t>i,m</a:t>
              </a:r>
              <a:r>
                <a:rPr lang="en-US" sz="2400">
                  <a:latin typeface="Times New Roman" pitchFamily="18" charset="0"/>
                </a:rPr>
                <a:t>=d</a:t>
              </a:r>
              <a:r>
                <a:rPr lang="en-US" sz="2400" baseline="-25000">
                  <a:latin typeface="Times New Roman" pitchFamily="18" charset="0"/>
                </a:rPr>
                <a:t>i</a:t>
              </a:r>
              <a:r>
                <a:rPr lang="en-US" sz="2400">
                  <a:latin typeface="Times New Roman" pitchFamily="18" charset="0"/>
                </a:rPr>
                <a:t>*c</a:t>
              </a:r>
              <a:r>
                <a:rPr lang="en-US" sz="2400" baseline="-25000">
                  <a:latin typeface="Times New Roman" pitchFamily="18" charset="0"/>
                </a:rPr>
                <a:t>m</a:t>
              </a:r>
            </a:p>
          </p:txBody>
        </p:sp>
        <p:sp>
          <p:nvSpPr>
            <p:cNvPr id="123938" name="Text Box 32"/>
            <p:cNvSpPr txBox="1">
              <a:spLocks noChangeArrowheads="1"/>
            </p:cNvSpPr>
            <p:nvPr/>
          </p:nvSpPr>
          <p:spPr bwMode="auto">
            <a:xfrm>
              <a:off x="1104" y="3168"/>
              <a:ext cx="989" cy="288"/>
            </a:xfrm>
            <a:prstGeom prst="rect">
              <a:avLst/>
            </a:prstGeom>
            <a:noFill/>
            <a:ln w="9525">
              <a:noFill/>
              <a:miter lim="800000"/>
              <a:headEnd/>
              <a:tailEnd/>
            </a:ln>
          </p:spPr>
          <p:txBody>
            <a:bodyPr wrap="none">
              <a:spAutoFit/>
            </a:bodyPr>
            <a:lstStyle/>
            <a:p>
              <a:r>
                <a:rPr lang="en-US" sz="2400">
                  <a:latin typeface="Times New Roman" pitchFamily="18" charset="0"/>
                </a:rPr>
                <a:t>Time slot 1</a:t>
              </a:r>
            </a:p>
          </p:txBody>
        </p:sp>
        <p:sp>
          <p:nvSpPr>
            <p:cNvPr id="123939" name="Text Box 33"/>
            <p:cNvSpPr txBox="1">
              <a:spLocks noChangeArrowheads="1"/>
            </p:cNvSpPr>
            <p:nvPr/>
          </p:nvSpPr>
          <p:spPr bwMode="auto">
            <a:xfrm>
              <a:off x="2208" y="3168"/>
              <a:ext cx="989" cy="288"/>
            </a:xfrm>
            <a:prstGeom prst="rect">
              <a:avLst/>
            </a:prstGeom>
            <a:noFill/>
            <a:ln w="9525">
              <a:noFill/>
              <a:miter lim="800000"/>
              <a:headEnd/>
              <a:tailEnd/>
            </a:ln>
          </p:spPr>
          <p:txBody>
            <a:bodyPr wrap="none">
              <a:spAutoFit/>
            </a:bodyPr>
            <a:lstStyle/>
            <a:p>
              <a:r>
                <a:rPr lang="en-US" sz="2400">
                  <a:latin typeface="Times New Roman" pitchFamily="18" charset="0"/>
                </a:rPr>
                <a:t>Time slot 0</a:t>
              </a:r>
            </a:p>
          </p:txBody>
        </p:sp>
        <p:sp>
          <p:nvSpPr>
            <p:cNvPr id="123940" name="Rectangle 34"/>
            <p:cNvSpPr>
              <a:spLocks noChangeArrowheads="1"/>
            </p:cNvSpPr>
            <p:nvPr/>
          </p:nvSpPr>
          <p:spPr bwMode="auto">
            <a:xfrm>
              <a:off x="3216"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41" name="Line 35"/>
            <p:cNvSpPr>
              <a:spLocks noChangeShapeType="1"/>
            </p:cNvSpPr>
            <p:nvPr/>
          </p:nvSpPr>
          <p:spPr bwMode="auto">
            <a:xfrm>
              <a:off x="3168" y="3744"/>
              <a:ext cx="2448" cy="0"/>
            </a:xfrm>
            <a:prstGeom prst="line">
              <a:avLst/>
            </a:prstGeom>
            <a:noFill/>
            <a:ln w="9525">
              <a:solidFill>
                <a:schemeClr val="tx1"/>
              </a:solidFill>
              <a:round/>
              <a:headEnd/>
              <a:tailEnd/>
            </a:ln>
          </p:spPr>
          <p:txBody>
            <a:bodyPr wrap="none"/>
            <a:lstStyle/>
            <a:p>
              <a:endParaRPr lang="en-US"/>
            </a:p>
          </p:txBody>
        </p:sp>
        <p:sp>
          <p:nvSpPr>
            <p:cNvPr id="123942" name="Rectangle 36"/>
            <p:cNvSpPr>
              <a:spLocks noChangeArrowheads="1"/>
            </p:cNvSpPr>
            <p:nvPr/>
          </p:nvSpPr>
          <p:spPr bwMode="auto">
            <a:xfrm>
              <a:off x="3360"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43" name="Rectangle 37"/>
            <p:cNvSpPr>
              <a:spLocks noChangeArrowheads="1"/>
            </p:cNvSpPr>
            <p:nvPr/>
          </p:nvSpPr>
          <p:spPr bwMode="auto">
            <a:xfrm>
              <a:off x="4992"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44" name="Rectangle 38"/>
            <p:cNvSpPr>
              <a:spLocks noChangeArrowheads="1"/>
            </p:cNvSpPr>
            <p:nvPr/>
          </p:nvSpPr>
          <p:spPr bwMode="auto">
            <a:xfrm>
              <a:off x="4848"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45" name="Rectangle 39"/>
            <p:cNvSpPr>
              <a:spLocks noChangeArrowheads="1"/>
            </p:cNvSpPr>
            <p:nvPr/>
          </p:nvSpPr>
          <p:spPr bwMode="auto">
            <a:xfrm>
              <a:off x="4704"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46" name="Rectangle 40"/>
            <p:cNvSpPr>
              <a:spLocks noChangeArrowheads="1"/>
            </p:cNvSpPr>
            <p:nvPr/>
          </p:nvSpPr>
          <p:spPr bwMode="auto">
            <a:xfrm>
              <a:off x="4560"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47" name="Rectangle 41"/>
            <p:cNvSpPr>
              <a:spLocks noChangeArrowheads="1"/>
            </p:cNvSpPr>
            <p:nvPr/>
          </p:nvSpPr>
          <p:spPr bwMode="auto">
            <a:xfrm>
              <a:off x="4416"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48" name="Rectangle 42"/>
            <p:cNvSpPr>
              <a:spLocks noChangeArrowheads="1"/>
            </p:cNvSpPr>
            <p:nvPr/>
          </p:nvSpPr>
          <p:spPr bwMode="auto">
            <a:xfrm>
              <a:off x="5472"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49" name="Rectangle 43"/>
            <p:cNvSpPr>
              <a:spLocks noChangeArrowheads="1"/>
            </p:cNvSpPr>
            <p:nvPr/>
          </p:nvSpPr>
          <p:spPr bwMode="auto">
            <a:xfrm>
              <a:off x="5328"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50" name="Rectangle 44"/>
            <p:cNvSpPr>
              <a:spLocks noChangeArrowheads="1"/>
            </p:cNvSpPr>
            <p:nvPr/>
          </p:nvSpPr>
          <p:spPr bwMode="auto">
            <a:xfrm>
              <a:off x="5184"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51" name="Rectangle 45"/>
            <p:cNvSpPr>
              <a:spLocks noChangeArrowheads="1"/>
            </p:cNvSpPr>
            <p:nvPr/>
          </p:nvSpPr>
          <p:spPr bwMode="auto">
            <a:xfrm>
              <a:off x="3840"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52" name="Rectangle 46"/>
            <p:cNvSpPr>
              <a:spLocks noChangeArrowheads="1"/>
            </p:cNvSpPr>
            <p:nvPr/>
          </p:nvSpPr>
          <p:spPr bwMode="auto">
            <a:xfrm>
              <a:off x="3648"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53" name="Rectangle 47"/>
            <p:cNvSpPr>
              <a:spLocks noChangeArrowheads="1"/>
            </p:cNvSpPr>
            <p:nvPr/>
          </p:nvSpPr>
          <p:spPr bwMode="auto">
            <a:xfrm>
              <a:off x="3504"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54" name="Rectangle 48"/>
            <p:cNvSpPr>
              <a:spLocks noChangeArrowheads="1"/>
            </p:cNvSpPr>
            <p:nvPr/>
          </p:nvSpPr>
          <p:spPr bwMode="auto">
            <a:xfrm>
              <a:off x="4272"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55" name="Rectangle 49"/>
            <p:cNvSpPr>
              <a:spLocks noChangeArrowheads="1"/>
            </p:cNvSpPr>
            <p:nvPr/>
          </p:nvSpPr>
          <p:spPr bwMode="auto">
            <a:xfrm>
              <a:off x="4128"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56" name="Rectangle 50"/>
            <p:cNvSpPr>
              <a:spLocks noChangeArrowheads="1"/>
            </p:cNvSpPr>
            <p:nvPr/>
          </p:nvSpPr>
          <p:spPr bwMode="auto">
            <a:xfrm>
              <a:off x="3984"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23957" name="Text Box 51"/>
            <p:cNvSpPr txBox="1">
              <a:spLocks noChangeArrowheads="1"/>
            </p:cNvSpPr>
            <p:nvPr/>
          </p:nvSpPr>
          <p:spPr bwMode="auto">
            <a:xfrm>
              <a:off x="1728" y="3744"/>
              <a:ext cx="1403" cy="288"/>
            </a:xfrm>
            <a:prstGeom prst="rect">
              <a:avLst/>
            </a:prstGeom>
            <a:noFill/>
            <a:ln w="9525">
              <a:noFill/>
              <a:miter lim="800000"/>
              <a:headEnd/>
              <a:tailEnd/>
            </a:ln>
          </p:spPr>
          <p:txBody>
            <a:bodyPr wrap="none">
              <a:spAutoFit/>
            </a:bodyPr>
            <a:lstStyle/>
            <a:p>
              <a:r>
                <a:rPr lang="en-US" sz="2400" b="1">
                  <a:latin typeface="Times New Roman" pitchFamily="18" charset="0"/>
                </a:rPr>
                <a:t>Channel output</a:t>
              </a:r>
            </a:p>
          </p:txBody>
        </p:sp>
        <p:sp>
          <p:nvSpPr>
            <p:cNvPr id="123958" name="Text Box 52"/>
            <p:cNvSpPr txBox="1">
              <a:spLocks noChangeArrowheads="1"/>
            </p:cNvSpPr>
            <p:nvPr/>
          </p:nvSpPr>
          <p:spPr bwMode="auto">
            <a:xfrm>
              <a:off x="240" y="2496"/>
              <a:ext cx="649" cy="518"/>
            </a:xfrm>
            <a:prstGeom prst="rect">
              <a:avLst/>
            </a:prstGeom>
            <a:noFill/>
            <a:ln w="9525">
              <a:noFill/>
              <a:miter lim="800000"/>
              <a:headEnd/>
              <a:tailEnd/>
            </a:ln>
          </p:spPr>
          <p:txBody>
            <a:bodyPr wrap="none">
              <a:spAutoFit/>
            </a:bodyPr>
            <a:lstStyle/>
            <a:p>
              <a:r>
                <a:rPr lang="en-US" sz="2400">
                  <a:latin typeface="Times New Roman" pitchFamily="18" charset="0"/>
                </a:rPr>
                <a:t>Spread</a:t>
              </a:r>
            </a:p>
            <a:p>
              <a:r>
                <a:rPr lang="en-US" sz="2400">
                  <a:latin typeface="Times New Roman" pitchFamily="18" charset="0"/>
                </a:rPr>
                <a:t>code</a:t>
              </a:r>
            </a:p>
          </p:txBody>
        </p:sp>
      </p:gr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D17DA86E-2C3E-42E1-A617-CB7D342A4914}" type="slidenum">
              <a:rPr lang="el-GR"/>
              <a:pPr>
                <a:defRPr/>
              </a:pPr>
              <a:t>124</a:t>
            </a:fld>
            <a:endParaRPr lang="el-GR"/>
          </a:p>
        </p:txBody>
      </p:sp>
      <p:sp>
        <p:nvSpPr>
          <p:cNvPr id="124931" name="Rectangle 2"/>
          <p:cNvSpPr>
            <a:spLocks noGrp="1" noChangeArrowheads="1"/>
          </p:cNvSpPr>
          <p:nvPr>
            <p:ph type="title"/>
          </p:nvPr>
        </p:nvSpPr>
        <p:spPr/>
        <p:txBody>
          <a:bodyPr/>
          <a:lstStyle/>
          <a:p>
            <a:pPr eaLnBrk="1" hangingPunct="1"/>
            <a:r>
              <a:rPr lang="en-US" smtClean="0"/>
              <a:t>CDMA Example (cont’d)</a:t>
            </a:r>
          </a:p>
        </p:txBody>
      </p:sp>
      <p:sp>
        <p:nvSpPr>
          <p:cNvPr id="124932" name="Rectangle 3"/>
          <p:cNvSpPr>
            <a:spLocks noGrp="1" noChangeArrowheads="1"/>
          </p:cNvSpPr>
          <p:nvPr>
            <p:ph type="body" idx="1"/>
          </p:nvPr>
        </p:nvSpPr>
        <p:spPr>
          <a:xfrm>
            <a:off x="685800" y="2362200"/>
            <a:ext cx="8229600" cy="3881438"/>
          </a:xfrm>
        </p:spPr>
        <p:txBody>
          <a:bodyPr/>
          <a:lstStyle/>
          <a:p>
            <a:pPr eaLnBrk="1" hangingPunct="1">
              <a:lnSpc>
                <a:spcPct val="90000"/>
              </a:lnSpc>
            </a:pPr>
            <a:r>
              <a:rPr lang="en-US" sz="2400" smtClean="0"/>
              <a:t>When no interfering senders, receiver would </a:t>
            </a:r>
          </a:p>
          <a:p>
            <a:pPr lvl="2" eaLnBrk="1" hangingPunct="1">
              <a:lnSpc>
                <a:spcPct val="90000"/>
              </a:lnSpc>
            </a:pPr>
            <a:r>
              <a:rPr lang="en-US" smtClean="0"/>
              <a:t>Receive the encoded bits </a:t>
            </a:r>
          </a:p>
          <a:p>
            <a:pPr lvl="2" eaLnBrk="1" hangingPunct="1">
              <a:lnSpc>
                <a:spcPct val="90000"/>
              </a:lnSpc>
            </a:pPr>
            <a:r>
              <a:rPr lang="en-US" smtClean="0"/>
              <a:t>Recover the original data bit, d</a:t>
            </a:r>
            <a:r>
              <a:rPr lang="en-US" baseline="-25000" smtClean="0"/>
              <a:t>i</a:t>
            </a:r>
            <a:r>
              <a:rPr lang="en-US" smtClean="0"/>
              <a:t>, by computing</a:t>
            </a:r>
          </a:p>
          <a:p>
            <a:pPr lvl="1" eaLnBrk="1" hangingPunct="1">
              <a:lnSpc>
                <a:spcPct val="90000"/>
              </a:lnSpc>
              <a:buFont typeface="Wingdings" pitchFamily="2" charset="2"/>
              <a:buNone/>
            </a:pPr>
            <a:endParaRPr lang="en-US" sz="2400" smtClean="0"/>
          </a:p>
          <a:p>
            <a:pPr lvl="1" eaLnBrk="1" hangingPunct="1">
              <a:lnSpc>
                <a:spcPct val="90000"/>
              </a:lnSpc>
              <a:buFont typeface="Wingdings" pitchFamily="2" charset="2"/>
              <a:buNone/>
            </a:pPr>
            <a:r>
              <a:rPr lang="en-US" sz="2400" smtClean="0"/>
              <a:t>                     d</a:t>
            </a:r>
            <a:r>
              <a:rPr lang="en-US" sz="2400" baseline="-25000" smtClean="0"/>
              <a:t>i</a:t>
            </a:r>
            <a:r>
              <a:rPr lang="en-US" sz="2400" smtClean="0"/>
              <a:t>= </a:t>
            </a:r>
            <a:r>
              <a:rPr lang="en-US" sz="2400" smtClean="0">
                <a:cs typeface="Times New Roman" pitchFamily="18" charset="0"/>
              </a:rPr>
              <a:t>—</a:t>
            </a:r>
            <a:r>
              <a:rPr lang="en-US" sz="2400" smtClean="0"/>
              <a:t>   </a:t>
            </a:r>
            <a:r>
              <a:rPr lang="en-US" sz="2400" smtClean="0">
                <a:latin typeface="Symbol" pitchFamily="18" charset="2"/>
              </a:rPr>
              <a:t>S</a:t>
            </a:r>
            <a:r>
              <a:rPr lang="en-US" sz="2400" smtClean="0"/>
              <a:t>  Z</a:t>
            </a:r>
            <a:r>
              <a:rPr lang="en-US" sz="2400" baseline="-25000" smtClean="0"/>
              <a:t>i,m</a:t>
            </a:r>
            <a:r>
              <a:rPr lang="en-US" sz="2400" smtClean="0"/>
              <a:t>*c</a:t>
            </a:r>
            <a:r>
              <a:rPr lang="en-US" sz="2400" baseline="-25000" smtClean="0"/>
              <a:t>m</a:t>
            </a:r>
          </a:p>
          <a:p>
            <a:pPr eaLnBrk="1" hangingPunct="1">
              <a:lnSpc>
                <a:spcPct val="90000"/>
              </a:lnSpc>
              <a:buFontTx/>
              <a:buNone/>
            </a:pPr>
            <a:r>
              <a:rPr lang="en-US" sz="2400" smtClean="0"/>
              <a:t>                                </a:t>
            </a:r>
          </a:p>
          <a:p>
            <a:pPr eaLnBrk="1" hangingPunct="1">
              <a:lnSpc>
                <a:spcPct val="90000"/>
              </a:lnSpc>
              <a:buFontTx/>
              <a:buChar char="•"/>
            </a:pPr>
            <a:r>
              <a:rPr lang="en-US" sz="2400" b="1" smtClean="0"/>
              <a:t>Interfering transmitted bit signals are additive</a:t>
            </a:r>
          </a:p>
          <a:p>
            <a:pPr eaLnBrk="1" hangingPunct="1">
              <a:lnSpc>
                <a:spcPct val="90000"/>
              </a:lnSpc>
              <a:buFontTx/>
              <a:buNone/>
            </a:pPr>
            <a:r>
              <a:rPr lang="en-US" sz="2400" b="1" smtClean="0"/>
              <a:t>    </a:t>
            </a:r>
            <a:endParaRPr lang="en-US" sz="2000" baseline="-25000" smtClean="0"/>
          </a:p>
        </p:txBody>
      </p:sp>
      <p:sp>
        <p:nvSpPr>
          <p:cNvPr id="124933" name="Text Box 4"/>
          <p:cNvSpPr txBox="1">
            <a:spLocks noChangeArrowheads="1"/>
          </p:cNvSpPr>
          <p:nvPr/>
        </p:nvSpPr>
        <p:spPr bwMode="auto">
          <a:xfrm>
            <a:off x="3733800" y="4191000"/>
            <a:ext cx="744538" cy="381000"/>
          </a:xfrm>
          <a:prstGeom prst="rect">
            <a:avLst/>
          </a:prstGeom>
          <a:noFill/>
          <a:ln w="9525">
            <a:noFill/>
            <a:miter lim="800000"/>
            <a:headEnd/>
            <a:tailEnd/>
          </a:ln>
        </p:spPr>
        <p:txBody>
          <a:bodyPr>
            <a:spAutoFit/>
          </a:bodyPr>
          <a:lstStyle/>
          <a:p>
            <a:r>
              <a:rPr lang="en-US" sz="1900">
                <a:latin typeface="Times New Roman" pitchFamily="18" charset="0"/>
              </a:rPr>
              <a:t>m=1</a:t>
            </a:r>
          </a:p>
        </p:txBody>
      </p:sp>
      <p:sp>
        <p:nvSpPr>
          <p:cNvPr id="124934" name="Text Box 7"/>
          <p:cNvSpPr txBox="1">
            <a:spLocks noChangeArrowheads="1"/>
          </p:cNvSpPr>
          <p:nvPr/>
        </p:nvSpPr>
        <p:spPr bwMode="auto">
          <a:xfrm>
            <a:off x="1905000" y="5867400"/>
            <a:ext cx="184150" cy="457200"/>
          </a:xfrm>
          <a:prstGeom prst="rect">
            <a:avLst/>
          </a:prstGeom>
          <a:noFill/>
          <a:ln w="9525">
            <a:noFill/>
            <a:miter lim="800000"/>
            <a:headEnd/>
            <a:tailEnd/>
          </a:ln>
        </p:spPr>
        <p:txBody>
          <a:bodyPr wrap="none">
            <a:spAutoFit/>
          </a:bodyPr>
          <a:lstStyle/>
          <a:p>
            <a:endParaRPr lang="el-GR" sz="2400">
              <a:latin typeface="Times New Roman" pitchFamily="18" charset="0"/>
            </a:endParaRPr>
          </a:p>
        </p:txBody>
      </p:sp>
      <p:sp>
        <p:nvSpPr>
          <p:cNvPr id="124935" name="Text Box 8"/>
          <p:cNvSpPr txBox="1">
            <a:spLocks noChangeArrowheads="1"/>
          </p:cNvSpPr>
          <p:nvPr/>
        </p:nvSpPr>
        <p:spPr bwMode="auto">
          <a:xfrm>
            <a:off x="3886200" y="3581400"/>
            <a:ext cx="455613" cy="381000"/>
          </a:xfrm>
          <a:prstGeom prst="rect">
            <a:avLst/>
          </a:prstGeom>
          <a:noFill/>
          <a:ln w="9525">
            <a:noFill/>
            <a:miter lim="800000"/>
            <a:headEnd/>
            <a:tailEnd/>
          </a:ln>
        </p:spPr>
        <p:txBody>
          <a:bodyPr>
            <a:spAutoFit/>
          </a:bodyPr>
          <a:lstStyle/>
          <a:p>
            <a:r>
              <a:rPr lang="en-US" sz="1900">
                <a:latin typeface="Times New Roman" pitchFamily="18" charset="0"/>
              </a:rPr>
              <a:t>M</a:t>
            </a:r>
          </a:p>
        </p:txBody>
      </p:sp>
      <p:sp>
        <p:nvSpPr>
          <p:cNvPr id="124936" name="Text Box 9"/>
          <p:cNvSpPr txBox="1">
            <a:spLocks noChangeArrowheads="1"/>
          </p:cNvSpPr>
          <p:nvPr/>
        </p:nvSpPr>
        <p:spPr bwMode="auto">
          <a:xfrm>
            <a:off x="2133600" y="6035675"/>
            <a:ext cx="744538" cy="822325"/>
          </a:xfrm>
          <a:prstGeom prst="rect">
            <a:avLst/>
          </a:prstGeom>
          <a:noFill/>
          <a:ln w="9525">
            <a:noFill/>
            <a:miter lim="800000"/>
            <a:headEnd/>
            <a:tailEnd/>
          </a:ln>
        </p:spPr>
        <p:txBody>
          <a:bodyPr>
            <a:spAutoFit/>
          </a:bodyPr>
          <a:lstStyle/>
          <a:p>
            <a:endParaRPr lang="en-US" sz="2400">
              <a:latin typeface="Times New Roman" pitchFamily="18" charset="0"/>
            </a:endParaRPr>
          </a:p>
          <a:p>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82CB1D9-F705-44E3-B461-18C8EB97F1C6}" type="slidenum">
              <a:rPr lang="el-GR"/>
              <a:pPr>
                <a:defRPr/>
              </a:pPr>
              <a:t>125</a:t>
            </a:fld>
            <a:endParaRPr lang="el-GR"/>
          </a:p>
        </p:txBody>
      </p:sp>
      <p:sp>
        <p:nvSpPr>
          <p:cNvPr id="125955" name="Rectangle 2"/>
          <p:cNvSpPr>
            <a:spLocks noGrp="1" noChangeArrowheads="1"/>
          </p:cNvSpPr>
          <p:nvPr>
            <p:ph type="title"/>
          </p:nvPr>
        </p:nvSpPr>
        <p:spPr/>
        <p:txBody>
          <a:bodyPr/>
          <a:lstStyle/>
          <a:p>
            <a:pPr eaLnBrk="1" hangingPunct="1"/>
            <a:r>
              <a:rPr lang="en-US" smtClean="0"/>
              <a:t>CDMA Philosophy</a:t>
            </a:r>
            <a:endParaRPr lang="el-GR" smtClean="0"/>
          </a:p>
        </p:txBody>
      </p:sp>
      <p:sp>
        <p:nvSpPr>
          <p:cNvPr id="125956" name="Rectangle 3"/>
          <p:cNvSpPr>
            <a:spLocks noGrp="1" noChangeArrowheads="1"/>
          </p:cNvSpPr>
          <p:nvPr>
            <p:ph type="body" idx="1"/>
          </p:nvPr>
        </p:nvSpPr>
        <p:spPr>
          <a:xfrm>
            <a:off x="0" y="1676400"/>
            <a:ext cx="9144000" cy="4267200"/>
          </a:xfrm>
        </p:spPr>
        <p:txBody>
          <a:bodyPr/>
          <a:lstStyle/>
          <a:p>
            <a:pPr eaLnBrk="1" hangingPunct="1">
              <a:lnSpc>
                <a:spcPct val="90000"/>
              </a:lnSpc>
            </a:pPr>
            <a:r>
              <a:rPr lang="en-US" sz="2000" smtClean="0"/>
              <a:t>Interference seen by any user is made as similar to white Gaussian noise as possible</a:t>
            </a:r>
          </a:p>
          <a:p>
            <a:pPr eaLnBrk="1" hangingPunct="1">
              <a:lnSpc>
                <a:spcPct val="90000"/>
              </a:lnSpc>
            </a:pPr>
            <a:r>
              <a:rPr lang="en-US" sz="2000" smtClean="0"/>
              <a:t>Power of that interference is kept to a minimum level and as consistent as possible</a:t>
            </a:r>
          </a:p>
          <a:p>
            <a:pPr eaLnBrk="1" hangingPunct="1">
              <a:lnSpc>
                <a:spcPct val="90000"/>
              </a:lnSpc>
            </a:pPr>
            <a:r>
              <a:rPr lang="en-US" sz="2000" smtClean="0"/>
              <a:t>The above are achieved by the following</a:t>
            </a:r>
          </a:p>
          <a:p>
            <a:pPr lvl="1" eaLnBrk="1" hangingPunct="1">
              <a:lnSpc>
                <a:spcPct val="90000"/>
              </a:lnSpc>
            </a:pPr>
            <a:r>
              <a:rPr lang="en-US" sz="2000" smtClean="0"/>
              <a:t>Tight power control among users within the same cell</a:t>
            </a:r>
          </a:p>
          <a:p>
            <a:pPr lvl="1" eaLnBrk="1" hangingPunct="1">
              <a:lnSpc>
                <a:spcPct val="90000"/>
              </a:lnSpc>
            </a:pPr>
            <a:r>
              <a:rPr lang="en-US" sz="2000" smtClean="0"/>
              <a:t>Making the received signal of every user as random looking as possible via modulating the coded bits onto a long pseudo-noise sequence</a:t>
            </a:r>
          </a:p>
          <a:p>
            <a:pPr lvl="1" eaLnBrk="1" hangingPunct="1">
              <a:lnSpc>
                <a:spcPct val="90000"/>
              </a:lnSpc>
            </a:pPr>
            <a:r>
              <a:rPr lang="en-US" sz="2000" smtClean="0"/>
              <a:t>Averaging the interference of many users in nearby cells. This averaging makes the aggregate interference to look as Gaussian</a:t>
            </a:r>
            <a:br>
              <a:rPr lang="en-US" sz="2000" smtClean="0"/>
            </a:br>
            <a:r>
              <a:rPr lang="en-US" sz="2000" smtClean="0"/>
              <a:t>reduces the randomness of the interference level due to varying locations of the interference</a:t>
            </a:r>
            <a:endParaRPr lang="el-GR" sz="200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77A13824-0DC8-47C0-8ECC-CD75E2048E88}" type="slidenum">
              <a:rPr lang="el-GR"/>
              <a:pPr>
                <a:defRPr/>
              </a:pPr>
              <a:t>126</a:t>
            </a:fld>
            <a:endParaRPr lang="el-GR"/>
          </a:p>
        </p:txBody>
      </p:sp>
      <p:grpSp>
        <p:nvGrpSpPr>
          <p:cNvPr id="126979" name="Group 7"/>
          <p:cNvGrpSpPr>
            <a:grpSpLocks/>
          </p:cNvGrpSpPr>
          <p:nvPr/>
        </p:nvGrpSpPr>
        <p:grpSpPr bwMode="auto">
          <a:xfrm>
            <a:off x="-304800" y="1295400"/>
            <a:ext cx="9058275" cy="2576513"/>
            <a:chOff x="54" y="288"/>
            <a:chExt cx="5706" cy="1623"/>
          </a:xfrm>
        </p:grpSpPr>
        <p:pic>
          <p:nvPicPr>
            <p:cNvPr id="126983" name="Picture 3" descr="10_11"/>
            <p:cNvPicPr>
              <a:picLocks noChangeAspect="1" noChangeArrowheads="1"/>
            </p:cNvPicPr>
            <p:nvPr/>
          </p:nvPicPr>
          <p:blipFill>
            <a:blip r:embed="rId2" cstate="print"/>
            <a:srcRect/>
            <a:stretch>
              <a:fillRect/>
            </a:stretch>
          </p:blipFill>
          <p:spPr bwMode="auto">
            <a:xfrm>
              <a:off x="54" y="432"/>
              <a:ext cx="5706" cy="1300"/>
            </a:xfrm>
            <a:prstGeom prst="rect">
              <a:avLst/>
            </a:prstGeom>
            <a:noFill/>
            <a:ln w="9525">
              <a:noFill/>
              <a:miter lim="800000"/>
              <a:headEnd/>
              <a:tailEnd/>
            </a:ln>
          </p:spPr>
        </p:pic>
        <p:sp>
          <p:nvSpPr>
            <p:cNvPr id="126984" name="Text Box 4"/>
            <p:cNvSpPr txBox="1">
              <a:spLocks noChangeArrowheads="1"/>
            </p:cNvSpPr>
            <p:nvPr/>
          </p:nvSpPr>
          <p:spPr bwMode="auto">
            <a:xfrm>
              <a:off x="1344" y="1680"/>
              <a:ext cx="3818" cy="231"/>
            </a:xfrm>
            <a:prstGeom prst="rect">
              <a:avLst/>
            </a:prstGeom>
            <a:noFill/>
            <a:ln w="9525">
              <a:noFill/>
              <a:miter lim="800000"/>
              <a:headEnd/>
              <a:tailEnd/>
            </a:ln>
          </p:spPr>
          <p:txBody>
            <a:bodyPr wrap="none">
              <a:spAutoFit/>
            </a:bodyPr>
            <a:lstStyle/>
            <a:p>
              <a:r>
                <a:rPr lang="en-US" b="1">
                  <a:solidFill>
                    <a:schemeClr val="hlink"/>
                  </a:solidFill>
                  <a:latin typeface="Tahoma" pitchFamily="34" charset="0"/>
                  <a:cs typeface="Arial" pitchFamily="34" charset="0"/>
                </a:rPr>
                <a:t>Flatten the amplitude across a relatively wide band</a:t>
              </a:r>
              <a:endParaRPr lang="el-GR" b="1">
                <a:solidFill>
                  <a:schemeClr val="hlink"/>
                </a:solidFill>
                <a:latin typeface="Tahoma" pitchFamily="34" charset="0"/>
                <a:cs typeface="Arial" pitchFamily="34" charset="0"/>
              </a:endParaRPr>
            </a:p>
          </p:txBody>
        </p:sp>
        <p:sp>
          <p:nvSpPr>
            <p:cNvPr id="126985" name="Text Box 5"/>
            <p:cNvSpPr txBox="1">
              <a:spLocks noChangeArrowheads="1"/>
            </p:cNvSpPr>
            <p:nvPr/>
          </p:nvSpPr>
          <p:spPr bwMode="auto">
            <a:xfrm>
              <a:off x="3642" y="288"/>
              <a:ext cx="2118" cy="231"/>
            </a:xfrm>
            <a:prstGeom prst="rect">
              <a:avLst/>
            </a:prstGeom>
            <a:noFill/>
            <a:ln w="9525">
              <a:noFill/>
              <a:miter lim="800000"/>
              <a:headEnd/>
              <a:tailEnd/>
            </a:ln>
          </p:spPr>
          <p:txBody>
            <a:bodyPr wrap="none">
              <a:spAutoFit/>
            </a:bodyPr>
            <a:lstStyle/>
            <a:p>
              <a:r>
                <a:rPr lang="en-US">
                  <a:latin typeface="Tahoma" pitchFamily="34" charset="0"/>
                  <a:cs typeface="Arial" pitchFamily="34" charset="0"/>
                </a:rPr>
                <a:t>Inverts the “spreading process”</a:t>
              </a:r>
              <a:endParaRPr lang="el-GR">
                <a:latin typeface="Tahoma" pitchFamily="34" charset="0"/>
                <a:cs typeface="Arial" pitchFamily="34" charset="0"/>
              </a:endParaRPr>
            </a:p>
          </p:txBody>
        </p:sp>
      </p:grpSp>
      <p:grpSp>
        <p:nvGrpSpPr>
          <p:cNvPr id="126980" name="Group 8"/>
          <p:cNvGrpSpPr>
            <a:grpSpLocks/>
          </p:cNvGrpSpPr>
          <p:nvPr/>
        </p:nvGrpSpPr>
        <p:grpSpPr bwMode="auto">
          <a:xfrm>
            <a:off x="290513" y="4267200"/>
            <a:ext cx="8853487" cy="2416175"/>
            <a:chOff x="210" y="2665"/>
            <a:chExt cx="5577" cy="1522"/>
          </a:xfrm>
        </p:grpSpPr>
        <p:pic>
          <p:nvPicPr>
            <p:cNvPr id="126981" name="Picture 2" descr="10_12"/>
            <p:cNvPicPr>
              <a:picLocks noChangeAspect="1" noChangeArrowheads="1"/>
            </p:cNvPicPr>
            <p:nvPr/>
          </p:nvPicPr>
          <p:blipFill>
            <a:blip r:embed="rId3" cstate="print"/>
            <a:srcRect/>
            <a:stretch>
              <a:fillRect/>
            </a:stretch>
          </p:blipFill>
          <p:spPr bwMode="auto">
            <a:xfrm>
              <a:off x="210" y="2665"/>
              <a:ext cx="5262" cy="1384"/>
            </a:xfrm>
            <a:prstGeom prst="rect">
              <a:avLst/>
            </a:prstGeom>
            <a:noFill/>
            <a:ln w="9525">
              <a:noFill/>
              <a:miter lim="800000"/>
              <a:headEnd/>
              <a:tailEnd/>
            </a:ln>
          </p:spPr>
        </p:pic>
        <p:sp>
          <p:nvSpPr>
            <p:cNvPr id="126982" name="Text Box 6"/>
            <p:cNvSpPr txBox="1">
              <a:spLocks noChangeArrowheads="1"/>
            </p:cNvSpPr>
            <p:nvPr/>
          </p:nvSpPr>
          <p:spPr bwMode="auto">
            <a:xfrm>
              <a:off x="470" y="3956"/>
              <a:ext cx="5317" cy="231"/>
            </a:xfrm>
            <a:prstGeom prst="rect">
              <a:avLst/>
            </a:prstGeom>
            <a:noFill/>
            <a:ln w="9525">
              <a:noFill/>
              <a:miter lim="800000"/>
              <a:headEnd/>
              <a:tailEnd/>
            </a:ln>
          </p:spPr>
          <p:txBody>
            <a:bodyPr wrap="none">
              <a:spAutoFit/>
            </a:bodyPr>
            <a:lstStyle/>
            <a:p>
              <a:r>
                <a:rPr lang="en-US" b="1">
                  <a:solidFill>
                    <a:schemeClr val="hlink"/>
                  </a:solidFill>
                  <a:latin typeface="Tahoma" pitchFamily="34" charset="0"/>
                  <a:cs typeface="Arial" pitchFamily="34" charset="0"/>
                </a:rPr>
                <a:t>The receiver’s correlation function effectively ignores narrowband noise</a:t>
              </a:r>
              <a:endParaRPr lang="el-GR" b="1">
                <a:solidFill>
                  <a:schemeClr val="hlink"/>
                </a:solidFill>
                <a:latin typeface="Tahoma" pitchFamily="34" charset="0"/>
                <a:cs typeface="Arial" pitchFamily="34" charset="0"/>
              </a:endParaRPr>
            </a:p>
          </p:txBody>
        </p:sp>
      </p:gr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3445EC8-EEDA-4F85-8EE2-4924931D6CC0}" type="slidenum">
              <a:rPr lang="el-GR"/>
              <a:pPr>
                <a:defRPr/>
              </a:pPr>
              <a:t>127</a:t>
            </a:fld>
            <a:endParaRPr lang="el-GR"/>
          </a:p>
        </p:txBody>
      </p:sp>
      <p:sp>
        <p:nvSpPr>
          <p:cNvPr id="128003" name="Rectangle 2"/>
          <p:cNvSpPr>
            <a:spLocks noGrp="1" noChangeArrowheads="1"/>
          </p:cNvSpPr>
          <p:nvPr>
            <p:ph type="title"/>
          </p:nvPr>
        </p:nvSpPr>
        <p:spPr>
          <a:xfrm>
            <a:off x="-685800" y="152400"/>
            <a:ext cx="8943975" cy="762000"/>
          </a:xfrm>
        </p:spPr>
        <p:txBody>
          <a:bodyPr/>
          <a:lstStyle/>
          <a:p>
            <a:pPr eaLnBrk="1" hangingPunct="1"/>
            <a:r>
              <a:rPr lang="en-US" sz="3000" smtClean="0"/>
              <a:t>Orthogonal Frequency Division Multiplexing</a:t>
            </a:r>
            <a:endParaRPr lang="el-GR" sz="3000" smtClean="0"/>
          </a:p>
        </p:txBody>
      </p:sp>
      <p:sp>
        <p:nvSpPr>
          <p:cNvPr id="128004" name="Rectangle 3"/>
          <p:cNvSpPr>
            <a:spLocks noGrp="1" noChangeArrowheads="1"/>
          </p:cNvSpPr>
          <p:nvPr>
            <p:ph type="body" idx="1"/>
          </p:nvPr>
        </p:nvSpPr>
        <p:spPr>
          <a:xfrm>
            <a:off x="0" y="1219200"/>
            <a:ext cx="9144000" cy="4306888"/>
          </a:xfrm>
        </p:spPr>
        <p:txBody>
          <a:bodyPr/>
          <a:lstStyle/>
          <a:p>
            <a:pPr eaLnBrk="1" hangingPunct="1">
              <a:lnSpc>
                <a:spcPct val="80000"/>
              </a:lnSpc>
            </a:pPr>
            <a:r>
              <a:rPr lang="en-US" sz="2400" smtClean="0"/>
              <a:t>Related to the Frequency Division Multiplexing (FDM)</a:t>
            </a:r>
          </a:p>
          <a:p>
            <a:pPr eaLnBrk="1" hangingPunct="1">
              <a:lnSpc>
                <a:spcPct val="80000"/>
              </a:lnSpc>
            </a:pPr>
            <a:endParaRPr lang="en-US" sz="2400" smtClean="0"/>
          </a:p>
          <a:p>
            <a:pPr eaLnBrk="1" hangingPunct="1">
              <a:lnSpc>
                <a:spcPct val="80000"/>
              </a:lnSpc>
            </a:pPr>
            <a:r>
              <a:rPr lang="en-US" sz="2400" smtClean="0"/>
              <a:t>Distributes the data over a large number of carriers </a:t>
            </a:r>
          </a:p>
          <a:p>
            <a:pPr lvl="1" eaLnBrk="1" hangingPunct="1">
              <a:lnSpc>
                <a:spcPct val="80000"/>
              </a:lnSpc>
            </a:pPr>
            <a:r>
              <a:rPr lang="en-US" sz="2400" b="1" smtClean="0"/>
              <a:t>Spaced apart at precise frequencies</a:t>
            </a:r>
          </a:p>
          <a:p>
            <a:pPr eaLnBrk="1" hangingPunct="1">
              <a:lnSpc>
                <a:spcPct val="80000"/>
              </a:lnSpc>
            </a:pPr>
            <a:endParaRPr lang="en-US" sz="2400" smtClean="0"/>
          </a:p>
          <a:p>
            <a:pPr eaLnBrk="1" hangingPunct="1">
              <a:lnSpc>
                <a:spcPct val="80000"/>
              </a:lnSpc>
            </a:pPr>
            <a:r>
              <a:rPr lang="en-US" sz="2400" b="1" smtClean="0"/>
              <a:t>Encodes portion of the signal across </a:t>
            </a:r>
            <a:r>
              <a:rPr lang="en-US" sz="2400" b="1" i="1" smtClean="0">
                <a:solidFill>
                  <a:srgbClr val="FF0000"/>
                </a:solidFill>
              </a:rPr>
              <a:t>each sub-channel in parallel</a:t>
            </a:r>
          </a:p>
          <a:p>
            <a:pPr eaLnBrk="1" hangingPunct="1">
              <a:lnSpc>
                <a:spcPct val="80000"/>
              </a:lnSpc>
            </a:pPr>
            <a:endParaRPr lang="en-US" sz="2400" smtClean="0"/>
          </a:p>
          <a:p>
            <a:pPr eaLnBrk="1" hangingPunct="1">
              <a:lnSpc>
                <a:spcPct val="80000"/>
              </a:lnSpc>
            </a:pPr>
            <a:r>
              <a:rPr lang="en-US" sz="2400" smtClean="0"/>
              <a:t>This spacing provides the "</a:t>
            </a:r>
            <a:r>
              <a:rPr lang="en-US" sz="2400" b="1" i="1" smtClean="0">
                <a:solidFill>
                  <a:srgbClr val="00B050"/>
                </a:solidFill>
              </a:rPr>
              <a:t>orthogonality</a:t>
            </a:r>
            <a:r>
              <a:rPr lang="en-US" sz="2400" smtClean="0"/>
              <a:t>" </a:t>
            </a:r>
          </a:p>
          <a:p>
            <a:pPr lvl="1" eaLnBrk="1" hangingPunct="1">
              <a:lnSpc>
                <a:spcPct val="80000"/>
              </a:lnSpc>
            </a:pPr>
            <a:r>
              <a:rPr lang="en-US" sz="2400" smtClean="0"/>
              <a:t>Preventing demodulators from seeing other frequencies</a:t>
            </a:r>
          </a:p>
          <a:p>
            <a:pPr lvl="1" eaLnBrk="1" hangingPunct="1">
              <a:lnSpc>
                <a:spcPct val="80000"/>
              </a:lnSpc>
              <a:buFont typeface="Arial" pitchFamily="34" charset="0"/>
              <a:buNone/>
            </a:pPr>
            <a:endParaRPr lang="en-US" sz="2400" smtClean="0"/>
          </a:p>
          <a:p>
            <a:pPr lvl="1" eaLnBrk="1" hangingPunct="1">
              <a:lnSpc>
                <a:spcPct val="80000"/>
              </a:lnSpc>
              <a:buFont typeface="Arial" pitchFamily="34" charset="0"/>
              <a:buNone/>
            </a:pPr>
            <a:r>
              <a:rPr lang="en-US" sz="2400" smtClean="0"/>
              <a:t>Provides</a:t>
            </a:r>
          </a:p>
          <a:p>
            <a:pPr lvl="1" eaLnBrk="1" hangingPunct="1">
              <a:lnSpc>
                <a:spcPct val="80000"/>
              </a:lnSpc>
            </a:pPr>
            <a:r>
              <a:rPr lang="en-US" sz="2400" smtClean="0"/>
              <a:t>High spectral efficiency</a:t>
            </a:r>
          </a:p>
          <a:p>
            <a:pPr lvl="1" eaLnBrk="1" hangingPunct="1">
              <a:lnSpc>
                <a:spcPct val="80000"/>
              </a:lnSpc>
            </a:pPr>
            <a:r>
              <a:rPr lang="en-US" sz="2400" smtClean="0"/>
              <a:t>Resiliency to RF interference</a:t>
            </a:r>
          </a:p>
          <a:p>
            <a:pPr lvl="1" eaLnBrk="1" hangingPunct="1">
              <a:lnSpc>
                <a:spcPct val="80000"/>
              </a:lnSpc>
            </a:pPr>
            <a:r>
              <a:rPr lang="en-US" sz="2400" smtClean="0"/>
              <a:t>Lower multi-path distortion</a:t>
            </a:r>
            <a:endParaRPr lang="el-GR" sz="240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95A4AC0E-8EB7-4F79-857C-EE504335B4FD}" type="slidenum">
              <a:rPr lang="el-GR"/>
              <a:pPr>
                <a:defRPr/>
              </a:pPr>
              <a:t>128</a:t>
            </a:fld>
            <a:endParaRPr lang="el-GR"/>
          </a:p>
        </p:txBody>
      </p:sp>
      <p:sp>
        <p:nvSpPr>
          <p:cNvPr id="129027" name="Rectangle 2"/>
          <p:cNvSpPr>
            <a:spLocks noGrp="1" noChangeArrowheads="1"/>
          </p:cNvSpPr>
          <p:nvPr>
            <p:ph type="title"/>
          </p:nvPr>
        </p:nvSpPr>
        <p:spPr>
          <a:xfrm>
            <a:off x="228600" y="0"/>
            <a:ext cx="8001000" cy="609600"/>
          </a:xfrm>
        </p:spPr>
        <p:txBody>
          <a:bodyPr/>
          <a:lstStyle/>
          <a:p>
            <a:pPr eaLnBrk="1" hangingPunct="1"/>
            <a:r>
              <a:rPr lang="en-US" sz="3400" smtClean="0"/>
              <a:t> OFDM</a:t>
            </a:r>
            <a:endParaRPr lang="el-GR" sz="3400" smtClean="0"/>
          </a:p>
        </p:txBody>
      </p:sp>
      <p:sp>
        <p:nvSpPr>
          <p:cNvPr id="129028" name="Rectangle 3"/>
          <p:cNvSpPr>
            <a:spLocks noGrp="1" noChangeArrowheads="1"/>
          </p:cNvSpPr>
          <p:nvPr>
            <p:ph type="body" idx="1"/>
          </p:nvPr>
        </p:nvSpPr>
        <p:spPr>
          <a:xfrm>
            <a:off x="0" y="3733800"/>
            <a:ext cx="9372600" cy="4267200"/>
          </a:xfrm>
        </p:spPr>
        <p:txBody>
          <a:bodyPr/>
          <a:lstStyle/>
          <a:p>
            <a:pPr eaLnBrk="1" hangingPunct="1">
              <a:lnSpc>
                <a:spcPct val="90000"/>
              </a:lnSpc>
            </a:pPr>
            <a:r>
              <a:rPr lang="el-GR" sz="2000" smtClean="0"/>
              <a:t>Orthogonality is best seen in the frequency domain, looking at a</a:t>
            </a:r>
            <a:r>
              <a:rPr lang="en-US" sz="2000" smtClean="0"/>
              <a:t> </a:t>
            </a:r>
            <a:r>
              <a:rPr lang="el-GR" sz="2000" smtClean="0"/>
              <a:t>spectral breakdown of a signal</a:t>
            </a:r>
            <a:endParaRPr lang="en-US" sz="2000" smtClean="0"/>
          </a:p>
          <a:p>
            <a:pPr eaLnBrk="1" hangingPunct="1">
              <a:lnSpc>
                <a:spcPct val="90000"/>
              </a:lnSpc>
            </a:pPr>
            <a:r>
              <a:rPr lang="en-US" sz="2000" smtClean="0"/>
              <a:t>T</a:t>
            </a:r>
            <a:r>
              <a:rPr lang="el-GR" sz="2000" smtClean="0"/>
              <a:t>he frequencies of the subcarriers</a:t>
            </a:r>
            <a:r>
              <a:rPr lang="en-US" sz="2000" smtClean="0"/>
              <a:t> </a:t>
            </a:r>
            <a:r>
              <a:rPr lang="el-GR" sz="2000" smtClean="0"/>
              <a:t>are selected so that at each subcarrier frequency, all other subcarriers do not contribute to</a:t>
            </a:r>
            <a:r>
              <a:rPr lang="en-US" sz="2000" smtClean="0"/>
              <a:t> </a:t>
            </a:r>
            <a:r>
              <a:rPr lang="el-GR" sz="2000" smtClean="0"/>
              <a:t>the overall waveform</a:t>
            </a:r>
            <a:endParaRPr lang="en-US" sz="2000" smtClean="0"/>
          </a:p>
          <a:p>
            <a:pPr eaLnBrk="1" hangingPunct="1">
              <a:lnSpc>
                <a:spcPct val="90000"/>
              </a:lnSpc>
            </a:pPr>
            <a:r>
              <a:rPr lang="el-GR" sz="2000" smtClean="0"/>
              <a:t>The signal has been divided into its three subcarriers</a:t>
            </a:r>
            <a:endParaRPr lang="en-US" sz="2000" smtClean="0"/>
          </a:p>
          <a:p>
            <a:pPr eaLnBrk="1" hangingPunct="1">
              <a:lnSpc>
                <a:spcPct val="90000"/>
              </a:lnSpc>
            </a:pPr>
            <a:r>
              <a:rPr lang="el-GR" sz="2000" smtClean="0"/>
              <a:t>The peak of each subcarrier,</a:t>
            </a:r>
            <a:r>
              <a:rPr lang="en-US" sz="2000" smtClean="0"/>
              <a:t> </a:t>
            </a:r>
            <a:r>
              <a:rPr lang="el-GR" sz="2000" smtClean="0"/>
              <a:t>shown by the heavy dot at the top, encodes data</a:t>
            </a:r>
            <a:endParaRPr lang="en-US" sz="2000" smtClean="0"/>
          </a:p>
          <a:p>
            <a:pPr eaLnBrk="1" hangingPunct="1">
              <a:lnSpc>
                <a:spcPct val="90000"/>
              </a:lnSpc>
            </a:pPr>
            <a:r>
              <a:rPr lang="el-GR" sz="2000" smtClean="0"/>
              <a:t>The subcarrier set carefully designed</a:t>
            </a:r>
            <a:r>
              <a:rPr lang="en-US" sz="2000" smtClean="0"/>
              <a:t> </a:t>
            </a:r>
            <a:r>
              <a:rPr lang="el-GR" sz="2000" smtClean="0"/>
              <a:t>to be orthogonal</a:t>
            </a:r>
            <a:endParaRPr lang="en-US" sz="2000" smtClean="0"/>
          </a:p>
          <a:p>
            <a:pPr eaLnBrk="1" hangingPunct="1">
              <a:lnSpc>
                <a:spcPct val="90000"/>
              </a:lnSpc>
              <a:buFont typeface="Wingdings" pitchFamily="2" charset="2"/>
              <a:buNone/>
            </a:pPr>
            <a:endParaRPr lang="el-GR" sz="2000" smtClean="0"/>
          </a:p>
        </p:txBody>
      </p:sp>
      <p:pic>
        <p:nvPicPr>
          <p:cNvPr id="129029" name="Picture 4"/>
          <p:cNvPicPr>
            <a:picLocks noChangeAspect="1" noChangeArrowheads="1"/>
          </p:cNvPicPr>
          <p:nvPr/>
        </p:nvPicPr>
        <p:blipFill>
          <a:blip r:embed="rId2" cstate="print"/>
          <a:srcRect/>
          <a:stretch>
            <a:fillRect/>
          </a:stretch>
        </p:blipFill>
        <p:spPr bwMode="auto">
          <a:xfrm>
            <a:off x="304800" y="82550"/>
            <a:ext cx="6858000" cy="3651250"/>
          </a:xfrm>
          <a:prstGeom prst="rect">
            <a:avLst/>
          </a:prstGeom>
          <a:noFill/>
          <a:ln w="9525">
            <a:noFill/>
            <a:miter lim="800000"/>
            <a:headEnd/>
            <a:tailEnd/>
          </a:ln>
        </p:spPr>
      </p:pic>
      <p:sp>
        <p:nvSpPr>
          <p:cNvPr id="129030" name="Text Box 5"/>
          <p:cNvSpPr txBox="1">
            <a:spLocks noChangeArrowheads="1"/>
          </p:cNvSpPr>
          <p:nvPr/>
        </p:nvSpPr>
        <p:spPr bwMode="auto">
          <a:xfrm>
            <a:off x="5105400" y="1524000"/>
            <a:ext cx="3797300" cy="1200150"/>
          </a:xfrm>
          <a:prstGeom prst="rect">
            <a:avLst/>
          </a:prstGeom>
          <a:noFill/>
          <a:ln w="57150">
            <a:solidFill>
              <a:schemeClr val="accent2"/>
            </a:solidFill>
            <a:miter lim="800000"/>
            <a:headEnd/>
            <a:tailEnd/>
          </a:ln>
        </p:spPr>
        <p:txBody>
          <a:bodyPr>
            <a:spAutoFit/>
          </a:bodyPr>
          <a:lstStyle/>
          <a:p>
            <a:r>
              <a:rPr lang="en-US">
                <a:solidFill>
                  <a:srgbClr val="808000"/>
                </a:solidFill>
              </a:rPr>
              <a:t>@ </a:t>
            </a:r>
            <a:r>
              <a:rPr lang="el-GR">
                <a:solidFill>
                  <a:srgbClr val="808000"/>
                </a:solidFill>
              </a:rPr>
              <a:t>the peak of each of the subcarriers</a:t>
            </a:r>
            <a:endParaRPr lang="en-US">
              <a:solidFill>
                <a:srgbClr val="808000"/>
              </a:solidFill>
            </a:endParaRPr>
          </a:p>
          <a:p>
            <a:r>
              <a:rPr lang="el-GR">
                <a:solidFill>
                  <a:srgbClr val="808000"/>
                </a:solidFill>
              </a:rPr>
              <a:t>the other </a:t>
            </a:r>
            <a:r>
              <a:rPr lang="en-US">
                <a:solidFill>
                  <a:srgbClr val="808000"/>
                </a:solidFill>
              </a:rPr>
              <a:t>2 </a:t>
            </a:r>
            <a:r>
              <a:rPr lang="el-GR">
                <a:solidFill>
                  <a:srgbClr val="808000"/>
                </a:solidFill>
              </a:rPr>
              <a:t>subcarriers</a:t>
            </a:r>
            <a:r>
              <a:rPr lang="en-US">
                <a:solidFill>
                  <a:srgbClr val="808000"/>
                </a:solidFill>
              </a:rPr>
              <a:t> </a:t>
            </a:r>
            <a:r>
              <a:rPr lang="el-GR">
                <a:solidFill>
                  <a:srgbClr val="808000"/>
                </a:solidFill>
              </a:rPr>
              <a:t>have </a:t>
            </a:r>
            <a:r>
              <a:rPr lang="en-US">
                <a:solidFill>
                  <a:srgbClr val="808000"/>
                </a:solidFill>
              </a:rPr>
              <a:t>0 </a:t>
            </a:r>
            <a:r>
              <a:rPr lang="el-GR">
                <a:solidFill>
                  <a:srgbClr val="808000"/>
                </a:solidFill>
              </a:rPr>
              <a:t>amplitude</a:t>
            </a:r>
          </a:p>
        </p:txBody>
      </p:sp>
      <p:sp>
        <p:nvSpPr>
          <p:cNvPr id="129031" name="Oval 6"/>
          <p:cNvSpPr>
            <a:spLocks noChangeArrowheads="1"/>
          </p:cNvSpPr>
          <p:nvPr/>
        </p:nvSpPr>
        <p:spPr bwMode="auto">
          <a:xfrm>
            <a:off x="3200400" y="228600"/>
            <a:ext cx="381000" cy="381000"/>
          </a:xfrm>
          <a:prstGeom prst="ellipse">
            <a:avLst/>
          </a:prstGeom>
          <a:solidFill>
            <a:srgbClr val="FFFF66">
              <a:alpha val="38039"/>
            </a:srgbClr>
          </a:solidFill>
          <a:ln w="9525">
            <a:noFill/>
            <a:round/>
            <a:headEnd/>
            <a:tailEnd/>
          </a:ln>
        </p:spPr>
        <p:txBody>
          <a:bodyPr wrap="none" anchor="ctr"/>
          <a:lstStyle/>
          <a:p>
            <a:endParaRPr lang="en-US"/>
          </a:p>
        </p:txBody>
      </p:sp>
      <p:sp>
        <p:nvSpPr>
          <p:cNvPr id="129032" name="Oval 7"/>
          <p:cNvSpPr>
            <a:spLocks noChangeArrowheads="1"/>
          </p:cNvSpPr>
          <p:nvPr/>
        </p:nvSpPr>
        <p:spPr bwMode="auto">
          <a:xfrm>
            <a:off x="3581400" y="228600"/>
            <a:ext cx="381000" cy="381000"/>
          </a:xfrm>
          <a:prstGeom prst="ellipse">
            <a:avLst/>
          </a:prstGeom>
          <a:solidFill>
            <a:srgbClr val="FFFF66">
              <a:alpha val="38039"/>
            </a:srgbClr>
          </a:solidFill>
          <a:ln w="9525">
            <a:noFill/>
            <a:round/>
            <a:headEnd/>
            <a:tailEnd/>
          </a:ln>
        </p:spPr>
        <p:txBody>
          <a:bodyPr wrap="none" anchor="ctr"/>
          <a:lstStyle/>
          <a:p>
            <a:endParaRPr lang="en-US"/>
          </a:p>
        </p:txBody>
      </p:sp>
      <p:sp>
        <p:nvSpPr>
          <p:cNvPr id="129033" name="Oval 8"/>
          <p:cNvSpPr>
            <a:spLocks noChangeArrowheads="1"/>
          </p:cNvSpPr>
          <p:nvPr/>
        </p:nvSpPr>
        <p:spPr bwMode="auto">
          <a:xfrm>
            <a:off x="3810000" y="228600"/>
            <a:ext cx="381000" cy="381000"/>
          </a:xfrm>
          <a:prstGeom prst="ellipse">
            <a:avLst/>
          </a:prstGeom>
          <a:solidFill>
            <a:srgbClr val="FFFF66">
              <a:alpha val="38039"/>
            </a:srgbClr>
          </a:solidFill>
          <a:ln w="9525">
            <a:noFill/>
            <a:round/>
            <a:headEnd/>
            <a:tailEnd/>
          </a:ln>
        </p:spPr>
        <p:txBody>
          <a:bodyPr wrap="none" anchor="ctr"/>
          <a:lstStyle/>
          <a:p>
            <a:endParaRPr lang="en-US"/>
          </a:p>
        </p:txBody>
      </p:sp>
      <p:sp>
        <p:nvSpPr>
          <p:cNvPr id="129034" name="Line 10"/>
          <p:cNvSpPr>
            <a:spLocks noChangeShapeType="1"/>
          </p:cNvSpPr>
          <p:nvPr/>
        </p:nvSpPr>
        <p:spPr bwMode="auto">
          <a:xfrm>
            <a:off x="4114800" y="381000"/>
            <a:ext cx="1371600" cy="1143000"/>
          </a:xfrm>
          <a:prstGeom prst="line">
            <a:avLst/>
          </a:prstGeom>
          <a:noFill/>
          <a:ln w="9525">
            <a:solidFill>
              <a:schemeClr val="tx1"/>
            </a:solidFill>
            <a:round/>
            <a:headEnd type="arrow" w="med" len="med"/>
            <a:tailEnd/>
          </a:ln>
        </p:spPr>
        <p:txBody>
          <a:bodyPr wrap="none"/>
          <a:lstStyle/>
          <a:p>
            <a:endParaRPr lang="en-US"/>
          </a:p>
        </p:txBody>
      </p:sp>
      <p:sp>
        <p:nvSpPr>
          <p:cNvPr id="129035" name="Text Box 11"/>
          <p:cNvSpPr txBox="1">
            <a:spLocks noChangeArrowheads="1"/>
          </p:cNvSpPr>
          <p:nvPr/>
        </p:nvSpPr>
        <p:spPr bwMode="auto">
          <a:xfrm>
            <a:off x="1219200" y="228600"/>
            <a:ext cx="1255713" cy="519113"/>
          </a:xfrm>
          <a:prstGeom prst="rect">
            <a:avLst/>
          </a:prstGeom>
          <a:noFill/>
          <a:ln w="9525">
            <a:noFill/>
            <a:miter lim="800000"/>
            <a:headEnd/>
            <a:tailEnd/>
          </a:ln>
        </p:spPr>
        <p:txBody>
          <a:bodyPr wrap="none">
            <a:spAutoFit/>
          </a:bodyPr>
          <a:lstStyle/>
          <a:p>
            <a:r>
              <a:rPr lang="en-US" sz="2800"/>
              <a:t>OFDM</a:t>
            </a:r>
            <a:endParaRPr lang="el-GR" sz="280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8709CD7-EDE5-44E3-A63C-AC408CDE92D0}" type="slidenum">
              <a:rPr lang="el-GR"/>
              <a:pPr>
                <a:defRPr/>
              </a:pPr>
              <a:t>129</a:t>
            </a:fld>
            <a:endParaRPr lang="el-GR"/>
          </a:p>
        </p:txBody>
      </p:sp>
      <p:sp>
        <p:nvSpPr>
          <p:cNvPr id="130051" name="Rectangle 2"/>
          <p:cNvSpPr>
            <a:spLocks noGrp="1" noChangeArrowheads="1"/>
          </p:cNvSpPr>
          <p:nvPr>
            <p:ph type="title"/>
          </p:nvPr>
        </p:nvSpPr>
        <p:spPr/>
        <p:txBody>
          <a:bodyPr/>
          <a:lstStyle/>
          <a:p>
            <a:pPr eaLnBrk="1" hangingPunct="1"/>
            <a:r>
              <a:rPr lang="en-US" smtClean="0"/>
              <a:t>FDM  vs. OFDM</a:t>
            </a:r>
            <a:endParaRPr lang="el-GR" smtClean="0"/>
          </a:p>
        </p:txBody>
      </p:sp>
      <p:pic>
        <p:nvPicPr>
          <p:cNvPr id="130052" name="Picture 4"/>
          <p:cNvPicPr>
            <a:picLocks noGrp="1" noChangeAspect="1" noChangeArrowheads="1"/>
          </p:cNvPicPr>
          <p:nvPr>
            <p:ph type="body" idx="1"/>
          </p:nvPr>
        </p:nvPicPr>
        <p:blipFill>
          <a:blip r:embed="rId2" cstate="print"/>
          <a:srcRect/>
          <a:stretch>
            <a:fillRect/>
          </a:stretch>
        </p:blipFill>
        <p:spPr>
          <a:xfrm>
            <a:off x="304800" y="2362200"/>
            <a:ext cx="7974013" cy="23796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title"/>
          </p:nvPr>
        </p:nvSpPr>
        <p:spPr/>
        <p:txBody>
          <a:bodyPr/>
          <a:lstStyle/>
          <a:p>
            <a:pPr eaLnBrk="1" hangingPunct="1"/>
            <a:r>
              <a:rPr lang="en-US" smtClean="0"/>
              <a:t>Antenna (2/2)</a:t>
            </a:r>
            <a:endParaRPr lang="el-GR" smtClean="0"/>
          </a:p>
        </p:txBody>
      </p:sp>
      <p:sp>
        <p:nvSpPr>
          <p:cNvPr id="4" name="Slide Number Placeholder 4"/>
          <p:cNvSpPr>
            <a:spLocks noGrp="1"/>
          </p:cNvSpPr>
          <p:nvPr>
            <p:ph type="sldNum" sz="quarter" idx="12"/>
          </p:nvPr>
        </p:nvSpPr>
        <p:spPr/>
        <p:txBody>
          <a:bodyPr/>
          <a:lstStyle/>
          <a:p>
            <a:pPr>
              <a:defRPr/>
            </a:pPr>
            <a:fld id="{449FAB8F-F06E-4D79-93BE-26A532E712A8}" type="slidenum">
              <a:rPr lang="el-GR"/>
              <a:pPr>
                <a:defRPr/>
              </a:pPr>
              <a:t>13</a:t>
            </a:fld>
            <a:endParaRPr lang="el-GR"/>
          </a:p>
        </p:txBody>
      </p:sp>
      <p:sp>
        <p:nvSpPr>
          <p:cNvPr id="49156" name="Rectangle 3"/>
          <p:cNvSpPr>
            <a:spLocks noGrp="1" noChangeArrowheads="1"/>
          </p:cNvSpPr>
          <p:nvPr>
            <p:ph type="body" idx="4294967295"/>
          </p:nvPr>
        </p:nvSpPr>
        <p:spPr>
          <a:xfrm>
            <a:off x="0" y="1447800"/>
            <a:ext cx="9144000" cy="4525963"/>
          </a:xfrm>
        </p:spPr>
        <p:txBody>
          <a:bodyPr/>
          <a:lstStyle/>
          <a:p>
            <a:pPr eaLnBrk="1" hangingPunct="1">
              <a:buFont typeface="Wingdings" pitchFamily="2" charset="2"/>
              <a:buNone/>
            </a:pPr>
            <a:endParaRPr lang="en-US" sz="2400" dirty="0" smtClean="0"/>
          </a:p>
          <a:p>
            <a:pPr eaLnBrk="1" hangingPunct="1"/>
            <a:r>
              <a:rPr lang="en-US" sz="2400" b="1" dirty="0" smtClean="0">
                <a:solidFill>
                  <a:srgbClr val="FF0000"/>
                </a:solidFill>
              </a:rPr>
              <a:t>Antenna gain</a:t>
            </a:r>
            <a:r>
              <a:rPr lang="en-US" sz="2400" dirty="0" smtClean="0">
                <a:solidFill>
                  <a:srgbClr val="FF0000"/>
                </a:solidFill>
              </a:rPr>
              <a:t> </a:t>
            </a:r>
          </a:p>
          <a:p>
            <a:pPr eaLnBrk="1" hangingPunct="1">
              <a:buFont typeface="Wingdings" pitchFamily="2" charset="2"/>
              <a:buNone/>
            </a:pPr>
            <a:r>
              <a:rPr lang="en-US" sz="2400" dirty="0" smtClean="0"/>
              <a:t>     the extent to which it</a:t>
            </a:r>
            <a:r>
              <a:rPr lang="en-US" sz="2400" dirty="0" smtClean="0">
                <a:solidFill>
                  <a:srgbClr val="FF0000"/>
                </a:solidFill>
              </a:rPr>
              <a:t> </a:t>
            </a:r>
            <a:r>
              <a:rPr lang="en-US" sz="2400" b="1" dirty="0" smtClean="0">
                <a:solidFill>
                  <a:srgbClr val="FF0000"/>
                </a:solidFill>
              </a:rPr>
              <a:t>enhances the signal</a:t>
            </a:r>
            <a:r>
              <a:rPr lang="en-US" sz="2400" dirty="0" smtClean="0">
                <a:solidFill>
                  <a:srgbClr val="FF0000"/>
                </a:solidFill>
              </a:rPr>
              <a:t> </a:t>
            </a:r>
            <a:r>
              <a:rPr lang="en-US" sz="2400" dirty="0" smtClean="0"/>
              <a:t>in its preferred </a:t>
            </a:r>
            <a:r>
              <a:rPr lang="en-US" sz="2400" dirty="0" smtClean="0"/>
              <a:t>direction</a:t>
            </a:r>
          </a:p>
          <a:p>
            <a:pPr eaLnBrk="1" hangingPunct="1">
              <a:buFont typeface="Wingdings" pitchFamily="2" charset="2"/>
              <a:buNone/>
            </a:pPr>
            <a:r>
              <a:rPr lang="en-US" sz="2400" dirty="0" smtClean="0"/>
              <a:t> </a:t>
            </a:r>
            <a:r>
              <a:rPr lang="en-US" sz="2400" dirty="0" smtClean="0"/>
              <a:t>    combines antenna directivity and electrical efficiency</a:t>
            </a:r>
          </a:p>
          <a:p>
            <a:pPr eaLnBrk="1" hangingPunct="1">
              <a:buFont typeface="Wingdings" pitchFamily="2" charset="2"/>
              <a:buNone/>
            </a:pPr>
            <a:r>
              <a:rPr lang="en-US" sz="2400" dirty="0" smtClean="0"/>
              <a:t> </a:t>
            </a:r>
            <a:r>
              <a:rPr lang="en-US" sz="2400" u="sng" dirty="0" smtClean="0"/>
              <a:t>T</a:t>
            </a:r>
            <a:r>
              <a:rPr lang="en-US" sz="2400" u="sng" dirty="0" smtClean="0"/>
              <a:t>ransmitting antenna</a:t>
            </a:r>
            <a:r>
              <a:rPr lang="en-US" sz="2400" dirty="0" smtClean="0"/>
              <a:t>: how well the antenna converts input power into radio waves headed in a specific direction.</a:t>
            </a:r>
            <a:endParaRPr lang="en-US" sz="2400" dirty="0" smtClean="0"/>
          </a:p>
          <a:p>
            <a:pPr eaLnBrk="1" hangingPunct="1">
              <a:buNone/>
            </a:pPr>
            <a:r>
              <a:rPr lang="en-US" sz="2400" u="sng" dirty="0" smtClean="0"/>
              <a:t>Receiving antenna</a:t>
            </a:r>
            <a:r>
              <a:rPr lang="en-US" sz="2400" dirty="0" smtClean="0"/>
              <a:t>: how well the antenna converts the arriving waves from a specified direction into electrical power.</a:t>
            </a:r>
            <a:endParaRPr lang="en-US" sz="2400" dirty="0" smtClean="0"/>
          </a:p>
          <a:p>
            <a:pPr eaLnBrk="1" hangingPunct="1"/>
            <a:r>
              <a:rPr lang="en-US" sz="2400" b="1" dirty="0" smtClean="0">
                <a:solidFill>
                  <a:srgbClr val="0070C0"/>
                </a:solidFill>
              </a:rPr>
              <a:t>Isotropic antenna</a:t>
            </a:r>
            <a:endParaRPr lang="en-US" sz="2400" dirty="0" smtClean="0">
              <a:solidFill>
                <a:srgbClr val="0070C0"/>
              </a:solidFill>
            </a:endParaRPr>
          </a:p>
          <a:p>
            <a:pPr eaLnBrk="1" hangingPunct="1">
              <a:buFont typeface="Wingdings" pitchFamily="2" charset="2"/>
              <a:buNone/>
            </a:pPr>
            <a:r>
              <a:rPr lang="en-US" sz="2400" dirty="0" smtClean="0"/>
              <a:t>      radiates power with unit gain </a:t>
            </a:r>
            <a:r>
              <a:rPr lang="en-US" sz="2400" b="1" dirty="0" smtClean="0">
                <a:solidFill>
                  <a:srgbClr val="0070C0"/>
                </a:solidFill>
              </a:rPr>
              <a:t>uniformly in all directions</a:t>
            </a:r>
          </a:p>
          <a:p>
            <a:pPr eaLnBrk="1" hangingPunct="1">
              <a:buFont typeface="Wingdings" pitchFamily="2" charset="2"/>
              <a:buNone/>
            </a:pPr>
            <a:endParaRPr lang="en-US" sz="2400" b="1" dirty="0" smtClean="0">
              <a:solidFill>
                <a:srgbClr val="CCCC00"/>
              </a:solidFill>
            </a:endParaRPr>
          </a:p>
          <a:p>
            <a:pPr eaLnBrk="1" hangingPunct="1"/>
            <a:r>
              <a:rPr lang="en-US" sz="2400" dirty="0" smtClean="0"/>
              <a:t>Measured in </a:t>
            </a:r>
            <a:r>
              <a:rPr lang="en-US" sz="2400" b="1" dirty="0" err="1" smtClean="0">
                <a:solidFill>
                  <a:srgbClr val="CCCC00"/>
                </a:solidFill>
              </a:rPr>
              <a:t>dBi</a:t>
            </a:r>
            <a:r>
              <a:rPr lang="en-US" sz="2400" dirty="0" smtClean="0"/>
              <a:t>: decibels relative to an isotropic radiator</a:t>
            </a:r>
            <a:endParaRPr lang="en-US" sz="2400" b="1" dirty="0" smtClean="0"/>
          </a:p>
          <a:p>
            <a:pPr eaLnBrk="1" hangingPunct="1">
              <a:buFont typeface="Wingdings" pitchFamily="2" charset="2"/>
              <a:buNone/>
            </a:pPr>
            <a:endParaRPr lang="en-US" sz="1900" baseline="-25000" dirty="0" smtClean="0"/>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4D9C7CE-28C8-4903-8A82-1C1C6EE45F35}" type="slidenum">
              <a:rPr lang="el-GR"/>
              <a:pPr>
                <a:defRPr/>
              </a:pPr>
              <a:t>130</a:t>
            </a:fld>
            <a:endParaRPr lang="el-GR"/>
          </a:p>
        </p:txBody>
      </p:sp>
      <p:sp>
        <p:nvSpPr>
          <p:cNvPr id="397314" name="Rectangle 2"/>
          <p:cNvSpPr>
            <a:spLocks noGrp="1" noChangeArrowheads="1"/>
          </p:cNvSpPr>
          <p:nvPr>
            <p:ph type="title"/>
          </p:nvPr>
        </p:nvSpPr>
        <p:spPr>
          <a:xfrm>
            <a:off x="-304800" y="0"/>
            <a:ext cx="8229600" cy="1143000"/>
          </a:xfrm>
        </p:spPr>
        <p:txBody>
          <a:bodyPr rtlCol="0">
            <a:normAutofit fontScale="90000"/>
          </a:bodyPr>
          <a:lstStyle/>
          <a:p>
            <a:pPr eaLnBrk="1" fontAlgn="auto" hangingPunct="1">
              <a:spcAft>
                <a:spcPts val="0"/>
              </a:spcAft>
              <a:defRPr/>
            </a:pPr>
            <a:r>
              <a:rPr lang="en-US" dirty="0" smtClean="0"/>
              <a:t>Example of OFDM Transmitter &amp; Receiver</a:t>
            </a:r>
            <a:endParaRPr lang="el-GR" dirty="0"/>
          </a:p>
        </p:txBody>
      </p:sp>
      <p:pic>
        <p:nvPicPr>
          <p:cNvPr id="131076" name="Picture 3"/>
          <p:cNvPicPr>
            <a:picLocks noGrp="1" noChangeAspect="1" noChangeArrowheads="1"/>
          </p:cNvPicPr>
          <p:nvPr>
            <p:ph type="body" idx="1"/>
          </p:nvPr>
        </p:nvPicPr>
        <p:blipFill>
          <a:blip r:embed="rId2" cstate="print"/>
          <a:srcRect/>
          <a:stretch>
            <a:fillRect/>
          </a:stretch>
        </p:blipFill>
        <p:spPr>
          <a:xfrm>
            <a:off x="0" y="1752600"/>
            <a:ext cx="8897938" cy="4183063"/>
          </a:xfrm>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428FF99-A777-4D59-BAA3-AC0B02DD3B19}" type="slidenum">
              <a:rPr lang="el-GR"/>
              <a:pPr>
                <a:defRPr/>
              </a:pPr>
              <a:t>131</a:t>
            </a:fld>
            <a:endParaRPr lang="el-GR"/>
          </a:p>
        </p:txBody>
      </p:sp>
      <p:sp>
        <p:nvSpPr>
          <p:cNvPr id="132099" name="Rectangle 2"/>
          <p:cNvSpPr>
            <a:spLocks noGrp="1" noChangeArrowheads="1"/>
          </p:cNvSpPr>
          <p:nvPr>
            <p:ph type="title"/>
          </p:nvPr>
        </p:nvSpPr>
        <p:spPr>
          <a:xfrm>
            <a:off x="-304800" y="-152400"/>
            <a:ext cx="8229600" cy="1143000"/>
          </a:xfrm>
        </p:spPr>
        <p:txBody>
          <a:bodyPr/>
          <a:lstStyle/>
          <a:p>
            <a:pPr eaLnBrk="1" hangingPunct="1"/>
            <a:r>
              <a:rPr lang="en-US" smtClean="0"/>
              <a:t>Example of OFDM</a:t>
            </a:r>
            <a:endParaRPr lang="el-GR" smtClean="0"/>
          </a:p>
        </p:txBody>
      </p:sp>
      <p:pic>
        <p:nvPicPr>
          <p:cNvPr id="132100" name="Picture 3"/>
          <p:cNvPicPr>
            <a:picLocks noGrp="1" noChangeAspect="1" noChangeArrowheads="1"/>
          </p:cNvPicPr>
          <p:nvPr>
            <p:ph type="body" idx="1"/>
          </p:nvPr>
        </p:nvPicPr>
        <p:blipFill>
          <a:blip r:embed="rId2" cstate="print"/>
          <a:srcRect/>
          <a:stretch>
            <a:fillRect/>
          </a:stretch>
        </p:blipFill>
        <p:spPr>
          <a:xfrm>
            <a:off x="304800" y="609600"/>
            <a:ext cx="7842250" cy="4506913"/>
          </a:xfrm>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 Τίτλος"/>
          <p:cNvSpPr>
            <a:spLocks noGrp="1"/>
          </p:cNvSpPr>
          <p:nvPr>
            <p:ph type="title"/>
          </p:nvPr>
        </p:nvSpPr>
        <p:spPr>
          <a:xfrm>
            <a:off x="-1828800" y="0"/>
            <a:ext cx="8229600" cy="1143000"/>
          </a:xfrm>
        </p:spPr>
        <p:txBody>
          <a:bodyPr/>
          <a:lstStyle/>
          <a:p>
            <a:pPr eaLnBrk="1" hangingPunct="1"/>
            <a:r>
              <a:rPr lang="en-US" smtClean="0"/>
              <a:t>OFDM Modulation </a:t>
            </a:r>
            <a:endParaRPr lang="el-GR" smtClean="0"/>
          </a:p>
        </p:txBody>
      </p:sp>
      <p:sp>
        <p:nvSpPr>
          <p:cNvPr id="133123" name="2 - Θέση περιεχομένου"/>
          <p:cNvSpPr>
            <a:spLocks noGrp="1"/>
          </p:cNvSpPr>
          <p:nvPr>
            <p:ph idx="1"/>
          </p:nvPr>
        </p:nvSpPr>
        <p:spPr>
          <a:xfrm>
            <a:off x="0" y="4143375"/>
            <a:ext cx="9001125" cy="2428875"/>
          </a:xfrm>
        </p:spPr>
        <p:txBody>
          <a:bodyPr/>
          <a:lstStyle/>
          <a:p>
            <a:pPr eaLnBrk="1" hangingPunct="1"/>
            <a:r>
              <a:rPr lang="en-US" sz="2300" smtClean="0"/>
              <a:t>The bit stream is divided into N parallel subflows</a:t>
            </a:r>
          </a:p>
          <a:p>
            <a:pPr eaLnBrk="1" hangingPunct="1"/>
            <a:r>
              <a:rPr lang="en-US" sz="2300" smtClean="0"/>
              <a:t>The symbols of each subflow are modulated using </a:t>
            </a:r>
            <a:r>
              <a:rPr lang="en-US" sz="2300" b="1" smtClean="0">
                <a:solidFill>
                  <a:srgbClr val="0070C0"/>
                </a:solidFill>
              </a:rPr>
              <a:t>MPSK</a:t>
            </a:r>
            <a:r>
              <a:rPr lang="en-US" sz="2300" smtClean="0"/>
              <a:t> or </a:t>
            </a:r>
            <a:r>
              <a:rPr lang="en-US" sz="2300" b="1" smtClean="0">
                <a:solidFill>
                  <a:srgbClr val="0070C0"/>
                </a:solidFill>
              </a:rPr>
              <a:t>MQAM</a:t>
            </a:r>
            <a:r>
              <a:rPr lang="en-US" sz="2300" smtClean="0"/>
              <a:t> </a:t>
            </a:r>
          </a:p>
          <a:p>
            <a:pPr eaLnBrk="1" hangingPunct="1"/>
            <a:r>
              <a:rPr lang="en-US" sz="2300" smtClean="0"/>
              <a:t>Resulting complex numbers are fed to a module that performs  FFT</a:t>
            </a:r>
            <a:r>
              <a:rPr lang="en-US" sz="2300" baseline="30000" smtClean="0"/>
              <a:t>-1</a:t>
            </a:r>
            <a:r>
              <a:rPr lang="en-US" sz="2300" smtClean="0"/>
              <a:t>  </a:t>
            </a:r>
          </a:p>
          <a:p>
            <a:pPr eaLnBrk="1" hangingPunct="1"/>
            <a:r>
              <a:rPr lang="en-US" sz="2300" smtClean="0"/>
              <a:t>Finally the signal is converted from digital to analog, brought to the RF frequencies, and then fed to the antenna of the transmitter</a:t>
            </a:r>
            <a:endParaRPr lang="el-GR" sz="2300" smtClean="0"/>
          </a:p>
        </p:txBody>
      </p:sp>
      <p:pic>
        <p:nvPicPr>
          <p:cNvPr id="133124" name="Picture 2" descr="http://upload.wikimedia.org/wikipedia/commons/4/4e/OFDM_transmitter_ideal.png"/>
          <p:cNvPicPr>
            <a:picLocks noChangeAspect="1" noChangeArrowheads="1"/>
          </p:cNvPicPr>
          <p:nvPr/>
        </p:nvPicPr>
        <p:blipFill>
          <a:blip r:embed="rId3" cstate="print"/>
          <a:srcRect/>
          <a:stretch>
            <a:fillRect/>
          </a:stretch>
        </p:blipFill>
        <p:spPr bwMode="auto">
          <a:xfrm>
            <a:off x="285750" y="1214438"/>
            <a:ext cx="85725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 Τίτλος"/>
          <p:cNvSpPr>
            <a:spLocks noGrp="1"/>
          </p:cNvSpPr>
          <p:nvPr>
            <p:ph type="title"/>
          </p:nvPr>
        </p:nvSpPr>
        <p:spPr/>
        <p:txBody>
          <a:bodyPr/>
          <a:lstStyle/>
          <a:p>
            <a:pPr eaLnBrk="1" hangingPunct="1"/>
            <a:r>
              <a:rPr lang="en-US" smtClean="0"/>
              <a:t>OFDM Demodulation</a:t>
            </a:r>
            <a:endParaRPr lang="el-GR" smtClean="0"/>
          </a:p>
        </p:txBody>
      </p:sp>
      <p:sp>
        <p:nvSpPr>
          <p:cNvPr id="22531" name="2 - Θέση περιεχομένου"/>
          <p:cNvSpPr>
            <a:spLocks noGrp="1"/>
          </p:cNvSpPr>
          <p:nvPr>
            <p:ph idx="1"/>
          </p:nvPr>
        </p:nvSpPr>
        <p:spPr>
          <a:xfrm>
            <a:off x="0" y="4429125"/>
            <a:ext cx="9144000" cy="2428875"/>
          </a:xfrm>
        </p:spPr>
        <p:txBody>
          <a:bodyPr rtlCol="0">
            <a:normAutofit/>
          </a:bodyPr>
          <a:lstStyle/>
          <a:p>
            <a:pPr algn="just" eaLnBrk="1" fontAlgn="auto" hangingPunct="1">
              <a:spcAft>
                <a:spcPts val="0"/>
              </a:spcAft>
              <a:defRPr/>
            </a:pPr>
            <a:r>
              <a:rPr lang="en-US" sz="2600" dirty="0" smtClean="0"/>
              <a:t>At the receiver the inverse procedure is followed</a:t>
            </a:r>
          </a:p>
          <a:p>
            <a:pPr marL="514350" indent="-514350" algn="just" eaLnBrk="1" fontAlgn="auto" hangingPunct="1">
              <a:spcAft>
                <a:spcPts val="0"/>
              </a:spcAft>
              <a:buFont typeface="+mj-lt"/>
              <a:buAutoNum type="arabicPeriod"/>
              <a:defRPr/>
            </a:pPr>
            <a:r>
              <a:rPr lang="en-US" sz="2600" dirty="0" smtClean="0"/>
              <a:t>The signal is brought down to baseband &amp; is converted from analog to digital</a:t>
            </a:r>
          </a:p>
          <a:p>
            <a:pPr marL="514350" indent="-514350" algn="just" eaLnBrk="1" fontAlgn="auto" hangingPunct="1">
              <a:spcAft>
                <a:spcPts val="0"/>
              </a:spcAft>
              <a:buFont typeface="+mj-lt"/>
              <a:buAutoNum type="arabicPeriod"/>
              <a:defRPr/>
            </a:pPr>
            <a:r>
              <a:rPr lang="en-US" sz="2600" dirty="0" smtClean="0"/>
              <a:t>FFT is performed </a:t>
            </a:r>
            <a:r>
              <a:rPr lang="en-US" sz="2600" dirty="0" smtClean="0">
                <a:sym typeface="Wingdings"/>
              </a:rPr>
              <a:t> </a:t>
            </a:r>
            <a:r>
              <a:rPr lang="en-US" sz="2600" dirty="0" smtClean="0"/>
              <a:t>produces the transmitted symbols</a:t>
            </a:r>
          </a:p>
        </p:txBody>
      </p:sp>
      <p:pic>
        <p:nvPicPr>
          <p:cNvPr id="134148" name="Picture 2" descr="http://upload.wikimedia.org/wikipedia/commons/9/90/OFDM_receiver_ideal.png"/>
          <p:cNvPicPr>
            <a:picLocks noChangeAspect="1" noChangeArrowheads="1"/>
          </p:cNvPicPr>
          <p:nvPr/>
        </p:nvPicPr>
        <p:blipFill>
          <a:blip r:embed="rId3" cstate="print"/>
          <a:srcRect/>
          <a:stretch>
            <a:fillRect/>
          </a:stretch>
        </p:blipFill>
        <p:spPr bwMode="auto">
          <a:xfrm>
            <a:off x="500063" y="1428750"/>
            <a:ext cx="8143875" cy="2805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 Τίτλος"/>
          <p:cNvSpPr>
            <a:spLocks noGrp="1"/>
          </p:cNvSpPr>
          <p:nvPr>
            <p:ph type="title"/>
          </p:nvPr>
        </p:nvSpPr>
        <p:spPr>
          <a:xfrm>
            <a:off x="-579437" y="-304800"/>
            <a:ext cx="8229600" cy="1143000"/>
          </a:xfrm>
        </p:spPr>
        <p:txBody>
          <a:bodyPr/>
          <a:lstStyle/>
          <a:p>
            <a:pPr eaLnBrk="1" hangingPunct="1"/>
            <a:r>
              <a:rPr lang="en-US" dirty="0" smtClean="0"/>
              <a:t>Frequency  Selective  Fading</a:t>
            </a:r>
            <a:endParaRPr lang="el-GR" dirty="0" smtClean="0"/>
          </a:p>
        </p:txBody>
      </p:sp>
      <p:sp>
        <p:nvSpPr>
          <p:cNvPr id="135171" name="2 - Θέση περιεχομένου"/>
          <p:cNvSpPr>
            <a:spLocks noGrp="1"/>
          </p:cNvSpPr>
          <p:nvPr>
            <p:ph idx="1"/>
          </p:nvPr>
        </p:nvSpPr>
        <p:spPr>
          <a:xfrm>
            <a:off x="0" y="838200"/>
            <a:ext cx="9144000" cy="4525963"/>
          </a:xfrm>
        </p:spPr>
        <p:txBody>
          <a:bodyPr/>
          <a:lstStyle/>
          <a:p>
            <a:pPr eaLnBrk="1" hangingPunct="1"/>
            <a:r>
              <a:rPr lang="en-US" sz="2600" dirty="0" smtClean="0"/>
              <a:t>The frequency response of a fading channel is not constant within the available bandwidth</a:t>
            </a:r>
          </a:p>
          <a:p>
            <a:pPr lvl="1" eaLnBrk="1" hangingPunct="1"/>
            <a:r>
              <a:rPr lang="en-US" sz="2200" dirty="0" smtClean="0"/>
              <a:t>The channel gain may </a:t>
            </a:r>
            <a:r>
              <a:rPr lang="en-US" sz="2200" b="1" i="1" dirty="0" smtClean="0">
                <a:solidFill>
                  <a:srgbClr val="FF0000"/>
                </a:solidFill>
              </a:rPr>
              <a:t>vary for different frequencies </a:t>
            </a:r>
            <a:r>
              <a:rPr lang="en-US" sz="2200" dirty="0" smtClean="0"/>
              <a:t>of the transmitted signal</a:t>
            </a:r>
          </a:p>
          <a:p>
            <a:pPr lvl="1" eaLnBrk="1" hangingPunct="1"/>
            <a:r>
              <a:rPr lang="en-US" sz="2200" dirty="0" smtClean="0"/>
              <a:t>Channel gain: </a:t>
            </a:r>
            <a:r>
              <a:rPr lang="el-GR" sz="2200" dirty="0" smtClean="0"/>
              <a:t>συντελεστής που εκφράζει την επίδραση στο μεταδιδόμενο σήμα</a:t>
            </a:r>
          </a:p>
          <a:p>
            <a:pPr lvl="1" eaLnBrk="1" hangingPunct="1">
              <a:buFont typeface="Arial" pitchFamily="34" charset="0"/>
              <a:buNone/>
            </a:pPr>
            <a:endParaRPr lang="en-US" sz="2200" dirty="0" smtClean="0"/>
          </a:p>
          <a:p>
            <a:pPr lvl="1" eaLnBrk="1" hangingPunct="1">
              <a:buFont typeface="Arial" pitchFamily="34" charset="0"/>
              <a:buNone/>
            </a:pPr>
            <a:endParaRPr lang="en-US" sz="2200" dirty="0" smtClean="0"/>
          </a:p>
          <a:p>
            <a:pPr eaLnBrk="1" hangingPunct="1"/>
            <a:endParaRPr lang="en-US" sz="2600" dirty="0" smtClean="0"/>
          </a:p>
          <a:p>
            <a:pPr eaLnBrk="1" hangingPunct="1"/>
            <a:endParaRPr lang="en-US" sz="2600" dirty="0" smtClean="0"/>
          </a:p>
          <a:p>
            <a:pPr eaLnBrk="1" hangingPunct="1"/>
            <a:endParaRPr lang="en-US" sz="2600" dirty="0" smtClean="0"/>
          </a:p>
          <a:p>
            <a:pPr eaLnBrk="1" hangingPunct="1"/>
            <a:endParaRPr lang="el-GR" sz="2600" dirty="0" smtClean="0"/>
          </a:p>
        </p:txBody>
      </p:sp>
      <p:pic>
        <p:nvPicPr>
          <p:cNvPr id="135172" name="Picture 5"/>
          <p:cNvPicPr>
            <a:picLocks noChangeAspect="1" noChangeArrowheads="1"/>
          </p:cNvPicPr>
          <p:nvPr/>
        </p:nvPicPr>
        <p:blipFill>
          <a:blip r:embed="rId3" cstate="print"/>
          <a:srcRect/>
          <a:stretch>
            <a:fillRect/>
          </a:stretch>
        </p:blipFill>
        <p:spPr bwMode="auto">
          <a:xfrm>
            <a:off x="0" y="3276600"/>
            <a:ext cx="9144000" cy="2428875"/>
          </a:xfrm>
          <a:prstGeom prst="rect">
            <a:avLst/>
          </a:prstGeom>
          <a:noFill/>
          <a:ln w="9525">
            <a:noFill/>
            <a:miter lim="800000"/>
            <a:headEnd/>
            <a:tailEnd/>
          </a:ln>
        </p:spPr>
      </p:pic>
      <p:sp>
        <p:nvSpPr>
          <p:cNvPr id="135173" name="TextBox 4"/>
          <p:cNvSpPr txBox="1">
            <a:spLocks noChangeArrowheads="1"/>
          </p:cNvSpPr>
          <p:nvPr/>
        </p:nvSpPr>
        <p:spPr bwMode="auto">
          <a:xfrm>
            <a:off x="1850571" y="5738358"/>
            <a:ext cx="5821363" cy="369888"/>
          </a:xfrm>
          <a:prstGeom prst="rect">
            <a:avLst/>
          </a:prstGeom>
          <a:noFill/>
          <a:ln w="9525">
            <a:noFill/>
            <a:miter lim="800000"/>
            <a:headEnd/>
            <a:tailEnd/>
          </a:ln>
        </p:spPr>
        <p:txBody>
          <a:bodyPr wrap="none">
            <a:spAutoFit/>
          </a:bodyPr>
          <a:lstStyle/>
          <a:p>
            <a:r>
              <a:rPr lang="en-US" dirty="0"/>
              <a:t>H</a:t>
            </a:r>
            <a:r>
              <a:rPr lang="en-US" baseline="30000" dirty="0"/>
              <a:t>2</a:t>
            </a:r>
            <a:r>
              <a:rPr lang="en-US" dirty="0"/>
              <a:t>(f): the square of channel frequency response</a:t>
            </a:r>
          </a:p>
        </p:txBody>
      </p:sp>
      <p:sp>
        <p:nvSpPr>
          <p:cNvPr id="135174" name="TextBox 5"/>
          <p:cNvSpPr txBox="1">
            <a:spLocks noChangeArrowheads="1"/>
          </p:cNvSpPr>
          <p:nvPr/>
        </p:nvSpPr>
        <p:spPr bwMode="auto">
          <a:xfrm>
            <a:off x="3124200" y="3276600"/>
            <a:ext cx="788988" cy="276225"/>
          </a:xfrm>
          <a:prstGeom prst="rect">
            <a:avLst/>
          </a:prstGeom>
          <a:noFill/>
          <a:ln w="9525">
            <a:noFill/>
            <a:miter lim="800000"/>
            <a:headEnd/>
            <a:tailEnd/>
          </a:ln>
        </p:spPr>
        <p:txBody>
          <a:bodyPr wrap="none">
            <a:spAutoFit/>
          </a:bodyPr>
          <a:lstStyle/>
          <a:p>
            <a:r>
              <a:rPr lang="en-US" sz="1200"/>
              <a:t>Square </a:t>
            </a:r>
          </a:p>
        </p:txBody>
      </p:sp>
      <p:sp>
        <p:nvSpPr>
          <p:cNvPr id="135175" name="TextBox 6"/>
          <p:cNvSpPr txBox="1">
            <a:spLocks noChangeArrowheads="1"/>
          </p:cNvSpPr>
          <p:nvPr/>
        </p:nvSpPr>
        <p:spPr bwMode="auto">
          <a:xfrm>
            <a:off x="6019800" y="3810000"/>
            <a:ext cx="1282700" cy="646113"/>
          </a:xfrm>
          <a:prstGeom prst="rect">
            <a:avLst/>
          </a:prstGeom>
          <a:noFill/>
          <a:ln w="9525">
            <a:noFill/>
            <a:miter lim="800000"/>
            <a:headEnd/>
            <a:tailEnd/>
          </a:ln>
        </p:spPr>
        <p:txBody>
          <a:bodyPr wrap="none">
            <a:spAutoFit/>
          </a:bodyPr>
          <a:lstStyle/>
          <a:p>
            <a:r>
              <a:rPr lang="en-US"/>
              <a:t>distortion</a:t>
            </a:r>
          </a:p>
          <a:p>
            <a:endParaRPr lang="en-US"/>
          </a:p>
        </p:txBody>
      </p:sp>
      <p:cxnSp>
        <p:nvCxnSpPr>
          <p:cNvPr id="9" name="Straight Arrow Connector 8"/>
          <p:cNvCxnSpPr/>
          <p:nvPr/>
        </p:nvCxnSpPr>
        <p:spPr>
          <a:xfrm rot="16200000" flipH="1">
            <a:off x="6667500" y="43053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6120492"/>
            <a:ext cx="9144000" cy="784830"/>
          </a:xfrm>
          <a:prstGeom prst="rect">
            <a:avLst/>
          </a:prstGeom>
          <a:noFill/>
        </p:spPr>
        <p:txBody>
          <a:bodyPr wrap="square" rtlCol="0">
            <a:spAutoFit/>
          </a:bodyPr>
          <a:lstStyle/>
          <a:p>
            <a:r>
              <a:rPr lang="el-GR" sz="1500" dirty="0" smtClean="0">
                <a:solidFill>
                  <a:schemeClr val="accent3">
                    <a:lumMod val="75000"/>
                  </a:schemeClr>
                </a:solidFill>
              </a:rPr>
              <a:t>Το παραπάνω παράδειγμα δείχνει ένα κακής ποιότητας κανάλι, μια και παραμορφώνει σημαντικά τα φασματικά χαρακτηριστικά του μεταδιδόμενου σήματος (πχ κύριος λοβός</a:t>
            </a:r>
          </a:p>
          <a:p>
            <a:r>
              <a:rPr lang="el-GR" sz="1500" dirty="0">
                <a:solidFill>
                  <a:schemeClr val="accent3">
                    <a:lumMod val="75000"/>
                  </a:schemeClr>
                </a:solidFill>
              </a:rPr>
              <a:t>έ</a:t>
            </a:r>
            <a:r>
              <a:rPr lang="el-GR" sz="1500" dirty="0" smtClean="0">
                <a:solidFill>
                  <a:schemeClr val="accent3">
                    <a:lumMod val="75000"/>
                  </a:schemeClr>
                </a:solidFill>
              </a:rPr>
              <a:t>χει σχεδόν εξαφανιστεί)</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 Τίτλος"/>
          <p:cNvSpPr>
            <a:spLocks noGrp="1"/>
          </p:cNvSpPr>
          <p:nvPr>
            <p:ph type="title"/>
          </p:nvPr>
        </p:nvSpPr>
        <p:spPr>
          <a:xfrm>
            <a:off x="-685800" y="0"/>
            <a:ext cx="7848600" cy="838200"/>
          </a:xfrm>
        </p:spPr>
        <p:txBody>
          <a:bodyPr/>
          <a:lstStyle/>
          <a:p>
            <a:pPr eaLnBrk="1" hangingPunct="1"/>
            <a:r>
              <a:rPr lang="en-US" dirty="0" smtClean="0"/>
              <a:t>Use OFDM </a:t>
            </a:r>
            <a:endParaRPr lang="el-GR" dirty="0" smtClean="0"/>
          </a:p>
        </p:txBody>
      </p:sp>
      <p:sp>
        <p:nvSpPr>
          <p:cNvPr id="136195" name="2 - Θέση περιεχομένου"/>
          <p:cNvSpPr>
            <a:spLocks noGrp="1"/>
          </p:cNvSpPr>
          <p:nvPr>
            <p:ph idx="1"/>
          </p:nvPr>
        </p:nvSpPr>
        <p:spPr>
          <a:xfrm>
            <a:off x="-10886" y="617537"/>
            <a:ext cx="9144000" cy="4525963"/>
          </a:xfrm>
        </p:spPr>
        <p:txBody>
          <a:bodyPr/>
          <a:lstStyle/>
          <a:p>
            <a:pPr eaLnBrk="1" hangingPunct="1"/>
            <a:r>
              <a:rPr lang="en-US" sz="2600" dirty="0" smtClean="0"/>
              <a:t>To reduce the effect of frequency selective fading</a:t>
            </a:r>
          </a:p>
          <a:p>
            <a:pPr lvl="1" algn="just" eaLnBrk="1" hangingPunct="1"/>
            <a:r>
              <a:rPr lang="en-US" sz="2200" dirty="0" smtClean="0"/>
              <a:t>The total available bandwidth is divided into N frequency bins</a:t>
            </a:r>
          </a:p>
          <a:p>
            <a:pPr lvl="1" algn="just" eaLnBrk="1" hangingPunct="1"/>
            <a:r>
              <a:rPr lang="en-US" sz="2200" dirty="0" smtClean="0"/>
              <a:t>The number N is selected such that the </a:t>
            </a:r>
            <a:r>
              <a:rPr lang="en-US" sz="2200" b="1" dirty="0" smtClean="0"/>
              <a:t>channel frequency response </a:t>
            </a:r>
            <a:r>
              <a:rPr lang="en-US" sz="2200" dirty="0" smtClean="0"/>
              <a:t>is </a:t>
            </a:r>
            <a:r>
              <a:rPr lang="en-US" sz="2200" b="1" dirty="0" smtClean="0"/>
              <a:t>almost constant at </a:t>
            </a:r>
            <a:r>
              <a:rPr lang="en-US" sz="2200" b="1" i="1" dirty="0" smtClean="0"/>
              <a:t>each bin </a:t>
            </a:r>
            <a:r>
              <a:rPr lang="en-US" sz="2200" dirty="0" smtClean="0"/>
              <a:t>(</a:t>
            </a:r>
            <a:r>
              <a:rPr lang="en-US" sz="2200" b="1" i="1" dirty="0" smtClean="0">
                <a:solidFill>
                  <a:srgbClr val="FF0000"/>
                </a:solidFill>
              </a:rPr>
              <a:t>Flat fading</a:t>
            </a:r>
            <a:r>
              <a:rPr lang="en-US" sz="2200" dirty="0" smtClean="0"/>
              <a:t>)</a:t>
            </a:r>
            <a:endParaRPr lang="el-GR" sz="2200" dirty="0" smtClean="0"/>
          </a:p>
          <a:p>
            <a:pPr eaLnBrk="1" hangingPunct="1"/>
            <a:endParaRPr lang="el-GR" sz="2600" dirty="0" smtClean="0"/>
          </a:p>
        </p:txBody>
      </p:sp>
      <p:pic>
        <p:nvPicPr>
          <p:cNvPr id="136196" name="Picture 6"/>
          <p:cNvPicPr>
            <a:picLocks noChangeAspect="1" noChangeArrowheads="1"/>
          </p:cNvPicPr>
          <p:nvPr/>
        </p:nvPicPr>
        <p:blipFill>
          <a:blip r:embed="rId3" cstate="print"/>
          <a:srcRect/>
          <a:stretch>
            <a:fillRect/>
          </a:stretch>
        </p:blipFill>
        <p:spPr bwMode="auto">
          <a:xfrm>
            <a:off x="19050" y="2971800"/>
            <a:ext cx="9124950" cy="2009775"/>
          </a:xfrm>
          <a:prstGeom prst="rect">
            <a:avLst/>
          </a:prstGeom>
          <a:noFill/>
          <a:ln w="9525">
            <a:noFill/>
            <a:miter lim="800000"/>
            <a:headEnd/>
            <a:tailEnd/>
          </a:ln>
        </p:spPr>
      </p:pic>
      <p:sp>
        <p:nvSpPr>
          <p:cNvPr id="136197" name="Rectangle 4"/>
          <p:cNvSpPr>
            <a:spLocks noChangeArrowheads="1"/>
          </p:cNvSpPr>
          <p:nvPr/>
        </p:nvSpPr>
        <p:spPr bwMode="auto">
          <a:xfrm>
            <a:off x="2743200" y="2971800"/>
            <a:ext cx="788988" cy="276225"/>
          </a:xfrm>
          <a:prstGeom prst="rect">
            <a:avLst/>
          </a:prstGeom>
          <a:noFill/>
          <a:ln w="9525">
            <a:noFill/>
            <a:miter lim="800000"/>
            <a:headEnd/>
            <a:tailEnd/>
          </a:ln>
        </p:spPr>
        <p:txBody>
          <a:bodyPr wrap="none">
            <a:spAutoFit/>
          </a:bodyPr>
          <a:lstStyle/>
          <a:p>
            <a:r>
              <a:rPr lang="en-US" sz="1200"/>
              <a:t>Square </a:t>
            </a:r>
          </a:p>
        </p:txBody>
      </p:sp>
      <p:sp>
        <p:nvSpPr>
          <p:cNvPr id="136198" name="TextBox 5"/>
          <p:cNvSpPr txBox="1">
            <a:spLocks noChangeArrowheads="1"/>
          </p:cNvSpPr>
          <p:nvPr/>
        </p:nvSpPr>
        <p:spPr bwMode="auto">
          <a:xfrm>
            <a:off x="0" y="6019800"/>
            <a:ext cx="9310688" cy="923330"/>
          </a:xfrm>
          <a:prstGeom prst="rect">
            <a:avLst/>
          </a:prstGeom>
          <a:noFill/>
          <a:ln w="9525">
            <a:noFill/>
            <a:miter lim="800000"/>
            <a:headEnd/>
            <a:tailEnd/>
          </a:ln>
        </p:spPr>
        <p:txBody>
          <a:bodyPr>
            <a:spAutoFit/>
          </a:bodyPr>
          <a:lstStyle/>
          <a:p>
            <a:r>
              <a:rPr lang="en-US" dirty="0"/>
              <a:t>There is (a different) attenuation at each bin but the </a:t>
            </a:r>
            <a:r>
              <a:rPr lang="en-US" b="1" dirty="0">
                <a:solidFill>
                  <a:schemeClr val="accent3">
                    <a:lumMod val="75000"/>
                  </a:schemeClr>
                </a:solidFill>
              </a:rPr>
              <a:t>spectral characteristics </a:t>
            </a:r>
            <a:r>
              <a:rPr lang="en-US" b="1" dirty="0"/>
              <a:t>of the signal remain the </a:t>
            </a:r>
            <a:r>
              <a:rPr lang="en-US" b="1" dirty="0" smtClean="0"/>
              <a:t>same</a:t>
            </a:r>
            <a:r>
              <a:rPr lang="el-GR" b="1" dirty="0" smtClean="0"/>
              <a:t> </a:t>
            </a:r>
            <a:r>
              <a:rPr lang="el-GR" dirty="0" smtClean="0">
                <a:solidFill>
                  <a:schemeClr val="accent3">
                    <a:lumMod val="75000"/>
                  </a:schemeClr>
                </a:solidFill>
              </a:rPr>
              <a:t>(μόνο το πλάτος του σήματος αλλοιώνεται, αλλά όχι η παρουσία των λοβών/</a:t>
            </a:r>
            <a:r>
              <a:rPr lang="en-US" dirty="0" smtClean="0">
                <a:solidFill>
                  <a:schemeClr val="accent3">
                    <a:lumMod val="75000"/>
                  </a:schemeClr>
                </a:solidFill>
              </a:rPr>
              <a:t>”</a:t>
            </a:r>
            <a:r>
              <a:rPr lang="el-GR" dirty="0" smtClean="0">
                <a:solidFill>
                  <a:schemeClr val="accent3">
                    <a:lumMod val="75000"/>
                  </a:schemeClr>
                </a:solidFill>
              </a:rPr>
              <a:t>σχήμα</a:t>
            </a:r>
            <a:r>
              <a:rPr lang="en-US" dirty="0" smtClean="0">
                <a:solidFill>
                  <a:schemeClr val="accent3">
                    <a:lumMod val="75000"/>
                  </a:schemeClr>
                </a:solidFill>
              </a:rPr>
              <a:t>” </a:t>
            </a:r>
            <a:r>
              <a:rPr lang="el-GR" dirty="0" smtClean="0">
                <a:solidFill>
                  <a:schemeClr val="accent3">
                    <a:lumMod val="75000"/>
                  </a:schemeClr>
                </a:solidFill>
              </a:rPr>
              <a:t>τους)</a:t>
            </a:r>
            <a:endParaRPr lang="en-US" dirty="0">
              <a:solidFill>
                <a:schemeClr val="accent3">
                  <a:lumMod val="75000"/>
                </a:schemeClr>
              </a:solidFill>
            </a:endParaRPr>
          </a:p>
        </p:txBody>
      </p:sp>
      <p:sp>
        <p:nvSpPr>
          <p:cNvPr id="136199" name="TextBox 7"/>
          <p:cNvSpPr txBox="1">
            <a:spLocks noChangeArrowheads="1"/>
          </p:cNvSpPr>
          <p:nvPr/>
        </p:nvSpPr>
        <p:spPr bwMode="auto">
          <a:xfrm>
            <a:off x="0" y="5257800"/>
            <a:ext cx="9309100" cy="646113"/>
          </a:xfrm>
          <a:prstGeom prst="rect">
            <a:avLst/>
          </a:prstGeom>
          <a:noFill/>
          <a:ln w="9525">
            <a:noFill/>
            <a:miter lim="800000"/>
            <a:headEnd/>
            <a:tailEnd/>
          </a:ln>
        </p:spPr>
        <p:txBody>
          <a:bodyPr wrap="none">
            <a:spAutoFit/>
          </a:bodyPr>
          <a:lstStyle/>
          <a:p>
            <a:r>
              <a:rPr lang="en-US" dirty="0"/>
              <a:t>Multiple transmitted signals (one symbol per frequency bin)</a:t>
            </a:r>
          </a:p>
          <a:p>
            <a:r>
              <a:rPr lang="en-US" dirty="0"/>
              <a:t>Note: larger symbol duration per bin (compared to spread spectrum schemes)</a:t>
            </a:r>
          </a:p>
        </p:txBody>
      </p:sp>
      <p:cxnSp>
        <p:nvCxnSpPr>
          <p:cNvPr id="10" name="Straight Arrow Connector 9"/>
          <p:cNvCxnSpPr/>
          <p:nvPr/>
        </p:nvCxnSpPr>
        <p:spPr>
          <a:xfrm rot="16200000" flipV="1">
            <a:off x="1714500" y="49911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5943600" y="5029200"/>
            <a:ext cx="1524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7086600" y="4419601"/>
            <a:ext cx="152400" cy="478970"/>
          </a:xfrm>
          <a:prstGeom prst="ellipse">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p:cNvSpPr txBox="1"/>
          <p:nvPr/>
        </p:nvSpPr>
        <p:spPr>
          <a:xfrm>
            <a:off x="59374" y="2325469"/>
            <a:ext cx="9201558" cy="646331"/>
          </a:xfrm>
          <a:prstGeom prst="rect">
            <a:avLst/>
          </a:prstGeom>
          <a:noFill/>
        </p:spPr>
        <p:txBody>
          <a:bodyPr wrap="none" rtlCol="0">
            <a:spAutoFit/>
          </a:bodyPr>
          <a:lstStyle/>
          <a:p>
            <a:r>
              <a:rPr lang="el-GR" dirty="0" err="1" smtClean="0"/>
              <a:t>Υποκανάλια</a:t>
            </a:r>
            <a:r>
              <a:rPr lang="el-GR" dirty="0" smtClean="0"/>
              <a:t> </a:t>
            </a:r>
            <a:r>
              <a:rPr lang="el-GR" b="1" i="1" dirty="0" smtClean="0">
                <a:solidFill>
                  <a:srgbClr val="7030A0"/>
                </a:solidFill>
              </a:rPr>
              <a:t>μικρού εύρους συχνότητας </a:t>
            </a:r>
            <a:r>
              <a:rPr lang="el-GR" dirty="0" smtClean="0"/>
              <a:t>ώστε να υπάρχει μόνο εξασθένηση </a:t>
            </a:r>
          </a:p>
          <a:p>
            <a:r>
              <a:rPr lang="el-GR" dirty="0" smtClean="0"/>
              <a:t>ή ενδυνάμωση και όχι παραμόρφωση.</a:t>
            </a:r>
            <a:endParaRPr lang="el-GR"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C21568D-9CCD-4403-B27E-647F69BD0948}" type="slidenum">
              <a:rPr lang="el-GR"/>
              <a:pPr>
                <a:defRPr/>
              </a:pPr>
              <a:t>136</a:t>
            </a:fld>
            <a:endParaRPr lang="el-GR"/>
          </a:p>
        </p:txBody>
      </p:sp>
      <p:sp>
        <p:nvSpPr>
          <p:cNvPr id="137219" name="Rectangle 2"/>
          <p:cNvSpPr>
            <a:spLocks noGrp="1" noChangeArrowheads="1"/>
          </p:cNvSpPr>
          <p:nvPr>
            <p:ph type="title"/>
          </p:nvPr>
        </p:nvSpPr>
        <p:spPr/>
        <p:txBody>
          <a:bodyPr/>
          <a:lstStyle/>
          <a:p>
            <a:pPr eaLnBrk="1" hangingPunct="1"/>
            <a:r>
              <a:rPr lang="en-US" smtClean="0"/>
              <a:t> CDMA vs. OFDM</a:t>
            </a:r>
            <a:endParaRPr lang="el-GR" smtClean="0"/>
          </a:p>
        </p:txBody>
      </p:sp>
      <p:sp>
        <p:nvSpPr>
          <p:cNvPr id="137220" name="Rectangle 3"/>
          <p:cNvSpPr>
            <a:spLocks noGrp="1" noChangeArrowheads="1"/>
          </p:cNvSpPr>
          <p:nvPr>
            <p:ph type="body" idx="1"/>
          </p:nvPr>
        </p:nvSpPr>
        <p:spPr>
          <a:xfrm>
            <a:off x="0" y="2017713"/>
            <a:ext cx="9144000" cy="4114800"/>
          </a:xfrm>
        </p:spPr>
        <p:txBody>
          <a:bodyPr/>
          <a:lstStyle/>
          <a:p>
            <a:pPr eaLnBrk="1" hangingPunct="1"/>
            <a:endParaRPr lang="en-US" sz="2100" smtClean="0"/>
          </a:p>
          <a:p>
            <a:pPr eaLnBrk="1" hangingPunct="1"/>
            <a:r>
              <a:rPr lang="en-US" sz="2400" smtClean="0"/>
              <a:t>OFDM encodes </a:t>
            </a:r>
            <a:r>
              <a:rPr lang="en-US" sz="2400" b="1" smtClean="0">
                <a:solidFill>
                  <a:schemeClr val="hlink"/>
                </a:solidFill>
              </a:rPr>
              <a:t>single transmission</a:t>
            </a:r>
            <a:r>
              <a:rPr lang="en-US" sz="2400" smtClean="0"/>
              <a:t> into </a:t>
            </a:r>
            <a:r>
              <a:rPr lang="en-US" sz="2400" b="1" smtClean="0">
                <a:solidFill>
                  <a:schemeClr val="hlink"/>
                </a:solidFill>
              </a:rPr>
              <a:t>multiple subcarriers</a:t>
            </a:r>
          </a:p>
          <a:p>
            <a:pPr eaLnBrk="1" hangingPunct="1"/>
            <a:endParaRPr lang="en-US" sz="2400" smtClean="0"/>
          </a:p>
          <a:p>
            <a:pPr eaLnBrk="1" hangingPunct="1"/>
            <a:endParaRPr lang="en-US" sz="2400" smtClean="0"/>
          </a:p>
          <a:p>
            <a:pPr eaLnBrk="1" hangingPunct="1"/>
            <a:r>
              <a:rPr lang="en-US" sz="2400" smtClean="0"/>
              <a:t>CDMA puts </a:t>
            </a:r>
            <a:r>
              <a:rPr lang="en-US" sz="2400" b="1" smtClean="0">
                <a:solidFill>
                  <a:srgbClr val="CCCC00"/>
                </a:solidFill>
              </a:rPr>
              <a:t>multiple transmissions</a:t>
            </a:r>
            <a:r>
              <a:rPr lang="en-US" sz="2400" smtClean="0"/>
              <a:t> into </a:t>
            </a:r>
            <a:r>
              <a:rPr lang="en-US" sz="2400" b="1" smtClean="0">
                <a:solidFill>
                  <a:srgbClr val="CCCC00"/>
                </a:solidFill>
              </a:rPr>
              <a:t>single carrier</a:t>
            </a:r>
            <a:endParaRPr lang="el-GR" sz="2400" b="1" smtClean="0">
              <a:solidFill>
                <a:srgbClr val="CCCC00"/>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B35561B-EE5B-408A-B8A6-B9ADBAF9F16D}" type="slidenum">
              <a:rPr lang="el-GR"/>
              <a:pPr>
                <a:defRPr/>
              </a:pPr>
              <a:t>137</a:t>
            </a:fld>
            <a:endParaRPr lang="el-GR"/>
          </a:p>
        </p:txBody>
      </p:sp>
      <p:sp>
        <p:nvSpPr>
          <p:cNvPr id="138243" name="Rectangle 2"/>
          <p:cNvSpPr>
            <a:spLocks noGrp="1" noChangeArrowheads="1"/>
          </p:cNvSpPr>
          <p:nvPr>
            <p:ph type="title"/>
          </p:nvPr>
        </p:nvSpPr>
        <p:spPr>
          <a:xfrm>
            <a:off x="0" y="0"/>
            <a:ext cx="8229600" cy="1143000"/>
          </a:xfrm>
        </p:spPr>
        <p:txBody>
          <a:bodyPr/>
          <a:lstStyle/>
          <a:p>
            <a:pPr eaLnBrk="1" hangingPunct="1"/>
            <a:r>
              <a:rPr lang="en-US" smtClean="0"/>
              <a:t>Frequency Hopping</a:t>
            </a:r>
            <a:endParaRPr lang="el-GR" smtClean="0"/>
          </a:p>
        </p:txBody>
      </p:sp>
      <p:sp>
        <p:nvSpPr>
          <p:cNvPr id="138244" name="Rectangle 3"/>
          <p:cNvSpPr>
            <a:spLocks noGrp="1" noChangeArrowheads="1"/>
          </p:cNvSpPr>
          <p:nvPr>
            <p:ph type="body" idx="1"/>
          </p:nvPr>
        </p:nvSpPr>
        <p:spPr>
          <a:xfrm>
            <a:off x="0" y="1524000"/>
            <a:ext cx="9144000" cy="4379913"/>
          </a:xfrm>
        </p:spPr>
        <p:txBody>
          <a:bodyPr/>
          <a:lstStyle/>
          <a:p>
            <a:pPr eaLnBrk="1" hangingPunct="1">
              <a:lnSpc>
                <a:spcPct val="80000"/>
              </a:lnSpc>
              <a:buFont typeface="Wingdings" pitchFamily="2" charset="2"/>
              <a:buNone/>
            </a:pPr>
            <a:endParaRPr lang="en-US" sz="2400" smtClean="0"/>
          </a:p>
          <a:p>
            <a:pPr eaLnBrk="1" hangingPunct="1">
              <a:lnSpc>
                <a:spcPct val="80000"/>
              </a:lnSpc>
            </a:pPr>
            <a:r>
              <a:rPr lang="en-US" sz="2400" b="1" smtClean="0">
                <a:solidFill>
                  <a:srgbClr val="808000"/>
                </a:solidFill>
              </a:rPr>
              <a:t>Timing the hops accurately</a:t>
            </a:r>
            <a:r>
              <a:rPr lang="en-US" sz="2400" smtClean="0"/>
              <a:t> is </a:t>
            </a:r>
            <a:r>
              <a:rPr lang="en-US" sz="2400" smtClean="0">
                <a:solidFill>
                  <a:srgbClr val="808000"/>
                </a:solidFill>
              </a:rPr>
              <a:t>the key</a:t>
            </a:r>
          </a:p>
          <a:p>
            <a:pPr eaLnBrk="1" hangingPunct="1">
              <a:lnSpc>
                <a:spcPct val="80000"/>
              </a:lnSpc>
            </a:pPr>
            <a:r>
              <a:rPr lang="en-US" sz="2400" b="1" smtClean="0">
                <a:solidFill>
                  <a:srgbClr val="808000"/>
                </a:solidFill>
              </a:rPr>
              <a:t>Transmitter and receiver in synch</a:t>
            </a:r>
            <a:endParaRPr lang="en-US" sz="2400" smtClean="0"/>
          </a:p>
          <a:p>
            <a:pPr eaLnBrk="1" hangingPunct="1">
              <a:lnSpc>
                <a:spcPct val="80000"/>
              </a:lnSpc>
            </a:pPr>
            <a:r>
              <a:rPr lang="en-US" sz="2400" smtClean="0"/>
              <a:t>Each </a:t>
            </a:r>
            <a:r>
              <a:rPr lang="en-US" sz="2400" smtClean="0">
                <a:solidFill>
                  <a:srgbClr val="808000"/>
                </a:solidFill>
              </a:rPr>
              <a:t>frequency is used for small amount of time</a:t>
            </a:r>
            <a:r>
              <a:rPr lang="en-US" sz="2400" smtClean="0"/>
              <a:t> (dwell time)</a:t>
            </a:r>
          </a:p>
          <a:p>
            <a:pPr eaLnBrk="1" hangingPunct="1">
              <a:lnSpc>
                <a:spcPct val="80000"/>
              </a:lnSpc>
            </a:pPr>
            <a:r>
              <a:rPr lang="en-US" sz="2400" b="1" smtClean="0">
                <a:solidFill>
                  <a:srgbClr val="808000"/>
                </a:solidFill>
              </a:rPr>
              <a:t>Orthogonal hoping</a:t>
            </a:r>
            <a:r>
              <a:rPr lang="en-US" sz="2400" smtClean="0"/>
              <a:t> sequences</a:t>
            </a:r>
          </a:p>
          <a:p>
            <a:pPr eaLnBrk="1" hangingPunct="1">
              <a:lnSpc>
                <a:spcPct val="80000"/>
              </a:lnSpc>
            </a:pPr>
            <a:r>
              <a:rPr lang="en-US" sz="2400" smtClean="0"/>
              <a:t>Beacons include timestamp and hop pattern number</a:t>
            </a:r>
          </a:p>
          <a:p>
            <a:pPr eaLnBrk="1" hangingPunct="1">
              <a:lnSpc>
                <a:spcPct val="80000"/>
              </a:lnSpc>
            </a:pPr>
            <a:r>
              <a:rPr lang="en-US" sz="2400" smtClean="0"/>
              <a:t>Divides the ISM band into a series of 1-MHz channels</a:t>
            </a:r>
          </a:p>
          <a:p>
            <a:pPr eaLnBrk="1" hangingPunct="1">
              <a:lnSpc>
                <a:spcPct val="80000"/>
              </a:lnSpc>
            </a:pPr>
            <a:r>
              <a:rPr lang="en-US" sz="2400" smtClean="0"/>
              <a:t>No sophisticated signal processing required </a:t>
            </a:r>
          </a:p>
          <a:p>
            <a:pPr lvl="1" eaLnBrk="1" hangingPunct="1">
              <a:lnSpc>
                <a:spcPct val="80000"/>
              </a:lnSpc>
            </a:pPr>
            <a:r>
              <a:rPr lang="en-US" sz="2400" smtClean="0"/>
              <a:t>To extract bit stream from the radio signal</a:t>
            </a:r>
            <a:endParaRPr lang="el-GR" sz="2400"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4"/>
          <p:cNvSpPr>
            <a:spLocks noGrp="1"/>
          </p:cNvSpPr>
          <p:nvPr>
            <p:ph type="sldNum" sz="quarter" idx="12"/>
          </p:nvPr>
        </p:nvSpPr>
        <p:spPr/>
        <p:txBody>
          <a:bodyPr/>
          <a:lstStyle/>
          <a:p>
            <a:pPr>
              <a:defRPr/>
            </a:pPr>
            <a:fld id="{2B7C468A-8D7D-4C7F-8144-84B67B622B2A}" type="slidenum">
              <a:rPr lang="el-GR"/>
              <a:pPr>
                <a:defRPr/>
              </a:pPr>
              <a:t>138</a:t>
            </a:fld>
            <a:endParaRPr lang="el-GR"/>
          </a:p>
        </p:txBody>
      </p:sp>
      <p:sp>
        <p:nvSpPr>
          <p:cNvPr id="139267" name="Rectangle 2"/>
          <p:cNvSpPr>
            <a:spLocks noGrp="1" noChangeArrowheads="1"/>
          </p:cNvSpPr>
          <p:nvPr>
            <p:ph type="title"/>
          </p:nvPr>
        </p:nvSpPr>
        <p:spPr/>
        <p:txBody>
          <a:bodyPr/>
          <a:lstStyle/>
          <a:p>
            <a:pPr eaLnBrk="1" hangingPunct="1"/>
            <a:r>
              <a:rPr lang="en-US" smtClean="0"/>
              <a:t>Frequency Hopping</a:t>
            </a:r>
          </a:p>
        </p:txBody>
      </p:sp>
      <p:grpSp>
        <p:nvGrpSpPr>
          <p:cNvPr id="139268" name="Group 35"/>
          <p:cNvGrpSpPr>
            <a:grpSpLocks/>
          </p:cNvGrpSpPr>
          <p:nvPr/>
        </p:nvGrpSpPr>
        <p:grpSpPr bwMode="auto">
          <a:xfrm>
            <a:off x="304800" y="1939925"/>
            <a:ext cx="7988300" cy="4156075"/>
            <a:chOff x="480" y="1536"/>
            <a:chExt cx="5032" cy="2618"/>
          </a:xfrm>
        </p:grpSpPr>
        <p:sp>
          <p:nvSpPr>
            <p:cNvPr id="139269" name="Line 3"/>
            <p:cNvSpPr>
              <a:spLocks noChangeShapeType="1"/>
            </p:cNvSpPr>
            <p:nvPr/>
          </p:nvSpPr>
          <p:spPr bwMode="auto">
            <a:xfrm>
              <a:off x="1440" y="1728"/>
              <a:ext cx="0" cy="2112"/>
            </a:xfrm>
            <a:prstGeom prst="line">
              <a:avLst/>
            </a:prstGeom>
            <a:noFill/>
            <a:ln w="9525">
              <a:solidFill>
                <a:schemeClr val="tx1"/>
              </a:solidFill>
              <a:round/>
              <a:headEnd type="arrow" w="med" len="med"/>
              <a:tailEnd/>
            </a:ln>
          </p:spPr>
          <p:txBody>
            <a:bodyPr wrap="none"/>
            <a:lstStyle/>
            <a:p>
              <a:endParaRPr lang="en-US"/>
            </a:p>
          </p:txBody>
        </p:sp>
        <p:sp>
          <p:nvSpPr>
            <p:cNvPr id="139270" name="Line 4"/>
            <p:cNvSpPr>
              <a:spLocks noChangeShapeType="1"/>
            </p:cNvSpPr>
            <p:nvPr/>
          </p:nvSpPr>
          <p:spPr bwMode="auto">
            <a:xfrm>
              <a:off x="1440" y="3840"/>
              <a:ext cx="3120" cy="0"/>
            </a:xfrm>
            <a:prstGeom prst="line">
              <a:avLst/>
            </a:prstGeom>
            <a:noFill/>
            <a:ln w="9525">
              <a:solidFill>
                <a:schemeClr val="tx1"/>
              </a:solidFill>
              <a:round/>
              <a:headEnd/>
              <a:tailEnd type="triangle" w="med" len="med"/>
            </a:ln>
          </p:spPr>
          <p:txBody>
            <a:bodyPr wrap="none"/>
            <a:lstStyle/>
            <a:p>
              <a:endParaRPr lang="en-US"/>
            </a:p>
          </p:txBody>
        </p:sp>
        <p:sp>
          <p:nvSpPr>
            <p:cNvPr id="139271" name="Line 5"/>
            <p:cNvSpPr>
              <a:spLocks noChangeShapeType="1"/>
            </p:cNvSpPr>
            <p:nvPr/>
          </p:nvSpPr>
          <p:spPr bwMode="auto">
            <a:xfrm>
              <a:off x="1920" y="3792"/>
              <a:ext cx="0" cy="96"/>
            </a:xfrm>
            <a:prstGeom prst="line">
              <a:avLst/>
            </a:prstGeom>
            <a:noFill/>
            <a:ln w="9525">
              <a:solidFill>
                <a:schemeClr val="tx1"/>
              </a:solidFill>
              <a:round/>
              <a:headEnd/>
              <a:tailEnd/>
            </a:ln>
          </p:spPr>
          <p:txBody>
            <a:bodyPr wrap="none"/>
            <a:lstStyle/>
            <a:p>
              <a:endParaRPr lang="en-US"/>
            </a:p>
          </p:txBody>
        </p:sp>
        <p:sp>
          <p:nvSpPr>
            <p:cNvPr id="139272" name="Line 6"/>
            <p:cNvSpPr>
              <a:spLocks noChangeShapeType="1"/>
            </p:cNvSpPr>
            <p:nvPr/>
          </p:nvSpPr>
          <p:spPr bwMode="auto">
            <a:xfrm>
              <a:off x="2352" y="3792"/>
              <a:ext cx="0" cy="96"/>
            </a:xfrm>
            <a:prstGeom prst="line">
              <a:avLst/>
            </a:prstGeom>
            <a:noFill/>
            <a:ln w="9525">
              <a:solidFill>
                <a:schemeClr val="tx1"/>
              </a:solidFill>
              <a:round/>
              <a:headEnd/>
              <a:tailEnd/>
            </a:ln>
          </p:spPr>
          <p:txBody>
            <a:bodyPr wrap="none"/>
            <a:lstStyle/>
            <a:p>
              <a:endParaRPr lang="en-US"/>
            </a:p>
          </p:txBody>
        </p:sp>
        <p:sp>
          <p:nvSpPr>
            <p:cNvPr id="139273" name="Line 7"/>
            <p:cNvSpPr>
              <a:spLocks noChangeShapeType="1"/>
            </p:cNvSpPr>
            <p:nvPr/>
          </p:nvSpPr>
          <p:spPr bwMode="auto">
            <a:xfrm>
              <a:off x="2784" y="3744"/>
              <a:ext cx="0" cy="96"/>
            </a:xfrm>
            <a:prstGeom prst="line">
              <a:avLst/>
            </a:prstGeom>
            <a:noFill/>
            <a:ln w="9525">
              <a:solidFill>
                <a:schemeClr val="tx1"/>
              </a:solidFill>
              <a:round/>
              <a:headEnd/>
              <a:tailEnd/>
            </a:ln>
          </p:spPr>
          <p:txBody>
            <a:bodyPr wrap="none"/>
            <a:lstStyle/>
            <a:p>
              <a:endParaRPr lang="en-US"/>
            </a:p>
          </p:txBody>
        </p:sp>
        <p:sp>
          <p:nvSpPr>
            <p:cNvPr id="139274" name="Line 8"/>
            <p:cNvSpPr>
              <a:spLocks noChangeShapeType="1"/>
            </p:cNvSpPr>
            <p:nvPr/>
          </p:nvSpPr>
          <p:spPr bwMode="auto">
            <a:xfrm>
              <a:off x="3216" y="3792"/>
              <a:ext cx="0" cy="96"/>
            </a:xfrm>
            <a:prstGeom prst="line">
              <a:avLst/>
            </a:prstGeom>
            <a:noFill/>
            <a:ln w="9525">
              <a:solidFill>
                <a:schemeClr val="tx1"/>
              </a:solidFill>
              <a:round/>
              <a:headEnd/>
              <a:tailEnd/>
            </a:ln>
          </p:spPr>
          <p:txBody>
            <a:bodyPr wrap="none"/>
            <a:lstStyle/>
            <a:p>
              <a:endParaRPr lang="en-US"/>
            </a:p>
          </p:txBody>
        </p:sp>
        <p:sp>
          <p:nvSpPr>
            <p:cNvPr id="139275" name="Line 9"/>
            <p:cNvSpPr>
              <a:spLocks noChangeShapeType="1"/>
            </p:cNvSpPr>
            <p:nvPr/>
          </p:nvSpPr>
          <p:spPr bwMode="auto">
            <a:xfrm>
              <a:off x="3648" y="3792"/>
              <a:ext cx="0" cy="96"/>
            </a:xfrm>
            <a:prstGeom prst="line">
              <a:avLst/>
            </a:prstGeom>
            <a:noFill/>
            <a:ln w="9525">
              <a:solidFill>
                <a:schemeClr val="tx1"/>
              </a:solidFill>
              <a:round/>
              <a:headEnd/>
              <a:tailEnd/>
            </a:ln>
          </p:spPr>
          <p:txBody>
            <a:bodyPr wrap="none"/>
            <a:lstStyle/>
            <a:p>
              <a:endParaRPr lang="en-US"/>
            </a:p>
          </p:txBody>
        </p:sp>
        <p:sp>
          <p:nvSpPr>
            <p:cNvPr id="139276" name="Line 10"/>
            <p:cNvSpPr>
              <a:spLocks noChangeShapeType="1"/>
            </p:cNvSpPr>
            <p:nvPr/>
          </p:nvSpPr>
          <p:spPr bwMode="auto">
            <a:xfrm>
              <a:off x="1440" y="3360"/>
              <a:ext cx="0" cy="96"/>
            </a:xfrm>
            <a:prstGeom prst="line">
              <a:avLst/>
            </a:prstGeom>
            <a:noFill/>
            <a:ln w="9525">
              <a:solidFill>
                <a:schemeClr val="tx1"/>
              </a:solidFill>
              <a:round/>
              <a:headEnd/>
              <a:tailEnd/>
            </a:ln>
          </p:spPr>
          <p:txBody>
            <a:bodyPr wrap="none"/>
            <a:lstStyle/>
            <a:p>
              <a:endParaRPr lang="en-US"/>
            </a:p>
          </p:txBody>
        </p:sp>
        <p:sp>
          <p:nvSpPr>
            <p:cNvPr id="139277" name="Line 11"/>
            <p:cNvSpPr>
              <a:spLocks noChangeShapeType="1"/>
            </p:cNvSpPr>
            <p:nvPr/>
          </p:nvSpPr>
          <p:spPr bwMode="auto">
            <a:xfrm rot="-5400000">
              <a:off x="1440" y="3168"/>
              <a:ext cx="0" cy="96"/>
            </a:xfrm>
            <a:prstGeom prst="line">
              <a:avLst/>
            </a:prstGeom>
            <a:noFill/>
            <a:ln w="9525">
              <a:solidFill>
                <a:schemeClr val="tx1"/>
              </a:solidFill>
              <a:round/>
              <a:headEnd/>
              <a:tailEnd/>
            </a:ln>
          </p:spPr>
          <p:txBody>
            <a:bodyPr wrap="none"/>
            <a:lstStyle/>
            <a:p>
              <a:endParaRPr lang="en-US"/>
            </a:p>
          </p:txBody>
        </p:sp>
        <p:sp>
          <p:nvSpPr>
            <p:cNvPr id="139278" name="Line 12"/>
            <p:cNvSpPr>
              <a:spLocks noChangeShapeType="1"/>
            </p:cNvSpPr>
            <p:nvPr/>
          </p:nvSpPr>
          <p:spPr bwMode="auto">
            <a:xfrm rot="-5400000">
              <a:off x="1440" y="2112"/>
              <a:ext cx="0" cy="96"/>
            </a:xfrm>
            <a:prstGeom prst="line">
              <a:avLst/>
            </a:prstGeom>
            <a:noFill/>
            <a:ln w="9525">
              <a:solidFill>
                <a:schemeClr val="tx1"/>
              </a:solidFill>
              <a:round/>
              <a:headEnd/>
              <a:tailEnd/>
            </a:ln>
          </p:spPr>
          <p:txBody>
            <a:bodyPr wrap="none"/>
            <a:lstStyle/>
            <a:p>
              <a:endParaRPr lang="en-US"/>
            </a:p>
          </p:txBody>
        </p:sp>
        <p:sp>
          <p:nvSpPr>
            <p:cNvPr id="139279" name="Line 13"/>
            <p:cNvSpPr>
              <a:spLocks noChangeShapeType="1"/>
            </p:cNvSpPr>
            <p:nvPr/>
          </p:nvSpPr>
          <p:spPr bwMode="auto">
            <a:xfrm rot="-5400000">
              <a:off x="1440" y="3504"/>
              <a:ext cx="0" cy="96"/>
            </a:xfrm>
            <a:prstGeom prst="line">
              <a:avLst/>
            </a:prstGeom>
            <a:noFill/>
            <a:ln w="9525">
              <a:solidFill>
                <a:schemeClr val="tx1"/>
              </a:solidFill>
              <a:round/>
              <a:headEnd/>
              <a:tailEnd/>
            </a:ln>
          </p:spPr>
          <p:txBody>
            <a:bodyPr wrap="none"/>
            <a:lstStyle/>
            <a:p>
              <a:endParaRPr lang="en-US"/>
            </a:p>
          </p:txBody>
        </p:sp>
        <p:sp>
          <p:nvSpPr>
            <p:cNvPr id="139280" name="Line 14"/>
            <p:cNvSpPr>
              <a:spLocks noChangeShapeType="1"/>
            </p:cNvSpPr>
            <p:nvPr/>
          </p:nvSpPr>
          <p:spPr bwMode="auto">
            <a:xfrm rot="-5400000">
              <a:off x="1440" y="2448"/>
              <a:ext cx="0" cy="96"/>
            </a:xfrm>
            <a:prstGeom prst="line">
              <a:avLst/>
            </a:prstGeom>
            <a:noFill/>
            <a:ln w="9525">
              <a:solidFill>
                <a:schemeClr val="tx1"/>
              </a:solidFill>
              <a:round/>
              <a:headEnd/>
              <a:tailEnd/>
            </a:ln>
          </p:spPr>
          <p:txBody>
            <a:bodyPr wrap="none"/>
            <a:lstStyle/>
            <a:p>
              <a:endParaRPr lang="en-US"/>
            </a:p>
          </p:txBody>
        </p:sp>
        <p:sp>
          <p:nvSpPr>
            <p:cNvPr id="139281" name="Line 15"/>
            <p:cNvSpPr>
              <a:spLocks noChangeShapeType="1"/>
            </p:cNvSpPr>
            <p:nvPr/>
          </p:nvSpPr>
          <p:spPr bwMode="auto">
            <a:xfrm rot="-5400000">
              <a:off x="1440" y="2832"/>
              <a:ext cx="0" cy="96"/>
            </a:xfrm>
            <a:prstGeom prst="line">
              <a:avLst/>
            </a:prstGeom>
            <a:noFill/>
            <a:ln w="9525">
              <a:solidFill>
                <a:schemeClr val="tx1"/>
              </a:solidFill>
              <a:round/>
              <a:headEnd/>
              <a:tailEnd/>
            </a:ln>
          </p:spPr>
          <p:txBody>
            <a:bodyPr wrap="none"/>
            <a:lstStyle/>
            <a:p>
              <a:endParaRPr lang="en-US"/>
            </a:p>
          </p:txBody>
        </p:sp>
        <p:sp>
          <p:nvSpPr>
            <p:cNvPr id="139282" name="Text Box 16"/>
            <p:cNvSpPr txBox="1">
              <a:spLocks noChangeArrowheads="1"/>
            </p:cNvSpPr>
            <p:nvPr/>
          </p:nvSpPr>
          <p:spPr bwMode="auto">
            <a:xfrm>
              <a:off x="3926" y="3866"/>
              <a:ext cx="845" cy="288"/>
            </a:xfrm>
            <a:prstGeom prst="rect">
              <a:avLst/>
            </a:prstGeom>
            <a:noFill/>
            <a:ln w="9525">
              <a:noFill/>
              <a:miter lim="800000"/>
              <a:headEnd/>
              <a:tailEnd/>
            </a:ln>
          </p:spPr>
          <p:txBody>
            <a:bodyPr wrap="none">
              <a:spAutoFit/>
            </a:bodyPr>
            <a:lstStyle/>
            <a:p>
              <a:r>
                <a:rPr lang="en-US" sz="2400">
                  <a:latin typeface="Times New Roman" pitchFamily="18" charset="0"/>
                </a:rPr>
                <a:t>Time slot</a:t>
              </a:r>
            </a:p>
          </p:txBody>
        </p:sp>
        <p:sp>
          <p:nvSpPr>
            <p:cNvPr id="139283" name="Text Box 17"/>
            <p:cNvSpPr txBox="1">
              <a:spLocks noChangeArrowheads="1"/>
            </p:cNvSpPr>
            <p:nvPr/>
          </p:nvSpPr>
          <p:spPr bwMode="auto">
            <a:xfrm>
              <a:off x="480" y="1728"/>
              <a:ext cx="926" cy="518"/>
            </a:xfrm>
            <a:prstGeom prst="rect">
              <a:avLst/>
            </a:prstGeom>
            <a:noFill/>
            <a:ln w="9525">
              <a:noFill/>
              <a:miter lim="800000"/>
              <a:headEnd/>
              <a:tailEnd/>
            </a:ln>
          </p:spPr>
          <p:txBody>
            <a:bodyPr wrap="none">
              <a:spAutoFit/>
            </a:bodyPr>
            <a:lstStyle/>
            <a:p>
              <a:r>
                <a:rPr lang="en-US" sz="2400">
                  <a:latin typeface="Times New Roman" pitchFamily="18" charset="0"/>
                </a:rPr>
                <a:t>Frequency</a:t>
              </a:r>
            </a:p>
            <a:p>
              <a:r>
                <a:rPr lang="en-US" sz="2400">
                  <a:latin typeface="Times New Roman" pitchFamily="18" charset="0"/>
                </a:rPr>
                <a:t>slot</a:t>
              </a:r>
            </a:p>
          </p:txBody>
        </p:sp>
        <p:sp>
          <p:nvSpPr>
            <p:cNvPr id="139284" name="Rectangle 18"/>
            <p:cNvSpPr>
              <a:spLocks noChangeArrowheads="1"/>
            </p:cNvSpPr>
            <p:nvPr/>
          </p:nvSpPr>
          <p:spPr bwMode="auto">
            <a:xfrm>
              <a:off x="1920" y="3216"/>
              <a:ext cx="432" cy="33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9285" name="Rectangle 19"/>
            <p:cNvSpPr>
              <a:spLocks noChangeArrowheads="1"/>
            </p:cNvSpPr>
            <p:nvPr/>
          </p:nvSpPr>
          <p:spPr bwMode="auto">
            <a:xfrm>
              <a:off x="2832" y="2880"/>
              <a:ext cx="432" cy="33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9286" name="Rectangle 20"/>
            <p:cNvSpPr>
              <a:spLocks noChangeArrowheads="1"/>
            </p:cNvSpPr>
            <p:nvPr/>
          </p:nvSpPr>
          <p:spPr bwMode="auto">
            <a:xfrm>
              <a:off x="2304" y="2160"/>
              <a:ext cx="432" cy="33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9287" name="Text Box 21"/>
            <p:cNvSpPr txBox="1">
              <a:spLocks noChangeArrowheads="1"/>
            </p:cNvSpPr>
            <p:nvPr/>
          </p:nvSpPr>
          <p:spPr bwMode="auto">
            <a:xfrm>
              <a:off x="2064" y="1536"/>
              <a:ext cx="3448" cy="288"/>
            </a:xfrm>
            <a:prstGeom prst="rect">
              <a:avLst/>
            </a:prstGeom>
            <a:noFill/>
            <a:ln w="9525">
              <a:noFill/>
              <a:miter lim="800000"/>
              <a:headEnd/>
              <a:tailEnd/>
            </a:ln>
          </p:spPr>
          <p:txBody>
            <a:bodyPr wrap="none">
              <a:spAutoFit/>
            </a:bodyPr>
            <a:lstStyle/>
            <a:p>
              <a:r>
                <a:rPr lang="en-US" sz="2400">
                  <a:latin typeface="Times New Roman" pitchFamily="18" charset="0"/>
                </a:rPr>
                <a:t>Timing the hops accurately is the challenge</a:t>
              </a:r>
            </a:p>
          </p:txBody>
        </p:sp>
        <p:sp>
          <p:nvSpPr>
            <p:cNvPr id="139288" name="Text Box 22"/>
            <p:cNvSpPr txBox="1">
              <a:spLocks noChangeArrowheads="1"/>
            </p:cNvSpPr>
            <p:nvPr/>
          </p:nvSpPr>
          <p:spPr bwMode="auto">
            <a:xfrm>
              <a:off x="1286" y="3626"/>
              <a:ext cx="212" cy="288"/>
            </a:xfrm>
            <a:prstGeom prst="rect">
              <a:avLst/>
            </a:prstGeom>
            <a:noFill/>
            <a:ln w="9525">
              <a:noFill/>
              <a:miter lim="800000"/>
              <a:headEnd/>
              <a:tailEnd/>
            </a:ln>
          </p:spPr>
          <p:txBody>
            <a:bodyPr wrap="none">
              <a:spAutoFit/>
            </a:bodyPr>
            <a:lstStyle/>
            <a:p>
              <a:r>
                <a:rPr lang="en-US" sz="2400">
                  <a:latin typeface="Times New Roman" pitchFamily="18" charset="0"/>
                </a:rPr>
                <a:t>0</a:t>
              </a:r>
            </a:p>
          </p:txBody>
        </p:sp>
        <p:sp>
          <p:nvSpPr>
            <p:cNvPr id="139289" name="Text Box 23"/>
            <p:cNvSpPr txBox="1">
              <a:spLocks noChangeArrowheads="1"/>
            </p:cNvSpPr>
            <p:nvPr/>
          </p:nvSpPr>
          <p:spPr bwMode="auto">
            <a:xfrm>
              <a:off x="1200" y="3360"/>
              <a:ext cx="212" cy="288"/>
            </a:xfrm>
            <a:prstGeom prst="rect">
              <a:avLst/>
            </a:prstGeom>
            <a:noFill/>
            <a:ln w="9525">
              <a:noFill/>
              <a:miter lim="800000"/>
              <a:headEnd/>
              <a:tailEnd/>
            </a:ln>
          </p:spPr>
          <p:txBody>
            <a:bodyPr wrap="none">
              <a:spAutoFit/>
            </a:bodyPr>
            <a:lstStyle/>
            <a:p>
              <a:r>
                <a:rPr lang="en-US" sz="2400">
                  <a:latin typeface="Times New Roman" pitchFamily="18" charset="0"/>
                </a:rPr>
                <a:t>1</a:t>
              </a:r>
            </a:p>
          </p:txBody>
        </p:sp>
        <p:sp>
          <p:nvSpPr>
            <p:cNvPr id="139290" name="Text Box 24"/>
            <p:cNvSpPr txBox="1">
              <a:spLocks noChangeArrowheads="1"/>
            </p:cNvSpPr>
            <p:nvPr/>
          </p:nvSpPr>
          <p:spPr bwMode="auto">
            <a:xfrm>
              <a:off x="1248" y="3024"/>
              <a:ext cx="212" cy="288"/>
            </a:xfrm>
            <a:prstGeom prst="rect">
              <a:avLst/>
            </a:prstGeom>
            <a:noFill/>
            <a:ln w="9525">
              <a:noFill/>
              <a:miter lim="800000"/>
              <a:headEnd/>
              <a:tailEnd/>
            </a:ln>
          </p:spPr>
          <p:txBody>
            <a:bodyPr wrap="none">
              <a:spAutoFit/>
            </a:bodyPr>
            <a:lstStyle/>
            <a:p>
              <a:r>
                <a:rPr lang="en-US" sz="2400">
                  <a:latin typeface="Times New Roman" pitchFamily="18" charset="0"/>
                </a:rPr>
                <a:t>2</a:t>
              </a:r>
            </a:p>
          </p:txBody>
        </p:sp>
        <p:sp>
          <p:nvSpPr>
            <p:cNvPr id="139291" name="Text Box 25"/>
            <p:cNvSpPr txBox="1">
              <a:spLocks noChangeArrowheads="1"/>
            </p:cNvSpPr>
            <p:nvPr/>
          </p:nvSpPr>
          <p:spPr bwMode="auto">
            <a:xfrm>
              <a:off x="1238" y="2666"/>
              <a:ext cx="212" cy="288"/>
            </a:xfrm>
            <a:prstGeom prst="rect">
              <a:avLst/>
            </a:prstGeom>
            <a:noFill/>
            <a:ln w="9525">
              <a:noFill/>
              <a:miter lim="800000"/>
              <a:headEnd/>
              <a:tailEnd/>
            </a:ln>
          </p:spPr>
          <p:txBody>
            <a:bodyPr wrap="none">
              <a:spAutoFit/>
            </a:bodyPr>
            <a:lstStyle/>
            <a:p>
              <a:r>
                <a:rPr lang="en-US" sz="2400">
                  <a:latin typeface="Times New Roman" pitchFamily="18" charset="0"/>
                </a:rPr>
                <a:t>3</a:t>
              </a:r>
            </a:p>
          </p:txBody>
        </p:sp>
        <p:sp>
          <p:nvSpPr>
            <p:cNvPr id="139292" name="Text Box 26"/>
            <p:cNvSpPr txBox="1">
              <a:spLocks noChangeArrowheads="1"/>
            </p:cNvSpPr>
            <p:nvPr/>
          </p:nvSpPr>
          <p:spPr bwMode="auto">
            <a:xfrm>
              <a:off x="1238" y="2330"/>
              <a:ext cx="212" cy="288"/>
            </a:xfrm>
            <a:prstGeom prst="rect">
              <a:avLst/>
            </a:prstGeom>
            <a:noFill/>
            <a:ln w="9525">
              <a:noFill/>
              <a:miter lim="800000"/>
              <a:headEnd/>
              <a:tailEnd/>
            </a:ln>
          </p:spPr>
          <p:txBody>
            <a:bodyPr wrap="none">
              <a:spAutoFit/>
            </a:bodyPr>
            <a:lstStyle/>
            <a:p>
              <a:r>
                <a:rPr lang="en-US" sz="2400">
                  <a:latin typeface="Times New Roman" pitchFamily="18" charset="0"/>
                </a:rPr>
                <a:t>4</a:t>
              </a:r>
            </a:p>
          </p:txBody>
        </p:sp>
        <p:sp>
          <p:nvSpPr>
            <p:cNvPr id="139293" name="Text Box 27"/>
            <p:cNvSpPr txBox="1">
              <a:spLocks noChangeArrowheads="1"/>
            </p:cNvSpPr>
            <p:nvPr/>
          </p:nvSpPr>
          <p:spPr bwMode="auto">
            <a:xfrm>
              <a:off x="1238" y="1994"/>
              <a:ext cx="212" cy="288"/>
            </a:xfrm>
            <a:prstGeom prst="rect">
              <a:avLst/>
            </a:prstGeom>
            <a:noFill/>
            <a:ln w="9525">
              <a:noFill/>
              <a:miter lim="800000"/>
              <a:headEnd/>
              <a:tailEnd/>
            </a:ln>
          </p:spPr>
          <p:txBody>
            <a:bodyPr wrap="none">
              <a:spAutoFit/>
            </a:bodyPr>
            <a:lstStyle/>
            <a:p>
              <a:r>
                <a:rPr lang="en-US" sz="2400">
                  <a:latin typeface="Times New Roman" pitchFamily="18" charset="0"/>
                </a:rPr>
                <a:t>5</a:t>
              </a:r>
            </a:p>
          </p:txBody>
        </p:sp>
        <p:sp>
          <p:nvSpPr>
            <p:cNvPr id="139294" name="Rectangle 28"/>
            <p:cNvSpPr>
              <a:spLocks noChangeArrowheads="1"/>
            </p:cNvSpPr>
            <p:nvPr/>
          </p:nvSpPr>
          <p:spPr bwMode="auto">
            <a:xfrm>
              <a:off x="1920" y="2880"/>
              <a:ext cx="432" cy="336"/>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139295" name="Rectangle 29"/>
            <p:cNvSpPr>
              <a:spLocks noChangeArrowheads="1"/>
            </p:cNvSpPr>
            <p:nvPr/>
          </p:nvSpPr>
          <p:spPr bwMode="auto">
            <a:xfrm>
              <a:off x="2304" y="2496"/>
              <a:ext cx="432" cy="336"/>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139296" name="Rectangle 30"/>
            <p:cNvSpPr>
              <a:spLocks noChangeArrowheads="1"/>
            </p:cNvSpPr>
            <p:nvPr/>
          </p:nvSpPr>
          <p:spPr bwMode="auto">
            <a:xfrm>
              <a:off x="2784" y="2160"/>
              <a:ext cx="432" cy="336"/>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139297" name="Rectangle 31"/>
            <p:cNvSpPr>
              <a:spLocks noChangeArrowheads="1"/>
            </p:cNvSpPr>
            <p:nvPr/>
          </p:nvSpPr>
          <p:spPr bwMode="auto">
            <a:xfrm>
              <a:off x="4512" y="2304"/>
              <a:ext cx="192"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9298" name="Text Box 32"/>
            <p:cNvSpPr txBox="1">
              <a:spLocks noChangeArrowheads="1"/>
            </p:cNvSpPr>
            <p:nvPr/>
          </p:nvSpPr>
          <p:spPr bwMode="auto">
            <a:xfrm>
              <a:off x="4742" y="2186"/>
              <a:ext cx="666" cy="288"/>
            </a:xfrm>
            <a:prstGeom prst="rect">
              <a:avLst/>
            </a:prstGeom>
            <a:noFill/>
            <a:ln w="9525">
              <a:noFill/>
              <a:miter lim="800000"/>
              <a:headEnd/>
              <a:tailEnd/>
            </a:ln>
          </p:spPr>
          <p:txBody>
            <a:bodyPr wrap="none">
              <a:spAutoFit/>
            </a:bodyPr>
            <a:lstStyle/>
            <a:p>
              <a:r>
                <a:rPr lang="en-US" sz="2400">
                  <a:latin typeface="Times New Roman" pitchFamily="18" charset="0"/>
                </a:rPr>
                <a:t>User A</a:t>
              </a:r>
            </a:p>
          </p:txBody>
        </p:sp>
        <p:sp>
          <p:nvSpPr>
            <p:cNvPr id="139299" name="Rectangle 33"/>
            <p:cNvSpPr>
              <a:spLocks noChangeArrowheads="1"/>
            </p:cNvSpPr>
            <p:nvPr/>
          </p:nvSpPr>
          <p:spPr bwMode="auto">
            <a:xfrm>
              <a:off x="4522" y="2662"/>
              <a:ext cx="192" cy="96"/>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139300" name="Text Box 34"/>
            <p:cNvSpPr txBox="1">
              <a:spLocks noChangeArrowheads="1"/>
            </p:cNvSpPr>
            <p:nvPr/>
          </p:nvSpPr>
          <p:spPr bwMode="auto">
            <a:xfrm>
              <a:off x="4752" y="2544"/>
              <a:ext cx="655" cy="288"/>
            </a:xfrm>
            <a:prstGeom prst="rect">
              <a:avLst/>
            </a:prstGeom>
            <a:noFill/>
            <a:ln w="9525">
              <a:noFill/>
              <a:miter lim="800000"/>
              <a:headEnd/>
              <a:tailEnd/>
            </a:ln>
          </p:spPr>
          <p:txBody>
            <a:bodyPr wrap="none">
              <a:spAutoFit/>
            </a:bodyPr>
            <a:lstStyle/>
            <a:p>
              <a:r>
                <a:rPr lang="en-US" sz="2400">
                  <a:latin typeface="Times New Roman" pitchFamily="18" charset="0"/>
                </a:rPr>
                <a:t>User B</a:t>
              </a:r>
            </a:p>
          </p:txBody>
        </p:sp>
      </p:gr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67B2082-2E21-4CD5-8860-34A690E87411}" type="slidenum">
              <a:rPr lang="el-GR"/>
              <a:pPr>
                <a:defRPr/>
              </a:pPr>
              <a:t>139</a:t>
            </a:fld>
            <a:endParaRPr lang="el-GR"/>
          </a:p>
        </p:txBody>
      </p:sp>
      <p:sp>
        <p:nvSpPr>
          <p:cNvPr id="140291" name="Rectangle 2"/>
          <p:cNvSpPr>
            <a:spLocks noGrp="1" noChangeArrowheads="1"/>
          </p:cNvSpPr>
          <p:nvPr>
            <p:ph type="title"/>
          </p:nvPr>
        </p:nvSpPr>
        <p:spPr>
          <a:xfrm>
            <a:off x="-762000" y="0"/>
            <a:ext cx="8229600" cy="1143000"/>
          </a:xfrm>
        </p:spPr>
        <p:txBody>
          <a:bodyPr/>
          <a:lstStyle/>
          <a:p>
            <a:pPr eaLnBrk="1" hangingPunct="1"/>
            <a:r>
              <a:rPr lang="en-US" smtClean="0"/>
              <a:t>Wireless network interfaces</a:t>
            </a:r>
            <a:endParaRPr lang="el-GR" smtClean="0"/>
          </a:p>
        </p:txBody>
      </p:sp>
      <p:sp>
        <p:nvSpPr>
          <p:cNvPr id="140292" name="Rectangle 3"/>
          <p:cNvSpPr>
            <a:spLocks noGrp="1" noChangeArrowheads="1"/>
          </p:cNvSpPr>
          <p:nvPr>
            <p:ph type="body" idx="1"/>
          </p:nvPr>
        </p:nvSpPr>
        <p:spPr>
          <a:xfrm>
            <a:off x="0" y="1676400"/>
            <a:ext cx="9144000" cy="4267200"/>
          </a:xfrm>
        </p:spPr>
        <p:txBody>
          <a:bodyPr/>
          <a:lstStyle/>
          <a:p>
            <a:pPr eaLnBrk="1" hangingPunct="1"/>
            <a:endParaRPr lang="el-GR" smtClean="0"/>
          </a:p>
          <a:p>
            <a:pPr eaLnBrk="1" hangingPunct="1"/>
            <a:r>
              <a:rPr lang="en-US" sz="1900" smtClean="0"/>
              <a:t>M</a:t>
            </a:r>
            <a:r>
              <a:rPr lang="el-GR" sz="1900" smtClean="0"/>
              <a:t>easur</a:t>
            </a:r>
            <a:r>
              <a:rPr lang="en-US" sz="1900" smtClean="0"/>
              <a:t>e</a:t>
            </a:r>
            <a:r>
              <a:rPr lang="el-GR" sz="1900" smtClean="0"/>
              <a:t> the energy level in a band</a:t>
            </a:r>
            <a:endParaRPr lang="en-US" sz="1900" smtClean="0"/>
          </a:p>
          <a:p>
            <a:pPr eaLnBrk="1" hangingPunct="1"/>
            <a:r>
              <a:rPr lang="el-GR" sz="1900" smtClean="0"/>
              <a:t>Energy detection is cheap, fast, </a:t>
            </a:r>
            <a:r>
              <a:rPr lang="en-US" sz="1900" smtClean="0"/>
              <a:t>&amp; </a:t>
            </a:r>
            <a:r>
              <a:rPr lang="el-GR" sz="1900" smtClean="0"/>
              <a:t>requires </a:t>
            </a:r>
            <a:r>
              <a:rPr lang="el-GR" sz="1900" b="1" smtClean="0"/>
              <a:t>no knowledge</a:t>
            </a:r>
            <a:r>
              <a:rPr lang="el-GR" sz="1900" smtClean="0"/>
              <a:t> of the characteristics of the signal</a:t>
            </a:r>
            <a:endParaRPr lang="en-US" sz="1900" smtClean="0"/>
          </a:p>
          <a:p>
            <a:pPr eaLnBrk="1" hangingPunct="1"/>
            <a:r>
              <a:rPr lang="el-GR" sz="1900" smtClean="0"/>
              <a:t>However, choosing energy thresholds is not robust across a wide range o</a:t>
            </a:r>
            <a:r>
              <a:rPr lang="en-US" sz="1900" smtClean="0"/>
              <a:t>f SNRs</a:t>
            </a:r>
          </a:p>
          <a:p>
            <a:pPr eaLnBrk="1" hangingPunct="1"/>
            <a:r>
              <a:rPr lang="el-GR" sz="1900" smtClean="0"/>
              <a:t>Though more sophisticated mechanisms</a:t>
            </a:r>
            <a:r>
              <a:rPr lang="en-US" sz="1900" smtClean="0"/>
              <a:t>,</a:t>
            </a:r>
            <a:r>
              <a:rPr lang="el-GR" sz="1900" smtClean="0"/>
              <a:t> such as matched filter detection</a:t>
            </a:r>
            <a:r>
              <a:rPr lang="en-US" sz="1900" smtClean="0"/>
              <a:t>, </a:t>
            </a:r>
            <a:r>
              <a:rPr lang="el-GR" sz="1900" smtClean="0"/>
              <a:t>are more accurate</a:t>
            </a:r>
            <a:endParaRPr lang="en-US" sz="1900" smtClean="0"/>
          </a:p>
          <a:p>
            <a:pPr lvl="1" eaLnBrk="1" hangingPunct="1"/>
            <a:r>
              <a:rPr lang="el-GR" sz="1800" smtClean="0"/>
              <a:t>they require knowledge of the transmitted signal (</a:t>
            </a:r>
            <a:r>
              <a:rPr lang="en-US" sz="1800" smtClean="0"/>
              <a:t>e.g., </a:t>
            </a:r>
            <a:r>
              <a:rPr lang="el-GR" sz="1800" smtClean="0"/>
              <a:t>modulation, packet format, pilots, bandwidth</a:t>
            </a:r>
            <a:r>
              <a:rPr lang="en-US" sz="1800" smtClean="0"/>
              <a:t>)</a:t>
            </a:r>
            <a:r>
              <a:rPr lang="el-GR" sz="1800" smtClean="0"/>
              <a:t>, and thus work only for known technologies	</a:t>
            </a:r>
          </a:p>
          <a:p>
            <a:pPr eaLnBrk="1" hangingPunct="1"/>
            <a:endParaRPr lang="el-GR" sz="22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876800" cy="762000"/>
          </a:xfrm>
        </p:spPr>
        <p:txBody>
          <a:bodyPr/>
          <a:lstStyle/>
          <a:p>
            <a:r>
              <a:rPr lang="en-US" dirty="0" smtClean="0"/>
              <a:t>What is dB?</a:t>
            </a:r>
            <a:endParaRPr lang="el-GR" dirty="0"/>
          </a:p>
        </p:txBody>
      </p:sp>
      <p:sp>
        <p:nvSpPr>
          <p:cNvPr id="3" name="Content Placeholder 2"/>
          <p:cNvSpPr>
            <a:spLocks noGrp="1"/>
          </p:cNvSpPr>
          <p:nvPr>
            <p:ph idx="1"/>
          </p:nvPr>
        </p:nvSpPr>
        <p:spPr>
          <a:xfrm>
            <a:off x="0" y="636219"/>
            <a:ext cx="9677400" cy="5059363"/>
          </a:xfrm>
        </p:spPr>
        <p:txBody>
          <a:bodyPr>
            <a:normAutofit lnSpcReduction="10000"/>
          </a:bodyPr>
          <a:lstStyle/>
          <a:p>
            <a:pPr>
              <a:buNone/>
            </a:pPr>
            <a:r>
              <a:rPr lang="en-US" sz="2200" dirty="0" smtClean="0"/>
              <a:t>Express a </a:t>
            </a:r>
            <a:r>
              <a:rPr lang="en-US" sz="2200" b="1" dirty="0" smtClean="0"/>
              <a:t>ratio </a:t>
            </a:r>
            <a:r>
              <a:rPr lang="en-US" sz="2200" dirty="0" smtClean="0"/>
              <a:t>in logarithmic scale based on  transformation</a:t>
            </a:r>
            <a:endParaRPr lang="en-US" sz="2400" dirty="0" smtClean="0"/>
          </a:p>
          <a:p>
            <a:pPr marL="0" indent="0">
              <a:buNone/>
            </a:pPr>
            <a:endParaRPr lang="en-US" sz="1800" dirty="0" smtClean="0"/>
          </a:p>
          <a:p>
            <a:pPr marL="0" indent="0">
              <a:buNone/>
            </a:pPr>
            <a:r>
              <a:rPr lang="en-US" sz="1800" dirty="0" smtClean="0"/>
              <a:t>The </a:t>
            </a:r>
            <a:r>
              <a:rPr lang="en-US" sz="1800" dirty="0"/>
              <a:t>decibel offers a number of advantages, e.g., ability to </a:t>
            </a:r>
          </a:p>
          <a:p>
            <a:pPr marL="285750" indent="-285750"/>
            <a:r>
              <a:rPr lang="en-US" sz="1800" dirty="0"/>
              <a:t> conveniently represent very large or small numbers, and </a:t>
            </a:r>
          </a:p>
          <a:p>
            <a:pPr marL="285750" indent="-285750"/>
            <a:r>
              <a:rPr lang="en-US" sz="1800" dirty="0"/>
              <a:t> carry out multiplication of ratios by simple addition and subtraction.</a:t>
            </a:r>
            <a:endParaRPr lang="el-GR" sz="1800" dirty="0"/>
          </a:p>
          <a:p>
            <a:pPr>
              <a:buNone/>
            </a:pPr>
            <a:endParaRPr lang="en-US" sz="1400" dirty="0"/>
          </a:p>
          <a:p>
            <a:pPr>
              <a:buNone/>
            </a:pPr>
            <a:endParaRPr lang="en-US" sz="1400" dirty="0"/>
          </a:p>
          <a:p>
            <a:pPr>
              <a:buNone/>
            </a:pPr>
            <a:endParaRPr lang="en-US" sz="1300" dirty="0" smtClean="0"/>
          </a:p>
          <a:p>
            <a:pPr>
              <a:buNone/>
            </a:pPr>
            <a:endParaRPr lang="en-US" sz="2000" dirty="0" smtClean="0"/>
          </a:p>
          <a:p>
            <a:pPr>
              <a:buNone/>
            </a:pPr>
            <a:r>
              <a:rPr lang="en-US" sz="2400" dirty="0" smtClean="0"/>
              <a:t>Example:</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r>
              <a:rPr lang="en-US" sz="2400" dirty="0" smtClean="0"/>
              <a:t> </a:t>
            </a:r>
          </a:p>
          <a:p>
            <a:pPr>
              <a:buNone/>
            </a:pPr>
            <a:endParaRPr lang="el-GR" sz="2400" dirty="0"/>
          </a:p>
        </p:txBody>
      </p:sp>
      <p:sp>
        <p:nvSpPr>
          <p:cNvPr id="4" name="Slide Number Placeholder 3"/>
          <p:cNvSpPr>
            <a:spLocks noGrp="1"/>
          </p:cNvSpPr>
          <p:nvPr>
            <p:ph type="sldNum" sz="quarter" idx="12"/>
          </p:nvPr>
        </p:nvSpPr>
        <p:spPr/>
        <p:txBody>
          <a:bodyPr/>
          <a:lstStyle/>
          <a:p>
            <a:pPr>
              <a:defRPr/>
            </a:pPr>
            <a:fld id="{4948D07A-EE31-4026-94D9-DE9CDEAC8F27}" type="slidenum">
              <a:rPr lang="el-GR" smtClean="0"/>
              <a:pPr>
                <a:defRPr/>
              </a:pPr>
              <a:t>14</a:t>
            </a:fld>
            <a:endParaRPr lang="el-GR"/>
          </a:p>
        </p:txBody>
      </p:sp>
      <p:sp>
        <p:nvSpPr>
          <p:cNvPr id="8" name="Rounded Rectangle 7"/>
          <p:cNvSpPr/>
          <p:nvPr/>
        </p:nvSpPr>
        <p:spPr>
          <a:xfrm>
            <a:off x="1752600" y="2667000"/>
            <a:ext cx="1524000" cy="1600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dirty="0"/>
          </a:p>
        </p:txBody>
      </p:sp>
      <p:sp>
        <p:nvSpPr>
          <p:cNvPr id="9" name="Rounded Rectangle 8"/>
          <p:cNvSpPr/>
          <p:nvPr/>
        </p:nvSpPr>
        <p:spPr>
          <a:xfrm>
            <a:off x="5562600" y="2667000"/>
            <a:ext cx="1524000" cy="1524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graphicFrame>
        <p:nvGraphicFramePr>
          <p:cNvPr id="14" name="Object 13"/>
          <p:cNvGraphicFramePr>
            <a:graphicFrameLocks noChangeAspect="1"/>
          </p:cNvGraphicFramePr>
          <p:nvPr/>
        </p:nvGraphicFramePr>
        <p:xfrm>
          <a:off x="3886200" y="2438400"/>
          <a:ext cx="1063625" cy="381000"/>
        </p:xfrm>
        <a:graphic>
          <a:graphicData uri="http://schemas.openxmlformats.org/presentationml/2006/ole">
            <p:oleObj spid="_x0000_s15470" name="Equation" r:id="rId4" imgW="685800" imgH="228600" progId="Equation.3">
              <p:embed/>
            </p:oleObj>
          </a:graphicData>
        </a:graphic>
      </p:graphicFrame>
      <p:cxnSp>
        <p:nvCxnSpPr>
          <p:cNvPr id="16" name="Straight Arrow Connector 15"/>
          <p:cNvCxnSpPr/>
          <p:nvPr/>
        </p:nvCxnSpPr>
        <p:spPr>
          <a:xfrm>
            <a:off x="3276600" y="2895600"/>
            <a:ext cx="2286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rot="10800000">
            <a:off x="3276600" y="3886200"/>
            <a:ext cx="2286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aphicFrame>
        <p:nvGraphicFramePr>
          <p:cNvPr id="20" name="Object 19"/>
          <p:cNvGraphicFramePr>
            <a:graphicFrameLocks noChangeAspect="1"/>
          </p:cNvGraphicFramePr>
          <p:nvPr/>
        </p:nvGraphicFramePr>
        <p:xfrm>
          <a:off x="3814763" y="4013200"/>
          <a:ext cx="1366837" cy="406400"/>
        </p:xfrm>
        <a:graphic>
          <a:graphicData uri="http://schemas.openxmlformats.org/presentationml/2006/ole">
            <p:oleObj spid="_x0000_s15471" name="Equation" r:id="rId5" imgW="609336" imgH="203112" progId="Equation.3">
              <p:embed/>
            </p:oleObj>
          </a:graphicData>
        </a:graphic>
      </p:graphicFrame>
      <p:graphicFrame>
        <p:nvGraphicFramePr>
          <p:cNvPr id="21" name="Object 20"/>
          <p:cNvGraphicFramePr>
            <a:graphicFrameLocks noChangeAspect="1"/>
          </p:cNvGraphicFramePr>
          <p:nvPr/>
        </p:nvGraphicFramePr>
        <p:xfrm>
          <a:off x="1524000" y="4724400"/>
          <a:ext cx="5729287" cy="719138"/>
        </p:xfrm>
        <a:graphic>
          <a:graphicData uri="http://schemas.openxmlformats.org/presentationml/2006/ole">
            <p:oleObj spid="_x0000_s15472" name="Equation" r:id="rId6" imgW="3263900" imgH="419100" progId="Equation.3">
              <p:embed/>
            </p:oleObj>
          </a:graphicData>
        </a:graphic>
      </p:graphicFrame>
      <p:sp>
        <p:nvSpPr>
          <p:cNvPr id="17" name="TextBox 16"/>
          <p:cNvSpPr txBox="1"/>
          <p:nvPr/>
        </p:nvSpPr>
        <p:spPr>
          <a:xfrm>
            <a:off x="1905000" y="2738735"/>
            <a:ext cx="1219200" cy="461665"/>
          </a:xfrm>
          <a:prstGeom prst="rect">
            <a:avLst/>
          </a:prstGeom>
          <a:noFill/>
        </p:spPr>
        <p:txBody>
          <a:bodyPr wrap="square" rtlCol="0">
            <a:spAutoFit/>
          </a:bodyPr>
          <a:lstStyle/>
          <a:p>
            <a:pPr algn="ctr"/>
            <a:r>
              <a:rPr lang="en-US" sz="2400" dirty="0" smtClean="0">
                <a:latin typeface="+mn-lt"/>
              </a:rPr>
              <a:t>Ratio</a:t>
            </a:r>
            <a:endParaRPr lang="el-GR" sz="2400" dirty="0">
              <a:latin typeface="+mn-lt"/>
            </a:endParaRPr>
          </a:p>
        </p:txBody>
      </p:sp>
      <p:graphicFrame>
        <p:nvGraphicFramePr>
          <p:cNvPr id="22" name="Object 21"/>
          <p:cNvGraphicFramePr>
            <a:graphicFrameLocks noChangeAspect="1"/>
          </p:cNvGraphicFramePr>
          <p:nvPr/>
        </p:nvGraphicFramePr>
        <p:xfrm>
          <a:off x="2362200" y="3644900"/>
          <a:ext cx="381000" cy="393700"/>
        </p:xfrm>
        <a:graphic>
          <a:graphicData uri="http://schemas.openxmlformats.org/presentationml/2006/ole">
            <p:oleObj spid="_x0000_s15473" name="Equation" r:id="rId7" imgW="139579" imgH="177646" progId="Equation.3">
              <p:embed/>
            </p:oleObj>
          </a:graphicData>
        </a:graphic>
      </p:graphicFrame>
      <p:sp>
        <p:nvSpPr>
          <p:cNvPr id="23" name="TextBox 22"/>
          <p:cNvSpPr txBox="1"/>
          <p:nvPr/>
        </p:nvSpPr>
        <p:spPr>
          <a:xfrm>
            <a:off x="5638800" y="2750403"/>
            <a:ext cx="1295400" cy="830997"/>
          </a:xfrm>
          <a:prstGeom prst="rect">
            <a:avLst/>
          </a:prstGeom>
          <a:noFill/>
        </p:spPr>
        <p:txBody>
          <a:bodyPr wrap="square" rtlCol="0">
            <a:spAutoFit/>
          </a:bodyPr>
          <a:lstStyle/>
          <a:p>
            <a:pPr algn="ctr"/>
            <a:r>
              <a:rPr lang="en-US" sz="2400" dirty="0" smtClean="0">
                <a:latin typeface="+mn-lt"/>
              </a:rPr>
              <a:t>Ratio in dB</a:t>
            </a:r>
            <a:endParaRPr lang="el-GR" sz="2400" dirty="0">
              <a:latin typeface="+mn-lt"/>
            </a:endParaRPr>
          </a:p>
        </p:txBody>
      </p:sp>
      <p:graphicFrame>
        <p:nvGraphicFramePr>
          <p:cNvPr id="24" name="Object 23"/>
          <p:cNvGraphicFramePr>
            <a:graphicFrameLocks noChangeAspect="1"/>
          </p:cNvGraphicFramePr>
          <p:nvPr/>
        </p:nvGraphicFramePr>
        <p:xfrm>
          <a:off x="5943600" y="3657600"/>
          <a:ext cx="762000" cy="381000"/>
        </p:xfrm>
        <a:graphic>
          <a:graphicData uri="http://schemas.openxmlformats.org/presentationml/2006/ole">
            <p:oleObj spid="_x0000_s15474" name="Equation" r:id="rId8" imgW="406048" imgH="215713" progId="Equation.3">
              <p:embed/>
            </p:oleObj>
          </a:graphicData>
        </a:graphic>
      </p:graphicFrame>
      <p:graphicFrame>
        <p:nvGraphicFramePr>
          <p:cNvPr id="26" name="Object 25"/>
          <p:cNvGraphicFramePr>
            <a:graphicFrameLocks noChangeAspect="1"/>
          </p:cNvGraphicFramePr>
          <p:nvPr/>
        </p:nvGraphicFramePr>
        <p:xfrm>
          <a:off x="1905000" y="5715000"/>
          <a:ext cx="3924300" cy="381000"/>
        </p:xfrm>
        <a:graphic>
          <a:graphicData uri="http://schemas.openxmlformats.org/presentationml/2006/ole">
            <p:oleObj spid="_x0000_s15475" name="Equation" r:id="rId9" imgW="2349360" imgH="228600" progId="Equation.3">
              <p:embed/>
            </p:oleObj>
          </a:graphicData>
        </a:graphic>
      </p:graphicFrame>
    </p:spTree>
    <p:extLst>
      <p:ext uri="{BB962C8B-B14F-4D97-AF65-F5344CB8AC3E}">
        <p14:creationId xmlns="" xmlns:p14="http://schemas.microsoft.com/office/powerpoint/2010/main" val="357038850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381000" y="228600"/>
            <a:ext cx="8575675" cy="1216025"/>
          </a:xfrm>
        </p:spPr>
        <p:txBody>
          <a:bodyPr/>
          <a:lstStyle/>
          <a:p>
            <a:pPr eaLnBrk="1" hangingPunct="1"/>
            <a:r>
              <a:rPr lang="en-US" sz="3200" smtClean="0"/>
              <a:t>Network Layers -</a:t>
            </a:r>
            <a:r>
              <a:rPr lang="el-GR" sz="3200" smtClean="0"/>
              <a:t>(</a:t>
            </a:r>
            <a:r>
              <a:rPr lang="en-US" sz="3200" smtClean="0"/>
              <a:t>TCP/IP stack)</a:t>
            </a:r>
            <a:endParaRPr lang="el-GR" sz="3200" smtClean="0"/>
          </a:p>
        </p:txBody>
      </p:sp>
      <p:sp>
        <p:nvSpPr>
          <p:cNvPr id="141315" name="Content Placeholder 2"/>
          <p:cNvSpPr>
            <a:spLocks noGrp="1"/>
          </p:cNvSpPr>
          <p:nvPr>
            <p:ph idx="1"/>
          </p:nvPr>
        </p:nvSpPr>
        <p:spPr>
          <a:xfrm>
            <a:off x="0" y="1828800"/>
            <a:ext cx="9540875" cy="4648200"/>
          </a:xfrm>
        </p:spPr>
        <p:txBody>
          <a:bodyPr/>
          <a:lstStyle/>
          <a:p>
            <a:pPr eaLnBrk="1" hangingPunct="1">
              <a:buFont typeface="Monotype Sorts"/>
              <a:buNone/>
            </a:pPr>
            <a:r>
              <a:rPr lang="el-GR" smtClean="0"/>
              <a:t>                 </a:t>
            </a:r>
            <a:endParaRPr lang="el-GR" sz="2000" b="1" smtClean="0"/>
          </a:p>
          <a:p>
            <a:pPr eaLnBrk="1" hangingPunct="1">
              <a:buFont typeface="Monotype Sorts"/>
              <a:buNone/>
            </a:pPr>
            <a:r>
              <a:rPr lang="el-GR" sz="2000" b="1" smtClean="0"/>
              <a:t>                  </a:t>
            </a:r>
          </a:p>
          <a:p>
            <a:pPr eaLnBrk="1" hangingPunct="1">
              <a:buFont typeface="Monotype Sorts"/>
              <a:buNone/>
            </a:pPr>
            <a:r>
              <a:rPr lang="el-GR" sz="2000" b="1" smtClean="0"/>
              <a:t>                 </a:t>
            </a:r>
          </a:p>
          <a:p>
            <a:pPr eaLnBrk="1" hangingPunct="1">
              <a:buFont typeface="Monotype Sorts"/>
              <a:buNone/>
            </a:pPr>
            <a:r>
              <a:rPr lang="el-GR" sz="2000" b="1" smtClean="0"/>
              <a:t>                 </a:t>
            </a:r>
          </a:p>
          <a:p>
            <a:pPr eaLnBrk="1" hangingPunct="1">
              <a:buFont typeface="Monotype Sorts"/>
              <a:buNone/>
            </a:pPr>
            <a:r>
              <a:rPr lang="el-GR" sz="2000" b="1" smtClean="0"/>
              <a:t>                 </a:t>
            </a:r>
          </a:p>
          <a:p>
            <a:pPr eaLnBrk="1" hangingPunct="1">
              <a:buFont typeface="Monotype Sorts"/>
              <a:buNone/>
            </a:pPr>
            <a:endParaRPr lang="el-GR" sz="2000" b="1" smtClean="0"/>
          </a:p>
        </p:txBody>
      </p:sp>
      <p:pic>
        <p:nvPicPr>
          <p:cNvPr id="141316" name="Picture 5"/>
          <p:cNvPicPr>
            <a:picLocks noChangeAspect="1" noChangeArrowheads="1"/>
          </p:cNvPicPr>
          <p:nvPr/>
        </p:nvPicPr>
        <p:blipFill>
          <a:blip r:embed="rId3" cstate="print"/>
          <a:srcRect/>
          <a:stretch>
            <a:fillRect/>
          </a:stretch>
        </p:blipFill>
        <p:spPr bwMode="auto">
          <a:xfrm>
            <a:off x="3214688" y="1857375"/>
            <a:ext cx="2857500" cy="2089150"/>
          </a:xfrm>
          <a:prstGeom prst="rect">
            <a:avLst/>
          </a:prstGeom>
          <a:noFill/>
          <a:ln w="12700">
            <a:noFill/>
            <a:miter lim="800000"/>
            <a:headEnd type="none" w="sm" len="sm"/>
            <a:tailEnd type="none" w="sm" len="sm"/>
          </a:ln>
        </p:spPr>
      </p:pic>
      <p:sp>
        <p:nvSpPr>
          <p:cNvPr id="141317" name="TextBox 9"/>
          <p:cNvSpPr txBox="1">
            <a:spLocks noChangeArrowheads="1"/>
          </p:cNvSpPr>
          <p:nvPr/>
        </p:nvSpPr>
        <p:spPr bwMode="auto">
          <a:xfrm>
            <a:off x="4090988" y="3500438"/>
            <a:ext cx="1365250" cy="400050"/>
          </a:xfrm>
          <a:prstGeom prst="rect">
            <a:avLst/>
          </a:prstGeom>
          <a:noFill/>
          <a:ln w="9525">
            <a:noFill/>
            <a:miter lim="800000"/>
            <a:headEnd/>
            <a:tailEnd/>
          </a:ln>
        </p:spPr>
        <p:txBody>
          <a:bodyPr wrap="none">
            <a:spAutoFit/>
          </a:bodyPr>
          <a:lstStyle/>
          <a:p>
            <a:r>
              <a:rPr lang="en-US" sz="2000" b="1"/>
              <a:t>physical</a:t>
            </a:r>
            <a:endParaRPr lang="el-GR" sz="2000" b="1"/>
          </a:p>
        </p:txBody>
      </p:sp>
      <p:sp>
        <p:nvSpPr>
          <p:cNvPr id="141318" name="TextBox 11"/>
          <p:cNvSpPr txBox="1">
            <a:spLocks noChangeArrowheads="1"/>
          </p:cNvSpPr>
          <p:nvPr/>
        </p:nvSpPr>
        <p:spPr bwMode="auto">
          <a:xfrm>
            <a:off x="3357563" y="1928813"/>
            <a:ext cx="2571750" cy="396875"/>
          </a:xfrm>
          <a:prstGeom prst="rect">
            <a:avLst/>
          </a:prstGeom>
          <a:noFill/>
          <a:ln w="9525">
            <a:noFill/>
            <a:miter lim="800000"/>
            <a:headEnd/>
            <a:tailEnd/>
          </a:ln>
        </p:spPr>
        <p:txBody>
          <a:bodyPr>
            <a:spAutoFit/>
          </a:bodyPr>
          <a:lstStyle/>
          <a:p>
            <a:pPr algn="ctr"/>
            <a:r>
              <a:rPr lang="en-US" sz="2000" b="1"/>
              <a:t>application</a:t>
            </a:r>
            <a:endParaRPr lang="el-GR" sz="2000" b="1"/>
          </a:p>
        </p:txBody>
      </p:sp>
      <p:sp>
        <p:nvSpPr>
          <p:cNvPr id="141319" name="TextBox 12"/>
          <p:cNvSpPr txBox="1">
            <a:spLocks noChangeArrowheads="1"/>
          </p:cNvSpPr>
          <p:nvPr/>
        </p:nvSpPr>
        <p:spPr bwMode="auto">
          <a:xfrm>
            <a:off x="3348038" y="2349500"/>
            <a:ext cx="2571750" cy="396875"/>
          </a:xfrm>
          <a:prstGeom prst="rect">
            <a:avLst/>
          </a:prstGeom>
          <a:noFill/>
          <a:ln w="9525">
            <a:noFill/>
            <a:miter lim="800000"/>
            <a:headEnd/>
            <a:tailEnd/>
          </a:ln>
        </p:spPr>
        <p:txBody>
          <a:bodyPr>
            <a:spAutoFit/>
          </a:bodyPr>
          <a:lstStyle/>
          <a:p>
            <a:pPr algn="ctr"/>
            <a:r>
              <a:rPr lang="en-US" sz="2000" b="1"/>
              <a:t>transport</a:t>
            </a:r>
            <a:endParaRPr lang="el-GR" sz="2000" b="1"/>
          </a:p>
        </p:txBody>
      </p:sp>
      <p:sp>
        <p:nvSpPr>
          <p:cNvPr id="141320" name="TextBox 13"/>
          <p:cNvSpPr txBox="1">
            <a:spLocks noChangeArrowheads="1"/>
          </p:cNvSpPr>
          <p:nvPr/>
        </p:nvSpPr>
        <p:spPr bwMode="auto">
          <a:xfrm>
            <a:off x="3357563" y="2714625"/>
            <a:ext cx="2571750" cy="396875"/>
          </a:xfrm>
          <a:prstGeom prst="rect">
            <a:avLst/>
          </a:prstGeom>
          <a:noFill/>
          <a:ln w="9525">
            <a:noFill/>
            <a:miter lim="800000"/>
            <a:headEnd/>
            <a:tailEnd/>
          </a:ln>
        </p:spPr>
        <p:txBody>
          <a:bodyPr>
            <a:spAutoFit/>
          </a:bodyPr>
          <a:lstStyle/>
          <a:p>
            <a:pPr algn="ctr"/>
            <a:r>
              <a:rPr lang="en-US" sz="2000" b="1"/>
              <a:t>network</a:t>
            </a:r>
            <a:endParaRPr lang="el-GR" sz="2000" b="1"/>
          </a:p>
        </p:txBody>
      </p:sp>
      <p:sp>
        <p:nvSpPr>
          <p:cNvPr id="141321" name="TextBox 14"/>
          <p:cNvSpPr txBox="1">
            <a:spLocks noChangeArrowheads="1"/>
          </p:cNvSpPr>
          <p:nvPr/>
        </p:nvSpPr>
        <p:spPr bwMode="auto">
          <a:xfrm>
            <a:off x="3357563" y="3100388"/>
            <a:ext cx="2571750" cy="396875"/>
          </a:xfrm>
          <a:prstGeom prst="rect">
            <a:avLst/>
          </a:prstGeom>
          <a:noFill/>
          <a:ln w="9525">
            <a:noFill/>
            <a:miter lim="800000"/>
            <a:headEnd/>
            <a:tailEnd/>
          </a:ln>
        </p:spPr>
        <p:txBody>
          <a:bodyPr>
            <a:spAutoFit/>
          </a:bodyPr>
          <a:lstStyle/>
          <a:p>
            <a:pPr algn="ctr"/>
            <a:r>
              <a:rPr lang="en-US" sz="2000" b="1"/>
              <a:t>link</a:t>
            </a:r>
            <a:endParaRPr lang="el-GR" sz="2000" b="1"/>
          </a:p>
        </p:txBody>
      </p:sp>
      <p:sp>
        <p:nvSpPr>
          <p:cNvPr id="141322" name="Oval 12"/>
          <p:cNvSpPr>
            <a:spLocks noChangeArrowheads="1"/>
          </p:cNvSpPr>
          <p:nvPr/>
        </p:nvSpPr>
        <p:spPr bwMode="auto">
          <a:xfrm>
            <a:off x="3635375" y="3429000"/>
            <a:ext cx="1873250" cy="576263"/>
          </a:xfrm>
          <a:prstGeom prst="ellipse">
            <a:avLst/>
          </a:prstGeom>
          <a:noFill/>
          <a:ln w="57150">
            <a:solidFill>
              <a:srgbClr val="E5E500"/>
            </a:solidFill>
            <a:round/>
            <a:headEnd type="none" w="sm" len="sm"/>
            <a:tailEnd type="none" w="sm" len="sm"/>
          </a:ln>
        </p:spPr>
        <p:txBody>
          <a:bodyPr wrap="none" anchor="ctr"/>
          <a:lstStyle/>
          <a:p>
            <a:endParaRPr lang="en-GB" sz="1600"/>
          </a:p>
        </p:txBody>
      </p:sp>
      <p:sp>
        <p:nvSpPr>
          <p:cNvPr id="141323" name="Text Box 13"/>
          <p:cNvSpPr txBox="1">
            <a:spLocks noChangeArrowheads="1"/>
          </p:cNvSpPr>
          <p:nvPr/>
        </p:nvSpPr>
        <p:spPr bwMode="auto">
          <a:xfrm>
            <a:off x="0" y="4749800"/>
            <a:ext cx="9078913" cy="830263"/>
          </a:xfrm>
          <a:prstGeom prst="rect">
            <a:avLst/>
          </a:prstGeom>
          <a:noFill/>
          <a:ln w="12700">
            <a:noFill/>
            <a:miter lim="800000"/>
            <a:headEnd type="none" w="sm" len="sm"/>
            <a:tailEnd type="none" w="sm" len="sm"/>
          </a:ln>
        </p:spPr>
        <p:txBody>
          <a:bodyPr>
            <a:spAutoFit/>
          </a:bodyPr>
          <a:lstStyle/>
          <a:p>
            <a:pPr eaLnBrk="0" hangingPunct="0">
              <a:spcBef>
                <a:spcPct val="20000"/>
              </a:spcBef>
              <a:buClr>
                <a:srgbClr val="C700C7"/>
              </a:buClr>
              <a:buSzPct val="64000"/>
              <a:buFont typeface="Monotype Sorts"/>
              <a:buNone/>
            </a:pPr>
            <a:r>
              <a:rPr lang="en-US" sz="2400"/>
              <a:t>Transmission of sequence of bits &amp; signals across a link</a:t>
            </a:r>
            <a:endParaRPr lang="el-GR" sz="2400"/>
          </a:p>
          <a:p>
            <a:endParaRPr lang="el-GR" sz="2400"/>
          </a:p>
        </p:txBody>
      </p:sp>
      <p:sp>
        <p:nvSpPr>
          <p:cNvPr id="141324" name="Line 14"/>
          <p:cNvSpPr>
            <a:spLocks noChangeShapeType="1"/>
          </p:cNvSpPr>
          <p:nvPr/>
        </p:nvSpPr>
        <p:spPr bwMode="auto">
          <a:xfrm flipV="1">
            <a:off x="4284663" y="4005263"/>
            <a:ext cx="142875" cy="792162"/>
          </a:xfrm>
          <a:prstGeom prst="line">
            <a:avLst/>
          </a:prstGeom>
          <a:noFill/>
          <a:ln w="38100">
            <a:solidFill>
              <a:srgbClr val="FFFF66"/>
            </a:solidFill>
            <a:round/>
            <a:headEnd type="none" w="sm" len="sm"/>
            <a:tailEnd type="triangle" w="sm" len="sm"/>
          </a:ln>
        </p:spPr>
        <p:txBody>
          <a:bodyPr/>
          <a:lstStyle/>
          <a:p>
            <a:endParaRPr lang="en-US"/>
          </a:p>
        </p:txBody>
      </p:sp>
      <p:sp>
        <p:nvSpPr>
          <p:cNvPr id="141325" name="TextBox 13"/>
          <p:cNvSpPr txBox="1">
            <a:spLocks noChangeArrowheads="1"/>
          </p:cNvSpPr>
          <p:nvPr/>
        </p:nvSpPr>
        <p:spPr bwMode="auto">
          <a:xfrm>
            <a:off x="7002463" y="1981200"/>
            <a:ext cx="2141537" cy="923925"/>
          </a:xfrm>
          <a:prstGeom prst="rect">
            <a:avLst/>
          </a:prstGeom>
          <a:noFill/>
          <a:ln w="9525">
            <a:noFill/>
            <a:miter lim="800000"/>
            <a:headEnd/>
            <a:tailEnd/>
          </a:ln>
        </p:spPr>
        <p:txBody>
          <a:bodyPr wrap="none">
            <a:spAutoFit/>
          </a:bodyPr>
          <a:lstStyle/>
          <a:p>
            <a:r>
              <a:rPr lang="en-US"/>
              <a:t>How neighboring</a:t>
            </a:r>
          </a:p>
          <a:p>
            <a:r>
              <a:rPr lang="en-US"/>
              <a:t>devices access</a:t>
            </a:r>
          </a:p>
          <a:p>
            <a:r>
              <a:rPr lang="en-US"/>
              <a:t>the link</a:t>
            </a:r>
          </a:p>
        </p:txBody>
      </p:sp>
      <p:cxnSp>
        <p:nvCxnSpPr>
          <p:cNvPr id="141326" name="Straight Arrow Connector 15"/>
          <p:cNvCxnSpPr>
            <a:cxnSpLocks noChangeShapeType="1"/>
          </p:cNvCxnSpPr>
          <p:nvPr/>
        </p:nvCxnSpPr>
        <p:spPr bwMode="auto">
          <a:xfrm rot="10800000" flipV="1">
            <a:off x="5486400" y="2362200"/>
            <a:ext cx="1516063" cy="909638"/>
          </a:xfrm>
          <a:prstGeom prst="straightConnector1">
            <a:avLst/>
          </a:prstGeom>
          <a:noFill/>
          <a:ln w="41275" algn="ctr">
            <a:solidFill>
              <a:srgbClr val="FF0000"/>
            </a:solidFill>
            <a:round/>
            <a:headEnd/>
            <a:tailEnd type="arrow" w="med" len="med"/>
          </a:ln>
        </p:spPr>
      </p:cxnSp>
      <p:sp>
        <p:nvSpPr>
          <p:cNvPr id="141327" name="TextBox 16"/>
          <p:cNvSpPr txBox="1">
            <a:spLocks noChangeArrowheads="1"/>
          </p:cNvSpPr>
          <p:nvPr/>
        </p:nvSpPr>
        <p:spPr bwMode="auto">
          <a:xfrm>
            <a:off x="6129338" y="3048000"/>
            <a:ext cx="3014662" cy="923925"/>
          </a:xfrm>
          <a:prstGeom prst="rect">
            <a:avLst/>
          </a:prstGeom>
          <a:noFill/>
          <a:ln w="9525">
            <a:noFill/>
            <a:miter lim="800000"/>
            <a:headEnd/>
            <a:tailEnd/>
          </a:ln>
        </p:spPr>
        <p:txBody>
          <a:bodyPr>
            <a:spAutoFit/>
          </a:bodyPr>
          <a:lstStyle/>
          <a:p>
            <a:r>
              <a:rPr lang="en-US"/>
              <a:t>In IEEE802.11, devices may compete for the broadcast channel</a:t>
            </a:r>
          </a:p>
        </p:txBody>
      </p:sp>
      <p:sp>
        <p:nvSpPr>
          <p:cNvPr id="141328" name="Oval 12"/>
          <p:cNvSpPr>
            <a:spLocks noChangeArrowheads="1"/>
          </p:cNvSpPr>
          <p:nvPr/>
        </p:nvSpPr>
        <p:spPr bwMode="auto">
          <a:xfrm>
            <a:off x="3505200" y="3048000"/>
            <a:ext cx="1873250" cy="576263"/>
          </a:xfrm>
          <a:prstGeom prst="ellipse">
            <a:avLst/>
          </a:prstGeom>
          <a:noFill/>
          <a:ln w="57150">
            <a:solidFill>
              <a:srgbClr val="FF0000"/>
            </a:solidFill>
            <a:round/>
            <a:headEnd type="none" w="sm" len="sm"/>
            <a:tailEnd type="none" w="sm" len="sm"/>
          </a:ln>
        </p:spPr>
        <p:txBody>
          <a:bodyPr wrap="none" anchor="ctr"/>
          <a:lstStyle/>
          <a:p>
            <a:endParaRPr lang="en-GB" sz="1600"/>
          </a:p>
        </p:txBody>
      </p:sp>
      <p:sp>
        <p:nvSpPr>
          <p:cNvPr id="141329" name="AutoShape 19"/>
          <p:cNvSpPr>
            <a:spLocks/>
          </p:cNvSpPr>
          <p:nvPr/>
        </p:nvSpPr>
        <p:spPr bwMode="auto">
          <a:xfrm>
            <a:off x="2667000" y="3200400"/>
            <a:ext cx="76200" cy="838200"/>
          </a:xfrm>
          <a:prstGeom prst="leftBrace">
            <a:avLst>
              <a:gd name="adj1" fmla="val 91667"/>
              <a:gd name="adj2" fmla="val 50000"/>
            </a:avLst>
          </a:prstGeom>
          <a:noFill/>
          <a:ln w="9525">
            <a:solidFill>
              <a:schemeClr val="tx1"/>
            </a:solidFill>
            <a:round/>
            <a:headEnd/>
            <a:tailEnd/>
          </a:ln>
        </p:spPr>
        <p:txBody>
          <a:bodyPr wrap="none" anchor="ctr"/>
          <a:lstStyle/>
          <a:p>
            <a:pPr algn="ctr"/>
            <a:endParaRPr lang="en-US">
              <a:solidFill>
                <a:srgbClr val="0000FF"/>
              </a:solidFill>
            </a:endParaRPr>
          </a:p>
        </p:txBody>
      </p:sp>
      <p:sp>
        <p:nvSpPr>
          <p:cNvPr id="141330" name="Text Box 20"/>
          <p:cNvSpPr txBox="1">
            <a:spLocks noChangeArrowheads="1"/>
          </p:cNvSpPr>
          <p:nvPr/>
        </p:nvSpPr>
        <p:spPr bwMode="auto">
          <a:xfrm>
            <a:off x="1143000" y="3200400"/>
            <a:ext cx="2171700" cy="457200"/>
          </a:xfrm>
          <a:prstGeom prst="rect">
            <a:avLst/>
          </a:prstGeom>
          <a:noFill/>
          <a:ln w="9525">
            <a:noFill/>
            <a:miter lim="800000"/>
            <a:headEnd/>
            <a:tailEnd/>
          </a:ln>
        </p:spPr>
        <p:txBody>
          <a:bodyPr wrap="none">
            <a:spAutoFit/>
          </a:bodyPr>
          <a:lstStyle/>
          <a:p>
            <a:r>
              <a:rPr lang="en-GB" sz="2400" b="1">
                <a:solidFill>
                  <a:srgbClr val="0000FF"/>
                </a:solidFill>
              </a:rPr>
              <a:t>IEEE802.11</a:t>
            </a:r>
            <a:endParaRPr lang="en-US" sz="2400" b="1">
              <a:solidFill>
                <a:srgbClr val="0000FF"/>
              </a:solidFill>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smtClean="0"/>
              <a:t>IEEE 802.11  Family</a:t>
            </a:r>
          </a:p>
        </p:txBody>
      </p:sp>
      <p:sp>
        <p:nvSpPr>
          <p:cNvPr id="142339" name="Rectangle 3"/>
          <p:cNvSpPr>
            <a:spLocks noGrp="1" noChangeArrowheads="1"/>
          </p:cNvSpPr>
          <p:nvPr>
            <p:ph type="body" idx="1"/>
          </p:nvPr>
        </p:nvSpPr>
        <p:spPr>
          <a:xfrm>
            <a:off x="228600" y="2017713"/>
            <a:ext cx="8726488" cy="4114800"/>
          </a:xfrm>
        </p:spPr>
        <p:txBody>
          <a:bodyPr/>
          <a:lstStyle/>
          <a:p>
            <a:pPr eaLnBrk="1" hangingPunct="1">
              <a:lnSpc>
                <a:spcPct val="90000"/>
              </a:lnSpc>
            </a:pPr>
            <a:r>
              <a:rPr lang="en-US" sz="2400" smtClean="0">
                <a:solidFill>
                  <a:srgbClr val="FF0000"/>
                </a:solidFill>
              </a:rPr>
              <a:t>802.11b:</a:t>
            </a:r>
            <a:r>
              <a:rPr lang="en-US" sz="2400" smtClean="0"/>
              <a:t> </a:t>
            </a:r>
          </a:p>
          <a:p>
            <a:pPr eaLnBrk="1" hangingPunct="1">
              <a:lnSpc>
                <a:spcPct val="90000"/>
              </a:lnSpc>
              <a:buFont typeface="Wingdings" pitchFamily="2" charset="2"/>
              <a:buNone/>
            </a:pPr>
            <a:r>
              <a:rPr lang="en-US" sz="2400" smtClean="0"/>
              <a:t>Direct Sequence Spread Spectrum (DSSS) or Frequency Hopping (FH), operates at 2.4GHz, 11Mbps bitrate</a:t>
            </a:r>
          </a:p>
          <a:p>
            <a:pPr eaLnBrk="1" hangingPunct="1">
              <a:lnSpc>
                <a:spcPct val="90000"/>
              </a:lnSpc>
            </a:pPr>
            <a:endParaRPr lang="en-US" sz="2400" smtClean="0"/>
          </a:p>
          <a:p>
            <a:pPr eaLnBrk="1" hangingPunct="1">
              <a:lnSpc>
                <a:spcPct val="90000"/>
              </a:lnSpc>
            </a:pPr>
            <a:r>
              <a:rPr lang="en-US" sz="2400" smtClean="0">
                <a:solidFill>
                  <a:srgbClr val="FF0000"/>
                </a:solidFill>
              </a:rPr>
              <a:t>802.11a</a:t>
            </a:r>
            <a:r>
              <a:rPr lang="en-US" sz="2400" smtClean="0"/>
              <a:t>: between 5GHz and 6GHz uses orthogonal frequency-division multiplexing, up to 54Mbps bitrate</a:t>
            </a:r>
          </a:p>
          <a:p>
            <a:pPr eaLnBrk="1" hangingPunct="1">
              <a:lnSpc>
                <a:spcPct val="90000"/>
              </a:lnSpc>
            </a:pPr>
            <a:endParaRPr lang="en-US" sz="2400" smtClean="0"/>
          </a:p>
          <a:p>
            <a:pPr eaLnBrk="1" hangingPunct="1">
              <a:lnSpc>
                <a:spcPct val="90000"/>
              </a:lnSpc>
            </a:pPr>
            <a:r>
              <a:rPr lang="en-US" sz="2400" smtClean="0">
                <a:solidFill>
                  <a:srgbClr val="FF0000"/>
                </a:solidFill>
              </a:rPr>
              <a:t>802.11g</a:t>
            </a:r>
            <a:r>
              <a:rPr lang="en-US" sz="2400" smtClean="0"/>
              <a:t>: operates at 2.4GHz up to 54Mbps bitrate</a:t>
            </a:r>
          </a:p>
          <a:p>
            <a:pPr eaLnBrk="1" hangingPunct="1">
              <a:lnSpc>
                <a:spcPct val="90000"/>
              </a:lnSpc>
            </a:pPr>
            <a:r>
              <a:rPr lang="en-US" sz="2400" smtClean="0"/>
              <a:t>All have the same architecture &amp; </a:t>
            </a:r>
            <a:r>
              <a:rPr lang="en-US" sz="2400" smtClean="0">
                <a:solidFill>
                  <a:srgbClr val="FF0000"/>
                </a:solidFill>
              </a:rPr>
              <a:t>use the same MAC protocol</a:t>
            </a:r>
          </a:p>
          <a:p>
            <a:pPr eaLnBrk="1" hangingPunct="1">
              <a:lnSpc>
                <a:spcPct val="90000"/>
              </a:lnSpc>
            </a:pPr>
            <a:endParaRPr lang="en-US" sz="2400" smtClean="0">
              <a:solidFill>
                <a:srgbClr val="FF0000"/>
              </a:soli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914400" y="0"/>
            <a:ext cx="8229600" cy="1143000"/>
          </a:xfrm>
        </p:spPr>
        <p:txBody>
          <a:bodyPr/>
          <a:lstStyle/>
          <a:p>
            <a:pPr eaLnBrk="1" hangingPunct="1"/>
            <a:r>
              <a:rPr lang="en-US" smtClean="0"/>
              <a:t>Coverage of a Cell</a:t>
            </a:r>
            <a:endParaRPr lang="el-GR" smtClean="0"/>
          </a:p>
        </p:txBody>
      </p:sp>
      <p:sp>
        <p:nvSpPr>
          <p:cNvPr id="143363" name="Rectangle 3"/>
          <p:cNvSpPr>
            <a:spLocks noGrp="1" noChangeArrowheads="1"/>
          </p:cNvSpPr>
          <p:nvPr>
            <p:ph idx="1"/>
          </p:nvPr>
        </p:nvSpPr>
        <p:spPr>
          <a:xfrm>
            <a:off x="0" y="1219200"/>
            <a:ext cx="9144000" cy="4525963"/>
          </a:xfrm>
        </p:spPr>
        <p:txBody>
          <a:bodyPr/>
          <a:lstStyle/>
          <a:p>
            <a:pPr eaLnBrk="1" hangingPunct="1"/>
            <a:r>
              <a:rPr lang="en-US" sz="2200" smtClean="0"/>
              <a:t>The largest distance between the base-station &amp; a mobile at which communication can </a:t>
            </a:r>
            <a:r>
              <a:rPr lang="en-US" sz="2200" smtClean="0">
                <a:solidFill>
                  <a:srgbClr val="0033CC"/>
                </a:solidFill>
              </a:rPr>
              <a:t>reliably  </a:t>
            </a:r>
            <a:r>
              <a:rPr lang="en-US" sz="2200" smtClean="0"/>
              <a:t>take place</a:t>
            </a:r>
          </a:p>
          <a:p>
            <a:pPr eaLnBrk="1" hangingPunct="1"/>
            <a:r>
              <a:rPr lang="en-US" sz="2200" smtClean="0"/>
              <a:t>Cell coverage is constrained by the </a:t>
            </a:r>
            <a:r>
              <a:rPr lang="en-US" sz="2200" smtClean="0">
                <a:solidFill>
                  <a:srgbClr val="0033CC"/>
                </a:solidFill>
              </a:rPr>
              <a:t>fast decay of power with distance</a:t>
            </a:r>
          </a:p>
          <a:p>
            <a:pPr eaLnBrk="1" hangingPunct="1"/>
            <a:r>
              <a:rPr lang="en-US" sz="2000" smtClean="0"/>
              <a:t>To alleviate the inter-cell interference, neighboring cells use </a:t>
            </a:r>
            <a:r>
              <a:rPr lang="en-US" sz="2000" smtClean="0">
                <a:solidFill>
                  <a:srgbClr val="0033CC"/>
                </a:solidFill>
              </a:rPr>
              <a:t>different parts of the frequency spectrum</a:t>
            </a:r>
            <a:endParaRPr lang="en-US" sz="2200" smtClean="0">
              <a:solidFill>
                <a:srgbClr val="0033CC"/>
              </a:solidFill>
            </a:endParaRPr>
          </a:p>
          <a:p>
            <a:pPr eaLnBrk="1" hangingPunct="1"/>
            <a:r>
              <a:rPr lang="en-US" sz="2200" smtClean="0"/>
              <a:t>The rapid signal attenuation with distance is also helpful; it </a:t>
            </a:r>
            <a:r>
              <a:rPr lang="en-US" sz="2200" smtClean="0">
                <a:solidFill>
                  <a:srgbClr val="0033CC"/>
                </a:solidFill>
              </a:rPr>
              <a:t>reduces </a:t>
            </a:r>
            <a:r>
              <a:rPr lang="en-US" sz="2200" smtClean="0"/>
              <a:t>the</a:t>
            </a:r>
            <a:r>
              <a:rPr lang="en-US" sz="2200" smtClean="0">
                <a:solidFill>
                  <a:srgbClr val="0033CC"/>
                </a:solidFill>
              </a:rPr>
              <a:t> interference between adjacent cells</a:t>
            </a:r>
          </a:p>
          <a:p>
            <a:pPr eaLnBrk="1" hangingPunct="1">
              <a:buFont typeface="Arial" pitchFamily="34" charset="0"/>
              <a:buNone/>
            </a:pPr>
            <a:r>
              <a:rPr lang="en-US" sz="2200" smtClean="0">
                <a:solidFill>
                  <a:srgbClr val="0033CC"/>
                </a:solidFill>
              </a:rPr>
              <a:t>   </a:t>
            </a:r>
          </a:p>
          <a:p>
            <a:pPr eaLnBrk="1" hangingPunct="1">
              <a:buFont typeface="Arial" pitchFamily="34" charset="0"/>
              <a:buNone/>
            </a:pPr>
            <a:r>
              <a:rPr lang="en-US" sz="2200" smtClean="0">
                <a:solidFill>
                  <a:srgbClr val="0033CC"/>
                </a:solidFill>
              </a:rPr>
              <a:t>                                    </a:t>
            </a:r>
          </a:p>
          <a:p>
            <a:pPr eaLnBrk="1" hangingPunct="1">
              <a:buFont typeface="Arial" pitchFamily="34" charset="0"/>
              <a:buNone/>
            </a:pPr>
            <a:r>
              <a:rPr lang="en-US" sz="2200" b="1" i="1" smtClean="0">
                <a:solidFill>
                  <a:srgbClr val="0033CC"/>
                </a:solidFill>
              </a:rPr>
              <a:t>                                       </a:t>
            </a:r>
            <a:r>
              <a:rPr lang="en-US" sz="2800" b="1" i="1" smtClean="0">
                <a:solidFill>
                  <a:srgbClr val="FF0000"/>
                </a:solidFill>
              </a:rPr>
              <a:t>Spatial reuse</a:t>
            </a:r>
          </a:p>
        </p:txBody>
      </p:sp>
      <p:sp>
        <p:nvSpPr>
          <p:cNvPr id="4" name="Slide Number Placeholder 5"/>
          <p:cNvSpPr>
            <a:spLocks noGrp="1"/>
          </p:cNvSpPr>
          <p:nvPr>
            <p:ph type="sldNum" sz="quarter" idx="12"/>
          </p:nvPr>
        </p:nvSpPr>
        <p:spPr/>
        <p:txBody>
          <a:bodyPr/>
          <a:lstStyle/>
          <a:p>
            <a:pPr>
              <a:defRPr/>
            </a:pPr>
            <a:fld id="{AB3F918E-50B8-4171-AEEF-9F6F5CF09C42}" type="slidenum">
              <a:rPr lang="el-GR"/>
              <a:pPr>
                <a:defRPr/>
              </a:pPr>
              <a:t>142</a:t>
            </a:fld>
            <a:endParaRPr lang="el-GR"/>
          </a:p>
        </p:txBody>
      </p:sp>
      <p:cxnSp>
        <p:nvCxnSpPr>
          <p:cNvPr id="6" name="Straight Arrow Connector 5"/>
          <p:cNvCxnSpPr/>
          <p:nvPr/>
        </p:nvCxnSpPr>
        <p:spPr>
          <a:xfrm rot="5400000" flipH="1" flipV="1">
            <a:off x="3010694" y="4228306"/>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366" name="Rectangle 6"/>
          <p:cNvSpPr>
            <a:spLocks noChangeArrowheads="1"/>
          </p:cNvSpPr>
          <p:nvPr/>
        </p:nvSpPr>
        <p:spPr bwMode="auto">
          <a:xfrm>
            <a:off x="304800" y="5029200"/>
            <a:ext cx="8534400" cy="461963"/>
          </a:xfrm>
          <a:prstGeom prst="rect">
            <a:avLst/>
          </a:prstGeom>
          <a:noFill/>
          <a:ln w="9525">
            <a:noFill/>
            <a:miter lim="800000"/>
            <a:headEnd/>
            <a:tailEnd/>
          </a:ln>
        </p:spPr>
        <p:txBody>
          <a:bodyPr>
            <a:spAutoFit/>
          </a:bodyPr>
          <a:lstStyle/>
          <a:p>
            <a:r>
              <a:rPr lang="en-US" sz="2400">
                <a:solidFill>
                  <a:srgbClr val="0033CC"/>
                </a:solidFill>
              </a:rPr>
              <a:t>    Frequency is reused</a:t>
            </a:r>
            <a:r>
              <a:rPr lang="en-US" sz="2400"/>
              <a:t> at cells that are far enough</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6"/>
          <p:cNvSpPr>
            <a:spLocks noGrp="1"/>
          </p:cNvSpPr>
          <p:nvPr>
            <p:ph type="sldNum" sz="quarter" idx="12"/>
          </p:nvPr>
        </p:nvSpPr>
        <p:spPr/>
        <p:txBody>
          <a:bodyPr/>
          <a:lstStyle/>
          <a:p>
            <a:pPr>
              <a:defRPr/>
            </a:pPr>
            <a:fld id="{01C1CA88-8861-41D9-9EB6-B96CF9BF1820}" type="slidenum">
              <a:rPr lang="el-GR"/>
              <a:pPr>
                <a:defRPr/>
              </a:pPr>
              <a:t>143</a:t>
            </a:fld>
            <a:endParaRPr lang="el-GR"/>
          </a:p>
        </p:txBody>
      </p:sp>
      <p:sp>
        <p:nvSpPr>
          <p:cNvPr id="144387" name="Rectangle 2"/>
          <p:cNvSpPr>
            <a:spLocks noGrp="1" noChangeArrowheads="1"/>
          </p:cNvSpPr>
          <p:nvPr>
            <p:ph type="title"/>
          </p:nvPr>
        </p:nvSpPr>
        <p:spPr/>
        <p:txBody>
          <a:bodyPr/>
          <a:lstStyle/>
          <a:p>
            <a:pPr eaLnBrk="1" hangingPunct="1"/>
            <a:r>
              <a:rPr lang="en-US" smtClean="0"/>
              <a:t>Hidden Node Problem</a:t>
            </a:r>
          </a:p>
        </p:txBody>
      </p:sp>
      <p:sp>
        <p:nvSpPr>
          <p:cNvPr id="144388" name="Rectangle 20"/>
          <p:cNvSpPr>
            <a:spLocks noGrp="1" noChangeArrowheads="1"/>
          </p:cNvSpPr>
          <p:nvPr>
            <p:ph type="body" sz="half" idx="2"/>
          </p:nvPr>
        </p:nvSpPr>
        <p:spPr>
          <a:xfrm>
            <a:off x="0" y="3886200"/>
            <a:ext cx="9144000" cy="2209800"/>
          </a:xfrm>
        </p:spPr>
        <p:txBody>
          <a:bodyPr/>
          <a:lstStyle/>
          <a:p>
            <a:pPr eaLnBrk="1" hangingPunct="1">
              <a:lnSpc>
                <a:spcPct val="90000"/>
              </a:lnSpc>
            </a:pPr>
            <a:r>
              <a:rPr lang="en-US" sz="2000" smtClean="0"/>
              <a:t>From the perspective of node 1</a:t>
            </a:r>
          </a:p>
          <a:p>
            <a:pPr lvl="1" eaLnBrk="1" hangingPunct="1">
              <a:lnSpc>
                <a:spcPct val="90000"/>
              </a:lnSpc>
            </a:pPr>
            <a:r>
              <a:rPr lang="en-US" sz="2000" smtClean="0"/>
              <a:t>Node 3 is hidden</a:t>
            </a:r>
          </a:p>
          <a:p>
            <a:pPr eaLnBrk="1" hangingPunct="1">
              <a:lnSpc>
                <a:spcPct val="90000"/>
              </a:lnSpc>
            </a:pPr>
            <a:r>
              <a:rPr lang="en-US" sz="2000" smtClean="0"/>
              <a:t>If node 1 and node 3 communicate simultaneously</a:t>
            </a:r>
          </a:p>
          <a:p>
            <a:pPr lvl="1" eaLnBrk="1" hangingPunct="1">
              <a:lnSpc>
                <a:spcPct val="90000"/>
              </a:lnSpc>
            </a:pPr>
            <a:r>
              <a:rPr lang="en-US" sz="2000" smtClean="0"/>
              <a:t>Node 2 will be unable to make sense of anything</a:t>
            </a:r>
          </a:p>
          <a:p>
            <a:pPr eaLnBrk="1" hangingPunct="1">
              <a:lnSpc>
                <a:spcPct val="90000"/>
              </a:lnSpc>
            </a:pPr>
            <a:r>
              <a:rPr lang="en-US" sz="2000" smtClean="0"/>
              <a:t>Node 1 and node 3 would not have any indication of error</a:t>
            </a:r>
          </a:p>
          <a:p>
            <a:pPr lvl="1" eaLnBrk="1" hangingPunct="1">
              <a:lnSpc>
                <a:spcPct val="90000"/>
              </a:lnSpc>
            </a:pPr>
            <a:r>
              <a:rPr lang="en-US" sz="2000" smtClean="0"/>
              <a:t>The collision was local to node2</a:t>
            </a:r>
            <a:endParaRPr lang="el-GR" sz="2000" smtClean="0"/>
          </a:p>
        </p:txBody>
      </p:sp>
      <p:grpSp>
        <p:nvGrpSpPr>
          <p:cNvPr id="144389" name="Group 21"/>
          <p:cNvGrpSpPr>
            <a:grpSpLocks/>
          </p:cNvGrpSpPr>
          <p:nvPr/>
        </p:nvGrpSpPr>
        <p:grpSpPr bwMode="auto">
          <a:xfrm>
            <a:off x="1905000" y="1905000"/>
            <a:ext cx="5562600" cy="1870075"/>
            <a:chOff x="672" y="2064"/>
            <a:chExt cx="3504" cy="1178"/>
          </a:xfrm>
        </p:grpSpPr>
        <p:sp>
          <p:nvSpPr>
            <p:cNvPr id="144390" name="Oval 22"/>
            <p:cNvSpPr>
              <a:spLocks noChangeArrowheads="1"/>
            </p:cNvSpPr>
            <p:nvPr/>
          </p:nvSpPr>
          <p:spPr bwMode="auto">
            <a:xfrm>
              <a:off x="672" y="2064"/>
              <a:ext cx="2112" cy="816"/>
            </a:xfrm>
            <a:prstGeom prst="ellipse">
              <a:avLst/>
            </a:prstGeom>
            <a:solidFill>
              <a:srgbClr val="C0C0C0">
                <a:alpha val="50195"/>
              </a:srgbClr>
            </a:solidFill>
            <a:ln w="9525">
              <a:noFill/>
              <a:round/>
              <a:headEnd/>
              <a:tailEnd/>
            </a:ln>
          </p:spPr>
          <p:txBody>
            <a:bodyPr wrap="none" anchor="ctr"/>
            <a:lstStyle/>
            <a:p>
              <a:pPr algn="ctr"/>
              <a:endParaRPr lang="el-GR" sz="2400">
                <a:solidFill>
                  <a:srgbClr val="808080"/>
                </a:solidFill>
                <a:latin typeface="Times New Roman" pitchFamily="18" charset="0"/>
              </a:endParaRPr>
            </a:p>
          </p:txBody>
        </p:sp>
        <p:sp>
          <p:nvSpPr>
            <p:cNvPr id="144391" name="Oval 23"/>
            <p:cNvSpPr>
              <a:spLocks noChangeArrowheads="1"/>
            </p:cNvSpPr>
            <p:nvPr/>
          </p:nvSpPr>
          <p:spPr bwMode="auto">
            <a:xfrm>
              <a:off x="2064" y="2064"/>
              <a:ext cx="2112" cy="816"/>
            </a:xfrm>
            <a:prstGeom prst="ellipse">
              <a:avLst/>
            </a:prstGeom>
            <a:solidFill>
              <a:srgbClr val="C0C0C0">
                <a:alpha val="50195"/>
              </a:srgbClr>
            </a:solidFill>
            <a:ln w="9525">
              <a:noFill/>
              <a:round/>
              <a:headEnd/>
              <a:tailEnd/>
            </a:ln>
          </p:spPr>
          <p:txBody>
            <a:bodyPr wrap="none" anchor="ctr"/>
            <a:lstStyle/>
            <a:p>
              <a:pPr algn="ctr"/>
              <a:endParaRPr lang="el-GR" sz="2400">
                <a:solidFill>
                  <a:srgbClr val="808080"/>
                </a:solidFill>
                <a:latin typeface="Times New Roman" pitchFamily="18" charset="0"/>
              </a:endParaRPr>
            </a:p>
          </p:txBody>
        </p:sp>
        <p:sp>
          <p:nvSpPr>
            <p:cNvPr id="144392" name="Oval 24"/>
            <p:cNvSpPr>
              <a:spLocks noChangeArrowheads="1"/>
            </p:cNvSpPr>
            <p:nvPr/>
          </p:nvSpPr>
          <p:spPr bwMode="auto">
            <a:xfrm>
              <a:off x="2064" y="2160"/>
              <a:ext cx="720" cy="576"/>
            </a:xfrm>
            <a:prstGeom prst="ellipse">
              <a:avLst/>
            </a:prstGeom>
            <a:solidFill>
              <a:srgbClr val="B2B2B2"/>
            </a:solidFill>
            <a:ln w="9525">
              <a:noFill/>
              <a:round/>
              <a:headEnd/>
              <a:tailEnd/>
            </a:ln>
          </p:spPr>
          <p:txBody>
            <a:bodyPr wrap="none" anchor="ctr"/>
            <a:lstStyle/>
            <a:p>
              <a:pPr algn="ctr"/>
              <a:endParaRPr lang="el-GR" sz="2400">
                <a:solidFill>
                  <a:srgbClr val="808080"/>
                </a:solidFill>
                <a:latin typeface="Times New Roman" pitchFamily="18" charset="0"/>
              </a:endParaRPr>
            </a:p>
          </p:txBody>
        </p:sp>
        <p:pic>
          <p:nvPicPr>
            <p:cNvPr id="144393" name="Picture 25" descr="laptop1a"/>
            <p:cNvPicPr>
              <a:picLocks noChangeAspect="1" noChangeArrowheads="1"/>
            </p:cNvPicPr>
            <p:nvPr/>
          </p:nvPicPr>
          <p:blipFill>
            <a:blip r:embed="rId2" cstate="print"/>
            <a:srcRect/>
            <a:stretch>
              <a:fillRect/>
            </a:stretch>
          </p:blipFill>
          <p:spPr bwMode="auto">
            <a:xfrm>
              <a:off x="1392" y="2496"/>
              <a:ext cx="480" cy="480"/>
            </a:xfrm>
            <a:prstGeom prst="rect">
              <a:avLst/>
            </a:prstGeom>
            <a:noFill/>
            <a:ln w="9525">
              <a:noFill/>
              <a:miter lim="800000"/>
              <a:headEnd/>
              <a:tailEnd/>
            </a:ln>
          </p:spPr>
        </p:pic>
        <p:sp>
          <p:nvSpPr>
            <p:cNvPr id="144394" name="Line 26"/>
            <p:cNvSpPr>
              <a:spLocks noChangeShapeType="1"/>
            </p:cNvSpPr>
            <p:nvPr/>
          </p:nvSpPr>
          <p:spPr bwMode="auto">
            <a:xfrm flipV="1">
              <a:off x="1632" y="2304"/>
              <a:ext cx="0" cy="240"/>
            </a:xfrm>
            <a:prstGeom prst="line">
              <a:avLst/>
            </a:prstGeom>
            <a:noFill/>
            <a:ln w="28575">
              <a:solidFill>
                <a:schemeClr val="tx1"/>
              </a:solidFill>
              <a:round/>
              <a:headEnd/>
              <a:tailEnd type="oval" w="med" len="med"/>
            </a:ln>
          </p:spPr>
          <p:txBody>
            <a:bodyPr/>
            <a:lstStyle/>
            <a:p>
              <a:endParaRPr lang="en-US"/>
            </a:p>
          </p:txBody>
        </p:sp>
        <p:grpSp>
          <p:nvGrpSpPr>
            <p:cNvPr id="144395" name="Group 27"/>
            <p:cNvGrpSpPr>
              <a:grpSpLocks/>
            </p:cNvGrpSpPr>
            <p:nvPr/>
          </p:nvGrpSpPr>
          <p:grpSpPr bwMode="auto">
            <a:xfrm>
              <a:off x="2208" y="2352"/>
              <a:ext cx="451" cy="595"/>
              <a:chOff x="4560" y="1584"/>
              <a:chExt cx="451" cy="595"/>
            </a:xfrm>
          </p:grpSpPr>
          <p:pic>
            <p:nvPicPr>
              <p:cNvPr id="144402" name="Picture 28" descr="device0b"/>
              <p:cNvPicPr>
                <a:picLocks noChangeAspect="1" noChangeArrowheads="1"/>
              </p:cNvPicPr>
              <p:nvPr/>
            </p:nvPicPr>
            <p:blipFill>
              <a:blip r:embed="rId3" cstate="print"/>
              <a:srcRect/>
              <a:stretch>
                <a:fillRect/>
              </a:stretch>
            </p:blipFill>
            <p:spPr bwMode="auto">
              <a:xfrm>
                <a:off x="4560" y="1728"/>
                <a:ext cx="451" cy="451"/>
              </a:xfrm>
              <a:prstGeom prst="rect">
                <a:avLst/>
              </a:prstGeom>
              <a:noFill/>
              <a:ln w="9525">
                <a:noFill/>
                <a:miter lim="800000"/>
                <a:headEnd/>
                <a:tailEnd/>
              </a:ln>
            </p:spPr>
          </p:pic>
          <p:sp>
            <p:nvSpPr>
              <p:cNvPr id="144403" name="Line 29"/>
              <p:cNvSpPr>
                <a:spLocks noChangeShapeType="1"/>
              </p:cNvSpPr>
              <p:nvPr/>
            </p:nvSpPr>
            <p:spPr bwMode="auto">
              <a:xfrm flipV="1">
                <a:off x="4800" y="1584"/>
                <a:ext cx="0" cy="240"/>
              </a:xfrm>
              <a:prstGeom prst="line">
                <a:avLst/>
              </a:prstGeom>
              <a:noFill/>
              <a:ln w="9525">
                <a:solidFill>
                  <a:schemeClr val="tx1"/>
                </a:solidFill>
                <a:round/>
                <a:headEnd/>
                <a:tailEnd type="oval" w="med" len="med"/>
              </a:ln>
            </p:spPr>
            <p:txBody>
              <a:bodyPr/>
              <a:lstStyle/>
              <a:p>
                <a:endParaRPr lang="en-US"/>
              </a:p>
            </p:txBody>
          </p:sp>
        </p:grpSp>
        <p:grpSp>
          <p:nvGrpSpPr>
            <p:cNvPr id="144396" name="Group 30"/>
            <p:cNvGrpSpPr>
              <a:grpSpLocks/>
            </p:cNvGrpSpPr>
            <p:nvPr/>
          </p:nvGrpSpPr>
          <p:grpSpPr bwMode="auto">
            <a:xfrm>
              <a:off x="2976" y="2304"/>
              <a:ext cx="480" cy="672"/>
              <a:chOff x="3936" y="2208"/>
              <a:chExt cx="480" cy="672"/>
            </a:xfrm>
          </p:grpSpPr>
          <p:pic>
            <p:nvPicPr>
              <p:cNvPr id="144400" name="Picture 31" descr="laptop1a"/>
              <p:cNvPicPr>
                <a:picLocks noChangeAspect="1" noChangeArrowheads="1"/>
              </p:cNvPicPr>
              <p:nvPr/>
            </p:nvPicPr>
            <p:blipFill>
              <a:blip r:embed="rId2" cstate="print"/>
              <a:srcRect/>
              <a:stretch>
                <a:fillRect/>
              </a:stretch>
            </p:blipFill>
            <p:spPr bwMode="auto">
              <a:xfrm>
                <a:off x="3936" y="2400"/>
                <a:ext cx="480" cy="480"/>
              </a:xfrm>
              <a:prstGeom prst="rect">
                <a:avLst/>
              </a:prstGeom>
              <a:noFill/>
              <a:ln w="9525">
                <a:noFill/>
                <a:miter lim="800000"/>
                <a:headEnd/>
                <a:tailEnd/>
              </a:ln>
            </p:spPr>
          </p:pic>
          <p:sp>
            <p:nvSpPr>
              <p:cNvPr id="144401" name="Line 32"/>
              <p:cNvSpPr>
                <a:spLocks noChangeShapeType="1"/>
              </p:cNvSpPr>
              <p:nvPr/>
            </p:nvSpPr>
            <p:spPr bwMode="auto">
              <a:xfrm flipV="1">
                <a:off x="4176" y="2208"/>
                <a:ext cx="0" cy="240"/>
              </a:xfrm>
              <a:prstGeom prst="line">
                <a:avLst/>
              </a:prstGeom>
              <a:noFill/>
              <a:ln w="9525">
                <a:solidFill>
                  <a:schemeClr val="tx1"/>
                </a:solidFill>
                <a:round/>
                <a:headEnd/>
                <a:tailEnd type="oval" w="med" len="med"/>
              </a:ln>
            </p:spPr>
            <p:txBody>
              <a:bodyPr/>
              <a:lstStyle/>
              <a:p>
                <a:endParaRPr lang="en-US"/>
              </a:p>
            </p:txBody>
          </p:sp>
        </p:grpSp>
        <p:sp>
          <p:nvSpPr>
            <p:cNvPr id="144397" name="Text Box 33"/>
            <p:cNvSpPr txBox="1">
              <a:spLocks noChangeArrowheads="1"/>
            </p:cNvSpPr>
            <p:nvPr/>
          </p:nvSpPr>
          <p:spPr bwMode="auto">
            <a:xfrm>
              <a:off x="1094" y="2906"/>
              <a:ext cx="676" cy="288"/>
            </a:xfrm>
            <a:prstGeom prst="rect">
              <a:avLst/>
            </a:prstGeom>
            <a:noFill/>
            <a:ln w="9525">
              <a:noFill/>
              <a:miter lim="800000"/>
              <a:headEnd/>
              <a:tailEnd/>
            </a:ln>
          </p:spPr>
          <p:txBody>
            <a:bodyPr wrap="none">
              <a:spAutoFit/>
            </a:bodyPr>
            <a:lstStyle/>
            <a:p>
              <a:r>
                <a:rPr lang="en-US" sz="2400">
                  <a:latin typeface="Times New Roman" pitchFamily="18" charset="0"/>
                </a:rPr>
                <a:t>Node 1</a:t>
              </a:r>
            </a:p>
          </p:txBody>
        </p:sp>
        <p:sp>
          <p:nvSpPr>
            <p:cNvPr id="144398" name="Text Box 34"/>
            <p:cNvSpPr txBox="1">
              <a:spLocks noChangeArrowheads="1"/>
            </p:cNvSpPr>
            <p:nvPr/>
          </p:nvSpPr>
          <p:spPr bwMode="auto">
            <a:xfrm>
              <a:off x="2246" y="2954"/>
              <a:ext cx="676" cy="288"/>
            </a:xfrm>
            <a:prstGeom prst="rect">
              <a:avLst/>
            </a:prstGeom>
            <a:noFill/>
            <a:ln w="9525">
              <a:noFill/>
              <a:miter lim="800000"/>
              <a:headEnd/>
              <a:tailEnd/>
            </a:ln>
          </p:spPr>
          <p:txBody>
            <a:bodyPr wrap="none">
              <a:spAutoFit/>
            </a:bodyPr>
            <a:lstStyle/>
            <a:p>
              <a:r>
                <a:rPr lang="en-US" sz="2400">
                  <a:latin typeface="Times New Roman" pitchFamily="18" charset="0"/>
                </a:rPr>
                <a:t>Node 2</a:t>
              </a:r>
            </a:p>
          </p:txBody>
        </p:sp>
        <p:sp>
          <p:nvSpPr>
            <p:cNvPr id="144399" name="Text Box 35"/>
            <p:cNvSpPr txBox="1">
              <a:spLocks noChangeArrowheads="1"/>
            </p:cNvSpPr>
            <p:nvPr/>
          </p:nvSpPr>
          <p:spPr bwMode="auto">
            <a:xfrm>
              <a:off x="3254" y="2858"/>
              <a:ext cx="676" cy="288"/>
            </a:xfrm>
            <a:prstGeom prst="rect">
              <a:avLst/>
            </a:prstGeom>
            <a:noFill/>
            <a:ln w="9525">
              <a:noFill/>
              <a:miter lim="800000"/>
              <a:headEnd/>
              <a:tailEnd/>
            </a:ln>
          </p:spPr>
          <p:txBody>
            <a:bodyPr wrap="none">
              <a:spAutoFit/>
            </a:bodyPr>
            <a:lstStyle/>
            <a:p>
              <a:r>
                <a:rPr lang="en-US" sz="2400">
                  <a:latin typeface="Times New Roman" pitchFamily="18" charset="0"/>
                </a:rPr>
                <a:t>Node 3</a:t>
              </a:r>
            </a:p>
          </p:txBody>
        </p:sp>
      </p:gr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3167175-9FB7-4DA8-A641-A43F70B3BDD1}" type="slidenum">
              <a:rPr lang="el-GR"/>
              <a:pPr>
                <a:defRPr/>
              </a:pPr>
              <a:t>144</a:t>
            </a:fld>
            <a:endParaRPr lang="el-GR"/>
          </a:p>
        </p:txBody>
      </p:sp>
      <p:sp>
        <p:nvSpPr>
          <p:cNvPr id="145411" name="Rectangle 2"/>
          <p:cNvSpPr>
            <a:spLocks noGrp="1" noChangeArrowheads="1"/>
          </p:cNvSpPr>
          <p:nvPr>
            <p:ph type="title"/>
          </p:nvPr>
        </p:nvSpPr>
        <p:spPr/>
        <p:txBody>
          <a:bodyPr/>
          <a:lstStyle/>
          <a:p>
            <a:pPr eaLnBrk="1" hangingPunct="1"/>
            <a:r>
              <a:rPr lang="en-US" smtClean="0"/>
              <a:t>Carrier-Sensing Functions</a:t>
            </a:r>
          </a:p>
        </p:txBody>
      </p:sp>
      <p:sp>
        <p:nvSpPr>
          <p:cNvPr id="145412" name="Rectangle 3"/>
          <p:cNvSpPr>
            <a:spLocks noGrp="1" noChangeArrowheads="1"/>
          </p:cNvSpPr>
          <p:nvPr>
            <p:ph type="body" idx="1"/>
          </p:nvPr>
        </p:nvSpPr>
        <p:spPr>
          <a:xfrm>
            <a:off x="0" y="2017713"/>
            <a:ext cx="9144000" cy="4114800"/>
          </a:xfrm>
        </p:spPr>
        <p:txBody>
          <a:bodyPr/>
          <a:lstStyle/>
          <a:p>
            <a:pPr eaLnBrk="1" hangingPunct="1">
              <a:lnSpc>
                <a:spcPct val="90000"/>
              </a:lnSpc>
            </a:pPr>
            <a:r>
              <a:rPr lang="en-US" sz="2000" smtClean="0">
                <a:solidFill>
                  <a:srgbClr val="3366FF"/>
                </a:solidFill>
              </a:rPr>
              <a:t>Physical carrier-sensing</a:t>
            </a:r>
            <a:r>
              <a:rPr lang="en-US" sz="2000" smtClean="0"/>
              <a:t> </a:t>
            </a:r>
          </a:p>
          <a:p>
            <a:pPr lvl="1" eaLnBrk="1" hangingPunct="1">
              <a:lnSpc>
                <a:spcPct val="90000"/>
              </a:lnSpc>
            </a:pPr>
            <a:r>
              <a:rPr lang="en-US" sz="2200" smtClean="0"/>
              <a:t>Expensive to build hardware for RF-based media</a:t>
            </a:r>
          </a:p>
          <a:p>
            <a:pPr lvl="1" eaLnBrk="1" hangingPunct="1">
              <a:lnSpc>
                <a:spcPct val="90000"/>
              </a:lnSpc>
            </a:pPr>
            <a:r>
              <a:rPr lang="en-US" sz="2200" smtClean="0"/>
              <a:t>Transceivers can transmit and receive simultaneously</a:t>
            </a:r>
          </a:p>
          <a:p>
            <a:pPr marL="1085850" lvl="2" eaLnBrk="1" hangingPunct="1">
              <a:lnSpc>
                <a:spcPct val="90000"/>
              </a:lnSpc>
            </a:pPr>
            <a:r>
              <a:rPr lang="en-US" sz="2100" smtClean="0"/>
              <a:t>Only if they incorporate </a:t>
            </a:r>
            <a:r>
              <a:rPr lang="en-US" sz="2100" b="1" smtClean="0"/>
              <a:t>expensive electronics </a:t>
            </a:r>
          </a:p>
          <a:p>
            <a:pPr lvl="1" eaLnBrk="1" hangingPunct="1">
              <a:lnSpc>
                <a:spcPct val="90000"/>
              </a:lnSpc>
            </a:pPr>
            <a:r>
              <a:rPr lang="en-US" sz="2200" smtClean="0"/>
              <a:t>Hidden nodes problem</a:t>
            </a:r>
          </a:p>
          <a:p>
            <a:pPr lvl="1" eaLnBrk="1" hangingPunct="1">
              <a:lnSpc>
                <a:spcPct val="90000"/>
              </a:lnSpc>
            </a:pPr>
            <a:r>
              <a:rPr lang="en-US" sz="2200" smtClean="0"/>
              <a:t>Fading problem</a:t>
            </a:r>
          </a:p>
          <a:p>
            <a:pPr eaLnBrk="1" hangingPunct="1">
              <a:lnSpc>
                <a:spcPct val="90000"/>
              </a:lnSpc>
            </a:pPr>
            <a:r>
              <a:rPr lang="en-US" sz="2000" smtClean="0">
                <a:solidFill>
                  <a:srgbClr val="3366FF"/>
                </a:solidFill>
              </a:rPr>
              <a:t>Virtual carrier-sensing</a:t>
            </a:r>
          </a:p>
          <a:p>
            <a:pPr lvl="1" eaLnBrk="1" hangingPunct="1">
              <a:lnSpc>
                <a:spcPct val="90000"/>
              </a:lnSpc>
            </a:pPr>
            <a:r>
              <a:rPr lang="en-US" sz="2200" smtClean="0">
                <a:solidFill>
                  <a:srgbClr val="080808"/>
                </a:solidFill>
              </a:rPr>
              <a:t>Collision avoidance:</a:t>
            </a:r>
          </a:p>
          <a:p>
            <a:pPr marL="1085850" lvl="2" eaLnBrk="1" hangingPunct="1">
              <a:lnSpc>
                <a:spcPct val="90000"/>
              </a:lnSpc>
            </a:pPr>
            <a:r>
              <a:rPr lang="en-US" sz="2000" smtClean="0">
                <a:solidFill>
                  <a:srgbClr val="080808"/>
                </a:solidFill>
              </a:rPr>
              <a:t>Stations delay transmission until the medium becomes idle</a:t>
            </a:r>
          </a:p>
          <a:p>
            <a:pPr lvl="1" eaLnBrk="1" hangingPunct="1">
              <a:lnSpc>
                <a:spcPct val="90000"/>
              </a:lnSpc>
            </a:pPr>
            <a:r>
              <a:rPr lang="en-US" sz="2200" smtClean="0">
                <a:solidFill>
                  <a:srgbClr val="080808"/>
                </a:solidFill>
              </a:rPr>
              <a:t>Reduce the probability of collisions</a:t>
            </a:r>
          </a:p>
        </p:txBody>
      </p:sp>
      <p:sp>
        <p:nvSpPr>
          <p:cNvPr id="145413" name="AutoShape 4"/>
          <p:cNvSpPr>
            <a:spLocks noChangeArrowheads="1"/>
          </p:cNvSpPr>
          <p:nvPr/>
        </p:nvSpPr>
        <p:spPr bwMode="auto">
          <a:xfrm>
            <a:off x="4648200" y="4114800"/>
            <a:ext cx="838200" cy="228600"/>
          </a:xfrm>
          <a:custGeom>
            <a:avLst/>
            <a:gdLst>
              <a:gd name="T0" fmla="*/ 946665532 w 21600"/>
              <a:gd name="T1" fmla="*/ 0 h 21600"/>
              <a:gd name="T2" fmla="*/ 0 w 21600"/>
              <a:gd name="T3" fmla="*/ 12802394 h 21600"/>
              <a:gd name="T4" fmla="*/ 946665532 w 21600"/>
              <a:gd name="T5" fmla="*/ 25604789 h 21600"/>
              <a:gd name="T6" fmla="*/ 1262220398 w 21600"/>
              <a:gd name="T7" fmla="*/ 128023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noFill/>
            <a:miter lim="800000"/>
            <a:headEnd/>
            <a:tailEnd/>
          </a:ln>
        </p:spPr>
        <p:txBody>
          <a:bodyPr wrap="none" anchor="ctr"/>
          <a:lstStyle/>
          <a:p>
            <a:endParaRPr lang="en-US"/>
          </a:p>
        </p:txBody>
      </p:sp>
      <p:sp>
        <p:nvSpPr>
          <p:cNvPr id="145414" name="Text Box 5"/>
          <p:cNvSpPr txBox="1">
            <a:spLocks noChangeArrowheads="1"/>
          </p:cNvSpPr>
          <p:nvPr/>
        </p:nvSpPr>
        <p:spPr bwMode="auto">
          <a:xfrm>
            <a:off x="5562600" y="4038600"/>
            <a:ext cx="3032125" cy="457200"/>
          </a:xfrm>
          <a:prstGeom prst="rect">
            <a:avLst/>
          </a:prstGeom>
          <a:noFill/>
          <a:ln w="9525">
            <a:noFill/>
            <a:miter lim="800000"/>
            <a:headEnd/>
            <a:tailEnd/>
          </a:ln>
        </p:spPr>
        <p:txBody>
          <a:bodyPr wrap="none">
            <a:spAutoFit/>
          </a:bodyPr>
          <a:lstStyle/>
          <a:p>
            <a:r>
              <a:rPr lang="en-US" sz="2400">
                <a:latin typeface="Times New Roman" pitchFamily="18" charset="0"/>
              </a:rPr>
              <a:t>Undetectable collisions</a:t>
            </a:r>
          </a:p>
        </p:txBody>
      </p:sp>
      <p:sp>
        <p:nvSpPr>
          <p:cNvPr id="145415" name="AutoShape 6"/>
          <p:cNvSpPr>
            <a:spLocks/>
          </p:cNvSpPr>
          <p:nvPr/>
        </p:nvSpPr>
        <p:spPr bwMode="auto">
          <a:xfrm>
            <a:off x="4343400" y="3886200"/>
            <a:ext cx="228600" cy="685800"/>
          </a:xfrm>
          <a:prstGeom prst="rightBrace">
            <a:avLst>
              <a:gd name="adj1" fmla="val 25000"/>
              <a:gd name="adj2" fmla="val 50000"/>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eaLnBrk="1" hangingPunct="1"/>
            <a:r>
              <a:rPr lang="en-US" smtClean="0"/>
              <a:t>Next ….</a:t>
            </a:r>
          </a:p>
        </p:txBody>
      </p:sp>
      <p:sp>
        <p:nvSpPr>
          <p:cNvPr id="146435" name="Content Placeholder 2"/>
          <p:cNvSpPr>
            <a:spLocks noGrp="1"/>
          </p:cNvSpPr>
          <p:nvPr>
            <p:ph idx="1"/>
          </p:nvPr>
        </p:nvSpPr>
        <p:spPr/>
        <p:txBody>
          <a:bodyPr/>
          <a:lstStyle/>
          <a:p>
            <a:pPr eaLnBrk="1" hangingPunct="1"/>
            <a:r>
              <a:rPr lang="en-US" smtClean="0"/>
              <a:t>We will talk more about IEEE802.11 MAC</a:t>
            </a:r>
          </a:p>
          <a:p>
            <a:pPr eaLnBrk="1" hangingPunct="1">
              <a:buFont typeface="Arial" pitchFamily="34" charset="0"/>
              <a:buNone/>
            </a:pPr>
            <a:r>
              <a:rPr lang="en-US" smtClean="0"/>
              <a:t>        and then about performance issues of wireless networks …</a:t>
            </a:r>
          </a:p>
        </p:txBody>
      </p:sp>
      <p:sp>
        <p:nvSpPr>
          <p:cNvPr id="4" name="Slide Number Placeholder 3"/>
          <p:cNvSpPr>
            <a:spLocks noGrp="1"/>
          </p:cNvSpPr>
          <p:nvPr>
            <p:ph type="sldNum" sz="quarter" idx="12"/>
          </p:nvPr>
        </p:nvSpPr>
        <p:spPr/>
        <p:txBody>
          <a:bodyPr/>
          <a:lstStyle/>
          <a:p>
            <a:pPr>
              <a:defRPr/>
            </a:pPr>
            <a:fld id="{BEA94DF6-7B32-4317-AD20-04A155772482}" type="slidenum">
              <a:rPr lang="el-GR"/>
              <a:pPr>
                <a:defRPr/>
              </a:pPr>
              <a:t>145</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smtClean="0"/>
              <a:t>What is dBm?</a:t>
            </a:r>
            <a:endParaRPr lang="el-GR" dirty="0"/>
          </a:p>
        </p:txBody>
      </p:sp>
      <p:sp>
        <p:nvSpPr>
          <p:cNvPr id="3" name="Content Placeholder 2"/>
          <p:cNvSpPr>
            <a:spLocks noGrp="1"/>
          </p:cNvSpPr>
          <p:nvPr>
            <p:ph idx="1"/>
          </p:nvPr>
        </p:nvSpPr>
        <p:spPr>
          <a:xfrm>
            <a:off x="228600" y="1066800"/>
            <a:ext cx="8915400" cy="5791199"/>
          </a:xfrm>
        </p:spPr>
        <p:txBody>
          <a:bodyPr>
            <a:normAutofit fontScale="92500" lnSpcReduction="20000"/>
          </a:bodyPr>
          <a:lstStyle/>
          <a:p>
            <a:pPr>
              <a:buNone/>
            </a:pPr>
            <a:r>
              <a:rPr lang="en-US" sz="2600" dirty="0" smtClean="0"/>
              <a:t>Express transmitted/received</a:t>
            </a:r>
            <a:r>
              <a:rPr lang="en-US" sz="2600" b="1" dirty="0" smtClean="0"/>
              <a:t> power </a:t>
            </a:r>
            <a:r>
              <a:rPr lang="en-US" sz="2600" dirty="0" smtClean="0"/>
              <a:t> in logarithmic scale based on transformation</a:t>
            </a:r>
            <a:r>
              <a:rPr lang="en-US" sz="2600" dirty="0" smtClean="0"/>
              <a:t>:</a:t>
            </a:r>
            <a:endParaRPr lang="en-US" sz="2600" dirty="0" smtClean="0"/>
          </a:p>
          <a:p>
            <a:pPr>
              <a:buNone/>
            </a:pPr>
            <a:r>
              <a:rPr lang="en-US" sz="2400" dirty="0" smtClean="0"/>
              <a:t>Example:</a:t>
            </a:r>
            <a:endParaRPr lang="en-US" sz="2400" dirty="0" smtClean="0"/>
          </a:p>
          <a:p>
            <a:pPr>
              <a:buNone/>
            </a:pPr>
            <a:endParaRPr lang="en-US" sz="2400" dirty="0" smtClean="0"/>
          </a:p>
          <a:p>
            <a:pPr>
              <a:buNone/>
            </a:pPr>
            <a:endParaRPr lang="en-US" sz="2400" dirty="0" smtClean="0"/>
          </a:p>
          <a:p>
            <a:pPr>
              <a:buNone/>
            </a:pPr>
            <a:endParaRPr lang="en-US" sz="2100" dirty="0" smtClean="0"/>
          </a:p>
          <a:p>
            <a:pPr>
              <a:buNone/>
            </a:pPr>
            <a:endParaRPr lang="en-US" sz="2400" dirty="0" smtClean="0"/>
          </a:p>
          <a:p>
            <a:pPr>
              <a:buNone/>
            </a:pPr>
            <a:endParaRPr lang="en-US" sz="2400" dirty="0"/>
          </a:p>
          <a:p>
            <a:pPr>
              <a:buNone/>
            </a:pPr>
            <a:endParaRPr lang="en-US" sz="2400" dirty="0" smtClean="0"/>
          </a:p>
          <a:p>
            <a:pPr>
              <a:buNone/>
            </a:pPr>
            <a:endParaRPr lang="en-US" sz="2400" dirty="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r>
              <a:rPr lang="en-US" sz="2400" dirty="0" smtClean="0"/>
              <a:t> </a:t>
            </a:r>
          </a:p>
          <a:p>
            <a:pPr>
              <a:buNone/>
            </a:pPr>
            <a:endParaRPr lang="el-GR" sz="2400" dirty="0"/>
          </a:p>
        </p:txBody>
      </p:sp>
      <p:sp>
        <p:nvSpPr>
          <p:cNvPr id="4" name="Slide Number Placeholder 3"/>
          <p:cNvSpPr>
            <a:spLocks noGrp="1"/>
          </p:cNvSpPr>
          <p:nvPr>
            <p:ph type="sldNum" sz="quarter" idx="12"/>
          </p:nvPr>
        </p:nvSpPr>
        <p:spPr/>
        <p:txBody>
          <a:bodyPr/>
          <a:lstStyle/>
          <a:p>
            <a:pPr>
              <a:defRPr/>
            </a:pPr>
            <a:fld id="{4948D07A-EE31-4026-94D9-DE9CDEAC8F27}" type="slidenum">
              <a:rPr lang="el-GR" smtClean="0"/>
              <a:pPr>
                <a:defRPr/>
              </a:pPr>
              <a:t>15</a:t>
            </a:fld>
            <a:endParaRPr lang="el-GR"/>
          </a:p>
        </p:txBody>
      </p:sp>
      <p:sp>
        <p:nvSpPr>
          <p:cNvPr id="8" name="Rounded Rectangle 7"/>
          <p:cNvSpPr/>
          <p:nvPr/>
        </p:nvSpPr>
        <p:spPr>
          <a:xfrm>
            <a:off x="1752600" y="2743200"/>
            <a:ext cx="1524000" cy="1600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a:p>
        </p:txBody>
      </p:sp>
      <p:sp>
        <p:nvSpPr>
          <p:cNvPr id="9" name="Rounded Rectangle 8"/>
          <p:cNvSpPr/>
          <p:nvPr/>
        </p:nvSpPr>
        <p:spPr>
          <a:xfrm>
            <a:off x="5562600" y="2743200"/>
            <a:ext cx="1524000" cy="1524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10" name="TextBox 9"/>
          <p:cNvSpPr txBox="1"/>
          <p:nvPr/>
        </p:nvSpPr>
        <p:spPr>
          <a:xfrm>
            <a:off x="1981200" y="3733800"/>
            <a:ext cx="1295400" cy="461665"/>
          </a:xfrm>
          <a:prstGeom prst="rect">
            <a:avLst/>
          </a:prstGeom>
          <a:noFill/>
        </p:spPr>
        <p:txBody>
          <a:bodyPr wrap="square" rtlCol="0">
            <a:spAutoFit/>
          </a:bodyPr>
          <a:lstStyle/>
          <a:p>
            <a:r>
              <a:rPr lang="en-US" sz="2400" dirty="0" smtClean="0">
                <a:latin typeface="+mn-lt"/>
              </a:rPr>
              <a:t>P (</a:t>
            </a:r>
            <a:r>
              <a:rPr lang="en-US" sz="2400" dirty="0" smtClean="0">
                <a:latin typeface="+mn-lt"/>
              </a:rPr>
              <a:t>mW)</a:t>
            </a:r>
            <a:endParaRPr lang="el-GR" sz="2400" dirty="0">
              <a:latin typeface="+mn-lt"/>
            </a:endParaRPr>
          </a:p>
        </p:txBody>
      </p:sp>
      <p:sp>
        <p:nvSpPr>
          <p:cNvPr id="11" name="TextBox 10"/>
          <p:cNvSpPr txBox="1"/>
          <p:nvPr/>
        </p:nvSpPr>
        <p:spPr>
          <a:xfrm>
            <a:off x="1828800" y="2826603"/>
            <a:ext cx="1295400" cy="830997"/>
          </a:xfrm>
          <a:prstGeom prst="rect">
            <a:avLst/>
          </a:prstGeom>
          <a:noFill/>
        </p:spPr>
        <p:txBody>
          <a:bodyPr wrap="square" rtlCol="0">
            <a:spAutoFit/>
          </a:bodyPr>
          <a:lstStyle/>
          <a:p>
            <a:pPr algn="ctr"/>
            <a:r>
              <a:rPr lang="en-US" sz="2400" dirty="0" smtClean="0">
                <a:latin typeface="+mn-lt"/>
              </a:rPr>
              <a:t>Power in mW</a:t>
            </a:r>
            <a:endParaRPr lang="el-GR" sz="2400" dirty="0">
              <a:latin typeface="+mn-lt"/>
            </a:endParaRPr>
          </a:p>
        </p:txBody>
      </p:sp>
      <p:sp>
        <p:nvSpPr>
          <p:cNvPr id="12" name="TextBox 11"/>
          <p:cNvSpPr txBox="1"/>
          <p:nvPr/>
        </p:nvSpPr>
        <p:spPr>
          <a:xfrm>
            <a:off x="5638800" y="2826603"/>
            <a:ext cx="1295400" cy="830997"/>
          </a:xfrm>
          <a:prstGeom prst="rect">
            <a:avLst/>
          </a:prstGeom>
          <a:noFill/>
        </p:spPr>
        <p:txBody>
          <a:bodyPr wrap="square" rtlCol="0">
            <a:spAutoFit/>
          </a:bodyPr>
          <a:lstStyle/>
          <a:p>
            <a:pPr algn="ctr"/>
            <a:r>
              <a:rPr lang="en-US" sz="2400" dirty="0" smtClean="0">
                <a:latin typeface="+mn-lt"/>
              </a:rPr>
              <a:t>Power in dBm</a:t>
            </a:r>
            <a:endParaRPr lang="el-GR" sz="2400" dirty="0">
              <a:latin typeface="+mn-lt"/>
            </a:endParaRPr>
          </a:p>
        </p:txBody>
      </p:sp>
      <p:sp>
        <p:nvSpPr>
          <p:cNvPr id="13" name="TextBox 12"/>
          <p:cNvSpPr txBox="1"/>
          <p:nvPr/>
        </p:nvSpPr>
        <p:spPr>
          <a:xfrm>
            <a:off x="5791200" y="3733800"/>
            <a:ext cx="1371600" cy="461665"/>
          </a:xfrm>
          <a:prstGeom prst="rect">
            <a:avLst/>
          </a:prstGeom>
          <a:noFill/>
        </p:spPr>
        <p:txBody>
          <a:bodyPr wrap="square" rtlCol="0">
            <a:spAutoFit/>
          </a:bodyPr>
          <a:lstStyle/>
          <a:p>
            <a:r>
              <a:rPr lang="en-US" sz="2400" dirty="0" smtClean="0">
                <a:latin typeface="+mn-lt"/>
              </a:rPr>
              <a:t>P (</a:t>
            </a:r>
            <a:r>
              <a:rPr lang="en-US" sz="2400" dirty="0" smtClean="0">
                <a:latin typeface="+mn-lt"/>
              </a:rPr>
              <a:t>dBm)</a:t>
            </a:r>
            <a:endParaRPr lang="el-GR" sz="2400" dirty="0">
              <a:latin typeface="+mn-lt"/>
            </a:endParaRPr>
          </a:p>
        </p:txBody>
      </p:sp>
      <p:graphicFrame>
        <p:nvGraphicFramePr>
          <p:cNvPr id="14" name="Object 13"/>
          <p:cNvGraphicFramePr>
            <a:graphicFrameLocks noChangeAspect="1"/>
          </p:cNvGraphicFramePr>
          <p:nvPr/>
        </p:nvGraphicFramePr>
        <p:xfrm>
          <a:off x="3600450" y="2514600"/>
          <a:ext cx="1636713" cy="381000"/>
        </p:xfrm>
        <a:graphic>
          <a:graphicData uri="http://schemas.openxmlformats.org/presentationml/2006/ole">
            <p:oleObj spid="_x0000_s14392" name="Equation" r:id="rId4" imgW="1054080" imgH="228600" progId="Equation.3">
              <p:embed/>
            </p:oleObj>
          </a:graphicData>
        </a:graphic>
      </p:graphicFrame>
      <p:cxnSp>
        <p:nvCxnSpPr>
          <p:cNvPr id="16" name="Straight Arrow Connector 15"/>
          <p:cNvCxnSpPr/>
          <p:nvPr/>
        </p:nvCxnSpPr>
        <p:spPr>
          <a:xfrm>
            <a:off x="3276600" y="2971800"/>
            <a:ext cx="2286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rot="10800000">
            <a:off x="3276600" y="3962400"/>
            <a:ext cx="2286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aphicFrame>
        <p:nvGraphicFramePr>
          <p:cNvPr id="20" name="Object 19"/>
          <p:cNvGraphicFramePr>
            <a:graphicFrameLocks noChangeAspect="1"/>
          </p:cNvGraphicFramePr>
          <p:nvPr/>
        </p:nvGraphicFramePr>
        <p:xfrm>
          <a:off x="3733800" y="4089400"/>
          <a:ext cx="1447800" cy="406400"/>
        </p:xfrm>
        <a:graphic>
          <a:graphicData uri="http://schemas.openxmlformats.org/presentationml/2006/ole">
            <p:oleObj spid="_x0000_s14393" name="Equation" r:id="rId5" imgW="685800" imgH="203200" progId="Equation.3">
              <p:embed/>
            </p:oleObj>
          </a:graphicData>
        </a:graphic>
      </p:graphicFrame>
      <p:graphicFrame>
        <p:nvGraphicFramePr>
          <p:cNvPr id="21" name="Object 20"/>
          <p:cNvGraphicFramePr>
            <a:graphicFrameLocks noChangeAspect="1"/>
          </p:cNvGraphicFramePr>
          <p:nvPr/>
        </p:nvGraphicFramePr>
        <p:xfrm>
          <a:off x="1676400" y="1981200"/>
          <a:ext cx="3276600" cy="304800"/>
        </p:xfrm>
        <a:graphic>
          <a:graphicData uri="http://schemas.openxmlformats.org/presentationml/2006/ole">
            <p:oleObj spid="_x0000_s14394" name="Equation" r:id="rId6" imgW="1866090" imgH="177723" progId="Equation.3">
              <p:embed/>
            </p:oleObj>
          </a:graphicData>
        </a:graphic>
      </p:graphicFrame>
      <p:sp>
        <p:nvSpPr>
          <p:cNvPr id="17" name="Rectangle 16"/>
          <p:cNvSpPr/>
          <p:nvPr/>
        </p:nvSpPr>
        <p:spPr>
          <a:xfrm>
            <a:off x="3962400" y="4876800"/>
            <a:ext cx="4572000" cy="1500664"/>
          </a:xfrm>
          <a:prstGeom prst="rect">
            <a:avLst/>
          </a:prstGeom>
        </p:spPr>
        <p:txBody>
          <a:bodyPr wrap="square">
            <a:spAutoFit/>
          </a:bodyPr>
          <a:lstStyle/>
          <a:p>
            <a:r>
              <a:rPr lang="en-US" b="1" dirty="0" err="1" smtClean="0"/>
              <a:t>dBm</a:t>
            </a:r>
            <a:r>
              <a:rPr lang="en-US" dirty="0" smtClean="0"/>
              <a:t> (sometimes </a:t>
            </a:r>
            <a:r>
              <a:rPr lang="en-US" b="1" dirty="0" err="1" smtClean="0"/>
              <a:t>dBmW</a:t>
            </a:r>
            <a:r>
              <a:rPr lang="en-US" dirty="0" smtClean="0"/>
              <a:t>) is an abbreviation for the </a:t>
            </a:r>
          </a:p>
          <a:p>
            <a:r>
              <a:rPr lang="en-US" dirty="0" smtClean="0"/>
              <a:t>     power ratio in </a:t>
            </a:r>
            <a:r>
              <a:rPr lang="en-US" dirty="0" smtClean="0">
                <a:hlinkClick r:id="rId7" action="ppaction://hlinkfile" tooltip="Decibel"/>
              </a:rPr>
              <a:t>decibels</a:t>
            </a:r>
            <a:r>
              <a:rPr lang="en-US" dirty="0" smtClean="0"/>
              <a:t> (dB) of the </a:t>
            </a:r>
          </a:p>
          <a:p>
            <a:r>
              <a:rPr lang="en-US" b="1" dirty="0" smtClean="0">
                <a:solidFill>
                  <a:srgbClr val="7030A0"/>
                </a:solidFill>
              </a:rPr>
              <a:t>          measured power </a:t>
            </a:r>
            <a:r>
              <a:rPr lang="en-US" dirty="0" smtClean="0"/>
              <a:t>referenced to </a:t>
            </a:r>
            <a:r>
              <a:rPr lang="en-US" b="1" dirty="0" smtClean="0">
                <a:solidFill>
                  <a:srgbClr val="7030A0"/>
                </a:solidFill>
              </a:rPr>
              <a:t>one </a:t>
            </a:r>
            <a:r>
              <a:rPr lang="en-US" b="1" dirty="0" err="1" smtClean="0">
                <a:solidFill>
                  <a:srgbClr val="7030A0"/>
                </a:solidFill>
                <a:hlinkClick r:id="rId8" action="ppaction://hlinkfile" tooltip="Milliwatt"/>
              </a:rPr>
              <a:t>milliwatt</a:t>
            </a:r>
            <a:r>
              <a:rPr lang="en-US" b="1" dirty="0" smtClean="0">
                <a:solidFill>
                  <a:srgbClr val="7030A0"/>
                </a:solidFill>
              </a:rPr>
              <a:t> (</a:t>
            </a:r>
            <a:r>
              <a:rPr lang="en-US" b="1" dirty="0" err="1" smtClean="0">
                <a:solidFill>
                  <a:srgbClr val="7030A0"/>
                </a:solidFill>
              </a:rPr>
              <a:t>mW</a:t>
            </a:r>
            <a:r>
              <a:rPr lang="en-US" b="1" dirty="0" smtClean="0">
                <a:solidFill>
                  <a:srgbClr val="7030A0"/>
                </a:solidFill>
              </a:rPr>
              <a:t>).</a:t>
            </a:r>
            <a:endParaRPr lang="el-GR" b="1" dirty="0">
              <a:solidFill>
                <a:srgbClr val="7030A0"/>
              </a:solidFill>
            </a:endParaRPr>
          </a:p>
        </p:txBody>
      </p:sp>
    </p:spTree>
    <p:extLst>
      <p:ext uri="{BB962C8B-B14F-4D97-AF65-F5344CB8AC3E}">
        <p14:creationId xmlns="" xmlns:p14="http://schemas.microsoft.com/office/powerpoint/2010/main" val="2478936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574675" y="1077913"/>
            <a:ext cx="8001000" cy="442912"/>
          </a:xfrm>
        </p:spPr>
        <p:txBody>
          <a:bodyPr rtlCol="0">
            <a:normAutofit fontScale="90000"/>
          </a:bodyPr>
          <a:lstStyle/>
          <a:p>
            <a:pPr eaLnBrk="1" fontAlgn="auto" hangingPunct="1">
              <a:spcAft>
                <a:spcPts val="0"/>
              </a:spcAft>
              <a:defRPr/>
            </a:pPr>
            <a:r>
              <a:rPr lang="en-US" sz="1700"/>
              <a:t>Conversion of a stream of bits into signal</a:t>
            </a:r>
            <a:br>
              <a:rPr lang="en-US" sz="1700"/>
            </a:br>
            <a:endParaRPr lang="el-GR" sz="1700"/>
          </a:p>
        </p:txBody>
      </p:sp>
      <p:sp>
        <p:nvSpPr>
          <p:cNvPr id="50179" name="Rectangle 3"/>
          <p:cNvSpPr>
            <a:spLocks noGrp="1" noChangeArrowheads="1"/>
          </p:cNvSpPr>
          <p:nvPr>
            <p:ph type="body" sz="half" idx="1"/>
          </p:nvPr>
        </p:nvSpPr>
        <p:spPr>
          <a:xfrm>
            <a:off x="533400" y="1676400"/>
            <a:ext cx="3927475" cy="4267200"/>
          </a:xfrm>
        </p:spPr>
        <p:txBody>
          <a:bodyPr/>
          <a:lstStyle/>
          <a:p>
            <a:pPr eaLnBrk="1" hangingPunct="1">
              <a:buFont typeface="Wingdings" pitchFamily="2" charset="2"/>
              <a:buNone/>
            </a:pPr>
            <a:endParaRPr lang="en-US" smtClean="0">
              <a:solidFill>
                <a:srgbClr val="FF3300"/>
              </a:solidFill>
            </a:endParaRPr>
          </a:p>
          <a:p>
            <a:pPr eaLnBrk="1" hangingPunct="1"/>
            <a:endParaRPr lang="en-US" sz="2400" smtClean="0"/>
          </a:p>
        </p:txBody>
      </p:sp>
      <p:pic>
        <p:nvPicPr>
          <p:cNvPr id="50180" name="Picture 4"/>
          <p:cNvPicPr>
            <a:picLocks noGrp="1" noChangeAspect="1" noChangeArrowheads="1"/>
          </p:cNvPicPr>
          <p:nvPr>
            <p:ph sz="half" idx="2"/>
          </p:nvPr>
        </p:nvPicPr>
        <p:blipFill>
          <a:blip r:embed="rId3" cstate="print"/>
          <a:srcRect/>
          <a:stretch>
            <a:fillRect/>
          </a:stretch>
        </p:blipFill>
        <p:spPr>
          <a:xfrm>
            <a:off x="0" y="838200"/>
            <a:ext cx="9144000" cy="6445250"/>
          </a:xfrm>
        </p:spPr>
      </p:pic>
      <p:sp>
        <p:nvSpPr>
          <p:cNvPr id="14" name="Slide Number Placeholder 6"/>
          <p:cNvSpPr>
            <a:spLocks noGrp="1"/>
          </p:cNvSpPr>
          <p:nvPr>
            <p:ph type="sldNum" sz="quarter" idx="12"/>
          </p:nvPr>
        </p:nvSpPr>
        <p:spPr/>
        <p:txBody>
          <a:bodyPr/>
          <a:lstStyle/>
          <a:p>
            <a:pPr>
              <a:defRPr/>
            </a:pPr>
            <a:fld id="{25CA5B88-AD58-4354-8945-612DA8EAC31E}" type="slidenum">
              <a:rPr lang="el-GR"/>
              <a:pPr>
                <a:defRPr/>
              </a:pPr>
              <a:t>16</a:t>
            </a:fld>
            <a:endParaRPr lang="el-GR"/>
          </a:p>
        </p:txBody>
      </p:sp>
      <p:sp>
        <p:nvSpPr>
          <p:cNvPr id="50182" name="Line 5"/>
          <p:cNvSpPr>
            <a:spLocks noChangeShapeType="1"/>
          </p:cNvSpPr>
          <p:nvPr/>
        </p:nvSpPr>
        <p:spPr bwMode="auto">
          <a:xfrm flipV="1">
            <a:off x="2514600" y="1219200"/>
            <a:ext cx="152400" cy="457200"/>
          </a:xfrm>
          <a:prstGeom prst="line">
            <a:avLst/>
          </a:prstGeom>
          <a:noFill/>
          <a:ln w="9525">
            <a:solidFill>
              <a:schemeClr val="tx1"/>
            </a:solidFill>
            <a:round/>
            <a:headEnd type="arrow" w="med" len="med"/>
            <a:tailEnd/>
          </a:ln>
        </p:spPr>
        <p:txBody>
          <a:bodyPr/>
          <a:lstStyle/>
          <a:p>
            <a:endParaRPr lang="en-US"/>
          </a:p>
        </p:txBody>
      </p:sp>
      <p:sp>
        <p:nvSpPr>
          <p:cNvPr id="50183" name="Text Box 6"/>
          <p:cNvSpPr txBox="1">
            <a:spLocks noChangeArrowheads="1"/>
          </p:cNvSpPr>
          <p:nvPr/>
        </p:nvSpPr>
        <p:spPr bwMode="auto">
          <a:xfrm>
            <a:off x="1676400" y="838200"/>
            <a:ext cx="2165350" cy="366713"/>
          </a:xfrm>
          <a:prstGeom prst="rect">
            <a:avLst/>
          </a:prstGeom>
          <a:noFill/>
          <a:ln w="9525">
            <a:noFill/>
            <a:miter lim="800000"/>
            <a:headEnd/>
            <a:tailEnd/>
          </a:ln>
        </p:spPr>
        <p:txBody>
          <a:bodyPr wrap="none">
            <a:spAutoFit/>
          </a:bodyPr>
          <a:lstStyle/>
          <a:p>
            <a:r>
              <a:rPr lang="en-US" b="1">
                <a:solidFill>
                  <a:srgbClr val="3399FF"/>
                </a:solidFill>
                <a:latin typeface="Tahoma" pitchFamily="34" charset="0"/>
                <a:cs typeface="Arial" pitchFamily="34" charset="0"/>
              </a:rPr>
              <a:t>Adds redundancy</a:t>
            </a:r>
          </a:p>
        </p:txBody>
      </p:sp>
      <p:sp>
        <p:nvSpPr>
          <p:cNvPr id="50184" name="Line 7"/>
          <p:cNvSpPr>
            <a:spLocks noChangeShapeType="1"/>
          </p:cNvSpPr>
          <p:nvPr/>
        </p:nvSpPr>
        <p:spPr bwMode="auto">
          <a:xfrm flipH="1">
            <a:off x="5181600" y="1447800"/>
            <a:ext cx="76200" cy="304800"/>
          </a:xfrm>
          <a:prstGeom prst="line">
            <a:avLst/>
          </a:prstGeom>
          <a:noFill/>
          <a:ln w="9525">
            <a:solidFill>
              <a:schemeClr val="tx1"/>
            </a:solidFill>
            <a:round/>
            <a:headEnd/>
            <a:tailEnd type="triangle" w="med" len="med"/>
          </a:ln>
        </p:spPr>
        <p:txBody>
          <a:bodyPr/>
          <a:lstStyle/>
          <a:p>
            <a:endParaRPr lang="en-US"/>
          </a:p>
        </p:txBody>
      </p:sp>
      <p:sp>
        <p:nvSpPr>
          <p:cNvPr id="50185" name="Text Box 8"/>
          <p:cNvSpPr txBox="1">
            <a:spLocks noChangeArrowheads="1"/>
          </p:cNvSpPr>
          <p:nvPr/>
        </p:nvSpPr>
        <p:spPr bwMode="auto">
          <a:xfrm>
            <a:off x="3048000" y="1066800"/>
            <a:ext cx="6096000" cy="366713"/>
          </a:xfrm>
          <a:prstGeom prst="rect">
            <a:avLst/>
          </a:prstGeom>
          <a:noFill/>
          <a:ln w="9525">
            <a:noFill/>
            <a:miter lim="800000"/>
            <a:headEnd/>
            <a:tailEnd/>
          </a:ln>
        </p:spPr>
        <p:txBody>
          <a:bodyPr>
            <a:spAutoFit/>
          </a:bodyPr>
          <a:lstStyle/>
          <a:p>
            <a:r>
              <a:rPr lang="en-US" b="1">
                <a:solidFill>
                  <a:srgbClr val="3399FF"/>
                </a:solidFill>
                <a:latin typeface="Tahoma" pitchFamily="34" charset="0"/>
                <a:cs typeface="Arial" pitchFamily="34" charset="0"/>
              </a:rPr>
              <a:t>Bits mapped to signal (analog signal waveform)</a:t>
            </a:r>
          </a:p>
        </p:txBody>
      </p:sp>
      <p:sp>
        <p:nvSpPr>
          <p:cNvPr id="50186" name="Line 9"/>
          <p:cNvSpPr>
            <a:spLocks noChangeShapeType="1"/>
          </p:cNvSpPr>
          <p:nvPr/>
        </p:nvSpPr>
        <p:spPr bwMode="auto">
          <a:xfrm>
            <a:off x="6248400" y="3733800"/>
            <a:ext cx="1295400" cy="0"/>
          </a:xfrm>
          <a:prstGeom prst="line">
            <a:avLst/>
          </a:prstGeom>
          <a:noFill/>
          <a:ln w="9525">
            <a:solidFill>
              <a:srgbClr val="FF3300"/>
            </a:solidFill>
            <a:round/>
            <a:headEnd/>
            <a:tailEnd type="triangle" w="med" len="med"/>
          </a:ln>
        </p:spPr>
        <p:txBody>
          <a:bodyPr/>
          <a:lstStyle/>
          <a:p>
            <a:endParaRPr lang="en-US"/>
          </a:p>
        </p:txBody>
      </p:sp>
      <p:sp>
        <p:nvSpPr>
          <p:cNvPr id="50187" name="Text Box 10"/>
          <p:cNvSpPr txBox="1">
            <a:spLocks noChangeArrowheads="1"/>
          </p:cNvSpPr>
          <p:nvPr/>
        </p:nvSpPr>
        <p:spPr bwMode="auto">
          <a:xfrm>
            <a:off x="4495800" y="3354388"/>
            <a:ext cx="3048000" cy="1187450"/>
          </a:xfrm>
          <a:prstGeom prst="rect">
            <a:avLst/>
          </a:prstGeom>
          <a:noFill/>
          <a:ln w="9525">
            <a:noFill/>
            <a:miter lim="800000"/>
            <a:headEnd/>
            <a:tailEnd/>
          </a:ln>
        </p:spPr>
        <p:txBody>
          <a:bodyPr>
            <a:spAutoFit/>
          </a:bodyPr>
          <a:lstStyle/>
          <a:p>
            <a:r>
              <a:rPr lang="en-US" sz="2400" b="1">
                <a:solidFill>
                  <a:srgbClr val="3399FF"/>
                </a:solidFill>
                <a:latin typeface="Tahoma" pitchFamily="34" charset="0"/>
                <a:cs typeface="Arial" pitchFamily="34" charset="0"/>
              </a:rPr>
              <a:t>noise</a:t>
            </a:r>
          </a:p>
          <a:p>
            <a:r>
              <a:rPr lang="en-US" sz="2400" b="1">
                <a:solidFill>
                  <a:srgbClr val="3399FF"/>
                </a:solidFill>
                <a:latin typeface="Tahoma" pitchFamily="34" charset="0"/>
                <a:cs typeface="Arial" pitchFamily="34" charset="0"/>
              </a:rPr>
              <a:t>Interference</a:t>
            </a:r>
          </a:p>
          <a:p>
            <a:r>
              <a:rPr lang="en-US" sz="2400" b="1">
                <a:solidFill>
                  <a:srgbClr val="3399FF"/>
                </a:solidFill>
                <a:latin typeface="Tahoma" pitchFamily="34" charset="0"/>
                <a:cs typeface="Arial" pitchFamily="34" charset="0"/>
              </a:rPr>
              <a:t>Fading</a:t>
            </a:r>
            <a:endParaRPr lang="el-GR" sz="2400" b="1">
              <a:solidFill>
                <a:srgbClr val="3399FF"/>
              </a:solidFill>
              <a:latin typeface="Tahoma" pitchFamily="34" charset="0"/>
              <a:cs typeface="Arial" pitchFamily="34" charset="0"/>
            </a:endParaRPr>
          </a:p>
        </p:txBody>
      </p:sp>
      <p:sp>
        <p:nvSpPr>
          <p:cNvPr id="50188" name="Line 11"/>
          <p:cNvSpPr>
            <a:spLocks noChangeShapeType="1"/>
          </p:cNvSpPr>
          <p:nvPr/>
        </p:nvSpPr>
        <p:spPr bwMode="auto">
          <a:xfrm flipH="1">
            <a:off x="1981200" y="2438400"/>
            <a:ext cx="304800" cy="1295400"/>
          </a:xfrm>
          <a:prstGeom prst="line">
            <a:avLst/>
          </a:prstGeom>
          <a:noFill/>
          <a:ln w="9525">
            <a:solidFill>
              <a:schemeClr val="tx1"/>
            </a:solidFill>
            <a:round/>
            <a:headEnd type="triangle" w="med" len="med"/>
            <a:tailEnd/>
          </a:ln>
        </p:spPr>
        <p:txBody>
          <a:bodyPr/>
          <a:lstStyle/>
          <a:p>
            <a:endParaRPr lang="en-US"/>
          </a:p>
        </p:txBody>
      </p:sp>
      <p:sp>
        <p:nvSpPr>
          <p:cNvPr id="50189" name="Text Box 12"/>
          <p:cNvSpPr txBox="1">
            <a:spLocks noChangeArrowheads="1"/>
          </p:cNvSpPr>
          <p:nvPr/>
        </p:nvSpPr>
        <p:spPr bwMode="auto">
          <a:xfrm>
            <a:off x="838200" y="3733800"/>
            <a:ext cx="2819400" cy="366713"/>
          </a:xfrm>
          <a:prstGeom prst="rect">
            <a:avLst/>
          </a:prstGeom>
          <a:noFill/>
          <a:ln w="9525">
            <a:noFill/>
            <a:miter lim="800000"/>
            <a:headEnd/>
            <a:tailEnd/>
          </a:ln>
        </p:spPr>
        <p:txBody>
          <a:bodyPr wrap="none">
            <a:spAutoFit/>
          </a:bodyPr>
          <a:lstStyle/>
          <a:p>
            <a:r>
              <a:rPr lang="en-US">
                <a:latin typeface="Tahoma" pitchFamily="34" charset="0"/>
                <a:cs typeface="Arial" pitchFamily="34" charset="0"/>
              </a:rPr>
              <a:t>protects from interference</a:t>
            </a:r>
            <a:endParaRPr lang="el-GR">
              <a:latin typeface="Tahoma" pitchFamily="34" charset="0"/>
              <a:cs typeface="Arial" pitchFamily="34" charset="0"/>
            </a:endParaRPr>
          </a:p>
        </p:txBody>
      </p:sp>
      <p:sp>
        <p:nvSpPr>
          <p:cNvPr id="50190" name="Rectangle 13"/>
          <p:cNvSpPr>
            <a:spLocks noChangeArrowheads="1"/>
          </p:cNvSpPr>
          <p:nvPr/>
        </p:nvSpPr>
        <p:spPr bwMode="auto">
          <a:xfrm>
            <a:off x="0" y="457200"/>
            <a:ext cx="4883150" cy="366713"/>
          </a:xfrm>
          <a:prstGeom prst="rect">
            <a:avLst/>
          </a:prstGeom>
          <a:noFill/>
          <a:ln w="9525">
            <a:noFill/>
            <a:miter lim="800000"/>
            <a:headEnd/>
            <a:tailEnd/>
          </a:ln>
        </p:spPr>
        <p:txBody>
          <a:bodyPr wrap="none">
            <a:spAutoFit/>
          </a:bodyPr>
          <a:lstStyle/>
          <a:p>
            <a:r>
              <a:rPr lang="en-US" b="1">
                <a:latin typeface="Tahoma" pitchFamily="34" charset="0"/>
                <a:cs typeface="Arial" pitchFamily="34" charset="0"/>
              </a:rPr>
              <a:t>Conversion of a stream of bits into signal</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8600" y="0"/>
            <a:ext cx="8001000" cy="1216025"/>
          </a:xfrm>
        </p:spPr>
        <p:txBody>
          <a:bodyPr/>
          <a:lstStyle/>
          <a:p>
            <a:pPr eaLnBrk="1" hangingPunct="1"/>
            <a:r>
              <a:rPr lang="en-US" smtClean="0"/>
              <a:t>Electromagnetic-Field Equations</a:t>
            </a:r>
          </a:p>
        </p:txBody>
      </p:sp>
      <p:sp>
        <p:nvSpPr>
          <p:cNvPr id="51203" name="Content Placeholder 2"/>
          <p:cNvSpPr>
            <a:spLocks noGrp="1"/>
          </p:cNvSpPr>
          <p:nvPr>
            <p:ph idx="1"/>
          </p:nvPr>
        </p:nvSpPr>
        <p:spPr>
          <a:xfrm>
            <a:off x="0" y="1447800"/>
            <a:ext cx="8991600" cy="4267200"/>
          </a:xfrm>
        </p:spPr>
        <p:txBody>
          <a:bodyPr/>
          <a:lstStyle/>
          <a:p>
            <a:pPr eaLnBrk="1" hangingPunct="1">
              <a:buFont typeface="Arial" pitchFamily="34" charset="0"/>
              <a:buNone/>
            </a:pPr>
            <a:r>
              <a:rPr lang="en-US" sz="2200" dirty="0" smtClean="0">
                <a:sym typeface="Symbol" pitchFamily="18" charset="2"/>
              </a:rPr>
              <a:t>In the far field, the </a:t>
            </a:r>
            <a:r>
              <a:rPr lang="en-US" sz="2200" b="1" i="1" dirty="0" smtClean="0">
                <a:sym typeface="Symbol" pitchFamily="18" charset="2"/>
              </a:rPr>
              <a:t>electric &amp; magnetic fields </a:t>
            </a:r>
            <a:r>
              <a:rPr lang="en-US" sz="2200" dirty="0" smtClean="0">
                <a:sym typeface="Symbol" pitchFamily="18" charset="2"/>
              </a:rPr>
              <a:t>at </a:t>
            </a:r>
            <a:r>
              <a:rPr lang="en-US" sz="2200" i="1" dirty="0" smtClean="0">
                <a:sym typeface="Symbol" pitchFamily="18" charset="2"/>
              </a:rPr>
              <a:t>any given location  </a:t>
            </a:r>
            <a:r>
              <a:rPr lang="en-US" sz="2200" dirty="0" smtClean="0">
                <a:sym typeface="Symbol" pitchFamily="18" charset="2"/>
              </a:rPr>
              <a:t>are:</a:t>
            </a:r>
          </a:p>
          <a:p>
            <a:pPr eaLnBrk="1" hangingPunct="1">
              <a:buFont typeface="Arial" pitchFamily="34" charset="0"/>
              <a:buNone/>
            </a:pPr>
            <a:endParaRPr lang="en-US" sz="500" dirty="0" smtClean="0">
              <a:sym typeface="Symbol" pitchFamily="18" charset="2"/>
            </a:endParaRPr>
          </a:p>
          <a:p>
            <a:pPr eaLnBrk="1" hangingPunct="1"/>
            <a:r>
              <a:rPr lang="en-US" sz="2200" dirty="0" smtClean="0">
                <a:solidFill>
                  <a:srgbClr val="0070C0"/>
                </a:solidFill>
                <a:sym typeface="Symbol" pitchFamily="18" charset="2"/>
              </a:rPr>
              <a:t> </a:t>
            </a:r>
            <a:r>
              <a:rPr lang="en-US" sz="2200" b="1" i="1" dirty="0" smtClean="0">
                <a:solidFill>
                  <a:srgbClr val="0070C0"/>
                </a:solidFill>
                <a:sym typeface="Symbol" pitchFamily="18" charset="2"/>
              </a:rPr>
              <a:t>perpendicular  </a:t>
            </a:r>
            <a:r>
              <a:rPr lang="en-US" sz="2200" dirty="0" smtClean="0">
                <a:solidFill>
                  <a:srgbClr val="0070C0"/>
                </a:solidFill>
                <a:sym typeface="Symbol" pitchFamily="18" charset="2"/>
              </a:rPr>
              <a:t>to both each other &amp; to the direction of propagation from the antenna</a:t>
            </a:r>
          </a:p>
          <a:p>
            <a:pPr eaLnBrk="1" hangingPunct="1"/>
            <a:r>
              <a:rPr lang="en-US" sz="2200" b="1" dirty="0" smtClean="0">
                <a:solidFill>
                  <a:srgbClr val="0070C0"/>
                </a:solidFill>
                <a:sym typeface="Symbol" pitchFamily="18" charset="2"/>
              </a:rPr>
              <a:t>proportional to each other</a:t>
            </a:r>
            <a:r>
              <a:rPr lang="en-US" sz="2200" b="1" dirty="0" smtClean="0">
                <a:sym typeface="Symbol" pitchFamily="18" charset="2"/>
              </a:rPr>
              <a:t> </a:t>
            </a:r>
            <a:r>
              <a:rPr lang="en-US" sz="2200" dirty="0" smtClean="0">
                <a:sym typeface="Symbol" pitchFamily="18" charset="2"/>
              </a:rPr>
              <a:t>(so it is sufficient to know only one of them)</a:t>
            </a:r>
          </a:p>
          <a:p>
            <a:pPr eaLnBrk="1" hangingPunct="1">
              <a:buFont typeface="Arial" pitchFamily="34" charset="0"/>
              <a:buNone/>
            </a:pPr>
            <a:endParaRPr lang="en-US" sz="500" dirty="0" smtClean="0">
              <a:sym typeface="Symbol" pitchFamily="18" charset="2"/>
            </a:endParaRPr>
          </a:p>
          <a:p>
            <a:pPr eaLnBrk="1" hangingPunct="1">
              <a:buFont typeface="Arial" pitchFamily="34" charset="0"/>
              <a:buNone/>
            </a:pPr>
            <a:r>
              <a:rPr lang="en-US" sz="2200" dirty="0" smtClean="0">
                <a:sym typeface="Symbol" pitchFamily="18" charset="2"/>
              </a:rPr>
              <a:t>In  response to a </a:t>
            </a:r>
            <a:r>
              <a:rPr lang="en-US" sz="2200" b="1" dirty="0" smtClean="0">
                <a:solidFill>
                  <a:srgbClr val="00B050"/>
                </a:solidFill>
                <a:sym typeface="Symbol" pitchFamily="18" charset="2"/>
              </a:rPr>
              <a:t>transmitted sinusoid </a:t>
            </a:r>
            <a:r>
              <a:rPr lang="en-US" sz="2200" b="1" i="1" dirty="0" err="1" smtClean="0">
                <a:solidFill>
                  <a:srgbClr val="00B050"/>
                </a:solidFill>
                <a:sym typeface="Symbol" pitchFamily="18" charset="2"/>
              </a:rPr>
              <a:t>cos</a:t>
            </a:r>
            <a:r>
              <a:rPr lang="en-US" sz="2200" b="1" i="1" dirty="0" smtClean="0">
                <a:solidFill>
                  <a:srgbClr val="00B050"/>
                </a:solidFill>
                <a:sym typeface="Symbol" pitchFamily="18" charset="2"/>
              </a:rPr>
              <a:t>(2</a:t>
            </a:r>
            <a:r>
              <a:rPr lang="el-GR" sz="2200" b="1" i="1" dirty="0" smtClean="0">
                <a:solidFill>
                  <a:srgbClr val="00B050"/>
                </a:solidFill>
                <a:sym typeface="Symbol" pitchFamily="18" charset="2"/>
              </a:rPr>
              <a:t>π</a:t>
            </a:r>
            <a:r>
              <a:rPr lang="en-US" sz="2200" b="1" i="1" dirty="0" err="1" smtClean="0">
                <a:solidFill>
                  <a:srgbClr val="00B050"/>
                </a:solidFill>
                <a:sym typeface="Symbol" pitchFamily="18" charset="2"/>
              </a:rPr>
              <a:t>ft</a:t>
            </a:r>
            <a:r>
              <a:rPr lang="en-US" sz="2200" b="1" i="1" dirty="0" smtClean="0">
                <a:solidFill>
                  <a:srgbClr val="00B050"/>
                </a:solidFill>
                <a:sym typeface="Symbol" pitchFamily="18" charset="2"/>
              </a:rPr>
              <a:t>)</a:t>
            </a:r>
            <a:r>
              <a:rPr lang="en-US" sz="2200" b="1" dirty="0" smtClean="0">
                <a:solidFill>
                  <a:srgbClr val="00B050"/>
                </a:solidFill>
                <a:sym typeface="Symbol" pitchFamily="18" charset="2"/>
              </a:rPr>
              <a:t>,</a:t>
            </a:r>
            <a:r>
              <a:rPr lang="en-US" sz="2200" dirty="0" smtClean="0">
                <a:sym typeface="Symbol" pitchFamily="18" charset="2"/>
              </a:rPr>
              <a:t> the electric far field at </a:t>
            </a:r>
            <a:r>
              <a:rPr lang="en-US" sz="2200" b="1" dirty="0" smtClean="0">
                <a:sym typeface="Symbol" pitchFamily="18" charset="2"/>
              </a:rPr>
              <a:t>time </a:t>
            </a:r>
            <a:r>
              <a:rPr lang="en-US" sz="2200" b="1" i="1" dirty="0" smtClean="0">
                <a:solidFill>
                  <a:srgbClr val="00B050"/>
                </a:solidFill>
                <a:sym typeface="Symbol" pitchFamily="18" charset="2"/>
              </a:rPr>
              <a:t>t</a:t>
            </a:r>
            <a:r>
              <a:rPr lang="en-US" sz="2200" dirty="0" smtClean="0">
                <a:sym typeface="Symbol" pitchFamily="18" charset="2"/>
              </a:rPr>
              <a:t> can be expressed as:</a:t>
            </a:r>
          </a:p>
          <a:p>
            <a:pPr eaLnBrk="1" hangingPunct="1">
              <a:buFont typeface="Arial" pitchFamily="34" charset="0"/>
              <a:buNone/>
            </a:pPr>
            <a:r>
              <a:rPr lang="en-US" sz="2200" b="1" dirty="0" smtClean="0">
                <a:solidFill>
                  <a:srgbClr val="92D050"/>
                </a:solidFill>
                <a:sym typeface="Symbol" pitchFamily="18" charset="2"/>
              </a:rPr>
              <a:t>     </a:t>
            </a:r>
            <a:r>
              <a:rPr lang="en-US" sz="2200" b="1" i="1" dirty="0" smtClean="0">
                <a:solidFill>
                  <a:srgbClr val="92D050"/>
                </a:solidFill>
                <a:sym typeface="Symbol" pitchFamily="18" charset="2"/>
              </a:rPr>
              <a:t>E (f, t (r,</a:t>
            </a:r>
            <a:r>
              <a:rPr lang="el-GR" sz="2200" b="1" i="1" dirty="0" err="1" smtClean="0">
                <a:solidFill>
                  <a:srgbClr val="92D050"/>
                </a:solidFill>
                <a:sym typeface="Symbol" pitchFamily="18" charset="2"/>
              </a:rPr>
              <a:t>θ,ψ</a:t>
            </a:r>
            <a:r>
              <a:rPr lang="el-GR" sz="2200" b="1" i="1" dirty="0" smtClean="0">
                <a:solidFill>
                  <a:srgbClr val="92D050"/>
                </a:solidFill>
                <a:sym typeface="Symbol" pitchFamily="18" charset="2"/>
              </a:rPr>
              <a:t>))  </a:t>
            </a:r>
            <a:r>
              <a:rPr lang="en-US" sz="2200" b="1" i="1" dirty="0" smtClean="0">
                <a:solidFill>
                  <a:srgbClr val="92D050"/>
                </a:solidFill>
                <a:sym typeface="Symbol" pitchFamily="18" charset="2"/>
              </a:rPr>
              <a:t>= a</a:t>
            </a:r>
            <a:r>
              <a:rPr lang="en-US" sz="2200" b="1" i="1" baseline="-25000" dirty="0" smtClean="0">
                <a:solidFill>
                  <a:srgbClr val="92D050"/>
                </a:solidFill>
                <a:sym typeface="Symbol" pitchFamily="18" charset="2"/>
              </a:rPr>
              <a:t>s</a:t>
            </a:r>
            <a:r>
              <a:rPr lang="en-US" sz="2200" b="1" i="1" dirty="0" smtClean="0">
                <a:solidFill>
                  <a:srgbClr val="92D050"/>
                </a:solidFill>
                <a:sym typeface="Symbol" pitchFamily="18" charset="2"/>
              </a:rPr>
              <a:t> (</a:t>
            </a:r>
            <a:r>
              <a:rPr lang="el-GR" sz="2200" b="1" i="1" dirty="0" smtClean="0">
                <a:solidFill>
                  <a:srgbClr val="92D050"/>
                </a:solidFill>
                <a:sym typeface="Symbol" pitchFamily="18" charset="2"/>
              </a:rPr>
              <a:t>θ,</a:t>
            </a:r>
            <a:r>
              <a:rPr lang="en-US" sz="2200" b="1" i="1" dirty="0" smtClean="0">
                <a:solidFill>
                  <a:srgbClr val="92D050"/>
                </a:solidFill>
                <a:sym typeface="Symbol" pitchFamily="18" charset="2"/>
              </a:rPr>
              <a:t> </a:t>
            </a:r>
            <a:r>
              <a:rPr lang="el-GR" sz="2200" b="1" i="1" dirty="0" smtClean="0">
                <a:solidFill>
                  <a:srgbClr val="92D050"/>
                </a:solidFill>
                <a:sym typeface="Symbol" pitchFamily="18" charset="2"/>
              </a:rPr>
              <a:t>ψ,</a:t>
            </a:r>
            <a:r>
              <a:rPr lang="en-US" sz="2200" b="1" i="1" dirty="0" smtClean="0">
                <a:solidFill>
                  <a:srgbClr val="92D050"/>
                </a:solidFill>
                <a:sym typeface="Symbol" pitchFamily="18" charset="2"/>
              </a:rPr>
              <a:t> f) * </a:t>
            </a:r>
            <a:r>
              <a:rPr lang="en-US" sz="2200" b="1" i="1" dirty="0" err="1" smtClean="0">
                <a:solidFill>
                  <a:srgbClr val="92D050"/>
                </a:solidFill>
                <a:sym typeface="Symbol" pitchFamily="18" charset="2"/>
              </a:rPr>
              <a:t>cos</a:t>
            </a:r>
            <a:r>
              <a:rPr lang="en-US" sz="2200" b="1" i="1" dirty="0" smtClean="0">
                <a:solidFill>
                  <a:srgbClr val="92D050"/>
                </a:solidFill>
                <a:sym typeface="Symbol" pitchFamily="18" charset="2"/>
              </a:rPr>
              <a:t> (2</a:t>
            </a:r>
            <a:r>
              <a:rPr lang="el-GR" sz="2200" b="1" i="1" dirty="0" smtClean="0">
                <a:solidFill>
                  <a:srgbClr val="92D050"/>
                </a:solidFill>
                <a:sym typeface="Symbol" pitchFamily="18" charset="2"/>
              </a:rPr>
              <a:t>π</a:t>
            </a:r>
            <a:r>
              <a:rPr lang="en-US" sz="2200" b="1" i="1" dirty="0" smtClean="0">
                <a:solidFill>
                  <a:srgbClr val="92D050"/>
                </a:solidFill>
                <a:sym typeface="Symbol" pitchFamily="18" charset="2"/>
              </a:rPr>
              <a:t>f(t-r/c) ) / r</a:t>
            </a:r>
          </a:p>
          <a:p>
            <a:pPr eaLnBrk="1" hangingPunct="1">
              <a:buFont typeface="Arial" pitchFamily="34" charset="0"/>
              <a:buNone/>
            </a:pPr>
            <a:endParaRPr lang="en-US" sz="2200" dirty="0" smtClean="0">
              <a:sym typeface="Symbol" pitchFamily="18" charset="2"/>
            </a:endParaRPr>
          </a:p>
          <a:p>
            <a:pPr eaLnBrk="1" hangingPunct="1">
              <a:buFont typeface="Arial" pitchFamily="34" charset="0"/>
              <a:buNone/>
            </a:pPr>
            <a:endParaRPr lang="en-US" dirty="0" smtClean="0"/>
          </a:p>
        </p:txBody>
      </p:sp>
      <p:sp>
        <p:nvSpPr>
          <p:cNvPr id="4" name="Slide Number Placeholder 3"/>
          <p:cNvSpPr>
            <a:spLocks noGrp="1"/>
          </p:cNvSpPr>
          <p:nvPr>
            <p:ph type="sldNum" sz="quarter" idx="12"/>
          </p:nvPr>
        </p:nvSpPr>
        <p:spPr/>
        <p:txBody>
          <a:bodyPr/>
          <a:lstStyle/>
          <a:p>
            <a:pPr>
              <a:defRPr/>
            </a:pPr>
            <a:fld id="{59B7A68F-5160-4C98-825F-0A6336DA30C4}" type="slidenum">
              <a:rPr lang="el-GR"/>
              <a:pPr>
                <a:defRPr/>
              </a:pPr>
              <a:t>17</a:t>
            </a:fld>
            <a:endParaRPr lang="el-GR"/>
          </a:p>
        </p:txBody>
      </p:sp>
      <p:sp>
        <p:nvSpPr>
          <p:cNvPr id="51205" name="TextBox 5"/>
          <p:cNvSpPr txBox="1">
            <a:spLocks noChangeArrowheads="1"/>
          </p:cNvSpPr>
          <p:nvPr/>
        </p:nvSpPr>
        <p:spPr bwMode="auto">
          <a:xfrm>
            <a:off x="381000" y="4724400"/>
            <a:ext cx="9144000" cy="646113"/>
          </a:xfrm>
          <a:prstGeom prst="rect">
            <a:avLst/>
          </a:prstGeom>
          <a:noFill/>
          <a:ln w="9525">
            <a:noFill/>
            <a:miter lim="800000"/>
            <a:headEnd/>
            <a:tailEnd/>
          </a:ln>
        </p:spPr>
        <p:txBody>
          <a:bodyPr>
            <a:spAutoFit/>
          </a:bodyPr>
          <a:lstStyle/>
          <a:p>
            <a:r>
              <a:rPr lang="en-US" b="1"/>
              <a:t> </a:t>
            </a:r>
            <a:r>
              <a:rPr lang="en-US"/>
              <a:t>Point </a:t>
            </a:r>
            <a:r>
              <a:rPr lang="en-US" b="1" i="1">
                <a:solidFill>
                  <a:srgbClr val="00B050"/>
                </a:solidFill>
              </a:rPr>
              <a:t>u</a:t>
            </a:r>
            <a:r>
              <a:rPr lang="en-US"/>
              <a:t> </a:t>
            </a:r>
            <a:r>
              <a:rPr lang="en-US" b="1" i="1">
                <a:solidFill>
                  <a:srgbClr val="00B050"/>
                </a:solidFill>
              </a:rPr>
              <a:t>(r,</a:t>
            </a:r>
            <a:r>
              <a:rPr lang="el-GR" b="1" i="1">
                <a:solidFill>
                  <a:srgbClr val="00B050"/>
                </a:solidFill>
              </a:rPr>
              <a:t>θ,ψ) </a:t>
            </a:r>
            <a:r>
              <a:rPr lang="en-US"/>
              <a:t>in space @ which the electric field is being measured</a:t>
            </a:r>
          </a:p>
          <a:p>
            <a:endParaRPr lang="en-US"/>
          </a:p>
        </p:txBody>
      </p:sp>
      <p:sp>
        <p:nvSpPr>
          <p:cNvPr id="51206" name="TextBox 6"/>
          <p:cNvSpPr txBox="1">
            <a:spLocks noChangeArrowheads="1"/>
          </p:cNvSpPr>
          <p:nvPr/>
        </p:nvSpPr>
        <p:spPr bwMode="auto">
          <a:xfrm>
            <a:off x="609600" y="5181600"/>
            <a:ext cx="5835650" cy="369888"/>
          </a:xfrm>
          <a:prstGeom prst="rect">
            <a:avLst/>
          </a:prstGeom>
          <a:noFill/>
          <a:ln w="9525">
            <a:noFill/>
            <a:miter lim="800000"/>
            <a:headEnd/>
            <a:tailEnd/>
          </a:ln>
        </p:spPr>
        <p:txBody>
          <a:bodyPr wrap="none">
            <a:spAutoFit/>
          </a:bodyPr>
          <a:lstStyle/>
          <a:p>
            <a:r>
              <a:rPr lang="en-US"/>
              <a:t>Distance </a:t>
            </a:r>
            <a:r>
              <a:rPr lang="en-US" b="1" i="1">
                <a:solidFill>
                  <a:srgbClr val="00B050"/>
                </a:solidFill>
              </a:rPr>
              <a:t>r  </a:t>
            </a:r>
            <a:r>
              <a:rPr lang="en-US"/>
              <a:t>from the transmit antenna to point </a:t>
            </a:r>
            <a:r>
              <a:rPr lang="en-US" b="1" i="1">
                <a:solidFill>
                  <a:srgbClr val="00B050"/>
                </a:solidFill>
              </a:rPr>
              <a:t>u</a:t>
            </a:r>
          </a:p>
        </p:txBody>
      </p:sp>
      <p:cxnSp>
        <p:nvCxnSpPr>
          <p:cNvPr id="51207" name="Straight Arrow Connector 8"/>
          <p:cNvCxnSpPr>
            <a:cxnSpLocks noChangeShapeType="1"/>
          </p:cNvCxnSpPr>
          <p:nvPr/>
        </p:nvCxnSpPr>
        <p:spPr bwMode="auto">
          <a:xfrm rot="5400000" flipH="1" flipV="1">
            <a:off x="3048000" y="4953000"/>
            <a:ext cx="1600200" cy="533400"/>
          </a:xfrm>
          <a:prstGeom prst="straightConnector1">
            <a:avLst/>
          </a:prstGeom>
          <a:noFill/>
          <a:ln w="9525" algn="ctr">
            <a:solidFill>
              <a:schemeClr val="tx1"/>
            </a:solidFill>
            <a:round/>
            <a:headEnd/>
            <a:tailEnd type="arrow" w="med" len="med"/>
          </a:ln>
        </p:spPr>
      </p:cxnSp>
      <p:sp>
        <p:nvSpPr>
          <p:cNvPr id="51208" name="TextBox 9"/>
          <p:cNvSpPr txBox="1">
            <a:spLocks noChangeArrowheads="1"/>
          </p:cNvSpPr>
          <p:nvPr/>
        </p:nvSpPr>
        <p:spPr bwMode="auto">
          <a:xfrm>
            <a:off x="228600" y="5867400"/>
            <a:ext cx="9144000" cy="369888"/>
          </a:xfrm>
          <a:prstGeom prst="rect">
            <a:avLst/>
          </a:prstGeom>
          <a:noFill/>
          <a:ln w="9525">
            <a:noFill/>
            <a:miter lim="800000"/>
            <a:headEnd/>
            <a:tailEnd/>
          </a:ln>
        </p:spPr>
        <p:txBody>
          <a:bodyPr>
            <a:spAutoFit/>
          </a:bodyPr>
          <a:lstStyle/>
          <a:p>
            <a:r>
              <a:rPr lang="en-US"/>
              <a:t>Radiation pattern of the sending antenna @ </a:t>
            </a:r>
            <a:r>
              <a:rPr lang="en-US" b="1" i="1"/>
              <a:t>frequency</a:t>
            </a:r>
            <a:r>
              <a:rPr lang="en-US" b="1" i="1">
                <a:solidFill>
                  <a:srgbClr val="00B050"/>
                </a:solidFill>
              </a:rPr>
              <a:t> f </a:t>
            </a:r>
            <a:r>
              <a:rPr lang="en-US"/>
              <a:t>&amp; </a:t>
            </a:r>
            <a:r>
              <a:rPr lang="en-US" b="1" i="1"/>
              <a:t>direction </a:t>
            </a:r>
            <a:r>
              <a:rPr lang="en-US" b="1" i="1">
                <a:solidFill>
                  <a:srgbClr val="00B050"/>
                </a:solidFill>
              </a:rPr>
              <a:t>(</a:t>
            </a:r>
            <a:r>
              <a:rPr lang="el-GR" b="1" i="1">
                <a:solidFill>
                  <a:srgbClr val="00B050"/>
                </a:solidFill>
              </a:rPr>
              <a:t>θ,ψ)</a:t>
            </a:r>
            <a:endParaRPr lang="en-US" b="1" i="1">
              <a:solidFill>
                <a:srgbClr val="00B050"/>
              </a:solidFill>
            </a:endParaRPr>
          </a:p>
        </p:txBody>
      </p:sp>
      <p:sp>
        <p:nvSpPr>
          <p:cNvPr id="11" name="Oval 10"/>
          <p:cNvSpPr/>
          <p:nvPr/>
        </p:nvSpPr>
        <p:spPr bwMode="auto">
          <a:xfrm>
            <a:off x="3581400" y="3733800"/>
            <a:ext cx="2362200" cy="762000"/>
          </a:xfrm>
          <a:prstGeom prst="ellipse">
            <a:avLst/>
          </a:prstGeom>
          <a:noFill/>
          <a:ln w="9525" cap="flat" cmpd="sng" algn="ctr">
            <a:solidFill>
              <a:srgbClr val="C00000"/>
            </a:solidFill>
            <a:prstDash val="solid"/>
            <a:round/>
            <a:headEnd type="none" w="med" len="med"/>
            <a:tailEnd type="none" w="med" len="med"/>
          </a:ln>
          <a:effectLst/>
        </p:spPr>
        <p:txBody>
          <a:bodyPr wrap="none"/>
          <a:lstStyle/>
          <a:p>
            <a:pPr>
              <a:defRPr/>
            </a:pPr>
            <a:endParaRPr lang="en-US">
              <a:ln>
                <a:solidFill>
                  <a:srgbClr val="FFFFCC"/>
                </a:solidFill>
              </a:l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0"/>
            <a:ext cx="8575675" cy="1216025"/>
          </a:xfrm>
        </p:spPr>
        <p:txBody>
          <a:bodyPr/>
          <a:lstStyle/>
          <a:p>
            <a:pPr eaLnBrk="1" hangingPunct="1"/>
            <a:r>
              <a:rPr lang="en-US" sz="3600" smtClean="0"/>
              <a:t>Wavelength of Electromagnetic Radiation</a:t>
            </a:r>
            <a:endParaRPr lang="el-GR" sz="3600" smtClean="0"/>
          </a:p>
        </p:txBody>
      </p:sp>
      <p:sp>
        <p:nvSpPr>
          <p:cNvPr id="52227" name="Rectangle 3"/>
          <p:cNvSpPr>
            <a:spLocks noGrp="1" noChangeArrowheads="1"/>
          </p:cNvSpPr>
          <p:nvPr>
            <p:ph idx="1"/>
          </p:nvPr>
        </p:nvSpPr>
        <p:spPr>
          <a:xfrm>
            <a:off x="0" y="1066800"/>
            <a:ext cx="9144000" cy="4267200"/>
          </a:xfrm>
        </p:spPr>
        <p:txBody>
          <a:bodyPr/>
          <a:lstStyle/>
          <a:p>
            <a:pPr eaLnBrk="1" hangingPunct="1"/>
            <a:r>
              <a:rPr lang="en-US" b="1" i="1" smtClean="0"/>
              <a:t>Frequency</a:t>
            </a:r>
            <a:r>
              <a:rPr lang="en-US" i="1" smtClean="0"/>
              <a:t> </a:t>
            </a:r>
            <a:r>
              <a:rPr lang="en-US" i="1" smtClean="0">
                <a:solidFill>
                  <a:srgbClr val="808000"/>
                </a:solidFill>
              </a:rPr>
              <a:t>f</a:t>
            </a:r>
          </a:p>
          <a:p>
            <a:pPr eaLnBrk="1" hangingPunct="1"/>
            <a:r>
              <a:rPr lang="en-US" b="1" i="1" smtClean="0">
                <a:sym typeface="Symbol" pitchFamily="18" charset="2"/>
              </a:rPr>
              <a:t>Wavelength</a:t>
            </a:r>
            <a:r>
              <a:rPr lang="en-US" smtClean="0">
                <a:sym typeface="Symbol" pitchFamily="18" charset="2"/>
              </a:rPr>
              <a:t> </a:t>
            </a:r>
            <a:r>
              <a:rPr lang="en-US" b="1" smtClean="0">
                <a:sym typeface="Symbol" pitchFamily="18" charset="2"/>
              </a:rPr>
              <a:t> </a:t>
            </a:r>
          </a:p>
          <a:p>
            <a:pPr eaLnBrk="1" hangingPunct="1">
              <a:buFont typeface="Wingdings" pitchFamily="2" charset="2"/>
              <a:buNone/>
            </a:pPr>
            <a:r>
              <a:rPr lang="en-US" b="1" smtClean="0">
                <a:sym typeface="Symbol" pitchFamily="18" charset="2"/>
              </a:rPr>
              <a:t>     </a:t>
            </a:r>
            <a:r>
              <a:rPr lang="en-US" b="1" smtClean="0">
                <a:solidFill>
                  <a:srgbClr val="CCCC00"/>
                </a:solidFill>
                <a:sym typeface="Symbol" pitchFamily="18" charset="2"/>
              </a:rPr>
              <a:t> = c/</a:t>
            </a:r>
            <a:r>
              <a:rPr lang="en-US" b="1" i="1" smtClean="0">
                <a:solidFill>
                  <a:srgbClr val="CCCC00"/>
                </a:solidFill>
                <a:sym typeface="Symbol" pitchFamily="18" charset="2"/>
              </a:rPr>
              <a:t>f</a:t>
            </a:r>
            <a:endParaRPr lang="en-US" b="1" smtClean="0">
              <a:solidFill>
                <a:srgbClr val="CCCC00"/>
              </a:solidFill>
              <a:sym typeface="Symbol" pitchFamily="18" charset="2"/>
            </a:endParaRPr>
          </a:p>
          <a:p>
            <a:pPr eaLnBrk="1" hangingPunct="1">
              <a:buFont typeface="Wingdings" pitchFamily="2" charset="2"/>
              <a:buNone/>
            </a:pPr>
            <a:r>
              <a:rPr lang="en-US" smtClean="0">
                <a:sym typeface="Symbol" pitchFamily="18" charset="2"/>
              </a:rPr>
              <a:t>  where c is the </a:t>
            </a:r>
            <a:r>
              <a:rPr lang="en-US" b="1" smtClean="0">
                <a:sym typeface="Symbol" pitchFamily="18" charset="2"/>
              </a:rPr>
              <a:t>speed of light </a:t>
            </a:r>
            <a:r>
              <a:rPr lang="en-US" b="1" smtClean="0">
                <a:solidFill>
                  <a:srgbClr val="808000"/>
                </a:solidFill>
                <a:sym typeface="Symbol" pitchFamily="18" charset="2"/>
              </a:rPr>
              <a:t>c</a:t>
            </a:r>
            <a:r>
              <a:rPr lang="en-US" smtClean="0">
                <a:sym typeface="Symbol" pitchFamily="18" charset="2"/>
              </a:rPr>
              <a:t>=3x10</a:t>
            </a:r>
            <a:r>
              <a:rPr lang="en-US" baseline="30000" smtClean="0">
                <a:sym typeface="Symbol" pitchFamily="18" charset="2"/>
              </a:rPr>
              <a:t>8 </a:t>
            </a:r>
            <a:r>
              <a:rPr lang="en-US" smtClean="0">
                <a:sym typeface="Symbol" pitchFamily="18" charset="2"/>
              </a:rPr>
              <a:t>m/s</a:t>
            </a:r>
          </a:p>
          <a:p>
            <a:pPr eaLnBrk="1" hangingPunct="1">
              <a:buFont typeface="Wingdings" pitchFamily="2" charset="2"/>
              <a:buNone/>
            </a:pPr>
            <a:endParaRPr lang="en-US" smtClean="0">
              <a:sym typeface="Symbol" pitchFamily="18" charset="2"/>
            </a:endParaRPr>
          </a:p>
          <a:p>
            <a:pPr eaLnBrk="1" hangingPunct="1">
              <a:buFont typeface="Wingdings" pitchFamily="2" charset="2"/>
              <a:buNone/>
            </a:pPr>
            <a:r>
              <a:rPr lang="en-US" sz="2400" smtClean="0">
                <a:sym typeface="Symbol" pitchFamily="18" charset="2"/>
              </a:rPr>
              <a:t>Example: cellular communication around 0.9GHz, 1.9GHz, and 5.8GHz </a:t>
            </a:r>
            <a:r>
              <a:rPr lang="en-US" sz="2400" smtClean="0">
                <a:sym typeface="Wingdings" pitchFamily="2" charset="2"/>
              </a:rPr>
              <a:t> wavelength is a fraction of a meter</a:t>
            </a:r>
          </a:p>
        </p:txBody>
      </p:sp>
      <p:sp>
        <p:nvSpPr>
          <p:cNvPr id="4" name="Slide Number Placeholder 5"/>
          <p:cNvSpPr>
            <a:spLocks noGrp="1"/>
          </p:cNvSpPr>
          <p:nvPr>
            <p:ph type="sldNum" sz="quarter" idx="12"/>
          </p:nvPr>
        </p:nvSpPr>
        <p:spPr/>
        <p:txBody>
          <a:bodyPr/>
          <a:lstStyle/>
          <a:p>
            <a:pPr>
              <a:defRPr/>
            </a:pPr>
            <a:fld id="{F478FA4C-472A-445D-88FC-7FBE67B836DE}" type="slidenum">
              <a:rPr lang="el-GR"/>
              <a:pPr>
                <a:defRPr/>
              </a:pPr>
              <a:t>18</a:t>
            </a:fld>
            <a:endParaRPr lang="el-GR"/>
          </a:p>
        </p:txBody>
      </p:sp>
      <p:sp>
        <p:nvSpPr>
          <p:cNvPr id="52229" name="Rectangle 4"/>
          <p:cNvSpPr>
            <a:spLocks noChangeArrowheads="1"/>
          </p:cNvSpPr>
          <p:nvPr/>
        </p:nvSpPr>
        <p:spPr bwMode="auto">
          <a:xfrm>
            <a:off x="0" y="5105400"/>
            <a:ext cx="9144000" cy="1262063"/>
          </a:xfrm>
          <a:prstGeom prst="rect">
            <a:avLst/>
          </a:prstGeom>
          <a:noFill/>
          <a:ln w="9525">
            <a:noFill/>
            <a:miter lim="800000"/>
            <a:headEnd/>
            <a:tailEnd/>
          </a:ln>
        </p:spPr>
        <p:txBody>
          <a:bodyPr>
            <a:spAutoFit/>
          </a:bodyPr>
          <a:lstStyle/>
          <a:p>
            <a:r>
              <a:rPr lang="en-US" sz="4000">
                <a:sym typeface="Wingdings" pitchFamily="2" charset="2"/>
              </a:rPr>
              <a:t></a:t>
            </a:r>
            <a:r>
              <a:rPr lang="en-US">
                <a:sym typeface="Wingdings" pitchFamily="2" charset="2"/>
              </a:rPr>
              <a:t> To calculate the electromagnetic field equations at a receiver:</a:t>
            </a:r>
          </a:p>
          <a:p>
            <a:r>
              <a:rPr lang="en-US">
                <a:sym typeface="Wingdings" pitchFamily="2" charset="2"/>
              </a:rPr>
              <a:t>the locations of receiver, transmitter &amp; obstructions need to be known with sub-meter accuracy</a:t>
            </a:r>
            <a:endParaRPr lang="en-US">
              <a:sym typeface="Symbol" pitchFamily="18" charset="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4800" y="0"/>
            <a:ext cx="8001000" cy="1216025"/>
          </a:xfrm>
        </p:spPr>
        <p:txBody>
          <a:bodyPr/>
          <a:lstStyle/>
          <a:p>
            <a:pPr eaLnBrk="1" hangingPunct="1"/>
            <a:r>
              <a:rPr lang="en-US" smtClean="0"/>
              <a:t>Signals </a:t>
            </a:r>
            <a:endParaRPr lang="el-GR" smtClean="0"/>
          </a:p>
        </p:txBody>
      </p:sp>
      <p:sp>
        <p:nvSpPr>
          <p:cNvPr id="53251" name="Rectangle 3"/>
          <p:cNvSpPr>
            <a:spLocks noGrp="1" noChangeArrowheads="1"/>
          </p:cNvSpPr>
          <p:nvPr>
            <p:ph idx="1"/>
          </p:nvPr>
        </p:nvSpPr>
        <p:spPr>
          <a:xfrm>
            <a:off x="0" y="925512"/>
            <a:ext cx="9144000" cy="5386388"/>
          </a:xfrm>
        </p:spPr>
        <p:txBody>
          <a:bodyPr/>
          <a:lstStyle/>
          <a:p>
            <a:pPr eaLnBrk="1" hangingPunct="1"/>
            <a:r>
              <a:rPr lang="en-US" sz="2200" b="1" dirty="0" smtClean="0"/>
              <a:t>Amplitude </a:t>
            </a:r>
            <a:r>
              <a:rPr lang="el-GR" sz="2200" b="1" dirty="0" smtClean="0"/>
              <a:t>(</a:t>
            </a:r>
            <a:r>
              <a:rPr lang="el-GR" sz="2200" b="1" i="1" dirty="0" smtClean="0"/>
              <a:t>A</a:t>
            </a:r>
            <a:r>
              <a:rPr lang="el-GR" sz="2200" b="1" dirty="0" smtClean="0"/>
              <a:t>) </a:t>
            </a:r>
            <a:r>
              <a:rPr lang="el-GR" sz="2200" dirty="0" smtClean="0"/>
              <a:t>– </a:t>
            </a:r>
            <a:r>
              <a:rPr lang="en-US" sz="2200" dirty="0" smtClean="0"/>
              <a:t>Maximum value, peak deviation of the function</a:t>
            </a:r>
            <a:endParaRPr lang="el-GR" sz="2200" dirty="0" smtClean="0"/>
          </a:p>
          <a:p>
            <a:pPr eaLnBrk="1" hangingPunct="1"/>
            <a:r>
              <a:rPr lang="en-US" sz="2200" b="1" i="1" dirty="0" smtClean="0"/>
              <a:t>Frequency</a:t>
            </a:r>
            <a:r>
              <a:rPr lang="el-GR" sz="2200" b="1" i="1" dirty="0" smtClean="0"/>
              <a:t> (f </a:t>
            </a:r>
            <a:r>
              <a:rPr lang="el-GR" sz="2200" b="1" dirty="0" smtClean="0"/>
              <a:t>)</a:t>
            </a:r>
            <a:r>
              <a:rPr lang="en-US" sz="2200" dirty="0" smtClean="0"/>
              <a:t>:</a:t>
            </a:r>
            <a:r>
              <a:rPr lang="el-GR" sz="2200" dirty="0" smtClean="0"/>
              <a:t> </a:t>
            </a:r>
            <a:r>
              <a:rPr lang="en-US" sz="2200" dirty="0" smtClean="0"/>
              <a:t>R</a:t>
            </a:r>
            <a:r>
              <a:rPr lang="en-GB" sz="2200" dirty="0" smtClean="0"/>
              <a:t>ate</a:t>
            </a:r>
            <a:r>
              <a:rPr lang="en-US" sz="2200" dirty="0" smtClean="0"/>
              <a:t>, </a:t>
            </a:r>
            <a:r>
              <a:rPr lang="en-US" sz="2200" i="1" dirty="0" smtClean="0"/>
              <a:t>number of oscillations </a:t>
            </a:r>
            <a:r>
              <a:rPr lang="en-US" sz="2200" dirty="0" smtClean="0"/>
              <a:t>in a </a:t>
            </a:r>
            <a:r>
              <a:rPr lang="en-US" sz="2200" i="1" dirty="0" smtClean="0"/>
              <a:t>unit time interval</a:t>
            </a:r>
            <a:r>
              <a:rPr lang="en-US" sz="2200" dirty="0" smtClean="0"/>
              <a:t>, </a:t>
            </a:r>
            <a:r>
              <a:rPr lang="el-GR" sz="2200" dirty="0" smtClean="0"/>
              <a:t> </a:t>
            </a:r>
            <a:r>
              <a:rPr lang="en-US" sz="2200" dirty="0" smtClean="0"/>
              <a:t>in </a:t>
            </a:r>
            <a:r>
              <a:rPr lang="el-GR" sz="2200" dirty="0" err="1" smtClean="0"/>
              <a:t>cycles</a:t>
            </a:r>
            <a:r>
              <a:rPr lang="en-US" sz="2200" dirty="0" smtClean="0"/>
              <a:t>/</a:t>
            </a:r>
            <a:r>
              <a:rPr lang="el-GR" sz="2200" dirty="0" err="1" smtClean="0"/>
              <a:t>sec</a:t>
            </a:r>
            <a:r>
              <a:rPr lang="en-US" sz="2200" dirty="0" smtClean="0"/>
              <a:t> </a:t>
            </a:r>
            <a:r>
              <a:rPr lang="el-GR" sz="2200" dirty="0" smtClean="0"/>
              <a:t>ή </a:t>
            </a:r>
            <a:r>
              <a:rPr lang="el-GR" sz="2200" dirty="0" err="1" smtClean="0"/>
              <a:t>Hertz</a:t>
            </a:r>
            <a:r>
              <a:rPr lang="el-GR" sz="2200" dirty="0" smtClean="0"/>
              <a:t> (</a:t>
            </a:r>
            <a:r>
              <a:rPr lang="el-GR" sz="2200" dirty="0" err="1" smtClean="0"/>
              <a:t>Hz</a:t>
            </a:r>
            <a:r>
              <a:rPr lang="el-GR" sz="2200" dirty="0" smtClean="0"/>
              <a:t>)</a:t>
            </a:r>
          </a:p>
          <a:p>
            <a:pPr eaLnBrk="1" hangingPunct="1"/>
            <a:r>
              <a:rPr lang="en-US" sz="2200" b="1" dirty="0" smtClean="0"/>
              <a:t>Phase(φ)</a:t>
            </a:r>
            <a:r>
              <a:rPr lang="en-US" sz="2200" dirty="0" smtClean="0"/>
              <a:t> –Specifies the relative position in its cycle the oscillation begins</a:t>
            </a:r>
          </a:p>
          <a:p>
            <a:pPr eaLnBrk="1" hangingPunct="1">
              <a:buFont typeface="Monotype Sorts"/>
              <a:buNone/>
            </a:pPr>
            <a:r>
              <a:rPr lang="en-US" sz="2200" dirty="0" smtClean="0"/>
              <a:t>              general wave formula </a:t>
            </a:r>
            <a:r>
              <a:rPr lang="en-US" sz="2200" i="1" dirty="0" smtClean="0">
                <a:solidFill>
                  <a:schemeClr val="accent1"/>
                </a:solidFill>
              </a:rPr>
              <a:t>s</a:t>
            </a:r>
            <a:r>
              <a:rPr lang="en-US" sz="2200" dirty="0" smtClean="0">
                <a:solidFill>
                  <a:schemeClr val="accent1"/>
                </a:solidFill>
              </a:rPr>
              <a:t>(</a:t>
            </a:r>
            <a:r>
              <a:rPr lang="en-US" sz="2200" i="1" dirty="0" smtClean="0">
                <a:solidFill>
                  <a:schemeClr val="accent1"/>
                </a:solidFill>
              </a:rPr>
              <a:t>t </a:t>
            </a:r>
            <a:r>
              <a:rPr lang="en-US" sz="2200" dirty="0" smtClean="0">
                <a:solidFill>
                  <a:schemeClr val="accent1"/>
                </a:solidFill>
              </a:rPr>
              <a:t>) = </a:t>
            </a:r>
            <a:r>
              <a:rPr lang="en-US" sz="2200" b="1" i="1" dirty="0" smtClean="0">
                <a:solidFill>
                  <a:schemeClr val="accent1"/>
                </a:solidFill>
              </a:rPr>
              <a:t>A</a:t>
            </a:r>
            <a:r>
              <a:rPr lang="en-US" sz="2200" i="1" dirty="0" smtClean="0">
                <a:solidFill>
                  <a:schemeClr val="accent1"/>
                </a:solidFill>
              </a:rPr>
              <a:t> </a:t>
            </a:r>
            <a:r>
              <a:rPr lang="en-US" sz="2200" dirty="0" smtClean="0">
                <a:solidFill>
                  <a:schemeClr val="accent1"/>
                </a:solidFill>
              </a:rPr>
              <a:t>sin</a:t>
            </a:r>
            <a:r>
              <a:rPr lang="en-US" sz="2200" b="1" dirty="0" smtClean="0">
                <a:solidFill>
                  <a:schemeClr val="accent1"/>
                </a:solidFill>
              </a:rPr>
              <a:t>( </a:t>
            </a:r>
            <a:r>
              <a:rPr lang="en-US" sz="2200" dirty="0" smtClean="0">
                <a:solidFill>
                  <a:schemeClr val="accent1"/>
                </a:solidFill>
              </a:rPr>
              <a:t>2π </a:t>
            </a:r>
            <a:r>
              <a:rPr lang="en-US" sz="2200" b="1" i="1" dirty="0" smtClean="0">
                <a:solidFill>
                  <a:schemeClr val="accent1"/>
                </a:solidFill>
              </a:rPr>
              <a:t>f </a:t>
            </a:r>
            <a:r>
              <a:rPr lang="en-US" sz="2200" i="1" dirty="0" smtClean="0">
                <a:solidFill>
                  <a:schemeClr val="accent1"/>
                </a:solidFill>
              </a:rPr>
              <a:t>t</a:t>
            </a:r>
            <a:r>
              <a:rPr lang="en-US" sz="2200" b="1" i="1" dirty="0" smtClean="0">
                <a:solidFill>
                  <a:schemeClr val="accent1"/>
                </a:solidFill>
              </a:rPr>
              <a:t>  </a:t>
            </a:r>
            <a:r>
              <a:rPr lang="en-US" sz="2200" b="1" dirty="0" smtClean="0">
                <a:solidFill>
                  <a:schemeClr val="accent1"/>
                </a:solidFill>
              </a:rPr>
              <a:t>+  φ </a:t>
            </a:r>
            <a:r>
              <a:rPr lang="en-US" sz="2200" dirty="0" smtClean="0">
                <a:solidFill>
                  <a:schemeClr val="accent1"/>
                </a:solidFill>
              </a:rPr>
              <a:t>)</a:t>
            </a:r>
            <a:endParaRPr lang="el-GR" sz="2200" dirty="0" smtClean="0">
              <a:solidFill>
                <a:schemeClr val="accent1"/>
              </a:solidFill>
            </a:endParaRPr>
          </a:p>
          <a:p>
            <a:pPr eaLnBrk="1" hangingPunct="1">
              <a:buFont typeface="Monotype Sorts"/>
              <a:buNone/>
            </a:pPr>
            <a:endParaRPr lang="en-US" sz="2200" dirty="0" smtClean="0"/>
          </a:p>
          <a:p>
            <a:pPr eaLnBrk="1" hangingPunct="1">
              <a:buFont typeface="Wingdings" pitchFamily="2" charset="2"/>
              <a:buChar char="F"/>
            </a:pPr>
            <a:r>
              <a:rPr lang="en-US" sz="2000" dirty="0" smtClean="0"/>
              <a:t>Any waveform can be presented as a </a:t>
            </a:r>
            <a:r>
              <a:rPr lang="en-US" sz="2000" b="1" i="1" dirty="0" smtClean="0">
                <a:solidFill>
                  <a:srgbClr val="0070C0"/>
                </a:solidFill>
              </a:rPr>
              <a:t>collection </a:t>
            </a:r>
            <a:r>
              <a:rPr lang="en-US" sz="2000" dirty="0" smtClean="0"/>
              <a:t>of </a:t>
            </a:r>
            <a:endParaRPr lang="en-US" sz="2000" dirty="0"/>
          </a:p>
          <a:p>
            <a:pPr marL="0" indent="0" eaLnBrk="1" hangingPunct="1">
              <a:buNone/>
            </a:pPr>
            <a:r>
              <a:rPr lang="en-US" sz="2000" dirty="0" smtClean="0"/>
              <a:t>periodic analog signals (cosines</a:t>
            </a:r>
            <a:r>
              <a:rPr lang="el-GR" sz="2000" b="1" dirty="0" smtClean="0">
                <a:solidFill>
                  <a:srgbClr val="008000"/>
                </a:solidFill>
              </a:rPr>
              <a:t>)</a:t>
            </a:r>
            <a:r>
              <a:rPr lang="en-US" sz="2000" b="1" dirty="0" smtClean="0">
                <a:solidFill>
                  <a:srgbClr val="008000"/>
                </a:solidFill>
              </a:rPr>
              <a:t> </a:t>
            </a:r>
            <a:r>
              <a:rPr lang="el-GR" sz="2000" b="1" dirty="0">
                <a:solidFill>
                  <a:srgbClr val="008000"/>
                </a:solidFill>
              </a:rPr>
              <a:t> </a:t>
            </a:r>
            <a:r>
              <a:rPr lang="en-US" sz="2000" b="1" dirty="0" smtClean="0">
                <a:solidFill>
                  <a:srgbClr val="008000"/>
                </a:solidFill>
              </a:rPr>
              <a:t>with different amplitudes, phases, and frequencies</a:t>
            </a:r>
            <a:endParaRPr lang="el-GR" sz="2000" b="1" dirty="0" smtClean="0">
              <a:solidFill>
                <a:srgbClr val="008000"/>
              </a:solidFill>
            </a:endParaRPr>
          </a:p>
          <a:p>
            <a:pPr eaLnBrk="1" hangingPunct="1">
              <a:buFont typeface="Monotype Sorts"/>
              <a:buNone/>
            </a:pPr>
            <a:endParaRPr lang="el-GR" sz="2200" dirty="0" smtClean="0"/>
          </a:p>
        </p:txBody>
      </p:sp>
      <p:pic>
        <p:nvPicPr>
          <p:cNvPr id="53252" name="Picture 4"/>
          <p:cNvPicPr>
            <a:picLocks noChangeAspect="1" noChangeArrowheads="1"/>
          </p:cNvPicPr>
          <p:nvPr/>
        </p:nvPicPr>
        <p:blipFill>
          <a:blip r:embed="rId2" cstate="print"/>
          <a:srcRect/>
          <a:stretch>
            <a:fillRect/>
          </a:stretch>
        </p:blipFill>
        <p:spPr bwMode="auto">
          <a:xfrm>
            <a:off x="1905000" y="4648200"/>
            <a:ext cx="3436938" cy="10922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66800" y="0"/>
            <a:ext cx="8229600" cy="1143000"/>
          </a:xfrm>
        </p:spPr>
        <p:txBody>
          <a:bodyPr lIns="90343" tIns="44379" rIns="90343" bIns="44379"/>
          <a:lstStyle/>
          <a:p>
            <a:pPr eaLnBrk="1" hangingPunct="1"/>
            <a:r>
              <a:rPr lang="en-US" smtClean="0"/>
              <a:t>From Signals to Packets </a:t>
            </a:r>
          </a:p>
        </p:txBody>
      </p:sp>
      <p:grpSp>
        <p:nvGrpSpPr>
          <p:cNvPr id="43011" name="Group 3"/>
          <p:cNvGrpSpPr>
            <a:grpSpLocks/>
          </p:cNvGrpSpPr>
          <p:nvPr/>
        </p:nvGrpSpPr>
        <p:grpSpPr bwMode="auto">
          <a:xfrm>
            <a:off x="623888" y="1749425"/>
            <a:ext cx="7566025" cy="573088"/>
            <a:chOff x="394" y="1104"/>
            <a:chExt cx="4772" cy="362"/>
          </a:xfrm>
        </p:grpSpPr>
        <p:sp>
          <p:nvSpPr>
            <p:cNvPr id="43049" name="Text Box 4"/>
            <p:cNvSpPr txBox="1">
              <a:spLocks noChangeArrowheads="1"/>
            </p:cNvSpPr>
            <p:nvPr/>
          </p:nvSpPr>
          <p:spPr bwMode="auto">
            <a:xfrm>
              <a:off x="394" y="1178"/>
              <a:ext cx="1220" cy="288"/>
            </a:xfrm>
            <a:prstGeom prst="rect">
              <a:avLst/>
            </a:prstGeom>
            <a:noFill/>
            <a:ln w="50800">
              <a:noFill/>
              <a:miter lim="800000"/>
              <a:headEnd/>
              <a:tailEnd/>
            </a:ln>
          </p:spPr>
          <p:txBody>
            <a:bodyPr wrap="none" lIns="91294" tIns="45647" rIns="91294" bIns="45647">
              <a:spAutoFit/>
            </a:bodyPr>
            <a:lstStyle/>
            <a:p>
              <a:pPr defTabSz="912813" eaLnBrk="0" hangingPunct="0"/>
              <a:r>
                <a:rPr lang="en-US" sz="2400">
                  <a:latin typeface="Times New Roman" pitchFamily="18" charset="0"/>
                </a:rPr>
                <a:t>Analog Signal</a:t>
              </a:r>
            </a:p>
          </p:txBody>
        </p:sp>
        <p:grpSp>
          <p:nvGrpSpPr>
            <p:cNvPr id="43050" name="Group 5"/>
            <p:cNvGrpSpPr>
              <a:grpSpLocks/>
            </p:cNvGrpSpPr>
            <p:nvPr/>
          </p:nvGrpSpPr>
          <p:grpSpPr bwMode="auto">
            <a:xfrm>
              <a:off x="2149" y="1104"/>
              <a:ext cx="3017" cy="297"/>
              <a:chOff x="2359" y="1200"/>
              <a:chExt cx="3017" cy="297"/>
            </a:xfrm>
          </p:grpSpPr>
          <p:sp>
            <p:nvSpPr>
              <p:cNvPr id="43051" name="Freeform 6"/>
              <p:cNvSpPr>
                <a:spLocks/>
              </p:cNvSpPr>
              <p:nvPr/>
            </p:nvSpPr>
            <p:spPr bwMode="auto">
              <a:xfrm>
                <a:off x="2359" y="1296"/>
                <a:ext cx="1001" cy="192"/>
              </a:xfrm>
              <a:custGeom>
                <a:avLst/>
                <a:gdLst>
                  <a:gd name="T0" fmla="*/ 0 w 626"/>
                  <a:gd name="T1" fmla="*/ 19146 h 89"/>
                  <a:gd name="T2" fmla="*/ 1289 w 626"/>
                  <a:gd name="T3" fmla="*/ 19146 h 89"/>
                  <a:gd name="T4" fmla="*/ 4498 w 626"/>
                  <a:gd name="T5" fmla="*/ 10463 h 89"/>
                  <a:gd name="T6" fmla="*/ 7277 w 626"/>
                  <a:gd name="T7" fmla="*/ 0 h 89"/>
                  <a:gd name="T8" fmla="*/ 10295 w 626"/>
                  <a:gd name="T9" fmla="*/ 0 h 89"/>
                  <a:gd name="T10" fmla="*/ 12639 w 626"/>
                  <a:gd name="T11" fmla="*/ 10463 h 89"/>
                  <a:gd name="T12" fmla="*/ 14994 w 626"/>
                  <a:gd name="T13" fmla="*/ 17437 h 89"/>
                  <a:gd name="T14" fmla="*/ 16697 w 626"/>
                  <a:gd name="T15" fmla="*/ 19146 h 89"/>
                  <a:gd name="T16" fmla="*/ 0 60000 65536"/>
                  <a:gd name="T17" fmla="*/ 0 60000 65536"/>
                  <a:gd name="T18" fmla="*/ 0 60000 65536"/>
                  <a:gd name="T19" fmla="*/ 0 60000 65536"/>
                  <a:gd name="T20" fmla="*/ 0 60000 65536"/>
                  <a:gd name="T21" fmla="*/ 0 60000 65536"/>
                  <a:gd name="T22" fmla="*/ 0 60000 65536"/>
                  <a:gd name="T23" fmla="*/ 0 60000 65536"/>
                  <a:gd name="T24" fmla="*/ 0 w 626"/>
                  <a:gd name="T25" fmla="*/ 0 h 89"/>
                  <a:gd name="T26" fmla="*/ 626 w 626"/>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6" h="89">
                    <a:moveTo>
                      <a:pt x="0" y="88"/>
                    </a:moveTo>
                    <a:lnTo>
                      <a:pt x="48" y="88"/>
                    </a:lnTo>
                    <a:lnTo>
                      <a:pt x="168" y="48"/>
                    </a:lnTo>
                    <a:lnTo>
                      <a:pt x="272" y="0"/>
                    </a:lnTo>
                    <a:lnTo>
                      <a:pt x="385" y="0"/>
                    </a:lnTo>
                    <a:lnTo>
                      <a:pt x="473" y="48"/>
                    </a:lnTo>
                    <a:lnTo>
                      <a:pt x="561" y="80"/>
                    </a:lnTo>
                    <a:lnTo>
                      <a:pt x="625" y="88"/>
                    </a:lnTo>
                  </a:path>
                </a:pathLst>
              </a:custGeom>
              <a:noFill/>
              <a:ln w="12700" cap="rnd">
                <a:solidFill>
                  <a:schemeClr val="accent1"/>
                </a:solidFill>
                <a:round/>
                <a:headEnd/>
                <a:tailEnd/>
              </a:ln>
            </p:spPr>
            <p:txBody>
              <a:bodyPr/>
              <a:lstStyle/>
              <a:p>
                <a:endParaRPr lang="en-US"/>
              </a:p>
            </p:txBody>
          </p:sp>
          <p:sp>
            <p:nvSpPr>
              <p:cNvPr id="43052" name="Freeform 7"/>
              <p:cNvSpPr>
                <a:spLocks/>
              </p:cNvSpPr>
              <p:nvPr/>
            </p:nvSpPr>
            <p:spPr bwMode="auto">
              <a:xfrm>
                <a:off x="3360" y="1392"/>
                <a:ext cx="672" cy="105"/>
              </a:xfrm>
              <a:custGeom>
                <a:avLst/>
                <a:gdLst>
                  <a:gd name="T0" fmla="*/ 0 w 626"/>
                  <a:gd name="T1" fmla="*/ 4031 h 57"/>
                  <a:gd name="T2" fmla="*/ 79 w 626"/>
                  <a:gd name="T3" fmla="*/ 4031 h 57"/>
                  <a:gd name="T4" fmla="*/ 304 w 626"/>
                  <a:gd name="T5" fmla="*/ 1129 h 57"/>
                  <a:gd name="T6" fmla="*/ 472 w 626"/>
                  <a:gd name="T7" fmla="*/ 0 h 57"/>
                  <a:gd name="T8" fmla="*/ 632 w 626"/>
                  <a:gd name="T9" fmla="*/ 0 h 57"/>
                  <a:gd name="T10" fmla="*/ 790 w 626"/>
                  <a:gd name="T11" fmla="*/ 1129 h 57"/>
                  <a:gd name="T12" fmla="*/ 946 w 626"/>
                  <a:gd name="T13" fmla="*/ 4031 h 57"/>
                  <a:gd name="T14" fmla="*/ 1026 w 626"/>
                  <a:gd name="T15" fmla="*/ 4031 h 57"/>
                  <a:gd name="T16" fmla="*/ 0 60000 65536"/>
                  <a:gd name="T17" fmla="*/ 0 60000 65536"/>
                  <a:gd name="T18" fmla="*/ 0 60000 65536"/>
                  <a:gd name="T19" fmla="*/ 0 60000 65536"/>
                  <a:gd name="T20" fmla="*/ 0 60000 65536"/>
                  <a:gd name="T21" fmla="*/ 0 60000 65536"/>
                  <a:gd name="T22" fmla="*/ 0 60000 65536"/>
                  <a:gd name="T23" fmla="*/ 0 60000 65536"/>
                  <a:gd name="T24" fmla="*/ 0 w 626"/>
                  <a:gd name="T25" fmla="*/ 0 h 57"/>
                  <a:gd name="T26" fmla="*/ 626 w 62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6" h="57">
                    <a:moveTo>
                      <a:pt x="0" y="56"/>
                    </a:moveTo>
                    <a:lnTo>
                      <a:pt x="48" y="56"/>
                    </a:lnTo>
                    <a:lnTo>
                      <a:pt x="184" y="16"/>
                    </a:lnTo>
                    <a:lnTo>
                      <a:pt x="288" y="0"/>
                    </a:lnTo>
                    <a:lnTo>
                      <a:pt x="385" y="0"/>
                    </a:lnTo>
                    <a:lnTo>
                      <a:pt x="481" y="16"/>
                    </a:lnTo>
                    <a:lnTo>
                      <a:pt x="577" y="56"/>
                    </a:lnTo>
                    <a:lnTo>
                      <a:pt x="625" y="56"/>
                    </a:lnTo>
                  </a:path>
                </a:pathLst>
              </a:custGeom>
              <a:noFill/>
              <a:ln w="12700" cap="rnd">
                <a:solidFill>
                  <a:schemeClr val="accent1"/>
                </a:solidFill>
                <a:round/>
                <a:headEnd/>
                <a:tailEnd/>
              </a:ln>
            </p:spPr>
            <p:txBody>
              <a:bodyPr/>
              <a:lstStyle/>
              <a:p>
                <a:endParaRPr lang="en-US"/>
              </a:p>
            </p:txBody>
          </p:sp>
          <p:sp>
            <p:nvSpPr>
              <p:cNvPr id="43053" name="Freeform 8"/>
              <p:cNvSpPr>
                <a:spLocks/>
              </p:cNvSpPr>
              <p:nvPr/>
            </p:nvSpPr>
            <p:spPr bwMode="auto">
              <a:xfrm>
                <a:off x="4032" y="1200"/>
                <a:ext cx="96" cy="288"/>
              </a:xfrm>
              <a:custGeom>
                <a:avLst/>
                <a:gdLst>
                  <a:gd name="T0" fmla="*/ 0 w 626"/>
                  <a:gd name="T1" fmla="*/ 4708739 h 57"/>
                  <a:gd name="T2" fmla="*/ 0 w 626"/>
                  <a:gd name="T3" fmla="*/ 4708739 h 57"/>
                  <a:gd name="T4" fmla="*/ 0 w 626"/>
                  <a:gd name="T5" fmla="*/ 1347168 h 57"/>
                  <a:gd name="T6" fmla="*/ 0 w 626"/>
                  <a:gd name="T7" fmla="*/ 0 h 57"/>
                  <a:gd name="T8" fmla="*/ 0 w 626"/>
                  <a:gd name="T9" fmla="*/ 0 h 57"/>
                  <a:gd name="T10" fmla="*/ 0 w 626"/>
                  <a:gd name="T11" fmla="*/ 1347168 h 57"/>
                  <a:gd name="T12" fmla="*/ 0 w 626"/>
                  <a:gd name="T13" fmla="*/ 4708739 h 57"/>
                  <a:gd name="T14" fmla="*/ 0 w 626"/>
                  <a:gd name="T15" fmla="*/ 4708739 h 57"/>
                  <a:gd name="T16" fmla="*/ 0 60000 65536"/>
                  <a:gd name="T17" fmla="*/ 0 60000 65536"/>
                  <a:gd name="T18" fmla="*/ 0 60000 65536"/>
                  <a:gd name="T19" fmla="*/ 0 60000 65536"/>
                  <a:gd name="T20" fmla="*/ 0 60000 65536"/>
                  <a:gd name="T21" fmla="*/ 0 60000 65536"/>
                  <a:gd name="T22" fmla="*/ 0 60000 65536"/>
                  <a:gd name="T23" fmla="*/ 0 60000 65536"/>
                  <a:gd name="T24" fmla="*/ 0 w 626"/>
                  <a:gd name="T25" fmla="*/ 0 h 57"/>
                  <a:gd name="T26" fmla="*/ 626 w 62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6" h="57">
                    <a:moveTo>
                      <a:pt x="0" y="56"/>
                    </a:moveTo>
                    <a:lnTo>
                      <a:pt x="48" y="56"/>
                    </a:lnTo>
                    <a:lnTo>
                      <a:pt x="184" y="16"/>
                    </a:lnTo>
                    <a:lnTo>
                      <a:pt x="288" y="0"/>
                    </a:lnTo>
                    <a:lnTo>
                      <a:pt x="385" y="0"/>
                    </a:lnTo>
                    <a:lnTo>
                      <a:pt x="481" y="16"/>
                    </a:lnTo>
                    <a:lnTo>
                      <a:pt x="577" y="56"/>
                    </a:lnTo>
                    <a:lnTo>
                      <a:pt x="625" y="56"/>
                    </a:lnTo>
                  </a:path>
                </a:pathLst>
              </a:custGeom>
              <a:noFill/>
              <a:ln w="12700" cap="rnd">
                <a:solidFill>
                  <a:schemeClr val="accent1"/>
                </a:solidFill>
                <a:round/>
                <a:headEnd/>
                <a:tailEnd/>
              </a:ln>
            </p:spPr>
            <p:txBody>
              <a:bodyPr/>
              <a:lstStyle/>
              <a:p>
                <a:endParaRPr lang="en-US"/>
              </a:p>
            </p:txBody>
          </p:sp>
          <p:sp>
            <p:nvSpPr>
              <p:cNvPr id="43054" name="Freeform 9"/>
              <p:cNvSpPr>
                <a:spLocks/>
              </p:cNvSpPr>
              <p:nvPr/>
            </p:nvSpPr>
            <p:spPr bwMode="auto">
              <a:xfrm>
                <a:off x="4128" y="1200"/>
                <a:ext cx="96" cy="288"/>
              </a:xfrm>
              <a:custGeom>
                <a:avLst/>
                <a:gdLst>
                  <a:gd name="T0" fmla="*/ 0 w 626"/>
                  <a:gd name="T1" fmla="*/ 4708739 h 57"/>
                  <a:gd name="T2" fmla="*/ 0 w 626"/>
                  <a:gd name="T3" fmla="*/ 4708739 h 57"/>
                  <a:gd name="T4" fmla="*/ 0 w 626"/>
                  <a:gd name="T5" fmla="*/ 1347168 h 57"/>
                  <a:gd name="T6" fmla="*/ 0 w 626"/>
                  <a:gd name="T7" fmla="*/ 0 h 57"/>
                  <a:gd name="T8" fmla="*/ 0 w 626"/>
                  <a:gd name="T9" fmla="*/ 0 h 57"/>
                  <a:gd name="T10" fmla="*/ 0 w 626"/>
                  <a:gd name="T11" fmla="*/ 1347168 h 57"/>
                  <a:gd name="T12" fmla="*/ 0 w 626"/>
                  <a:gd name="T13" fmla="*/ 4708739 h 57"/>
                  <a:gd name="T14" fmla="*/ 0 w 626"/>
                  <a:gd name="T15" fmla="*/ 4708739 h 57"/>
                  <a:gd name="T16" fmla="*/ 0 60000 65536"/>
                  <a:gd name="T17" fmla="*/ 0 60000 65536"/>
                  <a:gd name="T18" fmla="*/ 0 60000 65536"/>
                  <a:gd name="T19" fmla="*/ 0 60000 65536"/>
                  <a:gd name="T20" fmla="*/ 0 60000 65536"/>
                  <a:gd name="T21" fmla="*/ 0 60000 65536"/>
                  <a:gd name="T22" fmla="*/ 0 60000 65536"/>
                  <a:gd name="T23" fmla="*/ 0 60000 65536"/>
                  <a:gd name="T24" fmla="*/ 0 w 626"/>
                  <a:gd name="T25" fmla="*/ 0 h 57"/>
                  <a:gd name="T26" fmla="*/ 626 w 62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6" h="57">
                    <a:moveTo>
                      <a:pt x="0" y="56"/>
                    </a:moveTo>
                    <a:lnTo>
                      <a:pt x="48" y="56"/>
                    </a:lnTo>
                    <a:lnTo>
                      <a:pt x="184" y="16"/>
                    </a:lnTo>
                    <a:lnTo>
                      <a:pt x="288" y="0"/>
                    </a:lnTo>
                    <a:lnTo>
                      <a:pt x="385" y="0"/>
                    </a:lnTo>
                    <a:lnTo>
                      <a:pt x="481" y="16"/>
                    </a:lnTo>
                    <a:lnTo>
                      <a:pt x="577" y="56"/>
                    </a:lnTo>
                    <a:lnTo>
                      <a:pt x="625" y="56"/>
                    </a:lnTo>
                  </a:path>
                </a:pathLst>
              </a:custGeom>
              <a:noFill/>
              <a:ln w="12700" cap="rnd">
                <a:solidFill>
                  <a:schemeClr val="accent1"/>
                </a:solidFill>
                <a:round/>
                <a:headEnd/>
                <a:tailEnd/>
              </a:ln>
            </p:spPr>
            <p:txBody>
              <a:bodyPr/>
              <a:lstStyle/>
              <a:p>
                <a:endParaRPr lang="en-US"/>
              </a:p>
            </p:txBody>
          </p:sp>
          <p:sp>
            <p:nvSpPr>
              <p:cNvPr id="43055" name="Freeform 10"/>
              <p:cNvSpPr>
                <a:spLocks/>
              </p:cNvSpPr>
              <p:nvPr/>
            </p:nvSpPr>
            <p:spPr bwMode="auto">
              <a:xfrm>
                <a:off x="4224" y="1392"/>
                <a:ext cx="384" cy="96"/>
              </a:xfrm>
              <a:custGeom>
                <a:avLst/>
                <a:gdLst>
                  <a:gd name="T0" fmla="*/ 0 w 626"/>
                  <a:gd name="T1" fmla="*/ 2142 h 57"/>
                  <a:gd name="T2" fmla="*/ 1 w 626"/>
                  <a:gd name="T3" fmla="*/ 2142 h 57"/>
                  <a:gd name="T4" fmla="*/ 6 w 626"/>
                  <a:gd name="T5" fmla="*/ 613 h 57"/>
                  <a:gd name="T6" fmla="*/ 9 w 626"/>
                  <a:gd name="T7" fmla="*/ 0 h 57"/>
                  <a:gd name="T8" fmla="*/ 13 w 626"/>
                  <a:gd name="T9" fmla="*/ 0 h 57"/>
                  <a:gd name="T10" fmla="*/ 16 w 626"/>
                  <a:gd name="T11" fmla="*/ 613 h 57"/>
                  <a:gd name="T12" fmla="*/ 19 w 626"/>
                  <a:gd name="T13" fmla="*/ 2142 h 57"/>
                  <a:gd name="T14" fmla="*/ 20 w 626"/>
                  <a:gd name="T15" fmla="*/ 2142 h 57"/>
                  <a:gd name="T16" fmla="*/ 0 60000 65536"/>
                  <a:gd name="T17" fmla="*/ 0 60000 65536"/>
                  <a:gd name="T18" fmla="*/ 0 60000 65536"/>
                  <a:gd name="T19" fmla="*/ 0 60000 65536"/>
                  <a:gd name="T20" fmla="*/ 0 60000 65536"/>
                  <a:gd name="T21" fmla="*/ 0 60000 65536"/>
                  <a:gd name="T22" fmla="*/ 0 60000 65536"/>
                  <a:gd name="T23" fmla="*/ 0 60000 65536"/>
                  <a:gd name="T24" fmla="*/ 0 w 626"/>
                  <a:gd name="T25" fmla="*/ 0 h 57"/>
                  <a:gd name="T26" fmla="*/ 626 w 62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6" h="57">
                    <a:moveTo>
                      <a:pt x="0" y="56"/>
                    </a:moveTo>
                    <a:lnTo>
                      <a:pt x="48" y="56"/>
                    </a:lnTo>
                    <a:lnTo>
                      <a:pt x="184" y="16"/>
                    </a:lnTo>
                    <a:lnTo>
                      <a:pt x="288" y="0"/>
                    </a:lnTo>
                    <a:lnTo>
                      <a:pt x="385" y="0"/>
                    </a:lnTo>
                    <a:lnTo>
                      <a:pt x="481" y="16"/>
                    </a:lnTo>
                    <a:lnTo>
                      <a:pt x="577" y="56"/>
                    </a:lnTo>
                    <a:lnTo>
                      <a:pt x="625" y="56"/>
                    </a:lnTo>
                  </a:path>
                </a:pathLst>
              </a:custGeom>
              <a:noFill/>
              <a:ln w="12700" cap="rnd">
                <a:solidFill>
                  <a:schemeClr val="accent1"/>
                </a:solidFill>
                <a:round/>
                <a:headEnd/>
                <a:tailEnd/>
              </a:ln>
            </p:spPr>
            <p:txBody>
              <a:bodyPr/>
              <a:lstStyle/>
              <a:p>
                <a:endParaRPr lang="en-US"/>
              </a:p>
            </p:txBody>
          </p:sp>
          <p:sp>
            <p:nvSpPr>
              <p:cNvPr id="43056" name="Freeform 11"/>
              <p:cNvSpPr>
                <a:spLocks/>
              </p:cNvSpPr>
              <p:nvPr/>
            </p:nvSpPr>
            <p:spPr bwMode="auto">
              <a:xfrm>
                <a:off x="4608" y="1296"/>
                <a:ext cx="240" cy="192"/>
              </a:xfrm>
              <a:custGeom>
                <a:avLst/>
                <a:gdLst>
                  <a:gd name="T0" fmla="*/ 0 w 626"/>
                  <a:gd name="T1" fmla="*/ 276281 h 57"/>
                  <a:gd name="T2" fmla="*/ 0 w 626"/>
                  <a:gd name="T3" fmla="*/ 276281 h 57"/>
                  <a:gd name="T4" fmla="*/ 0 w 626"/>
                  <a:gd name="T5" fmla="*/ 78925 h 57"/>
                  <a:gd name="T6" fmla="*/ 0 w 626"/>
                  <a:gd name="T7" fmla="*/ 0 h 57"/>
                  <a:gd name="T8" fmla="*/ 0 w 626"/>
                  <a:gd name="T9" fmla="*/ 0 h 57"/>
                  <a:gd name="T10" fmla="*/ 1 w 626"/>
                  <a:gd name="T11" fmla="*/ 78925 h 57"/>
                  <a:gd name="T12" fmla="*/ 1 w 626"/>
                  <a:gd name="T13" fmla="*/ 276281 h 57"/>
                  <a:gd name="T14" fmla="*/ 1 w 626"/>
                  <a:gd name="T15" fmla="*/ 276281 h 57"/>
                  <a:gd name="T16" fmla="*/ 0 60000 65536"/>
                  <a:gd name="T17" fmla="*/ 0 60000 65536"/>
                  <a:gd name="T18" fmla="*/ 0 60000 65536"/>
                  <a:gd name="T19" fmla="*/ 0 60000 65536"/>
                  <a:gd name="T20" fmla="*/ 0 60000 65536"/>
                  <a:gd name="T21" fmla="*/ 0 60000 65536"/>
                  <a:gd name="T22" fmla="*/ 0 60000 65536"/>
                  <a:gd name="T23" fmla="*/ 0 60000 65536"/>
                  <a:gd name="T24" fmla="*/ 0 w 626"/>
                  <a:gd name="T25" fmla="*/ 0 h 57"/>
                  <a:gd name="T26" fmla="*/ 626 w 62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6" h="57">
                    <a:moveTo>
                      <a:pt x="0" y="56"/>
                    </a:moveTo>
                    <a:lnTo>
                      <a:pt x="48" y="56"/>
                    </a:lnTo>
                    <a:lnTo>
                      <a:pt x="184" y="16"/>
                    </a:lnTo>
                    <a:lnTo>
                      <a:pt x="288" y="0"/>
                    </a:lnTo>
                    <a:lnTo>
                      <a:pt x="385" y="0"/>
                    </a:lnTo>
                    <a:lnTo>
                      <a:pt x="481" y="16"/>
                    </a:lnTo>
                    <a:lnTo>
                      <a:pt x="577" y="56"/>
                    </a:lnTo>
                    <a:lnTo>
                      <a:pt x="625" y="56"/>
                    </a:lnTo>
                  </a:path>
                </a:pathLst>
              </a:custGeom>
              <a:noFill/>
              <a:ln w="12700" cap="rnd">
                <a:solidFill>
                  <a:schemeClr val="accent1"/>
                </a:solidFill>
                <a:round/>
                <a:headEnd/>
                <a:tailEnd/>
              </a:ln>
            </p:spPr>
            <p:txBody>
              <a:bodyPr/>
              <a:lstStyle/>
              <a:p>
                <a:endParaRPr lang="en-US"/>
              </a:p>
            </p:txBody>
          </p:sp>
          <p:sp>
            <p:nvSpPr>
              <p:cNvPr id="43057" name="Freeform 12"/>
              <p:cNvSpPr>
                <a:spLocks/>
              </p:cNvSpPr>
              <p:nvPr/>
            </p:nvSpPr>
            <p:spPr bwMode="auto">
              <a:xfrm>
                <a:off x="4848" y="1200"/>
                <a:ext cx="528" cy="288"/>
              </a:xfrm>
              <a:custGeom>
                <a:avLst/>
                <a:gdLst>
                  <a:gd name="T0" fmla="*/ 0 w 626"/>
                  <a:gd name="T1" fmla="*/ 4708739 h 57"/>
                  <a:gd name="T2" fmla="*/ 14 w 626"/>
                  <a:gd name="T3" fmla="*/ 4708739 h 57"/>
                  <a:gd name="T4" fmla="*/ 56 w 626"/>
                  <a:gd name="T5" fmla="*/ 1347168 h 57"/>
                  <a:gd name="T6" fmla="*/ 88 w 626"/>
                  <a:gd name="T7" fmla="*/ 0 h 57"/>
                  <a:gd name="T8" fmla="*/ 116 w 626"/>
                  <a:gd name="T9" fmla="*/ 0 h 57"/>
                  <a:gd name="T10" fmla="*/ 146 w 626"/>
                  <a:gd name="T11" fmla="*/ 1347168 h 57"/>
                  <a:gd name="T12" fmla="*/ 175 w 626"/>
                  <a:gd name="T13" fmla="*/ 4708739 h 57"/>
                  <a:gd name="T14" fmla="*/ 189 w 626"/>
                  <a:gd name="T15" fmla="*/ 4708739 h 57"/>
                  <a:gd name="T16" fmla="*/ 0 60000 65536"/>
                  <a:gd name="T17" fmla="*/ 0 60000 65536"/>
                  <a:gd name="T18" fmla="*/ 0 60000 65536"/>
                  <a:gd name="T19" fmla="*/ 0 60000 65536"/>
                  <a:gd name="T20" fmla="*/ 0 60000 65536"/>
                  <a:gd name="T21" fmla="*/ 0 60000 65536"/>
                  <a:gd name="T22" fmla="*/ 0 60000 65536"/>
                  <a:gd name="T23" fmla="*/ 0 60000 65536"/>
                  <a:gd name="T24" fmla="*/ 0 w 626"/>
                  <a:gd name="T25" fmla="*/ 0 h 57"/>
                  <a:gd name="T26" fmla="*/ 626 w 62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6" h="57">
                    <a:moveTo>
                      <a:pt x="0" y="56"/>
                    </a:moveTo>
                    <a:lnTo>
                      <a:pt x="48" y="56"/>
                    </a:lnTo>
                    <a:lnTo>
                      <a:pt x="184" y="16"/>
                    </a:lnTo>
                    <a:lnTo>
                      <a:pt x="288" y="0"/>
                    </a:lnTo>
                    <a:lnTo>
                      <a:pt x="385" y="0"/>
                    </a:lnTo>
                    <a:lnTo>
                      <a:pt x="481" y="16"/>
                    </a:lnTo>
                    <a:lnTo>
                      <a:pt x="577" y="56"/>
                    </a:lnTo>
                    <a:lnTo>
                      <a:pt x="625" y="56"/>
                    </a:lnTo>
                  </a:path>
                </a:pathLst>
              </a:custGeom>
              <a:noFill/>
              <a:ln w="12700" cap="rnd">
                <a:solidFill>
                  <a:schemeClr val="accent1"/>
                </a:solidFill>
                <a:round/>
                <a:headEnd/>
                <a:tailEnd/>
              </a:ln>
            </p:spPr>
            <p:txBody>
              <a:bodyPr/>
              <a:lstStyle/>
              <a:p>
                <a:endParaRPr lang="en-US"/>
              </a:p>
            </p:txBody>
          </p:sp>
        </p:grpSp>
      </p:grpSp>
      <p:grpSp>
        <p:nvGrpSpPr>
          <p:cNvPr id="43012" name="Group 13"/>
          <p:cNvGrpSpPr>
            <a:grpSpLocks/>
          </p:cNvGrpSpPr>
          <p:nvPr/>
        </p:nvGrpSpPr>
        <p:grpSpPr bwMode="auto">
          <a:xfrm>
            <a:off x="533400" y="2733675"/>
            <a:ext cx="7716838" cy="455613"/>
            <a:chOff x="326" y="1953"/>
            <a:chExt cx="4868" cy="288"/>
          </a:xfrm>
        </p:grpSpPr>
        <p:sp>
          <p:nvSpPr>
            <p:cNvPr id="43042" name="Text Box 14"/>
            <p:cNvSpPr txBox="1">
              <a:spLocks noChangeArrowheads="1"/>
            </p:cNvSpPr>
            <p:nvPr/>
          </p:nvSpPr>
          <p:spPr bwMode="auto">
            <a:xfrm>
              <a:off x="326" y="1953"/>
              <a:ext cx="1358" cy="288"/>
            </a:xfrm>
            <a:prstGeom prst="rect">
              <a:avLst/>
            </a:prstGeom>
            <a:noFill/>
            <a:ln w="50800">
              <a:noFill/>
              <a:miter lim="800000"/>
              <a:headEnd/>
              <a:tailEnd/>
            </a:ln>
          </p:spPr>
          <p:txBody>
            <a:bodyPr wrap="none" lIns="91294" tIns="45647" rIns="91294" bIns="45647">
              <a:spAutoFit/>
            </a:bodyPr>
            <a:lstStyle/>
            <a:p>
              <a:pPr defTabSz="912813" eaLnBrk="0" hangingPunct="0"/>
              <a:r>
                <a:rPr lang="en-US" sz="2400">
                  <a:latin typeface="Times New Roman" pitchFamily="18" charset="0"/>
                </a:rPr>
                <a:t>“Digital” Signal</a:t>
              </a:r>
            </a:p>
          </p:txBody>
        </p:sp>
        <p:grpSp>
          <p:nvGrpSpPr>
            <p:cNvPr id="43043" name="Group 15"/>
            <p:cNvGrpSpPr>
              <a:grpSpLocks/>
            </p:cNvGrpSpPr>
            <p:nvPr/>
          </p:nvGrpSpPr>
          <p:grpSpPr bwMode="auto">
            <a:xfrm>
              <a:off x="2122" y="2016"/>
              <a:ext cx="3072" cy="145"/>
              <a:chOff x="2122" y="2016"/>
              <a:chExt cx="3072" cy="145"/>
            </a:xfrm>
          </p:grpSpPr>
          <p:sp>
            <p:nvSpPr>
              <p:cNvPr id="43044" name="Freeform 16"/>
              <p:cNvSpPr>
                <a:spLocks/>
              </p:cNvSpPr>
              <p:nvPr/>
            </p:nvSpPr>
            <p:spPr bwMode="auto">
              <a:xfrm>
                <a:off x="2122" y="2016"/>
                <a:ext cx="626" cy="145"/>
              </a:xfrm>
              <a:custGeom>
                <a:avLst/>
                <a:gdLst>
                  <a:gd name="T0" fmla="*/ 0 w 626"/>
                  <a:gd name="T1" fmla="*/ 144 h 145"/>
                  <a:gd name="T2" fmla="*/ 192 w 626"/>
                  <a:gd name="T3" fmla="*/ 144 h 145"/>
                  <a:gd name="T4" fmla="*/ 192 w 626"/>
                  <a:gd name="T5" fmla="*/ 0 h 145"/>
                  <a:gd name="T6" fmla="*/ 433 w 626"/>
                  <a:gd name="T7" fmla="*/ 0 h 145"/>
                  <a:gd name="T8" fmla="*/ 433 w 626"/>
                  <a:gd name="T9" fmla="*/ 144 h 145"/>
                  <a:gd name="T10" fmla="*/ 625 w 626"/>
                  <a:gd name="T11" fmla="*/ 144 h 145"/>
                  <a:gd name="T12" fmla="*/ 0 60000 65536"/>
                  <a:gd name="T13" fmla="*/ 0 60000 65536"/>
                  <a:gd name="T14" fmla="*/ 0 60000 65536"/>
                  <a:gd name="T15" fmla="*/ 0 60000 65536"/>
                  <a:gd name="T16" fmla="*/ 0 60000 65536"/>
                  <a:gd name="T17" fmla="*/ 0 60000 65536"/>
                  <a:gd name="T18" fmla="*/ 0 w 626"/>
                  <a:gd name="T19" fmla="*/ 0 h 145"/>
                  <a:gd name="T20" fmla="*/ 626 w 62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626" h="145">
                    <a:moveTo>
                      <a:pt x="0" y="144"/>
                    </a:moveTo>
                    <a:lnTo>
                      <a:pt x="192" y="144"/>
                    </a:lnTo>
                    <a:lnTo>
                      <a:pt x="192" y="0"/>
                    </a:lnTo>
                    <a:lnTo>
                      <a:pt x="433" y="0"/>
                    </a:lnTo>
                    <a:lnTo>
                      <a:pt x="433" y="144"/>
                    </a:lnTo>
                    <a:lnTo>
                      <a:pt x="625" y="144"/>
                    </a:lnTo>
                  </a:path>
                </a:pathLst>
              </a:custGeom>
              <a:noFill/>
              <a:ln w="12700" cap="rnd">
                <a:solidFill>
                  <a:schemeClr val="accent1"/>
                </a:solidFill>
                <a:round/>
                <a:headEnd/>
                <a:tailEnd/>
              </a:ln>
            </p:spPr>
            <p:txBody>
              <a:bodyPr/>
              <a:lstStyle/>
              <a:p>
                <a:endParaRPr lang="en-US"/>
              </a:p>
            </p:txBody>
          </p:sp>
          <p:sp>
            <p:nvSpPr>
              <p:cNvPr id="43045" name="Freeform 17"/>
              <p:cNvSpPr>
                <a:spLocks/>
              </p:cNvSpPr>
              <p:nvPr/>
            </p:nvSpPr>
            <p:spPr bwMode="auto">
              <a:xfrm>
                <a:off x="2602" y="2016"/>
                <a:ext cx="626" cy="145"/>
              </a:xfrm>
              <a:custGeom>
                <a:avLst/>
                <a:gdLst>
                  <a:gd name="T0" fmla="*/ 0 w 626"/>
                  <a:gd name="T1" fmla="*/ 144 h 145"/>
                  <a:gd name="T2" fmla="*/ 192 w 626"/>
                  <a:gd name="T3" fmla="*/ 144 h 145"/>
                  <a:gd name="T4" fmla="*/ 192 w 626"/>
                  <a:gd name="T5" fmla="*/ 0 h 145"/>
                  <a:gd name="T6" fmla="*/ 433 w 626"/>
                  <a:gd name="T7" fmla="*/ 0 h 145"/>
                  <a:gd name="T8" fmla="*/ 433 w 626"/>
                  <a:gd name="T9" fmla="*/ 144 h 145"/>
                  <a:gd name="T10" fmla="*/ 625 w 626"/>
                  <a:gd name="T11" fmla="*/ 144 h 145"/>
                  <a:gd name="T12" fmla="*/ 0 60000 65536"/>
                  <a:gd name="T13" fmla="*/ 0 60000 65536"/>
                  <a:gd name="T14" fmla="*/ 0 60000 65536"/>
                  <a:gd name="T15" fmla="*/ 0 60000 65536"/>
                  <a:gd name="T16" fmla="*/ 0 60000 65536"/>
                  <a:gd name="T17" fmla="*/ 0 60000 65536"/>
                  <a:gd name="T18" fmla="*/ 0 w 626"/>
                  <a:gd name="T19" fmla="*/ 0 h 145"/>
                  <a:gd name="T20" fmla="*/ 626 w 62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626" h="145">
                    <a:moveTo>
                      <a:pt x="0" y="144"/>
                    </a:moveTo>
                    <a:lnTo>
                      <a:pt x="192" y="144"/>
                    </a:lnTo>
                    <a:lnTo>
                      <a:pt x="192" y="0"/>
                    </a:lnTo>
                    <a:lnTo>
                      <a:pt x="433" y="0"/>
                    </a:lnTo>
                    <a:lnTo>
                      <a:pt x="433" y="144"/>
                    </a:lnTo>
                    <a:lnTo>
                      <a:pt x="625" y="144"/>
                    </a:lnTo>
                  </a:path>
                </a:pathLst>
              </a:custGeom>
              <a:noFill/>
              <a:ln w="12700" cap="rnd">
                <a:solidFill>
                  <a:schemeClr val="accent1"/>
                </a:solidFill>
                <a:round/>
                <a:headEnd/>
                <a:tailEnd/>
              </a:ln>
            </p:spPr>
            <p:txBody>
              <a:bodyPr/>
              <a:lstStyle/>
              <a:p>
                <a:endParaRPr lang="en-US"/>
              </a:p>
            </p:txBody>
          </p:sp>
          <p:sp>
            <p:nvSpPr>
              <p:cNvPr id="43046" name="Freeform 18"/>
              <p:cNvSpPr>
                <a:spLocks/>
              </p:cNvSpPr>
              <p:nvPr/>
            </p:nvSpPr>
            <p:spPr bwMode="auto">
              <a:xfrm>
                <a:off x="3082" y="2017"/>
                <a:ext cx="914" cy="144"/>
              </a:xfrm>
              <a:custGeom>
                <a:avLst/>
                <a:gdLst>
                  <a:gd name="T0" fmla="*/ 0 w 626"/>
                  <a:gd name="T1" fmla="*/ 137 h 145"/>
                  <a:gd name="T2" fmla="*/ 2714 w 626"/>
                  <a:gd name="T3" fmla="*/ 137 h 145"/>
                  <a:gd name="T4" fmla="*/ 2714 w 626"/>
                  <a:gd name="T5" fmla="*/ 0 h 145"/>
                  <a:gd name="T6" fmla="*/ 6125 w 626"/>
                  <a:gd name="T7" fmla="*/ 0 h 145"/>
                  <a:gd name="T8" fmla="*/ 6125 w 626"/>
                  <a:gd name="T9" fmla="*/ 137 h 145"/>
                  <a:gd name="T10" fmla="*/ 8842 w 626"/>
                  <a:gd name="T11" fmla="*/ 137 h 145"/>
                  <a:gd name="T12" fmla="*/ 0 60000 65536"/>
                  <a:gd name="T13" fmla="*/ 0 60000 65536"/>
                  <a:gd name="T14" fmla="*/ 0 60000 65536"/>
                  <a:gd name="T15" fmla="*/ 0 60000 65536"/>
                  <a:gd name="T16" fmla="*/ 0 60000 65536"/>
                  <a:gd name="T17" fmla="*/ 0 60000 65536"/>
                  <a:gd name="T18" fmla="*/ 0 w 626"/>
                  <a:gd name="T19" fmla="*/ 0 h 145"/>
                  <a:gd name="T20" fmla="*/ 626 w 62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626" h="145">
                    <a:moveTo>
                      <a:pt x="0" y="144"/>
                    </a:moveTo>
                    <a:lnTo>
                      <a:pt x="192" y="144"/>
                    </a:lnTo>
                    <a:lnTo>
                      <a:pt x="192" y="0"/>
                    </a:lnTo>
                    <a:lnTo>
                      <a:pt x="433" y="0"/>
                    </a:lnTo>
                    <a:lnTo>
                      <a:pt x="433" y="144"/>
                    </a:lnTo>
                    <a:lnTo>
                      <a:pt x="625" y="144"/>
                    </a:lnTo>
                  </a:path>
                </a:pathLst>
              </a:custGeom>
              <a:noFill/>
              <a:ln w="12700" cap="rnd">
                <a:solidFill>
                  <a:schemeClr val="accent1"/>
                </a:solidFill>
                <a:round/>
                <a:headEnd/>
                <a:tailEnd/>
              </a:ln>
            </p:spPr>
            <p:txBody>
              <a:bodyPr/>
              <a:lstStyle/>
              <a:p>
                <a:endParaRPr lang="en-US"/>
              </a:p>
            </p:txBody>
          </p:sp>
          <p:sp>
            <p:nvSpPr>
              <p:cNvPr id="43047" name="Freeform 19"/>
              <p:cNvSpPr>
                <a:spLocks/>
              </p:cNvSpPr>
              <p:nvPr/>
            </p:nvSpPr>
            <p:spPr bwMode="auto">
              <a:xfrm>
                <a:off x="3898" y="2017"/>
                <a:ext cx="528" cy="144"/>
              </a:xfrm>
              <a:custGeom>
                <a:avLst/>
                <a:gdLst>
                  <a:gd name="T0" fmla="*/ 0 w 626"/>
                  <a:gd name="T1" fmla="*/ 137 h 145"/>
                  <a:gd name="T2" fmla="*/ 59 w 626"/>
                  <a:gd name="T3" fmla="*/ 137 h 145"/>
                  <a:gd name="T4" fmla="*/ 59 w 626"/>
                  <a:gd name="T5" fmla="*/ 0 h 145"/>
                  <a:gd name="T6" fmla="*/ 132 w 626"/>
                  <a:gd name="T7" fmla="*/ 0 h 145"/>
                  <a:gd name="T8" fmla="*/ 132 w 626"/>
                  <a:gd name="T9" fmla="*/ 137 h 145"/>
                  <a:gd name="T10" fmla="*/ 189 w 626"/>
                  <a:gd name="T11" fmla="*/ 137 h 145"/>
                  <a:gd name="T12" fmla="*/ 0 60000 65536"/>
                  <a:gd name="T13" fmla="*/ 0 60000 65536"/>
                  <a:gd name="T14" fmla="*/ 0 60000 65536"/>
                  <a:gd name="T15" fmla="*/ 0 60000 65536"/>
                  <a:gd name="T16" fmla="*/ 0 60000 65536"/>
                  <a:gd name="T17" fmla="*/ 0 60000 65536"/>
                  <a:gd name="T18" fmla="*/ 0 w 626"/>
                  <a:gd name="T19" fmla="*/ 0 h 145"/>
                  <a:gd name="T20" fmla="*/ 626 w 62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626" h="145">
                    <a:moveTo>
                      <a:pt x="0" y="144"/>
                    </a:moveTo>
                    <a:lnTo>
                      <a:pt x="192" y="144"/>
                    </a:lnTo>
                    <a:lnTo>
                      <a:pt x="192" y="0"/>
                    </a:lnTo>
                    <a:lnTo>
                      <a:pt x="433" y="0"/>
                    </a:lnTo>
                    <a:lnTo>
                      <a:pt x="433" y="144"/>
                    </a:lnTo>
                    <a:lnTo>
                      <a:pt x="625" y="144"/>
                    </a:lnTo>
                  </a:path>
                </a:pathLst>
              </a:custGeom>
              <a:noFill/>
              <a:ln w="12700" cap="rnd">
                <a:solidFill>
                  <a:schemeClr val="accent1"/>
                </a:solidFill>
                <a:round/>
                <a:headEnd/>
                <a:tailEnd/>
              </a:ln>
            </p:spPr>
            <p:txBody>
              <a:bodyPr/>
              <a:lstStyle/>
              <a:p>
                <a:endParaRPr lang="en-US"/>
              </a:p>
            </p:txBody>
          </p:sp>
          <p:sp>
            <p:nvSpPr>
              <p:cNvPr id="43048" name="Freeform 20"/>
              <p:cNvSpPr>
                <a:spLocks/>
              </p:cNvSpPr>
              <p:nvPr/>
            </p:nvSpPr>
            <p:spPr bwMode="auto">
              <a:xfrm>
                <a:off x="4426" y="2017"/>
                <a:ext cx="768" cy="144"/>
              </a:xfrm>
              <a:custGeom>
                <a:avLst/>
                <a:gdLst>
                  <a:gd name="T0" fmla="*/ 0 w 626"/>
                  <a:gd name="T1" fmla="*/ 137 h 145"/>
                  <a:gd name="T2" fmla="*/ 807 w 626"/>
                  <a:gd name="T3" fmla="*/ 137 h 145"/>
                  <a:gd name="T4" fmla="*/ 807 w 626"/>
                  <a:gd name="T5" fmla="*/ 0 h 145"/>
                  <a:gd name="T6" fmla="*/ 1810 w 626"/>
                  <a:gd name="T7" fmla="*/ 0 h 145"/>
                  <a:gd name="T8" fmla="*/ 1810 w 626"/>
                  <a:gd name="T9" fmla="*/ 137 h 145"/>
                  <a:gd name="T10" fmla="*/ 2614 w 626"/>
                  <a:gd name="T11" fmla="*/ 137 h 145"/>
                  <a:gd name="T12" fmla="*/ 0 60000 65536"/>
                  <a:gd name="T13" fmla="*/ 0 60000 65536"/>
                  <a:gd name="T14" fmla="*/ 0 60000 65536"/>
                  <a:gd name="T15" fmla="*/ 0 60000 65536"/>
                  <a:gd name="T16" fmla="*/ 0 60000 65536"/>
                  <a:gd name="T17" fmla="*/ 0 60000 65536"/>
                  <a:gd name="T18" fmla="*/ 0 w 626"/>
                  <a:gd name="T19" fmla="*/ 0 h 145"/>
                  <a:gd name="T20" fmla="*/ 626 w 62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626" h="145">
                    <a:moveTo>
                      <a:pt x="0" y="144"/>
                    </a:moveTo>
                    <a:lnTo>
                      <a:pt x="192" y="144"/>
                    </a:lnTo>
                    <a:lnTo>
                      <a:pt x="192" y="0"/>
                    </a:lnTo>
                    <a:lnTo>
                      <a:pt x="433" y="0"/>
                    </a:lnTo>
                    <a:lnTo>
                      <a:pt x="433" y="144"/>
                    </a:lnTo>
                    <a:lnTo>
                      <a:pt x="625" y="144"/>
                    </a:lnTo>
                  </a:path>
                </a:pathLst>
              </a:custGeom>
              <a:noFill/>
              <a:ln w="12700" cap="rnd">
                <a:solidFill>
                  <a:schemeClr val="accent1"/>
                </a:solidFill>
                <a:round/>
                <a:headEnd/>
                <a:tailEnd/>
              </a:ln>
            </p:spPr>
            <p:txBody>
              <a:bodyPr/>
              <a:lstStyle/>
              <a:p>
                <a:endParaRPr lang="en-US"/>
              </a:p>
            </p:txBody>
          </p:sp>
        </p:grpSp>
      </p:grpSp>
      <p:grpSp>
        <p:nvGrpSpPr>
          <p:cNvPr id="43013" name="Group 21"/>
          <p:cNvGrpSpPr>
            <a:grpSpLocks/>
          </p:cNvGrpSpPr>
          <p:nvPr/>
        </p:nvGrpSpPr>
        <p:grpSpPr bwMode="auto">
          <a:xfrm>
            <a:off x="844550" y="3600450"/>
            <a:ext cx="7354888" cy="519113"/>
            <a:chOff x="533" y="2688"/>
            <a:chExt cx="4639" cy="328"/>
          </a:xfrm>
        </p:grpSpPr>
        <p:sp>
          <p:nvSpPr>
            <p:cNvPr id="43040" name="Text Box 22"/>
            <p:cNvSpPr txBox="1">
              <a:spLocks noChangeArrowheads="1"/>
            </p:cNvSpPr>
            <p:nvPr/>
          </p:nvSpPr>
          <p:spPr bwMode="auto">
            <a:xfrm>
              <a:off x="533" y="2728"/>
              <a:ext cx="943" cy="288"/>
            </a:xfrm>
            <a:prstGeom prst="rect">
              <a:avLst/>
            </a:prstGeom>
            <a:noFill/>
            <a:ln w="50800">
              <a:noFill/>
              <a:miter lim="800000"/>
              <a:headEnd/>
              <a:tailEnd/>
            </a:ln>
          </p:spPr>
          <p:txBody>
            <a:bodyPr wrap="none" lIns="91294" tIns="45647" rIns="91294" bIns="45647">
              <a:spAutoFit/>
            </a:bodyPr>
            <a:lstStyle/>
            <a:p>
              <a:pPr defTabSz="912813" eaLnBrk="0" hangingPunct="0"/>
              <a:r>
                <a:rPr lang="en-US" sz="2400">
                  <a:latin typeface="Times New Roman" pitchFamily="18" charset="0"/>
                </a:rPr>
                <a:t>Bit Stream</a:t>
              </a:r>
            </a:p>
          </p:txBody>
        </p:sp>
        <p:sp>
          <p:nvSpPr>
            <p:cNvPr id="43041" name="Text Box 23"/>
            <p:cNvSpPr txBox="1">
              <a:spLocks noChangeArrowheads="1"/>
            </p:cNvSpPr>
            <p:nvPr/>
          </p:nvSpPr>
          <p:spPr bwMode="auto">
            <a:xfrm>
              <a:off x="2144" y="2688"/>
              <a:ext cx="3028" cy="327"/>
            </a:xfrm>
            <a:prstGeom prst="rect">
              <a:avLst/>
            </a:prstGeom>
            <a:noFill/>
            <a:ln w="50800">
              <a:noFill/>
              <a:miter lim="800000"/>
              <a:headEnd/>
              <a:tailEnd/>
            </a:ln>
          </p:spPr>
          <p:txBody>
            <a:bodyPr wrap="none" lIns="91294" tIns="45647" rIns="91294" bIns="45647">
              <a:spAutoFit/>
            </a:bodyPr>
            <a:lstStyle/>
            <a:p>
              <a:pPr defTabSz="912813" eaLnBrk="0" hangingPunct="0"/>
              <a:r>
                <a:rPr lang="en-US" b="1">
                  <a:latin typeface="Times New Roman" pitchFamily="18" charset="0"/>
                </a:rPr>
                <a:t>0   0   1   0   1   1   1   0   0   0   1</a:t>
              </a:r>
            </a:p>
          </p:txBody>
        </p:sp>
      </p:grpSp>
      <p:grpSp>
        <p:nvGrpSpPr>
          <p:cNvPr id="43014" name="Group 24"/>
          <p:cNvGrpSpPr>
            <a:grpSpLocks/>
          </p:cNvGrpSpPr>
          <p:nvPr/>
        </p:nvGrpSpPr>
        <p:grpSpPr bwMode="auto">
          <a:xfrm>
            <a:off x="989013" y="4487863"/>
            <a:ext cx="7747000" cy="666750"/>
            <a:chOff x="653" y="3475"/>
            <a:chExt cx="4887" cy="421"/>
          </a:xfrm>
        </p:grpSpPr>
        <p:sp>
          <p:nvSpPr>
            <p:cNvPr id="43029" name="Text Box 25"/>
            <p:cNvSpPr txBox="1">
              <a:spLocks noChangeArrowheads="1"/>
            </p:cNvSpPr>
            <p:nvPr/>
          </p:nvSpPr>
          <p:spPr bwMode="auto">
            <a:xfrm>
              <a:off x="653" y="3504"/>
              <a:ext cx="703" cy="288"/>
            </a:xfrm>
            <a:prstGeom prst="rect">
              <a:avLst/>
            </a:prstGeom>
            <a:noFill/>
            <a:ln w="50800">
              <a:noFill/>
              <a:miter lim="800000"/>
              <a:headEnd/>
              <a:tailEnd/>
            </a:ln>
          </p:spPr>
          <p:txBody>
            <a:bodyPr wrap="none" lIns="91294" tIns="45647" rIns="91294" bIns="45647">
              <a:spAutoFit/>
            </a:bodyPr>
            <a:lstStyle/>
            <a:p>
              <a:pPr defTabSz="912813" eaLnBrk="0" hangingPunct="0"/>
              <a:r>
                <a:rPr lang="en-US" sz="2400">
                  <a:latin typeface="Times New Roman" pitchFamily="18" charset="0"/>
                </a:rPr>
                <a:t>Packets</a:t>
              </a:r>
            </a:p>
          </p:txBody>
        </p:sp>
        <p:grpSp>
          <p:nvGrpSpPr>
            <p:cNvPr id="43030" name="Group 26"/>
            <p:cNvGrpSpPr>
              <a:grpSpLocks/>
            </p:cNvGrpSpPr>
            <p:nvPr/>
          </p:nvGrpSpPr>
          <p:grpSpPr bwMode="auto">
            <a:xfrm>
              <a:off x="1701" y="3475"/>
              <a:ext cx="3839" cy="421"/>
              <a:chOff x="1701" y="3475"/>
              <a:chExt cx="3839" cy="421"/>
            </a:xfrm>
          </p:grpSpPr>
          <p:sp>
            <p:nvSpPr>
              <p:cNvPr id="43031" name="Text Box 27"/>
              <p:cNvSpPr txBox="1">
                <a:spLocks noChangeArrowheads="1"/>
              </p:cNvSpPr>
              <p:nvPr/>
            </p:nvSpPr>
            <p:spPr bwMode="auto">
              <a:xfrm>
                <a:off x="1776" y="3475"/>
                <a:ext cx="3764" cy="173"/>
              </a:xfrm>
              <a:prstGeom prst="rect">
                <a:avLst/>
              </a:prstGeom>
              <a:noFill/>
              <a:ln w="50800">
                <a:noFill/>
                <a:miter lim="800000"/>
                <a:headEnd/>
                <a:tailEnd/>
              </a:ln>
            </p:spPr>
            <p:txBody>
              <a:bodyPr wrap="none" lIns="91294" tIns="45647" rIns="91294" bIns="45647">
                <a:spAutoFit/>
              </a:bodyPr>
              <a:lstStyle/>
              <a:p>
                <a:pPr defTabSz="912813" eaLnBrk="0" hangingPunct="0"/>
                <a:r>
                  <a:rPr lang="en-US" sz="1200">
                    <a:latin typeface="Times New Roman" pitchFamily="18" charset="0"/>
                  </a:rPr>
                  <a:t>0100010101011100101010101011101110000001111010101110101010101101011010111001</a:t>
                </a:r>
              </a:p>
            </p:txBody>
          </p:sp>
          <p:sp>
            <p:nvSpPr>
              <p:cNvPr id="43032" name="Line 28"/>
              <p:cNvSpPr>
                <a:spLocks noChangeShapeType="1"/>
              </p:cNvSpPr>
              <p:nvPr/>
            </p:nvSpPr>
            <p:spPr bwMode="auto">
              <a:xfrm>
                <a:off x="1824" y="3667"/>
                <a:ext cx="240"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43033" name="Line 29"/>
              <p:cNvSpPr>
                <a:spLocks noChangeShapeType="1"/>
              </p:cNvSpPr>
              <p:nvPr/>
            </p:nvSpPr>
            <p:spPr bwMode="auto">
              <a:xfrm>
                <a:off x="2064" y="3667"/>
                <a:ext cx="720"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43034" name="Line 30"/>
              <p:cNvSpPr>
                <a:spLocks noChangeShapeType="1"/>
              </p:cNvSpPr>
              <p:nvPr/>
            </p:nvSpPr>
            <p:spPr bwMode="auto">
              <a:xfrm>
                <a:off x="2784" y="3667"/>
                <a:ext cx="480"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43035" name="Line 32"/>
              <p:cNvSpPr>
                <a:spLocks noChangeShapeType="1"/>
              </p:cNvSpPr>
              <p:nvPr/>
            </p:nvSpPr>
            <p:spPr bwMode="auto">
              <a:xfrm>
                <a:off x="4224" y="3667"/>
                <a:ext cx="240"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43036" name="Line 33"/>
              <p:cNvSpPr>
                <a:spLocks noChangeShapeType="1"/>
              </p:cNvSpPr>
              <p:nvPr/>
            </p:nvSpPr>
            <p:spPr bwMode="auto">
              <a:xfrm>
                <a:off x="4464" y="3667"/>
                <a:ext cx="1008"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43037" name="Text Box 34"/>
              <p:cNvSpPr txBox="1">
                <a:spLocks noChangeArrowheads="1"/>
              </p:cNvSpPr>
              <p:nvPr/>
            </p:nvSpPr>
            <p:spPr bwMode="auto">
              <a:xfrm>
                <a:off x="1701" y="3663"/>
                <a:ext cx="941" cy="233"/>
              </a:xfrm>
              <a:prstGeom prst="rect">
                <a:avLst/>
              </a:prstGeom>
              <a:noFill/>
              <a:ln w="50800">
                <a:noFill/>
                <a:miter lim="800000"/>
                <a:headEnd/>
                <a:tailEnd/>
              </a:ln>
            </p:spPr>
            <p:txBody>
              <a:bodyPr wrap="none" lIns="91294" tIns="45647" rIns="91294" bIns="45647">
                <a:spAutoFit/>
              </a:bodyPr>
              <a:lstStyle/>
              <a:p>
                <a:pPr defTabSz="912813" eaLnBrk="0" hangingPunct="0"/>
                <a:r>
                  <a:rPr lang="en-US" b="1">
                    <a:latin typeface="Times New Roman" pitchFamily="18" charset="0"/>
                  </a:rPr>
                  <a:t>Header/Body</a:t>
                </a:r>
              </a:p>
            </p:txBody>
          </p:sp>
          <p:sp>
            <p:nvSpPr>
              <p:cNvPr id="43038" name="Text Box 35"/>
              <p:cNvSpPr txBox="1">
                <a:spLocks noChangeArrowheads="1"/>
              </p:cNvSpPr>
              <p:nvPr/>
            </p:nvSpPr>
            <p:spPr bwMode="auto">
              <a:xfrm>
                <a:off x="2873" y="3663"/>
                <a:ext cx="941" cy="233"/>
              </a:xfrm>
              <a:prstGeom prst="rect">
                <a:avLst/>
              </a:prstGeom>
              <a:noFill/>
              <a:ln w="50800">
                <a:noFill/>
                <a:miter lim="800000"/>
                <a:headEnd/>
                <a:tailEnd/>
              </a:ln>
            </p:spPr>
            <p:txBody>
              <a:bodyPr wrap="none" lIns="91294" tIns="45647" rIns="91294" bIns="45647">
                <a:spAutoFit/>
              </a:bodyPr>
              <a:lstStyle/>
              <a:p>
                <a:pPr defTabSz="912813" eaLnBrk="0" hangingPunct="0"/>
                <a:r>
                  <a:rPr lang="en-US" b="1">
                    <a:latin typeface="Times New Roman" pitchFamily="18" charset="0"/>
                  </a:rPr>
                  <a:t>Header/Body</a:t>
                </a:r>
              </a:p>
            </p:txBody>
          </p:sp>
          <p:sp>
            <p:nvSpPr>
              <p:cNvPr id="43039" name="Text Box 36"/>
              <p:cNvSpPr txBox="1">
                <a:spLocks noChangeArrowheads="1"/>
              </p:cNvSpPr>
              <p:nvPr/>
            </p:nvSpPr>
            <p:spPr bwMode="auto">
              <a:xfrm>
                <a:off x="4400" y="3656"/>
                <a:ext cx="941" cy="233"/>
              </a:xfrm>
              <a:prstGeom prst="rect">
                <a:avLst/>
              </a:prstGeom>
              <a:noFill/>
              <a:ln w="50800">
                <a:noFill/>
                <a:miter lim="800000"/>
                <a:headEnd/>
                <a:tailEnd/>
              </a:ln>
            </p:spPr>
            <p:txBody>
              <a:bodyPr wrap="none" lIns="91294" tIns="45647" rIns="91294" bIns="45647">
                <a:spAutoFit/>
              </a:bodyPr>
              <a:lstStyle/>
              <a:p>
                <a:pPr defTabSz="912813" eaLnBrk="0" hangingPunct="0"/>
                <a:r>
                  <a:rPr lang="en-US" b="1">
                    <a:latin typeface="Times New Roman" pitchFamily="18" charset="0"/>
                  </a:rPr>
                  <a:t>Header/Body</a:t>
                </a:r>
              </a:p>
            </p:txBody>
          </p:sp>
        </p:grpSp>
      </p:grpSp>
      <p:grpSp>
        <p:nvGrpSpPr>
          <p:cNvPr id="43015" name="Group 37"/>
          <p:cNvGrpSpPr>
            <a:grpSpLocks/>
          </p:cNvGrpSpPr>
          <p:nvPr/>
        </p:nvGrpSpPr>
        <p:grpSpPr bwMode="auto">
          <a:xfrm>
            <a:off x="762000" y="5672138"/>
            <a:ext cx="7685088" cy="641350"/>
            <a:chOff x="481" y="3456"/>
            <a:chExt cx="4847" cy="404"/>
          </a:xfrm>
        </p:grpSpPr>
        <p:grpSp>
          <p:nvGrpSpPr>
            <p:cNvPr id="43019" name="Group 38"/>
            <p:cNvGrpSpPr>
              <a:grpSpLocks/>
            </p:cNvGrpSpPr>
            <p:nvPr/>
          </p:nvGrpSpPr>
          <p:grpSpPr bwMode="auto">
            <a:xfrm>
              <a:off x="1968" y="3504"/>
              <a:ext cx="3360" cy="336"/>
              <a:chOff x="1968" y="3504"/>
              <a:chExt cx="3360" cy="336"/>
            </a:xfrm>
          </p:grpSpPr>
          <p:sp>
            <p:nvSpPr>
              <p:cNvPr id="43021" name="Line 39"/>
              <p:cNvSpPr>
                <a:spLocks noChangeShapeType="1"/>
              </p:cNvSpPr>
              <p:nvPr/>
            </p:nvSpPr>
            <p:spPr bwMode="auto">
              <a:xfrm>
                <a:off x="2660" y="3696"/>
                <a:ext cx="1872" cy="0"/>
              </a:xfrm>
              <a:prstGeom prst="line">
                <a:avLst/>
              </a:prstGeom>
              <a:noFill/>
              <a:ln w="50800">
                <a:solidFill>
                  <a:schemeClr val="tx1"/>
                </a:solidFill>
                <a:round/>
                <a:headEnd/>
                <a:tailEnd/>
              </a:ln>
            </p:spPr>
            <p:txBody>
              <a:bodyPr wrap="none" anchor="ctr"/>
              <a:lstStyle/>
              <a:p>
                <a:endParaRPr lang="en-US"/>
              </a:p>
            </p:txBody>
          </p:sp>
          <p:sp>
            <p:nvSpPr>
              <p:cNvPr id="43022" name="Oval 40"/>
              <p:cNvSpPr>
                <a:spLocks noChangeArrowheads="1"/>
              </p:cNvSpPr>
              <p:nvPr/>
            </p:nvSpPr>
            <p:spPr bwMode="auto">
              <a:xfrm>
                <a:off x="2516" y="3552"/>
                <a:ext cx="288" cy="288"/>
              </a:xfrm>
              <a:prstGeom prst="ellipse">
                <a:avLst/>
              </a:prstGeom>
              <a:solidFill>
                <a:schemeClr val="bg1"/>
              </a:solidFill>
              <a:ln w="50800">
                <a:solidFill>
                  <a:schemeClr val="tx1"/>
                </a:solidFill>
                <a:round/>
                <a:headEnd/>
                <a:tailEnd/>
              </a:ln>
            </p:spPr>
            <p:txBody>
              <a:bodyPr wrap="none" anchor="ctr"/>
              <a:lstStyle/>
              <a:p>
                <a:endParaRPr lang="en-GB"/>
              </a:p>
            </p:txBody>
          </p:sp>
          <p:sp>
            <p:nvSpPr>
              <p:cNvPr id="43023" name="Oval 41"/>
              <p:cNvSpPr>
                <a:spLocks noChangeArrowheads="1"/>
              </p:cNvSpPr>
              <p:nvPr/>
            </p:nvSpPr>
            <p:spPr bwMode="auto">
              <a:xfrm>
                <a:off x="4388" y="3552"/>
                <a:ext cx="288" cy="288"/>
              </a:xfrm>
              <a:prstGeom prst="ellipse">
                <a:avLst/>
              </a:prstGeom>
              <a:solidFill>
                <a:schemeClr val="bg1"/>
              </a:solidFill>
              <a:ln w="50800">
                <a:solidFill>
                  <a:schemeClr val="tx1"/>
                </a:solidFill>
                <a:round/>
                <a:headEnd/>
                <a:tailEnd/>
              </a:ln>
            </p:spPr>
            <p:txBody>
              <a:bodyPr wrap="none" anchor="ctr"/>
              <a:lstStyle/>
              <a:p>
                <a:endParaRPr lang="en-GB"/>
              </a:p>
            </p:txBody>
          </p:sp>
          <p:sp>
            <p:nvSpPr>
              <p:cNvPr id="43024" name="Rectangle 42"/>
              <p:cNvSpPr>
                <a:spLocks noChangeArrowheads="1"/>
              </p:cNvSpPr>
              <p:nvPr/>
            </p:nvSpPr>
            <p:spPr bwMode="auto">
              <a:xfrm>
                <a:off x="3188" y="3504"/>
                <a:ext cx="432" cy="144"/>
              </a:xfrm>
              <a:prstGeom prst="rect">
                <a:avLst/>
              </a:prstGeom>
              <a:solidFill>
                <a:schemeClr val="bg1"/>
              </a:solidFill>
              <a:ln w="50800">
                <a:solidFill>
                  <a:schemeClr val="tx1"/>
                </a:solidFill>
                <a:miter lim="800000"/>
                <a:headEnd/>
                <a:tailEnd/>
              </a:ln>
            </p:spPr>
            <p:txBody>
              <a:bodyPr wrap="none" anchor="ctr"/>
              <a:lstStyle/>
              <a:p>
                <a:endParaRPr lang="en-GB"/>
              </a:p>
            </p:txBody>
          </p:sp>
          <p:sp>
            <p:nvSpPr>
              <p:cNvPr id="43025" name="Rectangle 43"/>
              <p:cNvSpPr>
                <a:spLocks noChangeArrowheads="1"/>
              </p:cNvSpPr>
              <p:nvPr/>
            </p:nvSpPr>
            <p:spPr bwMode="auto">
              <a:xfrm>
                <a:off x="3524" y="3504"/>
                <a:ext cx="96" cy="144"/>
              </a:xfrm>
              <a:prstGeom prst="rect">
                <a:avLst/>
              </a:prstGeom>
              <a:solidFill>
                <a:schemeClr val="tx1"/>
              </a:solidFill>
              <a:ln w="50800">
                <a:solidFill>
                  <a:schemeClr val="tx1"/>
                </a:solidFill>
                <a:miter lim="800000"/>
                <a:headEnd/>
                <a:tailEnd/>
              </a:ln>
            </p:spPr>
            <p:txBody>
              <a:bodyPr wrap="none" anchor="ctr"/>
              <a:lstStyle/>
              <a:p>
                <a:endParaRPr lang="en-GB"/>
              </a:p>
            </p:txBody>
          </p:sp>
          <p:sp>
            <p:nvSpPr>
              <p:cNvPr id="43026" name="Line 44"/>
              <p:cNvSpPr>
                <a:spLocks noChangeShapeType="1"/>
              </p:cNvSpPr>
              <p:nvPr/>
            </p:nvSpPr>
            <p:spPr bwMode="auto">
              <a:xfrm>
                <a:off x="3668" y="3600"/>
                <a:ext cx="192" cy="0"/>
              </a:xfrm>
              <a:prstGeom prst="line">
                <a:avLst/>
              </a:prstGeom>
              <a:noFill/>
              <a:ln w="28575">
                <a:solidFill>
                  <a:schemeClr val="tx1"/>
                </a:solidFill>
                <a:round/>
                <a:headEnd/>
                <a:tailEnd type="triangle" w="med" len="med"/>
              </a:ln>
            </p:spPr>
            <p:txBody>
              <a:bodyPr wrap="none" anchor="ctr"/>
              <a:lstStyle/>
              <a:p>
                <a:endParaRPr lang="en-US"/>
              </a:p>
            </p:txBody>
          </p:sp>
          <p:sp>
            <p:nvSpPr>
              <p:cNvPr id="43027" name="Text Box 45"/>
              <p:cNvSpPr txBox="1">
                <a:spLocks noChangeArrowheads="1"/>
              </p:cNvSpPr>
              <p:nvPr/>
            </p:nvSpPr>
            <p:spPr bwMode="auto">
              <a:xfrm>
                <a:off x="4676" y="3576"/>
                <a:ext cx="652" cy="231"/>
              </a:xfrm>
              <a:prstGeom prst="rect">
                <a:avLst/>
              </a:prstGeom>
              <a:noFill/>
              <a:ln w="50800">
                <a:noFill/>
                <a:miter lim="800000"/>
                <a:headEnd/>
                <a:tailEnd/>
              </a:ln>
            </p:spPr>
            <p:txBody>
              <a:bodyPr wrap="none" lIns="91294" tIns="45647" rIns="91294" bIns="45647">
                <a:spAutoFit/>
              </a:bodyPr>
              <a:lstStyle/>
              <a:p>
                <a:pPr defTabSz="912813" eaLnBrk="0" hangingPunct="0"/>
                <a:r>
                  <a:rPr lang="en-US" b="1">
                    <a:latin typeface="Times New Roman" pitchFamily="18" charset="0"/>
                  </a:rPr>
                  <a:t>Receiver</a:t>
                </a:r>
              </a:p>
            </p:txBody>
          </p:sp>
          <p:sp>
            <p:nvSpPr>
              <p:cNvPr id="43028" name="Text Box 46"/>
              <p:cNvSpPr txBox="1">
                <a:spLocks noChangeArrowheads="1"/>
              </p:cNvSpPr>
              <p:nvPr/>
            </p:nvSpPr>
            <p:spPr bwMode="auto">
              <a:xfrm>
                <a:off x="1968" y="3576"/>
                <a:ext cx="548" cy="231"/>
              </a:xfrm>
              <a:prstGeom prst="rect">
                <a:avLst/>
              </a:prstGeom>
              <a:noFill/>
              <a:ln w="50800">
                <a:noFill/>
                <a:miter lim="800000"/>
                <a:headEnd/>
                <a:tailEnd/>
              </a:ln>
            </p:spPr>
            <p:txBody>
              <a:bodyPr wrap="none" lIns="91294" tIns="45647" rIns="91294" bIns="45647">
                <a:spAutoFit/>
              </a:bodyPr>
              <a:lstStyle/>
              <a:p>
                <a:pPr defTabSz="912813" eaLnBrk="0" hangingPunct="0"/>
                <a:r>
                  <a:rPr lang="en-US" b="1">
                    <a:latin typeface="Times New Roman" pitchFamily="18" charset="0"/>
                  </a:rPr>
                  <a:t>Sender</a:t>
                </a:r>
              </a:p>
            </p:txBody>
          </p:sp>
        </p:grpSp>
        <p:sp>
          <p:nvSpPr>
            <p:cNvPr id="43020" name="Text Box 47"/>
            <p:cNvSpPr txBox="1">
              <a:spLocks noChangeArrowheads="1"/>
            </p:cNvSpPr>
            <p:nvPr/>
          </p:nvSpPr>
          <p:spPr bwMode="auto">
            <a:xfrm>
              <a:off x="481" y="3456"/>
              <a:ext cx="1151" cy="404"/>
            </a:xfrm>
            <a:prstGeom prst="rect">
              <a:avLst/>
            </a:prstGeom>
            <a:noFill/>
            <a:ln w="50800">
              <a:noFill/>
              <a:miter lim="800000"/>
              <a:headEnd/>
              <a:tailEnd/>
            </a:ln>
          </p:spPr>
          <p:txBody>
            <a:bodyPr wrap="none" lIns="91294" tIns="45647" rIns="91294" bIns="45647">
              <a:spAutoFit/>
            </a:bodyPr>
            <a:lstStyle/>
            <a:p>
              <a:pPr algn="ctr" defTabSz="912813" eaLnBrk="0" hangingPunct="0">
                <a:lnSpc>
                  <a:spcPct val="75000"/>
                </a:lnSpc>
              </a:pPr>
              <a:r>
                <a:rPr lang="en-US" sz="2400">
                  <a:latin typeface="Times New Roman" pitchFamily="18" charset="0"/>
                </a:rPr>
                <a:t>Packet</a:t>
              </a:r>
            </a:p>
            <a:p>
              <a:pPr algn="ctr" defTabSz="912813" eaLnBrk="0" hangingPunct="0">
                <a:lnSpc>
                  <a:spcPct val="75000"/>
                </a:lnSpc>
              </a:pPr>
              <a:r>
                <a:rPr lang="en-US" sz="2400">
                  <a:latin typeface="Times New Roman" pitchFamily="18" charset="0"/>
                </a:rPr>
                <a:t>Transmission</a:t>
              </a:r>
            </a:p>
          </p:txBody>
        </p:sp>
      </p:grpSp>
      <p:sp>
        <p:nvSpPr>
          <p:cNvPr id="43016" name="Text Box 48"/>
          <p:cNvSpPr txBox="1">
            <a:spLocks noChangeArrowheads="1"/>
          </p:cNvSpPr>
          <p:nvPr/>
        </p:nvSpPr>
        <p:spPr bwMode="auto">
          <a:xfrm>
            <a:off x="250825" y="6381750"/>
            <a:ext cx="184150" cy="336550"/>
          </a:xfrm>
          <a:prstGeom prst="rect">
            <a:avLst/>
          </a:prstGeom>
          <a:noFill/>
          <a:ln w="12700">
            <a:noFill/>
            <a:miter lim="800000"/>
            <a:headEnd type="none" w="sm" len="sm"/>
            <a:tailEnd type="none" w="sm" len="sm"/>
          </a:ln>
        </p:spPr>
        <p:txBody>
          <a:bodyPr wrap="none">
            <a:spAutoFit/>
          </a:bodyPr>
          <a:lstStyle/>
          <a:p>
            <a:endParaRPr lang="el-GR"/>
          </a:p>
        </p:txBody>
      </p:sp>
      <p:sp>
        <p:nvSpPr>
          <p:cNvPr id="43017" name="Text Box 49"/>
          <p:cNvSpPr txBox="1">
            <a:spLocks noChangeArrowheads="1"/>
          </p:cNvSpPr>
          <p:nvPr/>
        </p:nvSpPr>
        <p:spPr bwMode="auto">
          <a:xfrm>
            <a:off x="457200" y="6400800"/>
            <a:ext cx="7766050" cy="276225"/>
          </a:xfrm>
          <a:prstGeom prst="rect">
            <a:avLst/>
          </a:prstGeom>
          <a:noFill/>
          <a:ln w="12700">
            <a:noFill/>
            <a:miter lim="800000"/>
            <a:headEnd type="none" w="sm" len="sm"/>
            <a:tailEnd type="none" w="sm" len="sm"/>
          </a:ln>
        </p:spPr>
        <p:txBody>
          <a:bodyPr wrap="none">
            <a:spAutoFit/>
          </a:bodyPr>
          <a:lstStyle/>
          <a:p>
            <a:r>
              <a:rPr lang="en-US" sz="1200"/>
              <a:t>Note: there is no co-relation between the above figures. Each one is independent from the others.</a:t>
            </a:r>
            <a:endParaRPr lang="el-GR" sz="1200"/>
          </a:p>
        </p:txBody>
      </p:sp>
      <p:sp>
        <p:nvSpPr>
          <p:cNvPr id="43018" name="Line 33"/>
          <p:cNvSpPr>
            <a:spLocks noChangeShapeType="1"/>
          </p:cNvSpPr>
          <p:nvPr/>
        </p:nvSpPr>
        <p:spPr bwMode="auto">
          <a:xfrm>
            <a:off x="5072063" y="4786313"/>
            <a:ext cx="1598612" cy="0"/>
          </a:xfrm>
          <a:prstGeom prst="line">
            <a:avLst/>
          </a:prstGeom>
          <a:noFill/>
          <a:ln w="12700">
            <a:solidFill>
              <a:schemeClr val="tx1"/>
            </a:solidFill>
            <a:round/>
            <a:headEnd type="triangle" w="med" len="med"/>
            <a:tailEnd type="triangle" w="med" len="me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 y="0"/>
            <a:ext cx="8001000" cy="1216025"/>
          </a:xfrm>
        </p:spPr>
        <p:txBody>
          <a:bodyPr/>
          <a:lstStyle/>
          <a:p>
            <a:pPr eaLnBrk="1" hangingPunct="1"/>
            <a:r>
              <a:rPr lang="el-GR" sz="3800" dirty="0" smtClean="0"/>
              <a:t>Χρήση των ημιτονοειδή συναρτήσεων</a:t>
            </a:r>
          </a:p>
        </p:txBody>
      </p:sp>
      <p:sp>
        <p:nvSpPr>
          <p:cNvPr id="53251" name="Rectangle 3"/>
          <p:cNvSpPr>
            <a:spLocks noGrp="1" noChangeArrowheads="1"/>
          </p:cNvSpPr>
          <p:nvPr>
            <p:ph idx="1"/>
          </p:nvPr>
        </p:nvSpPr>
        <p:spPr>
          <a:xfrm>
            <a:off x="0" y="925512"/>
            <a:ext cx="9144000" cy="5386388"/>
          </a:xfrm>
        </p:spPr>
        <p:txBody>
          <a:bodyPr/>
          <a:lstStyle/>
          <a:p>
            <a:pPr eaLnBrk="1" hangingPunct="1">
              <a:buFont typeface="Monotype Sorts"/>
              <a:buNone/>
            </a:pPr>
            <a:endParaRPr lang="el-GR" sz="2200" dirty="0" smtClean="0"/>
          </a:p>
          <a:p>
            <a:pPr marL="0" indent="0" eaLnBrk="1" hangingPunct="1">
              <a:buNone/>
            </a:pPr>
            <a:r>
              <a:rPr lang="el-GR" sz="2200" dirty="0"/>
              <a:t>Χρησιμοποιούμε ημιτονοειδής συναρτήσεις λόγω </a:t>
            </a:r>
            <a:r>
              <a:rPr lang="el-GR" sz="2200" dirty="0" smtClean="0"/>
              <a:t>της </a:t>
            </a:r>
            <a:r>
              <a:rPr lang="el-GR" sz="2200" dirty="0"/>
              <a:t>δυνατότητας </a:t>
            </a:r>
            <a:r>
              <a:rPr lang="el-GR" sz="2200" b="1" dirty="0"/>
              <a:t>επιλογής της κεντρικής συχνότητας</a:t>
            </a:r>
            <a:r>
              <a:rPr lang="el-GR" sz="2200" dirty="0"/>
              <a:t> που μπορούμε να </a:t>
            </a:r>
            <a:r>
              <a:rPr lang="el-GR" sz="2200" dirty="0" smtClean="0"/>
              <a:t>μεταδώσουμε, και </a:t>
            </a:r>
          </a:p>
          <a:p>
            <a:pPr marL="0" indent="0" eaLnBrk="1" hangingPunct="1">
              <a:buNone/>
            </a:pPr>
            <a:r>
              <a:rPr lang="el-GR" sz="2200" dirty="0" smtClean="0"/>
              <a:t>λόγω των </a:t>
            </a:r>
            <a:r>
              <a:rPr lang="el-GR" sz="2200" b="1" dirty="0"/>
              <a:t>φασματικών χαρακτηριστικών </a:t>
            </a:r>
            <a:r>
              <a:rPr lang="el-GR" sz="2200" dirty="0"/>
              <a:t>που έχει αυτή η </a:t>
            </a:r>
            <a:r>
              <a:rPr lang="el-GR" sz="2200" dirty="0" smtClean="0"/>
              <a:t>συνάρτηση. </a:t>
            </a:r>
          </a:p>
          <a:p>
            <a:pPr marL="0" indent="0" eaLnBrk="1" hangingPunct="1">
              <a:buNone/>
            </a:pPr>
            <a:endParaRPr lang="el-GR" sz="2200" dirty="0"/>
          </a:p>
          <a:p>
            <a:pPr marL="0" indent="0" eaLnBrk="1" hangingPunct="1">
              <a:buNone/>
            </a:pPr>
            <a:r>
              <a:rPr lang="el-GR" sz="2200" dirty="0" smtClean="0"/>
              <a:t>Στο </a:t>
            </a:r>
            <a:r>
              <a:rPr lang="el-GR" sz="2200" b="1" dirty="0">
                <a:solidFill>
                  <a:srgbClr val="7030A0"/>
                </a:solidFill>
              </a:rPr>
              <a:t>πεδίο της συχνότητας</a:t>
            </a:r>
            <a:r>
              <a:rPr lang="el-GR" sz="2200" dirty="0"/>
              <a:t> μια  </a:t>
            </a:r>
            <a:r>
              <a:rPr lang="el-GR" sz="2200" b="1" dirty="0">
                <a:solidFill>
                  <a:srgbClr val="7030A0"/>
                </a:solidFill>
              </a:rPr>
              <a:t>ημιτονοειδής συνάρτηση </a:t>
            </a:r>
            <a:r>
              <a:rPr lang="el-GR" sz="2200" dirty="0"/>
              <a:t>περιγράφεται από ένα </a:t>
            </a:r>
            <a:r>
              <a:rPr lang="en-US" sz="2200" b="1" dirty="0" smtClean="0">
                <a:solidFill>
                  <a:srgbClr val="7030A0"/>
                </a:solidFill>
              </a:rPr>
              <a:t>Dirac</a:t>
            </a:r>
            <a:r>
              <a:rPr lang="en-US" sz="2200" dirty="0" smtClean="0"/>
              <a:t>. </a:t>
            </a:r>
            <a:endParaRPr lang="el-GR" sz="2200" dirty="0" smtClean="0"/>
          </a:p>
          <a:p>
            <a:pPr marL="0" indent="0" eaLnBrk="1" hangingPunct="1">
              <a:buNone/>
            </a:pPr>
            <a:r>
              <a:rPr lang="el-GR" sz="2200" dirty="0" smtClean="0"/>
              <a:t>Αλλάζοντας </a:t>
            </a:r>
            <a:r>
              <a:rPr lang="el-GR" sz="2200" dirty="0"/>
              <a:t>τη διάρκεια συμβόλου (δηλ. πόσο χρόνο χρειάζεται να μεταδώσουμε ένα σύμβολο), μπορούμε να αλλάξουμε το </a:t>
            </a:r>
            <a:r>
              <a:rPr lang="en-US" sz="2200" dirty="0"/>
              <a:t>bandwidth.</a:t>
            </a:r>
            <a:endParaRPr lang="el-GR" sz="2200" dirty="0"/>
          </a:p>
          <a:p>
            <a:pPr eaLnBrk="1" hangingPunct="1"/>
            <a:endParaRPr lang="el-GR" sz="2200" dirty="0" smtClean="0"/>
          </a:p>
        </p:txBody>
      </p:sp>
    </p:spTree>
    <p:extLst>
      <p:ext uri="{BB962C8B-B14F-4D97-AF65-F5344CB8AC3E}">
        <p14:creationId xmlns="" xmlns:p14="http://schemas.microsoft.com/office/powerpoint/2010/main" val="719897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title"/>
          </p:nvPr>
        </p:nvSpPr>
        <p:spPr>
          <a:xfrm>
            <a:off x="-457200" y="0"/>
            <a:ext cx="8686800" cy="1143000"/>
          </a:xfrm>
        </p:spPr>
        <p:txBody>
          <a:bodyPr/>
          <a:lstStyle/>
          <a:p>
            <a:pPr eaLnBrk="1" hangingPunct="1"/>
            <a:r>
              <a:rPr lang="en-US" sz="3400" dirty="0" smtClean="0"/>
              <a:t>Wave “aggregation” by superposition</a:t>
            </a:r>
          </a:p>
        </p:txBody>
      </p:sp>
      <p:pic>
        <p:nvPicPr>
          <p:cNvPr id="54275" name="Picture 2"/>
          <p:cNvPicPr>
            <a:picLocks noGrp="1" noChangeAspect="1" noChangeArrowheads="1"/>
          </p:cNvPicPr>
          <p:nvPr>
            <p:ph idx="1"/>
          </p:nvPr>
        </p:nvPicPr>
        <p:blipFill>
          <a:blip r:embed="rId2" cstate="print"/>
          <a:srcRect/>
          <a:stretch>
            <a:fillRect/>
          </a:stretch>
        </p:blipFill>
        <p:spPr>
          <a:xfrm>
            <a:off x="0" y="1219200"/>
            <a:ext cx="6140450" cy="4525963"/>
          </a:xfrm>
        </p:spPr>
      </p:pic>
      <p:sp>
        <p:nvSpPr>
          <p:cNvPr id="5" name="Slide Number Placeholder 5"/>
          <p:cNvSpPr>
            <a:spLocks noGrp="1"/>
          </p:cNvSpPr>
          <p:nvPr>
            <p:ph type="sldNum" sz="quarter" idx="12"/>
          </p:nvPr>
        </p:nvSpPr>
        <p:spPr/>
        <p:txBody>
          <a:bodyPr/>
          <a:lstStyle/>
          <a:p>
            <a:pPr>
              <a:defRPr/>
            </a:pPr>
            <a:fld id="{28E9AA23-247F-4AC9-938F-9899FD934BF3}" type="slidenum">
              <a:rPr lang="el-GR"/>
              <a:pPr>
                <a:defRPr/>
              </a:pPr>
              <a:t>21</a:t>
            </a:fld>
            <a:endParaRPr lang="el-GR"/>
          </a:p>
        </p:txBody>
      </p:sp>
      <p:sp>
        <p:nvSpPr>
          <p:cNvPr id="54277" name="Text Box 4"/>
          <p:cNvSpPr txBox="1">
            <a:spLocks noChangeArrowheads="1"/>
          </p:cNvSpPr>
          <p:nvPr/>
        </p:nvSpPr>
        <p:spPr bwMode="auto">
          <a:xfrm>
            <a:off x="4800600" y="3657600"/>
            <a:ext cx="3963988" cy="1917700"/>
          </a:xfrm>
          <a:prstGeom prst="rect">
            <a:avLst/>
          </a:prstGeom>
          <a:noFill/>
          <a:ln w="9525">
            <a:noFill/>
            <a:miter lim="800000"/>
            <a:headEnd/>
            <a:tailEnd/>
          </a:ln>
        </p:spPr>
        <p:txBody>
          <a:bodyPr wrap="none">
            <a:spAutoFit/>
          </a:bodyPr>
          <a:lstStyle/>
          <a:p>
            <a:r>
              <a:rPr lang="en-US" sz="2400">
                <a:latin typeface="Comic Sans MS" pitchFamily="66" charset="0"/>
                <a:cs typeface="Arial" pitchFamily="34" charset="0"/>
              </a:rPr>
              <a:t>When multiple waves </a:t>
            </a:r>
          </a:p>
          <a:p>
            <a:r>
              <a:rPr lang="en-US" sz="2400">
                <a:latin typeface="Comic Sans MS" pitchFamily="66" charset="0"/>
                <a:cs typeface="Arial" pitchFamily="34" charset="0"/>
              </a:rPr>
              <a:t>converge on  a point, </a:t>
            </a:r>
          </a:p>
          <a:p>
            <a:r>
              <a:rPr lang="en-US" sz="2400">
                <a:latin typeface="Comic Sans MS" pitchFamily="66" charset="0"/>
                <a:cs typeface="Arial" pitchFamily="34" charset="0"/>
              </a:rPr>
              <a:t>the total wave is simply </a:t>
            </a:r>
          </a:p>
          <a:p>
            <a:r>
              <a:rPr lang="en-US" sz="2400">
                <a:latin typeface="Comic Sans MS" pitchFamily="66" charset="0"/>
                <a:cs typeface="Arial" pitchFamily="34" charset="0"/>
              </a:rPr>
              <a:t>the sum of any component </a:t>
            </a:r>
          </a:p>
          <a:p>
            <a:r>
              <a:rPr lang="en-US" sz="2400">
                <a:latin typeface="Comic Sans MS" pitchFamily="66" charset="0"/>
                <a:cs typeface="Arial" pitchFamily="34" charset="0"/>
              </a:rPr>
              <a:t>waves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37579A8-25CF-42EB-98EE-6903CE42D726}" type="slidenum">
              <a:rPr lang="el-GR" smtClean="0"/>
              <a:pPr>
                <a:defRPr/>
              </a:pPr>
              <a:t>22</a:t>
            </a:fld>
            <a:endParaRPr lang="el-G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3000" y="1626745"/>
            <a:ext cx="4710112" cy="1574339"/>
          </a:xfrm>
          <a:prstGeom prst="rect">
            <a:avLst/>
          </a:prstGeom>
        </p:spPr>
      </p:pic>
      <p:sp>
        <p:nvSpPr>
          <p:cNvPr id="4" name="Rectangle 3"/>
          <p:cNvSpPr/>
          <p:nvPr/>
        </p:nvSpPr>
        <p:spPr>
          <a:xfrm>
            <a:off x="141514" y="692529"/>
            <a:ext cx="7620000" cy="923330"/>
          </a:xfrm>
          <a:prstGeom prst="rect">
            <a:avLst/>
          </a:prstGeom>
        </p:spPr>
        <p:txBody>
          <a:bodyPr wrap="square">
            <a:spAutoFit/>
          </a:bodyPr>
          <a:lstStyle/>
          <a:p>
            <a:r>
              <a:rPr lang="en-US" dirty="0"/>
              <a:t>When two or more waves traverse the same space, the net amplitude at each point is the sum of the amplitudes of the individual waves</a:t>
            </a:r>
            <a:endParaRPr lang="el-GR" dirty="0"/>
          </a:p>
        </p:txBody>
      </p:sp>
      <p:sp>
        <p:nvSpPr>
          <p:cNvPr id="5" name="Rectangle 4"/>
          <p:cNvSpPr/>
          <p:nvPr/>
        </p:nvSpPr>
        <p:spPr>
          <a:xfrm>
            <a:off x="0" y="3448263"/>
            <a:ext cx="9372600" cy="1477328"/>
          </a:xfrm>
          <a:prstGeom prst="rect">
            <a:avLst/>
          </a:prstGeom>
        </p:spPr>
        <p:txBody>
          <a:bodyPr wrap="square">
            <a:spAutoFit/>
          </a:bodyPr>
          <a:lstStyle/>
          <a:p>
            <a:r>
              <a:rPr lang="en-US" dirty="0" smtClean="0"/>
              <a:t>Destructive interference: when the </a:t>
            </a:r>
            <a:r>
              <a:rPr lang="en-US" dirty="0"/>
              <a:t>summed variation has a smaller </a:t>
            </a:r>
            <a:r>
              <a:rPr lang="en-US" dirty="0">
                <a:hlinkClick r:id="rId3" action="ppaction://hlinkfile" tooltip="Amplitude"/>
              </a:rPr>
              <a:t>amplitude</a:t>
            </a:r>
            <a:r>
              <a:rPr lang="en-US" dirty="0"/>
              <a:t> than the component </a:t>
            </a:r>
            <a:r>
              <a:rPr lang="en-US" dirty="0" smtClean="0"/>
              <a:t>variations</a:t>
            </a:r>
            <a:r>
              <a:rPr lang="en-US" dirty="0"/>
              <a:t> </a:t>
            </a:r>
            <a:r>
              <a:rPr lang="en-US" dirty="0" smtClean="0"/>
              <a:t>(e.g., noise-cancelling headphones)</a:t>
            </a:r>
          </a:p>
          <a:p>
            <a:endParaRPr lang="en-US" dirty="0" smtClean="0"/>
          </a:p>
          <a:p>
            <a:r>
              <a:rPr lang="en-US" dirty="0" smtClean="0"/>
              <a:t>Constructive interference: when the </a:t>
            </a:r>
            <a:r>
              <a:rPr lang="en-US" dirty="0"/>
              <a:t>summed variation will have a bigger amplitude than any of the components </a:t>
            </a:r>
            <a:r>
              <a:rPr lang="en-US" dirty="0" smtClean="0"/>
              <a:t>individually (e.g., Line Array)</a:t>
            </a:r>
            <a:endParaRPr lang="el-GR" dirty="0"/>
          </a:p>
        </p:txBody>
      </p:sp>
      <p:sp>
        <p:nvSpPr>
          <p:cNvPr id="6" name="Rectangle 5"/>
          <p:cNvSpPr/>
          <p:nvPr/>
        </p:nvSpPr>
        <p:spPr>
          <a:xfrm>
            <a:off x="372869" y="87868"/>
            <a:ext cx="7355988" cy="553998"/>
          </a:xfrm>
          <a:prstGeom prst="rect">
            <a:avLst/>
          </a:prstGeom>
        </p:spPr>
        <p:txBody>
          <a:bodyPr wrap="none">
            <a:spAutoFit/>
          </a:bodyPr>
          <a:lstStyle/>
          <a:p>
            <a:r>
              <a:rPr lang="en-US" sz="3000" dirty="0"/>
              <a:t>Wave “aggregation” by superposition</a:t>
            </a:r>
            <a:endParaRPr lang="el-GR" sz="3000" dirty="0"/>
          </a:p>
        </p:txBody>
      </p:sp>
    </p:spTree>
    <p:extLst>
      <p:ext uri="{BB962C8B-B14F-4D97-AF65-F5344CB8AC3E}">
        <p14:creationId xmlns="" xmlns:p14="http://schemas.microsoft.com/office/powerpoint/2010/main" val="1639544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15058C0-B1EC-48C3-97E0-555A926AFF72}" type="slidenum">
              <a:rPr lang="el-GR"/>
              <a:pPr>
                <a:defRPr/>
              </a:pPr>
              <a:t>23</a:t>
            </a:fld>
            <a:endParaRPr lang="el-GR"/>
          </a:p>
        </p:txBody>
      </p:sp>
      <p:sp>
        <p:nvSpPr>
          <p:cNvPr id="55299" name="Rectangle 2"/>
          <p:cNvSpPr>
            <a:spLocks noGrp="1" noChangeArrowheads="1"/>
          </p:cNvSpPr>
          <p:nvPr>
            <p:ph type="title"/>
          </p:nvPr>
        </p:nvSpPr>
        <p:spPr>
          <a:xfrm>
            <a:off x="-1600200" y="0"/>
            <a:ext cx="8229600" cy="1143000"/>
          </a:xfrm>
        </p:spPr>
        <p:txBody>
          <a:bodyPr/>
          <a:lstStyle/>
          <a:p>
            <a:pPr eaLnBrk="1" hangingPunct="1"/>
            <a:r>
              <a:rPr lang="en-US" smtClean="0"/>
              <a:t>Wireless channels</a:t>
            </a:r>
            <a:endParaRPr lang="el-GR" smtClean="0"/>
          </a:p>
        </p:txBody>
      </p:sp>
      <p:sp>
        <p:nvSpPr>
          <p:cNvPr id="55300" name="Rectangle 3"/>
          <p:cNvSpPr>
            <a:spLocks noGrp="1" noChangeArrowheads="1"/>
          </p:cNvSpPr>
          <p:nvPr>
            <p:ph type="body" idx="1"/>
          </p:nvPr>
        </p:nvSpPr>
        <p:spPr>
          <a:xfrm>
            <a:off x="-21609" y="1143000"/>
            <a:ext cx="9144000" cy="4267200"/>
          </a:xfrm>
        </p:spPr>
        <p:txBody>
          <a:bodyPr/>
          <a:lstStyle/>
          <a:p>
            <a:pPr eaLnBrk="1" hangingPunct="1"/>
            <a:r>
              <a:rPr lang="en-US" sz="2400" dirty="0" smtClean="0"/>
              <a:t>Operate through </a:t>
            </a:r>
            <a:r>
              <a:rPr lang="en-US" sz="2400" b="1" i="1" dirty="0" smtClean="0">
                <a:solidFill>
                  <a:srgbClr val="FF0000"/>
                </a:solidFill>
              </a:rPr>
              <a:t>electromagnetic radiation </a:t>
            </a:r>
            <a:r>
              <a:rPr lang="en-US" sz="2400" dirty="0" smtClean="0"/>
              <a:t>from the transmitter to the receiver</a:t>
            </a:r>
          </a:p>
          <a:p>
            <a:pPr eaLnBrk="1" hangingPunct="1"/>
            <a:r>
              <a:rPr lang="en-US" sz="2400" dirty="0" smtClean="0"/>
              <a:t>In principle, one could </a:t>
            </a:r>
            <a:r>
              <a:rPr lang="en-US" sz="2400" b="1" i="1" dirty="0" smtClean="0"/>
              <a:t>solve the electromagnetic field equations</a:t>
            </a:r>
            <a:r>
              <a:rPr lang="en-US" sz="2400" dirty="0" smtClean="0"/>
              <a:t>, in conjunction with </a:t>
            </a:r>
            <a:r>
              <a:rPr lang="en-US" sz="2400" b="1" i="1" dirty="0" smtClean="0"/>
              <a:t>the transmitted signal </a:t>
            </a:r>
            <a:r>
              <a:rPr lang="en-US" sz="2400" dirty="0" smtClean="0"/>
              <a:t>to find the </a:t>
            </a:r>
            <a:r>
              <a:rPr lang="en-US" sz="2400" b="1" i="1" dirty="0" smtClean="0">
                <a:solidFill>
                  <a:srgbClr val="00B050"/>
                </a:solidFill>
              </a:rPr>
              <a:t>electromagnetic field impinging on the receiver antenna</a:t>
            </a:r>
          </a:p>
          <a:p>
            <a:pPr eaLnBrk="1" hangingPunct="1">
              <a:buFont typeface="Wingdings" pitchFamily="2" charset="2"/>
              <a:buNone/>
            </a:pPr>
            <a:r>
              <a:rPr lang="en-US" sz="2400" dirty="0" smtClean="0"/>
              <a:t>   </a:t>
            </a:r>
            <a:r>
              <a:rPr lang="en-US" sz="3600" dirty="0" smtClean="0"/>
              <a:t> </a:t>
            </a:r>
            <a:r>
              <a:rPr lang="en-US" sz="3600" dirty="0" smtClean="0">
                <a:sym typeface="Wingdings" pitchFamily="2" charset="2"/>
              </a:rPr>
              <a:t> </a:t>
            </a:r>
            <a:r>
              <a:rPr lang="en-US" sz="2400" dirty="0" smtClean="0"/>
              <a:t>This would have to be done taking into account the </a:t>
            </a:r>
            <a:r>
              <a:rPr lang="en-US" sz="2400" b="1" i="1" dirty="0" smtClean="0"/>
              <a:t>obstructions</a:t>
            </a:r>
            <a:r>
              <a:rPr lang="en-US" sz="2400" dirty="0" smtClean="0"/>
              <a:t> caused by ground, buildings, vehicles, </a:t>
            </a:r>
            <a:r>
              <a:rPr lang="en-US" sz="2400" dirty="0" err="1" smtClean="0"/>
              <a:t>etc</a:t>
            </a:r>
            <a:r>
              <a:rPr lang="en-US" sz="2400" dirty="0" smtClean="0"/>
              <a:t> in the vicinity of this electromagnetic wave</a:t>
            </a:r>
            <a:endParaRPr lang="el-GR" sz="2400" dirty="0" smtClean="0"/>
          </a:p>
          <a:p>
            <a:pPr eaLnBrk="1" hangingPunct="1">
              <a:buFont typeface="Wingdings" pitchFamily="2" charset="2"/>
              <a:buNone/>
            </a:pPr>
            <a:endParaRPr lang="el-GR" sz="2400" dirty="0"/>
          </a:p>
          <a:p>
            <a:pPr eaLnBrk="1" hangingPunct="1"/>
            <a:r>
              <a:rPr lang="el-GR" sz="2400" dirty="0" smtClean="0"/>
              <a:t>Το σήμα φτάνει από διαφορετικές κατευθύνσεις, με διαφορετικές καθυστερήσεις (ακολουθώντας διαφορετικές διαδρομές)</a:t>
            </a:r>
          </a:p>
          <a:p>
            <a:pPr eaLnBrk="1" hangingPunct="1"/>
            <a:r>
              <a:rPr lang="el-GR" sz="2400" dirty="0" smtClean="0"/>
              <a:t>Το σήμα που λαμβάνεται στον δέκτη αποτελείται δυνητικά από έναν αριθμό σημάτων με διαφορετική ένταση, φάση και γωνία άφιξης</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Fundamentals</a:t>
            </a:r>
          </a:p>
        </p:txBody>
      </p:sp>
      <p:sp>
        <p:nvSpPr>
          <p:cNvPr id="56323" name="Rectangle 3"/>
          <p:cNvSpPr>
            <a:spLocks noGrp="1" noChangeArrowheads="1"/>
          </p:cNvSpPr>
          <p:nvPr>
            <p:ph idx="1"/>
          </p:nvPr>
        </p:nvSpPr>
        <p:spPr>
          <a:xfrm>
            <a:off x="0" y="1371600"/>
            <a:ext cx="9144000" cy="4525963"/>
          </a:xfrm>
        </p:spPr>
        <p:txBody>
          <a:bodyPr/>
          <a:lstStyle/>
          <a:p>
            <a:pPr eaLnBrk="1" hangingPunct="1"/>
            <a:r>
              <a:rPr lang="en-US" smtClean="0"/>
              <a:t>Impairments</a:t>
            </a:r>
          </a:p>
          <a:p>
            <a:pPr eaLnBrk="1" hangingPunct="1"/>
            <a:r>
              <a:rPr lang="en-US" smtClean="0"/>
              <a:t>Radio Propagation</a:t>
            </a:r>
          </a:p>
          <a:p>
            <a:pPr eaLnBrk="1" hangingPunct="1"/>
            <a:r>
              <a:rPr lang="en-US" smtClean="0"/>
              <a:t>Wireless channel model</a:t>
            </a:r>
          </a:p>
          <a:p>
            <a:pPr eaLnBrk="1" hangingPunct="1"/>
            <a:r>
              <a:rPr lang="en-US" smtClean="0"/>
              <a:t>Digital modulation and detection techniques</a:t>
            </a:r>
          </a:p>
          <a:p>
            <a:pPr eaLnBrk="1" hangingPunct="1"/>
            <a:r>
              <a:rPr lang="en-US" smtClean="0"/>
              <a:t>Error control techniques</a:t>
            </a:r>
          </a:p>
          <a:p>
            <a:pPr eaLnBrk="1" hangingPunct="1"/>
            <a:endParaRPr lang="en-US" smtClean="0"/>
          </a:p>
        </p:txBody>
      </p:sp>
      <p:sp>
        <p:nvSpPr>
          <p:cNvPr id="4" name="Slide Number Placeholder 5"/>
          <p:cNvSpPr>
            <a:spLocks noGrp="1"/>
          </p:cNvSpPr>
          <p:nvPr>
            <p:ph type="sldNum" sz="quarter" idx="12"/>
          </p:nvPr>
        </p:nvSpPr>
        <p:spPr/>
        <p:txBody>
          <a:bodyPr/>
          <a:lstStyle/>
          <a:p>
            <a:pPr>
              <a:defRPr/>
            </a:pPr>
            <a:fld id="{7708EBBF-FFE2-4785-8074-C7D1B9FBA7E9}" type="slidenum">
              <a:rPr lang="el-GR"/>
              <a:pPr>
                <a:defRPr/>
              </a:pPr>
              <a:t>24</a:t>
            </a:fld>
            <a:endParaRPr lang="el-G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66800" y="0"/>
            <a:ext cx="8229600" cy="1143000"/>
          </a:xfrm>
        </p:spPr>
        <p:txBody>
          <a:bodyPr/>
          <a:lstStyle/>
          <a:p>
            <a:pPr eaLnBrk="1" hangingPunct="1"/>
            <a:r>
              <a:rPr lang="en-US" smtClean="0"/>
              <a:t>Types of Impairments</a:t>
            </a:r>
          </a:p>
        </p:txBody>
      </p:sp>
      <p:sp>
        <p:nvSpPr>
          <p:cNvPr id="57347" name="Rectangle 3"/>
          <p:cNvSpPr>
            <a:spLocks noGrp="1" noChangeArrowheads="1"/>
          </p:cNvSpPr>
          <p:nvPr>
            <p:ph idx="1"/>
          </p:nvPr>
        </p:nvSpPr>
        <p:spPr>
          <a:xfrm>
            <a:off x="0" y="1524000"/>
            <a:ext cx="8955088" cy="4114800"/>
          </a:xfrm>
        </p:spPr>
        <p:txBody>
          <a:bodyPr/>
          <a:lstStyle/>
          <a:p>
            <a:pPr lvl="1" eaLnBrk="1" hangingPunct="1"/>
            <a:r>
              <a:rPr lang="en-US" sz="2400" dirty="0" smtClean="0"/>
              <a:t>Noise: </a:t>
            </a:r>
            <a:r>
              <a:rPr lang="en-US" sz="2400" dirty="0" smtClean="0">
                <a:solidFill>
                  <a:srgbClr val="808000"/>
                </a:solidFill>
              </a:rPr>
              <a:t>thermal </a:t>
            </a:r>
            <a:r>
              <a:rPr lang="en-US" sz="1800" dirty="0" smtClean="0"/>
              <a:t>(electronics at the receiver</a:t>
            </a:r>
            <a:r>
              <a:rPr lang="el-GR" sz="1800" dirty="0" smtClean="0"/>
              <a:t>, λόγω της τυχαίας κίνησης των ηλεκτρονίων σε έναν αγωγό</a:t>
            </a:r>
            <a:r>
              <a:rPr lang="en-US" sz="1800" dirty="0" smtClean="0"/>
              <a:t>), </a:t>
            </a:r>
            <a:r>
              <a:rPr lang="en-US" sz="2400" dirty="0" smtClean="0">
                <a:solidFill>
                  <a:srgbClr val="808000"/>
                </a:solidFill>
              </a:rPr>
              <a:t>human</a:t>
            </a:r>
          </a:p>
          <a:p>
            <a:pPr marL="457200" lvl="1" indent="0" eaLnBrk="1" hangingPunct="1">
              <a:buNone/>
            </a:pPr>
            <a:r>
              <a:rPr lang="el-GR" sz="1800" dirty="0" smtClean="0"/>
              <a:t>Εξωτερικές πηγές (πχ ατμοσφαιρικός, γαλαξιακός, βιομηχανικός) &amp; εσωτερικές πηγές (πχ στιγμιαίων διακυμάνσεων του </a:t>
            </a:r>
            <a:r>
              <a:rPr lang="el-GR" sz="1800" dirty="0"/>
              <a:t>ρ</a:t>
            </a:r>
            <a:r>
              <a:rPr lang="el-GR" sz="1800" dirty="0" smtClean="0"/>
              <a:t>εύματος ή τα τάσης στα ηλεκτρικά κυκλώματα) θορύβου </a:t>
            </a:r>
            <a:endParaRPr lang="en-US" sz="1800" dirty="0" smtClean="0"/>
          </a:p>
          <a:p>
            <a:pPr lvl="1" eaLnBrk="1" hangingPunct="1"/>
            <a:r>
              <a:rPr lang="en-US" sz="2400" dirty="0" smtClean="0"/>
              <a:t>Radio frequency signal path loss</a:t>
            </a:r>
          </a:p>
          <a:p>
            <a:pPr lvl="1" eaLnBrk="1" hangingPunct="1"/>
            <a:r>
              <a:rPr lang="en-US" sz="2400" dirty="0" smtClean="0"/>
              <a:t>Fading at low rates</a:t>
            </a:r>
          </a:p>
          <a:p>
            <a:pPr lvl="1" eaLnBrk="1" hangingPunct="1"/>
            <a:r>
              <a:rPr lang="en-US" sz="2400" dirty="0" smtClean="0">
                <a:solidFill>
                  <a:srgbClr val="808000"/>
                </a:solidFill>
              </a:rPr>
              <a:t>Inter-Symbol interference</a:t>
            </a:r>
            <a:r>
              <a:rPr lang="en-US" sz="2400" dirty="0" smtClean="0"/>
              <a:t> (ISI)</a:t>
            </a:r>
          </a:p>
          <a:p>
            <a:pPr lvl="1" eaLnBrk="1" hangingPunct="1"/>
            <a:r>
              <a:rPr lang="en-US" sz="2400" dirty="0" smtClean="0">
                <a:solidFill>
                  <a:srgbClr val="808000"/>
                </a:solidFill>
              </a:rPr>
              <a:t>Shadow</a:t>
            </a:r>
            <a:r>
              <a:rPr lang="en-US" sz="2400" dirty="0" smtClean="0"/>
              <a:t> fading</a:t>
            </a:r>
          </a:p>
          <a:p>
            <a:pPr lvl="1" eaLnBrk="1" hangingPunct="1"/>
            <a:r>
              <a:rPr lang="en-US" sz="2400" dirty="0" smtClean="0">
                <a:solidFill>
                  <a:srgbClr val="808000"/>
                </a:solidFill>
              </a:rPr>
              <a:t>Co-channel</a:t>
            </a:r>
            <a:r>
              <a:rPr lang="en-US" sz="2400" dirty="0" smtClean="0"/>
              <a:t> interference</a:t>
            </a:r>
          </a:p>
          <a:p>
            <a:pPr lvl="1" eaLnBrk="1" hangingPunct="1"/>
            <a:r>
              <a:rPr lang="en-US" sz="2400" dirty="0" smtClean="0">
                <a:solidFill>
                  <a:srgbClr val="CCCC00"/>
                </a:solidFill>
              </a:rPr>
              <a:t>Adjacent channel</a:t>
            </a:r>
            <a:r>
              <a:rPr lang="en-US" sz="2400" dirty="0" smtClean="0"/>
              <a:t> interference</a:t>
            </a:r>
          </a:p>
        </p:txBody>
      </p:sp>
      <p:sp>
        <p:nvSpPr>
          <p:cNvPr id="4" name="Slide Number Placeholder 5"/>
          <p:cNvSpPr>
            <a:spLocks noGrp="1"/>
          </p:cNvSpPr>
          <p:nvPr>
            <p:ph type="sldNum" sz="quarter" idx="12"/>
          </p:nvPr>
        </p:nvSpPr>
        <p:spPr/>
        <p:txBody>
          <a:bodyPr/>
          <a:lstStyle/>
          <a:p>
            <a:pPr>
              <a:defRPr/>
            </a:pPr>
            <a:fld id="{CEDCB78A-3B28-4C99-9DD3-C89D0ECD0CA7}" type="slidenum">
              <a:rPr lang="el-GR"/>
              <a:pPr>
                <a:defRPr/>
              </a:pPr>
              <a:t>25</a:t>
            </a:fld>
            <a:endParaRPr lang="el-G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descr="Bahl_Mesh_Tutorial_2007_Page_024.jpg"/>
          <p:cNvPicPr>
            <a:picLocks noGrp="1" noChangeAspect="1"/>
          </p:cNvPicPr>
          <p:nvPr isPhoto="1"/>
        </p:nvPicPr>
        <p:blipFill>
          <a:blip r:embed="rId2" cstate="print"/>
          <a:srcRect/>
          <a:stretch>
            <a:fillRect/>
          </a:stretch>
        </p:blipFill>
        <p:spPr bwMode="auto">
          <a:xfrm>
            <a:off x="-304800" y="-228600"/>
            <a:ext cx="944880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Τίτλος"/>
          <p:cNvSpPr>
            <a:spLocks noGrp="1"/>
          </p:cNvSpPr>
          <p:nvPr>
            <p:ph type="title"/>
          </p:nvPr>
        </p:nvSpPr>
        <p:spPr>
          <a:xfrm>
            <a:off x="-228600" y="0"/>
            <a:ext cx="8229600" cy="1143000"/>
          </a:xfrm>
        </p:spPr>
        <p:txBody>
          <a:bodyPr/>
          <a:lstStyle/>
          <a:p>
            <a:pPr eaLnBrk="1" hangingPunct="1"/>
            <a:r>
              <a:rPr lang="en-US" smtClean="0"/>
              <a:t>Multipath fading</a:t>
            </a:r>
            <a:endParaRPr lang="el-GR" smtClean="0"/>
          </a:p>
        </p:txBody>
      </p:sp>
      <p:sp>
        <p:nvSpPr>
          <p:cNvPr id="59395" name="2 - Θέση περιεχομένου"/>
          <p:cNvSpPr>
            <a:spLocks noGrp="1"/>
          </p:cNvSpPr>
          <p:nvPr>
            <p:ph idx="1"/>
          </p:nvPr>
        </p:nvSpPr>
        <p:spPr>
          <a:xfrm>
            <a:off x="0" y="1600200"/>
            <a:ext cx="9144000" cy="4525963"/>
          </a:xfrm>
        </p:spPr>
        <p:txBody>
          <a:bodyPr/>
          <a:lstStyle/>
          <a:p>
            <a:pPr algn="just" eaLnBrk="1" hangingPunct="1">
              <a:buFont typeface="Arial" pitchFamily="34" charset="0"/>
              <a:buNone/>
            </a:pPr>
            <a:r>
              <a:rPr lang="en-US" sz="2600" b="1" smtClean="0"/>
              <a:t>Multipath:</a:t>
            </a:r>
            <a:r>
              <a:rPr lang="en-US" sz="2600" smtClean="0"/>
              <a:t> the propagation phenomenon that results in radio signals reaching the receiving antenna by two or more paths</a:t>
            </a:r>
          </a:p>
          <a:p>
            <a:pPr algn="just" eaLnBrk="1" hangingPunct="1"/>
            <a:endParaRPr lang="en-US" sz="2600" smtClean="0"/>
          </a:p>
        </p:txBody>
      </p:sp>
      <p:pic>
        <p:nvPicPr>
          <p:cNvPr id="59396" name="Picture 2"/>
          <p:cNvPicPr>
            <a:picLocks noChangeAspect="1" noChangeArrowheads="1"/>
          </p:cNvPicPr>
          <p:nvPr/>
        </p:nvPicPr>
        <p:blipFill>
          <a:blip r:embed="rId3" cstate="print"/>
          <a:srcRect/>
          <a:stretch>
            <a:fillRect/>
          </a:stretch>
        </p:blipFill>
        <p:spPr bwMode="auto">
          <a:xfrm>
            <a:off x="1500188" y="3429000"/>
            <a:ext cx="6072187" cy="250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idx="4294967295"/>
          </p:nvPr>
        </p:nvSpPr>
        <p:spPr>
          <a:xfrm>
            <a:off x="-228600" y="-228600"/>
            <a:ext cx="8229600" cy="914400"/>
          </a:xfrm>
        </p:spPr>
        <p:txBody>
          <a:bodyPr/>
          <a:lstStyle/>
          <a:p>
            <a:pPr eaLnBrk="1" hangingPunct="1"/>
            <a:r>
              <a:rPr lang="en-US" dirty="0" smtClean="0"/>
              <a:t>Channel impulsive response</a:t>
            </a:r>
            <a:endParaRPr lang="el-GR" dirty="0" smtClean="0"/>
          </a:p>
        </p:txBody>
      </p:sp>
      <p:sp>
        <p:nvSpPr>
          <p:cNvPr id="26627" name="2 - Θέση περιεχομένου"/>
          <p:cNvSpPr>
            <a:spLocks noGrp="1"/>
          </p:cNvSpPr>
          <p:nvPr>
            <p:ph idx="4294967295"/>
          </p:nvPr>
        </p:nvSpPr>
        <p:spPr>
          <a:xfrm>
            <a:off x="-48986" y="3437453"/>
            <a:ext cx="9144000" cy="1697038"/>
          </a:xfrm>
        </p:spPr>
        <p:txBody>
          <a:bodyPr/>
          <a:lstStyle/>
          <a:p>
            <a:pPr algn="just" eaLnBrk="1" hangingPunct="1"/>
            <a:r>
              <a:rPr lang="en-US" sz="2400" dirty="0" smtClean="0"/>
              <a:t>By sending a </a:t>
            </a:r>
            <a:r>
              <a:rPr lang="en-US" sz="2400" b="1" i="1" u="sng" dirty="0" smtClean="0"/>
              <a:t>pulse</a:t>
            </a:r>
            <a:r>
              <a:rPr lang="en-US" sz="2400" b="1" dirty="0" smtClean="0"/>
              <a:t> of very small duration </a:t>
            </a:r>
            <a:r>
              <a:rPr lang="en-US" sz="2400" dirty="0" smtClean="0"/>
              <a:t>to the channel, the </a:t>
            </a:r>
            <a:r>
              <a:rPr lang="en-US" sz="2400" b="1" dirty="0" smtClean="0">
                <a:solidFill>
                  <a:srgbClr val="FF0000"/>
                </a:solidFill>
              </a:rPr>
              <a:t>impulsive response </a:t>
            </a:r>
            <a:r>
              <a:rPr lang="en-US" sz="2400" dirty="0" smtClean="0"/>
              <a:t>can be estimated</a:t>
            </a:r>
          </a:p>
          <a:p>
            <a:pPr algn="just" eaLnBrk="1" hangingPunct="1"/>
            <a:endParaRPr lang="en-US" sz="2400" dirty="0" smtClean="0"/>
          </a:p>
          <a:p>
            <a:pPr algn="just" eaLnBrk="1" hangingPunct="1">
              <a:buFont typeface="Wingdings"/>
              <a:buChar char="F"/>
            </a:pPr>
            <a:r>
              <a:rPr lang="en-US" sz="2400" dirty="0" smtClean="0"/>
              <a:t>At the output, the </a:t>
            </a:r>
            <a:r>
              <a:rPr lang="en-US" sz="2400" b="1" dirty="0" smtClean="0">
                <a:solidFill>
                  <a:srgbClr val="DAB11C"/>
                </a:solidFill>
              </a:rPr>
              <a:t>duration of the pulse is </a:t>
            </a:r>
            <a:r>
              <a:rPr lang="en-US" sz="2400" b="1" u="sng" dirty="0" smtClean="0">
                <a:solidFill>
                  <a:srgbClr val="DAB11C"/>
                </a:solidFill>
              </a:rPr>
              <a:t>extended</a:t>
            </a:r>
            <a:r>
              <a:rPr lang="en-US" sz="2400" dirty="0" smtClean="0"/>
              <a:t> due to </a:t>
            </a:r>
            <a:r>
              <a:rPr lang="en-US" sz="2400" b="1" dirty="0" smtClean="0">
                <a:solidFill>
                  <a:srgbClr val="FF0000"/>
                </a:solidFill>
              </a:rPr>
              <a:t>multipath</a:t>
            </a:r>
            <a:endParaRPr lang="el-GR" sz="2400" b="1" dirty="0" smtClean="0">
              <a:solidFill>
                <a:srgbClr val="FF0000"/>
              </a:solidFill>
            </a:endParaRPr>
          </a:p>
          <a:p>
            <a:pPr algn="just" eaLnBrk="1" hangingPunct="1">
              <a:buFont typeface="Wingdings"/>
              <a:buChar char="F"/>
            </a:pPr>
            <a:endParaRPr lang="el-GR" sz="2400" b="1" dirty="0" smtClean="0">
              <a:solidFill>
                <a:srgbClr val="FF0000"/>
              </a:solidFill>
            </a:endParaRPr>
          </a:p>
          <a:p>
            <a:pPr marL="0" indent="0" algn="just" eaLnBrk="1" hangingPunct="1">
              <a:buNone/>
            </a:pPr>
            <a:r>
              <a:rPr lang="el-GR" sz="2000" dirty="0" smtClean="0">
                <a:solidFill>
                  <a:srgbClr val="7030A0"/>
                </a:solidFill>
              </a:rPr>
              <a:t>Μπορούμε να θεωρήσουμε ότι το </a:t>
            </a:r>
            <a:r>
              <a:rPr lang="en-US" sz="2000" dirty="0" smtClean="0">
                <a:solidFill>
                  <a:srgbClr val="7030A0"/>
                </a:solidFill>
              </a:rPr>
              <a:t>multi-path </a:t>
            </a:r>
            <a:r>
              <a:rPr lang="el-GR" sz="2000" dirty="0" smtClean="0">
                <a:solidFill>
                  <a:srgbClr val="7030A0"/>
                </a:solidFill>
              </a:rPr>
              <a:t>φαινόμενο έχει ως αποτέλεσμα το κανάλι να συμπεριφέρεται σαν φίλτρο στο πεδίο των συχνοτήτων</a:t>
            </a:r>
            <a:r>
              <a:rPr lang="en-US" sz="2000" dirty="0" smtClean="0">
                <a:solidFill>
                  <a:srgbClr val="7030A0"/>
                </a:solidFill>
              </a:rPr>
              <a:t>:</a:t>
            </a:r>
            <a:r>
              <a:rPr lang="el-GR" sz="2000" dirty="0" smtClean="0">
                <a:solidFill>
                  <a:srgbClr val="7030A0"/>
                </a:solidFill>
              </a:rPr>
              <a:t> όπου ενισχύει άλλες συχνότητες, κι άλλες τις εξασθενεί</a:t>
            </a:r>
          </a:p>
        </p:txBody>
      </p:sp>
      <p:pic>
        <p:nvPicPr>
          <p:cNvPr id="2662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2588" y="609600"/>
            <a:ext cx="7358062" cy="2643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9" name="Oval 5"/>
          <p:cNvSpPr>
            <a:spLocks noChangeArrowheads="1"/>
          </p:cNvSpPr>
          <p:nvPr/>
        </p:nvSpPr>
        <p:spPr bwMode="auto">
          <a:xfrm>
            <a:off x="1044576" y="1521619"/>
            <a:ext cx="503237" cy="1366838"/>
          </a:xfrm>
          <a:prstGeom prst="ellipse">
            <a:avLst/>
          </a:prstGeom>
          <a:solidFill>
            <a:srgbClr val="F3E2A3">
              <a:alpha val="54901"/>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l-GR"/>
          </a:p>
        </p:txBody>
      </p:sp>
      <p:sp>
        <p:nvSpPr>
          <p:cNvPr id="26630" name="Oval 6"/>
          <p:cNvSpPr>
            <a:spLocks noChangeArrowheads="1"/>
          </p:cNvSpPr>
          <p:nvPr/>
        </p:nvSpPr>
        <p:spPr bwMode="auto">
          <a:xfrm>
            <a:off x="4572000" y="1670050"/>
            <a:ext cx="2663825" cy="1582737"/>
          </a:xfrm>
          <a:prstGeom prst="ellipse">
            <a:avLst/>
          </a:prstGeom>
          <a:solidFill>
            <a:srgbClr val="F3E2A3">
              <a:alpha val="54901"/>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l-GR"/>
          </a:p>
        </p:txBody>
      </p:sp>
      <p:sp>
        <p:nvSpPr>
          <p:cNvPr id="2" name="TextBox 1"/>
          <p:cNvSpPr txBox="1"/>
          <p:nvPr/>
        </p:nvSpPr>
        <p:spPr>
          <a:xfrm>
            <a:off x="304800" y="3068121"/>
            <a:ext cx="3276600" cy="369332"/>
          </a:xfrm>
          <a:prstGeom prst="rect">
            <a:avLst/>
          </a:prstGeom>
          <a:noFill/>
        </p:spPr>
        <p:txBody>
          <a:bodyPr wrap="square" rtlCol="0">
            <a:spAutoFit/>
          </a:bodyPr>
          <a:lstStyle/>
          <a:p>
            <a:r>
              <a:rPr lang="el-GR" dirty="0" smtClean="0"/>
              <a:t>Διάρκεια συμβόλου</a:t>
            </a:r>
            <a:endParaRPr lang="el-GR" dirty="0"/>
          </a:p>
        </p:txBody>
      </p:sp>
    </p:spTree>
    <p:extLst>
      <p:ext uri="{BB962C8B-B14F-4D97-AF65-F5344CB8AC3E}">
        <p14:creationId xmlns="" xmlns:p14="http://schemas.microsoft.com/office/powerpoint/2010/main" val="2428911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 Τίτλος"/>
          <p:cNvSpPr>
            <a:spLocks noGrp="1"/>
          </p:cNvSpPr>
          <p:nvPr>
            <p:ph type="title"/>
          </p:nvPr>
        </p:nvSpPr>
        <p:spPr>
          <a:xfrm>
            <a:off x="-990600" y="-228600"/>
            <a:ext cx="10485437" cy="1143000"/>
          </a:xfrm>
        </p:spPr>
        <p:txBody>
          <a:bodyPr/>
          <a:lstStyle/>
          <a:p>
            <a:pPr eaLnBrk="1" hangingPunct="1"/>
            <a:r>
              <a:rPr lang="en-US" sz="3600" dirty="0" smtClean="0"/>
              <a:t>Frequency  Selective  Fading</a:t>
            </a:r>
            <a:r>
              <a:rPr lang="en-US" sz="3600" dirty="0"/>
              <a:t> </a:t>
            </a:r>
            <a:r>
              <a:rPr lang="en-US" sz="3600" dirty="0" smtClean="0"/>
              <a:t>due to Multipath</a:t>
            </a:r>
            <a:endParaRPr lang="el-GR" sz="3600" dirty="0" smtClean="0"/>
          </a:p>
        </p:txBody>
      </p:sp>
      <p:sp>
        <p:nvSpPr>
          <p:cNvPr id="135171" name="2 - Θέση περιεχομένου"/>
          <p:cNvSpPr>
            <a:spLocks noGrp="1"/>
          </p:cNvSpPr>
          <p:nvPr>
            <p:ph idx="1"/>
          </p:nvPr>
        </p:nvSpPr>
        <p:spPr>
          <a:xfrm>
            <a:off x="0" y="838200"/>
            <a:ext cx="9144000" cy="4525963"/>
          </a:xfrm>
        </p:spPr>
        <p:txBody>
          <a:bodyPr/>
          <a:lstStyle/>
          <a:p>
            <a:pPr eaLnBrk="1" hangingPunct="1"/>
            <a:r>
              <a:rPr lang="en-US" sz="2600" dirty="0" smtClean="0"/>
              <a:t>The frequency response of a fading channel is not constant within the available bandwidth</a:t>
            </a:r>
          </a:p>
          <a:p>
            <a:pPr lvl="1" eaLnBrk="1" hangingPunct="1"/>
            <a:r>
              <a:rPr lang="en-US" sz="2200" dirty="0" smtClean="0"/>
              <a:t>The channel gain may </a:t>
            </a:r>
            <a:r>
              <a:rPr lang="en-US" sz="2200" b="1" i="1" dirty="0" smtClean="0">
                <a:solidFill>
                  <a:srgbClr val="FF0000"/>
                </a:solidFill>
              </a:rPr>
              <a:t>vary for different frequencies </a:t>
            </a:r>
            <a:r>
              <a:rPr lang="en-US" sz="2200" dirty="0" smtClean="0"/>
              <a:t>of the transmitted signal (e.g., due to multi-path)</a:t>
            </a:r>
          </a:p>
          <a:p>
            <a:pPr lvl="1" eaLnBrk="1" hangingPunct="1"/>
            <a:r>
              <a:rPr lang="en-US" sz="2200" dirty="0" smtClean="0"/>
              <a:t>Channel gain: </a:t>
            </a:r>
            <a:r>
              <a:rPr lang="el-GR" sz="2200" dirty="0" smtClean="0"/>
              <a:t>συντελεστής που εκφράζει την επίδραση στο μεταδιδόμενο σήμα</a:t>
            </a:r>
          </a:p>
          <a:p>
            <a:pPr lvl="1" eaLnBrk="1" hangingPunct="1">
              <a:buFont typeface="Arial" pitchFamily="34" charset="0"/>
              <a:buNone/>
            </a:pPr>
            <a:endParaRPr lang="en-US" sz="2200" dirty="0" smtClean="0"/>
          </a:p>
          <a:p>
            <a:pPr lvl="1" eaLnBrk="1" hangingPunct="1">
              <a:buFont typeface="Arial" pitchFamily="34" charset="0"/>
              <a:buNone/>
            </a:pPr>
            <a:endParaRPr lang="en-US" sz="2200" dirty="0" smtClean="0"/>
          </a:p>
          <a:p>
            <a:pPr eaLnBrk="1" hangingPunct="1"/>
            <a:endParaRPr lang="en-US" sz="2600" dirty="0" smtClean="0"/>
          </a:p>
          <a:p>
            <a:pPr eaLnBrk="1" hangingPunct="1"/>
            <a:endParaRPr lang="en-US" sz="2600" dirty="0" smtClean="0"/>
          </a:p>
          <a:p>
            <a:pPr eaLnBrk="1" hangingPunct="1"/>
            <a:endParaRPr lang="en-US" sz="2600" dirty="0" smtClean="0"/>
          </a:p>
          <a:p>
            <a:pPr eaLnBrk="1" hangingPunct="1"/>
            <a:endParaRPr lang="el-GR" sz="2600" dirty="0" smtClean="0"/>
          </a:p>
        </p:txBody>
      </p:sp>
      <p:pic>
        <p:nvPicPr>
          <p:cNvPr id="135172" name="Picture 5"/>
          <p:cNvPicPr>
            <a:picLocks noChangeAspect="1" noChangeArrowheads="1"/>
          </p:cNvPicPr>
          <p:nvPr/>
        </p:nvPicPr>
        <p:blipFill>
          <a:blip r:embed="rId3" cstate="print"/>
          <a:srcRect/>
          <a:stretch>
            <a:fillRect/>
          </a:stretch>
        </p:blipFill>
        <p:spPr bwMode="auto">
          <a:xfrm>
            <a:off x="0" y="3276600"/>
            <a:ext cx="9144000" cy="2428875"/>
          </a:xfrm>
          <a:prstGeom prst="rect">
            <a:avLst/>
          </a:prstGeom>
          <a:noFill/>
          <a:ln w="9525">
            <a:noFill/>
            <a:miter lim="800000"/>
            <a:headEnd/>
            <a:tailEnd/>
          </a:ln>
        </p:spPr>
      </p:pic>
      <p:sp>
        <p:nvSpPr>
          <p:cNvPr id="135173" name="TextBox 4"/>
          <p:cNvSpPr txBox="1">
            <a:spLocks noChangeArrowheads="1"/>
          </p:cNvSpPr>
          <p:nvPr/>
        </p:nvSpPr>
        <p:spPr bwMode="auto">
          <a:xfrm>
            <a:off x="1850571" y="5738358"/>
            <a:ext cx="5821363" cy="369888"/>
          </a:xfrm>
          <a:prstGeom prst="rect">
            <a:avLst/>
          </a:prstGeom>
          <a:noFill/>
          <a:ln w="9525">
            <a:noFill/>
            <a:miter lim="800000"/>
            <a:headEnd/>
            <a:tailEnd/>
          </a:ln>
        </p:spPr>
        <p:txBody>
          <a:bodyPr wrap="none">
            <a:spAutoFit/>
          </a:bodyPr>
          <a:lstStyle/>
          <a:p>
            <a:r>
              <a:rPr lang="en-US" dirty="0"/>
              <a:t>H</a:t>
            </a:r>
            <a:r>
              <a:rPr lang="en-US" baseline="30000" dirty="0"/>
              <a:t>2</a:t>
            </a:r>
            <a:r>
              <a:rPr lang="en-US" dirty="0"/>
              <a:t>(f): the square of channel frequency response</a:t>
            </a:r>
          </a:p>
        </p:txBody>
      </p:sp>
      <p:sp>
        <p:nvSpPr>
          <p:cNvPr id="135174" name="TextBox 5"/>
          <p:cNvSpPr txBox="1">
            <a:spLocks noChangeArrowheads="1"/>
          </p:cNvSpPr>
          <p:nvPr/>
        </p:nvSpPr>
        <p:spPr bwMode="auto">
          <a:xfrm>
            <a:off x="3124200" y="3276600"/>
            <a:ext cx="788988" cy="276225"/>
          </a:xfrm>
          <a:prstGeom prst="rect">
            <a:avLst/>
          </a:prstGeom>
          <a:noFill/>
          <a:ln w="9525">
            <a:noFill/>
            <a:miter lim="800000"/>
            <a:headEnd/>
            <a:tailEnd/>
          </a:ln>
        </p:spPr>
        <p:txBody>
          <a:bodyPr wrap="none">
            <a:spAutoFit/>
          </a:bodyPr>
          <a:lstStyle/>
          <a:p>
            <a:r>
              <a:rPr lang="en-US" sz="1200"/>
              <a:t>Square </a:t>
            </a:r>
          </a:p>
        </p:txBody>
      </p:sp>
      <p:sp>
        <p:nvSpPr>
          <p:cNvPr id="135175" name="TextBox 6"/>
          <p:cNvSpPr txBox="1">
            <a:spLocks noChangeArrowheads="1"/>
          </p:cNvSpPr>
          <p:nvPr/>
        </p:nvSpPr>
        <p:spPr bwMode="auto">
          <a:xfrm>
            <a:off x="6019800" y="3810000"/>
            <a:ext cx="1282700" cy="646113"/>
          </a:xfrm>
          <a:prstGeom prst="rect">
            <a:avLst/>
          </a:prstGeom>
          <a:noFill/>
          <a:ln w="9525">
            <a:noFill/>
            <a:miter lim="800000"/>
            <a:headEnd/>
            <a:tailEnd/>
          </a:ln>
        </p:spPr>
        <p:txBody>
          <a:bodyPr wrap="none">
            <a:spAutoFit/>
          </a:bodyPr>
          <a:lstStyle/>
          <a:p>
            <a:r>
              <a:rPr lang="en-US"/>
              <a:t>distortion</a:t>
            </a:r>
          </a:p>
          <a:p>
            <a:endParaRPr lang="en-US"/>
          </a:p>
        </p:txBody>
      </p:sp>
      <p:cxnSp>
        <p:nvCxnSpPr>
          <p:cNvPr id="9" name="Straight Arrow Connector 8"/>
          <p:cNvCxnSpPr/>
          <p:nvPr/>
        </p:nvCxnSpPr>
        <p:spPr>
          <a:xfrm rot="16200000" flipH="1">
            <a:off x="6667500" y="43053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6120492"/>
            <a:ext cx="9144000" cy="784830"/>
          </a:xfrm>
          <a:prstGeom prst="rect">
            <a:avLst/>
          </a:prstGeom>
          <a:noFill/>
        </p:spPr>
        <p:txBody>
          <a:bodyPr wrap="square" rtlCol="0">
            <a:spAutoFit/>
          </a:bodyPr>
          <a:lstStyle/>
          <a:p>
            <a:r>
              <a:rPr lang="el-GR" sz="1500" dirty="0" smtClean="0">
                <a:solidFill>
                  <a:schemeClr val="accent3">
                    <a:lumMod val="75000"/>
                  </a:schemeClr>
                </a:solidFill>
              </a:rPr>
              <a:t>Το παραπάνω παράδειγμα δείχνει ένα κακής ποιότητας κανάλι, μια και παραμορφώνει σημαντικά τα φασματικά χαρακτηριστικά του μεταδιδόμενου σήματος (πχ κύριος λοβός</a:t>
            </a:r>
          </a:p>
          <a:p>
            <a:r>
              <a:rPr lang="el-GR" sz="1500" dirty="0">
                <a:solidFill>
                  <a:schemeClr val="accent3">
                    <a:lumMod val="75000"/>
                  </a:schemeClr>
                </a:solidFill>
              </a:rPr>
              <a:t>έ</a:t>
            </a:r>
            <a:r>
              <a:rPr lang="el-GR" sz="1500" dirty="0" smtClean="0">
                <a:solidFill>
                  <a:schemeClr val="accent3">
                    <a:lumMod val="75000"/>
                  </a:schemeClr>
                </a:solidFill>
              </a:rPr>
              <a:t>χει σχεδόν εξαφανιστεί)</a:t>
            </a:r>
          </a:p>
        </p:txBody>
      </p:sp>
    </p:spTree>
    <p:extLst>
      <p:ext uri="{BB962C8B-B14F-4D97-AF65-F5344CB8AC3E}">
        <p14:creationId xmlns="" xmlns:p14="http://schemas.microsoft.com/office/powerpoint/2010/main" val="327358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71"/>
            <a:ext cx="8229600" cy="1143000"/>
          </a:xfrm>
        </p:spPr>
        <p:txBody>
          <a:bodyPr/>
          <a:lstStyle/>
          <a:p>
            <a:r>
              <a:rPr lang="el-GR" dirty="0" smtClean="0"/>
              <a:t>Μοντέλο Τηλεπικοινωνιακών Συστημάτων </a:t>
            </a:r>
            <a:endParaRPr lang="el-GR" dirty="0"/>
          </a:p>
        </p:txBody>
      </p:sp>
      <p:sp>
        <p:nvSpPr>
          <p:cNvPr id="3" name="Content Placeholder 2"/>
          <p:cNvSpPr>
            <a:spLocks noGrp="1"/>
          </p:cNvSpPr>
          <p:nvPr>
            <p:ph idx="1"/>
          </p:nvPr>
        </p:nvSpPr>
        <p:spPr>
          <a:xfrm>
            <a:off x="-32657" y="2045732"/>
            <a:ext cx="8991600" cy="4525963"/>
          </a:xfrm>
        </p:spPr>
        <p:txBody>
          <a:bodyPr/>
          <a:lstStyle/>
          <a:p>
            <a:r>
              <a:rPr lang="el-GR" sz="2200" dirty="0" smtClean="0"/>
              <a:t>Ο δίαυλος επικοινωνίας μπορεί να είναι μια γραμμή μεταφορά (π.χ. τηλεφωνία, </a:t>
            </a:r>
            <a:r>
              <a:rPr lang="en-US" sz="2200" dirty="0" smtClean="0"/>
              <a:t>Ethernet), </a:t>
            </a:r>
            <a:r>
              <a:rPr lang="el-GR" sz="2200" dirty="0" smtClean="0"/>
              <a:t>μια οπτική ίνα ή απλά ο ελεύθερος χώρος (όπου το σήματα εκπέμπεται σας ηλεκτρομαγνητικό κύμα). </a:t>
            </a:r>
            <a:endParaRPr lang="el-GR" sz="2200" dirty="0"/>
          </a:p>
        </p:txBody>
      </p:sp>
      <p:sp>
        <p:nvSpPr>
          <p:cNvPr id="4" name="Slide Number Placeholder 3"/>
          <p:cNvSpPr>
            <a:spLocks noGrp="1"/>
          </p:cNvSpPr>
          <p:nvPr>
            <p:ph type="sldNum" sz="quarter" idx="12"/>
          </p:nvPr>
        </p:nvSpPr>
        <p:spPr/>
        <p:txBody>
          <a:bodyPr/>
          <a:lstStyle/>
          <a:p>
            <a:pPr>
              <a:defRPr/>
            </a:pPr>
            <a:fld id="{4948D07A-EE31-4026-94D9-DE9CDEAC8F27}" type="slidenum">
              <a:rPr lang="el-GR" smtClean="0"/>
              <a:pPr>
                <a:defRPr/>
              </a:pPr>
              <a:t>3</a:t>
            </a:fld>
            <a:endParaRPr lang="el-GR"/>
          </a:p>
        </p:txBody>
      </p:sp>
      <p:sp>
        <p:nvSpPr>
          <p:cNvPr id="5" name="TextBox 4"/>
          <p:cNvSpPr txBox="1"/>
          <p:nvPr/>
        </p:nvSpPr>
        <p:spPr>
          <a:xfrm>
            <a:off x="4495800" y="1274411"/>
            <a:ext cx="3730508" cy="369332"/>
          </a:xfrm>
          <a:prstGeom prst="rect">
            <a:avLst/>
          </a:prstGeom>
          <a:noFill/>
        </p:spPr>
        <p:txBody>
          <a:bodyPr wrap="none" rtlCol="0">
            <a:spAutoFit/>
          </a:bodyPr>
          <a:lstStyle/>
          <a:p>
            <a:r>
              <a:rPr lang="el-GR" dirty="0" smtClean="0"/>
              <a:t>{από τη σκοπιά των σημάτων}</a:t>
            </a:r>
            <a:endParaRPr lang="el-GR" dirty="0"/>
          </a:p>
        </p:txBody>
      </p:sp>
    </p:spTree>
    <p:extLst>
      <p:ext uri="{BB962C8B-B14F-4D97-AF65-F5344CB8AC3E}">
        <p14:creationId xmlns="" xmlns:p14="http://schemas.microsoft.com/office/powerpoint/2010/main" val="3081219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762000" y="0"/>
            <a:ext cx="9144000" cy="1216025"/>
          </a:xfrm>
        </p:spPr>
        <p:txBody>
          <a:bodyPr/>
          <a:lstStyle/>
          <a:p>
            <a:pPr eaLnBrk="1" hangingPunct="1"/>
            <a:r>
              <a:rPr lang="en-US" sz="3000" smtClean="0"/>
              <a:t>Main issues in wireless communications</a:t>
            </a:r>
          </a:p>
        </p:txBody>
      </p:sp>
      <p:sp>
        <p:nvSpPr>
          <p:cNvPr id="3" name="Slide Number Placeholder 2"/>
          <p:cNvSpPr>
            <a:spLocks noGrp="1"/>
          </p:cNvSpPr>
          <p:nvPr>
            <p:ph type="sldNum" sz="quarter" idx="12"/>
          </p:nvPr>
        </p:nvSpPr>
        <p:spPr/>
        <p:txBody>
          <a:bodyPr/>
          <a:lstStyle/>
          <a:p>
            <a:pPr>
              <a:defRPr/>
            </a:pPr>
            <a:fld id="{AA23747E-AF88-4184-ABAE-880C89DFBDF9}" type="slidenum">
              <a:rPr lang="el-GR"/>
              <a:pPr>
                <a:defRPr/>
              </a:pPr>
              <a:t>30</a:t>
            </a:fld>
            <a:endParaRPr lang="el-GR"/>
          </a:p>
        </p:txBody>
      </p:sp>
      <p:sp>
        <p:nvSpPr>
          <p:cNvPr id="5" name="TextBox 4"/>
          <p:cNvSpPr txBox="1"/>
          <p:nvPr/>
        </p:nvSpPr>
        <p:spPr>
          <a:xfrm>
            <a:off x="0" y="1828800"/>
            <a:ext cx="9604375" cy="4278313"/>
          </a:xfrm>
          <a:prstGeom prst="rect">
            <a:avLst/>
          </a:prstGeom>
          <a:solidFill>
            <a:schemeClr val="bg1"/>
          </a:solidFill>
        </p:spPr>
        <p:txBody>
          <a:bodyPr>
            <a:spAutoFit/>
          </a:bodyPr>
          <a:lstStyle/>
          <a:p>
            <a:pPr>
              <a:defRPr/>
            </a:pPr>
            <a:r>
              <a:rPr lang="en-US" sz="2400" b="1" i="1" dirty="0">
                <a:solidFill>
                  <a:srgbClr val="FF0000"/>
                </a:solidFill>
              </a:rPr>
              <a:t>Fading</a:t>
            </a:r>
            <a:r>
              <a:rPr lang="en-US" sz="2400" dirty="0"/>
              <a:t>: </a:t>
            </a:r>
            <a:r>
              <a:rPr lang="en-US" sz="2400" i="1" dirty="0"/>
              <a:t>time variation </a:t>
            </a:r>
            <a:r>
              <a:rPr lang="en-US" sz="2400" dirty="0"/>
              <a:t>of signal strength due to:</a:t>
            </a:r>
          </a:p>
          <a:p>
            <a:pPr>
              <a:buFont typeface="Arial" pitchFamily="34" charset="0"/>
              <a:buChar char="•"/>
              <a:defRPr/>
            </a:pPr>
            <a:r>
              <a:rPr lang="en-US" sz="2400" i="1" dirty="0"/>
              <a:t> </a:t>
            </a:r>
            <a:r>
              <a:rPr lang="en-US" sz="2400" b="1" i="1" dirty="0"/>
              <a:t>Small-scale</a:t>
            </a:r>
            <a:r>
              <a:rPr lang="en-US" sz="2400" i="1" dirty="0"/>
              <a:t> effect </a:t>
            </a:r>
            <a:r>
              <a:rPr lang="en-US" sz="2400" dirty="0"/>
              <a:t>of multipath fading</a:t>
            </a:r>
          </a:p>
          <a:p>
            <a:pPr>
              <a:defRPr/>
            </a:pPr>
            <a:endParaRPr lang="en-US" sz="2400" dirty="0"/>
          </a:p>
          <a:p>
            <a:pPr>
              <a:buFont typeface="Arial" pitchFamily="34" charset="0"/>
              <a:buChar char="•"/>
              <a:defRPr/>
            </a:pPr>
            <a:r>
              <a:rPr lang="en-US" sz="2400" i="1" dirty="0"/>
              <a:t> </a:t>
            </a:r>
            <a:r>
              <a:rPr lang="en-US" sz="2400" b="1" i="1" dirty="0"/>
              <a:t>Larger-scale</a:t>
            </a:r>
            <a:r>
              <a:rPr lang="en-US" sz="2400" i="1" dirty="0"/>
              <a:t> effects</a:t>
            </a:r>
            <a:r>
              <a:rPr lang="en-US" sz="2400" dirty="0"/>
              <a:t>, such as </a:t>
            </a:r>
          </a:p>
          <a:p>
            <a:pPr lvl="1">
              <a:buFont typeface="Arial" pitchFamily="34" charset="0"/>
              <a:buChar char="•"/>
              <a:defRPr/>
            </a:pPr>
            <a:r>
              <a:rPr lang="en-US" sz="2400" dirty="0"/>
              <a:t> </a:t>
            </a:r>
            <a:r>
              <a:rPr lang="en-US" sz="2400" b="1" i="1" dirty="0">
                <a:solidFill>
                  <a:srgbClr val="00B050"/>
                </a:solidFill>
              </a:rPr>
              <a:t>Path loss </a:t>
            </a:r>
            <a:r>
              <a:rPr lang="en-US" sz="2400" dirty="0"/>
              <a:t>via </a:t>
            </a:r>
            <a:r>
              <a:rPr lang="en-US" sz="2400" b="1" i="1" u="sng" dirty="0"/>
              <a:t>distance attenuation</a:t>
            </a:r>
            <a:endParaRPr lang="en-US" sz="2400" dirty="0"/>
          </a:p>
          <a:p>
            <a:pPr lvl="1">
              <a:buFont typeface="Arial" pitchFamily="34" charset="0"/>
              <a:buChar char="•"/>
              <a:defRPr/>
            </a:pPr>
            <a:r>
              <a:rPr lang="en-US" sz="2400" dirty="0"/>
              <a:t> </a:t>
            </a:r>
            <a:r>
              <a:rPr lang="en-US" sz="2400" b="1" i="1" dirty="0">
                <a:solidFill>
                  <a:srgbClr val="00B050"/>
                </a:solidFill>
              </a:rPr>
              <a:t>Shadowing</a:t>
            </a:r>
            <a:r>
              <a:rPr lang="en-US" sz="2400" dirty="0"/>
              <a:t> via </a:t>
            </a:r>
            <a:r>
              <a:rPr lang="en-US" sz="2400" b="1" i="1" u="sng" dirty="0"/>
              <a:t>obstacles</a:t>
            </a:r>
          </a:p>
          <a:p>
            <a:pPr lvl="1">
              <a:buFont typeface="Arial" pitchFamily="34" charset="0"/>
              <a:buChar char="•"/>
              <a:defRPr/>
            </a:pPr>
            <a:endParaRPr lang="en-US" sz="2400" i="1" u="sng" dirty="0"/>
          </a:p>
          <a:p>
            <a:pPr>
              <a:defRPr/>
            </a:pPr>
            <a:r>
              <a:rPr lang="en-US" sz="2400" b="1" i="1" dirty="0">
                <a:solidFill>
                  <a:srgbClr val="FF0000"/>
                </a:solidFill>
              </a:rPr>
              <a:t>Interference</a:t>
            </a:r>
            <a:endParaRPr lang="en-US" sz="2400" b="1" i="1" dirty="0">
              <a:solidFill>
                <a:schemeClr val="accent6">
                  <a:lumMod val="60000"/>
                  <a:lumOff val="40000"/>
                </a:schemeClr>
              </a:solidFill>
            </a:endParaRPr>
          </a:p>
          <a:p>
            <a:pPr>
              <a:defRPr/>
            </a:pPr>
            <a:r>
              <a:rPr lang="en-US" sz="2000" dirty="0"/>
              <a:t>Unlike the wired world, where transmitter-receiver pair can often be though of as an </a:t>
            </a:r>
            <a:r>
              <a:rPr lang="en-US" sz="2000" b="1" dirty="0"/>
              <a:t>isolated point-to-point link</a:t>
            </a:r>
            <a:r>
              <a:rPr lang="en-US" sz="2000" dirty="0"/>
              <a:t>, wireless users </a:t>
            </a:r>
          </a:p>
          <a:p>
            <a:pPr>
              <a:defRPr/>
            </a:pPr>
            <a:r>
              <a:rPr lang="en-US" sz="2000" dirty="0"/>
              <a:t>communicate over the air &amp; there is significant interference between them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828800" y="0"/>
            <a:ext cx="8229600" cy="1143000"/>
          </a:xfrm>
        </p:spPr>
        <p:txBody>
          <a:bodyPr/>
          <a:lstStyle/>
          <a:p>
            <a:pPr eaLnBrk="1" hangingPunct="1"/>
            <a:r>
              <a:rPr lang="en-US" smtClean="0"/>
              <a:t>Types of fading</a:t>
            </a:r>
            <a:endParaRPr lang="el-GR" smtClean="0"/>
          </a:p>
        </p:txBody>
      </p:sp>
      <p:sp>
        <p:nvSpPr>
          <p:cNvPr id="61443" name="Rectangle 3"/>
          <p:cNvSpPr>
            <a:spLocks noGrp="1" noChangeArrowheads="1"/>
          </p:cNvSpPr>
          <p:nvPr>
            <p:ph idx="1"/>
          </p:nvPr>
        </p:nvSpPr>
        <p:spPr>
          <a:xfrm>
            <a:off x="0" y="1447800"/>
            <a:ext cx="9144000" cy="5105400"/>
          </a:xfrm>
        </p:spPr>
        <p:txBody>
          <a:bodyPr/>
          <a:lstStyle/>
          <a:p>
            <a:pPr eaLnBrk="1" hangingPunct="1"/>
            <a:r>
              <a:rPr lang="en-US" sz="2400" b="1" u="sng" smtClean="0">
                <a:solidFill>
                  <a:srgbClr val="0070C0"/>
                </a:solidFill>
              </a:rPr>
              <a:t>Large-scale fading</a:t>
            </a:r>
            <a:r>
              <a:rPr lang="en-US" sz="2400" smtClean="0"/>
              <a:t>, due to </a:t>
            </a:r>
            <a:r>
              <a:rPr lang="en-US" sz="2400" b="1" smtClean="0">
                <a:solidFill>
                  <a:srgbClr val="00B050"/>
                </a:solidFill>
              </a:rPr>
              <a:t>path loss of signal </a:t>
            </a:r>
            <a:r>
              <a:rPr lang="en-US" sz="2400" smtClean="0"/>
              <a:t>as function of</a:t>
            </a:r>
            <a:r>
              <a:rPr lang="en-US" sz="2400" smtClean="0">
                <a:solidFill>
                  <a:srgbClr val="92D050"/>
                </a:solidFill>
              </a:rPr>
              <a:t> </a:t>
            </a:r>
            <a:r>
              <a:rPr lang="en-US" sz="2400" b="1" smtClean="0">
                <a:solidFill>
                  <a:srgbClr val="00B050"/>
                </a:solidFill>
              </a:rPr>
              <a:t>distance </a:t>
            </a:r>
            <a:r>
              <a:rPr lang="en-US" sz="2400" smtClean="0"/>
              <a:t>&amp; </a:t>
            </a:r>
            <a:r>
              <a:rPr lang="en-US" sz="2400" b="1" smtClean="0">
                <a:solidFill>
                  <a:srgbClr val="00B050"/>
                </a:solidFill>
              </a:rPr>
              <a:t>shadowing</a:t>
            </a:r>
            <a:r>
              <a:rPr lang="en-US" sz="2400" smtClean="0"/>
              <a:t> by large objects (hills, buildings)</a:t>
            </a:r>
          </a:p>
          <a:p>
            <a:pPr lvl="1" eaLnBrk="1" hangingPunct="1">
              <a:buFont typeface="Wingdings" pitchFamily="2" charset="2"/>
              <a:buNone/>
            </a:pPr>
            <a:r>
              <a:rPr lang="en-US" sz="2400" smtClean="0">
                <a:sym typeface="Wingdings" pitchFamily="2" charset="2"/>
              </a:rPr>
              <a:t> </a:t>
            </a:r>
            <a:r>
              <a:rPr lang="en-US" sz="2400" smtClean="0"/>
              <a:t>This occurs as wireless devices move through a </a:t>
            </a:r>
            <a:r>
              <a:rPr lang="en-US" sz="2400" b="1" smtClean="0"/>
              <a:t>distance of the order of cell size</a:t>
            </a:r>
            <a:r>
              <a:rPr lang="en-US" sz="2400" smtClean="0"/>
              <a:t> and is typically </a:t>
            </a:r>
            <a:r>
              <a:rPr lang="en-US" sz="2400" b="1" smtClean="0">
                <a:solidFill>
                  <a:srgbClr val="FF0000"/>
                </a:solidFill>
              </a:rPr>
              <a:t>frequency independent</a:t>
            </a:r>
          </a:p>
          <a:p>
            <a:pPr lvl="1" eaLnBrk="1" hangingPunct="1"/>
            <a:r>
              <a:rPr lang="en-US" sz="2400" smtClean="0">
                <a:solidFill>
                  <a:srgbClr val="808000"/>
                </a:solidFill>
              </a:rPr>
              <a:t>large transmitter-receiver distances</a:t>
            </a:r>
            <a:endParaRPr lang="en-US" sz="2400" b="1" smtClean="0">
              <a:solidFill>
                <a:srgbClr val="CCCC00"/>
              </a:solidFill>
            </a:endParaRPr>
          </a:p>
          <a:p>
            <a:pPr lvl="1" eaLnBrk="1" hangingPunct="1"/>
            <a:endParaRPr lang="en-US" sz="2400" b="1" smtClean="0">
              <a:solidFill>
                <a:srgbClr val="CCCC00"/>
              </a:solidFill>
            </a:endParaRPr>
          </a:p>
          <a:p>
            <a:pPr eaLnBrk="1" hangingPunct="1"/>
            <a:r>
              <a:rPr lang="en-US" sz="2400" b="1" u="sng" smtClean="0">
                <a:solidFill>
                  <a:srgbClr val="0070C0"/>
                </a:solidFill>
              </a:rPr>
              <a:t>Small-scale fading</a:t>
            </a:r>
            <a:r>
              <a:rPr lang="en-US" sz="2400" smtClean="0"/>
              <a:t>, due to </a:t>
            </a:r>
            <a:r>
              <a:rPr lang="en-US" sz="2400" b="1" smtClean="0">
                <a:solidFill>
                  <a:srgbClr val="00B050"/>
                </a:solidFill>
              </a:rPr>
              <a:t>constructive &amp; destructive interference</a:t>
            </a:r>
            <a:r>
              <a:rPr lang="en-US" sz="2400" smtClean="0">
                <a:solidFill>
                  <a:srgbClr val="00B050"/>
                </a:solidFill>
              </a:rPr>
              <a:t> </a:t>
            </a:r>
            <a:r>
              <a:rPr lang="en-US" sz="2400" smtClean="0"/>
              <a:t>of </a:t>
            </a:r>
            <a:r>
              <a:rPr lang="en-US" sz="2400" b="1" i="1" smtClean="0">
                <a:solidFill>
                  <a:srgbClr val="00B050"/>
                </a:solidFill>
              </a:rPr>
              <a:t>multiple signal paths </a:t>
            </a:r>
            <a:r>
              <a:rPr lang="en-US" sz="2400" smtClean="0"/>
              <a:t>between transmitter &amp; receiver </a:t>
            </a:r>
          </a:p>
          <a:p>
            <a:pPr lvl="1" eaLnBrk="1" hangingPunct="1">
              <a:buFont typeface="Wingdings" pitchFamily="2" charset="2"/>
              <a:buChar char="F"/>
            </a:pPr>
            <a:r>
              <a:rPr lang="en-US" sz="2400" smtClean="0"/>
              <a:t>This occurs at the </a:t>
            </a:r>
            <a:r>
              <a:rPr lang="en-US" sz="2400" b="1" smtClean="0"/>
              <a:t>spatial scale of the order of the carrier wavelength</a:t>
            </a:r>
            <a:r>
              <a:rPr lang="en-US" sz="2400" smtClean="0"/>
              <a:t> and is </a:t>
            </a:r>
            <a:r>
              <a:rPr lang="en-US" sz="2400" b="1" smtClean="0">
                <a:solidFill>
                  <a:srgbClr val="FF0000"/>
                </a:solidFill>
              </a:rPr>
              <a:t>frequency dependent</a:t>
            </a:r>
          </a:p>
          <a:p>
            <a:pPr eaLnBrk="1" hangingPunct="1">
              <a:buFont typeface="Wingdings" pitchFamily="2" charset="2"/>
              <a:buNone/>
            </a:pPr>
            <a:r>
              <a:rPr lang="en-US" sz="2400" b="1" smtClean="0">
                <a:solidFill>
                  <a:srgbClr val="808000"/>
                </a:solidFill>
              </a:rPr>
              <a:t>       rapid fluctuations of the received signal strength</a:t>
            </a:r>
            <a:r>
              <a:rPr lang="en-US" sz="2400" smtClean="0"/>
              <a:t> over </a:t>
            </a:r>
            <a:r>
              <a:rPr lang="en-US" sz="2400" b="1" smtClean="0">
                <a:solidFill>
                  <a:srgbClr val="808000"/>
                </a:solidFill>
              </a:rPr>
              <a:t>very short travel distances</a:t>
            </a:r>
            <a:r>
              <a:rPr lang="en-US" sz="2400" smtClean="0"/>
              <a:t> or </a:t>
            </a:r>
            <a:r>
              <a:rPr lang="en-US" sz="2400" b="1" smtClean="0">
                <a:solidFill>
                  <a:srgbClr val="808000"/>
                </a:solidFill>
              </a:rPr>
              <a:t>short time durations </a:t>
            </a:r>
            <a:r>
              <a:rPr lang="en-US" sz="2400" smtClean="0"/>
              <a:t>(order of seconds)</a:t>
            </a:r>
          </a:p>
          <a:p>
            <a:pPr lvl="1" eaLnBrk="1" hangingPunct="1">
              <a:buFont typeface="Wingdings" pitchFamily="2" charset="2"/>
              <a:buChar char="F"/>
            </a:pPr>
            <a:endParaRPr lang="el-GR" sz="2000" b="1" smtClean="0">
              <a:solidFill>
                <a:srgbClr val="FF0000"/>
              </a:solidFill>
            </a:endParaRPr>
          </a:p>
        </p:txBody>
      </p:sp>
      <p:sp>
        <p:nvSpPr>
          <p:cNvPr id="4" name="Slide Number Placeholder 5"/>
          <p:cNvSpPr>
            <a:spLocks noGrp="1"/>
          </p:cNvSpPr>
          <p:nvPr>
            <p:ph type="sldNum" sz="quarter" idx="12"/>
          </p:nvPr>
        </p:nvSpPr>
        <p:spPr/>
        <p:txBody>
          <a:bodyPr/>
          <a:lstStyle/>
          <a:p>
            <a:pPr>
              <a:defRPr/>
            </a:pPr>
            <a:fld id="{23B4B594-2945-4D71-A557-77534884BF76}" type="slidenum">
              <a:rPr lang="el-GR"/>
              <a:pPr>
                <a:defRPr/>
              </a:pPr>
              <a:t>31</a:t>
            </a:fld>
            <a:endParaRPr 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62000" y="-228600"/>
            <a:ext cx="8575675" cy="1216025"/>
          </a:xfrm>
        </p:spPr>
        <p:txBody>
          <a:bodyPr/>
          <a:lstStyle/>
          <a:p>
            <a:pPr eaLnBrk="1" hangingPunct="1"/>
            <a:r>
              <a:rPr lang="en-US" sz="2800" smtClean="0"/>
              <a:t>Channel quality varies over multiple time-scales</a:t>
            </a:r>
            <a:endParaRPr lang="el-GR" sz="2800" smtClean="0"/>
          </a:p>
        </p:txBody>
      </p:sp>
      <p:sp>
        <p:nvSpPr>
          <p:cNvPr id="11" name="Slide Number Placeholder 5"/>
          <p:cNvSpPr>
            <a:spLocks noGrp="1"/>
          </p:cNvSpPr>
          <p:nvPr>
            <p:ph type="sldNum" sz="quarter" idx="12"/>
          </p:nvPr>
        </p:nvSpPr>
        <p:spPr/>
        <p:txBody>
          <a:bodyPr/>
          <a:lstStyle/>
          <a:p>
            <a:pPr>
              <a:defRPr/>
            </a:pPr>
            <a:fld id="{83F1E2FC-7ACD-4598-9CA7-6C3B2849DE72}" type="slidenum">
              <a:rPr lang="el-GR"/>
              <a:pPr>
                <a:defRPr/>
              </a:pPr>
              <a:t>32</a:t>
            </a:fld>
            <a:endParaRPr lang="el-GR"/>
          </a:p>
        </p:txBody>
      </p:sp>
      <p:pic>
        <p:nvPicPr>
          <p:cNvPr id="62468" name="Picture 3" descr="fig2_1"/>
          <p:cNvPicPr>
            <a:picLocks noChangeAspect="1" noChangeArrowheads="1"/>
          </p:cNvPicPr>
          <p:nvPr/>
        </p:nvPicPr>
        <p:blipFill>
          <a:blip r:embed="rId2" cstate="print"/>
          <a:srcRect/>
          <a:stretch>
            <a:fillRect/>
          </a:stretch>
        </p:blipFill>
        <p:spPr bwMode="auto">
          <a:xfrm>
            <a:off x="2514600" y="2735263"/>
            <a:ext cx="6324600" cy="4122737"/>
          </a:xfrm>
          <a:prstGeom prst="rect">
            <a:avLst/>
          </a:prstGeom>
          <a:noFill/>
          <a:ln w="9525">
            <a:noFill/>
            <a:miter lim="800000"/>
            <a:headEnd/>
            <a:tailEnd/>
          </a:ln>
        </p:spPr>
      </p:pic>
      <p:sp>
        <p:nvSpPr>
          <p:cNvPr id="62469" name="Rectangle 4"/>
          <p:cNvSpPr>
            <a:spLocks noChangeArrowheads="1"/>
          </p:cNvSpPr>
          <p:nvPr/>
        </p:nvSpPr>
        <p:spPr bwMode="auto">
          <a:xfrm>
            <a:off x="152400" y="4862513"/>
            <a:ext cx="3276600" cy="677862"/>
          </a:xfrm>
          <a:prstGeom prst="rect">
            <a:avLst/>
          </a:prstGeom>
          <a:noFill/>
          <a:ln w="28575">
            <a:solidFill>
              <a:srgbClr val="3399FF"/>
            </a:solidFill>
            <a:miter lim="800000"/>
            <a:headEnd/>
            <a:tailEnd/>
          </a:ln>
        </p:spPr>
        <p:txBody>
          <a:bodyPr anchor="ctr">
            <a:spAutoFit/>
          </a:bodyPr>
          <a:lstStyle/>
          <a:p>
            <a:r>
              <a:rPr lang="en-US" sz="2000" b="1">
                <a:latin typeface="Comic Sans MS" pitchFamily="66" charset="0"/>
              </a:rPr>
              <a:t>S</a:t>
            </a:r>
            <a:r>
              <a:rPr lang="en-US" b="1">
                <a:latin typeface="Comic Sans MS" pitchFamily="66" charset="0"/>
              </a:rPr>
              <a:t>mall-scale fading</a:t>
            </a:r>
            <a:r>
              <a:rPr lang="en-US">
                <a:latin typeface="Comic Sans MS" pitchFamily="66" charset="0"/>
              </a:rPr>
              <a:t>: </a:t>
            </a:r>
          </a:p>
          <a:p>
            <a:r>
              <a:rPr lang="en-US">
                <a:latin typeface="Comic Sans MS" pitchFamily="66" charset="0"/>
              </a:rPr>
              <a:t>due to </a:t>
            </a:r>
            <a:r>
              <a:rPr lang="en-US" b="1" i="1">
                <a:solidFill>
                  <a:srgbClr val="0070C0"/>
                </a:solidFill>
                <a:latin typeface="Comic Sans MS" pitchFamily="66" charset="0"/>
              </a:rPr>
              <a:t>multipath</a:t>
            </a:r>
            <a:r>
              <a:rPr lang="en-US">
                <a:latin typeface="Comic Sans MS" pitchFamily="66" charset="0"/>
              </a:rPr>
              <a:t>  effects</a:t>
            </a:r>
          </a:p>
        </p:txBody>
      </p:sp>
      <p:sp>
        <p:nvSpPr>
          <p:cNvPr id="62470" name="Line 5"/>
          <p:cNvSpPr>
            <a:spLocks noChangeShapeType="1"/>
          </p:cNvSpPr>
          <p:nvPr/>
        </p:nvSpPr>
        <p:spPr bwMode="auto">
          <a:xfrm>
            <a:off x="5562600" y="4648200"/>
            <a:ext cx="1905000" cy="0"/>
          </a:xfrm>
          <a:prstGeom prst="line">
            <a:avLst/>
          </a:prstGeom>
          <a:noFill/>
          <a:ln w="57150">
            <a:solidFill>
              <a:schemeClr val="accent2"/>
            </a:solidFill>
            <a:round/>
            <a:headEnd/>
            <a:tailEnd/>
          </a:ln>
        </p:spPr>
        <p:txBody>
          <a:bodyPr wrap="none"/>
          <a:lstStyle/>
          <a:p>
            <a:endParaRPr lang="en-US"/>
          </a:p>
        </p:txBody>
      </p:sp>
      <p:sp>
        <p:nvSpPr>
          <p:cNvPr id="62471" name="Line 6"/>
          <p:cNvSpPr>
            <a:spLocks noChangeShapeType="1"/>
          </p:cNvSpPr>
          <p:nvPr/>
        </p:nvSpPr>
        <p:spPr bwMode="auto">
          <a:xfrm flipV="1">
            <a:off x="6934200" y="3733800"/>
            <a:ext cx="228600" cy="838200"/>
          </a:xfrm>
          <a:prstGeom prst="line">
            <a:avLst/>
          </a:prstGeom>
          <a:noFill/>
          <a:ln w="9525">
            <a:solidFill>
              <a:schemeClr val="tx1"/>
            </a:solidFill>
            <a:round/>
            <a:headEnd type="triangle" w="med" len="med"/>
            <a:tailEnd/>
          </a:ln>
        </p:spPr>
        <p:txBody>
          <a:bodyPr wrap="none"/>
          <a:lstStyle/>
          <a:p>
            <a:endParaRPr lang="en-US"/>
          </a:p>
        </p:txBody>
      </p:sp>
      <p:sp>
        <p:nvSpPr>
          <p:cNvPr id="62472" name="Text Box 7"/>
          <p:cNvSpPr txBox="1">
            <a:spLocks noChangeArrowheads="1"/>
          </p:cNvSpPr>
          <p:nvPr/>
        </p:nvSpPr>
        <p:spPr bwMode="auto">
          <a:xfrm>
            <a:off x="4700588" y="2971800"/>
            <a:ext cx="4443412" cy="646113"/>
          </a:xfrm>
          <a:prstGeom prst="rect">
            <a:avLst/>
          </a:prstGeom>
          <a:noFill/>
          <a:ln w="28575">
            <a:solidFill>
              <a:schemeClr val="accent2"/>
            </a:solidFill>
            <a:miter lim="800000"/>
            <a:headEnd/>
            <a:tailEnd/>
          </a:ln>
        </p:spPr>
        <p:txBody>
          <a:bodyPr wrap="none">
            <a:spAutoFit/>
          </a:bodyPr>
          <a:lstStyle/>
          <a:p>
            <a:r>
              <a:rPr lang="en-US" b="1"/>
              <a:t>Large-scale fading </a:t>
            </a:r>
            <a:r>
              <a:rPr lang="en-US"/>
              <a:t>(“slow” scale): </a:t>
            </a:r>
          </a:p>
          <a:p>
            <a:r>
              <a:rPr lang="en-US"/>
              <a:t>due to shadowing, path-loss</a:t>
            </a:r>
            <a:endParaRPr lang="el-GR"/>
          </a:p>
        </p:txBody>
      </p:sp>
      <p:sp>
        <p:nvSpPr>
          <p:cNvPr id="62473" name="Line 8"/>
          <p:cNvSpPr>
            <a:spLocks noChangeShapeType="1"/>
          </p:cNvSpPr>
          <p:nvPr/>
        </p:nvSpPr>
        <p:spPr bwMode="auto">
          <a:xfrm>
            <a:off x="4343400" y="4953000"/>
            <a:ext cx="0" cy="0"/>
          </a:xfrm>
          <a:prstGeom prst="line">
            <a:avLst/>
          </a:prstGeom>
          <a:noFill/>
          <a:ln w="9525">
            <a:solidFill>
              <a:schemeClr val="tx1"/>
            </a:solidFill>
            <a:round/>
            <a:headEnd/>
            <a:tailEnd/>
          </a:ln>
        </p:spPr>
        <p:txBody>
          <a:bodyPr wrap="none"/>
          <a:lstStyle/>
          <a:p>
            <a:endParaRPr lang="en-US"/>
          </a:p>
        </p:txBody>
      </p:sp>
      <p:sp>
        <p:nvSpPr>
          <p:cNvPr id="62474" name="Line 10"/>
          <p:cNvSpPr>
            <a:spLocks noChangeShapeType="1"/>
          </p:cNvSpPr>
          <p:nvPr/>
        </p:nvSpPr>
        <p:spPr bwMode="auto">
          <a:xfrm>
            <a:off x="4343400" y="3810000"/>
            <a:ext cx="304800" cy="0"/>
          </a:xfrm>
          <a:prstGeom prst="line">
            <a:avLst/>
          </a:prstGeom>
          <a:noFill/>
          <a:ln w="57150">
            <a:solidFill>
              <a:srgbClr val="3399FF"/>
            </a:solidFill>
            <a:round/>
            <a:headEnd/>
            <a:tailEnd/>
          </a:ln>
        </p:spPr>
        <p:txBody>
          <a:bodyPr wrap="none"/>
          <a:lstStyle/>
          <a:p>
            <a:endParaRPr lang="en-US"/>
          </a:p>
        </p:txBody>
      </p:sp>
      <p:sp>
        <p:nvSpPr>
          <p:cNvPr id="62475" name="Line 11"/>
          <p:cNvSpPr>
            <a:spLocks noChangeShapeType="1"/>
          </p:cNvSpPr>
          <p:nvPr/>
        </p:nvSpPr>
        <p:spPr bwMode="auto">
          <a:xfrm flipH="1">
            <a:off x="2819400" y="3810000"/>
            <a:ext cx="1600200" cy="914400"/>
          </a:xfrm>
          <a:prstGeom prst="line">
            <a:avLst/>
          </a:prstGeom>
          <a:noFill/>
          <a:ln w="15875">
            <a:solidFill>
              <a:schemeClr val="tx1"/>
            </a:solidFill>
            <a:prstDash val="dash"/>
            <a:round/>
            <a:headEnd type="triangle" w="med" len="med"/>
            <a:tailEnd/>
          </a:ln>
        </p:spPr>
        <p:txBody>
          <a:bodyPr wrap="none"/>
          <a:lstStyle/>
          <a:p>
            <a:endParaRPr lang="en-US"/>
          </a:p>
        </p:txBody>
      </p:sp>
      <p:sp>
        <p:nvSpPr>
          <p:cNvPr id="62476" name="TextBox 11"/>
          <p:cNvSpPr txBox="1">
            <a:spLocks noChangeArrowheads="1"/>
          </p:cNvSpPr>
          <p:nvPr/>
        </p:nvSpPr>
        <p:spPr bwMode="auto">
          <a:xfrm>
            <a:off x="0" y="990600"/>
            <a:ext cx="6022975" cy="1477963"/>
          </a:xfrm>
          <a:prstGeom prst="rect">
            <a:avLst/>
          </a:prstGeom>
          <a:noFill/>
          <a:ln w="9525">
            <a:noFill/>
            <a:miter lim="800000"/>
            <a:headEnd/>
            <a:tailEnd/>
          </a:ln>
        </p:spPr>
        <p:txBody>
          <a:bodyPr wrap="none">
            <a:spAutoFit/>
          </a:bodyPr>
          <a:lstStyle/>
          <a:p>
            <a:r>
              <a:rPr lang="en-US" b="1">
                <a:solidFill>
                  <a:srgbClr val="00B050"/>
                </a:solidFill>
              </a:rPr>
              <a:t>Signal strength changes over time and space</a:t>
            </a:r>
          </a:p>
          <a:p>
            <a:endParaRPr lang="en-US" b="1">
              <a:solidFill>
                <a:srgbClr val="00B050"/>
              </a:solidFill>
            </a:endParaRPr>
          </a:p>
          <a:p>
            <a:r>
              <a:rPr lang="en-US" b="1"/>
              <a:t>Stochastic processes </a:t>
            </a:r>
            <a:r>
              <a:rPr lang="en-US"/>
              <a:t>to model signal strength</a:t>
            </a:r>
          </a:p>
          <a:p>
            <a:pPr lvl="1">
              <a:buFont typeface="Arial" pitchFamily="34" charset="0"/>
              <a:buChar char="•"/>
            </a:pPr>
            <a:r>
              <a:rPr lang="en-US"/>
              <a:t> Challenging task</a:t>
            </a:r>
          </a:p>
          <a:p>
            <a:pPr lvl="1">
              <a:buFont typeface="Arial" pitchFamily="34" charset="0"/>
              <a:buChar char="•"/>
            </a:pPr>
            <a:r>
              <a:rPr lang="en-US"/>
              <a:t> Environments with </a:t>
            </a:r>
            <a:r>
              <a:rPr lang="en-US" b="1"/>
              <a:t>mobility and obstactles</a:t>
            </a:r>
          </a:p>
        </p:txBody>
      </p:sp>
      <p:cxnSp>
        <p:nvCxnSpPr>
          <p:cNvPr id="15" name="Straight Arrow Connector 14"/>
          <p:cNvCxnSpPr/>
          <p:nvPr/>
        </p:nvCxnSpPr>
        <p:spPr>
          <a:xfrm>
            <a:off x="6629400" y="4724400"/>
            <a:ext cx="1066800" cy="762000"/>
          </a:xfrm>
          <a:prstGeom prst="straightConnector1">
            <a:avLst/>
          </a:prstGeom>
          <a:ln w="28575">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62478" name="TextBox 16"/>
          <p:cNvSpPr txBox="1">
            <a:spLocks noChangeArrowheads="1"/>
          </p:cNvSpPr>
          <p:nvPr/>
        </p:nvSpPr>
        <p:spPr bwMode="auto">
          <a:xfrm>
            <a:off x="7354888" y="5410200"/>
            <a:ext cx="1789112" cy="646113"/>
          </a:xfrm>
          <a:prstGeom prst="rect">
            <a:avLst/>
          </a:prstGeom>
          <a:noFill/>
          <a:ln w="9525">
            <a:noFill/>
            <a:miter lim="800000"/>
            <a:headEnd/>
            <a:tailEnd/>
          </a:ln>
        </p:spPr>
        <p:txBody>
          <a:bodyPr wrap="none">
            <a:spAutoFit/>
          </a:bodyPr>
          <a:lstStyle/>
          <a:p>
            <a:r>
              <a:rPr lang="en-US"/>
              <a:t>averaging</a:t>
            </a:r>
          </a:p>
          <a:p>
            <a:r>
              <a:rPr lang="en-US"/>
              <a:t> in this period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smtClean="0"/>
              <a:t>Large, medium &amp; small-scale fading</a:t>
            </a:r>
            <a:endParaRPr lang="el-GR" dirty="0"/>
          </a:p>
        </p:txBody>
      </p:sp>
      <p:sp>
        <p:nvSpPr>
          <p:cNvPr id="3" name="Content Placeholder 2"/>
          <p:cNvSpPr>
            <a:spLocks noGrp="1"/>
          </p:cNvSpPr>
          <p:nvPr>
            <p:ph idx="1"/>
          </p:nvPr>
        </p:nvSpPr>
        <p:spPr>
          <a:xfrm>
            <a:off x="76200" y="2332037"/>
            <a:ext cx="9067800" cy="4525963"/>
          </a:xfrm>
        </p:spPr>
        <p:txBody>
          <a:bodyPr/>
          <a:lstStyle/>
          <a:p>
            <a:r>
              <a:rPr lang="en-US" sz="2200" dirty="0" smtClean="0"/>
              <a:t>Large-scale fading: </a:t>
            </a:r>
            <a:r>
              <a:rPr lang="en-US" sz="2200" b="1" dirty="0" smtClean="0">
                <a:solidFill>
                  <a:srgbClr val="7030A0"/>
                </a:solidFill>
              </a:rPr>
              <a:t>average signal power attenuation</a:t>
            </a:r>
            <a:r>
              <a:rPr lang="en-US" sz="2200" dirty="0" smtClean="0"/>
              <a:t>/path loss due to </a:t>
            </a:r>
            <a:r>
              <a:rPr lang="en-US" sz="2200" b="1" dirty="0" smtClean="0">
                <a:solidFill>
                  <a:srgbClr val="FF0000"/>
                </a:solidFill>
              </a:rPr>
              <a:t>motion over large areas</a:t>
            </a:r>
            <a:r>
              <a:rPr lang="en-US" sz="2200" dirty="0" smtClean="0"/>
              <a:t>.</a:t>
            </a:r>
          </a:p>
          <a:p>
            <a:r>
              <a:rPr lang="en-US" sz="2200" dirty="0" smtClean="0"/>
              <a:t>Medium-scale fading: </a:t>
            </a:r>
            <a:r>
              <a:rPr lang="en-US" sz="2200" b="1" dirty="0" smtClean="0">
                <a:solidFill>
                  <a:srgbClr val="7030A0"/>
                </a:solidFill>
              </a:rPr>
              <a:t>local variation in the average signal power </a:t>
            </a:r>
            <a:r>
              <a:rPr lang="en-US" sz="2200" dirty="0" smtClean="0"/>
              <a:t>around mean average power </a:t>
            </a:r>
            <a:r>
              <a:rPr lang="en-US" sz="2200" b="1" i="1" dirty="0" smtClean="0">
                <a:solidFill>
                  <a:srgbClr val="FF0000"/>
                </a:solidFill>
              </a:rPr>
              <a:t>due to shadowing by local obstructions</a:t>
            </a:r>
            <a:r>
              <a:rPr lang="en-US" sz="2200" dirty="0" smtClean="0"/>
              <a:t>.</a:t>
            </a:r>
          </a:p>
          <a:p>
            <a:r>
              <a:rPr lang="en-US" sz="2200" dirty="0" smtClean="0"/>
              <a:t>Small-scale: large variation in the signal power due to small changes in the distance between transmitter &amp; receiver </a:t>
            </a:r>
          </a:p>
          <a:p>
            <a:pPr marL="0" indent="0">
              <a:buNone/>
            </a:pPr>
            <a:r>
              <a:rPr lang="en-US" sz="2200" dirty="0"/>
              <a:t> </a:t>
            </a:r>
            <a:r>
              <a:rPr lang="en-US" sz="2200" dirty="0" smtClean="0"/>
              <a:t>    Also called </a:t>
            </a:r>
            <a:r>
              <a:rPr lang="en-US" sz="2200" dirty="0" smtClean="0">
                <a:solidFill>
                  <a:srgbClr val="7030A0"/>
                </a:solidFill>
              </a:rPr>
              <a:t>Rayleigh fading when no LOS </a:t>
            </a:r>
            <a:r>
              <a:rPr lang="en-US" sz="2200" dirty="0" err="1" smtClean="0">
                <a:solidFill>
                  <a:srgbClr val="7030A0"/>
                </a:solidFill>
              </a:rPr>
              <a:t>availabe</a:t>
            </a:r>
            <a:r>
              <a:rPr lang="en-US" sz="2200" dirty="0" smtClean="0"/>
              <a:t>. It is called Rayleigh due to the fact that </a:t>
            </a:r>
            <a:r>
              <a:rPr lang="en-US" sz="2200" b="1" dirty="0" smtClean="0">
                <a:solidFill>
                  <a:srgbClr val="FF0000"/>
                </a:solidFill>
              </a:rPr>
              <a:t>various </a:t>
            </a:r>
            <a:r>
              <a:rPr lang="en-US" sz="2200" b="1" dirty="0" err="1" smtClean="0">
                <a:solidFill>
                  <a:srgbClr val="FF0000"/>
                </a:solidFill>
              </a:rPr>
              <a:t>multipaths</a:t>
            </a:r>
            <a:r>
              <a:rPr lang="en-US" sz="2200" b="1" dirty="0" smtClean="0">
                <a:solidFill>
                  <a:srgbClr val="FF0000"/>
                </a:solidFill>
              </a:rPr>
              <a:t> at the receiver </a:t>
            </a:r>
            <a:r>
              <a:rPr lang="en-US" sz="2200" dirty="0" smtClean="0"/>
              <a:t>with random amplitude &amp; delay add up together to render </a:t>
            </a:r>
            <a:r>
              <a:rPr lang="en-US" sz="2200" dirty="0" err="1" smtClean="0"/>
              <a:t>rayleigh</a:t>
            </a:r>
            <a:r>
              <a:rPr lang="en-US" sz="2200" dirty="0" smtClean="0"/>
              <a:t> PDF for total signal</a:t>
            </a:r>
            <a:endParaRPr lang="el-GR" sz="2200" dirty="0"/>
          </a:p>
        </p:txBody>
      </p:sp>
      <p:sp>
        <p:nvSpPr>
          <p:cNvPr id="4" name="Slide Number Placeholder 3"/>
          <p:cNvSpPr>
            <a:spLocks noGrp="1"/>
          </p:cNvSpPr>
          <p:nvPr>
            <p:ph type="sldNum" sz="quarter" idx="12"/>
          </p:nvPr>
        </p:nvSpPr>
        <p:spPr/>
        <p:txBody>
          <a:bodyPr/>
          <a:lstStyle/>
          <a:p>
            <a:pPr>
              <a:defRPr/>
            </a:pPr>
            <a:fld id="{4948D07A-EE31-4026-94D9-DE9CDEAC8F27}" type="slidenum">
              <a:rPr lang="el-GR" smtClean="0"/>
              <a:pPr>
                <a:defRPr/>
              </a:pPr>
              <a:t>33</a:t>
            </a:fld>
            <a:endParaRPr lang="el-GR"/>
          </a:p>
        </p:txBody>
      </p:sp>
      <p:sp>
        <p:nvSpPr>
          <p:cNvPr id="5" name="TextBox 4"/>
          <p:cNvSpPr txBox="1"/>
          <p:nvPr/>
        </p:nvSpPr>
        <p:spPr>
          <a:xfrm>
            <a:off x="2362200" y="1644134"/>
            <a:ext cx="5709705" cy="369332"/>
          </a:xfrm>
          <a:prstGeom prst="rect">
            <a:avLst/>
          </a:prstGeom>
          <a:noFill/>
        </p:spPr>
        <p:txBody>
          <a:bodyPr wrap="none" rtlCol="0">
            <a:spAutoFit/>
          </a:bodyPr>
          <a:lstStyle/>
          <a:p>
            <a:r>
              <a:rPr lang="en-US" dirty="0" smtClean="0"/>
              <a:t>Fading: fluctuation in the received signal power</a:t>
            </a:r>
            <a:endParaRPr lang="el-GR" dirty="0"/>
          </a:p>
        </p:txBody>
      </p:sp>
    </p:spTree>
    <p:extLst>
      <p:ext uri="{BB962C8B-B14F-4D97-AF65-F5344CB8AC3E}">
        <p14:creationId xmlns="" xmlns:p14="http://schemas.microsoft.com/office/powerpoint/2010/main" val="2111237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37579A8-25CF-42EB-98EE-6903CE42D726}" type="slidenum">
              <a:rPr lang="el-GR" smtClean="0"/>
              <a:pPr>
                <a:defRPr/>
              </a:pPr>
              <a:t>34</a:t>
            </a:fld>
            <a:endParaRPr lang="el-G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6200"/>
            <a:ext cx="8686800" cy="6515100"/>
          </a:xfrm>
          <a:prstGeom prst="rect">
            <a:avLst/>
          </a:prstGeom>
        </p:spPr>
      </p:pic>
      <p:sp>
        <p:nvSpPr>
          <p:cNvPr id="4" name="TextBox 3"/>
          <p:cNvSpPr txBox="1"/>
          <p:nvPr/>
        </p:nvSpPr>
        <p:spPr>
          <a:xfrm>
            <a:off x="4414348" y="5944969"/>
            <a:ext cx="4272452" cy="646331"/>
          </a:xfrm>
          <a:prstGeom prst="rect">
            <a:avLst/>
          </a:prstGeom>
          <a:noFill/>
        </p:spPr>
        <p:txBody>
          <a:bodyPr wrap="none" rtlCol="0">
            <a:spAutoFit/>
          </a:bodyPr>
          <a:lstStyle/>
          <a:p>
            <a:r>
              <a:rPr lang="en-US" dirty="0" smtClean="0"/>
              <a:t>Thanks to </a:t>
            </a:r>
            <a:r>
              <a:rPr lang="en-US" dirty="0" err="1" smtClean="0"/>
              <a:t>Nitin</a:t>
            </a:r>
            <a:r>
              <a:rPr lang="en-US" dirty="0" smtClean="0"/>
              <a:t> Jain’s presentation </a:t>
            </a:r>
          </a:p>
          <a:p>
            <a:r>
              <a:rPr lang="en-US" dirty="0" smtClean="0"/>
              <a:t>on intro to wireless fading slides</a:t>
            </a:r>
            <a:endParaRPr lang="el-GR" dirty="0"/>
          </a:p>
        </p:txBody>
      </p:sp>
    </p:spTree>
    <p:extLst>
      <p:ext uri="{BB962C8B-B14F-4D97-AF65-F5344CB8AC3E}">
        <p14:creationId xmlns="" xmlns:p14="http://schemas.microsoft.com/office/powerpoint/2010/main" val="1572422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Multipath fading</a:t>
            </a:r>
            <a:endParaRPr lang="el-GR" dirty="0"/>
          </a:p>
        </p:txBody>
      </p:sp>
      <p:sp>
        <p:nvSpPr>
          <p:cNvPr id="4" name="Text Placeholder 3"/>
          <p:cNvSpPr>
            <a:spLocks noGrp="1"/>
          </p:cNvSpPr>
          <p:nvPr>
            <p:ph type="body" idx="1"/>
          </p:nvPr>
        </p:nvSpPr>
        <p:spPr>
          <a:xfrm>
            <a:off x="457200" y="1535113"/>
            <a:ext cx="8686800" cy="639762"/>
          </a:xfrm>
        </p:spPr>
        <p:txBody>
          <a:bodyPr/>
          <a:lstStyle/>
          <a:p>
            <a:r>
              <a:rPr lang="en-US" dirty="0" smtClean="0"/>
              <a:t>Fluctuation in the received power due to</a:t>
            </a:r>
            <a:endParaRPr lang="el-GR" dirty="0"/>
          </a:p>
        </p:txBody>
      </p:sp>
      <p:sp>
        <p:nvSpPr>
          <p:cNvPr id="5" name="Content Placeholder 4"/>
          <p:cNvSpPr>
            <a:spLocks noGrp="1"/>
          </p:cNvSpPr>
          <p:nvPr>
            <p:ph sz="half" idx="2"/>
          </p:nvPr>
        </p:nvSpPr>
        <p:spPr>
          <a:xfrm>
            <a:off x="228600" y="2174875"/>
            <a:ext cx="8763000" cy="3951288"/>
          </a:xfrm>
        </p:spPr>
        <p:txBody>
          <a:bodyPr/>
          <a:lstStyle/>
          <a:p>
            <a:r>
              <a:rPr lang="en-US" dirty="0" smtClean="0"/>
              <a:t>Variations in the received signal amplitude</a:t>
            </a:r>
          </a:p>
          <a:p>
            <a:r>
              <a:rPr lang="en-US" dirty="0" smtClean="0"/>
              <a:t>Variation in the signal phase</a:t>
            </a:r>
          </a:p>
          <a:p>
            <a:r>
              <a:rPr lang="en-US" dirty="0" smtClean="0"/>
              <a:t>Variations in the received signal angle of arrival (different paths travelling different distances may have different phases &amp; angle of arrival)</a:t>
            </a:r>
          </a:p>
          <a:p>
            <a:pPr marL="0" indent="0">
              <a:buNone/>
            </a:pPr>
            <a:endParaRPr lang="en-US" dirty="0"/>
          </a:p>
          <a:p>
            <a:pPr marL="0" indent="0">
              <a:buNone/>
            </a:pPr>
            <a:r>
              <a:rPr lang="en-US" dirty="0" smtClean="0"/>
              <a:t>There is signal superimposition …</a:t>
            </a:r>
            <a:endParaRPr lang="el-GR" dirty="0"/>
          </a:p>
        </p:txBody>
      </p:sp>
      <p:sp>
        <p:nvSpPr>
          <p:cNvPr id="6" name="Text Placeholder 5"/>
          <p:cNvSpPr>
            <a:spLocks noGrp="1"/>
          </p:cNvSpPr>
          <p:nvPr>
            <p:ph type="body" sz="quarter" idx="3"/>
          </p:nvPr>
        </p:nvSpPr>
        <p:spPr>
          <a:xfrm>
            <a:off x="4419600" y="4495800"/>
            <a:ext cx="4041775" cy="639762"/>
          </a:xfrm>
        </p:spPr>
        <p:txBody>
          <a:bodyPr/>
          <a:lstStyle/>
          <a:p>
            <a:endParaRPr lang="el-GR" dirty="0"/>
          </a:p>
        </p:txBody>
      </p:sp>
      <p:sp>
        <p:nvSpPr>
          <p:cNvPr id="3" name="Slide Number Placeholder 2"/>
          <p:cNvSpPr>
            <a:spLocks noGrp="1"/>
          </p:cNvSpPr>
          <p:nvPr>
            <p:ph type="sldNum" sz="quarter" idx="12"/>
          </p:nvPr>
        </p:nvSpPr>
        <p:spPr/>
        <p:txBody>
          <a:bodyPr/>
          <a:lstStyle/>
          <a:p>
            <a:pPr>
              <a:defRPr/>
            </a:pPr>
            <a:fld id="{64616893-52E5-4E40-B927-8DF9E3CA2E53}" type="slidenum">
              <a:rPr lang="el-GR" smtClean="0"/>
              <a:pPr>
                <a:defRPr/>
              </a:pPr>
              <a:t>35</a:t>
            </a:fld>
            <a:endParaRPr lang="el-GR"/>
          </a:p>
        </p:txBody>
      </p:sp>
    </p:spTree>
    <p:extLst>
      <p:ext uri="{BB962C8B-B14F-4D97-AF65-F5344CB8AC3E}">
        <p14:creationId xmlns="" xmlns:p14="http://schemas.microsoft.com/office/powerpoint/2010/main" val="1651058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Bahl_Mesh_Tutorial_2007_Page_023.jpg"/>
          <p:cNvPicPr>
            <a:picLocks noGrp="1" noChangeAspect="1"/>
          </p:cNvPicPr>
          <p:nvPr isPhoto="1"/>
        </p:nvPicPr>
        <p:blipFill>
          <a:blip r:embed="rId2" cstate="print"/>
          <a:srcRect/>
          <a:stretch>
            <a:fillRect/>
          </a:stretch>
        </p:blipFill>
        <p:spPr bwMode="auto">
          <a:xfrm>
            <a:off x="-609600" y="0"/>
            <a:ext cx="9144000" cy="6858000"/>
          </a:xfrm>
          <a:prstGeom prst="rect">
            <a:avLst/>
          </a:prstGeom>
          <a:noFill/>
          <a:ln w="9525">
            <a:noFill/>
            <a:miter lim="800000"/>
            <a:headEnd/>
            <a:tailEnd/>
          </a:ln>
        </p:spPr>
      </p:pic>
      <p:sp>
        <p:nvSpPr>
          <p:cNvPr id="2" name="TextBox 1"/>
          <p:cNvSpPr txBox="1"/>
          <p:nvPr/>
        </p:nvSpPr>
        <p:spPr>
          <a:xfrm>
            <a:off x="6096000" y="3074373"/>
            <a:ext cx="3853540" cy="1323439"/>
          </a:xfrm>
          <a:prstGeom prst="rect">
            <a:avLst/>
          </a:prstGeom>
          <a:noFill/>
        </p:spPr>
        <p:txBody>
          <a:bodyPr wrap="square" rtlCol="0">
            <a:spAutoFit/>
          </a:bodyPr>
          <a:lstStyle/>
          <a:p>
            <a:r>
              <a:rPr lang="en-US" sz="1600" dirty="0" smtClean="0"/>
              <a:t>Related to the asymmetry in </a:t>
            </a:r>
          </a:p>
          <a:p>
            <a:r>
              <a:rPr lang="en-US" sz="1600" dirty="0"/>
              <a:t>w</a:t>
            </a:r>
            <a:r>
              <a:rPr lang="en-US" sz="1600" dirty="0" smtClean="0"/>
              <a:t>ireless links network characteristics in one </a:t>
            </a:r>
          </a:p>
          <a:p>
            <a:r>
              <a:rPr lang="en-US" sz="1600" dirty="0"/>
              <a:t>d</a:t>
            </a:r>
            <a:r>
              <a:rPr lang="en-US" sz="1600" dirty="0" smtClean="0"/>
              <a:t>irection may be different than </a:t>
            </a:r>
          </a:p>
          <a:p>
            <a:r>
              <a:rPr lang="en-US" sz="1600" dirty="0" smtClean="0"/>
              <a:t>those in the opposite direction</a:t>
            </a:r>
            <a:endParaRPr lang="el-GR" sz="1600" dirty="0"/>
          </a:p>
        </p:txBody>
      </p:sp>
      <p:cxnSp>
        <p:nvCxnSpPr>
          <p:cNvPr id="4" name="Straight Arrow Connector 3"/>
          <p:cNvCxnSpPr>
            <a:stCxn id="2" idx="1"/>
          </p:cNvCxnSpPr>
          <p:nvPr/>
        </p:nvCxnSpPr>
        <p:spPr>
          <a:xfrm flipH="1" flipV="1">
            <a:off x="4114800" y="3484041"/>
            <a:ext cx="1981200" cy="252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Different types of fading</a:t>
            </a:r>
            <a:endParaRPr lang="el-GR" smtClean="0"/>
          </a:p>
        </p:txBody>
      </p:sp>
      <p:sp>
        <p:nvSpPr>
          <p:cNvPr id="23" name="Slide Number Placeholder 5"/>
          <p:cNvSpPr>
            <a:spLocks noGrp="1"/>
          </p:cNvSpPr>
          <p:nvPr>
            <p:ph type="sldNum" sz="quarter" idx="12"/>
          </p:nvPr>
        </p:nvSpPr>
        <p:spPr/>
        <p:txBody>
          <a:bodyPr/>
          <a:lstStyle/>
          <a:p>
            <a:pPr>
              <a:defRPr/>
            </a:pPr>
            <a:fld id="{AAAC48BA-D192-4A92-974B-DCF0472A74B5}" type="slidenum">
              <a:rPr lang="el-GR"/>
              <a:pPr>
                <a:defRPr/>
              </a:pPr>
              <a:t>37</a:t>
            </a:fld>
            <a:endParaRPr lang="el-GR"/>
          </a:p>
        </p:txBody>
      </p:sp>
      <p:grpSp>
        <p:nvGrpSpPr>
          <p:cNvPr id="64516" name="Group 4"/>
          <p:cNvGrpSpPr>
            <a:grpSpLocks/>
          </p:cNvGrpSpPr>
          <p:nvPr/>
        </p:nvGrpSpPr>
        <p:grpSpPr bwMode="auto">
          <a:xfrm>
            <a:off x="914400" y="2209800"/>
            <a:ext cx="6477000" cy="3376613"/>
            <a:chOff x="1008" y="1364"/>
            <a:chExt cx="4320" cy="2370"/>
          </a:xfrm>
        </p:grpSpPr>
        <p:sp>
          <p:nvSpPr>
            <p:cNvPr id="64517" name="Line 5"/>
            <p:cNvSpPr>
              <a:spLocks noChangeShapeType="1"/>
            </p:cNvSpPr>
            <p:nvPr/>
          </p:nvSpPr>
          <p:spPr bwMode="auto">
            <a:xfrm>
              <a:off x="1104" y="1584"/>
              <a:ext cx="4224" cy="0"/>
            </a:xfrm>
            <a:prstGeom prst="line">
              <a:avLst/>
            </a:prstGeom>
            <a:noFill/>
            <a:ln w="9525">
              <a:solidFill>
                <a:schemeClr val="tx1"/>
              </a:solidFill>
              <a:round/>
              <a:headEnd/>
              <a:tailEnd/>
            </a:ln>
          </p:spPr>
          <p:txBody>
            <a:bodyPr/>
            <a:lstStyle/>
            <a:p>
              <a:endParaRPr lang="en-US"/>
            </a:p>
          </p:txBody>
        </p:sp>
        <p:sp>
          <p:nvSpPr>
            <p:cNvPr id="64518" name="Line 6"/>
            <p:cNvSpPr>
              <a:spLocks noChangeShapeType="1"/>
            </p:cNvSpPr>
            <p:nvPr/>
          </p:nvSpPr>
          <p:spPr bwMode="auto">
            <a:xfrm>
              <a:off x="1008" y="3552"/>
              <a:ext cx="4224" cy="0"/>
            </a:xfrm>
            <a:prstGeom prst="line">
              <a:avLst/>
            </a:prstGeom>
            <a:noFill/>
            <a:ln w="9525">
              <a:solidFill>
                <a:schemeClr val="tx1"/>
              </a:solidFill>
              <a:round/>
              <a:headEnd/>
              <a:tailEnd/>
            </a:ln>
          </p:spPr>
          <p:txBody>
            <a:bodyPr/>
            <a:lstStyle/>
            <a:p>
              <a:endParaRPr lang="en-US"/>
            </a:p>
          </p:txBody>
        </p:sp>
        <p:sp>
          <p:nvSpPr>
            <p:cNvPr id="64519" name="Text Box 7"/>
            <p:cNvSpPr txBox="1">
              <a:spLocks noChangeArrowheads="1"/>
            </p:cNvSpPr>
            <p:nvPr/>
          </p:nvSpPr>
          <p:spPr bwMode="auto">
            <a:xfrm>
              <a:off x="1094" y="1364"/>
              <a:ext cx="411" cy="257"/>
            </a:xfrm>
            <a:prstGeom prst="rect">
              <a:avLst/>
            </a:prstGeom>
            <a:noFill/>
            <a:ln w="9525">
              <a:noFill/>
              <a:miter lim="800000"/>
              <a:headEnd/>
              <a:tailEnd/>
            </a:ln>
          </p:spPr>
          <p:txBody>
            <a:bodyPr wrap="none">
              <a:spAutoFit/>
            </a:bodyPr>
            <a:lstStyle/>
            <a:p>
              <a:r>
                <a:rPr lang="en-US">
                  <a:latin typeface="Tahoma" pitchFamily="34" charset="0"/>
                  <a:cs typeface="Arial" pitchFamily="34" charset="0"/>
                </a:rPr>
                <a:t>Wall</a:t>
              </a:r>
            </a:p>
          </p:txBody>
        </p:sp>
        <p:sp>
          <p:nvSpPr>
            <p:cNvPr id="64520" name="Text Box 8"/>
            <p:cNvSpPr txBox="1">
              <a:spLocks noChangeArrowheads="1"/>
            </p:cNvSpPr>
            <p:nvPr/>
          </p:nvSpPr>
          <p:spPr bwMode="auto">
            <a:xfrm>
              <a:off x="1046" y="3476"/>
              <a:ext cx="411" cy="258"/>
            </a:xfrm>
            <a:prstGeom prst="rect">
              <a:avLst/>
            </a:prstGeom>
            <a:noFill/>
            <a:ln w="9525">
              <a:noFill/>
              <a:miter lim="800000"/>
              <a:headEnd/>
              <a:tailEnd/>
            </a:ln>
          </p:spPr>
          <p:txBody>
            <a:bodyPr wrap="none">
              <a:spAutoFit/>
            </a:bodyPr>
            <a:lstStyle/>
            <a:p>
              <a:r>
                <a:rPr lang="en-US">
                  <a:latin typeface="Tahoma" pitchFamily="34" charset="0"/>
                  <a:cs typeface="Arial" pitchFamily="34" charset="0"/>
                </a:rPr>
                <a:t>Wall</a:t>
              </a:r>
            </a:p>
          </p:txBody>
        </p:sp>
        <p:sp>
          <p:nvSpPr>
            <p:cNvPr id="64521" name="Rectangle 9"/>
            <p:cNvSpPr>
              <a:spLocks noChangeArrowheads="1"/>
            </p:cNvSpPr>
            <p:nvPr/>
          </p:nvSpPr>
          <p:spPr bwMode="auto">
            <a:xfrm>
              <a:off x="1008" y="2256"/>
              <a:ext cx="720" cy="480"/>
            </a:xfrm>
            <a:prstGeom prst="rect">
              <a:avLst/>
            </a:prstGeom>
            <a:solidFill>
              <a:schemeClr val="hlink"/>
            </a:solidFill>
            <a:ln w="9525">
              <a:solidFill>
                <a:schemeClr val="tx1"/>
              </a:solidFill>
              <a:miter lim="800000"/>
              <a:headEnd/>
              <a:tailEnd/>
            </a:ln>
          </p:spPr>
          <p:txBody>
            <a:bodyPr wrap="none" anchor="ctr"/>
            <a:lstStyle/>
            <a:p>
              <a:pPr algn="ctr"/>
              <a:r>
                <a:rPr lang="en-US">
                  <a:latin typeface="Tahoma" pitchFamily="34" charset="0"/>
                  <a:cs typeface="Arial" pitchFamily="34" charset="0"/>
                </a:rPr>
                <a:t>Transmitter</a:t>
              </a:r>
            </a:p>
          </p:txBody>
        </p:sp>
        <p:sp>
          <p:nvSpPr>
            <p:cNvPr id="64522" name="Rectangle 10"/>
            <p:cNvSpPr>
              <a:spLocks noChangeArrowheads="1"/>
            </p:cNvSpPr>
            <p:nvPr/>
          </p:nvSpPr>
          <p:spPr bwMode="auto">
            <a:xfrm>
              <a:off x="2688" y="2208"/>
              <a:ext cx="864" cy="576"/>
            </a:xfrm>
            <a:prstGeom prst="rect">
              <a:avLst/>
            </a:prstGeom>
            <a:solidFill>
              <a:srgbClr val="CCCC00"/>
            </a:solidFill>
            <a:ln w="9525">
              <a:solidFill>
                <a:schemeClr val="tx1"/>
              </a:solidFill>
              <a:miter lim="800000"/>
              <a:headEnd/>
              <a:tailEnd/>
            </a:ln>
          </p:spPr>
          <p:txBody>
            <a:bodyPr wrap="none" anchor="ctr"/>
            <a:lstStyle/>
            <a:p>
              <a:endParaRPr lang="en-US"/>
            </a:p>
          </p:txBody>
        </p:sp>
        <p:sp>
          <p:nvSpPr>
            <p:cNvPr id="64523" name="Text Box 11"/>
            <p:cNvSpPr txBox="1">
              <a:spLocks noChangeArrowheads="1"/>
            </p:cNvSpPr>
            <p:nvPr/>
          </p:nvSpPr>
          <p:spPr bwMode="auto">
            <a:xfrm>
              <a:off x="2822" y="2372"/>
              <a:ext cx="630" cy="258"/>
            </a:xfrm>
            <a:prstGeom prst="rect">
              <a:avLst/>
            </a:prstGeom>
            <a:noFill/>
            <a:ln w="9525">
              <a:noFill/>
              <a:miter lim="800000"/>
              <a:headEnd/>
              <a:tailEnd/>
            </a:ln>
          </p:spPr>
          <p:txBody>
            <a:bodyPr wrap="none">
              <a:spAutoFit/>
            </a:bodyPr>
            <a:lstStyle/>
            <a:p>
              <a:r>
                <a:rPr lang="en-US">
                  <a:latin typeface="Tahoma" pitchFamily="34" charset="0"/>
                  <a:cs typeface="Arial" pitchFamily="34" charset="0"/>
                </a:rPr>
                <a:t>Cabinet</a:t>
              </a:r>
            </a:p>
          </p:txBody>
        </p:sp>
        <p:sp>
          <p:nvSpPr>
            <p:cNvPr id="64524" name="Line 12"/>
            <p:cNvSpPr>
              <a:spLocks noChangeShapeType="1"/>
            </p:cNvSpPr>
            <p:nvPr/>
          </p:nvSpPr>
          <p:spPr bwMode="auto">
            <a:xfrm>
              <a:off x="2016" y="2736"/>
              <a:ext cx="336" cy="768"/>
            </a:xfrm>
            <a:prstGeom prst="line">
              <a:avLst/>
            </a:prstGeom>
            <a:noFill/>
            <a:ln w="9525">
              <a:solidFill>
                <a:srgbClr val="3399FF"/>
              </a:solidFill>
              <a:round/>
              <a:headEnd/>
              <a:tailEnd type="triangle" w="med" len="med"/>
            </a:ln>
          </p:spPr>
          <p:txBody>
            <a:bodyPr/>
            <a:lstStyle/>
            <a:p>
              <a:endParaRPr lang="en-US"/>
            </a:p>
          </p:txBody>
        </p:sp>
        <p:sp>
          <p:nvSpPr>
            <p:cNvPr id="64525" name="Line 13"/>
            <p:cNvSpPr>
              <a:spLocks noChangeShapeType="1"/>
            </p:cNvSpPr>
            <p:nvPr/>
          </p:nvSpPr>
          <p:spPr bwMode="auto">
            <a:xfrm flipV="1">
              <a:off x="2431" y="3343"/>
              <a:ext cx="661" cy="187"/>
            </a:xfrm>
            <a:prstGeom prst="line">
              <a:avLst/>
            </a:prstGeom>
            <a:noFill/>
            <a:ln w="9525">
              <a:solidFill>
                <a:srgbClr val="3399FF"/>
              </a:solidFill>
              <a:round/>
              <a:headEnd/>
              <a:tailEnd type="triangle" w="med" len="med"/>
            </a:ln>
          </p:spPr>
          <p:txBody>
            <a:bodyPr/>
            <a:lstStyle/>
            <a:p>
              <a:endParaRPr lang="en-US"/>
            </a:p>
          </p:txBody>
        </p:sp>
        <p:sp>
          <p:nvSpPr>
            <p:cNvPr id="64526" name="Text Box 14"/>
            <p:cNvSpPr txBox="1">
              <a:spLocks noChangeArrowheads="1"/>
            </p:cNvSpPr>
            <p:nvPr/>
          </p:nvSpPr>
          <p:spPr bwMode="auto">
            <a:xfrm>
              <a:off x="2304" y="3020"/>
              <a:ext cx="1159" cy="321"/>
            </a:xfrm>
            <a:prstGeom prst="rect">
              <a:avLst/>
            </a:prstGeom>
            <a:noFill/>
            <a:ln w="9525">
              <a:noFill/>
              <a:miter lim="800000"/>
              <a:headEnd/>
              <a:tailEnd/>
            </a:ln>
          </p:spPr>
          <p:txBody>
            <a:bodyPr wrap="none">
              <a:spAutoFit/>
            </a:bodyPr>
            <a:lstStyle/>
            <a:p>
              <a:r>
                <a:rPr lang="en-US" sz="2400" b="1">
                  <a:solidFill>
                    <a:srgbClr val="3399FF"/>
                  </a:solidFill>
                  <a:latin typeface="Tahoma" pitchFamily="34" charset="0"/>
                  <a:cs typeface="Arial" pitchFamily="34" charset="0"/>
                </a:rPr>
                <a:t>Reflection</a:t>
              </a:r>
            </a:p>
          </p:txBody>
        </p:sp>
        <p:sp>
          <p:nvSpPr>
            <p:cNvPr id="64527" name="Line 15"/>
            <p:cNvSpPr>
              <a:spLocks noChangeShapeType="1"/>
            </p:cNvSpPr>
            <p:nvPr/>
          </p:nvSpPr>
          <p:spPr bwMode="auto">
            <a:xfrm>
              <a:off x="1920" y="2592"/>
              <a:ext cx="624" cy="0"/>
            </a:xfrm>
            <a:prstGeom prst="line">
              <a:avLst/>
            </a:prstGeom>
            <a:noFill/>
            <a:ln w="9525">
              <a:solidFill>
                <a:srgbClr val="808000"/>
              </a:solidFill>
              <a:round/>
              <a:headEnd/>
              <a:tailEnd type="triangle" w="med" len="med"/>
            </a:ln>
          </p:spPr>
          <p:txBody>
            <a:bodyPr/>
            <a:lstStyle/>
            <a:p>
              <a:endParaRPr lang="en-US"/>
            </a:p>
          </p:txBody>
        </p:sp>
        <p:sp>
          <p:nvSpPr>
            <p:cNvPr id="64528" name="Text Box 16"/>
            <p:cNvSpPr txBox="1">
              <a:spLocks noChangeArrowheads="1"/>
            </p:cNvSpPr>
            <p:nvPr/>
          </p:nvSpPr>
          <p:spPr bwMode="auto">
            <a:xfrm>
              <a:off x="2438" y="2756"/>
              <a:ext cx="2292" cy="257"/>
            </a:xfrm>
            <a:prstGeom prst="rect">
              <a:avLst/>
            </a:prstGeom>
            <a:noFill/>
            <a:ln w="9525">
              <a:noFill/>
              <a:miter lim="800000"/>
              <a:headEnd/>
              <a:tailEnd/>
            </a:ln>
          </p:spPr>
          <p:txBody>
            <a:bodyPr wrap="none">
              <a:spAutoFit/>
            </a:bodyPr>
            <a:lstStyle/>
            <a:p>
              <a:r>
                <a:rPr lang="en-US" b="1">
                  <a:solidFill>
                    <a:srgbClr val="808000"/>
                  </a:solidFill>
                  <a:latin typeface="Tahoma" pitchFamily="34" charset="0"/>
                  <a:cs typeface="Arial" pitchFamily="34" charset="0"/>
                </a:rPr>
                <a:t>Diffraction (Shadow Fading)</a:t>
              </a:r>
            </a:p>
          </p:txBody>
        </p:sp>
        <p:sp>
          <p:nvSpPr>
            <p:cNvPr id="64529" name="Line 17"/>
            <p:cNvSpPr>
              <a:spLocks noChangeShapeType="1"/>
            </p:cNvSpPr>
            <p:nvPr/>
          </p:nvSpPr>
          <p:spPr bwMode="auto">
            <a:xfrm flipV="1">
              <a:off x="2016" y="1824"/>
              <a:ext cx="624" cy="624"/>
            </a:xfrm>
            <a:prstGeom prst="line">
              <a:avLst/>
            </a:prstGeom>
            <a:noFill/>
            <a:ln w="9525">
              <a:solidFill>
                <a:schemeClr val="accent2"/>
              </a:solidFill>
              <a:round/>
              <a:headEnd/>
              <a:tailEnd type="triangle" w="med" len="med"/>
            </a:ln>
          </p:spPr>
          <p:txBody>
            <a:bodyPr/>
            <a:lstStyle/>
            <a:p>
              <a:endParaRPr lang="en-US"/>
            </a:p>
          </p:txBody>
        </p:sp>
        <p:sp>
          <p:nvSpPr>
            <p:cNvPr id="64530" name="Line 18"/>
            <p:cNvSpPr>
              <a:spLocks noChangeShapeType="1"/>
            </p:cNvSpPr>
            <p:nvPr/>
          </p:nvSpPr>
          <p:spPr bwMode="auto">
            <a:xfrm>
              <a:off x="2880" y="1632"/>
              <a:ext cx="288" cy="288"/>
            </a:xfrm>
            <a:prstGeom prst="line">
              <a:avLst/>
            </a:prstGeom>
            <a:noFill/>
            <a:ln w="9525">
              <a:solidFill>
                <a:schemeClr val="accent2"/>
              </a:solidFill>
              <a:round/>
              <a:headEnd/>
              <a:tailEnd type="triangle" w="med" len="med"/>
            </a:ln>
          </p:spPr>
          <p:txBody>
            <a:bodyPr/>
            <a:lstStyle/>
            <a:p>
              <a:endParaRPr lang="en-US"/>
            </a:p>
          </p:txBody>
        </p:sp>
        <p:sp>
          <p:nvSpPr>
            <p:cNvPr id="64531" name="Line 19"/>
            <p:cNvSpPr>
              <a:spLocks noChangeShapeType="1"/>
            </p:cNvSpPr>
            <p:nvPr/>
          </p:nvSpPr>
          <p:spPr bwMode="auto">
            <a:xfrm flipV="1">
              <a:off x="3264" y="1632"/>
              <a:ext cx="240" cy="288"/>
            </a:xfrm>
            <a:prstGeom prst="line">
              <a:avLst/>
            </a:prstGeom>
            <a:noFill/>
            <a:ln w="9525">
              <a:solidFill>
                <a:schemeClr val="accent2"/>
              </a:solidFill>
              <a:round/>
              <a:headEnd/>
              <a:tailEnd type="triangle" w="med" len="med"/>
            </a:ln>
          </p:spPr>
          <p:txBody>
            <a:bodyPr/>
            <a:lstStyle/>
            <a:p>
              <a:endParaRPr lang="en-US"/>
            </a:p>
          </p:txBody>
        </p:sp>
        <p:sp>
          <p:nvSpPr>
            <p:cNvPr id="64532" name="Line 20"/>
            <p:cNvSpPr>
              <a:spLocks noChangeShapeType="1"/>
            </p:cNvSpPr>
            <p:nvPr/>
          </p:nvSpPr>
          <p:spPr bwMode="auto">
            <a:xfrm flipV="1">
              <a:off x="3408" y="1632"/>
              <a:ext cx="240" cy="288"/>
            </a:xfrm>
            <a:prstGeom prst="line">
              <a:avLst/>
            </a:prstGeom>
            <a:noFill/>
            <a:ln w="9525">
              <a:solidFill>
                <a:schemeClr val="accent2"/>
              </a:solidFill>
              <a:round/>
              <a:headEnd/>
              <a:tailEnd type="triangle" w="med" len="med"/>
            </a:ln>
          </p:spPr>
          <p:txBody>
            <a:bodyPr/>
            <a:lstStyle/>
            <a:p>
              <a:endParaRPr lang="en-US"/>
            </a:p>
          </p:txBody>
        </p:sp>
        <p:sp>
          <p:nvSpPr>
            <p:cNvPr id="64533" name="Line 21"/>
            <p:cNvSpPr>
              <a:spLocks noChangeShapeType="1"/>
            </p:cNvSpPr>
            <p:nvPr/>
          </p:nvSpPr>
          <p:spPr bwMode="auto">
            <a:xfrm flipV="1">
              <a:off x="3600" y="1728"/>
              <a:ext cx="240" cy="288"/>
            </a:xfrm>
            <a:prstGeom prst="line">
              <a:avLst/>
            </a:prstGeom>
            <a:noFill/>
            <a:ln w="9525">
              <a:solidFill>
                <a:schemeClr val="accent2"/>
              </a:solidFill>
              <a:round/>
              <a:headEnd/>
              <a:tailEnd type="triangle" w="med" len="med"/>
            </a:ln>
          </p:spPr>
          <p:txBody>
            <a:bodyPr/>
            <a:lstStyle/>
            <a:p>
              <a:endParaRPr lang="en-US"/>
            </a:p>
          </p:txBody>
        </p:sp>
        <p:sp>
          <p:nvSpPr>
            <p:cNvPr id="64534" name="Text Box 22"/>
            <p:cNvSpPr txBox="1">
              <a:spLocks noChangeArrowheads="1"/>
            </p:cNvSpPr>
            <p:nvPr/>
          </p:nvSpPr>
          <p:spPr bwMode="auto">
            <a:xfrm>
              <a:off x="3638" y="1988"/>
              <a:ext cx="914" cy="257"/>
            </a:xfrm>
            <a:prstGeom prst="rect">
              <a:avLst/>
            </a:prstGeom>
            <a:noFill/>
            <a:ln w="9525">
              <a:noFill/>
              <a:miter lim="800000"/>
              <a:headEnd/>
              <a:tailEnd/>
            </a:ln>
          </p:spPr>
          <p:txBody>
            <a:bodyPr wrap="none">
              <a:spAutoFit/>
            </a:bodyPr>
            <a:lstStyle/>
            <a:p>
              <a:r>
                <a:rPr lang="en-US" b="1">
                  <a:solidFill>
                    <a:schemeClr val="accent2"/>
                  </a:solidFill>
                  <a:latin typeface="Tahoma" pitchFamily="34" charset="0"/>
                  <a:cs typeface="Arial" pitchFamily="34" charset="0"/>
                </a:rPr>
                <a:t>Scattering</a:t>
              </a:r>
            </a:p>
          </p:txBody>
        </p:sp>
        <p:sp>
          <p:nvSpPr>
            <p:cNvPr id="64535" name="Rectangle 23"/>
            <p:cNvSpPr>
              <a:spLocks noChangeArrowheads="1"/>
            </p:cNvSpPr>
            <p:nvPr/>
          </p:nvSpPr>
          <p:spPr bwMode="auto">
            <a:xfrm>
              <a:off x="4512" y="2208"/>
              <a:ext cx="816" cy="576"/>
            </a:xfrm>
            <a:prstGeom prst="rect">
              <a:avLst/>
            </a:prstGeom>
            <a:solidFill>
              <a:schemeClr val="accent1"/>
            </a:solidFill>
            <a:ln w="9525">
              <a:solidFill>
                <a:schemeClr val="tx1"/>
              </a:solidFill>
              <a:miter lim="800000"/>
              <a:headEnd/>
              <a:tailEnd/>
            </a:ln>
          </p:spPr>
          <p:txBody>
            <a:bodyPr wrap="none" anchor="ctr"/>
            <a:lstStyle/>
            <a:p>
              <a:pPr algn="ctr"/>
              <a:r>
                <a:rPr lang="en-US">
                  <a:latin typeface="Tahoma" pitchFamily="34" charset="0"/>
                  <a:cs typeface="Arial" pitchFamily="34" charset="0"/>
                </a:rPr>
                <a:t>Receiver</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145BAFF6-E012-462A-A8BF-39D2B9DA4971}" type="slidenum">
              <a:rPr lang="el-GR"/>
              <a:pPr>
                <a:defRPr/>
              </a:pPr>
              <a:t>38</a:t>
            </a:fld>
            <a:endParaRPr lang="el-GR"/>
          </a:p>
        </p:txBody>
      </p:sp>
      <p:pic>
        <p:nvPicPr>
          <p:cNvPr id="65539" name="Picture 2" descr="path-radio-propagation-example"/>
          <p:cNvPicPr>
            <a:picLocks noChangeAspect="1" noChangeArrowheads="1"/>
          </p:cNvPicPr>
          <p:nvPr/>
        </p:nvPicPr>
        <p:blipFill>
          <a:blip r:embed="rId2" cstate="print"/>
          <a:srcRect/>
          <a:stretch>
            <a:fillRect/>
          </a:stretch>
        </p:blipFill>
        <p:spPr bwMode="auto">
          <a:xfrm>
            <a:off x="0" y="533400"/>
            <a:ext cx="8396288" cy="1917700"/>
          </a:xfrm>
          <a:prstGeom prst="rect">
            <a:avLst/>
          </a:prstGeom>
          <a:noFill/>
          <a:ln w="9525">
            <a:noFill/>
            <a:miter lim="800000"/>
            <a:headEnd/>
            <a:tailEnd/>
          </a:ln>
        </p:spPr>
      </p:pic>
      <p:sp>
        <p:nvSpPr>
          <p:cNvPr id="65540" name="Rectangle 3"/>
          <p:cNvSpPr>
            <a:spLocks noChangeArrowheads="1"/>
          </p:cNvSpPr>
          <p:nvPr/>
        </p:nvSpPr>
        <p:spPr bwMode="auto">
          <a:xfrm>
            <a:off x="0" y="3424238"/>
            <a:ext cx="9144000" cy="2500312"/>
          </a:xfrm>
          <a:prstGeom prst="rect">
            <a:avLst/>
          </a:prstGeom>
          <a:noFill/>
          <a:ln w="9525">
            <a:noFill/>
            <a:miter lim="800000"/>
            <a:headEnd/>
            <a:tailEnd/>
          </a:ln>
        </p:spPr>
        <p:txBody>
          <a:bodyPr anchor="ctr">
            <a:spAutoFit/>
          </a:bodyPr>
          <a:lstStyle/>
          <a:p>
            <a:endParaRPr lang="en-US">
              <a:latin typeface="Tahoma" pitchFamily="34" charset="0"/>
              <a:cs typeface="Arial" pitchFamily="34" charset="0"/>
            </a:endParaRPr>
          </a:p>
          <a:p>
            <a:r>
              <a:rPr lang="en-US" sz="2000" u="sng">
                <a:latin typeface="Comic Sans MS" pitchFamily="66" charset="0"/>
                <a:cs typeface="Arial" pitchFamily="34" charset="0"/>
              </a:rPr>
              <a:t>@ 1</a:t>
            </a:r>
            <a:r>
              <a:rPr lang="en-US" sz="2000">
                <a:latin typeface="Comic Sans MS" pitchFamily="66" charset="0"/>
                <a:cs typeface="Arial" pitchFamily="34" charset="0"/>
              </a:rPr>
              <a:t>: </a:t>
            </a:r>
            <a:r>
              <a:rPr lang="en-US" sz="2000" b="1">
                <a:solidFill>
                  <a:srgbClr val="808000"/>
                </a:solidFill>
                <a:latin typeface="Comic Sans MS" pitchFamily="66" charset="0"/>
                <a:cs typeface="Arial" pitchFamily="34" charset="0"/>
              </a:rPr>
              <a:t>free space loss</a:t>
            </a:r>
            <a:r>
              <a:rPr lang="en-US" sz="2000">
                <a:latin typeface="Comic Sans MS" pitchFamily="66" charset="0"/>
                <a:cs typeface="Arial" pitchFamily="34" charset="0"/>
              </a:rPr>
              <a:t> likely to give an accurate estimate of path loss</a:t>
            </a:r>
          </a:p>
          <a:p>
            <a:r>
              <a:rPr lang="en-US" sz="2000" u="sng">
                <a:latin typeface="Comic Sans MS" pitchFamily="66" charset="0"/>
                <a:cs typeface="Arial" pitchFamily="34" charset="0"/>
              </a:rPr>
              <a:t>@ 2</a:t>
            </a:r>
            <a:r>
              <a:rPr lang="en-US" sz="2000">
                <a:latin typeface="Comic Sans MS" pitchFamily="66" charset="0"/>
                <a:cs typeface="Arial" pitchFamily="34" charset="0"/>
              </a:rPr>
              <a:t>: strong line-of-sight but </a:t>
            </a:r>
            <a:r>
              <a:rPr lang="en-US" sz="2000">
                <a:solidFill>
                  <a:srgbClr val="808000"/>
                </a:solidFill>
                <a:latin typeface="Comic Sans MS" pitchFamily="66" charset="0"/>
                <a:cs typeface="Arial" pitchFamily="34" charset="0"/>
              </a:rPr>
              <a:t>ground reflections</a:t>
            </a:r>
            <a:r>
              <a:rPr lang="en-US" sz="2000">
                <a:latin typeface="Comic Sans MS" pitchFamily="66" charset="0"/>
                <a:cs typeface="Arial" pitchFamily="34" charset="0"/>
              </a:rPr>
              <a:t> can significantly influence path loss</a:t>
            </a:r>
          </a:p>
          <a:p>
            <a:r>
              <a:rPr lang="en-US" sz="2000" u="sng">
                <a:latin typeface="Comic Sans MS" pitchFamily="66" charset="0"/>
                <a:cs typeface="Arial" pitchFamily="34" charset="0"/>
              </a:rPr>
              <a:t>@3</a:t>
            </a:r>
            <a:r>
              <a:rPr lang="en-US" sz="2000">
                <a:latin typeface="Comic Sans MS" pitchFamily="66" charset="0"/>
                <a:cs typeface="Arial" pitchFamily="34" charset="0"/>
              </a:rPr>
              <a:t>:  significant </a:t>
            </a:r>
            <a:r>
              <a:rPr lang="en-US" sz="2000" b="1">
                <a:solidFill>
                  <a:srgbClr val="808000"/>
                </a:solidFill>
                <a:latin typeface="Comic Sans MS" pitchFamily="66" charset="0"/>
                <a:cs typeface="Arial" pitchFamily="34" charset="0"/>
              </a:rPr>
              <a:t>diffraction </a:t>
            </a:r>
            <a:r>
              <a:rPr lang="en-US" sz="2000">
                <a:latin typeface="Comic Sans MS" pitchFamily="66" charset="0"/>
                <a:cs typeface="Arial" pitchFamily="34" charset="0"/>
              </a:rPr>
              <a:t>losses caused by trees cutting into the direct line of sight</a:t>
            </a:r>
          </a:p>
          <a:p>
            <a:r>
              <a:rPr lang="en-US" sz="2000" u="sng">
                <a:latin typeface="Comic Sans MS" pitchFamily="66" charset="0"/>
                <a:cs typeface="Arial" pitchFamily="34" charset="0"/>
              </a:rPr>
              <a:t>@ 4</a:t>
            </a:r>
            <a:r>
              <a:rPr lang="en-US" sz="2000">
                <a:latin typeface="Comic Sans MS" pitchFamily="66" charset="0"/>
                <a:cs typeface="Arial" pitchFamily="34" charset="0"/>
              </a:rPr>
              <a:t>: simple </a:t>
            </a:r>
            <a:r>
              <a:rPr lang="en-US" sz="2000" b="1">
                <a:solidFill>
                  <a:srgbClr val="808000"/>
                </a:solidFill>
                <a:latin typeface="Comic Sans MS" pitchFamily="66" charset="0"/>
                <a:cs typeface="Arial" pitchFamily="34" charset="0"/>
              </a:rPr>
              <a:t>diffraction</a:t>
            </a:r>
            <a:r>
              <a:rPr lang="en-US" sz="2000" b="1">
                <a:solidFill>
                  <a:srgbClr val="CCCC00"/>
                </a:solidFill>
                <a:latin typeface="Comic Sans MS" pitchFamily="66" charset="0"/>
                <a:cs typeface="Arial" pitchFamily="34" charset="0"/>
              </a:rPr>
              <a:t> </a:t>
            </a:r>
            <a:r>
              <a:rPr lang="en-US" sz="2000">
                <a:latin typeface="Comic Sans MS" pitchFamily="66" charset="0"/>
                <a:cs typeface="Arial" pitchFamily="34" charset="0"/>
              </a:rPr>
              <a:t>model for path loss </a:t>
            </a:r>
          </a:p>
          <a:p>
            <a:r>
              <a:rPr lang="en-US" sz="2000" u="sng">
                <a:latin typeface="Comic Sans MS" pitchFamily="66" charset="0"/>
                <a:cs typeface="Arial" pitchFamily="34" charset="0"/>
              </a:rPr>
              <a:t>@ 5:</a:t>
            </a:r>
            <a:r>
              <a:rPr lang="en-US" sz="2000">
                <a:latin typeface="Comic Sans MS" pitchFamily="66" charset="0"/>
                <a:cs typeface="Arial" pitchFamily="34" charset="0"/>
              </a:rPr>
              <a:t> multiple diffraction, loss prediction fairly </a:t>
            </a:r>
            <a:r>
              <a:rPr lang="en-US" sz="2000">
                <a:solidFill>
                  <a:srgbClr val="FF3300"/>
                </a:solidFill>
                <a:latin typeface="Comic Sans MS" pitchFamily="66" charset="0"/>
                <a:cs typeface="Arial" pitchFamily="34" charset="0"/>
              </a:rPr>
              <a:t>difficult &amp; unreliable</a:t>
            </a:r>
            <a:endParaRPr lang="en-US" sz="2000">
              <a:latin typeface="Comic Sans MS" pitchFamily="66" charset="0"/>
              <a:cs typeface="Arial" pitchFamily="34" charset="0"/>
            </a:endParaRPr>
          </a:p>
        </p:txBody>
      </p:sp>
      <p:sp>
        <p:nvSpPr>
          <p:cNvPr id="65541" name="Text Box 4"/>
          <p:cNvSpPr txBox="1">
            <a:spLocks noChangeArrowheads="1"/>
          </p:cNvSpPr>
          <p:nvPr/>
        </p:nvSpPr>
        <p:spPr bwMode="auto">
          <a:xfrm>
            <a:off x="304800" y="76200"/>
            <a:ext cx="6457950" cy="641350"/>
          </a:xfrm>
          <a:prstGeom prst="rect">
            <a:avLst/>
          </a:prstGeom>
          <a:noFill/>
          <a:ln w="9525">
            <a:noFill/>
            <a:miter lim="800000"/>
            <a:headEnd/>
            <a:tailEnd/>
          </a:ln>
        </p:spPr>
        <p:txBody>
          <a:bodyPr wrap="none">
            <a:spAutoFit/>
          </a:bodyPr>
          <a:lstStyle/>
          <a:p>
            <a:r>
              <a:rPr lang="en-US" sz="3600">
                <a:latin typeface="Comic Sans MS" pitchFamily="66" charset="0"/>
                <a:cs typeface="Arial" pitchFamily="34" charset="0"/>
              </a:rPr>
              <a:t>Example of multi-path effect</a:t>
            </a:r>
            <a:endParaRPr lang="el-GR" sz="3600">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0886"/>
            <a:ext cx="8229600" cy="1143000"/>
          </a:xfrm>
        </p:spPr>
        <p:txBody>
          <a:bodyPr/>
          <a:lstStyle/>
          <a:p>
            <a:r>
              <a:rPr lang="en-US" dirty="0" smtClean="0"/>
              <a:t>Diffraction</a:t>
            </a:r>
            <a:endParaRPr lang="el-GR" dirty="0"/>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52400" y="1371600"/>
            <a:ext cx="2946997" cy="2920206"/>
          </a:xfrm>
        </p:spPr>
      </p:pic>
      <p:sp>
        <p:nvSpPr>
          <p:cNvPr id="4" name="Slide Number Placeholder 3"/>
          <p:cNvSpPr>
            <a:spLocks noGrp="1"/>
          </p:cNvSpPr>
          <p:nvPr>
            <p:ph type="sldNum" sz="quarter" idx="12"/>
          </p:nvPr>
        </p:nvSpPr>
        <p:spPr/>
        <p:txBody>
          <a:bodyPr/>
          <a:lstStyle/>
          <a:p>
            <a:pPr>
              <a:defRPr/>
            </a:pPr>
            <a:fld id="{4948D07A-EE31-4026-94D9-DE9CDEAC8F27}" type="slidenum">
              <a:rPr lang="el-GR" smtClean="0"/>
              <a:pPr>
                <a:defRPr/>
              </a:pPr>
              <a:t>39</a:t>
            </a:fld>
            <a:endParaRPr lang="el-GR"/>
          </a:p>
        </p:txBody>
      </p:sp>
      <p:sp>
        <p:nvSpPr>
          <p:cNvPr id="6" name="Rectangle 5"/>
          <p:cNvSpPr/>
          <p:nvPr/>
        </p:nvSpPr>
        <p:spPr>
          <a:xfrm>
            <a:off x="3276600" y="1828800"/>
            <a:ext cx="5791200" cy="1754326"/>
          </a:xfrm>
          <a:prstGeom prst="rect">
            <a:avLst/>
          </a:prstGeom>
        </p:spPr>
        <p:txBody>
          <a:bodyPr wrap="square">
            <a:spAutoFit/>
          </a:bodyPr>
          <a:lstStyle/>
          <a:p>
            <a:r>
              <a:rPr lang="en-US" b="1" dirty="0"/>
              <a:t>Diffraction</a:t>
            </a:r>
            <a:r>
              <a:rPr lang="en-US" dirty="0"/>
              <a:t> refers to various phenomena which occur when a wave encounters an obstacle. </a:t>
            </a:r>
            <a:endParaRPr lang="en-US" dirty="0" smtClean="0"/>
          </a:p>
          <a:p>
            <a:r>
              <a:rPr lang="en-US" dirty="0" smtClean="0"/>
              <a:t>In </a:t>
            </a:r>
            <a:r>
              <a:rPr lang="en-US" dirty="0"/>
              <a:t>classical physics, the diffraction phenomenon is described as the apparent bending of waves around small obstacles and the spreading out of waves past small openings.</a:t>
            </a:r>
            <a:endParaRPr lang="el-GR" dirty="0"/>
          </a:p>
        </p:txBody>
      </p:sp>
    </p:spTree>
    <p:extLst>
      <p:ext uri="{BB962C8B-B14F-4D97-AF65-F5344CB8AC3E}">
        <p14:creationId xmlns="" xmlns:p14="http://schemas.microsoft.com/office/powerpoint/2010/main" val="3580948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Μετάδοση Σήματος</a:t>
            </a:r>
            <a:endParaRPr lang="el-GR" dirty="0"/>
          </a:p>
        </p:txBody>
      </p:sp>
      <p:sp>
        <p:nvSpPr>
          <p:cNvPr id="3" name="Content Placeholder 2"/>
          <p:cNvSpPr>
            <a:spLocks noGrp="1"/>
          </p:cNvSpPr>
          <p:nvPr>
            <p:ph idx="1"/>
          </p:nvPr>
        </p:nvSpPr>
        <p:spPr>
          <a:xfrm>
            <a:off x="152400" y="1600200"/>
            <a:ext cx="8991600" cy="4525963"/>
          </a:xfrm>
        </p:spPr>
        <p:txBody>
          <a:bodyPr/>
          <a:lstStyle/>
          <a:p>
            <a:r>
              <a:rPr lang="el-GR" sz="2200" dirty="0" smtClean="0"/>
              <a:t>Κατά τη </a:t>
            </a:r>
            <a:r>
              <a:rPr lang="el-GR" sz="2200" b="1" dirty="0" smtClean="0">
                <a:solidFill>
                  <a:srgbClr val="FF0000"/>
                </a:solidFill>
              </a:rPr>
              <a:t>διάδοση του διαύλου το μεταδιδόμενο σήμα παραμορφώνεται </a:t>
            </a:r>
            <a:r>
              <a:rPr lang="el-GR" sz="2200" dirty="0" smtClean="0"/>
              <a:t>λόγω </a:t>
            </a:r>
            <a:r>
              <a:rPr lang="el-GR" sz="2200" b="1" dirty="0" smtClean="0">
                <a:solidFill>
                  <a:srgbClr val="FF0000"/>
                </a:solidFill>
              </a:rPr>
              <a:t>μη γραμμικοτήτων και/ή ατελειών </a:t>
            </a:r>
            <a:r>
              <a:rPr lang="el-GR" sz="2200" dirty="0" smtClean="0"/>
              <a:t>στην απόκριση συχνότητας του διαύλου</a:t>
            </a:r>
          </a:p>
          <a:p>
            <a:r>
              <a:rPr lang="el-GR" sz="2200" dirty="0" smtClean="0"/>
              <a:t>Άλλες πηγές υποβάθμισης είναι ο </a:t>
            </a:r>
            <a:r>
              <a:rPr lang="el-GR" sz="2200" b="1" dirty="0" smtClean="0">
                <a:solidFill>
                  <a:srgbClr val="FF0000"/>
                </a:solidFill>
              </a:rPr>
              <a:t>θόρυβος και οι παρεμβολές </a:t>
            </a:r>
            <a:r>
              <a:rPr lang="el-GR" sz="2200" dirty="0" smtClean="0"/>
              <a:t>που συλλέγονται από το σήματα κατά τη διάρκεια της μετάδοσης μέσω του διαύλου.</a:t>
            </a:r>
          </a:p>
          <a:p>
            <a:r>
              <a:rPr lang="el-GR" sz="2200" dirty="0" smtClean="0"/>
              <a:t>Ο πομπός και ο δέκτης σχεδιάζονται ώστε να </a:t>
            </a:r>
            <a:r>
              <a:rPr lang="el-GR" sz="2200" b="1" dirty="0" smtClean="0">
                <a:solidFill>
                  <a:srgbClr val="00B050"/>
                </a:solidFill>
              </a:rPr>
              <a:t>ελαχιστοποιούν τα αποτελέσματα του θορύβου και της παραμόρφωσης στη ποιότητα λήψης</a:t>
            </a:r>
          </a:p>
          <a:p>
            <a:r>
              <a:rPr lang="el-GR" sz="2200" dirty="0" smtClean="0"/>
              <a:t>Αναδημιουργώντας το αρχικό σήμα, χρησιμοποιώντας τη διαδικασία της </a:t>
            </a:r>
            <a:r>
              <a:rPr lang="el-GR" sz="2200" b="1" dirty="0" smtClean="0">
                <a:solidFill>
                  <a:srgbClr val="7030A0"/>
                </a:solidFill>
              </a:rPr>
              <a:t>από-διαμόρφωσης </a:t>
            </a:r>
            <a:r>
              <a:rPr lang="en-US" sz="2200" b="1" dirty="0" smtClean="0">
                <a:solidFill>
                  <a:srgbClr val="7030A0"/>
                </a:solidFill>
              </a:rPr>
              <a:t>(demodulation)</a:t>
            </a:r>
            <a:endParaRPr lang="el-GR" sz="2200" b="1" dirty="0" smtClean="0">
              <a:solidFill>
                <a:srgbClr val="7030A0"/>
              </a:solidFill>
            </a:endParaRPr>
          </a:p>
          <a:p>
            <a:r>
              <a:rPr lang="el-GR" sz="2200" dirty="0" smtClean="0"/>
              <a:t>Κύριοι πόροι</a:t>
            </a:r>
            <a:r>
              <a:rPr lang="en-US" sz="2200" dirty="0" smtClean="0"/>
              <a:t>: </a:t>
            </a:r>
            <a:r>
              <a:rPr lang="el-GR" sz="2200" b="1" dirty="0" smtClean="0">
                <a:solidFill>
                  <a:schemeClr val="tx2">
                    <a:lumMod val="60000"/>
                    <a:lumOff val="40000"/>
                  </a:schemeClr>
                </a:solidFill>
              </a:rPr>
              <a:t>ισχύς εκπομπής </a:t>
            </a:r>
            <a:r>
              <a:rPr lang="el-GR" sz="2200" dirty="0" smtClean="0"/>
              <a:t>(</a:t>
            </a:r>
            <a:r>
              <a:rPr lang="en-US" sz="2200" dirty="0" smtClean="0"/>
              <a:t>transmission power) &amp; </a:t>
            </a:r>
            <a:r>
              <a:rPr lang="el-GR" sz="2200" b="1" dirty="0" smtClean="0">
                <a:solidFill>
                  <a:schemeClr val="tx2">
                    <a:lumMod val="60000"/>
                    <a:lumOff val="40000"/>
                  </a:schemeClr>
                </a:solidFill>
              </a:rPr>
              <a:t>εύρος ζώνης </a:t>
            </a:r>
            <a:r>
              <a:rPr lang="el-GR" sz="2200" dirty="0" smtClean="0"/>
              <a:t>(</a:t>
            </a:r>
            <a:r>
              <a:rPr lang="en-US" sz="2200" dirty="0" smtClean="0"/>
              <a:t>channel bandwidth)</a:t>
            </a:r>
            <a:endParaRPr lang="el-GR" sz="2200" dirty="0"/>
          </a:p>
        </p:txBody>
      </p:sp>
      <p:sp>
        <p:nvSpPr>
          <p:cNvPr id="4" name="Slide Number Placeholder 3"/>
          <p:cNvSpPr>
            <a:spLocks noGrp="1"/>
          </p:cNvSpPr>
          <p:nvPr>
            <p:ph type="sldNum" sz="quarter" idx="12"/>
          </p:nvPr>
        </p:nvSpPr>
        <p:spPr/>
        <p:txBody>
          <a:bodyPr/>
          <a:lstStyle/>
          <a:p>
            <a:pPr>
              <a:defRPr/>
            </a:pPr>
            <a:fld id="{4948D07A-EE31-4026-94D9-DE9CDEAC8F27}" type="slidenum">
              <a:rPr lang="el-GR" smtClean="0"/>
              <a:pPr>
                <a:defRPr/>
              </a:pPr>
              <a:t>4</a:t>
            </a:fld>
            <a:endParaRPr lang="el-GR"/>
          </a:p>
        </p:txBody>
      </p:sp>
    </p:spTree>
    <p:extLst>
      <p:ext uri="{BB962C8B-B14F-4D97-AF65-F5344CB8AC3E}">
        <p14:creationId xmlns="" xmlns:p14="http://schemas.microsoft.com/office/powerpoint/2010/main" val="23842011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Shadow Fading</a:t>
            </a:r>
            <a:endParaRPr lang="el-GR" smtClean="0"/>
          </a:p>
        </p:txBody>
      </p:sp>
      <p:sp>
        <p:nvSpPr>
          <p:cNvPr id="66563" name="Rectangle 3"/>
          <p:cNvSpPr>
            <a:spLocks noGrp="1" noChangeArrowheads="1"/>
          </p:cNvSpPr>
          <p:nvPr>
            <p:ph idx="1"/>
          </p:nvPr>
        </p:nvSpPr>
        <p:spPr>
          <a:xfrm>
            <a:off x="0" y="1600200"/>
            <a:ext cx="8686800" cy="4525963"/>
          </a:xfrm>
        </p:spPr>
        <p:txBody>
          <a:bodyPr/>
          <a:lstStyle/>
          <a:p>
            <a:pPr eaLnBrk="1" hangingPunct="1"/>
            <a:endParaRPr lang="en-US" sz="2200" dirty="0" smtClean="0">
              <a:solidFill>
                <a:srgbClr val="0033CC"/>
              </a:solidFill>
            </a:endParaRPr>
          </a:p>
          <a:p>
            <a:pPr eaLnBrk="1" hangingPunct="1"/>
            <a:r>
              <a:rPr lang="en-US" sz="2200" b="1" dirty="0" smtClean="0">
                <a:solidFill>
                  <a:srgbClr val="FF0000"/>
                </a:solidFill>
              </a:rPr>
              <a:t>Obstacles </a:t>
            </a:r>
            <a:r>
              <a:rPr lang="en-US" sz="2200" dirty="0" smtClean="0"/>
              <a:t>and their </a:t>
            </a:r>
            <a:r>
              <a:rPr lang="en-US" sz="2200" b="1" dirty="0" smtClean="0">
                <a:solidFill>
                  <a:srgbClr val="00B050"/>
                </a:solidFill>
              </a:rPr>
              <a:t>absorption behavior</a:t>
            </a:r>
          </a:p>
          <a:p>
            <a:pPr eaLnBrk="1" hangingPunct="1"/>
            <a:r>
              <a:rPr lang="en-US" sz="2200" dirty="0" smtClean="0">
                <a:sym typeface="Wingdings" pitchFamily="2" charset="2"/>
              </a:rPr>
              <a:t> </a:t>
            </a:r>
            <a:r>
              <a:rPr lang="en-US" sz="2200" dirty="0" smtClean="0"/>
              <a:t>Shadowing differs from multi-path fading</a:t>
            </a:r>
          </a:p>
          <a:p>
            <a:pPr eaLnBrk="1" hangingPunct="1">
              <a:buFont typeface="Wingdings" pitchFamily="2" charset="2"/>
              <a:buNone/>
            </a:pPr>
            <a:r>
              <a:rPr lang="en-US" sz="2200" dirty="0" smtClean="0"/>
              <a:t>    </a:t>
            </a:r>
            <a:r>
              <a:rPr lang="en-US" sz="3000" dirty="0" smtClean="0">
                <a:sym typeface="Wingdings" pitchFamily="2" charset="2"/>
              </a:rPr>
              <a:t></a:t>
            </a:r>
            <a:r>
              <a:rPr lang="en-US" sz="2200" dirty="0" smtClean="0">
                <a:sym typeface="Wingdings" pitchFamily="2" charset="2"/>
              </a:rPr>
              <a:t> </a:t>
            </a:r>
            <a:r>
              <a:rPr lang="en-US" sz="2200" b="1" dirty="0" smtClean="0">
                <a:solidFill>
                  <a:srgbClr val="808000"/>
                </a:solidFill>
              </a:rPr>
              <a:t>Duration</a:t>
            </a:r>
            <a:r>
              <a:rPr lang="en-US" sz="2200" b="1" dirty="0" smtClean="0"/>
              <a:t> </a:t>
            </a:r>
            <a:r>
              <a:rPr lang="en-US" sz="2200" dirty="0" smtClean="0"/>
              <a:t>of shadow fade lasts for </a:t>
            </a:r>
            <a:r>
              <a:rPr lang="en-US" sz="2200" b="1" i="1" dirty="0" smtClean="0">
                <a:solidFill>
                  <a:srgbClr val="808000"/>
                </a:solidFill>
              </a:rPr>
              <a:t>multiple seconds</a:t>
            </a:r>
            <a:r>
              <a:rPr lang="en-US" sz="2200" i="1" dirty="0" smtClean="0">
                <a:solidFill>
                  <a:schemeClr val="hlink"/>
                </a:solidFill>
              </a:rPr>
              <a:t>  </a:t>
            </a:r>
            <a:r>
              <a:rPr lang="en-US" sz="2200" dirty="0" smtClean="0">
                <a:solidFill>
                  <a:srgbClr val="CCCC00"/>
                </a:solidFill>
              </a:rPr>
              <a:t>or  </a:t>
            </a:r>
            <a:r>
              <a:rPr lang="en-US" sz="2200" b="1" i="1" dirty="0" smtClean="0">
                <a:solidFill>
                  <a:srgbClr val="808000"/>
                </a:solidFill>
              </a:rPr>
              <a:t>minutes</a:t>
            </a:r>
            <a:r>
              <a:rPr lang="en-US" sz="2200" i="1" dirty="0" smtClean="0"/>
              <a:t> </a:t>
            </a:r>
          </a:p>
          <a:p>
            <a:pPr eaLnBrk="1" hangingPunct="1">
              <a:buFont typeface="Wingdings" pitchFamily="2" charset="2"/>
              <a:buNone/>
            </a:pPr>
            <a:r>
              <a:rPr lang="en-US" sz="2200" i="1" dirty="0" smtClean="0"/>
              <a:t>       </a:t>
            </a:r>
            <a:r>
              <a:rPr lang="en-US" sz="2200" dirty="0" smtClean="0"/>
              <a:t>a </a:t>
            </a:r>
            <a:r>
              <a:rPr lang="en-US" sz="2200" dirty="0" smtClean="0">
                <a:solidFill>
                  <a:srgbClr val="FF0000"/>
                </a:solidFill>
              </a:rPr>
              <a:t>much </a:t>
            </a:r>
            <a:r>
              <a:rPr lang="en-US" sz="2200" b="1" dirty="0" smtClean="0">
                <a:solidFill>
                  <a:srgbClr val="FF0000"/>
                </a:solidFill>
              </a:rPr>
              <a:t>slower </a:t>
            </a:r>
            <a:r>
              <a:rPr lang="en-US" sz="2200" dirty="0" smtClean="0">
                <a:solidFill>
                  <a:srgbClr val="FF0000"/>
                </a:solidFill>
              </a:rPr>
              <a:t>time-scale</a:t>
            </a:r>
            <a:r>
              <a:rPr lang="en-US" sz="2200" dirty="0" smtClean="0"/>
              <a:t> compared to multi-path fading</a:t>
            </a:r>
            <a:endParaRPr lang="el-GR" sz="2200" dirty="0" smtClean="0"/>
          </a:p>
        </p:txBody>
      </p:sp>
      <p:sp>
        <p:nvSpPr>
          <p:cNvPr id="4" name="Slide Number Placeholder 5"/>
          <p:cNvSpPr>
            <a:spLocks noGrp="1"/>
          </p:cNvSpPr>
          <p:nvPr>
            <p:ph type="sldNum" sz="quarter" idx="12"/>
          </p:nvPr>
        </p:nvSpPr>
        <p:spPr/>
        <p:txBody>
          <a:bodyPr/>
          <a:lstStyle/>
          <a:p>
            <a:pPr>
              <a:defRPr/>
            </a:pPr>
            <a:fld id="{4D30725D-2A58-45D8-8425-353270397EC7}" type="slidenum">
              <a:rPr lang="el-GR"/>
              <a:pPr>
                <a:defRPr/>
              </a:pPr>
              <a:t>40</a:t>
            </a:fld>
            <a:endParaRPr lang="el-G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2400" y="0"/>
            <a:ext cx="8229600" cy="1143000"/>
          </a:xfrm>
        </p:spPr>
        <p:txBody>
          <a:bodyPr/>
          <a:lstStyle/>
          <a:p>
            <a:pPr eaLnBrk="1" hangingPunct="1"/>
            <a:r>
              <a:rPr lang="en-US" smtClean="0"/>
              <a:t>Reflection</a:t>
            </a:r>
            <a:endParaRPr lang="el-GR" smtClean="0"/>
          </a:p>
        </p:txBody>
      </p:sp>
      <p:sp>
        <p:nvSpPr>
          <p:cNvPr id="67587" name="Rectangle 3"/>
          <p:cNvSpPr>
            <a:spLocks noGrp="1" noChangeArrowheads="1"/>
          </p:cNvSpPr>
          <p:nvPr>
            <p:ph idx="1"/>
          </p:nvPr>
        </p:nvSpPr>
        <p:spPr>
          <a:xfrm>
            <a:off x="0" y="1676400"/>
            <a:ext cx="9144000" cy="4267200"/>
          </a:xfrm>
        </p:spPr>
        <p:txBody>
          <a:bodyPr/>
          <a:lstStyle/>
          <a:p>
            <a:pPr eaLnBrk="1" hangingPunct="1"/>
            <a:r>
              <a:rPr lang="en-US" sz="2200" smtClean="0"/>
              <a:t>Wave impinges upon a large object </a:t>
            </a:r>
            <a:r>
              <a:rPr lang="en-US" sz="2400" smtClean="0"/>
              <a:t>when compared to the wavelength of the propagating wave</a:t>
            </a:r>
          </a:p>
          <a:p>
            <a:pPr eaLnBrk="1" hangingPunct="1"/>
            <a:endParaRPr lang="en-US" sz="2200" smtClean="0"/>
          </a:p>
          <a:p>
            <a:pPr eaLnBrk="1" hangingPunct="1"/>
            <a:r>
              <a:rPr lang="en-US" sz="2200" smtClean="0"/>
              <a:t>Reflections occur from the surface of</a:t>
            </a:r>
          </a:p>
          <a:p>
            <a:pPr lvl="1" eaLnBrk="1" hangingPunct="1"/>
            <a:r>
              <a:rPr lang="en-US" sz="2200" smtClean="0"/>
              <a:t>The earth</a:t>
            </a:r>
          </a:p>
          <a:p>
            <a:pPr lvl="1" eaLnBrk="1" hangingPunct="1"/>
            <a:r>
              <a:rPr lang="en-US" sz="2200" smtClean="0"/>
              <a:t>Buildings</a:t>
            </a:r>
          </a:p>
          <a:p>
            <a:pPr lvl="1" eaLnBrk="1" hangingPunct="1"/>
            <a:r>
              <a:rPr lang="en-US" sz="2200" smtClean="0"/>
              <a:t>Walls</a:t>
            </a:r>
          </a:p>
          <a:p>
            <a:pPr eaLnBrk="1" hangingPunct="1"/>
            <a:endParaRPr lang="el-GR" sz="2200" smtClean="0"/>
          </a:p>
        </p:txBody>
      </p:sp>
      <p:sp>
        <p:nvSpPr>
          <p:cNvPr id="4" name="Slide Number Placeholder 5"/>
          <p:cNvSpPr>
            <a:spLocks noGrp="1"/>
          </p:cNvSpPr>
          <p:nvPr>
            <p:ph type="sldNum" sz="quarter" idx="12"/>
          </p:nvPr>
        </p:nvSpPr>
        <p:spPr/>
        <p:txBody>
          <a:bodyPr/>
          <a:lstStyle/>
          <a:p>
            <a:pPr>
              <a:defRPr/>
            </a:pPr>
            <a:fld id="{D9D4A866-238A-4F76-836A-234CAD7507C6}" type="slidenum">
              <a:rPr lang="el-GR"/>
              <a:pPr>
                <a:defRPr/>
              </a:pPr>
              <a:t>41</a:t>
            </a:fld>
            <a:endParaRPr lang="el-G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33400" y="0"/>
            <a:ext cx="8229600" cy="1143000"/>
          </a:xfrm>
        </p:spPr>
        <p:txBody>
          <a:bodyPr/>
          <a:lstStyle/>
          <a:p>
            <a:pPr eaLnBrk="1" hangingPunct="1"/>
            <a:r>
              <a:rPr lang="en-US" smtClean="0"/>
              <a:t>Scattering</a:t>
            </a:r>
            <a:endParaRPr lang="el-GR" smtClean="0"/>
          </a:p>
        </p:txBody>
      </p:sp>
      <p:sp>
        <p:nvSpPr>
          <p:cNvPr id="68611" name="Rectangle 3"/>
          <p:cNvSpPr>
            <a:spLocks noGrp="1" noChangeArrowheads="1"/>
          </p:cNvSpPr>
          <p:nvPr>
            <p:ph idx="1"/>
          </p:nvPr>
        </p:nvSpPr>
        <p:spPr>
          <a:xfrm>
            <a:off x="0" y="1905000"/>
            <a:ext cx="9144000" cy="4267200"/>
          </a:xfrm>
        </p:spPr>
        <p:txBody>
          <a:bodyPr/>
          <a:lstStyle/>
          <a:p>
            <a:pPr eaLnBrk="1" hangingPunct="1">
              <a:lnSpc>
                <a:spcPct val="90000"/>
              </a:lnSpc>
            </a:pPr>
            <a:r>
              <a:rPr lang="en-US" sz="2200" smtClean="0"/>
              <a:t>Another </a:t>
            </a:r>
            <a:r>
              <a:rPr lang="en-US" sz="2200" b="1" smtClean="0">
                <a:solidFill>
                  <a:srgbClr val="808000"/>
                </a:solidFill>
              </a:rPr>
              <a:t>type of reflection</a:t>
            </a:r>
          </a:p>
          <a:p>
            <a:pPr eaLnBrk="1" hangingPunct="1">
              <a:lnSpc>
                <a:spcPct val="90000"/>
              </a:lnSpc>
            </a:pPr>
            <a:endParaRPr lang="en-US" sz="2200" smtClean="0"/>
          </a:p>
          <a:p>
            <a:pPr eaLnBrk="1" hangingPunct="1">
              <a:lnSpc>
                <a:spcPct val="90000"/>
              </a:lnSpc>
            </a:pPr>
            <a:r>
              <a:rPr lang="en-US" sz="2200" smtClean="0"/>
              <a:t>Can occur in the atmosphere or in reflections from </a:t>
            </a:r>
            <a:r>
              <a:rPr lang="en-US" sz="2200" b="1" smtClean="0">
                <a:solidFill>
                  <a:srgbClr val="808000"/>
                </a:solidFill>
              </a:rPr>
              <a:t>very rough</a:t>
            </a:r>
            <a:r>
              <a:rPr lang="en-US" sz="2200" b="1" smtClean="0">
                <a:solidFill>
                  <a:srgbClr val="3399FF"/>
                </a:solidFill>
              </a:rPr>
              <a:t> </a:t>
            </a:r>
            <a:r>
              <a:rPr lang="en-US" sz="2200" smtClean="0"/>
              <a:t>objects</a:t>
            </a:r>
          </a:p>
          <a:p>
            <a:pPr eaLnBrk="1" hangingPunct="1">
              <a:lnSpc>
                <a:spcPct val="90000"/>
              </a:lnSpc>
            </a:pPr>
            <a:endParaRPr lang="en-US" sz="2200" smtClean="0"/>
          </a:p>
          <a:p>
            <a:pPr eaLnBrk="1" hangingPunct="1">
              <a:lnSpc>
                <a:spcPct val="90000"/>
              </a:lnSpc>
            </a:pPr>
            <a:r>
              <a:rPr lang="en-US" sz="2200" b="1" smtClean="0">
                <a:solidFill>
                  <a:srgbClr val="808000"/>
                </a:solidFill>
              </a:rPr>
              <a:t>Very large</a:t>
            </a:r>
            <a:r>
              <a:rPr lang="en-US" sz="2200" b="1" smtClean="0">
                <a:solidFill>
                  <a:srgbClr val="3399FF"/>
                </a:solidFill>
              </a:rPr>
              <a:t> </a:t>
            </a:r>
            <a:r>
              <a:rPr lang="en-US" sz="2200" b="1" smtClean="0"/>
              <a:t>number of individual paths</a:t>
            </a:r>
          </a:p>
          <a:p>
            <a:pPr eaLnBrk="1" hangingPunct="1">
              <a:lnSpc>
                <a:spcPct val="90000"/>
              </a:lnSpc>
              <a:buFont typeface="Wingdings" pitchFamily="2" charset="2"/>
              <a:buNone/>
            </a:pPr>
            <a:r>
              <a:rPr lang="en-US" sz="2200" smtClean="0"/>
              <a:t>  </a:t>
            </a:r>
            <a:r>
              <a:rPr lang="en-US" sz="2200" smtClean="0">
                <a:sym typeface="Wingdings" pitchFamily="2" charset="2"/>
              </a:rPr>
              <a:t> </a:t>
            </a:r>
            <a:r>
              <a:rPr lang="en-US" sz="2200" smtClean="0"/>
              <a:t>Received waveform is better modeled as an </a:t>
            </a:r>
          </a:p>
          <a:p>
            <a:pPr eaLnBrk="1" hangingPunct="1">
              <a:lnSpc>
                <a:spcPct val="90000"/>
              </a:lnSpc>
              <a:buFont typeface="Wingdings" pitchFamily="2" charset="2"/>
              <a:buNone/>
            </a:pPr>
            <a:r>
              <a:rPr lang="en-US" sz="2200" b="1" smtClean="0">
                <a:solidFill>
                  <a:schemeClr val="accent2"/>
                </a:solidFill>
              </a:rPr>
              <a:t>    integral over paths</a:t>
            </a:r>
            <a:r>
              <a:rPr lang="en-US" sz="2200" smtClean="0"/>
              <a:t> with </a:t>
            </a:r>
            <a:r>
              <a:rPr lang="en-US" sz="2200" smtClean="0">
                <a:solidFill>
                  <a:schemeClr val="accent2"/>
                </a:solidFill>
              </a:rPr>
              <a:t>infinitesimally small differences</a:t>
            </a:r>
            <a:r>
              <a:rPr lang="en-US" sz="2200" smtClean="0"/>
              <a:t> </a:t>
            </a:r>
            <a:r>
              <a:rPr lang="en-US" sz="2200" smtClean="0">
                <a:solidFill>
                  <a:schemeClr val="accent2"/>
                </a:solidFill>
              </a:rPr>
              <a:t>in their</a:t>
            </a:r>
            <a:r>
              <a:rPr lang="en-US" sz="2200" smtClean="0"/>
              <a:t> </a:t>
            </a:r>
            <a:r>
              <a:rPr lang="en-US" sz="2200" smtClean="0">
                <a:solidFill>
                  <a:schemeClr val="accent2"/>
                </a:solidFill>
              </a:rPr>
              <a:t>lengths </a:t>
            </a:r>
            <a:r>
              <a:rPr lang="en-US" sz="2200" smtClean="0"/>
              <a:t>rather than as a sum</a:t>
            </a:r>
          </a:p>
          <a:p>
            <a:pPr eaLnBrk="1" hangingPunct="1">
              <a:lnSpc>
                <a:spcPct val="90000"/>
              </a:lnSpc>
            </a:pPr>
            <a:endParaRPr lang="el-GR" sz="2200" smtClean="0"/>
          </a:p>
        </p:txBody>
      </p:sp>
      <p:sp>
        <p:nvSpPr>
          <p:cNvPr id="4" name="Slide Number Placeholder 5"/>
          <p:cNvSpPr>
            <a:spLocks noGrp="1"/>
          </p:cNvSpPr>
          <p:nvPr>
            <p:ph type="sldNum" sz="quarter" idx="12"/>
          </p:nvPr>
        </p:nvSpPr>
        <p:spPr/>
        <p:txBody>
          <a:bodyPr/>
          <a:lstStyle/>
          <a:p>
            <a:pPr>
              <a:defRPr/>
            </a:pPr>
            <a:fld id="{F5C27600-364A-4F63-A426-2864728F5836}" type="slidenum">
              <a:rPr lang="el-GR"/>
              <a:pPr>
                <a:defRPr/>
              </a:pPr>
              <a:t>42</a:t>
            </a:fld>
            <a:endParaRPr lang="el-G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533400" y="0"/>
            <a:ext cx="8229600" cy="1143000"/>
          </a:xfrm>
        </p:spPr>
        <p:txBody>
          <a:bodyPr/>
          <a:lstStyle/>
          <a:p>
            <a:pPr eaLnBrk="1" hangingPunct="1"/>
            <a:r>
              <a:rPr lang="en-US" smtClean="0"/>
              <a:t>Multi-path Delay Spread</a:t>
            </a:r>
            <a:endParaRPr lang="el-GR" smtClean="0"/>
          </a:p>
        </p:txBody>
      </p:sp>
      <p:sp>
        <p:nvSpPr>
          <p:cNvPr id="69635" name="Rectangle 3"/>
          <p:cNvSpPr>
            <a:spLocks noGrp="1" noChangeArrowheads="1"/>
          </p:cNvSpPr>
          <p:nvPr>
            <p:ph idx="1"/>
          </p:nvPr>
        </p:nvSpPr>
        <p:spPr>
          <a:xfrm>
            <a:off x="0" y="1676400"/>
            <a:ext cx="9144000" cy="2438400"/>
          </a:xfrm>
        </p:spPr>
        <p:txBody>
          <a:bodyPr/>
          <a:lstStyle/>
          <a:p>
            <a:pPr eaLnBrk="1" hangingPunct="1">
              <a:lnSpc>
                <a:spcPct val="90000"/>
              </a:lnSpc>
            </a:pPr>
            <a:r>
              <a:rPr lang="en-US" sz="2400" b="1" smtClean="0">
                <a:solidFill>
                  <a:srgbClr val="CCCC00"/>
                </a:solidFill>
              </a:rPr>
              <a:t>Time </a:t>
            </a:r>
            <a:r>
              <a:rPr lang="en-US" sz="2400" smtClean="0"/>
              <a:t>between the </a:t>
            </a:r>
            <a:r>
              <a:rPr lang="en-US" sz="2400" b="1" smtClean="0"/>
              <a:t>arrival</a:t>
            </a:r>
            <a:r>
              <a:rPr lang="en-US" sz="2400" smtClean="0"/>
              <a:t> of the </a:t>
            </a:r>
            <a:r>
              <a:rPr lang="en-US" sz="2400" b="1" i="1" smtClean="0">
                <a:solidFill>
                  <a:srgbClr val="00B050"/>
                </a:solidFill>
              </a:rPr>
              <a:t>first</a:t>
            </a:r>
            <a:r>
              <a:rPr lang="en-US" sz="2400" b="1" smtClean="0">
                <a:solidFill>
                  <a:srgbClr val="00B050"/>
                </a:solidFill>
              </a:rPr>
              <a:t> wavefront</a:t>
            </a:r>
            <a:r>
              <a:rPr lang="en-US" sz="2400" smtClean="0">
                <a:solidFill>
                  <a:srgbClr val="00B050"/>
                </a:solidFill>
              </a:rPr>
              <a:t> </a:t>
            </a:r>
            <a:r>
              <a:rPr lang="en-US" sz="2400" smtClean="0"/>
              <a:t>&amp; </a:t>
            </a:r>
            <a:r>
              <a:rPr lang="en-US" sz="2400" b="1" i="1" smtClean="0">
                <a:solidFill>
                  <a:srgbClr val="00B050"/>
                </a:solidFill>
              </a:rPr>
              <a:t>last</a:t>
            </a:r>
            <a:r>
              <a:rPr lang="en-US" sz="2400" b="1" smtClean="0">
                <a:solidFill>
                  <a:srgbClr val="00B050"/>
                </a:solidFill>
              </a:rPr>
              <a:t> multi-path echo,</a:t>
            </a:r>
          </a:p>
          <a:p>
            <a:pPr eaLnBrk="1" hangingPunct="1">
              <a:lnSpc>
                <a:spcPct val="90000"/>
              </a:lnSpc>
              <a:buFont typeface="Arial" pitchFamily="34" charset="0"/>
              <a:buNone/>
            </a:pPr>
            <a:r>
              <a:rPr lang="en-US" sz="2400" smtClean="0"/>
              <a:t>    counting </a:t>
            </a:r>
            <a:r>
              <a:rPr lang="en-US" sz="2400" b="1" smtClean="0"/>
              <a:t>only the paths with significant energy</a:t>
            </a:r>
            <a:endParaRPr lang="en-US" sz="2400" b="1" smtClean="0">
              <a:solidFill>
                <a:srgbClr val="00B050"/>
              </a:solidFill>
            </a:endParaRPr>
          </a:p>
          <a:p>
            <a:pPr eaLnBrk="1" hangingPunct="1">
              <a:lnSpc>
                <a:spcPct val="90000"/>
              </a:lnSpc>
            </a:pPr>
            <a:r>
              <a:rPr lang="en-US" sz="2400" smtClean="0"/>
              <a:t>Longer delay spreads require more conservative coding </a:t>
            </a:r>
          </a:p>
          <a:p>
            <a:pPr eaLnBrk="1" hangingPunct="1">
              <a:lnSpc>
                <a:spcPct val="90000"/>
              </a:lnSpc>
            </a:pPr>
            <a:r>
              <a:rPr lang="en-US" sz="2400" smtClean="0"/>
              <a:t>802.11b networks can handle delay spreads of &lt; 500 ns</a:t>
            </a:r>
          </a:p>
          <a:p>
            <a:pPr eaLnBrk="1" hangingPunct="1">
              <a:lnSpc>
                <a:spcPct val="90000"/>
              </a:lnSpc>
            </a:pPr>
            <a:r>
              <a:rPr lang="en-US" sz="2400" smtClean="0"/>
              <a:t>Performance is much better when the delay spread is low</a:t>
            </a:r>
          </a:p>
          <a:p>
            <a:pPr eaLnBrk="1" hangingPunct="1">
              <a:lnSpc>
                <a:spcPct val="90000"/>
              </a:lnSpc>
            </a:pPr>
            <a:r>
              <a:rPr lang="en-US" sz="2400" smtClean="0"/>
              <a:t>When delay spread is large</a:t>
            </a:r>
          </a:p>
          <a:p>
            <a:pPr eaLnBrk="1" hangingPunct="1">
              <a:lnSpc>
                <a:spcPct val="90000"/>
              </a:lnSpc>
              <a:buFont typeface="Wingdings" pitchFamily="2" charset="2"/>
              <a:buNone/>
            </a:pPr>
            <a:r>
              <a:rPr lang="en-US" sz="2400" smtClean="0"/>
              <a:t>       cards may reduce transmission rate</a:t>
            </a:r>
          </a:p>
          <a:p>
            <a:pPr eaLnBrk="1" hangingPunct="1">
              <a:lnSpc>
                <a:spcPct val="90000"/>
              </a:lnSpc>
            </a:pPr>
            <a:endParaRPr lang="el-GR" sz="2400" smtClean="0"/>
          </a:p>
        </p:txBody>
      </p:sp>
      <p:sp>
        <p:nvSpPr>
          <p:cNvPr id="4" name="Slide Number Placeholder 5"/>
          <p:cNvSpPr>
            <a:spLocks noGrp="1"/>
          </p:cNvSpPr>
          <p:nvPr>
            <p:ph type="sldNum" sz="quarter" idx="12"/>
          </p:nvPr>
        </p:nvSpPr>
        <p:spPr/>
        <p:txBody>
          <a:bodyPr/>
          <a:lstStyle/>
          <a:p>
            <a:pPr>
              <a:defRPr/>
            </a:pPr>
            <a:fld id="{52B2C716-967B-4ED8-86D8-807D14BE14EC}" type="slidenum">
              <a:rPr lang="el-GR"/>
              <a:pPr>
                <a:defRPr/>
              </a:pPr>
              <a:t>43</a:t>
            </a:fld>
            <a:endParaRPr lang="el-G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a:stretch>
            <a:fillRect/>
          </a:stretch>
        </p:blipFill>
        <p:spPr bwMode="auto">
          <a:xfrm>
            <a:off x="990600" y="1454479"/>
            <a:ext cx="8458200" cy="5045075"/>
          </a:xfrm>
          <a:prstGeom prst="rect">
            <a:avLst/>
          </a:prstGeom>
          <a:noFill/>
          <a:ln w="9525">
            <a:noFill/>
            <a:miter lim="800000"/>
            <a:headEnd/>
            <a:tailEnd/>
          </a:ln>
        </p:spPr>
      </p:pic>
      <p:sp>
        <p:nvSpPr>
          <p:cNvPr id="70659" name="Rectangle 2"/>
          <p:cNvSpPr>
            <a:spLocks noGrp="1" noChangeArrowheads="1"/>
          </p:cNvSpPr>
          <p:nvPr>
            <p:ph type="title"/>
          </p:nvPr>
        </p:nvSpPr>
        <p:spPr>
          <a:xfrm>
            <a:off x="0" y="-381000"/>
            <a:ext cx="7793038" cy="1676400"/>
          </a:xfrm>
        </p:spPr>
        <p:txBody>
          <a:bodyPr/>
          <a:lstStyle/>
          <a:p>
            <a:pPr eaLnBrk="1" hangingPunct="1"/>
            <a:r>
              <a:rPr lang="en-US" dirty="0" smtClean="0"/>
              <a:t> Inter-Symbol Interference (ISI)</a:t>
            </a:r>
          </a:p>
        </p:txBody>
      </p:sp>
      <p:sp>
        <p:nvSpPr>
          <p:cNvPr id="70660" name="Rectangle 3"/>
          <p:cNvSpPr>
            <a:spLocks noGrp="1" noChangeArrowheads="1"/>
          </p:cNvSpPr>
          <p:nvPr>
            <p:ph idx="1"/>
          </p:nvPr>
        </p:nvSpPr>
        <p:spPr>
          <a:xfrm>
            <a:off x="10886" y="685800"/>
            <a:ext cx="9144000" cy="4525963"/>
          </a:xfrm>
        </p:spPr>
        <p:txBody>
          <a:bodyPr/>
          <a:lstStyle/>
          <a:p>
            <a:pPr eaLnBrk="1" hangingPunct="1">
              <a:lnSpc>
                <a:spcPct val="80000"/>
              </a:lnSpc>
              <a:buFont typeface="Arial" pitchFamily="34" charset="0"/>
              <a:buNone/>
            </a:pPr>
            <a:r>
              <a:rPr lang="en-US" sz="2000" dirty="0" smtClean="0"/>
              <a:t>Waves that take </a:t>
            </a:r>
            <a:r>
              <a:rPr lang="en-US" sz="2000" b="1" dirty="0" smtClean="0">
                <a:solidFill>
                  <a:srgbClr val="808000"/>
                </a:solidFill>
              </a:rPr>
              <a:t>different paths </a:t>
            </a:r>
            <a:r>
              <a:rPr lang="en-US" sz="2000" dirty="0" smtClean="0"/>
              <a:t>from the transmitter to the receiver:</a:t>
            </a:r>
          </a:p>
          <a:p>
            <a:pPr eaLnBrk="1" hangingPunct="1">
              <a:lnSpc>
                <a:spcPct val="80000"/>
              </a:lnSpc>
            </a:pPr>
            <a:r>
              <a:rPr lang="en-US" sz="2000" dirty="0" smtClean="0"/>
              <a:t>travel different distances</a:t>
            </a:r>
          </a:p>
          <a:p>
            <a:pPr eaLnBrk="1" hangingPunct="1">
              <a:lnSpc>
                <a:spcPct val="80000"/>
              </a:lnSpc>
            </a:pPr>
            <a:r>
              <a:rPr lang="en-US" sz="2000" b="1" dirty="0" smtClean="0">
                <a:solidFill>
                  <a:srgbClr val="808000"/>
                </a:solidFill>
              </a:rPr>
              <a:t>be delayed</a:t>
            </a:r>
            <a:r>
              <a:rPr lang="en-US" sz="2000" dirty="0" smtClean="0"/>
              <a:t> with respect to each other</a:t>
            </a:r>
          </a:p>
          <a:p>
            <a:pPr eaLnBrk="1" hangingPunct="1">
              <a:lnSpc>
                <a:spcPct val="80000"/>
              </a:lnSpc>
              <a:buFont typeface="Wingdings" pitchFamily="2" charset="2"/>
              <a:buNone/>
            </a:pPr>
            <a:endParaRPr lang="en-US" sz="2000" dirty="0" smtClean="0"/>
          </a:p>
          <a:p>
            <a:pPr eaLnBrk="1" hangingPunct="1">
              <a:lnSpc>
                <a:spcPct val="80000"/>
              </a:lnSpc>
            </a:pPr>
            <a:r>
              <a:rPr lang="en-US" sz="2000" dirty="0" smtClean="0"/>
              <a:t>Waves are </a:t>
            </a:r>
            <a:r>
              <a:rPr lang="en-US" sz="2000" b="1" dirty="0" smtClean="0">
                <a:solidFill>
                  <a:srgbClr val="808000"/>
                </a:solidFill>
              </a:rPr>
              <a:t>combined by superposition</a:t>
            </a:r>
            <a:r>
              <a:rPr lang="en-US" sz="2000" dirty="0" smtClean="0"/>
              <a:t> but the effect is that the total waveform is garbled</a:t>
            </a:r>
          </a:p>
        </p:txBody>
      </p:sp>
      <p:sp>
        <p:nvSpPr>
          <p:cNvPr id="4" name="Slide Number Placeholder 5"/>
          <p:cNvSpPr>
            <a:spLocks noGrp="1"/>
          </p:cNvSpPr>
          <p:nvPr>
            <p:ph type="sldNum" sz="quarter" idx="12"/>
          </p:nvPr>
        </p:nvSpPr>
        <p:spPr/>
        <p:txBody>
          <a:bodyPr/>
          <a:lstStyle/>
          <a:p>
            <a:pPr>
              <a:defRPr/>
            </a:pPr>
            <a:fld id="{F77F2708-1908-4C24-8345-18859B8A2396}" type="slidenum">
              <a:rPr lang="el-GR"/>
              <a:pPr>
                <a:defRPr/>
              </a:pPr>
              <a:t>44</a:t>
            </a:fld>
            <a:endParaRPr lang="el-GR"/>
          </a:p>
        </p:txBody>
      </p:sp>
      <p:sp>
        <p:nvSpPr>
          <p:cNvPr id="70662" name="TextBox 5"/>
          <p:cNvSpPr txBox="1">
            <a:spLocks noChangeArrowheads="1"/>
          </p:cNvSpPr>
          <p:nvPr/>
        </p:nvSpPr>
        <p:spPr bwMode="auto">
          <a:xfrm>
            <a:off x="6324600" y="4724400"/>
            <a:ext cx="2595563" cy="369888"/>
          </a:xfrm>
          <a:prstGeom prst="rect">
            <a:avLst/>
          </a:prstGeom>
          <a:noFill/>
          <a:ln w="9525">
            <a:noFill/>
            <a:miter lim="800000"/>
            <a:headEnd/>
            <a:tailEnd/>
          </a:ln>
        </p:spPr>
        <p:txBody>
          <a:bodyPr wrap="none">
            <a:spAutoFit/>
          </a:bodyPr>
          <a:lstStyle/>
          <a:p>
            <a:r>
              <a:rPr lang="en-US"/>
              <a:t>Overflowing symbols</a:t>
            </a:r>
          </a:p>
        </p:txBody>
      </p:sp>
      <p:sp>
        <p:nvSpPr>
          <p:cNvPr id="2" name="Oval 1"/>
          <p:cNvSpPr/>
          <p:nvPr/>
        </p:nvSpPr>
        <p:spPr>
          <a:xfrm>
            <a:off x="3658269" y="4713288"/>
            <a:ext cx="1143000" cy="381000"/>
          </a:xfrm>
          <a:prstGeom prst="ellipse">
            <a:avLst/>
          </a:prstGeom>
          <a:solidFill>
            <a:srgbClr val="FFFFCC">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p:cNvSpPr txBox="1"/>
          <p:nvPr/>
        </p:nvSpPr>
        <p:spPr>
          <a:xfrm>
            <a:off x="152400" y="5943600"/>
            <a:ext cx="9297738" cy="923330"/>
          </a:xfrm>
          <a:prstGeom prst="rect">
            <a:avLst/>
          </a:prstGeom>
          <a:noFill/>
        </p:spPr>
        <p:txBody>
          <a:bodyPr wrap="none" rtlCol="0">
            <a:spAutoFit/>
          </a:bodyPr>
          <a:lstStyle/>
          <a:p>
            <a:r>
              <a:rPr lang="el-GR" dirty="0" smtClean="0"/>
              <a:t>Παρατηρείστε ότι το σήμα εκτίνεται σε μεγαλύτερη διάρκεια από αυτή </a:t>
            </a:r>
            <a:endParaRPr lang="el-GR" dirty="0"/>
          </a:p>
          <a:p>
            <a:r>
              <a:rPr lang="el-GR" dirty="0" smtClean="0"/>
              <a:t>του συμβόλου (και παρεμβάλλεται στα γειτονικά σύμβολα). Αυτό οφείλεται στο</a:t>
            </a:r>
          </a:p>
          <a:p>
            <a:r>
              <a:rPr lang="en-US" dirty="0" smtClean="0"/>
              <a:t>multi-path </a:t>
            </a:r>
            <a:r>
              <a:rPr lang="el-GR" dirty="0" smtClean="0"/>
              <a:t>φαινόμενο.</a:t>
            </a:r>
            <a:endParaRPr lang="el-G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04800" y="0"/>
            <a:ext cx="8001000" cy="1216025"/>
          </a:xfrm>
        </p:spPr>
        <p:txBody>
          <a:bodyPr/>
          <a:lstStyle/>
          <a:p>
            <a:pPr eaLnBrk="1" hangingPunct="1"/>
            <a:r>
              <a:rPr lang="en-GB" smtClean="0"/>
              <a:t>Distortion</a:t>
            </a:r>
          </a:p>
        </p:txBody>
      </p:sp>
      <p:sp>
        <p:nvSpPr>
          <p:cNvPr id="71683" name="Rectangle 3"/>
          <p:cNvSpPr>
            <a:spLocks noGrp="1" noChangeArrowheads="1"/>
          </p:cNvSpPr>
          <p:nvPr>
            <p:ph idx="1"/>
          </p:nvPr>
        </p:nvSpPr>
        <p:spPr>
          <a:xfrm>
            <a:off x="0" y="1295400"/>
            <a:ext cx="9144000" cy="4648200"/>
          </a:xfrm>
        </p:spPr>
        <p:txBody>
          <a:bodyPr/>
          <a:lstStyle/>
          <a:p>
            <a:pPr eaLnBrk="1" hangingPunct="1"/>
            <a:r>
              <a:rPr lang="en-US" sz="2200" smtClean="0">
                <a:sym typeface="Webdings" pitchFamily="18" charset="2"/>
              </a:rPr>
              <a:t>Caused by the </a:t>
            </a:r>
            <a:r>
              <a:rPr lang="en-US" sz="2200" b="1" smtClean="0">
                <a:solidFill>
                  <a:srgbClr val="00B050"/>
                </a:solidFill>
                <a:sym typeface="Webdings" pitchFamily="18" charset="2"/>
              </a:rPr>
              <a:t>propagation speed &amp; fading </a:t>
            </a:r>
          </a:p>
          <a:p>
            <a:pPr eaLnBrk="1" hangingPunct="1"/>
            <a:r>
              <a:rPr lang="en-US" sz="2200" smtClean="0">
                <a:sym typeface="Webdings" pitchFamily="18" charset="2"/>
              </a:rPr>
              <a:t>Depends on the </a:t>
            </a:r>
            <a:r>
              <a:rPr lang="en-US" sz="2200" b="1" smtClean="0">
                <a:solidFill>
                  <a:srgbClr val="00B050"/>
                </a:solidFill>
                <a:sym typeface="Webdings" pitchFamily="18" charset="2"/>
              </a:rPr>
              <a:t>frequency </a:t>
            </a:r>
            <a:r>
              <a:rPr lang="en-US" sz="2200" smtClean="0">
                <a:sym typeface="Webdings" pitchFamily="18" charset="2"/>
              </a:rPr>
              <a:t>(</a:t>
            </a:r>
            <a:r>
              <a:rPr lang="en-US" sz="2200" b="1" i="1" smtClean="0">
                <a:solidFill>
                  <a:srgbClr val="FF0000"/>
                </a:solidFill>
                <a:sym typeface="Webdings" pitchFamily="18" charset="2"/>
              </a:rPr>
              <a:t>varies in different frequencies</a:t>
            </a:r>
            <a:r>
              <a:rPr lang="en-US" sz="2200" smtClean="0">
                <a:sym typeface="Webdings" pitchFamily="18" charset="2"/>
              </a:rPr>
              <a:t>)</a:t>
            </a:r>
            <a:endParaRPr lang="en-GB" sz="2200" smtClean="0"/>
          </a:p>
        </p:txBody>
      </p:sp>
      <p:pic>
        <p:nvPicPr>
          <p:cNvPr id="71684" name="Picture 4" descr="distortion"/>
          <p:cNvPicPr>
            <a:picLocks noChangeAspect="1" noChangeArrowheads="1"/>
          </p:cNvPicPr>
          <p:nvPr/>
        </p:nvPicPr>
        <p:blipFill>
          <a:blip r:embed="rId2" cstate="print"/>
          <a:srcRect/>
          <a:stretch>
            <a:fillRect/>
          </a:stretch>
        </p:blipFill>
        <p:spPr bwMode="auto">
          <a:xfrm>
            <a:off x="685800" y="2362200"/>
            <a:ext cx="4572000" cy="4098925"/>
          </a:xfrm>
          <a:prstGeom prst="rect">
            <a:avLst/>
          </a:prstGeom>
          <a:noFill/>
          <a:ln w="9525">
            <a:noFill/>
            <a:miter lim="800000"/>
            <a:headEnd/>
            <a:tailEnd/>
          </a:ln>
        </p:spPr>
      </p:pic>
      <p:grpSp>
        <p:nvGrpSpPr>
          <p:cNvPr id="71685" name="Group 5"/>
          <p:cNvGrpSpPr>
            <a:grpSpLocks/>
          </p:cNvGrpSpPr>
          <p:nvPr/>
        </p:nvGrpSpPr>
        <p:grpSpPr bwMode="auto">
          <a:xfrm>
            <a:off x="990600" y="2971800"/>
            <a:ext cx="3505200" cy="2514600"/>
            <a:chOff x="1584" y="1728"/>
            <a:chExt cx="2208" cy="1584"/>
          </a:xfrm>
        </p:grpSpPr>
        <p:sp>
          <p:nvSpPr>
            <p:cNvPr id="71687" name="Line 6"/>
            <p:cNvSpPr>
              <a:spLocks noChangeShapeType="1"/>
            </p:cNvSpPr>
            <p:nvPr/>
          </p:nvSpPr>
          <p:spPr bwMode="auto">
            <a:xfrm>
              <a:off x="1584" y="1776"/>
              <a:ext cx="576" cy="0"/>
            </a:xfrm>
            <a:prstGeom prst="line">
              <a:avLst/>
            </a:prstGeom>
            <a:noFill/>
            <a:ln w="28575">
              <a:solidFill>
                <a:srgbClr val="3333FF"/>
              </a:solidFill>
              <a:round/>
              <a:headEnd type="none" w="sm" len="sm"/>
              <a:tailEnd type="none" w="sm" len="sm"/>
            </a:ln>
          </p:spPr>
          <p:txBody>
            <a:bodyPr/>
            <a:lstStyle/>
            <a:p>
              <a:endParaRPr lang="en-US"/>
            </a:p>
          </p:txBody>
        </p:sp>
        <p:sp>
          <p:nvSpPr>
            <p:cNvPr id="71688" name="Line 7"/>
            <p:cNvSpPr>
              <a:spLocks noChangeShapeType="1"/>
            </p:cNvSpPr>
            <p:nvPr/>
          </p:nvSpPr>
          <p:spPr bwMode="auto">
            <a:xfrm>
              <a:off x="2160" y="1776"/>
              <a:ext cx="0" cy="1536"/>
            </a:xfrm>
            <a:prstGeom prst="line">
              <a:avLst/>
            </a:prstGeom>
            <a:noFill/>
            <a:ln w="28575">
              <a:solidFill>
                <a:srgbClr val="3333FF"/>
              </a:solidFill>
              <a:round/>
              <a:headEnd type="none" w="sm" len="sm"/>
              <a:tailEnd type="none" w="sm" len="sm"/>
            </a:ln>
          </p:spPr>
          <p:txBody>
            <a:bodyPr/>
            <a:lstStyle/>
            <a:p>
              <a:endParaRPr lang="en-US"/>
            </a:p>
          </p:txBody>
        </p:sp>
        <p:sp>
          <p:nvSpPr>
            <p:cNvPr id="71689" name="Line 8"/>
            <p:cNvSpPr>
              <a:spLocks noChangeShapeType="1"/>
            </p:cNvSpPr>
            <p:nvPr/>
          </p:nvSpPr>
          <p:spPr bwMode="auto">
            <a:xfrm>
              <a:off x="2160" y="3312"/>
              <a:ext cx="1008" cy="0"/>
            </a:xfrm>
            <a:prstGeom prst="line">
              <a:avLst/>
            </a:prstGeom>
            <a:noFill/>
            <a:ln w="28575">
              <a:solidFill>
                <a:srgbClr val="3333FF"/>
              </a:solidFill>
              <a:round/>
              <a:headEnd type="none" w="sm" len="sm"/>
              <a:tailEnd type="none" w="sm" len="sm"/>
            </a:ln>
          </p:spPr>
          <p:txBody>
            <a:bodyPr/>
            <a:lstStyle/>
            <a:p>
              <a:endParaRPr lang="en-US"/>
            </a:p>
          </p:txBody>
        </p:sp>
        <p:sp>
          <p:nvSpPr>
            <p:cNvPr id="71690" name="Line 9"/>
            <p:cNvSpPr>
              <a:spLocks noChangeShapeType="1"/>
            </p:cNvSpPr>
            <p:nvPr/>
          </p:nvSpPr>
          <p:spPr bwMode="auto">
            <a:xfrm flipV="1">
              <a:off x="3168" y="1728"/>
              <a:ext cx="0" cy="1488"/>
            </a:xfrm>
            <a:prstGeom prst="line">
              <a:avLst/>
            </a:prstGeom>
            <a:noFill/>
            <a:ln w="28575">
              <a:solidFill>
                <a:srgbClr val="3333FF"/>
              </a:solidFill>
              <a:round/>
              <a:headEnd type="none" w="sm" len="sm"/>
              <a:tailEnd type="none" w="sm" len="sm"/>
            </a:ln>
          </p:spPr>
          <p:txBody>
            <a:bodyPr/>
            <a:lstStyle/>
            <a:p>
              <a:endParaRPr lang="en-US"/>
            </a:p>
          </p:txBody>
        </p:sp>
        <p:sp>
          <p:nvSpPr>
            <p:cNvPr id="71691" name="Line 10"/>
            <p:cNvSpPr>
              <a:spLocks noChangeShapeType="1"/>
            </p:cNvSpPr>
            <p:nvPr/>
          </p:nvSpPr>
          <p:spPr bwMode="auto">
            <a:xfrm>
              <a:off x="3168" y="1776"/>
              <a:ext cx="624" cy="0"/>
            </a:xfrm>
            <a:prstGeom prst="line">
              <a:avLst/>
            </a:prstGeom>
            <a:noFill/>
            <a:ln w="28575">
              <a:solidFill>
                <a:srgbClr val="3333FF"/>
              </a:solidFill>
              <a:round/>
              <a:headEnd type="none" w="sm" len="sm"/>
              <a:tailEnd type="none" w="sm" len="sm"/>
            </a:ln>
          </p:spPr>
          <p:txBody>
            <a:bodyPr/>
            <a:lstStyle/>
            <a:p>
              <a:endParaRPr lang="en-US"/>
            </a:p>
          </p:txBody>
        </p:sp>
        <p:sp>
          <p:nvSpPr>
            <p:cNvPr id="71692" name="Line 11"/>
            <p:cNvSpPr>
              <a:spLocks noChangeShapeType="1"/>
            </p:cNvSpPr>
            <p:nvPr/>
          </p:nvSpPr>
          <p:spPr bwMode="auto">
            <a:xfrm>
              <a:off x="3792" y="1728"/>
              <a:ext cx="0" cy="864"/>
            </a:xfrm>
            <a:prstGeom prst="line">
              <a:avLst/>
            </a:prstGeom>
            <a:noFill/>
            <a:ln w="28575">
              <a:solidFill>
                <a:srgbClr val="3333FF"/>
              </a:solidFill>
              <a:round/>
              <a:headEnd type="none" w="sm" len="sm"/>
              <a:tailEnd type="none" w="sm" len="sm"/>
            </a:ln>
          </p:spPr>
          <p:txBody>
            <a:bodyPr/>
            <a:lstStyle/>
            <a:p>
              <a:endParaRPr lang="en-US"/>
            </a:p>
          </p:txBody>
        </p:sp>
      </p:grpSp>
      <p:sp>
        <p:nvSpPr>
          <p:cNvPr id="71686" name="TextBox 11"/>
          <p:cNvSpPr txBox="1">
            <a:spLocks noChangeArrowheads="1"/>
          </p:cNvSpPr>
          <p:nvPr/>
        </p:nvSpPr>
        <p:spPr bwMode="auto">
          <a:xfrm>
            <a:off x="5105400" y="5029200"/>
            <a:ext cx="3844925" cy="1477963"/>
          </a:xfrm>
          <a:prstGeom prst="rect">
            <a:avLst/>
          </a:prstGeom>
          <a:noFill/>
          <a:ln w="9525">
            <a:noFill/>
            <a:miter lim="800000"/>
            <a:headEnd/>
            <a:tailEnd/>
          </a:ln>
        </p:spPr>
        <p:txBody>
          <a:bodyPr wrap="none">
            <a:spAutoFit/>
          </a:bodyPr>
          <a:lstStyle/>
          <a:p>
            <a:r>
              <a:rPr lang="en-US" b="1" i="1">
                <a:solidFill>
                  <a:srgbClr val="0070C0"/>
                </a:solidFill>
              </a:rPr>
              <a:t>Frequency Selective Fading</a:t>
            </a:r>
            <a:r>
              <a:rPr lang="en-US"/>
              <a:t>:</a:t>
            </a:r>
          </a:p>
          <a:p>
            <a:r>
              <a:rPr lang="en-US"/>
              <a:t>the </a:t>
            </a:r>
            <a:r>
              <a:rPr lang="en-US" b="1"/>
              <a:t>channel gain </a:t>
            </a:r>
            <a:r>
              <a:rPr lang="en-US"/>
              <a:t>varies for </a:t>
            </a:r>
          </a:p>
          <a:p>
            <a:r>
              <a:rPr lang="en-US"/>
              <a:t>      different frequencies </a:t>
            </a:r>
          </a:p>
          <a:p>
            <a:r>
              <a:rPr lang="en-US"/>
              <a:t>of the transmitted signal</a:t>
            </a:r>
          </a:p>
          <a:p>
            <a:endParaRPr lang="en-US"/>
          </a:p>
        </p:txBody>
      </p:sp>
      <p:sp>
        <p:nvSpPr>
          <p:cNvPr id="2" name="TextBox 1"/>
          <p:cNvSpPr txBox="1"/>
          <p:nvPr/>
        </p:nvSpPr>
        <p:spPr>
          <a:xfrm>
            <a:off x="5410200" y="2895600"/>
            <a:ext cx="3503158" cy="646331"/>
          </a:xfrm>
          <a:prstGeom prst="rect">
            <a:avLst/>
          </a:prstGeom>
          <a:solidFill>
            <a:schemeClr val="accent2">
              <a:lumMod val="20000"/>
              <a:lumOff val="80000"/>
            </a:schemeClr>
          </a:solidFill>
          <a:ln w="38100">
            <a:solidFill>
              <a:schemeClr val="accent2"/>
            </a:solidFill>
          </a:ln>
        </p:spPr>
        <p:txBody>
          <a:bodyPr wrap="square" rtlCol="0">
            <a:spAutoFit/>
          </a:bodyPr>
          <a:lstStyle/>
          <a:p>
            <a:r>
              <a:rPr lang="en-US" dirty="0" smtClean="0"/>
              <a:t>Different frequencies</a:t>
            </a:r>
          </a:p>
          <a:p>
            <a:r>
              <a:rPr lang="en-US" dirty="0"/>
              <a:t>s</a:t>
            </a:r>
            <a:r>
              <a:rPr lang="en-US" dirty="0" smtClean="0"/>
              <a:t>uffer different attenuation</a:t>
            </a:r>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Τίτλος"/>
          <p:cNvSpPr>
            <a:spLocks noGrp="1"/>
          </p:cNvSpPr>
          <p:nvPr>
            <p:ph type="title"/>
          </p:nvPr>
        </p:nvSpPr>
        <p:spPr>
          <a:xfrm>
            <a:off x="-609600" y="0"/>
            <a:ext cx="8229600" cy="1143000"/>
          </a:xfrm>
        </p:spPr>
        <p:txBody>
          <a:bodyPr/>
          <a:lstStyle/>
          <a:p>
            <a:pPr eaLnBrk="1" hangingPunct="1"/>
            <a:r>
              <a:rPr lang="en-US" smtClean="0"/>
              <a:t>Frequency  Selective  Fading</a:t>
            </a:r>
            <a:endParaRPr lang="el-GR" smtClean="0"/>
          </a:p>
        </p:txBody>
      </p:sp>
      <p:sp>
        <p:nvSpPr>
          <p:cNvPr id="72707" name="2 - Θέση περιεχομένου"/>
          <p:cNvSpPr>
            <a:spLocks noGrp="1"/>
          </p:cNvSpPr>
          <p:nvPr>
            <p:ph idx="1"/>
          </p:nvPr>
        </p:nvSpPr>
        <p:spPr>
          <a:xfrm>
            <a:off x="0" y="1600200"/>
            <a:ext cx="9144000" cy="4525963"/>
          </a:xfrm>
        </p:spPr>
        <p:txBody>
          <a:bodyPr/>
          <a:lstStyle/>
          <a:p>
            <a:pPr eaLnBrk="1" hangingPunct="1"/>
            <a:r>
              <a:rPr lang="en-US" sz="2600" dirty="0" smtClean="0"/>
              <a:t>The frequency response of a </a:t>
            </a:r>
            <a:r>
              <a:rPr lang="en-US" sz="2600" b="1" i="1" dirty="0" smtClean="0">
                <a:solidFill>
                  <a:srgbClr val="FF0000"/>
                </a:solidFill>
              </a:rPr>
              <a:t>fading channel</a:t>
            </a:r>
            <a:r>
              <a:rPr lang="en-US" sz="2600" dirty="0" smtClean="0"/>
              <a:t> is </a:t>
            </a:r>
            <a:r>
              <a:rPr lang="en-US" sz="2600" b="1" i="1" u="sng" dirty="0" smtClean="0"/>
              <a:t>not</a:t>
            </a:r>
            <a:r>
              <a:rPr lang="en-US" sz="2600" b="1" i="1" dirty="0" smtClean="0"/>
              <a:t> </a:t>
            </a:r>
            <a:r>
              <a:rPr lang="en-US" sz="2600" dirty="0" smtClean="0">
                <a:solidFill>
                  <a:srgbClr val="0000FF"/>
                </a:solidFill>
              </a:rPr>
              <a:t>constant within the available bandwidth</a:t>
            </a:r>
          </a:p>
          <a:p>
            <a:pPr lvl="1" eaLnBrk="1" hangingPunct="1"/>
            <a:r>
              <a:rPr lang="en-US" sz="2200" dirty="0" smtClean="0"/>
              <a:t>The </a:t>
            </a:r>
            <a:r>
              <a:rPr lang="en-US" sz="2200" b="1" dirty="0" smtClean="0"/>
              <a:t>channel gain</a:t>
            </a:r>
            <a:r>
              <a:rPr lang="en-US" sz="2200" dirty="0" smtClean="0"/>
              <a:t> may </a:t>
            </a:r>
            <a:r>
              <a:rPr lang="en-US" sz="2200" b="1" i="1" dirty="0" smtClean="0">
                <a:solidFill>
                  <a:srgbClr val="FF0000"/>
                </a:solidFill>
              </a:rPr>
              <a:t>vary for different frequencies </a:t>
            </a:r>
            <a:r>
              <a:rPr lang="en-US" sz="2200" dirty="0" smtClean="0"/>
              <a:t>of the transmitted signal</a:t>
            </a:r>
            <a:endParaRPr lang="el-GR" sz="2200" dirty="0" smtClean="0"/>
          </a:p>
          <a:p>
            <a:pPr lvl="1" eaLnBrk="1" hangingPunct="1">
              <a:buFont typeface="Arial" pitchFamily="34" charset="0"/>
              <a:buNone/>
            </a:pPr>
            <a:endParaRPr lang="en-US" sz="2200" dirty="0" smtClean="0"/>
          </a:p>
          <a:p>
            <a:pPr lvl="1" eaLnBrk="1" hangingPunct="1">
              <a:buFont typeface="Arial" pitchFamily="34" charset="0"/>
              <a:buNone/>
            </a:pPr>
            <a:endParaRPr lang="en-US" sz="2200" dirty="0" smtClean="0"/>
          </a:p>
          <a:p>
            <a:pPr eaLnBrk="1" hangingPunct="1"/>
            <a:endParaRPr lang="en-US" sz="2600" dirty="0" smtClean="0"/>
          </a:p>
          <a:p>
            <a:pPr eaLnBrk="1" hangingPunct="1"/>
            <a:endParaRPr lang="en-US" sz="2600" dirty="0" smtClean="0"/>
          </a:p>
          <a:p>
            <a:pPr eaLnBrk="1" hangingPunct="1"/>
            <a:endParaRPr lang="en-US" sz="2600" dirty="0" smtClean="0"/>
          </a:p>
          <a:p>
            <a:pPr eaLnBrk="1" hangingPunct="1"/>
            <a:endParaRPr lang="el-GR" sz="2600" dirty="0" smtClean="0"/>
          </a:p>
        </p:txBody>
      </p:sp>
      <p:pic>
        <p:nvPicPr>
          <p:cNvPr id="72708" name="Picture 5"/>
          <p:cNvPicPr>
            <a:picLocks noChangeAspect="1" noChangeArrowheads="1"/>
          </p:cNvPicPr>
          <p:nvPr/>
        </p:nvPicPr>
        <p:blipFill>
          <a:blip r:embed="rId3" cstate="print"/>
          <a:srcRect/>
          <a:stretch>
            <a:fillRect/>
          </a:stretch>
        </p:blipFill>
        <p:spPr bwMode="auto">
          <a:xfrm>
            <a:off x="0" y="3276600"/>
            <a:ext cx="9144000" cy="2428875"/>
          </a:xfrm>
          <a:prstGeom prst="rect">
            <a:avLst/>
          </a:prstGeom>
          <a:noFill/>
          <a:ln w="9525">
            <a:noFill/>
            <a:miter lim="800000"/>
            <a:headEnd/>
            <a:tailEnd/>
          </a:ln>
        </p:spPr>
      </p:pic>
      <p:sp>
        <p:nvSpPr>
          <p:cNvPr id="72709" name="TextBox 4"/>
          <p:cNvSpPr txBox="1">
            <a:spLocks noChangeArrowheads="1"/>
          </p:cNvSpPr>
          <p:nvPr/>
        </p:nvSpPr>
        <p:spPr bwMode="auto">
          <a:xfrm>
            <a:off x="3322638" y="6172200"/>
            <a:ext cx="5754687" cy="366713"/>
          </a:xfrm>
          <a:prstGeom prst="rect">
            <a:avLst/>
          </a:prstGeom>
          <a:noFill/>
          <a:ln w="9525">
            <a:noFill/>
            <a:miter lim="800000"/>
            <a:headEnd/>
            <a:tailEnd/>
          </a:ln>
        </p:spPr>
        <p:txBody>
          <a:bodyPr wrap="none">
            <a:spAutoFit/>
          </a:bodyPr>
          <a:lstStyle/>
          <a:p>
            <a:r>
              <a:rPr lang="en-US"/>
              <a:t>H</a:t>
            </a:r>
            <a:r>
              <a:rPr lang="en-US" baseline="30000"/>
              <a:t>2</a:t>
            </a:r>
            <a:r>
              <a:rPr lang="en-US"/>
              <a:t>(f): the square of channel frequency response</a:t>
            </a:r>
          </a:p>
        </p:txBody>
      </p:sp>
      <p:sp>
        <p:nvSpPr>
          <p:cNvPr id="72710" name="TextBox 5"/>
          <p:cNvSpPr txBox="1">
            <a:spLocks noChangeArrowheads="1"/>
          </p:cNvSpPr>
          <p:nvPr/>
        </p:nvSpPr>
        <p:spPr bwMode="auto">
          <a:xfrm>
            <a:off x="3124200" y="3276600"/>
            <a:ext cx="746125" cy="307975"/>
          </a:xfrm>
          <a:prstGeom prst="rect">
            <a:avLst/>
          </a:prstGeom>
          <a:noFill/>
          <a:ln w="9525">
            <a:noFill/>
            <a:miter lim="800000"/>
            <a:headEnd/>
            <a:tailEnd/>
          </a:ln>
        </p:spPr>
        <p:txBody>
          <a:bodyPr wrap="none">
            <a:spAutoFit/>
          </a:bodyPr>
          <a:lstStyle/>
          <a:p>
            <a:r>
              <a:rPr lang="en-US" sz="1400">
                <a:latin typeface="Times New Roman" pitchFamily="18" charset="0"/>
                <a:cs typeface="Times New Roman" pitchFamily="18" charset="0"/>
              </a:rPr>
              <a:t>Square</a:t>
            </a:r>
            <a:r>
              <a:rPr lang="en-US" sz="1400"/>
              <a:t> </a:t>
            </a:r>
          </a:p>
        </p:txBody>
      </p:sp>
      <p:sp>
        <p:nvSpPr>
          <p:cNvPr id="72711" name="TextBox 6"/>
          <p:cNvSpPr txBox="1">
            <a:spLocks noChangeArrowheads="1"/>
          </p:cNvSpPr>
          <p:nvPr/>
        </p:nvSpPr>
        <p:spPr bwMode="auto">
          <a:xfrm>
            <a:off x="6019800" y="3810000"/>
            <a:ext cx="1282700" cy="646113"/>
          </a:xfrm>
          <a:prstGeom prst="rect">
            <a:avLst/>
          </a:prstGeom>
          <a:noFill/>
          <a:ln w="9525">
            <a:noFill/>
            <a:miter lim="800000"/>
            <a:headEnd/>
            <a:tailEnd/>
          </a:ln>
        </p:spPr>
        <p:txBody>
          <a:bodyPr wrap="none">
            <a:spAutoFit/>
          </a:bodyPr>
          <a:lstStyle/>
          <a:p>
            <a:r>
              <a:rPr lang="en-US"/>
              <a:t>distortion</a:t>
            </a:r>
          </a:p>
          <a:p>
            <a:endParaRPr lang="en-US"/>
          </a:p>
        </p:txBody>
      </p:sp>
      <p:cxnSp>
        <p:nvCxnSpPr>
          <p:cNvPr id="9" name="Straight Arrow Connector 8"/>
          <p:cNvCxnSpPr/>
          <p:nvPr/>
        </p:nvCxnSpPr>
        <p:spPr>
          <a:xfrm rot="16200000" flipH="1">
            <a:off x="6667500" y="43053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713" name="Oval 10"/>
          <p:cNvSpPr>
            <a:spLocks noChangeArrowheads="1"/>
          </p:cNvSpPr>
          <p:nvPr/>
        </p:nvSpPr>
        <p:spPr bwMode="auto">
          <a:xfrm>
            <a:off x="2438400" y="4495800"/>
            <a:ext cx="914400" cy="762000"/>
          </a:xfrm>
          <a:prstGeom prst="ellipse">
            <a:avLst/>
          </a:prstGeom>
          <a:solidFill>
            <a:srgbClr val="FFFF66">
              <a:alpha val="30196"/>
            </a:srgbClr>
          </a:solidFill>
          <a:ln w="9525">
            <a:noFill/>
            <a:round/>
            <a:headEnd/>
            <a:tailEnd/>
          </a:ln>
        </p:spPr>
        <p:txBody>
          <a:bodyPr wrap="none" anchor="ctr"/>
          <a:lstStyle/>
          <a:p>
            <a:endParaRPr lang="en-US"/>
          </a:p>
        </p:txBody>
      </p:sp>
      <p:sp>
        <p:nvSpPr>
          <p:cNvPr id="72714" name="Oval 11"/>
          <p:cNvSpPr>
            <a:spLocks noChangeArrowheads="1"/>
          </p:cNvSpPr>
          <p:nvPr/>
        </p:nvSpPr>
        <p:spPr bwMode="auto">
          <a:xfrm>
            <a:off x="5867400" y="4572000"/>
            <a:ext cx="914400" cy="762000"/>
          </a:xfrm>
          <a:prstGeom prst="ellipse">
            <a:avLst/>
          </a:prstGeom>
          <a:solidFill>
            <a:srgbClr val="FFFF66">
              <a:alpha val="30196"/>
            </a:srgbClr>
          </a:solidFill>
          <a:ln w="9525">
            <a:noFill/>
            <a:round/>
            <a:headEnd/>
            <a:tailEnd/>
          </a:ln>
        </p:spPr>
        <p:txBody>
          <a:bodyPr wrap="none" anchor="ctr"/>
          <a:lstStyle/>
          <a:p>
            <a:endParaRPr lang="en-US"/>
          </a:p>
        </p:txBody>
      </p:sp>
      <p:sp>
        <p:nvSpPr>
          <p:cNvPr id="72715" name="Text Box 12"/>
          <p:cNvSpPr txBox="1">
            <a:spLocks noChangeArrowheads="1"/>
          </p:cNvSpPr>
          <p:nvPr/>
        </p:nvSpPr>
        <p:spPr bwMode="auto">
          <a:xfrm>
            <a:off x="0" y="6019800"/>
            <a:ext cx="2197100" cy="366713"/>
          </a:xfrm>
          <a:prstGeom prst="rect">
            <a:avLst/>
          </a:prstGeom>
          <a:noFill/>
          <a:ln w="9525">
            <a:noFill/>
            <a:miter lim="800000"/>
            <a:headEnd/>
            <a:tailEnd/>
          </a:ln>
        </p:spPr>
        <p:txBody>
          <a:bodyPr wrap="none">
            <a:spAutoFit/>
          </a:bodyPr>
          <a:lstStyle/>
          <a:p>
            <a:r>
              <a:rPr lang="en-GB"/>
              <a:t>x-axis: frequency</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1 - Τίτλος"/>
          <p:cNvSpPr>
            <a:spLocks noGrp="1"/>
          </p:cNvSpPr>
          <p:nvPr>
            <p:ph type="title"/>
          </p:nvPr>
        </p:nvSpPr>
        <p:spPr>
          <a:xfrm>
            <a:off x="-304800" y="0"/>
            <a:ext cx="8229600" cy="1143000"/>
          </a:xfrm>
        </p:spPr>
        <p:txBody>
          <a:bodyPr/>
          <a:lstStyle/>
          <a:p>
            <a:pPr eaLnBrk="1" hangingPunct="1"/>
            <a:r>
              <a:rPr lang="en-US" smtClean="0"/>
              <a:t>Channel Impulse Response</a:t>
            </a:r>
          </a:p>
        </p:txBody>
      </p:sp>
      <p:sp>
        <p:nvSpPr>
          <p:cNvPr id="1029" name="2 - Θέση περιεχομένου"/>
          <p:cNvSpPr>
            <a:spLocks noGrp="1"/>
          </p:cNvSpPr>
          <p:nvPr>
            <p:ph idx="1"/>
          </p:nvPr>
        </p:nvSpPr>
        <p:spPr>
          <a:xfrm>
            <a:off x="0" y="1600200"/>
            <a:ext cx="9144000" cy="4525963"/>
          </a:xfrm>
        </p:spPr>
        <p:txBody>
          <a:bodyPr/>
          <a:lstStyle/>
          <a:p>
            <a:pPr eaLnBrk="1" hangingPunct="1"/>
            <a:r>
              <a:rPr lang="en-US" sz="2600" dirty="0" smtClean="0"/>
              <a:t>If the </a:t>
            </a:r>
            <a:r>
              <a:rPr lang="en-US" sz="2600" b="1" dirty="0" smtClean="0">
                <a:solidFill>
                  <a:srgbClr val="FF0000"/>
                </a:solidFill>
              </a:rPr>
              <a:t>channel is </a:t>
            </a:r>
            <a:r>
              <a:rPr lang="en-US" sz="2600" b="1" i="1" dirty="0" smtClean="0">
                <a:solidFill>
                  <a:srgbClr val="FF0000"/>
                </a:solidFill>
              </a:rPr>
              <a:t>stationary</a:t>
            </a:r>
            <a:r>
              <a:rPr lang="en-US" sz="2600" b="1" dirty="0" smtClean="0">
                <a:solidFill>
                  <a:srgbClr val="FF0000"/>
                </a:solidFill>
              </a:rPr>
              <a:t> over a small time interval</a:t>
            </a:r>
            <a:r>
              <a:rPr lang="en-US" sz="2600" dirty="0" smtClean="0">
                <a:solidFill>
                  <a:srgbClr val="FF0000"/>
                </a:solidFill>
              </a:rPr>
              <a:t> </a:t>
            </a:r>
            <a:r>
              <a:rPr lang="en-US" sz="2600" dirty="0" smtClean="0"/>
              <a:t>the </a:t>
            </a:r>
            <a:r>
              <a:rPr lang="en-US" sz="2600" b="1" dirty="0" smtClean="0"/>
              <a:t>channel impulse response </a:t>
            </a:r>
            <a:r>
              <a:rPr lang="en-US" sz="2600" dirty="0" smtClean="0"/>
              <a:t>may be written as:</a:t>
            </a:r>
          </a:p>
          <a:p>
            <a:pPr marL="0" indent="0" eaLnBrk="1" hangingPunct="1">
              <a:buNone/>
            </a:pPr>
            <a:r>
              <a:rPr lang="el-GR" sz="2600" dirty="0" smtClean="0"/>
              <a:t>(κρουστική απόκριση)</a:t>
            </a:r>
            <a:endParaRPr lang="en-US" sz="2600" dirty="0" smtClean="0"/>
          </a:p>
          <a:p>
            <a:pPr algn="just" eaLnBrk="1" hangingPunct="1"/>
            <a:endParaRPr lang="en-US" sz="2600" i="1" dirty="0" smtClean="0"/>
          </a:p>
          <a:p>
            <a:pPr algn="just" eaLnBrk="1" hangingPunct="1"/>
            <a:r>
              <a:rPr lang="el-GR" sz="2600" i="1" dirty="0" smtClean="0"/>
              <a:t>α</a:t>
            </a:r>
            <a:r>
              <a:rPr lang="en-US" sz="2600" i="1" baseline="-25000" dirty="0" err="1" smtClean="0"/>
              <a:t>i</a:t>
            </a:r>
            <a:r>
              <a:rPr lang="el-GR" sz="2600" i="1" dirty="0" smtClean="0"/>
              <a:t> </a:t>
            </a:r>
            <a:r>
              <a:rPr lang="en-US" sz="2600" i="1" dirty="0" smtClean="0"/>
              <a:t>&amp; </a:t>
            </a:r>
            <a:r>
              <a:rPr lang="el-GR" sz="2600" i="1" dirty="0" smtClean="0"/>
              <a:t>θ</a:t>
            </a:r>
            <a:r>
              <a:rPr lang="en-US" sz="2600" i="1" baseline="-25000" dirty="0" err="1" smtClean="0"/>
              <a:t>i</a:t>
            </a:r>
            <a:r>
              <a:rPr lang="el-GR" sz="2600" dirty="0" smtClean="0"/>
              <a:t> </a:t>
            </a:r>
            <a:r>
              <a:rPr lang="en-US" sz="2600" dirty="0" smtClean="0"/>
              <a:t>: the amplitude &amp; phase of the </a:t>
            </a:r>
            <a:r>
              <a:rPr lang="en-US" sz="2600" b="1" i="1" dirty="0" err="1" smtClean="0"/>
              <a:t>i</a:t>
            </a:r>
            <a:r>
              <a:rPr lang="en-US" sz="2600" b="1" i="1" baseline="30000" dirty="0" err="1" smtClean="0"/>
              <a:t>th</a:t>
            </a:r>
            <a:r>
              <a:rPr lang="en-US" sz="2600" b="1" i="1" dirty="0" smtClean="0"/>
              <a:t> multipath copy</a:t>
            </a:r>
          </a:p>
          <a:p>
            <a:pPr algn="just" eaLnBrk="1" hangingPunct="1"/>
            <a:r>
              <a:rPr lang="en-US" sz="2600" i="1" dirty="0" err="1" smtClean="0"/>
              <a:t>t</a:t>
            </a:r>
            <a:r>
              <a:rPr lang="en-US" sz="2600" i="1" baseline="-25000" dirty="0" err="1" smtClean="0"/>
              <a:t>i</a:t>
            </a:r>
            <a:r>
              <a:rPr lang="en-US" sz="2600" i="1" dirty="0" smtClean="0"/>
              <a:t> : </a:t>
            </a:r>
            <a:r>
              <a:rPr lang="en-US" sz="2600" dirty="0" smtClean="0"/>
              <a:t>time of arrival of the </a:t>
            </a:r>
            <a:r>
              <a:rPr lang="en-US" sz="2600" dirty="0" err="1" smtClean="0"/>
              <a:t>i</a:t>
            </a:r>
            <a:r>
              <a:rPr lang="en-US" sz="2600" baseline="30000" dirty="0" err="1" smtClean="0"/>
              <a:t>th</a:t>
            </a:r>
            <a:r>
              <a:rPr lang="en-US" sz="2600" baseline="30000" dirty="0" smtClean="0"/>
              <a:t> </a:t>
            </a:r>
            <a:r>
              <a:rPr lang="en-US" sz="2600" dirty="0" smtClean="0"/>
              <a:t>copy</a:t>
            </a:r>
            <a:endParaRPr lang="el-GR" sz="2600" dirty="0" smtClean="0"/>
          </a:p>
          <a:p>
            <a:pPr algn="just" eaLnBrk="1" hangingPunct="1"/>
            <a:r>
              <a:rPr lang="el-GR" sz="2600" dirty="0"/>
              <a:t> </a:t>
            </a:r>
            <a:r>
              <a:rPr lang="el-GR" sz="2600" dirty="0" smtClean="0"/>
              <a:t> δ</a:t>
            </a:r>
            <a:r>
              <a:rPr lang="en-US" sz="2600" dirty="0" smtClean="0"/>
              <a:t>(t)</a:t>
            </a:r>
            <a:r>
              <a:rPr lang="el-GR" sz="2600" dirty="0" smtClean="0"/>
              <a:t>  </a:t>
            </a:r>
            <a:r>
              <a:rPr lang="en-US" sz="2600" dirty="0" smtClean="0"/>
              <a:t>is the Dirac function</a:t>
            </a:r>
            <a:endParaRPr lang="en-US" sz="2600" dirty="0"/>
          </a:p>
          <a:p>
            <a:pPr marL="0" indent="0" algn="just" eaLnBrk="1" hangingPunct="1">
              <a:buNone/>
            </a:pPr>
            <a:endParaRPr lang="el-GR" sz="2600" dirty="0" smtClean="0"/>
          </a:p>
          <a:p>
            <a:pPr marL="0" indent="0" algn="just" eaLnBrk="1" hangingPunct="1">
              <a:buNone/>
            </a:pPr>
            <a:r>
              <a:rPr lang="el-GR" sz="2600" dirty="0" smtClean="0"/>
              <a:t>Βλέπουμε ότι το </a:t>
            </a:r>
            <a:r>
              <a:rPr lang="en-US" sz="2600" dirty="0" smtClean="0"/>
              <a:t>h(t): </a:t>
            </a:r>
            <a:r>
              <a:rPr lang="el-GR" sz="2600" dirty="0" smtClean="0"/>
              <a:t>άθροισμα από </a:t>
            </a:r>
            <a:r>
              <a:rPr lang="en-US" sz="2600" dirty="0" smtClean="0"/>
              <a:t>Dirac </a:t>
            </a:r>
            <a:r>
              <a:rPr lang="el-GR" sz="2600" dirty="0" smtClean="0"/>
              <a:t>συναρτήσεις</a:t>
            </a:r>
          </a:p>
          <a:p>
            <a:pPr marL="0" indent="0" algn="just" eaLnBrk="1" hangingPunct="1">
              <a:buNone/>
            </a:pPr>
            <a:r>
              <a:rPr lang="el-GR" sz="2600" dirty="0" smtClean="0"/>
              <a:t>Η συνάρτηση εξόδου είναι η συνέλιξη (</a:t>
            </a:r>
            <a:r>
              <a:rPr lang="en-US" sz="2600" dirty="0" smtClean="0"/>
              <a:t>convolution)</a:t>
            </a:r>
            <a:r>
              <a:rPr lang="el-GR" sz="2600" dirty="0" smtClean="0"/>
              <a:t> του σήματος εισόδου και της κρουστικής απόκρισης του καναλιού. </a:t>
            </a:r>
            <a:endParaRPr lang="en-US" sz="2600" dirty="0" smtClean="0"/>
          </a:p>
          <a:p>
            <a:pPr algn="just" eaLnBrk="1" hangingPunct="1"/>
            <a:endParaRPr lang="en-US" sz="2600" dirty="0" smtClean="0"/>
          </a:p>
          <a:p>
            <a:pPr algn="just" eaLnBrk="1" hangingPunct="1"/>
            <a:endParaRPr lang="en-US" sz="2600" dirty="0" smtClean="0"/>
          </a:p>
          <a:p>
            <a:pPr algn="just" eaLnBrk="1" hangingPunct="1"/>
            <a:endParaRPr lang="en-US" sz="2600" dirty="0" smtClean="0"/>
          </a:p>
          <a:p>
            <a:pPr algn="just" eaLnBrk="1" hangingPunct="1"/>
            <a:endParaRPr lang="en-US" sz="2600" dirty="0" smtClean="0"/>
          </a:p>
          <a:p>
            <a:pPr algn="just" eaLnBrk="1" hangingPunct="1"/>
            <a:endParaRPr lang="en-US" sz="2600" dirty="0" smtClean="0"/>
          </a:p>
          <a:p>
            <a:pPr algn="just" eaLnBrk="1" hangingPunct="1"/>
            <a:endParaRPr lang="en-US" sz="2600" dirty="0" smtClean="0"/>
          </a:p>
          <a:p>
            <a:pPr eaLnBrk="1" hangingPunct="1"/>
            <a:endParaRPr lang="en-US" sz="2600" dirty="0" smtClean="0"/>
          </a:p>
          <a:p>
            <a:pPr eaLnBrk="1" hangingPunct="1"/>
            <a:endParaRPr lang="en-US" sz="2600" dirty="0" smtClean="0"/>
          </a:p>
          <a:p>
            <a:pPr eaLnBrk="1" hangingPunct="1"/>
            <a:endParaRPr lang="en-US" sz="2600" dirty="0" smtClean="0"/>
          </a:p>
        </p:txBody>
      </p:sp>
      <p:graphicFrame>
        <p:nvGraphicFramePr>
          <p:cNvPr id="1026" name="Object 2"/>
          <p:cNvGraphicFramePr>
            <a:graphicFrameLocks noChangeAspect="1"/>
          </p:cNvGraphicFramePr>
          <p:nvPr>
            <p:extLst>
              <p:ext uri="{D42A27DB-BD31-4B8C-83A1-F6EECF244321}">
                <p14:modId xmlns="" xmlns:p14="http://schemas.microsoft.com/office/powerpoint/2010/main" val="1188328358"/>
              </p:ext>
            </p:extLst>
          </p:nvPr>
        </p:nvGraphicFramePr>
        <p:xfrm>
          <a:off x="3810000" y="2362200"/>
          <a:ext cx="4221666" cy="749300"/>
        </p:xfrm>
        <a:graphic>
          <a:graphicData uri="http://schemas.openxmlformats.org/presentationml/2006/ole">
            <p:oleObj spid="_x0000_s1082" name="Εξίσωση" r:id="rId3" imgW="1752600" imgH="431800" progId="Equation.3">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1 - Τίτλος"/>
          <p:cNvSpPr>
            <a:spLocks noGrp="1"/>
          </p:cNvSpPr>
          <p:nvPr>
            <p:ph type="title"/>
          </p:nvPr>
        </p:nvSpPr>
        <p:spPr>
          <a:xfrm>
            <a:off x="-304800" y="0"/>
            <a:ext cx="8229600" cy="1143000"/>
          </a:xfrm>
        </p:spPr>
        <p:txBody>
          <a:bodyPr/>
          <a:lstStyle/>
          <a:p>
            <a:pPr eaLnBrk="1" hangingPunct="1"/>
            <a:r>
              <a:rPr lang="en-US" smtClean="0"/>
              <a:t>Channel Impulse Response</a:t>
            </a:r>
          </a:p>
        </p:txBody>
      </p:sp>
      <p:sp>
        <p:nvSpPr>
          <p:cNvPr id="1029" name="2 - Θέση περιεχομένου"/>
          <p:cNvSpPr>
            <a:spLocks noGrp="1"/>
          </p:cNvSpPr>
          <p:nvPr>
            <p:ph idx="1"/>
          </p:nvPr>
        </p:nvSpPr>
        <p:spPr>
          <a:xfrm>
            <a:off x="0" y="1600200"/>
            <a:ext cx="9144000" cy="4525963"/>
          </a:xfrm>
        </p:spPr>
        <p:txBody>
          <a:bodyPr/>
          <a:lstStyle/>
          <a:p>
            <a:pPr eaLnBrk="1" hangingPunct="1"/>
            <a:r>
              <a:rPr lang="en-US" sz="2600" dirty="0" smtClean="0"/>
              <a:t>If the </a:t>
            </a:r>
            <a:r>
              <a:rPr lang="en-US" sz="2600" b="1" dirty="0" smtClean="0">
                <a:solidFill>
                  <a:srgbClr val="FF0000"/>
                </a:solidFill>
              </a:rPr>
              <a:t>channel is </a:t>
            </a:r>
            <a:r>
              <a:rPr lang="en-US" sz="2600" b="1" i="1" dirty="0" smtClean="0">
                <a:solidFill>
                  <a:srgbClr val="FF0000"/>
                </a:solidFill>
              </a:rPr>
              <a:t>stationary</a:t>
            </a:r>
            <a:r>
              <a:rPr lang="en-US" sz="2600" b="1" dirty="0" smtClean="0">
                <a:solidFill>
                  <a:srgbClr val="FF0000"/>
                </a:solidFill>
              </a:rPr>
              <a:t> over a small time interval</a:t>
            </a:r>
            <a:r>
              <a:rPr lang="en-US" sz="2600" dirty="0" smtClean="0">
                <a:solidFill>
                  <a:srgbClr val="FF0000"/>
                </a:solidFill>
              </a:rPr>
              <a:t> </a:t>
            </a:r>
            <a:r>
              <a:rPr lang="en-US" sz="2600" dirty="0" smtClean="0"/>
              <a:t>the </a:t>
            </a:r>
            <a:r>
              <a:rPr lang="en-US" sz="2600" b="1" dirty="0" smtClean="0"/>
              <a:t>channel impulse response </a:t>
            </a:r>
            <a:r>
              <a:rPr lang="en-US" sz="2600" dirty="0" smtClean="0"/>
              <a:t>may be written as:</a:t>
            </a:r>
          </a:p>
          <a:p>
            <a:pPr eaLnBrk="1" hangingPunct="1"/>
            <a:endParaRPr lang="en-US" sz="2600" dirty="0" smtClean="0"/>
          </a:p>
          <a:p>
            <a:pPr eaLnBrk="1" hangingPunct="1"/>
            <a:endParaRPr lang="en-US" sz="2600" dirty="0" smtClean="0"/>
          </a:p>
          <a:p>
            <a:pPr algn="just" eaLnBrk="1" hangingPunct="1"/>
            <a:r>
              <a:rPr lang="el-GR" sz="2600" i="1" dirty="0" smtClean="0"/>
              <a:t>α</a:t>
            </a:r>
            <a:r>
              <a:rPr lang="en-US" sz="2600" i="1" baseline="-25000" dirty="0" err="1" smtClean="0"/>
              <a:t>i</a:t>
            </a:r>
            <a:r>
              <a:rPr lang="el-GR" sz="2600" i="1" dirty="0" smtClean="0"/>
              <a:t> </a:t>
            </a:r>
            <a:r>
              <a:rPr lang="en-US" sz="2600" i="1" dirty="0" smtClean="0"/>
              <a:t>&amp; </a:t>
            </a:r>
            <a:r>
              <a:rPr lang="el-GR" sz="2600" i="1" dirty="0" smtClean="0"/>
              <a:t>θ</a:t>
            </a:r>
            <a:r>
              <a:rPr lang="en-US" sz="2600" i="1" baseline="-25000" dirty="0" err="1" smtClean="0"/>
              <a:t>i</a:t>
            </a:r>
            <a:r>
              <a:rPr lang="el-GR" sz="2600" dirty="0" smtClean="0"/>
              <a:t> </a:t>
            </a:r>
            <a:r>
              <a:rPr lang="en-US" sz="2600" dirty="0" smtClean="0"/>
              <a:t>: the amplitude &amp; phase of the </a:t>
            </a:r>
            <a:r>
              <a:rPr lang="en-US" sz="2600" b="1" i="1" dirty="0" err="1" smtClean="0"/>
              <a:t>i</a:t>
            </a:r>
            <a:r>
              <a:rPr lang="en-US" sz="2600" b="1" i="1" baseline="30000" dirty="0" err="1" smtClean="0"/>
              <a:t>th</a:t>
            </a:r>
            <a:r>
              <a:rPr lang="en-US" sz="2600" b="1" i="1" dirty="0" smtClean="0"/>
              <a:t> multipath copy</a:t>
            </a:r>
          </a:p>
          <a:p>
            <a:pPr algn="just" eaLnBrk="1" hangingPunct="1"/>
            <a:r>
              <a:rPr lang="en-US" sz="2600" i="1" dirty="0" err="1" smtClean="0"/>
              <a:t>t</a:t>
            </a:r>
            <a:r>
              <a:rPr lang="en-US" sz="2600" i="1" baseline="-25000" dirty="0" err="1" smtClean="0"/>
              <a:t>i</a:t>
            </a:r>
            <a:r>
              <a:rPr lang="en-US" sz="2600" i="1" dirty="0" smtClean="0"/>
              <a:t> : </a:t>
            </a:r>
            <a:r>
              <a:rPr lang="en-US" sz="2600" dirty="0" smtClean="0"/>
              <a:t>time of arrival of the </a:t>
            </a:r>
            <a:r>
              <a:rPr lang="en-US" sz="2600" dirty="0" err="1" smtClean="0"/>
              <a:t>i</a:t>
            </a:r>
            <a:r>
              <a:rPr lang="en-US" sz="2600" baseline="30000" dirty="0" err="1" smtClean="0"/>
              <a:t>th</a:t>
            </a:r>
            <a:r>
              <a:rPr lang="en-US" sz="2600" baseline="30000" dirty="0" smtClean="0"/>
              <a:t> </a:t>
            </a:r>
            <a:r>
              <a:rPr lang="en-US" sz="2600" dirty="0" smtClean="0"/>
              <a:t>copy</a:t>
            </a:r>
            <a:endParaRPr lang="el-GR" sz="2600" dirty="0" smtClean="0"/>
          </a:p>
          <a:p>
            <a:pPr algn="just" eaLnBrk="1" hangingPunct="1"/>
            <a:r>
              <a:rPr lang="el-GR" sz="2600" dirty="0"/>
              <a:t> </a:t>
            </a:r>
            <a:r>
              <a:rPr lang="el-GR" sz="2600" dirty="0" smtClean="0"/>
              <a:t> δ</a:t>
            </a:r>
            <a:r>
              <a:rPr lang="en-US" sz="2600" dirty="0" smtClean="0"/>
              <a:t>(t)</a:t>
            </a:r>
            <a:r>
              <a:rPr lang="el-GR" sz="2600" dirty="0" smtClean="0"/>
              <a:t>  </a:t>
            </a:r>
            <a:r>
              <a:rPr lang="en-US" sz="2600" dirty="0" smtClean="0"/>
              <a:t>is the Dirac function</a:t>
            </a:r>
            <a:endParaRPr lang="en-US" sz="2600" dirty="0"/>
          </a:p>
          <a:p>
            <a:pPr marL="0" indent="0" algn="just" eaLnBrk="1" hangingPunct="1">
              <a:buNone/>
            </a:pPr>
            <a:endParaRPr lang="en-US" sz="2600" dirty="0" smtClean="0"/>
          </a:p>
          <a:p>
            <a:pPr algn="just" eaLnBrk="1" hangingPunct="1"/>
            <a:r>
              <a:rPr lang="en-US" sz="2600" dirty="0" smtClean="0"/>
              <a:t>Channel frequency response H(f)</a:t>
            </a:r>
            <a:r>
              <a:rPr lang="el-GR" sz="2600" dirty="0" smtClean="0"/>
              <a:t>: </a:t>
            </a:r>
            <a:r>
              <a:rPr lang="en-US" sz="2600" dirty="0" smtClean="0"/>
              <a:t>Fourier transform of h(t)</a:t>
            </a:r>
          </a:p>
          <a:p>
            <a:pPr algn="just" eaLnBrk="1" hangingPunct="1"/>
            <a:endParaRPr lang="en-US" sz="2600" dirty="0" smtClean="0"/>
          </a:p>
          <a:p>
            <a:pPr algn="just" eaLnBrk="1" hangingPunct="1"/>
            <a:endParaRPr lang="en-US" sz="2600" dirty="0" smtClean="0"/>
          </a:p>
          <a:p>
            <a:pPr algn="just" eaLnBrk="1" hangingPunct="1"/>
            <a:endParaRPr lang="en-US" sz="2600" dirty="0" smtClean="0"/>
          </a:p>
          <a:p>
            <a:pPr algn="just" eaLnBrk="1" hangingPunct="1"/>
            <a:endParaRPr lang="en-US" sz="2600" dirty="0" smtClean="0"/>
          </a:p>
          <a:p>
            <a:pPr algn="just" eaLnBrk="1" hangingPunct="1"/>
            <a:endParaRPr lang="en-US" sz="2600" dirty="0" smtClean="0"/>
          </a:p>
          <a:p>
            <a:pPr eaLnBrk="1" hangingPunct="1"/>
            <a:endParaRPr lang="en-US" sz="2600" dirty="0" smtClean="0"/>
          </a:p>
          <a:p>
            <a:pPr eaLnBrk="1" hangingPunct="1"/>
            <a:endParaRPr lang="en-US" sz="2600" dirty="0" smtClean="0"/>
          </a:p>
          <a:p>
            <a:pPr eaLnBrk="1" hangingPunct="1"/>
            <a:endParaRPr lang="en-US" sz="2600" dirty="0" smtClean="0"/>
          </a:p>
        </p:txBody>
      </p:sp>
      <p:graphicFrame>
        <p:nvGraphicFramePr>
          <p:cNvPr id="1026" name="Object 2"/>
          <p:cNvGraphicFramePr>
            <a:graphicFrameLocks noChangeAspect="1"/>
          </p:cNvGraphicFramePr>
          <p:nvPr/>
        </p:nvGraphicFramePr>
        <p:xfrm>
          <a:off x="2895600" y="2667000"/>
          <a:ext cx="2933700" cy="673100"/>
        </p:xfrm>
        <a:graphic>
          <a:graphicData uri="http://schemas.openxmlformats.org/presentationml/2006/ole">
            <p:oleObj spid="_x0000_s9272" name="Εξίσωση" r:id="rId3" imgW="1752600" imgH="431800" progId="Equation.3">
              <p:embed/>
            </p:oleObj>
          </a:graphicData>
        </a:graphic>
      </p:graphicFrame>
      <p:graphicFrame>
        <p:nvGraphicFramePr>
          <p:cNvPr id="1027" name="Object 5"/>
          <p:cNvGraphicFramePr>
            <a:graphicFrameLocks noChangeAspect="1"/>
          </p:cNvGraphicFramePr>
          <p:nvPr>
            <p:extLst>
              <p:ext uri="{D42A27DB-BD31-4B8C-83A1-F6EECF244321}">
                <p14:modId xmlns="" xmlns:p14="http://schemas.microsoft.com/office/powerpoint/2010/main" val="3419262469"/>
              </p:ext>
            </p:extLst>
          </p:nvPr>
        </p:nvGraphicFramePr>
        <p:xfrm>
          <a:off x="3200400" y="5867400"/>
          <a:ext cx="2532062" cy="762000"/>
        </p:xfrm>
        <a:graphic>
          <a:graphicData uri="http://schemas.openxmlformats.org/presentationml/2006/ole">
            <p:oleObj spid="_x0000_s9273" name="Εξίσωση" r:id="rId4" imgW="1358900" imgH="469900" progId="Equation.3">
              <p:embed/>
            </p:oleObj>
          </a:graphicData>
        </a:graphic>
      </p:graphicFrame>
    </p:spTree>
    <p:extLst>
      <p:ext uri="{BB962C8B-B14F-4D97-AF65-F5344CB8AC3E}">
        <p14:creationId xmlns="" xmlns:p14="http://schemas.microsoft.com/office/powerpoint/2010/main" val="42425971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1 - Τίτλος"/>
          <p:cNvSpPr>
            <a:spLocks noGrp="1"/>
          </p:cNvSpPr>
          <p:nvPr>
            <p:ph type="title"/>
          </p:nvPr>
        </p:nvSpPr>
        <p:spPr>
          <a:xfrm>
            <a:off x="0" y="0"/>
            <a:ext cx="8229600" cy="1143000"/>
          </a:xfrm>
        </p:spPr>
        <p:txBody>
          <a:bodyPr/>
          <a:lstStyle/>
          <a:p>
            <a:pPr eaLnBrk="1" hangingPunct="1"/>
            <a:r>
              <a:rPr lang="en-US" sz="4000" smtClean="0"/>
              <a:t>Power Spectral Density of </a:t>
            </a:r>
            <a:br>
              <a:rPr lang="en-US" sz="4000" smtClean="0"/>
            </a:br>
            <a:r>
              <a:rPr lang="en-US" sz="4000" smtClean="0"/>
              <a:t>the Received Signal</a:t>
            </a:r>
          </a:p>
        </p:txBody>
      </p:sp>
      <p:sp>
        <p:nvSpPr>
          <p:cNvPr id="2052" name="2 - Θέση περιεχομένου"/>
          <p:cNvSpPr>
            <a:spLocks noGrp="1"/>
          </p:cNvSpPr>
          <p:nvPr>
            <p:ph idx="1"/>
          </p:nvPr>
        </p:nvSpPr>
        <p:spPr>
          <a:xfrm>
            <a:off x="0" y="685800"/>
            <a:ext cx="9144000" cy="3078163"/>
          </a:xfrm>
        </p:spPr>
        <p:txBody>
          <a:bodyPr/>
          <a:lstStyle/>
          <a:p>
            <a:pPr algn="just" eaLnBrk="1" hangingPunct="1">
              <a:lnSpc>
                <a:spcPct val="80000"/>
              </a:lnSpc>
            </a:pPr>
            <a:endParaRPr lang="en-US" sz="2400" smtClean="0"/>
          </a:p>
          <a:p>
            <a:pPr algn="just" eaLnBrk="1" hangingPunct="1">
              <a:lnSpc>
                <a:spcPct val="80000"/>
              </a:lnSpc>
            </a:pPr>
            <a:endParaRPr lang="en-US" sz="2400" smtClean="0"/>
          </a:p>
          <a:p>
            <a:pPr algn="just" eaLnBrk="1" hangingPunct="1">
              <a:lnSpc>
                <a:spcPct val="80000"/>
              </a:lnSpc>
            </a:pPr>
            <a:endParaRPr lang="en-US" sz="2400" smtClean="0"/>
          </a:p>
          <a:p>
            <a:pPr algn="just" eaLnBrk="1" hangingPunct="1">
              <a:lnSpc>
                <a:spcPct val="80000"/>
              </a:lnSpc>
            </a:pPr>
            <a:endParaRPr lang="en-US" sz="2400" smtClean="0"/>
          </a:p>
          <a:p>
            <a:pPr algn="just" eaLnBrk="1" hangingPunct="1">
              <a:lnSpc>
                <a:spcPct val="80000"/>
              </a:lnSpc>
            </a:pPr>
            <a:endParaRPr lang="en-US" sz="2400" smtClean="0"/>
          </a:p>
          <a:p>
            <a:pPr algn="just" eaLnBrk="1" hangingPunct="1">
              <a:lnSpc>
                <a:spcPct val="80000"/>
              </a:lnSpc>
              <a:buFont typeface="Arial" pitchFamily="34" charset="0"/>
              <a:buNone/>
            </a:pPr>
            <a:r>
              <a:rPr lang="en-US" sz="2400" smtClean="0"/>
              <a:t>The power spectral density of the </a:t>
            </a:r>
            <a:r>
              <a:rPr lang="en-US" sz="2400" b="1" i="1" smtClean="0">
                <a:solidFill>
                  <a:srgbClr val="FF0000"/>
                </a:solidFill>
              </a:rPr>
              <a:t>received signal </a:t>
            </a:r>
            <a:r>
              <a:rPr lang="en-US" sz="2400" smtClean="0"/>
              <a:t>(S</a:t>
            </a:r>
            <a:r>
              <a:rPr lang="en-US" sz="2400" baseline="-25000" smtClean="0"/>
              <a:t>r</a:t>
            </a:r>
            <a:r>
              <a:rPr lang="en-US" sz="2400" smtClean="0"/>
              <a:t>) is equal to the power spectral density of the </a:t>
            </a:r>
            <a:r>
              <a:rPr lang="en-US" sz="2400" b="1" i="1" smtClean="0">
                <a:solidFill>
                  <a:srgbClr val="00B050"/>
                </a:solidFill>
              </a:rPr>
              <a:t>transmitted signal </a:t>
            </a:r>
            <a:r>
              <a:rPr lang="en-US" sz="2400" smtClean="0"/>
              <a:t>(S</a:t>
            </a:r>
            <a:r>
              <a:rPr lang="en-US" sz="2400" baseline="-25000" smtClean="0"/>
              <a:t>t</a:t>
            </a:r>
            <a:r>
              <a:rPr lang="en-US" sz="2400" smtClean="0"/>
              <a:t>) </a:t>
            </a:r>
          </a:p>
          <a:p>
            <a:pPr algn="just" eaLnBrk="1" hangingPunct="1">
              <a:lnSpc>
                <a:spcPct val="80000"/>
              </a:lnSpc>
              <a:buFont typeface="Arial" pitchFamily="34" charset="0"/>
              <a:buNone/>
            </a:pPr>
            <a:r>
              <a:rPr lang="en-US" sz="2400" smtClean="0"/>
              <a:t>      multiplied by the </a:t>
            </a:r>
          </a:p>
          <a:p>
            <a:pPr algn="just" eaLnBrk="1" hangingPunct="1">
              <a:lnSpc>
                <a:spcPct val="80000"/>
              </a:lnSpc>
              <a:buFont typeface="Arial" pitchFamily="34" charset="0"/>
              <a:buNone/>
            </a:pPr>
            <a:r>
              <a:rPr lang="en-US" sz="2400" smtClean="0"/>
              <a:t>     </a:t>
            </a:r>
            <a:r>
              <a:rPr lang="en-US" sz="2400" b="1" smtClean="0">
                <a:solidFill>
                  <a:srgbClr val="0070C0"/>
                </a:solidFill>
              </a:rPr>
              <a:t>square of the amplitude of the </a:t>
            </a:r>
            <a:r>
              <a:rPr lang="en-US" sz="2400" b="1" i="1" smtClean="0">
                <a:solidFill>
                  <a:srgbClr val="0070C0"/>
                </a:solidFill>
              </a:rPr>
              <a:t>channel frequency response</a:t>
            </a:r>
          </a:p>
          <a:p>
            <a:pPr eaLnBrk="1" hangingPunct="1">
              <a:lnSpc>
                <a:spcPct val="80000"/>
              </a:lnSpc>
            </a:pPr>
            <a:endParaRPr lang="en-US" sz="2400" smtClean="0"/>
          </a:p>
          <a:p>
            <a:pPr eaLnBrk="1" hangingPunct="1">
              <a:lnSpc>
                <a:spcPct val="80000"/>
              </a:lnSpc>
            </a:pPr>
            <a:endParaRPr lang="en-US" sz="2400" smtClean="0"/>
          </a:p>
          <a:p>
            <a:pPr eaLnBrk="1" hangingPunct="1">
              <a:lnSpc>
                <a:spcPct val="80000"/>
              </a:lnSpc>
              <a:buFont typeface="Arial" pitchFamily="34" charset="0"/>
              <a:buNone/>
            </a:pPr>
            <a:endParaRPr lang="en-US" sz="2400" smtClean="0"/>
          </a:p>
          <a:p>
            <a:pPr eaLnBrk="1" hangingPunct="1">
              <a:lnSpc>
                <a:spcPct val="80000"/>
              </a:lnSpc>
            </a:pPr>
            <a:endParaRPr lang="en-US" sz="2400" smtClean="0"/>
          </a:p>
          <a:p>
            <a:pPr eaLnBrk="1" hangingPunct="1">
              <a:lnSpc>
                <a:spcPct val="80000"/>
              </a:lnSpc>
            </a:pPr>
            <a:endParaRPr lang="en-US" sz="2400" smtClean="0"/>
          </a:p>
          <a:p>
            <a:pPr eaLnBrk="1" hangingPunct="1">
              <a:lnSpc>
                <a:spcPct val="80000"/>
              </a:lnSpc>
            </a:pPr>
            <a:endParaRPr lang="en-US" sz="2400" smtClean="0"/>
          </a:p>
        </p:txBody>
      </p:sp>
      <p:graphicFrame>
        <p:nvGraphicFramePr>
          <p:cNvPr id="2050" name="Object 2"/>
          <p:cNvGraphicFramePr>
            <a:graphicFrameLocks noChangeAspect="1"/>
          </p:cNvGraphicFramePr>
          <p:nvPr/>
        </p:nvGraphicFramePr>
        <p:xfrm>
          <a:off x="3352800" y="4419600"/>
          <a:ext cx="1981200" cy="533400"/>
        </p:xfrm>
        <a:graphic>
          <a:graphicData uri="http://schemas.openxmlformats.org/presentationml/2006/ole">
            <p:oleObj spid="_x0000_s2089" name="Εξίσωση" r:id="rId3" imgW="901309" imgH="279279"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l-GR" dirty="0" smtClean="0"/>
              <a:t>Βασικοί Όροι στα Σήματα</a:t>
            </a:r>
            <a:endParaRPr lang="el-GR" dirty="0"/>
          </a:p>
        </p:txBody>
      </p:sp>
      <p:sp>
        <p:nvSpPr>
          <p:cNvPr id="3" name="Content Placeholder 2"/>
          <p:cNvSpPr>
            <a:spLocks noGrp="1"/>
          </p:cNvSpPr>
          <p:nvPr>
            <p:ph sz="half" idx="1"/>
          </p:nvPr>
        </p:nvSpPr>
        <p:spPr>
          <a:xfrm>
            <a:off x="152400" y="1143000"/>
            <a:ext cx="9220200" cy="4525963"/>
          </a:xfrm>
        </p:spPr>
        <p:txBody>
          <a:bodyPr/>
          <a:lstStyle/>
          <a:p>
            <a:r>
              <a:rPr lang="el-GR" sz="2200" dirty="0" smtClean="0"/>
              <a:t>Σύστημα</a:t>
            </a:r>
            <a:r>
              <a:rPr lang="en-US" sz="2200" dirty="0" smtClean="0"/>
              <a:t>: </a:t>
            </a:r>
            <a:r>
              <a:rPr lang="el-GR" sz="2200" dirty="0" smtClean="0"/>
              <a:t>φυσική διάταξη που παράγει ένα σήμα εξόδου σε απόκριση ενός σήματος εισόδου</a:t>
            </a:r>
            <a:endParaRPr lang="el-GR" sz="2200" dirty="0"/>
          </a:p>
        </p:txBody>
      </p:sp>
      <p:sp>
        <p:nvSpPr>
          <p:cNvPr id="4" name="Content Placeholder 3"/>
          <p:cNvSpPr>
            <a:spLocks noGrp="1"/>
          </p:cNvSpPr>
          <p:nvPr>
            <p:ph sz="half" idx="2"/>
          </p:nvPr>
        </p:nvSpPr>
        <p:spPr>
          <a:xfrm>
            <a:off x="12510" y="2133600"/>
            <a:ext cx="8991600" cy="4525963"/>
          </a:xfrm>
        </p:spPr>
        <p:txBody>
          <a:bodyPr/>
          <a:lstStyle/>
          <a:p>
            <a:r>
              <a:rPr lang="el-GR" sz="2200" dirty="0" smtClean="0"/>
              <a:t>Σήμα εισόδου</a:t>
            </a:r>
            <a:r>
              <a:rPr lang="en-US" sz="2200" dirty="0" smtClean="0"/>
              <a:t>: </a:t>
            </a:r>
            <a:r>
              <a:rPr lang="el-GR" sz="2200" b="1" dirty="0" smtClean="0">
                <a:solidFill>
                  <a:srgbClr val="FF0000"/>
                </a:solidFill>
              </a:rPr>
              <a:t>διέγερση</a:t>
            </a:r>
            <a:r>
              <a:rPr lang="el-GR" sz="2200" dirty="0" smtClean="0"/>
              <a:t> (</a:t>
            </a:r>
            <a:r>
              <a:rPr lang="en-US" sz="2200" dirty="0" smtClean="0"/>
              <a:t>excitation)</a:t>
            </a:r>
            <a:endParaRPr lang="el-GR" sz="2200" dirty="0" smtClean="0"/>
          </a:p>
          <a:p>
            <a:r>
              <a:rPr lang="el-GR" sz="2200" dirty="0" smtClean="0"/>
              <a:t>Σήμα εξόδου</a:t>
            </a:r>
            <a:r>
              <a:rPr lang="en-US" sz="2200" dirty="0" smtClean="0"/>
              <a:t>: </a:t>
            </a:r>
            <a:r>
              <a:rPr lang="el-GR" sz="2200" b="1" dirty="0" smtClean="0">
                <a:solidFill>
                  <a:srgbClr val="FF0000"/>
                </a:solidFill>
              </a:rPr>
              <a:t>απόκριση</a:t>
            </a:r>
            <a:r>
              <a:rPr lang="el-GR" sz="2200" dirty="0" smtClean="0"/>
              <a:t> (</a:t>
            </a:r>
            <a:r>
              <a:rPr lang="en-US" sz="2200" dirty="0" smtClean="0"/>
              <a:t>response)</a:t>
            </a:r>
          </a:p>
        </p:txBody>
      </p:sp>
      <p:sp>
        <p:nvSpPr>
          <p:cNvPr id="5" name="Slide Number Placeholder 4"/>
          <p:cNvSpPr>
            <a:spLocks noGrp="1"/>
          </p:cNvSpPr>
          <p:nvPr>
            <p:ph type="sldNum" sz="quarter" idx="12"/>
          </p:nvPr>
        </p:nvSpPr>
        <p:spPr/>
        <p:txBody>
          <a:bodyPr/>
          <a:lstStyle/>
          <a:p>
            <a:pPr>
              <a:defRPr/>
            </a:pPr>
            <a:fld id="{A15354E3-FE33-46F5-9A3F-97814CF83D9B}" type="slidenum">
              <a:rPr lang="el-GR" smtClean="0"/>
              <a:pPr>
                <a:defRPr/>
              </a:pPr>
              <a:t>5</a:t>
            </a:fld>
            <a:endParaRPr lang="el-GR"/>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3581400"/>
            <a:ext cx="7358062" cy="2643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690499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Doppler Effect</a:t>
            </a:r>
            <a:endParaRPr lang="el-GR" dirty="0"/>
          </a:p>
        </p:txBody>
      </p:sp>
      <p:sp>
        <p:nvSpPr>
          <p:cNvPr id="3" name="Content Placeholder 2"/>
          <p:cNvSpPr>
            <a:spLocks noGrp="1"/>
          </p:cNvSpPr>
          <p:nvPr>
            <p:ph idx="1"/>
          </p:nvPr>
        </p:nvSpPr>
        <p:spPr>
          <a:xfrm>
            <a:off x="152400" y="1600200"/>
            <a:ext cx="8915400" cy="4525963"/>
          </a:xfrm>
        </p:spPr>
        <p:txBody>
          <a:bodyPr/>
          <a:lstStyle/>
          <a:p>
            <a:r>
              <a:rPr lang="en-US" sz="2400" dirty="0" smtClean="0"/>
              <a:t>The </a:t>
            </a:r>
            <a:r>
              <a:rPr lang="en-US" sz="2400" dirty="0"/>
              <a:t>D</a:t>
            </a:r>
            <a:r>
              <a:rPr lang="en-US" sz="2400" dirty="0" smtClean="0"/>
              <a:t>oppler effect is observed whenever the source of waves is moving with respect to an observer</a:t>
            </a:r>
          </a:p>
          <a:p>
            <a:r>
              <a:rPr lang="en-US" sz="2400" dirty="0" smtClean="0"/>
              <a:t>It is the effect produced by a moving source of waves in which there is an apparent upward (downward) shift in frequency for observers towards whom the source is approaching (receding), respectively </a:t>
            </a:r>
          </a:p>
          <a:p>
            <a:r>
              <a:rPr lang="en-US" sz="2400" dirty="0" smtClean="0"/>
              <a:t>The shift in frequency of the wave that is caused by the relative motion of the source of the wave (transmitter) and the observer (receiver) </a:t>
            </a:r>
            <a:endParaRPr lang="el-GR" sz="2400" dirty="0"/>
          </a:p>
        </p:txBody>
      </p:sp>
      <p:sp>
        <p:nvSpPr>
          <p:cNvPr id="4" name="Slide Number Placeholder 3"/>
          <p:cNvSpPr>
            <a:spLocks noGrp="1"/>
          </p:cNvSpPr>
          <p:nvPr>
            <p:ph type="sldNum" sz="quarter" idx="12"/>
          </p:nvPr>
        </p:nvSpPr>
        <p:spPr/>
        <p:txBody>
          <a:bodyPr/>
          <a:lstStyle/>
          <a:p>
            <a:pPr>
              <a:defRPr/>
            </a:pPr>
            <a:fld id="{4948D07A-EE31-4026-94D9-DE9CDEAC8F27}" type="slidenum">
              <a:rPr lang="el-GR" smtClean="0"/>
              <a:pPr>
                <a:defRPr/>
              </a:pPr>
              <a:t>50</a:t>
            </a:fld>
            <a:endParaRPr lang="el-GR"/>
          </a:p>
        </p:txBody>
      </p:sp>
    </p:spTree>
    <p:extLst>
      <p:ext uri="{BB962C8B-B14F-4D97-AF65-F5344CB8AC3E}">
        <p14:creationId xmlns="" xmlns:p14="http://schemas.microsoft.com/office/powerpoint/2010/main" val="23347448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48D07A-EE31-4026-94D9-DE9CDEAC8F27}" type="slidenum">
              <a:rPr lang="el-GR" smtClean="0"/>
              <a:pPr>
                <a:defRPr/>
              </a:pPr>
              <a:t>51</a:t>
            </a:fld>
            <a:endParaRPr lang="el-GR"/>
          </a:p>
        </p:txBody>
      </p:sp>
      <p:pic>
        <p:nvPicPr>
          <p:cNvPr id="191490" name="Picture 2"/>
          <p:cNvPicPr>
            <a:picLocks noChangeAspect="1" noChangeArrowheads="1"/>
          </p:cNvPicPr>
          <p:nvPr/>
        </p:nvPicPr>
        <p:blipFill>
          <a:blip r:embed="rId2" cstate="print"/>
          <a:srcRect/>
          <a:stretch>
            <a:fillRect/>
          </a:stretch>
        </p:blipFill>
        <p:spPr bwMode="auto">
          <a:xfrm>
            <a:off x="1419225" y="1100138"/>
            <a:ext cx="6305550" cy="465772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37579A8-25CF-42EB-98EE-6903CE42D726}" type="slidenum">
              <a:rPr lang="el-GR" smtClean="0"/>
              <a:pPr>
                <a:defRPr/>
              </a:pPr>
              <a:t>52</a:t>
            </a:fld>
            <a:endParaRPr lang="el-GR"/>
          </a:p>
        </p:txBody>
      </p:sp>
      <p:pic>
        <p:nvPicPr>
          <p:cNvPr id="192514" name="Picture 2"/>
          <p:cNvPicPr>
            <a:picLocks noChangeAspect="1" noChangeArrowheads="1"/>
          </p:cNvPicPr>
          <p:nvPr/>
        </p:nvPicPr>
        <p:blipFill>
          <a:blip r:embed="rId2" cstate="print"/>
          <a:srcRect/>
          <a:stretch>
            <a:fillRect/>
          </a:stretch>
        </p:blipFill>
        <p:spPr bwMode="auto">
          <a:xfrm>
            <a:off x="52388" y="1004888"/>
            <a:ext cx="9039225" cy="4848225"/>
          </a:xfrm>
          <a:prstGeom prst="rect">
            <a:avLst/>
          </a:prstGeom>
          <a:noFill/>
          <a:ln w="9525">
            <a:noFill/>
            <a:miter lim="800000"/>
            <a:headEnd/>
            <a:tailEnd/>
          </a:ln>
        </p:spPr>
      </p:pic>
      <p:sp>
        <p:nvSpPr>
          <p:cNvPr id="4" name="TextBox 3"/>
          <p:cNvSpPr txBox="1"/>
          <p:nvPr/>
        </p:nvSpPr>
        <p:spPr>
          <a:xfrm>
            <a:off x="0" y="228600"/>
            <a:ext cx="7772400" cy="646331"/>
          </a:xfrm>
          <a:prstGeom prst="rect">
            <a:avLst/>
          </a:prstGeom>
          <a:noFill/>
        </p:spPr>
        <p:txBody>
          <a:bodyPr wrap="square" rtlCol="0">
            <a:spAutoFit/>
          </a:bodyPr>
          <a:lstStyle/>
          <a:p>
            <a:r>
              <a:rPr lang="en-US" dirty="0" smtClean="0"/>
              <a:t>As the transmitter moves closer to the observer the wave is delivered in a higher “pitch” (frequency)</a:t>
            </a:r>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1 - Τίτλος"/>
          <p:cNvSpPr>
            <a:spLocks noGrp="1"/>
          </p:cNvSpPr>
          <p:nvPr>
            <p:ph type="title" idx="4294967295"/>
          </p:nvPr>
        </p:nvSpPr>
        <p:spPr>
          <a:xfrm>
            <a:off x="250825" y="188913"/>
            <a:ext cx="8686800" cy="1143000"/>
          </a:xfrm>
        </p:spPr>
        <p:txBody>
          <a:bodyPr/>
          <a:lstStyle/>
          <a:p>
            <a:pPr eaLnBrk="1" hangingPunct="1"/>
            <a:r>
              <a:rPr lang="en-US" smtClean="0"/>
              <a:t>Doppler spread</a:t>
            </a:r>
            <a:endParaRPr lang="el-GR" smtClean="0"/>
          </a:p>
        </p:txBody>
      </p:sp>
      <p:sp>
        <p:nvSpPr>
          <p:cNvPr id="7172" name="2 - Θέση περιεχομένου"/>
          <p:cNvSpPr>
            <a:spLocks noGrp="1"/>
          </p:cNvSpPr>
          <p:nvPr>
            <p:ph idx="4294967295"/>
          </p:nvPr>
        </p:nvSpPr>
        <p:spPr>
          <a:xfrm>
            <a:off x="179388" y="1628775"/>
            <a:ext cx="8820150" cy="4525963"/>
          </a:xfrm>
        </p:spPr>
        <p:txBody>
          <a:bodyPr/>
          <a:lstStyle/>
          <a:p>
            <a:pPr algn="just" eaLnBrk="1" hangingPunct="1">
              <a:buFont typeface="Arial" pitchFamily="34" charset="0"/>
              <a:buNone/>
            </a:pPr>
            <a:r>
              <a:rPr lang="en-US" sz="2400" dirty="0" smtClean="0">
                <a:sym typeface="Wingdings" pitchFamily="2" charset="2"/>
              </a:rPr>
              <a:t></a:t>
            </a:r>
            <a:r>
              <a:rPr lang="en-US" sz="2200" dirty="0" smtClean="0"/>
              <a:t>When a </a:t>
            </a:r>
            <a:r>
              <a:rPr lang="en-US" sz="2200" b="1" dirty="0" smtClean="0">
                <a:solidFill>
                  <a:srgbClr val="DAB11C"/>
                </a:solidFill>
              </a:rPr>
              <a:t>sinusoidal pulse of frequency f</a:t>
            </a:r>
            <a:r>
              <a:rPr lang="en-US" sz="2200" b="1" baseline="-25000" dirty="0" smtClean="0">
                <a:solidFill>
                  <a:srgbClr val="DAB11C"/>
                </a:solidFill>
              </a:rPr>
              <a:t>c</a:t>
            </a:r>
            <a:r>
              <a:rPr lang="en-US" sz="2200" b="1" dirty="0" smtClean="0">
                <a:solidFill>
                  <a:srgbClr val="DAB11C"/>
                </a:solidFill>
              </a:rPr>
              <a:t> is transmitted</a:t>
            </a:r>
            <a:r>
              <a:rPr lang="en-US" sz="2200" dirty="0" smtClean="0"/>
              <a:t> over a </a:t>
            </a:r>
            <a:r>
              <a:rPr lang="en-US" sz="2200" b="1" i="1" dirty="0" smtClean="0"/>
              <a:t>multi-path channel</a:t>
            </a:r>
            <a:r>
              <a:rPr lang="en-US" sz="2200" dirty="0" smtClean="0"/>
              <a:t>, the received spectrum will have components in the </a:t>
            </a:r>
            <a:r>
              <a:rPr lang="en-US" sz="2200" b="1" dirty="0" smtClean="0"/>
              <a:t>range </a:t>
            </a:r>
            <a:r>
              <a:rPr lang="en-US" sz="2200" b="1" dirty="0" smtClean="0">
                <a:solidFill>
                  <a:srgbClr val="CC3300"/>
                </a:solidFill>
              </a:rPr>
              <a:t>f</a:t>
            </a:r>
            <a:r>
              <a:rPr lang="en-US" sz="2200" b="1" baseline="-25000" dirty="0" smtClean="0">
                <a:solidFill>
                  <a:srgbClr val="CC3300"/>
                </a:solidFill>
              </a:rPr>
              <a:t>c</a:t>
            </a:r>
            <a:r>
              <a:rPr lang="en-US" sz="2200" b="1" dirty="0" smtClean="0">
                <a:solidFill>
                  <a:srgbClr val="CC3300"/>
                </a:solidFill>
              </a:rPr>
              <a:t>- </a:t>
            </a:r>
            <a:r>
              <a:rPr lang="en-US" sz="2200" b="1" dirty="0" err="1" smtClean="0">
                <a:solidFill>
                  <a:srgbClr val="CC3300"/>
                </a:solidFill>
              </a:rPr>
              <a:t>f</a:t>
            </a:r>
            <a:r>
              <a:rPr lang="en-US" sz="2200" b="1" baseline="-25000" dirty="0" err="1" smtClean="0">
                <a:solidFill>
                  <a:srgbClr val="CC3300"/>
                </a:solidFill>
              </a:rPr>
              <a:t>d</a:t>
            </a:r>
            <a:r>
              <a:rPr lang="en-US" sz="2200" b="1" dirty="0" smtClean="0">
                <a:solidFill>
                  <a:srgbClr val="CC3300"/>
                </a:solidFill>
              </a:rPr>
              <a:t> to f</a:t>
            </a:r>
            <a:r>
              <a:rPr lang="en-US" sz="2200" b="1" baseline="-25000" dirty="0" smtClean="0">
                <a:solidFill>
                  <a:srgbClr val="CC3300"/>
                </a:solidFill>
              </a:rPr>
              <a:t>c</a:t>
            </a:r>
            <a:r>
              <a:rPr lang="el-GR" sz="2200" b="1" dirty="0" smtClean="0">
                <a:solidFill>
                  <a:srgbClr val="CC3300"/>
                </a:solidFill>
              </a:rPr>
              <a:t>+ </a:t>
            </a:r>
            <a:r>
              <a:rPr lang="en-US" sz="2200" b="1" dirty="0" err="1" smtClean="0">
                <a:solidFill>
                  <a:srgbClr val="CC3300"/>
                </a:solidFill>
              </a:rPr>
              <a:t>f</a:t>
            </a:r>
            <a:r>
              <a:rPr lang="en-US" sz="2200" b="1" baseline="-25000" dirty="0" err="1" smtClean="0">
                <a:solidFill>
                  <a:srgbClr val="CC3300"/>
                </a:solidFill>
              </a:rPr>
              <a:t>d</a:t>
            </a:r>
            <a:endParaRPr lang="en-US" sz="2200" b="1" dirty="0" smtClean="0">
              <a:solidFill>
                <a:srgbClr val="CC3300"/>
              </a:solidFill>
            </a:endParaRPr>
          </a:p>
          <a:p>
            <a:pPr algn="just" eaLnBrk="1" hangingPunct="1"/>
            <a:endParaRPr lang="en-US" sz="2200" dirty="0" smtClean="0"/>
          </a:p>
          <a:p>
            <a:pPr algn="just" eaLnBrk="1" hangingPunct="1">
              <a:buFont typeface="Arial" pitchFamily="34" charset="0"/>
              <a:buNone/>
            </a:pPr>
            <a:r>
              <a:rPr lang="en-US" sz="2600" dirty="0" smtClean="0"/>
              <a:t>  </a:t>
            </a:r>
            <a:r>
              <a:rPr lang="en-US" sz="2200" b="1" dirty="0" err="1" smtClean="0"/>
              <a:t>f</a:t>
            </a:r>
            <a:r>
              <a:rPr lang="en-US" sz="2200" b="1" baseline="-25000" dirty="0" err="1" smtClean="0"/>
              <a:t>d</a:t>
            </a:r>
            <a:r>
              <a:rPr lang="en-US" sz="2200" b="1" dirty="0" smtClean="0"/>
              <a:t>: </a:t>
            </a:r>
            <a:r>
              <a:rPr lang="en-US" sz="2200" b="1" dirty="0" smtClean="0">
                <a:solidFill>
                  <a:srgbClr val="CC3300"/>
                </a:solidFill>
              </a:rPr>
              <a:t>Doppler spread</a:t>
            </a:r>
            <a:r>
              <a:rPr lang="en-US" sz="2200" dirty="0" smtClean="0"/>
              <a:t>:</a:t>
            </a:r>
          </a:p>
          <a:p>
            <a:pPr algn="just" eaLnBrk="1" hangingPunct="1">
              <a:buFont typeface="Arial" pitchFamily="34" charset="0"/>
              <a:buNone/>
            </a:pPr>
            <a:endParaRPr lang="en-US" sz="2200" dirty="0" smtClean="0"/>
          </a:p>
          <a:p>
            <a:pPr algn="just" eaLnBrk="1" hangingPunct="1"/>
            <a:r>
              <a:rPr lang="en-US" sz="2200" b="1" dirty="0" smtClean="0"/>
              <a:t>v</a:t>
            </a:r>
            <a:r>
              <a:rPr lang="en-US" sz="2200" dirty="0" smtClean="0"/>
              <a:t>: </a:t>
            </a:r>
            <a:r>
              <a:rPr lang="en-US" sz="2200" i="1" dirty="0" smtClean="0"/>
              <a:t>velocity of the receiver</a:t>
            </a:r>
          </a:p>
          <a:p>
            <a:pPr algn="just" eaLnBrk="1" hangingPunct="1"/>
            <a:r>
              <a:rPr lang="el-GR" sz="2200" b="1" dirty="0" smtClean="0">
                <a:latin typeface="Arial" pitchFamily="34" charset="0"/>
              </a:rPr>
              <a:t>θ</a:t>
            </a:r>
            <a:r>
              <a:rPr lang="en-US" sz="2200" b="1" dirty="0" smtClean="0"/>
              <a:t>:</a:t>
            </a:r>
            <a:r>
              <a:rPr lang="en-US" sz="2200" dirty="0" smtClean="0"/>
              <a:t> </a:t>
            </a:r>
            <a:r>
              <a:rPr lang="en-US" sz="2200" i="1" dirty="0" smtClean="0"/>
              <a:t>direction of arrival of the received signal</a:t>
            </a:r>
          </a:p>
          <a:p>
            <a:pPr algn="just" eaLnBrk="1" hangingPunct="1"/>
            <a:r>
              <a:rPr lang="el-GR" sz="2200" b="1" dirty="0" smtClean="0">
                <a:latin typeface="Arial" pitchFamily="34" charset="0"/>
              </a:rPr>
              <a:t>λ</a:t>
            </a:r>
            <a:r>
              <a:rPr lang="en-US" sz="2200" dirty="0" smtClean="0"/>
              <a:t>: </a:t>
            </a:r>
            <a:r>
              <a:rPr lang="en-US" sz="2200" i="1" dirty="0" smtClean="0"/>
              <a:t>wavelength</a:t>
            </a:r>
            <a:endParaRPr lang="el-GR" sz="2200" i="1" dirty="0" smtClean="0"/>
          </a:p>
        </p:txBody>
      </p:sp>
      <p:graphicFrame>
        <p:nvGraphicFramePr>
          <p:cNvPr id="7170" name="Object 2"/>
          <p:cNvGraphicFramePr>
            <a:graphicFrameLocks noChangeAspect="1"/>
          </p:cNvGraphicFramePr>
          <p:nvPr/>
        </p:nvGraphicFramePr>
        <p:xfrm>
          <a:off x="3059113" y="3068638"/>
          <a:ext cx="1357312" cy="571500"/>
        </p:xfrm>
        <a:graphic>
          <a:graphicData uri="http://schemas.openxmlformats.org/presentationml/2006/ole">
            <p:oleObj spid="_x0000_s10270" name="Εξίσωση" r:id="rId4" imgW="875920" imgH="393529" progId="Equation.3">
              <p:embed/>
            </p:oleObj>
          </a:graphicData>
        </a:graphic>
      </p:graphicFrame>
    </p:spTree>
    <p:extLst>
      <p:ext uri="{BB962C8B-B14F-4D97-AF65-F5344CB8AC3E}">
        <p14:creationId xmlns="" xmlns:p14="http://schemas.microsoft.com/office/powerpoint/2010/main" val="30466946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1 - Τίτλος"/>
          <p:cNvSpPr>
            <a:spLocks noGrp="1"/>
          </p:cNvSpPr>
          <p:nvPr>
            <p:ph type="title" idx="4294967295"/>
          </p:nvPr>
        </p:nvSpPr>
        <p:spPr/>
        <p:txBody>
          <a:bodyPr/>
          <a:lstStyle/>
          <a:p>
            <a:pPr eaLnBrk="1" hangingPunct="1"/>
            <a:r>
              <a:rPr lang="en-US" smtClean="0"/>
              <a:t>Coherence time</a:t>
            </a:r>
            <a:endParaRPr lang="el-GR" smtClean="0"/>
          </a:p>
        </p:txBody>
      </p:sp>
      <p:sp>
        <p:nvSpPr>
          <p:cNvPr id="8196" name="2 - Θέση περιεχομένου"/>
          <p:cNvSpPr>
            <a:spLocks noGrp="1"/>
          </p:cNvSpPr>
          <p:nvPr>
            <p:ph idx="4294967295"/>
          </p:nvPr>
        </p:nvSpPr>
        <p:spPr>
          <a:xfrm>
            <a:off x="0" y="1600200"/>
            <a:ext cx="9144000" cy="4525963"/>
          </a:xfrm>
        </p:spPr>
        <p:txBody>
          <a:bodyPr/>
          <a:lstStyle/>
          <a:p>
            <a:pPr eaLnBrk="1" hangingPunct="1">
              <a:buFont typeface="Arial" pitchFamily="34" charset="0"/>
              <a:buNone/>
            </a:pPr>
            <a:r>
              <a:rPr lang="en-US" sz="2200" smtClean="0"/>
              <a:t>Definition:</a:t>
            </a:r>
          </a:p>
          <a:p>
            <a:pPr eaLnBrk="1" hangingPunct="1"/>
            <a:r>
              <a:rPr lang="en-US" sz="2200" smtClean="0"/>
              <a:t>The </a:t>
            </a:r>
            <a:r>
              <a:rPr lang="en-US" sz="2200" smtClean="0">
                <a:latin typeface="Arial" pitchFamily="34" charset="0"/>
              </a:rPr>
              <a:t>time </a:t>
            </a:r>
            <a:r>
              <a:rPr lang="en-US" sz="2200" smtClean="0"/>
              <a:t>interval over which the </a:t>
            </a:r>
            <a:r>
              <a:rPr lang="en-US" sz="2200" smtClean="0">
                <a:solidFill>
                  <a:srgbClr val="CC3300"/>
                </a:solidFill>
              </a:rPr>
              <a:t>channel impulsive response is considered</a:t>
            </a:r>
            <a:r>
              <a:rPr lang="en-US" sz="2200" smtClean="0"/>
              <a:t> </a:t>
            </a:r>
            <a:r>
              <a:rPr lang="en-US" sz="2200" b="1" smtClean="0">
                <a:solidFill>
                  <a:srgbClr val="CC3300"/>
                </a:solidFill>
              </a:rPr>
              <a:t>stationary</a:t>
            </a:r>
          </a:p>
          <a:p>
            <a:pPr eaLnBrk="1" hangingPunct="1"/>
            <a:endParaRPr lang="en-US" sz="2200" b="1" smtClean="0">
              <a:solidFill>
                <a:srgbClr val="CC3300"/>
              </a:solidFill>
            </a:endParaRPr>
          </a:p>
          <a:p>
            <a:pPr eaLnBrk="1" hangingPunct="1">
              <a:buFont typeface="Arial" pitchFamily="34" charset="0"/>
              <a:buNone/>
            </a:pPr>
            <a:r>
              <a:rPr lang="en-US" sz="2200" smtClean="0"/>
              <a:t>Typical assumption:</a:t>
            </a:r>
          </a:p>
          <a:p>
            <a:pPr eaLnBrk="1" hangingPunct="1"/>
            <a:r>
              <a:rPr lang="en-US" sz="2600" smtClean="0"/>
              <a:t>Doppler spread and coherence time are related by the formula:</a:t>
            </a:r>
          </a:p>
          <a:p>
            <a:pPr eaLnBrk="1" hangingPunct="1">
              <a:buFont typeface="Arial" pitchFamily="34" charset="0"/>
              <a:buNone/>
            </a:pPr>
            <a:endParaRPr lang="el-GR" sz="2600" smtClean="0"/>
          </a:p>
        </p:txBody>
      </p:sp>
      <p:graphicFrame>
        <p:nvGraphicFramePr>
          <p:cNvPr id="8194" name="Object 2"/>
          <p:cNvGraphicFramePr>
            <a:graphicFrameLocks noChangeAspect="1"/>
          </p:cNvGraphicFramePr>
          <p:nvPr/>
        </p:nvGraphicFramePr>
        <p:xfrm>
          <a:off x="3902075" y="4437063"/>
          <a:ext cx="1111250" cy="785812"/>
        </p:xfrm>
        <a:graphic>
          <a:graphicData uri="http://schemas.openxmlformats.org/presentationml/2006/ole">
            <p:oleObj spid="_x0000_s11293" name="Equation" r:id="rId4" imgW="508000" imgH="431800" progId="Equation.3">
              <p:embed/>
            </p:oleObj>
          </a:graphicData>
        </a:graphic>
      </p:graphicFrame>
      <p:sp>
        <p:nvSpPr>
          <p:cNvPr id="8197" name="Text Box 5"/>
          <p:cNvSpPr txBox="1">
            <a:spLocks noChangeArrowheads="1"/>
          </p:cNvSpPr>
          <p:nvPr/>
        </p:nvSpPr>
        <p:spPr bwMode="auto">
          <a:xfrm>
            <a:off x="1979613" y="5589588"/>
            <a:ext cx="4057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l-GR" i="1"/>
              <a:t>K</a:t>
            </a:r>
            <a:r>
              <a:rPr lang="en-US"/>
              <a:t>: </a:t>
            </a:r>
            <a:r>
              <a:rPr lang="el-GR"/>
              <a:t>constant in the range of 0.25 to 0.5 </a:t>
            </a:r>
          </a:p>
        </p:txBody>
      </p:sp>
    </p:spTree>
    <p:extLst>
      <p:ext uri="{BB962C8B-B14F-4D97-AF65-F5344CB8AC3E}">
        <p14:creationId xmlns="" xmlns:p14="http://schemas.microsoft.com/office/powerpoint/2010/main" val="31121794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229600" cy="1143000"/>
          </a:xfrm>
        </p:spPr>
        <p:txBody>
          <a:bodyPr/>
          <a:lstStyle/>
          <a:p>
            <a:r>
              <a:rPr lang="en-US" dirty="0" smtClean="0"/>
              <a:t>Time Variance: Fast Fading</a:t>
            </a:r>
            <a:endParaRPr lang="el-GR" dirty="0"/>
          </a:p>
        </p:txBody>
      </p:sp>
      <p:sp>
        <p:nvSpPr>
          <p:cNvPr id="6" name="Content Placeholder 5"/>
          <p:cNvSpPr>
            <a:spLocks noGrp="1"/>
          </p:cNvSpPr>
          <p:nvPr>
            <p:ph idx="1"/>
          </p:nvPr>
        </p:nvSpPr>
        <p:spPr>
          <a:xfrm>
            <a:off x="152400" y="1600200"/>
            <a:ext cx="8915400" cy="4525963"/>
          </a:xfrm>
        </p:spPr>
        <p:txBody>
          <a:bodyPr/>
          <a:lstStyle/>
          <a:p>
            <a:r>
              <a:rPr lang="en-US" dirty="0" smtClean="0"/>
              <a:t>The channel changes drastically many times while a symbol is propagating</a:t>
            </a:r>
          </a:p>
          <a:p>
            <a:pPr marL="0" indent="0">
              <a:buNone/>
            </a:pPr>
            <a:r>
              <a:rPr lang="en-US" dirty="0" smtClean="0"/>
              <a:t> Causing:</a:t>
            </a:r>
          </a:p>
          <a:p>
            <a:r>
              <a:rPr lang="en-US" dirty="0" smtClean="0"/>
              <a:t>Severe distortion of baseband pulse leading to detection problems</a:t>
            </a:r>
          </a:p>
          <a:p>
            <a:r>
              <a:rPr lang="en-US" dirty="0" smtClean="0"/>
              <a:t>Loss in SNR</a:t>
            </a:r>
          </a:p>
          <a:p>
            <a:r>
              <a:rPr lang="en-US" dirty="0" smtClean="0"/>
              <a:t>Synchronization problems</a:t>
            </a:r>
            <a:endParaRPr lang="el-GR" dirty="0"/>
          </a:p>
        </p:txBody>
      </p:sp>
      <p:sp>
        <p:nvSpPr>
          <p:cNvPr id="2" name="Slide Number Placeholder 1"/>
          <p:cNvSpPr>
            <a:spLocks noGrp="1"/>
          </p:cNvSpPr>
          <p:nvPr>
            <p:ph type="sldNum" sz="quarter" idx="12"/>
          </p:nvPr>
        </p:nvSpPr>
        <p:spPr/>
        <p:txBody>
          <a:bodyPr/>
          <a:lstStyle/>
          <a:p>
            <a:pPr>
              <a:defRPr/>
            </a:pPr>
            <a:fld id="{337579A8-25CF-42EB-98EE-6903CE42D726}" type="slidenum">
              <a:rPr lang="el-GR" smtClean="0"/>
              <a:pPr>
                <a:defRPr/>
              </a:pPr>
              <a:t>55</a:t>
            </a:fld>
            <a:endParaRPr lang="el-GR"/>
          </a:p>
        </p:txBody>
      </p:sp>
    </p:spTree>
    <p:extLst>
      <p:ext uri="{BB962C8B-B14F-4D97-AF65-F5344CB8AC3E}">
        <p14:creationId xmlns="" xmlns:p14="http://schemas.microsoft.com/office/powerpoint/2010/main" val="16512073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8229600" cy="1143000"/>
          </a:xfrm>
        </p:spPr>
        <p:txBody>
          <a:bodyPr/>
          <a:lstStyle/>
          <a:p>
            <a:r>
              <a:rPr lang="en-US" dirty="0" smtClean="0"/>
              <a:t>Time Variance: Slow Fading</a:t>
            </a:r>
            <a:endParaRPr lang="el-GR" dirty="0"/>
          </a:p>
        </p:txBody>
      </p:sp>
      <p:sp>
        <p:nvSpPr>
          <p:cNvPr id="6" name="Content Placeholder 5"/>
          <p:cNvSpPr>
            <a:spLocks noGrp="1"/>
          </p:cNvSpPr>
          <p:nvPr>
            <p:ph idx="1"/>
          </p:nvPr>
        </p:nvSpPr>
        <p:spPr/>
        <p:txBody>
          <a:bodyPr/>
          <a:lstStyle/>
          <a:p>
            <a:r>
              <a:rPr lang="en-US" dirty="0" smtClean="0"/>
              <a:t>The channel does NOT change drastically during the symbol propagation</a:t>
            </a:r>
          </a:p>
          <a:p>
            <a:pPr marL="0" indent="0">
              <a:buNone/>
            </a:pPr>
            <a:r>
              <a:rPr lang="en-US" dirty="0" smtClean="0"/>
              <a:t>    causing: Loss in SNR</a:t>
            </a:r>
          </a:p>
        </p:txBody>
      </p:sp>
      <p:sp>
        <p:nvSpPr>
          <p:cNvPr id="2" name="Slide Number Placeholder 1"/>
          <p:cNvSpPr>
            <a:spLocks noGrp="1"/>
          </p:cNvSpPr>
          <p:nvPr>
            <p:ph type="sldNum" sz="quarter" idx="12"/>
          </p:nvPr>
        </p:nvSpPr>
        <p:spPr/>
        <p:txBody>
          <a:bodyPr/>
          <a:lstStyle/>
          <a:p>
            <a:pPr>
              <a:defRPr/>
            </a:pPr>
            <a:fld id="{337579A8-25CF-42EB-98EE-6903CE42D726}" type="slidenum">
              <a:rPr lang="el-GR" smtClean="0"/>
              <a:pPr>
                <a:defRPr/>
              </a:pPr>
              <a:t>56</a:t>
            </a:fld>
            <a:endParaRPr lang="el-GR"/>
          </a:p>
        </p:txBody>
      </p:sp>
    </p:spTree>
    <p:extLst>
      <p:ext uri="{BB962C8B-B14F-4D97-AF65-F5344CB8AC3E}">
        <p14:creationId xmlns="" xmlns:p14="http://schemas.microsoft.com/office/powerpoint/2010/main" val="28156078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Ray2_1"/>
          <p:cNvPicPr>
            <a:picLocks noChangeAspect="1" noChangeArrowheads="1"/>
          </p:cNvPicPr>
          <p:nvPr/>
        </p:nvPicPr>
        <p:blipFill>
          <a:blip r:embed="rId2" cstate="print"/>
          <a:srcRect/>
          <a:stretch>
            <a:fillRect/>
          </a:stretch>
        </p:blipFill>
        <p:spPr bwMode="auto">
          <a:xfrm>
            <a:off x="0" y="2620963"/>
            <a:ext cx="6858000" cy="4237037"/>
          </a:xfrm>
          <a:prstGeom prst="rect">
            <a:avLst/>
          </a:prstGeom>
          <a:noFill/>
          <a:ln w="9525">
            <a:noFill/>
            <a:miter lim="800000"/>
            <a:headEnd/>
            <a:tailEnd/>
          </a:ln>
        </p:spPr>
      </p:pic>
      <p:sp>
        <p:nvSpPr>
          <p:cNvPr id="73731" name="Rectangle 2"/>
          <p:cNvSpPr>
            <a:spLocks noGrp="1" noChangeArrowheads="1"/>
          </p:cNvSpPr>
          <p:nvPr>
            <p:ph type="title"/>
          </p:nvPr>
        </p:nvSpPr>
        <p:spPr>
          <a:xfrm>
            <a:off x="-76200" y="0"/>
            <a:ext cx="8229600" cy="1143000"/>
          </a:xfrm>
        </p:spPr>
        <p:txBody>
          <a:bodyPr/>
          <a:lstStyle/>
          <a:p>
            <a:pPr eaLnBrk="1" hangingPunct="1"/>
            <a:r>
              <a:rPr lang="en-US" sz="3800" dirty="0" smtClean="0"/>
              <a:t>Propagation Models (Large-scale fading)</a:t>
            </a:r>
            <a:endParaRPr lang="el-GR" sz="3800" dirty="0" smtClean="0"/>
          </a:p>
        </p:txBody>
      </p:sp>
      <p:sp>
        <p:nvSpPr>
          <p:cNvPr id="73732" name="Rectangle 3"/>
          <p:cNvSpPr>
            <a:spLocks noGrp="1" noChangeArrowheads="1"/>
          </p:cNvSpPr>
          <p:nvPr>
            <p:ph idx="1"/>
          </p:nvPr>
        </p:nvSpPr>
        <p:spPr>
          <a:xfrm>
            <a:off x="0" y="1066800"/>
            <a:ext cx="9144000" cy="4267200"/>
          </a:xfrm>
        </p:spPr>
        <p:txBody>
          <a:bodyPr/>
          <a:lstStyle/>
          <a:p>
            <a:pPr eaLnBrk="1" hangingPunct="1">
              <a:lnSpc>
                <a:spcPct val="90000"/>
              </a:lnSpc>
            </a:pPr>
            <a:r>
              <a:rPr lang="en-US" sz="2400" smtClean="0"/>
              <a:t>One of the most difficult part of the radio channel design</a:t>
            </a:r>
          </a:p>
          <a:p>
            <a:pPr eaLnBrk="1" hangingPunct="1">
              <a:lnSpc>
                <a:spcPct val="90000"/>
              </a:lnSpc>
            </a:pPr>
            <a:r>
              <a:rPr lang="en-US" sz="2400" smtClean="0"/>
              <a:t>Done in </a:t>
            </a:r>
            <a:r>
              <a:rPr lang="en-US" sz="2400" b="1" smtClean="0">
                <a:solidFill>
                  <a:srgbClr val="808000"/>
                </a:solidFill>
              </a:rPr>
              <a:t>statistical fashion</a:t>
            </a:r>
            <a:r>
              <a:rPr lang="en-US" sz="2400" smtClean="0"/>
              <a:t> based on measurements made specifically for an intended communication system or spectrum allocation</a:t>
            </a:r>
          </a:p>
          <a:p>
            <a:pPr eaLnBrk="1" hangingPunct="1">
              <a:lnSpc>
                <a:spcPct val="90000"/>
              </a:lnSpc>
            </a:pPr>
            <a:r>
              <a:rPr lang="en-US" sz="2400" smtClean="0"/>
              <a:t>Predicting the </a:t>
            </a:r>
            <a:r>
              <a:rPr lang="en-US" sz="2400" b="1" smtClean="0">
                <a:solidFill>
                  <a:srgbClr val="808000"/>
                </a:solidFill>
              </a:rPr>
              <a:t>average signal strength</a:t>
            </a:r>
            <a:r>
              <a:rPr lang="en-US" sz="2400" smtClean="0"/>
              <a:t> at a given </a:t>
            </a:r>
            <a:r>
              <a:rPr lang="en-US" sz="2400" b="1" smtClean="0">
                <a:solidFill>
                  <a:srgbClr val="808000"/>
                </a:solidFill>
              </a:rPr>
              <a:t>distance from the transmitter</a:t>
            </a:r>
            <a:endParaRPr lang="el-GR" sz="2400" b="1" smtClean="0">
              <a:solidFill>
                <a:srgbClr val="808000"/>
              </a:solidFill>
            </a:endParaRPr>
          </a:p>
        </p:txBody>
      </p:sp>
      <p:sp>
        <p:nvSpPr>
          <p:cNvPr id="4" name="Slide Number Placeholder 5"/>
          <p:cNvSpPr>
            <a:spLocks noGrp="1"/>
          </p:cNvSpPr>
          <p:nvPr>
            <p:ph type="sldNum" sz="quarter" idx="12"/>
          </p:nvPr>
        </p:nvSpPr>
        <p:spPr/>
        <p:txBody>
          <a:bodyPr/>
          <a:lstStyle/>
          <a:p>
            <a:pPr>
              <a:defRPr/>
            </a:pPr>
            <a:fld id="{136DD9B6-7726-44C5-881E-0D4F2E987D81}" type="slidenum">
              <a:rPr lang="el-GR"/>
              <a:pPr>
                <a:defRPr/>
              </a:pPr>
              <a:t>57</a:t>
            </a:fld>
            <a:endParaRPr lang="el-G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title"/>
          </p:nvPr>
        </p:nvSpPr>
        <p:spPr>
          <a:xfrm>
            <a:off x="-381000" y="0"/>
            <a:ext cx="7793038" cy="1462088"/>
          </a:xfrm>
        </p:spPr>
        <p:txBody>
          <a:bodyPr/>
          <a:lstStyle/>
          <a:p>
            <a:pPr eaLnBrk="1" hangingPunct="1"/>
            <a:r>
              <a:rPr lang="en-US" smtClean="0"/>
              <a:t>Some Real-life Measurements</a:t>
            </a:r>
          </a:p>
        </p:txBody>
      </p:sp>
      <p:pic>
        <p:nvPicPr>
          <p:cNvPr id="74755" name="Picture 2" descr="adhoc-distance-ss"/>
          <p:cNvPicPr>
            <a:picLocks noGrp="1" noChangeAspect="1" noChangeArrowheads="1"/>
          </p:cNvPicPr>
          <p:nvPr>
            <p:ph idx="1"/>
          </p:nvPr>
        </p:nvPicPr>
        <p:blipFill>
          <a:blip r:embed="rId2" cstate="print"/>
          <a:srcRect/>
          <a:stretch>
            <a:fillRect/>
          </a:stretch>
        </p:blipFill>
        <p:spPr>
          <a:xfrm>
            <a:off x="0" y="1341438"/>
            <a:ext cx="7354888" cy="5516562"/>
          </a:xfrm>
        </p:spPr>
      </p:pic>
      <p:sp>
        <p:nvSpPr>
          <p:cNvPr id="4" name="Slide Number Placeholder 5"/>
          <p:cNvSpPr>
            <a:spLocks noGrp="1"/>
          </p:cNvSpPr>
          <p:nvPr>
            <p:ph type="sldNum" sz="quarter" idx="12"/>
          </p:nvPr>
        </p:nvSpPr>
        <p:spPr/>
        <p:txBody>
          <a:bodyPr/>
          <a:lstStyle/>
          <a:p>
            <a:pPr>
              <a:defRPr/>
            </a:pPr>
            <a:fld id="{1CE4AEC1-7A18-4150-B710-BC94CB02B71E}" type="slidenum">
              <a:rPr lang="el-GR"/>
              <a:pPr>
                <a:defRPr/>
              </a:pPr>
              <a:t>58</a:t>
            </a:fld>
            <a:endParaRPr lang="el-G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0"/>
            <a:ext cx="8229600" cy="1143000"/>
          </a:xfrm>
        </p:spPr>
        <p:txBody>
          <a:bodyPr/>
          <a:lstStyle/>
          <a:p>
            <a:pPr eaLnBrk="1" hangingPunct="1"/>
            <a:r>
              <a:rPr lang="en-US" sz="3400" smtClean="0"/>
              <a:t>  </a:t>
            </a:r>
            <a:r>
              <a:rPr lang="en-US" sz="4000" smtClean="0"/>
              <a:t>Signal Power Decay with Distance</a:t>
            </a:r>
            <a:endParaRPr lang="el-GR" sz="4000" smtClean="0"/>
          </a:p>
        </p:txBody>
      </p:sp>
      <p:sp>
        <p:nvSpPr>
          <p:cNvPr id="75779" name="Rectangle 3"/>
          <p:cNvSpPr>
            <a:spLocks noGrp="1" noChangeArrowheads="1"/>
          </p:cNvSpPr>
          <p:nvPr>
            <p:ph idx="1"/>
          </p:nvPr>
        </p:nvSpPr>
        <p:spPr>
          <a:xfrm>
            <a:off x="0" y="990600"/>
            <a:ext cx="9753600" cy="5562600"/>
          </a:xfrm>
        </p:spPr>
        <p:txBody>
          <a:bodyPr/>
          <a:lstStyle/>
          <a:p>
            <a:pPr eaLnBrk="1" hangingPunct="1">
              <a:lnSpc>
                <a:spcPct val="90000"/>
              </a:lnSpc>
              <a:buFont typeface="Wingdings" pitchFamily="2" charset="2"/>
              <a:buNone/>
            </a:pPr>
            <a:endParaRPr lang="en-US" sz="2600" dirty="0" smtClean="0"/>
          </a:p>
          <a:p>
            <a:pPr eaLnBrk="1" hangingPunct="1">
              <a:lnSpc>
                <a:spcPct val="90000"/>
              </a:lnSpc>
              <a:buFont typeface="Arial" pitchFamily="34" charset="0"/>
              <a:buNone/>
            </a:pPr>
            <a:r>
              <a:rPr lang="en-US" sz="2600" dirty="0" smtClean="0">
                <a:sym typeface="Wingdings" pitchFamily="2" charset="2"/>
              </a:rPr>
              <a:t> </a:t>
            </a:r>
            <a:r>
              <a:rPr lang="en-US" sz="2600" dirty="0" smtClean="0"/>
              <a:t>A signal traveling from one node to another experiences fast (multipath) fading, shadowing &amp; path loss</a:t>
            </a:r>
          </a:p>
          <a:p>
            <a:pPr eaLnBrk="1" hangingPunct="1">
              <a:lnSpc>
                <a:spcPct val="90000"/>
              </a:lnSpc>
              <a:buFont typeface="Arial" pitchFamily="34" charset="0"/>
              <a:buNone/>
            </a:pPr>
            <a:r>
              <a:rPr lang="en-US" sz="3000" b="1" i="1" dirty="0" smtClean="0">
                <a:solidFill>
                  <a:srgbClr val="0000FF"/>
                </a:solidFill>
                <a:sym typeface="Wingdings" pitchFamily="2" charset="2"/>
              </a:rPr>
              <a:t> </a:t>
            </a:r>
            <a:r>
              <a:rPr lang="en-US" sz="2600" b="1" i="1" dirty="0" smtClean="0">
                <a:solidFill>
                  <a:srgbClr val="0000FF"/>
                </a:solidFill>
              </a:rPr>
              <a:t>Ideally</a:t>
            </a:r>
            <a:r>
              <a:rPr lang="en-US" sz="2600" dirty="0" smtClean="0"/>
              <a:t>, </a:t>
            </a:r>
            <a:r>
              <a:rPr lang="en-US" sz="2600" b="1" i="1" dirty="0" smtClean="0"/>
              <a:t>averaging RSS </a:t>
            </a:r>
            <a:r>
              <a:rPr lang="en-US" sz="2600" dirty="0" smtClean="0"/>
              <a:t>over sufficiently </a:t>
            </a:r>
            <a:r>
              <a:rPr lang="en-US" sz="2600" b="1" dirty="0" smtClean="0"/>
              <a:t>long time interval </a:t>
            </a:r>
          </a:p>
          <a:p>
            <a:pPr eaLnBrk="1" hangingPunct="1">
              <a:lnSpc>
                <a:spcPct val="90000"/>
              </a:lnSpc>
              <a:buFont typeface="Arial" pitchFamily="34" charset="0"/>
              <a:buNone/>
            </a:pPr>
            <a:r>
              <a:rPr lang="en-US" sz="2600" b="1" i="1" dirty="0" smtClean="0"/>
              <a:t>excludes  the effects of multipath fading &amp; shadowing</a:t>
            </a:r>
            <a:r>
              <a:rPr lang="en-US" sz="2600" dirty="0" smtClean="0"/>
              <a:t>   </a:t>
            </a:r>
            <a:r>
              <a:rPr lang="en-US" sz="2600" dirty="0" smtClean="0">
                <a:sym typeface="Wingdings" pitchFamily="2" charset="2"/>
              </a:rPr>
              <a:t></a:t>
            </a:r>
            <a:endParaRPr lang="en-US" sz="2600" dirty="0" smtClean="0"/>
          </a:p>
          <a:p>
            <a:pPr eaLnBrk="1" hangingPunct="1">
              <a:lnSpc>
                <a:spcPct val="90000"/>
              </a:lnSpc>
              <a:buFont typeface="Arial" pitchFamily="34" charset="0"/>
              <a:buNone/>
            </a:pPr>
            <a:r>
              <a:rPr lang="en-US" sz="2600" dirty="0" smtClean="0"/>
              <a:t>  general </a:t>
            </a:r>
            <a:r>
              <a:rPr lang="en-US" sz="2600" b="1" i="1" dirty="0" smtClean="0"/>
              <a:t>path-loss model</a:t>
            </a:r>
            <a:r>
              <a:rPr lang="en-US" sz="2600" dirty="0" smtClean="0"/>
              <a:t>:</a:t>
            </a:r>
            <a:endParaRPr lang="en-US" sz="2400" b="1" dirty="0" smtClean="0"/>
          </a:p>
          <a:p>
            <a:pPr eaLnBrk="1" hangingPunct="1">
              <a:lnSpc>
                <a:spcPct val="90000"/>
              </a:lnSpc>
              <a:buFont typeface="Wingdings" pitchFamily="2" charset="2"/>
              <a:buNone/>
            </a:pPr>
            <a:endParaRPr lang="en-US" sz="2600" dirty="0" smtClean="0"/>
          </a:p>
          <a:p>
            <a:pPr eaLnBrk="1" hangingPunct="1">
              <a:lnSpc>
                <a:spcPct val="90000"/>
              </a:lnSpc>
              <a:buFont typeface="Wingdings" pitchFamily="2" charset="2"/>
              <a:buNone/>
            </a:pPr>
            <a:r>
              <a:rPr lang="en-US" sz="2600" i="1" dirty="0" smtClean="0"/>
              <a:t>                             </a:t>
            </a:r>
            <a:r>
              <a:rPr lang="en-US" sz="2600" b="1" i="1" dirty="0" smtClean="0">
                <a:solidFill>
                  <a:srgbClr val="FF0000"/>
                </a:solidFill>
              </a:rPr>
              <a:t>P(d)  = P</a:t>
            </a:r>
            <a:r>
              <a:rPr lang="en-US" sz="2600" b="1" i="1" baseline="-25000" dirty="0" smtClean="0">
                <a:solidFill>
                  <a:srgbClr val="FF0000"/>
                </a:solidFill>
              </a:rPr>
              <a:t>0</a:t>
            </a:r>
            <a:r>
              <a:rPr lang="en-US" sz="2600" b="1" i="1" dirty="0" smtClean="0">
                <a:solidFill>
                  <a:srgbClr val="FF0000"/>
                </a:solidFill>
              </a:rPr>
              <a:t> – 10n log</a:t>
            </a:r>
            <a:r>
              <a:rPr lang="en-US" sz="2600" b="1" i="1" baseline="-25000" dirty="0" smtClean="0">
                <a:solidFill>
                  <a:srgbClr val="FF0000"/>
                </a:solidFill>
              </a:rPr>
              <a:t>10</a:t>
            </a:r>
            <a:r>
              <a:rPr lang="en-US" sz="2600" b="1" i="1" dirty="0" smtClean="0">
                <a:solidFill>
                  <a:srgbClr val="FF0000"/>
                </a:solidFill>
              </a:rPr>
              <a:t> (d/d</a:t>
            </a:r>
            <a:r>
              <a:rPr lang="en-US" sz="2600" b="1" i="1" baseline="-25000" dirty="0" smtClean="0">
                <a:solidFill>
                  <a:srgbClr val="FF0000"/>
                </a:solidFill>
              </a:rPr>
              <a:t>o</a:t>
            </a:r>
            <a:r>
              <a:rPr lang="en-US" sz="2600" b="1" i="1" dirty="0" smtClean="0">
                <a:solidFill>
                  <a:srgbClr val="FF0000"/>
                </a:solidFill>
              </a:rPr>
              <a:t>)</a:t>
            </a:r>
          </a:p>
          <a:p>
            <a:pPr eaLnBrk="1" hangingPunct="1">
              <a:lnSpc>
                <a:spcPct val="90000"/>
              </a:lnSpc>
              <a:buFont typeface="Wingdings" pitchFamily="2" charset="2"/>
              <a:buNone/>
            </a:pPr>
            <a:endParaRPr lang="en-US" sz="2600" dirty="0" smtClean="0"/>
          </a:p>
          <a:p>
            <a:pPr eaLnBrk="1" hangingPunct="1">
              <a:lnSpc>
                <a:spcPct val="90000"/>
              </a:lnSpc>
              <a:buFont typeface="Wingdings" pitchFamily="2" charset="2"/>
              <a:buNone/>
            </a:pPr>
            <a:r>
              <a:rPr lang="en-US" sz="2600" dirty="0" smtClean="0"/>
              <a:t>       </a:t>
            </a:r>
            <a:r>
              <a:rPr lang="en-US" sz="2600" b="1" i="1" dirty="0" smtClean="0">
                <a:solidFill>
                  <a:srgbClr val="FF0000"/>
                </a:solidFill>
              </a:rPr>
              <a:t>n</a:t>
            </a:r>
            <a:r>
              <a:rPr lang="en-US" sz="2600" dirty="0" smtClean="0"/>
              <a:t>: path loss exponent</a:t>
            </a:r>
          </a:p>
          <a:p>
            <a:pPr eaLnBrk="1" hangingPunct="1">
              <a:lnSpc>
                <a:spcPct val="90000"/>
              </a:lnSpc>
              <a:buFont typeface="Wingdings" pitchFamily="2" charset="2"/>
              <a:buNone/>
            </a:pPr>
            <a:r>
              <a:rPr lang="en-US" sz="2600" dirty="0" smtClean="0"/>
              <a:t>      </a:t>
            </a:r>
            <a:r>
              <a:rPr lang="en-US" sz="2600" b="1" i="1" dirty="0" smtClean="0">
                <a:solidFill>
                  <a:srgbClr val="FF0000"/>
                </a:solidFill>
              </a:rPr>
              <a:t>P(d)</a:t>
            </a:r>
            <a:r>
              <a:rPr lang="en-US" sz="2600" dirty="0" smtClean="0"/>
              <a:t>: the average received power in dB at distance </a:t>
            </a:r>
            <a:r>
              <a:rPr lang="en-US" sz="2600" b="1" i="1" dirty="0" smtClean="0">
                <a:solidFill>
                  <a:srgbClr val="FF0000"/>
                </a:solidFill>
              </a:rPr>
              <a:t>d</a:t>
            </a:r>
          </a:p>
          <a:p>
            <a:pPr eaLnBrk="1" hangingPunct="1">
              <a:lnSpc>
                <a:spcPct val="90000"/>
              </a:lnSpc>
              <a:buFont typeface="Wingdings" pitchFamily="2" charset="2"/>
              <a:buNone/>
            </a:pPr>
            <a:r>
              <a:rPr lang="en-US" sz="2600" dirty="0" smtClean="0"/>
              <a:t>      </a:t>
            </a:r>
            <a:r>
              <a:rPr lang="en-US" sz="2600" b="1" i="1" dirty="0" smtClean="0">
                <a:solidFill>
                  <a:srgbClr val="FF0000"/>
                </a:solidFill>
              </a:rPr>
              <a:t>P</a:t>
            </a:r>
            <a:r>
              <a:rPr lang="en-US" sz="2600" b="1" i="1" baseline="-25000" dirty="0" smtClean="0">
                <a:solidFill>
                  <a:srgbClr val="FF0000"/>
                </a:solidFill>
              </a:rPr>
              <a:t>0</a:t>
            </a:r>
            <a:r>
              <a:rPr lang="en-US" sz="2600" b="1" i="1" dirty="0" smtClean="0">
                <a:solidFill>
                  <a:srgbClr val="FF0000"/>
                </a:solidFill>
              </a:rPr>
              <a:t> </a:t>
            </a:r>
            <a:r>
              <a:rPr lang="en-US" sz="2600" dirty="0" smtClean="0"/>
              <a:t>is the received power in dB at a short distance </a:t>
            </a:r>
            <a:r>
              <a:rPr lang="en-US" sz="2600" b="1" i="1" dirty="0" smtClean="0">
                <a:solidFill>
                  <a:srgbClr val="FF0000"/>
                </a:solidFill>
              </a:rPr>
              <a:t>d</a:t>
            </a:r>
            <a:r>
              <a:rPr lang="en-US" sz="2600" b="1" i="1" baseline="-25000" dirty="0" smtClean="0">
                <a:solidFill>
                  <a:srgbClr val="FF0000"/>
                </a:solidFill>
              </a:rPr>
              <a:t>0</a:t>
            </a:r>
            <a:endParaRPr lang="en-US" sz="2600" b="1" i="1" dirty="0" smtClean="0">
              <a:solidFill>
                <a:srgbClr val="FF0000"/>
              </a:solidFill>
            </a:endParaRPr>
          </a:p>
        </p:txBody>
      </p:sp>
      <p:sp>
        <p:nvSpPr>
          <p:cNvPr id="4" name="Slide Number Placeholder 5"/>
          <p:cNvSpPr>
            <a:spLocks noGrp="1"/>
          </p:cNvSpPr>
          <p:nvPr>
            <p:ph type="sldNum" sz="quarter" idx="12"/>
          </p:nvPr>
        </p:nvSpPr>
        <p:spPr/>
        <p:txBody>
          <a:bodyPr/>
          <a:lstStyle/>
          <a:p>
            <a:pPr>
              <a:defRPr/>
            </a:pPr>
            <a:fld id="{F3CDFCE5-1224-466A-BAFB-544DE514F046}" type="slidenum">
              <a:rPr lang="el-GR"/>
              <a:pPr>
                <a:defRPr/>
              </a:pPr>
              <a:t>59</a:t>
            </a:fld>
            <a:endParaRPr lang="el-GR"/>
          </a:p>
        </p:txBody>
      </p:sp>
      <p:sp>
        <p:nvSpPr>
          <p:cNvPr id="75781" name="Rectangle 7"/>
          <p:cNvSpPr>
            <a:spLocks noChangeArrowheads="1"/>
          </p:cNvSpPr>
          <p:nvPr/>
        </p:nvSpPr>
        <p:spPr bwMode="auto">
          <a:xfrm>
            <a:off x="2209800" y="3733800"/>
            <a:ext cx="347663" cy="369888"/>
          </a:xfrm>
          <a:prstGeom prst="rect">
            <a:avLst/>
          </a:prstGeom>
          <a:noFill/>
          <a:ln w="9525">
            <a:noFill/>
            <a:miter lim="800000"/>
            <a:headEnd/>
            <a:tailEnd/>
          </a:ln>
        </p:spPr>
        <p:txBody>
          <a:bodyPr wrap="none">
            <a:spAutoFit/>
          </a:bodyPr>
          <a:lstStyle/>
          <a:p>
            <a:r>
              <a:rPr lang="en-US" b="1">
                <a:solidFill>
                  <a:srgbClr val="FF0000"/>
                </a:solidFill>
              </a:rPr>
              <a:t>_</a:t>
            </a:r>
          </a:p>
        </p:txBody>
      </p:sp>
      <p:sp>
        <p:nvSpPr>
          <p:cNvPr id="75782" name="Rectangle 8"/>
          <p:cNvSpPr>
            <a:spLocks noChangeArrowheads="1"/>
          </p:cNvSpPr>
          <p:nvPr/>
        </p:nvSpPr>
        <p:spPr bwMode="auto">
          <a:xfrm flipH="1" flipV="1">
            <a:off x="228600" y="5257800"/>
            <a:ext cx="587375" cy="369888"/>
          </a:xfrm>
          <a:prstGeom prst="rect">
            <a:avLst/>
          </a:prstGeom>
          <a:noFill/>
          <a:ln w="9525">
            <a:noFill/>
            <a:miter lim="800000"/>
            <a:headEnd/>
            <a:tailEnd/>
          </a:ln>
        </p:spPr>
        <p:txBody>
          <a:bodyPr>
            <a:spAutoFit/>
          </a:bodyPr>
          <a:lstStyle/>
          <a:p>
            <a:r>
              <a:rPr lang="en-US" b="1">
                <a:solidFill>
                  <a:srgbClr val="FF0000"/>
                </a:solidFill>
              </a:rPr>
              <a:t>_</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 Model</a:t>
            </a:r>
            <a:endParaRPr lang="el-GR" dirty="0"/>
          </a:p>
        </p:txBody>
      </p:sp>
      <p:sp>
        <p:nvSpPr>
          <p:cNvPr id="3" name="Content Placeholder 2"/>
          <p:cNvSpPr>
            <a:spLocks noGrp="1"/>
          </p:cNvSpPr>
          <p:nvPr>
            <p:ph sz="half" idx="1"/>
          </p:nvPr>
        </p:nvSpPr>
        <p:spPr>
          <a:xfrm>
            <a:off x="152400" y="1600200"/>
            <a:ext cx="4343400" cy="4525963"/>
          </a:xfrm>
        </p:spPr>
        <p:txBody>
          <a:bodyPr/>
          <a:lstStyle/>
          <a:p>
            <a:r>
              <a:rPr lang="en-US" sz="2400" dirty="0" smtClean="0"/>
              <a:t>The received signal can be modeled by a </a:t>
            </a:r>
            <a:r>
              <a:rPr lang="en-US" sz="2400" b="1" dirty="0" smtClean="0">
                <a:solidFill>
                  <a:srgbClr val="FF0000"/>
                </a:solidFill>
              </a:rPr>
              <a:t>magnitude</a:t>
            </a:r>
            <a:r>
              <a:rPr lang="en-US" sz="2400" dirty="0" smtClean="0"/>
              <a:t> and </a:t>
            </a:r>
            <a:r>
              <a:rPr lang="en-US" sz="2400" b="1" dirty="0" smtClean="0">
                <a:solidFill>
                  <a:srgbClr val="FF0000"/>
                </a:solidFill>
              </a:rPr>
              <a:t>phase</a:t>
            </a:r>
            <a:r>
              <a:rPr lang="en-US" sz="2400" dirty="0" smtClean="0"/>
              <a:t>, which represent the signal attenuation and delay from sender antenna to receiver antenna, </a:t>
            </a:r>
          </a:p>
          <a:p>
            <a:pPr marL="0" indent="0">
              <a:buNone/>
            </a:pPr>
            <a:r>
              <a:rPr lang="en-US" sz="2400" dirty="0"/>
              <a:t> </a:t>
            </a:r>
            <a:r>
              <a:rPr lang="en-US" sz="2400" dirty="0" smtClean="0"/>
              <a:t>  </a:t>
            </a:r>
            <a:r>
              <a:rPr lang="en-US" sz="2400" dirty="0"/>
              <a:t>g</a:t>
            </a:r>
            <a:r>
              <a:rPr lang="en-US" sz="2400" dirty="0" smtClean="0"/>
              <a:t>iven a certain </a:t>
            </a:r>
            <a:r>
              <a:rPr lang="en-US" sz="2400" b="1" dirty="0" smtClean="0">
                <a:solidFill>
                  <a:srgbClr val="FF0000"/>
                </a:solidFill>
              </a:rPr>
              <a:t>frequency</a:t>
            </a:r>
            <a:r>
              <a:rPr lang="en-US" sz="2400" dirty="0" smtClean="0"/>
              <a:t>,   where the communication takes place</a:t>
            </a:r>
            <a:endParaRPr lang="en-US" sz="2400" dirty="0"/>
          </a:p>
        </p:txBody>
      </p:sp>
      <p:sp>
        <p:nvSpPr>
          <p:cNvPr id="4" name="Content Placeholder 3"/>
          <p:cNvSpPr>
            <a:spLocks noGrp="1"/>
          </p:cNvSpPr>
          <p:nvPr>
            <p:ph sz="half" idx="2"/>
          </p:nvPr>
        </p:nvSpPr>
        <p:spPr>
          <a:xfrm>
            <a:off x="4648200" y="1600200"/>
            <a:ext cx="4495800" cy="4525963"/>
          </a:xfrm>
        </p:spPr>
        <p:txBody>
          <a:bodyPr/>
          <a:lstStyle/>
          <a:p>
            <a:r>
              <a:rPr lang="en-US" sz="2400" dirty="0" smtClean="0"/>
              <a:t>Devices use the transmission of a </a:t>
            </a:r>
            <a:r>
              <a:rPr lang="en-US" sz="2400" b="1" dirty="0" smtClean="0"/>
              <a:t>well-known training signal </a:t>
            </a:r>
            <a:r>
              <a:rPr lang="en-US" sz="2400" dirty="0" smtClean="0"/>
              <a:t>for the estimation of various parameters</a:t>
            </a:r>
            <a:endParaRPr lang="el-GR" sz="2400" dirty="0"/>
          </a:p>
        </p:txBody>
      </p:sp>
      <p:sp>
        <p:nvSpPr>
          <p:cNvPr id="5" name="Slide Number Placeholder 4"/>
          <p:cNvSpPr>
            <a:spLocks noGrp="1"/>
          </p:cNvSpPr>
          <p:nvPr>
            <p:ph type="sldNum" sz="quarter" idx="12"/>
          </p:nvPr>
        </p:nvSpPr>
        <p:spPr/>
        <p:txBody>
          <a:bodyPr/>
          <a:lstStyle/>
          <a:p>
            <a:pPr>
              <a:defRPr/>
            </a:pPr>
            <a:fld id="{A15354E3-FE33-46F5-9A3F-97814CF83D9B}" type="slidenum">
              <a:rPr lang="el-GR" smtClean="0"/>
              <a:pPr>
                <a:defRPr/>
              </a:pPr>
              <a:t>6</a:t>
            </a:fld>
            <a:endParaRPr lang="el-GR"/>
          </a:p>
        </p:txBody>
      </p:sp>
    </p:spTree>
    <p:extLst>
      <p:ext uri="{BB962C8B-B14F-4D97-AF65-F5344CB8AC3E}">
        <p14:creationId xmlns="" xmlns:p14="http://schemas.microsoft.com/office/powerpoint/2010/main" val="29264489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rtlCol="0">
            <a:normAutofit fontScale="90000"/>
          </a:bodyPr>
          <a:lstStyle/>
          <a:p>
            <a:pPr eaLnBrk="1" fontAlgn="auto" hangingPunct="1">
              <a:spcAft>
                <a:spcPts val="0"/>
              </a:spcAft>
              <a:defRPr/>
            </a:pPr>
            <a:r>
              <a:rPr lang="en-US" dirty="0" smtClean="0"/>
              <a:t>Signal Power Decay with Distance</a:t>
            </a:r>
            <a:br>
              <a:rPr lang="en-US" dirty="0" smtClean="0"/>
            </a:br>
            <a:endParaRPr lang="en-US" dirty="0"/>
          </a:p>
        </p:txBody>
      </p:sp>
      <p:sp>
        <p:nvSpPr>
          <p:cNvPr id="76803" name="Content Placeholder 2"/>
          <p:cNvSpPr>
            <a:spLocks noGrp="1"/>
          </p:cNvSpPr>
          <p:nvPr>
            <p:ph idx="1"/>
          </p:nvPr>
        </p:nvSpPr>
        <p:spPr>
          <a:xfrm>
            <a:off x="0" y="1600200"/>
            <a:ext cx="9144000" cy="4525963"/>
          </a:xfrm>
        </p:spPr>
        <p:txBody>
          <a:bodyPr/>
          <a:lstStyle/>
          <a:p>
            <a:pPr eaLnBrk="1" hangingPunct="1"/>
            <a:r>
              <a:rPr lang="en-US" sz="2400" b="1" i="1" dirty="0" smtClean="0">
                <a:solidFill>
                  <a:srgbClr val="0000FF"/>
                </a:solidFill>
              </a:rPr>
              <a:t>In practice</a:t>
            </a:r>
            <a:r>
              <a:rPr lang="en-US" sz="2400" dirty="0" smtClean="0"/>
              <a:t>, the observation interval is not </a:t>
            </a:r>
            <a:r>
              <a:rPr lang="en-US" sz="2400" b="1" dirty="0" smtClean="0">
                <a:solidFill>
                  <a:srgbClr val="0000FF"/>
                </a:solidFill>
              </a:rPr>
              <a:t>long enough</a:t>
            </a:r>
            <a:r>
              <a:rPr lang="en-US" sz="2400" dirty="0" smtClean="0"/>
              <a:t> to mitigate the </a:t>
            </a:r>
            <a:r>
              <a:rPr lang="en-US" sz="2400" b="1" dirty="0" smtClean="0">
                <a:solidFill>
                  <a:srgbClr val="FF0000"/>
                </a:solidFill>
              </a:rPr>
              <a:t>effects of shadowing</a:t>
            </a:r>
          </a:p>
          <a:p>
            <a:pPr eaLnBrk="1" hangingPunct="1">
              <a:buFont typeface="Arial" pitchFamily="34" charset="0"/>
              <a:buNone/>
            </a:pPr>
            <a:r>
              <a:rPr lang="en-US" sz="2400" dirty="0" smtClean="0">
                <a:sym typeface="Wingdings" pitchFamily="2" charset="2"/>
              </a:rPr>
              <a:t> T</a:t>
            </a:r>
            <a:r>
              <a:rPr lang="en-US" sz="2400" dirty="0" smtClean="0"/>
              <a:t>he received power is commonly modeled to include both </a:t>
            </a:r>
            <a:r>
              <a:rPr lang="en-US" sz="2400" b="1" dirty="0" smtClean="0">
                <a:solidFill>
                  <a:srgbClr val="FF0000"/>
                </a:solidFill>
              </a:rPr>
              <a:t>path-loss</a:t>
            </a:r>
            <a:r>
              <a:rPr lang="en-US" sz="2400" dirty="0" smtClean="0"/>
              <a:t> &amp; </a:t>
            </a:r>
            <a:r>
              <a:rPr lang="en-US" sz="2400" b="1" i="1" dirty="0" smtClean="0">
                <a:solidFill>
                  <a:srgbClr val="FF0000"/>
                </a:solidFill>
              </a:rPr>
              <a:t>shadowing</a:t>
            </a:r>
            <a:r>
              <a:rPr lang="en-US" sz="2400" dirty="0" smtClean="0"/>
              <a:t> effects, the latter of which are </a:t>
            </a:r>
            <a:r>
              <a:rPr lang="en-US" sz="2400" b="1" i="1" dirty="0" smtClean="0"/>
              <a:t>modeled as a zero-mean Gaussian random variable with </a:t>
            </a:r>
            <a:r>
              <a:rPr lang="en-US" sz="2400" b="1" i="1" dirty="0" err="1" smtClean="0"/>
              <a:t>std</a:t>
            </a:r>
            <a:r>
              <a:rPr lang="en-US" sz="2400" b="1" i="1" dirty="0" smtClean="0"/>
              <a:t> deviation </a:t>
            </a:r>
            <a:r>
              <a:rPr lang="el-GR" sz="2400" b="1" i="1" dirty="0" smtClean="0"/>
              <a:t>σ</a:t>
            </a:r>
            <a:r>
              <a:rPr lang="en-US" sz="2400" b="1" i="1" baseline="-25000" dirty="0" err="1" smtClean="0"/>
              <a:t>sh</a:t>
            </a:r>
            <a:r>
              <a:rPr lang="en-US" sz="2400" dirty="0" smtClean="0"/>
              <a:t> in the logarithmic scale, P(d), in dB can be expressed:</a:t>
            </a:r>
          </a:p>
          <a:p>
            <a:pPr eaLnBrk="1" hangingPunct="1">
              <a:buFont typeface="Arial" pitchFamily="34" charset="0"/>
              <a:buNone/>
            </a:pPr>
            <a:r>
              <a:rPr lang="en-US" sz="2400" dirty="0" smtClean="0">
                <a:solidFill>
                  <a:srgbClr val="FF0000"/>
                </a:solidFill>
              </a:rPr>
              <a:t>             P(d)  ~  </a:t>
            </a:r>
            <a:r>
              <a:rPr lang="en-US" sz="2400" dirty="0" smtClean="0">
                <a:solidFill>
                  <a:srgbClr val="FF0000"/>
                </a:solidFill>
                <a:latin typeface="Blackadder ITC" pitchFamily="82" charset="0"/>
              </a:rPr>
              <a:t>N </a:t>
            </a:r>
            <a:r>
              <a:rPr lang="en-US" sz="2400" dirty="0" smtClean="0">
                <a:solidFill>
                  <a:srgbClr val="FF0000"/>
                </a:solidFill>
              </a:rPr>
              <a:t>(P(d), </a:t>
            </a:r>
            <a:r>
              <a:rPr lang="el-GR" sz="2400" dirty="0" smtClean="0">
                <a:solidFill>
                  <a:srgbClr val="FF0000"/>
                </a:solidFill>
              </a:rPr>
              <a:t>σ</a:t>
            </a:r>
            <a:r>
              <a:rPr lang="en-US" sz="2400" baseline="-25000" dirty="0" err="1" smtClean="0">
                <a:solidFill>
                  <a:srgbClr val="FF0000"/>
                </a:solidFill>
              </a:rPr>
              <a:t>sh</a:t>
            </a:r>
            <a:r>
              <a:rPr lang="el-GR" sz="2400" baseline="30000" dirty="0" smtClean="0">
                <a:solidFill>
                  <a:srgbClr val="FF0000"/>
                </a:solidFill>
              </a:rPr>
              <a:t>2</a:t>
            </a:r>
            <a:r>
              <a:rPr lang="en-US" sz="2400" dirty="0" smtClean="0">
                <a:solidFill>
                  <a:srgbClr val="FF0000"/>
                </a:solidFill>
              </a:rPr>
              <a:t>)</a:t>
            </a:r>
          </a:p>
          <a:p>
            <a:pPr eaLnBrk="1" hangingPunct="1">
              <a:buFont typeface="Arial" pitchFamily="34" charset="0"/>
              <a:buNone/>
            </a:pPr>
            <a:endParaRPr lang="en-US" sz="2400" dirty="0" smtClean="0">
              <a:solidFill>
                <a:srgbClr val="FF0000"/>
              </a:solidFill>
            </a:endParaRPr>
          </a:p>
          <a:p>
            <a:pPr eaLnBrk="1" hangingPunct="1">
              <a:buFont typeface="Arial" pitchFamily="34" charset="0"/>
              <a:buNone/>
            </a:pPr>
            <a:r>
              <a:rPr lang="en-US" sz="2400" dirty="0" smtClean="0"/>
              <a:t>This model </a:t>
            </a:r>
            <a:r>
              <a:rPr lang="en-US" sz="2400" b="1" dirty="0" smtClean="0">
                <a:solidFill>
                  <a:srgbClr val="808000"/>
                </a:solidFill>
              </a:rPr>
              <a:t>can be used in both line-of-sight (LOS) &amp; NLOS scenarios</a:t>
            </a:r>
          </a:p>
          <a:p>
            <a:pPr eaLnBrk="1" hangingPunct="1">
              <a:buFont typeface="Arial" pitchFamily="34" charset="0"/>
              <a:buNone/>
            </a:pPr>
            <a:r>
              <a:rPr lang="en-US" sz="2400" dirty="0" smtClean="0"/>
              <a:t>with appropriate choice of channel parameters</a:t>
            </a:r>
          </a:p>
        </p:txBody>
      </p:sp>
      <p:sp>
        <p:nvSpPr>
          <p:cNvPr id="4" name="Slide Number Placeholder 3"/>
          <p:cNvSpPr>
            <a:spLocks noGrp="1"/>
          </p:cNvSpPr>
          <p:nvPr>
            <p:ph type="sldNum" sz="quarter" idx="12"/>
          </p:nvPr>
        </p:nvSpPr>
        <p:spPr/>
        <p:txBody>
          <a:bodyPr/>
          <a:lstStyle/>
          <a:p>
            <a:pPr>
              <a:defRPr/>
            </a:pPr>
            <a:fld id="{598E9E6F-5D5E-4BD1-ABFE-4761BD822EA1}" type="slidenum">
              <a:rPr lang="el-GR"/>
              <a:pPr>
                <a:defRPr/>
              </a:pPr>
              <a:t>60</a:t>
            </a:fld>
            <a:endParaRPr lang="el-GR"/>
          </a:p>
        </p:txBody>
      </p:sp>
      <p:sp>
        <p:nvSpPr>
          <p:cNvPr id="76805" name="TextBox 5"/>
          <p:cNvSpPr txBox="1">
            <a:spLocks noChangeArrowheads="1"/>
          </p:cNvSpPr>
          <p:nvPr/>
        </p:nvSpPr>
        <p:spPr bwMode="auto">
          <a:xfrm>
            <a:off x="2286000" y="3581400"/>
            <a:ext cx="533400" cy="461963"/>
          </a:xfrm>
          <a:prstGeom prst="rect">
            <a:avLst/>
          </a:prstGeom>
          <a:noFill/>
          <a:ln w="9525">
            <a:noFill/>
            <a:miter lim="800000"/>
            <a:headEnd/>
            <a:tailEnd/>
          </a:ln>
        </p:spPr>
        <p:txBody>
          <a:bodyPr>
            <a:spAutoFit/>
          </a:bodyPr>
          <a:lstStyle/>
          <a:p>
            <a:r>
              <a:rPr lang="en-US" sz="2400" b="1">
                <a:solidFill>
                  <a:srgbClr val="FF0000"/>
                </a:solidFill>
              </a:rPr>
              <a:t>_</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idx="4294967295"/>
          </p:nvPr>
        </p:nvSpPr>
        <p:spPr/>
        <p:txBody>
          <a:bodyPr/>
          <a:lstStyle/>
          <a:p>
            <a:pPr eaLnBrk="1" hangingPunct="1"/>
            <a:r>
              <a:rPr lang="en-US" smtClean="0"/>
              <a:t>Path loss exponents for different environments</a:t>
            </a:r>
            <a:endParaRPr lang="el-GR" smtClean="0"/>
          </a:p>
        </p:txBody>
      </p:sp>
      <p:pic>
        <p:nvPicPr>
          <p:cNvPr id="2253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85875" y="2286000"/>
            <a:ext cx="6572250" cy="278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787382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idx="4294967295"/>
          </p:nvPr>
        </p:nvSpPr>
        <p:spPr>
          <a:xfrm>
            <a:off x="0" y="274638"/>
            <a:ext cx="9144000" cy="1143000"/>
          </a:xfrm>
        </p:spPr>
        <p:txBody>
          <a:bodyPr/>
          <a:lstStyle/>
          <a:p>
            <a:pPr eaLnBrk="1" hangingPunct="1"/>
            <a:r>
              <a:rPr lang="en-US" smtClean="0"/>
              <a:t>Path loss model </a:t>
            </a:r>
            <a:br>
              <a:rPr lang="en-US" smtClean="0"/>
            </a:br>
            <a:r>
              <a:rPr lang="en-US" smtClean="0"/>
              <a:t>for various cities in Germany</a:t>
            </a:r>
            <a:endParaRPr lang="el-GR" smtClean="0"/>
          </a:p>
        </p:txBody>
      </p:sp>
      <p:sp>
        <p:nvSpPr>
          <p:cNvPr id="24579" name="2 - Θέση περιεχομένου"/>
          <p:cNvSpPr>
            <a:spLocks noGrp="1"/>
          </p:cNvSpPr>
          <p:nvPr>
            <p:ph idx="4294967295"/>
          </p:nvPr>
        </p:nvSpPr>
        <p:spPr>
          <a:xfrm>
            <a:off x="5651500" y="1600200"/>
            <a:ext cx="3492500" cy="4525963"/>
          </a:xfrm>
        </p:spPr>
        <p:txBody>
          <a:bodyPr/>
          <a:lstStyle/>
          <a:p>
            <a:pPr algn="just" eaLnBrk="1" hangingPunct="1">
              <a:buFont typeface="Arial" pitchFamily="34" charset="0"/>
              <a:buNone/>
            </a:pPr>
            <a:r>
              <a:rPr lang="en-US" sz="2600" smtClean="0"/>
              <a:t>Parameters </a:t>
            </a:r>
          </a:p>
          <a:p>
            <a:pPr algn="just" eaLnBrk="1" hangingPunct="1"/>
            <a:r>
              <a:rPr lang="en-US" sz="2600" smtClean="0"/>
              <a:t>n=2.7 </a:t>
            </a:r>
          </a:p>
          <a:p>
            <a:pPr algn="just" eaLnBrk="1" hangingPunct="1"/>
            <a:r>
              <a:rPr lang="el-GR" sz="2600" smtClean="0"/>
              <a:t>σ</a:t>
            </a:r>
            <a:r>
              <a:rPr lang="en-US" sz="2600" smtClean="0"/>
              <a:t>= 11.8 dB</a:t>
            </a:r>
          </a:p>
          <a:p>
            <a:pPr algn="just" eaLnBrk="1" hangingPunct="1">
              <a:buFont typeface="Arial" pitchFamily="34" charset="0"/>
              <a:buNone/>
            </a:pPr>
            <a:r>
              <a:rPr lang="en-US" sz="2600" smtClean="0"/>
              <a:t>correspond to all cities</a:t>
            </a:r>
            <a:endParaRPr lang="el-GR" sz="2600" smtClean="0"/>
          </a:p>
        </p:txBody>
      </p:sp>
      <p:pic>
        <p:nvPicPr>
          <p:cNvPr id="24580"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571625"/>
            <a:ext cx="5715000" cy="528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978599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04800" y="0"/>
            <a:ext cx="8229600" cy="1143000"/>
          </a:xfrm>
        </p:spPr>
        <p:txBody>
          <a:bodyPr/>
          <a:lstStyle/>
          <a:p>
            <a:pPr eaLnBrk="1" hangingPunct="1"/>
            <a:r>
              <a:rPr lang="en-US" smtClean="0"/>
              <a:t>Free-space Propagation Model</a:t>
            </a:r>
            <a:endParaRPr lang="el-GR" smtClean="0"/>
          </a:p>
        </p:txBody>
      </p:sp>
      <p:sp>
        <p:nvSpPr>
          <p:cNvPr id="77827" name="Rectangle 3"/>
          <p:cNvSpPr>
            <a:spLocks noGrp="1" noChangeArrowheads="1"/>
          </p:cNvSpPr>
          <p:nvPr>
            <p:ph idx="1"/>
          </p:nvPr>
        </p:nvSpPr>
        <p:spPr>
          <a:xfrm>
            <a:off x="0" y="1676400"/>
            <a:ext cx="9144000" cy="4267200"/>
          </a:xfrm>
        </p:spPr>
        <p:txBody>
          <a:bodyPr/>
          <a:lstStyle/>
          <a:p>
            <a:pPr eaLnBrk="1" hangingPunct="1"/>
            <a:endParaRPr lang="en-US" sz="2400" smtClean="0"/>
          </a:p>
          <a:p>
            <a:pPr eaLnBrk="1" hangingPunct="1"/>
            <a:r>
              <a:rPr lang="en-US" sz="2200" smtClean="0"/>
              <a:t>Assumes a </a:t>
            </a:r>
            <a:r>
              <a:rPr lang="en-US" sz="2200" b="1" smtClean="0">
                <a:solidFill>
                  <a:srgbClr val="00B050"/>
                </a:solidFill>
              </a:rPr>
              <a:t>single direct path</a:t>
            </a:r>
            <a:r>
              <a:rPr lang="en-US" sz="2200" smtClean="0">
                <a:solidFill>
                  <a:srgbClr val="00B050"/>
                </a:solidFill>
              </a:rPr>
              <a:t> </a:t>
            </a:r>
            <a:r>
              <a:rPr lang="en-US" sz="2200" smtClean="0"/>
              <a:t>between the base station and the mobile </a:t>
            </a:r>
          </a:p>
          <a:p>
            <a:pPr eaLnBrk="1" hangingPunct="1"/>
            <a:r>
              <a:rPr lang="en-US" sz="2200" smtClean="0"/>
              <a:t>Predicts received signal strength when the transmitter &amp; receiver have a </a:t>
            </a:r>
            <a:r>
              <a:rPr lang="en-US" sz="2200" b="1" smtClean="0">
                <a:solidFill>
                  <a:srgbClr val="00B050"/>
                </a:solidFill>
              </a:rPr>
              <a:t>clear, unobstructed </a:t>
            </a:r>
            <a:r>
              <a:rPr lang="en-US" sz="2200" b="1" i="1" smtClean="0">
                <a:solidFill>
                  <a:srgbClr val="00B050"/>
                </a:solidFill>
              </a:rPr>
              <a:t>line-of-sight path </a:t>
            </a:r>
            <a:r>
              <a:rPr lang="en-US" sz="2200" b="1" smtClean="0">
                <a:solidFill>
                  <a:srgbClr val="00B050"/>
                </a:solidFill>
              </a:rPr>
              <a:t>between them</a:t>
            </a:r>
            <a:r>
              <a:rPr lang="en-US" sz="2200" smtClean="0">
                <a:solidFill>
                  <a:srgbClr val="00B050"/>
                </a:solidFill>
              </a:rPr>
              <a:t> </a:t>
            </a:r>
          </a:p>
          <a:p>
            <a:pPr eaLnBrk="1" hangingPunct="1"/>
            <a:r>
              <a:rPr lang="en-US" sz="2200" smtClean="0"/>
              <a:t>Typically used in an </a:t>
            </a:r>
            <a:r>
              <a:rPr lang="en-US" sz="2200" b="1" smtClean="0"/>
              <a:t>open wide environment</a:t>
            </a:r>
          </a:p>
          <a:p>
            <a:pPr eaLnBrk="1" hangingPunct="1">
              <a:buFont typeface="Wingdings" pitchFamily="2" charset="2"/>
              <a:buNone/>
            </a:pPr>
            <a:r>
              <a:rPr lang="en-US" sz="2200" smtClean="0"/>
              <a:t>      Examples: satellite, microwave line-of-sight radio links</a:t>
            </a:r>
          </a:p>
          <a:p>
            <a:pPr eaLnBrk="1" hangingPunct="1"/>
            <a:endParaRPr lang="el-GR" sz="2200" smtClean="0"/>
          </a:p>
        </p:txBody>
      </p:sp>
      <p:sp>
        <p:nvSpPr>
          <p:cNvPr id="4" name="Slide Number Placeholder 5"/>
          <p:cNvSpPr>
            <a:spLocks noGrp="1"/>
          </p:cNvSpPr>
          <p:nvPr>
            <p:ph type="sldNum" sz="quarter" idx="12"/>
          </p:nvPr>
        </p:nvSpPr>
        <p:spPr/>
        <p:txBody>
          <a:bodyPr/>
          <a:lstStyle/>
          <a:p>
            <a:pPr>
              <a:defRPr/>
            </a:pPr>
            <a:fld id="{B4ACB302-84E6-4D9B-A338-C9229901B906}" type="slidenum">
              <a:rPr lang="el-GR"/>
              <a:pPr>
                <a:defRPr/>
              </a:pPr>
              <a:t>63</a:t>
            </a:fld>
            <a:endParaRPr lang="el-G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a:xfrm>
            <a:off x="0" y="0"/>
            <a:ext cx="8229600" cy="1143000"/>
          </a:xfrm>
        </p:spPr>
        <p:txBody>
          <a:bodyPr/>
          <a:lstStyle/>
          <a:p>
            <a:pPr eaLnBrk="1" hangingPunct="1"/>
            <a:r>
              <a:rPr lang="en-US" smtClean="0"/>
              <a:t>Free-space Propagation Model</a:t>
            </a:r>
            <a:endParaRPr lang="el-GR" smtClean="0"/>
          </a:p>
        </p:txBody>
      </p:sp>
      <p:sp>
        <p:nvSpPr>
          <p:cNvPr id="4" name="Slide Number Placeholder 4"/>
          <p:cNvSpPr>
            <a:spLocks noGrp="1"/>
          </p:cNvSpPr>
          <p:nvPr>
            <p:ph type="sldNum" sz="quarter" idx="12"/>
          </p:nvPr>
        </p:nvSpPr>
        <p:spPr/>
        <p:txBody>
          <a:bodyPr/>
          <a:lstStyle/>
          <a:p>
            <a:pPr>
              <a:defRPr/>
            </a:pPr>
            <a:fld id="{F8A9805F-7018-4C45-A15A-AB72B18A27B7}" type="slidenum">
              <a:rPr lang="el-GR"/>
              <a:pPr>
                <a:defRPr/>
              </a:pPr>
              <a:t>64</a:t>
            </a:fld>
            <a:endParaRPr lang="el-GR"/>
          </a:p>
        </p:txBody>
      </p:sp>
      <p:sp>
        <p:nvSpPr>
          <p:cNvPr id="320515" name="Rectangle 3"/>
          <p:cNvSpPr>
            <a:spLocks noGrp="1" noChangeArrowheads="1"/>
          </p:cNvSpPr>
          <p:nvPr>
            <p:ph type="body" idx="4294967295"/>
          </p:nvPr>
        </p:nvSpPr>
        <p:spPr>
          <a:xfrm>
            <a:off x="0" y="2057400"/>
            <a:ext cx="9144000" cy="4525963"/>
          </a:xfrm>
        </p:spPr>
        <p:txBody>
          <a:bodyPr rtlCol="0">
            <a:normAutofit/>
          </a:bodyPr>
          <a:lstStyle/>
          <a:p>
            <a:pPr eaLnBrk="1" fontAlgn="auto" hangingPunct="1">
              <a:lnSpc>
                <a:spcPct val="90000"/>
              </a:lnSpc>
              <a:spcAft>
                <a:spcPts val="0"/>
              </a:spcAft>
              <a:buFont typeface="Wingdings" pitchFamily="2" charset="2"/>
              <a:buNone/>
              <a:defRPr/>
            </a:pPr>
            <a:r>
              <a:rPr lang="en-US" sz="2200" dirty="0"/>
              <a:t>Derived from first </a:t>
            </a:r>
            <a:r>
              <a:rPr lang="en-US" sz="2200" dirty="0" smtClean="0"/>
              <a:t>principles: </a:t>
            </a:r>
            <a:r>
              <a:rPr lang="en-US" sz="2200" b="1" i="1" dirty="0">
                <a:solidFill>
                  <a:srgbClr val="FF0000"/>
                </a:solidFill>
              </a:rPr>
              <a:t>power flux density </a:t>
            </a:r>
            <a:r>
              <a:rPr lang="en-US" sz="2200" dirty="0"/>
              <a:t>computation</a:t>
            </a:r>
          </a:p>
          <a:p>
            <a:pPr eaLnBrk="1" fontAlgn="auto" hangingPunct="1">
              <a:lnSpc>
                <a:spcPct val="90000"/>
              </a:lnSpc>
              <a:spcAft>
                <a:spcPts val="0"/>
              </a:spcAft>
              <a:buFont typeface="Wingdings" pitchFamily="2" charset="2"/>
              <a:buNone/>
              <a:defRPr/>
            </a:pPr>
            <a:endParaRPr lang="en-US" sz="2200" dirty="0"/>
          </a:p>
          <a:p>
            <a:pPr eaLnBrk="1" fontAlgn="auto" hangingPunct="1">
              <a:lnSpc>
                <a:spcPct val="90000"/>
              </a:lnSpc>
              <a:spcAft>
                <a:spcPts val="0"/>
              </a:spcAft>
              <a:defRPr/>
            </a:pPr>
            <a:r>
              <a:rPr lang="en-US" sz="2200" dirty="0"/>
              <a:t>Any radiating structure produces electric </a:t>
            </a:r>
            <a:r>
              <a:rPr lang="en-US" sz="2200" dirty="0" smtClean="0"/>
              <a:t>&amp; magnetic </a:t>
            </a:r>
            <a:r>
              <a:rPr lang="en-US" sz="2200" dirty="0"/>
              <a:t>fields: </a:t>
            </a:r>
            <a:endParaRPr lang="en-US" sz="2200" dirty="0" smtClean="0"/>
          </a:p>
          <a:p>
            <a:pPr eaLnBrk="1" fontAlgn="auto" hangingPunct="1">
              <a:lnSpc>
                <a:spcPct val="90000"/>
              </a:lnSpc>
              <a:spcAft>
                <a:spcPts val="0"/>
              </a:spcAft>
              <a:buFont typeface="Arial" pitchFamily="34" charset="0"/>
              <a:buNone/>
              <a:defRPr/>
            </a:pPr>
            <a:r>
              <a:rPr lang="en-US" sz="2200" dirty="0"/>
              <a:t> </a:t>
            </a:r>
            <a:r>
              <a:rPr lang="en-US" sz="2200" dirty="0" smtClean="0"/>
              <a:t>        its </a:t>
            </a:r>
            <a:r>
              <a:rPr lang="en-US" sz="2200" b="1" dirty="0">
                <a:solidFill>
                  <a:schemeClr val="accent3">
                    <a:lumMod val="50000"/>
                  </a:schemeClr>
                </a:solidFill>
              </a:rPr>
              <a:t>current </a:t>
            </a:r>
            <a:r>
              <a:rPr lang="en-US" sz="2200" dirty="0"/>
              <a:t>flows through such antenna and </a:t>
            </a:r>
          </a:p>
          <a:p>
            <a:pPr eaLnBrk="1" fontAlgn="auto" hangingPunct="1">
              <a:lnSpc>
                <a:spcPct val="90000"/>
              </a:lnSpc>
              <a:spcAft>
                <a:spcPts val="0"/>
              </a:spcAft>
              <a:buFont typeface="Wingdings" pitchFamily="2" charset="2"/>
              <a:buNone/>
              <a:defRPr/>
            </a:pPr>
            <a:r>
              <a:rPr lang="en-US" sz="2200" dirty="0"/>
              <a:t>   </a:t>
            </a:r>
            <a:r>
              <a:rPr lang="en-US" sz="2200" dirty="0" smtClean="0"/>
              <a:t>                         </a:t>
            </a:r>
            <a:r>
              <a:rPr lang="en-US" sz="2200" dirty="0"/>
              <a:t>launches </a:t>
            </a:r>
            <a:r>
              <a:rPr lang="en-US" sz="2200" b="1" i="1" dirty="0">
                <a:solidFill>
                  <a:srgbClr val="808000"/>
                </a:solidFill>
              </a:rPr>
              <a:t>electric </a:t>
            </a:r>
            <a:r>
              <a:rPr lang="en-US" sz="2200" dirty="0"/>
              <a:t>and </a:t>
            </a:r>
            <a:r>
              <a:rPr lang="en-US" sz="2200" b="1" i="1" dirty="0">
                <a:solidFill>
                  <a:srgbClr val="808000"/>
                </a:solidFill>
              </a:rPr>
              <a:t>magnetic fields</a:t>
            </a:r>
          </a:p>
          <a:p>
            <a:pPr eaLnBrk="1" fontAlgn="auto" hangingPunct="1">
              <a:lnSpc>
                <a:spcPct val="90000"/>
              </a:lnSpc>
              <a:spcAft>
                <a:spcPts val="0"/>
              </a:spcAft>
              <a:defRPr/>
            </a:pPr>
            <a:r>
              <a:rPr lang="en-US" sz="2200" dirty="0"/>
              <a:t>The electrostatic and inductive fields </a:t>
            </a:r>
          </a:p>
          <a:p>
            <a:pPr eaLnBrk="1" fontAlgn="auto" hangingPunct="1">
              <a:lnSpc>
                <a:spcPct val="90000"/>
              </a:lnSpc>
              <a:spcAft>
                <a:spcPts val="0"/>
              </a:spcAft>
              <a:buFont typeface="Wingdings" pitchFamily="2" charset="2"/>
              <a:buNone/>
              <a:defRPr/>
            </a:pPr>
            <a:r>
              <a:rPr lang="en-US" sz="2200" dirty="0"/>
              <a:t>    decay much faster with distance than the radiation field</a:t>
            </a:r>
          </a:p>
          <a:p>
            <a:pPr eaLnBrk="1" fontAlgn="auto" hangingPunct="1">
              <a:lnSpc>
                <a:spcPct val="90000"/>
              </a:lnSpc>
              <a:spcAft>
                <a:spcPts val="0"/>
              </a:spcAft>
              <a:buFont typeface="Wingdings" pitchFamily="2" charset="2"/>
              <a:buNone/>
              <a:defRPr/>
            </a:pPr>
            <a:endParaRPr lang="en-US" sz="2200" dirty="0"/>
          </a:p>
          <a:p>
            <a:pPr eaLnBrk="1" fontAlgn="auto" hangingPunct="1">
              <a:lnSpc>
                <a:spcPct val="90000"/>
              </a:lnSpc>
              <a:spcAft>
                <a:spcPts val="0"/>
              </a:spcAft>
              <a:defRPr/>
            </a:pPr>
            <a:r>
              <a:rPr lang="en-US" sz="2200" dirty="0"/>
              <a:t>At regions far way from the transmitter:</a:t>
            </a:r>
          </a:p>
          <a:p>
            <a:pPr eaLnBrk="1" fontAlgn="auto" hangingPunct="1">
              <a:lnSpc>
                <a:spcPct val="90000"/>
              </a:lnSpc>
              <a:spcAft>
                <a:spcPts val="0"/>
              </a:spcAft>
              <a:buFont typeface="Wingdings" pitchFamily="2" charset="2"/>
              <a:buNone/>
              <a:defRPr/>
            </a:pPr>
            <a:r>
              <a:rPr lang="en-US" sz="2200" dirty="0"/>
              <a:t>     the </a:t>
            </a:r>
            <a:r>
              <a:rPr lang="en-US" sz="2200" b="1" i="1" dirty="0">
                <a:solidFill>
                  <a:srgbClr val="808000"/>
                </a:solidFill>
              </a:rPr>
              <a:t>electrostatic &amp;</a:t>
            </a:r>
            <a:r>
              <a:rPr lang="en-US" sz="2200" b="1" i="1" dirty="0" smtClean="0">
                <a:solidFill>
                  <a:srgbClr val="808000"/>
                </a:solidFill>
              </a:rPr>
              <a:t> </a:t>
            </a:r>
            <a:r>
              <a:rPr lang="en-US" sz="2200" b="1" i="1" dirty="0">
                <a:solidFill>
                  <a:srgbClr val="808000"/>
                </a:solidFill>
              </a:rPr>
              <a:t>inductive fields </a:t>
            </a:r>
            <a:r>
              <a:rPr lang="en-US" sz="2200" dirty="0"/>
              <a:t>become negligible and </a:t>
            </a:r>
          </a:p>
          <a:p>
            <a:pPr eaLnBrk="1" fontAlgn="auto" hangingPunct="1">
              <a:lnSpc>
                <a:spcPct val="90000"/>
              </a:lnSpc>
              <a:spcAft>
                <a:spcPts val="0"/>
              </a:spcAft>
              <a:buFont typeface="Wingdings" pitchFamily="2" charset="2"/>
              <a:buNone/>
              <a:defRPr/>
            </a:pPr>
            <a:r>
              <a:rPr lang="en-US" sz="2200" dirty="0"/>
              <a:t>     </a:t>
            </a:r>
            <a:r>
              <a:rPr lang="en-US" sz="2200" b="1" dirty="0"/>
              <a:t>only the radiated field components need be considered</a:t>
            </a:r>
          </a:p>
          <a:p>
            <a:pPr eaLnBrk="1" fontAlgn="auto" hangingPunct="1">
              <a:lnSpc>
                <a:spcPct val="90000"/>
              </a:lnSpc>
              <a:spcAft>
                <a:spcPts val="0"/>
              </a:spcAft>
              <a:buFont typeface="Wingdings" pitchFamily="2" charset="2"/>
              <a:buNone/>
              <a:defRPr/>
            </a:pPr>
            <a:r>
              <a:rPr lang="en-US" sz="2300" dirty="0"/>
              <a:t>           </a:t>
            </a:r>
            <a:endParaRPr lang="en-US" sz="2300" baseline="-25000"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Grp="1" noChangeArrowheads="1"/>
          </p:cNvSpPr>
          <p:nvPr>
            <p:ph type="title"/>
          </p:nvPr>
        </p:nvSpPr>
        <p:spPr>
          <a:xfrm>
            <a:off x="-533400" y="0"/>
            <a:ext cx="8229600" cy="1143000"/>
          </a:xfrm>
        </p:spPr>
        <p:txBody>
          <a:bodyPr/>
          <a:lstStyle/>
          <a:p>
            <a:pPr eaLnBrk="1" hangingPunct="1"/>
            <a:r>
              <a:rPr lang="en-US" smtClean="0"/>
              <a:t>Free-space Propagation Model</a:t>
            </a:r>
            <a:endParaRPr lang="el-GR" smtClean="0"/>
          </a:p>
        </p:txBody>
      </p:sp>
      <p:sp>
        <p:nvSpPr>
          <p:cNvPr id="4" name="Slide Number Placeholder 4"/>
          <p:cNvSpPr>
            <a:spLocks noGrp="1"/>
          </p:cNvSpPr>
          <p:nvPr>
            <p:ph type="sldNum" sz="quarter" idx="12"/>
          </p:nvPr>
        </p:nvSpPr>
        <p:spPr/>
        <p:txBody>
          <a:bodyPr/>
          <a:lstStyle/>
          <a:p>
            <a:pPr>
              <a:defRPr/>
            </a:pPr>
            <a:fld id="{4EC7D332-D3AF-42F3-AA6E-EDDBBF695FE3}" type="slidenum">
              <a:rPr lang="el-GR"/>
              <a:pPr>
                <a:defRPr/>
              </a:pPr>
              <a:t>65</a:t>
            </a:fld>
            <a:endParaRPr lang="el-GR"/>
          </a:p>
        </p:txBody>
      </p:sp>
      <p:sp>
        <p:nvSpPr>
          <p:cNvPr id="79876" name="Rectangle 3"/>
          <p:cNvSpPr>
            <a:spLocks noGrp="1" noChangeArrowheads="1"/>
          </p:cNvSpPr>
          <p:nvPr>
            <p:ph type="body" idx="4294967295"/>
          </p:nvPr>
        </p:nvSpPr>
        <p:spPr>
          <a:xfrm>
            <a:off x="304800" y="1600200"/>
            <a:ext cx="8421688" cy="4840288"/>
          </a:xfrm>
        </p:spPr>
        <p:txBody>
          <a:bodyPr/>
          <a:lstStyle/>
          <a:p>
            <a:pPr eaLnBrk="1" hangingPunct="1">
              <a:lnSpc>
                <a:spcPct val="90000"/>
              </a:lnSpc>
              <a:buFont typeface="Wingdings" pitchFamily="2" charset="2"/>
              <a:buNone/>
            </a:pPr>
            <a:r>
              <a:rPr lang="en-US" sz="2400" smtClean="0">
                <a:solidFill>
                  <a:srgbClr val="FF3300"/>
                </a:solidFill>
              </a:rPr>
              <a:t>                </a:t>
            </a:r>
          </a:p>
          <a:p>
            <a:pPr eaLnBrk="1" hangingPunct="1">
              <a:lnSpc>
                <a:spcPct val="90000"/>
              </a:lnSpc>
              <a:buFont typeface="Wingdings" pitchFamily="2" charset="2"/>
              <a:buNone/>
            </a:pPr>
            <a:r>
              <a:rPr lang="en-US" sz="2400" smtClean="0">
                <a:solidFill>
                  <a:srgbClr val="FF3300"/>
                </a:solidFill>
              </a:rPr>
              <a:t> </a:t>
            </a:r>
            <a:r>
              <a:rPr lang="en-US" sz="2400" smtClean="0">
                <a:solidFill>
                  <a:srgbClr val="CCCC00"/>
                </a:solidFill>
              </a:rPr>
              <a:t>P</a:t>
            </a:r>
            <a:r>
              <a:rPr lang="en-US" sz="2400" baseline="-25000" smtClean="0">
                <a:solidFill>
                  <a:srgbClr val="CCCC00"/>
                </a:solidFill>
              </a:rPr>
              <a:t>r</a:t>
            </a:r>
            <a:r>
              <a:rPr lang="en-US" sz="2400" smtClean="0">
                <a:solidFill>
                  <a:srgbClr val="CCCC00"/>
                </a:solidFill>
              </a:rPr>
              <a:t>(d)=P</a:t>
            </a:r>
            <a:r>
              <a:rPr lang="en-US" sz="2400" baseline="-25000" smtClean="0">
                <a:solidFill>
                  <a:srgbClr val="CCCC00"/>
                </a:solidFill>
              </a:rPr>
              <a:t>t</a:t>
            </a:r>
            <a:r>
              <a:rPr lang="en-US" sz="2400" smtClean="0">
                <a:solidFill>
                  <a:srgbClr val="CCCC00"/>
                </a:solidFill>
              </a:rPr>
              <a:t>G</a:t>
            </a:r>
            <a:r>
              <a:rPr lang="en-US" sz="2400" baseline="-25000" smtClean="0">
                <a:solidFill>
                  <a:srgbClr val="CCCC00"/>
                </a:solidFill>
              </a:rPr>
              <a:t>t</a:t>
            </a:r>
            <a:r>
              <a:rPr lang="en-US" sz="2400" smtClean="0">
                <a:solidFill>
                  <a:srgbClr val="CCCC00"/>
                </a:solidFill>
              </a:rPr>
              <a:t>G</a:t>
            </a:r>
            <a:r>
              <a:rPr lang="en-US" sz="2400" baseline="-25000" smtClean="0">
                <a:solidFill>
                  <a:srgbClr val="CCCC00"/>
                </a:solidFill>
              </a:rPr>
              <a:t>r</a:t>
            </a:r>
            <a:r>
              <a:rPr lang="en-US" sz="2400" smtClean="0">
                <a:solidFill>
                  <a:srgbClr val="CCCC00"/>
                </a:solidFill>
                <a:latin typeface="Symbol" pitchFamily="18" charset="2"/>
              </a:rPr>
              <a:t>l</a:t>
            </a:r>
            <a:r>
              <a:rPr lang="en-US" sz="2400" baseline="30000" smtClean="0">
                <a:solidFill>
                  <a:srgbClr val="CCCC00"/>
                </a:solidFill>
              </a:rPr>
              <a:t>2</a:t>
            </a:r>
            <a:r>
              <a:rPr lang="en-US" sz="2400" smtClean="0">
                <a:solidFill>
                  <a:srgbClr val="CCCC00"/>
                </a:solidFill>
              </a:rPr>
              <a:t>/[(4</a:t>
            </a:r>
            <a:r>
              <a:rPr lang="en-US" sz="2400" smtClean="0">
                <a:solidFill>
                  <a:srgbClr val="CCCC00"/>
                </a:solidFill>
                <a:latin typeface="Symbol" pitchFamily="18" charset="2"/>
              </a:rPr>
              <a:t>p</a:t>
            </a:r>
            <a:r>
              <a:rPr lang="en-US" sz="2400" smtClean="0">
                <a:solidFill>
                  <a:srgbClr val="CCCC00"/>
                </a:solidFill>
              </a:rPr>
              <a:t>)</a:t>
            </a:r>
            <a:r>
              <a:rPr lang="en-US" sz="2400" baseline="30000" smtClean="0">
                <a:solidFill>
                  <a:srgbClr val="CCCC00"/>
                </a:solidFill>
              </a:rPr>
              <a:t>2</a:t>
            </a:r>
            <a:r>
              <a:rPr lang="en-US" sz="2400" smtClean="0">
                <a:solidFill>
                  <a:srgbClr val="CCCC00"/>
                </a:solidFill>
              </a:rPr>
              <a:t>d</a:t>
            </a:r>
            <a:r>
              <a:rPr lang="en-US" sz="2400" baseline="30000" smtClean="0">
                <a:solidFill>
                  <a:srgbClr val="CCCC00"/>
                </a:solidFill>
              </a:rPr>
              <a:t>2</a:t>
            </a:r>
            <a:r>
              <a:rPr lang="en-US" sz="2400" smtClean="0">
                <a:solidFill>
                  <a:srgbClr val="CCCC00"/>
                </a:solidFill>
              </a:rPr>
              <a:t>L]</a:t>
            </a:r>
          </a:p>
          <a:p>
            <a:pPr eaLnBrk="1" hangingPunct="1">
              <a:lnSpc>
                <a:spcPct val="90000"/>
              </a:lnSpc>
              <a:buFont typeface="Wingdings" pitchFamily="2" charset="2"/>
              <a:buNone/>
            </a:pPr>
            <a:endParaRPr lang="en-US" sz="2400" smtClean="0">
              <a:solidFill>
                <a:srgbClr val="CCCC00"/>
              </a:solidFill>
            </a:endParaRPr>
          </a:p>
          <a:p>
            <a:pPr eaLnBrk="1" hangingPunct="1">
              <a:lnSpc>
                <a:spcPct val="90000"/>
              </a:lnSpc>
              <a:buFont typeface="Wingdings" pitchFamily="2" charset="2"/>
              <a:buNone/>
            </a:pPr>
            <a:r>
              <a:rPr lang="en-US" sz="2400" smtClean="0"/>
              <a:t>   P</a:t>
            </a:r>
            <a:r>
              <a:rPr lang="en-US" sz="2400" baseline="-25000" smtClean="0"/>
              <a:t>t</a:t>
            </a:r>
            <a:r>
              <a:rPr lang="en-US" sz="2400" smtClean="0"/>
              <a:t>,P</a:t>
            </a:r>
            <a:r>
              <a:rPr lang="en-US" sz="2400" baseline="-25000" smtClean="0"/>
              <a:t>r</a:t>
            </a:r>
            <a:r>
              <a:rPr lang="en-US" sz="2400" smtClean="0"/>
              <a:t>: transmitter/receiver power</a:t>
            </a:r>
          </a:p>
          <a:p>
            <a:pPr eaLnBrk="1" hangingPunct="1">
              <a:lnSpc>
                <a:spcPct val="90000"/>
              </a:lnSpc>
              <a:buFont typeface="Wingdings" pitchFamily="2" charset="2"/>
              <a:buNone/>
            </a:pPr>
            <a:r>
              <a:rPr lang="en-US" sz="2400" smtClean="0"/>
              <a:t>   G</a:t>
            </a:r>
            <a:r>
              <a:rPr lang="en-US" sz="2400" baseline="-25000" smtClean="0"/>
              <a:t>t</a:t>
            </a:r>
            <a:r>
              <a:rPr lang="en-US" sz="2400" smtClean="0"/>
              <a:t>, G</a:t>
            </a:r>
            <a:r>
              <a:rPr lang="en-US" sz="2400" baseline="-25000" smtClean="0"/>
              <a:t>r</a:t>
            </a:r>
            <a:r>
              <a:rPr lang="en-US" sz="2400" smtClean="0"/>
              <a:t>: transmitter/receiver antenna gain                          </a:t>
            </a:r>
          </a:p>
          <a:p>
            <a:pPr eaLnBrk="1" hangingPunct="1">
              <a:lnSpc>
                <a:spcPct val="90000"/>
              </a:lnSpc>
              <a:buFont typeface="Wingdings" pitchFamily="2" charset="2"/>
              <a:buNone/>
            </a:pPr>
            <a:r>
              <a:rPr lang="en-US" sz="2400" smtClean="0"/>
              <a:t>              </a:t>
            </a:r>
            <a:r>
              <a:rPr lang="en-US" sz="2400" smtClean="0">
                <a:solidFill>
                  <a:srgbClr val="FF3300"/>
                </a:solidFill>
              </a:rPr>
              <a:t>G = 4</a:t>
            </a:r>
            <a:r>
              <a:rPr lang="en-US" sz="2400" smtClean="0">
                <a:solidFill>
                  <a:srgbClr val="FF3300"/>
                </a:solidFill>
                <a:latin typeface="Symbol" pitchFamily="18" charset="2"/>
              </a:rPr>
              <a:t>p</a:t>
            </a:r>
            <a:r>
              <a:rPr lang="en-US" sz="2400" smtClean="0">
                <a:solidFill>
                  <a:srgbClr val="FF3300"/>
                </a:solidFill>
              </a:rPr>
              <a:t>A</a:t>
            </a:r>
            <a:r>
              <a:rPr lang="en-US" sz="2400" baseline="-25000" smtClean="0">
                <a:solidFill>
                  <a:srgbClr val="FF3300"/>
                </a:solidFill>
              </a:rPr>
              <a:t>e</a:t>
            </a:r>
            <a:r>
              <a:rPr lang="en-US" sz="2400" smtClean="0">
                <a:solidFill>
                  <a:srgbClr val="FF3300"/>
                </a:solidFill>
              </a:rPr>
              <a:t>/</a:t>
            </a:r>
            <a:r>
              <a:rPr lang="en-US" sz="2400" smtClean="0">
                <a:solidFill>
                  <a:srgbClr val="FF3300"/>
                </a:solidFill>
                <a:latin typeface="Symbol" pitchFamily="18" charset="2"/>
              </a:rPr>
              <a:t>l</a:t>
            </a:r>
            <a:r>
              <a:rPr lang="en-US" sz="2400" baseline="30000" smtClean="0">
                <a:solidFill>
                  <a:srgbClr val="FF3300"/>
                </a:solidFill>
              </a:rPr>
              <a:t>2</a:t>
            </a:r>
            <a:endParaRPr lang="en-US" sz="2400" smtClean="0">
              <a:solidFill>
                <a:srgbClr val="FF3300"/>
              </a:solidFill>
            </a:endParaRPr>
          </a:p>
          <a:p>
            <a:pPr eaLnBrk="1" hangingPunct="1">
              <a:lnSpc>
                <a:spcPct val="90000"/>
              </a:lnSpc>
              <a:buFont typeface="Wingdings" pitchFamily="2" charset="2"/>
              <a:buNone/>
            </a:pPr>
            <a:r>
              <a:rPr lang="en-US" sz="2400" smtClean="0"/>
              <a:t>  L: system loss factor (L=1 no loss)</a:t>
            </a:r>
          </a:p>
          <a:p>
            <a:pPr eaLnBrk="1" hangingPunct="1">
              <a:lnSpc>
                <a:spcPct val="90000"/>
              </a:lnSpc>
              <a:buFont typeface="Wingdings" pitchFamily="2" charset="2"/>
              <a:buNone/>
            </a:pPr>
            <a:r>
              <a:rPr lang="en-US" sz="2400" smtClean="0"/>
              <a:t>  A</a:t>
            </a:r>
            <a:r>
              <a:rPr lang="en-US" sz="2400" baseline="-25000" smtClean="0">
                <a:solidFill>
                  <a:srgbClr val="FF3300"/>
                </a:solidFill>
              </a:rPr>
              <a:t>e: </a:t>
            </a:r>
            <a:r>
              <a:rPr lang="en-US" sz="2400" smtClean="0"/>
              <a:t>related to the physical size of the antenna</a:t>
            </a:r>
          </a:p>
          <a:p>
            <a:pPr eaLnBrk="1" hangingPunct="1">
              <a:lnSpc>
                <a:spcPct val="90000"/>
              </a:lnSpc>
              <a:buFont typeface="Symbol" pitchFamily="18" charset="2"/>
              <a:buNone/>
            </a:pPr>
            <a:r>
              <a:rPr lang="en-US" sz="2400" smtClean="0">
                <a:latin typeface="Symbol" pitchFamily="18" charset="2"/>
              </a:rPr>
              <a:t>  l</a:t>
            </a:r>
            <a:r>
              <a:rPr lang="en-US" sz="2400" smtClean="0"/>
              <a:t>: wavelength in meters,  f carrier frequency, c :speed of light</a:t>
            </a:r>
          </a:p>
          <a:p>
            <a:pPr eaLnBrk="1" hangingPunct="1">
              <a:lnSpc>
                <a:spcPct val="90000"/>
              </a:lnSpc>
              <a:buFont typeface="Symbol" pitchFamily="18" charset="2"/>
              <a:buChar char=" "/>
            </a:pPr>
            <a:r>
              <a:rPr lang="en-US" sz="2400" smtClean="0">
                <a:latin typeface="Symbol" pitchFamily="18" charset="2"/>
              </a:rPr>
              <a:t>               </a:t>
            </a:r>
            <a:r>
              <a:rPr lang="en-US" sz="2400" smtClean="0">
                <a:solidFill>
                  <a:srgbClr val="FF3300"/>
                </a:solidFill>
                <a:latin typeface="Symbol" pitchFamily="18" charset="2"/>
              </a:rPr>
              <a:t>l</a:t>
            </a:r>
            <a:r>
              <a:rPr lang="en-US" sz="2400" smtClean="0">
                <a:solidFill>
                  <a:srgbClr val="FF3300"/>
                </a:solidFill>
              </a:rPr>
              <a:t> = c/f</a:t>
            </a:r>
            <a:endParaRPr lang="en-US" sz="2400" baseline="-25000" smtClean="0">
              <a:solidFill>
                <a:srgbClr val="FF3300"/>
              </a:solidFill>
            </a:endParaRPr>
          </a:p>
          <a:p>
            <a:pPr eaLnBrk="1" hangingPunct="1">
              <a:lnSpc>
                <a:spcPct val="90000"/>
              </a:lnSpc>
            </a:pPr>
            <a:endParaRPr lang="en-US" sz="2000" smtClean="0">
              <a:solidFill>
                <a:srgbClr val="FF3300"/>
              </a:solidFill>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0"/>
            <a:ext cx="8229600" cy="1143000"/>
          </a:xfrm>
        </p:spPr>
        <p:txBody>
          <a:bodyPr/>
          <a:lstStyle/>
          <a:p>
            <a:pPr eaLnBrk="1" hangingPunct="1"/>
            <a:r>
              <a:rPr lang="en-US" sz="3400" smtClean="0"/>
              <a:t>Two-ray ground reflection model</a:t>
            </a:r>
            <a:endParaRPr lang="el-GR" sz="3400" smtClean="0"/>
          </a:p>
        </p:txBody>
      </p:sp>
      <p:sp>
        <p:nvSpPr>
          <p:cNvPr id="27" name="Slide Number Placeholder 5"/>
          <p:cNvSpPr>
            <a:spLocks noGrp="1"/>
          </p:cNvSpPr>
          <p:nvPr>
            <p:ph type="sldNum" sz="quarter" idx="12"/>
          </p:nvPr>
        </p:nvSpPr>
        <p:spPr/>
        <p:txBody>
          <a:bodyPr/>
          <a:lstStyle/>
          <a:p>
            <a:pPr>
              <a:defRPr/>
            </a:pPr>
            <a:fld id="{C31ADC00-9EAB-400B-93B1-77CA0CAE4B6D}" type="slidenum">
              <a:rPr lang="el-GR"/>
              <a:pPr>
                <a:defRPr/>
              </a:pPr>
              <a:t>66</a:t>
            </a:fld>
            <a:endParaRPr lang="el-GR"/>
          </a:p>
        </p:txBody>
      </p:sp>
      <p:grpSp>
        <p:nvGrpSpPr>
          <p:cNvPr id="80900" name="Group 5"/>
          <p:cNvGrpSpPr>
            <a:grpSpLocks/>
          </p:cNvGrpSpPr>
          <p:nvPr/>
        </p:nvGrpSpPr>
        <p:grpSpPr bwMode="auto">
          <a:xfrm>
            <a:off x="365125" y="1717675"/>
            <a:ext cx="8778875" cy="4287838"/>
            <a:chOff x="230" y="1082"/>
            <a:chExt cx="5530" cy="2701"/>
          </a:xfrm>
        </p:grpSpPr>
        <p:sp>
          <p:nvSpPr>
            <p:cNvPr id="80901" name="Line 6"/>
            <p:cNvSpPr>
              <a:spLocks noChangeShapeType="1"/>
            </p:cNvSpPr>
            <p:nvPr/>
          </p:nvSpPr>
          <p:spPr bwMode="auto">
            <a:xfrm>
              <a:off x="624" y="1344"/>
              <a:ext cx="0" cy="2256"/>
            </a:xfrm>
            <a:prstGeom prst="line">
              <a:avLst/>
            </a:prstGeom>
            <a:noFill/>
            <a:ln w="9525">
              <a:solidFill>
                <a:schemeClr val="tx1"/>
              </a:solidFill>
              <a:round/>
              <a:headEnd/>
              <a:tailEnd/>
            </a:ln>
          </p:spPr>
          <p:txBody>
            <a:bodyPr/>
            <a:lstStyle/>
            <a:p>
              <a:endParaRPr lang="en-US"/>
            </a:p>
          </p:txBody>
        </p:sp>
        <p:sp>
          <p:nvSpPr>
            <p:cNvPr id="80902" name="Line 7"/>
            <p:cNvSpPr>
              <a:spLocks noChangeShapeType="1"/>
            </p:cNvSpPr>
            <p:nvPr/>
          </p:nvSpPr>
          <p:spPr bwMode="auto">
            <a:xfrm>
              <a:off x="624" y="3456"/>
              <a:ext cx="4944" cy="0"/>
            </a:xfrm>
            <a:prstGeom prst="line">
              <a:avLst/>
            </a:prstGeom>
            <a:noFill/>
            <a:ln w="76200" cmpd="tri">
              <a:solidFill>
                <a:schemeClr val="tx1"/>
              </a:solidFill>
              <a:round/>
              <a:headEnd/>
              <a:tailEnd/>
            </a:ln>
          </p:spPr>
          <p:txBody>
            <a:bodyPr/>
            <a:lstStyle/>
            <a:p>
              <a:endParaRPr lang="en-US"/>
            </a:p>
          </p:txBody>
        </p:sp>
        <p:sp>
          <p:nvSpPr>
            <p:cNvPr id="80903" name="Line 8"/>
            <p:cNvSpPr>
              <a:spLocks noChangeShapeType="1"/>
            </p:cNvSpPr>
            <p:nvPr/>
          </p:nvSpPr>
          <p:spPr bwMode="auto">
            <a:xfrm>
              <a:off x="5520" y="3456"/>
              <a:ext cx="0" cy="192"/>
            </a:xfrm>
            <a:prstGeom prst="line">
              <a:avLst/>
            </a:prstGeom>
            <a:noFill/>
            <a:ln w="9525">
              <a:solidFill>
                <a:schemeClr val="tx1"/>
              </a:solidFill>
              <a:round/>
              <a:headEnd/>
              <a:tailEnd/>
            </a:ln>
          </p:spPr>
          <p:txBody>
            <a:bodyPr/>
            <a:lstStyle/>
            <a:p>
              <a:endParaRPr lang="en-US"/>
            </a:p>
          </p:txBody>
        </p:sp>
        <p:sp>
          <p:nvSpPr>
            <p:cNvPr id="80904" name="Line 9"/>
            <p:cNvSpPr>
              <a:spLocks noChangeShapeType="1"/>
            </p:cNvSpPr>
            <p:nvPr/>
          </p:nvSpPr>
          <p:spPr bwMode="auto">
            <a:xfrm>
              <a:off x="816" y="3696"/>
              <a:ext cx="2256" cy="0"/>
            </a:xfrm>
            <a:prstGeom prst="line">
              <a:avLst/>
            </a:prstGeom>
            <a:noFill/>
            <a:ln w="9525">
              <a:solidFill>
                <a:schemeClr val="tx1"/>
              </a:solidFill>
              <a:round/>
              <a:headEnd type="triangle" w="med" len="med"/>
              <a:tailEnd/>
            </a:ln>
          </p:spPr>
          <p:txBody>
            <a:bodyPr/>
            <a:lstStyle/>
            <a:p>
              <a:endParaRPr lang="en-US"/>
            </a:p>
          </p:txBody>
        </p:sp>
        <p:sp>
          <p:nvSpPr>
            <p:cNvPr id="80905" name="Text Box 10"/>
            <p:cNvSpPr txBox="1">
              <a:spLocks noChangeArrowheads="1"/>
            </p:cNvSpPr>
            <p:nvPr/>
          </p:nvSpPr>
          <p:spPr bwMode="auto">
            <a:xfrm>
              <a:off x="3072" y="3552"/>
              <a:ext cx="201" cy="231"/>
            </a:xfrm>
            <a:prstGeom prst="rect">
              <a:avLst/>
            </a:prstGeom>
            <a:noFill/>
            <a:ln w="9525">
              <a:noFill/>
              <a:miter lim="800000"/>
              <a:headEnd/>
              <a:tailEnd/>
            </a:ln>
          </p:spPr>
          <p:txBody>
            <a:bodyPr wrap="none">
              <a:spAutoFit/>
            </a:bodyPr>
            <a:lstStyle/>
            <a:p>
              <a:r>
                <a:rPr lang="en-US">
                  <a:latin typeface="Comic Sans MS" pitchFamily="66" charset="0"/>
                  <a:cs typeface="Arial" pitchFamily="34" charset="0"/>
                </a:rPr>
                <a:t>d</a:t>
              </a:r>
            </a:p>
          </p:txBody>
        </p:sp>
        <p:sp>
          <p:nvSpPr>
            <p:cNvPr id="80906" name="Line 11"/>
            <p:cNvSpPr>
              <a:spLocks noChangeShapeType="1"/>
            </p:cNvSpPr>
            <p:nvPr/>
          </p:nvSpPr>
          <p:spPr bwMode="auto">
            <a:xfrm>
              <a:off x="3360" y="3696"/>
              <a:ext cx="2112" cy="0"/>
            </a:xfrm>
            <a:prstGeom prst="line">
              <a:avLst/>
            </a:prstGeom>
            <a:noFill/>
            <a:ln w="9525">
              <a:solidFill>
                <a:schemeClr val="tx1"/>
              </a:solidFill>
              <a:round/>
              <a:headEnd/>
              <a:tailEnd type="triangle" w="med" len="med"/>
            </a:ln>
          </p:spPr>
          <p:txBody>
            <a:bodyPr/>
            <a:lstStyle/>
            <a:p>
              <a:endParaRPr lang="en-US"/>
            </a:p>
          </p:txBody>
        </p:sp>
        <p:sp>
          <p:nvSpPr>
            <p:cNvPr id="80907" name="Line 12"/>
            <p:cNvSpPr>
              <a:spLocks noChangeShapeType="1"/>
            </p:cNvSpPr>
            <p:nvPr/>
          </p:nvSpPr>
          <p:spPr bwMode="auto">
            <a:xfrm>
              <a:off x="720" y="1392"/>
              <a:ext cx="3024" cy="2016"/>
            </a:xfrm>
            <a:prstGeom prst="line">
              <a:avLst/>
            </a:prstGeom>
            <a:noFill/>
            <a:ln w="9525">
              <a:solidFill>
                <a:schemeClr val="tx1"/>
              </a:solidFill>
              <a:round/>
              <a:headEnd/>
              <a:tailEnd/>
            </a:ln>
          </p:spPr>
          <p:txBody>
            <a:bodyPr/>
            <a:lstStyle/>
            <a:p>
              <a:endParaRPr lang="en-US"/>
            </a:p>
          </p:txBody>
        </p:sp>
        <p:sp>
          <p:nvSpPr>
            <p:cNvPr id="80908" name="Line 13"/>
            <p:cNvSpPr>
              <a:spLocks noChangeShapeType="1"/>
            </p:cNvSpPr>
            <p:nvPr/>
          </p:nvSpPr>
          <p:spPr bwMode="auto">
            <a:xfrm flipV="1">
              <a:off x="3744" y="2544"/>
              <a:ext cx="1536" cy="864"/>
            </a:xfrm>
            <a:prstGeom prst="line">
              <a:avLst/>
            </a:prstGeom>
            <a:noFill/>
            <a:ln w="9525">
              <a:solidFill>
                <a:schemeClr val="tx1"/>
              </a:solidFill>
              <a:round/>
              <a:headEnd/>
              <a:tailEnd/>
            </a:ln>
          </p:spPr>
          <p:txBody>
            <a:bodyPr/>
            <a:lstStyle/>
            <a:p>
              <a:endParaRPr lang="en-US"/>
            </a:p>
          </p:txBody>
        </p:sp>
        <p:sp>
          <p:nvSpPr>
            <p:cNvPr id="80909" name="Rectangle 14"/>
            <p:cNvSpPr>
              <a:spLocks noChangeArrowheads="1"/>
            </p:cNvSpPr>
            <p:nvPr/>
          </p:nvSpPr>
          <p:spPr bwMode="auto">
            <a:xfrm>
              <a:off x="5280" y="2448"/>
              <a:ext cx="192"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0910" name="Rectangle 15"/>
            <p:cNvSpPr>
              <a:spLocks noChangeArrowheads="1"/>
            </p:cNvSpPr>
            <p:nvPr/>
          </p:nvSpPr>
          <p:spPr bwMode="auto">
            <a:xfrm>
              <a:off x="624" y="12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0911" name="Text Box 16"/>
            <p:cNvSpPr txBox="1">
              <a:spLocks noChangeArrowheads="1"/>
            </p:cNvSpPr>
            <p:nvPr/>
          </p:nvSpPr>
          <p:spPr bwMode="auto">
            <a:xfrm>
              <a:off x="374" y="1082"/>
              <a:ext cx="1155" cy="231"/>
            </a:xfrm>
            <a:prstGeom prst="rect">
              <a:avLst/>
            </a:prstGeom>
            <a:noFill/>
            <a:ln w="9525">
              <a:noFill/>
              <a:miter lim="800000"/>
              <a:headEnd/>
              <a:tailEnd/>
            </a:ln>
          </p:spPr>
          <p:txBody>
            <a:bodyPr wrap="none">
              <a:spAutoFit/>
            </a:bodyPr>
            <a:lstStyle/>
            <a:p>
              <a:r>
                <a:rPr lang="en-US">
                  <a:latin typeface="Comic Sans MS" pitchFamily="66" charset="0"/>
                  <a:cs typeface="Arial" pitchFamily="34" charset="0"/>
                </a:rPr>
                <a:t>T (transmitter)</a:t>
              </a:r>
            </a:p>
          </p:txBody>
        </p:sp>
        <p:sp>
          <p:nvSpPr>
            <p:cNvPr id="80912" name="Text Box 17"/>
            <p:cNvSpPr txBox="1">
              <a:spLocks noChangeArrowheads="1"/>
            </p:cNvSpPr>
            <p:nvPr/>
          </p:nvSpPr>
          <p:spPr bwMode="auto">
            <a:xfrm>
              <a:off x="4846" y="2208"/>
              <a:ext cx="914" cy="231"/>
            </a:xfrm>
            <a:prstGeom prst="rect">
              <a:avLst/>
            </a:prstGeom>
            <a:noFill/>
            <a:ln w="9525">
              <a:noFill/>
              <a:miter lim="800000"/>
              <a:headEnd/>
              <a:tailEnd/>
            </a:ln>
          </p:spPr>
          <p:txBody>
            <a:bodyPr wrap="none">
              <a:spAutoFit/>
            </a:bodyPr>
            <a:lstStyle/>
            <a:p>
              <a:r>
                <a:rPr lang="en-US">
                  <a:latin typeface="Comic Sans MS" pitchFamily="66" charset="0"/>
                  <a:cs typeface="Arial" pitchFamily="34" charset="0"/>
                </a:rPr>
                <a:t>R (receiver)</a:t>
              </a:r>
            </a:p>
          </p:txBody>
        </p:sp>
        <p:sp>
          <p:nvSpPr>
            <p:cNvPr id="80913" name="Line 18"/>
            <p:cNvSpPr>
              <a:spLocks noChangeShapeType="1"/>
            </p:cNvSpPr>
            <p:nvPr/>
          </p:nvSpPr>
          <p:spPr bwMode="auto">
            <a:xfrm>
              <a:off x="384" y="1344"/>
              <a:ext cx="0" cy="1056"/>
            </a:xfrm>
            <a:prstGeom prst="line">
              <a:avLst/>
            </a:prstGeom>
            <a:noFill/>
            <a:ln w="9525">
              <a:solidFill>
                <a:schemeClr val="tx1"/>
              </a:solidFill>
              <a:round/>
              <a:headEnd type="triangle" w="med" len="med"/>
              <a:tailEnd/>
            </a:ln>
          </p:spPr>
          <p:txBody>
            <a:bodyPr/>
            <a:lstStyle/>
            <a:p>
              <a:endParaRPr lang="en-US"/>
            </a:p>
          </p:txBody>
        </p:sp>
        <p:sp>
          <p:nvSpPr>
            <p:cNvPr id="80914" name="Line 19"/>
            <p:cNvSpPr>
              <a:spLocks noChangeShapeType="1"/>
            </p:cNvSpPr>
            <p:nvPr/>
          </p:nvSpPr>
          <p:spPr bwMode="auto">
            <a:xfrm>
              <a:off x="384" y="2592"/>
              <a:ext cx="0" cy="864"/>
            </a:xfrm>
            <a:prstGeom prst="line">
              <a:avLst/>
            </a:prstGeom>
            <a:noFill/>
            <a:ln w="9525">
              <a:solidFill>
                <a:schemeClr val="tx1"/>
              </a:solidFill>
              <a:round/>
              <a:headEnd/>
              <a:tailEnd type="triangle" w="med" len="med"/>
            </a:ln>
          </p:spPr>
          <p:txBody>
            <a:bodyPr/>
            <a:lstStyle/>
            <a:p>
              <a:endParaRPr lang="en-US"/>
            </a:p>
          </p:txBody>
        </p:sp>
        <p:sp>
          <p:nvSpPr>
            <p:cNvPr id="80915" name="Text Box 20"/>
            <p:cNvSpPr txBox="1">
              <a:spLocks noChangeArrowheads="1"/>
            </p:cNvSpPr>
            <p:nvPr/>
          </p:nvSpPr>
          <p:spPr bwMode="auto">
            <a:xfrm>
              <a:off x="230" y="2330"/>
              <a:ext cx="244" cy="231"/>
            </a:xfrm>
            <a:prstGeom prst="rect">
              <a:avLst/>
            </a:prstGeom>
            <a:noFill/>
            <a:ln w="9525">
              <a:noFill/>
              <a:miter lim="800000"/>
              <a:headEnd/>
              <a:tailEnd/>
            </a:ln>
          </p:spPr>
          <p:txBody>
            <a:bodyPr wrap="none">
              <a:spAutoFit/>
            </a:bodyPr>
            <a:lstStyle/>
            <a:p>
              <a:r>
                <a:rPr lang="en-US">
                  <a:latin typeface="Comic Sans MS" pitchFamily="66" charset="0"/>
                  <a:cs typeface="Arial" pitchFamily="34" charset="0"/>
                </a:rPr>
                <a:t>h</a:t>
              </a:r>
              <a:r>
                <a:rPr lang="en-US" baseline="-25000">
                  <a:latin typeface="Comic Sans MS" pitchFamily="66" charset="0"/>
                  <a:cs typeface="Arial" pitchFamily="34" charset="0"/>
                </a:rPr>
                <a:t>t</a:t>
              </a:r>
            </a:p>
          </p:txBody>
        </p:sp>
        <p:sp>
          <p:nvSpPr>
            <p:cNvPr id="80916" name="Line 21"/>
            <p:cNvSpPr>
              <a:spLocks noChangeShapeType="1"/>
            </p:cNvSpPr>
            <p:nvPr/>
          </p:nvSpPr>
          <p:spPr bwMode="auto">
            <a:xfrm>
              <a:off x="5328" y="2640"/>
              <a:ext cx="0" cy="288"/>
            </a:xfrm>
            <a:prstGeom prst="line">
              <a:avLst/>
            </a:prstGeom>
            <a:noFill/>
            <a:ln w="9525">
              <a:solidFill>
                <a:schemeClr val="tx1"/>
              </a:solidFill>
              <a:round/>
              <a:headEnd type="arrow" w="med" len="med"/>
              <a:tailEnd/>
            </a:ln>
          </p:spPr>
          <p:txBody>
            <a:bodyPr/>
            <a:lstStyle/>
            <a:p>
              <a:endParaRPr lang="en-US"/>
            </a:p>
          </p:txBody>
        </p:sp>
        <p:sp>
          <p:nvSpPr>
            <p:cNvPr id="80917" name="Line 22"/>
            <p:cNvSpPr>
              <a:spLocks noChangeShapeType="1"/>
            </p:cNvSpPr>
            <p:nvPr/>
          </p:nvSpPr>
          <p:spPr bwMode="auto">
            <a:xfrm>
              <a:off x="5328" y="3072"/>
              <a:ext cx="0" cy="384"/>
            </a:xfrm>
            <a:prstGeom prst="line">
              <a:avLst/>
            </a:prstGeom>
            <a:noFill/>
            <a:ln w="9525">
              <a:solidFill>
                <a:schemeClr val="tx1"/>
              </a:solidFill>
              <a:round/>
              <a:headEnd/>
              <a:tailEnd type="triangle" w="med" len="med"/>
            </a:ln>
          </p:spPr>
          <p:txBody>
            <a:bodyPr/>
            <a:lstStyle/>
            <a:p>
              <a:endParaRPr lang="en-US"/>
            </a:p>
          </p:txBody>
        </p:sp>
        <p:sp>
          <p:nvSpPr>
            <p:cNvPr id="80918" name="Text Box 23"/>
            <p:cNvSpPr txBox="1">
              <a:spLocks noChangeArrowheads="1"/>
            </p:cNvSpPr>
            <p:nvPr/>
          </p:nvSpPr>
          <p:spPr bwMode="auto">
            <a:xfrm>
              <a:off x="5318" y="2858"/>
              <a:ext cx="245" cy="231"/>
            </a:xfrm>
            <a:prstGeom prst="rect">
              <a:avLst/>
            </a:prstGeom>
            <a:noFill/>
            <a:ln w="9525">
              <a:noFill/>
              <a:miter lim="800000"/>
              <a:headEnd/>
              <a:tailEnd/>
            </a:ln>
          </p:spPr>
          <p:txBody>
            <a:bodyPr wrap="none">
              <a:spAutoFit/>
            </a:bodyPr>
            <a:lstStyle/>
            <a:p>
              <a:r>
                <a:rPr lang="en-US">
                  <a:latin typeface="Comic Sans MS" pitchFamily="66" charset="0"/>
                  <a:cs typeface="Arial" pitchFamily="34" charset="0"/>
                </a:rPr>
                <a:t>h</a:t>
              </a:r>
              <a:r>
                <a:rPr lang="en-US" baseline="-25000">
                  <a:latin typeface="Comic Sans MS" pitchFamily="66" charset="0"/>
                  <a:cs typeface="Arial" pitchFamily="34" charset="0"/>
                </a:rPr>
                <a:t>r</a:t>
              </a:r>
            </a:p>
          </p:txBody>
        </p:sp>
        <p:sp>
          <p:nvSpPr>
            <p:cNvPr id="80919" name="Line 24"/>
            <p:cNvSpPr>
              <a:spLocks noChangeShapeType="1"/>
            </p:cNvSpPr>
            <p:nvPr/>
          </p:nvSpPr>
          <p:spPr bwMode="auto">
            <a:xfrm>
              <a:off x="1920" y="2208"/>
              <a:ext cx="288" cy="144"/>
            </a:xfrm>
            <a:prstGeom prst="line">
              <a:avLst/>
            </a:prstGeom>
            <a:noFill/>
            <a:ln w="9525">
              <a:solidFill>
                <a:schemeClr val="tx1"/>
              </a:solidFill>
              <a:round/>
              <a:headEnd/>
              <a:tailEnd type="triangle" w="med" len="med"/>
            </a:ln>
          </p:spPr>
          <p:txBody>
            <a:bodyPr/>
            <a:lstStyle/>
            <a:p>
              <a:endParaRPr lang="en-US"/>
            </a:p>
          </p:txBody>
        </p:sp>
        <p:sp>
          <p:nvSpPr>
            <p:cNvPr id="80920" name="Line 25"/>
            <p:cNvSpPr>
              <a:spLocks noChangeShapeType="1"/>
            </p:cNvSpPr>
            <p:nvPr/>
          </p:nvSpPr>
          <p:spPr bwMode="auto">
            <a:xfrm flipV="1">
              <a:off x="4368" y="2928"/>
              <a:ext cx="240" cy="144"/>
            </a:xfrm>
            <a:prstGeom prst="line">
              <a:avLst/>
            </a:prstGeom>
            <a:noFill/>
            <a:ln w="9525">
              <a:solidFill>
                <a:schemeClr val="tx1"/>
              </a:solidFill>
              <a:round/>
              <a:headEnd/>
              <a:tailEnd type="triangle" w="med" len="med"/>
            </a:ln>
          </p:spPr>
          <p:txBody>
            <a:bodyPr/>
            <a:lstStyle/>
            <a:p>
              <a:endParaRPr lang="en-US"/>
            </a:p>
          </p:txBody>
        </p:sp>
        <p:sp>
          <p:nvSpPr>
            <p:cNvPr id="80921" name="Line 26"/>
            <p:cNvSpPr>
              <a:spLocks noChangeShapeType="1"/>
            </p:cNvSpPr>
            <p:nvPr/>
          </p:nvSpPr>
          <p:spPr bwMode="auto">
            <a:xfrm>
              <a:off x="720" y="1440"/>
              <a:ext cx="4608" cy="1104"/>
            </a:xfrm>
            <a:prstGeom prst="line">
              <a:avLst/>
            </a:prstGeom>
            <a:noFill/>
            <a:ln w="9525">
              <a:solidFill>
                <a:schemeClr val="tx1"/>
              </a:solidFill>
              <a:round/>
              <a:headEnd/>
              <a:tailEnd/>
            </a:ln>
          </p:spPr>
          <p:txBody>
            <a:bodyPr/>
            <a:lstStyle/>
            <a:p>
              <a:endParaRPr lang="en-US"/>
            </a:p>
          </p:txBody>
        </p:sp>
        <p:sp>
          <p:nvSpPr>
            <p:cNvPr id="80922" name="Line 27"/>
            <p:cNvSpPr>
              <a:spLocks noChangeShapeType="1"/>
            </p:cNvSpPr>
            <p:nvPr/>
          </p:nvSpPr>
          <p:spPr bwMode="auto">
            <a:xfrm>
              <a:off x="2832" y="1920"/>
              <a:ext cx="384" cy="144"/>
            </a:xfrm>
            <a:prstGeom prst="line">
              <a:avLst/>
            </a:prstGeom>
            <a:noFill/>
            <a:ln w="9525">
              <a:solidFill>
                <a:schemeClr val="tx1"/>
              </a:solidFill>
              <a:round/>
              <a:headEnd/>
              <a:tailEnd type="triangle" w="med" len="med"/>
            </a:ln>
          </p:spPr>
          <p:txBody>
            <a:bodyPr/>
            <a:lstStyle/>
            <a:p>
              <a:endParaRPr lang="en-US"/>
            </a:p>
          </p:txBody>
        </p:sp>
        <p:sp>
          <p:nvSpPr>
            <p:cNvPr id="80923" name="Rectangle 28"/>
            <p:cNvSpPr>
              <a:spLocks noChangeArrowheads="1"/>
            </p:cNvSpPr>
            <p:nvPr/>
          </p:nvSpPr>
          <p:spPr bwMode="auto">
            <a:xfrm>
              <a:off x="2832" y="1296"/>
              <a:ext cx="2076" cy="288"/>
            </a:xfrm>
            <a:prstGeom prst="rect">
              <a:avLst/>
            </a:prstGeom>
            <a:noFill/>
            <a:ln w="9525">
              <a:noFill/>
              <a:miter lim="800000"/>
              <a:headEnd/>
              <a:tailEnd/>
            </a:ln>
          </p:spPr>
          <p:txBody>
            <a:bodyPr wrap="none">
              <a:spAutoFit/>
            </a:bodyPr>
            <a:lstStyle/>
            <a:p>
              <a:r>
                <a:rPr lang="en-US" sz="2400">
                  <a:solidFill>
                    <a:srgbClr val="CCCC00"/>
                  </a:solidFill>
                  <a:latin typeface="Comic Sans MS" pitchFamily="66" charset="0"/>
                  <a:cs typeface="Arial" pitchFamily="34" charset="0"/>
                </a:rPr>
                <a:t>P</a:t>
              </a:r>
              <a:r>
                <a:rPr lang="en-US" sz="2400" baseline="-25000">
                  <a:solidFill>
                    <a:srgbClr val="CCCC00"/>
                  </a:solidFill>
                  <a:latin typeface="Comic Sans MS" pitchFamily="66" charset="0"/>
                  <a:cs typeface="Arial" pitchFamily="34" charset="0"/>
                </a:rPr>
                <a:t>r</a:t>
              </a:r>
              <a:r>
                <a:rPr lang="en-US" sz="2400">
                  <a:solidFill>
                    <a:srgbClr val="CCCC00"/>
                  </a:solidFill>
                  <a:latin typeface="Comic Sans MS" pitchFamily="66" charset="0"/>
                  <a:cs typeface="Arial" pitchFamily="34" charset="0"/>
                </a:rPr>
                <a:t>(d) = P</a:t>
              </a:r>
              <a:r>
                <a:rPr lang="en-US" sz="2400" baseline="-25000">
                  <a:solidFill>
                    <a:srgbClr val="CCCC00"/>
                  </a:solidFill>
                  <a:latin typeface="Comic Sans MS" pitchFamily="66" charset="0"/>
                  <a:cs typeface="Arial" pitchFamily="34" charset="0"/>
                </a:rPr>
                <a:t>t</a:t>
              </a:r>
              <a:r>
                <a:rPr lang="en-US" sz="2400">
                  <a:solidFill>
                    <a:srgbClr val="CCCC00"/>
                  </a:solidFill>
                  <a:latin typeface="Comic Sans MS" pitchFamily="66" charset="0"/>
                  <a:cs typeface="Arial" pitchFamily="34" charset="0"/>
                </a:rPr>
                <a:t>G</a:t>
              </a:r>
              <a:r>
                <a:rPr lang="en-US" sz="2400" baseline="-25000">
                  <a:solidFill>
                    <a:srgbClr val="CCCC00"/>
                  </a:solidFill>
                  <a:latin typeface="Comic Sans MS" pitchFamily="66" charset="0"/>
                  <a:cs typeface="Arial" pitchFamily="34" charset="0"/>
                </a:rPr>
                <a:t>t</a:t>
              </a:r>
              <a:r>
                <a:rPr lang="en-US" sz="2400">
                  <a:solidFill>
                    <a:srgbClr val="CCCC00"/>
                  </a:solidFill>
                  <a:latin typeface="Comic Sans MS" pitchFamily="66" charset="0"/>
                  <a:cs typeface="Arial" pitchFamily="34" charset="0"/>
                </a:rPr>
                <a:t>G</a:t>
              </a:r>
              <a:r>
                <a:rPr lang="en-US" sz="2400" baseline="-25000">
                  <a:solidFill>
                    <a:srgbClr val="CCCC00"/>
                  </a:solidFill>
                  <a:latin typeface="Comic Sans MS" pitchFamily="66" charset="0"/>
                  <a:cs typeface="Arial" pitchFamily="34" charset="0"/>
                </a:rPr>
                <a:t>r</a:t>
              </a:r>
              <a:r>
                <a:rPr lang="en-US" sz="2400">
                  <a:solidFill>
                    <a:srgbClr val="CCCC00"/>
                  </a:solidFill>
                  <a:latin typeface="Comic Sans MS" pitchFamily="66" charset="0"/>
                  <a:cs typeface="Arial" pitchFamily="34" charset="0"/>
                </a:rPr>
                <a:t>h</a:t>
              </a:r>
              <a:r>
                <a:rPr lang="en-US" sz="2400" baseline="-25000">
                  <a:solidFill>
                    <a:srgbClr val="CCCC00"/>
                  </a:solidFill>
                  <a:latin typeface="Comic Sans MS" pitchFamily="66" charset="0"/>
                  <a:cs typeface="Arial" pitchFamily="34" charset="0"/>
                </a:rPr>
                <a:t>r</a:t>
              </a:r>
              <a:r>
                <a:rPr lang="en-US" sz="2400" baseline="30000">
                  <a:solidFill>
                    <a:srgbClr val="CCCC00"/>
                  </a:solidFill>
                  <a:latin typeface="Comic Sans MS" pitchFamily="66" charset="0"/>
                  <a:cs typeface="Arial" pitchFamily="34" charset="0"/>
                </a:rPr>
                <a:t>2</a:t>
              </a:r>
              <a:r>
                <a:rPr lang="en-US" sz="2400">
                  <a:solidFill>
                    <a:srgbClr val="CCCC00"/>
                  </a:solidFill>
                  <a:latin typeface="Comic Sans MS" pitchFamily="66" charset="0"/>
                  <a:cs typeface="Arial" pitchFamily="34" charset="0"/>
                </a:rPr>
                <a:t>h</a:t>
              </a:r>
              <a:r>
                <a:rPr lang="en-US" sz="2400" baseline="-25000">
                  <a:solidFill>
                    <a:srgbClr val="CCCC00"/>
                  </a:solidFill>
                  <a:latin typeface="Comic Sans MS" pitchFamily="66" charset="0"/>
                  <a:cs typeface="Arial" pitchFamily="34" charset="0"/>
                </a:rPr>
                <a:t>t</a:t>
              </a:r>
              <a:r>
                <a:rPr lang="en-US" sz="2400" baseline="30000">
                  <a:solidFill>
                    <a:srgbClr val="CCCC00"/>
                  </a:solidFill>
                  <a:latin typeface="Comic Sans MS" pitchFamily="66" charset="0"/>
                  <a:cs typeface="Arial" pitchFamily="34" charset="0"/>
                </a:rPr>
                <a:t>2</a:t>
              </a:r>
              <a:r>
                <a:rPr lang="en-US" sz="2400">
                  <a:solidFill>
                    <a:srgbClr val="CCCC00"/>
                  </a:solidFill>
                  <a:latin typeface="Comic Sans MS" pitchFamily="66" charset="0"/>
                  <a:cs typeface="Arial" pitchFamily="34" charset="0"/>
                </a:rPr>
                <a:t>/d</a:t>
              </a:r>
              <a:r>
                <a:rPr lang="en-US" sz="2400" baseline="30000">
                  <a:solidFill>
                    <a:srgbClr val="CCCC00"/>
                  </a:solidFill>
                  <a:latin typeface="Comic Sans MS" pitchFamily="66" charset="0"/>
                  <a:cs typeface="Arial" pitchFamily="34" charset="0"/>
                </a:rPr>
                <a:t>4</a:t>
              </a: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838200" y="228600"/>
            <a:ext cx="9372600" cy="1216025"/>
          </a:xfrm>
        </p:spPr>
        <p:txBody>
          <a:bodyPr/>
          <a:lstStyle/>
          <a:p>
            <a:pPr eaLnBrk="1" hangingPunct="1"/>
            <a:r>
              <a:rPr lang="en-US" smtClean="0"/>
              <a:t>Two-ray Ground Reflection Model</a:t>
            </a:r>
            <a:endParaRPr lang="el-GR" smtClean="0"/>
          </a:p>
        </p:txBody>
      </p:sp>
      <p:sp>
        <p:nvSpPr>
          <p:cNvPr id="81923" name="Rectangle 3"/>
          <p:cNvSpPr>
            <a:spLocks noGrp="1" noChangeArrowheads="1"/>
          </p:cNvSpPr>
          <p:nvPr>
            <p:ph idx="1"/>
          </p:nvPr>
        </p:nvSpPr>
        <p:spPr>
          <a:xfrm>
            <a:off x="0" y="1447800"/>
            <a:ext cx="9144000" cy="4267200"/>
          </a:xfrm>
        </p:spPr>
        <p:txBody>
          <a:bodyPr/>
          <a:lstStyle/>
          <a:p>
            <a:pPr marL="571500" indent="-571500" eaLnBrk="1" hangingPunct="1">
              <a:lnSpc>
                <a:spcPct val="90000"/>
              </a:lnSpc>
              <a:buFont typeface="Arial" pitchFamily="34" charset="0"/>
              <a:buNone/>
            </a:pPr>
            <a:r>
              <a:rPr lang="en-US" sz="2400" smtClean="0"/>
              <a:t>Considers  both the </a:t>
            </a:r>
            <a:r>
              <a:rPr lang="en-US" sz="2400" b="1" i="1" smtClean="0">
                <a:solidFill>
                  <a:srgbClr val="808000"/>
                </a:solidFill>
              </a:rPr>
              <a:t>direct path </a:t>
            </a:r>
            <a:r>
              <a:rPr lang="en-US" sz="2400" smtClean="0"/>
              <a:t>&amp; </a:t>
            </a:r>
            <a:r>
              <a:rPr lang="en-US" sz="2400" b="1" i="1" smtClean="0">
                <a:solidFill>
                  <a:srgbClr val="808000"/>
                </a:solidFill>
              </a:rPr>
              <a:t>a ground reflected propagation path </a:t>
            </a:r>
            <a:r>
              <a:rPr lang="en-US" sz="2400" smtClean="0"/>
              <a:t>between transmitter and receiver</a:t>
            </a:r>
          </a:p>
          <a:p>
            <a:pPr marL="571500" indent="-571500" eaLnBrk="1" hangingPunct="1">
              <a:lnSpc>
                <a:spcPct val="90000"/>
              </a:lnSpc>
            </a:pPr>
            <a:r>
              <a:rPr lang="en-US" sz="2400" smtClean="0"/>
              <a:t>Reasonably </a:t>
            </a:r>
            <a:r>
              <a:rPr lang="en-US" sz="2400" b="1" smtClean="0">
                <a:solidFill>
                  <a:srgbClr val="CCCC00"/>
                </a:solidFill>
              </a:rPr>
              <a:t>accurate </a:t>
            </a:r>
            <a:r>
              <a:rPr lang="en-US" sz="2400" smtClean="0"/>
              <a:t>for predicting the</a:t>
            </a:r>
            <a:r>
              <a:rPr lang="en-US" sz="2400" smtClean="0">
                <a:solidFill>
                  <a:srgbClr val="CCCC00"/>
                </a:solidFill>
              </a:rPr>
              <a:t> </a:t>
            </a:r>
            <a:r>
              <a:rPr lang="en-US" sz="2400" b="1" smtClean="0">
                <a:solidFill>
                  <a:srgbClr val="808000"/>
                </a:solidFill>
              </a:rPr>
              <a:t>large-scale</a:t>
            </a:r>
            <a:r>
              <a:rPr lang="en-US" sz="2400" smtClean="0">
                <a:solidFill>
                  <a:srgbClr val="FF0000"/>
                </a:solidFill>
              </a:rPr>
              <a:t> </a:t>
            </a:r>
            <a:r>
              <a:rPr lang="en-US" sz="2400" smtClean="0"/>
              <a:t>signal strength </a:t>
            </a:r>
          </a:p>
          <a:p>
            <a:pPr marL="571500" indent="-571500" eaLnBrk="1" hangingPunct="1">
              <a:lnSpc>
                <a:spcPct val="90000"/>
              </a:lnSpc>
              <a:buFont typeface="Wingdings" pitchFamily="2" charset="2"/>
              <a:buAutoNum type="arabicPeriod"/>
            </a:pPr>
            <a:r>
              <a:rPr lang="en-US" sz="2400" smtClean="0"/>
              <a:t>over distances of several km for mobile radio systems that use tall tower (heights which exceed 40m) </a:t>
            </a:r>
          </a:p>
          <a:p>
            <a:pPr marL="571500" indent="-571500" eaLnBrk="1" hangingPunct="1">
              <a:lnSpc>
                <a:spcPct val="90000"/>
              </a:lnSpc>
              <a:buFont typeface="Wingdings" pitchFamily="2" charset="2"/>
              <a:buAutoNum type="arabicPeriod"/>
            </a:pPr>
            <a:r>
              <a:rPr lang="en-US" sz="2400" smtClean="0"/>
              <a:t>for line-of-sight micro-cell channels in urban environment</a:t>
            </a:r>
          </a:p>
          <a:p>
            <a:pPr marL="571500" indent="-571500" eaLnBrk="1" hangingPunct="1">
              <a:lnSpc>
                <a:spcPct val="90000"/>
              </a:lnSpc>
            </a:pPr>
            <a:endParaRPr lang="el-GR" sz="2200" smtClean="0"/>
          </a:p>
        </p:txBody>
      </p:sp>
      <p:sp>
        <p:nvSpPr>
          <p:cNvPr id="4" name="Slide Number Placeholder 5"/>
          <p:cNvSpPr>
            <a:spLocks noGrp="1"/>
          </p:cNvSpPr>
          <p:nvPr>
            <p:ph type="sldNum" sz="quarter" idx="12"/>
          </p:nvPr>
        </p:nvSpPr>
        <p:spPr/>
        <p:txBody>
          <a:bodyPr/>
          <a:lstStyle/>
          <a:p>
            <a:pPr>
              <a:defRPr/>
            </a:pPr>
            <a:fld id="{F84609E0-CF66-413D-ABB9-D00CE3D59C92}" type="slidenum">
              <a:rPr lang="el-GR"/>
              <a:pPr>
                <a:defRPr/>
              </a:pPr>
              <a:t>67</a:t>
            </a:fld>
            <a:endParaRPr lang="el-G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Multiple Reflectors</a:t>
            </a:r>
            <a:endParaRPr lang="el-GR" smtClean="0"/>
          </a:p>
        </p:txBody>
      </p:sp>
      <p:sp>
        <p:nvSpPr>
          <p:cNvPr id="82947" name="Rectangle 3"/>
          <p:cNvSpPr>
            <a:spLocks noGrp="1" noChangeArrowheads="1"/>
          </p:cNvSpPr>
          <p:nvPr>
            <p:ph idx="1"/>
          </p:nvPr>
        </p:nvSpPr>
        <p:spPr>
          <a:xfrm>
            <a:off x="0" y="1828800"/>
            <a:ext cx="8686800" cy="4525963"/>
          </a:xfrm>
        </p:spPr>
        <p:txBody>
          <a:bodyPr/>
          <a:lstStyle/>
          <a:p>
            <a:pPr eaLnBrk="1" hangingPunct="1"/>
            <a:r>
              <a:rPr lang="en-US" sz="2200" smtClean="0"/>
              <a:t>Use </a:t>
            </a:r>
            <a:r>
              <a:rPr lang="en-US" sz="2200" b="1" smtClean="0"/>
              <a:t>ray tracing</a:t>
            </a:r>
          </a:p>
          <a:p>
            <a:pPr eaLnBrk="1" hangingPunct="1"/>
            <a:r>
              <a:rPr lang="en-US" sz="2200" smtClean="0"/>
              <a:t>Modeling the received waveform as the </a:t>
            </a:r>
            <a:r>
              <a:rPr lang="en-US" sz="2200" b="1" i="1" smtClean="0">
                <a:solidFill>
                  <a:srgbClr val="FF0000"/>
                </a:solidFill>
              </a:rPr>
              <a:t>sum</a:t>
            </a:r>
            <a:r>
              <a:rPr lang="en-US" sz="2200" b="1" smtClean="0">
                <a:solidFill>
                  <a:srgbClr val="CCCC00"/>
                </a:solidFill>
              </a:rPr>
              <a:t> </a:t>
            </a:r>
            <a:r>
              <a:rPr lang="en-US" sz="2200" smtClean="0"/>
              <a:t>of the</a:t>
            </a:r>
            <a:r>
              <a:rPr lang="en-US" sz="2200" b="1" smtClean="0">
                <a:solidFill>
                  <a:srgbClr val="3399FF"/>
                </a:solidFill>
              </a:rPr>
              <a:t> </a:t>
            </a:r>
            <a:r>
              <a:rPr lang="en-US" sz="2200" b="1" i="1" smtClean="0">
                <a:solidFill>
                  <a:srgbClr val="FF0000"/>
                </a:solidFill>
              </a:rPr>
              <a:t>responses</a:t>
            </a:r>
            <a:r>
              <a:rPr lang="en-US" sz="2200" smtClean="0"/>
              <a:t> from the </a:t>
            </a:r>
            <a:r>
              <a:rPr lang="en-US" sz="2200" b="1" i="1" smtClean="0">
                <a:solidFill>
                  <a:srgbClr val="808000"/>
                </a:solidFill>
              </a:rPr>
              <a:t>different paths</a:t>
            </a:r>
            <a:r>
              <a:rPr lang="en-US" sz="2200" i="1" smtClean="0">
                <a:solidFill>
                  <a:srgbClr val="808000"/>
                </a:solidFill>
              </a:rPr>
              <a:t> </a:t>
            </a:r>
            <a:r>
              <a:rPr lang="en-US" sz="2200" smtClean="0"/>
              <a:t>rather than just two paths</a:t>
            </a:r>
          </a:p>
          <a:p>
            <a:pPr eaLnBrk="1" hangingPunct="1"/>
            <a:r>
              <a:rPr lang="en-US" sz="2200" smtClean="0"/>
              <a:t>Finding the </a:t>
            </a:r>
            <a:r>
              <a:rPr lang="en-US" sz="2200" b="1" smtClean="0">
                <a:solidFill>
                  <a:srgbClr val="CCCC00"/>
                </a:solidFill>
              </a:rPr>
              <a:t>magnitudes</a:t>
            </a:r>
            <a:r>
              <a:rPr lang="en-US" sz="2200" smtClean="0">
                <a:solidFill>
                  <a:srgbClr val="CCCC00"/>
                </a:solidFill>
              </a:rPr>
              <a:t> </a:t>
            </a:r>
            <a:r>
              <a:rPr lang="en-US" sz="2200" smtClean="0"/>
              <a:t>and </a:t>
            </a:r>
            <a:r>
              <a:rPr lang="en-US" sz="2200" b="1" smtClean="0">
                <a:solidFill>
                  <a:srgbClr val="CCCC00"/>
                </a:solidFill>
              </a:rPr>
              <a:t>phases</a:t>
            </a:r>
            <a:r>
              <a:rPr lang="en-US" sz="2200" b="1" smtClean="0"/>
              <a:t> </a:t>
            </a:r>
            <a:r>
              <a:rPr lang="en-US" sz="2200" smtClean="0"/>
              <a:t>of these responses is not a simple task</a:t>
            </a:r>
            <a:endParaRPr lang="el-GR" sz="2200" smtClean="0"/>
          </a:p>
        </p:txBody>
      </p:sp>
      <p:sp>
        <p:nvSpPr>
          <p:cNvPr id="4" name="Slide Number Placeholder 5"/>
          <p:cNvSpPr>
            <a:spLocks noGrp="1"/>
          </p:cNvSpPr>
          <p:nvPr>
            <p:ph type="sldNum" sz="quarter" idx="12"/>
          </p:nvPr>
        </p:nvSpPr>
        <p:spPr/>
        <p:txBody>
          <a:bodyPr/>
          <a:lstStyle/>
          <a:p>
            <a:pPr>
              <a:defRPr/>
            </a:pPr>
            <a:fld id="{F0EA2601-E860-4E11-B975-67A1FC8C4949}" type="slidenum">
              <a:rPr lang="el-GR"/>
              <a:pPr>
                <a:defRPr/>
              </a:pPr>
              <a:t>68</a:t>
            </a:fld>
            <a:endParaRPr lang="el-G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0"/>
            <a:ext cx="8229600" cy="1143000"/>
          </a:xfrm>
        </p:spPr>
        <p:txBody>
          <a:bodyPr/>
          <a:lstStyle/>
          <a:p>
            <a:pPr eaLnBrk="1" hangingPunct="1"/>
            <a:r>
              <a:rPr lang="en-US" smtClean="0"/>
              <a:t>Multi-path Delay Spread</a:t>
            </a:r>
            <a:endParaRPr lang="el-GR" smtClean="0"/>
          </a:p>
        </p:txBody>
      </p:sp>
      <p:sp>
        <p:nvSpPr>
          <p:cNvPr id="83971" name="Rectangle 3"/>
          <p:cNvSpPr>
            <a:spLocks noGrp="1" noChangeArrowheads="1"/>
          </p:cNvSpPr>
          <p:nvPr>
            <p:ph idx="1"/>
          </p:nvPr>
        </p:nvSpPr>
        <p:spPr>
          <a:xfrm>
            <a:off x="0" y="1676400"/>
            <a:ext cx="9144000" cy="4267200"/>
          </a:xfrm>
        </p:spPr>
        <p:txBody>
          <a:bodyPr/>
          <a:lstStyle/>
          <a:p>
            <a:pPr eaLnBrk="1" hangingPunct="1"/>
            <a:r>
              <a:rPr lang="en-US" sz="2400" smtClean="0">
                <a:solidFill>
                  <a:srgbClr val="CCCC00"/>
                </a:solidFill>
              </a:rPr>
              <a:t>Difference in propagation time</a:t>
            </a:r>
            <a:r>
              <a:rPr lang="en-US" sz="2400" smtClean="0"/>
              <a:t> between the </a:t>
            </a:r>
          </a:p>
          <a:p>
            <a:pPr eaLnBrk="1" hangingPunct="1">
              <a:buFont typeface="Wingdings" pitchFamily="2" charset="2"/>
              <a:buNone/>
            </a:pPr>
            <a:r>
              <a:rPr lang="en-US" sz="2400" smtClean="0"/>
              <a:t>      </a:t>
            </a:r>
            <a:r>
              <a:rPr lang="en-US" sz="2400" b="1" smtClean="0"/>
              <a:t>longest</a:t>
            </a:r>
            <a:r>
              <a:rPr lang="en-US" sz="2400" smtClean="0"/>
              <a:t> and </a:t>
            </a:r>
            <a:r>
              <a:rPr lang="en-US" sz="2400" b="1" smtClean="0"/>
              <a:t>shortest</a:t>
            </a:r>
            <a:r>
              <a:rPr lang="en-US" sz="2400" smtClean="0"/>
              <a:t> path, </a:t>
            </a:r>
          </a:p>
          <a:p>
            <a:pPr eaLnBrk="1" hangingPunct="1">
              <a:buFont typeface="Wingdings" pitchFamily="2" charset="2"/>
              <a:buNone/>
            </a:pPr>
            <a:r>
              <a:rPr lang="en-US" sz="2400" smtClean="0"/>
              <a:t>     counting </a:t>
            </a:r>
            <a:r>
              <a:rPr lang="en-US" sz="2400" b="1" smtClean="0"/>
              <a:t>only the paths with significant energy</a:t>
            </a:r>
            <a:endParaRPr lang="el-GR" sz="2400" b="1" smtClean="0"/>
          </a:p>
        </p:txBody>
      </p:sp>
      <p:sp>
        <p:nvSpPr>
          <p:cNvPr id="4" name="Slide Number Placeholder 5"/>
          <p:cNvSpPr>
            <a:spLocks noGrp="1"/>
          </p:cNvSpPr>
          <p:nvPr>
            <p:ph type="sldNum" sz="quarter" idx="12"/>
          </p:nvPr>
        </p:nvSpPr>
        <p:spPr/>
        <p:txBody>
          <a:bodyPr/>
          <a:lstStyle/>
          <a:p>
            <a:pPr>
              <a:defRPr/>
            </a:pPr>
            <a:fld id="{72165BB4-347F-48AA-92DC-DB61CD1230AB}" type="slidenum">
              <a:rPr lang="el-GR"/>
              <a:pPr>
                <a:defRPr/>
              </a:pPr>
              <a:t>69</a:t>
            </a:fld>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l-GR" dirty="0" smtClean="0"/>
              <a:t>Βασικοί Όροι στα Σήματα</a:t>
            </a:r>
            <a:endParaRPr lang="el-GR" dirty="0"/>
          </a:p>
        </p:txBody>
      </p:sp>
      <p:sp>
        <p:nvSpPr>
          <p:cNvPr id="4" name="Content Placeholder 3"/>
          <p:cNvSpPr>
            <a:spLocks noGrp="1"/>
          </p:cNvSpPr>
          <p:nvPr>
            <p:ph sz="half" idx="2"/>
          </p:nvPr>
        </p:nvSpPr>
        <p:spPr>
          <a:xfrm>
            <a:off x="152400" y="1295400"/>
            <a:ext cx="8991600" cy="4525963"/>
          </a:xfrm>
        </p:spPr>
        <p:txBody>
          <a:bodyPr/>
          <a:lstStyle/>
          <a:p>
            <a:r>
              <a:rPr lang="el-GR" sz="2200" dirty="0" smtClean="0"/>
              <a:t>Σε γραμμικά συστήματα ισχύει η </a:t>
            </a:r>
            <a:r>
              <a:rPr lang="el-GR" sz="2200" b="1" dirty="0" smtClean="0">
                <a:solidFill>
                  <a:srgbClr val="FF0000"/>
                </a:solidFill>
              </a:rPr>
              <a:t>αρχή της υπέρθεσης</a:t>
            </a:r>
            <a:r>
              <a:rPr lang="en-US" sz="2200" b="1" dirty="0">
                <a:solidFill>
                  <a:srgbClr val="FF0000"/>
                </a:solidFill>
              </a:rPr>
              <a:t> </a:t>
            </a:r>
            <a:r>
              <a:rPr lang="en-US" sz="2200" dirty="0" smtClean="0"/>
              <a:t>(</a:t>
            </a:r>
            <a:r>
              <a:rPr lang="en-US" sz="2200" b="1" dirty="0" smtClean="0"/>
              <a:t>superimposition</a:t>
            </a:r>
            <a:r>
              <a:rPr lang="en-US" sz="2200" dirty="0" smtClean="0"/>
              <a:t>):</a:t>
            </a:r>
            <a:endParaRPr lang="el-GR" sz="2200" dirty="0" smtClean="0"/>
          </a:p>
          <a:p>
            <a:pPr marL="0" indent="0">
              <a:buNone/>
            </a:pPr>
            <a:r>
              <a:rPr lang="el-GR" sz="2200" dirty="0" smtClean="0"/>
              <a:t>       Η </a:t>
            </a:r>
            <a:r>
              <a:rPr lang="el-GR" sz="2200" b="1" dirty="0" smtClean="0">
                <a:solidFill>
                  <a:srgbClr val="7030A0"/>
                </a:solidFill>
              </a:rPr>
              <a:t>απόκριση </a:t>
            </a:r>
            <a:r>
              <a:rPr lang="el-GR" sz="2200" dirty="0" smtClean="0"/>
              <a:t>ενός γραμμικού συστήματος σε ένα </a:t>
            </a:r>
            <a:r>
              <a:rPr lang="el-GR" sz="2200" b="1" dirty="0" smtClean="0">
                <a:solidFill>
                  <a:srgbClr val="7030A0"/>
                </a:solidFill>
              </a:rPr>
              <a:t>αριθμό διεγέρσεων </a:t>
            </a:r>
            <a:r>
              <a:rPr lang="el-GR" sz="2200" dirty="0" smtClean="0"/>
              <a:t>τα οποία εφαρμόζονται ταυτόχρονα είναι </a:t>
            </a:r>
            <a:r>
              <a:rPr lang="el-GR" sz="2200" b="1" dirty="0" smtClean="0">
                <a:solidFill>
                  <a:srgbClr val="7030A0"/>
                </a:solidFill>
              </a:rPr>
              <a:t>ίση με το άθροισμα των αποκρίσεων του συστήματος, όταν κάθε μια από αυτές τις διεγέρσεις εφαρμόζεται ξεχωριστά</a:t>
            </a:r>
            <a:endParaRPr lang="en-US" sz="2200" b="1" dirty="0" smtClean="0">
              <a:solidFill>
                <a:srgbClr val="7030A0"/>
              </a:solidFill>
            </a:endParaRPr>
          </a:p>
          <a:p>
            <a:r>
              <a:rPr lang="el-GR" sz="2200" b="1" dirty="0" smtClean="0"/>
              <a:t>Φίλτρο</a:t>
            </a:r>
            <a:r>
              <a:rPr lang="en-US" sz="2200" dirty="0" smtClean="0"/>
              <a:t>: </a:t>
            </a:r>
            <a:r>
              <a:rPr lang="el-GR" sz="2200" dirty="0" smtClean="0"/>
              <a:t>διάταξη επιλογής συχνότητας που χρησιμοποιείται για να περιορίσει το φάσμα ενός σήματος σε μια ζώνη συχνοτήτων</a:t>
            </a:r>
          </a:p>
          <a:p>
            <a:r>
              <a:rPr lang="el-GR" sz="2200" b="1" dirty="0" smtClean="0"/>
              <a:t>Δίαυλος</a:t>
            </a:r>
            <a:r>
              <a:rPr lang="en-US" sz="2200" dirty="0" smtClean="0"/>
              <a:t>: </a:t>
            </a:r>
            <a:r>
              <a:rPr lang="el-GR" sz="2200" dirty="0" smtClean="0"/>
              <a:t>μέσο μετάδοσης που συνδέει τον πομπό με τον δέκτη του συστήματος επικοινωνίας</a:t>
            </a:r>
          </a:p>
          <a:p>
            <a:r>
              <a:rPr lang="el-GR" sz="2200" dirty="0" smtClean="0"/>
              <a:t>Περιγραφή στο πεδίο χρόνου ή συχνότητας</a:t>
            </a:r>
          </a:p>
        </p:txBody>
      </p:sp>
      <p:sp>
        <p:nvSpPr>
          <p:cNvPr id="5" name="Slide Number Placeholder 4"/>
          <p:cNvSpPr>
            <a:spLocks noGrp="1"/>
          </p:cNvSpPr>
          <p:nvPr>
            <p:ph type="sldNum" sz="quarter" idx="12"/>
          </p:nvPr>
        </p:nvSpPr>
        <p:spPr/>
        <p:txBody>
          <a:bodyPr/>
          <a:lstStyle/>
          <a:p>
            <a:pPr>
              <a:defRPr/>
            </a:pPr>
            <a:fld id="{A15354E3-FE33-46F5-9A3F-97814CF83D9B}" type="slidenum">
              <a:rPr lang="el-GR" smtClean="0"/>
              <a:pPr>
                <a:defRPr/>
              </a:pPr>
              <a:t>7</a:t>
            </a:fld>
            <a:endParaRPr lang="el-GR"/>
          </a:p>
        </p:txBody>
      </p:sp>
    </p:spTree>
    <p:extLst>
      <p:ext uri="{BB962C8B-B14F-4D97-AF65-F5344CB8AC3E}">
        <p14:creationId xmlns="" xmlns:p14="http://schemas.microsoft.com/office/powerpoint/2010/main" val="38250229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304800"/>
            <a:ext cx="8001000" cy="1216025"/>
          </a:xfrm>
        </p:spPr>
        <p:txBody>
          <a:bodyPr/>
          <a:lstStyle/>
          <a:p>
            <a:pPr eaLnBrk="1" hangingPunct="1"/>
            <a:r>
              <a:rPr lang="en-US" smtClean="0"/>
              <a:t> Modeling  Electromagnetic Field</a:t>
            </a:r>
            <a:endParaRPr lang="el-GR" smtClean="0"/>
          </a:p>
        </p:txBody>
      </p:sp>
      <p:sp>
        <p:nvSpPr>
          <p:cNvPr id="84995" name="Rectangle 3"/>
          <p:cNvSpPr>
            <a:spLocks noGrp="1" noChangeArrowheads="1"/>
          </p:cNvSpPr>
          <p:nvPr>
            <p:ph idx="1"/>
          </p:nvPr>
        </p:nvSpPr>
        <p:spPr>
          <a:xfrm>
            <a:off x="0" y="1981200"/>
            <a:ext cx="8991600" cy="4267200"/>
          </a:xfrm>
        </p:spPr>
        <p:txBody>
          <a:bodyPr/>
          <a:lstStyle/>
          <a:p>
            <a:pPr eaLnBrk="1" hangingPunct="1"/>
            <a:r>
              <a:rPr lang="en-US" sz="2200" smtClean="0"/>
              <a:t>In the cellular bands the wavelength is a fraction of meter</a:t>
            </a:r>
          </a:p>
          <a:p>
            <a:pPr eaLnBrk="1" hangingPunct="1"/>
            <a:r>
              <a:rPr lang="en-US" sz="2200" smtClean="0"/>
              <a:t> To calculate the electromagnetic field at the receiver, the locations of the receiver and the obstructions would have to be known with </a:t>
            </a:r>
            <a:r>
              <a:rPr lang="en-US" sz="2200" b="1" smtClean="0">
                <a:solidFill>
                  <a:srgbClr val="0033CC"/>
                </a:solidFill>
              </a:rPr>
              <a:t>sub-meter accuracies</a:t>
            </a:r>
            <a:r>
              <a:rPr lang="en-US" sz="2200" smtClean="0"/>
              <a:t>.</a:t>
            </a:r>
            <a:endParaRPr lang="el-GR" sz="2200" smtClean="0"/>
          </a:p>
        </p:txBody>
      </p:sp>
      <p:sp>
        <p:nvSpPr>
          <p:cNvPr id="4" name="Slide Number Placeholder 5"/>
          <p:cNvSpPr>
            <a:spLocks noGrp="1"/>
          </p:cNvSpPr>
          <p:nvPr>
            <p:ph type="sldNum" sz="quarter" idx="12"/>
          </p:nvPr>
        </p:nvSpPr>
        <p:spPr/>
        <p:txBody>
          <a:bodyPr/>
          <a:lstStyle/>
          <a:p>
            <a:pPr>
              <a:defRPr/>
            </a:pPr>
            <a:fld id="{55C6EEB5-638D-4D8A-BD1D-69B70B470A9A}" type="slidenum">
              <a:rPr lang="el-GR"/>
              <a:pPr>
                <a:defRPr/>
              </a:pPr>
              <a:t>70</a:t>
            </a:fld>
            <a:endParaRPr lang="el-G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81000" y="0"/>
            <a:ext cx="8575675" cy="1216025"/>
          </a:xfrm>
        </p:spPr>
        <p:txBody>
          <a:bodyPr/>
          <a:lstStyle/>
          <a:p>
            <a:pPr eaLnBrk="1" hangingPunct="1"/>
            <a:r>
              <a:rPr lang="en-US" sz="3000" smtClean="0"/>
              <a:t>Free space Fixed transmit &amp; Receive Antennas</a:t>
            </a:r>
            <a:endParaRPr lang="el-GR" sz="3000" smtClean="0"/>
          </a:p>
        </p:txBody>
      </p:sp>
      <p:sp>
        <p:nvSpPr>
          <p:cNvPr id="86019" name="Rectangle 3"/>
          <p:cNvSpPr>
            <a:spLocks noGrp="1" noChangeArrowheads="1"/>
          </p:cNvSpPr>
          <p:nvPr>
            <p:ph idx="1"/>
          </p:nvPr>
        </p:nvSpPr>
        <p:spPr>
          <a:xfrm>
            <a:off x="0" y="2286000"/>
            <a:ext cx="9144000" cy="4267200"/>
          </a:xfrm>
        </p:spPr>
        <p:txBody>
          <a:bodyPr/>
          <a:lstStyle/>
          <a:p>
            <a:pPr eaLnBrk="1" hangingPunct="1">
              <a:buFont typeface="Wingdings" pitchFamily="2" charset="2"/>
              <a:buNone/>
            </a:pPr>
            <a:r>
              <a:rPr lang="en-US" sz="2200" smtClean="0"/>
              <a:t>In the far  field, the </a:t>
            </a:r>
            <a:r>
              <a:rPr lang="en-US" sz="2200" b="1" smtClean="0">
                <a:solidFill>
                  <a:srgbClr val="CCCC00"/>
                </a:solidFill>
              </a:rPr>
              <a:t>electric field</a:t>
            </a:r>
            <a:r>
              <a:rPr lang="en-US" sz="2200" smtClean="0"/>
              <a:t> and </a:t>
            </a:r>
            <a:r>
              <a:rPr lang="en-US" sz="2200" b="1" smtClean="0">
                <a:solidFill>
                  <a:srgbClr val="CCCC00"/>
                </a:solidFill>
              </a:rPr>
              <a:t>magnetic field</a:t>
            </a:r>
            <a:r>
              <a:rPr lang="en-US" sz="2200" smtClean="0"/>
              <a:t> at any given location are</a:t>
            </a:r>
          </a:p>
          <a:p>
            <a:pPr eaLnBrk="1" hangingPunct="1"/>
            <a:r>
              <a:rPr lang="en-US" sz="2200" b="1" smtClean="0">
                <a:solidFill>
                  <a:schemeClr val="hlink"/>
                </a:solidFill>
              </a:rPr>
              <a:t>perpendicular</a:t>
            </a:r>
            <a:r>
              <a:rPr lang="en-US" sz="2200" smtClean="0">
                <a:solidFill>
                  <a:schemeClr val="hlink"/>
                </a:solidFill>
              </a:rPr>
              <a:t> both to each other &amp; to the direction of propagation from the antenna</a:t>
            </a:r>
          </a:p>
          <a:p>
            <a:pPr eaLnBrk="1" hangingPunct="1"/>
            <a:r>
              <a:rPr lang="en-US" sz="2200" b="1" smtClean="0">
                <a:solidFill>
                  <a:schemeClr val="hlink"/>
                </a:solidFill>
              </a:rPr>
              <a:t>proportional to each other</a:t>
            </a:r>
          </a:p>
          <a:p>
            <a:pPr eaLnBrk="1" hangingPunct="1"/>
            <a:endParaRPr lang="en-US" sz="2200" smtClean="0"/>
          </a:p>
        </p:txBody>
      </p:sp>
      <p:sp>
        <p:nvSpPr>
          <p:cNvPr id="4" name="Slide Number Placeholder 5"/>
          <p:cNvSpPr>
            <a:spLocks noGrp="1"/>
          </p:cNvSpPr>
          <p:nvPr>
            <p:ph type="sldNum" sz="quarter" idx="12"/>
          </p:nvPr>
        </p:nvSpPr>
        <p:spPr/>
        <p:txBody>
          <a:bodyPr/>
          <a:lstStyle/>
          <a:p>
            <a:pPr>
              <a:defRPr/>
            </a:pPr>
            <a:fld id="{A47CC823-924C-47B7-9FE8-8D780728F6FB}" type="slidenum">
              <a:rPr lang="el-GR"/>
              <a:pPr>
                <a:defRPr/>
              </a:pPr>
              <a:t>71</a:t>
            </a:fld>
            <a:endParaRPr lang="el-G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04800" y="0"/>
            <a:ext cx="8575675" cy="1216025"/>
          </a:xfrm>
        </p:spPr>
        <p:txBody>
          <a:bodyPr/>
          <a:lstStyle/>
          <a:p>
            <a:pPr eaLnBrk="1" hangingPunct="1"/>
            <a:r>
              <a:rPr lang="en-US" sz="3000" smtClean="0"/>
              <a:t>Free-space fixed transmit &amp; receive antennas</a:t>
            </a:r>
            <a:endParaRPr lang="el-GR" sz="3000" smtClean="0"/>
          </a:p>
        </p:txBody>
      </p:sp>
      <p:sp>
        <p:nvSpPr>
          <p:cNvPr id="87043" name="Rectangle 3"/>
          <p:cNvSpPr>
            <a:spLocks noGrp="1" noChangeArrowheads="1"/>
          </p:cNvSpPr>
          <p:nvPr>
            <p:ph idx="1"/>
          </p:nvPr>
        </p:nvSpPr>
        <p:spPr>
          <a:xfrm>
            <a:off x="0" y="1600200"/>
            <a:ext cx="9144000" cy="4267200"/>
          </a:xfrm>
        </p:spPr>
        <p:txBody>
          <a:bodyPr/>
          <a:lstStyle/>
          <a:p>
            <a:pPr eaLnBrk="1" hangingPunct="1">
              <a:buFont typeface="Wingdings" pitchFamily="2" charset="2"/>
              <a:buNone/>
            </a:pPr>
            <a:r>
              <a:rPr lang="en-US" sz="2200" smtClean="0"/>
              <a:t>In response to a transmitted sinusoid </a:t>
            </a:r>
            <a:r>
              <a:rPr lang="en-US" sz="2200" b="1" i="1" smtClean="0">
                <a:solidFill>
                  <a:srgbClr val="0033CC"/>
                </a:solidFill>
              </a:rPr>
              <a:t>cos(2</a:t>
            </a:r>
            <a:r>
              <a:rPr lang="en-US" sz="2200" b="1" i="1" smtClean="0">
                <a:solidFill>
                  <a:srgbClr val="0033CC"/>
                </a:solidFill>
                <a:sym typeface="Symbol" pitchFamily="18" charset="2"/>
              </a:rPr>
              <a:t>ft),</a:t>
            </a:r>
            <a:r>
              <a:rPr lang="en-US" sz="2200" smtClean="0">
                <a:sym typeface="Symbol" pitchFamily="18" charset="2"/>
              </a:rPr>
              <a:t> the </a:t>
            </a:r>
            <a:r>
              <a:rPr lang="en-US" sz="2200" b="1" i="1" smtClean="0">
                <a:solidFill>
                  <a:srgbClr val="CCCC00"/>
                </a:solidFill>
                <a:sym typeface="Symbol" pitchFamily="18" charset="2"/>
              </a:rPr>
              <a:t>electric far field</a:t>
            </a:r>
            <a:r>
              <a:rPr lang="en-US" sz="2200" b="1" i="1" smtClean="0">
                <a:sym typeface="Symbol" pitchFamily="18" charset="2"/>
              </a:rPr>
              <a:t> </a:t>
            </a:r>
            <a:r>
              <a:rPr lang="en-US" sz="2200" smtClean="0">
                <a:sym typeface="Symbol" pitchFamily="18" charset="2"/>
              </a:rPr>
              <a:t>at time </a:t>
            </a:r>
            <a:r>
              <a:rPr lang="en-US" sz="2200" b="1" smtClean="0">
                <a:solidFill>
                  <a:srgbClr val="0033CC"/>
                </a:solidFill>
                <a:sym typeface="Symbol" pitchFamily="18" charset="2"/>
              </a:rPr>
              <a:t>t</a:t>
            </a:r>
            <a:r>
              <a:rPr lang="en-US" sz="2200" smtClean="0">
                <a:sym typeface="Symbol" pitchFamily="18" charset="2"/>
              </a:rPr>
              <a:t> can be expressed as:</a:t>
            </a:r>
          </a:p>
          <a:p>
            <a:pPr eaLnBrk="1" hangingPunct="1">
              <a:buFont typeface="Wingdings" pitchFamily="2" charset="2"/>
              <a:buNone/>
            </a:pPr>
            <a:endParaRPr lang="en-US" sz="2200" smtClean="0">
              <a:sym typeface="Symbol" pitchFamily="18" charset="2"/>
            </a:endParaRPr>
          </a:p>
          <a:p>
            <a:pPr eaLnBrk="1" hangingPunct="1">
              <a:buFont typeface="Wingdings" pitchFamily="2" charset="2"/>
              <a:buNone/>
            </a:pPr>
            <a:r>
              <a:rPr lang="en-US" sz="2200" smtClean="0">
                <a:sym typeface="Symbol" pitchFamily="18" charset="2"/>
              </a:rPr>
              <a:t>   </a:t>
            </a:r>
            <a:r>
              <a:rPr lang="en-US" sz="2600" b="1" smtClean="0">
                <a:solidFill>
                  <a:srgbClr val="0033CC"/>
                </a:solidFill>
                <a:sym typeface="Symbol" pitchFamily="18" charset="2"/>
              </a:rPr>
              <a:t>E</a:t>
            </a:r>
            <a:r>
              <a:rPr lang="en-US" sz="2200" b="1" smtClean="0">
                <a:solidFill>
                  <a:srgbClr val="0033CC"/>
                </a:solidFill>
                <a:sym typeface="Symbol" pitchFamily="18" charset="2"/>
              </a:rPr>
              <a:t>( f, t,( d,, )) = a</a:t>
            </a:r>
            <a:r>
              <a:rPr lang="en-US" sz="2200" b="1" baseline="-25000" smtClean="0">
                <a:solidFill>
                  <a:srgbClr val="0033CC"/>
                </a:solidFill>
                <a:sym typeface="Symbol" pitchFamily="18" charset="2"/>
              </a:rPr>
              <a:t>s</a:t>
            </a:r>
            <a:r>
              <a:rPr lang="en-US" sz="2200" b="1" smtClean="0">
                <a:solidFill>
                  <a:srgbClr val="0033CC"/>
                </a:solidFill>
                <a:sym typeface="Symbol" pitchFamily="18" charset="2"/>
              </a:rPr>
              <a:t>(, , f) </a:t>
            </a:r>
            <a:r>
              <a:rPr lang="en-US" sz="2400" b="1" i="1" smtClean="0">
                <a:solidFill>
                  <a:srgbClr val="0033CC"/>
                </a:solidFill>
              </a:rPr>
              <a:t>cos</a:t>
            </a:r>
            <a:r>
              <a:rPr lang="en-US" sz="2200" b="1" smtClean="0">
                <a:solidFill>
                  <a:srgbClr val="0033CC"/>
                </a:solidFill>
              </a:rPr>
              <a:t>(2 </a:t>
            </a:r>
            <a:r>
              <a:rPr lang="en-US" sz="2200" b="1" smtClean="0">
                <a:solidFill>
                  <a:srgbClr val="0033CC"/>
                </a:solidFill>
                <a:sym typeface="Symbol" pitchFamily="18" charset="2"/>
              </a:rPr>
              <a:t> f (t-d/c)) / d</a:t>
            </a:r>
            <a:endParaRPr lang="el-GR" sz="2200" smtClean="0">
              <a:sym typeface="Symbol" pitchFamily="18" charset="2"/>
            </a:endParaRPr>
          </a:p>
        </p:txBody>
      </p:sp>
      <p:sp>
        <p:nvSpPr>
          <p:cNvPr id="14" name="Slide Number Placeholder 5"/>
          <p:cNvSpPr>
            <a:spLocks noGrp="1"/>
          </p:cNvSpPr>
          <p:nvPr>
            <p:ph type="sldNum" sz="quarter" idx="12"/>
          </p:nvPr>
        </p:nvSpPr>
        <p:spPr/>
        <p:txBody>
          <a:bodyPr/>
          <a:lstStyle/>
          <a:p>
            <a:pPr>
              <a:defRPr/>
            </a:pPr>
            <a:fld id="{412236F1-215B-4813-A8E9-D3EF2F34E0EB}" type="slidenum">
              <a:rPr lang="el-GR"/>
              <a:pPr>
                <a:defRPr/>
              </a:pPr>
              <a:t>72</a:t>
            </a:fld>
            <a:endParaRPr lang="el-GR"/>
          </a:p>
        </p:txBody>
      </p:sp>
      <p:sp>
        <p:nvSpPr>
          <p:cNvPr id="87045" name="Oval 4"/>
          <p:cNvSpPr>
            <a:spLocks noChangeArrowheads="1"/>
          </p:cNvSpPr>
          <p:nvPr/>
        </p:nvSpPr>
        <p:spPr bwMode="auto">
          <a:xfrm>
            <a:off x="762000" y="2590800"/>
            <a:ext cx="1447800" cy="838200"/>
          </a:xfrm>
          <a:prstGeom prst="ellipse">
            <a:avLst/>
          </a:prstGeom>
          <a:noFill/>
          <a:ln w="57150">
            <a:solidFill>
              <a:srgbClr val="FFFF66"/>
            </a:solidFill>
            <a:round/>
            <a:headEnd/>
            <a:tailEnd/>
          </a:ln>
        </p:spPr>
        <p:txBody>
          <a:bodyPr wrap="none" anchor="ctr"/>
          <a:lstStyle/>
          <a:p>
            <a:endParaRPr lang="en-US"/>
          </a:p>
        </p:txBody>
      </p:sp>
      <p:sp>
        <p:nvSpPr>
          <p:cNvPr id="87046" name="Line 5"/>
          <p:cNvSpPr>
            <a:spLocks noChangeShapeType="1"/>
          </p:cNvSpPr>
          <p:nvPr/>
        </p:nvSpPr>
        <p:spPr bwMode="auto">
          <a:xfrm>
            <a:off x="1447800" y="3352800"/>
            <a:ext cx="76200" cy="1676400"/>
          </a:xfrm>
          <a:prstGeom prst="line">
            <a:avLst/>
          </a:prstGeom>
          <a:noFill/>
          <a:ln w="9525">
            <a:solidFill>
              <a:schemeClr val="tx1"/>
            </a:solidFill>
            <a:round/>
            <a:headEnd type="arrow" w="med" len="med"/>
            <a:tailEnd/>
          </a:ln>
        </p:spPr>
        <p:txBody>
          <a:bodyPr wrap="none"/>
          <a:lstStyle/>
          <a:p>
            <a:endParaRPr lang="en-US"/>
          </a:p>
        </p:txBody>
      </p:sp>
      <p:sp>
        <p:nvSpPr>
          <p:cNvPr id="87047" name="Text Box 6"/>
          <p:cNvSpPr txBox="1">
            <a:spLocks noChangeArrowheads="1"/>
          </p:cNvSpPr>
          <p:nvPr/>
        </p:nvSpPr>
        <p:spPr bwMode="auto">
          <a:xfrm>
            <a:off x="533400" y="5029200"/>
            <a:ext cx="8305800" cy="915988"/>
          </a:xfrm>
          <a:prstGeom prst="rect">
            <a:avLst/>
          </a:prstGeom>
          <a:noFill/>
          <a:ln w="9525">
            <a:noFill/>
            <a:miter lim="800000"/>
            <a:headEnd/>
            <a:tailEnd/>
          </a:ln>
        </p:spPr>
        <p:txBody>
          <a:bodyPr>
            <a:spAutoFit/>
          </a:bodyPr>
          <a:lstStyle/>
          <a:p>
            <a:r>
              <a:rPr lang="en-US">
                <a:latin typeface="Comic Sans MS" pitchFamily="66" charset="0"/>
              </a:rPr>
              <a:t>     </a:t>
            </a:r>
            <a:r>
              <a:rPr lang="en-US" b="1">
                <a:latin typeface="Comic Sans MS" pitchFamily="66" charset="0"/>
              </a:rPr>
              <a:t>point u</a:t>
            </a:r>
            <a:r>
              <a:rPr lang="en-US">
                <a:latin typeface="Comic Sans MS" pitchFamily="66" charset="0"/>
              </a:rPr>
              <a:t> in space @ which the electric field </a:t>
            </a:r>
            <a:r>
              <a:rPr lang="en-US" b="1">
                <a:latin typeface="Comic Sans MS" pitchFamily="66" charset="0"/>
              </a:rPr>
              <a:t>is being measured</a:t>
            </a:r>
          </a:p>
          <a:p>
            <a:r>
              <a:rPr lang="en-US" b="1">
                <a:solidFill>
                  <a:srgbClr val="0033CC"/>
                </a:solidFill>
                <a:latin typeface="Comic Sans MS" pitchFamily="66" charset="0"/>
              </a:rPr>
              <a:t>d</a:t>
            </a:r>
            <a:r>
              <a:rPr lang="en-US" b="1">
                <a:latin typeface="Comic Sans MS" pitchFamily="66" charset="0"/>
              </a:rPr>
              <a:t> distance</a:t>
            </a:r>
            <a:r>
              <a:rPr lang="en-US">
                <a:latin typeface="Comic Sans MS" pitchFamily="66" charset="0"/>
              </a:rPr>
              <a:t> from the transmit to receive antennas</a:t>
            </a:r>
          </a:p>
          <a:p>
            <a:endParaRPr lang="el-GR">
              <a:latin typeface="Comic Sans MS" pitchFamily="66" charset="0"/>
            </a:endParaRPr>
          </a:p>
        </p:txBody>
      </p:sp>
      <p:sp>
        <p:nvSpPr>
          <p:cNvPr id="87048" name="Line 7"/>
          <p:cNvSpPr>
            <a:spLocks noChangeShapeType="1"/>
          </p:cNvSpPr>
          <p:nvPr/>
        </p:nvSpPr>
        <p:spPr bwMode="auto">
          <a:xfrm flipV="1">
            <a:off x="762000" y="3048000"/>
            <a:ext cx="457200" cy="2286000"/>
          </a:xfrm>
          <a:prstGeom prst="line">
            <a:avLst/>
          </a:prstGeom>
          <a:noFill/>
          <a:ln w="9525">
            <a:solidFill>
              <a:schemeClr val="tx1"/>
            </a:solidFill>
            <a:round/>
            <a:headEnd/>
            <a:tailEnd type="triangle" w="med" len="med"/>
          </a:ln>
        </p:spPr>
        <p:txBody>
          <a:bodyPr wrap="none"/>
          <a:lstStyle/>
          <a:p>
            <a:endParaRPr lang="en-US"/>
          </a:p>
        </p:txBody>
      </p:sp>
      <p:sp>
        <p:nvSpPr>
          <p:cNvPr id="87049" name="Oval 8"/>
          <p:cNvSpPr>
            <a:spLocks noChangeArrowheads="1"/>
          </p:cNvSpPr>
          <p:nvPr/>
        </p:nvSpPr>
        <p:spPr bwMode="auto">
          <a:xfrm>
            <a:off x="2590800" y="2667000"/>
            <a:ext cx="914400" cy="838200"/>
          </a:xfrm>
          <a:prstGeom prst="ellipse">
            <a:avLst/>
          </a:prstGeom>
          <a:noFill/>
          <a:ln w="57150">
            <a:solidFill>
              <a:srgbClr val="FF0000"/>
            </a:solidFill>
            <a:round/>
            <a:headEnd/>
            <a:tailEnd/>
          </a:ln>
        </p:spPr>
        <p:txBody>
          <a:bodyPr wrap="none" anchor="ctr"/>
          <a:lstStyle/>
          <a:p>
            <a:endParaRPr lang="en-US"/>
          </a:p>
        </p:txBody>
      </p:sp>
      <p:sp>
        <p:nvSpPr>
          <p:cNvPr id="87050" name="Line 9"/>
          <p:cNvSpPr>
            <a:spLocks noChangeShapeType="1"/>
          </p:cNvSpPr>
          <p:nvPr/>
        </p:nvSpPr>
        <p:spPr bwMode="auto">
          <a:xfrm>
            <a:off x="2895600" y="3352800"/>
            <a:ext cx="228600" cy="457200"/>
          </a:xfrm>
          <a:prstGeom prst="line">
            <a:avLst/>
          </a:prstGeom>
          <a:noFill/>
          <a:ln w="9525">
            <a:solidFill>
              <a:schemeClr val="tx1"/>
            </a:solidFill>
            <a:round/>
            <a:headEnd type="arrow" w="med" len="med"/>
            <a:tailEnd/>
          </a:ln>
        </p:spPr>
        <p:txBody>
          <a:bodyPr wrap="none"/>
          <a:lstStyle/>
          <a:p>
            <a:endParaRPr lang="en-US"/>
          </a:p>
        </p:txBody>
      </p:sp>
      <p:sp>
        <p:nvSpPr>
          <p:cNvPr id="87051" name="Text Box 10"/>
          <p:cNvSpPr txBox="1">
            <a:spLocks noChangeArrowheads="1"/>
          </p:cNvSpPr>
          <p:nvPr/>
        </p:nvSpPr>
        <p:spPr bwMode="auto">
          <a:xfrm>
            <a:off x="2928938" y="3743325"/>
            <a:ext cx="5632450" cy="366713"/>
          </a:xfrm>
          <a:prstGeom prst="rect">
            <a:avLst/>
          </a:prstGeom>
          <a:noFill/>
          <a:ln w="9525">
            <a:noFill/>
            <a:miter lim="800000"/>
            <a:headEnd/>
            <a:tailEnd/>
          </a:ln>
        </p:spPr>
        <p:txBody>
          <a:bodyPr wrap="none">
            <a:spAutoFit/>
          </a:bodyPr>
          <a:lstStyle/>
          <a:p>
            <a:r>
              <a:rPr lang="en-US">
                <a:latin typeface="Comic Sans MS" pitchFamily="66" charset="0"/>
              </a:rPr>
              <a:t>vertical &amp; horizontal angles </a:t>
            </a:r>
            <a:r>
              <a:rPr lang="en-US" b="1">
                <a:latin typeface="Comic Sans MS" pitchFamily="66" charset="0"/>
              </a:rPr>
              <a:t>from the antenna to u</a:t>
            </a:r>
            <a:endParaRPr lang="el-GR" b="1">
              <a:latin typeface="Comic Sans MS" pitchFamily="66" charset="0"/>
            </a:endParaRPr>
          </a:p>
        </p:txBody>
      </p:sp>
      <p:sp>
        <p:nvSpPr>
          <p:cNvPr id="87052" name="Oval 11"/>
          <p:cNvSpPr>
            <a:spLocks noChangeArrowheads="1"/>
          </p:cNvSpPr>
          <p:nvPr/>
        </p:nvSpPr>
        <p:spPr bwMode="auto">
          <a:xfrm>
            <a:off x="3505200" y="2667000"/>
            <a:ext cx="2438400" cy="685800"/>
          </a:xfrm>
          <a:prstGeom prst="ellipse">
            <a:avLst/>
          </a:prstGeom>
          <a:noFill/>
          <a:ln w="57150">
            <a:solidFill>
              <a:srgbClr val="FFCC00"/>
            </a:solidFill>
            <a:round/>
            <a:headEnd/>
            <a:tailEnd/>
          </a:ln>
        </p:spPr>
        <p:txBody>
          <a:bodyPr wrap="none" anchor="ctr"/>
          <a:lstStyle/>
          <a:p>
            <a:endParaRPr lang="en-US"/>
          </a:p>
        </p:txBody>
      </p:sp>
      <p:sp>
        <p:nvSpPr>
          <p:cNvPr id="87053" name="Line 12"/>
          <p:cNvSpPr>
            <a:spLocks noChangeShapeType="1"/>
          </p:cNvSpPr>
          <p:nvPr/>
        </p:nvSpPr>
        <p:spPr bwMode="auto">
          <a:xfrm flipH="1">
            <a:off x="1676400" y="3352800"/>
            <a:ext cx="2057400" cy="1066800"/>
          </a:xfrm>
          <a:prstGeom prst="line">
            <a:avLst/>
          </a:prstGeom>
          <a:noFill/>
          <a:ln w="9525">
            <a:solidFill>
              <a:schemeClr val="tx1"/>
            </a:solidFill>
            <a:round/>
            <a:headEnd type="arrow" w="med" len="med"/>
            <a:tailEnd/>
          </a:ln>
        </p:spPr>
        <p:txBody>
          <a:bodyPr wrap="none"/>
          <a:lstStyle/>
          <a:p>
            <a:endParaRPr lang="en-US"/>
          </a:p>
        </p:txBody>
      </p:sp>
      <p:sp>
        <p:nvSpPr>
          <p:cNvPr id="87054" name="Text Box 13"/>
          <p:cNvSpPr txBox="1">
            <a:spLocks noChangeArrowheads="1"/>
          </p:cNvSpPr>
          <p:nvPr/>
        </p:nvSpPr>
        <p:spPr bwMode="auto">
          <a:xfrm>
            <a:off x="431800" y="4352925"/>
            <a:ext cx="7813675" cy="366713"/>
          </a:xfrm>
          <a:prstGeom prst="rect">
            <a:avLst/>
          </a:prstGeom>
          <a:noFill/>
          <a:ln w="9525">
            <a:noFill/>
            <a:miter lim="800000"/>
            <a:headEnd/>
            <a:tailEnd/>
          </a:ln>
        </p:spPr>
        <p:txBody>
          <a:bodyPr wrap="none">
            <a:spAutoFit/>
          </a:bodyPr>
          <a:lstStyle/>
          <a:p>
            <a:r>
              <a:rPr lang="en-US" b="1">
                <a:solidFill>
                  <a:srgbClr val="0033CC"/>
                </a:solidFill>
                <a:latin typeface="Comic Sans MS" pitchFamily="66" charset="0"/>
              </a:rPr>
              <a:t>Radiation pattern</a:t>
            </a:r>
            <a:r>
              <a:rPr lang="en-US">
                <a:latin typeface="Comic Sans MS" pitchFamily="66" charset="0"/>
              </a:rPr>
              <a:t> of sending antenna at frequency f (incl. antenna loss)</a:t>
            </a:r>
            <a:endParaRPr lang="el-GR">
              <a:latin typeface="Comic Sans MS" pitchFamily="66"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cstate="print"/>
          <a:srcRect/>
          <a:stretch>
            <a:fillRect/>
          </a:stretch>
        </p:blipFill>
        <p:spPr bwMode="auto">
          <a:xfrm>
            <a:off x="228600" y="1600200"/>
            <a:ext cx="1201738" cy="536575"/>
          </a:xfrm>
          <a:prstGeom prst="rect">
            <a:avLst/>
          </a:prstGeom>
          <a:noFill/>
          <a:ln w="9525">
            <a:noFill/>
            <a:miter lim="800000"/>
            <a:headEnd/>
            <a:tailEnd/>
          </a:ln>
        </p:spPr>
      </p:pic>
      <p:sp>
        <p:nvSpPr>
          <p:cNvPr id="361475" name="Rectangle 3"/>
          <p:cNvSpPr>
            <a:spLocks noGrp="1" noChangeArrowheads="1"/>
          </p:cNvSpPr>
          <p:nvPr>
            <p:ph type="title"/>
          </p:nvPr>
        </p:nvSpPr>
        <p:spPr>
          <a:xfrm>
            <a:off x="-381000" y="0"/>
            <a:ext cx="8229600" cy="1143000"/>
          </a:xfrm>
        </p:spPr>
        <p:txBody>
          <a:bodyPr rtlCol="0">
            <a:normAutofit fontScale="90000"/>
          </a:bodyPr>
          <a:lstStyle/>
          <a:p>
            <a:pPr eaLnBrk="1" fontAlgn="auto" hangingPunct="1">
              <a:spcAft>
                <a:spcPts val="0"/>
              </a:spcAft>
              <a:defRPr/>
            </a:pPr>
            <a:r>
              <a:rPr lang="en-US" dirty="0"/>
              <a:t> </a:t>
            </a:r>
            <a:r>
              <a:rPr lang="en-US" dirty="0" smtClean="0"/>
              <a:t>Physical-layer Model </a:t>
            </a:r>
            <a:r>
              <a:rPr lang="en-US" dirty="0" smtClean="0">
                <a:latin typeface="Wide Latin"/>
              </a:rPr>
              <a:t>— </a:t>
            </a:r>
            <a:r>
              <a:rPr lang="en-US" dirty="0" smtClean="0"/>
              <a:t>Criterion for Successful  Transmission</a:t>
            </a:r>
            <a:endParaRPr lang="el-GR" dirty="0"/>
          </a:p>
        </p:txBody>
      </p:sp>
      <p:sp>
        <p:nvSpPr>
          <p:cNvPr id="88068" name="Rectangle 4"/>
          <p:cNvSpPr>
            <a:spLocks noGrp="1" noChangeArrowheads="1"/>
          </p:cNvSpPr>
          <p:nvPr>
            <p:ph idx="1"/>
          </p:nvPr>
        </p:nvSpPr>
        <p:spPr>
          <a:xfrm>
            <a:off x="0" y="1600200"/>
            <a:ext cx="8686800" cy="4525963"/>
          </a:xfrm>
        </p:spPr>
        <p:txBody>
          <a:bodyPr/>
          <a:lstStyle/>
          <a:p>
            <a:pPr eaLnBrk="1" hangingPunct="1"/>
            <a:r>
              <a:rPr lang="en-US" sz="2200" smtClean="0"/>
              <a:t>                 subset of nodes </a:t>
            </a:r>
            <a:r>
              <a:rPr lang="en-US" sz="2200" b="1" smtClean="0">
                <a:solidFill>
                  <a:srgbClr val="0033CC"/>
                </a:solidFill>
              </a:rPr>
              <a:t>simultaneously</a:t>
            </a:r>
            <a:r>
              <a:rPr lang="en-US" sz="2200" smtClean="0">
                <a:solidFill>
                  <a:srgbClr val="0033CC"/>
                </a:solidFill>
              </a:rPr>
              <a:t> </a:t>
            </a:r>
            <a:r>
              <a:rPr lang="en-US" sz="2200" smtClean="0"/>
              <a:t>transmitting at some time instance over a certain sub-channel.</a:t>
            </a:r>
          </a:p>
          <a:p>
            <a:pPr eaLnBrk="1" hangingPunct="1"/>
            <a:r>
              <a:rPr lang="en-US" smtClean="0"/>
              <a:t>         </a:t>
            </a:r>
            <a:r>
              <a:rPr lang="en-US" sz="2200" smtClean="0"/>
              <a:t>Power level chosen  by node </a:t>
            </a:r>
            <a:r>
              <a:rPr lang="en-US" sz="2200" b="1" smtClean="0"/>
              <a:t>X</a:t>
            </a:r>
            <a:r>
              <a:rPr lang="en-US" sz="2200" b="1" baseline="-25000" smtClean="0"/>
              <a:t>k</a:t>
            </a:r>
          </a:p>
          <a:p>
            <a:pPr eaLnBrk="1" hangingPunct="1"/>
            <a:endParaRPr lang="en-US" b="1" baseline="-25000" smtClean="0"/>
          </a:p>
          <a:p>
            <a:pPr eaLnBrk="1" hangingPunct="1"/>
            <a:endParaRPr lang="el-GR" smtClean="0"/>
          </a:p>
        </p:txBody>
      </p:sp>
      <p:sp>
        <p:nvSpPr>
          <p:cNvPr id="18" name="Slide Number Placeholder 5"/>
          <p:cNvSpPr>
            <a:spLocks noGrp="1"/>
          </p:cNvSpPr>
          <p:nvPr>
            <p:ph type="sldNum" sz="quarter" idx="12"/>
          </p:nvPr>
        </p:nvSpPr>
        <p:spPr/>
        <p:txBody>
          <a:bodyPr/>
          <a:lstStyle/>
          <a:p>
            <a:pPr>
              <a:defRPr/>
            </a:pPr>
            <a:fld id="{0BA7C537-33E2-47AE-B4B2-57BEB425832E}" type="slidenum">
              <a:rPr lang="el-GR"/>
              <a:pPr>
                <a:defRPr/>
              </a:pPr>
              <a:t>73</a:t>
            </a:fld>
            <a:endParaRPr lang="el-GR"/>
          </a:p>
        </p:txBody>
      </p:sp>
      <p:pic>
        <p:nvPicPr>
          <p:cNvPr id="88070" name="Picture 5"/>
          <p:cNvPicPr>
            <a:picLocks noChangeAspect="1" noChangeArrowheads="1"/>
          </p:cNvPicPr>
          <p:nvPr/>
        </p:nvPicPr>
        <p:blipFill>
          <a:blip r:embed="rId3" cstate="print"/>
          <a:srcRect/>
          <a:stretch>
            <a:fillRect/>
          </a:stretch>
        </p:blipFill>
        <p:spPr bwMode="auto">
          <a:xfrm>
            <a:off x="533400" y="2514600"/>
            <a:ext cx="365125" cy="512763"/>
          </a:xfrm>
          <a:prstGeom prst="rect">
            <a:avLst/>
          </a:prstGeom>
          <a:noFill/>
          <a:ln w="9525">
            <a:noFill/>
            <a:miter lim="800000"/>
            <a:headEnd/>
            <a:tailEnd/>
          </a:ln>
        </p:spPr>
      </p:pic>
      <p:pic>
        <p:nvPicPr>
          <p:cNvPr id="88071" name="Picture 6"/>
          <p:cNvPicPr>
            <a:picLocks noChangeAspect="1" noChangeArrowheads="1"/>
          </p:cNvPicPr>
          <p:nvPr/>
        </p:nvPicPr>
        <p:blipFill>
          <a:blip r:embed="rId4" cstate="print"/>
          <a:srcRect/>
          <a:stretch>
            <a:fillRect/>
          </a:stretch>
        </p:blipFill>
        <p:spPr bwMode="auto">
          <a:xfrm>
            <a:off x="1295400" y="3657600"/>
            <a:ext cx="6934200" cy="2330450"/>
          </a:xfrm>
          <a:prstGeom prst="rect">
            <a:avLst/>
          </a:prstGeom>
          <a:noFill/>
          <a:ln w="9525">
            <a:noFill/>
            <a:miter lim="800000"/>
            <a:headEnd/>
            <a:tailEnd/>
          </a:ln>
        </p:spPr>
      </p:pic>
      <p:sp>
        <p:nvSpPr>
          <p:cNvPr id="88072" name="Oval 7"/>
          <p:cNvSpPr>
            <a:spLocks noChangeArrowheads="1"/>
          </p:cNvSpPr>
          <p:nvPr/>
        </p:nvSpPr>
        <p:spPr bwMode="auto">
          <a:xfrm>
            <a:off x="4800600" y="4648200"/>
            <a:ext cx="838200" cy="1066800"/>
          </a:xfrm>
          <a:prstGeom prst="ellipse">
            <a:avLst/>
          </a:prstGeom>
          <a:noFill/>
          <a:ln w="76200">
            <a:solidFill>
              <a:srgbClr val="FFFF66"/>
            </a:solidFill>
            <a:round/>
            <a:headEnd/>
            <a:tailEnd/>
          </a:ln>
        </p:spPr>
        <p:txBody>
          <a:bodyPr wrap="none" anchor="ctr"/>
          <a:lstStyle/>
          <a:p>
            <a:endParaRPr lang="en-US"/>
          </a:p>
        </p:txBody>
      </p:sp>
      <p:sp>
        <p:nvSpPr>
          <p:cNvPr id="88073" name="Line 8"/>
          <p:cNvSpPr>
            <a:spLocks noChangeShapeType="1"/>
          </p:cNvSpPr>
          <p:nvPr/>
        </p:nvSpPr>
        <p:spPr bwMode="auto">
          <a:xfrm flipV="1">
            <a:off x="5334000" y="4800600"/>
            <a:ext cx="457200" cy="152400"/>
          </a:xfrm>
          <a:prstGeom prst="line">
            <a:avLst/>
          </a:prstGeom>
          <a:noFill/>
          <a:ln w="9525">
            <a:solidFill>
              <a:schemeClr val="tx1"/>
            </a:solidFill>
            <a:round/>
            <a:headEnd type="arrow" w="med" len="med"/>
            <a:tailEnd/>
          </a:ln>
        </p:spPr>
        <p:txBody>
          <a:bodyPr wrap="none"/>
          <a:lstStyle/>
          <a:p>
            <a:endParaRPr lang="en-US"/>
          </a:p>
        </p:txBody>
      </p:sp>
      <p:sp>
        <p:nvSpPr>
          <p:cNvPr id="88074" name="Text Box 9"/>
          <p:cNvSpPr txBox="1">
            <a:spLocks noChangeArrowheads="1"/>
          </p:cNvSpPr>
          <p:nvPr/>
        </p:nvSpPr>
        <p:spPr bwMode="auto">
          <a:xfrm>
            <a:off x="5562600" y="4429125"/>
            <a:ext cx="3346450" cy="641350"/>
          </a:xfrm>
          <a:prstGeom prst="rect">
            <a:avLst/>
          </a:prstGeom>
          <a:noFill/>
          <a:ln w="9525">
            <a:noFill/>
            <a:miter lim="800000"/>
            <a:headEnd/>
            <a:tailEnd/>
          </a:ln>
        </p:spPr>
        <p:txBody>
          <a:bodyPr wrap="none">
            <a:spAutoFit/>
          </a:bodyPr>
          <a:lstStyle/>
          <a:p>
            <a:r>
              <a:rPr lang="en-US" b="1">
                <a:latin typeface="Comic Sans MS" pitchFamily="66" charset="0"/>
              </a:rPr>
              <a:t>minimum</a:t>
            </a:r>
          </a:p>
          <a:p>
            <a:r>
              <a:rPr lang="en-US" b="1">
                <a:latin typeface="Comic Sans MS" pitchFamily="66" charset="0"/>
              </a:rPr>
              <a:t>Signal-to-interference ratio</a:t>
            </a:r>
            <a:endParaRPr lang="el-GR" b="1">
              <a:latin typeface="Comic Sans MS" pitchFamily="66" charset="0"/>
            </a:endParaRPr>
          </a:p>
        </p:txBody>
      </p:sp>
      <p:sp>
        <p:nvSpPr>
          <p:cNvPr id="88075" name="Oval 10"/>
          <p:cNvSpPr>
            <a:spLocks noChangeArrowheads="1"/>
          </p:cNvSpPr>
          <p:nvPr/>
        </p:nvSpPr>
        <p:spPr bwMode="auto">
          <a:xfrm>
            <a:off x="4038600" y="5334000"/>
            <a:ext cx="228600" cy="304800"/>
          </a:xfrm>
          <a:prstGeom prst="ellipse">
            <a:avLst/>
          </a:prstGeom>
          <a:noFill/>
          <a:ln w="57150">
            <a:solidFill>
              <a:srgbClr val="FFFF66"/>
            </a:solidFill>
            <a:round/>
            <a:headEnd/>
            <a:tailEnd/>
          </a:ln>
        </p:spPr>
        <p:txBody>
          <a:bodyPr wrap="none" anchor="ctr"/>
          <a:lstStyle/>
          <a:p>
            <a:endParaRPr lang="en-US"/>
          </a:p>
        </p:txBody>
      </p:sp>
      <p:sp>
        <p:nvSpPr>
          <p:cNvPr id="88076" name="Line 11"/>
          <p:cNvSpPr>
            <a:spLocks noChangeShapeType="1"/>
          </p:cNvSpPr>
          <p:nvPr/>
        </p:nvSpPr>
        <p:spPr bwMode="auto">
          <a:xfrm>
            <a:off x="4267200" y="5638800"/>
            <a:ext cx="533400" cy="381000"/>
          </a:xfrm>
          <a:prstGeom prst="line">
            <a:avLst/>
          </a:prstGeom>
          <a:noFill/>
          <a:ln w="9525">
            <a:solidFill>
              <a:schemeClr val="tx1"/>
            </a:solidFill>
            <a:round/>
            <a:headEnd type="triangle" w="med" len="med"/>
            <a:tailEnd/>
          </a:ln>
        </p:spPr>
        <p:txBody>
          <a:bodyPr wrap="none"/>
          <a:lstStyle/>
          <a:p>
            <a:endParaRPr lang="en-US"/>
          </a:p>
        </p:txBody>
      </p:sp>
      <p:sp>
        <p:nvSpPr>
          <p:cNvPr id="88077" name="Text Box 12"/>
          <p:cNvSpPr txBox="1">
            <a:spLocks noChangeArrowheads="1"/>
          </p:cNvSpPr>
          <p:nvPr/>
        </p:nvSpPr>
        <p:spPr bwMode="auto">
          <a:xfrm>
            <a:off x="4511675" y="5876925"/>
            <a:ext cx="3983038" cy="366713"/>
          </a:xfrm>
          <a:prstGeom prst="rect">
            <a:avLst/>
          </a:prstGeom>
          <a:noFill/>
          <a:ln w="9525">
            <a:noFill/>
            <a:miter lim="800000"/>
            <a:headEnd/>
            <a:tailEnd/>
          </a:ln>
        </p:spPr>
        <p:txBody>
          <a:bodyPr wrap="none">
            <a:spAutoFit/>
          </a:bodyPr>
          <a:lstStyle/>
          <a:p>
            <a:r>
              <a:rPr lang="en-US" b="1">
                <a:latin typeface="Comic Sans MS" pitchFamily="66" charset="0"/>
              </a:rPr>
              <a:t>Signal power decays with distance</a:t>
            </a:r>
            <a:endParaRPr lang="el-GR" b="1">
              <a:latin typeface="Comic Sans MS" pitchFamily="66" charset="0"/>
            </a:endParaRPr>
          </a:p>
        </p:txBody>
      </p:sp>
      <p:sp>
        <p:nvSpPr>
          <p:cNvPr id="88078" name="Line 13"/>
          <p:cNvSpPr>
            <a:spLocks noChangeShapeType="1"/>
          </p:cNvSpPr>
          <p:nvPr/>
        </p:nvSpPr>
        <p:spPr bwMode="auto">
          <a:xfrm>
            <a:off x="3200400" y="4114800"/>
            <a:ext cx="4114800" cy="0"/>
          </a:xfrm>
          <a:prstGeom prst="line">
            <a:avLst/>
          </a:prstGeom>
          <a:noFill/>
          <a:ln w="57150">
            <a:solidFill>
              <a:srgbClr val="FF0000"/>
            </a:solidFill>
            <a:round/>
            <a:headEnd/>
            <a:tailEnd/>
          </a:ln>
        </p:spPr>
        <p:txBody>
          <a:bodyPr wrap="none"/>
          <a:lstStyle/>
          <a:p>
            <a:endParaRPr lang="en-US"/>
          </a:p>
        </p:txBody>
      </p:sp>
      <p:sp>
        <p:nvSpPr>
          <p:cNvPr id="88079" name="Oval 14"/>
          <p:cNvSpPr>
            <a:spLocks noChangeArrowheads="1"/>
          </p:cNvSpPr>
          <p:nvPr/>
        </p:nvSpPr>
        <p:spPr bwMode="auto">
          <a:xfrm>
            <a:off x="1371600" y="4953000"/>
            <a:ext cx="914400" cy="914400"/>
          </a:xfrm>
          <a:prstGeom prst="ellipse">
            <a:avLst/>
          </a:prstGeom>
          <a:noFill/>
          <a:ln w="57150">
            <a:solidFill>
              <a:srgbClr val="FFFF66"/>
            </a:solidFill>
            <a:round/>
            <a:headEnd/>
            <a:tailEnd/>
          </a:ln>
        </p:spPr>
        <p:txBody>
          <a:bodyPr wrap="none" anchor="ctr"/>
          <a:lstStyle/>
          <a:p>
            <a:endParaRPr lang="en-US"/>
          </a:p>
        </p:txBody>
      </p:sp>
      <p:sp>
        <p:nvSpPr>
          <p:cNvPr id="88080" name="Line 15"/>
          <p:cNvSpPr>
            <a:spLocks noChangeShapeType="1"/>
          </p:cNvSpPr>
          <p:nvPr/>
        </p:nvSpPr>
        <p:spPr bwMode="auto">
          <a:xfrm>
            <a:off x="1143000" y="4953000"/>
            <a:ext cx="457200" cy="381000"/>
          </a:xfrm>
          <a:prstGeom prst="line">
            <a:avLst/>
          </a:prstGeom>
          <a:noFill/>
          <a:ln w="9525">
            <a:solidFill>
              <a:schemeClr val="tx1"/>
            </a:solidFill>
            <a:round/>
            <a:headEnd/>
            <a:tailEnd type="triangle" w="med" len="med"/>
          </a:ln>
        </p:spPr>
        <p:txBody>
          <a:bodyPr wrap="none"/>
          <a:lstStyle/>
          <a:p>
            <a:endParaRPr lang="en-US"/>
          </a:p>
        </p:txBody>
      </p:sp>
      <p:sp>
        <p:nvSpPr>
          <p:cNvPr id="88081" name="Text Box 16"/>
          <p:cNvSpPr txBox="1">
            <a:spLocks noChangeArrowheads="1"/>
          </p:cNvSpPr>
          <p:nvPr/>
        </p:nvSpPr>
        <p:spPr bwMode="auto">
          <a:xfrm>
            <a:off x="0" y="4343400"/>
            <a:ext cx="2209800" cy="641350"/>
          </a:xfrm>
          <a:prstGeom prst="rect">
            <a:avLst/>
          </a:prstGeom>
          <a:noFill/>
          <a:ln w="9525">
            <a:noFill/>
            <a:miter lim="800000"/>
            <a:headEnd/>
            <a:tailEnd/>
          </a:ln>
        </p:spPr>
        <p:txBody>
          <a:bodyPr>
            <a:spAutoFit/>
          </a:bodyPr>
          <a:lstStyle/>
          <a:p>
            <a:r>
              <a:rPr lang="en-US" b="1">
                <a:latin typeface="Comic Sans MS" pitchFamily="66" charset="0"/>
              </a:rPr>
              <a:t>ambient noise power level</a:t>
            </a:r>
            <a:endParaRPr lang="el-GR" b="1">
              <a:latin typeface="Comic Sans MS" pitchFamily="66" charset="0"/>
            </a:endParaRPr>
          </a:p>
        </p:txBody>
      </p:sp>
      <p:sp>
        <p:nvSpPr>
          <p:cNvPr id="88082" name="Rectangle 17"/>
          <p:cNvSpPr>
            <a:spLocks noChangeArrowheads="1"/>
          </p:cNvSpPr>
          <p:nvPr/>
        </p:nvSpPr>
        <p:spPr bwMode="auto">
          <a:xfrm>
            <a:off x="1143000" y="3886200"/>
            <a:ext cx="304800" cy="2286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33400" y="0"/>
            <a:ext cx="8229600" cy="1143000"/>
          </a:xfrm>
        </p:spPr>
        <p:txBody>
          <a:bodyPr/>
          <a:lstStyle/>
          <a:p>
            <a:pPr eaLnBrk="1" hangingPunct="1"/>
            <a:r>
              <a:rPr lang="en-US" smtClean="0"/>
              <a:t>Signal-to-noise ratio (SNR)</a:t>
            </a:r>
          </a:p>
        </p:txBody>
      </p:sp>
      <p:sp>
        <p:nvSpPr>
          <p:cNvPr id="89091" name="Rectangle 3"/>
          <p:cNvSpPr>
            <a:spLocks noGrp="1" noChangeArrowheads="1"/>
          </p:cNvSpPr>
          <p:nvPr>
            <p:ph idx="1"/>
          </p:nvPr>
        </p:nvSpPr>
        <p:spPr>
          <a:xfrm>
            <a:off x="0" y="1905000"/>
            <a:ext cx="9144000" cy="4525963"/>
          </a:xfrm>
        </p:spPr>
        <p:txBody>
          <a:bodyPr/>
          <a:lstStyle/>
          <a:p>
            <a:pPr eaLnBrk="1" hangingPunct="1"/>
            <a:r>
              <a:rPr lang="en-US" sz="2200" smtClean="0"/>
              <a:t>The ratio between the magnitude of </a:t>
            </a:r>
            <a:r>
              <a:rPr lang="en-US" sz="2200" smtClean="0">
                <a:solidFill>
                  <a:srgbClr val="FF0066"/>
                </a:solidFill>
              </a:rPr>
              <a:t>background noise</a:t>
            </a:r>
            <a:r>
              <a:rPr lang="en-US" sz="2200" smtClean="0"/>
              <a:t> and the magnitude of </a:t>
            </a:r>
            <a:r>
              <a:rPr lang="en-US" sz="2200" smtClean="0">
                <a:solidFill>
                  <a:srgbClr val="FF0066"/>
                </a:solidFill>
              </a:rPr>
              <a:t>un-distorted signal</a:t>
            </a:r>
            <a:r>
              <a:rPr lang="en-US" sz="2200" smtClean="0"/>
              <a:t> (meaningful information) on a channel</a:t>
            </a:r>
          </a:p>
          <a:p>
            <a:pPr eaLnBrk="1" hangingPunct="1"/>
            <a:r>
              <a:rPr lang="en-US" sz="2200" smtClean="0"/>
              <a:t>Higher  SNR is better (i.e., cleaner)</a:t>
            </a:r>
          </a:p>
          <a:p>
            <a:pPr eaLnBrk="1" hangingPunct="1"/>
            <a:r>
              <a:rPr lang="en-US" sz="2200" smtClean="0"/>
              <a:t>It determines how much information each symbol can represent</a:t>
            </a:r>
          </a:p>
        </p:txBody>
      </p:sp>
      <p:sp>
        <p:nvSpPr>
          <p:cNvPr id="4" name="Slide Number Placeholder 5"/>
          <p:cNvSpPr>
            <a:spLocks noGrp="1"/>
          </p:cNvSpPr>
          <p:nvPr>
            <p:ph type="sldNum" sz="quarter" idx="12"/>
          </p:nvPr>
        </p:nvSpPr>
        <p:spPr/>
        <p:txBody>
          <a:bodyPr/>
          <a:lstStyle/>
          <a:p>
            <a:pPr>
              <a:defRPr/>
            </a:pPr>
            <a:fld id="{F39C5C86-068B-4C6A-8E3E-06BB15683683}" type="slidenum">
              <a:rPr lang="el-GR"/>
              <a:pPr>
                <a:defRPr/>
              </a:pPr>
              <a:t>74</a:t>
            </a:fld>
            <a:endParaRPr lang="el-G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0"/>
            <a:ext cx="8229600" cy="1143000"/>
          </a:xfrm>
        </p:spPr>
        <p:txBody>
          <a:bodyPr/>
          <a:lstStyle/>
          <a:p>
            <a:pPr eaLnBrk="1" hangingPunct="1"/>
            <a:r>
              <a:rPr lang="en-US" smtClean="0"/>
              <a:t>Capacity of a channel</a:t>
            </a:r>
            <a:endParaRPr lang="el-GR" smtClean="0"/>
          </a:p>
        </p:txBody>
      </p:sp>
      <p:sp>
        <p:nvSpPr>
          <p:cNvPr id="90115" name="Rectangle 3"/>
          <p:cNvSpPr>
            <a:spLocks noGrp="1" noChangeArrowheads="1"/>
          </p:cNvSpPr>
          <p:nvPr>
            <p:ph idx="1"/>
          </p:nvPr>
        </p:nvSpPr>
        <p:spPr>
          <a:xfrm>
            <a:off x="0" y="1524000"/>
            <a:ext cx="9144000" cy="4800600"/>
          </a:xfrm>
        </p:spPr>
        <p:txBody>
          <a:bodyPr/>
          <a:lstStyle/>
          <a:p>
            <a:pPr eaLnBrk="1" hangingPunct="1">
              <a:buFont typeface="Wingdings" pitchFamily="2" charset="2"/>
              <a:buNone/>
            </a:pPr>
            <a:r>
              <a:rPr lang="en-US" sz="2600" smtClean="0"/>
              <a:t>How </a:t>
            </a:r>
            <a:r>
              <a:rPr lang="en-US" sz="2600" b="1" smtClean="0">
                <a:solidFill>
                  <a:srgbClr val="808000"/>
                </a:solidFill>
              </a:rPr>
              <a:t>many bits of information can be transmitted without error </a:t>
            </a:r>
            <a:r>
              <a:rPr lang="en-US" sz="2600" smtClean="0"/>
              <a:t>per sec over a channel with</a:t>
            </a:r>
          </a:p>
          <a:p>
            <a:pPr eaLnBrk="1" hangingPunct="1"/>
            <a:r>
              <a:rPr lang="en-US" sz="2600" b="1" smtClean="0"/>
              <a:t>  </a:t>
            </a:r>
            <a:r>
              <a:rPr lang="en-US" sz="2600" b="1" smtClean="0">
                <a:solidFill>
                  <a:srgbClr val="0070C0"/>
                </a:solidFill>
              </a:rPr>
              <a:t>bandwidth B</a:t>
            </a:r>
            <a:r>
              <a:rPr lang="en-US" sz="2600" smtClean="0">
                <a:solidFill>
                  <a:srgbClr val="0070C0"/>
                </a:solidFill>
              </a:rPr>
              <a:t> </a:t>
            </a:r>
          </a:p>
          <a:p>
            <a:pPr eaLnBrk="1" hangingPunct="1"/>
            <a:r>
              <a:rPr lang="en-US" sz="2600" smtClean="0"/>
              <a:t>   average</a:t>
            </a:r>
            <a:r>
              <a:rPr lang="en-US" sz="2600" b="1" smtClean="0"/>
              <a:t> </a:t>
            </a:r>
            <a:r>
              <a:rPr lang="en-US" sz="2600" b="1" smtClean="0">
                <a:solidFill>
                  <a:srgbClr val="0070C0"/>
                </a:solidFill>
              </a:rPr>
              <a:t>signal power P </a:t>
            </a:r>
          </a:p>
          <a:p>
            <a:pPr eaLnBrk="1" hangingPunct="1"/>
            <a:r>
              <a:rPr lang="en-US" sz="2600" b="1" smtClean="0"/>
              <a:t>  </a:t>
            </a:r>
            <a:r>
              <a:rPr lang="en-US" sz="2600" smtClean="0"/>
              <a:t>the signal is exposed to an </a:t>
            </a:r>
            <a:r>
              <a:rPr lang="en-US" sz="2600" smtClean="0">
                <a:solidFill>
                  <a:srgbClr val="0070C0"/>
                </a:solidFill>
              </a:rPr>
              <a:t>additive, white (uncorrelated) noise of power N with Gaussian probability </a:t>
            </a:r>
            <a:r>
              <a:rPr lang="en-US" sz="2600" smtClean="0"/>
              <a:t>distribution</a:t>
            </a:r>
          </a:p>
          <a:p>
            <a:pPr eaLnBrk="1" hangingPunct="1"/>
            <a:endParaRPr lang="el-GR" sz="2200" smtClean="0"/>
          </a:p>
        </p:txBody>
      </p:sp>
      <p:sp>
        <p:nvSpPr>
          <p:cNvPr id="4" name="Slide Number Placeholder 5"/>
          <p:cNvSpPr>
            <a:spLocks noGrp="1"/>
          </p:cNvSpPr>
          <p:nvPr>
            <p:ph type="sldNum" sz="quarter" idx="12"/>
          </p:nvPr>
        </p:nvSpPr>
        <p:spPr/>
        <p:txBody>
          <a:bodyPr/>
          <a:lstStyle/>
          <a:p>
            <a:pPr>
              <a:defRPr/>
            </a:pPr>
            <a:fld id="{5F5B3632-4B93-4D0B-87CD-19AD13C48399}" type="slidenum">
              <a:rPr lang="el-GR"/>
              <a:pPr>
                <a:defRPr/>
              </a:pPr>
              <a:t>75</a:t>
            </a:fld>
            <a:endParaRPr lang="el-GR"/>
          </a:p>
        </p:txBody>
      </p:sp>
      <p:sp>
        <p:nvSpPr>
          <p:cNvPr id="90117" name="Rectangle 4"/>
          <p:cNvSpPr>
            <a:spLocks noChangeArrowheads="1"/>
          </p:cNvSpPr>
          <p:nvPr/>
        </p:nvSpPr>
        <p:spPr bwMode="auto">
          <a:xfrm>
            <a:off x="0" y="5105400"/>
            <a:ext cx="9144000" cy="1077913"/>
          </a:xfrm>
          <a:prstGeom prst="rect">
            <a:avLst/>
          </a:prstGeom>
          <a:noFill/>
          <a:ln w="9525">
            <a:noFill/>
            <a:miter lim="800000"/>
            <a:headEnd/>
            <a:tailEnd/>
          </a:ln>
        </p:spPr>
        <p:txBody>
          <a:bodyPr>
            <a:spAutoFit/>
          </a:bodyPr>
          <a:lstStyle/>
          <a:p>
            <a:r>
              <a:rPr lang="en-US" sz="4000" b="1" i="1">
                <a:sym typeface="Wingdings" pitchFamily="2" charset="2"/>
              </a:rPr>
              <a:t> </a:t>
            </a:r>
            <a:r>
              <a:rPr lang="en-US" sz="2400"/>
              <a:t>provides the </a:t>
            </a:r>
            <a:r>
              <a:rPr lang="en-US" sz="2400">
                <a:solidFill>
                  <a:srgbClr val="FF0000"/>
                </a:solidFill>
              </a:rPr>
              <a:t>fundamental </a:t>
            </a:r>
            <a:r>
              <a:rPr lang="en-US" sz="2400" i="1" u="sng">
                <a:solidFill>
                  <a:srgbClr val="FF0000"/>
                </a:solidFill>
              </a:rPr>
              <a:t>limit</a:t>
            </a:r>
            <a:r>
              <a:rPr lang="en-US" sz="2400">
                <a:solidFill>
                  <a:srgbClr val="FF0000"/>
                </a:solidFill>
              </a:rPr>
              <a:t> of communication achievable by </a:t>
            </a:r>
            <a:r>
              <a:rPr lang="en-US" sz="2400" i="1">
                <a:solidFill>
                  <a:srgbClr val="FF0000"/>
                </a:solidFill>
              </a:rPr>
              <a:t>any scheme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Limits of wireless channel</a:t>
            </a:r>
          </a:p>
        </p:txBody>
      </p:sp>
      <p:sp>
        <p:nvSpPr>
          <p:cNvPr id="91139" name="Rectangle 3"/>
          <p:cNvSpPr>
            <a:spLocks noGrp="1" noChangeArrowheads="1"/>
          </p:cNvSpPr>
          <p:nvPr>
            <p:ph type="body" sz="half" idx="1"/>
          </p:nvPr>
        </p:nvSpPr>
        <p:spPr>
          <a:xfrm>
            <a:off x="0" y="2057400"/>
            <a:ext cx="9144000" cy="4525963"/>
          </a:xfrm>
        </p:spPr>
        <p:txBody>
          <a:bodyPr/>
          <a:lstStyle/>
          <a:p>
            <a:pPr eaLnBrk="1" hangingPunct="1">
              <a:lnSpc>
                <a:spcPct val="80000"/>
              </a:lnSpc>
            </a:pPr>
            <a:r>
              <a:rPr lang="en-US" sz="2000" smtClean="0"/>
              <a:t>Shannon [1948] defined the capacity limit for communication channels </a:t>
            </a:r>
          </a:p>
        </p:txBody>
      </p:sp>
      <p:pic>
        <p:nvPicPr>
          <p:cNvPr id="91140" name="Picture 4"/>
          <p:cNvPicPr>
            <a:picLocks noGrp="1" noChangeAspect="1" noChangeArrowheads="1"/>
          </p:cNvPicPr>
          <p:nvPr>
            <p:ph sz="quarter" idx="2"/>
          </p:nvPr>
        </p:nvPicPr>
        <p:blipFill>
          <a:blip r:embed="rId2" cstate="print"/>
          <a:srcRect/>
          <a:stretch>
            <a:fillRect/>
          </a:stretch>
        </p:blipFill>
        <p:spPr>
          <a:xfrm>
            <a:off x="1066800" y="3048000"/>
            <a:ext cx="2447925" cy="2185988"/>
          </a:xfrm>
        </p:spPr>
      </p:pic>
      <p:pic>
        <p:nvPicPr>
          <p:cNvPr id="91141" name="Picture 5"/>
          <p:cNvPicPr>
            <a:picLocks noGrp="1" noChangeAspect="1" noChangeArrowheads="1"/>
          </p:cNvPicPr>
          <p:nvPr>
            <p:ph sz="quarter" idx="3"/>
          </p:nvPr>
        </p:nvPicPr>
        <p:blipFill>
          <a:blip r:embed="rId3" cstate="print"/>
          <a:srcRect/>
          <a:stretch>
            <a:fillRect/>
          </a:stretch>
        </p:blipFill>
        <p:spPr>
          <a:xfrm>
            <a:off x="4267200" y="3048000"/>
            <a:ext cx="2657475" cy="2187575"/>
          </a:xfrm>
        </p:spPr>
      </p:pic>
      <p:sp>
        <p:nvSpPr>
          <p:cNvPr id="8" name="Slide Number Placeholder 7"/>
          <p:cNvSpPr>
            <a:spLocks noGrp="1"/>
          </p:cNvSpPr>
          <p:nvPr>
            <p:ph type="sldNum" sz="quarter" idx="12"/>
          </p:nvPr>
        </p:nvSpPr>
        <p:spPr/>
        <p:txBody>
          <a:bodyPr/>
          <a:lstStyle/>
          <a:p>
            <a:pPr>
              <a:defRPr/>
            </a:pPr>
            <a:fld id="{FAEABB40-1B62-47C9-AAAC-DEFD9C184262}" type="slidenum">
              <a:rPr lang="el-GR"/>
              <a:pPr>
                <a:defRPr/>
              </a:pPr>
              <a:t>76</a:t>
            </a:fld>
            <a:endParaRPr lang="el-GR"/>
          </a:p>
        </p:txBody>
      </p:sp>
      <p:sp>
        <p:nvSpPr>
          <p:cNvPr id="91143" name="Text Box 6"/>
          <p:cNvSpPr txBox="1">
            <a:spLocks noChangeArrowheads="1"/>
          </p:cNvSpPr>
          <p:nvPr/>
        </p:nvSpPr>
        <p:spPr bwMode="auto">
          <a:xfrm>
            <a:off x="990600" y="5410200"/>
            <a:ext cx="2743200" cy="366713"/>
          </a:xfrm>
          <a:prstGeom prst="rect">
            <a:avLst/>
          </a:prstGeom>
          <a:noFill/>
          <a:ln w="9525">
            <a:noFill/>
            <a:miter lim="800000"/>
            <a:headEnd/>
            <a:tailEnd/>
          </a:ln>
        </p:spPr>
        <p:txBody>
          <a:bodyPr>
            <a:spAutoFit/>
          </a:bodyPr>
          <a:lstStyle/>
          <a:p>
            <a:r>
              <a:rPr lang="en-US">
                <a:latin typeface="Comic Sans MS" pitchFamily="66" charset="0"/>
                <a:cs typeface="Arial" pitchFamily="34" charset="0"/>
              </a:rPr>
              <a:t>Shannon (1916-2001)</a:t>
            </a:r>
          </a:p>
        </p:txBody>
      </p:sp>
      <p:sp>
        <p:nvSpPr>
          <p:cNvPr id="91144" name="Text Box 7"/>
          <p:cNvSpPr txBox="1">
            <a:spLocks noChangeArrowheads="1"/>
          </p:cNvSpPr>
          <p:nvPr/>
        </p:nvSpPr>
        <p:spPr bwMode="auto">
          <a:xfrm>
            <a:off x="4191000" y="5334000"/>
            <a:ext cx="3300413" cy="366713"/>
          </a:xfrm>
          <a:prstGeom prst="rect">
            <a:avLst/>
          </a:prstGeom>
          <a:noFill/>
          <a:ln w="9525">
            <a:noFill/>
            <a:miter lim="800000"/>
            <a:headEnd/>
            <a:tailEnd/>
          </a:ln>
        </p:spPr>
        <p:txBody>
          <a:bodyPr wrap="none">
            <a:spAutoFit/>
          </a:bodyPr>
          <a:lstStyle/>
          <a:p>
            <a:r>
              <a:rPr lang="en-US">
                <a:latin typeface="Comic Sans MS" pitchFamily="66" charset="0"/>
                <a:cs typeface="Arial" pitchFamily="34" charset="0"/>
              </a:rPr>
              <a:t>Norbert Wiener (1894-1964)</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mtClean="0"/>
              <a:t>Shannon’s limit</a:t>
            </a:r>
          </a:p>
        </p:txBody>
      </p:sp>
      <p:sp>
        <p:nvSpPr>
          <p:cNvPr id="92163" name="Rectangle 3"/>
          <p:cNvSpPr>
            <a:spLocks noGrp="1" noChangeArrowheads="1"/>
          </p:cNvSpPr>
          <p:nvPr>
            <p:ph idx="1"/>
          </p:nvPr>
        </p:nvSpPr>
        <p:spPr>
          <a:xfrm>
            <a:off x="0" y="2017713"/>
            <a:ext cx="8955088" cy="4114800"/>
          </a:xfrm>
        </p:spPr>
        <p:txBody>
          <a:bodyPr/>
          <a:lstStyle/>
          <a:p>
            <a:pPr eaLnBrk="1" hangingPunct="1">
              <a:lnSpc>
                <a:spcPct val="90000"/>
              </a:lnSpc>
            </a:pPr>
            <a:r>
              <a:rPr lang="en-US" sz="2400" smtClean="0"/>
              <a:t>For a channel </a:t>
            </a:r>
            <a:r>
              <a:rPr lang="en-US" sz="2400" b="1" i="1" smtClean="0">
                <a:solidFill>
                  <a:srgbClr val="CCCC00"/>
                </a:solidFill>
              </a:rPr>
              <a:t>without shadowing, fading, or ISI</a:t>
            </a:r>
            <a:r>
              <a:rPr lang="en-US" sz="2400" smtClean="0"/>
              <a:t>, the </a:t>
            </a:r>
            <a:r>
              <a:rPr lang="en-US" sz="2400" b="1" smtClean="0">
                <a:solidFill>
                  <a:srgbClr val="FF0000"/>
                </a:solidFill>
              </a:rPr>
              <a:t>maximum possible </a:t>
            </a:r>
            <a:r>
              <a:rPr lang="en-US" sz="2400" b="1" u="sng" smtClean="0">
                <a:solidFill>
                  <a:srgbClr val="FF0000"/>
                </a:solidFill>
              </a:rPr>
              <a:t>data rate</a:t>
            </a:r>
            <a:r>
              <a:rPr lang="en-US" sz="2400" smtClean="0"/>
              <a:t> on a given channel of </a:t>
            </a:r>
            <a:r>
              <a:rPr lang="en-US" sz="2400" b="1" smtClean="0">
                <a:solidFill>
                  <a:srgbClr val="0000FF"/>
                </a:solidFill>
              </a:rPr>
              <a:t>bandwidth B</a:t>
            </a:r>
            <a:r>
              <a:rPr lang="en-US" sz="2400" smtClean="0">
                <a:solidFill>
                  <a:srgbClr val="0000FF"/>
                </a:solidFill>
              </a:rPr>
              <a:t> </a:t>
            </a:r>
            <a:r>
              <a:rPr lang="en-US" sz="2400" smtClean="0"/>
              <a:t>is</a:t>
            </a:r>
          </a:p>
          <a:p>
            <a:pPr lvl="3" eaLnBrk="1" hangingPunct="1">
              <a:lnSpc>
                <a:spcPct val="90000"/>
              </a:lnSpc>
              <a:buFont typeface="Wingdings" pitchFamily="2" charset="2"/>
              <a:buNone/>
            </a:pPr>
            <a:r>
              <a:rPr lang="en-US" sz="2800" b="1" smtClean="0">
                <a:solidFill>
                  <a:srgbClr val="FF0000"/>
                </a:solidFill>
              </a:rPr>
              <a:t>R=Blog</a:t>
            </a:r>
            <a:r>
              <a:rPr lang="en-US" sz="2800" b="1" baseline="-25000" smtClean="0">
                <a:solidFill>
                  <a:srgbClr val="FF0000"/>
                </a:solidFill>
              </a:rPr>
              <a:t>2</a:t>
            </a:r>
            <a:r>
              <a:rPr lang="en-US" sz="2800" b="1" smtClean="0">
                <a:solidFill>
                  <a:srgbClr val="FF0000"/>
                </a:solidFill>
              </a:rPr>
              <a:t>(1+SNR)</a:t>
            </a:r>
            <a:r>
              <a:rPr lang="en-US" sz="2800" smtClean="0">
                <a:solidFill>
                  <a:srgbClr val="FF0000"/>
                </a:solidFill>
              </a:rPr>
              <a:t>  </a:t>
            </a:r>
            <a:r>
              <a:rPr lang="en-US" sz="2800" smtClean="0"/>
              <a:t>bps, </a:t>
            </a:r>
          </a:p>
          <a:p>
            <a:pPr lvl="1" eaLnBrk="1" hangingPunct="1">
              <a:lnSpc>
                <a:spcPct val="90000"/>
              </a:lnSpc>
              <a:buFont typeface="Wingdings" pitchFamily="2" charset="2"/>
              <a:buNone/>
            </a:pPr>
            <a:r>
              <a:rPr lang="en-US" smtClean="0"/>
              <a:t>where </a:t>
            </a:r>
            <a:r>
              <a:rPr lang="en-US" smtClean="0">
                <a:solidFill>
                  <a:srgbClr val="0000FF"/>
                </a:solidFill>
              </a:rPr>
              <a:t>SNR is the received signal to noise ratio</a:t>
            </a:r>
          </a:p>
          <a:p>
            <a:pPr lvl="3" eaLnBrk="1" hangingPunct="1">
              <a:lnSpc>
                <a:spcPct val="90000"/>
              </a:lnSpc>
              <a:buFont typeface="Wingdings" pitchFamily="2" charset="2"/>
              <a:buNone/>
            </a:pPr>
            <a:endParaRPr lang="en-US" sz="2800" smtClean="0"/>
          </a:p>
          <a:p>
            <a:pPr eaLnBrk="1" hangingPunct="1">
              <a:lnSpc>
                <a:spcPct val="90000"/>
              </a:lnSpc>
              <a:buFont typeface="Arial" pitchFamily="34" charset="0"/>
              <a:buNone/>
            </a:pPr>
            <a:r>
              <a:rPr lang="en-US" sz="2400" smtClean="0"/>
              <a:t> Shannon’s is a theoretical limit that cannot be achieved in practice but design techniques improve data rates to approach this bound</a:t>
            </a:r>
          </a:p>
          <a:p>
            <a:pPr eaLnBrk="1" hangingPunct="1">
              <a:lnSpc>
                <a:spcPct val="90000"/>
              </a:lnSpc>
            </a:pPr>
            <a:endParaRPr lang="en-US" sz="2000" smtClean="0"/>
          </a:p>
        </p:txBody>
      </p:sp>
      <p:sp>
        <p:nvSpPr>
          <p:cNvPr id="4" name="Slide Number Placeholder 5"/>
          <p:cNvSpPr>
            <a:spLocks noGrp="1"/>
          </p:cNvSpPr>
          <p:nvPr>
            <p:ph type="sldNum" sz="quarter" idx="12"/>
          </p:nvPr>
        </p:nvSpPr>
        <p:spPr/>
        <p:txBody>
          <a:bodyPr/>
          <a:lstStyle/>
          <a:p>
            <a:pPr>
              <a:defRPr/>
            </a:pPr>
            <a:fld id="{849D78C1-EE38-4285-B587-29AC24364C96}" type="slidenum">
              <a:rPr lang="el-GR"/>
              <a:pPr>
                <a:defRPr/>
              </a:pPr>
              <a:t>77</a:t>
            </a:fld>
            <a:endParaRPr lang="el-G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838200" y="0"/>
            <a:ext cx="7793038" cy="1462088"/>
          </a:xfrm>
        </p:spPr>
        <p:txBody>
          <a:bodyPr/>
          <a:lstStyle/>
          <a:p>
            <a:pPr eaLnBrk="1" hangingPunct="1"/>
            <a:r>
              <a:rPr lang="en-US" smtClean="0"/>
              <a:t>Digital Radio Communications</a:t>
            </a:r>
          </a:p>
        </p:txBody>
      </p:sp>
      <p:sp>
        <p:nvSpPr>
          <p:cNvPr id="28" name="Slide Number Placeholder 4"/>
          <p:cNvSpPr>
            <a:spLocks noGrp="1"/>
          </p:cNvSpPr>
          <p:nvPr>
            <p:ph type="sldNum" sz="quarter" idx="12"/>
          </p:nvPr>
        </p:nvSpPr>
        <p:spPr/>
        <p:txBody>
          <a:bodyPr/>
          <a:lstStyle/>
          <a:p>
            <a:pPr>
              <a:defRPr/>
            </a:pPr>
            <a:fld id="{FC1AA7DE-C067-43AF-9F1E-0D4E5599A9CE}" type="slidenum">
              <a:rPr lang="el-GR"/>
              <a:pPr>
                <a:defRPr/>
              </a:pPr>
              <a:t>78</a:t>
            </a:fld>
            <a:endParaRPr lang="el-GR"/>
          </a:p>
        </p:txBody>
      </p:sp>
      <p:grpSp>
        <p:nvGrpSpPr>
          <p:cNvPr id="93188" name="Group 3"/>
          <p:cNvGrpSpPr>
            <a:grpSpLocks/>
          </p:cNvGrpSpPr>
          <p:nvPr/>
        </p:nvGrpSpPr>
        <p:grpSpPr bwMode="auto">
          <a:xfrm>
            <a:off x="0" y="1600200"/>
            <a:ext cx="6705600" cy="2443163"/>
            <a:chOff x="0" y="1104"/>
            <a:chExt cx="4224" cy="1539"/>
          </a:xfrm>
        </p:grpSpPr>
        <p:sp>
          <p:nvSpPr>
            <p:cNvPr id="93203" name="Rectangle 4"/>
            <p:cNvSpPr>
              <a:spLocks noChangeArrowheads="1"/>
            </p:cNvSpPr>
            <p:nvPr/>
          </p:nvSpPr>
          <p:spPr bwMode="auto">
            <a:xfrm>
              <a:off x="528" y="1248"/>
              <a:ext cx="912" cy="960"/>
            </a:xfrm>
            <a:prstGeom prst="rect">
              <a:avLst/>
            </a:prstGeom>
            <a:noFill/>
            <a:ln w="9525">
              <a:solidFill>
                <a:schemeClr val="tx1"/>
              </a:solidFill>
              <a:miter lim="800000"/>
              <a:headEnd/>
              <a:tailEnd/>
            </a:ln>
          </p:spPr>
          <p:txBody>
            <a:bodyPr wrap="none" anchor="ctr"/>
            <a:lstStyle/>
            <a:p>
              <a:pPr algn="ctr"/>
              <a:r>
                <a:rPr lang="en-US" sz="2000">
                  <a:latin typeface="Comic Sans MS" pitchFamily="66" charset="0"/>
                  <a:cs typeface="Arial" pitchFamily="34" charset="0"/>
                </a:rPr>
                <a:t>Baseband </a:t>
              </a:r>
            </a:p>
            <a:p>
              <a:pPr algn="ctr"/>
              <a:r>
                <a:rPr lang="en-US" sz="2000">
                  <a:latin typeface="Comic Sans MS" pitchFamily="66" charset="0"/>
                  <a:cs typeface="Arial" pitchFamily="34" charset="0"/>
                </a:rPr>
                <a:t>Modulation</a:t>
              </a:r>
            </a:p>
          </p:txBody>
        </p:sp>
        <p:sp>
          <p:nvSpPr>
            <p:cNvPr id="93204" name="Line 5"/>
            <p:cNvSpPr>
              <a:spLocks noChangeShapeType="1"/>
            </p:cNvSpPr>
            <p:nvPr/>
          </p:nvSpPr>
          <p:spPr bwMode="auto">
            <a:xfrm>
              <a:off x="1440" y="1680"/>
              <a:ext cx="384" cy="0"/>
            </a:xfrm>
            <a:prstGeom prst="line">
              <a:avLst/>
            </a:prstGeom>
            <a:noFill/>
            <a:ln w="9525">
              <a:solidFill>
                <a:schemeClr val="tx1"/>
              </a:solidFill>
              <a:round/>
              <a:headEnd/>
              <a:tailEnd type="triangle" w="med" len="med"/>
            </a:ln>
          </p:spPr>
          <p:txBody>
            <a:bodyPr/>
            <a:lstStyle/>
            <a:p>
              <a:endParaRPr lang="en-US"/>
            </a:p>
          </p:txBody>
        </p:sp>
        <p:sp>
          <p:nvSpPr>
            <p:cNvPr id="93205" name="Rectangle 6"/>
            <p:cNvSpPr>
              <a:spLocks noChangeArrowheads="1"/>
            </p:cNvSpPr>
            <p:nvPr/>
          </p:nvSpPr>
          <p:spPr bwMode="auto">
            <a:xfrm>
              <a:off x="1824" y="1248"/>
              <a:ext cx="720" cy="960"/>
            </a:xfrm>
            <a:prstGeom prst="rect">
              <a:avLst/>
            </a:prstGeom>
            <a:noFill/>
            <a:ln w="9525">
              <a:solidFill>
                <a:schemeClr val="tx1"/>
              </a:solidFill>
              <a:miter lim="800000"/>
              <a:headEnd/>
              <a:tailEnd/>
            </a:ln>
          </p:spPr>
          <p:txBody>
            <a:bodyPr wrap="none" anchor="ctr"/>
            <a:lstStyle/>
            <a:p>
              <a:pPr algn="ctr"/>
              <a:r>
                <a:rPr lang="en-US" sz="2000">
                  <a:latin typeface="Comic Sans MS" pitchFamily="66" charset="0"/>
                  <a:cs typeface="Arial" pitchFamily="34" charset="0"/>
                </a:rPr>
                <a:t>Carrier</a:t>
              </a:r>
            </a:p>
          </p:txBody>
        </p:sp>
        <p:sp>
          <p:nvSpPr>
            <p:cNvPr id="93206" name="Rectangle 7"/>
            <p:cNvSpPr>
              <a:spLocks noChangeArrowheads="1"/>
            </p:cNvSpPr>
            <p:nvPr/>
          </p:nvSpPr>
          <p:spPr bwMode="auto">
            <a:xfrm>
              <a:off x="2928" y="1248"/>
              <a:ext cx="816" cy="960"/>
            </a:xfrm>
            <a:prstGeom prst="rect">
              <a:avLst/>
            </a:prstGeom>
            <a:solidFill>
              <a:srgbClr val="CCCC00"/>
            </a:solidFill>
            <a:ln w="9525">
              <a:solidFill>
                <a:srgbClr val="CCCC00"/>
              </a:solidFill>
              <a:miter lim="800000"/>
              <a:headEnd/>
              <a:tailEnd/>
            </a:ln>
          </p:spPr>
          <p:txBody>
            <a:bodyPr wrap="none" anchor="ctr"/>
            <a:lstStyle/>
            <a:p>
              <a:pPr algn="ctr"/>
              <a:r>
                <a:rPr lang="en-US" sz="2000">
                  <a:latin typeface="Comic Sans MS" pitchFamily="66" charset="0"/>
                  <a:cs typeface="Arial" pitchFamily="34" charset="0"/>
                </a:rPr>
                <a:t>Radio</a:t>
              </a:r>
              <a:r>
                <a:rPr lang="en-US" sz="2000">
                  <a:solidFill>
                    <a:srgbClr val="CCCC00"/>
                  </a:solidFill>
                  <a:latin typeface="Comic Sans MS" pitchFamily="66" charset="0"/>
                  <a:cs typeface="Arial" pitchFamily="34" charset="0"/>
                </a:rPr>
                <a:t> </a:t>
              </a:r>
            </a:p>
            <a:p>
              <a:pPr algn="ctr"/>
              <a:r>
                <a:rPr lang="en-US" sz="2000">
                  <a:latin typeface="Comic Sans MS" pitchFamily="66" charset="0"/>
                  <a:cs typeface="Arial" pitchFamily="34" charset="0"/>
                </a:rPr>
                <a:t>Channel</a:t>
              </a:r>
            </a:p>
          </p:txBody>
        </p:sp>
        <p:sp>
          <p:nvSpPr>
            <p:cNvPr id="93207" name="Line 8"/>
            <p:cNvSpPr>
              <a:spLocks noChangeShapeType="1"/>
            </p:cNvSpPr>
            <p:nvPr/>
          </p:nvSpPr>
          <p:spPr bwMode="auto">
            <a:xfrm>
              <a:off x="2544" y="1728"/>
              <a:ext cx="384" cy="0"/>
            </a:xfrm>
            <a:prstGeom prst="line">
              <a:avLst/>
            </a:prstGeom>
            <a:noFill/>
            <a:ln w="9525">
              <a:solidFill>
                <a:schemeClr val="tx1"/>
              </a:solidFill>
              <a:round/>
              <a:headEnd/>
              <a:tailEnd type="triangle" w="med" len="med"/>
            </a:ln>
          </p:spPr>
          <p:txBody>
            <a:bodyPr/>
            <a:lstStyle/>
            <a:p>
              <a:endParaRPr lang="en-US"/>
            </a:p>
          </p:txBody>
        </p:sp>
        <p:sp>
          <p:nvSpPr>
            <p:cNvPr id="93208" name="Rectangle 9"/>
            <p:cNvSpPr>
              <a:spLocks noChangeArrowheads="1"/>
            </p:cNvSpPr>
            <p:nvPr/>
          </p:nvSpPr>
          <p:spPr bwMode="auto">
            <a:xfrm>
              <a:off x="432" y="1104"/>
              <a:ext cx="2256" cy="1248"/>
            </a:xfrm>
            <a:prstGeom prst="rect">
              <a:avLst/>
            </a:prstGeom>
            <a:noFill/>
            <a:ln w="9525">
              <a:solidFill>
                <a:schemeClr val="tx1"/>
              </a:solidFill>
              <a:miter lim="800000"/>
              <a:headEnd/>
              <a:tailEnd/>
            </a:ln>
          </p:spPr>
          <p:txBody>
            <a:bodyPr wrap="none" anchor="ctr"/>
            <a:lstStyle/>
            <a:p>
              <a:endParaRPr lang="en-US"/>
            </a:p>
          </p:txBody>
        </p:sp>
        <p:sp>
          <p:nvSpPr>
            <p:cNvPr id="93209" name="Text Box 10"/>
            <p:cNvSpPr txBox="1">
              <a:spLocks noChangeArrowheads="1"/>
            </p:cNvSpPr>
            <p:nvPr/>
          </p:nvSpPr>
          <p:spPr bwMode="auto">
            <a:xfrm>
              <a:off x="816" y="2355"/>
              <a:ext cx="1225" cy="288"/>
            </a:xfrm>
            <a:prstGeom prst="rect">
              <a:avLst/>
            </a:prstGeom>
            <a:noFill/>
            <a:ln w="9525">
              <a:noFill/>
              <a:miter lim="800000"/>
              <a:headEnd/>
              <a:tailEnd/>
            </a:ln>
          </p:spPr>
          <p:txBody>
            <a:bodyPr wrap="none">
              <a:spAutoFit/>
            </a:bodyPr>
            <a:lstStyle/>
            <a:p>
              <a:r>
                <a:rPr lang="en-US" sz="2400" b="1">
                  <a:solidFill>
                    <a:schemeClr val="folHlink"/>
                  </a:solidFill>
                  <a:latin typeface="Comic Sans MS" pitchFamily="66" charset="0"/>
                  <a:cs typeface="Arial" pitchFamily="34" charset="0"/>
                </a:rPr>
                <a:t>Transmitter</a:t>
              </a:r>
            </a:p>
          </p:txBody>
        </p:sp>
        <p:sp>
          <p:nvSpPr>
            <p:cNvPr id="93210" name="Line 11"/>
            <p:cNvSpPr>
              <a:spLocks noChangeShapeType="1"/>
            </p:cNvSpPr>
            <p:nvPr/>
          </p:nvSpPr>
          <p:spPr bwMode="auto">
            <a:xfrm>
              <a:off x="3744" y="1680"/>
              <a:ext cx="480" cy="0"/>
            </a:xfrm>
            <a:prstGeom prst="line">
              <a:avLst/>
            </a:prstGeom>
            <a:noFill/>
            <a:ln w="9525">
              <a:solidFill>
                <a:schemeClr val="tx1"/>
              </a:solidFill>
              <a:round/>
              <a:headEnd/>
              <a:tailEnd type="triangle" w="med" len="med"/>
            </a:ln>
          </p:spPr>
          <p:txBody>
            <a:bodyPr/>
            <a:lstStyle/>
            <a:p>
              <a:endParaRPr lang="en-US"/>
            </a:p>
          </p:txBody>
        </p:sp>
        <p:sp>
          <p:nvSpPr>
            <p:cNvPr id="93211" name="Text Box 12"/>
            <p:cNvSpPr txBox="1">
              <a:spLocks noChangeArrowheads="1"/>
            </p:cNvSpPr>
            <p:nvPr/>
          </p:nvSpPr>
          <p:spPr bwMode="auto">
            <a:xfrm>
              <a:off x="0" y="1329"/>
              <a:ext cx="484" cy="442"/>
            </a:xfrm>
            <a:prstGeom prst="rect">
              <a:avLst/>
            </a:prstGeom>
            <a:noFill/>
            <a:ln w="9525">
              <a:noFill/>
              <a:miter lim="800000"/>
              <a:headEnd/>
              <a:tailEnd/>
            </a:ln>
          </p:spPr>
          <p:txBody>
            <a:bodyPr wrap="none">
              <a:spAutoFit/>
            </a:bodyPr>
            <a:lstStyle/>
            <a:p>
              <a:r>
                <a:rPr lang="en-US" sz="2000" b="1">
                  <a:solidFill>
                    <a:srgbClr val="CCCC00"/>
                  </a:solidFill>
                  <a:latin typeface="Comic Sans MS" pitchFamily="66" charset="0"/>
                  <a:cs typeface="Arial" pitchFamily="34" charset="0"/>
                </a:rPr>
                <a:t>Data</a:t>
              </a:r>
            </a:p>
            <a:p>
              <a:r>
                <a:rPr lang="en-US" sz="2000" b="1">
                  <a:solidFill>
                    <a:srgbClr val="CCCC00"/>
                  </a:solidFill>
                  <a:latin typeface="Comic Sans MS" pitchFamily="66" charset="0"/>
                  <a:cs typeface="Arial" pitchFamily="34" charset="0"/>
                </a:rPr>
                <a:t>In</a:t>
              </a:r>
            </a:p>
          </p:txBody>
        </p:sp>
        <p:sp>
          <p:nvSpPr>
            <p:cNvPr id="93212" name="Line 13"/>
            <p:cNvSpPr>
              <a:spLocks noChangeShapeType="1"/>
            </p:cNvSpPr>
            <p:nvPr/>
          </p:nvSpPr>
          <p:spPr bwMode="auto">
            <a:xfrm>
              <a:off x="192" y="1728"/>
              <a:ext cx="336" cy="0"/>
            </a:xfrm>
            <a:prstGeom prst="line">
              <a:avLst/>
            </a:prstGeom>
            <a:noFill/>
            <a:ln w="9525">
              <a:solidFill>
                <a:schemeClr val="tx1"/>
              </a:solidFill>
              <a:round/>
              <a:headEnd/>
              <a:tailEnd type="triangle" w="med" len="med"/>
            </a:ln>
          </p:spPr>
          <p:txBody>
            <a:bodyPr/>
            <a:lstStyle/>
            <a:p>
              <a:endParaRPr lang="en-US"/>
            </a:p>
          </p:txBody>
        </p:sp>
      </p:grpSp>
      <p:sp>
        <p:nvSpPr>
          <p:cNvPr id="93189" name="Rectangle 14"/>
          <p:cNvSpPr>
            <a:spLocks noChangeArrowheads="1"/>
          </p:cNvSpPr>
          <p:nvPr/>
        </p:nvSpPr>
        <p:spPr bwMode="auto">
          <a:xfrm>
            <a:off x="533400" y="4343400"/>
            <a:ext cx="1066800" cy="1524000"/>
          </a:xfrm>
          <a:prstGeom prst="rect">
            <a:avLst/>
          </a:prstGeom>
          <a:noFill/>
          <a:ln w="9525">
            <a:solidFill>
              <a:schemeClr val="tx1"/>
            </a:solidFill>
            <a:miter lim="800000"/>
            <a:headEnd/>
            <a:tailEnd/>
          </a:ln>
        </p:spPr>
        <p:txBody>
          <a:bodyPr wrap="none" anchor="ctr"/>
          <a:lstStyle/>
          <a:p>
            <a:pPr algn="ctr"/>
            <a:r>
              <a:rPr lang="en-US" sz="2000">
                <a:latin typeface="Comic Sans MS" pitchFamily="66" charset="0"/>
                <a:cs typeface="Arial" pitchFamily="34" charset="0"/>
              </a:rPr>
              <a:t>Carrier</a:t>
            </a:r>
          </a:p>
        </p:txBody>
      </p:sp>
      <p:sp>
        <p:nvSpPr>
          <p:cNvPr id="93190" name="Line 15"/>
          <p:cNvSpPr>
            <a:spLocks noChangeShapeType="1"/>
          </p:cNvSpPr>
          <p:nvPr/>
        </p:nvSpPr>
        <p:spPr bwMode="auto">
          <a:xfrm>
            <a:off x="1600200" y="5029200"/>
            <a:ext cx="457200" cy="0"/>
          </a:xfrm>
          <a:prstGeom prst="line">
            <a:avLst/>
          </a:prstGeom>
          <a:noFill/>
          <a:ln w="9525">
            <a:solidFill>
              <a:schemeClr val="tx1"/>
            </a:solidFill>
            <a:round/>
            <a:headEnd/>
            <a:tailEnd type="triangle" w="med" len="med"/>
          </a:ln>
        </p:spPr>
        <p:txBody>
          <a:bodyPr/>
          <a:lstStyle/>
          <a:p>
            <a:endParaRPr lang="en-US"/>
          </a:p>
        </p:txBody>
      </p:sp>
      <p:sp>
        <p:nvSpPr>
          <p:cNvPr id="93191" name="Rectangle 16"/>
          <p:cNvSpPr>
            <a:spLocks noChangeArrowheads="1"/>
          </p:cNvSpPr>
          <p:nvPr/>
        </p:nvSpPr>
        <p:spPr bwMode="auto">
          <a:xfrm>
            <a:off x="1981200" y="4419600"/>
            <a:ext cx="1600200" cy="1447800"/>
          </a:xfrm>
          <a:prstGeom prst="rect">
            <a:avLst/>
          </a:prstGeom>
          <a:noFill/>
          <a:ln w="9525">
            <a:solidFill>
              <a:schemeClr val="tx1"/>
            </a:solidFill>
            <a:miter lim="800000"/>
            <a:headEnd/>
            <a:tailEnd/>
          </a:ln>
        </p:spPr>
        <p:txBody>
          <a:bodyPr wrap="none" anchor="ctr"/>
          <a:lstStyle/>
          <a:p>
            <a:pPr algn="ctr"/>
            <a:endParaRPr lang="en-US">
              <a:latin typeface="Comic Sans MS" pitchFamily="66" charset="0"/>
              <a:cs typeface="Arial" pitchFamily="34" charset="0"/>
            </a:endParaRPr>
          </a:p>
          <a:p>
            <a:pPr algn="ctr"/>
            <a:r>
              <a:rPr lang="en-US" sz="2000">
                <a:latin typeface="Comic Sans MS" pitchFamily="66" charset="0"/>
                <a:cs typeface="Arial" pitchFamily="34" charset="0"/>
              </a:rPr>
              <a:t>Bit &amp;Frame</a:t>
            </a:r>
          </a:p>
          <a:p>
            <a:pPr algn="ctr"/>
            <a:r>
              <a:rPr lang="en-US" sz="2000">
                <a:latin typeface="Comic Sans MS" pitchFamily="66" charset="0"/>
                <a:cs typeface="Arial" pitchFamily="34" charset="0"/>
              </a:rPr>
              <a:t>Sync</a:t>
            </a:r>
          </a:p>
        </p:txBody>
      </p:sp>
      <p:sp>
        <p:nvSpPr>
          <p:cNvPr id="93192" name="Rectangle 17"/>
          <p:cNvSpPr>
            <a:spLocks noChangeArrowheads="1"/>
          </p:cNvSpPr>
          <p:nvPr/>
        </p:nvSpPr>
        <p:spPr bwMode="auto">
          <a:xfrm>
            <a:off x="4191000" y="4343400"/>
            <a:ext cx="1295400" cy="1524000"/>
          </a:xfrm>
          <a:prstGeom prst="rect">
            <a:avLst/>
          </a:prstGeom>
          <a:noFill/>
          <a:ln w="9525">
            <a:solidFill>
              <a:schemeClr val="tx1"/>
            </a:solidFill>
            <a:miter lim="800000"/>
            <a:headEnd/>
            <a:tailEnd/>
          </a:ln>
        </p:spPr>
        <p:txBody>
          <a:bodyPr wrap="none" anchor="ctr"/>
          <a:lstStyle/>
          <a:p>
            <a:pPr algn="ctr"/>
            <a:r>
              <a:rPr lang="en-US" sz="2000">
                <a:latin typeface="Comic Sans MS" pitchFamily="66" charset="0"/>
                <a:cs typeface="Arial" pitchFamily="34" charset="0"/>
              </a:rPr>
              <a:t>Detection</a:t>
            </a:r>
          </a:p>
        </p:txBody>
      </p:sp>
      <p:sp>
        <p:nvSpPr>
          <p:cNvPr id="93193" name="Line 18"/>
          <p:cNvSpPr>
            <a:spLocks noChangeShapeType="1"/>
          </p:cNvSpPr>
          <p:nvPr/>
        </p:nvSpPr>
        <p:spPr bwMode="auto">
          <a:xfrm>
            <a:off x="3581400" y="5105400"/>
            <a:ext cx="609600" cy="0"/>
          </a:xfrm>
          <a:prstGeom prst="line">
            <a:avLst/>
          </a:prstGeom>
          <a:noFill/>
          <a:ln w="9525">
            <a:solidFill>
              <a:schemeClr val="tx1"/>
            </a:solidFill>
            <a:round/>
            <a:headEnd/>
            <a:tailEnd type="triangle" w="med" len="med"/>
          </a:ln>
        </p:spPr>
        <p:txBody>
          <a:bodyPr/>
          <a:lstStyle/>
          <a:p>
            <a:endParaRPr lang="en-US"/>
          </a:p>
        </p:txBody>
      </p:sp>
      <p:sp>
        <p:nvSpPr>
          <p:cNvPr id="93194" name="Rectangle 19"/>
          <p:cNvSpPr>
            <a:spLocks noChangeArrowheads="1"/>
          </p:cNvSpPr>
          <p:nvPr/>
        </p:nvSpPr>
        <p:spPr bwMode="auto">
          <a:xfrm>
            <a:off x="304800" y="4191000"/>
            <a:ext cx="7315200" cy="1905000"/>
          </a:xfrm>
          <a:prstGeom prst="rect">
            <a:avLst/>
          </a:prstGeom>
          <a:noFill/>
          <a:ln w="9525">
            <a:solidFill>
              <a:schemeClr val="tx1"/>
            </a:solidFill>
            <a:miter lim="800000"/>
            <a:headEnd/>
            <a:tailEnd/>
          </a:ln>
        </p:spPr>
        <p:txBody>
          <a:bodyPr wrap="none" anchor="ctr"/>
          <a:lstStyle/>
          <a:p>
            <a:endParaRPr lang="en-US"/>
          </a:p>
        </p:txBody>
      </p:sp>
      <p:sp>
        <p:nvSpPr>
          <p:cNvPr id="93195" name="Text Box 20"/>
          <p:cNvSpPr txBox="1">
            <a:spLocks noChangeArrowheads="1"/>
          </p:cNvSpPr>
          <p:nvPr/>
        </p:nvSpPr>
        <p:spPr bwMode="auto">
          <a:xfrm>
            <a:off x="609600" y="6100763"/>
            <a:ext cx="1425575" cy="457200"/>
          </a:xfrm>
          <a:prstGeom prst="rect">
            <a:avLst/>
          </a:prstGeom>
          <a:noFill/>
          <a:ln w="9525">
            <a:noFill/>
            <a:miter lim="800000"/>
            <a:headEnd/>
            <a:tailEnd/>
          </a:ln>
        </p:spPr>
        <p:txBody>
          <a:bodyPr wrap="none">
            <a:spAutoFit/>
          </a:bodyPr>
          <a:lstStyle/>
          <a:p>
            <a:r>
              <a:rPr lang="en-US" sz="2400" b="1">
                <a:solidFill>
                  <a:schemeClr val="folHlink"/>
                </a:solidFill>
                <a:latin typeface="Comic Sans MS" pitchFamily="66" charset="0"/>
                <a:cs typeface="Arial" pitchFamily="34" charset="0"/>
              </a:rPr>
              <a:t>Receiver</a:t>
            </a:r>
          </a:p>
        </p:txBody>
      </p:sp>
      <p:sp>
        <p:nvSpPr>
          <p:cNvPr id="93196" name="Line 21"/>
          <p:cNvSpPr>
            <a:spLocks noChangeShapeType="1"/>
          </p:cNvSpPr>
          <p:nvPr/>
        </p:nvSpPr>
        <p:spPr bwMode="auto">
          <a:xfrm>
            <a:off x="5486400" y="5029200"/>
            <a:ext cx="533400" cy="0"/>
          </a:xfrm>
          <a:prstGeom prst="line">
            <a:avLst/>
          </a:prstGeom>
          <a:noFill/>
          <a:ln w="9525">
            <a:solidFill>
              <a:schemeClr val="tx1"/>
            </a:solidFill>
            <a:round/>
            <a:headEnd/>
            <a:tailEnd type="triangle" w="med" len="med"/>
          </a:ln>
        </p:spPr>
        <p:txBody>
          <a:bodyPr/>
          <a:lstStyle/>
          <a:p>
            <a:endParaRPr lang="en-US"/>
          </a:p>
        </p:txBody>
      </p:sp>
      <p:sp>
        <p:nvSpPr>
          <p:cNvPr id="93197" name="Rectangle 22"/>
          <p:cNvSpPr>
            <a:spLocks noChangeArrowheads="1"/>
          </p:cNvSpPr>
          <p:nvPr/>
        </p:nvSpPr>
        <p:spPr bwMode="auto">
          <a:xfrm>
            <a:off x="6019800" y="4343400"/>
            <a:ext cx="1295400" cy="1524000"/>
          </a:xfrm>
          <a:prstGeom prst="rect">
            <a:avLst/>
          </a:prstGeom>
          <a:noFill/>
          <a:ln w="9525">
            <a:solidFill>
              <a:schemeClr val="tx1"/>
            </a:solidFill>
            <a:miter lim="800000"/>
            <a:headEnd/>
            <a:tailEnd/>
          </a:ln>
        </p:spPr>
        <p:txBody>
          <a:bodyPr wrap="none" anchor="ctr"/>
          <a:lstStyle/>
          <a:p>
            <a:pPr algn="ctr"/>
            <a:r>
              <a:rPr lang="en-US" sz="2000">
                <a:latin typeface="Comic Sans MS" pitchFamily="66" charset="0"/>
                <a:cs typeface="Arial" pitchFamily="34" charset="0"/>
              </a:rPr>
              <a:t>Decision</a:t>
            </a:r>
          </a:p>
        </p:txBody>
      </p:sp>
      <p:sp>
        <p:nvSpPr>
          <p:cNvPr id="93198" name="Line 23"/>
          <p:cNvSpPr>
            <a:spLocks noChangeShapeType="1"/>
          </p:cNvSpPr>
          <p:nvPr/>
        </p:nvSpPr>
        <p:spPr bwMode="auto">
          <a:xfrm>
            <a:off x="0" y="4953000"/>
            <a:ext cx="609600" cy="0"/>
          </a:xfrm>
          <a:prstGeom prst="line">
            <a:avLst/>
          </a:prstGeom>
          <a:noFill/>
          <a:ln w="9525">
            <a:solidFill>
              <a:schemeClr val="tx1"/>
            </a:solidFill>
            <a:round/>
            <a:headEnd/>
            <a:tailEnd type="triangle" w="med" len="med"/>
          </a:ln>
        </p:spPr>
        <p:txBody>
          <a:bodyPr/>
          <a:lstStyle/>
          <a:p>
            <a:endParaRPr lang="en-US"/>
          </a:p>
        </p:txBody>
      </p:sp>
      <p:sp>
        <p:nvSpPr>
          <p:cNvPr id="93199" name="Line 24"/>
          <p:cNvSpPr>
            <a:spLocks noChangeShapeType="1"/>
          </p:cNvSpPr>
          <p:nvPr/>
        </p:nvSpPr>
        <p:spPr bwMode="auto">
          <a:xfrm>
            <a:off x="7315200" y="5105400"/>
            <a:ext cx="609600" cy="0"/>
          </a:xfrm>
          <a:prstGeom prst="line">
            <a:avLst/>
          </a:prstGeom>
          <a:noFill/>
          <a:ln w="9525">
            <a:solidFill>
              <a:schemeClr val="tx1"/>
            </a:solidFill>
            <a:round/>
            <a:headEnd/>
            <a:tailEnd type="triangle" w="med" len="med"/>
          </a:ln>
        </p:spPr>
        <p:txBody>
          <a:bodyPr/>
          <a:lstStyle/>
          <a:p>
            <a:endParaRPr lang="en-US"/>
          </a:p>
        </p:txBody>
      </p:sp>
      <p:sp>
        <p:nvSpPr>
          <p:cNvPr id="93200" name="Text Box 25"/>
          <p:cNvSpPr txBox="1">
            <a:spLocks noChangeArrowheads="1"/>
          </p:cNvSpPr>
          <p:nvPr/>
        </p:nvSpPr>
        <p:spPr bwMode="auto">
          <a:xfrm>
            <a:off x="7908925" y="4589463"/>
            <a:ext cx="768350" cy="701675"/>
          </a:xfrm>
          <a:prstGeom prst="rect">
            <a:avLst/>
          </a:prstGeom>
          <a:noFill/>
          <a:ln w="9525">
            <a:noFill/>
            <a:miter lim="800000"/>
            <a:headEnd/>
            <a:tailEnd/>
          </a:ln>
        </p:spPr>
        <p:txBody>
          <a:bodyPr wrap="none">
            <a:spAutoFit/>
          </a:bodyPr>
          <a:lstStyle/>
          <a:p>
            <a:r>
              <a:rPr lang="en-US" sz="2000" b="1">
                <a:solidFill>
                  <a:srgbClr val="CCCC00"/>
                </a:solidFill>
                <a:latin typeface="Comic Sans MS" pitchFamily="66" charset="0"/>
                <a:cs typeface="Arial" pitchFamily="34" charset="0"/>
              </a:rPr>
              <a:t>Data</a:t>
            </a:r>
          </a:p>
          <a:p>
            <a:r>
              <a:rPr lang="en-US" sz="2000" b="1">
                <a:solidFill>
                  <a:srgbClr val="CCCC00"/>
                </a:solidFill>
                <a:latin typeface="Comic Sans MS" pitchFamily="66" charset="0"/>
                <a:cs typeface="Arial" pitchFamily="34" charset="0"/>
              </a:rPr>
              <a:t>Out</a:t>
            </a:r>
          </a:p>
        </p:txBody>
      </p:sp>
      <p:sp>
        <p:nvSpPr>
          <p:cNvPr id="93201" name="Rectangle 26"/>
          <p:cNvSpPr>
            <a:spLocks noChangeArrowheads="1"/>
          </p:cNvSpPr>
          <p:nvPr/>
        </p:nvSpPr>
        <p:spPr bwMode="auto">
          <a:xfrm>
            <a:off x="4332288" y="3505200"/>
            <a:ext cx="4562475" cy="366713"/>
          </a:xfrm>
          <a:prstGeom prst="rect">
            <a:avLst/>
          </a:prstGeom>
          <a:noFill/>
          <a:ln w="9525">
            <a:noFill/>
            <a:miter lim="800000"/>
            <a:headEnd/>
            <a:tailEnd/>
          </a:ln>
        </p:spPr>
        <p:txBody>
          <a:bodyPr wrap="none">
            <a:spAutoFit/>
          </a:bodyPr>
          <a:lstStyle/>
          <a:p>
            <a:r>
              <a:rPr lang="en-US">
                <a:latin typeface="Comic Sans MS" pitchFamily="66" charset="0"/>
                <a:cs typeface="Arial" pitchFamily="34" charset="0"/>
              </a:rPr>
              <a:t>Conversion of a stream of bits into signal</a:t>
            </a:r>
          </a:p>
        </p:txBody>
      </p:sp>
      <p:sp>
        <p:nvSpPr>
          <p:cNvPr id="93202" name="Rectangle 27"/>
          <p:cNvSpPr>
            <a:spLocks noChangeArrowheads="1"/>
          </p:cNvSpPr>
          <p:nvPr/>
        </p:nvSpPr>
        <p:spPr bwMode="auto">
          <a:xfrm>
            <a:off x="4048125" y="6172200"/>
            <a:ext cx="4813300" cy="366713"/>
          </a:xfrm>
          <a:prstGeom prst="rect">
            <a:avLst/>
          </a:prstGeom>
          <a:noFill/>
          <a:ln w="9525">
            <a:noFill/>
            <a:miter lim="800000"/>
            <a:headEnd/>
            <a:tailEnd/>
          </a:ln>
        </p:spPr>
        <p:txBody>
          <a:bodyPr wrap="none">
            <a:spAutoFit/>
          </a:bodyPr>
          <a:lstStyle/>
          <a:p>
            <a:r>
              <a:rPr lang="en-US">
                <a:latin typeface="Comic Sans MS" pitchFamily="66" charset="0"/>
                <a:cs typeface="Arial" pitchFamily="34" charset="0"/>
              </a:rPr>
              <a:t>Conversion of the signal to a stream of bits</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574675" y="1077913"/>
            <a:ext cx="8001000" cy="442912"/>
          </a:xfrm>
        </p:spPr>
        <p:txBody>
          <a:bodyPr rtlCol="0">
            <a:normAutofit fontScale="90000"/>
          </a:bodyPr>
          <a:lstStyle/>
          <a:p>
            <a:pPr eaLnBrk="1" fontAlgn="auto" hangingPunct="1">
              <a:spcAft>
                <a:spcPts val="0"/>
              </a:spcAft>
              <a:defRPr/>
            </a:pPr>
            <a:r>
              <a:rPr lang="en-US" sz="1700"/>
              <a:t>Conversion of a stream of bits into signal</a:t>
            </a:r>
            <a:br>
              <a:rPr lang="en-US" sz="1700"/>
            </a:br>
            <a:endParaRPr lang="el-GR" sz="1700"/>
          </a:p>
        </p:txBody>
      </p:sp>
      <p:sp>
        <p:nvSpPr>
          <p:cNvPr id="94211" name="Rectangle 3"/>
          <p:cNvSpPr>
            <a:spLocks noGrp="1" noChangeArrowheads="1"/>
          </p:cNvSpPr>
          <p:nvPr>
            <p:ph type="body" sz="half" idx="1"/>
          </p:nvPr>
        </p:nvSpPr>
        <p:spPr>
          <a:xfrm>
            <a:off x="533400" y="1676400"/>
            <a:ext cx="3927475" cy="4267200"/>
          </a:xfrm>
        </p:spPr>
        <p:txBody>
          <a:bodyPr/>
          <a:lstStyle/>
          <a:p>
            <a:pPr eaLnBrk="1" hangingPunct="1">
              <a:buFont typeface="Wingdings" pitchFamily="2" charset="2"/>
              <a:buNone/>
            </a:pPr>
            <a:endParaRPr lang="en-US" smtClean="0">
              <a:solidFill>
                <a:srgbClr val="FF3300"/>
              </a:solidFill>
            </a:endParaRPr>
          </a:p>
          <a:p>
            <a:pPr eaLnBrk="1" hangingPunct="1"/>
            <a:endParaRPr lang="en-US" sz="2400" smtClean="0"/>
          </a:p>
        </p:txBody>
      </p:sp>
      <p:pic>
        <p:nvPicPr>
          <p:cNvPr id="94212" name="Picture 4"/>
          <p:cNvPicPr>
            <a:picLocks noGrp="1" noChangeAspect="1" noChangeArrowheads="1"/>
          </p:cNvPicPr>
          <p:nvPr>
            <p:ph sz="half" idx="2"/>
          </p:nvPr>
        </p:nvPicPr>
        <p:blipFill>
          <a:blip r:embed="rId3" cstate="print"/>
          <a:srcRect/>
          <a:stretch>
            <a:fillRect/>
          </a:stretch>
        </p:blipFill>
        <p:spPr>
          <a:xfrm>
            <a:off x="0" y="838200"/>
            <a:ext cx="9144000" cy="6445250"/>
          </a:xfrm>
        </p:spPr>
      </p:pic>
      <p:sp>
        <p:nvSpPr>
          <p:cNvPr id="14" name="Slide Number Placeholder 6"/>
          <p:cNvSpPr>
            <a:spLocks noGrp="1"/>
          </p:cNvSpPr>
          <p:nvPr>
            <p:ph type="sldNum" sz="quarter" idx="12"/>
          </p:nvPr>
        </p:nvSpPr>
        <p:spPr/>
        <p:txBody>
          <a:bodyPr/>
          <a:lstStyle/>
          <a:p>
            <a:pPr>
              <a:defRPr/>
            </a:pPr>
            <a:fld id="{08366AC9-AFA7-4437-B559-0B5F693C24B2}" type="slidenum">
              <a:rPr lang="el-GR"/>
              <a:pPr>
                <a:defRPr/>
              </a:pPr>
              <a:t>79</a:t>
            </a:fld>
            <a:endParaRPr lang="el-GR"/>
          </a:p>
        </p:txBody>
      </p:sp>
      <p:sp>
        <p:nvSpPr>
          <p:cNvPr id="94214" name="Line 5"/>
          <p:cNvSpPr>
            <a:spLocks noChangeShapeType="1"/>
          </p:cNvSpPr>
          <p:nvPr/>
        </p:nvSpPr>
        <p:spPr bwMode="auto">
          <a:xfrm flipV="1">
            <a:off x="2514600" y="1219200"/>
            <a:ext cx="152400" cy="457200"/>
          </a:xfrm>
          <a:prstGeom prst="line">
            <a:avLst/>
          </a:prstGeom>
          <a:noFill/>
          <a:ln w="9525">
            <a:solidFill>
              <a:schemeClr val="tx1"/>
            </a:solidFill>
            <a:round/>
            <a:headEnd type="arrow" w="med" len="med"/>
            <a:tailEnd/>
          </a:ln>
        </p:spPr>
        <p:txBody>
          <a:bodyPr/>
          <a:lstStyle/>
          <a:p>
            <a:endParaRPr lang="en-US"/>
          </a:p>
        </p:txBody>
      </p:sp>
      <p:sp>
        <p:nvSpPr>
          <p:cNvPr id="94215" name="Text Box 6"/>
          <p:cNvSpPr txBox="1">
            <a:spLocks noChangeArrowheads="1"/>
          </p:cNvSpPr>
          <p:nvPr/>
        </p:nvSpPr>
        <p:spPr bwMode="auto">
          <a:xfrm>
            <a:off x="1676400" y="838200"/>
            <a:ext cx="2165350" cy="366713"/>
          </a:xfrm>
          <a:prstGeom prst="rect">
            <a:avLst/>
          </a:prstGeom>
          <a:noFill/>
          <a:ln w="9525">
            <a:noFill/>
            <a:miter lim="800000"/>
            <a:headEnd/>
            <a:tailEnd/>
          </a:ln>
        </p:spPr>
        <p:txBody>
          <a:bodyPr wrap="none">
            <a:spAutoFit/>
          </a:bodyPr>
          <a:lstStyle/>
          <a:p>
            <a:r>
              <a:rPr lang="en-US" b="1">
                <a:solidFill>
                  <a:srgbClr val="3399FF"/>
                </a:solidFill>
                <a:latin typeface="Tahoma" pitchFamily="34" charset="0"/>
                <a:cs typeface="Arial" pitchFamily="34" charset="0"/>
              </a:rPr>
              <a:t>Adds redundancy</a:t>
            </a:r>
          </a:p>
        </p:txBody>
      </p:sp>
      <p:sp>
        <p:nvSpPr>
          <p:cNvPr id="94216" name="Line 7"/>
          <p:cNvSpPr>
            <a:spLocks noChangeShapeType="1"/>
          </p:cNvSpPr>
          <p:nvPr/>
        </p:nvSpPr>
        <p:spPr bwMode="auto">
          <a:xfrm flipH="1">
            <a:off x="5181600" y="1447800"/>
            <a:ext cx="76200" cy="304800"/>
          </a:xfrm>
          <a:prstGeom prst="line">
            <a:avLst/>
          </a:prstGeom>
          <a:noFill/>
          <a:ln w="9525">
            <a:solidFill>
              <a:schemeClr val="tx1"/>
            </a:solidFill>
            <a:round/>
            <a:headEnd/>
            <a:tailEnd type="triangle" w="med" len="med"/>
          </a:ln>
        </p:spPr>
        <p:txBody>
          <a:bodyPr/>
          <a:lstStyle/>
          <a:p>
            <a:endParaRPr lang="en-US"/>
          </a:p>
        </p:txBody>
      </p:sp>
      <p:sp>
        <p:nvSpPr>
          <p:cNvPr id="94217" name="Text Box 8"/>
          <p:cNvSpPr txBox="1">
            <a:spLocks noChangeArrowheads="1"/>
          </p:cNvSpPr>
          <p:nvPr/>
        </p:nvSpPr>
        <p:spPr bwMode="auto">
          <a:xfrm>
            <a:off x="3048000" y="1066800"/>
            <a:ext cx="6096000" cy="366713"/>
          </a:xfrm>
          <a:prstGeom prst="rect">
            <a:avLst/>
          </a:prstGeom>
          <a:noFill/>
          <a:ln w="9525">
            <a:noFill/>
            <a:miter lim="800000"/>
            <a:headEnd/>
            <a:tailEnd/>
          </a:ln>
        </p:spPr>
        <p:txBody>
          <a:bodyPr>
            <a:spAutoFit/>
          </a:bodyPr>
          <a:lstStyle/>
          <a:p>
            <a:r>
              <a:rPr lang="en-US" b="1">
                <a:solidFill>
                  <a:srgbClr val="3399FF"/>
                </a:solidFill>
                <a:latin typeface="Tahoma" pitchFamily="34" charset="0"/>
                <a:cs typeface="Arial" pitchFamily="34" charset="0"/>
              </a:rPr>
              <a:t>Bits mapped to signal (analog signal waveform)</a:t>
            </a:r>
          </a:p>
        </p:txBody>
      </p:sp>
      <p:sp>
        <p:nvSpPr>
          <p:cNvPr id="94218" name="Line 9"/>
          <p:cNvSpPr>
            <a:spLocks noChangeShapeType="1"/>
          </p:cNvSpPr>
          <p:nvPr/>
        </p:nvSpPr>
        <p:spPr bwMode="auto">
          <a:xfrm>
            <a:off x="6248400" y="3733800"/>
            <a:ext cx="1295400" cy="0"/>
          </a:xfrm>
          <a:prstGeom prst="line">
            <a:avLst/>
          </a:prstGeom>
          <a:noFill/>
          <a:ln w="9525">
            <a:solidFill>
              <a:srgbClr val="FF3300"/>
            </a:solidFill>
            <a:round/>
            <a:headEnd/>
            <a:tailEnd type="triangle" w="med" len="med"/>
          </a:ln>
        </p:spPr>
        <p:txBody>
          <a:bodyPr/>
          <a:lstStyle/>
          <a:p>
            <a:endParaRPr lang="en-US"/>
          </a:p>
        </p:txBody>
      </p:sp>
      <p:sp>
        <p:nvSpPr>
          <p:cNvPr id="94219" name="Text Box 10"/>
          <p:cNvSpPr txBox="1">
            <a:spLocks noChangeArrowheads="1"/>
          </p:cNvSpPr>
          <p:nvPr/>
        </p:nvSpPr>
        <p:spPr bwMode="auto">
          <a:xfrm>
            <a:off x="4495800" y="3354388"/>
            <a:ext cx="3048000" cy="1187450"/>
          </a:xfrm>
          <a:prstGeom prst="rect">
            <a:avLst/>
          </a:prstGeom>
          <a:noFill/>
          <a:ln w="9525">
            <a:noFill/>
            <a:miter lim="800000"/>
            <a:headEnd/>
            <a:tailEnd/>
          </a:ln>
        </p:spPr>
        <p:txBody>
          <a:bodyPr>
            <a:spAutoFit/>
          </a:bodyPr>
          <a:lstStyle/>
          <a:p>
            <a:r>
              <a:rPr lang="en-US" sz="2400" b="1">
                <a:solidFill>
                  <a:srgbClr val="3399FF"/>
                </a:solidFill>
                <a:latin typeface="Tahoma" pitchFamily="34" charset="0"/>
                <a:cs typeface="Arial" pitchFamily="34" charset="0"/>
              </a:rPr>
              <a:t>noise</a:t>
            </a:r>
          </a:p>
          <a:p>
            <a:r>
              <a:rPr lang="en-US" sz="2400" b="1">
                <a:solidFill>
                  <a:srgbClr val="3399FF"/>
                </a:solidFill>
                <a:latin typeface="Tahoma" pitchFamily="34" charset="0"/>
                <a:cs typeface="Arial" pitchFamily="34" charset="0"/>
              </a:rPr>
              <a:t>Interference</a:t>
            </a:r>
          </a:p>
          <a:p>
            <a:r>
              <a:rPr lang="en-US" sz="2400" b="1">
                <a:solidFill>
                  <a:srgbClr val="3399FF"/>
                </a:solidFill>
                <a:latin typeface="Tahoma" pitchFamily="34" charset="0"/>
                <a:cs typeface="Arial" pitchFamily="34" charset="0"/>
              </a:rPr>
              <a:t>Fading</a:t>
            </a:r>
            <a:endParaRPr lang="el-GR" sz="2400" b="1">
              <a:solidFill>
                <a:srgbClr val="3399FF"/>
              </a:solidFill>
              <a:latin typeface="Tahoma" pitchFamily="34" charset="0"/>
              <a:cs typeface="Arial" pitchFamily="34" charset="0"/>
            </a:endParaRPr>
          </a:p>
        </p:txBody>
      </p:sp>
      <p:sp>
        <p:nvSpPr>
          <p:cNvPr id="94220" name="Line 11"/>
          <p:cNvSpPr>
            <a:spLocks noChangeShapeType="1"/>
          </p:cNvSpPr>
          <p:nvPr/>
        </p:nvSpPr>
        <p:spPr bwMode="auto">
          <a:xfrm flipH="1">
            <a:off x="1981200" y="2438400"/>
            <a:ext cx="304800" cy="1295400"/>
          </a:xfrm>
          <a:prstGeom prst="line">
            <a:avLst/>
          </a:prstGeom>
          <a:noFill/>
          <a:ln w="9525">
            <a:solidFill>
              <a:schemeClr val="tx1"/>
            </a:solidFill>
            <a:round/>
            <a:headEnd type="triangle" w="med" len="med"/>
            <a:tailEnd/>
          </a:ln>
        </p:spPr>
        <p:txBody>
          <a:bodyPr/>
          <a:lstStyle/>
          <a:p>
            <a:endParaRPr lang="en-US"/>
          </a:p>
        </p:txBody>
      </p:sp>
      <p:sp>
        <p:nvSpPr>
          <p:cNvPr id="94221" name="Text Box 12"/>
          <p:cNvSpPr txBox="1">
            <a:spLocks noChangeArrowheads="1"/>
          </p:cNvSpPr>
          <p:nvPr/>
        </p:nvSpPr>
        <p:spPr bwMode="auto">
          <a:xfrm>
            <a:off x="838200" y="3733800"/>
            <a:ext cx="2819400" cy="366713"/>
          </a:xfrm>
          <a:prstGeom prst="rect">
            <a:avLst/>
          </a:prstGeom>
          <a:noFill/>
          <a:ln w="9525">
            <a:noFill/>
            <a:miter lim="800000"/>
            <a:headEnd/>
            <a:tailEnd/>
          </a:ln>
        </p:spPr>
        <p:txBody>
          <a:bodyPr wrap="none">
            <a:spAutoFit/>
          </a:bodyPr>
          <a:lstStyle/>
          <a:p>
            <a:r>
              <a:rPr lang="en-US">
                <a:latin typeface="Tahoma" pitchFamily="34" charset="0"/>
                <a:cs typeface="Arial" pitchFamily="34" charset="0"/>
              </a:rPr>
              <a:t>protects from interference</a:t>
            </a:r>
            <a:endParaRPr lang="el-GR">
              <a:latin typeface="Tahoma" pitchFamily="34" charset="0"/>
              <a:cs typeface="Arial" pitchFamily="34" charset="0"/>
            </a:endParaRPr>
          </a:p>
        </p:txBody>
      </p:sp>
      <p:sp>
        <p:nvSpPr>
          <p:cNvPr id="94222" name="Rectangle 13"/>
          <p:cNvSpPr>
            <a:spLocks noChangeArrowheads="1"/>
          </p:cNvSpPr>
          <p:nvPr/>
        </p:nvSpPr>
        <p:spPr bwMode="auto">
          <a:xfrm>
            <a:off x="0" y="457200"/>
            <a:ext cx="4883150" cy="366713"/>
          </a:xfrm>
          <a:prstGeom prst="rect">
            <a:avLst/>
          </a:prstGeom>
          <a:noFill/>
          <a:ln w="9525">
            <a:noFill/>
            <a:miter lim="800000"/>
            <a:headEnd/>
            <a:tailEnd/>
          </a:ln>
        </p:spPr>
        <p:txBody>
          <a:bodyPr wrap="none">
            <a:spAutoFit/>
          </a:bodyPr>
          <a:lstStyle/>
          <a:p>
            <a:r>
              <a:rPr lang="en-US" b="1">
                <a:latin typeface="Tahoma" pitchFamily="34" charset="0"/>
                <a:cs typeface="Arial" pitchFamily="34" charset="0"/>
              </a:rPr>
              <a:t>Conversion of a stream of bits into signal</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81000" y="228600"/>
            <a:ext cx="8575675" cy="1216025"/>
          </a:xfrm>
        </p:spPr>
        <p:txBody>
          <a:bodyPr/>
          <a:lstStyle/>
          <a:p>
            <a:pPr eaLnBrk="1" hangingPunct="1"/>
            <a:r>
              <a:rPr lang="en-US" sz="3200" smtClean="0"/>
              <a:t>Internet – Network Layers -</a:t>
            </a:r>
            <a:r>
              <a:rPr lang="el-GR" sz="3200" smtClean="0"/>
              <a:t>(</a:t>
            </a:r>
            <a:r>
              <a:rPr lang="en-US" sz="3200" smtClean="0"/>
              <a:t>TCP/IP stack)</a:t>
            </a:r>
            <a:endParaRPr lang="el-GR" sz="3200" smtClean="0"/>
          </a:p>
        </p:txBody>
      </p:sp>
      <p:sp>
        <p:nvSpPr>
          <p:cNvPr id="44035" name="Content Placeholder 2"/>
          <p:cNvSpPr>
            <a:spLocks noGrp="1"/>
          </p:cNvSpPr>
          <p:nvPr>
            <p:ph idx="1"/>
          </p:nvPr>
        </p:nvSpPr>
        <p:spPr>
          <a:xfrm>
            <a:off x="0" y="1828800"/>
            <a:ext cx="9540875" cy="4648200"/>
          </a:xfrm>
        </p:spPr>
        <p:txBody>
          <a:bodyPr/>
          <a:lstStyle/>
          <a:p>
            <a:pPr eaLnBrk="1" hangingPunct="1">
              <a:buFont typeface="Monotype Sorts"/>
              <a:buNone/>
            </a:pPr>
            <a:r>
              <a:rPr lang="el-GR" smtClean="0"/>
              <a:t>                 </a:t>
            </a:r>
            <a:r>
              <a:rPr lang="el-GR" sz="2000" b="1" smtClean="0"/>
              <a:t>Επίπεδο 5</a:t>
            </a:r>
          </a:p>
          <a:p>
            <a:pPr eaLnBrk="1" hangingPunct="1">
              <a:buFont typeface="Monotype Sorts"/>
              <a:buNone/>
            </a:pPr>
            <a:r>
              <a:rPr lang="el-GR" sz="2000" b="1" smtClean="0"/>
              <a:t>                 Επίπεδο </a:t>
            </a:r>
            <a:r>
              <a:rPr lang="en-US" sz="2000" b="1" smtClean="0"/>
              <a:t>4</a:t>
            </a:r>
            <a:r>
              <a:rPr lang="el-GR" sz="2000" b="1" smtClean="0"/>
              <a:t> </a:t>
            </a:r>
          </a:p>
          <a:p>
            <a:pPr eaLnBrk="1" hangingPunct="1">
              <a:buFont typeface="Monotype Sorts"/>
              <a:buNone/>
            </a:pPr>
            <a:r>
              <a:rPr lang="el-GR" sz="2000" b="1" smtClean="0"/>
              <a:t>                 Επίπεδο </a:t>
            </a:r>
            <a:r>
              <a:rPr lang="en-US" sz="2000" b="1" smtClean="0"/>
              <a:t>3</a:t>
            </a:r>
            <a:endParaRPr lang="el-GR" sz="2000" b="1" smtClean="0"/>
          </a:p>
          <a:p>
            <a:pPr eaLnBrk="1" hangingPunct="1">
              <a:buFont typeface="Monotype Sorts"/>
              <a:buNone/>
            </a:pPr>
            <a:r>
              <a:rPr lang="el-GR" sz="2000" b="1" smtClean="0"/>
              <a:t>                 Επίπεδο </a:t>
            </a:r>
            <a:r>
              <a:rPr lang="en-US" sz="2000" b="1" smtClean="0"/>
              <a:t>2</a:t>
            </a:r>
            <a:endParaRPr lang="el-GR" sz="2000" b="1" smtClean="0"/>
          </a:p>
          <a:p>
            <a:pPr eaLnBrk="1" hangingPunct="1">
              <a:buFont typeface="Monotype Sorts"/>
              <a:buNone/>
            </a:pPr>
            <a:r>
              <a:rPr lang="el-GR" sz="2000" b="1" smtClean="0"/>
              <a:t>                 Επίπεδο </a:t>
            </a:r>
            <a:r>
              <a:rPr lang="en-US" sz="2000" b="1" smtClean="0"/>
              <a:t>1</a:t>
            </a:r>
            <a:endParaRPr lang="el-GR" sz="2000" b="1" smtClean="0"/>
          </a:p>
          <a:p>
            <a:pPr eaLnBrk="1" hangingPunct="1">
              <a:buFont typeface="Monotype Sorts"/>
              <a:buNone/>
            </a:pPr>
            <a:endParaRPr lang="el-GR" sz="2000" b="1" smtClean="0"/>
          </a:p>
        </p:txBody>
      </p:sp>
      <p:pic>
        <p:nvPicPr>
          <p:cNvPr id="44036" name="Picture 5"/>
          <p:cNvPicPr>
            <a:picLocks noChangeAspect="1" noChangeArrowheads="1"/>
          </p:cNvPicPr>
          <p:nvPr/>
        </p:nvPicPr>
        <p:blipFill>
          <a:blip r:embed="rId3" cstate="print"/>
          <a:srcRect/>
          <a:stretch>
            <a:fillRect/>
          </a:stretch>
        </p:blipFill>
        <p:spPr bwMode="auto">
          <a:xfrm>
            <a:off x="3214688" y="1857375"/>
            <a:ext cx="2857500" cy="2089150"/>
          </a:xfrm>
          <a:prstGeom prst="rect">
            <a:avLst/>
          </a:prstGeom>
          <a:noFill/>
          <a:ln w="12700">
            <a:noFill/>
            <a:miter lim="800000"/>
            <a:headEnd type="none" w="sm" len="sm"/>
            <a:tailEnd type="none" w="sm" len="sm"/>
          </a:ln>
        </p:spPr>
      </p:pic>
      <p:sp>
        <p:nvSpPr>
          <p:cNvPr id="44037" name="TextBox 9"/>
          <p:cNvSpPr txBox="1">
            <a:spLocks noChangeArrowheads="1"/>
          </p:cNvSpPr>
          <p:nvPr/>
        </p:nvSpPr>
        <p:spPr bwMode="auto">
          <a:xfrm>
            <a:off x="4090988" y="3500438"/>
            <a:ext cx="1365250" cy="400050"/>
          </a:xfrm>
          <a:prstGeom prst="rect">
            <a:avLst/>
          </a:prstGeom>
          <a:noFill/>
          <a:ln w="9525">
            <a:noFill/>
            <a:miter lim="800000"/>
            <a:headEnd/>
            <a:tailEnd/>
          </a:ln>
        </p:spPr>
        <p:txBody>
          <a:bodyPr wrap="none">
            <a:spAutoFit/>
          </a:bodyPr>
          <a:lstStyle/>
          <a:p>
            <a:r>
              <a:rPr lang="en-US" sz="2000" b="1"/>
              <a:t>physical</a:t>
            </a:r>
            <a:endParaRPr lang="el-GR" sz="2000" b="1"/>
          </a:p>
        </p:txBody>
      </p:sp>
      <p:sp>
        <p:nvSpPr>
          <p:cNvPr id="44038" name="TextBox 11"/>
          <p:cNvSpPr txBox="1">
            <a:spLocks noChangeArrowheads="1"/>
          </p:cNvSpPr>
          <p:nvPr/>
        </p:nvSpPr>
        <p:spPr bwMode="auto">
          <a:xfrm>
            <a:off x="3357563" y="1928813"/>
            <a:ext cx="2571750" cy="396875"/>
          </a:xfrm>
          <a:prstGeom prst="rect">
            <a:avLst/>
          </a:prstGeom>
          <a:noFill/>
          <a:ln w="9525">
            <a:noFill/>
            <a:miter lim="800000"/>
            <a:headEnd/>
            <a:tailEnd/>
          </a:ln>
        </p:spPr>
        <p:txBody>
          <a:bodyPr>
            <a:spAutoFit/>
          </a:bodyPr>
          <a:lstStyle/>
          <a:p>
            <a:pPr algn="ctr"/>
            <a:r>
              <a:rPr lang="en-US" sz="2000" b="1"/>
              <a:t>application</a:t>
            </a:r>
            <a:endParaRPr lang="el-GR" sz="2000" b="1"/>
          </a:p>
        </p:txBody>
      </p:sp>
      <p:sp>
        <p:nvSpPr>
          <p:cNvPr id="44039" name="TextBox 12"/>
          <p:cNvSpPr txBox="1">
            <a:spLocks noChangeArrowheads="1"/>
          </p:cNvSpPr>
          <p:nvPr/>
        </p:nvSpPr>
        <p:spPr bwMode="auto">
          <a:xfrm>
            <a:off x="3348038" y="2349500"/>
            <a:ext cx="2571750" cy="396875"/>
          </a:xfrm>
          <a:prstGeom prst="rect">
            <a:avLst/>
          </a:prstGeom>
          <a:noFill/>
          <a:ln w="9525">
            <a:noFill/>
            <a:miter lim="800000"/>
            <a:headEnd/>
            <a:tailEnd/>
          </a:ln>
        </p:spPr>
        <p:txBody>
          <a:bodyPr>
            <a:spAutoFit/>
          </a:bodyPr>
          <a:lstStyle/>
          <a:p>
            <a:pPr algn="ctr"/>
            <a:r>
              <a:rPr lang="en-US" sz="2000" b="1"/>
              <a:t>transport</a:t>
            </a:r>
            <a:endParaRPr lang="el-GR" sz="2000" b="1"/>
          </a:p>
        </p:txBody>
      </p:sp>
      <p:sp>
        <p:nvSpPr>
          <p:cNvPr id="44040" name="TextBox 13"/>
          <p:cNvSpPr txBox="1">
            <a:spLocks noChangeArrowheads="1"/>
          </p:cNvSpPr>
          <p:nvPr/>
        </p:nvSpPr>
        <p:spPr bwMode="auto">
          <a:xfrm>
            <a:off x="3357563" y="2714625"/>
            <a:ext cx="2571750" cy="396875"/>
          </a:xfrm>
          <a:prstGeom prst="rect">
            <a:avLst/>
          </a:prstGeom>
          <a:noFill/>
          <a:ln w="9525">
            <a:noFill/>
            <a:miter lim="800000"/>
            <a:headEnd/>
            <a:tailEnd/>
          </a:ln>
        </p:spPr>
        <p:txBody>
          <a:bodyPr>
            <a:spAutoFit/>
          </a:bodyPr>
          <a:lstStyle/>
          <a:p>
            <a:pPr algn="ctr"/>
            <a:r>
              <a:rPr lang="en-US" sz="2000" b="1"/>
              <a:t>network</a:t>
            </a:r>
            <a:endParaRPr lang="el-GR" sz="2000" b="1"/>
          </a:p>
        </p:txBody>
      </p:sp>
      <p:sp>
        <p:nvSpPr>
          <p:cNvPr id="44041" name="TextBox 14"/>
          <p:cNvSpPr txBox="1">
            <a:spLocks noChangeArrowheads="1"/>
          </p:cNvSpPr>
          <p:nvPr/>
        </p:nvSpPr>
        <p:spPr bwMode="auto">
          <a:xfrm>
            <a:off x="3357563" y="3100388"/>
            <a:ext cx="2571750" cy="396875"/>
          </a:xfrm>
          <a:prstGeom prst="rect">
            <a:avLst/>
          </a:prstGeom>
          <a:noFill/>
          <a:ln w="9525">
            <a:noFill/>
            <a:miter lim="800000"/>
            <a:headEnd/>
            <a:tailEnd/>
          </a:ln>
        </p:spPr>
        <p:txBody>
          <a:bodyPr>
            <a:spAutoFit/>
          </a:bodyPr>
          <a:lstStyle/>
          <a:p>
            <a:pPr algn="ctr"/>
            <a:r>
              <a:rPr lang="en-US" sz="2000" b="1"/>
              <a:t>link</a:t>
            </a:r>
            <a:endParaRPr lang="el-GR" sz="2000" b="1"/>
          </a:p>
        </p:txBody>
      </p:sp>
      <p:sp>
        <p:nvSpPr>
          <p:cNvPr id="44042" name="Oval 12"/>
          <p:cNvSpPr>
            <a:spLocks noChangeArrowheads="1"/>
          </p:cNvSpPr>
          <p:nvPr/>
        </p:nvSpPr>
        <p:spPr bwMode="auto">
          <a:xfrm>
            <a:off x="3635375" y="3429000"/>
            <a:ext cx="1873250" cy="576263"/>
          </a:xfrm>
          <a:prstGeom prst="ellipse">
            <a:avLst/>
          </a:prstGeom>
          <a:noFill/>
          <a:ln w="57150">
            <a:solidFill>
              <a:srgbClr val="E5E500"/>
            </a:solidFill>
            <a:round/>
            <a:headEnd type="none" w="sm" len="sm"/>
            <a:tailEnd type="none" w="sm" len="sm"/>
          </a:ln>
        </p:spPr>
        <p:txBody>
          <a:bodyPr wrap="none" anchor="ctr"/>
          <a:lstStyle/>
          <a:p>
            <a:endParaRPr lang="en-GB" sz="1600"/>
          </a:p>
        </p:txBody>
      </p:sp>
      <p:sp>
        <p:nvSpPr>
          <p:cNvPr id="44043" name="Text Box 13"/>
          <p:cNvSpPr txBox="1">
            <a:spLocks noChangeArrowheads="1"/>
          </p:cNvSpPr>
          <p:nvPr/>
        </p:nvSpPr>
        <p:spPr bwMode="auto">
          <a:xfrm>
            <a:off x="0" y="4749800"/>
            <a:ext cx="9078913" cy="830263"/>
          </a:xfrm>
          <a:prstGeom prst="rect">
            <a:avLst/>
          </a:prstGeom>
          <a:noFill/>
          <a:ln w="12700">
            <a:noFill/>
            <a:miter lim="800000"/>
            <a:headEnd type="none" w="sm" len="sm"/>
            <a:tailEnd type="none" w="sm" len="sm"/>
          </a:ln>
        </p:spPr>
        <p:txBody>
          <a:bodyPr>
            <a:spAutoFit/>
          </a:bodyPr>
          <a:lstStyle/>
          <a:p>
            <a:pPr eaLnBrk="0" hangingPunct="0">
              <a:spcBef>
                <a:spcPct val="20000"/>
              </a:spcBef>
              <a:buClr>
                <a:srgbClr val="C700C7"/>
              </a:buClr>
              <a:buSzPct val="64000"/>
              <a:buFont typeface="Monotype Sorts"/>
              <a:buNone/>
            </a:pPr>
            <a:r>
              <a:rPr lang="en-US" sz="2400"/>
              <a:t>Transmission of sequence of bits &amp; signals across a link</a:t>
            </a:r>
            <a:endParaRPr lang="el-GR" sz="2400"/>
          </a:p>
          <a:p>
            <a:endParaRPr lang="el-GR" sz="2400"/>
          </a:p>
        </p:txBody>
      </p:sp>
      <p:sp>
        <p:nvSpPr>
          <p:cNvPr id="44044" name="Line 14"/>
          <p:cNvSpPr>
            <a:spLocks noChangeShapeType="1"/>
          </p:cNvSpPr>
          <p:nvPr/>
        </p:nvSpPr>
        <p:spPr bwMode="auto">
          <a:xfrm flipV="1">
            <a:off x="4284663" y="4005263"/>
            <a:ext cx="142875" cy="792162"/>
          </a:xfrm>
          <a:prstGeom prst="line">
            <a:avLst/>
          </a:prstGeom>
          <a:noFill/>
          <a:ln w="12700">
            <a:solidFill>
              <a:schemeClr val="tx1"/>
            </a:solidFill>
            <a:round/>
            <a:headEnd type="none" w="sm" len="sm"/>
            <a:tailEnd type="triangle" w="sm" len="sm"/>
          </a:ln>
        </p:spPr>
        <p:txBody>
          <a:bodyPr/>
          <a:lstStyle/>
          <a:p>
            <a:endParaRPr lang="en-US"/>
          </a:p>
        </p:txBody>
      </p:sp>
      <p:sp>
        <p:nvSpPr>
          <p:cNvPr id="13" name="Rectangle 12"/>
          <p:cNvSpPr/>
          <p:nvPr/>
        </p:nvSpPr>
        <p:spPr>
          <a:xfrm>
            <a:off x="0" y="5715000"/>
            <a:ext cx="9525000" cy="461963"/>
          </a:xfrm>
          <a:prstGeom prst="rect">
            <a:avLst/>
          </a:prstGeom>
        </p:spPr>
        <p:txBody>
          <a:bodyPr>
            <a:spAutoFit/>
          </a:bodyPr>
          <a:lstStyle/>
          <a:p>
            <a:pPr>
              <a:buFont typeface="Webdings" pitchFamily="18" charset="2"/>
              <a:buChar char="U"/>
              <a:defRPr/>
            </a:pPr>
            <a:r>
              <a:rPr lang="en-US" sz="2400" dirty="0"/>
              <a:t> Signal: “superimposition” of electromagnetic waves</a:t>
            </a:r>
            <a:endParaRPr lang="el-GR" sz="2400" b="1" dirty="0">
              <a:solidFill>
                <a:schemeClr val="accent4">
                  <a:lumMod val="65000"/>
                  <a:lumOff val="35000"/>
                </a:schemeClr>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6"/>
          <p:cNvSpPr>
            <a:spLocks noGrp="1"/>
          </p:cNvSpPr>
          <p:nvPr>
            <p:ph type="sldNum" sz="quarter" idx="12"/>
          </p:nvPr>
        </p:nvSpPr>
        <p:spPr/>
        <p:txBody>
          <a:bodyPr/>
          <a:lstStyle/>
          <a:p>
            <a:pPr>
              <a:defRPr/>
            </a:pPr>
            <a:fld id="{501480B8-A8E5-4591-B35E-60CAFDD31C98}" type="slidenum">
              <a:rPr lang="el-GR"/>
              <a:pPr>
                <a:defRPr/>
              </a:pPr>
              <a:t>80</a:t>
            </a:fld>
            <a:endParaRPr lang="el-GR"/>
          </a:p>
        </p:txBody>
      </p:sp>
      <p:sp>
        <p:nvSpPr>
          <p:cNvPr id="95235" name="Rectangle 2"/>
          <p:cNvSpPr>
            <a:spLocks noGrp="1" noChangeArrowheads="1"/>
          </p:cNvSpPr>
          <p:nvPr>
            <p:ph type="title"/>
          </p:nvPr>
        </p:nvSpPr>
        <p:spPr/>
        <p:txBody>
          <a:bodyPr/>
          <a:lstStyle/>
          <a:p>
            <a:pPr eaLnBrk="1" hangingPunct="1"/>
            <a:endParaRPr lang="el-GR" smtClean="0"/>
          </a:p>
        </p:txBody>
      </p:sp>
      <p:sp>
        <p:nvSpPr>
          <p:cNvPr id="95236" name="Rectangle 3"/>
          <p:cNvSpPr>
            <a:spLocks noGrp="1" noChangeArrowheads="1"/>
          </p:cNvSpPr>
          <p:nvPr>
            <p:ph type="body" sz="half" idx="1"/>
          </p:nvPr>
        </p:nvSpPr>
        <p:spPr>
          <a:xfrm>
            <a:off x="533400" y="1676400"/>
            <a:ext cx="3927475" cy="4267200"/>
          </a:xfrm>
        </p:spPr>
        <p:txBody>
          <a:bodyPr/>
          <a:lstStyle/>
          <a:p>
            <a:pPr eaLnBrk="1" hangingPunct="1">
              <a:buFont typeface="Wingdings" pitchFamily="2" charset="2"/>
              <a:buNone/>
            </a:pPr>
            <a:endParaRPr lang="en-US" smtClean="0">
              <a:solidFill>
                <a:srgbClr val="FF3300"/>
              </a:solidFill>
            </a:endParaRPr>
          </a:p>
          <a:p>
            <a:pPr eaLnBrk="1" hangingPunct="1"/>
            <a:endParaRPr lang="en-US" sz="2400" smtClean="0"/>
          </a:p>
        </p:txBody>
      </p:sp>
      <p:pic>
        <p:nvPicPr>
          <p:cNvPr id="95237" name="Picture 4"/>
          <p:cNvPicPr>
            <a:picLocks noGrp="1" noChangeAspect="1" noChangeArrowheads="1"/>
          </p:cNvPicPr>
          <p:nvPr>
            <p:ph sz="half" idx="2"/>
          </p:nvPr>
        </p:nvPicPr>
        <p:blipFill>
          <a:blip r:embed="rId3" cstate="print"/>
          <a:srcRect/>
          <a:stretch>
            <a:fillRect/>
          </a:stretch>
        </p:blipFill>
        <p:spPr>
          <a:xfrm>
            <a:off x="0" y="838200"/>
            <a:ext cx="9144000" cy="6445250"/>
          </a:xfrm>
        </p:spPr>
      </p:pic>
      <p:sp>
        <p:nvSpPr>
          <p:cNvPr id="95238" name="Line 5"/>
          <p:cNvSpPr>
            <a:spLocks noChangeShapeType="1"/>
          </p:cNvSpPr>
          <p:nvPr/>
        </p:nvSpPr>
        <p:spPr bwMode="auto">
          <a:xfrm flipV="1">
            <a:off x="2514600" y="1066800"/>
            <a:ext cx="228600" cy="609600"/>
          </a:xfrm>
          <a:prstGeom prst="line">
            <a:avLst/>
          </a:prstGeom>
          <a:noFill/>
          <a:ln w="9525">
            <a:solidFill>
              <a:schemeClr val="tx1"/>
            </a:solidFill>
            <a:round/>
            <a:headEnd type="arrow" w="med" len="med"/>
            <a:tailEnd/>
          </a:ln>
        </p:spPr>
        <p:txBody>
          <a:bodyPr/>
          <a:lstStyle/>
          <a:p>
            <a:endParaRPr lang="en-US"/>
          </a:p>
        </p:txBody>
      </p:sp>
      <p:sp>
        <p:nvSpPr>
          <p:cNvPr id="95239" name="Text Box 6"/>
          <p:cNvSpPr txBox="1">
            <a:spLocks noChangeArrowheads="1"/>
          </p:cNvSpPr>
          <p:nvPr/>
        </p:nvSpPr>
        <p:spPr bwMode="auto">
          <a:xfrm>
            <a:off x="381000" y="762000"/>
            <a:ext cx="8142288" cy="366713"/>
          </a:xfrm>
          <a:prstGeom prst="rect">
            <a:avLst/>
          </a:prstGeom>
          <a:noFill/>
          <a:ln w="9525">
            <a:noFill/>
            <a:miter lim="800000"/>
            <a:headEnd/>
            <a:tailEnd/>
          </a:ln>
        </p:spPr>
        <p:txBody>
          <a:bodyPr wrap="none">
            <a:spAutoFit/>
          </a:bodyPr>
          <a:lstStyle/>
          <a:p>
            <a:r>
              <a:rPr lang="en-US">
                <a:solidFill>
                  <a:srgbClr val="808000"/>
                </a:solidFill>
                <a:latin typeface="Tahoma" pitchFamily="34" charset="0"/>
                <a:cs typeface="Arial" pitchFamily="34" charset="0"/>
              </a:rPr>
              <a:t>Adds redundancy to protect the digital information from noise and interference</a:t>
            </a:r>
          </a:p>
        </p:txBody>
      </p:sp>
      <p:sp>
        <p:nvSpPr>
          <p:cNvPr id="95240" name="Line 7"/>
          <p:cNvSpPr>
            <a:spLocks noChangeShapeType="1"/>
          </p:cNvSpPr>
          <p:nvPr/>
        </p:nvSpPr>
        <p:spPr bwMode="auto">
          <a:xfrm flipH="1">
            <a:off x="5181600" y="1447800"/>
            <a:ext cx="76200" cy="304800"/>
          </a:xfrm>
          <a:prstGeom prst="line">
            <a:avLst/>
          </a:prstGeom>
          <a:noFill/>
          <a:ln w="9525">
            <a:solidFill>
              <a:schemeClr val="tx1"/>
            </a:solidFill>
            <a:round/>
            <a:headEnd/>
            <a:tailEnd type="triangle" w="med" len="med"/>
          </a:ln>
        </p:spPr>
        <p:txBody>
          <a:bodyPr/>
          <a:lstStyle/>
          <a:p>
            <a:endParaRPr lang="en-US"/>
          </a:p>
        </p:txBody>
      </p:sp>
      <p:sp>
        <p:nvSpPr>
          <p:cNvPr id="95241" name="Text Box 8"/>
          <p:cNvSpPr txBox="1">
            <a:spLocks noChangeArrowheads="1"/>
          </p:cNvSpPr>
          <p:nvPr/>
        </p:nvSpPr>
        <p:spPr bwMode="auto">
          <a:xfrm>
            <a:off x="3657600" y="1143000"/>
            <a:ext cx="4997450" cy="366713"/>
          </a:xfrm>
          <a:prstGeom prst="rect">
            <a:avLst/>
          </a:prstGeom>
          <a:noFill/>
          <a:ln w="9525">
            <a:noFill/>
            <a:miter lim="800000"/>
            <a:headEnd/>
            <a:tailEnd/>
          </a:ln>
        </p:spPr>
        <p:txBody>
          <a:bodyPr>
            <a:spAutoFit/>
          </a:bodyPr>
          <a:lstStyle/>
          <a:p>
            <a:r>
              <a:rPr lang="en-US">
                <a:solidFill>
                  <a:srgbClr val="808000"/>
                </a:solidFill>
                <a:latin typeface="Tahoma" pitchFamily="34" charset="0"/>
                <a:cs typeface="Arial" pitchFamily="34" charset="0"/>
              </a:rPr>
              <a:t>Bits mapped to signal (analog signal waveform)</a:t>
            </a:r>
          </a:p>
        </p:txBody>
      </p:sp>
      <p:sp>
        <p:nvSpPr>
          <p:cNvPr id="95242" name="Text Box 9"/>
          <p:cNvSpPr txBox="1">
            <a:spLocks noChangeArrowheads="1"/>
          </p:cNvSpPr>
          <p:nvPr/>
        </p:nvSpPr>
        <p:spPr bwMode="auto">
          <a:xfrm>
            <a:off x="4495800" y="2286000"/>
            <a:ext cx="1222375" cy="336550"/>
          </a:xfrm>
          <a:prstGeom prst="rect">
            <a:avLst/>
          </a:prstGeom>
          <a:noFill/>
          <a:ln w="9525">
            <a:noFill/>
            <a:miter lim="800000"/>
            <a:headEnd/>
            <a:tailEnd/>
          </a:ln>
        </p:spPr>
        <p:txBody>
          <a:bodyPr wrap="none">
            <a:spAutoFit/>
          </a:bodyPr>
          <a:lstStyle/>
          <a:p>
            <a:r>
              <a:rPr lang="en-US" sz="1600" b="1">
                <a:solidFill>
                  <a:srgbClr val="3366FF"/>
                </a:solidFill>
                <a:latin typeface="Tahoma" pitchFamily="34" charset="0"/>
                <a:cs typeface="Arial" pitchFamily="34" charset="0"/>
              </a:rPr>
              <a:t>e.g., GFSK</a:t>
            </a:r>
          </a:p>
        </p:txBody>
      </p:sp>
      <p:sp>
        <p:nvSpPr>
          <p:cNvPr id="95243" name="Text Box 10"/>
          <p:cNvSpPr txBox="1">
            <a:spLocks noChangeArrowheads="1"/>
          </p:cNvSpPr>
          <p:nvPr/>
        </p:nvSpPr>
        <p:spPr bwMode="auto">
          <a:xfrm>
            <a:off x="5867400" y="2362200"/>
            <a:ext cx="1492250" cy="641350"/>
          </a:xfrm>
          <a:prstGeom prst="rect">
            <a:avLst/>
          </a:prstGeom>
          <a:noFill/>
          <a:ln w="9525">
            <a:noFill/>
            <a:miter lim="800000"/>
            <a:headEnd/>
            <a:tailEnd/>
          </a:ln>
        </p:spPr>
        <p:txBody>
          <a:bodyPr wrap="none">
            <a:spAutoFit/>
          </a:bodyPr>
          <a:lstStyle/>
          <a:p>
            <a:r>
              <a:rPr lang="en-US" b="1">
                <a:solidFill>
                  <a:srgbClr val="3366FF"/>
                </a:solidFill>
                <a:latin typeface="Tahoma" pitchFamily="34" charset="0"/>
                <a:cs typeface="Arial" pitchFamily="34" charset="0"/>
              </a:rPr>
              <a:t>e.g., TDMA,</a:t>
            </a:r>
          </a:p>
          <a:p>
            <a:r>
              <a:rPr lang="en-US" b="1">
                <a:solidFill>
                  <a:srgbClr val="3366FF"/>
                </a:solidFill>
                <a:latin typeface="Tahoma" pitchFamily="34" charset="0"/>
                <a:cs typeface="Arial" pitchFamily="34" charset="0"/>
              </a:rPr>
              <a:t> CDMA</a:t>
            </a:r>
          </a:p>
        </p:txBody>
      </p:sp>
      <p:sp>
        <p:nvSpPr>
          <p:cNvPr id="95244" name="Oval 11"/>
          <p:cNvSpPr>
            <a:spLocks noChangeArrowheads="1"/>
          </p:cNvSpPr>
          <p:nvPr/>
        </p:nvSpPr>
        <p:spPr bwMode="auto">
          <a:xfrm>
            <a:off x="4343400" y="1524000"/>
            <a:ext cx="1447800" cy="1371600"/>
          </a:xfrm>
          <a:prstGeom prst="ellipse">
            <a:avLst/>
          </a:prstGeom>
          <a:noFill/>
          <a:ln w="57150">
            <a:solidFill>
              <a:srgbClr val="FFCC00"/>
            </a:solidFill>
            <a:round/>
            <a:headEnd/>
            <a:tailEnd/>
          </a:ln>
        </p:spPr>
        <p:txBody>
          <a:bodyPr wrap="none" anchor="ctr"/>
          <a:lstStyle/>
          <a:p>
            <a:endParaRPr lang="en-US"/>
          </a:p>
        </p:txBody>
      </p:sp>
      <p:sp>
        <p:nvSpPr>
          <p:cNvPr id="95245" name="Oval 12"/>
          <p:cNvSpPr>
            <a:spLocks noChangeArrowheads="1"/>
          </p:cNvSpPr>
          <p:nvPr/>
        </p:nvSpPr>
        <p:spPr bwMode="auto">
          <a:xfrm>
            <a:off x="5715000" y="1447800"/>
            <a:ext cx="1447800" cy="1676400"/>
          </a:xfrm>
          <a:prstGeom prst="ellipse">
            <a:avLst/>
          </a:prstGeom>
          <a:noFill/>
          <a:ln w="57150">
            <a:solidFill>
              <a:srgbClr val="FFCC00"/>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r>
              <a:rPr lang="en-US" smtClean="0"/>
              <a:t>Antenna (1/2)</a:t>
            </a:r>
            <a:endParaRPr lang="el-GR" smtClean="0"/>
          </a:p>
        </p:txBody>
      </p:sp>
      <p:sp>
        <p:nvSpPr>
          <p:cNvPr id="4" name="Slide Number Placeholder 4"/>
          <p:cNvSpPr>
            <a:spLocks noGrp="1"/>
          </p:cNvSpPr>
          <p:nvPr>
            <p:ph type="sldNum" sz="quarter" idx="12"/>
          </p:nvPr>
        </p:nvSpPr>
        <p:spPr/>
        <p:txBody>
          <a:bodyPr/>
          <a:lstStyle/>
          <a:p>
            <a:pPr>
              <a:defRPr/>
            </a:pPr>
            <a:fld id="{4729D703-963B-4239-9FDA-7162DF398724}" type="slidenum">
              <a:rPr lang="el-GR"/>
              <a:pPr>
                <a:defRPr/>
              </a:pPr>
              <a:t>81</a:t>
            </a:fld>
            <a:endParaRPr lang="el-GR"/>
          </a:p>
        </p:txBody>
      </p:sp>
      <p:sp>
        <p:nvSpPr>
          <p:cNvPr id="48132" name="Rectangle 3"/>
          <p:cNvSpPr>
            <a:spLocks noGrp="1" noChangeArrowheads="1"/>
          </p:cNvSpPr>
          <p:nvPr>
            <p:ph type="body" idx="4294967295"/>
          </p:nvPr>
        </p:nvSpPr>
        <p:spPr>
          <a:xfrm>
            <a:off x="0" y="1981200"/>
            <a:ext cx="9144000" cy="4525963"/>
          </a:xfrm>
        </p:spPr>
        <p:txBody>
          <a:bodyPr/>
          <a:lstStyle/>
          <a:p>
            <a:pPr eaLnBrk="1" hangingPunct="1"/>
            <a:r>
              <a:rPr lang="en-US" sz="2400" dirty="0" smtClean="0"/>
              <a:t>Made of conducting material</a:t>
            </a:r>
          </a:p>
          <a:p>
            <a:pPr eaLnBrk="1" hangingPunct="1"/>
            <a:r>
              <a:rPr lang="en-US" sz="2400" dirty="0" smtClean="0"/>
              <a:t>Radio waves hitting an antenna cause </a:t>
            </a:r>
            <a:r>
              <a:rPr lang="en-US" sz="2400" b="1" i="1" dirty="0" smtClean="0">
                <a:solidFill>
                  <a:srgbClr val="00B050"/>
                </a:solidFill>
              </a:rPr>
              <a:t>electrons to flow in the conductor</a:t>
            </a:r>
            <a:r>
              <a:rPr lang="en-US" sz="2400" b="1" i="1" dirty="0" smtClean="0">
                <a:solidFill>
                  <a:srgbClr val="92D050"/>
                </a:solidFill>
              </a:rPr>
              <a:t> </a:t>
            </a:r>
            <a:r>
              <a:rPr lang="en-US" sz="2400" dirty="0" smtClean="0"/>
              <a:t>and </a:t>
            </a:r>
            <a:r>
              <a:rPr lang="en-US" sz="2400" b="1" i="1" dirty="0" smtClean="0">
                <a:solidFill>
                  <a:srgbClr val="FF0000"/>
                </a:solidFill>
              </a:rPr>
              <a:t>create current</a:t>
            </a:r>
          </a:p>
          <a:p>
            <a:pPr eaLnBrk="1" hangingPunct="1"/>
            <a:r>
              <a:rPr lang="en-US" sz="2400" dirty="0" smtClean="0"/>
              <a:t>Likewise, </a:t>
            </a:r>
            <a:r>
              <a:rPr lang="en-US" sz="2400" b="1" i="1" dirty="0" smtClean="0">
                <a:solidFill>
                  <a:srgbClr val="FF0000"/>
                </a:solidFill>
              </a:rPr>
              <a:t>applying a current </a:t>
            </a:r>
            <a:r>
              <a:rPr lang="en-US" sz="2400" i="1" dirty="0" smtClean="0"/>
              <a:t>to an antenna </a:t>
            </a:r>
            <a:r>
              <a:rPr lang="en-US" sz="2400" dirty="0" smtClean="0"/>
              <a:t>creates an </a:t>
            </a:r>
            <a:r>
              <a:rPr lang="en-US" sz="2400" b="1" i="1" dirty="0" smtClean="0">
                <a:solidFill>
                  <a:srgbClr val="00B050"/>
                </a:solidFill>
              </a:rPr>
              <a:t>electric field </a:t>
            </a:r>
            <a:r>
              <a:rPr lang="en-US" sz="2400" dirty="0" smtClean="0"/>
              <a:t>around the antenna</a:t>
            </a:r>
          </a:p>
          <a:p>
            <a:pPr eaLnBrk="1" hangingPunct="1"/>
            <a:r>
              <a:rPr lang="en-US" sz="2400" dirty="0" smtClean="0"/>
              <a:t>As </a:t>
            </a:r>
            <a:r>
              <a:rPr lang="en-US" sz="2400" i="1" dirty="0" smtClean="0"/>
              <a:t>the current of the antenna changes</a:t>
            </a:r>
            <a:r>
              <a:rPr lang="en-US" sz="2400" dirty="0" smtClean="0"/>
              <a:t>, so does </a:t>
            </a:r>
            <a:r>
              <a:rPr lang="en-US" sz="2400" b="1" i="1" dirty="0" smtClean="0"/>
              <a:t>the electric field</a:t>
            </a:r>
          </a:p>
          <a:p>
            <a:pPr eaLnBrk="1" hangingPunct="1"/>
            <a:r>
              <a:rPr lang="en-US" sz="2400" dirty="0" smtClean="0"/>
              <a:t>A </a:t>
            </a:r>
            <a:r>
              <a:rPr lang="en-US" sz="2400" b="1" i="1" dirty="0" smtClean="0">
                <a:solidFill>
                  <a:srgbClr val="00B050"/>
                </a:solidFill>
              </a:rPr>
              <a:t>changing electric field causes a magnetic field</a:t>
            </a:r>
            <a:r>
              <a:rPr lang="en-US" sz="2400" dirty="0" smtClean="0"/>
              <a:t>, and </a:t>
            </a:r>
          </a:p>
          <a:p>
            <a:pPr eaLnBrk="1" hangingPunct="1">
              <a:buFont typeface="Arial" pitchFamily="34" charset="0"/>
              <a:buNone/>
            </a:pPr>
            <a:r>
              <a:rPr lang="en-US" sz="2400" dirty="0" smtClean="0"/>
              <a:t>           the wave is off …</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title"/>
          </p:nvPr>
        </p:nvSpPr>
        <p:spPr/>
        <p:txBody>
          <a:bodyPr/>
          <a:lstStyle/>
          <a:p>
            <a:pPr eaLnBrk="1" hangingPunct="1"/>
            <a:r>
              <a:rPr lang="en-US" smtClean="0"/>
              <a:t>Antenna (2/2)</a:t>
            </a:r>
            <a:endParaRPr lang="el-GR" smtClean="0"/>
          </a:p>
        </p:txBody>
      </p:sp>
      <p:sp>
        <p:nvSpPr>
          <p:cNvPr id="4" name="Slide Number Placeholder 4"/>
          <p:cNvSpPr>
            <a:spLocks noGrp="1"/>
          </p:cNvSpPr>
          <p:nvPr>
            <p:ph type="sldNum" sz="quarter" idx="12"/>
          </p:nvPr>
        </p:nvSpPr>
        <p:spPr/>
        <p:txBody>
          <a:bodyPr/>
          <a:lstStyle/>
          <a:p>
            <a:pPr>
              <a:defRPr/>
            </a:pPr>
            <a:fld id="{449FAB8F-F06E-4D79-93BE-26A532E712A8}" type="slidenum">
              <a:rPr lang="el-GR"/>
              <a:pPr>
                <a:defRPr/>
              </a:pPr>
              <a:t>82</a:t>
            </a:fld>
            <a:endParaRPr lang="el-GR"/>
          </a:p>
        </p:txBody>
      </p:sp>
      <p:sp>
        <p:nvSpPr>
          <p:cNvPr id="49156" name="Rectangle 3"/>
          <p:cNvSpPr>
            <a:spLocks noGrp="1" noChangeArrowheads="1"/>
          </p:cNvSpPr>
          <p:nvPr>
            <p:ph type="body" idx="4294967295"/>
          </p:nvPr>
        </p:nvSpPr>
        <p:spPr>
          <a:xfrm>
            <a:off x="0" y="1447800"/>
            <a:ext cx="9144000" cy="4525963"/>
          </a:xfrm>
        </p:spPr>
        <p:txBody>
          <a:bodyPr/>
          <a:lstStyle/>
          <a:p>
            <a:pPr eaLnBrk="1" hangingPunct="1">
              <a:buFont typeface="Wingdings" pitchFamily="2" charset="2"/>
              <a:buNone/>
            </a:pPr>
            <a:endParaRPr lang="en-US" sz="2400" dirty="0" smtClean="0"/>
          </a:p>
          <a:p>
            <a:pPr eaLnBrk="1" hangingPunct="1"/>
            <a:r>
              <a:rPr lang="en-US" sz="2400" b="1" dirty="0" smtClean="0">
                <a:solidFill>
                  <a:srgbClr val="FF0000"/>
                </a:solidFill>
              </a:rPr>
              <a:t>Antenna gain</a:t>
            </a:r>
            <a:r>
              <a:rPr lang="en-US" sz="2400" dirty="0" smtClean="0">
                <a:solidFill>
                  <a:srgbClr val="FF0000"/>
                </a:solidFill>
              </a:rPr>
              <a:t> </a:t>
            </a:r>
          </a:p>
          <a:p>
            <a:pPr eaLnBrk="1" hangingPunct="1">
              <a:buFont typeface="Wingdings" pitchFamily="2" charset="2"/>
              <a:buNone/>
            </a:pPr>
            <a:r>
              <a:rPr lang="en-US" sz="2400" dirty="0" smtClean="0"/>
              <a:t>     the extent to which it</a:t>
            </a:r>
            <a:r>
              <a:rPr lang="en-US" sz="2400" dirty="0" smtClean="0">
                <a:solidFill>
                  <a:srgbClr val="FF0000"/>
                </a:solidFill>
              </a:rPr>
              <a:t> </a:t>
            </a:r>
            <a:r>
              <a:rPr lang="en-US" sz="2400" b="1" dirty="0" smtClean="0">
                <a:solidFill>
                  <a:srgbClr val="FF0000"/>
                </a:solidFill>
              </a:rPr>
              <a:t>enhances the signal</a:t>
            </a:r>
            <a:r>
              <a:rPr lang="en-US" sz="2400" dirty="0" smtClean="0">
                <a:solidFill>
                  <a:srgbClr val="FF0000"/>
                </a:solidFill>
              </a:rPr>
              <a:t> </a:t>
            </a:r>
            <a:r>
              <a:rPr lang="en-US" sz="2400" dirty="0" smtClean="0"/>
              <a:t>in its preferred </a:t>
            </a:r>
            <a:r>
              <a:rPr lang="en-US" sz="2400" dirty="0" smtClean="0"/>
              <a:t>direction</a:t>
            </a:r>
          </a:p>
          <a:p>
            <a:pPr eaLnBrk="1" hangingPunct="1">
              <a:buFont typeface="Wingdings" pitchFamily="2" charset="2"/>
              <a:buNone/>
            </a:pPr>
            <a:r>
              <a:rPr lang="en-US" sz="2400" dirty="0" smtClean="0"/>
              <a:t> </a:t>
            </a:r>
            <a:r>
              <a:rPr lang="en-US" sz="2400" dirty="0" smtClean="0"/>
              <a:t>    combines antenna directivity and electrical efficiency</a:t>
            </a:r>
          </a:p>
          <a:p>
            <a:pPr eaLnBrk="1" hangingPunct="1">
              <a:buFont typeface="Wingdings" pitchFamily="2" charset="2"/>
              <a:buNone/>
            </a:pPr>
            <a:r>
              <a:rPr lang="en-US" sz="2400" dirty="0" smtClean="0"/>
              <a:t> </a:t>
            </a:r>
            <a:r>
              <a:rPr lang="en-US" sz="2400" u="sng" dirty="0" smtClean="0"/>
              <a:t>T</a:t>
            </a:r>
            <a:r>
              <a:rPr lang="en-US" sz="2400" u="sng" dirty="0" smtClean="0"/>
              <a:t>ransmitting antenna</a:t>
            </a:r>
            <a:r>
              <a:rPr lang="en-US" sz="2400" dirty="0" smtClean="0"/>
              <a:t>: how well the antenna converts input power into radio waves headed in a specific direction.</a:t>
            </a:r>
            <a:endParaRPr lang="en-US" sz="2400" dirty="0" smtClean="0"/>
          </a:p>
          <a:p>
            <a:pPr eaLnBrk="1" hangingPunct="1">
              <a:buNone/>
            </a:pPr>
            <a:r>
              <a:rPr lang="en-US" sz="2400" u="sng" dirty="0" smtClean="0"/>
              <a:t>Receiving antenna</a:t>
            </a:r>
            <a:r>
              <a:rPr lang="en-US" sz="2400" dirty="0" smtClean="0"/>
              <a:t>: how well the antenna converts the arriving waves from a specified direction into electrical power.</a:t>
            </a:r>
            <a:endParaRPr lang="en-US" sz="2400" dirty="0" smtClean="0"/>
          </a:p>
          <a:p>
            <a:pPr eaLnBrk="1" hangingPunct="1"/>
            <a:r>
              <a:rPr lang="en-US" sz="2400" b="1" dirty="0" smtClean="0">
                <a:solidFill>
                  <a:srgbClr val="0070C0"/>
                </a:solidFill>
              </a:rPr>
              <a:t>Isotropic antenna</a:t>
            </a:r>
            <a:endParaRPr lang="en-US" sz="2400" dirty="0" smtClean="0">
              <a:solidFill>
                <a:srgbClr val="0070C0"/>
              </a:solidFill>
            </a:endParaRPr>
          </a:p>
          <a:p>
            <a:pPr eaLnBrk="1" hangingPunct="1">
              <a:buFont typeface="Wingdings" pitchFamily="2" charset="2"/>
              <a:buNone/>
            </a:pPr>
            <a:r>
              <a:rPr lang="en-US" sz="2400" dirty="0" smtClean="0"/>
              <a:t>      radiates power with unit gain </a:t>
            </a:r>
            <a:r>
              <a:rPr lang="en-US" sz="2400" b="1" dirty="0" smtClean="0">
                <a:solidFill>
                  <a:srgbClr val="0070C0"/>
                </a:solidFill>
              </a:rPr>
              <a:t>uniformly in all directions</a:t>
            </a:r>
          </a:p>
          <a:p>
            <a:pPr eaLnBrk="1" hangingPunct="1">
              <a:buFont typeface="Wingdings" pitchFamily="2" charset="2"/>
              <a:buNone/>
            </a:pPr>
            <a:endParaRPr lang="en-US" sz="2400" b="1" dirty="0" smtClean="0">
              <a:solidFill>
                <a:srgbClr val="CCCC00"/>
              </a:solidFill>
            </a:endParaRPr>
          </a:p>
          <a:p>
            <a:pPr eaLnBrk="1" hangingPunct="1"/>
            <a:r>
              <a:rPr lang="en-US" sz="2400" dirty="0" smtClean="0"/>
              <a:t>Measured in </a:t>
            </a:r>
            <a:r>
              <a:rPr lang="en-US" sz="2400" b="1" dirty="0" err="1" smtClean="0">
                <a:solidFill>
                  <a:srgbClr val="CCCC00"/>
                </a:solidFill>
              </a:rPr>
              <a:t>dBi</a:t>
            </a:r>
            <a:r>
              <a:rPr lang="en-US" sz="2400" dirty="0" smtClean="0"/>
              <a:t>: decibels relative to an isotropic radiator</a:t>
            </a:r>
            <a:endParaRPr lang="en-US" sz="2400" b="1" dirty="0" smtClean="0"/>
          </a:p>
          <a:p>
            <a:pPr eaLnBrk="1" hangingPunct="1">
              <a:buFont typeface="Wingdings" pitchFamily="2" charset="2"/>
              <a:buNone/>
            </a:pPr>
            <a:endParaRPr lang="en-US" sz="1900" baseline="-25000" dirty="0" smtClean="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876800" cy="762000"/>
          </a:xfrm>
        </p:spPr>
        <p:txBody>
          <a:bodyPr/>
          <a:lstStyle/>
          <a:p>
            <a:r>
              <a:rPr lang="en-US" dirty="0" smtClean="0"/>
              <a:t>What is dB?</a:t>
            </a:r>
            <a:endParaRPr lang="el-GR" dirty="0"/>
          </a:p>
        </p:txBody>
      </p:sp>
      <p:sp>
        <p:nvSpPr>
          <p:cNvPr id="3" name="Content Placeholder 2"/>
          <p:cNvSpPr>
            <a:spLocks noGrp="1"/>
          </p:cNvSpPr>
          <p:nvPr>
            <p:ph idx="1"/>
          </p:nvPr>
        </p:nvSpPr>
        <p:spPr>
          <a:xfrm>
            <a:off x="0" y="636219"/>
            <a:ext cx="9677400" cy="5059363"/>
          </a:xfrm>
        </p:spPr>
        <p:txBody>
          <a:bodyPr>
            <a:normAutofit lnSpcReduction="10000"/>
          </a:bodyPr>
          <a:lstStyle/>
          <a:p>
            <a:pPr>
              <a:buNone/>
            </a:pPr>
            <a:r>
              <a:rPr lang="en-US" sz="2200" dirty="0" smtClean="0"/>
              <a:t>Express a </a:t>
            </a:r>
            <a:r>
              <a:rPr lang="en-US" sz="2200" b="1" dirty="0" smtClean="0"/>
              <a:t>ratio </a:t>
            </a:r>
            <a:r>
              <a:rPr lang="en-US" sz="2200" dirty="0" smtClean="0"/>
              <a:t>in logarithmic scale based on  transformation</a:t>
            </a:r>
            <a:endParaRPr lang="en-US" sz="2400" dirty="0" smtClean="0"/>
          </a:p>
          <a:p>
            <a:pPr marL="0" indent="0">
              <a:buNone/>
            </a:pPr>
            <a:endParaRPr lang="en-US" sz="1800" dirty="0" smtClean="0"/>
          </a:p>
          <a:p>
            <a:pPr marL="0" indent="0">
              <a:buNone/>
            </a:pPr>
            <a:r>
              <a:rPr lang="en-US" sz="1800" dirty="0" smtClean="0"/>
              <a:t>The </a:t>
            </a:r>
            <a:r>
              <a:rPr lang="en-US" sz="1800" dirty="0"/>
              <a:t>decibel offers a number of advantages, e.g., ability to </a:t>
            </a:r>
          </a:p>
          <a:p>
            <a:pPr marL="285750" indent="-285750"/>
            <a:r>
              <a:rPr lang="en-US" sz="1800" dirty="0"/>
              <a:t> conveniently represent very large or small numbers, and </a:t>
            </a:r>
          </a:p>
          <a:p>
            <a:pPr marL="285750" indent="-285750"/>
            <a:r>
              <a:rPr lang="en-US" sz="1800" dirty="0"/>
              <a:t> carry out multiplication of ratios by simple addition and subtraction.</a:t>
            </a:r>
            <a:endParaRPr lang="el-GR" sz="1800" dirty="0"/>
          </a:p>
          <a:p>
            <a:pPr>
              <a:buNone/>
            </a:pPr>
            <a:endParaRPr lang="en-US" sz="1400" dirty="0"/>
          </a:p>
          <a:p>
            <a:pPr>
              <a:buNone/>
            </a:pPr>
            <a:endParaRPr lang="en-US" sz="1400" dirty="0"/>
          </a:p>
          <a:p>
            <a:pPr>
              <a:buNone/>
            </a:pPr>
            <a:endParaRPr lang="en-US" sz="1300" dirty="0" smtClean="0"/>
          </a:p>
          <a:p>
            <a:pPr>
              <a:buNone/>
            </a:pPr>
            <a:endParaRPr lang="en-US" sz="2000" dirty="0" smtClean="0"/>
          </a:p>
          <a:p>
            <a:pPr>
              <a:buNone/>
            </a:pPr>
            <a:r>
              <a:rPr lang="en-US" sz="2400" dirty="0" smtClean="0"/>
              <a:t>Example:</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r>
              <a:rPr lang="en-US" sz="2400" dirty="0" smtClean="0"/>
              <a:t> </a:t>
            </a:r>
          </a:p>
          <a:p>
            <a:pPr>
              <a:buNone/>
            </a:pPr>
            <a:endParaRPr lang="el-GR" sz="2400" dirty="0"/>
          </a:p>
        </p:txBody>
      </p:sp>
      <p:sp>
        <p:nvSpPr>
          <p:cNvPr id="4" name="Slide Number Placeholder 3"/>
          <p:cNvSpPr>
            <a:spLocks noGrp="1"/>
          </p:cNvSpPr>
          <p:nvPr>
            <p:ph type="sldNum" sz="quarter" idx="12"/>
          </p:nvPr>
        </p:nvSpPr>
        <p:spPr/>
        <p:txBody>
          <a:bodyPr/>
          <a:lstStyle/>
          <a:p>
            <a:pPr>
              <a:defRPr/>
            </a:pPr>
            <a:fld id="{4948D07A-EE31-4026-94D9-DE9CDEAC8F27}" type="slidenum">
              <a:rPr lang="el-GR" smtClean="0"/>
              <a:pPr>
                <a:defRPr/>
              </a:pPr>
              <a:t>83</a:t>
            </a:fld>
            <a:endParaRPr lang="el-GR"/>
          </a:p>
        </p:txBody>
      </p:sp>
      <p:sp>
        <p:nvSpPr>
          <p:cNvPr id="8" name="Rounded Rectangle 7"/>
          <p:cNvSpPr/>
          <p:nvPr/>
        </p:nvSpPr>
        <p:spPr>
          <a:xfrm>
            <a:off x="1752600" y="2667000"/>
            <a:ext cx="1524000" cy="1600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dirty="0"/>
          </a:p>
        </p:txBody>
      </p:sp>
      <p:sp>
        <p:nvSpPr>
          <p:cNvPr id="9" name="Rounded Rectangle 8"/>
          <p:cNvSpPr/>
          <p:nvPr/>
        </p:nvSpPr>
        <p:spPr>
          <a:xfrm>
            <a:off x="5562600" y="2667000"/>
            <a:ext cx="1524000" cy="1524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graphicFrame>
        <p:nvGraphicFramePr>
          <p:cNvPr id="14" name="Object 13"/>
          <p:cNvGraphicFramePr>
            <a:graphicFrameLocks noChangeAspect="1"/>
          </p:cNvGraphicFramePr>
          <p:nvPr/>
        </p:nvGraphicFramePr>
        <p:xfrm>
          <a:off x="3886200" y="2438400"/>
          <a:ext cx="1063625" cy="381000"/>
        </p:xfrm>
        <a:graphic>
          <a:graphicData uri="http://schemas.openxmlformats.org/presentationml/2006/ole">
            <p:oleObj spid="_x0000_s192514" name="Equation" r:id="rId4" imgW="685800" imgH="228600" progId="Equation.3">
              <p:embed/>
            </p:oleObj>
          </a:graphicData>
        </a:graphic>
      </p:graphicFrame>
      <p:cxnSp>
        <p:nvCxnSpPr>
          <p:cNvPr id="16" name="Straight Arrow Connector 15"/>
          <p:cNvCxnSpPr/>
          <p:nvPr/>
        </p:nvCxnSpPr>
        <p:spPr>
          <a:xfrm>
            <a:off x="3276600" y="2895600"/>
            <a:ext cx="2286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rot="10800000">
            <a:off x="3276600" y="3886200"/>
            <a:ext cx="2286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aphicFrame>
        <p:nvGraphicFramePr>
          <p:cNvPr id="20" name="Object 19"/>
          <p:cNvGraphicFramePr>
            <a:graphicFrameLocks noChangeAspect="1"/>
          </p:cNvGraphicFramePr>
          <p:nvPr/>
        </p:nvGraphicFramePr>
        <p:xfrm>
          <a:off x="3814763" y="4013200"/>
          <a:ext cx="1366837" cy="406400"/>
        </p:xfrm>
        <a:graphic>
          <a:graphicData uri="http://schemas.openxmlformats.org/presentationml/2006/ole">
            <p:oleObj spid="_x0000_s192515" name="Equation" r:id="rId5" imgW="609336" imgH="203112" progId="Equation.3">
              <p:embed/>
            </p:oleObj>
          </a:graphicData>
        </a:graphic>
      </p:graphicFrame>
      <p:graphicFrame>
        <p:nvGraphicFramePr>
          <p:cNvPr id="21" name="Object 20"/>
          <p:cNvGraphicFramePr>
            <a:graphicFrameLocks noChangeAspect="1"/>
          </p:cNvGraphicFramePr>
          <p:nvPr/>
        </p:nvGraphicFramePr>
        <p:xfrm>
          <a:off x="1524000" y="4724400"/>
          <a:ext cx="5729287" cy="719138"/>
        </p:xfrm>
        <a:graphic>
          <a:graphicData uri="http://schemas.openxmlformats.org/presentationml/2006/ole">
            <p:oleObj spid="_x0000_s192516" name="Equation" r:id="rId6" imgW="3263900" imgH="419100" progId="Equation.3">
              <p:embed/>
            </p:oleObj>
          </a:graphicData>
        </a:graphic>
      </p:graphicFrame>
      <p:sp>
        <p:nvSpPr>
          <p:cNvPr id="17" name="TextBox 16"/>
          <p:cNvSpPr txBox="1"/>
          <p:nvPr/>
        </p:nvSpPr>
        <p:spPr>
          <a:xfrm>
            <a:off x="1905000" y="2738735"/>
            <a:ext cx="1219200" cy="461665"/>
          </a:xfrm>
          <a:prstGeom prst="rect">
            <a:avLst/>
          </a:prstGeom>
          <a:noFill/>
        </p:spPr>
        <p:txBody>
          <a:bodyPr wrap="square" rtlCol="0">
            <a:spAutoFit/>
          </a:bodyPr>
          <a:lstStyle/>
          <a:p>
            <a:pPr algn="ctr"/>
            <a:r>
              <a:rPr lang="en-US" sz="2400" dirty="0" smtClean="0">
                <a:latin typeface="+mn-lt"/>
              </a:rPr>
              <a:t>Ratio</a:t>
            </a:r>
            <a:endParaRPr lang="el-GR" sz="2400" dirty="0">
              <a:latin typeface="+mn-lt"/>
            </a:endParaRPr>
          </a:p>
        </p:txBody>
      </p:sp>
      <p:graphicFrame>
        <p:nvGraphicFramePr>
          <p:cNvPr id="22" name="Object 21"/>
          <p:cNvGraphicFramePr>
            <a:graphicFrameLocks noChangeAspect="1"/>
          </p:cNvGraphicFramePr>
          <p:nvPr/>
        </p:nvGraphicFramePr>
        <p:xfrm>
          <a:off x="2362200" y="3644900"/>
          <a:ext cx="381000" cy="393700"/>
        </p:xfrm>
        <a:graphic>
          <a:graphicData uri="http://schemas.openxmlformats.org/presentationml/2006/ole">
            <p:oleObj spid="_x0000_s192517" name="Equation" r:id="rId7" imgW="139579" imgH="177646" progId="Equation.3">
              <p:embed/>
            </p:oleObj>
          </a:graphicData>
        </a:graphic>
      </p:graphicFrame>
      <p:sp>
        <p:nvSpPr>
          <p:cNvPr id="23" name="TextBox 22"/>
          <p:cNvSpPr txBox="1"/>
          <p:nvPr/>
        </p:nvSpPr>
        <p:spPr>
          <a:xfrm>
            <a:off x="5638800" y="2750403"/>
            <a:ext cx="1295400" cy="830997"/>
          </a:xfrm>
          <a:prstGeom prst="rect">
            <a:avLst/>
          </a:prstGeom>
          <a:noFill/>
        </p:spPr>
        <p:txBody>
          <a:bodyPr wrap="square" rtlCol="0">
            <a:spAutoFit/>
          </a:bodyPr>
          <a:lstStyle/>
          <a:p>
            <a:pPr algn="ctr"/>
            <a:r>
              <a:rPr lang="en-US" sz="2400" dirty="0" smtClean="0">
                <a:latin typeface="+mn-lt"/>
              </a:rPr>
              <a:t>Ratio in dB</a:t>
            </a:r>
            <a:endParaRPr lang="el-GR" sz="2400" dirty="0">
              <a:latin typeface="+mn-lt"/>
            </a:endParaRPr>
          </a:p>
        </p:txBody>
      </p:sp>
      <p:graphicFrame>
        <p:nvGraphicFramePr>
          <p:cNvPr id="24" name="Object 23"/>
          <p:cNvGraphicFramePr>
            <a:graphicFrameLocks noChangeAspect="1"/>
          </p:cNvGraphicFramePr>
          <p:nvPr/>
        </p:nvGraphicFramePr>
        <p:xfrm>
          <a:off x="5943600" y="3657600"/>
          <a:ext cx="762000" cy="381000"/>
        </p:xfrm>
        <a:graphic>
          <a:graphicData uri="http://schemas.openxmlformats.org/presentationml/2006/ole">
            <p:oleObj spid="_x0000_s192518" name="Equation" r:id="rId8" imgW="406048" imgH="215713" progId="Equation.3">
              <p:embed/>
            </p:oleObj>
          </a:graphicData>
        </a:graphic>
      </p:graphicFrame>
      <p:graphicFrame>
        <p:nvGraphicFramePr>
          <p:cNvPr id="26" name="Object 25"/>
          <p:cNvGraphicFramePr>
            <a:graphicFrameLocks noChangeAspect="1"/>
          </p:cNvGraphicFramePr>
          <p:nvPr/>
        </p:nvGraphicFramePr>
        <p:xfrm>
          <a:off x="1905000" y="5715000"/>
          <a:ext cx="3924300" cy="381000"/>
        </p:xfrm>
        <a:graphic>
          <a:graphicData uri="http://schemas.openxmlformats.org/presentationml/2006/ole">
            <p:oleObj spid="_x0000_s192519" name="Equation" r:id="rId9" imgW="2349360" imgH="228600" progId="Equation.3">
              <p:embed/>
            </p:oleObj>
          </a:graphicData>
        </a:graphic>
      </p:graphicFrame>
    </p:spTree>
    <p:extLst>
      <p:ext uri="{BB962C8B-B14F-4D97-AF65-F5344CB8AC3E}">
        <p14:creationId xmlns="" xmlns:p14="http://schemas.microsoft.com/office/powerpoint/2010/main" val="35703885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smtClean="0"/>
              <a:t>What is dBm?</a:t>
            </a:r>
            <a:endParaRPr lang="el-GR" dirty="0"/>
          </a:p>
        </p:txBody>
      </p:sp>
      <p:sp>
        <p:nvSpPr>
          <p:cNvPr id="3" name="Content Placeholder 2"/>
          <p:cNvSpPr>
            <a:spLocks noGrp="1"/>
          </p:cNvSpPr>
          <p:nvPr>
            <p:ph idx="1"/>
          </p:nvPr>
        </p:nvSpPr>
        <p:spPr>
          <a:xfrm>
            <a:off x="228600" y="1066800"/>
            <a:ext cx="8915400" cy="5791199"/>
          </a:xfrm>
        </p:spPr>
        <p:txBody>
          <a:bodyPr>
            <a:normAutofit fontScale="92500" lnSpcReduction="20000"/>
          </a:bodyPr>
          <a:lstStyle/>
          <a:p>
            <a:pPr>
              <a:buNone/>
            </a:pPr>
            <a:r>
              <a:rPr lang="en-US" sz="2600" dirty="0" smtClean="0"/>
              <a:t>Express transmitted/received</a:t>
            </a:r>
            <a:r>
              <a:rPr lang="en-US" sz="2600" b="1" dirty="0" smtClean="0"/>
              <a:t> power </a:t>
            </a:r>
            <a:r>
              <a:rPr lang="en-US" sz="2600" dirty="0" smtClean="0"/>
              <a:t> in logarithmic scale based on transformation</a:t>
            </a:r>
            <a:r>
              <a:rPr lang="en-US" sz="2600" dirty="0" smtClean="0"/>
              <a:t>:</a:t>
            </a:r>
            <a:endParaRPr lang="en-US" sz="2600" dirty="0" smtClean="0"/>
          </a:p>
          <a:p>
            <a:pPr>
              <a:buNone/>
            </a:pPr>
            <a:r>
              <a:rPr lang="en-US" sz="2400" dirty="0" smtClean="0"/>
              <a:t>Example:</a:t>
            </a:r>
            <a:endParaRPr lang="en-US" sz="2400" dirty="0" smtClean="0"/>
          </a:p>
          <a:p>
            <a:pPr>
              <a:buNone/>
            </a:pPr>
            <a:endParaRPr lang="en-US" sz="2400" dirty="0" smtClean="0"/>
          </a:p>
          <a:p>
            <a:pPr>
              <a:buNone/>
            </a:pPr>
            <a:endParaRPr lang="en-US" sz="2400" dirty="0" smtClean="0"/>
          </a:p>
          <a:p>
            <a:pPr>
              <a:buNone/>
            </a:pPr>
            <a:endParaRPr lang="en-US" sz="2100" dirty="0" smtClean="0"/>
          </a:p>
          <a:p>
            <a:pPr>
              <a:buNone/>
            </a:pPr>
            <a:endParaRPr lang="en-US" sz="2400" dirty="0" smtClean="0"/>
          </a:p>
          <a:p>
            <a:pPr>
              <a:buNone/>
            </a:pPr>
            <a:endParaRPr lang="en-US" sz="2400" dirty="0"/>
          </a:p>
          <a:p>
            <a:pPr>
              <a:buNone/>
            </a:pPr>
            <a:endParaRPr lang="en-US" sz="2400" dirty="0" smtClean="0"/>
          </a:p>
          <a:p>
            <a:pPr>
              <a:buNone/>
            </a:pPr>
            <a:endParaRPr lang="en-US" sz="2400" dirty="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r>
              <a:rPr lang="en-US" sz="2400" dirty="0" smtClean="0"/>
              <a:t> </a:t>
            </a:r>
          </a:p>
          <a:p>
            <a:pPr>
              <a:buNone/>
            </a:pPr>
            <a:endParaRPr lang="el-GR" sz="2400" dirty="0"/>
          </a:p>
        </p:txBody>
      </p:sp>
      <p:sp>
        <p:nvSpPr>
          <p:cNvPr id="4" name="Slide Number Placeholder 3"/>
          <p:cNvSpPr>
            <a:spLocks noGrp="1"/>
          </p:cNvSpPr>
          <p:nvPr>
            <p:ph type="sldNum" sz="quarter" idx="12"/>
          </p:nvPr>
        </p:nvSpPr>
        <p:spPr/>
        <p:txBody>
          <a:bodyPr/>
          <a:lstStyle/>
          <a:p>
            <a:pPr>
              <a:defRPr/>
            </a:pPr>
            <a:fld id="{4948D07A-EE31-4026-94D9-DE9CDEAC8F27}" type="slidenum">
              <a:rPr lang="el-GR" smtClean="0"/>
              <a:pPr>
                <a:defRPr/>
              </a:pPr>
              <a:t>84</a:t>
            </a:fld>
            <a:endParaRPr lang="el-GR"/>
          </a:p>
        </p:txBody>
      </p:sp>
      <p:sp>
        <p:nvSpPr>
          <p:cNvPr id="8" name="Rounded Rectangle 7"/>
          <p:cNvSpPr/>
          <p:nvPr/>
        </p:nvSpPr>
        <p:spPr>
          <a:xfrm>
            <a:off x="1752600" y="2743200"/>
            <a:ext cx="1524000" cy="1600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a:p>
        </p:txBody>
      </p:sp>
      <p:sp>
        <p:nvSpPr>
          <p:cNvPr id="9" name="Rounded Rectangle 8"/>
          <p:cNvSpPr/>
          <p:nvPr/>
        </p:nvSpPr>
        <p:spPr>
          <a:xfrm>
            <a:off x="5562600" y="2743200"/>
            <a:ext cx="1524000" cy="1524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10" name="TextBox 9"/>
          <p:cNvSpPr txBox="1"/>
          <p:nvPr/>
        </p:nvSpPr>
        <p:spPr>
          <a:xfrm>
            <a:off x="1981200" y="3733800"/>
            <a:ext cx="1295400" cy="461665"/>
          </a:xfrm>
          <a:prstGeom prst="rect">
            <a:avLst/>
          </a:prstGeom>
          <a:noFill/>
        </p:spPr>
        <p:txBody>
          <a:bodyPr wrap="square" rtlCol="0">
            <a:spAutoFit/>
          </a:bodyPr>
          <a:lstStyle/>
          <a:p>
            <a:r>
              <a:rPr lang="en-US" sz="2400" dirty="0" smtClean="0">
                <a:latin typeface="+mn-lt"/>
              </a:rPr>
              <a:t>P (</a:t>
            </a:r>
            <a:r>
              <a:rPr lang="en-US" sz="2400" dirty="0" smtClean="0">
                <a:latin typeface="+mn-lt"/>
              </a:rPr>
              <a:t>mW)</a:t>
            </a:r>
            <a:endParaRPr lang="el-GR" sz="2400" dirty="0">
              <a:latin typeface="+mn-lt"/>
            </a:endParaRPr>
          </a:p>
        </p:txBody>
      </p:sp>
      <p:sp>
        <p:nvSpPr>
          <p:cNvPr id="11" name="TextBox 10"/>
          <p:cNvSpPr txBox="1"/>
          <p:nvPr/>
        </p:nvSpPr>
        <p:spPr>
          <a:xfrm>
            <a:off x="1828800" y="2826603"/>
            <a:ext cx="1295400" cy="830997"/>
          </a:xfrm>
          <a:prstGeom prst="rect">
            <a:avLst/>
          </a:prstGeom>
          <a:noFill/>
        </p:spPr>
        <p:txBody>
          <a:bodyPr wrap="square" rtlCol="0">
            <a:spAutoFit/>
          </a:bodyPr>
          <a:lstStyle/>
          <a:p>
            <a:pPr algn="ctr"/>
            <a:r>
              <a:rPr lang="en-US" sz="2400" dirty="0" smtClean="0">
                <a:latin typeface="+mn-lt"/>
              </a:rPr>
              <a:t>Power in mW</a:t>
            </a:r>
            <a:endParaRPr lang="el-GR" sz="2400" dirty="0">
              <a:latin typeface="+mn-lt"/>
            </a:endParaRPr>
          </a:p>
        </p:txBody>
      </p:sp>
      <p:sp>
        <p:nvSpPr>
          <p:cNvPr id="12" name="TextBox 11"/>
          <p:cNvSpPr txBox="1"/>
          <p:nvPr/>
        </p:nvSpPr>
        <p:spPr>
          <a:xfrm>
            <a:off x="5638800" y="2826603"/>
            <a:ext cx="1295400" cy="830997"/>
          </a:xfrm>
          <a:prstGeom prst="rect">
            <a:avLst/>
          </a:prstGeom>
          <a:noFill/>
        </p:spPr>
        <p:txBody>
          <a:bodyPr wrap="square" rtlCol="0">
            <a:spAutoFit/>
          </a:bodyPr>
          <a:lstStyle/>
          <a:p>
            <a:pPr algn="ctr"/>
            <a:r>
              <a:rPr lang="en-US" sz="2400" dirty="0" smtClean="0">
                <a:latin typeface="+mn-lt"/>
              </a:rPr>
              <a:t>Power in dBm</a:t>
            </a:r>
            <a:endParaRPr lang="el-GR" sz="2400" dirty="0">
              <a:latin typeface="+mn-lt"/>
            </a:endParaRPr>
          </a:p>
        </p:txBody>
      </p:sp>
      <p:sp>
        <p:nvSpPr>
          <p:cNvPr id="13" name="TextBox 12"/>
          <p:cNvSpPr txBox="1"/>
          <p:nvPr/>
        </p:nvSpPr>
        <p:spPr>
          <a:xfrm>
            <a:off x="5791200" y="3733800"/>
            <a:ext cx="1371600" cy="461665"/>
          </a:xfrm>
          <a:prstGeom prst="rect">
            <a:avLst/>
          </a:prstGeom>
          <a:noFill/>
        </p:spPr>
        <p:txBody>
          <a:bodyPr wrap="square" rtlCol="0">
            <a:spAutoFit/>
          </a:bodyPr>
          <a:lstStyle/>
          <a:p>
            <a:r>
              <a:rPr lang="en-US" sz="2400" dirty="0" smtClean="0">
                <a:latin typeface="+mn-lt"/>
              </a:rPr>
              <a:t>P (</a:t>
            </a:r>
            <a:r>
              <a:rPr lang="en-US" sz="2400" dirty="0" smtClean="0">
                <a:latin typeface="+mn-lt"/>
              </a:rPr>
              <a:t>dBm)</a:t>
            </a:r>
            <a:endParaRPr lang="el-GR" sz="2400" dirty="0">
              <a:latin typeface="+mn-lt"/>
            </a:endParaRPr>
          </a:p>
        </p:txBody>
      </p:sp>
      <p:graphicFrame>
        <p:nvGraphicFramePr>
          <p:cNvPr id="14" name="Object 13"/>
          <p:cNvGraphicFramePr>
            <a:graphicFrameLocks noChangeAspect="1"/>
          </p:cNvGraphicFramePr>
          <p:nvPr/>
        </p:nvGraphicFramePr>
        <p:xfrm>
          <a:off x="3600450" y="2514600"/>
          <a:ext cx="1636713" cy="381000"/>
        </p:xfrm>
        <a:graphic>
          <a:graphicData uri="http://schemas.openxmlformats.org/presentationml/2006/ole">
            <p:oleObj spid="_x0000_s193538" name="Equation" r:id="rId4" imgW="1054080" imgH="228600" progId="Equation.3">
              <p:embed/>
            </p:oleObj>
          </a:graphicData>
        </a:graphic>
      </p:graphicFrame>
      <p:cxnSp>
        <p:nvCxnSpPr>
          <p:cNvPr id="16" name="Straight Arrow Connector 15"/>
          <p:cNvCxnSpPr/>
          <p:nvPr/>
        </p:nvCxnSpPr>
        <p:spPr>
          <a:xfrm>
            <a:off x="3276600" y="2971800"/>
            <a:ext cx="2286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rot="10800000">
            <a:off x="3276600" y="3962400"/>
            <a:ext cx="2286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aphicFrame>
        <p:nvGraphicFramePr>
          <p:cNvPr id="20" name="Object 19"/>
          <p:cNvGraphicFramePr>
            <a:graphicFrameLocks noChangeAspect="1"/>
          </p:cNvGraphicFramePr>
          <p:nvPr/>
        </p:nvGraphicFramePr>
        <p:xfrm>
          <a:off x="3733800" y="4089400"/>
          <a:ext cx="1447800" cy="406400"/>
        </p:xfrm>
        <a:graphic>
          <a:graphicData uri="http://schemas.openxmlformats.org/presentationml/2006/ole">
            <p:oleObj spid="_x0000_s193539" name="Equation" r:id="rId5" imgW="685800" imgH="203200" progId="Equation.3">
              <p:embed/>
            </p:oleObj>
          </a:graphicData>
        </a:graphic>
      </p:graphicFrame>
      <p:graphicFrame>
        <p:nvGraphicFramePr>
          <p:cNvPr id="21" name="Object 20"/>
          <p:cNvGraphicFramePr>
            <a:graphicFrameLocks noChangeAspect="1"/>
          </p:cNvGraphicFramePr>
          <p:nvPr/>
        </p:nvGraphicFramePr>
        <p:xfrm>
          <a:off x="1676400" y="1981200"/>
          <a:ext cx="3276600" cy="304800"/>
        </p:xfrm>
        <a:graphic>
          <a:graphicData uri="http://schemas.openxmlformats.org/presentationml/2006/ole">
            <p:oleObj spid="_x0000_s193540" name="Equation" r:id="rId6" imgW="1866090" imgH="177723" progId="Equation.3">
              <p:embed/>
            </p:oleObj>
          </a:graphicData>
        </a:graphic>
      </p:graphicFrame>
      <p:sp>
        <p:nvSpPr>
          <p:cNvPr id="17" name="Rectangle 16"/>
          <p:cNvSpPr/>
          <p:nvPr/>
        </p:nvSpPr>
        <p:spPr>
          <a:xfrm>
            <a:off x="3962400" y="4876800"/>
            <a:ext cx="4572000" cy="1500664"/>
          </a:xfrm>
          <a:prstGeom prst="rect">
            <a:avLst/>
          </a:prstGeom>
        </p:spPr>
        <p:txBody>
          <a:bodyPr wrap="square">
            <a:spAutoFit/>
          </a:bodyPr>
          <a:lstStyle/>
          <a:p>
            <a:r>
              <a:rPr lang="en-US" b="1" dirty="0" err="1" smtClean="0"/>
              <a:t>dBm</a:t>
            </a:r>
            <a:r>
              <a:rPr lang="en-US" dirty="0" smtClean="0"/>
              <a:t> (sometimes </a:t>
            </a:r>
            <a:r>
              <a:rPr lang="en-US" b="1" dirty="0" err="1" smtClean="0"/>
              <a:t>dBmW</a:t>
            </a:r>
            <a:r>
              <a:rPr lang="en-US" dirty="0" smtClean="0"/>
              <a:t>) is an abbreviation for the </a:t>
            </a:r>
          </a:p>
          <a:p>
            <a:r>
              <a:rPr lang="en-US" dirty="0" smtClean="0"/>
              <a:t>     power ratio in </a:t>
            </a:r>
            <a:r>
              <a:rPr lang="en-US" dirty="0" smtClean="0">
                <a:hlinkClick r:id="rId7" action="ppaction://hlinkfile" tooltip="Decibel"/>
              </a:rPr>
              <a:t>decibels</a:t>
            </a:r>
            <a:r>
              <a:rPr lang="en-US" dirty="0" smtClean="0"/>
              <a:t> (dB) of the </a:t>
            </a:r>
          </a:p>
          <a:p>
            <a:r>
              <a:rPr lang="en-US" b="1" dirty="0" smtClean="0">
                <a:solidFill>
                  <a:srgbClr val="7030A0"/>
                </a:solidFill>
              </a:rPr>
              <a:t>          measured power </a:t>
            </a:r>
            <a:r>
              <a:rPr lang="en-US" dirty="0" smtClean="0"/>
              <a:t>referenced to </a:t>
            </a:r>
            <a:r>
              <a:rPr lang="en-US" b="1" dirty="0" smtClean="0">
                <a:solidFill>
                  <a:srgbClr val="7030A0"/>
                </a:solidFill>
              </a:rPr>
              <a:t>one </a:t>
            </a:r>
            <a:r>
              <a:rPr lang="en-US" b="1" dirty="0" err="1" smtClean="0">
                <a:solidFill>
                  <a:srgbClr val="7030A0"/>
                </a:solidFill>
                <a:hlinkClick r:id="rId8" action="ppaction://hlinkfile" tooltip="Milliwatt"/>
              </a:rPr>
              <a:t>milliwatt</a:t>
            </a:r>
            <a:r>
              <a:rPr lang="en-US" b="1" dirty="0" smtClean="0">
                <a:solidFill>
                  <a:srgbClr val="7030A0"/>
                </a:solidFill>
              </a:rPr>
              <a:t> (</a:t>
            </a:r>
            <a:r>
              <a:rPr lang="en-US" b="1" dirty="0" err="1" smtClean="0">
                <a:solidFill>
                  <a:srgbClr val="7030A0"/>
                </a:solidFill>
              </a:rPr>
              <a:t>mW</a:t>
            </a:r>
            <a:r>
              <a:rPr lang="en-US" b="1" dirty="0" smtClean="0">
                <a:solidFill>
                  <a:srgbClr val="7030A0"/>
                </a:solidFill>
              </a:rPr>
              <a:t>).</a:t>
            </a:r>
            <a:endParaRPr lang="el-GR" b="1" dirty="0">
              <a:solidFill>
                <a:srgbClr val="7030A0"/>
              </a:solidFill>
            </a:endParaRPr>
          </a:p>
        </p:txBody>
      </p:sp>
    </p:spTree>
    <p:extLst>
      <p:ext uri="{BB962C8B-B14F-4D97-AF65-F5344CB8AC3E}">
        <p14:creationId xmlns="" xmlns:p14="http://schemas.microsoft.com/office/powerpoint/2010/main" val="24789362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  Channel Coding</a:t>
            </a:r>
          </a:p>
        </p:txBody>
      </p:sp>
      <p:sp>
        <p:nvSpPr>
          <p:cNvPr id="96259" name="Rectangle 3"/>
          <p:cNvSpPr>
            <a:spLocks noGrp="1" noChangeArrowheads="1"/>
          </p:cNvSpPr>
          <p:nvPr>
            <p:ph idx="1"/>
          </p:nvPr>
        </p:nvSpPr>
        <p:spPr>
          <a:xfrm>
            <a:off x="0" y="2057400"/>
            <a:ext cx="8955088" cy="4114800"/>
          </a:xfrm>
        </p:spPr>
        <p:txBody>
          <a:bodyPr/>
          <a:lstStyle/>
          <a:p>
            <a:pPr eaLnBrk="1" hangingPunct="1">
              <a:lnSpc>
                <a:spcPct val="90000"/>
              </a:lnSpc>
            </a:pPr>
            <a:r>
              <a:rPr lang="en-US" sz="2200" b="1" smtClean="0">
                <a:solidFill>
                  <a:srgbClr val="CCCC00"/>
                </a:solidFill>
              </a:rPr>
              <a:t>Protects</a:t>
            </a:r>
            <a:r>
              <a:rPr lang="en-US" sz="2200" smtClean="0"/>
              <a:t> the digital information from noise &amp; interference &amp; reduces the number of bit errors</a:t>
            </a:r>
          </a:p>
          <a:p>
            <a:pPr eaLnBrk="1" hangingPunct="1">
              <a:lnSpc>
                <a:spcPct val="90000"/>
              </a:lnSpc>
            </a:pPr>
            <a:r>
              <a:rPr lang="en-US" sz="2200" smtClean="0"/>
              <a:t>Accomplished by </a:t>
            </a:r>
            <a:r>
              <a:rPr lang="en-US" sz="2200" b="1" smtClean="0">
                <a:solidFill>
                  <a:srgbClr val="CCCC00"/>
                </a:solidFill>
              </a:rPr>
              <a:t>selectively introducing redundant bits</a:t>
            </a:r>
            <a:r>
              <a:rPr lang="en-US" sz="2200" smtClean="0"/>
              <a:t> into the transmitted information stream</a:t>
            </a:r>
          </a:p>
          <a:p>
            <a:pPr eaLnBrk="1" hangingPunct="1">
              <a:lnSpc>
                <a:spcPct val="90000"/>
              </a:lnSpc>
            </a:pPr>
            <a:r>
              <a:rPr lang="en-US" sz="2200" smtClean="0"/>
              <a:t>These additional bits allow </a:t>
            </a:r>
            <a:r>
              <a:rPr lang="en-US" sz="2200" b="1" smtClean="0">
                <a:solidFill>
                  <a:srgbClr val="CCCC00"/>
                </a:solidFill>
              </a:rPr>
              <a:t>detection &amp; correction of bit errors</a:t>
            </a:r>
            <a:r>
              <a:rPr lang="en-US" sz="2200" smtClean="0"/>
              <a:t> in the received data stream</a:t>
            </a:r>
          </a:p>
        </p:txBody>
      </p:sp>
      <p:sp>
        <p:nvSpPr>
          <p:cNvPr id="4" name="Slide Number Placeholder 5"/>
          <p:cNvSpPr>
            <a:spLocks noGrp="1"/>
          </p:cNvSpPr>
          <p:nvPr>
            <p:ph type="sldNum" sz="quarter" idx="12"/>
          </p:nvPr>
        </p:nvSpPr>
        <p:spPr/>
        <p:txBody>
          <a:bodyPr/>
          <a:lstStyle/>
          <a:p>
            <a:pPr>
              <a:defRPr/>
            </a:pPr>
            <a:fld id="{759AD4F5-B9F8-4CD1-A704-45A059F24D20}" type="slidenum">
              <a:rPr lang="el-GR"/>
              <a:pPr>
                <a:defRPr/>
              </a:pPr>
              <a:t>85</a:t>
            </a:fld>
            <a:endParaRPr lang="el-G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8724B74-2BD1-4211-92CF-1736E3E93601}" type="slidenum">
              <a:rPr lang="el-GR"/>
              <a:pPr>
                <a:defRPr/>
              </a:pPr>
              <a:t>86</a:t>
            </a:fld>
            <a:endParaRPr lang="el-GR"/>
          </a:p>
        </p:txBody>
      </p:sp>
      <p:sp>
        <p:nvSpPr>
          <p:cNvPr id="97283" name="Rectangle 2"/>
          <p:cNvSpPr>
            <a:spLocks noGrp="1" noChangeArrowheads="1"/>
          </p:cNvSpPr>
          <p:nvPr>
            <p:ph type="title" idx="4294967295"/>
          </p:nvPr>
        </p:nvSpPr>
        <p:spPr/>
        <p:txBody>
          <a:bodyPr lIns="92075" tIns="46038" rIns="92075" bIns="46038"/>
          <a:lstStyle/>
          <a:p>
            <a:pPr eaLnBrk="1" hangingPunct="1"/>
            <a:r>
              <a:rPr lang="en-US" smtClean="0"/>
              <a:t>Encoding</a:t>
            </a:r>
          </a:p>
        </p:txBody>
      </p:sp>
      <p:sp>
        <p:nvSpPr>
          <p:cNvPr id="97284" name="Rectangle 3"/>
          <p:cNvSpPr>
            <a:spLocks noGrp="1" noChangeArrowheads="1"/>
          </p:cNvSpPr>
          <p:nvPr>
            <p:ph type="body" idx="4294967295"/>
          </p:nvPr>
        </p:nvSpPr>
        <p:spPr>
          <a:xfrm>
            <a:off x="0" y="1828800"/>
            <a:ext cx="9144000" cy="4648200"/>
          </a:xfrm>
        </p:spPr>
        <p:txBody>
          <a:bodyPr lIns="92075" tIns="46038" rIns="92075" bIns="46038"/>
          <a:lstStyle/>
          <a:p>
            <a:pPr eaLnBrk="1" hangingPunct="1"/>
            <a:r>
              <a:rPr lang="en-US" sz="1900" smtClean="0"/>
              <a:t>Use two discrete signals, high and low, to encode 0 and 1</a:t>
            </a:r>
          </a:p>
          <a:p>
            <a:pPr eaLnBrk="1" hangingPunct="1"/>
            <a:r>
              <a:rPr lang="en-US" sz="1900" smtClean="0"/>
              <a:t>Transmission is synchronous, i.e., a clock is used to sample the signal</a:t>
            </a:r>
          </a:p>
          <a:p>
            <a:pPr lvl="1" eaLnBrk="1" hangingPunct="1"/>
            <a:r>
              <a:rPr lang="en-US" sz="2000" smtClean="0"/>
              <a:t>In general, the duration of one bit is equal to one or two clock ticks</a:t>
            </a:r>
          </a:p>
          <a:p>
            <a:pPr lvl="1" eaLnBrk="1" hangingPunct="1"/>
            <a:r>
              <a:rPr lang="en-US" sz="2000" smtClean="0"/>
              <a:t>Receiver’s clock must be synchronized with the sender’s clock</a:t>
            </a:r>
          </a:p>
          <a:p>
            <a:pPr eaLnBrk="1" hangingPunct="1"/>
            <a:r>
              <a:rPr lang="en-US" sz="1900" smtClean="0"/>
              <a:t>Encoding can be done one bit at a time or in blocks of, e.g., 4 or 8 bits</a:t>
            </a:r>
          </a:p>
          <a:p>
            <a:pPr eaLnBrk="1" hangingPunct="1"/>
            <a:endParaRPr lang="en-US" sz="190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C6B47DD-34C5-4E96-9A05-4C8985C652C5}" type="slidenum">
              <a:rPr lang="el-GR"/>
              <a:pPr>
                <a:defRPr/>
              </a:pPr>
              <a:t>87</a:t>
            </a:fld>
            <a:endParaRPr lang="el-GR"/>
          </a:p>
        </p:txBody>
      </p:sp>
      <p:sp>
        <p:nvSpPr>
          <p:cNvPr id="98307" name="Rectangle 2"/>
          <p:cNvSpPr>
            <a:spLocks noGrp="1" noChangeArrowheads="1"/>
          </p:cNvSpPr>
          <p:nvPr>
            <p:ph type="title" idx="4294967295"/>
          </p:nvPr>
        </p:nvSpPr>
        <p:spPr>
          <a:xfrm>
            <a:off x="152400" y="0"/>
            <a:ext cx="8001000" cy="1216025"/>
          </a:xfrm>
        </p:spPr>
        <p:txBody>
          <a:bodyPr lIns="92075" tIns="46038" rIns="92075" bIns="46038"/>
          <a:lstStyle/>
          <a:p>
            <a:pPr eaLnBrk="1" hangingPunct="1"/>
            <a:r>
              <a:rPr lang="en-US" smtClean="0"/>
              <a:t>Why Do We Need Encoding?</a:t>
            </a:r>
          </a:p>
        </p:txBody>
      </p:sp>
      <p:sp>
        <p:nvSpPr>
          <p:cNvPr id="98308" name="Rectangle 3"/>
          <p:cNvSpPr>
            <a:spLocks noGrp="1" noChangeArrowheads="1"/>
          </p:cNvSpPr>
          <p:nvPr>
            <p:ph type="body" idx="4294967295"/>
          </p:nvPr>
        </p:nvSpPr>
        <p:spPr>
          <a:xfrm>
            <a:off x="0" y="1752600"/>
            <a:ext cx="9144000" cy="4648200"/>
          </a:xfrm>
        </p:spPr>
        <p:txBody>
          <a:bodyPr lIns="92075" tIns="46038" rIns="92075" bIns="46038"/>
          <a:lstStyle/>
          <a:p>
            <a:pPr eaLnBrk="1" hangingPunct="1">
              <a:lnSpc>
                <a:spcPct val="79000"/>
              </a:lnSpc>
            </a:pPr>
            <a:r>
              <a:rPr lang="en-US" sz="1900" smtClean="0"/>
              <a:t>Meet certain electrical constraints</a:t>
            </a:r>
          </a:p>
          <a:p>
            <a:pPr lvl="1" eaLnBrk="1" hangingPunct="1">
              <a:lnSpc>
                <a:spcPct val="79000"/>
              </a:lnSpc>
            </a:pPr>
            <a:r>
              <a:rPr lang="en-US" sz="2000" smtClean="0"/>
              <a:t>Receiver needs enough “transitions” to keep track of the transmit clock</a:t>
            </a:r>
          </a:p>
          <a:p>
            <a:pPr lvl="1" eaLnBrk="1" hangingPunct="1">
              <a:lnSpc>
                <a:spcPct val="79000"/>
              </a:lnSpc>
            </a:pPr>
            <a:r>
              <a:rPr lang="en-US" sz="2000" smtClean="0"/>
              <a:t>Avoid receiver saturation</a:t>
            </a:r>
          </a:p>
          <a:p>
            <a:pPr lvl="1" eaLnBrk="1" hangingPunct="1">
              <a:lnSpc>
                <a:spcPct val="79000"/>
              </a:lnSpc>
            </a:pPr>
            <a:endParaRPr lang="en-US" sz="2000" smtClean="0"/>
          </a:p>
          <a:p>
            <a:pPr eaLnBrk="1" hangingPunct="1">
              <a:lnSpc>
                <a:spcPct val="79000"/>
              </a:lnSpc>
            </a:pPr>
            <a:r>
              <a:rPr lang="en-US" sz="1900" smtClean="0"/>
              <a:t>Create control symbols, besides regular data symbol</a:t>
            </a:r>
          </a:p>
          <a:p>
            <a:pPr lvl="1" eaLnBrk="1" hangingPunct="1">
              <a:lnSpc>
                <a:spcPct val="79000"/>
              </a:lnSpc>
              <a:buFont typeface="Wingdings" pitchFamily="2" charset="2"/>
              <a:buNone/>
            </a:pPr>
            <a:r>
              <a:rPr lang="en-US" sz="2000" smtClean="0"/>
              <a:t> e.g. </a:t>
            </a:r>
            <a:r>
              <a:rPr lang="en-US" sz="2000" b="1" smtClean="0"/>
              <a:t>start or end of frame</a:t>
            </a:r>
            <a:endParaRPr lang="en-US" sz="2000" smtClean="0"/>
          </a:p>
          <a:p>
            <a:pPr lvl="1" eaLnBrk="1" hangingPunct="1">
              <a:lnSpc>
                <a:spcPct val="79000"/>
              </a:lnSpc>
              <a:buFont typeface="Wingdings" pitchFamily="2" charset="2"/>
              <a:buNone/>
            </a:pPr>
            <a:endParaRPr lang="en-US" sz="2000" smtClean="0"/>
          </a:p>
          <a:p>
            <a:pPr eaLnBrk="1" hangingPunct="1">
              <a:lnSpc>
                <a:spcPct val="79000"/>
              </a:lnSpc>
            </a:pPr>
            <a:r>
              <a:rPr lang="en-US" sz="1900" smtClean="0"/>
              <a:t>Error detection or error corrections</a:t>
            </a:r>
          </a:p>
          <a:p>
            <a:pPr lvl="1" eaLnBrk="1" hangingPunct="1">
              <a:lnSpc>
                <a:spcPct val="79000"/>
              </a:lnSpc>
            </a:pPr>
            <a:r>
              <a:rPr lang="en-US" sz="2000" smtClean="0"/>
              <a:t>Some codes are illegal so receiver can detect certain classes of errors</a:t>
            </a:r>
          </a:p>
          <a:p>
            <a:pPr lvl="1" eaLnBrk="1" hangingPunct="1">
              <a:lnSpc>
                <a:spcPct val="79000"/>
              </a:lnSpc>
            </a:pPr>
            <a:r>
              <a:rPr lang="en-US" sz="2000" smtClean="0"/>
              <a:t>Minor errors can be corrected by having multiple adjacent signals mapped to the same data symbol</a:t>
            </a:r>
          </a:p>
          <a:p>
            <a:pPr lvl="1" eaLnBrk="1" hangingPunct="1">
              <a:lnSpc>
                <a:spcPct val="79000"/>
              </a:lnSpc>
            </a:pPr>
            <a:endParaRPr lang="en-US" sz="2000" smtClean="0"/>
          </a:p>
          <a:p>
            <a:pPr eaLnBrk="1" hangingPunct="1">
              <a:lnSpc>
                <a:spcPct val="79000"/>
              </a:lnSpc>
            </a:pPr>
            <a:r>
              <a:rPr lang="en-US" sz="1900" smtClean="0"/>
              <a:t>Encoding can be very complex, e.g. wireless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838200" y="0"/>
            <a:ext cx="8229600" cy="1143000"/>
          </a:xfrm>
        </p:spPr>
        <p:txBody>
          <a:bodyPr/>
          <a:lstStyle/>
          <a:p>
            <a:pPr eaLnBrk="1" hangingPunct="1"/>
            <a:r>
              <a:rPr lang="en-US" smtClean="0"/>
              <a:t>Digital Modulation</a:t>
            </a:r>
          </a:p>
        </p:txBody>
      </p:sp>
      <p:sp>
        <p:nvSpPr>
          <p:cNvPr id="99331" name="Rectangle 3"/>
          <p:cNvSpPr>
            <a:spLocks noGrp="1" noChangeArrowheads="1"/>
          </p:cNvSpPr>
          <p:nvPr>
            <p:ph idx="1"/>
          </p:nvPr>
        </p:nvSpPr>
        <p:spPr>
          <a:xfrm>
            <a:off x="0" y="1524000"/>
            <a:ext cx="9144000" cy="4525963"/>
          </a:xfrm>
        </p:spPr>
        <p:txBody>
          <a:bodyPr/>
          <a:lstStyle/>
          <a:p>
            <a:pPr eaLnBrk="1" hangingPunct="1">
              <a:buFont typeface="Wingdings" pitchFamily="2" charset="2"/>
              <a:buNone/>
            </a:pPr>
            <a:r>
              <a:rPr lang="en-US" sz="2400" smtClean="0"/>
              <a:t>The process of </a:t>
            </a:r>
          </a:p>
          <a:p>
            <a:pPr eaLnBrk="1" hangingPunct="1"/>
            <a:r>
              <a:rPr lang="en-US" sz="2400" smtClean="0"/>
              <a:t>taking information from a message source (</a:t>
            </a:r>
            <a:r>
              <a:rPr lang="en-US" sz="2400" smtClean="0">
                <a:solidFill>
                  <a:srgbClr val="CCCC00"/>
                </a:solidFill>
              </a:rPr>
              <a:t>baseband</a:t>
            </a:r>
            <a:r>
              <a:rPr lang="en-US" sz="2400" smtClean="0"/>
              <a:t>) in a suitable manner for transmission &amp;</a:t>
            </a:r>
          </a:p>
          <a:p>
            <a:pPr eaLnBrk="1" hangingPunct="1"/>
            <a:r>
              <a:rPr lang="en-US" sz="2400" smtClean="0"/>
              <a:t>translating the </a:t>
            </a:r>
            <a:r>
              <a:rPr lang="en-US" sz="2400" b="1" smtClean="0">
                <a:solidFill>
                  <a:srgbClr val="CCCC00"/>
                </a:solidFill>
              </a:rPr>
              <a:t>baseband </a:t>
            </a:r>
            <a:r>
              <a:rPr lang="en-US" sz="2400" smtClean="0"/>
              <a:t>signal onto a radio carrier at </a:t>
            </a:r>
            <a:r>
              <a:rPr lang="en-US" sz="2400" b="1" smtClean="0">
                <a:solidFill>
                  <a:srgbClr val="CCCC00"/>
                </a:solidFill>
              </a:rPr>
              <a:t>frequencies that are very high</a:t>
            </a:r>
            <a:r>
              <a:rPr lang="en-US" sz="2400" smtClean="0"/>
              <a:t> compared to the baseband frequency</a:t>
            </a:r>
          </a:p>
          <a:p>
            <a:pPr eaLnBrk="1" hangingPunct="1"/>
            <a:endParaRPr lang="en-US" sz="2200" smtClean="0"/>
          </a:p>
        </p:txBody>
      </p:sp>
      <p:sp>
        <p:nvSpPr>
          <p:cNvPr id="4" name="Slide Number Placeholder 5"/>
          <p:cNvSpPr>
            <a:spLocks noGrp="1"/>
          </p:cNvSpPr>
          <p:nvPr>
            <p:ph type="sldNum" sz="quarter" idx="12"/>
          </p:nvPr>
        </p:nvSpPr>
        <p:spPr/>
        <p:txBody>
          <a:bodyPr/>
          <a:lstStyle/>
          <a:p>
            <a:pPr>
              <a:defRPr/>
            </a:pPr>
            <a:fld id="{BFCBA61E-362F-4E95-BB3E-162B1D7AFFF8}" type="slidenum">
              <a:rPr lang="el-GR"/>
              <a:pPr>
                <a:defRPr/>
              </a:pPr>
              <a:t>88</a:t>
            </a:fld>
            <a:endParaRPr lang="el-G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6C82D0D-3E7F-4FA6-9E9D-E1D4BC2F3F6A}" type="slidenum">
              <a:rPr lang="el-GR"/>
              <a:pPr>
                <a:defRPr/>
              </a:pPr>
              <a:t>89</a:t>
            </a:fld>
            <a:endParaRPr lang="el-GR"/>
          </a:p>
        </p:txBody>
      </p:sp>
      <p:sp>
        <p:nvSpPr>
          <p:cNvPr id="100355" name="Rectangle 2"/>
          <p:cNvSpPr>
            <a:spLocks noGrp="1" noChangeArrowheads="1"/>
          </p:cNvSpPr>
          <p:nvPr>
            <p:ph type="title"/>
          </p:nvPr>
        </p:nvSpPr>
        <p:spPr>
          <a:xfrm>
            <a:off x="-762000" y="0"/>
            <a:ext cx="8001000" cy="1216025"/>
          </a:xfrm>
        </p:spPr>
        <p:txBody>
          <a:bodyPr/>
          <a:lstStyle/>
          <a:p>
            <a:pPr eaLnBrk="1" hangingPunct="1"/>
            <a:r>
              <a:rPr lang="en-US" sz="3400" smtClean="0"/>
              <a:t>Why not modulate the baseband</a:t>
            </a:r>
          </a:p>
        </p:txBody>
      </p:sp>
      <p:sp>
        <p:nvSpPr>
          <p:cNvPr id="100356" name="Rectangle 3"/>
          <p:cNvSpPr>
            <a:spLocks noGrp="1" noChangeArrowheads="1"/>
          </p:cNvSpPr>
          <p:nvPr>
            <p:ph type="body" idx="1"/>
          </p:nvPr>
        </p:nvSpPr>
        <p:spPr>
          <a:xfrm>
            <a:off x="0" y="1981200"/>
            <a:ext cx="9144000" cy="4525963"/>
          </a:xfrm>
        </p:spPr>
        <p:txBody>
          <a:bodyPr/>
          <a:lstStyle/>
          <a:p>
            <a:pPr eaLnBrk="1" hangingPunct="1">
              <a:lnSpc>
                <a:spcPct val="90000"/>
              </a:lnSpc>
              <a:buFont typeface="Wingdings" pitchFamily="2" charset="2"/>
              <a:buNone/>
            </a:pPr>
            <a:r>
              <a:rPr lang="en-US" sz="2000" smtClean="0">
                <a:sym typeface="Wingdings" pitchFamily="2" charset="2"/>
              </a:rPr>
              <a:t></a:t>
            </a:r>
            <a:r>
              <a:rPr lang="en-US" sz="2000" smtClean="0"/>
              <a:t>For effective signal radiation the </a:t>
            </a:r>
            <a:r>
              <a:rPr lang="en-US" sz="2000" b="1" smtClean="0">
                <a:solidFill>
                  <a:srgbClr val="CCCC00"/>
                </a:solidFill>
              </a:rPr>
              <a:t>length of the antenna</a:t>
            </a:r>
            <a:r>
              <a:rPr lang="en-US" sz="2000" smtClean="0"/>
              <a:t> must be </a:t>
            </a:r>
            <a:r>
              <a:rPr lang="en-US" sz="2000" b="1" smtClean="0">
                <a:solidFill>
                  <a:srgbClr val="CCCC00"/>
                </a:solidFill>
              </a:rPr>
              <a:t>proportional to the transmitted wave length</a:t>
            </a:r>
          </a:p>
          <a:p>
            <a:pPr lvl="1" eaLnBrk="1" hangingPunct="1">
              <a:lnSpc>
                <a:spcPct val="90000"/>
              </a:lnSpc>
            </a:pPr>
            <a:r>
              <a:rPr lang="en-US" sz="2200" smtClean="0"/>
              <a:t>For example, voice range 300-3300Hz</a:t>
            </a:r>
          </a:p>
          <a:p>
            <a:pPr lvl="1" eaLnBrk="1" hangingPunct="1">
              <a:lnSpc>
                <a:spcPct val="90000"/>
              </a:lnSpc>
              <a:buFont typeface="Wingdings" pitchFamily="2" charset="2"/>
              <a:buNone/>
            </a:pPr>
            <a:r>
              <a:rPr lang="en-US" sz="2200" smtClean="0"/>
              <a:t>   At 3kHz at 3kbps would imply an antenna of 100Km!</a:t>
            </a:r>
          </a:p>
          <a:p>
            <a:pPr lvl="1" eaLnBrk="1" hangingPunct="1">
              <a:lnSpc>
                <a:spcPct val="90000"/>
              </a:lnSpc>
              <a:buFont typeface="Wingdings" pitchFamily="2" charset="2"/>
              <a:buNone/>
            </a:pPr>
            <a:r>
              <a:rPr lang="en-US" sz="2200" smtClean="0"/>
              <a:t>   By modulating the baseband on a 3GHz carrier the antenna would be 10cm</a:t>
            </a:r>
          </a:p>
          <a:p>
            <a:pPr lvl="1" eaLnBrk="1" hangingPunct="1">
              <a:lnSpc>
                <a:spcPct val="90000"/>
              </a:lnSpc>
              <a:buFont typeface="Wingdings" pitchFamily="2" charset="2"/>
              <a:buNone/>
            </a:pPr>
            <a:endParaRPr lang="en-US" sz="2200" smtClean="0"/>
          </a:p>
          <a:p>
            <a:pPr eaLnBrk="1" hangingPunct="1">
              <a:lnSpc>
                <a:spcPct val="90000"/>
              </a:lnSpc>
            </a:pPr>
            <a:r>
              <a:rPr lang="en-US" sz="2000" smtClean="0"/>
              <a:t>To ensure the </a:t>
            </a:r>
            <a:r>
              <a:rPr lang="en-US" sz="2000" b="1" smtClean="0">
                <a:solidFill>
                  <a:srgbClr val="3399FF"/>
                </a:solidFill>
              </a:rPr>
              <a:t>orderly coexistence of multiple signals</a:t>
            </a:r>
            <a:r>
              <a:rPr lang="en-US" sz="2000" smtClean="0"/>
              <a:t> in a given spectral band</a:t>
            </a:r>
          </a:p>
          <a:p>
            <a:pPr eaLnBrk="1" hangingPunct="1">
              <a:lnSpc>
                <a:spcPct val="90000"/>
              </a:lnSpc>
            </a:pPr>
            <a:r>
              <a:rPr lang="en-US" sz="2000" smtClean="0"/>
              <a:t>To </a:t>
            </a:r>
            <a:r>
              <a:rPr lang="en-US" sz="2000" b="1" smtClean="0">
                <a:solidFill>
                  <a:srgbClr val="3399FF"/>
                </a:solidFill>
              </a:rPr>
              <a:t>help reduce interference</a:t>
            </a:r>
            <a:r>
              <a:rPr lang="en-US" sz="2000" smtClean="0"/>
              <a:t> among users</a:t>
            </a:r>
          </a:p>
          <a:p>
            <a:pPr eaLnBrk="1" hangingPunct="1">
              <a:lnSpc>
                <a:spcPct val="90000"/>
              </a:lnSpc>
            </a:pPr>
            <a:r>
              <a:rPr lang="en-US" sz="2000" smtClean="0"/>
              <a:t>For </a:t>
            </a:r>
            <a:r>
              <a:rPr lang="en-US" sz="2000" b="1" smtClean="0">
                <a:solidFill>
                  <a:srgbClr val="3399FF"/>
                </a:solidFill>
              </a:rPr>
              <a:t>regulatory reasons</a:t>
            </a:r>
          </a:p>
          <a:p>
            <a:pPr eaLnBrk="1" hangingPunct="1">
              <a:lnSpc>
                <a:spcPct val="90000"/>
              </a:lnSpc>
            </a:pPr>
            <a:endParaRPr lang="en-US" sz="200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b="7401"/>
          <a:stretch>
            <a:fillRect/>
          </a:stretch>
        </p:blipFill>
        <p:spPr bwMode="auto">
          <a:xfrm>
            <a:off x="228600" y="1143000"/>
            <a:ext cx="8382000" cy="5541963"/>
          </a:xfrm>
          <a:prstGeom prst="rect">
            <a:avLst/>
          </a:prstGeom>
          <a:noFill/>
          <a:ln w="9525">
            <a:noFill/>
            <a:miter lim="800000"/>
            <a:headEnd/>
            <a:tailEnd/>
          </a:ln>
        </p:spPr>
      </p:pic>
      <p:sp>
        <p:nvSpPr>
          <p:cNvPr id="45059" name="Rectangle 3"/>
          <p:cNvSpPr>
            <a:spLocks noGrp="1" noChangeArrowheads="1"/>
          </p:cNvSpPr>
          <p:nvPr>
            <p:ph type="title"/>
          </p:nvPr>
        </p:nvSpPr>
        <p:spPr>
          <a:xfrm>
            <a:off x="533400" y="0"/>
            <a:ext cx="8001000" cy="1216025"/>
          </a:xfrm>
        </p:spPr>
        <p:txBody>
          <a:bodyPr/>
          <a:lstStyle/>
          <a:p>
            <a:pPr eaLnBrk="1" hangingPunct="1"/>
            <a:r>
              <a:rPr lang="en-US" smtClean="0"/>
              <a:t>Spectrum</a:t>
            </a:r>
            <a:endParaRPr lang="en-GB" smtClean="0"/>
          </a:p>
        </p:txBody>
      </p:sp>
      <p:sp>
        <p:nvSpPr>
          <p:cNvPr id="45060" name="Text Box 4"/>
          <p:cNvSpPr txBox="1">
            <a:spLocks noChangeArrowheads="1"/>
          </p:cNvSpPr>
          <p:nvPr/>
        </p:nvSpPr>
        <p:spPr bwMode="auto">
          <a:xfrm>
            <a:off x="1143000" y="5486400"/>
            <a:ext cx="2894013" cy="336550"/>
          </a:xfrm>
          <a:prstGeom prst="rect">
            <a:avLst/>
          </a:prstGeom>
          <a:noFill/>
          <a:ln w="12700">
            <a:noFill/>
            <a:miter lim="800000"/>
            <a:headEnd type="none" w="sm" len="sm"/>
            <a:tailEnd type="none" w="sm" len="sm"/>
          </a:ln>
        </p:spPr>
        <p:txBody>
          <a:bodyPr wrap="none">
            <a:spAutoFit/>
          </a:bodyPr>
          <a:lstStyle/>
          <a:p>
            <a:pPr>
              <a:spcBef>
                <a:spcPct val="20000"/>
              </a:spcBef>
              <a:buClr>
                <a:schemeClr val="tx1"/>
              </a:buClr>
              <a:buSzPct val="75000"/>
              <a:buFont typeface="Wingdings" pitchFamily="2" charset="2"/>
              <a:buNone/>
            </a:pPr>
            <a:r>
              <a:rPr lang="en-US" sz="1600">
                <a:latin typeface="Arial" pitchFamily="34" charset="0"/>
                <a:sym typeface="Symbol" pitchFamily="18" charset="2"/>
              </a:rPr>
              <a:t> (meters) = 300 / freq in MHz</a:t>
            </a:r>
            <a:endParaRPr lang="en-GB" sz="160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81000" y="0"/>
            <a:ext cx="8229600" cy="1143000"/>
          </a:xfrm>
        </p:spPr>
        <p:txBody>
          <a:bodyPr/>
          <a:lstStyle/>
          <a:p>
            <a:pPr eaLnBrk="1" hangingPunct="1"/>
            <a:r>
              <a:rPr lang="en-US" smtClean="0"/>
              <a:t>Demodulation</a:t>
            </a:r>
          </a:p>
        </p:txBody>
      </p:sp>
      <p:sp>
        <p:nvSpPr>
          <p:cNvPr id="101379" name="Rectangle 3"/>
          <p:cNvSpPr>
            <a:spLocks noGrp="1" noChangeArrowheads="1"/>
          </p:cNvSpPr>
          <p:nvPr>
            <p:ph idx="1"/>
          </p:nvPr>
        </p:nvSpPr>
        <p:spPr>
          <a:xfrm>
            <a:off x="0" y="1676400"/>
            <a:ext cx="9144000" cy="4267200"/>
          </a:xfrm>
        </p:spPr>
        <p:txBody>
          <a:bodyPr/>
          <a:lstStyle/>
          <a:p>
            <a:pPr eaLnBrk="1" hangingPunct="1">
              <a:buFont typeface="Wingdings" pitchFamily="2" charset="2"/>
              <a:buNone/>
            </a:pPr>
            <a:r>
              <a:rPr lang="en-US" sz="2200" smtClean="0"/>
              <a:t>The process of  </a:t>
            </a:r>
            <a:r>
              <a:rPr lang="en-US" sz="2200" b="1" smtClean="0">
                <a:solidFill>
                  <a:srgbClr val="CCCC00"/>
                </a:solidFill>
              </a:rPr>
              <a:t>extracting the baseband</a:t>
            </a:r>
            <a:r>
              <a:rPr lang="en-US" sz="2200" smtClean="0"/>
              <a:t> from the carrier so that it may be </a:t>
            </a:r>
            <a:r>
              <a:rPr lang="en-US" sz="2200" b="1" smtClean="0">
                <a:solidFill>
                  <a:srgbClr val="CCCC00"/>
                </a:solidFill>
              </a:rPr>
              <a:t>processed and interpreted</a:t>
            </a:r>
            <a:r>
              <a:rPr lang="en-US" sz="2200" smtClean="0"/>
              <a:t> by the receiver (e.g., symbols detected and extracted)</a:t>
            </a:r>
          </a:p>
        </p:txBody>
      </p:sp>
      <p:sp>
        <p:nvSpPr>
          <p:cNvPr id="4" name="Slide Number Placeholder 5"/>
          <p:cNvSpPr>
            <a:spLocks noGrp="1"/>
          </p:cNvSpPr>
          <p:nvPr>
            <p:ph type="sldNum" sz="quarter" idx="12"/>
          </p:nvPr>
        </p:nvSpPr>
        <p:spPr/>
        <p:txBody>
          <a:bodyPr/>
          <a:lstStyle/>
          <a:p>
            <a:pPr>
              <a:defRPr/>
            </a:pPr>
            <a:fld id="{F990C7F3-80CE-48C5-8E92-E6BEFFFD4099}" type="slidenum">
              <a:rPr lang="el-GR"/>
              <a:pPr>
                <a:defRPr/>
              </a:pPr>
              <a:t>90</a:t>
            </a:fld>
            <a:endParaRPr lang="el-G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dirty="0" smtClean="0"/>
              <a:t>Signal Representation</a:t>
            </a:r>
            <a:endParaRPr lang="el-GR" dirty="0"/>
          </a:p>
        </p:txBody>
      </p:sp>
      <p:sp>
        <p:nvSpPr>
          <p:cNvPr id="3" name="Content Placeholder 2"/>
          <p:cNvSpPr>
            <a:spLocks noGrp="1"/>
          </p:cNvSpPr>
          <p:nvPr>
            <p:ph idx="1"/>
          </p:nvPr>
        </p:nvSpPr>
        <p:spPr>
          <a:xfrm>
            <a:off x="152400" y="1600200"/>
            <a:ext cx="8991600" cy="4525963"/>
          </a:xfrm>
        </p:spPr>
        <p:txBody>
          <a:bodyPr/>
          <a:lstStyle/>
          <a:p>
            <a:r>
              <a:rPr lang="en-US" dirty="0" smtClean="0"/>
              <a:t>each signal can be written as a linear combination of a sinusoidal and </a:t>
            </a:r>
            <a:r>
              <a:rPr lang="en-US" dirty="0" err="1" smtClean="0"/>
              <a:t>cosusoidal</a:t>
            </a:r>
            <a:r>
              <a:rPr lang="en-US" dirty="0" smtClean="0"/>
              <a:t> functions</a:t>
            </a:r>
          </a:p>
          <a:p>
            <a:pPr marL="0" indent="0">
              <a:buNone/>
            </a:pPr>
            <a:r>
              <a:rPr lang="en-US" dirty="0" smtClean="0"/>
              <a:t>  c*sin(2</a:t>
            </a:r>
            <a:r>
              <a:rPr lang="el-GR" dirty="0" smtClean="0"/>
              <a:t>π</a:t>
            </a:r>
            <a:r>
              <a:rPr lang="en-US" dirty="0" smtClean="0">
                <a:solidFill>
                  <a:srgbClr val="FF0000"/>
                </a:solidFill>
              </a:rPr>
              <a:t>F</a:t>
            </a:r>
            <a:r>
              <a:rPr lang="en-US" baseline="-25000" dirty="0" smtClean="0">
                <a:solidFill>
                  <a:srgbClr val="FF0000"/>
                </a:solidFill>
              </a:rPr>
              <a:t>c</a:t>
            </a:r>
            <a:r>
              <a:rPr lang="en-US" baseline="-25000" dirty="0" smtClean="0"/>
              <a:t> </a:t>
            </a:r>
            <a:r>
              <a:rPr lang="en-US" dirty="0" smtClean="0"/>
              <a:t>*t+</a:t>
            </a:r>
            <a:r>
              <a:rPr lang="el-GR" dirty="0" smtClean="0">
                <a:solidFill>
                  <a:srgbClr val="FF0000"/>
                </a:solidFill>
              </a:rPr>
              <a:t>φ</a:t>
            </a:r>
            <a:r>
              <a:rPr lang="el-GR" dirty="0" smtClean="0"/>
              <a:t>)= </a:t>
            </a:r>
            <a:r>
              <a:rPr lang="en-US" dirty="0" smtClean="0"/>
              <a:t>a*sin(2</a:t>
            </a:r>
            <a:r>
              <a:rPr lang="el-GR" dirty="0"/>
              <a:t>π</a:t>
            </a:r>
            <a:r>
              <a:rPr lang="en-US" dirty="0"/>
              <a:t>F</a:t>
            </a:r>
            <a:r>
              <a:rPr lang="en-US" baseline="-25000" dirty="0"/>
              <a:t>c </a:t>
            </a:r>
            <a:r>
              <a:rPr lang="en-US" dirty="0"/>
              <a:t>*</a:t>
            </a:r>
            <a:r>
              <a:rPr lang="en-US" dirty="0" smtClean="0"/>
              <a:t>t) + b*</a:t>
            </a:r>
            <a:r>
              <a:rPr lang="en-US" dirty="0" err="1" smtClean="0"/>
              <a:t>cos</a:t>
            </a:r>
            <a:r>
              <a:rPr lang="en-US" dirty="0" smtClean="0"/>
              <a:t>(2</a:t>
            </a:r>
            <a:r>
              <a:rPr lang="el-GR" dirty="0" smtClean="0"/>
              <a:t>π</a:t>
            </a:r>
            <a:r>
              <a:rPr lang="en-US" dirty="0"/>
              <a:t>F</a:t>
            </a:r>
            <a:r>
              <a:rPr lang="en-US" baseline="-25000" dirty="0"/>
              <a:t>c </a:t>
            </a:r>
            <a:r>
              <a:rPr lang="en-US" dirty="0"/>
              <a:t>*t</a:t>
            </a:r>
            <a:r>
              <a:rPr lang="en-US" dirty="0" smtClean="0"/>
              <a:t>)</a:t>
            </a:r>
          </a:p>
          <a:p>
            <a:pPr marL="0" indent="0">
              <a:buNone/>
            </a:pPr>
            <a:endParaRPr lang="en-US" dirty="0"/>
          </a:p>
          <a:p>
            <a:pPr marL="0" indent="0">
              <a:buNone/>
            </a:pPr>
            <a:r>
              <a:rPr lang="el-GR" dirty="0" smtClean="0"/>
              <a:t>Οι </a:t>
            </a:r>
            <a:r>
              <a:rPr lang="el-GR" b="1" dirty="0" smtClean="0"/>
              <a:t>βάσεις του χώρου </a:t>
            </a:r>
            <a:r>
              <a:rPr lang="el-GR" dirty="0" smtClean="0"/>
              <a:t>είναι το </a:t>
            </a:r>
            <a:r>
              <a:rPr lang="el-GR" b="1" dirty="0" smtClean="0"/>
              <a:t>ημίτονο</a:t>
            </a:r>
            <a:r>
              <a:rPr lang="el-GR" dirty="0" smtClean="0"/>
              <a:t> και το </a:t>
            </a:r>
            <a:r>
              <a:rPr lang="el-GR" b="1" dirty="0" smtClean="0"/>
              <a:t>συνημίτονο</a:t>
            </a:r>
            <a:r>
              <a:rPr lang="el-GR" dirty="0" smtClean="0"/>
              <a:t>. </a:t>
            </a:r>
            <a:r>
              <a:rPr lang="en-US" dirty="0" smtClean="0"/>
              <a:t> </a:t>
            </a:r>
            <a:r>
              <a:rPr lang="el-GR" dirty="0" smtClean="0"/>
              <a:t>Επομένως το παραπάνω σήμα μπορεί να αντιπροσωπευθεί με ένα σημείο (</a:t>
            </a:r>
            <a:r>
              <a:rPr lang="en-US" dirty="0" err="1" smtClean="0"/>
              <a:t>a,b</a:t>
            </a:r>
            <a:r>
              <a:rPr lang="en-US" dirty="0" smtClean="0"/>
              <a:t>)</a:t>
            </a:r>
            <a:endParaRPr lang="el-GR" dirty="0"/>
          </a:p>
        </p:txBody>
      </p:sp>
      <p:sp>
        <p:nvSpPr>
          <p:cNvPr id="4" name="Slide Number Placeholder 3"/>
          <p:cNvSpPr>
            <a:spLocks noGrp="1"/>
          </p:cNvSpPr>
          <p:nvPr>
            <p:ph type="sldNum" sz="quarter" idx="12"/>
          </p:nvPr>
        </p:nvSpPr>
        <p:spPr/>
        <p:txBody>
          <a:bodyPr/>
          <a:lstStyle/>
          <a:p>
            <a:pPr>
              <a:defRPr/>
            </a:pPr>
            <a:fld id="{4948D07A-EE31-4026-94D9-DE9CDEAC8F27}" type="slidenum">
              <a:rPr lang="el-GR" smtClean="0"/>
              <a:pPr>
                <a:defRPr/>
              </a:pPr>
              <a:t>91</a:t>
            </a:fld>
            <a:endParaRPr lang="el-GR"/>
          </a:p>
        </p:txBody>
      </p:sp>
      <p:sp>
        <p:nvSpPr>
          <p:cNvPr id="5" name="Oval 4"/>
          <p:cNvSpPr/>
          <p:nvPr/>
        </p:nvSpPr>
        <p:spPr>
          <a:xfrm>
            <a:off x="3657600" y="2579914"/>
            <a:ext cx="1981200" cy="762000"/>
          </a:xfrm>
          <a:prstGeom prst="ellipse">
            <a:avLst/>
          </a:prstGeom>
          <a:solidFill>
            <a:srgbClr val="FFFF6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Oval 5"/>
          <p:cNvSpPr/>
          <p:nvPr/>
        </p:nvSpPr>
        <p:spPr>
          <a:xfrm>
            <a:off x="6324600" y="2699657"/>
            <a:ext cx="1981200" cy="762000"/>
          </a:xfrm>
          <a:prstGeom prst="ellipse">
            <a:avLst/>
          </a:prstGeom>
          <a:solidFill>
            <a:srgbClr val="FFFF6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376512262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dirty="0" smtClean="0"/>
              <a:t>Signal Representation</a:t>
            </a:r>
            <a:endParaRPr lang="el-GR" dirty="0"/>
          </a:p>
        </p:txBody>
      </p:sp>
      <p:sp>
        <p:nvSpPr>
          <p:cNvPr id="3" name="Content Placeholder 2"/>
          <p:cNvSpPr>
            <a:spLocks noGrp="1"/>
          </p:cNvSpPr>
          <p:nvPr>
            <p:ph idx="1"/>
          </p:nvPr>
        </p:nvSpPr>
        <p:spPr>
          <a:xfrm>
            <a:off x="152400" y="1600200"/>
            <a:ext cx="8991600" cy="4525963"/>
          </a:xfrm>
        </p:spPr>
        <p:txBody>
          <a:bodyPr/>
          <a:lstStyle/>
          <a:p>
            <a:r>
              <a:rPr lang="en-US" dirty="0" smtClean="0"/>
              <a:t>each signal can be written as a linear combination of a sinusoidal and </a:t>
            </a:r>
            <a:r>
              <a:rPr lang="en-US" dirty="0" err="1" smtClean="0"/>
              <a:t>cosusoidal</a:t>
            </a:r>
            <a:r>
              <a:rPr lang="en-US" dirty="0" smtClean="0"/>
              <a:t> functions</a:t>
            </a:r>
          </a:p>
          <a:p>
            <a:pPr marL="0" indent="0">
              <a:buNone/>
            </a:pPr>
            <a:r>
              <a:rPr lang="en-US" dirty="0" smtClean="0"/>
              <a:t>  c*sin(2</a:t>
            </a:r>
            <a:r>
              <a:rPr lang="el-GR" dirty="0" smtClean="0"/>
              <a:t>π</a:t>
            </a:r>
            <a:r>
              <a:rPr lang="en-US" dirty="0" smtClean="0">
                <a:solidFill>
                  <a:srgbClr val="FF0000"/>
                </a:solidFill>
              </a:rPr>
              <a:t>F</a:t>
            </a:r>
            <a:r>
              <a:rPr lang="en-US" baseline="-25000" dirty="0" smtClean="0">
                <a:solidFill>
                  <a:srgbClr val="FF0000"/>
                </a:solidFill>
              </a:rPr>
              <a:t>c</a:t>
            </a:r>
            <a:r>
              <a:rPr lang="en-US" baseline="-25000" dirty="0" smtClean="0"/>
              <a:t> </a:t>
            </a:r>
            <a:r>
              <a:rPr lang="en-US" dirty="0" smtClean="0"/>
              <a:t>*t+</a:t>
            </a:r>
            <a:r>
              <a:rPr lang="el-GR" dirty="0" smtClean="0">
                <a:solidFill>
                  <a:srgbClr val="FF0000"/>
                </a:solidFill>
              </a:rPr>
              <a:t>φ</a:t>
            </a:r>
            <a:r>
              <a:rPr lang="el-GR" dirty="0" smtClean="0"/>
              <a:t>)= </a:t>
            </a:r>
            <a:r>
              <a:rPr lang="en-US" dirty="0" smtClean="0"/>
              <a:t>a*sin(2</a:t>
            </a:r>
            <a:r>
              <a:rPr lang="el-GR" dirty="0"/>
              <a:t>π</a:t>
            </a:r>
            <a:r>
              <a:rPr lang="en-US" dirty="0"/>
              <a:t>F</a:t>
            </a:r>
            <a:r>
              <a:rPr lang="en-US" baseline="-25000" dirty="0"/>
              <a:t>c </a:t>
            </a:r>
            <a:r>
              <a:rPr lang="en-US" dirty="0"/>
              <a:t>*</a:t>
            </a:r>
            <a:r>
              <a:rPr lang="en-US" dirty="0" smtClean="0"/>
              <a:t>t) + b*</a:t>
            </a:r>
            <a:r>
              <a:rPr lang="en-US" dirty="0" err="1" smtClean="0"/>
              <a:t>cos</a:t>
            </a:r>
            <a:r>
              <a:rPr lang="en-US" dirty="0" smtClean="0"/>
              <a:t>(2</a:t>
            </a:r>
            <a:r>
              <a:rPr lang="el-GR" dirty="0" smtClean="0"/>
              <a:t>π</a:t>
            </a:r>
            <a:r>
              <a:rPr lang="en-US" dirty="0"/>
              <a:t>F</a:t>
            </a:r>
            <a:r>
              <a:rPr lang="en-US" baseline="-25000" dirty="0"/>
              <a:t>c </a:t>
            </a:r>
            <a:r>
              <a:rPr lang="en-US" dirty="0"/>
              <a:t>*t</a:t>
            </a:r>
            <a:r>
              <a:rPr lang="en-US" dirty="0" smtClean="0"/>
              <a:t>)</a:t>
            </a:r>
          </a:p>
          <a:p>
            <a:pPr marL="0" indent="0">
              <a:buNone/>
            </a:pPr>
            <a:endParaRPr lang="en-US" dirty="0"/>
          </a:p>
          <a:p>
            <a:pPr marL="0" indent="0">
              <a:buNone/>
            </a:pPr>
            <a:r>
              <a:rPr lang="el-GR" dirty="0" smtClean="0"/>
              <a:t>Οι βάσεις του χώρου είναι το ημίτονο και το συνημίτονο. </a:t>
            </a:r>
            <a:r>
              <a:rPr lang="en-US" dirty="0" smtClean="0"/>
              <a:t> </a:t>
            </a:r>
            <a:r>
              <a:rPr lang="el-GR" dirty="0" smtClean="0"/>
              <a:t>Επομένως το παραπάνω σήμα μπορεί να αντιπροσωπευθεί με ένα σημείο (</a:t>
            </a:r>
            <a:r>
              <a:rPr lang="en-US" dirty="0" err="1" smtClean="0"/>
              <a:t>a,b</a:t>
            </a:r>
            <a:r>
              <a:rPr lang="en-US" dirty="0" smtClean="0"/>
              <a:t>)</a:t>
            </a:r>
            <a:endParaRPr lang="el-GR" dirty="0"/>
          </a:p>
        </p:txBody>
      </p:sp>
      <p:sp>
        <p:nvSpPr>
          <p:cNvPr id="4" name="Slide Number Placeholder 3"/>
          <p:cNvSpPr>
            <a:spLocks noGrp="1"/>
          </p:cNvSpPr>
          <p:nvPr>
            <p:ph type="sldNum" sz="quarter" idx="12"/>
          </p:nvPr>
        </p:nvSpPr>
        <p:spPr/>
        <p:txBody>
          <a:bodyPr/>
          <a:lstStyle/>
          <a:p>
            <a:pPr>
              <a:defRPr/>
            </a:pPr>
            <a:fld id="{4948D07A-EE31-4026-94D9-DE9CDEAC8F27}" type="slidenum">
              <a:rPr lang="el-GR" smtClean="0"/>
              <a:pPr>
                <a:defRPr/>
              </a:pPr>
              <a:t>92</a:t>
            </a:fld>
            <a:endParaRPr lang="el-GR"/>
          </a:p>
        </p:txBody>
      </p:sp>
    </p:spTree>
    <p:extLst>
      <p:ext uri="{BB962C8B-B14F-4D97-AF65-F5344CB8AC3E}">
        <p14:creationId xmlns="" xmlns:p14="http://schemas.microsoft.com/office/powerpoint/2010/main" val="37651226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 Τίτλος"/>
          <p:cNvSpPr>
            <a:spLocks noGrp="1"/>
          </p:cNvSpPr>
          <p:nvPr>
            <p:ph type="title"/>
          </p:nvPr>
        </p:nvSpPr>
        <p:spPr>
          <a:xfrm>
            <a:off x="-457200" y="0"/>
            <a:ext cx="8229600" cy="1143000"/>
          </a:xfrm>
        </p:spPr>
        <p:txBody>
          <a:bodyPr/>
          <a:lstStyle/>
          <a:p>
            <a:pPr eaLnBrk="1" hangingPunct="1"/>
            <a:r>
              <a:rPr lang="en-US" smtClean="0"/>
              <a:t>Digital Modulation Approaches</a:t>
            </a:r>
            <a:endParaRPr lang="el-GR" smtClean="0"/>
          </a:p>
        </p:txBody>
      </p:sp>
      <p:sp>
        <p:nvSpPr>
          <p:cNvPr id="102403" name="2 - Θέση περιεχομένου"/>
          <p:cNvSpPr>
            <a:spLocks noGrp="1"/>
          </p:cNvSpPr>
          <p:nvPr>
            <p:ph idx="1"/>
          </p:nvPr>
        </p:nvSpPr>
        <p:spPr>
          <a:xfrm>
            <a:off x="0" y="1600200"/>
            <a:ext cx="9144000" cy="4525963"/>
          </a:xfrm>
        </p:spPr>
        <p:txBody>
          <a:bodyPr/>
          <a:lstStyle/>
          <a:p>
            <a:pPr algn="just" eaLnBrk="1" hangingPunct="1"/>
            <a:r>
              <a:rPr lang="en-US" sz="2600" smtClean="0"/>
              <a:t>Frequency shift Keying  (FSK)</a:t>
            </a:r>
          </a:p>
          <a:p>
            <a:pPr lvl="1" algn="just" eaLnBrk="1" hangingPunct="1"/>
            <a:r>
              <a:rPr lang="en-US" sz="2200" smtClean="0"/>
              <a:t>Use of </a:t>
            </a:r>
            <a:r>
              <a:rPr lang="en-US" sz="2200" b="1" i="1" u="sng" smtClean="0">
                <a:solidFill>
                  <a:srgbClr val="00B050"/>
                </a:solidFill>
              </a:rPr>
              <a:t>different</a:t>
            </a:r>
            <a:r>
              <a:rPr lang="en-US" sz="2200" u="sng" smtClean="0"/>
              <a:t> </a:t>
            </a:r>
            <a:r>
              <a:rPr lang="en-US" sz="2200" b="1" smtClean="0">
                <a:solidFill>
                  <a:srgbClr val="00B050"/>
                </a:solidFill>
              </a:rPr>
              <a:t>carrier frequencies </a:t>
            </a:r>
            <a:r>
              <a:rPr lang="en-US" sz="2200" smtClean="0"/>
              <a:t>to encode the various symbols</a:t>
            </a:r>
          </a:p>
          <a:p>
            <a:pPr algn="just" eaLnBrk="1" hangingPunct="1"/>
            <a:endParaRPr lang="en-US" sz="2600" smtClean="0"/>
          </a:p>
          <a:p>
            <a:pPr algn="just" eaLnBrk="1" hangingPunct="1"/>
            <a:r>
              <a:rPr lang="en-US" sz="2600" smtClean="0"/>
              <a:t>Phase shift Keying  (PSK)</a:t>
            </a:r>
          </a:p>
          <a:p>
            <a:pPr lvl="1" algn="just" eaLnBrk="1" hangingPunct="1"/>
            <a:r>
              <a:rPr lang="en-US" sz="2200" smtClean="0"/>
              <a:t>Use of a </a:t>
            </a:r>
            <a:r>
              <a:rPr lang="en-US" sz="2200" b="1" i="1" u="sng" smtClean="0">
                <a:solidFill>
                  <a:srgbClr val="00B050"/>
                </a:solidFill>
              </a:rPr>
              <a:t>single</a:t>
            </a:r>
            <a:r>
              <a:rPr lang="en-US" sz="2200" b="1" i="1" smtClean="0">
                <a:solidFill>
                  <a:srgbClr val="00B050"/>
                </a:solidFill>
              </a:rPr>
              <a:t> </a:t>
            </a:r>
            <a:r>
              <a:rPr lang="en-US" sz="2200" b="1" smtClean="0">
                <a:solidFill>
                  <a:srgbClr val="00B050"/>
                </a:solidFill>
              </a:rPr>
              <a:t>carrier frequency</a:t>
            </a:r>
          </a:p>
          <a:p>
            <a:pPr lvl="1" algn="just" eaLnBrk="1" hangingPunct="1"/>
            <a:r>
              <a:rPr lang="en-US" sz="2200" smtClean="0"/>
              <a:t>The various symbols are </a:t>
            </a:r>
            <a:r>
              <a:rPr lang="en-US" sz="2200" b="1" smtClean="0">
                <a:solidFill>
                  <a:srgbClr val="00B050"/>
                </a:solidFill>
              </a:rPr>
              <a:t>encoded  by the </a:t>
            </a:r>
            <a:r>
              <a:rPr lang="en-US" sz="2200" b="1" i="1" smtClean="0">
                <a:solidFill>
                  <a:srgbClr val="00B050"/>
                </a:solidFill>
              </a:rPr>
              <a:t>phase</a:t>
            </a:r>
          </a:p>
          <a:p>
            <a:pPr lvl="1" algn="just" eaLnBrk="1" hangingPunct="1"/>
            <a:endParaRPr lang="en-US" sz="2200" smtClean="0"/>
          </a:p>
          <a:p>
            <a:pPr algn="just" eaLnBrk="1" hangingPunct="1"/>
            <a:r>
              <a:rPr lang="en-US" sz="2600" smtClean="0"/>
              <a:t>Quadrature Amplitude Modulation(QAM)</a:t>
            </a:r>
          </a:p>
          <a:p>
            <a:pPr lvl="1" algn="just" eaLnBrk="1" hangingPunct="1"/>
            <a:r>
              <a:rPr lang="en-US" sz="2200" smtClean="0"/>
              <a:t>Both </a:t>
            </a:r>
            <a:r>
              <a:rPr lang="en-US" sz="2200" b="1" i="1" smtClean="0">
                <a:solidFill>
                  <a:srgbClr val="00B050"/>
                </a:solidFill>
              </a:rPr>
              <a:t>phase &amp; amplitude </a:t>
            </a:r>
            <a:r>
              <a:rPr lang="en-US" sz="2200" smtClean="0"/>
              <a:t>are used for the encoding of various symbols</a:t>
            </a:r>
            <a:endParaRPr lang="el-GR" sz="220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 - Τίτλος"/>
          <p:cNvSpPr>
            <a:spLocks noGrp="1"/>
          </p:cNvSpPr>
          <p:nvPr>
            <p:ph type="title"/>
          </p:nvPr>
        </p:nvSpPr>
        <p:spPr>
          <a:xfrm>
            <a:off x="-381000" y="0"/>
            <a:ext cx="8229600" cy="1143000"/>
          </a:xfrm>
        </p:spPr>
        <p:txBody>
          <a:bodyPr/>
          <a:lstStyle/>
          <a:p>
            <a:pPr eaLnBrk="1" hangingPunct="1"/>
            <a:r>
              <a:rPr lang="en-US" smtClean="0"/>
              <a:t>FSK modulation</a:t>
            </a:r>
            <a:endParaRPr lang="el-GR" smtClean="0"/>
          </a:p>
        </p:txBody>
      </p:sp>
      <p:sp>
        <p:nvSpPr>
          <p:cNvPr id="3076" name="2 - Θέση περιεχομένου"/>
          <p:cNvSpPr>
            <a:spLocks noGrp="1"/>
          </p:cNvSpPr>
          <p:nvPr>
            <p:ph idx="1"/>
          </p:nvPr>
        </p:nvSpPr>
        <p:spPr>
          <a:xfrm>
            <a:off x="0" y="1600200"/>
            <a:ext cx="9144000" cy="4525963"/>
          </a:xfrm>
        </p:spPr>
        <p:txBody>
          <a:bodyPr/>
          <a:lstStyle/>
          <a:p>
            <a:pPr algn="just" eaLnBrk="1" hangingPunct="1"/>
            <a:r>
              <a:rPr lang="en-US" sz="2600" smtClean="0"/>
              <a:t>An alphabet of </a:t>
            </a:r>
            <a:r>
              <a:rPr lang="en-US" sz="2600" b="1" i="1" smtClean="0">
                <a:solidFill>
                  <a:srgbClr val="00B050"/>
                </a:solidFill>
              </a:rPr>
              <a:t>M symbols </a:t>
            </a:r>
            <a:r>
              <a:rPr lang="en-US" sz="2600" smtClean="0"/>
              <a:t>is used (M = 2</a:t>
            </a:r>
            <a:r>
              <a:rPr lang="en-US" sz="2600" baseline="30000" smtClean="0"/>
              <a:t>K</a:t>
            </a:r>
            <a:r>
              <a:rPr lang="en-US" sz="2600" smtClean="0"/>
              <a:t> for some K</a:t>
            </a:r>
            <a:r>
              <a:rPr lang="el-GR" sz="2800" smtClean="0"/>
              <a:t>∈</a:t>
            </a:r>
            <a:r>
              <a:rPr lang="en-US" sz="2800" smtClean="0"/>
              <a:t>N</a:t>
            </a:r>
            <a:r>
              <a:rPr lang="en-US" sz="2600" smtClean="0"/>
              <a:t>)</a:t>
            </a:r>
          </a:p>
          <a:p>
            <a:pPr lvl="1" algn="just" eaLnBrk="1" hangingPunct="1"/>
            <a:r>
              <a:rPr lang="en-US" sz="2200" b="1" smtClean="0">
                <a:solidFill>
                  <a:srgbClr val="00B0F0"/>
                </a:solidFill>
              </a:rPr>
              <a:t>Each symbols corresponds to a combination of </a:t>
            </a:r>
            <a:r>
              <a:rPr lang="en-US" sz="2200" b="1" i="1" smtClean="0">
                <a:solidFill>
                  <a:srgbClr val="00B0F0"/>
                </a:solidFill>
              </a:rPr>
              <a:t>K</a:t>
            </a:r>
            <a:r>
              <a:rPr lang="en-US" sz="2200" b="1" smtClean="0">
                <a:solidFill>
                  <a:srgbClr val="00B0F0"/>
                </a:solidFill>
              </a:rPr>
              <a:t> bits</a:t>
            </a:r>
          </a:p>
          <a:p>
            <a:pPr algn="just" eaLnBrk="1" hangingPunct="1"/>
            <a:endParaRPr lang="en-US" sz="2600" smtClean="0"/>
          </a:p>
          <a:p>
            <a:pPr algn="just" eaLnBrk="1" hangingPunct="1"/>
            <a:r>
              <a:rPr lang="en-US" sz="2600" smtClean="0"/>
              <a:t>The </a:t>
            </a:r>
            <a:r>
              <a:rPr lang="en-US" sz="2600" b="1" smtClean="0">
                <a:solidFill>
                  <a:srgbClr val="00B050"/>
                </a:solidFill>
              </a:rPr>
              <a:t>i-th symbol </a:t>
            </a:r>
            <a:r>
              <a:rPr lang="en-US" sz="2600" smtClean="0"/>
              <a:t>is mapped to </a:t>
            </a:r>
            <a:r>
              <a:rPr lang="en-US" sz="2600" b="1" smtClean="0">
                <a:solidFill>
                  <a:srgbClr val="00B050"/>
                </a:solidFill>
              </a:rPr>
              <a:t>carrier frequency  </a:t>
            </a:r>
            <a:r>
              <a:rPr lang="en-US" sz="2600" b="1" i="1" smtClean="0">
                <a:solidFill>
                  <a:srgbClr val="00B050"/>
                </a:solidFill>
              </a:rPr>
              <a:t>F</a:t>
            </a:r>
            <a:r>
              <a:rPr lang="en-US" sz="2600" b="1" i="1" baseline="-25000" smtClean="0">
                <a:solidFill>
                  <a:srgbClr val="00B050"/>
                </a:solidFill>
              </a:rPr>
              <a:t>i</a:t>
            </a:r>
            <a:r>
              <a:rPr lang="en-US" sz="2600" b="1" i="1" smtClean="0">
                <a:solidFill>
                  <a:srgbClr val="00B050"/>
                </a:solidFill>
              </a:rPr>
              <a:t> = (n+i)/2T</a:t>
            </a:r>
          </a:p>
          <a:p>
            <a:pPr lvl="1" algn="just" eaLnBrk="1" hangingPunct="1"/>
            <a:r>
              <a:rPr lang="en-US" sz="2200" b="1" i="1" smtClean="0">
                <a:solidFill>
                  <a:srgbClr val="00B050"/>
                </a:solidFill>
              </a:rPr>
              <a:t>T</a:t>
            </a:r>
            <a:r>
              <a:rPr lang="en-US" sz="2200" smtClean="0"/>
              <a:t>: symbol duration </a:t>
            </a:r>
          </a:p>
          <a:p>
            <a:pPr lvl="1" algn="just" eaLnBrk="1" hangingPunct="1"/>
            <a:r>
              <a:rPr lang="en-US" sz="2200" b="1" i="1" smtClean="0">
                <a:solidFill>
                  <a:srgbClr val="00B050"/>
                </a:solidFill>
              </a:rPr>
              <a:t>n</a:t>
            </a:r>
            <a:r>
              <a:rPr lang="en-US" sz="2200" smtClean="0"/>
              <a:t>: arbitrary integer (for selecting an appropriate frequency band) </a:t>
            </a:r>
          </a:p>
          <a:p>
            <a:pPr lvl="1" algn="just" eaLnBrk="1" hangingPunct="1"/>
            <a:endParaRPr lang="en-US" sz="2200" smtClean="0"/>
          </a:p>
          <a:p>
            <a:pPr algn="just" eaLnBrk="1" hangingPunct="1"/>
            <a:r>
              <a:rPr lang="en-US" sz="2600" smtClean="0"/>
              <a:t>In order to transmit the </a:t>
            </a:r>
            <a:r>
              <a:rPr lang="en-US" sz="2600" b="1" i="1" smtClean="0">
                <a:solidFill>
                  <a:srgbClr val="00B050"/>
                </a:solidFill>
              </a:rPr>
              <a:t>i-th symbol, </a:t>
            </a:r>
            <a:r>
              <a:rPr lang="en-US" sz="2600" smtClean="0"/>
              <a:t>the following signal is used</a:t>
            </a:r>
          </a:p>
          <a:p>
            <a:pPr lvl="1" eaLnBrk="1" hangingPunct="1"/>
            <a:endParaRPr lang="en-US" sz="2200" smtClean="0"/>
          </a:p>
          <a:p>
            <a:pPr eaLnBrk="1" hangingPunct="1"/>
            <a:endParaRPr lang="el-GR" sz="2600" smtClean="0"/>
          </a:p>
        </p:txBody>
      </p:sp>
      <p:graphicFrame>
        <p:nvGraphicFramePr>
          <p:cNvPr id="3074" name="Object 2"/>
          <p:cNvGraphicFramePr>
            <a:graphicFrameLocks noChangeAspect="1"/>
          </p:cNvGraphicFramePr>
          <p:nvPr/>
        </p:nvGraphicFramePr>
        <p:xfrm>
          <a:off x="2819400" y="4953000"/>
          <a:ext cx="3521075" cy="1189038"/>
        </p:xfrm>
        <a:graphic>
          <a:graphicData uri="http://schemas.openxmlformats.org/presentationml/2006/ole">
            <p:oleObj spid="_x0000_s3113" name="Εξίσωση" r:id="rId4" imgW="2184400" imgH="660400" progId="Equation.3">
              <p:embed/>
            </p:oleObj>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1 - Τίτλος"/>
          <p:cNvSpPr>
            <a:spLocks noGrp="1"/>
          </p:cNvSpPr>
          <p:nvPr>
            <p:ph type="title"/>
          </p:nvPr>
        </p:nvSpPr>
        <p:spPr>
          <a:xfrm>
            <a:off x="-1600200" y="0"/>
            <a:ext cx="8229600" cy="1143000"/>
          </a:xfrm>
        </p:spPr>
        <p:txBody>
          <a:bodyPr/>
          <a:lstStyle/>
          <a:p>
            <a:pPr eaLnBrk="1" hangingPunct="1"/>
            <a:r>
              <a:rPr lang="en-US" smtClean="0"/>
              <a:t>Example BFSK</a:t>
            </a:r>
            <a:endParaRPr lang="el-GR" smtClean="0"/>
          </a:p>
        </p:txBody>
      </p:sp>
      <p:sp>
        <p:nvSpPr>
          <p:cNvPr id="4103" name="2 - Θέση περιεχομένου"/>
          <p:cNvSpPr>
            <a:spLocks noGrp="1"/>
          </p:cNvSpPr>
          <p:nvPr>
            <p:ph idx="1"/>
          </p:nvPr>
        </p:nvSpPr>
        <p:spPr>
          <a:xfrm>
            <a:off x="457200" y="4357688"/>
            <a:ext cx="8229600" cy="1768475"/>
          </a:xfrm>
        </p:spPr>
        <p:txBody>
          <a:bodyPr/>
          <a:lstStyle/>
          <a:p>
            <a:pPr eaLnBrk="1" hangingPunct="1"/>
            <a:r>
              <a:rPr lang="en-US" sz="2600" smtClean="0"/>
              <a:t>Bit 0 corresponds to:  </a:t>
            </a:r>
          </a:p>
          <a:p>
            <a:pPr eaLnBrk="1" hangingPunct="1"/>
            <a:endParaRPr lang="en-US" sz="2600" smtClean="0"/>
          </a:p>
          <a:p>
            <a:pPr eaLnBrk="1" hangingPunct="1"/>
            <a:r>
              <a:rPr lang="en-US" sz="2600" smtClean="0"/>
              <a:t>Bit 1 corresponds to:</a:t>
            </a:r>
          </a:p>
        </p:txBody>
      </p:sp>
      <p:graphicFrame>
        <p:nvGraphicFramePr>
          <p:cNvPr id="4098" name="Object 5"/>
          <p:cNvGraphicFramePr>
            <a:graphicFrameLocks noChangeAspect="1"/>
          </p:cNvGraphicFramePr>
          <p:nvPr/>
        </p:nvGraphicFramePr>
        <p:xfrm>
          <a:off x="4559300" y="4214813"/>
          <a:ext cx="2170113" cy="857250"/>
        </p:xfrm>
        <a:graphic>
          <a:graphicData uri="http://schemas.openxmlformats.org/presentationml/2006/ole">
            <p:oleObj spid="_x0000_s4254" name="Εξίσωση" r:id="rId4" imgW="1028254" imgH="444307" progId="Equation.3">
              <p:embed/>
            </p:oleObj>
          </a:graphicData>
        </a:graphic>
      </p:graphicFrame>
      <p:graphicFrame>
        <p:nvGraphicFramePr>
          <p:cNvPr id="4099" name="Object 6"/>
          <p:cNvGraphicFramePr>
            <a:graphicFrameLocks noChangeAspect="1"/>
          </p:cNvGraphicFramePr>
          <p:nvPr/>
        </p:nvGraphicFramePr>
        <p:xfrm>
          <a:off x="4572000" y="5214938"/>
          <a:ext cx="2143125" cy="857250"/>
        </p:xfrm>
        <a:graphic>
          <a:graphicData uri="http://schemas.openxmlformats.org/presentationml/2006/ole">
            <p:oleObj spid="_x0000_s4255" name="Εξίσωση" r:id="rId5" imgW="1015559" imgH="444307" progId="Equation.3">
              <p:embed/>
            </p:oleObj>
          </a:graphicData>
        </a:graphic>
      </p:graphicFrame>
      <p:pic>
        <p:nvPicPr>
          <p:cNvPr id="4104" name="Picture 9"/>
          <p:cNvPicPr>
            <a:picLocks noChangeAspect="1" noChangeArrowheads="1"/>
          </p:cNvPicPr>
          <p:nvPr/>
        </p:nvPicPr>
        <p:blipFill>
          <a:blip r:embed="rId6" cstate="print"/>
          <a:srcRect/>
          <a:stretch>
            <a:fillRect/>
          </a:stretch>
        </p:blipFill>
        <p:spPr bwMode="auto">
          <a:xfrm>
            <a:off x="285750" y="1214438"/>
            <a:ext cx="5286375" cy="2857500"/>
          </a:xfrm>
          <a:prstGeom prst="rect">
            <a:avLst/>
          </a:prstGeom>
          <a:noFill/>
          <a:ln w="9525">
            <a:noFill/>
            <a:miter lim="800000"/>
            <a:headEnd/>
            <a:tailEnd/>
          </a:ln>
        </p:spPr>
      </p:pic>
      <p:graphicFrame>
        <p:nvGraphicFramePr>
          <p:cNvPr id="4100" name="Object 10"/>
          <p:cNvGraphicFramePr>
            <a:graphicFrameLocks noChangeAspect="1"/>
          </p:cNvGraphicFramePr>
          <p:nvPr/>
        </p:nvGraphicFramePr>
        <p:xfrm>
          <a:off x="6934200" y="2286000"/>
          <a:ext cx="1339850" cy="758825"/>
        </p:xfrm>
        <a:graphic>
          <a:graphicData uri="http://schemas.openxmlformats.org/presentationml/2006/ole">
            <p:oleObj spid="_x0000_s4256" name="Εξίσωση" r:id="rId7" imgW="634725" imgH="393529" progId="Equation.3">
              <p:embed/>
            </p:oleObj>
          </a:graphicData>
        </a:graphic>
      </p:graphicFrame>
      <p:graphicFrame>
        <p:nvGraphicFramePr>
          <p:cNvPr id="4101" name="Object 11"/>
          <p:cNvGraphicFramePr>
            <a:graphicFrameLocks noChangeAspect="1"/>
          </p:cNvGraphicFramePr>
          <p:nvPr/>
        </p:nvGraphicFramePr>
        <p:xfrm>
          <a:off x="7010400" y="3124200"/>
          <a:ext cx="1366838" cy="758825"/>
        </p:xfrm>
        <a:graphic>
          <a:graphicData uri="http://schemas.openxmlformats.org/presentationml/2006/ole">
            <p:oleObj spid="_x0000_s4257" name="Εξίσωση" r:id="rId8" imgW="647419" imgH="393529" progId="Equation.3">
              <p:embed/>
            </p:oleObj>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1 - Τίτλος"/>
          <p:cNvSpPr>
            <a:spLocks noGrp="1"/>
          </p:cNvSpPr>
          <p:nvPr>
            <p:ph type="title"/>
          </p:nvPr>
        </p:nvSpPr>
        <p:spPr>
          <a:xfrm>
            <a:off x="-914400" y="0"/>
            <a:ext cx="8229600" cy="1143000"/>
          </a:xfrm>
        </p:spPr>
        <p:txBody>
          <a:bodyPr/>
          <a:lstStyle/>
          <a:p>
            <a:pPr eaLnBrk="1" hangingPunct="1"/>
            <a:r>
              <a:rPr lang="en-US" smtClean="0"/>
              <a:t>FSK demodulation</a:t>
            </a:r>
            <a:endParaRPr lang="el-GR" smtClean="0"/>
          </a:p>
        </p:txBody>
      </p:sp>
      <p:sp>
        <p:nvSpPr>
          <p:cNvPr id="3" name="2 - Θέση περιεχομένου"/>
          <p:cNvSpPr>
            <a:spLocks noGrp="1"/>
          </p:cNvSpPr>
          <p:nvPr>
            <p:ph idx="1"/>
          </p:nvPr>
        </p:nvSpPr>
        <p:spPr>
          <a:xfrm>
            <a:off x="0" y="1600200"/>
            <a:ext cx="9144000" cy="4525963"/>
          </a:xfrm>
        </p:spPr>
        <p:txBody>
          <a:bodyPr rtlCol="0">
            <a:normAutofit lnSpcReduction="10000"/>
          </a:bodyPr>
          <a:lstStyle/>
          <a:p>
            <a:pPr eaLnBrk="1" fontAlgn="auto" hangingPunct="1">
              <a:spcAft>
                <a:spcPts val="0"/>
              </a:spcAft>
              <a:defRPr/>
            </a:pPr>
            <a:r>
              <a:rPr lang="en-US" sz="2600" dirty="0" smtClean="0"/>
              <a:t>Consider a </a:t>
            </a:r>
            <a:r>
              <a:rPr lang="en-US" sz="2600" dirty="0" smtClean="0">
                <a:solidFill>
                  <a:srgbClr val="7030A0"/>
                </a:solidFill>
              </a:rPr>
              <a:t>vector space with </a:t>
            </a:r>
            <a:r>
              <a:rPr lang="en-US" sz="2600" b="1" i="1" dirty="0" smtClean="0">
                <a:solidFill>
                  <a:srgbClr val="7030A0"/>
                </a:solidFill>
              </a:rPr>
              <a:t>base vectors</a:t>
            </a:r>
          </a:p>
          <a:p>
            <a:pPr eaLnBrk="1" fontAlgn="auto" hangingPunct="1">
              <a:spcAft>
                <a:spcPts val="0"/>
              </a:spcAft>
              <a:defRPr/>
            </a:pPr>
            <a:endParaRPr lang="en-US" sz="2600" dirty="0" smtClean="0"/>
          </a:p>
          <a:p>
            <a:pPr eaLnBrk="1" fontAlgn="auto" hangingPunct="1">
              <a:spcAft>
                <a:spcPts val="0"/>
              </a:spcAft>
              <a:defRPr/>
            </a:pPr>
            <a:endParaRPr lang="en-US" sz="2600" dirty="0" smtClean="0"/>
          </a:p>
          <a:p>
            <a:pPr eaLnBrk="1" fontAlgn="auto" hangingPunct="1">
              <a:spcAft>
                <a:spcPts val="0"/>
              </a:spcAft>
              <a:defRPr/>
            </a:pPr>
            <a:endParaRPr lang="en-US" sz="2600" dirty="0" smtClean="0"/>
          </a:p>
          <a:p>
            <a:pPr eaLnBrk="1" fontAlgn="auto" hangingPunct="1">
              <a:spcAft>
                <a:spcPts val="0"/>
              </a:spcAft>
              <a:defRPr/>
            </a:pPr>
            <a:r>
              <a:rPr lang="en-US" sz="2600" dirty="0" smtClean="0"/>
              <a:t>The transmitted &amp; the received signals correspond to </a:t>
            </a:r>
            <a:r>
              <a:rPr lang="en-US" sz="2600" dirty="0" smtClean="0">
                <a:solidFill>
                  <a:srgbClr val="7030A0"/>
                </a:solidFill>
              </a:rPr>
              <a:t>different points on </a:t>
            </a:r>
            <a:r>
              <a:rPr lang="en-US" sz="2600" b="1" dirty="0" smtClean="0">
                <a:solidFill>
                  <a:srgbClr val="7030A0"/>
                </a:solidFill>
              </a:rPr>
              <a:t>this vector space</a:t>
            </a:r>
          </a:p>
          <a:p>
            <a:pPr lvl="1" eaLnBrk="1" fontAlgn="auto" hangingPunct="1">
              <a:spcAft>
                <a:spcPts val="0"/>
              </a:spcAft>
              <a:defRPr/>
            </a:pPr>
            <a:r>
              <a:rPr lang="en-US" sz="2200" dirty="0" smtClean="0"/>
              <a:t>This is due to noise &amp; the channel gain</a:t>
            </a:r>
          </a:p>
          <a:p>
            <a:pPr eaLnBrk="1" fontAlgn="auto" hangingPunct="1">
              <a:spcAft>
                <a:spcPts val="0"/>
              </a:spcAft>
              <a:defRPr/>
            </a:pPr>
            <a:endParaRPr lang="en-US" sz="2600" dirty="0" smtClean="0"/>
          </a:p>
          <a:p>
            <a:pPr eaLnBrk="1" fontAlgn="auto" hangingPunct="1">
              <a:spcAft>
                <a:spcPts val="0"/>
              </a:spcAft>
              <a:defRPr/>
            </a:pPr>
            <a:r>
              <a:rPr lang="en-US" sz="2600" dirty="0" smtClean="0"/>
              <a:t>The largest coordinate of the received signal corresponds to the transmitted symbol with high probability</a:t>
            </a:r>
            <a:endParaRPr lang="el-GR" sz="2600" dirty="0" smtClean="0"/>
          </a:p>
        </p:txBody>
      </p:sp>
      <p:graphicFrame>
        <p:nvGraphicFramePr>
          <p:cNvPr id="5122" name="Object 2"/>
          <p:cNvGraphicFramePr>
            <a:graphicFrameLocks noChangeAspect="1"/>
          </p:cNvGraphicFramePr>
          <p:nvPr/>
        </p:nvGraphicFramePr>
        <p:xfrm>
          <a:off x="4114800" y="3321050"/>
          <a:ext cx="914400" cy="215900"/>
        </p:xfrm>
        <a:graphic>
          <a:graphicData uri="http://schemas.openxmlformats.org/presentationml/2006/ole">
            <p:oleObj spid="_x0000_s5202" name="Εξίσωση" r:id="rId4" imgW="391303" imgH="739129" progId="Equation.3">
              <p:embed/>
            </p:oleObj>
          </a:graphicData>
        </a:graphic>
      </p:graphicFrame>
      <p:graphicFrame>
        <p:nvGraphicFramePr>
          <p:cNvPr id="5123" name="Object 3"/>
          <p:cNvGraphicFramePr>
            <a:graphicFrameLocks noChangeAspect="1"/>
          </p:cNvGraphicFramePr>
          <p:nvPr/>
        </p:nvGraphicFramePr>
        <p:xfrm>
          <a:off x="1857375" y="2214563"/>
          <a:ext cx="3643313" cy="857250"/>
        </p:xfrm>
        <a:graphic>
          <a:graphicData uri="http://schemas.openxmlformats.org/presentationml/2006/ole">
            <p:oleObj spid="_x0000_s5203" name="Εξίσωση" r:id="rId5" imgW="2044700" imgH="457200" progId="Equation.3">
              <p:embed/>
            </p:oleObj>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5"/>
          <p:cNvPicPr>
            <a:picLocks noChangeAspect="1" noChangeArrowheads="1"/>
          </p:cNvPicPr>
          <p:nvPr/>
        </p:nvPicPr>
        <p:blipFill>
          <a:blip r:embed="rId3" cstate="print"/>
          <a:srcRect/>
          <a:stretch>
            <a:fillRect/>
          </a:stretch>
        </p:blipFill>
        <p:spPr bwMode="auto">
          <a:xfrm>
            <a:off x="0" y="1357313"/>
            <a:ext cx="4438650" cy="4657725"/>
          </a:xfrm>
          <a:prstGeom prst="rect">
            <a:avLst/>
          </a:prstGeom>
          <a:noFill/>
          <a:ln w="9525">
            <a:noFill/>
            <a:miter lim="800000"/>
            <a:headEnd/>
            <a:tailEnd/>
          </a:ln>
        </p:spPr>
      </p:pic>
      <p:sp>
        <p:nvSpPr>
          <p:cNvPr id="103427" name="1 - Τίτλος"/>
          <p:cNvSpPr>
            <a:spLocks noGrp="1"/>
          </p:cNvSpPr>
          <p:nvPr>
            <p:ph type="title"/>
          </p:nvPr>
        </p:nvSpPr>
        <p:spPr>
          <a:xfrm>
            <a:off x="-1371600" y="0"/>
            <a:ext cx="8229600" cy="1143000"/>
          </a:xfrm>
        </p:spPr>
        <p:txBody>
          <a:bodyPr/>
          <a:lstStyle/>
          <a:p>
            <a:pPr eaLnBrk="1" hangingPunct="1"/>
            <a:r>
              <a:rPr lang="en-US" smtClean="0"/>
              <a:t>BFSK demodulation</a:t>
            </a:r>
            <a:endParaRPr lang="el-GR" smtClean="0"/>
          </a:p>
        </p:txBody>
      </p:sp>
      <p:sp>
        <p:nvSpPr>
          <p:cNvPr id="103428" name="2 - Θέση περιεχομένου"/>
          <p:cNvSpPr>
            <a:spLocks noGrp="1"/>
          </p:cNvSpPr>
          <p:nvPr>
            <p:ph idx="1"/>
          </p:nvPr>
        </p:nvSpPr>
        <p:spPr>
          <a:xfrm>
            <a:off x="3581400" y="1676400"/>
            <a:ext cx="5343525" cy="4214813"/>
          </a:xfrm>
        </p:spPr>
        <p:txBody>
          <a:bodyPr/>
          <a:lstStyle/>
          <a:p>
            <a:pPr algn="just" eaLnBrk="1" hangingPunct="1"/>
            <a:r>
              <a:rPr lang="en-US" sz="2600" smtClean="0"/>
              <a:t>When the received signal is bellow the dashed line, it is assumed that </a:t>
            </a:r>
            <a:r>
              <a:rPr lang="en-US" sz="2600" b="1" smtClean="0">
                <a:solidFill>
                  <a:srgbClr val="FF0000"/>
                </a:solidFill>
              </a:rPr>
              <a:t>bit 0</a:t>
            </a:r>
            <a:r>
              <a:rPr lang="en-US" sz="2600" smtClean="0"/>
              <a:t> is transmitted</a:t>
            </a:r>
          </a:p>
          <a:p>
            <a:pPr algn="just" eaLnBrk="1" hangingPunct="1"/>
            <a:endParaRPr lang="en-US" sz="2600" smtClean="0"/>
          </a:p>
          <a:p>
            <a:pPr algn="just" eaLnBrk="1" hangingPunct="1"/>
            <a:endParaRPr lang="en-US" sz="2600" smtClean="0"/>
          </a:p>
          <a:p>
            <a:pPr algn="just" eaLnBrk="1" hangingPunct="1"/>
            <a:r>
              <a:rPr lang="en-US" sz="2600" smtClean="0"/>
              <a:t>Otherwise, it is assumed that </a:t>
            </a:r>
            <a:r>
              <a:rPr lang="en-US" sz="2600" b="1" smtClean="0">
                <a:solidFill>
                  <a:srgbClr val="FF0000"/>
                </a:solidFill>
              </a:rPr>
              <a:t>bit 1 </a:t>
            </a:r>
            <a:r>
              <a:rPr lang="en-US" sz="2600" smtClean="0"/>
              <a:t>is transmitted</a:t>
            </a:r>
            <a:endParaRPr lang="el-GR" sz="2600" smtClean="0"/>
          </a:p>
        </p:txBody>
      </p:sp>
      <p:sp>
        <p:nvSpPr>
          <p:cNvPr id="103429" name="TextBox 4"/>
          <p:cNvSpPr txBox="1">
            <a:spLocks noChangeArrowheads="1"/>
          </p:cNvSpPr>
          <p:nvPr/>
        </p:nvSpPr>
        <p:spPr bwMode="auto">
          <a:xfrm>
            <a:off x="2209800" y="5105400"/>
            <a:ext cx="7315200" cy="1323975"/>
          </a:xfrm>
          <a:prstGeom prst="rect">
            <a:avLst/>
          </a:prstGeom>
          <a:noFill/>
          <a:ln w="9525">
            <a:noFill/>
            <a:miter lim="800000"/>
            <a:headEnd/>
            <a:tailEnd/>
          </a:ln>
        </p:spPr>
        <p:txBody>
          <a:bodyPr>
            <a:spAutoFit/>
          </a:bodyPr>
          <a:lstStyle/>
          <a:p>
            <a:r>
              <a:rPr lang="en-US" sz="1600"/>
              <a:t>Due to path loss, there is an energy attenuation</a:t>
            </a:r>
          </a:p>
          <a:p>
            <a:r>
              <a:rPr lang="en-US" sz="1600"/>
              <a:t>Resulting to a received signal residing in the circle</a:t>
            </a:r>
          </a:p>
          <a:p>
            <a:r>
              <a:rPr lang="en-US" sz="1600"/>
              <a:t>instead of </a:t>
            </a:r>
            <a:r>
              <a:rPr lang="en-US" sz="1600" b="1"/>
              <a:t>on the periphery</a:t>
            </a:r>
          </a:p>
          <a:p>
            <a:r>
              <a:rPr lang="en-US" sz="1600"/>
              <a:t>However, due to constructive phenomena, in other situations, the received signal may reside outside of the circle</a:t>
            </a:r>
          </a:p>
        </p:txBody>
      </p:sp>
      <p:cxnSp>
        <p:nvCxnSpPr>
          <p:cNvPr id="7" name="Straight Arrow Connector 6"/>
          <p:cNvCxnSpPr/>
          <p:nvPr/>
        </p:nvCxnSpPr>
        <p:spPr>
          <a:xfrm rot="16200000" flipH="1">
            <a:off x="1790700" y="3848100"/>
            <a:ext cx="2133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dirty="0" smtClean="0"/>
              <a:t>Signal Representation</a:t>
            </a:r>
            <a:endParaRPr lang="el-GR" dirty="0"/>
          </a:p>
        </p:txBody>
      </p:sp>
      <p:sp>
        <p:nvSpPr>
          <p:cNvPr id="3" name="Content Placeholder 2"/>
          <p:cNvSpPr>
            <a:spLocks noGrp="1"/>
          </p:cNvSpPr>
          <p:nvPr>
            <p:ph idx="1"/>
          </p:nvPr>
        </p:nvSpPr>
        <p:spPr>
          <a:xfrm>
            <a:off x="152400" y="1600200"/>
            <a:ext cx="8991600" cy="4525963"/>
          </a:xfrm>
        </p:spPr>
        <p:txBody>
          <a:bodyPr/>
          <a:lstStyle/>
          <a:p>
            <a:r>
              <a:rPr lang="en-US" dirty="0" smtClean="0"/>
              <a:t>each signal can be written as a linear combination of a sinusoidal and </a:t>
            </a:r>
            <a:r>
              <a:rPr lang="en-US" dirty="0" err="1" smtClean="0"/>
              <a:t>cosusoidal</a:t>
            </a:r>
            <a:r>
              <a:rPr lang="en-US" dirty="0" smtClean="0"/>
              <a:t> functions</a:t>
            </a:r>
          </a:p>
          <a:p>
            <a:pPr marL="0" indent="0">
              <a:buNone/>
            </a:pPr>
            <a:r>
              <a:rPr lang="en-US" dirty="0" smtClean="0"/>
              <a:t>  c*sin(2</a:t>
            </a:r>
            <a:r>
              <a:rPr lang="el-GR" dirty="0" smtClean="0"/>
              <a:t>π</a:t>
            </a:r>
            <a:r>
              <a:rPr lang="en-US" dirty="0" smtClean="0">
                <a:solidFill>
                  <a:srgbClr val="FF0000"/>
                </a:solidFill>
              </a:rPr>
              <a:t>F</a:t>
            </a:r>
            <a:r>
              <a:rPr lang="en-US" baseline="-25000" dirty="0" smtClean="0">
                <a:solidFill>
                  <a:srgbClr val="FF0000"/>
                </a:solidFill>
              </a:rPr>
              <a:t>c</a:t>
            </a:r>
            <a:r>
              <a:rPr lang="en-US" baseline="-25000" dirty="0" smtClean="0"/>
              <a:t> </a:t>
            </a:r>
            <a:r>
              <a:rPr lang="en-US" dirty="0" smtClean="0"/>
              <a:t>*t+</a:t>
            </a:r>
            <a:r>
              <a:rPr lang="el-GR" dirty="0" smtClean="0">
                <a:solidFill>
                  <a:srgbClr val="FF0000"/>
                </a:solidFill>
              </a:rPr>
              <a:t>φ</a:t>
            </a:r>
            <a:r>
              <a:rPr lang="el-GR" dirty="0" smtClean="0"/>
              <a:t>)= </a:t>
            </a:r>
            <a:r>
              <a:rPr lang="en-US" dirty="0" smtClean="0"/>
              <a:t>a*sin(2</a:t>
            </a:r>
            <a:r>
              <a:rPr lang="el-GR" dirty="0"/>
              <a:t>π</a:t>
            </a:r>
            <a:r>
              <a:rPr lang="en-US" dirty="0"/>
              <a:t>F</a:t>
            </a:r>
            <a:r>
              <a:rPr lang="en-US" baseline="-25000" dirty="0"/>
              <a:t>c </a:t>
            </a:r>
            <a:r>
              <a:rPr lang="en-US" dirty="0"/>
              <a:t>*</a:t>
            </a:r>
            <a:r>
              <a:rPr lang="en-US" dirty="0" smtClean="0"/>
              <a:t>t) + b*</a:t>
            </a:r>
            <a:r>
              <a:rPr lang="en-US" dirty="0" err="1" smtClean="0"/>
              <a:t>cos</a:t>
            </a:r>
            <a:r>
              <a:rPr lang="en-US" dirty="0" smtClean="0"/>
              <a:t>(2</a:t>
            </a:r>
            <a:r>
              <a:rPr lang="el-GR" dirty="0" smtClean="0"/>
              <a:t>π</a:t>
            </a:r>
            <a:r>
              <a:rPr lang="en-US" dirty="0"/>
              <a:t>F</a:t>
            </a:r>
            <a:r>
              <a:rPr lang="en-US" baseline="-25000" dirty="0"/>
              <a:t>c </a:t>
            </a:r>
            <a:r>
              <a:rPr lang="en-US" dirty="0"/>
              <a:t>*t</a:t>
            </a:r>
            <a:r>
              <a:rPr lang="en-US" dirty="0" smtClean="0"/>
              <a:t>)</a:t>
            </a:r>
          </a:p>
          <a:p>
            <a:pPr marL="0" indent="0">
              <a:buNone/>
            </a:pPr>
            <a:endParaRPr lang="en-US" dirty="0"/>
          </a:p>
          <a:p>
            <a:pPr marL="0" indent="0">
              <a:buNone/>
            </a:pPr>
            <a:r>
              <a:rPr lang="el-GR" dirty="0" smtClean="0"/>
              <a:t>Οι βάσεις του χώρου είναι το ημίτονο και το συνημίτονο. </a:t>
            </a:r>
            <a:r>
              <a:rPr lang="en-US" dirty="0" smtClean="0"/>
              <a:t> </a:t>
            </a:r>
            <a:r>
              <a:rPr lang="el-GR" dirty="0" smtClean="0"/>
              <a:t>Επομένως το παραπάνω σήμα μπορεί να αντιπροσωπευθεί με ένα σημείο (</a:t>
            </a:r>
            <a:r>
              <a:rPr lang="en-US" dirty="0" err="1" smtClean="0"/>
              <a:t>a,b</a:t>
            </a:r>
            <a:r>
              <a:rPr lang="en-US" dirty="0" smtClean="0"/>
              <a:t>)</a:t>
            </a:r>
            <a:endParaRPr lang="el-GR" dirty="0"/>
          </a:p>
        </p:txBody>
      </p:sp>
      <p:sp>
        <p:nvSpPr>
          <p:cNvPr id="4" name="Slide Number Placeholder 3"/>
          <p:cNvSpPr>
            <a:spLocks noGrp="1"/>
          </p:cNvSpPr>
          <p:nvPr>
            <p:ph type="sldNum" sz="quarter" idx="12"/>
          </p:nvPr>
        </p:nvSpPr>
        <p:spPr/>
        <p:txBody>
          <a:bodyPr/>
          <a:lstStyle/>
          <a:p>
            <a:pPr>
              <a:defRPr/>
            </a:pPr>
            <a:fld id="{4948D07A-EE31-4026-94D9-DE9CDEAC8F27}" type="slidenum">
              <a:rPr lang="el-GR" smtClean="0"/>
              <a:pPr>
                <a:defRPr/>
              </a:pPr>
              <a:t>98</a:t>
            </a:fld>
            <a:endParaRPr lang="el-GR"/>
          </a:p>
        </p:txBody>
      </p:sp>
    </p:spTree>
    <p:extLst>
      <p:ext uri="{BB962C8B-B14F-4D97-AF65-F5344CB8AC3E}">
        <p14:creationId xmlns="" xmlns:p14="http://schemas.microsoft.com/office/powerpoint/2010/main" val="382708261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srcRect/>
          <a:stretch>
            <a:fillRect/>
          </a:stretch>
        </p:blipFill>
        <p:spPr bwMode="auto">
          <a:xfrm>
            <a:off x="0" y="1447800"/>
            <a:ext cx="4676775" cy="4600575"/>
          </a:xfrm>
          <a:prstGeom prst="rect">
            <a:avLst/>
          </a:prstGeom>
          <a:noFill/>
          <a:ln w="9525">
            <a:noFill/>
            <a:miter lim="800000"/>
            <a:headEnd/>
            <a:tailEnd/>
          </a:ln>
        </p:spPr>
      </p:pic>
      <p:sp>
        <p:nvSpPr>
          <p:cNvPr id="107523" name="1 - Τίτλος"/>
          <p:cNvSpPr>
            <a:spLocks noGrp="1"/>
          </p:cNvSpPr>
          <p:nvPr>
            <p:ph type="title"/>
          </p:nvPr>
        </p:nvSpPr>
        <p:spPr>
          <a:xfrm>
            <a:off x="-1066800" y="0"/>
            <a:ext cx="8229600" cy="1143000"/>
          </a:xfrm>
        </p:spPr>
        <p:txBody>
          <a:bodyPr/>
          <a:lstStyle/>
          <a:p>
            <a:pPr eaLnBrk="1" hangingPunct="1"/>
            <a:r>
              <a:rPr lang="en-US" smtClean="0"/>
              <a:t>PDF of the received signal</a:t>
            </a:r>
            <a:endParaRPr lang="el-GR" smtClean="0"/>
          </a:p>
        </p:txBody>
      </p:sp>
      <p:sp>
        <p:nvSpPr>
          <p:cNvPr id="107524" name="2 - Θέση περιεχομένου"/>
          <p:cNvSpPr>
            <a:spLocks noGrp="1"/>
          </p:cNvSpPr>
          <p:nvPr>
            <p:ph idx="1"/>
          </p:nvPr>
        </p:nvSpPr>
        <p:spPr>
          <a:xfrm>
            <a:off x="4267200" y="1643063"/>
            <a:ext cx="4876800" cy="4900612"/>
          </a:xfrm>
        </p:spPr>
        <p:txBody>
          <a:bodyPr/>
          <a:lstStyle/>
          <a:p>
            <a:pPr algn="just" eaLnBrk="1" hangingPunct="1"/>
            <a:r>
              <a:rPr lang="en-US" sz="2600" smtClean="0"/>
              <a:t>Probability that the received signal would lie at a particular point:  2D Gaussian </a:t>
            </a:r>
          </a:p>
          <a:p>
            <a:pPr algn="just" eaLnBrk="1" hangingPunct="1"/>
            <a:r>
              <a:rPr lang="en-US" sz="2600" smtClean="0"/>
              <a:t>The probability space of the PDF is the vector space of the signals</a:t>
            </a:r>
          </a:p>
          <a:p>
            <a:pPr algn="just" eaLnBrk="1" hangingPunct="1"/>
            <a:r>
              <a:rPr lang="en-US" sz="2600" smtClean="0"/>
              <a:t>The </a:t>
            </a:r>
            <a:r>
              <a:rPr lang="en-US" sz="2600" b="1" i="1" smtClean="0">
                <a:solidFill>
                  <a:srgbClr val="0000FF"/>
                </a:solidFill>
              </a:rPr>
              <a:t>peak of the distribution  </a:t>
            </a:r>
            <a:r>
              <a:rPr lang="en-US" sz="2600" smtClean="0"/>
              <a:t>corresponds to the transmitted signal </a:t>
            </a:r>
            <a:endParaRPr lang="el-GR" sz="2600" smtClean="0"/>
          </a:p>
        </p:txBody>
      </p:sp>
      <p:sp>
        <p:nvSpPr>
          <p:cNvPr id="5" name="Oval 4"/>
          <p:cNvSpPr/>
          <p:nvPr/>
        </p:nvSpPr>
        <p:spPr>
          <a:xfrm>
            <a:off x="2286000" y="1295400"/>
            <a:ext cx="838200" cy="685800"/>
          </a:xfrm>
          <a:prstGeom prst="ellipse">
            <a:avLst/>
          </a:prstGeom>
          <a:solidFill>
            <a:srgbClr val="FFFF66">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FFFF66"/>
                </a:solidFill>
              </a:ln>
            </a:endParaRPr>
          </a:p>
        </p:txBody>
      </p:sp>
      <p:cxnSp>
        <p:nvCxnSpPr>
          <p:cNvPr id="7" name="Straight Arrow Connector 6"/>
          <p:cNvCxnSpPr/>
          <p:nvPr/>
        </p:nvCxnSpPr>
        <p:spPr>
          <a:xfrm rot="16200000" flipH="1">
            <a:off x="2476500" y="1866900"/>
            <a:ext cx="2362200" cy="1981200"/>
          </a:xfrm>
          <a:prstGeom prst="straightConnector1">
            <a:avLst/>
          </a:prstGeom>
          <a:ln>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38387" y="5481935"/>
            <a:ext cx="6805613" cy="1200329"/>
          </a:xfrm>
          <a:prstGeom prst="rect">
            <a:avLst/>
          </a:prstGeom>
          <a:noFill/>
        </p:spPr>
        <p:txBody>
          <a:bodyPr wrap="square" rtlCol="0">
            <a:spAutoFit/>
          </a:bodyPr>
          <a:lstStyle/>
          <a:p>
            <a:r>
              <a:rPr lang="el-GR" dirty="0" smtClean="0"/>
              <a:t>Όσο μεγαλύτερος είναι ο </a:t>
            </a:r>
            <a:r>
              <a:rPr lang="el-GR" b="1" dirty="0" smtClean="0">
                <a:solidFill>
                  <a:srgbClr val="7030A0"/>
                </a:solidFill>
              </a:rPr>
              <a:t>θόρυβος</a:t>
            </a:r>
            <a:r>
              <a:rPr lang="el-GR" dirty="0" smtClean="0"/>
              <a:t> τόσο πιο μεγάλο είναι το </a:t>
            </a:r>
            <a:r>
              <a:rPr lang="en-US" b="1" dirty="0" smtClean="0">
                <a:solidFill>
                  <a:srgbClr val="7030A0"/>
                </a:solidFill>
              </a:rPr>
              <a:t>standard deviation </a:t>
            </a:r>
            <a:r>
              <a:rPr lang="el-GR" b="1" dirty="0" smtClean="0">
                <a:solidFill>
                  <a:srgbClr val="7030A0"/>
                </a:solidFill>
              </a:rPr>
              <a:t>της </a:t>
            </a:r>
            <a:r>
              <a:rPr lang="en-US" b="1" dirty="0" smtClean="0">
                <a:solidFill>
                  <a:srgbClr val="7030A0"/>
                </a:solidFill>
              </a:rPr>
              <a:t>Gaussian </a:t>
            </a:r>
            <a:r>
              <a:rPr lang="el-GR" b="1" dirty="0" smtClean="0">
                <a:solidFill>
                  <a:srgbClr val="7030A0"/>
                </a:solidFill>
              </a:rPr>
              <a:t>κατανομής</a:t>
            </a:r>
            <a:r>
              <a:rPr lang="en-US" dirty="0" smtClean="0"/>
              <a:t>:</a:t>
            </a:r>
          </a:p>
          <a:p>
            <a:r>
              <a:rPr lang="el-GR" dirty="0" smtClean="0"/>
              <a:t>Μεγαλύτερη η πιθανότητα να λάβουμε ένα σήμα διαφορετικό από αυτό που έστειλε ο πομπός.</a:t>
            </a:r>
            <a:endParaRPr lang="el-GR" dirty="0"/>
          </a:p>
        </p:txBody>
      </p:sp>
    </p:spTree>
    <p:extLst>
      <p:ext uri="{BB962C8B-B14F-4D97-AF65-F5344CB8AC3E}">
        <p14:creationId xmlns="" xmlns:p14="http://schemas.microsoft.com/office/powerpoint/2010/main" val="6337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6604</TotalTime>
  <Words>7978</Words>
  <Application>Microsoft Office PowerPoint</Application>
  <PresentationFormat>On-screen Show (4:3)</PresentationFormat>
  <Paragraphs>1296</Paragraphs>
  <Slides>145</Slides>
  <Notes>45</Notes>
  <HiddenSlides>1</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145</vt:i4>
      </vt:variant>
    </vt:vector>
  </HeadingPairs>
  <TitlesOfParts>
    <vt:vector size="149" baseType="lpstr">
      <vt:lpstr>Office Theme</vt:lpstr>
      <vt:lpstr>Equation</vt:lpstr>
      <vt:lpstr>Microsoft Equation 3.0</vt:lpstr>
      <vt:lpstr>Εξίσωση</vt:lpstr>
      <vt:lpstr>Slide 1</vt:lpstr>
      <vt:lpstr>From Signals to Packets </vt:lpstr>
      <vt:lpstr>Μοντέλο Τηλεπικοινωνιακών Συστημάτων </vt:lpstr>
      <vt:lpstr>Μετάδοση Σήματος</vt:lpstr>
      <vt:lpstr>Βασικοί Όροι στα Σήματα</vt:lpstr>
      <vt:lpstr>Channel Model</vt:lpstr>
      <vt:lpstr>Βασικοί Όροι στα Σήματα</vt:lpstr>
      <vt:lpstr>Internet – Network Layers -(TCP/IP stack)</vt:lpstr>
      <vt:lpstr>Spectrum</vt:lpstr>
      <vt:lpstr>Transmitter &amp; Radio Channel</vt:lpstr>
      <vt:lpstr>Electromagnetic Waveforms</vt:lpstr>
      <vt:lpstr>Antenna (1/2)</vt:lpstr>
      <vt:lpstr>Antenna (2/2)</vt:lpstr>
      <vt:lpstr>What is dB?</vt:lpstr>
      <vt:lpstr>What is dBm?</vt:lpstr>
      <vt:lpstr>Conversion of a stream of bits into signal </vt:lpstr>
      <vt:lpstr>Electromagnetic-Field Equations</vt:lpstr>
      <vt:lpstr>Wavelength of Electromagnetic Radiation</vt:lpstr>
      <vt:lpstr>Signals </vt:lpstr>
      <vt:lpstr>Χρήση των ημιτονοειδή συναρτήσεων</vt:lpstr>
      <vt:lpstr>Wave “aggregation” by superposition</vt:lpstr>
      <vt:lpstr>Slide 22</vt:lpstr>
      <vt:lpstr>Wireless channels</vt:lpstr>
      <vt:lpstr>Fundamentals</vt:lpstr>
      <vt:lpstr>Types of Impairments</vt:lpstr>
      <vt:lpstr>Slide 26</vt:lpstr>
      <vt:lpstr>Multipath fading</vt:lpstr>
      <vt:lpstr>Channel impulsive response</vt:lpstr>
      <vt:lpstr>Frequency  Selective  Fading due to Multipath</vt:lpstr>
      <vt:lpstr>Main issues in wireless communications</vt:lpstr>
      <vt:lpstr>Types of fading</vt:lpstr>
      <vt:lpstr>Channel quality varies over multiple time-scales</vt:lpstr>
      <vt:lpstr>Large, medium &amp; small-scale fading</vt:lpstr>
      <vt:lpstr>Slide 34</vt:lpstr>
      <vt:lpstr>Multipath fading</vt:lpstr>
      <vt:lpstr>Slide 36</vt:lpstr>
      <vt:lpstr>Different types of fading</vt:lpstr>
      <vt:lpstr>Slide 38</vt:lpstr>
      <vt:lpstr>Diffraction</vt:lpstr>
      <vt:lpstr>Shadow Fading</vt:lpstr>
      <vt:lpstr>Reflection</vt:lpstr>
      <vt:lpstr>Scattering</vt:lpstr>
      <vt:lpstr>Multi-path Delay Spread</vt:lpstr>
      <vt:lpstr> Inter-Symbol Interference (ISI)</vt:lpstr>
      <vt:lpstr>Distortion</vt:lpstr>
      <vt:lpstr>Frequency  Selective  Fading</vt:lpstr>
      <vt:lpstr>Channel Impulse Response</vt:lpstr>
      <vt:lpstr>Channel Impulse Response</vt:lpstr>
      <vt:lpstr>Power Spectral Density of  the Received Signal</vt:lpstr>
      <vt:lpstr>Doppler Effect</vt:lpstr>
      <vt:lpstr>Slide 51</vt:lpstr>
      <vt:lpstr>Slide 52</vt:lpstr>
      <vt:lpstr>Doppler spread</vt:lpstr>
      <vt:lpstr>Coherence time</vt:lpstr>
      <vt:lpstr>Time Variance: Fast Fading</vt:lpstr>
      <vt:lpstr>Time Variance: Slow Fading</vt:lpstr>
      <vt:lpstr>Propagation Models (Large-scale fading)</vt:lpstr>
      <vt:lpstr>Some Real-life Measurements</vt:lpstr>
      <vt:lpstr>  Signal Power Decay with Distance</vt:lpstr>
      <vt:lpstr>Signal Power Decay with Distance </vt:lpstr>
      <vt:lpstr>Path loss exponents for different environments</vt:lpstr>
      <vt:lpstr>Path loss model  for various cities in Germany</vt:lpstr>
      <vt:lpstr>Free-space Propagation Model</vt:lpstr>
      <vt:lpstr>Free-space Propagation Model</vt:lpstr>
      <vt:lpstr>Free-space Propagation Model</vt:lpstr>
      <vt:lpstr>Two-ray ground reflection model</vt:lpstr>
      <vt:lpstr>Two-ray Ground Reflection Model</vt:lpstr>
      <vt:lpstr>Multiple Reflectors</vt:lpstr>
      <vt:lpstr>Multi-path Delay Spread</vt:lpstr>
      <vt:lpstr> Modeling  Electromagnetic Field</vt:lpstr>
      <vt:lpstr>Free space Fixed transmit &amp; Receive Antennas</vt:lpstr>
      <vt:lpstr>Free-space fixed transmit &amp; receive antennas</vt:lpstr>
      <vt:lpstr> Physical-layer Model — Criterion for Successful  Transmission</vt:lpstr>
      <vt:lpstr>Signal-to-noise ratio (SNR)</vt:lpstr>
      <vt:lpstr>Capacity of a channel</vt:lpstr>
      <vt:lpstr>Limits of wireless channel</vt:lpstr>
      <vt:lpstr>Shannon’s limit</vt:lpstr>
      <vt:lpstr>Digital Radio Communications</vt:lpstr>
      <vt:lpstr>Conversion of a stream of bits into signal </vt:lpstr>
      <vt:lpstr>Slide 80</vt:lpstr>
      <vt:lpstr>Antenna (1/2)</vt:lpstr>
      <vt:lpstr>Antenna (2/2)</vt:lpstr>
      <vt:lpstr>What is dB?</vt:lpstr>
      <vt:lpstr>What is dBm?</vt:lpstr>
      <vt:lpstr>  Channel Coding</vt:lpstr>
      <vt:lpstr>Encoding</vt:lpstr>
      <vt:lpstr>Why Do We Need Encoding?</vt:lpstr>
      <vt:lpstr>Digital Modulation</vt:lpstr>
      <vt:lpstr>Why not modulate the baseband</vt:lpstr>
      <vt:lpstr>Demodulation</vt:lpstr>
      <vt:lpstr>Signal Representation</vt:lpstr>
      <vt:lpstr>Signal Representation</vt:lpstr>
      <vt:lpstr>Digital Modulation Approaches</vt:lpstr>
      <vt:lpstr>FSK modulation</vt:lpstr>
      <vt:lpstr>Example BFSK</vt:lpstr>
      <vt:lpstr>FSK demodulation</vt:lpstr>
      <vt:lpstr>BFSK demodulation</vt:lpstr>
      <vt:lpstr>Signal Representation</vt:lpstr>
      <vt:lpstr>PDF of the received signal</vt:lpstr>
      <vt:lpstr>PSK modulation</vt:lpstr>
      <vt:lpstr>Example BPSK</vt:lpstr>
      <vt:lpstr>QPSK</vt:lpstr>
      <vt:lpstr>8PSK</vt:lpstr>
      <vt:lpstr>QAM modulation</vt:lpstr>
      <vt:lpstr>Example: 16QAM</vt:lpstr>
      <vt:lpstr>PDF of the received signal</vt:lpstr>
      <vt:lpstr>BER calculation</vt:lpstr>
      <vt:lpstr>BER calculation</vt:lpstr>
      <vt:lpstr>Gaussian frequency shift keying (GFSK) </vt:lpstr>
      <vt:lpstr>  2GFSK</vt:lpstr>
      <vt:lpstr>2GFSK of letter M (“1001101”)</vt:lpstr>
      <vt:lpstr> 4GFSK</vt:lpstr>
      <vt:lpstr>2GFSK  vs. 4GFSK</vt:lpstr>
      <vt:lpstr>   Differential Phase Shift Keying (DPSK)</vt:lpstr>
      <vt:lpstr>Differential quadrature phase shift keying (DQPSK)</vt:lpstr>
      <vt:lpstr>Slide 116</vt:lpstr>
      <vt:lpstr>Multiple Access Techniques</vt:lpstr>
      <vt:lpstr>Spread spectrum</vt:lpstr>
      <vt:lpstr>Spread Spectrum Technology</vt:lpstr>
      <vt:lpstr>Frequency division multiple access</vt:lpstr>
      <vt:lpstr>Problems with FDMA ?</vt:lpstr>
      <vt:lpstr>Code division multiple access (CDMA)</vt:lpstr>
      <vt:lpstr>CDMA Example</vt:lpstr>
      <vt:lpstr>CDMA Example (cont’d)</vt:lpstr>
      <vt:lpstr>CDMA Philosophy</vt:lpstr>
      <vt:lpstr>Slide 126</vt:lpstr>
      <vt:lpstr>Orthogonal Frequency Division Multiplexing</vt:lpstr>
      <vt:lpstr> OFDM</vt:lpstr>
      <vt:lpstr>FDM  vs. OFDM</vt:lpstr>
      <vt:lpstr>Example of OFDM Transmitter &amp; Receiver</vt:lpstr>
      <vt:lpstr>Example of OFDM</vt:lpstr>
      <vt:lpstr>OFDM Modulation </vt:lpstr>
      <vt:lpstr>OFDM Demodulation</vt:lpstr>
      <vt:lpstr>Frequency  Selective  Fading</vt:lpstr>
      <vt:lpstr>Use OFDM </vt:lpstr>
      <vt:lpstr> CDMA vs. OFDM</vt:lpstr>
      <vt:lpstr>Frequency Hopping</vt:lpstr>
      <vt:lpstr>Frequency Hopping</vt:lpstr>
      <vt:lpstr>Wireless network interfaces</vt:lpstr>
      <vt:lpstr>Network Layers -(TCP/IP stack)</vt:lpstr>
      <vt:lpstr>IEEE 802.11  Family</vt:lpstr>
      <vt:lpstr>Coverage of a Cell</vt:lpstr>
      <vt:lpstr>Hidden Node Problem</vt:lpstr>
      <vt:lpstr>Carrier-Sensing Functions</vt:lpstr>
      <vt:lpstr>Next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Experimenting with mobile computing &amp; P2P systems</dc:title>
  <dc:creator>UNC</dc:creator>
  <cp:lastModifiedBy>Maria Papadopouli</cp:lastModifiedBy>
  <cp:revision>524</cp:revision>
  <dcterms:created xsi:type="dcterms:W3CDTF">2003-01-04T21:08:03Z</dcterms:created>
  <dcterms:modified xsi:type="dcterms:W3CDTF">2018-02-07T11:50:41Z</dcterms:modified>
</cp:coreProperties>
</file>