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84" r:id="rId1"/>
  </p:sldMasterIdLst>
  <p:notesMasterIdLst>
    <p:notesMasterId r:id="rId31"/>
  </p:notesMasterIdLst>
  <p:handoutMasterIdLst>
    <p:handoutMasterId r:id="rId32"/>
  </p:handoutMasterIdLst>
  <p:sldIdLst>
    <p:sldId id="256" r:id="rId2"/>
    <p:sldId id="257" r:id="rId3"/>
    <p:sldId id="279" r:id="rId4"/>
    <p:sldId id="258" r:id="rId5"/>
    <p:sldId id="291" r:id="rId6"/>
    <p:sldId id="276" r:id="rId7"/>
    <p:sldId id="290" r:id="rId8"/>
    <p:sldId id="267" r:id="rId9"/>
    <p:sldId id="259" r:id="rId10"/>
    <p:sldId id="260" r:id="rId11"/>
    <p:sldId id="273" r:id="rId12"/>
    <p:sldId id="274" r:id="rId13"/>
    <p:sldId id="275" r:id="rId14"/>
    <p:sldId id="263" r:id="rId15"/>
    <p:sldId id="265" r:id="rId16"/>
    <p:sldId id="268" r:id="rId17"/>
    <p:sldId id="269" r:id="rId18"/>
    <p:sldId id="292" r:id="rId19"/>
    <p:sldId id="270" r:id="rId20"/>
    <p:sldId id="272" r:id="rId21"/>
    <p:sldId id="280" r:id="rId22"/>
    <p:sldId id="281" r:id="rId23"/>
    <p:sldId id="289" r:id="rId24"/>
    <p:sldId id="283" r:id="rId25"/>
    <p:sldId id="284" r:id="rId26"/>
    <p:sldId id="285" r:id="rId27"/>
    <p:sldId id="286" r:id="rId28"/>
    <p:sldId id="287" r:id="rId29"/>
    <p:sldId id="288" r:id="rId30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200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orient="horz" pos="2880">
          <p15:clr>
            <a:srgbClr val="A4A3A4"/>
          </p15:clr>
        </p15:guide>
        <p15:guide id="5" orient="horz" pos="3216">
          <p15:clr>
            <a:srgbClr val="A4A3A4"/>
          </p15:clr>
        </p15:guide>
        <p15:guide id="6" orient="horz" pos="816">
          <p15:clr>
            <a:srgbClr val="A4A3A4"/>
          </p15:clr>
        </p15:guide>
        <p15:guide id="7" orient="horz" pos="175">
          <p15:clr>
            <a:srgbClr val="A4A3A4"/>
          </p15:clr>
        </p15:guide>
        <p15:guide id="8" pos="3839">
          <p15:clr>
            <a:srgbClr val="A4A3A4"/>
          </p15:clr>
        </p15:guide>
        <p15:guide id="9" pos="959">
          <p15:clr>
            <a:srgbClr val="A4A3A4"/>
          </p15:clr>
        </p15:guide>
        <p15:guide id="10" pos="6719">
          <p15:clr>
            <a:srgbClr val="A4A3A4"/>
          </p15:clr>
        </p15:guide>
        <p15:guide id="11" pos="6143">
          <p15:clr>
            <a:srgbClr val="A4A3A4"/>
          </p15:clr>
        </p15:guide>
        <p15:guide id="12" pos="283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9BBB"/>
    <a:srgbClr val="F78D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63FDFC-7DF6-49B9-876D-19F54DEACAA8}" v="165" dt="2026-09-21T20:46:37.932"/>
  </p1510:revLst>
</p1510:revInfo>
</file>

<file path=ppt/tableStyles.xml><?xml version="1.0" encoding="utf-8"?>
<a:tblStyleLst xmlns:a="http://schemas.openxmlformats.org/drawingml/2006/main" def="{6E25E649-3F16-4E02-A733-19D2CDBF48F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78" autoAdjust="0"/>
    <p:restoredTop sz="96163" autoAdjust="0"/>
  </p:normalViewPr>
  <p:slideViewPr>
    <p:cSldViewPr>
      <p:cViewPr>
        <p:scale>
          <a:sx n="75" d="100"/>
          <a:sy n="75" d="100"/>
        </p:scale>
        <p:origin x="1908" y="858"/>
      </p:cViewPr>
      <p:guideLst>
        <p:guide orient="horz" pos="2160"/>
        <p:guide orient="horz" pos="1200"/>
        <p:guide orient="horz" pos="3888"/>
        <p:guide orient="horz" pos="2880"/>
        <p:guide orient="horz" pos="3216"/>
        <p:guide orient="horz" pos="816"/>
        <p:guide orient="horz" pos="175"/>
        <p:guide pos="3839"/>
        <p:guide pos="959"/>
        <p:guide pos="6719"/>
        <p:guide pos="6143"/>
        <p:guide pos="283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76" d="100"/>
          <a:sy n="76" d="100"/>
        </p:scale>
        <p:origin x="2538" y="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D448ED-2531-4133-A589-B8ADD4D5A7A1}" type="doc">
      <dgm:prSet loTypeId="urn:microsoft.com/office/officeart/2005/8/layout/hierarchy6" loCatId="hierarchy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el-GR"/>
        </a:p>
      </dgm:t>
    </dgm:pt>
    <dgm:pt modelId="{31E6603E-FAB6-4A43-966F-9D272AF22105}">
      <dgm:prSet phldrT="[Text]" custT="1"/>
      <dgm:spPr>
        <a:solidFill>
          <a:srgbClr val="F78D7C"/>
        </a:solidFill>
      </dgm:spPr>
      <dgm:t>
        <a:bodyPr/>
        <a:lstStyle/>
        <a:p>
          <a:r>
            <a:rPr lang="el-GR" sz="1400" b="1" dirty="0">
              <a:solidFill>
                <a:schemeClr val="tx1"/>
              </a:solidFill>
            </a:rPr>
            <a:t>ΗΥ370</a:t>
          </a:r>
        </a:p>
        <a:p>
          <a:r>
            <a:rPr lang="el-GR" sz="1400" b="1" dirty="0">
              <a:solidFill>
                <a:schemeClr val="tx1"/>
              </a:solidFill>
            </a:rPr>
            <a:t>Ψηφιακή Επεξεργασία Σήματος</a:t>
          </a:r>
        </a:p>
      </dgm:t>
    </dgm:pt>
    <dgm:pt modelId="{BBA343D0-4CC1-4036-870F-4A8824E58FD6}" type="parTrans" cxnId="{5E5370A2-9DD0-4018-AC5E-6A16B0A61387}">
      <dgm:prSet>
        <dgm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dgm:style>
      </dgm:prSet>
      <dgm:spPr>
        <a:ln>
          <a:headEnd type="none" w="med" len="med"/>
          <a:tailEnd type="triangle" w="med" len="med"/>
        </a:ln>
      </dgm:spPr>
      <dgm:t>
        <a:bodyPr/>
        <a:lstStyle/>
        <a:p>
          <a:endParaRPr lang="el-GR"/>
        </a:p>
      </dgm:t>
    </dgm:pt>
    <dgm:pt modelId="{215A2FF1-0048-4D82-B04D-25A68394BD35}" type="sibTrans" cxnId="{5E5370A2-9DD0-4018-AC5E-6A16B0A61387}">
      <dgm:prSet/>
      <dgm:spPr/>
      <dgm:t>
        <a:bodyPr/>
        <a:lstStyle/>
        <a:p>
          <a:endParaRPr lang="el-GR"/>
        </a:p>
      </dgm:t>
    </dgm:pt>
    <dgm:pt modelId="{A927A9DF-DAB3-439D-AB02-E4A1A0E0F164}" type="asst">
      <dgm:prSet phldrT="[Text]" custT="1"/>
      <dgm:spPr/>
      <dgm:t>
        <a:bodyPr/>
        <a:lstStyle/>
        <a:p>
          <a:r>
            <a:rPr lang="el-GR" sz="1200" dirty="0"/>
            <a:t>ΗΥ371 Ψηφιακή Επεξεργασία Εικόνας</a:t>
          </a:r>
        </a:p>
      </dgm:t>
    </dgm:pt>
    <dgm:pt modelId="{1942C726-28D0-4DD4-AC21-17016D7D1AD1}" type="parTrans" cxnId="{3C217901-2ADB-4CFA-B628-C47595BCDCEB}">
      <dgm:prSet>
        <dgm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l-GR"/>
        </a:p>
      </dgm:t>
    </dgm:pt>
    <dgm:pt modelId="{03B6F800-109E-4AC0-BCF8-82B224AA043D}" type="sibTrans" cxnId="{3C217901-2ADB-4CFA-B628-C47595BCDCEB}">
      <dgm:prSet/>
      <dgm:spPr/>
      <dgm:t>
        <a:bodyPr/>
        <a:lstStyle/>
        <a:p>
          <a:endParaRPr lang="el-GR"/>
        </a:p>
      </dgm:t>
    </dgm:pt>
    <dgm:pt modelId="{187C5E32-B17E-48B8-A46E-448FEF3513AF}">
      <dgm:prSet phldrT="[Text]" custT="1"/>
      <dgm:spPr/>
      <dgm:t>
        <a:bodyPr/>
        <a:lstStyle/>
        <a:p>
          <a:r>
            <a:rPr lang="el-GR" sz="1200" dirty="0"/>
            <a:t>ΗΥ473 Αναγνώριση Προτύπων</a:t>
          </a:r>
        </a:p>
      </dgm:t>
    </dgm:pt>
    <dgm:pt modelId="{4B097955-689A-4133-9160-4F0DC79047F6}" type="parTrans" cxnId="{5F006AD9-D6D2-4E5D-8B1A-10F535953C20}">
      <dgm:prSet>
        <dgm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l-GR"/>
        </a:p>
      </dgm:t>
    </dgm:pt>
    <dgm:pt modelId="{14F0F5EF-C659-4175-95BF-2C7BBB42422D}" type="sibTrans" cxnId="{5F006AD9-D6D2-4E5D-8B1A-10F535953C20}">
      <dgm:prSet/>
      <dgm:spPr/>
      <dgm:t>
        <a:bodyPr/>
        <a:lstStyle/>
        <a:p>
          <a:endParaRPr lang="el-GR"/>
        </a:p>
      </dgm:t>
    </dgm:pt>
    <dgm:pt modelId="{92C54226-D106-48A6-88D8-39412407784D}">
      <dgm:prSet phldrT="[Text]" custT="1"/>
      <dgm:spPr>
        <a:solidFill>
          <a:srgbClr val="549BBB">
            <a:alpha val="59000"/>
          </a:srgbClr>
        </a:solidFill>
        <a:ln>
          <a:prstDash val="dash"/>
        </a:ln>
      </dgm:spPr>
      <dgm:t>
        <a:bodyPr/>
        <a:lstStyle/>
        <a:p>
          <a:r>
            <a:rPr lang="el-GR" sz="1200" dirty="0"/>
            <a:t>ΗΥ570 Στατιστική Επεξεργασία Σήματος</a:t>
          </a:r>
        </a:p>
      </dgm:t>
    </dgm:pt>
    <dgm:pt modelId="{780727C6-E662-4948-B982-7471E1D460B9}" type="parTrans" cxnId="{9C4DCB5A-BC8D-41B4-A3DA-497C268E1D0E}">
      <dgm:prSet/>
      <dgm:spPr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endParaRPr lang="el-GR"/>
        </a:p>
      </dgm:t>
    </dgm:pt>
    <dgm:pt modelId="{6930FEDA-F04D-46FE-A0D2-7A678C7FABCA}" type="sibTrans" cxnId="{9C4DCB5A-BC8D-41B4-A3DA-497C268E1D0E}">
      <dgm:prSet/>
      <dgm:spPr/>
      <dgm:t>
        <a:bodyPr/>
        <a:lstStyle/>
        <a:p>
          <a:endParaRPr lang="el-GR"/>
        </a:p>
      </dgm:t>
    </dgm:pt>
    <dgm:pt modelId="{52153899-7C23-4A8D-B9A9-8B96E7BF556B}">
      <dgm:prSet phldrT="[Text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el-GR" sz="1200" dirty="0"/>
            <a:t>ΗΥ470</a:t>
          </a:r>
          <a:br>
            <a:rPr lang="el-GR" sz="1200" dirty="0"/>
          </a:br>
          <a:r>
            <a:rPr lang="el-GR" sz="1200" dirty="0"/>
            <a:t>Προχωρημένη Επεξεργασία Σήματος (</a:t>
          </a:r>
          <a:r>
            <a:rPr lang="en-US" sz="1200" dirty="0"/>
            <a:t>soon</a:t>
          </a:r>
          <a:r>
            <a:rPr lang="el-GR" sz="1200" dirty="0"/>
            <a:t>)</a:t>
          </a:r>
        </a:p>
      </dgm:t>
    </dgm:pt>
    <dgm:pt modelId="{024A48D0-F3FB-4853-B960-F5E8FD10A739}" type="parTrans" cxnId="{CD989991-6332-47E8-A5C9-9C33A4A83E67}">
      <dgm:prSet/>
      <dgm:spPr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endParaRPr lang="el-GR"/>
        </a:p>
      </dgm:t>
    </dgm:pt>
    <dgm:pt modelId="{941B899A-863D-4456-83DF-1BC54D1D1A76}" type="sibTrans" cxnId="{CD989991-6332-47E8-A5C9-9C33A4A83E67}">
      <dgm:prSet/>
      <dgm:spPr/>
      <dgm:t>
        <a:bodyPr/>
        <a:lstStyle/>
        <a:p>
          <a:endParaRPr lang="el-GR"/>
        </a:p>
      </dgm:t>
    </dgm:pt>
    <dgm:pt modelId="{38C0CCC5-54C9-4685-8BF7-E02418A9197D}" type="asst">
      <dgm:prSet custT="1"/>
      <dgm:spPr/>
      <dgm:t>
        <a:bodyPr/>
        <a:lstStyle/>
        <a:p>
          <a:r>
            <a:rPr lang="el-GR" sz="1200" dirty="0"/>
            <a:t>ΗΥ474 Τεχνολογία Πολυμέσων</a:t>
          </a:r>
        </a:p>
      </dgm:t>
    </dgm:pt>
    <dgm:pt modelId="{D00E632F-52E5-47E3-B598-A8F79AABE276}" type="parTrans" cxnId="{75FDB6FF-87A4-47BA-B254-671A21DCA246}">
      <dgm:prSet>
        <dgm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l-GR"/>
        </a:p>
      </dgm:t>
    </dgm:pt>
    <dgm:pt modelId="{A76D1D54-BA13-4C47-9FD1-D476A8FA396D}" type="sibTrans" cxnId="{75FDB6FF-87A4-47BA-B254-671A21DCA246}">
      <dgm:prSet/>
      <dgm:spPr/>
      <dgm:t>
        <a:bodyPr/>
        <a:lstStyle/>
        <a:p>
          <a:endParaRPr lang="el-GR"/>
        </a:p>
      </dgm:t>
    </dgm:pt>
    <dgm:pt modelId="{9560F05F-2E78-4609-B70B-CB6AF9FD9B77}">
      <dgm:prSet custT="1"/>
      <dgm:spPr/>
      <dgm:t>
        <a:bodyPr/>
        <a:lstStyle/>
        <a:p>
          <a:r>
            <a:rPr lang="el-GR" sz="1200" dirty="0"/>
            <a:t>ΗΥ471  Ανάλυση Εικόνας</a:t>
          </a:r>
        </a:p>
      </dgm:t>
    </dgm:pt>
    <dgm:pt modelId="{66C5550A-2A23-417A-921E-4A6F1907CC1E}" type="parTrans" cxnId="{7800FEB9-ECB0-4B65-9C00-4C18524BCE61}">
      <dgm:prSet>
        <dgm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dgm:style>
      </dgm:prSet>
      <dgm:spPr>
        <a:ln>
          <a:headEnd type="none" w="med" len="med"/>
          <a:tailEnd type="triangle" w="med" len="med"/>
        </a:ln>
      </dgm:spPr>
      <dgm:t>
        <a:bodyPr/>
        <a:lstStyle/>
        <a:p>
          <a:endParaRPr lang="el-GR"/>
        </a:p>
      </dgm:t>
    </dgm:pt>
    <dgm:pt modelId="{39908E03-DC20-45AC-9743-2A52E6EE241E}" type="sibTrans" cxnId="{7800FEB9-ECB0-4B65-9C00-4C18524BCE61}">
      <dgm:prSet/>
      <dgm:spPr/>
      <dgm:t>
        <a:bodyPr/>
        <a:lstStyle/>
        <a:p>
          <a:endParaRPr lang="el-GR"/>
        </a:p>
      </dgm:t>
    </dgm:pt>
    <dgm:pt modelId="{4ECC3EB6-392A-40A5-B03A-6C6869B3D15C}">
      <dgm:prSet custT="1"/>
      <dgm:spPr/>
      <dgm:t>
        <a:bodyPr/>
        <a:lstStyle/>
        <a:p>
          <a:r>
            <a:rPr lang="el-GR" sz="1200" dirty="0"/>
            <a:t>ΗΥ578 </a:t>
          </a:r>
          <a:br>
            <a:rPr lang="en-US" sz="1200" dirty="0"/>
          </a:br>
          <a:r>
            <a:rPr lang="el-GR" sz="1200" dirty="0"/>
            <a:t>Ψηφιακή Επεξεργασία Φωνής</a:t>
          </a:r>
        </a:p>
      </dgm:t>
    </dgm:pt>
    <dgm:pt modelId="{73CD4A5C-2E12-4F99-A6DC-C8C6D1019512}" type="parTrans" cxnId="{F2A498AC-5511-4EBA-8210-658BFCEDB90E}">
      <dgm:prSet>
        <dgm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dgm:style>
      </dgm:prSet>
      <dgm:spPr>
        <a:ln>
          <a:headEnd type="none" w="med" len="med"/>
          <a:tailEnd type="triangle" w="med" len="med"/>
        </a:ln>
      </dgm:spPr>
      <dgm:t>
        <a:bodyPr/>
        <a:lstStyle/>
        <a:p>
          <a:endParaRPr lang="el-GR"/>
        </a:p>
      </dgm:t>
    </dgm:pt>
    <dgm:pt modelId="{7BFE792D-1B60-4748-8462-007F42F287C1}" type="sibTrans" cxnId="{F2A498AC-5511-4EBA-8210-658BFCEDB90E}">
      <dgm:prSet/>
      <dgm:spPr/>
      <dgm:t>
        <a:bodyPr/>
        <a:lstStyle/>
        <a:p>
          <a:endParaRPr lang="el-GR"/>
        </a:p>
      </dgm:t>
    </dgm:pt>
    <dgm:pt modelId="{23E89FEA-21FC-4404-9FE6-D7F333485E3A}">
      <dgm:prSet custT="1"/>
      <dgm:spPr/>
      <dgm:t>
        <a:bodyPr/>
        <a:lstStyle/>
        <a:p>
          <a:r>
            <a:rPr lang="el-GR" sz="1400" dirty="0"/>
            <a:t>ΗΥ215 </a:t>
          </a:r>
        </a:p>
        <a:p>
          <a:r>
            <a:rPr lang="el-GR" sz="1400" dirty="0"/>
            <a:t>Εφαρμοσμένα Μαθηματικά για Μηχανικούς</a:t>
          </a:r>
        </a:p>
      </dgm:t>
    </dgm:pt>
    <dgm:pt modelId="{3C6314CF-298D-4151-A565-77EBC4C64B57}" type="parTrans" cxnId="{59D35B49-1893-4468-B6E9-95409ACFF925}">
      <dgm:prSet/>
      <dgm:spPr/>
      <dgm:t>
        <a:bodyPr/>
        <a:lstStyle/>
        <a:p>
          <a:endParaRPr lang="el-GR"/>
        </a:p>
      </dgm:t>
    </dgm:pt>
    <dgm:pt modelId="{FD2461C4-786E-472E-9CAF-A37BB341A91D}" type="sibTrans" cxnId="{59D35B49-1893-4468-B6E9-95409ACFF925}">
      <dgm:prSet/>
      <dgm:spPr/>
      <dgm:t>
        <a:bodyPr/>
        <a:lstStyle/>
        <a:p>
          <a:endParaRPr lang="el-GR"/>
        </a:p>
      </dgm:t>
    </dgm:pt>
    <dgm:pt modelId="{31984DFE-4486-417B-A938-9BB585178731}">
      <dgm:prSet custT="1"/>
      <dgm:spPr>
        <a:solidFill>
          <a:schemeClr val="accent2">
            <a:alpha val="45000"/>
          </a:schemeClr>
        </a:solidFill>
        <a:ln>
          <a:prstDash val="dash"/>
        </a:ln>
      </dgm:spPr>
      <dgm:t>
        <a:bodyPr/>
        <a:lstStyle/>
        <a:p>
          <a:r>
            <a:rPr lang="el-GR" sz="1200" dirty="0"/>
            <a:t>ΗΥ572 Ψηφιακή Επεξεργασία Ήχου</a:t>
          </a:r>
        </a:p>
      </dgm:t>
    </dgm:pt>
    <dgm:pt modelId="{69A645C3-6665-4F07-98C9-56F5081DB035}" type="sibTrans" cxnId="{5D0428F6-5245-43F5-ABBC-FBD6E89A5699}">
      <dgm:prSet/>
      <dgm:spPr/>
      <dgm:t>
        <a:bodyPr/>
        <a:lstStyle/>
        <a:p>
          <a:endParaRPr lang="el-GR"/>
        </a:p>
      </dgm:t>
    </dgm:pt>
    <dgm:pt modelId="{21310A03-5C91-4D24-BD74-DCFC2B116DBA}" type="parTrans" cxnId="{5D0428F6-5245-43F5-ABBC-FBD6E89A5699}">
      <dgm:prSet>
        <dgm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l-GR"/>
        </a:p>
      </dgm:t>
    </dgm:pt>
    <dgm:pt modelId="{3902967D-CB61-4F38-BAFC-080DD6C756A4}" type="pres">
      <dgm:prSet presAssocID="{1BD448ED-2531-4133-A589-B8ADD4D5A7A1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3F1CC332-2825-4EC7-A592-71F1F961D8C0}" type="pres">
      <dgm:prSet presAssocID="{1BD448ED-2531-4133-A589-B8ADD4D5A7A1}" presName="hierFlow" presStyleCnt="0"/>
      <dgm:spPr/>
    </dgm:pt>
    <dgm:pt modelId="{17989CE5-A40D-42C3-9B3D-A65BDC47BA32}" type="pres">
      <dgm:prSet presAssocID="{1BD448ED-2531-4133-A589-B8ADD4D5A7A1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171162F7-80C6-4517-8552-808BAAED214F}" type="pres">
      <dgm:prSet presAssocID="{23E89FEA-21FC-4404-9FE6-D7F333485E3A}" presName="Name14" presStyleCnt="0"/>
      <dgm:spPr/>
    </dgm:pt>
    <dgm:pt modelId="{D9D65897-1D5F-45D5-BC29-2FCDC6F01E86}" type="pres">
      <dgm:prSet presAssocID="{23E89FEA-21FC-4404-9FE6-D7F333485E3A}" presName="level1Shape" presStyleLbl="node0" presStyleIdx="0" presStyleCnt="1" custScaleX="219278">
        <dgm:presLayoutVars>
          <dgm:chPref val="3"/>
        </dgm:presLayoutVars>
      </dgm:prSet>
      <dgm:spPr/>
    </dgm:pt>
    <dgm:pt modelId="{55A962D5-B9C7-4142-B279-2A5E8AA84606}" type="pres">
      <dgm:prSet presAssocID="{23E89FEA-21FC-4404-9FE6-D7F333485E3A}" presName="hierChild2" presStyleCnt="0"/>
      <dgm:spPr/>
    </dgm:pt>
    <dgm:pt modelId="{6977D772-7075-456B-9CCC-A0A6565749C7}" type="pres">
      <dgm:prSet presAssocID="{BBA343D0-4CC1-4036-870F-4A8824E58FD6}" presName="Name19" presStyleLbl="parChTrans1D2" presStyleIdx="0" presStyleCnt="1"/>
      <dgm:spPr/>
    </dgm:pt>
    <dgm:pt modelId="{E3408D43-0F7B-48DA-9EC5-330BC424350E}" type="pres">
      <dgm:prSet presAssocID="{31E6603E-FAB6-4A43-966F-9D272AF22105}" presName="Name21" presStyleCnt="0"/>
      <dgm:spPr/>
    </dgm:pt>
    <dgm:pt modelId="{2EA7CF4F-DD93-4599-B89C-7E4291FFB955}" type="pres">
      <dgm:prSet presAssocID="{31E6603E-FAB6-4A43-966F-9D272AF22105}" presName="level2Shape" presStyleLbl="node2" presStyleIdx="0" presStyleCnt="1" custScaleX="219278"/>
      <dgm:spPr/>
    </dgm:pt>
    <dgm:pt modelId="{26A3AA67-A8DF-4F0A-BF65-C3BC84CBB00F}" type="pres">
      <dgm:prSet presAssocID="{31E6603E-FAB6-4A43-966F-9D272AF22105}" presName="hierChild3" presStyleCnt="0"/>
      <dgm:spPr/>
    </dgm:pt>
    <dgm:pt modelId="{B40490A5-6B7A-488A-82BB-328E56887C06}" type="pres">
      <dgm:prSet presAssocID="{1942C726-28D0-4DD4-AC21-17016D7D1AD1}" presName="Name19" presStyleLbl="parChTrans1D3" presStyleIdx="0" presStyleCnt="6"/>
      <dgm:spPr/>
    </dgm:pt>
    <dgm:pt modelId="{3547F833-7B18-44E6-8477-B01B5A107458}" type="pres">
      <dgm:prSet presAssocID="{A927A9DF-DAB3-439D-AB02-E4A1A0E0F164}" presName="Name21" presStyleCnt="0"/>
      <dgm:spPr/>
    </dgm:pt>
    <dgm:pt modelId="{F8F5C5D7-76CD-4B12-A83D-B92FF823CC55}" type="pres">
      <dgm:prSet presAssocID="{A927A9DF-DAB3-439D-AB02-E4A1A0E0F164}" presName="level2Shape" presStyleLbl="asst2" presStyleIdx="0" presStyleCnt="2"/>
      <dgm:spPr/>
    </dgm:pt>
    <dgm:pt modelId="{EF0670F0-9868-4849-BC8D-55F5E5F3D6D1}" type="pres">
      <dgm:prSet presAssocID="{A927A9DF-DAB3-439D-AB02-E4A1A0E0F164}" presName="hierChild3" presStyleCnt="0"/>
      <dgm:spPr/>
    </dgm:pt>
    <dgm:pt modelId="{FE8E551D-0CC6-403E-A66A-CB634D461A41}" type="pres">
      <dgm:prSet presAssocID="{66C5550A-2A23-417A-921E-4A6F1907CC1E}" presName="Name19" presStyleLbl="parChTrans1D4" presStyleIdx="0" presStyleCnt="2"/>
      <dgm:spPr/>
    </dgm:pt>
    <dgm:pt modelId="{7660FBE0-B327-43BA-AB36-48E38A5DBD89}" type="pres">
      <dgm:prSet presAssocID="{9560F05F-2E78-4609-B70B-CB6AF9FD9B77}" presName="Name21" presStyleCnt="0"/>
      <dgm:spPr/>
    </dgm:pt>
    <dgm:pt modelId="{B3309850-F9AB-49DF-A13A-777F90E8D142}" type="pres">
      <dgm:prSet presAssocID="{9560F05F-2E78-4609-B70B-CB6AF9FD9B77}" presName="level2Shape" presStyleLbl="node4" presStyleIdx="0" presStyleCnt="2"/>
      <dgm:spPr/>
    </dgm:pt>
    <dgm:pt modelId="{E57C226E-89FA-4FB0-AE33-94C8E92DDA2A}" type="pres">
      <dgm:prSet presAssocID="{9560F05F-2E78-4609-B70B-CB6AF9FD9B77}" presName="hierChild3" presStyleCnt="0"/>
      <dgm:spPr/>
    </dgm:pt>
    <dgm:pt modelId="{07DE13BD-DB47-4884-94ED-2E42E1636920}" type="pres">
      <dgm:prSet presAssocID="{D00E632F-52E5-47E3-B598-A8F79AABE276}" presName="Name19" presStyleLbl="parChTrans1D3" presStyleIdx="1" presStyleCnt="6"/>
      <dgm:spPr/>
    </dgm:pt>
    <dgm:pt modelId="{50DC4F92-C061-4C6C-9920-A779FD8A6651}" type="pres">
      <dgm:prSet presAssocID="{38C0CCC5-54C9-4685-8BF7-E02418A9197D}" presName="Name21" presStyleCnt="0"/>
      <dgm:spPr/>
    </dgm:pt>
    <dgm:pt modelId="{79288287-3744-4E9D-A1D3-D76811CC52D5}" type="pres">
      <dgm:prSet presAssocID="{38C0CCC5-54C9-4685-8BF7-E02418A9197D}" presName="level2Shape" presStyleLbl="asst2" presStyleIdx="1" presStyleCnt="2"/>
      <dgm:spPr/>
    </dgm:pt>
    <dgm:pt modelId="{ADC54E38-70A6-4D6A-8AFA-E64D305374F6}" type="pres">
      <dgm:prSet presAssocID="{38C0CCC5-54C9-4685-8BF7-E02418A9197D}" presName="hierChild3" presStyleCnt="0"/>
      <dgm:spPr/>
    </dgm:pt>
    <dgm:pt modelId="{CEE5DB67-B9B4-4403-9DAC-4A742A4696E5}" type="pres">
      <dgm:prSet presAssocID="{4B097955-689A-4133-9160-4F0DC79047F6}" presName="Name19" presStyleLbl="parChTrans1D3" presStyleIdx="2" presStyleCnt="6"/>
      <dgm:spPr/>
    </dgm:pt>
    <dgm:pt modelId="{6B6DAE22-3FBA-4F01-AEA2-B3FF4ACEC60F}" type="pres">
      <dgm:prSet presAssocID="{187C5E32-B17E-48B8-A46E-448FEF3513AF}" presName="Name21" presStyleCnt="0"/>
      <dgm:spPr/>
    </dgm:pt>
    <dgm:pt modelId="{D91C121B-5180-45D5-A511-886717093FFD}" type="pres">
      <dgm:prSet presAssocID="{187C5E32-B17E-48B8-A46E-448FEF3513AF}" presName="level2Shape" presStyleLbl="node3" presStyleIdx="0" presStyleCnt="4"/>
      <dgm:spPr/>
    </dgm:pt>
    <dgm:pt modelId="{C3196F69-15CC-4B4F-82E2-F9EE4905584D}" type="pres">
      <dgm:prSet presAssocID="{187C5E32-B17E-48B8-A46E-448FEF3513AF}" presName="hierChild3" presStyleCnt="0"/>
      <dgm:spPr/>
    </dgm:pt>
    <dgm:pt modelId="{E853DFD9-B991-4F55-8F36-791ECB2CFBA9}" type="pres">
      <dgm:prSet presAssocID="{780727C6-E662-4948-B982-7471E1D460B9}" presName="Name19" presStyleLbl="parChTrans1D3" presStyleIdx="3" presStyleCnt="6"/>
      <dgm:spPr/>
    </dgm:pt>
    <dgm:pt modelId="{AD75547A-3059-4F71-8C3C-89A9B8582DF8}" type="pres">
      <dgm:prSet presAssocID="{92C54226-D106-48A6-88D8-39412407784D}" presName="Name21" presStyleCnt="0"/>
      <dgm:spPr/>
    </dgm:pt>
    <dgm:pt modelId="{08696302-ADD3-4E4D-A4B5-CEA74A5EA10E}" type="pres">
      <dgm:prSet presAssocID="{92C54226-D106-48A6-88D8-39412407784D}" presName="level2Shape" presStyleLbl="node3" presStyleIdx="1" presStyleCnt="4"/>
      <dgm:spPr/>
    </dgm:pt>
    <dgm:pt modelId="{84DB2F87-C001-4D68-8D08-7224E057CC4A}" type="pres">
      <dgm:prSet presAssocID="{92C54226-D106-48A6-88D8-39412407784D}" presName="hierChild3" presStyleCnt="0"/>
      <dgm:spPr/>
    </dgm:pt>
    <dgm:pt modelId="{11CAD335-1147-4FC9-BACC-798C4DD6079B}" type="pres">
      <dgm:prSet presAssocID="{024A48D0-F3FB-4853-B960-F5E8FD10A739}" presName="Name19" presStyleLbl="parChTrans1D3" presStyleIdx="4" presStyleCnt="6"/>
      <dgm:spPr/>
    </dgm:pt>
    <dgm:pt modelId="{E816B3AE-C2F8-4CFC-8605-085604716033}" type="pres">
      <dgm:prSet presAssocID="{52153899-7C23-4A8D-B9A9-8B96E7BF556B}" presName="Name21" presStyleCnt="0"/>
      <dgm:spPr/>
    </dgm:pt>
    <dgm:pt modelId="{A0B5EBDF-FE5E-42F6-AEAA-2F66A929129F}" type="pres">
      <dgm:prSet presAssocID="{52153899-7C23-4A8D-B9A9-8B96E7BF556B}" presName="level2Shape" presStyleLbl="node3" presStyleIdx="2" presStyleCnt="4" custScaleX="142065"/>
      <dgm:spPr/>
    </dgm:pt>
    <dgm:pt modelId="{B244A4ED-8E0C-40EA-A965-E4DC5AF6DF88}" type="pres">
      <dgm:prSet presAssocID="{52153899-7C23-4A8D-B9A9-8B96E7BF556B}" presName="hierChild3" presStyleCnt="0"/>
      <dgm:spPr/>
    </dgm:pt>
    <dgm:pt modelId="{5A160EB7-1733-4C96-BF6A-75E9E80707BB}" type="pres">
      <dgm:prSet presAssocID="{73CD4A5C-2E12-4F99-A6DC-C8C6D1019512}" presName="Name19" presStyleLbl="parChTrans1D4" presStyleIdx="1" presStyleCnt="2"/>
      <dgm:spPr/>
    </dgm:pt>
    <dgm:pt modelId="{9D515F50-5DD1-4614-AF57-2F94E776AE9D}" type="pres">
      <dgm:prSet presAssocID="{4ECC3EB6-392A-40A5-B03A-6C6869B3D15C}" presName="Name21" presStyleCnt="0"/>
      <dgm:spPr/>
    </dgm:pt>
    <dgm:pt modelId="{2AB6E80E-63C0-4831-A7DB-CBFABBB03280}" type="pres">
      <dgm:prSet presAssocID="{4ECC3EB6-392A-40A5-B03A-6C6869B3D15C}" presName="level2Shape" presStyleLbl="node4" presStyleIdx="1" presStyleCnt="2" custScaleX="145159"/>
      <dgm:spPr/>
    </dgm:pt>
    <dgm:pt modelId="{1BE0F8DB-02B7-4792-A7FB-8AD9B1621B3A}" type="pres">
      <dgm:prSet presAssocID="{4ECC3EB6-392A-40A5-B03A-6C6869B3D15C}" presName="hierChild3" presStyleCnt="0"/>
      <dgm:spPr/>
    </dgm:pt>
    <dgm:pt modelId="{5E6A12A9-7432-48F4-B97E-5016591ED610}" type="pres">
      <dgm:prSet presAssocID="{21310A03-5C91-4D24-BD74-DCFC2B116DBA}" presName="Name19" presStyleLbl="parChTrans1D3" presStyleIdx="5" presStyleCnt="6"/>
      <dgm:spPr/>
    </dgm:pt>
    <dgm:pt modelId="{87160624-1B92-4770-9D09-745F70F5DA86}" type="pres">
      <dgm:prSet presAssocID="{31984DFE-4486-417B-A938-9BB585178731}" presName="Name21" presStyleCnt="0"/>
      <dgm:spPr/>
    </dgm:pt>
    <dgm:pt modelId="{DCFFA21D-9536-4783-BFEC-F8C942072559}" type="pres">
      <dgm:prSet presAssocID="{31984DFE-4486-417B-A938-9BB585178731}" presName="level2Shape" presStyleLbl="node3" presStyleIdx="3" presStyleCnt="4" custScaleX="107654"/>
      <dgm:spPr/>
    </dgm:pt>
    <dgm:pt modelId="{EDCF8437-EB17-49C2-83CE-2ADD875CE94D}" type="pres">
      <dgm:prSet presAssocID="{31984DFE-4486-417B-A938-9BB585178731}" presName="hierChild3" presStyleCnt="0"/>
      <dgm:spPr/>
    </dgm:pt>
    <dgm:pt modelId="{2B8812C0-A8F8-4296-AAB1-A1BC085BB3C7}" type="pres">
      <dgm:prSet presAssocID="{1BD448ED-2531-4133-A589-B8ADD4D5A7A1}" presName="bgShapesFlow" presStyleCnt="0"/>
      <dgm:spPr/>
    </dgm:pt>
  </dgm:ptLst>
  <dgm:cxnLst>
    <dgm:cxn modelId="{3C217901-2ADB-4CFA-B628-C47595BCDCEB}" srcId="{31E6603E-FAB6-4A43-966F-9D272AF22105}" destId="{A927A9DF-DAB3-439D-AB02-E4A1A0E0F164}" srcOrd="0" destOrd="0" parTransId="{1942C726-28D0-4DD4-AC21-17016D7D1AD1}" sibTransId="{03B6F800-109E-4AC0-BCF8-82B224AA043D}"/>
    <dgm:cxn modelId="{23C88018-FCDF-4460-9CC5-4A360F8D30B6}" type="presOf" srcId="{4ECC3EB6-392A-40A5-B03A-6C6869B3D15C}" destId="{2AB6E80E-63C0-4831-A7DB-CBFABBB03280}" srcOrd="0" destOrd="0" presId="urn:microsoft.com/office/officeart/2005/8/layout/hierarchy6"/>
    <dgm:cxn modelId="{FDD0E51A-209D-4CC6-8F0B-8301A39D6403}" type="presOf" srcId="{780727C6-E662-4948-B982-7471E1D460B9}" destId="{E853DFD9-B991-4F55-8F36-791ECB2CFBA9}" srcOrd="0" destOrd="0" presId="urn:microsoft.com/office/officeart/2005/8/layout/hierarchy6"/>
    <dgm:cxn modelId="{E61BF730-2C19-46B6-8EA3-02B3B06AAC44}" type="presOf" srcId="{1942C726-28D0-4DD4-AC21-17016D7D1AD1}" destId="{B40490A5-6B7A-488A-82BB-328E56887C06}" srcOrd="0" destOrd="0" presId="urn:microsoft.com/office/officeart/2005/8/layout/hierarchy6"/>
    <dgm:cxn modelId="{5A4DCD31-FE49-41F4-B07E-F0EC2315324C}" type="presOf" srcId="{73CD4A5C-2E12-4F99-A6DC-C8C6D1019512}" destId="{5A160EB7-1733-4C96-BF6A-75E9E80707BB}" srcOrd="0" destOrd="0" presId="urn:microsoft.com/office/officeart/2005/8/layout/hierarchy6"/>
    <dgm:cxn modelId="{977E0939-8316-48A6-8486-803D4908321D}" type="presOf" srcId="{A927A9DF-DAB3-439D-AB02-E4A1A0E0F164}" destId="{F8F5C5D7-76CD-4B12-A83D-B92FF823CC55}" srcOrd="0" destOrd="0" presId="urn:microsoft.com/office/officeart/2005/8/layout/hierarchy6"/>
    <dgm:cxn modelId="{59D35B49-1893-4468-B6E9-95409ACFF925}" srcId="{1BD448ED-2531-4133-A589-B8ADD4D5A7A1}" destId="{23E89FEA-21FC-4404-9FE6-D7F333485E3A}" srcOrd="0" destOrd="0" parTransId="{3C6314CF-298D-4151-A565-77EBC4C64B57}" sibTransId="{FD2461C4-786E-472E-9CAF-A37BB341A91D}"/>
    <dgm:cxn modelId="{5D75876D-A0EF-4056-9D3D-E1000700C639}" type="presOf" srcId="{23E89FEA-21FC-4404-9FE6-D7F333485E3A}" destId="{D9D65897-1D5F-45D5-BC29-2FCDC6F01E86}" srcOrd="0" destOrd="0" presId="urn:microsoft.com/office/officeart/2005/8/layout/hierarchy6"/>
    <dgm:cxn modelId="{9C4DCB5A-BC8D-41B4-A3DA-497C268E1D0E}" srcId="{31E6603E-FAB6-4A43-966F-9D272AF22105}" destId="{92C54226-D106-48A6-88D8-39412407784D}" srcOrd="3" destOrd="0" parTransId="{780727C6-E662-4948-B982-7471E1D460B9}" sibTransId="{6930FEDA-F04D-46FE-A0D2-7A678C7FABCA}"/>
    <dgm:cxn modelId="{8B8A4780-C23D-4899-B78A-1A8DA0FB4F10}" type="presOf" srcId="{024A48D0-F3FB-4853-B960-F5E8FD10A739}" destId="{11CAD335-1147-4FC9-BACC-798C4DD6079B}" srcOrd="0" destOrd="0" presId="urn:microsoft.com/office/officeart/2005/8/layout/hierarchy6"/>
    <dgm:cxn modelId="{74998486-AD0C-4040-8659-1E83AB6129F9}" type="presOf" srcId="{4B097955-689A-4133-9160-4F0DC79047F6}" destId="{CEE5DB67-B9B4-4403-9DAC-4A742A4696E5}" srcOrd="0" destOrd="0" presId="urn:microsoft.com/office/officeart/2005/8/layout/hierarchy6"/>
    <dgm:cxn modelId="{DD14778C-820A-4426-9963-9DF84548E3DD}" type="presOf" srcId="{21310A03-5C91-4D24-BD74-DCFC2B116DBA}" destId="{5E6A12A9-7432-48F4-B97E-5016591ED610}" srcOrd="0" destOrd="0" presId="urn:microsoft.com/office/officeart/2005/8/layout/hierarchy6"/>
    <dgm:cxn modelId="{CD989991-6332-47E8-A5C9-9C33A4A83E67}" srcId="{31E6603E-FAB6-4A43-966F-9D272AF22105}" destId="{52153899-7C23-4A8D-B9A9-8B96E7BF556B}" srcOrd="4" destOrd="0" parTransId="{024A48D0-F3FB-4853-B960-F5E8FD10A739}" sibTransId="{941B899A-863D-4456-83DF-1BC54D1D1A76}"/>
    <dgm:cxn modelId="{A127F09A-48F5-4CE5-B0ED-A643FC98C904}" type="presOf" srcId="{187C5E32-B17E-48B8-A46E-448FEF3513AF}" destId="{D91C121B-5180-45D5-A511-886717093FFD}" srcOrd="0" destOrd="0" presId="urn:microsoft.com/office/officeart/2005/8/layout/hierarchy6"/>
    <dgm:cxn modelId="{4A80769E-7D4B-4ADB-A47A-4A427C699992}" type="presOf" srcId="{1BD448ED-2531-4133-A589-B8ADD4D5A7A1}" destId="{3902967D-CB61-4F38-BAFC-080DD6C756A4}" srcOrd="0" destOrd="0" presId="urn:microsoft.com/office/officeart/2005/8/layout/hierarchy6"/>
    <dgm:cxn modelId="{5E5370A2-9DD0-4018-AC5E-6A16B0A61387}" srcId="{23E89FEA-21FC-4404-9FE6-D7F333485E3A}" destId="{31E6603E-FAB6-4A43-966F-9D272AF22105}" srcOrd="0" destOrd="0" parTransId="{BBA343D0-4CC1-4036-870F-4A8824E58FD6}" sibTransId="{215A2FF1-0048-4D82-B04D-25A68394BD35}"/>
    <dgm:cxn modelId="{859541A4-353E-42C5-953E-3BF4E6EB7547}" type="presOf" srcId="{52153899-7C23-4A8D-B9A9-8B96E7BF556B}" destId="{A0B5EBDF-FE5E-42F6-AEAA-2F66A929129F}" srcOrd="0" destOrd="0" presId="urn:microsoft.com/office/officeart/2005/8/layout/hierarchy6"/>
    <dgm:cxn modelId="{4393CDAB-A29E-4909-A5F3-E5FBC0EA3248}" type="presOf" srcId="{31E6603E-FAB6-4A43-966F-9D272AF22105}" destId="{2EA7CF4F-DD93-4599-B89C-7E4291FFB955}" srcOrd="0" destOrd="0" presId="urn:microsoft.com/office/officeart/2005/8/layout/hierarchy6"/>
    <dgm:cxn modelId="{F2A498AC-5511-4EBA-8210-658BFCEDB90E}" srcId="{52153899-7C23-4A8D-B9A9-8B96E7BF556B}" destId="{4ECC3EB6-392A-40A5-B03A-6C6869B3D15C}" srcOrd="0" destOrd="0" parTransId="{73CD4A5C-2E12-4F99-A6DC-C8C6D1019512}" sibTransId="{7BFE792D-1B60-4748-8462-007F42F287C1}"/>
    <dgm:cxn modelId="{357CE2B0-2458-4C22-A9FC-B73484365208}" type="presOf" srcId="{38C0CCC5-54C9-4685-8BF7-E02418A9197D}" destId="{79288287-3744-4E9D-A1D3-D76811CC52D5}" srcOrd="0" destOrd="0" presId="urn:microsoft.com/office/officeart/2005/8/layout/hierarchy6"/>
    <dgm:cxn modelId="{7800FEB9-ECB0-4B65-9C00-4C18524BCE61}" srcId="{A927A9DF-DAB3-439D-AB02-E4A1A0E0F164}" destId="{9560F05F-2E78-4609-B70B-CB6AF9FD9B77}" srcOrd="0" destOrd="0" parTransId="{66C5550A-2A23-417A-921E-4A6F1907CC1E}" sibTransId="{39908E03-DC20-45AC-9743-2A52E6EE241E}"/>
    <dgm:cxn modelId="{4F56E5C1-CBF6-4B0F-B7FA-FADC890A13EE}" type="presOf" srcId="{9560F05F-2E78-4609-B70B-CB6AF9FD9B77}" destId="{B3309850-F9AB-49DF-A13A-777F90E8D142}" srcOrd="0" destOrd="0" presId="urn:microsoft.com/office/officeart/2005/8/layout/hierarchy6"/>
    <dgm:cxn modelId="{6B849CD4-0F7A-497C-9912-35910787C6B9}" type="presOf" srcId="{BBA343D0-4CC1-4036-870F-4A8824E58FD6}" destId="{6977D772-7075-456B-9CCC-A0A6565749C7}" srcOrd="0" destOrd="0" presId="urn:microsoft.com/office/officeart/2005/8/layout/hierarchy6"/>
    <dgm:cxn modelId="{5F006AD9-D6D2-4E5D-8B1A-10F535953C20}" srcId="{31E6603E-FAB6-4A43-966F-9D272AF22105}" destId="{187C5E32-B17E-48B8-A46E-448FEF3513AF}" srcOrd="2" destOrd="0" parTransId="{4B097955-689A-4133-9160-4F0DC79047F6}" sibTransId="{14F0F5EF-C659-4175-95BF-2C7BBB42422D}"/>
    <dgm:cxn modelId="{E27AE1E0-AD03-4AF4-BAC9-F1FA83000A67}" type="presOf" srcId="{92C54226-D106-48A6-88D8-39412407784D}" destId="{08696302-ADD3-4E4D-A4B5-CEA74A5EA10E}" srcOrd="0" destOrd="0" presId="urn:microsoft.com/office/officeart/2005/8/layout/hierarchy6"/>
    <dgm:cxn modelId="{5D0428F6-5245-43F5-ABBC-FBD6E89A5699}" srcId="{31E6603E-FAB6-4A43-966F-9D272AF22105}" destId="{31984DFE-4486-417B-A938-9BB585178731}" srcOrd="5" destOrd="0" parTransId="{21310A03-5C91-4D24-BD74-DCFC2B116DBA}" sibTransId="{69A645C3-6665-4F07-98C9-56F5081DB035}"/>
    <dgm:cxn modelId="{541B3FFA-07BD-4882-B98A-8F2C93F9C054}" type="presOf" srcId="{31984DFE-4486-417B-A938-9BB585178731}" destId="{DCFFA21D-9536-4783-BFEC-F8C942072559}" srcOrd="0" destOrd="0" presId="urn:microsoft.com/office/officeart/2005/8/layout/hierarchy6"/>
    <dgm:cxn modelId="{943205FD-5F86-4FBA-B52D-106F5E995A30}" type="presOf" srcId="{66C5550A-2A23-417A-921E-4A6F1907CC1E}" destId="{FE8E551D-0CC6-403E-A66A-CB634D461A41}" srcOrd="0" destOrd="0" presId="urn:microsoft.com/office/officeart/2005/8/layout/hierarchy6"/>
    <dgm:cxn modelId="{F32630FE-8DDF-4F7C-813D-5D66F223717B}" type="presOf" srcId="{D00E632F-52E5-47E3-B598-A8F79AABE276}" destId="{07DE13BD-DB47-4884-94ED-2E42E1636920}" srcOrd="0" destOrd="0" presId="urn:microsoft.com/office/officeart/2005/8/layout/hierarchy6"/>
    <dgm:cxn modelId="{75FDB6FF-87A4-47BA-B254-671A21DCA246}" srcId="{31E6603E-FAB6-4A43-966F-9D272AF22105}" destId="{38C0CCC5-54C9-4685-8BF7-E02418A9197D}" srcOrd="1" destOrd="0" parTransId="{D00E632F-52E5-47E3-B598-A8F79AABE276}" sibTransId="{A76D1D54-BA13-4C47-9FD1-D476A8FA396D}"/>
    <dgm:cxn modelId="{6BF4C9EF-CA13-4E9B-95BE-C0BB29EB26C8}" type="presParOf" srcId="{3902967D-CB61-4F38-BAFC-080DD6C756A4}" destId="{3F1CC332-2825-4EC7-A592-71F1F961D8C0}" srcOrd="0" destOrd="0" presId="urn:microsoft.com/office/officeart/2005/8/layout/hierarchy6"/>
    <dgm:cxn modelId="{A36CB6B5-CF10-44BF-95F2-971AA0DAE3E0}" type="presParOf" srcId="{3F1CC332-2825-4EC7-A592-71F1F961D8C0}" destId="{17989CE5-A40D-42C3-9B3D-A65BDC47BA32}" srcOrd="0" destOrd="0" presId="urn:microsoft.com/office/officeart/2005/8/layout/hierarchy6"/>
    <dgm:cxn modelId="{2120A751-B6DA-434D-B942-07333866C29A}" type="presParOf" srcId="{17989CE5-A40D-42C3-9B3D-A65BDC47BA32}" destId="{171162F7-80C6-4517-8552-808BAAED214F}" srcOrd="0" destOrd="0" presId="urn:microsoft.com/office/officeart/2005/8/layout/hierarchy6"/>
    <dgm:cxn modelId="{29177F2F-C856-481D-9DE2-15234BDD99D0}" type="presParOf" srcId="{171162F7-80C6-4517-8552-808BAAED214F}" destId="{D9D65897-1D5F-45D5-BC29-2FCDC6F01E86}" srcOrd="0" destOrd="0" presId="urn:microsoft.com/office/officeart/2005/8/layout/hierarchy6"/>
    <dgm:cxn modelId="{10302061-13D6-4A92-99D3-D2D4460A0A92}" type="presParOf" srcId="{171162F7-80C6-4517-8552-808BAAED214F}" destId="{55A962D5-B9C7-4142-B279-2A5E8AA84606}" srcOrd="1" destOrd="0" presId="urn:microsoft.com/office/officeart/2005/8/layout/hierarchy6"/>
    <dgm:cxn modelId="{5EB43048-6421-4B18-9B5D-274AC2984B6E}" type="presParOf" srcId="{55A962D5-B9C7-4142-B279-2A5E8AA84606}" destId="{6977D772-7075-456B-9CCC-A0A6565749C7}" srcOrd="0" destOrd="0" presId="urn:microsoft.com/office/officeart/2005/8/layout/hierarchy6"/>
    <dgm:cxn modelId="{E2B82122-2655-475A-99CC-0567803338D4}" type="presParOf" srcId="{55A962D5-B9C7-4142-B279-2A5E8AA84606}" destId="{E3408D43-0F7B-48DA-9EC5-330BC424350E}" srcOrd="1" destOrd="0" presId="urn:microsoft.com/office/officeart/2005/8/layout/hierarchy6"/>
    <dgm:cxn modelId="{065557B8-BFC0-4CE5-A3A7-CE12669D8922}" type="presParOf" srcId="{E3408D43-0F7B-48DA-9EC5-330BC424350E}" destId="{2EA7CF4F-DD93-4599-B89C-7E4291FFB955}" srcOrd="0" destOrd="0" presId="urn:microsoft.com/office/officeart/2005/8/layout/hierarchy6"/>
    <dgm:cxn modelId="{AB3925C0-4B23-4942-93EC-78CA5A705506}" type="presParOf" srcId="{E3408D43-0F7B-48DA-9EC5-330BC424350E}" destId="{26A3AA67-A8DF-4F0A-BF65-C3BC84CBB00F}" srcOrd="1" destOrd="0" presId="urn:microsoft.com/office/officeart/2005/8/layout/hierarchy6"/>
    <dgm:cxn modelId="{55C5AADD-8261-4DB8-BCAE-4F67687312E6}" type="presParOf" srcId="{26A3AA67-A8DF-4F0A-BF65-C3BC84CBB00F}" destId="{B40490A5-6B7A-488A-82BB-328E56887C06}" srcOrd="0" destOrd="0" presId="urn:microsoft.com/office/officeart/2005/8/layout/hierarchy6"/>
    <dgm:cxn modelId="{AA487AA2-5A27-4825-8771-80AEA9241BB7}" type="presParOf" srcId="{26A3AA67-A8DF-4F0A-BF65-C3BC84CBB00F}" destId="{3547F833-7B18-44E6-8477-B01B5A107458}" srcOrd="1" destOrd="0" presId="urn:microsoft.com/office/officeart/2005/8/layout/hierarchy6"/>
    <dgm:cxn modelId="{8194D2CB-02F8-40DC-B5B9-D9E09808235B}" type="presParOf" srcId="{3547F833-7B18-44E6-8477-B01B5A107458}" destId="{F8F5C5D7-76CD-4B12-A83D-B92FF823CC55}" srcOrd="0" destOrd="0" presId="urn:microsoft.com/office/officeart/2005/8/layout/hierarchy6"/>
    <dgm:cxn modelId="{5D1A1BE6-4FE5-4B42-B31A-720E91058E6C}" type="presParOf" srcId="{3547F833-7B18-44E6-8477-B01B5A107458}" destId="{EF0670F0-9868-4849-BC8D-55F5E5F3D6D1}" srcOrd="1" destOrd="0" presId="urn:microsoft.com/office/officeart/2005/8/layout/hierarchy6"/>
    <dgm:cxn modelId="{9F0ACF0D-E5F0-4416-9C82-0348BE574FCF}" type="presParOf" srcId="{EF0670F0-9868-4849-BC8D-55F5E5F3D6D1}" destId="{FE8E551D-0CC6-403E-A66A-CB634D461A41}" srcOrd="0" destOrd="0" presId="urn:microsoft.com/office/officeart/2005/8/layout/hierarchy6"/>
    <dgm:cxn modelId="{AA125823-9116-4B78-8C9D-4F26EDA65AEB}" type="presParOf" srcId="{EF0670F0-9868-4849-BC8D-55F5E5F3D6D1}" destId="{7660FBE0-B327-43BA-AB36-48E38A5DBD89}" srcOrd="1" destOrd="0" presId="urn:microsoft.com/office/officeart/2005/8/layout/hierarchy6"/>
    <dgm:cxn modelId="{2B4B1120-92FC-4750-B16B-F59875989C6E}" type="presParOf" srcId="{7660FBE0-B327-43BA-AB36-48E38A5DBD89}" destId="{B3309850-F9AB-49DF-A13A-777F90E8D142}" srcOrd="0" destOrd="0" presId="urn:microsoft.com/office/officeart/2005/8/layout/hierarchy6"/>
    <dgm:cxn modelId="{3CC53035-E8F3-4842-ADC9-71D8DF8C7AD0}" type="presParOf" srcId="{7660FBE0-B327-43BA-AB36-48E38A5DBD89}" destId="{E57C226E-89FA-4FB0-AE33-94C8E92DDA2A}" srcOrd="1" destOrd="0" presId="urn:microsoft.com/office/officeart/2005/8/layout/hierarchy6"/>
    <dgm:cxn modelId="{2CEA788A-95C4-4593-9144-2E324F72AD96}" type="presParOf" srcId="{26A3AA67-A8DF-4F0A-BF65-C3BC84CBB00F}" destId="{07DE13BD-DB47-4884-94ED-2E42E1636920}" srcOrd="2" destOrd="0" presId="urn:microsoft.com/office/officeart/2005/8/layout/hierarchy6"/>
    <dgm:cxn modelId="{03665809-B25C-4A3C-BDFC-25A0BED774CA}" type="presParOf" srcId="{26A3AA67-A8DF-4F0A-BF65-C3BC84CBB00F}" destId="{50DC4F92-C061-4C6C-9920-A779FD8A6651}" srcOrd="3" destOrd="0" presId="urn:microsoft.com/office/officeart/2005/8/layout/hierarchy6"/>
    <dgm:cxn modelId="{8275AD77-242F-4139-AC97-71FDF48F1085}" type="presParOf" srcId="{50DC4F92-C061-4C6C-9920-A779FD8A6651}" destId="{79288287-3744-4E9D-A1D3-D76811CC52D5}" srcOrd="0" destOrd="0" presId="urn:microsoft.com/office/officeart/2005/8/layout/hierarchy6"/>
    <dgm:cxn modelId="{BB1AF0FA-3ED7-4A3F-BB10-FC24ECC024FD}" type="presParOf" srcId="{50DC4F92-C061-4C6C-9920-A779FD8A6651}" destId="{ADC54E38-70A6-4D6A-8AFA-E64D305374F6}" srcOrd="1" destOrd="0" presId="urn:microsoft.com/office/officeart/2005/8/layout/hierarchy6"/>
    <dgm:cxn modelId="{688E51E3-C0DE-45E0-B182-174E13114407}" type="presParOf" srcId="{26A3AA67-A8DF-4F0A-BF65-C3BC84CBB00F}" destId="{CEE5DB67-B9B4-4403-9DAC-4A742A4696E5}" srcOrd="4" destOrd="0" presId="urn:microsoft.com/office/officeart/2005/8/layout/hierarchy6"/>
    <dgm:cxn modelId="{AC0A2C32-A622-4CF4-84C2-FEDE8E615B33}" type="presParOf" srcId="{26A3AA67-A8DF-4F0A-BF65-C3BC84CBB00F}" destId="{6B6DAE22-3FBA-4F01-AEA2-B3FF4ACEC60F}" srcOrd="5" destOrd="0" presId="urn:microsoft.com/office/officeart/2005/8/layout/hierarchy6"/>
    <dgm:cxn modelId="{8B013AE5-32F5-4495-8EE8-BE0B4D41B22B}" type="presParOf" srcId="{6B6DAE22-3FBA-4F01-AEA2-B3FF4ACEC60F}" destId="{D91C121B-5180-45D5-A511-886717093FFD}" srcOrd="0" destOrd="0" presId="urn:microsoft.com/office/officeart/2005/8/layout/hierarchy6"/>
    <dgm:cxn modelId="{E6230B79-1D48-4FBA-ACE3-28E375EECE9C}" type="presParOf" srcId="{6B6DAE22-3FBA-4F01-AEA2-B3FF4ACEC60F}" destId="{C3196F69-15CC-4B4F-82E2-F9EE4905584D}" srcOrd="1" destOrd="0" presId="urn:microsoft.com/office/officeart/2005/8/layout/hierarchy6"/>
    <dgm:cxn modelId="{FDF56E47-26A4-4A88-96B1-487EC32F22A7}" type="presParOf" srcId="{26A3AA67-A8DF-4F0A-BF65-C3BC84CBB00F}" destId="{E853DFD9-B991-4F55-8F36-791ECB2CFBA9}" srcOrd="6" destOrd="0" presId="urn:microsoft.com/office/officeart/2005/8/layout/hierarchy6"/>
    <dgm:cxn modelId="{F0AF3702-617E-4C5C-BD02-89120247695C}" type="presParOf" srcId="{26A3AA67-A8DF-4F0A-BF65-C3BC84CBB00F}" destId="{AD75547A-3059-4F71-8C3C-89A9B8582DF8}" srcOrd="7" destOrd="0" presId="urn:microsoft.com/office/officeart/2005/8/layout/hierarchy6"/>
    <dgm:cxn modelId="{744B2EF5-03BC-4472-892F-6B52EF8F6314}" type="presParOf" srcId="{AD75547A-3059-4F71-8C3C-89A9B8582DF8}" destId="{08696302-ADD3-4E4D-A4B5-CEA74A5EA10E}" srcOrd="0" destOrd="0" presId="urn:microsoft.com/office/officeart/2005/8/layout/hierarchy6"/>
    <dgm:cxn modelId="{1BDA2662-5E2B-4BDE-AAED-225F710BA238}" type="presParOf" srcId="{AD75547A-3059-4F71-8C3C-89A9B8582DF8}" destId="{84DB2F87-C001-4D68-8D08-7224E057CC4A}" srcOrd="1" destOrd="0" presId="urn:microsoft.com/office/officeart/2005/8/layout/hierarchy6"/>
    <dgm:cxn modelId="{00EDBB90-9224-45BA-9882-9072A849AA88}" type="presParOf" srcId="{26A3AA67-A8DF-4F0A-BF65-C3BC84CBB00F}" destId="{11CAD335-1147-4FC9-BACC-798C4DD6079B}" srcOrd="8" destOrd="0" presId="urn:microsoft.com/office/officeart/2005/8/layout/hierarchy6"/>
    <dgm:cxn modelId="{24A807E1-6409-473E-A666-3F059B2D1C5C}" type="presParOf" srcId="{26A3AA67-A8DF-4F0A-BF65-C3BC84CBB00F}" destId="{E816B3AE-C2F8-4CFC-8605-085604716033}" srcOrd="9" destOrd="0" presId="urn:microsoft.com/office/officeart/2005/8/layout/hierarchy6"/>
    <dgm:cxn modelId="{08BE0578-40C6-4331-B02B-17CB0943E15B}" type="presParOf" srcId="{E816B3AE-C2F8-4CFC-8605-085604716033}" destId="{A0B5EBDF-FE5E-42F6-AEAA-2F66A929129F}" srcOrd="0" destOrd="0" presId="urn:microsoft.com/office/officeart/2005/8/layout/hierarchy6"/>
    <dgm:cxn modelId="{4BB004D6-0C86-483E-9E5B-242F2B21462C}" type="presParOf" srcId="{E816B3AE-C2F8-4CFC-8605-085604716033}" destId="{B244A4ED-8E0C-40EA-A965-E4DC5AF6DF88}" srcOrd="1" destOrd="0" presId="urn:microsoft.com/office/officeart/2005/8/layout/hierarchy6"/>
    <dgm:cxn modelId="{01053697-D882-4E2E-97FB-8250DD9B56D9}" type="presParOf" srcId="{B244A4ED-8E0C-40EA-A965-E4DC5AF6DF88}" destId="{5A160EB7-1733-4C96-BF6A-75E9E80707BB}" srcOrd="0" destOrd="0" presId="urn:microsoft.com/office/officeart/2005/8/layout/hierarchy6"/>
    <dgm:cxn modelId="{89B55089-B5D3-4D73-954E-27D90C9D1FC3}" type="presParOf" srcId="{B244A4ED-8E0C-40EA-A965-E4DC5AF6DF88}" destId="{9D515F50-5DD1-4614-AF57-2F94E776AE9D}" srcOrd="1" destOrd="0" presId="urn:microsoft.com/office/officeart/2005/8/layout/hierarchy6"/>
    <dgm:cxn modelId="{14527CBD-48C4-4608-8707-0876F0E2E20E}" type="presParOf" srcId="{9D515F50-5DD1-4614-AF57-2F94E776AE9D}" destId="{2AB6E80E-63C0-4831-A7DB-CBFABBB03280}" srcOrd="0" destOrd="0" presId="urn:microsoft.com/office/officeart/2005/8/layout/hierarchy6"/>
    <dgm:cxn modelId="{2E8BE3E2-8EC9-443F-9072-686744344ECD}" type="presParOf" srcId="{9D515F50-5DD1-4614-AF57-2F94E776AE9D}" destId="{1BE0F8DB-02B7-4792-A7FB-8AD9B1621B3A}" srcOrd="1" destOrd="0" presId="urn:microsoft.com/office/officeart/2005/8/layout/hierarchy6"/>
    <dgm:cxn modelId="{BEC27BB3-69D4-42A8-B5A2-7B1845BF8754}" type="presParOf" srcId="{26A3AA67-A8DF-4F0A-BF65-C3BC84CBB00F}" destId="{5E6A12A9-7432-48F4-B97E-5016591ED610}" srcOrd="10" destOrd="0" presId="urn:microsoft.com/office/officeart/2005/8/layout/hierarchy6"/>
    <dgm:cxn modelId="{B2EB0248-FEED-4445-8CC3-9C57FCD9B046}" type="presParOf" srcId="{26A3AA67-A8DF-4F0A-BF65-C3BC84CBB00F}" destId="{87160624-1B92-4770-9D09-745F70F5DA86}" srcOrd="11" destOrd="0" presId="urn:microsoft.com/office/officeart/2005/8/layout/hierarchy6"/>
    <dgm:cxn modelId="{8E84C16F-06C1-4450-AFB9-A03DC26F6533}" type="presParOf" srcId="{87160624-1B92-4770-9D09-745F70F5DA86}" destId="{DCFFA21D-9536-4783-BFEC-F8C942072559}" srcOrd="0" destOrd="0" presId="urn:microsoft.com/office/officeart/2005/8/layout/hierarchy6"/>
    <dgm:cxn modelId="{95F3ADF5-BC0E-49E0-93AE-BB685147E2FF}" type="presParOf" srcId="{87160624-1B92-4770-9D09-745F70F5DA86}" destId="{EDCF8437-EB17-49C2-83CE-2ADD875CE94D}" srcOrd="1" destOrd="0" presId="urn:microsoft.com/office/officeart/2005/8/layout/hierarchy6"/>
    <dgm:cxn modelId="{5B5E09DE-B4DE-48BA-912C-582E3543F7FD}" type="presParOf" srcId="{3902967D-CB61-4F38-BAFC-080DD6C756A4}" destId="{2B8812C0-A8F8-4296-AAB1-A1BC085BB3C7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D65897-1D5F-45D5-BC29-2FCDC6F01E86}">
      <dsp:nvSpPr>
        <dsp:cNvPr id="0" name=""/>
        <dsp:cNvSpPr/>
      </dsp:nvSpPr>
      <dsp:spPr>
        <a:xfrm>
          <a:off x="4639004" y="1925"/>
          <a:ext cx="2448274" cy="7443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kern="1200" dirty="0"/>
            <a:t>ΗΥ215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kern="1200" dirty="0"/>
            <a:t>Εφαρμοσμένα Μαθηματικά για Μηχανικούς</a:t>
          </a:r>
        </a:p>
      </dsp:txBody>
      <dsp:txXfrm>
        <a:off x="4660805" y="23726"/>
        <a:ext cx="2404672" cy="700742"/>
      </dsp:txXfrm>
    </dsp:sp>
    <dsp:sp modelId="{6977D772-7075-456B-9CCC-A0A6565749C7}">
      <dsp:nvSpPr>
        <dsp:cNvPr id="0" name=""/>
        <dsp:cNvSpPr/>
      </dsp:nvSpPr>
      <dsp:spPr>
        <a:xfrm>
          <a:off x="5817421" y="746269"/>
          <a:ext cx="91440" cy="29773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97737"/>
              </a:lnTo>
            </a:path>
          </a:pathLst>
        </a:custGeom>
        <a:noFill/>
        <a:ln w="12700" cap="flat" cmpd="sng" algn="ctr">
          <a:solidFill>
            <a:schemeClr val="dk1"/>
          </a:solidFill>
          <a:prstDash val="solid"/>
          <a:headEnd type="none" w="med" len="med"/>
          <a:tailEnd type="triangle" w="med" len="med"/>
        </a:ln>
        <a:effectLst/>
      </dsp:spPr>
      <dsp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dsp:style>
    </dsp:sp>
    <dsp:sp modelId="{2EA7CF4F-DD93-4599-B89C-7E4291FFB955}">
      <dsp:nvSpPr>
        <dsp:cNvPr id="0" name=""/>
        <dsp:cNvSpPr/>
      </dsp:nvSpPr>
      <dsp:spPr>
        <a:xfrm>
          <a:off x="4639004" y="1044007"/>
          <a:ext cx="2448274" cy="744344"/>
        </a:xfrm>
        <a:prstGeom prst="roundRect">
          <a:avLst>
            <a:gd name="adj" fmla="val 10000"/>
          </a:avLst>
        </a:prstGeom>
        <a:solidFill>
          <a:srgbClr val="F78D7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b="1" kern="1200" dirty="0">
              <a:solidFill>
                <a:schemeClr val="tx1"/>
              </a:solidFill>
            </a:rPr>
            <a:t>ΗΥ370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400" b="1" kern="1200" dirty="0">
              <a:solidFill>
                <a:schemeClr val="tx1"/>
              </a:solidFill>
            </a:rPr>
            <a:t>Ψηφιακή Επεξεργασία Σήματος</a:t>
          </a:r>
        </a:p>
      </dsp:txBody>
      <dsp:txXfrm>
        <a:off x="4660805" y="1065808"/>
        <a:ext cx="2404672" cy="700742"/>
      </dsp:txXfrm>
    </dsp:sp>
    <dsp:sp modelId="{B40490A5-6B7A-488A-82BB-328E56887C06}">
      <dsp:nvSpPr>
        <dsp:cNvPr id="0" name=""/>
        <dsp:cNvSpPr/>
      </dsp:nvSpPr>
      <dsp:spPr>
        <a:xfrm>
          <a:off x="1956903" y="1788351"/>
          <a:ext cx="3906238" cy="297737"/>
        </a:xfrm>
        <a:custGeom>
          <a:avLst/>
          <a:gdLst/>
          <a:ahLst/>
          <a:cxnLst/>
          <a:rect l="0" t="0" r="0" b="0"/>
          <a:pathLst>
            <a:path>
              <a:moveTo>
                <a:pt x="3906238" y="0"/>
              </a:moveTo>
              <a:lnTo>
                <a:pt x="3906238" y="148868"/>
              </a:lnTo>
              <a:lnTo>
                <a:pt x="0" y="148868"/>
              </a:lnTo>
              <a:lnTo>
                <a:pt x="0" y="297737"/>
              </a:lnTo>
            </a:path>
          </a:pathLst>
        </a:custGeom>
        <a:noFill/>
        <a:ln w="127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dsp:style>
    </dsp:sp>
    <dsp:sp modelId="{F8F5C5D7-76CD-4B12-A83D-B92FF823CC55}">
      <dsp:nvSpPr>
        <dsp:cNvPr id="0" name=""/>
        <dsp:cNvSpPr/>
      </dsp:nvSpPr>
      <dsp:spPr>
        <a:xfrm>
          <a:off x="1398645" y="2086089"/>
          <a:ext cx="1116516" cy="7443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200" kern="1200" dirty="0"/>
            <a:t>ΗΥ371 Ψηφιακή Επεξεργασία Εικόνας</a:t>
          </a:r>
        </a:p>
      </dsp:txBody>
      <dsp:txXfrm>
        <a:off x="1420446" y="2107890"/>
        <a:ext cx="1072914" cy="700742"/>
      </dsp:txXfrm>
    </dsp:sp>
    <dsp:sp modelId="{FE8E551D-0CC6-403E-A66A-CB634D461A41}">
      <dsp:nvSpPr>
        <dsp:cNvPr id="0" name=""/>
        <dsp:cNvSpPr/>
      </dsp:nvSpPr>
      <dsp:spPr>
        <a:xfrm>
          <a:off x="1911183" y="2830433"/>
          <a:ext cx="91440" cy="29773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97737"/>
              </a:lnTo>
            </a:path>
          </a:pathLst>
        </a:custGeom>
        <a:noFill/>
        <a:ln w="12700" cap="flat" cmpd="sng" algn="ctr">
          <a:solidFill>
            <a:schemeClr val="dk1"/>
          </a:solidFill>
          <a:prstDash val="solid"/>
          <a:headEnd type="none" w="med" len="med"/>
          <a:tailEnd type="triangle" w="med" len="med"/>
        </a:ln>
        <a:effectLst/>
      </dsp:spPr>
      <dsp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dsp:style>
    </dsp:sp>
    <dsp:sp modelId="{B3309850-F9AB-49DF-A13A-777F90E8D142}">
      <dsp:nvSpPr>
        <dsp:cNvPr id="0" name=""/>
        <dsp:cNvSpPr/>
      </dsp:nvSpPr>
      <dsp:spPr>
        <a:xfrm>
          <a:off x="1398645" y="3128171"/>
          <a:ext cx="1116516" cy="7443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200" kern="1200" dirty="0"/>
            <a:t>ΗΥ471  Ανάλυση Εικόνας</a:t>
          </a:r>
        </a:p>
      </dsp:txBody>
      <dsp:txXfrm>
        <a:off x="1420446" y="3149972"/>
        <a:ext cx="1072914" cy="700742"/>
      </dsp:txXfrm>
    </dsp:sp>
    <dsp:sp modelId="{07DE13BD-DB47-4884-94ED-2E42E1636920}">
      <dsp:nvSpPr>
        <dsp:cNvPr id="0" name=""/>
        <dsp:cNvSpPr/>
      </dsp:nvSpPr>
      <dsp:spPr>
        <a:xfrm>
          <a:off x="3408374" y="1788351"/>
          <a:ext cx="2454766" cy="297737"/>
        </a:xfrm>
        <a:custGeom>
          <a:avLst/>
          <a:gdLst/>
          <a:ahLst/>
          <a:cxnLst/>
          <a:rect l="0" t="0" r="0" b="0"/>
          <a:pathLst>
            <a:path>
              <a:moveTo>
                <a:pt x="2454766" y="0"/>
              </a:moveTo>
              <a:lnTo>
                <a:pt x="2454766" y="148868"/>
              </a:lnTo>
              <a:lnTo>
                <a:pt x="0" y="148868"/>
              </a:lnTo>
              <a:lnTo>
                <a:pt x="0" y="297737"/>
              </a:lnTo>
            </a:path>
          </a:pathLst>
        </a:custGeom>
        <a:noFill/>
        <a:ln w="127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dsp:style>
    </dsp:sp>
    <dsp:sp modelId="{79288287-3744-4E9D-A1D3-D76811CC52D5}">
      <dsp:nvSpPr>
        <dsp:cNvPr id="0" name=""/>
        <dsp:cNvSpPr/>
      </dsp:nvSpPr>
      <dsp:spPr>
        <a:xfrm>
          <a:off x="2850116" y="2086089"/>
          <a:ext cx="1116516" cy="7443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200" kern="1200" dirty="0"/>
            <a:t>ΗΥ474 Τεχνολογία Πολυμέσων</a:t>
          </a:r>
        </a:p>
      </dsp:txBody>
      <dsp:txXfrm>
        <a:off x="2871917" y="2107890"/>
        <a:ext cx="1072914" cy="700742"/>
      </dsp:txXfrm>
    </dsp:sp>
    <dsp:sp modelId="{CEE5DB67-B9B4-4403-9DAC-4A742A4696E5}">
      <dsp:nvSpPr>
        <dsp:cNvPr id="0" name=""/>
        <dsp:cNvSpPr/>
      </dsp:nvSpPr>
      <dsp:spPr>
        <a:xfrm>
          <a:off x="4859845" y="1788351"/>
          <a:ext cx="1003295" cy="297737"/>
        </a:xfrm>
        <a:custGeom>
          <a:avLst/>
          <a:gdLst/>
          <a:ahLst/>
          <a:cxnLst/>
          <a:rect l="0" t="0" r="0" b="0"/>
          <a:pathLst>
            <a:path>
              <a:moveTo>
                <a:pt x="1003295" y="0"/>
              </a:moveTo>
              <a:lnTo>
                <a:pt x="1003295" y="148868"/>
              </a:lnTo>
              <a:lnTo>
                <a:pt x="0" y="148868"/>
              </a:lnTo>
              <a:lnTo>
                <a:pt x="0" y="297737"/>
              </a:lnTo>
            </a:path>
          </a:pathLst>
        </a:custGeom>
        <a:noFill/>
        <a:ln w="127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dsp:style>
    </dsp:sp>
    <dsp:sp modelId="{D91C121B-5180-45D5-A511-886717093FFD}">
      <dsp:nvSpPr>
        <dsp:cNvPr id="0" name=""/>
        <dsp:cNvSpPr/>
      </dsp:nvSpPr>
      <dsp:spPr>
        <a:xfrm>
          <a:off x="4301587" y="2086089"/>
          <a:ext cx="1116516" cy="7443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200" kern="1200" dirty="0"/>
            <a:t>ΗΥ473 Αναγνώριση Προτύπων</a:t>
          </a:r>
        </a:p>
      </dsp:txBody>
      <dsp:txXfrm>
        <a:off x="4323388" y="2107890"/>
        <a:ext cx="1072914" cy="700742"/>
      </dsp:txXfrm>
    </dsp:sp>
    <dsp:sp modelId="{E853DFD9-B991-4F55-8F36-791ECB2CFBA9}">
      <dsp:nvSpPr>
        <dsp:cNvPr id="0" name=""/>
        <dsp:cNvSpPr/>
      </dsp:nvSpPr>
      <dsp:spPr>
        <a:xfrm>
          <a:off x="5863141" y="1788351"/>
          <a:ext cx="448175" cy="2977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8868"/>
              </a:lnTo>
              <a:lnTo>
                <a:pt x="448175" y="148868"/>
              </a:lnTo>
              <a:lnTo>
                <a:pt x="448175" y="297737"/>
              </a:lnTo>
            </a:path>
          </a:pathLst>
        </a:custGeom>
        <a:noFill/>
        <a:ln w="12700" cap="flat" cmpd="sng" algn="ctr">
          <a:solidFill>
            <a:schemeClr val="tx1">
              <a:lumMod val="85000"/>
              <a:lumOff val="1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696302-ADD3-4E4D-A4B5-CEA74A5EA10E}">
      <dsp:nvSpPr>
        <dsp:cNvPr id="0" name=""/>
        <dsp:cNvSpPr/>
      </dsp:nvSpPr>
      <dsp:spPr>
        <a:xfrm>
          <a:off x="5753058" y="2086089"/>
          <a:ext cx="1116516" cy="744344"/>
        </a:xfrm>
        <a:prstGeom prst="roundRect">
          <a:avLst>
            <a:gd name="adj" fmla="val 10000"/>
          </a:avLst>
        </a:prstGeom>
        <a:solidFill>
          <a:srgbClr val="549BBB">
            <a:alpha val="59000"/>
          </a:srgbClr>
        </a:solidFill>
        <a:ln w="1270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200" kern="1200" dirty="0"/>
            <a:t>ΗΥ570 Στατιστική Επεξεργασία Σήματος</a:t>
          </a:r>
        </a:p>
      </dsp:txBody>
      <dsp:txXfrm>
        <a:off x="5774859" y="2107890"/>
        <a:ext cx="1072914" cy="700742"/>
      </dsp:txXfrm>
    </dsp:sp>
    <dsp:sp modelId="{11CAD335-1147-4FC9-BACC-798C4DD6079B}">
      <dsp:nvSpPr>
        <dsp:cNvPr id="0" name=""/>
        <dsp:cNvSpPr/>
      </dsp:nvSpPr>
      <dsp:spPr>
        <a:xfrm>
          <a:off x="5863141" y="1788351"/>
          <a:ext cx="2134477" cy="2977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8868"/>
              </a:lnTo>
              <a:lnTo>
                <a:pt x="2134477" y="148868"/>
              </a:lnTo>
              <a:lnTo>
                <a:pt x="2134477" y="297737"/>
              </a:lnTo>
            </a:path>
          </a:pathLst>
        </a:custGeom>
        <a:noFill/>
        <a:ln w="12700" cap="flat" cmpd="sng" algn="ctr">
          <a:solidFill>
            <a:schemeClr val="tx1">
              <a:lumMod val="85000"/>
              <a:lumOff val="1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B5EBDF-FE5E-42F6-AEAA-2F66A929129F}">
      <dsp:nvSpPr>
        <dsp:cNvPr id="0" name=""/>
        <dsp:cNvSpPr/>
      </dsp:nvSpPr>
      <dsp:spPr>
        <a:xfrm>
          <a:off x="7204529" y="2086089"/>
          <a:ext cx="1586178" cy="74434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200" kern="1200" dirty="0"/>
            <a:t>ΗΥ470</a:t>
          </a:r>
          <a:br>
            <a:rPr lang="el-GR" sz="1200" kern="1200" dirty="0"/>
          </a:br>
          <a:r>
            <a:rPr lang="el-GR" sz="1200" kern="1200" dirty="0"/>
            <a:t>Προχωρημένη Επεξεργασία Σήματος (</a:t>
          </a:r>
          <a:r>
            <a:rPr lang="en-US" sz="1200" kern="1200" dirty="0"/>
            <a:t>soon</a:t>
          </a:r>
          <a:r>
            <a:rPr lang="el-GR" sz="1200" kern="1200" dirty="0"/>
            <a:t>)</a:t>
          </a:r>
        </a:p>
      </dsp:txBody>
      <dsp:txXfrm>
        <a:off x="7226330" y="2107890"/>
        <a:ext cx="1542576" cy="700742"/>
      </dsp:txXfrm>
    </dsp:sp>
    <dsp:sp modelId="{5A160EB7-1733-4C96-BF6A-75E9E80707BB}">
      <dsp:nvSpPr>
        <dsp:cNvPr id="0" name=""/>
        <dsp:cNvSpPr/>
      </dsp:nvSpPr>
      <dsp:spPr>
        <a:xfrm>
          <a:off x="7951899" y="2830433"/>
          <a:ext cx="91440" cy="29773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97737"/>
              </a:lnTo>
            </a:path>
          </a:pathLst>
        </a:custGeom>
        <a:noFill/>
        <a:ln w="12700" cap="flat" cmpd="sng" algn="ctr">
          <a:solidFill>
            <a:schemeClr val="dk1"/>
          </a:solidFill>
          <a:prstDash val="solid"/>
          <a:headEnd type="none" w="med" len="med"/>
          <a:tailEnd type="triangle" w="med" len="med"/>
        </a:ln>
        <a:effectLst/>
      </dsp:spPr>
      <dsp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dsp:style>
    </dsp:sp>
    <dsp:sp modelId="{2AB6E80E-63C0-4831-A7DB-CBFABBB03280}">
      <dsp:nvSpPr>
        <dsp:cNvPr id="0" name=""/>
        <dsp:cNvSpPr/>
      </dsp:nvSpPr>
      <dsp:spPr>
        <a:xfrm>
          <a:off x="7187257" y="3128171"/>
          <a:ext cx="1620723" cy="7443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200" kern="1200" dirty="0"/>
            <a:t>ΗΥ578 </a:t>
          </a:r>
          <a:br>
            <a:rPr lang="en-US" sz="1200" kern="1200" dirty="0"/>
          </a:br>
          <a:r>
            <a:rPr lang="el-GR" sz="1200" kern="1200" dirty="0"/>
            <a:t>Ψηφιακή Επεξεργασία Φωνής</a:t>
          </a:r>
        </a:p>
      </dsp:txBody>
      <dsp:txXfrm>
        <a:off x="7209058" y="3149972"/>
        <a:ext cx="1577121" cy="700742"/>
      </dsp:txXfrm>
    </dsp:sp>
    <dsp:sp modelId="{5E6A12A9-7432-48F4-B97E-5016591ED610}">
      <dsp:nvSpPr>
        <dsp:cNvPr id="0" name=""/>
        <dsp:cNvSpPr/>
      </dsp:nvSpPr>
      <dsp:spPr>
        <a:xfrm>
          <a:off x="5863141" y="1788351"/>
          <a:ext cx="3863508" cy="2977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8868"/>
              </a:lnTo>
              <a:lnTo>
                <a:pt x="3863508" y="148868"/>
              </a:lnTo>
              <a:lnTo>
                <a:pt x="3863508" y="297737"/>
              </a:lnTo>
            </a:path>
          </a:pathLst>
        </a:custGeom>
        <a:noFill/>
        <a:ln w="127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dsp:style>
    </dsp:sp>
    <dsp:sp modelId="{DCFFA21D-9536-4783-BFEC-F8C942072559}">
      <dsp:nvSpPr>
        <dsp:cNvPr id="0" name=""/>
        <dsp:cNvSpPr/>
      </dsp:nvSpPr>
      <dsp:spPr>
        <a:xfrm>
          <a:off x="9125663" y="2086089"/>
          <a:ext cx="1201974" cy="744344"/>
        </a:xfrm>
        <a:prstGeom prst="roundRect">
          <a:avLst>
            <a:gd name="adj" fmla="val 10000"/>
          </a:avLst>
        </a:prstGeom>
        <a:solidFill>
          <a:schemeClr val="accent2">
            <a:alpha val="45000"/>
          </a:schemeClr>
        </a:solidFill>
        <a:ln w="12700" cap="flat" cmpd="sng" algn="ctr">
          <a:solidFill>
            <a:scrgbClr r="0" g="0" b="0"/>
          </a:solidFill>
          <a:prstDash val="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200" kern="1200" dirty="0"/>
            <a:t>ΗΥ572 Ψηφιακή Επεξεργασία Ήχου</a:t>
          </a:r>
        </a:p>
      </dsp:txBody>
      <dsp:txXfrm>
        <a:off x="9147464" y="2107890"/>
        <a:ext cx="1158372" cy="7007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4AA43A-3F76-4A13-9CD6-36134EB429E3}" type="datetimeFigureOut">
              <a:rPr lang="en-US"/>
              <a:t>21-Sep-26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50423A-8BCE-448E-A97B-03A88B2B12C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1395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674A4F-2B7A-4ECB-A400-260B2FFC03C1}" type="datetimeFigureOut">
              <a:rPr lang="en-US"/>
              <a:t>21-Sep-26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F2A70B-78F2-4DCF-B53B-C990D2FAFB8A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11570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F6FF4-43D3-4DB8-B4CB-1F8B7A1772ED}" type="slidenum">
              <a:rPr lang="el-GR" smtClean="0">
                <a:solidFill>
                  <a:prstClr val="black"/>
                </a:solidFill>
              </a:rPr>
              <a:pPr/>
              <a:t>23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349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" name="line"/>
          <p:cNvGrpSpPr/>
          <p:nvPr/>
        </p:nvGrpSpPr>
        <p:grpSpPr bwMode="invGray">
          <a:xfrm>
            <a:off x="1584896" y="4724400"/>
            <a:ext cx="8631936" cy="64008"/>
            <a:chOff x="-4110038" y="2703513"/>
            <a:chExt cx="17394239" cy="160336"/>
          </a:xfrm>
          <a:solidFill>
            <a:schemeClr val="tx2"/>
          </a:solidFill>
        </p:grpSpPr>
        <p:sp>
          <p:nvSpPr>
            <p:cNvPr id="257" name="Freeform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8" name="Freeform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9" name="Freeform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0" name="Freeform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1" name="Freeform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2" name="Freeform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3" name="Freeform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4" name="Freeform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5" name="Freeform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6" name="Freeform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7" name="Freeform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8" name="Freeform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9" name="Freeform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0" name="Freeform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1" name="Freeform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2" name="Freeform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3" name="Freeform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4" name="Freeform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5" name="Freeform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6" name="Freeform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7" name="Freeform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8" name="Freeform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9" name="Freeform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0" name="Freeform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1" name="Freeform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2" name="Freeform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3" name="Freeform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4" name="Freeform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5" name="Freeform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6" name="Freeform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7" name="Freeform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8" name="Freeform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9" name="Freeform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0" name="Freeform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1" name="Freeform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2" name="Freeform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3" name="Freeform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4" name="Freeform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5" name="Freeform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6" name="Freeform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7" name="Freeform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8" name="Freeform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9" name="Freeform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0" name="Freeform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1" name="Freeform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2" name="Freeform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3" name="Freeform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4" name="Freeform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5" name="Freeform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6" name="Freeform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7" name="Freeform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8" name="Freeform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9" name="Freeform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0" name="Freeform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1" name="Freeform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2" name="Freeform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3" name="Freeform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4" name="Freeform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5" name="Freeform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6" name="Freeform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7" name="Freeform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8" name="Freeform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9" name="Freeform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0" name="Freeform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1" name="Freeform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2" name="Freeform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3" name="Freeform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4" name="Freeform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5" name="Freeform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6" name="Freeform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7" name="Freeform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8" name="Freeform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9" name="Freeform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0" name="Freeform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1" name="Freeform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2" name="Freeform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3" name="Freeform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4" name="Freeform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5" name="Freeform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6" name="Freeform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7" name="Freeform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8" name="Freeform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9" name="Freeform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0" name="Freeform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1" name="Freeform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2" name="Freeform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3" name="Freeform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4" name="Freeform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5" name="Freeform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6" name="Freeform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7" name="Freeform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8" name="Freeform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9" name="Freeform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0" name="Freeform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1" name="Freeform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2" name="Freeform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3" name="Freeform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4" name="Freeform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5" name="Freeform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6" name="Freeform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7" name="Freeform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8" name="Freeform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9" name="Freeform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0" name="Freeform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1" name="Freeform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2" name="Freeform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3" name="Freeform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4" name="Freeform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5" name="Freeform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6" name="Freeform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7" name="Freeform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8" name="Freeform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9" name="Freeform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0" name="Freeform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1" name="Freeform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2" name="Freeform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3" name="Freeform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4" name="Freeform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5" name="Freeform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6" name="Freeform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7" name="Freeform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8" name="Freeform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9" name="Freeform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3" y="5105400"/>
            <a:ext cx="9143999" cy="10668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2413" y="1905000"/>
            <a:ext cx="9144000" cy="2667000"/>
          </a:xfrm>
        </p:spPr>
        <p:txBody>
          <a:bodyPr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85518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line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  <a:solidFill>
            <a:schemeClr val="tx2"/>
          </a:solidFill>
        </p:grpSpPr>
        <p:sp>
          <p:nvSpPr>
            <p:cNvPr id="168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21-Sep-26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548640">
              <a:defRPr/>
            </a:lvl2pPr>
            <a:lvl3pPr marL="777240">
              <a:defRPr/>
            </a:lvl3pPr>
            <a:lvl4pPr marL="1005840">
              <a:defRPr/>
            </a:lvl4pPr>
            <a:lvl5pPr marL="1234440">
              <a:defRPr/>
            </a:lvl5pPr>
            <a:lvl6pPr marL="1463040">
              <a:defRPr baseline="0"/>
            </a:lvl6pPr>
            <a:lvl7pPr marL="1691640">
              <a:defRPr baseline="0"/>
            </a:lvl7pPr>
            <a:lvl8pPr marL="1920240">
              <a:defRPr baseline="0"/>
            </a:lvl8pPr>
            <a:lvl9pPr marL="2148840"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085765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5" name="line"/>
          <p:cNvGrpSpPr/>
          <p:nvPr/>
        </p:nvGrpSpPr>
        <p:grpSpPr bwMode="invGray">
          <a:xfrm>
            <a:off x="1584896" y="4724400"/>
            <a:ext cx="8631936" cy="64008"/>
            <a:chOff x="-4110038" y="2703513"/>
            <a:chExt cx="17394239" cy="160336"/>
          </a:xfrm>
          <a:solidFill>
            <a:schemeClr val="tx2"/>
          </a:solidFill>
        </p:grpSpPr>
        <p:sp>
          <p:nvSpPr>
            <p:cNvPr id="256" name="Freeform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7" name="Freeform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8" name="Freeform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9" name="Freeform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0" name="Freeform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1" name="Freeform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2" name="Freeform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3" name="Freeform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4" name="Freeform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5" name="Freeform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6" name="Freeform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7" name="Freeform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8" name="Freeform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9" name="Freeform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0" name="Freeform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1" name="Freeform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2" name="Freeform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3" name="Freeform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4" name="Freeform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5" name="Freeform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6" name="Freeform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7" name="Freeform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8" name="Freeform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9" name="Freeform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0" name="Freeform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1" name="Freeform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2" name="Freeform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3" name="Freeform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4" name="Freeform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5" name="Freeform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6" name="Freeform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7" name="Freeform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8" name="Freeform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9" name="Freeform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0" name="Freeform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1" name="Freeform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2" name="Freeform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3" name="Freeform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4" name="Freeform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5" name="Freeform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6" name="Freeform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7" name="Freeform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8" name="Freeform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9" name="Freeform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0" name="Freeform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1" name="Freeform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2" name="Freeform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3" name="Freeform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4" name="Freeform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5" name="Freeform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6" name="Freeform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7" name="Freeform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8" name="Freeform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9" name="Freeform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0" name="Freeform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1" name="Freeform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2" name="Freeform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3" name="Freeform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4" name="Freeform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5" name="Freeform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6" name="Freeform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7" name="Freeform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8" name="Freeform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9" name="Freeform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0" name="Freeform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1" name="Freeform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2" name="Freeform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3" name="Freeform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4" name="Freeform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5" name="Freeform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6" name="Freeform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7" name="Freeform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8" name="Freeform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9" name="Freeform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0" name="Freeform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1" name="Freeform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2" name="Freeform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3" name="Freeform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4" name="Freeform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5" name="Freeform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6" name="Freeform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7" name="Freeform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8" name="Freeform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9" name="Freeform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0" name="Freeform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1" name="Freeform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2" name="Freeform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3" name="Freeform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4" name="Freeform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5" name="Freeform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6" name="Freeform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7" name="Freeform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8" name="Freeform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9" name="Freeform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0" name="Freeform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1" name="Freeform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2" name="Freeform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3" name="Freeform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4" name="Freeform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5" name="Freeform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6" name="Freeform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7" name="Freeform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8" name="Freeform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9" name="Freeform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0" name="Freeform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1" name="Freeform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2" name="Freeform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3" name="Freeform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4" name="Freeform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5" name="Freeform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6" name="Freeform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7" name="Freeform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8" name="Freeform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9" name="Freeform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0" name="Freeform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1" name="Freeform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2" name="Freeform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3" name="Freeform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4" name="Freeform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5" name="Freeform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6" name="Freeform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7" name="Freeform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8" name="Freeform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21-Sep-26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5102525"/>
            <a:ext cx="9143999" cy="1069675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1905000"/>
            <a:ext cx="9144000" cy="2667000"/>
          </a:xfrm>
        </p:spPr>
        <p:txBody>
          <a:bodyPr anchor="b">
            <a:noAutofit/>
          </a:bodyPr>
          <a:lstStyle>
            <a:lvl1pPr algn="l">
              <a:defRPr sz="44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45632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" name="line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  <a:solidFill>
            <a:schemeClr val="tx2"/>
          </a:solidFill>
        </p:grpSpPr>
        <p:sp>
          <p:nvSpPr>
            <p:cNvPr id="159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0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1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2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3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4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5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6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7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8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1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2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21-Sep-26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t>‹#›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815" y="1905000"/>
            <a:ext cx="4419598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2413" y="1905000"/>
            <a:ext cx="4419599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65968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" name="line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  <a:solidFill>
            <a:schemeClr val="tx2"/>
          </a:solidFill>
        </p:grpSpPr>
        <p:sp>
          <p:nvSpPr>
            <p:cNvPr id="161" name="Freeform 16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2" name="Freeform 16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3" name="Freeform 16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4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5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6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7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8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1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2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3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4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21-Sep-26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0" y="2819399"/>
            <a:ext cx="4416552" cy="33528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956816">
              <a:defRPr sz="1600"/>
            </a:lvl5pPr>
            <a:lvl6pPr marL="1956816">
              <a:defRPr sz="1600"/>
            </a:lvl6pPr>
            <a:lvl7pPr marL="1956816">
              <a:defRPr sz="1600"/>
            </a:lvl7pPr>
            <a:lvl8pPr marL="1956816">
              <a:defRPr sz="1600"/>
            </a:lvl8pPr>
            <a:lvl9pPr marL="1956816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0" y="1905000"/>
            <a:ext cx="4416552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3" y="2819399"/>
            <a:ext cx="4416552" cy="33528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5000"/>
            <a:ext cx="4416552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07442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" name="line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  <a:solidFill>
            <a:schemeClr val="tx2"/>
          </a:solidFill>
        </p:grpSpPr>
        <p:sp>
          <p:nvSpPr>
            <p:cNvPr id="157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8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9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0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1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2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3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4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5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6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7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8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21-Sep-26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95795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21-Sep-26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98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5" name="frame"/>
          <p:cNvGrpSpPr/>
          <p:nvPr/>
        </p:nvGrpSpPr>
        <p:grpSpPr bwMode="invGray">
          <a:xfrm>
            <a:off x="4417839" y="1630821"/>
            <a:ext cx="6291028" cy="4575885"/>
            <a:chOff x="4417839" y="1630821"/>
            <a:chExt cx="6291028" cy="4575885"/>
          </a:xfrm>
          <a:solidFill>
            <a:schemeClr val="tx2"/>
          </a:solidFill>
        </p:grpSpPr>
        <p:grpSp>
          <p:nvGrpSpPr>
            <p:cNvPr id="616" name="Group 615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  <a:grpFill/>
          </p:grpSpPr>
          <p:grpSp>
            <p:nvGrpSpPr>
              <p:cNvPr id="768" name="Group 76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grpFill/>
            </p:grpSpPr>
            <p:sp>
              <p:nvSpPr>
                <p:cNvPr id="844" name="Freeform 84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5" name="Freeform 84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6" name="Freeform 84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7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8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9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0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1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2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3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4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5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6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7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8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9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0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1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2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3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4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5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6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7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8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9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0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1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2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3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4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5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6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7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8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9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0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1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2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3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4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5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6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7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8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9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0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1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2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3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4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5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6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7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8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9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0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1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2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3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4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5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6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7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8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9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0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1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2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3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4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5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6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7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9" name="Group 76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grpFill/>
            </p:grpSpPr>
            <p:sp>
              <p:nvSpPr>
                <p:cNvPr id="770" name="Freeform 76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1" name="Freeform 77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2" name="Freeform 77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3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4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5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6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7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8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9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0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1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2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3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4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5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6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7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8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9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0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1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2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3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4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5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6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7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8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9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0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1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2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3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4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5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6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7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8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9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0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1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2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3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4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5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6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7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8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9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0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1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2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3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4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5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6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7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8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9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0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1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2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3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4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5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6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7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8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9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0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1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2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3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7" name="Group 616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  <a:grpFill/>
          </p:grpSpPr>
          <p:grpSp>
            <p:nvGrpSpPr>
              <p:cNvPr id="618" name="Group 61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grpFill/>
            </p:grpSpPr>
            <p:sp>
              <p:nvSpPr>
                <p:cNvPr id="694" name="Freeform 69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5" name="Freeform 69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6" name="Freeform 69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7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8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9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0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1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2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3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4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5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6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7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8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9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0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1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2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3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4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5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6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7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8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9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0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1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2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3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4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5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6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7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8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9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0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1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2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3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4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5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6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7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8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9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0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1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2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3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4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5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6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7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8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9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0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1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2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3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4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5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6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7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8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9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0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1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2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3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4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5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6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7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9" name="Group 61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grpFill/>
            </p:grpSpPr>
            <p:sp>
              <p:nvSpPr>
                <p:cNvPr id="620" name="Freeform 61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1" name="Freeform 62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2" name="Freeform 62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3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4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5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6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7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8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9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0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1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2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3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4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5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6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7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8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9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0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1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2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3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4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5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6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7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8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9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0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1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2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3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4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5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6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7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8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9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0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1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2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3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4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5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6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7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8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9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0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1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2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3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4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5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6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7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8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9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0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1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2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3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4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5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6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7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8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9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0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1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2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3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21-Sep-26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0022" y="1905000"/>
            <a:ext cx="5669280" cy="4038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2413" y="3429000"/>
            <a:ext cx="2743200" cy="2743200"/>
          </a:xfrm>
        </p:spPr>
        <p:txBody>
          <a:bodyPr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57661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" name="frame"/>
          <p:cNvGrpSpPr/>
          <p:nvPr/>
        </p:nvGrpSpPr>
        <p:grpSpPr bwMode="invGray">
          <a:xfrm flipH="1">
            <a:off x="1447500" y="1630821"/>
            <a:ext cx="6291028" cy="4575885"/>
            <a:chOff x="4417839" y="1630821"/>
            <a:chExt cx="6291028" cy="4575885"/>
          </a:xfrm>
          <a:solidFill>
            <a:schemeClr val="tx2"/>
          </a:solidFill>
        </p:grpSpPr>
        <p:grpSp>
          <p:nvGrpSpPr>
            <p:cNvPr id="615" name="Group 614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  <a:grpFill/>
          </p:grpSpPr>
          <p:grpSp>
            <p:nvGrpSpPr>
              <p:cNvPr id="767" name="Group 76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grpFill/>
            </p:grpSpPr>
            <p:sp>
              <p:nvSpPr>
                <p:cNvPr id="843" name="Freeform 84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4" name="Freeform 84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5" name="Freeform 84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6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7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8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9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0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1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2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3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4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5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6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7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8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9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0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1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2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3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4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5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6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7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8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9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0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1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2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3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4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5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6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7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8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9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0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1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2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3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4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5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6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7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8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9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0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1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2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3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4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5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6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7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8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9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0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1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2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3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4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5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6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7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8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9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0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1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2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3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4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5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6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8" name="Group 76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grpFill/>
            </p:grpSpPr>
            <p:sp>
              <p:nvSpPr>
                <p:cNvPr id="769" name="Freeform 76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0" name="Freeform 76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1" name="Freeform 77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2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3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4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5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6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7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8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9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0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1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2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3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4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5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6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7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8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9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0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1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2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3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4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5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6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7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8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9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0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1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2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3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4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5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6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7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8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9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0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1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2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3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4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5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6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7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8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9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0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1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2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3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4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5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6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7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8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9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0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1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2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3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4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5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6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7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8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9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0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1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2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6" name="Group 615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  <a:grpFill/>
          </p:grpSpPr>
          <p:grpSp>
            <p:nvGrpSpPr>
              <p:cNvPr id="617" name="Group 61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grpFill/>
            </p:grpSpPr>
            <p:sp>
              <p:nvSpPr>
                <p:cNvPr id="693" name="Freeform 69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4" name="Freeform 69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5" name="Freeform 69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6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7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8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9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0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1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2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3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4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5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6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7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8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9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0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1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2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3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4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5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6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7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8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9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0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1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2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3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4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5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6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7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8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9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0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1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2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3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4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5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6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7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8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9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0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1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2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3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4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5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6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7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8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9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0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1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2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3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4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5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6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7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8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9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0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1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2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3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4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5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6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8" name="Group 61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grpFill/>
            </p:grpSpPr>
            <p:sp>
              <p:nvSpPr>
                <p:cNvPr id="619" name="Freeform 61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0" name="Freeform 61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1" name="Freeform 62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2" name="Freeform 621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3" name="Freeform 622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4" name="Freeform 623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5" name="Freeform 624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6" name="Freeform 625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7" name="Freeform 626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8" name="Freeform 627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9" name="Freeform 628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0" name="Freeform 629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1" name="Freeform 630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2" name="Freeform 631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3" name="Freeform 632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4" name="Freeform 633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5" name="Freeform 634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6" name="Freeform 635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7" name="Freeform 636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8" name="Freeform 637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9" name="Freeform 638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0" name="Freeform 639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1" name="Freeform 640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2" name="Freeform 641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3" name="Freeform 642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4" name="Freeform 643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5" name="Freeform 644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6" name="Freeform 645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7" name="Freeform 646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8" name="Freeform 647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9" name="Freeform 648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0" name="Freeform 649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1" name="Freeform 650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2" name="Freeform 651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3" name="Freeform 652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4" name="Freeform 653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5" name="Freeform 654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6" name="Freeform 655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7" name="Freeform 656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8" name="Freeform 657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9" name="Freeform 658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0" name="Freeform 659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1" name="Freeform 660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2" name="Freeform 661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3" name="Freeform 662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4" name="Freeform 663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5" name="Freeform 664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6" name="Freeform 665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7" name="Freeform 666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8" name="Freeform 667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9" name="Freeform 668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0" name="Freeform 669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1" name="Freeform 670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2" name="Freeform 671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3" name="Freeform 672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4" name="Freeform 673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5" name="Freeform 674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6" name="Freeform 675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7" name="Freeform 676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8" name="Freeform 677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9" name="Freeform 678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0" name="Freeform 679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1" name="Freeform 680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2" name="Freeform 681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3" name="Freeform 682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4" name="Freeform 683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5" name="Freeform 684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6" name="Freeform 685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7" name="Freeform 686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8" name="Freeform 687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9" name="Freeform 688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0" name="Freeform 689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1" name="Freeform 690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2" name="Freeform 691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21-Sep-26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45838" y="1884311"/>
            <a:ext cx="5669280" cy="4041648"/>
          </a:xfrm>
          <a:solidFill>
            <a:schemeClr val="bg1"/>
          </a:solidFill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5959" y="3411748"/>
            <a:ext cx="2743200" cy="2743200"/>
          </a:xfrm>
        </p:spPr>
        <p:txBody>
          <a:bodyPr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205495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line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  <a:solidFill>
            <a:schemeClr val="tx2"/>
          </a:solidFill>
        </p:grpSpPr>
        <p:sp>
          <p:nvSpPr>
            <p:cNvPr id="8" name="Freeform 7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21-Sep-26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1956816">
              <a:defRPr/>
            </a:lvl6pPr>
            <a:lvl7pPr marL="1956816">
              <a:defRPr/>
            </a:lvl7pPr>
            <a:lvl8pPr marL="1956816">
              <a:defRPr/>
            </a:lvl8pPr>
            <a:lvl9pPr marL="1956816"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34169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line"/>
          <p:cNvGrpSpPr/>
          <p:nvPr/>
        </p:nvGrpSpPr>
        <p:grpSpPr bwMode="invGray">
          <a:xfrm rot="5400000">
            <a:off x="6864412" y="3472598"/>
            <a:ext cx="6492240" cy="64008"/>
            <a:chOff x="1522413" y="1514475"/>
            <a:chExt cx="10569575" cy="64008"/>
          </a:xfrm>
          <a:solidFill>
            <a:schemeClr val="tx2"/>
          </a:solidFill>
        </p:grpSpPr>
        <p:sp>
          <p:nvSpPr>
            <p:cNvPr id="8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9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21-Sep-26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8012" y="277813"/>
            <a:ext cx="9144001" cy="5898573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61612" y="274639"/>
            <a:ext cx="1371600" cy="590174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358553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75612" y="6400801"/>
            <a:ext cx="124385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9AFE8FB1-0A7A-443E-AAF7-31D4FA1AA312}" type="datetimeFigureOut">
              <a:rPr lang="en-US" smtClean="0"/>
              <a:pPr/>
              <a:t>21-Sep-26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1"/>
            <a:ext cx="632459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523412" y="6400801"/>
            <a:ext cx="1143002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25BA54BD-C84D-46CE-8B72-31BFB26ABA4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4" y="1905000"/>
            <a:ext cx="91440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64714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Clr>
          <a:schemeClr val="tx2"/>
        </a:buClr>
        <a:buSzPct val="80000"/>
        <a:buFont typeface="Wingdings 3" panose="05040102010807070707" pitchFamily="18" charset="2"/>
        <a:buChar char="u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576072" indent="-27432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SzPct val="100000"/>
        <a:buFont typeface="Wingdings 3" panose="05040102010807070707" pitchFamily="18" charset="2"/>
        <a:buChar char="u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804672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SzPct val="80000"/>
        <a:buFont typeface="Wingdings 3" panose="05040102010807070707" pitchFamily="18" charset="2"/>
        <a:buChar char="u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033272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SzPct val="100000"/>
        <a:buFont typeface="Wingdings 3" panose="05040102010807070707" pitchFamily="18" charset="2"/>
        <a:buChar char="u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1261872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SzPct val="100000"/>
        <a:buFont typeface="Wingdings 3" panose="05040102010807070707" pitchFamily="18" charset="2"/>
        <a:buChar char="u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1490472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SzPct val="100000"/>
        <a:buFont typeface="Wingdings 3" panose="05040102010807070707" pitchFamily="18" charset="2"/>
        <a:buChar char="u"/>
        <a:defRPr sz="1600" kern="1200">
          <a:solidFill>
            <a:schemeClr val="bg1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SzPct val="80000"/>
        <a:buFont typeface="Wingdings 3" panose="05040102010807070707" pitchFamily="18" charset="2"/>
        <a:buChar char="u"/>
        <a:defRPr sz="1600" kern="1200">
          <a:solidFill>
            <a:schemeClr val="bg1"/>
          </a:solidFill>
          <a:latin typeface="+mn-lt"/>
          <a:ea typeface="+mn-ea"/>
          <a:cs typeface="+mn-cs"/>
        </a:defRPr>
      </a:lvl7pPr>
      <a:lvl8pPr marL="1947672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SzPct val="100000"/>
        <a:buFont typeface="Wingdings 3" panose="05040102010807070707" pitchFamily="18" charset="2"/>
        <a:buChar char="u"/>
        <a:defRPr sz="1600" kern="1200">
          <a:solidFill>
            <a:schemeClr val="bg1"/>
          </a:solidFill>
          <a:latin typeface="+mn-lt"/>
          <a:ea typeface="+mn-ea"/>
          <a:cs typeface="+mn-cs"/>
        </a:defRPr>
      </a:lvl8pPr>
      <a:lvl9pPr marL="2176272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SzPct val="80000"/>
        <a:buFont typeface="Wingdings 3" panose="05040102010807070707" pitchFamily="18" charset="2"/>
        <a:buChar char="u"/>
        <a:defRPr sz="1600" kern="120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13" Type="http://schemas.openxmlformats.org/officeDocument/2006/relationships/image" Target="../media/image31.jpeg"/><Relationship Id="rId18" Type="http://schemas.openxmlformats.org/officeDocument/2006/relationships/image" Target="../media/image36.jpeg"/><Relationship Id="rId3" Type="http://schemas.openxmlformats.org/officeDocument/2006/relationships/image" Target="../media/image21.jpg"/><Relationship Id="rId21" Type="http://schemas.openxmlformats.org/officeDocument/2006/relationships/image" Target="../media/image39.jpeg"/><Relationship Id="rId7" Type="http://schemas.openxmlformats.org/officeDocument/2006/relationships/image" Target="../media/image25.jpg"/><Relationship Id="rId12" Type="http://schemas.openxmlformats.org/officeDocument/2006/relationships/image" Target="../media/image30.jpg"/><Relationship Id="rId17" Type="http://schemas.openxmlformats.org/officeDocument/2006/relationships/image" Target="../media/image35.jpeg"/><Relationship Id="rId2" Type="http://schemas.openxmlformats.org/officeDocument/2006/relationships/image" Target="../media/image20.jpg"/><Relationship Id="rId16" Type="http://schemas.openxmlformats.org/officeDocument/2006/relationships/image" Target="../media/image34.jpg"/><Relationship Id="rId20" Type="http://schemas.openxmlformats.org/officeDocument/2006/relationships/image" Target="../media/image3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g"/><Relationship Id="rId11" Type="http://schemas.openxmlformats.org/officeDocument/2006/relationships/image" Target="../media/image29.jpg"/><Relationship Id="rId5" Type="http://schemas.openxmlformats.org/officeDocument/2006/relationships/image" Target="../media/image23.jpg"/><Relationship Id="rId15" Type="http://schemas.openxmlformats.org/officeDocument/2006/relationships/image" Target="../media/image33.jpg"/><Relationship Id="rId10" Type="http://schemas.openxmlformats.org/officeDocument/2006/relationships/image" Target="../media/image28.jpg"/><Relationship Id="rId19" Type="http://schemas.openxmlformats.org/officeDocument/2006/relationships/image" Target="../media/image37.png"/><Relationship Id="rId4" Type="http://schemas.openxmlformats.org/officeDocument/2006/relationships/image" Target="../media/image22.jpg"/><Relationship Id="rId9" Type="http://schemas.openxmlformats.org/officeDocument/2006/relationships/image" Target="../media/image27.jpg"/><Relationship Id="rId14" Type="http://schemas.openxmlformats.org/officeDocument/2006/relationships/image" Target="../media/image32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10" Type="http://schemas.openxmlformats.org/officeDocument/2006/relationships/image" Target="../media/image56.jpeg"/><Relationship Id="rId4" Type="http://schemas.openxmlformats.org/officeDocument/2006/relationships/image" Target="../media/image50.jpeg"/><Relationship Id="rId9" Type="http://schemas.openxmlformats.org/officeDocument/2006/relationships/image" Target="../media/image55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eg"/><Relationship Id="rId3" Type="http://schemas.openxmlformats.org/officeDocument/2006/relationships/image" Target="../media/image67.jpeg"/><Relationship Id="rId7" Type="http://schemas.openxmlformats.org/officeDocument/2006/relationships/image" Target="../media/image7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6" Type="http://schemas.openxmlformats.org/officeDocument/2006/relationships/image" Target="../media/image70.png"/><Relationship Id="rId11" Type="http://schemas.openxmlformats.org/officeDocument/2006/relationships/image" Target="../media/image75.png"/><Relationship Id="rId5" Type="http://schemas.openxmlformats.org/officeDocument/2006/relationships/image" Target="../media/image69.jpg"/><Relationship Id="rId10" Type="http://schemas.openxmlformats.org/officeDocument/2006/relationships/image" Target="../media/image74.png"/><Relationship Id="rId4" Type="http://schemas.openxmlformats.org/officeDocument/2006/relationships/image" Target="../media/image68.jpeg"/><Relationship Id="rId9" Type="http://schemas.openxmlformats.org/officeDocument/2006/relationships/image" Target="../media/image7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522412" y="609600"/>
            <a:ext cx="457199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l-GR" sz="2400" dirty="0">
                <a:solidFill>
                  <a:schemeClr val="bg1"/>
                </a:solidFill>
              </a:rPr>
              <a:t>Χειμερινό Εξάμηνο 20</a:t>
            </a:r>
            <a:r>
              <a:rPr lang="en-US" sz="2400" dirty="0">
                <a:solidFill>
                  <a:schemeClr val="bg1"/>
                </a:solidFill>
              </a:rPr>
              <a:t>26-2027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/>
              <a:t>Μια μικρή εισαγωγή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522412" y="2492896"/>
            <a:ext cx="10404647" cy="1719064"/>
          </a:xfrm>
        </p:spPr>
        <p:txBody>
          <a:bodyPr/>
          <a:lstStyle/>
          <a:p>
            <a:r>
              <a:rPr lang="el-GR" dirty="0"/>
              <a:t>ΗΥ370 – Ψηφιακή Επεξεργασία Σήματος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411" y="23620"/>
            <a:ext cx="5976664" cy="23604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75311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What is Signal Processing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478153" y="1988840"/>
            <a:ext cx="6188260" cy="34563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>
          <a:xfrm>
            <a:off x="549796" y="1484784"/>
            <a:ext cx="3715817" cy="4824536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l-GR" sz="2000" dirty="0"/>
              <a:t>Είναι το βασικό μάθημα για επιστήμες μηχανικού που περιλαμβάνουν: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l-GR" sz="1600" dirty="0"/>
              <a:t>Τηλεπικοινωνίες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l-GR" sz="1600" dirty="0"/>
              <a:t>Επεξεργασία Ήχου/Φωνής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l-GR" sz="1600" dirty="0"/>
              <a:t>Επεξεργασία Εικόνας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l-GR" sz="1600" dirty="0"/>
              <a:t>Επεξεργασία </a:t>
            </a:r>
            <a:r>
              <a:rPr lang="el-GR" sz="1600" dirty="0" err="1"/>
              <a:t>Βιοσημάτων</a:t>
            </a:r>
            <a:endParaRPr lang="en-US" sz="1600" dirty="0"/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l-GR" sz="1600" dirty="0"/>
              <a:t>Εφαρμογές μηχανικής μάθησης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l-GR" sz="1600" dirty="0"/>
              <a:t>Ρομποτική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l-GR" sz="1600" dirty="0"/>
              <a:t>Υπολογιστική Όραση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l-GR" sz="1600" dirty="0"/>
              <a:t>και άλλων πολλών…</a:t>
            </a:r>
            <a:endParaRPr lang="en-US" sz="1600" dirty="0"/>
          </a:p>
          <a:p>
            <a:pPr marL="742950" lvl="1" indent="-285750">
              <a:buFont typeface="Wingdings" panose="05000000000000000000" pitchFamily="2" charset="2"/>
              <a:buChar char="q"/>
            </a:pPr>
            <a:endParaRPr lang="el-GR" dirty="0"/>
          </a:p>
          <a:p>
            <a:pPr marL="742950" lvl="1" indent="-285750">
              <a:buFont typeface="Wingdings" panose="05000000000000000000" pitchFamily="2" charset="2"/>
              <a:buChar char="q"/>
            </a:pPr>
            <a:endParaRPr lang="el-GR" dirty="0"/>
          </a:p>
          <a:p>
            <a:pPr marL="742950" lvl="1" indent="-285750">
              <a:buFont typeface="Wingdings" panose="05000000000000000000" pitchFamily="2" charset="2"/>
              <a:buChar char="q"/>
            </a:pPr>
            <a:endParaRPr lang="el-GR" dirty="0"/>
          </a:p>
          <a:p>
            <a:pPr marL="742950" lvl="1" indent="-285750">
              <a:buFont typeface="Wingdings" panose="05000000000000000000" pitchFamily="2" charset="2"/>
              <a:buChar char="q"/>
            </a:pPr>
            <a:endParaRPr lang="el-GR" dirty="0"/>
          </a:p>
          <a:p>
            <a:pPr marL="742950" lvl="1" indent="-285750">
              <a:buFont typeface="Wingdings" panose="05000000000000000000" pitchFamily="2" charset="2"/>
              <a:buChar char="q"/>
            </a:pPr>
            <a:endParaRPr lang="el-G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Τι είναι το ΗΥ370?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5290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21212">
                <p:cTn id="39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1533118" y="1700808"/>
            <a:ext cx="9817878" cy="5040560"/>
          </a:xfrm>
        </p:spPr>
        <p:txBody>
          <a:bodyPr>
            <a:normAutofit/>
          </a:bodyPr>
          <a:lstStyle/>
          <a:p>
            <a:pPr marL="342900" indent="-342900">
              <a:buClr>
                <a:schemeClr val="bg1"/>
              </a:buClr>
              <a:buSzPct val="100000"/>
              <a:buFont typeface="Courier New" panose="02070309020205020404" pitchFamily="49" charset="0"/>
              <a:buChar char="o"/>
            </a:pPr>
            <a:r>
              <a:rPr lang="el-GR" sz="2800" b="1" dirty="0"/>
              <a:t>Είναι ένα ιδιαίτερα απαιτητικό μάθημα με υψηλό φόρτο εργασίας</a:t>
            </a:r>
          </a:p>
          <a:p>
            <a:pPr marL="800100" lvl="1" indent="-342900"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el-GR" sz="2400" b="0" dirty="0"/>
              <a:t>Η κατανόηση της φιλοσοφίας (αλλά και οι γνώσεις) του προ-απαιτούμενού του</a:t>
            </a:r>
          </a:p>
          <a:p>
            <a:pPr lvl="1">
              <a:buClr>
                <a:schemeClr val="bg1"/>
              </a:buClr>
            </a:pPr>
            <a:r>
              <a:rPr lang="el-GR" sz="2400" b="0" dirty="0"/>
              <a:t>		</a:t>
            </a:r>
            <a:r>
              <a:rPr lang="el-GR" sz="2400" dirty="0"/>
              <a:t>ΗΥ215-Εφαρμοσμένα Μαθηματικά για Μηχανικού</a:t>
            </a:r>
            <a:r>
              <a:rPr lang="el-GR" sz="2400" b="0" dirty="0"/>
              <a:t>ς</a:t>
            </a:r>
          </a:p>
          <a:p>
            <a:pPr lvl="1">
              <a:buClr>
                <a:schemeClr val="bg1"/>
              </a:buClr>
            </a:pPr>
            <a:r>
              <a:rPr lang="el-GR" sz="2400" b="0" dirty="0"/>
              <a:t>       θα σας είναι πολύτιμη σε αυτό το μάθημα</a:t>
            </a:r>
          </a:p>
          <a:p>
            <a:pPr marL="800100" lvl="1" indent="-342900"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el-GR" sz="2400" b="0" dirty="0"/>
              <a:t>Οι μαθηματικές έννοιες δεν παρουσιάζονται «στεγνές» αλλά από τη σκοπιά του μηχανικού, δηλ. ερμηνεύοντας τη σημασία τους σε σχέση με πραγματικά προβλήματα</a:t>
            </a:r>
          </a:p>
          <a:p>
            <a:pPr marL="1257300" lvl="2" indent="-342900"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el-GR" sz="2000" b="0" dirty="0"/>
              <a:t>Θεωρητικές ασκήσεις θα «χτίσουν» εμπιστοσύνη στις ικανότητές σας επάνω στη διδακτέα ύλη</a:t>
            </a:r>
          </a:p>
          <a:p>
            <a:pPr marL="1257300" lvl="2" indent="-342900"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el-GR" sz="2000" b="0" dirty="0"/>
              <a:t>Πραγματικές εφαρμογές στην </a:t>
            </a:r>
            <a:r>
              <a:rPr lang="en-US" sz="2000" b="0" dirty="0"/>
              <a:t>Python </a:t>
            </a:r>
            <a:r>
              <a:rPr lang="el-GR" sz="2000" b="0" dirty="0"/>
              <a:t>θα «χτίσουν» το προφίλ του μηχανικού ο οποίος μεταφέρει τις θεωρητικές ιδέες στην πράξη, προσαρμόζοντάς τες κατάλληλα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Τι μορφής μάθημα είναι το ΗΥ370?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685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1533118" y="1700808"/>
            <a:ext cx="9817878" cy="4248472"/>
          </a:xfrm>
        </p:spPr>
        <p:txBody>
          <a:bodyPr>
            <a:normAutofit/>
          </a:bodyPr>
          <a:lstStyle/>
          <a:p>
            <a:pPr marL="342900" indent="-342900"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el-GR" sz="2800" b="0" dirty="0"/>
              <a:t>Απαιτεί </a:t>
            </a:r>
            <a:r>
              <a:rPr lang="el-GR" sz="2800" dirty="0"/>
              <a:t>συνεχή κι αδιάλειπτη παρουσία</a:t>
            </a:r>
            <a:r>
              <a:rPr lang="el-GR" sz="2800" b="0" dirty="0"/>
              <a:t> στις διαλέξεις για την </a:t>
            </a:r>
            <a:r>
              <a:rPr lang="el-GR" sz="2800" b="1" dirty="0"/>
              <a:t>κατανόηση</a:t>
            </a:r>
            <a:r>
              <a:rPr lang="el-GR" sz="2800" b="0" dirty="0"/>
              <a:t> των εννοιών</a:t>
            </a:r>
          </a:p>
          <a:p>
            <a:pPr marL="800100" lvl="1" indent="-342900"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el-GR" sz="2400" b="0" dirty="0"/>
              <a:t>Οι σημειώσεις επαρκούν για να καλύψετε απουσίες αλλά </a:t>
            </a:r>
            <a:r>
              <a:rPr lang="el-GR" sz="2400" u="sng" dirty="0"/>
              <a:t>συνίσταται ένθερμα</a:t>
            </a:r>
            <a:r>
              <a:rPr lang="el-GR" sz="2400" b="0" dirty="0"/>
              <a:t> οι τελευταίες να μην είναι πολλές</a:t>
            </a:r>
            <a:br>
              <a:rPr lang="el-GR" sz="2400" b="0" dirty="0"/>
            </a:br>
            <a:endParaRPr lang="el-GR" sz="2400" b="0" dirty="0"/>
          </a:p>
          <a:p>
            <a:pPr marL="342900" indent="-342900"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el-GR" sz="2800" b="0" dirty="0"/>
              <a:t>Ο γνώστης των τεχνικών της ψηφιακής επεξεργασίας σήματος, σε συνδυασμό με το ισχυρό προγραμματιστικό υπόβαθρο που παρέχει το τμήμα, είναι ένας υψηλά καταρτισμένος και περιζήτητος μηχανικός που μπορεί να σταδιοδρομήσει σε </a:t>
            </a:r>
            <a:r>
              <a:rPr lang="el-GR" sz="2800" u="sng" dirty="0"/>
              <a:t>πληθώρα</a:t>
            </a:r>
            <a:r>
              <a:rPr lang="el-GR" sz="2800" b="0" dirty="0"/>
              <a:t> επιστημών!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Τι μορφής μάθημα είναι το ΗΥ370?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966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Πώς συνδέεται το ΗΥ</a:t>
            </a:r>
            <a:r>
              <a:rPr lang="en-US" dirty="0"/>
              <a:t>370</a:t>
            </a:r>
            <a:r>
              <a:rPr lang="el-GR" dirty="0"/>
              <a:t> με άλλα μαθήματα?</a:t>
            </a:r>
            <a:endParaRPr lang="en-US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715269138"/>
              </p:ext>
            </p:extLst>
          </p:nvPr>
        </p:nvGraphicFramePr>
        <p:xfrm>
          <a:off x="231271" y="1700808"/>
          <a:ext cx="11726283" cy="38744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23" name="Group 22"/>
          <p:cNvGrpSpPr/>
          <p:nvPr/>
        </p:nvGrpSpPr>
        <p:grpSpPr>
          <a:xfrm>
            <a:off x="9190756" y="5877274"/>
            <a:ext cx="1778304" cy="806472"/>
            <a:chOff x="7675086" y="2901185"/>
            <a:chExt cx="2148497" cy="850090"/>
          </a:xfrm>
        </p:grpSpPr>
        <p:sp>
          <p:nvSpPr>
            <p:cNvPr id="24" name="Rounded Rectangle 23"/>
            <p:cNvSpPr/>
            <p:nvPr/>
          </p:nvSpPr>
          <p:spPr>
            <a:xfrm>
              <a:off x="7675086" y="2901185"/>
              <a:ext cx="2148497" cy="85009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Rounded Rectangle 4"/>
            <p:cNvSpPr/>
            <p:nvPr/>
          </p:nvSpPr>
          <p:spPr>
            <a:xfrm>
              <a:off x="7704034" y="2917777"/>
              <a:ext cx="2090697" cy="79128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marR="0" lvl="0" indent="0" algn="ctr" defTabSz="8001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ΗΥ587 </a:t>
              </a:r>
              <a:br>
                <a:rPr kumimoji="0" lang="el-GR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l-GR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Νευρωνικά</a:t>
              </a:r>
              <a:r>
                <a:rPr kumimoji="0" lang="el-GR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Δίκτυα και Μάθηση Ιεραρχικών Αναπαραστάσεων</a:t>
              </a: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9190756" y="741365"/>
            <a:ext cx="2448272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el-G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χωρίς </a:t>
            </a:r>
            <a:r>
              <a:rPr kumimoji="0" lang="el-GR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κατ’ανάγκη</a:t>
            </a:r>
            <a:r>
              <a:rPr kumimoji="0" lang="el-G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με σχέση </a:t>
            </a:r>
            <a:r>
              <a:rPr kumimoji="0" lang="el-GR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προαπαιτούμενου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endParaRPr kumimoji="0" lang="el-G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9354557" y="4798723"/>
            <a:ext cx="1440160" cy="778097"/>
            <a:chOff x="7675086" y="2825280"/>
            <a:chExt cx="2148497" cy="986733"/>
          </a:xfrm>
        </p:grpSpPr>
        <p:sp>
          <p:nvSpPr>
            <p:cNvPr id="16" name="Rounded Rectangle 15"/>
            <p:cNvSpPr/>
            <p:nvPr/>
          </p:nvSpPr>
          <p:spPr>
            <a:xfrm>
              <a:off x="7675086" y="2825280"/>
              <a:ext cx="2148497" cy="98673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ounded Rectangle 4"/>
            <p:cNvSpPr/>
            <p:nvPr/>
          </p:nvSpPr>
          <p:spPr>
            <a:xfrm>
              <a:off x="7703986" y="2854180"/>
              <a:ext cx="2090697" cy="92893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marR="0" lvl="0" indent="0" algn="ctr" defTabSz="8001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ΗΥ5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7</a:t>
              </a:r>
              <a:r>
                <a:rPr kumimoji="0" lang="el-GR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7 </a:t>
              </a:r>
              <a:br>
                <a:rPr kumimoji="0" lang="el-GR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l-GR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Μηχανική Μάθηση</a:t>
              </a:r>
            </a:p>
          </p:txBody>
        </p:sp>
      </p:grpSp>
      <p:cxnSp>
        <p:nvCxnSpPr>
          <p:cNvPr id="9" name="Straight Connector 8"/>
          <p:cNvCxnSpPr>
            <a:cxnSpLocks/>
            <a:stCxn id="24" idx="0"/>
            <a:endCxn id="16" idx="2"/>
          </p:cNvCxnSpPr>
          <p:nvPr/>
        </p:nvCxnSpPr>
        <p:spPr>
          <a:xfrm flipH="1" flipV="1">
            <a:off x="10074637" y="5576820"/>
            <a:ext cx="5271" cy="300453"/>
          </a:xfrm>
          <a:prstGeom prst="line">
            <a:avLst/>
          </a:prstGeom>
          <a:ln w="12700">
            <a:solidFill>
              <a:schemeClr val="tx1"/>
            </a:solidFill>
            <a:miter lim="800000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Elbow Connector 29"/>
          <p:cNvCxnSpPr>
            <a:cxnSpLocks/>
            <a:endCxn id="19" idx="1"/>
          </p:cNvCxnSpPr>
          <p:nvPr/>
        </p:nvCxnSpPr>
        <p:spPr>
          <a:xfrm rot="16200000" flipH="1">
            <a:off x="3722837" y="5664211"/>
            <a:ext cx="798317" cy="410247"/>
          </a:xfrm>
          <a:prstGeom prst="bentConnector2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Elbow Connector 35"/>
          <p:cNvCxnSpPr/>
          <p:nvPr/>
        </p:nvCxnSpPr>
        <p:spPr>
          <a:xfrm>
            <a:off x="5120208" y="4548725"/>
            <a:ext cx="2304256" cy="621116"/>
          </a:xfrm>
          <a:prstGeom prst="bentConnector3">
            <a:avLst>
              <a:gd name="adj1" fmla="val -17"/>
            </a:avLst>
          </a:prstGeom>
          <a:ln w="12700">
            <a:solidFill>
              <a:schemeClr val="tx1">
                <a:lumMod val="85000"/>
                <a:lumOff val="15000"/>
              </a:schemeClr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Elbow Connector 36"/>
          <p:cNvCxnSpPr>
            <a:cxnSpLocks/>
            <a:endCxn id="24" idx="3"/>
          </p:cNvCxnSpPr>
          <p:nvPr/>
        </p:nvCxnSpPr>
        <p:spPr>
          <a:xfrm rot="16200000" flipH="1">
            <a:off x="9698270" y="5009719"/>
            <a:ext cx="2131428" cy="410152"/>
          </a:xfrm>
          <a:prstGeom prst="bentConnector4">
            <a:avLst>
              <a:gd name="adj1" fmla="val -336"/>
              <a:gd name="adj2" fmla="val 155735"/>
            </a:avLst>
          </a:prstGeom>
          <a:ln w="12700">
            <a:solidFill>
              <a:schemeClr val="tx1">
                <a:lumMod val="85000"/>
                <a:lumOff val="15000"/>
              </a:schemeClr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9046740" y="5202436"/>
            <a:ext cx="307817" cy="0"/>
          </a:xfrm>
          <a:prstGeom prst="straightConnector1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8254652" y="5575249"/>
            <a:ext cx="0" cy="698067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/>
          <p:cNvGrpSpPr/>
          <p:nvPr/>
        </p:nvGrpSpPr>
        <p:grpSpPr>
          <a:xfrm>
            <a:off x="4327119" y="5896322"/>
            <a:ext cx="1586178" cy="744344"/>
            <a:chOff x="7204529" y="2066332"/>
            <a:chExt cx="1586178" cy="744344"/>
          </a:xfrm>
        </p:grpSpPr>
        <p:sp>
          <p:nvSpPr>
            <p:cNvPr id="19" name="Rounded Rectangle 18"/>
            <p:cNvSpPr/>
            <p:nvPr/>
          </p:nvSpPr>
          <p:spPr>
            <a:xfrm>
              <a:off x="7204529" y="2066332"/>
              <a:ext cx="1586178" cy="74434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HY673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Γεννητική Μοντελοποίηση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Rounded Rectangle 4"/>
            <p:cNvSpPr/>
            <p:nvPr/>
          </p:nvSpPr>
          <p:spPr>
            <a:xfrm>
              <a:off x="7226330" y="2107890"/>
              <a:ext cx="1542576" cy="70074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marL="0" marR="0" lvl="0" indent="0" algn="ctr" defTabSz="533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8" name="Straight Arrow Connector 7"/>
          <p:cNvCxnSpPr/>
          <p:nvPr/>
        </p:nvCxnSpPr>
        <p:spPr>
          <a:xfrm>
            <a:off x="5120208" y="5170837"/>
            <a:ext cx="0" cy="728308"/>
          </a:xfrm>
          <a:prstGeom prst="straightConnector1">
            <a:avLst/>
          </a:prstGeom>
          <a:ln w="12700">
            <a:solidFill>
              <a:schemeClr val="tx1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cxnSpLocks/>
            <a:stCxn id="19" idx="3"/>
            <a:endCxn id="24" idx="1"/>
          </p:cNvCxnSpPr>
          <p:nvPr/>
        </p:nvCxnSpPr>
        <p:spPr>
          <a:xfrm>
            <a:off x="5913297" y="6268494"/>
            <a:ext cx="3277459" cy="12015"/>
          </a:xfrm>
          <a:prstGeom prst="straightConnector1">
            <a:avLst/>
          </a:prstGeom>
          <a:ln w="12700">
            <a:solidFill>
              <a:schemeClr val="tx1"/>
            </a:solidFill>
            <a:miter lim="800000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entagon 20"/>
          <p:cNvSpPr/>
          <p:nvPr/>
        </p:nvSpPr>
        <p:spPr>
          <a:xfrm>
            <a:off x="2772794" y="2961734"/>
            <a:ext cx="2029532" cy="288032"/>
          </a:xfrm>
          <a:prstGeom prst="homePlate">
            <a:avLst>
              <a:gd name="adj" fmla="val 20071"/>
            </a:avLst>
          </a:prstGeom>
          <a:solidFill>
            <a:schemeClr val="accent6">
              <a:lumMod val="60000"/>
              <a:lumOff val="40000"/>
            </a:schemeClr>
          </a:solidFill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 are here!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</a:t>
            </a:r>
            <a:endParaRPr kumimoji="0" lang="el-G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Elbow Connector 29">
            <a:extLst>
              <a:ext uri="{FF2B5EF4-FFF2-40B4-BE49-F238E27FC236}">
                <a16:creationId xmlns:a16="http://schemas.microsoft.com/office/drawing/2014/main" id="{91F952F0-BB7F-DBF4-B846-978443477AF8}"/>
              </a:ext>
            </a:extLst>
          </p:cNvPr>
          <p:cNvCxnSpPr>
            <a:cxnSpLocks/>
          </p:cNvCxnSpPr>
          <p:nvPr/>
        </p:nvCxnSpPr>
        <p:spPr>
          <a:xfrm>
            <a:off x="2756989" y="5200866"/>
            <a:ext cx="7369871" cy="1482879"/>
          </a:xfrm>
          <a:prstGeom prst="bentConnector4">
            <a:avLst>
              <a:gd name="adj1" fmla="val 10375"/>
              <a:gd name="adj2" fmla="val 108435"/>
            </a:avLst>
          </a:prstGeom>
          <a:ln w="12700">
            <a:solidFill>
              <a:schemeClr val="tx1">
                <a:lumMod val="85000"/>
                <a:lumOff val="15000"/>
              </a:schemeClr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Γραμμή σύνδεσης: Γωνιώδης 41">
            <a:extLst>
              <a:ext uri="{FF2B5EF4-FFF2-40B4-BE49-F238E27FC236}">
                <a16:creationId xmlns:a16="http://schemas.microsoft.com/office/drawing/2014/main" id="{58987E00-872E-FB8D-6302-9D9F773A2026}"/>
              </a:ext>
            </a:extLst>
          </p:cNvPr>
          <p:cNvCxnSpPr>
            <a:cxnSpLocks/>
            <a:endCxn id="16" idx="0"/>
          </p:cNvCxnSpPr>
          <p:nvPr/>
        </p:nvCxnSpPr>
        <p:spPr>
          <a:xfrm flipV="1">
            <a:off x="3502124" y="4798723"/>
            <a:ext cx="6572513" cy="671454"/>
          </a:xfrm>
          <a:prstGeom prst="bentConnector4">
            <a:avLst>
              <a:gd name="adj1" fmla="val 44522"/>
              <a:gd name="adj2" fmla="val 123905"/>
            </a:avLst>
          </a:prstGeom>
          <a:ln w="3175">
            <a:solidFill>
              <a:schemeClr val="tx1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Γραμμή σύνδεσης: Γωνιώδης 51">
            <a:extLst>
              <a:ext uri="{FF2B5EF4-FFF2-40B4-BE49-F238E27FC236}">
                <a16:creationId xmlns:a16="http://schemas.microsoft.com/office/drawing/2014/main" id="{F0221882-07E9-C2B1-0E7F-65EA8353E403}"/>
              </a:ext>
            </a:extLst>
          </p:cNvPr>
          <p:cNvCxnSpPr>
            <a:endCxn id="16" idx="3"/>
          </p:cNvCxnSpPr>
          <p:nvPr/>
        </p:nvCxnSpPr>
        <p:spPr>
          <a:xfrm>
            <a:off x="5120208" y="4859283"/>
            <a:ext cx="5674509" cy="328489"/>
          </a:xfrm>
          <a:prstGeom prst="bentConnector5">
            <a:avLst>
              <a:gd name="adj1" fmla="val 19676"/>
              <a:gd name="adj2" fmla="val 256514"/>
              <a:gd name="adj3" fmla="val 104029"/>
            </a:avLst>
          </a:prstGeom>
          <a:ln w="6350">
            <a:solidFill>
              <a:schemeClr val="tx1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18">
            <a:extLst>
              <a:ext uri="{FF2B5EF4-FFF2-40B4-BE49-F238E27FC236}">
                <a16:creationId xmlns:a16="http://schemas.microsoft.com/office/drawing/2014/main" id="{DB5C32C3-70C6-DAA0-1D17-BE47C188BAF9}"/>
              </a:ext>
            </a:extLst>
          </p:cNvPr>
          <p:cNvSpPr/>
          <p:nvPr/>
        </p:nvSpPr>
        <p:spPr>
          <a:xfrm>
            <a:off x="1626820" y="5877273"/>
            <a:ext cx="1656184" cy="744344"/>
          </a:xfrm>
          <a:prstGeom prst="roundRect">
            <a:avLst>
              <a:gd name="adj" fmla="val 100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HY485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Επιστήμη Δεδομένων κι Εφαρμογές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4" name="Γραμμή σύνδεσης: Γωνιώδης 33">
            <a:extLst>
              <a:ext uri="{FF2B5EF4-FFF2-40B4-BE49-F238E27FC236}">
                <a16:creationId xmlns:a16="http://schemas.microsoft.com/office/drawing/2014/main" id="{5EF917B9-7500-AF65-154D-3D6D4C9E5A66}"/>
              </a:ext>
            </a:extLst>
          </p:cNvPr>
          <p:cNvCxnSpPr>
            <a:cxnSpLocks/>
            <a:endCxn id="7" idx="0"/>
          </p:cNvCxnSpPr>
          <p:nvPr/>
        </p:nvCxnSpPr>
        <p:spPr>
          <a:xfrm rot="10800000" flipV="1">
            <a:off x="2454912" y="5679897"/>
            <a:ext cx="2665296" cy="197375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Γραμμή σύνδεσης: Γωνιώδης 37">
            <a:extLst>
              <a:ext uri="{FF2B5EF4-FFF2-40B4-BE49-F238E27FC236}">
                <a16:creationId xmlns:a16="http://schemas.microsoft.com/office/drawing/2014/main" id="{B2596D88-B24E-D7C0-7A56-5DE2CB60739A}"/>
              </a:ext>
            </a:extLst>
          </p:cNvPr>
          <p:cNvCxnSpPr>
            <a:cxnSpLocks/>
            <a:stCxn id="7" idx="2"/>
            <a:endCxn id="24" idx="1"/>
          </p:cNvCxnSpPr>
          <p:nvPr/>
        </p:nvCxnSpPr>
        <p:spPr>
          <a:xfrm rot="5400000" flipH="1" flipV="1">
            <a:off x="5652280" y="3083142"/>
            <a:ext cx="341107" cy="6735844"/>
          </a:xfrm>
          <a:prstGeom prst="bentConnector4">
            <a:avLst>
              <a:gd name="adj1" fmla="val -29785"/>
              <a:gd name="adj2" fmla="val 93573"/>
            </a:avLst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8733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8820" y="1"/>
            <a:ext cx="3600005" cy="14847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8213" y="4869160"/>
            <a:ext cx="3260612" cy="1944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6249860" y="2380455"/>
            <a:ext cx="4416552" cy="3352801"/>
          </a:xfrm>
        </p:spPr>
        <p:txBody>
          <a:bodyPr/>
          <a:lstStyle/>
          <a:p>
            <a:r>
              <a:rPr lang="el-GR" dirty="0"/>
              <a:t>Μετασχηματισμός </a:t>
            </a:r>
            <a:r>
              <a:rPr lang="en-US" dirty="0"/>
              <a:t>Z</a:t>
            </a:r>
          </a:p>
          <a:p>
            <a:r>
              <a:rPr lang="el-GR" dirty="0"/>
              <a:t>Συστήματα στο χώρο του </a:t>
            </a:r>
            <a:r>
              <a:rPr lang="en-US" dirty="0"/>
              <a:t>Z</a:t>
            </a:r>
          </a:p>
          <a:p>
            <a:r>
              <a:rPr lang="el-GR" dirty="0"/>
              <a:t>Δομές Συστημάτων</a:t>
            </a:r>
          </a:p>
          <a:p>
            <a:r>
              <a:rPr lang="el-GR" dirty="0"/>
              <a:t>Σχεδίαση Ψηφιακών Φίλτρων</a:t>
            </a:r>
          </a:p>
          <a:p>
            <a:r>
              <a:rPr lang="el-GR" dirty="0"/>
              <a:t>Φασματική Ανάλυση</a:t>
            </a:r>
            <a:r>
              <a:rPr lang="en-US" dirty="0"/>
              <a:t> (?)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6249860" y="1466056"/>
            <a:ext cx="4416552" cy="762000"/>
          </a:xfrm>
        </p:spPr>
        <p:txBody>
          <a:bodyPr/>
          <a:lstStyle/>
          <a:p>
            <a:r>
              <a:rPr lang="en-US" dirty="0"/>
              <a:t>2</a:t>
            </a:r>
            <a:r>
              <a:rPr lang="el-GR" baseline="30000" dirty="0"/>
              <a:t>ο</a:t>
            </a:r>
            <a:r>
              <a:rPr lang="en-US" dirty="0"/>
              <a:t> </a:t>
            </a:r>
            <a:r>
              <a:rPr lang="el-GR" dirty="0"/>
              <a:t>Κομμάτι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522412" y="2380455"/>
            <a:ext cx="4644007" cy="3352801"/>
          </a:xfrm>
        </p:spPr>
        <p:txBody>
          <a:bodyPr/>
          <a:lstStyle/>
          <a:p>
            <a:r>
              <a:rPr lang="el-GR" dirty="0"/>
              <a:t>Βασικά Σήματα</a:t>
            </a:r>
          </a:p>
          <a:p>
            <a:r>
              <a:rPr lang="el-GR" dirty="0"/>
              <a:t>Συστήματα και Ιδιότητες</a:t>
            </a:r>
          </a:p>
          <a:p>
            <a:r>
              <a:rPr lang="el-GR" dirty="0"/>
              <a:t>Εξισώσεις Διαφορών ως συστήματα</a:t>
            </a:r>
          </a:p>
          <a:p>
            <a:r>
              <a:rPr lang="el-GR" dirty="0"/>
              <a:t>Μετασχηματισμός </a:t>
            </a:r>
            <a:r>
              <a:rPr lang="en-US" dirty="0"/>
              <a:t>Fourier</a:t>
            </a:r>
            <a:endParaRPr lang="el-GR" dirty="0"/>
          </a:p>
          <a:p>
            <a:r>
              <a:rPr lang="el-GR" dirty="0"/>
              <a:t>Συστήματα στο χώρο του </a:t>
            </a:r>
            <a:r>
              <a:rPr lang="en-US" dirty="0"/>
              <a:t>Fourier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1522413" y="1466056"/>
            <a:ext cx="4416552" cy="762000"/>
          </a:xfrm>
        </p:spPr>
        <p:txBody>
          <a:bodyPr/>
          <a:lstStyle/>
          <a:p>
            <a:r>
              <a:rPr lang="el-GR" dirty="0"/>
              <a:t>1</a:t>
            </a:r>
            <a:r>
              <a:rPr lang="el-GR" baseline="30000" dirty="0"/>
              <a:t>ο</a:t>
            </a:r>
            <a:r>
              <a:rPr lang="el-GR" dirty="0"/>
              <a:t> Κομμάτι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Τι περιέχει το ΗΥ370?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413" y="5425077"/>
            <a:ext cx="5832648" cy="1340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860" y="169748"/>
            <a:ext cx="2016224" cy="12305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86514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8122623" y="1905000"/>
            <a:ext cx="1272172" cy="762000"/>
          </a:xfrm>
        </p:spPr>
        <p:txBody>
          <a:bodyPr/>
          <a:lstStyle/>
          <a:p>
            <a:r>
              <a:rPr lang="el-GR" dirty="0"/>
              <a:t>Βοηθοί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510353" y="2536303"/>
            <a:ext cx="4283967" cy="3633937"/>
          </a:xfrm>
        </p:spPr>
        <p:txBody>
          <a:bodyPr>
            <a:normAutofit/>
          </a:bodyPr>
          <a:lstStyle/>
          <a:p>
            <a:r>
              <a:rPr lang="el-GR" dirty="0"/>
              <a:t>Στυλιανού Ιωάννης</a:t>
            </a:r>
          </a:p>
          <a:p>
            <a:r>
              <a:rPr lang="el-GR" dirty="0"/>
              <a:t>Ώρες γραφείου:</a:t>
            </a:r>
          </a:p>
          <a:p>
            <a:pPr lvl="1"/>
            <a:r>
              <a:rPr lang="el-GR" dirty="0"/>
              <a:t>Μετά από συνεννόηση με </a:t>
            </a:r>
            <a:r>
              <a:rPr lang="en-US" dirty="0"/>
              <a:t>e-mail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Διδάσκοντες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Ποιοι διδάσκουν στο ΗΥ370?</a:t>
            </a:r>
            <a:endParaRPr lang="en-US" dirty="0"/>
          </a:p>
        </p:txBody>
      </p:sp>
      <p:sp>
        <p:nvSpPr>
          <p:cNvPr id="9" name="Content Placeholder 7"/>
          <p:cNvSpPr txBox="1">
            <a:spLocks/>
          </p:cNvSpPr>
          <p:nvPr/>
        </p:nvSpPr>
        <p:spPr>
          <a:xfrm>
            <a:off x="7246540" y="2675382"/>
            <a:ext cx="3816424" cy="39219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76072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100000"/>
              <a:buFont typeface="Wingdings 3" panose="05040102010807070707" pitchFamily="18" charset="2"/>
              <a:buChar char="u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8046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0332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100000"/>
              <a:buFont typeface="Wingdings 3" panose="05040102010807070707" pitchFamily="18" charset="2"/>
              <a:buChar char="u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956816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100000"/>
              <a:buFont typeface="Wingdings 3" panose="05040102010807070707" pitchFamily="18" charset="2"/>
              <a:buChar char="u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1956816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100000"/>
              <a:buFont typeface="Wingdings 3" panose="05040102010807070707" pitchFamily="18" charset="2"/>
              <a:buChar char="u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1956816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1956816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100000"/>
              <a:buFont typeface="Wingdings 3" panose="05040102010807070707" pitchFamily="18" charset="2"/>
              <a:buChar char="u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1956816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2200" dirty="0"/>
              <a:t>Πλάτωνα Ηλιάνα</a:t>
            </a:r>
          </a:p>
          <a:p>
            <a:pPr lvl="1"/>
            <a:r>
              <a:rPr lang="el-GR" sz="1900" dirty="0"/>
              <a:t>Μεταπτυχιακή φοιτήτρια</a:t>
            </a:r>
          </a:p>
          <a:p>
            <a:r>
              <a:rPr lang="el-GR" sz="2300" dirty="0"/>
              <a:t>Πατσούρα </a:t>
            </a:r>
            <a:r>
              <a:rPr lang="el-GR" sz="2200" dirty="0"/>
              <a:t>Ειρήνη</a:t>
            </a:r>
          </a:p>
          <a:p>
            <a:pPr lvl="1"/>
            <a:r>
              <a:rPr lang="el-GR" sz="1900" dirty="0"/>
              <a:t>Μεταπτυχιακή φοιτήτρια</a:t>
            </a:r>
            <a:endParaRPr lang="en-US" sz="1900" dirty="0"/>
          </a:p>
          <a:p>
            <a:r>
              <a:rPr lang="el-GR" sz="2200" dirty="0" err="1"/>
              <a:t>Τσικνάκης</a:t>
            </a:r>
            <a:r>
              <a:rPr lang="el-GR" sz="2200" dirty="0"/>
              <a:t> Γεώργιος</a:t>
            </a:r>
          </a:p>
          <a:p>
            <a:pPr lvl="1"/>
            <a:r>
              <a:rPr lang="el-GR" sz="1900" dirty="0"/>
              <a:t>Μεταπτυχιακός φοιτητής</a:t>
            </a:r>
          </a:p>
          <a:p>
            <a:r>
              <a:rPr lang="el-GR" sz="2200" dirty="0" err="1"/>
              <a:t>Σισαμάκη</a:t>
            </a:r>
            <a:r>
              <a:rPr lang="el-GR" sz="2200" dirty="0"/>
              <a:t> Ειρήνη</a:t>
            </a:r>
          </a:p>
          <a:p>
            <a:pPr lvl="1"/>
            <a:r>
              <a:rPr lang="el-GR" sz="1900" dirty="0"/>
              <a:t>Υποψήφια διδάκτωρ</a:t>
            </a:r>
          </a:p>
        </p:txBody>
      </p:sp>
      <p:pic>
        <p:nvPicPr>
          <p:cNvPr id="1026" name="Picture 2" descr="2021 Speech Processing Courses in Crete - Lecturer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977" y="1947374"/>
            <a:ext cx="1210343" cy="14816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F3E704C-9365-9854-8E17-8A97603104E4}"/>
              </a:ext>
            </a:extLst>
          </p:cNvPr>
          <p:cNvSpPr txBox="1">
            <a:spLocks/>
          </p:cNvSpPr>
          <p:nvPr/>
        </p:nvSpPr>
        <p:spPr>
          <a:xfrm>
            <a:off x="1522413" y="4518235"/>
            <a:ext cx="4283967" cy="36339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76072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100000"/>
              <a:buFont typeface="Wingdings 3" panose="05040102010807070707" pitchFamily="18" charset="2"/>
              <a:buChar char="u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8046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0332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100000"/>
              <a:buFont typeface="Wingdings 3" panose="05040102010807070707" pitchFamily="18" charset="2"/>
              <a:buChar char="u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2618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100000"/>
              <a:buFont typeface="Wingdings 3" panose="05040102010807070707" pitchFamily="18" charset="2"/>
              <a:buChar char="u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1956816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100000"/>
              <a:buFont typeface="Wingdings 3" panose="05040102010807070707" pitchFamily="18" charset="2"/>
              <a:buChar char="u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1956816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sz="16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1956816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100000"/>
              <a:buFont typeface="Wingdings 3" panose="05040102010807070707" pitchFamily="18" charset="2"/>
              <a:buChar char="u"/>
              <a:defRPr sz="16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1956816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sz="16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/>
              <a:t>Καφεντζής Γεώργιος</a:t>
            </a:r>
          </a:p>
          <a:p>
            <a:r>
              <a:rPr lang="el-GR" dirty="0"/>
              <a:t>Ώρες γραφείου:</a:t>
            </a:r>
          </a:p>
          <a:p>
            <a:pPr lvl="1"/>
            <a:r>
              <a:rPr lang="el-GR" dirty="0"/>
              <a:t>Μετά από συνεννόηση με </a:t>
            </a:r>
            <a:r>
              <a:rPr lang="en-US" dirty="0"/>
              <a:t>e-mail</a:t>
            </a:r>
          </a:p>
        </p:txBody>
      </p:sp>
      <p:pic>
        <p:nvPicPr>
          <p:cNvPr id="5" name="Picture 2" descr="Profile photo for George Kafentzis">
            <a:extLst>
              <a:ext uri="{FF2B5EF4-FFF2-40B4-BE49-F238E27FC236}">
                <a16:creationId xmlns:a16="http://schemas.microsoft.com/office/drawing/2014/main" id="{AF08329E-797C-6E93-1389-81F6AAA427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847" y="4224351"/>
            <a:ext cx="1241533" cy="1249566"/>
          </a:xfrm>
          <a:prstGeom prst="rect">
            <a:avLst/>
          </a:prstGeom>
          <a:ln>
            <a:noFill/>
          </a:ln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4747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6249860" y="2819399"/>
            <a:ext cx="5317160" cy="3352801"/>
          </a:xfrm>
        </p:spPr>
        <p:txBody>
          <a:bodyPr>
            <a:normAutofit/>
          </a:bodyPr>
          <a:lstStyle/>
          <a:p>
            <a:r>
              <a:rPr lang="el-GR" dirty="0"/>
              <a:t>Παρασκευή, </a:t>
            </a:r>
            <a:r>
              <a:rPr lang="en-US" dirty="0"/>
              <a:t>A125</a:t>
            </a:r>
            <a:endParaRPr lang="el-GR" dirty="0"/>
          </a:p>
          <a:p>
            <a:r>
              <a:rPr lang="el-GR" dirty="0"/>
              <a:t> 13:00 - 15:00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6249860" y="1905000"/>
            <a:ext cx="5605192" cy="762000"/>
          </a:xfrm>
        </p:spPr>
        <p:txBody>
          <a:bodyPr/>
          <a:lstStyle/>
          <a:p>
            <a:r>
              <a:rPr lang="el-GR" dirty="0"/>
              <a:t>Αναπληρώσεις/Φροντιστήρια/Εργαστήρια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522412" y="2819399"/>
            <a:ext cx="4644007" cy="3352801"/>
          </a:xfrm>
        </p:spPr>
        <p:txBody>
          <a:bodyPr>
            <a:normAutofit/>
          </a:bodyPr>
          <a:lstStyle/>
          <a:p>
            <a:r>
              <a:rPr lang="el-GR" dirty="0"/>
              <a:t>Τρίτη – Πέμπτη, </a:t>
            </a:r>
            <a:r>
              <a:rPr lang="en-US" dirty="0"/>
              <a:t>A113</a:t>
            </a:r>
            <a:endParaRPr lang="el-GR" dirty="0"/>
          </a:p>
          <a:p>
            <a:r>
              <a:rPr lang="en-US" dirty="0"/>
              <a:t>09</a:t>
            </a:r>
            <a:r>
              <a:rPr lang="el-GR" dirty="0"/>
              <a:t>:00 - 1</a:t>
            </a:r>
            <a:r>
              <a:rPr lang="en-US" dirty="0"/>
              <a:t>1</a:t>
            </a:r>
            <a:r>
              <a:rPr lang="el-GR" dirty="0"/>
              <a:t>:00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Ώρες Μαθημάτων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Πότε διδάσκεται το ΗΥ</a:t>
            </a:r>
            <a:r>
              <a:rPr lang="en-US" dirty="0"/>
              <a:t>370</a:t>
            </a:r>
            <a:r>
              <a:rPr lang="el-GR" dirty="0"/>
              <a:t>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965" y="3921187"/>
            <a:ext cx="4180112" cy="27964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1565" y="3921186"/>
            <a:ext cx="4180112" cy="27964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40371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82244" y="1700808"/>
            <a:ext cx="6084168" cy="4548336"/>
          </a:xfrm>
        </p:spPr>
        <p:txBody>
          <a:bodyPr>
            <a:normAutofit fontScale="77500" lnSpcReduction="20000"/>
          </a:bodyPr>
          <a:lstStyle/>
          <a:p>
            <a:r>
              <a:rPr lang="el-GR" b="1" dirty="0"/>
              <a:t>Βαθμός Β</a:t>
            </a:r>
          </a:p>
          <a:p>
            <a:pPr lvl="1"/>
            <a:r>
              <a:rPr lang="el-GR" b="1" dirty="0"/>
              <a:t>Σειρές Ασκήσεων Α</a:t>
            </a:r>
            <a:r>
              <a:rPr lang="en-US" b="1" dirty="0"/>
              <a:t>                                                 </a:t>
            </a:r>
            <a:r>
              <a:rPr lang="el-GR" b="1" dirty="0"/>
              <a:t>      </a:t>
            </a:r>
            <a:r>
              <a:rPr lang="el-GR" dirty="0"/>
              <a:t>15%</a:t>
            </a:r>
          </a:p>
          <a:p>
            <a:pPr lvl="2"/>
            <a:r>
              <a:rPr lang="el-GR" dirty="0"/>
              <a:t>Σε ~10-</a:t>
            </a:r>
            <a:r>
              <a:rPr lang="en-US" dirty="0"/>
              <a:t>15</a:t>
            </a:r>
            <a:r>
              <a:rPr lang="el-GR" dirty="0"/>
              <a:t>ήμερη βάση</a:t>
            </a:r>
            <a:r>
              <a:rPr lang="en-US" dirty="0"/>
              <a:t> (~5 </a:t>
            </a:r>
            <a:r>
              <a:rPr lang="el-GR" dirty="0"/>
              <a:t>σειρές)</a:t>
            </a:r>
            <a:endParaRPr lang="en-US" dirty="0"/>
          </a:p>
          <a:p>
            <a:pPr lvl="2"/>
            <a:r>
              <a:rPr lang="el-GR" dirty="0"/>
              <a:t>Κάποιες απαντήσεις θα δίνονται ως </a:t>
            </a:r>
            <a:r>
              <a:rPr lang="en-US" dirty="0"/>
              <a:t>hint</a:t>
            </a:r>
          </a:p>
          <a:p>
            <a:pPr lvl="2"/>
            <a:r>
              <a:rPr lang="el-GR" dirty="0"/>
              <a:t>Αυστηρός έλεγχος για αντιγραφές</a:t>
            </a:r>
            <a:endParaRPr lang="en-US" dirty="0"/>
          </a:p>
          <a:p>
            <a:pPr lvl="1"/>
            <a:r>
              <a:rPr lang="el-GR" b="1" dirty="0"/>
              <a:t>Σειρές Εργαστηρίων Ε</a:t>
            </a:r>
            <a:r>
              <a:rPr lang="en-US" b="1" dirty="0"/>
              <a:t>                                                </a:t>
            </a:r>
            <a:r>
              <a:rPr lang="el-GR" b="1" dirty="0"/>
              <a:t>  </a:t>
            </a:r>
            <a:r>
              <a:rPr lang="el-GR" dirty="0"/>
              <a:t>15%</a:t>
            </a:r>
          </a:p>
          <a:p>
            <a:pPr lvl="2"/>
            <a:r>
              <a:rPr lang="el-GR" dirty="0"/>
              <a:t>Σε ~10-</a:t>
            </a:r>
            <a:r>
              <a:rPr lang="en-US" dirty="0"/>
              <a:t>15</a:t>
            </a:r>
            <a:r>
              <a:rPr lang="el-GR" dirty="0"/>
              <a:t>ήμερη βάση</a:t>
            </a:r>
            <a:r>
              <a:rPr lang="en-US" dirty="0"/>
              <a:t> (~5 </a:t>
            </a:r>
            <a:r>
              <a:rPr lang="el-GR" dirty="0"/>
              <a:t>σειρές)</a:t>
            </a:r>
            <a:endParaRPr lang="en-US" dirty="0"/>
          </a:p>
          <a:p>
            <a:pPr lvl="2"/>
            <a:r>
              <a:rPr lang="el-GR" dirty="0"/>
              <a:t>Βασίζεται αποκλειστικά σε </a:t>
            </a:r>
            <a:r>
              <a:rPr lang="en-US" dirty="0"/>
              <a:t>Python</a:t>
            </a:r>
          </a:p>
          <a:p>
            <a:pPr lvl="2"/>
            <a:r>
              <a:rPr lang="el-GR" dirty="0"/>
              <a:t>Αυστηρός έλεγχος για αντιγραφές</a:t>
            </a:r>
          </a:p>
          <a:p>
            <a:pPr lvl="1"/>
            <a:r>
              <a:rPr lang="el-GR" b="1" dirty="0"/>
              <a:t>Πρόοδος Π</a:t>
            </a:r>
            <a:r>
              <a:rPr lang="el-GR" dirty="0"/>
              <a:t> </a:t>
            </a:r>
            <a:r>
              <a:rPr lang="en-US" dirty="0"/>
              <a:t>                        </a:t>
            </a:r>
            <a:r>
              <a:rPr lang="el-GR" dirty="0"/>
              <a:t>     </a:t>
            </a:r>
            <a:r>
              <a:rPr lang="en-US" dirty="0"/>
              <a:t>                                      </a:t>
            </a:r>
            <a:r>
              <a:rPr lang="el-GR" dirty="0"/>
              <a:t> </a:t>
            </a:r>
            <a:r>
              <a:rPr lang="en-US" dirty="0"/>
              <a:t>30</a:t>
            </a:r>
            <a:r>
              <a:rPr lang="el-GR" dirty="0"/>
              <a:t>% </a:t>
            </a:r>
            <a:endParaRPr lang="en-US" dirty="0"/>
          </a:p>
          <a:p>
            <a:pPr lvl="2"/>
            <a:r>
              <a:rPr lang="el-GR" dirty="0"/>
              <a:t>Προαιρετική και βοηθητική</a:t>
            </a:r>
          </a:p>
          <a:p>
            <a:pPr lvl="2"/>
            <a:r>
              <a:rPr lang="el-GR" u="sng" dirty="0"/>
              <a:t>Ανοιχτές σημειώσεις</a:t>
            </a:r>
          </a:p>
          <a:p>
            <a:pPr lvl="1"/>
            <a:r>
              <a:rPr lang="el-GR" b="1" dirty="0"/>
              <a:t>Τελική Εξέταση Τ</a:t>
            </a:r>
            <a:r>
              <a:rPr lang="el-GR" dirty="0"/>
              <a:t> </a:t>
            </a:r>
            <a:r>
              <a:rPr lang="en-US" dirty="0"/>
              <a:t>                  </a:t>
            </a:r>
            <a:r>
              <a:rPr lang="el-GR" dirty="0"/>
              <a:t>     </a:t>
            </a:r>
            <a:r>
              <a:rPr lang="en-US" dirty="0"/>
              <a:t>                           </a:t>
            </a:r>
            <a:r>
              <a:rPr lang="el-GR" dirty="0"/>
              <a:t>4</a:t>
            </a:r>
            <a:r>
              <a:rPr lang="en-US" dirty="0"/>
              <a:t>0</a:t>
            </a:r>
            <a:r>
              <a:rPr lang="el-GR" dirty="0"/>
              <a:t>% ή </a:t>
            </a:r>
            <a:r>
              <a:rPr lang="en-US" dirty="0"/>
              <a:t>7</a:t>
            </a:r>
            <a:r>
              <a:rPr lang="el-GR" dirty="0"/>
              <a:t>0%</a:t>
            </a:r>
          </a:p>
          <a:p>
            <a:pPr lvl="2"/>
            <a:r>
              <a:rPr lang="el-GR" u="sng" dirty="0"/>
              <a:t>Ανοιχτές σημειώσεις</a:t>
            </a:r>
          </a:p>
          <a:p>
            <a:pPr lvl="2"/>
            <a:r>
              <a:rPr lang="el-GR" dirty="0"/>
              <a:t>Ρήτρα: </a:t>
            </a:r>
            <a:r>
              <a:rPr lang="el-GR" b="1" dirty="0"/>
              <a:t>Τ &gt;= 4.5</a:t>
            </a:r>
          </a:p>
          <a:p>
            <a:pPr lvl="1"/>
            <a:r>
              <a:rPr lang="el-GR" b="1" dirty="0"/>
              <a:t>Αν Τ &gt;= 4.5, τότε Β = </a:t>
            </a:r>
            <a:r>
              <a:rPr lang="en-US" b="1" dirty="0"/>
              <a:t>max(B1, B2)</a:t>
            </a:r>
          </a:p>
          <a:p>
            <a:pPr lvl="2"/>
            <a:r>
              <a:rPr lang="en-US" dirty="0"/>
              <a:t>B1 = 0.15A + 0.15E + 0</a:t>
            </a:r>
            <a:r>
              <a:rPr lang="el-GR" dirty="0"/>
              <a:t>.</a:t>
            </a:r>
            <a:r>
              <a:rPr lang="en-US" dirty="0"/>
              <a:t>7T</a:t>
            </a:r>
          </a:p>
          <a:p>
            <a:pPr lvl="2"/>
            <a:r>
              <a:rPr lang="en-US" dirty="0"/>
              <a:t>B2 = 0.15A + 0.15E + 0.3</a:t>
            </a:r>
            <a:r>
              <a:rPr lang="el-GR" dirty="0"/>
              <a:t>Π + 0.</a:t>
            </a:r>
            <a:r>
              <a:rPr lang="en-US" dirty="0"/>
              <a:t>4</a:t>
            </a:r>
            <a:r>
              <a:rPr lang="el-GR" dirty="0"/>
              <a:t>Τ</a:t>
            </a:r>
          </a:p>
          <a:p>
            <a:pPr lvl="1"/>
            <a:r>
              <a:rPr lang="el-GR" b="1" dirty="0"/>
              <a:t>Αλλιώς </a:t>
            </a:r>
            <a:r>
              <a:rPr lang="en-US" b="1" dirty="0"/>
              <a:t>B = 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Αξιολόγηση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88" y="2276872"/>
            <a:ext cx="3383657" cy="32066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15534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Ασκήσεις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2414" y="1628800"/>
            <a:ext cx="10332638" cy="5112568"/>
          </a:xfrm>
        </p:spPr>
        <p:txBody>
          <a:bodyPr>
            <a:normAutofit/>
          </a:bodyPr>
          <a:lstStyle/>
          <a:p>
            <a:r>
              <a:rPr lang="el-GR" dirty="0"/>
              <a:t>Μετρούν 15%</a:t>
            </a:r>
            <a:endParaRPr lang="en-US" dirty="0"/>
          </a:p>
          <a:p>
            <a:pPr lvl="1"/>
            <a:r>
              <a:rPr lang="el-GR" dirty="0"/>
              <a:t>Σχεδόν αποκλειστικά θεωρητικές</a:t>
            </a:r>
          </a:p>
          <a:p>
            <a:pPr lvl="1"/>
            <a:r>
              <a:rPr lang="el-GR" b="1" dirty="0"/>
              <a:t>ΠΟΛΥ</a:t>
            </a:r>
            <a:r>
              <a:rPr lang="el-GR" dirty="0"/>
              <a:t> σημαντικές για την κατανόηση του μαθήματος</a:t>
            </a:r>
          </a:p>
          <a:p>
            <a:r>
              <a:rPr lang="el-GR" dirty="0"/>
              <a:t>Οι ασκήσεις παραδίδονται </a:t>
            </a:r>
            <a:r>
              <a:rPr lang="el-GR" b="1" dirty="0"/>
              <a:t>έντυπα ή ηλεκτρονικά</a:t>
            </a:r>
            <a:r>
              <a:rPr lang="el-GR" dirty="0"/>
              <a:t> την ώρα που θα αναφέρεται επάνω στο φύλλο ασκήσεων. </a:t>
            </a:r>
            <a:endParaRPr lang="en-US" dirty="0"/>
          </a:p>
          <a:p>
            <a:pPr lvl="1"/>
            <a:r>
              <a:rPr lang="el-GR" dirty="0"/>
              <a:t>Ηλεκτρονική παράδοση ασκήσεων δικαιούνται </a:t>
            </a:r>
            <a:r>
              <a:rPr lang="el-GR" b="1" dirty="0"/>
              <a:t>όλοι</a:t>
            </a:r>
            <a:r>
              <a:rPr lang="en-US" b="1" dirty="0"/>
              <a:t>/</a:t>
            </a:r>
            <a:r>
              <a:rPr lang="el-GR" b="1" dirty="0" err="1"/>
              <a:t>ες</a:t>
            </a:r>
            <a:r>
              <a:rPr lang="el-GR" b="1" dirty="0"/>
              <a:t> οι φοιτητές/</a:t>
            </a:r>
            <a:r>
              <a:rPr lang="el-GR" b="1" dirty="0" err="1"/>
              <a:t>τριες</a:t>
            </a:r>
            <a:r>
              <a:rPr lang="el-GR" b="1" dirty="0"/>
              <a:t> του μαθήματος</a:t>
            </a:r>
            <a:r>
              <a:rPr lang="en-US" dirty="0"/>
              <a:t> </a:t>
            </a:r>
            <a:br>
              <a:rPr lang="el-GR" dirty="0"/>
            </a:br>
            <a:r>
              <a:rPr lang="en-US" dirty="0"/>
              <a:t>(</a:t>
            </a:r>
            <a:r>
              <a:rPr lang="el-GR" dirty="0"/>
              <a:t>η παράδοση γίνεται μέσω </a:t>
            </a:r>
            <a:r>
              <a:rPr lang="en-US" dirty="0"/>
              <a:t>e-mail </a:t>
            </a:r>
            <a:r>
              <a:rPr lang="el-GR" dirty="0"/>
              <a:t>– θα αναγράφεται επάνω στο φυλλάδιο</a:t>
            </a:r>
            <a:r>
              <a:rPr lang="en-US" dirty="0"/>
              <a:t>).</a:t>
            </a:r>
            <a:endParaRPr lang="el-GR" dirty="0"/>
          </a:p>
          <a:p>
            <a:r>
              <a:rPr lang="el-GR" dirty="0"/>
              <a:t>Η μορφή του παραδοτέου αρχείου πρέπει </a:t>
            </a:r>
            <a:r>
              <a:rPr lang="el-GR" b="1" u="sng" dirty="0"/>
              <a:t>αυστηρά</a:t>
            </a:r>
            <a:r>
              <a:rPr lang="el-GR" dirty="0"/>
              <a:t> να είναι η ακόλουθη:</a:t>
            </a:r>
          </a:p>
          <a:p>
            <a:pPr lvl="1"/>
            <a:r>
              <a:rPr lang="el-GR" b="1" u="sng" dirty="0"/>
              <a:t>Ένα</a:t>
            </a:r>
            <a:r>
              <a:rPr lang="el-GR" dirty="0"/>
              <a:t> ενιαίο αρχείο, μορφής PDF ή DOC.</a:t>
            </a:r>
          </a:p>
          <a:p>
            <a:pPr lvl="1"/>
            <a:r>
              <a:rPr lang="el-GR" dirty="0"/>
              <a:t>Να είναι ευανάγνωστο.</a:t>
            </a:r>
          </a:p>
          <a:p>
            <a:pPr lvl="1"/>
            <a:r>
              <a:rPr lang="el-GR" dirty="0"/>
              <a:t>Αν το παραδοτέο σας δε συμμορφώνεται με τα παραπάνω, τότε </a:t>
            </a:r>
            <a:r>
              <a:rPr lang="el-GR" b="1" dirty="0"/>
              <a:t>η παράδοση δε θα ληφθεί </a:t>
            </a:r>
            <a:r>
              <a:rPr lang="el-GR" b="1" dirty="0" err="1"/>
              <a:t>υπ'όψη</a:t>
            </a:r>
            <a:r>
              <a:rPr lang="el-GR" b="1" dirty="0"/>
              <a:t>, χωρίς καμιά ειδοποίηση από μέρους των διδασκόντων</a:t>
            </a:r>
            <a:r>
              <a:rPr lang="el-GR" dirty="0"/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7697" y="116633"/>
            <a:ext cx="2376264" cy="23762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4121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Εργαστήρια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2414" y="1628800"/>
            <a:ext cx="10332638" cy="5112568"/>
          </a:xfrm>
        </p:spPr>
        <p:txBody>
          <a:bodyPr>
            <a:normAutofit/>
          </a:bodyPr>
          <a:lstStyle/>
          <a:p>
            <a:r>
              <a:rPr lang="el-GR" dirty="0"/>
              <a:t>Μετρούν 15%</a:t>
            </a:r>
            <a:endParaRPr lang="en-US" dirty="0"/>
          </a:p>
          <a:p>
            <a:pPr lvl="1"/>
            <a:r>
              <a:rPr lang="el-GR" dirty="0"/>
              <a:t>Σχεδόν αποκλειστικά πρακτικές (</a:t>
            </a:r>
            <a:r>
              <a:rPr lang="en-US" dirty="0"/>
              <a:t>Python) </a:t>
            </a:r>
            <a:endParaRPr lang="el-GR" dirty="0"/>
          </a:p>
          <a:p>
            <a:pPr lvl="1"/>
            <a:r>
              <a:rPr lang="el-GR" b="1" dirty="0"/>
              <a:t>ΠΟΛΥ</a:t>
            </a:r>
            <a:r>
              <a:rPr lang="el-GR" dirty="0"/>
              <a:t> σημαντικές για την κατανόηση των εφαρμογών του μαθήματος</a:t>
            </a:r>
          </a:p>
          <a:p>
            <a:pPr lvl="1"/>
            <a:r>
              <a:rPr lang="el-GR" dirty="0"/>
              <a:t>Μπορείτε να συγκροτήσετε </a:t>
            </a:r>
            <a:r>
              <a:rPr lang="el-GR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ομάδες των 2 </a:t>
            </a:r>
            <a:r>
              <a:rPr lang="en-US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(</a:t>
            </a:r>
            <a:r>
              <a:rPr lang="el-GR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το πολύ) ατόμων</a:t>
            </a:r>
          </a:p>
          <a:p>
            <a:pPr lvl="2"/>
            <a:r>
              <a:rPr lang="el-GR" dirty="0"/>
              <a:t>Οι ομάδες κατοχυρώνονται με την παράδοση του 1</a:t>
            </a:r>
            <a:r>
              <a:rPr lang="el-GR" baseline="30000" dirty="0"/>
              <a:t>ου</a:t>
            </a:r>
            <a:r>
              <a:rPr lang="el-GR" dirty="0"/>
              <a:t> εργαστηρίου και αλλάζουν μόνο μετά από αποχώρηση μελών της ομάδας</a:t>
            </a:r>
          </a:p>
          <a:p>
            <a:r>
              <a:rPr lang="el-GR" dirty="0"/>
              <a:t>Τα εργαστήρια παραδίδονται </a:t>
            </a:r>
            <a:r>
              <a:rPr lang="el-GR" b="1" dirty="0"/>
              <a:t>αποκλειστικά ηλεκτρονικά</a:t>
            </a:r>
            <a:r>
              <a:rPr lang="el-GR" dirty="0"/>
              <a:t> στην προκαθορισμένη ημερομηνία παράδοσης που αναγράφει η εκφώνησή τους </a:t>
            </a:r>
            <a:br>
              <a:rPr lang="el-GR" dirty="0"/>
            </a:br>
            <a:r>
              <a:rPr lang="el-GR" dirty="0"/>
              <a:t>(η παράδοση γίνεται μέσω </a:t>
            </a:r>
            <a:r>
              <a:rPr lang="en-US" dirty="0"/>
              <a:t>e-mail </a:t>
            </a:r>
            <a:r>
              <a:rPr lang="el-GR" dirty="0"/>
              <a:t>– θα αναγράφεται επάνω στο φυλλάδιο</a:t>
            </a:r>
            <a:r>
              <a:rPr lang="en-US" dirty="0"/>
              <a:t>).</a:t>
            </a:r>
            <a:endParaRPr lang="el-GR" dirty="0"/>
          </a:p>
          <a:p>
            <a:r>
              <a:rPr lang="el-GR" dirty="0"/>
              <a:t>Η μορφή του παραδοτέου αρχείου πρέπει </a:t>
            </a:r>
            <a:r>
              <a:rPr lang="el-GR" b="1" u="sng" dirty="0"/>
              <a:t>αυστηρά</a:t>
            </a:r>
            <a:r>
              <a:rPr lang="el-GR" dirty="0"/>
              <a:t> να είναι η ακόλουθη:</a:t>
            </a:r>
          </a:p>
          <a:p>
            <a:pPr lvl="1"/>
            <a:r>
              <a:rPr lang="el-GR" dirty="0"/>
              <a:t>Τα όποια θεωρητικά ερωτήματα/σχόλια που πρέπει να κάνετε πρέπει να βρίσκονται στα κατάλληλα κελιά στο </a:t>
            </a:r>
            <a:r>
              <a:rPr lang="en-US" dirty="0"/>
              <a:t>Jupyter Notebook</a:t>
            </a:r>
            <a:r>
              <a:rPr lang="el-GR" dirty="0"/>
              <a:t>.</a:t>
            </a:r>
            <a:endParaRPr lang="en-US" dirty="0"/>
          </a:p>
          <a:p>
            <a:pPr lvl="1"/>
            <a:r>
              <a:rPr lang="el-GR" dirty="0"/>
              <a:t>Ο κώδικας με τη λύση σας πρέπει επίσης να βρίσκεται στα κατάλληλα κελιά.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7697" y="116633"/>
            <a:ext cx="2376264" cy="23762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6" name="Picture 2" descr="Python (programming language) - Wikipedi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0636" y="230561"/>
            <a:ext cx="1171996" cy="1284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9894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Πρόοδος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2414" y="1628800"/>
            <a:ext cx="10332638" cy="5040560"/>
          </a:xfrm>
        </p:spPr>
        <p:txBody>
          <a:bodyPr>
            <a:normAutofit/>
          </a:bodyPr>
          <a:lstStyle/>
          <a:p>
            <a:r>
              <a:rPr lang="el-GR" dirty="0"/>
              <a:t>Μετρά βοηθητικά </a:t>
            </a:r>
            <a:r>
              <a:rPr lang="en-US" dirty="0"/>
              <a:t>30</a:t>
            </a:r>
            <a:r>
              <a:rPr lang="el-GR" dirty="0"/>
              <a:t>%</a:t>
            </a:r>
            <a:endParaRPr lang="en-US" dirty="0"/>
          </a:p>
          <a:p>
            <a:pPr lvl="1"/>
            <a:endParaRPr lang="en-US" dirty="0"/>
          </a:p>
          <a:p>
            <a:pPr lvl="1"/>
            <a:r>
              <a:rPr lang="el-GR" dirty="0"/>
              <a:t>Προαιρετική συμμετοχή των φοιτητών</a:t>
            </a:r>
          </a:p>
          <a:p>
            <a:pPr marL="274320" lvl="1" indent="0">
              <a:buNone/>
            </a:pPr>
            <a:endParaRPr lang="el-GR" dirty="0"/>
          </a:p>
          <a:p>
            <a:pPr lvl="1"/>
            <a:r>
              <a:rPr lang="el-GR" dirty="0"/>
              <a:t>Πραγματοποιείται με ανοιχτές σημειώσεις ΚΑΘΕ ΜΟΡΦΗΣ, καθώς και με ανοιχτά </a:t>
            </a:r>
            <a:r>
              <a:rPr lang="en-US" dirty="0"/>
              <a:t>laptops</a:t>
            </a:r>
          </a:p>
          <a:p>
            <a:pPr lvl="1"/>
            <a:endParaRPr lang="en-US" dirty="0"/>
          </a:p>
          <a:p>
            <a:pPr lvl="1"/>
            <a:r>
              <a:rPr lang="el-GR" dirty="0"/>
              <a:t>Μετρά βοηθητικά και στην εξεταστική του Σεπτέμβρη</a:t>
            </a:r>
          </a:p>
          <a:p>
            <a:pPr lvl="1"/>
            <a:endParaRPr lang="el-GR" dirty="0"/>
          </a:p>
          <a:p>
            <a:pPr lvl="1"/>
            <a:r>
              <a:rPr lang="el-GR" dirty="0"/>
              <a:t>Ημερομηνία: </a:t>
            </a:r>
            <a:r>
              <a:rPr lang="en-US" b="1" u="sng" dirty="0"/>
              <a:t>TBD</a:t>
            </a:r>
            <a:endParaRPr lang="el-GR" b="1" u="sn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7697" y="413666"/>
            <a:ext cx="2376264" cy="17821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19397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Τελική Εξέταση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2414" y="1628800"/>
            <a:ext cx="10332638" cy="5040560"/>
          </a:xfrm>
        </p:spPr>
        <p:txBody>
          <a:bodyPr>
            <a:normAutofit/>
          </a:bodyPr>
          <a:lstStyle/>
          <a:p>
            <a:r>
              <a:rPr lang="el-GR" dirty="0"/>
              <a:t>Μετρά </a:t>
            </a:r>
            <a:r>
              <a:rPr lang="en-US" dirty="0"/>
              <a:t>40</a:t>
            </a:r>
            <a:r>
              <a:rPr lang="el-GR" dirty="0"/>
              <a:t> ή 70%</a:t>
            </a:r>
          </a:p>
          <a:p>
            <a:pPr lvl="1"/>
            <a:endParaRPr lang="el-GR" dirty="0"/>
          </a:p>
          <a:p>
            <a:pPr lvl="1"/>
            <a:r>
              <a:rPr lang="en-US" dirty="0"/>
              <a:t>40</a:t>
            </a:r>
            <a:r>
              <a:rPr lang="el-GR" dirty="0"/>
              <a:t>% αν ο βαθμός προόδου ενισχύει το συνολικό βαθμό σας</a:t>
            </a:r>
          </a:p>
          <a:p>
            <a:pPr lvl="1"/>
            <a:endParaRPr lang="el-GR" dirty="0"/>
          </a:p>
          <a:p>
            <a:pPr lvl="1"/>
            <a:r>
              <a:rPr lang="el-GR" dirty="0"/>
              <a:t>70%, διαφορετικά</a:t>
            </a:r>
          </a:p>
          <a:p>
            <a:pPr lvl="1"/>
            <a:endParaRPr lang="el-GR" dirty="0"/>
          </a:p>
          <a:p>
            <a:pPr lvl="1"/>
            <a:r>
              <a:rPr lang="el-GR" dirty="0"/>
              <a:t>Πραγματοποιείται με ανοιχτές σημειώσεις ΚΑΘΕ ΜΟΡΦΗΣ, καθώς και με ανοιχτά </a:t>
            </a:r>
            <a:r>
              <a:rPr lang="en-US" dirty="0"/>
              <a:t>laptops</a:t>
            </a:r>
          </a:p>
          <a:p>
            <a:pPr lvl="1"/>
            <a:endParaRPr lang="en-US" dirty="0"/>
          </a:p>
          <a:p>
            <a:pPr lvl="1"/>
            <a:r>
              <a:rPr lang="el-GR" dirty="0"/>
              <a:t>Δεν περιλαμβάνει εξέταση κώδικα</a:t>
            </a:r>
          </a:p>
          <a:p>
            <a:pPr lvl="2"/>
            <a:r>
              <a:rPr lang="el-GR" dirty="0"/>
              <a:t>Μόνο θεωρητικά θέματα</a:t>
            </a:r>
          </a:p>
          <a:p>
            <a:pPr lvl="2"/>
            <a:endParaRPr lang="el-GR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l-G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7697" y="413666"/>
            <a:ext cx="2376264" cy="17821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733966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2414" y="1628800"/>
            <a:ext cx="10260630" cy="4543400"/>
          </a:xfrm>
        </p:spPr>
        <p:txBody>
          <a:bodyPr>
            <a:normAutofit/>
          </a:bodyPr>
          <a:lstStyle/>
          <a:p>
            <a:r>
              <a:rPr lang="el-GR" dirty="0"/>
              <a:t>Για την επικοινωνία σας με τη λίστα του μαθήματος, παρακαλώ εγγραφείτε ακολουθώντας την παρακάτω διαδικασία:</a:t>
            </a:r>
            <a:br>
              <a:rPr lang="en-US" dirty="0"/>
            </a:br>
            <a:endParaRPr lang="el-GR" dirty="0"/>
          </a:p>
          <a:p>
            <a:pPr lvl="1"/>
            <a:r>
              <a:rPr lang="en-US" dirty="0"/>
              <a:t>https://wiki.csd.uoc.gr/el/public/digital-services/email-lists</a:t>
            </a:r>
            <a:endParaRPr lang="el-GR" dirty="0"/>
          </a:p>
          <a:p>
            <a:endParaRPr lang="en-US" sz="1100" dirty="0"/>
          </a:p>
          <a:p>
            <a:r>
              <a:rPr lang="el-GR" dirty="0"/>
              <a:t>Για επικοινωνία με το διδάσκων και τους βοηθούς, στείλτε e-mail στο hy370@csd.uoc.gr</a:t>
            </a:r>
          </a:p>
          <a:p>
            <a:r>
              <a:rPr lang="el-GR" dirty="0"/>
              <a:t>Για απορίες σχετικά με το μάθημα, παρακαλείστε να απευθύνεστε ΑΠΟΚΛΕΙΣΤΙΚΑ στη λίστα του μαθήματος, hy370-list@csd.uoc.gr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Επικοινωνία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796" y="110904"/>
            <a:ext cx="2377440" cy="13482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48" y="5600106"/>
            <a:ext cx="4363618" cy="11441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24557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6300" y="1628800"/>
            <a:ext cx="6624736" cy="4968552"/>
          </a:xfrm>
        </p:spPr>
        <p:txBody>
          <a:bodyPr>
            <a:noAutofit/>
          </a:bodyPr>
          <a:lstStyle/>
          <a:p>
            <a:pPr marL="360000">
              <a:lnSpc>
                <a:spcPct val="80000"/>
              </a:lnSpc>
              <a:spcBef>
                <a:spcPts val="1200"/>
              </a:spcBef>
            </a:pPr>
            <a:r>
              <a:rPr lang="el-GR" sz="1800" dirty="0"/>
              <a:t>Πριν να στείλετε email για να κάνετε μια ερώτηση, ελέγξτε αν έχει ήδη απαντηθεί στη λίστα, αν η απάντηση βρίσκεται στη σελίδα του τμήματος ή του μαθήματος, κλπ.</a:t>
            </a:r>
          </a:p>
          <a:p>
            <a:pPr marL="360000">
              <a:lnSpc>
                <a:spcPct val="80000"/>
              </a:lnSpc>
              <a:spcBef>
                <a:spcPts val="1200"/>
              </a:spcBef>
            </a:pPr>
            <a:r>
              <a:rPr lang="el-GR" sz="1800" dirty="0"/>
              <a:t>Μη στέλνετε πάνω από ένα email σε διαφορετικούς παραλήπτες για να ρωτήσετε την ίδια ερώτηση.</a:t>
            </a:r>
          </a:p>
          <a:p>
            <a:pPr marL="360000">
              <a:lnSpc>
                <a:spcPct val="80000"/>
              </a:lnSpc>
              <a:spcBef>
                <a:spcPts val="1200"/>
              </a:spcBef>
            </a:pPr>
            <a:r>
              <a:rPr lang="el-GR" sz="1800" dirty="0"/>
              <a:t>Προτιμήστε να χρησιμοποιείτε τη διεύθυνση email που έχετε στο Τμήμα. Προσπαθήστε να μη χρησιμοποιείτε προσωπικές διευθύνσεις e-</a:t>
            </a:r>
            <a:r>
              <a:rPr lang="el-GR" sz="1800" dirty="0" err="1"/>
              <a:t>mail</a:t>
            </a:r>
            <a:r>
              <a:rPr lang="el-GR" sz="1800" dirty="0"/>
              <a:t> στην επικοινωνία σας με το διδακτικό προσωπικό, τις λίστες ή τη γραμματεία.</a:t>
            </a:r>
          </a:p>
          <a:p>
            <a:pPr marL="360000">
              <a:lnSpc>
                <a:spcPct val="80000"/>
              </a:lnSpc>
              <a:spcBef>
                <a:spcPts val="1200"/>
              </a:spcBef>
            </a:pPr>
            <a:r>
              <a:rPr lang="el-GR" sz="1800" dirty="0"/>
              <a:t>Γράψτε ένα περιγραφικό Θέμα (</a:t>
            </a:r>
            <a:r>
              <a:rPr lang="el-GR" sz="1800" dirty="0" err="1"/>
              <a:t>subject</a:t>
            </a:r>
            <a:r>
              <a:rPr lang="el-GR" sz="1800" dirty="0"/>
              <a:t>). Το μήνυμά σας μπορεί να αγνοηθεί αν δεν έχει Θέμα. </a:t>
            </a:r>
          </a:p>
          <a:p>
            <a:pPr marL="634320" lvl="1">
              <a:lnSpc>
                <a:spcPct val="80000"/>
              </a:lnSpc>
              <a:spcBef>
                <a:spcPts val="1200"/>
              </a:spcBef>
            </a:pPr>
            <a:r>
              <a:rPr lang="el-GR" sz="1400" dirty="0"/>
              <a:t>Βεβαιωθείτε ότι το θέμα είναι συγκεκριμένο και αναπαριστά το περιεχόμενο (Το "Ερώτηση" δεν είναι καλό θέμα). </a:t>
            </a:r>
          </a:p>
          <a:p>
            <a:pPr marL="634320" lvl="1">
              <a:lnSpc>
                <a:spcPct val="80000"/>
              </a:lnSpc>
              <a:spcBef>
                <a:spcPts val="1200"/>
              </a:spcBef>
            </a:pPr>
            <a:r>
              <a:rPr lang="el-GR" sz="1400" dirty="0"/>
              <a:t>Ένας καλός τρόπος περιγραφής θέματος, που βοηθά και στην αρχειοθέτηση των e-</a:t>
            </a:r>
            <a:r>
              <a:rPr lang="el-GR" sz="1400" dirty="0" err="1"/>
              <a:t>mails</a:t>
            </a:r>
            <a:r>
              <a:rPr lang="el-GR" sz="1400" dirty="0"/>
              <a:t> σας είναι η έναρξη του θέματος με τον όρο [ΗΥ370], για παράδειγμα: "[ΗΥ370] Απορία στο </a:t>
            </a:r>
            <a:r>
              <a:rPr lang="el-GR" sz="1400" dirty="0" err="1"/>
              <a:t>Μετασχ</a:t>
            </a:r>
            <a:r>
              <a:rPr lang="el-GR" sz="1400" dirty="0"/>
              <a:t>. </a:t>
            </a:r>
            <a:r>
              <a:rPr lang="el-GR" sz="1400" dirty="0" err="1"/>
              <a:t>Fourier</a:t>
            </a:r>
            <a:r>
              <a:rPr lang="el-GR" sz="1400" dirty="0"/>
              <a:t>".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Επικοινωνία - Οδηγίες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780" y="2060848"/>
            <a:ext cx="4564225" cy="36033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ular Callout 4"/>
          <p:cNvSpPr/>
          <p:nvPr/>
        </p:nvSpPr>
        <p:spPr>
          <a:xfrm>
            <a:off x="7462564" y="116632"/>
            <a:ext cx="4392488" cy="1178768"/>
          </a:xfrm>
          <a:prstGeom prst="wedgeRectCallout">
            <a:avLst/>
          </a:prstGeom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READ AT HOME!</a:t>
            </a:r>
            <a:endParaRPr lang="el-GR" sz="3600" dirty="0"/>
          </a:p>
        </p:txBody>
      </p:sp>
    </p:spTree>
    <p:extLst>
      <p:ext uri="{BB962C8B-B14F-4D97-AF65-F5344CB8AC3E}">
        <p14:creationId xmlns:p14="http://schemas.microsoft.com/office/powerpoint/2010/main" val="345769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70005" y="1628800"/>
            <a:ext cx="6741031" cy="4968552"/>
          </a:xfrm>
        </p:spPr>
        <p:txBody>
          <a:bodyPr>
            <a:noAutofit/>
          </a:bodyPr>
          <a:lstStyle/>
          <a:p>
            <a:pPr marL="360000">
              <a:lnSpc>
                <a:spcPct val="80000"/>
              </a:lnSpc>
              <a:spcBef>
                <a:spcPts val="1200"/>
              </a:spcBef>
            </a:pPr>
            <a:r>
              <a:rPr lang="el-GR" sz="1700" dirty="0"/>
              <a:t>Χρησιμοποιήστε χαιρετισμό για να ξεκινήσετε το μήνυμα.</a:t>
            </a:r>
          </a:p>
          <a:p>
            <a:pPr marL="360000">
              <a:lnSpc>
                <a:spcPct val="80000"/>
              </a:lnSpc>
              <a:spcBef>
                <a:spcPts val="1200"/>
              </a:spcBef>
            </a:pPr>
            <a:r>
              <a:rPr lang="el-GR" sz="1700" dirty="0"/>
              <a:t>Γράψτε το μήνυμα με καθαρό και περιεκτικό λόγο.</a:t>
            </a:r>
          </a:p>
          <a:p>
            <a:pPr marL="360000">
              <a:lnSpc>
                <a:spcPct val="80000"/>
              </a:lnSpc>
              <a:spcBef>
                <a:spcPts val="1200"/>
              </a:spcBef>
            </a:pPr>
            <a:r>
              <a:rPr lang="el-GR" sz="1700" dirty="0"/>
              <a:t>Γράψτε τι αφορά το μήνυμα και τι περιμένετε από τον παραλήπτη.</a:t>
            </a:r>
          </a:p>
          <a:p>
            <a:pPr marL="360000">
              <a:lnSpc>
                <a:spcPct val="80000"/>
              </a:lnSpc>
              <a:spcBef>
                <a:spcPts val="1200"/>
              </a:spcBef>
            </a:pPr>
            <a:r>
              <a:rPr lang="el-GR" sz="1700" dirty="0"/>
              <a:t>Αν αναφέρετε συνημμένα αρχεία, μην ξεχάσετε να τα επισυνάψετε. Χρησιμοποιήστε περιγραφικό όνομα αρχείου.</a:t>
            </a:r>
          </a:p>
          <a:p>
            <a:pPr marL="360000">
              <a:lnSpc>
                <a:spcPct val="80000"/>
              </a:lnSpc>
              <a:spcBef>
                <a:spcPts val="1200"/>
              </a:spcBef>
            </a:pPr>
            <a:r>
              <a:rPr lang="el-GR" sz="1700" dirty="0"/>
              <a:t>Υπογράψτε το email σας με ολόκληρο το όνομά σας και τον αριθμό μητρώου. Ρυθμίστε σωστά το όνομά σας στο email. Π.χ., χρησιμοποιήστε "</a:t>
            </a:r>
            <a:r>
              <a:rPr lang="el-GR" sz="1700" dirty="0" err="1"/>
              <a:t>name</a:t>
            </a:r>
            <a:r>
              <a:rPr lang="el-GR" sz="1700" dirty="0"/>
              <a:t> </a:t>
            </a:r>
            <a:r>
              <a:rPr lang="el-GR" sz="1700" dirty="0" err="1"/>
              <a:t>surname</a:t>
            </a:r>
            <a:r>
              <a:rPr lang="el-GR" sz="1700" dirty="0"/>
              <a:t> &lt;login@csd.uoc.gr&gt;", όχι "zorikos92 &lt;login@csd.uoc.gr&gt;".</a:t>
            </a:r>
          </a:p>
          <a:p>
            <a:pPr marL="360000">
              <a:lnSpc>
                <a:spcPct val="80000"/>
              </a:lnSpc>
              <a:spcBef>
                <a:spcPts val="1200"/>
              </a:spcBef>
            </a:pPr>
            <a:r>
              <a:rPr lang="el-GR" sz="1700" dirty="0"/>
              <a:t>Γράφετε ελληνικά με ελληνικούς χαρακτήρες και αγγλικά με λατινικούς χαρακτήρες, όποτε είναι δυνατό. Μη χρησιμοποιείτε μόνο κεφαλαία γράμματα.</a:t>
            </a:r>
          </a:p>
          <a:p>
            <a:pPr marL="360000">
              <a:lnSpc>
                <a:spcPct val="80000"/>
              </a:lnSpc>
              <a:spcBef>
                <a:spcPts val="1200"/>
              </a:spcBef>
            </a:pPr>
            <a:r>
              <a:rPr lang="el-GR" sz="1700" dirty="0"/>
              <a:t>Ενεργοποιήστε τον έλεγχο ορθογραφίας, αν υποστηρίζεται από την εφαρμογή e-</a:t>
            </a:r>
            <a:r>
              <a:rPr lang="el-GR" sz="1700" dirty="0" err="1"/>
              <a:t>mail</a:t>
            </a:r>
            <a:r>
              <a:rPr lang="el-GR" sz="1700" dirty="0"/>
              <a:t> που χρησιμοποιείτε. Μια καλή δωρεάν εφαρμογή e-</a:t>
            </a:r>
            <a:r>
              <a:rPr lang="el-GR" sz="1700" dirty="0" err="1"/>
              <a:t>mail</a:t>
            </a:r>
            <a:r>
              <a:rPr lang="el-GR" sz="1700" dirty="0"/>
              <a:t> είναι το </a:t>
            </a:r>
            <a:r>
              <a:rPr lang="el-GR" sz="1700" dirty="0" err="1"/>
              <a:t>Mozilla</a:t>
            </a:r>
            <a:r>
              <a:rPr lang="el-GR" sz="1700" dirty="0"/>
              <a:t> </a:t>
            </a:r>
            <a:r>
              <a:rPr lang="el-GR" sz="1700" dirty="0" err="1"/>
              <a:t>Thunderbird</a:t>
            </a:r>
            <a:r>
              <a:rPr lang="el-GR" sz="1700" dirty="0"/>
              <a:t>, με πλήθος ευκολιών στην αρχειοθέτηση των e-</a:t>
            </a:r>
            <a:r>
              <a:rPr lang="el-GR" sz="1700" dirty="0" err="1"/>
              <a:t>mails</a:t>
            </a:r>
            <a:r>
              <a:rPr lang="el-GR" sz="1700" dirty="0"/>
              <a:t> σας.</a:t>
            </a:r>
          </a:p>
          <a:p>
            <a:pPr marL="360000">
              <a:lnSpc>
                <a:spcPct val="80000"/>
              </a:lnSpc>
              <a:spcBef>
                <a:spcPts val="1200"/>
              </a:spcBef>
            </a:pPr>
            <a:r>
              <a:rPr lang="el-GR" sz="1700" dirty="0"/>
              <a:t>Διαβάζετε το μήνυμά σας πριν πατήσετε Αποστολή.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Επικοινωνία - Οδηγίες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780" y="2060848"/>
            <a:ext cx="4564225" cy="36033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ular Callout 4"/>
          <p:cNvSpPr/>
          <p:nvPr/>
        </p:nvSpPr>
        <p:spPr>
          <a:xfrm>
            <a:off x="7462564" y="116632"/>
            <a:ext cx="4392488" cy="1178768"/>
          </a:xfrm>
          <a:prstGeom prst="wedgeRectCallout">
            <a:avLst/>
          </a:prstGeom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READ AT HOME!</a:t>
            </a:r>
            <a:endParaRPr lang="el-GR" sz="3600" dirty="0"/>
          </a:p>
        </p:txBody>
      </p:sp>
    </p:spTree>
    <p:extLst>
      <p:ext uri="{BB962C8B-B14F-4D97-AF65-F5344CB8AC3E}">
        <p14:creationId xmlns:p14="http://schemas.microsoft.com/office/powerpoint/2010/main" val="878729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Βιβλιογραφία</a:t>
            </a:r>
            <a:r>
              <a:rPr lang="en-US" dirty="0"/>
              <a:t> (</a:t>
            </a:r>
            <a:r>
              <a:rPr lang="el-GR" dirty="0"/>
              <a:t>ενδεικτική)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797" y="1601969"/>
            <a:ext cx="1528098" cy="228903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06" y="3795196"/>
            <a:ext cx="1731917" cy="229128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386" y="3921515"/>
            <a:ext cx="1554437" cy="22100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0997" y="3951222"/>
            <a:ext cx="1641904" cy="22501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3755" y="3959725"/>
            <a:ext cx="1796561" cy="227302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223" y="3965752"/>
            <a:ext cx="1645293" cy="2260965"/>
          </a:xfrm>
          <a:prstGeom prst="rect">
            <a:avLst/>
          </a:prstGeom>
        </p:spPr>
      </p:pic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64" y="1549283"/>
            <a:ext cx="2202547" cy="2088232"/>
          </a:xfr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4000" y="1579400"/>
            <a:ext cx="1617257" cy="228190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136" y="2709142"/>
            <a:ext cx="1329711" cy="189933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6900" y="4059315"/>
            <a:ext cx="1446861" cy="203397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2061" y="1727463"/>
            <a:ext cx="1541799" cy="203804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2054" y="1596515"/>
            <a:ext cx="1704803" cy="2399811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5455" y="2694838"/>
            <a:ext cx="1489669" cy="235138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5410" y="3890242"/>
            <a:ext cx="1663320" cy="228261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5073" y="4019032"/>
            <a:ext cx="1478507" cy="2173919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8751" y="1596515"/>
            <a:ext cx="1511447" cy="2271243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7934" y="2492896"/>
            <a:ext cx="1445382" cy="203256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6" t="2750" r="4366" b="1701"/>
          <a:stretch/>
        </p:blipFill>
        <p:spPr>
          <a:xfrm>
            <a:off x="9279485" y="2735589"/>
            <a:ext cx="1775670" cy="244827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1046" y="1685806"/>
            <a:ext cx="1695404" cy="2235709"/>
          </a:xfrm>
          <a:prstGeom prst="rect">
            <a:avLst/>
          </a:prstGeom>
        </p:spPr>
      </p:pic>
      <p:pic>
        <p:nvPicPr>
          <p:cNvPr id="16" name="Εικόνα 15" descr="Επεργασία Σήματος Συνεχούς &amp; Διακριτού Χρόνου">
            <a:extLst>
              <a:ext uri="{FF2B5EF4-FFF2-40B4-BE49-F238E27FC236}">
                <a16:creationId xmlns:a16="http://schemas.microsoft.com/office/drawing/2014/main" id="{CEC2F976-ED45-1731-ED92-76EA4983B8FD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026041" y="2804161"/>
            <a:ext cx="1551096" cy="2141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334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4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C5C1B-8EB5-833A-D9E2-36025B0565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66038-75A4-1304-5C66-C405861FE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449" y="277593"/>
            <a:ext cx="9143998" cy="1020762"/>
          </a:xfrm>
        </p:spPr>
        <p:txBody>
          <a:bodyPr/>
          <a:lstStyle/>
          <a:p>
            <a:r>
              <a:rPr lang="el-GR" dirty="0"/>
              <a:t>Βιβλιογραφία (</a:t>
            </a:r>
            <a:r>
              <a:rPr lang="el-GR" dirty="0" err="1"/>
              <a:t>Εύδοξος</a:t>
            </a:r>
            <a:r>
              <a:rPr lang="el-GR" dirty="0"/>
              <a:t>)</a:t>
            </a:r>
            <a:endParaRPr lang="en-US" dirty="0"/>
          </a:p>
        </p:txBody>
      </p:sp>
      <p:pic>
        <p:nvPicPr>
          <p:cNvPr id="13" name="Εικόνα 12" descr="Επεργασία Σήματος Συνεχούς &amp; Διακριτού Χρόνου">
            <a:extLst>
              <a:ext uri="{FF2B5EF4-FFF2-40B4-BE49-F238E27FC236}">
                <a16:creationId xmlns:a16="http://schemas.microsoft.com/office/drawing/2014/main" id="{DF5FBC2D-1B36-C5F8-27D8-DEC0F21B3F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2465" y="313296"/>
            <a:ext cx="2252010" cy="3109573"/>
          </a:xfrm>
          <a:prstGeom prst="rect">
            <a:avLst/>
          </a:prstGeom>
        </p:spPr>
      </p:pic>
      <p:pic>
        <p:nvPicPr>
          <p:cNvPr id="14" name="Εικόνα 13">
            <a:extLst>
              <a:ext uri="{FF2B5EF4-FFF2-40B4-BE49-F238E27FC236}">
                <a16:creationId xmlns:a16="http://schemas.microsoft.com/office/drawing/2014/main" id="{68DB93C0-E345-3DE5-0CAA-34314881046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6114"/>
          <a:stretch>
            <a:fillRect/>
          </a:stretch>
        </p:blipFill>
        <p:spPr>
          <a:xfrm>
            <a:off x="4930233" y="313297"/>
            <a:ext cx="2207458" cy="3115703"/>
          </a:xfrm>
          <a:prstGeom prst="rect">
            <a:avLst/>
          </a:prstGeom>
        </p:spPr>
      </p:pic>
      <p:pic>
        <p:nvPicPr>
          <p:cNvPr id="16" name="Εικόνα 15">
            <a:extLst>
              <a:ext uri="{FF2B5EF4-FFF2-40B4-BE49-F238E27FC236}">
                <a16:creationId xmlns:a16="http://schemas.microsoft.com/office/drawing/2014/main" id="{8817ED55-EC4B-6A72-B33E-64D98A1E4F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095" y="1646398"/>
            <a:ext cx="2154101" cy="3080698"/>
          </a:xfrm>
          <a:prstGeom prst="rect">
            <a:avLst/>
          </a:prstGeom>
        </p:spPr>
      </p:pic>
      <p:pic>
        <p:nvPicPr>
          <p:cNvPr id="19" name="Εικόνα 18">
            <a:extLst>
              <a:ext uri="{FF2B5EF4-FFF2-40B4-BE49-F238E27FC236}">
                <a16:creationId xmlns:a16="http://schemas.microsoft.com/office/drawing/2014/main" id="{D8D364EF-20D4-7BD7-5CB9-84A2BE133F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63055" y="313297"/>
            <a:ext cx="2133317" cy="3115703"/>
          </a:xfrm>
          <a:prstGeom prst="rect">
            <a:avLst/>
          </a:prstGeom>
        </p:spPr>
      </p:pic>
      <p:pic>
        <p:nvPicPr>
          <p:cNvPr id="22" name="Εικόνα 21">
            <a:extLst>
              <a:ext uri="{FF2B5EF4-FFF2-40B4-BE49-F238E27FC236}">
                <a16:creationId xmlns:a16="http://schemas.microsoft.com/office/drawing/2014/main" id="{DCC16999-26D2-3EBE-C490-FEBD81D6BE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542" y="3613094"/>
            <a:ext cx="2233149" cy="3080698"/>
          </a:xfrm>
          <a:prstGeom prst="rect">
            <a:avLst/>
          </a:prstGeom>
        </p:spPr>
      </p:pic>
      <p:pic>
        <p:nvPicPr>
          <p:cNvPr id="24" name="Εικόνα 23">
            <a:extLst>
              <a:ext uri="{FF2B5EF4-FFF2-40B4-BE49-F238E27FC236}">
                <a16:creationId xmlns:a16="http://schemas.microsoft.com/office/drawing/2014/main" id="{C374CAE8-8401-A54A-22AE-8CDF6C41358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63055" y="3613094"/>
            <a:ext cx="2118885" cy="3103854"/>
          </a:xfrm>
          <a:prstGeom prst="rect">
            <a:avLst/>
          </a:prstGeom>
        </p:spPr>
      </p:pic>
      <p:pic>
        <p:nvPicPr>
          <p:cNvPr id="26" name="Εικόνα 25">
            <a:extLst>
              <a:ext uri="{FF2B5EF4-FFF2-40B4-BE49-F238E27FC236}">
                <a16:creationId xmlns:a16="http://schemas.microsoft.com/office/drawing/2014/main" id="{88A36FE5-8775-ADF7-5EF8-1DF083BB1F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91420" y="1644663"/>
            <a:ext cx="2128495" cy="3103855"/>
          </a:xfrm>
          <a:prstGeom prst="rect">
            <a:avLst/>
          </a:prstGeom>
        </p:spPr>
      </p:pic>
      <p:pic>
        <p:nvPicPr>
          <p:cNvPr id="28" name="Εικόνα 27">
            <a:extLst>
              <a:ext uri="{FF2B5EF4-FFF2-40B4-BE49-F238E27FC236}">
                <a16:creationId xmlns:a16="http://schemas.microsoft.com/office/drawing/2014/main" id="{2314FD78-D280-4858-A352-9F9783DCF2D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69604" y="3613094"/>
            <a:ext cx="2231346" cy="3080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8381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449" y="277593"/>
            <a:ext cx="9143998" cy="1020762"/>
          </a:xfrm>
        </p:spPr>
        <p:txBody>
          <a:bodyPr/>
          <a:lstStyle/>
          <a:p>
            <a:r>
              <a:rPr lang="el-GR" dirty="0"/>
              <a:t>Βιβλιογραφία (</a:t>
            </a:r>
            <a:r>
              <a:rPr lang="el-GR" dirty="0" err="1"/>
              <a:t>Εύδοξος</a:t>
            </a:r>
            <a:r>
              <a:rPr lang="el-GR" dirty="0"/>
              <a:t>)</a:t>
            </a:r>
            <a:endParaRPr lang="en-US" dirty="0"/>
          </a:p>
        </p:txBody>
      </p:sp>
      <p:pic>
        <p:nvPicPr>
          <p:cNvPr id="13" name="Εικόνα 12" descr="Επεργασία Σήματος Συνεχούς &amp; Διακριτού Χρόνου">
            <a:extLst>
              <a:ext uri="{FF2B5EF4-FFF2-40B4-BE49-F238E27FC236}">
                <a16:creationId xmlns:a16="http://schemas.microsoft.com/office/drawing/2014/main" id="{24E9B104-7E4D-8A56-FD94-963FA50129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2564" y="1720521"/>
            <a:ext cx="3600400" cy="4971428"/>
          </a:xfrm>
          <a:prstGeom prst="rect">
            <a:avLst/>
          </a:prstGeom>
        </p:spPr>
      </p:pic>
      <p:pic>
        <p:nvPicPr>
          <p:cNvPr id="16" name="Εικόνα 15">
            <a:extLst>
              <a:ext uri="{FF2B5EF4-FFF2-40B4-BE49-F238E27FC236}">
                <a16:creationId xmlns:a16="http://schemas.microsoft.com/office/drawing/2014/main" id="{C6467C24-76E8-8EEB-C9BB-66420C350D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6060" y="1748785"/>
            <a:ext cx="3456384" cy="4943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171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Ιστοσελίδα μαθήματος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3972" y="1684511"/>
            <a:ext cx="8856984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l-GR" sz="2000" dirty="0">
                <a:solidFill>
                  <a:schemeClr val="bg1"/>
                </a:solidFill>
              </a:rPr>
              <a:t>Όλο το υλικό του μαθήματος θα ανεβαίνει στο </a:t>
            </a:r>
            <a:r>
              <a:rPr lang="en-US" sz="2000" dirty="0">
                <a:solidFill>
                  <a:schemeClr val="bg1"/>
                </a:solidFill>
              </a:rPr>
              <a:t>site</a:t>
            </a:r>
            <a:endParaRPr lang="el-GR" sz="20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endParaRPr lang="en-US" sz="2000" dirty="0">
              <a:solidFill>
                <a:schemeClr val="bg1"/>
              </a:solidFill>
            </a:endParaRPr>
          </a:p>
          <a:p>
            <a:pPr lvl="4"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  <a:latin typeface="Book Antiqua" panose="02040602050305030304" pitchFamily="18" charset="0"/>
              </a:rPr>
              <a:t>http://www.csd.uoc.gr/~hy</a:t>
            </a:r>
            <a:r>
              <a:rPr lang="el-GR" sz="2400" dirty="0">
                <a:solidFill>
                  <a:schemeClr val="bg1"/>
                </a:solidFill>
                <a:latin typeface="Book Antiqua" panose="02040602050305030304" pitchFamily="18" charset="0"/>
              </a:rPr>
              <a:t>370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068" y="2852936"/>
            <a:ext cx="6403391" cy="316591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904600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Στατιστικά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2661795" y="1700808"/>
            <a:ext cx="6744985" cy="4924425"/>
            <a:chOff x="2661795" y="1700808"/>
            <a:chExt cx="6744985" cy="4924425"/>
          </a:xfrm>
        </p:grpSpPr>
        <p:grpSp>
          <p:nvGrpSpPr>
            <p:cNvPr id="10" name="Group 9"/>
            <p:cNvGrpSpPr/>
            <p:nvPr/>
          </p:nvGrpSpPr>
          <p:grpSpPr>
            <a:xfrm>
              <a:off x="2661795" y="1700808"/>
              <a:ext cx="6744985" cy="4924425"/>
              <a:chOff x="1725693" y="1700808"/>
              <a:chExt cx="6744985" cy="4924425"/>
            </a:xfrm>
          </p:grpSpPr>
          <p:pic>
            <p:nvPicPr>
              <p:cNvPr id="9" name="Picture 8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1030"/>
              <a:stretch/>
            </p:blipFill>
            <p:spPr>
              <a:xfrm>
                <a:off x="2109504" y="1700808"/>
                <a:ext cx="6361174" cy="4924425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5" name="Picture 4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77" r="86873"/>
              <a:stretch/>
            </p:blipFill>
            <p:spPr>
              <a:xfrm>
                <a:off x="1725693" y="1700808"/>
                <a:ext cx="648073" cy="4924425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sp>
            <p:nvSpPr>
              <p:cNvPr id="4" name="Rectangle 3"/>
              <p:cNvSpPr/>
              <p:nvPr/>
            </p:nvSpPr>
            <p:spPr>
              <a:xfrm>
                <a:off x="2277990" y="5373216"/>
                <a:ext cx="864096" cy="678780"/>
              </a:xfrm>
              <a:prstGeom prst="rect">
                <a:avLst/>
              </a:prstGeom>
              <a:solidFill>
                <a:schemeClr val="accent5">
                  <a:lumMod val="75000"/>
                </a:schemeClr>
              </a:solidFill>
              <a:ln w="190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l-GR" dirty="0"/>
              </a:p>
            </p:txBody>
          </p:sp>
          <p:sp>
            <p:nvSpPr>
              <p:cNvPr id="6" name="Rectangle 5"/>
              <p:cNvSpPr/>
              <p:nvPr/>
            </p:nvSpPr>
            <p:spPr>
              <a:xfrm>
                <a:off x="2277990" y="5637730"/>
                <a:ext cx="864096" cy="414266"/>
              </a:xfrm>
              <a:prstGeom prst="rect">
                <a:avLst/>
              </a:prstGeom>
              <a:solidFill>
                <a:srgbClr val="0070C0"/>
              </a:solidFill>
              <a:ln w="19050">
                <a:solidFill>
                  <a:schemeClr val="tx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tx1"/>
                    </a:solidFill>
                  </a:rPr>
                  <a:t>72%</a:t>
                </a:r>
                <a:endParaRPr lang="el-GR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2388098" y="6122552"/>
                <a:ext cx="652743" cy="3416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dirty="0"/>
                  <a:t>2022</a:t>
                </a:r>
                <a:endParaRPr lang="el-GR" dirty="0"/>
              </a:p>
            </p:txBody>
          </p:sp>
        </p:grpSp>
        <p:sp>
          <p:nvSpPr>
            <p:cNvPr id="11" name="Rectangle 10"/>
            <p:cNvSpPr/>
            <p:nvPr/>
          </p:nvSpPr>
          <p:spPr>
            <a:xfrm>
              <a:off x="4476328" y="5717144"/>
              <a:ext cx="864096" cy="33485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19050">
              <a:solidFill>
                <a:schemeClr val="tx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476328" y="5801965"/>
              <a:ext cx="864096" cy="250030"/>
            </a:xfrm>
            <a:prstGeom prst="rect">
              <a:avLst/>
            </a:prstGeom>
            <a:solidFill>
              <a:srgbClr val="0070C0"/>
            </a:solidFill>
            <a:ln w="19050">
              <a:solidFill>
                <a:schemeClr val="tx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75%</a:t>
              </a:r>
              <a:endParaRPr lang="el-GR" b="1" dirty="0">
                <a:solidFill>
                  <a:schemeClr val="tx1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586436" y="6122552"/>
              <a:ext cx="652743" cy="3416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dirty="0"/>
                <a:t>2023</a:t>
              </a:r>
              <a:endParaRPr lang="el-GR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5794096" y="5230100"/>
              <a:ext cx="864096" cy="821896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19050">
              <a:solidFill>
                <a:schemeClr val="tx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794096" y="5438296"/>
              <a:ext cx="864096" cy="613699"/>
            </a:xfrm>
            <a:prstGeom prst="rect">
              <a:avLst/>
            </a:prstGeom>
            <a:solidFill>
              <a:srgbClr val="0070C0"/>
            </a:solidFill>
            <a:ln w="19050">
              <a:solidFill>
                <a:schemeClr val="tx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75%</a:t>
              </a:r>
              <a:endParaRPr lang="el-GR" b="1" dirty="0">
                <a:solidFill>
                  <a:schemeClr val="tx1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904204" y="6122552"/>
              <a:ext cx="652743" cy="3416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dirty="0"/>
                <a:t>2024</a:t>
              </a:r>
              <a:endParaRPr lang="el-GR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7030516" y="2060848"/>
              <a:ext cx="864096" cy="3991148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19050">
              <a:solidFill>
                <a:schemeClr val="tx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030516" y="3501008"/>
              <a:ext cx="864096" cy="2550988"/>
            </a:xfrm>
            <a:prstGeom prst="rect">
              <a:avLst/>
            </a:prstGeom>
            <a:solidFill>
              <a:srgbClr val="0070C0"/>
            </a:solidFill>
            <a:ln w="19050">
              <a:solidFill>
                <a:schemeClr val="tx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66%</a:t>
              </a:r>
              <a:endParaRPr lang="el-GR" b="1" dirty="0">
                <a:solidFill>
                  <a:schemeClr val="tx1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102524" y="6122552"/>
              <a:ext cx="652743" cy="3416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dirty="0"/>
                <a:t>2025</a:t>
              </a:r>
              <a:endParaRPr lang="el-GR" dirty="0"/>
            </a:p>
          </p:txBody>
        </p:sp>
        <p:sp>
          <p:nvSpPr>
            <p:cNvPr id="2" name="Rectangle 1"/>
            <p:cNvSpPr/>
            <p:nvPr/>
          </p:nvSpPr>
          <p:spPr>
            <a:xfrm>
              <a:off x="2926060" y="2564904"/>
              <a:ext cx="360040" cy="38992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dirty="0"/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3142084" y="1988840"/>
              <a:ext cx="0" cy="4176464"/>
            </a:xfrm>
            <a:prstGeom prst="line">
              <a:avLst/>
            </a:prstGeom>
            <a:ln w="25400"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2781028" y="4882382"/>
              <a:ext cx="367408" cy="2862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400" b="1" dirty="0"/>
                <a:t>30</a:t>
              </a:r>
              <a:endParaRPr lang="el-GR" sz="1400" b="1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801593" y="1991540"/>
              <a:ext cx="367408" cy="2862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400" b="1" dirty="0"/>
                <a:t>90</a:t>
              </a:r>
              <a:endParaRPr lang="el-GR" sz="1400" b="1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781028" y="5569490"/>
              <a:ext cx="367408" cy="2862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400" b="1" dirty="0"/>
                <a:t>15</a:t>
              </a:r>
              <a:endParaRPr lang="el-GR" sz="1400" b="1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802127" y="4189590"/>
              <a:ext cx="367408" cy="2862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400" b="1" dirty="0"/>
                <a:t>45</a:t>
              </a:r>
              <a:endParaRPr lang="el-GR" sz="1400" b="1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801593" y="3441236"/>
              <a:ext cx="367408" cy="2862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400" b="1" dirty="0"/>
                <a:t>60</a:t>
              </a:r>
              <a:endParaRPr lang="el-GR" sz="1400" b="1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794853" y="2695745"/>
              <a:ext cx="367408" cy="2862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400" b="1" dirty="0"/>
                <a:t>75</a:t>
              </a:r>
              <a:endParaRPr lang="el-GR" sz="1400" b="1" dirty="0"/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07EBA217-B6B3-0F1F-34BB-3C4FB54F17C8}"/>
              </a:ext>
            </a:extLst>
          </p:cNvPr>
          <p:cNvSpPr txBox="1"/>
          <p:nvPr/>
        </p:nvSpPr>
        <p:spPr>
          <a:xfrm>
            <a:off x="8398668" y="6122552"/>
            <a:ext cx="652743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2026</a:t>
            </a:r>
            <a:endParaRPr lang="el-GR" dirty="0"/>
          </a:p>
        </p:txBody>
      </p:sp>
      <p:sp>
        <p:nvSpPr>
          <p:cNvPr id="30" name="Rectangle 16">
            <a:extLst>
              <a:ext uri="{FF2B5EF4-FFF2-40B4-BE49-F238E27FC236}">
                <a16:creationId xmlns:a16="http://schemas.microsoft.com/office/drawing/2014/main" id="{1FF3B448-8721-D56A-C4BF-CCB9C6F4BC21}"/>
              </a:ext>
            </a:extLst>
          </p:cNvPr>
          <p:cNvSpPr/>
          <p:nvPr/>
        </p:nvSpPr>
        <p:spPr>
          <a:xfrm>
            <a:off x="8278324" y="3356992"/>
            <a:ext cx="864096" cy="2695004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9050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32" name="Rectangle 17">
            <a:extLst>
              <a:ext uri="{FF2B5EF4-FFF2-40B4-BE49-F238E27FC236}">
                <a16:creationId xmlns:a16="http://schemas.microsoft.com/office/drawing/2014/main" id="{88008B7A-6C51-40C8-3ED1-7BA0D7A709C5}"/>
              </a:ext>
            </a:extLst>
          </p:cNvPr>
          <p:cNvSpPr/>
          <p:nvPr/>
        </p:nvSpPr>
        <p:spPr>
          <a:xfrm>
            <a:off x="8278324" y="4725143"/>
            <a:ext cx="864096" cy="1326851"/>
          </a:xfrm>
          <a:prstGeom prst="rect">
            <a:avLst/>
          </a:prstGeom>
          <a:solidFill>
            <a:srgbClr val="0070C0"/>
          </a:solidFill>
          <a:ln w="19050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55%</a:t>
            </a:r>
            <a:endParaRPr lang="el-G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156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7908" y="1268760"/>
            <a:ext cx="8568952" cy="2348880"/>
          </a:xfrm>
        </p:spPr>
        <p:txBody>
          <a:bodyPr/>
          <a:lstStyle/>
          <a:p>
            <a:r>
              <a:rPr lang="el-GR" dirty="0"/>
              <a:t>Ερωτήσεις?</a:t>
            </a:r>
            <a:br>
              <a:rPr lang="en-US" dirty="0"/>
            </a:br>
            <a:br>
              <a:rPr lang="el-GR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197868" y="3284984"/>
            <a:ext cx="1010319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4000" dirty="0">
                <a:solidFill>
                  <a:prstClr val="white"/>
                </a:solidFill>
              </a:rPr>
              <a:t>Ας κάνουμε τώρα μια πολύ σύντομη παρουσίαση του ποιοι είμαστε και τι κάνουμε…</a:t>
            </a:r>
          </a:p>
        </p:txBody>
      </p:sp>
    </p:spTree>
    <p:extLst>
      <p:ext uri="{BB962C8B-B14F-4D97-AF65-F5344CB8AC3E}">
        <p14:creationId xmlns:p14="http://schemas.microsoft.com/office/powerpoint/2010/main" val="3763006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5230316" y="1565507"/>
            <a:ext cx="4459124" cy="4262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l-GR" sz="1600" dirty="0">
                <a:solidFill>
                  <a:prstClr val="white"/>
                </a:solidFill>
              </a:rPr>
              <a:t>Εξωτερικά μέλη</a:t>
            </a:r>
            <a:r>
              <a:rPr lang="en-US" sz="1600" dirty="0">
                <a:solidFill>
                  <a:prstClr val="white"/>
                </a:solidFill>
              </a:rPr>
              <a:t>:</a:t>
            </a:r>
            <a:br>
              <a:rPr lang="el-GR" sz="1600" dirty="0">
                <a:solidFill>
                  <a:prstClr val="white"/>
                </a:solidFill>
              </a:rPr>
            </a:br>
            <a:endParaRPr lang="en-US" sz="1600" dirty="0">
              <a:solidFill>
                <a:prstClr val="white"/>
              </a:solidFill>
            </a:endParaRP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l-GR" sz="1400" dirty="0">
                <a:solidFill>
                  <a:prstClr val="white"/>
                </a:solidFill>
              </a:rPr>
              <a:t>Βασίλης Τσιάρας</a:t>
            </a:r>
            <a:br>
              <a:rPr lang="en-US" sz="1400" dirty="0">
                <a:solidFill>
                  <a:prstClr val="white"/>
                </a:solidFill>
              </a:rPr>
            </a:br>
            <a:r>
              <a:rPr lang="el-GR" sz="1400" dirty="0">
                <a:solidFill>
                  <a:prstClr val="white"/>
                </a:solidFill>
              </a:rPr>
              <a:t>Μέλος ΕΔΙΠ </a:t>
            </a:r>
            <a:br>
              <a:rPr lang="el-GR" sz="1400" dirty="0">
                <a:solidFill>
                  <a:prstClr val="white"/>
                </a:solidFill>
              </a:rPr>
            </a:br>
            <a:r>
              <a:rPr lang="el-GR" sz="1400" dirty="0">
                <a:solidFill>
                  <a:prstClr val="white"/>
                </a:solidFill>
              </a:rPr>
              <a:t>@ </a:t>
            </a:r>
            <a:r>
              <a:rPr lang="en-US" sz="1400" dirty="0">
                <a:solidFill>
                  <a:prstClr val="white"/>
                </a:solidFill>
              </a:rPr>
              <a:t>EECS, TUC</a:t>
            </a:r>
            <a:br>
              <a:rPr lang="en-US" sz="1400" dirty="0">
                <a:solidFill>
                  <a:prstClr val="white"/>
                </a:solidFill>
              </a:rPr>
            </a:br>
            <a:r>
              <a:rPr lang="el-GR" sz="1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Μηχανική Μάθηση,</a:t>
            </a:r>
            <a:br>
              <a:rPr lang="el-GR" sz="1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sz="1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Στατιστική</a:t>
            </a:r>
            <a:endParaRPr lang="en-US" sz="1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endParaRPr lang="el-GR" sz="1400" dirty="0">
              <a:solidFill>
                <a:prstClr val="white"/>
              </a:solidFill>
            </a:endParaRPr>
          </a:p>
          <a:p>
            <a:pPr lvl="1"/>
            <a:endParaRPr lang="el-GR" sz="1400" dirty="0">
              <a:solidFill>
                <a:prstClr val="white"/>
              </a:solidFill>
            </a:endParaRPr>
          </a:p>
          <a:p>
            <a:pPr lvl="1"/>
            <a:endParaRPr lang="en-US" sz="700" dirty="0">
              <a:solidFill>
                <a:prstClr val="white"/>
              </a:solidFill>
            </a:endParaRP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l-GR" sz="1400" dirty="0">
                <a:solidFill>
                  <a:prstClr val="white"/>
                </a:solidFill>
              </a:rPr>
              <a:t>Δεβόρα </a:t>
            </a:r>
            <a:r>
              <a:rPr lang="el-GR" sz="1400" dirty="0" err="1">
                <a:solidFill>
                  <a:prstClr val="white"/>
                </a:solidFill>
              </a:rPr>
              <a:t>Κιαγιαδάκη</a:t>
            </a:r>
            <a:br>
              <a:rPr lang="en-US" sz="1400" dirty="0">
                <a:solidFill>
                  <a:prstClr val="white"/>
                </a:solidFill>
              </a:rPr>
            </a:br>
            <a:r>
              <a:rPr lang="el-GR" sz="1400" dirty="0">
                <a:solidFill>
                  <a:prstClr val="white"/>
                </a:solidFill>
              </a:rPr>
              <a:t>Ιατρός ΩΡΛ</a:t>
            </a:r>
            <a:r>
              <a:rPr lang="en-US" sz="1400" dirty="0">
                <a:solidFill>
                  <a:prstClr val="white"/>
                </a:solidFill>
              </a:rPr>
              <a:t>, PhD</a:t>
            </a:r>
            <a:br>
              <a:rPr lang="en-US" sz="1400" dirty="0">
                <a:solidFill>
                  <a:prstClr val="white"/>
                </a:solidFill>
              </a:rPr>
            </a:br>
            <a:r>
              <a:rPr lang="el-GR" sz="1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Παθολογίες ομιλίας</a:t>
            </a:r>
            <a:endParaRPr lang="en-US" sz="1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en-US" sz="1400" dirty="0">
              <a:solidFill>
                <a:prstClr val="white"/>
              </a:solidFill>
            </a:endParaRPr>
          </a:p>
          <a:p>
            <a:pPr lvl="1"/>
            <a:br>
              <a:rPr lang="en-US" sz="1400" dirty="0">
                <a:solidFill>
                  <a:prstClr val="white"/>
                </a:solidFill>
              </a:rPr>
            </a:br>
            <a:endParaRPr lang="en-US" sz="1400" dirty="0">
              <a:solidFill>
                <a:prstClr val="white"/>
              </a:solidFill>
            </a:endParaRPr>
          </a:p>
          <a:p>
            <a:pPr lvl="1"/>
            <a:endParaRPr lang="en-US" sz="1400" dirty="0">
              <a:solidFill>
                <a:prstClr val="white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  <a:p>
            <a:endParaRPr lang="el-GR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99103" y="338040"/>
            <a:ext cx="64953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b="1" dirty="0">
                <a:solidFill>
                  <a:prstClr val="white"/>
                </a:solidFill>
              </a:rPr>
              <a:t>Εργαστήριο Επεξεργασίας Σήματος Φωνής (</a:t>
            </a:r>
            <a:r>
              <a:rPr lang="en-US" sz="2400" b="1" dirty="0">
                <a:solidFill>
                  <a:prstClr val="white"/>
                </a:solidFill>
              </a:rPr>
              <a:t>SSPL)</a:t>
            </a: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1678134" y="841355"/>
            <a:ext cx="8732521" cy="0"/>
          </a:xfrm>
          <a:prstGeom prst="line">
            <a:avLst/>
          </a:prstGeom>
          <a:ln w="7620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8588" y="2181186"/>
            <a:ext cx="1092149" cy="13948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6" name="Picture 2" descr="Αποτέλεσμα εικόνας για yannis pantazis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91" r="12341"/>
          <a:stretch/>
        </p:blipFill>
        <p:spPr bwMode="auto">
          <a:xfrm>
            <a:off x="10846940" y="2134856"/>
            <a:ext cx="1075133" cy="14412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Image may contain: 1 person, child, close-up and outdoor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0" t="7019" r="54667" b="39102"/>
          <a:stretch/>
        </p:blipFill>
        <p:spPr bwMode="auto">
          <a:xfrm>
            <a:off x="7694094" y="3775077"/>
            <a:ext cx="1102750" cy="13242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 19"/>
          <p:cNvSpPr/>
          <p:nvPr/>
        </p:nvSpPr>
        <p:spPr>
          <a:xfrm>
            <a:off x="1540752" y="1548987"/>
            <a:ext cx="1069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l-GR" dirty="0">
                <a:solidFill>
                  <a:prstClr val="white"/>
                </a:solidFill>
              </a:rPr>
              <a:t>Μέλη</a:t>
            </a:r>
            <a:r>
              <a:rPr lang="en-US" dirty="0">
                <a:solidFill>
                  <a:prstClr val="white"/>
                </a:solidFill>
              </a:rPr>
              <a:t>: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514577" y="1988840"/>
            <a:ext cx="1755224" cy="3133135"/>
            <a:chOff x="2528998" y="1364959"/>
            <a:chExt cx="2076467" cy="4021005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9453" y="1364959"/>
              <a:ext cx="1574737" cy="1963227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3" name="TextBox 12"/>
            <p:cNvSpPr txBox="1"/>
            <p:nvPr/>
          </p:nvSpPr>
          <p:spPr>
            <a:xfrm>
              <a:off x="2528998" y="3312243"/>
              <a:ext cx="2076467" cy="20737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l-GR" sz="1350" b="1" dirty="0">
                  <a:solidFill>
                    <a:prstClr val="white"/>
                  </a:solidFill>
                </a:rPr>
                <a:t> Γιάννης Στυλιανού</a:t>
              </a:r>
              <a:endParaRPr lang="en-GB" sz="1350" b="1" dirty="0">
                <a:solidFill>
                  <a:prstClr val="white"/>
                </a:solidFill>
              </a:endParaRPr>
            </a:p>
            <a:p>
              <a:pPr algn="ctr"/>
              <a:r>
                <a:rPr lang="el-GR" sz="1200" dirty="0">
                  <a:solidFill>
                    <a:prstClr val="white"/>
                  </a:solidFill>
                </a:rPr>
                <a:t>Επικεφαλής του </a:t>
              </a:r>
              <a:r>
                <a:rPr lang="en-GB" sz="1200" dirty="0">
                  <a:solidFill>
                    <a:prstClr val="white"/>
                  </a:solidFill>
                </a:rPr>
                <a:t>SSPL</a:t>
              </a:r>
            </a:p>
            <a:p>
              <a:pPr algn="ctr"/>
              <a:r>
                <a:rPr lang="el-GR" sz="1200" dirty="0">
                  <a:solidFill>
                    <a:prstClr val="white"/>
                  </a:solidFill>
                </a:rPr>
                <a:t>Καθηγητής</a:t>
              </a:r>
              <a:r>
                <a:rPr lang="en-GB" sz="1200" dirty="0">
                  <a:solidFill>
                    <a:prstClr val="white"/>
                  </a:solidFill>
                </a:rPr>
                <a:t> </a:t>
              </a:r>
              <a:r>
                <a:rPr lang="el-GR" sz="1200" dirty="0">
                  <a:solidFill>
                    <a:prstClr val="white"/>
                  </a:solidFill>
                </a:rPr>
                <a:t>@ </a:t>
              </a:r>
              <a:r>
                <a:rPr lang="en-US" sz="1200" dirty="0">
                  <a:solidFill>
                    <a:prstClr val="white"/>
                  </a:solidFill>
                </a:rPr>
                <a:t>CSD </a:t>
              </a:r>
              <a:br>
                <a:rPr lang="en-US" sz="1200" dirty="0">
                  <a:solidFill>
                    <a:prstClr val="white"/>
                  </a:solidFill>
                </a:rPr>
              </a:br>
              <a:r>
                <a:rPr lang="en-GB" sz="1200" dirty="0">
                  <a:solidFill>
                    <a:prstClr val="white"/>
                  </a:solidFill>
                </a:rPr>
                <a:t>&amp; </a:t>
              </a:r>
              <a:br>
                <a:rPr lang="en-GB" sz="1200" dirty="0">
                  <a:solidFill>
                    <a:prstClr val="white"/>
                  </a:solidFill>
                </a:rPr>
              </a:br>
              <a:r>
                <a:rPr lang="en-GB" sz="1200" dirty="0">
                  <a:solidFill>
                    <a:prstClr val="white"/>
                  </a:solidFill>
                </a:rPr>
                <a:t>Senior Research</a:t>
              </a:r>
              <a:br>
                <a:rPr lang="en-GB" sz="1200" dirty="0">
                  <a:solidFill>
                    <a:prstClr val="white"/>
                  </a:solidFill>
                </a:rPr>
              </a:br>
              <a:r>
                <a:rPr lang="en-US" sz="1200" dirty="0">
                  <a:solidFill>
                    <a:prstClr val="white"/>
                  </a:solidFill>
                </a:rPr>
                <a:t>Manager</a:t>
              </a:r>
              <a:r>
                <a:rPr lang="en-GB" sz="1200" dirty="0">
                  <a:solidFill>
                    <a:prstClr val="white"/>
                  </a:solidFill>
                </a:rPr>
                <a:t> @ Apple UK</a:t>
              </a:r>
              <a:br>
                <a:rPr lang="en-GB" sz="1200" dirty="0">
                  <a:solidFill>
                    <a:prstClr val="white"/>
                  </a:solidFill>
                </a:rPr>
              </a:br>
              <a:r>
                <a:rPr lang="en-GB" sz="1200" dirty="0">
                  <a:solidFill>
                    <a:prstClr val="white"/>
                  </a:solidFill>
                </a:rPr>
                <a:t>IEEE Fellow, ISCA Fellow</a:t>
              </a:r>
              <a:br>
                <a:rPr lang="en-GB" sz="1200" dirty="0">
                  <a:solidFill>
                    <a:prstClr val="white"/>
                  </a:solidFill>
                </a:rPr>
              </a:br>
              <a:r>
                <a:rPr lang="el-GR" sz="135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Επεξεργασία Σήματος</a:t>
              </a:r>
              <a:endParaRPr lang="en-GB" sz="135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261122" y="1988840"/>
            <a:ext cx="1832168" cy="2219743"/>
            <a:chOff x="4546691" y="1364959"/>
            <a:chExt cx="2167493" cy="284877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71" t="1907" r="7910" b="17930"/>
            <a:stretch/>
          </p:blipFill>
          <p:spPr>
            <a:xfrm>
              <a:off x="4834005" y="1364959"/>
              <a:ext cx="1663141" cy="1962548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4" name="TextBox 13"/>
            <p:cNvSpPr txBox="1"/>
            <p:nvPr/>
          </p:nvSpPr>
          <p:spPr>
            <a:xfrm>
              <a:off x="4546691" y="3324997"/>
              <a:ext cx="2167493" cy="8887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l-GR" sz="1350" b="1" dirty="0">
                  <a:solidFill>
                    <a:prstClr val="white"/>
                  </a:solidFill>
                </a:rPr>
                <a:t>Γιώργος Καφεντζής</a:t>
              </a:r>
              <a:endParaRPr lang="en-GB" sz="1350" b="1" dirty="0">
                <a:solidFill>
                  <a:prstClr val="white"/>
                </a:solidFill>
              </a:endParaRPr>
            </a:p>
            <a:p>
              <a:pPr algn="ctr"/>
              <a:r>
                <a:rPr lang="el-GR" sz="1200" dirty="0">
                  <a:solidFill>
                    <a:prstClr val="white"/>
                  </a:solidFill>
                </a:rPr>
                <a:t>Μέλος ΕΔΙΠ</a:t>
              </a:r>
              <a:r>
                <a:rPr lang="en-GB" sz="1200" dirty="0">
                  <a:solidFill>
                    <a:prstClr val="white"/>
                  </a:solidFill>
                </a:rPr>
                <a:t> @ CSD</a:t>
              </a:r>
              <a:endParaRPr lang="en-GB" sz="105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r>
                <a:rPr lang="el-GR" sz="135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Επεξεργασία Σήματος</a:t>
              </a:r>
              <a:r>
                <a:rPr lang="en-US" sz="135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endParaRPr lang="en-GB" sz="135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8929053" y="3640100"/>
            <a:ext cx="1775614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l-GR" sz="1400" dirty="0">
                <a:solidFill>
                  <a:prstClr val="white"/>
                </a:solidFill>
              </a:rPr>
              <a:t>Άννα Σφακιανάκη</a:t>
            </a:r>
            <a:br>
              <a:rPr lang="el-GR" sz="1400" dirty="0">
                <a:solidFill>
                  <a:prstClr val="white"/>
                </a:solidFill>
              </a:rPr>
            </a:br>
            <a:r>
              <a:rPr lang="el-GR" sz="1400" dirty="0" err="1">
                <a:solidFill>
                  <a:prstClr val="white"/>
                </a:solidFill>
              </a:rPr>
              <a:t>Επίκ</a:t>
            </a:r>
            <a:r>
              <a:rPr lang="el-GR" sz="1400" dirty="0">
                <a:solidFill>
                  <a:prstClr val="white"/>
                </a:solidFill>
              </a:rPr>
              <a:t>. Καθηγήτρια</a:t>
            </a:r>
            <a:br>
              <a:rPr lang="el-GR" sz="1400" dirty="0">
                <a:solidFill>
                  <a:prstClr val="white"/>
                </a:solidFill>
              </a:rPr>
            </a:br>
            <a:r>
              <a:rPr lang="el-GR" sz="1400" dirty="0">
                <a:solidFill>
                  <a:prstClr val="white"/>
                </a:solidFill>
              </a:rPr>
              <a:t>Εθνικό και </a:t>
            </a:r>
            <a:r>
              <a:rPr lang="el-GR" sz="1400" dirty="0" err="1">
                <a:solidFill>
                  <a:prstClr val="white"/>
                </a:solidFill>
              </a:rPr>
              <a:t>Καπο</a:t>
            </a:r>
            <a:r>
              <a:rPr lang="el-GR" sz="1400" dirty="0">
                <a:solidFill>
                  <a:prstClr val="white"/>
                </a:solidFill>
              </a:rPr>
              <a:t>-</a:t>
            </a:r>
            <a:br>
              <a:rPr lang="el-GR" sz="1400" dirty="0">
                <a:solidFill>
                  <a:prstClr val="white"/>
                </a:solidFill>
              </a:rPr>
            </a:br>
            <a:r>
              <a:rPr lang="el-GR" sz="1400" dirty="0" err="1">
                <a:solidFill>
                  <a:prstClr val="white"/>
                </a:solidFill>
              </a:rPr>
              <a:t>διστριακό</a:t>
            </a:r>
            <a:r>
              <a:rPr lang="el-GR" sz="1400" dirty="0">
                <a:solidFill>
                  <a:prstClr val="white"/>
                </a:solidFill>
              </a:rPr>
              <a:t> </a:t>
            </a:r>
            <a:r>
              <a:rPr lang="el-GR" sz="1400" dirty="0" err="1">
                <a:solidFill>
                  <a:prstClr val="white"/>
                </a:solidFill>
              </a:rPr>
              <a:t>Πανεπ</a:t>
            </a:r>
            <a:r>
              <a:rPr lang="el-GR" sz="1400" dirty="0">
                <a:solidFill>
                  <a:prstClr val="white"/>
                </a:solidFill>
              </a:rPr>
              <a:t>.</a:t>
            </a:r>
            <a:br>
              <a:rPr lang="en-US" sz="1400" dirty="0">
                <a:solidFill>
                  <a:prstClr val="white"/>
                </a:solidFill>
              </a:rPr>
            </a:br>
            <a:r>
              <a:rPr lang="el-GR" sz="1400" dirty="0">
                <a:solidFill>
                  <a:prstClr val="white"/>
                </a:solidFill>
              </a:rPr>
              <a:t>Αθηνών (ΕΚΠΑ)</a:t>
            </a:r>
            <a:br>
              <a:rPr lang="el-GR" sz="1400" dirty="0">
                <a:solidFill>
                  <a:prstClr val="white"/>
                </a:solidFill>
              </a:rPr>
            </a:br>
            <a:r>
              <a:rPr lang="el-GR" sz="1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Φωνητική</a:t>
            </a:r>
            <a:r>
              <a:rPr lang="en-US" sz="1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br>
              <a:rPr lang="el-GR" sz="1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sz="1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Γλωσσολογία</a:t>
            </a:r>
            <a:endParaRPr lang="en-GB" sz="1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https://media-exp1.licdn.com/dms/image/C4E03AQG0ZE6C6bQd6Q/profile-displayphoto-shrink_200_200/0/1516974424791?e=1616630400&amp;v=beta&amp;t=jypeTqUb2LrmReP20cOxwoAWrvtQUJXPZVk9_onSA8Y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6940" y="3766568"/>
            <a:ext cx="1098054" cy="1324214"/>
          </a:xfrm>
          <a:prstGeom prst="rect">
            <a:avLst/>
          </a:prstGeom>
          <a:ln w="381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olded Corner 9"/>
          <p:cNvSpPr/>
          <p:nvPr/>
        </p:nvSpPr>
        <p:spPr>
          <a:xfrm>
            <a:off x="2643114" y="5331194"/>
            <a:ext cx="2448272" cy="1036656"/>
          </a:xfrm>
          <a:prstGeom prst="foldedCorner">
            <a:avLst>
              <a:gd name="adj" fmla="val 25114"/>
            </a:avLst>
          </a:prstGeom>
          <a:solidFill>
            <a:srgbClr val="4D728D"/>
          </a:solidFill>
          <a:ln w="28575">
            <a:solidFill>
              <a:srgbClr val="3E648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400" dirty="0"/>
              <a:t>~</a:t>
            </a:r>
            <a:r>
              <a:rPr lang="en-US" sz="1400" dirty="0"/>
              <a:t>8-12</a:t>
            </a:r>
            <a:r>
              <a:rPr lang="el-GR" sz="1400" dirty="0"/>
              <a:t> προπτυχιακοί, μεταπτυχιακοί φοιτητές, και  υποψήφιοι διδάκτορες</a:t>
            </a:r>
          </a:p>
        </p:txBody>
      </p:sp>
      <p:sp>
        <p:nvSpPr>
          <p:cNvPr id="15" name="Plus 14"/>
          <p:cNvSpPr/>
          <p:nvPr/>
        </p:nvSpPr>
        <p:spPr>
          <a:xfrm>
            <a:off x="1989956" y="5589240"/>
            <a:ext cx="558418" cy="504056"/>
          </a:xfrm>
          <a:prstGeom prst="mathPlus">
            <a:avLst/>
          </a:prstGeom>
          <a:solidFill>
            <a:schemeClr val="bg1"/>
          </a:solidFill>
          <a:ln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6" name="Rectangle 15"/>
          <p:cNvSpPr/>
          <p:nvPr/>
        </p:nvSpPr>
        <p:spPr>
          <a:xfrm>
            <a:off x="8470676" y="2039662"/>
            <a:ext cx="2376265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l-GR" sz="1400" dirty="0">
                <a:solidFill>
                  <a:prstClr val="white"/>
                </a:solidFill>
              </a:rPr>
              <a:t>Γιάννης Πανταζής</a:t>
            </a:r>
            <a:br>
              <a:rPr lang="en-US" sz="1400" dirty="0">
                <a:solidFill>
                  <a:prstClr val="white"/>
                </a:solidFill>
              </a:rPr>
            </a:br>
            <a:r>
              <a:rPr lang="el-GR" sz="1400" dirty="0">
                <a:solidFill>
                  <a:prstClr val="white"/>
                </a:solidFill>
              </a:rPr>
              <a:t>Ερευνητής</a:t>
            </a:r>
            <a:r>
              <a:rPr lang="en-US" sz="1400" dirty="0">
                <a:solidFill>
                  <a:prstClr val="white"/>
                </a:solidFill>
              </a:rPr>
              <a:t> </a:t>
            </a:r>
            <a:br>
              <a:rPr lang="el-GR" sz="1400" dirty="0">
                <a:solidFill>
                  <a:prstClr val="white"/>
                </a:solidFill>
              </a:rPr>
            </a:br>
            <a:r>
              <a:rPr lang="en-US" sz="1400" dirty="0">
                <a:solidFill>
                  <a:prstClr val="white"/>
                </a:solidFill>
              </a:rPr>
              <a:t>@ IACM,</a:t>
            </a:r>
            <a:r>
              <a:rPr lang="el-GR" sz="1400" dirty="0">
                <a:solidFill>
                  <a:prstClr val="white"/>
                </a:solidFill>
              </a:rPr>
              <a:t> ΙΤΕ</a:t>
            </a:r>
            <a:br>
              <a:rPr lang="en-US" sz="1400" dirty="0">
                <a:solidFill>
                  <a:prstClr val="white"/>
                </a:solidFill>
              </a:rPr>
            </a:br>
            <a:r>
              <a:rPr lang="el-GR" sz="1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Μαθηματικά της</a:t>
            </a:r>
            <a:br>
              <a:rPr lang="el-GR" sz="1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sz="1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Επεξεργασίας Σήματος</a:t>
            </a:r>
            <a:br>
              <a:rPr lang="el-GR" sz="1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sz="1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και Βαθιά Μάθηση</a:t>
            </a:r>
            <a:endParaRPr lang="en-US" sz="1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2" descr="Andre Holzapfel on LinkedIn: It was a great pleasure to be in Umeå and  teach our newly developed course…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18"/>
          <a:stretch/>
        </p:blipFill>
        <p:spPr bwMode="auto">
          <a:xfrm>
            <a:off x="7702759" y="5297877"/>
            <a:ext cx="1094085" cy="126665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5761484" y="5179541"/>
            <a:ext cx="201119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aa-ET" sz="1400" dirty="0">
                <a:solidFill>
                  <a:prstClr val="white"/>
                </a:solidFill>
              </a:rPr>
              <a:t>Andre Holzapfel</a:t>
            </a:r>
            <a:br>
              <a:rPr lang="el-GR" sz="1400" dirty="0">
                <a:solidFill>
                  <a:prstClr val="white"/>
                </a:solidFill>
              </a:rPr>
            </a:br>
            <a:r>
              <a:rPr lang="el-GR" sz="1400" dirty="0">
                <a:solidFill>
                  <a:prstClr val="white"/>
                </a:solidFill>
              </a:rPr>
              <a:t>Αναπ. Καθηγητής</a:t>
            </a:r>
            <a:br>
              <a:rPr lang="el-GR" sz="1400" dirty="0">
                <a:solidFill>
                  <a:prstClr val="white"/>
                </a:solidFill>
              </a:rPr>
            </a:br>
            <a:r>
              <a:rPr lang="aa-ET" sz="1400" dirty="0">
                <a:solidFill>
                  <a:prstClr val="white"/>
                </a:solidFill>
              </a:rPr>
              <a:t>KTH, Sweden</a:t>
            </a:r>
            <a:br>
              <a:rPr lang="el-GR" sz="1400" dirty="0">
                <a:solidFill>
                  <a:prstClr val="white"/>
                </a:solidFill>
              </a:rPr>
            </a:br>
            <a:r>
              <a:rPr lang="el-GR" sz="1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Μηχανική Μάθηση</a:t>
            </a:r>
            <a:r>
              <a:rPr lang="en-US" sz="1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br>
              <a:rPr lang="el-GR" sz="1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sz="1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Επεξεργασία Ήχου</a:t>
            </a:r>
            <a:br>
              <a:rPr lang="el-GR" sz="1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sz="1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και Μουσικής</a:t>
            </a:r>
            <a:endParaRPr lang="en-GB" sz="1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77412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7" grpId="0"/>
      <p:bldP spid="10" grpId="0" animBg="1"/>
      <p:bldP spid="15" grpId="0" animBg="1"/>
      <p:bldP spid="16" grpId="0"/>
      <p:bldP spid="2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703233" y="1016232"/>
            <a:ext cx="8734579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2400" b="1" dirty="0">
                <a:solidFill>
                  <a:prstClr val="white"/>
                </a:solidFill>
              </a:rPr>
              <a:t>Ερευνητικά Ενδιαφέροντα</a:t>
            </a:r>
            <a:endParaRPr lang="en-US" sz="2400" b="1" dirty="0">
              <a:solidFill>
                <a:prstClr val="white"/>
              </a:solidFill>
            </a:endParaRPr>
          </a:p>
          <a:p>
            <a:endParaRPr lang="en-US" dirty="0">
              <a:solidFill>
                <a:prstClr val="white"/>
              </a:solidFill>
            </a:endParaRPr>
          </a:p>
          <a:p>
            <a:pPr marL="2114550" lvl="4" indent="-285750">
              <a:buFont typeface="Wingdings" panose="05000000000000000000" pitchFamily="2" charset="2"/>
              <a:buChar char="q"/>
            </a:pPr>
            <a:r>
              <a:rPr lang="el-GR" sz="2000" dirty="0">
                <a:solidFill>
                  <a:prstClr val="white"/>
                </a:solidFill>
              </a:rPr>
              <a:t>Ανάλυση και Επεξεργασία Σήματος Φωνής</a:t>
            </a:r>
            <a:endParaRPr lang="en-US" sz="2000" dirty="0">
              <a:solidFill>
                <a:prstClr val="white"/>
              </a:solidFill>
            </a:endParaRPr>
          </a:p>
          <a:p>
            <a:pPr marL="2114550" lvl="4" indent="-285750">
              <a:buFont typeface="Wingdings" panose="05000000000000000000" pitchFamily="2" charset="2"/>
              <a:buChar char="q"/>
            </a:pPr>
            <a:r>
              <a:rPr lang="el-GR" sz="2000" dirty="0">
                <a:solidFill>
                  <a:prstClr val="white"/>
                </a:solidFill>
              </a:rPr>
              <a:t>Ανάλυση και Επεξεργασία Ήχου και Βιοσημάτων</a:t>
            </a:r>
            <a:endParaRPr lang="en-US" sz="2000" dirty="0">
              <a:solidFill>
                <a:prstClr val="white"/>
              </a:solidFill>
            </a:endParaRPr>
          </a:p>
          <a:p>
            <a:pPr marL="2114550" lvl="4" indent="-285750">
              <a:buFont typeface="Wingdings" panose="05000000000000000000" pitchFamily="2" charset="2"/>
              <a:buChar char="q"/>
            </a:pPr>
            <a:r>
              <a:rPr lang="el-GR" sz="2000" dirty="0">
                <a:solidFill>
                  <a:prstClr val="white"/>
                </a:solidFill>
              </a:rPr>
              <a:t>Μηχανική/Βαθιά Μάθηση σε Τεχνολογίες Ομιλίας</a:t>
            </a:r>
            <a:endParaRPr lang="en-US" sz="2000" dirty="0">
              <a:solidFill>
                <a:prstClr val="white"/>
              </a:solidFill>
            </a:endParaRPr>
          </a:p>
          <a:p>
            <a:endParaRPr lang="en-US" sz="2000" dirty="0">
              <a:solidFill>
                <a:prstClr val="white"/>
              </a:solidFill>
            </a:endParaRPr>
          </a:p>
          <a:p>
            <a:endParaRPr lang="en-US" sz="2000" dirty="0">
              <a:solidFill>
                <a:prstClr val="white"/>
              </a:solidFill>
            </a:endParaRPr>
          </a:p>
          <a:p>
            <a:endParaRPr lang="en-US" sz="2000" dirty="0">
              <a:solidFill>
                <a:prstClr val="white"/>
              </a:solidFill>
            </a:endParaRPr>
          </a:p>
          <a:p>
            <a:r>
              <a:rPr lang="el-GR" sz="2000" dirty="0">
                <a:solidFill>
                  <a:prstClr val="white"/>
                </a:solidFill>
              </a:rPr>
              <a:t>Συγκεκριμένα</a:t>
            </a:r>
            <a:r>
              <a:rPr lang="en-US" sz="2000" dirty="0">
                <a:solidFill>
                  <a:prstClr val="white"/>
                </a:solidFill>
              </a:rPr>
              <a:t>:</a:t>
            </a:r>
            <a:endParaRPr lang="el-GR" sz="2000" dirty="0">
              <a:solidFill>
                <a:prstClr val="white"/>
              </a:solidFill>
            </a:endParaRPr>
          </a:p>
          <a:p>
            <a:endParaRPr lang="en-US" sz="1100" dirty="0">
              <a:solidFill>
                <a:prstClr val="white"/>
              </a:solidFill>
            </a:endParaRPr>
          </a:p>
          <a:p>
            <a:endParaRPr lang="el-GR" sz="1100" dirty="0">
              <a:solidFill>
                <a:prstClr val="white"/>
              </a:solidFill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l-GR" sz="200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Στατιστική Σύνθεση Ομιλίας</a:t>
            </a:r>
            <a:endParaRPr lang="en-US" sz="2000" dirty="0">
              <a:ln w="0"/>
              <a:solidFill>
                <a:prstClr val="white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l-GR" sz="200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Αύξηση Καταληπτότητας Ομιλίας 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l-GR" sz="200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Ημιτονοειδής </a:t>
            </a:r>
            <a:r>
              <a:rPr lang="el-GR" sz="2000" dirty="0" err="1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Μοντελοποίηση</a:t>
            </a:r>
            <a:endParaRPr lang="el-GR" sz="2000" dirty="0">
              <a:ln w="0"/>
              <a:solidFill>
                <a:prstClr val="white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l-GR" sz="200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Ανίχνευση Παθολογιών Ομιλίας</a:t>
            </a:r>
            <a:endParaRPr lang="en-US" sz="2000" dirty="0">
              <a:ln w="0"/>
              <a:solidFill>
                <a:prstClr val="white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l-GR" sz="200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Μετασχηματισμοί Ομιλίας</a:t>
            </a:r>
            <a:endParaRPr lang="en-US" sz="2000" dirty="0">
              <a:ln w="0"/>
              <a:solidFill>
                <a:prstClr val="white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l-GR" sz="200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Εξαγωγή Συναισθήματος από Ομιλία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l-GR" sz="200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Εργαλεία και Βάσεις Δεδομένων</a:t>
            </a:r>
            <a:endParaRPr lang="en-US" sz="2000" dirty="0">
              <a:ln w="0"/>
              <a:solidFill>
                <a:prstClr val="white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l-GR" sz="200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Ανάλυση </a:t>
            </a:r>
            <a:r>
              <a:rPr lang="el-GR" sz="2000" dirty="0" err="1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Βιοϊατρικών</a:t>
            </a:r>
            <a:r>
              <a:rPr lang="el-GR" sz="200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 Σημάτων</a:t>
            </a:r>
            <a:endParaRPr lang="en-US" sz="2000" dirty="0">
              <a:ln w="0"/>
              <a:solidFill>
                <a:prstClr val="white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1705292" y="841355"/>
            <a:ext cx="8732520" cy="0"/>
          </a:xfrm>
          <a:prstGeom prst="line">
            <a:avLst/>
          </a:prstGeom>
          <a:ln w="7620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705293" y="338194"/>
            <a:ext cx="64953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b="1" dirty="0">
                <a:solidFill>
                  <a:prstClr val="white"/>
                </a:solidFill>
              </a:rPr>
              <a:t>Εργαστήριο Επεξεργασίας Σήματος Φωνής (</a:t>
            </a:r>
            <a:r>
              <a:rPr lang="en-US" sz="2400" b="1" dirty="0">
                <a:solidFill>
                  <a:prstClr val="white"/>
                </a:solidFill>
              </a:rPr>
              <a:t>SSPL)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6104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flipV="1">
            <a:off x="1705292" y="841355"/>
            <a:ext cx="8732520" cy="0"/>
          </a:xfrm>
          <a:prstGeom prst="line">
            <a:avLst/>
          </a:prstGeom>
          <a:ln w="7620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598613" y="357424"/>
            <a:ext cx="64953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b="1" dirty="0">
                <a:solidFill>
                  <a:prstClr val="white"/>
                </a:solidFill>
              </a:rPr>
              <a:t>Εργαστήριο Επεξεργασίας Σήματος Φωνής (</a:t>
            </a:r>
            <a:r>
              <a:rPr lang="en-US" sz="2400" b="1" dirty="0">
                <a:solidFill>
                  <a:prstClr val="white"/>
                </a:solidFill>
              </a:rPr>
              <a:t>SSPL)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8613" y="1326325"/>
            <a:ext cx="8915896" cy="28001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8613" y="4126442"/>
            <a:ext cx="8915897" cy="26228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1600769" y="886927"/>
            <a:ext cx="90673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b="1" dirty="0">
                <a:solidFill>
                  <a:prstClr val="white"/>
                </a:solidFill>
              </a:rPr>
              <a:t>Εργαστήριο ( + 3 εξωτερικοί </a:t>
            </a:r>
            <a:r>
              <a:rPr lang="en-US" sz="2400" b="1" dirty="0">
                <a:solidFill>
                  <a:prstClr val="white"/>
                </a:solidFill>
              </a:rPr>
              <a:t>servers </a:t>
            </a:r>
            <a:r>
              <a:rPr lang="el-GR" sz="2400" b="1" dirty="0">
                <a:solidFill>
                  <a:prstClr val="white"/>
                </a:solidFill>
              </a:rPr>
              <a:t>με </a:t>
            </a:r>
            <a:r>
              <a:rPr lang="en-US" sz="2400" b="1" dirty="0">
                <a:solidFill>
                  <a:prstClr val="white"/>
                </a:solidFill>
              </a:rPr>
              <a:t>GPU </a:t>
            </a:r>
            <a:r>
              <a:rPr lang="el-GR" sz="2400" b="1" dirty="0">
                <a:solidFill>
                  <a:prstClr val="white"/>
                </a:solidFill>
              </a:rPr>
              <a:t>τελευταίας τεχνολογίας</a:t>
            </a:r>
            <a:r>
              <a:rPr lang="en-US" sz="2400" b="1" dirty="0">
                <a:solidFill>
                  <a:prstClr val="white"/>
                </a:solidFill>
              </a:rPr>
              <a:t>) </a:t>
            </a:r>
            <a:endParaRPr lang="el-GR" sz="24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842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flipV="1">
            <a:off x="1705292" y="841355"/>
            <a:ext cx="8732520" cy="0"/>
          </a:xfrm>
          <a:prstGeom prst="line">
            <a:avLst/>
          </a:prstGeom>
          <a:ln w="7620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598613" y="357424"/>
            <a:ext cx="64953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b="1" dirty="0">
                <a:solidFill>
                  <a:prstClr val="white"/>
                </a:solidFill>
              </a:rPr>
              <a:t>Εργαστήριο Επεξεργασίας Σήματος Φωνής (</a:t>
            </a:r>
            <a:r>
              <a:rPr lang="en-US" sz="2400" b="1" dirty="0">
                <a:solidFill>
                  <a:prstClr val="white"/>
                </a:solidFill>
              </a:rPr>
              <a:t>SSPL)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07555" y="886928"/>
            <a:ext cx="92834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b="1" dirty="0">
                <a:solidFill>
                  <a:prstClr val="white"/>
                </a:solidFill>
              </a:rPr>
              <a:t>Ηχομονωμένος Θάλαμος Ηχογραφήσεων</a:t>
            </a:r>
            <a:r>
              <a:rPr lang="en-US" sz="2400" b="1" dirty="0">
                <a:solidFill>
                  <a:prstClr val="white"/>
                </a:solidFill>
              </a:rPr>
              <a:t> (</a:t>
            </a:r>
            <a:r>
              <a:rPr lang="el-GR" sz="2400" b="1" dirty="0">
                <a:solidFill>
                  <a:prstClr val="white"/>
                </a:solidFill>
              </a:rPr>
              <a:t>αξίας</a:t>
            </a:r>
            <a:r>
              <a:rPr lang="en-US" sz="2400" b="1" dirty="0">
                <a:solidFill>
                  <a:prstClr val="white"/>
                </a:solidFill>
              </a:rPr>
              <a:t> ~20K €)</a:t>
            </a:r>
            <a:endParaRPr lang="el-GR" sz="2400" b="1" dirty="0">
              <a:solidFill>
                <a:prstClr val="white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88" r="26682"/>
          <a:stretch/>
        </p:blipFill>
        <p:spPr>
          <a:xfrm>
            <a:off x="542280" y="1329721"/>
            <a:ext cx="5262819" cy="26820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7" r="10834"/>
          <a:stretch/>
        </p:blipFill>
        <p:spPr>
          <a:xfrm>
            <a:off x="549796" y="4022689"/>
            <a:ext cx="5255303" cy="26964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2" descr="labre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6861" y="4040171"/>
            <a:ext cx="4954095" cy="26614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5836" y="1394165"/>
            <a:ext cx="4975120" cy="25531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78695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flipV="1">
            <a:off x="1705292" y="841355"/>
            <a:ext cx="8732520" cy="0"/>
          </a:xfrm>
          <a:prstGeom prst="line">
            <a:avLst/>
          </a:prstGeom>
          <a:ln w="7620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598613" y="357424"/>
            <a:ext cx="64953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b="1" dirty="0">
                <a:solidFill>
                  <a:prstClr val="white"/>
                </a:solidFill>
              </a:rPr>
              <a:t>Εργαστήριο Επεξεργασίας Σήματος Φωνής (</a:t>
            </a:r>
            <a:r>
              <a:rPr lang="en-US" sz="2400" b="1" dirty="0">
                <a:solidFill>
                  <a:prstClr val="white"/>
                </a:solidFill>
              </a:rPr>
              <a:t>SSPL)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07555" y="886928"/>
            <a:ext cx="88069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b="1" dirty="0">
                <a:solidFill>
                  <a:prstClr val="white"/>
                </a:solidFill>
              </a:rPr>
              <a:t>Ιατρικός Εξοπλισμός Ανίχνευσης Παθολογιών Ομιλίας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292" y="1337276"/>
            <a:ext cx="5945832" cy="33445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ÎÏÎ¿ÏÎ­Î»ÎµÏÎ¼Î± ÎµÎ¹ÎºÏÎ½Î±Ï Î³Î¹Î± stroboscopy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0877" y="2178058"/>
            <a:ext cx="2511425" cy="16742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39" r="10000"/>
          <a:stretch/>
        </p:blipFill>
        <p:spPr>
          <a:xfrm>
            <a:off x="1705292" y="4681806"/>
            <a:ext cx="3978708" cy="20229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965" r="42708"/>
          <a:stretch/>
        </p:blipFill>
        <p:spPr>
          <a:xfrm>
            <a:off x="5684000" y="4662189"/>
            <a:ext cx="4810947" cy="20426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38129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703232" y="1016233"/>
            <a:ext cx="873458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2400" b="1" dirty="0">
                <a:solidFill>
                  <a:prstClr val="white"/>
                </a:solidFill>
              </a:rPr>
              <a:t>Έργα </a:t>
            </a:r>
            <a:r>
              <a:rPr lang="en-US" sz="2400" b="1" dirty="0">
                <a:solidFill>
                  <a:prstClr val="white"/>
                </a:solidFill>
              </a:rPr>
              <a:t>&amp; </a:t>
            </a:r>
            <a:r>
              <a:rPr lang="el-GR" sz="2400" b="1" dirty="0">
                <a:solidFill>
                  <a:prstClr val="white"/>
                </a:solidFill>
              </a:rPr>
              <a:t>Συνεργασίες</a:t>
            </a:r>
            <a:r>
              <a:rPr lang="en-US" sz="2400" b="1" dirty="0">
                <a:solidFill>
                  <a:prstClr val="white"/>
                </a:solidFill>
              </a:rPr>
              <a:t> (20</a:t>
            </a:r>
            <a:r>
              <a:rPr lang="el-GR" sz="2400" b="1" dirty="0">
                <a:solidFill>
                  <a:prstClr val="white"/>
                </a:solidFill>
              </a:rPr>
              <a:t>09</a:t>
            </a:r>
            <a:r>
              <a:rPr lang="en-US" sz="2400" b="1" dirty="0">
                <a:solidFill>
                  <a:prstClr val="white"/>
                </a:solidFill>
              </a:rPr>
              <a:t>-…)</a:t>
            </a:r>
          </a:p>
          <a:p>
            <a:endParaRPr lang="en-US" sz="1200" dirty="0">
              <a:solidFill>
                <a:prstClr val="white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>
                <a:solidFill>
                  <a:prstClr val="white"/>
                </a:solidFill>
              </a:rPr>
              <a:t>Collaboration Agreements </a:t>
            </a:r>
            <a:br>
              <a:rPr lang="en-US" dirty="0">
                <a:solidFill>
                  <a:prstClr val="white"/>
                </a:solidFill>
              </a:rPr>
            </a:br>
            <a:r>
              <a:rPr lang="en-US" dirty="0">
                <a:solidFill>
                  <a:prstClr val="white"/>
                </a:solidFill>
              </a:rPr>
              <a:t>with France Telecom (now Orange) </a:t>
            </a:r>
            <a:br>
              <a:rPr lang="en-US" dirty="0">
                <a:solidFill>
                  <a:prstClr val="white"/>
                </a:solidFill>
              </a:rPr>
            </a:br>
            <a:r>
              <a:rPr lang="en-US" dirty="0">
                <a:solidFill>
                  <a:prstClr val="white"/>
                </a:solidFill>
              </a:rPr>
              <a:t>[</a:t>
            </a:r>
            <a:r>
              <a:rPr lang="en-US" b="1" dirty="0">
                <a:solidFill>
                  <a:prstClr val="white"/>
                </a:solidFill>
              </a:rPr>
              <a:t>2009-2013</a:t>
            </a:r>
            <a:r>
              <a:rPr lang="en-US" dirty="0">
                <a:solidFill>
                  <a:prstClr val="white"/>
                </a:solidFill>
              </a:rPr>
              <a:t>]</a:t>
            </a:r>
            <a:endParaRPr lang="el-GR" dirty="0">
              <a:solidFill>
                <a:prstClr val="white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>
              <a:solidFill>
                <a:prstClr val="white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>
                <a:solidFill>
                  <a:prstClr val="white"/>
                </a:solidFill>
              </a:rPr>
              <a:t>Collaboration Agreements </a:t>
            </a:r>
            <a:br>
              <a:rPr lang="en-US" dirty="0">
                <a:solidFill>
                  <a:prstClr val="white"/>
                </a:solidFill>
              </a:rPr>
            </a:br>
            <a:r>
              <a:rPr lang="en-US" dirty="0">
                <a:solidFill>
                  <a:prstClr val="white"/>
                </a:solidFill>
              </a:rPr>
              <a:t>with Toshiba Research Europe </a:t>
            </a:r>
            <a:br>
              <a:rPr lang="en-US" dirty="0">
                <a:solidFill>
                  <a:prstClr val="white"/>
                </a:solidFill>
              </a:rPr>
            </a:br>
            <a:r>
              <a:rPr lang="en-US" dirty="0">
                <a:solidFill>
                  <a:prstClr val="white"/>
                </a:solidFill>
              </a:rPr>
              <a:t>Limited [</a:t>
            </a:r>
            <a:r>
              <a:rPr lang="en-US" b="1" dirty="0">
                <a:solidFill>
                  <a:prstClr val="white"/>
                </a:solidFill>
              </a:rPr>
              <a:t>2012-2017</a:t>
            </a:r>
            <a:r>
              <a:rPr lang="en-US" dirty="0">
                <a:solidFill>
                  <a:prstClr val="white"/>
                </a:solidFill>
              </a:rPr>
              <a:t>]</a:t>
            </a:r>
            <a:endParaRPr lang="el-GR" dirty="0">
              <a:solidFill>
                <a:prstClr val="white"/>
              </a:solidFill>
            </a:endParaRPr>
          </a:p>
          <a:p>
            <a:endParaRPr lang="en-US" sz="1600" dirty="0">
              <a:solidFill>
                <a:prstClr val="white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>
                <a:solidFill>
                  <a:prstClr val="white"/>
                </a:solidFill>
              </a:rPr>
              <a:t>ENRICH – EU Project 675324 </a:t>
            </a:r>
            <a:br>
              <a:rPr lang="en-US" dirty="0">
                <a:solidFill>
                  <a:prstClr val="white"/>
                </a:solidFill>
              </a:rPr>
            </a:br>
            <a:r>
              <a:rPr lang="en-US" dirty="0">
                <a:solidFill>
                  <a:prstClr val="white"/>
                </a:solidFill>
              </a:rPr>
              <a:t>Marie Curie European Training </a:t>
            </a:r>
            <a:br>
              <a:rPr lang="en-US" dirty="0">
                <a:solidFill>
                  <a:prstClr val="white"/>
                </a:solidFill>
              </a:rPr>
            </a:br>
            <a:r>
              <a:rPr lang="en-US" dirty="0">
                <a:solidFill>
                  <a:prstClr val="white"/>
                </a:solidFill>
              </a:rPr>
              <a:t>Network [</a:t>
            </a:r>
            <a:r>
              <a:rPr lang="en-US" b="1" dirty="0">
                <a:solidFill>
                  <a:prstClr val="white"/>
                </a:solidFill>
              </a:rPr>
              <a:t>2016</a:t>
            </a:r>
            <a:r>
              <a:rPr lang="el-GR" b="1" dirty="0">
                <a:solidFill>
                  <a:prstClr val="white"/>
                </a:solidFill>
              </a:rPr>
              <a:t>-2020</a:t>
            </a:r>
            <a:r>
              <a:rPr lang="en-US" dirty="0">
                <a:solidFill>
                  <a:prstClr val="white"/>
                </a:solidFill>
              </a:rPr>
              <a:t>]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l-GR" dirty="0">
              <a:solidFill>
                <a:prstClr val="white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>
                <a:solidFill>
                  <a:prstClr val="white"/>
                </a:solidFill>
              </a:rPr>
              <a:t>Collaboration Agreements </a:t>
            </a:r>
            <a:br>
              <a:rPr lang="en-US" dirty="0">
                <a:solidFill>
                  <a:prstClr val="white"/>
                </a:solidFill>
              </a:rPr>
            </a:br>
            <a:r>
              <a:rPr lang="en-US" dirty="0">
                <a:solidFill>
                  <a:prstClr val="white"/>
                </a:solidFill>
              </a:rPr>
              <a:t>with Apple Inc. [</a:t>
            </a:r>
            <a:r>
              <a:rPr lang="en-US" b="1" dirty="0">
                <a:solidFill>
                  <a:prstClr val="white"/>
                </a:solidFill>
              </a:rPr>
              <a:t>2018-…</a:t>
            </a:r>
            <a:r>
              <a:rPr lang="en-US" dirty="0">
                <a:solidFill>
                  <a:prstClr val="white"/>
                </a:solidFill>
              </a:rPr>
              <a:t>]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300" dirty="0">
              <a:solidFill>
                <a:prstClr val="white"/>
              </a:solidFill>
            </a:endParaRPr>
          </a:p>
          <a:p>
            <a:endParaRPr lang="en-US" sz="1050" dirty="0">
              <a:solidFill>
                <a:prstClr val="white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>
                <a:solidFill>
                  <a:prstClr val="white"/>
                </a:solidFill>
              </a:rPr>
              <a:t>Strong collaborations with the Institute </a:t>
            </a:r>
            <a:br>
              <a:rPr lang="en-US" dirty="0">
                <a:solidFill>
                  <a:prstClr val="white"/>
                </a:solidFill>
              </a:rPr>
            </a:br>
            <a:r>
              <a:rPr lang="en-US" dirty="0">
                <a:solidFill>
                  <a:prstClr val="white"/>
                </a:solidFill>
              </a:rPr>
              <a:t>of Computer Science</a:t>
            </a:r>
            <a:r>
              <a:rPr lang="el-GR" dirty="0">
                <a:solidFill>
                  <a:prstClr val="white"/>
                </a:solidFill>
              </a:rPr>
              <a:t> </a:t>
            </a:r>
            <a:r>
              <a:rPr lang="en-US" dirty="0">
                <a:solidFill>
                  <a:prstClr val="white"/>
                </a:solidFill>
              </a:rPr>
              <a:t>and Institute of Applied </a:t>
            </a:r>
            <a:br>
              <a:rPr lang="en-US" dirty="0">
                <a:solidFill>
                  <a:prstClr val="white"/>
                </a:solidFill>
              </a:rPr>
            </a:br>
            <a:r>
              <a:rPr lang="en-US" dirty="0">
                <a:solidFill>
                  <a:prstClr val="white"/>
                </a:solidFill>
              </a:rPr>
              <a:t>and Computational Mathematics, </a:t>
            </a:r>
            <a:br>
              <a:rPr lang="en-US" dirty="0">
                <a:solidFill>
                  <a:prstClr val="white"/>
                </a:solidFill>
              </a:rPr>
            </a:br>
            <a:r>
              <a:rPr lang="en-US" dirty="0">
                <a:solidFill>
                  <a:prstClr val="white"/>
                </a:solidFill>
              </a:rPr>
              <a:t>FO.R.T.H [</a:t>
            </a:r>
            <a:r>
              <a:rPr lang="en-US" b="1" dirty="0">
                <a:solidFill>
                  <a:prstClr val="white"/>
                </a:solidFill>
              </a:rPr>
              <a:t>2018-…</a:t>
            </a:r>
            <a:r>
              <a:rPr lang="en-US" dirty="0">
                <a:solidFill>
                  <a:prstClr val="white"/>
                </a:solidFill>
              </a:rPr>
              <a:t>]</a:t>
            </a:r>
            <a:endParaRPr lang="en-US" sz="2000" dirty="0">
              <a:solidFill>
                <a:prstClr val="white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1705292" y="841355"/>
            <a:ext cx="8732520" cy="0"/>
          </a:xfrm>
          <a:prstGeom prst="line">
            <a:avLst/>
          </a:prstGeom>
          <a:ln w="7620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629916" y="373542"/>
            <a:ext cx="64953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b="1" dirty="0">
                <a:solidFill>
                  <a:prstClr val="white"/>
                </a:solidFill>
              </a:rPr>
              <a:t>Εργαστήριο Επεξεργασίας Σήματος Φωνής (</a:t>
            </a:r>
            <a:r>
              <a:rPr lang="en-US" sz="2400" b="1" dirty="0">
                <a:solidFill>
                  <a:prstClr val="white"/>
                </a:solidFill>
              </a:rPr>
              <a:t>SSPL)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7" r="4306"/>
          <a:stretch/>
        </p:blipFill>
        <p:spPr>
          <a:xfrm>
            <a:off x="5007300" y="3880287"/>
            <a:ext cx="2365636" cy="45011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5" t="26000" r="5493" b="24000"/>
          <a:stretch/>
        </p:blipFill>
        <p:spPr>
          <a:xfrm>
            <a:off x="5108656" y="2826777"/>
            <a:ext cx="1529338" cy="44009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4952" y="5597243"/>
            <a:ext cx="1982869" cy="615508"/>
          </a:xfrm>
          <a:prstGeom prst="rect">
            <a:avLst/>
          </a:prstGeom>
        </p:spPr>
      </p:pic>
      <p:pic>
        <p:nvPicPr>
          <p:cNvPr id="13" name="Picture 15" descr="appl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7600" y="4667709"/>
            <a:ext cx="755472" cy="755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Αποτέλεσμα εικόνας για forth iacm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0994" y="6212751"/>
            <a:ext cx="1966827" cy="6134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812" y="1600200"/>
            <a:ext cx="743626" cy="743626"/>
          </a:xfrm>
          <a:prstGeom prst="rect">
            <a:avLst/>
          </a:prstGeom>
        </p:spPr>
      </p:pic>
      <p:pic>
        <p:nvPicPr>
          <p:cNvPr id="1026" name="Picture 2" descr="Αποτέλεσμα εικόνας για Greek Ministry of Education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1673" y="1995136"/>
            <a:ext cx="28575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554668" y="1569464"/>
            <a:ext cx="3883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>
                <a:solidFill>
                  <a:prstClr val="white"/>
                </a:solidFill>
              </a:rPr>
              <a:t>Several Projects from GME &amp; GSRT</a:t>
            </a:r>
            <a:endParaRPr lang="el-GR" dirty="0">
              <a:solidFill>
                <a:prstClr val="white"/>
              </a:solidFill>
            </a:endParaRPr>
          </a:p>
        </p:txBody>
      </p:sp>
      <p:pic>
        <p:nvPicPr>
          <p:cNvPr id="1028" name="Picture 4" descr="http://www.gsrt.gr/images/gsrt_2013/main/gsrt_logo_focus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0132" y="2757137"/>
            <a:ext cx="2295525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Αποτέλεσμα εικόνας για Latsis Foundation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85" t="16570" r="18614" b="19430"/>
          <a:stretch/>
        </p:blipFill>
        <p:spPr bwMode="auto">
          <a:xfrm>
            <a:off x="9632492" y="4542234"/>
            <a:ext cx="843669" cy="794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6631365" y="4754588"/>
            <a:ext cx="3883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err="1">
                <a:solidFill>
                  <a:prstClr val="white"/>
                </a:solidFill>
              </a:rPr>
              <a:t>Latsis</a:t>
            </a:r>
            <a:r>
              <a:rPr lang="en-US" dirty="0">
                <a:solidFill>
                  <a:prstClr val="white"/>
                </a:solidFill>
              </a:rPr>
              <a:t> Foundation Projects</a:t>
            </a:r>
            <a:endParaRPr lang="el-GR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3719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Ερωτήσεις?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451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44.4|23.9|1.9|4.1|1.3|0.5|3.3|0.6|2.8|6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7.2|1.7|8.6|0.9|3.2|17.1|6.2|6.2|3.6|11.4|12.8|21.1|7.6|21.9|2.5|17.4|4|17.2|3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6.4|27.1|6.6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tudent presentation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7GrungeTextur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67000"/>
                <a:shade val="65000"/>
              </a:schemeClr>
              <a:schemeClr val="phClr">
                <a:tint val="10000"/>
                <a:satMod val="130000"/>
              </a:schemeClr>
            </a:duotone>
          </a:blip>
          <a:tile tx="0" ty="0" sx="60000" sy="59000" flip="none" algn="b"/>
        </a:blip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115000"/>
              </a:schemeClr>
              <a:schemeClr val="phClr">
                <a:tint val="34000"/>
              </a:schemeClr>
            </a:duotone>
          </a:blip>
          <a:tile tx="0" ty="0" sx="60000" sy="59000" flip="none" algn="b"/>
        </a:blipFill>
      </a:fillStyleLst>
      <a:lnStyleLst>
        <a:ln w="6350" cap="flat" cmpd="sng" algn="ctr">
          <a:solidFill>
            <a:schemeClr val="phClr">
              <a:tint val="7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/>
        </a:blipFill>
      </a:bgFillStyleLst>
    </a:fmtScheme>
  </a:themeElements>
  <a:objectDefaults>
    <a:spDef>
      <a:spPr>
        <a:ln>
          <a:miter lim="800000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Student presentation" id="{61936DD2-5F1E-4CE5-AB4B-725D35FC9179}" vid="{60FEA300-D151-4B21-9955-901AC34D046A}"/>
    </a:ext>
  </a:extLst>
</a:theme>
</file>

<file path=ppt/theme/theme2.xml><?xml version="1.0" encoding="utf-8"?>
<a:theme xmlns:a="http://schemas.openxmlformats.org/drawingml/2006/main" name="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7GrungeTextur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67000"/>
                <a:shade val="65000"/>
              </a:schemeClr>
              <a:schemeClr val="phClr">
                <a:tint val="10000"/>
                <a:satMod val="130000"/>
              </a:schemeClr>
            </a:duotone>
          </a:blip>
          <a:tile tx="0" ty="0" sx="60000" sy="59000" flip="none" algn="b"/>
        </a:blip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115000"/>
              </a:schemeClr>
              <a:schemeClr val="phClr">
                <a:tint val="34000"/>
              </a:schemeClr>
            </a:duotone>
          </a:blip>
          <a:tile tx="0" ty="0" sx="60000" sy="59000" flip="none" algn="b"/>
        </a:blipFill>
      </a:fillStyleLst>
      <a:lnStyleLst>
        <a:ln w="6350" cap="flat" cmpd="sng" algn="ctr">
          <a:solidFill>
            <a:schemeClr val="phClr">
              <a:tint val="7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7GrungeTextur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67000"/>
                <a:shade val="65000"/>
              </a:schemeClr>
              <a:schemeClr val="phClr">
                <a:tint val="10000"/>
                <a:satMod val="130000"/>
              </a:schemeClr>
            </a:duotone>
          </a:blip>
          <a:tile tx="0" ty="0" sx="60000" sy="59000" flip="none" algn="b"/>
        </a:blip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115000"/>
              </a:schemeClr>
              <a:schemeClr val="phClr">
                <a:tint val="34000"/>
              </a:schemeClr>
            </a:duotone>
          </a:blip>
          <a:tile tx="0" ty="0" sx="60000" sy="59000" flip="none" algn="b"/>
        </a:blipFill>
      </a:fillStyleLst>
      <a:lnStyleLst>
        <a:ln w="6350" cap="flat" cmpd="sng" algn="ctr">
          <a:solidFill>
            <a:schemeClr val="phClr">
              <a:tint val="7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Student scientific report presentation</Template>
  <TotalTime>0</TotalTime>
  <Words>1682</Words>
  <Application>Microsoft Office PowerPoint</Application>
  <PresentationFormat>Προσαρμογή</PresentationFormat>
  <Paragraphs>263</Paragraphs>
  <Slides>29</Slides>
  <Notes>1</Notes>
  <HiddenSlides>0</HiddenSlides>
  <MMClips>1</MMClips>
  <ScaleCrop>false</ScaleCrop>
  <HeadingPairs>
    <vt:vector size="6" baseType="variant">
      <vt:variant>
        <vt:lpstr>Γραμματοσειρές που χρησιμοποιούνται</vt:lpstr>
      </vt:variant>
      <vt:variant>
        <vt:i4>6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29</vt:i4>
      </vt:variant>
    </vt:vector>
  </HeadingPairs>
  <TitlesOfParts>
    <vt:vector size="36" baseType="lpstr">
      <vt:lpstr>Book Antiqua</vt:lpstr>
      <vt:lpstr>Calibri</vt:lpstr>
      <vt:lpstr>Century Gothic</vt:lpstr>
      <vt:lpstr>Courier New</vt:lpstr>
      <vt:lpstr>Wingdings</vt:lpstr>
      <vt:lpstr>Wingdings 3</vt:lpstr>
      <vt:lpstr>Student presentation</vt:lpstr>
      <vt:lpstr>ΗΥ370 – Ψηφιακή Επεξεργασία Σήματος</vt:lpstr>
      <vt:lpstr>Τι είναι το ΗΥ370?</vt:lpstr>
      <vt:lpstr>Τι μορφής μάθημα είναι το ΗΥ370?</vt:lpstr>
      <vt:lpstr>Τι μορφής μάθημα είναι το ΗΥ370?</vt:lpstr>
      <vt:lpstr>Πώς συνδέεται το ΗΥ370 με άλλα μαθήματα?</vt:lpstr>
      <vt:lpstr>Τι περιέχει το ΗΥ370?</vt:lpstr>
      <vt:lpstr>Ποιοι διδάσκουν στο ΗΥ370?</vt:lpstr>
      <vt:lpstr>Πότε διδάσκεται το ΗΥ370?</vt:lpstr>
      <vt:lpstr>Αξιολόγηση</vt:lpstr>
      <vt:lpstr>Ασκήσεις</vt:lpstr>
      <vt:lpstr>Εργαστήρια</vt:lpstr>
      <vt:lpstr>Πρόοδος</vt:lpstr>
      <vt:lpstr>Τελική Εξέταση</vt:lpstr>
      <vt:lpstr>Επικοινωνία</vt:lpstr>
      <vt:lpstr>Επικοινωνία - Οδηγίες</vt:lpstr>
      <vt:lpstr>Επικοινωνία - Οδηγίες</vt:lpstr>
      <vt:lpstr>Βιβλιογραφία (ενδεικτική)</vt:lpstr>
      <vt:lpstr>Βιβλιογραφία (Εύδοξος)</vt:lpstr>
      <vt:lpstr>Βιβλιογραφία (Εύδοξος)</vt:lpstr>
      <vt:lpstr>Ιστοσελίδα μαθήματος</vt:lpstr>
      <vt:lpstr>Στατιστικά</vt:lpstr>
      <vt:lpstr>Ερωτήσεις?   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Ερωτήσεις?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2017-02-07T17:36:54Z</dcterms:created>
  <dcterms:modified xsi:type="dcterms:W3CDTF">2026-09-21T20:46:40Z</dcterms:modified>
  <cp:contentStatus/>
  <cp:version/>
</cp:coreProperties>
</file>