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84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7" r:id="rId3"/>
    <p:sldId id="279" r:id="rId4"/>
    <p:sldId id="258" r:id="rId5"/>
    <p:sldId id="278" r:id="rId6"/>
    <p:sldId id="276" r:id="rId7"/>
    <p:sldId id="266" r:id="rId8"/>
    <p:sldId id="267" r:id="rId9"/>
    <p:sldId id="259" r:id="rId10"/>
    <p:sldId id="260" r:id="rId11"/>
    <p:sldId id="273" r:id="rId12"/>
    <p:sldId id="274" r:id="rId13"/>
    <p:sldId id="275" r:id="rId14"/>
    <p:sldId id="263" r:id="rId15"/>
    <p:sldId id="265" r:id="rId16"/>
    <p:sldId id="268" r:id="rId17"/>
    <p:sldId id="269" r:id="rId18"/>
    <p:sldId id="270" r:id="rId19"/>
    <p:sldId id="272" r:id="rId20"/>
    <p:sldId id="280" r:id="rId21"/>
    <p:sldId id="264" r:id="rId22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200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2880">
          <p15:clr>
            <a:srgbClr val="A4A3A4"/>
          </p15:clr>
        </p15:guide>
        <p15:guide id="5" orient="horz" pos="3216">
          <p15:clr>
            <a:srgbClr val="A4A3A4"/>
          </p15:clr>
        </p15:guide>
        <p15:guide id="6" orient="horz" pos="816">
          <p15:clr>
            <a:srgbClr val="A4A3A4"/>
          </p15:clr>
        </p15:guide>
        <p15:guide id="7" orient="horz" pos="175">
          <p15:clr>
            <a:srgbClr val="A4A3A4"/>
          </p15:clr>
        </p15:guide>
        <p15:guide id="8" pos="3839">
          <p15:clr>
            <a:srgbClr val="A4A3A4"/>
          </p15:clr>
        </p15:guide>
        <p15:guide id="9" pos="959">
          <p15:clr>
            <a:srgbClr val="A4A3A4"/>
          </p15:clr>
        </p15:guide>
        <p15:guide id="10" pos="6719">
          <p15:clr>
            <a:srgbClr val="A4A3A4"/>
          </p15:clr>
        </p15:guide>
        <p15:guide id="11" pos="6143">
          <p15:clr>
            <a:srgbClr val="A4A3A4"/>
          </p15:clr>
        </p15:guide>
        <p15:guide id="12" pos="283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E25E649-3F16-4E02-A733-19D2CDBF48F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78" autoAdjust="0"/>
    <p:restoredTop sz="96163" autoAdjust="0"/>
  </p:normalViewPr>
  <p:slideViewPr>
    <p:cSldViewPr>
      <p:cViewPr>
        <p:scale>
          <a:sx n="100" d="100"/>
          <a:sy n="100" d="100"/>
        </p:scale>
        <p:origin x="864" y="366"/>
      </p:cViewPr>
      <p:guideLst>
        <p:guide orient="horz" pos="2160"/>
        <p:guide orient="horz" pos="1200"/>
        <p:guide orient="horz" pos="3888"/>
        <p:guide orient="horz" pos="2880"/>
        <p:guide orient="horz" pos="3216"/>
        <p:guide orient="horz" pos="816"/>
        <p:guide orient="horz" pos="175"/>
        <p:guide pos="3839"/>
        <p:guide pos="959"/>
        <p:guide pos="6719"/>
        <p:guide pos="6143"/>
        <p:guide pos="283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howGuides="1">
      <p:cViewPr varScale="1">
        <p:scale>
          <a:sx n="76" d="100"/>
          <a:sy n="76" d="100"/>
        </p:scale>
        <p:origin x="2538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D448ED-2531-4133-A589-B8ADD4D5A7A1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31E6603E-FAB6-4A43-966F-9D272AF22105}">
      <dgm:prSet phldrT="[Text]" custT="1"/>
      <dgm:spPr/>
      <dgm:t>
        <a:bodyPr/>
        <a:lstStyle/>
        <a:p>
          <a:r>
            <a:rPr lang="el-GR" sz="2000" dirty="0" smtClean="0"/>
            <a:t>ΗΥ370-Ψηφιακή Επεξεργασία Σήματος</a:t>
          </a:r>
          <a:endParaRPr lang="el-GR" sz="2000" dirty="0"/>
        </a:p>
      </dgm:t>
    </dgm:pt>
    <dgm:pt modelId="{BBA343D0-4CC1-4036-870F-4A8824E58FD6}" type="parTrans" cxnId="{5E5370A2-9DD0-4018-AC5E-6A16B0A61387}">
      <dgm:prSet/>
      <dgm:spPr/>
      <dgm:t>
        <a:bodyPr/>
        <a:lstStyle/>
        <a:p>
          <a:endParaRPr lang="el-GR"/>
        </a:p>
      </dgm:t>
    </dgm:pt>
    <dgm:pt modelId="{215A2FF1-0048-4D82-B04D-25A68394BD35}" type="sibTrans" cxnId="{5E5370A2-9DD0-4018-AC5E-6A16B0A61387}">
      <dgm:prSet/>
      <dgm:spPr/>
      <dgm:t>
        <a:bodyPr/>
        <a:lstStyle/>
        <a:p>
          <a:endParaRPr lang="el-GR"/>
        </a:p>
      </dgm:t>
    </dgm:pt>
    <dgm:pt modelId="{A927A9DF-DAB3-439D-AB02-E4A1A0E0F164}" type="asst">
      <dgm:prSet phldrT="[Text]" custT="1"/>
      <dgm:spPr/>
      <dgm:t>
        <a:bodyPr/>
        <a:lstStyle/>
        <a:p>
          <a:r>
            <a:rPr lang="el-GR" sz="1800" dirty="0" smtClean="0"/>
            <a:t>ΗΥ371 Ψηφιακή Επεξεργασία Εικόνας</a:t>
          </a:r>
          <a:endParaRPr lang="el-GR" sz="1800" dirty="0"/>
        </a:p>
      </dgm:t>
    </dgm:pt>
    <dgm:pt modelId="{1942C726-28D0-4DD4-AC21-17016D7D1AD1}" type="parTrans" cxnId="{3C217901-2ADB-4CFA-B628-C47595BCDCEB}">
      <dgm:prSet/>
      <dgm:spPr/>
      <dgm:t>
        <a:bodyPr/>
        <a:lstStyle/>
        <a:p>
          <a:endParaRPr lang="el-GR"/>
        </a:p>
      </dgm:t>
    </dgm:pt>
    <dgm:pt modelId="{03B6F800-109E-4AC0-BCF8-82B224AA043D}" type="sibTrans" cxnId="{3C217901-2ADB-4CFA-B628-C47595BCDCEB}">
      <dgm:prSet/>
      <dgm:spPr/>
      <dgm:t>
        <a:bodyPr/>
        <a:lstStyle/>
        <a:p>
          <a:endParaRPr lang="el-GR"/>
        </a:p>
      </dgm:t>
    </dgm:pt>
    <dgm:pt modelId="{187C5E32-B17E-48B8-A46E-448FEF3513AF}">
      <dgm:prSet phldrT="[Text]" custT="1"/>
      <dgm:spPr/>
      <dgm:t>
        <a:bodyPr/>
        <a:lstStyle/>
        <a:p>
          <a:r>
            <a:rPr lang="el-GR" sz="1800" dirty="0" smtClean="0"/>
            <a:t>ΗΥ473 Αναγνώριση Προτύπων</a:t>
          </a:r>
          <a:endParaRPr lang="el-GR" sz="1800" dirty="0"/>
        </a:p>
      </dgm:t>
    </dgm:pt>
    <dgm:pt modelId="{4B097955-689A-4133-9160-4F0DC79047F6}" type="parTrans" cxnId="{5F006AD9-D6D2-4E5D-8B1A-10F535953C20}">
      <dgm:prSet/>
      <dgm:spPr/>
      <dgm:t>
        <a:bodyPr/>
        <a:lstStyle/>
        <a:p>
          <a:endParaRPr lang="el-GR"/>
        </a:p>
      </dgm:t>
    </dgm:pt>
    <dgm:pt modelId="{14F0F5EF-C659-4175-95BF-2C7BBB42422D}" type="sibTrans" cxnId="{5F006AD9-D6D2-4E5D-8B1A-10F535953C20}">
      <dgm:prSet/>
      <dgm:spPr/>
      <dgm:t>
        <a:bodyPr/>
        <a:lstStyle/>
        <a:p>
          <a:endParaRPr lang="el-GR"/>
        </a:p>
      </dgm:t>
    </dgm:pt>
    <dgm:pt modelId="{92C54226-D106-48A6-88D8-39412407784D}">
      <dgm:prSet phldrT="[Text]" custT="1"/>
      <dgm:spPr/>
      <dgm:t>
        <a:bodyPr/>
        <a:lstStyle/>
        <a:p>
          <a:r>
            <a:rPr lang="el-GR" sz="1800" dirty="0" smtClean="0"/>
            <a:t>ΗΥ570 Στατιστική Επεξεργασία Σήματος</a:t>
          </a:r>
          <a:endParaRPr lang="el-GR" sz="1800" dirty="0"/>
        </a:p>
      </dgm:t>
    </dgm:pt>
    <dgm:pt modelId="{780727C6-E662-4948-B982-7471E1D460B9}" type="parTrans" cxnId="{9C4DCB5A-BC8D-41B4-A3DA-497C268E1D0E}">
      <dgm:prSet/>
      <dgm:spPr/>
      <dgm:t>
        <a:bodyPr/>
        <a:lstStyle/>
        <a:p>
          <a:endParaRPr lang="el-GR"/>
        </a:p>
      </dgm:t>
    </dgm:pt>
    <dgm:pt modelId="{6930FEDA-F04D-46FE-A0D2-7A678C7FABCA}" type="sibTrans" cxnId="{9C4DCB5A-BC8D-41B4-A3DA-497C268E1D0E}">
      <dgm:prSet/>
      <dgm:spPr/>
      <dgm:t>
        <a:bodyPr/>
        <a:lstStyle/>
        <a:p>
          <a:endParaRPr lang="el-GR"/>
        </a:p>
      </dgm:t>
    </dgm:pt>
    <dgm:pt modelId="{52153899-7C23-4A8D-B9A9-8B96E7BF556B}">
      <dgm:prSet phldrT="[Text]" custT="1"/>
      <dgm:spPr>
        <a:solidFill>
          <a:schemeClr val="accent1">
            <a:hueOff val="0"/>
            <a:satOff val="0"/>
            <a:lumOff val="0"/>
            <a:alpha val="38000"/>
          </a:schemeClr>
        </a:solidFill>
        <a:ln w="25400">
          <a:prstDash val="dash"/>
        </a:ln>
      </dgm:spPr>
      <dgm:t>
        <a:bodyPr/>
        <a:lstStyle/>
        <a:p>
          <a:r>
            <a:rPr lang="en-US" sz="1800" dirty="0" smtClean="0"/>
            <a:t>HY</a:t>
          </a:r>
          <a:r>
            <a:rPr lang="el-GR" sz="1800" dirty="0" smtClean="0"/>
            <a:t>470</a:t>
          </a:r>
          <a:r>
            <a:rPr lang="en-US" sz="1800" dirty="0" smtClean="0"/>
            <a:t> </a:t>
          </a:r>
          <a:r>
            <a:rPr lang="el-GR" sz="1800" b="0" i="0" dirty="0" smtClean="0"/>
            <a:t>Προχωρημένη Επεξεργασία Σήματος</a:t>
          </a:r>
          <a:endParaRPr lang="el-GR" sz="1800" dirty="0"/>
        </a:p>
      </dgm:t>
    </dgm:pt>
    <dgm:pt modelId="{024A48D0-F3FB-4853-B960-F5E8FD10A739}" type="parTrans" cxnId="{CD989991-6332-47E8-A5C9-9C33A4A83E67}">
      <dgm:prSet/>
      <dgm:spPr/>
      <dgm:t>
        <a:bodyPr/>
        <a:lstStyle/>
        <a:p>
          <a:endParaRPr lang="el-GR"/>
        </a:p>
      </dgm:t>
    </dgm:pt>
    <dgm:pt modelId="{941B899A-863D-4456-83DF-1BC54D1D1A76}" type="sibTrans" cxnId="{CD989991-6332-47E8-A5C9-9C33A4A83E67}">
      <dgm:prSet/>
      <dgm:spPr/>
      <dgm:t>
        <a:bodyPr/>
        <a:lstStyle/>
        <a:p>
          <a:endParaRPr lang="el-GR"/>
        </a:p>
      </dgm:t>
    </dgm:pt>
    <dgm:pt modelId="{38C0CCC5-54C9-4685-8BF7-E02418A9197D}" type="asst">
      <dgm:prSet custT="1"/>
      <dgm:spPr/>
      <dgm:t>
        <a:bodyPr/>
        <a:lstStyle/>
        <a:p>
          <a:r>
            <a:rPr lang="el-GR" sz="1800" dirty="0" smtClean="0"/>
            <a:t>ΗΥ474 Τεχνολογία Πολυμέσων</a:t>
          </a:r>
          <a:endParaRPr lang="el-GR" sz="1800" dirty="0"/>
        </a:p>
      </dgm:t>
    </dgm:pt>
    <dgm:pt modelId="{D00E632F-52E5-47E3-B598-A8F79AABE276}" type="parTrans" cxnId="{75FDB6FF-87A4-47BA-B254-671A21DCA246}">
      <dgm:prSet/>
      <dgm:spPr/>
      <dgm:t>
        <a:bodyPr/>
        <a:lstStyle/>
        <a:p>
          <a:endParaRPr lang="el-GR"/>
        </a:p>
      </dgm:t>
    </dgm:pt>
    <dgm:pt modelId="{A76D1D54-BA13-4C47-9FD1-D476A8FA396D}" type="sibTrans" cxnId="{75FDB6FF-87A4-47BA-B254-671A21DCA246}">
      <dgm:prSet/>
      <dgm:spPr/>
      <dgm:t>
        <a:bodyPr/>
        <a:lstStyle/>
        <a:p>
          <a:endParaRPr lang="el-GR"/>
        </a:p>
      </dgm:t>
    </dgm:pt>
    <dgm:pt modelId="{9560F05F-2E78-4609-B70B-CB6AF9FD9B77}">
      <dgm:prSet custT="1"/>
      <dgm:spPr/>
      <dgm:t>
        <a:bodyPr/>
        <a:lstStyle/>
        <a:p>
          <a:r>
            <a:rPr lang="el-GR" sz="1800" dirty="0" smtClean="0"/>
            <a:t>ΗΥ471  Ανάλυση Εικόνας</a:t>
          </a:r>
          <a:endParaRPr lang="el-GR" sz="1800" dirty="0"/>
        </a:p>
      </dgm:t>
    </dgm:pt>
    <dgm:pt modelId="{66C5550A-2A23-417A-921E-4A6F1907CC1E}" type="parTrans" cxnId="{7800FEB9-ECB0-4B65-9C00-4C18524BCE61}">
      <dgm:prSet/>
      <dgm:spPr/>
      <dgm:t>
        <a:bodyPr/>
        <a:lstStyle/>
        <a:p>
          <a:endParaRPr lang="el-GR"/>
        </a:p>
      </dgm:t>
    </dgm:pt>
    <dgm:pt modelId="{39908E03-DC20-45AC-9743-2A52E6EE241E}" type="sibTrans" cxnId="{7800FEB9-ECB0-4B65-9C00-4C18524BCE61}">
      <dgm:prSet/>
      <dgm:spPr/>
      <dgm:t>
        <a:bodyPr/>
        <a:lstStyle/>
        <a:p>
          <a:endParaRPr lang="el-GR"/>
        </a:p>
      </dgm:t>
    </dgm:pt>
    <dgm:pt modelId="{31984DFE-4486-417B-A938-9BB585178731}">
      <dgm:prSet custT="1"/>
      <dgm:spPr/>
      <dgm:t>
        <a:bodyPr/>
        <a:lstStyle/>
        <a:p>
          <a:r>
            <a:rPr lang="el-GR" sz="1800" dirty="0" smtClean="0"/>
            <a:t>ΗΥ572 Ψηφιακή Επεξεργασία Ήχου</a:t>
          </a:r>
          <a:endParaRPr lang="el-GR" sz="1800" dirty="0"/>
        </a:p>
      </dgm:t>
    </dgm:pt>
    <dgm:pt modelId="{21310A03-5C91-4D24-BD74-DCFC2B116DBA}" type="parTrans" cxnId="{5D0428F6-5245-43F5-ABBC-FBD6E89A5699}">
      <dgm:prSet/>
      <dgm:spPr/>
      <dgm:t>
        <a:bodyPr/>
        <a:lstStyle/>
        <a:p>
          <a:endParaRPr lang="el-GR"/>
        </a:p>
      </dgm:t>
    </dgm:pt>
    <dgm:pt modelId="{69A645C3-6665-4F07-98C9-56F5081DB035}" type="sibTrans" cxnId="{5D0428F6-5245-43F5-ABBC-FBD6E89A5699}">
      <dgm:prSet/>
      <dgm:spPr/>
      <dgm:t>
        <a:bodyPr/>
        <a:lstStyle/>
        <a:p>
          <a:endParaRPr lang="el-GR"/>
        </a:p>
      </dgm:t>
    </dgm:pt>
    <dgm:pt modelId="{4ECC3EB6-392A-40A5-B03A-6C6869B3D15C}">
      <dgm:prSet custT="1"/>
      <dgm:spPr/>
      <dgm:t>
        <a:bodyPr/>
        <a:lstStyle/>
        <a:p>
          <a:r>
            <a:rPr lang="el-GR" sz="1800" dirty="0" smtClean="0"/>
            <a:t>ΗΥ578 </a:t>
          </a:r>
          <a:r>
            <a:rPr lang="en-US" sz="1800" dirty="0" smtClean="0"/>
            <a:t/>
          </a:r>
          <a:br>
            <a:rPr lang="en-US" sz="1800" dirty="0" smtClean="0"/>
          </a:br>
          <a:r>
            <a:rPr lang="el-GR" sz="1800" dirty="0" smtClean="0"/>
            <a:t>Ψηφιακή Επεξεργασία Φωνής</a:t>
          </a:r>
          <a:endParaRPr lang="el-GR" sz="1800" dirty="0"/>
        </a:p>
      </dgm:t>
    </dgm:pt>
    <dgm:pt modelId="{73CD4A5C-2E12-4F99-A6DC-C8C6D1019512}" type="parTrans" cxnId="{F2A498AC-5511-4EBA-8210-658BFCEDB90E}">
      <dgm:prSet/>
      <dgm:spPr/>
      <dgm:t>
        <a:bodyPr/>
        <a:lstStyle/>
        <a:p>
          <a:endParaRPr lang="el-GR"/>
        </a:p>
      </dgm:t>
    </dgm:pt>
    <dgm:pt modelId="{7BFE792D-1B60-4748-8462-007F42F287C1}" type="sibTrans" cxnId="{F2A498AC-5511-4EBA-8210-658BFCEDB90E}">
      <dgm:prSet/>
      <dgm:spPr/>
      <dgm:t>
        <a:bodyPr/>
        <a:lstStyle/>
        <a:p>
          <a:endParaRPr lang="el-GR"/>
        </a:p>
      </dgm:t>
    </dgm:pt>
    <dgm:pt modelId="{3902967D-CB61-4F38-BAFC-080DD6C756A4}" type="pres">
      <dgm:prSet presAssocID="{1BD448ED-2531-4133-A589-B8ADD4D5A7A1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3F1CC332-2825-4EC7-A592-71F1F961D8C0}" type="pres">
      <dgm:prSet presAssocID="{1BD448ED-2531-4133-A589-B8ADD4D5A7A1}" presName="hierFlow" presStyleCnt="0"/>
      <dgm:spPr/>
    </dgm:pt>
    <dgm:pt modelId="{17989CE5-A40D-42C3-9B3D-A65BDC47BA32}" type="pres">
      <dgm:prSet presAssocID="{1BD448ED-2531-4133-A589-B8ADD4D5A7A1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6990F42A-FD7D-456A-8321-87616D5FD170}" type="pres">
      <dgm:prSet presAssocID="{31E6603E-FAB6-4A43-966F-9D272AF22105}" presName="Name14" presStyleCnt="0"/>
      <dgm:spPr/>
    </dgm:pt>
    <dgm:pt modelId="{5EC3F8EB-04AA-42F7-A98B-944CE57B004B}" type="pres">
      <dgm:prSet presAssocID="{31E6603E-FAB6-4A43-966F-9D272AF22105}" presName="level1Shape" presStyleLbl="node0" presStyleIdx="0" presStyleCnt="1" custScaleX="208805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B16FAB26-7460-46D8-85C3-F185E6F34663}" type="pres">
      <dgm:prSet presAssocID="{31E6603E-FAB6-4A43-966F-9D272AF22105}" presName="hierChild2" presStyleCnt="0"/>
      <dgm:spPr/>
    </dgm:pt>
    <dgm:pt modelId="{B40490A5-6B7A-488A-82BB-328E56887C06}" type="pres">
      <dgm:prSet presAssocID="{1942C726-28D0-4DD4-AC21-17016D7D1AD1}" presName="Name19" presStyleLbl="parChTrans1D2" presStyleIdx="0" presStyleCnt="6"/>
      <dgm:spPr/>
      <dgm:t>
        <a:bodyPr/>
        <a:lstStyle/>
        <a:p>
          <a:endParaRPr lang="el-GR"/>
        </a:p>
      </dgm:t>
    </dgm:pt>
    <dgm:pt modelId="{3547F833-7B18-44E6-8477-B01B5A107458}" type="pres">
      <dgm:prSet presAssocID="{A927A9DF-DAB3-439D-AB02-E4A1A0E0F164}" presName="Name21" presStyleCnt="0"/>
      <dgm:spPr/>
    </dgm:pt>
    <dgm:pt modelId="{F8F5C5D7-76CD-4B12-A83D-B92FF823CC55}" type="pres">
      <dgm:prSet presAssocID="{A927A9DF-DAB3-439D-AB02-E4A1A0E0F164}" presName="level2Shape" presStyleLbl="asst1" presStyleIdx="0" presStyleCnt="2"/>
      <dgm:spPr/>
      <dgm:t>
        <a:bodyPr/>
        <a:lstStyle/>
        <a:p>
          <a:endParaRPr lang="el-GR"/>
        </a:p>
      </dgm:t>
    </dgm:pt>
    <dgm:pt modelId="{EF0670F0-9868-4849-BC8D-55F5E5F3D6D1}" type="pres">
      <dgm:prSet presAssocID="{A927A9DF-DAB3-439D-AB02-E4A1A0E0F164}" presName="hierChild3" presStyleCnt="0"/>
      <dgm:spPr/>
    </dgm:pt>
    <dgm:pt modelId="{FE8E551D-0CC6-403E-A66A-CB634D461A41}" type="pres">
      <dgm:prSet presAssocID="{66C5550A-2A23-417A-921E-4A6F1907CC1E}" presName="Name19" presStyleLbl="parChTrans1D3" presStyleIdx="0" presStyleCnt="2"/>
      <dgm:spPr/>
      <dgm:t>
        <a:bodyPr/>
        <a:lstStyle/>
        <a:p>
          <a:endParaRPr lang="el-GR"/>
        </a:p>
      </dgm:t>
    </dgm:pt>
    <dgm:pt modelId="{7660FBE0-B327-43BA-AB36-48E38A5DBD89}" type="pres">
      <dgm:prSet presAssocID="{9560F05F-2E78-4609-B70B-CB6AF9FD9B77}" presName="Name21" presStyleCnt="0"/>
      <dgm:spPr/>
    </dgm:pt>
    <dgm:pt modelId="{B3309850-F9AB-49DF-A13A-777F90E8D142}" type="pres">
      <dgm:prSet presAssocID="{9560F05F-2E78-4609-B70B-CB6AF9FD9B77}" presName="level2Shape" presStyleLbl="node3" presStyleIdx="0" presStyleCnt="2"/>
      <dgm:spPr/>
      <dgm:t>
        <a:bodyPr/>
        <a:lstStyle/>
        <a:p>
          <a:endParaRPr lang="el-GR"/>
        </a:p>
      </dgm:t>
    </dgm:pt>
    <dgm:pt modelId="{E57C226E-89FA-4FB0-AE33-94C8E92DDA2A}" type="pres">
      <dgm:prSet presAssocID="{9560F05F-2E78-4609-B70B-CB6AF9FD9B77}" presName="hierChild3" presStyleCnt="0"/>
      <dgm:spPr/>
    </dgm:pt>
    <dgm:pt modelId="{07DE13BD-DB47-4884-94ED-2E42E1636920}" type="pres">
      <dgm:prSet presAssocID="{D00E632F-52E5-47E3-B598-A8F79AABE276}" presName="Name19" presStyleLbl="parChTrans1D2" presStyleIdx="1" presStyleCnt="6"/>
      <dgm:spPr/>
      <dgm:t>
        <a:bodyPr/>
        <a:lstStyle/>
        <a:p>
          <a:endParaRPr lang="el-GR"/>
        </a:p>
      </dgm:t>
    </dgm:pt>
    <dgm:pt modelId="{50DC4F92-C061-4C6C-9920-A779FD8A6651}" type="pres">
      <dgm:prSet presAssocID="{38C0CCC5-54C9-4685-8BF7-E02418A9197D}" presName="Name21" presStyleCnt="0"/>
      <dgm:spPr/>
    </dgm:pt>
    <dgm:pt modelId="{79288287-3744-4E9D-A1D3-D76811CC52D5}" type="pres">
      <dgm:prSet presAssocID="{38C0CCC5-54C9-4685-8BF7-E02418A9197D}" presName="level2Shape" presStyleLbl="asst1" presStyleIdx="1" presStyleCnt="2"/>
      <dgm:spPr/>
      <dgm:t>
        <a:bodyPr/>
        <a:lstStyle/>
        <a:p>
          <a:endParaRPr lang="el-GR"/>
        </a:p>
      </dgm:t>
    </dgm:pt>
    <dgm:pt modelId="{ADC54E38-70A6-4D6A-8AFA-E64D305374F6}" type="pres">
      <dgm:prSet presAssocID="{38C0CCC5-54C9-4685-8BF7-E02418A9197D}" presName="hierChild3" presStyleCnt="0"/>
      <dgm:spPr/>
    </dgm:pt>
    <dgm:pt modelId="{CEE5DB67-B9B4-4403-9DAC-4A742A4696E5}" type="pres">
      <dgm:prSet presAssocID="{4B097955-689A-4133-9160-4F0DC79047F6}" presName="Name19" presStyleLbl="parChTrans1D2" presStyleIdx="2" presStyleCnt="6"/>
      <dgm:spPr/>
      <dgm:t>
        <a:bodyPr/>
        <a:lstStyle/>
        <a:p>
          <a:endParaRPr lang="el-GR"/>
        </a:p>
      </dgm:t>
    </dgm:pt>
    <dgm:pt modelId="{6B6DAE22-3FBA-4F01-AEA2-B3FF4ACEC60F}" type="pres">
      <dgm:prSet presAssocID="{187C5E32-B17E-48B8-A46E-448FEF3513AF}" presName="Name21" presStyleCnt="0"/>
      <dgm:spPr/>
    </dgm:pt>
    <dgm:pt modelId="{D91C121B-5180-45D5-A511-886717093FFD}" type="pres">
      <dgm:prSet presAssocID="{187C5E32-B17E-48B8-A46E-448FEF3513AF}" presName="level2Shape" presStyleLbl="node2" presStyleIdx="0" presStyleCnt="4"/>
      <dgm:spPr/>
      <dgm:t>
        <a:bodyPr/>
        <a:lstStyle/>
        <a:p>
          <a:endParaRPr lang="el-GR"/>
        </a:p>
      </dgm:t>
    </dgm:pt>
    <dgm:pt modelId="{C3196F69-15CC-4B4F-82E2-F9EE4905584D}" type="pres">
      <dgm:prSet presAssocID="{187C5E32-B17E-48B8-A46E-448FEF3513AF}" presName="hierChild3" presStyleCnt="0"/>
      <dgm:spPr/>
    </dgm:pt>
    <dgm:pt modelId="{E853DFD9-B991-4F55-8F36-791ECB2CFBA9}" type="pres">
      <dgm:prSet presAssocID="{780727C6-E662-4948-B982-7471E1D460B9}" presName="Name19" presStyleLbl="parChTrans1D2" presStyleIdx="3" presStyleCnt="6"/>
      <dgm:spPr/>
      <dgm:t>
        <a:bodyPr/>
        <a:lstStyle/>
        <a:p>
          <a:endParaRPr lang="el-GR"/>
        </a:p>
      </dgm:t>
    </dgm:pt>
    <dgm:pt modelId="{AD75547A-3059-4F71-8C3C-89A9B8582DF8}" type="pres">
      <dgm:prSet presAssocID="{92C54226-D106-48A6-88D8-39412407784D}" presName="Name21" presStyleCnt="0"/>
      <dgm:spPr/>
    </dgm:pt>
    <dgm:pt modelId="{08696302-ADD3-4E4D-A4B5-CEA74A5EA10E}" type="pres">
      <dgm:prSet presAssocID="{92C54226-D106-48A6-88D8-39412407784D}" presName="level2Shape" presStyleLbl="node2" presStyleIdx="1" presStyleCnt="4"/>
      <dgm:spPr/>
      <dgm:t>
        <a:bodyPr/>
        <a:lstStyle/>
        <a:p>
          <a:endParaRPr lang="el-GR"/>
        </a:p>
      </dgm:t>
    </dgm:pt>
    <dgm:pt modelId="{84DB2F87-C001-4D68-8D08-7224E057CC4A}" type="pres">
      <dgm:prSet presAssocID="{92C54226-D106-48A6-88D8-39412407784D}" presName="hierChild3" presStyleCnt="0"/>
      <dgm:spPr/>
    </dgm:pt>
    <dgm:pt modelId="{11CAD335-1147-4FC9-BACC-798C4DD6079B}" type="pres">
      <dgm:prSet presAssocID="{024A48D0-F3FB-4853-B960-F5E8FD10A739}" presName="Name19" presStyleLbl="parChTrans1D2" presStyleIdx="4" presStyleCnt="6"/>
      <dgm:spPr/>
      <dgm:t>
        <a:bodyPr/>
        <a:lstStyle/>
        <a:p>
          <a:endParaRPr lang="el-GR"/>
        </a:p>
      </dgm:t>
    </dgm:pt>
    <dgm:pt modelId="{E816B3AE-C2F8-4CFC-8605-085604716033}" type="pres">
      <dgm:prSet presAssocID="{52153899-7C23-4A8D-B9A9-8B96E7BF556B}" presName="Name21" presStyleCnt="0"/>
      <dgm:spPr/>
    </dgm:pt>
    <dgm:pt modelId="{A0B5EBDF-FE5E-42F6-AEAA-2F66A929129F}" type="pres">
      <dgm:prSet presAssocID="{52153899-7C23-4A8D-B9A9-8B96E7BF556B}" presName="level2Shape" presStyleLbl="node2" presStyleIdx="2" presStyleCnt="4" custScaleX="142065"/>
      <dgm:spPr/>
      <dgm:t>
        <a:bodyPr/>
        <a:lstStyle/>
        <a:p>
          <a:endParaRPr lang="el-GR"/>
        </a:p>
      </dgm:t>
    </dgm:pt>
    <dgm:pt modelId="{B244A4ED-8E0C-40EA-A965-E4DC5AF6DF88}" type="pres">
      <dgm:prSet presAssocID="{52153899-7C23-4A8D-B9A9-8B96E7BF556B}" presName="hierChild3" presStyleCnt="0"/>
      <dgm:spPr/>
    </dgm:pt>
    <dgm:pt modelId="{5A160EB7-1733-4C96-BF6A-75E9E80707BB}" type="pres">
      <dgm:prSet presAssocID="{73CD4A5C-2E12-4F99-A6DC-C8C6D1019512}" presName="Name19" presStyleLbl="parChTrans1D3" presStyleIdx="1" presStyleCnt="2"/>
      <dgm:spPr/>
      <dgm:t>
        <a:bodyPr/>
        <a:lstStyle/>
        <a:p>
          <a:endParaRPr lang="el-GR"/>
        </a:p>
      </dgm:t>
    </dgm:pt>
    <dgm:pt modelId="{9D515F50-5DD1-4614-AF57-2F94E776AE9D}" type="pres">
      <dgm:prSet presAssocID="{4ECC3EB6-392A-40A5-B03A-6C6869B3D15C}" presName="Name21" presStyleCnt="0"/>
      <dgm:spPr/>
    </dgm:pt>
    <dgm:pt modelId="{2AB6E80E-63C0-4831-A7DB-CBFABBB03280}" type="pres">
      <dgm:prSet presAssocID="{4ECC3EB6-392A-40A5-B03A-6C6869B3D15C}" presName="level2Shape" presStyleLbl="node3" presStyleIdx="1" presStyleCnt="2" custScaleX="145159"/>
      <dgm:spPr/>
      <dgm:t>
        <a:bodyPr/>
        <a:lstStyle/>
        <a:p>
          <a:endParaRPr lang="el-GR"/>
        </a:p>
      </dgm:t>
    </dgm:pt>
    <dgm:pt modelId="{1BE0F8DB-02B7-4792-A7FB-8AD9B1621B3A}" type="pres">
      <dgm:prSet presAssocID="{4ECC3EB6-392A-40A5-B03A-6C6869B3D15C}" presName="hierChild3" presStyleCnt="0"/>
      <dgm:spPr/>
    </dgm:pt>
    <dgm:pt modelId="{5E6A12A9-7432-48F4-B97E-5016591ED610}" type="pres">
      <dgm:prSet presAssocID="{21310A03-5C91-4D24-BD74-DCFC2B116DBA}" presName="Name19" presStyleLbl="parChTrans1D2" presStyleIdx="5" presStyleCnt="6"/>
      <dgm:spPr/>
      <dgm:t>
        <a:bodyPr/>
        <a:lstStyle/>
        <a:p>
          <a:endParaRPr lang="el-GR"/>
        </a:p>
      </dgm:t>
    </dgm:pt>
    <dgm:pt modelId="{87160624-1B92-4770-9D09-745F70F5DA86}" type="pres">
      <dgm:prSet presAssocID="{31984DFE-4486-417B-A938-9BB585178731}" presName="Name21" presStyleCnt="0"/>
      <dgm:spPr/>
    </dgm:pt>
    <dgm:pt modelId="{DCFFA21D-9536-4783-BFEC-F8C942072559}" type="pres">
      <dgm:prSet presAssocID="{31984DFE-4486-417B-A938-9BB585178731}" presName="level2Shape" presStyleLbl="node2" presStyleIdx="3" presStyleCnt="4"/>
      <dgm:spPr/>
      <dgm:t>
        <a:bodyPr/>
        <a:lstStyle/>
        <a:p>
          <a:endParaRPr lang="el-GR"/>
        </a:p>
      </dgm:t>
    </dgm:pt>
    <dgm:pt modelId="{EDCF8437-EB17-49C2-83CE-2ADD875CE94D}" type="pres">
      <dgm:prSet presAssocID="{31984DFE-4486-417B-A938-9BB585178731}" presName="hierChild3" presStyleCnt="0"/>
      <dgm:spPr/>
    </dgm:pt>
    <dgm:pt modelId="{2B8812C0-A8F8-4296-AAB1-A1BC085BB3C7}" type="pres">
      <dgm:prSet presAssocID="{1BD448ED-2531-4133-A589-B8ADD4D5A7A1}" presName="bgShapesFlow" presStyleCnt="0"/>
      <dgm:spPr/>
    </dgm:pt>
  </dgm:ptLst>
  <dgm:cxnLst>
    <dgm:cxn modelId="{9622D5DB-FF5D-4A6C-A791-6F67A6068856}" type="presOf" srcId="{780727C6-E662-4948-B982-7471E1D460B9}" destId="{E853DFD9-B991-4F55-8F36-791ECB2CFBA9}" srcOrd="0" destOrd="0" presId="urn:microsoft.com/office/officeart/2005/8/layout/hierarchy6"/>
    <dgm:cxn modelId="{75FDB6FF-87A4-47BA-B254-671A21DCA246}" srcId="{31E6603E-FAB6-4A43-966F-9D272AF22105}" destId="{38C0CCC5-54C9-4685-8BF7-E02418A9197D}" srcOrd="1" destOrd="0" parTransId="{D00E632F-52E5-47E3-B598-A8F79AABE276}" sibTransId="{A76D1D54-BA13-4C47-9FD1-D476A8FA396D}"/>
    <dgm:cxn modelId="{F2A498AC-5511-4EBA-8210-658BFCEDB90E}" srcId="{52153899-7C23-4A8D-B9A9-8B96E7BF556B}" destId="{4ECC3EB6-392A-40A5-B03A-6C6869B3D15C}" srcOrd="0" destOrd="0" parTransId="{73CD4A5C-2E12-4F99-A6DC-C8C6D1019512}" sibTransId="{7BFE792D-1B60-4748-8462-007F42F287C1}"/>
    <dgm:cxn modelId="{434BC9B3-E517-4096-896D-ACF2B539E0A4}" type="presOf" srcId="{4ECC3EB6-392A-40A5-B03A-6C6869B3D15C}" destId="{2AB6E80E-63C0-4831-A7DB-CBFABBB03280}" srcOrd="0" destOrd="0" presId="urn:microsoft.com/office/officeart/2005/8/layout/hierarchy6"/>
    <dgm:cxn modelId="{5A32A0C3-A816-4BA2-BDAD-217291AF6A9E}" type="presOf" srcId="{4B097955-689A-4133-9160-4F0DC79047F6}" destId="{CEE5DB67-B9B4-4403-9DAC-4A742A4696E5}" srcOrd="0" destOrd="0" presId="urn:microsoft.com/office/officeart/2005/8/layout/hierarchy6"/>
    <dgm:cxn modelId="{DC05CDE5-FA5F-4B47-80B8-F256DB65EFD7}" type="presOf" srcId="{31E6603E-FAB6-4A43-966F-9D272AF22105}" destId="{5EC3F8EB-04AA-42F7-A98B-944CE57B004B}" srcOrd="0" destOrd="0" presId="urn:microsoft.com/office/officeart/2005/8/layout/hierarchy6"/>
    <dgm:cxn modelId="{F00A4F48-0B6C-446F-BD13-36B67478698B}" type="presOf" srcId="{D00E632F-52E5-47E3-B598-A8F79AABE276}" destId="{07DE13BD-DB47-4884-94ED-2E42E1636920}" srcOrd="0" destOrd="0" presId="urn:microsoft.com/office/officeart/2005/8/layout/hierarchy6"/>
    <dgm:cxn modelId="{46461EDB-F8F7-4C2E-8BC7-A48546538C14}" type="presOf" srcId="{38C0CCC5-54C9-4685-8BF7-E02418A9197D}" destId="{79288287-3744-4E9D-A1D3-D76811CC52D5}" srcOrd="0" destOrd="0" presId="urn:microsoft.com/office/officeart/2005/8/layout/hierarchy6"/>
    <dgm:cxn modelId="{66F3BEC3-CE2F-4EFC-A68F-E3E21C41A447}" type="presOf" srcId="{92C54226-D106-48A6-88D8-39412407784D}" destId="{08696302-ADD3-4E4D-A4B5-CEA74A5EA10E}" srcOrd="0" destOrd="0" presId="urn:microsoft.com/office/officeart/2005/8/layout/hierarchy6"/>
    <dgm:cxn modelId="{5E5370A2-9DD0-4018-AC5E-6A16B0A61387}" srcId="{1BD448ED-2531-4133-A589-B8ADD4D5A7A1}" destId="{31E6603E-FAB6-4A43-966F-9D272AF22105}" srcOrd="0" destOrd="0" parTransId="{BBA343D0-4CC1-4036-870F-4A8824E58FD6}" sibTransId="{215A2FF1-0048-4D82-B04D-25A68394BD35}"/>
    <dgm:cxn modelId="{4677B103-24F8-486F-862B-A41482934B5D}" type="presOf" srcId="{66C5550A-2A23-417A-921E-4A6F1907CC1E}" destId="{FE8E551D-0CC6-403E-A66A-CB634D461A41}" srcOrd="0" destOrd="0" presId="urn:microsoft.com/office/officeart/2005/8/layout/hierarchy6"/>
    <dgm:cxn modelId="{7800FEB9-ECB0-4B65-9C00-4C18524BCE61}" srcId="{A927A9DF-DAB3-439D-AB02-E4A1A0E0F164}" destId="{9560F05F-2E78-4609-B70B-CB6AF9FD9B77}" srcOrd="0" destOrd="0" parTransId="{66C5550A-2A23-417A-921E-4A6F1907CC1E}" sibTransId="{39908E03-DC20-45AC-9743-2A52E6EE241E}"/>
    <dgm:cxn modelId="{08CF7DF8-CD3E-4D96-8216-01C7FF9EE38E}" type="presOf" srcId="{187C5E32-B17E-48B8-A46E-448FEF3513AF}" destId="{D91C121B-5180-45D5-A511-886717093FFD}" srcOrd="0" destOrd="0" presId="urn:microsoft.com/office/officeart/2005/8/layout/hierarchy6"/>
    <dgm:cxn modelId="{37CCBFA6-FABA-41CD-9A2B-34ECEC45F34C}" type="presOf" srcId="{31984DFE-4486-417B-A938-9BB585178731}" destId="{DCFFA21D-9536-4783-BFEC-F8C942072559}" srcOrd="0" destOrd="0" presId="urn:microsoft.com/office/officeart/2005/8/layout/hierarchy6"/>
    <dgm:cxn modelId="{CD989991-6332-47E8-A5C9-9C33A4A83E67}" srcId="{31E6603E-FAB6-4A43-966F-9D272AF22105}" destId="{52153899-7C23-4A8D-B9A9-8B96E7BF556B}" srcOrd="4" destOrd="0" parTransId="{024A48D0-F3FB-4853-B960-F5E8FD10A739}" sibTransId="{941B899A-863D-4456-83DF-1BC54D1D1A76}"/>
    <dgm:cxn modelId="{96BA6BF3-D823-480B-9096-448358C92E8A}" type="presOf" srcId="{9560F05F-2E78-4609-B70B-CB6AF9FD9B77}" destId="{B3309850-F9AB-49DF-A13A-777F90E8D142}" srcOrd="0" destOrd="0" presId="urn:microsoft.com/office/officeart/2005/8/layout/hierarchy6"/>
    <dgm:cxn modelId="{AC99E1F0-35ED-41E5-AC12-3996135E083D}" type="presOf" srcId="{A927A9DF-DAB3-439D-AB02-E4A1A0E0F164}" destId="{F8F5C5D7-76CD-4B12-A83D-B92FF823CC55}" srcOrd="0" destOrd="0" presId="urn:microsoft.com/office/officeart/2005/8/layout/hierarchy6"/>
    <dgm:cxn modelId="{3C217901-2ADB-4CFA-B628-C47595BCDCEB}" srcId="{31E6603E-FAB6-4A43-966F-9D272AF22105}" destId="{A927A9DF-DAB3-439D-AB02-E4A1A0E0F164}" srcOrd="0" destOrd="0" parTransId="{1942C726-28D0-4DD4-AC21-17016D7D1AD1}" sibTransId="{03B6F800-109E-4AC0-BCF8-82B224AA043D}"/>
    <dgm:cxn modelId="{329BB416-5DB8-485F-B0A5-87FB1A3AE11B}" type="presOf" srcId="{21310A03-5C91-4D24-BD74-DCFC2B116DBA}" destId="{5E6A12A9-7432-48F4-B97E-5016591ED610}" srcOrd="0" destOrd="0" presId="urn:microsoft.com/office/officeart/2005/8/layout/hierarchy6"/>
    <dgm:cxn modelId="{B9FB4367-A5C0-478D-A97D-D16C0326E25E}" type="presOf" srcId="{52153899-7C23-4A8D-B9A9-8B96E7BF556B}" destId="{A0B5EBDF-FE5E-42F6-AEAA-2F66A929129F}" srcOrd="0" destOrd="0" presId="urn:microsoft.com/office/officeart/2005/8/layout/hierarchy6"/>
    <dgm:cxn modelId="{ADD20100-DC79-4325-86A0-B24AE78CACE7}" type="presOf" srcId="{024A48D0-F3FB-4853-B960-F5E8FD10A739}" destId="{11CAD335-1147-4FC9-BACC-798C4DD6079B}" srcOrd="0" destOrd="0" presId="urn:microsoft.com/office/officeart/2005/8/layout/hierarchy6"/>
    <dgm:cxn modelId="{5D0428F6-5245-43F5-ABBC-FBD6E89A5699}" srcId="{31E6603E-FAB6-4A43-966F-9D272AF22105}" destId="{31984DFE-4486-417B-A938-9BB585178731}" srcOrd="5" destOrd="0" parTransId="{21310A03-5C91-4D24-BD74-DCFC2B116DBA}" sibTransId="{69A645C3-6665-4F07-98C9-56F5081DB035}"/>
    <dgm:cxn modelId="{5F006AD9-D6D2-4E5D-8B1A-10F535953C20}" srcId="{31E6603E-FAB6-4A43-966F-9D272AF22105}" destId="{187C5E32-B17E-48B8-A46E-448FEF3513AF}" srcOrd="2" destOrd="0" parTransId="{4B097955-689A-4133-9160-4F0DC79047F6}" sibTransId="{14F0F5EF-C659-4175-95BF-2C7BBB42422D}"/>
    <dgm:cxn modelId="{11C99369-AC12-4504-A800-1AAA9300E7B3}" type="presOf" srcId="{1942C726-28D0-4DD4-AC21-17016D7D1AD1}" destId="{B40490A5-6B7A-488A-82BB-328E56887C06}" srcOrd="0" destOrd="0" presId="urn:microsoft.com/office/officeart/2005/8/layout/hierarchy6"/>
    <dgm:cxn modelId="{9C4DCB5A-BC8D-41B4-A3DA-497C268E1D0E}" srcId="{31E6603E-FAB6-4A43-966F-9D272AF22105}" destId="{92C54226-D106-48A6-88D8-39412407784D}" srcOrd="3" destOrd="0" parTransId="{780727C6-E662-4948-B982-7471E1D460B9}" sibTransId="{6930FEDA-F04D-46FE-A0D2-7A678C7FABCA}"/>
    <dgm:cxn modelId="{DFE73D4A-B342-4408-83A7-880B53CB3C98}" type="presOf" srcId="{73CD4A5C-2E12-4F99-A6DC-C8C6D1019512}" destId="{5A160EB7-1733-4C96-BF6A-75E9E80707BB}" srcOrd="0" destOrd="0" presId="urn:microsoft.com/office/officeart/2005/8/layout/hierarchy6"/>
    <dgm:cxn modelId="{4F3027C6-2B88-4A0F-8520-533FD7CB102E}" type="presOf" srcId="{1BD448ED-2531-4133-A589-B8ADD4D5A7A1}" destId="{3902967D-CB61-4F38-BAFC-080DD6C756A4}" srcOrd="0" destOrd="0" presId="urn:microsoft.com/office/officeart/2005/8/layout/hierarchy6"/>
    <dgm:cxn modelId="{503466B2-4B1B-47CD-8BFD-630BA9F80F80}" type="presParOf" srcId="{3902967D-CB61-4F38-BAFC-080DD6C756A4}" destId="{3F1CC332-2825-4EC7-A592-71F1F961D8C0}" srcOrd="0" destOrd="0" presId="urn:microsoft.com/office/officeart/2005/8/layout/hierarchy6"/>
    <dgm:cxn modelId="{F166BDA0-E848-4926-81E5-21E5AF5B41AF}" type="presParOf" srcId="{3F1CC332-2825-4EC7-A592-71F1F961D8C0}" destId="{17989CE5-A40D-42C3-9B3D-A65BDC47BA32}" srcOrd="0" destOrd="0" presId="urn:microsoft.com/office/officeart/2005/8/layout/hierarchy6"/>
    <dgm:cxn modelId="{5AD1C335-865D-45B2-8229-746D552709DE}" type="presParOf" srcId="{17989CE5-A40D-42C3-9B3D-A65BDC47BA32}" destId="{6990F42A-FD7D-456A-8321-87616D5FD170}" srcOrd="0" destOrd="0" presId="urn:microsoft.com/office/officeart/2005/8/layout/hierarchy6"/>
    <dgm:cxn modelId="{0C0154D5-1300-4C7D-844A-2AAAAEC55917}" type="presParOf" srcId="{6990F42A-FD7D-456A-8321-87616D5FD170}" destId="{5EC3F8EB-04AA-42F7-A98B-944CE57B004B}" srcOrd="0" destOrd="0" presId="urn:microsoft.com/office/officeart/2005/8/layout/hierarchy6"/>
    <dgm:cxn modelId="{3E3EFB14-2ECD-4507-A53C-E3C1041C701D}" type="presParOf" srcId="{6990F42A-FD7D-456A-8321-87616D5FD170}" destId="{B16FAB26-7460-46D8-85C3-F185E6F34663}" srcOrd="1" destOrd="0" presId="urn:microsoft.com/office/officeart/2005/8/layout/hierarchy6"/>
    <dgm:cxn modelId="{97FE658F-0F03-4958-B3BF-195D00DB96C3}" type="presParOf" srcId="{B16FAB26-7460-46D8-85C3-F185E6F34663}" destId="{B40490A5-6B7A-488A-82BB-328E56887C06}" srcOrd="0" destOrd="0" presId="urn:microsoft.com/office/officeart/2005/8/layout/hierarchy6"/>
    <dgm:cxn modelId="{8A136883-84D8-4BE8-85A8-D294CFE6DDD9}" type="presParOf" srcId="{B16FAB26-7460-46D8-85C3-F185E6F34663}" destId="{3547F833-7B18-44E6-8477-B01B5A107458}" srcOrd="1" destOrd="0" presId="urn:microsoft.com/office/officeart/2005/8/layout/hierarchy6"/>
    <dgm:cxn modelId="{2B7805E8-DD71-49BA-955C-B1F2DB1B4E46}" type="presParOf" srcId="{3547F833-7B18-44E6-8477-B01B5A107458}" destId="{F8F5C5D7-76CD-4B12-A83D-B92FF823CC55}" srcOrd="0" destOrd="0" presId="urn:microsoft.com/office/officeart/2005/8/layout/hierarchy6"/>
    <dgm:cxn modelId="{E919389C-AF4C-4810-9973-6290B3DA77DC}" type="presParOf" srcId="{3547F833-7B18-44E6-8477-B01B5A107458}" destId="{EF0670F0-9868-4849-BC8D-55F5E5F3D6D1}" srcOrd="1" destOrd="0" presId="urn:microsoft.com/office/officeart/2005/8/layout/hierarchy6"/>
    <dgm:cxn modelId="{24077CAE-B690-4633-AEB7-6B11D904DB1A}" type="presParOf" srcId="{EF0670F0-9868-4849-BC8D-55F5E5F3D6D1}" destId="{FE8E551D-0CC6-403E-A66A-CB634D461A41}" srcOrd="0" destOrd="0" presId="urn:microsoft.com/office/officeart/2005/8/layout/hierarchy6"/>
    <dgm:cxn modelId="{8FD801DE-DE43-46FA-9423-55612728AAD4}" type="presParOf" srcId="{EF0670F0-9868-4849-BC8D-55F5E5F3D6D1}" destId="{7660FBE0-B327-43BA-AB36-48E38A5DBD89}" srcOrd="1" destOrd="0" presId="urn:microsoft.com/office/officeart/2005/8/layout/hierarchy6"/>
    <dgm:cxn modelId="{A7A6577F-EC9D-4621-8C8F-1A8A0705A48A}" type="presParOf" srcId="{7660FBE0-B327-43BA-AB36-48E38A5DBD89}" destId="{B3309850-F9AB-49DF-A13A-777F90E8D142}" srcOrd="0" destOrd="0" presId="urn:microsoft.com/office/officeart/2005/8/layout/hierarchy6"/>
    <dgm:cxn modelId="{219F818E-AEA0-4695-9538-460666C6BDC1}" type="presParOf" srcId="{7660FBE0-B327-43BA-AB36-48E38A5DBD89}" destId="{E57C226E-89FA-4FB0-AE33-94C8E92DDA2A}" srcOrd="1" destOrd="0" presId="urn:microsoft.com/office/officeart/2005/8/layout/hierarchy6"/>
    <dgm:cxn modelId="{6EBA3A30-6859-42AE-898D-287D40783839}" type="presParOf" srcId="{B16FAB26-7460-46D8-85C3-F185E6F34663}" destId="{07DE13BD-DB47-4884-94ED-2E42E1636920}" srcOrd="2" destOrd="0" presId="urn:microsoft.com/office/officeart/2005/8/layout/hierarchy6"/>
    <dgm:cxn modelId="{350967EB-B00C-4778-B1CB-67E615415DF7}" type="presParOf" srcId="{B16FAB26-7460-46D8-85C3-F185E6F34663}" destId="{50DC4F92-C061-4C6C-9920-A779FD8A6651}" srcOrd="3" destOrd="0" presId="urn:microsoft.com/office/officeart/2005/8/layout/hierarchy6"/>
    <dgm:cxn modelId="{BC9FDB05-B357-4E36-8AF6-66326D963A80}" type="presParOf" srcId="{50DC4F92-C061-4C6C-9920-A779FD8A6651}" destId="{79288287-3744-4E9D-A1D3-D76811CC52D5}" srcOrd="0" destOrd="0" presId="urn:microsoft.com/office/officeart/2005/8/layout/hierarchy6"/>
    <dgm:cxn modelId="{3A1C5A62-9EE7-48B5-99C0-D30C75D5B144}" type="presParOf" srcId="{50DC4F92-C061-4C6C-9920-A779FD8A6651}" destId="{ADC54E38-70A6-4D6A-8AFA-E64D305374F6}" srcOrd="1" destOrd="0" presId="urn:microsoft.com/office/officeart/2005/8/layout/hierarchy6"/>
    <dgm:cxn modelId="{0767BCDB-42FC-40D0-ACE4-067C3AF978BF}" type="presParOf" srcId="{B16FAB26-7460-46D8-85C3-F185E6F34663}" destId="{CEE5DB67-B9B4-4403-9DAC-4A742A4696E5}" srcOrd="4" destOrd="0" presId="urn:microsoft.com/office/officeart/2005/8/layout/hierarchy6"/>
    <dgm:cxn modelId="{CEFDE49A-BF67-48AC-9A15-5506F325C6E5}" type="presParOf" srcId="{B16FAB26-7460-46D8-85C3-F185E6F34663}" destId="{6B6DAE22-3FBA-4F01-AEA2-B3FF4ACEC60F}" srcOrd="5" destOrd="0" presId="urn:microsoft.com/office/officeart/2005/8/layout/hierarchy6"/>
    <dgm:cxn modelId="{3A258BF1-E291-4B4D-93C7-A66B178C93D4}" type="presParOf" srcId="{6B6DAE22-3FBA-4F01-AEA2-B3FF4ACEC60F}" destId="{D91C121B-5180-45D5-A511-886717093FFD}" srcOrd="0" destOrd="0" presId="urn:microsoft.com/office/officeart/2005/8/layout/hierarchy6"/>
    <dgm:cxn modelId="{25D47F27-2CA5-4F14-888E-CD4388331F5D}" type="presParOf" srcId="{6B6DAE22-3FBA-4F01-AEA2-B3FF4ACEC60F}" destId="{C3196F69-15CC-4B4F-82E2-F9EE4905584D}" srcOrd="1" destOrd="0" presId="urn:microsoft.com/office/officeart/2005/8/layout/hierarchy6"/>
    <dgm:cxn modelId="{CC33E049-5F17-4EED-985C-5B18192CE93D}" type="presParOf" srcId="{B16FAB26-7460-46D8-85C3-F185E6F34663}" destId="{E853DFD9-B991-4F55-8F36-791ECB2CFBA9}" srcOrd="6" destOrd="0" presId="urn:microsoft.com/office/officeart/2005/8/layout/hierarchy6"/>
    <dgm:cxn modelId="{8B6D16EA-E1D5-4C7F-962E-E1F2BAB645E0}" type="presParOf" srcId="{B16FAB26-7460-46D8-85C3-F185E6F34663}" destId="{AD75547A-3059-4F71-8C3C-89A9B8582DF8}" srcOrd="7" destOrd="0" presId="urn:microsoft.com/office/officeart/2005/8/layout/hierarchy6"/>
    <dgm:cxn modelId="{4F34F18B-D58A-4868-9953-03F8B98FD8CA}" type="presParOf" srcId="{AD75547A-3059-4F71-8C3C-89A9B8582DF8}" destId="{08696302-ADD3-4E4D-A4B5-CEA74A5EA10E}" srcOrd="0" destOrd="0" presId="urn:microsoft.com/office/officeart/2005/8/layout/hierarchy6"/>
    <dgm:cxn modelId="{60A3A131-469E-427F-B35A-82A146AD0D73}" type="presParOf" srcId="{AD75547A-3059-4F71-8C3C-89A9B8582DF8}" destId="{84DB2F87-C001-4D68-8D08-7224E057CC4A}" srcOrd="1" destOrd="0" presId="urn:microsoft.com/office/officeart/2005/8/layout/hierarchy6"/>
    <dgm:cxn modelId="{DDCE5C88-5893-48F2-9187-2C8126BD42C2}" type="presParOf" srcId="{B16FAB26-7460-46D8-85C3-F185E6F34663}" destId="{11CAD335-1147-4FC9-BACC-798C4DD6079B}" srcOrd="8" destOrd="0" presId="urn:microsoft.com/office/officeart/2005/8/layout/hierarchy6"/>
    <dgm:cxn modelId="{21B43931-FF90-461F-95A1-61DEAE89DD14}" type="presParOf" srcId="{B16FAB26-7460-46D8-85C3-F185E6F34663}" destId="{E816B3AE-C2F8-4CFC-8605-085604716033}" srcOrd="9" destOrd="0" presId="urn:microsoft.com/office/officeart/2005/8/layout/hierarchy6"/>
    <dgm:cxn modelId="{C3E7BDA0-C4EB-45F7-B1F0-7C3BB2215D3D}" type="presParOf" srcId="{E816B3AE-C2F8-4CFC-8605-085604716033}" destId="{A0B5EBDF-FE5E-42F6-AEAA-2F66A929129F}" srcOrd="0" destOrd="0" presId="urn:microsoft.com/office/officeart/2005/8/layout/hierarchy6"/>
    <dgm:cxn modelId="{E18CF31F-3838-46A6-ABDB-64F5A5D2439A}" type="presParOf" srcId="{E816B3AE-C2F8-4CFC-8605-085604716033}" destId="{B244A4ED-8E0C-40EA-A965-E4DC5AF6DF88}" srcOrd="1" destOrd="0" presId="urn:microsoft.com/office/officeart/2005/8/layout/hierarchy6"/>
    <dgm:cxn modelId="{FEF421E2-BE92-4185-A232-9B9F4DA970E1}" type="presParOf" srcId="{B244A4ED-8E0C-40EA-A965-E4DC5AF6DF88}" destId="{5A160EB7-1733-4C96-BF6A-75E9E80707BB}" srcOrd="0" destOrd="0" presId="urn:microsoft.com/office/officeart/2005/8/layout/hierarchy6"/>
    <dgm:cxn modelId="{AA151858-9CCB-4E5B-8BC0-BF3876A7F1C2}" type="presParOf" srcId="{B244A4ED-8E0C-40EA-A965-E4DC5AF6DF88}" destId="{9D515F50-5DD1-4614-AF57-2F94E776AE9D}" srcOrd="1" destOrd="0" presId="urn:microsoft.com/office/officeart/2005/8/layout/hierarchy6"/>
    <dgm:cxn modelId="{F842F4BD-FE62-4392-B64D-D3202382F623}" type="presParOf" srcId="{9D515F50-5DD1-4614-AF57-2F94E776AE9D}" destId="{2AB6E80E-63C0-4831-A7DB-CBFABBB03280}" srcOrd="0" destOrd="0" presId="urn:microsoft.com/office/officeart/2005/8/layout/hierarchy6"/>
    <dgm:cxn modelId="{7F458499-C5A6-4E0B-8AB0-7E31BEC3631B}" type="presParOf" srcId="{9D515F50-5DD1-4614-AF57-2F94E776AE9D}" destId="{1BE0F8DB-02B7-4792-A7FB-8AD9B1621B3A}" srcOrd="1" destOrd="0" presId="urn:microsoft.com/office/officeart/2005/8/layout/hierarchy6"/>
    <dgm:cxn modelId="{A1168268-4D64-487F-99FD-FEE28EE6DE1C}" type="presParOf" srcId="{B16FAB26-7460-46D8-85C3-F185E6F34663}" destId="{5E6A12A9-7432-48F4-B97E-5016591ED610}" srcOrd="10" destOrd="0" presId="urn:microsoft.com/office/officeart/2005/8/layout/hierarchy6"/>
    <dgm:cxn modelId="{F18340B3-8507-422A-AD26-35FD03FC8350}" type="presParOf" srcId="{B16FAB26-7460-46D8-85C3-F185E6F34663}" destId="{87160624-1B92-4770-9D09-745F70F5DA86}" srcOrd="11" destOrd="0" presId="urn:microsoft.com/office/officeart/2005/8/layout/hierarchy6"/>
    <dgm:cxn modelId="{EFAE8D4A-AB38-4A67-B56B-50846796D26F}" type="presParOf" srcId="{87160624-1B92-4770-9D09-745F70F5DA86}" destId="{DCFFA21D-9536-4783-BFEC-F8C942072559}" srcOrd="0" destOrd="0" presId="urn:microsoft.com/office/officeart/2005/8/layout/hierarchy6"/>
    <dgm:cxn modelId="{41A019C9-B318-4E7E-B87B-C0EDBE41BB89}" type="presParOf" srcId="{87160624-1B92-4770-9D09-745F70F5DA86}" destId="{EDCF8437-EB17-49C2-83CE-2ADD875CE94D}" srcOrd="1" destOrd="0" presId="urn:microsoft.com/office/officeart/2005/8/layout/hierarchy6"/>
    <dgm:cxn modelId="{4A7AF636-3FF9-4BCA-8235-604B3A956B0F}" type="presParOf" srcId="{3902967D-CB61-4F38-BAFC-080DD6C756A4}" destId="{2B8812C0-A8F8-4296-AAB1-A1BC085BB3C7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C3F8EB-04AA-42F7-A98B-944CE57B004B}">
      <dsp:nvSpPr>
        <dsp:cNvPr id="0" name=""/>
        <dsp:cNvSpPr/>
      </dsp:nvSpPr>
      <dsp:spPr>
        <a:xfrm>
          <a:off x="4317880" y="62427"/>
          <a:ext cx="3090522" cy="9867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kern="1200" dirty="0" smtClean="0"/>
            <a:t>ΗΥ370-Ψηφιακή Επεξεργασία Σήματος</a:t>
          </a:r>
          <a:endParaRPr lang="el-GR" sz="2000" kern="1200" dirty="0"/>
        </a:p>
      </dsp:txBody>
      <dsp:txXfrm>
        <a:off x="4346780" y="91327"/>
        <a:ext cx="3032722" cy="928933"/>
      </dsp:txXfrm>
    </dsp:sp>
    <dsp:sp modelId="{B40490A5-6B7A-488A-82BB-328E56887C06}">
      <dsp:nvSpPr>
        <dsp:cNvPr id="0" name=""/>
        <dsp:cNvSpPr/>
      </dsp:nvSpPr>
      <dsp:spPr>
        <a:xfrm>
          <a:off x="741515" y="1049160"/>
          <a:ext cx="5121625" cy="394693"/>
        </a:xfrm>
        <a:custGeom>
          <a:avLst/>
          <a:gdLst/>
          <a:ahLst/>
          <a:cxnLst/>
          <a:rect l="0" t="0" r="0" b="0"/>
          <a:pathLst>
            <a:path>
              <a:moveTo>
                <a:pt x="5121625" y="0"/>
              </a:moveTo>
              <a:lnTo>
                <a:pt x="5121625" y="197346"/>
              </a:lnTo>
              <a:lnTo>
                <a:pt x="0" y="197346"/>
              </a:lnTo>
              <a:lnTo>
                <a:pt x="0" y="39469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F5C5D7-76CD-4B12-A83D-B92FF823CC55}">
      <dsp:nvSpPr>
        <dsp:cNvPr id="0" name=""/>
        <dsp:cNvSpPr/>
      </dsp:nvSpPr>
      <dsp:spPr>
        <a:xfrm>
          <a:off x="1465" y="1443853"/>
          <a:ext cx="1480099" cy="9867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dirty="0" smtClean="0"/>
            <a:t>ΗΥ371 Ψηφιακή Επεξεργασία Εικόνας</a:t>
          </a:r>
          <a:endParaRPr lang="el-GR" sz="1800" kern="1200" dirty="0"/>
        </a:p>
      </dsp:txBody>
      <dsp:txXfrm>
        <a:off x="30365" y="1472753"/>
        <a:ext cx="1422299" cy="928933"/>
      </dsp:txXfrm>
    </dsp:sp>
    <dsp:sp modelId="{FE8E551D-0CC6-403E-A66A-CB634D461A41}">
      <dsp:nvSpPr>
        <dsp:cNvPr id="0" name=""/>
        <dsp:cNvSpPr/>
      </dsp:nvSpPr>
      <dsp:spPr>
        <a:xfrm>
          <a:off x="695795" y="2430587"/>
          <a:ext cx="91440" cy="39469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9469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309850-F9AB-49DF-A13A-777F90E8D142}">
      <dsp:nvSpPr>
        <dsp:cNvPr id="0" name=""/>
        <dsp:cNvSpPr/>
      </dsp:nvSpPr>
      <dsp:spPr>
        <a:xfrm>
          <a:off x="1465" y="2825280"/>
          <a:ext cx="1480099" cy="9867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dirty="0" smtClean="0"/>
            <a:t>ΗΥ471  Ανάλυση Εικόνας</a:t>
          </a:r>
          <a:endParaRPr lang="el-GR" sz="1800" kern="1200" dirty="0"/>
        </a:p>
      </dsp:txBody>
      <dsp:txXfrm>
        <a:off x="30365" y="2854180"/>
        <a:ext cx="1422299" cy="928933"/>
      </dsp:txXfrm>
    </dsp:sp>
    <dsp:sp modelId="{07DE13BD-DB47-4884-94ED-2E42E1636920}">
      <dsp:nvSpPr>
        <dsp:cNvPr id="0" name=""/>
        <dsp:cNvSpPr/>
      </dsp:nvSpPr>
      <dsp:spPr>
        <a:xfrm>
          <a:off x="2665645" y="1049160"/>
          <a:ext cx="3197496" cy="394693"/>
        </a:xfrm>
        <a:custGeom>
          <a:avLst/>
          <a:gdLst/>
          <a:ahLst/>
          <a:cxnLst/>
          <a:rect l="0" t="0" r="0" b="0"/>
          <a:pathLst>
            <a:path>
              <a:moveTo>
                <a:pt x="3197496" y="0"/>
              </a:moveTo>
              <a:lnTo>
                <a:pt x="3197496" y="197346"/>
              </a:lnTo>
              <a:lnTo>
                <a:pt x="0" y="197346"/>
              </a:lnTo>
              <a:lnTo>
                <a:pt x="0" y="39469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288287-3744-4E9D-A1D3-D76811CC52D5}">
      <dsp:nvSpPr>
        <dsp:cNvPr id="0" name=""/>
        <dsp:cNvSpPr/>
      </dsp:nvSpPr>
      <dsp:spPr>
        <a:xfrm>
          <a:off x="1925595" y="1443853"/>
          <a:ext cx="1480099" cy="9867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dirty="0" smtClean="0"/>
            <a:t>ΗΥ474 Τεχνολογία Πολυμέσων</a:t>
          </a:r>
          <a:endParaRPr lang="el-GR" sz="1800" kern="1200" dirty="0"/>
        </a:p>
      </dsp:txBody>
      <dsp:txXfrm>
        <a:off x="1954495" y="1472753"/>
        <a:ext cx="1422299" cy="928933"/>
      </dsp:txXfrm>
    </dsp:sp>
    <dsp:sp modelId="{CEE5DB67-B9B4-4403-9DAC-4A742A4696E5}">
      <dsp:nvSpPr>
        <dsp:cNvPr id="0" name=""/>
        <dsp:cNvSpPr/>
      </dsp:nvSpPr>
      <dsp:spPr>
        <a:xfrm>
          <a:off x="4589774" y="1049160"/>
          <a:ext cx="1273366" cy="394693"/>
        </a:xfrm>
        <a:custGeom>
          <a:avLst/>
          <a:gdLst/>
          <a:ahLst/>
          <a:cxnLst/>
          <a:rect l="0" t="0" r="0" b="0"/>
          <a:pathLst>
            <a:path>
              <a:moveTo>
                <a:pt x="1273366" y="0"/>
              </a:moveTo>
              <a:lnTo>
                <a:pt x="1273366" y="197346"/>
              </a:lnTo>
              <a:lnTo>
                <a:pt x="0" y="197346"/>
              </a:lnTo>
              <a:lnTo>
                <a:pt x="0" y="39469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1C121B-5180-45D5-A511-886717093FFD}">
      <dsp:nvSpPr>
        <dsp:cNvPr id="0" name=""/>
        <dsp:cNvSpPr/>
      </dsp:nvSpPr>
      <dsp:spPr>
        <a:xfrm>
          <a:off x="3849724" y="1443853"/>
          <a:ext cx="1480099" cy="9867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dirty="0" smtClean="0"/>
            <a:t>ΗΥ473 Αναγνώριση Προτύπων</a:t>
          </a:r>
          <a:endParaRPr lang="el-GR" sz="1800" kern="1200" dirty="0"/>
        </a:p>
      </dsp:txBody>
      <dsp:txXfrm>
        <a:off x="3878624" y="1472753"/>
        <a:ext cx="1422299" cy="928933"/>
      </dsp:txXfrm>
    </dsp:sp>
    <dsp:sp modelId="{E853DFD9-B991-4F55-8F36-791ECB2CFBA9}">
      <dsp:nvSpPr>
        <dsp:cNvPr id="0" name=""/>
        <dsp:cNvSpPr/>
      </dsp:nvSpPr>
      <dsp:spPr>
        <a:xfrm>
          <a:off x="5863141" y="1049160"/>
          <a:ext cx="650762" cy="3946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7346"/>
              </a:lnTo>
              <a:lnTo>
                <a:pt x="650762" y="197346"/>
              </a:lnTo>
              <a:lnTo>
                <a:pt x="650762" y="39469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696302-ADD3-4E4D-A4B5-CEA74A5EA10E}">
      <dsp:nvSpPr>
        <dsp:cNvPr id="0" name=""/>
        <dsp:cNvSpPr/>
      </dsp:nvSpPr>
      <dsp:spPr>
        <a:xfrm>
          <a:off x="5773854" y="1443853"/>
          <a:ext cx="1480099" cy="9867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dirty="0" smtClean="0"/>
            <a:t>ΗΥ570 Στατιστική Επεξεργασία Σήματος</a:t>
          </a:r>
          <a:endParaRPr lang="el-GR" sz="1800" kern="1200" dirty="0"/>
        </a:p>
      </dsp:txBody>
      <dsp:txXfrm>
        <a:off x="5802754" y="1472753"/>
        <a:ext cx="1422299" cy="928933"/>
      </dsp:txXfrm>
    </dsp:sp>
    <dsp:sp modelId="{11CAD335-1147-4FC9-BACC-798C4DD6079B}">
      <dsp:nvSpPr>
        <dsp:cNvPr id="0" name=""/>
        <dsp:cNvSpPr/>
      </dsp:nvSpPr>
      <dsp:spPr>
        <a:xfrm>
          <a:off x="5863141" y="1049160"/>
          <a:ext cx="2886194" cy="3946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7346"/>
              </a:lnTo>
              <a:lnTo>
                <a:pt x="2886194" y="197346"/>
              </a:lnTo>
              <a:lnTo>
                <a:pt x="2886194" y="39469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B5EBDF-FE5E-42F6-AEAA-2F66A929129F}">
      <dsp:nvSpPr>
        <dsp:cNvPr id="0" name=""/>
        <dsp:cNvSpPr/>
      </dsp:nvSpPr>
      <dsp:spPr>
        <a:xfrm>
          <a:off x="7697984" y="1443853"/>
          <a:ext cx="2102703" cy="9867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 val="38000"/>
          </a:schemeClr>
        </a:solidFill>
        <a:ln w="25400" cap="flat" cmpd="sng" algn="ctr">
          <a:solidFill>
            <a:scrgbClr r="0" g="0" b="0"/>
          </a:solidFill>
          <a:prstDash val="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HY</a:t>
          </a:r>
          <a:r>
            <a:rPr lang="el-GR" sz="1800" kern="1200" dirty="0" smtClean="0"/>
            <a:t>470</a:t>
          </a:r>
          <a:r>
            <a:rPr lang="en-US" sz="1800" kern="1200" dirty="0" smtClean="0"/>
            <a:t> </a:t>
          </a:r>
          <a:r>
            <a:rPr lang="el-GR" sz="1800" b="0" i="0" kern="1200" dirty="0" smtClean="0"/>
            <a:t>Προχωρημένη Επεξεργασία Σήματος</a:t>
          </a:r>
          <a:endParaRPr lang="el-GR" sz="1800" kern="1200" dirty="0"/>
        </a:p>
      </dsp:txBody>
      <dsp:txXfrm>
        <a:off x="7726884" y="1472753"/>
        <a:ext cx="2044903" cy="928933"/>
      </dsp:txXfrm>
    </dsp:sp>
    <dsp:sp modelId="{5A160EB7-1733-4C96-BF6A-75E9E80707BB}">
      <dsp:nvSpPr>
        <dsp:cNvPr id="0" name=""/>
        <dsp:cNvSpPr/>
      </dsp:nvSpPr>
      <dsp:spPr>
        <a:xfrm>
          <a:off x="8703615" y="2430587"/>
          <a:ext cx="91440" cy="39469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9469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B6E80E-63C0-4831-A7DB-CBFABBB03280}">
      <dsp:nvSpPr>
        <dsp:cNvPr id="0" name=""/>
        <dsp:cNvSpPr/>
      </dsp:nvSpPr>
      <dsp:spPr>
        <a:xfrm>
          <a:off x="7675086" y="2825280"/>
          <a:ext cx="2148497" cy="9867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dirty="0" smtClean="0"/>
            <a:t>ΗΥ578 </a:t>
          </a:r>
          <a:r>
            <a:rPr lang="en-US" sz="1800" kern="1200" dirty="0" smtClean="0"/>
            <a:t/>
          </a:r>
          <a:br>
            <a:rPr lang="en-US" sz="1800" kern="1200" dirty="0" smtClean="0"/>
          </a:br>
          <a:r>
            <a:rPr lang="el-GR" sz="1800" kern="1200" dirty="0" smtClean="0"/>
            <a:t>Ψηφιακή Επεξεργασία Φωνής</a:t>
          </a:r>
          <a:endParaRPr lang="el-GR" sz="1800" kern="1200" dirty="0"/>
        </a:p>
      </dsp:txBody>
      <dsp:txXfrm>
        <a:off x="7703986" y="2854180"/>
        <a:ext cx="2090697" cy="928933"/>
      </dsp:txXfrm>
    </dsp:sp>
    <dsp:sp modelId="{5E6A12A9-7432-48F4-B97E-5016591ED610}">
      <dsp:nvSpPr>
        <dsp:cNvPr id="0" name=""/>
        <dsp:cNvSpPr/>
      </dsp:nvSpPr>
      <dsp:spPr>
        <a:xfrm>
          <a:off x="5863141" y="1049160"/>
          <a:ext cx="5121625" cy="3946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7346"/>
              </a:lnTo>
              <a:lnTo>
                <a:pt x="5121625" y="197346"/>
              </a:lnTo>
              <a:lnTo>
                <a:pt x="5121625" y="39469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FFA21D-9536-4783-BFEC-F8C942072559}">
      <dsp:nvSpPr>
        <dsp:cNvPr id="0" name=""/>
        <dsp:cNvSpPr/>
      </dsp:nvSpPr>
      <dsp:spPr>
        <a:xfrm>
          <a:off x="10244717" y="1443853"/>
          <a:ext cx="1480099" cy="9867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dirty="0" smtClean="0"/>
            <a:t>ΗΥ572 Ψηφιακή Επεξεργασία Ήχου</a:t>
          </a:r>
          <a:endParaRPr lang="el-GR" sz="1800" kern="1200" dirty="0"/>
        </a:p>
      </dsp:txBody>
      <dsp:txXfrm>
        <a:off x="10273617" y="1472753"/>
        <a:ext cx="1422299" cy="9289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AA43A-3F76-4A13-9CD6-36134EB429E3}" type="datetimeFigureOut">
              <a:rPr lang="en-US"/>
              <a:t>20-Sep-23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0423A-8BCE-448E-A97B-03A88B2B12C1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74A4F-2B7A-4ECB-A400-260B2FFC03C1}" type="datetimeFigureOut">
              <a:rPr lang="en-US"/>
              <a:t>20-Sep-23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2A70B-78F2-4DCF-B53B-C990D2FAFB8A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" name="line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tx2"/>
          </a:solidFill>
        </p:grpSpPr>
        <p:sp>
          <p:nvSpPr>
            <p:cNvPr id="257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9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8551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8" name="Freeform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20-Sep-23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3416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 rot="5400000">
            <a:off x="6864412" y="3472598"/>
            <a:ext cx="6492240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20-Sep-23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12" y="277813"/>
            <a:ext cx="9144001" cy="5898573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61612" y="274639"/>
            <a:ext cx="1371600" cy="590174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5855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16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20-Sep-23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8576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line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tx2"/>
          </a:solidFill>
        </p:grpSpPr>
        <p:sp>
          <p:nvSpPr>
            <p:cNvPr id="256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7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20-Sep-23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anchor="b">
            <a:noAutofit/>
          </a:bodyPr>
          <a:lstStyle>
            <a:lvl1pPr algn="l">
              <a:defRPr sz="44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4563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159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20-Sep-23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6596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161" name="Freeform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20-Sep-23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0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56816"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/>
            </a:lvl8pPr>
            <a:lvl9pPr marL="1956816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0744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157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8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9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20-Sep-23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9579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20-Sep-23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9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" name="frame"/>
          <p:cNvGrpSpPr/>
          <p:nvPr/>
        </p:nvGrpSpPr>
        <p:grpSpPr bwMode="invGray">
          <a:xfrm>
            <a:off x="4417839" y="1630821"/>
            <a:ext cx="6291028" cy="4575885"/>
            <a:chOff x="4417839" y="1630821"/>
            <a:chExt cx="6291028" cy="4575885"/>
          </a:xfrm>
          <a:solidFill>
            <a:schemeClr val="tx2"/>
          </a:solidFill>
        </p:grpSpPr>
        <p:grpSp>
          <p:nvGrpSpPr>
            <p:cNvPr id="616" name="Group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  <a:grpFill/>
          </p:grpSpPr>
          <p:grpSp>
            <p:nvGrpSpPr>
              <p:cNvPr id="768" name="Group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grpFill/>
            </p:grpSpPr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Group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grpFill/>
            </p:grpSpPr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Group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  <a:grpFill/>
          </p:grpSpPr>
          <p:grpSp>
            <p:nvGrpSpPr>
              <p:cNvPr id="618" name="Group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grpFill/>
            </p:grpSpPr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Group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grpFill/>
            </p:grpSpPr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20-Sep-23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0022" y="1905000"/>
            <a:ext cx="5669280" cy="4038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5766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" name="frame"/>
          <p:cNvGrpSpPr/>
          <p:nvPr/>
        </p:nvGrpSpPr>
        <p:grpSpPr bwMode="invGray">
          <a:xfrm flipH="1">
            <a:off x="1447500" y="1630821"/>
            <a:ext cx="6291028" cy="4575885"/>
            <a:chOff x="4417839" y="1630821"/>
            <a:chExt cx="6291028" cy="4575885"/>
          </a:xfrm>
          <a:solidFill>
            <a:schemeClr val="tx2"/>
          </a:solidFill>
        </p:grpSpPr>
        <p:grpSp>
          <p:nvGrpSpPr>
            <p:cNvPr id="615" name="Group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  <a:grpFill/>
          </p:grpSpPr>
          <p:grpSp>
            <p:nvGrpSpPr>
              <p:cNvPr id="767" name="Group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grpFill/>
            </p:grpSpPr>
            <p:sp>
              <p:nvSpPr>
                <p:cNvPr id="843" name="Freeform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Group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grpFill/>
            </p:grpSpPr>
            <p:sp>
              <p:nvSpPr>
                <p:cNvPr id="769" name="Freeform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Group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  <a:grpFill/>
          </p:grpSpPr>
          <p:grpSp>
            <p:nvGrpSpPr>
              <p:cNvPr id="617" name="Group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grpFill/>
            </p:grpSpPr>
            <p:sp>
              <p:nvSpPr>
                <p:cNvPr id="693" name="Freeform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Group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grpFill/>
            </p:grpSpPr>
            <p:sp>
              <p:nvSpPr>
                <p:cNvPr id="619" name="Freeform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20-Sep-23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45838" y="1884311"/>
            <a:ext cx="5669280" cy="4041648"/>
          </a:xfrm>
          <a:solidFill>
            <a:schemeClr val="bg1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5959" y="3411748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0549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9AFE8FB1-0A7A-443E-AAF7-31D4FA1AA312}" type="datetimeFigureOut">
              <a:rPr lang="en-US" smtClean="0"/>
              <a:pPr/>
              <a:t>20-Sep-23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25BA54BD-C84D-46CE-8B72-31BFB26ABA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64714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Clr>
          <a:schemeClr val="tx2"/>
        </a:buClr>
        <a:buSzPct val="80000"/>
        <a:buFont typeface="Wingdings 3" panose="05040102010807070707" pitchFamily="18" charset="2"/>
        <a:buChar char="u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100000"/>
        <a:buFont typeface="Wingdings 3" panose="05040102010807070707" pitchFamily="18" charset="2"/>
        <a:buChar char="u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80000"/>
        <a:buFont typeface="Wingdings 3" panose="05040102010807070707" pitchFamily="18" charset="2"/>
        <a:buChar char="u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10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10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10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8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10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8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13" Type="http://schemas.openxmlformats.org/officeDocument/2006/relationships/image" Target="../media/image29.jpeg"/><Relationship Id="rId18" Type="http://schemas.openxmlformats.org/officeDocument/2006/relationships/image" Target="../media/image34.jpe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12" Type="http://schemas.openxmlformats.org/officeDocument/2006/relationships/image" Target="../media/image28.jpg"/><Relationship Id="rId17" Type="http://schemas.openxmlformats.org/officeDocument/2006/relationships/image" Target="../media/image33.jpeg"/><Relationship Id="rId2" Type="http://schemas.openxmlformats.org/officeDocument/2006/relationships/image" Target="../media/image18.jpg"/><Relationship Id="rId16" Type="http://schemas.openxmlformats.org/officeDocument/2006/relationships/image" Target="../media/image32.jpg"/><Relationship Id="rId20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11" Type="http://schemas.openxmlformats.org/officeDocument/2006/relationships/image" Target="../media/image27.jpg"/><Relationship Id="rId5" Type="http://schemas.openxmlformats.org/officeDocument/2006/relationships/image" Target="../media/image21.jpg"/><Relationship Id="rId15" Type="http://schemas.openxmlformats.org/officeDocument/2006/relationships/image" Target="../media/image31.jpg"/><Relationship Id="rId10" Type="http://schemas.openxmlformats.org/officeDocument/2006/relationships/image" Target="../media/image26.jpg"/><Relationship Id="rId19" Type="http://schemas.openxmlformats.org/officeDocument/2006/relationships/image" Target="../media/image35.png"/><Relationship Id="rId4" Type="http://schemas.openxmlformats.org/officeDocument/2006/relationships/image" Target="../media/image20.jpg"/><Relationship Id="rId9" Type="http://schemas.openxmlformats.org/officeDocument/2006/relationships/image" Target="../media/image25.jpg"/><Relationship Id="rId1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7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33.jpeg"/><Relationship Id="rId4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22412" y="609600"/>
            <a:ext cx="457199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l-GR" sz="2400" dirty="0" smtClean="0">
                <a:solidFill>
                  <a:schemeClr val="bg1"/>
                </a:solidFill>
              </a:rPr>
              <a:t>Χειμερινό Εξάμηνο 20</a:t>
            </a:r>
            <a:r>
              <a:rPr lang="en-US" sz="2400" dirty="0" smtClean="0">
                <a:solidFill>
                  <a:schemeClr val="bg1"/>
                </a:solidFill>
              </a:rPr>
              <a:t>23-2024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 smtClean="0"/>
              <a:t>Μια μικρή εισαγωγή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22412" y="2492896"/>
            <a:ext cx="10404647" cy="1719064"/>
          </a:xfrm>
        </p:spPr>
        <p:txBody>
          <a:bodyPr/>
          <a:lstStyle/>
          <a:p>
            <a:r>
              <a:rPr lang="el-GR" dirty="0" smtClean="0"/>
              <a:t>ΗΥ370 – Ψηφιακή Επεξεργασία Σήματος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1" y="23620"/>
            <a:ext cx="5976664" cy="2360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531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Ασκήσεις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4" y="1628800"/>
            <a:ext cx="10332638" cy="5112568"/>
          </a:xfrm>
        </p:spPr>
        <p:txBody>
          <a:bodyPr>
            <a:normAutofit/>
          </a:bodyPr>
          <a:lstStyle/>
          <a:p>
            <a:r>
              <a:rPr lang="el-GR" dirty="0" smtClean="0"/>
              <a:t>Μετρούν 2</a:t>
            </a:r>
            <a:r>
              <a:rPr lang="en-US" dirty="0" smtClean="0"/>
              <a:t>0</a:t>
            </a:r>
            <a:r>
              <a:rPr lang="el-GR" dirty="0" smtClean="0"/>
              <a:t>%</a:t>
            </a:r>
            <a:endParaRPr lang="en-US" dirty="0" smtClean="0"/>
          </a:p>
          <a:p>
            <a:pPr lvl="1"/>
            <a:r>
              <a:rPr lang="el-GR" dirty="0"/>
              <a:t>Σχεδόν αποκλειστικά </a:t>
            </a:r>
            <a:r>
              <a:rPr lang="el-GR" dirty="0" smtClean="0"/>
              <a:t>θεωρητικές</a:t>
            </a:r>
            <a:endParaRPr lang="el-GR" dirty="0"/>
          </a:p>
          <a:p>
            <a:pPr lvl="1"/>
            <a:r>
              <a:rPr lang="el-GR" b="1" dirty="0" smtClean="0"/>
              <a:t>ΠΟΛΥ</a:t>
            </a:r>
            <a:r>
              <a:rPr lang="el-GR" dirty="0" smtClean="0"/>
              <a:t> σημαντικές για την κατανόηση του μαθήματος</a:t>
            </a:r>
          </a:p>
          <a:p>
            <a:r>
              <a:rPr lang="el-GR" dirty="0"/>
              <a:t>Οι ασκήσεις παραδίδονται </a:t>
            </a:r>
            <a:r>
              <a:rPr lang="el-GR" b="1" dirty="0"/>
              <a:t>έντυπα ή ηλεκτρονικά</a:t>
            </a:r>
            <a:r>
              <a:rPr lang="el-GR" dirty="0"/>
              <a:t> την ώρα </a:t>
            </a:r>
            <a:r>
              <a:rPr lang="el-GR" dirty="0" smtClean="0"/>
              <a:t>που θα αναφέρεται επάνω στο φύλλο ασκήσεων. </a:t>
            </a:r>
            <a:endParaRPr lang="en-US" dirty="0" smtClean="0"/>
          </a:p>
          <a:p>
            <a:pPr lvl="1"/>
            <a:r>
              <a:rPr lang="el-GR" dirty="0" smtClean="0"/>
              <a:t>Ηλεκτρονική </a:t>
            </a:r>
            <a:r>
              <a:rPr lang="el-GR" dirty="0"/>
              <a:t>παράδοση ασκήσεων δικαιούνται </a:t>
            </a:r>
            <a:r>
              <a:rPr lang="el-GR" b="1" dirty="0"/>
              <a:t>όλοι οι φοιτητές του </a:t>
            </a:r>
            <a:r>
              <a:rPr lang="el-GR" b="1" dirty="0" smtClean="0"/>
              <a:t>μαθήματος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l-GR" b="1" dirty="0" smtClean="0"/>
              <a:t>αποκλειστικά</a:t>
            </a:r>
            <a:r>
              <a:rPr lang="el-GR" dirty="0"/>
              <a:t> μέσω του προγράμματος </a:t>
            </a:r>
            <a:r>
              <a:rPr lang="el-GR" dirty="0" smtClean="0"/>
              <a:t>TURNIN – για φοιτητές/</a:t>
            </a:r>
            <a:r>
              <a:rPr lang="el-GR" dirty="0" err="1" smtClean="0"/>
              <a:t>τριες</a:t>
            </a:r>
            <a:r>
              <a:rPr lang="el-GR" dirty="0" smtClean="0"/>
              <a:t> εκτός </a:t>
            </a:r>
            <a:r>
              <a:rPr lang="en-US" dirty="0" smtClean="0"/>
              <a:t>CSD, </a:t>
            </a:r>
            <a:r>
              <a:rPr lang="el-GR" dirty="0" smtClean="0"/>
              <a:t>η παράδοση γίνεται μέσω </a:t>
            </a:r>
            <a:r>
              <a:rPr lang="en-US" dirty="0" smtClean="0"/>
              <a:t>e-mail </a:t>
            </a:r>
            <a:r>
              <a:rPr lang="el-GR" dirty="0" smtClean="0"/>
              <a:t>στο </a:t>
            </a:r>
            <a:r>
              <a:rPr lang="en-US" b="1" u="sng" dirty="0" smtClean="0"/>
              <a:t>bzotos@csd.uoc.gr</a:t>
            </a:r>
            <a:r>
              <a:rPr lang="en-US" dirty="0" smtClean="0"/>
              <a:t>).</a:t>
            </a:r>
            <a:endParaRPr lang="el-GR" dirty="0" smtClean="0"/>
          </a:p>
          <a:p>
            <a:r>
              <a:rPr lang="el-GR" dirty="0" smtClean="0"/>
              <a:t>Η </a:t>
            </a:r>
            <a:r>
              <a:rPr lang="el-GR" dirty="0"/>
              <a:t>μορφή του παραδοτέου αρχείου πρέπει </a:t>
            </a:r>
            <a:r>
              <a:rPr lang="el-GR" b="1" u="sng" dirty="0"/>
              <a:t>αυστηρά</a:t>
            </a:r>
            <a:r>
              <a:rPr lang="el-GR" dirty="0"/>
              <a:t> να είναι η ακόλουθη:</a:t>
            </a:r>
          </a:p>
          <a:p>
            <a:pPr lvl="1"/>
            <a:r>
              <a:rPr lang="el-GR" b="1" u="sng" dirty="0" smtClean="0"/>
              <a:t>Ένα</a:t>
            </a:r>
            <a:r>
              <a:rPr lang="el-GR" dirty="0"/>
              <a:t> ενιαίο αρχείο, μορφής PDF ή DOC.</a:t>
            </a:r>
          </a:p>
          <a:p>
            <a:pPr lvl="1"/>
            <a:r>
              <a:rPr lang="el-GR" dirty="0" smtClean="0"/>
              <a:t>Να είναι ευανάγνωστο.</a:t>
            </a:r>
            <a:endParaRPr lang="el-GR" dirty="0"/>
          </a:p>
          <a:p>
            <a:pPr lvl="1"/>
            <a:r>
              <a:rPr lang="el-GR" dirty="0" smtClean="0"/>
              <a:t>Αν </a:t>
            </a:r>
            <a:r>
              <a:rPr lang="el-GR" dirty="0"/>
              <a:t>το παραδοτέο σας δε συμμορφώνεται με τα παραπάνω, τότε </a:t>
            </a:r>
            <a:r>
              <a:rPr lang="el-GR" b="1" dirty="0"/>
              <a:t>η παράδοση δε θα ληφθεί </a:t>
            </a:r>
            <a:r>
              <a:rPr lang="el-GR" b="1" dirty="0" err="1"/>
              <a:t>υπ'όψη</a:t>
            </a:r>
            <a:r>
              <a:rPr lang="el-GR" b="1" dirty="0"/>
              <a:t>, χωρίς καμιά ειδοποίηση από μέρους των διδασκόντων</a:t>
            </a:r>
            <a:r>
              <a:rPr lang="el-GR" dirty="0" smtClean="0"/>
              <a:t>.</a:t>
            </a:r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697" y="116633"/>
            <a:ext cx="2376264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412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Εργαστήρια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4" y="1628800"/>
            <a:ext cx="10332638" cy="5229200"/>
          </a:xfrm>
        </p:spPr>
        <p:txBody>
          <a:bodyPr>
            <a:normAutofit fontScale="92500"/>
          </a:bodyPr>
          <a:lstStyle/>
          <a:p>
            <a:r>
              <a:rPr lang="el-GR" dirty="0" smtClean="0"/>
              <a:t>Μετρούν 2</a:t>
            </a:r>
            <a:r>
              <a:rPr lang="en-US" dirty="0" smtClean="0"/>
              <a:t>0</a:t>
            </a:r>
            <a:r>
              <a:rPr lang="el-GR" dirty="0" smtClean="0"/>
              <a:t>%</a:t>
            </a:r>
            <a:endParaRPr lang="en-US" dirty="0" smtClean="0"/>
          </a:p>
          <a:p>
            <a:pPr lvl="1"/>
            <a:r>
              <a:rPr lang="el-GR" dirty="0" smtClean="0"/>
              <a:t>Σχεδόν αποκλειστικά πρακτικές </a:t>
            </a:r>
            <a:r>
              <a:rPr lang="el-GR" dirty="0" smtClean="0"/>
              <a:t>(</a:t>
            </a:r>
            <a:r>
              <a:rPr lang="en-US" dirty="0" smtClean="0"/>
              <a:t>Python) </a:t>
            </a:r>
            <a:endParaRPr lang="el-GR" dirty="0" smtClean="0"/>
          </a:p>
          <a:p>
            <a:pPr lvl="1"/>
            <a:r>
              <a:rPr lang="el-GR" b="1" dirty="0" smtClean="0"/>
              <a:t>ΠΟΛΥ</a:t>
            </a:r>
            <a:r>
              <a:rPr lang="el-GR" dirty="0" smtClean="0"/>
              <a:t> σημαντικές για την κατανόηση των εφαρμογών του μαθήματος</a:t>
            </a:r>
          </a:p>
          <a:p>
            <a:pPr lvl="1"/>
            <a:r>
              <a:rPr lang="el-GR" dirty="0" smtClean="0"/>
              <a:t>Μπορείτε να συγκροτήσετε </a:t>
            </a:r>
            <a:r>
              <a:rPr lang="el-GR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ομάδες των 2 </a:t>
            </a:r>
            <a:r>
              <a:rPr lang="en-US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(</a:t>
            </a:r>
            <a:r>
              <a:rPr lang="el-GR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το πολύ) ατόμων</a:t>
            </a:r>
          </a:p>
          <a:p>
            <a:pPr lvl="2"/>
            <a:r>
              <a:rPr lang="el-GR" dirty="0" smtClean="0"/>
              <a:t>Οι ομάδες κατοχυρώνονται με την παράδοση του 1</a:t>
            </a:r>
            <a:r>
              <a:rPr lang="el-GR" baseline="30000" dirty="0" smtClean="0"/>
              <a:t>ου</a:t>
            </a:r>
            <a:r>
              <a:rPr lang="el-GR" dirty="0" smtClean="0"/>
              <a:t> εργαστηρίου και αλλάζουν μόνο μετά από αποχώρηση μελών της ομάδας</a:t>
            </a:r>
          </a:p>
          <a:p>
            <a:r>
              <a:rPr lang="el-GR" dirty="0" smtClean="0"/>
              <a:t>Τα </a:t>
            </a:r>
            <a:r>
              <a:rPr lang="el-GR" dirty="0" smtClean="0"/>
              <a:t>εργαστήρια παραδίδονται </a:t>
            </a:r>
            <a:r>
              <a:rPr lang="el-GR" b="1" dirty="0" smtClean="0"/>
              <a:t>αποκλειστικά ηλεκτρονικά</a:t>
            </a:r>
            <a:r>
              <a:rPr lang="el-GR" dirty="0" smtClean="0"/>
              <a:t> στην προκαθορισμένη ημερομηνία παράδοσης που αναγράφει η εκφώνησή τους </a:t>
            </a:r>
            <a:r>
              <a:rPr lang="en-US" dirty="0" smtClean="0"/>
              <a:t>(</a:t>
            </a:r>
            <a:r>
              <a:rPr lang="el-GR" b="1" dirty="0" smtClean="0"/>
              <a:t>αποκλειστικά</a:t>
            </a:r>
            <a:r>
              <a:rPr lang="el-GR" dirty="0" smtClean="0"/>
              <a:t> μέσω του προγράμματος </a:t>
            </a:r>
            <a:r>
              <a:rPr lang="el-GR" dirty="0"/>
              <a:t>TURNIN – για φοιτητές/</a:t>
            </a:r>
            <a:r>
              <a:rPr lang="el-GR" dirty="0" err="1"/>
              <a:t>τριες</a:t>
            </a:r>
            <a:r>
              <a:rPr lang="el-GR" dirty="0"/>
              <a:t> εκτός </a:t>
            </a:r>
            <a:r>
              <a:rPr lang="en-US" dirty="0"/>
              <a:t>CSD, </a:t>
            </a:r>
            <a:r>
              <a:rPr lang="el-GR" dirty="0"/>
              <a:t>η παράδοση γίνεται μέσω </a:t>
            </a:r>
            <a:r>
              <a:rPr lang="en-US" dirty="0"/>
              <a:t>e-mail </a:t>
            </a:r>
            <a:r>
              <a:rPr lang="el-GR" dirty="0"/>
              <a:t>στο </a:t>
            </a:r>
            <a:r>
              <a:rPr lang="en-US" b="1" u="sng" dirty="0" smtClean="0"/>
              <a:t>csd4262</a:t>
            </a:r>
            <a:r>
              <a:rPr lang="en-US" b="1" u="sng" dirty="0" smtClean="0"/>
              <a:t>@csd.uoc.gr</a:t>
            </a:r>
            <a:r>
              <a:rPr lang="en-US" dirty="0" smtClean="0"/>
              <a:t> </a:t>
            </a:r>
            <a:r>
              <a:rPr lang="el-GR" dirty="0" smtClean="0"/>
              <a:t>και στο </a:t>
            </a:r>
            <a:r>
              <a:rPr lang="en-US" b="1" u="sng" dirty="0" smtClean="0"/>
              <a:t>csd4390@csd.uoc.gr</a:t>
            </a:r>
            <a:r>
              <a:rPr lang="en-US" dirty="0" smtClean="0"/>
              <a:t>).</a:t>
            </a:r>
            <a:endParaRPr lang="el-GR" dirty="0" smtClean="0"/>
          </a:p>
          <a:p>
            <a:r>
              <a:rPr lang="el-GR" dirty="0" smtClean="0"/>
              <a:t>Η </a:t>
            </a:r>
            <a:r>
              <a:rPr lang="el-GR" dirty="0"/>
              <a:t>μορφή του παραδοτέου αρχείου πρέπει </a:t>
            </a:r>
            <a:r>
              <a:rPr lang="el-GR" b="1" u="sng" dirty="0"/>
              <a:t>αυστηρά</a:t>
            </a:r>
            <a:r>
              <a:rPr lang="el-GR" dirty="0"/>
              <a:t> να είναι η ακόλουθη:</a:t>
            </a:r>
          </a:p>
          <a:p>
            <a:pPr lvl="1"/>
            <a:r>
              <a:rPr lang="el-GR" dirty="0" smtClean="0"/>
              <a:t>Τα όποια θεωρητικά ερωτήματα/σχόλια που πρέπει να κάνετε πρέπει να βρίσκονται στα κατάλληλα κελιά στο </a:t>
            </a:r>
            <a:r>
              <a:rPr lang="en-US" dirty="0" smtClean="0"/>
              <a:t>Jupyter Notebook</a:t>
            </a:r>
            <a:r>
              <a:rPr lang="el-GR" dirty="0" smtClean="0"/>
              <a:t>.</a:t>
            </a:r>
            <a:endParaRPr lang="en-US" dirty="0" smtClean="0"/>
          </a:p>
          <a:p>
            <a:pPr lvl="1"/>
            <a:r>
              <a:rPr lang="el-GR" dirty="0" smtClean="0"/>
              <a:t>Ο κώδικας με τη λύση σας πρέπει επίσης να βρίσκεται στα κατάλληλα κελιά. </a:t>
            </a:r>
          </a:p>
          <a:p>
            <a:pPr lvl="1"/>
            <a:r>
              <a:rPr lang="el-GR" dirty="0" smtClean="0"/>
              <a:t>Ανάλογα με την εκφώνηση, θα συμπεριλαμβάνετε όποια άλλα αρχεία (</a:t>
            </a:r>
            <a:r>
              <a:rPr lang="en-US" dirty="0" smtClean="0"/>
              <a:t>.</a:t>
            </a:r>
            <a:r>
              <a:rPr lang="en-US" dirty="0" err="1" smtClean="0"/>
              <a:t>png</a:t>
            </a:r>
            <a:r>
              <a:rPr lang="en-US" dirty="0" smtClean="0"/>
              <a:t>, .jpg, </a:t>
            </a:r>
            <a:r>
              <a:rPr lang="en-US" dirty="0" err="1" smtClean="0"/>
              <a:t>etc</a:t>
            </a:r>
            <a:r>
              <a:rPr lang="en-US" dirty="0" smtClean="0"/>
              <a:t>) </a:t>
            </a:r>
            <a:r>
              <a:rPr lang="el-GR" dirty="0" smtClean="0"/>
              <a:t>ζητούνται.</a:t>
            </a:r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697" y="116633"/>
            <a:ext cx="2376264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Python (programming language) - Wikipe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636" y="230561"/>
            <a:ext cx="1171996" cy="128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89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Πρόοδος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4" y="1628800"/>
            <a:ext cx="10332638" cy="5040560"/>
          </a:xfrm>
        </p:spPr>
        <p:txBody>
          <a:bodyPr>
            <a:normAutofit/>
          </a:bodyPr>
          <a:lstStyle/>
          <a:p>
            <a:r>
              <a:rPr lang="el-GR" dirty="0" smtClean="0"/>
              <a:t>Μετρά βοηθητικά </a:t>
            </a:r>
            <a:r>
              <a:rPr lang="en-US" dirty="0" smtClean="0"/>
              <a:t>30</a:t>
            </a:r>
            <a:r>
              <a:rPr lang="el-GR" dirty="0" smtClean="0"/>
              <a:t>%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l-GR" dirty="0" smtClean="0"/>
              <a:t>Προαιρετική συμμετοχή των φοιτητών</a:t>
            </a:r>
          </a:p>
          <a:p>
            <a:pPr marL="274320" lvl="1" indent="0">
              <a:buNone/>
            </a:pPr>
            <a:endParaRPr lang="el-GR" dirty="0"/>
          </a:p>
          <a:p>
            <a:pPr lvl="1"/>
            <a:r>
              <a:rPr lang="el-GR" dirty="0" smtClean="0"/>
              <a:t>Πραγματοποιείται με ανοιχτές σημειώσεις ΚΑΘΕ ΜΟΡΦΗΣ, καθώς και με ανοιχτά </a:t>
            </a:r>
            <a:r>
              <a:rPr lang="en-US" dirty="0" smtClean="0"/>
              <a:t>laptops</a:t>
            </a:r>
          </a:p>
          <a:p>
            <a:pPr lvl="1"/>
            <a:endParaRPr lang="en-US" dirty="0"/>
          </a:p>
          <a:p>
            <a:pPr lvl="1"/>
            <a:r>
              <a:rPr lang="el-GR" dirty="0" smtClean="0"/>
              <a:t>Μετρά βοηθητικά και στην εξεταστική του Σεπτέμβρη</a:t>
            </a:r>
          </a:p>
          <a:p>
            <a:pPr lvl="1"/>
            <a:endParaRPr lang="el-GR" dirty="0"/>
          </a:p>
          <a:p>
            <a:pPr lvl="1"/>
            <a:r>
              <a:rPr lang="el-GR" dirty="0" smtClean="0"/>
              <a:t>Ημερομηνία: </a:t>
            </a:r>
            <a:r>
              <a:rPr lang="en-US" b="1" u="sng" dirty="0" smtClean="0"/>
              <a:t>TBD</a:t>
            </a:r>
            <a:endParaRPr lang="el-GR" b="1" u="sng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697" y="413666"/>
            <a:ext cx="2376264" cy="17821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1939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Τελική Εξέταση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4" y="1628800"/>
            <a:ext cx="10332638" cy="5040560"/>
          </a:xfrm>
        </p:spPr>
        <p:txBody>
          <a:bodyPr>
            <a:normAutofit/>
          </a:bodyPr>
          <a:lstStyle/>
          <a:p>
            <a:r>
              <a:rPr lang="el-GR" dirty="0" smtClean="0"/>
              <a:t>Μετρά </a:t>
            </a:r>
            <a:r>
              <a:rPr lang="en-US" dirty="0" smtClean="0"/>
              <a:t>30</a:t>
            </a:r>
            <a:r>
              <a:rPr lang="el-GR" dirty="0" smtClean="0"/>
              <a:t> ή </a:t>
            </a:r>
            <a:r>
              <a:rPr lang="en-US" dirty="0" smtClean="0"/>
              <a:t>6</a:t>
            </a:r>
            <a:r>
              <a:rPr lang="el-GR" dirty="0" smtClean="0"/>
              <a:t>0%</a:t>
            </a:r>
          </a:p>
          <a:p>
            <a:pPr lvl="1"/>
            <a:endParaRPr lang="el-GR" dirty="0"/>
          </a:p>
          <a:p>
            <a:pPr lvl="1"/>
            <a:r>
              <a:rPr lang="en-US" dirty="0" smtClean="0"/>
              <a:t>30</a:t>
            </a:r>
            <a:r>
              <a:rPr lang="el-GR" dirty="0" smtClean="0"/>
              <a:t>% αν ο βαθμός προόδου ενισχύει το συνολικό βαθμό σας</a:t>
            </a:r>
          </a:p>
          <a:p>
            <a:pPr lvl="1"/>
            <a:endParaRPr lang="el-GR" dirty="0"/>
          </a:p>
          <a:p>
            <a:pPr lvl="1"/>
            <a:r>
              <a:rPr lang="en-US" dirty="0"/>
              <a:t>6</a:t>
            </a:r>
            <a:r>
              <a:rPr lang="el-GR" dirty="0" smtClean="0"/>
              <a:t>0%, διαφορετικά</a:t>
            </a:r>
          </a:p>
          <a:p>
            <a:pPr lvl="1"/>
            <a:endParaRPr lang="el-GR" dirty="0"/>
          </a:p>
          <a:p>
            <a:pPr lvl="1"/>
            <a:r>
              <a:rPr lang="el-GR" dirty="0" smtClean="0"/>
              <a:t>Πραγματοποιείται με ανοιχτές σημειώσεις ΚΑΘΕ ΜΟΡΦΗΣ, καθώς και με ανοιχτά </a:t>
            </a:r>
            <a:r>
              <a:rPr lang="en-US" dirty="0" smtClean="0"/>
              <a:t>laptops</a:t>
            </a:r>
          </a:p>
          <a:p>
            <a:pPr lvl="1"/>
            <a:endParaRPr lang="en-US" dirty="0"/>
          </a:p>
          <a:p>
            <a:pPr lvl="1"/>
            <a:r>
              <a:rPr lang="el-GR" dirty="0" smtClean="0"/>
              <a:t>Δεν περιλαμβάνει εξέταση </a:t>
            </a:r>
            <a:r>
              <a:rPr lang="el-GR" dirty="0" smtClean="0"/>
              <a:t>κώδικα</a:t>
            </a:r>
            <a:endParaRPr lang="el-GR" dirty="0" smtClean="0"/>
          </a:p>
          <a:p>
            <a:pPr lvl="2"/>
            <a:r>
              <a:rPr lang="el-GR" dirty="0" smtClean="0"/>
              <a:t>Μόνο θεωρητικά θέματα</a:t>
            </a:r>
          </a:p>
          <a:p>
            <a:pPr lvl="2"/>
            <a:endParaRPr lang="el-GR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l-GR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697" y="413666"/>
            <a:ext cx="2376264" cy="17821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3396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4" y="1628800"/>
            <a:ext cx="10260630" cy="4543400"/>
          </a:xfrm>
        </p:spPr>
        <p:txBody>
          <a:bodyPr>
            <a:normAutofit/>
          </a:bodyPr>
          <a:lstStyle/>
          <a:p>
            <a:r>
              <a:rPr lang="el-GR" dirty="0"/>
              <a:t>Για την επικοινωνία σας με τη λίστα του μαθήματος, παρακαλώ εγγραφείτε ακολουθώντας την παρακάτω διαδικασία:</a:t>
            </a:r>
          </a:p>
          <a:p>
            <a:pPr lvl="1"/>
            <a:endParaRPr lang="el-GR" dirty="0"/>
          </a:p>
          <a:p>
            <a:pPr lvl="1"/>
            <a:r>
              <a:rPr lang="el-GR" dirty="0" smtClean="0"/>
              <a:t>Από </a:t>
            </a:r>
            <a:r>
              <a:rPr lang="el-GR" dirty="0"/>
              <a:t>το λογαριασμό σας στο τμήμα, συντάξτε e-</a:t>
            </a:r>
            <a:r>
              <a:rPr lang="el-GR" dirty="0" err="1"/>
              <a:t>mail</a:t>
            </a:r>
            <a:r>
              <a:rPr lang="el-GR" dirty="0"/>
              <a:t> με παραλήπτη το majordomo@csd.uoc.gr, κενό τίτλο, και στο σώμα γράψτε </a:t>
            </a:r>
            <a:r>
              <a:rPr lang="el-GR" dirty="0" err="1"/>
              <a:t>subscribe</a:t>
            </a:r>
            <a:r>
              <a:rPr lang="el-GR" dirty="0"/>
              <a:t> </a:t>
            </a:r>
            <a:r>
              <a:rPr lang="el-GR" dirty="0" smtClean="0"/>
              <a:t>hy370-list@csd.uoc.gr</a:t>
            </a:r>
            <a:endParaRPr lang="el-GR" dirty="0"/>
          </a:p>
          <a:p>
            <a:r>
              <a:rPr lang="el-GR" dirty="0" smtClean="0"/>
              <a:t>Για </a:t>
            </a:r>
            <a:r>
              <a:rPr lang="el-GR" dirty="0"/>
              <a:t>επικοινωνία με τους διδάσκοντες, στείλτε e-</a:t>
            </a:r>
            <a:r>
              <a:rPr lang="el-GR" dirty="0" err="1"/>
              <a:t>mail</a:t>
            </a:r>
            <a:r>
              <a:rPr lang="el-GR" dirty="0"/>
              <a:t> στο </a:t>
            </a:r>
            <a:r>
              <a:rPr lang="el-GR" dirty="0" smtClean="0"/>
              <a:t>hy370@csd.uoc.gr</a:t>
            </a:r>
            <a:endParaRPr lang="el-GR" dirty="0"/>
          </a:p>
          <a:p>
            <a:r>
              <a:rPr lang="el-GR" dirty="0"/>
              <a:t>Για απορίες σχετικά με το μάθημα, παρακαλείστε να απευθύνεστε ΑΠΟΚΛΕΙΣΤΙΚΑ στη λίστα του μαθήματος, </a:t>
            </a:r>
            <a:r>
              <a:rPr lang="el-GR" dirty="0" smtClean="0"/>
              <a:t>hy370-list@csd.uoc.gr</a:t>
            </a:r>
            <a:endParaRPr lang="el-G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Επικοινωνία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796" y="110904"/>
            <a:ext cx="2377440" cy="1348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8" y="5600106"/>
            <a:ext cx="4363618" cy="1144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455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6300" y="1628800"/>
            <a:ext cx="6624736" cy="4968552"/>
          </a:xfrm>
        </p:spPr>
        <p:txBody>
          <a:bodyPr>
            <a:noAutofit/>
          </a:bodyPr>
          <a:lstStyle/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800" dirty="0"/>
              <a:t>Πριν να στείλετε email για να κάνετε μια ερώτηση, ελέγξτε αν έχει ήδη απαντηθεί στη λίστα, αν η απάντηση βρίσκεται στη σελίδα του τμήματος ή του μαθήματος, κλπ.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800" dirty="0"/>
              <a:t>Μη στέλνετε πάνω από ένα email σε διαφορετικούς παραλήπτες για να ρωτήσετε την ίδια ερώτηση.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800" dirty="0"/>
              <a:t>Προτιμήστε να χρησιμοποιείτε τη διεύθυνση email που έχετε στο Τμήμα. Προσπαθήστε να μη χρησιμοποιείτε προσωπικές διευθύνσεις e-</a:t>
            </a:r>
            <a:r>
              <a:rPr lang="el-GR" sz="1800" dirty="0" err="1"/>
              <a:t>mail</a:t>
            </a:r>
            <a:r>
              <a:rPr lang="el-GR" sz="1800" dirty="0"/>
              <a:t> στην επικοινωνία σας με το διδακτικό προσωπικό, τις λίστες ή τη γραμματεία.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800" dirty="0"/>
              <a:t>Γράψτε ένα περιγραφικό Θέμα (</a:t>
            </a:r>
            <a:r>
              <a:rPr lang="el-GR" sz="1800" dirty="0" err="1"/>
              <a:t>subject</a:t>
            </a:r>
            <a:r>
              <a:rPr lang="el-GR" sz="1800" dirty="0"/>
              <a:t>). Το μήνυμά σας μπορεί να αγνοηθεί αν δεν έχει Θέμα. </a:t>
            </a:r>
            <a:endParaRPr lang="el-GR" sz="1800" dirty="0" smtClean="0"/>
          </a:p>
          <a:p>
            <a:pPr marL="634320" lvl="1">
              <a:lnSpc>
                <a:spcPct val="80000"/>
              </a:lnSpc>
              <a:spcBef>
                <a:spcPts val="1200"/>
              </a:spcBef>
            </a:pPr>
            <a:r>
              <a:rPr lang="el-GR" sz="1400" dirty="0" smtClean="0"/>
              <a:t>Βεβαιωθείτε </a:t>
            </a:r>
            <a:r>
              <a:rPr lang="el-GR" sz="1400" dirty="0"/>
              <a:t>ότι το θέμα είναι συγκεκριμένο και αναπαριστά το περιεχόμενο (Το "Ερώτηση" δεν είναι καλό θέμα). </a:t>
            </a:r>
          </a:p>
          <a:p>
            <a:pPr marL="634320" lvl="1">
              <a:lnSpc>
                <a:spcPct val="80000"/>
              </a:lnSpc>
              <a:spcBef>
                <a:spcPts val="1200"/>
              </a:spcBef>
            </a:pPr>
            <a:r>
              <a:rPr lang="el-GR" sz="1400" dirty="0" smtClean="0"/>
              <a:t>Ένας </a:t>
            </a:r>
            <a:r>
              <a:rPr lang="el-GR" sz="1400" dirty="0"/>
              <a:t>καλός τρόπος περιγραφής θέματος, που βοηθά και στην αρχειοθέτηση των e-</a:t>
            </a:r>
            <a:r>
              <a:rPr lang="el-GR" sz="1400" dirty="0" err="1"/>
              <a:t>mails</a:t>
            </a:r>
            <a:r>
              <a:rPr lang="el-GR" sz="1400" dirty="0"/>
              <a:t> σας είναι η έναρξη του θέματος με τον όρο [</a:t>
            </a:r>
            <a:r>
              <a:rPr lang="el-GR" sz="1400" dirty="0" smtClean="0"/>
              <a:t>ΗΥ370], </a:t>
            </a:r>
            <a:r>
              <a:rPr lang="el-GR" sz="1400" dirty="0"/>
              <a:t>για παράδειγμα: "[</a:t>
            </a:r>
            <a:r>
              <a:rPr lang="el-GR" sz="1400" dirty="0" smtClean="0"/>
              <a:t>ΗΥ370] </a:t>
            </a:r>
            <a:r>
              <a:rPr lang="el-GR" sz="1400" dirty="0"/>
              <a:t>Απορία στο </a:t>
            </a:r>
            <a:r>
              <a:rPr lang="el-GR" sz="1400" dirty="0" err="1"/>
              <a:t>Μετασχ</a:t>
            </a:r>
            <a:r>
              <a:rPr lang="el-GR" sz="1400" dirty="0"/>
              <a:t>. </a:t>
            </a:r>
            <a:r>
              <a:rPr lang="el-GR" sz="1400" dirty="0" err="1"/>
              <a:t>Fourier</a:t>
            </a:r>
            <a:r>
              <a:rPr lang="el-GR" sz="1400" dirty="0" smtClean="0"/>
              <a:t>".</a:t>
            </a:r>
            <a:endParaRPr lang="el-GR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Επικοινωνία - Οδηγίες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80" y="2060848"/>
            <a:ext cx="4564225" cy="3603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ular Callout 4"/>
          <p:cNvSpPr/>
          <p:nvPr/>
        </p:nvSpPr>
        <p:spPr>
          <a:xfrm>
            <a:off x="7462564" y="116632"/>
            <a:ext cx="4392488" cy="1178768"/>
          </a:xfrm>
          <a:prstGeom prst="wedgeRectCallout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READ AT HOME!</a:t>
            </a:r>
            <a:endParaRPr lang="el-GR" sz="3600" dirty="0"/>
          </a:p>
        </p:txBody>
      </p:sp>
    </p:spTree>
    <p:extLst>
      <p:ext uri="{BB962C8B-B14F-4D97-AF65-F5344CB8AC3E}">
        <p14:creationId xmlns:p14="http://schemas.microsoft.com/office/powerpoint/2010/main" val="345769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0005" y="1628800"/>
            <a:ext cx="6741031" cy="4968552"/>
          </a:xfrm>
        </p:spPr>
        <p:txBody>
          <a:bodyPr>
            <a:noAutofit/>
          </a:bodyPr>
          <a:lstStyle/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Χρησιμοποιήστε χαιρετισμό για να ξεκινήσετε το μήνυμα.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Γράψτε το μήνυμα με καθαρό και περιεκτικό λόγο.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Γράψτε τι αφορά το μήνυμα και τι περιμένετε από τον παραλήπτη.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Αν αναφέρετε συνημμένα αρχεία, μην ξεχάσετε να τα επισυνάψετε. Χρησιμοποιήστε περιγραφικό όνομα αρχείου.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Υπογράψτε το email σας με ολόκληρο το όνομά σας και τον αριθμό μητρώου. Ρυθμίστε σωστά το όνομά σας στο email. Π.χ., χρησιμοποιήστε "</a:t>
            </a:r>
            <a:r>
              <a:rPr lang="el-GR" sz="1700" dirty="0" err="1"/>
              <a:t>name</a:t>
            </a:r>
            <a:r>
              <a:rPr lang="el-GR" sz="1700" dirty="0"/>
              <a:t> </a:t>
            </a:r>
            <a:r>
              <a:rPr lang="el-GR" sz="1700" dirty="0" err="1"/>
              <a:t>surname</a:t>
            </a:r>
            <a:r>
              <a:rPr lang="el-GR" sz="1700" dirty="0"/>
              <a:t> &lt;login@csd.uoc.gr&gt;", όχι "zorikos92 &lt;login@csd.uoc.gr&gt;".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Γράφετε ελληνικά με ελληνικούς χαρακτήρες και αγγλικά με λατινικούς χαρακτήρες, όποτε είναι δυνατό. Μη χρησιμοποιείτε μόνο κεφαλαία γράμματα.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Ενεργοποιήστε τον έλεγχο ορθογραφίας, αν υποστηρίζεται από την εφαρμογή e-</a:t>
            </a:r>
            <a:r>
              <a:rPr lang="el-GR" sz="1700" dirty="0" err="1"/>
              <a:t>mail</a:t>
            </a:r>
            <a:r>
              <a:rPr lang="el-GR" sz="1700" dirty="0"/>
              <a:t> που χρησιμοποιείτε. Μια καλή δωρεάν εφαρμογή e-</a:t>
            </a:r>
            <a:r>
              <a:rPr lang="el-GR" sz="1700" dirty="0" err="1"/>
              <a:t>mail</a:t>
            </a:r>
            <a:r>
              <a:rPr lang="el-GR" sz="1700" dirty="0"/>
              <a:t> είναι το </a:t>
            </a:r>
            <a:r>
              <a:rPr lang="el-GR" sz="1700" dirty="0" err="1"/>
              <a:t>Mozilla</a:t>
            </a:r>
            <a:r>
              <a:rPr lang="el-GR" sz="1700" dirty="0"/>
              <a:t> </a:t>
            </a:r>
            <a:r>
              <a:rPr lang="el-GR" sz="1700" dirty="0" err="1"/>
              <a:t>Thunderbird</a:t>
            </a:r>
            <a:r>
              <a:rPr lang="el-GR" sz="1700" dirty="0"/>
              <a:t>, με πλήθος ευκολιών στην αρχειοθέτηση των e-</a:t>
            </a:r>
            <a:r>
              <a:rPr lang="el-GR" sz="1700" dirty="0" err="1"/>
              <a:t>mails</a:t>
            </a:r>
            <a:r>
              <a:rPr lang="el-GR" sz="1700" dirty="0"/>
              <a:t> σας.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Διαβάζετε το μήνυμά σας πριν πατήσετε Αποστολή.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Επικοινωνία - Οδηγίες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80" y="2060848"/>
            <a:ext cx="4564225" cy="3603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ular Callout 4"/>
          <p:cNvSpPr/>
          <p:nvPr/>
        </p:nvSpPr>
        <p:spPr>
          <a:xfrm>
            <a:off x="7462564" y="116632"/>
            <a:ext cx="4392488" cy="1178768"/>
          </a:xfrm>
          <a:prstGeom prst="wedgeRectCallout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READ AT HOME!</a:t>
            </a:r>
            <a:endParaRPr lang="el-GR" sz="3600" dirty="0"/>
          </a:p>
        </p:txBody>
      </p:sp>
    </p:spTree>
    <p:extLst>
      <p:ext uri="{BB962C8B-B14F-4D97-AF65-F5344CB8AC3E}">
        <p14:creationId xmlns:p14="http://schemas.microsoft.com/office/powerpoint/2010/main" val="87872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Βιβλιογραφία</a:t>
            </a:r>
            <a:r>
              <a:rPr lang="en-US" dirty="0" smtClean="0"/>
              <a:t> (</a:t>
            </a:r>
            <a:r>
              <a:rPr lang="el-GR" dirty="0" smtClean="0"/>
              <a:t>ενδεικτική)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797" y="1601969"/>
            <a:ext cx="1528098" cy="22890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06" y="3795196"/>
            <a:ext cx="1731917" cy="22912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386" y="3921515"/>
            <a:ext cx="1554437" cy="22100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997" y="3951222"/>
            <a:ext cx="1641904" cy="22501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755" y="3959725"/>
            <a:ext cx="1796561" cy="22730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23" y="3965752"/>
            <a:ext cx="1645293" cy="2260965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4" y="1549283"/>
            <a:ext cx="2202547" cy="2088232"/>
          </a:xfr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000" y="1579400"/>
            <a:ext cx="1617257" cy="22819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36" y="2709142"/>
            <a:ext cx="1329711" cy="189933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00" y="4059315"/>
            <a:ext cx="1446861" cy="203397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061" y="1727463"/>
            <a:ext cx="1541799" cy="203804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054" y="1596515"/>
            <a:ext cx="1704803" cy="239981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455" y="2694838"/>
            <a:ext cx="1489669" cy="23513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410" y="3890242"/>
            <a:ext cx="1663320" cy="228261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073" y="4019032"/>
            <a:ext cx="1478507" cy="217391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751" y="1596515"/>
            <a:ext cx="1511447" cy="227124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934" y="2492896"/>
            <a:ext cx="1445382" cy="20325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6" t="2750" r="4366" b="1701"/>
          <a:stretch/>
        </p:blipFill>
        <p:spPr>
          <a:xfrm>
            <a:off x="9279485" y="2735589"/>
            <a:ext cx="1775670" cy="24482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046" y="1685806"/>
            <a:ext cx="1695404" cy="223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33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Βιβλιογραφία (</a:t>
            </a:r>
            <a:r>
              <a:rPr lang="el-GR" dirty="0" err="1" smtClean="0"/>
              <a:t>Εύδοξος</a:t>
            </a:r>
            <a:r>
              <a:rPr lang="el-GR" dirty="0" smtClean="0"/>
              <a:t>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420" y="2156022"/>
            <a:ext cx="1449878" cy="2063138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1300588" y="2015024"/>
            <a:ext cx="1680770" cy="2373493"/>
          </a:xfrm>
          <a:prstGeom prst="roundRect">
            <a:avLst/>
          </a:prstGeom>
          <a:noFill/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011" y="2155179"/>
            <a:ext cx="1467120" cy="20631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832" y="2156342"/>
            <a:ext cx="1501875" cy="20619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835" y="2174863"/>
            <a:ext cx="1473129" cy="20547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668" y="2174863"/>
            <a:ext cx="1438530" cy="2054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90"/>
          <a:stretch/>
        </p:blipFill>
        <p:spPr>
          <a:xfrm>
            <a:off x="9801842" y="2185225"/>
            <a:ext cx="1477146" cy="20330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8974731" y="2000001"/>
            <a:ext cx="3096345" cy="3971941"/>
            <a:chOff x="8974731" y="2000001"/>
            <a:chExt cx="3096345" cy="3971941"/>
          </a:xfrm>
        </p:grpSpPr>
        <p:sp>
          <p:nvSpPr>
            <p:cNvPr id="12" name="Rounded Rectangle 11"/>
            <p:cNvSpPr/>
            <p:nvPr/>
          </p:nvSpPr>
          <p:spPr>
            <a:xfrm>
              <a:off x="9690608" y="2000001"/>
              <a:ext cx="1680770" cy="2373493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8974731" y="4797152"/>
              <a:ext cx="3096345" cy="1174790"/>
            </a:xfrm>
            <a:prstGeom prst="roundRect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l-GR" sz="1400" dirty="0">
                  <a:solidFill>
                    <a:schemeClr val="bg1"/>
                  </a:solidFill>
                </a:rPr>
                <a:t>Τμήμα του αποτελούν οι </a:t>
              </a:r>
              <a:r>
                <a:rPr lang="el-GR" sz="1400" dirty="0" smtClean="0">
                  <a:solidFill>
                    <a:schemeClr val="bg1"/>
                  </a:solidFill>
                </a:rPr>
                <a:t>σημειώσεις </a:t>
              </a:r>
              <a:r>
                <a:rPr lang="el-GR" sz="1400" dirty="0">
                  <a:solidFill>
                    <a:schemeClr val="bg1"/>
                  </a:solidFill>
                </a:rPr>
                <a:t>που </a:t>
              </a:r>
              <a:r>
                <a:rPr lang="el-GR" sz="1400" dirty="0" smtClean="0">
                  <a:solidFill>
                    <a:schemeClr val="bg1"/>
                  </a:solidFill>
                </a:rPr>
                <a:t>υπάρχουν στην ιστοσελίδα </a:t>
              </a:r>
              <a:r>
                <a:rPr lang="el-GR" sz="1400" dirty="0">
                  <a:solidFill>
                    <a:schemeClr val="bg1"/>
                  </a:solidFill>
                </a:rPr>
                <a:t>του </a:t>
              </a:r>
              <a:r>
                <a:rPr lang="el-GR" sz="1400" dirty="0" smtClean="0">
                  <a:solidFill>
                    <a:schemeClr val="bg1"/>
                  </a:solidFill>
                </a:rPr>
                <a:t>μαθήματος (τις οποίες μπορείτε να συμβουλεύεστε μέχρι την παραλαβή του, όσοι/</a:t>
              </a:r>
              <a:r>
                <a:rPr lang="el-GR" sz="1400" dirty="0" err="1" smtClean="0">
                  <a:solidFill>
                    <a:schemeClr val="bg1"/>
                  </a:solidFill>
                </a:rPr>
                <a:t>ες</a:t>
              </a:r>
              <a:r>
                <a:rPr lang="el-GR" sz="1400" dirty="0" smtClean="0">
                  <a:solidFill>
                    <a:schemeClr val="bg1"/>
                  </a:solidFill>
                </a:rPr>
                <a:t> το επιλέξετε)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cxnSp>
          <p:nvCxnSpPr>
            <p:cNvPr id="6" name="Straight Arrow Connector 5"/>
            <p:cNvCxnSpPr>
              <a:stCxn id="12" idx="2"/>
              <a:endCxn id="3" idx="0"/>
            </p:cNvCxnSpPr>
            <p:nvPr/>
          </p:nvCxnSpPr>
          <p:spPr>
            <a:xfrm flipH="1">
              <a:off x="10522904" y="4373494"/>
              <a:ext cx="8089" cy="423658"/>
            </a:xfrm>
            <a:prstGeom prst="straightConnector1">
              <a:avLst/>
            </a:prstGeom>
            <a:ln>
              <a:solidFill>
                <a:srgbClr val="92D050"/>
              </a:solidFill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2717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Ιστοσελίδα μαθήματος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33972" y="1684511"/>
            <a:ext cx="8856984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l-GR" sz="2000" dirty="0" smtClean="0">
                <a:solidFill>
                  <a:schemeClr val="bg1"/>
                </a:solidFill>
              </a:rPr>
              <a:t>Όλο το υλικό του μαθήματος θα ανεβαίνει στο </a:t>
            </a:r>
            <a:r>
              <a:rPr lang="en-US" sz="2000" dirty="0" smtClean="0">
                <a:solidFill>
                  <a:schemeClr val="bg1"/>
                </a:solidFill>
              </a:rPr>
              <a:t>site</a:t>
            </a:r>
            <a:endParaRPr lang="el-GR" sz="2000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endParaRPr lang="en-US" sz="2000" dirty="0" smtClean="0">
              <a:solidFill>
                <a:schemeClr val="bg1"/>
              </a:solidFill>
            </a:endParaRPr>
          </a:p>
          <a:p>
            <a:pPr lvl="4">
              <a:lnSpc>
                <a:spcPct val="90000"/>
              </a:lnSpc>
            </a:pPr>
            <a:r>
              <a:rPr lang="en-US" sz="24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http://www.csd.uoc.gr/~hy</a:t>
            </a:r>
            <a:r>
              <a:rPr lang="el-GR" sz="24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370</a:t>
            </a:r>
            <a:endParaRPr lang="el-GR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068" y="2852936"/>
            <a:ext cx="6403391" cy="31659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0460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What is Signal Processi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78153" y="1988840"/>
            <a:ext cx="6188260" cy="34563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549796" y="1484784"/>
            <a:ext cx="3715817" cy="4824536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l-GR" sz="2000" dirty="0" smtClean="0"/>
              <a:t>Είναι το βασικό μάθημα για επιστήμες μηχανικού που περιλαμβάνουν: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l-GR" sz="1600" dirty="0" smtClean="0"/>
              <a:t>Τηλεπικοινωνίες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l-GR" sz="1600" dirty="0" smtClean="0"/>
              <a:t>Επεξεργασία Ήχου/Φωνής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l-GR" sz="1600" dirty="0" smtClean="0"/>
              <a:t>Επεξεργασία Εικόνας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l-GR" sz="1600" dirty="0" smtClean="0"/>
              <a:t>Επεξεργασία </a:t>
            </a:r>
            <a:r>
              <a:rPr lang="el-GR" sz="1600" dirty="0" err="1" smtClean="0"/>
              <a:t>Βιοσημάτων</a:t>
            </a:r>
            <a:endParaRPr lang="en-US" sz="1600" dirty="0"/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l-GR" sz="1600" dirty="0" smtClean="0"/>
              <a:t>Εφαρμογές μηχανικής μάθησης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l-GR" sz="1600" dirty="0" smtClean="0"/>
              <a:t>Ρομποτική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l-GR" sz="1600" dirty="0" smtClean="0"/>
              <a:t>Υπολογιστική Όραση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l-GR" sz="1600" dirty="0" smtClean="0"/>
              <a:t>και άλλων πολλών…</a:t>
            </a:r>
            <a:endParaRPr lang="en-US" sz="1600" dirty="0" smtClean="0"/>
          </a:p>
          <a:p>
            <a:pPr marL="742950" lvl="1" indent="-285750">
              <a:buFont typeface="Wingdings" panose="05000000000000000000" pitchFamily="2" charset="2"/>
              <a:buChar char="q"/>
            </a:pPr>
            <a:endParaRPr lang="el-GR" dirty="0" smtClean="0"/>
          </a:p>
          <a:p>
            <a:pPr marL="742950" lvl="1" indent="-285750">
              <a:buFont typeface="Wingdings" panose="05000000000000000000" pitchFamily="2" charset="2"/>
              <a:buChar char="q"/>
            </a:pPr>
            <a:endParaRPr lang="el-GR" dirty="0"/>
          </a:p>
          <a:p>
            <a:pPr marL="742950" lvl="1" indent="-285750">
              <a:buFont typeface="Wingdings" panose="05000000000000000000" pitchFamily="2" charset="2"/>
              <a:buChar char="q"/>
            </a:pPr>
            <a:endParaRPr lang="el-GR" dirty="0" smtClean="0"/>
          </a:p>
          <a:p>
            <a:pPr marL="742950" lvl="1" indent="-285750">
              <a:buFont typeface="Wingdings" panose="05000000000000000000" pitchFamily="2" charset="2"/>
              <a:buChar char="q"/>
            </a:pPr>
            <a:endParaRPr lang="el-GR" dirty="0"/>
          </a:p>
          <a:p>
            <a:pPr marL="742950" lvl="1" indent="-285750">
              <a:buFont typeface="Wingdings" panose="05000000000000000000" pitchFamily="2" charset="2"/>
              <a:buChar char="q"/>
            </a:pPr>
            <a:endParaRPr lang="el-G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Τι είναι το ΗΥ370?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29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1212">
                <p:cTn id="3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Στατιστικά</a:t>
            </a:r>
            <a:endParaRPr lang="el-GR" dirty="0"/>
          </a:p>
        </p:txBody>
      </p:sp>
      <p:grpSp>
        <p:nvGrpSpPr>
          <p:cNvPr id="10" name="Group 9"/>
          <p:cNvGrpSpPr/>
          <p:nvPr/>
        </p:nvGrpSpPr>
        <p:grpSpPr>
          <a:xfrm>
            <a:off x="1485900" y="1700808"/>
            <a:ext cx="9968171" cy="4924425"/>
            <a:chOff x="1485900" y="1700808"/>
            <a:chExt cx="9968171" cy="492442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30"/>
            <a:stretch/>
          </p:blipFill>
          <p:spPr>
            <a:xfrm>
              <a:off x="9509855" y="1700808"/>
              <a:ext cx="1944216" cy="4924425"/>
            </a:xfrm>
            <a:prstGeom prst="rect">
              <a:avLst/>
            </a:prstGeom>
            <a:ln>
              <a:noFill/>
            </a:ln>
            <a:effectLst>
              <a:softEdge rad="12700"/>
            </a:effec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7"/>
            <a:stretch/>
          </p:blipFill>
          <p:spPr>
            <a:xfrm>
              <a:off x="1485900" y="1700808"/>
              <a:ext cx="8748911" cy="4924425"/>
            </a:xfrm>
            <a:prstGeom prst="rect">
              <a:avLst/>
            </a:prstGeom>
            <a:ln>
              <a:noFill/>
            </a:ln>
            <a:effectLst>
              <a:softEdge rad="12700"/>
            </a:effectLst>
          </p:spPr>
        </p:pic>
        <p:sp>
          <p:nvSpPr>
            <p:cNvPr id="4" name="Rectangle 3"/>
            <p:cNvSpPr/>
            <p:nvPr/>
          </p:nvSpPr>
          <p:spPr>
            <a:xfrm>
              <a:off x="10126860" y="4581128"/>
              <a:ext cx="864096" cy="147826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0126860" y="5085184"/>
              <a:ext cx="864096" cy="974204"/>
            </a:xfrm>
            <a:prstGeom prst="rect">
              <a:avLst/>
            </a:prstGeom>
            <a:solidFill>
              <a:srgbClr val="0070C0"/>
            </a:solidFill>
            <a:ln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72%</a:t>
              </a:r>
              <a:endParaRPr lang="el-GR" b="1" dirty="0">
                <a:solidFill>
                  <a:schemeClr val="tx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236968" y="6129944"/>
              <a:ext cx="652743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dirty="0" smtClean="0"/>
                <a:t>2022</a:t>
              </a:r>
              <a:endParaRPr lang="el-GR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9550796" y="5085184"/>
              <a:ext cx="432048" cy="3600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chemeClr val="tx1"/>
                  </a:solidFill>
                </a:rPr>
                <a:t>+</a:t>
              </a:r>
              <a:endParaRPr lang="el-GR" sz="32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415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Ερωτήσεις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81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533118" y="1700808"/>
            <a:ext cx="9817878" cy="5040560"/>
          </a:xfrm>
        </p:spPr>
        <p:txBody>
          <a:bodyPr>
            <a:normAutofit/>
          </a:bodyPr>
          <a:lstStyle/>
          <a:p>
            <a:pPr marL="342900" indent="-342900">
              <a:buClr>
                <a:schemeClr val="bg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l-GR" sz="2800" b="1" dirty="0" smtClean="0"/>
              <a:t>Είναι ένα ιδιαίτερα απαιτητικό μάθημα με υψηλό φόρτο εργασίας</a:t>
            </a:r>
          </a:p>
          <a:p>
            <a:pPr marL="800100" lvl="1" indent="-34290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l-GR" sz="2400" b="0" dirty="0" smtClean="0"/>
              <a:t>Η κατανόηση της φιλοσοφίας (αλλά και οι γνώσεις) του προ-απαιτούμενού του</a:t>
            </a:r>
          </a:p>
          <a:p>
            <a:pPr lvl="1">
              <a:buClr>
                <a:schemeClr val="bg1"/>
              </a:buClr>
            </a:pPr>
            <a:r>
              <a:rPr lang="el-GR" sz="2400" b="0" dirty="0"/>
              <a:t>	</a:t>
            </a:r>
            <a:r>
              <a:rPr lang="el-GR" sz="2400" b="0" dirty="0" smtClean="0"/>
              <a:t>	</a:t>
            </a:r>
            <a:r>
              <a:rPr lang="el-GR" sz="2400" dirty="0" smtClean="0"/>
              <a:t>ΗΥ215-Εφαρμοσμένα Μαθηματικά για Μηχανικού</a:t>
            </a:r>
            <a:r>
              <a:rPr lang="el-GR" sz="2400" b="0" dirty="0" smtClean="0"/>
              <a:t>ς</a:t>
            </a:r>
          </a:p>
          <a:p>
            <a:pPr lvl="1">
              <a:buClr>
                <a:schemeClr val="bg1"/>
              </a:buClr>
            </a:pPr>
            <a:r>
              <a:rPr lang="el-GR" sz="2400" b="0" dirty="0"/>
              <a:t> </a:t>
            </a:r>
            <a:r>
              <a:rPr lang="el-GR" sz="2400" b="0" dirty="0" smtClean="0"/>
              <a:t>      θα σας είναι πολύτιμη σε αυτό το μάθημα</a:t>
            </a:r>
          </a:p>
          <a:p>
            <a:pPr marL="800100" lvl="1" indent="-34290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l-GR" sz="2400" b="0" dirty="0" smtClean="0"/>
              <a:t>Οι μαθηματικές έννοιες δεν παρουσιάζονται «στεγνές» αλλά από τη σκοπιά του μηχανικού, δηλ. ερμηνεύοντας τη σημασία τους σε σχέση με πραγματικά προβλήματα</a:t>
            </a:r>
          </a:p>
          <a:p>
            <a:pPr marL="1257300" lvl="2" indent="-34290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l-GR" sz="2000" b="0" dirty="0" smtClean="0"/>
              <a:t>Θεωρητικές ασκήσεις θα «χτίσουν» εμπιστοσύνη στις ικανότητές σας επάνω στη διδακτέα ύλη</a:t>
            </a:r>
          </a:p>
          <a:p>
            <a:pPr marL="1257300" lvl="2" indent="-34290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l-GR" sz="2000" b="0" dirty="0" smtClean="0"/>
              <a:t>Πραγματικές εφαρμογές </a:t>
            </a:r>
            <a:r>
              <a:rPr lang="el-GR" sz="2000" b="0" dirty="0" smtClean="0"/>
              <a:t>στην </a:t>
            </a:r>
            <a:r>
              <a:rPr lang="en-US" sz="2000" b="0" dirty="0" smtClean="0"/>
              <a:t>Python </a:t>
            </a:r>
            <a:r>
              <a:rPr lang="el-GR" sz="2000" b="0" dirty="0" smtClean="0"/>
              <a:t>θα </a:t>
            </a:r>
            <a:r>
              <a:rPr lang="el-GR" sz="2000" b="0" dirty="0" smtClean="0"/>
              <a:t>«χτίσουν» το προφίλ του μηχανικού ο οποίος μεταφέρει τις θεωρητικές ιδέες στην πράξη, προσαρμόζοντάς τες κατάλληλα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Τι μορφής μάθημα είναι το ΗΥ370?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68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533118" y="1700808"/>
            <a:ext cx="9817878" cy="4248472"/>
          </a:xfrm>
        </p:spPr>
        <p:txBody>
          <a:bodyPr>
            <a:normAutofit/>
          </a:bodyPr>
          <a:lstStyle/>
          <a:p>
            <a:pPr marL="342900" indent="-34290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l-GR" sz="2800" b="0" dirty="0" smtClean="0"/>
              <a:t>Απαιτεί </a:t>
            </a:r>
            <a:r>
              <a:rPr lang="el-GR" sz="2800" dirty="0" smtClean="0"/>
              <a:t>συνεχή κι αδιάλειπτη παρουσία</a:t>
            </a:r>
            <a:r>
              <a:rPr lang="el-GR" sz="2800" b="0" dirty="0" smtClean="0"/>
              <a:t> στις διαλέξεις για την </a:t>
            </a:r>
            <a:r>
              <a:rPr lang="el-GR" sz="2800" b="1" dirty="0" smtClean="0"/>
              <a:t>κατανόηση</a:t>
            </a:r>
            <a:r>
              <a:rPr lang="el-GR" sz="2800" b="0" dirty="0" smtClean="0"/>
              <a:t> των εννοιών</a:t>
            </a:r>
          </a:p>
          <a:p>
            <a:pPr marL="800100" lvl="1" indent="-34290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l-GR" sz="2400" b="0" dirty="0" smtClean="0"/>
              <a:t>Οι σημειώσεις επαρκούν για να καλύψετε απουσίες αλλά </a:t>
            </a:r>
            <a:r>
              <a:rPr lang="el-GR" sz="2400" u="sng" dirty="0" smtClean="0"/>
              <a:t>συνίσταται ένθερμα</a:t>
            </a:r>
            <a:r>
              <a:rPr lang="el-GR" sz="2400" b="0" dirty="0" smtClean="0"/>
              <a:t> οι τελευταίες να μην είναι πολλές</a:t>
            </a:r>
            <a:br>
              <a:rPr lang="el-GR" sz="2400" b="0" dirty="0" smtClean="0"/>
            </a:br>
            <a:endParaRPr lang="el-GR" sz="2400" b="0" dirty="0" smtClean="0"/>
          </a:p>
          <a:p>
            <a:pPr marL="342900" indent="-34290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l-GR" sz="2800" b="0" dirty="0" smtClean="0"/>
              <a:t>Ο γνώστης των τεχνικών της ψηφιακής επεξεργασίας σήματος, σε συνδυασμό με το ισχυρό προγραμματιστικό υπόβαθρο που παρέχει το τμήμα, είναι ένας υψηλά καταρτισμένος και περιζήτητος μηχανικός που μπορεί να σταδιοδρομήσει σε </a:t>
            </a:r>
            <a:r>
              <a:rPr lang="el-GR" sz="2800" u="sng" dirty="0" smtClean="0"/>
              <a:t>πληθώρα</a:t>
            </a:r>
            <a:r>
              <a:rPr lang="el-GR" sz="2800" b="0" dirty="0" smtClean="0"/>
              <a:t> επιστημών!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Τι μορφής μάθημα είναι το ΗΥ370?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6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10116614" cy="1020762"/>
          </a:xfrm>
        </p:spPr>
        <p:txBody>
          <a:bodyPr/>
          <a:lstStyle/>
          <a:p>
            <a:r>
              <a:rPr lang="el-GR" dirty="0" smtClean="0"/>
              <a:t>Πώς συνδέεται το ΗΥ370 με άλλα μαθήματα?</a:t>
            </a:r>
            <a:r>
              <a:rPr lang="en-US" dirty="0" smtClean="0"/>
              <a:t> </a:t>
            </a:r>
            <a:r>
              <a:rPr lang="en-US" sz="1100" dirty="0" smtClean="0"/>
              <a:t>(</a:t>
            </a:r>
            <a:r>
              <a:rPr lang="el-GR" sz="1100" dirty="0" smtClean="0"/>
              <a:t>ενδεικτική και μη εξαντλητική</a:t>
            </a:r>
            <a:r>
              <a:rPr lang="en-US" sz="1100" dirty="0" smtClean="0"/>
              <a:t> </a:t>
            </a:r>
            <a:r>
              <a:rPr lang="el-GR" sz="1100" dirty="0" smtClean="0"/>
              <a:t> λίστα)</a:t>
            </a:r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0444363"/>
              </p:ext>
            </p:extLst>
          </p:nvPr>
        </p:nvGraphicFramePr>
        <p:xfrm>
          <a:off x="231271" y="1700808"/>
          <a:ext cx="11726283" cy="38744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3" name="Group 22"/>
          <p:cNvGrpSpPr/>
          <p:nvPr/>
        </p:nvGrpSpPr>
        <p:grpSpPr>
          <a:xfrm>
            <a:off x="3945915" y="5733256"/>
            <a:ext cx="2508537" cy="986733"/>
            <a:chOff x="7675086" y="2825280"/>
            <a:chExt cx="2148497" cy="986733"/>
          </a:xfrm>
        </p:grpSpPr>
        <p:sp>
          <p:nvSpPr>
            <p:cNvPr id="24" name="Rounded Rectangle 23"/>
            <p:cNvSpPr/>
            <p:nvPr/>
          </p:nvSpPr>
          <p:spPr>
            <a:xfrm>
              <a:off x="7675086" y="2825280"/>
              <a:ext cx="2148497" cy="986733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/>
            <p:cNvSpPr/>
            <p:nvPr/>
          </p:nvSpPr>
          <p:spPr>
            <a:xfrm>
              <a:off x="7703986" y="2854180"/>
              <a:ext cx="2090697" cy="9289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l-GR" sz="1800" kern="1200" dirty="0" smtClean="0"/>
                <a:t>ΗΥ587 </a:t>
              </a:r>
              <a:r>
                <a:rPr lang="el-GR" dirty="0"/>
                <a:t/>
              </a:r>
              <a:br>
                <a:rPr lang="el-GR" dirty="0"/>
              </a:br>
              <a:r>
                <a:rPr lang="el-GR" dirty="0"/>
                <a:t>Νευρωνικά Δίκτυα και Μάθηση Ιεραρχικών Αναπαραστάσεων</a:t>
              </a:r>
              <a:endParaRPr lang="el-GR" sz="1800" kern="1200" dirty="0"/>
            </a:p>
          </p:txBody>
        </p:sp>
      </p:grpSp>
      <p:cxnSp>
        <p:nvCxnSpPr>
          <p:cNvPr id="27" name="Elbow Connector 26"/>
          <p:cNvCxnSpPr>
            <a:endCxn id="24" idx="1"/>
          </p:cNvCxnSpPr>
          <p:nvPr/>
        </p:nvCxnSpPr>
        <p:spPr>
          <a:xfrm>
            <a:off x="909836" y="5517232"/>
            <a:ext cx="3036079" cy="709391"/>
          </a:xfrm>
          <a:prstGeom prst="bentConnector3">
            <a:avLst>
              <a:gd name="adj1" fmla="val -196"/>
            </a:avLst>
          </a:prstGeom>
          <a:ln w="254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/>
          <p:cNvCxnSpPr>
            <a:endCxn id="24" idx="0"/>
          </p:cNvCxnSpPr>
          <p:nvPr/>
        </p:nvCxnSpPr>
        <p:spPr>
          <a:xfrm rot="16200000" flipH="1">
            <a:off x="4200712" y="4733783"/>
            <a:ext cx="1597029" cy="401916"/>
          </a:xfrm>
          <a:prstGeom prst="bentConnector3">
            <a:avLst>
              <a:gd name="adj1" fmla="val 50000"/>
            </a:avLst>
          </a:prstGeom>
          <a:ln w="254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lbow Connector 41"/>
          <p:cNvCxnSpPr/>
          <p:nvPr/>
        </p:nvCxnSpPr>
        <p:spPr>
          <a:xfrm rot="5400000">
            <a:off x="5259895" y="4250663"/>
            <a:ext cx="1597030" cy="1368156"/>
          </a:xfrm>
          <a:prstGeom prst="bentConnector3">
            <a:avLst>
              <a:gd name="adj1" fmla="val 50000"/>
            </a:avLst>
          </a:prstGeom>
          <a:ln w="254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endCxn id="24" idx="3"/>
          </p:cNvCxnSpPr>
          <p:nvPr/>
        </p:nvCxnSpPr>
        <p:spPr>
          <a:xfrm rot="10800000" flipV="1">
            <a:off x="6454452" y="5013175"/>
            <a:ext cx="1440160" cy="1213447"/>
          </a:xfrm>
          <a:prstGeom prst="bentConnector3">
            <a:avLst>
              <a:gd name="adj1" fmla="val 50000"/>
            </a:avLst>
          </a:prstGeom>
          <a:ln w="254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/>
          <p:cNvCxnSpPr/>
          <p:nvPr/>
        </p:nvCxnSpPr>
        <p:spPr>
          <a:xfrm rot="10800000" flipV="1">
            <a:off x="6454451" y="4136226"/>
            <a:ext cx="4799895" cy="2315972"/>
          </a:xfrm>
          <a:prstGeom prst="bentConnector3">
            <a:avLst>
              <a:gd name="adj1" fmla="val 339"/>
            </a:avLst>
          </a:prstGeom>
          <a:ln w="254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421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820" y="1"/>
            <a:ext cx="3600005" cy="1484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213" y="4869160"/>
            <a:ext cx="3260612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249860" y="2380455"/>
            <a:ext cx="4416552" cy="3352801"/>
          </a:xfrm>
        </p:spPr>
        <p:txBody>
          <a:bodyPr/>
          <a:lstStyle/>
          <a:p>
            <a:r>
              <a:rPr lang="el-GR" dirty="0" smtClean="0"/>
              <a:t>Μετασχηματισμός </a:t>
            </a:r>
            <a:r>
              <a:rPr lang="en-US" dirty="0" smtClean="0"/>
              <a:t>Z</a:t>
            </a:r>
          </a:p>
          <a:p>
            <a:r>
              <a:rPr lang="el-GR" dirty="0" smtClean="0"/>
              <a:t>Συστήματα στο χώρο του </a:t>
            </a:r>
            <a:r>
              <a:rPr lang="en-US" dirty="0" smtClean="0"/>
              <a:t>Z</a:t>
            </a:r>
          </a:p>
          <a:p>
            <a:r>
              <a:rPr lang="el-GR" dirty="0" smtClean="0"/>
              <a:t>Δομές Συστημάτων</a:t>
            </a:r>
          </a:p>
          <a:p>
            <a:r>
              <a:rPr lang="el-GR" dirty="0" smtClean="0"/>
              <a:t>Σχεδίαση Ψηφιακών Φίλτρων</a:t>
            </a:r>
          </a:p>
          <a:p>
            <a:r>
              <a:rPr lang="el-GR" dirty="0" smtClean="0"/>
              <a:t>Φασματική Ανάλυση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249860" y="1466056"/>
            <a:ext cx="4416552" cy="762000"/>
          </a:xfrm>
        </p:spPr>
        <p:txBody>
          <a:bodyPr/>
          <a:lstStyle/>
          <a:p>
            <a:r>
              <a:rPr lang="en-US" dirty="0" smtClean="0"/>
              <a:t>2</a:t>
            </a:r>
            <a:r>
              <a:rPr lang="el-GR" baseline="30000" dirty="0" smtClean="0"/>
              <a:t>ο</a:t>
            </a:r>
            <a:r>
              <a:rPr lang="en-US" dirty="0" smtClean="0"/>
              <a:t> </a:t>
            </a:r>
            <a:r>
              <a:rPr lang="el-GR" dirty="0" smtClean="0"/>
              <a:t>Κομμάτι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522412" y="2380455"/>
            <a:ext cx="4644007" cy="3352801"/>
          </a:xfrm>
        </p:spPr>
        <p:txBody>
          <a:bodyPr/>
          <a:lstStyle/>
          <a:p>
            <a:r>
              <a:rPr lang="el-GR" dirty="0" smtClean="0"/>
              <a:t>Βασικά Σήματα</a:t>
            </a:r>
          </a:p>
          <a:p>
            <a:r>
              <a:rPr lang="el-GR" dirty="0" smtClean="0"/>
              <a:t>Συστήματα και Ιδιότητες</a:t>
            </a:r>
          </a:p>
          <a:p>
            <a:r>
              <a:rPr lang="el-GR" dirty="0" smtClean="0"/>
              <a:t>Εξισώσεις Διαφορών ως συστήματα</a:t>
            </a:r>
          </a:p>
          <a:p>
            <a:r>
              <a:rPr lang="el-GR" dirty="0" smtClean="0"/>
              <a:t>Μετασχηματισμός </a:t>
            </a:r>
            <a:r>
              <a:rPr lang="en-US" dirty="0" smtClean="0"/>
              <a:t>Fourier</a:t>
            </a:r>
            <a:endParaRPr lang="el-GR" dirty="0" smtClean="0"/>
          </a:p>
          <a:p>
            <a:r>
              <a:rPr lang="el-GR" dirty="0" smtClean="0"/>
              <a:t>Συστήματα στο χώρο του </a:t>
            </a:r>
            <a:r>
              <a:rPr lang="en-US" dirty="0" smtClean="0"/>
              <a:t>Fourier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522413" y="1466056"/>
            <a:ext cx="4416552" cy="762000"/>
          </a:xfrm>
        </p:spPr>
        <p:txBody>
          <a:bodyPr/>
          <a:lstStyle/>
          <a:p>
            <a:r>
              <a:rPr lang="el-GR" dirty="0" smtClean="0"/>
              <a:t>1</a:t>
            </a:r>
            <a:r>
              <a:rPr lang="el-GR" baseline="30000" dirty="0" smtClean="0"/>
              <a:t>ο</a:t>
            </a:r>
            <a:r>
              <a:rPr lang="el-GR" dirty="0" smtClean="0"/>
              <a:t> Κομμάτι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Τι περιέχει το ΗΥ370?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3" y="5425077"/>
            <a:ext cx="5832648" cy="1340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860" y="169748"/>
            <a:ext cx="2016224" cy="1230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8651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8770695" y="1896618"/>
            <a:ext cx="1272172" cy="762000"/>
          </a:xfrm>
        </p:spPr>
        <p:txBody>
          <a:bodyPr/>
          <a:lstStyle/>
          <a:p>
            <a:r>
              <a:rPr lang="el-GR" dirty="0" smtClean="0"/>
              <a:t>Βοηθοί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283967" cy="3633937"/>
          </a:xfrm>
        </p:spPr>
        <p:txBody>
          <a:bodyPr>
            <a:normAutofit/>
          </a:bodyPr>
          <a:lstStyle/>
          <a:p>
            <a:r>
              <a:rPr lang="el-GR" dirty="0" smtClean="0"/>
              <a:t>Στυλιανού </a:t>
            </a:r>
            <a:r>
              <a:rPr lang="el-GR" dirty="0"/>
              <a:t>Ιωάννης</a:t>
            </a:r>
          </a:p>
          <a:p>
            <a:pPr lvl="1"/>
            <a:r>
              <a:rPr lang="el-GR" dirty="0" smtClean="0"/>
              <a:t>Καθηγητής</a:t>
            </a:r>
          </a:p>
          <a:p>
            <a:endParaRPr lang="el-GR" dirty="0" smtClean="0"/>
          </a:p>
          <a:p>
            <a:r>
              <a:rPr lang="el-GR" dirty="0" smtClean="0"/>
              <a:t>Ώρες γραφείου:</a:t>
            </a:r>
          </a:p>
          <a:p>
            <a:pPr lvl="1"/>
            <a:r>
              <a:rPr lang="el-GR" dirty="0" smtClean="0"/>
              <a:t>Μετά από </a:t>
            </a:r>
            <a:br>
              <a:rPr lang="el-GR" dirty="0" smtClean="0"/>
            </a:br>
            <a:r>
              <a:rPr lang="el-GR" dirty="0" smtClean="0"/>
              <a:t>συνεννόηση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l-GR" dirty="0" smtClean="0"/>
              <a:t>με </a:t>
            </a:r>
            <a:r>
              <a:rPr lang="en-US" dirty="0" smtClean="0"/>
              <a:t>e-mail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mtClean="0"/>
              <a:t>Διδάσκων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Ποιοι διδάσκουν στο ΗΥ370?</a:t>
            </a:r>
            <a:endParaRPr lang="en-US" dirty="0"/>
          </a:p>
        </p:txBody>
      </p:sp>
      <p:sp>
        <p:nvSpPr>
          <p:cNvPr id="9" name="Content Placeholder 7"/>
          <p:cNvSpPr txBox="1">
            <a:spLocks/>
          </p:cNvSpPr>
          <p:nvPr/>
        </p:nvSpPr>
        <p:spPr>
          <a:xfrm>
            <a:off x="7894612" y="2667000"/>
            <a:ext cx="3816424" cy="3921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76072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04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33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95681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95681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95681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195681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195681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2200" dirty="0" err="1" smtClean="0"/>
              <a:t>Ζώτος</a:t>
            </a:r>
            <a:r>
              <a:rPr lang="el-GR" sz="2200" dirty="0" smtClean="0"/>
              <a:t> Βασίλειος</a:t>
            </a:r>
          </a:p>
          <a:p>
            <a:pPr lvl="1"/>
            <a:r>
              <a:rPr lang="el-GR" sz="1900" dirty="0" smtClean="0"/>
              <a:t>Μεταπτυχιακός Φοιτητής</a:t>
            </a:r>
            <a:endParaRPr lang="en-US" sz="1900" dirty="0" smtClean="0"/>
          </a:p>
          <a:p>
            <a:r>
              <a:rPr lang="el-GR" sz="2300" dirty="0" err="1" smtClean="0"/>
              <a:t>Ραπτάκης</a:t>
            </a:r>
            <a:r>
              <a:rPr lang="el-GR" sz="2300" dirty="0" smtClean="0"/>
              <a:t> </a:t>
            </a:r>
            <a:r>
              <a:rPr lang="el-GR" sz="2300" dirty="0" smtClean="0"/>
              <a:t>Μιχάλης</a:t>
            </a:r>
          </a:p>
          <a:p>
            <a:pPr lvl="1"/>
            <a:r>
              <a:rPr lang="el-GR" sz="1900" dirty="0" smtClean="0"/>
              <a:t>Υποψήφιος </a:t>
            </a:r>
            <a:r>
              <a:rPr lang="el-GR" sz="1900" dirty="0" smtClean="0"/>
              <a:t>Διδάκτωρ</a:t>
            </a:r>
          </a:p>
          <a:p>
            <a:r>
              <a:rPr lang="el-GR" sz="2200" dirty="0" smtClean="0"/>
              <a:t>Σκουλούδη Ευγενία</a:t>
            </a:r>
          </a:p>
          <a:p>
            <a:pPr lvl="1"/>
            <a:r>
              <a:rPr lang="el-GR" sz="1900" dirty="0" smtClean="0"/>
              <a:t>ΔΕΠΡΟΦΟΙΤ</a:t>
            </a:r>
          </a:p>
          <a:p>
            <a:r>
              <a:rPr lang="el-GR" sz="2200" dirty="0" err="1" smtClean="0"/>
              <a:t>Ιβάνοβ</a:t>
            </a:r>
            <a:r>
              <a:rPr lang="el-GR" sz="2200" dirty="0" smtClean="0"/>
              <a:t> Τόνι</a:t>
            </a:r>
          </a:p>
          <a:p>
            <a:pPr lvl="1"/>
            <a:r>
              <a:rPr lang="el-GR" sz="1900" dirty="0" smtClean="0"/>
              <a:t>ΔΕΠΡΟΦΟΙΤ</a:t>
            </a:r>
            <a:endParaRPr lang="el-GR" sz="1900" dirty="0" smtClean="0"/>
          </a:p>
          <a:p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9028" y="2672597"/>
            <a:ext cx="2787511" cy="37166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069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249860" y="2819399"/>
            <a:ext cx="5317160" cy="3352801"/>
          </a:xfrm>
        </p:spPr>
        <p:txBody>
          <a:bodyPr>
            <a:normAutofit/>
          </a:bodyPr>
          <a:lstStyle/>
          <a:p>
            <a:r>
              <a:rPr lang="el-GR" dirty="0" smtClean="0"/>
              <a:t>Δευτέρα, </a:t>
            </a:r>
            <a:r>
              <a:rPr lang="en-US" dirty="0" smtClean="0"/>
              <a:t>H204</a:t>
            </a:r>
            <a:endParaRPr lang="el-GR" dirty="0" smtClean="0"/>
          </a:p>
          <a:p>
            <a:r>
              <a:rPr lang="el-GR" dirty="0" smtClean="0"/>
              <a:t> 1</a:t>
            </a:r>
            <a:r>
              <a:rPr lang="en-US" dirty="0" smtClean="0"/>
              <a:t>0</a:t>
            </a:r>
            <a:r>
              <a:rPr lang="el-GR" dirty="0" smtClean="0"/>
              <a:t>:00 - 1</a:t>
            </a:r>
            <a:r>
              <a:rPr lang="en-US" dirty="0" smtClean="0"/>
              <a:t>2</a:t>
            </a:r>
            <a:r>
              <a:rPr lang="el-GR" dirty="0" smtClean="0"/>
              <a:t>:00</a:t>
            </a:r>
            <a:endParaRPr lang="el-GR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5605192" cy="762000"/>
          </a:xfrm>
        </p:spPr>
        <p:txBody>
          <a:bodyPr/>
          <a:lstStyle/>
          <a:p>
            <a:r>
              <a:rPr lang="el-GR" dirty="0" smtClean="0"/>
              <a:t>Αναπληρώσεις/Φροντιστήρια/Εργαστήρια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522412" y="2819399"/>
            <a:ext cx="4644007" cy="3352801"/>
          </a:xfrm>
        </p:spPr>
        <p:txBody>
          <a:bodyPr>
            <a:normAutofit/>
          </a:bodyPr>
          <a:lstStyle/>
          <a:p>
            <a:r>
              <a:rPr lang="el-GR" dirty="0" smtClean="0"/>
              <a:t>Τρίτη – Πέμπτη, </a:t>
            </a:r>
            <a:r>
              <a:rPr lang="en-US" dirty="0" smtClean="0"/>
              <a:t>A113</a:t>
            </a:r>
            <a:endParaRPr lang="el-GR" dirty="0" smtClean="0"/>
          </a:p>
          <a:p>
            <a:r>
              <a:rPr lang="el-GR" dirty="0" smtClean="0"/>
              <a:t>1</a:t>
            </a:r>
            <a:r>
              <a:rPr lang="en-US" dirty="0" smtClean="0"/>
              <a:t>0</a:t>
            </a:r>
            <a:r>
              <a:rPr lang="el-GR" dirty="0" smtClean="0"/>
              <a:t>:00 - 1</a:t>
            </a:r>
            <a:r>
              <a:rPr lang="en-US" dirty="0" smtClean="0"/>
              <a:t>2</a:t>
            </a:r>
            <a:r>
              <a:rPr lang="el-GR" dirty="0" smtClean="0"/>
              <a:t>:00</a:t>
            </a:r>
            <a:endParaRPr lang="el-GR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Ώρες Μαθημάτων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Πότε διδάσκεται το ΗΥ</a:t>
            </a:r>
            <a:r>
              <a:rPr lang="en-US" dirty="0" smtClean="0"/>
              <a:t>370</a:t>
            </a:r>
            <a:r>
              <a:rPr lang="el-GR" dirty="0" smtClean="0"/>
              <a:t>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965" y="3921187"/>
            <a:ext cx="4180112" cy="2796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565" y="3921186"/>
            <a:ext cx="4180112" cy="2796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037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2244" y="1700808"/>
            <a:ext cx="6084168" cy="4548336"/>
          </a:xfrm>
        </p:spPr>
        <p:txBody>
          <a:bodyPr>
            <a:normAutofit fontScale="77500" lnSpcReduction="20000"/>
          </a:bodyPr>
          <a:lstStyle/>
          <a:p>
            <a:r>
              <a:rPr lang="el-GR" b="1" dirty="0" smtClean="0"/>
              <a:t>Βαθμός Β</a:t>
            </a:r>
          </a:p>
          <a:p>
            <a:pPr lvl="1"/>
            <a:r>
              <a:rPr lang="el-GR" b="1" dirty="0" smtClean="0"/>
              <a:t>Σειρές Ασκήσεων Α</a:t>
            </a:r>
            <a:r>
              <a:rPr lang="en-US" b="1" dirty="0" smtClean="0"/>
              <a:t>                                                 </a:t>
            </a:r>
            <a:r>
              <a:rPr lang="el-GR" b="1" dirty="0" smtClean="0"/>
              <a:t>      </a:t>
            </a:r>
            <a:r>
              <a:rPr lang="el-GR" dirty="0" smtClean="0"/>
              <a:t>2</a:t>
            </a:r>
            <a:r>
              <a:rPr lang="en-US" dirty="0" smtClean="0"/>
              <a:t>0</a:t>
            </a:r>
            <a:r>
              <a:rPr lang="el-GR" dirty="0" smtClean="0"/>
              <a:t>%</a:t>
            </a:r>
          </a:p>
          <a:p>
            <a:pPr lvl="2"/>
            <a:r>
              <a:rPr lang="el-GR" dirty="0" smtClean="0"/>
              <a:t>Σε ~10-</a:t>
            </a:r>
            <a:r>
              <a:rPr lang="en-US" dirty="0" smtClean="0"/>
              <a:t>15</a:t>
            </a:r>
            <a:r>
              <a:rPr lang="el-GR" dirty="0" smtClean="0"/>
              <a:t>ήμερη βάση</a:t>
            </a:r>
            <a:r>
              <a:rPr lang="en-US" dirty="0" smtClean="0"/>
              <a:t> (~5 </a:t>
            </a:r>
            <a:r>
              <a:rPr lang="el-GR" dirty="0" smtClean="0"/>
              <a:t>σειρές)</a:t>
            </a:r>
            <a:endParaRPr lang="en-US" dirty="0"/>
          </a:p>
          <a:p>
            <a:pPr lvl="2"/>
            <a:r>
              <a:rPr lang="el-GR" dirty="0" smtClean="0"/>
              <a:t>Κάποιες απαντήσεις θα δίνονται ως </a:t>
            </a:r>
            <a:r>
              <a:rPr lang="en-US" dirty="0" smtClean="0"/>
              <a:t>hint</a:t>
            </a:r>
          </a:p>
          <a:p>
            <a:pPr lvl="2"/>
            <a:r>
              <a:rPr lang="el-GR" dirty="0"/>
              <a:t>Αυστηρός έλεγχος για </a:t>
            </a:r>
            <a:r>
              <a:rPr lang="el-GR" dirty="0" smtClean="0"/>
              <a:t>αντιγραφές</a:t>
            </a:r>
            <a:endParaRPr lang="en-US" dirty="0" smtClean="0"/>
          </a:p>
          <a:p>
            <a:pPr lvl="1"/>
            <a:r>
              <a:rPr lang="el-GR" b="1" dirty="0"/>
              <a:t>Σειρές </a:t>
            </a:r>
            <a:r>
              <a:rPr lang="el-GR" b="1" dirty="0" smtClean="0"/>
              <a:t>Εργαστηρίων Ε</a:t>
            </a:r>
            <a:r>
              <a:rPr lang="en-US" b="1" dirty="0" smtClean="0"/>
              <a:t>                                                </a:t>
            </a:r>
            <a:r>
              <a:rPr lang="el-GR" b="1" dirty="0" smtClean="0"/>
              <a:t>  </a:t>
            </a:r>
            <a:r>
              <a:rPr lang="el-GR" dirty="0" smtClean="0"/>
              <a:t>2</a:t>
            </a:r>
            <a:r>
              <a:rPr lang="en-US" dirty="0" smtClean="0"/>
              <a:t>0</a:t>
            </a:r>
            <a:r>
              <a:rPr lang="el-GR" dirty="0" smtClean="0"/>
              <a:t>%</a:t>
            </a:r>
            <a:endParaRPr lang="el-GR" dirty="0"/>
          </a:p>
          <a:p>
            <a:pPr lvl="2"/>
            <a:r>
              <a:rPr lang="el-GR" dirty="0"/>
              <a:t>Σε </a:t>
            </a:r>
            <a:r>
              <a:rPr lang="el-GR" dirty="0" smtClean="0"/>
              <a:t>~10-</a:t>
            </a:r>
            <a:r>
              <a:rPr lang="en-US" dirty="0" smtClean="0"/>
              <a:t>15</a:t>
            </a:r>
            <a:r>
              <a:rPr lang="el-GR" dirty="0"/>
              <a:t>ήμερη βάση</a:t>
            </a:r>
            <a:r>
              <a:rPr lang="en-US" dirty="0"/>
              <a:t> (~</a:t>
            </a:r>
            <a:r>
              <a:rPr lang="en-US" dirty="0" smtClean="0"/>
              <a:t>5 </a:t>
            </a:r>
            <a:r>
              <a:rPr lang="el-GR" dirty="0"/>
              <a:t>σειρές)</a:t>
            </a:r>
            <a:endParaRPr lang="en-US" dirty="0"/>
          </a:p>
          <a:p>
            <a:pPr lvl="2"/>
            <a:r>
              <a:rPr lang="el-GR" dirty="0" smtClean="0"/>
              <a:t>Βασίζεται αποκλειστικά σε </a:t>
            </a:r>
            <a:r>
              <a:rPr lang="en-US" dirty="0" smtClean="0"/>
              <a:t>Python</a:t>
            </a:r>
            <a:endParaRPr lang="en-US" dirty="0"/>
          </a:p>
          <a:p>
            <a:pPr lvl="2"/>
            <a:r>
              <a:rPr lang="el-GR" dirty="0"/>
              <a:t>Αυστηρός έλεγχος για </a:t>
            </a:r>
            <a:r>
              <a:rPr lang="el-GR" dirty="0" smtClean="0"/>
              <a:t>αντιγραφές</a:t>
            </a:r>
          </a:p>
          <a:p>
            <a:pPr lvl="1"/>
            <a:r>
              <a:rPr lang="el-GR" b="1" dirty="0" smtClean="0"/>
              <a:t>Πρόοδος Π</a:t>
            </a:r>
            <a:r>
              <a:rPr lang="el-GR" dirty="0" smtClean="0"/>
              <a:t> </a:t>
            </a:r>
            <a:r>
              <a:rPr lang="en-US" dirty="0" smtClean="0"/>
              <a:t>                        </a:t>
            </a:r>
            <a:r>
              <a:rPr lang="el-GR" dirty="0" smtClean="0"/>
              <a:t>     </a:t>
            </a:r>
            <a:r>
              <a:rPr lang="en-US" dirty="0" smtClean="0"/>
              <a:t>                                      </a:t>
            </a:r>
            <a:r>
              <a:rPr lang="el-GR" dirty="0" smtClean="0"/>
              <a:t> </a:t>
            </a:r>
            <a:r>
              <a:rPr lang="en-US" dirty="0" smtClean="0"/>
              <a:t>30</a:t>
            </a:r>
            <a:r>
              <a:rPr lang="el-GR" dirty="0" smtClean="0"/>
              <a:t>% </a:t>
            </a:r>
            <a:endParaRPr lang="en-US" dirty="0" smtClean="0"/>
          </a:p>
          <a:p>
            <a:pPr lvl="2"/>
            <a:r>
              <a:rPr lang="el-GR" dirty="0" smtClean="0"/>
              <a:t>Προαιρετική και βοηθητική</a:t>
            </a:r>
          </a:p>
          <a:p>
            <a:pPr lvl="2"/>
            <a:r>
              <a:rPr lang="el-GR" u="sng" dirty="0" smtClean="0"/>
              <a:t>Ανοιχτές σημειώσεις</a:t>
            </a:r>
          </a:p>
          <a:p>
            <a:pPr lvl="1"/>
            <a:r>
              <a:rPr lang="el-GR" b="1" dirty="0" smtClean="0"/>
              <a:t>Τελική Εξέταση Τ</a:t>
            </a:r>
            <a:r>
              <a:rPr lang="el-GR" dirty="0" smtClean="0"/>
              <a:t> </a:t>
            </a:r>
            <a:r>
              <a:rPr lang="en-US" dirty="0"/>
              <a:t> </a:t>
            </a:r>
            <a:r>
              <a:rPr lang="en-US" dirty="0" smtClean="0"/>
              <a:t>                 </a:t>
            </a:r>
            <a:r>
              <a:rPr lang="el-GR" dirty="0" smtClean="0"/>
              <a:t>     </a:t>
            </a:r>
            <a:r>
              <a:rPr lang="en-US" dirty="0" smtClean="0"/>
              <a:t>                           30</a:t>
            </a:r>
            <a:r>
              <a:rPr lang="el-GR" dirty="0" smtClean="0"/>
              <a:t>% ή </a:t>
            </a:r>
            <a:r>
              <a:rPr lang="en-US" dirty="0"/>
              <a:t>6</a:t>
            </a:r>
            <a:r>
              <a:rPr lang="el-GR" dirty="0" smtClean="0"/>
              <a:t>0%</a:t>
            </a:r>
          </a:p>
          <a:p>
            <a:pPr lvl="2"/>
            <a:r>
              <a:rPr lang="el-GR" u="sng" dirty="0" smtClean="0"/>
              <a:t>Ανοιχτές σημειώσεις</a:t>
            </a:r>
          </a:p>
          <a:p>
            <a:pPr lvl="2"/>
            <a:r>
              <a:rPr lang="el-GR" dirty="0" smtClean="0"/>
              <a:t>Ρήτρα: </a:t>
            </a:r>
            <a:r>
              <a:rPr lang="el-GR" b="1" dirty="0" smtClean="0"/>
              <a:t>Τ &gt;= 4.5</a:t>
            </a:r>
          </a:p>
          <a:p>
            <a:pPr lvl="1"/>
            <a:r>
              <a:rPr lang="el-GR" b="1" dirty="0" smtClean="0"/>
              <a:t>Αν Τ &gt;= 4.5, τότε Β = </a:t>
            </a:r>
            <a:r>
              <a:rPr lang="en-US" b="1" dirty="0" smtClean="0"/>
              <a:t>max(B1, B2)</a:t>
            </a:r>
          </a:p>
          <a:p>
            <a:pPr lvl="2"/>
            <a:r>
              <a:rPr lang="en-US" dirty="0" smtClean="0"/>
              <a:t>B1 = 0.25A + 0.25E + 0</a:t>
            </a:r>
            <a:r>
              <a:rPr lang="el-GR" dirty="0" smtClean="0"/>
              <a:t>.</a:t>
            </a:r>
            <a:r>
              <a:rPr lang="en-US" dirty="0" smtClean="0"/>
              <a:t>5T</a:t>
            </a:r>
          </a:p>
          <a:p>
            <a:pPr lvl="2"/>
            <a:r>
              <a:rPr lang="en-US" dirty="0" smtClean="0"/>
              <a:t>B2 = 0.25A + 0.25E + 0.2</a:t>
            </a:r>
            <a:r>
              <a:rPr lang="el-GR" dirty="0" smtClean="0"/>
              <a:t>Π + 0.</a:t>
            </a:r>
            <a:r>
              <a:rPr lang="en-US" dirty="0" smtClean="0"/>
              <a:t>3</a:t>
            </a:r>
            <a:r>
              <a:rPr lang="el-GR" dirty="0" smtClean="0"/>
              <a:t>Τ</a:t>
            </a:r>
          </a:p>
          <a:p>
            <a:pPr lvl="1"/>
            <a:r>
              <a:rPr lang="el-GR" b="1" dirty="0" smtClean="0"/>
              <a:t>Αλλιώς </a:t>
            </a:r>
            <a:r>
              <a:rPr lang="en-US" b="1" dirty="0" smtClean="0"/>
              <a:t>B = 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Αξιολόγηση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8" y="2276872"/>
            <a:ext cx="3383657" cy="3206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553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tudent presentation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7GrungeTextur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Student presentation" id="{61936DD2-5F1E-4CE5-AB4B-725D35FC9179}" vid="{60FEA300-D151-4B21-9955-901AC34D046A}"/>
    </a:ext>
  </a:extLst>
</a:theme>
</file>

<file path=ppt/theme/theme2.xml><?xml version="1.0" encoding="utf-8"?>
<a:theme xmlns:a="http://schemas.openxmlformats.org/drawingml/2006/main" name="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7GrungeTextur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7GrungeTextur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Student scientific report presentation</Template>
  <TotalTime>0</TotalTime>
  <Words>951</Words>
  <Application>Microsoft Office PowerPoint</Application>
  <PresentationFormat>Custom</PresentationFormat>
  <Paragraphs>175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Book Antiqua</vt:lpstr>
      <vt:lpstr>Calibri</vt:lpstr>
      <vt:lpstr>Century Gothic</vt:lpstr>
      <vt:lpstr>Courier New</vt:lpstr>
      <vt:lpstr>Wingdings</vt:lpstr>
      <vt:lpstr>Wingdings 3</vt:lpstr>
      <vt:lpstr>Student presentation</vt:lpstr>
      <vt:lpstr>ΗΥ370 – Ψηφιακή Επεξεργασία Σήματος</vt:lpstr>
      <vt:lpstr>Τι είναι το ΗΥ370?</vt:lpstr>
      <vt:lpstr>Τι μορφής μάθημα είναι το ΗΥ370?</vt:lpstr>
      <vt:lpstr>Τι μορφής μάθημα είναι το ΗΥ370?</vt:lpstr>
      <vt:lpstr>Πώς συνδέεται το ΗΥ370 με άλλα μαθήματα? (ενδεικτική και μη εξαντλητική  λίστα)</vt:lpstr>
      <vt:lpstr>Τι περιέχει το ΗΥ370?</vt:lpstr>
      <vt:lpstr>Ποιοι διδάσκουν στο ΗΥ370?</vt:lpstr>
      <vt:lpstr>Πότε διδάσκεται το ΗΥ370?</vt:lpstr>
      <vt:lpstr>Αξιολόγηση</vt:lpstr>
      <vt:lpstr>Ασκήσεις</vt:lpstr>
      <vt:lpstr>Εργαστήρια</vt:lpstr>
      <vt:lpstr>Πρόοδος</vt:lpstr>
      <vt:lpstr>Τελική Εξέταση</vt:lpstr>
      <vt:lpstr>Επικοινωνία</vt:lpstr>
      <vt:lpstr>Επικοινωνία - Οδηγίες</vt:lpstr>
      <vt:lpstr>Επικοινωνία - Οδηγίες</vt:lpstr>
      <vt:lpstr>Βιβλιογραφία (ενδεικτική)</vt:lpstr>
      <vt:lpstr>Βιβλιογραφία (Εύδοξος)</vt:lpstr>
      <vt:lpstr>Ιστοσελίδα μαθήματος</vt:lpstr>
      <vt:lpstr>Στατιστικά</vt:lpstr>
      <vt:lpstr>Ερωτήσεις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2017-02-07T17:36:54Z</dcterms:created>
  <dcterms:modified xsi:type="dcterms:W3CDTF">2023-09-20T12:41:08Z</dcterms:modified>
  <cp:contentStatus/>
  <cp:version/>
</cp:coreProperties>
</file>