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9"/>
  </p:notesMasterIdLst>
  <p:handoutMasterIdLst>
    <p:handoutMasterId r:id="rId20"/>
  </p:handoutMasterIdLst>
  <p:sldIdLst>
    <p:sldId id="322" r:id="rId3"/>
    <p:sldId id="383" r:id="rId4"/>
    <p:sldId id="393" r:id="rId5"/>
    <p:sldId id="397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279" r:id="rId18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6" autoAdjust="0"/>
    <p:restoredTop sz="93981" autoAdjust="0"/>
  </p:normalViewPr>
  <p:slideViewPr>
    <p:cSldViewPr snapToGrid="0">
      <p:cViewPr varScale="1">
        <p:scale>
          <a:sx n="106" d="100"/>
          <a:sy n="106" d="100"/>
        </p:scale>
        <p:origin x="15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43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0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43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60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3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2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5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1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7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12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67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7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1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6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8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2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3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3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455F51"/>
                </a:solidFill>
              </a:rPr>
              <a:pPr/>
              <a:t>‹#›</a:t>
            </a:fld>
            <a:endParaRPr lang="el-G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3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9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7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r>
              <a:rPr lang="el-GR" dirty="0" smtClean="0"/>
              <a:t>8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79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Φασματική Ανάλυση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l-GR" sz="2100" dirty="0" smtClean="0">
                <a:solidFill>
                  <a:prstClr val="black"/>
                </a:solidFill>
              </a:rPr>
              <a:t>με το </a:t>
            </a:r>
            <a:r>
              <a:rPr lang="en-US" sz="2100" dirty="0" smtClean="0">
                <a:solidFill>
                  <a:prstClr val="black"/>
                </a:solidFill>
              </a:rPr>
              <a:t>Short Time Fourier Transform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 smtClean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 smtClean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Τρεις παραμέτρους: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Διάρκεια παραθύρου ανάλυσης στο χρόνο,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Πλήθος δειγμάτων του </a:t>
                </a:r>
                <a:r>
                  <a:rPr lang="en-US" dirty="0" smtClean="0"/>
                  <a:t>DFT</a:t>
                </a:r>
                <a:r>
                  <a:rPr lang="el-GR" dirty="0" smtClean="0"/>
                  <a:t> στη συχνότητα,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Hop size </a:t>
                </a:r>
                <a:r>
                  <a:rPr lang="el-GR" dirty="0" smtClean="0"/>
                  <a:t>στο χρόνο,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Οπότε ένας συνδυασμός είναι 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Με αυτόν τον τρόπο, ανακτούμε το σήμα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μέσω του </a:t>
                </a:r>
                <a:r>
                  <a:rPr lang="en-US" dirty="0" smtClean="0"/>
                  <a:t>IDFT </a:t>
                </a:r>
                <a:r>
                  <a:rPr lang="el-GR" dirty="0" smtClean="0"/>
                  <a:t>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Πώς?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είναι: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Με άλλα λόγια, ανακτούμε τα </a:t>
                </a:r>
                <a:r>
                  <a:rPr lang="el-GR" dirty="0" err="1" smtClean="0"/>
                  <a:t>παραθυροποιημένα</a:t>
                </a:r>
                <a:r>
                  <a:rPr lang="el-GR" dirty="0" smtClean="0"/>
                  <a:t> σήματα στο χρόνο, διαιρούμε με το παράθυρο ανάλυσης, και βάζουμε το αποτέλεσμα σε σειρά, διαδοχικά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2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Στις περιπτώσεις όμως – τις ενδιαφέρουσες </a:t>
                </a:r>
                <a:r>
                  <a:rPr lang="el-GR" dirty="0" smtClean="0">
                    <a:sym typeface="Wingdings" panose="05000000000000000000" pitchFamily="2" charset="2"/>
                  </a:rPr>
                  <a:t> </a:t>
                </a:r>
                <a:r>
                  <a:rPr lang="el-GR" dirty="0"/>
                  <a:t>–</a:t>
                </a:r>
                <a:r>
                  <a:rPr lang="el-GR" dirty="0" smtClean="0">
                    <a:sym typeface="Wingdings" panose="05000000000000000000" pitchFamily="2" charset="2"/>
                  </a:rPr>
                  <a:t> που θέλουμε να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επεξεργα</a:t>
                </a:r>
                <a:r>
                  <a:rPr lang="en-US" dirty="0" smtClean="0">
                    <a:sym typeface="Wingdings" panose="05000000000000000000" pitchFamily="2" charset="2"/>
                  </a:rPr>
                  <a:t>-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στούμε</a:t>
                </a:r>
                <a:r>
                  <a:rPr lang="el-GR" dirty="0" smtClean="0">
                    <a:sym typeface="Wingdings" panose="05000000000000000000" pitchFamily="2" charset="2"/>
                  </a:rPr>
                  <a:t> φασματικά το σήμα μας σε τμήματα, η προηγούμενη μεθοδολογία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δε βοηθά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Η διαίρεση με ένα μη-τετραγωνικό παράθυρο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μπορεί να μας δημιουργήσει μεγάλα σφάλματα στις άκρες του, όπου οι τιμές του παραθύρου είναι μικρές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Τα τμήματα μπορεί να μην «ταιριάζουν» καλά μεταξύ τους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αποφύγουμε τη διαίρεση με παράθυρο?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Ναι! Αν επιτρέψουμε στα </a:t>
                </a:r>
                <a:r>
                  <a:rPr lang="el-GR" dirty="0" err="1" smtClean="0"/>
                  <a:t>παραθυροποιημένα</a:t>
                </a:r>
                <a:r>
                  <a:rPr lang="el-GR" dirty="0" smtClean="0"/>
                  <a:t> τμήματα μας να επικαλύπτονται!! Ꙭ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Τα </a:t>
                </a:r>
                <a:r>
                  <a:rPr lang="el-GR" dirty="0" err="1" smtClean="0"/>
                  <a:t>παραθυροποιημένα</a:t>
                </a:r>
                <a:r>
                  <a:rPr lang="el-GR" dirty="0" smtClean="0"/>
                  <a:t> τμήματα μας έχουν ως σημείο αναφοράς την αρχή του παραθύρου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Μια πιο εύρωστη – στις μεταβολές του φάσματος – διαδικασία σύνθεσης είναι να μετατοπίσουμε το </a:t>
                </a:r>
                <a:r>
                  <a:rPr lang="el-GR" dirty="0" err="1" smtClean="0"/>
                  <a:t>παραθυροποιημένο</a:t>
                </a:r>
                <a:r>
                  <a:rPr lang="el-GR" dirty="0" smtClean="0"/>
                  <a:t> σήμα μας στο δείγμα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να τα προσθέσουμε μεταξύ τους: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Ισχύει ότι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???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9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Ισχύει ότι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???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Αντικαθιστώντας: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𝑟𝑅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𝑟𝑅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Προφανώς πρέπει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Δηλ. τα μετατοπισμένα παράθυρα πρέπει να αθροίζουν σε σταθερό αριθμό!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=7⇒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1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5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άρτιος,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/2 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6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7283" y="1318842"/>
            <a:ext cx="8757705" cy="2350950"/>
            <a:chOff x="87283" y="1318842"/>
            <a:chExt cx="8757705" cy="2350950"/>
          </a:xfrm>
        </p:grpSpPr>
        <p:grpSp>
          <p:nvGrpSpPr>
            <p:cNvPr id="18" name="Group 17"/>
            <p:cNvGrpSpPr/>
            <p:nvPr/>
          </p:nvGrpSpPr>
          <p:grpSpPr>
            <a:xfrm>
              <a:off x="87283" y="1318842"/>
              <a:ext cx="8757705" cy="2350950"/>
              <a:chOff x="87283" y="1318842"/>
              <a:chExt cx="8757705" cy="235095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l="10175" r="8109"/>
              <a:stretch/>
            </p:blipFill>
            <p:spPr>
              <a:xfrm>
                <a:off x="87283" y="1318842"/>
                <a:ext cx="8757705" cy="235095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l="10175" t="45019" r="8109" b="48758"/>
              <a:stretch/>
            </p:blipFill>
            <p:spPr>
              <a:xfrm>
                <a:off x="87283" y="3222203"/>
                <a:ext cx="8757705" cy="146305"/>
              </a:xfrm>
              <a:prstGeom prst="rect">
                <a:avLst/>
              </a:prstGeom>
            </p:spPr>
          </p:pic>
        </p:grpSp>
        <p:cxnSp>
          <p:nvCxnSpPr>
            <p:cNvPr id="16" name="Straight Arrow Connector 15"/>
            <p:cNvCxnSpPr/>
            <p:nvPr/>
          </p:nvCxnSpPr>
          <p:spPr>
            <a:xfrm>
              <a:off x="402336" y="3368508"/>
              <a:ext cx="844265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63475" y="3998977"/>
            <a:ext cx="8605320" cy="2562884"/>
            <a:chOff x="182879" y="3816097"/>
            <a:chExt cx="8605320" cy="240147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/>
            <a:srcRect l="10364" r="8587"/>
            <a:stretch/>
          </p:blipFill>
          <p:spPr>
            <a:xfrm>
              <a:off x="182879" y="3816097"/>
              <a:ext cx="8545473" cy="2401477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>
              <a:off x="345547" y="5800812"/>
              <a:ext cx="844265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804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Φαίνεται λοιπόν ότι για κάποια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l-GR" dirty="0" smtClean="0"/>
                  <a:t>, το τετραγωνικό παράθυρο μπορεί να</a:t>
                </a:r>
                <a:br>
                  <a:rPr lang="el-GR" dirty="0" smtClean="0"/>
                </a:br>
                <a:r>
                  <a:rPr lang="el-GR" dirty="0" smtClean="0"/>
                  <a:t>  δώσει πλήρη και ακριβή ανακατασκευή του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Σπάνια όμως χρησιμοποιούμε το τετραγωνικό παράθυρο για φασματική ανάλυση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Ευτυχώς κι άλλα παράθυρα έχουν τιμές των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που ικανοποιούν την πλήρη (ή σχεδόν πλήρη) ανακατασκευή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Δυο από αυτά: 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𝐵𝑎𝑟𝑡𝑙𝑒𝑡𝑡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h𝑎𝑛𝑛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 0≤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𝛭</m:t>
                    </m:r>
                  </m:oMath>
                </a14:m>
                <a:r>
                  <a:rPr lang="el-GR" dirty="0" smtClean="0"/>
                  <a:t> άρτιο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το παράθυρο </a:t>
                </a:r>
                <a:r>
                  <a:rPr lang="en-US" dirty="0" smtClean="0"/>
                  <a:t>Bartlett </a:t>
                </a:r>
                <a:r>
                  <a:rPr lang="el-GR" dirty="0" smtClean="0"/>
                  <a:t>ικανοποιεί την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</a:t>
                </a:r>
                <a:r>
                  <a:rPr lang="el-GR" dirty="0" smtClean="0"/>
                  <a:t>πλήρη</a:t>
                </a:r>
                <a:r>
                  <a:rPr lang="en-US" dirty="0" smtClean="0"/>
                  <a:t> </a:t>
                </a:r>
                <a:r>
                  <a:rPr lang="el-GR" dirty="0" smtClean="0"/>
                  <a:t>ανακατασκευή με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το ίδιο κάνει και το παράθυρο </a:t>
                </a:r>
                <a:r>
                  <a:rPr lang="en-US" dirty="0" smtClean="0"/>
                  <a:t>Hann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:r>
                  <a:rPr lang="el-GR" dirty="0" smtClean="0"/>
                  <a:t>Παρόμοιες μεταβλητές ικανοποιούν την πλήρη (ή σχεδόν πλήρη) ανακατασκευή και για το παράθυρο </a:t>
                </a:r>
                <a:r>
                  <a:rPr lang="en-US" dirty="0" smtClean="0"/>
                  <a:t>Hamming </a:t>
                </a:r>
                <a:r>
                  <a:rPr lang="el-GR" dirty="0" smtClean="0"/>
                  <a:t>και για άλλα παράθυρ</a:t>
                </a:r>
                <a:r>
                  <a:rPr lang="el-GR" dirty="0"/>
                  <a:t>ο</a:t>
                </a:r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99"/>
          <a:stretch/>
        </p:blipFill>
        <p:spPr>
          <a:xfrm>
            <a:off x="1208886" y="3243072"/>
            <a:ext cx="6597377" cy="1097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9"/>
          <a:stretch/>
        </p:blipFill>
        <p:spPr>
          <a:xfrm>
            <a:off x="1208886" y="1888602"/>
            <a:ext cx="6597377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014" t="6734" r="3663"/>
          <a:stretch/>
        </p:blipFill>
        <p:spPr>
          <a:xfrm>
            <a:off x="6473432" y="423655"/>
            <a:ext cx="2572892" cy="1949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4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 -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</a:t>
                </a:r>
                <a:endParaRPr lang="el-GR" b="0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Τμηματικός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(</a:t>
                </a:r>
                <a:r>
                  <a:rPr lang="en-US" b="1" dirty="0" smtClean="0"/>
                  <a:t>Short Time </a:t>
                </a:r>
                <a:r>
                  <a:rPr lang="el-GR" b="1" dirty="0" smtClean="0"/>
                  <a:t/>
                </a:r>
                <a:br>
                  <a:rPr lang="el-GR" b="1" dirty="0" smtClean="0"/>
                </a:br>
                <a:r>
                  <a:rPr lang="el-GR" b="1" dirty="0" smtClean="0"/>
                  <a:t>  </a:t>
                </a:r>
                <a:r>
                  <a:rPr lang="en-US" b="1" dirty="0" smtClean="0"/>
                  <a:t>Discrete Time Fourier Transform – ST-DTFT</a:t>
                </a:r>
                <a:r>
                  <a:rPr lang="en-US" dirty="0" smtClean="0"/>
                  <a:t>)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Ορισμός: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Μια «συλλογή μετασχηματισμών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»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διακριτού χρόνου σε </a:t>
                </a:r>
                <a:r>
                  <a:rPr lang="el-GR" dirty="0" err="1" smtClean="0"/>
                  <a:t>παραθυροποιημένα</a:t>
                </a:r>
                <a:r>
                  <a:rPr lang="el-GR" dirty="0" smtClean="0"/>
                  <a:t> τμήματα σήματος που ξεκινούν από το δείγμα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 smtClean="0"/>
                  <a:t>, με παράθυρο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σήμα ολισθαίνει ένα δείγμα κάθε φορά κάτω από το παράθυρο</a:t>
                </a:r>
                <a:r>
                  <a:rPr lang="en-US" dirty="0" smtClean="0"/>
                  <a:t>, </a:t>
                </a:r>
                <a:r>
                  <a:rPr lang="el-GR" dirty="0" err="1" smtClean="0"/>
                  <a:t>παραθυρο</a:t>
                </a:r>
                <a:r>
                  <a:rPr lang="el-GR" dirty="0" smtClean="0"/>
                  <a:t>-ποιείται, και λαμβάνεται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του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4" y="346019"/>
                <a:ext cx="8959040" cy="6351963"/>
              </a:xfrm>
              <a:blipFill rotWithShape="0">
                <a:blip r:embed="rId4"/>
                <a:stretch>
                  <a:fillRect l="-1905" t="-1727" r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457315" y="3842237"/>
            <a:ext cx="5589011" cy="2702277"/>
            <a:chOff x="3606029" y="4185138"/>
            <a:chExt cx="5440295" cy="2359376"/>
          </a:xfrm>
        </p:grpSpPr>
        <p:grpSp>
          <p:nvGrpSpPr>
            <p:cNvPr id="8" name="Group 7"/>
            <p:cNvGrpSpPr/>
            <p:nvPr/>
          </p:nvGrpSpPr>
          <p:grpSpPr>
            <a:xfrm>
              <a:off x="3606029" y="4286759"/>
              <a:ext cx="5440295" cy="2257755"/>
              <a:chOff x="-690819" y="780429"/>
              <a:chExt cx="9690454" cy="576554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/>
              <a:srcRect l="1733" r="800"/>
              <a:stretch/>
            </p:blipFill>
            <p:spPr>
              <a:xfrm>
                <a:off x="87283" y="780429"/>
                <a:ext cx="8912352" cy="5765547"/>
              </a:xfrm>
              <a:prstGeom prst="rect">
                <a:avLst/>
              </a:prstGeom>
            </p:spPr>
          </p:pic>
          <p:cxnSp>
            <p:nvCxnSpPr>
              <p:cNvPr id="10" name="Straight Arrow Connector 9"/>
              <p:cNvCxnSpPr>
                <a:stCxn id="11" idx="0"/>
              </p:cNvCxnSpPr>
              <p:nvPr/>
            </p:nvCxnSpPr>
            <p:spPr>
              <a:xfrm flipV="1">
                <a:off x="252160" y="1328927"/>
                <a:ext cx="674433" cy="2315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-690819" y="1560437"/>
                <a:ext cx="1885957" cy="707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σταθερό</a:t>
                </a:r>
                <a:endParaRPr lang="el-GR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672428" y="4185138"/>
              <a:ext cx="3698631" cy="529318"/>
              <a:chOff x="4672428" y="4185138"/>
              <a:chExt cx="3698631" cy="529318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4672428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000674" y="4186916"/>
                <a:ext cx="0" cy="5275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5337712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5680613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6014720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6348828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8028159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8371059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" name="Straight Arrow Connector 24"/>
          <p:cNvCxnSpPr/>
          <p:nvPr/>
        </p:nvCxnSpPr>
        <p:spPr>
          <a:xfrm flipH="1">
            <a:off x="7222943" y="4455841"/>
            <a:ext cx="358811" cy="1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6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r>
                  <a:rPr lang="el-GR" b="1" dirty="0" smtClean="0"/>
                  <a:t> -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</a:t>
                </a:r>
                <a:endParaRPr lang="el-GR" b="1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n-US" dirty="0" smtClean="0"/>
                  <a:t>STDTFT</a:t>
                </a:r>
                <a:r>
                  <a:rPr lang="el-GR" dirty="0" smtClean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Βλέπετε ότι ο μετασχηματισμός αυτός είναι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l-G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l-GR" dirty="0" smtClean="0"/>
                  <a:t>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Αντίστροφος: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</a:t>
                </a:r>
                <a:r>
                  <a:rPr lang="en-US" dirty="0" smtClean="0"/>
                  <a:t>STDTFT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l-GR" dirty="0" smtClean="0"/>
                  <a:t> διαβάζεται ως «</a:t>
                </a:r>
                <a:r>
                  <a:rPr lang="el-GR" i="1" dirty="0" smtClean="0"/>
                  <a:t>ο </a:t>
                </a:r>
                <a:r>
                  <a:rPr lang="el-GR" i="1" dirty="0" err="1" smtClean="0"/>
                  <a:t>μετασχ</a:t>
                </a:r>
                <a:r>
                  <a:rPr lang="el-GR" i="1" dirty="0" smtClean="0"/>
                  <a:t>. </a:t>
                </a:r>
                <a:r>
                  <a:rPr lang="en-US" i="1" dirty="0" smtClean="0"/>
                  <a:t>Fourier </a:t>
                </a:r>
                <a:r>
                  <a:rPr lang="el-GR" i="1" dirty="0" smtClean="0"/>
                  <a:t>διακριτού χρόνου ενός </a:t>
                </a:r>
                <a:r>
                  <a:rPr lang="el-GR" i="1" dirty="0" err="1" smtClean="0"/>
                  <a:t>παραθυ-ροποιημένου</a:t>
                </a:r>
                <a:r>
                  <a:rPr lang="el-GR" i="1" dirty="0" smtClean="0"/>
                  <a:t> τμήματος ενός σήματος με αρχή το δείγμα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 smtClean="0"/>
                  <a:t>»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Θεωρητικά, ένα σήμα έχει άπειρα δείγματα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(−∞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&lt;+∞)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οπότε ο </a:t>
                </a:r>
                <a:r>
                  <a:rPr lang="en-US" dirty="0" smtClean="0"/>
                  <a:t>STDTFT </a:t>
                </a:r>
                <a:r>
                  <a:rPr lang="el-GR" dirty="0" smtClean="0"/>
                  <a:t>αποτελεί μια «άπειρη» συλλογή από </a:t>
                </a:r>
                <a:r>
                  <a:rPr lang="en-US" dirty="0" smtClean="0"/>
                  <a:t>DTFTs</a:t>
                </a:r>
                <a:r>
                  <a:rPr lang="el-GR" dirty="0" smtClean="0"/>
                  <a:t>,</a:t>
                </a:r>
                <a:r>
                  <a:rPr lang="en-US" dirty="0" smtClean="0"/>
                  <a:t> </a:t>
                </a:r>
                <a:r>
                  <a:rPr lang="el-GR" dirty="0" smtClean="0"/>
                  <a:t>έναν για κάθε δείγμα του σήματος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10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</a:t>
                </a:r>
                <a:r>
                  <a:rPr lang="en-US" dirty="0" smtClean="0"/>
                  <a:t>STDTFT </a:t>
                </a:r>
                <a:r>
                  <a:rPr lang="el-GR" dirty="0" smtClean="0"/>
                  <a:t>δεν μπορεί να υλοποιηθεί απευθείας σε ένα προγραμματιστικό περιβάλλον καθώς η μεταβλητή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συνεχής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χρησιμοποιήσουμε τον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αντί του </a:t>
                </a:r>
                <a:r>
                  <a:rPr lang="en-US" dirty="0" smtClean="0"/>
                  <a:t>DTFT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 μετασχηματισμός ονομάζεται </a:t>
                </a:r>
                <a:r>
                  <a:rPr lang="en-US" b="1" dirty="0" smtClean="0"/>
                  <a:t>Short Time Fourier Transform - STFT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Τότε</a:t>
                </a:r>
                <a:r>
                  <a:rPr lang="en-US" dirty="0" smtClean="0"/>
                  <a:t> </a:t>
                </a:r>
                <a:r>
                  <a:rPr lang="el-GR" dirty="0" smtClean="0"/>
                  <a:t>για ένα παράθυρο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διάρκειας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dirty="0" smtClean="0"/>
                  <a:t> αποτελεί τον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– όπως και πριν – να ανακτήσουμε το σήμα στο χρόνο, υπό την </a:t>
                </a:r>
                <a:r>
                  <a:rPr lang="el-GR" dirty="0" err="1" smtClean="0"/>
                  <a:t>πρ</a:t>
                </a:r>
                <a:r>
                  <a:rPr lang="en-US" dirty="0" smtClean="0"/>
                  <a:t>o</a:t>
                </a:r>
                <a:r>
                  <a:rPr lang="el-GR" dirty="0" err="1" smtClean="0"/>
                  <a:t>ϋπόθεση</a:t>
                </a:r>
                <a:r>
                  <a:rPr lang="el-GR" dirty="0" smtClean="0"/>
                  <a:t> ότι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≠0, 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ως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1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Θα δείξουμε ότι ο </a:t>
                </a:r>
                <a:r>
                  <a:rPr lang="en-US" dirty="0" smtClean="0"/>
                  <a:t>STFT </a:t>
                </a:r>
                <a:r>
                  <a:rPr lang="el-GR" dirty="0" smtClean="0"/>
                  <a:t>είναι ένας μετασχηματισμός πλεονασματικός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/>
                  <a:t>Θεωρήστε τετραγωνικό παράθυρο </a:t>
                </a:r>
                <a:r>
                  <a:rPr lang="el-GR" dirty="0" smtClean="0"/>
                  <a:t>διάρκειας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αντίστροφος μετασχηματισμός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υπολογίζει το </a:t>
                </a:r>
                <a:r>
                  <a:rPr lang="el-GR" dirty="0" err="1" smtClean="0"/>
                  <a:t>παραθυροποιημένο</a:t>
                </a:r>
                <a:r>
                  <a:rPr lang="el-GR" dirty="0" smtClean="0"/>
                  <a:t> σήμα διάρκειας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ξεκινώντας από το δείγμα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Δηλ. στο διάστημα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Αντίστοιχα, ο αντίστροφος μετασχηματισμός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υπολογίζει </a:t>
                </a:r>
                <a:r>
                  <a:rPr lang="el-GR" dirty="0"/>
                  <a:t>το </a:t>
                </a:r>
                <a:r>
                  <a:rPr lang="el-GR" dirty="0" err="1"/>
                  <a:t>παραθυροποιημένο</a:t>
                </a:r>
                <a:r>
                  <a:rPr lang="el-GR" dirty="0"/>
                  <a:t> σήμα διάρκειας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ξεκινώντας από το δείγμα </a:t>
                </a:r>
                <a:r>
                  <a:rPr lang="el-GR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l-GR" b="0" i="0" dirty="0" smtClean="0">
                        <a:latin typeface="Cambria Math" panose="02040503050406030204" pitchFamily="18" charset="0"/>
                      </a:rPr>
                      <m:t>  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Δηλ. στο διάστημα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Βλέπετε ότι τα δυο σήματα στο χρόνου που ανακατασκευάζονται από διαδοχικούς </a:t>
                </a:r>
                <a:r>
                  <a:rPr lang="en-US" dirty="0" smtClean="0"/>
                  <a:t>STFTs </a:t>
                </a:r>
                <a:r>
                  <a:rPr lang="el-GR" dirty="0" smtClean="0"/>
                  <a:t>διαφέρουν μόλις κατά ένα δείγμα!</a:t>
                </a: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0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Με την ίδια λογική, μπορούμε να κατασκευάσουμε διαδοχικά παράθυρα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σήματος στο χρόνο (κι έτσι, όλο το σήμα) με βάση το ακόλουθο μοτίβο: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 αντίστροφος μετασχηματισμός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υπολογίζει το </a:t>
                </a:r>
                <a:r>
                  <a:rPr lang="el-GR" dirty="0" err="1" smtClean="0"/>
                  <a:t>παραθυροποιημένο</a:t>
                </a:r>
                <a:r>
                  <a:rPr lang="el-GR" dirty="0" smtClean="0"/>
                  <a:t> σήμα διάρκειας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ξεκινώντας από το δείγμα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Δηλ. στο διάστημα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Αντίστοιχα, ο αντίστροφος μετασχηματισμός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υπολογίζει </a:t>
                </a:r>
                <a:r>
                  <a:rPr lang="el-GR" dirty="0"/>
                  <a:t>το </a:t>
                </a:r>
                <a:r>
                  <a:rPr lang="el-GR" dirty="0" err="1"/>
                  <a:t>παραθυροποιημένο</a:t>
                </a:r>
                <a:r>
                  <a:rPr lang="el-GR" dirty="0"/>
                  <a:t> σήμα διάρκειας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ξεκινώντας από το δείγμα </a:t>
                </a:r>
                <a:r>
                  <a:rPr lang="el-GR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l-GR" b="0" i="0" dirty="0" smtClean="0">
                        <a:latin typeface="Cambria Math" panose="02040503050406030204" pitchFamily="18" charset="0"/>
                      </a:rPr>
                      <m:t>  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Δηλ. στο διάστημα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Βλέπετε ότι τα δυο σήματα στο χρόνου που ανακατασκευάζονται</a:t>
                </a:r>
                <a:r>
                  <a:rPr lang="en-US" dirty="0" smtClean="0"/>
                  <a:t> </a:t>
                </a:r>
                <a:r>
                  <a:rPr lang="el-GR" dirty="0"/>
                  <a:t>ε</a:t>
                </a:r>
                <a:r>
                  <a:rPr lang="el-GR" dirty="0" smtClean="0"/>
                  <a:t>ίναι ακριβώς διαδοχικά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Χρησιμοποιήσαμε μόνο τους μετασχηματισμούς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b="0" dirty="0" smtClean="0"/>
                  <a:t>!!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Για ποιο λόγο θα θέλαμε να κάνουμε μια ανακατασκευή στο χρόνο?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dirty="0" smtClean="0"/>
                  <a:t>Στην περίπτωση φυσικά που «πειράξουμε» το σήμα μας φασματικά σε κάθε τμήμα του, και θέλουμε να επανασυνθέσουμε το αποτέλεσμα μας στο χρόνο!!</a:t>
                </a: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Άρα, από την προηγούμενη συζήτηση, επιτρέπουμε στο σήμα μας να ολισθαίνει κάτω από το παράθυρο ανάλυσης περισσότερο από ένα δείγμα κάθε φορά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Στην περίπτωση της φασματικής ανάλυσης, η ολίσθηση μπορεί να είναι οσοδήποτε θέλουμε για να παρατηρήσουμε φασματικά το σήμα μας (ακόμα και ολίσθηση ενός δείγματος)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Στην περίπτωση της φασματικής ανάλυσης και σύνθεσης, μπορούμε να επιτρέψουμε στην ολίσθηση να είναι μεγαλύτερη – όχι όμως όσο θέλουμε (θα μιλήσουμε για αυτό σε λίγο)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Αυτή η «μεγαλύτερη ολίσθηση» μπορεί να μοντελοποιηθεί σαν </a:t>
                </a:r>
                <a:r>
                  <a:rPr lang="el-GR" b="1" dirty="0" smtClean="0"/>
                  <a:t>δειγματοληψία</a:t>
                </a:r>
                <a:r>
                  <a:rPr lang="el-GR" dirty="0" smtClean="0"/>
                  <a:t> στο διακριτό χρόνο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Με άλλα λόγια, επιλέγουμε τα αρχικά δείγματα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του σήματος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στα οποία θα εφαρμόσουμε παράθυρο και </a:t>
                </a:r>
                <a:r>
                  <a:rPr lang="en-US" dirty="0" smtClean="0">
                    <a:sym typeface="Wingdings" panose="05000000000000000000" pitchFamily="2" charset="2"/>
                  </a:rPr>
                  <a:t>DFT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Αυτός ο </a:t>
                </a:r>
                <a:r>
                  <a:rPr lang="en-US" dirty="0" smtClean="0">
                    <a:sym typeface="Wingdings" panose="05000000000000000000" pitchFamily="2" charset="2"/>
                  </a:rPr>
                  <a:t>STFT </a:t>
                </a:r>
                <a:r>
                  <a:rPr lang="el-GR" dirty="0" smtClean="0">
                    <a:sym typeface="Wingdings" panose="05000000000000000000" pitchFamily="2" charset="2"/>
                  </a:rPr>
                  <a:t>μπορεί να γραφεί ως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22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2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br>
                  <a:rPr lang="en-US" b="1" dirty="0" smtClean="0"/>
                </a:b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μεταβλητή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αποτελεί το «</a:t>
                </a:r>
                <a:r>
                  <a:rPr lang="el-GR" dirty="0"/>
                  <a:t>ά</a:t>
                </a:r>
                <a:r>
                  <a:rPr lang="el-GR" dirty="0" smtClean="0"/>
                  <a:t>λμα» δειγμάτων μεταξύ δυο δειγμάτων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 που με αρχή αυτά εφαρμόζουμε παράθυρα και υπολογίζουμε </a:t>
                </a:r>
                <a:r>
                  <a:rPr lang="en-US" dirty="0" smtClean="0"/>
                  <a:t>DFTs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Πιο τεχνικά, θα λέγαμε ότι είναι η </a:t>
                </a:r>
                <a:r>
                  <a:rPr lang="el-GR" b="1" dirty="0" smtClean="0"/>
                  <a:t>περίοδος δειγματοληψίας</a:t>
                </a:r>
                <a:r>
                  <a:rPr lang="el-GR" dirty="0" smtClean="0"/>
                  <a:t> στο διακριτό χρόνο</a:t>
                </a:r>
                <a:r>
                  <a:rPr lang="en-US" dirty="0" smtClean="0"/>
                  <a:t>, </a:t>
                </a:r>
                <a:r>
                  <a:rPr lang="el-GR" dirty="0" smtClean="0"/>
                  <a:t>ή όπως έχει επικρατήσει να λέγεται, το </a:t>
                </a:r>
                <a:r>
                  <a:rPr lang="en-US" b="1" dirty="0" smtClean="0"/>
                  <a:t>hop size </a:t>
                </a:r>
                <a:r>
                  <a:rPr lang="en-US" dirty="0" smtClean="0"/>
                  <a:t>(</a:t>
                </a:r>
                <a:r>
                  <a:rPr lang="el-GR" dirty="0" smtClean="0"/>
                  <a:t>πόσα δείγματα «πηδάμε» στο χρόνο μεταξύ δυο διαδοχικών </a:t>
                </a:r>
                <a:r>
                  <a:rPr lang="en-US" dirty="0" smtClean="0"/>
                  <a:t>DFTs</a:t>
                </a:r>
                <a:r>
                  <a:rPr lang="el-GR" dirty="0" smtClean="0"/>
                  <a:t>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Για απλοποίηση, ας συμβολίσουμε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dirty="0" smtClean="0"/>
                  <a:t>τον παραπάνω μετασχηματισμό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Έτσι βλέπουμε ότι ο μετασχηματισμός δεν είναι άλλος από τον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-point DFT </a:t>
                </a:r>
                <a:r>
                  <a:rPr lang="el-GR" dirty="0" smtClean="0"/>
                  <a:t>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με το σήμα να «πηδά»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δείγματα τη φορά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Συνολικά, έχουμε τρεις παραμέτρους να λάβουμε υπόψη μας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τις δούμε…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Τρεις παραμέτρους: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Διάρκεια παραθύρου ανάλυσης στο χρόνο,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Πλήθος δειγμάτων του </a:t>
                </a:r>
                <a:r>
                  <a:rPr lang="en-US" dirty="0" smtClean="0"/>
                  <a:t>DFT</a:t>
                </a:r>
                <a:r>
                  <a:rPr lang="el-GR" dirty="0" smtClean="0"/>
                  <a:t> στη συχνότητα,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Hop size </a:t>
                </a:r>
                <a:r>
                  <a:rPr lang="el-GR" dirty="0" smtClean="0"/>
                  <a:t>στο χρόνο,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b="1" dirty="0" smtClean="0"/>
                  <a:t>Ποιος συνδυασμός των παραπάνω μας επιτρέπει να ανασυνθέσουμε το σήμα στο χρόνο από τον </a:t>
                </a:r>
                <a:r>
                  <a:rPr lang="en-US" b="1" dirty="0" smtClean="0"/>
                  <a:t>STFT </a:t>
                </a:r>
                <a:r>
                  <a:rPr lang="el-GR" b="1" dirty="0" smtClean="0"/>
                  <a:t>του?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τετραγωνικό παράθυρο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 επιλέξουμε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σίγουρα μπορούμε να ανακατασκευάσουμε τα τμηματικά,  </a:t>
                </a:r>
                <a:r>
                  <a:rPr lang="el-GR" dirty="0" err="1" smtClean="0"/>
                  <a:t>παραθυροποιημένα</a:t>
                </a:r>
                <a:r>
                  <a:rPr lang="el-GR" dirty="0" smtClean="0"/>
                  <a:t> σήματα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Από τη συζήτηση μας για τον </a:t>
                </a:r>
                <a:r>
                  <a:rPr lang="en-US" dirty="0" smtClean="0"/>
                  <a:t>DFT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επιλέξουμε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τα γειτονικά τμήματα σήματος επικαλύπτονται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dirty="0" smtClean="0"/>
                  <a:t> σημαίνει ότι τα «άλματα» (η δειγματοληψία μας στο χρόνο) δειγμάτων είναι μεγαλύτερα από ένα παράθυρο, οπότε κάποια από τα δείγματα του σήματος «μένουν </a:t>
                </a:r>
                <a:r>
                  <a:rPr lang="el-GR" dirty="0" err="1" smtClean="0"/>
                  <a:t>απ’έξω</a:t>
                </a:r>
                <a:r>
                  <a:rPr lang="el-GR" dirty="0" smtClean="0"/>
                  <a:t>», δηλ. δεν καλύπτονται από κάποιο τμήμα σήματος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Σίγουρα η ανακατασκευή δεν είναι εφικτή έτσι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Κάποια δείγματα δεν μετασχηματίζονται καν!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2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0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13831</TotalTime>
  <Words>658</Words>
  <Application>Microsoft Office PowerPoint</Application>
  <PresentationFormat>On-screen Show (4:3)</PresentationFormat>
  <Paragraphs>179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752</cp:revision>
  <cp:lastPrinted>2019-11-19T13:39:32Z</cp:lastPrinted>
  <dcterms:created xsi:type="dcterms:W3CDTF">2018-08-17T16:23:20Z</dcterms:created>
  <dcterms:modified xsi:type="dcterms:W3CDTF">2022-01-13T18:38:37Z</dcterms:modified>
</cp:coreProperties>
</file>