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7"/>
  </p:notesMasterIdLst>
  <p:handoutMasterIdLst>
    <p:handoutMasterId r:id="rId28"/>
  </p:handoutMasterIdLst>
  <p:sldIdLst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279" r:id="rId26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7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61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5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8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38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59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07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3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8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1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4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8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1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9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25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Ο Διακριτός </a:t>
            </a:r>
            <a:r>
              <a:rPr lang="el-GR" sz="2100" smtClean="0">
                <a:solidFill>
                  <a:prstClr val="black"/>
                </a:solidFill>
              </a:rPr>
              <a:t>Μετασχηματισμός </a:t>
            </a:r>
            <a:r>
              <a:rPr lang="en-US" sz="2100" smtClean="0">
                <a:solidFill>
                  <a:prstClr val="black"/>
                </a:solidFill>
              </a:rPr>
              <a:t>Fourier</a:t>
            </a:r>
            <a:endParaRPr lang="en-US" sz="21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96"/>
          <a:stretch/>
        </p:blipFill>
        <p:spPr>
          <a:xfrm>
            <a:off x="68414" y="755470"/>
            <a:ext cx="8977910" cy="151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405" b="52479"/>
          <a:stretch/>
        </p:blipFill>
        <p:spPr>
          <a:xfrm>
            <a:off x="68414" y="2272420"/>
            <a:ext cx="8977910" cy="1213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7836" b="25531"/>
          <a:stretch/>
        </p:blipFill>
        <p:spPr>
          <a:xfrm>
            <a:off x="68414" y="3503690"/>
            <a:ext cx="8977910" cy="1530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4468"/>
          <a:stretch/>
        </p:blipFill>
        <p:spPr>
          <a:xfrm>
            <a:off x="68414" y="5033726"/>
            <a:ext cx="8977910" cy="14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 smtClean="0"/>
                  <a:t>Αντίστρ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52" y="694945"/>
            <a:ext cx="6217920" cy="34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Είναι εμφανές ότι μπορούμε να πάρουμε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Διακριτού Μετασχηματισμού </a:t>
                </a:r>
                <a:r>
                  <a:rPr lang="en-US" dirty="0" smtClean="0"/>
                  <a:t>Fourier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διαδικασία μοιάζει πολύ με την ανακατασκευή ενός σήματος συνεχούς χρόνου από τα δείγματα του (θεώρημα δειγματοληψίας)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αποκοπή μιας περιόδου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οποίο έχει τους συντελεστές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ισοδυναμεί με τον πολλαπλασιασμό του με ένα τετραγωνικό παράθυρο διάρκειας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γινομένου ισοδυναμεί με συνέλιξη των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Ποιος είναι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περιοδικού σήματος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ήδη εκφράσει το περιοδικό σήμα σε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οπότε: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Δεδομένου ότι τηρούμε τον περιορισμό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ίσως σκεφτείτε ότι για αρκετά μεγάλη επιλογή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τα δείγματα του </a:t>
                </a:r>
                <a:r>
                  <a:rPr lang="el-GR" dirty="0" smtClean="0"/>
                  <a:t>Διακριτού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θα είναι τόσο κοντά μεταξύ τους που θα μπορούμε να έχουμε μια καλή προσέγγιση του φάσματος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Αυτό είναι προφανώς σωστ</a:t>
                </a:r>
                <a:r>
                  <a:rPr lang="el-GR" dirty="0" smtClean="0"/>
                  <a:t>ή σκέψη</a:t>
                </a:r>
                <a:r>
                  <a:rPr lang="el-GR" b="0" dirty="0" smtClean="0"/>
                  <a:t>! Αλλά σε ποιο σήμα στο χρόνο αντιστοιχεί ο Διακριτός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b="0" dirty="0" smtClean="0"/>
                  <a:t>Fourier </a:t>
                </a:r>
                <a:r>
                  <a:rPr lang="el-GR" dirty="0" smtClean="0"/>
                  <a:t>με τα «παραπανίσια» δείγματα?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17" y="2826721"/>
            <a:ext cx="6105715" cy="36738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2128" y="3938016"/>
            <a:ext cx="1658112" cy="114604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Εύκολα μπορείτε να επιβεβαιώσετε ότι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b="0" dirty="0" smtClean="0"/>
                  <a:t>, έχουμε το περίφημο </a:t>
                </a:r>
                <a:r>
                  <a:rPr lang="en-US" b="1" dirty="0" smtClean="0"/>
                  <a:t>zero-padding</a:t>
                </a:r>
                <a:r>
                  <a:rPr lang="en-US" b="0" dirty="0" smtClean="0"/>
                  <a:t> </a:t>
                </a:r>
                <a:r>
                  <a:rPr lang="el-GR" b="0" dirty="0" smtClean="0"/>
                  <a:t>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Εμφανίζονται μηδενικά μετά το τέλος του σήματος. Πόσα όμως?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Όσα και τα «παραπανίσια» δείγματα (σε σχέση με τη διάρκεια του απεριοδικού σήματος) που πήραμε κατά τη δειγματοληψία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</a:t>
                </a:r>
                <a:r>
                  <a:rPr lang="en-US" dirty="0" smtClean="0"/>
                  <a:t> zero-padding</a:t>
                </a:r>
                <a:r>
                  <a:rPr lang="el-GR" dirty="0" smtClean="0"/>
                  <a:t> στο χρόνο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προσφέρει απλώς ένα Διακριτό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που είναι πιο «ευπαρουσίαστος» (πλησιάζει περισσότερο σαν γραφική παράσταση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προσθέτει καμιά επιπλέον πληροφορία για το σήμα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Άλλωστε απλώς βάζουμε μηδενικά στο τέλος του…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κοινό λάθος να θεωρείται πως 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«</a:t>
                </a:r>
                <a:r>
                  <a:rPr lang="el-GR" i="1" dirty="0" smtClean="0"/>
                  <a:t>βελτιώνει την ανάλυση του Διακριτού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</a:t>
                </a:r>
                <a:r>
                  <a:rPr lang="el-GR" dirty="0" smtClean="0"/>
                  <a:t>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Ανάλυση σημαίνει διακριτική ικανότητα, κάτι που δε συμβαίνει με το </a:t>
                </a:r>
                <a:r>
                  <a:rPr lang="en-US" dirty="0" smtClean="0"/>
                  <a:t>zero-padding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λόγος αυτής της παρανόησης οφείλεται εν πολλοίς σε παραδείγματα όπως το παρακάτω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Έστω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του σήματος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υπολογίσουμε το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για διάφορες τιμές του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ας συγκρίνουμε με το φάσμα (πλάτους και φάσης)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Ενδεικτικός κώδικας: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309" y="3012271"/>
            <a:ext cx="5380015" cy="3508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3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941" t="956" r="8337" b="346"/>
          <a:stretch/>
        </p:blipFill>
        <p:spPr>
          <a:xfrm>
            <a:off x="21645" y="1704285"/>
            <a:ext cx="9122355" cy="3471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770" t="340" r="8742" b="240"/>
          <a:stretch/>
        </p:blipFill>
        <p:spPr>
          <a:xfrm>
            <a:off x="1437" y="1683072"/>
            <a:ext cx="9142563" cy="3500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795" t="-546" r="8795" b="43"/>
          <a:stretch/>
        </p:blipFill>
        <p:spPr>
          <a:xfrm>
            <a:off x="0" y="1663337"/>
            <a:ext cx="9138175" cy="3535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πλάτους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Η/Υ είναι μια μηχανή που αποθηκεύει διακριτές τιμές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Ιδανικά θα θέλαμε να μπορούμε να επεξεργαστούμε όχι μόνο το πεδίο του χρόνου αλλά και το πεδίο της συχνότητας!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η τελευταία είναι συνεχής μεταβλητή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) και μπορούμε μόνο αριθμητικά να την προσεγγίσουμε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…</a:t>
                </a:r>
                <a:r>
                  <a:rPr lang="el-GR" sz="1600" dirty="0" smtClean="0"/>
                  <a:t>όπως κάναμε στα παραδείγματα </a:t>
                </a:r>
                <a:r>
                  <a:rPr lang="en-US" sz="1600" dirty="0" smtClean="0"/>
                  <a:t>Octave </a:t>
                </a:r>
                <a:r>
                  <a:rPr lang="el-GR" sz="1600" dirty="0" smtClean="0"/>
                  <a:t>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</a:t>
                </a:r>
                <a:r>
                  <a:rPr lang="en-US" sz="1600" dirty="0" smtClean="0"/>
                  <a:t>Fourier </a:t>
                </a:r>
                <a:r>
                  <a:rPr lang="el-GR" sz="16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Ερώτημα</a:t>
                </a:r>
                <a:r>
                  <a:rPr lang="el-GR" dirty="0" smtClean="0"/>
                  <a:t>: </a:t>
                </a:r>
                <a:r>
                  <a:rPr lang="el-GR" u="sng" dirty="0" smtClean="0"/>
                  <a:t>τι θα συμβεί άραγε αν δειγματοληπτήσουμε το </a:t>
                </a:r>
                <a:r>
                  <a:rPr lang="el-GR" u="sng" dirty="0" err="1" smtClean="0"/>
                  <a:t>μετασχ</a:t>
                </a:r>
                <a:r>
                  <a:rPr lang="el-GR" u="sng" dirty="0" smtClean="0"/>
                  <a:t>. </a:t>
                </a:r>
                <a:r>
                  <a:rPr lang="en-US" u="sng" dirty="0" smtClean="0"/>
                  <a:t>Fourier </a:t>
                </a:r>
                <a:r>
                  <a:rPr lang="el-GR" u="sng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u="sng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από το θεώρημα της Δειγματοληψίας του </a:t>
                </a:r>
                <a:r>
                  <a:rPr lang="en-US" dirty="0" smtClean="0"/>
                  <a:t>Shannon</a:t>
                </a:r>
                <a:r>
                  <a:rPr lang="el-GR" dirty="0" smtClean="0"/>
                  <a:t> ότι δειγματοληψία στον ένα χώρο (χρόνο) οδηγεί σε περιοδικότητα στον άλλο χώρο (συχνότητα)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επίσης από τη θεωρία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συνεχούς χρόνου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ότι περιοδικότητα στον ένα χώρο (χρόνο) οδηγεί σε «δειγματοληψία» στον άλλο (διακριτές συχνότητες)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τώρα δειγματοληπτήσουμε το χώρο της συχνότητας (ο οποίος είναι από τη φύση του περιοδικός!), </a:t>
                </a:r>
                <a:r>
                  <a:rPr lang="el-GR" u="sng" dirty="0" smtClean="0"/>
                  <a:t>λογικά</a:t>
                </a:r>
                <a:r>
                  <a:rPr lang="el-GR" dirty="0" smtClean="0"/>
                  <a:t> θα πρέπει να λάβουμε ένα περιοδικό σήμα στο χώρο του χρόνου (ο οποίος είναι διακριτός)!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μιλήσουμε για όλα αυτά με περισσότερη λεπτομέρεια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>
                <a:blip r:embed="rId3"/>
                <a:stretch>
                  <a:fillRect l="-1905" t="-2132" r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272" r="8992"/>
          <a:stretch/>
        </p:blipFill>
        <p:spPr>
          <a:xfrm>
            <a:off x="0" y="1322349"/>
            <a:ext cx="9144000" cy="4227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71" r="9089"/>
          <a:stretch/>
        </p:blipFill>
        <p:spPr>
          <a:xfrm>
            <a:off x="-2952" y="1312867"/>
            <a:ext cx="9139509" cy="422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78" r="9040"/>
          <a:stretch/>
        </p:blipFill>
        <p:spPr>
          <a:xfrm>
            <a:off x="0" y="1318764"/>
            <a:ext cx="9144000" cy="4232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 smtClean="0"/>
                  <a:t>Ο Διακριτός Μετασχηματισμός </a:t>
                </a:r>
                <a:r>
                  <a:rPr lang="en-US" sz="2200" b="1" dirty="0" smtClean="0"/>
                  <a:t>Fourier</a:t>
                </a:r>
                <a:endParaRPr lang="el-GR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sz="2200" dirty="0" smtClean="0"/>
                  <a:t>Παρατηρήσατε ότι τα περισσότερα σημεία του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</a:t>
                </a:r>
                <a:r>
                  <a:rPr lang="el-GR" sz="2200" dirty="0" smtClean="0"/>
                  <a:t> μας δίνουν πράγματι καλύτερη εικόνα για το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Έχουμε δηλ. πιο </a:t>
                </a:r>
                <a:r>
                  <a:rPr lang="el-GR" sz="2200" b="1" dirty="0" smtClean="0"/>
                  <a:t>πυκνή</a:t>
                </a:r>
                <a:r>
                  <a:rPr lang="el-GR" sz="2200" dirty="0" smtClean="0"/>
                  <a:t> δειγματοληψία του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200" dirty="0" smtClean="0"/>
                  <a:t> για μεγάλα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sz="2200" dirty="0" smtClean="0"/>
                  <a:t>Ποια σήματα στο χρόνο</a:t>
                </a:r>
                <a:r>
                  <a:rPr lang="en-US" sz="2200" dirty="0" smtClean="0"/>
                  <a:t> (</a:t>
                </a:r>
                <a:r>
                  <a:rPr lang="el-GR" sz="2200" b="1" dirty="0" smtClean="0"/>
                  <a:t>βασικές περίοδοι</a:t>
                </a:r>
                <a:r>
                  <a:rPr lang="el-GR" sz="2200" dirty="0" smtClean="0"/>
                  <a:t> του περιοδικού σήματος) αντιστοιχούν μέσω του </a:t>
                </a:r>
                <a:r>
                  <a:rPr lang="el-GR" sz="2200" dirty="0" err="1" smtClean="0"/>
                  <a:t>Αντίστρ</a:t>
                </a:r>
                <a:r>
                  <a:rPr lang="en-US" sz="2200" dirty="0"/>
                  <a:t>.</a:t>
                </a:r>
                <a:r>
                  <a:rPr lang="el-GR" sz="2200" dirty="0" smtClean="0"/>
                  <a:t>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στις δειγματοληψίες που είδατε πριν?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Θα επανέλθουμε αργότερα στο θέμα της ανάλυσης (διακριτικής ικανότητας)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883" r="-408" b="-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690" t="4533" r="8314" b="7166"/>
          <a:stretch/>
        </p:blipFill>
        <p:spPr>
          <a:xfrm>
            <a:off x="804672" y="2367458"/>
            <a:ext cx="7514498" cy="3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Μπορούμε να δημιουργήσουμε μια ακολουθία διακριτών τιμών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</a:t>
                </a:r>
                <a:r>
                  <a:rPr lang="el-GR" dirty="0" err="1" smtClean="0"/>
                  <a:t>δειγματοληπτώντας</a:t>
                </a:r>
                <a:r>
                  <a:rPr lang="el-GR" dirty="0" smtClean="0"/>
                  <a:t> τον σε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Λόγω της περιοδικότητας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, και τα δείγματα 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θα </a:t>
                </a:r>
                <a:r>
                  <a:rPr lang="el-GR" dirty="0" err="1" smtClean="0"/>
                  <a:t>επαναλαμβά</a:t>
                </a:r>
                <a:r>
                  <a:rPr lang="en-US" dirty="0" smtClean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κι αυτά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έχουμε ένα </a:t>
                </a:r>
                <a:r>
                  <a:rPr lang="el-GR" b="1" dirty="0" smtClean="0"/>
                  <a:t>περιοδικό διακριτό </a:t>
                </a:r>
                <a:r>
                  <a:rPr lang="el-GR" dirty="0" smtClean="0"/>
                  <a:t>φάσμα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Επιβεβαιώστε το!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rgbClr val="000000"/>
                    </a:solidFill>
                  </a:rPr>
                  <a:t>Δειγματοληπτούμε ομοιόμορφα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φορές μέσα σε μια περίοδο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3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Τέτοια φάσματα αντιστοιχούν σε </a:t>
                </a:r>
                <a:r>
                  <a:rPr lang="el-GR" b="1" i="1" dirty="0" smtClean="0"/>
                  <a:t>περιοδικά σήματα</a:t>
                </a:r>
                <a:r>
                  <a:rPr lang="el-GR" b="1" dirty="0" smtClean="0"/>
                  <a:t> διακριτού χρόνου</a:t>
                </a:r>
                <a:r>
                  <a:rPr lang="en-US" b="1" dirty="0" smtClean="0"/>
                  <a:t> </a:t>
                </a:r>
                <a:br>
                  <a:rPr lang="en-US" b="1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Είναι λογικό, καθώς πήραμε (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σε) πεπερασμένες συχνότητες οι οποίες είναι όλες ακέραια πολλαπλάσια της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θα υπάρχει κάποιο περιοδικό σήμα διακριτού χρόνου που θα έχει ως φάσμα την περιοδική ακολουθία τιμών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βρούμε ποιο είναι αυτό το περιοδικό σήμα διακριτού χρόνου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</a:t>
                </a:r>
                <a:r>
                  <a:rPr lang="el-GR" dirty="0" smtClean="0"/>
                  <a:t>Η περιγραφή περιοδικών σημάτων διακριτού χρόνου μπορεί να περιγραφεί μέσω των Σειρών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Θα κάνουμε μια παράκαμψη </a:t>
                </a:r>
                <a:r>
                  <a:rPr lang="el-GR" b="0" dirty="0" smtClean="0">
                    <a:sym typeface="Wingdings" panose="05000000000000000000" pitchFamily="2" charset="2"/>
                  </a:rPr>
                  <a:t>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Δεδομένου ότι θέλουμε να ανακατασκευάσουμε το σήμα στο χρόνο μόνο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δείγματα, το ολοκλήρωμα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θα μετατραπεί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Έτσι, το σήμα στο χρόνο που αντιστοιχεί σε αυτές τις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, το πλήθος, συχνότητες 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παραπάνω αποτελεί το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(αλλά ας κάνουμε ότι δεν το ξέρουμε </a:t>
                </a:r>
                <a:r>
                  <a:rPr lang="el-GR" dirty="0" smtClean="0">
                    <a:sym typeface="Wingdings" panose="05000000000000000000" pitchFamily="2" charset="2"/>
                  </a:rPr>
                  <a:t>)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Παρατηρήστε ότι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το σήμα μας είναι </a:t>
                </a:r>
                <a:r>
                  <a:rPr lang="el-GR" b="1" dirty="0" smtClean="0"/>
                  <a:t>περιοδικό στο χρόνο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το συμβολίζουμε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Έστω </a:t>
                </a:r>
                <a:r>
                  <a:rPr lang="el-GR" dirty="0" smtClean="0"/>
                  <a:t>λοιπόν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Αντικαθιστώντας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>
                <a:blip r:embed="rId3"/>
                <a:stretch>
                  <a:fillRect l="-1837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3223" y="6061166"/>
            <a:ext cx="1526177" cy="30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2451" t="-2041" r="-686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0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Μπορούμε να δείξουμε ότι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παραπάνω σήμα γράφεται με χρήση συναρτήσεων Δέλτα,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το περιοδικό σήμα 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Ξεκάθαρα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βλέπουμε ότι το περιοδικό σήμα μας είναι μια επανάληψη του απεριοδικού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του οποίου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σημεία)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δείγματα,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αποτελεί την περίοδο του περιοδικού σήματος </a:t>
                </a:r>
                <a:r>
                  <a:rPr lang="el-GR" b="1" dirty="0" smtClean="0"/>
                  <a:t>αλλά και </a:t>
                </a:r>
                <a:r>
                  <a:rPr lang="el-GR" dirty="0" smtClean="0"/>
                  <a:t>την περίοδο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Μπορείτε να φανταστείτε τι συμβαίνει για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Δηλ. </a:t>
                </a:r>
                <a:r>
                  <a:rPr lang="el-GR" dirty="0" smtClean="0">
                    <a:sym typeface="Wingdings" panose="05000000000000000000" pitchFamily="2" charset="2"/>
                  </a:rPr>
                  <a:t>ποιο περιοδικό </a:t>
                </a:r>
                <a:r>
                  <a:rPr lang="el-GR" dirty="0">
                    <a:sym typeface="Wingdings" panose="05000000000000000000" pitchFamily="2" charset="2"/>
                  </a:rPr>
                  <a:t>σήμα στο χρόνο συνθέτουμε για </a:t>
                </a:r>
                <a:r>
                  <a:rPr lang="el-GR" dirty="0" smtClean="0">
                    <a:sym typeface="Wingdings" panose="05000000000000000000" pitchFamily="2" charset="2"/>
                  </a:rPr>
                  <a:t>διάφορες τιμές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l-GR" dirty="0" smtClean="0"/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b="-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9977"/>
          <a:stretch/>
        </p:blipFill>
        <p:spPr>
          <a:xfrm>
            <a:off x="100012" y="738188"/>
            <a:ext cx="8943975" cy="16157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012" y="2598989"/>
            <a:ext cx="8943975" cy="1611517"/>
            <a:chOff x="100012" y="2381061"/>
            <a:chExt cx="8943975" cy="16115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30528" b="39528"/>
            <a:stretch/>
          </p:blipFill>
          <p:spPr>
            <a:xfrm>
              <a:off x="100012" y="2381061"/>
              <a:ext cx="8943975" cy="16115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20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4564" y="4351736"/>
            <a:ext cx="8943975" cy="2027646"/>
            <a:chOff x="100012" y="4092166"/>
            <a:chExt cx="8943975" cy="20276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62323"/>
            <a:stretch/>
          </p:blipFill>
          <p:spPr>
            <a:xfrm>
              <a:off x="100012" y="4092166"/>
              <a:ext cx="8943975" cy="20276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407" r="-8333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93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Καταλαβαίνετε ότι μια «κακή» επιλογή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μπορεί να οδηγήσει σε </a:t>
                </a:r>
                <a:r>
                  <a:rPr lang="en-US" b="1" dirty="0" smtClean="0"/>
                  <a:t>time-aliasing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 </a:t>
                </a:r>
                <a:r>
                  <a:rPr lang="el-GR" dirty="0" smtClean="0"/>
                  <a:t>που είναι το ακριβώς αντίστοιχο του </a:t>
                </a:r>
                <a:r>
                  <a:rPr lang="en-US" dirty="0" smtClean="0"/>
                  <a:t>frequency aliasing </a:t>
                </a:r>
                <a:r>
                  <a:rPr lang="el-GR" dirty="0" smtClean="0"/>
                  <a:t>που γνωρίζετε από το θεώρημα της δειγματοληψίας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Επικάλυψη των γειτονικών επαναλήψεων του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Μπορούμε να αποφύγουμε το </a:t>
                </a:r>
                <a:r>
                  <a:rPr lang="en-US" dirty="0" smtClean="0"/>
                  <a:t>time-aliasing </a:t>
                </a:r>
                <a:r>
                  <a:rPr lang="el-GR" dirty="0" smtClean="0"/>
                  <a:t>μόνο στην περίπτωση που το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πεπερασμένη διάρκεια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το σήμα έχει διάρκεια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αρκεί να επιλέξουμε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 ώστε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η περίοδος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πρέπει να ικανοποιεί το κριτήριο αυτό αν θέλουμε να μπορούμε να συσχετίσουμε το απεριοδικό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τους συντελεστές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Πως το συσχετίζουμε? Απομονώνοντας μια περίοδο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διάρκεια της θα είναι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συνοψίσουμε…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2109" t="-1777" r="-2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10010</TotalTime>
  <Words>551</Words>
  <Application>Microsoft Office PowerPoint</Application>
  <PresentationFormat>On-screen Show (4:3)</PresentationFormat>
  <Paragraphs>205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656</cp:revision>
  <cp:lastPrinted>2019-11-19T13:39:32Z</cp:lastPrinted>
  <dcterms:created xsi:type="dcterms:W3CDTF">2018-08-17T16:23:20Z</dcterms:created>
  <dcterms:modified xsi:type="dcterms:W3CDTF">2022-01-11T13:55:29Z</dcterms:modified>
</cp:coreProperties>
</file>