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8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FF85A-4CBF-4DBF-A95F-918146CBF4C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00F9B-BA6E-4A53-8257-1C8EFB027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7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US" sz="8000" dirty="0"/>
              <a:t>HY-370 </a:t>
            </a:r>
            <a:br>
              <a:rPr lang="en-US" sz="8000" dirty="0"/>
            </a:br>
            <a:r>
              <a:rPr lang="en-US" sz="8000" dirty="0"/>
              <a:t>Lab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Noise Correction filters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D226C86-1226-490C-82B8-7B658F18F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7758"/>
            <a:ext cx="4681432" cy="350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1DACC-BD0D-44EA-9DAC-2BBB5F37F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Φίλτρα Αφαίρεσης Συχνότητας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5F4F4-C9E4-44D0-9874-38E388F6C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Υλοποίηση σε </a:t>
            </a:r>
            <a:r>
              <a:rPr lang="en-US" dirty="0" err="1">
                <a:latin typeface="+mj-lt"/>
              </a:rPr>
              <a:t>matlab</a:t>
            </a:r>
            <a:endParaRPr lang="en-US" dirty="0">
              <a:latin typeface="+mj-lt"/>
            </a:endParaRPr>
          </a:p>
          <a:p>
            <a:pPr lvl="1"/>
            <a:r>
              <a:rPr lang="el-GR" dirty="0">
                <a:latin typeface="+mj-lt"/>
              </a:rPr>
              <a:t>Η συνάρτηση </a:t>
            </a:r>
            <a:r>
              <a:rPr lang="en-US" dirty="0" err="1">
                <a:latin typeface="+mj-lt"/>
              </a:rPr>
              <a:t>freqz</a:t>
            </a:r>
            <a:r>
              <a:rPr lang="en-US" dirty="0">
                <a:latin typeface="+mj-lt"/>
              </a:rPr>
              <a:t>()</a:t>
            </a:r>
          </a:p>
          <a:p>
            <a:pPr lvl="2"/>
            <a:r>
              <a:rPr lang="el-GR" dirty="0">
                <a:latin typeface="+mj-lt"/>
              </a:rPr>
              <a:t>Δέχεται συντελεστές εξίσωσης διαφορών εισόδου (Β) και εξόδου (Α)</a:t>
            </a:r>
          </a:p>
          <a:p>
            <a:pPr lvl="2"/>
            <a:r>
              <a:rPr lang="el-GR" dirty="0">
                <a:latin typeface="+mj-lt"/>
              </a:rPr>
              <a:t>Με άλλα λόγια συντελεστές αριθμητή και παρονομαστή απόκρισης σε συχνότητα </a:t>
            </a:r>
            <a:r>
              <a:rPr lang="en-US" dirty="0">
                <a:latin typeface="+mj-lt"/>
              </a:rPr>
              <a:t>H(</a:t>
            </a:r>
            <a:r>
              <a:rPr lang="el-GR" dirty="0">
                <a:latin typeface="+mj-lt"/>
              </a:rPr>
              <a:t>ω)…</a:t>
            </a:r>
          </a:p>
          <a:p>
            <a:pPr lvl="2"/>
            <a:r>
              <a:rPr lang="el-GR" dirty="0">
                <a:latin typeface="+mj-lt"/>
              </a:rPr>
              <a:t>…ή συνάρτησης μεταφοράς </a:t>
            </a:r>
            <a:r>
              <a:rPr lang="en-US" dirty="0">
                <a:latin typeface="+mj-lt"/>
              </a:rPr>
              <a:t>H(z)</a:t>
            </a:r>
          </a:p>
          <a:p>
            <a:pPr lvl="2"/>
            <a:r>
              <a:rPr lang="el-GR" dirty="0">
                <a:latin typeface="+mj-lt"/>
              </a:rPr>
              <a:t>Γιατί μόνο συντελεστές; Γιατί είναι η μόνη πληροφορία που χρειάζεται για όλες τις παραπάνω αναπαραστάσεις</a:t>
            </a:r>
          </a:p>
          <a:p>
            <a:pPr lvl="2"/>
            <a:r>
              <a:rPr lang="el-GR" dirty="0">
                <a:latin typeface="+mj-lt"/>
              </a:rPr>
              <a:t>Σε τι μορφή δέχεται τους συντελεστές; Σε 2 διανύσματα (</a:t>
            </a:r>
            <a:r>
              <a:rPr lang="en-US" dirty="0">
                <a:latin typeface="+mj-lt"/>
              </a:rPr>
              <a:t>vectors)</a:t>
            </a:r>
            <a:r>
              <a:rPr lang="el-GR" dirty="0">
                <a:latin typeface="+mj-lt"/>
              </a:rPr>
              <a:t> για αριθμητή και παρονομαστή. Προσοχή αν γίνεται </a:t>
            </a:r>
            <a:r>
              <a:rPr lang="en-US" dirty="0">
                <a:latin typeface="+mj-lt"/>
              </a:rPr>
              <a:t>skip </a:t>
            </a:r>
            <a:r>
              <a:rPr lang="el-GR" dirty="0">
                <a:latin typeface="+mj-lt"/>
              </a:rPr>
              <a:t>κάποιος όρος της εξίσωσης διαφορών</a:t>
            </a:r>
            <a:r>
              <a:rPr lang="en-US" dirty="0">
                <a:latin typeface="+mj-lt"/>
              </a:rPr>
              <a:t> </a:t>
            </a:r>
            <a:r>
              <a:rPr lang="el-GR" dirty="0">
                <a:latin typeface="+mj-lt"/>
              </a:rPr>
              <a:t>πρέπει στην αντίστοιχη θέση του διανύσματος να βάλω 0 ώστε το </a:t>
            </a:r>
            <a:r>
              <a:rPr lang="en-US" dirty="0">
                <a:latin typeface="+mj-lt"/>
              </a:rPr>
              <a:t>skip </a:t>
            </a:r>
            <a:r>
              <a:rPr lang="el-GR" dirty="0">
                <a:latin typeface="+mj-lt"/>
              </a:rPr>
              <a:t>αυτό να περάσει στη συνάρτηση και να μη βρεθώ με μια τάξης χαμηλότερο φίλτρο</a:t>
            </a:r>
            <a:endParaRPr lang="en-US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370C33-822F-4E45-8851-0F959BD0F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033" y="4614863"/>
            <a:ext cx="2371725" cy="485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E17E3B-E6CA-40BF-ABD6-4B22AAB67630}"/>
              </a:ext>
            </a:extLst>
          </p:cNvPr>
          <p:cNvSpPr txBox="1"/>
          <p:nvPr/>
        </p:nvSpPr>
        <p:spPr>
          <a:xfrm>
            <a:off x="3196318" y="5225143"/>
            <a:ext cx="83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= [1]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F79491-3397-41AF-9DCC-B2AC0FC2C75B}"/>
              </a:ext>
            </a:extLst>
          </p:cNvPr>
          <p:cNvSpPr txBox="1"/>
          <p:nvPr/>
        </p:nvSpPr>
        <p:spPr>
          <a:xfrm>
            <a:off x="5912304" y="5177518"/>
            <a:ext cx="21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 = [1   exp(j*w0)]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1BCC52-68DE-404C-AE69-B2B9AA124033}"/>
              </a:ext>
            </a:extLst>
          </p:cNvPr>
          <p:cNvCxnSpPr/>
          <p:nvPr/>
        </p:nvCxnSpPr>
        <p:spPr>
          <a:xfrm flipH="1">
            <a:off x="3912734" y="4950526"/>
            <a:ext cx="574901" cy="395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65893FB-574D-4331-A1E2-12EDA818B689}"/>
              </a:ext>
            </a:extLst>
          </p:cNvPr>
          <p:cNvCxnSpPr/>
          <p:nvPr/>
        </p:nvCxnSpPr>
        <p:spPr>
          <a:xfrm>
            <a:off x="5531304" y="4951639"/>
            <a:ext cx="906235" cy="273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568F6D4-EB53-43A8-89A9-5AEB3A6D81CD}"/>
              </a:ext>
            </a:extLst>
          </p:cNvPr>
          <p:cNvCxnSpPr>
            <a:endCxn id="7" idx="0"/>
          </p:cNvCxnSpPr>
          <p:nvPr/>
        </p:nvCxnSpPr>
        <p:spPr>
          <a:xfrm>
            <a:off x="6029325" y="4894489"/>
            <a:ext cx="976313" cy="283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B1E916F-4EB1-4E28-A238-E7C2BAD5AD82}"/>
              </a:ext>
            </a:extLst>
          </p:cNvPr>
          <p:cNvSpPr txBox="1"/>
          <p:nvPr/>
        </p:nvSpPr>
        <p:spPr>
          <a:xfrm>
            <a:off x="4066835" y="5546850"/>
            <a:ext cx="21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[H, W] = </a:t>
            </a:r>
            <a:r>
              <a:rPr lang="en-US" dirty="0" err="1"/>
              <a:t>freqz</a:t>
            </a:r>
            <a:r>
              <a:rPr lang="en-US" dirty="0"/>
              <a:t>(B, A)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768EF8-0F7F-4A1E-A356-4CF315F15316}"/>
              </a:ext>
            </a:extLst>
          </p:cNvPr>
          <p:cNvSpPr txBox="1"/>
          <p:nvPr/>
        </p:nvSpPr>
        <p:spPr>
          <a:xfrm>
            <a:off x="3245304" y="5869092"/>
            <a:ext cx="4286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Όπου </a:t>
            </a:r>
            <a:r>
              <a:rPr lang="en-US" sz="1600" dirty="0"/>
              <a:t>H </a:t>
            </a:r>
            <a:r>
              <a:rPr lang="el-GR" sz="1600" dirty="0"/>
              <a:t>η απόκριση σε συχνότητα και </a:t>
            </a:r>
            <a:r>
              <a:rPr lang="en-US" sz="1600" dirty="0"/>
              <a:t>W</a:t>
            </a:r>
            <a:r>
              <a:rPr lang="el-GR" sz="1600" dirty="0"/>
              <a:t> ο άξονας των συχνοτήτων</a:t>
            </a:r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0AC85D-2519-4BCD-ACAC-DE9C55E2FF43}"/>
              </a:ext>
            </a:extLst>
          </p:cNvPr>
          <p:cNvSpPr txBox="1"/>
          <p:nvPr/>
        </p:nvSpPr>
        <p:spPr>
          <a:xfrm>
            <a:off x="8467589" y="4699541"/>
            <a:ext cx="34004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plot(W, abs(H)</a:t>
            </a:r>
            <a:r>
              <a:rPr lang="el-GR" dirty="0"/>
              <a:t>)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Απεικόνιση φάσματος πλάτους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plot(W, angle(H))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Απεικόνιση φάσματος φάσης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497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58F8-5217-48BF-A211-83B436150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Φίλτρα Αφαίρεσης Συχνότητας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852C5-6D4E-4081-81AB-D3FD61A61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Υλοποίηση σε </a:t>
            </a:r>
            <a:r>
              <a:rPr lang="en-US" dirty="0" err="1">
                <a:latin typeface="+mj-lt"/>
              </a:rPr>
              <a:t>matlab</a:t>
            </a:r>
            <a:endParaRPr lang="en-US" dirty="0">
              <a:latin typeface="+mj-lt"/>
            </a:endParaRPr>
          </a:p>
          <a:p>
            <a:pPr lvl="1"/>
            <a:r>
              <a:rPr lang="el-GR" dirty="0">
                <a:latin typeface="+mj-lt"/>
              </a:rPr>
              <a:t>Η συνάρτηση </a:t>
            </a:r>
            <a:r>
              <a:rPr lang="en-US" dirty="0">
                <a:latin typeface="+mj-lt"/>
              </a:rPr>
              <a:t>filter()</a:t>
            </a:r>
            <a:endParaRPr lang="el-GR" dirty="0">
              <a:latin typeface="+mj-lt"/>
            </a:endParaRPr>
          </a:p>
          <a:p>
            <a:pPr lvl="1"/>
            <a:r>
              <a:rPr lang="el-GR" dirty="0">
                <a:latin typeface="+mj-lt"/>
              </a:rPr>
              <a:t>Παρόμοια χρήση με </a:t>
            </a:r>
            <a:r>
              <a:rPr lang="en-US" dirty="0" err="1">
                <a:latin typeface="+mj-lt"/>
              </a:rPr>
              <a:t>freqz</a:t>
            </a:r>
            <a:r>
              <a:rPr lang="en-US" dirty="0">
                <a:latin typeface="+mj-lt"/>
              </a:rPr>
              <a:t> </a:t>
            </a:r>
            <a:r>
              <a:rPr lang="el-GR" dirty="0">
                <a:latin typeface="+mj-lt"/>
              </a:rPr>
              <a:t>με μόνη διαφορά πως δέχεται και σήμα εισόδου και επιστρέφει το σήμα εξόδου</a:t>
            </a:r>
          </a:p>
          <a:p>
            <a:pPr lvl="1"/>
            <a:r>
              <a:rPr lang="en-US" dirty="0">
                <a:latin typeface="+mj-lt"/>
              </a:rPr>
              <a:t>y = filter(B, A, s)</a:t>
            </a: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364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lvl="0"/>
            <a:r>
              <a:rPr lang="el-GR" sz="4800" i="1" dirty="0">
                <a:solidFill>
                  <a:srgbClr val="FFFFFF"/>
                </a:solidFill>
              </a:rPr>
              <a:t>Άσκηση </a:t>
            </a:r>
            <a:r>
              <a:rPr lang="en-US" sz="4800" i="1" dirty="0">
                <a:solidFill>
                  <a:srgbClr val="FFFFFF"/>
                </a:solidFill>
              </a:rPr>
              <a:t>3</a:t>
            </a:r>
            <a:r>
              <a:rPr lang="el-GR" sz="4800" i="1" dirty="0">
                <a:solidFill>
                  <a:srgbClr val="FFFFFF"/>
                </a:solidFill>
              </a:rPr>
              <a:t> – Ανίχνευση Ενέργειας σε Ζώνες Συχνοτήτων</a:t>
            </a: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417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7A267-ABC9-4FE6-88C3-D96D5EAFC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Ανίχνευση Ενέργειας σε Ζώνες Συχνοτήτων (</a:t>
            </a:r>
            <a:r>
              <a:rPr lang="en-US" dirty="0"/>
              <a:t>Activity Detection)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CE9B1-CF4A-46A2-B24B-C63481E9E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Κατηγοριοποίηση παραθύρων (</a:t>
            </a:r>
            <a:r>
              <a:rPr lang="en-US" dirty="0">
                <a:latin typeface="+mj-lt"/>
              </a:rPr>
              <a:t>frames) </a:t>
            </a:r>
            <a:r>
              <a:rPr lang="el-GR" dirty="0">
                <a:latin typeface="+mj-lt"/>
              </a:rPr>
              <a:t>του σήματος σε διαφορετικές ζώνες συχνοτήτων</a:t>
            </a:r>
            <a:endParaRPr lang="en-US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ED950E-9546-4062-AD01-9A1C16653F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6"/>
          <a:stretch/>
        </p:blipFill>
        <p:spPr>
          <a:xfrm rot="16200000">
            <a:off x="3748731" y="1556735"/>
            <a:ext cx="3863142" cy="5800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120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4EAC9-F6C7-4488-B8E8-0E4876E3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Ανίχνευση Ενέργειας σε Ζώνες Συχνοτήτων (</a:t>
            </a:r>
            <a:r>
              <a:rPr lang="en-US" dirty="0"/>
              <a:t>Activity Detection)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BD19C-48B4-49CD-866A-97C976870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Κατασκευή των </a:t>
            </a:r>
            <a:r>
              <a:rPr lang="el-GR" dirty="0" err="1">
                <a:latin typeface="+mj-lt"/>
              </a:rPr>
              <a:t>ζωνοπερατών</a:t>
            </a:r>
            <a:r>
              <a:rPr lang="el-GR" dirty="0">
                <a:latin typeface="+mj-lt"/>
              </a:rPr>
              <a:t> φίλτρων</a:t>
            </a:r>
          </a:p>
          <a:p>
            <a:pPr lvl="1"/>
            <a:r>
              <a:rPr lang="el-GR" dirty="0">
                <a:latin typeface="+mj-lt"/>
              </a:rPr>
              <a:t>Αρκεί να μετατοπίζουμε ένα </a:t>
            </a:r>
            <a:r>
              <a:rPr lang="en-US" dirty="0">
                <a:latin typeface="+mj-lt"/>
              </a:rPr>
              <a:t>lowpass </a:t>
            </a:r>
            <a:r>
              <a:rPr lang="el-GR" dirty="0">
                <a:latin typeface="+mj-lt"/>
              </a:rPr>
              <a:t>φίλτρο γύρω από τη ζώνη που κάθε φορά μας ενδιαφέρει</a:t>
            </a:r>
          </a:p>
          <a:p>
            <a:pPr lvl="2"/>
            <a:r>
              <a:rPr lang="el-GR" dirty="0">
                <a:latin typeface="+mj-lt"/>
              </a:rPr>
              <a:t>Ιδιότητα Μετατόπισης – Πολλαπλασιασμός με </a:t>
            </a:r>
            <a:r>
              <a:rPr lang="en-US" dirty="0">
                <a:latin typeface="+mj-lt"/>
              </a:rPr>
              <a:t>cos() </a:t>
            </a:r>
            <a:r>
              <a:rPr lang="el-GR" dirty="0">
                <a:latin typeface="+mj-lt"/>
              </a:rPr>
              <a:t>στο χρόνο άρα συνέλιξη με δ στη συχνότητα</a:t>
            </a:r>
            <a:endParaRPr lang="en-US" dirty="0">
              <a:latin typeface="+mj-lt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E8B2A9A-6BC7-4787-96C5-B98885CD4DFD}"/>
              </a:ext>
            </a:extLst>
          </p:cNvPr>
          <p:cNvCxnSpPr/>
          <p:nvPr/>
        </p:nvCxnSpPr>
        <p:spPr>
          <a:xfrm>
            <a:off x="2608489" y="5290457"/>
            <a:ext cx="65559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B0FCC2-CD26-4607-B3DF-655CBF0C4E9F}"/>
              </a:ext>
            </a:extLst>
          </p:cNvPr>
          <p:cNvCxnSpPr/>
          <p:nvPr/>
        </p:nvCxnSpPr>
        <p:spPr>
          <a:xfrm>
            <a:off x="5866039" y="3318782"/>
            <a:ext cx="0" cy="2763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6E39A51-E9CC-48A1-9556-420CF4A85370}"/>
              </a:ext>
            </a:extLst>
          </p:cNvPr>
          <p:cNvSpPr/>
          <p:nvPr/>
        </p:nvSpPr>
        <p:spPr>
          <a:xfrm>
            <a:off x="5433332" y="4184196"/>
            <a:ext cx="857250" cy="11062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87CA9C-D9E2-448F-9AC0-CE0E2C6581C2}"/>
              </a:ext>
            </a:extLst>
          </p:cNvPr>
          <p:cNvSpPr/>
          <p:nvPr/>
        </p:nvSpPr>
        <p:spPr>
          <a:xfrm>
            <a:off x="7067550" y="4711822"/>
            <a:ext cx="857250" cy="578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A69A9A-0F47-47FF-BAAE-5B8C935E26DA}"/>
              </a:ext>
            </a:extLst>
          </p:cNvPr>
          <p:cNvSpPr/>
          <p:nvPr/>
        </p:nvSpPr>
        <p:spPr>
          <a:xfrm>
            <a:off x="3769178" y="4711821"/>
            <a:ext cx="857250" cy="578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7F0AC61-2C09-4E3F-BE29-4D94FB57A0F6}"/>
              </a:ext>
            </a:extLst>
          </p:cNvPr>
          <p:cNvCxnSpPr/>
          <p:nvPr/>
        </p:nvCxnSpPr>
        <p:spPr>
          <a:xfrm>
            <a:off x="6462712" y="4363811"/>
            <a:ext cx="456520" cy="253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4646F10-A71C-4AAF-9CF9-573E4D6B1EFB}"/>
              </a:ext>
            </a:extLst>
          </p:cNvPr>
          <p:cNvCxnSpPr/>
          <p:nvPr/>
        </p:nvCxnSpPr>
        <p:spPr>
          <a:xfrm flipH="1">
            <a:off x="4801620" y="4359729"/>
            <a:ext cx="452098" cy="289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598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ABFF-9C3A-4705-8CB6-C54C9673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Ανίχνευση Ενέργειας σε Ζώνες Συχνοτήτων (</a:t>
            </a:r>
            <a:r>
              <a:rPr lang="en-US" dirty="0"/>
              <a:t>Activity Detection)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CF12A-EE31-48FF-9836-6F338FF09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Διαχωρισμός σήματος σε </a:t>
            </a:r>
            <a:r>
              <a:rPr lang="en-US" dirty="0">
                <a:latin typeface="+mj-lt"/>
              </a:rPr>
              <a:t>frames</a:t>
            </a:r>
          </a:p>
          <a:p>
            <a:pPr lvl="1"/>
            <a:r>
              <a:rPr lang="el-GR" dirty="0">
                <a:latin typeface="+mj-lt"/>
              </a:rPr>
              <a:t>Αρκεί να γνωρίζω τη διάρκεια του </a:t>
            </a:r>
            <a:r>
              <a:rPr lang="en-US" dirty="0">
                <a:latin typeface="+mj-lt"/>
              </a:rPr>
              <a:t>frame…</a:t>
            </a:r>
          </a:p>
          <a:p>
            <a:pPr lvl="1"/>
            <a:r>
              <a:rPr lang="el-GR" dirty="0">
                <a:latin typeface="+mj-lt"/>
              </a:rPr>
              <a:t>…Και την απόσταση ανάμεσα στα </a:t>
            </a:r>
            <a:r>
              <a:rPr lang="en-US" dirty="0">
                <a:latin typeface="+mj-lt"/>
              </a:rPr>
              <a:t>frames</a:t>
            </a:r>
          </a:p>
          <a:p>
            <a:pPr lvl="1"/>
            <a:endParaRPr lang="en-US" dirty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  <a:p>
            <a:pPr lvl="1"/>
            <a:r>
              <a:rPr lang="el-GR" dirty="0">
                <a:latin typeface="+mj-lt"/>
              </a:rPr>
              <a:t>Τα διαστήματα σιωπής (</a:t>
            </a:r>
            <a:r>
              <a:rPr lang="en-US" dirty="0">
                <a:latin typeface="+mj-lt"/>
              </a:rPr>
              <a:t>silence) </a:t>
            </a:r>
            <a:r>
              <a:rPr lang="el-GR" dirty="0">
                <a:latin typeface="+mj-lt"/>
              </a:rPr>
              <a:t>στην αρχή και στο τέλος είναι μεγαλύτερα λόγω </a:t>
            </a:r>
            <a:r>
              <a:rPr lang="en-US" dirty="0">
                <a:latin typeface="+mj-lt"/>
              </a:rPr>
              <a:t>padding</a:t>
            </a:r>
          </a:p>
          <a:p>
            <a:pPr lvl="2"/>
            <a:r>
              <a:rPr lang="el-GR" dirty="0">
                <a:latin typeface="+mj-lt"/>
              </a:rPr>
              <a:t>Πρέπει να βρω με το «χέρι» που τελειώνει το πρώτο, μικρό, διάστημα σιωπής</a:t>
            </a:r>
          </a:p>
          <a:p>
            <a:pPr lvl="2"/>
            <a:r>
              <a:rPr lang="el-GR" dirty="0">
                <a:latin typeface="+mj-lt"/>
              </a:rPr>
              <a:t>Το </a:t>
            </a:r>
            <a:r>
              <a:rPr lang="en-US" dirty="0">
                <a:latin typeface="+mj-lt"/>
              </a:rPr>
              <a:t>padding </a:t>
            </a:r>
            <a:r>
              <a:rPr lang="el-GR" dirty="0">
                <a:latin typeface="+mj-lt"/>
              </a:rPr>
              <a:t>στο τέλος είναι πιο εύκολο, βλέπω ότι μετά από ένα διάστημα σιωπής τα δείγματα που έμειναν στο σήμα δεν είναι αρκετά για ένα παράθυρο</a:t>
            </a:r>
          </a:p>
          <a:p>
            <a:pPr lvl="1"/>
            <a:r>
              <a:rPr lang="el-GR" dirty="0">
                <a:latin typeface="+mj-lt"/>
              </a:rPr>
              <a:t>Αρκεί σε μια επανάληψη να διατρέχω το σήμα και να κάνω </a:t>
            </a:r>
            <a:r>
              <a:rPr lang="en-US" dirty="0">
                <a:latin typeface="+mj-lt"/>
              </a:rPr>
              <a:t>skip </a:t>
            </a:r>
            <a:r>
              <a:rPr lang="el-GR" dirty="0">
                <a:latin typeface="+mj-lt"/>
              </a:rPr>
              <a:t>τα διαστήματα σιωπής, εφόσον έχω πρώτα υπολογίσει πόσα παράθυρα «χωράει» το σήμα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B6D1CF-2738-41D1-BEB5-BF4D7519146F}"/>
              </a:ext>
            </a:extLst>
          </p:cNvPr>
          <p:cNvSpPr/>
          <p:nvPr/>
        </p:nvSpPr>
        <p:spPr>
          <a:xfrm>
            <a:off x="1318532" y="3257550"/>
            <a:ext cx="9058275" cy="3061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B02C96-1269-41F3-8D7D-1EBAB4171297}"/>
              </a:ext>
            </a:extLst>
          </p:cNvPr>
          <p:cNvSpPr/>
          <p:nvPr/>
        </p:nvSpPr>
        <p:spPr>
          <a:xfrm>
            <a:off x="2490107" y="3257550"/>
            <a:ext cx="636814" cy="3061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7AF3CE-E843-4B13-A515-CDA4F5BC3211}"/>
              </a:ext>
            </a:extLst>
          </p:cNvPr>
          <p:cNvSpPr/>
          <p:nvPr/>
        </p:nvSpPr>
        <p:spPr>
          <a:xfrm>
            <a:off x="4132489" y="3254829"/>
            <a:ext cx="636814" cy="3061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B52C79-4EFB-4CF7-90EA-D0139A1DC120}"/>
              </a:ext>
            </a:extLst>
          </p:cNvPr>
          <p:cNvSpPr/>
          <p:nvPr/>
        </p:nvSpPr>
        <p:spPr>
          <a:xfrm>
            <a:off x="5847669" y="3258911"/>
            <a:ext cx="636814" cy="3061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92507-ED06-4AFB-8538-D32439C99A02}"/>
              </a:ext>
            </a:extLst>
          </p:cNvPr>
          <p:cNvSpPr/>
          <p:nvPr/>
        </p:nvSpPr>
        <p:spPr>
          <a:xfrm>
            <a:off x="7656058" y="3262142"/>
            <a:ext cx="636814" cy="3061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321B91-55FE-41C8-9746-7FFC4411080D}"/>
              </a:ext>
            </a:extLst>
          </p:cNvPr>
          <p:cNvSpPr/>
          <p:nvPr/>
        </p:nvSpPr>
        <p:spPr>
          <a:xfrm>
            <a:off x="9298439" y="3266734"/>
            <a:ext cx="1078367" cy="3061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CAF25D-F7EE-4EC6-8347-2DD8722943E9}"/>
              </a:ext>
            </a:extLst>
          </p:cNvPr>
          <p:cNvSpPr/>
          <p:nvPr/>
        </p:nvSpPr>
        <p:spPr>
          <a:xfrm>
            <a:off x="1318532" y="3254829"/>
            <a:ext cx="166007" cy="3061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95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06978-6850-461F-9CE7-990E7F7EE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Ανίχνευση Ενέργειας σε Ζώνες Συχνοτήτων (</a:t>
            </a:r>
            <a:r>
              <a:rPr lang="en-US" dirty="0"/>
              <a:t>Activity Detection)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798D2-2702-4CB1-B29B-C5DAEDF1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Υπολογισμός Ενέργειας και ταξινόμηση σε Ζώνη</a:t>
            </a:r>
          </a:p>
          <a:p>
            <a:pPr lvl="1"/>
            <a:r>
              <a:rPr lang="el-GR" dirty="0">
                <a:latin typeface="+mj-lt"/>
              </a:rPr>
              <a:t>Πρέπει να φιλτράρω κάθε παράθυρο με όλα τα </a:t>
            </a:r>
            <a:r>
              <a:rPr lang="el-GR" dirty="0" err="1">
                <a:latin typeface="+mj-lt"/>
              </a:rPr>
              <a:t>ζωνοπερατά</a:t>
            </a:r>
            <a:r>
              <a:rPr lang="el-GR" dirty="0">
                <a:latin typeface="+mj-lt"/>
              </a:rPr>
              <a:t> φίλτρα που έφτιαξα και να δω σε πιο απ’ όλα αυτά υπάρχει «δραστηριότητα» (η ενέργεια είναι πάνω από ένα φράγμα)</a:t>
            </a:r>
          </a:p>
          <a:p>
            <a:pPr lvl="1"/>
            <a:r>
              <a:rPr lang="el-GR" dirty="0">
                <a:latin typeface="+mj-lt"/>
              </a:rPr>
              <a:t>Προφανώς θα χρειαστώ και τη συνολική ενέργεια (πριν κάνω φιλτράρισμα του παραθύρου) ώστε να </a:t>
            </a:r>
            <a:r>
              <a:rPr lang="el-GR" dirty="0" err="1">
                <a:latin typeface="+mj-lt"/>
              </a:rPr>
              <a:t>κανονικοποιώ</a:t>
            </a:r>
            <a:r>
              <a:rPr lang="el-GR" dirty="0">
                <a:latin typeface="+mj-lt"/>
              </a:rPr>
              <a:t> τις ενέργειες μετά το φιλτράρισμα</a:t>
            </a:r>
          </a:p>
          <a:p>
            <a:pPr lvl="1"/>
            <a:r>
              <a:rPr lang="el-GR" dirty="0">
                <a:latin typeface="+mj-lt"/>
              </a:rPr>
              <a:t>Αποθηκεύω για κάθε παράθυρο σε πια ζώνη «ενεργοποιήθηκε» μέσα σε ένα πίνακα ώστε αργότερα να εξάγω τα αποτελέσματα (τον αριθμό τηλεφώνου </a:t>
            </a:r>
            <a:r>
              <a:rPr lang="el-GR">
                <a:latin typeface="+mj-lt"/>
              </a:rPr>
              <a:t>ας πούμε…)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988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lvl="0"/>
            <a:r>
              <a:rPr lang="el-GR" sz="4800" i="1" dirty="0">
                <a:solidFill>
                  <a:srgbClr val="FFFFFF"/>
                </a:solidFill>
              </a:rPr>
              <a:t>Άσκηση 1 – Τα φίλτρα </a:t>
            </a:r>
            <a:r>
              <a:rPr lang="en-US" sz="4800" i="1" dirty="0">
                <a:solidFill>
                  <a:srgbClr val="FFFFFF"/>
                </a:solidFill>
              </a:rPr>
              <a:t>Moving Average </a:t>
            </a:r>
            <a:r>
              <a:rPr lang="el-GR" sz="4800" i="1" dirty="0">
                <a:solidFill>
                  <a:srgbClr val="FFFFFF"/>
                </a:solidFill>
              </a:rPr>
              <a:t>και </a:t>
            </a:r>
            <a:r>
              <a:rPr lang="en-US" sz="4800" i="1" dirty="0">
                <a:solidFill>
                  <a:srgbClr val="FFFFFF"/>
                </a:solidFill>
              </a:rPr>
              <a:t>Median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27B22-DEC0-4D98-96F5-18A63FE1F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Κυλιόμενη Μέση Τιμή (</a:t>
            </a:r>
            <a:r>
              <a:rPr lang="en-US" dirty="0"/>
              <a:t>Moving Average – MA)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5EE7A-885A-4116-88A3-9FA2E08F4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«Κάθε δείγμα γίνεται ο μέσος όρος της ‘γειτονιάς’ του»</a:t>
            </a:r>
          </a:p>
          <a:p>
            <a:pPr lvl="1"/>
            <a:r>
              <a:rPr lang="el-GR" dirty="0">
                <a:latin typeface="+mj-lt"/>
              </a:rPr>
              <a:t>Αν ένα δείγμα στη ‘γειτονιά’ διαφέρει πολύ τα υπόλοιπα θα το φέρουν στο ‘σωστό δρόμο’</a:t>
            </a:r>
          </a:p>
          <a:p>
            <a:pPr lvl="1"/>
            <a:r>
              <a:rPr lang="el-GR" dirty="0">
                <a:latin typeface="+mj-lt"/>
              </a:rPr>
              <a:t>Πρόβλημα: Πάντα οι μεγάλες ‘διαφωνίες’ αντιμετωπίζονται ως θόρυβος ακόμα και αν δεν είναι</a:t>
            </a:r>
          </a:p>
          <a:p>
            <a:pPr lvl="1"/>
            <a:endParaRPr lang="el-GR" dirty="0">
              <a:latin typeface="+mj-lt"/>
            </a:endParaRPr>
          </a:p>
        </p:txBody>
      </p:sp>
      <p:pic>
        <p:nvPicPr>
          <p:cNvPr id="2050" name="Picture 2" descr="1-D digital filter - MATLAB filter">
            <a:extLst>
              <a:ext uri="{FF2B5EF4-FFF2-40B4-BE49-F238E27FC236}">
                <a16:creationId xmlns:a16="http://schemas.microsoft.com/office/drawing/2014/main" id="{001D505C-DEC1-4C6A-93FF-F832D2B8C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448" y="3125900"/>
            <a:ext cx="3931104" cy="294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087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EC54C-1FF3-4A4B-952E-43A1EA61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Κυλιόμενη Μέση Τιμή (</a:t>
            </a:r>
            <a:r>
              <a:rPr lang="en-US" dirty="0"/>
              <a:t>Moving Average – MA)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3D378-F6E5-45C4-AE70-571F6AD13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Πως υλοποιείται σε μια διάσταση</a:t>
            </a:r>
            <a:r>
              <a:rPr lang="en-US" dirty="0">
                <a:latin typeface="+mj-lt"/>
              </a:rPr>
              <a:t> </a:t>
            </a:r>
            <a:r>
              <a:rPr lang="el-GR" dirty="0">
                <a:latin typeface="+mj-lt"/>
              </a:rPr>
              <a:t>με γειτονιές τριών δειγμάτων;</a:t>
            </a:r>
          </a:p>
          <a:p>
            <a:pPr lvl="1"/>
            <a:endParaRPr lang="en-US" dirty="0">
              <a:latin typeface="+mj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AE366FB-A31A-4796-A060-615DA7845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583124"/>
              </p:ext>
            </p:extLst>
          </p:nvPr>
        </p:nvGraphicFramePr>
        <p:xfrm>
          <a:off x="1713593" y="2650520"/>
          <a:ext cx="81280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13655935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96465773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35767562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72699823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2310157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4181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075779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55BE30-E1ED-473A-97C5-0616BB779744}"/>
              </a:ext>
            </a:extLst>
          </p:cNvPr>
          <p:cNvCxnSpPr/>
          <p:nvPr/>
        </p:nvCxnSpPr>
        <p:spPr>
          <a:xfrm flipH="1">
            <a:off x="9670596" y="710293"/>
            <a:ext cx="40822" cy="387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FB8E574A-E325-4582-8DE0-A9F39A28E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58266"/>
              </p:ext>
            </p:extLst>
          </p:nvPr>
        </p:nvGraphicFramePr>
        <p:xfrm>
          <a:off x="1713593" y="4213980"/>
          <a:ext cx="81280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41498172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2549381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3806554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4451992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95775699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368591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000"/>
                          </a:solidFill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rgbClr val="92D050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64376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3F59B1D-ED4E-4AC1-AED6-A942A8D1B647}"/>
              </a:ext>
            </a:extLst>
          </p:cNvPr>
          <p:cNvSpPr txBox="1"/>
          <p:nvPr/>
        </p:nvSpPr>
        <p:spPr>
          <a:xfrm>
            <a:off x="57149" y="2612571"/>
            <a:ext cx="1620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>
                <a:latin typeface="+mj-lt"/>
              </a:rPr>
              <a:t>Αρχικό σήμα</a:t>
            </a:r>
            <a:endParaRPr lang="en-US" u="sng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33CB81-72EE-440E-AFE0-14D104382107}"/>
              </a:ext>
            </a:extLst>
          </p:cNvPr>
          <p:cNvSpPr txBox="1"/>
          <p:nvPr/>
        </p:nvSpPr>
        <p:spPr>
          <a:xfrm>
            <a:off x="57148" y="4213980"/>
            <a:ext cx="1620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+mj-lt"/>
              </a:rPr>
              <a:t>MA </a:t>
            </a:r>
            <a:r>
              <a:rPr lang="el-GR" u="sng" dirty="0">
                <a:latin typeface="+mj-lt"/>
              </a:rPr>
              <a:t>σήμα</a:t>
            </a:r>
            <a:endParaRPr lang="en-US" u="sng" dirty="0">
              <a:latin typeface="+mj-lt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374802D-ABFD-4286-9F51-7681D238EB1F}"/>
              </a:ext>
            </a:extLst>
          </p:cNvPr>
          <p:cNvSpPr/>
          <p:nvPr/>
        </p:nvSpPr>
        <p:spPr>
          <a:xfrm>
            <a:off x="1677758" y="2519574"/>
            <a:ext cx="4065816" cy="6327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4471F89-106B-498E-8EEF-F5FE73DD6C00}"/>
              </a:ext>
            </a:extLst>
          </p:cNvPr>
          <p:cNvSpPr/>
          <p:nvPr/>
        </p:nvSpPr>
        <p:spPr>
          <a:xfrm>
            <a:off x="3030308" y="2519574"/>
            <a:ext cx="4065816" cy="63273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92FE164-30A9-4051-B80C-3261704151DB}"/>
              </a:ext>
            </a:extLst>
          </p:cNvPr>
          <p:cNvSpPr/>
          <p:nvPr/>
        </p:nvSpPr>
        <p:spPr>
          <a:xfrm>
            <a:off x="4415520" y="2527511"/>
            <a:ext cx="4065816" cy="63273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164B680-18FB-419F-B73F-FA20D09E17AF}"/>
              </a:ext>
            </a:extLst>
          </p:cNvPr>
          <p:cNvSpPr/>
          <p:nvPr/>
        </p:nvSpPr>
        <p:spPr>
          <a:xfrm>
            <a:off x="5768070" y="2482668"/>
            <a:ext cx="4065816" cy="632732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4518FE9-D286-4412-B03F-45B9C79132CA}"/>
              </a:ext>
            </a:extLst>
          </p:cNvPr>
          <p:cNvSpPr txBox="1"/>
          <p:nvPr/>
        </p:nvSpPr>
        <p:spPr>
          <a:xfrm>
            <a:off x="212271" y="4821011"/>
            <a:ext cx="118382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j-lt"/>
              </a:rPr>
              <a:t>Ζητήματα: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+mj-lt"/>
              </a:rPr>
              <a:t>Με τι αλγόριθμο θα βρω τις γειτονιές και το μέσο όρο τους; Τι μνήμη (μεταβλητές) χρειάζομαι;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+mj-lt"/>
              </a:rPr>
              <a:t>Πως διαχειρίζομαι τη στρογγυλοποίηση;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+mj-lt"/>
              </a:rPr>
              <a:t>Τι συμβαίνει στο πρώτο και στο τελευταίο δείγμα; Τι τιμή μπορώ να τους δώσω;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+mj-lt"/>
              </a:rPr>
              <a:t>Πως μπορώ να επεκτείνω τον αλγόριθμο σε 2 διαστάσεις; Τι θα γίνει αν αλλάξω το μέγεθος της γειτονιάς;</a:t>
            </a:r>
            <a:endParaRPr lang="en-US" dirty="0">
              <a:latin typeface="+mj-lt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AEE2012-0B14-4053-B89E-5A804FB08C7A}"/>
              </a:ext>
            </a:extLst>
          </p:cNvPr>
          <p:cNvCxnSpPr>
            <a:stCxn id="17" idx="4"/>
          </p:cNvCxnSpPr>
          <p:nvPr/>
        </p:nvCxnSpPr>
        <p:spPr>
          <a:xfrm flipH="1">
            <a:off x="3706586" y="3152306"/>
            <a:ext cx="4080" cy="10616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09996D1-35A8-43C2-9B78-DC0E06ADC45D}"/>
              </a:ext>
            </a:extLst>
          </p:cNvPr>
          <p:cNvCxnSpPr/>
          <p:nvPr/>
        </p:nvCxnSpPr>
        <p:spPr>
          <a:xfrm flipH="1">
            <a:off x="5059136" y="3160243"/>
            <a:ext cx="4080" cy="106167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335361B-6A32-434D-B6F6-6971FDF8F56F}"/>
              </a:ext>
            </a:extLst>
          </p:cNvPr>
          <p:cNvCxnSpPr/>
          <p:nvPr/>
        </p:nvCxnSpPr>
        <p:spPr>
          <a:xfrm flipH="1">
            <a:off x="6448428" y="3152306"/>
            <a:ext cx="4080" cy="1061674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C98171E-3152-4021-9BEC-86CFF607CC12}"/>
              </a:ext>
            </a:extLst>
          </p:cNvPr>
          <p:cNvCxnSpPr/>
          <p:nvPr/>
        </p:nvCxnSpPr>
        <p:spPr>
          <a:xfrm flipH="1">
            <a:off x="7800978" y="3152306"/>
            <a:ext cx="4080" cy="106167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88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7EA79-23BE-4F85-A971-6423FF9D8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Φίλτρο Μεσαίας Τιμής (</a:t>
            </a:r>
            <a:r>
              <a:rPr lang="en-US" dirty="0"/>
              <a:t>Median Filter)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B8950-16F3-421B-86CF-A87CF7138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«Κάθε γειτονιά αντιπροσωπεύεται από το πιο ‘φυσιολογικό’ της δείγμα»</a:t>
            </a:r>
          </a:p>
          <a:p>
            <a:pPr lvl="1"/>
            <a:r>
              <a:rPr lang="el-GR" dirty="0">
                <a:latin typeface="+mj-lt"/>
              </a:rPr>
              <a:t>Το φιλτραρισμένο σήμα αποτελείται από τιμές που υπήρχαν στο αρχικό – όχι «θολούρα»</a:t>
            </a:r>
          </a:p>
          <a:p>
            <a:pPr lvl="1"/>
            <a:r>
              <a:rPr lang="el-GR" dirty="0">
                <a:latin typeface="+mj-lt"/>
              </a:rPr>
              <a:t>Πρόβλημα: Ακόμα λιγότερη αντιπροσώπευση των ακραίων τιμών ακόμα και αν αυτές δεν είναι θόρυβος, σκεφτείτε το αποτέλεσμα αυτού του φίλτρου σε μια φωτογραφία του νυχτερινού ουρανού με αστέρια…</a:t>
            </a:r>
            <a:endParaRPr lang="en-US" dirty="0">
              <a:latin typeface="+mj-lt"/>
            </a:endParaRPr>
          </a:p>
        </p:txBody>
      </p:sp>
      <p:pic>
        <p:nvPicPr>
          <p:cNvPr id="3074" name="Picture 2" descr="1-D median filtering - MATLAB medfilt1">
            <a:extLst>
              <a:ext uri="{FF2B5EF4-FFF2-40B4-BE49-F238E27FC236}">
                <a16:creationId xmlns:a16="http://schemas.microsoft.com/office/drawing/2014/main" id="{F31AC3A8-E4C8-4FAA-998A-78AF40C5F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13" y="3531054"/>
            <a:ext cx="3686174" cy="276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40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C87A7-050C-47E9-B12E-52416A70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Φίλτρο Μεσαίας Τιμής (</a:t>
            </a:r>
            <a:r>
              <a:rPr lang="en-US" dirty="0"/>
              <a:t>Median Filter)</a:t>
            </a:r>
          </a:p>
        </p:txBody>
      </p:sp>
      <p:pic>
        <p:nvPicPr>
          <p:cNvPr id="4098" name="Picture 2" descr="FPGA Implementation of Median Filter using an Improved Algorithm for Image  Processing | Semantic Scholar">
            <a:extLst>
              <a:ext uri="{FF2B5EF4-FFF2-40B4-BE49-F238E27FC236}">
                <a16:creationId xmlns:a16="http://schemas.microsoft.com/office/drawing/2014/main" id="{57141CB5-7735-4137-98AF-DE4172A233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344" y="2549072"/>
            <a:ext cx="4427311" cy="2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F3B35D7-ED27-4408-8292-4735564A9336}"/>
              </a:ext>
            </a:extLst>
          </p:cNvPr>
          <p:cNvSpPr txBox="1"/>
          <p:nvPr/>
        </p:nvSpPr>
        <p:spPr>
          <a:xfrm>
            <a:off x="465364" y="5045529"/>
            <a:ext cx="1165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+mj-lt"/>
              </a:rPr>
              <a:t>Στο </a:t>
            </a:r>
            <a:r>
              <a:rPr lang="en-US" dirty="0" err="1">
                <a:latin typeface="+mj-lt"/>
              </a:rPr>
              <a:t>matlab</a:t>
            </a:r>
            <a:r>
              <a:rPr lang="en-US" dirty="0">
                <a:latin typeface="+mj-lt"/>
              </a:rPr>
              <a:t>, </a:t>
            </a:r>
            <a:r>
              <a:rPr lang="el-GR" dirty="0">
                <a:latin typeface="+mj-lt"/>
              </a:rPr>
              <a:t>έχουμε τη συνάρτηση </a:t>
            </a:r>
            <a:r>
              <a:rPr lang="en-US" dirty="0">
                <a:latin typeface="+mj-lt"/>
              </a:rPr>
              <a:t>median</a:t>
            </a:r>
            <a:r>
              <a:rPr lang="el-GR" dirty="0">
                <a:latin typeface="+mj-lt"/>
              </a:rPr>
              <a:t>()</a:t>
            </a:r>
            <a:r>
              <a:rPr lang="en-US" dirty="0">
                <a:latin typeface="+mj-lt"/>
              </a:rPr>
              <a:t> </a:t>
            </a:r>
            <a:r>
              <a:rPr lang="el-GR" dirty="0">
                <a:latin typeface="+mj-lt"/>
              </a:rPr>
              <a:t>που πραγματοποιεί το </a:t>
            </a:r>
            <a:r>
              <a:rPr lang="en-US" dirty="0">
                <a:latin typeface="+mj-lt"/>
              </a:rPr>
              <a:t>sorting </a:t>
            </a:r>
            <a:r>
              <a:rPr lang="el-GR" dirty="0">
                <a:latin typeface="+mj-lt"/>
              </a:rPr>
              <a:t>και την επιλογή του μέσου μόνη της, αρκεί να ενσωματώσουμε την κλήση της στον αλγόριθμο που φτιάξαμε για το </a:t>
            </a:r>
            <a:r>
              <a:rPr lang="en-US" dirty="0">
                <a:latin typeface="+mj-lt"/>
              </a:rPr>
              <a:t>MA (2 birds with 1 stone)</a:t>
            </a:r>
          </a:p>
        </p:txBody>
      </p:sp>
    </p:spTree>
    <p:extLst>
      <p:ext uri="{BB962C8B-B14F-4D97-AF65-F5344CB8AC3E}">
        <p14:creationId xmlns:p14="http://schemas.microsoft.com/office/powerpoint/2010/main" val="169710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lvl="0"/>
            <a:r>
              <a:rPr lang="el-GR" sz="4800" i="1" dirty="0">
                <a:solidFill>
                  <a:srgbClr val="FFFFFF"/>
                </a:solidFill>
              </a:rPr>
              <a:t>Άσκηση </a:t>
            </a:r>
            <a:r>
              <a:rPr lang="en-US" sz="4800" i="1" dirty="0">
                <a:solidFill>
                  <a:srgbClr val="FFFFFF"/>
                </a:solidFill>
              </a:rPr>
              <a:t>2</a:t>
            </a:r>
            <a:r>
              <a:rPr lang="el-GR" sz="4800" i="1" dirty="0">
                <a:solidFill>
                  <a:srgbClr val="FFFFFF"/>
                </a:solidFill>
              </a:rPr>
              <a:t> – Φίλτρα Αφαίρεσης Συχνότητας</a:t>
            </a: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9752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16F8-A492-4E99-9748-CB9053DD5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Φίλτρα Αφαίρεσης Συχνότητας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F0161-A733-4BA1-837B-856658550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Θέλουμε όσο το δυνατό να αφήνει αναλλοίωτο το σήμα με εξαίρεση μία η περισσότερες συχνότητες τις οποίες θέλουμε να μηδενίζει</a:t>
            </a:r>
            <a:endParaRPr lang="en-US" dirty="0">
              <a:latin typeface="+mj-lt"/>
            </a:endParaRPr>
          </a:p>
        </p:txBody>
      </p:sp>
      <p:pic>
        <p:nvPicPr>
          <p:cNvPr id="5122" name="Picture 2" descr="Frequency response of notch filter with 50Hz central frequency and 5Hz... |  Download Scientific Diagram">
            <a:extLst>
              <a:ext uri="{FF2B5EF4-FFF2-40B4-BE49-F238E27FC236}">
                <a16:creationId xmlns:a16="http://schemas.microsoft.com/office/drawing/2014/main" id="{67D7471A-3C69-49D5-B306-3C3C62732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522" y="2848306"/>
            <a:ext cx="4027714" cy="302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349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ABAF6-57A3-4260-9153-85FF050A3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Φίλτρα Αφαίρεσης Συχνότητας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8C1FC4-7B55-4307-B7EE-4B064B4302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>
                    <a:latin typeface="+mj-lt"/>
                  </a:rPr>
                  <a:t>Θεωρητική Υλοποίηση</a:t>
                </a:r>
              </a:p>
              <a:p>
                <a:pPr lvl="1"/>
                <a:r>
                  <a:rPr lang="el-GR" dirty="0">
                    <a:latin typeface="+mj-lt"/>
                  </a:rPr>
                  <a:t>Πρέπει να κατασκευάσουμε το φάσμα που μας ενδιαφέρει:</a:t>
                </a:r>
              </a:p>
              <a:p>
                <a:pPr lvl="2"/>
                <a:r>
                  <a:rPr lang="el-GR" dirty="0">
                    <a:latin typeface="+mj-lt"/>
                  </a:rPr>
                  <a:t>Το φίλτρο </a:t>
                </a:r>
                <a:r>
                  <a:rPr lang="en-US" dirty="0">
                    <a:latin typeface="+mj-lt"/>
                  </a:rPr>
                  <a:t>H(</a:t>
                </a:r>
                <a:r>
                  <a:rPr lang="el-GR" dirty="0">
                    <a:latin typeface="+mj-lt"/>
                  </a:rPr>
                  <a:t>ω) = 1 επιτρέπει σε κάθε συχνότητα να περάσει</a:t>
                </a:r>
              </a:p>
              <a:p>
                <a:pPr lvl="2"/>
                <a:r>
                  <a:rPr lang="el-GR" dirty="0">
                    <a:latin typeface="+mj-lt"/>
                  </a:rPr>
                  <a:t>Το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l-GR" dirty="0">
                    <a:latin typeface="+mj-lt"/>
                  </a:rPr>
                  <a:t> αντιστοιχεί στην συχνότητα κ</a:t>
                </a:r>
              </a:p>
              <a:p>
                <a:pPr lvl="2"/>
                <a:r>
                  <a:rPr lang="el-GR" dirty="0">
                    <a:latin typeface="+mj-lt"/>
                  </a:rPr>
                  <a:t>Αρκεί να το αφαιρέσω από το 1 ώστε να έχω όλες τις συχνότητες εκτός από την κ</a:t>
                </a:r>
              </a:p>
              <a:p>
                <a:pPr lvl="2"/>
                <a:r>
                  <a:rPr lang="el-GR" dirty="0">
                    <a:latin typeface="+mj-lt"/>
                  </a:rPr>
                  <a:t>Πως θα αφαιρέσω και την αρνητική συχνότητα –κ; (</a:t>
                </a:r>
                <a:r>
                  <a:rPr lang="en-US" dirty="0">
                    <a:latin typeface="+mj-lt"/>
                  </a:rPr>
                  <a:t>Hint: </a:t>
                </a:r>
                <a:r>
                  <a:rPr lang="el-GR" dirty="0">
                    <a:latin typeface="+mj-lt"/>
                  </a:rPr>
                  <a:t>Ποιος είναι ο μετασχηματισμός </a:t>
                </a:r>
                <a:r>
                  <a:rPr lang="en-US" dirty="0">
                    <a:latin typeface="+mj-lt"/>
                  </a:rPr>
                  <a:t>Fourier </a:t>
                </a:r>
                <a:r>
                  <a:rPr lang="el-GR" dirty="0">
                    <a:latin typeface="+mj-lt"/>
                  </a:rPr>
                  <a:t>του </a:t>
                </a:r>
                <a:r>
                  <a:rPr lang="en-US" dirty="0">
                    <a:latin typeface="+mj-lt"/>
                  </a:rPr>
                  <a:t>x[n] = cos(</a:t>
                </a:r>
                <a:r>
                  <a:rPr lang="en-US" dirty="0" err="1">
                    <a:latin typeface="+mj-lt"/>
                  </a:rPr>
                  <a:t>kn</a:t>
                </a:r>
                <a:r>
                  <a:rPr lang="en-US" dirty="0">
                    <a:latin typeface="+mj-lt"/>
                  </a:rPr>
                  <a:t>) </a:t>
                </a:r>
                <a:r>
                  <a:rPr lang="el-GR" dirty="0">
                    <a:latin typeface="+mj-lt"/>
                  </a:rPr>
                  <a:t>και από </a:t>
                </a:r>
                <a:r>
                  <a:rPr lang="el-GR" i="1" dirty="0">
                    <a:latin typeface="+mj-lt"/>
                  </a:rPr>
                  <a:t>πόσους</a:t>
                </a:r>
                <a:r>
                  <a:rPr lang="el-GR" dirty="0">
                    <a:latin typeface="+mj-lt"/>
                  </a:rPr>
                  <a:t> και </a:t>
                </a:r>
                <a:r>
                  <a:rPr lang="el-GR" i="1" dirty="0">
                    <a:latin typeface="+mj-lt"/>
                  </a:rPr>
                  <a:t>ποιους</a:t>
                </a:r>
                <a:r>
                  <a:rPr lang="el-GR" dirty="0">
                    <a:latin typeface="+mj-lt"/>
                  </a:rPr>
                  <a:t> όρους αποτελείται;</a:t>
                </a:r>
                <a:r>
                  <a:rPr lang="en-US" dirty="0">
                    <a:latin typeface="+mj-lt"/>
                  </a:rPr>
                  <a:t>)</a:t>
                </a:r>
                <a:endParaRPr lang="el-GR" dirty="0">
                  <a:latin typeface="+mj-lt"/>
                </a:endParaRPr>
              </a:p>
              <a:p>
                <a:pPr lvl="2"/>
                <a:endParaRPr lang="el-GR" dirty="0"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8C1FC4-7B55-4307-B7EE-4B064B4302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t="-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89962720-F80C-4F26-965C-E3F9B74E0EE7}"/>
              </a:ext>
            </a:extLst>
          </p:cNvPr>
          <p:cNvSpPr/>
          <p:nvPr/>
        </p:nvSpPr>
        <p:spPr>
          <a:xfrm>
            <a:off x="2837089" y="4376057"/>
            <a:ext cx="1000125" cy="7878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26FCF4-6AA3-4DD8-A5DB-DF0CAA699C17}"/>
              </a:ext>
            </a:extLst>
          </p:cNvPr>
          <p:cNvSpPr/>
          <p:nvPr/>
        </p:nvSpPr>
        <p:spPr>
          <a:xfrm>
            <a:off x="6096000" y="4376057"/>
            <a:ext cx="1000125" cy="7878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9780030-A02A-46FA-B5E7-39C65B15C570}"/>
              </a:ext>
            </a:extLst>
          </p:cNvPr>
          <p:cNvCxnSpPr/>
          <p:nvPr/>
        </p:nvCxnSpPr>
        <p:spPr>
          <a:xfrm>
            <a:off x="1240971" y="4769984"/>
            <a:ext cx="1596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42087B9-4515-4C7E-AAC2-2C05BB9C5D5F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3837214" y="4757057"/>
            <a:ext cx="2258786" cy="12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3831936-1FC5-45B1-BD42-32899A7EFF38}"/>
              </a:ext>
            </a:extLst>
          </p:cNvPr>
          <p:cNvCxnSpPr>
            <a:cxnSpLocks/>
          </p:cNvCxnSpPr>
          <p:nvPr/>
        </p:nvCxnSpPr>
        <p:spPr>
          <a:xfrm>
            <a:off x="7096125" y="4763520"/>
            <a:ext cx="1786618" cy="6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322D19D-613F-490D-A165-940BA3B18C59}"/>
              </a:ext>
            </a:extLst>
          </p:cNvPr>
          <p:cNvSpPr txBox="1"/>
          <p:nvPr/>
        </p:nvSpPr>
        <p:spPr>
          <a:xfrm>
            <a:off x="2877910" y="4532687"/>
            <a:ext cx="926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chemeClr val="bg1"/>
                </a:solidFill>
              </a:rPr>
              <a:t>Αφαίρεση της κ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586D0F-A500-44BB-A4A7-7EB4812AA430}"/>
              </a:ext>
            </a:extLst>
          </p:cNvPr>
          <p:cNvSpPr txBox="1"/>
          <p:nvPr/>
        </p:nvSpPr>
        <p:spPr>
          <a:xfrm>
            <a:off x="6096000" y="4539151"/>
            <a:ext cx="926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Αφαίρεση της -κ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B4D133-741F-48E0-BAF5-864315D015BB}"/>
              </a:ext>
            </a:extLst>
          </p:cNvPr>
          <p:cNvSpPr txBox="1"/>
          <p:nvPr/>
        </p:nvSpPr>
        <p:spPr>
          <a:xfrm>
            <a:off x="228600" y="4539151"/>
            <a:ext cx="979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Σήμα Εισόδου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4CEE19-FA43-41A4-A7D4-145C07A80396}"/>
              </a:ext>
            </a:extLst>
          </p:cNvPr>
          <p:cNvSpPr txBox="1"/>
          <p:nvPr/>
        </p:nvSpPr>
        <p:spPr>
          <a:xfrm>
            <a:off x="8865054" y="4433891"/>
            <a:ext cx="979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Σήμα Εξόδου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56A81C-3065-4C1C-8AFD-9DACBE5D6A5E}"/>
              </a:ext>
            </a:extLst>
          </p:cNvPr>
          <p:cNvSpPr txBox="1"/>
          <p:nvPr/>
        </p:nvSpPr>
        <p:spPr>
          <a:xfrm>
            <a:off x="3829050" y="4378798"/>
            <a:ext cx="2193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>
                <a:latin typeface="+mj-lt"/>
              </a:rPr>
              <a:t>Σε σειρά σύνδεση των συστημάτων</a:t>
            </a:r>
          </a:p>
          <a:p>
            <a:r>
              <a:rPr lang="el-GR" sz="1100" dirty="0">
                <a:latin typeface="+mj-lt"/>
              </a:rPr>
              <a:t>Τι ισχύει για αυτά στο χρόνο και τι στη συχνότητα;</a:t>
            </a: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28D661DE-F919-4F8B-9C9F-52F8FE3E64A1}"/>
              </a:ext>
            </a:extLst>
          </p:cNvPr>
          <p:cNvSpPr/>
          <p:nvPr/>
        </p:nvSpPr>
        <p:spPr>
          <a:xfrm rot="5400000">
            <a:off x="4738355" y="3241371"/>
            <a:ext cx="449036" cy="43372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B43971B-6226-4878-A869-873DF9F3D6E8}"/>
              </a:ext>
            </a:extLst>
          </p:cNvPr>
          <p:cNvSpPr/>
          <p:nvPr/>
        </p:nvSpPr>
        <p:spPr>
          <a:xfrm>
            <a:off x="4359729" y="5634519"/>
            <a:ext cx="1143000" cy="650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8F4DD8-96E3-4BDC-B8FE-801FE98A6E8D}"/>
              </a:ext>
            </a:extLst>
          </p:cNvPr>
          <p:cNvSpPr txBox="1"/>
          <p:nvPr/>
        </p:nvSpPr>
        <p:spPr>
          <a:xfrm>
            <a:off x="4359729" y="5671762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latin typeface="+mj-lt"/>
              </a:rPr>
              <a:t>Τελικό Φίλτρο </a:t>
            </a:r>
            <a:r>
              <a:rPr lang="en-US" sz="1600" dirty="0">
                <a:latin typeface="+mj-lt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158446632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WO.pptx" id="{769520F8-BFE5-4C8C-A7AA-375C025A91CE}" vid="{AEAFD717-D3C8-4034-8F7E-D5220B0CCE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{9D254CAD-8871-4AE6-9945-24C93BB2C44A}tf56160789_win32</Template>
  <TotalTime>180</TotalTime>
  <Words>927</Words>
  <Application>Microsoft Office PowerPoint</Application>
  <PresentationFormat>Widescreen</PresentationFormat>
  <Paragraphs>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Bookman Old Style</vt:lpstr>
      <vt:lpstr>Calibri</vt:lpstr>
      <vt:lpstr>Cambria Math</vt:lpstr>
      <vt:lpstr>Franklin Gothic Book</vt:lpstr>
      <vt:lpstr>1_RetrospectVTI</vt:lpstr>
      <vt:lpstr>HY-370  Lab 2</vt:lpstr>
      <vt:lpstr>Άσκηση 1 – Τα φίλτρα Moving Average και Median</vt:lpstr>
      <vt:lpstr>Κυλιόμενη Μέση Τιμή (Moving Average – MA)</vt:lpstr>
      <vt:lpstr>Κυλιόμενη Μέση Τιμή (Moving Average – MA)</vt:lpstr>
      <vt:lpstr>Φίλτρο Μεσαίας Τιμής (Median Filter)</vt:lpstr>
      <vt:lpstr>Φίλτρο Μεσαίας Τιμής (Median Filter)</vt:lpstr>
      <vt:lpstr>Άσκηση 2 – Φίλτρα Αφαίρεσης Συχνότητας</vt:lpstr>
      <vt:lpstr>Φίλτρα Αφαίρεσης Συχνότητας</vt:lpstr>
      <vt:lpstr>Φίλτρα Αφαίρεσης Συχνότητας</vt:lpstr>
      <vt:lpstr>Φίλτρα Αφαίρεσης Συχνότητας</vt:lpstr>
      <vt:lpstr>Φίλτρα Αφαίρεσης Συχνότητας</vt:lpstr>
      <vt:lpstr>Άσκηση 3 – Ανίχνευση Ενέργειας σε Ζώνες Συχνοτήτων</vt:lpstr>
      <vt:lpstr>Ανίχνευση Ενέργειας σε Ζώνες Συχνοτήτων (Activity Detection)</vt:lpstr>
      <vt:lpstr>Ανίχνευση Ενέργειας σε Ζώνες Συχνοτήτων (Activity Detection)</vt:lpstr>
      <vt:lpstr>Ανίχνευση Ενέργειας σε Ζώνες Συχνοτήτων (Activity Detection)</vt:lpstr>
      <vt:lpstr>Ανίχνευση Ενέργειας σε Ζώνες Συχνοτήτων (Activity Detection)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HY-370  Lab 2</dc:title>
  <dc:creator>Anastasis Livanidis</dc:creator>
  <cp:lastModifiedBy>Anastasis Livanidis</cp:lastModifiedBy>
  <cp:revision>19</cp:revision>
  <dcterms:created xsi:type="dcterms:W3CDTF">2020-10-27T09:10:12Z</dcterms:created>
  <dcterms:modified xsi:type="dcterms:W3CDTF">2020-10-27T12:10:40Z</dcterms:modified>
</cp:coreProperties>
</file>