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  <p:sldMasterId id="2147483720" r:id="rId2"/>
  </p:sldMasterIdLst>
  <p:notesMasterIdLst>
    <p:notesMasterId r:id="rId40"/>
  </p:notesMasterIdLst>
  <p:handoutMasterIdLst>
    <p:handoutMasterId r:id="rId41"/>
  </p:handoutMasterIdLst>
  <p:sldIdLst>
    <p:sldId id="322" r:id="rId3"/>
    <p:sldId id="398" r:id="rId4"/>
    <p:sldId id="399" r:id="rId5"/>
    <p:sldId id="400" r:id="rId6"/>
    <p:sldId id="401" r:id="rId7"/>
    <p:sldId id="402" r:id="rId8"/>
    <p:sldId id="403" r:id="rId9"/>
    <p:sldId id="404" r:id="rId10"/>
    <p:sldId id="405" r:id="rId11"/>
    <p:sldId id="406" r:id="rId12"/>
    <p:sldId id="407" r:id="rId13"/>
    <p:sldId id="408" r:id="rId14"/>
    <p:sldId id="409" r:id="rId15"/>
    <p:sldId id="410" r:id="rId16"/>
    <p:sldId id="411" r:id="rId17"/>
    <p:sldId id="412" r:id="rId18"/>
    <p:sldId id="413" r:id="rId19"/>
    <p:sldId id="414" r:id="rId20"/>
    <p:sldId id="415" r:id="rId21"/>
    <p:sldId id="381" r:id="rId22"/>
    <p:sldId id="382" r:id="rId23"/>
    <p:sldId id="383" r:id="rId24"/>
    <p:sldId id="384" r:id="rId25"/>
    <p:sldId id="416" r:id="rId26"/>
    <p:sldId id="385" r:id="rId27"/>
    <p:sldId id="417" r:id="rId28"/>
    <p:sldId id="386" r:id="rId29"/>
    <p:sldId id="387" r:id="rId30"/>
    <p:sldId id="391" r:id="rId31"/>
    <p:sldId id="388" r:id="rId32"/>
    <p:sldId id="392" r:id="rId33"/>
    <p:sldId id="389" r:id="rId34"/>
    <p:sldId id="390" r:id="rId35"/>
    <p:sldId id="393" r:id="rId36"/>
    <p:sldId id="394" r:id="rId37"/>
    <p:sldId id="395" r:id="rId38"/>
    <p:sldId id="279" r:id="rId39"/>
  </p:sldIdLst>
  <p:sldSz cx="9144000" cy="6858000" type="screen4x3"/>
  <p:notesSz cx="6858000" cy="9947275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981" autoAdjust="0"/>
  </p:normalViewPr>
  <p:slideViewPr>
    <p:cSldViewPr snapToGrid="0">
      <p:cViewPr varScale="1">
        <p:scale>
          <a:sx n="79" d="100"/>
          <a:sy n="79" d="100"/>
        </p:scale>
        <p:origin x="96" y="6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presProps" Target="pres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0" Type="http://schemas.openxmlformats.org/officeDocument/2006/relationships/slide" Target="slides/slide18.xml"/><Relationship Id="rId41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FB57A6-639F-4DB8-8F99-7B23596E55C7}" type="datetimeFigureOut">
              <a:rPr lang="el-GR" smtClean="0"/>
              <a:t>13/12/2019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C63407-19BD-4628-82F1-DAFB0650BDA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345321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333.61829" units="1/cm"/>
          <inkml:channelProperty channel="Y" name="resolution" value="1777.91638" units="1/cm"/>
          <inkml:channelProperty channel="F" name="resolution" value="0.00051" units="1/dev"/>
          <inkml:channelProperty channel="T" name="resolution" value="1" units="1/dev"/>
        </inkml:channelProperties>
      </inkml:inkSource>
      <inkml:timestamp xml:id="ts0" timeString="2019-12-12T15:45:37.045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600 3658 31 0,'43'-33'37'16,"-43"33"0"-16,0 0-8 15,0 0-10-15,14 42-7 16,-14-42-4-16,2 64-1 15,-2-64-1 1,0 82-1-16,0-36-2 16,0 1 0-16,5-6 0 15,-5-41-1-15,23 73 1 16,-23-73-1-16,31 44-1 16,-31-44-2-16,0 0-4 0,56 10-13 15,-56-10-23 1,0 0-1-16,15-44 0 0,-15 44 0 15</inkml:trace>
  <inkml:trace contextRef="#ctx0" brushRef="#br0" timeOffset="300.8125">682 3509 47 0,'0'0'33'16,"0"0"-10"-16,0 0-6 15,0 0-6-15,0 0-6 16,0 0-13-16,0 0-23 0,0 0-2 16,0 0-1-16,0 0 5 15</inkml:trace>
  <inkml:trace contextRef="#ctx0" brushRef="#br0" timeOffset="663.9208">1118 4087 72 0,'0'0'41'15,"0"0"1"-15,0 0-15 16,0 0-13-16,0 0-5 0,0 0-8 15,0 0-17-15,0 0-25 16,0 22-1-16,13-31-1 16,8-4 0-16</inkml:trace>
  <inkml:trace contextRef="#ctx0" brushRef="#br0" timeOffset="1186.0065">2031 3299 25 0,'-23'15'25'0,"-8"9"-6"16,-3 14-3-16,6 11-1 16,-3 17-1-1,13 16 1-15,1 2-1 16,17 11-1-16,4-6-1 15,15 4-2-15,7-13-4 16,10-9-6-16,12-14-18 16,3-11-21-16,2-27 0 15,0-8-1-15,-2-16 0 16</inkml:trace>
  <inkml:trace contextRef="#ctx0" brushRef="#br0" timeOffset="1803.4199">2610 3878 17 0,'9'-15'34'0,"6"2"-1"16,-5-7-8-16,-1-5-7 16,0 0-4-16,-9-8-3 15,0 4-3-15,-12-2-1 16,3 5-2-16,-16 0-1 0,0 12 0 15,-9 9-2-15,0 9 0 16,0 11-1-16,6 11 0 0,3 6-1 16,5 8 1-1,12 2-1-15,8 0 0 0,11-5 0 16,9-2-1-16,6-10 1 31,1-8 0-31,4-10 0 0,3-7 0 16,-5-14 0-16,0-4 0 15,0-7 0-15,-10-7 0 16,-1-6 0-16,-8 1 1 16,-4 1-1-16,-3 7-1 15,-3 7 1-15,-4 6 0 16,4 16 0-16,-15 0 0 0,6 18 0 16,9 6 1-16,0 1 0 15,0 10 1-15,9-3-1 16,2 1 1-16,5-4 0 15,7-3 0-15,8-6-3 16,-3-9-6-16,10-4-24 16,2-7-9-1,-1-7-1-15,5 1 0 16</inkml:trace>
  <inkml:trace contextRef="#ctx0" brushRef="#br0" timeOffset="2203.3123">3174 3895 19 0,'10'10'38'15,"7"13"0"-15,-7 2-8 16,-3 1-8-16,2 8-5 16,-14-4-8-16,-2-2-14 15,-9-5-29-15,6-3-3 0,-8-16-2 16,8-4 1-16</inkml:trace>
  <inkml:trace contextRef="#ctx0" brushRef="#br0" timeOffset="2666.5861">3819 3592 31 0,'-15'-19'32'0,"2"12"-8"16,-9 1-4-16,-8 2-6 0,2 10-5 16,-6 5-2-16,3 9-1 15,5 8-2-15,5 10 1 16,11 2-1-16,10 6 1 31,6-6 1-31,13 4 0 0,6-14 0 16,9 0 0-16,4-13-1 15,4-8-3-15,5-9-7 16,-9 0-32-16,-2-15-3 16,5 4 0-16,-16-6-1 15</inkml:trace>
  <inkml:trace contextRef="#ctx0" brushRef="#br0" timeOffset="3120.2212">4113 3360 18 0,'16'7'38'15,"0"4"0"-15,12 12-1 16,3 15-14-16,-1 5-8 0,4 17-5 15,-9 4-4-15,-3 10-1 16,-16 0-3-16,-12 2 0 16,-15-7-1-16,-8-8-1 15,-8-11 1-15,-4-8-1 16,8-13 0-16,1-10-2 31,11-9-4-31,3-6-24 0,18-4-10 16,11-18 0-16,2-3 0 15</inkml:trace>
  <inkml:trace contextRef="#ctx0" brushRef="#br0" timeOffset="3885.3021">590 5329 45 0,'0'0'35'15,"0"0"-8"-15,0 0-5 16,0 0-8-16,-37 46-3 16,37-46-3-1,-10 78-2-15,10-30-2 16,4 1-1-16,8-2-1 16,7-3-1-16,-19-44-3 15,44 69-7-15,-44-69-21 16,59 31-7-16,-59-31 0 0,62-23-1 15</inkml:trace>
  <inkml:trace contextRef="#ctx0" brushRef="#br0" timeOffset="4250.84">836 5403 15 0,'0'0'33'16,"0"0"1"-16,0 0-5 15,0 0-7-15,0 0-6 16,0 0-5-16,0 56-3 16,0-56-1-16,5 77-1 15,-1-36-2-15,-4-41-1 0,18 76-1 16,-18-76-1-16,28 59-1 0,-28-59-3 16,0 0-9-1,46 22-22-15,-46-22-5 0,0 0 0 16,33-75 0-16</inkml:trace>
  <inkml:trace contextRef="#ctx0" brushRef="#br0" timeOffset="4519.5855">612 5080 25 0,'0'0'38'0,"0"0"0"15,0 0-1-15,28-41-17 16,-28 41-16-16,0 0-31 0,0 0-8 15,0 0-2-15,0 0-1 0</inkml:trace>
  <inkml:trace contextRef="#ctx0" brushRef="#br0" timeOffset="4803.9306">944 5063 48 0,'0'0'37'0,"0"0"-1"15,0 0-7-15,0 0-39 16,0 0-21-16,0 0-3 16,0 0-2-1,44 15-1-15</inkml:trace>
  <inkml:trace contextRef="#ctx0" brushRef="#br0" timeOffset="5419.1651">1311 5714 38 0,'0'0'38'0,"0"0"2"16,0 0-11-16,0 0-7 15,0 0-6-15,11 5-4 16,-11-5-3-16,0 0-2 15,0 0-3-15,0 0-2 16,0 0-9-16,0 15-35 0,0-15-1 16,-11 22 0-16,5-8-1 15</inkml:trace>
  <inkml:trace contextRef="#ctx0" brushRef="#br0" timeOffset="46715.917">2253 4966 24 0,'-14'-11'31'0,"-2"19"-8"16,-17 17-4-16,-7 16-4 15,2 20-3-15,-2 9-2 16,18 15-2-16,8 7-1 16,14 2-2-16,21-2-1 15,14-10-2-15,18-9-4 16,9-22-10-16,9-18-23 0,8-11-1 16,-6-27 0-16,7 0 0 15</inkml:trace>
  <inkml:trace contextRef="#ctx0" brushRef="#br0" timeOffset="47316.986">2813 5542 19 0,'19'-6'31'0,"-12"-10"-5"16,3 0-4-16,-4-2-6 16,-6-2-4-16,-3-1-4 15,-10 1-2-15,-3 2-2 16,-9 3-2-16,-3 5 0 16,-5 6-1-1,-1 6-1-15,-2 10 0 16,3 5 1-16,5 10-1 0,8 5 0 15,7 5 0-15,7-4 0 16,10 0 0-16,7-5 1 16,13-5-1-16,8-7 0 15,4-10 1-15,2-9-1 16,0-6 1-16,0-6 0 0,-5-4-1 16,-3-4 1-16,-7 0-1 15,-11-1 1-15,-3 7 0 16,-3 1-1-16,-6 5 0 15,0 11 1-15,0 0-1 16,0 0 1-16,15 24-5 16,-8-5-12-16,-4-4-19 0,12 14 0 15,-7-12-1-15,10 8 4 16</inkml:trace>
  <inkml:trace contextRef="#ctx0" brushRef="#br0" timeOffset="47485.5248">3267 5654 38 0,'6'24'34'0,"-12"-4"1"16,6 6-15-16,-11-3-15 16,1-4-29-16,3 7-8 15,-10-12-1-15,10-3-1 16</inkml:trace>
  <inkml:trace contextRef="#ctx0" brushRef="#br0" timeOffset="48017.5989">3694 5036 46 0,'-5'-16'35'0,"5"16"-3"0,0 20-11 16,0 12-9-16,3 17-3 0,-3 7-4 15,0 8-1-15,4 0 0 16,1 1-2-16,1-9 0 16,-2-9-1-16,1-9 0 15,2-13 0-15,-1-11 0 16,-6-14 0-16,22-4 0 31,-7-9-1-31,3-6 1 0,11 4-1 16,2-2-1-16,6 2 1 15,7 6-1-15,-8 9 0 16,-7 6 0-16,-6 7 1 16,-13 9-1-16,-15 2 1 15,-8 2-5-15,-18-4-5 16,-3-5-23-16,3 0-4 0,-1-17 0 15,12 0 0-15</inkml:trace>
  <inkml:trace contextRef="#ctx0" brushRef="#br0" timeOffset="48287.0378">4297 4984 17 0,'21'-27'37'0,"20"27"1"0,-1 18 0 16,4 17-18-16,2 21-7 15,-12 10-5-15,-7 15-2 16,-10 4-4-16,-12 7-6 15,-11-6-10-15,-13-10-17 16,-8-15-7-16,8-11-1 16,-5-17 0-16</inkml:trace>
  <inkml:trace contextRef="#ctx0" brushRef="#br0" timeOffset="48487.1449">5059 5532 75 0,'8'22'41'0,"-5"12"1"16,-10 4-19-16,-7 3-15 16,1-1-15-16,-17-1-30 15,8-6-2-15,-7-15-2 16,10-15 0-16</inkml:trace>
  <inkml:trace contextRef="#ctx0" brushRef="#br0" timeOffset="49034.8723">6111 4863 20 0,'-22'-8'33'16,"-24"8"-3"-16,-2 16-8 15,-5 18-3-15,-1 15-5 16,9 17-2-16,6 6-3 16,18 10-2-16,13 3-1 0,20-1-2 15,15-10-2 1,13-9-3-16,16-10-10 0,11-14-23 15,5-23-4-15,9-15 1 16,-3-17-2-16</inkml:trace>
  <inkml:trace contextRef="#ctx0" brushRef="#br0" timeOffset="49404.221">6628 5305 7 0,'0'-31'63'16,"-11"11"-38"-16,-9 7-7 31,-7-1-5-31,-4 12-4 16,-6 2-3-16,0 9-2 16,2 9-1-16,4 6 0 15,10 5-1-15,12 7-2 0,9-2 1 16,9 0 1-16,12 0-3 15,8-9-6-15,2-7-23 16,7 0-5-16,-8-16 1 0,3 3-1 16</inkml:trace>
  <inkml:trace contextRef="#ctx0" brushRef="#br0" timeOffset="49584.5545">6818 5411 28 0,'35'10'40'15,"-8"7"-1"-15,-5 7 2 16,-6 6-18-16,-16 1-11 16,-10 0-9-16,-5 0-32 15,-7 1-8-15,-9-14-2 0,6-4-1 16</inkml:trace>
  <inkml:trace contextRef="#ctx0" brushRef="#br0" timeOffset="50105.9173">7410 5450 35 0,'20'-14'36'0,"-6"-11"-3"15,-1-2-11-15,0 4-6 16,-13-4-5-16,5 3-2 16,-17 2-3-1,-3 3-2-15,-13 3-1 16,-2 6 0-16,-8 7-3 16,3 8 1-16,1 9-1 15,3 3 1-15,10 7-1 16,8 0 0-16,9 4 0 15,11-2 0-15,6-1 1 0,5-4-2 16,4-10 2-16,6-8 0 0,0-6-1 16,6-11 1-1,-1-8-1-15,-4-11 0 0,1-7 1 16,-4-10-1-16,-7-10-1 16,-4-4 1-16,-3-1-1 15,-8 5 2-15,-4 4-1 16,-4 10 0-1,-2 12 0-15,2 15 1 16,4 19 0-16,-7 31-1 16,3 8 1-16,4 15-1 15,0 6 1-15,4 8-1 16,1 7-2-16,-3-7-4 16,11-6-13-16,3-7-19 15,-1-20 0-15,7-9-1 0,3-14-1 16</inkml:trace>
  <inkml:trace contextRef="#ctx0" brushRef="#br0" timeOffset="50390.3373">7910 4841 48 0,'18'0'39'0,"10"14"0"0,16 21-11 15,11 20-10-15,-8 5-8 16,3 13-3-16,-13 3-2 31,-9 1-1-31,-13-8-3 0,-12-8 1 16,-18-10-1-16,-7-9 0 16,-6-10 0-16,4-9-2 15,2-5-5-15,0-12-16 16,3-6-18-16,9-3-1 15,-1-7 0-15,11 10 0 16</inkml:trace>
  <inkml:trace contextRef="#ctx0" brushRef="#br0" timeOffset="51122.3042">398 6788 56 0,'0'0'34'16,"13"59"-7"-16,-13-59-7 15,11 80-4-15,-7-37-4 16,8 4-3-16,1-3-4 16,-13-44-5-16,37 66-13 15,-37-66-23-15,0 0-2 0,65 22 0 16,-65-22-1-16</inkml:trace>
  <inkml:trace contextRef="#ctx0" brushRef="#br0" timeOffset="51407.9335">755 6794 33 0,'0'0'35'0,"0"0"-1"31,0 0-11-31,-10 58-7 0,10-58-6 16,-3 62-4-16,3-62-1 16,6 74-1-16,-6-74-2 15,13 71 0-15,-13-71-3 16,34 53-3-16,-34-53-16 15,0 0-15-15,62 30-1 16,-62-30-1-16,40-15 1 0</inkml:trace>
  <inkml:trace contextRef="#ctx0" brushRef="#br0" timeOffset="51739.4515">1036 6849 25 0,'0'0'34'16,"0"0"0"-16,0 0-6 15,0 0-10-15,20 50-4 16,-20-50-4-16,0 60-4 16,0-60-1-16,5 62-3 15,-5-62 0-15,16 50 0 16,-16-50-2-16,0 0-4 0,0 0-9 16,44 17-23-16,-34-28-3 15,-10 11 2-15,0-48 0 16</inkml:trace>
  <inkml:trace contextRef="#ctx0" brushRef="#br0" timeOffset="52010.21">560 6545 60 0,'0'0'36'16,"0"0"2"-16,0 0-15 16,0 0-16-16,0 0-15 15,0 0-25-15,42 4-3 16,-42-4-1-1,0 0-1-15</inkml:trace>
  <inkml:trace contextRef="#ctx0" brushRef="#br0" timeOffset="52241.0608">891 6600 61 0,'0'0'39'0,"0"0"1"16,0 0-4 0,0 0-34-16,0 0-34 15,0 0-6-15,44-22-1 16,-44 22-1-16</inkml:trace>
  <inkml:trace contextRef="#ctx0" brushRef="#br0" timeOffset="52472.3327">1198 6546 60 0,'-3'-12'37'0,"3"12"-5"15,0-10-16-15,0 10-48 0,23-4-5 16,-7 4 0-16,0 6 0 16</inkml:trace>
  <inkml:trace contextRef="#ctx0" brushRef="#br0" timeOffset="52894.5507">1481 7204 36 0,'0'0'35'0,"-3"-9"-7"16,3 9-5-16,0 0-3 16,10-3-4-16,-10 3-3 15,0 0-3-15,9-4-4 16,-9 4-11-16,3-13-31 15,-3 13-3-15,0 0 0 16,0 0-1-16</inkml:trace>
  <inkml:trace contextRef="#ctx0" brushRef="#br0" timeOffset="111837.3908">2719 6788 9 0,'-11'0'30'15,"-16"-10"0"-15,-1 16-10 16,-3 3-5-16,-3 11-4 0,9 12-1 16,1 3 0-16,14 12 0 15,7-2 0-15,16 8-1 16,11-7 1-16,19 1-1 15,4-12-1-15,9-5-1 16,-3-15-2-16,0-2 0 31,-13-8-4-31,-6-11-8 0,-1-5-31 16,-14 4-4-16,-11-7 0 16,-1 5-1-16</inkml:trace>
  <inkml:trace contextRef="#ctx0" brushRef="#br0" timeOffset="198883.6161">422 8453 50 0,'0'0'28'0,"0"0"-3"15,0 0-4-15,0 0-6 0,0 0-4 16,0 0-4-16,-5 44-4 0,5-44-1 16,-6 73 0-16,10-32 0 15,-4-41 0-15,24 77 0 16,-24-77 0-16,45 62 0 16,-45-62-4-16,45 31-5 31,-45-31-16-31,0 0-13 0,42-3-2 15,-42 3 1-15</inkml:trace>
  <inkml:trace contextRef="#ctx0" brushRef="#br0" timeOffset="199115.6324">436 8095 47 0,'0'0'36'31,"0"0"-1"-31,0 0-15 0,6-42-15 16,-6 42-24-16,0 0-12 15,0 0-4-15,0 0 0 16</inkml:trace>
  <inkml:trace contextRef="#ctx0" brushRef="#br0" timeOffset="199615.963">795 8528 33 0,'0'0'33'16,"-15"-43"-2"-16,15 43-11 0,0 0-5 16,0 0-4-16,0 0-3 15,0 0-3-15,29 51 0 16,-29-51 0-16,20 53-1 16,-20-53 1-16,25 63-2 0,-25-63 0 15,27 58 0-15,-27-58 1 16,0 0 0-16,41 43 0 15,-41-43 0-15,0 0 0 16,52-31 0-16,-52 31-1 16,44-53 0-16,-44 53-1 15,40-58-1 1,-40 58-2-16,29-47-1 16,-29 47-4-16,0 0-7 15,0 0-16-15,0 0-12 16,0 0-1-16,0 0 0 15</inkml:trace>
  <inkml:trace contextRef="#ctx0" brushRef="#br0" timeOffset="199954.105">1434 8707 43 0,'0'0'40'0,"0"0"1"0,0 0-2 15,0 0-19-15,0 0-6 16,0 0-6-16,0 0-3 16,12-9-2-16,-12 9-3 15,0 0-7-15,0 0-27 16,0 0-8-16,0-13 0 16,-5 4 0-16</inkml:trace>
  <inkml:trace contextRef="#ctx0" brushRef="#br0" timeOffset="201186.87">2671 8402 15 0,'-6'-14'28'0,"6"14"-8"15,-21 8-3-15,8 4-5 0,1 11-5 16,0 5-3-16,6 7 0 16,3 3-1-16,3 4 0 15,6-3 1-15,2 0-1 16,6-9 1-16,7-2 1 16,4-11 1-16,3-8-2 15,2-9 1 1,-1-9-1-16,1-8 0 15,1-5-1-15,-3-5-1 16,-8-3 0-16,-6-2-1 16,-7 0 0-16,-7 1-1 15,3 8 0-15,-3 4 0 0,-10 5 0 16,-2 5 0 0,2 9-1-16,-1 7 1 0,5 9 0 15,6 7-1-15,-4 5 1 16,8 1 1-16,6 8-1 0,5-1 0 15,3-2 1-15,7-5 1 16,3-3 0-16,0-11 1 16,8-2 0-16,-7-13 1 31,5-4-1-31,-1-10 1 0,-7-6 0 16,-2-6-3-16,-11-5 2 15,-7-3-2-15,-6 0 0 16,-7-2-1-16,-8 7 0 15,0 1 0-15,3 9-3 16,-4 8-5-16,3 1-13 16,0 10-18-16,13 9-1 0,0-9 0 15,11 22 1-15</inkml:trace>
  <inkml:trace contextRef="#ctx0" brushRef="#br0" timeOffset="201486.4781">3537 8448 37 0,'18'0'35'16,"8"0"-2"-16,1 0-13 16,4 0-9-16,10 0-2 15,-1-4-5-15,7 4-3 16,-8 5-5-16,-7-5-5 16,2 4-6-16,-12 0-10 0,-7-4-9 15,4 6-1-15,-19-6 8 16</inkml:trace>
  <inkml:trace contextRef="#ctx0" brushRef="#br0" timeOffset="201733.8481">3615 8579 20 0,'-10'10'35'0,"23"-10"-6"16,1 3-3-16,12-3-7 0,5 0-4 15,3 0-3-15,6 4-5 16,-5-4-3-16,-1 0-8 16,-3 3-21-16,-3 4-12 15,-16-7 0-15,7 12-1 16</inkml:trace>
  <inkml:trace contextRef="#ctx0" brushRef="#br0" timeOffset="202734.1365">4959 8110 20 0,'-10'0'29'0,"-9"0"-10"16,-13-4-4-16,-1-2-3 16,-3-4-3-16,2-4-2 0,7-4-2 15,8-5-1-15,12-1-2 16,14-2 0-16,6-1 0 16,12 2 0-16,9 3 0 15,7 7 1-15,5 6 0 16,0 9 0-16,-5 5 1 0,-5 8 0 15,-10 10-1-15,-13 7 0 0,-13 9-2 16,-19 0 1 0,-15 7-2-16,-10-2 0 15,-4 0 0-15,-3-3-1 0,0-5 0 16,11-6 0-16,3-8 1 16,13-6-1-16,17-4 1 31,7-12-1-31,13 5 1 0,12-5 0 15,9 0 1-15,5 0-1 16,6 0 0-16,-1 8 0 16,0-1 0-16,-8 2 0 15,-2 1 1-15,-9 3-2 16,-4 5 1-16,-9 0 0 16,0-2 0-16,-4 2 0 0,-2-2 1 15,-3-4-1-15,1 0 0 16,-4-12 1-16,0 11-1 15,0-11 1-15,0 0 0 16,0 0-1-16,-4-13 1 16,-1 3-1-16,2-2 1 15,3-3-1 1,-3-2 0-16,3 1 0 16,8-3 0-16,1 0 0 15,7 0 0-15,2 1 0 0,4 4-1 16,3 6 1-1,0 3 0-15,0 5-1 0,-1 3 2 16,-2 7-1-16,-4 2 0 16,-5 2 0-16,-4 6 1 0,-2-2-1 15,-7 1 1-15,0 0-1 16,0-1-2-16,4-3-6 16,1-1-15-16,4-10-12 15,16 2-1-15,0-13 1 16</inkml:trace>
  <inkml:trace contextRef="#ctx0" brushRef="#br0" timeOffset="203072.1424">5676 8481 27 0,'0'0'34'16,"0"0"1"-16,0 0-14 16,17-6-5-16,-14-6-4 15,6 2-3-15,-6-10-3 0,0-3-2 16,-3-6-1-16,0-5-1 16,-6-10 0-16,3-1-1 0,-3-2 0 15,3-5 0-15,3 1-1 16,5 4 1-16,2 3-1 15,6 8 1-15,2 7-2 16,4 5-1-16,6 11-6 16,-4 3-8-16,3 7-17 31,-2 9-5-31,-4-3 2 0,0 14-2 16</inkml:trace>
  <inkml:trace contextRef="#ctx0" brushRef="#br0" timeOffset="203287.9925">5509 8194 11 0,'-15'0'34'0,"30"0"0"15,9 0-9-15,16 0-8 0,13 0-5 16,4 3-7-16,6 1-10 31,2-4-22-31,1 14-6 16,-16-10-1-16,0 8 0 0</inkml:trace>
  <inkml:trace contextRef="#ctx0" brushRef="#br0" timeOffset="203719.8553">4616 8722 2 0,'13'7'29'0,"12"-7"-5"15,8 0-4-15,16 0-3 16,16 5 0-16,19-5-3 15,18 6-2-15,22-4-4 16,16 4-1-16,10-3-2 16,9 2-2-16,-4-1-2 0,-8 0-2 15,-14 2-14-15,-17 2-20 16,-41-8-1-16,-16 5 0 16,-35-5 1-16</inkml:trace>
  <inkml:trace contextRef="#ctx0" brushRef="#br0" timeOffset="204235.9889">4878 9460 26 0,'12'9'33'31,"6"3"-8"-31,9-3-3 0,-2-5-4 16,4-4-4-16,-6-9-4 15,2-4-3-15,-8-6-2 16,-1 0-2-16,-10-8-1 15,-2-5-1-15,-4-2 0 16,0-2-1-16,0-3 1 16,0 0-1-16,5 0 0 0,3 1 0 15,6 2 0-15,4 2 0 16,4 10-2-16,-1 2-4 0,5 10-6 16,-6 6-9-16,0 6-15 15,2 9-1-15,-10 1 1 16</inkml:trace>
  <inkml:trace contextRef="#ctx0" brushRef="#br0" timeOffset="204458.8584">4955 9243 10 0,'0'0'30'0,"15"-8"-3"16,7 3-7-16,14-1-8 16,9 6-3-16,2 0-7 15,1 3-14-15,-4-3-16 16,9 17-1-16,-13-12-1 0</inkml:trace>
  <inkml:trace contextRef="#ctx0" brushRef="#br0" timeOffset="204921.7451">5560 9406 23 0,'-8'-12'28'16,"8"12"-5"-16,-22-12-5 0,3 10-5 15,-1 2-3-15,-8 0-3 16,4 2-2-16,-4 4-1 16,6 3-1-16,0 1-1 15,8 3 0-15,3 1 0 16,8-1 0-16,8 2 0 15,8 0 1 1,3 2-1-16,9 2 0 16,0-4 1-16,1-1-1 15,1 0-1-15,-4-1 1 16,-4-3 0-16,-8 4 0 16,-11-5 0-16,-8-4 0 15,-11-1 0-15,-4 0 0 0,-7-4 0 16,1 0-1-16,-4 0-1 0,4-7-4 15,6 5-12-15,8-2-21 16,0-9-1-16,15 13 1 16,-6-28-2-16</inkml:trace>
  <inkml:trace contextRef="#ctx0" brushRef="#br0" timeOffset="205590.5067">6511 8569 39 0,'25'0'23'15,"12"2"-2"1,7-2-3-16,9 3-4 0,-1-3-4 16,0 0-4-16,-6 0-5 15,-2 0-6-15,-10-3-8 16,-8 3-10-16,-8 0-9 0,-18 0 0 16,0 0 6-16</inkml:trace>
  <inkml:trace contextRef="#ctx0" brushRef="#br0" timeOffset="205776.5021">6586 8697 7 0,'11'4'31'16,"9"2"0"-16,1-6-6 0,7 5-10 15,7-5-7 1,5 7-9-16,0 0-20 15,-3-7-9 1,11 3-1-16,-6-10-1 16</inkml:trace>
  <inkml:trace contextRef="#ctx0" brushRef="#br0" timeOffset="206624.8689">7773 8368 21 0,'-24'-7'26'16,"-7"-12"-9"-16,5-3-3 15,4-8-2-15,8-3-4 0,10 2-2 16,4-4-2-16,11 4-1 15,6 3 1-15,8 10 0 16,6 3-1-16,6 11 2 16,1 4-1-16,-4 11 0 0,-3 5 0 15,-10 9-1-15,-11 3-1 16,-10 8 0-16,-19 3-1 16,-6 1 0-16,-10 2-1 15,-2-6 1-15,-3-5-2 16,3-3 1-16,9-6 0 31,6-8 0-31,7-5-1 0,15-9 1 16,-12 5 0-16,12-5 0 15,19-6 0-15,-1 0 0 16,9 6 0-16,5-3 0 16,8 3 0-16,-2 3 0 15,4 2 0-15,-4 3 0 0,-4 1 0 16,-3 3 0-16,-10 0 0 15,-5 0 0-15,-6-2 1 0,-5 2 0 16,-5-2 0-16,0-10 0 16,-5 12 0-16,5-12 0 15,0 0 0-15,-10-3 0 16,10-9-1-16,-3 0 1 31,3-5-1-31,7-3 0 0,1-1 0 16,1 2-1-16,5 0 1 15,3 5-1-15,4 1 1 16,-4 4-1-16,6 9 2 16,-3 0-1-16,0 7 1 15,-2 2 0-15,1 0 0 16,-4 4 0-16,-1 0 0 0,1-1-1 16,-7 2-3-16,2-4-6 15,-1-1-11-15,4 4-15 16,-13-13 0-16,18 6 1 15</inkml:trace>
  <inkml:trace contextRef="#ctx0" brushRef="#br0" timeOffset="206963.3043">8479 8598 50 0,'0'0'33'0,"15"-9"-8"16,-3 0-2-16,-2-2-8 15,4-3-4-15,-7-5-3 16,5 0-4-16,-9-8 0 16,1-6-1-16,-8-7-1 15,1-4-1-15,-5-6 1 16,4 3-2-16,-3-3 0 0,7-1 1 15,0 4-1-15,10 2 1 16,6 9-3-16,0 6 0 16,11 7-5-16,-5 3-7 15,8 6-22-15,-1 14-2 16,-11-4 0-16,4 14 0 0</inkml:trace>
  <inkml:trace contextRef="#ctx0" brushRef="#br0" timeOffset="207162.103">8340 8294 35 0,'12'6'32'15,"9"-6"1"-15,21 3-15 16,7 3-15-16,6-2-23 15,13 11-10-15,-12-11 0 16,12 15-2-16</inkml:trace>
  <inkml:trace contextRef="#ctx0" brushRef="#br0" timeOffset="207626.9822">7392 8764 7 0,'0'0'28'31,"-9"6"-1"-31,9-6-13 0,28 5-2 16,2-2-1-16,13 2 0 15,16-5 0-15,20 10-1 16,22-10-2-16,23 6 0 16,19-6-1-16,18 0 0 15,9 0-1-15,13-2-2 0,-4-5-1 16,-6 4-1-16,-15-1-4 16,-18-1-19-16,-28-3-16 15,-15 3 0-15,-36-4 0 16,-20 4-1-16</inkml:trace>
  <inkml:trace contextRef="#ctx0" brushRef="#br0" timeOffset="208195.3979">7538 9281 3 0,'15'-15'29'16,"-6"-11"-3"-16,4 3-8 16,-1 0-2-16,0-2-2 15,1 6-3-15,-7 3-2 16,3 5-2-16,-9 11-1 0,0 0-1 16,6 10-1-16,-3 12 1 15,-3 7-2-15,3 7-1 16,-3 2 1-16,0 9-1 15,0-1 1-15,0-5-2 16,0 2-1-16,0-10-5 16,0-2-10-1,4-5-20-15,-1-15-1 16,8-5-1-16,-1-11 0 16</inkml:trace>
  <inkml:trace contextRef="#ctx0" brushRef="#br0" timeOffset="208528.1421">7938 9258 23 0,'-10'0'30'0,"-12"-9"1"0,7 14-12 16,-6 5-8-16,-1 2-5 15,6 7-2-15,4 4-1 16,6 4-2-16,6-2 1 0,12 6 0 15,6-9 1-15,10-5 1 16,6-4 0-16,5-4 1 16,1-14 0-16,2-3 0 15,-7-7 0-15,-1-5-1 16,-16-9-2-16,-8 1 1 31,-16-2-2-31,-13 2-1 0,-7 5-3 16,-2-1-9-16,-2 5-21 15,2 10-5-15,0 0 2 16,14 9-2-16</inkml:trace>
  <inkml:trace contextRef="#ctx0" brushRef="#br0" timeOffset="208712.2745">8281 9499 36 0,'9'10'37'0,"-9"-10"1"31,0 0 0-31,0 0-24 0,0-9-15 16,0 9-25-16,0 0-10 16,0 0-2-16,16-10 1 15</inkml:trace>
  <inkml:trace contextRef="#ctx0" brushRef="#br0" timeOffset="209081.1441">8609 9225 6 0,'-35'-10'28'15,"11"12"0"-15,-8-2-9 0,8 13-9 16,5 6-3 0,6 3-2-16,3 5 1 15,10 2 1-15,12 4 0 0,2-4 1 16,12 2 1-16,4-11 0 31,10 0-1-31,-6-13 0 0,7-2-1 16,-7-15-1-16,0-3-1 15,-9-8-2-15,-10-6 0 16,-8-5-1-16,-17-1-1 16,-2 4-3-16,-13 0-5 15,1 9-10-15,-5 8-23 16,-4-1 1-16,7 13-1 0,1-3 1 16</inkml:trace>
  <inkml:trace contextRef="#ctx0" brushRef="#br0" timeOffset="209497.5869">9024 9235 8 0,'0'0'30'16,"-31"-24"1"-16,13 19-7 0,-7 2-10 16,0 3-6-16,1 3-3 15,1 6-1-15,4 11-2 16,5 0 0-16,4 6 0 16,10 1 1-16,6 3 2 15,4-3 1-15,15 2 0 16,-1-8 0-1,11-5 1-15,-2-8 0 16,3-4-1-16,0-9 0 16,-2-5-1-16,-7-7-1 15,-5-12-1-15,-16 1-2 16,-6-4 0-16,-8 0-3 16,-9 0-3-16,-4 9-12 15,-8 6-22-15,-4-2-1 0,5 13 0 16,1 1 0-16</inkml:trace>
  <inkml:trace contextRef="#ctx0" brushRef="#br0" timeOffset="209932.8186">9494 9240 18 0,'-26'-15'29'16,"6"5"-3"0,-10 1-8-16,-1 2-6 0,0 7-4 15,-3 4-2-15,9 8-2 16,0 5-2-16,6 6 0 15,8 7 0-15,7 2 2 16,8-1 0-16,7 6 3 0,8-7 0 16,10 0-1-16,5-8 2 15,6-7-1-15,3-11 0 16,0-4-2-16,-6-14-1 16,0-1-1-16,-11-11 0 15,-8-4-2-15,-15-6 1 31,-3 0-1-31,-16 3-2 0,-5 1 0 16,-1 8-5-16,-13 1-18 16,-1 4-16-16,2 13 0 15,-7-2 1-15,2 8-1 16</inkml:trace>
  <inkml:trace contextRef="#ctx0" brushRef="#br0" timeOffset="212237.025">9989 8640 21 0,'21'-7'30'15,"12"7"-8"-15,7 0-3 16,8-3-6-16,1 3-2 16,2 0-4-16,1 0-3 15,-6 5-3-15,-6-5-5 0,-8 5-5 16,-10-5-5-16,-7 0-8 16,-3 9-6-16,-12-9-3 15,0 0 12-15</inkml:trace>
  <inkml:trace contextRef="#ctx0" brushRef="#br0" timeOffset="212537.1981">10053 8780 29 0,'29'0'33'15,"13"0"-9"-15,5 0-2 16,0 0-4-16,2 0-5 16,-9 0-4-16,-2 0-3 15,-10 0-2-15,-7 0-2 0,-9 0-3 16,-12 0-7-16,0 0-22 15,11-6-5-15,-17-3 0 16,6 9-1-16</inkml:trace>
  <inkml:trace contextRef="#ctx0" brushRef="#br0" timeOffset="214708.1578">11014 8418 45 0,'-14'-7'18'0,"-6"2"-4"31,0 5-4-31,-3 5-4 0,0 8-1 15,-1 6-3-15,7 6 0 16,3 7-2-16,8 7 1 16,9 1 0-16,10 1 1 15,8-4 1-15,7-6 1 16,9-5 3-16,7-8 0 16,2-9 1-16,-5-11 1 0,-1-11 1 15,-11-10-2-15,-8-4 1 16,-14-11-4-16,-7-2 0 15,-18-7-1-15,-4 4-2 16,-4 3-2-16,-1 3-2 16,4 13-2-16,-2 6-13 15,4 10-21-15,11 15-1 0,0 3 0 16,10 13 1-16</inkml:trace>
  <inkml:trace contextRef="#ctx0" brushRef="#br0" timeOffset="215208.6766">11374 8745 45 0,'0'0'36'16,"0"0"0"-16,0 0-8 15,0 0-19-15,9 3-34 0,-9-3-7 16,0 0-4-16,0-9 0 16</inkml:trace>
  <inkml:trace contextRef="#ctx0" brushRef="#br0" timeOffset="219700.4803">11625 8341 30 0,'11'0'24'0,"-11"0"-2"0,3 23-5 15,-3-5-4-15,0 2-3 16,-4 4-2-16,-2-1-2 31,-1-2-3-31,-1-4-1 0,4 0 1 16,1-3 0-16,3-4 0 15,0-10-1-15,22 10 2 16,-7-10-2-16,2 4 0 16,1-4-3-16,-2 0-8 15,1 0-13-15,0 6-12 16,-17-6-1-16,23 4 0 0</inkml:trace>
  <inkml:trace contextRef="#ctx0" brushRef="#br0" timeOffset="220031.9321">11821 8347 48 0,'0'0'31'16,"-10"-10"-6"-16,10 10-7 31,3 10-4-31,-3 3-5 0,3 10-2 16,-3 5-2-16,5 7-2 15,-5 1 3-15,0 8-3 16,-5-6 1-16,2 1-3 16,0-6 1-16,-1-3-1 15,0-6 1-15,4-7-3 16,0-2-4-16,0-15-7 0,0 0-26 15,14 5 2-15,-9-13-2 16,9 1 1-16</inkml:trace>
  <inkml:trace contextRef="#ctx0" brushRef="#br0" timeOffset="220647.6084">12025 8545 21 0,'13'15'31'0,"-13"-15"1"15,-5 24-14-15,5-5-7 16,2-1-2-16,-2 5-2 15,4-3-1-15,-4-2-2 16,0-5 0-16,3 2-2 16,-3-15 0-16,0 0 0 0,0 0-1 15,0-15 1-15,-4 1-1 16,1-4 1-16,3-6-2 16,-7 0 1-16,7-2-2 15,0 2 1-15,0 2 0 16,4 3-1-16,2 5 1 31,4 4-2-31,6 5 3 0,3 5-2 16,2 0 1-16,4 0 1 15,2 0-1-15,2 5 0 16,-2-1 0-16,-2-4 1 16,-7 4-1-16,-2-4 1 0,-7 0-2 15,-9 0 1-15,10 2 0 16,-10-2 0-16,0 0 0 0,0 0 0 15,0 0-1 1,0 10 0-16,0-10 2 0,0 18-2 16,0-1 2-16,0 2-2 15,3 3 4-15,1 3-1 16,-4-2 1-16,6 4 0 31,-1-8 1-31,1 1 0 0,-3-8-2 16,-3-12-2-16,13 10-36 15,-13-10 1-15,0 0-2 16,0 0 0-16</inkml:trace>
  <inkml:trace contextRef="#ctx0" brushRef="#br0" timeOffset="238884.433">2536 10526 38 0,'17'-21'32'0,"12"-8"-9"16,4-8-4-16,2-13-5 15,3-5-5-15,-1-7-2 16,-7-4-3-16,-4-3-2 16,-6 4 0-16,-6 9 0 15,-6 9-1-15,-8 9-1 0,-3 10 0 16,-5 13 0-16,8 15 0 15,-11 12 1-15,11 10-1 16,4 12 1-16,3 3 0 16,5 10 0-16,-3 5 0 15,7 3 1-15,3 0-1 16,-1-4 0 0,4-7 0-16,-1-5-3 15,0-10-5-15,1-5-18 16,3-10-10-16,-13-14-1 0,-2 0 0 15</inkml:trace>
  <inkml:trace contextRef="#ctx0" brushRef="#br0" timeOffset="239070.8702">2612 10190 25 0,'-12'-16'34'0,"22"16"0"15,5-10-10-15,10 6-10 16,9 8-9 0,7 1-10-16,2 9-20 15,-3-7-7-15,7 10-1 16,-14-8-1-16</inkml:trace>
  <inkml:trace contextRef="#ctx0" brushRef="#br0" timeOffset="239387.1631">3102 10426 10 0,'20'0'32'16,"14"9"-4"-16,-6-14-5 15,10-1-6-15,-2-3-5 16,0-7-4-16,-1 1-3 16,-10-7-2-16,-6 0-1 15,-9-4 0-15,-10 2-1 0,-16-1-1 16,-1 8 0-16,-4 1 0 15,-6 9 1-15,-1 7-2 16,0 7 1-16,4 14 1 16,7 4-1-16,4 11 1 15,5 2 1-15,5 3-1 32,8 5 0-32,1-2 1 0,7 1-2 15,2-4-1-15,1-4-7 16,0-7-19-16,6 1-8 15,-11-16 0-15,11 0 0 16</inkml:trace>
  <inkml:trace contextRef="#ctx0" brushRef="#br0" timeOffset="239725.8331">3881 10411 28 0,'11'16'33'0,"-29"-8"1"32,7 1-14-32,-11 2-6 0,-2-4-8 15,-2-1-3-15,1-6-3 16,1 0-2-16,2-7-1 16,3-5 0-16,4-2-1 15,5-6 1-15,7 3 0 16,3-6 2-16,7 3 1 15,5 5 2-15,4 1 1 0,5 6 1 16,3 8 2-16,7 6 1 16,-5 4 1-16,5 13 0 15,-9-1 0-15,5 5-2 16,-5 0 0-16,-3-2-7 16,-1-5-28-16,1 2-9 0,-4-12 0 31,10-10-2-31</inkml:trace>
  <inkml:trace contextRef="#ctx0" brushRef="#br0" timeOffset="240642.985">5346 10452 26 0,'-28'-13'20'16,"-3"-11"-2"-16,11-7-4 15,7-7-2-15,13-2-2 16,11-1-2-16,11 1-1 16,15 8-1-16,6 3 0 15,12 16-1 1,1 9 0-16,-1 13 1 15,-7 11-2-15,-11 11 0 16,-13 11-1-16,-17 3-1 16,-16 3-1-16,-16-1 0 15,-7 0-1-15,-7-2 1 16,0-7 0-16,4-9-2 0,5-3 2 16,12-8-1-16,10-8 0 0,8-10 0 15,14 15 1 1,6-15-1-16,8 4 0 0,7 0 0 15,4-1 1-15,5 3-2 16,-3-1 2-16,-1 4-2 16,-8 0 1-16,-4 1 0 15,-7 0 0-15,-7 0 0 0,-6 0 0 16,-5-1 0-16,-3-9 0 16,-4 12-1-16,4-12 0 15,0 0-1-15,-11-13 0 16,11-2-1-16,0-3 0 15,4-5 0-15,9 2-1 32,0-3 3-32,2 5-1 0,2-1 3 15,-1 9-1-15,3 5 2 16,-3 6 0-16,1 3 1 16,-5 10 0-16,-2 1-2 15,-1 2-3-15,0 1-7 0,3 2-14 16,5 0-12-1,-5-6 0-15,11 3 0 0</inkml:trace>
  <inkml:trace contextRef="#ctx0" brushRef="#br0" timeOffset="240927.9796">6222 10770 33 0,'0'0'36'0,"0"0"-2"16,20-15-9-16,-11 0-9 16,5 2-5-16,-6-10-2 15,0 0-3-15,-8-5-2 16,4-2-1-16,-7-6-1 16,-1-3-1-16,4-4 0 0,-2-1-1 15,2-2 0-15,6 0 0 16,6 9 0-16,0-1-3 15,7 15-2-15,-4 1-7 16,7 8-16-16,0 14-10 16,-7 0 0-16,3 10 0 15</inkml:trace>
  <inkml:trace contextRef="#ctx0" brushRef="#br0" timeOffset="241127.6606">6093 10514 24 0,'0'0'36'0,"0"0"0"16,21 0-3-16,7 0-18 16,12 0-9-16,4 0-10 15,6 5-20-15,2-5-10 16,7 8-2-16,-7-8 0 15</inkml:trace>
  <inkml:trace contextRef="#ctx0" brushRef="#br0" timeOffset="241444.4932">6853 10537 17 0,'18'0'35'0,"19"5"-1"16,1-5-3-16,5 0-16 15,9 4-5-15,-5-4-5 16,2 5-5-16,-8-1-8 16,-7-4-7-16,-6 0-11 15,-1 9-8 1,-17-9 0-16,0 1 5 16</inkml:trace>
  <inkml:trace contextRef="#ctx0" brushRef="#br0" timeOffset="241707.6006">6933 10657 51 0,'21'0'36'15,"12"5"-7"-15,5 0-5 16,4-5-6-16,6 5-5 15,-4-5-5-15,0 0-2 0,-5 0-2 16,-4-5-2-16,-7 5-4 16,-9-5-11-16,-10 0-26 15,0 5-1-15,-9 0 0 16,0 0 0-16</inkml:trace>
  <inkml:trace contextRef="#ctx0" brushRef="#br0" timeOffset="246608.7817">7817 10197 22 0,'0'0'25'0,"0"0"-7"15,0 10-4-15,-6 5-5 16,3 6-1-16,-1 4-1 15,4 1 0-15,0 2 0 0,7 1 0 16,-1-6-1 0,9 1 0-16,1-7-1 0,6-2-1 15,-4-2-5-15,4-9-5 16,0-4-11-16,-2 0-15 16,-3-8-2-16,4-1 0 0,-11-10 14 15</inkml:trace>
  <inkml:trace contextRef="#ctx0" brushRef="#br0" timeOffset="246793.4679">8028 10235 17 0,'0'0'28'0,"-19"4"-2"15,13 11-7-15,2 9-5 16,-2 7-5-16,6 6-2 16,-6 6-2-16,6 3 1 31,0 0-2-31,0 0-2 0,0-6-2 15,0-8-6-15,10-8-17 16,2-2-9-16,-12-22-1 16,24 15-1-16</inkml:trace>
  <inkml:trace contextRef="#ctx0" brushRef="#br0" timeOffset="247178.0273">8403 10360 10 0,'-13'-14'30'0,"-11"-4"1"16,4 12-10-16,-11 6-7 15,4 2-5-15,2 12-3 16,-3 8-3-16,10 7-1 15,5 4-1-15,7 4 0 16,6 2 1-16,16-1 0 16,-1-5 1-16,13 0 1 0,3-14 0 15,6-5 0-15,4-14 1 16,-1-5-1-16,-3-14 0 16,-2-5 0-16,-10-9-2 15,-10-7 0-15,-15-2-1 16,-6 3 0-16,-15 4-2 15,-8 2-3-15,1 13-7 0,-3 3-16 32,0 7-10-32,9 10 1 15,3 0-1-15</inkml:trace>
  <inkml:trace contextRef="#ctx0" brushRef="#br0" timeOffset="247646.8663">8772 10369 11 0,'-11'-9'28'16,"-15"-8"-2"-16,5 12-7 15,-2 5-7 1,-1 0-5-16,2 14-3 16,2 3-1-16,4 8-1 15,3 1-1-15,7 9 3 16,6 0 0-16,7 2 1 15,7-8 2-15,11 0 0 0,3-10 0 16,10-4 0 0,2-15 0-16,1 0-1 0,-4-13-2 15,-3-8 0-15,-10-7-2 16,-11-3 1-16,-13-5-2 0,-6 0 0 16,-10 2 0-16,-8 3-4 15,1 7-3-15,-5 2-12 16,0 7-20-16,10 15-1 15,0 0 1 1,15 10-1-16</inkml:trace>
  <inkml:trace contextRef="#ctx0" brushRef="#br0" timeOffset="248109.543">9276 10394 10 0,'-17'-20'27'16,"4"6"-3"-1,-11-3-4-15,0 11-7 0,-1 2-4 16,-3 8-5-16,1 10-1 16,2 7-2-16,2 8-1 31,5 5 1-31,5 2 1 0,7 3 1 16,6 2 1-16,9-5 1 15,10-2 1-15,7-12 1 16,10-5-1-16,2-10 1 15,7-7-1-15,-1-14-1 16,-4-1-1-16,-11-12 0 16,-8-2-2-16,-21-7 0 0,-9 0-1 15,-13 0-1-15,-8 6-1 16,-4 6-8-16,-5 5-19 16,2 2-10-16,10 10 1 15,6 4-1-15</inkml:trace>
  <inkml:trace contextRef="#ctx0" brushRef="#br0" timeOffset="248494.3943">9607 10462 6 0,'0'0'31'0,"0"0"2"15,-3 11-2-15,3 6-13 16,-6 3-9-16,6 6-2 16,0 2-1-16,6 2 0 15,-6-3-2 1,3-3-3-16,-3-3-2 16,4-6-5-16,1-7-6 15,-5-8-13-15,0 0-8 16,-9-17-2-16,-1-2 1 0</inkml:trace>
  <inkml:trace contextRef="#ctx0" brushRef="#br0" timeOffset="248813.2974">9597 10472 12 0,'23'-5'23'16,"-1"-4"-2"-16,2 9-3 16,0-5-4-16,1 5-3 15,3-4-2-15,-6 4-2 16,3 0-1-16,-6-3 0 15,2 3-2 1,-9-6 1-16,2 6-1 16,-14 0 0-16,11-5-1 15,-11 5 0-15,0 0 0 16,0 0-1-16,3 9 2 16,-3-9-1-16,0 23 0 0,-3-5 1 15,3 2 1-15,0-1 1 16,0 8-2-16,0-4 1 15,0 0-1-15,3-3-1 0,1-3-1 16,-4-3-2-16,0-14-10 16,0 14-31-16,0-14 1 15,0 0-1-15,-13 6 1 16</inkml:trace>
  <inkml:trace contextRef="#ctx0" brushRef="#br0" timeOffset="250319.4369">10667 10355 10 0,'4'14'29'0,"11"15"-1"0,-12-2-9 16,6 1-5-16,-2 5-3 0,-1 0-3 15,2-6-3 1,-4-4 0-16,-1-7-2 16,-3-16 0-16,0 0-1 0,0 0 0 15,12-20 0-15,-5-3-1 31,2 0 1-31,0-7-1 0,4 2 0 16,3 2 0-16,3 4-1 16,5 8-3-16,-6 4-6 15,4 5-14-15,6 13-10 16,-11-6-1-16,6 15 0 16</inkml:trace>
  <inkml:trace contextRef="#ctx0" brushRef="#br0" timeOffset="250656.6818">11300 10453 27 0,'0'0'33'16,"-11"19"-1"-16,-5-8-12 15,-5 2-8-15,-4 5-4 16,-5 0-3-16,1-3-2 15,-1-2-2-15,3-5 0 0,2-3-2 16,6-5 1-16,4-12-2 31,8 2 1-31,7-4 0 0,0-1 1 16,8 3 0-16,3 0 1 16,7 4 0-16,3 8 0 15,2 0 1-15,1 10 0 16,-1 0-2-16,-1 7-3 15,2 3-7-15,0 2-13 16,-1-6-11-16,8 3 1 0,0-12 0 16</inkml:trace>
  <inkml:trace contextRef="#ctx0" brushRef="#br0" timeOffset="251103.3152">11715 10444 42 0,'-12'-14'33'0,"-12"-10"-7"16,1 7-7-16,-3 2-7 15,-4 6-5-15,4 9-3 16,1 4-1-16,2 11-2 16,8 2-1-16,4 7 0 0,6 0 0 15,8 3 1-15,8-3-1 0,6-5 1 16,3-4 0-1,7-7-1-15,0-8 2 0,3-8-2 16,-2-9 1-16,0-10-2 16,-2-10 1-16,-1-10-2 15,-4-7 2-15,-5-4-2 16,-4-2 2-16,-8 0 0 0,-4 4 1 16,0 10 1-16,-7 9 0 15,-2 16-1-15,-3 14 1 16,2 11 0-16,1 16 0 15,1 11-1-15,4 15 0 16,-3 10 0-16,0 5 0 31,5 4 1-31,-3-3-1 0,5-1-1 16,-5-1-2-16,0-14-10 16,-2-9-24-16,7-5 1 15,-3-18-2-15,8 3 1 16</inkml:trace>
  <inkml:trace contextRef="#ctx0" brushRef="#br0" timeOffset="251403.3746">12287 10231 15 0,'0'0'33'16,"-7"8"1"-16,-4 13-2 16,-15 9-15-16,-8 3-6 15,-9 13-3-15,-7 2-1 16,-5 11-2-16,-6-3-2 16,2 1-1-16,4-3-1 15,3-2 0-15,11-7-2 0,6-9-3 16,11-5-5-16,5-11-13 15,7-12-14-15,12-8 0 16,0 0-1-16</inkml:trace>
  <inkml:trace contextRef="#ctx0" brushRef="#br0" timeOffset="252188.6332">12365 10606 18 0,'-13'0'31'0,"-11"-12"-1"16,1 12-11-16,-1 0-6 0,5 7-6 15,0 3-2-15,10 2 0 16,9 5-1-16,6 0-1 15,6 7 0-15,5-6 0 16,1 6-1-16,0-5 2 0,-6 3-1 16,-8-3-1-16,-8-4-1 15,-11-1-1-15,-10-8-2 16,-3-2-1-16,-3-9-1 16,4 0-1-16,5-8-1 15,9 2 0-15,11-7 1 16,14 3 1-1,7 2 2-15,9-2 1 16,9 6 2-16,6-4 3 16,7 4-1-16,2-1 2 15,1-4-1-15,-3 4 1 16,2-2-1-16,-9 1-1 16,-5-3 0-16,-11 0-2 15,-4 4 1-15,-14-3-1 0,-6 4 0 16,-3 9-1-16,-15-14 1 0,2 14-1 15,-6 0 1 1,1 4 0-16,0 9-2 0,-2 2 1 16,2 3 0-16,5 5 0 15,4 1 0-15,9 0 0 16,6-1 1-16,7-3 0 0,5-2 1 16,10-6 0-16,9-2 1 15,7-5 1-15,-2-1-1 16,6-4 1-16,-5-4-1 15,-7-2-1-15,-3 2 1 16,-8-1-1-16,-7-2 0 31,-6 4-1-31,-12 3 1 0,0 0-1 16,0 0 0-16,4-11 0 16,-4 11 0-16,0 0-1 15,0 0 1-15,0 0 0 16,0 0-1-16,0 0 0 15,0 0 1-15,-9-6-1 0,9 6 0 16,0 0-1-16,0 0-2 16,0 0-10-16,0 0-25 15,-7-14-3-15,7 14 2 16,-16-23-2-16</inkml:trace>
  <inkml:trace contextRef="#ctx0" brushRef="#br0" timeOffset="253406.8609">13124 10561 24 0,'7'-14'25'0,"-7"14"-2"15,0 0-2-15,-17-5-4 31,2 9-4-31,-7 1-4 0,4 9-4 16,-1 0 0 0,1 4-2-16,2 2 1 15,7 2-1-15,5-3 1 0,11 1 0 16,2-3 0-16,4-2 0 16,6-7 1-16,2-3-1 15,1-5 0-15,-1 0 0 0,2 0-2 16,-3-4 0-16,-1 3-7 15,-7 2-33-15,-12-1-1 16,10 0-1-16,-10 0 1 16</inkml:trace>
  <inkml:trace contextRef="#ctx0" brushRef="#br0" timeOffset="443201.3076">9406 14941 5 0,'0'0'29'16,"-4"-22"-5"-16,4 22-7 0,-9-12-4 16,9 12-9-16,0 0-10 15,-13 2-14-15,23 14-8 16,-10-8-1-16,12 18 21 16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289062-E051-4BCA-AA8C-6B3C1D6CCA96}" type="datetimeFigureOut">
              <a:rPr lang="el-GR" smtClean="0"/>
              <a:t>13/12/2019</a:t>
            </a:fld>
            <a:endParaRPr lang="el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0625" y="1243013"/>
            <a:ext cx="447675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787126"/>
            <a:ext cx="5486400" cy="391674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650A59-FFED-41A9-BB35-C17ACF6B62E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965603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50A59-FFED-41A9-BB35-C17ACF6B62EB}" type="slidenum">
              <a:rPr lang="el-GR" smtClean="0">
                <a:solidFill>
                  <a:prstClr val="black"/>
                </a:solidFill>
              </a:rPr>
              <a:pPr/>
              <a:t>1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38341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50A59-FFED-41A9-BB35-C17ACF6B62EB}" type="slidenum">
              <a:rPr lang="el-GR" smtClean="0">
                <a:solidFill>
                  <a:prstClr val="black"/>
                </a:solidFill>
              </a:rPr>
              <a:pPr/>
              <a:t>10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59431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50A59-FFED-41A9-BB35-C17ACF6B62EB}" type="slidenum">
              <a:rPr lang="el-GR" smtClean="0">
                <a:solidFill>
                  <a:prstClr val="black"/>
                </a:solidFill>
              </a:rPr>
              <a:pPr/>
              <a:t>11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04445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50A59-FFED-41A9-BB35-C17ACF6B62EB}" type="slidenum">
              <a:rPr lang="el-GR" smtClean="0">
                <a:solidFill>
                  <a:prstClr val="black"/>
                </a:solidFill>
              </a:rPr>
              <a:pPr/>
              <a:t>12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47990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50A59-FFED-41A9-BB35-C17ACF6B62EB}" type="slidenum">
              <a:rPr lang="el-GR" smtClean="0">
                <a:solidFill>
                  <a:prstClr val="black"/>
                </a:solidFill>
              </a:rPr>
              <a:pPr/>
              <a:t>13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737845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50A59-FFED-41A9-BB35-C17ACF6B62EB}" type="slidenum">
              <a:rPr lang="el-GR" smtClean="0">
                <a:solidFill>
                  <a:prstClr val="black"/>
                </a:solidFill>
              </a:rPr>
              <a:pPr/>
              <a:t>14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086057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50A59-FFED-41A9-BB35-C17ACF6B62EB}" type="slidenum">
              <a:rPr lang="el-GR" smtClean="0">
                <a:solidFill>
                  <a:prstClr val="black"/>
                </a:solidFill>
              </a:rPr>
              <a:pPr/>
              <a:t>15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500360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50A59-FFED-41A9-BB35-C17ACF6B62EB}" type="slidenum">
              <a:rPr lang="el-GR" smtClean="0">
                <a:solidFill>
                  <a:prstClr val="black"/>
                </a:solidFill>
              </a:rPr>
              <a:pPr/>
              <a:t>16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946835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50A59-FFED-41A9-BB35-C17ACF6B62EB}" type="slidenum">
              <a:rPr lang="el-GR" smtClean="0">
                <a:solidFill>
                  <a:prstClr val="black"/>
                </a:solidFill>
              </a:rPr>
              <a:pPr/>
              <a:t>17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507761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50A59-FFED-41A9-BB35-C17ACF6B62EB}" type="slidenum">
              <a:rPr lang="el-GR" smtClean="0">
                <a:solidFill>
                  <a:prstClr val="black"/>
                </a:solidFill>
              </a:rPr>
              <a:pPr/>
              <a:t>18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230188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50A59-FFED-41A9-BB35-C17ACF6B62EB}" type="slidenum">
              <a:rPr lang="el-GR" smtClean="0">
                <a:solidFill>
                  <a:prstClr val="black"/>
                </a:solidFill>
              </a:rPr>
              <a:pPr/>
              <a:t>19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31513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50A59-FFED-41A9-BB35-C17ACF6B62EB}" type="slidenum">
              <a:rPr lang="el-GR" smtClean="0">
                <a:solidFill>
                  <a:prstClr val="black"/>
                </a:solidFill>
              </a:rPr>
              <a:pPr/>
              <a:t>2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197965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50A59-FFED-41A9-BB35-C17ACF6B62EB}" type="slidenum">
              <a:rPr lang="el-GR" smtClean="0">
                <a:solidFill>
                  <a:prstClr val="black"/>
                </a:solidFill>
              </a:rPr>
              <a:pPr/>
              <a:t>20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178176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50A59-FFED-41A9-BB35-C17ACF6B62EB}" type="slidenum">
              <a:rPr lang="el-GR" smtClean="0">
                <a:solidFill>
                  <a:prstClr val="black"/>
                </a:solidFill>
              </a:rPr>
              <a:pPr/>
              <a:t>21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087382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50A59-FFED-41A9-BB35-C17ACF6B62EB}" type="slidenum">
              <a:rPr lang="el-GR" smtClean="0">
                <a:solidFill>
                  <a:prstClr val="black"/>
                </a:solidFill>
              </a:rPr>
              <a:pPr/>
              <a:t>22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852608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50A59-FFED-41A9-BB35-C17ACF6B62EB}" type="slidenum">
              <a:rPr lang="el-GR" smtClean="0">
                <a:solidFill>
                  <a:prstClr val="black"/>
                </a:solidFill>
              </a:rPr>
              <a:pPr/>
              <a:t>23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016701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50A59-FFED-41A9-BB35-C17ACF6B62EB}" type="slidenum">
              <a:rPr lang="el-GR" smtClean="0">
                <a:solidFill>
                  <a:prstClr val="black"/>
                </a:solidFill>
              </a:rPr>
              <a:pPr/>
              <a:t>24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001552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50A59-FFED-41A9-BB35-C17ACF6B62EB}" type="slidenum">
              <a:rPr lang="el-GR" smtClean="0">
                <a:solidFill>
                  <a:prstClr val="black"/>
                </a:solidFill>
              </a:rPr>
              <a:pPr/>
              <a:t>25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938201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50A59-FFED-41A9-BB35-C17ACF6B62EB}" type="slidenum">
              <a:rPr lang="el-GR" smtClean="0">
                <a:solidFill>
                  <a:prstClr val="black"/>
                </a:solidFill>
              </a:rPr>
              <a:pPr/>
              <a:t>26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15552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50A59-FFED-41A9-BB35-C17ACF6B62EB}" type="slidenum">
              <a:rPr lang="el-GR" smtClean="0">
                <a:solidFill>
                  <a:prstClr val="black"/>
                </a:solidFill>
              </a:rPr>
              <a:pPr/>
              <a:t>27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936231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50A59-FFED-41A9-BB35-C17ACF6B62EB}" type="slidenum">
              <a:rPr lang="el-GR" smtClean="0">
                <a:solidFill>
                  <a:prstClr val="black"/>
                </a:solidFill>
              </a:rPr>
              <a:pPr/>
              <a:t>28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442908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50A59-FFED-41A9-BB35-C17ACF6B62EB}" type="slidenum">
              <a:rPr lang="el-GR" smtClean="0">
                <a:solidFill>
                  <a:prstClr val="black"/>
                </a:solidFill>
              </a:rPr>
              <a:pPr/>
              <a:t>29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8860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50A59-FFED-41A9-BB35-C17ACF6B62EB}" type="slidenum">
              <a:rPr lang="el-GR" smtClean="0">
                <a:solidFill>
                  <a:prstClr val="black"/>
                </a:solidFill>
              </a:rPr>
              <a:pPr/>
              <a:t>3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94868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50A59-FFED-41A9-BB35-C17ACF6B62EB}" type="slidenum">
              <a:rPr lang="el-GR" smtClean="0">
                <a:solidFill>
                  <a:prstClr val="black"/>
                </a:solidFill>
              </a:rPr>
              <a:pPr/>
              <a:t>30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824268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50A59-FFED-41A9-BB35-C17ACF6B62EB}" type="slidenum">
              <a:rPr lang="el-GR" smtClean="0">
                <a:solidFill>
                  <a:prstClr val="black"/>
                </a:solidFill>
              </a:rPr>
              <a:pPr/>
              <a:t>31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193970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50A59-FFED-41A9-BB35-C17ACF6B62EB}" type="slidenum">
              <a:rPr lang="el-GR" smtClean="0">
                <a:solidFill>
                  <a:prstClr val="black"/>
                </a:solidFill>
              </a:rPr>
              <a:pPr/>
              <a:t>32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627747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50A59-FFED-41A9-BB35-C17ACF6B62EB}" type="slidenum">
              <a:rPr lang="el-GR" smtClean="0">
                <a:solidFill>
                  <a:prstClr val="black"/>
                </a:solidFill>
              </a:rPr>
              <a:pPr/>
              <a:t>33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16806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50A59-FFED-41A9-BB35-C17ACF6B62EB}" type="slidenum">
              <a:rPr lang="el-GR" smtClean="0">
                <a:solidFill>
                  <a:prstClr val="black"/>
                </a:solidFill>
              </a:rPr>
              <a:pPr/>
              <a:t>34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465862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50A59-FFED-41A9-BB35-C17ACF6B62EB}" type="slidenum">
              <a:rPr lang="el-GR" smtClean="0">
                <a:solidFill>
                  <a:prstClr val="black"/>
                </a:solidFill>
              </a:rPr>
              <a:pPr/>
              <a:t>35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51617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50A59-FFED-41A9-BB35-C17ACF6B62EB}" type="slidenum">
              <a:rPr lang="el-GR" smtClean="0">
                <a:solidFill>
                  <a:prstClr val="black"/>
                </a:solidFill>
              </a:rPr>
              <a:pPr/>
              <a:t>36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07249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50A59-FFED-41A9-BB35-C17ACF6B62EB}" type="slidenum">
              <a:rPr lang="el-GR" smtClean="0">
                <a:solidFill>
                  <a:prstClr val="black"/>
                </a:solidFill>
              </a:rPr>
              <a:pPr/>
              <a:t>4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08803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50A59-FFED-41A9-BB35-C17ACF6B62EB}" type="slidenum">
              <a:rPr lang="el-GR" smtClean="0">
                <a:solidFill>
                  <a:prstClr val="black"/>
                </a:solidFill>
              </a:rPr>
              <a:pPr/>
              <a:t>5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15559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50A59-FFED-41A9-BB35-C17ACF6B62EB}" type="slidenum">
              <a:rPr lang="el-GR" smtClean="0">
                <a:solidFill>
                  <a:prstClr val="black"/>
                </a:solidFill>
              </a:rPr>
              <a:pPr/>
              <a:t>6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07785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50A59-FFED-41A9-BB35-C17ACF6B62EB}" type="slidenum">
              <a:rPr lang="el-GR" smtClean="0">
                <a:solidFill>
                  <a:prstClr val="black"/>
                </a:solidFill>
              </a:rPr>
              <a:pPr/>
              <a:t>7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18451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50A59-FFED-41A9-BB35-C17ACF6B62EB}" type="slidenum">
              <a:rPr lang="el-GR" smtClean="0">
                <a:solidFill>
                  <a:prstClr val="black"/>
                </a:solidFill>
              </a:rPr>
              <a:pPr/>
              <a:t>8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87215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50A59-FFED-41A9-BB35-C17ACF6B62EB}" type="slidenum">
              <a:rPr lang="el-GR" smtClean="0">
                <a:solidFill>
                  <a:prstClr val="black"/>
                </a:solidFill>
              </a:rPr>
              <a:pPr/>
              <a:t>9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5359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13/12/2019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57776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13/12/2019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302430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13/12/2019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343287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pPr/>
              <a:t>13/12/2019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pPr/>
              <a:t>‹#›</a:t>
            </a:fld>
            <a:endParaRPr lang="el-GR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63188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pPr/>
              <a:t>13/12/2019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386200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pPr/>
              <a:t>13/12/2019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pPr/>
              <a:t>‹#›</a:t>
            </a:fld>
            <a:endParaRPr lang="el-GR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48379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pPr/>
              <a:t>13/12/2019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746852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pPr/>
              <a:t>13/12/2019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982356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pPr/>
              <a:t>13/12/2019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557372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pPr/>
              <a:t>13/12/2019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520349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3941B110-FDA8-42CB-9F35-A5A5965B24FE}" type="datetimeFigureOut">
              <a:rPr lang="el-GR" smtClean="0"/>
              <a:pPr/>
              <a:t>13/12/2019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l-GR">
              <a:solidFill>
                <a:srgbClr val="455F5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7ACA466-1C90-4190-8E16-75752F0D9C57}" type="slidenum">
              <a:rPr lang="el-GR" smtClean="0">
                <a:solidFill>
                  <a:srgbClr val="455F51"/>
                </a:solidFill>
              </a:rPr>
              <a:pPr/>
              <a:t>‹#›</a:t>
            </a:fld>
            <a:endParaRPr lang="el-GR">
              <a:solidFill>
                <a:srgbClr val="455F5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4590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13/12/2019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1244556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5234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pPr/>
              <a:t>13/12/2019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15391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pPr/>
              <a:t>13/12/2019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769366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2302"/>
            <a:ext cx="1971675" cy="57598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2302"/>
            <a:ext cx="5800725" cy="5759898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pPr/>
              <a:t>13/12/2019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417106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13/12/2019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82458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13/12/2019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379186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13/12/2019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819395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13/12/2019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48654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13/12/2019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854331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3941B110-FDA8-42CB-9F35-A5A5965B24FE}" type="datetimeFigureOut">
              <a:rPr lang="el-GR" smtClean="0"/>
              <a:t>13/12/2019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99487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13/12/2019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491286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3941B110-FDA8-42CB-9F35-A5A5965B24FE}" type="datetimeFigureOut">
              <a:rPr lang="el-GR" smtClean="0"/>
              <a:t>13/12/2019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5143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3941B110-FDA8-42CB-9F35-A5A5965B24FE}" type="datetimeFigureOut">
              <a:rPr lang="el-GR" smtClean="0"/>
              <a:pPr/>
              <a:t>13/12/2019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97ACA466-1C90-4190-8E16-75752F0D9C57}" type="slidenum">
              <a:rPr lang="el-GR" smtClean="0"/>
              <a:pPr/>
              <a:t>‹#›</a:t>
            </a:fld>
            <a:endParaRPr lang="el-GR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25474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emf"/><Relationship Id="rId4" Type="http://schemas.openxmlformats.org/officeDocument/2006/relationships/image" Target="NUL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emf"/><Relationship Id="rId4" Type="http://schemas.openxmlformats.org/officeDocument/2006/relationships/image" Target="../media/image17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0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emf"/><Relationship Id="rId5" Type="http://schemas.openxmlformats.org/officeDocument/2006/relationships/customXml" Target="../ink/ink1.xml"/><Relationship Id="rId4" Type="http://schemas.openxmlformats.org/officeDocument/2006/relationships/image" Target="../media/image34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922602"/>
            <a:ext cx="7543800" cy="733806"/>
          </a:xfrm>
        </p:spPr>
        <p:txBody>
          <a:bodyPr>
            <a:normAutofit/>
          </a:bodyPr>
          <a:lstStyle/>
          <a:p>
            <a:r>
              <a:rPr lang="el-GR" sz="4500" dirty="0"/>
              <a:t>Ψηφιακή Επεξεργασία Σήματος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2960" y="1961804"/>
            <a:ext cx="7543800" cy="3371850"/>
          </a:xfrm>
        </p:spPr>
        <p:txBody>
          <a:bodyPr/>
          <a:lstStyle/>
          <a:p>
            <a:r>
              <a:rPr lang="el-GR" dirty="0" err="1" smtClean="0"/>
              <a:t>Διαλεξη</a:t>
            </a:r>
            <a:r>
              <a:rPr lang="el-GR" dirty="0" smtClean="0"/>
              <a:t> </a:t>
            </a:r>
            <a:r>
              <a:rPr lang="en-US" dirty="0" smtClean="0"/>
              <a:t>25</a:t>
            </a:r>
            <a:r>
              <a:rPr lang="el-GR" baseline="30000" dirty="0" smtClean="0"/>
              <a:t>η</a:t>
            </a:r>
            <a:r>
              <a:rPr lang="el-GR" dirty="0" smtClean="0"/>
              <a:t> 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l-GR" dirty="0"/>
          </a:p>
        </p:txBody>
      </p:sp>
      <p:sp>
        <p:nvSpPr>
          <p:cNvPr id="4" name="Rectangle 3"/>
          <p:cNvSpPr/>
          <p:nvPr/>
        </p:nvSpPr>
        <p:spPr>
          <a:xfrm>
            <a:off x="0" y="24418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9018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22960" y="3607725"/>
            <a:ext cx="710738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endParaRPr lang="en-US" sz="2100" dirty="0">
              <a:solidFill>
                <a:prstClr val="black"/>
              </a:solidFill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l-GR" sz="2100" dirty="0" smtClean="0">
                <a:solidFill>
                  <a:prstClr val="black"/>
                </a:solidFill>
              </a:rPr>
              <a:t>Φασματική Ανάλυση</a:t>
            </a:r>
            <a:r>
              <a:rPr lang="en-US" sz="2100" dirty="0" smtClean="0">
                <a:solidFill>
                  <a:prstClr val="black"/>
                </a:solidFill>
              </a:rPr>
              <a:t> </a:t>
            </a:r>
            <a:r>
              <a:rPr lang="el-GR" sz="2100" dirty="0" smtClean="0">
                <a:solidFill>
                  <a:prstClr val="black"/>
                </a:solidFill>
              </a:rPr>
              <a:t>με το </a:t>
            </a:r>
            <a:r>
              <a:rPr lang="en-US" sz="2100" dirty="0" smtClean="0">
                <a:solidFill>
                  <a:prstClr val="black"/>
                </a:solidFill>
              </a:rPr>
              <a:t>Short Time Fourier Transform</a:t>
            </a:r>
            <a:endParaRPr lang="el-GR" sz="2100" dirty="0">
              <a:solidFill>
                <a:prstClr val="black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90949"/>
            <a:ext cx="9144000" cy="15274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-31174" y="6706294"/>
            <a:ext cx="9077498" cy="168335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l-GR" sz="1200" i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</a:rPr>
              <a:t>©</a:t>
            </a:r>
            <a:r>
              <a:rPr lang="en-US" sz="1200" i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</a:rPr>
              <a:t> </a:t>
            </a:r>
            <a:r>
              <a:rPr lang="el-GR" sz="1200" i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</a:rPr>
              <a:t>Καφεντζής Γιώργος, </a:t>
            </a:r>
            <a:r>
              <a:rPr lang="en-US" sz="1200" i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</a:rPr>
              <a:t>PhD</a:t>
            </a:r>
            <a:endParaRPr lang="el-GR" sz="1050" i="1" dirty="0">
              <a:solidFill>
                <a:prstClr val="black">
                  <a:lumMod val="75000"/>
                  <a:lumOff val="2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483771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055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83" y="346019"/>
            <a:ext cx="9056717" cy="6351963"/>
          </a:xfrm>
        </p:spPr>
        <p:txBody>
          <a:bodyPr>
            <a:normAutofit/>
          </a:bodyPr>
          <a:lstStyle/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b="1" dirty="0" smtClean="0"/>
              <a:t> Φασματική Ανάλυση με το Διακριτό Μετασχηματισμό </a:t>
            </a:r>
            <a:r>
              <a:rPr lang="en-US" b="1" dirty="0" smtClean="0"/>
              <a:t>Fourier</a:t>
            </a:r>
            <a:endParaRPr lang="el-GR" b="0" dirty="0" smtClean="0"/>
          </a:p>
          <a:p>
            <a:pPr marL="0" indent="0">
              <a:buClrTx/>
              <a:buSzPct val="120000"/>
              <a:buNone/>
            </a:pPr>
            <a:r>
              <a:rPr lang="en-US" b="0" dirty="0" smtClean="0"/>
              <a:t/>
            </a:r>
            <a:br>
              <a:rPr lang="en-US" b="0" dirty="0" smtClean="0"/>
            </a:br>
            <a:endParaRPr lang="en-US" b="0" dirty="0" smtClean="0"/>
          </a:p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endParaRPr lang="el-GR" dirty="0" smtClean="0"/>
          </a:p>
        </p:txBody>
      </p:sp>
      <p:sp>
        <p:nvSpPr>
          <p:cNvPr id="4" name="Rectangle 3"/>
          <p:cNvSpPr/>
          <p:nvPr/>
        </p:nvSpPr>
        <p:spPr>
          <a:xfrm>
            <a:off x="0" y="255320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31174" y="6697982"/>
            <a:ext cx="9077498" cy="168335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©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 </a:t>
            </a:r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Καφεντζής Γιώργος, 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PhD</a:t>
            </a:r>
            <a:endParaRPr lang="el-GR" sz="1050" i="1" dirty="0">
              <a:solidFill>
                <a:srgbClr val="000000">
                  <a:lumMod val="75000"/>
                  <a:lumOff val="25000"/>
                </a:srgbClr>
              </a:solidFill>
              <a:latin typeface="Calibri" panose="020F0502020204030204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492" y="1080340"/>
            <a:ext cx="8401016" cy="4883319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5925312" y="1080340"/>
            <a:ext cx="2847196" cy="93134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prstClr val="white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717792" y="2340864"/>
            <a:ext cx="1182624" cy="451104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prstClr val="white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717792" y="3146421"/>
            <a:ext cx="1182624" cy="451104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prstClr val="white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6717792" y="3951978"/>
            <a:ext cx="1182624" cy="451104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prstClr val="white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6717792" y="4732190"/>
            <a:ext cx="1182624" cy="451104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prstClr val="white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6717792" y="5499249"/>
            <a:ext cx="1182624" cy="451104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1798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055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3" y="346019"/>
                <a:ext cx="9056717" cy="6351963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 Φασματική Ανάλυση με το Διακριτό Μετασχηματισμό </a:t>
                </a:r>
                <a:r>
                  <a:rPr lang="en-US" b="1" dirty="0" smtClean="0"/>
                  <a:t>Fourier</a:t>
                </a:r>
                <a:endParaRPr lang="el-GR" b="0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/>
                  <a:t> </a:t>
                </a:r>
                <a:r>
                  <a:rPr lang="el-GR" dirty="0" smtClean="0"/>
                  <a:t>Μπορούμε να αυξήσουμε τη διάρκεια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l-GR" i="1" dirty="0" smtClean="0">
                        <a:latin typeface="Cambria Math" panose="02040503050406030204" pitchFamily="18" charset="0"/>
                      </a:rPr>
                      <m:t>𝛭</m:t>
                    </m:r>
                  </m:oMath>
                </a14:m>
                <a:r>
                  <a:rPr lang="el-GR" dirty="0" smtClean="0"/>
                  <a:t> του παραθύρου!!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Με άλλα λόγια, να πάρουμε περισσότερα δείγματα από το υπό ανάλυση σήμα!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b="0" dirty="0" smtClean="0"/>
                  <a:t> </a:t>
                </a:r>
                <a:r>
                  <a:rPr lang="el-GR" b="0" dirty="0" smtClean="0"/>
                  <a:t>Ας επιχειρήσουμε να λύσουμε τα προβλήματα μας…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 </a:t>
                </a:r>
                <a:r>
                  <a:rPr lang="el-GR" dirty="0" smtClean="0"/>
                  <a:t>Ας δούμε πόσο μήκος παραθύρου χρειαζόμαστε για να διαχωρίσουμε τις συχνότητες</a:t>
                </a:r>
                <a:endParaRPr lang="en-US" dirty="0" smtClean="0"/>
              </a:p>
              <a:p>
                <a:pPr marL="0" indent="0">
                  <a:buClrTx/>
                  <a:buSzPct val="120000"/>
                  <a:buNone/>
                </a:pPr>
                <a:endParaRPr lang="en-US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/>
                  <a:t> </a:t>
                </a:r>
                <a:r>
                  <a:rPr lang="el-GR" dirty="0" smtClean="0"/>
                  <a:t>Για το τετραγωνικό παράθυρο, για να είναι </a:t>
                </a:r>
                <a:r>
                  <a:rPr lang="en-US" dirty="0" smtClean="0"/>
                  <a:t>(</a:t>
                </a:r>
                <a:r>
                  <a:rPr lang="el-GR" dirty="0" smtClean="0"/>
                  <a:t>πλήρως) διαχωρίσιμες οι συχνότητες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 smtClean="0"/>
                  <a:t> </a:t>
                </a:r>
                <a:r>
                  <a:rPr lang="el-GR" dirty="0" smtClean="0"/>
                  <a:t>(δηλ. χωρίς επικάλυψη των κεντρικών λοβών) αρκεί</a:t>
                </a:r>
                <a:r>
                  <a:rPr lang="en-US" dirty="0" smtClean="0"/>
                  <a:t/>
                </a:r>
                <a:br>
                  <a:rPr lang="en-US" dirty="0" smtClean="0"/>
                </a:br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≥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≥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30</m:t>
                              </m:r>
                            </m:den>
                          </m:f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=120</m:t>
                      </m:r>
                    </m:oMath>
                  </m:oMathPara>
                </a14:m>
                <a:r>
                  <a:rPr lang="en-US" b="0" dirty="0" smtClean="0"/>
                  <a:t/>
                </a:r>
                <a:br>
                  <a:rPr lang="en-US" b="0" dirty="0" smtClean="0"/>
                </a:br>
                <a:endParaRPr lang="en-US" b="0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 </a:t>
                </a:r>
                <a:r>
                  <a:rPr lang="el-GR" dirty="0" smtClean="0"/>
                  <a:t>Ας δούμε διάφορες τιμές του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endParaRPr lang="el-GR" i="1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3" y="346019"/>
                <a:ext cx="9056717" cy="6351963"/>
              </a:xfrm>
              <a:blipFill rotWithShape="0">
                <a:blip r:embed="rId3"/>
                <a:stretch>
                  <a:fillRect l="-1884" t="-1727" r="-942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55320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31174" y="6697982"/>
            <a:ext cx="9077498" cy="168335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©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 </a:t>
            </a:r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Καφεντζής Γιώργος, 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PhD</a:t>
            </a:r>
            <a:endParaRPr lang="el-GR" sz="1050" i="1" dirty="0">
              <a:solidFill>
                <a:srgbClr val="000000">
                  <a:lumMod val="75000"/>
                  <a:lumOff val="25000"/>
                </a:srgb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445206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055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83" y="346019"/>
            <a:ext cx="9056717" cy="6351963"/>
          </a:xfrm>
        </p:spPr>
        <p:txBody>
          <a:bodyPr>
            <a:normAutofit/>
          </a:bodyPr>
          <a:lstStyle/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b="1" dirty="0" smtClean="0"/>
              <a:t> Φασματική Ανάλυση με το Διακριτό Μετασχηματισμό </a:t>
            </a:r>
            <a:r>
              <a:rPr lang="en-US" b="1" dirty="0" smtClean="0"/>
              <a:t>Fourier</a:t>
            </a:r>
            <a:endParaRPr lang="el-GR" b="0" dirty="0" smtClean="0"/>
          </a:p>
          <a:p>
            <a:pPr marL="0" indent="0">
              <a:buClrTx/>
              <a:buSzPct val="120000"/>
              <a:buNone/>
            </a:pPr>
            <a:endParaRPr lang="el-GR" i="1" dirty="0" smtClean="0"/>
          </a:p>
        </p:txBody>
      </p:sp>
      <p:sp>
        <p:nvSpPr>
          <p:cNvPr id="4" name="Rectangle 3"/>
          <p:cNvSpPr/>
          <p:nvPr/>
        </p:nvSpPr>
        <p:spPr>
          <a:xfrm>
            <a:off x="0" y="255320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31174" y="6697982"/>
            <a:ext cx="9077498" cy="168335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©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 </a:t>
            </a:r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Καφεντζής Γιώργος, 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PhD</a:t>
            </a:r>
            <a:endParaRPr lang="el-GR" sz="1050" i="1" dirty="0">
              <a:solidFill>
                <a:srgbClr val="000000">
                  <a:lumMod val="75000"/>
                  <a:lumOff val="25000"/>
                </a:srgbClr>
              </a:solidFill>
              <a:latin typeface="Calibri" panose="020F0502020204030204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7498" r="9172" b="6235"/>
          <a:stretch/>
        </p:blipFill>
        <p:spPr>
          <a:xfrm>
            <a:off x="987552" y="635671"/>
            <a:ext cx="6912864" cy="296769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/>
          <a:srcRect l="7393" r="9282"/>
          <a:stretch/>
        </p:blipFill>
        <p:spPr>
          <a:xfrm>
            <a:off x="987552" y="3628100"/>
            <a:ext cx="6922090" cy="3156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687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l="7602" r="9283" b="5989"/>
          <a:stretch/>
        </p:blipFill>
        <p:spPr>
          <a:xfrm>
            <a:off x="1057239" y="655029"/>
            <a:ext cx="6900672" cy="296599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055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83" y="346019"/>
            <a:ext cx="9056717" cy="6351963"/>
          </a:xfrm>
        </p:spPr>
        <p:txBody>
          <a:bodyPr>
            <a:normAutofit/>
          </a:bodyPr>
          <a:lstStyle/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b="1" dirty="0" smtClean="0"/>
              <a:t> Φασματική Ανάλυση με το Διακριτό Μετασχηματισμό </a:t>
            </a:r>
            <a:r>
              <a:rPr lang="en-US" b="1" dirty="0" smtClean="0"/>
              <a:t>Fourier</a:t>
            </a:r>
            <a:endParaRPr lang="el-GR" b="0" dirty="0" smtClean="0"/>
          </a:p>
          <a:p>
            <a:pPr marL="0" indent="0">
              <a:buClrTx/>
              <a:buSzPct val="120000"/>
              <a:buNone/>
            </a:pPr>
            <a:endParaRPr lang="el-GR" i="1" dirty="0" smtClean="0"/>
          </a:p>
        </p:txBody>
      </p:sp>
      <p:sp>
        <p:nvSpPr>
          <p:cNvPr id="4" name="Rectangle 3"/>
          <p:cNvSpPr/>
          <p:nvPr/>
        </p:nvSpPr>
        <p:spPr>
          <a:xfrm>
            <a:off x="0" y="255320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31174" y="6697982"/>
            <a:ext cx="9077498" cy="168335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©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 </a:t>
            </a:r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Καφεντζής Γιώργος, 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PhD</a:t>
            </a:r>
            <a:endParaRPr lang="el-GR" sz="1050" i="1" dirty="0">
              <a:solidFill>
                <a:srgbClr val="000000">
                  <a:lumMod val="75000"/>
                  <a:lumOff val="25000"/>
                </a:srgbClr>
              </a:solidFill>
              <a:latin typeface="Calibri" panose="020F0502020204030204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/>
          <a:srcRect l="6659" r="9217"/>
          <a:stretch/>
        </p:blipFill>
        <p:spPr>
          <a:xfrm>
            <a:off x="975359" y="3611829"/>
            <a:ext cx="7013403" cy="3147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404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055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3" y="346019"/>
                <a:ext cx="9056717" cy="6351963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 Φασματική Ανάλυση με το Διακριτό Μετασχηματισμό </a:t>
                </a:r>
                <a:r>
                  <a:rPr lang="en-US" b="1" dirty="0" smtClean="0"/>
                  <a:t>Fourier</a:t>
                </a:r>
                <a:endParaRPr lang="el-GR" b="0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 </a:t>
                </a:r>
                <a:r>
                  <a:rPr lang="el-GR" dirty="0" smtClean="0"/>
                  <a:t>Γνωρίζουμε ήδη ένα πολύ καλό παράθυρο, το παράθυρο </a:t>
                </a:r>
                <a:r>
                  <a:rPr lang="en-US" dirty="0" smtClean="0"/>
                  <a:t>Kaiser</a:t>
                </a:r>
                <a:r>
                  <a:rPr lang="el-GR" dirty="0" smtClean="0"/>
                  <a:t>:</a:t>
                </a:r>
                <a:br>
                  <a:rPr lang="el-GR" dirty="0" smtClean="0"/>
                </a:br>
                <a:endParaRPr lang="el-GR" dirty="0" smtClean="0"/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𝑤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f>
                                  <m:fPr>
                                    <m:ctrlPr>
                                      <a:rPr lang="el-GR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𝐼</m:t>
                                        </m:r>
                                      </m:e>
                                      <m:sub>
                                        <m:r>
                                          <m:rPr>
                                            <m:brk m:alnAt="7"/>
                                          </m:r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  <m:d>
                                      <m:d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𝛽</m:t>
                                        </m:r>
                                        <m:rad>
                                          <m:radPr>
                                            <m:degHide m:val="on"/>
                                            <m:ctrlP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radPr>
                                          <m:deg/>
                                          <m:e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1−</m:t>
                                            </m:r>
                                            <m:sSup>
                                              <m:sSupPr>
                                                <m:ctrlPr>
                                                  <a:rPr lang="en-US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pPr>
                                              <m:e>
                                                <m:d>
                                                  <m:dPr>
                                                    <m:begChr m:val="["/>
                                                    <m:endChr m:val="]"/>
                                                    <m:ctrlPr>
                                                      <a:rPr lang="en-US" i="1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dPr>
                                                  <m:e>
                                                    <m:f>
                                                      <m:fPr>
                                                        <m:ctrlPr>
                                                          <a:rPr lang="en-US" i="1">
                                                            <a:latin typeface="Cambria Math" panose="02040503050406030204" pitchFamily="18" charset="0"/>
                                                          </a:rPr>
                                                        </m:ctrlPr>
                                                      </m:fPr>
                                                      <m:num>
                                                        <m:r>
                                                          <a:rPr lang="en-US" i="1">
                                                            <a:latin typeface="Cambria Math" panose="02040503050406030204" pitchFamily="18" charset="0"/>
                                                          </a:rPr>
                                                          <m:t>𝑛</m:t>
                                                        </m:r>
                                                        <m:r>
                                                          <a:rPr lang="en-US" i="1">
                                                            <a:latin typeface="Cambria Math" panose="02040503050406030204" pitchFamily="18" charset="0"/>
                                                          </a:rPr>
                                                          <m:t>−</m:t>
                                                        </m:r>
                                                        <m:f>
                                                          <m:fPr>
                                                            <m:ctrlPr>
                                                              <a:rPr lang="en-US" i="1">
                                                                <a:latin typeface="Cambria Math" panose="02040503050406030204" pitchFamily="18" charset="0"/>
                                                              </a:rPr>
                                                            </m:ctrlPr>
                                                          </m:fPr>
                                                          <m:num>
                                                            <m:r>
                                                              <a:rPr lang="en-US" i="1">
                                                                <a:latin typeface="Cambria Math" panose="02040503050406030204" pitchFamily="18" charset="0"/>
                                                              </a:rPr>
                                                              <m:t>𝑀</m:t>
                                                            </m:r>
                                                            <m:r>
                                                              <a:rPr lang="el-GR" b="0" i="1" smtClean="0">
                                                                <a:latin typeface="Cambria Math" panose="02040503050406030204" pitchFamily="18" charset="0"/>
                                                              </a:rPr>
                                                              <m:t>−1</m:t>
                                                            </m:r>
                                                          </m:num>
                                                          <m:den>
                                                            <m:r>
                                                              <a:rPr lang="en-US" i="1">
                                                                <a:latin typeface="Cambria Math" panose="02040503050406030204" pitchFamily="18" charset="0"/>
                                                              </a:rPr>
                                                              <m:t>2</m:t>
                                                            </m:r>
                                                          </m:den>
                                                        </m:f>
                                                      </m:num>
                                                      <m:den>
                                                        <m:f>
                                                          <m:fPr>
                                                            <m:ctrlPr>
                                                              <a:rPr lang="en-US" i="1">
                                                                <a:latin typeface="Cambria Math" panose="02040503050406030204" pitchFamily="18" charset="0"/>
                                                              </a:rPr>
                                                            </m:ctrlPr>
                                                          </m:fPr>
                                                          <m:num>
                                                            <m:r>
                                                              <a:rPr lang="en-US" i="1">
                                                                <a:latin typeface="Cambria Math" panose="02040503050406030204" pitchFamily="18" charset="0"/>
                                                              </a:rPr>
                                                              <m:t>𝑀</m:t>
                                                            </m:r>
                                                            <m:r>
                                                              <a:rPr lang="el-GR" b="0" i="1" smtClean="0">
                                                                <a:latin typeface="Cambria Math" panose="02040503050406030204" pitchFamily="18" charset="0"/>
                                                              </a:rPr>
                                                              <m:t>−1</m:t>
                                                            </m:r>
                                                          </m:num>
                                                          <m:den>
                                                            <m:r>
                                                              <a:rPr lang="en-US" i="1">
                                                                <a:latin typeface="Cambria Math" panose="02040503050406030204" pitchFamily="18" charset="0"/>
                                                              </a:rPr>
                                                              <m:t>2</m:t>
                                                            </m:r>
                                                          </m:den>
                                                        </m:f>
                                                      </m:den>
                                                    </m:f>
                                                  </m:e>
                                                </m:d>
                                              </m:e>
                                              <m:sup>
                                                <m:r>
                                                  <a:rPr lang="en-US" i="1">
                                                    <a:latin typeface="Cambria Math" panose="02040503050406030204" pitchFamily="18" charset="0"/>
                                                  </a:rPr>
                                                  <m:t>2</m:t>
                                                </m:r>
                                              </m:sup>
                                            </m:sSup>
                                          </m:e>
                                        </m:rad>
                                      </m:e>
                                    </m:d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𝐼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m:rPr>
                                        <m:brk m:alnAt="7"/>
                                      </m:r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𝛽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den>
                                </m:f>
                                <m:r>
                                  <m:rPr>
                                    <m:brk m:alnAt="7"/>
                                  </m:rPr>
                                  <a:rPr lang="en-US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    0≤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≤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  <m:r>
                                  <a:rPr lang="el-GR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0,                       </m:t>
                                </m:r>
                                <m:r>
                                  <a:rPr lang="el-GR" i="1">
                                    <a:latin typeface="Cambria Math" panose="02040503050406030204" pitchFamily="18" charset="0"/>
                                  </a:rPr>
                                  <m:t>                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  </m:t>
                                </m:r>
                                <m:r>
                                  <a:rPr lang="el-GR" i="1">
                                    <a:latin typeface="Cambria Math" panose="02040503050406030204" pitchFamily="18" charset="0"/>
                                  </a:rPr>
                                  <m:t>𝛼𝜆𝜆𝜊</m:t>
                                </m:r>
                                <m:r>
                                  <m:rPr>
                                    <m:sty m:val="p"/>
                                  </m:rPr>
                                  <a:rPr lang="el-GR" i="1">
                                    <a:latin typeface="Cambria Math" panose="02040503050406030204" pitchFamily="18" charset="0"/>
                                  </a:rPr>
                                  <m:t>ύ</m:t>
                                </m:r>
                                <m:r>
                                  <a:rPr lang="el-GR" i="1">
                                    <a:latin typeface="Cambria Math" panose="02040503050406030204" pitchFamily="18" charset="0"/>
                                  </a:rPr>
                                  <m:t>     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l-GR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/>
                  <a:t> Δυο παράμετροι: </a:t>
                </a:r>
                <a:r>
                  <a:rPr lang="el-GR" dirty="0" smtClean="0"/>
                  <a:t>διάρκεια </a:t>
                </a:r>
                <a:r>
                  <a:rPr lang="el-GR" dirty="0"/>
                  <a:t>σήματος παραθύρου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/>
                  <a:t>, </a:t>
                </a:r>
                <a:r>
                  <a:rPr lang="el-GR" dirty="0"/>
                  <a:t>παράμετρος σχήματος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endParaRPr lang="el-GR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/>
                  <a:t> </a:t>
                </a:r>
                <a:r>
                  <a:rPr lang="el-GR" dirty="0" smtClean="0"/>
                  <a:t>Ας ορίσουμε ως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Δ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ml</m:t>
                        </m:r>
                      </m:sub>
                    </m:sSub>
                  </m:oMath>
                </a14:m>
                <a:r>
                  <a:rPr lang="en-US" b="0" dirty="0" smtClean="0"/>
                  <a:t> </a:t>
                </a:r>
                <a:r>
                  <a:rPr lang="el-GR" b="0" dirty="0" smtClean="0"/>
                  <a:t>το εύρος του κεντρικού λοβού, ως η απόσταση μεταξύ των πρώτων μηδενισμών του φάσματος πλάτους εκατέρωθεν του μηδενός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/>
                  <a:t> </a:t>
                </a:r>
                <a:r>
                  <a:rPr lang="el-GR" dirty="0" smtClean="0"/>
                  <a:t>Ας ορίσουμε ως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A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sl</m:t>
                        </m:r>
                      </m:sub>
                    </m:sSub>
                  </m:oMath>
                </a14:m>
                <a:r>
                  <a:rPr lang="en-US" b="0" dirty="0" smtClean="0"/>
                  <a:t> </a:t>
                </a:r>
                <a:r>
                  <a:rPr lang="el-GR" b="0" dirty="0" smtClean="0"/>
                  <a:t>το λόγο σε </a:t>
                </a:r>
                <a:r>
                  <a:rPr lang="en-US" dirty="0" smtClean="0"/>
                  <a:t>dB </a:t>
                </a:r>
                <a:r>
                  <a:rPr lang="el-GR" dirty="0" smtClean="0"/>
                  <a:t>μεταξύ του πλάτους του κεντρικού λοβού προς το πλάτος του μεγαλύτερου πλευρικού λοβού </a:t>
                </a:r>
                <a:r>
                  <a:rPr lang="en-US" b="0" dirty="0" smtClean="0"/>
                  <a:t/>
                </a:r>
                <a:br>
                  <a:rPr lang="en-US" b="0" dirty="0" smtClean="0"/>
                </a:br>
                <a:endParaRPr lang="en-US" b="0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3" y="346019"/>
                <a:ext cx="9056717" cy="6351963"/>
              </a:xfrm>
              <a:blipFill rotWithShape="0">
                <a:blip r:embed="rId3"/>
                <a:stretch>
                  <a:fillRect l="-1884" t="-1727" r="-202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55320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31174" y="6697982"/>
            <a:ext cx="9077498" cy="168335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©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 </a:t>
            </a:r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Καφεντζής Γιώργος, 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PhD</a:t>
            </a:r>
            <a:endParaRPr lang="el-GR" sz="1050" i="1" dirty="0">
              <a:solidFill>
                <a:srgbClr val="000000">
                  <a:lumMod val="75000"/>
                  <a:lumOff val="25000"/>
                </a:srgb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884570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055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3" y="346019"/>
                <a:ext cx="9056717" cy="6351963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 Φασματική Ανάλυση με το Διακριτό Μετασχηματισμό </a:t>
                </a:r>
                <a:r>
                  <a:rPr lang="en-US" b="1" dirty="0" smtClean="0"/>
                  <a:t>Fourier</a:t>
                </a:r>
                <a:endParaRPr lang="el-GR" b="0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/>
                  <a:t> </a:t>
                </a:r>
                <a:r>
                  <a:rPr lang="el-GR" dirty="0" smtClean="0"/>
                  <a:t>Ο </a:t>
                </a:r>
                <a:r>
                  <a:rPr lang="en-US" dirty="0" smtClean="0"/>
                  <a:t>Kaiser </a:t>
                </a:r>
                <a:r>
                  <a:rPr lang="el-GR" dirty="0" smtClean="0"/>
                  <a:t>βρήκε μια συνάρτηση του </a:t>
                </a:r>
                <a14:m>
                  <m:oMath xmlns:m="http://schemas.openxmlformats.org/officeDocument/2006/math">
                    <m:r>
                      <a:rPr lang="el-GR" b="0" i="1" smtClean="0"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l-GR" b="0" dirty="0" smtClean="0"/>
                  <a:t> συναρτήσει του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A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sl</m:t>
                        </m:r>
                      </m:sub>
                    </m:sSub>
                  </m:oMath>
                </a14:m>
                <a:endParaRPr lang="en-US" b="0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0" dirty="0" smtClean="0"/>
                  <a:t> Είναι </a:t>
                </a:r>
                <a:br>
                  <a:rPr lang="el-GR" b="0" dirty="0" smtClean="0"/>
                </a:br>
                <a:endParaRPr lang="el-GR" b="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𝛽</m:t>
                      </m:r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l-G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l-GR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l-GR" b="0" i="1" smtClean="0">
                                    <a:latin typeface="Cambria Math" panose="02040503050406030204" pitchFamily="18" charset="0"/>
                                  </a:rPr>
                                  <m:t>,        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                                                                                                   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𝑠𝑙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&lt;13.26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0.76609</m:t>
                                </m:r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𝐴</m:t>
                                            </m:r>
                                          </m:e>
                                          <m:sub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𝑠𝑙</m:t>
                                            </m:r>
                                          </m:sub>
                                        </m:s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−13.26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0.4</m:t>
                                    </m:r>
                                  </m:sup>
                                </m:s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+0.09834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𝐴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𝑠𝑙</m:t>
                                        </m:r>
                                      </m:sub>
                                    </m:s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−13.26</m:t>
                                    </m:r>
                                  </m:e>
                                </m:d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,   13.26&lt;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𝑠𝑙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&lt;60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0.12438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𝐴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𝑠𝑙</m:t>
                                        </m:r>
                                      </m:sub>
                                    </m:s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+6.3</m:t>
                                    </m:r>
                                  </m:e>
                                </m:d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,                                                                60&lt;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𝑠𝑙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&lt;120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b="0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0" dirty="0" smtClean="0"/>
                  <a:t> Επίσης βρήκε μια σχέση μεταξύ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𝑚𝑙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A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sl</m:t>
                        </m:r>
                      </m:sub>
                    </m:sSub>
                  </m:oMath>
                </a14:m>
                <a:r>
                  <a:rPr lang="en-US" b="0" dirty="0" smtClean="0"/>
                  <a:t> :</a:t>
                </a:r>
                <a:br>
                  <a:rPr lang="en-US" b="0" dirty="0" smtClean="0"/>
                </a:br>
                <a:endParaRPr lang="en-US" b="0" dirty="0" smtClean="0"/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≅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24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A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sl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+12</m:t>
                              </m:r>
                            </m:e>
                          </m:d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155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Δ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𝑚𝑙</m:t>
                              </m:r>
                            </m:sub>
                          </m:sSub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en-US" b="0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 Οπότε για δεδομένα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A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sl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𝑚𝑙</m:t>
                        </m:r>
                      </m:sub>
                    </m:sSub>
                  </m:oMath>
                </a14:m>
                <a:r>
                  <a:rPr lang="en-US" b="0" dirty="0" smtClean="0"/>
                  <a:t> </a:t>
                </a:r>
                <a:r>
                  <a:rPr lang="el-GR" b="0" dirty="0" smtClean="0"/>
                  <a:t>μπορούμε να υπολογίσουμε τις παραμέτρους </a:t>
                </a:r>
                <a14:m>
                  <m:oMath xmlns:m="http://schemas.openxmlformats.org/officeDocument/2006/math">
                    <m:r>
                      <a:rPr lang="el-GR" b="0" i="1" dirty="0" smtClean="0">
                        <a:latin typeface="Cambria Math" panose="02040503050406030204" pitchFamily="18" charset="0"/>
                      </a:rPr>
                      <m:t>𝛽</m:t>
                    </m:r>
                    <m:r>
                      <a:rPr lang="el-GR" b="0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l-GR" b="0" i="1" dirty="0" smtClean="0">
                        <a:latin typeface="Cambria Math" panose="02040503050406030204" pitchFamily="18" charset="0"/>
                      </a:rPr>
                      <m:t>𝛭</m:t>
                    </m:r>
                  </m:oMath>
                </a14:m>
                <a:r>
                  <a:rPr lang="en-US" b="0" dirty="0" smtClean="0"/>
                  <a:t/>
                </a:r>
                <a:br>
                  <a:rPr lang="en-US" b="0" dirty="0" smtClean="0"/>
                </a:br>
                <a:endParaRPr lang="en-US" b="0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3" y="346019"/>
                <a:ext cx="9056717" cy="6351963"/>
              </a:xfrm>
              <a:blipFill rotWithShape="0">
                <a:blip r:embed="rId3"/>
                <a:stretch>
                  <a:fillRect l="-1884" t="-172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55320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31174" y="6697982"/>
            <a:ext cx="9077498" cy="168335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©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 </a:t>
            </a:r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Καφεντζής Γιώργος, 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PhD</a:t>
            </a:r>
            <a:endParaRPr lang="el-GR" sz="1050" i="1" dirty="0">
              <a:solidFill>
                <a:srgbClr val="000000">
                  <a:lumMod val="75000"/>
                  <a:lumOff val="25000"/>
                </a:srgb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001239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055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3" y="346019"/>
                <a:ext cx="9056717" cy="6351963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 Φασματική Ανάλυση με το Διακριτό Μετασχηματισμό </a:t>
                </a:r>
                <a:r>
                  <a:rPr lang="en-US" b="1" dirty="0" smtClean="0"/>
                  <a:t>Fourier</a:t>
                </a:r>
                <a:endParaRPr lang="el-GR" b="0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/>
                  <a:t> </a:t>
                </a:r>
                <a:r>
                  <a:rPr lang="el-GR" dirty="0" smtClean="0"/>
                  <a:t>Πολλά σήματα διακριτού χρόνου προέρχονται από δειγματοληψία σημάτων συνεχούς χρόνου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0" dirty="0"/>
                  <a:t> </a:t>
                </a:r>
                <a:r>
                  <a:rPr lang="el-GR" b="0" dirty="0" smtClean="0"/>
                  <a:t>Συμβολίζοντας τη συχνότητα δειγματοληψίας ως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b="0" dirty="0" smtClean="0"/>
                  <a:t> </a:t>
                </a:r>
                <a:r>
                  <a:rPr lang="el-GR" b="0" dirty="0" smtClean="0"/>
                  <a:t>και άρα την περίοδο δειγματοληψίας ως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b="0" dirty="0" smtClean="0"/>
                  <a:t> , </a:t>
                </a:r>
                <a:r>
                  <a:rPr lang="el-GR" dirty="0" smtClean="0"/>
                  <a:t>κατά τη δειγματοληψία </a:t>
                </a:r>
                <a:r>
                  <a:rPr lang="el-GR" b="0" dirty="0" smtClean="0"/>
                  <a:t>θα έχουμε:</a:t>
                </a: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𝜔</m:t>
                      </m:r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</m:oMath>
                  </m:oMathPara>
                </a14:m>
                <a:endParaRPr lang="el-GR" b="0" dirty="0" smtClean="0"/>
              </a:p>
              <a:p>
                <a:pPr marL="0" indent="0">
                  <a:buClrTx/>
                  <a:buSzPct val="120000"/>
                  <a:buNone/>
                </a:pPr>
                <a:r>
                  <a:rPr lang="el-GR" b="0" dirty="0" smtClean="0"/>
                  <a:t>  και όταν δειγματοληπτούμ</a:t>
                </a:r>
                <a:r>
                  <a:rPr lang="el-GR" dirty="0" smtClean="0"/>
                  <a:t>ε τη συχνότητα </a:t>
                </a:r>
                <a14:m>
                  <m:oMath xmlns:m="http://schemas.openxmlformats.org/officeDocument/2006/math">
                    <m:r>
                      <a:rPr lang="el-GR" i="1" dirty="0" smtClean="0">
                        <a:latin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el-GR" dirty="0" smtClean="0"/>
                  <a:t> σε </a:t>
                </a:r>
                <a14:m>
                  <m:oMath xmlns:m="http://schemas.openxmlformats.org/officeDocument/2006/math">
                    <m:r>
                      <a:rPr lang="el-GR" i="1" dirty="0" smtClean="0">
                        <a:latin typeface="Cambria Math" panose="02040503050406030204" pitchFamily="18" charset="0"/>
                      </a:rPr>
                      <m:t>𝛮</m:t>
                    </m:r>
                  </m:oMath>
                </a14:m>
                <a:r>
                  <a:rPr lang="el-GR" dirty="0" smtClean="0"/>
                  <a:t> σημεία κατά τον </a:t>
                </a:r>
                <a:r>
                  <a:rPr lang="en-US" dirty="0" smtClean="0"/>
                  <a:t>DFT</a:t>
                </a:r>
                <a:r>
                  <a:rPr lang="el-GR" dirty="0" smtClean="0"/>
                  <a:t>, έχουμε:</a:t>
                </a:r>
                <a:r>
                  <a:rPr lang="en-US" dirty="0" smtClean="0"/>
                  <a:t/>
                </a:r>
                <a:br>
                  <a:rPr lang="en-US" dirty="0" smtClean="0"/>
                </a:br>
                <a:endParaRPr lang="el-GR" dirty="0" smtClean="0"/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𝜋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⟺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</m:oMath>
                  </m:oMathPara>
                </a14:m>
                <a:endParaRPr lang="en-US" b="0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/>
                  <a:t> </a:t>
                </a:r>
                <a:r>
                  <a:rPr lang="el-GR" dirty="0" smtClean="0"/>
                  <a:t>Οπότε οι συχνότητες του συνεχούς χρόνου που </a:t>
                </a:r>
                <a:r>
                  <a:rPr lang="el-GR" dirty="0" err="1" smtClean="0"/>
                  <a:t>δειγματοληπτούνται</a:t>
                </a:r>
                <a:r>
                  <a:rPr lang="el-GR" dirty="0" smtClean="0"/>
                  <a:t> κατά τον </a:t>
                </a:r>
                <a:r>
                  <a:rPr lang="en-US" dirty="0" smtClean="0"/>
                  <a:t>DFT </a:t>
                </a:r>
                <a:r>
                  <a:rPr lang="el-GR" dirty="0" smtClean="0"/>
                  <a:t>είναι οι: </a:t>
                </a:r>
                <a:r>
                  <a:rPr lang="en-US" b="0" dirty="0" smtClean="0"/>
                  <a:t/>
                </a:r>
                <a:br>
                  <a:rPr lang="en-US" b="0" dirty="0" smtClean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den>
                    </m:f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l-G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 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=0,1,2,…,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𝑁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−1</m:t>
                    </m:r>
                  </m:oMath>
                </a14:m>
                <a:endParaRPr lang="en-US" b="0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 </a:t>
                </a:r>
                <a:r>
                  <a:rPr lang="el-GR" dirty="0" smtClean="0"/>
                  <a:t>Ας δούμε ένα παράδειγμα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3" y="346019"/>
                <a:ext cx="9056717" cy="6351963"/>
              </a:xfrm>
              <a:blipFill rotWithShape="0">
                <a:blip r:embed="rId3"/>
                <a:stretch>
                  <a:fillRect l="-1884" t="-172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55320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31174" y="6697982"/>
            <a:ext cx="9077498" cy="168335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©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 </a:t>
            </a:r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Καφεντζής Γιώργος, 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PhD</a:t>
            </a:r>
            <a:endParaRPr lang="el-GR" sz="1050" i="1" dirty="0">
              <a:solidFill>
                <a:srgbClr val="000000">
                  <a:lumMod val="75000"/>
                  <a:lumOff val="25000"/>
                </a:srgb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509644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055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3" y="346019"/>
                <a:ext cx="9056717" cy="6351963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 Φασματική Ανάλυση με το Διακριτό Μετασχηματισμό </a:t>
                </a:r>
                <a:r>
                  <a:rPr lang="en-US" b="1" dirty="0" smtClean="0"/>
                  <a:t>Fourier</a:t>
                </a:r>
                <a:endParaRPr lang="el-GR" b="0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/>
                  <a:t> </a:t>
                </a:r>
                <a:r>
                  <a:rPr lang="el-GR" dirty="0" smtClean="0"/>
                  <a:t>Έστω το σήμα </a:t>
                </a:r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125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    0≤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≤1</m:t>
                      </m:r>
                    </m:oMath>
                  </m:oMathPara>
                </a14:m>
                <a:endParaRPr lang="en-US" b="0" dirty="0" smtClean="0"/>
              </a:p>
              <a:p>
                <a:pPr marL="0" indent="0">
                  <a:buClrTx/>
                  <a:buSzPct val="120000"/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 </a:t>
                </a:r>
                <a:r>
                  <a:rPr lang="el-GR" dirty="0" smtClean="0"/>
                  <a:t>το οποίο δειγματοληπτούμε με συχνότητα δειγματοληψίας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=8000</m:t>
                    </m:r>
                  </m:oMath>
                </a14:m>
                <a:r>
                  <a:rPr lang="en-US" b="0" dirty="0" smtClean="0"/>
                  <a:t> Hz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b="0" dirty="0" smtClean="0"/>
                  <a:t> </a:t>
                </a:r>
                <a:r>
                  <a:rPr lang="el-GR" b="0" dirty="0" smtClean="0"/>
                  <a:t>Οι συχνότητες που αναπαρίστανται σε έναν </a:t>
                </a:r>
                <a:r>
                  <a:rPr lang="en-US" b="0" dirty="0" smtClean="0"/>
                  <a:t>DFT 1024 </a:t>
                </a:r>
                <a:r>
                  <a:rPr lang="el-GR" b="0" dirty="0" smtClean="0"/>
                  <a:t>σημείων είναι οι:</a:t>
                </a:r>
                <a:br>
                  <a:rPr lang="el-GR" b="0" dirty="0" smtClean="0"/>
                </a:br>
                <a:r>
                  <a:rPr lang="en-US" b="0" dirty="0" smtClean="0"/>
                  <a:t/>
                </a:r>
                <a:br>
                  <a:rPr lang="en-US" b="0" dirty="0" smtClean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1024</m:t>
                        </m:r>
                      </m:den>
                    </m:f>
                    <m:r>
                      <a:rPr lang="el-G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8000=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7.8125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  <m:r>
                      <a:rPr lang="el-G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 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=0,1,2,…,1023</m:t>
                    </m:r>
                  </m:oMath>
                </a14:m>
                <a:endParaRPr lang="en-US" b="0" dirty="0" smtClean="0">
                  <a:ea typeface="Cambria Math" panose="02040503050406030204" pitchFamily="18" charset="0"/>
                </a:endParaRP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b="0" dirty="0" smtClean="0"/>
                  <a:t> </a:t>
                </a:r>
                <a:r>
                  <a:rPr lang="el-GR" dirty="0" smtClean="0"/>
                  <a:t>Η συχνότητα του σήματος θα αναπαρασταθεί από το </a:t>
                </a:r>
                <a:r>
                  <a:rPr lang="en-US" dirty="0" smtClean="0"/>
                  <a:t>bin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=16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l-GR" dirty="0" smtClean="0"/>
                  <a:t>του </a:t>
                </a:r>
                <a:r>
                  <a:rPr lang="en-US" dirty="0" smtClean="0"/>
                  <a:t>DFT</a:t>
                </a:r>
                <a:endParaRPr lang="en-US" dirty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…</a:t>
                </a:r>
                <a:r>
                  <a:rPr lang="el-GR" dirty="0" smtClean="0"/>
                  <a:t>αλλά και από το </a:t>
                </a:r>
                <a:r>
                  <a:rPr lang="en-US" dirty="0" smtClean="0"/>
                  <a:t>bin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=1008</m:t>
                    </m:r>
                  </m:oMath>
                </a14:m>
                <a:r>
                  <a:rPr lang="en-US" dirty="0" smtClean="0"/>
                  <a:t>!!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3" y="346019"/>
                <a:ext cx="9056717" cy="6351963"/>
              </a:xfrm>
              <a:blipFill rotWithShape="0">
                <a:blip r:embed="rId3"/>
                <a:stretch>
                  <a:fillRect l="-1884" t="-172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55320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31174" y="6697982"/>
            <a:ext cx="9077498" cy="168335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©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 </a:t>
            </a:r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Καφεντζής Γιώργος, 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PhD</a:t>
            </a:r>
            <a:endParaRPr lang="el-GR" sz="1050" i="1" dirty="0">
              <a:solidFill>
                <a:srgbClr val="000000">
                  <a:lumMod val="75000"/>
                  <a:lumOff val="25000"/>
                </a:srgbClr>
              </a:solidFill>
              <a:latin typeface="Calibri" panose="020F0502020204030204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5869" r="6919"/>
          <a:stretch/>
        </p:blipFill>
        <p:spPr>
          <a:xfrm>
            <a:off x="1499616" y="3885458"/>
            <a:ext cx="6010656" cy="2660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255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" y="2349732"/>
            <a:ext cx="4533900" cy="41814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055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3" y="346019"/>
                <a:ext cx="9056717" cy="6351963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 Φασματική Ανάλυση με το Διακριτό Μετασχηματισμό </a:t>
                </a:r>
                <a:r>
                  <a:rPr lang="en-US" b="1" dirty="0" smtClean="0"/>
                  <a:t>Fourier</a:t>
                </a:r>
                <a:endParaRPr lang="el-GR" b="0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/>
                  <a:t> </a:t>
                </a:r>
                <a:r>
                  <a:rPr lang="el-GR" dirty="0" smtClean="0"/>
                  <a:t>Ξέρουμε όμως ότι ένα σήμα που δειγματοληπτείται με συχνότητα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dirty="0" smtClean="0"/>
                  <a:t> </a:t>
                </a:r>
                <a:r>
                  <a:rPr lang="el-GR" dirty="0" smtClean="0"/>
                  <a:t>μπορεί να αναπαραστήσει μοναδικά συχνότητες ως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/2</m:t>
                    </m:r>
                  </m:oMath>
                </a14:m>
                <a:endParaRPr lang="en-US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/>
                  <a:t> </a:t>
                </a:r>
                <a:r>
                  <a:rPr lang="el-GR" dirty="0" smtClean="0"/>
                  <a:t>Μπορούμε να αναπαραστήσουμε το αμφίπλευρο φάσμα στη συχνότητα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 smtClean="0"/>
                  <a:t>, </a:t>
                </a:r>
                <a:r>
                  <a:rPr lang="el-GR" dirty="0" smtClean="0"/>
                  <a:t>στο διάστημα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l-G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sub>
                            </m:sSub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sub>
                            </m:sSub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endParaRPr lang="en-US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marL="0" indent="0">
                  <a:buClrTx/>
                  <a:buSzPct val="120000"/>
                  <a:buNone/>
                </a:pPr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3" y="346019"/>
                <a:ext cx="9056717" cy="6351963"/>
              </a:xfrm>
              <a:blipFill rotWithShape="0">
                <a:blip r:embed="rId4"/>
                <a:stretch>
                  <a:fillRect l="-1884" t="-172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55320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31174" y="6697982"/>
            <a:ext cx="9077498" cy="168335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©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 </a:t>
            </a:r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Καφεντζής Γιώργος, 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PhD</a:t>
            </a:r>
            <a:endParaRPr lang="el-GR" sz="1050" i="1" dirty="0">
              <a:solidFill>
                <a:srgbClr val="000000">
                  <a:lumMod val="75000"/>
                  <a:lumOff val="25000"/>
                </a:srgbClr>
              </a:solidFill>
              <a:latin typeface="Calibri" panose="020F0502020204030204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/>
          <a:srcRect l="6365" t="4923" r="7729"/>
          <a:stretch/>
        </p:blipFill>
        <p:spPr>
          <a:xfrm>
            <a:off x="2464952" y="1901952"/>
            <a:ext cx="6581372" cy="272460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797552" y="4947877"/>
            <a:ext cx="41208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 smtClean="0">
                <a:solidFill>
                  <a:srgbClr val="000000"/>
                </a:solidFill>
              </a:rPr>
              <a:t>Χρησιμοποιούμε τη συνάρτηση </a:t>
            </a:r>
            <a:r>
              <a:rPr lang="en-US" i="1" dirty="0" err="1" smtClean="0">
                <a:solidFill>
                  <a:srgbClr val="000000"/>
                </a:solidFill>
              </a:rPr>
              <a:t>fftshift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l-GR" dirty="0" smtClean="0">
                <a:solidFill>
                  <a:srgbClr val="000000"/>
                </a:solidFill>
              </a:rPr>
              <a:t>του </a:t>
            </a:r>
            <a:r>
              <a:rPr lang="en-US" dirty="0" smtClean="0">
                <a:solidFill>
                  <a:srgbClr val="000000"/>
                </a:solidFill>
              </a:rPr>
              <a:t>MATLAB, </a:t>
            </a:r>
            <a:r>
              <a:rPr lang="el-GR" dirty="0" smtClean="0">
                <a:solidFill>
                  <a:srgbClr val="000000"/>
                </a:solidFill>
              </a:rPr>
              <a:t>η οποία αντιστρέφει το δεξί με το αριστερό τμήμα του φάσματος που επιστρέφει ο </a:t>
            </a:r>
            <a:r>
              <a:rPr lang="en-US" i="1" dirty="0" err="1" smtClean="0">
                <a:solidFill>
                  <a:srgbClr val="000000"/>
                </a:solidFill>
              </a:rPr>
              <a:t>fft</a:t>
            </a:r>
            <a:endParaRPr lang="el-GR" i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5200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055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3" y="346019"/>
                <a:ext cx="9056717" cy="6351963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 Φασματική Ανάλυση με το Διακριτό Μετασχηματισμό </a:t>
                </a:r>
                <a:r>
                  <a:rPr lang="en-US" b="1" dirty="0" smtClean="0"/>
                  <a:t>Fourier</a:t>
                </a:r>
                <a:endParaRPr lang="el-GR" b="0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/>
                  <a:t> </a:t>
                </a:r>
                <a:r>
                  <a:rPr lang="el-GR" dirty="0" smtClean="0"/>
                  <a:t>Φυσικά δε γίνεται πάντα οι συχνότητες ενός σήματος να προκύπτουν ακέραια πολλαπλάσια του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</m:num>
                      <m:den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𝑁</m:t>
                        </m:r>
                      </m:den>
                    </m:f>
                  </m:oMath>
                </a14:m>
                <a:endParaRPr lang="en-US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/>
                  <a:t> </a:t>
                </a:r>
                <a:r>
                  <a:rPr lang="el-GR" dirty="0" smtClean="0"/>
                  <a:t>Έστω το σήμα </a:t>
                </a:r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129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    0≤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≤1</m:t>
                      </m:r>
                    </m:oMath>
                  </m:oMathPara>
                </a14:m>
                <a:endParaRPr lang="en-US" b="0" dirty="0" smtClean="0"/>
              </a:p>
              <a:p>
                <a:pPr marL="0" indent="0">
                  <a:buClrTx/>
                  <a:buSzPct val="120000"/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 </a:t>
                </a:r>
                <a:r>
                  <a:rPr lang="el-GR" dirty="0" smtClean="0"/>
                  <a:t>το οποίο δειγματοληπτούμε με συχνότητα δειγματοληψίας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=8000</m:t>
                    </m:r>
                  </m:oMath>
                </a14:m>
                <a:r>
                  <a:rPr lang="en-US" b="0" dirty="0" smtClean="0"/>
                  <a:t> Hz </a:t>
                </a:r>
                <a:r>
                  <a:rPr lang="el-GR" b="0" dirty="0" smtClean="0"/>
                  <a:t>με </a:t>
                </a:r>
                <a:r>
                  <a:rPr lang="el-GR" dirty="0" smtClean="0"/>
                  <a:t>έναν </a:t>
                </a:r>
                <a:br>
                  <a:rPr lang="el-GR" dirty="0" smtClean="0"/>
                </a:br>
                <a:r>
                  <a:rPr lang="el-GR" dirty="0" smtClean="0"/>
                  <a:t>  </a:t>
                </a:r>
                <a:r>
                  <a:rPr lang="en-US" dirty="0" smtClean="0"/>
                  <a:t>DFT </a:t>
                </a:r>
                <a:r>
                  <a:rPr lang="en-US" dirty="0"/>
                  <a:t>1024 </a:t>
                </a:r>
                <a:r>
                  <a:rPr lang="el-GR" dirty="0"/>
                  <a:t>σημείων</a:t>
                </a:r>
                <a:endParaRPr lang="en-US" b="0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b="0" dirty="0" smtClean="0"/>
                  <a:t> </a:t>
                </a:r>
                <a:r>
                  <a:rPr lang="el-GR" dirty="0" smtClean="0"/>
                  <a:t>Χρειαζόμαστε έναν </a:t>
                </a:r>
                <a:r>
                  <a:rPr lang="en-US" dirty="0" smtClean="0"/>
                  <a:t>DFT </a:t>
                </a:r>
                <a:r>
                  <a:rPr lang="el-GR" dirty="0" smtClean="0"/>
                  <a:t/>
                </a:r>
                <a:br>
                  <a:rPr lang="el-GR" dirty="0" smtClean="0"/>
                </a:br>
                <a:r>
                  <a:rPr lang="el-GR" dirty="0" smtClean="0"/>
                  <a:t> περισσότερων σημείων</a:t>
                </a:r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3" y="346019"/>
                <a:ext cx="9056717" cy="6351963"/>
              </a:xfrm>
              <a:blipFill rotWithShape="0">
                <a:blip r:embed="rId3"/>
                <a:stretch>
                  <a:fillRect l="-1884" t="-172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55320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31174" y="6697982"/>
            <a:ext cx="9077498" cy="168335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©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 </a:t>
            </a:r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Καφεντζής Γιώργος, 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PhD</a:t>
            </a:r>
            <a:endParaRPr lang="el-GR" sz="1050" i="1" dirty="0">
              <a:solidFill>
                <a:srgbClr val="000000">
                  <a:lumMod val="75000"/>
                  <a:lumOff val="25000"/>
                </a:srgbClr>
              </a:solidFill>
              <a:latin typeface="Calibri" panose="020F0502020204030204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/>
          <a:srcRect l="5950" t="4454" r="7015"/>
          <a:stretch/>
        </p:blipFill>
        <p:spPr>
          <a:xfrm>
            <a:off x="2898791" y="2859644"/>
            <a:ext cx="6147533" cy="2882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7974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055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3" y="346019"/>
                <a:ext cx="9056717" cy="6351963"/>
              </a:xfrm>
            </p:spPr>
            <p:txBody>
              <a:bodyPr>
                <a:normAutofit fontScale="85000" lnSpcReduction="20000"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 Φασματική Ανάλυση με το Διακριτό Μετασχηματισμό </a:t>
                </a:r>
                <a:r>
                  <a:rPr lang="en-US" b="1" dirty="0" smtClean="0"/>
                  <a:t>Fourier – </a:t>
                </a:r>
                <a:r>
                  <a:rPr lang="en-US" b="1" dirty="0" smtClean="0">
                    <a:solidFill>
                      <a:srgbClr val="FF0000"/>
                    </a:solidFill>
                  </a:rPr>
                  <a:t>review</a:t>
                </a:r>
                <a:r>
                  <a:rPr lang="en-US" b="1" dirty="0" smtClean="0"/>
                  <a:t> </a:t>
                </a:r>
                <a:endParaRPr lang="en-US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/>
                  <a:t> Διακριτός </a:t>
                </a:r>
                <a:r>
                  <a:rPr lang="el-GR" b="1" dirty="0" err="1"/>
                  <a:t>Μετασχ</a:t>
                </a:r>
                <a:r>
                  <a:rPr lang="en-US" b="1" dirty="0"/>
                  <a:t>.</a:t>
                </a:r>
                <a:r>
                  <a:rPr lang="el-GR" b="1" dirty="0"/>
                  <a:t> </a:t>
                </a:r>
                <a:r>
                  <a:rPr lang="en-US" b="1" dirty="0"/>
                  <a:t>Fourier</a:t>
                </a:r>
                <a:r>
                  <a:rPr lang="en-US" dirty="0"/>
                  <a:t>: </a:t>
                </a:r>
                <a:endParaRPr lang="en-US" i="1" dirty="0">
                  <a:latin typeface="Cambria Math" panose="02040503050406030204" pitchFamily="18" charset="0"/>
                </a:endParaRP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𝑋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𝑘𝑛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den>
                              </m:f>
                            </m:sup>
                          </m:sSup>
                        </m:e>
                      </m:nary>
                    </m:oMath>
                  </m:oMathPara>
                </a14:m>
                <a:endParaRPr lang="en-US" b="1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b="1" dirty="0"/>
                  <a:t> </a:t>
                </a:r>
                <a:r>
                  <a:rPr lang="el-GR" b="1" dirty="0" err="1"/>
                  <a:t>Αντίστρ</a:t>
                </a:r>
                <a:r>
                  <a:rPr lang="en-US" b="1" dirty="0"/>
                  <a:t>.</a:t>
                </a:r>
                <a:r>
                  <a:rPr lang="el-GR" b="1" dirty="0"/>
                  <a:t> Διακριτός </a:t>
                </a:r>
                <a:r>
                  <a:rPr lang="el-GR" b="1" dirty="0" err="1"/>
                  <a:t>Μετασχ</a:t>
                </a:r>
                <a:r>
                  <a:rPr lang="en-US" b="1" dirty="0"/>
                  <a:t>.</a:t>
                </a:r>
                <a:r>
                  <a:rPr lang="el-GR" b="1" dirty="0"/>
                  <a:t> </a:t>
                </a:r>
                <a:r>
                  <a:rPr lang="en-US" b="1" dirty="0"/>
                  <a:t>Fourier: </a:t>
                </a:r>
                <a:endParaRPr lang="en-US" i="1" dirty="0">
                  <a:latin typeface="Cambria Math" panose="02040503050406030204" pitchFamily="18" charset="0"/>
                </a:endParaRP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𝑋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d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𝑘𝑛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den>
                              </m:f>
                            </m:sup>
                          </m:sSup>
                        </m:e>
                      </m:nary>
                    </m:oMath>
                  </m:oMathPara>
                </a14:m>
                <a:endParaRPr lang="el-GR" b="1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/>
                  <a:t> </a:t>
                </a:r>
                <a:r>
                  <a:rPr lang="el-GR" b="1" dirty="0" smtClean="0"/>
                  <a:t>Το πλήθος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𝑵</m:t>
                    </m:r>
                  </m:oMath>
                </a14:m>
                <a:r>
                  <a:rPr lang="en-US" b="1" dirty="0" smtClean="0"/>
                  <a:t> </a:t>
                </a:r>
                <a:r>
                  <a:rPr lang="el-GR" b="1" dirty="0" smtClean="0"/>
                  <a:t>των συντελεστών του </a:t>
                </a:r>
                <a:r>
                  <a:rPr lang="en-US" b="1" dirty="0" smtClean="0"/>
                  <a:t>DFT</a:t>
                </a:r>
                <a:r>
                  <a:rPr lang="en-US" dirty="0" smtClean="0"/>
                  <a:t> (</a:t>
                </a:r>
                <a:r>
                  <a:rPr lang="el-GR" dirty="0" smtClean="0"/>
                  <a:t>το πλήθος των δειγμάτων που λαμβάνουμε από τον </a:t>
                </a:r>
                <a:r>
                  <a:rPr lang="en-US" dirty="0" smtClean="0"/>
                  <a:t>DTFT</a:t>
                </a:r>
                <a:r>
                  <a:rPr lang="el-GR" dirty="0" smtClean="0"/>
                  <a:t> ανά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den>
                    </m:f>
                  </m:oMath>
                </a14:m>
                <a:r>
                  <a:rPr lang="en-US" dirty="0" smtClean="0"/>
                  <a:t>) </a:t>
                </a:r>
                <a:r>
                  <a:rPr lang="el-GR" dirty="0" smtClean="0"/>
                  <a:t>πρέπει να είναι </a:t>
                </a:r>
                <a:r>
                  <a:rPr lang="el-GR" b="1" dirty="0" smtClean="0"/>
                  <a:t>όσο μεγαλύτερο γίνεται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/>
                  <a:t> </a:t>
                </a:r>
                <a:r>
                  <a:rPr lang="el-GR" dirty="0" smtClean="0"/>
                  <a:t>Αυτό επιτυγχάνεται κάνοντας </a:t>
                </a:r>
                <a:r>
                  <a:rPr lang="en-US" b="1" dirty="0" smtClean="0"/>
                  <a:t>zero-padding </a:t>
                </a:r>
                <a:r>
                  <a:rPr lang="el-GR" b="1" dirty="0" smtClean="0"/>
                  <a:t>του σήματος στο πεδίο του χρόνου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Στα περισσότερα προγραμματιστικά περιβάλλοντα (</a:t>
                </a:r>
                <a:r>
                  <a:rPr lang="en-US" dirty="0" smtClean="0"/>
                  <a:t>MATLAB/Octave) </a:t>
                </a:r>
                <a:r>
                  <a:rPr lang="el-GR" dirty="0" smtClean="0"/>
                  <a:t>γίνεται αυτόματα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/>
                  <a:t> </a:t>
                </a:r>
                <a:r>
                  <a:rPr lang="el-GR" b="1" dirty="0" smtClean="0"/>
                  <a:t>Πυκνή δειγματοληψία </a:t>
                </a:r>
                <a:r>
                  <a:rPr lang="el-GR" dirty="0" smtClean="0"/>
                  <a:t>του </a:t>
                </a:r>
                <a:r>
                  <a:rPr lang="en-US" dirty="0" smtClean="0"/>
                  <a:t>DTFT </a:t>
                </a:r>
                <a:r>
                  <a:rPr lang="el-GR" dirty="0" smtClean="0"/>
                  <a:t>μας δίνει μια </a:t>
                </a:r>
                <a:r>
                  <a:rPr lang="el-GR" b="1" dirty="0" smtClean="0"/>
                  <a:t>καλή προσέγγιση</a:t>
                </a:r>
                <a:r>
                  <a:rPr lang="el-GR" dirty="0" smtClean="0"/>
                  <a:t> της εικόνας του </a:t>
                </a:r>
                <a:r>
                  <a:rPr lang="en-US" dirty="0" smtClean="0"/>
                  <a:t>DTFT </a:t>
                </a:r>
                <a:r>
                  <a:rPr lang="el-GR" dirty="0" smtClean="0"/>
                  <a:t>μέσω του </a:t>
                </a:r>
                <a:r>
                  <a:rPr lang="en-US" dirty="0" smtClean="0"/>
                  <a:t>DFT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/>
                  <a:t> </a:t>
                </a:r>
                <a:r>
                  <a:rPr lang="el-GR" b="1" dirty="0" smtClean="0"/>
                  <a:t>Σωστή εύρεση του πλάτους </a:t>
                </a:r>
                <a:r>
                  <a:rPr lang="el-GR" dirty="0" smtClean="0"/>
                  <a:t>του σήματος γίνεται διαιρώντας τον </a:t>
                </a:r>
                <a:r>
                  <a:rPr lang="en-US" dirty="0" smtClean="0"/>
                  <a:t>DFT </a:t>
                </a:r>
                <a:r>
                  <a:rPr lang="el-GR" dirty="0" smtClean="0"/>
                  <a:t>με την τιμή </a:t>
                </a:r>
                <a:endParaRPr lang="en-US" dirty="0" smtClean="0"/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𝑊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</m:e>
                      </m:d>
                      <m:r>
                        <a:rPr lang="el-GR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l-GR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l-GR" i="1">
                              <a:latin typeface="Cambria Math" panose="02040503050406030204" pitchFamily="18" charset="0"/>
                            </a:rPr>
                            <m:t>=−∞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+∞</m:t>
                          </m:r>
                        </m:sup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𝑤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]</m:t>
                          </m:r>
                        </m:e>
                      </m:nary>
                    </m:oMath>
                  </m:oMathPara>
                </a14:m>
                <a:endParaRPr lang="el-GR" b="1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 Η </a:t>
                </a:r>
                <a:r>
                  <a:rPr lang="el-GR" b="1" dirty="0" smtClean="0"/>
                  <a:t>φασματική διασπορά </a:t>
                </a:r>
                <a:r>
                  <a:rPr lang="el-GR" dirty="0" smtClean="0"/>
                  <a:t>μπορεί να μειωθεί επιλέγοντας διαφορετικό παράθυρο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b="1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/>
                  <a:t> </a:t>
                </a:r>
                <a:r>
                  <a:rPr lang="el-GR" dirty="0" smtClean="0"/>
                  <a:t>Ας εγκαταλείψουμε τώρα την ανάλυση ενός ημιτόνου και ας πάμε σε περισσότερες συχνότητες κι ας δούμε τι συμβαίνει εκεί</a:t>
                </a:r>
                <a:endParaRPr lang="el-GR" b="1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3" y="346019"/>
                <a:ext cx="9056717" cy="6351963"/>
              </a:xfrm>
              <a:blipFill rotWithShape="0">
                <a:blip r:embed="rId3"/>
                <a:stretch>
                  <a:fillRect l="-1615" t="-2015" r="-148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55320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31174" y="6697982"/>
            <a:ext cx="9077498" cy="168335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©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 </a:t>
            </a:r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Καφεντζής Γιώργος, 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PhD</a:t>
            </a:r>
            <a:endParaRPr lang="el-GR" sz="1050" i="1" dirty="0">
              <a:solidFill>
                <a:srgbClr val="000000">
                  <a:lumMod val="75000"/>
                  <a:lumOff val="25000"/>
                </a:srgb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817144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055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3" y="346019"/>
                <a:ext cx="9056717" cy="6351963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 Φασματική Ανάλυση με το </a:t>
                </a:r>
                <a:r>
                  <a:rPr lang="en-US" b="1" dirty="0" smtClean="0"/>
                  <a:t>Short Time</a:t>
                </a:r>
                <a:r>
                  <a:rPr lang="el-GR" b="1" dirty="0" smtClean="0"/>
                  <a:t> </a:t>
                </a:r>
                <a:r>
                  <a:rPr lang="en-US" b="1" dirty="0" smtClean="0"/>
                  <a:t>Fourier Transform</a:t>
                </a:r>
                <a:endParaRPr lang="el-GR" b="0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 </a:t>
                </a:r>
                <a:r>
                  <a:rPr lang="el-GR" dirty="0" smtClean="0"/>
                  <a:t>Τα παραδείγματα φασματικής ανάλυσης που είδαμε ως τώρα είναι αρκετά περιοριστικά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/>
                  <a:t> </a:t>
                </a:r>
                <a:r>
                  <a:rPr lang="el-GR" dirty="0" smtClean="0"/>
                  <a:t>Οι παράμετροι των ημιτόνων (συχνότητες, πλάτη, φάσεις) που αναλύσαμε ήταν στάσιμοι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Δεν άλλαζαν με το χρόνο, ήταν ίδιοι από την αρχή ως το τέλος του παραθύρου ανάλυσης</a:t>
                </a:r>
                <a:endParaRPr lang="el-GR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 Αυτό στην πράξη δεν ισχύει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Radar, sonar, </a:t>
                </a:r>
                <a:r>
                  <a:rPr lang="el-GR" dirty="0" smtClean="0"/>
                  <a:t>ήχος, φωνή, επικοινωνίες κ.α.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/>
                  <a:t> </a:t>
                </a:r>
                <a:r>
                  <a:rPr lang="el-GR" dirty="0" smtClean="0"/>
                  <a:t>Αυξάνοντας τη διάρκεια </a:t>
                </a:r>
                <a14:m>
                  <m:oMath xmlns:m="http://schemas.openxmlformats.org/officeDocument/2006/math">
                    <m:r>
                      <a:rPr lang="el-GR" i="1" dirty="0" smtClean="0">
                        <a:latin typeface="Cambria Math" panose="02040503050406030204" pitchFamily="18" charset="0"/>
                      </a:rPr>
                      <m:t>𝛭</m:t>
                    </m:r>
                  </m:oMath>
                </a14:m>
                <a:r>
                  <a:rPr lang="el-GR" dirty="0" smtClean="0"/>
                  <a:t> του παραθύρου έχουμε καλύτερη ανάλυση (διακριτική ικανότητα) του σήματος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Αλλά κάνουμε φασματική ανάλυση σε μεγάλα τμήματα του σήματος, που περιλαμβάνουν πολλές μεταβολές στις παραμέτρους…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 Τι θα δούμε στο φάσμα?</a:t>
                </a:r>
                <a:endParaRPr lang="en-US" dirty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Ποιες τιμές των παραμέτρων</a:t>
                </a:r>
                <a:r>
                  <a:rPr lang="en-US" dirty="0" smtClean="0"/>
                  <a:t> </a:t>
                </a:r>
                <a:r>
                  <a:rPr lang="el-GR" dirty="0" smtClean="0"/>
                  <a:t>θα εμφανιστούν?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Χάνουμε σε χρονική «</a:t>
                </a:r>
                <a:r>
                  <a:rPr lang="el-GR" dirty="0" err="1" smtClean="0"/>
                  <a:t>τοπικότητα</a:t>
                </a:r>
                <a:r>
                  <a:rPr lang="el-GR" dirty="0" smtClean="0"/>
                  <a:t>»</a:t>
                </a:r>
              </a:p>
              <a:p>
                <a:pPr lvl="2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sz="1600" dirty="0" smtClean="0"/>
                  <a:t>Δεν ξέρουμε σε ποιο τμήμα του σήματος στο χρόνο εμφανίζονται οι παράμετροι που βλέπουμε στο φάσμα</a:t>
                </a:r>
                <a:endParaRPr lang="el-GR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/>
                  <a:t> </a:t>
                </a:r>
                <a:r>
                  <a:rPr lang="el-GR" dirty="0" smtClean="0"/>
                  <a:t>Ας δούμε ένα παράδειγμα…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3" y="346019"/>
                <a:ext cx="9056717" cy="6351963"/>
              </a:xfrm>
              <a:blipFill rotWithShape="0">
                <a:blip r:embed="rId3"/>
                <a:stretch>
                  <a:fillRect l="-1884" t="-1727" b="-864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55320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31174" y="6697982"/>
            <a:ext cx="9077498" cy="168335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©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 </a:t>
            </a:r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Καφεντζής Γιώργος, 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PhD</a:t>
            </a:r>
            <a:endParaRPr lang="el-GR" sz="1050" i="1" dirty="0">
              <a:solidFill>
                <a:srgbClr val="000000">
                  <a:lumMod val="75000"/>
                  <a:lumOff val="25000"/>
                </a:srgb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499699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055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3" y="346019"/>
                <a:ext cx="9056717" cy="6351963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 Φασματική Ανάλυση με το </a:t>
                </a:r>
                <a:r>
                  <a:rPr lang="en-US" b="1" dirty="0" smtClean="0"/>
                  <a:t>Short Time</a:t>
                </a:r>
                <a:r>
                  <a:rPr lang="el-GR" b="1" dirty="0" smtClean="0"/>
                  <a:t> </a:t>
                </a:r>
                <a:r>
                  <a:rPr lang="en-US" b="1" dirty="0" smtClean="0"/>
                  <a:t>Fourier Transform</a:t>
                </a:r>
                <a:endParaRPr lang="el-GR" b="0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 </a:t>
                </a:r>
                <a:r>
                  <a:rPr lang="el-GR" dirty="0" smtClean="0"/>
                  <a:t>Έστω ένα σήμα </a:t>
                </a:r>
                <a:r>
                  <a:rPr lang="en-US" dirty="0" smtClean="0"/>
                  <a:t>chirp </a:t>
                </a:r>
                <a:r>
                  <a:rPr lang="el-GR" dirty="0" smtClean="0"/>
                  <a:t>(σήμα που μεταβάλλεται γραμμικά η συχνότητα)</a:t>
                </a:r>
                <a:r>
                  <a:rPr lang="en-US" sz="500" dirty="0" smtClean="0"/>
                  <a:t/>
                </a:r>
                <a:br>
                  <a:rPr lang="en-US" sz="500" dirty="0" smtClean="0"/>
                </a:br>
                <a:endParaRPr lang="el-GR" dirty="0" smtClean="0"/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l-GR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sz="900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sz="1050" dirty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sz="1050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 O DTFT </a:t>
                </a:r>
                <a:r>
                  <a:rPr lang="el-GR" dirty="0" smtClean="0"/>
                  <a:t>του: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3" y="346019"/>
                <a:ext cx="9056717" cy="6351963"/>
              </a:xfrm>
              <a:blipFill rotWithShape="0">
                <a:blip r:embed="rId3"/>
                <a:stretch>
                  <a:fillRect l="-1884" t="-172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55320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31174" y="6697982"/>
            <a:ext cx="9077498" cy="168335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©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 </a:t>
            </a:r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Καφεντζής Γιώργος, 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PhD</a:t>
            </a:r>
            <a:endParaRPr lang="el-GR" sz="1050" i="1" dirty="0">
              <a:solidFill>
                <a:srgbClr val="000000">
                  <a:lumMod val="75000"/>
                  <a:lumOff val="25000"/>
                </a:srgbClr>
              </a:solidFill>
              <a:latin typeface="Calibri" panose="020F0502020204030204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9697" r="7872"/>
          <a:stretch/>
        </p:blipFill>
        <p:spPr>
          <a:xfrm>
            <a:off x="1133856" y="1854018"/>
            <a:ext cx="6608064" cy="222171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/>
          <a:srcRect l="8287" r="9183"/>
          <a:stretch/>
        </p:blipFill>
        <p:spPr>
          <a:xfrm>
            <a:off x="1011936" y="4414204"/>
            <a:ext cx="6729984" cy="2147657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3367889" y="3813873"/>
            <a:ext cx="5776111" cy="1627260"/>
            <a:chOff x="3367889" y="3813873"/>
            <a:chExt cx="5776111" cy="1627260"/>
          </a:xfrm>
        </p:grpSpPr>
        <p:sp>
          <p:nvSpPr>
            <p:cNvPr id="9" name="Rounded Rectangle 8"/>
            <p:cNvSpPr/>
            <p:nvPr/>
          </p:nvSpPr>
          <p:spPr>
            <a:xfrm>
              <a:off x="3367889" y="4572000"/>
              <a:ext cx="2453489" cy="869133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cxnSp>
          <p:nvCxnSpPr>
            <p:cNvPr id="11" name="Straight Arrow Connector 10"/>
            <p:cNvCxnSpPr>
              <a:endCxn id="9" idx="3"/>
            </p:cNvCxnSpPr>
            <p:nvPr/>
          </p:nvCxnSpPr>
          <p:spPr>
            <a:xfrm flipH="1">
              <a:off x="5821378" y="4414204"/>
              <a:ext cx="1367073" cy="59236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6900030" y="3813873"/>
              <a:ext cx="224397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1200" b="1" dirty="0" smtClean="0"/>
                <a:t>Δε βρίσκονται όλες αυτές οι συχνότητες σε όλο το σήμα από την αρχή ως το τέλος του!</a:t>
              </a:r>
              <a:endParaRPr lang="el-GR" sz="12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2135073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055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3" y="346019"/>
                <a:ext cx="9056717" cy="6351963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 Φασματική Ανάλυση με το </a:t>
                </a:r>
                <a:r>
                  <a:rPr lang="en-US" b="1" dirty="0" smtClean="0"/>
                  <a:t>Short Time</a:t>
                </a:r>
                <a:r>
                  <a:rPr lang="el-GR" b="1" dirty="0" smtClean="0"/>
                  <a:t> </a:t>
                </a:r>
                <a:r>
                  <a:rPr lang="en-US" b="1" dirty="0" smtClean="0"/>
                  <a:t>Fourier Transform</a:t>
                </a:r>
                <a:endParaRPr lang="el-GR" b="0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 Αναγκαζόμαστε να πάμε σε μια άλλη προσέγγιση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Τον Τμηματικό </a:t>
                </a:r>
                <a:r>
                  <a:rPr lang="el-GR" dirty="0" err="1" smtClean="0"/>
                  <a:t>Μετασχ</a:t>
                </a:r>
                <a:r>
                  <a:rPr lang="el-GR" dirty="0" smtClean="0"/>
                  <a:t>. </a:t>
                </a:r>
                <a:r>
                  <a:rPr lang="en-US" dirty="0" smtClean="0"/>
                  <a:t>Fourier </a:t>
                </a:r>
                <a:r>
                  <a:rPr lang="el-GR" dirty="0" smtClean="0"/>
                  <a:t>διακριτού χρόνου (</a:t>
                </a:r>
                <a:r>
                  <a:rPr lang="en-US" b="1" dirty="0" smtClean="0"/>
                  <a:t>Short Time Discrete Time Fourier Transform – ST-DTFT</a:t>
                </a:r>
                <a:r>
                  <a:rPr lang="en-US" dirty="0" smtClean="0"/>
                  <a:t>)</a:t>
                </a:r>
                <a:endParaRPr lang="el-GR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/>
                  <a:t> </a:t>
                </a:r>
                <a:r>
                  <a:rPr lang="el-GR" dirty="0" smtClean="0"/>
                  <a:t>Ορισμός: </a:t>
                </a:r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𝑋</m:t>
                      </m:r>
                      <m:d>
                        <m:dPr>
                          <m:begChr m:val="[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=−∞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+∞</m:t>
                          </m:r>
                        </m:sup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</m:d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b="0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 </a:t>
                </a:r>
                <a:r>
                  <a:rPr lang="el-GR" dirty="0" smtClean="0"/>
                  <a:t>Πρόκειται ουσιαστικά για μια «συλλογή μετασχηματισμών </a:t>
                </a:r>
                <a:r>
                  <a:rPr lang="en-US" dirty="0" smtClean="0"/>
                  <a:t>Fourier</a:t>
                </a:r>
                <a:r>
                  <a:rPr lang="el-GR" dirty="0" smtClean="0"/>
                  <a:t>»</a:t>
                </a:r>
                <a:r>
                  <a:rPr lang="en-US" dirty="0" smtClean="0"/>
                  <a:t> </a:t>
                </a:r>
                <a:r>
                  <a:rPr lang="el-GR" dirty="0" smtClean="0"/>
                  <a:t>διακριτού χρόνου λαμβανόμενη σε </a:t>
                </a:r>
                <a:r>
                  <a:rPr lang="el-GR" dirty="0" err="1" smtClean="0"/>
                  <a:t>παραθυροποιημένα</a:t>
                </a:r>
                <a:r>
                  <a:rPr lang="el-GR" dirty="0" smtClean="0"/>
                  <a:t> τμήματα σήματος </a:t>
                </a:r>
                <a:r>
                  <a:rPr lang="el-GR" smtClean="0"/>
                  <a:t>με αρχή </a:t>
                </a:r>
                <a:r>
                  <a:rPr lang="el-GR" dirty="0" smtClean="0"/>
                  <a:t>το δείγμα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l-GR" dirty="0" smtClean="0"/>
                  <a:t>, με παράθυρο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𝑤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</m:oMath>
                </a14:m>
                <a:endParaRPr lang="en-US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 </a:t>
                </a:r>
                <a:r>
                  <a:rPr lang="el-GR" dirty="0" smtClean="0"/>
                  <a:t>Το σήμα ολισθαίνει ένα δείγμα κάθε φορά κάτω από το παράθυρο</a:t>
                </a:r>
                <a:r>
                  <a:rPr lang="en-US" dirty="0" smtClean="0"/>
                  <a:t>, </a:t>
                </a:r>
                <a:r>
                  <a:rPr lang="el-GR" dirty="0" err="1" smtClean="0"/>
                  <a:t>παραθυρο</a:t>
                </a:r>
                <a:r>
                  <a:rPr lang="el-GR" dirty="0" smtClean="0"/>
                  <a:t>-ποιείται, και στη συνέχεια λαμβάνεται ο </a:t>
                </a:r>
                <a:r>
                  <a:rPr lang="en-US" dirty="0" smtClean="0"/>
                  <a:t>DTFT </a:t>
                </a:r>
                <a:r>
                  <a:rPr lang="el-GR" dirty="0" smtClean="0"/>
                  <a:t>του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/>
                  <a:t> </a:t>
                </a:r>
                <a:r>
                  <a:rPr lang="el-GR" dirty="0" smtClean="0"/>
                  <a:t>Παρατηρήστε ότι η συνάρτηση αυτή είναι διακριτή ως προς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l-GR" dirty="0" smtClean="0"/>
                  <a:t>και συνεχής ως προς </a:t>
                </a:r>
                <a14:m>
                  <m:oMath xmlns:m="http://schemas.openxmlformats.org/officeDocument/2006/math">
                    <m:r>
                      <a:rPr lang="el-GR" i="1" dirty="0" smtClean="0">
                        <a:latin typeface="Cambria Math" panose="02040503050406030204" pitchFamily="18" charset="0"/>
                      </a:rPr>
                      <m:t>𝜔</m:t>
                    </m:r>
                  </m:oMath>
                </a14:m>
                <a:endParaRPr lang="el-GR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Όταν τη δειγματοληπτήσουμε θα έχουμε </a:t>
                </a:r>
                <a:r>
                  <a:rPr lang="el-GR" dirty="0" err="1" smtClean="0"/>
                  <a:t>διακριτότητα</a:t>
                </a:r>
                <a:r>
                  <a:rPr lang="el-GR" dirty="0" smtClean="0"/>
                  <a:t> και στους χώρους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Προφανώς η μεταβλητή </a:t>
                </a:r>
                <a14:m>
                  <m:oMath xmlns:m="http://schemas.openxmlformats.org/officeDocument/2006/math">
                    <m:r>
                      <a:rPr lang="el-GR" i="1" dirty="0" smtClean="0">
                        <a:latin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el-GR" dirty="0" smtClean="0"/>
                  <a:t> εξακολουθεί να αφορά τη γνωστή μας συχνότητα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/>
                  <a:t> </a:t>
                </a:r>
                <a:r>
                  <a:rPr lang="el-GR" dirty="0" smtClean="0"/>
                  <a:t>Μια οπτικοποίηση της διαδικασίας υπολογισμού του </a:t>
                </a:r>
                <a:r>
                  <a:rPr lang="en-US" dirty="0" smtClean="0"/>
                  <a:t>ST-DTFT</a:t>
                </a:r>
                <a:endParaRPr lang="el-GR" dirty="0" smtClean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3" y="346019"/>
                <a:ext cx="9056717" cy="6351963"/>
              </a:xfrm>
              <a:blipFill rotWithShape="0">
                <a:blip r:embed="rId3"/>
                <a:stretch>
                  <a:fillRect l="-1884" t="-1727" r="-673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55320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31174" y="6697982"/>
            <a:ext cx="9077498" cy="168335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©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 </a:t>
            </a:r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Καφεντζής Γιώργος, 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PhD</a:t>
            </a:r>
            <a:endParaRPr lang="el-GR" sz="1050" i="1" dirty="0">
              <a:solidFill>
                <a:srgbClr val="000000">
                  <a:lumMod val="75000"/>
                  <a:lumOff val="25000"/>
                </a:srgb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443637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055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83" y="346019"/>
            <a:ext cx="9056717" cy="6351963"/>
          </a:xfrm>
        </p:spPr>
        <p:txBody>
          <a:bodyPr>
            <a:normAutofit/>
          </a:bodyPr>
          <a:lstStyle/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b="1" dirty="0" smtClean="0"/>
              <a:t> Φασματική Ανάλυση με το </a:t>
            </a:r>
            <a:r>
              <a:rPr lang="en-US" b="1" dirty="0" smtClean="0"/>
              <a:t>Short Time</a:t>
            </a:r>
            <a:r>
              <a:rPr lang="el-GR" b="1" dirty="0" smtClean="0"/>
              <a:t> </a:t>
            </a:r>
            <a:r>
              <a:rPr lang="en-US" b="1" dirty="0" smtClean="0"/>
              <a:t>Fourier Transform</a:t>
            </a:r>
            <a:endParaRPr lang="el-GR" b="0" dirty="0" smtClean="0"/>
          </a:p>
          <a:p>
            <a:pPr marL="0" indent="0">
              <a:buClrTx/>
              <a:buSzPct val="120000"/>
              <a:buNone/>
            </a:pPr>
            <a:endParaRPr lang="el-GR" dirty="0" smtClean="0"/>
          </a:p>
        </p:txBody>
      </p:sp>
      <p:sp>
        <p:nvSpPr>
          <p:cNvPr id="4" name="Rectangle 3"/>
          <p:cNvSpPr/>
          <p:nvPr/>
        </p:nvSpPr>
        <p:spPr>
          <a:xfrm>
            <a:off x="0" y="255320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31174" y="6697982"/>
            <a:ext cx="9077498" cy="168335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©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 </a:t>
            </a:r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Καφεντζής Γιώργος, 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PhD</a:t>
            </a:r>
            <a:endParaRPr lang="el-GR" sz="1050" i="1" dirty="0">
              <a:solidFill>
                <a:srgbClr val="000000">
                  <a:lumMod val="75000"/>
                  <a:lumOff val="25000"/>
                </a:srgbClr>
              </a:solidFill>
              <a:latin typeface="Calibri" panose="020F0502020204030204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1733" r="800"/>
          <a:stretch/>
        </p:blipFill>
        <p:spPr>
          <a:xfrm>
            <a:off x="87283" y="780429"/>
            <a:ext cx="8912352" cy="5765547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>
            <a:off x="499872" y="1011936"/>
            <a:ext cx="426720" cy="3169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87283" y="719263"/>
            <a:ext cx="10587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σταθερό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92878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055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3" y="346019"/>
                <a:ext cx="9056717" cy="6351963"/>
              </a:xfrm>
            </p:spPr>
            <p:txBody>
              <a:bodyPr>
                <a:normAutofit fontScale="92500"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 Φασματική Ανάλυση με το </a:t>
                </a:r>
                <a:r>
                  <a:rPr lang="en-US" b="1" dirty="0" smtClean="0"/>
                  <a:t>Short Time</a:t>
                </a:r>
                <a:r>
                  <a:rPr lang="el-GR" b="1" dirty="0" smtClean="0"/>
                  <a:t> </a:t>
                </a:r>
                <a:r>
                  <a:rPr lang="en-US" b="1" dirty="0" smtClean="0"/>
                  <a:t>Fourier Transform</a:t>
                </a:r>
                <a:endParaRPr lang="el-GR" b="0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 </a:t>
                </a:r>
                <a:r>
                  <a:rPr lang="el-GR" dirty="0" smtClean="0"/>
                  <a:t>Αν εφαρμόσουμε τη νέα προσέγγιση στο σήμα μας, ολισθαίνοντας το σήμα κατά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l-GR" i="1" dirty="0" smtClean="0">
                        <a:latin typeface="Cambria Math" panose="02040503050406030204" pitchFamily="18" charset="0"/>
                      </a:rPr>
                      <m:t>00</m:t>
                    </m:r>
                  </m:oMath>
                </a14:m>
                <a:r>
                  <a:rPr lang="el-GR" dirty="0" smtClean="0"/>
                  <a:t> και </a:t>
                </a:r>
                <a14:m>
                  <m:oMath xmlns:m="http://schemas.openxmlformats.org/officeDocument/2006/math">
                    <m:r>
                      <a:rPr lang="el-GR" b="0" i="1" dirty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l-GR" i="1" dirty="0" smtClean="0">
                        <a:latin typeface="Cambria Math" panose="02040503050406030204" pitchFamily="18" charset="0"/>
                      </a:rPr>
                      <m:t>00</m:t>
                    </m:r>
                  </m:oMath>
                </a14:m>
                <a:r>
                  <a:rPr lang="el-GR" dirty="0" smtClean="0"/>
                  <a:t> δείγματα (κέντρο του παραθύρου </a:t>
                </a:r>
                <a:r>
                  <a:rPr lang="en-US" dirty="0" smtClean="0"/>
                  <a:t>Hamming </a:t>
                </a:r>
                <a:r>
                  <a:rPr lang="el-GR" dirty="0" smtClean="0"/>
                  <a:t>το </a:t>
                </a:r>
                <a14:m>
                  <m:oMath xmlns:m="http://schemas.openxmlformats.org/officeDocument/2006/math">
                    <m:r>
                      <a:rPr lang="el-GR" i="1" dirty="0" smtClean="0">
                        <a:latin typeface="Cambria Math" panose="02040503050406030204" pitchFamily="18" charset="0"/>
                      </a:rPr>
                      <m:t>20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l-GR" dirty="0" smtClean="0"/>
                  <a:t>-οστό και το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l-GR" i="1" dirty="0" smtClean="0">
                        <a:latin typeface="Cambria Math" panose="02040503050406030204" pitchFamily="18" charset="0"/>
                      </a:rPr>
                      <m:t>20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l-GR" dirty="0" smtClean="0"/>
                  <a:t>-οστό δείγμα): 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sz="1100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sz="1700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sz="1000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sz="3000" dirty="0"/>
              </a:p>
              <a:p>
                <a:pPr marL="0" indent="0">
                  <a:buClrTx/>
                  <a:buSzPct val="120000"/>
                  <a:buNone/>
                </a:pPr>
                <a:endParaRPr lang="el-GR" sz="100" dirty="0" smtClean="0"/>
              </a:p>
              <a:p>
                <a:pPr marL="0" indent="0">
                  <a:buClrTx/>
                  <a:buSzPct val="120000"/>
                  <a:buNone/>
                </a:pPr>
                <a:endParaRPr lang="el-GR" sz="2200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 Οι συχνότητες πρέπει να είναι </a:t>
                </a:r>
                <a:r>
                  <a:rPr lang="en-US" dirty="0" smtClean="0"/>
                  <a:t>(</a:t>
                </a:r>
                <a:r>
                  <a:rPr lang="el-GR" dirty="0" smtClean="0"/>
                  <a:t>χονδρικά) κοντά στις τιμές </a:t>
                </a:r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23</m:t>
                          </m:r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−167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=0.0982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,  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219</m:t>
                          </m:r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−2192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=1.</m:t>
                      </m:r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0472</m:t>
                      </m:r>
                    </m:oMath>
                  </m:oMathPara>
                </a14:m>
                <a:endParaRPr lang="el-GR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3" y="346019"/>
                <a:ext cx="9056717" cy="6351963"/>
              </a:xfrm>
              <a:blipFill rotWithShape="0">
                <a:blip r:embed="rId3"/>
                <a:stretch>
                  <a:fillRect l="-1817" t="-1631" r="-808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55320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31174" y="6697982"/>
            <a:ext cx="9077498" cy="168335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©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 </a:t>
            </a:r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Καφεντζής Γιώργος, 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PhD</a:t>
            </a:r>
            <a:endParaRPr lang="el-GR" sz="1050" i="1" dirty="0">
              <a:solidFill>
                <a:srgbClr val="000000">
                  <a:lumMod val="75000"/>
                  <a:lumOff val="25000"/>
                </a:srgbClr>
              </a:solidFill>
              <a:latin typeface="Calibri" panose="020F0502020204030204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/>
          <a:srcRect l="10594" t="2517" r="8217" b="2348"/>
          <a:stretch/>
        </p:blipFill>
        <p:spPr>
          <a:xfrm>
            <a:off x="488452" y="1379774"/>
            <a:ext cx="8254378" cy="3996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819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055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3" y="346019"/>
                <a:ext cx="9056717" cy="6351963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 Φασματική Ανάλυση με το </a:t>
                </a:r>
                <a:r>
                  <a:rPr lang="en-US" b="1" dirty="0" smtClean="0"/>
                  <a:t>Short Time</a:t>
                </a:r>
                <a:r>
                  <a:rPr lang="el-GR" b="1" dirty="0" smtClean="0"/>
                  <a:t> </a:t>
                </a:r>
                <a:r>
                  <a:rPr lang="en-US" b="1" dirty="0" smtClean="0"/>
                  <a:t>Fourier Transform</a:t>
                </a:r>
                <a:endParaRPr lang="el-GR" b="0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 </a:t>
                </a:r>
                <a:r>
                  <a:rPr lang="el-GR" dirty="0"/>
                  <a:t>Π</a:t>
                </a:r>
                <a:r>
                  <a:rPr lang="el-GR" dirty="0" smtClean="0"/>
                  <a:t>αίρνοντας αντίστοιχους </a:t>
                </a:r>
                <a:r>
                  <a:rPr lang="en-US" dirty="0" smtClean="0"/>
                  <a:t>2048-DTFTs</a:t>
                </a:r>
                <a:r>
                  <a:rPr lang="el-GR" dirty="0" smtClean="0"/>
                  <a:t>, θα δούμε την παρακάτω εικόνα στο </a:t>
                </a:r>
                <a14:m>
                  <m:oMath xmlns:m="http://schemas.openxmlformats.org/officeDocument/2006/math">
                    <m:r>
                      <a:rPr lang="el-GR" i="1" dirty="0" smtClean="0">
                        <a:latin typeface="Cambria Math" panose="02040503050406030204" pitchFamily="18" charset="0"/>
                      </a:rPr>
                      <m:t>(−</m:t>
                    </m:r>
                    <m:r>
                      <a:rPr lang="el-GR" i="1" dirty="0" smtClean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l-GR" dirty="0" smtClean="0"/>
                  <a:t>: 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sz="3500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/>
              </a:p>
              <a:p>
                <a:pPr marL="0" indent="0">
                  <a:buClrTx/>
                  <a:buSzPct val="120000"/>
                  <a:buNone/>
                </a:pPr>
                <a:endParaRPr lang="el-GR" sz="2200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 Παρατηρούμε ότι πλέον η «</a:t>
                </a:r>
                <a:r>
                  <a:rPr lang="el-GR" dirty="0" err="1" smtClean="0"/>
                  <a:t>τοπικότητα</a:t>
                </a:r>
                <a:r>
                  <a:rPr lang="el-GR" dirty="0" smtClean="0"/>
                  <a:t>» επανήλθε</a:t>
                </a:r>
                <a:r>
                  <a:rPr lang="en-US" dirty="0" smtClean="0"/>
                  <a:t>!</a:t>
                </a:r>
                <a:endParaRPr lang="el-GR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 </a:t>
                </a:r>
                <a:r>
                  <a:rPr lang="el-GR" dirty="0" smtClean="0"/>
                  <a:t>Παρατηρούμε </a:t>
                </a:r>
                <a:r>
                  <a:rPr lang="el-GR" dirty="0"/>
                  <a:t>ότι οι συχνότητες που προέκυψαν στο φάσμα </a:t>
                </a:r>
                <a:r>
                  <a:rPr lang="el-GR" dirty="0" smtClean="0"/>
                  <a:t>πλάτους</a:t>
                </a:r>
                <a:r>
                  <a:rPr lang="en-US" dirty="0" smtClean="0"/>
                  <a:t> </a:t>
                </a:r>
                <a:r>
                  <a:rPr lang="el-GR" dirty="0" err="1" smtClean="0"/>
                  <a:t>ανταποκρί</a:t>
                </a:r>
                <a:r>
                  <a:rPr lang="en-US" dirty="0"/>
                  <a:t>-</a:t>
                </a:r>
                <a:r>
                  <a:rPr lang="el-GR" dirty="0" err="1" smtClean="0"/>
                  <a:t>νονται</a:t>
                </a:r>
                <a:r>
                  <a:rPr lang="el-GR" dirty="0" smtClean="0"/>
                  <a:t> αρκετά καλά </a:t>
                </a:r>
                <a:r>
                  <a:rPr lang="el-GR" dirty="0"/>
                  <a:t>στις </a:t>
                </a:r>
                <a:r>
                  <a:rPr lang="el-GR" dirty="0" smtClean="0"/>
                  <a:t>πραγματικές</a:t>
                </a:r>
                <a:endParaRPr lang="el-G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3" y="346019"/>
                <a:ext cx="9056717" cy="6351963"/>
              </a:xfrm>
              <a:blipFill rotWithShape="0">
                <a:blip r:embed="rId3"/>
                <a:stretch>
                  <a:fillRect l="-1884" t="-172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55320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31174" y="6697982"/>
            <a:ext cx="9077498" cy="168335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©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 </a:t>
            </a:r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Καφεντζής Γιώργος, 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PhD</a:t>
            </a:r>
            <a:endParaRPr lang="el-GR" sz="1050" i="1" dirty="0">
              <a:solidFill>
                <a:srgbClr val="000000">
                  <a:lumMod val="75000"/>
                  <a:lumOff val="25000"/>
                </a:srgbClr>
              </a:solidFill>
              <a:latin typeface="Calibri" panose="020F0502020204030204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4"/>
          <a:srcRect l="9208" t="3001" r="9010" b="2409"/>
          <a:stretch/>
        </p:blipFill>
        <p:spPr>
          <a:xfrm>
            <a:off x="411569" y="1222218"/>
            <a:ext cx="8192011" cy="3911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785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055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83" y="346019"/>
            <a:ext cx="9056717" cy="6351963"/>
          </a:xfrm>
        </p:spPr>
        <p:txBody>
          <a:bodyPr>
            <a:normAutofit/>
          </a:bodyPr>
          <a:lstStyle/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b="1" dirty="0" smtClean="0"/>
              <a:t> Φασματική Ανάλυση με το </a:t>
            </a:r>
            <a:r>
              <a:rPr lang="en-US" b="1" dirty="0" smtClean="0"/>
              <a:t>Short Time</a:t>
            </a:r>
            <a:r>
              <a:rPr lang="el-GR" b="1" dirty="0" smtClean="0"/>
              <a:t> </a:t>
            </a:r>
            <a:r>
              <a:rPr lang="en-US" b="1" dirty="0" smtClean="0"/>
              <a:t>Fourier Transform</a:t>
            </a:r>
            <a:endParaRPr lang="el-GR" b="0" dirty="0" smtClean="0"/>
          </a:p>
          <a:p>
            <a:pPr marL="0" indent="0">
              <a:buClrTx/>
              <a:buSzPct val="120000"/>
              <a:buNone/>
            </a:pPr>
            <a:endParaRPr lang="en-US" dirty="0" smtClean="0"/>
          </a:p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endParaRPr lang="en-US" dirty="0" smtClean="0"/>
          </a:p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endParaRPr lang="en-US" dirty="0"/>
          </a:p>
          <a:p>
            <a:pPr marL="0" indent="0">
              <a:buClrTx/>
              <a:buSzPct val="120000"/>
              <a:buNone/>
            </a:pPr>
            <a:endParaRPr lang="en-US" sz="1050" dirty="0"/>
          </a:p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dirty="0" smtClean="0"/>
              <a:t>Ενδεικτικός κώδικας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255320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31174" y="6697982"/>
            <a:ext cx="9077498" cy="168335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©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 </a:t>
            </a:r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Καφεντζής Γιώργος, 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PhD</a:t>
            </a:r>
            <a:endParaRPr lang="el-GR" sz="1050" i="1" dirty="0">
              <a:solidFill>
                <a:srgbClr val="000000">
                  <a:lumMod val="75000"/>
                  <a:lumOff val="25000"/>
                </a:srgbClr>
              </a:solidFill>
              <a:latin typeface="Calibri" panose="020F0502020204030204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r="36954" b="64471"/>
          <a:stretch/>
        </p:blipFill>
        <p:spPr>
          <a:xfrm>
            <a:off x="175855" y="739715"/>
            <a:ext cx="3258682" cy="206441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l="146" t="38430"/>
          <a:stretch/>
        </p:blipFill>
        <p:spPr>
          <a:xfrm>
            <a:off x="3686397" y="2804133"/>
            <a:ext cx="5278170" cy="365868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35216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055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3" y="346019"/>
                <a:ext cx="9056717" cy="6351963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 Φασματική Ανάλυση με το </a:t>
                </a:r>
                <a:r>
                  <a:rPr lang="en-US" b="1" dirty="0" smtClean="0"/>
                  <a:t>Short Time</a:t>
                </a:r>
                <a:r>
                  <a:rPr lang="el-GR" b="1" dirty="0" smtClean="0"/>
                  <a:t> </a:t>
                </a:r>
                <a:r>
                  <a:rPr lang="en-US" b="1" dirty="0" smtClean="0"/>
                  <a:t>Fourier Transform</a:t>
                </a:r>
                <a:endParaRPr lang="el-GR" b="0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 </a:t>
                </a:r>
                <a:r>
                  <a:rPr lang="el-GR" dirty="0" smtClean="0"/>
                  <a:t>Ας δούμε το παρακάτω σήμα:</a:t>
                </a:r>
                <a:br>
                  <a:rPr lang="el-GR" dirty="0" smtClean="0"/>
                </a:br>
                <a:r>
                  <a:rPr lang="en-US" sz="1000" dirty="0" smtClean="0"/>
                  <a:t/>
                </a:r>
                <a:br>
                  <a:rPr lang="en-US" sz="1000" dirty="0" smtClean="0"/>
                </a:br>
                <a:endParaRPr lang="el-GR" dirty="0" smtClean="0"/>
              </a:p>
              <a:p>
                <a:pPr marL="0" indent="0">
                  <a:buClrTx/>
                  <a:buSzPct val="120000"/>
                  <a:buNone/>
                </a:pPr>
                <a:endParaRPr lang="en-US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/>
                  <a:t> </a:t>
                </a:r>
                <a:r>
                  <a:rPr lang="el-GR" dirty="0" smtClean="0"/>
                  <a:t>Θα υπολογίσουμε το </a:t>
                </a:r>
                <a:r>
                  <a:rPr lang="en-US" dirty="0" smtClean="0"/>
                  <a:t>ST-DTFT </a:t>
                </a:r>
                <a:r>
                  <a:rPr lang="el-GR" dirty="0" smtClean="0"/>
                  <a:t>με δυο τρόπους: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Με ένα παράθυρο διάρκειας </a:t>
                </a:r>
                <a:r>
                  <a:rPr lang="en-US" dirty="0" smtClean="0"/>
                  <a:t>1</a:t>
                </a:r>
                <a:r>
                  <a:rPr lang="el-GR" dirty="0" smtClean="0"/>
                  <a:t>01 δειγμάτων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Με ένα παράθυρο διάρκειας </a:t>
                </a:r>
                <a:r>
                  <a:rPr lang="en-US" dirty="0" smtClean="0"/>
                  <a:t>4</a:t>
                </a:r>
                <a:r>
                  <a:rPr lang="el-GR" dirty="0" smtClean="0"/>
                  <a:t>01 δειγμάτων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 </a:t>
                </a:r>
                <a:r>
                  <a:rPr lang="el-GR" dirty="0" smtClean="0"/>
                  <a:t>Θα υπολογίσουμε</a:t>
                </a:r>
                <a:r>
                  <a:rPr lang="en-US" dirty="0" smtClean="0"/>
                  <a:t> </a:t>
                </a:r>
                <a:r>
                  <a:rPr lang="el-GR" dirty="0" smtClean="0"/>
                  <a:t>ξαν</a:t>
                </a:r>
                <a:r>
                  <a:rPr lang="el-GR" dirty="0"/>
                  <a:t>ά</a:t>
                </a:r>
                <a:r>
                  <a:rPr lang="el-GR" dirty="0" smtClean="0"/>
                  <a:t> </a:t>
                </a:r>
                <a:r>
                  <a:rPr lang="el-GR" dirty="0"/>
                  <a:t>το </a:t>
                </a:r>
                <a:r>
                  <a:rPr lang="en-US" dirty="0"/>
                  <a:t>ST-DTFT </a:t>
                </a:r>
                <a:r>
                  <a:rPr lang="el-GR" dirty="0"/>
                  <a:t>με δυο τρόπους: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/>
                  <a:t>Με ένα παράθυρο </a:t>
                </a:r>
                <a:r>
                  <a:rPr lang="en-US" dirty="0" smtClean="0"/>
                  <a:t>Hamming </a:t>
                </a:r>
                <a:r>
                  <a:rPr lang="el-GR" dirty="0" smtClean="0"/>
                  <a:t>διάρκειας </a:t>
                </a:r>
                <a:r>
                  <a:rPr lang="en-US" dirty="0"/>
                  <a:t>1</a:t>
                </a:r>
                <a:r>
                  <a:rPr lang="el-GR" dirty="0"/>
                  <a:t>01 δειγμάτων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/>
                  <a:t>Με ένα παράθυρο </a:t>
                </a:r>
                <a:r>
                  <a:rPr lang="en-US" dirty="0" smtClean="0"/>
                  <a:t>Hamming </a:t>
                </a:r>
                <a:r>
                  <a:rPr lang="el-GR" dirty="0" smtClean="0"/>
                  <a:t>διάρκειας </a:t>
                </a:r>
                <a:r>
                  <a:rPr lang="en-US" dirty="0"/>
                  <a:t>4</a:t>
                </a:r>
                <a:r>
                  <a:rPr lang="el-GR" dirty="0"/>
                  <a:t>01 </a:t>
                </a:r>
                <a:r>
                  <a:rPr lang="el-GR" dirty="0" smtClean="0"/>
                  <a:t>δειγμάτων</a:t>
                </a:r>
                <a:endParaRPr lang="en-US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/>
                  <a:t> </a:t>
                </a:r>
                <a:r>
                  <a:rPr lang="el-GR" dirty="0" smtClean="0"/>
                  <a:t>Ας απεικονίσουμε το μέτρο του – ονομάζεται </a:t>
                </a:r>
                <a:r>
                  <a:rPr lang="el-GR" b="1" dirty="0" smtClean="0"/>
                  <a:t>φασματογράφημα</a:t>
                </a:r>
                <a:r>
                  <a:rPr lang="en-US" b="1" dirty="0" smtClean="0"/>
                  <a:t> (spectrogram)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Η απεικόνιση γίνεται σε λογαριθμική κλίμακα</a:t>
                </a:r>
                <a:r>
                  <a:rPr lang="en-US" dirty="0" smtClean="0"/>
                  <a:t> </a:t>
                </a:r>
                <a:r>
                  <a:rPr lang="el-GR" dirty="0" smtClean="0"/>
                  <a:t>πλάτους (</a:t>
                </a:r>
                <a:r>
                  <a:rPr lang="en-US" dirty="0" smtClean="0"/>
                  <a:t>decibel -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20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10</m:t>
                            </m:r>
                          </m:sub>
                        </m:sSub>
                      </m:fName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𝜔</m:t>
                                    </m:r>
                                  </m:sup>
                                </m:sSup>
                              </m:e>
                            </m:d>
                          </m:e>
                        </m:d>
                      </m:e>
                    </m:func>
                  </m:oMath>
                </a14:m>
                <a:r>
                  <a:rPr lang="en-US" dirty="0" smtClean="0"/>
                  <a:t>)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/>
                  <a:t> </a:t>
                </a:r>
                <a:r>
                  <a:rPr lang="el-GR" dirty="0" smtClean="0"/>
                  <a:t>Θα παρατηρήσουμε πολύ ενδιαφέροντα πράγματα! </a:t>
                </a:r>
                <a:r>
                  <a:rPr lang="el-GR" dirty="0" smtClean="0">
                    <a:sym typeface="Wingdings" panose="05000000000000000000" pitchFamily="2" charset="2"/>
                  </a:rPr>
                  <a:t></a:t>
                </a:r>
                <a:endParaRPr lang="el-GR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3" y="346019"/>
                <a:ext cx="9056717" cy="6351963"/>
              </a:xfrm>
              <a:blipFill rotWithShape="0">
                <a:blip r:embed="rId3"/>
                <a:stretch>
                  <a:fillRect l="-1884" t="-172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55320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31174" y="6697982"/>
            <a:ext cx="9077498" cy="168335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©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 </a:t>
            </a:r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Καφεντζής Γιώργος, 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PhD</a:t>
            </a:r>
            <a:endParaRPr lang="el-GR" sz="1050" i="1" dirty="0">
              <a:solidFill>
                <a:srgbClr val="000000">
                  <a:lumMod val="75000"/>
                  <a:lumOff val="25000"/>
                </a:srgbClr>
              </a:solidFill>
              <a:latin typeface="Calibri" panose="020F0502020204030204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7658" y="1175717"/>
            <a:ext cx="6407585" cy="1676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559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055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83" y="346019"/>
            <a:ext cx="9056717" cy="6351963"/>
          </a:xfrm>
        </p:spPr>
        <p:txBody>
          <a:bodyPr>
            <a:normAutofit/>
          </a:bodyPr>
          <a:lstStyle/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b="1" dirty="0" smtClean="0"/>
              <a:t> Φασματική Ανάλυση με το </a:t>
            </a:r>
            <a:r>
              <a:rPr lang="en-US" b="1" dirty="0" smtClean="0"/>
              <a:t>Short Time</a:t>
            </a:r>
            <a:r>
              <a:rPr lang="el-GR" b="1" dirty="0" smtClean="0"/>
              <a:t> </a:t>
            </a:r>
            <a:r>
              <a:rPr lang="en-US" b="1" dirty="0" smtClean="0"/>
              <a:t>Fourier Transform</a:t>
            </a:r>
            <a:endParaRPr lang="el-GR" b="0" dirty="0" smtClean="0"/>
          </a:p>
        </p:txBody>
      </p:sp>
      <p:sp>
        <p:nvSpPr>
          <p:cNvPr id="4" name="Rectangle 3"/>
          <p:cNvSpPr/>
          <p:nvPr/>
        </p:nvSpPr>
        <p:spPr>
          <a:xfrm>
            <a:off x="0" y="255320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31174" y="6697982"/>
            <a:ext cx="9077498" cy="168335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©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 </a:t>
            </a:r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Καφεντζής Γιώργος, 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PhD</a:t>
            </a:r>
            <a:endParaRPr lang="el-GR" sz="1050" i="1" dirty="0">
              <a:solidFill>
                <a:srgbClr val="000000">
                  <a:lumMod val="75000"/>
                  <a:lumOff val="25000"/>
                </a:srgbClr>
              </a:solidFill>
              <a:latin typeface="Calibri" panose="020F0502020204030204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76" y="3817161"/>
            <a:ext cx="8971648" cy="268339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111" y="841248"/>
            <a:ext cx="8939213" cy="2807578"/>
          </a:xfrm>
          <a:prstGeom prst="rect">
            <a:avLst/>
          </a:prstGeom>
        </p:spPr>
      </p:pic>
      <p:grpSp>
        <p:nvGrpSpPr>
          <p:cNvPr id="28" name="Group 27"/>
          <p:cNvGrpSpPr/>
          <p:nvPr/>
        </p:nvGrpSpPr>
        <p:grpSpPr>
          <a:xfrm>
            <a:off x="1288476" y="1768836"/>
            <a:ext cx="6901187" cy="1144817"/>
            <a:chOff x="1288476" y="1768836"/>
            <a:chExt cx="6901187" cy="1144817"/>
          </a:xfrm>
        </p:grpSpPr>
        <p:sp>
          <p:nvSpPr>
            <p:cNvPr id="19" name="Rounded Rectangle 18"/>
            <p:cNvSpPr/>
            <p:nvPr/>
          </p:nvSpPr>
          <p:spPr>
            <a:xfrm rot="20656397">
              <a:off x="1340144" y="2112970"/>
              <a:ext cx="4352925" cy="261697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/>
            </a:p>
          </p:txBody>
        </p:sp>
        <p:sp>
          <p:nvSpPr>
            <p:cNvPr id="20" name="Rounded Rectangle 19"/>
            <p:cNvSpPr/>
            <p:nvPr/>
          </p:nvSpPr>
          <p:spPr>
            <a:xfrm rot="20656397">
              <a:off x="1571414" y="2680567"/>
              <a:ext cx="4352925" cy="233086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cxnSp>
          <p:nvCxnSpPr>
            <p:cNvPr id="22" name="Straight Arrow Connector 21"/>
            <p:cNvCxnSpPr/>
            <p:nvPr/>
          </p:nvCxnSpPr>
          <p:spPr>
            <a:xfrm>
              <a:off x="1752600" y="2019300"/>
              <a:ext cx="219075" cy="514350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/>
            <p:cNvSpPr txBox="1"/>
            <p:nvPr/>
          </p:nvSpPr>
          <p:spPr>
            <a:xfrm>
              <a:off x="1288476" y="1768836"/>
              <a:ext cx="120577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1200" dirty="0" smtClean="0"/>
                <a:t>Πλευρικοί λοβοί</a:t>
              </a:r>
              <a:endParaRPr lang="el-GR" sz="1200" dirty="0"/>
            </a:p>
          </p:txBody>
        </p:sp>
        <p:sp>
          <p:nvSpPr>
            <p:cNvPr id="24" name="Rounded Rectangle 23"/>
            <p:cNvSpPr/>
            <p:nvPr/>
          </p:nvSpPr>
          <p:spPr>
            <a:xfrm>
              <a:off x="5961737" y="1982121"/>
              <a:ext cx="1079914" cy="261697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/>
            </a:p>
          </p:txBody>
        </p:sp>
        <p:sp>
          <p:nvSpPr>
            <p:cNvPr id="25" name="Rounded Rectangle 24"/>
            <p:cNvSpPr/>
            <p:nvPr/>
          </p:nvSpPr>
          <p:spPr>
            <a:xfrm>
              <a:off x="5961737" y="2477350"/>
              <a:ext cx="1079914" cy="261697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/>
            </a:p>
          </p:txBody>
        </p:sp>
        <p:sp>
          <p:nvSpPr>
            <p:cNvPr id="26" name="Rounded Rectangle 25"/>
            <p:cNvSpPr/>
            <p:nvPr/>
          </p:nvSpPr>
          <p:spPr>
            <a:xfrm>
              <a:off x="7109749" y="1851272"/>
              <a:ext cx="1079914" cy="261697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/>
            </a:p>
          </p:txBody>
        </p:sp>
        <p:sp>
          <p:nvSpPr>
            <p:cNvPr id="27" name="Rounded Rectangle 26"/>
            <p:cNvSpPr/>
            <p:nvPr/>
          </p:nvSpPr>
          <p:spPr>
            <a:xfrm>
              <a:off x="7109749" y="2451276"/>
              <a:ext cx="1079914" cy="261697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/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5791200" y="1080453"/>
            <a:ext cx="2083437" cy="1280131"/>
            <a:chOff x="5791200" y="1080453"/>
            <a:chExt cx="2083437" cy="1280131"/>
          </a:xfrm>
        </p:grpSpPr>
        <p:grpSp>
          <p:nvGrpSpPr>
            <p:cNvPr id="32" name="Group 31"/>
            <p:cNvGrpSpPr/>
            <p:nvPr/>
          </p:nvGrpSpPr>
          <p:grpSpPr>
            <a:xfrm>
              <a:off x="5791200" y="1080453"/>
              <a:ext cx="1544073" cy="901668"/>
              <a:chOff x="5791200" y="1080453"/>
              <a:chExt cx="1544073" cy="901668"/>
            </a:xfrm>
          </p:grpSpPr>
          <p:cxnSp>
            <p:nvCxnSpPr>
              <p:cNvPr id="30" name="Straight Arrow Connector 29"/>
              <p:cNvCxnSpPr>
                <a:stCxn id="31" idx="2"/>
              </p:cNvCxnSpPr>
              <p:nvPr/>
            </p:nvCxnSpPr>
            <p:spPr>
              <a:xfrm flipH="1">
                <a:off x="5791200" y="1342063"/>
                <a:ext cx="982060" cy="640058"/>
              </a:xfrm>
              <a:prstGeom prst="straightConnector1">
                <a:avLst/>
              </a:prstGeom>
              <a:ln>
                <a:solidFill>
                  <a:srgbClr val="0070C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" name="TextBox 30"/>
              <p:cNvSpPr txBox="1"/>
              <p:nvPr/>
            </p:nvSpPr>
            <p:spPr>
              <a:xfrm>
                <a:off x="6211247" y="1080453"/>
                <a:ext cx="1124026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l-GR" sz="1100" dirty="0" smtClean="0"/>
                  <a:t>Κεντρικός λοβός</a:t>
                </a:r>
                <a:endParaRPr lang="el-GR" sz="1100" dirty="0"/>
              </a:p>
            </p:txBody>
          </p:sp>
        </p:grpSp>
        <p:cxnSp>
          <p:nvCxnSpPr>
            <p:cNvPr id="33" name="Straight Arrow Connector 32"/>
            <p:cNvCxnSpPr>
              <a:stCxn id="31" idx="2"/>
            </p:cNvCxnSpPr>
            <p:nvPr/>
          </p:nvCxnSpPr>
          <p:spPr>
            <a:xfrm flipH="1">
              <a:off x="6447732" y="1342063"/>
              <a:ext cx="325528" cy="1018521"/>
            </a:xfrm>
            <a:prstGeom prst="straightConnector1">
              <a:avLst/>
            </a:prstGeom>
            <a:ln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>
              <a:stCxn id="31" idx="2"/>
            </p:cNvCxnSpPr>
            <p:nvPr/>
          </p:nvCxnSpPr>
          <p:spPr>
            <a:xfrm>
              <a:off x="6773260" y="1342063"/>
              <a:ext cx="615382" cy="901755"/>
            </a:xfrm>
            <a:prstGeom prst="straightConnector1">
              <a:avLst/>
            </a:prstGeom>
            <a:ln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>
              <a:stCxn id="31" idx="2"/>
            </p:cNvCxnSpPr>
            <p:nvPr/>
          </p:nvCxnSpPr>
          <p:spPr>
            <a:xfrm>
              <a:off x="6773260" y="1342063"/>
              <a:ext cx="1101377" cy="1005484"/>
            </a:xfrm>
            <a:prstGeom prst="straightConnector1">
              <a:avLst/>
            </a:prstGeom>
            <a:ln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" name="Group 41"/>
          <p:cNvGrpSpPr/>
          <p:nvPr/>
        </p:nvGrpSpPr>
        <p:grpSpPr>
          <a:xfrm>
            <a:off x="5725656" y="3980451"/>
            <a:ext cx="2083437" cy="1280131"/>
            <a:chOff x="5791200" y="1080453"/>
            <a:chExt cx="2083437" cy="1280131"/>
          </a:xfrm>
        </p:grpSpPr>
        <p:grpSp>
          <p:nvGrpSpPr>
            <p:cNvPr id="43" name="Group 42"/>
            <p:cNvGrpSpPr/>
            <p:nvPr/>
          </p:nvGrpSpPr>
          <p:grpSpPr>
            <a:xfrm>
              <a:off x="5791200" y="1080453"/>
              <a:ext cx="1544073" cy="901668"/>
              <a:chOff x="5791200" y="1080453"/>
              <a:chExt cx="1544073" cy="901668"/>
            </a:xfrm>
          </p:grpSpPr>
          <p:cxnSp>
            <p:nvCxnSpPr>
              <p:cNvPr id="47" name="Straight Arrow Connector 46"/>
              <p:cNvCxnSpPr>
                <a:stCxn id="48" idx="2"/>
              </p:cNvCxnSpPr>
              <p:nvPr/>
            </p:nvCxnSpPr>
            <p:spPr>
              <a:xfrm flipH="1">
                <a:off x="5791200" y="1342063"/>
                <a:ext cx="982060" cy="640058"/>
              </a:xfrm>
              <a:prstGeom prst="straightConnector1">
                <a:avLst/>
              </a:prstGeom>
              <a:ln>
                <a:solidFill>
                  <a:srgbClr val="0070C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8" name="TextBox 47"/>
              <p:cNvSpPr txBox="1"/>
              <p:nvPr/>
            </p:nvSpPr>
            <p:spPr>
              <a:xfrm>
                <a:off x="6211247" y="1080453"/>
                <a:ext cx="1124026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l-GR" sz="1100" dirty="0" smtClean="0"/>
                  <a:t>Κεντρικός λοβός</a:t>
                </a:r>
                <a:endParaRPr lang="el-GR" sz="1100" dirty="0"/>
              </a:p>
            </p:txBody>
          </p:sp>
        </p:grpSp>
        <p:cxnSp>
          <p:nvCxnSpPr>
            <p:cNvPr id="44" name="Straight Arrow Connector 43"/>
            <p:cNvCxnSpPr>
              <a:stCxn id="48" idx="2"/>
            </p:cNvCxnSpPr>
            <p:nvPr/>
          </p:nvCxnSpPr>
          <p:spPr>
            <a:xfrm flipH="1">
              <a:off x="6447732" y="1342063"/>
              <a:ext cx="325528" cy="1018521"/>
            </a:xfrm>
            <a:prstGeom prst="straightConnector1">
              <a:avLst/>
            </a:prstGeom>
            <a:ln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44"/>
            <p:cNvCxnSpPr>
              <a:stCxn id="48" idx="2"/>
            </p:cNvCxnSpPr>
            <p:nvPr/>
          </p:nvCxnSpPr>
          <p:spPr>
            <a:xfrm>
              <a:off x="6773260" y="1342063"/>
              <a:ext cx="615382" cy="901755"/>
            </a:xfrm>
            <a:prstGeom prst="straightConnector1">
              <a:avLst/>
            </a:prstGeom>
            <a:ln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/>
            <p:cNvCxnSpPr>
              <a:stCxn id="48" idx="2"/>
            </p:cNvCxnSpPr>
            <p:nvPr/>
          </p:nvCxnSpPr>
          <p:spPr>
            <a:xfrm>
              <a:off x="6773260" y="1342063"/>
              <a:ext cx="1101377" cy="1005484"/>
            </a:xfrm>
            <a:prstGeom prst="straightConnector1">
              <a:avLst/>
            </a:prstGeom>
            <a:ln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" name="Group 48"/>
          <p:cNvGrpSpPr/>
          <p:nvPr/>
        </p:nvGrpSpPr>
        <p:grpSpPr>
          <a:xfrm>
            <a:off x="1288476" y="4673872"/>
            <a:ext cx="6901187" cy="1108846"/>
            <a:chOff x="1288476" y="1768836"/>
            <a:chExt cx="6901187" cy="1108846"/>
          </a:xfrm>
        </p:grpSpPr>
        <p:sp>
          <p:nvSpPr>
            <p:cNvPr id="50" name="Rounded Rectangle 49"/>
            <p:cNvSpPr/>
            <p:nvPr/>
          </p:nvSpPr>
          <p:spPr>
            <a:xfrm rot="20734010">
              <a:off x="1340144" y="2227270"/>
              <a:ext cx="4352925" cy="261697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/>
            </a:p>
          </p:txBody>
        </p:sp>
        <p:sp>
          <p:nvSpPr>
            <p:cNvPr id="51" name="Rounded Rectangle 50"/>
            <p:cNvSpPr/>
            <p:nvPr/>
          </p:nvSpPr>
          <p:spPr>
            <a:xfrm rot="20732090">
              <a:off x="1457108" y="2621287"/>
              <a:ext cx="4352926" cy="256395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cxnSp>
          <p:nvCxnSpPr>
            <p:cNvPr id="52" name="Straight Arrow Connector 51"/>
            <p:cNvCxnSpPr/>
            <p:nvPr/>
          </p:nvCxnSpPr>
          <p:spPr>
            <a:xfrm>
              <a:off x="1752600" y="2019300"/>
              <a:ext cx="219075" cy="514350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TextBox 52"/>
            <p:cNvSpPr txBox="1"/>
            <p:nvPr/>
          </p:nvSpPr>
          <p:spPr>
            <a:xfrm>
              <a:off x="1288476" y="1768836"/>
              <a:ext cx="120577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1200" dirty="0" smtClean="0"/>
                <a:t>Πλευρικοί λοβοί</a:t>
              </a:r>
              <a:endParaRPr lang="el-GR" sz="1200" dirty="0"/>
            </a:p>
          </p:txBody>
        </p:sp>
        <p:sp>
          <p:nvSpPr>
            <p:cNvPr id="54" name="Rounded Rectangle 53"/>
            <p:cNvSpPr/>
            <p:nvPr/>
          </p:nvSpPr>
          <p:spPr>
            <a:xfrm>
              <a:off x="5961737" y="2081689"/>
              <a:ext cx="1079914" cy="162129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/>
            </a:p>
          </p:txBody>
        </p:sp>
        <p:sp>
          <p:nvSpPr>
            <p:cNvPr id="55" name="Rounded Rectangle 54"/>
            <p:cNvSpPr/>
            <p:nvPr/>
          </p:nvSpPr>
          <p:spPr>
            <a:xfrm>
              <a:off x="5956974" y="2444011"/>
              <a:ext cx="1079914" cy="173145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/>
            </a:p>
          </p:txBody>
        </p:sp>
        <p:sp>
          <p:nvSpPr>
            <p:cNvPr id="56" name="Rounded Rectangle 55"/>
            <p:cNvSpPr/>
            <p:nvPr/>
          </p:nvSpPr>
          <p:spPr>
            <a:xfrm>
              <a:off x="7109749" y="1977083"/>
              <a:ext cx="1079914" cy="135886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/>
            </a:p>
          </p:txBody>
        </p:sp>
        <p:sp>
          <p:nvSpPr>
            <p:cNvPr id="57" name="Rounded Rectangle 56"/>
            <p:cNvSpPr/>
            <p:nvPr/>
          </p:nvSpPr>
          <p:spPr>
            <a:xfrm>
              <a:off x="7109749" y="2441750"/>
              <a:ext cx="1079914" cy="175406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/>
            </a:p>
          </p:txBody>
        </p:sp>
      </p:grpSp>
    </p:spTree>
    <p:extLst>
      <p:ext uri="{BB962C8B-B14F-4D97-AF65-F5344CB8AC3E}">
        <p14:creationId xmlns:p14="http://schemas.microsoft.com/office/powerpoint/2010/main" val="838900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055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83" y="346019"/>
            <a:ext cx="9056717" cy="6351963"/>
          </a:xfrm>
        </p:spPr>
        <p:txBody>
          <a:bodyPr>
            <a:normAutofit/>
          </a:bodyPr>
          <a:lstStyle/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b="1" dirty="0" smtClean="0"/>
              <a:t> Φασματική Ανάλυση με το </a:t>
            </a:r>
            <a:r>
              <a:rPr lang="en-US" b="1" dirty="0" smtClean="0"/>
              <a:t>Short Time</a:t>
            </a:r>
            <a:r>
              <a:rPr lang="el-GR" b="1" dirty="0" smtClean="0"/>
              <a:t> </a:t>
            </a:r>
            <a:r>
              <a:rPr lang="en-US" b="1" dirty="0" smtClean="0"/>
              <a:t>Fourier Transform</a:t>
            </a:r>
            <a:endParaRPr lang="el-GR" b="0" dirty="0" smtClean="0"/>
          </a:p>
        </p:txBody>
      </p:sp>
      <p:sp>
        <p:nvSpPr>
          <p:cNvPr id="4" name="Rectangle 3"/>
          <p:cNvSpPr/>
          <p:nvPr/>
        </p:nvSpPr>
        <p:spPr>
          <a:xfrm>
            <a:off x="0" y="255320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31174" y="6697982"/>
            <a:ext cx="9077498" cy="168335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©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 </a:t>
            </a:r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Καφεντζής Γιώργος, 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PhD</a:t>
            </a:r>
            <a:endParaRPr lang="el-GR" sz="1050" i="1" dirty="0">
              <a:solidFill>
                <a:srgbClr val="000000">
                  <a:lumMod val="75000"/>
                  <a:lumOff val="25000"/>
                </a:srgbClr>
              </a:solidFill>
              <a:latin typeface="Calibri" panose="020F0502020204030204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76" y="3817161"/>
            <a:ext cx="8971648" cy="268339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111" y="841248"/>
            <a:ext cx="8939213" cy="2807578"/>
          </a:xfrm>
          <a:prstGeom prst="rect">
            <a:avLst/>
          </a:prstGeom>
        </p:spPr>
      </p:pic>
      <p:grpSp>
        <p:nvGrpSpPr>
          <p:cNvPr id="36" name="Group 35"/>
          <p:cNvGrpSpPr/>
          <p:nvPr/>
        </p:nvGrpSpPr>
        <p:grpSpPr>
          <a:xfrm>
            <a:off x="5741377" y="553900"/>
            <a:ext cx="3317554" cy="2968100"/>
            <a:chOff x="5741377" y="553900"/>
            <a:chExt cx="3317554" cy="2968100"/>
          </a:xfrm>
        </p:grpSpPr>
        <p:sp>
          <p:nvSpPr>
            <p:cNvPr id="7" name="Rounded Rectangle 6"/>
            <p:cNvSpPr/>
            <p:nvPr/>
          </p:nvSpPr>
          <p:spPr>
            <a:xfrm>
              <a:off x="5741377" y="1248508"/>
              <a:ext cx="325315" cy="2259623"/>
            </a:xfrm>
            <a:prstGeom prst="roundRect">
              <a:avLst/>
            </a:prstGeom>
            <a:noFill/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58" name="Rounded Rectangle 57"/>
            <p:cNvSpPr/>
            <p:nvPr/>
          </p:nvSpPr>
          <p:spPr>
            <a:xfrm>
              <a:off x="6922477" y="1262377"/>
              <a:ext cx="325315" cy="2259623"/>
            </a:xfrm>
            <a:prstGeom prst="roundRect">
              <a:avLst/>
            </a:prstGeom>
            <a:noFill/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cxnSp>
          <p:nvCxnSpPr>
            <p:cNvPr id="9" name="Straight Arrow Connector 8"/>
            <p:cNvCxnSpPr>
              <a:stCxn id="7" idx="0"/>
            </p:cNvCxnSpPr>
            <p:nvPr/>
          </p:nvCxnSpPr>
          <p:spPr>
            <a:xfrm flipV="1">
              <a:off x="5904035" y="751263"/>
              <a:ext cx="1563565" cy="497245"/>
            </a:xfrm>
            <a:prstGeom prst="straightConnector1">
              <a:avLst/>
            </a:prstGeom>
            <a:ln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Arrow Connector 60"/>
            <p:cNvCxnSpPr>
              <a:stCxn id="58" idx="0"/>
            </p:cNvCxnSpPr>
            <p:nvPr/>
          </p:nvCxnSpPr>
          <p:spPr>
            <a:xfrm flipV="1">
              <a:off x="7085135" y="819727"/>
              <a:ext cx="466244" cy="442650"/>
            </a:xfrm>
            <a:prstGeom prst="straightConnector1">
              <a:avLst/>
            </a:prstGeom>
            <a:ln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7461121" y="553900"/>
              <a:ext cx="159781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1400" dirty="0" smtClean="0"/>
                <a:t>Καλή «</a:t>
              </a:r>
              <a:r>
                <a:rPr lang="el-GR" sz="1400" dirty="0" err="1" smtClean="0"/>
                <a:t>τοπικότητα</a:t>
              </a:r>
              <a:r>
                <a:rPr lang="el-GR" sz="1400" dirty="0" smtClean="0"/>
                <a:t>»</a:t>
              </a:r>
              <a:br>
                <a:rPr lang="el-GR" sz="1400" dirty="0" smtClean="0"/>
              </a:br>
              <a:r>
                <a:rPr lang="el-GR" sz="1400" dirty="0" smtClean="0"/>
                <a:t> στο χρόνο</a:t>
              </a:r>
              <a:endParaRPr lang="el-GR" sz="1400" dirty="0"/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5741377" y="3559289"/>
            <a:ext cx="3465553" cy="2770289"/>
            <a:chOff x="5741377" y="3559289"/>
            <a:chExt cx="3465553" cy="2770289"/>
          </a:xfrm>
        </p:grpSpPr>
        <p:sp>
          <p:nvSpPr>
            <p:cNvPr id="59" name="Rounded Rectangle 58"/>
            <p:cNvSpPr/>
            <p:nvPr/>
          </p:nvSpPr>
          <p:spPr>
            <a:xfrm>
              <a:off x="5741377" y="4056086"/>
              <a:ext cx="325315" cy="2259623"/>
            </a:xfrm>
            <a:prstGeom prst="roundRect">
              <a:avLst/>
            </a:prstGeom>
            <a:noFill/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60" name="Rounded Rectangle 59"/>
            <p:cNvSpPr/>
            <p:nvPr/>
          </p:nvSpPr>
          <p:spPr>
            <a:xfrm>
              <a:off x="6922477" y="4069955"/>
              <a:ext cx="325315" cy="2259623"/>
            </a:xfrm>
            <a:prstGeom prst="roundRect">
              <a:avLst/>
            </a:prstGeom>
            <a:noFill/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cxnSp>
          <p:nvCxnSpPr>
            <p:cNvPr id="62" name="Straight Arrow Connector 61"/>
            <p:cNvCxnSpPr/>
            <p:nvPr/>
          </p:nvCxnSpPr>
          <p:spPr>
            <a:xfrm flipV="1">
              <a:off x="5904035" y="3700463"/>
              <a:ext cx="1732634" cy="351367"/>
            </a:xfrm>
            <a:prstGeom prst="straightConnector1">
              <a:avLst/>
            </a:prstGeom>
            <a:ln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Arrow Connector 62"/>
            <p:cNvCxnSpPr/>
            <p:nvPr/>
          </p:nvCxnSpPr>
          <p:spPr>
            <a:xfrm flipV="1">
              <a:off x="7085135" y="3817161"/>
              <a:ext cx="644494" cy="248534"/>
            </a:xfrm>
            <a:prstGeom prst="straightConnector1">
              <a:avLst/>
            </a:prstGeom>
            <a:ln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TextBox 63"/>
            <p:cNvSpPr txBox="1"/>
            <p:nvPr/>
          </p:nvSpPr>
          <p:spPr>
            <a:xfrm>
              <a:off x="7611172" y="3559289"/>
              <a:ext cx="159575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1400" dirty="0" smtClean="0"/>
                <a:t>Κακή «</a:t>
              </a:r>
              <a:r>
                <a:rPr lang="el-GR" sz="1400" dirty="0" err="1" smtClean="0"/>
                <a:t>τοπικότητα</a:t>
              </a:r>
              <a:r>
                <a:rPr lang="el-GR" sz="1400" dirty="0" smtClean="0"/>
                <a:t>»</a:t>
              </a:r>
              <a:br>
                <a:rPr lang="el-GR" sz="1400" dirty="0" smtClean="0"/>
              </a:br>
              <a:r>
                <a:rPr lang="el-GR" sz="1400" dirty="0" smtClean="0"/>
                <a:t> στο χρόνο</a:t>
              </a:r>
              <a:endParaRPr lang="el-GR" sz="1400" dirty="0"/>
            </a:p>
          </p:txBody>
        </p:sp>
      </p:grpSp>
      <p:grpSp>
        <p:nvGrpSpPr>
          <p:cNvPr id="66" name="Group 65"/>
          <p:cNvGrpSpPr/>
          <p:nvPr/>
        </p:nvGrpSpPr>
        <p:grpSpPr>
          <a:xfrm>
            <a:off x="5904034" y="1073636"/>
            <a:ext cx="1163514" cy="5305345"/>
            <a:chOff x="5904034" y="1073636"/>
            <a:chExt cx="1163514" cy="5305345"/>
          </a:xfrm>
        </p:grpSpPr>
        <p:cxnSp>
          <p:nvCxnSpPr>
            <p:cNvPr id="40" name="Straight Connector 39"/>
            <p:cNvCxnSpPr/>
            <p:nvPr/>
          </p:nvCxnSpPr>
          <p:spPr>
            <a:xfrm>
              <a:off x="5904034" y="1079497"/>
              <a:ext cx="0" cy="5299484"/>
            </a:xfrm>
            <a:prstGeom prst="line">
              <a:avLst/>
            </a:prstGeom>
            <a:ln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>
              <a:off x="7067548" y="1073636"/>
              <a:ext cx="0" cy="5299484"/>
            </a:xfrm>
            <a:prstGeom prst="line">
              <a:avLst/>
            </a:prstGeom>
            <a:ln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22196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055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3" y="346019"/>
                <a:ext cx="9056717" cy="6351963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 Φασματική Ανάλυση με το Διακριτό Μετασχηματισμό </a:t>
                </a:r>
                <a:r>
                  <a:rPr lang="en-US" b="1" dirty="0" smtClean="0"/>
                  <a:t>Fourier – </a:t>
                </a:r>
                <a:r>
                  <a:rPr lang="en-US" b="1" dirty="0" smtClean="0">
                    <a:solidFill>
                      <a:srgbClr val="FF0000"/>
                    </a:solidFill>
                  </a:rPr>
                  <a:t>review</a:t>
                </a:r>
                <a:r>
                  <a:rPr lang="en-US" b="1" dirty="0" smtClean="0"/>
                  <a:t> </a:t>
                </a:r>
                <a:endParaRPr lang="el-GR" b="0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 </a:t>
                </a:r>
                <a:r>
                  <a:rPr lang="el-GR" dirty="0" smtClean="0"/>
                  <a:t>Έστω </a:t>
                </a:r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  −∞&lt;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&lt;</m:t>
                      </m:r>
                      <m:r>
                        <m:rPr>
                          <m:lit/>
                        </m:rP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∞</m:t>
                      </m:r>
                    </m:oMath>
                  </m:oMathPara>
                </a14:m>
                <a:endParaRPr lang="el-GR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/>
                  <a:t> </a:t>
                </a:r>
                <a:r>
                  <a:rPr lang="el-GR" dirty="0" smtClean="0"/>
                  <a:t>Θεωρητικά, </a:t>
                </a:r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𝑋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sup>
                          </m:sSup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𝜋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𝛿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𝜋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𝑗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𝛿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𝜔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</m:t>
                      </m:r>
                    </m:oMath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            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𝜋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𝑗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𝛿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𝜔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𝜋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𝑗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𝛿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𝜔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/>
                  <a:t> </a:t>
                </a:r>
                <a:r>
                  <a:rPr lang="el-GR" dirty="0" smtClean="0"/>
                  <a:t>Η τετραγωνικώς </a:t>
                </a:r>
                <a:r>
                  <a:rPr lang="el-GR" dirty="0" err="1" smtClean="0"/>
                  <a:t>παραθυροποιημένη</a:t>
                </a:r>
                <a:r>
                  <a:rPr lang="el-GR" dirty="0" smtClean="0"/>
                  <a:t> έκδοση του θα έχει </a:t>
                </a:r>
                <a:r>
                  <a:rPr lang="en-US" dirty="0" smtClean="0"/>
                  <a:t>DTFT</a:t>
                </a:r>
                <a:br>
                  <a:rPr lang="en-US" dirty="0" smtClean="0"/>
                </a:br>
                <a:endParaRPr lang="el-GR" i="1" dirty="0" smtClean="0">
                  <a:latin typeface="Cambria Math" panose="02040503050406030204" pitchFamily="18" charset="0"/>
                </a:endParaRPr>
              </a:p>
              <a:p>
                <a:pPr marL="0" indent="0" algn="ctr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DTFT</m:t>
                      </m:r>
                      <m:d>
                        <m:dPr>
                          <m:begChr m:val="{"/>
                          <m:endChr m:val="}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𝑗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𝑊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p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𝑗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𝑊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p>
                        </m:e>
                      </m:d>
                    </m:oMath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   </m:t>
                      </m:r>
                    </m:oMath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             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               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𝑗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𝑊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p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𝑗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𝑊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p>
                        </m:e>
                      </m:d>
                    </m:oMath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</m:t>
                      </m:r>
                    </m:oMath>
                  </m:oMathPara>
                </a14:m>
                <a:r>
                  <a:rPr lang="en-US" b="0" dirty="0" smtClean="0"/>
                  <a:t/>
                </a:r>
                <a:br>
                  <a:rPr lang="en-US" b="0" dirty="0" smtClean="0"/>
                </a:br>
                <a:endParaRPr lang="en-US" b="0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/>
                  <a:t>  </a:t>
                </a:r>
                <a:r>
                  <a:rPr lang="el-GR" dirty="0"/>
                  <a:t>Για ευκολία,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=0, 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dirty="0"/>
                  <a:t>, </a:t>
                </a:r>
                <a:r>
                  <a:rPr lang="el-GR" dirty="0"/>
                  <a:t>και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/>
                </a:r>
                <a:br>
                  <a:rPr lang="en-US" dirty="0"/>
                </a:b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/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acc>
                      <m:r>
                        <a:rPr lang="en-US" i="1" dirty="0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𝜔</m:t>
                          </m:r>
                        </m:sup>
                      </m:sSup>
                      <m:r>
                        <a:rPr lang="en-US" i="1" dirty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 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𝑊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p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𝑊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p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𝑊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p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𝑊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l-GR" b="1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3" y="346019"/>
                <a:ext cx="9056717" cy="6351963"/>
              </a:xfrm>
              <a:blipFill rotWithShape="0">
                <a:blip r:embed="rId3"/>
                <a:stretch>
                  <a:fillRect l="-1884" t="-172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55320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31174" y="6697982"/>
            <a:ext cx="9077498" cy="168335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©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 </a:t>
            </a:r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Καφεντζής Γιώργος, 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PhD</a:t>
            </a:r>
            <a:endParaRPr lang="el-GR" sz="1050" i="1" dirty="0">
              <a:solidFill>
                <a:srgbClr val="000000">
                  <a:lumMod val="75000"/>
                  <a:lumOff val="25000"/>
                </a:srgb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982232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055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83" y="346019"/>
            <a:ext cx="9056717" cy="6351963"/>
          </a:xfrm>
        </p:spPr>
        <p:txBody>
          <a:bodyPr>
            <a:normAutofit/>
          </a:bodyPr>
          <a:lstStyle/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b="1" dirty="0" smtClean="0"/>
              <a:t> Φασματική Ανάλυση με το </a:t>
            </a:r>
            <a:r>
              <a:rPr lang="en-US" b="1" dirty="0" smtClean="0"/>
              <a:t>Short Time</a:t>
            </a:r>
            <a:r>
              <a:rPr lang="el-GR" b="1" dirty="0" smtClean="0"/>
              <a:t> </a:t>
            </a:r>
            <a:r>
              <a:rPr lang="en-US" b="1" dirty="0" smtClean="0"/>
              <a:t>Fourier Transform</a:t>
            </a:r>
            <a:endParaRPr lang="el-GR" b="0" dirty="0" smtClean="0"/>
          </a:p>
        </p:txBody>
      </p:sp>
      <p:sp>
        <p:nvSpPr>
          <p:cNvPr id="4" name="Rectangle 3"/>
          <p:cNvSpPr/>
          <p:nvPr/>
        </p:nvSpPr>
        <p:spPr>
          <a:xfrm>
            <a:off x="0" y="255320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31174" y="6697982"/>
            <a:ext cx="9077498" cy="168335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©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 </a:t>
            </a:r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Καφεντζής Γιώργος, 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PhD</a:t>
            </a:r>
            <a:endParaRPr lang="el-GR" sz="1050" i="1" dirty="0">
              <a:solidFill>
                <a:srgbClr val="000000">
                  <a:lumMod val="75000"/>
                  <a:lumOff val="25000"/>
                </a:srgbClr>
              </a:solidFill>
              <a:latin typeface="Calibri" panose="020F0502020204030204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8575" y="834661"/>
            <a:ext cx="9115425" cy="2783941"/>
            <a:chOff x="28575" y="834661"/>
            <a:chExt cx="9115425" cy="2783941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8575" y="875402"/>
              <a:ext cx="9115425" cy="2743200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5292164" y="834661"/>
              <a:ext cx="1357744" cy="219676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300" b="1" dirty="0" smtClean="0"/>
                <a:t>Hanning window</a:t>
              </a:r>
              <a:endParaRPr lang="el-GR" sz="1300" b="1" dirty="0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23812" y="3723600"/>
            <a:ext cx="9096375" cy="2797012"/>
            <a:chOff x="23812" y="3723600"/>
            <a:chExt cx="9096375" cy="2797012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3812" y="3786937"/>
              <a:ext cx="9096375" cy="2733675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5031325" y="3723600"/>
              <a:ext cx="1357744" cy="219676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300" b="1" dirty="0" smtClean="0"/>
                <a:t>Hanning window</a:t>
              </a:r>
              <a:endParaRPr lang="el-GR" sz="1300" b="1" dirty="0"/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1288476" y="1768836"/>
            <a:ext cx="6901187" cy="1144817"/>
            <a:chOff x="1288476" y="1768836"/>
            <a:chExt cx="6901187" cy="1144817"/>
          </a:xfrm>
        </p:grpSpPr>
        <p:sp>
          <p:nvSpPr>
            <p:cNvPr id="40" name="Rounded Rectangle 39"/>
            <p:cNvSpPr/>
            <p:nvPr/>
          </p:nvSpPr>
          <p:spPr>
            <a:xfrm rot="20656397">
              <a:off x="1340144" y="2112970"/>
              <a:ext cx="4352925" cy="261697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/>
            </a:p>
          </p:txBody>
        </p:sp>
        <p:sp>
          <p:nvSpPr>
            <p:cNvPr id="41" name="Rounded Rectangle 40"/>
            <p:cNvSpPr/>
            <p:nvPr/>
          </p:nvSpPr>
          <p:spPr>
            <a:xfrm rot="20656397">
              <a:off x="1571414" y="2680567"/>
              <a:ext cx="4352925" cy="233086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cxnSp>
          <p:nvCxnSpPr>
            <p:cNvPr id="42" name="Straight Arrow Connector 41"/>
            <p:cNvCxnSpPr/>
            <p:nvPr/>
          </p:nvCxnSpPr>
          <p:spPr>
            <a:xfrm>
              <a:off x="1752600" y="2019300"/>
              <a:ext cx="219075" cy="514350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TextBox 42"/>
            <p:cNvSpPr txBox="1"/>
            <p:nvPr/>
          </p:nvSpPr>
          <p:spPr>
            <a:xfrm>
              <a:off x="1288476" y="1768836"/>
              <a:ext cx="120577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1200" dirty="0" smtClean="0"/>
                <a:t>Πλευρικοί λοβοί</a:t>
              </a:r>
              <a:endParaRPr lang="el-GR" sz="1200" dirty="0"/>
            </a:p>
          </p:txBody>
        </p:sp>
        <p:sp>
          <p:nvSpPr>
            <p:cNvPr id="44" name="Rounded Rectangle 43"/>
            <p:cNvSpPr/>
            <p:nvPr/>
          </p:nvSpPr>
          <p:spPr>
            <a:xfrm>
              <a:off x="5961737" y="1982121"/>
              <a:ext cx="1079914" cy="261697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/>
            </a:p>
          </p:txBody>
        </p:sp>
        <p:sp>
          <p:nvSpPr>
            <p:cNvPr id="45" name="Rounded Rectangle 44"/>
            <p:cNvSpPr/>
            <p:nvPr/>
          </p:nvSpPr>
          <p:spPr>
            <a:xfrm>
              <a:off x="5961737" y="2477350"/>
              <a:ext cx="1079914" cy="261697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/>
            </a:p>
          </p:txBody>
        </p:sp>
        <p:sp>
          <p:nvSpPr>
            <p:cNvPr id="46" name="Rounded Rectangle 45"/>
            <p:cNvSpPr/>
            <p:nvPr/>
          </p:nvSpPr>
          <p:spPr>
            <a:xfrm>
              <a:off x="7109749" y="1851272"/>
              <a:ext cx="1079914" cy="261697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/>
            </a:p>
          </p:txBody>
        </p:sp>
        <p:sp>
          <p:nvSpPr>
            <p:cNvPr id="47" name="Rounded Rectangle 46"/>
            <p:cNvSpPr/>
            <p:nvPr/>
          </p:nvSpPr>
          <p:spPr>
            <a:xfrm>
              <a:off x="7109749" y="2451276"/>
              <a:ext cx="1079914" cy="261697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/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5791200" y="1080453"/>
            <a:ext cx="2083437" cy="1280131"/>
            <a:chOff x="5791200" y="1080453"/>
            <a:chExt cx="2083437" cy="1280131"/>
          </a:xfrm>
        </p:grpSpPr>
        <p:grpSp>
          <p:nvGrpSpPr>
            <p:cNvPr id="49" name="Group 48"/>
            <p:cNvGrpSpPr/>
            <p:nvPr/>
          </p:nvGrpSpPr>
          <p:grpSpPr>
            <a:xfrm>
              <a:off x="5791200" y="1080453"/>
              <a:ext cx="1544073" cy="901668"/>
              <a:chOff x="5791200" y="1080453"/>
              <a:chExt cx="1544073" cy="901668"/>
            </a:xfrm>
          </p:grpSpPr>
          <p:cxnSp>
            <p:nvCxnSpPr>
              <p:cNvPr id="53" name="Straight Arrow Connector 52"/>
              <p:cNvCxnSpPr>
                <a:stCxn id="54" idx="2"/>
              </p:cNvCxnSpPr>
              <p:nvPr/>
            </p:nvCxnSpPr>
            <p:spPr>
              <a:xfrm flipH="1">
                <a:off x="5791200" y="1342063"/>
                <a:ext cx="982060" cy="640058"/>
              </a:xfrm>
              <a:prstGeom prst="straightConnector1">
                <a:avLst/>
              </a:prstGeom>
              <a:ln>
                <a:solidFill>
                  <a:srgbClr val="0070C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4" name="TextBox 53"/>
              <p:cNvSpPr txBox="1"/>
              <p:nvPr/>
            </p:nvSpPr>
            <p:spPr>
              <a:xfrm>
                <a:off x="6211247" y="1080453"/>
                <a:ext cx="1124026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l-GR" sz="1100" dirty="0" smtClean="0"/>
                  <a:t>Κεντρικός λοβός</a:t>
                </a:r>
                <a:endParaRPr lang="el-GR" sz="1100" dirty="0"/>
              </a:p>
            </p:txBody>
          </p:sp>
        </p:grpSp>
        <p:cxnSp>
          <p:nvCxnSpPr>
            <p:cNvPr id="50" name="Straight Arrow Connector 49"/>
            <p:cNvCxnSpPr>
              <a:stCxn id="54" idx="2"/>
            </p:cNvCxnSpPr>
            <p:nvPr/>
          </p:nvCxnSpPr>
          <p:spPr>
            <a:xfrm flipH="1">
              <a:off x="6447732" y="1342063"/>
              <a:ext cx="325528" cy="1018521"/>
            </a:xfrm>
            <a:prstGeom prst="straightConnector1">
              <a:avLst/>
            </a:prstGeom>
            <a:ln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50"/>
            <p:cNvCxnSpPr>
              <a:stCxn id="54" idx="2"/>
            </p:cNvCxnSpPr>
            <p:nvPr/>
          </p:nvCxnSpPr>
          <p:spPr>
            <a:xfrm>
              <a:off x="6773260" y="1342063"/>
              <a:ext cx="615382" cy="901755"/>
            </a:xfrm>
            <a:prstGeom prst="straightConnector1">
              <a:avLst/>
            </a:prstGeom>
            <a:ln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Arrow Connector 51"/>
            <p:cNvCxnSpPr>
              <a:stCxn id="54" idx="2"/>
            </p:cNvCxnSpPr>
            <p:nvPr/>
          </p:nvCxnSpPr>
          <p:spPr>
            <a:xfrm>
              <a:off x="6773260" y="1342063"/>
              <a:ext cx="1101377" cy="1005484"/>
            </a:xfrm>
            <a:prstGeom prst="straightConnector1">
              <a:avLst/>
            </a:prstGeom>
            <a:ln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5" name="Group 54"/>
          <p:cNvGrpSpPr/>
          <p:nvPr/>
        </p:nvGrpSpPr>
        <p:grpSpPr>
          <a:xfrm>
            <a:off x="5725656" y="3980451"/>
            <a:ext cx="2083437" cy="1280131"/>
            <a:chOff x="5791200" y="1080453"/>
            <a:chExt cx="2083437" cy="1280131"/>
          </a:xfrm>
        </p:grpSpPr>
        <p:grpSp>
          <p:nvGrpSpPr>
            <p:cNvPr id="56" name="Group 55"/>
            <p:cNvGrpSpPr/>
            <p:nvPr/>
          </p:nvGrpSpPr>
          <p:grpSpPr>
            <a:xfrm>
              <a:off x="5791200" y="1080453"/>
              <a:ext cx="1544073" cy="901668"/>
              <a:chOff x="5791200" y="1080453"/>
              <a:chExt cx="1544073" cy="901668"/>
            </a:xfrm>
          </p:grpSpPr>
          <p:cxnSp>
            <p:nvCxnSpPr>
              <p:cNvPr id="60" name="Straight Arrow Connector 59"/>
              <p:cNvCxnSpPr>
                <a:stCxn id="61" idx="2"/>
              </p:cNvCxnSpPr>
              <p:nvPr/>
            </p:nvCxnSpPr>
            <p:spPr>
              <a:xfrm flipH="1">
                <a:off x="5791200" y="1342063"/>
                <a:ext cx="982060" cy="640058"/>
              </a:xfrm>
              <a:prstGeom prst="straightConnector1">
                <a:avLst/>
              </a:prstGeom>
              <a:ln>
                <a:solidFill>
                  <a:srgbClr val="0070C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1" name="TextBox 60"/>
              <p:cNvSpPr txBox="1"/>
              <p:nvPr/>
            </p:nvSpPr>
            <p:spPr>
              <a:xfrm>
                <a:off x="6211247" y="1080453"/>
                <a:ext cx="1124026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l-GR" sz="1100" dirty="0" smtClean="0"/>
                  <a:t>Κεντρικός λοβός</a:t>
                </a:r>
                <a:endParaRPr lang="el-GR" sz="1100" dirty="0"/>
              </a:p>
            </p:txBody>
          </p:sp>
        </p:grpSp>
        <p:cxnSp>
          <p:nvCxnSpPr>
            <p:cNvPr id="57" name="Straight Arrow Connector 56"/>
            <p:cNvCxnSpPr>
              <a:stCxn id="61" idx="2"/>
            </p:cNvCxnSpPr>
            <p:nvPr/>
          </p:nvCxnSpPr>
          <p:spPr>
            <a:xfrm flipH="1">
              <a:off x="6447732" y="1342063"/>
              <a:ext cx="325528" cy="1018521"/>
            </a:xfrm>
            <a:prstGeom prst="straightConnector1">
              <a:avLst/>
            </a:prstGeom>
            <a:ln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Arrow Connector 57"/>
            <p:cNvCxnSpPr>
              <a:stCxn id="61" idx="2"/>
            </p:cNvCxnSpPr>
            <p:nvPr/>
          </p:nvCxnSpPr>
          <p:spPr>
            <a:xfrm>
              <a:off x="6773260" y="1342063"/>
              <a:ext cx="615382" cy="901755"/>
            </a:xfrm>
            <a:prstGeom prst="straightConnector1">
              <a:avLst/>
            </a:prstGeom>
            <a:ln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Arrow Connector 58"/>
            <p:cNvCxnSpPr>
              <a:stCxn id="61" idx="2"/>
            </p:cNvCxnSpPr>
            <p:nvPr/>
          </p:nvCxnSpPr>
          <p:spPr>
            <a:xfrm>
              <a:off x="6773260" y="1342063"/>
              <a:ext cx="1101377" cy="1005484"/>
            </a:xfrm>
            <a:prstGeom prst="straightConnector1">
              <a:avLst/>
            </a:prstGeom>
            <a:ln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2" name="Group 61"/>
          <p:cNvGrpSpPr/>
          <p:nvPr/>
        </p:nvGrpSpPr>
        <p:grpSpPr>
          <a:xfrm>
            <a:off x="1288476" y="4673872"/>
            <a:ext cx="6901187" cy="1108846"/>
            <a:chOff x="1288476" y="1768836"/>
            <a:chExt cx="6901187" cy="1108846"/>
          </a:xfrm>
        </p:grpSpPr>
        <p:sp>
          <p:nvSpPr>
            <p:cNvPr id="63" name="Rounded Rectangle 62"/>
            <p:cNvSpPr/>
            <p:nvPr/>
          </p:nvSpPr>
          <p:spPr>
            <a:xfrm rot="20734010">
              <a:off x="1340144" y="2227270"/>
              <a:ext cx="4352925" cy="261697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/>
            </a:p>
          </p:txBody>
        </p:sp>
        <p:sp>
          <p:nvSpPr>
            <p:cNvPr id="64" name="Rounded Rectangle 63"/>
            <p:cNvSpPr/>
            <p:nvPr/>
          </p:nvSpPr>
          <p:spPr>
            <a:xfrm rot="20732090">
              <a:off x="1457108" y="2621287"/>
              <a:ext cx="4352926" cy="256395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cxnSp>
          <p:nvCxnSpPr>
            <p:cNvPr id="65" name="Straight Arrow Connector 64"/>
            <p:cNvCxnSpPr/>
            <p:nvPr/>
          </p:nvCxnSpPr>
          <p:spPr>
            <a:xfrm>
              <a:off x="1752600" y="2019300"/>
              <a:ext cx="219075" cy="514350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TextBox 65"/>
            <p:cNvSpPr txBox="1"/>
            <p:nvPr/>
          </p:nvSpPr>
          <p:spPr>
            <a:xfrm>
              <a:off x="1288476" y="1768836"/>
              <a:ext cx="120577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1200" dirty="0" smtClean="0"/>
                <a:t>Πλευρικοί λοβοί</a:t>
              </a:r>
              <a:endParaRPr lang="el-GR" sz="1200" dirty="0"/>
            </a:p>
          </p:txBody>
        </p:sp>
        <p:sp>
          <p:nvSpPr>
            <p:cNvPr id="67" name="Rounded Rectangle 66"/>
            <p:cNvSpPr/>
            <p:nvPr/>
          </p:nvSpPr>
          <p:spPr>
            <a:xfrm>
              <a:off x="5961737" y="2081689"/>
              <a:ext cx="1079914" cy="162129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/>
            </a:p>
          </p:txBody>
        </p:sp>
        <p:sp>
          <p:nvSpPr>
            <p:cNvPr id="68" name="Rounded Rectangle 67"/>
            <p:cNvSpPr/>
            <p:nvPr/>
          </p:nvSpPr>
          <p:spPr>
            <a:xfrm>
              <a:off x="5956974" y="2444011"/>
              <a:ext cx="1079914" cy="173145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/>
            </a:p>
          </p:txBody>
        </p:sp>
        <p:sp>
          <p:nvSpPr>
            <p:cNvPr id="69" name="Rounded Rectangle 68"/>
            <p:cNvSpPr/>
            <p:nvPr/>
          </p:nvSpPr>
          <p:spPr>
            <a:xfrm>
              <a:off x="7109749" y="1977083"/>
              <a:ext cx="1079914" cy="135886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/>
            </a:p>
          </p:txBody>
        </p:sp>
        <p:sp>
          <p:nvSpPr>
            <p:cNvPr id="70" name="Rounded Rectangle 69"/>
            <p:cNvSpPr/>
            <p:nvPr/>
          </p:nvSpPr>
          <p:spPr>
            <a:xfrm>
              <a:off x="7109749" y="2441750"/>
              <a:ext cx="1079914" cy="175406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/>
            </a:p>
          </p:txBody>
        </p:sp>
      </p:grpSp>
    </p:spTree>
    <p:extLst>
      <p:ext uri="{BB962C8B-B14F-4D97-AF65-F5344CB8AC3E}">
        <p14:creationId xmlns:p14="http://schemas.microsoft.com/office/powerpoint/2010/main" val="1471895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055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83" y="346019"/>
            <a:ext cx="9056717" cy="6351963"/>
          </a:xfrm>
        </p:spPr>
        <p:txBody>
          <a:bodyPr>
            <a:normAutofit/>
          </a:bodyPr>
          <a:lstStyle/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b="1" dirty="0" smtClean="0"/>
              <a:t> Φασματική Ανάλυση με το </a:t>
            </a:r>
            <a:r>
              <a:rPr lang="en-US" b="1" dirty="0" smtClean="0"/>
              <a:t>Short Time</a:t>
            </a:r>
            <a:r>
              <a:rPr lang="el-GR" b="1" dirty="0" smtClean="0"/>
              <a:t> </a:t>
            </a:r>
            <a:r>
              <a:rPr lang="en-US" b="1" dirty="0" smtClean="0"/>
              <a:t>Fourier Transform</a:t>
            </a:r>
            <a:endParaRPr lang="el-GR" b="0" dirty="0" smtClean="0"/>
          </a:p>
        </p:txBody>
      </p:sp>
      <p:sp>
        <p:nvSpPr>
          <p:cNvPr id="4" name="Rectangle 3"/>
          <p:cNvSpPr/>
          <p:nvPr/>
        </p:nvSpPr>
        <p:spPr>
          <a:xfrm>
            <a:off x="0" y="255320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31174" y="6697982"/>
            <a:ext cx="9077498" cy="168335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©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 </a:t>
            </a:r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Καφεντζής Γιώργος, 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PhD</a:t>
            </a:r>
            <a:endParaRPr lang="el-GR" sz="1050" i="1" dirty="0">
              <a:solidFill>
                <a:srgbClr val="000000">
                  <a:lumMod val="75000"/>
                  <a:lumOff val="25000"/>
                </a:srgbClr>
              </a:solidFill>
              <a:latin typeface="Calibri" panose="020F0502020204030204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8575" y="834661"/>
            <a:ext cx="9115425" cy="2783941"/>
            <a:chOff x="28575" y="834661"/>
            <a:chExt cx="9115425" cy="2783941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8575" y="875402"/>
              <a:ext cx="9115425" cy="2743200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5292164" y="834661"/>
              <a:ext cx="1357744" cy="219676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300" b="1" dirty="0" smtClean="0"/>
                <a:t>Hanning window</a:t>
              </a:r>
              <a:endParaRPr lang="el-GR" sz="1300" b="1" dirty="0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23812" y="3723600"/>
            <a:ext cx="9096375" cy="2797012"/>
            <a:chOff x="23812" y="3723600"/>
            <a:chExt cx="9096375" cy="2797012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3812" y="3786937"/>
              <a:ext cx="9096375" cy="2733675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5031325" y="3723600"/>
              <a:ext cx="1357744" cy="219676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300" b="1" dirty="0" smtClean="0"/>
                <a:t>Hanning window</a:t>
              </a:r>
              <a:endParaRPr lang="el-GR" sz="1300" b="1" dirty="0"/>
            </a:p>
          </p:txBody>
        </p:sp>
      </p:grpSp>
      <p:grpSp>
        <p:nvGrpSpPr>
          <p:cNvPr id="75" name="Group 74"/>
          <p:cNvGrpSpPr/>
          <p:nvPr/>
        </p:nvGrpSpPr>
        <p:grpSpPr>
          <a:xfrm>
            <a:off x="5741377" y="553900"/>
            <a:ext cx="3317554" cy="2968100"/>
            <a:chOff x="5741377" y="553900"/>
            <a:chExt cx="3317554" cy="2968100"/>
          </a:xfrm>
        </p:grpSpPr>
        <p:sp>
          <p:nvSpPr>
            <p:cNvPr id="76" name="Rounded Rectangle 75"/>
            <p:cNvSpPr/>
            <p:nvPr/>
          </p:nvSpPr>
          <p:spPr>
            <a:xfrm>
              <a:off x="5741377" y="1248508"/>
              <a:ext cx="325315" cy="2259623"/>
            </a:xfrm>
            <a:prstGeom prst="roundRect">
              <a:avLst/>
            </a:prstGeom>
            <a:noFill/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77" name="Rounded Rectangle 76"/>
            <p:cNvSpPr/>
            <p:nvPr/>
          </p:nvSpPr>
          <p:spPr>
            <a:xfrm>
              <a:off x="6922477" y="1262377"/>
              <a:ext cx="325315" cy="2259623"/>
            </a:xfrm>
            <a:prstGeom prst="roundRect">
              <a:avLst/>
            </a:prstGeom>
            <a:noFill/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cxnSp>
          <p:nvCxnSpPr>
            <p:cNvPr id="78" name="Straight Arrow Connector 77"/>
            <p:cNvCxnSpPr>
              <a:stCxn id="76" idx="0"/>
            </p:cNvCxnSpPr>
            <p:nvPr/>
          </p:nvCxnSpPr>
          <p:spPr>
            <a:xfrm flipV="1">
              <a:off x="5904035" y="751263"/>
              <a:ext cx="1563565" cy="497245"/>
            </a:xfrm>
            <a:prstGeom prst="straightConnector1">
              <a:avLst/>
            </a:prstGeom>
            <a:ln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Arrow Connector 78"/>
            <p:cNvCxnSpPr>
              <a:stCxn id="77" idx="0"/>
            </p:cNvCxnSpPr>
            <p:nvPr/>
          </p:nvCxnSpPr>
          <p:spPr>
            <a:xfrm flipV="1">
              <a:off x="7085135" y="819727"/>
              <a:ext cx="466244" cy="442650"/>
            </a:xfrm>
            <a:prstGeom prst="straightConnector1">
              <a:avLst/>
            </a:prstGeom>
            <a:ln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0" name="TextBox 79"/>
            <p:cNvSpPr txBox="1"/>
            <p:nvPr/>
          </p:nvSpPr>
          <p:spPr>
            <a:xfrm>
              <a:off x="7461121" y="553900"/>
              <a:ext cx="159781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1400" dirty="0" smtClean="0"/>
                <a:t>Καλή «</a:t>
              </a:r>
              <a:r>
                <a:rPr lang="el-GR" sz="1400" dirty="0" err="1" smtClean="0"/>
                <a:t>τοπικότητα</a:t>
              </a:r>
              <a:r>
                <a:rPr lang="el-GR" sz="1400" dirty="0" smtClean="0"/>
                <a:t>»</a:t>
              </a:r>
              <a:r>
                <a:rPr lang="en-US" sz="1400" dirty="0" smtClean="0"/>
                <a:t/>
              </a:r>
              <a:br>
                <a:rPr lang="en-US" sz="1400" dirty="0" smtClean="0"/>
              </a:br>
              <a:r>
                <a:rPr lang="en-US" sz="1400" dirty="0" smtClean="0"/>
                <a:t> </a:t>
              </a:r>
              <a:r>
                <a:rPr lang="el-GR" sz="1400" dirty="0" smtClean="0"/>
                <a:t>στο χρόνο</a:t>
              </a:r>
              <a:endParaRPr lang="el-GR" sz="1400" dirty="0"/>
            </a:p>
          </p:txBody>
        </p:sp>
      </p:grpSp>
      <p:grpSp>
        <p:nvGrpSpPr>
          <p:cNvPr id="81" name="Group 80"/>
          <p:cNvGrpSpPr/>
          <p:nvPr/>
        </p:nvGrpSpPr>
        <p:grpSpPr>
          <a:xfrm>
            <a:off x="5741377" y="3559289"/>
            <a:ext cx="3465553" cy="2770289"/>
            <a:chOff x="5741377" y="3559289"/>
            <a:chExt cx="3465553" cy="2770289"/>
          </a:xfrm>
        </p:grpSpPr>
        <p:sp>
          <p:nvSpPr>
            <p:cNvPr id="82" name="Rounded Rectangle 81"/>
            <p:cNvSpPr/>
            <p:nvPr/>
          </p:nvSpPr>
          <p:spPr>
            <a:xfrm>
              <a:off x="5741377" y="4056086"/>
              <a:ext cx="325315" cy="2259623"/>
            </a:xfrm>
            <a:prstGeom prst="roundRect">
              <a:avLst/>
            </a:prstGeom>
            <a:noFill/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83" name="Rounded Rectangle 82"/>
            <p:cNvSpPr/>
            <p:nvPr/>
          </p:nvSpPr>
          <p:spPr>
            <a:xfrm>
              <a:off x="6922477" y="4069955"/>
              <a:ext cx="325315" cy="2259623"/>
            </a:xfrm>
            <a:prstGeom prst="roundRect">
              <a:avLst/>
            </a:prstGeom>
            <a:noFill/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cxnSp>
          <p:nvCxnSpPr>
            <p:cNvPr id="84" name="Straight Arrow Connector 83"/>
            <p:cNvCxnSpPr/>
            <p:nvPr/>
          </p:nvCxnSpPr>
          <p:spPr>
            <a:xfrm flipV="1">
              <a:off x="5904035" y="3705225"/>
              <a:ext cx="1739778" cy="346604"/>
            </a:xfrm>
            <a:prstGeom prst="straightConnector1">
              <a:avLst/>
            </a:prstGeom>
            <a:ln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Arrow Connector 84"/>
            <p:cNvCxnSpPr/>
            <p:nvPr/>
          </p:nvCxnSpPr>
          <p:spPr>
            <a:xfrm flipV="1">
              <a:off x="7085135" y="3817161"/>
              <a:ext cx="644494" cy="248534"/>
            </a:xfrm>
            <a:prstGeom prst="straightConnector1">
              <a:avLst/>
            </a:prstGeom>
            <a:ln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TextBox 85"/>
            <p:cNvSpPr txBox="1"/>
            <p:nvPr/>
          </p:nvSpPr>
          <p:spPr>
            <a:xfrm>
              <a:off x="7611172" y="3559289"/>
              <a:ext cx="159575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1400" dirty="0" smtClean="0"/>
                <a:t>Κακή «</a:t>
              </a:r>
              <a:r>
                <a:rPr lang="el-GR" sz="1400" dirty="0" err="1" smtClean="0"/>
                <a:t>τοπικότητα</a:t>
              </a:r>
              <a:r>
                <a:rPr lang="el-GR" sz="1400" dirty="0" smtClean="0"/>
                <a:t>»</a:t>
              </a:r>
              <a:br>
                <a:rPr lang="el-GR" sz="1400" dirty="0" smtClean="0"/>
              </a:br>
              <a:r>
                <a:rPr lang="el-GR" sz="1400" dirty="0" smtClean="0"/>
                <a:t>στο χρόνο</a:t>
              </a:r>
              <a:endParaRPr lang="el-GR" sz="1400" dirty="0"/>
            </a:p>
          </p:txBody>
        </p:sp>
      </p:grpSp>
      <p:grpSp>
        <p:nvGrpSpPr>
          <p:cNvPr id="87" name="Group 86"/>
          <p:cNvGrpSpPr/>
          <p:nvPr/>
        </p:nvGrpSpPr>
        <p:grpSpPr>
          <a:xfrm>
            <a:off x="5930410" y="1073636"/>
            <a:ext cx="1163515" cy="5305345"/>
            <a:chOff x="5930410" y="1073636"/>
            <a:chExt cx="1163515" cy="5305345"/>
          </a:xfrm>
        </p:grpSpPr>
        <p:cxnSp>
          <p:nvCxnSpPr>
            <p:cNvPr id="88" name="Straight Connector 87"/>
            <p:cNvCxnSpPr/>
            <p:nvPr/>
          </p:nvCxnSpPr>
          <p:spPr>
            <a:xfrm>
              <a:off x="5930410" y="1079497"/>
              <a:ext cx="0" cy="5299484"/>
            </a:xfrm>
            <a:prstGeom prst="line">
              <a:avLst/>
            </a:prstGeom>
            <a:ln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>
              <a:off x="7093925" y="1073636"/>
              <a:ext cx="0" cy="5299484"/>
            </a:xfrm>
            <a:prstGeom prst="line">
              <a:avLst/>
            </a:prstGeom>
            <a:ln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20876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055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83" y="346019"/>
            <a:ext cx="9056717" cy="6351963"/>
          </a:xfrm>
        </p:spPr>
        <p:txBody>
          <a:bodyPr>
            <a:normAutofit/>
          </a:bodyPr>
          <a:lstStyle/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b="1" dirty="0" smtClean="0"/>
              <a:t> Φασματική Ανάλυση με το </a:t>
            </a:r>
            <a:r>
              <a:rPr lang="en-US" b="1" dirty="0" smtClean="0"/>
              <a:t>Short Time</a:t>
            </a:r>
            <a:r>
              <a:rPr lang="el-GR" b="1" dirty="0" smtClean="0"/>
              <a:t> </a:t>
            </a:r>
            <a:r>
              <a:rPr lang="en-US" b="1" dirty="0" smtClean="0"/>
              <a:t>Fourier Transform</a:t>
            </a:r>
          </a:p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endParaRPr lang="en-US" b="1" dirty="0"/>
          </a:p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endParaRPr lang="en-US" b="1" dirty="0" smtClean="0"/>
          </a:p>
          <a:p>
            <a:pPr marL="0" indent="0">
              <a:buClrTx/>
              <a:buSzPct val="120000"/>
              <a:buNone/>
            </a:pPr>
            <a:endParaRPr lang="en-US" b="1" dirty="0" smtClean="0"/>
          </a:p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n-US" dirty="0"/>
              <a:t> </a:t>
            </a:r>
            <a:r>
              <a:rPr lang="el-GR" dirty="0" smtClean="0"/>
              <a:t>Ενδεικτικός κώδικας</a:t>
            </a:r>
            <a:r>
              <a:rPr lang="en-US" dirty="0"/>
              <a:t/>
            </a:r>
            <a:br>
              <a:rPr lang="en-US" dirty="0"/>
            </a:br>
            <a:endParaRPr lang="en-US" dirty="0" smtClean="0"/>
          </a:p>
        </p:txBody>
      </p:sp>
      <p:sp>
        <p:nvSpPr>
          <p:cNvPr id="4" name="Rectangle 3"/>
          <p:cNvSpPr/>
          <p:nvPr/>
        </p:nvSpPr>
        <p:spPr>
          <a:xfrm>
            <a:off x="0" y="255320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31174" y="6697982"/>
            <a:ext cx="9077498" cy="168335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©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 </a:t>
            </a:r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Καφεντζής Γιώργος, 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PhD</a:t>
            </a:r>
            <a:endParaRPr lang="el-GR" sz="1050" i="1" dirty="0">
              <a:solidFill>
                <a:srgbClr val="000000">
                  <a:lumMod val="75000"/>
                  <a:lumOff val="25000"/>
                </a:srgbClr>
              </a:solidFill>
              <a:latin typeface="Calibri" panose="020F0502020204030204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/>
          <a:srcRect t="708" b="80357"/>
          <a:stretch/>
        </p:blipFill>
        <p:spPr>
          <a:xfrm>
            <a:off x="87283" y="729706"/>
            <a:ext cx="6400800" cy="127326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/>
          <a:srcRect t="22449" b="-1"/>
          <a:stretch/>
        </p:blipFill>
        <p:spPr>
          <a:xfrm>
            <a:off x="3120571" y="1767454"/>
            <a:ext cx="5809242" cy="47331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13434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l="4014" t="6734" r="3663"/>
          <a:stretch/>
        </p:blipFill>
        <p:spPr>
          <a:xfrm>
            <a:off x="653885" y="624689"/>
            <a:ext cx="7836230" cy="59371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055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83" y="346019"/>
            <a:ext cx="9056717" cy="6351963"/>
          </a:xfrm>
        </p:spPr>
        <p:txBody>
          <a:bodyPr>
            <a:normAutofit/>
          </a:bodyPr>
          <a:lstStyle/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b="1" dirty="0" smtClean="0"/>
              <a:t> Φασματική Ανάλυση με το </a:t>
            </a:r>
            <a:r>
              <a:rPr lang="en-US" b="1" dirty="0" smtClean="0"/>
              <a:t>Short Time</a:t>
            </a:r>
            <a:r>
              <a:rPr lang="el-GR" b="1" dirty="0" smtClean="0"/>
              <a:t> </a:t>
            </a:r>
            <a:r>
              <a:rPr lang="en-US" b="1" dirty="0" smtClean="0"/>
              <a:t>Fourier Transform</a:t>
            </a:r>
          </a:p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n-US" dirty="0" smtClean="0"/>
              <a:t> 3D-view</a:t>
            </a:r>
            <a:r>
              <a:rPr lang="el-GR" dirty="0" smtClean="0"/>
              <a:t> (401-</a:t>
            </a:r>
            <a:r>
              <a:rPr lang="en-US" dirty="0" smtClean="0"/>
              <a:t>Hamming)</a:t>
            </a:r>
            <a:endParaRPr lang="el-GR" dirty="0" smtClean="0"/>
          </a:p>
        </p:txBody>
      </p:sp>
      <p:sp>
        <p:nvSpPr>
          <p:cNvPr id="4" name="Rectangle 3"/>
          <p:cNvSpPr/>
          <p:nvPr/>
        </p:nvSpPr>
        <p:spPr>
          <a:xfrm>
            <a:off x="0" y="255320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31174" y="6697982"/>
            <a:ext cx="9077498" cy="168335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©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 </a:t>
            </a:r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Καφεντζής Γιώργος, 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PhD</a:t>
            </a:r>
            <a:endParaRPr lang="el-GR" sz="1050" i="1" dirty="0">
              <a:solidFill>
                <a:srgbClr val="000000">
                  <a:lumMod val="75000"/>
                  <a:lumOff val="25000"/>
                </a:srgb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723740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055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3" y="346019"/>
                <a:ext cx="9056717" cy="6351963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 Φασματική Ανάλυση με το </a:t>
                </a:r>
                <a:r>
                  <a:rPr lang="en-US" b="1" dirty="0" smtClean="0"/>
                  <a:t>Short Time</a:t>
                </a:r>
                <a:r>
                  <a:rPr lang="el-GR" b="1" dirty="0" smtClean="0"/>
                  <a:t> </a:t>
                </a:r>
                <a:r>
                  <a:rPr lang="en-US" b="1" dirty="0" smtClean="0"/>
                  <a:t>Fourier Transform</a:t>
                </a:r>
                <a:endParaRPr lang="el-GR" b="1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 </a:t>
                </a:r>
                <a:r>
                  <a:rPr lang="en-US" dirty="0" smtClean="0"/>
                  <a:t>STDTFT</a:t>
                </a:r>
                <a:r>
                  <a:rPr lang="el-GR" dirty="0" smtClean="0"/>
                  <a:t>: </a:t>
                </a:r>
                <a:endParaRPr lang="en-US" i="1" dirty="0">
                  <a:latin typeface="Cambria Math" panose="02040503050406030204" pitchFamily="18" charset="0"/>
                </a:endParaRP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𝑋</m:t>
                      </m:r>
                      <m:d>
                        <m:dPr>
                          <m:begChr m:val="[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=−∞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+∞</m:t>
                          </m:r>
                        </m:sup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𝑤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</m:d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b="1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b="1" dirty="0"/>
                  <a:t> </a:t>
                </a:r>
                <a:r>
                  <a:rPr lang="el-GR" dirty="0" smtClean="0"/>
                  <a:t>Βλέπετε ότι ο μετασχηματισμός αυτός είναι ο </a:t>
                </a:r>
                <a:r>
                  <a:rPr lang="en-US" dirty="0" smtClean="0"/>
                  <a:t>DTFT </a:t>
                </a:r>
                <a:r>
                  <a:rPr lang="el-GR" dirty="0" smtClean="0"/>
                  <a:t>του σήματος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𝑤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  <m:r>
                      <a:rPr lang="el-GR" b="0" i="0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l-GR" dirty="0" smtClean="0"/>
                  <a:t> ο μετασχηματισμός είναι αντιστρέψιμος αν το παράθυρο ανάλυσης έχει τουλάχιστον ένα μη-μηδενικό στοιχείο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/>
                  <a:t> </a:t>
                </a:r>
                <a:r>
                  <a:rPr lang="el-GR" dirty="0" smtClean="0"/>
                  <a:t>Οπότε </a:t>
                </a:r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𝑤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  <m:nary>
                        <m:nary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sup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d>
                            <m:dPr>
                              <m:begChr m:val="[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</m:d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</m:nary>
                    </m:oMath>
                  </m:oMathPara>
                </a14:m>
                <a:endParaRPr lang="en-US" dirty="0" smtClean="0"/>
              </a:p>
              <a:p>
                <a:pPr marL="0" indent="0">
                  <a:buClrTx/>
                  <a:buSzPct val="120000"/>
                  <a:buNone/>
                </a:pPr>
                <a:r>
                  <a:rPr lang="el-GR" dirty="0" smtClean="0"/>
                  <a:t>δηλ. </a:t>
                </a:r>
                <a:endParaRPr lang="el-GR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𝜋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]</m:t>
                          </m:r>
                        </m:den>
                      </m:f>
                      <m:nary>
                        <m:nary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𝜋</m:t>
                          </m:r>
                        </m:sup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𝑋</m:t>
                          </m:r>
                          <m:d>
                            <m:dPr>
                              <m:begChr m:val="[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</m:d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</m:nary>
                    </m:oMath>
                  </m:oMathPara>
                </a14:m>
                <a:endParaRPr lang="en-US" dirty="0" smtClean="0"/>
              </a:p>
              <a:p>
                <a:pPr marL="0" indent="0">
                  <a:buClrTx/>
                  <a:buSzPct val="120000"/>
                  <a:buNone/>
                </a:pPr>
                <a:r>
                  <a:rPr lang="el-GR" dirty="0" smtClean="0"/>
                  <a:t>αν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≠0</m:t>
                    </m:r>
                  </m:oMath>
                </a14:m>
                <a:endParaRPr lang="en-US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/>
                  <a:t> </a:t>
                </a:r>
                <a:r>
                  <a:rPr lang="el-GR" dirty="0" smtClean="0"/>
                  <a:t>Άρα αν επιλέξουμε ένα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≠0</m:t>
                    </m:r>
                  </m:oMath>
                </a14:m>
                <a:r>
                  <a:rPr lang="el-GR" dirty="0" smtClean="0"/>
                  <a:t> μπορούμε να ανακτήσουμε το σήμα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l-GR" dirty="0" smtClean="0"/>
                  <a:t>για κάθε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3" y="346019"/>
                <a:ext cx="9056717" cy="6351963"/>
              </a:xfrm>
              <a:blipFill rotWithShape="0">
                <a:blip r:embed="rId3"/>
                <a:stretch>
                  <a:fillRect l="-1884" t="-1727" r="-6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55320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31174" y="6697982"/>
            <a:ext cx="9077498" cy="168335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©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 </a:t>
            </a:r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Καφεντζής Γιώργος, 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PhD</a:t>
            </a:r>
            <a:endParaRPr lang="el-GR" sz="1050" i="1" dirty="0">
              <a:solidFill>
                <a:srgbClr val="000000">
                  <a:lumMod val="75000"/>
                  <a:lumOff val="25000"/>
                </a:srgb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143719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055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3" y="346019"/>
                <a:ext cx="9056717" cy="6351963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 Φασματική Ανάλυση με το </a:t>
                </a:r>
                <a:r>
                  <a:rPr lang="en-US" b="1" dirty="0" smtClean="0"/>
                  <a:t>Short Time</a:t>
                </a:r>
                <a:r>
                  <a:rPr lang="el-GR" b="1" dirty="0" smtClean="0"/>
                  <a:t> </a:t>
                </a:r>
                <a:r>
                  <a:rPr lang="en-US" b="1" dirty="0" smtClean="0"/>
                  <a:t>Fourier Transform</a:t>
                </a:r>
                <a:endParaRPr lang="el-GR" b="1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 Παράδειγμα: </a:t>
                </a:r>
              </a:p>
              <a:p>
                <a:pPr>
                  <a:buClrTx/>
                  <a:buSzPct val="120000"/>
                  <a:buFont typeface="Wingdings" panose="05000000000000000000" pitchFamily="2" charset="2"/>
                  <a:buChar char="q"/>
                </a:pPr>
                <a:r>
                  <a:rPr lang="el-GR" dirty="0"/>
                  <a:t> </a:t>
                </a:r>
                <a:r>
                  <a:rPr lang="el-GR" sz="1600" dirty="0" smtClean="0"/>
                  <a:t>Ένα αναλογικό σήμα που αποτελείται από ένα άθροισμα ημιτόνων δειγματοληπτήθηκε με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=10</m:t>
                    </m:r>
                  </m:oMath>
                </a14:m>
                <a:r>
                  <a:rPr lang="en-US" sz="1600" dirty="0" smtClean="0"/>
                  <a:t> kHz</a:t>
                </a:r>
                <a:r>
                  <a:rPr lang="el-GR" sz="1600" dirty="0" smtClean="0"/>
                  <a:t>. Για τα </a:t>
                </a:r>
                <a:r>
                  <a:rPr lang="en-US" sz="1600" dirty="0" smtClean="0"/>
                  <a:t>STDTFT </a:t>
                </a:r>
                <a:r>
                  <a:rPr lang="el-GR" sz="1600" dirty="0" smtClean="0"/>
                  <a:t>δίπλα χρησιμοποιήθηκαν παράθυρα </a:t>
                </a:r>
                <a:r>
                  <a:rPr lang="en-US" sz="1600" dirty="0" smtClean="0"/>
                  <a:t>Hamming </a:t>
                </a:r>
                <a:r>
                  <a:rPr lang="el-GR" sz="1600" dirty="0" smtClean="0"/>
                  <a:t>ή τετραγωνικά. Απαντήστε στις ερωτήσεις:</a:t>
                </a:r>
              </a:p>
              <a:p>
                <a:pPr marL="400050" indent="-400050">
                  <a:buClrTx/>
                  <a:buSzPct val="120000"/>
                  <a:buFont typeface="+mj-lt"/>
                  <a:buAutoNum type="romanLcPeriod"/>
                </a:pPr>
                <a:r>
                  <a:rPr lang="el-GR" sz="1600" dirty="0" smtClean="0"/>
                  <a:t>Σε ποιες εικόνες χρησιμοποιήθηκε τε-</a:t>
                </a:r>
                <a:br>
                  <a:rPr lang="el-GR" sz="1600" dirty="0" smtClean="0"/>
                </a:br>
                <a:r>
                  <a:rPr lang="el-GR" sz="1600" dirty="0" err="1" smtClean="0"/>
                  <a:t>τραγωνικό</a:t>
                </a:r>
                <a:r>
                  <a:rPr lang="el-GR" sz="1600" dirty="0" smtClean="0"/>
                  <a:t> παράθυρο?</a:t>
                </a:r>
              </a:p>
              <a:p>
                <a:pPr marL="400050" indent="-400050">
                  <a:buClrTx/>
                  <a:buSzPct val="120000"/>
                  <a:buFont typeface="+mj-lt"/>
                  <a:buAutoNum type="romanLcPeriod"/>
                </a:pPr>
                <a:r>
                  <a:rPr lang="el-GR" sz="1600" dirty="0" smtClean="0"/>
                  <a:t>Ποιο/α ζεύγος/η έχουν περίπου την</a:t>
                </a:r>
                <a:br>
                  <a:rPr lang="el-GR" sz="1600" dirty="0" smtClean="0"/>
                </a:br>
                <a:r>
                  <a:rPr lang="el-GR" sz="1600" dirty="0" smtClean="0"/>
                  <a:t>ίδια ανάλυση στη συχνότητα?</a:t>
                </a:r>
              </a:p>
              <a:p>
                <a:pPr marL="400050" indent="-400050">
                  <a:buClrTx/>
                  <a:buSzPct val="120000"/>
                  <a:buFont typeface="+mj-lt"/>
                  <a:buAutoNum type="romanLcPeriod"/>
                </a:pPr>
                <a:r>
                  <a:rPr lang="el-GR" sz="1600" dirty="0" smtClean="0"/>
                  <a:t>Ποιος </a:t>
                </a:r>
                <a:r>
                  <a:rPr lang="en-US" sz="1600" dirty="0" smtClean="0"/>
                  <a:t>STDTFT </a:t>
                </a:r>
                <a:r>
                  <a:rPr lang="el-GR" sz="1600" dirty="0" smtClean="0"/>
                  <a:t>έχει το μικρότερο πα-</a:t>
                </a:r>
                <a:br>
                  <a:rPr lang="el-GR" sz="1600" dirty="0" smtClean="0"/>
                </a:br>
                <a:r>
                  <a:rPr lang="el-GR" sz="1600" dirty="0" err="1" smtClean="0"/>
                  <a:t>ράθυρο</a:t>
                </a:r>
                <a:r>
                  <a:rPr lang="el-GR" sz="1600" dirty="0" smtClean="0"/>
                  <a:t> ανάλυσης στο χρόνο?</a:t>
                </a:r>
              </a:p>
              <a:p>
                <a:pPr marL="400050" indent="-400050">
                  <a:buClrTx/>
                  <a:buSzPct val="120000"/>
                  <a:buFont typeface="+mj-lt"/>
                  <a:buAutoNum type="romanLcPeriod"/>
                </a:pPr>
                <a:r>
                  <a:rPr lang="el-GR" sz="1600" dirty="0" smtClean="0"/>
                  <a:t>Γράψτε μια εξίσωση για το σήμα που</a:t>
                </a:r>
                <a:br>
                  <a:rPr lang="el-GR" sz="1600" dirty="0" smtClean="0"/>
                </a:br>
                <a:r>
                  <a:rPr lang="el-GR" sz="1600" dirty="0" smtClean="0"/>
                  <a:t>δειγματοληπτήθηκε, η οποία παρήγα-</a:t>
                </a:r>
                <a:br>
                  <a:rPr lang="el-GR" sz="1600" dirty="0" smtClean="0"/>
                </a:br>
                <a:r>
                  <a:rPr lang="el-GR" sz="1600" dirty="0" err="1" smtClean="0"/>
                  <a:t>γε</a:t>
                </a:r>
                <a:r>
                  <a:rPr lang="el-GR" sz="1600" dirty="0" smtClean="0"/>
                  <a:t> τα διπλανά </a:t>
                </a:r>
                <a:r>
                  <a:rPr lang="en-US" sz="1600" dirty="0" smtClean="0"/>
                  <a:t>STDTFT.</a:t>
                </a:r>
                <a:br>
                  <a:rPr lang="en-US" sz="1600" dirty="0" smtClean="0"/>
                </a:br>
                <a:r>
                  <a:rPr lang="el-GR" dirty="0" smtClean="0"/>
                  <a:t/>
                </a:r>
                <a:br>
                  <a:rPr lang="el-GR" dirty="0" smtClean="0"/>
                </a:br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3" y="346019"/>
                <a:ext cx="9056717" cy="6351963"/>
              </a:xfrm>
              <a:blipFill rotWithShape="0">
                <a:blip r:embed="rId3"/>
                <a:stretch>
                  <a:fillRect l="-1884" t="-1727" r="-336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55320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31174" y="6697982"/>
            <a:ext cx="9077498" cy="168335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©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 </a:t>
            </a:r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Καφεντζής Γιώργος, 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PhD</a:t>
            </a:r>
            <a:endParaRPr lang="el-GR" sz="1050" i="1" dirty="0">
              <a:solidFill>
                <a:srgbClr val="000000">
                  <a:lumMod val="75000"/>
                  <a:lumOff val="25000"/>
                </a:srgbClr>
              </a:solidFill>
              <a:latin typeface="Calibri" panose="020F0502020204030204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3686175" y="1847850"/>
            <a:ext cx="5448300" cy="4685436"/>
            <a:chOff x="3598373" y="1778470"/>
            <a:chExt cx="5536102" cy="4754816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4"/>
            <a:srcRect l="53473"/>
            <a:stretch/>
          </p:blipFill>
          <p:spPr>
            <a:xfrm>
              <a:off x="6391275" y="1778470"/>
              <a:ext cx="2743200" cy="4754816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4"/>
            <a:srcRect r="53635"/>
            <a:stretch/>
          </p:blipFill>
          <p:spPr>
            <a:xfrm>
              <a:off x="3598373" y="1778470"/>
              <a:ext cx="2733674" cy="475481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52180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055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83" y="346019"/>
            <a:ext cx="9056717" cy="6351963"/>
          </a:xfrm>
        </p:spPr>
        <p:txBody>
          <a:bodyPr>
            <a:normAutofit/>
          </a:bodyPr>
          <a:lstStyle/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b="1" dirty="0" smtClean="0"/>
              <a:t> Φασματική Ανάλυση με το </a:t>
            </a:r>
            <a:r>
              <a:rPr lang="en-US" b="1" dirty="0" smtClean="0"/>
              <a:t>Short Time</a:t>
            </a:r>
            <a:r>
              <a:rPr lang="el-GR" b="1" dirty="0" smtClean="0"/>
              <a:t> </a:t>
            </a:r>
            <a:r>
              <a:rPr lang="en-US" b="1" dirty="0" smtClean="0"/>
              <a:t>Fourier Transform</a:t>
            </a:r>
            <a:endParaRPr lang="el-GR" b="1" dirty="0" smtClean="0"/>
          </a:p>
          <a:p>
            <a:pPr marL="0" indent="0">
              <a:buClrTx/>
              <a:buSzPct val="120000"/>
              <a:buNone/>
            </a:pPr>
            <a:endParaRPr lang="en-US" dirty="0" smtClean="0"/>
          </a:p>
          <a:p>
            <a:pPr marL="0" indent="0">
              <a:buClrTx/>
              <a:buSzPct val="120000"/>
              <a:buNone/>
            </a:pPr>
            <a:endParaRPr lang="en-US" dirty="0"/>
          </a:p>
          <a:p>
            <a:pPr marL="0" indent="0">
              <a:buClrTx/>
              <a:buSzPct val="120000"/>
              <a:buNone/>
            </a:pPr>
            <a:endParaRPr lang="en-US" dirty="0" smtClean="0"/>
          </a:p>
          <a:p>
            <a:pPr marL="0" indent="0">
              <a:buClrTx/>
              <a:buSzPct val="120000"/>
              <a:buNone/>
            </a:pPr>
            <a:endParaRPr lang="en-US" dirty="0"/>
          </a:p>
          <a:p>
            <a:pPr marL="0" indent="0">
              <a:buClrTx/>
              <a:buSzPct val="120000"/>
              <a:buNone/>
            </a:pPr>
            <a:endParaRPr lang="en-US" dirty="0" smtClean="0"/>
          </a:p>
          <a:p>
            <a:pPr marL="0" indent="0">
              <a:buClrTx/>
              <a:buSzPct val="120000"/>
              <a:buNone/>
            </a:pPr>
            <a:endParaRPr lang="en-US" dirty="0"/>
          </a:p>
          <a:p>
            <a:pPr marL="0" indent="0">
              <a:buClrTx/>
              <a:buSzPct val="120000"/>
              <a:buNone/>
            </a:pPr>
            <a:endParaRPr lang="en-US" dirty="0" smtClean="0"/>
          </a:p>
          <a:p>
            <a:pPr marL="0" indent="0">
              <a:buClrTx/>
              <a:buSzPct val="120000"/>
              <a:buNone/>
            </a:pPr>
            <a:endParaRPr lang="en-US" dirty="0"/>
          </a:p>
          <a:p>
            <a:pPr marL="0" indent="0">
              <a:buClrTx/>
              <a:buSzPct val="120000"/>
              <a:buNone/>
            </a:pPr>
            <a:r>
              <a:rPr lang="en-US" dirty="0" smtClean="0"/>
              <a:t>iv. </a:t>
            </a:r>
            <a:r>
              <a:rPr lang="el-GR" dirty="0" smtClean="0"/>
              <a:t/>
            </a:r>
            <a:br>
              <a:rPr lang="el-GR" dirty="0" smtClean="0"/>
            </a:br>
            <a:endParaRPr lang="en-US" dirty="0" smtClean="0"/>
          </a:p>
        </p:txBody>
      </p:sp>
      <p:sp>
        <p:nvSpPr>
          <p:cNvPr id="4" name="Rectangle 3"/>
          <p:cNvSpPr/>
          <p:nvPr/>
        </p:nvSpPr>
        <p:spPr>
          <a:xfrm>
            <a:off x="0" y="255320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31174" y="6697982"/>
            <a:ext cx="9077498" cy="168335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©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 </a:t>
            </a:r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Καφεντζής Γιώργος, 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PhD</a:t>
            </a:r>
            <a:endParaRPr lang="el-GR" sz="1050" i="1" dirty="0">
              <a:solidFill>
                <a:srgbClr val="000000">
                  <a:lumMod val="75000"/>
                  <a:lumOff val="25000"/>
                </a:srgbClr>
              </a:solidFill>
              <a:latin typeface="Calibri" panose="020F0502020204030204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4703885" y="800100"/>
            <a:ext cx="4430590" cy="3640015"/>
            <a:chOff x="3598373" y="1778470"/>
            <a:chExt cx="5536102" cy="4754816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3"/>
            <a:srcRect l="53473"/>
            <a:stretch/>
          </p:blipFill>
          <p:spPr>
            <a:xfrm>
              <a:off x="6391275" y="1778470"/>
              <a:ext cx="2743200" cy="4754816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3"/>
            <a:srcRect r="53635"/>
            <a:stretch/>
          </p:blipFill>
          <p:spPr>
            <a:xfrm>
              <a:off x="3598373" y="1778470"/>
              <a:ext cx="2733674" cy="4754816"/>
            </a:xfrm>
            <a:prstGeom prst="rect">
              <a:avLst/>
            </a:prstGeom>
          </p:spPr>
        </p:pic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975" y="4894196"/>
            <a:ext cx="8439150" cy="14859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1" name="Ink 10"/>
              <p14:cNvContentPartPr/>
              <p14:nvPr/>
            </p14:nvContentPartPr>
            <p14:xfrm>
              <a:off x="143280" y="1187640"/>
              <a:ext cx="4605120" cy="4197960"/>
            </p14:xfrm>
          </p:contentPart>
        </mc:Choice>
        <mc:Fallback xmlns="">
          <p:pic>
            <p:nvPicPr>
              <p:cNvPr id="11" name="Ink 10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35720" y="1183680"/>
                <a:ext cx="4619520" cy="4204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5654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055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83" y="346019"/>
            <a:ext cx="8959040" cy="6154535"/>
          </a:xfrm>
        </p:spPr>
        <p:txBody>
          <a:bodyPr>
            <a:normAutofit/>
          </a:bodyPr>
          <a:lstStyle/>
          <a:p>
            <a:pPr marL="0" indent="0" algn="ctr">
              <a:buClrTx/>
              <a:buSzPct val="120000"/>
              <a:buNone/>
            </a:pPr>
            <a:endParaRPr lang="el-GR" sz="5400" b="1" dirty="0"/>
          </a:p>
          <a:p>
            <a:pPr marL="0" indent="0" algn="ctr">
              <a:buClrTx/>
              <a:buSzPct val="120000"/>
              <a:buNone/>
            </a:pPr>
            <a:r>
              <a:rPr lang="el-GR" sz="5400" b="1" dirty="0" smtClean="0">
                <a:ln w="22225">
                  <a:solidFill>
                    <a:srgbClr val="00B0F0"/>
                  </a:solidFill>
                  <a:prstDash val="solid"/>
                </a:ln>
                <a:solidFill>
                  <a:schemeClr val="bg2">
                    <a:lumMod val="90000"/>
                  </a:schemeClr>
                </a:solidFill>
              </a:rPr>
              <a:t>ΤΕΛΟΣ ΔΙΑΛΕΞΗΣ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255320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31174" y="6697982"/>
            <a:ext cx="9077498" cy="168335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©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 </a:t>
            </a:r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Καφεντζής Γιώργος, 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PhD</a:t>
            </a:r>
            <a:endParaRPr lang="el-GR" sz="1050" i="1" dirty="0">
              <a:solidFill>
                <a:srgbClr val="000000">
                  <a:lumMod val="75000"/>
                  <a:lumOff val="25000"/>
                </a:srgbClr>
              </a:solidFill>
              <a:latin typeface="Calibri" panose="020F0502020204030204"/>
            </a:endParaRPr>
          </a:p>
        </p:txBody>
      </p:sp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8750" y="3243090"/>
            <a:ext cx="4057650" cy="2486026"/>
          </a:xfrm>
          <a:prstGeom prst="ellipse">
            <a:avLst/>
          </a:prstGeom>
          <a:ln w="63500" cap="rnd">
            <a:solidFill>
              <a:srgbClr val="00B0F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7055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055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3" y="346019"/>
                <a:ext cx="9056717" cy="6351963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 Φασματική Ανάλυση με το Διακριτό Μετασχηματισμό </a:t>
                </a:r>
                <a:r>
                  <a:rPr lang="en-US" b="1" dirty="0" smtClean="0"/>
                  <a:t>Fourier – </a:t>
                </a:r>
                <a:r>
                  <a:rPr lang="en-US" b="1" dirty="0" smtClean="0">
                    <a:solidFill>
                      <a:srgbClr val="FF0000"/>
                    </a:solidFill>
                  </a:rPr>
                  <a:t>review</a:t>
                </a:r>
                <a:r>
                  <a:rPr lang="en-US" b="1" dirty="0" smtClean="0"/>
                  <a:t> </a:t>
                </a:r>
                <a:endParaRPr lang="el-GR" b="0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 </a:t>
                </a:r>
                <a:r>
                  <a:rPr lang="el-GR" dirty="0" smtClean="0"/>
                  <a:t>Ας χρησιμοποιήσουμε έναν </a:t>
                </a:r>
                <a:r>
                  <a:rPr lang="en-US" dirty="0" smtClean="0"/>
                  <a:t>256</a:t>
                </a:r>
                <a:r>
                  <a:rPr lang="el-GR" dirty="0" smtClean="0"/>
                  <a:t>-σημείων </a:t>
                </a:r>
                <a:r>
                  <a:rPr lang="en-US" dirty="0" smtClean="0"/>
                  <a:t>DFT </a:t>
                </a:r>
                <a:r>
                  <a:rPr lang="el-GR" dirty="0" smtClean="0"/>
                  <a:t>και ένα τετραγωνικό παράθυρο 30 δειγμάτων στο χρόνο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/>
                  <a:t> </a:t>
                </a:r>
                <a:r>
                  <a:rPr lang="el-GR" dirty="0" smtClean="0"/>
                  <a:t>Θα δούμε διάφορες τιμές των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/>
                  <a:t> </a:t>
                </a:r>
                <a:r>
                  <a:rPr lang="el-GR" dirty="0" smtClean="0"/>
                  <a:t>Αρχικά, έστω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dirty="0" smtClean="0"/>
                  <a:t/>
                </a:r>
                <a:br>
                  <a:rPr lang="en-US" dirty="0" smtClean="0"/>
                </a:b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   </m:t>
                    </m:r>
                  </m:oMath>
                </a14:m>
                <a:r>
                  <a:rPr lang="en-US" b="0" dirty="0" smtClean="0"/>
                  <a:t/>
                </a:r>
                <a:br>
                  <a:rPr lang="en-US" b="0" dirty="0" smtClean="0"/>
                </a:br>
                <a:endParaRPr lang="en-US" b="0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3" y="346019"/>
                <a:ext cx="9056717" cy="6351963"/>
              </a:xfrm>
              <a:blipFill rotWithShape="0">
                <a:blip r:embed="rId3"/>
                <a:stretch>
                  <a:fillRect l="-1884" t="-172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55320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31174" y="6697982"/>
            <a:ext cx="9077498" cy="168335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©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 </a:t>
            </a:r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Καφεντζής Γιώργος, 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PhD</a:t>
            </a:r>
            <a:endParaRPr lang="el-GR" sz="1050" i="1" dirty="0">
              <a:solidFill>
                <a:srgbClr val="000000">
                  <a:lumMod val="75000"/>
                  <a:lumOff val="25000"/>
                </a:srgbClr>
              </a:solidFill>
              <a:latin typeface="Calibri" panose="020F0502020204030204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/>
          <a:srcRect l="7137" r="8983"/>
          <a:stretch/>
        </p:blipFill>
        <p:spPr>
          <a:xfrm>
            <a:off x="87282" y="2877312"/>
            <a:ext cx="8929060" cy="3516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334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055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3" y="346019"/>
                <a:ext cx="9056717" cy="6351963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 Φασματική Ανάλυση με το Διακριτό Μετασχηματισμό </a:t>
                </a:r>
                <a:r>
                  <a:rPr lang="en-US" b="1" dirty="0" smtClean="0"/>
                  <a:t>Fourier – </a:t>
                </a:r>
                <a:r>
                  <a:rPr lang="en-US" b="1" dirty="0" smtClean="0">
                    <a:solidFill>
                      <a:srgbClr val="FF0000"/>
                    </a:solidFill>
                  </a:rPr>
                  <a:t>review </a:t>
                </a:r>
                <a:endParaRPr lang="el-GR" b="0" dirty="0" smtClean="0">
                  <a:solidFill>
                    <a:srgbClr val="FF0000"/>
                  </a:solidFill>
                </a:endParaRP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 </a:t>
                </a:r>
                <a:r>
                  <a:rPr lang="el-GR" dirty="0" smtClean="0"/>
                  <a:t>Ας χρησιμοποιήσουμε έναν </a:t>
                </a:r>
                <a:r>
                  <a:rPr lang="en-US" dirty="0" smtClean="0"/>
                  <a:t>256</a:t>
                </a:r>
                <a:r>
                  <a:rPr lang="el-GR" dirty="0" smtClean="0"/>
                  <a:t>-σημείων </a:t>
                </a:r>
                <a:r>
                  <a:rPr lang="en-US" dirty="0" smtClean="0"/>
                  <a:t>DFT </a:t>
                </a:r>
                <a:r>
                  <a:rPr lang="el-GR" dirty="0" smtClean="0"/>
                  <a:t>και ένα τετραγωνικό παράθυρο 30 δειγμάτων στο χρόνο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/>
                  <a:t> </a:t>
                </a:r>
                <a:r>
                  <a:rPr lang="el-GR" dirty="0" smtClean="0"/>
                  <a:t>Θα δούμε διάφορες τιμές των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/>
                  <a:t> </a:t>
                </a:r>
                <a:r>
                  <a:rPr lang="el-GR" dirty="0" smtClean="0"/>
                  <a:t>Έστω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dirty="0" smtClean="0"/>
                  <a:t/>
                </a:r>
                <a:br>
                  <a:rPr lang="en-US" dirty="0" smtClean="0"/>
                </a:b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   </m:t>
                    </m:r>
                  </m:oMath>
                </a14:m>
                <a:r>
                  <a:rPr lang="en-US" b="0" dirty="0" smtClean="0"/>
                  <a:t/>
                </a:r>
                <a:br>
                  <a:rPr lang="en-US" b="0" dirty="0" smtClean="0"/>
                </a:br>
                <a:endParaRPr lang="en-US" b="0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3" y="346019"/>
                <a:ext cx="9056717" cy="6351963"/>
              </a:xfrm>
              <a:blipFill rotWithShape="0">
                <a:blip r:embed="rId3"/>
                <a:stretch>
                  <a:fillRect l="-1884" t="-172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55320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31174" y="6697982"/>
            <a:ext cx="9077498" cy="168335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©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 </a:t>
            </a:r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Καφεντζής Γιώργος, 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PhD</a:t>
            </a:r>
            <a:endParaRPr lang="el-GR" sz="1050" i="1" dirty="0">
              <a:solidFill>
                <a:srgbClr val="000000">
                  <a:lumMod val="75000"/>
                  <a:lumOff val="25000"/>
                </a:srgbClr>
              </a:solidFill>
              <a:latin typeface="Calibri" panose="020F0502020204030204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/>
          <a:srcRect l="7445" r="8673"/>
          <a:stretch/>
        </p:blipFill>
        <p:spPr>
          <a:xfrm>
            <a:off x="87283" y="2865120"/>
            <a:ext cx="8981926" cy="3528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018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055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3" y="346019"/>
                <a:ext cx="9056717" cy="6351963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 Φασματική Ανάλυση με το Διακριτό Μετασχηματισμό </a:t>
                </a:r>
                <a:r>
                  <a:rPr lang="en-US" b="1" dirty="0" smtClean="0"/>
                  <a:t>Fourier – </a:t>
                </a:r>
                <a:r>
                  <a:rPr lang="en-US" b="1" dirty="0" smtClean="0">
                    <a:solidFill>
                      <a:srgbClr val="FF0000"/>
                    </a:solidFill>
                  </a:rPr>
                  <a:t>review </a:t>
                </a:r>
                <a:endParaRPr lang="el-GR" b="0" dirty="0" smtClean="0">
                  <a:solidFill>
                    <a:srgbClr val="FF0000"/>
                  </a:solidFill>
                </a:endParaRP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 </a:t>
                </a:r>
                <a:r>
                  <a:rPr lang="el-GR" dirty="0" smtClean="0"/>
                  <a:t>Ας χρησιμοποιήσουμε έναν </a:t>
                </a:r>
                <a:r>
                  <a:rPr lang="en-US" dirty="0" smtClean="0"/>
                  <a:t>256</a:t>
                </a:r>
                <a:r>
                  <a:rPr lang="el-GR" dirty="0" smtClean="0"/>
                  <a:t>-σημείων </a:t>
                </a:r>
                <a:r>
                  <a:rPr lang="en-US" dirty="0" smtClean="0"/>
                  <a:t>DFT </a:t>
                </a:r>
                <a:r>
                  <a:rPr lang="el-GR" dirty="0" smtClean="0"/>
                  <a:t>και ένα τετραγωνικό παράθυρο 30 δειγμάτων στο χρόνο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/>
                  <a:t> </a:t>
                </a:r>
                <a:r>
                  <a:rPr lang="el-GR" dirty="0" smtClean="0"/>
                  <a:t>Θα δούμε διάφορες τιμές των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/>
                  <a:t> </a:t>
                </a:r>
                <a:r>
                  <a:rPr lang="el-GR" dirty="0" smtClean="0"/>
                  <a:t>Έστω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dirty="0" smtClean="0"/>
                  <a:t/>
                </a:r>
                <a:br>
                  <a:rPr lang="en-US" dirty="0" smtClean="0"/>
                </a:b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   </m:t>
                    </m:r>
                  </m:oMath>
                </a14:m>
                <a:r>
                  <a:rPr lang="en-US" b="0" dirty="0" smtClean="0"/>
                  <a:t/>
                </a:r>
                <a:br>
                  <a:rPr lang="en-US" b="0" dirty="0" smtClean="0"/>
                </a:br>
                <a:endParaRPr lang="en-US" b="0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3" y="346019"/>
                <a:ext cx="9056717" cy="6351963"/>
              </a:xfrm>
              <a:blipFill rotWithShape="0">
                <a:blip r:embed="rId3"/>
                <a:stretch>
                  <a:fillRect l="-1884" t="-172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55320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31174" y="6697982"/>
            <a:ext cx="9077498" cy="168335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©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 </a:t>
            </a:r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Καφεντζής Γιώργος, 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PhD</a:t>
            </a:r>
            <a:endParaRPr lang="el-GR" sz="1050" i="1" dirty="0">
              <a:solidFill>
                <a:srgbClr val="000000">
                  <a:lumMod val="75000"/>
                  <a:lumOff val="25000"/>
                </a:srgbClr>
              </a:solidFill>
              <a:latin typeface="Calibri" panose="020F0502020204030204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7702" r="9139"/>
          <a:stretch/>
        </p:blipFill>
        <p:spPr>
          <a:xfrm>
            <a:off x="87283" y="2856667"/>
            <a:ext cx="8959041" cy="3536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0485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055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3" y="346019"/>
                <a:ext cx="9056717" cy="6351963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 Φασματική Ανάλυση με το Διακριτό Μετασχηματισμό </a:t>
                </a:r>
                <a:r>
                  <a:rPr lang="en-US" b="1" dirty="0" smtClean="0"/>
                  <a:t>Fourier – </a:t>
                </a:r>
                <a:r>
                  <a:rPr lang="en-US" b="1" dirty="0" smtClean="0">
                    <a:solidFill>
                      <a:srgbClr val="FF0000"/>
                    </a:solidFill>
                  </a:rPr>
                  <a:t>review </a:t>
                </a:r>
                <a:endParaRPr lang="el-GR" b="0" dirty="0" smtClean="0">
                  <a:solidFill>
                    <a:srgbClr val="FF0000"/>
                  </a:solidFill>
                </a:endParaRP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 </a:t>
                </a:r>
                <a:r>
                  <a:rPr lang="el-GR" dirty="0" smtClean="0"/>
                  <a:t>Ας χρησιμοποιήσουμε έναν </a:t>
                </a:r>
                <a:r>
                  <a:rPr lang="en-US" dirty="0" smtClean="0"/>
                  <a:t>256</a:t>
                </a:r>
                <a:r>
                  <a:rPr lang="el-GR" dirty="0" smtClean="0"/>
                  <a:t>-σημείων </a:t>
                </a:r>
                <a:r>
                  <a:rPr lang="en-US" dirty="0" smtClean="0"/>
                  <a:t>DFT </a:t>
                </a:r>
                <a:r>
                  <a:rPr lang="el-GR" dirty="0" smtClean="0"/>
                  <a:t>και ένα τετραγωνικό παράθυρο 30 δειγμάτων στο χρόνο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/>
                  <a:t> </a:t>
                </a:r>
                <a:r>
                  <a:rPr lang="el-GR" dirty="0" smtClean="0"/>
                  <a:t>Θα δούμε διάφορες τιμές των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/>
                  <a:t> </a:t>
                </a:r>
                <a:r>
                  <a:rPr lang="el-GR" dirty="0" smtClean="0"/>
                  <a:t>Έστω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dirty="0" smtClean="0"/>
                  <a:t/>
                </a:r>
                <a:br>
                  <a:rPr lang="en-US" dirty="0" smtClean="0"/>
                </a:b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   </m:t>
                    </m:r>
                  </m:oMath>
                </a14:m>
                <a:r>
                  <a:rPr lang="en-US" b="0" dirty="0" smtClean="0"/>
                  <a:t/>
                </a:r>
                <a:br>
                  <a:rPr lang="en-US" b="0" dirty="0" smtClean="0"/>
                </a:br>
                <a:endParaRPr lang="en-US" b="0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3" y="346019"/>
                <a:ext cx="9056717" cy="6351963"/>
              </a:xfrm>
              <a:blipFill rotWithShape="0">
                <a:blip r:embed="rId3"/>
                <a:stretch>
                  <a:fillRect l="-1884" t="-172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55320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31174" y="6697982"/>
            <a:ext cx="9077498" cy="168335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©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 </a:t>
            </a:r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Καφεντζής Γιώργος, 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PhD</a:t>
            </a:r>
            <a:endParaRPr lang="el-GR" sz="1050" i="1" dirty="0">
              <a:solidFill>
                <a:srgbClr val="000000">
                  <a:lumMod val="75000"/>
                  <a:lumOff val="25000"/>
                </a:srgbClr>
              </a:solidFill>
              <a:latin typeface="Calibri" panose="020F0502020204030204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/>
          <a:srcRect l="7600" r="9040"/>
          <a:stretch/>
        </p:blipFill>
        <p:spPr>
          <a:xfrm>
            <a:off x="87283" y="2873779"/>
            <a:ext cx="8915694" cy="3519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429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055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3" y="346019"/>
                <a:ext cx="9056717" cy="6351963"/>
              </a:xfrm>
            </p:spPr>
            <p:txBody>
              <a:bodyPr>
                <a:normAutofit fontScale="92500" lnSpcReduction="10000"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 Φασματική Ανάλυση με το Διακριτό Μετασχηματισμό </a:t>
                </a:r>
                <a:r>
                  <a:rPr lang="en-US" b="1" dirty="0" smtClean="0"/>
                  <a:t>Fourier</a:t>
                </a:r>
                <a:endParaRPr lang="el-GR" b="0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 </a:t>
                </a:r>
                <a:r>
                  <a:rPr lang="el-GR" dirty="0" smtClean="0"/>
                  <a:t>Τι παρατηρήσατε?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 </a:t>
                </a:r>
                <a:r>
                  <a:rPr lang="el-GR" b="1" dirty="0" smtClean="0"/>
                  <a:t>α) Όταν οι συχνότητες ήρθαν «κοντά», το πλάτος της μιας επηρεάστηκε από αυτό της άλλης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Φασματική διαρροή (</a:t>
                </a:r>
                <a:r>
                  <a:rPr lang="en-US" b="1" dirty="0" smtClean="0"/>
                  <a:t>spectral leakage) </a:t>
                </a:r>
                <a:r>
                  <a:rPr lang="el-GR" b="1" dirty="0" smtClean="0"/>
                  <a:t>λόγω φασματικής διασποράς!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Οποιοδήποτε παράθυρο διασπείρει τη φασματική ενέργεια σε συχνότητες διάφορες </a:t>
                </a:r>
                <a:br>
                  <a:rPr lang="el-GR" b="1" dirty="0" smtClean="0"/>
                </a:br>
                <a:r>
                  <a:rPr lang="el-GR" b="1" dirty="0" smtClean="0"/>
                  <a:t>της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𝝎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endParaRPr lang="el-GR" b="1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/>
                  <a:t> </a:t>
                </a:r>
                <a:r>
                  <a:rPr lang="el-GR" b="1" dirty="0" smtClean="0"/>
                  <a:t>β) Όταν οι συχνότητες πλησίασαν «πολύ κοντά», δεν ήταν πια διαχωρίσιμες!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Ανεπαρκής ανάλυση!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0" dirty="0" smtClean="0"/>
                  <a:t> Υπεύθυνοι για τη φασματική διαρροή λόγω φασματικής διασποράς είναι κυρίως οι πλευρικοί λοβοί του </a:t>
                </a:r>
                <a:r>
                  <a:rPr lang="el-GR" b="0" dirty="0" err="1" smtClean="0"/>
                  <a:t>μετασχ</a:t>
                </a:r>
                <a:r>
                  <a:rPr lang="el-GR" b="0" dirty="0" smtClean="0"/>
                  <a:t>. </a:t>
                </a:r>
                <a:r>
                  <a:rPr lang="en-US" dirty="0" smtClean="0"/>
                  <a:t>Fourier </a:t>
                </a:r>
                <a:r>
                  <a:rPr lang="el-GR" b="0" dirty="0" smtClean="0"/>
                  <a:t>ενός παραθύρου…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0" dirty="0" smtClean="0"/>
                  <a:t> …ενώ υ</a:t>
                </a:r>
                <a:r>
                  <a:rPr lang="el-GR" dirty="0" smtClean="0"/>
                  <a:t>πεύθυνος για την ανεπαρκή ανάλυση είναι κυρίως ο κεντρικός λοβός του </a:t>
                </a:r>
                <a:r>
                  <a:rPr lang="el-GR" dirty="0" err="1" smtClean="0"/>
                  <a:t>μετασχ</a:t>
                </a:r>
                <a:r>
                  <a:rPr lang="el-GR" dirty="0" smtClean="0"/>
                  <a:t>. </a:t>
                </a:r>
                <a:r>
                  <a:rPr lang="en-US" dirty="0" smtClean="0"/>
                  <a:t>Fourier </a:t>
                </a:r>
                <a:r>
                  <a:rPr lang="el-GR" dirty="0" smtClean="0"/>
                  <a:t>του τετραγωνικού παραθύρου…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0" dirty="0" smtClean="0"/>
                  <a:t>…είχε μεγάλο εύρος και επικαλύφθηκε με γειτονικούς…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 </a:t>
                </a:r>
                <a:r>
                  <a:rPr lang="el-GR" dirty="0" smtClean="0"/>
                  <a:t>Ξέρουμε ότι τα περισσότερα παράθυρα έχουν κεντρικούς λοβούς μεγαλύτερους από του τετραγωνικού παραθύρου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Το κέρδος τους «προέρχεται» από τους πλευρικούς λοβούς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0" dirty="0"/>
                  <a:t> </a:t>
                </a:r>
                <a:r>
                  <a:rPr lang="el-GR" dirty="0" smtClean="0"/>
                  <a:t>Τι μπορούμε να κάνουμε? </a:t>
                </a:r>
                <a:r>
                  <a:rPr lang="en-US" b="0" dirty="0" smtClean="0"/>
                  <a:t/>
                </a:r>
                <a:br>
                  <a:rPr lang="en-US" b="0" dirty="0" smtClean="0"/>
                </a:br>
                <a:endParaRPr lang="en-US" b="0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3" y="346019"/>
                <a:ext cx="9056717" cy="6351963"/>
              </a:xfrm>
              <a:blipFill rotWithShape="0">
                <a:blip r:embed="rId3"/>
                <a:stretch>
                  <a:fillRect l="-1817" t="-1919" r="-538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55320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31174" y="6697982"/>
            <a:ext cx="9077498" cy="168335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©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 </a:t>
            </a:r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Καφεντζής Γιώργος, 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PhD</a:t>
            </a:r>
            <a:endParaRPr lang="el-GR" sz="1050" i="1" dirty="0">
              <a:solidFill>
                <a:srgbClr val="000000">
                  <a:lumMod val="75000"/>
                  <a:lumOff val="25000"/>
                </a:srgb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938979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055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83" y="346019"/>
            <a:ext cx="9056717" cy="6351963"/>
          </a:xfrm>
        </p:spPr>
        <p:txBody>
          <a:bodyPr>
            <a:normAutofit/>
          </a:bodyPr>
          <a:lstStyle/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b="1" dirty="0" smtClean="0"/>
              <a:t> Φασματική Ανάλυση με το Διακριτό Μετασχηματισμό </a:t>
            </a:r>
            <a:r>
              <a:rPr lang="en-US" b="1" dirty="0" smtClean="0"/>
              <a:t>Fourier</a:t>
            </a:r>
            <a:endParaRPr lang="el-GR" b="0" dirty="0" smtClean="0"/>
          </a:p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n-US" dirty="0" smtClean="0"/>
              <a:t> </a:t>
            </a:r>
            <a:r>
              <a:rPr lang="el-GR" dirty="0" smtClean="0"/>
              <a:t>Έχουμε λοιπόν δυο προβλήματα:</a:t>
            </a:r>
          </a:p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b="0" dirty="0"/>
              <a:t> </a:t>
            </a:r>
            <a:r>
              <a:rPr lang="el-GR" b="0" dirty="0" smtClean="0"/>
              <a:t>α) Να μειώσουμε τη φασματική διαρροή μέσω μείωσης της φασματικής διασποράς</a:t>
            </a:r>
            <a:r>
              <a:rPr lang="en-US" b="0" dirty="0" smtClean="0"/>
              <a:t/>
            </a:r>
            <a:br>
              <a:rPr lang="en-US" b="0" dirty="0" smtClean="0"/>
            </a:br>
            <a:r>
              <a:rPr lang="en-US" b="0" dirty="0" smtClean="0"/>
              <a:t/>
            </a:r>
            <a:br>
              <a:rPr lang="en-US" b="0" dirty="0" smtClean="0"/>
            </a:br>
            <a:r>
              <a:rPr lang="en-US" b="0" dirty="0" err="1" smtClean="0"/>
              <a:t>a.k.a</a:t>
            </a:r>
            <a:r>
              <a:rPr lang="en-US" b="0" dirty="0" smtClean="0"/>
              <a:t> : </a:t>
            </a:r>
            <a:r>
              <a:rPr lang="el-GR" b="0" dirty="0" smtClean="0"/>
              <a:t>να μειώσουμε τους πλευρικούς λοβούς</a:t>
            </a:r>
          </a:p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dirty="0"/>
              <a:t> </a:t>
            </a:r>
            <a:r>
              <a:rPr lang="el-GR" dirty="0" smtClean="0"/>
              <a:t>β) Να αυξήσουμε την ανάλυση του φάσματος ώστε να διαχωρίζονται οι πολύ κοντινές συχνότητες</a:t>
            </a:r>
            <a:br>
              <a:rPr lang="el-GR" dirty="0" smtClean="0"/>
            </a:br>
            <a:r>
              <a:rPr lang="el-GR" dirty="0" smtClean="0"/>
              <a:t/>
            </a:r>
            <a:br>
              <a:rPr lang="el-GR" dirty="0" smtClean="0"/>
            </a:br>
            <a:r>
              <a:rPr lang="en-US" dirty="0" err="1" smtClean="0"/>
              <a:t>a.k.a</a:t>
            </a:r>
            <a:r>
              <a:rPr lang="en-US" dirty="0" smtClean="0"/>
              <a:t> : </a:t>
            </a:r>
            <a:r>
              <a:rPr lang="el-GR" dirty="0" smtClean="0"/>
              <a:t>να «στενέψουμε» το εύρος του κεντρικού λοβού</a:t>
            </a:r>
          </a:p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endParaRPr lang="el-GR" dirty="0" smtClean="0"/>
          </a:p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b="0" dirty="0"/>
              <a:t> </a:t>
            </a:r>
            <a:r>
              <a:rPr lang="el-GR" b="0" dirty="0" smtClean="0"/>
              <a:t>Γνωρίζουμε ότι για το α) μπορούμε να χρησιμοποιήσουμε διαφορετικά παράθυρα ανάλυσης (</a:t>
            </a:r>
            <a:r>
              <a:rPr lang="en-US" b="0" dirty="0" smtClean="0"/>
              <a:t>Hamming, </a:t>
            </a:r>
            <a:r>
              <a:rPr lang="en-US" b="0" dirty="0" err="1" smtClean="0"/>
              <a:t>Hanning</a:t>
            </a:r>
            <a:r>
              <a:rPr lang="en-US" b="0" dirty="0" smtClean="0"/>
              <a:t>, Blackman, Bartlett, Kaiser, Poisson, </a:t>
            </a:r>
            <a:r>
              <a:rPr lang="en-US" b="0" dirty="0" err="1" smtClean="0"/>
              <a:t>Slepian</a:t>
            </a:r>
            <a:r>
              <a:rPr lang="en-US" b="0" dirty="0" smtClean="0"/>
              <a:t>,</a:t>
            </a:r>
            <a:r>
              <a:rPr lang="el-GR" b="0" dirty="0" smtClean="0"/>
              <a:t> </a:t>
            </a:r>
            <a:r>
              <a:rPr lang="en-US" b="0" dirty="0" smtClean="0"/>
              <a:t>Flat-top, Gaussian, </a:t>
            </a:r>
            <a:r>
              <a:rPr lang="el-GR" b="0" dirty="0" smtClean="0"/>
              <a:t>κ.α.)</a:t>
            </a:r>
            <a:endParaRPr lang="en-US" b="0" dirty="0" smtClean="0"/>
          </a:p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endParaRPr lang="el-GR" dirty="0" smtClean="0"/>
          </a:p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dirty="0"/>
              <a:t> </a:t>
            </a:r>
            <a:r>
              <a:rPr lang="el-GR" dirty="0" smtClean="0"/>
              <a:t>Για το β), η αλλαγή παραθύρου επιδεινώνει την κατάσταση, καθώς «φαρδαίνει» τον κεντρικό λοβό</a:t>
            </a:r>
          </a:p>
          <a:p>
            <a:pPr lvl="1"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b="0" dirty="0" smtClean="0"/>
              <a:t>Πώς θα μπορούσαμε να το αντιμετωπίσουμε?</a:t>
            </a:r>
            <a:r>
              <a:rPr lang="en-US" b="0" dirty="0" smtClean="0"/>
              <a:t/>
            </a:r>
            <a:br>
              <a:rPr lang="en-US" b="0" dirty="0" smtClean="0"/>
            </a:br>
            <a:endParaRPr lang="en-US" b="0" dirty="0" smtClean="0"/>
          </a:p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endParaRPr lang="el-GR" dirty="0" smtClean="0"/>
          </a:p>
        </p:txBody>
      </p:sp>
      <p:sp>
        <p:nvSpPr>
          <p:cNvPr id="4" name="Rectangle 3"/>
          <p:cNvSpPr/>
          <p:nvPr/>
        </p:nvSpPr>
        <p:spPr>
          <a:xfrm>
            <a:off x="0" y="255320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31174" y="6697982"/>
            <a:ext cx="9077498" cy="168335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©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 </a:t>
            </a:r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Καφεντζής Γιώργος, 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PhD</a:t>
            </a:r>
            <a:endParaRPr lang="el-GR" sz="1050" i="1" dirty="0">
              <a:solidFill>
                <a:srgbClr val="000000">
                  <a:lumMod val="75000"/>
                  <a:lumOff val="25000"/>
                </a:srgb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414536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1_Retrospect">
  <a:themeElements>
    <a:clrScheme name="Retrospect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11136</TotalTime>
  <Words>1331</Words>
  <Application>Microsoft Office PowerPoint</Application>
  <PresentationFormat>On-screen Show (4:3)</PresentationFormat>
  <Paragraphs>381</Paragraphs>
  <Slides>37</Slides>
  <Notes>36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37</vt:i4>
      </vt:variant>
    </vt:vector>
  </HeadingPairs>
  <TitlesOfParts>
    <vt:vector size="44" baseType="lpstr">
      <vt:lpstr>Arial</vt:lpstr>
      <vt:lpstr>Calibri</vt:lpstr>
      <vt:lpstr>Calibri Light</vt:lpstr>
      <vt:lpstr>Cambria Math</vt:lpstr>
      <vt:lpstr>Wingdings</vt:lpstr>
      <vt:lpstr>Retrospect</vt:lpstr>
      <vt:lpstr>1_Retrospect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Ψηφιακή Επεξεργασία Σήματος</dc:title>
  <dc:creator>George Kafentzis</dc:creator>
  <cp:lastModifiedBy>George Kafentzis</cp:lastModifiedBy>
  <cp:revision>695</cp:revision>
  <cp:lastPrinted>2019-11-19T13:39:32Z</cp:lastPrinted>
  <dcterms:created xsi:type="dcterms:W3CDTF">2018-08-17T16:23:20Z</dcterms:created>
  <dcterms:modified xsi:type="dcterms:W3CDTF">2019-12-13T12:03:10Z</dcterms:modified>
</cp:coreProperties>
</file>