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5"/>
  </p:notesMasterIdLst>
  <p:sldIdLst>
    <p:sldId id="256" r:id="rId3"/>
    <p:sldId id="321" r:id="rId4"/>
    <p:sldId id="293" r:id="rId5"/>
    <p:sldId id="294" r:id="rId6"/>
    <p:sldId id="295" r:id="rId7"/>
    <p:sldId id="299" r:id="rId8"/>
    <p:sldId id="300" r:id="rId9"/>
    <p:sldId id="301" r:id="rId10"/>
    <p:sldId id="296" r:id="rId11"/>
    <p:sldId id="315" r:id="rId12"/>
    <p:sldId id="316" r:id="rId13"/>
    <p:sldId id="317" r:id="rId14"/>
    <p:sldId id="318" r:id="rId15"/>
    <p:sldId id="319" r:id="rId16"/>
    <p:sldId id="298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27" r:id="rId27"/>
    <p:sldId id="320" r:id="rId28"/>
    <p:sldId id="314" r:id="rId29"/>
    <p:sldId id="311" r:id="rId30"/>
    <p:sldId id="312" r:id="rId31"/>
    <p:sldId id="313" r:id="rId32"/>
    <p:sldId id="328" r:id="rId33"/>
    <p:sldId id="27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10" d="100"/>
          <a:sy n="110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</a:t>
            </a:r>
            <a:r>
              <a:rPr lang="en-US" sz="2100" dirty="0" smtClean="0"/>
              <a:t>FIR </a:t>
            </a:r>
            <a:r>
              <a:rPr lang="el-GR" sz="2100" dirty="0" smtClean="0"/>
              <a:t>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Τετραγωνικό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2321" r="10843"/>
          <a:stretch/>
        </p:blipFill>
        <p:spPr>
          <a:xfrm>
            <a:off x="4158440" y="2853851"/>
            <a:ext cx="4887884" cy="364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306" r="8048"/>
          <a:stretch/>
        </p:blipFill>
        <p:spPr>
          <a:xfrm>
            <a:off x="87280" y="1142356"/>
            <a:ext cx="3850315" cy="3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Τριγωνικό (</a:t>
            </a:r>
            <a:r>
              <a:rPr lang="en-US" dirty="0" smtClean="0"/>
              <a:t>Bartlett)</a:t>
            </a:r>
            <a:r>
              <a:rPr lang="el-GR" dirty="0" smtClean="0"/>
              <a:t>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695" r="10937"/>
          <a:stretch/>
        </p:blipFill>
        <p:spPr>
          <a:xfrm>
            <a:off x="4156364" y="2867815"/>
            <a:ext cx="4889960" cy="3632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3128" r="8080"/>
          <a:stretch/>
        </p:blipFill>
        <p:spPr>
          <a:xfrm>
            <a:off x="87281" y="1129373"/>
            <a:ext cx="3894515" cy="32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err="1" smtClean="0"/>
              <a:t>Hanning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92" r="10857"/>
          <a:stretch/>
        </p:blipFill>
        <p:spPr>
          <a:xfrm>
            <a:off x="4110642" y="2852802"/>
            <a:ext cx="4937760" cy="364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2712" r="7924"/>
          <a:stretch/>
        </p:blipFill>
        <p:spPr>
          <a:xfrm>
            <a:off x="87281" y="1154366"/>
            <a:ext cx="3927764" cy="32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Hamming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2267" r="10986"/>
          <a:stretch/>
        </p:blipFill>
        <p:spPr>
          <a:xfrm>
            <a:off x="4082895" y="2776451"/>
            <a:ext cx="4963429" cy="372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504" r="7924"/>
          <a:stretch/>
        </p:blipFill>
        <p:spPr>
          <a:xfrm>
            <a:off x="87281" y="1170937"/>
            <a:ext cx="3913845" cy="3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Blackman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474" r="10986"/>
          <a:stretch/>
        </p:blipFill>
        <p:spPr>
          <a:xfrm>
            <a:off x="4124279" y="2859578"/>
            <a:ext cx="4946072" cy="3640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2712" r="8080"/>
          <a:stretch/>
        </p:blipFill>
        <p:spPr>
          <a:xfrm>
            <a:off x="87282" y="1147157"/>
            <a:ext cx="3963350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Ιδιότητες Παραθύρων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/>
                    <a:gridCol w="2787920"/>
                    <a:gridCol w="2787920"/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 smtClean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/>
                    <a:gridCol w="2787920"/>
                    <a:gridCol w="2787920"/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9848" r="-873" b="-396970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3077" r="-873" b="-303077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10687" r="-873" b="-200763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13846" r="-873" b="-102308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924" r="-873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29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Μιλήσαμε πολύ για τα 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Όλα τα προηγούμενα παράθυρα ικανοποιούν αυτήν την απαίτηση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Προσέξτε ότι σε όλα ισχύει </a:t>
                </a:r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𝑤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0,       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Έστω ότι η επιθυμητή κρουστική απόκριση είναι γραμμικής φάσης, δηλ.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Αν το παράθυρο είναι συμμετρικό</a:t>
                </a:r>
                <a:r>
                  <a:rPr lang="en-US" dirty="0" smtClean="0">
                    <a:sym typeface="Wingdings" panose="05000000000000000000" pitchFamily="2" charset="2"/>
                  </a:rPr>
                  <a:t> (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αντίστοιχα για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αντισυμμετρικό</a:t>
                </a:r>
                <a:r>
                  <a:rPr lang="el-GR" dirty="0" smtClean="0">
                    <a:sym typeface="Wingdings" panose="05000000000000000000" pitchFamily="2" charset="2"/>
                  </a:rPr>
                  <a:t>), τότε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28372" y="1185373"/>
            <a:ext cx="2047534" cy="1403918"/>
            <a:chOff x="6328372" y="1185373"/>
            <a:chExt cx="2047534" cy="1403918"/>
          </a:xfrm>
        </p:grpSpPr>
        <p:sp>
          <p:nvSpPr>
            <p:cNvPr id="7" name="Rounded Rectangle 6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6953061" y="1385180"/>
              <a:ext cx="986828" cy="733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3889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254711" y="3376094"/>
            <a:ext cx="2251377" cy="1020224"/>
            <a:chOff x="6328372" y="1569067"/>
            <a:chExt cx="2251377" cy="1020224"/>
          </a:xfrm>
        </p:grpSpPr>
        <p:sp>
          <p:nvSpPr>
            <p:cNvPr id="14" name="Rounded Rectangle 13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6953061" y="1774320"/>
              <a:ext cx="1103389" cy="34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859" t="-2222" r="-15493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154097" y="4873453"/>
            <a:ext cx="2915973" cy="1403918"/>
            <a:chOff x="6328371" y="1185373"/>
            <a:chExt cx="2915973" cy="1403918"/>
          </a:xfrm>
        </p:grpSpPr>
        <p:sp>
          <p:nvSpPr>
            <p:cNvPr id="18" name="Rounded Rectangle 17"/>
            <p:cNvSpPr/>
            <p:nvPr/>
          </p:nvSpPr>
          <p:spPr>
            <a:xfrm>
              <a:off x="6328371" y="2118511"/>
              <a:ext cx="2915973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7786358" y="1385181"/>
              <a:ext cx="153531" cy="733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3889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48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Έχετε καταλάβει ότι υπάρχει ένα </a:t>
                </a:r>
                <a:r>
                  <a:rPr lang="en-US" dirty="0" smtClean="0"/>
                  <a:t>trade-off </a:t>
                </a:r>
                <a:r>
                  <a:rPr lang="el-GR" dirty="0" smtClean="0"/>
                  <a:t>μεταξύ εύρους κεντρικού λοβού και περιοχής 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trade-off </a:t>
                </a:r>
                <a:r>
                  <a:rPr lang="el-GR" dirty="0" smtClean="0"/>
                  <a:t>αυτό μπορεί να ποσοτικοποιηθεί αναζητώντας το παράθυρο που είναι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βέλτιστα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συγκεντρωμένο γύρω από 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σχεδόν βέλτιστη λύση που υλοποιείται από μια γνωστή και εύκολη στην υλοποίηση συνάρτηση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Την τροποποιημένη συνάρτηση </a:t>
                </a:r>
                <a:r>
                  <a:rPr lang="en-US" dirty="0" smtClean="0"/>
                  <a:t>Bessel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, μηδενικής τάξης και </a:t>
                </a:r>
                <a:r>
                  <a:rPr lang="en-US" dirty="0" smtClean="0"/>
                  <a:t>1</a:t>
                </a:r>
                <a:r>
                  <a:rPr lang="el-GR" baseline="30000" dirty="0" smtClean="0"/>
                  <a:t>ου</a:t>
                </a:r>
                <a:r>
                  <a:rPr lang="el-GR" dirty="0" smtClean="0"/>
                  <a:t> είδους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περίφημη συνάρτηση </a:t>
                </a:r>
                <a:r>
                  <a:rPr lang="en-US" dirty="0" smtClean="0"/>
                  <a:t>Bessel</a:t>
                </a:r>
                <a:r>
                  <a:rPr lang="el-GR" dirty="0" smtClean="0"/>
                  <a:t> που αναφέρθηκε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5810250" y="3143250"/>
                <a:ext cx="3333750" cy="104775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3143250"/>
                <a:ext cx="3333750" cy="1047750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Δυο παράμετροι: μήκος </a:t>
                </a:r>
                <a:r>
                  <a:rPr lang="el-GR" dirty="0" smtClean="0"/>
                  <a:t>σήματος παραθύρου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«Παίζοντας» με τις τιμές των παραμέτρων μπορούμε να ελέγξουμε το εύρος του λοβού και το πλάτος των 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μερικές τιμές του παραθύρου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18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6264" r="7256"/>
          <a:stretch/>
        </p:blipFill>
        <p:spPr>
          <a:xfrm>
            <a:off x="2370487" y="647700"/>
            <a:ext cx="4490306" cy="2665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479" r="10369"/>
          <a:stretch/>
        </p:blipFill>
        <p:spPr>
          <a:xfrm>
            <a:off x="4748769" y="3381534"/>
            <a:ext cx="4224047" cy="3099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972" r="10583"/>
          <a:stretch/>
        </p:blipFill>
        <p:spPr>
          <a:xfrm>
            <a:off x="138267" y="3321590"/>
            <a:ext cx="4276142" cy="315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08166" y="3578347"/>
            <a:ext cx="1764863" cy="1157764"/>
            <a:chOff x="7108166" y="3578347"/>
            <a:chExt cx="1764863" cy="115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l-GR" sz="14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10  </m:t>
                        </m:r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⋅−⋅−⋅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=20 − −− 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  </m:t>
                        </m:r>
                      </m:oMath>
                    </m:oMathPara>
                  </a14:m>
                  <a:endParaRPr lang="en-US" sz="16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8065698" y="4502987"/>
              <a:ext cx="573477" cy="23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2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Είδαμε λοιπόν ότι υπάρχει μεγάλη γκάμα φίλτρων που υλοποιούνται ως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φίλτρα 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Βασιζόμαστε ιδιαίτερα στις γνώσεις μας από 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Αντιθέτως, 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φίλτρα βασιζόμαστε σχεδόν αποκλειστικά στο διακριτό χρόνο!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σημαίνει ότι στη σχεδίαση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φίλτρων προσπαθούμε να προσεγγίσουμε την κατάλληλη απόκριση σε συχνότητα κατευθείαν στο διακριτό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απλή μέθοδος σχεδίασης ονομάζεται η </a:t>
                </a:r>
                <a:r>
                  <a:rPr lang="el-GR" b="1" i="1" dirty="0" smtClean="0"/>
                  <a:t>μέθοδος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Η μέθοδος αυτή βασίζεται στις σχέσεις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 smtClean="0"/>
                  <a:t>    </a:t>
                </a:r>
                <a:r>
                  <a:rPr lang="el-GR" dirty="0" smtClean="0"/>
                  <a:t>για μια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Τα ιδανικά φίλτρα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ξέρετε ότι έχουν άπειρης διάρκειας κρουστική απόκριση και είναι και μη αιτιατά!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Μπορούμε να πάρουμε μια καλή προσέγγισή τους «κόβοντας» σε μικρότερο τμήμα την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i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 r="-1682" b="-1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8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έκανε εκτενή πειράματα και κατέληξε σε κλειστούς τύπους που επιτρέπουν στο σχεδιαστή να προβλέψει τις τιμές 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 smtClean="0"/>
                  <a:t> που απαιτούνται για συγκεκριμένες προδιαγραφές ενός φίλτρου επιλογής συχνοτήτων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dirty="0" smtClean="0"/>
                  <a:t> η προδιαγραφή του παρακάτω </a:t>
                </a:r>
                <a:r>
                  <a:rPr lang="el-GR" dirty="0" err="1" smtClean="0"/>
                  <a:t>χαμηλοπερατού</a:t>
                </a:r>
                <a:r>
                  <a:rPr lang="el-GR" dirty="0" smtClean="0"/>
                  <a:t> φίλτρου (δεδομένη)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 η μέγιστη συχνότητα που ικανοποιεί: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ορίζεται ως η </a:t>
                </a:r>
                <a:r>
                  <a:rPr lang="el-GR" dirty="0" smtClean="0"/>
                  <a:t>μικρότερη </a:t>
                </a:r>
                <a:r>
                  <a:rPr lang="el-GR" dirty="0"/>
                  <a:t>συχνότητα που ικανοποιεί: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 r="-4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6123"/>
          <a:stretch/>
        </p:blipFill>
        <p:spPr>
          <a:xfrm>
            <a:off x="195065" y="2006600"/>
            <a:ext cx="6544069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εύρος ζώνης μετάβασης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την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δεδομένες τιμές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.1102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−8.7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0.5842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−21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+0.07886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21≤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0,          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&lt;21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6123"/>
          <a:stretch/>
        </p:blipFill>
        <p:spPr>
          <a:xfrm>
            <a:off x="87281" y="762000"/>
            <a:ext cx="4776819" cy="25122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15640" y="1063753"/>
            <a:ext cx="1993949" cy="1034034"/>
            <a:chOff x="5858303" y="1639009"/>
            <a:chExt cx="1993949" cy="1034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58303" y="1639009"/>
                  <a:ext cx="1993949" cy="448066"/>
                </a:xfrm>
                <a:prstGeom prst="round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1639009"/>
                  <a:ext cx="1993949" cy="448066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858303" y="2224977"/>
                  <a:ext cx="1582178" cy="448066"/>
                </a:xfrm>
                <a:prstGeom prst="round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2224977"/>
                  <a:ext cx="1582178" cy="44806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36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πλήρες παράδειγμα σχεδίασης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</a:t>
                </a:r>
                <a:r>
                  <a:rPr lang="el-GR" dirty="0" smtClean="0"/>
                  <a:t>φίλτρου γραμμικής φάσης με συχνότητα αποκοπής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/>
                  <a:t> με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Βήμα 1</a:t>
                </a:r>
                <a:r>
                  <a:rPr lang="en-US" dirty="0" smtClean="0"/>
                  <a:t>: </a:t>
                </a:r>
                <a:r>
                  <a:rPr lang="el-GR" dirty="0" smtClean="0"/>
                  <a:t>Ορίζουμε τις προδιαγραφές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2</a:t>
                </a:r>
                <a:r>
                  <a:rPr lang="el-GR" dirty="0" smtClean="0"/>
                  <a:t>: Βρίσκουμε τη συχνότητα αποκοπής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3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 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4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.1102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−8.7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=5.653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5</a:t>
                </a:r>
                <a:r>
                  <a:rPr lang="el-GR" dirty="0" smtClean="0"/>
                  <a:t>: 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6.21→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59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Βήμα 6</a:t>
                </a:r>
                <a:r>
                  <a:rPr lang="el-GR" dirty="0" smtClean="0"/>
                  <a:t>: Υπολογίζουμε την κρουστική απόκριση του φίλτρου μας, πολλαπλασιάζοντας το παράθυρο με την κρουστική απόκριση ενός ιδανικού φίλτρου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Μπορείτε να δείξετε ότι το ιδανικό φίλτρο γραμμικής φάσης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έχει κρουστική απόκριση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37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37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5.653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5.653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17" t="-1938" r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5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2613" r="8180"/>
          <a:stretch/>
        </p:blipFill>
        <p:spPr>
          <a:xfrm>
            <a:off x="952500" y="666750"/>
            <a:ext cx="7124700" cy="5876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3457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4632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248650" y="901999"/>
            <a:ext cx="797674" cy="5429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818" r="8024"/>
          <a:stretch/>
        </p:blipFill>
        <p:spPr>
          <a:xfrm>
            <a:off x="987135" y="671318"/>
            <a:ext cx="7040880" cy="5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2613" r="8209"/>
          <a:stretch/>
        </p:blipFill>
        <p:spPr>
          <a:xfrm>
            <a:off x="952499" y="666750"/>
            <a:ext cx="7115176" cy="5879226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190499" y="828675"/>
            <a:ext cx="762000" cy="5905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146" r="11089"/>
          <a:stretch/>
        </p:blipFill>
        <p:spPr>
          <a:xfrm>
            <a:off x="673100" y="685801"/>
            <a:ext cx="7775970" cy="58601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52550" y="1143000"/>
            <a:ext cx="7038975" cy="4591050"/>
            <a:chOff x="1352550" y="1143000"/>
            <a:chExt cx="7038975" cy="45910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52550" y="1143000"/>
              <a:ext cx="35337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86325" y="1143001"/>
              <a:ext cx="0" cy="4591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86325" y="5734050"/>
              <a:ext cx="3505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5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795" r="11038"/>
          <a:stretch/>
        </p:blipFill>
        <p:spPr>
          <a:xfrm>
            <a:off x="641369" y="651875"/>
            <a:ext cx="7861261" cy="59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019" r="10692"/>
          <a:stretch/>
        </p:blipFill>
        <p:spPr>
          <a:xfrm>
            <a:off x="575022" y="685800"/>
            <a:ext cx="7956405" cy="58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νέο σύστημα θα έχει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Δηλ. έχουμε κρατήσει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από την ιδανική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Το παραπάνω μπορεί να ιδωθεί ως ο πολλαπλασιασμός της ιδανικής κρουστικής απόκρισης με ένα τετραγωνικό παλμό («παράθυρο»)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, 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i="1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 γινόμενο γίνεται συνέλιξη</a:t>
                </a:r>
                <a:r>
                  <a:rPr lang="en-US" dirty="0" smtClean="0"/>
                  <a:t>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του </a:t>
                </a:r>
                <a:r>
                  <a:rPr lang="el-GR" dirty="0" smtClean="0"/>
                  <a:t>ιδανικού φίλτρου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συνελί</a:t>
                </a:r>
                <a:r>
                  <a:rPr lang="el-GR" dirty="0"/>
                  <a:t>σ</a:t>
                </a:r>
                <a:r>
                  <a:rPr lang="el-GR" dirty="0" smtClean="0"/>
                  <a:t>σεται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στη συχνότητα (περιοδικά)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 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89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288" r="10985"/>
          <a:stretch/>
        </p:blipFill>
        <p:spPr>
          <a:xfrm>
            <a:off x="671717" y="726927"/>
            <a:ext cx="7800566" cy="5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30" t="3251" r="4765" b="5399"/>
          <a:stretch/>
        </p:blipFill>
        <p:spPr>
          <a:xfrm>
            <a:off x="87280" y="888392"/>
            <a:ext cx="8929793" cy="56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40" y="961514"/>
            <a:ext cx="4960604" cy="1379902"/>
          </a:xfrm>
        </p:spPr>
        <p:txBody>
          <a:bodyPr>
            <a:noAutofit/>
          </a:bodyPr>
          <a:lstStyle/>
          <a:p>
            <a:pPr marL="0" indent="0" algn="ctr">
              <a:buClrTx/>
              <a:buSzPct val="120000"/>
              <a:buNone/>
            </a:pPr>
            <a:endParaRPr lang="en-US" sz="5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</a:t>
            </a:r>
            <a:r>
              <a:rPr lang="en-US" b="1" dirty="0" smtClean="0"/>
              <a:t>FIR </a:t>
            </a:r>
            <a:r>
              <a:rPr lang="el-GR" b="1" dirty="0" smtClean="0"/>
              <a:t>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644540"/>
            <a:ext cx="6621172" cy="28014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5590" y="2382571"/>
            <a:ext cx="1289374" cy="276904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1998382" y="3039525"/>
            <a:ext cx="527697" cy="260873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1801799" y="2382571"/>
            <a:ext cx="393166" cy="91782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3701206"/>
            <a:ext cx="6621172" cy="28194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40524" y="5367865"/>
            <a:ext cx="1190444" cy="204799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1998382" y="6124755"/>
            <a:ext cx="527697" cy="204067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1932561" y="5367865"/>
            <a:ext cx="198407" cy="96095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992982" y="666980"/>
            <a:ext cx="205334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μικρό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92983" y="3603200"/>
            <a:ext cx="20533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μεγαλύτερο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55520" y="127294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61743" y="445048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Ιδανικά,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 μετ.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ήταν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θέλαμε λοιπόν το επιλεχθέν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να πλησιάζει όσο γίνεται το </a:t>
                </a:r>
                <a:r>
                  <a:rPr lang="el-GR" dirty="0" smtClean="0"/>
                  <a:t>ιδανικό</a:t>
                </a:r>
                <a:endParaRPr lang="el-GR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Σε αυτήν την περίπτωση,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πλησιάζει όλο και πιο πολύ στη συνάρτηση Δέλτα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</a:t>
                </a:r>
                <a:r>
                  <a:rPr lang="el-GR" dirty="0" smtClean="0"/>
                  <a:t> </a:t>
                </a:r>
                <a:r>
                  <a:rPr lang="el-GR" dirty="0" smtClean="0"/>
                  <a:t>θέλουμε ένα παράθυρο όσο το δυνατόν μικρότερο σε διάρκεια στο χρόνο για να μην έχουμε πολλές πράξεις κατά την υλοποίηση…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… και ταυτόχρονα να έχει όσο γίνεται στενότερο φάσμα, δηλ. να έχει συγκεντρωμένο όλο το φασματικό περιεχόμενο γύρω από μια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αυτό? Ώστε η συνέλιξη στο πεδίο της συχνότητας να αναπαράγει όσο γίνεται πιστότερα την επιθυμητή απόκριση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Όπως καταλαβαίνετε, αυτές είναι αντικρουόμενες προδιαγραφές!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 r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21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δούμε λίγο το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𝑀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Φάσμα πλάτους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6485" y="2975622"/>
            <a:ext cx="8869839" cy="3637055"/>
            <a:chOff x="176485" y="2975622"/>
            <a:chExt cx="8869839" cy="3637055"/>
          </a:xfrm>
        </p:grpSpPr>
        <p:grpSp>
          <p:nvGrpSpPr>
            <p:cNvPr id="15" name="Group 14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" name="Picture 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" name="Rectangle 7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10" name="Rounded Rectangle 9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1" name="Rounded Rectangle 10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2" name="Rounded Rectangle 11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16" name="Picture 1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Picture 17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43" name="Straight Arrow Connector 42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96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0720" y="360397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39" r="-733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/>
                  <a:t>Σχεδίαση </a:t>
                </a:r>
                <a:r>
                  <a:rPr lang="en-US" sz="2200" b="1" dirty="0" smtClean="0"/>
                  <a:t>FIR</a:t>
                </a:r>
                <a:r>
                  <a:rPr lang="el-GR" sz="2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Όταν το Μ αυξάνει, το «ύψος» του κεντρικού λοβού μεγαλώνει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εύρος του </a:t>
                </a:r>
                <a:br>
                  <a:rPr lang="el-GR" dirty="0" smtClean="0"/>
                </a:br>
                <a:r>
                  <a:rPr lang="el-GR" dirty="0" smtClean="0"/>
                  <a:t> μικραίνει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πλευρικοί λοβοί έχουν «ύψος» που δεν εξαρτάται ουσιαστικά από το Μ αλλά από το σχήμα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εμβαδό κάτω από τους λοβούς παραμένει σταθερό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την αύξηση του Μ!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συνέλιξη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θα παράγει ισχυρές ταλαντώσεις κάθε φορά που οι πλευρικοί λοβοί περνούν από την ασυνέχεια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!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9"/>
                <a:stretch>
                  <a:fillRect l="-1817"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76485" y="369801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</p:spPr>
            <p:txBody>
              <a:bodyPr>
                <a:normAutofit fontScale="3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6200" b="1" dirty="0" smtClean="0"/>
                  <a:t> Σχεδίαση </a:t>
                </a:r>
                <a:r>
                  <a:rPr lang="en-US" sz="6200" b="1" dirty="0" smtClean="0"/>
                  <a:t>FIR</a:t>
                </a:r>
                <a:r>
                  <a:rPr lang="el-GR" sz="6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31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b="1" dirty="0"/>
                  <a:t> </a:t>
                </a:r>
                <a:r>
                  <a:rPr lang="el-GR" sz="5500" dirty="0" smtClean="0"/>
                  <a:t>Αν όμως χρησιμοποιήσουμε κάποιο παράθυρο που δεν είναι τόσο «απότομο» στα άκρα του όπως το </a:t>
                </a:r>
                <a:r>
                  <a:rPr lang="el-GR" sz="5500" dirty="0" smtClean="0"/>
                  <a:t>τετραγωνικό, </a:t>
                </a:r>
                <a:r>
                  <a:rPr lang="el-GR" sz="5500" dirty="0" smtClean="0"/>
                  <a:t>τότε μπορούμε να μειώσουμε αυτά </a:t>
                </a:r>
                <a:r>
                  <a:rPr lang="el-GR" sz="5500" dirty="0" smtClean="0"/>
                  <a:t>τα φαινόμενα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4900" dirty="0" smtClean="0"/>
                  <a:t>Οι ασυνέχειες του τετραγωνικού παραθύρου χρειάζονται υψηλές συχνότητες για να «συντεθούν»</a:t>
                </a:r>
                <a:endParaRPr lang="el-GR" sz="4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Τέτοια παράθυρα «σβήνουν» σταδιακά προς το μηδέν στα άκρα </a:t>
                </a:r>
                <a:r>
                  <a:rPr lang="el-GR" sz="5500" dirty="0" smtClean="0"/>
                  <a:t>τους στο χρόνο (περιορίζουν την ασυνέχεια)</a:t>
                </a:r>
                <a:endParaRPr lang="el-GR" sz="5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Κόστος? «Φαρδύτερος» κεντρικός λοβός </a:t>
                </a:r>
                <a14:m>
                  <m:oMath xmlns:m="http://schemas.openxmlformats.org/officeDocument/2006/math">
                    <m:r>
                      <a:rPr lang="el-GR" sz="5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«μακρύτερη» μετάβαση γύρω από την ασυνέχεια</a:t>
                </a:r>
                <a:r>
                  <a:rPr lang="en-US" sz="5500" dirty="0" smtClean="0"/>
                  <a:t> </a:t>
                </a:r>
                <a:r>
                  <a:rPr lang="el-GR" sz="5500" dirty="0" smtClean="0"/>
                  <a:t>του ιδανικού φίλτρου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Κέρδος? Χαμηλότεροι πλευρικοί λοβοί </a:t>
                </a:r>
                <a14:m>
                  <m:oMath xmlns:m="http://schemas.openxmlformats.org/officeDocument/2006/math">
                    <m:r>
                      <a:rPr lang="el-GR" sz="5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</a:t>
                </a:r>
                <a:r>
                  <a:rPr lang="el-GR" sz="5500" dirty="0" smtClean="0"/>
                  <a:t>μικρότερες </a:t>
                </a:r>
                <a:r>
                  <a:rPr lang="el-GR" sz="5500" dirty="0" smtClean="0"/>
                  <a:t>ταλαντώσεις γύρω απ’ την </a:t>
                </a:r>
                <a:r>
                  <a:rPr lang="el-GR" sz="5500" dirty="0" smtClean="0"/>
                  <a:t>ασυνέχεια</a:t>
                </a:r>
                <a:endParaRPr lang="el-GR" sz="5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Ας </a:t>
                </a:r>
                <a:r>
                  <a:rPr lang="el-GR" sz="5500" dirty="0">
                    <a:sym typeface="Wingdings" panose="05000000000000000000" pitchFamily="2" charset="2"/>
                  </a:rPr>
                  <a:t>δούμε μερικά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τέτοια </a:t>
                </a:r>
                <a:r>
                  <a:rPr lang="el-GR" sz="5500" dirty="0">
                    <a:sym typeface="Wingdings" panose="05000000000000000000" pitchFamily="2" charset="2"/>
                  </a:rPr>
                  <a:t>γνωστά παράθυρα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…</a:t>
                </a:r>
                <a:endParaRPr lang="el-GR" sz="5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  <a:blipFill rotWithShape="0">
                <a:blip r:embed="rId9"/>
                <a:stretch>
                  <a:fillRect l="-1884" t="-2495" r="-4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Τετραγωνικό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Τριγωνικό </a:t>
                </a:r>
                <a:r>
                  <a:rPr lang="en-US" dirty="0" smtClean="0"/>
                  <a:t>(Bartlett)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Hanning</a:t>
                </a:r>
                <a:r>
                  <a:rPr lang="en-US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.5−0.5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Hamming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Blackman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+0.08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480" t="-1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17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6676</TotalTime>
  <Words>1003</Words>
  <Application>Microsoft Office PowerPoint</Application>
  <PresentationFormat>On-screen Show (4:3)</PresentationFormat>
  <Paragraphs>309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624</cp:revision>
  <dcterms:created xsi:type="dcterms:W3CDTF">2018-08-17T16:23:20Z</dcterms:created>
  <dcterms:modified xsi:type="dcterms:W3CDTF">2019-12-05T16:38:01Z</dcterms:modified>
</cp:coreProperties>
</file>