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3"/>
  </p:notes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79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8T14:31:04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5523 18 0,'-3'9'13'0,"3"-9"11"16,0 0-14 0,0 0 0-16,0 0-1 15,0 0-2-15,-10-5-2 16,10 5 0-16,0 0 0 0,0 0 1 31,0 0-1-31,0 0-1 0,0 0-1 16,10 0 1-16,-10 0 1 15,9 3-1-15,-9-3-1 16,0 0 1-16,0 0-1 16,12-6 0-16,-12 6-1 15,10-3-1-15,-10 3 1 16,15-3-1-16,-5-1 1 0,-1 4-1 15,3 0 0-15,1 4 0 16,-1-4 1-16,0 0-1 16,0 0 1-16,1 0-2 15,3 0 1-15,-1 0 0 16,1 5 0-16,2-5 1 16,0 2-1-1,2 3 1-15,-2-5-1 16,4 6 0-16,-3-6 1 15,0 0 0-15,-1-3-2 16,0 3 1-16,1 0 0 16,0 0 0-16,2 0-1 0,0 3 1 15,2 1-1-15,2-2 0 16,2 6 0-16,-2-2 1 16,2-3-1-16,-1-3 0 15,1 2 0-15,-2 3 0 0,6-5 0 16,0 0 0-16,1-5 1 15,2 3-1-15,3-5 0 16,3 4 1-16,1-4 0 16,1 2 0-16,-1-4 0 0,-1 4-1 15,1-4 0-15,-1 6 0 16,0 0 1-16,-6-1-1 16,4 1 0-16,-5-2 0 15,4 5 0-15,-1 7 0 16,-3-2 1-16,2 0-1 31,1-2 0-31,-1 1 0 0,-2 0 0 16,3 0 0-16,0 1 0 15,-4-5 0-15,2 0 0 16,-3 0 1-16,0 0-1 16,0 0-1-16,2 5 2 15,-3-5-1-15,1 0 0 16,-1 0 1-16,0 4-2 0,-2 1 1 15,6-5 0-15,-2 0 1 0,-2 0-1 16,2 7 0 0,1-7 0-16,2 3-1 0,1-3 2 15,2 0-1-15,-1 4-1 16,0 0 2-16,-2-1-1 16,3-3 0-1,-4 6 0-15,-1-6 0 16,0 0 1-16,0 0-1 15,1-5 0-15,-1 2 0 16,1 3 0-16,0-5 0 16,0 1 0-16,2 4 0 15,-2 0-1-15,0 0 2 16,0 4-1-16,-1-4 0 0,-1 0 0 16,1 0 0-16,-4 5 0 15,1-5 0-15,-2 5 0 16,-2-5 1-16,-1 0-2 15,2 4 1-15,-5 1 0 16,0 0 0-16,2-1 0 16,-2 3 0-16,1-7 0 0,-2 7 0 15,0-3 0-15,-2 1 0 16,1-5 0-16,-3 4 1 16,-1-4-2-16,2 1 1 0,-2 4 1 15,2-1-2-15,1 2 2 16,-3-6-1-16,2 4 0 31,5 4 0-31,-2-3 0 16,-2 0 0-16,4 0 1 0,-3-1-1 15,1 1-1-15,1 2 1 16,0 0 0-16,0-4 0 16,0 4 0-16,-2-7 1 15,0 4-2-15,4 0 2 16,-5 3-1-16,2-4 0 0,-2 2 0 15,0-1 1-15,0 1-2 16,-1-1 1-16,5 1 0 16,-6-5 1-16,6 3-1 15,-3-1 0-15,0-2-1 16,1 0 1-16,1 7 1 16,-1-7-1-1,0 0 1-15,-1 5-1 16,-2-5 0-16,4 5 0 15,0 2 0-15,0-7 0 16,-4 4 0-16,2-2 1 16,3 0-1-16,-2 3-1 15,1-1 2-15,-2-4 0 0,0 3-1 16,1-1 0-16,0 3 0 0,0 0 0 16,0 0 0-16,-1-5 1 15,1 7-2-15,-2-2 2 16,2 0-1-16,-2-4 0 15,0 3 0-15,0-4 0 16,1 4 0-16,2-1 0 16,-3-3 0-16,1 0 0 0,-2 7 1 15,3-4-1-15,-5-3 0 16,2 7 0-16,0-2-1 16,-1-1 2-16,-2 1-1 15,1 2 0-15,-2-7-1 16,-1 5 2-16,3 1-1 31,-4-3 1-31,3-3-1 0,-2 4 0 16,3-4 0-16,-1 7 0 15,1-2 1-15,2-1-2 16,-5 1 2-16,5 5-2 16,-2-5 1-16,2 3 0 0,-3 0 1 15,1-2-2 1,-3 1 1-16,-1-2 0 0,-2-2-1 15,2 1 1-15,0 1 1 16,-3-3-2-16,1-2 1 0,-1 2 0 16,3 3 1-16,-3 0-1 15,-9-5 0-15,17 9 0 16,-17-9 0-16,18 10 0 31,-18-10 0-31,16 17-1 0,-16-17 1 16,15 10 0-16,-6-6 1 15,3 0-1-15,-2-2 0 16,2 3 0-16,0-1 1 16,1-4-1-16,0 0-1 15,0 5 2-15,-1-2-1 16,1 5 0-16,-3-4 0 0,2-1 0 16,-4 4 0-16,3 0 0 15,0 3 0-15,5-2 0 16,-4 2 1-16,1-4-1 15,0 1 1-15,2 2-1 16,0-2 0-16,0 2 0 16,1-3 1-16,0 3-1 0,2-2 0 15,-1 2 0-15,2 1 0 0,-2-1 1 16,5 1-1 0,-4-3 0-16,6 3 1 15,-4 1-1-15,-2-1 1 0,4 2-2 16,-6-4 2-16,2 1-1 31,-2-2 0-31,0 4 0 16,-1-1 0-16,-1 0 0 0,3 1 1 15,-4-2-1-15,2-1 0 16,-2 3 0-16,1 2 0 16,0-1 0-16,-2-2 0 15,0 2 0-15,-2-6 0 16,4 5 0-16,-1 3 0 0,0-3 0 15,-1 0 0-15,1-6 1 16,-2 5-1-16,5 1-1 16,-3-1 2-16,0 2-1 15,-1-2 0-15,0-3 0 16,1 3 0-16,2 0 0 16,-3 2 0-1,1-2 0-15,2-1-1 16,-2 1 2-16,2 2 0 15,1 1-2-15,2 0 1 16,-3-3 0-16,1 4 1 0,-1-5-1 16,2 5 1-1,0-2-2-15,2 2 1 0,-3 2 0 16,-1-4 0-16,4 1 0 16,-1 3 0-16,1 3 0 0,3 0 1 15,-6-7-1-15,2-1 0 16,-3-1 1-16,5 5-1 15,-5 0 0-15,1-1-1 16,-2 0 1-16,2 1 0 16,-1 4 1-16,1 3-2 0,3-3 1 15,-2 5 1-15,0-4-1 16,2-3 0-16,-1 4 0 16,3-1 0-16,-2-1 0 15,-1-1 1-15,-2 2-1 16,0-1 0-16,2 3 0 31,1-2 0-31,-1 2 0 0,2 3 0 16,1-6-1-16,-3 3 1 15,4-1 0-15,-3 0 0 16,2-2 1-16,-1 1-1 16,-2-2 1-16,0-4-2 15,-2 4 1-15,3 0 1 0,-1 0 0 16,-2 0-1-16,2-3-1 0,-2 5 1 15,0 2 1 1,2 2-1-16,-3-6 0 0,1 1 0 16,-1-2 0-16,-2 1 0 15,-1 2 0-15,0-1-1 16,-2-4 2-16,2 2-1 31,-2 1 1-31,2-3-2 0,0 3 1 16,1 0 1-16,0-2-1 15,-2-3 0-15,5 4 0 16,-6-6-1-16,2 3 1 16,1-2 1-16,-4 0-2 15,-3-2 1-15,1 5-1 16,1-1 1-16,2 1-1 0,-2 2 2 16,1-2-1-16,1 1 0 15,0 3 0-15,1-3-1 16,2-3 2-16,0 2-1 15,-6-3 1-15,4 6-1 0,0-5 0 16,0 2 0 0,1-1 0-16,1 4 0 0,-1-2-1 15,1 0 2-15,-1-1-1 16,0 3 0-16,2 1 1 0,1 2-2 16,-2-4 2-16,-1 1-1 15,3-1 0-15,0 2 0 16,-2 0 0-16,3 3 0 31,-5-5 0-31,2 1 0 0,-1 4 0 16,1-3 0-16,1 1 0 15,-4-1 0-15,3-4 0 16,-1 1 0-16,-1 0 1 16,2 0-1-16,-3-2-1 15,3 2 1-15,-5 1 1 16,1 0-1-16,2 2 0 0,-4 3-1 15,1-2 0-15,2-2 1 16,-1 1 0-16,0-3 0 16,0-2 0-16,2 3 1 15,2-2-2-15,-6 0 1 16,3-1 1-16,-1 3-1 16,0-3 0-1,1 4 0-15,2 2-1 16,-4-2 2-16,-2 1-1 0,5-2 0 15,-2 2 0 1,-3 0 0-16,4-3 0 16,-3-4 0-16,0 1 1 0,0 0-2 15,1 2 2-15,-1-1-1 16,3 1 0-16,-2-1 1 0,0 4-2 16,-1-2 2-16,0 0-1 15,2-1 0-15,-4-5-1 16,2 0 1-16,-7-10 0 15,13 17 0-15,-13-17 0 16,14 16 0-16,-14-16 0 16,14 20 1-1,-7-9-1-15,0 2-1 16,2-1 0-16,-3 0 1 16,0 1 0-16,2 1-1 15,-1-2 1-15,0 0 1 16,-1-1-2-16,3 2 1 15,-2 0 0-15,2-4 1 16,0 1-1-16,2 4 0 0,-3-1 0 0,4-4 0 16,-5 1 0-16,2 0 0 15,5 1 0-15,-3 1 0 16,-2 1 0-16,3-4 0 16,-1 1 0-16,-1 5-1 15,3-5 2-15,-2 3-1 16,0 0 1-16,2-3-1 0,-3 4 0 15,0-6 0-15,2 6 1 16,-1 0-1-16,1 0 0 16,1-3 0-16,-3 2 0 15,3-4 1-15,-2 5-1 16,3 0 0-16,-3-5 0 31,1 0 1-31,0-2-1 0,1 1-1 16,-1 1 1-16,-1-4 0 15,0 4 0-15,1-1 0 16,2-1 0-16,0 2 0 16,-4-1 0-16,2 4 0 0,0 0 0 15,1-3 0 1,2-3 1-16,-5 2-1 0,5 2-1 16,-6-4 2-16,5 1-1 15,-3-2 0-15,-1-1 0 0,2 4 0 16,-2-1 0-16,3 1 0 15,0-3 0-15,1 4 0 16,-2-2 0-16,0 0 0 31,2-2 0-31,2 0 0 0,-5 2 0 16,2-1 0-16,0 0 0 16,-1-3 0-16,3 3 0 15,1 0 0-15,0 1 0 16,-1-2 0-16,4 0-1 15,-1 4 1-15,0-2-1 16,-1 1 2-16,1-2-2 0,0 2 1 16,-2 0 0-16,2-3 0 15,-2 1 0-15,0 0 1 16,0-2-1-16,2 1 0 16,0 0 0-16,-3-2 0 15,2 3 0-15,1 0 0 16,0-3 0-1,1 4 0-15,-3-2 0 16,0 0 0-16,-2 0 0 0,4-1 0 16,-5 1 0-16,3 0 0 15,-5-3 0-15,6 1 0 16,-4 1 0-16,6 2-1 16,-4-2 2-16,2 1-1 15,2-3 0-15,0 5 0 0,-3-3-1 16,3 2 2-16,2-2-1 15,-6-1 0-15,7 2 0 16,-6 0 0-16,2-1 0 16,-2-4 0-16,5 3 0 15,-2-1 0-15,0 3 1 16,-1 0-1-16,-2 3 0 0,5 2-1 16,-3-4 1-16,2 2 0 15,-4-3 0-15,3 2 0 16,1-2 0-16,1-3 0 15,-1 3 0-15,1 0 0 16,-2-1 0-16,3 2 0 0,-4-2 1 31,4 0-1-31,0 4 0 0,-3-5 0 16,4 2 0-16,3-5 0 16,-4 2 0-16,0-2 0 15,5 0 0-15,-1 0 0 16,-1 5 0-16,5-1 0 15,-8-4 1-15,3 2-1 16,2 2 0-16,1 0 1 0,-2 1-2 16,-4 0 2-16,2-5-1 15,-3 4 0-15,0-4 0 16,5 0 0-16,-5 0-1 16,1 0 1-16,0 0 1 15,-4-4-1-15,4 4 0 16,-2 0-1-1,5 4 2-15,-7 1-2 16,3-2 1-16,-2-1 0 16,-1 2 1-16,1 1-2 15,2-5 2-15,-2 4-1 16,0-2 0-16,-1-2 0 0,2 3 0 16,-3-3-1-1,5 5 1-15,3-1 0 0,-3 1 0 16,0-5 0-16,-3 7 0 0,5-4 0 15,-6-3 1-15,4 5-1 16,-6-5 0-16,-1 0 0 16,1 4 0-16,2-4 0 15,1 4 0-15,3-3 0 16,-4 2 0-16,4 2 0 0,4-3-1 16,0-2 2-16,0 0-1 15,3 0 1-15,-1 0-1 16,0 0-1-16,3-2 2 15,0 2-1-15,-3 0 0 16,7 0 0-16,-4 0 0 31,5 0-1-31,-4 2 1 0,6 0 0 16,-6-2 0-16,1 0 0 16,1-4 1-16,-2 4-1 15,-2-3-1-15,0 3 2 0,3 0-2 16,-6 0 2-1,5 0-1-15,-1 0-1 16,0 0 2-16,0 3-1 0,0-3-1 16,2 0 2-16,-2 0-1 0,0 0 0 15,1 0 0-15,-1 0 0 16,0 0 0-16,-2 0 0 16,1 0 0-16,-3 0-1 15,-4 4 2-15,2-4-1 31,-5 0 0-31,-1 0 0 0,-2 0 0 16,0 0 0-16,-1 3 0 16,-1-1 0-16,-3 3 0 15,1-5 0-15,-1 5 0 16,0 0 0-16,2-4-1 16,2 6 1-16,-5-7 0 15,2 2 0-15,-1-2 1 0,-2 0-1 16,3 4 0-16,1-1 0 15,-1-3 0-15,-1 6 0 16,4-1 1-16,2 3-1 16,4-3 0-16,0 5 0 15,-1-6 0-15,2 2 0 0,1-2 0 32,1-4 0-32,3 5-1 0,0-5 1 15,-1-5 0 1,6 5 0-16,0 0 0 0,1-4 0 15,3 4 0-15,3 0 0 16,-2 0 1-16,2 4-2 16,0 1 1-16,0-3 1 15,1-2-1-15,-1 3 0 0,-2-3 0 16,1 0 0-16,-1 0 0 16,0 0 0-16,1-3 0 15,-1 3 0-15,-1 0 0 16,1 0 0-16,-2 3 0 15,-2-3 0-15,0 4 1 16,-4-4-1-16,-1 5 0 0,-1-5 0 16,2 5 0-16,-3-5 0 15,0 0 0-15,0 4 0 16,-1-4 0-16,0 0 0 16,3 0 0-16,-5 0 0 0,1 0 1 15,-2-6-2 1,1 6 1-1,-3-2 0-15,0 2 0 16,-4 0 0-16,0 0 0 16,0 0 0-16,-5 2 0 0,-1-2 1 15,-2 5-1-15,-9-5 0 16,12 0 1-16,-12 0-1 16,0 0 0-16,0 0 0 15,0 0 0-15,9 5 0 0,-9-5 0 16,0 0-1-16,0 0 1 15,0 0 0-15,0 0 0 16,0 0 0-16,0 0 0 16,0 0 0-16,9 0 0 15,-9 0 0-15,0 0 0 16,0 0 0 0,0 0-1-16,0 0-4 15,0 0-37-15,0 0-1 16,0 0 0-16,-15-10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28/11/2019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ένα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(για ευκολία) θέσουμε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λύνοντας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αποτέλεσμα αυτό δεν είναι απαραίτητα ακέρ</a:t>
                </a:r>
                <a:r>
                  <a:rPr lang="el-GR" dirty="0"/>
                  <a:t>α</a:t>
                </a:r>
                <a:r>
                  <a:rPr lang="el-GR" dirty="0" smtClean="0"/>
                  <a:t>ιος αριθμός!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Επιλέγουμε το άνω ακέραιο μέρος (αν </a:t>
                </a:r>
                <a:r>
                  <a:rPr lang="en-US" dirty="0" smtClean="0"/>
                  <a:t>N=5.36 </a:t>
                </a:r>
                <a:r>
                  <a:rPr lang="en-US" dirty="0" smtClean="0">
                    <a:sym typeface="Wingdings" panose="05000000000000000000" pitchFamily="2" charset="2"/>
                  </a:rPr>
                  <a:t> N=6)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99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2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βρίσκουμε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έχουμε την πλήρη μορφή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που ικανοποιεί τις προδιαγραφές μας!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το φίλτρο είναι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, εμείς θέλουμε την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Έχουμε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54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8" y="3039762"/>
            <a:ext cx="4199224" cy="35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σύστημα γράφεται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κι έχει μόνο πόλους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μιγαδικό επίπεδο!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πόλοι βρίσκονται στις θέσεις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   </a:t>
                </a:r>
                <a:r>
                  <a:rPr lang="el-GR" b="0" dirty="0" smtClean="0"/>
                  <a:t>με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πόλοι βρίσκονται σε κύκλο ακτίνας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07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8" y="3039762"/>
            <a:ext cx="4199224" cy="35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επιλέξουμε τους πόλους που αντιστοιχούν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φυσικά ένα σύστημα που να είναι ευσταθές και αιτιατό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είναι τέτοιο, πρέπει οι πόλοι να βρίσκονται στο </a:t>
                </a:r>
                <a:r>
                  <a:rPr lang="el-GR" b="1" dirty="0" smtClean="0"/>
                  <a:t>αριστερό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Έτσι, ξέρουμε τους πόλους και τη συνάρτηση μεταφοράς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υπολογίσαμε το σύστημα συνεχούς </a:t>
                </a:r>
                <a:br>
                  <a:rPr lang="el-GR" dirty="0" smtClean="0"/>
                </a:br>
                <a:r>
                  <a:rPr lang="el-GR" dirty="0" smtClean="0"/>
                  <a:t> χρόνου με βάση κάποιες προδιαγραφές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 εμάς μας ενδιαφέρει ο διακριτός χρόνος!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φέρουμε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χώρο του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Ζ???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19651" y="3374967"/>
            <a:ext cx="964276" cy="292608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94525" y="2886028"/>
                <a:ext cx="4078034" cy="1076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} &lt; 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5" y="2886028"/>
                <a:ext cx="4078034" cy="1076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8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Μπορούμε να φέρουμε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χώρο του</a:t>
                </a:r>
                <a:r>
                  <a:rPr lang="el-GR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???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ΝΑΙ! 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Και μάλιστα με δυο διαφορετικές μεθόδους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400" dirty="0" smtClean="0">
                    <a:sym typeface="Wingdings" panose="05000000000000000000" pitchFamily="2" charset="2"/>
                  </a:rPr>
                  <a:t>Μέθοδος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Impulse Invariance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ym typeface="Wingdings" panose="05000000000000000000" pitchFamily="2" charset="2"/>
                  </a:rPr>
                  <a:t>a.k.a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δειγματοληψία της κρουστικής απόκρισης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>
                    <a:sym typeface="Wingdings" panose="05000000000000000000" pitchFamily="2" charset="2"/>
                  </a:rPr>
                  <a:t>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ym typeface="Wingdings" panose="05000000000000000000" pitchFamily="2" charset="2"/>
                  </a:rPr>
                  <a:t> Μέθοδος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Bilinear Transformation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ym typeface="Wingdings" panose="05000000000000000000" pitchFamily="2" charset="2"/>
                  </a:rPr>
                  <a:t>a.k.a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«συμπίεση» του άξονα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0≤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+∞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 smtClean="0"/>
                  <a:t>Ας </a:t>
                </a:r>
                <a:r>
                  <a:rPr lang="el-GR" dirty="0" smtClean="0"/>
                  <a:t>τις </a:t>
                </a:r>
                <a:r>
                  <a:rPr lang="el-GR" dirty="0" smtClean="0"/>
                  <a:t>δούμε </a:t>
                </a:r>
                <a:r>
                  <a:rPr lang="el-GR" dirty="0" smtClean="0"/>
                  <a:t>μια-μια</a:t>
                </a:r>
                <a:r>
                  <a:rPr lang="el-GR" dirty="0" smtClean="0"/>
                  <a:t>…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2313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96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Έστω ότι έχουμε μια κρουστική απόκριση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οποία περιγράφει ένα επιθυμητό σύστημα στο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τη δειγματοληπτήσουμε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παίρνουμε ένα δειγματοληπτημένο σήμα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Αυτή είναι μια έκφραση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με όρους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Ξέρουμε ότι κατά τη δειγματοληψία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2109" t="-1440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7188" y="2073243"/>
            <a:ext cx="5407591" cy="4320283"/>
            <a:chOff x="3757188" y="2073243"/>
            <a:chExt cx="5407591" cy="4320283"/>
          </a:xfrm>
        </p:grpSpPr>
        <p:sp>
          <p:nvSpPr>
            <p:cNvPr id="7" name="Rounded Rectangle 6"/>
            <p:cNvSpPr/>
            <p:nvPr/>
          </p:nvSpPr>
          <p:spPr>
            <a:xfrm>
              <a:off x="4083113" y="2073243"/>
              <a:ext cx="3657600" cy="1004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57188" y="5388591"/>
              <a:ext cx="3838669" cy="1004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Elbow Connector 9"/>
            <p:cNvCxnSpPr/>
            <p:nvPr/>
          </p:nvCxnSpPr>
          <p:spPr>
            <a:xfrm rot="16200000" flipH="1">
              <a:off x="7159215" y="3125521"/>
              <a:ext cx="1651885" cy="488890"/>
            </a:xfrm>
            <a:prstGeom prst="bentConnector3">
              <a:avLst>
                <a:gd name="adj1" fmla="val 231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8" idx="3"/>
            </p:cNvCxnSpPr>
            <p:nvPr/>
          </p:nvCxnSpPr>
          <p:spPr>
            <a:xfrm flipV="1">
              <a:off x="7595857" y="4866709"/>
              <a:ext cx="633743" cy="10243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22443" y="4228544"/>
              <a:ext cx="174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Το ίδιο ακριβώς!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5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Βήμα 1: Ορίζουμε προδιαγραφές για το φίλτρο μας στον «ψηφιακό» χώρο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i="1" dirty="0"/>
                  <a:t> </a:t>
                </a:r>
                <a:r>
                  <a:rPr lang="el-GR" dirty="0" smtClean="0"/>
                  <a:t>Βήμα 2: Μετατρέπουμε τις προδιαγραφές στον «αναλογικό» χώρο συχνοτήτων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 </a:t>
                </a:r>
                <a:r>
                  <a:rPr lang="el-GR" dirty="0" smtClean="0"/>
                  <a:t>Βήμα 3: Βρίσκουμε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που αντιστοιχεί στις προδιαγραφές μας: έστω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Βήμα 4: </a:t>
                </a:r>
                <a:r>
                  <a:rPr lang="el-GR" dirty="0" err="1" smtClean="0"/>
                  <a:t>Δειγματοληπτούμε</a:t>
                </a:r>
                <a:r>
                  <a:rPr lang="el-GR" dirty="0" smtClean="0"/>
                  <a:t>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Βήμα 5: Εφαρμόζουμε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στην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19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Παρατηρήστε ότι υπάρχει μια αντιστοίχιση των πόλων στο χώρο του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με το χώρο του Ζ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Ξεκάθαρα, </a:t>
                </a:r>
                <a:r>
                  <a:rPr lang="el-GR" b="1" dirty="0"/>
                  <a:t>κάθε πόλος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αντιστοιχεί σε έναν πόλο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!!!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2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"/>
          <a:stretch/>
        </p:blipFill>
        <p:spPr>
          <a:xfrm>
            <a:off x="27159" y="2318711"/>
            <a:ext cx="9046323" cy="38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Ας δούμε ένα πλήρες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Έστω ότι θέλουμε ένα φίλτρο όπως στο σχήμα</a:t>
                </a: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l-GR" dirty="0" smtClean="0"/>
                  <a:t> ας πούμε ένα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Butterworth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9760" y="1627876"/>
            <a:ext cx="6248413" cy="3182118"/>
            <a:chOff x="199760" y="1627876"/>
            <a:chExt cx="6248413" cy="3182118"/>
          </a:xfrm>
        </p:grpSpPr>
        <p:grpSp>
          <p:nvGrpSpPr>
            <p:cNvPr id="8" name="Group 7"/>
            <p:cNvGrpSpPr/>
            <p:nvPr/>
          </p:nvGrpSpPr>
          <p:grpSpPr>
            <a:xfrm>
              <a:off x="199760" y="1627876"/>
              <a:ext cx="6248413" cy="3182118"/>
              <a:chOff x="199760" y="1627876"/>
              <a:chExt cx="6248413" cy="318211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760" y="1627876"/>
                <a:ext cx="6248413" cy="3182118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>
                <a:off x="1039315" y="2628381"/>
                <a:ext cx="5104015" cy="1787237"/>
              </a:xfrm>
              <a:custGeom>
                <a:avLst/>
                <a:gdLst>
                  <a:gd name="connsiteX0" fmla="*/ 0 w 5104015"/>
                  <a:gd name="connsiteY0" fmla="*/ 0 h 1787237"/>
                  <a:gd name="connsiteX1" fmla="*/ 2078182 w 5104015"/>
                  <a:gd name="connsiteY1" fmla="*/ 349135 h 1787237"/>
                  <a:gd name="connsiteX2" fmla="*/ 3000895 w 5104015"/>
                  <a:gd name="connsiteY2" fmla="*/ 1537855 h 1787237"/>
                  <a:gd name="connsiteX3" fmla="*/ 5104015 w 5104015"/>
                  <a:gd name="connsiteY3" fmla="*/ 1787237 h 178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4015" h="1787237">
                    <a:moveTo>
                      <a:pt x="0" y="0"/>
                    </a:moveTo>
                    <a:cubicBezTo>
                      <a:pt x="789016" y="46413"/>
                      <a:pt x="1578033" y="92826"/>
                      <a:pt x="2078182" y="349135"/>
                    </a:cubicBezTo>
                    <a:cubicBezTo>
                      <a:pt x="2578331" y="605444"/>
                      <a:pt x="2496589" y="1298171"/>
                      <a:pt x="3000895" y="1537855"/>
                    </a:cubicBezTo>
                    <a:cubicBezTo>
                      <a:pt x="3505201" y="1777539"/>
                      <a:pt x="4565073" y="1770612"/>
                      <a:pt x="5104015" y="1787237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143330" y="4381114"/>
              <a:ext cx="0" cy="787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64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Τα φίλτρα είναι μια πολύ σημαντική κατηγορία ΓΧΑ συστημάτων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Έχουμε ήδη δει τα περίφημα </a:t>
            </a:r>
            <a:r>
              <a:rPr lang="el-GR" b="1" dirty="0" smtClean="0"/>
              <a:t>ιδανικά</a:t>
            </a:r>
            <a:r>
              <a:rPr lang="el-GR" dirty="0" smtClean="0"/>
              <a:t> </a:t>
            </a:r>
            <a:r>
              <a:rPr lang="el-GR" b="1" dirty="0" smtClean="0"/>
              <a:t>φίλτρα επιλογής συχνοτήτων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Περνούν συγκεκριμένες συχνότητες στην έξοδό τους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Αποκόπτουν κάποιες άλλες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1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Θα δώσουμε έμφαση στη σχεδίαση </a:t>
            </a:r>
            <a:r>
              <a:rPr lang="el-GR" b="1" dirty="0" smtClean="0"/>
              <a:t>αιτιατών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φίλτρων επιλογής συχνοτήτων (μη ιδανικών)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Τα συμπεράσματα γενικεύονται και για μη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αιτιατά φίλτρα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Η σχεδίαση περιλαμβάνει τρία στάδια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Προδιαγραφές του συστήματος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Προσέγγιση προδιαγραφών από ένα αιτιατό ΓΧΑ σύστημα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Πραγματοποίηση του συστήματος</a:t>
            </a:r>
            <a:r>
              <a:rPr lang="en-US" dirty="0" smtClean="0"/>
              <a:t> </a:t>
            </a:r>
            <a:r>
              <a:rPr lang="el-GR" dirty="0" smtClean="0"/>
              <a:t>σε υλικό ή λογισμικό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endParaRPr lang="el-GR" sz="7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Θα δώσουμε βάρος στο </a:t>
            </a:r>
            <a:r>
              <a:rPr lang="en-US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και στο 2</a:t>
            </a:r>
            <a:r>
              <a:rPr lang="el-GR" baseline="30000" dirty="0" smtClean="0"/>
              <a:t>ο</a:t>
            </a:r>
            <a:r>
              <a:rPr lang="el-GR" dirty="0" smtClean="0"/>
              <a:t> βήμα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80" y="1922544"/>
            <a:ext cx="4160223" cy="22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 κανείς να δείξει ότι η παράμετρος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δεν παίζει ρόλο στη σχεδίαση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Θέτουμε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δείτε το παράρτημα στο τέλος της διάλεξης)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Μετατρέπουμε τις «ψηφιακές» συχνότητες σε «αναλογικές»: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προδιαγραφές γίνονται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0.89125≤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:0≤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0.17783≥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:0.3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προδιαγραφές γράφονται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63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Αντικαθιστώντας την εξίσωση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και λύνοντας το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καταλήγουμε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=5.8858,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=0.70474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Υπολογίζουμε ξανά τη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=0.7032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 αυτά τα νούμερα μπορούμε να δείξουμε ότι οι προδιαγραφές μας ικανοποιούνται ακριβώς στη μια συχνότητα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ενώ υπερκαλυπτόμαστε στην άλλη</a:t>
                </a:r>
                <a:r>
                  <a:rPr lang="en-US" dirty="0" smtClean="0"/>
                  <a:t> 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Χρειάζεται να βρούμε τώρα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αιτιατού και ευσταθούς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=0.7032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6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54275" y="1729894"/>
            <a:ext cx="4092048" cy="3432206"/>
            <a:chOff x="4954275" y="1729894"/>
            <a:chExt cx="4092048" cy="34322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275" y="1729894"/>
              <a:ext cx="4092048" cy="343220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74873" y="3532909"/>
              <a:ext cx="980902" cy="3657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7080170" y="3375553"/>
              <a:ext cx="141446" cy="288131"/>
            </a:xfrm>
            <a:prstGeom prst="arc">
              <a:avLst>
                <a:gd name="adj1" fmla="val 16200000"/>
                <a:gd name="adj2" fmla="val 545740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=0.7032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Κρατούμε μόνο αυτούς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Δίνουν ευσταθές και αιτιατό σύστημα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σύστημα δίνεται ως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0.12093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+1.35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673304" y="2181570"/>
            <a:ext cx="1023947" cy="2528853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49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</a:t>
                </a:r>
                <a:r>
                  <a:rPr lang="en-US" sz="2200" dirty="0" smtClean="0"/>
                  <a:t>Method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0.12093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+1.35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Για κάθε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βάζουμε ένα</a:t>
                </a:r>
                <a:r>
                  <a:rPr lang="el-GR" dirty="0"/>
                  <a:t>ν</a:t>
                </a:r>
                <a:r>
                  <a:rPr lang="el-GR" dirty="0" smtClean="0"/>
                  <a:t>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στο χώρο του Ζ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0.28−0.44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1−1.29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+0.69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−2.14+1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Προσέξτε ότι δεν κάναμε ρητά δειγματοληψία της κρουστικής απόκρισης συνεχούς χρόνου!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Ούτε καν την υπολογίσαμε!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b="0" dirty="0"/>
                  <a:t> </a:t>
                </a:r>
                <a:r>
                  <a:rPr lang="el-GR" sz="2200" b="0" dirty="0" smtClean="0"/>
                  <a:t>Ξέρουμε ότι </a:t>
                </a:r>
                <a:r>
                  <a:rPr lang="el-GR" sz="2200" dirty="0" smtClean="0"/>
                  <a:t>η μέθοδος</a:t>
                </a:r>
                <a:r>
                  <a:rPr lang="el-GR" sz="2200" b="0" dirty="0" smtClean="0"/>
                  <a:t> απλά κάνει </a:t>
                </a:r>
                <a:r>
                  <a:rPr lang="en-US" sz="2200" dirty="0" smtClean="0"/>
                  <a:t>pole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b="0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37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ClrTx/>
                  <a:buSzPct val="120000"/>
                  <a:buNone/>
                </a:pPr>
                <a:endParaRPr lang="el-GR" sz="5400" b="1" dirty="0" smtClean="0"/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Παράρτημα </a:t>
                </a:r>
                <a:endParaRPr lang="en-US" sz="54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(σχετικά με την παράμετρο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)</a:t>
                </a:r>
                <a:endParaRPr lang="el-GR" sz="54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Ας δούμε ένα πλήρες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Έστω ότι θέλουμε ένα φίλτρο όπως στο σχήμα</a:t>
                </a: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l-GR" dirty="0" smtClean="0"/>
                  <a:t> ας πούμε ένα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Butterworth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9760" y="1627876"/>
            <a:ext cx="6248413" cy="3182118"/>
            <a:chOff x="199760" y="1627876"/>
            <a:chExt cx="6248413" cy="31821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60" y="1627876"/>
              <a:ext cx="6248413" cy="318211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039315" y="2628381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Μετατρέπουμε τις «ψηφιακές» συχνότητες σε «αναλογικές»: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προδιαγραφές γίνονται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0.89125≤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:0≤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0.17783≥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προδιαγραφές γράφονται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0.89125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0.17783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837" t="-22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39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Αντικαθιστώντας την εξίσωση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και λύνοντας το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καταλήγουμε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=5.8858,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=0.70474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Υπολογίζουμε ξανά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=0.7032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0.7032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Χρειάζεται να βρούμε τώρα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αιτιατού και ευσταθούς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0.7032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0.7032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83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75" y="1729894"/>
            <a:ext cx="4092048" cy="3432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0.7032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Κρατούμε μόνο αυτούς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Δίνουν ευσταθές και αιτιατό σύστημα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σύστημα δίνεται ως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837" t="-18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673304" y="2181570"/>
            <a:ext cx="1023947" cy="2528853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74873" y="3532909"/>
            <a:ext cx="980902" cy="36576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7080170" y="3375553"/>
            <a:ext cx="141446" cy="288131"/>
          </a:xfrm>
          <a:prstGeom prst="arc">
            <a:avLst>
              <a:gd name="adj1" fmla="val 16200000"/>
              <a:gd name="adj2" fmla="val 545740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400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Μερικά κλάσματα: </a:t>
                </a:r>
                <a:r>
                  <a:rPr lang="el-GR" dirty="0"/>
                  <a:t>γ</a:t>
                </a:r>
                <a:r>
                  <a:rPr lang="el-GR" dirty="0" smtClean="0"/>
                  <a:t>ια κάθε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βάζουμε ένα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στο χώρο του Ζ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Βλέπετε ότι οι πόλοι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0.7032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=1,…,6</m:t>
                    </m:r>
                  </m:oMath>
                </a14:m>
                <a:r>
                  <a:rPr lang="el-GR" dirty="0" smtClean="0"/>
                  <a:t> 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όταν μεταφέρονται στο χώρο του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η τιμή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 smtClean="0"/>
                  <a:t> δεν έχει σημασία!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Άρα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0.28−0.44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1−1.29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+0.69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−2.14+1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Προσέξτε ότι δεν κάναμε ρητά δειγματοληψία της κρουστικής απόκρισης συνεχούς χρόνου!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Ούτε καν την υπολογίσαμε!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b="0" dirty="0"/>
                  <a:t> </a:t>
                </a:r>
                <a:r>
                  <a:rPr lang="el-GR" sz="2200" b="0" dirty="0" smtClean="0"/>
                  <a:t>Ξέρουμε ότι </a:t>
                </a:r>
                <a:r>
                  <a:rPr lang="el-GR" sz="2200" dirty="0" smtClean="0"/>
                  <a:t>η μέθοδος</a:t>
                </a:r>
                <a:r>
                  <a:rPr lang="el-GR" sz="2200" b="0" dirty="0" smtClean="0"/>
                  <a:t> απλά κάνει </a:t>
                </a:r>
                <a:r>
                  <a:rPr lang="en-US" sz="2200" dirty="0" smtClean="0"/>
                  <a:t>pole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b="0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9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Επειδή ο «αναλογικός» κόσμος προηγήθηκε αρκετά του «ψηφιακού» </a:t>
            </a:r>
            <a:r>
              <a:rPr lang="el-GR" dirty="0" smtClean="0">
                <a:sym typeface="Wingdings" panose="05000000000000000000" pitchFamily="2" charset="2"/>
              </a:rPr>
              <a:t> , υπάρχει συσσωρευμένη τεχνογνωσία για τη σχεδίαση αναλογικών φίλτρων…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… με την έννοια ότι αφορούν συστήματα συνεχούς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Μια ιδέα είναι να εκμεταλλευτούμε την τεχνογνωσία αυτή και να προσπαθήσουμε να μετατρέψουμε ένα αναλογικό φίλτρο σε «ψηφιακό» (διακριτού χρόνου)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Ας δούμε λοιπόν πρώτα πως θα γινόταν αυτή η διαδικασία στο συνεχή χρόνο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Δηλ. πώς θα σχεδιάζαμε ένα φίλτρο στο συνεχή χρόνο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Θα ξεκινήσουμε ορίζοντας τις προδιαγραφές του στο χώρο της συχνότητας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Στη συνέχεια θα αναζητήσουμε μια γενική συνάρτηση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στο χώρο της συχνότητας που τις ικανοποιεί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Θα λύσουμε κάποια συστήματα για να συγκεκριμενοποιήσουμε τη συνάρτηση αυτή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Τέλος θα μετατρέψουμε το σύστημα στο χώρο του </a:t>
            </a:r>
            <a:r>
              <a:rPr lang="en-US" dirty="0" smtClean="0">
                <a:sym typeface="Wingdings" panose="05000000000000000000" pitchFamily="2" charset="2"/>
              </a:rPr>
              <a:t>Laplace (!</a:t>
            </a:r>
            <a:r>
              <a:rPr lang="el-GR" dirty="0" smtClean="0">
                <a:sym typeface="Wingdings" panose="05000000000000000000" pitchFamily="2" charset="2"/>
              </a:rPr>
              <a:t> Ꙭ 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ότι θέλουμε να σχεδιάσουμε ένα </a:t>
                </a:r>
                <a:r>
                  <a:rPr lang="el-GR" dirty="0" err="1" smtClean="0"/>
                  <a:t>χαμηλοπερατό</a:t>
                </a:r>
                <a:r>
                  <a:rPr lang="el-GR" dirty="0" smtClean="0"/>
                  <a:t> φίλτρο στο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συμβολίσουμε τη συχνότητα που αντιστοιχεί στο συνεχή χρόνο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Ξεκινάμε με τις προδιαγραφές του φίλτρου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: pass-band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: stop-band cutoff frequency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2080325"/>
            <a:ext cx="6448057" cy="31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: pass-band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: stop-band</a:t>
                </a:r>
                <a:r>
                  <a:rPr lang="el-GR" dirty="0" smtClean="0"/>
                  <a:t> </a:t>
                </a:r>
                <a:r>
                  <a:rPr lang="en-US" dirty="0" smtClean="0"/>
                  <a:t>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ζώνη μεταξύ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μεταβατική ζώνη</a:t>
                </a:r>
                <a:r>
                  <a:rPr lang="en-US" dirty="0" smtClean="0"/>
                  <a:t> (transition band)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κι αυτά προδιαγραφές του φίλτρου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αφήνουμε «περιθώριο»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 εκατέρωθεν της μονάδας γιατί δε γίνεται να κατασκευάσουμε ιδανικά φίλτρα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όμοια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701902"/>
            <a:ext cx="6448057" cy="3153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816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00925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07575" y="2487168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Stopband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6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l-GR" dirty="0" smtClean="0"/>
                  <a:t>, άρα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Επίσης, 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Αυτές είναι οι προδιαγραφές μας, μαζί με επιλογή για τις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Πολλές φορές χρησιμοποιο</a:t>
                </a:r>
                <a:r>
                  <a:rPr lang="el-GR" dirty="0" smtClean="0"/>
                  <a:t>ύμε μια λίγο διαφορετική σημειογραφία για τις προδιαγραφές</a:t>
                </a: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769742"/>
            <a:ext cx="6448057" cy="3153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4816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00925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07575" y="2487168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Stopband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2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" y="1040277"/>
            <a:ext cx="6448057" cy="3153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Πολλές φορές χρησιμοποιούμε μια λίγο διαφορετική μορφή προδιαγραφών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Θέλουμε το φίλτρο μας να ξεκινά από τη μονάδα 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και να πέφτει πολύ λίγο ως τη </a:t>
                </a:r>
                <a:r>
                  <a:rPr lang="en-US" dirty="0" smtClean="0"/>
                  <a:t>pass</a:t>
                </a:r>
                <a:r>
                  <a:rPr lang="el-GR" dirty="0" smtClean="0"/>
                  <a:t>-</a:t>
                </a:r>
                <a:r>
                  <a:rPr lang="en-US" dirty="0" smtClean="0"/>
                  <a:t>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Στη </a:t>
                </a:r>
                <a:r>
                  <a:rPr lang="en-US" dirty="0" smtClean="0"/>
                  <a:t>stop-band cutoff frequency, </a:t>
                </a:r>
                <a:r>
                  <a:rPr lang="el-GR" dirty="0" smtClean="0"/>
                  <a:t>η απόκριση πλάτους θέλουμε να έχει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μικρή) τιμή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ψάξουμε για μια απόκριση πλάτους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συνάρτηση) που να είναι μονότονη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λοιπόν μια εξίσωση που να μπορεί να δεχθεί τις προδιαγραφές μας!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3"/>
                <a:stretch>
                  <a:fillRect l="-1905" t="-2111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00600" y="1978560"/>
              <a:ext cx="5077080" cy="176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240" y="1965600"/>
                <a:ext cx="5101560" cy="17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8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περίφημο φίλτρο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είναι μονότονο και δίνεται από τη σχέση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συχνότητα αποκοπής του φίλτρου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τάξη του φίλτρου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ικανοποιούν τις προδιαγραφές μας: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282" y="3372487"/>
            <a:ext cx="6448057" cy="3153162"/>
            <a:chOff x="87282" y="3240364"/>
            <a:chExt cx="6448057" cy="3153162"/>
          </a:xfrm>
        </p:grpSpPr>
        <p:grpSp>
          <p:nvGrpSpPr>
            <p:cNvPr id="12" name="Group 11"/>
            <p:cNvGrpSpPr/>
            <p:nvPr/>
          </p:nvGrpSpPr>
          <p:grpSpPr>
            <a:xfrm>
              <a:off x="87282" y="3240364"/>
              <a:ext cx="6448057" cy="3153162"/>
              <a:chOff x="87282" y="3408699"/>
              <a:chExt cx="6448057" cy="315316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82" y="3408699"/>
                <a:ext cx="6448057" cy="3153162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3557847" y="5178829"/>
                <a:ext cx="8313" cy="94765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463783" y="6166334"/>
                    <a:ext cx="3045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783" y="6166334"/>
                    <a:ext cx="304506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8000" r="-400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eform 6"/>
            <p:cNvSpPr/>
            <p:nvPr/>
          </p:nvSpPr>
          <p:spPr>
            <a:xfrm>
              <a:off x="1064028" y="4167496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224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Θέλουμε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599" y="748626"/>
            <a:ext cx="6448057" cy="3153162"/>
            <a:chOff x="87282" y="3408699"/>
            <a:chExt cx="6448057" cy="31531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2" y="3408699"/>
              <a:ext cx="6448057" cy="3153162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1064029" y="4322618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57847" y="5178829"/>
              <a:ext cx="8313" cy="94765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63783" y="6166334"/>
                  <a:ext cx="3045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783" y="6166334"/>
                  <a:ext cx="30450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000" r="-4000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ounded Rectangle 11"/>
          <p:cNvSpPr/>
          <p:nvPr/>
        </p:nvSpPr>
        <p:spPr>
          <a:xfrm>
            <a:off x="3041964" y="3449782"/>
            <a:ext cx="444679" cy="45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304145" y="1782436"/>
            <a:ext cx="901200" cy="45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895513" y="2890705"/>
            <a:ext cx="367321" cy="497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4037116" y="3448699"/>
            <a:ext cx="367321" cy="452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6050</TotalTime>
  <Words>934</Words>
  <Application>Microsoft Office PowerPoint</Application>
  <PresentationFormat>On-screen Show (4:3)</PresentationFormat>
  <Paragraphs>430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555</cp:revision>
  <dcterms:created xsi:type="dcterms:W3CDTF">2018-08-17T16:23:20Z</dcterms:created>
  <dcterms:modified xsi:type="dcterms:W3CDTF">2019-11-28T16:40:00Z</dcterms:modified>
</cp:coreProperties>
</file>