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8" r:id="rId3"/>
    <p:sldId id="371" r:id="rId4"/>
    <p:sldId id="349" r:id="rId5"/>
    <p:sldId id="350" r:id="rId6"/>
    <p:sldId id="351" r:id="rId7"/>
    <p:sldId id="367" r:id="rId8"/>
    <p:sldId id="352" r:id="rId9"/>
    <p:sldId id="353" r:id="rId10"/>
    <p:sldId id="354" r:id="rId11"/>
    <p:sldId id="372" r:id="rId12"/>
    <p:sldId id="373" r:id="rId13"/>
    <p:sldId id="374" r:id="rId14"/>
    <p:sldId id="375" r:id="rId15"/>
    <p:sldId id="356" r:id="rId16"/>
    <p:sldId id="370" r:id="rId17"/>
    <p:sldId id="357" r:id="rId18"/>
    <p:sldId id="369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209D-A3C1-497C-A202-7DE4408C5E6D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C2E5-36B4-4C49-B29E-B907DF4AC6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84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6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6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29/10/2019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16.png"/><Relationship Id="rId4" Type="http://schemas.openxmlformats.org/officeDocument/2006/relationships/video" Target="../media/media2.mp4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7.emf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9.emf"/><Relationship Id="rId10" Type="http://schemas.openxmlformats.org/officeDocument/2006/relationships/image" Target="../media/image18.png"/><Relationship Id="rId4" Type="http://schemas.openxmlformats.org/officeDocument/2006/relationships/image" Target="../media/image18.emf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5" Type="http://schemas.openxmlformats.org/officeDocument/2006/relationships/image" Target="../media/image29.png"/><Relationship Id="rId10" Type="http://schemas.openxmlformats.org/officeDocument/2006/relationships/image" Target="../media/image20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</a:t>
            </a:r>
            <a:r>
              <a:rPr lang="en-US" sz="2100" dirty="0" smtClean="0"/>
              <a:t>Fourier</a:t>
            </a:r>
            <a:endParaRPr lang="el-GR" sz="21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83298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sz="700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marL="201168" lvl="1" indent="0">
              <a:buClrTx/>
              <a:buSzPct val="120000"/>
              <a:buNone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Ποια από τις δυο μετρικές εκφράζει την καθυστέρηση του σήματος στην έξοδο του συστήματος;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5498" y="979151"/>
            <a:ext cx="6751455" cy="4526420"/>
            <a:chOff x="1215498" y="979151"/>
            <a:chExt cx="6751455" cy="45264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498" y="979151"/>
              <a:ext cx="6751455" cy="452642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349375" y="1025525"/>
              <a:ext cx="91006" cy="8718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194459" y="3753665"/>
              <a:ext cx="97891" cy="9443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70149" y="1043873"/>
              <a:ext cx="89012" cy="89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08071" y="3741218"/>
              <a:ext cx="89012" cy="89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11291" y="1854925"/>
                  <a:ext cx="18992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291" y="1854925"/>
                  <a:ext cx="18992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23934" y="4628605"/>
                  <a:ext cx="18992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934" y="4628605"/>
                  <a:ext cx="18992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03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sz="700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χρήση </a:t>
                </a:r>
                <a:r>
                  <a:rPr lang="en-US" dirty="0" smtClean="0"/>
                  <a:t>Euler/</a:t>
                </a:r>
                <a:r>
                  <a:rPr lang="el-GR" dirty="0" smtClean="0"/>
                  <a:t>τριγωνομετρίας και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περάσουμε το σήμα από ένα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τότε η έξοδος θα είναι της μορφής 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η απόκριση πλάτους είναι περίπου μοναδιαία γύρω από τις συχνότητες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l-GR" sz="11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  <m:oMath xmlns:m="http://schemas.openxmlformats.org/officeDocument/2006/math"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2"/>
                <a:stretch>
                  <a:fillRect l="-1932" t="-1800" r="-9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09354" y="5348111"/>
            <a:ext cx="1837508" cy="731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ounded Rectangle 15"/>
          <p:cNvSpPr/>
          <p:nvPr/>
        </p:nvSpPr>
        <p:spPr>
          <a:xfrm>
            <a:off x="5914809" y="5348111"/>
            <a:ext cx="1837508" cy="731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0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sz="700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Αφού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βρούμε την ξετυλιγμένη φάση γύρω από ένα μικρό εύρος συχνοτήτων με κέντρο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αν</a:t>
                </a:r>
                <a:r>
                  <a:rPr lang="el-GR" dirty="0"/>
                  <a:t>ά</a:t>
                </a:r>
                <a:r>
                  <a:rPr lang="el-GR" dirty="0" smtClean="0"/>
                  <a:t>πτυγμα </a:t>
                </a:r>
                <a:r>
                  <a:rPr lang="en-US" dirty="0" smtClean="0"/>
                  <a:t>Taylor: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χρήση του παραπάνω, η </a:t>
                </a:r>
                <a:r>
                  <a:rPr lang="el-GR" dirty="0" smtClean="0"/>
                  <a:t>φάση μετατόπισης του πρώτου όρου του γινομένου θα είναι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 δεύτερο όρο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που είναι η καθυστέρηση ομάδας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 το σήμα γράφεται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 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2"/>
                <a:stretch>
                  <a:fillRect l="-1932" t="-1800" r="-11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15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83298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sz="700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Ξανά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marL="201168" lvl="1" indent="0">
              <a:buClrTx/>
              <a:buSzPct val="120000"/>
              <a:buNone/>
            </a:pPr>
            <a:endParaRPr lang="el-GR" b="1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6272" y="1499468"/>
            <a:ext cx="6751455" cy="4526420"/>
            <a:chOff x="1215498" y="979151"/>
            <a:chExt cx="6751455" cy="45264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498" y="979151"/>
              <a:ext cx="6751455" cy="452642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349375" y="1025525"/>
              <a:ext cx="91006" cy="8718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194459" y="3753665"/>
              <a:ext cx="97891" cy="9443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70149" y="1043873"/>
              <a:ext cx="89012" cy="89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08071" y="3741218"/>
              <a:ext cx="89012" cy="89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11291" y="1854925"/>
                  <a:ext cx="18992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291" y="1854925"/>
                  <a:ext cx="18992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23934" y="4628605"/>
                  <a:ext cx="18992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934" y="4628605"/>
                  <a:ext cx="18992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17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oupDel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2130" y="825106"/>
            <a:ext cx="4184712" cy="3138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7" name="GroupAndPhaseDelay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89235" y="3793402"/>
            <a:ext cx="3620618" cy="27154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3576" y="3912340"/>
            <a:ext cx="178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Delay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6773292" y="3912340"/>
            <a:ext cx="178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Delay</a:t>
            </a:r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6409853" y="6031263"/>
            <a:ext cx="224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&amp; Group Delay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83298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sz="700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marL="201168" lvl="1" indent="0">
              <a:buClrTx/>
              <a:buSzPct val="120000"/>
              <a:buNone/>
            </a:pPr>
            <a:endParaRPr lang="el-GR" b="1" dirty="0"/>
          </a:p>
        </p:txBody>
      </p:sp>
      <p:pic>
        <p:nvPicPr>
          <p:cNvPr id="15" name="PhaseDelay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106" y="843212"/>
            <a:ext cx="4164594" cy="31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sz="700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00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Όμως αν το ημίτονο εισόδου δεν είναι άπειρης διάρκειας, θα προκύπτει όπως παρακάτω:</a:t>
            </a: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sz="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9" y="1712651"/>
            <a:ext cx="8443725" cy="129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79" y="3488161"/>
            <a:ext cx="8443725" cy="1056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78" y="5231139"/>
            <a:ext cx="8443726" cy="129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8109" y="3052986"/>
                <a:ext cx="2083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09" y="3052986"/>
                <a:ext cx="208390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3913" y="469790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913" y="4697902"/>
                <a:ext cx="34945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09860" y="1352415"/>
                <a:ext cx="480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860" y="1352415"/>
                <a:ext cx="48064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410" t="-4444" r="-17949" b="-3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74196" y="3484291"/>
                <a:ext cx="5268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196" y="3484291"/>
                <a:ext cx="52687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814" t="-4444" r="-16279" b="-3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30587" y="4913345"/>
                <a:ext cx="950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587" y="4913345"/>
                <a:ext cx="95000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205" t="-4444" r="-8333" b="-3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sz="700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00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Όμως αν το ημίτονο εισόδου δεν είναι άπειρης διάρκειας, θα προκύπτει όπως παρακάτω:</a:t>
            </a: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sz="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3404" y="1438470"/>
            <a:ext cx="3403337" cy="4927003"/>
            <a:chOff x="383404" y="1438470"/>
            <a:chExt cx="3403337" cy="4927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797" y="1438470"/>
              <a:ext cx="3400944" cy="12931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406" y="3329395"/>
              <a:ext cx="3400944" cy="10566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404" y="5072373"/>
              <a:ext cx="3400944" cy="1293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81" y="2728021"/>
                  <a:ext cx="20839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81" y="2728021"/>
                  <a:ext cx="208390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895575" y="4553049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575" y="4553049"/>
                  <a:ext cx="349455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4092166" y="3247453"/>
            <a:ext cx="977775" cy="369332"/>
            <a:chOff x="4092166" y="3247453"/>
            <a:chExt cx="977775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092166" y="3596812"/>
              <a:ext cx="9777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81500" y="3247453"/>
              <a:ext cx="57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|</a:t>
              </a:r>
              <a:r>
                <a:rPr lang="en-US" dirty="0" smtClean="0"/>
                <a:t>F</a:t>
              </a:r>
              <a:r>
                <a:rPr lang="el-GR" dirty="0" smtClean="0"/>
                <a:t>|</a:t>
              </a:r>
              <a:endParaRPr lang="el-GR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59651" y="1482725"/>
            <a:ext cx="3331676" cy="1133940"/>
            <a:chOff x="5359651" y="1482725"/>
            <a:chExt cx="3331676" cy="113394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359651" y="2353901"/>
              <a:ext cx="33316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984344" y="1720158"/>
              <a:ext cx="0" cy="6337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784473" y="1720158"/>
              <a:ext cx="0" cy="6337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620998" y="2339666"/>
                  <a:ext cx="3269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998" y="2339666"/>
                  <a:ext cx="32694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111" r="-7407" b="-1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727993" y="2331950"/>
                  <a:ext cx="5000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993" y="2331950"/>
                  <a:ext cx="500073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39" r="-4878" b="-1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H="1" flipV="1">
              <a:off x="6877618" y="1482725"/>
              <a:ext cx="14469" cy="1045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359651" y="3074347"/>
            <a:ext cx="3331676" cy="1430831"/>
            <a:chOff x="5359651" y="3074347"/>
            <a:chExt cx="3331676" cy="143083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359651" y="4348349"/>
              <a:ext cx="33316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61994" y="3338919"/>
              <a:ext cx="3275009" cy="1022175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H="1" flipV="1">
              <a:off x="6917274" y="3074347"/>
              <a:ext cx="7235" cy="14308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78999" y="2574188"/>
                <a:ext cx="2917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999" y="2574188"/>
                <a:ext cx="291747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59391" y="452248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91" y="4522488"/>
                <a:ext cx="349455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60725" y="2318243"/>
                <a:ext cx="224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25" y="2318243"/>
                <a:ext cx="224677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6216" r="-135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660725" y="4326865"/>
                <a:ext cx="224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25" y="4326865"/>
                <a:ext cx="224677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6216" r="-135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59651" y="4950017"/>
            <a:ext cx="3525751" cy="1529517"/>
            <a:chOff x="5359651" y="4950017"/>
            <a:chExt cx="3525751" cy="1529517"/>
          </a:xfrm>
        </p:grpSpPr>
        <p:grpSp>
          <p:nvGrpSpPr>
            <p:cNvPr id="50" name="Group 49"/>
            <p:cNvGrpSpPr/>
            <p:nvPr/>
          </p:nvGrpSpPr>
          <p:grpSpPr>
            <a:xfrm>
              <a:off x="5359651" y="4950017"/>
              <a:ext cx="3525751" cy="1529517"/>
              <a:chOff x="5359651" y="4950017"/>
              <a:chExt cx="3525751" cy="152951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359651" y="4950017"/>
                <a:ext cx="3331676" cy="1430831"/>
                <a:chOff x="5359651" y="3074347"/>
                <a:chExt cx="3331676" cy="1430831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5359651" y="4348349"/>
                  <a:ext cx="333167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32882"/>
                <a:stretch/>
              </p:blipFill>
              <p:spPr>
                <a:xfrm>
                  <a:off x="5495925" y="3338919"/>
                  <a:ext cx="2198103" cy="1022175"/>
                </a:xfrm>
                <a:prstGeom prst="rect">
                  <a:avLst/>
                </a:prstGeom>
              </p:spPr>
            </p:pic>
            <p:cxnSp>
              <p:nvCxnSpPr>
                <p:cNvPr id="47" name="Straight Arrow Connector 46"/>
                <p:cNvCxnSpPr/>
                <p:nvPr/>
              </p:nvCxnSpPr>
              <p:spPr>
                <a:xfrm flipH="1" flipV="1">
                  <a:off x="6917274" y="3074347"/>
                  <a:ext cx="7235" cy="14308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660725" y="6202535"/>
                    <a:ext cx="22467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0725" y="6202535"/>
                    <a:ext cx="224677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6216" r="-135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10"/>
              <a:srcRect l="32882" r="29645"/>
              <a:stretch/>
            </p:blipFill>
            <p:spPr>
              <a:xfrm>
                <a:off x="7316718" y="5214595"/>
                <a:ext cx="1227208" cy="102217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634620" y="6194653"/>
                  <a:ext cx="3269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620" y="6194653"/>
                  <a:ext cx="326949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1111" r="-7407" b="-152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684465" y="6186937"/>
                  <a:ext cx="5000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4465" y="6186937"/>
                  <a:ext cx="50007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205" r="-4819" b="-1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05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sz="700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Παρατηρήσατε ότι </a:t>
                </a:r>
                <a:r>
                  <a:rPr lang="en-US" dirty="0" smtClean="0"/>
                  <a:t>o </a:t>
                </a:r>
                <a:r>
                  <a:rPr lang="el-GR" dirty="0" smtClean="0"/>
                  <a:t>παραπάνω ημιτονοειδής παλμός δεν έχει συχνοτικό περιεχόμενο μόνο στη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αλλά σε ένα εύρος συχνοτήτων γύρω από αυτή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Γιατί;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𝜋𝛿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𝜋𝛿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l-GR" b="0" i="1" dirty="0" smtClean="0">
                  <a:ea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b="0" i="1" dirty="0" smtClean="0">
                    <a:ea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l-GR" b="0" i="1" dirty="0" smtClean="0">
                  <a:ea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1050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το εύρος συχνοτήτων που καταλαμβάνει ο ημιτονοειδής παλμός εξαρτάται από το εύρος του μετασχηματισμού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του σήματος της περιβάλλουσας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 το εύρος συχνοτήτων του </a:t>
                </a:r>
                <a:r>
                  <a:rPr lang="el-GR" sz="1600" dirty="0" err="1" smtClean="0"/>
                  <a:t>μετασχ</a:t>
                </a:r>
                <a:r>
                  <a:rPr lang="el-GR" sz="1600" dirty="0" smtClean="0"/>
                  <a:t>. της είναι μικρό, τότε το σήμα </a:t>
                </a:r>
                <a:r>
                  <a:rPr lang="el-GR" sz="1600" dirty="0" smtClean="0"/>
                  <a:t>ονομάζεται</a:t>
                </a:r>
                <a:r>
                  <a:rPr lang="el-GR" sz="1600" dirty="0" smtClean="0"/>
                  <a:t> </a:t>
                </a:r>
                <a:r>
                  <a:rPr lang="el-GR" sz="1600" b="1" dirty="0" smtClean="0"/>
                  <a:t>στενής ζώνης</a:t>
                </a:r>
                <a:r>
                  <a:rPr lang="el-GR" sz="1600" dirty="0" smtClean="0"/>
                  <a:t>!</a:t>
                </a:r>
                <a:endParaRPr lang="en-US" sz="1600" dirty="0" smtClean="0"/>
              </a:p>
              <a:p>
                <a:pPr lvl="3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να ισχύει αυτό, η περιβάλλουσα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πρέπει να έχει «μεγάλη» διάρκεια…</a:t>
                </a:r>
                <a:endParaRPr lang="en-US" dirty="0" smtClean="0"/>
              </a:p>
              <a:p>
                <a:pPr lvl="4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Γιατί? Ιδιότητα χρονικής κλιμάκωσης!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96347"/>
              </a:xfrm>
              <a:blipFill rotWithShape="0">
                <a:blip r:embed="rId2"/>
                <a:stretch>
                  <a:fillRect l="-1905" t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2" y="1175186"/>
            <a:ext cx="8443726" cy="12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9634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sz="700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Παρατηρήστε ότι το ημίτονο είναι </a:t>
                </a:r>
                <a:r>
                  <a:rPr lang="el-GR" b="1" dirty="0" smtClean="0"/>
                  <a:t>διαμορφωμένο</a:t>
                </a:r>
                <a:r>
                  <a:rPr lang="el-GR" dirty="0" smtClean="0"/>
                  <a:t> (πολλαπλασιασμένο) με μια </a:t>
                </a:r>
                <a:r>
                  <a:rPr lang="en-US" dirty="0" smtClean="0"/>
                  <a:t>Gaussian-like </a:t>
                </a:r>
                <a:r>
                  <a:rPr lang="el-GR" dirty="0" smtClean="0"/>
                  <a:t>περιβάλλουσα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8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Μας ενδιαφέρει πόσο θα καθυστερήσει στην έξοδο το «πακέτο συχνοτήτων» που αποτελεί τον ημιτονοειδή παλμό!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Αν ένα σήμα εισόδου αποτελείται από ένα άθροισμα από </a:t>
                </a:r>
                <a:r>
                  <a:rPr lang="el-GR" b="1" dirty="0"/>
                  <a:t>διαμορφωμένα</a:t>
                </a:r>
                <a:r>
                  <a:rPr lang="el-GR" dirty="0"/>
                  <a:t> ημίτονα διαφορετικής συχνότητας το καθένα, τότε κάθε </a:t>
                </a:r>
                <a:r>
                  <a:rPr lang="el-GR" dirty="0" smtClean="0"/>
                  <a:t>«πακέτο» κάθε συχνότητας θα </a:t>
                </a:r>
                <a:r>
                  <a:rPr lang="el-GR" dirty="0"/>
                  <a:t>υποστεί διαφορετική καθυστέρηση στην έξοδο του συστήματος, κι έτσι η έξοδος θα είναι εν γένει διαφορετική στη μορφή της σε σχέση με το αρχικό σήμα εισόδου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όμως τα </a:t>
                </a:r>
                <a:r>
                  <a:rPr lang="el-GR" dirty="0"/>
                  <a:t>διαμορφωμένα ημίτονα </a:t>
                </a:r>
                <a:r>
                  <a:rPr lang="el-GR" dirty="0" smtClean="0"/>
                  <a:t>(«πακέτα») είναι </a:t>
                </a:r>
                <a:r>
                  <a:rPr lang="el-GR" dirty="0"/>
                  <a:t>σήματα </a:t>
                </a:r>
                <a:r>
                  <a:rPr lang="el-GR" b="1" dirty="0"/>
                  <a:t>στενής ζώνης</a:t>
                </a:r>
                <a:r>
                  <a:rPr lang="el-GR" dirty="0"/>
                  <a:t>, δηλ. ο </a:t>
                </a:r>
                <a:r>
                  <a:rPr lang="el-GR" dirty="0" err="1"/>
                  <a:t>μετασχ</a:t>
                </a:r>
                <a:r>
                  <a:rPr lang="el-GR" dirty="0"/>
                  <a:t>. </a:t>
                </a:r>
                <a:r>
                  <a:rPr lang="en-US" dirty="0"/>
                  <a:t>Fourier </a:t>
                </a:r>
                <a:r>
                  <a:rPr lang="el-GR" dirty="0"/>
                  <a:t>τους έχει σημαντικές τιμές μόνο γύρω από ένα εύρος συχνοτήτων 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	</a:t>
                </a:r>
                <a:r>
                  <a:rPr lang="el-GR" dirty="0" smtClean="0"/>
                  <a:t>		[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,−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], [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τη συχνότητα του </a:t>
                </a:r>
                <a:r>
                  <a:rPr lang="el-GR" dirty="0" smtClean="0"/>
                  <a:t>ημιτόνου, τότε μπορούμε να χρησιμοποιήσουμε την καθυστέρηση    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ομάδας για μια πολύ καλή προσέγγιση της καθυστέρησης κάθε «πακέτου» της εξόδου!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96347"/>
              </a:xfrm>
              <a:blipFill rotWithShape="0">
                <a:blip r:embed="rId3"/>
                <a:stretch>
                  <a:fillRect l="-1837" t="-2000" r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2" y="1084652"/>
            <a:ext cx="8443726" cy="1293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23438" y="3123446"/>
            <a:ext cx="2009869" cy="3078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10265" y="1456131"/>
            <a:ext cx="1187019" cy="1649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53973" y="510576"/>
            <a:ext cx="2573895" cy="913027"/>
            <a:chOff x="6353973" y="510576"/>
            <a:chExt cx="2573895" cy="913027"/>
          </a:xfrm>
        </p:grpSpPr>
        <p:grpSp>
          <p:nvGrpSpPr>
            <p:cNvPr id="11" name="Group 10"/>
            <p:cNvGrpSpPr/>
            <p:nvPr/>
          </p:nvGrpSpPr>
          <p:grpSpPr>
            <a:xfrm>
              <a:off x="6353973" y="510576"/>
              <a:ext cx="2573895" cy="913027"/>
              <a:chOff x="5359651" y="4950017"/>
              <a:chExt cx="3506622" cy="157007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359651" y="4950017"/>
                <a:ext cx="3331676" cy="1430831"/>
                <a:chOff x="5359651" y="3074347"/>
                <a:chExt cx="3331676" cy="1430831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359651" y="4348349"/>
                  <a:ext cx="333167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2882"/>
                <a:stretch/>
              </p:blipFill>
              <p:spPr>
                <a:xfrm>
                  <a:off x="5495925" y="3338919"/>
                  <a:ext cx="2198103" cy="1022175"/>
                </a:xfrm>
                <a:prstGeom prst="rect">
                  <a:avLst/>
                </a:prstGeom>
              </p:spPr>
            </p:pic>
            <p:cxnSp>
              <p:nvCxnSpPr>
                <p:cNvPr id="17" name="Straight Arrow Connector 16"/>
                <p:cNvCxnSpPr/>
                <p:nvPr/>
              </p:nvCxnSpPr>
              <p:spPr>
                <a:xfrm flipH="1" flipV="1">
                  <a:off x="6917274" y="3074347"/>
                  <a:ext cx="7235" cy="14308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660725" y="6202535"/>
                    <a:ext cx="205548" cy="3175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sz="1200" b="0" dirty="0" smtClean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0725" y="6202535"/>
                    <a:ext cx="205548" cy="31755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6000" r="-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/>
              <a:srcRect l="32882" r="29645"/>
              <a:stretch/>
            </p:blipFill>
            <p:spPr>
              <a:xfrm>
                <a:off x="7316718" y="5214595"/>
                <a:ext cx="1227208" cy="102217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031656" y="1233139"/>
                  <a:ext cx="24157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1656" y="1233139"/>
                  <a:ext cx="241573" cy="1846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128" b="-96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554208" y="1234476"/>
                  <a:ext cx="33502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b="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4208" y="1234476"/>
                  <a:ext cx="335028" cy="18466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18" r="-1818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H="1">
            <a:off x="5468293" y="1084652"/>
            <a:ext cx="688063" cy="3714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28637" y="1023345"/>
                <a:ext cx="203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637" y="1023345"/>
                <a:ext cx="20300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6471" r="-20588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1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sz="700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ένα σήμα εισόδου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η περιβάλλουσα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κάθε συχνότητας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είναι ένα σήμα πεπερασμένης διάρκειας στο χρόνο, χαμηλοπερατής φύσεως και στενής ζώνης στη συχνότητα, δηλ.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≠0,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=0,  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εύκολα (Άσκηση </a:t>
                </a:r>
                <a:r>
                  <a:rPr lang="el-GR" dirty="0" smtClean="0">
                    <a:sym typeface="Wingdings" panose="05000000000000000000" pitchFamily="2" charset="2"/>
                  </a:rPr>
                  <a:t>) να δείξουμε ότι τότε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έχουμε ένα άθροισμα σημάτων στενής ζώνης!</a:t>
                </a:r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2"/>
                <a:stretch>
                  <a:fillRect l="-1932" t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12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ΓΧΑ </a:t>
                </a:r>
                <a:r>
                  <a:rPr lang="el-GR" b="1" dirty="0"/>
                  <a:t>Συστήματα στο Χώρο της </a:t>
                </a:r>
                <a:r>
                  <a:rPr lang="el-GR" b="1" dirty="0" smtClean="0"/>
                  <a:t>Συχνότητας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επανάληψη…)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αναλύσουμε την έξοδο: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)) 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 δρα πολλαπλασιαστικά στο φάσμα πλάτους της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δρα αθροιστικά στο φάσμα φάσης της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66735" y="968948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41135" y="1365118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65370" y="5175114"/>
            <a:ext cx="8745166" cy="1001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sz="700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Υπό τις προϋποθέσεις που είπαμε νωρίτερα (</a:t>
                </a:r>
                <a:r>
                  <a:rPr lang="en-US" dirty="0" smtClean="0"/>
                  <a:t>slide 6)</a:t>
                </a:r>
                <a:r>
                  <a:rPr lang="el-GR" dirty="0" smtClean="0"/>
                  <a:t>, η έξοδος του ΓΧΑ συστήματος μπορεί να γραφεί ως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9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Ξεκάθαρα βλ</a:t>
                </a:r>
                <a:r>
                  <a:rPr lang="el-GR" dirty="0" smtClean="0"/>
                  <a:t>έπετε ότι κάθε διαμορφωμένο ημίτονο συχνότητας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έχει καθυστερήσει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2"/>
                <a:stretch>
                  <a:fillRect l="-1932" t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3" y="3888980"/>
            <a:ext cx="8564770" cy="24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6" y="1546710"/>
            <a:ext cx="8753956" cy="2723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φαίνεται στο σχήμα.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Είσοδος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n-US" sz="10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b="0" dirty="0" smtClean="0"/>
                  <a:t>    </a:t>
                </a:r>
                <a:r>
                  <a:rPr lang="el-GR" b="0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l-GR" b="0" dirty="0" smtClean="0"/>
                  <a:t> 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=0.54−0.46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σημαντικό εύρος συχνοτήτων για αυτό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b="0" dirty="0" smtClean="0"/>
                  <a:t> είναι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𝑠𝑎𝑚𝑝𝑙𝑒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3"/>
                <a:stretch>
                  <a:fillRect l="-1932" t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26094" y="5151050"/>
            <a:ext cx="2120230" cy="1260019"/>
            <a:chOff x="6926094" y="5151050"/>
            <a:chExt cx="2120230" cy="1260019"/>
          </a:xfrm>
        </p:grpSpPr>
        <p:pic>
          <p:nvPicPr>
            <p:cNvPr id="1026" name="Picture 2" descr="https://docs.scipy.org/doc/scipy-0.15.1/reference/_images/scipy-signal-hamming-1_00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7352" r="8334" b="18879"/>
            <a:stretch/>
          </p:blipFill>
          <p:spPr bwMode="auto">
            <a:xfrm>
              <a:off x="6926094" y="5151050"/>
              <a:ext cx="2120230" cy="118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919868" y="6334125"/>
                  <a:ext cx="120225" cy="769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el-GR" sz="5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9868" y="6334125"/>
                  <a:ext cx="120225" cy="769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000" r="-15000" b="-76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169649" y="6334125"/>
                  <a:ext cx="49693" cy="769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5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649" y="6334125"/>
                  <a:ext cx="49693" cy="769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7500" r="-37500" b="-76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Elbow Connector 9"/>
          <p:cNvCxnSpPr/>
          <p:nvPr/>
        </p:nvCxnSpPr>
        <p:spPr>
          <a:xfrm flipV="1">
            <a:off x="2225310" y="5406557"/>
            <a:ext cx="4833183" cy="193131"/>
          </a:xfrm>
          <a:prstGeom prst="bentConnector3">
            <a:avLst>
              <a:gd name="adj1" fmla="val 1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−50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−50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−350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2"/>
                <a:stretch>
                  <a:fillRect l="-1932" t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6" y="1906476"/>
            <a:ext cx="8945928" cy="33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4904781"/>
            <a:ext cx="8920264" cy="1680829"/>
            <a:chOff x="195701" y="4846590"/>
            <a:chExt cx="8771246" cy="16808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" t="75011" r="-136" b="485"/>
            <a:stretch/>
          </p:blipFill>
          <p:spPr>
            <a:xfrm>
              <a:off x="400047" y="4846590"/>
              <a:ext cx="8566900" cy="1680829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195701" y="5076482"/>
              <a:ext cx="407324" cy="257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5885" y="1002993"/>
            <a:ext cx="8932743" cy="1787487"/>
            <a:chOff x="87282" y="1809325"/>
            <a:chExt cx="8932743" cy="17874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466" t="47126"/>
            <a:stretch/>
          </p:blipFill>
          <p:spPr>
            <a:xfrm>
              <a:off x="384110" y="1809325"/>
              <a:ext cx="8635915" cy="178748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87282" y="1809325"/>
              <a:ext cx="303416" cy="5514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83298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b="0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908"/>
          <a:stretch/>
        </p:blipFill>
        <p:spPr>
          <a:xfrm>
            <a:off x="199505" y="2732029"/>
            <a:ext cx="8529566" cy="20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83298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1963669"/>
            <a:ext cx="8977824" cy="27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83298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2"/>
          <a:stretch/>
        </p:blipFill>
        <p:spPr>
          <a:xfrm>
            <a:off x="1918986" y="892942"/>
            <a:ext cx="7105645" cy="1256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75011" r="-137" b="485"/>
          <a:stretch/>
        </p:blipFill>
        <p:spPr>
          <a:xfrm>
            <a:off x="1918985" y="5171233"/>
            <a:ext cx="7105645" cy="13836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97150" y="3263145"/>
            <a:ext cx="575748" cy="34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18986" y="2215044"/>
            <a:ext cx="7105645" cy="1491273"/>
            <a:chOff x="1918986" y="2215044"/>
            <a:chExt cx="7105645" cy="1491273"/>
          </a:xfrm>
        </p:grpSpPr>
        <p:grpSp>
          <p:nvGrpSpPr>
            <p:cNvPr id="13" name="Group 12"/>
            <p:cNvGrpSpPr/>
            <p:nvPr/>
          </p:nvGrpSpPr>
          <p:grpSpPr>
            <a:xfrm>
              <a:off x="1918986" y="2215044"/>
              <a:ext cx="7105645" cy="1491273"/>
              <a:chOff x="1918986" y="2215044"/>
              <a:chExt cx="7105645" cy="149127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634" b="52043"/>
              <a:stretch/>
            </p:blipFill>
            <p:spPr>
              <a:xfrm>
                <a:off x="1918986" y="2215044"/>
                <a:ext cx="7105645" cy="1429966"/>
              </a:xfrm>
              <a:prstGeom prst="rect">
                <a:avLst/>
              </a:prstGeom>
            </p:spPr>
          </p:pic>
          <p:sp>
            <p:nvSpPr>
              <p:cNvPr id="12" name="Rounded Rectangle 11"/>
              <p:cNvSpPr/>
              <p:nvPr/>
            </p:nvSpPr>
            <p:spPr>
              <a:xfrm>
                <a:off x="2762250" y="3437770"/>
                <a:ext cx="355600" cy="26854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106470" y="3430386"/>
              <a:ext cx="970480" cy="2685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654922" y="3425133"/>
              <a:ext cx="355600" cy="2685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09248" y="3587860"/>
            <a:ext cx="7105645" cy="1452215"/>
            <a:chOff x="1909248" y="3645010"/>
            <a:chExt cx="7105645" cy="1452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" t="45590" r="137" b="29253"/>
            <a:stretch/>
          </p:blipFill>
          <p:spPr>
            <a:xfrm>
              <a:off x="1909248" y="3676650"/>
              <a:ext cx="7105645" cy="1420575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3205132" y="3645010"/>
              <a:ext cx="355600" cy="2685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59115" y="3325827"/>
            <a:ext cx="5867589" cy="1769138"/>
            <a:chOff x="2459115" y="3325827"/>
            <a:chExt cx="5867589" cy="1769138"/>
          </a:xfrm>
        </p:grpSpPr>
        <p:sp>
          <p:nvSpPr>
            <p:cNvPr id="20" name="Rounded Rectangle 19"/>
            <p:cNvSpPr/>
            <p:nvPr/>
          </p:nvSpPr>
          <p:spPr>
            <a:xfrm>
              <a:off x="7452765" y="3325827"/>
              <a:ext cx="873939" cy="175597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59115" y="3338994"/>
              <a:ext cx="873939" cy="175597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040777" y="2698816"/>
            <a:ext cx="1907177" cy="47642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38"/>
          <a:stretch/>
        </p:blipFill>
        <p:spPr>
          <a:xfrm>
            <a:off x="1919095" y="844301"/>
            <a:ext cx="7124483" cy="1274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832982" cy="609634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>Απόκριση Φάσης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" y="1333500"/>
            <a:ext cx="155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solidFill>
                  <a:srgbClr val="000000"/>
                </a:solidFill>
              </a:rPr>
              <a:t>Είσοδος ευρείας ζώνης</a:t>
            </a:r>
          </a:p>
          <a:p>
            <a:r>
              <a:rPr lang="el-GR" sz="1100" dirty="0" smtClean="0">
                <a:solidFill>
                  <a:srgbClr val="000000"/>
                </a:solidFill>
              </a:rPr>
              <a:t>(</a:t>
            </a:r>
            <a:r>
              <a:rPr lang="en-US" sz="1100" dirty="0" smtClean="0">
                <a:solidFill>
                  <a:srgbClr val="000000"/>
                </a:solidFill>
              </a:rPr>
              <a:t>wideband)</a:t>
            </a:r>
            <a:endParaRPr lang="el-GR" sz="11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 b="51998"/>
          <a:stretch/>
        </p:blipFill>
        <p:spPr>
          <a:xfrm>
            <a:off x="1919095" y="2118360"/>
            <a:ext cx="7124483" cy="1379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6" b="27310"/>
          <a:stretch/>
        </p:blipFill>
        <p:spPr>
          <a:xfrm>
            <a:off x="1919095" y="3497580"/>
            <a:ext cx="7124483" cy="1394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75125" r="214" b="451"/>
          <a:stretch/>
        </p:blipFill>
        <p:spPr>
          <a:xfrm>
            <a:off x="1896235" y="4936379"/>
            <a:ext cx="7124483" cy="13792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59115" y="3325827"/>
            <a:ext cx="5867589" cy="1769138"/>
            <a:chOff x="2459115" y="3325827"/>
            <a:chExt cx="5867589" cy="1769138"/>
          </a:xfrm>
        </p:grpSpPr>
        <p:sp>
          <p:nvSpPr>
            <p:cNvPr id="12" name="Rounded Rectangle 11"/>
            <p:cNvSpPr/>
            <p:nvPr/>
          </p:nvSpPr>
          <p:spPr>
            <a:xfrm>
              <a:off x="7452765" y="3325827"/>
              <a:ext cx="873939" cy="175597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59115" y="3338994"/>
              <a:ext cx="873939" cy="175597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587931" y="2455938"/>
            <a:ext cx="2569029" cy="71930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6157654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ΓΧΑ </a:t>
                </a:r>
                <a:r>
                  <a:rPr lang="el-GR" b="1" dirty="0"/>
                  <a:t>Συστήματα στο Χώρο της </a:t>
                </a:r>
                <a:r>
                  <a:rPr lang="el-GR" b="1" dirty="0" smtClean="0"/>
                  <a:t>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2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να μπορούμε να εφαρμόζουμε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σε μια εξίσωση διαφορών, υποθέτουμε ότι το σύστημα έχει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 άλλα λόγια, ότι η απόκριση σε συχνότητα υπάρχει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είναι πάντα αληθές αυτό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να υπάρχει η απόκριση σε συχνότητα αρκεί </a:t>
                </a:r>
                <a:br>
                  <a:rPr lang="el-GR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παραπάνω συνθήκη αποτελεί συνθήκη ευστάθειας του συστήματος!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πρέπει να έχουμε ευσταθές σύστημα για να μπορούμε να πάρουμε το </a:t>
                </a:r>
                <a:r>
                  <a:rPr lang="el-GR" dirty="0" err="1" smtClean="0"/>
                  <a:t>μετασχ</a:t>
                </a:r>
                <a:r>
                  <a:rPr lang="en-US" dirty="0" smtClean="0"/>
                  <a:t>. Fourier </a:t>
                </a:r>
                <a:r>
                  <a:rPr lang="el-GR" dirty="0" smtClean="0"/>
                  <a:t>του!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6157654"/>
              </a:xfrm>
              <a:blipFill rotWithShape="0">
                <a:blip r:embed="rId2"/>
                <a:stretch>
                  <a:fillRect l="-1884" t="-1782" r="-3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66735" y="968948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41135" y="1365118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0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Συχνότητας – </a:t>
                </a:r>
                <a:r>
                  <a:rPr lang="el-GR" b="1" dirty="0" smtClean="0"/>
                  <a:t>Απόκριση Φάσης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πράγματα όσον αφορά την επίδραση της απόκρισης πλάτους ενός ΓΧΑ συστήματος στην είσοδό του είναι σχετικά ξεκάθαρα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απόκριση πλάτους πολλαπλασιάζεται με το φάσμα πλάτους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Φαινομενικά και η επίδραση της απόκρισης φάσης δε συνιστά κάτι πολύπλοκο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απόκριση φάσης προστίθεται στο φάσμα φάσης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Υπενθυμίζεται ότι η φάση σχετίζεται με τη χρονική δομή ενός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η επίδραση της απόκρισης φάσης διατηρεί ή όχι την αρχική χρονική δομή του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τελικά τα πράγματα δεν είναι τα όσο απλά για την απόκριση φάσης. Γιατί?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Γιατί η φάση ενός μιγαδικού αριθμού δεν ορίζεται μονοσήμαντα!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πρόσθεση οποιουδήποτε ακέραιου πολλαπλάσιου του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1600" dirty="0" smtClean="0"/>
                  <a:t> διατηρεί την ίδια τιμή στη φάση</a:t>
                </a: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3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της Συχνότητας – </a:t>
                </a:r>
                <a:r>
                  <a:rPr lang="el-GR" b="1" dirty="0" smtClean="0"/>
                  <a:t>Απόκριση Φάσης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Όταν υπολογίζουμε τη φάση μέσω της αντίστροφης εφαπτομένης, το αποτέλεσμα είναι πάντα στο διάστημα (-π, π]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Αυτή η τιμή ονομάζεται πρωτεύουσα τιμή φάσης (</a:t>
                </a:r>
                <a:r>
                  <a:rPr lang="en-US" sz="1600" dirty="0" smtClean="0"/>
                  <a:t>principal phase value)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endParaRPr lang="en-US" sz="1600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𝐴𝑅𝐺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 smtClean="0"/>
              </a:p>
              <a:p>
                <a:pPr marL="384048" lvl="2" indent="0">
                  <a:buClrTx/>
                  <a:buSzPct val="120000"/>
                  <a:buNone/>
                </a:pPr>
                <a:endParaRPr lang="en-US" sz="1050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Οποιαδήποτε άλλη γωνία μπορεί να γραφεί με βάση την πρωτεύουσα φάση ως</a:t>
                </a:r>
              </a:p>
              <a:p>
                <a:pPr marL="384048" lvl="2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384048" lvl="2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𝐴𝑅𝐺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1600" dirty="0" smtClean="0"/>
              </a:p>
              <a:p>
                <a:pPr marL="384048" lvl="2" indent="0">
                  <a:buClrTx/>
                  <a:buSzPct val="120000"/>
                  <a:buNone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διαδικασία εύρεσης της συνεχούς (ως προς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) συνάρτησης φάσης από την πρωτεύουσα φάση που παίρνουμε από την αντίστροφη εφαπτομένη ονομάζεται </a:t>
                </a:r>
                <a:r>
                  <a:rPr lang="el-GR" b="1" dirty="0" smtClean="0"/>
                  <a:t>ξετύλιγμα φάσης (</a:t>
                </a:r>
                <a:r>
                  <a:rPr lang="en-US" b="1" dirty="0" smtClean="0"/>
                  <a:t>phase unwrapping)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Δείτε το ακόλουθο σχήμα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2"/>
                <a:stretch>
                  <a:fillRect l="-1905" t="-1860" r="-8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97980" y="3322320"/>
            <a:ext cx="449580" cy="37338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7147560" y="3505200"/>
            <a:ext cx="480060" cy="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7620" y="3322320"/>
                <a:ext cx="449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620" y="3322320"/>
                <a:ext cx="449580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6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1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2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/>
              <a:t>ΓΧΑ Συστήματα στο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Χώρο </a:t>
            </a:r>
            <a:r>
              <a:rPr lang="el-GR" b="1" dirty="0"/>
              <a:t>της Συχνότητας –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Απόκριση Φάσης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43" y="383738"/>
            <a:ext cx="3998067" cy="61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4721598"/>
            <a:ext cx="8802764" cy="1785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 από το παρελθόν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24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Αυτή είναι η απόκριση φάσης του γνωστού σας σήματος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&gt;1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την «ξετυλίξουμε» θα είναι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κάπως</a:t>
                </a:r>
                <a:br>
                  <a:rPr lang="el-GR" dirty="0" smtClean="0"/>
                </a:br>
                <a:r>
                  <a:rPr lang="el-GR" dirty="0" smtClean="0"/>
                  <a:t>έτσι…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2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6993" y="1097535"/>
            <a:ext cx="8383053" cy="2070020"/>
            <a:chOff x="488886" y="1179018"/>
            <a:chExt cx="8383053" cy="207002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" t="56087"/>
            <a:stretch/>
          </p:blipFill>
          <p:spPr>
            <a:xfrm>
              <a:off x="488886" y="1249378"/>
              <a:ext cx="8383053" cy="19996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45248" y="1179018"/>
                  <a:ext cx="1271630" cy="28591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248" y="1179018"/>
                  <a:ext cx="1271630" cy="28591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8" t="-8511" r="-6220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63355" y="4515344"/>
                <a:ext cx="924869" cy="2859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55" y="4515344"/>
                <a:ext cx="924869" cy="285912"/>
              </a:xfrm>
              <a:prstGeom prst="rect">
                <a:avLst/>
              </a:prstGeom>
              <a:blipFill rotWithShape="0">
                <a:blip r:embed="rId6"/>
                <a:stretch>
                  <a:fillRect l="-3947" t="-8511" r="-9211" b="-34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0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Θυμηθείτε ότι η έξοδος ενός ΓΧΑ συστήματος για ημιτονοειδή είσοδο της μορφής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δίνεται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Προσέξτε: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ποσότητα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μας δείχνει τη </a:t>
                </a:r>
                <a:r>
                  <a:rPr lang="el-GR" b="1" dirty="0" smtClean="0"/>
                  <a:t>χρονική καθυστέρηση σε δείγματα </a:t>
                </a:r>
                <a:r>
                  <a:rPr lang="el-GR" dirty="0" smtClean="0"/>
                  <a:t>του σήματος εξόδου σε σχέση με το αρχικό σήμα εισόδου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ονομάζεται </a:t>
                </a:r>
                <a:r>
                  <a:rPr lang="el-GR" b="1" dirty="0" smtClean="0"/>
                  <a:t>καθυστέρηση φάσης (</a:t>
                </a:r>
                <a:r>
                  <a:rPr lang="en-US" b="1" dirty="0" smtClean="0"/>
                  <a:t>phase delay)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2"/>
                <a:stretch>
                  <a:fillRect l="-1932" t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43604" y="1430448"/>
            <a:ext cx="2046083" cy="4617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ightning Bolt 7"/>
          <p:cNvSpPr/>
          <p:nvPr/>
        </p:nvSpPr>
        <p:spPr>
          <a:xfrm flipH="1">
            <a:off x="6980222" y="1403287"/>
            <a:ext cx="497940" cy="479834"/>
          </a:xfrm>
          <a:prstGeom prst="lightningBol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6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</a:t>
                </a:r>
                <a:r>
                  <a:rPr lang="el-GR" b="1" dirty="0" smtClean="0"/>
                  <a:t>Χώρο </a:t>
                </a:r>
                <a:r>
                  <a:rPr lang="el-GR" b="1" dirty="0"/>
                  <a:t>της Συχνότητας – </a:t>
                </a:r>
                <a:r>
                  <a:rPr lang="el-GR" b="1" dirty="0" smtClean="0"/>
                  <a:t>Απόκριση Φάσης</a:t>
                </a:r>
                <a:endParaRPr lang="el-GR" sz="700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1100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Στην πράξη, μια άλλη μετρική μας είναι πιο χρήσιμη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καθώς άπειρης διάρκειας ημίτονα δεν υπάρχουν στην πράξη!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…και πιθανότατα αυτά να μην έχουν σταθερό πλάτος προϊόντος του χρόνου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12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κανείς να δείξει ότι η συνάρτηση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η οποία ονομάζεται </a:t>
                </a:r>
                <a:r>
                  <a:rPr lang="el-GR" b="1" dirty="0" smtClean="0"/>
                  <a:t>καθυστέρηση ομάδας (</a:t>
                </a:r>
                <a:r>
                  <a:rPr lang="en-US" b="1" dirty="0" smtClean="0"/>
                  <a:t>group delay)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αυτή που καθορίζει την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καθυστέρηση της </a:t>
                </a:r>
                <a:r>
                  <a:rPr lang="el-GR" b="1" dirty="0" smtClean="0"/>
                  <a:t>περιβάλλουσας</a:t>
                </a:r>
                <a:r>
                  <a:rPr lang="el-GR" dirty="0" smtClean="0"/>
                  <a:t> του σήματος (και άρα του σήματος) στην έξοδό του, αν</a:t>
                </a:r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η απόκριση πλάτους του συστήματος είναι περίπου σταθερή </a:t>
                </a:r>
                <a:r>
                  <a:rPr lang="el-GR" b="1" dirty="0" smtClean="0"/>
                  <a:t>γύρω</a:t>
                </a:r>
                <a:r>
                  <a:rPr lang="el-GR" dirty="0" smtClean="0"/>
                  <a:t> από μια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η οποία σχετίζεται με την είσοδο</a:t>
                </a:r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η καθυστέρηση ομάδας είναι περίπου σταθερή </a:t>
                </a:r>
                <a:r>
                  <a:rPr lang="el-GR" b="1" dirty="0" smtClean="0"/>
                  <a:t>γύρω</a:t>
                </a:r>
                <a:r>
                  <a:rPr lang="el-GR" dirty="0" smtClean="0"/>
                  <a:t> από μια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η οποία σχετίζεται με την είσοδο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1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Δείτε το ακόλουθο σχήμα για ένα άπειρης διάρκειας ημίτονο διαμορφωμένο κατά πλάτος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832982" cy="6096347"/>
              </a:xfrm>
              <a:blipFill rotWithShape="0">
                <a:blip r:embed="rId2"/>
                <a:stretch>
                  <a:fillRect l="-1932" t="-1800" r="-1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156" y="4635374"/>
            <a:ext cx="8543108" cy="1205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9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3053</TotalTime>
  <Words>1041</Words>
  <Application>Microsoft Office PowerPoint</Application>
  <PresentationFormat>On-screen Show (4:3)</PresentationFormat>
  <Paragraphs>427</Paragraphs>
  <Slides>27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292</cp:revision>
  <cp:lastPrinted>2019-10-17T11:46:09Z</cp:lastPrinted>
  <dcterms:created xsi:type="dcterms:W3CDTF">2018-08-17T16:23:20Z</dcterms:created>
  <dcterms:modified xsi:type="dcterms:W3CDTF">2019-10-29T17:04:39Z</dcterms:modified>
</cp:coreProperties>
</file>