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s/slide108.xml" ContentType="application/vnd.openxmlformats-officedocument.presentationml.slid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s/slide118.xml" ContentType="application/vnd.openxmlformats-officedocument.presentationml.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s/slide117.xml" ContentType="application/vnd.openxmlformats-officedocument.presentationml.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s/slide1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</p:sldMasterIdLst>
  <p:sldIdLst>
    <p:sldId id="256" r:id="rId28"/>
    <p:sldId id="257" r:id="rId29"/>
    <p:sldId id="293" r:id="rId30"/>
    <p:sldId id="291" r:id="rId31"/>
    <p:sldId id="258" r:id="rId32"/>
    <p:sldId id="259" r:id="rId33"/>
    <p:sldId id="274" r:id="rId34"/>
    <p:sldId id="276" r:id="rId35"/>
    <p:sldId id="260" r:id="rId36"/>
    <p:sldId id="300" r:id="rId37"/>
    <p:sldId id="289" r:id="rId38"/>
    <p:sldId id="301" r:id="rId39"/>
    <p:sldId id="290" r:id="rId40"/>
    <p:sldId id="294" r:id="rId41"/>
    <p:sldId id="267" r:id="rId42"/>
    <p:sldId id="269" r:id="rId43"/>
    <p:sldId id="270" r:id="rId44"/>
    <p:sldId id="271" r:id="rId45"/>
    <p:sldId id="277" r:id="rId46"/>
    <p:sldId id="278" r:id="rId47"/>
    <p:sldId id="275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6" r:id="rId76"/>
    <p:sldId id="334" r:id="rId77"/>
    <p:sldId id="335" r:id="rId78"/>
    <p:sldId id="261" r:id="rId79"/>
    <p:sldId id="262" r:id="rId80"/>
    <p:sldId id="268" r:id="rId81"/>
    <p:sldId id="295" r:id="rId82"/>
    <p:sldId id="292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4" r:id="rId91"/>
    <p:sldId id="353" r:id="rId92"/>
    <p:sldId id="355" r:id="rId93"/>
    <p:sldId id="356" r:id="rId94"/>
    <p:sldId id="358" r:id="rId95"/>
    <p:sldId id="363" r:id="rId96"/>
    <p:sldId id="364" r:id="rId97"/>
    <p:sldId id="359" r:id="rId98"/>
    <p:sldId id="360" r:id="rId99"/>
    <p:sldId id="362" r:id="rId100"/>
    <p:sldId id="365" r:id="rId101"/>
    <p:sldId id="266" r:id="rId102"/>
    <p:sldId id="273" r:id="rId103"/>
    <p:sldId id="296" r:id="rId104"/>
    <p:sldId id="333" r:id="rId105"/>
    <p:sldId id="298" r:id="rId106"/>
    <p:sldId id="299" r:id="rId107"/>
    <p:sldId id="302" r:id="rId108"/>
    <p:sldId id="357" r:id="rId109"/>
    <p:sldId id="380" r:id="rId110"/>
    <p:sldId id="366" r:id="rId111"/>
    <p:sldId id="381" r:id="rId112"/>
    <p:sldId id="367" r:id="rId113"/>
    <p:sldId id="368" r:id="rId114"/>
    <p:sldId id="369" r:id="rId115"/>
    <p:sldId id="370" r:id="rId116"/>
    <p:sldId id="371" r:id="rId117"/>
    <p:sldId id="372" r:id="rId118"/>
    <p:sldId id="382" r:id="rId119"/>
    <p:sldId id="373" r:id="rId120"/>
    <p:sldId id="374" r:id="rId121"/>
    <p:sldId id="375" r:id="rId122"/>
    <p:sldId id="378" r:id="rId123"/>
    <p:sldId id="376" r:id="rId124"/>
    <p:sldId id="377" r:id="rId125"/>
    <p:sldId id="379" r:id="rId126"/>
    <p:sldId id="263" r:id="rId127"/>
    <p:sldId id="345" r:id="rId128"/>
    <p:sldId id="340" r:id="rId129"/>
    <p:sldId id="341" r:id="rId130"/>
    <p:sldId id="342" r:id="rId131"/>
    <p:sldId id="343" r:id="rId132"/>
    <p:sldId id="344" r:id="rId133"/>
    <p:sldId id="280" r:id="rId134"/>
    <p:sldId id="281" r:id="rId135"/>
    <p:sldId id="282" r:id="rId136"/>
    <p:sldId id="283" r:id="rId137"/>
    <p:sldId id="284" r:id="rId138"/>
    <p:sldId id="285" r:id="rId139"/>
    <p:sldId id="286" r:id="rId140"/>
    <p:sldId id="287" r:id="rId141"/>
    <p:sldId id="288" r:id="rId142"/>
    <p:sldId id="306" r:id="rId143"/>
    <p:sldId id="337" r:id="rId144"/>
    <p:sldId id="338" r:id="rId145"/>
    <p:sldId id="279" r:id="rId146"/>
    <p:sldId id="272" r:id="rId147"/>
    <p:sldId id="312" r:id="rId148"/>
    <p:sldId id="264" r:id="rId149"/>
    <p:sldId id="297" r:id="rId150"/>
    <p:sldId id="303" r:id="rId151"/>
    <p:sldId id="265" r:id="rId152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Cochin" charset="0"/>
        <a:ea typeface="ヒラギノ明朝 ProN W3" charset="0"/>
        <a:cs typeface="ヒラギノ明朝 ProN W3" charset="0"/>
        <a:sym typeface="Cochi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40" y="-11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90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84" Type="http://schemas.openxmlformats.org/officeDocument/2006/relationships/slide" Target="slides/slide57.xml"/><Relationship Id="rId89" Type="http://schemas.openxmlformats.org/officeDocument/2006/relationships/slide" Target="slides/slide62.xml"/><Relationship Id="rId112" Type="http://schemas.openxmlformats.org/officeDocument/2006/relationships/slide" Target="slides/slide85.xml"/><Relationship Id="rId133" Type="http://schemas.openxmlformats.org/officeDocument/2006/relationships/slide" Target="slides/slide106.xml"/><Relationship Id="rId138" Type="http://schemas.openxmlformats.org/officeDocument/2006/relationships/slide" Target="slides/slide111.xml"/><Relationship Id="rId154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0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74" Type="http://schemas.openxmlformats.org/officeDocument/2006/relationships/slide" Target="slides/slide47.xml"/><Relationship Id="rId79" Type="http://schemas.openxmlformats.org/officeDocument/2006/relationships/slide" Target="slides/slide52.xml"/><Relationship Id="rId102" Type="http://schemas.openxmlformats.org/officeDocument/2006/relationships/slide" Target="slides/slide75.xml"/><Relationship Id="rId123" Type="http://schemas.openxmlformats.org/officeDocument/2006/relationships/slide" Target="slides/slide96.xml"/><Relationship Id="rId128" Type="http://schemas.openxmlformats.org/officeDocument/2006/relationships/slide" Target="slides/slide101.xml"/><Relationship Id="rId144" Type="http://schemas.openxmlformats.org/officeDocument/2006/relationships/slide" Target="slides/slide117.xml"/><Relationship Id="rId149" Type="http://schemas.openxmlformats.org/officeDocument/2006/relationships/slide" Target="slides/slide12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3.xml"/><Relationship Id="rId95" Type="http://schemas.openxmlformats.org/officeDocument/2006/relationships/slide" Target="slides/slide6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113" Type="http://schemas.openxmlformats.org/officeDocument/2006/relationships/slide" Target="slides/slide86.xml"/><Relationship Id="rId118" Type="http://schemas.openxmlformats.org/officeDocument/2006/relationships/slide" Target="slides/slide91.xml"/><Relationship Id="rId134" Type="http://schemas.openxmlformats.org/officeDocument/2006/relationships/slide" Target="slides/slide107.xml"/><Relationship Id="rId139" Type="http://schemas.openxmlformats.org/officeDocument/2006/relationships/slide" Target="slides/slide112.xml"/><Relationship Id="rId80" Type="http://schemas.openxmlformats.org/officeDocument/2006/relationships/slide" Target="slides/slide53.xml"/><Relationship Id="rId85" Type="http://schemas.openxmlformats.org/officeDocument/2006/relationships/slide" Target="slides/slide58.xml"/><Relationship Id="rId150" Type="http://schemas.openxmlformats.org/officeDocument/2006/relationships/slide" Target="slides/slide123.xml"/><Relationship Id="rId155" Type="http://schemas.openxmlformats.org/officeDocument/2006/relationships/theme" Target="theme/theme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103" Type="http://schemas.openxmlformats.org/officeDocument/2006/relationships/slide" Target="slides/slide76.xml"/><Relationship Id="rId108" Type="http://schemas.openxmlformats.org/officeDocument/2006/relationships/slide" Target="slides/slide81.xml"/><Relationship Id="rId116" Type="http://schemas.openxmlformats.org/officeDocument/2006/relationships/slide" Target="slides/slide89.xml"/><Relationship Id="rId124" Type="http://schemas.openxmlformats.org/officeDocument/2006/relationships/slide" Target="slides/slide97.xml"/><Relationship Id="rId129" Type="http://schemas.openxmlformats.org/officeDocument/2006/relationships/slide" Target="slides/slide102.xml"/><Relationship Id="rId137" Type="http://schemas.openxmlformats.org/officeDocument/2006/relationships/slide" Target="slides/slide11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83" Type="http://schemas.openxmlformats.org/officeDocument/2006/relationships/slide" Target="slides/slide56.xml"/><Relationship Id="rId88" Type="http://schemas.openxmlformats.org/officeDocument/2006/relationships/slide" Target="slides/slide61.xml"/><Relationship Id="rId91" Type="http://schemas.openxmlformats.org/officeDocument/2006/relationships/slide" Target="slides/slide64.xml"/><Relationship Id="rId96" Type="http://schemas.openxmlformats.org/officeDocument/2006/relationships/slide" Target="slides/slide69.xml"/><Relationship Id="rId111" Type="http://schemas.openxmlformats.org/officeDocument/2006/relationships/slide" Target="slides/slide84.xml"/><Relationship Id="rId132" Type="http://schemas.openxmlformats.org/officeDocument/2006/relationships/slide" Target="slides/slide105.xml"/><Relationship Id="rId140" Type="http://schemas.openxmlformats.org/officeDocument/2006/relationships/slide" Target="slides/slide113.xml"/><Relationship Id="rId145" Type="http://schemas.openxmlformats.org/officeDocument/2006/relationships/slide" Target="slides/slide118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6" Type="http://schemas.openxmlformats.org/officeDocument/2006/relationships/slide" Target="slides/slide79.xml"/><Relationship Id="rId114" Type="http://schemas.openxmlformats.org/officeDocument/2006/relationships/slide" Target="slides/slide87.xml"/><Relationship Id="rId119" Type="http://schemas.openxmlformats.org/officeDocument/2006/relationships/slide" Target="slides/slide92.xml"/><Relationship Id="rId127" Type="http://schemas.openxmlformats.org/officeDocument/2006/relationships/slide" Target="slides/slide10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slide" Target="slides/slide51.xml"/><Relationship Id="rId81" Type="http://schemas.openxmlformats.org/officeDocument/2006/relationships/slide" Target="slides/slide54.xml"/><Relationship Id="rId86" Type="http://schemas.openxmlformats.org/officeDocument/2006/relationships/slide" Target="slides/slide59.xml"/><Relationship Id="rId94" Type="http://schemas.openxmlformats.org/officeDocument/2006/relationships/slide" Target="slides/slide67.xml"/><Relationship Id="rId99" Type="http://schemas.openxmlformats.org/officeDocument/2006/relationships/slide" Target="slides/slide72.xml"/><Relationship Id="rId101" Type="http://schemas.openxmlformats.org/officeDocument/2006/relationships/slide" Target="slides/slide74.xml"/><Relationship Id="rId122" Type="http://schemas.openxmlformats.org/officeDocument/2006/relationships/slide" Target="slides/slide95.xml"/><Relationship Id="rId130" Type="http://schemas.openxmlformats.org/officeDocument/2006/relationships/slide" Target="slides/slide103.xml"/><Relationship Id="rId135" Type="http://schemas.openxmlformats.org/officeDocument/2006/relationships/slide" Target="slides/slide108.xml"/><Relationship Id="rId143" Type="http://schemas.openxmlformats.org/officeDocument/2006/relationships/slide" Target="slides/slide116.xml"/><Relationship Id="rId148" Type="http://schemas.openxmlformats.org/officeDocument/2006/relationships/slide" Target="slides/slide121.xml"/><Relationship Id="rId151" Type="http://schemas.openxmlformats.org/officeDocument/2006/relationships/slide" Target="slides/slide124.xml"/><Relationship Id="rId15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2.xml"/><Relationship Id="rId109" Type="http://schemas.openxmlformats.org/officeDocument/2006/relationships/slide" Target="slides/slide82.xml"/><Relationship Id="rId34" Type="http://schemas.openxmlformats.org/officeDocument/2006/relationships/slide" Target="slides/slide7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6" Type="http://schemas.openxmlformats.org/officeDocument/2006/relationships/slide" Target="slides/slide49.xml"/><Relationship Id="rId97" Type="http://schemas.openxmlformats.org/officeDocument/2006/relationships/slide" Target="slides/slide70.xml"/><Relationship Id="rId104" Type="http://schemas.openxmlformats.org/officeDocument/2006/relationships/slide" Target="slides/slide77.xml"/><Relationship Id="rId120" Type="http://schemas.openxmlformats.org/officeDocument/2006/relationships/slide" Target="slides/slide93.xml"/><Relationship Id="rId125" Type="http://schemas.openxmlformats.org/officeDocument/2006/relationships/slide" Target="slides/slide98.xml"/><Relationship Id="rId141" Type="http://schemas.openxmlformats.org/officeDocument/2006/relationships/slide" Target="slides/slide114.xml"/><Relationship Id="rId146" Type="http://schemas.openxmlformats.org/officeDocument/2006/relationships/slide" Target="slides/slide11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92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66" Type="http://schemas.openxmlformats.org/officeDocument/2006/relationships/slide" Target="slides/slide39.xml"/><Relationship Id="rId87" Type="http://schemas.openxmlformats.org/officeDocument/2006/relationships/slide" Target="slides/slide60.xml"/><Relationship Id="rId110" Type="http://schemas.openxmlformats.org/officeDocument/2006/relationships/slide" Target="slides/slide83.xml"/><Relationship Id="rId115" Type="http://schemas.openxmlformats.org/officeDocument/2006/relationships/slide" Target="slides/slide88.xml"/><Relationship Id="rId131" Type="http://schemas.openxmlformats.org/officeDocument/2006/relationships/slide" Target="slides/slide104.xml"/><Relationship Id="rId136" Type="http://schemas.openxmlformats.org/officeDocument/2006/relationships/slide" Target="slides/slide109.xml"/><Relationship Id="rId61" Type="http://schemas.openxmlformats.org/officeDocument/2006/relationships/slide" Target="slides/slide34.xml"/><Relationship Id="rId82" Type="http://schemas.openxmlformats.org/officeDocument/2006/relationships/slide" Target="slides/slide55.xml"/><Relationship Id="rId152" Type="http://schemas.openxmlformats.org/officeDocument/2006/relationships/slide" Target="slides/slide12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56" Type="http://schemas.openxmlformats.org/officeDocument/2006/relationships/slide" Target="slides/slide29.xml"/><Relationship Id="rId77" Type="http://schemas.openxmlformats.org/officeDocument/2006/relationships/slide" Target="slides/slide50.xml"/><Relationship Id="rId100" Type="http://schemas.openxmlformats.org/officeDocument/2006/relationships/slide" Target="slides/slide73.xml"/><Relationship Id="rId105" Type="http://schemas.openxmlformats.org/officeDocument/2006/relationships/slide" Target="slides/slide78.xml"/><Relationship Id="rId126" Type="http://schemas.openxmlformats.org/officeDocument/2006/relationships/slide" Target="slides/slide99.xml"/><Relationship Id="rId147" Type="http://schemas.openxmlformats.org/officeDocument/2006/relationships/slide" Target="slides/slide12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93" Type="http://schemas.openxmlformats.org/officeDocument/2006/relationships/slide" Target="slides/slide66.xml"/><Relationship Id="rId98" Type="http://schemas.openxmlformats.org/officeDocument/2006/relationships/slide" Target="slides/slide71.xml"/><Relationship Id="rId121" Type="http://schemas.openxmlformats.org/officeDocument/2006/relationships/slide" Target="slides/slide94.xml"/><Relationship Id="rId142" Type="http://schemas.openxmlformats.org/officeDocument/2006/relationships/slide" Target="slides/slide11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4700" cy="353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3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609600"/>
            <a:ext cx="4013200" cy="638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609600"/>
            <a:ext cx="4013200" cy="638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692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69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085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1225" y="203200"/>
            <a:ext cx="1806575" cy="679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03200"/>
            <a:ext cx="5267325" cy="679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885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9225" y="203200"/>
            <a:ext cx="1806575" cy="679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0" y="203200"/>
            <a:ext cx="5267325" cy="679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600200"/>
            <a:ext cx="204470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981700" cy="342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401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4200"/>
            <a:ext cx="401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8354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8450" y="38354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1125" y="1193800"/>
            <a:ext cx="11588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193800"/>
            <a:ext cx="33242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7900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9850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1854200"/>
            <a:ext cx="147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1854200"/>
            <a:ext cx="147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1282700"/>
            <a:ext cx="81788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3924300"/>
            <a:ext cx="81788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text styles</a:t>
            </a:r>
          </a:p>
          <a:p>
            <a:pPr lvl="1"/>
            <a:r>
              <a:rPr lang="en-US" smtClean="0">
                <a:sym typeface="Copperplate" charset="0"/>
              </a:rPr>
              <a:t>Second level</a:t>
            </a:r>
          </a:p>
          <a:p>
            <a:pPr lvl="2"/>
            <a:r>
              <a:rPr lang="en-US" smtClean="0">
                <a:sym typeface="Copperplate" charset="0"/>
              </a:rPr>
              <a:t>Third level</a:t>
            </a:r>
          </a:p>
          <a:p>
            <a:pPr lvl="3"/>
            <a:r>
              <a:rPr lang="en-US" smtClean="0">
                <a:sym typeface="Copperplate" charset="0"/>
              </a:rPr>
              <a:t>Fourth level</a:t>
            </a:r>
          </a:p>
          <a:p>
            <a:pPr lvl="4"/>
            <a:r>
              <a:rPr lang="en-US" smtClean="0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990600" y="609600"/>
            <a:ext cx="8178800" cy="638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54038" indent="-350838" algn="l" rtl="0" fontAlgn="base">
        <a:spcBef>
          <a:spcPts val="5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896938" indent="-350838" algn="l" rtl="0" fontAlgn="base">
        <a:spcBef>
          <a:spcPts val="5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239838" indent="-350838" algn="l" rtl="0" fontAlgn="base">
        <a:spcBef>
          <a:spcPts val="5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595438" indent="-350838" algn="l" rtl="0" fontAlgn="base">
        <a:spcBef>
          <a:spcPts val="5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938338" indent="-350838" algn="l" rtl="0" fontAlgn="base">
        <a:spcBef>
          <a:spcPts val="5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395538" indent="-350838" algn="l" rtl="0" fontAlgn="base">
        <a:spcBef>
          <a:spcPts val="5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52738" indent="-350838" algn="l" rtl="0" fontAlgn="base">
        <a:spcBef>
          <a:spcPts val="5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09938" indent="-350838" algn="l" rtl="0" fontAlgn="base">
        <a:spcBef>
          <a:spcPts val="5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67138" indent="-350838" algn="l" rtl="0" fontAlgn="base">
        <a:spcBef>
          <a:spcPts val="5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71500" y="203200"/>
            <a:ext cx="72263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71500" y="1854200"/>
            <a:ext cx="72263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+mj-lt"/>
          <a:ea typeface="+mj-ea"/>
          <a:cs typeface="+mj-cs"/>
          <a:sym typeface="Copperplate" charset="0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540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8969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2398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5954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9383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3955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527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099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671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349500" y="203200"/>
            <a:ext cx="72263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349500" y="1854200"/>
            <a:ext cx="72263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+mj-lt"/>
          <a:ea typeface="+mj-ea"/>
          <a:cs typeface="+mj-cs"/>
          <a:sym typeface="Copperplate" charset="0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540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8969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2398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5954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9383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3955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527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099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671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429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858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287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43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272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844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416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988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56038" indent="-439738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048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9477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2906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6462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9891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4463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9035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607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8179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1600200"/>
            <a:ext cx="8178800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3924300"/>
            <a:ext cx="81788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text styles</a:t>
            </a:r>
          </a:p>
          <a:p>
            <a:pPr lvl="1"/>
            <a:r>
              <a:rPr lang="en-US" smtClean="0">
                <a:sym typeface="Copperplate" charset="0"/>
              </a:rPr>
              <a:t>Second level</a:t>
            </a:r>
          </a:p>
          <a:p>
            <a:pPr lvl="2"/>
            <a:r>
              <a:rPr lang="en-US" smtClean="0">
                <a:sym typeface="Copperplate" charset="0"/>
              </a:rPr>
              <a:t>Third level</a:t>
            </a:r>
          </a:p>
          <a:p>
            <a:pPr lvl="3"/>
            <a:r>
              <a:rPr lang="en-US" smtClean="0">
                <a:sym typeface="Copperplate" charset="0"/>
              </a:rPr>
              <a:t>Fourth level</a:t>
            </a:r>
          </a:p>
          <a:p>
            <a:pPr lvl="4"/>
            <a:r>
              <a:rPr lang="en-US" smtClean="0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1854200"/>
            <a:ext cx="81788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540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8969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2398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5954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9383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3955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527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099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671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8354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945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44500" y="11938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429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858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287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43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272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844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41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988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560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048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9477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2906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6462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9891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4463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9035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3607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817938" indent="-350838" algn="l" rtl="0" fontAlgn="base">
        <a:spcBef>
          <a:spcPts val="3100"/>
        </a:spcBef>
        <a:spcAft>
          <a:spcPct val="0"/>
        </a:spcAft>
        <a:buSzPct val="74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37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90600" y="1854200"/>
            <a:ext cx="39370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254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8683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2112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5668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9097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3669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241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2813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385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057900" y="2159000"/>
            <a:ext cx="31115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10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23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68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224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53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25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97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6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41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457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10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23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68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224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53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25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97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6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41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133600"/>
            <a:ext cx="8178800" cy="334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1854200"/>
            <a:ext cx="39370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254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8683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2112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5668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9097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3669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241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2813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385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070600" y="1854200"/>
            <a:ext cx="30988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chin" charset="0"/>
              </a:rPr>
              <a:t>Click to edit Master text styles</a:t>
            </a:r>
          </a:p>
          <a:p>
            <a:pPr lvl="1"/>
            <a:r>
              <a:rPr lang="en-US" smtClean="0">
                <a:sym typeface="Cochin" charset="0"/>
              </a:rPr>
              <a:t>Second level</a:t>
            </a:r>
          </a:p>
          <a:p>
            <a:pPr lvl="2"/>
            <a:r>
              <a:rPr lang="en-US" smtClean="0">
                <a:sym typeface="Cochin" charset="0"/>
              </a:rPr>
              <a:t>Third level</a:t>
            </a:r>
          </a:p>
          <a:p>
            <a:pPr lvl="3"/>
            <a:r>
              <a:rPr lang="en-US" smtClean="0">
                <a:sym typeface="Cochin" charset="0"/>
              </a:rPr>
              <a:t>Fourth level</a:t>
            </a:r>
          </a:p>
          <a:p>
            <a:pPr lvl="4"/>
            <a:r>
              <a:rPr lang="en-US" smtClean="0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2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254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1pPr>
      <a:lvl2pPr marL="8683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2pPr>
      <a:lvl3pPr marL="12112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3pPr>
      <a:lvl4pPr marL="15668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4pPr>
      <a:lvl5pPr marL="19097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5pPr>
      <a:lvl6pPr marL="23669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8241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2813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738563" indent="-322263" algn="l" rtl="0" fontAlgn="base">
        <a:spcBef>
          <a:spcPts val="3900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37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10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23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68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224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53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25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97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6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41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10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23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68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224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53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225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797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69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94125" indent="-377825" algn="l" rtl="0" fontAlgn="base">
        <a:spcBef>
          <a:spcPts val="2900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429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858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287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43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272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844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41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988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560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37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6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95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51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780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52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24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496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06838" indent="-439738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990600" y="5384800"/>
            <a:ext cx="81788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ytes.inso.cc" TargetMode="External"/><Relationship Id="rId2" Type="http://schemas.openxmlformats.org/officeDocument/2006/relationships/hyperlink" Target="mailto:seb@cine7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osteele.com/archives/2008/05/commit-polici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hem-bla-ics.blogspot.com/2008/10/git-eclipse-integration.html" TargetMode="External"/><Relationship Id="rId1" Type="http://schemas.openxmlformats.org/officeDocument/2006/relationships/slideLayout" Target="../slideLayouts/slideLayout2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bogolisk.blogspot.com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dhZ9BXQgc4" TargetMode="External"/><Relationship Id="rId2" Type="http://schemas.openxmlformats.org/officeDocument/2006/relationships/hyperlink" Target="http://git-scm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hygitisbetterthanx.com" TargetMode="External"/><Relationship Id="rId4" Type="http://schemas.openxmlformats.org/officeDocument/2006/relationships/hyperlink" Target="http://www.youtube.com/watch?v=4XpnKHJAok8" TargetMode="Externa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http://git.or.cz" TargetMode="Externa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hygitisbetterthanx.com" TargetMode="Externa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eb@zapata.tots-ns.net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unkio@cox.net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eb@cine7.net" TargetMode="Externa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seb@cine7.net" TargetMode="Externa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seb@cine7.net" TargetMode="Externa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seb@cine7.net" TargetMode="Externa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xfrm>
            <a:off x="990600" y="596900"/>
            <a:ext cx="8178800" cy="2578100"/>
          </a:xfrm>
          <a:ln/>
        </p:spPr>
        <p:txBody>
          <a:bodyPr/>
          <a:lstStyle/>
          <a:p>
            <a:r>
              <a:rPr lang="en-US"/>
              <a:t>Git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3492500"/>
            <a:ext cx="8178800" cy="203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Sébastien Cevey &lt;</a:t>
            </a:r>
            <a:r>
              <a:rPr lang="en-US" u="sng">
                <a:hlinkClick r:id="rId2"/>
              </a:rPr>
              <a:t>seb@cine7.net</a:t>
            </a:r>
            <a:r>
              <a:rPr lang="en-US"/>
              <a:t>&gt;</a:t>
            </a:r>
          </a:p>
          <a:p>
            <a:pPr>
              <a:lnSpc>
                <a:spcPct val="110000"/>
              </a:lnSpc>
            </a:pPr>
            <a:r>
              <a:rPr lang="en-US" sz="2500" u="sng">
                <a:hlinkClick r:id="rId3"/>
              </a:rPr>
              <a:t>http://bytes.inso.cc</a:t>
            </a:r>
            <a:r>
              <a:rPr lang="en-US" sz="2500"/>
              <a:t>/</a:t>
            </a:r>
          </a:p>
          <a:p>
            <a:pPr>
              <a:lnSpc>
                <a:spcPct val="110000"/>
              </a:lnSpc>
            </a:pPr>
            <a:endParaRPr lang="en-US"/>
          </a:p>
          <a:p>
            <a:r>
              <a:rPr lang="en-US" sz="2300"/>
              <a:t>Purple Scout presentation (April 17, 2009)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6121400"/>
            <a:ext cx="914400" cy="914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8700" y="6562725"/>
            <a:ext cx="2298700" cy="3968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/>
          </p:cNvSpPr>
          <p:nvPr/>
        </p:nvSpPr>
        <p:spPr bwMode="auto">
          <a:xfrm>
            <a:off x="314325" y="7023100"/>
            <a:ext cx="1866900" cy="482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Swiss Federal Institute of Technology, Lausanne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4137025" y="7023100"/>
            <a:ext cx="1866900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XMMS2 Music Player</a:t>
            </a:r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7594600" y="7023100"/>
            <a:ext cx="1866900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Playlouder MSP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400" y="6450013"/>
            <a:ext cx="1689100" cy="4841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Why “Git” ?</a:t>
            </a:r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1397000"/>
            <a:ext cx="8178800" cy="5880100"/>
          </a:xfrm>
          <a:ln/>
        </p:spPr>
        <p:txBody>
          <a:bodyPr anchor="t"/>
          <a:lstStyle/>
          <a:p>
            <a:r>
              <a:rPr lang="en-US" b="1"/>
              <a:t>git</a:t>
            </a:r>
            <a:r>
              <a:rPr lang="en-US"/>
              <a:t> (plural </a:t>
            </a:r>
            <a:r>
              <a:rPr lang="en-US" i="1"/>
              <a:t>gits</a:t>
            </a:r>
            <a:r>
              <a:rPr lang="en-US"/>
              <a:t>)</a:t>
            </a:r>
          </a:p>
          <a:p>
            <a:pPr marL="939800" lvl="2" indent="0"/>
            <a:r>
              <a:rPr lang="en-US"/>
              <a:t>2. (</a:t>
            </a:r>
            <a:r>
              <a:rPr lang="en-US" i="1"/>
              <a:t>British, slang, pejorative</a:t>
            </a:r>
            <a:r>
              <a:rPr lang="en-US"/>
              <a:t>) A silly, incompetent, stupid, annoying or childish person.</a:t>
            </a:r>
          </a:p>
          <a:p>
            <a:pPr marL="1295400" lvl="3" indent="0"/>
            <a:r>
              <a:rPr lang="en-US" sz="2400" i="1"/>
              <a:t>“Jacko is a git.”</a:t>
            </a:r>
          </a:p>
          <a:p>
            <a:r>
              <a:rPr lang="en-US"/>
              <a:t>Linus Torvalds:</a:t>
            </a:r>
          </a:p>
          <a:p>
            <a:pPr marL="498475" lvl="1" indent="0"/>
            <a:r>
              <a:rPr lang="en-US" sz="2400" i="1"/>
              <a:t>“I'm an egotistical bastard, and I name all my projects after myself. First Linux, now git.”</a:t>
            </a:r>
          </a:p>
          <a:p>
            <a:pPr marL="498475" lvl="1" indent="0"/>
            <a:endParaRPr lang="en-US" sz="2400" i="1"/>
          </a:p>
          <a:p>
            <a:r>
              <a:rPr lang="en-US"/>
              <a:t>Alternatively: “Global Information Tracker”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78C8104-6A8E-481F-ACE8-808EF20D3557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/>
          </p:cNvSpPr>
          <p:nvPr/>
        </p:nvSpPr>
        <p:spPr bwMode="auto">
          <a:xfrm>
            <a:off x="2298700" y="1422400"/>
            <a:ext cx="5651500" cy="5359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0050" name="Rectangle 2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layers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47CB336-1DEC-42DF-80A4-15C618C7434B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422400"/>
            <a:ext cx="5653088" cy="5359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/>
          </p:cNvSpPr>
          <p:nvPr/>
        </p:nvSpPr>
        <p:spPr bwMode="auto">
          <a:xfrm>
            <a:off x="4154488" y="6838950"/>
            <a:ext cx="5653087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Source: </a:t>
            </a:r>
            <a:r>
              <a:rPr lang="en-US" sz="1800" u="sng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  <a:hlinkClick r:id="rId3"/>
              </a:rPr>
              <a:t>http://osteele.com/archives/2008/05/commit-policies</a:t>
            </a:r>
            <a:endParaRPr lang="en-US" sz="1800" u="sng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/>
          </p:cNvSpPr>
          <p:nvPr/>
        </p:nvSpPr>
        <p:spPr bwMode="auto">
          <a:xfrm>
            <a:off x="723900" y="1625600"/>
            <a:ext cx="8496300" cy="520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Changing the history = point to a new history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Correct mistakes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Cleanup messy iterative development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rgbClr val="FF252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Warning: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 Changes commit ids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 (Possibly) creates conflicts if when people merge the rewritten branch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 Best used locally, not on an important tree</a:t>
            </a:r>
          </a:p>
        </p:txBody>
      </p:sp>
      <p:sp>
        <p:nvSpPr>
          <p:cNvPr id="131074" name="Rectangle 2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Rewrite history!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1CA3CD1-7083-43F8-8070-1ECA552510C0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Rewrite history! (1)</a:t>
            </a:r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48EA6B9-04DE-445E-8667-E68E3E487560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2099" name="Rectangle 3"/>
          <p:cNvSpPr>
            <a:spLocks/>
          </p:cNvSpPr>
          <p:nvPr/>
        </p:nvSpPr>
        <p:spPr bwMode="auto">
          <a:xfrm>
            <a:off x="7569200" y="2438400"/>
            <a:ext cx="19685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 flipH="1">
            <a:off x="8089900" y="32258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2101" name="Rectangle 5"/>
          <p:cNvSpPr>
            <a:spLocks/>
          </p:cNvSpPr>
          <p:nvPr/>
        </p:nvSpPr>
        <p:spPr bwMode="auto">
          <a:xfrm rot="-3741241">
            <a:off x="7677150" y="17716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2102" name="AutoShape 6"/>
          <p:cNvSpPr>
            <a:spLocks/>
          </p:cNvSpPr>
          <p:nvPr/>
        </p:nvSpPr>
        <p:spPr bwMode="auto">
          <a:xfrm>
            <a:off x="7835900" y="4318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32103" name="AutoShape 7"/>
          <p:cNvSpPr>
            <a:spLocks/>
          </p:cNvSpPr>
          <p:nvPr/>
        </p:nvSpPr>
        <p:spPr bwMode="auto">
          <a:xfrm>
            <a:off x="7835900" y="3924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32104" name="AutoShape 8"/>
          <p:cNvSpPr>
            <a:spLocks/>
          </p:cNvSpPr>
          <p:nvPr/>
        </p:nvSpPr>
        <p:spPr bwMode="auto">
          <a:xfrm>
            <a:off x="7835900" y="3530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32105" name="AutoShape 9"/>
          <p:cNvSpPr>
            <a:spLocks/>
          </p:cNvSpPr>
          <p:nvPr/>
        </p:nvSpPr>
        <p:spPr bwMode="auto">
          <a:xfrm>
            <a:off x="7835900" y="3136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H="1">
            <a:off x="8089900" y="2489200"/>
            <a:ext cx="0" cy="5476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2107" name="Rectangle 11"/>
          <p:cNvSpPr>
            <a:spLocks/>
          </p:cNvSpPr>
          <p:nvPr/>
        </p:nvSpPr>
        <p:spPr bwMode="auto">
          <a:xfrm>
            <a:off x="723900" y="1625600"/>
            <a:ext cx="6007100" cy="447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commit --amend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“Replace the latest commit by the current state of the index”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Allows to keep or edit the commit message</a:t>
            </a:r>
          </a:p>
        </p:txBody>
      </p:sp>
      <p:sp>
        <p:nvSpPr>
          <p:cNvPr id="132108" name="Rectangle 12"/>
          <p:cNvSpPr>
            <a:spLocks/>
          </p:cNvSpPr>
          <p:nvPr/>
        </p:nvSpPr>
        <p:spPr bwMode="auto">
          <a:xfrm>
            <a:off x="6692900" y="2768600"/>
            <a:ext cx="508000" cy="368300"/>
          </a:xfrm>
          <a:prstGeom prst="rect">
            <a:avLst/>
          </a:prstGeom>
          <a:solidFill>
            <a:srgbClr val="CC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K</a:t>
            </a:r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7261225" y="3014663"/>
            <a:ext cx="522288" cy="150812"/>
          </a:xfrm>
          <a:prstGeom prst="line">
            <a:avLst/>
          </a:prstGeom>
          <a:noFill/>
          <a:ln w="25400" cap="flat">
            <a:solidFill>
              <a:srgbClr val="CC6666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Line 1"/>
          <p:cNvSpPr>
            <a:spLocks noChangeShapeType="1"/>
          </p:cNvSpPr>
          <p:nvPr/>
        </p:nvSpPr>
        <p:spPr bwMode="auto">
          <a:xfrm rot="10800000" flipH="1">
            <a:off x="8089900" y="3406775"/>
            <a:ext cx="0" cy="223838"/>
          </a:xfrm>
          <a:prstGeom prst="line">
            <a:avLst/>
          </a:prstGeom>
          <a:noFill/>
          <a:ln w="25400" cap="flat">
            <a:solidFill>
              <a:schemeClr val="tx1">
                <a:alpha val="2399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 flipH="1">
            <a:off x="8186738" y="3327400"/>
            <a:ext cx="406400" cy="2905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23" name="Rectangle 3"/>
          <p:cNvSpPr>
            <a:spLocks/>
          </p:cNvSpPr>
          <p:nvPr/>
        </p:nvSpPr>
        <p:spPr bwMode="auto">
          <a:xfrm>
            <a:off x="7569200" y="2438400"/>
            <a:ext cx="19685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24" name="Rectangle 4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Rewrite history! (1)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D1C2F69-F9C7-44FB-8315-41BE0DD91ED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8089900" y="3582988"/>
            <a:ext cx="0" cy="8747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27" name="Rectangle 7"/>
          <p:cNvSpPr>
            <a:spLocks/>
          </p:cNvSpPr>
          <p:nvPr/>
        </p:nvSpPr>
        <p:spPr bwMode="auto">
          <a:xfrm rot="-3741241">
            <a:off x="7677150" y="17716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128" name="AutoShape 8"/>
          <p:cNvSpPr>
            <a:spLocks/>
          </p:cNvSpPr>
          <p:nvPr/>
        </p:nvSpPr>
        <p:spPr bwMode="auto">
          <a:xfrm>
            <a:off x="7835900" y="4318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33129" name="AutoShape 9"/>
          <p:cNvSpPr>
            <a:spLocks/>
          </p:cNvSpPr>
          <p:nvPr/>
        </p:nvSpPr>
        <p:spPr bwMode="auto">
          <a:xfrm>
            <a:off x="7835900" y="3924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33130" name="AutoShape 10"/>
          <p:cNvSpPr>
            <a:spLocks/>
          </p:cNvSpPr>
          <p:nvPr/>
        </p:nvSpPr>
        <p:spPr bwMode="auto">
          <a:xfrm>
            <a:off x="7835900" y="3530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33131" name="AutoShape 11"/>
          <p:cNvSpPr>
            <a:spLocks/>
          </p:cNvSpPr>
          <p:nvPr/>
        </p:nvSpPr>
        <p:spPr bwMode="auto">
          <a:xfrm>
            <a:off x="7835900" y="3136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>
              <a:alpha val="4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>
            <a:off x="8256588" y="2505075"/>
            <a:ext cx="441325" cy="55562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33" name="Rectangle 13"/>
          <p:cNvSpPr>
            <a:spLocks/>
          </p:cNvSpPr>
          <p:nvPr/>
        </p:nvSpPr>
        <p:spPr bwMode="auto">
          <a:xfrm>
            <a:off x="723900" y="1625600"/>
            <a:ext cx="6007100" cy="447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rgbClr val="FF252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commit --amend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“Replace the latest commit by the current state of the index”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Allows to keep or edit the commit message</a:t>
            </a:r>
          </a:p>
        </p:txBody>
      </p:sp>
      <p:sp>
        <p:nvSpPr>
          <p:cNvPr id="133134" name="AutoShape 14"/>
          <p:cNvSpPr>
            <a:spLocks/>
          </p:cNvSpPr>
          <p:nvPr/>
        </p:nvSpPr>
        <p:spPr bwMode="auto">
          <a:xfrm>
            <a:off x="8470900" y="3136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K</a:t>
            </a:r>
          </a:p>
        </p:txBody>
      </p:sp>
    </p:spTree>
  </p:cSld>
  <p:clrMapOvr>
    <a:masterClrMapping/>
  </p:clrMapOvr>
  <p:transition spd="med">
    <p:dissolv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/>
          </p:cNvSpPr>
          <p:nvPr/>
        </p:nvSpPr>
        <p:spPr bwMode="auto">
          <a:xfrm>
            <a:off x="723900" y="1625600"/>
            <a:ext cx="6007100" cy="447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rebase --interactive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Rewrite a sequence of commits: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omit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squash with parent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edit</a:t>
            </a:r>
          </a:p>
          <a:p>
            <a:pPr marL="388938" indent="-388938" algn="l">
              <a:spcBef>
                <a:spcPts val="1800"/>
              </a:spcBef>
            </a:pP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146" name="Rectangle 2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Rewrite history! (2)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0665D9C-8A98-491C-8562-24A389C9591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148" name="Rectangle 4"/>
          <p:cNvSpPr>
            <a:spLocks/>
          </p:cNvSpPr>
          <p:nvPr/>
        </p:nvSpPr>
        <p:spPr bwMode="auto">
          <a:xfrm>
            <a:off x="7569200" y="2438400"/>
            <a:ext cx="2171700" cy="33401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8102600" y="3397250"/>
            <a:ext cx="0" cy="2038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4150" name="AutoShape 6"/>
          <p:cNvSpPr>
            <a:spLocks/>
          </p:cNvSpPr>
          <p:nvPr/>
        </p:nvSpPr>
        <p:spPr bwMode="auto">
          <a:xfrm>
            <a:off x="7848600" y="3657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134151" name="AutoShape 7"/>
          <p:cNvSpPr>
            <a:spLocks/>
          </p:cNvSpPr>
          <p:nvPr/>
        </p:nvSpPr>
        <p:spPr bwMode="auto">
          <a:xfrm>
            <a:off x="7848600" y="3225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134152" name="Rectangle 8"/>
          <p:cNvSpPr>
            <a:spLocks/>
          </p:cNvSpPr>
          <p:nvPr/>
        </p:nvSpPr>
        <p:spPr bwMode="auto">
          <a:xfrm rot="-3741241">
            <a:off x="7677150" y="17716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153" name="AutoShape 9"/>
          <p:cNvSpPr>
            <a:spLocks/>
          </p:cNvSpPr>
          <p:nvPr/>
        </p:nvSpPr>
        <p:spPr bwMode="auto">
          <a:xfrm>
            <a:off x="7848600" y="5295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34154" name="AutoShape 10"/>
          <p:cNvSpPr>
            <a:spLocks/>
          </p:cNvSpPr>
          <p:nvPr/>
        </p:nvSpPr>
        <p:spPr bwMode="auto">
          <a:xfrm>
            <a:off x="7848600" y="4902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34155" name="AutoShape 11"/>
          <p:cNvSpPr>
            <a:spLocks/>
          </p:cNvSpPr>
          <p:nvPr/>
        </p:nvSpPr>
        <p:spPr bwMode="auto">
          <a:xfrm>
            <a:off x="7848600" y="45085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34156" name="AutoShape 12"/>
          <p:cNvSpPr>
            <a:spLocks/>
          </p:cNvSpPr>
          <p:nvPr/>
        </p:nvSpPr>
        <p:spPr bwMode="auto">
          <a:xfrm>
            <a:off x="7848600" y="4089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8096250" y="2597150"/>
            <a:ext cx="0" cy="56832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/>
          </p:cNvSpPr>
          <p:nvPr/>
        </p:nvSpPr>
        <p:spPr bwMode="auto">
          <a:xfrm>
            <a:off x="723900" y="1625600"/>
            <a:ext cx="6007100" cy="447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rgbClr val="FF252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rebase --interactive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Rewrite a sequence of commits: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omit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squash with parent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edit</a:t>
            </a:r>
          </a:p>
          <a:p>
            <a:pPr marL="388938" indent="-388938" algn="l">
              <a:spcBef>
                <a:spcPts val="1800"/>
              </a:spcBef>
            </a:pP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170" name="Rectangle 2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Rewrite history! (2)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60A682A-4D86-493F-AA9B-DBB270E7A07B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172" name="Rectangle 4"/>
          <p:cNvSpPr>
            <a:spLocks/>
          </p:cNvSpPr>
          <p:nvPr/>
        </p:nvSpPr>
        <p:spPr bwMode="auto">
          <a:xfrm>
            <a:off x="7569200" y="2438400"/>
            <a:ext cx="2171700" cy="33401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>
            <a:off x="8102600" y="3397250"/>
            <a:ext cx="0" cy="2038350"/>
          </a:xfrm>
          <a:prstGeom prst="line">
            <a:avLst/>
          </a:prstGeom>
          <a:noFill/>
          <a:ln w="25400" cap="flat">
            <a:solidFill>
              <a:schemeClr val="tx1">
                <a:alpha val="3299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 flipH="1">
            <a:off x="8091488" y="5056188"/>
            <a:ext cx="803275" cy="396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5175" name="AutoShape 7"/>
          <p:cNvSpPr>
            <a:spLocks/>
          </p:cNvSpPr>
          <p:nvPr/>
        </p:nvSpPr>
        <p:spPr bwMode="auto">
          <a:xfrm>
            <a:off x="7848600" y="3657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>
              <a:alpha val="32999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135176" name="AutoShape 8"/>
          <p:cNvSpPr>
            <a:spLocks/>
          </p:cNvSpPr>
          <p:nvPr/>
        </p:nvSpPr>
        <p:spPr bwMode="auto">
          <a:xfrm>
            <a:off x="7848600" y="3225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>
              <a:alpha val="32999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135177" name="Rectangle 9"/>
          <p:cNvSpPr>
            <a:spLocks/>
          </p:cNvSpPr>
          <p:nvPr/>
        </p:nvSpPr>
        <p:spPr bwMode="auto">
          <a:xfrm rot="-3741241">
            <a:off x="7677150" y="17716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178" name="AutoShape 10"/>
          <p:cNvSpPr>
            <a:spLocks/>
          </p:cNvSpPr>
          <p:nvPr/>
        </p:nvSpPr>
        <p:spPr bwMode="auto">
          <a:xfrm>
            <a:off x="7848600" y="5295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35179" name="AutoShape 11"/>
          <p:cNvSpPr>
            <a:spLocks/>
          </p:cNvSpPr>
          <p:nvPr/>
        </p:nvSpPr>
        <p:spPr bwMode="auto">
          <a:xfrm>
            <a:off x="7848600" y="4902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>
              <a:alpha val="32999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35180" name="AutoShape 12"/>
          <p:cNvSpPr>
            <a:spLocks/>
          </p:cNvSpPr>
          <p:nvPr/>
        </p:nvSpPr>
        <p:spPr bwMode="auto">
          <a:xfrm>
            <a:off x="7848600" y="45085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>
              <a:alpha val="32999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35181" name="AutoShape 13"/>
          <p:cNvSpPr>
            <a:spLocks/>
          </p:cNvSpPr>
          <p:nvPr/>
        </p:nvSpPr>
        <p:spPr bwMode="auto">
          <a:xfrm>
            <a:off x="7848600" y="4089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>
              <a:alpha val="32999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35182" name="Line 14"/>
          <p:cNvSpPr>
            <a:spLocks noChangeShapeType="1"/>
          </p:cNvSpPr>
          <p:nvPr/>
        </p:nvSpPr>
        <p:spPr bwMode="auto">
          <a:xfrm>
            <a:off x="8234363" y="2492375"/>
            <a:ext cx="671512" cy="6619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8966200" y="3403600"/>
            <a:ext cx="0" cy="16525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5184" name="AutoShape 16"/>
          <p:cNvSpPr>
            <a:spLocks/>
          </p:cNvSpPr>
          <p:nvPr/>
        </p:nvSpPr>
        <p:spPr bwMode="auto">
          <a:xfrm rot="-66412">
            <a:off x="8616950" y="3225800"/>
            <a:ext cx="6858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 (E+F)</a:t>
            </a:r>
          </a:p>
        </p:txBody>
      </p:sp>
      <p:sp>
        <p:nvSpPr>
          <p:cNvPr id="135185" name="AutoShape 17"/>
          <p:cNvSpPr>
            <a:spLocks/>
          </p:cNvSpPr>
          <p:nvPr/>
        </p:nvSpPr>
        <p:spPr bwMode="auto">
          <a:xfrm>
            <a:off x="8712200" y="4902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35186" name="AutoShape 18"/>
          <p:cNvSpPr>
            <a:spLocks/>
          </p:cNvSpPr>
          <p:nvPr/>
        </p:nvSpPr>
        <p:spPr bwMode="auto">
          <a:xfrm>
            <a:off x="8616950" y="4089400"/>
            <a:ext cx="6858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 (D)</a:t>
            </a:r>
          </a:p>
        </p:txBody>
      </p:sp>
      <p:pic>
        <p:nvPicPr>
          <p:cNvPr id="13518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4324350"/>
            <a:ext cx="5156200" cy="27749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/>
          </p:cNvSpPr>
          <p:nvPr/>
        </p:nvSpPr>
        <p:spPr bwMode="auto">
          <a:xfrm>
            <a:off x="723900" y="1625600"/>
            <a:ext cx="7696200" cy="447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rgbClr val="FF252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filter-branch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Rewrite history using functions/scripts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Edit author infos, commit message, directories, commits, tags, etc.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RTFM...</a:t>
            </a:r>
          </a:p>
        </p:txBody>
      </p:sp>
      <p:sp>
        <p:nvSpPr>
          <p:cNvPr id="136194" name="Rectangle 2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Rewrite history! (3)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0128C0F-9E45-4CC8-B5B7-7EC53473A44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bisect</a:t>
            </a:r>
          </a:p>
        </p:txBody>
      </p:sp>
      <p:sp>
        <p:nvSpPr>
          <p:cNvPr id="137218" name="Rectangle 2"/>
          <p:cNvSpPr>
            <a:spLocks noChangeArrowheads="1"/>
          </p:cNvSpPr>
          <p:nvPr>
            <p:ph type="body" idx="1"/>
          </p:nvPr>
        </p:nvSpPr>
        <p:spPr>
          <a:xfrm>
            <a:off x="546100" y="1574800"/>
            <a:ext cx="6007100" cy="4470400"/>
          </a:xfrm>
          <a:ln/>
        </p:spPr>
        <p:txBody>
          <a:bodyPr anchor="t"/>
          <a:lstStyle/>
          <a:p>
            <a:pPr marL="693738"/>
            <a:r>
              <a:rPr lang="en-US"/>
              <a:t>Useful to find the commit that introduces a problem</a:t>
            </a:r>
          </a:p>
          <a:p>
            <a:pPr marL="693738"/>
            <a:r>
              <a:rPr lang="en-US"/>
              <a:t>git bisect start &lt;bad&gt; [&lt;good&gt;]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9A02070-E102-4A82-9BB9-1B909C6CEF2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220" name="Rectangle 4"/>
          <p:cNvSpPr>
            <a:spLocks/>
          </p:cNvSpPr>
          <p:nvPr/>
        </p:nvSpPr>
        <p:spPr bwMode="auto">
          <a:xfrm>
            <a:off x="7010400" y="2844800"/>
            <a:ext cx="29464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 flipH="1">
            <a:off x="7531100" y="3365500"/>
            <a:ext cx="0" cy="157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7222" name="Rectangle 6"/>
          <p:cNvSpPr>
            <a:spLocks/>
          </p:cNvSpPr>
          <p:nvPr/>
        </p:nvSpPr>
        <p:spPr bwMode="auto">
          <a:xfrm rot="-3741241">
            <a:off x="7118350" y="21780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223" name="AutoShape 7"/>
          <p:cNvSpPr>
            <a:spLocks/>
          </p:cNvSpPr>
          <p:nvPr/>
        </p:nvSpPr>
        <p:spPr bwMode="auto">
          <a:xfrm>
            <a:off x="7277100" y="4724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37224" name="AutoShape 8"/>
          <p:cNvSpPr>
            <a:spLocks/>
          </p:cNvSpPr>
          <p:nvPr/>
        </p:nvSpPr>
        <p:spPr bwMode="auto">
          <a:xfrm>
            <a:off x="7277100" y="4330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37225" name="AutoShape 9"/>
          <p:cNvSpPr>
            <a:spLocks/>
          </p:cNvSpPr>
          <p:nvPr/>
        </p:nvSpPr>
        <p:spPr bwMode="auto">
          <a:xfrm>
            <a:off x="7277100" y="3937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37226" name="AutoShape 10"/>
          <p:cNvSpPr>
            <a:spLocks/>
          </p:cNvSpPr>
          <p:nvPr/>
        </p:nvSpPr>
        <p:spPr bwMode="auto">
          <a:xfrm>
            <a:off x="7277100" y="3543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37227" name="AutoShape 11"/>
          <p:cNvSpPr>
            <a:spLocks/>
          </p:cNvSpPr>
          <p:nvPr/>
        </p:nvSpPr>
        <p:spPr bwMode="auto">
          <a:xfrm>
            <a:off x="7277100" y="3149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FF0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 flipH="1">
            <a:off x="7531100" y="2971800"/>
            <a:ext cx="0" cy="2032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 rot="10800000" flipH="1">
            <a:off x="7856538" y="3286125"/>
            <a:ext cx="812800" cy="3175"/>
          </a:xfrm>
          <a:prstGeom prst="line">
            <a:avLst/>
          </a:prstGeom>
          <a:noFill/>
          <a:ln w="63500" cap="flat">
            <a:solidFill>
              <a:srgbClr val="E7FF47"/>
            </a:solidFill>
            <a:prstDash val="solid"/>
            <a:miter lim="800000"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7230" name="Rectangle 14"/>
          <p:cNvSpPr>
            <a:spLocks/>
          </p:cNvSpPr>
          <p:nvPr/>
        </p:nvSpPr>
        <p:spPr bwMode="auto">
          <a:xfrm>
            <a:off x="8731250" y="3073400"/>
            <a:ext cx="895350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E7FF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HEAD</a:t>
            </a:r>
          </a:p>
        </p:txBody>
      </p:sp>
    </p:spTree>
  </p:cSld>
  <p:clrMapOvr>
    <a:masterClrMapping/>
  </p:clrMapOvr>
  <p:transition spd="med">
    <p:dissolv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bisect</a:t>
            </a:r>
          </a:p>
        </p:txBody>
      </p:sp>
      <p:sp>
        <p:nvSpPr>
          <p:cNvPr id="138242" name="Rectangle 2"/>
          <p:cNvSpPr>
            <a:spLocks noChangeArrowheads="1"/>
          </p:cNvSpPr>
          <p:nvPr>
            <p:ph type="body" idx="1"/>
          </p:nvPr>
        </p:nvSpPr>
        <p:spPr>
          <a:xfrm>
            <a:off x="546100" y="1574800"/>
            <a:ext cx="6007100" cy="4470400"/>
          </a:xfrm>
          <a:ln/>
        </p:spPr>
        <p:txBody>
          <a:bodyPr anchor="t"/>
          <a:lstStyle/>
          <a:p>
            <a:pPr marL="693738"/>
            <a:r>
              <a:rPr lang="en-US"/>
              <a:t>Useful to find the commit that introduces a problem</a:t>
            </a:r>
          </a:p>
          <a:p>
            <a:pPr marL="693738"/>
            <a:r>
              <a:rPr lang="en-US"/>
              <a:t>git bisect start &lt;bad&gt; [&lt;good&gt;]</a:t>
            </a:r>
          </a:p>
          <a:p>
            <a:pPr marL="693738"/>
            <a:r>
              <a:rPr lang="en-US"/>
              <a:t>git bisect bag|good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7182186-76F7-4E9B-AB47-48703813DDAD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244" name="Rectangle 4"/>
          <p:cNvSpPr>
            <a:spLocks/>
          </p:cNvSpPr>
          <p:nvPr/>
        </p:nvSpPr>
        <p:spPr bwMode="auto">
          <a:xfrm>
            <a:off x="7010400" y="2844800"/>
            <a:ext cx="29464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H="1">
            <a:off x="7531100" y="3365500"/>
            <a:ext cx="0" cy="157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8246" name="Rectangle 6"/>
          <p:cNvSpPr>
            <a:spLocks/>
          </p:cNvSpPr>
          <p:nvPr/>
        </p:nvSpPr>
        <p:spPr bwMode="auto">
          <a:xfrm rot="-3741241">
            <a:off x="7118350" y="21780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247" name="AutoShape 7"/>
          <p:cNvSpPr>
            <a:spLocks/>
          </p:cNvSpPr>
          <p:nvPr/>
        </p:nvSpPr>
        <p:spPr bwMode="auto">
          <a:xfrm>
            <a:off x="7277100" y="4724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00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38248" name="AutoShape 8"/>
          <p:cNvSpPr>
            <a:spLocks/>
          </p:cNvSpPr>
          <p:nvPr/>
        </p:nvSpPr>
        <p:spPr bwMode="auto">
          <a:xfrm>
            <a:off x="7277100" y="4330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38249" name="AutoShape 9"/>
          <p:cNvSpPr>
            <a:spLocks/>
          </p:cNvSpPr>
          <p:nvPr/>
        </p:nvSpPr>
        <p:spPr bwMode="auto">
          <a:xfrm>
            <a:off x="7277100" y="3937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38250" name="AutoShape 10"/>
          <p:cNvSpPr>
            <a:spLocks/>
          </p:cNvSpPr>
          <p:nvPr/>
        </p:nvSpPr>
        <p:spPr bwMode="auto">
          <a:xfrm>
            <a:off x="7277100" y="3543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38251" name="AutoShape 11"/>
          <p:cNvSpPr>
            <a:spLocks/>
          </p:cNvSpPr>
          <p:nvPr/>
        </p:nvSpPr>
        <p:spPr bwMode="auto">
          <a:xfrm>
            <a:off x="7277100" y="3149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FF0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 flipH="1">
            <a:off x="7531100" y="2971800"/>
            <a:ext cx="0" cy="2032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 rot="10800000" flipH="1">
            <a:off x="7831138" y="4860925"/>
            <a:ext cx="812800" cy="3175"/>
          </a:xfrm>
          <a:prstGeom prst="line">
            <a:avLst/>
          </a:prstGeom>
          <a:noFill/>
          <a:ln w="63500" cap="flat">
            <a:solidFill>
              <a:srgbClr val="E7FF47"/>
            </a:solidFill>
            <a:prstDash val="solid"/>
            <a:miter lim="800000"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8254" name="Rectangle 14"/>
          <p:cNvSpPr>
            <a:spLocks/>
          </p:cNvSpPr>
          <p:nvPr/>
        </p:nvSpPr>
        <p:spPr bwMode="auto">
          <a:xfrm>
            <a:off x="8705850" y="4648200"/>
            <a:ext cx="895350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E7FF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HEAD</a:t>
            </a:r>
          </a:p>
        </p:txBody>
      </p:sp>
    </p:spTree>
  </p:cSld>
  <p:clrMapOvr>
    <a:masterClrMapping/>
  </p:clrMapOvr>
  <p:transition spd="med">
    <p:dissolv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bisect</a:t>
            </a:r>
          </a:p>
        </p:txBody>
      </p:sp>
      <p:sp>
        <p:nvSpPr>
          <p:cNvPr id="139266" name="Rectangle 2"/>
          <p:cNvSpPr>
            <a:spLocks noChangeArrowheads="1"/>
          </p:cNvSpPr>
          <p:nvPr>
            <p:ph type="body" idx="1"/>
          </p:nvPr>
        </p:nvSpPr>
        <p:spPr>
          <a:xfrm>
            <a:off x="546100" y="1574800"/>
            <a:ext cx="6007100" cy="4470400"/>
          </a:xfrm>
          <a:ln/>
        </p:spPr>
        <p:txBody>
          <a:bodyPr anchor="t"/>
          <a:lstStyle/>
          <a:p>
            <a:pPr marL="693738"/>
            <a:r>
              <a:rPr lang="en-US"/>
              <a:t>Useful to find the commit that introduces a problem</a:t>
            </a:r>
          </a:p>
          <a:p>
            <a:pPr marL="693738"/>
            <a:r>
              <a:rPr lang="en-US"/>
              <a:t>git bisect start &lt;bad&gt; [&lt;good&gt;]</a:t>
            </a:r>
          </a:p>
          <a:p>
            <a:pPr marL="693738"/>
            <a:r>
              <a:rPr lang="en-US"/>
              <a:t>git bisect bag|good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431FD89D-D0FB-4F90-A0EE-08FAD95E6DF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109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268" name="Rectangle 4"/>
          <p:cNvSpPr>
            <a:spLocks/>
          </p:cNvSpPr>
          <p:nvPr/>
        </p:nvSpPr>
        <p:spPr bwMode="auto">
          <a:xfrm>
            <a:off x="7010400" y="2844800"/>
            <a:ext cx="29464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H="1">
            <a:off x="7531100" y="3365500"/>
            <a:ext cx="0" cy="157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9270" name="Rectangle 6"/>
          <p:cNvSpPr>
            <a:spLocks/>
          </p:cNvSpPr>
          <p:nvPr/>
        </p:nvSpPr>
        <p:spPr bwMode="auto">
          <a:xfrm rot="-3741241">
            <a:off x="7118350" y="21780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271" name="AutoShape 7"/>
          <p:cNvSpPr>
            <a:spLocks/>
          </p:cNvSpPr>
          <p:nvPr/>
        </p:nvSpPr>
        <p:spPr bwMode="auto">
          <a:xfrm>
            <a:off x="7277100" y="4724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00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39272" name="AutoShape 8"/>
          <p:cNvSpPr>
            <a:spLocks/>
          </p:cNvSpPr>
          <p:nvPr/>
        </p:nvSpPr>
        <p:spPr bwMode="auto">
          <a:xfrm>
            <a:off x="7277100" y="4330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39273" name="AutoShape 9"/>
          <p:cNvSpPr>
            <a:spLocks/>
          </p:cNvSpPr>
          <p:nvPr/>
        </p:nvSpPr>
        <p:spPr bwMode="auto">
          <a:xfrm>
            <a:off x="7277100" y="3937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00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39274" name="AutoShape 10"/>
          <p:cNvSpPr>
            <a:spLocks/>
          </p:cNvSpPr>
          <p:nvPr/>
        </p:nvSpPr>
        <p:spPr bwMode="auto">
          <a:xfrm>
            <a:off x="7277100" y="3543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39275" name="AutoShape 11"/>
          <p:cNvSpPr>
            <a:spLocks/>
          </p:cNvSpPr>
          <p:nvPr/>
        </p:nvSpPr>
        <p:spPr bwMode="auto">
          <a:xfrm>
            <a:off x="7277100" y="3149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FF0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H="1">
            <a:off x="7531100" y="2971800"/>
            <a:ext cx="0" cy="2032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 rot="10800000" flipH="1">
            <a:off x="7831138" y="4073525"/>
            <a:ext cx="812800" cy="3175"/>
          </a:xfrm>
          <a:prstGeom prst="line">
            <a:avLst/>
          </a:prstGeom>
          <a:noFill/>
          <a:ln w="63500" cap="flat">
            <a:solidFill>
              <a:srgbClr val="E7FF47"/>
            </a:solidFill>
            <a:prstDash val="solid"/>
            <a:miter lim="800000"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9278" name="Rectangle 14"/>
          <p:cNvSpPr>
            <a:spLocks/>
          </p:cNvSpPr>
          <p:nvPr/>
        </p:nvSpPr>
        <p:spPr bwMode="auto">
          <a:xfrm>
            <a:off x="8705850" y="3860800"/>
            <a:ext cx="895350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E7FF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HEAD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Git vs. other DVCS</a:t>
            </a:r>
            <a:br>
              <a:rPr lang="en-US"/>
            </a:br>
            <a:r>
              <a:rPr lang="en-US" sz="2800"/>
              <a:t>(Mercurial, Darcs, Bazaar, Monotone, etc)</a:t>
            </a: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1955800"/>
            <a:ext cx="8178800" cy="3302000"/>
          </a:xfrm>
          <a:ln/>
        </p:spPr>
        <p:txBody>
          <a:bodyPr/>
          <a:lstStyle/>
          <a:p>
            <a:pPr marL="749300" indent="-495300">
              <a:buSzPct val="121000"/>
              <a:buFont typeface="Lucida Grande" charset="0"/>
              <a:buChar char="+"/>
            </a:pPr>
            <a:r>
              <a:rPr lang="en-US" b="1"/>
              <a:t>Fast</a:t>
            </a:r>
            <a:r>
              <a:rPr lang="en-US"/>
              <a:t>, scalable (execution and setup)</a:t>
            </a:r>
          </a:p>
          <a:p>
            <a:pPr marL="749300" indent="-495300">
              <a:buSzPct val="121000"/>
              <a:buFont typeface="Lucida Grande" charset="0"/>
              <a:buChar char="+"/>
            </a:pPr>
            <a:r>
              <a:rPr lang="en-US"/>
              <a:t>Powerful small tools (Unix spirit)</a:t>
            </a:r>
          </a:p>
          <a:p>
            <a:pPr marL="749300" indent="-495300">
              <a:buSzPct val="121000"/>
              <a:buFont typeface="Lucida Grande" charset="0"/>
              <a:buChar char="+"/>
            </a:pPr>
            <a:r>
              <a:rPr lang="en-US"/>
              <a:t>Lively development</a:t>
            </a:r>
          </a:p>
          <a:p>
            <a:pPr marL="749300" indent="-495300">
              <a:buSzPct val="121000"/>
              <a:buFont typeface="Lucida Grande" charset="0"/>
              <a:buChar char="+"/>
            </a:pPr>
            <a:r>
              <a:rPr lang="en-US"/>
              <a:t>Linus (smart design)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2DE0A87-758C-4255-8C71-15F086DA4B7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Oval 1"/>
          <p:cNvSpPr>
            <a:spLocks/>
          </p:cNvSpPr>
          <p:nvPr/>
        </p:nvSpPr>
        <p:spPr bwMode="auto">
          <a:xfrm>
            <a:off x="7137400" y="3492500"/>
            <a:ext cx="774700" cy="393700"/>
          </a:xfrm>
          <a:prstGeom prst="ellipse">
            <a:avLst/>
          </a:prstGeom>
          <a:solidFill>
            <a:srgbClr val="FF060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0290" name="Rectangle 2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bisect</a:t>
            </a:r>
          </a:p>
        </p:txBody>
      </p:sp>
      <p:sp>
        <p:nvSpPr>
          <p:cNvPr id="140291" name="Rectangle 3"/>
          <p:cNvSpPr>
            <a:spLocks noChangeArrowheads="1"/>
          </p:cNvSpPr>
          <p:nvPr>
            <p:ph type="body" idx="1"/>
          </p:nvPr>
        </p:nvSpPr>
        <p:spPr>
          <a:xfrm>
            <a:off x="546100" y="1574800"/>
            <a:ext cx="6007100" cy="4470400"/>
          </a:xfrm>
          <a:ln/>
        </p:spPr>
        <p:txBody>
          <a:bodyPr anchor="t"/>
          <a:lstStyle/>
          <a:p>
            <a:pPr marL="693738"/>
            <a:r>
              <a:rPr lang="en-US"/>
              <a:t>Useful to find the commit that introduces a problem</a:t>
            </a:r>
          </a:p>
          <a:p>
            <a:pPr marL="693738"/>
            <a:r>
              <a:rPr lang="en-US"/>
              <a:t>git bisect start &lt;bad&gt; [&lt;good&gt;]</a:t>
            </a:r>
          </a:p>
          <a:p>
            <a:pPr marL="693738"/>
            <a:r>
              <a:rPr lang="en-US"/>
              <a:t>git bisect bag|good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42BF654-8F73-427F-BE64-1819A00A37B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293" name="Rectangle 5"/>
          <p:cNvSpPr>
            <a:spLocks/>
          </p:cNvSpPr>
          <p:nvPr/>
        </p:nvSpPr>
        <p:spPr bwMode="auto">
          <a:xfrm>
            <a:off x="7010400" y="2844800"/>
            <a:ext cx="29464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 flipH="1">
            <a:off x="7531100" y="3365500"/>
            <a:ext cx="0" cy="157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0295" name="Rectangle 7"/>
          <p:cNvSpPr>
            <a:spLocks/>
          </p:cNvSpPr>
          <p:nvPr/>
        </p:nvSpPr>
        <p:spPr bwMode="auto">
          <a:xfrm rot="-3741241">
            <a:off x="7118350" y="21780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296" name="AutoShape 8"/>
          <p:cNvSpPr>
            <a:spLocks/>
          </p:cNvSpPr>
          <p:nvPr/>
        </p:nvSpPr>
        <p:spPr bwMode="auto">
          <a:xfrm>
            <a:off x="7277100" y="4724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00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40297" name="AutoShape 9"/>
          <p:cNvSpPr>
            <a:spLocks/>
          </p:cNvSpPr>
          <p:nvPr/>
        </p:nvSpPr>
        <p:spPr bwMode="auto">
          <a:xfrm>
            <a:off x="7277100" y="4330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40298" name="AutoShape 10"/>
          <p:cNvSpPr>
            <a:spLocks/>
          </p:cNvSpPr>
          <p:nvPr/>
        </p:nvSpPr>
        <p:spPr bwMode="auto">
          <a:xfrm>
            <a:off x="7277100" y="3937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00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40299" name="AutoShape 11"/>
          <p:cNvSpPr>
            <a:spLocks/>
          </p:cNvSpPr>
          <p:nvPr/>
        </p:nvSpPr>
        <p:spPr bwMode="auto">
          <a:xfrm>
            <a:off x="7277100" y="3543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FF0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40300" name="AutoShape 12"/>
          <p:cNvSpPr>
            <a:spLocks/>
          </p:cNvSpPr>
          <p:nvPr/>
        </p:nvSpPr>
        <p:spPr bwMode="auto">
          <a:xfrm>
            <a:off x="7277100" y="3149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FF0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 flipH="1">
            <a:off x="7531100" y="2971800"/>
            <a:ext cx="0" cy="2032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rot="10800000" flipH="1">
            <a:off x="7831138" y="3679825"/>
            <a:ext cx="812800" cy="3175"/>
          </a:xfrm>
          <a:prstGeom prst="line">
            <a:avLst/>
          </a:prstGeom>
          <a:noFill/>
          <a:ln w="63500" cap="flat">
            <a:solidFill>
              <a:srgbClr val="E7FF47"/>
            </a:solidFill>
            <a:prstDash val="solid"/>
            <a:miter lim="800000"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0303" name="Rectangle 15"/>
          <p:cNvSpPr>
            <a:spLocks/>
          </p:cNvSpPr>
          <p:nvPr/>
        </p:nvSpPr>
        <p:spPr bwMode="auto">
          <a:xfrm>
            <a:off x="8705850" y="3467100"/>
            <a:ext cx="895350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E7FF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HEAD</a:t>
            </a:r>
          </a:p>
        </p:txBody>
      </p:sp>
    </p:spTree>
  </p:cSld>
  <p:clrMapOvr>
    <a:masterClrMapping/>
  </p:clrMapOvr>
  <p:transition spd="med">
    <p:dissolv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Oval 1"/>
          <p:cNvSpPr>
            <a:spLocks/>
          </p:cNvSpPr>
          <p:nvPr/>
        </p:nvSpPr>
        <p:spPr bwMode="auto">
          <a:xfrm>
            <a:off x="7137400" y="3492500"/>
            <a:ext cx="774700" cy="393700"/>
          </a:xfrm>
          <a:prstGeom prst="ellipse">
            <a:avLst/>
          </a:prstGeom>
          <a:solidFill>
            <a:srgbClr val="FF060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1314" name="Rectangle 2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blame</a:t>
            </a:r>
          </a:p>
        </p:txBody>
      </p:sp>
      <p:sp>
        <p:nvSpPr>
          <p:cNvPr id="141315" name="Rectangle 3"/>
          <p:cNvSpPr>
            <a:spLocks noChangeArrowheads="1"/>
          </p:cNvSpPr>
          <p:nvPr>
            <p:ph type="body" idx="1"/>
          </p:nvPr>
        </p:nvSpPr>
        <p:spPr>
          <a:xfrm>
            <a:off x="546100" y="1574800"/>
            <a:ext cx="6007100" cy="749300"/>
          </a:xfrm>
          <a:ln/>
        </p:spPr>
        <p:txBody>
          <a:bodyPr anchor="t"/>
          <a:lstStyle/>
          <a:p>
            <a:pPr marL="693738"/>
            <a:r>
              <a:rPr lang="en-US"/>
              <a:t>git blame D &lt;file&gt;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E6F160D5-A930-4DE2-BDC5-8CD88FA68B6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1317" name="Rectangle 5"/>
          <p:cNvSpPr>
            <a:spLocks/>
          </p:cNvSpPr>
          <p:nvPr/>
        </p:nvSpPr>
        <p:spPr bwMode="auto">
          <a:xfrm>
            <a:off x="7010400" y="2844800"/>
            <a:ext cx="29464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H="1">
            <a:off x="7531100" y="3365500"/>
            <a:ext cx="0" cy="157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1319" name="Rectangle 7"/>
          <p:cNvSpPr>
            <a:spLocks/>
          </p:cNvSpPr>
          <p:nvPr/>
        </p:nvSpPr>
        <p:spPr bwMode="auto">
          <a:xfrm rot="-3741241">
            <a:off x="7118350" y="21780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1320" name="AutoShape 8"/>
          <p:cNvSpPr>
            <a:spLocks/>
          </p:cNvSpPr>
          <p:nvPr/>
        </p:nvSpPr>
        <p:spPr bwMode="auto">
          <a:xfrm>
            <a:off x="7277100" y="4724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00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141321" name="AutoShape 9"/>
          <p:cNvSpPr>
            <a:spLocks/>
          </p:cNvSpPr>
          <p:nvPr/>
        </p:nvSpPr>
        <p:spPr bwMode="auto">
          <a:xfrm>
            <a:off x="7277100" y="4330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141322" name="AutoShape 10"/>
          <p:cNvSpPr>
            <a:spLocks/>
          </p:cNvSpPr>
          <p:nvPr/>
        </p:nvSpPr>
        <p:spPr bwMode="auto">
          <a:xfrm>
            <a:off x="7277100" y="3937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00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141323" name="AutoShape 11"/>
          <p:cNvSpPr>
            <a:spLocks/>
          </p:cNvSpPr>
          <p:nvPr/>
        </p:nvSpPr>
        <p:spPr bwMode="auto">
          <a:xfrm>
            <a:off x="7277100" y="3543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FF0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141324" name="AutoShape 12"/>
          <p:cNvSpPr>
            <a:spLocks/>
          </p:cNvSpPr>
          <p:nvPr/>
        </p:nvSpPr>
        <p:spPr bwMode="auto">
          <a:xfrm>
            <a:off x="7277100" y="3149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rgbClr val="FF06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 flipH="1">
            <a:off x="7531100" y="2971800"/>
            <a:ext cx="0" cy="2032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 rot="10800000" flipH="1">
            <a:off x="7831138" y="3679825"/>
            <a:ext cx="812800" cy="3175"/>
          </a:xfrm>
          <a:prstGeom prst="line">
            <a:avLst/>
          </a:prstGeom>
          <a:noFill/>
          <a:ln w="63500" cap="flat">
            <a:solidFill>
              <a:srgbClr val="E7FF47"/>
            </a:solidFill>
            <a:prstDash val="solid"/>
            <a:miter lim="800000"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1327" name="Rectangle 15"/>
          <p:cNvSpPr>
            <a:spLocks/>
          </p:cNvSpPr>
          <p:nvPr/>
        </p:nvSpPr>
        <p:spPr bwMode="auto">
          <a:xfrm>
            <a:off x="8705850" y="3467100"/>
            <a:ext cx="895350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E7FF47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HEAD</a:t>
            </a:r>
          </a:p>
        </p:txBody>
      </p:sp>
      <p:pic>
        <p:nvPicPr>
          <p:cNvPr id="14132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2563813"/>
            <a:ext cx="6832600" cy="39766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stash</a:t>
            </a:r>
          </a:p>
        </p:txBody>
      </p:sp>
      <p:sp>
        <p:nvSpPr>
          <p:cNvPr id="142338" name="Rectangle 2"/>
          <p:cNvSpPr>
            <a:spLocks noChangeArrowheads="1"/>
          </p:cNvSpPr>
          <p:nvPr>
            <p:ph type="body" idx="1"/>
          </p:nvPr>
        </p:nvSpPr>
        <p:spPr>
          <a:xfrm>
            <a:off x="546100" y="1574800"/>
            <a:ext cx="6007100" cy="4775200"/>
          </a:xfrm>
          <a:ln/>
        </p:spPr>
        <p:txBody>
          <a:bodyPr anchor="t"/>
          <a:lstStyle/>
          <a:p>
            <a:pPr marL="693738"/>
            <a:r>
              <a:rPr lang="en-US"/>
              <a:t>git stash [save [message]]</a:t>
            </a:r>
          </a:p>
          <a:p>
            <a:pPr marL="693738"/>
            <a:r>
              <a:rPr lang="en-US"/>
              <a:t>git stash apply</a:t>
            </a:r>
          </a:p>
          <a:p>
            <a:pPr marL="693738"/>
            <a:r>
              <a:rPr lang="en-US"/>
              <a:t>git stash pop </a:t>
            </a:r>
            <a:r>
              <a:rPr lang="en-US">
                <a:solidFill>
                  <a:srgbClr val="8B8B8B"/>
                </a:solidFill>
              </a:rPr>
              <a:t># apply and drop</a:t>
            </a:r>
          </a:p>
          <a:p>
            <a:pPr marL="693738"/>
            <a:endParaRPr lang="en-US">
              <a:solidFill>
                <a:srgbClr val="8B8B8B"/>
              </a:solidFill>
            </a:endParaRPr>
          </a:p>
          <a:p>
            <a:pPr marL="693738"/>
            <a:endParaRPr lang="en-US">
              <a:solidFill>
                <a:srgbClr val="8B8B8B"/>
              </a:solidFill>
            </a:endParaRPr>
          </a:p>
          <a:p>
            <a:pPr marL="693738"/>
            <a:r>
              <a:rPr lang="en-US"/>
              <a:t>Can also preserve the state of the index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1D3EA9A-340C-4522-AB63-7948898B4A2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340" name="Rectangle 4"/>
          <p:cNvSpPr>
            <a:spLocks/>
          </p:cNvSpPr>
          <p:nvPr/>
        </p:nvSpPr>
        <p:spPr bwMode="auto">
          <a:xfrm>
            <a:off x="6870700" y="2654300"/>
            <a:ext cx="29464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7391400" y="4256088"/>
            <a:ext cx="0" cy="4175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2342" name="Rectangle 6"/>
          <p:cNvSpPr>
            <a:spLocks/>
          </p:cNvSpPr>
          <p:nvPr/>
        </p:nvSpPr>
        <p:spPr bwMode="auto">
          <a:xfrm rot="-3741241">
            <a:off x="6978650" y="19875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343" name="AutoShape 7"/>
          <p:cNvSpPr>
            <a:spLocks/>
          </p:cNvSpPr>
          <p:nvPr/>
        </p:nvSpPr>
        <p:spPr bwMode="auto">
          <a:xfrm>
            <a:off x="7137400" y="4533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2344" name="AutoShape 8"/>
          <p:cNvSpPr>
            <a:spLocks/>
          </p:cNvSpPr>
          <p:nvPr/>
        </p:nvSpPr>
        <p:spPr bwMode="auto">
          <a:xfrm>
            <a:off x="7137400" y="4140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H="1">
            <a:off x="7386638" y="2755900"/>
            <a:ext cx="4762" cy="1325563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2346" name="Rectangle 10"/>
          <p:cNvSpPr>
            <a:spLocks/>
          </p:cNvSpPr>
          <p:nvPr/>
        </p:nvSpPr>
        <p:spPr bwMode="auto">
          <a:xfrm>
            <a:off x="5600700" y="3860800"/>
            <a:ext cx="901700" cy="419100"/>
          </a:xfrm>
          <a:prstGeom prst="rect">
            <a:avLst/>
          </a:prstGeom>
          <a:solidFill>
            <a:srgbClr val="CC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modifs</a:t>
            </a:r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6575425" y="4081463"/>
            <a:ext cx="522288" cy="150812"/>
          </a:xfrm>
          <a:prstGeom prst="line">
            <a:avLst/>
          </a:prstGeom>
          <a:noFill/>
          <a:ln w="25400" cap="flat">
            <a:solidFill>
              <a:srgbClr val="CC6666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stash</a:t>
            </a:r>
          </a:p>
        </p:txBody>
      </p:sp>
      <p:sp>
        <p:nvSpPr>
          <p:cNvPr id="143362" name="Rectangle 2"/>
          <p:cNvSpPr>
            <a:spLocks noChangeArrowheads="1"/>
          </p:cNvSpPr>
          <p:nvPr>
            <p:ph type="body" idx="1"/>
          </p:nvPr>
        </p:nvSpPr>
        <p:spPr>
          <a:xfrm>
            <a:off x="546100" y="1574800"/>
            <a:ext cx="6007100" cy="5016500"/>
          </a:xfrm>
          <a:ln/>
        </p:spPr>
        <p:txBody>
          <a:bodyPr anchor="t"/>
          <a:lstStyle/>
          <a:p>
            <a:pPr marL="693738"/>
            <a:r>
              <a:rPr lang="en-US">
                <a:solidFill>
                  <a:srgbClr val="FF2525"/>
                </a:solidFill>
              </a:rPr>
              <a:t>git stash [save [message]]</a:t>
            </a:r>
          </a:p>
          <a:p>
            <a:pPr marL="693738"/>
            <a:r>
              <a:rPr lang="en-US"/>
              <a:t>git stash apply</a:t>
            </a:r>
          </a:p>
          <a:p>
            <a:pPr marL="693738"/>
            <a:r>
              <a:rPr lang="en-US"/>
              <a:t>git stash pop </a:t>
            </a:r>
            <a:r>
              <a:rPr lang="en-US">
                <a:solidFill>
                  <a:srgbClr val="8B8B8B"/>
                </a:solidFill>
              </a:rPr>
              <a:t># apply and drop</a:t>
            </a:r>
          </a:p>
          <a:p>
            <a:pPr marL="693738"/>
            <a:endParaRPr lang="en-US">
              <a:solidFill>
                <a:srgbClr val="8B8B8B"/>
              </a:solidFill>
            </a:endParaRPr>
          </a:p>
          <a:p>
            <a:pPr marL="693738"/>
            <a:endParaRPr lang="en-US">
              <a:solidFill>
                <a:srgbClr val="8B8B8B"/>
              </a:solidFill>
            </a:endParaRPr>
          </a:p>
          <a:p>
            <a:pPr marL="693738"/>
            <a:r>
              <a:rPr lang="en-US"/>
              <a:t>Can also preserve the state of the index 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224A2F9-182D-495B-BC77-3DDBE537D657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364" name="Rectangle 4"/>
          <p:cNvSpPr>
            <a:spLocks/>
          </p:cNvSpPr>
          <p:nvPr/>
        </p:nvSpPr>
        <p:spPr bwMode="auto">
          <a:xfrm>
            <a:off x="6870700" y="2654300"/>
            <a:ext cx="29464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>
            <a:off x="7391400" y="4256088"/>
            <a:ext cx="0" cy="4175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3366" name="Rectangle 6"/>
          <p:cNvSpPr>
            <a:spLocks/>
          </p:cNvSpPr>
          <p:nvPr/>
        </p:nvSpPr>
        <p:spPr bwMode="auto">
          <a:xfrm rot="-3741241">
            <a:off x="6978650" y="19875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367" name="Rectangle 7"/>
          <p:cNvSpPr>
            <a:spLocks/>
          </p:cNvSpPr>
          <p:nvPr/>
        </p:nvSpPr>
        <p:spPr bwMode="auto">
          <a:xfrm rot="-3741241">
            <a:off x="7753350" y="1987550"/>
            <a:ext cx="1219200" cy="342900"/>
          </a:xfrm>
          <a:prstGeom prst="rect">
            <a:avLst/>
          </a:prstGeom>
          <a:solidFill>
            <a:srgbClr val="CC6666"/>
          </a:solidFill>
          <a:ln w="25400" cap="flat">
            <a:solidFill>
              <a:srgbClr val="73383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stash@{0}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368" name="AutoShape 8"/>
          <p:cNvSpPr>
            <a:spLocks/>
          </p:cNvSpPr>
          <p:nvPr/>
        </p:nvSpPr>
        <p:spPr bwMode="auto">
          <a:xfrm>
            <a:off x="7137400" y="4533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3369" name="AutoShape 9"/>
          <p:cNvSpPr>
            <a:spLocks/>
          </p:cNvSpPr>
          <p:nvPr/>
        </p:nvSpPr>
        <p:spPr bwMode="auto">
          <a:xfrm>
            <a:off x="7137400" y="4140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3370" name="Line 10"/>
          <p:cNvSpPr>
            <a:spLocks noChangeShapeType="1"/>
          </p:cNvSpPr>
          <p:nvPr/>
        </p:nvSpPr>
        <p:spPr bwMode="auto">
          <a:xfrm>
            <a:off x="8191500" y="2781300"/>
            <a:ext cx="7938" cy="906463"/>
          </a:xfrm>
          <a:prstGeom prst="line">
            <a:avLst/>
          </a:prstGeom>
          <a:noFill/>
          <a:ln w="25400" cap="flat">
            <a:solidFill>
              <a:srgbClr val="CC6666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3371" name="Line 11"/>
          <p:cNvSpPr>
            <a:spLocks noChangeShapeType="1"/>
          </p:cNvSpPr>
          <p:nvPr/>
        </p:nvSpPr>
        <p:spPr bwMode="auto">
          <a:xfrm flipH="1">
            <a:off x="7386638" y="2755900"/>
            <a:ext cx="4762" cy="1325563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3372" name="Rectangle 12"/>
          <p:cNvSpPr>
            <a:spLocks/>
          </p:cNvSpPr>
          <p:nvPr/>
        </p:nvSpPr>
        <p:spPr bwMode="auto">
          <a:xfrm>
            <a:off x="7759700" y="3733800"/>
            <a:ext cx="901700" cy="419100"/>
          </a:xfrm>
          <a:prstGeom prst="rect">
            <a:avLst/>
          </a:prstGeom>
          <a:solidFill>
            <a:srgbClr val="CC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modifs</a:t>
            </a:r>
          </a:p>
        </p:txBody>
      </p:sp>
    </p:spTree>
  </p:cSld>
  <p:clrMapOvr>
    <a:masterClrMapping/>
  </p:clrMapOvr>
  <p:transition spd="med">
    <p:dissolv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/>
          </p:cNvSpPr>
          <p:nvPr/>
        </p:nvSpPr>
        <p:spPr bwMode="auto">
          <a:xfrm>
            <a:off x="6870700" y="2654300"/>
            <a:ext cx="29464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4386" name="Line 2"/>
          <p:cNvSpPr>
            <a:spLocks noChangeShapeType="1"/>
          </p:cNvSpPr>
          <p:nvPr/>
        </p:nvSpPr>
        <p:spPr bwMode="auto">
          <a:xfrm>
            <a:off x="7391400" y="3860800"/>
            <a:ext cx="0" cy="4175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4387" name="Rectangle 3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stash</a:t>
            </a:r>
          </a:p>
        </p:txBody>
      </p:sp>
      <p:sp>
        <p:nvSpPr>
          <p:cNvPr id="144388" name="Rectangle 4"/>
          <p:cNvSpPr>
            <a:spLocks noChangeArrowheads="1"/>
          </p:cNvSpPr>
          <p:nvPr>
            <p:ph type="body" idx="1"/>
          </p:nvPr>
        </p:nvSpPr>
        <p:spPr>
          <a:xfrm>
            <a:off x="546100" y="1574800"/>
            <a:ext cx="6007100" cy="5016500"/>
          </a:xfrm>
          <a:ln/>
        </p:spPr>
        <p:txBody>
          <a:bodyPr anchor="t"/>
          <a:lstStyle/>
          <a:p>
            <a:pPr marL="693738"/>
            <a:r>
              <a:rPr lang="en-US"/>
              <a:t>git stash [save [message]]</a:t>
            </a:r>
          </a:p>
          <a:p>
            <a:pPr marL="693738"/>
            <a:r>
              <a:rPr lang="en-US"/>
              <a:t>git stash apply</a:t>
            </a:r>
          </a:p>
          <a:p>
            <a:pPr marL="693738"/>
            <a:r>
              <a:rPr lang="en-US"/>
              <a:t>git stash pop </a:t>
            </a:r>
            <a:r>
              <a:rPr lang="en-US">
                <a:solidFill>
                  <a:srgbClr val="8B8B8B"/>
                </a:solidFill>
              </a:rPr>
              <a:t># apply and drop</a:t>
            </a:r>
          </a:p>
          <a:p>
            <a:pPr marL="693738"/>
            <a:endParaRPr lang="en-US">
              <a:solidFill>
                <a:srgbClr val="8B8B8B"/>
              </a:solidFill>
            </a:endParaRPr>
          </a:p>
          <a:p>
            <a:pPr marL="693738"/>
            <a:endParaRPr lang="en-US">
              <a:solidFill>
                <a:srgbClr val="8B8B8B"/>
              </a:solidFill>
            </a:endParaRPr>
          </a:p>
          <a:p>
            <a:pPr marL="693738"/>
            <a:r>
              <a:rPr lang="en-US"/>
              <a:t>Can also preserve the state of the index 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6144A12-6EA2-4395-B4C9-15734C6E24A2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7391400" y="4256088"/>
            <a:ext cx="0" cy="4175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4391" name="Rectangle 7"/>
          <p:cNvSpPr>
            <a:spLocks/>
          </p:cNvSpPr>
          <p:nvPr/>
        </p:nvSpPr>
        <p:spPr bwMode="auto">
          <a:xfrm rot="-3741241">
            <a:off x="6978650" y="19875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392" name="AutoShape 8"/>
          <p:cNvSpPr>
            <a:spLocks/>
          </p:cNvSpPr>
          <p:nvPr/>
        </p:nvSpPr>
        <p:spPr bwMode="auto">
          <a:xfrm>
            <a:off x="7137400" y="4533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4393" name="AutoShape 9"/>
          <p:cNvSpPr>
            <a:spLocks/>
          </p:cNvSpPr>
          <p:nvPr/>
        </p:nvSpPr>
        <p:spPr bwMode="auto">
          <a:xfrm>
            <a:off x="7137400" y="4140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>
            <a:off x="7386638" y="2755900"/>
            <a:ext cx="4762" cy="931863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4395" name="AutoShape 11"/>
          <p:cNvSpPr>
            <a:spLocks/>
          </p:cNvSpPr>
          <p:nvPr/>
        </p:nvSpPr>
        <p:spPr bwMode="auto">
          <a:xfrm>
            <a:off x="7137400" y="37465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4396" name="Rectangle 12"/>
          <p:cNvSpPr>
            <a:spLocks/>
          </p:cNvSpPr>
          <p:nvPr/>
        </p:nvSpPr>
        <p:spPr bwMode="auto">
          <a:xfrm rot="-3741241">
            <a:off x="7753350" y="1987550"/>
            <a:ext cx="1219200" cy="342900"/>
          </a:xfrm>
          <a:prstGeom prst="rect">
            <a:avLst/>
          </a:prstGeom>
          <a:solidFill>
            <a:srgbClr val="CC6666"/>
          </a:solidFill>
          <a:ln w="25400" cap="flat">
            <a:solidFill>
              <a:srgbClr val="73383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stash@{0}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8191500" y="2781300"/>
            <a:ext cx="7938" cy="906463"/>
          </a:xfrm>
          <a:prstGeom prst="line">
            <a:avLst/>
          </a:prstGeom>
          <a:noFill/>
          <a:ln w="25400" cap="flat">
            <a:solidFill>
              <a:srgbClr val="CC6666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4398" name="Rectangle 14"/>
          <p:cNvSpPr>
            <a:spLocks/>
          </p:cNvSpPr>
          <p:nvPr/>
        </p:nvSpPr>
        <p:spPr bwMode="auto">
          <a:xfrm>
            <a:off x="7759700" y="3733800"/>
            <a:ext cx="901700" cy="419100"/>
          </a:xfrm>
          <a:prstGeom prst="rect">
            <a:avLst/>
          </a:prstGeom>
          <a:solidFill>
            <a:srgbClr val="CC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modifs</a:t>
            </a:r>
          </a:p>
        </p:txBody>
      </p:sp>
    </p:spTree>
  </p:cSld>
  <p:clrMapOvr>
    <a:masterClrMapping/>
  </p:clrMapOvr>
  <p:transition spd="med">
    <p:dissolv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/>
          </p:cNvSpPr>
          <p:nvPr/>
        </p:nvSpPr>
        <p:spPr bwMode="auto">
          <a:xfrm>
            <a:off x="6870700" y="2654300"/>
            <a:ext cx="2946400" cy="22225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5410" name="Line 2"/>
          <p:cNvSpPr>
            <a:spLocks noChangeShapeType="1"/>
          </p:cNvSpPr>
          <p:nvPr/>
        </p:nvSpPr>
        <p:spPr bwMode="auto">
          <a:xfrm>
            <a:off x="7391400" y="3860800"/>
            <a:ext cx="0" cy="4175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5411" name="Rectangle 3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stash</a:t>
            </a:r>
          </a:p>
        </p:txBody>
      </p:sp>
      <p:sp>
        <p:nvSpPr>
          <p:cNvPr id="145412" name="Rectangle 4"/>
          <p:cNvSpPr>
            <a:spLocks noChangeArrowheads="1"/>
          </p:cNvSpPr>
          <p:nvPr>
            <p:ph type="body" idx="1"/>
          </p:nvPr>
        </p:nvSpPr>
        <p:spPr>
          <a:xfrm>
            <a:off x="546100" y="1574800"/>
            <a:ext cx="6007100" cy="5016500"/>
          </a:xfrm>
          <a:ln/>
        </p:spPr>
        <p:txBody>
          <a:bodyPr anchor="t"/>
          <a:lstStyle/>
          <a:p>
            <a:pPr marL="693738"/>
            <a:r>
              <a:rPr lang="en-US"/>
              <a:t>git stash [save [message]]</a:t>
            </a:r>
          </a:p>
          <a:p>
            <a:pPr marL="693738"/>
            <a:r>
              <a:rPr lang="en-US">
                <a:solidFill>
                  <a:srgbClr val="FF2525"/>
                </a:solidFill>
              </a:rPr>
              <a:t>git stash apply</a:t>
            </a:r>
          </a:p>
          <a:p>
            <a:pPr marL="693738"/>
            <a:r>
              <a:rPr lang="en-US"/>
              <a:t>git stash pop </a:t>
            </a:r>
            <a:r>
              <a:rPr lang="en-US">
                <a:solidFill>
                  <a:srgbClr val="8B8B8B"/>
                </a:solidFill>
              </a:rPr>
              <a:t># apply and drop</a:t>
            </a:r>
          </a:p>
          <a:p>
            <a:pPr marL="693738"/>
            <a:endParaRPr lang="en-US">
              <a:solidFill>
                <a:srgbClr val="8B8B8B"/>
              </a:solidFill>
            </a:endParaRPr>
          </a:p>
          <a:p>
            <a:pPr marL="693738"/>
            <a:endParaRPr lang="en-US">
              <a:solidFill>
                <a:srgbClr val="8B8B8B"/>
              </a:solidFill>
            </a:endParaRPr>
          </a:p>
          <a:p>
            <a:pPr marL="693738"/>
            <a:r>
              <a:rPr lang="en-US"/>
              <a:t>Can also preserve the state of the index 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682F55A-461D-4CD0-B7A9-D1C2FF9B46B3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7391400" y="4256088"/>
            <a:ext cx="0" cy="4175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5415" name="AutoShape 7"/>
          <p:cNvSpPr>
            <a:spLocks/>
          </p:cNvSpPr>
          <p:nvPr/>
        </p:nvSpPr>
        <p:spPr bwMode="auto">
          <a:xfrm>
            <a:off x="7137400" y="4533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5416" name="AutoShape 8"/>
          <p:cNvSpPr>
            <a:spLocks/>
          </p:cNvSpPr>
          <p:nvPr/>
        </p:nvSpPr>
        <p:spPr bwMode="auto">
          <a:xfrm>
            <a:off x="7137400" y="4140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5417" name="Rectangle 9"/>
          <p:cNvSpPr>
            <a:spLocks/>
          </p:cNvSpPr>
          <p:nvPr/>
        </p:nvSpPr>
        <p:spPr bwMode="auto">
          <a:xfrm>
            <a:off x="5562600" y="3556000"/>
            <a:ext cx="901700" cy="419100"/>
          </a:xfrm>
          <a:prstGeom prst="rect">
            <a:avLst/>
          </a:prstGeom>
          <a:solidFill>
            <a:srgbClr val="CC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modifs</a:t>
            </a:r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6537325" y="3776663"/>
            <a:ext cx="536575" cy="84137"/>
          </a:xfrm>
          <a:prstGeom prst="line">
            <a:avLst/>
          </a:prstGeom>
          <a:noFill/>
          <a:ln w="25400" cap="flat">
            <a:solidFill>
              <a:srgbClr val="CC6666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5419" name="Rectangle 11"/>
          <p:cNvSpPr>
            <a:spLocks/>
          </p:cNvSpPr>
          <p:nvPr/>
        </p:nvSpPr>
        <p:spPr bwMode="auto">
          <a:xfrm rot="-3741241">
            <a:off x="6978650" y="19875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 flipH="1">
            <a:off x="7386638" y="2755900"/>
            <a:ext cx="4762" cy="931863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5421" name="AutoShape 13"/>
          <p:cNvSpPr>
            <a:spLocks/>
          </p:cNvSpPr>
          <p:nvPr/>
        </p:nvSpPr>
        <p:spPr bwMode="auto">
          <a:xfrm>
            <a:off x="7137400" y="37465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5422" name="Rectangle 14"/>
          <p:cNvSpPr>
            <a:spLocks/>
          </p:cNvSpPr>
          <p:nvPr/>
        </p:nvSpPr>
        <p:spPr bwMode="auto">
          <a:xfrm rot="-3741241">
            <a:off x="7753350" y="1987550"/>
            <a:ext cx="1219200" cy="342900"/>
          </a:xfrm>
          <a:prstGeom prst="rect">
            <a:avLst/>
          </a:prstGeom>
          <a:solidFill>
            <a:srgbClr val="CC6666"/>
          </a:solidFill>
          <a:ln w="25400" cap="flat">
            <a:solidFill>
              <a:srgbClr val="73383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stash@{0}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8191500" y="2781300"/>
            <a:ext cx="7938" cy="906463"/>
          </a:xfrm>
          <a:prstGeom prst="line">
            <a:avLst/>
          </a:prstGeom>
          <a:noFill/>
          <a:ln w="25400" cap="flat">
            <a:solidFill>
              <a:srgbClr val="CC6666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5424" name="Rectangle 16"/>
          <p:cNvSpPr>
            <a:spLocks/>
          </p:cNvSpPr>
          <p:nvPr/>
        </p:nvSpPr>
        <p:spPr bwMode="auto">
          <a:xfrm>
            <a:off x="7759700" y="3733800"/>
            <a:ext cx="901700" cy="419100"/>
          </a:xfrm>
          <a:prstGeom prst="rect">
            <a:avLst/>
          </a:prstGeom>
          <a:solidFill>
            <a:srgbClr val="CC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modifs</a:t>
            </a:r>
          </a:p>
        </p:txBody>
      </p:sp>
    </p:spTree>
  </p:cSld>
  <p:clrMapOvr>
    <a:masterClrMapping/>
  </p:clrMapOvr>
  <p:transition spd="med">
    <p:dissolv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svn</a:t>
            </a:r>
          </a:p>
        </p:txBody>
      </p:sp>
      <p:sp>
        <p:nvSpPr>
          <p:cNvPr id="146434" name="Rectangle 2"/>
          <p:cNvSpPr>
            <a:spLocks noChangeArrowheads="1"/>
          </p:cNvSpPr>
          <p:nvPr>
            <p:ph type="body" idx="1"/>
          </p:nvPr>
        </p:nvSpPr>
        <p:spPr>
          <a:xfrm>
            <a:off x="254000" y="1574800"/>
            <a:ext cx="9791700" cy="5016500"/>
          </a:xfrm>
          <a:ln/>
        </p:spPr>
        <p:txBody>
          <a:bodyPr anchor="t"/>
          <a:lstStyle/>
          <a:p>
            <a:pPr marL="693738"/>
            <a:r>
              <a:rPr lang="en-US"/>
              <a:t>Import an SVN repository into a local Git repository</a:t>
            </a:r>
          </a:p>
          <a:p>
            <a:pPr marL="693738"/>
            <a:r>
              <a:rPr lang="en-US"/>
              <a:t>Use Git features (branches, merge, log, etc)</a:t>
            </a:r>
          </a:p>
          <a:p>
            <a:pPr marL="693738"/>
            <a:r>
              <a:rPr lang="en-US"/>
              <a:t>Talk to SVN from Git</a:t>
            </a:r>
          </a:p>
          <a:p>
            <a:pPr marL="693738"/>
            <a:r>
              <a:rPr lang="en-US"/>
              <a:t>Requires streamlined Git history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23F8D28-9311-4BA2-86BC-836277F48A1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436" name="Rectangle 4"/>
          <p:cNvSpPr>
            <a:spLocks/>
          </p:cNvSpPr>
          <p:nvPr/>
        </p:nvSpPr>
        <p:spPr bwMode="auto">
          <a:xfrm>
            <a:off x="2159000" y="5765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</a:t>
            </a:r>
          </a:p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46437" name="AutoShape 5"/>
          <p:cNvSpPr>
            <a:spLocks/>
          </p:cNvSpPr>
          <p:nvPr/>
        </p:nvSpPr>
        <p:spPr bwMode="auto">
          <a:xfrm>
            <a:off x="2019300" y="4546600"/>
            <a:ext cx="1854200" cy="1206500"/>
          </a:xfrm>
          <a:prstGeom prst="triangle">
            <a:avLst>
              <a:gd name="adj" fmla="val 50000"/>
            </a:avLst>
          </a:prstGeom>
          <a:solidFill>
            <a:srgbClr val="ECC36E">
              <a:alpha val="49803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</a:t>
            </a:r>
          </a:p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 Copy</a:t>
            </a:r>
          </a:p>
        </p:txBody>
      </p:sp>
      <p:sp>
        <p:nvSpPr>
          <p:cNvPr id="146438" name="Rectangle 6"/>
          <p:cNvSpPr>
            <a:spLocks/>
          </p:cNvSpPr>
          <p:nvPr/>
        </p:nvSpPr>
        <p:spPr bwMode="auto">
          <a:xfrm>
            <a:off x="5511800" y="55626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SVN</a:t>
            </a:r>
          </a:p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4097338" y="6148388"/>
            <a:ext cx="1144587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6440" name="Rectangle 8"/>
          <p:cNvSpPr>
            <a:spLocks/>
          </p:cNvSpPr>
          <p:nvPr/>
        </p:nvSpPr>
        <p:spPr bwMode="auto">
          <a:xfrm rot="5362112">
            <a:off x="1236663" y="4540250"/>
            <a:ext cx="622300" cy="774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:-)</a:t>
            </a:r>
          </a:p>
        </p:txBody>
      </p:sp>
      <p:sp>
        <p:nvSpPr>
          <p:cNvPr id="146441" name="Rectangle 9"/>
          <p:cNvSpPr>
            <a:spLocks/>
          </p:cNvSpPr>
          <p:nvPr/>
        </p:nvSpPr>
        <p:spPr bwMode="auto">
          <a:xfrm rot="5363430">
            <a:off x="9398000" y="4711700"/>
            <a:ext cx="615950" cy="774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:-(</a:t>
            </a:r>
          </a:p>
        </p:txBody>
      </p:sp>
      <p:sp>
        <p:nvSpPr>
          <p:cNvPr id="146442" name="AutoShape 10"/>
          <p:cNvSpPr>
            <a:spLocks/>
          </p:cNvSpPr>
          <p:nvPr/>
        </p:nvSpPr>
        <p:spPr bwMode="auto">
          <a:xfrm>
            <a:off x="7924800" y="5384800"/>
            <a:ext cx="1854200" cy="1206500"/>
          </a:xfrm>
          <a:prstGeom prst="triangle">
            <a:avLst>
              <a:gd name="adj" fmla="val 50000"/>
            </a:avLst>
          </a:prstGeom>
          <a:solidFill>
            <a:srgbClr val="ECC36E">
              <a:alpha val="49803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SVN</a:t>
            </a:r>
          </a:p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 Copy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7275513" y="6146800"/>
            <a:ext cx="765175" cy="23813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6444" name="Rectangle 12"/>
          <p:cNvSpPr>
            <a:spLocks/>
          </p:cNvSpPr>
          <p:nvPr/>
        </p:nvSpPr>
        <p:spPr bwMode="auto">
          <a:xfrm>
            <a:off x="4225925" y="5543550"/>
            <a:ext cx="874713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svn</a:t>
            </a:r>
          </a:p>
        </p:txBody>
      </p:sp>
      <p:sp>
        <p:nvSpPr>
          <p:cNvPr id="146445" name="Rectangle 13"/>
          <p:cNvSpPr>
            <a:spLocks/>
          </p:cNvSpPr>
          <p:nvPr/>
        </p:nvSpPr>
        <p:spPr bwMode="auto">
          <a:xfrm>
            <a:off x="7404100" y="5549900"/>
            <a:ext cx="492125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svn</a:t>
            </a:r>
          </a:p>
        </p:txBody>
      </p:sp>
      <p:sp>
        <p:nvSpPr>
          <p:cNvPr id="146446" name="Rectangle 14"/>
          <p:cNvSpPr>
            <a:spLocks/>
          </p:cNvSpPr>
          <p:nvPr/>
        </p:nvSpPr>
        <p:spPr bwMode="auto">
          <a:xfrm>
            <a:off x="1223963" y="5346700"/>
            <a:ext cx="482600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</a:t>
            </a:r>
          </a:p>
        </p:txBody>
      </p:sp>
      <p:sp>
        <p:nvSpPr>
          <p:cNvPr id="146447" name="Rectangle 15"/>
          <p:cNvSpPr>
            <a:spLocks/>
          </p:cNvSpPr>
          <p:nvPr/>
        </p:nvSpPr>
        <p:spPr bwMode="auto">
          <a:xfrm>
            <a:off x="9326563" y="5372100"/>
            <a:ext cx="649287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SVN</a:t>
            </a:r>
          </a:p>
        </p:txBody>
      </p:sp>
    </p:spTree>
  </p:cSld>
  <p:clrMapOvr>
    <a:masterClrMapping/>
  </p:clrMapOvr>
  <p:transition spd="med">
    <p:dissolv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And also...</a:t>
            </a:r>
          </a:p>
        </p:txBody>
      </p:sp>
      <p:sp>
        <p:nvSpPr>
          <p:cNvPr id="147458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1651000"/>
            <a:ext cx="8178800" cy="5321300"/>
          </a:xfrm>
          <a:ln/>
        </p:spPr>
        <p:txBody>
          <a:bodyPr/>
          <a:lstStyle/>
          <a:p>
            <a:pPr marL="693738"/>
            <a:r>
              <a:rPr lang="en-US"/>
              <a:t>Submodules</a:t>
            </a:r>
          </a:p>
          <a:p>
            <a:pPr marL="693738"/>
            <a:r>
              <a:rPr lang="en-US"/>
              <a:t>Cherry-pick</a:t>
            </a:r>
          </a:p>
          <a:p>
            <a:pPr marL="693738"/>
            <a:r>
              <a:rPr lang="en-US"/>
              <a:t>Shallow copies</a:t>
            </a:r>
          </a:p>
          <a:p>
            <a:pPr marL="693738"/>
            <a:r>
              <a:rPr lang="en-US"/>
              <a:t>Bundles</a:t>
            </a:r>
          </a:p>
          <a:p>
            <a:pPr marL="693738"/>
            <a:r>
              <a:rPr lang="en-US"/>
              <a:t>Reflog</a:t>
            </a:r>
          </a:p>
          <a:p>
            <a:pPr marL="693738"/>
            <a:r>
              <a:rPr lang="en-US"/>
              <a:t>Git daemon</a:t>
            </a:r>
          </a:p>
          <a:p>
            <a:pPr marL="693738"/>
            <a:r>
              <a:rPr lang="en-US"/>
              <a:t>Hooks</a:t>
            </a:r>
          </a:p>
          <a:p>
            <a:pPr marL="693738"/>
            <a:r>
              <a:rPr lang="en-US"/>
              <a:t>etc...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D8A3A09-0DBB-43DB-A93C-831E5CD7886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>
            <p:ph type="title"/>
          </p:nvPr>
        </p:nvSpPr>
        <p:spPr>
          <a:xfrm>
            <a:off x="990600" y="-317500"/>
            <a:ext cx="8178800" cy="1905000"/>
          </a:xfrm>
          <a:ln/>
        </p:spPr>
        <p:txBody>
          <a:bodyPr/>
          <a:lstStyle/>
          <a:p>
            <a:r>
              <a:rPr lang="en-US"/>
              <a:t>Eclipse Git plugin</a:t>
            </a:r>
          </a:p>
        </p:txBody>
      </p:sp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03A11AB-227B-44CA-B3CE-3B2E74678E0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8483" name="Rectangle 3"/>
          <p:cNvSpPr>
            <a:spLocks/>
          </p:cNvSpPr>
          <p:nvPr/>
        </p:nvSpPr>
        <p:spPr bwMode="auto">
          <a:xfrm>
            <a:off x="2654300" y="6889750"/>
            <a:ext cx="7543800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Source: </a:t>
            </a:r>
            <a:r>
              <a:rPr lang="en-US" sz="1800" u="sng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  <a:hlinkClick r:id="rId2"/>
              </a:rPr>
              <a:t>http://chem-bla-ics.blogspot.com/2008/10/git-eclipse-integration.html</a:t>
            </a:r>
            <a:endParaRPr lang="en-US" sz="1800" u="sng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2032000"/>
            <a:ext cx="9834563" cy="4013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/>
          <p:cNvSpPr>
            <a:spLocks noChangeArrowheads="1"/>
          </p:cNvSpPr>
          <p:nvPr>
            <p:ph type="title"/>
          </p:nvPr>
        </p:nvSpPr>
        <p:spPr>
          <a:xfrm>
            <a:off x="990600" y="-317500"/>
            <a:ext cx="8178800" cy="1905000"/>
          </a:xfrm>
          <a:ln/>
        </p:spPr>
        <p:txBody>
          <a:bodyPr/>
          <a:lstStyle/>
          <a:p>
            <a:r>
              <a:rPr lang="en-US"/>
              <a:t>egg-mode (emacs)</a:t>
            </a:r>
          </a:p>
        </p:txBody>
      </p:sp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A3193AD-0F4D-4275-A9FA-F37C6C7852F0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119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9507" name="Rectangle 3"/>
          <p:cNvSpPr>
            <a:spLocks/>
          </p:cNvSpPr>
          <p:nvPr/>
        </p:nvSpPr>
        <p:spPr bwMode="auto">
          <a:xfrm>
            <a:off x="6223000" y="7054850"/>
            <a:ext cx="3886200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Source: </a:t>
            </a:r>
            <a:r>
              <a:rPr lang="en-US" sz="1800" u="sng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  <a:hlinkClick r:id="rId2"/>
              </a:rPr>
              <a:t>http://bogolisk.blogspot.com</a:t>
            </a:r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/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1250950"/>
            <a:ext cx="5035550" cy="5765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8463" y="1262063"/>
            <a:ext cx="4433887" cy="5740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Git vs. other DVCS</a:t>
            </a:r>
            <a:br>
              <a:rPr lang="en-US"/>
            </a:br>
            <a:r>
              <a:rPr lang="en-US" sz="2800"/>
              <a:t>(Mercurial, Darcs, Bazaar, Monotone, etc)</a:t>
            </a:r>
          </a:p>
        </p:txBody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1955800"/>
            <a:ext cx="8178800" cy="5372100"/>
          </a:xfrm>
          <a:ln/>
        </p:spPr>
        <p:txBody>
          <a:bodyPr/>
          <a:lstStyle/>
          <a:p>
            <a:pPr marL="749300" indent="-495300">
              <a:buSzPct val="121000"/>
              <a:buFont typeface="Lucida Grande" charset="0"/>
              <a:buChar char="+"/>
            </a:pPr>
            <a:r>
              <a:rPr lang="en-US" b="1"/>
              <a:t>Fast</a:t>
            </a:r>
            <a:r>
              <a:rPr lang="en-US"/>
              <a:t>, scalable (execution and setup)</a:t>
            </a:r>
          </a:p>
          <a:p>
            <a:pPr marL="749300" indent="-495300">
              <a:buSzPct val="121000"/>
              <a:buFont typeface="Lucida Grande" charset="0"/>
              <a:buChar char="+"/>
            </a:pPr>
            <a:r>
              <a:rPr lang="en-US"/>
              <a:t>Powerful small tools (Unix spirit)</a:t>
            </a:r>
          </a:p>
          <a:p>
            <a:pPr marL="749300" indent="-495300">
              <a:buSzPct val="121000"/>
              <a:buFont typeface="Lucida Grande" charset="0"/>
              <a:buChar char="+"/>
            </a:pPr>
            <a:r>
              <a:rPr lang="en-US"/>
              <a:t>Lively development</a:t>
            </a:r>
          </a:p>
          <a:p>
            <a:pPr marL="749300" indent="-495300">
              <a:buSzPct val="121000"/>
              <a:buFont typeface="Lucida Grande" charset="0"/>
              <a:buChar char="+"/>
            </a:pPr>
            <a:r>
              <a:rPr lang="en-US"/>
              <a:t>Linus (smart design)</a:t>
            </a:r>
          </a:p>
          <a:p>
            <a:pPr marL="749300" indent="-495300">
              <a:buSzPct val="121000"/>
              <a:buFont typeface="Lucida Grande" charset="0"/>
              <a:buChar char="-"/>
            </a:pPr>
            <a:r>
              <a:rPr lang="en-US"/>
              <a:t>Learning curve (grasp concepts)</a:t>
            </a:r>
          </a:p>
          <a:p>
            <a:pPr marL="749300" indent="-495300">
              <a:buSzPct val="121000"/>
              <a:buFont typeface="Lucida Grande" charset="0"/>
              <a:buChar char="-"/>
            </a:pPr>
            <a:r>
              <a:rPr lang="en-US"/>
              <a:t>Imperfect on MS Windows</a:t>
            </a:r>
          </a:p>
          <a:p>
            <a:pPr marL="749300" indent="-495300">
              <a:buSzPct val="121000"/>
              <a:buFont typeface="Lucida Grande" charset="0"/>
              <a:buChar char="-"/>
            </a:pPr>
            <a:r>
              <a:rPr lang="en-US"/>
              <a:t>Linus (no library)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101E751-FFF8-49D1-8BDA-BC302C0ABC63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>
            <p:ph type="title"/>
          </p:nvPr>
        </p:nvSpPr>
        <p:spPr>
          <a:xfrm>
            <a:off x="101600" y="-317500"/>
            <a:ext cx="9956800" cy="1905000"/>
          </a:xfrm>
          <a:ln/>
        </p:spPr>
        <p:txBody>
          <a:bodyPr/>
          <a:lstStyle/>
          <a:p>
            <a:r>
              <a:rPr lang="en-US"/>
              <a:t>Gitweb – Web repo browser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1268413"/>
            <a:ext cx="7543800" cy="62341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12BE6A6-778B-46C8-A34C-16D9518AAB57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120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>
            <p:ph type="title"/>
          </p:nvPr>
        </p:nvSpPr>
        <p:spPr>
          <a:xfrm>
            <a:off x="-12700" y="-317500"/>
            <a:ext cx="10185400" cy="1905000"/>
          </a:xfrm>
          <a:ln/>
        </p:spPr>
        <p:txBody>
          <a:bodyPr/>
          <a:lstStyle/>
          <a:p>
            <a:r>
              <a:rPr lang="en-US"/>
              <a:t>Github </a:t>
            </a:r>
            <a:r>
              <a:rPr lang="en-US" sz="6300"/>
              <a:t>– Git Social Network</a:t>
            </a:r>
          </a:p>
        </p:txBody>
      </p:sp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4F9E8D11-A056-47C8-BF1C-560DE56D289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121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1219200"/>
            <a:ext cx="8313737" cy="5918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1556" name="Rectangle 4"/>
          <p:cNvSpPr>
            <a:spLocks/>
          </p:cNvSpPr>
          <p:nvPr/>
        </p:nvSpPr>
        <p:spPr bwMode="auto">
          <a:xfrm>
            <a:off x="6248400" y="7207250"/>
            <a:ext cx="3886200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Url: </a:t>
            </a:r>
            <a:r>
              <a:rPr lang="en-US" sz="1800" u="sng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  <a:hlinkClick r:id="rId3"/>
              </a:rPr>
              <a:t>http://github.com</a:t>
            </a:r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/</a:t>
            </a:r>
          </a:p>
        </p:txBody>
      </p:sp>
    </p:spTree>
  </p:cSld>
  <p:clrMapOvr>
    <a:masterClrMapping/>
  </p:clrMapOvr>
  <p:transition spd="med">
    <p:dissolv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Reference links</a:t>
            </a:r>
          </a:p>
        </p:txBody>
      </p:sp>
      <p:sp>
        <p:nvSpPr>
          <p:cNvPr id="152578" name="Rectangle 2"/>
          <p:cNvSpPr>
            <a:spLocks noChangeArrowheads="1"/>
          </p:cNvSpPr>
          <p:nvPr>
            <p:ph type="body" idx="1"/>
          </p:nvPr>
        </p:nvSpPr>
        <p:spPr>
          <a:xfrm>
            <a:off x="292100" y="1955800"/>
            <a:ext cx="9321800" cy="4470400"/>
          </a:xfrm>
          <a:ln/>
        </p:spPr>
        <p:txBody>
          <a:bodyPr/>
          <a:lstStyle/>
          <a:p>
            <a:pPr marL="693738"/>
            <a:r>
              <a:rPr lang="en-US" sz="2700"/>
              <a:t>Official site:</a:t>
            </a:r>
            <a:br>
              <a:rPr lang="en-US" sz="2700"/>
            </a:br>
            <a:r>
              <a:rPr lang="en-US" sz="2700" u="sng">
                <a:hlinkClick r:id="rId2"/>
              </a:rPr>
              <a:t>http://git-scm.com</a:t>
            </a:r>
            <a:r>
              <a:rPr lang="en-US" sz="2700"/>
              <a:t>/</a:t>
            </a:r>
          </a:p>
          <a:p>
            <a:pPr marL="693738">
              <a:spcBef>
                <a:spcPts val="1538"/>
              </a:spcBef>
            </a:pPr>
            <a:r>
              <a:rPr lang="en-US" sz="2700"/>
              <a:t>man gittutorial   /   git &lt;command&gt; --help</a:t>
            </a:r>
          </a:p>
          <a:p>
            <a:pPr marL="693738">
              <a:spcBef>
                <a:spcPts val="1538"/>
              </a:spcBef>
            </a:pPr>
            <a:r>
              <a:rPr lang="en-US" sz="2700"/>
              <a:t>Randal Schwartz Google Tech Talk:</a:t>
            </a:r>
            <a:br>
              <a:rPr lang="en-US" sz="2700"/>
            </a:br>
            <a:r>
              <a:rPr lang="en-US" sz="2700" u="sng">
                <a:hlinkClick r:id="rId3"/>
              </a:rPr>
              <a:t>http://www.youtube.com/watch?v=8dhZ9BXQgc4</a:t>
            </a:r>
            <a:endParaRPr lang="en-US" sz="2700"/>
          </a:p>
          <a:p>
            <a:pPr marL="693738">
              <a:spcBef>
                <a:spcPts val="1538"/>
              </a:spcBef>
            </a:pPr>
            <a:r>
              <a:rPr lang="en-US" sz="2700"/>
              <a:t>Linus Torvalds Google Tech Talk:</a:t>
            </a:r>
            <a:br>
              <a:rPr lang="en-US" sz="2700"/>
            </a:br>
            <a:r>
              <a:rPr lang="en-US" sz="2700" u="sng">
                <a:hlinkClick r:id="rId4"/>
              </a:rPr>
              <a:t>http://www.youtube.com/watch?v=4XpnKHJAok8</a:t>
            </a:r>
            <a:endParaRPr lang="en-US" sz="2700"/>
          </a:p>
          <a:p>
            <a:pPr marL="693738">
              <a:spcBef>
                <a:spcPts val="1538"/>
              </a:spcBef>
            </a:pPr>
            <a:r>
              <a:rPr lang="en-US" sz="2700"/>
              <a:t>Why Git Is Better Than X?</a:t>
            </a:r>
            <a:br>
              <a:rPr lang="en-US" sz="2700"/>
            </a:br>
            <a:r>
              <a:rPr lang="en-US" sz="2700" u="sng">
                <a:hlinkClick r:id="rId5"/>
              </a:rPr>
              <a:t>http://whygitisbetterthanx.com</a:t>
            </a:r>
            <a:r>
              <a:rPr lang="en-US" sz="2700"/>
              <a:t>/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3FE4342-428F-4E7F-887C-A7D321224F80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122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/>
          <p:cNvSpPr>
            <a:spLocks noChangeArrowheads="1"/>
          </p:cNvSpPr>
          <p:nvPr>
            <p:ph type="title"/>
          </p:nvPr>
        </p:nvSpPr>
        <p:spPr>
          <a:xfrm>
            <a:off x="457200" y="203200"/>
            <a:ext cx="9245600" cy="6870700"/>
          </a:xfrm>
          <a:ln/>
        </p:spPr>
        <p:txBody>
          <a:bodyPr/>
          <a:lstStyle/>
          <a:p>
            <a:r>
              <a:rPr lang="en-US"/>
              <a:t>5. Conclusion</a:t>
            </a:r>
          </a:p>
        </p:txBody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DB28158-CB75-4414-997F-F24B2F930E7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123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5462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39738" indent="-236538"/>
            <a:r>
              <a:rPr lang="en-US"/>
              <a:t>Different approach to VCS</a:t>
            </a:r>
          </a:p>
          <a:p>
            <a:pPr marL="439738" indent="-236538"/>
            <a:r>
              <a:rPr lang="en-US"/>
              <a:t>Custom and flexible workflow</a:t>
            </a:r>
          </a:p>
          <a:p>
            <a:pPr marL="439738" indent="-236538"/>
            <a:r>
              <a:rPr lang="en-US"/>
              <a:t>Power vs. Learning curve</a:t>
            </a:r>
          </a:p>
          <a:p>
            <a:pPr marL="439738" indent="-236538"/>
            <a:endParaRPr lang="en-US"/>
          </a:p>
          <a:p>
            <a:pPr marL="439738" indent="-236538"/>
            <a:r>
              <a:rPr lang="en-US" b="1"/>
              <a:t>“Smart tool to manipulate versioned information and throw it around.”</a:t>
            </a:r>
            <a:endParaRPr lang="en-US" b="1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9D4352D-B38F-46FA-A136-3D252F16988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124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Questions?</a:t>
            </a:r>
            <a:br>
              <a:rPr lang="en-US"/>
            </a:br>
            <a:r>
              <a:rPr lang="en-US" sz="4200"/>
              <a:t/>
            </a:r>
            <a:br>
              <a:rPr lang="en-US" sz="4200"/>
            </a:br>
            <a:r>
              <a:rPr lang="en-US" sz="4200"/>
              <a:t/>
            </a:r>
            <a:br>
              <a:rPr lang="en-US" sz="4200"/>
            </a:br>
            <a:r>
              <a:rPr lang="en-US" sz="4200" u="sng">
                <a:hlinkClick r:id="rId2"/>
              </a:rPr>
              <a:t>http://git-scm.com/</a:t>
            </a:r>
            <a:endParaRPr lang="en-US" sz="4200" u="sng"/>
          </a:p>
        </p:txBody>
      </p:sp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982B9BA-F8F2-49BA-9F7C-83D0ED08C22F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125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>
          <a:xfrm>
            <a:off x="355600" y="203200"/>
            <a:ext cx="9448800" cy="1270000"/>
          </a:xfrm>
          <a:ln/>
        </p:spPr>
        <p:txBody>
          <a:bodyPr/>
          <a:lstStyle/>
          <a:p>
            <a:r>
              <a:rPr lang="en-US"/>
              <a:t>Why Git is better than X?</a:t>
            </a: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1435100"/>
            <a:ext cx="8178800" cy="5499100"/>
          </a:xfrm>
          <a:ln/>
        </p:spPr>
        <p:txBody>
          <a:bodyPr/>
          <a:lstStyle/>
          <a:p>
            <a:pPr marL="596900" indent="-342900">
              <a:buSzPct val="111000"/>
            </a:pPr>
            <a:r>
              <a:rPr lang="en-US"/>
              <a:t>Cheap Local Branching</a:t>
            </a:r>
          </a:p>
          <a:p>
            <a:pPr marL="596900" indent="-342900">
              <a:buSzPct val="111000"/>
            </a:pPr>
            <a:r>
              <a:rPr lang="en-US"/>
              <a:t>Everything is Local</a:t>
            </a:r>
          </a:p>
          <a:p>
            <a:pPr marL="596900" indent="-342900">
              <a:buSzPct val="111000"/>
            </a:pPr>
            <a:r>
              <a:rPr lang="en-US"/>
              <a:t>Git is Fast</a:t>
            </a:r>
          </a:p>
          <a:p>
            <a:pPr marL="596900" indent="-342900">
              <a:buSzPct val="111000"/>
            </a:pPr>
            <a:r>
              <a:rPr lang="en-US"/>
              <a:t>Git is Small</a:t>
            </a:r>
          </a:p>
          <a:p>
            <a:pPr marL="596900" indent="-342900">
              <a:buSzPct val="111000"/>
            </a:pPr>
            <a:r>
              <a:rPr lang="en-US"/>
              <a:t>The Staging Area</a:t>
            </a:r>
          </a:p>
          <a:p>
            <a:pPr marL="596900" indent="-342900">
              <a:buSzPct val="111000"/>
            </a:pPr>
            <a:r>
              <a:rPr lang="en-US"/>
              <a:t>Distributed</a:t>
            </a:r>
          </a:p>
          <a:p>
            <a:pPr marL="596900" indent="-342900">
              <a:buSzPct val="111000"/>
            </a:pPr>
            <a:r>
              <a:rPr lang="en-US"/>
              <a:t>Any Workflow</a:t>
            </a:r>
          </a:p>
          <a:p>
            <a:pPr marL="596900" indent="-342900">
              <a:buSzPct val="111000"/>
            </a:pPr>
            <a:r>
              <a:rPr lang="en-US"/>
              <a:t>Easy to Learn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4749800" y="6832600"/>
            <a:ext cx="5021263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Source:  </a:t>
            </a:r>
            <a:r>
              <a:rPr lang="en-US" sz="2400" u="sng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  <a:hlinkClick r:id="rId2"/>
              </a:rPr>
              <a:t>http://whygitisbetterthanx.com</a:t>
            </a:r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/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20D610C-24D2-4484-AD34-95A8F4A84182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>
          <a:xfrm>
            <a:off x="457200" y="203200"/>
            <a:ext cx="9245600" cy="6870700"/>
          </a:xfrm>
          <a:ln/>
        </p:spPr>
        <p:txBody>
          <a:bodyPr/>
          <a:lstStyle/>
          <a:p>
            <a:r>
              <a:rPr lang="en-US"/>
              <a:t>2. Concepts</a:t>
            </a:r>
            <a:br>
              <a:rPr lang="en-US"/>
            </a:br>
            <a:r>
              <a:rPr lang="en-US"/>
              <a:t>&amp;</a:t>
            </a:r>
            <a:br>
              <a:rPr lang="en-US"/>
            </a:br>
            <a:r>
              <a:rPr lang="en-US"/>
              <a:t>Local Workflow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C4516C1-17A4-4C78-A102-855D3F9BCD7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Repository</a:t>
            </a:r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2184400" y="2654300"/>
            <a:ext cx="54229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11" name="AutoShape 3"/>
          <p:cNvSpPr>
            <a:spLocks/>
          </p:cNvSpPr>
          <p:nvPr/>
        </p:nvSpPr>
        <p:spPr bwMode="auto">
          <a:xfrm>
            <a:off x="34671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12" name="AutoShape 4"/>
          <p:cNvSpPr>
            <a:spLocks/>
          </p:cNvSpPr>
          <p:nvPr/>
        </p:nvSpPr>
        <p:spPr bwMode="auto">
          <a:xfrm>
            <a:off x="34671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13" name="AutoShape 5"/>
          <p:cNvSpPr>
            <a:spLocks/>
          </p:cNvSpPr>
          <p:nvPr/>
        </p:nvSpPr>
        <p:spPr bwMode="auto">
          <a:xfrm>
            <a:off x="34671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14" name="AutoShape 6"/>
          <p:cNvSpPr>
            <a:spLocks/>
          </p:cNvSpPr>
          <p:nvPr/>
        </p:nvSpPr>
        <p:spPr bwMode="auto">
          <a:xfrm>
            <a:off x="34671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>
            <a:off x="56642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>
            <a:off x="56642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>
            <a:off x="56642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18" name="AutoShape 10"/>
          <p:cNvSpPr>
            <a:spLocks/>
          </p:cNvSpPr>
          <p:nvPr/>
        </p:nvSpPr>
        <p:spPr bwMode="auto">
          <a:xfrm>
            <a:off x="41529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19" name="AutoShape 11"/>
          <p:cNvSpPr>
            <a:spLocks/>
          </p:cNvSpPr>
          <p:nvPr/>
        </p:nvSpPr>
        <p:spPr bwMode="auto">
          <a:xfrm>
            <a:off x="41529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>
            <a:off x="63627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1" name="AutoShape 13"/>
          <p:cNvSpPr>
            <a:spLocks/>
          </p:cNvSpPr>
          <p:nvPr/>
        </p:nvSpPr>
        <p:spPr bwMode="auto">
          <a:xfrm>
            <a:off x="63627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>
            <a:off x="63627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3" name="AutoShape 15"/>
          <p:cNvSpPr>
            <a:spLocks/>
          </p:cNvSpPr>
          <p:nvPr/>
        </p:nvSpPr>
        <p:spPr bwMode="auto">
          <a:xfrm>
            <a:off x="41529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4" name="AutoShape 16"/>
          <p:cNvSpPr>
            <a:spLocks/>
          </p:cNvSpPr>
          <p:nvPr/>
        </p:nvSpPr>
        <p:spPr bwMode="auto">
          <a:xfrm>
            <a:off x="26035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5" name="AutoShape 17"/>
          <p:cNvSpPr>
            <a:spLocks/>
          </p:cNvSpPr>
          <p:nvPr/>
        </p:nvSpPr>
        <p:spPr bwMode="auto">
          <a:xfrm>
            <a:off x="47752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6" name="AutoShape 18"/>
          <p:cNvSpPr>
            <a:spLocks/>
          </p:cNvSpPr>
          <p:nvPr/>
        </p:nvSpPr>
        <p:spPr bwMode="auto">
          <a:xfrm>
            <a:off x="41529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7" name="AutoShape 19"/>
          <p:cNvSpPr>
            <a:spLocks/>
          </p:cNvSpPr>
          <p:nvPr/>
        </p:nvSpPr>
        <p:spPr bwMode="auto">
          <a:xfrm>
            <a:off x="47625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8" name="AutoShape 20"/>
          <p:cNvSpPr>
            <a:spLocks/>
          </p:cNvSpPr>
          <p:nvPr/>
        </p:nvSpPr>
        <p:spPr bwMode="auto">
          <a:xfrm>
            <a:off x="63627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29" name="AutoShape 21"/>
          <p:cNvSpPr>
            <a:spLocks/>
          </p:cNvSpPr>
          <p:nvPr/>
        </p:nvSpPr>
        <p:spPr bwMode="auto">
          <a:xfrm>
            <a:off x="69469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30" name="AutoShape 22"/>
          <p:cNvSpPr>
            <a:spLocks/>
          </p:cNvSpPr>
          <p:nvPr/>
        </p:nvSpPr>
        <p:spPr bwMode="auto">
          <a:xfrm>
            <a:off x="63627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31" name="AutoShape 23"/>
          <p:cNvSpPr>
            <a:spLocks/>
          </p:cNvSpPr>
          <p:nvPr/>
        </p:nvSpPr>
        <p:spPr bwMode="auto">
          <a:xfrm>
            <a:off x="69469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32" name="AutoShape 24"/>
          <p:cNvSpPr>
            <a:spLocks/>
          </p:cNvSpPr>
          <p:nvPr/>
        </p:nvSpPr>
        <p:spPr bwMode="auto">
          <a:xfrm>
            <a:off x="63627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33" name="AutoShape 25"/>
          <p:cNvSpPr>
            <a:spLocks/>
          </p:cNvSpPr>
          <p:nvPr/>
        </p:nvSpPr>
        <p:spPr bwMode="auto">
          <a:xfrm>
            <a:off x="69342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34" name="AutoShape 26"/>
          <p:cNvSpPr>
            <a:spLocks/>
          </p:cNvSpPr>
          <p:nvPr/>
        </p:nvSpPr>
        <p:spPr bwMode="auto">
          <a:xfrm>
            <a:off x="6934200" y="68707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35" name="Rectangle 27"/>
          <p:cNvSpPr>
            <a:spLocks/>
          </p:cNvSpPr>
          <p:nvPr/>
        </p:nvSpPr>
        <p:spPr bwMode="auto">
          <a:xfrm>
            <a:off x="2852738" y="1714500"/>
            <a:ext cx="4446587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 i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 = object database</a:t>
            </a:r>
          </a:p>
        </p:txBody>
      </p:sp>
      <p:sp>
        <p:nvSpPr>
          <p:cNvPr id="43036" name="AutoShape 28"/>
          <p:cNvSpPr>
            <a:spLocks/>
          </p:cNvSpPr>
          <p:nvPr/>
        </p:nvSpPr>
        <p:spPr bwMode="auto">
          <a:xfrm>
            <a:off x="41529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37" name="AutoShape 29"/>
          <p:cNvSpPr>
            <a:spLocks/>
          </p:cNvSpPr>
          <p:nvPr/>
        </p:nvSpPr>
        <p:spPr bwMode="auto">
          <a:xfrm>
            <a:off x="41529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DFBD244-CA2C-4504-B542-A22034A478A7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3039" name="Rectangle 31"/>
          <p:cNvSpPr>
            <a:spLocks/>
          </p:cNvSpPr>
          <p:nvPr/>
        </p:nvSpPr>
        <p:spPr bwMode="auto">
          <a:xfrm>
            <a:off x="174625" y="7086600"/>
            <a:ext cx="1917700" cy="355600"/>
          </a:xfrm>
          <a:prstGeom prst="rect">
            <a:avLst/>
          </a:prstGeom>
          <a:solidFill>
            <a:srgbClr val="83AD7B"/>
          </a:solidFill>
          <a:ln w="12700" cap="flat">
            <a:solidFill>
              <a:srgbClr val="3A4D3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.git/objects/</a:t>
            </a: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H="1">
            <a:off x="1238250" y="6369050"/>
            <a:ext cx="857250" cy="636588"/>
          </a:xfrm>
          <a:prstGeom prst="line">
            <a:avLst/>
          </a:prstGeom>
          <a:noFill/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Repository</a:t>
            </a:r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2184400" y="2654300"/>
            <a:ext cx="54229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4035" name="AutoShape 3"/>
          <p:cNvSpPr>
            <a:spLocks/>
          </p:cNvSpPr>
          <p:nvPr/>
        </p:nvSpPr>
        <p:spPr bwMode="auto">
          <a:xfrm>
            <a:off x="34671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a23f</a:t>
            </a:r>
          </a:p>
        </p:txBody>
      </p:sp>
      <p:sp>
        <p:nvSpPr>
          <p:cNvPr id="44036" name="AutoShape 4"/>
          <p:cNvSpPr>
            <a:spLocks/>
          </p:cNvSpPr>
          <p:nvPr/>
        </p:nvSpPr>
        <p:spPr bwMode="auto">
          <a:xfrm>
            <a:off x="34671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3347</a:t>
            </a:r>
          </a:p>
        </p:txBody>
      </p:sp>
      <p:sp>
        <p:nvSpPr>
          <p:cNvPr id="44037" name="AutoShape 5"/>
          <p:cNvSpPr>
            <a:spLocks/>
          </p:cNvSpPr>
          <p:nvPr/>
        </p:nvSpPr>
        <p:spPr bwMode="auto">
          <a:xfrm>
            <a:off x="34671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8e9b</a:t>
            </a:r>
          </a:p>
        </p:txBody>
      </p:sp>
      <p:sp>
        <p:nvSpPr>
          <p:cNvPr id="44038" name="AutoShape 6"/>
          <p:cNvSpPr>
            <a:spLocks/>
          </p:cNvSpPr>
          <p:nvPr/>
        </p:nvSpPr>
        <p:spPr bwMode="auto">
          <a:xfrm>
            <a:off x="34671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f943</a:t>
            </a:r>
          </a:p>
        </p:txBody>
      </p:sp>
      <p:sp>
        <p:nvSpPr>
          <p:cNvPr id="44039" name="AutoShape 7"/>
          <p:cNvSpPr>
            <a:spLocks/>
          </p:cNvSpPr>
          <p:nvPr/>
        </p:nvSpPr>
        <p:spPr bwMode="auto">
          <a:xfrm>
            <a:off x="56642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601a</a:t>
            </a:r>
          </a:p>
        </p:txBody>
      </p:sp>
      <p:sp>
        <p:nvSpPr>
          <p:cNvPr id="44040" name="AutoShape 8"/>
          <p:cNvSpPr>
            <a:spLocks/>
          </p:cNvSpPr>
          <p:nvPr/>
        </p:nvSpPr>
        <p:spPr bwMode="auto">
          <a:xfrm>
            <a:off x="56642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cc39</a:t>
            </a:r>
          </a:p>
        </p:txBody>
      </p:sp>
      <p:sp>
        <p:nvSpPr>
          <p:cNvPr id="44041" name="AutoShape 9"/>
          <p:cNvSpPr>
            <a:spLocks/>
          </p:cNvSpPr>
          <p:nvPr/>
        </p:nvSpPr>
        <p:spPr bwMode="auto">
          <a:xfrm>
            <a:off x="56642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1432</a:t>
            </a:r>
          </a:p>
        </p:txBody>
      </p:sp>
      <p:sp>
        <p:nvSpPr>
          <p:cNvPr id="44042" name="AutoShape 10"/>
          <p:cNvSpPr>
            <a:spLocks/>
          </p:cNvSpPr>
          <p:nvPr/>
        </p:nvSpPr>
        <p:spPr bwMode="auto">
          <a:xfrm>
            <a:off x="41529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efa4</a:t>
            </a:r>
          </a:p>
        </p:txBody>
      </p:sp>
      <p:sp>
        <p:nvSpPr>
          <p:cNvPr id="44043" name="AutoShape 11"/>
          <p:cNvSpPr>
            <a:spLocks/>
          </p:cNvSpPr>
          <p:nvPr/>
        </p:nvSpPr>
        <p:spPr bwMode="auto">
          <a:xfrm>
            <a:off x="41529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1798</a:t>
            </a:r>
          </a:p>
        </p:txBody>
      </p:sp>
      <p:sp>
        <p:nvSpPr>
          <p:cNvPr id="44044" name="AutoShape 12"/>
          <p:cNvSpPr>
            <a:spLocks/>
          </p:cNvSpPr>
          <p:nvPr/>
        </p:nvSpPr>
        <p:spPr bwMode="auto">
          <a:xfrm>
            <a:off x="63627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1260</a:t>
            </a:r>
          </a:p>
        </p:txBody>
      </p:sp>
      <p:sp>
        <p:nvSpPr>
          <p:cNvPr id="44045" name="AutoShape 13"/>
          <p:cNvSpPr>
            <a:spLocks/>
          </p:cNvSpPr>
          <p:nvPr/>
        </p:nvSpPr>
        <p:spPr bwMode="auto">
          <a:xfrm>
            <a:off x="63627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3e93</a:t>
            </a:r>
          </a:p>
        </p:txBody>
      </p:sp>
      <p:sp>
        <p:nvSpPr>
          <p:cNvPr id="44046" name="AutoShape 14"/>
          <p:cNvSpPr>
            <a:spLocks/>
          </p:cNvSpPr>
          <p:nvPr/>
        </p:nvSpPr>
        <p:spPr bwMode="auto">
          <a:xfrm>
            <a:off x="63627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5592</a:t>
            </a:r>
          </a:p>
        </p:txBody>
      </p:sp>
      <p:sp>
        <p:nvSpPr>
          <p:cNvPr id="44047" name="AutoShape 15"/>
          <p:cNvSpPr>
            <a:spLocks/>
          </p:cNvSpPr>
          <p:nvPr/>
        </p:nvSpPr>
        <p:spPr bwMode="auto">
          <a:xfrm>
            <a:off x="41529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dd85</a:t>
            </a:r>
          </a:p>
        </p:txBody>
      </p:sp>
      <p:sp>
        <p:nvSpPr>
          <p:cNvPr id="44048" name="AutoShape 16"/>
          <p:cNvSpPr>
            <a:spLocks/>
          </p:cNvSpPr>
          <p:nvPr/>
        </p:nvSpPr>
        <p:spPr bwMode="auto">
          <a:xfrm>
            <a:off x="26035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335e</a:t>
            </a:r>
          </a:p>
        </p:txBody>
      </p:sp>
      <p:sp>
        <p:nvSpPr>
          <p:cNvPr id="44049" name="AutoShape 17"/>
          <p:cNvSpPr>
            <a:spLocks/>
          </p:cNvSpPr>
          <p:nvPr/>
        </p:nvSpPr>
        <p:spPr bwMode="auto">
          <a:xfrm>
            <a:off x="47752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57bc</a:t>
            </a:r>
          </a:p>
        </p:txBody>
      </p:sp>
      <p:sp>
        <p:nvSpPr>
          <p:cNvPr id="44050" name="AutoShape 18"/>
          <p:cNvSpPr>
            <a:spLocks/>
          </p:cNvSpPr>
          <p:nvPr/>
        </p:nvSpPr>
        <p:spPr bwMode="auto">
          <a:xfrm>
            <a:off x="41529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332e</a:t>
            </a:r>
          </a:p>
        </p:txBody>
      </p:sp>
      <p:sp>
        <p:nvSpPr>
          <p:cNvPr id="44051" name="AutoShape 19"/>
          <p:cNvSpPr>
            <a:spLocks/>
          </p:cNvSpPr>
          <p:nvPr/>
        </p:nvSpPr>
        <p:spPr bwMode="auto">
          <a:xfrm>
            <a:off x="47625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23a7</a:t>
            </a:r>
          </a:p>
        </p:txBody>
      </p:sp>
      <p:sp>
        <p:nvSpPr>
          <p:cNvPr id="44052" name="AutoShape 20"/>
          <p:cNvSpPr>
            <a:spLocks/>
          </p:cNvSpPr>
          <p:nvPr/>
        </p:nvSpPr>
        <p:spPr bwMode="auto">
          <a:xfrm>
            <a:off x="63627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34fe</a:t>
            </a:r>
          </a:p>
        </p:txBody>
      </p:sp>
      <p:sp>
        <p:nvSpPr>
          <p:cNvPr id="44053" name="AutoShape 21"/>
          <p:cNvSpPr>
            <a:spLocks/>
          </p:cNvSpPr>
          <p:nvPr/>
        </p:nvSpPr>
        <p:spPr bwMode="auto">
          <a:xfrm>
            <a:off x="69469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cca6</a:t>
            </a:r>
          </a:p>
        </p:txBody>
      </p:sp>
      <p:sp>
        <p:nvSpPr>
          <p:cNvPr id="44054" name="AutoShape 22"/>
          <p:cNvSpPr>
            <a:spLocks/>
          </p:cNvSpPr>
          <p:nvPr/>
        </p:nvSpPr>
        <p:spPr bwMode="auto">
          <a:xfrm>
            <a:off x="63627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2211</a:t>
            </a:r>
          </a:p>
        </p:txBody>
      </p:sp>
      <p:sp>
        <p:nvSpPr>
          <p:cNvPr id="44055" name="AutoShape 23"/>
          <p:cNvSpPr>
            <a:spLocks/>
          </p:cNvSpPr>
          <p:nvPr/>
        </p:nvSpPr>
        <p:spPr bwMode="auto">
          <a:xfrm>
            <a:off x="69469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5390</a:t>
            </a:r>
          </a:p>
        </p:txBody>
      </p:sp>
      <p:sp>
        <p:nvSpPr>
          <p:cNvPr id="44056" name="AutoShape 24"/>
          <p:cNvSpPr>
            <a:spLocks/>
          </p:cNvSpPr>
          <p:nvPr/>
        </p:nvSpPr>
        <p:spPr bwMode="auto">
          <a:xfrm>
            <a:off x="63627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93a4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>
            <a:off x="69342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cc5e</a:t>
            </a:r>
          </a:p>
        </p:txBody>
      </p:sp>
      <p:sp>
        <p:nvSpPr>
          <p:cNvPr id="44058" name="AutoShape 26"/>
          <p:cNvSpPr>
            <a:spLocks/>
          </p:cNvSpPr>
          <p:nvPr/>
        </p:nvSpPr>
        <p:spPr bwMode="auto">
          <a:xfrm>
            <a:off x="6934200" y="68707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b3ca</a:t>
            </a:r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2465388" y="1714500"/>
            <a:ext cx="5221287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 i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id(object) = SHA1(object content)</a:t>
            </a:r>
          </a:p>
        </p:txBody>
      </p:sp>
      <p:sp>
        <p:nvSpPr>
          <p:cNvPr id="44060" name="AutoShape 28"/>
          <p:cNvSpPr>
            <a:spLocks/>
          </p:cNvSpPr>
          <p:nvPr/>
        </p:nvSpPr>
        <p:spPr bwMode="auto">
          <a:xfrm>
            <a:off x="41529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6679</a:t>
            </a:r>
          </a:p>
        </p:txBody>
      </p:sp>
      <p:sp>
        <p:nvSpPr>
          <p:cNvPr id="44061" name="AutoShape 29"/>
          <p:cNvSpPr>
            <a:spLocks/>
          </p:cNvSpPr>
          <p:nvPr/>
        </p:nvSpPr>
        <p:spPr bwMode="auto">
          <a:xfrm>
            <a:off x="41529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eab4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44398C2-F43A-4D3C-82DF-3AACC7CFB72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4063" name="Rectangle 31"/>
          <p:cNvSpPr>
            <a:spLocks/>
          </p:cNvSpPr>
          <p:nvPr/>
        </p:nvSpPr>
        <p:spPr bwMode="auto">
          <a:xfrm>
            <a:off x="174625" y="7086600"/>
            <a:ext cx="3022600" cy="355600"/>
          </a:xfrm>
          <a:prstGeom prst="rect">
            <a:avLst/>
          </a:prstGeom>
          <a:solidFill>
            <a:srgbClr val="83AD7B"/>
          </a:solidFill>
          <a:ln w="12700" cap="flat">
            <a:solidFill>
              <a:srgbClr val="3A4D3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.git/objects/8e/9b...</a:t>
            </a:r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H="1">
            <a:off x="1666875" y="5927725"/>
            <a:ext cx="1690688" cy="1066800"/>
          </a:xfrm>
          <a:prstGeom prst="line">
            <a:avLst/>
          </a:prstGeom>
          <a:noFill/>
          <a:ln w="25400" cap="flat">
            <a:solidFill>
              <a:srgbClr val="CCCC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Repository</a:t>
            </a:r>
          </a:p>
        </p:txBody>
      </p:sp>
      <p:sp>
        <p:nvSpPr>
          <p:cNvPr id="45058" name="Rectangle 2"/>
          <p:cNvSpPr>
            <a:spLocks/>
          </p:cNvSpPr>
          <p:nvPr/>
        </p:nvSpPr>
        <p:spPr bwMode="auto">
          <a:xfrm>
            <a:off x="2184400" y="2654300"/>
            <a:ext cx="54229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34671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a23f</a:t>
            </a:r>
          </a:p>
        </p:txBody>
      </p:sp>
      <p:sp>
        <p:nvSpPr>
          <p:cNvPr id="45060" name="AutoShape 4"/>
          <p:cNvSpPr>
            <a:spLocks/>
          </p:cNvSpPr>
          <p:nvPr/>
        </p:nvSpPr>
        <p:spPr bwMode="auto">
          <a:xfrm>
            <a:off x="34671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3347</a:t>
            </a:r>
          </a:p>
        </p:txBody>
      </p:sp>
      <p:sp>
        <p:nvSpPr>
          <p:cNvPr id="45061" name="AutoShape 5"/>
          <p:cNvSpPr>
            <a:spLocks/>
          </p:cNvSpPr>
          <p:nvPr/>
        </p:nvSpPr>
        <p:spPr bwMode="auto">
          <a:xfrm>
            <a:off x="34671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8e9b</a:t>
            </a:r>
          </a:p>
        </p:txBody>
      </p:sp>
      <p:sp>
        <p:nvSpPr>
          <p:cNvPr id="45062" name="AutoShape 6"/>
          <p:cNvSpPr>
            <a:spLocks/>
          </p:cNvSpPr>
          <p:nvPr/>
        </p:nvSpPr>
        <p:spPr bwMode="auto">
          <a:xfrm>
            <a:off x="34671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f943</a:t>
            </a:r>
          </a:p>
        </p:txBody>
      </p:sp>
      <p:sp>
        <p:nvSpPr>
          <p:cNvPr id="45063" name="AutoShape 7"/>
          <p:cNvSpPr>
            <a:spLocks/>
          </p:cNvSpPr>
          <p:nvPr/>
        </p:nvSpPr>
        <p:spPr bwMode="auto">
          <a:xfrm>
            <a:off x="56642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601a</a:t>
            </a:r>
          </a:p>
        </p:txBody>
      </p:sp>
      <p:sp>
        <p:nvSpPr>
          <p:cNvPr id="45064" name="AutoShape 8"/>
          <p:cNvSpPr>
            <a:spLocks/>
          </p:cNvSpPr>
          <p:nvPr/>
        </p:nvSpPr>
        <p:spPr bwMode="auto">
          <a:xfrm>
            <a:off x="56642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cc39</a:t>
            </a:r>
          </a:p>
        </p:txBody>
      </p:sp>
      <p:sp>
        <p:nvSpPr>
          <p:cNvPr id="45065" name="AutoShape 9"/>
          <p:cNvSpPr>
            <a:spLocks/>
          </p:cNvSpPr>
          <p:nvPr/>
        </p:nvSpPr>
        <p:spPr bwMode="auto">
          <a:xfrm>
            <a:off x="56642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1432</a:t>
            </a:r>
          </a:p>
        </p:txBody>
      </p:sp>
      <p:sp>
        <p:nvSpPr>
          <p:cNvPr id="45066" name="AutoShape 10"/>
          <p:cNvSpPr>
            <a:spLocks/>
          </p:cNvSpPr>
          <p:nvPr/>
        </p:nvSpPr>
        <p:spPr bwMode="auto">
          <a:xfrm>
            <a:off x="41529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efa4</a:t>
            </a:r>
          </a:p>
        </p:txBody>
      </p:sp>
      <p:sp>
        <p:nvSpPr>
          <p:cNvPr id="45067" name="AutoShape 11"/>
          <p:cNvSpPr>
            <a:spLocks/>
          </p:cNvSpPr>
          <p:nvPr/>
        </p:nvSpPr>
        <p:spPr bwMode="auto">
          <a:xfrm>
            <a:off x="41529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1798</a:t>
            </a:r>
          </a:p>
        </p:txBody>
      </p:sp>
      <p:sp>
        <p:nvSpPr>
          <p:cNvPr id="45068" name="AutoShape 12"/>
          <p:cNvSpPr>
            <a:spLocks/>
          </p:cNvSpPr>
          <p:nvPr/>
        </p:nvSpPr>
        <p:spPr bwMode="auto">
          <a:xfrm>
            <a:off x="63627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1260</a:t>
            </a:r>
          </a:p>
        </p:txBody>
      </p:sp>
      <p:sp>
        <p:nvSpPr>
          <p:cNvPr id="45069" name="AutoShape 13"/>
          <p:cNvSpPr>
            <a:spLocks/>
          </p:cNvSpPr>
          <p:nvPr/>
        </p:nvSpPr>
        <p:spPr bwMode="auto">
          <a:xfrm>
            <a:off x="63627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3e93</a:t>
            </a:r>
          </a:p>
        </p:txBody>
      </p:sp>
      <p:sp>
        <p:nvSpPr>
          <p:cNvPr id="45070" name="AutoShape 14"/>
          <p:cNvSpPr>
            <a:spLocks/>
          </p:cNvSpPr>
          <p:nvPr/>
        </p:nvSpPr>
        <p:spPr bwMode="auto">
          <a:xfrm>
            <a:off x="63627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5592</a:t>
            </a:r>
          </a:p>
        </p:txBody>
      </p:sp>
      <p:sp>
        <p:nvSpPr>
          <p:cNvPr id="45071" name="AutoShape 15"/>
          <p:cNvSpPr>
            <a:spLocks/>
          </p:cNvSpPr>
          <p:nvPr/>
        </p:nvSpPr>
        <p:spPr bwMode="auto">
          <a:xfrm>
            <a:off x="41529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dd85</a:t>
            </a:r>
          </a:p>
        </p:txBody>
      </p:sp>
      <p:sp>
        <p:nvSpPr>
          <p:cNvPr id="45072" name="AutoShape 16"/>
          <p:cNvSpPr>
            <a:spLocks/>
          </p:cNvSpPr>
          <p:nvPr/>
        </p:nvSpPr>
        <p:spPr bwMode="auto">
          <a:xfrm>
            <a:off x="26035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335e</a:t>
            </a:r>
          </a:p>
        </p:txBody>
      </p:sp>
      <p:sp>
        <p:nvSpPr>
          <p:cNvPr id="45073" name="AutoShape 17"/>
          <p:cNvSpPr>
            <a:spLocks/>
          </p:cNvSpPr>
          <p:nvPr/>
        </p:nvSpPr>
        <p:spPr bwMode="auto">
          <a:xfrm>
            <a:off x="47752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57bc</a:t>
            </a:r>
          </a:p>
        </p:txBody>
      </p:sp>
      <p:sp>
        <p:nvSpPr>
          <p:cNvPr id="45074" name="AutoShape 18"/>
          <p:cNvSpPr>
            <a:spLocks/>
          </p:cNvSpPr>
          <p:nvPr/>
        </p:nvSpPr>
        <p:spPr bwMode="auto">
          <a:xfrm>
            <a:off x="41529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332e</a:t>
            </a:r>
          </a:p>
        </p:txBody>
      </p:sp>
      <p:sp>
        <p:nvSpPr>
          <p:cNvPr id="45075" name="AutoShape 19"/>
          <p:cNvSpPr>
            <a:spLocks/>
          </p:cNvSpPr>
          <p:nvPr/>
        </p:nvSpPr>
        <p:spPr bwMode="auto">
          <a:xfrm>
            <a:off x="47625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23a7</a:t>
            </a:r>
          </a:p>
        </p:txBody>
      </p:sp>
      <p:sp>
        <p:nvSpPr>
          <p:cNvPr id="45076" name="AutoShape 20"/>
          <p:cNvSpPr>
            <a:spLocks/>
          </p:cNvSpPr>
          <p:nvPr/>
        </p:nvSpPr>
        <p:spPr bwMode="auto">
          <a:xfrm>
            <a:off x="63627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34fe</a:t>
            </a:r>
          </a:p>
        </p:txBody>
      </p:sp>
      <p:sp>
        <p:nvSpPr>
          <p:cNvPr id="45077" name="AutoShape 21"/>
          <p:cNvSpPr>
            <a:spLocks/>
          </p:cNvSpPr>
          <p:nvPr/>
        </p:nvSpPr>
        <p:spPr bwMode="auto">
          <a:xfrm>
            <a:off x="69469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cca6</a:t>
            </a:r>
          </a:p>
        </p:txBody>
      </p:sp>
      <p:sp>
        <p:nvSpPr>
          <p:cNvPr id="45078" name="AutoShape 22"/>
          <p:cNvSpPr>
            <a:spLocks/>
          </p:cNvSpPr>
          <p:nvPr/>
        </p:nvSpPr>
        <p:spPr bwMode="auto">
          <a:xfrm>
            <a:off x="63627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2211</a:t>
            </a:r>
          </a:p>
        </p:txBody>
      </p:sp>
      <p:sp>
        <p:nvSpPr>
          <p:cNvPr id="45079" name="AutoShape 23"/>
          <p:cNvSpPr>
            <a:spLocks/>
          </p:cNvSpPr>
          <p:nvPr/>
        </p:nvSpPr>
        <p:spPr bwMode="auto">
          <a:xfrm>
            <a:off x="69469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5390</a:t>
            </a:r>
          </a:p>
        </p:txBody>
      </p:sp>
      <p:sp>
        <p:nvSpPr>
          <p:cNvPr id="45080" name="AutoShape 24"/>
          <p:cNvSpPr>
            <a:spLocks/>
          </p:cNvSpPr>
          <p:nvPr/>
        </p:nvSpPr>
        <p:spPr bwMode="auto">
          <a:xfrm>
            <a:off x="63627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93a4</a:t>
            </a:r>
          </a:p>
        </p:txBody>
      </p:sp>
      <p:sp>
        <p:nvSpPr>
          <p:cNvPr id="45081" name="AutoShape 25"/>
          <p:cNvSpPr>
            <a:spLocks/>
          </p:cNvSpPr>
          <p:nvPr/>
        </p:nvSpPr>
        <p:spPr bwMode="auto">
          <a:xfrm>
            <a:off x="69342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cc5e</a:t>
            </a:r>
          </a:p>
        </p:txBody>
      </p:sp>
      <p:sp>
        <p:nvSpPr>
          <p:cNvPr id="45082" name="AutoShape 26"/>
          <p:cNvSpPr>
            <a:spLocks/>
          </p:cNvSpPr>
          <p:nvPr/>
        </p:nvSpPr>
        <p:spPr bwMode="auto">
          <a:xfrm>
            <a:off x="6934200" y="68707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b3ca</a:t>
            </a:r>
          </a:p>
        </p:txBody>
      </p:sp>
      <p:sp>
        <p:nvSpPr>
          <p:cNvPr id="45083" name="Rectangle 27"/>
          <p:cNvSpPr>
            <a:spLocks/>
          </p:cNvSpPr>
          <p:nvPr/>
        </p:nvSpPr>
        <p:spPr bwMode="auto">
          <a:xfrm>
            <a:off x="2301875" y="1460500"/>
            <a:ext cx="5548313" cy="1016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 i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content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is stored in </a:t>
            </a:r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blob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objects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⇒ File</a:t>
            </a:r>
          </a:p>
        </p:txBody>
      </p:sp>
      <p:sp>
        <p:nvSpPr>
          <p:cNvPr id="45084" name="AutoShape 28"/>
          <p:cNvSpPr>
            <a:spLocks/>
          </p:cNvSpPr>
          <p:nvPr/>
        </p:nvSpPr>
        <p:spPr bwMode="auto">
          <a:xfrm>
            <a:off x="7874000" y="3048000"/>
            <a:ext cx="2146300" cy="2641600"/>
          </a:xfrm>
          <a:prstGeom prst="roundRect">
            <a:avLst>
              <a:gd name="adj" fmla="val 4731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127000" tIns="127000" rIns="127000" bIns="127000"/>
          <a:lstStyle/>
          <a:p>
            <a:pPr algn="l"/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#include &lt;stdio.h&gt;</a:t>
            </a:r>
          </a:p>
          <a:p>
            <a:pPr algn="l"/>
            <a:endParaRPr lang="en-US" sz="150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/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int main ()</a:t>
            </a:r>
          </a:p>
          <a:p>
            <a:pPr algn="l"/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{</a:t>
            </a:r>
          </a:p>
          <a:p>
            <a:pPr algn="l"/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 printf(”Hello World”);</a:t>
            </a:r>
          </a:p>
          <a:p>
            <a:pPr algn="l"/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 return 0;</a:t>
            </a:r>
          </a:p>
          <a:p>
            <a:pPr algn="l"/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}</a:t>
            </a:r>
          </a:p>
        </p:txBody>
      </p:sp>
      <p:sp>
        <p:nvSpPr>
          <p:cNvPr id="45085" name="AutoShape 29"/>
          <p:cNvSpPr>
            <a:spLocks/>
          </p:cNvSpPr>
          <p:nvPr/>
        </p:nvSpPr>
        <p:spPr bwMode="auto">
          <a:xfrm>
            <a:off x="41529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6679</a:t>
            </a:r>
          </a:p>
        </p:txBody>
      </p:sp>
      <p:sp>
        <p:nvSpPr>
          <p:cNvPr id="45086" name="AutoShape 30"/>
          <p:cNvSpPr>
            <a:spLocks/>
          </p:cNvSpPr>
          <p:nvPr/>
        </p:nvSpPr>
        <p:spPr bwMode="auto">
          <a:xfrm>
            <a:off x="41529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eab4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63513D2-6F76-4944-9C43-D398D0A210C0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5088" name="AutoShape 32"/>
          <p:cNvSpPr>
            <a:spLocks/>
          </p:cNvSpPr>
          <p:nvPr/>
        </p:nvSpPr>
        <p:spPr bwMode="auto">
          <a:xfrm>
            <a:off x="7848600" y="5829300"/>
            <a:ext cx="2209800" cy="660400"/>
          </a:xfrm>
          <a:prstGeom prst="wedgeEllipseCallout">
            <a:avLst>
              <a:gd name="adj1" fmla="val -32093"/>
              <a:gd name="adj2" fmla="val -59060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cat-file -p 93a4</a:t>
            </a: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Repository</a:t>
            </a:r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2184400" y="2654300"/>
            <a:ext cx="54229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6083" name="AutoShape 3"/>
          <p:cNvSpPr>
            <a:spLocks/>
          </p:cNvSpPr>
          <p:nvPr/>
        </p:nvSpPr>
        <p:spPr bwMode="auto">
          <a:xfrm>
            <a:off x="34671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a23f</a:t>
            </a:r>
          </a:p>
        </p:txBody>
      </p:sp>
      <p:sp>
        <p:nvSpPr>
          <p:cNvPr id="46084" name="AutoShape 4"/>
          <p:cNvSpPr>
            <a:spLocks/>
          </p:cNvSpPr>
          <p:nvPr/>
        </p:nvSpPr>
        <p:spPr bwMode="auto">
          <a:xfrm>
            <a:off x="34671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3347</a:t>
            </a:r>
          </a:p>
        </p:txBody>
      </p:sp>
      <p:sp>
        <p:nvSpPr>
          <p:cNvPr id="46085" name="AutoShape 5"/>
          <p:cNvSpPr>
            <a:spLocks/>
          </p:cNvSpPr>
          <p:nvPr/>
        </p:nvSpPr>
        <p:spPr bwMode="auto">
          <a:xfrm>
            <a:off x="34671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8e9b</a:t>
            </a:r>
          </a:p>
        </p:txBody>
      </p:sp>
      <p:sp>
        <p:nvSpPr>
          <p:cNvPr id="46086" name="AutoShape 6"/>
          <p:cNvSpPr>
            <a:spLocks/>
          </p:cNvSpPr>
          <p:nvPr/>
        </p:nvSpPr>
        <p:spPr bwMode="auto">
          <a:xfrm>
            <a:off x="34671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f943</a:t>
            </a:r>
          </a:p>
        </p:txBody>
      </p:sp>
      <p:sp>
        <p:nvSpPr>
          <p:cNvPr id="46087" name="AutoShape 7"/>
          <p:cNvSpPr>
            <a:spLocks/>
          </p:cNvSpPr>
          <p:nvPr/>
        </p:nvSpPr>
        <p:spPr bwMode="auto">
          <a:xfrm>
            <a:off x="56642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601a</a:t>
            </a:r>
          </a:p>
        </p:txBody>
      </p:sp>
      <p:sp>
        <p:nvSpPr>
          <p:cNvPr id="46088" name="AutoShape 8"/>
          <p:cNvSpPr>
            <a:spLocks/>
          </p:cNvSpPr>
          <p:nvPr/>
        </p:nvSpPr>
        <p:spPr bwMode="auto">
          <a:xfrm>
            <a:off x="56642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cc39</a:t>
            </a:r>
          </a:p>
        </p:txBody>
      </p:sp>
      <p:sp>
        <p:nvSpPr>
          <p:cNvPr id="46089" name="AutoShape 9"/>
          <p:cNvSpPr>
            <a:spLocks/>
          </p:cNvSpPr>
          <p:nvPr/>
        </p:nvSpPr>
        <p:spPr bwMode="auto">
          <a:xfrm>
            <a:off x="56642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1432</a:t>
            </a:r>
          </a:p>
        </p:txBody>
      </p:sp>
      <p:sp>
        <p:nvSpPr>
          <p:cNvPr id="46090" name="AutoShape 10"/>
          <p:cNvSpPr>
            <a:spLocks/>
          </p:cNvSpPr>
          <p:nvPr/>
        </p:nvSpPr>
        <p:spPr bwMode="auto">
          <a:xfrm>
            <a:off x="41529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efa4</a:t>
            </a:r>
          </a:p>
        </p:txBody>
      </p:sp>
      <p:sp>
        <p:nvSpPr>
          <p:cNvPr id="46091" name="AutoShape 11"/>
          <p:cNvSpPr>
            <a:spLocks/>
          </p:cNvSpPr>
          <p:nvPr/>
        </p:nvSpPr>
        <p:spPr bwMode="auto">
          <a:xfrm>
            <a:off x="41529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1798</a:t>
            </a:r>
          </a:p>
        </p:txBody>
      </p:sp>
      <p:sp>
        <p:nvSpPr>
          <p:cNvPr id="46092" name="AutoShape 12"/>
          <p:cNvSpPr>
            <a:spLocks/>
          </p:cNvSpPr>
          <p:nvPr/>
        </p:nvSpPr>
        <p:spPr bwMode="auto">
          <a:xfrm>
            <a:off x="63627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1260</a:t>
            </a:r>
          </a:p>
        </p:txBody>
      </p:sp>
      <p:sp>
        <p:nvSpPr>
          <p:cNvPr id="46093" name="AutoShape 13"/>
          <p:cNvSpPr>
            <a:spLocks/>
          </p:cNvSpPr>
          <p:nvPr/>
        </p:nvSpPr>
        <p:spPr bwMode="auto">
          <a:xfrm>
            <a:off x="63627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3e93</a:t>
            </a:r>
          </a:p>
        </p:txBody>
      </p:sp>
      <p:sp>
        <p:nvSpPr>
          <p:cNvPr id="46094" name="AutoShape 14"/>
          <p:cNvSpPr>
            <a:spLocks/>
          </p:cNvSpPr>
          <p:nvPr/>
        </p:nvSpPr>
        <p:spPr bwMode="auto">
          <a:xfrm>
            <a:off x="63627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5592</a:t>
            </a:r>
          </a:p>
        </p:txBody>
      </p:sp>
      <p:sp>
        <p:nvSpPr>
          <p:cNvPr id="46095" name="AutoShape 15"/>
          <p:cNvSpPr>
            <a:spLocks/>
          </p:cNvSpPr>
          <p:nvPr/>
        </p:nvSpPr>
        <p:spPr bwMode="auto">
          <a:xfrm>
            <a:off x="41529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dd85</a:t>
            </a:r>
          </a:p>
        </p:txBody>
      </p:sp>
      <p:sp>
        <p:nvSpPr>
          <p:cNvPr id="46096" name="AutoShape 16"/>
          <p:cNvSpPr>
            <a:spLocks/>
          </p:cNvSpPr>
          <p:nvPr/>
        </p:nvSpPr>
        <p:spPr bwMode="auto">
          <a:xfrm>
            <a:off x="26035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335e</a:t>
            </a:r>
          </a:p>
        </p:txBody>
      </p:sp>
      <p:sp>
        <p:nvSpPr>
          <p:cNvPr id="46097" name="AutoShape 17"/>
          <p:cNvSpPr>
            <a:spLocks/>
          </p:cNvSpPr>
          <p:nvPr/>
        </p:nvSpPr>
        <p:spPr bwMode="auto">
          <a:xfrm>
            <a:off x="47752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57bc</a:t>
            </a:r>
          </a:p>
        </p:txBody>
      </p:sp>
      <p:sp>
        <p:nvSpPr>
          <p:cNvPr id="46098" name="AutoShape 18"/>
          <p:cNvSpPr>
            <a:spLocks/>
          </p:cNvSpPr>
          <p:nvPr/>
        </p:nvSpPr>
        <p:spPr bwMode="auto">
          <a:xfrm>
            <a:off x="41529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332e</a:t>
            </a:r>
          </a:p>
        </p:txBody>
      </p:sp>
      <p:sp>
        <p:nvSpPr>
          <p:cNvPr id="46099" name="AutoShape 19"/>
          <p:cNvSpPr>
            <a:spLocks/>
          </p:cNvSpPr>
          <p:nvPr/>
        </p:nvSpPr>
        <p:spPr bwMode="auto">
          <a:xfrm>
            <a:off x="47625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23a7</a:t>
            </a:r>
          </a:p>
        </p:txBody>
      </p:sp>
      <p:sp>
        <p:nvSpPr>
          <p:cNvPr id="46100" name="AutoShape 20"/>
          <p:cNvSpPr>
            <a:spLocks/>
          </p:cNvSpPr>
          <p:nvPr/>
        </p:nvSpPr>
        <p:spPr bwMode="auto">
          <a:xfrm>
            <a:off x="63627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34fe</a:t>
            </a:r>
          </a:p>
        </p:txBody>
      </p:sp>
      <p:sp>
        <p:nvSpPr>
          <p:cNvPr id="46101" name="AutoShape 21"/>
          <p:cNvSpPr>
            <a:spLocks/>
          </p:cNvSpPr>
          <p:nvPr/>
        </p:nvSpPr>
        <p:spPr bwMode="auto">
          <a:xfrm>
            <a:off x="69469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cca6</a:t>
            </a:r>
          </a:p>
        </p:txBody>
      </p:sp>
      <p:sp>
        <p:nvSpPr>
          <p:cNvPr id="46102" name="AutoShape 22"/>
          <p:cNvSpPr>
            <a:spLocks/>
          </p:cNvSpPr>
          <p:nvPr/>
        </p:nvSpPr>
        <p:spPr bwMode="auto">
          <a:xfrm>
            <a:off x="63627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2211</a:t>
            </a:r>
          </a:p>
        </p:txBody>
      </p:sp>
      <p:sp>
        <p:nvSpPr>
          <p:cNvPr id="46103" name="AutoShape 23"/>
          <p:cNvSpPr>
            <a:spLocks/>
          </p:cNvSpPr>
          <p:nvPr/>
        </p:nvSpPr>
        <p:spPr bwMode="auto">
          <a:xfrm>
            <a:off x="69469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5390</a:t>
            </a:r>
          </a:p>
        </p:txBody>
      </p:sp>
      <p:sp>
        <p:nvSpPr>
          <p:cNvPr id="46104" name="AutoShape 24"/>
          <p:cNvSpPr>
            <a:spLocks/>
          </p:cNvSpPr>
          <p:nvPr/>
        </p:nvSpPr>
        <p:spPr bwMode="auto">
          <a:xfrm>
            <a:off x="63627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93a4</a:t>
            </a:r>
          </a:p>
        </p:txBody>
      </p:sp>
      <p:sp>
        <p:nvSpPr>
          <p:cNvPr id="46105" name="AutoShape 25"/>
          <p:cNvSpPr>
            <a:spLocks/>
          </p:cNvSpPr>
          <p:nvPr/>
        </p:nvSpPr>
        <p:spPr bwMode="auto">
          <a:xfrm>
            <a:off x="69342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cc5e</a:t>
            </a:r>
          </a:p>
        </p:txBody>
      </p:sp>
      <p:sp>
        <p:nvSpPr>
          <p:cNvPr id="46106" name="AutoShape 26"/>
          <p:cNvSpPr>
            <a:spLocks/>
          </p:cNvSpPr>
          <p:nvPr/>
        </p:nvSpPr>
        <p:spPr bwMode="auto">
          <a:xfrm>
            <a:off x="6934200" y="68707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b3ca</a:t>
            </a:r>
          </a:p>
        </p:txBody>
      </p:sp>
      <p:sp>
        <p:nvSpPr>
          <p:cNvPr id="46107" name="Rectangle 27"/>
          <p:cNvSpPr>
            <a:spLocks/>
          </p:cNvSpPr>
          <p:nvPr/>
        </p:nvSpPr>
        <p:spPr bwMode="auto">
          <a:xfrm>
            <a:off x="2211388" y="1460500"/>
            <a:ext cx="5729287" cy="1016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 i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structure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is stored in </a:t>
            </a:r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tree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objects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⇒ Directory </a:t>
            </a:r>
          </a:p>
        </p:txBody>
      </p:sp>
      <p:sp>
        <p:nvSpPr>
          <p:cNvPr id="46108" name="AutoShape 28"/>
          <p:cNvSpPr>
            <a:spLocks/>
          </p:cNvSpPr>
          <p:nvPr/>
        </p:nvSpPr>
        <p:spPr bwMode="auto">
          <a:xfrm>
            <a:off x="7874000" y="3048000"/>
            <a:ext cx="2146300" cy="2641600"/>
          </a:xfrm>
          <a:prstGeom prst="roundRect">
            <a:avLst>
              <a:gd name="adj" fmla="val 4731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63500" tIns="63500" rIns="63500" bIns="63500"/>
          <a:lstStyle/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040000 tree </a:t>
            </a:r>
            <a:r>
              <a:rPr lang="en-US" sz="1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cc5e</a:t>
            </a: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src</a:t>
            </a:r>
          </a:p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100644 blob </a:t>
            </a:r>
            <a:r>
              <a:rPr lang="en-US" sz="1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93a4</a:t>
            </a: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hw.c</a:t>
            </a:r>
          </a:p>
          <a:p>
            <a:pPr algn="l"/>
            <a:endParaRPr lang="en-US" sz="1500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6109" name="AutoShape 29"/>
          <p:cNvSpPr>
            <a:spLocks/>
          </p:cNvSpPr>
          <p:nvPr/>
        </p:nvSpPr>
        <p:spPr bwMode="auto">
          <a:xfrm>
            <a:off x="41529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6679</a:t>
            </a:r>
          </a:p>
        </p:txBody>
      </p:sp>
      <p:sp>
        <p:nvSpPr>
          <p:cNvPr id="46110" name="AutoShape 30"/>
          <p:cNvSpPr>
            <a:spLocks/>
          </p:cNvSpPr>
          <p:nvPr/>
        </p:nvSpPr>
        <p:spPr bwMode="auto">
          <a:xfrm>
            <a:off x="41529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eab4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684EC642-2B64-481C-858C-D776025AD29B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6112" name="AutoShape 32"/>
          <p:cNvSpPr>
            <a:spLocks/>
          </p:cNvSpPr>
          <p:nvPr/>
        </p:nvSpPr>
        <p:spPr bwMode="auto">
          <a:xfrm>
            <a:off x="7848600" y="5829300"/>
            <a:ext cx="2209800" cy="660400"/>
          </a:xfrm>
          <a:prstGeom prst="wedgeEllipseCallout">
            <a:avLst>
              <a:gd name="adj1" fmla="val -32093"/>
              <a:gd name="adj2" fmla="val -59060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cat-file -p 1260</a:t>
            </a:r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Repository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2184400" y="2654300"/>
            <a:ext cx="54229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34671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a23f</a:t>
            </a:r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34671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3347</a:t>
            </a:r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34671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8e9b</a:t>
            </a:r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34671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f943</a:t>
            </a:r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56642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601a</a:t>
            </a:r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56642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cc39</a:t>
            </a:r>
          </a:p>
        </p:txBody>
      </p:sp>
      <p:sp>
        <p:nvSpPr>
          <p:cNvPr id="47113" name="AutoShape 9"/>
          <p:cNvSpPr>
            <a:spLocks/>
          </p:cNvSpPr>
          <p:nvPr/>
        </p:nvSpPr>
        <p:spPr bwMode="auto">
          <a:xfrm>
            <a:off x="56642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1432</a:t>
            </a:r>
          </a:p>
        </p:txBody>
      </p:sp>
      <p:sp>
        <p:nvSpPr>
          <p:cNvPr id="47114" name="AutoShape 10"/>
          <p:cNvSpPr>
            <a:spLocks/>
          </p:cNvSpPr>
          <p:nvPr/>
        </p:nvSpPr>
        <p:spPr bwMode="auto">
          <a:xfrm>
            <a:off x="41529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efa4</a:t>
            </a:r>
          </a:p>
        </p:txBody>
      </p:sp>
      <p:sp>
        <p:nvSpPr>
          <p:cNvPr id="47115" name="AutoShape 11"/>
          <p:cNvSpPr>
            <a:spLocks/>
          </p:cNvSpPr>
          <p:nvPr/>
        </p:nvSpPr>
        <p:spPr bwMode="auto">
          <a:xfrm>
            <a:off x="41529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1798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63627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1260</a:t>
            </a:r>
          </a:p>
        </p:txBody>
      </p:sp>
      <p:sp>
        <p:nvSpPr>
          <p:cNvPr id="47117" name="AutoShape 13"/>
          <p:cNvSpPr>
            <a:spLocks/>
          </p:cNvSpPr>
          <p:nvPr/>
        </p:nvSpPr>
        <p:spPr bwMode="auto">
          <a:xfrm>
            <a:off x="63627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3e93</a:t>
            </a:r>
          </a:p>
        </p:txBody>
      </p:sp>
      <p:sp>
        <p:nvSpPr>
          <p:cNvPr id="47118" name="AutoShape 14"/>
          <p:cNvSpPr>
            <a:spLocks/>
          </p:cNvSpPr>
          <p:nvPr/>
        </p:nvSpPr>
        <p:spPr bwMode="auto">
          <a:xfrm>
            <a:off x="63627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5592</a:t>
            </a:r>
          </a:p>
        </p:txBody>
      </p:sp>
      <p:sp>
        <p:nvSpPr>
          <p:cNvPr id="47119" name="AutoShape 15"/>
          <p:cNvSpPr>
            <a:spLocks/>
          </p:cNvSpPr>
          <p:nvPr/>
        </p:nvSpPr>
        <p:spPr bwMode="auto">
          <a:xfrm>
            <a:off x="41529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dd85</a:t>
            </a:r>
          </a:p>
        </p:txBody>
      </p:sp>
      <p:sp>
        <p:nvSpPr>
          <p:cNvPr id="47120" name="AutoShape 16"/>
          <p:cNvSpPr>
            <a:spLocks/>
          </p:cNvSpPr>
          <p:nvPr/>
        </p:nvSpPr>
        <p:spPr bwMode="auto">
          <a:xfrm>
            <a:off x="26035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CC99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335e</a:t>
            </a:r>
          </a:p>
        </p:txBody>
      </p:sp>
      <p:sp>
        <p:nvSpPr>
          <p:cNvPr id="47121" name="AutoShape 17"/>
          <p:cNvSpPr>
            <a:spLocks/>
          </p:cNvSpPr>
          <p:nvPr/>
        </p:nvSpPr>
        <p:spPr bwMode="auto">
          <a:xfrm>
            <a:off x="47752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57bc</a:t>
            </a:r>
          </a:p>
        </p:txBody>
      </p:sp>
      <p:sp>
        <p:nvSpPr>
          <p:cNvPr id="47122" name="AutoShape 18"/>
          <p:cNvSpPr>
            <a:spLocks/>
          </p:cNvSpPr>
          <p:nvPr/>
        </p:nvSpPr>
        <p:spPr bwMode="auto">
          <a:xfrm>
            <a:off x="41529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332e</a:t>
            </a:r>
          </a:p>
        </p:txBody>
      </p:sp>
      <p:sp>
        <p:nvSpPr>
          <p:cNvPr id="47123" name="AutoShape 19"/>
          <p:cNvSpPr>
            <a:spLocks/>
          </p:cNvSpPr>
          <p:nvPr/>
        </p:nvSpPr>
        <p:spPr bwMode="auto">
          <a:xfrm>
            <a:off x="47625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23a7</a:t>
            </a:r>
          </a:p>
        </p:txBody>
      </p:sp>
      <p:sp>
        <p:nvSpPr>
          <p:cNvPr id="47124" name="AutoShape 20"/>
          <p:cNvSpPr>
            <a:spLocks/>
          </p:cNvSpPr>
          <p:nvPr/>
        </p:nvSpPr>
        <p:spPr bwMode="auto">
          <a:xfrm>
            <a:off x="63627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34fe</a:t>
            </a:r>
          </a:p>
        </p:txBody>
      </p:sp>
      <p:sp>
        <p:nvSpPr>
          <p:cNvPr id="47125" name="AutoShape 21"/>
          <p:cNvSpPr>
            <a:spLocks/>
          </p:cNvSpPr>
          <p:nvPr/>
        </p:nvSpPr>
        <p:spPr bwMode="auto">
          <a:xfrm>
            <a:off x="69469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cca6</a:t>
            </a:r>
          </a:p>
        </p:txBody>
      </p:sp>
      <p:sp>
        <p:nvSpPr>
          <p:cNvPr id="47126" name="AutoShape 22"/>
          <p:cNvSpPr>
            <a:spLocks/>
          </p:cNvSpPr>
          <p:nvPr/>
        </p:nvSpPr>
        <p:spPr bwMode="auto">
          <a:xfrm>
            <a:off x="63627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2211</a:t>
            </a:r>
          </a:p>
        </p:txBody>
      </p:sp>
      <p:sp>
        <p:nvSpPr>
          <p:cNvPr id="47127" name="AutoShape 23"/>
          <p:cNvSpPr>
            <a:spLocks/>
          </p:cNvSpPr>
          <p:nvPr/>
        </p:nvSpPr>
        <p:spPr bwMode="auto">
          <a:xfrm>
            <a:off x="69469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5390</a:t>
            </a:r>
          </a:p>
        </p:txBody>
      </p:sp>
      <p:sp>
        <p:nvSpPr>
          <p:cNvPr id="47128" name="AutoShape 24"/>
          <p:cNvSpPr>
            <a:spLocks/>
          </p:cNvSpPr>
          <p:nvPr/>
        </p:nvSpPr>
        <p:spPr bwMode="auto">
          <a:xfrm>
            <a:off x="63627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93a4</a:t>
            </a:r>
          </a:p>
        </p:txBody>
      </p:sp>
      <p:sp>
        <p:nvSpPr>
          <p:cNvPr id="47129" name="AutoShape 25"/>
          <p:cNvSpPr>
            <a:spLocks/>
          </p:cNvSpPr>
          <p:nvPr/>
        </p:nvSpPr>
        <p:spPr bwMode="auto">
          <a:xfrm>
            <a:off x="69342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cc5e</a:t>
            </a:r>
          </a:p>
        </p:txBody>
      </p:sp>
      <p:sp>
        <p:nvSpPr>
          <p:cNvPr id="47130" name="AutoShape 26"/>
          <p:cNvSpPr>
            <a:spLocks/>
          </p:cNvSpPr>
          <p:nvPr/>
        </p:nvSpPr>
        <p:spPr bwMode="auto">
          <a:xfrm>
            <a:off x="6934200" y="68707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b3ca</a:t>
            </a:r>
          </a:p>
        </p:txBody>
      </p:sp>
      <p:sp>
        <p:nvSpPr>
          <p:cNvPr id="47131" name="Rectangle 27"/>
          <p:cNvSpPr>
            <a:spLocks/>
          </p:cNvSpPr>
          <p:nvPr/>
        </p:nvSpPr>
        <p:spPr bwMode="auto">
          <a:xfrm>
            <a:off x="-1588" y="1460500"/>
            <a:ext cx="10158413" cy="1016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200" i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history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is stored in </a:t>
            </a:r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commit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objects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⇒ Authenticated hierarchical snapshots</a:t>
            </a:r>
          </a:p>
        </p:txBody>
      </p:sp>
      <p:sp>
        <p:nvSpPr>
          <p:cNvPr id="47132" name="AutoShape 28"/>
          <p:cNvSpPr>
            <a:spLocks/>
          </p:cNvSpPr>
          <p:nvPr/>
        </p:nvSpPr>
        <p:spPr bwMode="auto">
          <a:xfrm>
            <a:off x="7874000" y="3048000"/>
            <a:ext cx="2146300" cy="2641600"/>
          </a:xfrm>
          <a:prstGeom prst="roundRect">
            <a:avLst>
              <a:gd name="adj" fmla="val 4731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127000" tIns="127000" rIns="127000" bIns="127000"/>
          <a:lstStyle/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tree </a:t>
            </a:r>
            <a:r>
              <a:rPr lang="en-US" sz="1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1260</a:t>
            </a: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...</a:t>
            </a:r>
          </a:p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parent </a:t>
            </a:r>
            <a:r>
              <a:rPr lang="en-US" sz="1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f943</a:t>
            </a: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...</a:t>
            </a:r>
          </a:p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author Tom &lt;</a:t>
            </a:r>
            <a:r>
              <a:rPr lang="en-US" sz="150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  <a:hlinkClick r:id="rId2"/>
              </a:rPr>
              <a:t>tom@...</a:t>
            </a: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&gt;</a:t>
            </a:r>
          </a:p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 1204666883 +0100</a:t>
            </a:r>
          </a:p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committer Max</a:t>
            </a:r>
          </a:p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 &lt;</a:t>
            </a:r>
            <a:r>
              <a:rPr lang="en-US" sz="150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max@...</a:t>
            </a: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  <a:hlinkClick r:id="rId2"/>
              </a:rPr>
              <a:t>&gt;</a:t>
            </a:r>
          </a:p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  <a:hlinkClick r:id="rId2"/>
              </a:rPr>
              <a:t>  120</a:t>
            </a:r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4666883 +0100</a:t>
            </a:r>
          </a:p>
          <a:p>
            <a:pPr algn="l"/>
            <a:endParaRPr lang="en-US" sz="15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/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Fixed a major bug in Hello World.</a:t>
            </a: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H="1">
            <a:off x="5930900" y="4508500"/>
            <a:ext cx="0" cy="533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4025900" y="3835400"/>
            <a:ext cx="1574800" cy="2921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H="1">
            <a:off x="3733800" y="3949700"/>
            <a:ext cx="0" cy="542925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 flipH="1">
            <a:off x="5930900" y="5524500"/>
            <a:ext cx="0" cy="533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 rot="10800000" flipH="1">
            <a:off x="4051300" y="6400800"/>
            <a:ext cx="1549400" cy="152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 flipH="1">
            <a:off x="3733800" y="60071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 flipH="1">
            <a:off x="3733800" y="4978400"/>
            <a:ext cx="0" cy="593725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 flipH="1">
            <a:off x="3733800" y="6985000"/>
            <a:ext cx="0" cy="215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41" name="AutoShape 37"/>
          <p:cNvSpPr>
            <a:spLocks/>
          </p:cNvSpPr>
          <p:nvPr/>
        </p:nvSpPr>
        <p:spPr bwMode="auto">
          <a:xfrm>
            <a:off x="41529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6679</a:t>
            </a:r>
          </a:p>
        </p:txBody>
      </p:sp>
      <p:sp>
        <p:nvSpPr>
          <p:cNvPr id="47142" name="AutoShape 38"/>
          <p:cNvSpPr>
            <a:spLocks/>
          </p:cNvSpPr>
          <p:nvPr/>
        </p:nvSpPr>
        <p:spPr bwMode="auto">
          <a:xfrm>
            <a:off x="41529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eab4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BD71110-F641-42E1-8523-8AEDDE54D0E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19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144" name="AutoShape 40"/>
          <p:cNvSpPr>
            <a:spLocks/>
          </p:cNvSpPr>
          <p:nvPr/>
        </p:nvSpPr>
        <p:spPr bwMode="auto">
          <a:xfrm>
            <a:off x="7848600" y="5829300"/>
            <a:ext cx="2209800" cy="660400"/>
          </a:xfrm>
          <a:prstGeom prst="wedgeEllipseCallout">
            <a:avLst>
              <a:gd name="adj1" fmla="val -32093"/>
              <a:gd name="adj2" fmla="val -59060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cat-file -p 1432</a:t>
            </a: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 flipH="1">
            <a:off x="1622425" y="3814763"/>
            <a:ext cx="1809750" cy="719137"/>
          </a:xfrm>
          <a:prstGeom prst="line">
            <a:avLst/>
          </a:prstGeom>
          <a:solidFill>
            <a:srgbClr val="D8D8D8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7146" name="Rectangle 42"/>
          <p:cNvSpPr>
            <a:spLocks/>
          </p:cNvSpPr>
          <p:nvPr/>
        </p:nvSpPr>
        <p:spPr bwMode="auto">
          <a:xfrm>
            <a:off x="139700" y="4572000"/>
            <a:ext cx="1993900" cy="1854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700" b="1">
                <a:solidFill>
                  <a:srgbClr val="A0A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Note:</a:t>
            </a:r>
            <a:r>
              <a:rPr lang="en-US" sz="1700">
                <a:solidFill>
                  <a:srgbClr val="A0A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identity is a function of the whole history!</a:t>
            </a:r>
          </a:p>
          <a:p>
            <a:pPr algn="l"/>
            <a:r>
              <a:rPr lang="en-US" sz="1700">
                <a:solidFill>
                  <a:srgbClr val="A0A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i.e. build-in integrity check</a:t>
            </a:r>
          </a:p>
          <a:p>
            <a:pPr algn="l"/>
            <a:endParaRPr lang="en-US" sz="1700">
              <a:solidFill>
                <a:srgbClr val="A0A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xfrm>
            <a:off x="457200" y="203200"/>
            <a:ext cx="9245600" cy="1270000"/>
          </a:xfrm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1968500"/>
            <a:ext cx="8178800" cy="4470400"/>
          </a:xfrm>
          <a:ln/>
        </p:spPr>
        <p:txBody>
          <a:bodyPr/>
          <a:lstStyle/>
          <a:p>
            <a:pPr marL="693738">
              <a:buSzPct val="99000"/>
              <a:buFontTx/>
              <a:buAutoNum type="arabicPeriod"/>
            </a:pPr>
            <a:r>
              <a:rPr lang="en-US"/>
              <a:t>Introduction</a:t>
            </a:r>
          </a:p>
          <a:p>
            <a:pPr marL="693738">
              <a:buSzPct val="99000"/>
              <a:buFontTx/>
              <a:buAutoNum type="arabicPeriod"/>
            </a:pPr>
            <a:r>
              <a:rPr lang="en-US"/>
              <a:t>Concepts &amp; Local Workflow</a:t>
            </a:r>
          </a:p>
          <a:p>
            <a:pPr marL="693738">
              <a:buSzPct val="99000"/>
              <a:buFontTx/>
              <a:buAutoNum type="arabicPeriod"/>
            </a:pPr>
            <a:r>
              <a:rPr lang="en-US"/>
              <a:t>Distributed Work</a:t>
            </a:r>
          </a:p>
          <a:p>
            <a:pPr marL="693738">
              <a:buSzPct val="99000"/>
              <a:buFontTx/>
              <a:buAutoNum type="arabicPeriod"/>
            </a:pPr>
            <a:r>
              <a:rPr lang="en-US"/>
              <a:t>Advanced Features</a:t>
            </a:r>
          </a:p>
          <a:p>
            <a:pPr marL="693738">
              <a:buSzPct val="99000"/>
              <a:buFontTx/>
              <a:buAutoNum type="arabicPeriod"/>
            </a:pPr>
            <a:r>
              <a:rPr lang="en-US"/>
              <a:t>Conclusion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4517EF7B-D402-4877-A9A5-DF059F597DB3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Repository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2184400" y="2654300"/>
            <a:ext cx="54229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31" name="AutoShape 3"/>
          <p:cNvSpPr>
            <a:spLocks/>
          </p:cNvSpPr>
          <p:nvPr/>
        </p:nvSpPr>
        <p:spPr bwMode="auto">
          <a:xfrm>
            <a:off x="34671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a23f</a:t>
            </a:r>
          </a:p>
        </p:txBody>
      </p:sp>
      <p:sp>
        <p:nvSpPr>
          <p:cNvPr id="48132" name="AutoShape 4"/>
          <p:cNvSpPr>
            <a:spLocks/>
          </p:cNvSpPr>
          <p:nvPr/>
        </p:nvSpPr>
        <p:spPr bwMode="auto">
          <a:xfrm>
            <a:off x="34671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3347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34671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8e9b</a:t>
            </a:r>
          </a:p>
        </p:txBody>
      </p:sp>
      <p:sp>
        <p:nvSpPr>
          <p:cNvPr id="48134" name="AutoShape 6"/>
          <p:cNvSpPr>
            <a:spLocks/>
          </p:cNvSpPr>
          <p:nvPr/>
        </p:nvSpPr>
        <p:spPr bwMode="auto">
          <a:xfrm>
            <a:off x="34671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f943</a:t>
            </a:r>
          </a:p>
        </p:txBody>
      </p:sp>
      <p:sp>
        <p:nvSpPr>
          <p:cNvPr id="48135" name="AutoShape 7"/>
          <p:cNvSpPr>
            <a:spLocks/>
          </p:cNvSpPr>
          <p:nvPr/>
        </p:nvSpPr>
        <p:spPr bwMode="auto">
          <a:xfrm>
            <a:off x="56642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601a</a:t>
            </a:r>
          </a:p>
        </p:txBody>
      </p:sp>
      <p:sp>
        <p:nvSpPr>
          <p:cNvPr id="48136" name="AutoShape 8"/>
          <p:cNvSpPr>
            <a:spLocks/>
          </p:cNvSpPr>
          <p:nvPr/>
        </p:nvSpPr>
        <p:spPr bwMode="auto">
          <a:xfrm>
            <a:off x="56642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cc39</a:t>
            </a:r>
          </a:p>
        </p:txBody>
      </p:sp>
      <p:sp>
        <p:nvSpPr>
          <p:cNvPr id="48137" name="AutoShape 9"/>
          <p:cNvSpPr>
            <a:spLocks/>
          </p:cNvSpPr>
          <p:nvPr/>
        </p:nvSpPr>
        <p:spPr bwMode="auto">
          <a:xfrm>
            <a:off x="56642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1432</a:t>
            </a:r>
          </a:p>
        </p:txBody>
      </p:sp>
      <p:sp>
        <p:nvSpPr>
          <p:cNvPr id="48138" name="AutoShape 10"/>
          <p:cNvSpPr>
            <a:spLocks/>
          </p:cNvSpPr>
          <p:nvPr/>
        </p:nvSpPr>
        <p:spPr bwMode="auto">
          <a:xfrm>
            <a:off x="41529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efa4</a:t>
            </a:r>
          </a:p>
        </p:txBody>
      </p:sp>
      <p:sp>
        <p:nvSpPr>
          <p:cNvPr id="48139" name="AutoShape 11"/>
          <p:cNvSpPr>
            <a:spLocks/>
          </p:cNvSpPr>
          <p:nvPr/>
        </p:nvSpPr>
        <p:spPr bwMode="auto">
          <a:xfrm>
            <a:off x="41529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1798</a:t>
            </a:r>
          </a:p>
        </p:txBody>
      </p:sp>
      <p:sp>
        <p:nvSpPr>
          <p:cNvPr id="48140" name="AutoShape 12"/>
          <p:cNvSpPr>
            <a:spLocks/>
          </p:cNvSpPr>
          <p:nvPr/>
        </p:nvSpPr>
        <p:spPr bwMode="auto">
          <a:xfrm>
            <a:off x="63627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1260</a:t>
            </a:r>
          </a:p>
        </p:txBody>
      </p:sp>
      <p:sp>
        <p:nvSpPr>
          <p:cNvPr id="48141" name="AutoShape 13"/>
          <p:cNvSpPr>
            <a:spLocks/>
          </p:cNvSpPr>
          <p:nvPr/>
        </p:nvSpPr>
        <p:spPr bwMode="auto">
          <a:xfrm>
            <a:off x="63627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3e93</a:t>
            </a:r>
          </a:p>
        </p:txBody>
      </p:sp>
      <p:sp>
        <p:nvSpPr>
          <p:cNvPr id="48142" name="AutoShape 14"/>
          <p:cNvSpPr>
            <a:spLocks/>
          </p:cNvSpPr>
          <p:nvPr/>
        </p:nvSpPr>
        <p:spPr bwMode="auto">
          <a:xfrm>
            <a:off x="63627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5592</a:t>
            </a:r>
          </a:p>
        </p:txBody>
      </p:sp>
      <p:sp>
        <p:nvSpPr>
          <p:cNvPr id="48143" name="AutoShape 15"/>
          <p:cNvSpPr>
            <a:spLocks/>
          </p:cNvSpPr>
          <p:nvPr/>
        </p:nvSpPr>
        <p:spPr bwMode="auto">
          <a:xfrm>
            <a:off x="41529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dd85</a:t>
            </a:r>
          </a:p>
        </p:txBody>
      </p:sp>
      <p:sp>
        <p:nvSpPr>
          <p:cNvPr id="48144" name="AutoShape 16"/>
          <p:cNvSpPr>
            <a:spLocks/>
          </p:cNvSpPr>
          <p:nvPr/>
        </p:nvSpPr>
        <p:spPr bwMode="auto">
          <a:xfrm>
            <a:off x="26035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335e</a:t>
            </a:r>
          </a:p>
        </p:txBody>
      </p:sp>
      <p:sp>
        <p:nvSpPr>
          <p:cNvPr id="48145" name="AutoShape 17"/>
          <p:cNvSpPr>
            <a:spLocks/>
          </p:cNvSpPr>
          <p:nvPr/>
        </p:nvSpPr>
        <p:spPr bwMode="auto">
          <a:xfrm>
            <a:off x="47752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57bc</a:t>
            </a:r>
          </a:p>
        </p:txBody>
      </p:sp>
      <p:sp>
        <p:nvSpPr>
          <p:cNvPr id="48146" name="AutoShape 18"/>
          <p:cNvSpPr>
            <a:spLocks/>
          </p:cNvSpPr>
          <p:nvPr/>
        </p:nvSpPr>
        <p:spPr bwMode="auto">
          <a:xfrm>
            <a:off x="41529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332e</a:t>
            </a:r>
          </a:p>
        </p:txBody>
      </p:sp>
      <p:sp>
        <p:nvSpPr>
          <p:cNvPr id="48147" name="AutoShape 19"/>
          <p:cNvSpPr>
            <a:spLocks/>
          </p:cNvSpPr>
          <p:nvPr/>
        </p:nvSpPr>
        <p:spPr bwMode="auto">
          <a:xfrm>
            <a:off x="47625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23a7</a:t>
            </a:r>
          </a:p>
        </p:txBody>
      </p:sp>
      <p:sp>
        <p:nvSpPr>
          <p:cNvPr id="48148" name="AutoShape 20"/>
          <p:cNvSpPr>
            <a:spLocks/>
          </p:cNvSpPr>
          <p:nvPr/>
        </p:nvSpPr>
        <p:spPr bwMode="auto">
          <a:xfrm>
            <a:off x="63627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34fe</a:t>
            </a:r>
          </a:p>
        </p:txBody>
      </p:sp>
      <p:sp>
        <p:nvSpPr>
          <p:cNvPr id="48149" name="AutoShape 21"/>
          <p:cNvSpPr>
            <a:spLocks/>
          </p:cNvSpPr>
          <p:nvPr/>
        </p:nvSpPr>
        <p:spPr bwMode="auto">
          <a:xfrm>
            <a:off x="69469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cca6</a:t>
            </a:r>
          </a:p>
        </p:txBody>
      </p:sp>
      <p:sp>
        <p:nvSpPr>
          <p:cNvPr id="48150" name="AutoShape 22"/>
          <p:cNvSpPr>
            <a:spLocks/>
          </p:cNvSpPr>
          <p:nvPr/>
        </p:nvSpPr>
        <p:spPr bwMode="auto">
          <a:xfrm>
            <a:off x="63627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2211</a:t>
            </a:r>
          </a:p>
        </p:txBody>
      </p:sp>
      <p:sp>
        <p:nvSpPr>
          <p:cNvPr id="48151" name="AutoShape 23"/>
          <p:cNvSpPr>
            <a:spLocks/>
          </p:cNvSpPr>
          <p:nvPr/>
        </p:nvSpPr>
        <p:spPr bwMode="auto">
          <a:xfrm>
            <a:off x="69469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5390</a:t>
            </a:r>
          </a:p>
        </p:txBody>
      </p:sp>
      <p:sp>
        <p:nvSpPr>
          <p:cNvPr id="48152" name="AutoShape 24"/>
          <p:cNvSpPr>
            <a:spLocks/>
          </p:cNvSpPr>
          <p:nvPr/>
        </p:nvSpPr>
        <p:spPr bwMode="auto">
          <a:xfrm>
            <a:off x="63627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93a4</a:t>
            </a:r>
          </a:p>
        </p:txBody>
      </p:sp>
      <p:sp>
        <p:nvSpPr>
          <p:cNvPr id="48153" name="AutoShape 25"/>
          <p:cNvSpPr>
            <a:spLocks/>
          </p:cNvSpPr>
          <p:nvPr/>
        </p:nvSpPr>
        <p:spPr bwMode="auto">
          <a:xfrm>
            <a:off x="69342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cc5e</a:t>
            </a:r>
          </a:p>
        </p:txBody>
      </p:sp>
      <p:sp>
        <p:nvSpPr>
          <p:cNvPr id="48154" name="AutoShape 26"/>
          <p:cNvSpPr>
            <a:spLocks/>
          </p:cNvSpPr>
          <p:nvPr/>
        </p:nvSpPr>
        <p:spPr bwMode="auto">
          <a:xfrm>
            <a:off x="6934200" y="68707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b3ca</a:t>
            </a:r>
          </a:p>
        </p:txBody>
      </p:sp>
      <p:sp>
        <p:nvSpPr>
          <p:cNvPr id="48155" name="Rectangle 27"/>
          <p:cNvSpPr>
            <a:spLocks/>
          </p:cNvSpPr>
          <p:nvPr/>
        </p:nvSpPr>
        <p:spPr bwMode="auto">
          <a:xfrm>
            <a:off x="2047875" y="1460500"/>
            <a:ext cx="6056313" cy="1016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 i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references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are stored as </a:t>
            </a:r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tag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objects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⇒ (Signed) symbolic link</a:t>
            </a: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H="1">
            <a:off x="5930900" y="4508500"/>
            <a:ext cx="0" cy="533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4025900" y="3835400"/>
            <a:ext cx="1574800" cy="2921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H="1">
            <a:off x="3733800" y="3949700"/>
            <a:ext cx="0" cy="542925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 flipH="1">
            <a:off x="5930900" y="5524500"/>
            <a:ext cx="0" cy="533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rot="10800000" flipH="1">
            <a:off x="4051300" y="6400800"/>
            <a:ext cx="1549400" cy="152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H="1">
            <a:off x="3733800" y="60071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3733800" y="4978400"/>
            <a:ext cx="0" cy="593725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H="1">
            <a:off x="3733800" y="6985000"/>
            <a:ext cx="0" cy="215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64" name="AutoShape 36"/>
          <p:cNvSpPr>
            <a:spLocks/>
          </p:cNvSpPr>
          <p:nvPr/>
        </p:nvSpPr>
        <p:spPr bwMode="auto">
          <a:xfrm>
            <a:off x="41529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6679</a:t>
            </a:r>
          </a:p>
        </p:txBody>
      </p:sp>
      <p:sp>
        <p:nvSpPr>
          <p:cNvPr id="48165" name="AutoShape 37"/>
          <p:cNvSpPr>
            <a:spLocks/>
          </p:cNvSpPr>
          <p:nvPr/>
        </p:nvSpPr>
        <p:spPr bwMode="auto">
          <a:xfrm>
            <a:off x="41529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eab4</a:t>
            </a:r>
          </a:p>
        </p:txBody>
      </p:sp>
      <p:sp>
        <p:nvSpPr>
          <p:cNvPr id="48166" name="AutoShape 38"/>
          <p:cNvSpPr>
            <a:spLocks/>
          </p:cNvSpPr>
          <p:nvPr/>
        </p:nvSpPr>
        <p:spPr bwMode="auto">
          <a:xfrm>
            <a:off x="7874000" y="3048000"/>
            <a:ext cx="2146300" cy="2743200"/>
          </a:xfrm>
          <a:prstGeom prst="roundRect">
            <a:avLst>
              <a:gd name="adj" fmla="val 4731"/>
            </a:avLst>
          </a:prstGeom>
          <a:solidFill>
            <a:srgbClr val="CC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127000" tIns="127000" rIns="127000" bIns="127000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object </a:t>
            </a:r>
            <a:r>
              <a:rPr lang="en-US" sz="1100" b="1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a23f</a:t>
            </a: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...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type commit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tag v1.0.7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tagger Jack &lt;</a:t>
            </a:r>
            <a:r>
              <a:rPr lang="en-US" sz="1100" u="sng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  <a:hlinkClick r:id="rId2"/>
              </a:rPr>
              <a:t>jack@...</a:t>
            </a: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&gt;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  1136523576 -0800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1100">
              <a:solidFill>
                <a:schemeClr val="tx1"/>
              </a:solidFill>
              <a:latin typeface="Courier" charset="0"/>
              <a:cs typeface="Courier" charset="0"/>
              <a:sym typeface="Courier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GIT 1.0.7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-----BEGIN PGP SIGNATURE-----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Version: GnuPG v1.4.2 (GNU/Linux)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1100">
              <a:solidFill>
                <a:schemeClr val="tx1"/>
              </a:solidFill>
              <a:latin typeface="Courier" charset="0"/>
              <a:cs typeface="Courier" charset="0"/>
              <a:sym typeface="Courier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iD8D…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1100">
                <a:solidFill>
                  <a:schemeClr val="tx1"/>
                </a:solidFill>
                <a:latin typeface="Courier" charset="0"/>
                <a:cs typeface="Courier" charset="0"/>
                <a:sym typeface="Courier" charset="0"/>
              </a:rPr>
              <a:t>-----END PGP SIGNATURE-----</a:t>
            </a:r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3200400" y="3683000"/>
            <a:ext cx="225425" cy="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F05440EE-36C4-45E4-92C5-CE4654A782C3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169" name="AutoShape 41"/>
          <p:cNvSpPr>
            <a:spLocks/>
          </p:cNvSpPr>
          <p:nvPr/>
        </p:nvSpPr>
        <p:spPr bwMode="auto">
          <a:xfrm>
            <a:off x="7848600" y="5930900"/>
            <a:ext cx="2209800" cy="660400"/>
          </a:xfrm>
          <a:prstGeom prst="wedgeEllipseCallout">
            <a:avLst>
              <a:gd name="adj1" fmla="val -32093"/>
              <a:gd name="adj2" fmla="val -59060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cat-file -p 335e</a:t>
            </a:r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Repository</a:t>
            </a:r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2184400" y="2654300"/>
            <a:ext cx="54229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55" name="AutoShape 3"/>
          <p:cNvSpPr>
            <a:spLocks/>
          </p:cNvSpPr>
          <p:nvPr/>
        </p:nvSpPr>
        <p:spPr bwMode="auto">
          <a:xfrm>
            <a:off x="34671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a23f</a:t>
            </a:r>
          </a:p>
        </p:txBody>
      </p:sp>
      <p:sp>
        <p:nvSpPr>
          <p:cNvPr id="49156" name="AutoShape 4"/>
          <p:cNvSpPr>
            <a:spLocks/>
          </p:cNvSpPr>
          <p:nvPr/>
        </p:nvSpPr>
        <p:spPr bwMode="auto">
          <a:xfrm>
            <a:off x="34671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3347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34671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8e9b</a:t>
            </a:r>
          </a:p>
        </p:txBody>
      </p:sp>
      <p:sp>
        <p:nvSpPr>
          <p:cNvPr id="49158" name="AutoShape 6"/>
          <p:cNvSpPr>
            <a:spLocks/>
          </p:cNvSpPr>
          <p:nvPr/>
        </p:nvSpPr>
        <p:spPr bwMode="auto">
          <a:xfrm>
            <a:off x="34671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f943</a:t>
            </a:r>
          </a:p>
        </p:txBody>
      </p:sp>
      <p:sp>
        <p:nvSpPr>
          <p:cNvPr id="49159" name="AutoShape 7"/>
          <p:cNvSpPr>
            <a:spLocks/>
          </p:cNvSpPr>
          <p:nvPr/>
        </p:nvSpPr>
        <p:spPr bwMode="auto">
          <a:xfrm>
            <a:off x="56642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601a</a:t>
            </a:r>
          </a:p>
        </p:txBody>
      </p:sp>
      <p:sp>
        <p:nvSpPr>
          <p:cNvPr id="49160" name="AutoShape 8"/>
          <p:cNvSpPr>
            <a:spLocks/>
          </p:cNvSpPr>
          <p:nvPr/>
        </p:nvSpPr>
        <p:spPr bwMode="auto">
          <a:xfrm>
            <a:off x="56642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cc39</a:t>
            </a:r>
          </a:p>
        </p:txBody>
      </p:sp>
      <p:sp>
        <p:nvSpPr>
          <p:cNvPr id="49161" name="AutoShape 9"/>
          <p:cNvSpPr>
            <a:spLocks/>
          </p:cNvSpPr>
          <p:nvPr/>
        </p:nvSpPr>
        <p:spPr bwMode="auto">
          <a:xfrm>
            <a:off x="56642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1432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5930900" y="4508500"/>
            <a:ext cx="0" cy="533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4025900" y="3835400"/>
            <a:ext cx="1574800" cy="2921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3733800" y="3949700"/>
            <a:ext cx="0" cy="542925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5930900" y="5524500"/>
            <a:ext cx="0" cy="533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rot="10800000" flipH="1">
            <a:off x="4051300" y="6400800"/>
            <a:ext cx="1549400" cy="152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3733800" y="60071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3733800" y="4978400"/>
            <a:ext cx="0" cy="593725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69" name="AutoShape 17"/>
          <p:cNvSpPr>
            <a:spLocks/>
          </p:cNvSpPr>
          <p:nvPr/>
        </p:nvSpPr>
        <p:spPr bwMode="auto">
          <a:xfrm>
            <a:off x="41529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efa4</a:t>
            </a:r>
          </a:p>
        </p:txBody>
      </p:sp>
      <p:sp>
        <p:nvSpPr>
          <p:cNvPr id="49170" name="AutoShape 18"/>
          <p:cNvSpPr>
            <a:spLocks/>
          </p:cNvSpPr>
          <p:nvPr/>
        </p:nvSpPr>
        <p:spPr bwMode="auto">
          <a:xfrm>
            <a:off x="41529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1798</a:t>
            </a:r>
          </a:p>
        </p:txBody>
      </p:sp>
      <p:sp>
        <p:nvSpPr>
          <p:cNvPr id="49171" name="AutoShape 19"/>
          <p:cNvSpPr>
            <a:spLocks/>
          </p:cNvSpPr>
          <p:nvPr/>
        </p:nvSpPr>
        <p:spPr bwMode="auto">
          <a:xfrm>
            <a:off x="63627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1260</a:t>
            </a:r>
          </a:p>
        </p:txBody>
      </p:sp>
      <p:sp>
        <p:nvSpPr>
          <p:cNvPr id="49172" name="AutoShape 20"/>
          <p:cNvSpPr>
            <a:spLocks/>
          </p:cNvSpPr>
          <p:nvPr/>
        </p:nvSpPr>
        <p:spPr bwMode="auto">
          <a:xfrm>
            <a:off x="63627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3e93</a:t>
            </a:r>
          </a:p>
        </p:txBody>
      </p:sp>
      <p:sp>
        <p:nvSpPr>
          <p:cNvPr id="49173" name="AutoShape 21"/>
          <p:cNvSpPr>
            <a:spLocks/>
          </p:cNvSpPr>
          <p:nvPr/>
        </p:nvSpPr>
        <p:spPr bwMode="auto">
          <a:xfrm>
            <a:off x="63627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5592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>
            <a:off x="3733800" y="6985000"/>
            <a:ext cx="0" cy="215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75" name="AutoShape 23"/>
          <p:cNvSpPr>
            <a:spLocks/>
          </p:cNvSpPr>
          <p:nvPr/>
        </p:nvSpPr>
        <p:spPr bwMode="auto">
          <a:xfrm>
            <a:off x="41529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dd85</a:t>
            </a:r>
          </a:p>
        </p:txBody>
      </p:sp>
      <p:sp>
        <p:nvSpPr>
          <p:cNvPr id="49176" name="AutoShape 24"/>
          <p:cNvSpPr>
            <a:spLocks/>
          </p:cNvSpPr>
          <p:nvPr/>
        </p:nvSpPr>
        <p:spPr bwMode="auto">
          <a:xfrm>
            <a:off x="26035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CC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335e</a:t>
            </a:r>
          </a:p>
        </p:txBody>
      </p:sp>
      <p:sp>
        <p:nvSpPr>
          <p:cNvPr id="49177" name="AutoShape 25"/>
          <p:cNvSpPr>
            <a:spLocks/>
          </p:cNvSpPr>
          <p:nvPr/>
        </p:nvSpPr>
        <p:spPr bwMode="auto">
          <a:xfrm>
            <a:off x="4775200" y="4953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57bc</a:t>
            </a:r>
          </a:p>
        </p:txBody>
      </p:sp>
      <p:sp>
        <p:nvSpPr>
          <p:cNvPr id="49178" name="AutoShape 26"/>
          <p:cNvSpPr>
            <a:spLocks/>
          </p:cNvSpPr>
          <p:nvPr/>
        </p:nvSpPr>
        <p:spPr bwMode="auto">
          <a:xfrm>
            <a:off x="41529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332e</a:t>
            </a:r>
          </a:p>
        </p:txBody>
      </p:sp>
      <p:sp>
        <p:nvSpPr>
          <p:cNvPr id="49179" name="AutoShape 27"/>
          <p:cNvSpPr>
            <a:spLocks/>
          </p:cNvSpPr>
          <p:nvPr/>
        </p:nvSpPr>
        <p:spPr bwMode="auto">
          <a:xfrm>
            <a:off x="4762500" y="6007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23a7</a:t>
            </a:r>
          </a:p>
        </p:txBody>
      </p:sp>
      <p:sp>
        <p:nvSpPr>
          <p:cNvPr id="49180" name="AutoShape 28"/>
          <p:cNvSpPr>
            <a:spLocks/>
          </p:cNvSpPr>
          <p:nvPr/>
        </p:nvSpPr>
        <p:spPr bwMode="auto">
          <a:xfrm>
            <a:off x="63627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34fe</a:t>
            </a:r>
          </a:p>
        </p:txBody>
      </p:sp>
      <p:sp>
        <p:nvSpPr>
          <p:cNvPr id="49181" name="AutoShape 29"/>
          <p:cNvSpPr>
            <a:spLocks/>
          </p:cNvSpPr>
          <p:nvPr/>
        </p:nvSpPr>
        <p:spPr bwMode="auto">
          <a:xfrm>
            <a:off x="6946900" y="4483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cca6</a:t>
            </a:r>
          </a:p>
        </p:txBody>
      </p:sp>
      <p:sp>
        <p:nvSpPr>
          <p:cNvPr id="49182" name="AutoShape 30"/>
          <p:cNvSpPr>
            <a:spLocks/>
          </p:cNvSpPr>
          <p:nvPr/>
        </p:nvSpPr>
        <p:spPr bwMode="auto">
          <a:xfrm>
            <a:off x="63627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2211</a:t>
            </a:r>
          </a:p>
        </p:txBody>
      </p:sp>
      <p:sp>
        <p:nvSpPr>
          <p:cNvPr id="49183" name="AutoShape 31"/>
          <p:cNvSpPr>
            <a:spLocks/>
          </p:cNvSpPr>
          <p:nvPr/>
        </p:nvSpPr>
        <p:spPr bwMode="auto">
          <a:xfrm>
            <a:off x="6946900" y="5511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5390</a:t>
            </a:r>
          </a:p>
        </p:txBody>
      </p:sp>
      <p:sp>
        <p:nvSpPr>
          <p:cNvPr id="49184" name="AutoShape 32"/>
          <p:cNvSpPr>
            <a:spLocks/>
          </p:cNvSpPr>
          <p:nvPr/>
        </p:nvSpPr>
        <p:spPr bwMode="auto">
          <a:xfrm>
            <a:off x="63627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93a4</a:t>
            </a:r>
          </a:p>
        </p:txBody>
      </p:sp>
      <p:sp>
        <p:nvSpPr>
          <p:cNvPr id="49185" name="AutoShape 33"/>
          <p:cNvSpPr>
            <a:spLocks/>
          </p:cNvSpPr>
          <p:nvPr/>
        </p:nvSpPr>
        <p:spPr bwMode="auto">
          <a:xfrm>
            <a:off x="6934200" y="65278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cc5e</a:t>
            </a:r>
          </a:p>
        </p:txBody>
      </p:sp>
      <p:sp>
        <p:nvSpPr>
          <p:cNvPr id="49186" name="AutoShape 34"/>
          <p:cNvSpPr>
            <a:spLocks/>
          </p:cNvSpPr>
          <p:nvPr/>
        </p:nvSpPr>
        <p:spPr bwMode="auto">
          <a:xfrm>
            <a:off x="6934200" y="68707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b3ca</a:t>
            </a:r>
          </a:p>
        </p:txBody>
      </p:sp>
      <p:sp>
        <p:nvSpPr>
          <p:cNvPr id="49187" name="AutoShape 35"/>
          <p:cNvSpPr>
            <a:spLocks/>
          </p:cNvSpPr>
          <p:nvPr/>
        </p:nvSpPr>
        <p:spPr bwMode="auto">
          <a:xfrm>
            <a:off x="41529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6679</a:t>
            </a:r>
          </a:p>
        </p:txBody>
      </p:sp>
      <p:sp>
        <p:nvSpPr>
          <p:cNvPr id="49188" name="AutoShape 36"/>
          <p:cNvSpPr>
            <a:spLocks/>
          </p:cNvSpPr>
          <p:nvPr/>
        </p:nvSpPr>
        <p:spPr bwMode="auto">
          <a:xfrm>
            <a:off x="41529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eab4</a:t>
            </a:r>
          </a:p>
        </p:txBody>
      </p:sp>
      <p:sp>
        <p:nvSpPr>
          <p:cNvPr id="49189" name="Rectangle 37"/>
          <p:cNvSpPr>
            <a:spLocks/>
          </p:cNvSpPr>
          <p:nvPr/>
        </p:nvSpPr>
        <p:spPr bwMode="auto">
          <a:xfrm>
            <a:off x="1028700" y="4521200"/>
            <a:ext cx="14859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v1.0</a:t>
            </a:r>
          </a:p>
        </p:txBody>
      </p:sp>
      <p:sp>
        <p:nvSpPr>
          <p:cNvPr id="49190" name="Rectangle 38"/>
          <p:cNvSpPr>
            <a:spLocks/>
          </p:cNvSpPr>
          <p:nvPr/>
        </p:nvSpPr>
        <p:spPr bwMode="auto">
          <a:xfrm>
            <a:off x="1041400" y="5067300"/>
            <a:ext cx="14859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alpha-3</a:t>
            </a:r>
          </a:p>
        </p:txBody>
      </p:sp>
      <p:sp>
        <p:nvSpPr>
          <p:cNvPr id="49191" name="Rectangle 39"/>
          <p:cNvSpPr>
            <a:spLocks/>
          </p:cNvSpPr>
          <p:nvPr/>
        </p:nvSpPr>
        <p:spPr bwMode="auto">
          <a:xfrm rot="-5400000">
            <a:off x="3124200" y="2222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192" name="Rectangle 40"/>
          <p:cNvSpPr>
            <a:spLocks/>
          </p:cNvSpPr>
          <p:nvPr/>
        </p:nvSpPr>
        <p:spPr bwMode="auto">
          <a:xfrm rot="-5400000">
            <a:off x="5321300" y="2222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 flipH="1">
            <a:off x="5930900" y="3124200"/>
            <a:ext cx="0" cy="874713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 flipH="1">
            <a:off x="3733800" y="3136900"/>
            <a:ext cx="0" cy="3048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2641600" y="4724400"/>
            <a:ext cx="711200" cy="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2654300" y="5308600"/>
            <a:ext cx="2908300" cy="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197" name="Rectangle 45"/>
          <p:cNvSpPr>
            <a:spLocks/>
          </p:cNvSpPr>
          <p:nvPr/>
        </p:nvSpPr>
        <p:spPr bwMode="auto">
          <a:xfrm>
            <a:off x="4167188" y="1803400"/>
            <a:ext cx="1285875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branches</a:t>
            </a:r>
          </a:p>
        </p:txBody>
      </p:sp>
      <p:sp>
        <p:nvSpPr>
          <p:cNvPr id="49198" name="Rectangle 46"/>
          <p:cNvSpPr>
            <a:spLocks/>
          </p:cNvSpPr>
          <p:nvPr/>
        </p:nvSpPr>
        <p:spPr bwMode="auto">
          <a:xfrm>
            <a:off x="1038225" y="4000500"/>
            <a:ext cx="608013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tags</a:t>
            </a:r>
          </a:p>
        </p:txBody>
      </p:sp>
      <p:sp>
        <p:nvSpPr>
          <p:cNvPr id="49199" name="Line 47"/>
          <p:cNvSpPr>
            <a:spLocks noChangeShapeType="1"/>
          </p:cNvSpPr>
          <p:nvPr/>
        </p:nvSpPr>
        <p:spPr bwMode="auto">
          <a:xfrm>
            <a:off x="3200400" y="3683000"/>
            <a:ext cx="225425" cy="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9200" name="Rectangle 48"/>
          <p:cNvSpPr>
            <a:spLocks/>
          </p:cNvSpPr>
          <p:nvPr/>
        </p:nvSpPr>
        <p:spPr bwMode="auto">
          <a:xfrm>
            <a:off x="6384925" y="1758950"/>
            <a:ext cx="1066800" cy="876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point to a commit in the graph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9D022F3-73DE-4426-9637-CBDA95376BC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202" name="Rectangle 50"/>
          <p:cNvSpPr>
            <a:spLocks/>
          </p:cNvSpPr>
          <p:nvPr/>
        </p:nvSpPr>
        <p:spPr bwMode="auto">
          <a:xfrm>
            <a:off x="482600" y="5556250"/>
            <a:ext cx="1574800" cy="876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r"/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point to an object (usually a commit)</a:t>
            </a:r>
          </a:p>
        </p:txBody>
      </p:sp>
      <p:sp>
        <p:nvSpPr>
          <p:cNvPr id="49203" name="Rectangle 51"/>
          <p:cNvSpPr>
            <a:spLocks/>
          </p:cNvSpPr>
          <p:nvPr/>
        </p:nvSpPr>
        <p:spPr bwMode="auto">
          <a:xfrm>
            <a:off x="200025" y="1219200"/>
            <a:ext cx="4191000" cy="144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practical repository entry points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⇒ symbolic links</a:t>
            </a:r>
          </a:p>
        </p:txBody>
      </p:sp>
      <p:sp>
        <p:nvSpPr>
          <p:cNvPr id="49204" name="AutoShape 52"/>
          <p:cNvSpPr>
            <a:spLocks/>
          </p:cNvSpPr>
          <p:nvPr/>
        </p:nvSpPr>
        <p:spPr bwMode="auto">
          <a:xfrm>
            <a:off x="7772400" y="1955800"/>
            <a:ext cx="1866900" cy="647700"/>
          </a:xfrm>
          <a:prstGeom prst="wedgeEllipseCallout">
            <a:avLst>
              <a:gd name="adj1" fmla="val -63125"/>
              <a:gd name="adj2" fmla="val -24764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branch</a:t>
            </a:r>
          </a:p>
        </p:txBody>
      </p:sp>
      <p:sp>
        <p:nvSpPr>
          <p:cNvPr id="49205" name="AutoShape 53"/>
          <p:cNvSpPr>
            <a:spLocks/>
          </p:cNvSpPr>
          <p:nvPr/>
        </p:nvSpPr>
        <p:spPr bwMode="auto">
          <a:xfrm>
            <a:off x="215900" y="6591300"/>
            <a:ext cx="1866900" cy="647700"/>
          </a:xfrm>
          <a:prstGeom prst="wedgeEllipseCallout">
            <a:avLst>
              <a:gd name="adj1" fmla="val 12773"/>
              <a:gd name="adj2" fmla="val -72278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tag</a:t>
            </a:r>
          </a:p>
        </p:txBody>
      </p:sp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History Graph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2184400" y="2654300"/>
            <a:ext cx="54229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79" name="AutoShape 3"/>
          <p:cNvSpPr>
            <a:spLocks/>
          </p:cNvSpPr>
          <p:nvPr/>
        </p:nvSpPr>
        <p:spPr bwMode="auto">
          <a:xfrm>
            <a:off x="3467100" y="35179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a23f</a:t>
            </a:r>
          </a:p>
        </p:txBody>
      </p:sp>
      <p:sp>
        <p:nvSpPr>
          <p:cNvPr id="50180" name="AutoShape 4"/>
          <p:cNvSpPr>
            <a:spLocks/>
          </p:cNvSpPr>
          <p:nvPr/>
        </p:nvSpPr>
        <p:spPr bwMode="auto">
          <a:xfrm>
            <a:off x="3467100" y="45720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3347</a:t>
            </a:r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3467100" y="5626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8e9b</a:t>
            </a: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3467100" y="65913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f943</a:t>
            </a: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5664200" y="41021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601a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664200" y="5143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cc39</a:t>
            </a:r>
          </a:p>
        </p:txBody>
      </p:sp>
      <p:sp>
        <p:nvSpPr>
          <p:cNvPr id="50185" name="AutoShape 9"/>
          <p:cNvSpPr>
            <a:spLocks/>
          </p:cNvSpPr>
          <p:nvPr/>
        </p:nvSpPr>
        <p:spPr bwMode="auto">
          <a:xfrm>
            <a:off x="5664200" y="6159500"/>
            <a:ext cx="533400" cy="317500"/>
          </a:xfrm>
          <a:prstGeom prst="roundRect">
            <a:avLst>
              <a:gd name="adj" fmla="val 32000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1432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5930900" y="4508500"/>
            <a:ext cx="0" cy="533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4025900" y="3835400"/>
            <a:ext cx="1574800" cy="2921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3733800" y="3949700"/>
            <a:ext cx="0" cy="542925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5930900" y="5524500"/>
            <a:ext cx="0" cy="533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rot="10800000" flipH="1">
            <a:off x="4051300" y="6400800"/>
            <a:ext cx="1549400" cy="1524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3733800" y="60071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3733800" y="4978400"/>
            <a:ext cx="0" cy="593725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3733800" y="6985000"/>
            <a:ext cx="0" cy="215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94" name="Rectangle 18"/>
          <p:cNvSpPr>
            <a:spLocks/>
          </p:cNvSpPr>
          <p:nvPr/>
        </p:nvSpPr>
        <p:spPr bwMode="auto">
          <a:xfrm>
            <a:off x="1028700" y="4521200"/>
            <a:ext cx="14859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v1.0</a:t>
            </a:r>
          </a:p>
        </p:txBody>
      </p:sp>
      <p:sp>
        <p:nvSpPr>
          <p:cNvPr id="50195" name="Rectangle 19"/>
          <p:cNvSpPr>
            <a:spLocks/>
          </p:cNvSpPr>
          <p:nvPr/>
        </p:nvSpPr>
        <p:spPr bwMode="auto">
          <a:xfrm>
            <a:off x="1041400" y="5067300"/>
            <a:ext cx="14859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alpha-3</a:t>
            </a:r>
          </a:p>
        </p:txBody>
      </p:sp>
      <p:sp>
        <p:nvSpPr>
          <p:cNvPr id="50196" name="Rectangle 20"/>
          <p:cNvSpPr>
            <a:spLocks/>
          </p:cNvSpPr>
          <p:nvPr/>
        </p:nvSpPr>
        <p:spPr bwMode="auto">
          <a:xfrm rot="-5400000">
            <a:off x="3124200" y="2222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0197" name="Rectangle 21"/>
          <p:cNvSpPr>
            <a:spLocks/>
          </p:cNvSpPr>
          <p:nvPr/>
        </p:nvSpPr>
        <p:spPr bwMode="auto">
          <a:xfrm rot="-5400000">
            <a:off x="5321300" y="2222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5930900" y="3124200"/>
            <a:ext cx="0" cy="874713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H="1">
            <a:off x="3733800" y="3136900"/>
            <a:ext cx="0" cy="3048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2641600" y="4724400"/>
            <a:ext cx="711200" cy="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2654300" y="5308600"/>
            <a:ext cx="2908300" cy="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0202" name="Rectangle 26"/>
          <p:cNvSpPr>
            <a:spLocks/>
          </p:cNvSpPr>
          <p:nvPr/>
        </p:nvSpPr>
        <p:spPr bwMode="auto">
          <a:xfrm>
            <a:off x="4167188" y="1803400"/>
            <a:ext cx="1285875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branches</a:t>
            </a:r>
          </a:p>
        </p:txBody>
      </p:sp>
      <p:sp>
        <p:nvSpPr>
          <p:cNvPr id="50203" name="Rectangle 27"/>
          <p:cNvSpPr>
            <a:spLocks/>
          </p:cNvSpPr>
          <p:nvPr/>
        </p:nvSpPr>
        <p:spPr bwMode="auto">
          <a:xfrm>
            <a:off x="1038225" y="4000500"/>
            <a:ext cx="608013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tags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FD85802-A5B5-4CEA-961C-34417AF62EC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0205" name="Rectangle 29"/>
          <p:cNvSpPr>
            <a:spLocks/>
          </p:cNvSpPr>
          <p:nvPr/>
        </p:nvSpPr>
        <p:spPr bwMode="auto">
          <a:xfrm>
            <a:off x="2203450" y="3467100"/>
            <a:ext cx="895350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HEAD</a:t>
            </a: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 flipH="1">
            <a:off x="3117850" y="3687763"/>
            <a:ext cx="312738" cy="0"/>
          </a:xfrm>
          <a:prstGeom prst="line">
            <a:avLst/>
          </a:prstGeom>
          <a:noFill/>
          <a:ln w="38100" cap="flat">
            <a:solidFill>
              <a:srgbClr val="333333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workflow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C8315EE-0A51-46C2-B5FE-1AE75E51569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 find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../src./src/Makefile./src/helloworld.c./src/helloworld.h./Makefile./IDEAS./README</a:t>
            </a:r>
            <a:b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</a:b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initialize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30BFD69-98F8-49B8-89E5-EE48A332486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init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Initialized empty Git repository in /path/example/.git/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rPr>
              <a:t/>
            </a:r>
            <a:b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rPr>
            </a:b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ヒラギノ角ゴ ProN W3" charset="0"/>
              <a:cs typeface="ヒラギノ角ゴ ProN W3" charset="0"/>
              <a:sym typeface="Futura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>
            <p:ph type="title"/>
          </p:nvPr>
        </p:nvSpPr>
        <p:spPr>
          <a:xfrm>
            <a:off x="419100" y="203200"/>
            <a:ext cx="9321800" cy="1270000"/>
          </a:xfrm>
          <a:ln/>
        </p:spPr>
        <p:txBody>
          <a:bodyPr/>
          <a:lstStyle/>
          <a:p>
            <a:r>
              <a:rPr lang="en-US"/>
              <a:t>check status</a:t>
            </a:r>
          </a:p>
        </p:txBody>
      </p:sp>
      <p:sp>
        <p:nvSpPr>
          <p:cNvPr id="53250" name="Rectangle 2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FE05F7B5-187E-4823-9918-9833F5E8CE8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status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On branch master## Initial commit#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Untracked files: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  (use "git add &lt;file&gt;..." to include in what will be committed)#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      IDEAS#       Makefile#       README#       src/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nothing added to commit but untracked files present (use "git add" to track)</a:t>
            </a:r>
            <a:b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</a:b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>
            <p:ph type="title"/>
          </p:nvPr>
        </p:nvSpPr>
        <p:spPr>
          <a:xfrm>
            <a:off x="-209550" y="203200"/>
            <a:ext cx="10579100" cy="1270000"/>
          </a:xfrm>
          <a:ln/>
        </p:spPr>
        <p:txBody>
          <a:bodyPr/>
          <a:lstStyle/>
          <a:p>
            <a:r>
              <a:rPr lang="en-US"/>
              <a:t>add files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E81536B-FB34-4870-9F2C-0F0BF2B488F4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add .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rPr>
              <a:t/>
            </a:r>
            <a:b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rPr>
            </a:b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ヒラギノ角ゴ ProN W3" charset="0"/>
              <a:cs typeface="ヒラギノ角ゴ ProN W3" charset="0"/>
              <a:sym typeface="Futura" charset="0"/>
            </a:endParaRP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>
            <p:ph type="title"/>
          </p:nvPr>
        </p:nvSpPr>
        <p:spPr>
          <a:xfrm>
            <a:off x="222250" y="203200"/>
            <a:ext cx="9715500" cy="1270000"/>
          </a:xfrm>
          <a:ln/>
        </p:spPr>
        <p:txBody>
          <a:bodyPr/>
          <a:lstStyle/>
          <a:p>
            <a:r>
              <a:rPr lang="en-US"/>
              <a:t>check status</a:t>
            </a:r>
          </a:p>
        </p:txBody>
      </p:sp>
      <p:sp>
        <p:nvSpPr>
          <p:cNvPr id="55298" name="Rectangle 2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F719A50-19B7-447E-B028-E5460CADE5A4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status</a:t>
            </a:r>
          </a:p>
          <a:p>
            <a:pPr algn="l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On branch master## Initial commit#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Changes to be committed: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  (use "git rm --cached &lt;file&gt;..." to unstage)#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      new file: IDEAS#       new file: Makefile#       new file: README#       new file: src/Makefile#       new file: src/helloworld.c#       new file: src/helloworld.h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rPr>
              <a:t/>
            </a:r>
            <a:b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rPr>
            </a:b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ヒラギノ角ゴ ProN W3" charset="0"/>
              <a:cs typeface="ヒラギノ角ゴ ProN W3" charset="0"/>
              <a:sym typeface="Futura" charset="0"/>
            </a:endParaRP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commit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2EE8734-46B4-4663-AF5A-206A5D742EAE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commit -a -m "First import"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Created initial commit 04f087b: First import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0 files changed, 0 insertions(+), 0 deletions(-) create mode 100644 IDEAS create mode 100644 Makefile create mode 100644 README create mode 100644 src/Makefile create mode 100644 src/helloworld.c create mode 100644 src/helloworld.h</a:t>
            </a:r>
            <a:b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</a:b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56325" name="AutoShape 5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7480300" y="3206750"/>
            <a:ext cx="0" cy="348615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329" name="AutoShape 9"/>
          <p:cNvSpPr>
            <a:spLocks/>
          </p:cNvSpPr>
          <p:nvPr/>
        </p:nvSpPr>
        <p:spPr bwMode="auto">
          <a:xfrm>
            <a:off x="7874000" y="6565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hack</a:t>
            </a:r>
          </a:p>
        </p:txBody>
      </p:sp>
      <p:sp>
        <p:nvSpPr>
          <p:cNvPr id="57346" name="Rectangle 2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9FF1303-FCAB-4A6F-BC6E-5D4BF7A1097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29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echo "Blah blah" &gt;&gt; README</a:t>
            </a:r>
          </a:p>
          <a:p>
            <a:pPr algn="l"/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rm IDEAS</a:t>
            </a:r>
            <a:b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</a:b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57349" name="AutoShape 5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7480300" y="3206750"/>
            <a:ext cx="0" cy="348615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            &lt;- editedsrc|--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7353" name="AutoShape 9"/>
          <p:cNvSpPr>
            <a:spLocks/>
          </p:cNvSpPr>
          <p:nvPr/>
        </p:nvSpPr>
        <p:spPr bwMode="auto">
          <a:xfrm>
            <a:off x="3810000" y="56642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xfrm>
            <a:off x="457200" y="203200"/>
            <a:ext cx="9245600" cy="6870700"/>
          </a:xfrm>
          <a:ln/>
        </p:spPr>
        <p:txBody>
          <a:bodyPr/>
          <a:lstStyle/>
          <a:p>
            <a:r>
              <a:rPr lang="en-US"/>
              <a:t>1. Introduction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A548D10F-A31C-4EB1-A21A-88ABAFE08B4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>
            <p:ph type="title"/>
          </p:nvPr>
        </p:nvSpPr>
        <p:spPr>
          <a:xfrm>
            <a:off x="450850" y="203200"/>
            <a:ext cx="9258300" cy="1270000"/>
          </a:xfrm>
          <a:ln/>
        </p:spPr>
        <p:txBody>
          <a:bodyPr/>
          <a:lstStyle/>
          <a:p>
            <a:r>
              <a:rPr lang="en-US"/>
              <a:t>check status</a:t>
            </a:r>
          </a:p>
        </p:txBody>
      </p:sp>
      <p:sp>
        <p:nvSpPr>
          <p:cNvPr id="58370" name="Rectangle 2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3B8E007-A978-4456-91DE-2B47847C33B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status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On branch master# Changed but not updated:#   (use "git add/rm &lt;file&gt;..." to update what will be committed)#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      deleted:    IDEAS#       modified:   README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#no changes added to commit (use "git add" and/or "git commit -a")</a:t>
            </a:r>
          </a:p>
        </p:txBody>
      </p:sp>
      <p:sp>
        <p:nvSpPr>
          <p:cNvPr id="58373" name="AutoShape 5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7480300" y="3206750"/>
            <a:ext cx="0" cy="348615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            &lt;- editedsrc|--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>
            <p:ph type="title"/>
          </p:nvPr>
        </p:nvSpPr>
        <p:spPr>
          <a:xfrm>
            <a:off x="450850" y="203200"/>
            <a:ext cx="9258300" cy="1270000"/>
          </a:xfrm>
          <a:ln/>
        </p:spPr>
        <p:txBody>
          <a:bodyPr/>
          <a:lstStyle/>
          <a:p>
            <a:r>
              <a:rPr lang="en-US"/>
              <a:t>commit</a:t>
            </a:r>
          </a:p>
        </p:txBody>
      </p:sp>
      <p:sp>
        <p:nvSpPr>
          <p:cNvPr id="59394" name="Rectangle 2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C846694-874B-4D9A-8019-AAF1938F8AF4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commit -a -m "More stuff"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Created commit 54eda77: More stuff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1 files changed, 1 insertions(+), 0 deletions(-) delete mode 100644 IDEAS</a:t>
            </a:r>
          </a:p>
        </p:txBody>
      </p:sp>
      <p:sp>
        <p:nvSpPr>
          <p:cNvPr id="59397" name="AutoShape 5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7480300" y="3206750"/>
            <a:ext cx="0" cy="2547938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9400" name="AutoShape 8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9402" name="Rectangle 10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>
            <a:off x="1270000" y="56515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9404" name="AutoShape 12"/>
          <p:cNvSpPr>
            <a:spLocks/>
          </p:cNvSpPr>
          <p:nvPr/>
        </p:nvSpPr>
        <p:spPr bwMode="auto">
          <a:xfrm>
            <a:off x="7899400" y="56515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>
            <p:ph type="title"/>
          </p:nvPr>
        </p:nvSpPr>
        <p:spPr>
          <a:xfrm>
            <a:off x="450850" y="203200"/>
            <a:ext cx="9258300" cy="1270000"/>
          </a:xfrm>
          <a:ln/>
        </p:spPr>
        <p:txBody>
          <a:bodyPr/>
          <a:lstStyle/>
          <a:p>
            <a:r>
              <a:rPr lang="en-US"/>
              <a:t>view commit</a:t>
            </a: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64BFF6DB-9879-4842-B7D3-EB2854E8600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42900" y="1358900"/>
            <a:ext cx="5372100" cy="42418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show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commit 54eda77a85b0e5d1891653a36ff08faf133df030Author: Sebastien Cevey &lt;</a:t>
            </a:r>
            <a:r>
              <a:rPr lang="en-US" sz="1400" u="sng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  <a:hlinkClick r:id="rId2"/>
              </a:rPr>
              <a:t>seb@cine7.net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&gt;Date:   Mon Apr 13 21:23:02 2009 +0200    More stuff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diff --git a/IDEAS b/IDEAS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deleted file mode 100644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index e69de29..0000000diff --git a/README b/READMEindex e69de29..579c5b1 100644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--- a/README+++ b/README@@ -0,0 +1 @@+Blah blah</a:t>
            </a:r>
          </a:p>
        </p:txBody>
      </p:sp>
      <p:sp>
        <p:nvSpPr>
          <p:cNvPr id="60422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7480300" y="3206750"/>
            <a:ext cx="0" cy="2547938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0425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>
            <p:ph type="title"/>
          </p:nvPr>
        </p:nvSpPr>
        <p:spPr>
          <a:xfrm>
            <a:off x="450850" y="203200"/>
            <a:ext cx="9258300" cy="1270000"/>
          </a:xfrm>
          <a:ln/>
        </p:spPr>
        <p:txBody>
          <a:bodyPr/>
          <a:lstStyle/>
          <a:p>
            <a:r>
              <a:rPr lang="en-US"/>
              <a:t>view commit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A5AEAA1-D0B3-4BA6-98F3-41B064F966A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show </a:t>
            </a:r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--pretty=raw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commit 54eda77a85b0e5d1891653a36ff08faf133df030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tree 524f0cfe293064d18ac0c12a55baaf2b34d42e8dparent 04f087b23ce96c2b24f9f6b5f7cf437af33e19c6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author Sebastien Cevey &lt;</a:t>
            </a:r>
            <a:r>
              <a:rPr lang="en-US" sz="140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  <a:hlinkClick r:id="rId2"/>
              </a:rPr>
              <a:t>seb@cine7.net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&gt; 1239650582 +0200committer Sebastien Cevey &lt;</a:t>
            </a:r>
            <a:r>
              <a:rPr lang="en-US" sz="140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seb@cine7.net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  <a:hlinkClick r:id="rId2"/>
              </a:rPr>
              <a:t>&gt; 1239650582 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+0200    More stuff[...]</a:t>
            </a:r>
          </a:p>
        </p:txBody>
      </p:sp>
      <p:sp>
        <p:nvSpPr>
          <p:cNvPr id="61446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7480300" y="3206750"/>
            <a:ext cx="0" cy="2547938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1449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1451" name="AutoShape 11"/>
          <p:cNvSpPr>
            <a:spLocks/>
          </p:cNvSpPr>
          <p:nvPr/>
        </p:nvSpPr>
        <p:spPr bwMode="auto">
          <a:xfrm>
            <a:off x="8064500" y="5829300"/>
            <a:ext cx="825500" cy="317500"/>
          </a:xfrm>
          <a:prstGeom prst="roundRect">
            <a:avLst>
              <a:gd name="adj" fmla="val 32000"/>
            </a:avLst>
          </a:prstGeom>
          <a:solidFill>
            <a:srgbClr val="0066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524f0c</a:t>
            </a:r>
          </a:p>
        </p:txBody>
      </p:sp>
    </p:spTree>
  </p:cSld>
  <p:clrMapOvr>
    <a:masterClrMapping/>
  </p:clrMapOvr>
  <p:transition spd="med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>
            <p:ph type="title"/>
          </p:nvPr>
        </p:nvSpPr>
        <p:spPr>
          <a:xfrm>
            <a:off x="450850" y="203200"/>
            <a:ext cx="9258300" cy="1270000"/>
          </a:xfrm>
          <a:ln/>
        </p:spPr>
        <p:txBody>
          <a:bodyPr/>
          <a:lstStyle/>
          <a:p>
            <a:r>
              <a:rPr lang="en-US"/>
              <a:t>view history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240D8CE-A6EA-4502-8E1D-139592DF40D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log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commit 54eda77a85b0e5d1891653a36ff08faf133df030Author: Sebastien Cevey &lt;</a:t>
            </a:r>
            <a:r>
              <a:rPr lang="en-US" sz="140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  <a:hlinkClick r:id="rId2"/>
              </a:rPr>
              <a:t>seb@cine7.net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&gt;Date:   Mon Apr 13 21:23:02 2009 +0200    More stuffcommit 04f087b23ce96c2b24f9f6b5f7cf437af33e19c6Author: Sebastien Cevey &lt;</a:t>
            </a:r>
            <a:r>
              <a:rPr lang="en-US" sz="140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seb@cine7.net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  <a:hlinkClick r:id="rId2"/>
              </a:rPr>
              <a:t>&gt;Date:   Mon 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Apr 13 21:11:58 2009 +0200    First import</a:t>
            </a:r>
          </a:p>
        </p:txBody>
      </p:sp>
      <p:sp>
        <p:nvSpPr>
          <p:cNvPr id="62470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7480300" y="3206750"/>
            <a:ext cx="0" cy="2547938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2473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     &lt;- edited`--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>
            <p:ph type="title"/>
          </p:nvPr>
        </p:nvSpPr>
        <p:spPr>
          <a:xfrm>
            <a:off x="450850" y="203200"/>
            <a:ext cx="9258300" cy="1270000"/>
          </a:xfrm>
          <a:ln/>
        </p:spPr>
        <p:txBody>
          <a:bodyPr/>
          <a:lstStyle/>
          <a:p>
            <a:r>
              <a:rPr lang="en-US"/>
              <a:t>hack again</a:t>
            </a: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37060DA-B7AC-4A86-833C-B26CBEC5E33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echo "/* End of fil */" &gt;&gt; src/helloworld.c</a:t>
            </a: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3495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7480300" y="3206750"/>
            <a:ext cx="0" cy="2547938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3497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3499" name="AutoShape 11"/>
          <p:cNvSpPr>
            <a:spLocks/>
          </p:cNvSpPr>
          <p:nvPr/>
        </p:nvSpPr>
        <p:spPr bwMode="auto">
          <a:xfrm>
            <a:off x="4191000" y="63373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     &lt;- edited`--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>
            <p:ph type="title"/>
          </p:nvPr>
        </p:nvSpPr>
        <p:spPr>
          <a:xfrm>
            <a:off x="450850" y="203200"/>
            <a:ext cx="9258300" cy="1270000"/>
          </a:xfrm>
          <a:ln/>
        </p:spPr>
        <p:txBody>
          <a:bodyPr/>
          <a:lstStyle/>
          <a:p>
            <a:r>
              <a:rPr lang="en-US"/>
              <a:t>diff modifs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B85EB00-3A62-445F-A89E-B6AF53F6E44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517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diff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diff --git a/src/helloworld.c b/src/helloworld.cindex e69de29..54a606d 100644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--- a/src/helloworld.c+++ b/src/helloworld.c@@ -0,0 +1 @@+/* End of fil */</a:t>
            </a: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64518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4519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7480300" y="3206750"/>
            <a:ext cx="0" cy="2547938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4521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>
            <p:ph type="title"/>
          </p:nvPr>
        </p:nvSpPr>
        <p:spPr>
          <a:xfrm>
            <a:off x="450850" y="203200"/>
            <a:ext cx="9258300" cy="1270000"/>
          </a:xfrm>
          <a:ln/>
        </p:spPr>
        <p:txBody>
          <a:bodyPr/>
          <a:lstStyle/>
          <a:p>
            <a:r>
              <a:rPr lang="en-US"/>
              <a:t>commit</a:t>
            </a: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96AC768-96AC-43A2-8CEF-9E62580AFB0D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5541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commit -a -m “Hasty commit”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Created commit 3b5ba16: Hasty commit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1 files changed, 1 insertions(+), 0 deletions(-)</a:t>
            </a:r>
          </a:p>
        </p:txBody>
      </p:sp>
      <p:sp>
        <p:nvSpPr>
          <p:cNvPr id="65542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5543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7480300" y="3206750"/>
            <a:ext cx="0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5545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5547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3b5ba16</a:t>
            </a: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5549" name="AutoShape 13"/>
          <p:cNvSpPr>
            <a:spLocks/>
          </p:cNvSpPr>
          <p:nvPr/>
        </p:nvSpPr>
        <p:spPr bwMode="auto">
          <a:xfrm>
            <a:off x="7912100" y="47371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5550" name="AutoShape 14"/>
          <p:cNvSpPr>
            <a:spLocks/>
          </p:cNvSpPr>
          <p:nvPr/>
        </p:nvSpPr>
        <p:spPr bwMode="auto">
          <a:xfrm>
            <a:off x="2489200" y="63373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rewind history</a:t>
            </a: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F9A5F8E0-F740-453F-AE7A-39A1A494EF24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6565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git reset --hard HEAD^  # parent of HEADHEAD is now at 54eda77 More stuff</a:t>
            </a:r>
          </a:p>
          <a:p>
            <a:pPr algn="l"/>
            <a:endParaRPr lang="en-US" sz="1200">
              <a:solidFill>
                <a:schemeClr val="tx1"/>
              </a:solidFill>
            </a:endParaRPr>
          </a:p>
          <a:p>
            <a:pPr algn="l"/>
            <a:r>
              <a:rPr lang="en-US" sz="1200">
                <a:solidFill>
                  <a:schemeClr val="tx1"/>
                </a:solidFill>
              </a:rPr>
              <a:t>$ git status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# On branch masternothing to commit (working directory clean)</a:t>
            </a:r>
          </a:p>
        </p:txBody>
      </p:sp>
      <p:sp>
        <p:nvSpPr>
          <p:cNvPr id="66566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6567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7480300" y="3206750"/>
            <a:ext cx="0" cy="2547938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6569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6571" name="AutoShape 11"/>
          <p:cNvSpPr>
            <a:spLocks/>
          </p:cNvSpPr>
          <p:nvPr/>
        </p:nvSpPr>
        <p:spPr bwMode="auto">
          <a:xfrm>
            <a:off x="2514600" y="63373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6572" name="AutoShape 12"/>
          <p:cNvSpPr>
            <a:spLocks/>
          </p:cNvSpPr>
          <p:nvPr/>
        </p:nvSpPr>
        <p:spPr bwMode="auto">
          <a:xfrm>
            <a:off x="7620000" y="54737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      &lt;- edited`--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rewind history</a:t>
            </a: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59ABFCF-25A7-49BB-A59A-392612B9142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39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589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git reset HEAD^  # parent of HEADsrc/helloworld.c: locally modified</a:t>
            </a:r>
          </a:p>
          <a:p>
            <a:pPr algn="l"/>
            <a:endParaRPr lang="en-US" sz="1200">
              <a:solidFill>
                <a:schemeClr val="tx1"/>
              </a:solidFill>
            </a:endParaRPr>
          </a:p>
          <a:p>
            <a:pPr algn="l"/>
            <a:r>
              <a:rPr lang="en-US" sz="1200">
                <a:solidFill>
                  <a:schemeClr val="tx1"/>
                </a:solidFill>
              </a:rPr>
              <a:t>$ git diff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diff --git a/src/helloworld.c b/src/helloworld.cindex e69de29..54a606d 100644--- a/src/helloworld.c+++ b/src/helloworld.c@@ -0,0 +1 @@+/* End of fil */</a:t>
            </a:r>
          </a:p>
        </p:txBody>
      </p:sp>
      <p:sp>
        <p:nvSpPr>
          <p:cNvPr id="67590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7591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7480300" y="3206750"/>
            <a:ext cx="0" cy="2547938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7593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7595" name="AutoShape 11"/>
          <p:cNvSpPr>
            <a:spLocks/>
          </p:cNvSpPr>
          <p:nvPr/>
        </p:nvSpPr>
        <p:spPr bwMode="auto">
          <a:xfrm>
            <a:off x="7886700" y="56388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xfrm>
            <a:off x="457200" y="203200"/>
            <a:ext cx="9245600" cy="1270000"/>
          </a:xfrm>
          <a:ln/>
        </p:spPr>
        <p:txBody>
          <a:bodyPr/>
          <a:lstStyle/>
          <a:p>
            <a:r>
              <a:rPr lang="en-US"/>
              <a:t>Version Control Systems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1968500"/>
            <a:ext cx="8178800" cy="4470400"/>
          </a:xfrm>
          <a:ln/>
        </p:spPr>
        <p:txBody>
          <a:bodyPr/>
          <a:lstStyle/>
          <a:p>
            <a:pPr marL="693738"/>
            <a:r>
              <a:rPr lang="en-US"/>
              <a:t>Record history</a:t>
            </a:r>
          </a:p>
          <a:p>
            <a:pPr marL="693738"/>
            <a:r>
              <a:rPr lang="en-US"/>
              <a:t>Facilitate team work</a:t>
            </a:r>
          </a:p>
          <a:p>
            <a:pPr marL="693738"/>
            <a:r>
              <a:rPr lang="en-US"/>
              <a:t>Expose source code</a:t>
            </a:r>
          </a:p>
          <a:p>
            <a:pPr marL="693738"/>
            <a:r>
              <a:rPr lang="en-US"/>
              <a:t>Branch/merge development paths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4674829-72FB-4254-AA91-663CD26550F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new history</a:t>
            </a: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AC08451C-EE43-414A-AD44-D0BAA1BB4663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613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$EDITOR src/helloworld.c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$ git commit -a -m "Proper commit"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Created commit 0657c63: Proper commit 1 files changed, 1 insertions(+), 0 deletions(-)</a:t>
            </a:r>
          </a:p>
        </p:txBody>
      </p:sp>
      <p:sp>
        <p:nvSpPr>
          <p:cNvPr id="68614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8615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7480300" y="3206750"/>
            <a:ext cx="11113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8617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8619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8621" name="AutoShape 13"/>
          <p:cNvSpPr>
            <a:spLocks/>
          </p:cNvSpPr>
          <p:nvPr/>
        </p:nvSpPr>
        <p:spPr bwMode="auto">
          <a:xfrm>
            <a:off x="7886700" y="46355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8622" name="AutoShape 14"/>
          <p:cNvSpPr>
            <a:spLocks/>
          </p:cNvSpPr>
          <p:nvPr/>
        </p:nvSpPr>
        <p:spPr bwMode="auto">
          <a:xfrm>
            <a:off x="2489200" y="63373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tag</a:t>
            </a:r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CE04973-FCAA-4BF6-93AC-1A68788925D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637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git tag stable</a:t>
            </a:r>
          </a:p>
          <a:p>
            <a:pPr algn="l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9638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69639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7480300" y="3206750"/>
            <a:ext cx="11113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9641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9643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9645" name="AutoShape 13"/>
          <p:cNvSpPr>
            <a:spLocks/>
          </p:cNvSpPr>
          <p:nvPr/>
        </p:nvSpPr>
        <p:spPr bwMode="auto">
          <a:xfrm>
            <a:off x="6718300" y="46101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9646" name="Rectangle 14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new branch</a:t>
            </a:r>
          </a:p>
        </p:txBody>
      </p:sp>
      <p:sp>
        <p:nvSpPr>
          <p:cNvPr id="70659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68CC535C-0694-47FC-8B90-599A2F2939DF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0661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git branch feature-X 54eda77</a:t>
            </a:r>
          </a:p>
          <a:p>
            <a:pPr algn="l"/>
            <a:endParaRPr lang="en-US" sz="1200">
              <a:solidFill>
                <a:schemeClr val="tx1"/>
              </a:solidFill>
            </a:endParaRPr>
          </a:p>
          <a:p>
            <a:pPr algn="l"/>
            <a:r>
              <a:rPr lang="en-US" sz="1200">
                <a:solidFill>
                  <a:schemeClr val="tx1"/>
                </a:solidFill>
              </a:rPr>
              <a:t>$ git branch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   feature-X* master</a:t>
            </a:r>
          </a:p>
          <a:p>
            <a:pPr algn="l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0662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0663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7480300" y="3206750"/>
            <a:ext cx="11113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0665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0667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0669" name="AutoShape 13"/>
          <p:cNvSpPr>
            <a:spLocks/>
          </p:cNvSpPr>
          <p:nvPr/>
        </p:nvSpPr>
        <p:spPr bwMode="auto">
          <a:xfrm>
            <a:off x="9398000" y="18161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0670" name="Rectangle 14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0672" name="Rectangle 16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 flipH="1">
            <a:off x="7931150" y="3251200"/>
            <a:ext cx="1187450" cy="25622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switch branch</a:t>
            </a:r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23D9373-987C-4206-9A3A-0BF8DC0F6FA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git checkout feature-XSwitched to branch "feature-X"$ git branch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*  feature-X    master</a:t>
            </a:r>
          </a:p>
        </p:txBody>
      </p:sp>
      <p:sp>
        <p:nvSpPr>
          <p:cNvPr id="71686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1687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7480300" y="3206750"/>
            <a:ext cx="11113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689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691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693" name="AutoShape 13"/>
          <p:cNvSpPr>
            <a:spLocks/>
          </p:cNvSpPr>
          <p:nvPr/>
        </p:nvSpPr>
        <p:spPr bwMode="auto">
          <a:xfrm>
            <a:off x="9398000" y="18161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H="1">
            <a:off x="7931150" y="3251200"/>
            <a:ext cx="1187450" cy="25622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commit branch</a:t>
            </a:r>
          </a:p>
        </p:txBody>
      </p:sp>
      <p:sp>
        <p:nvSpPr>
          <p:cNvPr id="72707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A832EF6C-C03C-4E9C-A2F8-9FD17284F07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$EDITOR src/helloworld.c$ git commit -a -m "Work on X"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Created commit 6195849: Work on X 1 files changed, 1 insertions(+), 0 deletions(-)</a:t>
            </a:r>
          </a:p>
        </p:txBody>
      </p:sp>
      <p:sp>
        <p:nvSpPr>
          <p:cNvPr id="72710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2711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7480300" y="3206750"/>
            <a:ext cx="11113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2713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2715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2717" name="AutoShape 13"/>
          <p:cNvSpPr>
            <a:spLocks/>
          </p:cNvSpPr>
          <p:nvPr/>
        </p:nvSpPr>
        <p:spPr bwMode="auto">
          <a:xfrm>
            <a:off x="9525000" y="51435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2718" name="Rectangle 14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2720" name="Rectangle 16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 flipH="1">
            <a:off x="9113838" y="3251200"/>
            <a:ext cx="4762" cy="1982788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2722" name="AutoShape 18"/>
          <p:cNvSpPr>
            <a:spLocks/>
          </p:cNvSpPr>
          <p:nvPr/>
        </p:nvSpPr>
        <p:spPr bwMode="auto">
          <a:xfrm>
            <a:off x="8699500" y="53086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6195849</a:t>
            </a:r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 flipH="1">
            <a:off x="7897813" y="5592763"/>
            <a:ext cx="706437" cy="185737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commit branch</a:t>
            </a: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5AB79A2-12F0-48E1-B177-525892191363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3733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$EDITOR README$ git commit -a -m "Edit README for X"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Created commit 20fbfdd: Edit README for X 1 files changed, 1 insertions(+), 0 deletions(-)</a:t>
            </a:r>
          </a:p>
        </p:txBody>
      </p:sp>
      <p:sp>
        <p:nvSpPr>
          <p:cNvPr id="73734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3735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7480300" y="3206750"/>
            <a:ext cx="11113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3737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3739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3741" name="AutoShape 13"/>
          <p:cNvSpPr>
            <a:spLocks/>
          </p:cNvSpPr>
          <p:nvPr/>
        </p:nvSpPr>
        <p:spPr bwMode="auto">
          <a:xfrm>
            <a:off x="9486900" y="4152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3742" name="Rectangle 14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3744" name="Rectangle 16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H="1">
            <a:off x="9113838" y="3251200"/>
            <a:ext cx="4762" cy="10668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3746" name="AutoShape 18"/>
          <p:cNvSpPr>
            <a:spLocks/>
          </p:cNvSpPr>
          <p:nvPr/>
        </p:nvSpPr>
        <p:spPr bwMode="auto">
          <a:xfrm>
            <a:off x="8699500" y="4381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20fbfdd</a:t>
            </a:r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 flipH="1">
            <a:off x="9118600" y="4775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3748" name="AutoShape 20"/>
          <p:cNvSpPr>
            <a:spLocks/>
          </p:cNvSpPr>
          <p:nvPr/>
        </p:nvSpPr>
        <p:spPr bwMode="auto">
          <a:xfrm>
            <a:off x="8699500" y="53086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02bbf10</a:t>
            </a:r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 flipH="1">
            <a:off x="7897813" y="5592763"/>
            <a:ext cx="706437" cy="185737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diff branches</a:t>
            </a:r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074CB2C-2F71-4BB5-B789-56114E5F891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checkout master</a:t>
            </a:r>
          </a:p>
          <a:p>
            <a:pPr algn="l"/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Switched to branch "master"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diff feature-X</a:t>
            </a:r>
          </a:p>
          <a:p>
            <a:pPr algn="l"/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diff --git a/README b/READMEindex 29a6a68..579c5b1 100644--- a/README+++ b/README@@ -1,2 +1 @@ Blah blah-foo</a:t>
            </a:r>
          </a:p>
          <a:p>
            <a:pPr algn="l"/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[...]</a:t>
            </a:r>
          </a:p>
        </p:txBody>
      </p:sp>
      <p:sp>
        <p:nvSpPr>
          <p:cNvPr id="74758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4759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7480300" y="3206750"/>
            <a:ext cx="11113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4761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4763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4765" name="Rectangle 13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4767" name="Rectangle 15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H="1">
            <a:off x="7931150" y="4665663"/>
            <a:ext cx="719138" cy="185737"/>
          </a:xfrm>
          <a:prstGeom prst="line">
            <a:avLst/>
          </a:prstGeom>
          <a:noFill/>
          <a:ln w="50800" cap="flat">
            <a:solidFill>
              <a:srgbClr val="FF2525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4769" name="AutoShape 17"/>
          <p:cNvSpPr>
            <a:spLocks/>
          </p:cNvSpPr>
          <p:nvPr/>
        </p:nvSpPr>
        <p:spPr bwMode="auto">
          <a:xfrm>
            <a:off x="7708900" y="1739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9113838" y="3251200"/>
            <a:ext cx="4762" cy="10668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4771" name="AutoShape 19"/>
          <p:cNvSpPr>
            <a:spLocks/>
          </p:cNvSpPr>
          <p:nvPr/>
        </p:nvSpPr>
        <p:spPr bwMode="auto">
          <a:xfrm>
            <a:off x="8699500" y="4381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1e4cfe4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H="1">
            <a:off x="9118600" y="4775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4773" name="AutoShape 21"/>
          <p:cNvSpPr>
            <a:spLocks/>
          </p:cNvSpPr>
          <p:nvPr/>
        </p:nvSpPr>
        <p:spPr bwMode="auto">
          <a:xfrm>
            <a:off x="8699500" y="53086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02bbf10</a:t>
            </a:r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flipH="1">
            <a:off x="7897813" y="5592763"/>
            <a:ext cx="706437" cy="185737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merge</a:t>
            </a:r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5E35C46-3272-4969-AC0B-A16CEB000D4F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781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merge feature-X</a:t>
            </a:r>
          </a:p>
          <a:p>
            <a:pPr algn="l"/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Merge made by recursive. README           |    1 + src/helloworld.h |    1 + 2 files changed, 2 insertions(+), 0 deletions(-)</a:t>
            </a: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75782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5783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7480300" y="3206750"/>
            <a:ext cx="0" cy="6604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785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787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789" name="Rectangle 13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791" name="Rectangle 15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792" name="AutoShape 16"/>
          <p:cNvSpPr>
            <a:spLocks/>
          </p:cNvSpPr>
          <p:nvPr/>
        </p:nvSpPr>
        <p:spPr bwMode="auto">
          <a:xfrm>
            <a:off x="7899400" y="37338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 flipH="1">
            <a:off x="9113838" y="3251200"/>
            <a:ext cx="4762" cy="10668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794" name="AutoShape 18"/>
          <p:cNvSpPr>
            <a:spLocks/>
          </p:cNvSpPr>
          <p:nvPr/>
        </p:nvSpPr>
        <p:spPr bwMode="auto">
          <a:xfrm>
            <a:off x="8699500" y="4381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1e4cfe4</a:t>
            </a:r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 flipH="1">
            <a:off x="9118600" y="4775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796" name="AutoShape 20"/>
          <p:cNvSpPr>
            <a:spLocks/>
          </p:cNvSpPr>
          <p:nvPr/>
        </p:nvSpPr>
        <p:spPr bwMode="auto">
          <a:xfrm>
            <a:off x="8699500" y="53086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02bbf10</a:t>
            </a:r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flipH="1">
            <a:off x="7897813" y="5592763"/>
            <a:ext cx="706437" cy="185737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798" name="AutoShape 22"/>
          <p:cNvSpPr>
            <a:spLocks/>
          </p:cNvSpPr>
          <p:nvPr/>
        </p:nvSpPr>
        <p:spPr bwMode="auto">
          <a:xfrm>
            <a:off x="7073900" y="39497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69e105</a:t>
            </a:r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H="1">
            <a:off x="7493000" y="43434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rot="10800000">
            <a:off x="7978775" y="4121150"/>
            <a:ext cx="701675" cy="233363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view merge commit</a:t>
            </a: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082F9BF-42B4-4C6A-AB60-97AB17A6553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show</a:t>
            </a:r>
          </a:p>
          <a:p>
            <a:pPr algn="l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commit 69e105f3d1991c34d74d079197d5f1b1917d3120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Merge: 0657c63... 20fbfdd...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Author: Sebastien Cevey &lt;</a:t>
            </a:r>
            <a:r>
              <a:rPr lang="en-US" sz="1400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  <a:hlinkClick r:id="rId2"/>
              </a:rPr>
              <a:t>seb@cine7.net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&gt;Date:   Mon Apr 13 22:49:16 2009 +0200    Merge branch 'feature-X'</a:t>
            </a:r>
          </a:p>
        </p:txBody>
      </p:sp>
      <p:sp>
        <p:nvSpPr>
          <p:cNvPr id="76806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7480300" y="3206750"/>
            <a:ext cx="0" cy="6604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6809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6811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6813" name="Rectangle 13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6815" name="Rectangle 15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H="1">
            <a:off x="9113838" y="3251200"/>
            <a:ext cx="4762" cy="10668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6817" name="AutoShape 17"/>
          <p:cNvSpPr>
            <a:spLocks/>
          </p:cNvSpPr>
          <p:nvPr/>
        </p:nvSpPr>
        <p:spPr bwMode="auto">
          <a:xfrm>
            <a:off x="8699500" y="4381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1e4cfe4</a:t>
            </a:r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H="1">
            <a:off x="9118600" y="4775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6819" name="AutoShape 19"/>
          <p:cNvSpPr>
            <a:spLocks/>
          </p:cNvSpPr>
          <p:nvPr/>
        </p:nvSpPr>
        <p:spPr bwMode="auto">
          <a:xfrm>
            <a:off x="8699500" y="53086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02bbf10</a:t>
            </a:r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>
            <a:off x="7897813" y="5592763"/>
            <a:ext cx="706437" cy="185737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6821" name="AutoShape 21"/>
          <p:cNvSpPr>
            <a:spLocks/>
          </p:cNvSpPr>
          <p:nvPr/>
        </p:nvSpPr>
        <p:spPr bwMode="auto">
          <a:xfrm>
            <a:off x="7073900" y="39497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69e105</a:t>
            </a:r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H="1">
            <a:off x="7493000" y="43434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 rot="10800000">
            <a:off x="7978775" y="4121150"/>
            <a:ext cx="701675" cy="233363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undo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A67E1B65-C922-4F4A-A0E6-B520F2B54D7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49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7829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reset --hard stable  </a:t>
            </a:r>
            <a:r>
              <a:rPr lang="en-US" sz="1800">
                <a:solidFill>
                  <a:srgbClr val="9191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undo last merge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HEAD is now at 0657c63 Proper commit</a:t>
            </a:r>
          </a:p>
          <a:p>
            <a:pPr algn="l"/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checkout feature-X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Switched to branch "feature-X"</a:t>
            </a:r>
          </a:p>
        </p:txBody>
      </p:sp>
      <p:sp>
        <p:nvSpPr>
          <p:cNvPr id="77830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7480300" y="3206750"/>
            <a:ext cx="11113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7833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7835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7837" name="AutoShape 13"/>
          <p:cNvSpPr>
            <a:spLocks/>
          </p:cNvSpPr>
          <p:nvPr/>
        </p:nvSpPr>
        <p:spPr bwMode="auto">
          <a:xfrm>
            <a:off x="7835900" y="46736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7840" name="Rectangle 16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 flipH="1">
            <a:off x="9113838" y="3251200"/>
            <a:ext cx="4762" cy="10668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7842" name="AutoShape 18"/>
          <p:cNvSpPr>
            <a:spLocks/>
          </p:cNvSpPr>
          <p:nvPr/>
        </p:nvSpPr>
        <p:spPr bwMode="auto">
          <a:xfrm>
            <a:off x="8699500" y="4381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20fbfdd</a:t>
            </a: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 flipH="1">
            <a:off x="9118600" y="4775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7844" name="AutoShape 20"/>
          <p:cNvSpPr>
            <a:spLocks/>
          </p:cNvSpPr>
          <p:nvPr/>
        </p:nvSpPr>
        <p:spPr bwMode="auto">
          <a:xfrm>
            <a:off x="8699500" y="53086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02bbf10</a:t>
            </a:r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H="1">
            <a:off x="7897813" y="5592763"/>
            <a:ext cx="706437" cy="185737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7846" name="AutoShape 22"/>
          <p:cNvSpPr>
            <a:spLocks/>
          </p:cNvSpPr>
          <p:nvPr/>
        </p:nvSpPr>
        <p:spPr bwMode="auto">
          <a:xfrm>
            <a:off x="9359900" y="17653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Centralized VCS</a:t>
            </a: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5499100" y="22352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32771" name="AutoShape 3"/>
          <p:cNvSpPr>
            <a:spLocks/>
          </p:cNvSpPr>
          <p:nvPr/>
        </p:nvSpPr>
        <p:spPr bwMode="auto">
          <a:xfrm>
            <a:off x="2997200" y="4889500"/>
            <a:ext cx="1854200" cy="1206500"/>
          </a:xfrm>
          <a:prstGeom prst="triangle">
            <a:avLst>
              <a:gd name="adj" fmla="val 50000"/>
            </a:avLst>
          </a:prstGeom>
          <a:solidFill>
            <a:srgbClr val="ECC36E">
              <a:alpha val="49803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 Copy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5359400" y="4889500"/>
            <a:ext cx="1854200" cy="1206500"/>
          </a:xfrm>
          <a:prstGeom prst="triangle">
            <a:avLst>
              <a:gd name="adj" fmla="val 50000"/>
            </a:avLst>
          </a:prstGeom>
          <a:solidFill>
            <a:srgbClr val="ECC36E">
              <a:alpha val="49803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 Copy</a:t>
            </a:r>
          </a:p>
        </p:txBody>
      </p:sp>
      <p:sp>
        <p:nvSpPr>
          <p:cNvPr id="32773" name="AutoShape 5"/>
          <p:cNvSpPr>
            <a:spLocks/>
          </p:cNvSpPr>
          <p:nvPr/>
        </p:nvSpPr>
        <p:spPr bwMode="auto">
          <a:xfrm>
            <a:off x="7721600" y="4889500"/>
            <a:ext cx="1854200" cy="1206500"/>
          </a:xfrm>
          <a:prstGeom prst="triangle">
            <a:avLst>
              <a:gd name="adj" fmla="val 50000"/>
            </a:avLst>
          </a:prstGeom>
          <a:solidFill>
            <a:srgbClr val="ECC36E">
              <a:alpha val="49803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 Copy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3465513" y="6426200"/>
            <a:ext cx="909637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Alice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910263" y="6426200"/>
            <a:ext cx="744537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Bob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8001000" y="6426200"/>
            <a:ext cx="1287463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Charlie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393700" y="2489200"/>
            <a:ext cx="1541463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441325" y="5219700"/>
            <a:ext cx="1473200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Copies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7289800" y="2222500"/>
            <a:ext cx="1366838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1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permissions</a:t>
            </a:r>
          </a:p>
          <a:p>
            <a:pPr algn="l"/>
            <a:r>
              <a:rPr lang="en-US" sz="21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branches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rot="10800000" flipH="1">
            <a:off x="4241800" y="3606800"/>
            <a:ext cx="1193800" cy="11303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rot="10800000">
            <a:off x="7175500" y="3606800"/>
            <a:ext cx="1219200" cy="11938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rot="10800000">
            <a:off x="6286500" y="3594100"/>
            <a:ext cx="12700" cy="11049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3089275" y="4051300"/>
            <a:ext cx="1306513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checkout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7469188" y="3352800"/>
            <a:ext cx="1106487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commit</a:t>
            </a:r>
          </a:p>
        </p:txBody>
      </p:sp>
      <p:sp>
        <p:nvSpPr>
          <p:cNvPr id="32785" name="Rectangle 17"/>
          <p:cNvSpPr>
            <a:spLocks/>
          </p:cNvSpPr>
          <p:nvPr/>
        </p:nvSpPr>
        <p:spPr bwMode="auto">
          <a:xfrm>
            <a:off x="8301038" y="4178300"/>
            <a:ext cx="99695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update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6E5FDE2E-214A-44EE-8871-311445C0E4E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rebase</a:t>
            </a:r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5C86A53-9FB8-4A66-AC58-B898A811016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3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rebase master</a:t>
            </a:r>
          </a:p>
          <a:p>
            <a:pPr algn="l"/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First, rewinding head to replay your work on top of it...Applying: Work on XApplying: Edit README for X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show-branch 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* [feature-X] Edit README for X  !  [master] Proper commit- -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*   [feature-X] Edit README for X*   [feature-X^] Work on X*+ [master] Proper commit</a:t>
            </a:r>
          </a:p>
        </p:txBody>
      </p:sp>
      <p:sp>
        <p:nvSpPr>
          <p:cNvPr id="78854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8855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7480300" y="3206750"/>
            <a:ext cx="11113" cy="1609725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857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859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861" name="AutoShape 13"/>
          <p:cNvSpPr>
            <a:spLocks/>
          </p:cNvSpPr>
          <p:nvPr/>
        </p:nvSpPr>
        <p:spPr bwMode="auto">
          <a:xfrm>
            <a:off x="9525000" y="43688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862" name="Rectangle 14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864" name="Rectangle 16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H="1">
            <a:off x="9113838" y="3251200"/>
            <a:ext cx="4762" cy="2921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866" name="AutoShape 18"/>
          <p:cNvSpPr>
            <a:spLocks/>
          </p:cNvSpPr>
          <p:nvPr/>
        </p:nvSpPr>
        <p:spPr bwMode="auto">
          <a:xfrm>
            <a:off x="8699500" y="3606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aeaf0a</a:t>
            </a:r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 flipH="1">
            <a:off x="9118600" y="40005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868" name="AutoShape 20"/>
          <p:cNvSpPr>
            <a:spLocks/>
          </p:cNvSpPr>
          <p:nvPr/>
        </p:nvSpPr>
        <p:spPr bwMode="auto">
          <a:xfrm>
            <a:off x="8699500" y="45339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2e309b</a:t>
            </a:r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 flipH="1">
            <a:off x="7935913" y="4818063"/>
            <a:ext cx="706437" cy="185737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870" name="AutoShape 22"/>
          <p:cNvSpPr>
            <a:spLocks/>
          </p:cNvSpPr>
          <p:nvPr/>
        </p:nvSpPr>
        <p:spPr bwMode="auto">
          <a:xfrm>
            <a:off x="9525000" y="34417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/>
          </p:cNvSpPr>
          <p:nvPr/>
        </p:nvSpPr>
        <p:spPr bwMode="auto">
          <a:xfrm>
            <a:off x="342900" y="5321300"/>
            <a:ext cx="5372100" cy="18542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>
            <p:ph type="title"/>
          </p:nvPr>
        </p:nvSpPr>
        <p:spPr>
          <a:xfrm>
            <a:off x="82550" y="203200"/>
            <a:ext cx="9994900" cy="1270000"/>
          </a:xfrm>
          <a:ln/>
        </p:spPr>
        <p:txBody>
          <a:bodyPr/>
          <a:lstStyle/>
          <a:p>
            <a:r>
              <a:rPr lang="en-US"/>
              <a:t>trivial merge</a:t>
            </a:r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6654800" y="2578100"/>
            <a:ext cx="3340100" cy="4597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AE7F808-ED31-4335-AF2B-4E9FB6098D9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9877" name="Rectangle 5"/>
          <p:cNvSpPr>
            <a:spLocks/>
          </p:cNvSpPr>
          <p:nvPr/>
        </p:nvSpPr>
        <p:spPr bwMode="auto">
          <a:xfrm>
            <a:off x="342900" y="1358900"/>
            <a:ext cx="5372100" cy="38735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checkout master</a:t>
            </a:r>
          </a:p>
          <a:p>
            <a:pPr algn="l"/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Switched to branch "master"</a:t>
            </a:r>
            <a:endParaRPr lang="en-US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merge feature-X 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Updating 0657c63..aeaf0a9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Fast forward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README           |    1 + src/helloworld.h |    1 + 2 files changed, 2 insertions(+), 0 deletions(-)</a:t>
            </a:r>
            <a:endParaRPr lang="en-US" sz="1400">
              <a:solidFill>
                <a:srgbClr val="FF25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79878" name="AutoShape 6"/>
          <p:cNvSpPr>
            <a:spLocks/>
          </p:cNvSpPr>
          <p:nvPr/>
        </p:nvSpPr>
        <p:spPr bwMode="auto">
          <a:xfrm>
            <a:off x="7061200" y="67691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79879" name="Rectangle 7"/>
          <p:cNvSpPr>
            <a:spLocks/>
          </p:cNvSpPr>
          <p:nvPr/>
        </p:nvSpPr>
        <p:spPr bwMode="auto">
          <a:xfrm rot="-5400000">
            <a:off x="6870700" y="22987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7480300" y="3206750"/>
            <a:ext cx="1171575" cy="481013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9881" name="AutoShape 9"/>
          <p:cNvSpPr>
            <a:spLocks/>
          </p:cNvSpPr>
          <p:nvPr/>
        </p:nvSpPr>
        <p:spPr bwMode="auto">
          <a:xfrm>
            <a:off x="7061200" y="58293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54eda77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7480300" y="62230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9883" name="AutoShape 11"/>
          <p:cNvSpPr>
            <a:spLocks/>
          </p:cNvSpPr>
          <p:nvPr/>
        </p:nvSpPr>
        <p:spPr bwMode="auto">
          <a:xfrm>
            <a:off x="7061200" y="48895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0657c63</a:t>
            </a:r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 flipH="1">
            <a:off x="7480300" y="52832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9885" name="AutoShape 13"/>
          <p:cNvSpPr>
            <a:spLocks/>
          </p:cNvSpPr>
          <p:nvPr/>
        </p:nvSpPr>
        <p:spPr bwMode="auto">
          <a:xfrm>
            <a:off x="8470900" y="33020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9886" name="Rectangle 14"/>
          <p:cNvSpPr>
            <a:spLocks/>
          </p:cNvSpPr>
          <p:nvPr/>
        </p:nvSpPr>
        <p:spPr bwMode="auto">
          <a:xfrm>
            <a:off x="5905500" y="4838700"/>
            <a:ext cx="800100" cy="431800"/>
          </a:xfrm>
          <a:prstGeom prst="rect">
            <a:avLst/>
          </a:prstGeom>
          <a:solidFill>
            <a:srgbClr val="996699"/>
          </a:solidFill>
          <a:ln w="25400" cap="flat">
            <a:solidFill>
              <a:srgbClr val="6633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rot="10800000" flipH="1">
            <a:off x="6731000" y="5048250"/>
            <a:ext cx="285750" cy="6350"/>
          </a:xfrm>
          <a:prstGeom prst="line">
            <a:avLst/>
          </a:prstGeom>
          <a:noFill/>
          <a:ln w="25400" cap="flat">
            <a:solidFill>
              <a:srgbClr val="26582D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9888" name="Rectangle 16"/>
          <p:cNvSpPr>
            <a:spLocks/>
          </p:cNvSpPr>
          <p:nvPr/>
        </p:nvSpPr>
        <p:spPr bwMode="auto">
          <a:xfrm rot="-5400000">
            <a:off x="8509000" y="23495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feature-X</a:t>
            </a:r>
          </a:p>
          <a:p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H="1">
            <a:off x="9113838" y="3251200"/>
            <a:ext cx="4762" cy="29210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9890" name="AutoShape 18"/>
          <p:cNvSpPr>
            <a:spLocks/>
          </p:cNvSpPr>
          <p:nvPr/>
        </p:nvSpPr>
        <p:spPr bwMode="auto">
          <a:xfrm>
            <a:off x="8699500" y="3606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aeaf0a</a:t>
            </a: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>
            <a:off x="9118600" y="40005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9892" name="AutoShape 20"/>
          <p:cNvSpPr>
            <a:spLocks/>
          </p:cNvSpPr>
          <p:nvPr/>
        </p:nvSpPr>
        <p:spPr bwMode="auto">
          <a:xfrm>
            <a:off x="8699500" y="45339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2e309b</a:t>
            </a:r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flipH="1">
            <a:off x="7935913" y="4818063"/>
            <a:ext cx="706437" cy="185737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9894" name="AutoShape 22"/>
          <p:cNvSpPr>
            <a:spLocks/>
          </p:cNvSpPr>
          <p:nvPr/>
        </p:nvSpPr>
        <p:spPr bwMode="auto">
          <a:xfrm>
            <a:off x="7747000" y="17145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>
            <p:ph type="title"/>
          </p:nvPr>
        </p:nvSpPr>
        <p:spPr>
          <a:xfrm>
            <a:off x="990600" y="-317500"/>
            <a:ext cx="8178800" cy="1905000"/>
          </a:xfrm>
          <a:ln/>
        </p:spPr>
        <p:txBody>
          <a:bodyPr/>
          <a:lstStyle/>
          <a:p>
            <a:r>
              <a:rPr lang="en-US"/>
              <a:t>git show-branch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727200"/>
            <a:ext cx="9956800" cy="533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C02F191-33A6-4B86-A054-69CAB569CF14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>
            <p:ph type="title"/>
          </p:nvPr>
        </p:nvSpPr>
        <p:spPr>
          <a:xfrm>
            <a:off x="990600" y="-317500"/>
            <a:ext cx="8178800" cy="1905000"/>
          </a:xfrm>
          <a:ln/>
        </p:spPr>
        <p:txBody>
          <a:bodyPr/>
          <a:lstStyle/>
          <a:p>
            <a:r>
              <a:rPr lang="en-US"/>
              <a:t>gitk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1206500"/>
            <a:ext cx="7239000" cy="60594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C98E92D-9400-4D3F-A05E-1D84EB53E45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>
            <p:ph type="title"/>
          </p:nvPr>
        </p:nvSpPr>
        <p:spPr>
          <a:xfrm>
            <a:off x="990600" y="-317500"/>
            <a:ext cx="8178800" cy="1905000"/>
          </a:xfrm>
          <a:ln/>
        </p:spPr>
        <p:txBody>
          <a:bodyPr/>
          <a:lstStyle/>
          <a:p>
            <a:r>
              <a:rPr lang="en-US"/>
              <a:t>gitk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219200"/>
            <a:ext cx="7210425" cy="6045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634E6F27-6014-4B67-A144-017AF830C4B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>
            <p:ph type="title"/>
          </p:nvPr>
        </p:nvSpPr>
        <p:spPr>
          <a:xfrm>
            <a:off x="457200" y="203200"/>
            <a:ext cx="9245600" cy="6870700"/>
          </a:xfrm>
          <a:ln/>
        </p:spPr>
        <p:txBody>
          <a:bodyPr/>
          <a:lstStyle/>
          <a:p>
            <a:r>
              <a:rPr lang="en-US"/>
              <a:t>3. Distributed Work</a:t>
            </a: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B3BA516-1BD1-4E5D-A6DE-CEE7CC89B44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84994" name="Line 2"/>
          <p:cNvSpPr>
            <a:spLocks noChangeShapeType="1"/>
          </p:cNvSpPr>
          <p:nvPr/>
        </p:nvSpPr>
        <p:spPr bwMode="auto">
          <a:xfrm flipH="1">
            <a:off x="6489700" y="32766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 flipH="1">
            <a:off x="6489700" y="36830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4996" name="Rectangle 4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public repository</a:t>
            </a:r>
          </a:p>
        </p:txBody>
      </p:sp>
      <p:sp>
        <p:nvSpPr>
          <p:cNvPr id="84997" name="Rectangle 5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4998" name="Rectangle 6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4999" name="AutoShape 7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85000" name="AutoShape 8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85001" name="AutoShape 9"/>
          <p:cNvSpPr>
            <a:spLocks/>
          </p:cNvSpPr>
          <p:nvPr/>
        </p:nvSpPr>
        <p:spPr bwMode="auto">
          <a:xfrm>
            <a:off x="62357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85002" name="AutoShape 10"/>
          <p:cNvSpPr>
            <a:spLocks/>
          </p:cNvSpPr>
          <p:nvPr/>
        </p:nvSpPr>
        <p:spPr bwMode="auto">
          <a:xfrm>
            <a:off x="6235700" y="3187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85003" name="AutoShape 11"/>
          <p:cNvSpPr>
            <a:spLocks/>
          </p:cNvSpPr>
          <p:nvPr/>
        </p:nvSpPr>
        <p:spPr bwMode="auto">
          <a:xfrm>
            <a:off x="70358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 flipH="1">
            <a:off x="7289800" y="2616200"/>
            <a:ext cx="0" cy="8255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H="1">
            <a:off x="6489700" y="2603500"/>
            <a:ext cx="0" cy="5476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6F45F98-25FC-4962-8CC9-A96AA33AA19F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clone</a:t>
            </a:r>
          </a:p>
        </p:txBody>
      </p:sp>
      <p:sp>
        <p:nvSpPr>
          <p:cNvPr id="86018" name="Line 2"/>
          <p:cNvSpPr>
            <a:spLocks noChangeShapeType="1"/>
          </p:cNvSpPr>
          <p:nvPr/>
        </p:nvSpPr>
        <p:spPr bwMode="auto">
          <a:xfrm rot="10800000" flipH="1">
            <a:off x="4545013" y="3049588"/>
            <a:ext cx="1241425" cy="6604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6019" name="Rectangle 3"/>
          <p:cNvSpPr>
            <a:spLocks/>
          </p:cNvSpPr>
          <p:nvPr/>
        </p:nvSpPr>
        <p:spPr bwMode="auto">
          <a:xfrm>
            <a:off x="1927225" y="2616200"/>
            <a:ext cx="3581400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(over local filesystem, ssh://, git://, rsync://, ftp://etc)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1D285B2-A03C-4F71-A5DB-7484FB1F953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021" name="Rectangle 5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H="1">
            <a:off x="6489700" y="32766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H="1">
            <a:off x="6489700" y="36830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025" name="Rectangle 9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026" name="AutoShape 10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86027" name="AutoShape 11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86028" name="AutoShape 12"/>
          <p:cNvSpPr>
            <a:spLocks/>
          </p:cNvSpPr>
          <p:nvPr/>
        </p:nvSpPr>
        <p:spPr bwMode="auto">
          <a:xfrm>
            <a:off x="62357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86029" name="AutoShape 13"/>
          <p:cNvSpPr>
            <a:spLocks/>
          </p:cNvSpPr>
          <p:nvPr/>
        </p:nvSpPr>
        <p:spPr bwMode="auto">
          <a:xfrm>
            <a:off x="6235700" y="3187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86030" name="AutoShape 14"/>
          <p:cNvSpPr>
            <a:spLocks/>
          </p:cNvSpPr>
          <p:nvPr/>
        </p:nvSpPr>
        <p:spPr bwMode="auto">
          <a:xfrm>
            <a:off x="70358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H="1">
            <a:off x="7289800" y="2616200"/>
            <a:ext cx="0" cy="8255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6489700" y="2603500"/>
            <a:ext cx="0" cy="5476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6033" name="Rectangle 17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H="1">
            <a:off x="3810000" y="57404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 flipH="1">
            <a:off x="3810000" y="61468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6036" name="Rectangle 20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037" name="Rectangle 21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038" name="AutoShape 22"/>
          <p:cNvSpPr>
            <a:spLocks/>
          </p:cNvSpPr>
          <p:nvPr/>
        </p:nvSpPr>
        <p:spPr bwMode="auto">
          <a:xfrm>
            <a:off x="3556000" y="6832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86039" name="AutoShape 23"/>
          <p:cNvSpPr>
            <a:spLocks/>
          </p:cNvSpPr>
          <p:nvPr/>
        </p:nvSpPr>
        <p:spPr bwMode="auto">
          <a:xfrm>
            <a:off x="3556000" y="6438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86040" name="AutoShape 24"/>
          <p:cNvSpPr>
            <a:spLocks/>
          </p:cNvSpPr>
          <p:nvPr/>
        </p:nvSpPr>
        <p:spPr bwMode="auto">
          <a:xfrm>
            <a:off x="35560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86041" name="AutoShape 25"/>
          <p:cNvSpPr>
            <a:spLocks/>
          </p:cNvSpPr>
          <p:nvPr/>
        </p:nvSpPr>
        <p:spPr bwMode="auto">
          <a:xfrm>
            <a:off x="3556000" y="56515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86042" name="AutoShape 26"/>
          <p:cNvSpPr>
            <a:spLocks/>
          </p:cNvSpPr>
          <p:nvPr/>
        </p:nvSpPr>
        <p:spPr bwMode="auto">
          <a:xfrm>
            <a:off x="43561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 flipH="1">
            <a:off x="4610100" y="5080000"/>
            <a:ext cx="0" cy="8255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 flipH="1">
            <a:off x="3810000" y="5091113"/>
            <a:ext cx="4763" cy="46037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6045" name="Rectangle 29"/>
          <p:cNvSpPr>
            <a:spLocks/>
          </p:cNvSpPr>
          <p:nvPr/>
        </p:nvSpPr>
        <p:spPr bwMode="auto">
          <a:xfrm>
            <a:off x="5575300" y="4953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clone $URL</a:t>
            </a:r>
          </a:p>
          <a:p>
            <a:pPr algn="l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Initialized empty Git repository in local/copy/.git/</a:t>
            </a:r>
            <a:endParaRPr lang="en-US" sz="1400">
              <a:solidFill>
                <a:srgbClr val="FF25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/>
          </p:cNvSpPr>
          <p:nvPr/>
        </p:nvSpPr>
        <p:spPr bwMode="auto">
          <a:xfrm>
            <a:off x="3352800" y="36576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origin/</a:t>
            </a:r>
          </a:p>
        </p:txBody>
      </p:sp>
      <p:sp>
        <p:nvSpPr>
          <p:cNvPr id="87042" name="Rectangle 2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branch namespace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5425F52-1E7F-4907-8C11-6021C3DFBE6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044" name="Rectangle 4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 flipH="1">
            <a:off x="6489700" y="32766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H="1">
            <a:off x="6489700" y="36830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7047" name="Rectangle 7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048" name="Rectangle 8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049" name="AutoShape 9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87050" name="AutoShape 10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87051" name="AutoShape 11"/>
          <p:cNvSpPr>
            <a:spLocks/>
          </p:cNvSpPr>
          <p:nvPr/>
        </p:nvSpPr>
        <p:spPr bwMode="auto">
          <a:xfrm>
            <a:off x="62357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87052" name="AutoShape 12"/>
          <p:cNvSpPr>
            <a:spLocks/>
          </p:cNvSpPr>
          <p:nvPr/>
        </p:nvSpPr>
        <p:spPr bwMode="auto">
          <a:xfrm>
            <a:off x="6235700" y="3187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87053" name="AutoShape 13"/>
          <p:cNvSpPr>
            <a:spLocks/>
          </p:cNvSpPr>
          <p:nvPr/>
        </p:nvSpPr>
        <p:spPr bwMode="auto">
          <a:xfrm>
            <a:off x="70358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H="1">
            <a:off x="7289800" y="2616200"/>
            <a:ext cx="0" cy="8255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 flipH="1">
            <a:off x="6489700" y="2603500"/>
            <a:ext cx="0" cy="5476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7056" name="Rectangle 16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 flipH="1">
            <a:off x="3810000" y="57404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H="1">
            <a:off x="3810000" y="61468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7059" name="Rectangle 19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060" name="Rectangle 20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061" name="AutoShape 21"/>
          <p:cNvSpPr>
            <a:spLocks/>
          </p:cNvSpPr>
          <p:nvPr/>
        </p:nvSpPr>
        <p:spPr bwMode="auto">
          <a:xfrm>
            <a:off x="3556000" y="6832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87062" name="AutoShape 22"/>
          <p:cNvSpPr>
            <a:spLocks/>
          </p:cNvSpPr>
          <p:nvPr/>
        </p:nvSpPr>
        <p:spPr bwMode="auto">
          <a:xfrm>
            <a:off x="3556000" y="6438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87063" name="AutoShape 23"/>
          <p:cNvSpPr>
            <a:spLocks/>
          </p:cNvSpPr>
          <p:nvPr/>
        </p:nvSpPr>
        <p:spPr bwMode="auto">
          <a:xfrm>
            <a:off x="35560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87064" name="AutoShape 24"/>
          <p:cNvSpPr>
            <a:spLocks/>
          </p:cNvSpPr>
          <p:nvPr/>
        </p:nvSpPr>
        <p:spPr bwMode="auto">
          <a:xfrm>
            <a:off x="3556000" y="56515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87065" name="AutoShape 25"/>
          <p:cNvSpPr>
            <a:spLocks/>
          </p:cNvSpPr>
          <p:nvPr/>
        </p:nvSpPr>
        <p:spPr bwMode="auto">
          <a:xfrm>
            <a:off x="43561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 flipH="1">
            <a:off x="4610100" y="5080000"/>
            <a:ext cx="0" cy="8255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 flipH="1">
            <a:off x="3810000" y="5091113"/>
            <a:ext cx="4763" cy="46037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7068" name="Rectangle 28"/>
          <p:cNvSpPr>
            <a:spLocks/>
          </p:cNvSpPr>
          <p:nvPr/>
        </p:nvSpPr>
        <p:spPr bwMode="auto">
          <a:xfrm rot="-3741241">
            <a:off x="2555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>
            <a:off x="876300" y="5080000"/>
            <a:ext cx="2625725" cy="5905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7070" name="Rectangle 30"/>
          <p:cNvSpPr>
            <a:spLocks/>
          </p:cNvSpPr>
          <p:nvPr/>
        </p:nvSpPr>
        <p:spPr bwMode="auto">
          <a:xfrm>
            <a:off x="5575300" y="4953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branch --all</a:t>
            </a:r>
          </a:p>
          <a:p>
            <a:pPr algn="l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*master  origin/HEAD  origin/fix-segfault  origin/master</a:t>
            </a:r>
            <a:endParaRPr lang="en-US" sz="1400">
              <a:solidFill>
                <a:srgbClr val="FF25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7289800" y="3276600"/>
            <a:ext cx="4763" cy="457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67" name="Rectangle 3"/>
          <p:cNvSpPr>
            <a:spLocks/>
          </p:cNvSpPr>
          <p:nvPr/>
        </p:nvSpPr>
        <p:spPr bwMode="auto">
          <a:xfrm>
            <a:off x="3352800" y="36576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origin/</a:t>
            </a:r>
          </a:p>
        </p:txBody>
      </p:sp>
      <p:sp>
        <p:nvSpPr>
          <p:cNvPr id="88068" name="Rectangle 4"/>
          <p:cNvSpPr>
            <a:spLocks noChangeArrowheads="1"/>
          </p:cNvSpPr>
          <p:nvPr>
            <p:ph type="title"/>
          </p:nvPr>
        </p:nvSpPr>
        <p:spPr>
          <a:xfrm>
            <a:off x="501650" y="203200"/>
            <a:ext cx="9156700" cy="1270000"/>
          </a:xfrm>
          <a:ln/>
        </p:spPr>
        <p:txBody>
          <a:bodyPr/>
          <a:lstStyle/>
          <a:p>
            <a:r>
              <a:rPr lang="en-US"/>
              <a:t>public repository updated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64F4A02A-E0BB-4771-862C-844C701D370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59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6489700" y="32766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6489700" y="36830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72" name="Rectangle 8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8073" name="Rectangle 9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8074" name="AutoShape 10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88075" name="AutoShape 11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88076" name="AutoShape 12"/>
          <p:cNvSpPr>
            <a:spLocks/>
          </p:cNvSpPr>
          <p:nvPr/>
        </p:nvSpPr>
        <p:spPr bwMode="auto">
          <a:xfrm>
            <a:off x="62357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88077" name="AutoShape 13"/>
          <p:cNvSpPr>
            <a:spLocks/>
          </p:cNvSpPr>
          <p:nvPr/>
        </p:nvSpPr>
        <p:spPr bwMode="auto">
          <a:xfrm>
            <a:off x="6235700" y="3187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88078" name="AutoShape 14"/>
          <p:cNvSpPr>
            <a:spLocks/>
          </p:cNvSpPr>
          <p:nvPr/>
        </p:nvSpPr>
        <p:spPr bwMode="auto">
          <a:xfrm>
            <a:off x="70358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7289800" y="2616200"/>
            <a:ext cx="0" cy="5143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H="1">
            <a:off x="6489700" y="2603500"/>
            <a:ext cx="0" cy="5476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81" name="Rectangle 17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 flipH="1">
            <a:off x="3810000" y="57404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 flipH="1">
            <a:off x="3810000" y="61468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84" name="Rectangle 20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8085" name="Rectangle 21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8086" name="AutoShape 22"/>
          <p:cNvSpPr>
            <a:spLocks/>
          </p:cNvSpPr>
          <p:nvPr/>
        </p:nvSpPr>
        <p:spPr bwMode="auto">
          <a:xfrm>
            <a:off x="3556000" y="6832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88087" name="AutoShape 23"/>
          <p:cNvSpPr>
            <a:spLocks/>
          </p:cNvSpPr>
          <p:nvPr/>
        </p:nvSpPr>
        <p:spPr bwMode="auto">
          <a:xfrm>
            <a:off x="3556000" y="6438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88088" name="AutoShape 24"/>
          <p:cNvSpPr>
            <a:spLocks/>
          </p:cNvSpPr>
          <p:nvPr/>
        </p:nvSpPr>
        <p:spPr bwMode="auto">
          <a:xfrm>
            <a:off x="35560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88089" name="AutoShape 25"/>
          <p:cNvSpPr>
            <a:spLocks/>
          </p:cNvSpPr>
          <p:nvPr/>
        </p:nvSpPr>
        <p:spPr bwMode="auto">
          <a:xfrm>
            <a:off x="3556000" y="56515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88090" name="AutoShape 26"/>
          <p:cNvSpPr>
            <a:spLocks/>
          </p:cNvSpPr>
          <p:nvPr/>
        </p:nvSpPr>
        <p:spPr bwMode="auto">
          <a:xfrm>
            <a:off x="43561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88091" name="Line 27"/>
          <p:cNvSpPr>
            <a:spLocks noChangeShapeType="1"/>
          </p:cNvSpPr>
          <p:nvPr/>
        </p:nvSpPr>
        <p:spPr bwMode="auto">
          <a:xfrm flipH="1">
            <a:off x="4610100" y="5080000"/>
            <a:ext cx="0" cy="8255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 flipH="1">
            <a:off x="3810000" y="5091113"/>
            <a:ext cx="4763" cy="46037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93" name="Rectangle 29"/>
          <p:cNvSpPr>
            <a:spLocks/>
          </p:cNvSpPr>
          <p:nvPr/>
        </p:nvSpPr>
        <p:spPr bwMode="auto">
          <a:xfrm>
            <a:off x="5575300" y="4953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8094" name="AutoShape 30"/>
          <p:cNvSpPr>
            <a:spLocks/>
          </p:cNvSpPr>
          <p:nvPr/>
        </p:nvSpPr>
        <p:spPr bwMode="auto">
          <a:xfrm>
            <a:off x="7035800" y="3187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>
            <a:off x="9126538" y="3548063"/>
            <a:ext cx="1798637" cy="915987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96" name="AutoShape 32"/>
          <p:cNvSpPr>
            <a:spLocks/>
          </p:cNvSpPr>
          <p:nvPr/>
        </p:nvSpPr>
        <p:spPr bwMode="auto">
          <a:xfrm>
            <a:off x="7518400" y="30226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8097" name="Rectangle 33"/>
          <p:cNvSpPr>
            <a:spLocks/>
          </p:cNvSpPr>
          <p:nvPr/>
        </p:nvSpPr>
        <p:spPr bwMode="auto">
          <a:xfrm rot="-3741241">
            <a:off x="2555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876300" y="5080000"/>
            <a:ext cx="2625725" cy="5905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Distributed VCS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3009900" y="5765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33795" name="AutoShape 3"/>
          <p:cNvSpPr>
            <a:spLocks/>
          </p:cNvSpPr>
          <p:nvPr/>
        </p:nvSpPr>
        <p:spPr bwMode="auto">
          <a:xfrm>
            <a:off x="2870200" y="4546600"/>
            <a:ext cx="1854200" cy="1206500"/>
          </a:xfrm>
          <a:prstGeom prst="triangle">
            <a:avLst>
              <a:gd name="adj" fmla="val 50000"/>
            </a:avLst>
          </a:prstGeom>
          <a:solidFill>
            <a:srgbClr val="ECC36E">
              <a:alpha val="49803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 Copy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5664200" y="57785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5524500" y="4559300"/>
            <a:ext cx="1854200" cy="1206500"/>
          </a:xfrm>
          <a:prstGeom prst="triangle">
            <a:avLst>
              <a:gd name="adj" fmla="val 50000"/>
            </a:avLst>
          </a:prstGeom>
          <a:solidFill>
            <a:srgbClr val="ECC36E">
              <a:alpha val="49803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 Copy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7962900" y="58166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>
            <a:off x="7823200" y="4597400"/>
            <a:ext cx="1854200" cy="1206500"/>
          </a:xfrm>
          <a:prstGeom prst="triangle">
            <a:avLst>
              <a:gd name="adj" fmla="val 50000"/>
            </a:avLst>
          </a:prstGeom>
          <a:solidFill>
            <a:srgbClr val="ECC36E">
              <a:alpha val="49803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 Copy</a:t>
            </a:r>
          </a:p>
        </p:txBody>
      </p:sp>
      <p:sp>
        <p:nvSpPr>
          <p:cNvPr id="33800" name="Rectangle 8"/>
          <p:cNvSpPr>
            <a:spLocks/>
          </p:cNvSpPr>
          <p:nvPr/>
        </p:nvSpPr>
        <p:spPr bwMode="auto">
          <a:xfrm>
            <a:off x="3338513" y="6972300"/>
            <a:ext cx="909637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Alice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075363" y="6972300"/>
            <a:ext cx="744537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Bob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8102600" y="6972300"/>
            <a:ext cx="1287463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Charlie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4152900" y="18923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8369300" y="16891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286500" y="25654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rot="10800000" flipH="1">
            <a:off x="3911600" y="3251200"/>
            <a:ext cx="533400" cy="10922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rot="10800000">
            <a:off x="5359400" y="3225800"/>
            <a:ext cx="723900" cy="14351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rot="10800000" flipH="1">
            <a:off x="6604000" y="3746500"/>
            <a:ext cx="406400" cy="7366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rot="10800000" flipH="1">
            <a:off x="8890000" y="2984500"/>
            <a:ext cx="241300" cy="14351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rot="10800000">
            <a:off x="7886700" y="3797300"/>
            <a:ext cx="495300" cy="8382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3811" name="Rectangle 19"/>
          <p:cNvSpPr>
            <a:spLocks/>
          </p:cNvSpPr>
          <p:nvPr/>
        </p:nvSpPr>
        <p:spPr bwMode="auto">
          <a:xfrm>
            <a:off x="3044825" y="3886200"/>
            <a:ext cx="811213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clone</a:t>
            </a:r>
          </a:p>
        </p:txBody>
      </p:sp>
      <p:sp>
        <p:nvSpPr>
          <p:cNvPr id="33812" name="Rectangle 20"/>
          <p:cNvSpPr>
            <a:spLocks/>
          </p:cNvSpPr>
          <p:nvPr/>
        </p:nvSpPr>
        <p:spPr bwMode="auto">
          <a:xfrm>
            <a:off x="9318625" y="2870200"/>
            <a:ext cx="711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push</a:t>
            </a:r>
          </a:p>
        </p:txBody>
      </p:sp>
      <p:sp>
        <p:nvSpPr>
          <p:cNvPr id="33813" name="Rectangle 21"/>
          <p:cNvSpPr>
            <a:spLocks/>
          </p:cNvSpPr>
          <p:nvPr/>
        </p:nvSpPr>
        <p:spPr bwMode="auto">
          <a:xfrm>
            <a:off x="9137650" y="4064000"/>
            <a:ext cx="563563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pull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8E72C4C-7561-436A-9637-6620EED7934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815" name="Rectangle 23"/>
          <p:cNvSpPr>
            <a:spLocks/>
          </p:cNvSpPr>
          <p:nvPr/>
        </p:nvSpPr>
        <p:spPr bwMode="auto">
          <a:xfrm>
            <a:off x="-217488" y="2311400"/>
            <a:ext cx="3376613" cy="914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Remote</a:t>
            </a:r>
          </a:p>
          <a:p>
            <a:r>
              <a:rPr lang="en-US" sz="24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(public/private)</a:t>
            </a:r>
          </a:p>
        </p:txBody>
      </p:sp>
      <p:sp>
        <p:nvSpPr>
          <p:cNvPr id="33816" name="Rectangle 24"/>
          <p:cNvSpPr>
            <a:spLocks/>
          </p:cNvSpPr>
          <p:nvPr/>
        </p:nvSpPr>
        <p:spPr bwMode="auto">
          <a:xfrm>
            <a:off x="579438" y="6019800"/>
            <a:ext cx="1171575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</a:t>
            </a:r>
          </a:p>
        </p:txBody>
      </p:sp>
    </p:spTree>
  </p:cSld>
  <p:clrMapOvr>
    <a:masterClrMapping/>
  </p:clrMapOvr>
  <p:transition spd="med"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/>
          </p:cNvSpPr>
          <p:nvPr/>
        </p:nvSpPr>
        <p:spPr bwMode="auto">
          <a:xfrm>
            <a:off x="3352800" y="36576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origin/</a:t>
            </a:r>
          </a:p>
        </p:txBody>
      </p:sp>
      <p:sp>
        <p:nvSpPr>
          <p:cNvPr id="89090" name="Rectangle 2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4610100" y="5753100"/>
            <a:ext cx="4763" cy="457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092" name="Rectangle 4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7289800" y="3276600"/>
            <a:ext cx="4763" cy="457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094" name="Rectangle 6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fetch update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1F7029C-E36F-46D9-9D04-FC72686E56DD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H="1">
            <a:off x="6489700" y="32766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H="1">
            <a:off x="6489700" y="36830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098" name="Rectangle 10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099" name="Rectangle 11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100" name="AutoShape 12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89101" name="AutoShape 13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89102" name="AutoShape 14"/>
          <p:cNvSpPr>
            <a:spLocks/>
          </p:cNvSpPr>
          <p:nvPr/>
        </p:nvSpPr>
        <p:spPr bwMode="auto">
          <a:xfrm>
            <a:off x="62357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89103" name="AutoShape 15"/>
          <p:cNvSpPr>
            <a:spLocks/>
          </p:cNvSpPr>
          <p:nvPr/>
        </p:nvSpPr>
        <p:spPr bwMode="auto">
          <a:xfrm>
            <a:off x="6235700" y="3187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89104" name="AutoShape 16"/>
          <p:cNvSpPr>
            <a:spLocks/>
          </p:cNvSpPr>
          <p:nvPr/>
        </p:nvSpPr>
        <p:spPr bwMode="auto">
          <a:xfrm>
            <a:off x="70358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7289800" y="2616200"/>
            <a:ext cx="0" cy="5143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6489700" y="2603500"/>
            <a:ext cx="0" cy="5476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H="1">
            <a:off x="3810000" y="57404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H="1">
            <a:off x="3810000" y="61468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109" name="Rectangle 21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110" name="Rectangle 22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111" name="AutoShape 23"/>
          <p:cNvSpPr>
            <a:spLocks/>
          </p:cNvSpPr>
          <p:nvPr/>
        </p:nvSpPr>
        <p:spPr bwMode="auto">
          <a:xfrm>
            <a:off x="3556000" y="6832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89112" name="AutoShape 24"/>
          <p:cNvSpPr>
            <a:spLocks/>
          </p:cNvSpPr>
          <p:nvPr/>
        </p:nvSpPr>
        <p:spPr bwMode="auto">
          <a:xfrm>
            <a:off x="3556000" y="6438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89113" name="AutoShape 25"/>
          <p:cNvSpPr>
            <a:spLocks/>
          </p:cNvSpPr>
          <p:nvPr/>
        </p:nvSpPr>
        <p:spPr bwMode="auto">
          <a:xfrm>
            <a:off x="35560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89114" name="AutoShape 26"/>
          <p:cNvSpPr>
            <a:spLocks/>
          </p:cNvSpPr>
          <p:nvPr/>
        </p:nvSpPr>
        <p:spPr bwMode="auto">
          <a:xfrm>
            <a:off x="3556000" y="56515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89115" name="AutoShape 27"/>
          <p:cNvSpPr>
            <a:spLocks/>
          </p:cNvSpPr>
          <p:nvPr/>
        </p:nvSpPr>
        <p:spPr bwMode="auto">
          <a:xfrm>
            <a:off x="43561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4610100" y="5080000"/>
            <a:ext cx="0" cy="474663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 flipH="1">
            <a:off x="3810000" y="5091113"/>
            <a:ext cx="4763" cy="46037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118" name="Rectangle 30"/>
          <p:cNvSpPr>
            <a:spLocks/>
          </p:cNvSpPr>
          <p:nvPr/>
        </p:nvSpPr>
        <p:spPr bwMode="auto">
          <a:xfrm>
            <a:off x="5575300" y="4953000"/>
            <a:ext cx="43053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git fetch origin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remote: Counting objects: 5, done.remote: Compressing objects: 100% (2/2), done.remote: Total 3 (delta 0), reused 0 (delta 0)Unpacking objects: 100% (3/3), done.From /public/repo  E..F fix-segfault -&gt; origin/fix-segfault</a:t>
            </a:r>
          </a:p>
        </p:txBody>
      </p:sp>
      <p:sp>
        <p:nvSpPr>
          <p:cNvPr id="89119" name="AutoShape 31"/>
          <p:cNvSpPr>
            <a:spLocks/>
          </p:cNvSpPr>
          <p:nvPr/>
        </p:nvSpPr>
        <p:spPr bwMode="auto">
          <a:xfrm>
            <a:off x="7035800" y="3187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89120" name="AutoShape 32"/>
          <p:cNvSpPr>
            <a:spLocks/>
          </p:cNvSpPr>
          <p:nvPr/>
        </p:nvSpPr>
        <p:spPr bwMode="auto">
          <a:xfrm>
            <a:off x="4826000" y="54864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 rot="10800000" flipH="1">
            <a:off x="4660900" y="2744788"/>
            <a:ext cx="1176338" cy="722312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9122" name="AutoShape 34"/>
          <p:cNvSpPr>
            <a:spLocks/>
          </p:cNvSpPr>
          <p:nvPr/>
        </p:nvSpPr>
        <p:spPr bwMode="auto">
          <a:xfrm>
            <a:off x="4356100" y="5664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89123" name="Rectangle 35"/>
          <p:cNvSpPr>
            <a:spLocks/>
          </p:cNvSpPr>
          <p:nvPr/>
        </p:nvSpPr>
        <p:spPr bwMode="auto">
          <a:xfrm rot="-3741241">
            <a:off x="2555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>
            <a:off x="876300" y="5080000"/>
            <a:ext cx="2625725" cy="5905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/>
          </p:cNvSpPr>
          <p:nvPr/>
        </p:nvSpPr>
        <p:spPr bwMode="auto">
          <a:xfrm>
            <a:off x="3352800" y="36576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origin/</a:t>
            </a:r>
          </a:p>
        </p:txBody>
      </p:sp>
      <p:sp>
        <p:nvSpPr>
          <p:cNvPr id="90114" name="Rectangle 2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4610100" y="5753100"/>
            <a:ext cx="4763" cy="457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16" name="Rectangle 4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7289800" y="3276600"/>
            <a:ext cx="4763" cy="457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18" name="Rectangle 6"/>
          <p:cNvSpPr>
            <a:spLocks noChangeArrowheads="1"/>
          </p:cNvSpPr>
          <p:nvPr>
            <p:ph type="title"/>
          </p:nvPr>
        </p:nvSpPr>
        <p:spPr>
          <a:xfrm>
            <a:off x="508000" y="203200"/>
            <a:ext cx="9144000" cy="1270000"/>
          </a:xfrm>
          <a:ln/>
        </p:spPr>
        <p:txBody>
          <a:bodyPr/>
          <a:lstStyle/>
          <a:p>
            <a:r>
              <a:rPr lang="en-US"/>
              <a:t>checkout tracking branch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B6776CC-A504-4669-B8F9-1841DAF6BF5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H="1">
            <a:off x="6489700" y="32766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6489700" y="36830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22" name="Rectangle 10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0123" name="Rectangle 11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0124" name="AutoShape 12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90125" name="AutoShape 13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90126" name="AutoShape 14"/>
          <p:cNvSpPr>
            <a:spLocks/>
          </p:cNvSpPr>
          <p:nvPr/>
        </p:nvSpPr>
        <p:spPr bwMode="auto">
          <a:xfrm>
            <a:off x="62357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0127" name="AutoShape 15"/>
          <p:cNvSpPr>
            <a:spLocks/>
          </p:cNvSpPr>
          <p:nvPr/>
        </p:nvSpPr>
        <p:spPr bwMode="auto">
          <a:xfrm>
            <a:off x="6235700" y="3187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0128" name="AutoShape 16"/>
          <p:cNvSpPr>
            <a:spLocks/>
          </p:cNvSpPr>
          <p:nvPr/>
        </p:nvSpPr>
        <p:spPr bwMode="auto">
          <a:xfrm>
            <a:off x="70358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7289800" y="2616200"/>
            <a:ext cx="0" cy="5143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H="1">
            <a:off x="6489700" y="2603500"/>
            <a:ext cx="0" cy="5476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 flipH="1">
            <a:off x="3810000" y="5740400"/>
            <a:ext cx="0" cy="12319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 flipH="1">
            <a:off x="3810000" y="61468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33" name="Rectangle 21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0134" name="Rectangle 22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0135" name="AutoShape 23"/>
          <p:cNvSpPr>
            <a:spLocks/>
          </p:cNvSpPr>
          <p:nvPr/>
        </p:nvSpPr>
        <p:spPr bwMode="auto">
          <a:xfrm>
            <a:off x="3556000" y="6832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</p:txBody>
      </p:sp>
      <p:sp>
        <p:nvSpPr>
          <p:cNvPr id="90136" name="AutoShape 24"/>
          <p:cNvSpPr>
            <a:spLocks/>
          </p:cNvSpPr>
          <p:nvPr/>
        </p:nvSpPr>
        <p:spPr bwMode="auto">
          <a:xfrm>
            <a:off x="3556000" y="6438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90137" name="AutoShape 25"/>
          <p:cNvSpPr>
            <a:spLocks/>
          </p:cNvSpPr>
          <p:nvPr/>
        </p:nvSpPr>
        <p:spPr bwMode="auto">
          <a:xfrm>
            <a:off x="35560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0138" name="AutoShape 26"/>
          <p:cNvSpPr>
            <a:spLocks/>
          </p:cNvSpPr>
          <p:nvPr/>
        </p:nvSpPr>
        <p:spPr bwMode="auto">
          <a:xfrm>
            <a:off x="3556000" y="56515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0139" name="AutoShape 27"/>
          <p:cNvSpPr>
            <a:spLocks/>
          </p:cNvSpPr>
          <p:nvPr/>
        </p:nvSpPr>
        <p:spPr bwMode="auto">
          <a:xfrm>
            <a:off x="4356100" y="6045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>
            <a:off x="4610100" y="5080000"/>
            <a:ext cx="0" cy="474663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 flipH="1">
            <a:off x="3810000" y="5091113"/>
            <a:ext cx="4763" cy="46037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42" name="Rectangle 30"/>
          <p:cNvSpPr>
            <a:spLocks/>
          </p:cNvSpPr>
          <p:nvPr/>
        </p:nvSpPr>
        <p:spPr bwMode="auto">
          <a:xfrm>
            <a:off x="5575300" y="4953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$ git checkout -b work \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   origin/fix-segfault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Branch work set up to track remote branch refs/remotes/origin/fix-segfault.Switched to a new branch "work"</a:t>
            </a:r>
          </a:p>
        </p:txBody>
      </p:sp>
      <p:sp>
        <p:nvSpPr>
          <p:cNvPr id="90143" name="AutoShape 31"/>
          <p:cNvSpPr>
            <a:spLocks/>
          </p:cNvSpPr>
          <p:nvPr/>
        </p:nvSpPr>
        <p:spPr bwMode="auto">
          <a:xfrm>
            <a:off x="7035800" y="31877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0144" name="AutoShape 32"/>
          <p:cNvSpPr>
            <a:spLocks/>
          </p:cNvSpPr>
          <p:nvPr/>
        </p:nvSpPr>
        <p:spPr bwMode="auto">
          <a:xfrm>
            <a:off x="2197100" y="3771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45" name="AutoShape 33"/>
          <p:cNvSpPr>
            <a:spLocks/>
          </p:cNvSpPr>
          <p:nvPr/>
        </p:nvSpPr>
        <p:spPr bwMode="auto">
          <a:xfrm>
            <a:off x="4356100" y="56642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0146" name="Rectangle 34"/>
          <p:cNvSpPr>
            <a:spLocks/>
          </p:cNvSpPr>
          <p:nvPr/>
        </p:nvSpPr>
        <p:spPr bwMode="auto">
          <a:xfrm rot="-3741241">
            <a:off x="2555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>
            <a:off x="876300" y="5080000"/>
            <a:ext cx="2625725" cy="5905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48" name="Rectangle 36"/>
          <p:cNvSpPr>
            <a:spLocks/>
          </p:cNvSpPr>
          <p:nvPr/>
        </p:nvSpPr>
        <p:spPr bwMode="auto">
          <a:xfrm rot="-3741241">
            <a:off x="1131888" y="42576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0149" name="Line 37"/>
          <p:cNvSpPr>
            <a:spLocks noChangeShapeType="1"/>
          </p:cNvSpPr>
          <p:nvPr/>
        </p:nvSpPr>
        <p:spPr bwMode="auto">
          <a:xfrm>
            <a:off x="1754188" y="5054600"/>
            <a:ext cx="2625725" cy="5905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50" name="Rectangle 38"/>
          <p:cNvSpPr>
            <a:spLocks/>
          </p:cNvSpPr>
          <p:nvPr/>
        </p:nvSpPr>
        <p:spPr bwMode="auto">
          <a:xfrm>
            <a:off x="1482725" y="2978150"/>
            <a:ext cx="16002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“topic branch”</a:t>
            </a:r>
          </a:p>
        </p:txBody>
      </p:sp>
      <p:sp>
        <p:nvSpPr>
          <p:cNvPr id="90151" name="Rectangle 39"/>
          <p:cNvSpPr>
            <a:spLocks/>
          </p:cNvSpPr>
          <p:nvPr/>
        </p:nvSpPr>
        <p:spPr bwMode="auto">
          <a:xfrm>
            <a:off x="3463925" y="3028950"/>
            <a:ext cx="22860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“tracking branches”</a:t>
            </a:r>
          </a:p>
        </p:txBody>
      </p:sp>
      <p:sp>
        <p:nvSpPr>
          <p:cNvPr id="90152" name="Line 40"/>
          <p:cNvSpPr>
            <a:spLocks noChangeShapeType="1"/>
          </p:cNvSpPr>
          <p:nvPr/>
        </p:nvSpPr>
        <p:spPr bwMode="auto">
          <a:xfrm>
            <a:off x="4826000" y="3416300"/>
            <a:ext cx="241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53" name="Line 41"/>
          <p:cNvSpPr>
            <a:spLocks noChangeShapeType="1"/>
          </p:cNvSpPr>
          <p:nvPr/>
        </p:nvSpPr>
        <p:spPr bwMode="auto">
          <a:xfrm flipH="1">
            <a:off x="2044700" y="3365500"/>
            <a:ext cx="228600" cy="4191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0154" name="Line 42"/>
          <p:cNvSpPr>
            <a:spLocks noChangeShapeType="1"/>
          </p:cNvSpPr>
          <p:nvPr/>
        </p:nvSpPr>
        <p:spPr bwMode="auto">
          <a:xfrm flipH="1">
            <a:off x="4356100" y="3408363"/>
            <a:ext cx="236538" cy="4778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/>
          </p:cNvSpPr>
          <p:nvPr/>
        </p:nvSpPr>
        <p:spPr bwMode="auto">
          <a:xfrm>
            <a:off x="3352800" y="36576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origin/</a:t>
            </a:r>
          </a:p>
        </p:txBody>
      </p:sp>
      <p:sp>
        <p:nvSpPr>
          <p:cNvPr id="91138" name="Rectangle 2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 rot="10800000">
            <a:off x="3327400" y="5589588"/>
            <a:ext cx="1265238" cy="5921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4614863" y="6189663"/>
            <a:ext cx="0" cy="4270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41" name="Rectangle 5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91142" name="Rectangle 6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commit topic branch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E9DCBD94-7293-4815-BCD5-C84ED47E486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1144" name="Rectangle 8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1145" name="Rectangle 9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H="1">
            <a:off x="7283450" y="2616200"/>
            <a:ext cx="6350" cy="9207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>
            <a:off x="6483350" y="2603500"/>
            <a:ext cx="6350" cy="9334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3814763" y="6215063"/>
            <a:ext cx="0" cy="9747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3810000" y="65532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50" name="Rectangle 14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1151" name="Rectangle 15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1152" name="AutoShape 16"/>
          <p:cNvSpPr>
            <a:spLocks/>
          </p:cNvSpPr>
          <p:nvPr/>
        </p:nvSpPr>
        <p:spPr bwMode="auto">
          <a:xfrm>
            <a:off x="3556000" y="6845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91153" name="AutoShape 17"/>
          <p:cNvSpPr>
            <a:spLocks/>
          </p:cNvSpPr>
          <p:nvPr/>
        </p:nvSpPr>
        <p:spPr bwMode="auto">
          <a:xfrm>
            <a:off x="3556000" y="6451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1154" name="AutoShape 18"/>
          <p:cNvSpPr>
            <a:spLocks/>
          </p:cNvSpPr>
          <p:nvPr/>
        </p:nvSpPr>
        <p:spPr bwMode="auto">
          <a:xfrm>
            <a:off x="3556000" y="6057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1155" name="AutoShape 19"/>
          <p:cNvSpPr>
            <a:spLocks/>
          </p:cNvSpPr>
          <p:nvPr/>
        </p:nvSpPr>
        <p:spPr bwMode="auto">
          <a:xfrm>
            <a:off x="4356100" y="6451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 flipH="1">
            <a:off x="4603750" y="5080000"/>
            <a:ext cx="6350" cy="950913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 flipH="1">
            <a:off x="3803650" y="5091113"/>
            <a:ext cx="11113" cy="9398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58" name="Rectangle 22"/>
          <p:cNvSpPr>
            <a:spLocks/>
          </p:cNvSpPr>
          <p:nvPr/>
        </p:nvSpPr>
        <p:spPr bwMode="auto">
          <a:xfrm>
            <a:off x="5575300" y="4953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$EDITOR</a:t>
            </a:r>
          </a:p>
          <a:p>
            <a:pPr algn="l"/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commit -a -m "Another fix"</a:t>
            </a:r>
          </a:p>
          <a:p>
            <a:pPr algn="l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[...]</a:t>
            </a:r>
            <a:endParaRPr lang="en-US" sz="1400">
              <a:solidFill>
                <a:srgbClr val="FF25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91159" name="AutoShape 23"/>
          <p:cNvSpPr>
            <a:spLocks/>
          </p:cNvSpPr>
          <p:nvPr/>
        </p:nvSpPr>
        <p:spPr bwMode="auto">
          <a:xfrm>
            <a:off x="3403600" y="52578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60" name="AutoShape 24"/>
          <p:cNvSpPr>
            <a:spLocks/>
          </p:cNvSpPr>
          <p:nvPr/>
        </p:nvSpPr>
        <p:spPr bwMode="auto">
          <a:xfrm>
            <a:off x="4356100" y="6070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1161" name="Rectangle 25"/>
          <p:cNvSpPr>
            <a:spLocks/>
          </p:cNvSpPr>
          <p:nvPr/>
        </p:nvSpPr>
        <p:spPr bwMode="auto">
          <a:xfrm rot="-3741241">
            <a:off x="2555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>
            <a:off x="876300" y="5080000"/>
            <a:ext cx="2671763" cy="9969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63" name="Rectangle 27"/>
          <p:cNvSpPr>
            <a:spLocks/>
          </p:cNvSpPr>
          <p:nvPr/>
        </p:nvSpPr>
        <p:spPr bwMode="auto">
          <a:xfrm rot="-3741241">
            <a:off x="1131888" y="42576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1754188" y="5054600"/>
            <a:ext cx="1133475" cy="3952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65" name="AutoShape 29"/>
          <p:cNvSpPr>
            <a:spLocks/>
          </p:cNvSpPr>
          <p:nvPr/>
        </p:nvSpPr>
        <p:spPr bwMode="auto">
          <a:xfrm>
            <a:off x="2933700" y="5422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7289800" y="3670300"/>
            <a:ext cx="4763" cy="457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 flipH="1">
            <a:off x="6489700" y="40767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1168" name="AutoShape 32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91169" name="AutoShape 33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1170" name="AutoShape 34"/>
          <p:cNvSpPr>
            <a:spLocks/>
          </p:cNvSpPr>
          <p:nvPr/>
        </p:nvSpPr>
        <p:spPr bwMode="auto">
          <a:xfrm>
            <a:off x="62357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1171" name="AutoShape 35"/>
          <p:cNvSpPr>
            <a:spLocks/>
          </p:cNvSpPr>
          <p:nvPr/>
        </p:nvSpPr>
        <p:spPr bwMode="auto">
          <a:xfrm>
            <a:off x="70358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1172" name="AutoShape 36"/>
          <p:cNvSpPr>
            <a:spLocks/>
          </p:cNvSpPr>
          <p:nvPr/>
        </p:nvSpPr>
        <p:spPr bwMode="auto">
          <a:xfrm>
            <a:off x="70358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</p:spTree>
  </p:cSld>
  <p:clrMapOvr>
    <a:masterClrMapping/>
  </p:clrMapOvr>
  <p:transition spd="med"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/>
          </p:cNvSpPr>
          <p:nvPr/>
        </p:nvSpPr>
        <p:spPr bwMode="auto">
          <a:xfrm>
            <a:off x="3352800" y="36576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origin/</a:t>
            </a:r>
          </a:p>
        </p:txBody>
      </p:sp>
      <p:sp>
        <p:nvSpPr>
          <p:cNvPr id="92162" name="Rectangle 2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4614863" y="5786438"/>
            <a:ext cx="0" cy="830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64" name="Rectangle 4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7283450" y="3386138"/>
            <a:ext cx="11113" cy="7413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66" name="Rectangle 6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push new commit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E08B69C6-9A94-4D60-A318-7F3D13150492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>
            <a:off x="6483350" y="3670300"/>
            <a:ext cx="6350" cy="10382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H="1">
            <a:off x="6489700" y="40767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70" name="Rectangle 10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171" name="Rectangle 11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172" name="AutoShape 12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92173" name="AutoShape 13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2174" name="AutoShape 14"/>
          <p:cNvSpPr>
            <a:spLocks/>
          </p:cNvSpPr>
          <p:nvPr/>
        </p:nvSpPr>
        <p:spPr bwMode="auto">
          <a:xfrm>
            <a:off x="62357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2175" name="AutoShape 15"/>
          <p:cNvSpPr>
            <a:spLocks/>
          </p:cNvSpPr>
          <p:nvPr/>
        </p:nvSpPr>
        <p:spPr bwMode="auto">
          <a:xfrm>
            <a:off x="70358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3814763" y="6215063"/>
            <a:ext cx="0" cy="9747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H="1">
            <a:off x="3810000" y="65532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78" name="Rectangle 18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179" name="Rectangle 19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180" name="AutoShape 20"/>
          <p:cNvSpPr>
            <a:spLocks/>
          </p:cNvSpPr>
          <p:nvPr/>
        </p:nvSpPr>
        <p:spPr bwMode="auto">
          <a:xfrm>
            <a:off x="3556000" y="6845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92181" name="AutoShape 21"/>
          <p:cNvSpPr>
            <a:spLocks/>
          </p:cNvSpPr>
          <p:nvPr/>
        </p:nvSpPr>
        <p:spPr bwMode="auto">
          <a:xfrm>
            <a:off x="3556000" y="6451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2182" name="AutoShape 22"/>
          <p:cNvSpPr>
            <a:spLocks/>
          </p:cNvSpPr>
          <p:nvPr/>
        </p:nvSpPr>
        <p:spPr bwMode="auto">
          <a:xfrm>
            <a:off x="3556000" y="6057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2183" name="AutoShape 23"/>
          <p:cNvSpPr>
            <a:spLocks/>
          </p:cNvSpPr>
          <p:nvPr/>
        </p:nvSpPr>
        <p:spPr bwMode="auto">
          <a:xfrm>
            <a:off x="4356100" y="6451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 flipH="1">
            <a:off x="4603750" y="5080000"/>
            <a:ext cx="6350" cy="4508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 flipH="1">
            <a:off x="3803650" y="5091113"/>
            <a:ext cx="11113" cy="9398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86" name="Rectangle 26"/>
          <p:cNvSpPr>
            <a:spLocks/>
          </p:cNvSpPr>
          <p:nvPr/>
        </p:nvSpPr>
        <p:spPr bwMode="auto">
          <a:xfrm>
            <a:off x="5575300" y="4953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push origin work:fix-segfault</a:t>
            </a:r>
          </a:p>
          <a:p>
            <a:pPr algn="l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Total 0 (delta 0), reused 0 (delta 0)To /public/repo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  F..G  work -&gt; feature-X</a:t>
            </a:r>
          </a:p>
        </p:txBody>
      </p:sp>
      <p:sp>
        <p:nvSpPr>
          <p:cNvPr id="92187" name="AutoShape 27"/>
          <p:cNvSpPr>
            <a:spLocks/>
          </p:cNvSpPr>
          <p:nvPr/>
        </p:nvSpPr>
        <p:spPr bwMode="auto">
          <a:xfrm>
            <a:off x="7035800" y="3581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2188" name="AutoShape 28"/>
          <p:cNvSpPr>
            <a:spLocks/>
          </p:cNvSpPr>
          <p:nvPr/>
        </p:nvSpPr>
        <p:spPr bwMode="auto">
          <a:xfrm>
            <a:off x="4673600" y="52324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89" name="AutoShape 29"/>
          <p:cNvSpPr>
            <a:spLocks/>
          </p:cNvSpPr>
          <p:nvPr/>
        </p:nvSpPr>
        <p:spPr bwMode="auto">
          <a:xfrm>
            <a:off x="4356100" y="6070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2190" name="Rectangle 30"/>
          <p:cNvSpPr>
            <a:spLocks/>
          </p:cNvSpPr>
          <p:nvPr/>
        </p:nvSpPr>
        <p:spPr bwMode="auto">
          <a:xfrm rot="-3741241">
            <a:off x="2555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191" name="Line 31"/>
          <p:cNvSpPr>
            <a:spLocks noChangeShapeType="1"/>
          </p:cNvSpPr>
          <p:nvPr/>
        </p:nvSpPr>
        <p:spPr bwMode="auto">
          <a:xfrm>
            <a:off x="876300" y="5080000"/>
            <a:ext cx="2671763" cy="9969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92" name="Rectangle 32"/>
          <p:cNvSpPr>
            <a:spLocks/>
          </p:cNvSpPr>
          <p:nvPr/>
        </p:nvSpPr>
        <p:spPr bwMode="auto">
          <a:xfrm rot="-3741241">
            <a:off x="1131888" y="42576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193" name="Line 33"/>
          <p:cNvSpPr>
            <a:spLocks noChangeShapeType="1"/>
          </p:cNvSpPr>
          <p:nvPr/>
        </p:nvSpPr>
        <p:spPr bwMode="auto">
          <a:xfrm>
            <a:off x="1754188" y="5054600"/>
            <a:ext cx="2524125" cy="58102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94" name="AutoShape 34"/>
          <p:cNvSpPr>
            <a:spLocks/>
          </p:cNvSpPr>
          <p:nvPr/>
        </p:nvSpPr>
        <p:spPr bwMode="auto">
          <a:xfrm>
            <a:off x="4343400" y="5613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</p:txBody>
      </p:sp>
      <p:sp>
        <p:nvSpPr>
          <p:cNvPr id="92195" name="Line 35"/>
          <p:cNvSpPr>
            <a:spLocks noChangeShapeType="1"/>
          </p:cNvSpPr>
          <p:nvPr/>
        </p:nvSpPr>
        <p:spPr bwMode="auto">
          <a:xfrm flipH="1">
            <a:off x="5010150" y="2840038"/>
            <a:ext cx="822325" cy="661987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96" name="Line 36"/>
          <p:cNvSpPr>
            <a:spLocks noChangeShapeType="1"/>
          </p:cNvSpPr>
          <p:nvPr/>
        </p:nvSpPr>
        <p:spPr bwMode="auto">
          <a:xfrm flipH="1">
            <a:off x="7283450" y="2616200"/>
            <a:ext cx="6350" cy="49053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 flipH="1">
            <a:off x="6483350" y="2603500"/>
            <a:ext cx="6350" cy="9334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198" name="AutoShape 38"/>
          <p:cNvSpPr>
            <a:spLocks/>
          </p:cNvSpPr>
          <p:nvPr/>
        </p:nvSpPr>
        <p:spPr bwMode="auto">
          <a:xfrm>
            <a:off x="7023100" y="3162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</p:txBody>
      </p:sp>
      <p:sp>
        <p:nvSpPr>
          <p:cNvPr id="92199" name="AutoShape 39"/>
          <p:cNvSpPr>
            <a:spLocks/>
          </p:cNvSpPr>
          <p:nvPr/>
        </p:nvSpPr>
        <p:spPr bwMode="auto">
          <a:xfrm>
            <a:off x="7505700" y="29591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/>
          </p:cNvSpPr>
          <p:nvPr/>
        </p:nvSpPr>
        <p:spPr bwMode="auto">
          <a:xfrm>
            <a:off x="3352800" y="36576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origin/</a:t>
            </a:r>
          </a:p>
        </p:txBody>
      </p:sp>
      <p:sp>
        <p:nvSpPr>
          <p:cNvPr id="93186" name="Rectangle 2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4614863" y="5786438"/>
            <a:ext cx="0" cy="830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188" name="Rectangle 4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7283450" y="3386138"/>
            <a:ext cx="11113" cy="11350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190" name="Rectangle 6"/>
          <p:cNvSpPr>
            <a:spLocks noChangeArrowheads="1"/>
          </p:cNvSpPr>
          <p:nvPr>
            <p:ph type="title"/>
          </p:nvPr>
        </p:nvSpPr>
        <p:spPr>
          <a:xfrm>
            <a:off x="476250" y="203200"/>
            <a:ext cx="9207500" cy="1270000"/>
          </a:xfrm>
          <a:ln/>
        </p:spPr>
        <p:txBody>
          <a:bodyPr/>
          <a:lstStyle/>
          <a:p>
            <a:r>
              <a:rPr lang="en-US"/>
              <a:t>public repository updated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E658B05B-49A1-4D82-978C-0022F817745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H="1">
            <a:off x="6483350" y="4064000"/>
            <a:ext cx="6350" cy="6207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H="1">
            <a:off x="6761163" y="4470400"/>
            <a:ext cx="477837" cy="2254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194" name="Rectangle 10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195" name="Rectangle 11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196" name="AutoShape 12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3197" name="AutoShape 13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3198" name="AutoShape 14"/>
          <p:cNvSpPr>
            <a:spLocks/>
          </p:cNvSpPr>
          <p:nvPr/>
        </p:nvSpPr>
        <p:spPr bwMode="auto">
          <a:xfrm>
            <a:off x="70358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3814763" y="6215063"/>
            <a:ext cx="0" cy="9747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H="1">
            <a:off x="3810000" y="6553200"/>
            <a:ext cx="749300" cy="406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01" name="Rectangle 17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202" name="Rectangle 18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203" name="AutoShape 19"/>
          <p:cNvSpPr>
            <a:spLocks/>
          </p:cNvSpPr>
          <p:nvPr/>
        </p:nvSpPr>
        <p:spPr bwMode="auto">
          <a:xfrm>
            <a:off x="3556000" y="6845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</p:txBody>
      </p:sp>
      <p:sp>
        <p:nvSpPr>
          <p:cNvPr id="93204" name="AutoShape 20"/>
          <p:cNvSpPr>
            <a:spLocks/>
          </p:cNvSpPr>
          <p:nvPr/>
        </p:nvSpPr>
        <p:spPr bwMode="auto">
          <a:xfrm>
            <a:off x="3556000" y="6451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3205" name="AutoShape 21"/>
          <p:cNvSpPr>
            <a:spLocks/>
          </p:cNvSpPr>
          <p:nvPr/>
        </p:nvSpPr>
        <p:spPr bwMode="auto">
          <a:xfrm>
            <a:off x="3556000" y="6057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3206" name="AutoShape 22"/>
          <p:cNvSpPr>
            <a:spLocks/>
          </p:cNvSpPr>
          <p:nvPr/>
        </p:nvSpPr>
        <p:spPr bwMode="auto">
          <a:xfrm>
            <a:off x="4356100" y="6451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flipH="1">
            <a:off x="4603750" y="5080000"/>
            <a:ext cx="6350" cy="4508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flipH="1">
            <a:off x="3803650" y="5091113"/>
            <a:ext cx="11113" cy="93980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09" name="Rectangle 25"/>
          <p:cNvSpPr>
            <a:spLocks/>
          </p:cNvSpPr>
          <p:nvPr/>
        </p:nvSpPr>
        <p:spPr bwMode="auto">
          <a:xfrm>
            <a:off x="5575300" y="4953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10" name="AutoShape 26"/>
          <p:cNvSpPr>
            <a:spLocks/>
          </p:cNvSpPr>
          <p:nvPr/>
        </p:nvSpPr>
        <p:spPr bwMode="auto">
          <a:xfrm>
            <a:off x="70358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3211" name="AutoShape 27"/>
          <p:cNvSpPr>
            <a:spLocks/>
          </p:cNvSpPr>
          <p:nvPr/>
        </p:nvSpPr>
        <p:spPr bwMode="auto">
          <a:xfrm>
            <a:off x="4356100" y="6070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3212" name="Rectangle 28"/>
          <p:cNvSpPr>
            <a:spLocks/>
          </p:cNvSpPr>
          <p:nvPr/>
        </p:nvSpPr>
        <p:spPr bwMode="auto">
          <a:xfrm rot="-3741241">
            <a:off x="2555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>
            <a:off x="876300" y="5080000"/>
            <a:ext cx="2671763" cy="9969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14" name="Rectangle 30"/>
          <p:cNvSpPr>
            <a:spLocks/>
          </p:cNvSpPr>
          <p:nvPr/>
        </p:nvSpPr>
        <p:spPr bwMode="auto">
          <a:xfrm rot="-3741241">
            <a:off x="1131888" y="42576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215" name="Line 31"/>
          <p:cNvSpPr>
            <a:spLocks noChangeShapeType="1"/>
          </p:cNvSpPr>
          <p:nvPr/>
        </p:nvSpPr>
        <p:spPr bwMode="auto">
          <a:xfrm>
            <a:off x="1754188" y="5054600"/>
            <a:ext cx="2524125" cy="58102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16" name="AutoShape 32"/>
          <p:cNvSpPr>
            <a:spLocks/>
          </p:cNvSpPr>
          <p:nvPr/>
        </p:nvSpPr>
        <p:spPr bwMode="auto">
          <a:xfrm>
            <a:off x="4343400" y="56134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</p:txBody>
      </p:sp>
      <p:sp>
        <p:nvSpPr>
          <p:cNvPr id="93217" name="Line 33"/>
          <p:cNvSpPr>
            <a:spLocks noChangeShapeType="1"/>
          </p:cNvSpPr>
          <p:nvPr/>
        </p:nvSpPr>
        <p:spPr bwMode="auto">
          <a:xfrm>
            <a:off x="9104313" y="3408363"/>
            <a:ext cx="1716087" cy="823912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18" name="Line 34"/>
          <p:cNvSpPr>
            <a:spLocks noChangeShapeType="1"/>
          </p:cNvSpPr>
          <p:nvPr/>
        </p:nvSpPr>
        <p:spPr bwMode="auto">
          <a:xfrm flipH="1">
            <a:off x="7283450" y="2616200"/>
            <a:ext cx="6350" cy="49053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19" name="Line 35"/>
          <p:cNvSpPr>
            <a:spLocks noChangeShapeType="1"/>
          </p:cNvSpPr>
          <p:nvPr/>
        </p:nvSpPr>
        <p:spPr bwMode="auto">
          <a:xfrm flipH="1">
            <a:off x="6483350" y="2603500"/>
            <a:ext cx="6350" cy="131603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20" name="AutoShape 36"/>
          <p:cNvSpPr>
            <a:spLocks/>
          </p:cNvSpPr>
          <p:nvPr/>
        </p:nvSpPr>
        <p:spPr bwMode="auto">
          <a:xfrm>
            <a:off x="7023100" y="3556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</p:txBody>
      </p:sp>
      <p:sp>
        <p:nvSpPr>
          <p:cNvPr id="93221" name="AutoShape 37"/>
          <p:cNvSpPr>
            <a:spLocks/>
          </p:cNvSpPr>
          <p:nvPr/>
        </p:nvSpPr>
        <p:spPr bwMode="auto">
          <a:xfrm>
            <a:off x="7505700" y="29591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3222" name="AutoShape 38"/>
          <p:cNvSpPr>
            <a:spLocks/>
          </p:cNvSpPr>
          <p:nvPr/>
        </p:nvSpPr>
        <p:spPr bwMode="auto">
          <a:xfrm>
            <a:off x="7010400" y="3175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</p:spTree>
  </p:cSld>
  <p:clrMapOvr>
    <a:masterClrMapping/>
  </p:clrMapOvr>
  <p:transition spd="med"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/>
          </p:cNvSpPr>
          <p:nvPr/>
        </p:nvSpPr>
        <p:spPr bwMode="auto">
          <a:xfrm>
            <a:off x="3352800" y="36576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origin/</a:t>
            </a:r>
          </a:p>
        </p:txBody>
      </p:sp>
      <p:sp>
        <p:nvSpPr>
          <p:cNvPr id="94210" name="Rectangle 2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 flipH="1">
            <a:off x="4614863" y="5716588"/>
            <a:ext cx="0" cy="8715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12" name="Rectangle 4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7283450" y="3386138"/>
            <a:ext cx="11113" cy="11350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14" name="Rectangle 6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fetch update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45CF9DA8-3C2A-451E-AF7D-A7D5C15890C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6483350" y="4064000"/>
            <a:ext cx="6350" cy="6207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>
            <a:off x="6761163" y="4470400"/>
            <a:ext cx="477837" cy="2254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18" name="Rectangle 10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219" name="Rectangle 11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220" name="AutoShape 12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4221" name="AutoShape 13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4222" name="AutoShape 14"/>
          <p:cNvSpPr>
            <a:spLocks/>
          </p:cNvSpPr>
          <p:nvPr/>
        </p:nvSpPr>
        <p:spPr bwMode="auto">
          <a:xfrm>
            <a:off x="70358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3814763" y="6608763"/>
            <a:ext cx="0" cy="558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24" name="Rectangle 16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225" name="Rectangle 17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226" name="AutoShape 18"/>
          <p:cNvSpPr>
            <a:spLocks/>
          </p:cNvSpPr>
          <p:nvPr/>
        </p:nvSpPr>
        <p:spPr bwMode="auto">
          <a:xfrm>
            <a:off x="3556000" y="6845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4227" name="AutoShape 19"/>
          <p:cNvSpPr>
            <a:spLocks/>
          </p:cNvSpPr>
          <p:nvPr/>
        </p:nvSpPr>
        <p:spPr bwMode="auto">
          <a:xfrm>
            <a:off x="3556000" y="6451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 flipH="1">
            <a:off x="4603750" y="5080000"/>
            <a:ext cx="6350" cy="4508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3814763" y="5091113"/>
            <a:ext cx="0" cy="1274762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30" name="Rectangle 22"/>
          <p:cNvSpPr>
            <a:spLocks/>
          </p:cNvSpPr>
          <p:nvPr/>
        </p:nvSpPr>
        <p:spPr bwMode="auto">
          <a:xfrm>
            <a:off x="5575300" y="4953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fetch origin</a:t>
            </a:r>
          </a:p>
          <a:p>
            <a:pPr algn="l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[...]From /public/repo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G..H fix-segfault -&gt; origin/fix-segfault</a:t>
            </a:r>
          </a:p>
        </p:txBody>
      </p:sp>
      <p:sp>
        <p:nvSpPr>
          <p:cNvPr id="94231" name="AutoShape 23"/>
          <p:cNvSpPr>
            <a:spLocks/>
          </p:cNvSpPr>
          <p:nvPr/>
        </p:nvSpPr>
        <p:spPr bwMode="auto">
          <a:xfrm>
            <a:off x="70358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4232" name="AutoShape 24"/>
          <p:cNvSpPr>
            <a:spLocks/>
          </p:cNvSpPr>
          <p:nvPr/>
        </p:nvSpPr>
        <p:spPr bwMode="auto">
          <a:xfrm>
            <a:off x="4356100" y="6464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4233" name="Rectangle 25"/>
          <p:cNvSpPr>
            <a:spLocks/>
          </p:cNvSpPr>
          <p:nvPr/>
        </p:nvSpPr>
        <p:spPr bwMode="auto">
          <a:xfrm rot="-3741241">
            <a:off x="2555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876300" y="5080000"/>
            <a:ext cx="2706688" cy="129857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35" name="Rectangle 27"/>
          <p:cNvSpPr>
            <a:spLocks/>
          </p:cNvSpPr>
          <p:nvPr/>
        </p:nvSpPr>
        <p:spPr bwMode="auto">
          <a:xfrm rot="-3741241">
            <a:off x="1131888" y="42576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>
            <a:off x="1754188" y="5054600"/>
            <a:ext cx="2547937" cy="105727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37" name="AutoShape 29"/>
          <p:cNvSpPr>
            <a:spLocks/>
          </p:cNvSpPr>
          <p:nvPr/>
        </p:nvSpPr>
        <p:spPr bwMode="auto">
          <a:xfrm>
            <a:off x="4343400" y="6007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</p:txBody>
      </p:sp>
      <p:sp>
        <p:nvSpPr>
          <p:cNvPr id="94238" name="Line 30"/>
          <p:cNvSpPr>
            <a:spLocks noChangeShapeType="1"/>
          </p:cNvSpPr>
          <p:nvPr/>
        </p:nvSpPr>
        <p:spPr bwMode="auto">
          <a:xfrm flipH="1">
            <a:off x="7283450" y="2616200"/>
            <a:ext cx="6350" cy="49053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 flipH="1">
            <a:off x="6483350" y="2603500"/>
            <a:ext cx="6350" cy="131603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40" name="AutoShape 32"/>
          <p:cNvSpPr>
            <a:spLocks/>
          </p:cNvSpPr>
          <p:nvPr/>
        </p:nvSpPr>
        <p:spPr bwMode="auto">
          <a:xfrm>
            <a:off x="7023100" y="3556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</p:txBody>
      </p:sp>
      <p:sp>
        <p:nvSpPr>
          <p:cNvPr id="94241" name="AutoShape 33"/>
          <p:cNvSpPr>
            <a:spLocks/>
          </p:cNvSpPr>
          <p:nvPr/>
        </p:nvSpPr>
        <p:spPr bwMode="auto">
          <a:xfrm>
            <a:off x="4826000" y="53975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4242" name="AutoShape 34"/>
          <p:cNvSpPr>
            <a:spLocks/>
          </p:cNvSpPr>
          <p:nvPr/>
        </p:nvSpPr>
        <p:spPr bwMode="auto">
          <a:xfrm>
            <a:off x="7010400" y="3175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94243" name="AutoShape 35"/>
          <p:cNvSpPr>
            <a:spLocks/>
          </p:cNvSpPr>
          <p:nvPr/>
        </p:nvSpPr>
        <p:spPr bwMode="auto">
          <a:xfrm>
            <a:off x="4343400" y="5549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94244" name="Line 36"/>
          <p:cNvSpPr>
            <a:spLocks noChangeShapeType="1"/>
          </p:cNvSpPr>
          <p:nvPr/>
        </p:nvSpPr>
        <p:spPr bwMode="auto">
          <a:xfrm rot="10800000" flipH="1">
            <a:off x="4660900" y="2744788"/>
            <a:ext cx="1176338" cy="722312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/>
          </p:cNvSpPr>
          <p:nvPr/>
        </p:nvSpPr>
        <p:spPr bwMode="auto">
          <a:xfrm>
            <a:off x="3352800" y="36576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origin/</a:t>
            </a:r>
          </a:p>
        </p:txBody>
      </p:sp>
      <p:sp>
        <p:nvSpPr>
          <p:cNvPr id="95234" name="Rectangle 2"/>
          <p:cNvSpPr>
            <a:spLocks/>
          </p:cNvSpPr>
          <p:nvPr/>
        </p:nvSpPr>
        <p:spPr bwMode="auto">
          <a:xfrm>
            <a:off x="317500" y="4953000"/>
            <a:ext cx="51562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H="1">
            <a:off x="4614863" y="5716588"/>
            <a:ext cx="0" cy="8715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36" name="Rectangle 4"/>
          <p:cNvSpPr>
            <a:spLocks/>
          </p:cNvSpPr>
          <p:nvPr/>
        </p:nvSpPr>
        <p:spPr bwMode="auto">
          <a:xfrm>
            <a:off x="5969000" y="2489200"/>
            <a:ext cx="2946400" cy="22225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 repo</a:t>
            </a: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7283450" y="3386138"/>
            <a:ext cx="11113" cy="11350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38" name="Rectangle 6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pull to merge update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5BB4A71-4EB0-451A-9137-77379C2C6DFB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H="1">
            <a:off x="6483350" y="4064000"/>
            <a:ext cx="6350" cy="6207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H="1">
            <a:off x="6761163" y="4470400"/>
            <a:ext cx="477837" cy="2254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42" name="Rectangle 10"/>
          <p:cNvSpPr>
            <a:spLocks/>
          </p:cNvSpPr>
          <p:nvPr/>
        </p:nvSpPr>
        <p:spPr bwMode="auto">
          <a:xfrm rot="-3741241">
            <a:off x="60769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243" name="Rectangle 11"/>
          <p:cNvSpPr>
            <a:spLocks/>
          </p:cNvSpPr>
          <p:nvPr/>
        </p:nvSpPr>
        <p:spPr bwMode="auto">
          <a:xfrm rot="-3741241">
            <a:off x="6851650" y="18224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244" name="AutoShape 12"/>
          <p:cNvSpPr>
            <a:spLocks/>
          </p:cNvSpPr>
          <p:nvPr/>
        </p:nvSpPr>
        <p:spPr bwMode="auto">
          <a:xfrm>
            <a:off x="62357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5245" name="AutoShape 13"/>
          <p:cNvSpPr>
            <a:spLocks/>
          </p:cNvSpPr>
          <p:nvPr/>
        </p:nvSpPr>
        <p:spPr bwMode="auto">
          <a:xfrm>
            <a:off x="62357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5246" name="AutoShape 14"/>
          <p:cNvSpPr>
            <a:spLocks/>
          </p:cNvSpPr>
          <p:nvPr/>
        </p:nvSpPr>
        <p:spPr bwMode="auto">
          <a:xfrm>
            <a:off x="7035800" y="43688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3814763" y="6608763"/>
            <a:ext cx="0" cy="558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48" name="Rectangle 16"/>
          <p:cNvSpPr>
            <a:spLocks/>
          </p:cNvSpPr>
          <p:nvPr/>
        </p:nvSpPr>
        <p:spPr bwMode="auto">
          <a:xfrm rot="-3741241">
            <a:off x="33924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249" name="Rectangle 17"/>
          <p:cNvSpPr>
            <a:spLocks/>
          </p:cNvSpPr>
          <p:nvPr/>
        </p:nvSpPr>
        <p:spPr bwMode="auto">
          <a:xfrm rot="-3741241">
            <a:off x="41671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250" name="AutoShape 18"/>
          <p:cNvSpPr>
            <a:spLocks/>
          </p:cNvSpPr>
          <p:nvPr/>
        </p:nvSpPr>
        <p:spPr bwMode="auto">
          <a:xfrm>
            <a:off x="3556000" y="6845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</p:txBody>
      </p:sp>
      <p:sp>
        <p:nvSpPr>
          <p:cNvPr id="95251" name="AutoShape 19"/>
          <p:cNvSpPr>
            <a:spLocks/>
          </p:cNvSpPr>
          <p:nvPr/>
        </p:nvSpPr>
        <p:spPr bwMode="auto">
          <a:xfrm>
            <a:off x="3556000" y="64516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 flipH="1">
            <a:off x="4603750" y="5080000"/>
            <a:ext cx="6350" cy="450850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3814763" y="5091113"/>
            <a:ext cx="0" cy="1274762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54" name="Rectangle 22"/>
          <p:cNvSpPr>
            <a:spLocks/>
          </p:cNvSpPr>
          <p:nvPr/>
        </p:nvSpPr>
        <p:spPr bwMode="auto">
          <a:xfrm>
            <a:off x="5575300" y="4953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pull origin</a:t>
            </a:r>
          </a:p>
          <a:p>
            <a:pPr algn="l"/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Updating G..H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Fast forward README |    1 + 1 files changed, 1 insertions(+), 0 deletions(-)</a:t>
            </a:r>
          </a:p>
        </p:txBody>
      </p:sp>
      <p:sp>
        <p:nvSpPr>
          <p:cNvPr id="95255" name="AutoShape 23"/>
          <p:cNvSpPr>
            <a:spLocks/>
          </p:cNvSpPr>
          <p:nvPr/>
        </p:nvSpPr>
        <p:spPr bwMode="auto">
          <a:xfrm>
            <a:off x="7035800" y="3975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5256" name="AutoShape 24"/>
          <p:cNvSpPr>
            <a:spLocks/>
          </p:cNvSpPr>
          <p:nvPr/>
        </p:nvSpPr>
        <p:spPr bwMode="auto">
          <a:xfrm>
            <a:off x="4356100" y="64643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</a:t>
            </a:r>
          </a:p>
        </p:txBody>
      </p:sp>
      <p:sp>
        <p:nvSpPr>
          <p:cNvPr id="95257" name="Rectangle 25"/>
          <p:cNvSpPr>
            <a:spLocks/>
          </p:cNvSpPr>
          <p:nvPr/>
        </p:nvSpPr>
        <p:spPr bwMode="auto">
          <a:xfrm rot="-3741241">
            <a:off x="255588" y="4283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>
            <a:off x="876300" y="5080000"/>
            <a:ext cx="2706688" cy="1298575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59" name="Rectangle 27"/>
          <p:cNvSpPr>
            <a:spLocks/>
          </p:cNvSpPr>
          <p:nvPr/>
        </p:nvSpPr>
        <p:spPr bwMode="auto">
          <a:xfrm rot="-3741241">
            <a:off x="1131888" y="42576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1754188" y="5054600"/>
            <a:ext cx="2536825" cy="53498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61" name="AutoShape 29"/>
          <p:cNvSpPr>
            <a:spLocks/>
          </p:cNvSpPr>
          <p:nvPr/>
        </p:nvSpPr>
        <p:spPr bwMode="auto">
          <a:xfrm>
            <a:off x="4343400" y="60071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 flipH="1">
            <a:off x="7283450" y="2616200"/>
            <a:ext cx="6350" cy="49053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63" name="Line 31"/>
          <p:cNvSpPr>
            <a:spLocks noChangeShapeType="1"/>
          </p:cNvSpPr>
          <p:nvPr/>
        </p:nvSpPr>
        <p:spPr bwMode="auto">
          <a:xfrm flipH="1">
            <a:off x="6483350" y="2603500"/>
            <a:ext cx="6350" cy="1316038"/>
          </a:xfrm>
          <a:prstGeom prst="line">
            <a:avLst/>
          </a:prstGeom>
          <a:noFill/>
          <a:ln w="25400" cap="flat">
            <a:solidFill>
              <a:srgbClr val="0000CC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64" name="AutoShape 32"/>
          <p:cNvSpPr>
            <a:spLocks/>
          </p:cNvSpPr>
          <p:nvPr/>
        </p:nvSpPr>
        <p:spPr bwMode="auto">
          <a:xfrm>
            <a:off x="7023100" y="3556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</p:txBody>
      </p:sp>
      <p:sp>
        <p:nvSpPr>
          <p:cNvPr id="95265" name="AutoShape 33"/>
          <p:cNvSpPr>
            <a:spLocks/>
          </p:cNvSpPr>
          <p:nvPr/>
        </p:nvSpPr>
        <p:spPr bwMode="auto">
          <a:xfrm>
            <a:off x="4826000" y="53975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5266" name="AutoShape 34"/>
          <p:cNvSpPr>
            <a:spLocks/>
          </p:cNvSpPr>
          <p:nvPr/>
        </p:nvSpPr>
        <p:spPr bwMode="auto">
          <a:xfrm>
            <a:off x="7010400" y="31750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95267" name="AutoShape 35"/>
          <p:cNvSpPr>
            <a:spLocks/>
          </p:cNvSpPr>
          <p:nvPr/>
        </p:nvSpPr>
        <p:spPr bwMode="auto">
          <a:xfrm>
            <a:off x="4343400" y="5549900"/>
            <a:ext cx="495300" cy="266700"/>
          </a:xfrm>
          <a:prstGeom prst="roundRect">
            <a:avLst>
              <a:gd name="adj" fmla="val 38093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rot="10800000" flipH="1">
            <a:off x="4660900" y="2744788"/>
            <a:ext cx="1176338" cy="722312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/>
          </p:cNvSpPr>
          <p:nvPr/>
        </p:nvSpPr>
        <p:spPr bwMode="auto">
          <a:xfrm>
            <a:off x="336550" y="1625600"/>
            <a:ext cx="9486900" cy="520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clone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: init a copy of a repository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fetch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: sync remote repo R with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                local branches R/*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pull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: fetch + merge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push &lt;repo&gt; [&lt;local-branch&gt;:&lt;remote-branch&gt;]</a:t>
            </a:r>
          </a:p>
          <a:p>
            <a:pPr marL="388938" indent="-388938" algn="l">
              <a:spcBef>
                <a:spcPts val="1800"/>
              </a:spcBef>
            </a:pP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258" name="Rectangle 2"/>
          <p:cNvSpPr>
            <a:spLocks noChangeArrowheads="1"/>
          </p:cNvSpPr>
          <p:nvPr>
            <p:ph type="title"/>
          </p:nvPr>
        </p:nvSpPr>
        <p:spPr>
          <a:xfrm>
            <a:off x="203200" y="203200"/>
            <a:ext cx="9753600" cy="1270000"/>
          </a:xfrm>
          <a:ln/>
        </p:spPr>
        <p:txBody>
          <a:bodyPr/>
          <a:lstStyle/>
          <a:p>
            <a:r>
              <a:rPr lang="en-US"/>
              <a:t>Basic multi-repo commands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D323BF3-6E2B-4F59-8142-A745ED22F12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/>
          </p:cNvSpPr>
          <p:nvPr/>
        </p:nvSpPr>
        <p:spPr bwMode="auto">
          <a:xfrm>
            <a:off x="3251200" y="5232400"/>
            <a:ext cx="11684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dev/</a:t>
            </a:r>
          </a:p>
        </p:txBody>
      </p:sp>
      <p:sp>
        <p:nvSpPr>
          <p:cNvPr id="97282" name="Rectangle 2"/>
          <p:cNvSpPr>
            <a:spLocks/>
          </p:cNvSpPr>
          <p:nvPr/>
        </p:nvSpPr>
        <p:spPr bwMode="auto">
          <a:xfrm>
            <a:off x="7239000" y="52197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stable/</a:t>
            </a:r>
          </a:p>
        </p:txBody>
      </p:sp>
      <p:sp>
        <p:nvSpPr>
          <p:cNvPr id="97283" name="Rectangle 3"/>
          <p:cNvSpPr>
            <a:spLocks/>
          </p:cNvSpPr>
          <p:nvPr/>
        </p:nvSpPr>
        <p:spPr bwMode="auto">
          <a:xfrm>
            <a:off x="317500" y="6451600"/>
            <a:ext cx="9105900" cy="7239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97284" name="Rectangle 4"/>
          <p:cNvSpPr>
            <a:spLocks/>
          </p:cNvSpPr>
          <p:nvPr/>
        </p:nvSpPr>
        <p:spPr bwMode="auto">
          <a:xfrm>
            <a:off x="7734300" y="2603500"/>
            <a:ext cx="18796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97285" name="Rectangle 5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Real-life layout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A0B4B64E-F06A-4C43-8F06-0B173710945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87" name="Rectangle 7"/>
          <p:cNvSpPr>
            <a:spLocks/>
          </p:cNvSpPr>
          <p:nvPr/>
        </p:nvSpPr>
        <p:spPr bwMode="auto">
          <a:xfrm rot="-3741241">
            <a:off x="77914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88" name="Rectangle 8"/>
          <p:cNvSpPr>
            <a:spLocks/>
          </p:cNvSpPr>
          <p:nvPr/>
        </p:nvSpPr>
        <p:spPr bwMode="auto">
          <a:xfrm rot="-3741241">
            <a:off x="85661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89" name="Rectangle 9"/>
          <p:cNvSpPr>
            <a:spLocks/>
          </p:cNvSpPr>
          <p:nvPr/>
        </p:nvSpPr>
        <p:spPr bwMode="auto">
          <a:xfrm rot="-3741241">
            <a:off x="72786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90" name="Rectangle 10"/>
          <p:cNvSpPr>
            <a:spLocks/>
          </p:cNvSpPr>
          <p:nvPr/>
        </p:nvSpPr>
        <p:spPr bwMode="auto">
          <a:xfrm rot="-3741241">
            <a:off x="8053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91" name="Rectangle 11"/>
          <p:cNvSpPr>
            <a:spLocks/>
          </p:cNvSpPr>
          <p:nvPr/>
        </p:nvSpPr>
        <p:spPr bwMode="auto">
          <a:xfrm rot="-3741241">
            <a:off x="2809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92" name="Rectangle 12"/>
          <p:cNvSpPr>
            <a:spLocks/>
          </p:cNvSpPr>
          <p:nvPr/>
        </p:nvSpPr>
        <p:spPr bwMode="auto">
          <a:xfrm rot="-3741241">
            <a:off x="10556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93" name="Rectangle 13"/>
          <p:cNvSpPr>
            <a:spLocks/>
          </p:cNvSpPr>
          <p:nvPr/>
        </p:nvSpPr>
        <p:spPr bwMode="auto">
          <a:xfrm rot="-3741241">
            <a:off x="1830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pre-merge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94" name="Rectangle 14"/>
          <p:cNvSpPr>
            <a:spLocks/>
          </p:cNvSpPr>
          <p:nvPr/>
        </p:nvSpPr>
        <p:spPr bwMode="auto">
          <a:xfrm rot="-3741241">
            <a:off x="3290888" y="58578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95" name="Rectangle 15"/>
          <p:cNvSpPr>
            <a:spLocks/>
          </p:cNvSpPr>
          <p:nvPr/>
        </p:nvSpPr>
        <p:spPr bwMode="auto">
          <a:xfrm>
            <a:off x="5359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</a:t>
            </a:r>
          </a:p>
        </p:txBody>
      </p:sp>
      <p:sp>
        <p:nvSpPr>
          <p:cNvPr id="97296" name="Rectangle 16"/>
          <p:cNvSpPr>
            <a:spLocks/>
          </p:cNvSpPr>
          <p:nvPr/>
        </p:nvSpPr>
        <p:spPr bwMode="auto">
          <a:xfrm rot="-3741241">
            <a:off x="5322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97" name="Rectangle 17"/>
          <p:cNvSpPr>
            <a:spLocks/>
          </p:cNvSpPr>
          <p:nvPr/>
        </p:nvSpPr>
        <p:spPr bwMode="auto">
          <a:xfrm rot="-3741241">
            <a:off x="6529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98" name="Rectangle 18"/>
          <p:cNvSpPr>
            <a:spLocks/>
          </p:cNvSpPr>
          <p:nvPr/>
        </p:nvSpPr>
        <p:spPr bwMode="auto">
          <a:xfrm rot="-3741241">
            <a:off x="5932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299" name="Rectangle 19"/>
          <p:cNvSpPr>
            <a:spLocks/>
          </p:cNvSpPr>
          <p:nvPr/>
        </p:nvSpPr>
        <p:spPr bwMode="auto">
          <a:xfrm>
            <a:off x="2946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</a:t>
            </a:r>
          </a:p>
        </p:txBody>
      </p:sp>
      <p:sp>
        <p:nvSpPr>
          <p:cNvPr id="97300" name="Rectangle 20"/>
          <p:cNvSpPr>
            <a:spLocks/>
          </p:cNvSpPr>
          <p:nvPr/>
        </p:nvSpPr>
        <p:spPr bwMode="auto">
          <a:xfrm rot="-3741241">
            <a:off x="2909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301" name="Rectangle 21"/>
          <p:cNvSpPr>
            <a:spLocks/>
          </p:cNvSpPr>
          <p:nvPr/>
        </p:nvSpPr>
        <p:spPr bwMode="auto">
          <a:xfrm rot="-3741241">
            <a:off x="4116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buggy-crap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302" name="Rectangle 22"/>
          <p:cNvSpPr>
            <a:spLocks/>
          </p:cNvSpPr>
          <p:nvPr/>
        </p:nvSpPr>
        <p:spPr bwMode="auto">
          <a:xfrm rot="-3741241">
            <a:off x="3519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test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rot="10800000" flipH="1">
            <a:off x="8304213" y="3316288"/>
            <a:ext cx="369887" cy="1751012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rot="10800000" flipH="1">
            <a:off x="3838575" y="3224213"/>
            <a:ext cx="417513" cy="18669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/>
          </p:cNvSpPr>
          <p:nvPr/>
        </p:nvSpPr>
        <p:spPr bwMode="auto">
          <a:xfrm>
            <a:off x="3251200" y="5232400"/>
            <a:ext cx="11684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dev/</a:t>
            </a:r>
          </a:p>
        </p:txBody>
      </p:sp>
      <p:sp>
        <p:nvSpPr>
          <p:cNvPr id="98306" name="Rectangle 2"/>
          <p:cNvSpPr>
            <a:spLocks/>
          </p:cNvSpPr>
          <p:nvPr/>
        </p:nvSpPr>
        <p:spPr bwMode="auto">
          <a:xfrm>
            <a:off x="4597400" y="5219700"/>
            <a:ext cx="24765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anna/</a:t>
            </a:r>
          </a:p>
        </p:txBody>
      </p:sp>
      <p:sp>
        <p:nvSpPr>
          <p:cNvPr id="98307" name="Rectangle 3"/>
          <p:cNvSpPr>
            <a:spLocks/>
          </p:cNvSpPr>
          <p:nvPr/>
        </p:nvSpPr>
        <p:spPr bwMode="auto">
          <a:xfrm>
            <a:off x="7239000" y="52197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stable/</a:t>
            </a:r>
          </a:p>
        </p:txBody>
      </p:sp>
      <p:sp>
        <p:nvSpPr>
          <p:cNvPr id="98308" name="Rectangle 4"/>
          <p:cNvSpPr>
            <a:spLocks/>
          </p:cNvSpPr>
          <p:nvPr/>
        </p:nvSpPr>
        <p:spPr bwMode="auto">
          <a:xfrm>
            <a:off x="317500" y="6451600"/>
            <a:ext cx="9105900" cy="7239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98309" name="Rectangle 5"/>
          <p:cNvSpPr>
            <a:spLocks/>
          </p:cNvSpPr>
          <p:nvPr/>
        </p:nvSpPr>
        <p:spPr bwMode="auto">
          <a:xfrm>
            <a:off x="7734300" y="2603500"/>
            <a:ext cx="18796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98310" name="Rectangle 6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Real-life layout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8B9E543-A983-49DC-80FA-EA9DF56FA54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69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12" name="Rectangle 8"/>
          <p:cNvSpPr>
            <a:spLocks/>
          </p:cNvSpPr>
          <p:nvPr/>
        </p:nvSpPr>
        <p:spPr bwMode="auto">
          <a:xfrm rot="-3741241">
            <a:off x="77914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13" name="Rectangle 9"/>
          <p:cNvSpPr>
            <a:spLocks/>
          </p:cNvSpPr>
          <p:nvPr/>
        </p:nvSpPr>
        <p:spPr bwMode="auto">
          <a:xfrm rot="-3741241">
            <a:off x="85661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14" name="Rectangle 10"/>
          <p:cNvSpPr>
            <a:spLocks/>
          </p:cNvSpPr>
          <p:nvPr/>
        </p:nvSpPr>
        <p:spPr bwMode="auto">
          <a:xfrm rot="-3741241">
            <a:off x="72786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15" name="Rectangle 11"/>
          <p:cNvSpPr>
            <a:spLocks/>
          </p:cNvSpPr>
          <p:nvPr/>
        </p:nvSpPr>
        <p:spPr bwMode="auto">
          <a:xfrm rot="-3741241">
            <a:off x="8053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16" name="Rectangle 12"/>
          <p:cNvSpPr>
            <a:spLocks/>
          </p:cNvSpPr>
          <p:nvPr/>
        </p:nvSpPr>
        <p:spPr bwMode="auto">
          <a:xfrm rot="-3741241">
            <a:off x="2809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17" name="Rectangle 13"/>
          <p:cNvSpPr>
            <a:spLocks/>
          </p:cNvSpPr>
          <p:nvPr/>
        </p:nvSpPr>
        <p:spPr bwMode="auto">
          <a:xfrm rot="-3741241">
            <a:off x="10556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18" name="Rectangle 14"/>
          <p:cNvSpPr>
            <a:spLocks/>
          </p:cNvSpPr>
          <p:nvPr/>
        </p:nvSpPr>
        <p:spPr bwMode="auto">
          <a:xfrm rot="-3741241">
            <a:off x="1830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pre-merge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19" name="Rectangle 15"/>
          <p:cNvSpPr>
            <a:spLocks/>
          </p:cNvSpPr>
          <p:nvPr/>
        </p:nvSpPr>
        <p:spPr bwMode="auto">
          <a:xfrm rot="-3741241">
            <a:off x="3290888" y="58578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20" name="Rectangle 16"/>
          <p:cNvSpPr>
            <a:spLocks/>
          </p:cNvSpPr>
          <p:nvPr/>
        </p:nvSpPr>
        <p:spPr bwMode="auto">
          <a:xfrm>
            <a:off x="5359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</a:t>
            </a:r>
          </a:p>
        </p:txBody>
      </p:sp>
      <p:sp>
        <p:nvSpPr>
          <p:cNvPr id="98321" name="Rectangle 17"/>
          <p:cNvSpPr>
            <a:spLocks/>
          </p:cNvSpPr>
          <p:nvPr/>
        </p:nvSpPr>
        <p:spPr bwMode="auto">
          <a:xfrm rot="-3741241">
            <a:off x="5322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22" name="Rectangle 18"/>
          <p:cNvSpPr>
            <a:spLocks/>
          </p:cNvSpPr>
          <p:nvPr/>
        </p:nvSpPr>
        <p:spPr bwMode="auto">
          <a:xfrm rot="-3741241">
            <a:off x="6529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23" name="Rectangle 19"/>
          <p:cNvSpPr>
            <a:spLocks/>
          </p:cNvSpPr>
          <p:nvPr/>
        </p:nvSpPr>
        <p:spPr bwMode="auto">
          <a:xfrm rot="-3741241">
            <a:off x="5932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24" name="Rectangle 20"/>
          <p:cNvSpPr>
            <a:spLocks/>
          </p:cNvSpPr>
          <p:nvPr/>
        </p:nvSpPr>
        <p:spPr bwMode="auto">
          <a:xfrm>
            <a:off x="2946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</a:t>
            </a:r>
          </a:p>
        </p:txBody>
      </p:sp>
      <p:sp>
        <p:nvSpPr>
          <p:cNvPr id="98325" name="Rectangle 21"/>
          <p:cNvSpPr>
            <a:spLocks/>
          </p:cNvSpPr>
          <p:nvPr/>
        </p:nvSpPr>
        <p:spPr bwMode="auto">
          <a:xfrm rot="-3741241">
            <a:off x="2909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26" name="Rectangle 22"/>
          <p:cNvSpPr>
            <a:spLocks/>
          </p:cNvSpPr>
          <p:nvPr/>
        </p:nvSpPr>
        <p:spPr bwMode="auto">
          <a:xfrm rot="-3741241">
            <a:off x="4116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buggy-crap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27" name="Rectangle 23"/>
          <p:cNvSpPr>
            <a:spLocks/>
          </p:cNvSpPr>
          <p:nvPr/>
        </p:nvSpPr>
        <p:spPr bwMode="auto">
          <a:xfrm rot="-3741241">
            <a:off x="3519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test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 rot="10800000" flipH="1">
            <a:off x="8304213" y="3316288"/>
            <a:ext cx="369887" cy="1751012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 rot="10800000" flipH="1">
            <a:off x="5856288" y="3236913"/>
            <a:ext cx="571500" cy="18542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 rot="10800000" flipH="1">
            <a:off x="3838575" y="3224213"/>
            <a:ext cx="417513" cy="18669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8331" name="AutoShape 27"/>
          <p:cNvSpPr>
            <a:spLocks/>
          </p:cNvSpPr>
          <p:nvPr/>
        </p:nvSpPr>
        <p:spPr bwMode="auto">
          <a:xfrm>
            <a:off x="2159000" y="3835400"/>
            <a:ext cx="3556000" cy="647700"/>
          </a:xfrm>
          <a:prstGeom prst="wedgeEllipseCallout">
            <a:avLst>
              <a:gd name="adj1" fmla="val 61824"/>
              <a:gd name="adj2" fmla="val -63769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remote add anna $URL</a:t>
            </a: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>
          <a:xfrm>
            <a:off x="495300" y="203200"/>
            <a:ext cx="9169400" cy="1270000"/>
          </a:xfrm>
          <a:ln/>
        </p:spPr>
        <p:txBody>
          <a:bodyPr/>
          <a:lstStyle/>
          <a:p>
            <a:r>
              <a:rPr lang="en-US"/>
              <a:t>Centralized vs Distributed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>
          <a:xfrm>
            <a:off x="5562600" y="1587500"/>
            <a:ext cx="3937000" cy="5041900"/>
          </a:xfrm>
          <a:ln/>
        </p:spPr>
        <p:txBody>
          <a:bodyPr anchor="t"/>
          <a:lstStyle/>
          <a:p>
            <a:pPr marL="377825" indent="-174625">
              <a:buSzPct val="130000"/>
            </a:pPr>
            <a:r>
              <a:rPr lang="en-US" sz="3200"/>
              <a:t>asynchronous</a:t>
            </a:r>
            <a:br>
              <a:rPr lang="en-US" sz="3200"/>
            </a:br>
            <a:r>
              <a:rPr lang="en-US" sz="3200"/>
              <a:t>- copy = repository</a:t>
            </a:r>
            <a:br>
              <a:rPr lang="en-US" sz="3200"/>
            </a:br>
            <a:r>
              <a:rPr lang="en-US" sz="3200"/>
              <a:t>- loose hierarchy</a:t>
            </a:r>
          </a:p>
          <a:p>
            <a:pPr marL="377825" indent="-174625">
              <a:buSzPct val="130000"/>
            </a:pPr>
            <a:r>
              <a:rPr lang="en-US" sz="3200"/>
              <a:t>offline:</a:t>
            </a:r>
            <a:br>
              <a:rPr lang="en-US" sz="3200"/>
            </a:br>
            <a:r>
              <a:rPr lang="en-US" sz="3200"/>
              <a:t>- history</a:t>
            </a:r>
            <a:br>
              <a:rPr lang="en-US" sz="3200"/>
            </a:br>
            <a:r>
              <a:rPr lang="en-US" sz="3200"/>
              <a:t>- commit</a:t>
            </a:r>
            <a:br>
              <a:rPr lang="en-US" sz="3200"/>
            </a:br>
            <a:r>
              <a:rPr lang="en-US" sz="3200"/>
              <a:t>- branches</a:t>
            </a:r>
          </a:p>
          <a:p>
            <a:pPr marL="377825" indent="-174625">
              <a:buSzPct val="130000"/>
            </a:pPr>
            <a:r>
              <a:rPr lang="en-US" sz="3200"/>
              <a:t>more powerful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736600" y="1587500"/>
            <a:ext cx="3937000" cy="5041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27025" indent="-327025" algn="l">
              <a:spcBef>
                <a:spcPts val="2900"/>
              </a:spcBef>
              <a:buSzPct val="130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synchronous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unique reference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fixed hierarchy</a:t>
            </a:r>
          </a:p>
          <a:p>
            <a:pPr marL="327025" indent="-327025" algn="l">
              <a:spcBef>
                <a:spcPts val="2900"/>
              </a:spcBef>
              <a:buSzPct val="130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centralized access control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327025" indent="-327025" algn="l">
              <a:spcBef>
                <a:spcPts val="2900"/>
              </a:spcBef>
              <a:buSzPct val="130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simpler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5080000" y="1585913"/>
            <a:ext cx="0" cy="5540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C583E1B-62AC-44DF-9C7D-38F46216B032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/>
          </p:cNvSpPr>
          <p:nvPr/>
        </p:nvSpPr>
        <p:spPr bwMode="auto">
          <a:xfrm>
            <a:off x="3251200" y="5232400"/>
            <a:ext cx="11684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dev/</a:t>
            </a:r>
          </a:p>
        </p:txBody>
      </p:sp>
      <p:sp>
        <p:nvSpPr>
          <p:cNvPr id="99330" name="Rectangle 2"/>
          <p:cNvSpPr>
            <a:spLocks/>
          </p:cNvSpPr>
          <p:nvPr/>
        </p:nvSpPr>
        <p:spPr bwMode="auto">
          <a:xfrm>
            <a:off x="4597400" y="5219700"/>
            <a:ext cx="24765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anna/</a:t>
            </a:r>
          </a:p>
        </p:txBody>
      </p:sp>
      <p:sp>
        <p:nvSpPr>
          <p:cNvPr id="99331" name="Rectangle 3"/>
          <p:cNvSpPr>
            <a:spLocks/>
          </p:cNvSpPr>
          <p:nvPr/>
        </p:nvSpPr>
        <p:spPr bwMode="auto">
          <a:xfrm>
            <a:off x="7239000" y="52197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stable/</a:t>
            </a:r>
          </a:p>
        </p:txBody>
      </p:sp>
      <p:sp>
        <p:nvSpPr>
          <p:cNvPr id="99332" name="Rectangle 4"/>
          <p:cNvSpPr>
            <a:spLocks/>
          </p:cNvSpPr>
          <p:nvPr/>
        </p:nvSpPr>
        <p:spPr bwMode="auto">
          <a:xfrm>
            <a:off x="317500" y="6451600"/>
            <a:ext cx="9105900" cy="7239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99333" name="Rectangle 5"/>
          <p:cNvSpPr>
            <a:spLocks/>
          </p:cNvSpPr>
          <p:nvPr/>
        </p:nvSpPr>
        <p:spPr bwMode="auto">
          <a:xfrm>
            <a:off x="7734300" y="2603500"/>
            <a:ext cx="18796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99334" name="Rectangle 6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Real-life layout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EE12F384-9E01-43E2-B030-2F3600D1AF2B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36" name="Rectangle 8"/>
          <p:cNvSpPr>
            <a:spLocks/>
          </p:cNvSpPr>
          <p:nvPr/>
        </p:nvSpPr>
        <p:spPr bwMode="auto">
          <a:xfrm rot="-3741241">
            <a:off x="77914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37" name="Rectangle 9"/>
          <p:cNvSpPr>
            <a:spLocks/>
          </p:cNvSpPr>
          <p:nvPr/>
        </p:nvSpPr>
        <p:spPr bwMode="auto">
          <a:xfrm rot="-3741241">
            <a:off x="85661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38" name="Rectangle 10"/>
          <p:cNvSpPr>
            <a:spLocks/>
          </p:cNvSpPr>
          <p:nvPr/>
        </p:nvSpPr>
        <p:spPr bwMode="auto">
          <a:xfrm rot="-3741241">
            <a:off x="72786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39" name="Rectangle 11"/>
          <p:cNvSpPr>
            <a:spLocks/>
          </p:cNvSpPr>
          <p:nvPr/>
        </p:nvSpPr>
        <p:spPr bwMode="auto">
          <a:xfrm rot="-3741241">
            <a:off x="8053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40" name="Rectangle 12"/>
          <p:cNvSpPr>
            <a:spLocks/>
          </p:cNvSpPr>
          <p:nvPr/>
        </p:nvSpPr>
        <p:spPr bwMode="auto">
          <a:xfrm rot="-3741241">
            <a:off x="2809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41" name="Rectangle 13"/>
          <p:cNvSpPr>
            <a:spLocks/>
          </p:cNvSpPr>
          <p:nvPr/>
        </p:nvSpPr>
        <p:spPr bwMode="auto">
          <a:xfrm rot="-3741241">
            <a:off x="10556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42" name="Rectangle 14"/>
          <p:cNvSpPr>
            <a:spLocks/>
          </p:cNvSpPr>
          <p:nvPr/>
        </p:nvSpPr>
        <p:spPr bwMode="auto">
          <a:xfrm rot="-3741241">
            <a:off x="1830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pre-merge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43" name="Rectangle 15"/>
          <p:cNvSpPr>
            <a:spLocks/>
          </p:cNvSpPr>
          <p:nvPr/>
        </p:nvSpPr>
        <p:spPr bwMode="auto">
          <a:xfrm rot="-3741241">
            <a:off x="52212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44" name="Rectangle 16"/>
          <p:cNvSpPr>
            <a:spLocks/>
          </p:cNvSpPr>
          <p:nvPr/>
        </p:nvSpPr>
        <p:spPr bwMode="auto">
          <a:xfrm rot="-3741241">
            <a:off x="58181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45" name="Rectangle 17"/>
          <p:cNvSpPr>
            <a:spLocks/>
          </p:cNvSpPr>
          <p:nvPr/>
        </p:nvSpPr>
        <p:spPr bwMode="auto">
          <a:xfrm rot="-3741241">
            <a:off x="4637088" y="580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46" name="Rectangle 18"/>
          <p:cNvSpPr>
            <a:spLocks/>
          </p:cNvSpPr>
          <p:nvPr/>
        </p:nvSpPr>
        <p:spPr bwMode="auto">
          <a:xfrm rot="-3741241">
            <a:off x="3290888" y="58578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47" name="Rectangle 19"/>
          <p:cNvSpPr>
            <a:spLocks/>
          </p:cNvSpPr>
          <p:nvPr/>
        </p:nvSpPr>
        <p:spPr bwMode="auto">
          <a:xfrm>
            <a:off x="5359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</a:t>
            </a:r>
          </a:p>
        </p:txBody>
      </p:sp>
      <p:sp>
        <p:nvSpPr>
          <p:cNvPr id="99348" name="Rectangle 20"/>
          <p:cNvSpPr>
            <a:spLocks/>
          </p:cNvSpPr>
          <p:nvPr/>
        </p:nvSpPr>
        <p:spPr bwMode="auto">
          <a:xfrm rot="-3741241">
            <a:off x="5322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49" name="Rectangle 21"/>
          <p:cNvSpPr>
            <a:spLocks/>
          </p:cNvSpPr>
          <p:nvPr/>
        </p:nvSpPr>
        <p:spPr bwMode="auto">
          <a:xfrm rot="-3741241">
            <a:off x="6529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50" name="Rectangle 22"/>
          <p:cNvSpPr>
            <a:spLocks/>
          </p:cNvSpPr>
          <p:nvPr/>
        </p:nvSpPr>
        <p:spPr bwMode="auto">
          <a:xfrm rot="-3741241">
            <a:off x="5932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51" name="Rectangle 23"/>
          <p:cNvSpPr>
            <a:spLocks/>
          </p:cNvSpPr>
          <p:nvPr/>
        </p:nvSpPr>
        <p:spPr bwMode="auto">
          <a:xfrm>
            <a:off x="2946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</a:t>
            </a:r>
          </a:p>
        </p:txBody>
      </p:sp>
      <p:sp>
        <p:nvSpPr>
          <p:cNvPr id="99352" name="Rectangle 24"/>
          <p:cNvSpPr>
            <a:spLocks/>
          </p:cNvSpPr>
          <p:nvPr/>
        </p:nvSpPr>
        <p:spPr bwMode="auto">
          <a:xfrm rot="-3741241">
            <a:off x="2909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53" name="Rectangle 25"/>
          <p:cNvSpPr>
            <a:spLocks/>
          </p:cNvSpPr>
          <p:nvPr/>
        </p:nvSpPr>
        <p:spPr bwMode="auto">
          <a:xfrm rot="-3741241">
            <a:off x="4116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buggy-crap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54" name="Rectangle 26"/>
          <p:cNvSpPr>
            <a:spLocks/>
          </p:cNvSpPr>
          <p:nvPr/>
        </p:nvSpPr>
        <p:spPr bwMode="auto">
          <a:xfrm rot="-3741241">
            <a:off x="3519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test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 rot="10800000" flipH="1">
            <a:off x="8304213" y="3316288"/>
            <a:ext cx="369887" cy="1751012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 rot="10800000" flipH="1">
            <a:off x="5856288" y="3236913"/>
            <a:ext cx="571500" cy="18542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 rot="10800000" flipH="1">
            <a:off x="3838575" y="3224213"/>
            <a:ext cx="417513" cy="18669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9358" name="AutoShape 30"/>
          <p:cNvSpPr>
            <a:spLocks/>
          </p:cNvSpPr>
          <p:nvPr/>
        </p:nvSpPr>
        <p:spPr bwMode="auto">
          <a:xfrm>
            <a:off x="3213100" y="4013200"/>
            <a:ext cx="3035300" cy="558800"/>
          </a:xfrm>
          <a:prstGeom prst="wedgeEllipseCallout">
            <a:avLst>
              <a:gd name="adj1" fmla="val 21718"/>
              <a:gd name="adj2" fmla="val 153454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fetch anna</a:t>
            </a:r>
          </a:p>
        </p:txBody>
      </p:sp>
    </p:spTree>
  </p:cSld>
  <p:clrMapOvr>
    <a:masterClrMapping/>
  </p:clrMapOvr>
  <p:transition spd="med"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3251200" y="5232400"/>
            <a:ext cx="11684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dev/</a:t>
            </a:r>
          </a:p>
        </p:txBody>
      </p:sp>
      <p:sp>
        <p:nvSpPr>
          <p:cNvPr id="100354" name="Rectangle 2"/>
          <p:cNvSpPr>
            <a:spLocks/>
          </p:cNvSpPr>
          <p:nvPr/>
        </p:nvSpPr>
        <p:spPr bwMode="auto">
          <a:xfrm>
            <a:off x="4597400" y="5219700"/>
            <a:ext cx="24765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anna/</a:t>
            </a:r>
          </a:p>
        </p:txBody>
      </p:sp>
      <p:sp>
        <p:nvSpPr>
          <p:cNvPr id="100355" name="Rectangle 3"/>
          <p:cNvSpPr>
            <a:spLocks/>
          </p:cNvSpPr>
          <p:nvPr/>
        </p:nvSpPr>
        <p:spPr bwMode="auto">
          <a:xfrm>
            <a:off x="7239000" y="52197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stable/</a:t>
            </a:r>
          </a:p>
        </p:txBody>
      </p:sp>
      <p:sp>
        <p:nvSpPr>
          <p:cNvPr id="100356" name="Rectangle 4"/>
          <p:cNvSpPr>
            <a:spLocks/>
          </p:cNvSpPr>
          <p:nvPr/>
        </p:nvSpPr>
        <p:spPr bwMode="auto">
          <a:xfrm>
            <a:off x="317500" y="6451600"/>
            <a:ext cx="9105900" cy="7239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100357" name="Rectangle 5"/>
          <p:cNvSpPr>
            <a:spLocks/>
          </p:cNvSpPr>
          <p:nvPr/>
        </p:nvSpPr>
        <p:spPr bwMode="auto">
          <a:xfrm>
            <a:off x="7734300" y="2603500"/>
            <a:ext cx="18796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100358" name="Rectangle 6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Real-life layout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4C1F864-B0C3-4FBF-8551-19C3C1F53D1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0" name="Rectangle 8"/>
          <p:cNvSpPr>
            <a:spLocks/>
          </p:cNvSpPr>
          <p:nvPr/>
        </p:nvSpPr>
        <p:spPr bwMode="auto">
          <a:xfrm rot="-3741241">
            <a:off x="77914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1" name="Rectangle 9"/>
          <p:cNvSpPr>
            <a:spLocks/>
          </p:cNvSpPr>
          <p:nvPr/>
        </p:nvSpPr>
        <p:spPr bwMode="auto">
          <a:xfrm rot="-3741241">
            <a:off x="85661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2" name="Rectangle 10"/>
          <p:cNvSpPr>
            <a:spLocks/>
          </p:cNvSpPr>
          <p:nvPr/>
        </p:nvSpPr>
        <p:spPr bwMode="auto">
          <a:xfrm rot="-3741241">
            <a:off x="72786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3" name="Rectangle 11"/>
          <p:cNvSpPr>
            <a:spLocks/>
          </p:cNvSpPr>
          <p:nvPr/>
        </p:nvSpPr>
        <p:spPr bwMode="auto">
          <a:xfrm rot="-3741241">
            <a:off x="8053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4" name="Rectangle 12"/>
          <p:cNvSpPr>
            <a:spLocks/>
          </p:cNvSpPr>
          <p:nvPr/>
        </p:nvSpPr>
        <p:spPr bwMode="auto">
          <a:xfrm rot="-3741241">
            <a:off x="2809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5" name="Rectangle 13"/>
          <p:cNvSpPr>
            <a:spLocks/>
          </p:cNvSpPr>
          <p:nvPr/>
        </p:nvSpPr>
        <p:spPr bwMode="auto">
          <a:xfrm rot="-3741241">
            <a:off x="10556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6" name="Rectangle 14"/>
          <p:cNvSpPr>
            <a:spLocks/>
          </p:cNvSpPr>
          <p:nvPr/>
        </p:nvSpPr>
        <p:spPr bwMode="auto">
          <a:xfrm rot="-3741241">
            <a:off x="1830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pre-merge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7" name="Rectangle 15"/>
          <p:cNvSpPr>
            <a:spLocks/>
          </p:cNvSpPr>
          <p:nvPr/>
        </p:nvSpPr>
        <p:spPr bwMode="auto">
          <a:xfrm rot="-3741241">
            <a:off x="52212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8" name="Rectangle 16"/>
          <p:cNvSpPr>
            <a:spLocks/>
          </p:cNvSpPr>
          <p:nvPr/>
        </p:nvSpPr>
        <p:spPr bwMode="auto">
          <a:xfrm rot="-3741241">
            <a:off x="58181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69" name="Rectangle 17"/>
          <p:cNvSpPr>
            <a:spLocks/>
          </p:cNvSpPr>
          <p:nvPr/>
        </p:nvSpPr>
        <p:spPr bwMode="auto">
          <a:xfrm rot="-3741241">
            <a:off x="4637088" y="580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70" name="Rectangle 18"/>
          <p:cNvSpPr>
            <a:spLocks/>
          </p:cNvSpPr>
          <p:nvPr/>
        </p:nvSpPr>
        <p:spPr bwMode="auto">
          <a:xfrm rot="-3741241">
            <a:off x="3290888" y="58578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71" name="Rectangle 19"/>
          <p:cNvSpPr>
            <a:spLocks/>
          </p:cNvSpPr>
          <p:nvPr/>
        </p:nvSpPr>
        <p:spPr bwMode="auto">
          <a:xfrm>
            <a:off x="5359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</a:t>
            </a:r>
          </a:p>
        </p:txBody>
      </p:sp>
      <p:sp>
        <p:nvSpPr>
          <p:cNvPr id="100372" name="Rectangle 20"/>
          <p:cNvSpPr>
            <a:spLocks/>
          </p:cNvSpPr>
          <p:nvPr/>
        </p:nvSpPr>
        <p:spPr bwMode="auto">
          <a:xfrm rot="-3741241">
            <a:off x="5322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73" name="Rectangle 21"/>
          <p:cNvSpPr>
            <a:spLocks/>
          </p:cNvSpPr>
          <p:nvPr/>
        </p:nvSpPr>
        <p:spPr bwMode="auto">
          <a:xfrm rot="-3741241">
            <a:off x="6529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74" name="Rectangle 22"/>
          <p:cNvSpPr>
            <a:spLocks/>
          </p:cNvSpPr>
          <p:nvPr/>
        </p:nvSpPr>
        <p:spPr bwMode="auto">
          <a:xfrm rot="-3741241">
            <a:off x="5932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75" name="Rectangle 23"/>
          <p:cNvSpPr>
            <a:spLocks/>
          </p:cNvSpPr>
          <p:nvPr/>
        </p:nvSpPr>
        <p:spPr bwMode="auto">
          <a:xfrm>
            <a:off x="2946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</a:t>
            </a:r>
          </a:p>
        </p:txBody>
      </p:sp>
      <p:sp>
        <p:nvSpPr>
          <p:cNvPr id="100376" name="Rectangle 24"/>
          <p:cNvSpPr>
            <a:spLocks/>
          </p:cNvSpPr>
          <p:nvPr/>
        </p:nvSpPr>
        <p:spPr bwMode="auto">
          <a:xfrm rot="-3741241">
            <a:off x="2909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77" name="Rectangle 25"/>
          <p:cNvSpPr>
            <a:spLocks/>
          </p:cNvSpPr>
          <p:nvPr/>
        </p:nvSpPr>
        <p:spPr bwMode="auto">
          <a:xfrm rot="-3741241">
            <a:off x="4116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buggy-crap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78" name="Rectangle 26"/>
          <p:cNvSpPr>
            <a:spLocks/>
          </p:cNvSpPr>
          <p:nvPr/>
        </p:nvSpPr>
        <p:spPr bwMode="auto">
          <a:xfrm rot="-3741241">
            <a:off x="3519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test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 rot="10800000" flipH="1">
            <a:off x="8304213" y="3316288"/>
            <a:ext cx="369887" cy="1751012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 rot="10800000" flipH="1">
            <a:off x="5856288" y="3236913"/>
            <a:ext cx="571500" cy="18542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0381" name="Line 29"/>
          <p:cNvSpPr>
            <a:spLocks noChangeShapeType="1"/>
          </p:cNvSpPr>
          <p:nvPr/>
        </p:nvSpPr>
        <p:spPr bwMode="auto">
          <a:xfrm rot="10800000" flipH="1">
            <a:off x="3838575" y="3224213"/>
            <a:ext cx="417513" cy="18669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0382" name="Rectangle 30"/>
          <p:cNvSpPr>
            <a:spLocks/>
          </p:cNvSpPr>
          <p:nvPr/>
        </p:nvSpPr>
        <p:spPr bwMode="auto">
          <a:xfrm>
            <a:off x="4826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mine</a:t>
            </a:r>
          </a:p>
        </p:txBody>
      </p:sp>
      <p:sp>
        <p:nvSpPr>
          <p:cNvPr id="100383" name="AutoShape 31"/>
          <p:cNvSpPr>
            <a:spLocks/>
          </p:cNvSpPr>
          <p:nvPr/>
        </p:nvSpPr>
        <p:spPr bwMode="auto">
          <a:xfrm>
            <a:off x="304800" y="1574800"/>
            <a:ext cx="1866900" cy="647700"/>
          </a:xfrm>
          <a:prstGeom prst="wedgeEllipseCallout">
            <a:avLst>
              <a:gd name="adj1" fmla="val 21894"/>
              <a:gd name="adj2" fmla="val 95440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--bare init</a:t>
            </a:r>
          </a:p>
        </p:txBody>
      </p:sp>
      <p:sp>
        <p:nvSpPr>
          <p:cNvPr id="100384" name="Rectangle 32"/>
          <p:cNvSpPr>
            <a:spLocks/>
          </p:cNvSpPr>
          <p:nvPr/>
        </p:nvSpPr>
        <p:spPr bwMode="auto">
          <a:xfrm>
            <a:off x="161925" y="635000"/>
            <a:ext cx="1217613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“just a repo,</a:t>
            </a:r>
          </a:p>
          <a:p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not in .git/”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1089025" y="1274763"/>
            <a:ext cx="150813" cy="4873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/>
          </p:cNvSpPr>
          <p:nvPr/>
        </p:nvSpPr>
        <p:spPr bwMode="auto">
          <a:xfrm>
            <a:off x="3251200" y="5232400"/>
            <a:ext cx="11684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dev/</a:t>
            </a:r>
          </a:p>
        </p:txBody>
      </p:sp>
      <p:sp>
        <p:nvSpPr>
          <p:cNvPr id="101378" name="Rectangle 2"/>
          <p:cNvSpPr>
            <a:spLocks/>
          </p:cNvSpPr>
          <p:nvPr/>
        </p:nvSpPr>
        <p:spPr bwMode="auto">
          <a:xfrm>
            <a:off x="4597400" y="5219700"/>
            <a:ext cx="24765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anna/</a:t>
            </a:r>
          </a:p>
        </p:txBody>
      </p:sp>
      <p:sp>
        <p:nvSpPr>
          <p:cNvPr id="101379" name="Rectangle 3"/>
          <p:cNvSpPr>
            <a:spLocks/>
          </p:cNvSpPr>
          <p:nvPr/>
        </p:nvSpPr>
        <p:spPr bwMode="auto">
          <a:xfrm>
            <a:off x="7239000" y="52197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stable/</a:t>
            </a:r>
          </a:p>
        </p:txBody>
      </p:sp>
      <p:sp>
        <p:nvSpPr>
          <p:cNvPr id="101380" name="Rectangle 4"/>
          <p:cNvSpPr>
            <a:spLocks/>
          </p:cNvSpPr>
          <p:nvPr/>
        </p:nvSpPr>
        <p:spPr bwMode="auto">
          <a:xfrm>
            <a:off x="317500" y="6451600"/>
            <a:ext cx="9105900" cy="7239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</a:t>
            </a:r>
          </a:p>
        </p:txBody>
      </p:sp>
      <p:sp>
        <p:nvSpPr>
          <p:cNvPr id="101381" name="Rectangle 5"/>
          <p:cNvSpPr>
            <a:spLocks/>
          </p:cNvSpPr>
          <p:nvPr/>
        </p:nvSpPr>
        <p:spPr bwMode="auto">
          <a:xfrm>
            <a:off x="7734300" y="2603500"/>
            <a:ext cx="18796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101382" name="Rectangle 6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Real-life layout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984A04F-2D8E-4113-93C5-88DB6DCB1482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84" name="Rectangle 8"/>
          <p:cNvSpPr>
            <a:spLocks/>
          </p:cNvSpPr>
          <p:nvPr/>
        </p:nvSpPr>
        <p:spPr bwMode="auto">
          <a:xfrm rot="-3741241">
            <a:off x="77914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85" name="Rectangle 9"/>
          <p:cNvSpPr>
            <a:spLocks/>
          </p:cNvSpPr>
          <p:nvPr/>
        </p:nvSpPr>
        <p:spPr bwMode="auto">
          <a:xfrm rot="-3741241">
            <a:off x="85661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86" name="Rectangle 10"/>
          <p:cNvSpPr>
            <a:spLocks/>
          </p:cNvSpPr>
          <p:nvPr/>
        </p:nvSpPr>
        <p:spPr bwMode="auto">
          <a:xfrm rot="-3741241">
            <a:off x="72786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87" name="Rectangle 11"/>
          <p:cNvSpPr>
            <a:spLocks/>
          </p:cNvSpPr>
          <p:nvPr/>
        </p:nvSpPr>
        <p:spPr bwMode="auto">
          <a:xfrm rot="-3741241">
            <a:off x="8053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88" name="Rectangle 12"/>
          <p:cNvSpPr>
            <a:spLocks/>
          </p:cNvSpPr>
          <p:nvPr/>
        </p:nvSpPr>
        <p:spPr bwMode="auto">
          <a:xfrm rot="-3741241">
            <a:off x="2809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89" name="Rectangle 13"/>
          <p:cNvSpPr>
            <a:spLocks/>
          </p:cNvSpPr>
          <p:nvPr/>
        </p:nvSpPr>
        <p:spPr bwMode="auto">
          <a:xfrm rot="-3741241">
            <a:off x="10556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90" name="Rectangle 14"/>
          <p:cNvSpPr>
            <a:spLocks/>
          </p:cNvSpPr>
          <p:nvPr/>
        </p:nvSpPr>
        <p:spPr bwMode="auto">
          <a:xfrm rot="-3741241">
            <a:off x="1830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pre-merge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91" name="Rectangle 15"/>
          <p:cNvSpPr>
            <a:spLocks/>
          </p:cNvSpPr>
          <p:nvPr/>
        </p:nvSpPr>
        <p:spPr bwMode="auto">
          <a:xfrm rot="-3741241">
            <a:off x="52212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92" name="Rectangle 16"/>
          <p:cNvSpPr>
            <a:spLocks/>
          </p:cNvSpPr>
          <p:nvPr/>
        </p:nvSpPr>
        <p:spPr bwMode="auto">
          <a:xfrm rot="-3741241">
            <a:off x="58181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93" name="Rectangle 17"/>
          <p:cNvSpPr>
            <a:spLocks/>
          </p:cNvSpPr>
          <p:nvPr/>
        </p:nvSpPr>
        <p:spPr bwMode="auto">
          <a:xfrm rot="-3741241">
            <a:off x="4637088" y="580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94" name="Rectangle 18"/>
          <p:cNvSpPr>
            <a:spLocks/>
          </p:cNvSpPr>
          <p:nvPr/>
        </p:nvSpPr>
        <p:spPr bwMode="auto">
          <a:xfrm rot="-3741241">
            <a:off x="3290888" y="58578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95" name="Rectangle 19"/>
          <p:cNvSpPr>
            <a:spLocks/>
          </p:cNvSpPr>
          <p:nvPr/>
        </p:nvSpPr>
        <p:spPr bwMode="auto">
          <a:xfrm>
            <a:off x="5359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</a:t>
            </a:r>
          </a:p>
        </p:txBody>
      </p:sp>
      <p:sp>
        <p:nvSpPr>
          <p:cNvPr id="101396" name="Rectangle 20"/>
          <p:cNvSpPr>
            <a:spLocks/>
          </p:cNvSpPr>
          <p:nvPr/>
        </p:nvSpPr>
        <p:spPr bwMode="auto">
          <a:xfrm rot="-3741241">
            <a:off x="5322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97" name="Rectangle 21"/>
          <p:cNvSpPr>
            <a:spLocks/>
          </p:cNvSpPr>
          <p:nvPr/>
        </p:nvSpPr>
        <p:spPr bwMode="auto">
          <a:xfrm rot="-3741241">
            <a:off x="6529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98" name="Rectangle 22"/>
          <p:cNvSpPr>
            <a:spLocks/>
          </p:cNvSpPr>
          <p:nvPr/>
        </p:nvSpPr>
        <p:spPr bwMode="auto">
          <a:xfrm rot="-3741241">
            <a:off x="5932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399" name="Rectangle 23"/>
          <p:cNvSpPr>
            <a:spLocks/>
          </p:cNvSpPr>
          <p:nvPr/>
        </p:nvSpPr>
        <p:spPr bwMode="auto">
          <a:xfrm>
            <a:off x="2946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</a:t>
            </a:r>
          </a:p>
        </p:txBody>
      </p:sp>
      <p:sp>
        <p:nvSpPr>
          <p:cNvPr id="101400" name="Rectangle 24"/>
          <p:cNvSpPr>
            <a:spLocks/>
          </p:cNvSpPr>
          <p:nvPr/>
        </p:nvSpPr>
        <p:spPr bwMode="auto">
          <a:xfrm rot="-3741241">
            <a:off x="2909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401" name="Rectangle 25"/>
          <p:cNvSpPr>
            <a:spLocks/>
          </p:cNvSpPr>
          <p:nvPr/>
        </p:nvSpPr>
        <p:spPr bwMode="auto">
          <a:xfrm rot="-3741241">
            <a:off x="4116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buggy-crap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402" name="Rectangle 26"/>
          <p:cNvSpPr>
            <a:spLocks/>
          </p:cNvSpPr>
          <p:nvPr/>
        </p:nvSpPr>
        <p:spPr bwMode="auto">
          <a:xfrm rot="-3741241">
            <a:off x="3519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test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 rot="10800000" flipH="1">
            <a:off x="8304213" y="3316288"/>
            <a:ext cx="369887" cy="1751012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 rot="10800000" flipH="1">
            <a:off x="5856288" y="3236913"/>
            <a:ext cx="571500" cy="18542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 rot="10800000" flipH="1">
            <a:off x="3838575" y="3224213"/>
            <a:ext cx="417513" cy="18669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1406" name="Rectangle 30"/>
          <p:cNvSpPr>
            <a:spLocks/>
          </p:cNvSpPr>
          <p:nvPr/>
        </p:nvSpPr>
        <p:spPr bwMode="auto">
          <a:xfrm>
            <a:off x="4826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mine</a:t>
            </a:r>
          </a:p>
        </p:txBody>
      </p:sp>
      <p:sp>
        <p:nvSpPr>
          <p:cNvPr id="101407" name="AutoShape 31"/>
          <p:cNvSpPr>
            <a:spLocks/>
          </p:cNvSpPr>
          <p:nvPr/>
        </p:nvSpPr>
        <p:spPr bwMode="auto">
          <a:xfrm>
            <a:off x="1689100" y="3632200"/>
            <a:ext cx="3556000" cy="647700"/>
          </a:xfrm>
          <a:prstGeom prst="wedgeEllipseCallout">
            <a:avLst>
              <a:gd name="adj1" fmla="val -51514"/>
              <a:gd name="adj2" fmla="val 71463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remote add mine $URL</a:t>
            </a:r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1530350" y="3246438"/>
            <a:ext cx="0" cy="1890712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/>
          </p:cNvSpPr>
          <p:nvPr/>
        </p:nvSpPr>
        <p:spPr bwMode="auto">
          <a:xfrm>
            <a:off x="3009900" y="52324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mine/</a:t>
            </a:r>
          </a:p>
        </p:txBody>
      </p:sp>
      <p:sp>
        <p:nvSpPr>
          <p:cNvPr id="102402" name="Rectangle 2"/>
          <p:cNvSpPr>
            <a:spLocks/>
          </p:cNvSpPr>
          <p:nvPr/>
        </p:nvSpPr>
        <p:spPr bwMode="auto">
          <a:xfrm>
            <a:off x="5334000" y="5232400"/>
            <a:ext cx="11684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dev/</a:t>
            </a:r>
          </a:p>
        </p:txBody>
      </p:sp>
      <p:sp>
        <p:nvSpPr>
          <p:cNvPr id="102403" name="Rectangle 3"/>
          <p:cNvSpPr>
            <a:spLocks/>
          </p:cNvSpPr>
          <p:nvPr/>
        </p:nvSpPr>
        <p:spPr bwMode="auto">
          <a:xfrm>
            <a:off x="6680200" y="5219700"/>
            <a:ext cx="24765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anna/</a:t>
            </a:r>
          </a:p>
        </p:txBody>
      </p:sp>
      <p:sp>
        <p:nvSpPr>
          <p:cNvPr id="102404" name="Rectangle 4"/>
          <p:cNvSpPr>
            <a:spLocks/>
          </p:cNvSpPr>
          <p:nvPr/>
        </p:nvSpPr>
        <p:spPr bwMode="auto">
          <a:xfrm>
            <a:off x="9321800" y="5219700"/>
            <a:ext cx="2070100" cy="1524000"/>
          </a:xfrm>
          <a:prstGeom prst="rect">
            <a:avLst/>
          </a:prstGeom>
          <a:solidFill>
            <a:srgbClr val="4D705C"/>
          </a:solidFill>
          <a:ln w="25400" cap="flat">
            <a:solidFill>
              <a:srgbClr val="2D555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stable/</a:t>
            </a:r>
          </a:p>
        </p:txBody>
      </p:sp>
      <p:sp>
        <p:nvSpPr>
          <p:cNvPr id="102405" name="Rectangle 5"/>
          <p:cNvSpPr>
            <a:spLocks/>
          </p:cNvSpPr>
          <p:nvPr/>
        </p:nvSpPr>
        <p:spPr bwMode="auto">
          <a:xfrm>
            <a:off x="317500" y="6451600"/>
            <a:ext cx="10883900" cy="7239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repo             x </a:t>
            </a:r>
          </a:p>
        </p:txBody>
      </p:sp>
      <p:sp>
        <p:nvSpPr>
          <p:cNvPr id="102406" name="Rectangle 6"/>
          <p:cNvSpPr>
            <a:spLocks/>
          </p:cNvSpPr>
          <p:nvPr/>
        </p:nvSpPr>
        <p:spPr bwMode="auto">
          <a:xfrm>
            <a:off x="7734300" y="2603500"/>
            <a:ext cx="18796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102407" name="Rectangle 7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Real-life layout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7F07ABE-63E4-4C58-9CF7-101114B26AFB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09" name="Rectangle 9"/>
          <p:cNvSpPr>
            <a:spLocks/>
          </p:cNvSpPr>
          <p:nvPr/>
        </p:nvSpPr>
        <p:spPr bwMode="auto">
          <a:xfrm rot="-3741241">
            <a:off x="77914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0" name="Rectangle 10"/>
          <p:cNvSpPr>
            <a:spLocks/>
          </p:cNvSpPr>
          <p:nvPr/>
        </p:nvSpPr>
        <p:spPr bwMode="auto">
          <a:xfrm rot="-3741241">
            <a:off x="8566150" y="2000250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1" name="Rectangle 11"/>
          <p:cNvSpPr>
            <a:spLocks/>
          </p:cNvSpPr>
          <p:nvPr/>
        </p:nvSpPr>
        <p:spPr bwMode="auto">
          <a:xfrm rot="-3741241">
            <a:off x="93614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2" name="Rectangle 12"/>
          <p:cNvSpPr>
            <a:spLocks/>
          </p:cNvSpPr>
          <p:nvPr/>
        </p:nvSpPr>
        <p:spPr bwMode="auto">
          <a:xfrm rot="-3741241">
            <a:off x="101361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3" name="Rectangle 13"/>
          <p:cNvSpPr>
            <a:spLocks/>
          </p:cNvSpPr>
          <p:nvPr/>
        </p:nvSpPr>
        <p:spPr bwMode="auto">
          <a:xfrm rot="-3741241">
            <a:off x="2809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4" name="Rectangle 14"/>
          <p:cNvSpPr>
            <a:spLocks/>
          </p:cNvSpPr>
          <p:nvPr/>
        </p:nvSpPr>
        <p:spPr bwMode="auto">
          <a:xfrm rot="-3741241">
            <a:off x="1055688" y="58197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5" name="Rectangle 15"/>
          <p:cNvSpPr>
            <a:spLocks/>
          </p:cNvSpPr>
          <p:nvPr/>
        </p:nvSpPr>
        <p:spPr bwMode="auto">
          <a:xfrm rot="-3741241">
            <a:off x="18303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pre-merge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6" name="Rectangle 16"/>
          <p:cNvSpPr>
            <a:spLocks/>
          </p:cNvSpPr>
          <p:nvPr/>
        </p:nvSpPr>
        <p:spPr bwMode="auto">
          <a:xfrm rot="-3741241">
            <a:off x="73040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7" name="Rectangle 17"/>
          <p:cNvSpPr>
            <a:spLocks/>
          </p:cNvSpPr>
          <p:nvPr/>
        </p:nvSpPr>
        <p:spPr bwMode="auto">
          <a:xfrm rot="-3741241">
            <a:off x="7900988" y="58451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8" name="Rectangle 18"/>
          <p:cNvSpPr>
            <a:spLocks/>
          </p:cNvSpPr>
          <p:nvPr/>
        </p:nvSpPr>
        <p:spPr bwMode="auto">
          <a:xfrm rot="-3741241">
            <a:off x="6719888" y="580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19" name="Rectangle 19"/>
          <p:cNvSpPr>
            <a:spLocks/>
          </p:cNvSpPr>
          <p:nvPr/>
        </p:nvSpPr>
        <p:spPr bwMode="auto">
          <a:xfrm rot="-3741241">
            <a:off x="5373688" y="58578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20" name="Rectangle 20"/>
          <p:cNvSpPr>
            <a:spLocks/>
          </p:cNvSpPr>
          <p:nvPr/>
        </p:nvSpPr>
        <p:spPr bwMode="auto">
          <a:xfrm>
            <a:off x="5359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anna</a:t>
            </a:r>
          </a:p>
        </p:txBody>
      </p:sp>
      <p:sp>
        <p:nvSpPr>
          <p:cNvPr id="102421" name="Rectangle 21"/>
          <p:cNvSpPr>
            <a:spLocks/>
          </p:cNvSpPr>
          <p:nvPr/>
        </p:nvSpPr>
        <p:spPr bwMode="auto">
          <a:xfrm rot="-3741241">
            <a:off x="5322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22" name="Rectangle 22"/>
          <p:cNvSpPr>
            <a:spLocks/>
          </p:cNvSpPr>
          <p:nvPr/>
        </p:nvSpPr>
        <p:spPr bwMode="auto">
          <a:xfrm rot="-3741241">
            <a:off x="6529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fix-segfault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23" name="Rectangle 23"/>
          <p:cNvSpPr>
            <a:spLocks/>
          </p:cNvSpPr>
          <p:nvPr/>
        </p:nvSpPr>
        <p:spPr bwMode="auto">
          <a:xfrm rot="-3741241">
            <a:off x="5932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24" name="Rectangle 24"/>
          <p:cNvSpPr>
            <a:spLocks/>
          </p:cNvSpPr>
          <p:nvPr/>
        </p:nvSpPr>
        <p:spPr bwMode="auto">
          <a:xfrm>
            <a:off x="29464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</a:t>
            </a:r>
          </a:p>
        </p:txBody>
      </p:sp>
      <p:sp>
        <p:nvSpPr>
          <p:cNvPr id="102425" name="Rectangle 25"/>
          <p:cNvSpPr>
            <a:spLocks/>
          </p:cNvSpPr>
          <p:nvPr/>
        </p:nvSpPr>
        <p:spPr bwMode="auto">
          <a:xfrm rot="-3741241">
            <a:off x="2909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26" name="Rectangle 26"/>
          <p:cNvSpPr>
            <a:spLocks/>
          </p:cNvSpPr>
          <p:nvPr/>
        </p:nvSpPr>
        <p:spPr bwMode="auto">
          <a:xfrm rot="-3741241">
            <a:off x="41163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buggy-crap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27" name="Rectangle 27"/>
          <p:cNvSpPr>
            <a:spLocks/>
          </p:cNvSpPr>
          <p:nvPr/>
        </p:nvSpPr>
        <p:spPr bwMode="auto">
          <a:xfrm rot="-3741241">
            <a:off x="35194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test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 rot="10800000">
            <a:off x="8674100" y="3316288"/>
            <a:ext cx="1090613" cy="1739900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 rot="10800000">
            <a:off x="6427788" y="3238500"/>
            <a:ext cx="1354137" cy="1863725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 rot="10800000">
            <a:off x="4256088" y="3225800"/>
            <a:ext cx="1576387" cy="1876425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31" name="Rectangle 31"/>
          <p:cNvSpPr>
            <a:spLocks/>
          </p:cNvSpPr>
          <p:nvPr/>
        </p:nvSpPr>
        <p:spPr bwMode="auto">
          <a:xfrm>
            <a:off x="482600" y="2603500"/>
            <a:ext cx="2095500" cy="520700"/>
          </a:xfrm>
          <a:prstGeom prst="rect">
            <a:avLst/>
          </a:prstGeom>
          <a:solidFill>
            <a:srgbClr val="7C7C7C"/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b"/>
          <a:lstStyle/>
          <a:p>
            <a:pPr algn="r"/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mine</a:t>
            </a:r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>
            <a:off x="1530350" y="3246438"/>
            <a:ext cx="0" cy="1890712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33" name="Rectangle 33"/>
          <p:cNvSpPr>
            <a:spLocks/>
          </p:cNvSpPr>
          <p:nvPr/>
        </p:nvSpPr>
        <p:spPr bwMode="auto">
          <a:xfrm rot="-3741241">
            <a:off x="623888" y="19970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34" name="Rectangle 34"/>
          <p:cNvSpPr>
            <a:spLocks/>
          </p:cNvSpPr>
          <p:nvPr/>
        </p:nvSpPr>
        <p:spPr bwMode="auto">
          <a:xfrm rot="-3741241">
            <a:off x="1398588" y="20224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pre-merge</a:t>
            </a: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endParaRPr lang="en-US" sz="16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35" name="Rectangle 35"/>
          <p:cNvSpPr>
            <a:spLocks/>
          </p:cNvSpPr>
          <p:nvPr/>
        </p:nvSpPr>
        <p:spPr bwMode="auto">
          <a:xfrm rot="-3741241">
            <a:off x="3049588" y="58578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36" name="Rectangle 36"/>
          <p:cNvSpPr>
            <a:spLocks/>
          </p:cNvSpPr>
          <p:nvPr/>
        </p:nvSpPr>
        <p:spPr bwMode="auto">
          <a:xfrm rot="-3741241">
            <a:off x="3824288" y="5857875"/>
            <a:ext cx="1219200" cy="3429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pre-merge</a:t>
            </a:r>
          </a:p>
          <a:p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437" name="Line 37"/>
          <p:cNvSpPr>
            <a:spLocks noChangeShapeType="1"/>
          </p:cNvSpPr>
          <p:nvPr/>
        </p:nvSpPr>
        <p:spPr bwMode="auto">
          <a:xfrm rot="10800000">
            <a:off x="2306638" y="3270250"/>
            <a:ext cx="1300162" cy="1785938"/>
          </a:xfrm>
          <a:prstGeom prst="line">
            <a:avLst/>
          </a:prstGeom>
          <a:noFill/>
          <a:ln w="63500" cap="flat">
            <a:solidFill>
              <a:srgbClr val="83AD7B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38" name="Rectangle 38"/>
          <p:cNvSpPr>
            <a:spLocks/>
          </p:cNvSpPr>
          <p:nvPr/>
        </p:nvSpPr>
        <p:spPr bwMode="auto">
          <a:xfrm>
            <a:off x="6880225" y="3981450"/>
            <a:ext cx="22860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“remotes”</a:t>
            </a:r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>
            <a:off x="7213600" y="3270250"/>
            <a:ext cx="533400" cy="6492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 flipH="1">
            <a:off x="8129588" y="3267075"/>
            <a:ext cx="196850" cy="6953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41" name="AutoShape 41"/>
          <p:cNvSpPr>
            <a:spLocks/>
          </p:cNvSpPr>
          <p:nvPr/>
        </p:nvSpPr>
        <p:spPr bwMode="auto">
          <a:xfrm>
            <a:off x="3263900" y="3695700"/>
            <a:ext cx="3683000" cy="723900"/>
          </a:xfrm>
          <a:custGeom>
            <a:avLst/>
            <a:gdLst>
              <a:gd name="T0" fmla="+- 0 10800 5647"/>
              <a:gd name="T1" fmla="*/ T0 w 15953"/>
              <a:gd name="T2" fmla="+- 0 10800 6464"/>
              <a:gd name="T3" fmla="*/ 10800 h 15136"/>
            </a:gdLst>
            <a:ahLst/>
            <a:cxnLst>
              <a:cxn ang="0">
                <a:pos x="T1" y="T3"/>
              </a:cxn>
            </a:cxnLst>
            <a:rect l="0" t="0" r="r" b="b"/>
            <a:pathLst>
              <a:path w="15953" h="15136">
                <a:moveTo>
                  <a:pt x="-5647" y="-6464"/>
                </a:moveTo>
                <a:lnTo>
                  <a:pt x="366" y="2249"/>
                </a:lnTo>
                <a:cubicBezTo>
                  <a:pt x="141" y="3450"/>
                  <a:pt x="0" y="5024"/>
                  <a:pt x="0" y="6771"/>
                </a:cubicBezTo>
                <a:lnTo>
                  <a:pt x="0" y="8365"/>
                </a:lnTo>
                <a:cubicBezTo>
                  <a:pt x="0" y="12104"/>
                  <a:pt x="628" y="15136"/>
                  <a:pt x="1403" y="15136"/>
                </a:cubicBezTo>
                <a:lnTo>
                  <a:pt x="14550" y="15136"/>
                </a:lnTo>
                <a:cubicBezTo>
                  <a:pt x="15325" y="15136"/>
                  <a:pt x="15953" y="12104"/>
                  <a:pt x="15953" y="8365"/>
                </a:cubicBezTo>
                <a:lnTo>
                  <a:pt x="15953" y="6771"/>
                </a:lnTo>
                <a:cubicBezTo>
                  <a:pt x="15953" y="3032"/>
                  <a:pt x="15325" y="0"/>
                  <a:pt x="14550" y="0"/>
                </a:cubicBezTo>
                <a:lnTo>
                  <a:pt x="4678" y="0"/>
                </a:lnTo>
                <a:lnTo>
                  <a:pt x="-5647" y="-6464"/>
                </a:lnTo>
                <a:close/>
                <a:moveTo>
                  <a:pt x="-5647" y="-6464"/>
                </a:moveTo>
              </a:path>
            </a:pathLst>
          </a:cu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push mine work:master pre-merge</a:t>
            </a:r>
          </a:p>
        </p:txBody>
      </p:sp>
    </p:spTree>
  </p:cSld>
  <p:clrMapOvr>
    <a:masterClrMapping/>
  </p:clrMapOvr>
  <p:transition spd="med"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/>
          </p:cNvSpPr>
          <p:nvPr/>
        </p:nvSpPr>
        <p:spPr bwMode="auto">
          <a:xfrm>
            <a:off x="336550" y="2501900"/>
            <a:ext cx="9486900" cy="4330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Help track remote (i.e. other) repositories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Pull from / push to them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Use tracking branches like any branch (merge, rebase, diff, log, show, etc)</a:t>
            </a:r>
          </a:p>
          <a:p>
            <a:pPr marL="388938" indent="-388938" algn="l">
              <a:spcBef>
                <a:spcPts val="1800"/>
              </a:spcBef>
            </a:pP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388938" indent="-388938" algn="l">
              <a:spcBef>
                <a:spcPts val="1800"/>
              </a:spcBef>
            </a:pP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388938" indent="-388938" algn="l">
              <a:spcBef>
                <a:spcPts val="1800"/>
              </a:spcBef>
            </a:pP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3426" name="Rectangle 2"/>
          <p:cNvSpPr>
            <a:spLocks noChangeArrowheads="1"/>
          </p:cNvSpPr>
          <p:nvPr>
            <p:ph type="title"/>
          </p:nvPr>
        </p:nvSpPr>
        <p:spPr>
          <a:xfrm>
            <a:off x="203200" y="203200"/>
            <a:ext cx="9753600" cy="1270000"/>
          </a:xfrm>
          <a:ln/>
        </p:spPr>
        <p:txBody>
          <a:bodyPr/>
          <a:lstStyle/>
          <a:p>
            <a:r>
              <a:rPr lang="en-US"/>
              <a:t>git remote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0C341C8-ED10-4E99-952C-B102F1DE9063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e.g. XMMS2 trees</a:t>
            </a:r>
          </a:p>
        </p:txBody>
      </p:sp>
      <p:sp>
        <p:nvSpPr>
          <p:cNvPr id="104450" name="Rectangle 2"/>
          <p:cNvSpPr>
            <a:spLocks/>
          </p:cNvSpPr>
          <p:nvPr/>
        </p:nvSpPr>
        <p:spPr bwMode="auto">
          <a:xfrm>
            <a:off x="4343400" y="5892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tru</a:t>
            </a:r>
          </a:p>
        </p:txBody>
      </p:sp>
      <p:sp>
        <p:nvSpPr>
          <p:cNvPr id="104451" name="Rectangle 3"/>
          <p:cNvSpPr>
            <a:spLocks/>
          </p:cNvSpPr>
          <p:nvPr/>
        </p:nvSpPr>
        <p:spPr bwMode="auto">
          <a:xfrm>
            <a:off x="6413500" y="5892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anders</a:t>
            </a:r>
          </a:p>
        </p:txBody>
      </p:sp>
      <p:sp>
        <p:nvSpPr>
          <p:cNvPr id="104452" name="Rectangle 4"/>
          <p:cNvSpPr>
            <a:spLocks/>
          </p:cNvSpPr>
          <p:nvPr/>
        </p:nvSpPr>
        <p:spPr bwMode="auto">
          <a:xfrm>
            <a:off x="8420100" y="5892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theefer</a:t>
            </a:r>
          </a:p>
        </p:txBody>
      </p:sp>
      <p:sp>
        <p:nvSpPr>
          <p:cNvPr id="104453" name="Rectangle 5"/>
          <p:cNvSpPr>
            <a:spLocks/>
          </p:cNvSpPr>
          <p:nvPr/>
        </p:nvSpPr>
        <p:spPr bwMode="auto">
          <a:xfrm>
            <a:off x="8420100" y="34671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</a:t>
            </a:r>
          </a:p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theefer</a:t>
            </a:r>
          </a:p>
        </p:txBody>
      </p:sp>
      <p:sp>
        <p:nvSpPr>
          <p:cNvPr id="104454" name="Rectangle 6"/>
          <p:cNvSpPr>
            <a:spLocks/>
          </p:cNvSpPr>
          <p:nvPr/>
        </p:nvSpPr>
        <p:spPr bwMode="auto">
          <a:xfrm>
            <a:off x="3200400" y="37084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</a:t>
            </a:r>
          </a:p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tru</a:t>
            </a:r>
          </a:p>
        </p:txBody>
      </p:sp>
      <p:sp>
        <p:nvSpPr>
          <p:cNvPr id="104455" name="Rectangle 7"/>
          <p:cNvSpPr>
            <a:spLocks/>
          </p:cNvSpPr>
          <p:nvPr/>
        </p:nvSpPr>
        <p:spPr bwMode="auto">
          <a:xfrm>
            <a:off x="2324100" y="5892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Joe Sixpack</a:t>
            </a:r>
          </a:p>
        </p:txBody>
      </p:sp>
      <p:sp>
        <p:nvSpPr>
          <p:cNvPr id="104456" name="Rectangle 8"/>
          <p:cNvSpPr>
            <a:spLocks/>
          </p:cNvSpPr>
          <p:nvPr/>
        </p:nvSpPr>
        <p:spPr bwMode="auto">
          <a:xfrm>
            <a:off x="3200400" y="14732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104457" name="Rectangle 9"/>
          <p:cNvSpPr>
            <a:spLocks/>
          </p:cNvSpPr>
          <p:nvPr/>
        </p:nvSpPr>
        <p:spPr bwMode="auto">
          <a:xfrm>
            <a:off x="5664200" y="14732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devel</a:t>
            </a:r>
          </a:p>
        </p:txBody>
      </p:sp>
      <p:sp>
        <p:nvSpPr>
          <p:cNvPr id="104458" name="Rectangle 10"/>
          <p:cNvSpPr>
            <a:spLocks/>
          </p:cNvSpPr>
          <p:nvPr/>
        </p:nvSpPr>
        <p:spPr bwMode="auto">
          <a:xfrm>
            <a:off x="125413" y="1739900"/>
            <a:ext cx="2205037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Official trees</a:t>
            </a:r>
          </a:p>
        </p:txBody>
      </p:sp>
      <p:sp>
        <p:nvSpPr>
          <p:cNvPr id="104459" name="Rectangle 11"/>
          <p:cNvSpPr>
            <a:spLocks/>
          </p:cNvSpPr>
          <p:nvPr/>
        </p:nvSpPr>
        <p:spPr bwMode="auto">
          <a:xfrm>
            <a:off x="136525" y="3505200"/>
            <a:ext cx="2184400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Developer public trees</a:t>
            </a:r>
          </a:p>
        </p:txBody>
      </p:sp>
      <p:sp>
        <p:nvSpPr>
          <p:cNvPr id="104460" name="Rectangle 12"/>
          <p:cNvSpPr>
            <a:spLocks/>
          </p:cNvSpPr>
          <p:nvPr/>
        </p:nvSpPr>
        <p:spPr bwMode="auto">
          <a:xfrm>
            <a:off x="136525" y="6159500"/>
            <a:ext cx="218440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Local trees</a:t>
            </a:r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rot="10800000">
            <a:off x="7302500" y="2679700"/>
            <a:ext cx="1231900" cy="30861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rot="10800000" flipH="1">
            <a:off x="2552700" y="2667000"/>
            <a:ext cx="673100" cy="30353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 rot="10800000">
            <a:off x="4737100" y="2679700"/>
            <a:ext cx="749300" cy="30607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 rot="10800000">
            <a:off x="4343400" y="4927600"/>
            <a:ext cx="304800" cy="8255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 rot="10800000" flipH="1">
            <a:off x="5727700" y="2755900"/>
            <a:ext cx="546100" cy="29718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rot="10800000">
            <a:off x="4965700" y="2590800"/>
            <a:ext cx="1676400" cy="31623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rot="10800000">
            <a:off x="6616700" y="2743200"/>
            <a:ext cx="419100" cy="29972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 rot="10800000">
            <a:off x="9182100" y="4635500"/>
            <a:ext cx="12700" cy="11303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 rot="10800000" flipH="1">
            <a:off x="7747000" y="4673600"/>
            <a:ext cx="812800" cy="10541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70" name="Rectangle 22"/>
          <p:cNvSpPr>
            <a:spLocks/>
          </p:cNvSpPr>
          <p:nvPr/>
        </p:nvSpPr>
        <p:spPr bwMode="auto">
          <a:xfrm>
            <a:off x="8547100" y="7035800"/>
            <a:ext cx="1312863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developer</a:t>
            </a:r>
          </a:p>
        </p:txBody>
      </p:sp>
      <p:sp>
        <p:nvSpPr>
          <p:cNvPr id="104471" name="Rectangle 23"/>
          <p:cNvSpPr>
            <a:spLocks/>
          </p:cNvSpPr>
          <p:nvPr/>
        </p:nvSpPr>
        <p:spPr bwMode="auto">
          <a:xfrm>
            <a:off x="5397500" y="7035800"/>
            <a:ext cx="1506538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maintainers</a:t>
            </a:r>
          </a:p>
        </p:txBody>
      </p:sp>
      <p:sp>
        <p:nvSpPr>
          <p:cNvPr id="104472" name="Rectangle 24"/>
          <p:cNvSpPr>
            <a:spLocks/>
          </p:cNvSpPr>
          <p:nvPr/>
        </p:nvSpPr>
        <p:spPr bwMode="auto">
          <a:xfrm>
            <a:off x="2794000" y="7035800"/>
            <a:ext cx="623888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user</a:t>
            </a: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47C494E0-B1F2-4CD2-BE18-0D5F5EF2C330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e.g. XMMS2 trees</a:t>
            </a:r>
          </a:p>
        </p:txBody>
      </p:sp>
      <p:sp>
        <p:nvSpPr>
          <p:cNvPr id="105474" name="Rectangle 2"/>
          <p:cNvSpPr>
            <a:spLocks/>
          </p:cNvSpPr>
          <p:nvPr/>
        </p:nvSpPr>
        <p:spPr bwMode="auto">
          <a:xfrm>
            <a:off x="4343400" y="5892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tru</a:t>
            </a:r>
          </a:p>
        </p:txBody>
      </p:sp>
      <p:sp>
        <p:nvSpPr>
          <p:cNvPr id="105475" name="Rectangle 3"/>
          <p:cNvSpPr>
            <a:spLocks/>
          </p:cNvSpPr>
          <p:nvPr/>
        </p:nvSpPr>
        <p:spPr bwMode="auto">
          <a:xfrm>
            <a:off x="6413500" y="5892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anders</a:t>
            </a:r>
          </a:p>
        </p:txBody>
      </p:sp>
      <p:sp>
        <p:nvSpPr>
          <p:cNvPr id="105476" name="Rectangle 4"/>
          <p:cNvSpPr>
            <a:spLocks/>
          </p:cNvSpPr>
          <p:nvPr/>
        </p:nvSpPr>
        <p:spPr bwMode="auto">
          <a:xfrm>
            <a:off x="8420100" y="5892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theefer</a:t>
            </a:r>
          </a:p>
        </p:txBody>
      </p:sp>
      <p:sp>
        <p:nvSpPr>
          <p:cNvPr id="105477" name="Rectangle 5"/>
          <p:cNvSpPr>
            <a:spLocks/>
          </p:cNvSpPr>
          <p:nvPr/>
        </p:nvSpPr>
        <p:spPr bwMode="auto">
          <a:xfrm>
            <a:off x="8420100" y="34671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</a:t>
            </a:r>
          </a:p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theefer</a:t>
            </a:r>
          </a:p>
        </p:txBody>
      </p:sp>
      <p:sp>
        <p:nvSpPr>
          <p:cNvPr id="105478" name="Rectangle 6"/>
          <p:cNvSpPr>
            <a:spLocks/>
          </p:cNvSpPr>
          <p:nvPr/>
        </p:nvSpPr>
        <p:spPr bwMode="auto">
          <a:xfrm>
            <a:off x="3200400" y="37084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</a:t>
            </a:r>
          </a:p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tru</a:t>
            </a:r>
          </a:p>
        </p:txBody>
      </p:sp>
      <p:sp>
        <p:nvSpPr>
          <p:cNvPr id="105479" name="Rectangle 7"/>
          <p:cNvSpPr>
            <a:spLocks/>
          </p:cNvSpPr>
          <p:nvPr/>
        </p:nvSpPr>
        <p:spPr bwMode="auto">
          <a:xfrm>
            <a:off x="2324100" y="5892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Joe Sixpack</a:t>
            </a:r>
          </a:p>
        </p:txBody>
      </p:sp>
      <p:sp>
        <p:nvSpPr>
          <p:cNvPr id="105480" name="Rectangle 8"/>
          <p:cNvSpPr>
            <a:spLocks/>
          </p:cNvSpPr>
          <p:nvPr/>
        </p:nvSpPr>
        <p:spPr bwMode="auto">
          <a:xfrm>
            <a:off x="3200400" y="14732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stable</a:t>
            </a:r>
          </a:p>
        </p:txBody>
      </p:sp>
      <p:sp>
        <p:nvSpPr>
          <p:cNvPr id="105481" name="Rectangle 9"/>
          <p:cNvSpPr>
            <a:spLocks/>
          </p:cNvSpPr>
          <p:nvPr/>
        </p:nvSpPr>
        <p:spPr bwMode="auto">
          <a:xfrm>
            <a:off x="5664200" y="14732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devel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rot="10800000">
            <a:off x="7302500" y="2679700"/>
            <a:ext cx="1231900" cy="30861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 rot="10800000" flipH="1">
            <a:off x="2552700" y="2667000"/>
            <a:ext cx="673100" cy="30353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 rot="10800000">
            <a:off x="4737100" y="2679700"/>
            <a:ext cx="749300" cy="30607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rot="10800000">
            <a:off x="4343400" y="4927600"/>
            <a:ext cx="304800" cy="8255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 rot="10800000" flipH="1">
            <a:off x="5727700" y="2755900"/>
            <a:ext cx="546100" cy="29718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 rot="10800000">
            <a:off x="4965700" y="2590800"/>
            <a:ext cx="1676400" cy="31623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rot="10800000">
            <a:off x="6616700" y="2743200"/>
            <a:ext cx="419100" cy="29972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rot="10800000">
            <a:off x="9182100" y="4635500"/>
            <a:ext cx="12700" cy="11303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rot="10800000" flipH="1">
            <a:off x="7747000" y="4673600"/>
            <a:ext cx="812800" cy="10541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91" name="Rectangle 19"/>
          <p:cNvSpPr>
            <a:spLocks/>
          </p:cNvSpPr>
          <p:nvPr/>
        </p:nvSpPr>
        <p:spPr bwMode="auto">
          <a:xfrm>
            <a:off x="8547100" y="7035800"/>
            <a:ext cx="1312863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developer</a:t>
            </a:r>
          </a:p>
        </p:txBody>
      </p:sp>
      <p:sp>
        <p:nvSpPr>
          <p:cNvPr id="105492" name="Rectangle 20"/>
          <p:cNvSpPr>
            <a:spLocks/>
          </p:cNvSpPr>
          <p:nvPr/>
        </p:nvSpPr>
        <p:spPr bwMode="auto">
          <a:xfrm>
            <a:off x="5397500" y="7035800"/>
            <a:ext cx="1506538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maintainers</a:t>
            </a:r>
          </a:p>
        </p:txBody>
      </p:sp>
      <p:sp>
        <p:nvSpPr>
          <p:cNvPr id="105493" name="Rectangle 21"/>
          <p:cNvSpPr>
            <a:spLocks/>
          </p:cNvSpPr>
          <p:nvPr/>
        </p:nvSpPr>
        <p:spPr bwMode="auto">
          <a:xfrm>
            <a:off x="2794000" y="7035800"/>
            <a:ext cx="623888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user</a:t>
            </a:r>
          </a:p>
        </p:txBody>
      </p:sp>
      <p:sp>
        <p:nvSpPr>
          <p:cNvPr id="105494" name="Rectangle 22"/>
          <p:cNvSpPr>
            <a:spLocks/>
          </p:cNvSpPr>
          <p:nvPr/>
        </p:nvSpPr>
        <p:spPr bwMode="auto">
          <a:xfrm>
            <a:off x="317500" y="58928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olof</a:t>
            </a:r>
          </a:p>
        </p:txBody>
      </p:sp>
      <p:sp>
        <p:nvSpPr>
          <p:cNvPr id="105495" name="Rectangle 23"/>
          <p:cNvSpPr>
            <a:spLocks/>
          </p:cNvSpPr>
          <p:nvPr/>
        </p:nvSpPr>
        <p:spPr bwMode="auto">
          <a:xfrm>
            <a:off x="190500" y="3276600"/>
            <a:ext cx="1574800" cy="1066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public</a:t>
            </a:r>
          </a:p>
          <a:p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olof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rot="10800000">
            <a:off x="1016000" y="4470400"/>
            <a:ext cx="0" cy="13208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rot="10800000">
            <a:off x="1854200" y="4457700"/>
            <a:ext cx="2425700" cy="13081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98" name="Rectangle 26"/>
          <p:cNvSpPr>
            <a:spLocks/>
          </p:cNvSpPr>
          <p:nvPr/>
        </p:nvSpPr>
        <p:spPr bwMode="auto">
          <a:xfrm>
            <a:off x="342900" y="7035800"/>
            <a:ext cx="1504950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contributer</a:t>
            </a:r>
          </a:p>
        </p:txBody>
      </p:sp>
      <p:sp>
        <p:nvSpPr>
          <p:cNvPr id="105499" name="Rectangle 27"/>
          <p:cNvSpPr>
            <a:spLocks/>
          </p:cNvSpPr>
          <p:nvPr/>
        </p:nvSpPr>
        <p:spPr bwMode="auto">
          <a:xfrm>
            <a:off x="165100" y="2730500"/>
            <a:ext cx="1624013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olof’s server</a:t>
            </a:r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5F7158F-79E6-437B-8AA0-E9291015BFA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>
            <p:ph type="title"/>
          </p:nvPr>
        </p:nvSpPr>
        <p:spPr>
          <a:xfrm>
            <a:off x="457200" y="203200"/>
            <a:ext cx="9245600" cy="6870700"/>
          </a:xfrm>
          <a:ln/>
        </p:spPr>
        <p:txBody>
          <a:bodyPr/>
          <a:lstStyle/>
          <a:p>
            <a:r>
              <a:rPr lang="en-US"/>
              <a:t>4. Advanced Features</a:t>
            </a: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C3F4198-31DE-4B81-BA56-52A7B2BE238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>
            <p:ph type="title"/>
          </p:nvPr>
        </p:nvSpPr>
        <p:spPr>
          <a:xfrm>
            <a:off x="292100" y="203200"/>
            <a:ext cx="9601200" cy="1943100"/>
          </a:xfrm>
          <a:ln/>
        </p:spPr>
        <p:txBody>
          <a:bodyPr/>
          <a:lstStyle/>
          <a:p>
            <a:r>
              <a:rPr lang="en-US"/>
              <a:t>Between the working directory and the repository</a:t>
            </a:r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6A783EA-F470-4426-BAA1-5C23A01B104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7523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24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07525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8902700" y="4894263"/>
            <a:ext cx="0" cy="193833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27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7528" name="Rectangle 8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07529" name="Rectangle 9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</p:spTree>
  </p:cSld>
  <p:clrMapOvr>
    <a:masterClrMapping/>
  </p:clrMapOvr>
  <p:transition spd="med"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The Index </a:t>
            </a:r>
            <a:r>
              <a:rPr lang="en-US" sz="2900"/>
              <a:t>(or “Staging Area”)</a:t>
            </a:r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FB954D1-21A2-47A1-BBE0-695F714B618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79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547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48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08549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8902700" y="4894263"/>
            <a:ext cx="0" cy="193833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51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8552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8553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08554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08555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>
          <a:xfrm>
            <a:off x="495300" y="203200"/>
            <a:ext cx="9169400" cy="1270000"/>
          </a:xfrm>
          <a:ln/>
        </p:spPr>
        <p:txBody>
          <a:bodyPr/>
          <a:lstStyle/>
          <a:p>
            <a:r>
              <a:rPr lang="en-US"/>
              <a:t>Centralized vs Distributed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>
          <a:xfrm>
            <a:off x="5562600" y="1587500"/>
            <a:ext cx="3937000" cy="5727700"/>
          </a:xfrm>
          <a:ln/>
        </p:spPr>
        <p:txBody>
          <a:bodyPr anchor="t"/>
          <a:lstStyle/>
          <a:p>
            <a:pPr marL="377825" indent="-174625">
              <a:buSzPct val="130000"/>
            </a:pPr>
            <a:r>
              <a:rPr lang="en-US" sz="3200"/>
              <a:t>asynchronous</a:t>
            </a:r>
            <a:br>
              <a:rPr lang="en-US" sz="3200"/>
            </a:br>
            <a:r>
              <a:rPr lang="en-US" sz="3200"/>
              <a:t>- copy = repository</a:t>
            </a:r>
            <a:br>
              <a:rPr lang="en-US" sz="3200"/>
            </a:br>
            <a:r>
              <a:rPr lang="en-US" sz="3200"/>
              <a:t>- loose hierarchy</a:t>
            </a:r>
          </a:p>
          <a:p>
            <a:pPr marL="377825" indent="-174625">
              <a:buSzPct val="130000"/>
            </a:pPr>
            <a:r>
              <a:rPr lang="en-US" sz="3200"/>
              <a:t>offline:</a:t>
            </a:r>
            <a:br>
              <a:rPr lang="en-US" sz="3200"/>
            </a:br>
            <a:r>
              <a:rPr lang="en-US" sz="3200"/>
              <a:t>- history</a:t>
            </a:r>
            <a:br>
              <a:rPr lang="en-US" sz="3200"/>
            </a:br>
            <a:r>
              <a:rPr lang="en-US" sz="3200"/>
              <a:t>- commit</a:t>
            </a:r>
            <a:br>
              <a:rPr lang="en-US" sz="3200"/>
            </a:br>
            <a:r>
              <a:rPr lang="en-US" sz="3200"/>
              <a:t>- branches</a:t>
            </a:r>
          </a:p>
          <a:p>
            <a:pPr marL="377825" indent="-174625">
              <a:buSzPct val="130000"/>
            </a:pPr>
            <a:r>
              <a:rPr lang="en-US" sz="3200"/>
              <a:t>more powerful</a:t>
            </a:r>
          </a:p>
          <a:p>
            <a:pPr marL="377825" indent="-174625">
              <a:buSzPct val="130000"/>
            </a:pPr>
            <a:r>
              <a:rPr lang="en-US" sz="3200"/>
              <a:t>fun! ^_^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736600" y="1587500"/>
            <a:ext cx="3937000" cy="572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27025" indent="-327025" algn="l">
              <a:spcBef>
                <a:spcPts val="2900"/>
              </a:spcBef>
              <a:buSzPct val="130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synchronous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unique reference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fixed hierarchy</a:t>
            </a:r>
          </a:p>
          <a:p>
            <a:pPr marL="327025" indent="-327025" algn="l">
              <a:spcBef>
                <a:spcPts val="2900"/>
              </a:spcBef>
              <a:buSzPct val="130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centralized access control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endParaRPr lang="en-US" sz="32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327025" indent="-327025" algn="l">
              <a:spcBef>
                <a:spcPts val="2900"/>
              </a:spcBef>
              <a:buSzPct val="130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simpler</a:t>
            </a:r>
          </a:p>
          <a:p>
            <a:pPr marL="327025" indent="-327025" algn="l">
              <a:spcBef>
                <a:spcPts val="2900"/>
              </a:spcBef>
              <a:buSzPct val="130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tråkig... ;_;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5080000" y="1585913"/>
            <a:ext cx="0" cy="5540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0D295B7A-3C5B-47B4-9365-CE39F5E69EDB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>
            <p:ph type="title"/>
          </p:nvPr>
        </p:nvSpPr>
        <p:spPr>
          <a:xfrm>
            <a:off x="361950" y="203200"/>
            <a:ext cx="9436100" cy="1270000"/>
          </a:xfrm>
          <a:ln/>
        </p:spPr>
        <p:txBody>
          <a:bodyPr/>
          <a:lstStyle/>
          <a:p>
            <a:r>
              <a:rPr lang="en-US"/>
              <a:t>Committing using the index</a:t>
            </a:r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00EF868-8B67-4D95-BED5-FBF07A2034E7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571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572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09573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8902700" y="4894263"/>
            <a:ext cx="0" cy="193833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575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9576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9577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09578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09579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 flipH="1">
            <a:off x="3073400" y="5837238"/>
            <a:ext cx="1631950" cy="714375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 rot="10800000">
            <a:off x="6702425" y="5867400"/>
            <a:ext cx="1265238" cy="592138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582" name="AutoShape 14"/>
          <p:cNvSpPr>
            <a:spLocks/>
          </p:cNvSpPr>
          <p:nvPr/>
        </p:nvSpPr>
        <p:spPr bwMode="auto">
          <a:xfrm>
            <a:off x="3251200" y="6464300"/>
            <a:ext cx="2400300" cy="660400"/>
          </a:xfrm>
          <a:prstGeom prst="wedgeEllipseCallout">
            <a:avLst>
              <a:gd name="adj1" fmla="val -13917"/>
              <a:gd name="adj2" fmla="val -85583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add/rm</a:t>
            </a:r>
          </a:p>
        </p:txBody>
      </p:sp>
      <p:sp>
        <p:nvSpPr>
          <p:cNvPr id="109583" name="AutoShape 15"/>
          <p:cNvSpPr>
            <a:spLocks/>
          </p:cNvSpPr>
          <p:nvPr/>
        </p:nvSpPr>
        <p:spPr bwMode="auto">
          <a:xfrm>
            <a:off x="6083300" y="6680200"/>
            <a:ext cx="1917700" cy="520700"/>
          </a:xfrm>
          <a:prstGeom prst="wedgeEllipseCallout">
            <a:avLst>
              <a:gd name="adj1" fmla="val 19852"/>
              <a:gd name="adj2" fmla="val -107847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commit</a:t>
            </a:r>
          </a:p>
        </p:txBody>
      </p:sp>
    </p:spTree>
  </p:cSld>
  <p:clrMapOvr>
    <a:masterClrMapping/>
  </p:clrMapOvr>
  <p:transition spd="med">
    <p:dissolv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Bypassing the Index</a:t>
            </a: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48215A5-C3D7-4652-B308-84E45F84B33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595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0596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0597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8902700" y="4894263"/>
            <a:ext cx="0" cy="193833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0599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0600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0601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0602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0603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H="1">
            <a:off x="3073400" y="6665913"/>
            <a:ext cx="4849813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0605" name="AutoShape 13"/>
          <p:cNvSpPr>
            <a:spLocks/>
          </p:cNvSpPr>
          <p:nvPr/>
        </p:nvSpPr>
        <p:spPr bwMode="auto">
          <a:xfrm>
            <a:off x="5727700" y="6870700"/>
            <a:ext cx="2197100" cy="609600"/>
          </a:xfrm>
          <a:custGeom>
            <a:avLst/>
            <a:gdLst>
              <a:gd name="T0" fmla="*/ 10800 w 21600"/>
              <a:gd name="T1" fmla="+- 0 10800 4120"/>
              <a:gd name="T2" fmla="*/ 10800 h 17480"/>
            </a:gdLst>
            <a:ahLst/>
            <a:cxnLst>
              <a:cxn ang="0">
                <a:pos x="T0" y="T2"/>
              </a:cxn>
            </a:cxnLst>
            <a:rect l="0" t="0" r="r" b="b"/>
            <a:pathLst>
              <a:path w="21600" h="17480">
                <a:moveTo>
                  <a:pt x="14155" y="-4120"/>
                </a:moveTo>
                <a:lnTo>
                  <a:pt x="9708" y="0"/>
                </a:lnTo>
                <a:lnTo>
                  <a:pt x="2560" y="0"/>
                </a:lnTo>
                <a:cubicBezTo>
                  <a:pt x="1146" y="0"/>
                  <a:pt x="0" y="3342"/>
                  <a:pt x="0" y="7465"/>
                </a:cubicBezTo>
                <a:lnTo>
                  <a:pt x="0" y="10014"/>
                </a:lnTo>
                <a:cubicBezTo>
                  <a:pt x="0" y="14138"/>
                  <a:pt x="1146" y="17480"/>
                  <a:pt x="2560" y="17480"/>
                </a:cubicBezTo>
                <a:lnTo>
                  <a:pt x="19040" y="17480"/>
                </a:lnTo>
                <a:cubicBezTo>
                  <a:pt x="20454" y="17480"/>
                  <a:pt x="21600" y="14138"/>
                  <a:pt x="21600" y="10014"/>
                </a:cubicBezTo>
                <a:lnTo>
                  <a:pt x="21600" y="7465"/>
                </a:lnTo>
                <a:cubicBezTo>
                  <a:pt x="21600" y="3342"/>
                  <a:pt x="20454" y="0"/>
                  <a:pt x="19040" y="0"/>
                </a:cubicBezTo>
                <a:lnTo>
                  <a:pt x="14101" y="0"/>
                </a:lnTo>
                <a:lnTo>
                  <a:pt x="14155" y="-4120"/>
                </a:lnTo>
                <a:close/>
                <a:moveTo>
                  <a:pt x="14155" y="-4120"/>
                </a:moveTo>
              </a:path>
            </a:pathLst>
          </a:cu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commit -a</a:t>
            </a:r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 flipH="1">
            <a:off x="3073400" y="5837238"/>
            <a:ext cx="1631950" cy="714375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 rot="10800000">
            <a:off x="6702425" y="5867400"/>
            <a:ext cx="1265238" cy="592138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new file</a:t>
            </a: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4FCC6E8-13E3-4A67-A3CB-16FC7852FBE1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1619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1620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1621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8902700" y="4894263"/>
            <a:ext cx="0" cy="193833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1623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&lt;- new file</a:t>
            </a:r>
          </a:p>
        </p:txBody>
      </p:sp>
      <p:sp>
        <p:nvSpPr>
          <p:cNvPr id="111624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1625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1626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1627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1628" name="AutoShape 12"/>
          <p:cNvSpPr>
            <a:spLocks/>
          </p:cNvSpPr>
          <p:nvPr/>
        </p:nvSpPr>
        <p:spPr bwMode="auto">
          <a:xfrm>
            <a:off x="2705100" y="62738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new file</a:t>
            </a:r>
          </a:p>
        </p:txBody>
      </p:sp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48BDB77C-9128-4184-875E-41C502F30DF8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2643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2644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2645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8902700" y="4894263"/>
            <a:ext cx="0" cy="193833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2647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&lt;- new file</a:t>
            </a:r>
          </a:p>
        </p:txBody>
      </p:sp>
      <p:sp>
        <p:nvSpPr>
          <p:cNvPr id="112648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2649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2650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2651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2652" name="AutoShape 12"/>
          <p:cNvSpPr>
            <a:spLocks/>
          </p:cNvSpPr>
          <p:nvPr/>
        </p:nvSpPr>
        <p:spPr bwMode="auto">
          <a:xfrm>
            <a:off x="2705100" y="62738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2653" name="Rectangle 13"/>
          <p:cNvSpPr>
            <a:spLocks/>
          </p:cNvSpPr>
          <p:nvPr/>
        </p:nvSpPr>
        <p:spPr bwMode="auto">
          <a:xfrm>
            <a:off x="6921500" y="38100"/>
            <a:ext cx="3187700" cy="3009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14300" tIns="114300" rIns="114300" bIns="114300"/>
          <a:lstStyle/>
          <a:p>
            <a:pPr algn="l"/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status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On branch master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Changed but not updated: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  (use "git add &lt;file&gt;..." to update what will be committed)#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      modified:   test.c#       modified:   TODO#no changes added to commit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(use "git add" and/or "git commit -a")</a:t>
            </a:r>
            <a:endParaRPr lang="en-US" sz="1400">
              <a:solidFill>
                <a:srgbClr val="FF25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new file: add to index</a:t>
            </a: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16EABA5-0D6B-4A13-9DC9-F7BABB8ADF2B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3667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3668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3669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>
            <a:off x="8902700" y="4894263"/>
            <a:ext cx="0" cy="193833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3671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3672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&lt;- new file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3673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3674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3675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 flipH="1">
            <a:off x="3073400" y="5837238"/>
            <a:ext cx="1631950" cy="714375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3677" name="AutoShape 13"/>
          <p:cNvSpPr>
            <a:spLocks/>
          </p:cNvSpPr>
          <p:nvPr/>
        </p:nvSpPr>
        <p:spPr bwMode="auto">
          <a:xfrm>
            <a:off x="3251200" y="6464300"/>
            <a:ext cx="2400300" cy="660400"/>
          </a:xfrm>
          <a:prstGeom prst="wedgeEllipseCallout">
            <a:avLst>
              <a:gd name="adj1" fmla="val -13917"/>
              <a:gd name="adj2" fmla="val -85583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add TODO</a:t>
            </a:r>
          </a:p>
        </p:txBody>
      </p:sp>
      <p:sp>
        <p:nvSpPr>
          <p:cNvPr id="113678" name="AutoShape 14"/>
          <p:cNvSpPr>
            <a:spLocks/>
          </p:cNvSpPr>
          <p:nvPr/>
        </p:nvSpPr>
        <p:spPr bwMode="auto">
          <a:xfrm>
            <a:off x="6019800" y="42164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97E42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new file: add to index</a:t>
            </a:r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0586742-41A5-4A65-8050-6C68083DC59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4691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4692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4693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8902700" y="4894263"/>
            <a:ext cx="0" cy="193833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4695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4696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&lt;- new file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4697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4698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4699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 flipH="1">
            <a:off x="3073400" y="5837238"/>
            <a:ext cx="1631950" cy="714375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4701" name="AutoShape 13"/>
          <p:cNvSpPr>
            <a:spLocks/>
          </p:cNvSpPr>
          <p:nvPr/>
        </p:nvSpPr>
        <p:spPr bwMode="auto">
          <a:xfrm>
            <a:off x="3251200" y="6464300"/>
            <a:ext cx="2400300" cy="660400"/>
          </a:xfrm>
          <a:prstGeom prst="wedgeEllipseCallout">
            <a:avLst>
              <a:gd name="adj1" fmla="val -13917"/>
              <a:gd name="adj2" fmla="val -85583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add TODO</a:t>
            </a:r>
          </a:p>
        </p:txBody>
      </p:sp>
      <p:sp>
        <p:nvSpPr>
          <p:cNvPr id="114702" name="AutoShape 14"/>
          <p:cNvSpPr>
            <a:spLocks/>
          </p:cNvSpPr>
          <p:nvPr/>
        </p:nvSpPr>
        <p:spPr bwMode="auto">
          <a:xfrm>
            <a:off x="6019800" y="42164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97E42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4703" name="Rectangle 15"/>
          <p:cNvSpPr>
            <a:spLocks/>
          </p:cNvSpPr>
          <p:nvPr/>
        </p:nvSpPr>
        <p:spPr bwMode="auto">
          <a:xfrm>
            <a:off x="6223000" y="1270000"/>
            <a:ext cx="3886200" cy="22479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14300" tIns="114300" rIns="114300" bIns="114300"/>
          <a:lstStyle/>
          <a:p>
            <a:pPr algn="l"/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status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On branch master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Changes to be committed: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  (use "git reset HEAD &lt;file&gt;..." to unstage)#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       modified:   TODO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## Changed but not updated: [...]</a:t>
            </a:r>
            <a:endParaRPr lang="en-US" sz="1400">
              <a:solidFill>
                <a:srgbClr val="FF25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utura" charset="0"/>
              <a:ea typeface="Futura" charset="0"/>
              <a:cs typeface="Futura" charset="0"/>
              <a:sym typeface="Futura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new file: commit index</a:t>
            </a:r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624C77D-7155-469C-9D74-A9A3FA141ADE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715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5716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5717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8902700" y="4894263"/>
            <a:ext cx="0" cy="99695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5719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5720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5721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5722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5723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rot="10800000">
            <a:off x="6702425" y="5867400"/>
            <a:ext cx="1265238" cy="592138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5725" name="AutoShape 13"/>
          <p:cNvSpPr>
            <a:spLocks/>
          </p:cNvSpPr>
          <p:nvPr/>
        </p:nvSpPr>
        <p:spPr bwMode="auto">
          <a:xfrm>
            <a:off x="6083300" y="6680200"/>
            <a:ext cx="1917700" cy="520700"/>
          </a:xfrm>
          <a:prstGeom prst="wedgeEllipseCallout">
            <a:avLst>
              <a:gd name="adj1" fmla="val 19852"/>
              <a:gd name="adj2" fmla="val -107847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commit</a:t>
            </a:r>
          </a:p>
        </p:txBody>
      </p:sp>
      <p:sp>
        <p:nvSpPr>
          <p:cNvPr id="115726" name="AutoShape 14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5728" name="AutoShape 16"/>
          <p:cNvSpPr>
            <a:spLocks/>
          </p:cNvSpPr>
          <p:nvPr/>
        </p:nvSpPr>
        <p:spPr bwMode="auto">
          <a:xfrm>
            <a:off x="9334500" y="5803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edited file</a:t>
            </a:r>
          </a:p>
        </p:txBody>
      </p:sp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CF67F1B-0426-45C7-8C4C-67E36C6FA32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739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6740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6741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8902700" y="4894263"/>
            <a:ext cx="0" cy="99695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6743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</a:t>
            </a:r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README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editedsrc|--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6744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6745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6746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6747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6748" name="AutoShape 12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6750" name="AutoShape 14"/>
          <p:cNvSpPr>
            <a:spLocks/>
          </p:cNvSpPr>
          <p:nvPr/>
        </p:nvSpPr>
        <p:spPr bwMode="auto">
          <a:xfrm>
            <a:off x="2489200" y="5041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edited file: update index</a:t>
            </a:r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7DEE208-C256-4266-BD49-CC5CEBE3DBBC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7763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7764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7765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8902700" y="4894263"/>
            <a:ext cx="0" cy="996950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7767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</a:t>
            </a:r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README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7768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</a:t>
            </a:r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README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&lt;- editedsrc|--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7769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7770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7771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7772" name="AutoShape 12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7774" name="AutoShape 14"/>
          <p:cNvSpPr>
            <a:spLocks/>
          </p:cNvSpPr>
          <p:nvPr/>
        </p:nvSpPr>
        <p:spPr bwMode="auto">
          <a:xfrm>
            <a:off x="6019800" y="30988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97E42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 flipH="1">
            <a:off x="3073400" y="5837238"/>
            <a:ext cx="1631950" cy="714375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7776" name="AutoShape 16"/>
          <p:cNvSpPr>
            <a:spLocks/>
          </p:cNvSpPr>
          <p:nvPr/>
        </p:nvSpPr>
        <p:spPr bwMode="auto">
          <a:xfrm>
            <a:off x="3251200" y="6464300"/>
            <a:ext cx="2400300" cy="660400"/>
          </a:xfrm>
          <a:prstGeom prst="wedgeEllipseCallout">
            <a:avLst>
              <a:gd name="adj1" fmla="val -13917"/>
              <a:gd name="adj2" fmla="val -85583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add README</a:t>
            </a:r>
          </a:p>
        </p:txBody>
      </p:sp>
    </p:spTree>
  </p:cSld>
  <p:clrMapOvr>
    <a:masterClrMapping/>
  </p:clrMapOvr>
  <p:transition spd="med">
    <p:dissolv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edited file: commit index</a:t>
            </a:r>
          </a:p>
        </p:txBody>
      </p:sp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6858F975-B584-4227-ABD4-2DA6A22088ED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89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787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8788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8789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8902700" y="4856163"/>
            <a:ext cx="3175" cy="14128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8791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8792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8793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8794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8795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rot="10800000">
            <a:off x="6702425" y="5867400"/>
            <a:ext cx="1265238" cy="592138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8797" name="AutoShape 13"/>
          <p:cNvSpPr>
            <a:spLocks/>
          </p:cNvSpPr>
          <p:nvPr/>
        </p:nvSpPr>
        <p:spPr bwMode="auto">
          <a:xfrm>
            <a:off x="6083300" y="6680200"/>
            <a:ext cx="1917700" cy="520700"/>
          </a:xfrm>
          <a:prstGeom prst="wedgeEllipseCallout">
            <a:avLst>
              <a:gd name="adj1" fmla="val 19852"/>
              <a:gd name="adj2" fmla="val -107847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commit</a:t>
            </a:r>
          </a:p>
        </p:txBody>
      </p:sp>
      <p:sp>
        <p:nvSpPr>
          <p:cNvPr id="118798" name="AutoShape 14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8800" name="AutoShape 16"/>
          <p:cNvSpPr>
            <a:spLocks/>
          </p:cNvSpPr>
          <p:nvPr/>
        </p:nvSpPr>
        <p:spPr bwMode="auto">
          <a:xfrm>
            <a:off x="9372600" y="48514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8801" name="AutoShape 17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Git History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>
          <a:xfrm>
            <a:off x="990600" y="1397000"/>
            <a:ext cx="8178800" cy="5880100"/>
          </a:xfrm>
          <a:ln/>
        </p:spPr>
        <p:txBody>
          <a:bodyPr/>
          <a:lstStyle/>
          <a:p>
            <a:pPr marL="368300" indent="-165100">
              <a:buSzPct val="121000"/>
            </a:pPr>
            <a:r>
              <a:rPr lang="en-US"/>
              <a:t>Linus Torvalds needed a replacement for BitKeeper to maintain the Linux kernel</a:t>
            </a:r>
          </a:p>
          <a:p>
            <a:pPr marL="368300" indent="-165100">
              <a:buSzPct val="121000"/>
            </a:pPr>
            <a:r>
              <a:rPr lang="en-US"/>
              <a:t>Requirements:</a:t>
            </a:r>
          </a:p>
          <a:p>
            <a:pPr marL="965200" lvl="1" indent="-368300">
              <a:buSzPct val="121000"/>
            </a:pPr>
            <a:r>
              <a:rPr lang="en-US" sz="2400"/>
              <a:t>Distributed</a:t>
            </a:r>
          </a:p>
          <a:p>
            <a:pPr marL="965200" lvl="1" indent="-368300">
              <a:buSzPct val="121000"/>
            </a:pPr>
            <a:r>
              <a:rPr lang="en-US" sz="2400"/>
              <a:t>Scalable &amp; Fast</a:t>
            </a:r>
          </a:p>
          <a:p>
            <a:pPr marL="965200" lvl="1" indent="-368300">
              <a:buSzPct val="121000"/>
            </a:pPr>
            <a:r>
              <a:rPr lang="en-US" sz="2400"/>
              <a:t>Integrity guarantee </a:t>
            </a:r>
          </a:p>
          <a:p>
            <a:pPr marL="368300" indent="-165100">
              <a:buSzPct val="121000"/>
            </a:pPr>
            <a:r>
              <a:rPr lang="en-US"/>
              <a:t>First prototype on April 7, 2005</a:t>
            </a:r>
          </a:p>
          <a:p>
            <a:pPr marL="368300" indent="-165100">
              <a:buSzPct val="121000"/>
            </a:pPr>
            <a:r>
              <a:rPr lang="en-US"/>
              <a:t>Now used by many FOSS projects:</a:t>
            </a:r>
            <a:br>
              <a:rPr lang="en-US"/>
            </a:br>
            <a:r>
              <a:rPr lang="en-US" sz="2400"/>
              <a:t>Linux kernel, Freedesktop (X.org), Ruby on Rails, XMMS2,  Android, Gnome, GCC, etc.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0073914-7AFB-42F2-9CC9-FD0A633D13F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406900" y="3200400"/>
            <a:ext cx="5791200" cy="185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 marL="914400" lvl="1" indent="-368300" algn="l">
              <a:spcBef>
                <a:spcPts val="1800"/>
              </a:spcBef>
              <a:buSzPct val="121000"/>
              <a:buFont typeface="Gill Sans" charset="0"/>
              <a:buChar char="•"/>
            </a:pPr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Non-linear, custom workflows</a:t>
            </a:r>
          </a:p>
          <a:p>
            <a:pPr marL="914400" lvl="1" indent="-368300" algn="l">
              <a:spcBef>
                <a:spcPts val="1800"/>
              </a:spcBef>
              <a:buSzPct val="121000"/>
              <a:buFont typeface="Gill Sans" charset="0"/>
              <a:buChar char="•"/>
            </a:pPr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Talk over HTTP, SSH, FTP, rsync, email, etc</a:t>
            </a:r>
          </a:p>
        </p:txBody>
      </p:sp>
    </p:spTree>
  </p:cSld>
  <p:clrMapOvr>
    <a:masterClrMapping/>
  </p:clrMapOvr>
  <p:transition spd="med">
    <p:dissolv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edited file</a:t>
            </a:r>
          </a:p>
        </p:txBody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9E9597E-A01B-42AA-BD22-F3288E3C945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90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811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9812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19813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>
            <a:off x="8902700" y="4856163"/>
            <a:ext cx="3175" cy="14128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9815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&lt;- 3 hunks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9816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9817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19818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19819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19820" name="AutoShape 12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9822" name="AutoShape 14"/>
          <p:cNvSpPr>
            <a:spLocks/>
          </p:cNvSpPr>
          <p:nvPr/>
        </p:nvSpPr>
        <p:spPr bwMode="auto">
          <a:xfrm>
            <a:off x="2692400" y="45212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9823" name="AutoShape 15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>
            <p:ph type="title"/>
          </p:nvPr>
        </p:nvSpPr>
        <p:spPr>
          <a:xfrm>
            <a:off x="292100" y="203200"/>
            <a:ext cx="9575800" cy="1270000"/>
          </a:xfrm>
          <a:ln/>
        </p:spPr>
        <p:txBody>
          <a:bodyPr/>
          <a:lstStyle/>
          <a:p>
            <a:r>
              <a:rPr lang="en-US"/>
              <a:t>add selected hunks to index</a:t>
            </a: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050EB36-2B7B-43AF-8CC8-9FC9B581BC4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91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835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0836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20837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8902700" y="4856163"/>
            <a:ext cx="3175" cy="14128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0839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&lt;- 2 hunks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0840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    &lt;- 1 hunk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0841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20842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20843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20844" name="AutoShape 12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0846" name="AutoShape 14"/>
          <p:cNvSpPr>
            <a:spLocks/>
          </p:cNvSpPr>
          <p:nvPr/>
        </p:nvSpPr>
        <p:spPr bwMode="auto">
          <a:xfrm>
            <a:off x="2692400" y="4533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0847" name="AutoShape 15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H="1">
            <a:off x="3073400" y="5837238"/>
            <a:ext cx="1631950" cy="714375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0850" name="AutoShape 18"/>
          <p:cNvSpPr>
            <a:spLocks/>
          </p:cNvSpPr>
          <p:nvPr/>
        </p:nvSpPr>
        <p:spPr bwMode="auto">
          <a:xfrm>
            <a:off x="3251200" y="6464300"/>
            <a:ext cx="2400300" cy="660400"/>
          </a:xfrm>
          <a:prstGeom prst="wedgeEllipseCallout">
            <a:avLst>
              <a:gd name="adj1" fmla="val -13917"/>
              <a:gd name="adj2" fmla="val -85583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add -p IDEAS</a:t>
            </a:r>
          </a:p>
        </p:txBody>
      </p:sp>
      <p:sp>
        <p:nvSpPr>
          <p:cNvPr id="120851" name="Rectangle 19"/>
          <p:cNvSpPr>
            <a:spLocks/>
          </p:cNvSpPr>
          <p:nvPr/>
        </p:nvSpPr>
        <p:spPr bwMode="auto">
          <a:xfrm>
            <a:off x="5072063" y="6013450"/>
            <a:ext cx="2828925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(also see git add --interactive)</a:t>
            </a:r>
          </a:p>
        </p:txBody>
      </p:sp>
      <p:sp>
        <p:nvSpPr>
          <p:cNvPr id="120852" name="AutoShape 20"/>
          <p:cNvSpPr>
            <a:spLocks/>
          </p:cNvSpPr>
          <p:nvPr/>
        </p:nvSpPr>
        <p:spPr bwMode="auto">
          <a:xfrm>
            <a:off x="6057900" y="2628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97E42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>
            <p:ph type="title"/>
          </p:nvPr>
        </p:nvSpPr>
        <p:spPr>
          <a:xfrm>
            <a:off x="292100" y="203200"/>
            <a:ext cx="9575800" cy="1270000"/>
          </a:xfrm>
          <a:ln/>
        </p:spPr>
        <p:txBody>
          <a:bodyPr/>
          <a:lstStyle/>
          <a:p>
            <a:r>
              <a:rPr lang="en-US"/>
              <a:t>add selected hunks to index</a:t>
            </a: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42C2CF22-CE29-4F45-B68C-4E1846CD56B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92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859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1860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21861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8902700" y="4856163"/>
            <a:ext cx="3175" cy="14128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1863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&lt;- 2 hunks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1864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    &lt;- 1 hunk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1865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21866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21867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21868" name="AutoShape 12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1870" name="AutoShape 14"/>
          <p:cNvSpPr>
            <a:spLocks/>
          </p:cNvSpPr>
          <p:nvPr/>
        </p:nvSpPr>
        <p:spPr bwMode="auto">
          <a:xfrm>
            <a:off x="2692400" y="4533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1871" name="AutoShape 15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flipH="1">
            <a:off x="3073400" y="5837238"/>
            <a:ext cx="1631950" cy="714375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1874" name="AutoShape 18"/>
          <p:cNvSpPr>
            <a:spLocks/>
          </p:cNvSpPr>
          <p:nvPr/>
        </p:nvSpPr>
        <p:spPr bwMode="auto">
          <a:xfrm>
            <a:off x="3251200" y="6464300"/>
            <a:ext cx="2400300" cy="660400"/>
          </a:xfrm>
          <a:prstGeom prst="wedgeEllipseCallout">
            <a:avLst>
              <a:gd name="adj1" fmla="val -13917"/>
              <a:gd name="adj2" fmla="val -85583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add -p IDEAS</a:t>
            </a:r>
          </a:p>
        </p:txBody>
      </p:sp>
      <p:sp>
        <p:nvSpPr>
          <p:cNvPr id="121875" name="Rectangle 19"/>
          <p:cNvSpPr>
            <a:spLocks/>
          </p:cNvSpPr>
          <p:nvPr/>
        </p:nvSpPr>
        <p:spPr bwMode="auto">
          <a:xfrm>
            <a:off x="5072063" y="6013450"/>
            <a:ext cx="2828925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(also see git add --interactive)</a:t>
            </a:r>
          </a:p>
        </p:txBody>
      </p:sp>
      <p:sp>
        <p:nvSpPr>
          <p:cNvPr id="121876" name="AutoShape 20"/>
          <p:cNvSpPr>
            <a:spLocks/>
          </p:cNvSpPr>
          <p:nvPr/>
        </p:nvSpPr>
        <p:spPr bwMode="auto">
          <a:xfrm>
            <a:off x="6057900" y="26289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97E42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1877" name="Rectangle 21"/>
          <p:cNvSpPr>
            <a:spLocks/>
          </p:cNvSpPr>
          <p:nvPr/>
        </p:nvSpPr>
        <p:spPr bwMode="auto">
          <a:xfrm>
            <a:off x="800100" y="1981200"/>
            <a:ext cx="4673600" cy="3225800"/>
          </a:xfrm>
          <a:prstGeom prst="rect">
            <a:avLst/>
          </a:prstGeom>
          <a:solidFill>
            <a:srgbClr val="020F17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14300" tIns="114300" rIns="114300" bIns="114300"/>
          <a:lstStyle/>
          <a:p>
            <a:pPr algn="l"/>
            <a:r>
              <a:rPr lang="en-US" sz="18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$ git add -p src/xmms/testclient.c 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[...]@@ -44,7 +44,7 @@ int main (int argc, char **argv)  	fd = xmms_ipc_transport_fd_get (transport); 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-	msg = xmms_ipc_msg_string_new (42, "korv!");+	msg = xmms_ipc_msg_string_new (42, "apan!"); 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	i = 5;</a:t>
            </a:r>
            <a:r>
              <a:rPr lang="en-US" sz="14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utura" charset="0"/>
                <a:ea typeface="Futura" charset="0"/>
                <a:cs typeface="Futura" charset="0"/>
                <a:sym typeface="Futura" charset="0"/>
              </a:rPr>
              <a:t> Stage this hunk [y/n/a/d/j/J/?]? </a:t>
            </a:r>
          </a:p>
        </p:txBody>
      </p:sp>
    </p:spTree>
  </p:cSld>
  <p:clrMapOvr>
    <a:masterClrMapping/>
  </p:clrMapOvr>
  <p:transition spd="med">
    <p:dissolv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diff’ing options</a:t>
            </a:r>
          </a:p>
        </p:txBody>
      </p:sp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89132F5-196B-4902-BF7B-4DC282159A3E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93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883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2884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22885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8902700" y="4856163"/>
            <a:ext cx="3175" cy="14128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2887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&lt;- 2 hunks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test.c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&lt;- new 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2888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    &lt;- 1 hunk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2889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22890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22891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22892" name="AutoShape 12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2894" name="AutoShape 14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 rot="10800000">
            <a:off x="7410450" y="4859338"/>
            <a:ext cx="996950" cy="288925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 flipH="1">
            <a:off x="3014663" y="5821363"/>
            <a:ext cx="1403350" cy="661987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2898" name="AutoShape 18"/>
          <p:cNvSpPr>
            <a:spLocks/>
          </p:cNvSpPr>
          <p:nvPr/>
        </p:nvSpPr>
        <p:spPr bwMode="auto">
          <a:xfrm>
            <a:off x="2413000" y="5168900"/>
            <a:ext cx="2120900" cy="635000"/>
          </a:xfrm>
          <a:prstGeom prst="wedgeEllipseCallout">
            <a:avLst>
              <a:gd name="adj1" fmla="val 12315"/>
              <a:gd name="adj2" fmla="val 109514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diff</a:t>
            </a:r>
          </a:p>
        </p:txBody>
      </p:sp>
      <p:sp>
        <p:nvSpPr>
          <p:cNvPr id="122899" name="AutoShape 19"/>
          <p:cNvSpPr>
            <a:spLocks/>
          </p:cNvSpPr>
          <p:nvPr/>
        </p:nvSpPr>
        <p:spPr bwMode="auto">
          <a:xfrm>
            <a:off x="6388100" y="3733800"/>
            <a:ext cx="2019300" cy="711200"/>
          </a:xfrm>
          <a:custGeom>
            <a:avLst/>
            <a:gdLst>
              <a:gd name="T0" fmla="*/ 10800 w 21600"/>
              <a:gd name="T1" fmla="*/ 10800 h 1337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13370">
                <a:moveTo>
                  <a:pt x="3464" y="0"/>
                </a:moveTo>
                <a:cubicBezTo>
                  <a:pt x="1551" y="0"/>
                  <a:pt x="0" y="2726"/>
                  <a:pt x="0" y="6088"/>
                </a:cubicBezTo>
                <a:lnTo>
                  <a:pt x="0" y="7282"/>
                </a:lnTo>
                <a:cubicBezTo>
                  <a:pt x="0" y="10645"/>
                  <a:pt x="1551" y="13370"/>
                  <a:pt x="3464" y="13370"/>
                </a:cubicBezTo>
                <a:lnTo>
                  <a:pt x="11483" y="13370"/>
                </a:lnTo>
                <a:lnTo>
                  <a:pt x="16773" y="21600"/>
                </a:lnTo>
                <a:lnTo>
                  <a:pt x="14901" y="13370"/>
                </a:lnTo>
                <a:lnTo>
                  <a:pt x="18136" y="13370"/>
                </a:lnTo>
                <a:cubicBezTo>
                  <a:pt x="20049" y="13370"/>
                  <a:pt x="21600" y="10645"/>
                  <a:pt x="21600" y="7282"/>
                </a:cubicBezTo>
                <a:lnTo>
                  <a:pt x="21600" y="6088"/>
                </a:lnTo>
                <a:cubicBezTo>
                  <a:pt x="21600" y="2726"/>
                  <a:pt x="20049" y="0"/>
                  <a:pt x="18136" y="0"/>
                </a:cubicBezTo>
                <a:lnTo>
                  <a:pt x="3464" y="0"/>
                </a:lnTo>
                <a:close/>
                <a:moveTo>
                  <a:pt x="3464" y="0"/>
                </a:moveTo>
              </a:path>
            </a:pathLst>
          </a:cu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diff --cached</a:t>
            </a:r>
          </a:p>
        </p:txBody>
      </p:sp>
      <p:sp>
        <p:nvSpPr>
          <p:cNvPr id="122900" name="Line 20"/>
          <p:cNvSpPr>
            <a:spLocks noChangeShapeType="1"/>
          </p:cNvSpPr>
          <p:nvPr/>
        </p:nvSpPr>
        <p:spPr bwMode="auto">
          <a:xfrm flipH="1">
            <a:off x="3095625" y="5403850"/>
            <a:ext cx="5335588" cy="126365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2901" name="AutoShape 21"/>
          <p:cNvSpPr>
            <a:spLocks/>
          </p:cNvSpPr>
          <p:nvPr/>
        </p:nvSpPr>
        <p:spPr bwMode="auto">
          <a:xfrm>
            <a:off x="5054600" y="6375400"/>
            <a:ext cx="2768600" cy="685800"/>
          </a:xfrm>
          <a:prstGeom prst="wedgeEllipseCallout">
            <a:avLst>
              <a:gd name="adj1" fmla="val -30088"/>
              <a:gd name="adj2" fmla="val -78227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diff HEAD</a:t>
            </a:r>
          </a:p>
        </p:txBody>
      </p:sp>
    </p:spTree>
  </p:cSld>
  <p:clrMapOvr>
    <a:masterClrMapping/>
  </p:clrMapOvr>
  <p:transition spd="med">
    <p:dissolv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>
            <p:ph type="title"/>
          </p:nvPr>
        </p:nvSpPr>
        <p:spPr>
          <a:xfrm>
            <a:off x="419100" y="203200"/>
            <a:ext cx="9321800" cy="1270000"/>
          </a:xfrm>
          <a:ln/>
        </p:spPr>
        <p:txBody>
          <a:bodyPr/>
          <a:lstStyle/>
          <a:p>
            <a:r>
              <a:rPr lang="en-US"/>
              <a:t>Conflicts: marked in index</a:t>
            </a:r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675FFB0C-3743-4D0D-9D69-3DF207F8D42A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94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3907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3908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23909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8902700" y="4856163"/>
            <a:ext cx="3175" cy="14128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3911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&lt;- merged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3912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solidFill>
                  <a:srgbClr val="FF25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    &lt;- conflicted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3913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23914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23915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23916" name="AutoShape 12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3918" name="AutoShape 14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/>
          </p:cNvSpPr>
          <p:nvPr>
            <p:ph type="title"/>
          </p:nvPr>
        </p:nvSpPr>
        <p:spPr>
          <a:xfrm>
            <a:off x="419100" y="203200"/>
            <a:ext cx="9321800" cy="1270000"/>
          </a:xfrm>
          <a:ln/>
        </p:spPr>
        <p:txBody>
          <a:bodyPr/>
          <a:lstStyle/>
          <a:p>
            <a:r>
              <a:rPr lang="en-US"/>
              <a:t>Reset changes: 3 options</a:t>
            </a:r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5CD92B9-66B3-4824-9078-2FF8E0CBE055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95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4931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4932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24933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8902700" y="4856163"/>
            <a:ext cx="3175" cy="141287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4935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4936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4937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24938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24939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24940" name="AutoShape 12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4942" name="AutoShape 14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>
            <p:ph type="title"/>
          </p:nvPr>
        </p:nvSpPr>
        <p:spPr>
          <a:xfrm>
            <a:off x="419100" y="203200"/>
            <a:ext cx="9321800" cy="1270000"/>
          </a:xfrm>
          <a:ln/>
        </p:spPr>
        <p:txBody>
          <a:bodyPr/>
          <a:lstStyle/>
          <a:p>
            <a:r>
              <a:rPr lang="en-US"/>
              <a:t>reset --hard</a:t>
            </a:r>
          </a:p>
        </p:txBody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277B02D-8B26-4A42-8117-FE1E02161F4E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96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5955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5956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25957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5958" name="Rectangle 6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charset="0"/>
              <a:ea typeface="Monaco" charset="0"/>
              <a:cs typeface="Monaco" charset="0"/>
              <a:sym typeface="Courier New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ea typeface="Monaco" charset="0"/>
                <a:cs typeface="Monaco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ea typeface="Monaco" charset="0"/>
                <a:cs typeface="Monaco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5959" name="Rectangle 7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5960" name="Rectangle 8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25961" name="Rectangle 9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25962" name="Rectangle 10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25963" name="AutoShape 11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>
            <a:off x="7456488" y="5519738"/>
            <a:ext cx="974725" cy="46355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 rot="10800000" flipH="1">
            <a:off x="3025775" y="6227763"/>
            <a:ext cx="5346700" cy="66040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5967" name="AutoShape 15"/>
          <p:cNvSpPr>
            <a:spLocks/>
          </p:cNvSpPr>
          <p:nvPr/>
        </p:nvSpPr>
        <p:spPr bwMode="auto">
          <a:xfrm>
            <a:off x="4648200" y="5803900"/>
            <a:ext cx="2565400" cy="660400"/>
          </a:xfrm>
          <a:prstGeom prst="wedgeEllipseCallout">
            <a:avLst>
              <a:gd name="adj1" fmla="val 89801"/>
              <a:gd name="adj2" fmla="val 204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reset --hard deadbeef</a:t>
            </a:r>
          </a:p>
        </p:txBody>
      </p:sp>
      <p:sp>
        <p:nvSpPr>
          <p:cNvPr id="125968" name="AutoShape 16"/>
          <p:cNvSpPr>
            <a:spLocks/>
          </p:cNvSpPr>
          <p:nvPr/>
        </p:nvSpPr>
        <p:spPr bwMode="auto">
          <a:xfrm>
            <a:off x="2730500" y="41402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5969" name="AutoShape 17"/>
          <p:cNvSpPr>
            <a:spLocks/>
          </p:cNvSpPr>
          <p:nvPr/>
        </p:nvSpPr>
        <p:spPr bwMode="auto">
          <a:xfrm>
            <a:off x="7150100" y="22352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5970" name="Rectangle 18"/>
          <p:cNvSpPr>
            <a:spLocks/>
          </p:cNvSpPr>
          <p:nvPr/>
        </p:nvSpPr>
        <p:spPr bwMode="auto">
          <a:xfrm>
            <a:off x="492125" y="1435100"/>
            <a:ext cx="2641600" cy="149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reset the repository HEAD, the index and the working directory.</a:t>
            </a:r>
          </a:p>
        </p:txBody>
      </p:sp>
      <p:sp>
        <p:nvSpPr>
          <p:cNvPr id="125971" name="Rectangle 19"/>
          <p:cNvSpPr>
            <a:spLocks/>
          </p:cNvSpPr>
          <p:nvPr/>
        </p:nvSpPr>
        <p:spPr bwMode="auto">
          <a:xfrm>
            <a:off x="5270500" y="6705600"/>
            <a:ext cx="28194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900">
                <a:solidFill>
                  <a:srgbClr val="FF252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Warning: any uncommitted change is lost!</a:t>
            </a:r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>
            <a:off x="8902700" y="4856163"/>
            <a:ext cx="0" cy="1046162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5973" name="AutoShape 21"/>
          <p:cNvSpPr>
            <a:spLocks/>
          </p:cNvSpPr>
          <p:nvPr/>
        </p:nvSpPr>
        <p:spPr bwMode="auto">
          <a:xfrm>
            <a:off x="8966200" y="56007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5974" name="Rectangle 22"/>
          <p:cNvSpPr>
            <a:spLocks/>
          </p:cNvSpPr>
          <p:nvPr/>
        </p:nvSpPr>
        <p:spPr bwMode="auto">
          <a:xfrm>
            <a:off x="3686175" y="2330450"/>
            <a:ext cx="779463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5975" name="Rectangle 23"/>
          <p:cNvSpPr>
            <a:spLocks/>
          </p:cNvSpPr>
          <p:nvPr/>
        </p:nvSpPr>
        <p:spPr bwMode="auto">
          <a:xfrm>
            <a:off x="304800" y="4216400"/>
            <a:ext cx="779463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5976" name="AutoShape 24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>
              <a:alpha val="28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>
                <a:alpha val="2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</p:spTree>
  </p:cSld>
  <p:clrMapOvr>
    <a:masterClrMapping/>
  </p:clrMapOvr>
  <p:transition spd="med">
    <p:dissolv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>
            <p:ph type="title"/>
          </p:nvPr>
        </p:nvSpPr>
        <p:spPr>
          <a:xfrm>
            <a:off x="419100" y="203200"/>
            <a:ext cx="9321800" cy="1270000"/>
          </a:xfrm>
          <a:ln/>
        </p:spPr>
        <p:txBody>
          <a:bodyPr/>
          <a:lstStyle/>
          <a:p>
            <a:r>
              <a:rPr lang="en-US"/>
              <a:t>reset --soft</a:t>
            </a:r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C141D3E-DC09-47A9-AFF4-34BC06DE1BD4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97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6979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6980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26981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>
            <a:off x="8902700" y="4856163"/>
            <a:ext cx="0" cy="1046162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6983" name="Rectangle 7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charset="0"/>
              <a:ea typeface="Monaco" charset="0"/>
              <a:cs typeface="Monaco" charset="0"/>
              <a:sym typeface="Courier New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ea typeface="Monaco" charset="0"/>
                <a:cs typeface="Monaco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ea typeface="Monaco" charset="0"/>
                <a:cs typeface="Monaco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6984" name="Rectangle 8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6985" name="Rectangle 9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26986" name="Rectangle 10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26987" name="Rectangle 11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26988" name="AutoShape 12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6990" name="AutoShape 14"/>
          <p:cNvSpPr>
            <a:spLocks/>
          </p:cNvSpPr>
          <p:nvPr/>
        </p:nvSpPr>
        <p:spPr bwMode="auto">
          <a:xfrm>
            <a:off x="5054600" y="5880100"/>
            <a:ext cx="2565400" cy="660400"/>
          </a:xfrm>
          <a:prstGeom prst="wedgeEllipseCallout">
            <a:avLst>
              <a:gd name="adj1" fmla="val 82097"/>
              <a:gd name="adj2" fmla="val -35926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reset --soft deadbeef</a:t>
            </a:r>
          </a:p>
        </p:txBody>
      </p:sp>
      <p:sp>
        <p:nvSpPr>
          <p:cNvPr id="126991" name="AutoShape 15"/>
          <p:cNvSpPr>
            <a:spLocks/>
          </p:cNvSpPr>
          <p:nvPr/>
        </p:nvSpPr>
        <p:spPr bwMode="auto">
          <a:xfrm>
            <a:off x="8966200" y="56007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6992" name="Rectangle 16"/>
          <p:cNvSpPr>
            <a:spLocks/>
          </p:cNvSpPr>
          <p:nvPr/>
        </p:nvSpPr>
        <p:spPr bwMode="auto">
          <a:xfrm>
            <a:off x="492125" y="1447800"/>
            <a:ext cx="2641600" cy="787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only reset the repository HEAD.</a:t>
            </a:r>
          </a:p>
        </p:txBody>
      </p:sp>
      <p:sp>
        <p:nvSpPr>
          <p:cNvPr id="126993" name="Rectangle 17"/>
          <p:cNvSpPr>
            <a:spLocks/>
          </p:cNvSpPr>
          <p:nvPr/>
        </p:nvSpPr>
        <p:spPr bwMode="auto">
          <a:xfrm>
            <a:off x="3713163" y="2330450"/>
            <a:ext cx="598487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6994" name="Rectangle 18"/>
          <p:cNvSpPr>
            <a:spLocks/>
          </p:cNvSpPr>
          <p:nvPr/>
        </p:nvSpPr>
        <p:spPr bwMode="auto">
          <a:xfrm>
            <a:off x="317500" y="4216400"/>
            <a:ext cx="596900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6995" name="AutoShape 19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>
              <a:alpha val="28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>
                <a:alpha val="2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6997" name="Rectangle 21"/>
          <p:cNvSpPr>
            <a:spLocks/>
          </p:cNvSpPr>
          <p:nvPr/>
        </p:nvSpPr>
        <p:spPr bwMode="auto">
          <a:xfrm>
            <a:off x="3314700" y="6667500"/>
            <a:ext cx="28194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9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Previous commit becomes “changes to be committed”.</a:t>
            </a:r>
          </a:p>
        </p:txBody>
      </p:sp>
    </p:spTree>
  </p:cSld>
  <p:clrMapOvr>
    <a:masterClrMapping/>
  </p:clrMapOvr>
  <p:transition spd="med">
    <p:dissolv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/>
          </p:cNvSpPr>
          <p:nvPr>
            <p:ph type="title"/>
          </p:nvPr>
        </p:nvSpPr>
        <p:spPr>
          <a:xfrm>
            <a:off x="419100" y="203200"/>
            <a:ext cx="9321800" cy="1270000"/>
          </a:xfrm>
          <a:ln/>
        </p:spPr>
        <p:txBody>
          <a:bodyPr/>
          <a:lstStyle/>
          <a:p>
            <a:r>
              <a:rPr lang="en-US"/>
              <a:t>reset --mixed (default)</a:t>
            </a:r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F0F4048F-D42D-4ED3-B087-1C028FCEB9D6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98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003" name="Rectangle 3"/>
          <p:cNvSpPr>
            <a:spLocks/>
          </p:cNvSpPr>
          <p:nvPr/>
        </p:nvSpPr>
        <p:spPr bwMode="auto">
          <a:xfrm>
            <a:off x="8077200" y="4445000"/>
            <a:ext cx="1676400" cy="28702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25400" cap="flat">
            <a:solidFill>
              <a:srgbClr val="B0B29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8004" name="AutoShape 4"/>
          <p:cNvSpPr>
            <a:spLocks/>
          </p:cNvSpPr>
          <p:nvPr/>
        </p:nvSpPr>
        <p:spPr bwMode="auto">
          <a:xfrm>
            <a:off x="8483600" y="69088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04f087b</a:t>
            </a:r>
          </a:p>
        </p:txBody>
      </p:sp>
      <p:sp>
        <p:nvSpPr>
          <p:cNvPr id="128005" name="Rectangle 5"/>
          <p:cNvSpPr>
            <a:spLocks/>
          </p:cNvSpPr>
          <p:nvPr/>
        </p:nvSpPr>
        <p:spPr bwMode="auto">
          <a:xfrm rot="-5400000">
            <a:off x="8293100" y="3975100"/>
            <a:ext cx="1219200" cy="431800"/>
          </a:xfrm>
          <a:prstGeom prst="rect">
            <a:avLst/>
          </a:prstGeom>
          <a:solidFill>
            <a:srgbClr val="42898E"/>
          </a:solidFill>
          <a:ln w="25400" cap="flat">
            <a:solidFill>
              <a:srgbClr val="35707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200">
                <a:solidFill>
                  <a:srgbClr val="F97E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master</a:t>
            </a:r>
          </a:p>
          <a:p>
            <a:endParaRPr lang="en-US" sz="2200">
              <a:solidFill>
                <a:srgbClr val="F97E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006" name="Rectangle 6"/>
          <p:cNvSpPr>
            <a:spLocks/>
          </p:cNvSpPr>
          <p:nvPr/>
        </p:nvSpPr>
        <p:spPr bwMode="auto">
          <a:xfrm>
            <a:off x="342900" y="4483100"/>
            <a:ext cx="2540000" cy="2692400"/>
          </a:xfrm>
          <a:prstGeom prst="rect">
            <a:avLst/>
          </a:prstGeom>
          <a:solidFill>
            <a:srgbClr val="5775A9"/>
          </a:solidFill>
          <a:ln w="25400" cap="flat">
            <a:solidFill>
              <a:srgbClr val="253248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39700" tIns="139700" rIns="139700" bIns="139700"/>
          <a:lstStyle/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  <a:endParaRPr lang="en-US" sz="1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charset="0"/>
              <a:ea typeface="Monaco" charset="0"/>
              <a:cs typeface="Monaco" charset="0"/>
              <a:sym typeface="Courier New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ea typeface="Monaco" charset="0"/>
                <a:cs typeface="Monaco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ea typeface="Monaco" charset="0"/>
                <a:cs typeface="Monaco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8007" name="Rectangle 7"/>
          <p:cNvSpPr>
            <a:spLocks/>
          </p:cNvSpPr>
          <p:nvPr/>
        </p:nvSpPr>
        <p:spPr bwMode="auto">
          <a:xfrm>
            <a:off x="3738563" y="2611438"/>
            <a:ext cx="3594100" cy="3035300"/>
          </a:xfrm>
          <a:prstGeom prst="rect">
            <a:avLst/>
          </a:prstGeom>
          <a:solidFill>
            <a:srgbClr val="FFED86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14299" dir="2880005" algn="ctr" rotWithShape="0">
              <a:schemeClr val="bg2">
                <a:alpha val="50000"/>
              </a:schemeClr>
            </a:outerShdw>
          </a:effectLst>
        </p:spPr>
        <p:txBody>
          <a:bodyPr lIns="101600" tIns="101600" rIns="101600" bIns="101600"/>
          <a:lstStyle/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IDEAS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MakefileREADMEsrc|-- Makefile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|-- helloworld.c`-- helloworld.h</a:t>
            </a:r>
          </a:p>
          <a:p>
            <a:pPr algn="l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urier New" charset="0"/>
                <a:cs typeface="Courier New" charset="0"/>
                <a:sym typeface="Courier New" charset="0"/>
              </a:rPr>
              <a:t>TODO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22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8008" name="Rectangle 8"/>
          <p:cNvSpPr>
            <a:spLocks/>
          </p:cNvSpPr>
          <p:nvPr/>
        </p:nvSpPr>
        <p:spPr bwMode="auto">
          <a:xfrm>
            <a:off x="747713" y="3314700"/>
            <a:ext cx="1719262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Working</a:t>
            </a:r>
          </a:p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Directory</a:t>
            </a:r>
          </a:p>
        </p:txBody>
      </p:sp>
      <p:sp>
        <p:nvSpPr>
          <p:cNvPr id="128009" name="Rectangle 9"/>
          <p:cNvSpPr>
            <a:spLocks/>
          </p:cNvSpPr>
          <p:nvPr/>
        </p:nvSpPr>
        <p:spPr bwMode="auto">
          <a:xfrm>
            <a:off x="7950200" y="2959100"/>
            <a:ext cx="191135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Repository</a:t>
            </a:r>
          </a:p>
        </p:txBody>
      </p:sp>
      <p:sp>
        <p:nvSpPr>
          <p:cNvPr id="128010" name="Rectangle 10"/>
          <p:cNvSpPr>
            <a:spLocks/>
          </p:cNvSpPr>
          <p:nvPr/>
        </p:nvSpPr>
        <p:spPr bwMode="auto">
          <a:xfrm>
            <a:off x="5029200" y="1955800"/>
            <a:ext cx="998538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Index</a:t>
            </a:r>
          </a:p>
        </p:txBody>
      </p:sp>
      <p:sp>
        <p:nvSpPr>
          <p:cNvPr id="128011" name="AutoShape 11"/>
          <p:cNvSpPr>
            <a:spLocks/>
          </p:cNvSpPr>
          <p:nvPr/>
        </p:nvSpPr>
        <p:spPr bwMode="auto">
          <a:xfrm>
            <a:off x="8483600" y="59690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 flipH="1">
            <a:off x="8902700" y="6362700"/>
            <a:ext cx="0" cy="469900"/>
          </a:xfrm>
          <a:prstGeom prst="line">
            <a:avLst/>
          </a:prstGeom>
          <a:noFill/>
          <a:ln w="25400" cap="flat">
            <a:solidFill>
              <a:srgbClr val="581A1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8013" name="AutoShape 13"/>
          <p:cNvSpPr>
            <a:spLocks/>
          </p:cNvSpPr>
          <p:nvPr/>
        </p:nvSpPr>
        <p:spPr bwMode="auto">
          <a:xfrm>
            <a:off x="5054600" y="5880100"/>
            <a:ext cx="2565400" cy="660400"/>
          </a:xfrm>
          <a:prstGeom prst="wedgeEllipseCallout">
            <a:avLst>
              <a:gd name="adj1" fmla="val 73509"/>
              <a:gd name="adj2" fmla="val -25384"/>
            </a:avLst>
          </a:prstGeom>
          <a:solidFill>
            <a:srgbClr val="FFFF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git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reset --mixed deadbeef</a:t>
            </a:r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8902700" y="4856163"/>
            <a:ext cx="0" cy="1046162"/>
          </a:xfrm>
          <a:prstGeom prst="line">
            <a:avLst/>
          </a:prstGeom>
          <a:noFill/>
          <a:ln w="25400" cap="flat">
            <a:solidFill>
              <a:srgbClr val="1D3658"/>
            </a:solidFill>
            <a:prstDash val="sysDot"/>
            <a:miter lim="800000"/>
            <a:headEnd type="none" w="med" len="med"/>
            <a:tailEnd type="stealth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8015" name="AutoShape 15"/>
          <p:cNvSpPr>
            <a:spLocks/>
          </p:cNvSpPr>
          <p:nvPr/>
        </p:nvSpPr>
        <p:spPr bwMode="auto">
          <a:xfrm>
            <a:off x="8966200" y="56007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8016" name="AutoShape 16"/>
          <p:cNvSpPr>
            <a:spLocks/>
          </p:cNvSpPr>
          <p:nvPr/>
        </p:nvSpPr>
        <p:spPr bwMode="auto">
          <a:xfrm>
            <a:off x="8496300" y="5029200"/>
            <a:ext cx="825500" cy="317500"/>
          </a:xfrm>
          <a:prstGeom prst="roundRect">
            <a:avLst>
              <a:gd name="adj" fmla="val 31986"/>
            </a:avLst>
          </a:prstGeom>
          <a:solidFill>
            <a:srgbClr val="333333">
              <a:alpha val="28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 flipH="1">
            <a:off x="8915400" y="5422900"/>
            <a:ext cx="0" cy="469900"/>
          </a:xfrm>
          <a:prstGeom prst="line">
            <a:avLst/>
          </a:prstGeom>
          <a:noFill/>
          <a:ln w="25400" cap="flat">
            <a:solidFill>
              <a:srgbClr val="581A16">
                <a:alpha val="2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8018" name="AutoShape 18"/>
          <p:cNvSpPr>
            <a:spLocks/>
          </p:cNvSpPr>
          <p:nvPr/>
        </p:nvSpPr>
        <p:spPr bwMode="auto">
          <a:xfrm>
            <a:off x="7150100" y="2235200"/>
            <a:ext cx="279400" cy="304800"/>
          </a:xfrm>
          <a:custGeom>
            <a:avLst/>
            <a:gdLst>
              <a:gd name="T0" fmla="+- 0 10800 -556"/>
              <a:gd name="T1" fmla="*/ T0 w 22712"/>
              <a:gd name="T2" fmla="*/ 10800 h 23880"/>
            </a:gdLst>
            <a:ahLst/>
            <a:cxnLst>
              <a:cxn ang="0">
                <a:pos x="T1" y="T2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8019" name="Rectangle 19"/>
          <p:cNvSpPr>
            <a:spLocks/>
          </p:cNvSpPr>
          <p:nvPr/>
        </p:nvSpPr>
        <p:spPr bwMode="auto">
          <a:xfrm>
            <a:off x="3686175" y="2330450"/>
            <a:ext cx="779463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deadbeef</a:t>
            </a:r>
          </a:p>
        </p:txBody>
      </p:sp>
      <p:sp>
        <p:nvSpPr>
          <p:cNvPr id="128020" name="Line 20"/>
          <p:cNvSpPr>
            <a:spLocks noChangeShapeType="1"/>
          </p:cNvSpPr>
          <p:nvPr/>
        </p:nvSpPr>
        <p:spPr bwMode="auto">
          <a:xfrm>
            <a:off x="7456488" y="5519738"/>
            <a:ext cx="974725" cy="46355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8021" name="Rectangle 21"/>
          <p:cNvSpPr>
            <a:spLocks/>
          </p:cNvSpPr>
          <p:nvPr/>
        </p:nvSpPr>
        <p:spPr bwMode="auto">
          <a:xfrm>
            <a:off x="492125" y="1435100"/>
            <a:ext cx="2641600" cy="149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reset the repository HEAD and the index, but not the working directory.</a:t>
            </a:r>
          </a:p>
        </p:txBody>
      </p:sp>
      <p:sp>
        <p:nvSpPr>
          <p:cNvPr id="128022" name="Rectangle 22"/>
          <p:cNvSpPr>
            <a:spLocks/>
          </p:cNvSpPr>
          <p:nvPr/>
        </p:nvSpPr>
        <p:spPr bwMode="auto">
          <a:xfrm>
            <a:off x="3314700" y="6667500"/>
            <a:ext cx="28194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9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Keep changes but not marked for commit.</a:t>
            </a:r>
          </a:p>
        </p:txBody>
      </p:sp>
      <p:sp>
        <p:nvSpPr>
          <p:cNvPr id="128023" name="Rectangle 23"/>
          <p:cNvSpPr>
            <a:spLocks/>
          </p:cNvSpPr>
          <p:nvPr/>
        </p:nvSpPr>
        <p:spPr bwMode="auto">
          <a:xfrm>
            <a:off x="317500" y="4216400"/>
            <a:ext cx="596900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f4ec56</a:t>
            </a:r>
          </a:p>
        </p:txBody>
      </p:sp>
    </p:spTree>
  </p:cSld>
  <p:clrMapOvr>
    <a:masterClrMapping/>
  </p:clrMapOvr>
  <p:transition spd="med">
    <p:dissolv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22D41"/>
            </a:gs>
            <a:gs pos="100000">
              <a:srgbClr val="3C5F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/>
          </p:cNvSpPr>
          <p:nvPr/>
        </p:nvSpPr>
        <p:spPr bwMode="auto">
          <a:xfrm>
            <a:off x="723900" y="1625600"/>
            <a:ext cx="8496300" cy="520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/>
          <a:lstStyle/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“Invisible” area to prepare commits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Interact with: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working directory (add, rm)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- repository (reset, commit)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Analyze state (status, diff)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Can usually be bypassed (using -a)</a:t>
            </a:r>
          </a:p>
          <a:p>
            <a:pPr marL="388938" indent="-388938" algn="l">
              <a:spcBef>
                <a:spcPts val="1800"/>
              </a:spcBef>
              <a:buSzPct val="171000"/>
              <a:buFont typeface="Gill Sans" charset="0"/>
              <a:buChar char="•"/>
            </a:pPr>
            <a:r>
              <a:rPr lang="en-US" sz="3200">
                <a:solidFill>
                  <a:srgbClr val="FF252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Warning: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 Can commit files in inconsistent state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 (e.g. not tested)</a:t>
            </a:r>
            <a:br>
              <a:rPr lang="en-US" sz="3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endParaRPr lang="en-US" sz="3200">
              <a:solidFill>
                <a:schemeClr val="tx1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>
            <p:ph type="title"/>
          </p:nvPr>
        </p:nvSpPr>
        <p:spPr>
          <a:xfrm>
            <a:off x="990600" y="203200"/>
            <a:ext cx="8178800" cy="1270000"/>
          </a:xfrm>
          <a:ln/>
        </p:spPr>
        <p:txBody>
          <a:bodyPr/>
          <a:lstStyle/>
          <a:p>
            <a:r>
              <a:rPr lang="en-US"/>
              <a:t>Using the Index (or not)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940300" y="72517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4ABB1BF-8B89-4BD3-9502-74220BB4F079}" type="slidenum">
              <a:rPr lang="en-US" sz="1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pPr/>
              <a:t>99</a:t>
            </a:fld>
            <a:endParaRPr lang="en-US" sz="14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6C7685"/>
      </a:dk2>
      <a:lt2>
        <a:srgbClr val="000000"/>
      </a:lt2>
      <a:accent1>
        <a:srgbClr val="BBE0E3"/>
      </a:accent1>
      <a:accent2>
        <a:srgbClr val="333399"/>
      </a:accent2>
      <a:accent3>
        <a:srgbClr val="BABDC2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4C7C0"/>
      </a:accent1>
      <a:accent2>
        <a:srgbClr val="333399"/>
      </a:accent2>
      <a:accent3>
        <a:srgbClr val="AAAAAA"/>
      </a:accent3>
      <a:accent4>
        <a:srgbClr val="DADADA"/>
      </a:accent4>
      <a:accent5>
        <a:srgbClr val="E6E0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D4C7C0"/>
      </a:accent1>
      <a:accent2>
        <a:srgbClr val="333399"/>
      </a:accent2>
      <a:accent3>
        <a:srgbClr val="AAAAAA"/>
      </a:accent3>
      <a:accent4>
        <a:srgbClr val="DADADA"/>
      </a:accent4>
      <a:accent5>
        <a:srgbClr val="E6E0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D4C7C0"/>
      </a:accent1>
      <a:accent2>
        <a:srgbClr val="333399"/>
      </a:accent2>
      <a:accent3>
        <a:srgbClr val="AAAAAA"/>
      </a:accent3>
      <a:accent4>
        <a:srgbClr val="DADADA"/>
      </a:accent4>
      <a:accent5>
        <a:srgbClr val="E6E0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6C7685"/>
      </a:dk2>
      <a:lt2>
        <a:srgbClr val="000000"/>
      </a:lt2>
      <a:accent1>
        <a:srgbClr val="BBE0E3"/>
      </a:accent1>
      <a:accent2>
        <a:srgbClr val="333399"/>
      </a:accent2>
      <a:accent3>
        <a:srgbClr val="BABDC2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4421</Words>
  <Characters>0</Characters>
  <Application>Microsoft Office PowerPoint</Application>
  <PresentationFormat>Custom</PresentationFormat>
  <Lines>0</Lines>
  <Paragraphs>1760</Paragraphs>
  <Slides>125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125</vt:i4>
      </vt:variant>
    </vt:vector>
  </HeadingPairs>
  <TitlesOfParts>
    <vt:vector size="164" baseType="lpstr">
      <vt:lpstr>Cochin</vt:lpstr>
      <vt:lpstr>ヒラギノ明朝 ProN W3</vt:lpstr>
      <vt:lpstr>Gill Sans</vt:lpstr>
      <vt:lpstr>ヒラギノ角ゴ ProN W3</vt:lpstr>
      <vt:lpstr>Copperplate</vt:lpstr>
      <vt:lpstr>Lucida Grande</vt:lpstr>
      <vt:lpstr>Courier New Bold</vt:lpstr>
      <vt:lpstr>Courier</vt:lpstr>
      <vt:lpstr>Futura</vt:lpstr>
      <vt:lpstr>Courier New</vt:lpstr>
      <vt:lpstr>Monaco</vt:lpstr>
      <vt:lpstr>ヒラギノ角ゴ ProN W6</vt:lpstr>
      <vt:lpstr>Title &amp; Subtitle</vt:lpstr>
      <vt:lpstr>Title &amp; Bullets</vt:lpstr>
      <vt:lpstr>Title - Top</vt:lpstr>
      <vt:lpstr>Title &amp; Bullets - Left</vt:lpstr>
      <vt:lpstr>Title &amp; Bullets - Left</vt:lpstr>
      <vt:lpstr>Title &amp; Bullets</vt:lpstr>
      <vt:lpstr>Title - Top</vt:lpstr>
      <vt:lpstr>Title - Center</vt:lpstr>
      <vt:lpstr>Photo - Horizontal</vt:lpstr>
      <vt:lpstr>Photo - Vertical</vt:lpstr>
      <vt:lpstr>Bullets</vt:lpstr>
      <vt:lpstr>Title &amp; Bullets - Alternate L</vt:lpstr>
      <vt:lpstr>Title &amp; Bullets - Alternate R</vt:lpstr>
      <vt:lpstr>Bullets</vt:lpstr>
      <vt:lpstr>Title - Top</vt:lpstr>
      <vt:lpstr>Title &amp; Subtitle</vt:lpstr>
      <vt:lpstr>Title &amp; Bullets</vt:lpstr>
      <vt:lpstr>Photo - Horizontal</vt:lpstr>
      <vt:lpstr>Photo - Vertical</vt:lpstr>
      <vt:lpstr>Blank</vt:lpstr>
      <vt:lpstr>Blank</vt:lpstr>
      <vt:lpstr>Title, Bullets &amp; Photo</vt:lpstr>
      <vt:lpstr>Title &amp; Bullets - Right</vt:lpstr>
      <vt:lpstr>Title, Bullets &amp; Photo</vt:lpstr>
      <vt:lpstr>Title - Center</vt:lpstr>
      <vt:lpstr>Title &amp; Bullets - Left</vt:lpstr>
      <vt:lpstr>Title &amp; Bullets - Right</vt:lpstr>
      <vt:lpstr>Git</vt:lpstr>
      <vt:lpstr>Outline</vt:lpstr>
      <vt:lpstr>1. Introduction</vt:lpstr>
      <vt:lpstr>Version Control Systems</vt:lpstr>
      <vt:lpstr>Centralized VCS</vt:lpstr>
      <vt:lpstr>Distributed VCS</vt:lpstr>
      <vt:lpstr>Centralized vs Distributed</vt:lpstr>
      <vt:lpstr>Centralized vs Distributed</vt:lpstr>
      <vt:lpstr>Git History</vt:lpstr>
      <vt:lpstr>Why “Git” ?</vt:lpstr>
      <vt:lpstr>Git vs. other DVCS (Mercurial, Darcs, Bazaar, Monotone, etc)</vt:lpstr>
      <vt:lpstr>Git vs. other DVCS (Mercurial, Darcs, Bazaar, Monotone, etc)</vt:lpstr>
      <vt:lpstr>Why Git is better than X?</vt:lpstr>
      <vt:lpstr>2. Concepts &amp; Local Workflow</vt:lpstr>
      <vt:lpstr>Git Repository</vt:lpstr>
      <vt:lpstr>Git Repository</vt:lpstr>
      <vt:lpstr>Git Repository</vt:lpstr>
      <vt:lpstr>Git Repository</vt:lpstr>
      <vt:lpstr>Git Repository</vt:lpstr>
      <vt:lpstr>Git Repository</vt:lpstr>
      <vt:lpstr>Git Repository</vt:lpstr>
      <vt:lpstr>History Graph</vt:lpstr>
      <vt:lpstr>Git workflow</vt:lpstr>
      <vt:lpstr>initialize</vt:lpstr>
      <vt:lpstr>check status</vt:lpstr>
      <vt:lpstr>add files</vt:lpstr>
      <vt:lpstr>check status</vt:lpstr>
      <vt:lpstr>commit</vt:lpstr>
      <vt:lpstr>hack</vt:lpstr>
      <vt:lpstr>check status</vt:lpstr>
      <vt:lpstr>commit</vt:lpstr>
      <vt:lpstr>view commit</vt:lpstr>
      <vt:lpstr>view commit</vt:lpstr>
      <vt:lpstr>view history</vt:lpstr>
      <vt:lpstr>hack again</vt:lpstr>
      <vt:lpstr>diff modifs</vt:lpstr>
      <vt:lpstr>commit</vt:lpstr>
      <vt:lpstr>rewind history</vt:lpstr>
      <vt:lpstr>rewind history</vt:lpstr>
      <vt:lpstr>new history</vt:lpstr>
      <vt:lpstr>tag</vt:lpstr>
      <vt:lpstr>new branch</vt:lpstr>
      <vt:lpstr>switch branch</vt:lpstr>
      <vt:lpstr>commit branch</vt:lpstr>
      <vt:lpstr>commit branch</vt:lpstr>
      <vt:lpstr>diff branches</vt:lpstr>
      <vt:lpstr>merge</vt:lpstr>
      <vt:lpstr>view merge commit</vt:lpstr>
      <vt:lpstr>undo</vt:lpstr>
      <vt:lpstr>rebase</vt:lpstr>
      <vt:lpstr>trivial merge</vt:lpstr>
      <vt:lpstr>git show-branch</vt:lpstr>
      <vt:lpstr>gitk</vt:lpstr>
      <vt:lpstr>gitk</vt:lpstr>
      <vt:lpstr>3. Distributed Work</vt:lpstr>
      <vt:lpstr>public repository</vt:lpstr>
      <vt:lpstr>clone</vt:lpstr>
      <vt:lpstr>branch namespace</vt:lpstr>
      <vt:lpstr>public repository updated</vt:lpstr>
      <vt:lpstr>fetch update</vt:lpstr>
      <vt:lpstr>checkout tracking branch</vt:lpstr>
      <vt:lpstr>commit topic branch</vt:lpstr>
      <vt:lpstr>push new commit</vt:lpstr>
      <vt:lpstr>public repository updated</vt:lpstr>
      <vt:lpstr>fetch update</vt:lpstr>
      <vt:lpstr>pull to merge update</vt:lpstr>
      <vt:lpstr>Basic multi-repo commands</vt:lpstr>
      <vt:lpstr>Real-life layout</vt:lpstr>
      <vt:lpstr>Real-life layout</vt:lpstr>
      <vt:lpstr>Real-life layout</vt:lpstr>
      <vt:lpstr>Real-life layout</vt:lpstr>
      <vt:lpstr>Real-life layout</vt:lpstr>
      <vt:lpstr>Real-life layout</vt:lpstr>
      <vt:lpstr>git remote</vt:lpstr>
      <vt:lpstr>e.g. XMMS2 trees</vt:lpstr>
      <vt:lpstr>e.g. XMMS2 trees</vt:lpstr>
      <vt:lpstr>4. Advanced Features</vt:lpstr>
      <vt:lpstr>Between the working directory and the repository</vt:lpstr>
      <vt:lpstr>The Index (or “Staging Area”)</vt:lpstr>
      <vt:lpstr>Committing using the index</vt:lpstr>
      <vt:lpstr>Bypassing the Index</vt:lpstr>
      <vt:lpstr>new file</vt:lpstr>
      <vt:lpstr>new file</vt:lpstr>
      <vt:lpstr>new file: add to index</vt:lpstr>
      <vt:lpstr>new file: add to index</vt:lpstr>
      <vt:lpstr>new file: commit index</vt:lpstr>
      <vt:lpstr>edited file</vt:lpstr>
      <vt:lpstr>edited file: update index</vt:lpstr>
      <vt:lpstr>edited file: commit index</vt:lpstr>
      <vt:lpstr>edited file</vt:lpstr>
      <vt:lpstr>add selected hunks to index</vt:lpstr>
      <vt:lpstr>add selected hunks to index</vt:lpstr>
      <vt:lpstr>diff’ing options</vt:lpstr>
      <vt:lpstr>Conflicts: marked in index</vt:lpstr>
      <vt:lpstr>Reset changes: 3 options</vt:lpstr>
      <vt:lpstr>reset --hard</vt:lpstr>
      <vt:lpstr>reset --soft</vt:lpstr>
      <vt:lpstr>reset --mixed (default)</vt:lpstr>
      <vt:lpstr>Using the Index (or not)</vt:lpstr>
      <vt:lpstr>Git layers</vt:lpstr>
      <vt:lpstr>Rewrite history!</vt:lpstr>
      <vt:lpstr>Rewrite history! (1)</vt:lpstr>
      <vt:lpstr>Rewrite history! (1)</vt:lpstr>
      <vt:lpstr>Rewrite history! (2)</vt:lpstr>
      <vt:lpstr>Rewrite history! (2)</vt:lpstr>
      <vt:lpstr>Rewrite history! (3)</vt:lpstr>
      <vt:lpstr>git bisect</vt:lpstr>
      <vt:lpstr>git bisect</vt:lpstr>
      <vt:lpstr>git bisect</vt:lpstr>
      <vt:lpstr>git bisect</vt:lpstr>
      <vt:lpstr>git blame</vt:lpstr>
      <vt:lpstr>git stash</vt:lpstr>
      <vt:lpstr>git stash</vt:lpstr>
      <vt:lpstr>git stash</vt:lpstr>
      <vt:lpstr>git stash</vt:lpstr>
      <vt:lpstr>git svn</vt:lpstr>
      <vt:lpstr>And also...</vt:lpstr>
      <vt:lpstr>Eclipse Git plugin</vt:lpstr>
      <vt:lpstr>egg-mode (emacs)</vt:lpstr>
      <vt:lpstr>Gitweb – Web repo browser</vt:lpstr>
      <vt:lpstr>Github – Git Social Network</vt:lpstr>
      <vt:lpstr>Reference links</vt:lpstr>
      <vt:lpstr>5. Conclusion</vt:lpstr>
      <vt:lpstr>Conclusion</vt:lpstr>
      <vt:lpstr>Questions?   http://git-scm.com/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ANDREAS MARAGOUDAKIS</dc:creator>
  <cp:lastModifiedBy>maragud</cp:lastModifiedBy>
  <cp:revision>1</cp:revision>
  <dcterms:modified xsi:type="dcterms:W3CDTF">2012-11-16T15:42:47Z</dcterms:modified>
</cp:coreProperties>
</file>