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272" r:id="rId4"/>
    <p:sldId id="278" r:id="rId5"/>
    <p:sldId id="280" r:id="rId6"/>
    <p:sldId id="281" r:id="rId7"/>
    <p:sldId id="282" r:id="rId8"/>
    <p:sldId id="286" r:id="rId9"/>
    <p:sldId id="287" r:id="rId10"/>
    <p:sldId id="288" r:id="rId11"/>
    <p:sldId id="289" r:id="rId12"/>
    <p:sldId id="290" r:id="rId13"/>
    <p:sldId id="291" r:id="rId14"/>
    <p:sldId id="304" r:id="rId15"/>
    <p:sldId id="292" r:id="rId16"/>
    <p:sldId id="294" r:id="rId17"/>
    <p:sldId id="295" r:id="rId18"/>
    <p:sldId id="296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6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69449-7A2C-774A-97E6-D97F018EA118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DEC78-0B93-AB40-A6A8-DD796213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Щелчок правит 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A7734AB-DD6F-D142-809B-4289F4D6AD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6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D812E-38BA-9042-90B7-A4422F3F4B9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734AB-DD6F-D142-809B-4289F4D6AD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05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734AB-DD6F-D142-809B-4289F4D6AD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2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734AB-DD6F-D142-809B-4289F4D6AD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734AB-DD6F-D142-809B-4289F4D6AD2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B0FB7-7E4E-C64D-83F0-CC2542D8F4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2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7B161-11E6-314A-B258-B972F10474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03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E5A2-F9A0-6A43-B955-9A94D0429D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85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CF2D1-B792-564A-A4FB-BF926BD06A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6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717B4-22E2-5249-B71E-72DD3EAA0C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44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C6263-B6AD-4E45-A20B-0AAF64C55E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32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6514A-E25B-7444-9692-78B774AE0D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A4230-39D0-1240-A7AE-0D9AACF267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5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6C9E6-2CD6-1040-A478-BE73683AD4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6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15790-5CE2-3545-8F16-30251093BE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F0FF8-58A5-9A4B-9D08-EFF6FD0289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23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March 1, 2002</a:t>
            </a: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Serguei A. Mokhov, mokhov@cs.concordia.ca</a:t>
            </a: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2EDB8A-49BE-2343-97BF-72A66D8234E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CS345</a:t>
            </a:r>
            <a:br>
              <a:rPr lang="en-US" dirty="0" smtClean="0"/>
            </a:br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Φροντιστήριο Άσκησης </a:t>
            </a:r>
            <a:r>
              <a:rPr lang="en-US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Socket Functions (1/5)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sz="2400" dirty="0" smtClean="0"/>
          </a:p>
          <a:p>
            <a:pPr eaLnBrk="1" hangingPunct="1">
              <a:buFont typeface="Wingdings" charset="2"/>
              <a:buNone/>
            </a:pPr>
            <a:endParaRPr lang="en-US" sz="2400" dirty="0" smtClean="0"/>
          </a:p>
          <a:p>
            <a:pPr eaLnBrk="1" hangingPunct="1">
              <a:buFont typeface="Wingdings" charset="2"/>
              <a:buNone/>
            </a:pPr>
            <a:endParaRPr lang="en-US" sz="2400" dirty="0"/>
          </a:p>
          <a:p>
            <a:pPr eaLnBrk="1" hangingPunct="1"/>
            <a:r>
              <a:rPr lang="en-US" dirty="0"/>
              <a:t>create an endpoint for </a:t>
            </a:r>
            <a:r>
              <a:rPr lang="en-US" dirty="0" smtClean="0"/>
              <a:t>communication</a:t>
            </a:r>
          </a:p>
          <a:p>
            <a:pPr lvl="1" eaLnBrk="1" hangingPunct="1"/>
            <a:r>
              <a:rPr lang="en-US" dirty="0"/>
              <a:t>The </a:t>
            </a:r>
            <a:r>
              <a:rPr lang="en-US" i="1" dirty="0"/>
              <a:t>domain</a:t>
            </a:r>
            <a:r>
              <a:rPr lang="en-US" dirty="0"/>
              <a:t> argument specifies a communication </a:t>
            </a:r>
            <a:r>
              <a:rPr lang="en-US" dirty="0" smtClean="0"/>
              <a:t>domain (</a:t>
            </a:r>
            <a:r>
              <a:rPr lang="en-US" dirty="0">
                <a:sym typeface="Wingdings" charset="2"/>
              </a:rPr>
              <a:t>“</a:t>
            </a:r>
            <a:r>
              <a:rPr lang="en-US" b="1" dirty="0">
                <a:sym typeface="Wingdings" charset="2"/>
              </a:rPr>
              <a:t>AF_INET</a:t>
            </a:r>
            <a:r>
              <a:rPr lang="en-US" dirty="0">
                <a:sym typeface="Wingdings" charset="2"/>
              </a:rPr>
              <a:t>”, “AF_UNIX”, </a:t>
            </a:r>
            <a:r>
              <a:rPr lang="en-US" dirty="0" err="1" smtClean="0">
                <a:sym typeface="Wingdings" charset="2"/>
              </a:rPr>
              <a:t>etc</a:t>
            </a:r>
            <a:r>
              <a:rPr lang="en-US" dirty="0" smtClean="0">
                <a:sym typeface="Wingdings" charset="2"/>
              </a:rPr>
              <a:t>)</a:t>
            </a:r>
            <a:endParaRPr lang="en-US" dirty="0">
              <a:sym typeface="Wingdings" charset="2"/>
            </a:endParaRPr>
          </a:p>
          <a:p>
            <a:pPr lvl="1" eaLnBrk="1" hangingPunct="1"/>
            <a:r>
              <a:rPr lang="en-US" i="1" dirty="0"/>
              <a:t>t</a:t>
            </a:r>
            <a:r>
              <a:rPr lang="en-US" i="1" dirty="0" smtClean="0"/>
              <a:t>ype </a:t>
            </a:r>
            <a:r>
              <a:rPr lang="en-US" dirty="0" smtClean="0"/>
              <a:t>specifies </a:t>
            </a:r>
            <a:r>
              <a:rPr lang="en-US" dirty="0"/>
              <a:t>the communication </a:t>
            </a:r>
            <a:r>
              <a:rPr lang="en-US" dirty="0" smtClean="0"/>
              <a:t>semantics (“SOCK_STREAM”, “SOCK_DGRAM”,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pPr lvl="1" eaLnBrk="1" hangingPunct="1"/>
            <a:r>
              <a:rPr lang="en-US" sz="2800" i="1" dirty="0" smtClean="0"/>
              <a:t>protocol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charset="2"/>
              </a:rPr>
              <a:t> set to 0</a:t>
            </a:r>
          </a:p>
          <a:p>
            <a:pPr eaLnBrk="1" hangingPunct="1">
              <a:buFont typeface="Wingdings" charset="2"/>
              <a:buNone/>
            </a:pPr>
            <a:endParaRPr lang="en-US" sz="2400" dirty="0" smtClean="0">
              <a:sym typeface="Wingdings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600200"/>
            <a:ext cx="5943600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socket(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protocol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3834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Socket Functions (2/5)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sz="2400" dirty="0" smtClean="0"/>
          </a:p>
          <a:p>
            <a:pPr eaLnBrk="1" hangingPunct="1">
              <a:buFont typeface="Wingdings" charset="2"/>
              <a:buNone/>
            </a:pPr>
            <a:endParaRPr lang="en-US" sz="2400" dirty="0"/>
          </a:p>
          <a:p>
            <a:pPr eaLnBrk="1" hangingPunct="1">
              <a:buFont typeface="Wingdings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/>
              <a:t>assigns the address specified to by </a:t>
            </a:r>
            <a:r>
              <a:rPr lang="en-US" sz="2400" i="1" dirty="0" err="1"/>
              <a:t>addr</a:t>
            </a:r>
            <a:r>
              <a:rPr lang="en-US" sz="2400" dirty="0"/>
              <a:t> to the socket referred to by the file descriptor </a:t>
            </a:r>
            <a:r>
              <a:rPr lang="en-US" sz="2400" i="1" dirty="0" err="1" smtClean="0"/>
              <a:t>sockfd</a:t>
            </a:r>
            <a:endParaRPr lang="en-US" sz="2400" i="1" dirty="0" smtClean="0"/>
          </a:p>
          <a:p>
            <a:pPr eaLnBrk="1" hangingPunct="1"/>
            <a:r>
              <a:rPr lang="en-US" sz="2400" i="1" dirty="0" err="1"/>
              <a:t>addrlen</a:t>
            </a:r>
            <a:r>
              <a:rPr lang="en-US" sz="2400" dirty="0"/>
              <a:t> specifies the size, in bytes, of the address structure pointed to by </a:t>
            </a:r>
            <a:r>
              <a:rPr lang="en-US" sz="2400" i="1" dirty="0" err="1" smtClean="0"/>
              <a:t>addr</a:t>
            </a:r>
            <a:r>
              <a:rPr lang="en-US" sz="2400" i="1" dirty="0" smtClean="0"/>
              <a:t> </a:t>
            </a:r>
            <a:r>
              <a:rPr lang="en-US" sz="2400" dirty="0" smtClean="0"/>
              <a:t>( </a:t>
            </a:r>
            <a:r>
              <a:rPr lang="en-US" sz="2400" dirty="0" err="1" smtClean="0">
                <a:sym typeface="Wingdings" charset="2"/>
              </a:rPr>
              <a:t>sizeof</a:t>
            </a:r>
            <a:r>
              <a:rPr lang="en-US" sz="2400" dirty="0" smtClean="0">
                <a:sym typeface="Wingdings" charset="2"/>
              </a:rPr>
              <a:t>(</a:t>
            </a:r>
            <a:r>
              <a:rPr lang="en-US" sz="2400" dirty="0" err="1" smtClean="0">
                <a:sym typeface="Wingdings" charset="2"/>
              </a:rPr>
              <a:t>struct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>
                <a:sym typeface="Wingdings" charset="2"/>
              </a:rPr>
              <a:t>sockaddr_in</a:t>
            </a:r>
            <a:r>
              <a:rPr lang="en-US" sz="2400" dirty="0" smtClean="0">
                <a:sym typeface="Wingdings" charset="2"/>
              </a:rPr>
              <a:t>) </a:t>
            </a:r>
            <a:r>
              <a:rPr lang="en-US" sz="2400" dirty="0" smtClean="0"/>
              <a:t>)</a:t>
            </a:r>
          </a:p>
          <a:p>
            <a:pPr eaLnBrk="1" hangingPunct="1"/>
            <a:endParaRPr lang="en-US" sz="2400" dirty="0" smtClean="0">
              <a:sym typeface="Wingdings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600200"/>
            <a:ext cx="8686800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2100" y="4724400"/>
            <a:ext cx="6019800" cy="160043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charset="2"/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  <a:sym typeface="Wingdings" charset="2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  <a:sym typeface="Wingdings" charset="2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Wingdings" charset="2"/>
              </a:rPr>
              <a:t>sockaddr_in</a:t>
            </a:r>
            <a:r>
              <a:rPr lang="en-US" sz="1400" dirty="0">
                <a:latin typeface="Courier New" pitchFamily="49" charset="0"/>
                <a:cs typeface="Courier New" pitchFamily="49" charset="0"/>
                <a:sym typeface="Wingdings" charset="2"/>
              </a:rPr>
              <a:t> {</a:t>
            </a:r>
          </a:p>
          <a:p>
            <a:pPr eaLnBrk="1" hangingPunct="1">
              <a:buFont typeface="Wingdings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Wingdings" charset="2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sa_family_t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sin_family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//=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AF_INET </a:t>
            </a:r>
          </a:p>
          <a:p>
            <a:pPr eaLnBrk="1" hangingPunct="1">
              <a:buFont typeface="Wingdings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in_port_t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sin_port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//into network byte order 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  <a:sym typeface="Wingdings" charset="2"/>
              </a:rPr>
              <a:t>};</a:t>
            </a:r>
            <a:endParaRPr lang="en-US" sz="1400" dirty="0">
              <a:latin typeface="Courier New" pitchFamily="49" charset="0"/>
              <a:cs typeface="Courier New" pitchFamily="49" charset="0"/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sz="1400" dirty="0">
              <a:latin typeface="Courier New" pitchFamily="49" charset="0"/>
              <a:cs typeface="Courier New" pitchFamily="49" charset="0"/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    </a:t>
            </a:r>
          </a:p>
          <a:p>
            <a:pPr eaLnBrk="1" hangingPunct="1">
              <a:buFont typeface="Wingdings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u_int32_t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	};</a:t>
            </a:r>
            <a:endParaRPr lang="en-US" sz="1400" dirty="0">
              <a:latin typeface="Courier New" pitchFamily="49" charset="0"/>
              <a:cs typeface="Courier New" pitchFamily="49" charset="0"/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079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Socket Functions (3/5)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Listen </a:t>
            </a:r>
            <a:r>
              <a:rPr lang="en-US" dirty="0"/>
              <a:t>for connections on a socket</a:t>
            </a:r>
          </a:p>
          <a:p>
            <a:pPr lvl="1" eaLnBrk="1" hangingPunct="1"/>
            <a:r>
              <a:rPr lang="en-US" i="1" dirty="0" err="1"/>
              <a:t>sockfd</a:t>
            </a:r>
            <a:r>
              <a:rPr lang="en-US" i="1" dirty="0"/>
              <a:t>:</a:t>
            </a:r>
            <a:r>
              <a:rPr lang="en-US" dirty="0"/>
              <a:t> file descriptor that refers to a socket</a:t>
            </a:r>
          </a:p>
          <a:p>
            <a:pPr lvl="1" eaLnBrk="1" hangingPunct="1"/>
            <a:r>
              <a:rPr lang="en-US" i="1" dirty="0"/>
              <a:t>backlog:</a:t>
            </a:r>
            <a:r>
              <a:rPr lang="en-US" dirty="0"/>
              <a:t> </a:t>
            </a:r>
            <a:r>
              <a:rPr lang="en-US" dirty="0">
                <a:sym typeface="Wingdings" charset="2"/>
              </a:rPr>
              <a:t>number of allowed connections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47900" y="1600200"/>
            <a:ext cx="4648200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sys/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listen(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backlog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656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Socket Functions (4/5)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Accept </a:t>
            </a:r>
            <a:r>
              <a:rPr lang="en-US" dirty="0"/>
              <a:t>a connection on a </a:t>
            </a:r>
            <a:r>
              <a:rPr lang="en-US" dirty="0" smtClean="0"/>
              <a:t>socket</a:t>
            </a:r>
          </a:p>
          <a:p>
            <a:pPr lvl="1" eaLnBrk="1" hangingPunct="1"/>
            <a:r>
              <a:rPr lang="en-US" dirty="0" smtClean="0"/>
              <a:t>Arguments same as </a:t>
            </a:r>
            <a:r>
              <a:rPr lang="en-US" i="1" dirty="0" smtClean="0"/>
              <a:t>bind</a:t>
            </a:r>
            <a:r>
              <a:rPr lang="en-US" dirty="0" smtClean="0"/>
              <a:t> function</a:t>
            </a:r>
          </a:p>
          <a:p>
            <a:pPr lvl="1" eaLnBrk="1" hangingPunct="1"/>
            <a:r>
              <a:rPr lang="en-US" i="1" dirty="0" err="1">
                <a:sym typeface="Wingdings" charset="2"/>
              </a:rPr>
              <a:t>a</a:t>
            </a:r>
            <a:r>
              <a:rPr lang="en-US" i="1" dirty="0" err="1" smtClean="0">
                <a:sym typeface="Wingdings" charset="2"/>
              </a:rPr>
              <a:t>ddr</a:t>
            </a:r>
            <a:r>
              <a:rPr lang="en-US" dirty="0" smtClean="0">
                <a:sym typeface="Wingdings" charset="2"/>
              </a:rPr>
              <a:t>: client’s information</a:t>
            </a:r>
            <a:endParaRPr lang="en-US" dirty="0"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14500" y="1600200"/>
            <a:ext cx="5715000" cy="13234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accept(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981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Socket Functions (</a:t>
            </a:r>
            <a:r>
              <a:rPr lang="en-US" dirty="0"/>
              <a:t>5</a:t>
            </a:r>
            <a:r>
              <a:rPr lang="en-US" dirty="0" smtClean="0"/>
              <a:t>/5)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Initiate </a:t>
            </a:r>
            <a:r>
              <a:rPr lang="en-US" dirty="0"/>
              <a:t>a connection on a </a:t>
            </a:r>
            <a:r>
              <a:rPr lang="en-US" dirty="0" smtClean="0"/>
              <a:t>socket</a:t>
            </a:r>
          </a:p>
          <a:p>
            <a:pPr lvl="1" eaLnBrk="1" hangingPunct="1"/>
            <a:r>
              <a:rPr lang="en-US" dirty="0" smtClean="0"/>
              <a:t>Called by the client</a:t>
            </a:r>
            <a:endParaRPr lang="en-US" dirty="0" smtClean="0"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95400" y="1600200"/>
            <a:ext cx="6553200" cy="13234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connect(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49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send/</a:t>
            </a:r>
            <a:r>
              <a:rPr lang="en-US" dirty="0" err="1" smtClean="0"/>
              <a:t>recv</a:t>
            </a:r>
            <a:r>
              <a:rPr lang="en-US" dirty="0" smtClean="0"/>
              <a:t> Functions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endParaRPr lang="en-US" dirty="0"/>
          </a:p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</a:t>
            </a:r>
            <a:r>
              <a:rPr lang="en-US" dirty="0"/>
              <a:t>message is found in </a:t>
            </a:r>
            <a:r>
              <a:rPr lang="en-US" i="1" dirty="0" err="1"/>
              <a:t>buf</a:t>
            </a:r>
            <a:r>
              <a:rPr lang="en-US" dirty="0"/>
              <a:t> and has length </a:t>
            </a:r>
            <a:r>
              <a:rPr lang="en-US" i="1" dirty="0" err="1"/>
              <a:t>len</a:t>
            </a:r>
            <a:endParaRPr lang="en-US" dirty="0" smtClean="0"/>
          </a:p>
          <a:p>
            <a:pPr eaLnBrk="1" hangingPunct="1"/>
            <a:r>
              <a:rPr lang="en-US" i="1" dirty="0">
                <a:sym typeface="Wingdings" charset="2"/>
              </a:rPr>
              <a:t>f</a:t>
            </a:r>
            <a:r>
              <a:rPr lang="en-US" i="1" dirty="0" smtClean="0">
                <a:sym typeface="Wingdings" charset="2"/>
              </a:rPr>
              <a:t>lag:</a:t>
            </a:r>
            <a:r>
              <a:rPr lang="en-US" dirty="0" smtClean="0">
                <a:sym typeface="Wingdings" charset="2"/>
              </a:rPr>
              <a:t> 0, by default: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24000" y="1600200"/>
            <a:ext cx="6096000" cy="181588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&lt;sys/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&lt;sys/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send(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895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Useful functions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endParaRPr lang="en-US" sz="2000" dirty="0"/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r>
              <a:rPr lang="en-US" sz="2000" dirty="0" smtClean="0"/>
              <a:t>Convert multi-byte integer types from host byte order to network byte order.</a:t>
            </a:r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r>
              <a:rPr lang="en-US" sz="2000" dirty="0" smtClean="0"/>
              <a:t>Convert </a:t>
            </a:r>
            <a:r>
              <a:rPr lang="en-US" sz="2000" dirty="0"/>
              <a:t>IPv4 and IPv6 addresses from text to binary </a:t>
            </a:r>
            <a:r>
              <a:rPr lang="en-US" sz="2000" dirty="0" smtClean="0"/>
              <a:t>form</a:t>
            </a:r>
            <a:endParaRPr lang="en-US" sz="2000" dirty="0"/>
          </a:p>
          <a:p>
            <a:pPr eaLnBrk="1" hangingPunct="1">
              <a:buFont typeface="Wingdings" charset="2"/>
              <a:buNone/>
            </a:pPr>
            <a:r>
              <a:rPr lang="en-US" sz="2000" dirty="0"/>
              <a:t>	e.g.: </a:t>
            </a:r>
            <a:r>
              <a:rPr lang="en-US" sz="2000" dirty="0" err="1"/>
              <a:t>inet_pton</a:t>
            </a:r>
            <a:r>
              <a:rPr lang="en-US" sz="2000" dirty="0"/>
              <a:t>(AF_INET, </a:t>
            </a:r>
            <a:r>
              <a:rPr lang="en-US" sz="2000" dirty="0" err="1" smtClean="0"/>
              <a:t>server_ip</a:t>
            </a:r>
            <a:r>
              <a:rPr lang="en-US" sz="2000" dirty="0" smtClean="0"/>
              <a:t>, &amp;</a:t>
            </a:r>
            <a:r>
              <a:rPr lang="en-US" sz="2000" dirty="0" err="1" smtClean="0"/>
              <a:t>addr.sin_addr</a:t>
            </a:r>
            <a:r>
              <a:rPr lang="en-US" sz="2000" dirty="0" smtClean="0"/>
              <a:t>)</a:t>
            </a:r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endParaRPr lang="en-US" sz="2000" dirty="0" smtClean="0"/>
          </a:p>
          <a:p>
            <a:pPr eaLnBrk="1" hangingPunct="1">
              <a:buFont typeface="Wingdings" charset="2"/>
              <a:buNone/>
            </a:pPr>
            <a:r>
              <a:rPr lang="en-US" sz="2000" dirty="0" smtClean="0"/>
              <a:t>Return a structure with information for the host </a:t>
            </a:r>
            <a:r>
              <a:rPr lang="en-US" sz="2000" i="1" dirty="0" smtClean="0"/>
              <a:t>name </a:t>
            </a:r>
            <a:r>
              <a:rPr lang="en-US" sz="2000" dirty="0" smtClean="0"/>
              <a:t>(can be an IP address)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0" y="1625025"/>
            <a:ext cx="4572000" cy="5847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charset="2"/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arpa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eaLnBrk="1" hangingPunct="1">
              <a:buFont typeface="Wingdings" charset="2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Uint16_t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(uint16_t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hostshort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124200"/>
            <a:ext cx="6400800" cy="5847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charset="2"/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arpa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eaLnBrk="1" hangingPunct="1">
              <a:buFont typeface="Wingdings" charset="2"/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inet_pton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af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4953000"/>
            <a:ext cx="6400800" cy="5847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charset="2"/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netdb.h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buFont typeface="Wingdings" charset="2"/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389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Server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33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client_addr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sock = socket(AF_INET, SOCK_STREAM, 0);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bind(sock,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listen(sock, 5);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while(1){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connected = accept(sock,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client_addr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,&amp;(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and send operations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close(sock);</a:t>
            </a:r>
          </a:p>
        </p:txBody>
      </p:sp>
    </p:spTree>
    <p:extLst>
      <p:ext uri="{BB962C8B-B14F-4D97-AF65-F5344CB8AC3E}">
        <p14:creationId xmlns:p14="http://schemas.microsoft.com/office/powerpoint/2010/main" val="23855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Client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sock = socket(AF_INET, SOCK_STREAM, 0);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connect(sock,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while(1){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//send and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operations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close(sock);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Inter-process </a:t>
            </a:r>
            <a:r>
              <a:rPr lang="en-US" b="1" dirty="0" smtClean="0"/>
              <a:t>communication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xchange data among processes</a:t>
            </a:r>
          </a:p>
          <a:p>
            <a:endParaRPr lang="en-US" dirty="0"/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Signal</a:t>
            </a:r>
          </a:p>
          <a:p>
            <a:pPr lvl="1"/>
            <a:r>
              <a:rPr lang="en-US" dirty="0" smtClean="0"/>
              <a:t>Pipe </a:t>
            </a:r>
          </a:p>
          <a:p>
            <a:pPr lvl="1"/>
            <a:r>
              <a:rPr lang="en-US" dirty="0" smtClean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37818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Sits </a:t>
            </a:r>
            <a:r>
              <a:rPr lang="en-US" dirty="0"/>
              <a:t>and waits on client </a:t>
            </a:r>
            <a:r>
              <a:rPr lang="en-US" dirty="0" smtClean="0"/>
              <a:t>connections</a:t>
            </a:r>
            <a:endParaRPr lang="en-US" dirty="0"/>
          </a:p>
          <a:p>
            <a:r>
              <a:rPr lang="en-US" dirty="0" smtClean="0"/>
              <a:t>Echoing messages</a:t>
            </a:r>
          </a:p>
          <a:p>
            <a:endParaRPr lang="en-US" dirty="0"/>
          </a:p>
          <a:p>
            <a:r>
              <a:rPr lang="en-US" dirty="0" smtClean="0"/>
              <a:t>Version 1: same machine</a:t>
            </a:r>
          </a:p>
          <a:p>
            <a:pPr lvl="1"/>
            <a:r>
              <a:rPr lang="en-US" dirty="0" smtClean="0"/>
              <a:t>Named pipes</a:t>
            </a:r>
          </a:p>
          <a:p>
            <a:r>
              <a:rPr lang="en-US" dirty="0" smtClean="0"/>
              <a:t>Version 2: different machines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</a:t>
            </a:r>
            <a:r>
              <a:rPr lang="en-US" dirty="0"/>
              <a:t>of </a:t>
            </a:r>
            <a:r>
              <a:rPr lang="en-US" dirty="0" smtClean="0"/>
              <a:t>processes </a:t>
            </a:r>
            <a:r>
              <a:rPr lang="en-US" dirty="0"/>
              <a:t>arranged so that the output of each </a:t>
            </a:r>
            <a:r>
              <a:rPr lang="en-US" dirty="0" smtClean="0"/>
              <a:t>process </a:t>
            </a:r>
            <a:r>
              <a:rPr lang="en-US" dirty="0"/>
              <a:t>is the input of the </a:t>
            </a:r>
            <a:r>
              <a:rPr lang="en-US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pipes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dirty="0"/>
              <a:t>file that is </a:t>
            </a:r>
            <a:r>
              <a:rPr lang="en-US" dirty="0" smtClean="0"/>
              <a:t>used </a:t>
            </a:r>
            <a:r>
              <a:rPr lang="en-US" dirty="0"/>
              <a:t>to transfer data between </a:t>
            </a:r>
            <a:r>
              <a:rPr lang="en-US" dirty="0" smtClean="0"/>
              <a:t>unrelated processes</a:t>
            </a:r>
          </a:p>
          <a:p>
            <a:endParaRPr lang="en-US" dirty="0"/>
          </a:p>
          <a:p>
            <a:r>
              <a:rPr lang="en-US" dirty="0" smtClean="0"/>
              <a:t>Client writes to it and echo server reads from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mkfifo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Creates a named pipe</a:t>
            </a:r>
          </a:p>
          <a:p>
            <a:pPr lvl="1"/>
            <a:r>
              <a:rPr lang="en-US" dirty="0" smtClean="0"/>
              <a:t>with name </a:t>
            </a:r>
            <a:r>
              <a:rPr lang="en-US" i="1" dirty="0" smtClean="0"/>
              <a:t>pathname</a:t>
            </a:r>
          </a:p>
          <a:p>
            <a:pPr lvl="1"/>
            <a:r>
              <a:rPr lang="en-US" i="1" dirty="0"/>
              <a:t>mode</a:t>
            </a:r>
            <a:r>
              <a:rPr lang="en-US" dirty="0"/>
              <a:t> specifies </a:t>
            </a:r>
            <a:r>
              <a:rPr lang="en-US" dirty="0" smtClean="0"/>
              <a:t>the </a:t>
            </a:r>
            <a:r>
              <a:rPr lang="en-US" dirty="0"/>
              <a:t>permissions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501140" y="1970782"/>
            <a:ext cx="6141720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&lt;sys/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include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&lt;sys/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stat.h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mkfifo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char 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pathname,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mode);</a:t>
            </a:r>
          </a:p>
        </p:txBody>
      </p:sp>
    </p:spTree>
    <p:extLst>
      <p:ext uri="{BB962C8B-B14F-4D97-AF65-F5344CB8AC3E}">
        <p14:creationId xmlns:p14="http://schemas.microsoft.com/office/powerpoint/2010/main" val="18540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use a named pipe?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it like a normal </a:t>
            </a:r>
            <a:r>
              <a:rPr lang="en-US" dirty="0" smtClean="0"/>
              <a:t>file</a:t>
            </a:r>
          </a:p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read() and write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Close it like a normal file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unlink() </a:t>
            </a:r>
            <a:r>
              <a:rPr lang="en-US" dirty="0"/>
              <a:t>system call deletes a name and </a:t>
            </a:r>
            <a:r>
              <a:rPr lang="en-US" dirty="0" smtClean="0"/>
              <a:t>the </a:t>
            </a:r>
            <a:r>
              <a:rPr lang="en-US" dirty="0"/>
              <a:t>file it refers to 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3505200"/>
            <a:ext cx="6705600" cy="10772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read(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count);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2873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endpoint of communication link between two programs running on the network</a:t>
            </a:r>
          </a:p>
          <a:p>
            <a:r>
              <a:rPr lang="en-US" dirty="0" smtClean="0"/>
              <a:t>inter-process </a:t>
            </a:r>
            <a:r>
              <a:rPr lang="en-US" dirty="0"/>
              <a:t>communication flow across a computer </a:t>
            </a:r>
            <a:r>
              <a:rPr lang="en-US" dirty="0" smtClean="0"/>
              <a:t>network </a:t>
            </a:r>
          </a:p>
        </p:txBody>
      </p:sp>
    </p:spTree>
    <p:extLst>
      <p:ext uri="{BB962C8B-B14F-4D97-AF65-F5344CB8AC3E}">
        <p14:creationId xmlns:p14="http://schemas.microsoft.com/office/powerpoint/2010/main" val="20671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Socket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i="1" dirty="0" smtClean="0"/>
              <a:t>Stream sockets</a:t>
            </a:r>
            <a:r>
              <a:rPr lang="en-US" dirty="0" smtClean="0"/>
              <a:t>, also known as connection-oriented sockets, provides </a:t>
            </a:r>
            <a:r>
              <a:rPr lang="en-US" dirty="0"/>
              <a:t>sequenced, reliable, two-way, connection-based byte </a:t>
            </a:r>
            <a:r>
              <a:rPr lang="en-US" dirty="0" smtClean="0"/>
              <a:t>streams.</a:t>
            </a:r>
          </a:p>
          <a:p>
            <a:pPr eaLnBrk="1" hangingPunct="1"/>
            <a:endParaRPr lang="en-US" i="1" dirty="0" smtClean="0"/>
          </a:p>
          <a:p>
            <a:pPr eaLnBrk="1" hangingPunct="1"/>
            <a:r>
              <a:rPr lang="en-US" i="1" dirty="0" smtClean="0"/>
              <a:t>Datagram sockets</a:t>
            </a:r>
            <a:r>
              <a:rPr lang="en-US" dirty="0" smtClean="0"/>
              <a:t>, also known as connectionless sockets.</a:t>
            </a:r>
          </a:p>
        </p:txBody>
      </p:sp>
    </p:spTree>
    <p:extLst>
      <p:ext uri="{BB962C8B-B14F-4D97-AF65-F5344CB8AC3E}">
        <p14:creationId xmlns:p14="http://schemas.microsoft.com/office/powerpoint/2010/main" val="17786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675</Words>
  <Application>Microsoft Office PowerPoint</Application>
  <PresentationFormat>Προβολή στην οθόνη (4:3)</PresentationFormat>
  <Paragraphs>180</Paragraphs>
  <Slides>18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Default Design</vt:lpstr>
      <vt:lpstr>CS345 Operating Systems</vt:lpstr>
      <vt:lpstr>Inter-process communication</vt:lpstr>
      <vt:lpstr>Echo server</vt:lpstr>
      <vt:lpstr>Pipes</vt:lpstr>
      <vt:lpstr>Named pipes</vt:lpstr>
      <vt:lpstr>The mkfifo()system call</vt:lpstr>
      <vt:lpstr>How do I use a named pipe?</vt:lpstr>
      <vt:lpstr>Sockets</vt:lpstr>
      <vt:lpstr>Socket Types</vt:lpstr>
      <vt:lpstr>Socket Functions (1/5)</vt:lpstr>
      <vt:lpstr>Socket Functions (2/5)</vt:lpstr>
      <vt:lpstr>Socket Functions (3/5)</vt:lpstr>
      <vt:lpstr>Socket Functions (4/5)</vt:lpstr>
      <vt:lpstr>Socket Functions (5/5)</vt:lpstr>
      <vt:lpstr>send/recv Functions</vt:lpstr>
      <vt:lpstr>Useful functions</vt:lpstr>
      <vt:lpstr>Server example</vt:lpstr>
      <vt:lpstr>Client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 to System Calls and Process Management</dc:title>
  <dc:creator/>
  <cp:lastModifiedBy>tsikudis</cp:lastModifiedBy>
  <cp:revision>189</cp:revision>
  <dcterms:created xsi:type="dcterms:W3CDTF">1601-01-01T00:00:00Z</dcterms:created>
  <dcterms:modified xsi:type="dcterms:W3CDTF">2012-10-19T13:03:20Z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mokhov@cs.concordia.ca</vt:lpwstr>
  </property>
  <property fmtid="{D5CDD505-2E9C-101B-9397-08002B2CF9AE}" pid="8" name="HomePage">
    <vt:lpwstr>http://alcor.concordia.ca/~sa_mokho/comp229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H:\Study\Concordia\2002\WORK\COMP229\www\sysproc</vt:lpwstr>
  </property>
</Properties>
</file>