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2" r:id="rId3"/>
    <p:sldId id="258" r:id="rId4"/>
    <p:sldId id="259" r:id="rId5"/>
    <p:sldId id="260" r:id="rId6"/>
    <p:sldId id="261" r:id="rId7"/>
    <p:sldId id="264" r:id="rId8"/>
    <p:sldId id="265" r:id="rId9"/>
    <p:sldId id="271" r:id="rId10"/>
    <p:sldId id="266" r:id="rId11"/>
    <p:sldId id="282" r:id="rId12"/>
    <p:sldId id="280" r:id="rId13"/>
    <p:sldId id="281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0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68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69449-7A2C-774A-97E6-D97F018EA118}" type="datetimeFigureOut">
              <a:rPr lang="en-US" smtClean="0"/>
              <a:t>10/5/12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DEC78-0B93-AB40-A6A8-DD796213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Щелчок правит 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AA7734AB-DD6F-D142-809B-4289F4D6AD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63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D812E-38BA-9042-90B7-A4422F3F4B9C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B0FB7-7E4E-C64D-83F0-CC2542D8F4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2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7B161-11E6-314A-B258-B972F10474D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03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E5A2-F9A0-6A43-B955-9A94D0429D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85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CF2D1-B792-564A-A4FB-BF926BD06A2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46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717B4-22E2-5249-B71E-72DD3EAA0C1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44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C6263-B6AD-4E45-A20B-0AAF64C55E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32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6514A-E25B-7444-9692-78B774AE0D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6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A4230-39D0-1240-A7AE-0D9AACF267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85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6C9E6-2CD6-1040-A478-BE73683AD4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96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15790-5CE2-3545-8F16-30251093BE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7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March 1, 2002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Serguei A. Mokhov, mokhov@cs.concordia.ca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F0FF8-58A5-9A4B-9D08-EFF6FD0289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23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l-GR" smtClean="0"/>
              <a:t>March 1, 2002</a:t>
            </a: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Serguei A. Mokhov, mokhov@cs.concordia.ca</a:t>
            </a: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2EDB8A-49BE-2343-97BF-72A66D8234E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BD38-3A66-5C42-A654-2B42FE31C5DE}" type="slidenum">
              <a:rPr lang="ru-RU"/>
              <a:pPr/>
              <a:t>1</a:t>
            </a:fld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CS345</a:t>
            </a:r>
            <a:br>
              <a:rPr lang="en-US" dirty="0" smtClean="0"/>
            </a:br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Φροντιστήριο Άσκησης 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3651C-745B-9645-907C-45F7EE13B23A}" type="slidenum">
              <a:rPr lang="ru-RU"/>
              <a:pPr/>
              <a:t>10</a:t>
            </a:fld>
            <a:endParaRPr lang="ru-RU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>
                <a:latin typeface="Courier New" charset="0"/>
              </a:rPr>
              <a:t>exit()</a:t>
            </a:r>
            <a:r>
              <a:rPr lang="en-US"/>
              <a:t> System Call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667000"/>
            <a:ext cx="8534400" cy="3581400"/>
          </a:xfrm>
        </p:spPr>
        <p:txBody>
          <a:bodyPr/>
          <a:lstStyle/>
          <a:p>
            <a:r>
              <a:rPr lang="en-US" sz="2400" dirty="0"/>
              <a:t>This call gracefully terminates process execution. Gracefully means it does clean up and release of resources, and puts the process into the zombie state.</a:t>
            </a:r>
          </a:p>
          <a:p>
            <a:r>
              <a:rPr lang="en-US" sz="2400" dirty="0"/>
              <a:t>By calling </a:t>
            </a:r>
            <a:r>
              <a:rPr lang="en-US" sz="2400" dirty="0">
                <a:latin typeface="Courier New" charset="0"/>
              </a:rPr>
              <a:t>wait()</a:t>
            </a:r>
            <a:r>
              <a:rPr lang="en-US" sz="2400" dirty="0"/>
              <a:t>, the parent cleans up all its zombie children.</a:t>
            </a:r>
          </a:p>
          <a:p>
            <a:r>
              <a:rPr lang="en-US" sz="2400" dirty="0">
                <a:latin typeface="Courier New" charset="0"/>
              </a:rPr>
              <a:t>exit()</a:t>
            </a:r>
            <a:r>
              <a:rPr lang="en-US" sz="2400" dirty="0"/>
              <a:t> specifies a return value from the program, which a parent process might want to examine as well as status of the dead process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686050" y="1581150"/>
            <a:ext cx="3333750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Courier New" charset="0"/>
              </a:rPr>
              <a:t> #include &lt;stdlib.h&gt;</a:t>
            </a:r>
          </a:p>
          <a:p>
            <a:endParaRPr lang="en-US" sz="1800">
              <a:latin typeface="Courier New" charset="0"/>
            </a:endParaRPr>
          </a:p>
          <a:p>
            <a:r>
              <a:rPr lang="en-US" sz="1800">
                <a:latin typeface="Courier New" charset="0"/>
              </a:rPr>
              <a:t> void exit(int status);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The pause() system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7772400" cy="4114800"/>
          </a:xfrm>
        </p:spPr>
        <p:txBody>
          <a:bodyPr/>
          <a:lstStyle/>
          <a:p>
            <a:r>
              <a:rPr lang="en-US" dirty="0" smtClean="0"/>
              <a:t>Used to suspend process until a signal arrives</a:t>
            </a:r>
          </a:p>
          <a:p>
            <a:r>
              <a:rPr lang="en-US" dirty="0" smtClean="0"/>
              <a:t>Signal action can be the execution of a handler function or process termination</a:t>
            </a:r>
          </a:p>
          <a:p>
            <a:r>
              <a:rPr lang="en-US" dirty="0"/>
              <a:t>only returns </a:t>
            </a:r>
            <a:r>
              <a:rPr lang="en-US" dirty="0" smtClean="0"/>
              <a:t>(-1) when </a:t>
            </a:r>
            <a:r>
              <a:rPr lang="en-US" dirty="0"/>
              <a:t>a signal was caught and the signal-catching function </a:t>
            </a:r>
            <a:r>
              <a:rPr lang="en-US" dirty="0" smtClean="0"/>
              <a:t>returned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F2D1-B792-564A-A4FB-BF926BD06A2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86050" y="1581150"/>
            <a:ext cx="2955106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charset="0"/>
              </a:rPr>
              <a:t> #include </a:t>
            </a:r>
            <a:r>
              <a:rPr lang="en-US" sz="1800" dirty="0" smtClean="0">
                <a:latin typeface="Courier New" charset="0"/>
              </a:rPr>
              <a:t>&lt;</a:t>
            </a:r>
            <a:r>
              <a:rPr lang="en-US" sz="1800" dirty="0" err="1" smtClean="0">
                <a:latin typeface="Courier New" charset="0"/>
              </a:rPr>
              <a:t>unistd.h</a:t>
            </a:r>
            <a:r>
              <a:rPr lang="en-US" sz="1800" dirty="0">
                <a:latin typeface="Courier New" charset="0"/>
              </a:rPr>
              <a:t>&gt;</a:t>
            </a:r>
          </a:p>
          <a:p>
            <a:endParaRPr lang="en-US" sz="1800" dirty="0">
              <a:latin typeface="Courier New" charset="0"/>
            </a:endParaRPr>
          </a:p>
          <a:p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pause(void);</a:t>
            </a:r>
          </a:p>
        </p:txBody>
      </p:sp>
    </p:spTree>
    <p:extLst>
      <p:ext uri="{BB962C8B-B14F-4D97-AF65-F5344CB8AC3E}">
        <p14:creationId xmlns:p14="http://schemas.microsoft.com/office/powerpoint/2010/main" val="1921795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Zombie: has completed execution, still has an entry in the process table</a:t>
            </a:r>
          </a:p>
          <a:p>
            <a:r>
              <a:rPr lang="en-US" dirty="0" smtClean="0"/>
              <a:t>Orphan: parent has finished or terminated while this process is still running</a:t>
            </a:r>
          </a:p>
          <a:p>
            <a:r>
              <a:rPr lang="en-US" dirty="0" smtClean="0"/>
              <a:t>Daemon: runs as a background process, not under the direct control of an interactive 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F2D1-B792-564A-A4FB-BF926BD06A2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220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Zombie process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t="-38275" b="-38275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F2D1-B792-564A-A4FB-BF926BD06A2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938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F2D1-B792-564A-A4FB-BF926BD06A2B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119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Process interaction with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Unix supports a signal facility, looks like a software version of the interrupt subsystem of a normal CPU</a:t>
            </a:r>
          </a:p>
          <a:p>
            <a:r>
              <a:rPr lang="en-US" dirty="0" smtClean="0"/>
              <a:t>Process can send a </a:t>
            </a:r>
            <a:r>
              <a:rPr lang="en-US" i="1" dirty="0" smtClean="0"/>
              <a:t>signal</a:t>
            </a:r>
            <a:r>
              <a:rPr lang="en-US" dirty="0" smtClean="0"/>
              <a:t> to another</a:t>
            </a:r>
          </a:p>
          <a:p>
            <a:r>
              <a:rPr lang="en-US" dirty="0" smtClean="0"/>
              <a:t>Kernel can send signal to a process (like an interrupt)</a:t>
            </a:r>
          </a:p>
          <a:p>
            <a:r>
              <a:rPr lang="en-US" dirty="0" smtClean="0"/>
              <a:t>Process can handle or ignore  a given call</a:t>
            </a:r>
          </a:p>
          <a:p>
            <a:r>
              <a:rPr lang="en-US" dirty="0" smtClean="0"/>
              <a:t>Handle a signal by binding a function to the arrival of a designated signal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715000"/>
            <a:ext cx="1905000" cy="457200"/>
          </a:xfrm>
        </p:spPr>
        <p:txBody>
          <a:bodyPr/>
          <a:lstStyle/>
          <a:p>
            <a:fld id="{613CF2D1-B792-564A-A4FB-BF926BD06A2B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539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Sending a signal: kill() system call</a:t>
            </a:r>
            <a:endParaRPr lang="en-US" sz="4000" dirty="0"/>
          </a:p>
        </p:txBody>
      </p:sp>
      <p:pic>
        <p:nvPicPr>
          <p:cNvPr id="5" name="Content Placeholder 4" descr="Screen Shot 2012-10-03 at 5.49.1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" b="391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F2D1-B792-564A-A4FB-BF926BD06A2B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070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signals: signal()</a:t>
            </a:r>
            <a:endParaRPr lang="en-US" dirty="0"/>
          </a:p>
        </p:txBody>
      </p:sp>
      <p:pic>
        <p:nvPicPr>
          <p:cNvPr id="5" name="Content Placeholder 4" descr="Screen Shot 2012-10-03 at 5.59.3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601" b="-27601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F2D1-B792-564A-A4FB-BF926BD06A2B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6" name="Picture 5" descr="Screen Shot 2012-10-03 at 6.01.1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410200"/>
            <a:ext cx="7906109" cy="48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284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Assignment 1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305800" cy="5486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First experiment with fork() and </a:t>
            </a:r>
            <a:r>
              <a:rPr lang="en-US" dirty="0" err="1" smtClean="0"/>
              <a:t>getpid</a:t>
            </a:r>
            <a:r>
              <a:rPr lang="en-US" dirty="0" smtClean="0"/>
              <a:t>(), </a:t>
            </a:r>
            <a:r>
              <a:rPr lang="en-US" dirty="0" err="1" smtClean="0"/>
              <a:t>getppid</a:t>
            </a:r>
            <a:r>
              <a:rPr lang="en-US" dirty="0" smtClean="0"/>
              <a:t>()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simple </a:t>
            </a:r>
            <a:r>
              <a:rPr lang="en-US" dirty="0" err="1" smtClean="0"/>
              <a:t>printf</a:t>
            </a:r>
            <a:r>
              <a:rPr lang="en-US" dirty="0" smtClean="0"/>
              <a:t> statements to distinguish parent from child (through </a:t>
            </a:r>
            <a:r>
              <a:rPr lang="en-US" dirty="0" err="1" smtClean="0"/>
              <a:t>pid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Send simple signal to child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signal handlers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1</a:t>
            </a:r>
            <a:r>
              <a:rPr lang="en-US" baseline="30000" dirty="0" smtClean="0"/>
              <a:t>st</a:t>
            </a:r>
            <a:r>
              <a:rPr lang="en-US" dirty="0" smtClean="0"/>
              <a:t> time called ( “starting – </a:t>
            </a:r>
            <a:r>
              <a:rPr lang="en-US" dirty="0" err="1" smtClean="0"/>
              <a:t>pid</a:t>
            </a:r>
            <a:r>
              <a:rPr lang="en-US" dirty="0" smtClean="0"/>
              <a:t>’)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all other times called (“process – </a:t>
            </a:r>
            <a:r>
              <a:rPr lang="en-US" dirty="0" err="1" smtClean="0"/>
              <a:t>pid</a:t>
            </a:r>
            <a:r>
              <a:rPr lang="en-US" dirty="0" smtClean="0"/>
              <a:t>”)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To handle Ctrl-C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termination of child process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Create logic for alternating execution 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/>
          <a:p>
            <a:fld id="{613CF2D1-B792-564A-A4FB-BF926BD06A2B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692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F2D1-B792-564A-A4FB-BF926BD06A2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56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EDF1-908D-5F48-9BD9-7B936E1A91BE}" type="slidenum">
              <a:rPr lang="ru-RU"/>
              <a:pPr/>
              <a:t>3</a:t>
            </a:fld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>
                <a:latin typeface="Courier New" charset="0"/>
              </a:rPr>
              <a:t>fork()</a:t>
            </a:r>
            <a:r>
              <a:rPr lang="en-US"/>
              <a:t> System Call (1)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process calling </a:t>
            </a:r>
            <a:r>
              <a:rPr lang="en-US">
                <a:latin typeface="Courier New" charset="0"/>
              </a:rPr>
              <a:t>fork()</a:t>
            </a:r>
            <a:r>
              <a:rPr lang="en-US"/>
              <a:t> spawns a child process.</a:t>
            </a:r>
          </a:p>
          <a:p>
            <a:pPr>
              <a:lnSpc>
                <a:spcPct val="90000"/>
              </a:lnSpc>
            </a:pPr>
            <a:r>
              <a:rPr lang="en-US"/>
              <a:t>The child is almost an identical </a:t>
            </a:r>
            <a:r>
              <a:rPr lang="en-US" i="1"/>
              <a:t>clone</a:t>
            </a:r>
            <a:r>
              <a:rPr lang="en-US"/>
              <a:t> of the parent:</a:t>
            </a:r>
          </a:p>
          <a:p>
            <a:pPr lvl="1">
              <a:lnSpc>
                <a:spcPct val="90000"/>
              </a:lnSpc>
            </a:pPr>
            <a:r>
              <a:rPr lang="en-US"/>
              <a:t>Program Text (segment .text)</a:t>
            </a:r>
          </a:p>
          <a:p>
            <a:pPr lvl="1">
              <a:lnSpc>
                <a:spcPct val="90000"/>
              </a:lnSpc>
            </a:pPr>
            <a:r>
              <a:rPr lang="en-US"/>
              <a:t>Stack (ss)</a:t>
            </a:r>
          </a:p>
          <a:p>
            <a:pPr lvl="1">
              <a:lnSpc>
                <a:spcPct val="90000"/>
              </a:lnSpc>
            </a:pPr>
            <a:r>
              <a:rPr lang="en-US"/>
              <a:t>PCB (eg. registers)</a:t>
            </a:r>
          </a:p>
          <a:p>
            <a:pPr lvl="1">
              <a:lnSpc>
                <a:spcPct val="90000"/>
              </a:lnSpc>
            </a:pPr>
            <a:r>
              <a:rPr lang="en-US"/>
              <a:t>Data (segment .data)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683125" y="4470400"/>
            <a:ext cx="3546475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Courier New" charset="0"/>
              </a:rPr>
              <a:t>#include &lt;sys/types.h&gt;</a:t>
            </a:r>
          </a:p>
          <a:p>
            <a:r>
              <a:rPr lang="en-US" sz="2000">
                <a:latin typeface="Courier New" charset="0"/>
              </a:rPr>
              <a:t>#include &lt;unistd.h&gt;</a:t>
            </a:r>
          </a:p>
          <a:p>
            <a:endParaRPr lang="en-US" sz="2000">
              <a:latin typeface="Courier New" charset="0"/>
            </a:endParaRPr>
          </a:p>
          <a:p>
            <a:r>
              <a:rPr lang="en-US" sz="2000">
                <a:latin typeface="Courier New" charset="0"/>
              </a:rPr>
              <a:t>pid_t fork(void);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791200"/>
            <a:ext cx="1905000" cy="457200"/>
          </a:xfrm>
        </p:spPr>
        <p:txBody>
          <a:bodyPr/>
          <a:lstStyle/>
          <a:p>
            <a:fld id="{BADD2CD9-7A4E-D34F-8D53-2CD0A39295A5}" type="slidenum">
              <a:rPr lang="ru-RU"/>
              <a:pPr/>
              <a:t>4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The </a:t>
            </a:r>
            <a:r>
              <a:rPr lang="en-US">
                <a:latin typeface="Courier New" charset="0"/>
              </a:rPr>
              <a:t>fork()</a:t>
            </a:r>
            <a:r>
              <a:rPr lang="en-US"/>
              <a:t> System Call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800" dirty="0"/>
              <a:t>The </a:t>
            </a:r>
            <a:r>
              <a:rPr lang="en-US" sz="2800" dirty="0">
                <a:latin typeface="Courier New" charset="0"/>
              </a:rPr>
              <a:t>fork()</a:t>
            </a:r>
            <a:r>
              <a:rPr lang="en-US" sz="2800" dirty="0"/>
              <a:t> is one of the those system calls, which is called once, but returns twice!</a:t>
            </a:r>
          </a:p>
          <a:p>
            <a:r>
              <a:rPr lang="en-US" sz="2800" dirty="0"/>
              <a:t>After </a:t>
            </a:r>
            <a:r>
              <a:rPr lang="en-US" sz="2800" dirty="0">
                <a:latin typeface="Courier New" charset="0"/>
              </a:rPr>
              <a:t>fork()</a:t>
            </a:r>
            <a:r>
              <a:rPr lang="en-US" sz="2800" dirty="0"/>
              <a:t> both the parent and the child are executing the same program.</a:t>
            </a:r>
          </a:p>
          <a:p>
            <a:r>
              <a:rPr lang="en-US" sz="2800" dirty="0"/>
              <a:t>On error, </a:t>
            </a:r>
            <a:r>
              <a:rPr lang="en-US" sz="2800" dirty="0">
                <a:latin typeface="Courier New" charset="0"/>
              </a:rPr>
              <a:t>fork()</a:t>
            </a:r>
            <a:r>
              <a:rPr lang="en-US" sz="2800" dirty="0"/>
              <a:t> returns </a:t>
            </a:r>
            <a:r>
              <a:rPr lang="en-US" sz="2800" dirty="0">
                <a:latin typeface="Courier New" charset="0"/>
              </a:rPr>
              <a:t>-</a:t>
            </a:r>
            <a:r>
              <a:rPr lang="en-US" sz="2800" dirty="0" smtClean="0">
                <a:latin typeface="Courier New" charset="0"/>
              </a:rPr>
              <a:t>1</a:t>
            </a:r>
          </a:p>
          <a:p>
            <a:endParaRPr lang="en-US" sz="2800" dirty="0">
              <a:latin typeface="Courier New" charset="0"/>
            </a:endParaRPr>
          </a:p>
          <a:p>
            <a:endParaRPr lang="en-US" sz="2800" dirty="0" smtClean="0">
              <a:latin typeface="Courier New" charset="0"/>
            </a:endParaRPr>
          </a:p>
          <a:p>
            <a:endParaRPr lang="en-US" sz="2800" dirty="0">
              <a:latin typeface="Courier New" charset="0"/>
            </a:endParaRPr>
          </a:p>
          <a:p>
            <a:r>
              <a:rPr lang="en-US" dirty="0" smtClean="0"/>
              <a:t>After </a:t>
            </a:r>
            <a:r>
              <a:rPr lang="en-US" dirty="0" smtClean="0">
                <a:latin typeface="Courier New" charset="0"/>
              </a:rPr>
              <a:t>fork()</a:t>
            </a:r>
            <a:r>
              <a:rPr lang="en-US" dirty="0" smtClean="0"/>
              <a:t> the execution order is not guaranteed.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1066800" y="4025900"/>
            <a:ext cx="914400" cy="1301750"/>
            <a:chOff x="672" y="2824"/>
            <a:chExt cx="576" cy="820"/>
          </a:xfrm>
        </p:grpSpPr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>
              <a:off x="672" y="2832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801" y="2824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FF00"/>
                  </a:solidFill>
                </a:rPr>
                <a:t>PID=28</a:t>
              </a:r>
              <a:endParaRPr lang="en-US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829" y="3356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p1</a:t>
              </a:r>
            </a:p>
          </p:txBody>
        </p:sp>
      </p:grpSp>
      <p:grpSp>
        <p:nvGrpSpPr>
          <p:cNvPr id="8201" name="Group 9"/>
          <p:cNvGrpSpPr>
            <a:grpSpLocks/>
          </p:cNvGrpSpPr>
          <p:nvPr/>
        </p:nvGrpSpPr>
        <p:grpSpPr bwMode="auto">
          <a:xfrm>
            <a:off x="2590800" y="4022725"/>
            <a:ext cx="914400" cy="1301750"/>
            <a:chOff x="672" y="2824"/>
            <a:chExt cx="576" cy="820"/>
          </a:xfrm>
        </p:grpSpPr>
        <p:sp>
          <p:nvSpPr>
            <p:cNvPr id="8202" name="AutoShape 10"/>
            <p:cNvSpPr>
              <a:spLocks noChangeArrowheads="1"/>
            </p:cNvSpPr>
            <p:nvPr/>
          </p:nvSpPr>
          <p:spPr bwMode="auto">
            <a:xfrm>
              <a:off x="672" y="2832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801" y="2824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FF00"/>
                  </a:solidFill>
                </a:rPr>
                <a:t>PID=28</a:t>
              </a:r>
              <a:endParaRPr lang="en-US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829" y="3356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p1</a:t>
              </a:r>
            </a:p>
          </p:txBody>
        </p:sp>
      </p:grpSp>
      <p:grpSp>
        <p:nvGrpSpPr>
          <p:cNvPr id="8206" name="Group 14"/>
          <p:cNvGrpSpPr>
            <a:grpSpLocks/>
          </p:cNvGrpSpPr>
          <p:nvPr/>
        </p:nvGrpSpPr>
        <p:grpSpPr bwMode="auto">
          <a:xfrm>
            <a:off x="4419600" y="4024313"/>
            <a:ext cx="914400" cy="1301750"/>
            <a:chOff x="672" y="2824"/>
            <a:chExt cx="576" cy="820"/>
          </a:xfrm>
        </p:grpSpPr>
        <p:sp>
          <p:nvSpPr>
            <p:cNvPr id="8207" name="AutoShape 15"/>
            <p:cNvSpPr>
              <a:spLocks noChangeArrowheads="1"/>
            </p:cNvSpPr>
            <p:nvPr/>
          </p:nvSpPr>
          <p:spPr bwMode="auto">
            <a:xfrm>
              <a:off x="672" y="2832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801" y="2824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FF00"/>
                  </a:solidFill>
                </a:rPr>
                <a:t>PID=</a:t>
              </a:r>
              <a:r>
                <a:rPr lang="en-US" sz="800" b="1">
                  <a:solidFill>
                    <a:srgbClr val="FF6600"/>
                  </a:solidFill>
                </a:rPr>
                <a:t>34</a:t>
              </a:r>
              <a:endParaRPr lang="en-US"/>
            </a:p>
          </p:txBody>
        </p: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829" y="3356"/>
              <a:ext cx="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c1</a:t>
              </a:r>
            </a:p>
          </p:txBody>
        </p:sp>
      </p:grp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505200" y="4495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622675" y="4214813"/>
            <a:ext cx="6286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/>
              <a:t>fork()</a:t>
            </a:r>
            <a:endParaRPr lang="en-US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738813" y="3124200"/>
            <a:ext cx="2643187" cy="24006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500" dirty="0"/>
              <a:t>Consider a piece of program</a:t>
            </a:r>
          </a:p>
          <a:p>
            <a:endParaRPr lang="en-US" sz="1500" dirty="0"/>
          </a:p>
          <a:p>
            <a:r>
              <a:rPr lang="en-US" sz="1200" dirty="0" smtClean="0">
                <a:latin typeface="Courier New" charset="0"/>
              </a:rPr>
              <a:t>.</a:t>
            </a:r>
            <a:r>
              <a:rPr lang="en-US" sz="1200" dirty="0">
                <a:latin typeface="Courier New" charset="0"/>
              </a:rPr>
              <a:t>..</a:t>
            </a:r>
          </a:p>
          <a:p>
            <a:r>
              <a:rPr lang="en-US" sz="1200" dirty="0" err="1">
                <a:latin typeface="Courier New" charset="0"/>
              </a:rPr>
              <a:t>pid_t</a:t>
            </a:r>
            <a:r>
              <a:rPr lang="en-US" sz="1200" dirty="0">
                <a:latin typeface="Courier New" charset="0"/>
              </a:rPr>
              <a:t> </a:t>
            </a:r>
            <a:r>
              <a:rPr lang="en-US" sz="1200" dirty="0" err="1">
                <a:latin typeface="Courier New" charset="0"/>
              </a:rPr>
              <a:t>pid</a:t>
            </a:r>
            <a:r>
              <a:rPr lang="en-US" sz="1200" dirty="0">
                <a:latin typeface="Courier New" charset="0"/>
              </a:rPr>
              <a:t> = fork();</a:t>
            </a:r>
          </a:p>
          <a:p>
            <a:r>
              <a:rPr lang="en-US" sz="1200" dirty="0" err="1">
                <a:latin typeface="Courier New" charset="0"/>
              </a:rPr>
              <a:t>printf</a:t>
            </a:r>
            <a:r>
              <a:rPr lang="en-US" sz="1200" dirty="0">
                <a:latin typeface="Courier New" charset="0"/>
              </a:rPr>
              <a:t>(</a:t>
            </a:r>
            <a:r>
              <a:rPr lang="ja-JP" altLang="en-US" sz="1200" dirty="0">
                <a:latin typeface="Arial"/>
              </a:rPr>
              <a:t>“</a:t>
            </a:r>
            <a:r>
              <a:rPr lang="en-US" sz="1200" dirty="0">
                <a:latin typeface="Courier New" charset="0"/>
              </a:rPr>
              <a:t>PID: %d\n</a:t>
            </a:r>
            <a:r>
              <a:rPr lang="ja-JP" altLang="en-US" sz="1200" dirty="0">
                <a:latin typeface="Arial"/>
              </a:rPr>
              <a:t>”</a:t>
            </a:r>
            <a:r>
              <a:rPr lang="en-US" sz="1200" dirty="0">
                <a:latin typeface="Courier New" charset="0"/>
              </a:rPr>
              <a:t>, </a:t>
            </a:r>
            <a:r>
              <a:rPr lang="en-US" sz="1200" dirty="0" err="1">
                <a:latin typeface="Courier New" charset="0"/>
              </a:rPr>
              <a:t>pid</a:t>
            </a:r>
            <a:r>
              <a:rPr lang="en-US" sz="1200" dirty="0">
                <a:latin typeface="Courier New" charset="0"/>
              </a:rPr>
              <a:t>);</a:t>
            </a:r>
          </a:p>
          <a:p>
            <a:r>
              <a:rPr lang="en-US" sz="1200" dirty="0">
                <a:latin typeface="Courier New" charset="0"/>
              </a:rPr>
              <a:t>...</a:t>
            </a:r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The parent will print:</a:t>
            </a:r>
          </a:p>
          <a:p>
            <a:r>
              <a:rPr lang="en-US" sz="1200" dirty="0">
                <a:latin typeface="Courier New" charset="0"/>
              </a:rPr>
              <a:t>PID: 34</a:t>
            </a:r>
            <a:endParaRPr lang="en-US" sz="1200" dirty="0"/>
          </a:p>
          <a:p>
            <a:r>
              <a:rPr lang="en-US" sz="1500" dirty="0"/>
              <a:t>And the child will </a:t>
            </a:r>
            <a:r>
              <a:rPr lang="en-US" sz="1500" b="1" dirty="0"/>
              <a:t>always</a:t>
            </a:r>
            <a:r>
              <a:rPr lang="en-US" sz="1500" dirty="0"/>
              <a:t> print:</a:t>
            </a:r>
          </a:p>
          <a:p>
            <a:r>
              <a:rPr lang="en-US" sz="1200" dirty="0">
                <a:latin typeface="Courier New" charset="0"/>
              </a:rPr>
              <a:t>PID: 0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3892-CDCD-444C-85A4-0CB3A61538E5}" type="slidenum">
              <a:rPr lang="ru-RU"/>
              <a:pPr/>
              <a:t>5</a:t>
            </a:fld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>
                <a:latin typeface="Courier New" charset="0"/>
              </a:rPr>
              <a:t>exec()</a:t>
            </a:r>
            <a:r>
              <a:rPr lang="en-US"/>
              <a:t>System Call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dirty="0">
                <a:latin typeface="Courier New" charset="0"/>
              </a:rPr>
              <a:t>exec()</a:t>
            </a:r>
            <a:r>
              <a:rPr lang="en-US" sz="2000" dirty="0"/>
              <a:t> call replaces a current process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 image with a new one (i.e. loads a new program within current process).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The new image is either regular executable binary file or a shell script.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There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no a </a:t>
            </a:r>
            <a:r>
              <a:rPr lang="en-US" sz="2000" dirty="0" err="1"/>
              <a:t>syscall</a:t>
            </a:r>
            <a:r>
              <a:rPr lang="en-US" sz="2000" dirty="0"/>
              <a:t> under the name </a:t>
            </a:r>
            <a:r>
              <a:rPr lang="en-US" sz="2000" dirty="0">
                <a:latin typeface="Courier New" charset="0"/>
              </a:rPr>
              <a:t>exec()</a:t>
            </a:r>
            <a:r>
              <a:rPr lang="en-US" sz="2000" dirty="0"/>
              <a:t>. By </a:t>
            </a:r>
            <a:r>
              <a:rPr lang="en-US" sz="2000" dirty="0">
                <a:latin typeface="Courier New" charset="0"/>
              </a:rPr>
              <a:t>exec()</a:t>
            </a:r>
            <a:r>
              <a:rPr lang="en-US" sz="2000" dirty="0"/>
              <a:t> we usually refer to a family of calls: </a:t>
            </a:r>
          </a:p>
          <a:p>
            <a:pPr lvl="1">
              <a:lnSpc>
                <a:spcPct val="90000"/>
              </a:lnSpc>
            </a:pPr>
            <a:r>
              <a:rPr lang="en-US" sz="1600" dirty="0" err="1">
                <a:latin typeface="Courier New" charset="0"/>
                <a:cs typeface="Arial Unicode MS" charset="0"/>
              </a:rPr>
              <a:t>int</a:t>
            </a:r>
            <a:r>
              <a:rPr lang="en-US" sz="1600" dirty="0">
                <a:latin typeface="Courier New" charset="0"/>
                <a:cs typeface="Arial Unicode MS" charset="0"/>
              </a:rPr>
              <a:t> </a:t>
            </a:r>
            <a:r>
              <a:rPr lang="en-US" sz="1600" dirty="0" err="1">
                <a:latin typeface="Courier New" charset="0"/>
                <a:cs typeface="Arial Unicode MS" charset="0"/>
              </a:rPr>
              <a:t>execl</a:t>
            </a:r>
            <a:r>
              <a:rPr lang="en-US" sz="1600" dirty="0">
                <a:latin typeface="Courier New" charset="0"/>
                <a:cs typeface="Arial Unicode MS" charset="0"/>
              </a:rPr>
              <a:t>(char *path, char *</a:t>
            </a:r>
            <a:r>
              <a:rPr lang="en-US" sz="1600" dirty="0" err="1">
                <a:latin typeface="Courier New" charset="0"/>
                <a:cs typeface="Arial Unicode MS" charset="0"/>
              </a:rPr>
              <a:t>arg</a:t>
            </a:r>
            <a:r>
              <a:rPr lang="en-US" sz="1600" dirty="0">
                <a:latin typeface="Courier New" charset="0"/>
                <a:cs typeface="Arial Unicode MS" charset="0"/>
              </a:rPr>
              <a:t>, ...);</a:t>
            </a:r>
          </a:p>
          <a:p>
            <a:pPr lvl="1">
              <a:lnSpc>
                <a:spcPct val="90000"/>
              </a:lnSpc>
            </a:pPr>
            <a:r>
              <a:rPr lang="en-US" sz="1600" dirty="0" err="1">
                <a:latin typeface="Courier New" charset="0"/>
                <a:cs typeface="Arial Unicode MS" charset="0"/>
              </a:rPr>
              <a:t>int</a:t>
            </a:r>
            <a:r>
              <a:rPr lang="en-US" sz="1600" dirty="0">
                <a:latin typeface="Courier New" charset="0"/>
                <a:cs typeface="Arial Unicode MS" charset="0"/>
              </a:rPr>
              <a:t> </a:t>
            </a:r>
            <a:r>
              <a:rPr lang="en-US" sz="1600" dirty="0" err="1">
                <a:latin typeface="Courier New" charset="0"/>
                <a:cs typeface="Arial Unicode MS" charset="0"/>
              </a:rPr>
              <a:t>execv</a:t>
            </a:r>
            <a:r>
              <a:rPr lang="en-US" sz="1600" dirty="0">
                <a:latin typeface="Courier New" charset="0"/>
                <a:cs typeface="Arial Unicode MS" charset="0"/>
              </a:rPr>
              <a:t>(char *path, char *</a:t>
            </a:r>
            <a:r>
              <a:rPr lang="en-US" sz="1600" dirty="0" err="1">
                <a:latin typeface="Courier New" charset="0"/>
                <a:cs typeface="Arial Unicode MS" charset="0"/>
              </a:rPr>
              <a:t>argv</a:t>
            </a:r>
            <a:r>
              <a:rPr lang="en-US" sz="1600" dirty="0">
                <a:latin typeface="Courier New" charset="0"/>
                <a:cs typeface="Arial Unicode MS" charset="0"/>
              </a:rPr>
              <a:t>[]);</a:t>
            </a:r>
          </a:p>
          <a:p>
            <a:pPr lvl="1">
              <a:lnSpc>
                <a:spcPct val="90000"/>
              </a:lnSpc>
            </a:pPr>
            <a:r>
              <a:rPr lang="en-US" sz="1600" dirty="0" err="1">
                <a:latin typeface="Courier New" charset="0"/>
                <a:cs typeface="Arial Unicode MS" charset="0"/>
              </a:rPr>
              <a:t>int</a:t>
            </a:r>
            <a:r>
              <a:rPr lang="en-US" sz="1600" dirty="0">
                <a:latin typeface="Courier New" charset="0"/>
                <a:cs typeface="Arial Unicode MS" charset="0"/>
              </a:rPr>
              <a:t> </a:t>
            </a:r>
            <a:r>
              <a:rPr lang="en-US" sz="1600" dirty="0" err="1">
                <a:latin typeface="Courier New" charset="0"/>
                <a:cs typeface="Arial Unicode MS" charset="0"/>
              </a:rPr>
              <a:t>execle</a:t>
            </a:r>
            <a:r>
              <a:rPr lang="en-US" sz="1600" dirty="0">
                <a:latin typeface="Courier New" charset="0"/>
                <a:cs typeface="Arial Unicode MS" charset="0"/>
              </a:rPr>
              <a:t>(char *path, char *</a:t>
            </a:r>
            <a:r>
              <a:rPr lang="en-US" sz="1600" dirty="0" err="1">
                <a:latin typeface="Courier New" charset="0"/>
                <a:cs typeface="Arial Unicode MS" charset="0"/>
              </a:rPr>
              <a:t>arg</a:t>
            </a:r>
            <a:r>
              <a:rPr lang="en-US" sz="1600" dirty="0">
                <a:latin typeface="Courier New" charset="0"/>
                <a:cs typeface="Arial Unicode MS" charset="0"/>
              </a:rPr>
              <a:t>, ..., char *</a:t>
            </a:r>
            <a:r>
              <a:rPr lang="en-US" sz="1600" dirty="0" err="1">
                <a:latin typeface="Courier New" charset="0"/>
                <a:cs typeface="Arial Unicode MS" charset="0"/>
              </a:rPr>
              <a:t>envp</a:t>
            </a:r>
            <a:r>
              <a:rPr lang="en-US" sz="1600" dirty="0">
                <a:latin typeface="Courier New" charset="0"/>
                <a:cs typeface="Arial Unicode MS" charset="0"/>
              </a:rPr>
              <a:t>[]);</a:t>
            </a:r>
          </a:p>
          <a:p>
            <a:pPr lvl="1">
              <a:lnSpc>
                <a:spcPct val="90000"/>
              </a:lnSpc>
            </a:pPr>
            <a:r>
              <a:rPr lang="en-US" sz="1600" dirty="0" err="1">
                <a:latin typeface="Courier New" charset="0"/>
                <a:cs typeface="Arial Unicode MS" charset="0"/>
              </a:rPr>
              <a:t>int</a:t>
            </a:r>
            <a:r>
              <a:rPr lang="en-US" sz="1600" dirty="0">
                <a:latin typeface="Courier New" charset="0"/>
                <a:cs typeface="Arial Unicode MS" charset="0"/>
              </a:rPr>
              <a:t> </a:t>
            </a:r>
            <a:r>
              <a:rPr lang="en-US" sz="1600" dirty="0" err="1">
                <a:latin typeface="Courier New" charset="0"/>
                <a:cs typeface="Arial Unicode MS" charset="0"/>
              </a:rPr>
              <a:t>execve</a:t>
            </a:r>
            <a:r>
              <a:rPr lang="en-US" sz="1600" dirty="0">
                <a:latin typeface="Courier New" charset="0"/>
                <a:cs typeface="Arial Unicode MS" charset="0"/>
              </a:rPr>
              <a:t>(char *path, char *</a:t>
            </a:r>
            <a:r>
              <a:rPr lang="en-US" sz="1600" dirty="0" err="1">
                <a:latin typeface="Courier New" charset="0"/>
                <a:cs typeface="Arial Unicode MS" charset="0"/>
              </a:rPr>
              <a:t>argv</a:t>
            </a:r>
            <a:r>
              <a:rPr lang="en-US" sz="1600" dirty="0">
                <a:latin typeface="Courier New" charset="0"/>
                <a:cs typeface="Arial Unicode MS" charset="0"/>
              </a:rPr>
              <a:t>[], char *</a:t>
            </a:r>
            <a:r>
              <a:rPr lang="en-US" sz="1600" dirty="0" err="1">
                <a:latin typeface="Courier New" charset="0"/>
                <a:cs typeface="Arial Unicode MS" charset="0"/>
              </a:rPr>
              <a:t>envp</a:t>
            </a:r>
            <a:r>
              <a:rPr lang="en-US" sz="1600" dirty="0">
                <a:latin typeface="Courier New" charset="0"/>
                <a:cs typeface="Arial Unicode MS" charset="0"/>
              </a:rPr>
              <a:t>[]);</a:t>
            </a:r>
          </a:p>
          <a:p>
            <a:pPr lvl="1">
              <a:lnSpc>
                <a:spcPct val="90000"/>
              </a:lnSpc>
            </a:pPr>
            <a:r>
              <a:rPr lang="en-US" sz="1600" dirty="0" err="1">
                <a:latin typeface="Courier New" charset="0"/>
                <a:cs typeface="Arial Unicode MS" charset="0"/>
              </a:rPr>
              <a:t>int</a:t>
            </a:r>
            <a:r>
              <a:rPr lang="en-US" sz="1600" dirty="0">
                <a:latin typeface="Courier New" charset="0"/>
                <a:cs typeface="Arial Unicode MS" charset="0"/>
              </a:rPr>
              <a:t> </a:t>
            </a:r>
            <a:r>
              <a:rPr lang="en-US" sz="1600" dirty="0" err="1">
                <a:latin typeface="Courier New" charset="0"/>
                <a:cs typeface="Arial Unicode MS" charset="0"/>
              </a:rPr>
              <a:t>execlp</a:t>
            </a:r>
            <a:r>
              <a:rPr lang="en-US" sz="1600" dirty="0">
                <a:latin typeface="Courier New" charset="0"/>
                <a:cs typeface="Arial Unicode MS" charset="0"/>
              </a:rPr>
              <a:t>(char *file, char *</a:t>
            </a:r>
            <a:r>
              <a:rPr lang="en-US" sz="1600" dirty="0" err="1">
                <a:latin typeface="Courier New" charset="0"/>
                <a:cs typeface="Arial Unicode MS" charset="0"/>
              </a:rPr>
              <a:t>arg</a:t>
            </a:r>
            <a:r>
              <a:rPr lang="en-US" sz="1600" dirty="0">
                <a:latin typeface="Courier New" charset="0"/>
                <a:cs typeface="Arial Unicode MS" charset="0"/>
              </a:rPr>
              <a:t>, ...);</a:t>
            </a:r>
          </a:p>
          <a:p>
            <a:pPr lvl="1">
              <a:lnSpc>
                <a:spcPct val="90000"/>
              </a:lnSpc>
            </a:pPr>
            <a:r>
              <a:rPr lang="en-US" sz="1600" dirty="0" err="1">
                <a:latin typeface="Courier New" charset="0"/>
                <a:cs typeface="Arial Unicode MS" charset="0"/>
              </a:rPr>
              <a:t>int</a:t>
            </a:r>
            <a:r>
              <a:rPr lang="en-US" sz="1600" dirty="0">
                <a:latin typeface="Courier New" charset="0"/>
                <a:cs typeface="Arial Unicode MS" charset="0"/>
              </a:rPr>
              <a:t> </a:t>
            </a:r>
            <a:r>
              <a:rPr lang="en-US" sz="1600" dirty="0" err="1">
                <a:latin typeface="Courier New" charset="0"/>
                <a:cs typeface="Arial Unicode MS" charset="0"/>
              </a:rPr>
              <a:t>execvp</a:t>
            </a:r>
            <a:r>
              <a:rPr lang="en-US" sz="1600" dirty="0">
                <a:latin typeface="Courier New" charset="0"/>
                <a:cs typeface="Arial Unicode MS" charset="0"/>
              </a:rPr>
              <a:t>(char *file, char *</a:t>
            </a:r>
            <a:r>
              <a:rPr lang="en-US" sz="1600" dirty="0" err="1">
                <a:latin typeface="Courier New" charset="0"/>
                <a:cs typeface="Arial Unicode MS" charset="0"/>
              </a:rPr>
              <a:t>argv</a:t>
            </a:r>
            <a:r>
              <a:rPr lang="en-US" sz="1600" dirty="0">
                <a:latin typeface="Courier New" charset="0"/>
                <a:cs typeface="Arial Unicode MS" charset="0"/>
              </a:rPr>
              <a:t>[])</a:t>
            </a:r>
            <a:r>
              <a:rPr lang="en-US" sz="1600" dirty="0" smtClean="0">
                <a:latin typeface="Courier New" charset="0"/>
                <a:cs typeface="Arial Unicode MS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cs typeface="Arial Unicode MS" charset="0"/>
              </a:rPr>
              <a:t>Here's what </a:t>
            </a:r>
            <a:r>
              <a:rPr lang="en-US" sz="2000" i="1" dirty="0" smtClean="0">
                <a:cs typeface="Arial Unicode MS" charset="0"/>
              </a:rPr>
              <a:t>l</a:t>
            </a:r>
            <a:r>
              <a:rPr lang="en-US" sz="2000" dirty="0" smtClean="0">
                <a:cs typeface="Arial Unicode MS" charset="0"/>
              </a:rPr>
              <a:t>, </a:t>
            </a:r>
            <a:r>
              <a:rPr lang="en-US" sz="2000" i="1" dirty="0" smtClean="0">
                <a:cs typeface="Arial Unicode MS" charset="0"/>
              </a:rPr>
              <a:t>v</a:t>
            </a:r>
            <a:r>
              <a:rPr lang="en-US" sz="2000" dirty="0" smtClean="0">
                <a:cs typeface="Arial Unicode MS" charset="0"/>
              </a:rPr>
              <a:t>, </a:t>
            </a:r>
            <a:r>
              <a:rPr lang="en-US" sz="2000" i="1" dirty="0" smtClean="0">
                <a:cs typeface="Arial Unicode MS" charset="0"/>
              </a:rPr>
              <a:t>e</a:t>
            </a:r>
            <a:r>
              <a:rPr lang="en-US" sz="2000" dirty="0" smtClean="0">
                <a:cs typeface="Arial Unicode MS" charset="0"/>
              </a:rPr>
              <a:t>, and </a:t>
            </a:r>
            <a:r>
              <a:rPr lang="en-US" sz="2000" i="1" dirty="0" smtClean="0">
                <a:cs typeface="Arial Unicode MS" charset="0"/>
              </a:rPr>
              <a:t>p</a:t>
            </a:r>
            <a:r>
              <a:rPr lang="en-US" sz="2000" dirty="0" smtClean="0">
                <a:cs typeface="Arial Unicode MS" charset="0"/>
              </a:rPr>
              <a:t> mean:</a:t>
            </a:r>
          </a:p>
          <a:p>
            <a:pPr lvl="1">
              <a:lnSpc>
                <a:spcPct val="60000"/>
              </a:lnSpc>
            </a:pPr>
            <a:r>
              <a:rPr lang="en-US" sz="1800" b="1" i="1" dirty="0" smtClean="0">
                <a:cs typeface="Arial Unicode MS" charset="0"/>
              </a:rPr>
              <a:t>l</a:t>
            </a:r>
            <a:r>
              <a:rPr lang="en-US" sz="1800" dirty="0" smtClean="0">
                <a:cs typeface="Arial Unicode MS" charset="0"/>
              </a:rPr>
              <a:t> means an argument list,</a:t>
            </a:r>
          </a:p>
          <a:p>
            <a:pPr lvl="1">
              <a:lnSpc>
                <a:spcPct val="60000"/>
              </a:lnSpc>
            </a:pPr>
            <a:r>
              <a:rPr lang="en-US" sz="1800" b="1" i="1" dirty="0" smtClean="0">
                <a:cs typeface="Arial Unicode MS" charset="0"/>
              </a:rPr>
              <a:t>v</a:t>
            </a:r>
            <a:r>
              <a:rPr lang="en-US" sz="1800" dirty="0" smtClean="0">
                <a:cs typeface="Arial Unicode MS" charset="0"/>
              </a:rPr>
              <a:t> means an argument vector,</a:t>
            </a:r>
          </a:p>
          <a:p>
            <a:pPr lvl="1">
              <a:lnSpc>
                <a:spcPct val="60000"/>
              </a:lnSpc>
            </a:pPr>
            <a:r>
              <a:rPr lang="en-US" sz="1800" b="1" i="1" dirty="0" smtClean="0">
                <a:cs typeface="Arial Unicode MS" charset="0"/>
              </a:rPr>
              <a:t>e</a:t>
            </a:r>
            <a:r>
              <a:rPr lang="en-US" sz="1800" dirty="0" smtClean="0">
                <a:cs typeface="Arial Unicode MS" charset="0"/>
              </a:rPr>
              <a:t> means an environment vector, and</a:t>
            </a:r>
          </a:p>
          <a:p>
            <a:pPr lvl="1">
              <a:lnSpc>
                <a:spcPct val="60000"/>
              </a:lnSpc>
            </a:pPr>
            <a:r>
              <a:rPr lang="en-US" sz="1800" b="1" i="1" dirty="0" smtClean="0">
                <a:cs typeface="Arial Unicode MS" charset="0"/>
              </a:rPr>
              <a:t>p</a:t>
            </a:r>
            <a:r>
              <a:rPr lang="en-US" sz="1800" dirty="0" smtClean="0">
                <a:cs typeface="Arial Unicode MS" charset="0"/>
              </a:rPr>
              <a:t> means a search path.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A976-BCE1-0445-B319-FA733495C4DE}" type="slidenum">
              <a:rPr lang="ru-RU"/>
              <a:pPr/>
              <a:t>6</a:t>
            </a:fld>
            <a:endParaRPr 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>
                <a:latin typeface="Courier New" charset="0"/>
              </a:rPr>
              <a:t>exec()</a:t>
            </a:r>
            <a:r>
              <a:rPr lang="en-US"/>
              <a:t>System Call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Upon success, </a:t>
            </a:r>
            <a:r>
              <a:rPr lang="en-US" sz="2000" dirty="0">
                <a:latin typeface="Courier New" charset="0"/>
                <a:cs typeface="Arial Unicode MS" charset="0"/>
              </a:rPr>
              <a:t>exec()</a:t>
            </a:r>
            <a:r>
              <a:rPr lang="en-US" sz="2000" dirty="0">
                <a:cs typeface="Arial Unicode MS" charset="0"/>
              </a:rPr>
              <a:t> </a:t>
            </a:r>
            <a:r>
              <a:rPr lang="en-US" sz="2000" b="1" dirty="0">
                <a:cs typeface="Arial Unicode MS" charset="0"/>
              </a:rPr>
              <a:t>never</a:t>
            </a:r>
            <a:r>
              <a:rPr lang="en-US" sz="2000" dirty="0">
                <a:cs typeface="Arial Unicode MS" charset="0"/>
              </a:rPr>
              <a:t> returns to the caller</a:t>
            </a:r>
            <a:r>
              <a:rPr lang="en-US" sz="2000" dirty="0"/>
              <a:t>. If it does return, it means the call failed. Typical reasons are: non-existent file (bad path) or bad permissions.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Arguments passed via </a:t>
            </a:r>
            <a:r>
              <a:rPr lang="en-US" sz="2000" dirty="0">
                <a:latin typeface="Courier New" charset="0"/>
                <a:cs typeface="Arial Unicode MS" charset="0"/>
              </a:rPr>
              <a:t>exec()</a:t>
            </a:r>
            <a:r>
              <a:rPr lang="en-US" sz="2000" dirty="0"/>
              <a:t> appear in the </a:t>
            </a:r>
            <a:r>
              <a:rPr lang="en-US" sz="2000" dirty="0" err="1">
                <a:latin typeface="Courier New" charset="0"/>
                <a:cs typeface="Arial Unicode MS" charset="0"/>
              </a:rPr>
              <a:t>argv</a:t>
            </a:r>
            <a:r>
              <a:rPr lang="en-US" sz="2000" dirty="0">
                <a:latin typeface="Courier New" charset="0"/>
                <a:cs typeface="Arial Unicode MS" charset="0"/>
              </a:rPr>
              <a:t>[]</a:t>
            </a:r>
            <a:r>
              <a:rPr lang="en-US" sz="2000" dirty="0">
                <a:cs typeface="Arial Unicode MS" charset="0"/>
              </a:rPr>
              <a:t> of the </a:t>
            </a:r>
            <a:r>
              <a:rPr lang="en-US" sz="2000" dirty="0">
                <a:latin typeface="Courier New" charset="0"/>
                <a:cs typeface="Arial Unicode MS" charset="0"/>
              </a:rPr>
              <a:t>main()</a:t>
            </a:r>
            <a:r>
              <a:rPr lang="en-US" sz="2000" dirty="0">
                <a:cs typeface="Arial Unicode MS" charset="0"/>
              </a:rPr>
              <a:t> function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For more info: </a:t>
            </a:r>
            <a:r>
              <a:rPr lang="en-US" sz="2000" dirty="0">
                <a:latin typeface="Courier New" charset="0"/>
              </a:rPr>
              <a:t>man 3 exec</a:t>
            </a:r>
            <a:r>
              <a:rPr lang="en-US" sz="2000" dirty="0" smtClean="0"/>
              <a:t>;</a:t>
            </a:r>
            <a:endParaRPr lang="en-US" sz="2000" dirty="0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143000" y="3886200"/>
            <a:ext cx="914400" cy="1301750"/>
            <a:chOff x="672" y="2824"/>
            <a:chExt cx="576" cy="820"/>
          </a:xfrm>
        </p:grpSpPr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>
              <a:off x="672" y="2832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801" y="2824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FF00"/>
                  </a:solidFill>
                </a:rPr>
                <a:t>PID=28</a:t>
              </a:r>
              <a:endParaRPr lang="en-US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829" y="3356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p1</a:t>
              </a:r>
            </a:p>
          </p:txBody>
        </p:sp>
      </p:grp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2971800" y="3887788"/>
            <a:ext cx="914400" cy="1301750"/>
            <a:chOff x="1872" y="2348"/>
            <a:chExt cx="576" cy="820"/>
          </a:xfrm>
        </p:grpSpPr>
        <p:sp>
          <p:nvSpPr>
            <p:cNvPr id="10249" name="AutoShape 9"/>
            <p:cNvSpPr>
              <a:spLocks noChangeArrowheads="1"/>
            </p:cNvSpPr>
            <p:nvPr/>
          </p:nvSpPr>
          <p:spPr bwMode="auto">
            <a:xfrm>
              <a:off x="1872" y="2356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2001" y="2348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6600"/>
                  </a:solidFill>
                </a:rPr>
                <a:t>PID=28</a:t>
              </a:r>
              <a:endParaRPr lang="en-US" sz="800" b="1">
                <a:solidFill>
                  <a:srgbClr val="FFFF00"/>
                </a:solidFill>
              </a:endParaRPr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2029" y="2880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p1</a:t>
              </a:r>
            </a:p>
          </p:txBody>
        </p:sp>
      </p:grp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2057400" y="43592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174875" y="4078288"/>
            <a:ext cx="65881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/>
              <a:t>exec()</a:t>
            </a:r>
            <a:endParaRPr lang="en-US"/>
          </a:p>
        </p:txBody>
      </p: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1035050" y="5341938"/>
            <a:ext cx="2133600" cy="785812"/>
            <a:chOff x="432" y="3201"/>
            <a:chExt cx="1344" cy="495"/>
          </a:xfrm>
        </p:grpSpPr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1152" y="3264"/>
              <a:ext cx="62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/>
                <a:t>Old Program</a:t>
              </a:r>
              <a:endParaRPr lang="en-US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1152" y="3504"/>
              <a:ext cx="624" cy="192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/>
                <a:t>New Program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432" y="3201"/>
              <a:ext cx="7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Legend: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3BBA-C59C-7C45-A567-36B23BECF7DD}" type="slidenum">
              <a:rPr lang="ru-RU"/>
              <a:pPr/>
              <a:t>7</a:t>
            </a:fld>
            <a:endParaRPr lang="ru-RU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latin typeface="Courier New" charset="0"/>
              </a:rPr>
              <a:t>fork()</a:t>
            </a:r>
            <a:r>
              <a:rPr lang="en-US" dirty="0"/>
              <a:t> and </a:t>
            </a:r>
            <a:r>
              <a:rPr lang="en-US" dirty="0">
                <a:latin typeface="Courier New" charset="0"/>
              </a:rPr>
              <a:t>exec()</a:t>
            </a:r>
            <a:r>
              <a:rPr lang="en-US" dirty="0"/>
              <a:t> Combined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/>
              <a:t>Often after doing </a:t>
            </a:r>
            <a:r>
              <a:rPr lang="en-US">
                <a:latin typeface="Courier New" charset="0"/>
              </a:rPr>
              <a:t>fork()</a:t>
            </a:r>
            <a:r>
              <a:rPr lang="en-US"/>
              <a:t> we want to load a new program into the child. </a:t>
            </a:r>
            <a:r>
              <a:rPr lang="en-US" i="1"/>
              <a:t>E.g.</a:t>
            </a:r>
            <a:r>
              <a:rPr lang="en-US"/>
              <a:t>: a shell.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1066800" y="3355975"/>
            <a:ext cx="914400" cy="1301750"/>
            <a:chOff x="672" y="2824"/>
            <a:chExt cx="576" cy="820"/>
          </a:xfrm>
        </p:grpSpPr>
        <p:sp>
          <p:nvSpPr>
            <p:cNvPr id="17413" name="AutoShape 5"/>
            <p:cNvSpPr>
              <a:spLocks noChangeArrowheads="1"/>
            </p:cNvSpPr>
            <p:nvPr/>
          </p:nvSpPr>
          <p:spPr bwMode="auto">
            <a:xfrm>
              <a:off x="672" y="2832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801" y="2824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FF00"/>
                  </a:solidFill>
                </a:rPr>
                <a:t>PID=28</a:t>
              </a:r>
              <a:endParaRPr lang="en-US"/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829" y="3356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p1</a:t>
              </a:r>
            </a:p>
          </p:txBody>
        </p:sp>
      </p:grpSp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2590800" y="3352800"/>
            <a:ext cx="914400" cy="1301750"/>
            <a:chOff x="672" y="2824"/>
            <a:chExt cx="576" cy="820"/>
          </a:xfrm>
        </p:grpSpPr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672" y="2832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801" y="2824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FF00"/>
                  </a:solidFill>
                </a:rPr>
                <a:t>PID=28</a:t>
              </a:r>
              <a:endParaRPr lang="en-US"/>
            </a:p>
          </p:txBody>
        </p:sp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829" y="3356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p1</a:t>
              </a:r>
            </a:p>
          </p:txBody>
        </p:sp>
      </p:grpSp>
      <p:grpSp>
        <p:nvGrpSpPr>
          <p:cNvPr id="17420" name="Group 12"/>
          <p:cNvGrpSpPr>
            <a:grpSpLocks/>
          </p:cNvGrpSpPr>
          <p:nvPr/>
        </p:nvGrpSpPr>
        <p:grpSpPr bwMode="auto">
          <a:xfrm>
            <a:off x="4419600" y="3354388"/>
            <a:ext cx="914400" cy="1301750"/>
            <a:chOff x="672" y="2824"/>
            <a:chExt cx="576" cy="820"/>
          </a:xfrm>
        </p:grpSpPr>
        <p:sp>
          <p:nvSpPr>
            <p:cNvPr id="17421" name="AutoShape 13"/>
            <p:cNvSpPr>
              <a:spLocks noChangeArrowheads="1"/>
            </p:cNvSpPr>
            <p:nvPr/>
          </p:nvSpPr>
          <p:spPr bwMode="auto">
            <a:xfrm>
              <a:off x="672" y="2832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801" y="2824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FF00"/>
                  </a:solidFill>
                </a:rPr>
                <a:t>PID=</a:t>
              </a:r>
              <a:r>
                <a:rPr lang="en-US" sz="800" b="1">
                  <a:solidFill>
                    <a:srgbClr val="FF6600"/>
                  </a:solidFill>
                </a:rPr>
                <a:t>34</a:t>
              </a:r>
              <a:endParaRPr lang="en-US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829" y="3356"/>
              <a:ext cx="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c1</a:t>
              </a:r>
            </a:p>
          </p:txBody>
        </p:sp>
      </p:grp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505200" y="38004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3581400" y="3429000"/>
            <a:ext cx="8699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>
                <a:latin typeface="Courier New" charset="0"/>
              </a:rPr>
              <a:t>fork()</a:t>
            </a:r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1230313" y="2895600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tcsh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678113" y="2895600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tcsh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4583113" y="2895600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tcsh</a:t>
            </a:r>
          </a:p>
        </p:txBody>
      </p:sp>
      <p:grpSp>
        <p:nvGrpSpPr>
          <p:cNvPr id="17429" name="Group 21"/>
          <p:cNvGrpSpPr>
            <a:grpSpLocks/>
          </p:cNvGrpSpPr>
          <p:nvPr/>
        </p:nvGrpSpPr>
        <p:grpSpPr bwMode="auto">
          <a:xfrm>
            <a:off x="4475163" y="5021263"/>
            <a:ext cx="914400" cy="1301750"/>
            <a:chOff x="672" y="2824"/>
            <a:chExt cx="576" cy="820"/>
          </a:xfrm>
        </p:grpSpPr>
        <p:sp>
          <p:nvSpPr>
            <p:cNvPr id="17430" name="AutoShape 22"/>
            <p:cNvSpPr>
              <a:spLocks noChangeArrowheads="1"/>
            </p:cNvSpPr>
            <p:nvPr/>
          </p:nvSpPr>
          <p:spPr bwMode="auto">
            <a:xfrm>
              <a:off x="672" y="2832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Text Box 23"/>
            <p:cNvSpPr txBox="1">
              <a:spLocks noChangeArrowheads="1"/>
            </p:cNvSpPr>
            <p:nvPr/>
          </p:nvSpPr>
          <p:spPr bwMode="auto">
            <a:xfrm>
              <a:off x="801" y="2824"/>
              <a:ext cx="32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b="1">
                  <a:solidFill>
                    <a:srgbClr val="FFFF00"/>
                  </a:solidFill>
                </a:rPr>
                <a:t>PID=</a:t>
              </a:r>
              <a:r>
                <a:rPr lang="en-US" sz="800" b="1">
                  <a:solidFill>
                    <a:srgbClr val="FF6600"/>
                  </a:solidFill>
                </a:rPr>
                <a:t>34</a:t>
              </a:r>
            </a:p>
          </p:txBody>
        </p:sp>
        <p:sp>
          <p:nvSpPr>
            <p:cNvPr id="17432" name="Text Box 24"/>
            <p:cNvSpPr txBox="1">
              <a:spLocks noChangeArrowheads="1"/>
            </p:cNvSpPr>
            <p:nvPr/>
          </p:nvSpPr>
          <p:spPr bwMode="auto">
            <a:xfrm>
              <a:off x="829" y="3356"/>
              <a:ext cx="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c1</a:t>
              </a:r>
            </a:p>
          </p:txBody>
        </p:sp>
      </p:grpSp>
      <p:sp>
        <p:nvSpPr>
          <p:cNvPr id="17434" name="AutoShape 26"/>
          <p:cNvSpPr>
            <a:spLocks noChangeArrowheads="1"/>
          </p:cNvSpPr>
          <p:nvPr/>
        </p:nvSpPr>
        <p:spPr bwMode="auto">
          <a:xfrm>
            <a:off x="6303963" y="503555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508750" y="5022850"/>
            <a:ext cx="5175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FFFF00"/>
                </a:solidFill>
              </a:rPr>
              <a:t>PID=</a:t>
            </a:r>
            <a:r>
              <a:rPr lang="en-US" sz="800" b="1">
                <a:solidFill>
                  <a:srgbClr val="FF6600"/>
                </a:solidFill>
              </a:rPr>
              <a:t>34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6553200" y="58674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c1</a:t>
            </a:r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5389563" y="550386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5302250" y="5181600"/>
            <a:ext cx="10985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>
                <a:latin typeface="Courier New" charset="0"/>
              </a:rPr>
              <a:t>exec(ls)</a:t>
            </a:r>
            <a:endParaRPr lang="en-US"/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4562475" y="4564063"/>
            <a:ext cx="67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tcsh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6546850" y="4564063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B77-8454-C749-9D26-DF1C92AF9AA8}" type="slidenum">
              <a:rPr lang="ru-RU"/>
              <a:pPr/>
              <a:t>8</a:t>
            </a:fld>
            <a:endParaRPr lang="ru-RU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System </a:t>
            </a:r>
            <a:r>
              <a:rPr lang="en-US">
                <a:latin typeface="Courier New" charset="0"/>
              </a:rPr>
              <a:t>wait()</a:t>
            </a:r>
            <a:r>
              <a:rPr lang="en-US"/>
              <a:t> Call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Forces the parent to suspend execution, i.e. wait for its children or a specific child to die (</a:t>
            </a:r>
            <a:r>
              <a:rPr lang="en-US" i="1" dirty="0"/>
              <a:t>terminate</a:t>
            </a:r>
            <a:r>
              <a:rPr lang="en-US" dirty="0"/>
              <a:t> is more appropriate terminology, but a bit less common)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FDA4-491D-C044-BF5D-25D2C86FF392}" type="slidenum">
              <a:rPr lang="ru-RU"/>
              <a:pPr/>
              <a:t>9</a:t>
            </a:fld>
            <a:endParaRPr lang="ru-RU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System </a:t>
            </a:r>
            <a:r>
              <a:rPr lang="en-US">
                <a:latin typeface="Courier New" charset="0"/>
              </a:rPr>
              <a:t>wait()</a:t>
            </a:r>
            <a:r>
              <a:rPr lang="en-US"/>
              <a:t> Call (2)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76600"/>
            <a:ext cx="8153400" cy="2895600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dirty="0">
                <a:latin typeface="Courier New" charset="0"/>
              </a:rPr>
              <a:t>wait()</a:t>
            </a:r>
            <a:r>
              <a:rPr lang="en-US" sz="2400" dirty="0"/>
              <a:t> causes the parent to wait for any child process.</a:t>
            </a:r>
          </a:p>
          <a:p>
            <a:r>
              <a:rPr lang="en-US" sz="2400" dirty="0"/>
              <a:t>The </a:t>
            </a:r>
            <a:r>
              <a:rPr lang="en-US" sz="2400" dirty="0" err="1">
                <a:latin typeface="Courier New" charset="0"/>
              </a:rPr>
              <a:t>waitpid</a:t>
            </a:r>
            <a:r>
              <a:rPr lang="en-US" sz="2400" dirty="0">
                <a:latin typeface="Courier New" charset="0"/>
              </a:rPr>
              <a:t>()</a:t>
            </a:r>
            <a:r>
              <a:rPr lang="en-US" sz="2400" dirty="0"/>
              <a:t> waits for the child with specific PID.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return value is:</a:t>
            </a:r>
          </a:p>
          <a:p>
            <a:pPr lvl="1"/>
            <a:r>
              <a:rPr lang="en-US" sz="2000" dirty="0"/>
              <a:t>PID of the exited process, if no error</a:t>
            </a:r>
          </a:p>
          <a:p>
            <a:pPr lvl="1"/>
            <a:r>
              <a:rPr lang="en-US" sz="2000" dirty="0"/>
              <a:t>(-1) if an error has happened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371600" y="1676400"/>
            <a:ext cx="6427788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Courier New" charset="0"/>
              </a:rPr>
              <a:t>#include &lt;sys/types.h&gt;</a:t>
            </a:r>
          </a:p>
          <a:p>
            <a:r>
              <a:rPr lang="en-US" sz="1600">
                <a:latin typeface="Courier New" charset="0"/>
              </a:rPr>
              <a:t>#include &lt;sys/wait.h&gt;</a:t>
            </a:r>
          </a:p>
          <a:p>
            <a:endParaRPr lang="en-US" sz="1600">
              <a:latin typeface="Courier New" charset="0"/>
            </a:endParaRPr>
          </a:p>
          <a:p>
            <a:r>
              <a:rPr lang="en-US" sz="1600">
                <a:latin typeface="Courier New" charset="0"/>
              </a:rPr>
              <a:t>pid_t wait(int *status);</a:t>
            </a:r>
          </a:p>
          <a:p>
            <a:r>
              <a:rPr lang="en-US" sz="1600">
                <a:latin typeface="Courier New" charset="0"/>
              </a:rPr>
              <a:t>pid_t waitpid(pid_t pid, int *status, int options);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</TotalTime>
  <Words>1080</Words>
  <Application>Microsoft Macintosh PowerPoint</Application>
  <PresentationFormat>On-screen Show (4:3)</PresentationFormat>
  <Paragraphs>157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CS345 Operating Systems</vt:lpstr>
      <vt:lpstr>Processes</vt:lpstr>
      <vt:lpstr>The fork() System Call (1)</vt:lpstr>
      <vt:lpstr>The fork() System Call (2)</vt:lpstr>
      <vt:lpstr>The exec()System Call (1)</vt:lpstr>
      <vt:lpstr>The exec()System Call (2)</vt:lpstr>
      <vt:lpstr>fork() and exec() Combined</vt:lpstr>
      <vt:lpstr>The System wait() Call</vt:lpstr>
      <vt:lpstr>The System wait() Call (2)</vt:lpstr>
      <vt:lpstr>The exit() System Call</vt:lpstr>
      <vt:lpstr>The pause() system call</vt:lpstr>
      <vt:lpstr>Process states</vt:lpstr>
      <vt:lpstr>Zombie process</vt:lpstr>
      <vt:lpstr>Signals</vt:lpstr>
      <vt:lpstr>Process interaction with signals</vt:lpstr>
      <vt:lpstr>Sending a signal: kill() system call</vt:lpstr>
      <vt:lpstr>Handling signals: signal()</vt:lpstr>
      <vt:lpstr>Assignment 1 tips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in to System Calls and Process Management</dc:title>
  <dc:creator/>
  <cp:lastModifiedBy>Iasonas Polakis</cp:lastModifiedBy>
  <cp:revision>137</cp:revision>
  <dcterms:created xsi:type="dcterms:W3CDTF">1601-01-01T00:00:00Z</dcterms:created>
  <dcterms:modified xsi:type="dcterms:W3CDTF">2012-10-05T09:58:32Z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mokhov@cs.concordia.ca</vt:lpwstr>
  </property>
  <property fmtid="{D5CDD505-2E9C-101B-9397-08002B2CF9AE}" pid="8" name="HomePage">
    <vt:lpwstr>http://alcor.concordia.ca/~sa_mokho/comp229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H:\Study\Concordia\2002\WORK\COMP229\www\sysproc</vt:lpwstr>
  </property>
</Properties>
</file>