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4" r:id="rId116"/>
    <p:sldId id="365" r:id="rId117"/>
    <p:sldId id="366" r:id="rId118"/>
    <p:sldId id="367" r:id="rId119"/>
    <p:sldId id="368" r:id="rId120"/>
    <p:sldId id="369" r:id="rId121"/>
  </p:sldIdLst>
  <p:sldSz cy="5143500" cx="9144000"/>
  <p:notesSz cx="6858000" cy="9144000"/>
  <p:embeddedFontLst>
    <p:embeddedFont>
      <p:font typeface="Arial Narrow"/>
      <p:regular r:id="rId122"/>
      <p:bold r:id="rId123"/>
      <p:italic r:id="rId124"/>
      <p:boldItalic r:id="rId125"/>
    </p:embeddedFont>
    <p:embeddedFont>
      <p:font typeface="Tahoma"/>
      <p:regular r:id="rId126"/>
      <p:bold r:id="rId127"/>
    </p:embeddedFont>
    <p:embeddedFont>
      <p:font typeface="Gill Sans"/>
      <p:regular r:id="rId128"/>
      <p:bold r:id="rId1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29" Type="http://schemas.openxmlformats.org/officeDocument/2006/relationships/font" Target="fonts/GillSans-bold.fntdata"/><Relationship Id="rId128" Type="http://schemas.openxmlformats.org/officeDocument/2006/relationships/font" Target="fonts/GillSans-regular.fntdata"/><Relationship Id="rId127" Type="http://schemas.openxmlformats.org/officeDocument/2006/relationships/font" Target="fonts/Tahoma-bold.fntdata"/><Relationship Id="rId126" Type="http://schemas.openxmlformats.org/officeDocument/2006/relationships/font" Target="fonts/Tahoma-regular.fntdata"/><Relationship Id="rId26" Type="http://schemas.openxmlformats.org/officeDocument/2006/relationships/slide" Target="slides/slide19.xml"/><Relationship Id="rId121" Type="http://schemas.openxmlformats.org/officeDocument/2006/relationships/slide" Target="slides/slide114.xml"/><Relationship Id="rId25" Type="http://schemas.openxmlformats.org/officeDocument/2006/relationships/slide" Target="slides/slide18.xml"/><Relationship Id="rId120" Type="http://schemas.openxmlformats.org/officeDocument/2006/relationships/slide" Target="slides/slide113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125" Type="http://schemas.openxmlformats.org/officeDocument/2006/relationships/font" Target="fonts/ArialNarrow-boldItalic.fntdata"/><Relationship Id="rId29" Type="http://schemas.openxmlformats.org/officeDocument/2006/relationships/slide" Target="slides/slide22.xml"/><Relationship Id="rId124" Type="http://schemas.openxmlformats.org/officeDocument/2006/relationships/font" Target="fonts/ArialNarrow-italic.fntdata"/><Relationship Id="rId123" Type="http://schemas.openxmlformats.org/officeDocument/2006/relationships/font" Target="fonts/ArialNarrow-bold.fntdata"/><Relationship Id="rId122" Type="http://schemas.openxmlformats.org/officeDocument/2006/relationships/font" Target="fonts/ArialNarrow-regular.fntdata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slide" Target="slides/slide111.xml"/><Relationship Id="rId117" Type="http://schemas.openxmlformats.org/officeDocument/2006/relationships/slide" Target="slides/slide110.xml"/><Relationship Id="rId116" Type="http://schemas.openxmlformats.org/officeDocument/2006/relationships/slide" Target="slides/slide109.xml"/><Relationship Id="rId115" Type="http://schemas.openxmlformats.org/officeDocument/2006/relationships/slide" Target="slides/slide108.xml"/><Relationship Id="rId119" Type="http://schemas.openxmlformats.org/officeDocument/2006/relationships/slide" Target="slides/slide112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slide" Target="slides/slide107.xml"/><Relationship Id="rId18" Type="http://schemas.openxmlformats.org/officeDocument/2006/relationships/slide" Target="slides/slide11.xml"/><Relationship Id="rId113" Type="http://schemas.openxmlformats.org/officeDocument/2006/relationships/slide" Target="slides/slide106.xml"/><Relationship Id="rId112" Type="http://schemas.openxmlformats.org/officeDocument/2006/relationships/slide" Target="slides/slide105.xml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4040c368e_7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d4040c368e_7_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Version 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8.1. Updates throughout, including a lot more animations.  These are the ppt files used to make Chapter 2 online lectures in Sept. 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8.0  (April 2020)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All slides reformatted for 16:9 aspect ratio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All slides updated to 8</a:t>
            </a:r>
            <a:r>
              <a:rPr baseline="30000" lang="el"/>
              <a:t>th</a:t>
            </a:r>
            <a:r>
              <a:rPr lang="el"/>
              <a:t> edition material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Use of Calibri font, rather that Gill Sans MT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Add LOTS more animation throughout</a:t>
            </a:r>
            <a:endParaRPr/>
          </a:p>
        </p:txBody>
      </p:sp>
      <p:sp>
        <p:nvSpPr>
          <p:cNvPr id="93" name="Google Shape;93;gd4040c368e_7_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d4040c368e_7_16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6" name="Google Shape;1696;gd4040c368e_7_16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gd4040c368e_7_16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9" name="Shape 8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0" name="Google Shape;8820;gd4040c368e_7_86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21" name="Google Shape;8821;gd4040c368e_7_86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2" name="Google Shape;8822;gd4040c368e_7_868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8" name="Shape 8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9" name="Google Shape;8829;gd4040c368e_7_86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0" name="Google Shape;8830;gd4040c368e_7_86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1" name="Google Shape;8831;gd4040c368e_7_86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7" name="Shape 8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8" name="Google Shape;8838;gd4040c368e_7_86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9" name="Google Shape;8839;gd4040c368e_7_86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0" name="Google Shape;8840;gd4040c368e_7_86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4" name="Shape 8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5" name="Google Shape;8905;gd4040c368e_7_87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06" name="Google Shape;8906;gd4040c368e_7_87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7" name="Google Shape;8907;gd4040c368e_7_876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2" name="Shape 8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3" name="Google Shape;8933;gd4040c368e_7_87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34" name="Google Shape;8934;gd4040c368e_7_87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5" name="Google Shape;8935;gd4040c368e_7_87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6" name="Shape 8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7" name="Google Shape;8957;gd4040c368e_7_88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8" name="Google Shape;8958;gd4040c368e_7_88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9" name="Google Shape;8959;gd4040c368e_7_88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1" name="Shape 8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2" name="Google Shape;8972;gd4040c368e_7_88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3" name="Google Shape;8973;gd4040c368e_7_88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4" name="Google Shape;8974;gd4040c368e_7_88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8" name="Shape 9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9" name="Google Shape;9049;gd4040c368e_7_89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0" name="Google Shape;9050;gd4040c368e_7_89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1" name="Google Shape;9051;gd4040c368e_7_890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4" name="Shape 9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5" name="Google Shape;9065;gd4040c368e_7_89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6" name="Google Shape;9066;gd4040c368e_7_89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7" name="Google Shape;9067;gd4040c368e_7_89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1" name="Shape 9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2" name="Google Shape;9092;gd4040c368e_7_89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93" name="Google Shape;9093;gd4040c368e_7_89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4" name="Google Shape;9094;gd4040c368e_7_89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d4040c368e_7_16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6" name="Google Shape;1706;gd4040c368e_7_16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gd4040c368e_7_16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1" name="Shape 9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2" name="Google Shape;9102;gd4040c368e_7_89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3" name="Google Shape;9103;gd4040c368e_7_89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4" name="Google Shape;9104;gd4040c368e_7_89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1" name="Shape 9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2" name="Google Shape;9112;gd4040c368e_7_89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3" name="Google Shape;9113;gd4040c368e_7_89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Version 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7.01 (January 2020)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All slides reformatted for 16:9 aspect ratio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Use of Calibri font, rather that Gill Sans MT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Updated slide content for 2020 link technologies and applications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Add more animation throughout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l"/>
              <a:t>New Master slide </a:t>
            </a:r>
            <a:endParaRPr/>
          </a:p>
        </p:txBody>
      </p:sp>
      <p:sp>
        <p:nvSpPr>
          <p:cNvPr id="9114" name="Google Shape;9114;gd4040c368e_7_896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8" name="Shape 9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9" name="Google Shape;9119;gd4040c368e_7_89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0" name="Google Shape;9120;gd4040c368e_7_89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Retired this slide, since telnet isn’t really used anymore, and few non https: mail servers around anymore....</a:t>
            </a:r>
            <a:endParaRPr/>
          </a:p>
        </p:txBody>
      </p:sp>
      <p:sp>
        <p:nvSpPr>
          <p:cNvPr id="9121" name="Google Shape;9121;gd4040c368e_7_89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6" name="Shape 9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7" name="Google Shape;9127;gd4040c368e_7_89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8" name="Google Shape;9128;gd4040c368e_7_89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This slide retired, since there’s the Netflix example which is visually better</a:t>
            </a:r>
            <a:endParaRPr/>
          </a:p>
        </p:txBody>
      </p:sp>
      <p:sp>
        <p:nvSpPr>
          <p:cNvPr id="9129" name="Google Shape;9129;gd4040c368e_7_89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0" name="Shape 9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1" name="Google Shape;9341;gd4040c368e_7_9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2" name="Google Shape;9342;gd4040c368e_7_91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l"/>
              <a:t>This slide retired, since there’s the new Netflix example which is visually better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3" name="Google Shape;9343;gd4040c368e_7_919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d4040c368e_7_1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5" name="Google Shape;1715;gd4040c368e_7_16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gd4040c368e_7_16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d4040c368e_7_16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6" name="Google Shape;1726;gd4040c368e_7_16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gd4040c368e_7_16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d4040c368e_7_16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4" name="Google Shape;1744;gd4040c368e_7_16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gd4040c368e_7_166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gd4040c368e_7_16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4" name="Google Shape;1754;gd4040c368e_7_16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gd4040c368e_7_16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gd4040c368e_7_16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1" name="Google Shape;1771;gd4040c368e_7_16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gd4040c368e_7_168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d4040c368e_7_16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0" name="Google Shape;1780;gd4040c368e_7_16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gd4040c368e_7_169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gd4040c368e_7_17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0" name="Google Shape;1790;gd4040c368e_7_17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gd4040c368e_7_17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d4040c368e_7_17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6" name="Google Shape;1806;gd4040c368e_7_17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gd4040c368e_7_17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4040c368e_7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d4040c368e_7_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d4040c368e_7_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d4040c368e_7_17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9" name="Google Shape;1869;gd4040c368e_7_17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gd4040c368e_7_179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2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d4040c368e_7_18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4" name="Google Shape;1884;gd4040c368e_7_18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Non-persistent, Persistent HTTP σελιδες βιβλίου: 100-103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85" name="Google Shape;1885;gd4040c368e_7_18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d4040c368e_7_18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3" name="Google Shape;1893;gd4040c368e_7_18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gd4040c368e_7_18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gd4040c368e_7_18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0" name="Google Shape;1950;gd4040c368e_7_18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gd4040c368e_7_18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d4040c368e_7_19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3" name="Google Shape;2003;gd4040c368e_7_19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gd4040c368e_7_19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4040c368e_7_19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9" name="Google Shape;2069;gd4040c368e_7_19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gd4040c368e_7_199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d4040c368e_7_20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8" name="Google Shape;2078;gd4040c368e_7_20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gd4040c368e_7_200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d4040c368e_7_20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3" name="Google Shape;2103;gd4040c368e_7_20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gd4040c368e_7_20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d4040c368e_7_20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5" name="Google Shape;2175;gd4040c368e_7_20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gd4040c368e_7_20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5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d4040c368e_7_2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7" name="Google Shape;2187;gd4040c368e_7_2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gd4040c368e_7_210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4040c368e_7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d4040c368e_7_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d4040c368e_7_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d4040c368e_7_2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5" name="Google Shape;2205;gd4040c368e_7_2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gd4040c368e_7_21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2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d4040c368e_7_2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4" name="Google Shape;2214;gd4040c368e_7_21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gd4040c368e_7_21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9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d4040c368e_7_2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1" name="Google Shape;2231;gd4040c368e_7_2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2232" name="Google Shape;2232;gd4040c368e_7_21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gd4040c368e_7_2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5" name="Google Shape;2325;gd4040c368e_7_22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2326" name="Google Shape;2326;gd4040c368e_7_22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d4040c368e_7_2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4" name="Google Shape;2334;gd4040c368e_7_22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2335" name="Google Shape;2335;gd4040c368e_7_22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d4040c368e_7_2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9" name="Google Shape;2429;gd4040c368e_7_23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2430" name="Google Shape;2430;gd4040c368e_7_23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7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gd4040c368e_7_23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9" name="Google Shape;2439;gd4040c368e_7_23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web </a:t>
            </a:r>
            <a:r>
              <a:rPr lang="el"/>
              <a:t>caching</a:t>
            </a:r>
            <a:r>
              <a:rPr lang="el"/>
              <a:t> σελίδες βιβλίου: 110-116</a:t>
            </a:r>
            <a:endParaRPr/>
          </a:p>
        </p:txBody>
      </p:sp>
      <p:sp>
        <p:nvSpPr>
          <p:cNvPr id="2440" name="Google Shape;2440;gd4040c368e_7_23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d4040c368e_7_2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3" name="Google Shape;2543;gd4040c368e_7_24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re: poor content providers – like in real-estate, location is everything.  servers want to be close to clients.</a:t>
            </a:r>
            <a:endParaRPr/>
          </a:p>
        </p:txBody>
      </p:sp>
      <p:sp>
        <p:nvSpPr>
          <p:cNvPr id="2544" name="Google Shape;2544;gd4040c368e_7_24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gd4040c368e_7_2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6" name="Google Shape;2556;gd4040c368e_7_24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explain why minutes (recall earlier delay versus arrival rate curve from Chapter 1)</a:t>
            </a:r>
            <a:endParaRPr/>
          </a:p>
        </p:txBody>
      </p:sp>
      <p:sp>
        <p:nvSpPr>
          <p:cNvPr id="2557" name="Google Shape;2557;gd4040c368e_7_24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4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gd4040c368e_7_26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6" name="Google Shape;2776;gd4040c368e_7_26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2777" name="Google Shape;2777;gd4040c368e_7_26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040c368e_7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d4040c368e_7_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d4040c368e_7_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7" name="Shape 3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8" name="Google Shape;3008;gd4040c368e_7_29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9" name="Google Shape;3009;gd4040c368e_7_29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010" name="Google Shape;3010;gd4040c368e_7_29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2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3" name="Google Shape;3263;gd4040c368e_7_3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4" name="Google Shape;3264;gd4040c368e_7_3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265" name="Google Shape;3265;gd4040c368e_7_317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7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d4040c368e_7_34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9" name="Google Shape;3519;gd4040c368e_7_34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520" name="Google Shape;3520;gd4040c368e_7_34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7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gd4040c368e_7_3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9" name="Google Shape;3579;gd4040c368e_7_34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580" name="Google Shape;3580;gd4040c368e_7_34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6" name="Shape 3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" name="Google Shape;3587;gd4040c368e_7_34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8" name="Google Shape;3588;gd4040c368e_7_34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589" name="Google Shape;3589;gd4040c368e_7_34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5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gd4040c368e_7_35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7" name="Google Shape;3597;gd4040c368e_7_35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598" name="Google Shape;3598;gd4040c368e_7_350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0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d4040c368e_7_35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2" name="Google Shape;3692;gd4040c368e_7_35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shortest job first: decreased average delay!</a:t>
            </a:r>
            <a:endParaRPr/>
          </a:p>
        </p:txBody>
      </p:sp>
      <p:sp>
        <p:nvSpPr>
          <p:cNvPr id="3693" name="Google Shape;3693;gd4040c368e_7_359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4040c368e_7_37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3" name="Google Shape;3813;gd4040c368e_7_37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t’</a:t>
            </a:r>
            <a:endParaRPr/>
          </a:p>
        </p:txBody>
      </p:sp>
      <p:sp>
        <p:nvSpPr>
          <p:cNvPr id="3814" name="Google Shape;3814;gd4040c368e_7_37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9" name="Shape 3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" name="Google Shape;3820;gd4040c368e_7_37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1" name="Google Shape;3821;gd4040c368e_7_37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2" name="Google Shape;3822;gd4040c368e_7_37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9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gd4040c368e_7_37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1" name="Google Shape;3831;gd4040c368e_7_37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2" name="Google Shape;3832;gd4040c368e_7_37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4040c368e_7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d4040c368e_7_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d4040c368e_7_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8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gd4040c368e_7_39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0" name="Google Shape;4050;gd4040c368e_7_39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1" name="Google Shape;4051;gd4040c368e_7_39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7" name="Shape 4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8" name="Google Shape;4278;gd4040c368e_7_4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9" name="Google Shape;4279;gd4040c368e_7_41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0" name="Google Shape;4280;gd4040c368e_7_41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7" name="Shape 4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8" name="Google Shape;4378;gd4040c368e_7_4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9" name="Google Shape;4379;gd4040c368e_7_42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0" name="Google Shape;4380;gd4040c368e_7_42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3" name="Shape 4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4" name="Google Shape;4514;gd4040c368e_7_44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5" name="Google Shape;4515;gd4040c368e_7_44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6" name="Google Shape;4516;gd4040c368e_7_44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7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gd4040c368e_7_44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9" name="Google Shape;4529;gd4040c368e_7_44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0" name="Google Shape;4530;gd4040c368e_7_44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6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Google Shape;4537;gd4040c368e_7_44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8" name="Google Shape;4538;gd4040c368e_7_44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9" name="Google Shape;4539;gd4040c368e_7_44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2" name="Shape 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3" name="Google Shape;4553;gd4040c368e_7_4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4" name="Google Shape;4554;gd4040c368e_7_44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5" name="Google Shape;4555;gd4040c368e_7_44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2" name="Shape 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3" name="Google Shape;4683;gd4040c368e_7_45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4" name="Google Shape;4684;gd4040c368e_7_45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5" name="Google Shape;4685;gd4040c368e_7_45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2" name="Shape 4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Google Shape;4693;gd4040c368e_7_45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4" name="Google Shape;4694;gd4040c368e_7_45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DNS σελίδες βιβλίου: 126-140</a:t>
            </a:r>
            <a:endParaRPr/>
          </a:p>
        </p:txBody>
      </p:sp>
      <p:sp>
        <p:nvSpPr>
          <p:cNvPr id="4695" name="Google Shape;4695;gd4040c368e_7_45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1" name="Shape 4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2" name="Google Shape;4702;gd4040c368e_7_46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03" name="Google Shape;4703;gd4040c368e_7_46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4" name="Google Shape;4704;gd4040c368e_7_460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d4040c368e_7_5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gd4040c368e_7_5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d4040c368e_7_57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1" name="Shape 4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" name="Google Shape;4712;gd4040c368e_7_46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3" name="Google Shape;4713;gd4040c368e_7_46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4" name="Google Shape;4714;gd4040c368e_7_46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3" name="Shape 4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4" name="Google Shape;4724;gd4040c368e_7_46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5" name="Google Shape;4725;gd4040c368e_7_46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6" name="Google Shape;4726;gd4040c368e_7_46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0" name="Shape 4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" name="Google Shape;4761;gd4040c368e_7_46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2" name="Google Shape;4762;gd4040c368e_7_46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3" name="Google Shape;4763;gd4040c368e_7_46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0" name="Shape 4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" name="Google Shape;4771;gd4040c368e_7_46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2" name="Google Shape;4772;gd4040c368e_7_46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3" name="Google Shape;4773;gd4040c368e_7_466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0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gd4040c368e_7_46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2" name="Google Shape;4782;gd4040c368e_7_46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3" name="Google Shape;4783;gd4040c368e_7_467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6" name="Shape 4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7" name="Google Shape;4797;gd4040c368e_7_46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8" name="Google Shape;4798;gd4040c368e_7_46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9" name="Google Shape;4799;gd4040c368e_7_469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4" name="Shape 4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5" name="Google Shape;4805;gd4040c368e_7_46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6" name="Google Shape;4806;gd4040c368e_7_46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7" name="Google Shape;4807;gd4040c368e_7_469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5" name="Shape 4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" name="Google Shape;4976;gd4040c368e_7_48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7" name="Google Shape;4977;gd4040c368e_7_48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8" name="Google Shape;4978;gd4040c368e_7_486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6" name="Shape 5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Google Shape;5147;gd4040c368e_7_50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8" name="Google Shape;5148;gd4040c368e_7_50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9" name="Google Shape;5149;gd4040c368e_7_50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4" name="Shape 5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5" name="Google Shape;5155;gd4040c368e_7_50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6" name="Google Shape;5156;gd4040c368e_7_50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7" name="Google Shape;5157;gd4040c368e_7_50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d4040c368e_7_10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3" name="Google Shape;1133;gd4040c368e_7_10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gd4040c368e_7_10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8" name="Shape 5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Google Shape;5169;gd4040c368e_7_50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0" name="Google Shape;5170;gd4040c368e_7_50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1" name="Google Shape;5171;gd4040c368e_7_50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6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gd4040c368e_7_50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8" name="Google Shape;5208;gd4040c368e_7_50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9" name="Google Shape;5209;gd4040c368e_7_50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9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d4040c368e_7_5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1" name="Google Shape;5251;gd4040c368e_7_51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2" name="Google Shape;5252;gd4040c368e_7_51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7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8" name="Google Shape;5258;gd4040c368e_7_5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9" name="Google Shape;5259;gd4040c368e_7_51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0" name="Google Shape;5260;gd4040c368e_7_51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6" name="Shape 5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gd4040c368e_7_5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68" name="Google Shape;5268;gd4040c368e_7_51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9" name="Google Shape;5269;gd4040c368e_7_51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6" name="Shape 5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7" name="Google Shape;5277;gd4040c368e_7_5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8" name="Google Shape;5278;gd4040c368e_7_5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9" name="Google Shape;5279;gd4040c368e_7_516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5" name="Shape 5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6" name="Google Shape;5766;gd4040c368e_7_56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7" name="Google Shape;5767;gd4040c368e_7_56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P2P σελίδες βιβλίου: 140-147</a:t>
            </a:r>
            <a:endParaRPr/>
          </a:p>
        </p:txBody>
      </p:sp>
      <p:sp>
        <p:nvSpPr>
          <p:cNvPr id="5768" name="Google Shape;5768;gd4040c368e_7_56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8" name="Shape 5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" name="Google Shape;5849;gd4040c368e_7_57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0" name="Google Shape;5850;gd4040c368e_7_57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1" name="Google Shape;5851;gd4040c368e_7_57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5" name="Shape 5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6" name="Google Shape;5926;gd4040c368e_7_58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7" name="Google Shape;5927;gd4040c368e_7_58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8" name="Google Shape;5928;gd4040c368e_7_580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6" name="Shape 6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7" name="Google Shape;6007;gd4040c368e_7_58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8" name="Google Shape;6008;gd4040c368e_7_58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9" name="Google Shape;6009;gd4040c368e_7_588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d4040c368e_7_1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2" name="Google Shape;1622;gd4040c368e_7_15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gd4040c368e_7_15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5" name="Shape 6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6" name="Google Shape;6016;gd4040c368e_7_58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17" name="Google Shape;6017;gd4040c368e_7_58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8" name="Google Shape;6018;gd4040c368e_7_58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6" name="Shape 6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7" name="Google Shape;6107;gd4040c368e_7_59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8" name="Google Shape;6108;gd4040c368e_7_59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9" name="Google Shape;6109;gd4040c368e_7_598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2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Google Shape;6193;gd4040c368e_7_60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4" name="Google Shape;6194;gd4040c368e_7_60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5" name="Google Shape;6195;gd4040c368e_7_607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1" name="Shape 6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2" name="Google Shape;6202;gd4040c368e_7_60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03" name="Google Shape;6203;gd4040c368e_7_60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4" name="Google Shape;6204;gd4040c368e_7_607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7" name="Shape 6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8" name="Google Shape;6258;gd4040c368e_7_6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59" name="Google Shape;6259;gd4040c368e_7_6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0" name="Google Shape;6260;gd4040c368e_7_61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7" name="Shape 6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8" name="Google Shape;6268;gd4040c368e_7_6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9" name="Google Shape;6269;gd4040c368e_7_61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0" name="Google Shape;6270;gd4040c368e_7_61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2" name="Shape 6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3" name="Google Shape;6283;gd4040c368e_7_6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4" name="Google Shape;6284;gd4040c368e_7_6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5" name="Google Shape;6285;gd4040c368e_7_61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2" name="Shape 6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3" name="Google Shape;6303;gd4040c368e_7_6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4" name="Google Shape;6304;gd4040c368e_7_6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5" name="Google Shape;6305;gd4040c368e_7_61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2" name="Shape 6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3" name="Google Shape;6323;gd4040c368e_7_6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24" name="Google Shape;6324;gd4040c368e_7_61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5" name="Google Shape;6325;gd4040c368e_7_61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3" name="Shape 6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4" name="Google Shape;6384;gd4040c368e_7_6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5" name="Google Shape;6385;gd4040c368e_7_62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6" name="Google Shape;6386;gd4040c368e_7_62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d4040c368e_7_15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5" name="Google Shape;1635;gd4040c368e_7_15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gd4040c368e_7_15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gd4040c368e_7_64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83" name="Google Shape;6583;gd4040c368e_7_64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4" name="Google Shape;6584;gd4040c368e_7_645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1" name="Shape 6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2" name="Google Shape;6592;gd4040c368e_7_64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3" name="Google Shape;6593;gd4040c368e_7_64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4" name="Google Shape;6594;gd4040c368e_7_646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7" name="Shape 6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8" name="Google Shape;6738;gd4040c368e_7_66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39" name="Google Shape;6739;gd4040c368e_7_66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0" name="Google Shape;6740;gd4040c368e_7_660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8" name="Shape 6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9" name="Google Shape;6879;gd4040c368e_7_67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0" name="Google Shape;6880;gd4040c368e_7_67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1" name="Google Shape;6881;gd4040c368e_7_67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0" name="Shape 7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1" name="Google Shape;7021;gd4040c368e_7_68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22" name="Google Shape;7022;gd4040c368e_7_68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3" name="Google Shape;7023;gd4040c368e_7_688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0" name="Shape 7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1" name="Google Shape;7031;gd4040c368e_7_68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32" name="Google Shape;7032;gd4040c368e_7_68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3" name="Google Shape;7033;gd4040c368e_7_689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3" name="Shape 7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4" name="Google Shape;7044;gd4040c368e_7_6908:notes"/>
          <p:cNvSpPr txBox="1"/>
          <p:nvPr/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25" spcFirstLastPara="1" rIns="96625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l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45" name="Google Shape;7045;gd4040c368e_7_69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46" name="Google Shape;7046;gd4040c368e_7_69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Akamai: 100,000+ servers in 1000+ clusters in 1000+ networks in 70+ countries serving trillions of requests a day.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How many people use Netflix?</a:t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7" name="Shape 7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8" name="Google Shape;7718;gd4040c368e_7_7581:notes"/>
          <p:cNvSpPr txBox="1"/>
          <p:nvPr/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25" spcFirstLastPara="1" rIns="96625" wrap="square" tIns="483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b="0" i="0" lang="el" sz="13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19" name="Google Shape;7719;gd4040c368e_7_75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20" name="Google Shape;7720;gd4040c368e_7_75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peak load: 7million viewers, 2 Tbytes via </a:t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7" name="Shape 8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8" name="Google Shape;8748;gd4040c368e_7_86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9" name="Google Shape;8749;gd4040c368e_7_86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0" name="Google Shape;8750;gd4040c368e_7_86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7" name="Shape 8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8" name="Google Shape;8758;gd4040c368e_7_86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59" name="Google Shape;8759;gd4040c368e_7_86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0" name="Google Shape;8760;gd4040c368e_7_86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Application Layer: 2-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Application Layer: 2-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628650" y="129302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Application Layer: 2-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Application Layer: 2-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Transport Layer: 3-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Transport Layer: 3-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idx="1" type="body"/>
          </p:nvPr>
        </p:nvSpPr>
        <p:spPr>
          <a:xfrm>
            <a:off x="628650" y="1293020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Transport Layer: 3-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sz="33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▪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Transport Layer: 3-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Application Layer: 2-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628650" y="338866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Introduction: 1-</a:t>
            </a: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25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5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5.pn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2.png"/><Relationship Id="rId22" Type="http://schemas.openxmlformats.org/officeDocument/2006/relationships/image" Target="../media/image20.png"/><Relationship Id="rId10" Type="http://schemas.openxmlformats.org/officeDocument/2006/relationships/image" Target="../media/image5.png"/><Relationship Id="rId21" Type="http://schemas.openxmlformats.org/officeDocument/2006/relationships/image" Target="../media/image23.png"/><Relationship Id="rId13" Type="http://schemas.openxmlformats.org/officeDocument/2006/relationships/image" Target="../media/image3.png"/><Relationship Id="rId12" Type="http://schemas.openxmlformats.org/officeDocument/2006/relationships/image" Target="../media/image15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5" Type="http://schemas.openxmlformats.org/officeDocument/2006/relationships/image" Target="../media/image8.png"/><Relationship Id="rId14" Type="http://schemas.openxmlformats.org/officeDocument/2006/relationships/image" Target="../media/image4.png"/><Relationship Id="rId17" Type="http://schemas.openxmlformats.org/officeDocument/2006/relationships/image" Target="../media/image19.png"/><Relationship Id="rId16" Type="http://schemas.openxmlformats.org/officeDocument/2006/relationships/image" Target="../media/image9.png"/><Relationship Id="rId5" Type="http://schemas.openxmlformats.org/officeDocument/2006/relationships/image" Target="../media/image11.png"/><Relationship Id="rId19" Type="http://schemas.openxmlformats.org/officeDocument/2006/relationships/image" Target="../media/image21.png"/><Relationship Id="rId6" Type="http://schemas.openxmlformats.org/officeDocument/2006/relationships/image" Target="../media/image7.png"/><Relationship Id="rId18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Relationship Id="rId4" Type="http://schemas.openxmlformats.org/officeDocument/2006/relationships/image" Target="../media/image33.png"/><Relationship Id="rId5" Type="http://schemas.openxmlformats.org/officeDocument/2006/relationships/image" Target="../media/image3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2.png"/><Relationship Id="rId22" Type="http://schemas.openxmlformats.org/officeDocument/2006/relationships/image" Target="../media/image20.png"/><Relationship Id="rId10" Type="http://schemas.openxmlformats.org/officeDocument/2006/relationships/image" Target="../media/image5.png"/><Relationship Id="rId21" Type="http://schemas.openxmlformats.org/officeDocument/2006/relationships/image" Target="../media/image23.png"/><Relationship Id="rId13" Type="http://schemas.openxmlformats.org/officeDocument/2006/relationships/image" Target="../media/image3.png"/><Relationship Id="rId12" Type="http://schemas.openxmlformats.org/officeDocument/2006/relationships/image" Target="../media/image15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5" Type="http://schemas.openxmlformats.org/officeDocument/2006/relationships/image" Target="../media/image8.png"/><Relationship Id="rId14" Type="http://schemas.openxmlformats.org/officeDocument/2006/relationships/image" Target="../media/image4.png"/><Relationship Id="rId17" Type="http://schemas.openxmlformats.org/officeDocument/2006/relationships/image" Target="../media/image19.png"/><Relationship Id="rId16" Type="http://schemas.openxmlformats.org/officeDocument/2006/relationships/image" Target="../media/image9.png"/><Relationship Id="rId5" Type="http://schemas.openxmlformats.org/officeDocument/2006/relationships/image" Target="../media/image11.png"/><Relationship Id="rId19" Type="http://schemas.openxmlformats.org/officeDocument/2006/relationships/image" Target="../media/image21.png"/><Relationship Id="rId6" Type="http://schemas.openxmlformats.org/officeDocument/2006/relationships/image" Target="../media/image7.png"/><Relationship Id="rId18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5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5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15.png"/><Relationship Id="rId22" Type="http://schemas.openxmlformats.org/officeDocument/2006/relationships/image" Target="../media/image12.png"/><Relationship Id="rId10" Type="http://schemas.openxmlformats.org/officeDocument/2006/relationships/image" Target="../media/image5.png"/><Relationship Id="rId21" Type="http://schemas.openxmlformats.org/officeDocument/2006/relationships/image" Target="../media/image22.png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23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5" Type="http://schemas.openxmlformats.org/officeDocument/2006/relationships/image" Target="../media/image19.png"/><Relationship Id="rId14" Type="http://schemas.openxmlformats.org/officeDocument/2006/relationships/image" Target="../media/image9.png"/><Relationship Id="rId17" Type="http://schemas.openxmlformats.org/officeDocument/2006/relationships/image" Target="../media/image21.png"/><Relationship Id="rId16" Type="http://schemas.openxmlformats.org/officeDocument/2006/relationships/image" Target="../media/image18.png"/><Relationship Id="rId5" Type="http://schemas.openxmlformats.org/officeDocument/2006/relationships/image" Target="../media/image11.png"/><Relationship Id="rId19" Type="http://schemas.openxmlformats.org/officeDocument/2006/relationships/image" Target="../media/image23.png"/><Relationship Id="rId6" Type="http://schemas.openxmlformats.org/officeDocument/2006/relationships/image" Target="../media/image7.png"/><Relationship Id="rId18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4.jpg"/></Relationships>
</file>

<file path=ppt/slides/_rels/slide7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0.png"/><Relationship Id="rId11" Type="http://schemas.openxmlformats.org/officeDocument/2006/relationships/image" Target="../media/image15.png"/><Relationship Id="rId22" Type="http://schemas.openxmlformats.org/officeDocument/2006/relationships/image" Target="../media/image12.png"/><Relationship Id="rId10" Type="http://schemas.openxmlformats.org/officeDocument/2006/relationships/image" Target="../media/image5.png"/><Relationship Id="rId21" Type="http://schemas.openxmlformats.org/officeDocument/2006/relationships/image" Target="../media/image22.png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23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.png"/><Relationship Id="rId15" Type="http://schemas.openxmlformats.org/officeDocument/2006/relationships/image" Target="../media/image19.png"/><Relationship Id="rId14" Type="http://schemas.openxmlformats.org/officeDocument/2006/relationships/image" Target="../media/image9.png"/><Relationship Id="rId17" Type="http://schemas.openxmlformats.org/officeDocument/2006/relationships/image" Target="../media/image21.png"/><Relationship Id="rId16" Type="http://schemas.openxmlformats.org/officeDocument/2006/relationships/image" Target="../media/image18.png"/><Relationship Id="rId5" Type="http://schemas.openxmlformats.org/officeDocument/2006/relationships/image" Target="../media/image11.png"/><Relationship Id="rId19" Type="http://schemas.openxmlformats.org/officeDocument/2006/relationships/image" Target="../media/image23.png"/><Relationship Id="rId6" Type="http://schemas.openxmlformats.org/officeDocument/2006/relationships/image" Target="../media/image7.png"/><Relationship Id="rId18" Type="http://schemas.openxmlformats.org/officeDocument/2006/relationships/image" Target="../media/image17.png"/><Relationship Id="rId7" Type="http://schemas.openxmlformats.org/officeDocument/2006/relationships/image" Target="../media/image16.png"/><Relationship Id="rId8" Type="http://schemas.openxmlformats.org/officeDocument/2006/relationships/image" Target="../media/image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40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3.png"/><Relationship Id="rId4" Type="http://schemas.openxmlformats.org/officeDocument/2006/relationships/image" Target="../media/image39.png"/><Relationship Id="rId5" Type="http://schemas.openxmlformats.org/officeDocument/2006/relationships/image" Target="../media/image43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25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4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5.png"/><Relationship Id="rId4" Type="http://schemas.openxmlformats.org/officeDocument/2006/relationships/image" Target="../media/image42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4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4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49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50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52.png"/><Relationship Id="rId4" Type="http://schemas.openxmlformats.org/officeDocument/2006/relationships/image" Target="../media/image57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1.png"/><Relationship Id="rId6" Type="http://schemas.openxmlformats.org/officeDocument/2006/relationships/image" Target="../media/image53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1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4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/>
          <p:nvPr/>
        </p:nvSpPr>
        <p:spPr>
          <a:xfrm>
            <a:off x="993776" y="421481"/>
            <a:ext cx="4033837" cy="12930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" sz="4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Chapter 2</a:t>
            </a:r>
            <a:br>
              <a:rPr b="1" i="0" lang="el" sz="45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l" sz="4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 sz="1100"/>
          </a:p>
        </p:txBody>
      </p:sp>
      <p:sp>
        <p:nvSpPr>
          <p:cNvPr id="96" name="Google Shape;96;p23"/>
          <p:cNvSpPr txBox="1"/>
          <p:nvPr/>
        </p:nvSpPr>
        <p:spPr>
          <a:xfrm>
            <a:off x="1012510" y="1985746"/>
            <a:ext cx="4033837" cy="122225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note on the use of these PowerPoint slides: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b="0" i="1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work on our part. In return for use, we only ask the following: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 txBox="1"/>
          <p:nvPr/>
        </p:nvSpPr>
        <p:spPr>
          <a:xfrm>
            <a:off x="993776" y="2920952"/>
            <a:ext cx="4033837" cy="1977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800"/>
              <a:buFont typeface="Noto Sans Symbols"/>
              <a:buChar char="▪"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use these slides (e.g., in a class) that you mention their source (after all, we’d like people to use our book!)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800"/>
              <a:buFont typeface="Noto Sans Symbols"/>
              <a:buChar char="▪"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post any slides on a www site, that you note that they are adapted from (or perhaps identical to) our slides, and note our copyright of this material.</a:t>
            </a:r>
            <a:endParaRPr sz="1100"/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revision history, see the slide note for this page. </a:t>
            </a:r>
            <a:endParaRPr sz="1100"/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and enjoy!  JFK/KWR</a:t>
            </a:r>
            <a:endParaRPr sz="1100"/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All material copyright 1996-2020</a:t>
            </a:r>
            <a:endParaRPr sz="1100"/>
          </a:p>
          <a:p>
            <a:pPr indent="-127000" lvl="0" marL="127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J.F Kurose and K.W. Ross, All Rights Reserved</a:t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99" name="Google Shape;99;p23"/>
          <p:cNvSpPr/>
          <p:nvPr/>
        </p:nvSpPr>
        <p:spPr>
          <a:xfrm>
            <a:off x="5985984" y="3217431"/>
            <a:ext cx="2986128" cy="21455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l" sz="21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Computer Networking: A Top-Down Approach </a:t>
            </a:r>
            <a:br>
              <a:rPr b="0" i="0" lang="el" sz="2100" u="none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b="0" baseline="3000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    n </a:t>
            </a:r>
            <a:b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Jim Kurose, Keith Ross</a:t>
            </a:r>
            <a:b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l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Pearson, 2020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outdoor, water, bridge, building&#10;&#10;Description automatically generated" id="100" name="Google Shape;10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1443" y="665389"/>
            <a:ext cx="2280557" cy="2850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32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Διευθυνσιοδότηση διεργασιών</a:t>
            </a:r>
            <a:endParaRPr sz="3300"/>
          </a:p>
        </p:txBody>
      </p:sp>
      <p:sp>
        <p:nvSpPr>
          <p:cNvPr id="1700" name="Google Shape;1700;p32"/>
          <p:cNvSpPr txBox="1"/>
          <p:nvPr/>
        </p:nvSpPr>
        <p:spPr>
          <a:xfrm>
            <a:off x="-88275" y="1098675"/>
            <a:ext cx="42183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λάβει μηνύματα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μια διεργασία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πρέπει να έχει κάποιο αναγνωριστικό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υπολογιστής έχει μια μοναδική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32-bit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διεύθυνση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1" lang="el" sz="2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είναι η διεύθυνση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του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host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που τρέχει η διεργασία επαρκής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αναγνωρίσουμε την διεργασία;</a:t>
            </a:r>
            <a:endParaRPr sz="2200"/>
          </a:p>
        </p:txBody>
      </p:sp>
      <p:sp>
        <p:nvSpPr>
          <p:cNvPr id="1701" name="Google Shape;1701;p32"/>
          <p:cNvSpPr txBox="1"/>
          <p:nvPr/>
        </p:nvSpPr>
        <p:spPr>
          <a:xfrm>
            <a:off x="3932776" y="1098675"/>
            <a:ext cx="4833900" cy="3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το αναγνωριστικό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περιλαμβάνει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την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διεύθ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υνση 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τον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αριθμό θύρας (port number)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της διεργασίας στον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host.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παράδειγμα αριθμών θύρας: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server: 80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 server: 25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στείλουμε ενα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μήνυμα στον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gaia.cs.umass.edu web server: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IP address: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128.119.245.12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port number: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endParaRPr sz="2200"/>
          </a:p>
        </p:txBody>
      </p:sp>
      <p:sp>
        <p:nvSpPr>
          <p:cNvPr id="1702" name="Google Shape;1702;p32"/>
          <p:cNvSpPr/>
          <p:nvPr/>
        </p:nvSpPr>
        <p:spPr>
          <a:xfrm>
            <a:off x="-349625" y="4094800"/>
            <a:ext cx="33822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1" marL="5588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1" lang="el" sz="2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όχι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l" sz="2200">
                <a:latin typeface="Calibri"/>
                <a:ea typeface="Calibri"/>
                <a:cs typeface="Calibri"/>
                <a:sym typeface="Calibri"/>
              </a:rPr>
              <a:t>πολλές διεργασίες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μπορούν να τρέχουν στον ίδιο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host</a:t>
            </a:r>
            <a:endParaRPr sz="2200"/>
          </a:p>
        </p:txBody>
      </p:sp>
      <p:sp>
        <p:nvSpPr>
          <p:cNvPr id="1703" name="Google Shape;1703;p3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3" name="Shape 8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4" name="Google Shape;8824;p122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Προγραμματισμός Socket </a:t>
            </a:r>
            <a:endParaRPr/>
          </a:p>
        </p:txBody>
      </p:sp>
      <p:sp>
        <p:nvSpPr>
          <p:cNvPr id="8825" name="Google Shape;8825;p122"/>
          <p:cNvSpPr txBox="1"/>
          <p:nvPr>
            <p:ph idx="1" type="body"/>
          </p:nvPr>
        </p:nvSpPr>
        <p:spPr>
          <a:xfrm>
            <a:off x="-57151" y="1135193"/>
            <a:ext cx="8098800" cy="13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1" marL="254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None/>
            </a:pPr>
            <a:r>
              <a:rPr lang="el" sz="2200">
                <a:solidFill>
                  <a:srgbClr val="22228B"/>
                </a:solidFill>
              </a:rPr>
              <a:t>δύο </a:t>
            </a:r>
            <a:r>
              <a:rPr lang="el" sz="2200">
                <a:solidFill>
                  <a:srgbClr val="22228B"/>
                </a:solidFill>
              </a:rPr>
              <a:t>socket τύποι για δύο υπηρεσίες μεταφοράς</a:t>
            </a:r>
            <a:endParaRPr sz="2200"/>
          </a:p>
          <a:p>
            <a:pPr indent="-330200" lvl="1" marL="469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</a:rPr>
              <a:t>UDP:</a:t>
            </a:r>
            <a:r>
              <a:rPr lang="el" sz="2200">
                <a:solidFill>
                  <a:srgbClr val="000000"/>
                </a:solidFill>
              </a:rPr>
              <a:t> </a:t>
            </a:r>
            <a:r>
              <a:rPr lang="el" sz="2200"/>
              <a:t>αναξιόπιστο δεδομενόγραμμα</a:t>
            </a:r>
            <a:endParaRPr sz="2200"/>
          </a:p>
          <a:p>
            <a:pPr indent="-330200" lvl="1" marL="469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</a:rPr>
              <a:t>TCP:</a:t>
            </a:r>
            <a:r>
              <a:rPr lang="el" sz="2200"/>
              <a:t> αξιόπιστο, byte stream-oriented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26" name="Google Shape;8826;p122"/>
          <p:cNvSpPr txBox="1"/>
          <p:nvPr/>
        </p:nvSpPr>
        <p:spPr>
          <a:xfrm>
            <a:off x="-26724" y="2392450"/>
            <a:ext cx="9144000" cy="26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1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00"/>
              <a:buFont typeface="Noto Sans Symbols"/>
              <a:buNone/>
            </a:pPr>
            <a:r>
              <a:rPr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Παράδειγμα εφαρμογής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667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πελάτης διαβάζει μια γραμμή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χαρακτήρες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(data)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από το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πληκτρολόγιο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και στέλνει τα δεδομένα στον εξυπηρέτη</a:t>
            </a:r>
            <a:endParaRPr sz="2200"/>
          </a:p>
          <a:p>
            <a:pPr indent="-2667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εξυπηρέτης λαμβάνει τα δεδομένα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μετατρέπει τους χαρακτήρες σε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κεφαλαίους</a:t>
            </a:r>
            <a:endParaRPr sz="2200"/>
          </a:p>
          <a:p>
            <a:pPr indent="-2667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εξυπηρέτης στέλνει το τροποποιημένο μήνυμα στον πελάτη</a:t>
            </a:r>
            <a:endParaRPr sz="2200"/>
          </a:p>
          <a:p>
            <a:pPr indent="-266700" lvl="0" marL="381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πελάτης λαμβάνει τα τροποποιημένα δεδομένα και εμφανίζει την γραμμή στην οθόνη</a:t>
            </a:r>
            <a:endParaRPr sz="2200"/>
          </a:p>
        </p:txBody>
      </p:sp>
      <p:sp>
        <p:nvSpPr>
          <p:cNvPr id="8827" name="Google Shape;8827;p12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2" name="Shape 8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3" name="Google Shape;8833;p123"/>
          <p:cNvSpPr txBox="1"/>
          <p:nvPr>
            <p:ph type="title"/>
          </p:nvPr>
        </p:nvSpPr>
        <p:spPr>
          <a:xfrm>
            <a:off x="-6350" y="975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Προγραμματισμός Socket με </a:t>
            </a:r>
            <a:r>
              <a:rPr lang="el" sz="3300"/>
              <a:t>UDP </a:t>
            </a:r>
            <a:endParaRPr sz="1100"/>
          </a:p>
        </p:txBody>
      </p:sp>
      <p:sp>
        <p:nvSpPr>
          <p:cNvPr id="8834" name="Google Shape;8834;p123"/>
          <p:cNvSpPr txBox="1"/>
          <p:nvPr>
            <p:ph idx="1" type="body"/>
          </p:nvPr>
        </p:nvSpPr>
        <p:spPr>
          <a:xfrm>
            <a:off x="-98902" y="819875"/>
            <a:ext cx="9243000" cy="3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l" sz="2200">
                <a:solidFill>
                  <a:srgbClr val="CC0000"/>
                </a:solidFill>
              </a:rPr>
              <a:t>UDP: </a:t>
            </a:r>
            <a:r>
              <a:rPr lang="el" sz="2200">
                <a:solidFill>
                  <a:srgbClr val="0000A3"/>
                </a:solidFill>
              </a:rPr>
              <a:t>δεν χρειάζεται </a:t>
            </a:r>
            <a:r>
              <a:rPr lang="el" sz="2200">
                <a:solidFill>
                  <a:srgbClr val="0000A3"/>
                </a:solidFill>
              </a:rPr>
              <a:t>“σύνδεση” μεταξύ πελάτη και εξυπηρέτη:</a:t>
            </a:r>
            <a:endParaRPr sz="2200"/>
          </a:p>
          <a:p>
            <a:pPr indent="-228600" lvl="0" marL="355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Char char="▪"/>
            </a:pPr>
            <a:r>
              <a:rPr lang="el" sz="2200"/>
              <a:t>δεν γίνεται handshake πριν την αποστολή των δεδομένων</a:t>
            </a:r>
            <a:endParaRPr sz="2200"/>
          </a:p>
          <a:p>
            <a:pPr indent="-228600" lvl="0" marL="355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Char char="▪"/>
            </a:pPr>
            <a:r>
              <a:rPr lang="el" sz="2200"/>
              <a:t>ο </a:t>
            </a:r>
            <a:r>
              <a:rPr lang="el" sz="2200"/>
              <a:t>αποστολέας</a:t>
            </a:r>
            <a:r>
              <a:rPr lang="el" sz="2200"/>
              <a:t> ρητά τοποθετεί την IP προορισμού και τον αριθμό της θύρας σε κάθε πακέτο</a:t>
            </a:r>
            <a:endParaRPr sz="2200"/>
          </a:p>
          <a:p>
            <a:pPr indent="-228600" lvl="0" marL="355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Char char="▪"/>
            </a:pPr>
            <a:r>
              <a:rPr lang="el" sz="2200"/>
              <a:t>ο δέκτης εξάγει την IP του αποστολέα και την θύρα από το πακέτο που έλαβε</a:t>
            </a:r>
            <a:endParaRPr sz="2200"/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CC0000"/>
              </a:solidFill>
            </a:endParaRPr>
          </a:p>
        </p:txBody>
      </p:sp>
      <p:sp>
        <p:nvSpPr>
          <p:cNvPr id="8835" name="Google Shape;8835;p123"/>
          <p:cNvSpPr txBox="1"/>
          <p:nvPr/>
        </p:nvSpPr>
        <p:spPr>
          <a:xfrm>
            <a:off x="-98900" y="2634000"/>
            <a:ext cx="9243000" cy="1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25000" lnSpcReduction="20000"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ct val="26086"/>
              <a:buFont typeface="Noto Sans Symbols"/>
              <a:buNone/>
            </a:pPr>
            <a:r>
              <a:t/>
            </a:r>
            <a:endParaRPr sz="92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ct val="26086"/>
              <a:buFont typeface="Noto Sans Symbols"/>
              <a:buNone/>
            </a:pPr>
            <a:r>
              <a:rPr b="0" i="0" lang="el" sz="9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UDP: </a:t>
            </a:r>
            <a:r>
              <a:rPr lang="el" sz="9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τα διαβιβαζόμενα δεδομένα μπορεί να χαθούν ή να ληφθούν </a:t>
            </a:r>
            <a:r>
              <a:rPr b="0" i="0" lang="el" sz="9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9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με λάθος σειρά</a:t>
            </a:r>
            <a:endParaRPr sz="9200"/>
          </a:p>
          <a:p>
            <a:pPr indent="-165100" lvl="0" marL="2667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A3"/>
              </a:buClr>
              <a:buSzPct val="26086"/>
              <a:buFont typeface="Noto Sans Symbols"/>
              <a:buNone/>
            </a:pPr>
            <a:r>
              <a:rPr lang="el" sz="9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Οπτική γωνία της εφαρμογής</a:t>
            </a:r>
            <a:r>
              <a:rPr b="0" i="0" lang="el" sz="9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9200"/>
          </a:p>
          <a:p>
            <a:pPr indent="-23495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0086"/>
              </a:buClr>
              <a:buSzPct val="100000"/>
              <a:buFont typeface="Noto Sans Symbols"/>
              <a:buChar char="▪"/>
            </a:pPr>
            <a:r>
              <a:rPr lang="el" sz="9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9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UDP </a:t>
            </a:r>
            <a:r>
              <a:rPr lang="el" sz="9200">
                <a:latin typeface="Calibri"/>
                <a:ea typeface="Calibri"/>
                <a:cs typeface="Calibri"/>
                <a:sym typeface="Calibri"/>
              </a:rPr>
              <a:t>παρέχει αναξιόπιστη μεταφορά</a:t>
            </a:r>
            <a:r>
              <a:rPr b="0" i="0" lang="el" sz="9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9200">
                <a:latin typeface="Calibri"/>
                <a:ea typeface="Calibri"/>
                <a:cs typeface="Calibri"/>
                <a:sym typeface="Calibri"/>
              </a:rPr>
              <a:t>ομάδων από</a:t>
            </a:r>
            <a:r>
              <a:rPr b="0" i="0" lang="el" sz="9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bytes (“datagrams”)  </a:t>
            </a:r>
            <a:r>
              <a:rPr lang="el" sz="9200">
                <a:latin typeface="Calibri"/>
                <a:ea typeface="Calibri"/>
                <a:cs typeface="Calibri"/>
                <a:sym typeface="Calibri"/>
              </a:rPr>
              <a:t>μεταξύ της διεργασίας πελάτη και εξυπηρέτη</a:t>
            </a:r>
            <a:endParaRPr b="0" i="0" sz="17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6" name="Google Shape;8836;p12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5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35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1" name="Shape 8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2" name="Google Shape;8842;p124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Client/server socket </a:t>
            </a:r>
            <a:r>
              <a:rPr lang="el"/>
              <a:t>αλληλεπίδραση</a:t>
            </a:r>
            <a:r>
              <a:rPr lang="el" sz="3300"/>
              <a:t>: UDP</a:t>
            </a:r>
            <a:endParaRPr sz="1100"/>
          </a:p>
        </p:txBody>
      </p:sp>
      <p:sp>
        <p:nvSpPr>
          <p:cNvPr id="8843" name="Google Shape;8843;p124"/>
          <p:cNvSpPr txBox="1"/>
          <p:nvPr/>
        </p:nvSpPr>
        <p:spPr>
          <a:xfrm>
            <a:off x="4688244" y="1110729"/>
            <a:ext cx="1380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44" name="Google Shape;8844;p124"/>
          <p:cNvGrpSpPr/>
          <p:nvPr/>
        </p:nvGrpSpPr>
        <p:grpSpPr>
          <a:xfrm>
            <a:off x="4459653" y="1514351"/>
            <a:ext cx="3162197" cy="2110974"/>
            <a:chOff x="6860604" y="2019135"/>
            <a:chExt cx="4216263" cy="2814632"/>
          </a:xfrm>
        </p:grpSpPr>
        <p:grpSp>
          <p:nvGrpSpPr>
            <p:cNvPr id="8845" name="Google Shape;8845;p124"/>
            <p:cNvGrpSpPr/>
            <p:nvPr/>
          </p:nvGrpSpPr>
          <p:grpSpPr>
            <a:xfrm>
              <a:off x="6860604" y="2019135"/>
              <a:ext cx="3840164" cy="1357297"/>
              <a:chOff x="3222" y="1689"/>
              <a:chExt cx="2419" cy="855"/>
            </a:xfrm>
          </p:grpSpPr>
          <p:sp>
            <p:nvSpPr>
              <p:cNvPr id="8846" name="Google Shape;8846;p124"/>
              <p:cNvSpPr txBox="1"/>
              <p:nvPr/>
            </p:nvSpPr>
            <p:spPr>
              <a:xfrm>
                <a:off x="3222" y="1689"/>
                <a:ext cx="12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l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socket: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847" name="Google Shape;8847;p124"/>
              <p:cNvSpPr txBox="1"/>
              <p:nvPr/>
            </p:nvSpPr>
            <p:spPr>
              <a:xfrm>
                <a:off x="3241" y="1944"/>
                <a:ext cx="24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1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rPr b="0" i="0" lang="el" sz="1400" u="none" cap="none" strike="noStrik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 =</a:t>
                </a:r>
                <a:endParaRPr sz="1100"/>
              </a:p>
              <a:p>
                <a:pPr indent="0" lvl="0" marL="0" marR="0" rtl="0" algn="l">
                  <a:lnSpc>
                    <a:spcPct val="111111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rPr b="0" i="0" lang="el" sz="1400" u="none" cap="none" strike="noStrik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socket(AF_INET,SOCK_DGRAM)</a:t>
                </a:r>
                <a:endParaRPr b="0" i="0" sz="1400" u="none" cap="none" strike="noStrike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848" name="Google Shape;8848;p124"/>
            <p:cNvSpPr txBox="1"/>
            <p:nvPr/>
          </p:nvSpPr>
          <p:spPr>
            <a:xfrm>
              <a:off x="6878067" y="3592067"/>
              <a:ext cx="41988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datagram with serverIP address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And port=x; send datagram via</a:t>
              </a:r>
              <a:b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</a:t>
              </a:r>
              <a:endParaRPr b="0" i="0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8849" name="Google Shape;8849;p124"/>
          <p:cNvCxnSpPr>
            <a:stCxn id="8848" idx="1"/>
            <a:endCxn id="8850" idx="3"/>
          </p:cNvCxnSpPr>
          <p:nvPr/>
        </p:nvCxnSpPr>
        <p:spPr>
          <a:xfrm flipH="1">
            <a:off x="2869550" y="3159688"/>
            <a:ext cx="1603200" cy="2013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51" name="Google Shape;8851;p124"/>
          <p:cNvSpPr txBox="1"/>
          <p:nvPr/>
        </p:nvSpPr>
        <p:spPr>
          <a:xfrm>
            <a:off x="931240" y="1686960"/>
            <a:ext cx="18468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socket, port=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52" name="Google Shape;8852;p124"/>
          <p:cNvSpPr txBox="1"/>
          <p:nvPr/>
        </p:nvSpPr>
        <p:spPr>
          <a:xfrm>
            <a:off x="931250" y="1971651"/>
            <a:ext cx="2726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serverSocket =</a:t>
            </a:r>
            <a:endParaRPr sz="1100"/>
          </a:p>
          <a:p>
            <a:pPr indent="0" lvl="0" marL="0" marR="0" rtl="0" algn="l">
              <a:lnSpc>
                <a:spcPct val="111111"/>
              </a:lnSpc>
              <a:spcBef>
                <a:spcPts val="30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socket(AF_INET,SOCK_DGRAM)</a:t>
            </a:r>
            <a:endParaRPr b="0" i="0" sz="14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53" name="Google Shape;8853;p124"/>
          <p:cNvGrpSpPr/>
          <p:nvPr/>
        </p:nvGrpSpPr>
        <p:grpSpPr>
          <a:xfrm>
            <a:off x="4570375" y="3832017"/>
            <a:ext cx="1785925" cy="1274125"/>
            <a:chOff x="3485" y="3041"/>
            <a:chExt cx="1500" cy="959"/>
          </a:xfrm>
        </p:grpSpPr>
        <p:sp>
          <p:nvSpPr>
            <p:cNvPr id="8854" name="Google Shape;8854;p124"/>
            <p:cNvSpPr txBox="1"/>
            <p:nvPr/>
          </p:nvSpPr>
          <p:spPr>
            <a:xfrm>
              <a:off x="3529" y="3700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close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</a:t>
              </a:r>
              <a:r>
                <a:rPr b="0" i="0" lang="el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855" name="Google Shape;8855;p124"/>
            <p:cNvCxnSpPr/>
            <p:nvPr/>
          </p:nvCxnSpPr>
          <p:spPr>
            <a:xfrm>
              <a:off x="3864" y="3402"/>
              <a:ext cx="0" cy="30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856" name="Google Shape;8856;p124"/>
            <p:cNvSpPr txBox="1"/>
            <p:nvPr/>
          </p:nvSpPr>
          <p:spPr>
            <a:xfrm>
              <a:off x="3485" y="3041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datagram from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</a:t>
              </a:r>
              <a:endParaRPr b="0" i="0" sz="14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857" name="Google Shape;8857;p124"/>
          <p:cNvGrpSpPr/>
          <p:nvPr/>
        </p:nvGrpSpPr>
        <p:grpSpPr>
          <a:xfrm>
            <a:off x="1083627" y="2671636"/>
            <a:ext cx="1785937" cy="867901"/>
            <a:chOff x="573" y="2001"/>
            <a:chExt cx="1500" cy="729"/>
          </a:xfrm>
        </p:grpSpPr>
        <p:cxnSp>
          <p:nvCxnSpPr>
            <p:cNvPr id="8858" name="Google Shape;8858;p124"/>
            <p:cNvCxnSpPr/>
            <p:nvPr/>
          </p:nvCxnSpPr>
          <p:spPr>
            <a:xfrm>
              <a:off x="1063" y="2001"/>
              <a:ext cx="0" cy="30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850" name="Google Shape;8850;p124"/>
            <p:cNvSpPr txBox="1"/>
            <p:nvPr/>
          </p:nvSpPr>
          <p:spPr>
            <a:xfrm>
              <a:off x="573" y="2430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datagram from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</a:t>
              </a:r>
              <a:r>
                <a:rPr b="0" i="0" lang="el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8859" name="Google Shape;8859;p124"/>
          <p:cNvGrpSpPr/>
          <p:nvPr/>
        </p:nvGrpSpPr>
        <p:grpSpPr>
          <a:xfrm>
            <a:off x="1186874" y="3670925"/>
            <a:ext cx="3257551" cy="1553115"/>
            <a:chOff x="666" y="2817"/>
            <a:chExt cx="2736" cy="1436"/>
          </a:xfrm>
        </p:grpSpPr>
        <p:sp>
          <p:nvSpPr>
            <p:cNvPr id="8860" name="Google Shape;8860;p124"/>
            <p:cNvSpPr txBox="1"/>
            <p:nvPr/>
          </p:nvSpPr>
          <p:spPr>
            <a:xfrm>
              <a:off x="666" y="3053"/>
              <a:ext cx="1200" cy="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reply to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</a:t>
              </a:r>
              <a:endParaRPr b="0" i="0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specifying </a:t>
              </a:r>
              <a:b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 address,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port number</a:t>
              </a:r>
              <a:endPara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8861" name="Google Shape;8861;p124"/>
            <p:cNvCxnSpPr/>
            <p:nvPr/>
          </p:nvCxnSpPr>
          <p:spPr>
            <a:xfrm>
              <a:off x="1097" y="2817"/>
              <a:ext cx="0" cy="30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862" name="Google Shape;8862;p124"/>
            <p:cNvCxnSpPr/>
            <p:nvPr/>
          </p:nvCxnSpPr>
          <p:spPr>
            <a:xfrm>
              <a:off x="1866" y="2970"/>
              <a:ext cx="1536" cy="18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863" name="Google Shape;8863;p124"/>
          <p:cNvSpPr txBox="1"/>
          <p:nvPr/>
        </p:nvSpPr>
        <p:spPr>
          <a:xfrm>
            <a:off x="841350" y="1098750"/>
            <a:ext cx="2657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(running on serverIP)</a:t>
            </a:r>
            <a:endParaRPr sz="1100"/>
          </a:p>
        </p:txBody>
      </p:sp>
      <p:sp>
        <p:nvSpPr>
          <p:cNvPr id="8864" name="Google Shape;8864;p124"/>
          <p:cNvSpPr txBox="1"/>
          <p:nvPr/>
        </p:nvSpPr>
        <p:spPr>
          <a:xfrm>
            <a:off x="4444435" y="1062294"/>
            <a:ext cx="825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grpSp>
        <p:nvGrpSpPr>
          <p:cNvPr id="8865" name="Google Shape;8865;p124"/>
          <p:cNvGrpSpPr/>
          <p:nvPr/>
        </p:nvGrpSpPr>
        <p:grpSpPr>
          <a:xfrm>
            <a:off x="464962" y="1049494"/>
            <a:ext cx="316706" cy="514350"/>
            <a:chOff x="4140" y="429"/>
            <a:chExt cx="1425" cy="2396"/>
          </a:xfrm>
        </p:grpSpPr>
        <p:sp>
          <p:nvSpPr>
            <p:cNvPr id="8866" name="Google Shape;8866;p12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7" name="Google Shape;8867;p124"/>
            <p:cNvSpPr/>
            <p:nvPr/>
          </p:nvSpPr>
          <p:spPr>
            <a:xfrm>
              <a:off x="4204" y="429"/>
              <a:ext cx="1050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8" name="Google Shape;8868;p12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9" name="Google Shape;8869;p12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0" name="Google Shape;8870;p124"/>
            <p:cNvSpPr/>
            <p:nvPr/>
          </p:nvSpPr>
          <p:spPr>
            <a:xfrm>
              <a:off x="4210" y="695"/>
              <a:ext cx="600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71" name="Google Shape;8871;p124"/>
            <p:cNvGrpSpPr/>
            <p:nvPr/>
          </p:nvGrpSpPr>
          <p:grpSpPr>
            <a:xfrm>
              <a:off x="4751" y="668"/>
              <a:ext cx="579" cy="144"/>
              <a:chOff x="616" y="2568"/>
              <a:chExt cx="722" cy="138"/>
            </a:xfrm>
          </p:grpSpPr>
          <p:sp>
            <p:nvSpPr>
              <p:cNvPr id="8872" name="Google Shape;8872;p124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3" name="Google Shape;8873;p124"/>
              <p:cNvSpPr/>
              <p:nvPr/>
            </p:nvSpPr>
            <p:spPr>
              <a:xfrm>
                <a:off x="630" y="2583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74" name="Google Shape;8874;p124"/>
            <p:cNvSpPr/>
            <p:nvPr/>
          </p:nvSpPr>
          <p:spPr>
            <a:xfrm>
              <a:off x="4226" y="1017"/>
              <a:ext cx="595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75" name="Google Shape;8875;p124"/>
            <p:cNvGrpSpPr/>
            <p:nvPr/>
          </p:nvGrpSpPr>
          <p:grpSpPr>
            <a:xfrm>
              <a:off x="4745" y="995"/>
              <a:ext cx="584" cy="133"/>
              <a:chOff x="612" y="2569"/>
              <a:chExt cx="729" cy="138"/>
            </a:xfrm>
          </p:grpSpPr>
          <p:sp>
            <p:nvSpPr>
              <p:cNvPr id="8876" name="Google Shape;8876;p124"/>
              <p:cNvSpPr/>
              <p:nvPr/>
            </p:nvSpPr>
            <p:spPr>
              <a:xfrm>
                <a:off x="612" y="2569"/>
                <a:ext cx="72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7" name="Google Shape;8877;p124"/>
              <p:cNvSpPr/>
              <p:nvPr/>
            </p:nvSpPr>
            <p:spPr>
              <a:xfrm>
                <a:off x="625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78" name="Google Shape;8878;p124"/>
            <p:cNvSpPr/>
            <p:nvPr/>
          </p:nvSpPr>
          <p:spPr>
            <a:xfrm>
              <a:off x="4215" y="13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9" name="Google Shape;8879;p124"/>
            <p:cNvSpPr/>
            <p:nvPr/>
          </p:nvSpPr>
          <p:spPr>
            <a:xfrm>
              <a:off x="4226" y="16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80" name="Google Shape;8880;p124"/>
            <p:cNvGrpSpPr/>
            <p:nvPr/>
          </p:nvGrpSpPr>
          <p:grpSpPr>
            <a:xfrm>
              <a:off x="4735" y="1627"/>
              <a:ext cx="584" cy="150"/>
              <a:chOff x="614" y="2568"/>
              <a:chExt cx="727" cy="138"/>
            </a:xfrm>
          </p:grpSpPr>
          <p:sp>
            <p:nvSpPr>
              <p:cNvPr id="8881" name="Google Shape;8881;p124"/>
              <p:cNvSpPr/>
              <p:nvPr/>
            </p:nvSpPr>
            <p:spPr>
              <a:xfrm>
                <a:off x="614" y="2568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2" name="Google Shape;8882;p124"/>
              <p:cNvSpPr/>
              <p:nvPr/>
            </p:nvSpPr>
            <p:spPr>
              <a:xfrm>
                <a:off x="627" y="2583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83" name="Google Shape;8883;p12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84" name="Google Shape;8884;p124"/>
            <p:cNvGrpSpPr/>
            <p:nvPr/>
          </p:nvGrpSpPr>
          <p:grpSpPr>
            <a:xfrm>
              <a:off x="4740" y="1327"/>
              <a:ext cx="579" cy="139"/>
              <a:chOff x="615" y="2568"/>
              <a:chExt cx="721" cy="139"/>
            </a:xfrm>
          </p:grpSpPr>
          <p:sp>
            <p:nvSpPr>
              <p:cNvPr id="8885" name="Google Shape;8885;p124"/>
              <p:cNvSpPr/>
              <p:nvPr/>
            </p:nvSpPr>
            <p:spPr>
              <a:xfrm>
                <a:off x="615" y="2568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6" name="Google Shape;8886;p124"/>
              <p:cNvSpPr/>
              <p:nvPr/>
            </p:nvSpPr>
            <p:spPr>
              <a:xfrm>
                <a:off x="629" y="2585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87" name="Google Shape;8887;p124"/>
            <p:cNvSpPr/>
            <p:nvPr/>
          </p:nvSpPr>
          <p:spPr>
            <a:xfrm>
              <a:off x="5249" y="429"/>
              <a:ext cx="70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8" name="Google Shape;8888;p12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9" name="Google Shape;8889;p12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0" name="Google Shape;8890;p124"/>
            <p:cNvSpPr/>
            <p:nvPr/>
          </p:nvSpPr>
          <p:spPr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1" name="Google Shape;8891;p12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2" name="Google Shape;8892;p124"/>
            <p:cNvSpPr/>
            <p:nvPr/>
          </p:nvSpPr>
          <p:spPr>
            <a:xfrm>
              <a:off x="4140" y="2675"/>
              <a:ext cx="1200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3" name="Google Shape;8893;p124"/>
            <p:cNvSpPr/>
            <p:nvPr/>
          </p:nvSpPr>
          <p:spPr>
            <a:xfrm>
              <a:off x="4204" y="2709"/>
              <a:ext cx="1071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4" name="Google Shape;8894;p124"/>
            <p:cNvSpPr/>
            <p:nvPr/>
          </p:nvSpPr>
          <p:spPr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5" name="Google Shape;8895;p124"/>
            <p:cNvSpPr/>
            <p:nvPr/>
          </p:nvSpPr>
          <p:spPr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6" name="Google Shape;8896;p124"/>
            <p:cNvSpPr/>
            <p:nvPr/>
          </p:nvSpPr>
          <p:spPr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7" name="Google Shape;8897;p124"/>
            <p:cNvSpPr/>
            <p:nvPr/>
          </p:nvSpPr>
          <p:spPr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8" name="Google Shape;8898;p124"/>
          <p:cNvGrpSpPr/>
          <p:nvPr/>
        </p:nvGrpSpPr>
        <p:grpSpPr>
          <a:xfrm>
            <a:off x="5195450" y="1009832"/>
            <a:ext cx="557213" cy="557213"/>
            <a:chOff x="-44" y="1473"/>
            <a:chExt cx="981" cy="1105"/>
          </a:xfrm>
        </p:grpSpPr>
        <p:pic>
          <p:nvPicPr>
            <p:cNvPr descr="desktop_computer_stylized_medium" id="8899" name="Google Shape;8899;p1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0" name="Google Shape;8900;p12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01" name="Google Shape;8901;p12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cxnSp>
        <p:nvCxnSpPr>
          <p:cNvPr id="8902" name="Google Shape;8902;p124"/>
          <p:cNvCxnSpPr/>
          <p:nvPr/>
        </p:nvCxnSpPr>
        <p:spPr>
          <a:xfrm flipH="1">
            <a:off x="5014400" y="3638800"/>
            <a:ext cx="600" cy="201600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03" name="Google Shape;8903;p124"/>
          <p:cNvCxnSpPr/>
          <p:nvPr/>
        </p:nvCxnSpPr>
        <p:spPr>
          <a:xfrm flipH="1">
            <a:off x="5014400" y="2469038"/>
            <a:ext cx="600" cy="201600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8" name="Shape 8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" name="Google Shape;8909;p125"/>
          <p:cNvSpPr txBox="1"/>
          <p:nvPr>
            <p:ph type="title"/>
          </p:nvPr>
        </p:nvSpPr>
        <p:spPr>
          <a:xfrm>
            <a:off x="-14725" y="338875"/>
            <a:ext cx="8073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Παράδειγμα εφαρμογής</a:t>
            </a:r>
            <a:r>
              <a:rPr lang="el" sz="3300">
                <a:solidFill>
                  <a:srgbClr val="000099"/>
                </a:solidFill>
              </a:rPr>
              <a:t>: UDP </a:t>
            </a:r>
            <a:r>
              <a:rPr lang="el">
                <a:solidFill>
                  <a:srgbClr val="000099"/>
                </a:solidFill>
              </a:rPr>
              <a:t>πελάτης</a:t>
            </a:r>
            <a:endParaRPr sz="4100">
              <a:solidFill>
                <a:srgbClr val="000099"/>
              </a:solidFill>
            </a:endParaRPr>
          </a:p>
        </p:txBody>
      </p:sp>
      <p:sp>
        <p:nvSpPr>
          <p:cNvPr id="8910" name="Google Shape;8910;p125"/>
          <p:cNvSpPr txBox="1"/>
          <p:nvPr/>
        </p:nvSpPr>
        <p:spPr>
          <a:xfrm>
            <a:off x="3595833" y="1429735"/>
            <a:ext cx="4420800" cy="3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serverName = ‘hostname’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 sz="11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 = socket(AF_INET, </a:t>
            </a:r>
            <a:endParaRPr sz="11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SOCK_DGRAM)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message = raw_input(’Input lowercase sentence:’)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clientSocket.sendto</a:t>
            </a: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(message.encode(),</a:t>
            </a:r>
            <a:endParaRPr sz="1100"/>
          </a:p>
          <a:p>
            <a:pPr indent="0" lvl="0" marL="0" marR="0" rtl="0" algn="l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(serverName, serverPort))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modifiedMessage, serverAddress = 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clientSocket.recvfrom(2048)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 modifiedMessage.decode()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clientSocket.close()</a:t>
            </a:r>
            <a:endParaRPr sz="1100"/>
          </a:p>
        </p:txBody>
      </p:sp>
      <p:sp>
        <p:nvSpPr>
          <p:cNvPr id="8911" name="Google Shape;8911;p125"/>
          <p:cNvSpPr txBox="1"/>
          <p:nvPr/>
        </p:nvSpPr>
        <p:spPr>
          <a:xfrm>
            <a:off x="3605358" y="1067785"/>
            <a:ext cx="2056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b="0" i="1" lang="el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UDPClient</a:t>
            </a:r>
            <a:endParaRPr sz="1100"/>
          </a:p>
        </p:txBody>
      </p:sp>
      <p:grpSp>
        <p:nvGrpSpPr>
          <p:cNvPr id="8912" name="Google Shape;8912;p125"/>
          <p:cNvGrpSpPr/>
          <p:nvPr/>
        </p:nvGrpSpPr>
        <p:grpSpPr>
          <a:xfrm>
            <a:off x="1385306" y="1472782"/>
            <a:ext cx="2267775" cy="238569"/>
            <a:chOff x="-242132" y="1766968"/>
            <a:chExt cx="3023700" cy="318900"/>
          </a:xfrm>
        </p:grpSpPr>
        <p:sp>
          <p:nvSpPr>
            <p:cNvPr id="8913" name="Google Shape;8913;p125"/>
            <p:cNvSpPr txBox="1"/>
            <p:nvPr/>
          </p:nvSpPr>
          <p:spPr>
            <a:xfrm>
              <a:off x="-242132" y="1766968"/>
              <a:ext cx="30237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include Python’s socket library</a:t>
              </a:r>
              <a:endParaRPr sz="1100"/>
            </a:p>
          </p:txBody>
        </p:sp>
        <p:cxnSp>
          <p:nvCxnSpPr>
            <p:cNvPr id="8914" name="Google Shape;8914;p125"/>
            <p:cNvCxnSpPr/>
            <p:nvPr/>
          </p:nvCxnSpPr>
          <p:spPr>
            <a:xfrm>
              <a:off x="2309371" y="1930400"/>
              <a:ext cx="370329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15" name="Google Shape;8915;p125"/>
          <p:cNvGrpSpPr/>
          <p:nvPr/>
        </p:nvGrpSpPr>
        <p:grpSpPr>
          <a:xfrm>
            <a:off x="1445335" y="2248593"/>
            <a:ext cx="2207832" cy="238561"/>
            <a:chOff x="588094" y="2905531"/>
            <a:chExt cx="2271900" cy="317700"/>
          </a:xfrm>
        </p:grpSpPr>
        <p:sp>
          <p:nvSpPr>
            <p:cNvPr id="8916" name="Google Shape;8916;p125"/>
            <p:cNvSpPr txBox="1"/>
            <p:nvPr/>
          </p:nvSpPr>
          <p:spPr>
            <a:xfrm>
              <a:off x="588094" y="2905531"/>
              <a:ext cx="22719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UDP socket for server</a:t>
              </a:r>
              <a:endParaRPr sz="1100"/>
            </a:p>
          </p:txBody>
        </p:sp>
        <p:cxnSp>
          <p:nvCxnSpPr>
            <p:cNvPr id="8917" name="Google Shape;8917;p125"/>
            <p:cNvCxnSpPr/>
            <p:nvPr/>
          </p:nvCxnSpPr>
          <p:spPr>
            <a:xfrm>
              <a:off x="2488965" y="3080272"/>
              <a:ext cx="288707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18" name="Google Shape;8918;p125"/>
          <p:cNvGrpSpPr/>
          <p:nvPr/>
        </p:nvGrpSpPr>
        <p:grpSpPr>
          <a:xfrm>
            <a:off x="1784414" y="2748241"/>
            <a:ext cx="2207856" cy="238595"/>
            <a:chOff x="320502" y="3822598"/>
            <a:chExt cx="2944200" cy="318000"/>
          </a:xfrm>
        </p:grpSpPr>
        <p:sp>
          <p:nvSpPr>
            <p:cNvPr id="8919" name="Google Shape;8919;p125"/>
            <p:cNvSpPr txBox="1"/>
            <p:nvPr/>
          </p:nvSpPr>
          <p:spPr>
            <a:xfrm>
              <a:off x="320502" y="3822598"/>
              <a:ext cx="29442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get user keyboard input </a:t>
              </a:r>
              <a:endParaRPr sz="1100"/>
            </a:p>
          </p:txBody>
        </p:sp>
        <p:cxnSp>
          <p:nvCxnSpPr>
            <p:cNvPr id="8920" name="Google Shape;8920;p125"/>
            <p:cNvCxnSpPr/>
            <p:nvPr/>
          </p:nvCxnSpPr>
          <p:spPr>
            <a:xfrm>
              <a:off x="2340360" y="3968752"/>
              <a:ext cx="381069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21" name="Google Shape;8921;p125"/>
          <p:cNvGrpSpPr/>
          <p:nvPr/>
        </p:nvGrpSpPr>
        <p:grpSpPr>
          <a:xfrm>
            <a:off x="-14720" y="3008245"/>
            <a:ext cx="3583846" cy="238653"/>
            <a:chOff x="-2057015" y="4094341"/>
            <a:chExt cx="4779099" cy="317400"/>
          </a:xfrm>
        </p:grpSpPr>
        <p:sp>
          <p:nvSpPr>
            <p:cNvPr id="8922" name="Google Shape;8922;p125"/>
            <p:cNvSpPr txBox="1"/>
            <p:nvPr/>
          </p:nvSpPr>
          <p:spPr>
            <a:xfrm>
              <a:off x="-2057015" y="4094341"/>
              <a:ext cx="4723200" cy="31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attach server name, port to message; send into socket</a:t>
              </a:r>
              <a:endParaRPr sz="1100"/>
            </a:p>
          </p:txBody>
        </p:sp>
        <p:cxnSp>
          <p:nvCxnSpPr>
            <p:cNvPr id="8923" name="Google Shape;8923;p125"/>
            <p:cNvCxnSpPr/>
            <p:nvPr/>
          </p:nvCxnSpPr>
          <p:spPr>
            <a:xfrm flipH="1" rot="10800000">
              <a:off x="2360668" y="4261938"/>
              <a:ext cx="361416" cy="557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24" name="Google Shape;8924;p125"/>
          <p:cNvGrpSpPr/>
          <p:nvPr/>
        </p:nvGrpSpPr>
        <p:grpSpPr>
          <a:xfrm>
            <a:off x="777255" y="4058509"/>
            <a:ext cx="2840657" cy="238561"/>
            <a:chOff x="-1061954" y="5487008"/>
            <a:chExt cx="3788048" cy="317700"/>
          </a:xfrm>
        </p:grpSpPr>
        <p:sp>
          <p:nvSpPr>
            <p:cNvPr id="8925" name="Google Shape;8925;p125"/>
            <p:cNvSpPr txBox="1"/>
            <p:nvPr/>
          </p:nvSpPr>
          <p:spPr>
            <a:xfrm>
              <a:off x="-1061954" y="5487008"/>
              <a:ext cx="36849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print out received string and close socket</a:t>
              </a:r>
              <a:endParaRPr sz="1100"/>
            </a:p>
          </p:txBody>
        </p:sp>
        <p:cxnSp>
          <p:nvCxnSpPr>
            <p:cNvPr id="8926" name="Google Shape;8926;p125"/>
            <p:cNvCxnSpPr/>
            <p:nvPr/>
          </p:nvCxnSpPr>
          <p:spPr>
            <a:xfrm>
              <a:off x="2309661" y="5657831"/>
              <a:ext cx="416433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27" name="Google Shape;8927;p125"/>
          <p:cNvGrpSpPr/>
          <p:nvPr/>
        </p:nvGrpSpPr>
        <p:grpSpPr>
          <a:xfrm>
            <a:off x="584729" y="3428880"/>
            <a:ext cx="3068509" cy="323573"/>
            <a:chOff x="-1241909" y="4530536"/>
            <a:chExt cx="4090800" cy="431719"/>
          </a:xfrm>
        </p:grpSpPr>
        <p:sp>
          <p:nvSpPr>
            <p:cNvPr id="8928" name="Google Shape;8928;p125"/>
            <p:cNvSpPr txBox="1"/>
            <p:nvPr/>
          </p:nvSpPr>
          <p:spPr>
            <a:xfrm>
              <a:off x="-1241909" y="4643955"/>
              <a:ext cx="4090800" cy="31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reply characters from socket into string</a:t>
              </a:r>
              <a:endParaRPr sz="1100"/>
            </a:p>
          </p:txBody>
        </p:sp>
        <p:cxnSp>
          <p:nvCxnSpPr>
            <p:cNvPr id="8929" name="Google Shape;8929;p125"/>
            <p:cNvCxnSpPr/>
            <p:nvPr/>
          </p:nvCxnSpPr>
          <p:spPr>
            <a:xfrm flipH="1" rot="10800000">
              <a:off x="2415586" y="4830837"/>
              <a:ext cx="327418" cy="416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8930" name="Google Shape;8930;p125"/>
            <p:cNvSpPr txBox="1"/>
            <p:nvPr/>
          </p:nvSpPr>
          <p:spPr>
            <a:xfrm>
              <a:off x="-157119" y="4530536"/>
              <a:ext cx="18466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1" name="Google Shape;8931;p12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6" name="Shape 8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7" name="Google Shape;8937;p126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Παράδειγμα εφαρμογής: UDP εξυπηρέτης</a:t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8938" name="Google Shape;8938;p126"/>
          <p:cNvSpPr txBox="1"/>
          <p:nvPr/>
        </p:nvSpPr>
        <p:spPr>
          <a:xfrm>
            <a:off x="3376758" y="1067785"/>
            <a:ext cx="20898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b="0" i="1" lang="el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UDPServer</a:t>
            </a:r>
            <a:endParaRPr b="0" i="1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9" name="Google Shape;8939;p126"/>
          <p:cNvSpPr txBox="1"/>
          <p:nvPr/>
        </p:nvSpPr>
        <p:spPr>
          <a:xfrm>
            <a:off x="3376758" y="1472210"/>
            <a:ext cx="4607700" cy="3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serverSocket = socket(AF_INET, SOCK_DGRAM)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serverSocket.bind(('', serverPort))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 (“</a:t>
            </a:r>
            <a:r>
              <a:rPr b="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server is ready to receive</a:t>
            </a: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True:</a:t>
            </a:r>
            <a:endParaRPr sz="1100"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message, clientAddress = serverSocket.recvfrom(2048)</a:t>
            </a:r>
            <a:endParaRPr sz="1100"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modifiedMessage = message.decode().upper()</a:t>
            </a:r>
            <a:endParaRPr sz="1100"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serverSocket.sendto(modifiedMessage.encode(),</a:t>
            </a:r>
            <a:endParaRPr sz="1100"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clientAddress)</a:t>
            </a:r>
            <a:endParaRPr sz="1100"/>
          </a:p>
        </p:txBody>
      </p:sp>
      <p:grpSp>
        <p:nvGrpSpPr>
          <p:cNvPr id="8940" name="Google Shape;8940;p126"/>
          <p:cNvGrpSpPr/>
          <p:nvPr/>
        </p:nvGrpSpPr>
        <p:grpSpPr>
          <a:xfrm>
            <a:off x="1828885" y="2058701"/>
            <a:ext cx="1918994" cy="238659"/>
            <a:chOff x="732830" y="2581901"/>
            <a:chExt cx="2559000" cy="318000"/>
          </a:xfrm>
        </p:grpSpPr>
        <p:sp>
          <p:nvSpPr>
            <p:cNvPr id="8941" name="Google Shape;8941;p126"/>
            <p:cNvSpPr txBox="1"/>
            <p:nvPr/>
          </p:nvSpPr>
          <p:spPr>
            <a:xfrm>
              <a:off x="732830" y="2581901"/>
              <a:ext cx="25590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UDP socket</a:t>
              </a:r>
              <a:endParaRPr sz="1100"/>
            </a:p>
          </p:txBody>
        </p:sp>
        <p:cxnSp>
          <p:nvCxnSpPr>
            <p:cNvPr id="8942" name="Google Shape;8942;p126"/>
            <p:cNvCxnSpPr/>
            <p:nvPr/>
          </p:nvCxnSpPr>
          <p:spPr>
            <a:xfrm>
              <a:off x="2394178" y="2749550"/>
              <a:ext cx="358094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43" name="Google Shape;8943;p126"/>
          <p:cNvGrpSpPr/>
          <p:nvPr/>
        </p:nvGrpSpPr>
        <p:grpSpPr>
          <a:xfrm>
            <a:off x="644587" y="2331574"/>
            <a:ext cx="2704543" cy="238561"/>
            <a:chOff x="-896820" y="3018353"/>
            <a:chExt cx="3607500" cy="317700"/>
          </a:xfrm>
        </p:grpSpPr>
        <p:sp>
          <p:nvSpPr>
            <p:cNvPr id="8944" name="Google Shape;8944;p126"/>
            <p:cNvSpPr txBox="1"/>
            <p:nvPr/>
          </p:nvSpPr>
          <p:spPr>
            <a:xfrm>
              <a:off x="-896820" y="3018353"/>
              <a:ext cx="36075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bind socket to local port number 12000</a:t>
              </a:r>
              <a:endParaRPr sz="1100"/>
            </a:p>
          </p:txBody>
        </p:sp>
        <p:cxnSp>
          <p:nvCxnSpPr>
            <p:cNvPr id="8945" name="Google Shape;8945;p126"/>
            <p:cNvCxnSpPr/>
            <p:nvPr/>
          </p:nvCxnSpPr>
          <p:spPr>
            <a:xfrm>
              <a:off x="2375948" y="3171825"/>
              <a:ext cx="334255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46" name="Google Shape;8946;p126"/>
          <p:cNvGrpSpPr/>
          <p:nvPr/>
        </p:nvGrpSpPr>
        <p:grpSpPr>
          <a:xfrm>
            <a:off x="2227310" y="2869573"/>
            <a:ext cx="1116094" cy="238569"/>
            <a:chOff x="1222134" y="3803733"/>
            <a:chExt cx="1488522" cy="318900"/>
          </a:xfrm>
        </p:grpSpPr>
        <p:sp>
          <p:nvSpPr>
            <p:cNvPr id="8947" name="Google Shape;8947;p126"/>
            <p:cNvSpPr txBox="1"/>
            <p:nvPr/>
          </p:nvSpPr>
          <p:spPr>
            <a:xfrm>
              <a:off x="1222134" y="3803733"/>
              <a:ext cx="1194900" cy="31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loop forever</a:t>
              </a:r>
              <a:endParaRPr sz="1100"/>
            </a:p>
          </p:txBody>
        </p:sp>
        <p:cxnSp>
          <p:nvCxnSpPr>
            <p:cNvPr id="8948" name="Google Shape;8948;p126"/>
            <p:cNvCxnSpPr/>
            <p:nvPr/>
          </p:nvCxnSpPr>
          <p:spPr>
            <a:xfrm>
              <a:off x="2367604" y="3964781"/>
              <a:ext cx="343052" cy="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49" name="Google Shape;8949;p126"/>
          <p:cNvGrpSpPr/>
          <p:nvPr/>
        </p:nvGrpSpPr>
        <p:grpSpPr>
          <a:xfrm>
            <a:off x="292276" y="3110469"/>
            <a:ext cx="3050980" cy="432115"/>
            <a:chOff x="-1394433" y="3835897"/>
            <a:chExt cx="4067973" cy="576000"/>
          </a:xfrm>
        </p:grpSpPr>
        <p:sp>
          <p:nvSpPr>
            <p:cNvPr id="8950" name="Google Shape;8950;p126"/>
            <p:cNvSpPr txBox="1"/>
            <p:nvPr/>
          </p:nvSpPr>
          <p:spPr>
            <a:xfrm>
              <a:off x="-1394433" y="3835897"/>
              <a:ext cx="3841500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from UDP socket into message, getting client’s address (client IP and port)</a:t>
              </a:r>
              <a:endParaRPr sz="1100"/>
            </a:p>
          </p:txBody>
        </p:sp>
        <p:cxnSp>
          <p:nvCxnSpPr>
            <p:cNvPr id="8951" name="Google Shape;8951;p126"/>
            <p:cNvCxnSpPr/>
            <p:nvPr/>
          </p:nvCxnSpPr>
          <p:spPr>
            <a:xfrm>
              <a:off x="2330643" y="3987004"/>
              <a:ext cx="342897" cy="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8952" name="Google Shape;8952;p126"/>
          <p:cNvGrpSpPr/>
          <p:nvPr/>
        </p:nvGrpSpPr>
        <p:grpSpPr>
          <a:xfrm>
            <a:off x="528745" y="3587770"/>
            <a:ext cx="2881097" cy="238561"/>
            <a:chOff x="-1179917" y="4521468"/>
            <a:chExt cx="3843000" cy="317700"/>
          </a:xfrm>
        </p:grpSpPr>
        <p:sp>
          <p:nvSpPr>
            <p:cNvPr id="8953" name="Google Shape;8953;p126"/>
            <p:cNvSpPr txBox="1"/>
            <p:nvPr/>
          </p:nvSpPr>
          <p:spPr>
            <a:xfrm>
              <a:off x="-1179917" y="4521468"/>
              <a:ext cx="3843000" cy="3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send upper case string back to this client</a:t>
              </a:r>
              <a:endParaRPr sz="1100"/>
            </a:p>
          </p:txBody>
        </p:sp>
        <p:cxnSp>
          <p:nvCxnSpPr>
            <p:cNvPr id="8954" name="Google Shape;8954;p126"/>
            <p:cNvCxnSpPr/>
            <p:nvPr/>
          </p:nvCxnSpPr>
          <p:spPr>
            <a:xfrm>
              <a:off x="2217617" y="4675165"/>
              <a:ext cx="356512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8955" name="Google Shape;8955;p12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60" name="Shape 8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1" name="Google Shape;8961;p127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Προγραμματισμός </a:t>
            </a:r>
            <a:r>
              <a:rPr lang="el" sz="3300">
                <a:solidFill>
                  <a:srgbClr val="000099"/>
                </a:solidFill>
              </a:rPr>
              <a:t>Socket </a:t>
            </a:r>
            <a:r>
              <a:rPr lang="el">
                <a:solidFill>
                  <a:srgbClr val="C00000"/>
                </a:solidFill>
              </a:rPr>
              <a:t>με </a:t>
            </a:r>
            <a:r>
              <a:rPr lang="el" sz="3300">
                <a:solidFill>
                  <a:srgbClr val="C00000"/>
                </a:solidFill>
              </a:rPr>
              <a:t>TCP</a:t>
            </a:r>
            <a:endParaRPr sz="4100">
              <a:solidFill>
                <a:srgbClr val="C00000"/>
              </a:solidFill>
            </a:endParaRPr>
          </a:p>
        </p:txBody>
      </p:sp>
      <p:sp>
        <p:nvSpPr>
          <p:cNvPr id="8962" name="Google Shape;8962;p127"/>
          <p:cNvSpPr txBox="1"/>
          <p:nvPr>
            <p:ph idx="1" type="body"/>
          </p:nvPr>
        </p:nvSpPr>
        <p:spPr>
          <a:xfrm>
            <a:off x="-189424" y="1091850"/>
            <a:ext cx="4742700" cy="38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lang="el" sz="2000">
                <a:solidFill>
                  <a:srgbClr val="CC0000"/>
                </a:solidFill>
              </a:rPr>
              <a:t> ο πελάτης πρέπει να </a:t>
            </a:r>
            <a:r>
              <a:rPr lang="el" sz="2000">
                <a:solidFill>
                  <a:srgbClr val="CC0000"/>
                </a:solidFill>
              </a:rPr>
              <a:t>επικοινωνήσει</a:t>
            </a:r>
            <a:r>
              <a:rPr lang="el" sz="2000">
                <a:solidFill>
                  <a:srgbClr val="CC0000"/>
                </a:solidFill>
              </a:rPr>
              <a:t> με τον εξυπηρέτη</a:t>
            </a:r>
            <a:endParaRPr sz="2000"/>
          </a:p>
          <a:p>
            <a:pPr indent="-190500" lvl="0" marL="355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l" sz="2000"/>
              <a:t>η διεργασία εξυπηρέτη πρέπει να τρέχει πρώτη</a:t>
            </a:r>
            <a:endParaRPr sz="2000"/>
          </a:p>
          <a:p>
            <a:pPr indent="-190500" lvl="0" marL="355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l" sz="2000"/>
              <a:t>ο εξυπηρέτης πρέπει να έχει δημιουργήσει ένα</a:t>
            </a:r>
            <a:r>
              <a:rPr lang="el" sz="2000"/>
              <a:t> socket (door) που θα καλωσορίζει τον πελάτη </a:t>
            </a:r>
            <a:endParaRPr sz="2000"/>
          </a:p>
          <a:p>
            <a:pPr indent="-165100" lvl="0" marL="2667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2100"/>
              <a:buFont typeface="Noto Sans Symbols"/>
              <a:buNone/>
            </a:pPr>
            <a:r>
              <a:rPr lang="el" sz="2000">
                <a:solidFill>
                  <a:srgbClr val="CC0000"/>
                </a:solidFill>
              </a:rPr>
              <a:t> ο πελάτης επικοινωνεί με τον εξυπηρέτη μέσω</a:t>
            </a:r>
            <a:r>
              <a:rPr lang="el" sz="2000">
                <a:solidFill>
                  <a:srgbClr val="CC0000"/>
                </a:solidFill>
              </a:rPr>
              <a:t>:</a:t>
            </a:r>
            <a:endParaRPr sz="2000"/>
          </a:p>
          <a:p>
            <a:pPr indent="-241300" lvl="0" marL="355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l" sz="2000"/>
              <a:t>φτιάχνοντας ένα </a:t>
            </a:r>
            <a:r>
              <a:rPr lang="el" sz="2000"/>
              <a:t>TCP socket, καθορίζοντας την </a:t>
            </a:r>
            <a:r>
              <a:rPr lang="el" sz="2000"/>
              <a:t>διεύθυνση</a:t>
            </a:r>
            <a:r>
              <a:rPr lang="el" sz="2000"/>
              <a:t> IP, τον αριθμό της θύρας της διεργασίας εξυπηρέτη</a:t>
            </a:r>
            <a:endParaRPr sz="2000"/>
          </a:p>
          <a:p>
            <a:pPr indent="-190500" lvl="0" marL="355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i="1" lang="el" sz="2000">
                <a:solidFill>
                  <a:srgbClr val="CC0000"/>
                </a:solidFill>
              </a:rPr>
              <a:t>όταν ο πελάτης </a:t>
            </a:r>
            <a:r>
              <a:rPr i="1" lang="el" sz="2000">
                <a:solidFill>
                  <a:srgbClr val="CC0000"/>
                </a:solidFill>
              </a:rPr>
              <a:t>φτιάχνει</a:t>
            </a:r>
            <a:r>
              <a:rPr i="1" lang="el" sz="2000">
                <a:solidFill>
                  <a:srgbClr val="CC0000"/>
                </a:solidFill>
              </a:rPr>
              <a:t> ένα </a:t>
            </a:r>
            <a:r>
              <a:rPr i="1" lang="el" sz="2000">
                <a:solidFill>
                  <a:srgbClr val="CC0000"/>
                </a:solidFill>
              </a:rPr>
              <a:t>socket:</a:t>
            </a:r>
            <a:r>
              <a:rPr lang="el" sz="2000"/>
              <a:t> ο πελάτης TCP </a:t>
            </a:r>
            <a:r>
              <a:rPr lang="el" sz="2000"/>
              <a:t>εγκαθιδρύει</a:t>
            </a:r>
            <a:r>
              <a:rPr lang="el" sz="2000"/>
              <a:t> μία σύνδεση με τον εξυπηρέτη TCP</a:t>
            </a:r>
            <a:endParaRPr sz="2000"/>
          </a:p>
          <a:p>
            <a:pPr indent="-76200" lvl="0" marL="2667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63" name="Google Shape;8963;p127"/>
          <p:cNvSpPr txBox="1"/>
          <p:nvPr/>
        </p:nvSpPr>
        <p:spPr>
          <a:xfrm>
            <a:off x="4301600" y="1091850"/>
            <a:ext cx="4842300" cy="26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όταν έρχεται σε επαφή με τον πελάτη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ο εξυπηρέτς TCP</a:t>
            </a:r>
            <a:r>
              <a:rPr b="0" i="1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φτιάχνει</a:t>
            </a:r>
            <a:r>
              <a:rPr i="1"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ένα νέο socket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έτσι ώστε η διεργασία εξυπηρέτη να επικοινωνεί με τον συγκεκριμένο πελάτη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επιτρέπει στον εξυπηρέτη να μιλάει με πολλούς πελάτες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i="1" lang="el" sz="2000">
                <a:latin typeface="Calibri"/>
                <a:ea typeface="Calibri"/>
                <a:cs typeface="Calibri"/>
                <a:sym typeface="Calibri"/>
              </a:rPr>
              <a:t>οι αριθμοί της θύρας προέλευσης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χρησιμοποιούνται για την διάκριση των πελατών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(more in Chap 3)</a:t>
            </a:r>
            <a:endParaRPr b="0" i="1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64" name="Google Shape;8964;p127"/>
          <p:cNvGrpSpPr/>
          <p:nvPr/>
        </p:nvGrpSpPr>
        <p:grpSpPr>
          <a:xfrm>
            <a:off x="4553484" y="3656029"/>
            <a:ext cx="4495272" cy="1450212"/>
            <a:chOff x="5741769" y="4608657"/>
            <a:chExt cx="4847700" cy="1933617"/>
          </a:xfrm>
        </p:grpSpPr>
        <p:sp>
          <p:nvSpPr>
            <p:cNvPr id="8965" name="Google Shape;8965;p127"/>
            <p:cNvSpPr/>
            <p:nvPr/>
          </p:nvSpPr>
          <p:spPr>
            <a:xfrm>
              <a:off x="5741769" y="4896473"/>
              <a:ext cx="4847700" cy="16458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6" name="Google Shape;8966;p127"/>
            <p:cNvSpPr txBox="1"/>
            <p:nvPr/>
          </p:nvSpPr>
          <p:spPr>
            <a:xfrm>
              <a:off x="5741769" y="5097207"/>
              <a:ext cx="4847700" cy="113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Calibri"/>
                <a:buNone/>
              </a:pPr>
              <a:r>
                <a:rPr lang="el" sz="20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Το </a:t>
              </a:r>
              <a:r>
                <a:rPr b="0" i="0" lang="el" sz="20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TCP </a:t>
              </a:r>
              <a:r>
                <a:rPr lang="el" sz="20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παρέχει αξιόπιστη</a:t>
              </a:r>
              <a:r>
                <a:rPr b="0" i="0" lang="el" sz="20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l" sz="20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σε σωστή σειρά μεταφορά bytes</a:t>
              </a:r>
              <a:r>
                <a:rPr b="0" i="0" lang="el" sz="20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 (“pipe”) </a:t>
              </a:r>
              <a:endParaRPr sz="2000"/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Calibri"/>
                <a:buNone/>
              </a:pPr>
              <a:r>
                <a:rPr lang="el" sz="20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μεταξύ διεργασίας εξυπηρέτη και πελάτη</a:t>
              </a:r>
              <a:endParaRPr sz="2000"/>
            </a:p>
          </p:txBody>
        </p:sp>
        <p:grpSp>
          <p:nvGrpSpPr>
            <p:cNvPr id="8967" name="Google Shape;8967;p127"/>
            <p:cNvGrpSpPr/>
            <p:nvPr/>
          </p:nvGrpSpPr>
          <p:grpSpPr>
            <a:xfrm>
              <a:off x="6509113" y="4608657"/>
              <a:ext cx="2857499" cy="550851"/>
              <a:chOff x="37" y="3766"/>
              <a:chExt cx="1800" cy="347"/>
            </a:xfrm>
          </p:grpSpPr>
          <p:sp>
            <p:nvSpPr>
              <p:cNvPr id="8968" name="Google Shape;8968;p127"/>
              <p:cNvSpPr/>
              <p:nvPr/>
            </p:nvSpPr>
            <p:spPr>
              <a:xfrm>
                <a:off x="96" y="3825"/>
                <a:ext cx="116" cy="28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8969" name="Google Shape;8969;p127"/>
              <p:cNvSpPr txBox="1"/>
              <p:nvPr/>
            </p:nvSpPr>
            <p:spPr>
              <a:xfrm>
                <a:off x="37" y="3766"/>
                <a:ext cx="1800" cy="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100"/>
                  <a:buFont typeface="Calibri"/>
                  <a:buNone/>
                </a:pPr>
                <a:r>
                  <a:rPr b="0" i="0" lang="el" sz="1700" u="none" cap="none" strike="noStrike">
                    <a:solidFill>
                      <a:srgbClr val="CC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Application viewpoint</a:t>
                </a:r>
                <a:endParaRPr sz="700"/>
              </a:p>
            </p:txBody>
          </p:sp>
        </p:grpSp>
      </p:grpSp>
      <p:sp>
        <p:nvSpPr>
          <p:cNvPr id="8970" name="Google Shape;8970;p12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5" name="Shape 8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6" name="Google Shape;8976;p128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Client/server socket </a:t>
            </a:r>
            <a:r>
              <a:rPr lang="el"/>
              <a:t>αλληλεπίδραση</a:t>
            </a:r>
            <a:r>
              <a:rPr lang="el" sz="3300"/>
              <a:t>: TCP</a:t>
            </a:r>
            <a:endParaRPr sz="1100"/>
          </a:p>
        </p:txBody>
      </p:sp>
      <p:sp>
        <p:nvSpPr>
          <p:cNvPr id="8977" name="Google Shape;8977;p128"/>
          <p:cNvSpPr txBox="1"/>
          <p:nvPr/>
        </p:nvSpPr>
        <p:spPr>
          <a:xfrm>
            <a:off x="1091699" y="906025"/>
            <a:ext cx="2537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(running on hostid)</a:t>
            </a:r>
            <a:endParaRPr sz="1100"/>
          </a:p>
        </p:txBody>
      </p:sp>
      <p:sp>
        <p:nvSpPr>
          <p:cNvPr id="8978" name="Google Shape;8978;p128"/>
          <p:cNvSpPr txBox="1"/>
          <p:nvPr/>
        </p:nvSpPr>
        <p:spPr>
          <a:xfrm>
            <a:off x="4444435" y="1062294"/>
            <a:ext cx="825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grpSp>
        <p:nvGrpSpPr>
          <p:cNvPr id="8979" name="Google Shape;8979;p128"/>
          <p:cNvGrpSpPr/>
          <p:nvPr/>
        </p:nvGrpSpPr>
        <p:grpSpPr>
          <a:xfrm>
            <a:off x="775001" y="906034"/>
            <a:ext cx="316706" cy="514350"/>
            <a:chOff x="4140" y="429"/>
            <a:chExt cx="1425" cy="2396"/>
          </a:xfrm>
        </p:grpSpPr>
        <p:sp>
          <p:nvSpPr>
            <p:cNvPr id="8980" name="Google Shape;8980;p12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1" name="Google Shape;8981;p128"/>
            <p:cNvSpPr/>
            <p:nvPr/>
          </p:nvSpPr>
          <p:spPr>
            <a:xfrm>
              <a:off x="4204" y="429"/>
              <a:ext cx="1050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2" name="Google Shape;8982;p12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3" name="Google Shape;8983;p12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4" name="Google Shape;8984;p128"/>
            <p:cNvSpPr/>
            <p:nvPr/>
          </p:nvSpPr>
          <p:spPr>
            <a:xfrm>
              <a:off x="4210" y="695"/>
              <a:ext cx="600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85" name="Google Shape;8985;p128"/>
            <p:cNvGrpSpPr/>
            <p:nvPr/>
          </p:nvGrpSpPr>
          <p:grpSpPr>
            <a:xfrm>
              <a:off x="4751" y="668"/>
              <a:ext cx="579" cy="144"/>
              <a:chOff x="616" y="2568"/>
              <a:chExt cx="722" cy="138"/>
            </a:xfrm>
          </p:grpSpPr>
          <p:sp>
            <p:nvSpPr>
              <p:cNvPr id="8986" name="Google Shape;8986;p128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7" name="Google Shape;8987;p128"/>
              <p:cNvSpPr/>
              <p:nvPr/>
            </p:nvSpPr>
            <p:spPr>
              <a:xfrm>
                <a:off x="630" y="2583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88" name="Google Shape;8988;p128"/>
            <p:cNvSpPr/>
            <p:nvPr/>
          </p:nvSpPr>
          <p:spPr>
            <a:xfrm>
              <a:off x="4226" y="1017"/>
              <a:ext cx="595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89" name="Google Shape;8989;p128"/>
            <p:cNvGrpSpPr/>
            <p:nvPr/>
          </p:nvGrpSpPr>
          <p:grpSpPr>
            <a:xfrm>
              <a:off x="4745" y="995"/>
              <a:ext cx="584" cy="133"/>
              <a:chOff x="612" y="2569"/>
              <a:chExt cx="729" cy="138"/>
            </a:xfrm>
          </p:grpSpPr>
          <p:sp>
            <p:nvSpPr>
              <p:cNvPr id="8990" name="Google Shape;8990;p128"/>
              <p:cNvSpPr/>
              <p:nvPr/>
            </p:nvSpPr>
            <p:spPr>
              <a:xfrm>
                <a:off x="612" y="2569"/>
                <a:ext cx="72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1" name="Google Shape;8991;p128"/>
              <p:cNvSpPr/>
              <p:nvPr/>
            </p:nvSpPr>
            <p:spPr>
              <a:xfrm>
                <a:off x="625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92" name="Google Shape;8992;p128"/>
            <p:cNvSpPr/>
            <p:nvPr/>
          </p:nvSpPr>
          <p:spPr>
            <a:xfrm>
              <a:off x="4215" y="13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3" name="Google Shape;8993;p128"/>
            <p:cNvSpPr/>
            <p:nvPr/>
          </p:nvSpPr>
          <p:spPr>
            <a:xfrm>
              <a:off x="4226" y="16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4" name="Google Shape;8994;p128"/>
            <p:cNvGrpSpPr/>
            <p:nvPr/>
          </p:nvGrpSpPr>
          <p:grpSpPr>
            <a:xfrm>
              <a:off x="4735" y="1627"/>
              <a:ext cx="584" cy="150"/>
              <a:chOff x="614" y="2568"/>
              <a:chExt cx="727" cy="138"/>
            </a:xfrm>
          </p:grpSpPr>
          <p:sp>
            <p:nvSpPr>
              <p:cNvPr id="8995" name="Google Shape;8995;p128"/>
              <p:cNvSpPr/>
              <p:nvPr/>
            </p:nvSpPr>
            <p:spPr>
              <a:xfrm>
                <a:off x="614" y="2568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6" name="Google Shape;8996;p128"/>
              <p:cNvSpPr/>
              <p:nvPr/>
            </p:nvSpPr>
            <p:spPr>
              <a:xfrm>
                <a:off x="627" y="2583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97" name="Google Shape;8997;p12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8" name="Google Shape;8998;p128"/>
            <p:cNvGrpSpPr/>
            <p:nvPr/>
          </p:nvGrpSpPr>
          <p:grpSpPr>
            <a:xfrm>
              <a:off x="4740" y="1327"/>
              <a:ext cx="579" cy="139"/>
              <a:chOff x="615" y="2568"/>
              <a:chExt cx="721" cy="139"/>
            </a:xfrm>
          </p:grpSpPr>
          <p:sp>
            <p:nvSpPr>
              <p:cNvPr id="8999" name="Google Shape;8999;p128"/>
              <p:cNvSpPr/>
              <p:nvPr/>
            </p:nvSpPr>
            <p:spPr>
              <a:xfrm>
                <a:off x="615" y="2568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0" name="Google Shape;9000;p128"/>
              <p:cNvSpPr/>
              <p:nvPr/>
            </p:nvSpPr>
            <p:spPr>
              <a:xfrm>
                <a:off x="629" y="2585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01" name="Google Shape;9001;p128"/>
            <p:cNvSpPr/>
            <p:nvPr/>
          </p:nvSpPr>
          <p:spPr>
            <a:xfrm>
              <a:off x="5249" y="429"/>
              <a:ext cx="70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2" name="Google Shape;9002;p12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3" name="Google Shape;9003;p12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4" name="Google Shape;9004;p128"/>
            <p:cNvSpPr/>
            <p:nvPr/>
          </p:nvSpPr>
          <p:spPr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5" name="Google Shape;9005;p12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6" name="Google Shape;9006;p128"/>
            <p:cNvSpPr/>
            <p:nvPr/>
          </p:nvSpPr>
          <p:spPr>
            <a:xfrm>
              <a:off x="4140" y="2675"/>
              <a:ext cx="1200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7" name="Google Shape;9007;p128"/>
            <p:cNvSpPr/>
            <p:nvPr/>
          </p:nvSpPr>
          <p:spPr>
            <a:xfrm>
              <a:off x="4204" y="2709"/>
              <a:ext cx="1071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8" name="Google Shape;9008;p128"/>
            <p:cNvSpPr/>
            <p:nvPr/>
          </p:nvSpPr>
          <p:spPr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9" name="Google Shape;9009;p128"/>
            <p:cNvSpPr/>
            <p:nvPr/>
          </p:nvSpPr>
          <p:spPr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0" name="Google Shape;9010;p128"/>
            <p:cNvSpPr/>
            <p:nvPr/>
          </p:nvSpPr>
          <p:spPr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1" name="Google Shape;9011;p128"/>
            <p:cNvSpPr/>
            <p:nvPr/>
          </p:nvSpPr>
          <p:spPr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2" name="Google Shape;9012;p128"/>
          <p:cNvGrpSpPr/>
          <p:nvPr/>
        </p:nvGrpSpPr>
        <p:grpSpPr>
          <a:xfrm>
            <a:off x="5195450" y="1009832"/>
            <a:ext cx="557213" cy="557213"/>
            <a:chOff x="-44" y="1473"/>
            <a:chExt cx="981" cy="1105"/>
          </a:xfrm>
        </p:grpSpPr>
        <p:pic>
          <p:nvPicPr>
            <p:cNvPr descr="desktop_computer_stylized_medium" id="9013" name="Google Shape;9013;p1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14" name="Google Shape;9014;p12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5" name="Google Shape;9015;p128"/>
          <p:cNvGrpSpPr/>
          <p:nvPr/>
        </p:nvGrpSpPr>
        <p:grpSpPr>
          <a:xfrm>
            <a:off x="2136372" y="2240076"/>
            <a:ext cx="1428756" cy="802325"/>
            <a:chOff x="828" y="1842"/>
            <a:chExt cx="1200" cy="619"/>
          </a:xfrm>
        </p:grpSpPr>
        <p:sp>
          <p:nvSpPr>
            <p:cNvPr id="9016" name="Google Shape;9016;p128"/>
            <p:cNvSpPr txBox="1"/>
            <p:nvPr/>
          </p:nvSpPr>
          <p:spPr>
            <a:xfrm>
              <a:off x="828" y="1842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wait for incoming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connection request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17" name="Google Shape;9017;p128"/>
            <p:cNvSpPr txBox="1"/>
            <p:nvPr/>
          </p:nvSpPr>
          <p:spPr>
            <a:xfrm>
              <a:off x="828" y="2161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 =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serverSocket.accept()</a:t>
              </a:r>
              <a:endParaRPr b="0" i="0" sz="1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18" name="Google Shape;9018;p128"/>
          <p:cNvGrpSpPr/>
          <p:nvPr/>
        </p:nvGrpSpPr>
        <p:grpSpPr>
          <a:xfrm>
            <a:off x="2137325" y="1252562"/>
            <a:ext cx="1785937" cy="987525"/>
            <a:chOff x="333" y="1024"/>
            <a:chExt cx="1500" cy="829"/>
          </a:xfrm>
        </p:grpSpPr>
        <p:sp>
          <p:nvSpPr>
            <p:cNvPr id="9019" name="Google Shape;9019;p128"/>
            <p:cNvSpPr txBox="1"/>
            <p:nvPr/>
          </p:nvSpPr>
          <p:spPr>
            <a:xfrm>
              <a:off x="342" y="1024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socket,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port=</a:t>
              </a:r>
              <a:r>
                <a:rPr b="1" i="0" lang="el" sz="1100" u="none" cap="none" strike="noStrik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for incoming request: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20" name="Google Shape;9020;p128"/>
            <p:cNvSpPr txBox="1"/>
            <p:nvPr/>
          </p:nvSpPr>
          <p:spPr>
            <a:xfrm>
              <a:off x="333" y="1554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serverSocket = socket()</a:t>
              </a:r>
              <a:endParaRPr b="0" i="0" sz="1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21" name="Google Shape;9021;p128"/>
          <p:cNvGrpSpPr/>
          <p:nvPr/>
        </p:nvGrpSpPr>
        <p:grpSpPr>
          <a:xfrm>
            <a:off x="4968874" y="1995400"/>
            <a:ext cx="1824025" cy="1071565"/>
            <a:chOff x="3333" y="743"/>
            <a:chExt cx="1532" cy="900"/>
          </a:xfrm>
        </p:grpSpPr>
        <p:sp>
          <p:nvSpPr>
            <p:cNvPr id="9022" name="Google Shape;9022;p128"/>
            <p:cNvSpPr txBox="1"/>
            <p:nvPr/>
          </p:nvSpPr>
          <p:spPr>
            <a:xfrm>
              <a:off x="3365" y="743"/>
              <a:ext cx="15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create socket,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connect to </a:t>
              </a:r>
              <a:r>
                <a:rPr b="1" i="0" lang="el" sz="1100" u="none" cap="none" strike="noStrik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hostid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port=</a:t>
              </a:r>
              <a:r>
                <a:rPr b="1" i="0" lang="el" sz="1100" u="none" cap="none" strike="noStrik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23" name="Google Shape;9023;p128"/>
            <p:cNvSpPr txBox="1"/>
            <p:nvPr/>
          </p:nvSpPr>
          <p:spPr>
            <a:xfrm>
              <a:off x="3333" y="1343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clientSocket = socket()</a:t>
              </a:r>
              <a:endParaRPr b="0" i="0" sz="1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024" name="Google Shape;9024;p128"/>
          <p:cNvGrpSpPr/>
          <p:nvPr/>
        </p:nvGrpSpPr>
        <p:grpSpPr>
          <a:xfrm>
            <a:off x="3350803" y="2997105"/>
            <a:ext cx="3236134" cy="1107293"/>
            <a:chOff x="1848" y="2412"/>
            <a:chExt cx="2718" cy="930"/>
          </a:xfrm>
        </p:grpSpPr>
        <p:cxnSp>
          <p:nvCxnSpPr>
            <p:cNvPr id="9025" name="Google Shape;9025;p128"/>
            <p:cNvCxnSpPr/>
            <p:nvPr/>
          </p:nvCxnSpPr>
          <p:spPr>
            <a:xfrm>
              <a:off x="3759" y="3042"/>
              <a:ext cx="0" cy="30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9026" name="Google Shape;9026;p128"/>
            <p:cNvGrpSpPr/>
            <p:nvPr/>
          </p:nvGrpSpPr>
          <p:grpSpPr>
            <a:xfrm>
              <a:off x="1848" y="2412"/>
              <a:ext cx="2718" cy="630"/>
              <a:chOff x="1848" y="2412"/>
              <a:chExt cx="2718" cy="630"/>
            </a:xfrm>
          </p:grpSpPr>
          <p:sp>
            <p:nvSpPr>
              <p:cNvPr id="9027" name="Google Shape;9027;p128"/>
              <p:cNvSpPr txBox="1"/>
              <p:nvPr/>
            </p:nvSpPr>
            <p:spPr>
              <a:xfrm>
                <a:off x="3366" y="2712"/>
                <a:ext cx="12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send request using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100"/>
                  <a:buFont typeface="Arial"/>
                  <a:buNone/>
                </a:pPr>
                <a:r>
                  <a:rPr b="0" i="0" lang="el" sz="1100" u="none" cap="none" strike="noStrik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b="0" i="0" sz="1800" u="none" cap="none" strike="noStrike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9028" name="Google Shape;9028;p128"/>
              <p:cNvCxnSpPr/>
              <p:nvPr/>
            </p:nvCxnSpPr>
            <p:spPr>
              <a:xfrm>
                <a:off x="3759" y="2412"/>
                <a:ext cx="0" cy="3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9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9029" name="Google Shape;9029;p128"/>
              <p:cNvCxnSpPr/>
              <p:nvPr/>
            </p:nvCxnSpPr>
            <p:spPr>
              <a:xfrm flipH="1">
                <a:off x="1848" y="2790"/>
                <a:ext cx="1518" cy="25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9030" name="Google Shape;9030;p128"/>
          <p:cNvGrpSpPr/>
          <p:nvPr/>
        </p:nvGrpSpPr>
        <p:grpSpPr>
          <a:xfrm>
            <a:off x="2137325" y="2934455"/>
            <a:ext cx="3073009" cy="1723971"/>
            <a:chOff x="821" y="2471"/>
            <a:chExt cx="2581" cy="1448"/>
          </a:xfrm>
        </p:grpSpPr>
        <p:sp>
          <p:nvSpPr>
            <p:cNvPr id="9031" name="Google Shape;9031;p128"/>
            <p:cNvSpPr txBox="1"/>
            <p:nvPr/>
          </p:nvSpPr>
          <p:spPr>
            <a:xfrm>
              <a:off x="821" y="2719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read request from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</a:t>
              </a:r>
              <a:r>
                <a:rPr b="0" i="0" lang="el" sz="11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32" name="Google Shape;9032;p128"/>
            <p:cNvSpPr txBox="1"/>
            <p:nvPr/>
          </p:nvSpPr>
          <p:spPr>
            <a:xfrm>
              <a:off x="831" y="3319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write reply to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</a:t>
              </a:r>
              <a:endParaRPr b="0" i="0" sz="1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033" name="Google Shape;9033;p128"/>
            <p:cNvCxnSpPr/>
            <p:nvPr/>
          </p:nvCxnSpPr>
          <p:spPr>
            <a:xfrm>
              <a:off x="1271" y="2471"/>
              <a:ext cx="0" cy="30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34" name="Google Shape;9034;p128"/>
            <p:cNvCxnSpPr/>
            <p:nvPr/>
          </p:nvCxnSpPr>
          <p:spPr>
            <a:xfrm>
              <a:off x="1281" y="3147"/>
              <a:ext cx="0" cy="300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035" name="Google Shape;9035;p128"/>
            <p:cNvCxnSpPr/>
            <p:nvPr/>
          </p:nvCxnSpPr>
          <p:spPr>
            <a:xfrm>
              <a:off x="1866" y="3306"/>
              <a:ext cx="1536" cy="18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36" name="Google Shape;9036;p128"/>
          <p:cNvGrpSpPr/>
          <p:nvPr/>
        </p:nvGrpSpPr>
        <p:grpSpPr>
          <a:xfrm>
            <a:off x="3584171" y="2240074"/>
            <a:ext cx="1244999" cy="694364"/>
            <a:chOff x="2123" y="1236"/>
            <a:chExt cx="1543" cy="942"/>
          </a:xfrm>
        </p:grpSpPr>
        <p:cxnSp>
          <p:nvCxnSpPr>
            <p:cNvPr id="9037" name="Google Shape;9037;p128"/>
            <p:cNvCxnSpPr/>
            <p:nvPr/>
          </p:nvCxnSpPr>
          <p:spPr>
            <a:xfrm>
              <a:off x="2123" y="2178"/>
              <a:ext cx="1500" cy="0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dash"/>
              <a:round/>
              <a:headEnd len="med" w="med" type="triangle"/>
              <a:tailEnd len="med" w="med" type="triangle"/>
            </a:ln>
          </p:spPr>
        </p:cxnSp>
        <p:sp>
          <p:nvSpPr>
            <p:cNvPr id="9038" name="Google Shape;9038;p128"/>
            <p:cNvSpPr txBox="1"/>
            <p:nvPr/>
          </p:nvSpPr>
          <p:spPr>
            <a:xfrm>
              <a:off x="2166" y="1236"/>
              <a:ext cx="15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TCP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 setup</a:t>
              </a:r>
              <a:endParaRPr b="0" i="0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39" name="Google Shape;9039;p128"/>
          <p:cNvGrpSpPr/>
          <p:nvPr/>
        </p:nvGrpSpPr>
        <p:grpSpPr>
          <a:xfrm>
            <a:off x="852751" y="3465025"/>
            <a:ext cx="6491399" cy="1641118"/>
            <a:chOff x="-208" y="2713"/>
            <a:chExt cx="5452" cy="1201"/>
          </a:xfrm>
        </p:grpSpPr>
        <p:sp>
          <p:nvSpPr>
            <p:cNvPr id="9040" name="Google Shape;9040;p128"/>
            <p:cNvSpPr txBox="1"/>
            <p:nvPr/>
          </p:nvSpPr>
          <p:spPr>
            <a:xfrm>
              <a:off x="868" y="3614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close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connectionSocket</a:t>
              </a:r>
              <a:endParaRPr b="0" i="0" sz="18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041" name="Google Shape;9041;p128"/>
            <p:cNvCxnSpPr/>
            <p:nvPr/>
          </p:nvCxnSpPr>
          <p:spPr>
            <a:xfrm>
              <a:off x="1318" y="3437"/>
              <a:ext cx="0" cy="204"/>
            </a:xfrm>
            <a:prstGeom prst="straightConnector1">
              <a:avLst/>
            </a:pr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042" name="Google Shape;9042;p128"/>
            <p:cNvSpPr/>
            <p:nvPr/>
          </p:nvSpPr>
          <p:spPr>
            <a:xfrm>
              <a:off x="-208" y="2713"/>
              <a:ext cx="974" cy="322"/>
            </a:xfrm>
            <a:custGeom>
              <a:rect b="b" l="l" r="r" t="t"/>
              <a:pathLst>
                <a:path extrusionOk="0" h="2112" w="49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cap="flat" cmpd="sng" w="2857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43" name="Google Shape;9043;p128"/>
            <p:cNvGrpSpPr/>
            <p:nvPr/>
          </p:nvGrpSpPr>
          <p:grpSpPr>
            <a:xfrm>
              <a:off x="3417" y="3164"/>
              <a:ext cx="1827" cy="750"/>
              <a:chOff x="3389" y="3291"/>
              <a:chExt cx="1827" cy="750"/>
            </a:xfrm>
          </p:grpSpPr>
          <p:sp>
            <p:nvSpPr>
              <p:cNvPr id="9044" name="Google Shape;9044;p128"/>
              <p:cNvSpPr txBox="1"/>
              <p:nvPr/>
            </p:nvSpPr>
            <p:spPr>
              <a:xfrm>
                <a:off x="3416" y="3291"/>
                <a:ext cx="18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read reply from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100"/>
                  <a:buFont typeface="Arial"/>
                  <a:buNone/>
                </a:pPr>
                <a:r>
                  <a:rPr b="0" i="0" lang="el" sz="1100" u="none" cap="none" strike="noStrik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b="0" i="0" sz="1800" u="none" cap="none" strike="noStrike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045" name="Google Shape;9045;p128"/>
              <p:cNvSpPr txBox="1"/>
              <p:nvPr/>
            </p:nvSpPr>
            <p:spPr>
              <a:xfrm>
                <a:off x="3389" y="3741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close</a:t>
                </a:r>
                <a:endParaRPr sz="1100"/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100"/>
                  <a:buFont typeface="Arial"/>
                  <a:buNone/>
                </a:pPr>
                <a:r>
                  <a:rPr b="0" i="0" lang="el" sz="1100" u="none" cap="none" strike="noStrik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clientSocket</a:t>
                </a:r>
                <a:endParaRPr b="0" i="0" sz="1800" u="none" cap="none" strike="noStrike">
                  <a:solidFill>
                    <a:srgbClr val="CC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9046" name="Google Shape;9046;p128"/>
              <p:cNvCxnSpPr/>
              <p:nvPr/>
            </p:nvCxnSpPr>
            <p:spPr>
              <a:xfrm>
                <a:off x="3792" y="3564"/>
                <a:ext cx="0" cy="3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99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9047" name="Google Shape;9047;p12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2" name="Shape 9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3" name="Google Shape;9053;p129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Παράδειγμα εφαρμογής: TCP πελάτης</a:t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9054" name="Google Shape;9054;p129"/>
          <p:cNvSpPr txBox="1"/>
          <p:nvPr/>
        </p:nvSpPr>
        <p:spPr>
          <a:xfrm>
            <a:off x="3179199" y="1516137"/>
            <a:ext cx="44208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socket import *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serverName = ’servername’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 = socket(AF_INET, SOCK_STREAM)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clientSocket.connect((serverName,serverPort))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sentence = raw_input(‘Input lowercase sentence:’)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clientSocket.send(sentence.encode())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modifiedSentence = clientSocket.recv(1024)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 (‘From Server:’, modifiedSentence.decode())</a:t>
            </a:r>
            <a:endParaRPr sz="11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clientSocket.close()</a:t>
            </a:r>
            <a:endParaRPr sz="1100"/>
          </a:p>
        </p:txBody>
      </p:sp>
      <p:sp>
        <p:nvSpPr>
          <p:cNvPr id="9055" name="Google Shape;9055;p129"/>
          <p:cNvSpPr txBox="1"/>
          <p:nvPr/>
        </p:nvSpPr>
        <p:spPr>
          <a:xfrm>
            <a:off x="3188724" y="1154187"/>
            <a:ext cx="2030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b="0" i="1" lang="el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TCPClient</a:t>
            </a:r>
            <a:endParaRPr sz="1100"/>
          </a:p>
        </p:txBody>
      </p:sp>
      <p:grpSp>
        <p:nvGrpSpPr>
          <p:cNvPr id="9056" name="Google Shape;9056;p129"/>
          <p:cNvGrpSpPr/>
          <p:nvPr/>
        </p:nvGrpSpPr>
        <p:grpSpPr>
          <a:xfrm>
            <a:off x="556685" y="2374473"/>
            <a:ext cx="2610906" cy="438559"/>
            <a:chOff x="-792500" y="2796587"/>
            <a:chExt cx="3481672" cy="584044"/>
          </a:xfrm>
        </p:grpSpPr>
        <p:sp>
          <p:nvSpPr>
            <p:cNvPr id="9057" name="Google Shape;9057;p129"/>
            <p:cNvSpPr txBox="1"/>
            <p:nvPr/>
          </p:nvSpPr>
          <p:spPr>
            <a:xfrm>
              <a:off x="-792500" y="2796587"/>
              <a:ext cx="2888177" cy="584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TCP socket for server, remote port 12000</a:t>
              </a:r>
              <a:endParaRPr sz="1100"/>
            </a:p>
          </p:txBody>
        </p:sp>
        <p:cxnSp>
          <p:nvCxnSpPr>
            <p:cNvPr id="9058" name="Google Shape;9058;p129"/>
            <p:cNvCxnSpPr/>
            <p:nvPr/>
          </p:nvCxnSpPr>
          <p:spPr>
            <a:xfrm>
              <a:off x="1961643" y="2959715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059" name="Google Shape;9059;p129"/>
          <p:cNvSpPr/>
          <p:nvPr/>
        </p:nvSpPr>
        <p:spPr>
          <a:xfrm>
            <a:off x="5884605" y="2245442"/>
            <a:ext cx="1600200" cy="442200"/>
          </a:xfrm>
          <a:prstGeom prst="ellipse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9060" name="Google Shape;9060;p129"/>
          <p:cNvGrpSpPr/>
          <p:nvPr/>
        </p:nvGrpSpPr>
        <p:grpSpPr>
          <a:xfrm>
            <a:off x="42463" y="3462277"/>
            <a:ext cx="3136932" cy="253923"/>
            <a:chOff x="-1495096" y="3006031"/>
            <a:chExt cx="4184250" cy="337708"/>
          </a:xfrm>
        </p:grpSpPr>
        <p:sp>
          <p:nvSpPr>
            <p:cNvPr id="9061" name="Google Shape;9061;p129"/>
            <p:cNvSpPr txBox="1"/>
            <p:nvPr/>
          </p:nvSpPr>
          <p:spPr>
            <a:xfrm>
              <a:off x="-1495096" y="3006031"/>
              <a:ext cx="3779615" cy="3377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No need to attach server name, port </a:t>
              </a:r>
              <a:endParaRPr sz="1100"/>
            </a:p>
          </p:txBody>
        </p:sp>
        <p:cxnSp>
          <p:nvCxnSpPr>
            <p:cNvPr id="9062" name="Google Shape;9062;p129"/>
            <p:cNvCxnSpPr/>
            <p:nvPr/>
          </p:nvCxnSpPr>
          <p:spPr>
            <a:xfrm>
              <a:off x="1961625" y="3165929"/>
              <a:ext cx="727529" cy="272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063" name="Google Shape;9063;p12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8" name="Shape 9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9" name="Google Shape;9069;p130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Παράδειγμα εφαρμογής: TCP εξυπηρέτης</a:t>
            </a:r>
            <a:endParaRPr>
              <a:solidFill>
                <a:srgbClr val="000099"/>
              </a:solidFill>
            </a:endParaRPr>
          </a:p>
        </p:txBody>
      </p:sp>
      <p:sp>
        <p:nvSpPr>
          <p:cNvPr id="9070" name="Google Shape;9070;p130"/>
          <p:cNvSpPr txBox="1"/>
          <p:nvPr/>
        </p:nvSpPr>
        <p:spPr>
          <a:xfrm>
            <a:off x="3202245" y="1441838"/>
            <a:ext cx="47196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from socket import *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serverPort = 12000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serverSocket = socket(AF_INET,SOCK_STREAM)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serverSocket.bind((‘’,serverPort))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serverSocket.listen(1)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print ‘The server is ready to receive’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while True: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connectionSocket, addr = serverSocket.accept()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sentence = connectionSocket.recv(1024).decode()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capitalizedSentence = sentence.upper()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connectionSocket.send(capitalizedSentence.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encode())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connectionSocket.close()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1" name="Google Shape;9071;p130"/>
          <p:cNvSpPr txBox="1"/>
          <p:nvPr/>
        </p:nvSpPr>
        <p:spPr>
          <a:xfrm>
            <a:off x="3202245" y="1079888"/>
            <a:ext cx="21204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None/>
            </a:pPr>
            <a:r>
              <a:rPr b="0" i="1" lang="el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Python TCPServer</a:t>
            </a:r>
            <a:endParaRPr b="0" i="1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72" name="Google Shape;9072;p130"/>
          <p:cNvGrpSpPr/>
          <p:nvPr/>
        </p:nvGrpSpPr>
        <p:grpSpPr>
          <a:xfrm>
            <a:off x="607456" y="1917636"/>
            <a:ext cx="2530748" cy="253930"/>
            <a:chOff x="-749058" y="2414108"/>
            <a:chExt cx="3374330" cy="338257"/>
          </a:xfrm>
        </p:grpSpPr>
        <p:sp>
          <p:nvSpPr>
            <p:cNvPr id="9073" name="Google Shape;9073;p130"/>
            <p:cNvSpPr txBox="1"/>
            <p:nvPr/>
          </p:nvSpPr>
          <p:spPr>
            <a:xfrm>
              <a:off x="-749058" y="2414108"/>
              <a:ext cx="3062331" cy="338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create TCP welcoming socket</a:t>
              </a:r>
              <a:endParaRPr sz="1100"/>
            </a:p>
          </p:txBody>
        </p:sp>
        <p:cxnSp>
          <p:nvCxnSpPr>
            <p:cNvPr id="9074" name="Google Shape;9074;p130"/>
            <p:cNvCxnSpPr/>
            <p:nvPr/>
          </p:nvCxnSpPr>
          <p:spPr>
            <a:xfrm>
              <a:off x="2136730" y="2597150"/>
              <a:ext cx="488542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75" name="Google Shape;9075;p130"/>
          <p:cNvGrpSpPr/>
          <p:nvPr/>
        </p:nvGrpSpPr>
        <p:grpSpPr>
          <a:xfrm>
            <a:off x="874632" y="2297183"/>
            <a:ext cx="2277765" cy="438559"/>
            <a:chOff x="-1667664" y="2908339"/>
            <a:chExt cx="4371910" cy="584044"/>
          </a:xfrm>
        </p:grpSpPr>
        <p:sp>
          <p:nvSpPr>
            <p:cNvPr id="9076" name="Google Shape;9076;p130"/>
            <p:cNvSpPr txBox="1"/>
            <p:nvPr/>
          </p:nvSpPr>
          <p:spPr>
            <a:xfrm>
              <a:off x="-1667664" y="2908339"/>
              <a:ext cx="4139198" cy="5840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server begins listening for  incoming TCP requests</a:t>
              </a:r>
              <a:endParaRPr sz="1100"/>
            </a:p>
          </p:txBody>
        </p:sp>
        <p:cxnSp>
          <p:nvCxnSpPr>
            <p:cNvPr id="9077" name="Google Shape;9077;p130"/>
            <p:cNvCxnSpPr/>
            <p:nvPr/>
          </p:nvCxnSpPr>
          <p:spPr>
            <a:xfrm>
              <a:off x="1967825" y="3217286"/>
              <a:ext cx="736421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78" name="Google Shape;9078;p130"/>
          <p:cNvGrpSpPr/>
          <p:nvPr/>
        </p:nvGrpSpPr>
        <p:grpSpPr>
          <a:xfrm>
            <a:off x="1810578" y="2868288"/>
            <a:ext cx="1394070" cy="254055"/>
            <a:chOff x="905004" y="3819988"/>
            <a:chExt cx="1860000" cy="339600"/>
          </a:xfrm>
        </p:grpSpPr>
        <p:sp>
          <p:nvSpPr>
            <p:cNvPr id="9079" name="Google Shape;9079;p130"/>
            <p:cNvSpPr txBox="1"/>
            <p:nvPr/>
          </p:nvSpPr>
          <p:spPr>
            <a:xfrm>
              <a:off x="905004" y="3819988"/>
              <a:ext cx="1860000" cy="33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loop forever</a:t>
              </a:r>
              <a:endParaRPr sz="1100"/>
            </a:p>
          </p:txBody>
        </p:sp>
        <p:cxnSp>
          <p:nvCxnSpPr>
            <p:cNvPr id="9080" name="Google Shape;9080;p130"/>
            <p:cNvCxnSpPr/>
            <p:nvPr/>
          </p:nvCxnSpPr>
          <p:spPr>
            <a:xfrm>
              <a:off x="2187464" y="3964782"/>
              <a:ext cx="523192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81" name="Google Shape;9081;p130"/>
          <p:cNvGrpSpPr/>
          <p:nvPr/>
        </p:nvGrpSpPr>
        <p:grpSpPr>
          <a:xfrm>
            <a:off x="-6225" y="3105788"/>
            <a:ext cx="3204638" cy="438633"/>
            <a:chOff x="-812680" y="4044670"/>
            <a:chExt cx="3634200" cy="585000"/>
          </a:xfrm>
        </p:grpSpPr>
        <p:sp>
          <p:nvSpPr>
            <p:cNvPr id="9082" name="Google Shape;9082;p130"/>
            <p:cNvSpPr txBox="1"/>
            <p:nvPr/>
          </p:nvSpPr>
          <p:spPr>
            <a:xfrm>
              <a:off x="-812680" y="4044670"/>
              <a:ext cx="3634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server waits on accept() for incoming requests, new socket created on return</a:t>
              </a:r>
              <a:endParaRPr sz="1100"/>
            </a:p>
          </p:txBody>
        </p:sp>
        <p:cxnSp>
          <p:nvCxnSpPr>
            <p:cNvPr id="9083" name="Google Shape;9083;p130"/>
            <p:cNvCxnSpPr/>
            <p:nvPr/>
          </p:nvCxnSpPr>
          <p:spPr>
            <a:xfrm>
              <a:off x="2337575" y="4188416"/>
              <a:ext cx="435213" cy="1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84" name="Google Shape;9084;p130"/>
          <p:cNvGrpSpPr/>
          <p:nvPr/>
        </p:nvGrpSpPr>
        <p:grpSpPr>
          <a:xfrm>
            <a:off x="777453" y="3578551"/>
            <a:ext cx="2365789" cy="438580"/>
            <a:chOff x="-463314" y="4140337"/>
            <a:chExt cx="3153124" cy="585085"/>
          </a:xfrm>
        </p:grpSpPr>
        <p:sp>
          <p:nvSpPr>
            <p:cNvPr id="9085" name="Google Shape;9085;p130"/>
            <p:cNvSpPr txBox="1"/>
            <p:nvPr/>
          </p:nvSpPr>
          <p:spPr>
            <a:xfrm>
              <a:off x="-463314" y="4140337"/>
              <a:ext cx="2746043" cy="585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read bytes from socket (but not address as in UDP)</a:t>
              </a:r>
              <a:endParaRPr sz="1100"/>
            </a:p>
          </p:txBody>
        </p:sp>
        <p:cxnSp>
          <p:nvCxnSpPr>
            <p:cNvPr id="9086" name="Google Shape;9086;p130"/>
            <p:cNvCxnSpPr/>
            <p:nvPr/>
          </p:nvCxnSpPr>
          <p:spPr>
            <a:xfrm>
              <a:off x="2194710" y="4288764"/>
              <a:ext cx="495100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9087" name="Google Shape;9087;p130"/>
          <p:cNvGrpSpPr/>
          <p:nvPr/>
        </p:nvGrpSpPr>
        <p:grpSpPr>
          <a:xfrm>
            <a:off x="83842" y="4426846"/>
            <a:ext cx="3059530" cy="438572"/>
            <a:chOff x="-1411416" y="4686923"/>
            <a:chExt cx="4079374" cy="585153"/>
          </a:xfrm>
        </p:grpSpPr>
        <p:sp>
          <p:nvSpPr>
            <p:cNvPr id="9088" name="Google Shape;9088;p130"/>
            <p:cNvSpPr txBox="1"/>
            <p:nvPr/>
          </p:nvSpPr>
          <p:spPr>
            <a:xfrm>
              <a:off x="-1411416" y="4686923"/>
              <a:ext cx="3902071" cy="585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close connection to this client (but </a:t>
              </a:r>
              <a:r>
                <a:rPr b="0" i="1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  <a:r>
                <a:rPr b="0" i="0" lang="el" sz="12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 welcoming socket)</a:t>
              </a:r>
              <a:endParaRPr sz="1100"/>
            </a:p>
          </p:txBody>
        </p:sp>
        <p:cxnSp>
          <p:nvCxnSpPr>
            <p:cNvPr id="9089" name="Google Shape;9089;p130"/>
            <p:cNvCxnSpPr/>
            <p:nvPr/>
          </p:nvCxnSpPr>
          <p:spPr>
            <a:xfrm>
              <a:off x="2172628" y="4843734"/>
              <a:ext cx="495330" cy="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9090" name="Google Shape;9090;p13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5" name="Shape 9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6" name="Google Shape;9096;p131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Κεφάλαιο </a:t>
            </a:r>
            <a:r>
              <a:rPr lang="el" sz="3300">
                <a:solidFill>
                  <a:srgbClr val="000099"/>
                </a:solidFill>
              </a:rPr>
              <a:t>2: </a:t>
            </a:r>
            <a:r>
              <a:rPr lang="el">
                <a:solidFill>
                  <a:srgbClr val="000099"/>
                </a:solidFill>
              </a:rPr>
              <a:t>Περίληψη</a:t>
            </a:r>
            <a:endParaRPr sz="4100">
              <a:solidFill>
                <a:srgbClr val="000099"/>
              </a:solidFill>
            </a:endParaRPr>
          </a:p>
        </p:txBody>
      </p:sp>
      <p:sp>
        <p:nvSpPr>
          <p:cNvPr id="9097" name="Google Shape;9097;p131"/>
          <p:cNvSpPr txBox="1"/>
          <p:nvPr>
            <p:ph idx="1" type="body"/>
          </p:nvPr>
        </p:nvSpPr>
        <p:spPr>
          <a:xfrm>
            <a:off x="-57150" y="1799225"/>
            <a:ext cx="56919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l" sz="2200"/>
              <a:t>αρχιτεκτονικές εφαρμογής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" sz="2200"/>
              <a:t>πελάτη-εξυπηρέτη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" sz="2200"/>
              <a:t>P2P</a:t>
            </a:r>
            <a:endParaRPr sz="2200"/>
          </a:p>
          <a:p>
            <a:pPr indent="-2159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l" sz="2200"/>
              <a:t> απαιτήσεις υπηρεσιών εφαρμογής: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" sz="2200"/>
              <a:t>αξιοπιστία, </a:t>
            </a:r>
            <a:r>
              <a:rPr lang="el" sz="2200"/>
              <a:t>εύρος</a:t>
            </a:r>
            <a:r>
              <a:rPr lang="el" sz="2200"/>
              <a:t> ζώνης, καθυστέρηση</a:t>
            </a:r>
            <a:endParaRPr sz="2200"/>
          </a:p>
          <a:p>
            <a:pPr indent="-2159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l" sz="2200"/>
              <a:t>μοντέλο υπηρεσίας μεταφοράς διαδικτύου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" sz="2200"/>
              <a:t>connection-oriented, αξιόπιστο: TCP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el" sz="2200"/>
              <a:t>αναξιόπιστο, δεδομενογράμματα: UDP</a:t>
            </a:r>
            <a:endParaRPr sz="2200"/>
          </a:p>
        </p:txBody>
      </p:sp>
      <p:sp>
        <p:nvSpPr>
          <p:cNvPr id="9098" name="Google Shape;9098;p131"/>
          <p:cNvSpPr txBox="1"/>
          <p:nvPr/>
        </p:nvSpPr>
        <p:spPr>
          <a:xfrm>
            <a:off x="-157177" y="967850"/>
            <a:ext cx="9144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η μελέτη μας για το επίπεδο εφαρμογής του διαδικτύου ολοκληρώθηκε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200"/>
          </a:p>
        </p:txBody>
      </p:sp>
      <p:sp>
        <p:nvSpPr>
          <p:cNvPr id="9099" name="Google Shape;9099;p131"/>
          <p:cNvSpPr/>
          <p:nvPr/>
        </p:nvSpPr>
        <p:spPr>
          <a:xfrm>
            <a:off x="5634900" y="1769850"/>
            <a:ext cx="3509100" cy="27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συγκεκριμένα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πρωτόκολλα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endParaRPr sz="2200"/>
          </a:p>
          <a:p>
            <a:pPr indent="-1905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SMTP, IMAP</a:t>
            </a:r>
            <a:endParaRPr sz="2200"/>
          </a:p>
          <a:p>
            <a:pPr indent="-1905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</a:t>
            </a:r>
            <a:endParaRPr sz="2200"/>
          </a:p>
          <a:p>
            <a:pPr indent="-1905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P2P: BitTorrent</a:t>
            </a:r>
            <a:endParaRPr sz="2200"/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streaming, CDNs</a:t>
            </a:r>
            <a:endParaRPr sz="2200"/>
          </a:p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προγραμματισμός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socket: 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None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TCP, UDP sockets</a:t>
            </a:r>
            <a:endParaRPr sz="2200"/>
          </a:p>
        </p:txBody>
      </p:sp>
      <p:sp>
        <p:nvSpPr>
          <p:cNvPr id="9100" name="Google Shape;9100;p13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33"/>
          <p:cNvSpPr txBox="1"/>
          <p:nvPr>
            <p:ph type="title"/>
          </p:nvPr>
        </p:nvSpPr>
        <p:spPr>
          <a:xfrm>
            <a:off x="65625" y="217000"/>
            <a:ext cx="8189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Ένα </a:t>
            </a:r>
            <a:r>
              <a:rPr lang="el"/>
              <a:t>πρωτόκολλο</a:t>
            </a:r>
            <a:r>
              <a:rPr lang="el"/>
              <a:t> επιπέδου εφαρμογής ορίζει</a:t>
            </a:r>
            <a:r>
              <a:rPr lang="el" sz="3300"/>
              <a:t>:</a:t>
            </a:r>
            <a:endParaRPr sz="3300"/>
          </a:p>
        </p:txBody>
      </p:sp>
      <p:sp>
        <p:nvSpPr>
          <p:cNvPr id="1710" name="Google Shape;1710;p33"/>
          <p:cNvSpPr txBox="1"/>
          <p:nvPr/>
        </p:nvSpPr>
        <p:spPr>
          <a:xfrm>
            <a:off x="35975" y="1098625"/>
            <a:ext cx="5079600" cy="3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είδος μηνυμάτων που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ανταλλάσσονται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αίτημα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απάντηση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συντακτικό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μηνύματος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τι πεδία έχει το μήνυμα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πως αυτά οριοθετούνται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σημασιολογία μηνύματος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σημασία των πληροφοριών σε κάθε πεδίο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κανόνες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πότε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και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πώς οι διεργασίες στέλνουν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απαντάνε στα μηνύματα</a:t>
            </a:r>
            <a:endParaRPr sz="2200"/>
          </a:p>
        </p:txBody>
      </p:sp>
      <p:sp>
        <p:nvSpPr>
          <p:cNvPr id="1711" name="Google Shape;1711;p33"/>
          <p:cNvSpPr txBox="1"/>
          <p:nvPr/>
        </p:nvSpPr>
        <p:spPr>
          <a:xfrm>
            <a:off x="4992925" y="1106000"/>
            <a:ext cx="41442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διαθέσιμα πρωτόκολλα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ορισμένα στο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RFCs,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όλοι έχουν πρόσβαση στον ορισμό των πρωτοκόλλων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επιτρέπει τη διαλειτουργικότητα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HTTP, SMTP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ιδιόκτητα πρωτόκολλα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Skype, Zoom</a:t>
            </a:r>
            <a:endParaRPr sz="2200"/>
          </a:p>
        </p:txBody>
      </p:sp>
      <p:sp>
        <p:nvSpPr>
          <p:cNvPr id="1712" name="Google Shape;1712;p3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5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6" name="Google Shape;9106;p132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lang="el">
                <a:solidFill>
                  <a:srgbClr val="000099"/>
                </a:solidFill>
              </a:rPr>
              <a:t>Κεφάλαιο </a:t>
            </a:r>
            <a:r>
              <a:rPr lang="el" sz="3300">
                <a:solidFill>
                  <a:srgbClr val="000099"/>
                </a:solidFill>
              </a:rPr>
              <a:t>2: </a:t>
            </a:r>
            <a:r>
              <a:rPr lang="el">
                <a:solidFill>
                  <a:srgbClr val="000099"/>
                </a:solidFill>
              </a:rPr>
              <a:t>σύνοψη</a:t>
            </a:r>
            <a:endParaRPr sz="4100">
              <a:solidFill>
                <a:srgbClr val="000099"/>
              </a:solidFill>
            </a:endParaRPr>
          </a:p>
        </p:txBody>
      </p:sp>
      <p:sp>
        <p:nvSpPr>
          <p:cNvPr id="9107" name="Google Shape;9107;p132"/>
          <p:cNvSpPr txBox="1"/>
          <p:nvPr/>
        </p:nvSpPr>
        <p:spPr>
          <a:xfrm>
            <a:off x="-157163" y="1044054"/>
            <a:ext cx="7656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Το πιο σημαντικό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μάθαμε για τα πρωτόκολλα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200"/>
          </a:p>
        </p:txBody>
      </p:sp>
      <p:sp>
        <p:nvSpPr>
          <p:cNvPr id="9108" name="Google Shape;9108;p132"/>
          <p:cNvSpPr txBox="1"/>
          <p:nvPr>
            <p:ph idx="1" type="body"/>
          </p:nvPr>
        </p:nvSpPr>
        <p:spPr>
          <a:xfrm>
            <a:off x="-57150" y="1399800"/>
            <a:ext cx="5473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l" sz="2200"/>
              <a:t>τυπική </a:t>
            </a:r>
            <a:r>
              <a:rPr lang="el" sz="2200"/>
              <a:t>αίτηση/απάντηση μηνύματος ανταλλαγής: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</a:pPr>
            <a:r>
              <a:rPr lang="el" sz="2200"/>
              <a:t>ο πελάτης ζητάει πληροφορίες ή κάποια υπηρεσία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</a:pPr>
            <a:r>
              <a:rPr lang="el" sz="2200"/>
              <a:t>ο εξυπηρέτης απαντάει με δεδομένα, κωδικό κατάστασης</a:t>
            </a:r>
            <a:endParaRPr sz="2200"/>
          </a:p>
          <a:p>
            <a:pPr indent="-215900" lvl="0" marL="215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200"/>
              <a:buChar char="▪"/>
            </a:pPr>
            <a:r>
              <a:rPr lang="el" sz="2200"/>
              <a:t>δομές μηνυμάτων: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</a:pPr>
            <a:r>
              <a:rPr i="1" lang="el" sz="2200">
                <a:solidFill>
                  <a:srgbClr val="000090"/>
                </a:solidFill>
              </a:rPr>
              <a:t>κεφαλίδες</a:t>
            </a:r>
            <a:r>
              <a:rPr lang="el" sz="2200"/>
              <a:t>: πεδία που δίνουν πληροφορίες για τα δεδομένα</a:t>
            </a:r>
            <a:endParaRPr sz="2200"/>
          </a:p>
          <a:p>
            <a:pPr indent="-190500" lvl="1" marL="508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•"/>
            </a:pPr>
            <a:r>
              <a:rPr i="1" lang="el" sz="2200">
                <a:solidFill>
                  <a:srgbClr val="000090"/>
                </a:solidFill>
              </a:rPr>
              <a:t>δεδομένα</a:t>
            </a:r>
            <a:r>
              <a:rPr i="1" lang="el" sz="2200">
                <a:solidFill>
                  <a:srgbClr val="000090"/>
                </a:solidFill>
              </a:rPr>
              <a:t>: </a:t>
            </a:r>
            <a:r>
              <a:rPr lang="el" sz="2200"/>
              <a:t>πληροφορίες</a:t>
            </a:r>
            <a:r>
              <a:rPr lang="el" sz="2200"/>
              <a:t> </a:t>
            </a:r>
            <a:r>
              <a:rPr lang="el" sz="2200"/>
              <a:t>(payload) που </a:t>
            </a:r>
            <a:r>
              <a:rPr lang="el" sz="2200"/>
              <a:t>κοινοποιούνται</a:t>
            </a:r>
            <a:endParaRPr sz="2200"/>
          </a:p>
        </p:txBody>
      </p:sp>
      <p:sp>
        <p:nvSpPr>
          <p:cNvPr id="9109" name="Google Shape;9109;p132"/>
          <p:cNvSpPr/>
          <p:nvPr/>
        </p:nvSpPr>
        <p:spPr>
          <a:xfrm>
            <a:off x="5276650" y="1511275"/>
            <a:ext cx="3987600" cy="3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100"/>
              <a:buFont typeface="Calibri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σημαντικά θέματα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κεντρικός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αποκεντρωμένος</a:t>
            </a:r>
            <a:endParaRPr sz="2200"/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stateless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vs. stateful</a:t>
            </a:r>
            <a:endParaRPr sz="2200"/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scalability</a:t>
            </a:r>
            <a:endParaRPr sz="2200"/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αξιόπιστη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vs.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αναξιόπιστη μεταφορά μηνυμάτων</a:t>
            </a:r>
            <a:endParaRPr sz="2200"/>
          </a:p>
          <a:p>
            <a:pPr indent="-1778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πολυπλοκότητα στο άκρο του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δικτύου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0" name="Google Shape;9110;p13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5" name="Shape 9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" name="Google Shape;9116;p13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9117" name="Google Shape;9117;p133"/>
          <p:cNvSpPr txBox="1"/>
          <p:nvPr>
            <p:ph type="title"/>
          </p:nvPr>
        </p:nvSpPr>
        <p:spPr>
          <a:xfrm>
            <a:off x="628650" y="2236267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Additional Chapter 2 slides</a:t>
            </a:r>
            <a:endParaRPr sz="33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2" name="Shape 9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" name="Google Shape;9123;p134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Sample SMTP interaction</a:t>
            </a:r>
            <a:endParaRPr sz="3300"/>
          </a:p>
        </p:txBody>
      </p:sp>
      <p:sp>
        <p:nvSpPr>
          <p:cNvPr id="9124" name="Google Shape;9124;p13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9125" name="Google Shape;9125;p134"/>
          <p:cNvSpPr/>
          <p:nvPr/>
        </p:nvSpPr>
        <p:spPr>
          <a:xfrm>
            <a:off x="261146" y="887960"/>
            <a:ext cx="74025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None/>
            </a:pPr>
            <a:r>
              <a:rPr b="1" lang="el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S: 220 hamburger.edu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HELO crepes.fr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 Hello crepes.fr, pleased to meet you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MAIL FROM: &lt;alice@crepes.fr&gt;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alice@crepes.fr... Sender ok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RCPT TO: &lt;bob@hamburger.edu&gt;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bob@hamburger.edu ... Recipient ok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DATA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354 Enter mail, end with "." on a line by itself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Do you like ketchup?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How about pickles?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.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Message accepted for delivery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C: QUIT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b="1" lang="el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S: 221 hamburger.edu closing connection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0" name="Shape 9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1" name="Google Shape;9131;p135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CDN content access: a closer look</a:t>
            </a:r>
            <a:endParaRPr sz="1100"/>
          </a:p>
        </p:txBody>
      </p:sp>
      <p:sp>
        <p:nvSpPr>
          <p:cNvPr id="9132" name="Google Shape;9132;p135"/>
          <p:cNvSpPr/>
          <p:nvPr/>
        </p:nvSpPr>
        <p:spPr>
          <a:xfrm rot="5400000">
            <a:off x="1262058" y="3229191"/>
            <a:ext cx="1915725" cy="1066800"/>
          </a:xfrm>
          <a:custGeom>
            <a:rect b="b" l="l" r="r" t="t"/>
            <a:pathLst>
              <a:path extrusionOk="0" h="10000" w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3" name="Google Shape;9133;p135"/>
          <p:cNvSpPr/>
          <p:nvPr/>
        </p:nvSpPr>
        <p:spPr>
          <a:xfrm>
            <a:off x="3552229" y="3885816"/>
            <a:ext cx="2600325" cy="1066800"/>
          </a:xfrm>
          <a:custGeom>
            <a:rect b="b" l="l" r="r" t="t"/>
            <a:pathLst>
              <a:path extrusionOk="0" h="10000" w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34" name="Google Shape;9134;p135"/>
          <p:cNvGrpSpPr/>
          <p:nvPr/>
        </p:nvGrpSpPr>
        <p:grpSpPr>
          <a:xfrm>
            <a:off x="2138958" y="2964272"/>
            <a:ext cx="345281" cy="478631"/>
            <a:chOff x="4140" y="429"/>
            <a:chExt cx="1425" cy="2396"/>
          </a:xfrm>
        </p:grpSpPr>
        <p:sp>
          <p:nvSpPr>
            <p:cNvPr id="9135" name="Google Shape;9135;p13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6" name="Google Shape;9136;p135"/>
            <p:cNvSpPr/>
            <p:nvPr/>
          </p:nvSpPr>
          <p:spPr>
            <a:xfrm>
              <a:off x="4204" y="429"/>
              <a:ext cx="1047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7" name="Google Shape;9137;p13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8" name="Google Shape;9138;p13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9" name="Google Shape;9139;p135"/>
            <p:cNvSpPr/>
            <p:nvPr/>
          </p:nvSpPr>
          <p:spPr>
            <a:xfrm>
              <a:off x="4214" y="691"/>
              <a:ext cx="595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40" name="Google Shape;9140;p135"/>
            <p:cNvGrpSpPr/>
            <p:nvPr/>
          </p:nvGrpSpPr>
          <p:grpSpPr>
            <a:xfrm>
              <a:off x="4749" y="667"/>
              <a:ext cx="580" cy="131"/>
              <a:chOff x="614" y="2567"/>
              <a:chExt cx="724" cy="126"/>
            </a:xfrm>
          </p:grpSpPr>
          <p:sp>
            <p:nvSpPr>
              <p:cNvPr id="9141" name="Google Shape;9141;p135"/>
              <p:cNvSpPr/>
              <p:nvPr/>
            </p:nvSpPr>
            <p:spPr>
              <a:xfrm>
                <a:off x="614" y="2567"/>
                <a:ext cx="724" cy="12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2" name="Google Shape;9142;p135"/>
              <p:cNvSpPr/>
              <p:nvPr/>
            </p:nvSpPr>
            <p:spPr>
              <a:xfrm>
                <a:off x="633" y="2585"/>
                <a:ext cx="687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43" name="Google Shape;9143;p135"/>
            <p:cNvSpPr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44" name="Google Shape;9144;p135"/>
            <p:cNvGrpSpPr/>
            <p:nvPr/>
          </p:nvGrpSpPr>
          <p:grpSpPr>
            <a:xfrm>
              <a:off x="4749" y="995"/>
              <a:ext cx="580" cy="131"/>
              <a:chOff x="617" y="2569"/>
              <a:chExt cx="724" cy="136"/>
            </a:xfrm>
          </p:grpSpPr>
          <p:sp>
            <p:nvSpPr>
              <p:cNvPr id="9145" name="Google Shape;9145;p135"/>
              <p:cNvSpPr/>
              <p:nvPr/>
            </p:nvSpPr>
            <p:spPr>
              <a:xfrm>
                <a:off x="617" y="2569"/>
                <a:ext cx="724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6" name="Google Shape;9146;p135"/>
              <p:cNvSpPr/>
              <p:nvPr/>
            </p:nvSpPr>
            <p:spPr>
              <a:xfrm>
                <a:off x="629" y="2588"/>
                <a:ext cx="693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47" name="Google Shape;9147;p135"/>
            <p:cNvSpPr/>
            <p:nvPr/>
          </p:nvSpPr>
          <p:spPr>
            <a:xfrm>
              <a:off x="4219" y="1359"/>
              <a:ext cx="595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8" name="Google Shape;9148;p135"/>
            <p:cNvSpPr/>
            <p:nvPr/>
          </p:nvSpPr>
          <p:spPr>
            <a:xfrm>
              <a:off x="4228" y="1657"/>
              <a:ext cx="595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49" name="Google Shape;9149;p135"/>
            <p:cNvGrpSpPr/>
            <p:nvPr/>
          </p:nvGrpSpPr>
          <p:grpSpPr>
            <a:xfrm>
              <a:off x="4734" y="1627"/>
              <a:ext cx="580" cy="149"/>
              <a:chOff x="613" y="2568"/>
              <a:chExt cx="722" cy="137"/>
            </a:xfrm>
          </p:grpSpPr>
          <p:sp>
            <p:nvSpPr>
              <p:cNvPr id="9150" name="Google Shape;9150;p135"/>
              <p:cNvSpPr/>
              <p:nvPr/>
            </p:nvSpPr>
            <p:spPr>
              <a:xfrm>
                <a:off x="613" y="2568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1" name="Google Shape;9151;p135"/>
              <p:cNvSpPr/>
              <p:nvPr/>
            </p:nvSpPr>
            <p:spPr>
              <a:xfrm>
                <a:off x="626" y="2584"/>
                <a:ext cx="698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2" name="Google Shape;9152;p13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53" name="Google Shape;9153;p135"/>
            <p:cNvGrpSpPr/>
            <p:nvPr/>
          </p:nvGrpSpPr>
          <p:grpSpPr>
            <a:xfrm>
              <a:off x="4740" y="1329"/>
              <a:ext cx="580" cy="137"/>
              <a:chOff x="615" y="2570"/>
              <a:chExt cx="722" cy="137"/>
            </a:xfrm>
          </p:grpSpPr>
          <p:sp>
            <p:nvSpPr>
              <p:cNvPr id="9154" name="Google Shape;9154;p135"/>
              <p:cNvSpPr/>
              <p:nvPr/>
            </p:nvSpPr>
            <p:spPr>
              <a:xfrm>
                <a:off x="615" y="2570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5" name="Google Shape;9155;p135"/>
              <p:cNvSpPr/>
              <p:nvPr/>
            </p:nvSpPr>
            <p:spPr>
              <a:xfrm>
                <a:off x="633" y="2588"/>
                <a:ext cx="68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56" name="Google Shape;9156;p135"/>
            <p:cNvSpPr/>
            <p:nvPr/>
          </p:nvSpPr>
          <p:spPr>
            <a:xfrm>
              <a:off x="5246" y="429"/>
              <a:ext cx="69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7" name="Google Shape;9157;p13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8" name="Google Shape;9158;p13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9" name="Google Shape;9159;p135"/>
            <p:cNvSpPr/>
            <p:nvPr/>
          </p:nvSpPr>
          <p:spPr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0" name="Google Shape;9160;p13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1" name="Google Shape;9161;p135"/>
            <p:cNvSpPr/>
            <p:nvPr/>
          </p:nvSpPr>
          <p:spPr>
            <a:xfrm>
              <a:off x="4140" y="2682"/>
              <a:ext cx="1199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2" name="Google Shape;9162;p135"/>
            <p:cNvSpPr/>
            <p:nvPr/>
          </p:nvSpPr>
          <p:spPr>
            <a:xfrm>
              <a:off x="4204" y="2712"/>
              <a:ext cx="1071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3" name="Google Shape;9163;p135"/>
            <p:cNvSpPr/>
            <p:nvPr/>
          </p:nvSpPr>
          <p:spPr>
            <a:xfrm>
              <a:off x="4307" y="2384"/>
              <a:ext cx="162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4" name="Google Shape;9164;p135"/>
            <p:cNvSpPr/>
            <p:nvPr/>
          </p:nvSpPr>
          <p:spPr>
            <a:xfrm>
              <a:off x="4484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5" name="Google Shape;9165;p135"/>
            <p:cNvSpPr/>
            <p:nvPr/>
          </p:nvSpPr>
          <p:spPr>
            <a:xfrm>
              <a:off x="4661" y="2378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6" name="Google Shape;9166;p135"/>
            <p:cNvSpPr/>
            <p:nvPr/>
          </p:nvSpPr>
          <p:spPr>
            <a:xfrm>
              <a:off x="5064" y="1836"/>
              <a:ext cx="84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67" name="Google Shape;9167;p135"/>
          <p:cNvSpPr txBox="1"/>
          <p:nvPr/>
        </p:nvSpPr>
        <p:spPr>
          <a:xfrm>
            <a:off x="1550789" y="3395278"/>
            <a:ext cx="1128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netcinema.com</a:t>
            </a:r>
            <a:endParaRPr i="1"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9168" name="Google Shape;9168;p135"/>
          <p:cNvGrpSpPr/>
          <p:nvPr/>
        </p:nvGrpSpPr>
        <p:grpSpPr>
          <a:xfrm>
            <a:off x="3692723" y="1754597"/>
            <a:ext cx="722710" cy="626269"/>
            <a:chOff x="-44" y="1473"/>
            <a:chExt cx="981" cy="1105"/>
          </a:xfrm>
        </p:grpSpPr>
        <p:pic>
          <p:nvPicPr>
            <p:cNvPr descr="desktop_computer_stylized_medium" id="9169" name="Google Shape;9169;p1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70" name="Google Shape;9170;p13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1" name="Google Shape;9171;p135"/>
          <p:cNvGrpSpPr/>
          <p:nvPr/>
        </p:nvGrpSpPr>
        <p:grpSpPr>
          <a:xfrm>
            <a:off x="3861792" y="4123941"/>
            <a:ext cx="283369" cy="477441"/>
            <a:chOff x="4140" y="429"/>
            <a:chExt cx="1425" cy="2396"/>
          </a:xfrm>
        </p:grpSpPr>
        <p:sp>
          <p:nvSpPr>
            <p:cNvPr id="9172" name="Google Shape;9172;p13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3" name="Google Shape;9173;p135"/>
            <p:cNvSpPr/>
            <p:nvPr/>
          </p:nvSpPr>
          <p:spPr>
            <a:xfrm>
              <a:off x="4206" y="429"/>
              <a:ext cx="1048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4" name="Google Shape;9174;p13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5" name="Google Shape;9175;p13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6" name="Google Shape;9176;p135"/>
            <p:cNvSpPr/>
            <p:nvPr/>
          </p:nvSpPr>
          <p:spPr>
            <a:xfrm>
              <a:off x="4212" y="692"/>
              <a:ext cx="599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77" name="Google Shape;9177;p135"/>
            <p:cNvGrpSpPr/>
            <p:nvPr/>
          </p:nvGrpSpPr>
          <p:grpSpPr>
            <a:xfrm>
              <a:off x="4751" y="668"/>
              <a:ext cx="581" cy="143"/>
              <a:chOff x="616" y="2568"/>
              <a:chExt cx="725" cy="137"/>
            </a:xfrm>
          </p:grpSpPr>
          <p:sp>
            <p:nvSpPr>
              <p:cNvPr id="9178" name="Google Shape;9178;p135"/>
              <p:cNvSpPr/>
              <p:nvPr/>
            </p:nvSpPr>
            <p:spPr>
              <a:xfrm>
                <a:off x="616" y="2568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9" name="Google Shape;9179;p135"/>
              <p:cNvSpPr/>
              <p:nvPr/>
            </p:nvSpPr>
            <p:spPr>
              <a:xfrm>
                <a:off x="639" y="2585"/>
                <a:ext cx="687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80" name="Google Shape;9180;p135"/>
            <p:cNvSpPr/>
            <p:nvPr/>
          </p:nvSpPr>
          <p:spPr>
            <a:xfrm>
              <a:off x="4224" y="1021"/>
              <a:ext cx="593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81" name="Google Shape;9181;p135"/>
            <p:cNvGrpSpPr/>
            <p:nvPr/>
          </p:nvGrpSpPr>
          <p:grpSpPr>
            <a:xfrm>
              <a:off x="4745" y="997"/>
              <a:ext cx="581" cy="131"/>
              <a:chOff x="611" y="2571"/>
              <a:chExt cx="725" cy="136"/>
            </a:xfrm>
          </p:grpSpPr>
          <p:sp>
            <p:nvSpPr>
              <p:cNvPr id="9182" name="Google Shape;9182;p135"/>
              <p:cNvSpPr/>
              <p:nvPr/>
            </p:nvSpPr>
            <p:spPr>
              <a:xfrm>
                <a:off x="611" y="2571"/>
                <a:ext cx="725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3" name="Google Shape;9183;p135"/>
              <p:cNvSpPr/>
              <p:nvPr/>
            </p:nvSpPr>
            <p:spPr>
              <a:xfrm>
                <a:off x="619" y="2589"/>
                <a:ext cx="695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84" name="Google Shape;9184;p135"/>
            <p:cNvSpPr/>
            <p:nvPr/>
          </p:nvSpPr>
          <p:spPr>
            <a:xfrm>
              <a:off x="4218" y="1355"/>
              <a:ext cx="593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5" name="Google Shape;9185;p135"/>
            <p:cNvSpPr/>
            <p:nvPr/>
          </p:nvSpPr>
          <p:spPr>
            <a:xfrm>
              <a:off x="4230" y="1654"/>
              <a:ext cx="593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86" name="Google Shape;9186;p135"/>
            <p:cNvGrpSpPr/>
            <p:nvPr/>
          </p:nvGrpSpPr>
          <p:grpSpPr>
            <a:xfrm>
              <a:off x="4733" y="1636"/>
              <a:ext cx="580" cy="143"/>
              <a:chOff x="611" y="2576"/>
              <a:chExt cx="723" cy="132"/>
            </a:xfrm>
          </p:grpSpPr>
          <p:sp>
            <p:nvSpPr>
              <p:cNvPr id="9187" name="Google Shape;9187;p135"/>
              <p:cNvSpPr/>
              <p:nvPr/>
            </p:nvSpPr>
            <p:spPr>
              <a:xfrm>
                <a:off x="611" y="2576"/>
                <a:ext cx="723" cy="13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8" name="Google Shape;9188;p135"/>
              <p:cNvSpPr/>
              <p:nvPr/>
            </p:nvSpPr>
            <p:spPr>
              <a:xfrm>
                <a:off x="626" y="2587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89" name="Google Shape;9189;p13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90" name="Google Shape;9190;p135"/>
            <p:cNvGrpSpPr/>
            <p:nvPr/>
          </p:nvGrpSpPr>
          <p:grpSpPr>
            <a:xfrm>
              <a:off x="4739" y="1325"/>
              <a:ext cx="580" cy="143"/>
              <a:chOff x="614" y="2566"/>
              <a:chExt cx="723" cy="143"/>
            </a:xfrm>
          </p:grpSpPr>
          <p:sp>
            <p:nvSpPr>
              <p:cNvPr id="9191" name="Google Shape;9191;p135"/>
              <p:cNvSpPr/>
              <p:nvPr/>
            </p:nvSpPr>
            <p:spPr>
              <a:xfrm>
                <a:off x="614" y="2566"/>
                <a:ext cx="723" cy="143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2" name="Google Shape;9192;p135"/>
              <p:cNvSpPr/>
              <p:nvPr/>
            </p:nvSpPr>
            <p:spPr>
              <a:xfrm>
                <a:off x="636" y="2584"/>
                <a:ext cx="68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93" name="Google Shape;9193;p135"/>
            <p:cNvSpPr/>
            <p:nvPr/>
          </p:nvSpPr>
          <p:spPr>
            <a:xfrm>
              <a:off x="5248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4" name="Google Shape;9194;p13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5" name="Google Shape;9195;p13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6" name="Google Shape;9196;p135"/>
            <p:cNvSpPr/>
            <p:nvPr/>
          </p:nvSpPr>
          <p:spPr>
            <a:xfrm>
              <a:off x="5517" y="2610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7" name="Google Shape;9197;p13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8" name="Google Shape;9198;p135"/>
            <p:cNvSpPr/>
            <p:nvPr/>
          </p:nvSpPr>
          <p:spPr>
            <a:xfrm>
              <a:off x="4140" y="2682"/>
              <a:ext cx="1203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9" name="Google Shape;9199;p135"/>
            <p:cNvSpPr/>
            <p:nvPr/>
          </p:nvSpPr>
          <p:spPr>
            <a:xfrm>
              <a:off x="4206" y="2711"/>
              <a:ext cx="1072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0" name="Google Shape;9200;p135"/>
            <p:cNvSpPr/>
            <p:nvPr/>
          </p:nvSpPr>
          <p:spPr>
            <a:xfrm>
              <a:off x="4308" y="2383"/>
              <a:ext cx="162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1" name="Google Shape;9201;p135"/>
            <p:cNvSpPr/>
            <p:nvPr/>
          </p:nvSpPr>
          <p:spPr>
            <a:xfrm>
              <a:off x="4487" y="2383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2" name="Google Shape;9202;p135"/>
            <p:cNvSpPr/>
            <p:nvPr/>
          </p:nvSpPr>
          <p:spPr>
            <a:xfrm>
              <a:off x="4661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3" name="Google Shape;9203;p135"/>
            <p:cNvSpPr/>
            <p:nvPr/>
          </p:nvSpPr>
          <p:spPr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04" name="Google Shape;9204;p135"/>
          <p:cNvGrpSpPr/>
          <p:nvPr/>
        </p:nvGrpSpPr>
        <p:grpSpPr>
          <a:xfrm>
            <a:off x="2217539" y="3913201"/>
            <a:ext cx="315515" cy="477440"/>
            <a:chOff x="4140" y="429"/>
            <a:chExt cx="1425" cy="2396"/>
          </a:xfrm>
        </p:grpSpPr>
        <p:sp>
          <p:nvSpPr>
            <p:cNvPr id="9205" name="Google Shape;9205;p13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6" name="Google Shape;9206;p135"/>
            <p:cNvSpPr/>
            <p:nvPr/>
          </p:nvSpPr>
          <p:spPr>
            <a:xfrm>
              <a:off x="4205" y="429"/>
              <a:ext cx="1049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7" name="Google Shape;9207;p13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8" name="Google Shape;9208;p13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9" name="Google Shape;9209;p135"/>
            <p:cNvSpPr/>
            <p:nvPr/>
          </p:nvSpPr>
          <p:spPr>
            <a:xfrm>
              <a:off x="4215" y="692"/>
              <a:ext cx="592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10" name="Google Shape;9210;p135"/>
            <p:cNvGrpSpPr/>
            <p:nvPr/>
          </p:nvGrpSpPr>
          <p:grpSpPr>
            <a:xfrm>
              <a:off x="4747" y="668"/>
              <a:ext cx="581" cy="143"/>
              <a:chOff x="612" y="2568"/>
              <a:chExt cx="725" cy="137"/>
            </a:xfrm>
          </p:grpSpPr>
          <p:sp>
            <p:nvSpPr>
              <p:cNvPr id="9211" name="Google Shape;9211;p135"/>
              <p:cNvSpPr/>
              <p:nvPr/>
            </p:nvSpPr>
            <p:spPr>
              <a:xfrm>
                <a:off x="612" y="2568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2" name="Google Shape;9212;p135"/>
              <p:cNvSpPr/>
              <p:nvPr/>
            </p:nvSpPr>
            <p:spPr>
              <a:xfrm>
                <a:off x="632" y="2585"/>
                <a:ext cx="684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3" name="Google Shape;9213;p135"/>
            <p:cNvSpPr/>
            <p:nvPr/>
          </p:nvSpPr>
          <p:spPr>
            <a:xfrm>
              <a:off x="4221" y="1021"/>
              <a:ext cx="597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14" name="Google Shape;9214;p135"/>
            <p:cNvGrpSpPr/>
            <p:nvPr/>
          </p:nvGrpSpPr>
          <p:grpSpPr>
            <a:xfrm>
              <a:off x="4748" y="997"/>
              <a:ext cx="581" cy="131"/>
              <a:chOff x="615" y="2571"/>
              <a:chExt cx="725" cy="136"/>
            </a:xfrm>
          </p:grpSpPr>
          <p:sp>
            <p:nvSpPr>
              <p:cNvPr id="9215" name="Google Shape;9215;p135"/>
              <p:cNvSpPr/>
              <p:nvPr/>
            </p:nvSpPr>
            <p:spPr>
              <a:xfrm>
                <a:off x="615" y="2571"/>
                <a:ext cx="725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6" name="Google Shape;9216;p135"/>
              <p:cNvSpPr/>
              <p:nvPr/>
            </p:nvSpPr>
            <p:spPr>
              <a:xfrm>
                <a:off x="622" y="2589"/>
                <a:ext cx="698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7" name="Google Shape;9217;p135"/>
            <p:cNvSpPr/>
            <p:nvPr/>
          </p:nvSpPr>
          <p:spPr>
            <a:xfrm>
              <a:off x="4221" y="1355"/>
              <a:ext cx="592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8" name="Google Shape;9218;p135"/>
            <p:cNvSpPr/>
            <p:nvPr/>
          </p:nvSpPr>
          <p:spPr>
            <a:xfrm>
              <a:off x="4226" y="1654"/>
              <a:ext cx="597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19" name="Google Shape;9219;p135"/>
            <p:cNvGrpSpPr/>
            <p:nvPr/>
          </p:nvGrpSpPr>
          <p:grpSpPr>
            <a:xfrm>
              <a:off x="4737" y="1636"/>
              <a:ext cx="576" cy="143"/>
              <a:chOff x="616" y="2576"/>
              <a:chExt cx="717" cy="132"/>
            </a:xfrm>
          </p:grpSpPr>
          <p:sp>
            <p:nvSpPr>
              <p:cNvPr id="9220" name="Google Shape;9220;p135"/>
              <p:cNvSpPr/>
              <p:nvPr/>
            </p:nvSpPr>
            <p:spPr>
              <a:xfrm>
                <a:off x="616" y="2576"/>
                <a:ext cx="717" cy="13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1" name="Google Shape;9221;p135"/>
              <p:cNvSpPr/>
              <p:nvPr/>
            </p:nvSpPr>
            <p:spPr>
              <a:xfrm>
                <a:off x="630" y="2587"/>
                <a:ext cx="683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22" name="Google Shape;9222;p13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23" name="Google Shape;9223;p135"/>
            <p:cNvGrpSpPr/>
            <p:nvPr/>
          </p:nvGrpSpPr>
          <p:grpSpPr>
            <a:xfrm>
              <a:off x="4737" y="1325"/>
              <a:ext cx="586" cy="143"/>
              <a:chOff x="611" y="2566"/>
              <a:chExt cx="730" cy="143"/>
            </a:xfrm>
          </p:grpSpPr>
          <p:sp>
            <p:nvSpPr>
              <p:cNvPr id="9224" name="Google Shape;9224;p135"/>
              <p:cNvSpPr/>
              <p:nvPr/>
            </p:nvSpPr>
            <p:spPr>
              <a:xfrm>
                <a:off x="611" y="2566"/>
                <a:ext cx="730" cy="143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5" name="Google Shape;9225;p135"/>
              <p:cNvSpPr/>
              <p:nvPr/>
            </p:nvSpPr>
            <p:spPr>
              <a:xfrm>
                <a:off x="631" y="2584"/>
                <a:ext cx="690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26" name="Google Shape;9226;p135"/>
            <p:cNvSpPr/>
            <p:nvPr/>
          </p:nvSpPr>
          <p:spPr>
            <a:xfrm>
              <a:off x="5248" y="429"/>
              <a:ext cx="70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7" name="Google Shape;9227;p13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8" name="Google Shape;9228;p13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9" name="Google Shape;9229;p135"/>
            <p:cNvSpPr/>
            <p:nvPr/>
          </p:nvSpPr>
          <p:spPr>
            <a:xfrm>
              <a:off x="5517" y="2610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0" name="Google Shape;9230;p13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1" name="Google Shape;9231;p135"/>
            <p:cNvSpPr/>
            <p:nvPr/>
          </p:nvSpPr>
          <p:spPr>
            <a:xfrm>
              <a:off x="4140" y="2682"/>
              <a:ext cx="1199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2" name="Google Shape;9232;p135"/>
            <p:cNvSpPr/>
            <p:nvPr/>
          </p:nvSpPr>
          <p:spPr>
            <a:xfrm>
              <a:off x="4205" y="2711"/>
              <a:ext cx="1070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3" name="Google Shape;9233;p135"/>
            <p:cNvSpPr/>
            <p:nvPr/>
          </p:nvSpPr>
          <p:spPr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4" name="Google Shape;9234;p135"/>
            <p:cNvSpPr/>
            <p:nvPr/>
          </p:nvSpPr>
          <p:spPr>
            <a:xfrm>
              <a:off x="4484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5" name="Google Shape;9235;p135"/>
            <p:cNvSpPr/>
            <p:nvPr/>
          </p:nvSpPr>
          <p:spPr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6" name="Google Shape;9236;p135"/>
            <p:cNvSpPr/>
            <p:nvPr/>
          </p:nvSpPr>
          <p:spPr>
            <a:xfrm>
              <a:off x="5060" y="1833"/>
              <a:ext cx="86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7" name="Google Shape;9237;p135"/>
          <p:cNvGrpSpPr/>
          <p:nvPr/>
        </p:nvGrpSpPr>
        <p:grpSpPr>
          <a:xfrm>
            <a:off x="5525096" y="4072744"/>
            <a:ext cx="258365" cy="478631"/>
            <a:chOff x="4140" y="429"/>
            <a:chExt cx="1425" cy="2396"/>
          </a:xfrm>
        </p:grpSpPr>
        <p:sp>
          <p:nvSpPr>
            <p:cNvPr id="9238" name="Google Shape;9238;p13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9" name="Google Shape;9239;p135"/>
            <p:cNvSpPr/>
            <p:nvPr/>
          </p:nvSpPr>
          <p:spPr>
            <a:xfrm>
              <a:off x="4206" y="429"/>
              <a:ext cx="1044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0" name="Google Shape;9240;p13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1" name="Google Shape;9241;p13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2" name="Google Shape;9242;p135"/>
            <p:cNvSpPr/>
            <p:nvPr/>
          </p:nvSpPr>
          <p:spPr>
            <a:xfrm>
              <a:off x="4212" y="691"/>
              <a:ext cx="598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43" name="Google Shape;9243;p135"/>
            <p:cNvGrpSpPr/>
            <p:nvPr/>
          </p:nvGrpSpPr>
          <p:grpSpPr>
            <a:xfrm>
              <a:off x="4751" y="667"/>
              <a:ext cx="578" cy="131"/>
              <a:chOff x="616" y="2567"/>
              <a:chExt cx="721" cy="126"/>
            </a:xfrm>
          </p:grpSpPr>
          <p:sp>
            <p:nvSpPr>
              <p:cNvPr id="9244" name="Google Shape;9244;p135"/>
              <p:cNvSpPr/>
              <p:nvPr/>
            </p:nvSpPr>
            <p:spPr>
              <a:xfrm>
                <a:off x="616" y="2567"/>
                <a:ext cx="721" cy="12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5" name="Google Shape;9245;p135"/>
              <p:cNvSpPr/>
              <p:nvPr/>
            </p:nvSpPr>
            <p:spPr>
              <a:xfrm>
                <a:off x="633" y="2585"/>
                <a:ext cx="688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46" name="Google Shape;9246;p135"/>
            <p:cNvSpPr/>
            <p:nvPr/>
          </p:nvSpPr>
          <p:spPr>
            <a:xfrm>
              <a:off x="4225" y="1019"/>
              <a:ext cx="591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47" name="Google Shape;9247;p135"/>
            <p:cNvGrpSpPr/>
            <p:nvPr/>
          </p:nvGrpSpPr>
          <p:grpSpPr>
            <a:xfrm>
              <a:off x="4744" y="995"/>
              <a:ext cx="584" cy="131"/>
              <a:chOff x="610" y="2569"/>
              <a:chExt cx="729" cy="136"/>
            </a:xfrm>
          </p:grpSpPr>
          <p:sp>
            <p:nvSpPr>
              <p:cNvPr id="9248" name="Google Shape;9248;p135"/>
              <p:cNvSpPr/>
              <p:nvPr/>
            </p:nvSpPr>
            <p:spPr>
              <a:xfrm>
                <a:off x="610" y="2569"/>
                <a:ext cx="729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9" name="Google Shape;9249;p135"/>
              <p:cNvSpPr/>
              <p:nvPr/>
            </p:nvSpPr>
            <p:spPr>
              <a:xfrm>
                <a:off x="619" y="2588"/>
                <a:ext cx="69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50" name="Google Shape;9250;p135"/>
            <p:cNvSpPr/>
            <p:nvPr/>
          </p:nvSpPr>
          <p:spPr>
            <a:xfrm>
              <a:off x="4219" y="1359"/>
              <a:ext cx="591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1" name="Google Shape;9251;p135"/>
            <p:cNvSpPr/>
            <p:nvPr/>
          </p:nvSpPr>
          <p:spPr>
            <a:xfrm>
              <a:off x="4225" y="1657"/>
              <a:ext cx="598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52" name="Google Shape;9252;p135"/>
            <p:cNvGrpSpPr/>
            <p:nvPr/>
          </p:nvGrpSpPr>
          <p:grpSpPr>
            <a:xfrm>
              <a:off x="4737" y="1627"/>
              <a:ext cx="572" cy="149"/>
              <a:chOff x="617" y="2568"/>
              <a:chExt cx="712" cy="137"/>
            </a:xfrm>
          </p:grpSpPr>
          <p:sp>
            <p:nvSpPr>
              <p:cNvPr id="9253" name="Google Shape;9253;p135"/>
              <p:cNvSpPr/>
              <p:nvPr/>
            </p:nvSpPr>
            <p:spPr>
              <a:xfrm>
                <a:off x="617" y="2568"/>
                <a:ext cx="712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4" name="Google Shape;9254;p135"/>
              <p:cNvSpPr/>
              <p:nvPr/>
            </p:nvSpPr>
            <p:spPr>
              <a:xfrm>
                <a:off x="634" y="2584"/>
                <a:ext cx="679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55" name="Google Shape;9255;p13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56" name="Google Shape;9256;p135"/>
            <p:cNvGrpSpPr/>
            <p:nvPr/>
          </p:nvGrpSpPr>
          <p:grpSpPr>
            <a:xfrm>
              <a:off x="4737" y="1329"/>
              <a:ext cx="584" cy="137"/>
              <a:chOff x="612" y="2570"/>
              <a:chExt cx="728" cy="137"/>
            </a:xfrm>
          </p:grpSpPr>
          <p:sp>
            <p:nvSpPr>
              <p:cNvPr id="9257" name="Google Shape;9257;p135"/>
              <p:cNvSpPr/>
              <p:nvPr/>
            </p:nvSpPr>
            <p:spPr>
              <a:xfrm>
                <a:off x="612" y="2570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8" name="Google Shape;9258;p135"/>
              <p:cNvSpPr/>
              <p:nvPr/>
            </p:nvSpPr>
            <p:spPr>
              <a:xfrm>
                <a:off x="629" y="2588"/>
                <a:ext cx="69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59" name="Google Shape;9259;p135"/>
            <p:cNvSpPr/>
            <p:nvPr/>
          </p:nvSpPr>
          <p:spPr>
            <a:xfrm>
              <a:off x="5250" y="429"/>
              <a:ext cx="66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0" name="Google Shape;9260;p13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1" name="Google Shape;9261;p13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2" name="Google Shape;9262;p135"/>
            <p:cNvSpPr/>
            <p:nvPr/>
          </p:nvSpPr>
          <p:spPr>
            <a:xfrm>
              <a:off x="5519" y="2610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3" name="Google Shape;9263;p13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4" name="Google Shape;9264;p135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5" name="Google Shape;9265;p135"/>
            <p:cNvSpPr/>
            <p:nvPr/>
          </p:nvSpPr>
          <p:spPr>
            <a:xfrm>
              <a:off x="4206" y="2712"/>
              <a:ext cx="1070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6" name="Google Shape;9266;p135"/>
            <p:cNvSpPr/>
            <p:nvPr/>
          </p:nvSpPr>
          <p:spPr>
            <a:xfrm>
              <a:off x="4304" y="2384"/>
              <a:ext cx="16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7" name="Google Shape;9267;p135"/>
            <p:cNvSpPr/>
            <p:nvPr/>
          </p:nvSpPr>
          <p:spPr>
            <a:xfrm>
              <a:off x="4488" y="2384"/>
              <a:ext cx="158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8" name="Google Shape;9268;p135"/>
            <p:cNvSpPr/>
            <p:nvPr/>
          </p:nvSpPr>
          <p:spPr>
            <a:xfrm>
              <a:off x="4659" y="2378"/>
              <a:ext cx="158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9" name="Google Shape;9269;p135"/>
            <p:cNvSpPr/>
            <p:nvPr/>
          </p:nvSpPr>
          <p:spPr>
            <a:xfrm>
              <a:off x="5059" y="1836"/>
              <a:ext cx="85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70" name="Google Shape;9270;p135"/>
          <p:cNvGrpSpPr/>
          <p:nvPr/>
        </p:nvGrpSpPr>
        <p:grpSpPr>
          <a:xfrm>
            <a:off x="4977408" y="2753532"/>
            <a:ext cx="257175" cy="477440"/>
            <a:chOff x="4140" y="429"/>
            <a:chExt cx="1425" cy="2396"/>
          </a:xfrm>
        </p:grpSpPr>
        <p:sp>
          <p:nvSpPr>
            <p:cNvPr id="9271" name="Google Shape;9271;p13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2" name="Google Shape;9272;p135"/>
            <p:cNvSpPr/>
            <p:nvPr/>
          </p:nvSpPr>
          <p:spPr>
            <a:xfrm>
              <a:off x="4206" y="429"/>
              <a:ext cx="1049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3" name="Google Shape;9273;p13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4" name="Google Shape;9274;p13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5" name="Google Shape;9275;p135"/>
            <p:cNvSpPr/>
            <p:nvPr/>
          </p:nvSpPr>
          <p:spPr>
            <a:xfrm>
              <a:off x="4213" y="692"/>
              <a:ext cx="594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76" name="Google Shape;9276;p135"/>
            <p:cNvGrpSpPr/>
            <p:nvPr/>
          </p:nvGrpSpPr>
          <p:grpSpPr>
            <a:xfrm>
              <a:off x="4747" y="668"/>
              <a:ext cx="580" cy="143"/>
              <a:chOff x="611" y="2568"/>
              <a:chExt cx="724" cy="137"/>
            </a:xfrm>
          </p:grpSpPr>
          <p:sp>
            <p:nvSpPr>
              <p:cNvPr id="9277" name="Google Shape;9277;p135"/>
              <p:cNvSpPr/>
              <p:nvPr/>
            </p:nvSpPr>
            <p:spPr>
              <a:xfrm>
                <a:off x="611" y="2568"/>
                <a:ext cx="724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8" name="Google Shape;9278;p135"/>
              <p:cNvSpPr/>
              <p:nvPr/>
            </p:nvSpPr>
            <p:spPr>
              <a:xfrm>
                <a:off x="628" y="2585"/>
                <a:ext cx="692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79" name="Google Shape;9279;p135"/>
            <p:cNvSpPr/>
            <p:nvPr/>
          </p:nvSpPr>
          <p:spPr>
            <a:xfrm>
              <a:off x="4226" y="1021"/>
              <a:ext cx="594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0" name="Google Shape;9280;p135"/>
            <p:cNvGrpSpPr/>
            <p:nvPr/>
          </p:nvGrpSpPr>
          <p:grpSpPr>
            <a:xfrm>
              <a:off x="4747" y="997"/>
              <a:ext cx="580" cy="131"/>
              <a:chOff x="614" y="2571"/>
              <a:chExt cx="724" cy="136"/>
            </a:xfrm>
          </p:grpSpPr>
          <p:sp>
            <p:nvSpPr>
              <p:cNvPr id="9281" name="Google Shape;9281;p135"/>
              <p:cNvSpPr/>
              <p:nvPr/>
            </p:nvSpPr>
            <p:spPr>
              <a:xfrm>
                <a:off x="614" y="2571"/>
                <a:ext cx="724" cy="13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2" name="Google Shape;9282;p135"/>
              <p:cNvSpPr/>
              <p:nvPr/>
            </p:nvSpPr>
            <p:spPr>
              <a:xfrm>
                <a:off x="622" y="2589"/>
                <a:ext cx="692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83" name="Google Shape;9283;p135"/>
            <p:cNvSpPr/>
            <p:nvPr/>
          </p:nvSpPr>
          <p:spPr>
            <a:xfrm>
              <a:off x="4219" y="1355"/>
              <a:ext cx="594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4" name="Google Shape;9284;p135"/>
            <p:cNvSpPr/>
            <p:nvPr/>
          </p:nvSpPr>
          <p:spPr>
            <a:xfrm>
              <a:off x="4226" y="1654"/>
              <a:ext cx="600" cy="48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5" name="Google Shape;9285;p135"/>
            <p:cNvGrpSpPr/>
            <p:nvPr/>
          </p:nvGrpSpPr>
          <p:grpSpPr>
            <a:xfrm>
              <a:off x="4733" y="1636"/>
              <a:ext cx="574" cy="143"/>
              <a:chOff x="612" y="2576"/>
              <a:chExt cx="715" cy="132"/>
            </a:xfrm>
          </p:grpSpPr>
          <p:sp>
            <p:nvSpPr>
              <p:cNvPr id="9286" name="Google Shape;9286;p135"/>
              <p:cNvSpPr/>
              <p:nvPr/>
            </p:nvSpPr>
            <p:spPr>
              <a:xfrm>
                <a:off x="612" y="2576"/>
                <a:ext cx="715" cy="13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7" name="Google Shape;9287;p135"/>
              <p:cNvSpPr/>
              <p:nvPr/>
            </p:nvSpPr>
            <p:spPr>
              <a:xfrm>
                <a:off x="629" y="2587"/>
                <a:ext cx="68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88" name="Google Shape;9288;p13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89" name="Google Shape;9289;p135"/>
            <p:cNvGrpSpPr/>
            <p:nvPr/>
          </p:nvGrpSpPr>
          <p:grpSpPr>
            <a:xfrm>
              <a:off x="4741" y="1325"/>
              <a:ext cx="580" cy="143"/>
              <a:chOff x="616" y="2566"/>
              <a:chExt cx="723" cy="143"/>
            </a:xfrm>
          </p:grpSpPr>
          <p:sp>
            <p:nvSpPr>
              <p:cNvPr id="9290" name="Google Shape;9290;p135"/>
              <p:cNvSpPr/>
              <p:nvPr/>
            </p:nvSpPr>
            <p:spPr>
              <a:xfrm>
                <a:off x="616" y="2566"/>
                <a:ext cx="723" cy="143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1" name="Google Shape;9291;p135"/>
              <p:cNvSpPr/>
              <p:nvPr/>
            </p:nvSpPr>
            <p:spPr>
              <a:xfrm>
                <a:off x="632" y="2584"/>
                <a:ext cx="690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92" name="Google Shape;9292;p135"/>
            <p:cNvSpPr/>
            <p:nvPr/>
          </p:nvSpPr>
          <p:spPr>
            <a:xfrm>
              <a:off x="5248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3" name="Google Shape;9293;p13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4" name="Google Shape;9294;p13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5" name="Google Shape;9295;p135"/>
            <p:cNvSpPr/>
            <p:nvPr/>
          </p:nvSpPr>
          <p:spPr>
            <a:xfrm>
              <a:off x="5519" y="2610"/>
              <a:ext cx="46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6" name="Google Shape;9296;p13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7" name="Google Shape;9297;p135"/>
            <p:cNvSpPr/>
            <p:nvPr/>
          </p:nvSpPr>
          <p:spPr>
            <a:xfrm>
              <a:off x="4140" y="2682"/>
              <a:ext cx="1201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8" name="Google Shape;9298;p135"/>
            <p:cNvSpPr/>
            <p:nvPr/>
          </p:nvSpPr>
          <p:spPr>
            <a:xfrm>
              <a:off x="4206" y="2711"/>
              <a:ext cx="1069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9" name="Google Shape;9299;p135"/>
            <p:cNvSpPr/>
            <p:nvPr/>
          </p:nvSpPr>
          <p:spPr>
            <a:xfrm>
              <a:off x="4305" y="2383"/>
              <a:ext cx="165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0" name="Google Shape;9300;p135"/>
            <p:cNvSpPr/>
            <p:nvPr/>
          </p:nvSpPr>
          <p:spPr>
            <a:xfrm>
              <a:off x="4483" y="2383"/>
              <a:ext cx="165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1" name="Google Shape;9301;p135"/>
            <p:cNvSpPr/>
            <p:nvPr/>
          </p:nvSpPr>
          <p:spPr>
            <a:xfrm>
              <a:off x="4661" y="2383"/>
              <a:ext cx="158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2" name="Google Shape;9302;p135"/>
            <p:cNvSpPr/>
            <p:nvPr/>
          </p:nvSpPr>
          <p:spPr>
            <a:xfrm>
              <a:off x="5064" y="1833"/>
              <a:ext cx="79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3" name="Google Shape;9303;p135"/>
          <p:cNvSpPr txBox="1"/>
          <p:nvPr/>
        </p:nvSpPr>
        <p:spPr>
          <a:xfrm>
            <a:off x="3520083" y="4554947"/>
            <a:ext cx="1065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KingCDN.com</a:t>
            </a:r>
            <a:endParaRPr i="1"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Bob" id="9304" name="Google Shape;9304;p1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9727" y="1705782"/>
            <a:ext cx="400050" cy="408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05" name="Google Shape;9305;p135"/>
          <p:cNvGrpSpPr/>
          <p:nvPr/>
        </p:nvGrpSpPr>
        <p:grpSpPr>
          <a:xfrm>
            <a:off x="2553284" y="2189141"/>
            <a:ext cx="1221569" cy="797707"/>
            <a:chOff x="1490926" y="3037262"/>
            <a:chExt cx="1628976" cy="1063042"/>
          </a:xfrm>
        </p:grpSpPr>
        <p:cxnSp>
          <p:nvCxnSpPr>
            <p:cNvPr id="9306" name="Google Shape;9306;p135"/>
            <p:cNvCxnSpPr/>
            <p:nvPr/>
          </p:nvCxnSpPr>
          <p:spPr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9307" name="Google Shape;9307;p135"/>
            <p:cNvGrpSpPr/>
            <p:nvPr/>
          </p:nvGrpSpPr>
          <p:grpSpPr>
            <a:xfrm>
              <a:off x="2056927" y="3410016"/>
              <a:ext cx="317512" cy="345125"/>
              <a:chOff x="7454630" y="3313376"/>
              <a:chExt cx="317512" cy="345125"/>
            </a:xfrm>
          </p:grpSpPr>
          <p:sp>
            <p:nvSpPr>
              <p:cNvPr id="9308" name="Google Shape;9308;p135"/>
              <p:cNvSpPr/>
              <p:nvPr/>
            </p:nvSpPr>
            <p:spPr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rgbClr val="FFFFFF"/>
              </a:solidFill>
              <a:ln cap="flat" cmpd="sng" w="15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9" name="Google Shape;9309;p135"/>
              <p:cNvSpPr txBox="1"/>
              <p:nvPr/>
            </p:nvSpPr>
            <p:spPr>
              <a:xfrm>
                <a:off x="7454630" y="3313376"/>
                <a:ext cx="298817" cy="338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000"/>
                  <a:buFont typeface="Arial"/>
                  <a:buNone/>
                </a:pPr>
                <a:r>
                  <a:rPr b="0" i="0" lang="el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100"/>
              </a:p>
            </p:txBody>
          </p:sp>
        </p:grpSp>
      </p:grpSp>
      <p:sp>
        <p:nvSpPr>
          <p:cNvPr id="9310" name="Google Shape;9310;p135"/>
          <p:cNvSpPr txBox="1"/>
          <p:nvPr/>
        </p:nvSpPr>
        <p:spPr>
          <a:xfrm>
            <a:off x="1632942" y="1758169"/>
            <a:ext cx="2146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lang="el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Bob gets URL for video http://netcinema.com/6Y7B23V</a:t>
            </a:r>
            <a:endParaRPr sz="1100"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lang="el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from netcinema.com web page</a:t>
            </a:r>
            <a:endParaRPr sz="1100"/>
          </a:p>
        </p:txBody>
      </p:sp>
      <p:grpSp>
        <p:nvGrpSpPr>
          <p:cNvPr id="9311" name="Google Shape;9311;p135"/>
          <p:cNvGrpSpPr/>
          <p:nvPr/>
        </p:nvGrpSpPr>
        <p:grpSpPr>
          <a:xfrm>
            <a:off x="4375035" y="2330734"/>
            <a:ext cx="535796" cy="513133"/>
            <a:chOff x="3924463" y="3239045"/>
            <a:chExt cx="713539" cy="684908"/>
          </a:xfrm>
        </p:grpSpPr>
        <p:cxnSp>
          <p:nvCxnSpPr>
            <p:cNvPr id="9312" name="Google Shape;9312;p135"/>
            <p:cNvCxnSpPr/>
            <p:nvPr/>
          </p:nvCxnSpPr>
          <p:spPr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cap="flat" cmpd="sng" w="254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9313" name="Google Shape;9313;p135"/>
            <p:cNvGrpSpPr/>
            <p:nvPr/>
          </p:nvGrpSpPr>
          <p:grpSpPr>
            <a:xfrm>
              <a:off x="4061324" y="3293627"/>
              <a:ext cx="322117" cy="358925"/>
              <a:chOff x="7408615" y="3244352"/>
              <a:chExt cx="322117" cy="358925"/>
            </a:xfrm>
          </p:grpSpPr>
          <p:sp>
            <p:nvSpPr>
              <p:cNvPr id="9314" name="Google Shape;9314;p135"/>
              <p:cNvSpPr/>
              <p:nvPr/>
            </p:nvSpPr>
            <p:spPr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rgbClr val="FFFFFF"/>
              </a:solidFill>
              <a:ln cap="flat" cmpd="sng" w="1587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5" name="Google Shape;9315;p135"/>
              <p:cNvSpPr txBox="1"/>
              <p:nvPr/>
            </p:nvSpPr>
            <p:spPr>
              <a:xfrm>
                <a:off x="7408615" y="3244352"/>
                <a:ext cx="298431" cy="338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000"/>
                  <a:buFont typeface="Arial"/>
                  <a:buNone/>
                </a:pPr>
                <a:r>
                  <a:rPr b="0" i="0" lang="el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100"/>
              </a:p>
            </p:txBody>
          </p:sp>
        </p:grpSp>
      </p:grpSp>
      <p:sp>
        <p:nvSpPr>
          <p:cNvPr id="9316" name="Google Shape;9316;p135"/>
          <p:cNvSpPr txBox="1"/>
          <p:nvPr/>
        </p:nvSpPr>
        <p:spPr>
          <a:xfrm>
            <a:off x="4714280" y="2147504"/>
            <a:ext cx="28872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lang="el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resolve http://netcinema.com/6Y7B23V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lang="el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via Bob’s local DNS</a:t>
            </a:r>
            <a:endParaRPr sz="1100"/>
          </a:p>
        </p:txBody>
      </p:sp>
      <p:sp>
        <p:nvSpPr>
          <p:cNvPr id="9317" name="Google Shape;9317;p135"/>
          <p:cNvSpPr txBox="1"/>
          <p:nvPr/>
        </p:nvSpPr>
        <p:spPr>
          <a:xfrm>
            <a:off x="1701998" y="4357303"/>
            <a:ext cx="13263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netcinema’s</a:t>
            </a:r>
            <a:endParaRPr sz="1100"/>
          </a:p>
          <a:p>
            <a:pPr indent="0" lvl="0" marL="0" marR="0" rtl="0" algn="ctr">
              <a:lnSpc>
                <a:spcPct val="88888"/>
              </a:lnSpc>
              <a:spcBef>
                <a:spcPts val="30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authoratative DNS</a:t>
            </a:r>
            <a:endParaRPr i="1"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9318" name="Google Shape;9318;p135"/>
          <p:cNvCxnSpPr/>
          <p:nvPr/>
        </p:nvCxnSpPr>
        <p:spPr>
          <a:xfrm flipH="1">
            <a:off x="2644964" y="3030947"/>
            <a:ext cx="2325300" cy="10323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9" name="Google Shape;9319;p135"/>
          <p:cNvCxnSpPr/>
          <p:nvPr/>
        </p:nvCxnSpPr>
        <p:spPr>
          <a:xfrm flipH="1">
            <a:off x="2630677" y="3113101"/>
            <a:ext cx="2325300" cy="10323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9320" name="Google Shape;9320;p135"/>
          <p:cNvGrpSpPr/>
          <p:nvPr/>
        </p:nvGrpSpPr>
        <p:grpSpPr>
          <a:xfrm>
            <a:off x="2814235" y="3825050"/>
            <a:ext cx="238134" cy="258361"/>
            <a:chOff x="7454630" y="3313376"/>
            <a:chExt cx="317512" cy="345125"/>
          </a:xfrm>
        </p:grpSpPr>
        <p:sp>
          <p:nvSpPr>
            <p:cNvPr id="9321" name="Google Shape;9321;p135"/>
            <p:cNvSpPr/>
            <p:nvPr/>
          </p:nvSpPr>
          <p:spPr>
            <a:xfrm>
              <a:off x="7468434" y="3354794"/>
              <a:ext cx="303707" cy="303707"/>
            </a:xfrm>
            <a:prstGeom prst="ellipse">
              <a:avLst/>
            </a:prstGeom>
            <a:solidFill>
              <a:srgbClr val="FFFFFF"/>
            </a:solidFill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2" name="Google Shape;9322;p135"/>
            <p:cNvSpPr txBox="1"/>
            <p:nvPr/>
          </p:nvSpPr>
          <p:spPr>
            <a:xfrm>
              <a:off x="7454630" y="3313376"/>
              <a:ext cx="2988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0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100"/>
            </a:p>
          </p:txBody>
        </p:sp>
      </p:grpSp>
      <p:sp>
        <p:nvSpPr>
          <p:cNvPr id="9323" name="Google Shape;9323;p135"/>
          <p:cNvSpPr txBox="1"/>
          <p:nvPr/>
        </p:nvSpPr>
        <p:spPr>
          <a:xfrm>
            <a:off x="2791421" y="3355988"/>
            <a:ext cx="2400300" cy="48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netcinema’s DNS returns CNAME for </a:t>
            </a:r>
            <a:endParaRPr sz="1100"/>
          </a:p>
          <a:p>
            <a:pPr indent="0" lvl="0" marL="0" marR="0" rtl="0" algn="l">
              <a:lnSpc>
                <a:spcPct val="88888"/>
              </a:lnSpc>
              <a:spcBef>
                <a:spcPts val="30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http://KingCDN.com/NetC6y&amp;B</a:t>
            </a:r>
            <a:r>
              <a:rPr b="0" i="0" lang="el" sz="1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23V</a:t>
            </a:r>
            <a:endParaRPr sz="1100"/>
          </a:p>
        </p:txBody>
      </p:sp>
      <p:cxnSp>
        <p:nvCxnSpPr>
          <p:cNvPr id="9324" name="Google Shape;9324;p135"/>
          <p:cNvCxnSpPr/>
          <p:nvPr/>
        </p:nvCxnSpPr>
        <p:spPr>
          <a:xfrm>
            <a:off x="5209580" y="3267882"/>
            <a:ext cx="335700" cy="7215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5" name="Google Shape;9325;p135"/>
          <p:cNvCxnSpPr/>
          <p:nvPr/>
        </p:nvCxnSpPr>
        <p:spPr>
          <a:xfrm>
            <a:off x="5281017" y="3276216"/>
            <a:ext cx="335700" cy="7203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9326" name="Google Shape;9326;p135"/>
          <p:cNvGrpSpPr/>
          <p:nvPr/>
        </p:nvGrpSpPr>
        <p:grpSpPr>
          <a:xfrm>
            <a:off x="5272876" y="3457309"/>
            <a:ext cx="238134" cy="259568"/>
            <a:chOff x="7454630" y="3313376"/>
            <a:chExt cx="317512" cy="345125"/>
          </a:xfrm>
        </p:grpSpPr>
        <p:sp>
          <p:nvSpPr>
            <p:cNvPr id="9327" name="Google Shape;9327;p135"/>
            <p:cNvSpPr/>
            <p:nvPr/>
          </p:nvSpPr>
          <p:spPr>
            <a:xfrm>
              <a:off x="7468434" y="3354794"/>
              <a:ext cx="303707" cy="303707"/>
            </a:xfrm>
            <a:prstGeom prst="ellipse">
              <a:avLst/>
            </a:prstGeom>
            <a:solidFill>
              <a:srgbClr val="FFFFFF"/>
            </a:solidFill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8" name="Google Shape;9328;p135"/>
            <p:cNvSpPr txBox="1"/>
            <p:nvPr/>
          </p:nvSpPr>
          <p:spPr>
            <a:xfrm>
              <a:off x="7454630" y="3313376"/>
              <a:ext cx="2988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0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100"/>
            </a:p>
          </p:txBody>
        </p:sp>
      </p:grpSp>
      <p:cxnSp>
        <p:nvCxnSpPr>
          <p:cNvPr id="9329" name="Google Shape;9329;p135"/>
          <p:cNvCxnSpPr/>
          <p:nvPr/>
        </p:nvCxnSpPr>
        <p:spPr>
          <a:xfrm>
            <a:off x="4272558" y="2403488"/>
            <a:ext cx="609600" cy="6168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9330" name="Google Shape;9330;p135"/>
          <p:cNvGrpSpPr/>
          <p:nvPr/>
        </p:nvGrpSpPr>
        <p:grpSpPr>
          <a:xfrm>
            <a:off x="4551358" y="2661971"/>
            <a:ext cx="238134" cy="259568"/>
            <a:chOff x="7454630" y="3313376"/>
            <a:chExt cx="317512" cy="345125"/>
          </a:xfrm>
        </p:grpSpPr>
        <p:sp>
          <p:nvSpPr>
            <p:cNvPr id="9331" name="Google Shape;9331;p135"/>
            <p:cNvSpPr/>
            <p:nvPr/>
          </p:nvSpPr>
          <p:spPr>
            <a:xfrm>
              <a:off x="7468434" y="3354794"/>
              <a:ext cx="303707" cy="303707"/>
            </a:xfrm>
            <a:prstGeom prst="ellipse">
              <a:avLst/>
            </a:prstGeom>
            <a:solidFill>
              <a:srgbClr val="FFFFFF"/>
            </a:solidFill>
            <a:ln cap="flat" cmpd="sng" w="158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1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2" name="Google Shape;9332;p135"/>
            <p:cNvSpPr txBox="1"/>
            <p:nvPr/>
          </p:nvSpPr>
          <p:spPr>
            <a:xfrm>
              <a:off x="7454630" y="3313376"/>
              <a:ext cx="2988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0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1100"/>
            </a:p>
          </p:txBody>
        </p:sp>
      </p:grpSp>
      <p:cxnSp>
        <p:nvCxnSpPr>
          <p:cNvPr id="9333" name="Google Shape;9333;p135"/>
          <p:cNvCxnSpPr/>
          <p:nvPr/>
        </p:nvCxnSpPr>
        <p:spPr>
          <a:xfrm flipH="1">
            <a:off x="3918914" y="2313001"/>
            <a:ext cx="3600" cy="1771800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334" name="Google Shape;9334;p135"/>
          <p:cNvSpPr/>
          <p:nvPr/>
        </p:nvSpPr>
        <p:spPr>
          <a:xfrm>
            <a:off x="3940373" y="2308238"/>
            <a:ext cx="223800" cy="1713300"/>
          </a:xfrm>
          <a:prstGeom prst="upArrow">
            <a:avLst>
              <a:gd fmla="val 50000" name="adj1"/>
              <a:gd fmla="val 50249" name="adj2"/>
            </a:avLst>
          </a:prstGeom>
          <a:gradFill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5" name="Google Shape;9335;p135"/>
          <p:cNvSpPr txBox="1"/>
          <p:nvPr/>
        </p:nvSpPr>
        <p:spPr>
          <a:xfrm>
            <a:off x="3125986" y="2710670"/>
            <a:ext cx="1520400" cy="67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6. request video from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KINGCDN server,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streamed via HTTP</a:t>
            </a:r>
            <a:endParaRPr sz="1100"/>
          </a:p>
        </p:txBody>
      </p:sp>
      <p:sp>
        <p:nvSpPr>
          <p:cNvPr id="9336" name="Google Shape;9336;p135"/>
          <p:cNvSpPr txBox="1"/>
          <p:nvPr/>
        </p:nvSpPr>
        <p:spPr>
          <a:xfrm>
            <a:off x="5038130" y="4526372"/>
            <a:ext cx="1279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KingCDN</a:t>
            </a:r>
            <a:endParaRPr sz="1100"/>
          </a:p>
          <a:p>
            <a:pPr indent="0" lvl="0" marL="0" marR="0" rtl="0" algn="ctr">
              <a:lnSpc>
                <a:spcPct val="88888"/>
              </a:lnSpc>
              <a:spcBef>
                <a:spcPts val="30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authoritative DNS</a:t>
            </a:r>
            <a:endParaRPr i="1"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37" name="Google Shape;9337;p135"/>
          <p:cNvSpPr txBox="1"/>
          <p:nvPr/>
        </p:nvSpPr>
        <p:spPr>
          <a:xfrm>
            <a:off x="5210770" y="2696382"/>
            <a:ext cx="769200" cy="9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Bob’s </a:t>
            </a:r>
            <a:endParaRPr sz="1100"/>
          </a:p>
          <a:p>
            <a:pPr indent="0" lvl="0" marL="0" marR="0" rtl="0" algn="l">
              <a:lnSpc>
                <a:spcPct val="88888"/>
              </a:lnSpc>
              <a:spcBef>
                <a:spcPts val="30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local DNS</a:t>
            </a:r>
            <a:endParaRPr sz="1100"/>
          </a:p>
          <a:p>
            <a:pPr indent="0" lvl="0" marL="0" marR="0" rtl="0" algn="l">
              <a:lnSpc>
                <a:spcPct val="88888"/>
              </a:lnSpc>
              <a:spcBef>
                <a:spcPts val="300"/>
              </a:spcBef>
              <a:spcAft>
                <a:spcPts val="0"/>
              </a:spcAft>
              <a:buClr>
                <a:srgbClr val="3333CC"/>
              </a:buClr>
              <a:buSzPts val="1100"/>
              <a:buFont typeface="Arial"/>
              <a:buNone/>
            </a:pPr>
            <a:r>
              <a:rPr lang="el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server</a:t>
            </a:r>
            <a:endParaRPr i="1"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38" name="Google Shape;9338;p135"/>
          <p:cNvSpPr txBox="1"/>
          <p:nvPr/>
        </p:nvSpPr>
        <p:spPr>
          <a:xfrm>
            <a:off x="171450" y="928900"/>
            <a:ext cx="8972400" cy="7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(client) requests video http://netcinema.com/6Y7B23V</a:t>
            </a:r>
            <a:endParaRPr sz="2200"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stored in CDN at http://KingCDN.com/NetC6y&amp;B23V</a:t>
            </a:r>
            <a:endParaRPr sz="2200"/>
          </a:p>
        </p:txBody>
      </p:sp>
      <p:sp>
        <p:nvSpPr>
          <p:cNvPr id="9339" name="Google Shape;9339;p13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4" name="Shape 9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5" name="Google Shape;9345;p136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Case study: Netflix</a:t>
            </a:r>
            <a:endParaRPr sz="1100"/>
          </a:p>
        </p:txBody>
      </p:sp>
      <p:grpSp>
        <p:nvGrpSpPr>
          <p:cNvPr id="9346" name="Google Shape;9346;p136"/>
          <p:cNvGrpSpPr/>
          <p:nvPr/>
        </p:nvGrpSpPr>
        <p:grpSpPr>
          <a:xfrm>
            <a:off x="1293057" y="2440351"/>
            <a:ext cx="347662" cy="478631"/>
            <a:chOff x="4140" y="429"/>
            <a:chExt cx="1425" cy="2396"/>
          </a:xfrm>
        </p:grpSpPr>
        <p:sp>
          <p:nvSpPr>
            <p:cNvPr id="9347" name="Google Shape;9347;p13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8" name="Google Shape;9348;p136"/>
            <p:cNvSpPr/>
            <p:nvPr/>
          </p:nvSpPr>
          <p:spPr>
            <a:xfrm>
              <a:off x="4203" y="429"/>
              <a:ext cx="1049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9" name="Google Shape;9349;p13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0" name="Google Shape;9350;p13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1" name="Google Shape;9351;p136"/>
            <p:cNvSpPr/>
            <p:nvPr/>
          </p:nvSpPr>
          <p:spPr>
            <a:xfrm>
              <a:off x="4213" y="69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52" name="Google Shape;9352;p136"/>
            <p:cNvGrpSpPr/>
            <p:nvPr/>
          </p:nvGrpSpPr>
          <p:grpSpPr>
            <a:xfrm>
              <a:off x="4750" y="667"/>
              <a:ext cx="581" cy="131"/>
              <a:chOff x="615" y="2567"/>
              <a:chExt cx="725" cy="126"/>
            </a:xfrm>
          </p:grpSpPr>
          <p:sp>
            <p:nvSpPr>
              <p:cNvPr id="9353" name="Google Shape;9353;p136"/>
              <p:cNvSpPr/>
              <p:nvPr/>
            </p:nvSpPr>
            <p:spPr>
              <a:xfrm>
                <a:off x="615" y="2567"/>
                <a:ext cx="725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4" name="Google Shape;9354;p136"/>
              <p:cNvSpPr/>
              <p:nvPr/>
            </p:nvSpPr>
            <p:spPr>
              <a:xfrm>
                <a:off x="634" y="2585"/>
                <a:ext cx="688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55" name="Google Shape;9355;p136"/>
            <p:cNvSpPr/>
            <p:nvPr/>
          </p:nvSpPr>
          <p:spPr>
            <a:xfrm>
              <a:off x="4223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56" name="Google Shape;9356;p136"/>
            <p:cNvGrpSpPr/>
            <p:nvPr/>
          </p:nvGrpSpPr>
          <p:grpSpPr>
            <a:xfrm>
              <a:off x="4745" y="995"/>
              <a:ext cx="581" cy="131"/>
              <a:chOff x="612" y="2569"/>
              <a:chExt cx="725" cy="136"/>
            </a:xfrm>
          </p:grpSpPr>
          <p:sp>
            <p:nvSpPr>
              <p:cNvPr id="9357" name="Google Shape;9357;p136"/>
              <p:cNvSpPr/>
              <p:nvPr/>
            </p:nvSpPr>
            <p:spPr>
              <a:xfrm>
                <a:off x="612" y="2569"/>
                <a:ext cx="725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8" name="Google Shape;9358;p136"/>
              <p:cNvSpPr/>
              <p:nvPr/>
            </p:nvSpPr>
            <p:spPr>
              <a:xfrm>
                <a:off x="624" y="2588"/>
                <a:ext cx="694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59" name="Google Shape;9359;p136"/>
            <p:cNvSpPr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0" name="Google Shape;9360;p136"/>
            <p:cNvSpPr/>
            <p:nvPr/>
          </p:nvSpPr>
          <p:spPr>
            <a:xfrm>
              <a:off x="4228" y="1657"/>
              <a:ext cx="595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61" name="Google Shape;9361;p136"/>
            <p:cNvGrpSpPr/>
            <p:nvPr/>
          </p:nvGrpSpPr>
          <p:grpSpPr>
            <a:xfrm>
              <a:off x="4735" y="1627"/>
              <a:ext cx="576" cy="149"/>
              <a:chOff x="614" y="2568"/>
              <a:chExt cx="717" cy="137"/>
            </a:xfrm>
          </p:grpSpPr>
          <p:sp>
            <p:nvSpPr>
              <p:cNvPr id="9362" name="Google Shape;9362;p136"/>
              <p:cNvSpPr/>
              <p:nvPr/>
            </p:nvSpPr>
            <p:spPr>
              <a:xfrm>
                <a:off x="614" y="2568"/>
                <a:ext cx="71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3" name="Google Shape;9363;p136"/>
              <p:cNvSpPr/>
              <p:nvPr/>
            </p:nvSpPr>
            <p:spPr>
              <a:xfrm>
                <a:off x="627" y="2584"/>
                <a:ext cx="687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4" name="Google Shape;9364;p13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5" name="Google Shape;9365;p136"/>
            <p:cNvGrpSpPr/>
            <p:nvPr/>
          </p:nvGrpSpPr>
          <p:grpSpPr>
            <a:xfrm>
              <a:off x="4741" y="1329"/>
              <a:ext cx="580" cy="137"/>
              <a:chOff x="616" y="2570"/>
              <a:chExt cx="723" cy="137"/>
            </a:xfrm>
          </p:grpSpPr>
          <p:sp>
            <p:nvSpPr>
              <p:cNvPr id="9366" name="Google Shape;9366;p136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7" name="Google Shape;9367;p136"/>
              <p:cNvSpPr/>
              <p:nvPr/>
            </p:nvSpPr>
            <p:spPr>
              <a:xfrm>
                <a:off x="640" y="2588"/>
                <a:ext cx="681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8" name="Google Shape;9368;p136"/>
            <p:cNvSpPr/>
            <p:nvPr/>
          </p:nvSpPr>
          <p:spPr>
            <a:xfrm>
              <a:off x="5248" y="429"/>
              <a:ext cx="68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9" name="Google Shape;9369;p13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0" name="Google Shape;9370;p13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1" name="Google Shape;9371;p136"/>
            <p:cNvSpPr/>
            <p:nvPr/>
          </p:nvSpPr>
          <p:spPr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2" name="Google Shape;9372;p13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3" name="Google Shape;9373;p136"/>
            <p:cNvSpPr/>
            <p:nvPr/>
          </p:nvSpPr>
          <p:spPr>
            <a:xfrm>
              <a:off x="4140" y="2682"/>
              <a:ext cx="1201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4" name="Google Shape;9374;p136"/>
            <p:cNvSpPr/>
            <p:nvPr/>
          </p:nvSpPr>
          <p:spPr>
            <a:xfrm>
              <a:off x="4203" y="2712"/>
              <a:ext cx="1074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5" name="Google Shape;9375;p136"/>
            <p:cNvSpPr/>
            <p:nvPr/>
          </p:nvSpPr>
          <p:spPr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6" name="Google Shape;9376;p136"/>
            <p:cNvSpPr/>
            <p:nvPr/>
          </p:nvSpPr>
          <p:spPr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7" name="Google Shape;9377;p136"/>
            <p:cNvSpPr/>
            <p:nvPr/>
          </p:nvSpPr>
          <p:spPr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8" name="Google Shape;9378;p136"/>
            <p:cNvSpPr/>
            <p:nvPr/>
          </p:nvSpPr>
          <p:spPr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79" name="Google Shape;9379;p136"/>
          <p:cNvGrpSpPr/>
          <p:nvPr/>
        </p:nvGrpSpPr>
        <p:grpSpPr>
          <a:xfrm>
            <a:off x="2817057" y="3820285"/>
            <a:ext cx="722709" cy="626269"/>
            <a:chOff x="-44" y="1473"/>
            <a:chExt cx="981" cy="1105"/>
          </a:xfrm>
        </p:grpSpPr>
        <p:pic>
          <p:nvPicPr>
            <p:cNvPr descr="desktop_computer_stylized_medium" id="9380" name="Google Shape;9380;p1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81" name="Google Shape;9381;p13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Bob" id="9382" name="Google Shape;9382;p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4720" y="4423932"/>
            <a:ext cx="400050" cy="408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83" name="Google Shape;9383;p136"/>
          <p:cNvGrpSpPr/>
          <p:nvPr/>
        </p:nvGrpSpPr>
        <p:grpSpPr>
          <a:xfrm>
            <a:off x="1576426" y="2929698"/>
            <a:ext cx="1353740" cy="1116806"/>
            <a:chOff x="3016301" y="3906264"/>
            <a:chExt cx="1804987" cy="1489075"/>
          </a:xfrm>
        </p:grpSpPr>
        <p:cxnSp>
          <p:nvCxnSpPr>
            <p:cNvPr id="9384" name="Google Shape;9384;p136"/>
            <p:cNvCxnSpPr/>
            <p:nvPr/>
          </p:nvCxnSpPr>
          <p:spPr>
            <a:xfrm>
              <a:off x="3016301" y="3906264"/>
              <a:ext cx="1804987" cy="148907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9385" name="Google Shape;9385;p136"/>
            <p:cNvGrpSpPr/>
            <p:nvPr/>
          </p:nvGrpSpPr>
          <p:grpSpPr>
            <a:xfrm>
              <a:off x="3403651" y="4149151"/>
              <a:ext cx="317500" cy="379636"/>
              <a:chOff x="1614533" y="4280420"/>
              <a:chExt cx="317511" cy="380700"/>
            </a:xfrm>
          </p:grpSpPr>
          <p:sp>
            <p:nvSpPr>
              <p:cNvPr id="9386" name="Google Shape;9386;p136"/>
              <p:cNvSpPr/>
              <p:nvPr/>
            </p:nvSpPr>
            <p:spPr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lt1"/>
              </a:solidFill>
              <a:ln cap="flat" cmpd="sng" w="1587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7" name="Google Shape;9387;p136"/>
              <p:cNvSpPr txBox="1"/>
              <p:nvPr/>
            </p:nvSpPr>
            <p:spPr>
              <a:xfrm>
                <a:off x="1614533" y="4280420"/>
                <a:ext cx="312900" cy="38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100"/>
              </a:p>
            </p:txBody>
          </p:sp>
        </p:grpSp>
      </p:grpSp>
      <p:sp>
        <p:nvSpPr>
          <p:cNvPr id="9388" name="Google Shape;9388;p136"/>
          <p:cNvSpPr txBox="1"/>
          <p:nvPr/>
        </p:nvSpPr>
        <p:spPr>
          <a:xfrm>
            <a:off x="1052688" y="3367093"/>
            <a:ext cx="1525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manages      Netflix account</a:t>
            </a:r>
            <a:endParaRPr sz="1100"/>
          </a:p>
        </p:txBody>
      </p:sp>
      <p:sp>
        <p:nvSpPr>
          <p:cNvPr id="9389" name="Google Shape;9389;p136"/>
          <p:cNvSpPr txBox="1"/>
          <p:nvPr/>
        </p:nvSpPr>
        <p:spPr>
          <a:xfrm>
            <a:off x="763229" y="2026013"/>
            <a:ext cx="1525200" cy="4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Netflix registration,</a:t>
            </a:r>
            <a:endParaRPr sz="1100"/>
          </a:p>
          <a:p>
            <a:pPr indent="0" lvl="0" marL="0" marR="0" rtl="0" algn="ctr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accounting servers</a:t>
            </a:r>
            <a:endParaRPr sz="1100"/>
          </a:p>
        </p:txBody>
      </p:sp>
      <p:sp>
        <p:nvSpPr>
          <p:cNvPr id="9390" name="Google Shape;9390;p136"/>
          <p:cNvSpPr/>
          <p:nvPr/>
        </p:nvSpPr>
        <p:spPr>
          <a:xfrm>
            <a:off x="2462251" y="1178288"/>
            <a:ext cx="2350300" cy="1131100"/>
          </a:xfrm>
          <a:custGeom>
            <a:rect b="b" l="l" r="r" t="t"/>
            <a:pathLst>
              <a:path extrusionOk="0" h="10000" w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391" name="Google Shape;9391;p136"/>
          <p:cNvGrpSpPr/>
          <p:nvPr/>
        </p:nvGrpSpPr>
        <p:grpSpPr>
          <a:xfrm>
            <a:off x="2646797" y="1452929"/>
            <a:ext cx="273844" cy="476644"/>
            <a:chOff x="4140" y="433"/>
            <a:chExt cx="1425" cy="2392"/>
          </a:xfrm>
        </p:grpSpPr>
        <p:sp>
          <p:nvSpPr>
            <p:cNvPr id="9392" name="Google Shape;9392;p13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3" name="Google Shape;9393;p136"/>
            <p:cNvSpPr/>
            <p:nvPr/>
          </p:nvSpPr>
          <p:spPr>
            <a:xfrm>
              <a:off x="4202" y="435"/>
              <a:ext cx="1053" cy="227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4" name="Google Shape;9394;p13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5" name="Google Shape;9395;p13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6" name="Google Shape;9396;p136"/>
            <p:cNvSpPr/>
            <p:nvPr/>
          </p:nvSpPr>
          <p:spPr>
            <a:xfrm>
              <a:off x="4214" y="692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97" name="Google Shape;9397;p136"/>
            <p:cNvGrpSpPr/>
            <p:nvPr/>
          </p:nvGrpSpPr>
          <p:grpSpPr>
            <a:xfrm>
              <a:off x="4747" y="668"/>
              <a:ext cx="583" cy="143"/>
              <a:chOff x="612" y="2568"/>
              <a:chExt cx="727" cy="137"/>
            </a:xfrm>
          </p:grpSpPr>
          <p:sp>
            <p:nvSpPr>
              <p:cNvPr id="9398" name="Google Shape;9398;p136"/>
              <p:cNvSpPr/>
              <p:nvPr/>
            </p:nvSpPr>
            <p:spPr>
              <a:xfrm>
                <a:off x="612" y="2568"/>
                <a:ext cx="72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9" name="Google Shape;9399;p136"/>
              <p:cNvSpPr/>
              <p:nvPr/>
            </p:nvSpPr>
            <p:spPr>
              <a:xfrm>
                <a:off x="627" y="2585"/>
                <a:ext cx="696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00" name="Google Shape;9400;p136"/>
            <p:cNvSpPr/>
            <p:nvPr/>
          </p:nvSpPr>
          <p:spPr>
            <a:xfrm>
              <a:off x="4227" y="102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01" name="Google Shape;9401;p136"/>
            <p:cNvGrpSpPr/>
            <p:nvPr/>
          </p:nvGrpSpPr>
          <p:grpSpPr>
            <a:xfrm>
              <a:off x="4747" y="1003"/>
              <a:ext cx="583" cy="125"/>
              <a:chOff x="614" y="2577"/>
              <a:chExt cx="727" cy="130"/>
            </a:xfrm>
          </p:grpSpPr>
          <p:sp>
            <p:nvSpPr>
              <p:cNvPr id="9402" name="Google Shape;9402;p136"/>
              <p:cNvSpPr/>
              <p:nvPr/>
            </p:nvSpPr>
            <p:spPr>
              <a:xfrm>
                <a:off x="614" y="2577"/>
                <a:ext cx="727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3" name="Google Shape;9403;p136"/>
              <p:cNvSpPr/>
              <p:nvPr/>
            </p:nvSpPr>
            <p:spPr>
              <a:xfrm>
                <a:off x="630" y="2596"/>
                <a:ext cx="696" cy="9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04" name="Google Shape;9404;p136"/>
            <p:cNvSpPr/>
            <p:nvPr/>
          </p:nvSpPr>
          <p:spPr>
            <a:xfrm>
              <a:off x="4214" y="135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5" name="Google Shape;9405;p136"/>
            <p:cNvSpPr/>
            <p:nvPr/>
          </p:nvSpPr>
          <p:spPr>
            <a:xfrm>
              <a:off x="4227" y="1654"/>
              <a:ext cx="601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06" name="Google Shape;9406;p136"/>
            <p:cNvGrpSpPr/>
            <p:nvPr/>
          </p:nvGrpSpPr>
          <p:grpSpPr>
            <a:xfrm>
              <a:off x="4735" y="1636"/>
              <a:ext cx="576" cy="143"/>
              <a:chOff x="614" y="2576"/>
              <a:chExt cx="718" cy="132"/>
            </a:xfrm>
          </p:grpSpPr>
          <p:sp>
            <p:nvSpPr>
              <p:cNvPr id="9407" name="Google Shape;9407;p136"/>
              <p:cNvSpPr/>
              <p:nvPr/>
            </p:nvSpPr>
            <p:spPr>
              <a:xfrm>
                <a:off x="614" y="2576"/>
                <a:ext cx="718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8" name="Google Shape;9408;p136"/>
              <p:cNvSpPr/>
              <p:nvPr/>
            </p:nvSpPr>
            <p:spPr>
              <a:xfrm>
                <a:off x="629" y="2593"/>
                <a:ext cx="68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09" name="Google Shape;9409;p13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10" name="Google Shape;9410;p136"/>
            <p:cNvGrpSpPr/>
            <p:nvPr/>
          </p:nvGrpSpPr>
          <p:grpSpPr>
            <a:xfrm>
              <a:off x="4741" y="1325"/>
              <a:ext cx="582" cy="149"/>
              <a:chOff x="616" y="2566"/>
              <a:chExt cx="725" cy="149"/>
            </a:xfrm>
          </p:grpSpPr>
          <p:sp>
            <p:nvSpPr>
              <p:cNvPr id="9411" name="Google Shape;9411;p136"/>
              <p:cNvSpPr/>
              <p:nvPr/>
            </p:nvSpPr>
            <p:spPr>
              <a:xfrm>
                <a:off x="616" y="2566"/>
                <a:ext cx="725" cy="14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2" name="Google Shape;9412;p136"/>
              <p:cNvSpPr/>
              <p:nvPr/>
            </p:nvSpPr>
            <p:spPr>
              <a:xfrm>
                <a:off x="632" y="2584"/>
                <a:ext cx="695" cy="11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13" name="Google Shape;9413;p136"/>
            <p:cNvSpPr/>
            <p:nvPr/>
          </p:nvSpPr>
          <p:spPr>
            <a:xfrm>
              <a:off x="5249" y="435"/>
              <a:ext cx="68" cy="2282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4" name="Google Shape;9414;p13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5" name="Google Shape;9415;p13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6" name="Google Shape;9416;p136"/>
            <p:cNvSpPr/>
            <p:nvPr/>
          </p:nvSpPr>
          <p:spPr>
            <a:xfrm>
              <a:off x="5515" y="2610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7" name="Google Shape;9417;p13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8" name="Google Shape;9418;p136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9" name="Google Shape;9419;p136"/>
            <p:cNvSpPr/>
            <p:nvPr/>
          </p:nvSpPr>
          <p:spPr>
            <a:xfrm>
              <a:off x="4202" y="2711"/>
              <a:ext cx="1078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0" name="Google Shape;9420;p136"/>
            <p:cNvSpPr/>
            <p:nvPr/>
          </p:nvSpPr>
          <p:spPr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1" name="Google Shape;9421;p136"/>
            <p:cNvSpPr/>
            <p:nvPr/>
          </p:nvSpPr>
          <p:spPr>
            <a:xfrm>
              <a:off x="4487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2" name="Google Shape;9422;p136"/>
            <p:cNvSpPr/>
            <p:nvPr/>
          </p:nvSpPr>
          <p:spPr>
            <a:xfrm>
              <a:off x="4660" y="2383"/>
              <a:ext cx="161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3" name="Google Shape;9423;p136"/>
            <p:cNvSpPr/>
            <p:nvPr/>
          </p:nvSpPr>
          <p:spPr>
            <a:xfrm>
              <a:off x="5063" y="1833"/>
              <a:ext cx="87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24" name="Google Shape;9424;p136"/>
          <p:cNvGrpSpPr/>
          <p:nvPr/>
        </p:nvGrpSpPr>
        <p:grpSpPr>
          <a:xfrm>
            <a:off x="3724313" y="1577945"/>
            <a:ext cx="273844" cy="476643"/>
            <a:chOff x="4140" y="433"/>
            <a:chExt cx="1425" cy="2392"/>
          </a:xfrm>
        </p:grpSpPr>
        <p:sp>
          <p:nvSpPr>
            <p:cNvPr id="9425" name="Google Shape;9425;p13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6" name="Google Shape;9426;p136"/>
            <p:cNvSpPr/>
            <p:nvPr/>
          </p:nvSpPr>
          <p:spPr>
            <a:xfrm>
              <a:off x="4202" y="435"/>
              <a:ext cx="1053" cy="2277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7" name="Google Shape;9427;p13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8" name="Google Shape;9428;p13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9" name="Google Shape;9429;p136"/>
            <p:cNvSpPr/>
            <p:nvPr/>
          </p:nvSpPr>
          <p:spPr>
            <a:xfrm>
              <a:off x="4214" y="692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30" name="Google Shape;9430;p136"/>
            <p:cNvGrpSpPr/>
            <p:nvPr/>
          </p:nvGrpSpPr>
          <p:grpSpPr>
            <a:xfrm>
              <a:off x="4741" y="674"/>
              <a:ext cx="588" cy="138"/>
              <a:chOff x="604" y="2574"/>
              <a:chExt cx="734" cy="132"/>
            </a:xfrm>
          </p:grpSpPr>
          <p:sp>
            <p:nvSpPr>
              <p:cNvPr id="9431" name="Google Shape;9431;p136"/>
              <p:cNvSpPr/>
              <p:nvPr/>
            </p:nvSpPr>
            <p:spPr>
              <a:xfrm>
                <a:off x="604" y="2574"/>
                <a:ext cx="734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2" name="Google Shape;9432;p136"/>
              <p:cNvSpPr/>
              <p:nvPr/>
            </p:nvSpPr>
            <p:spPr>
              <a:xfrm>
                <a:off x="627" y="2585"/>
                <a:ext cx="696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33" name="Google Shape;9433;p136"/>
            <p:cNvSpPr/>
            <p:nvPr/>
          </p:nvSpPr>
          <p:spPr>
            <a:xfrm>
              <a:off x="4227" y="102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34" name="Google Shape;9434;p136"/>
            <p:cNvGrpSpPr/>
            <p:nvPr/>
          </p:nvGrpSpPr>
          <p:grpSpPr>
            <a:xfrm>
              <a:off x="4747" y="1003"/>
              <a:ext cx="583" cy="125"/>
              <a:chOff x="614" y="2577"/>
              <a:chExt cx="727" cy="130"/>
            </a:xfrm>
          </p:grpSpPr>
          <p:sp>
            <p:nvSpPr>
              <p:cNvPr id="9435" name="Google Shape;9435;p136"/>
              <p:cNvSpPr/>
              <p:nvPr/>
            </p:nvSpPr>
            <p:spPr>
              <a:xfrm>
                <a:off x="614" y="2577"/>
                <a:ext cx="727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6" name="Google Shape;9436;p136"/>
              <p:cNvSpPr/>
              <p:nvPr/>
            </p:nvSpPr>
            <p:spPr>
              <a:xfrm>
                <a:off x="630" y="2596"/>
                <a:ext cx="696" cy="9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37" name="Google Shape;9437;p136"/>
            <p:cNvSpPr/>
            <p:nvPr/>
          </p:nvSpPr>
          <p:spPr>
            <a:xfrm>
              <a:off x="4214" y="135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8" name="Google Shape;9438;p136"/>
            <p:cNvSpPr/>
            <p:nvPr/>
          </p:nvSpPr>
          <p:spPr>
            <a:xfrm>
              <a:off x="4227" y="1654"/>
              <a:ext cx="601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39" name="Google Shape;9439;p136"/>
            <p:cNvGrpSpPr/>
            <p:nvPr/>
          </p:nvGrpSpPr>
          <p:grpSpPr>
            <a:xfrm>
              <a:off x="4735" y="1636"/>
              <a:ext cx="576" cy="143"/>
              <a:chOff x="614" y="2576"/>
              <a:chExt cx="718" cy="132"/>
            </a:xfrm>
          </p:grpSpPr>
          <p:sp>
            <p:nvSpPr>
              <p:cNvPr id="9440" name="Google Shape;9440;p136"/>
              <p:cNvSpPr/>
              <p:nvPr/>
            </p:nvSpPr>
            <p:spPr>
              <a:xfrm>
                <a:off x="614" y="2576"/>
                <a:ext cx="718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1" name="Google Shape;9441;p136"/>
              <p:cNvSpPr/>
              <p:nvPr/>
            </p:nvSpPr>
            <p:spPr>
              <a:xfrm>
                <a:off x="629" y="2593"/>
                <a:ext cx="68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42" name="Google Shape;9442;p13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43" name="Google Shape;9443;p136"/>
            <p:cNvGrpSpPr/>
            <p:nvPr/>
          </p:nvGrpSpPr>
          <p:grpSpPr>
            <a:xfrm>
              <a:off x="4741" y="1325"/>
              <a:ext cx="582" cy="149"/>
              <a:chOff x="616" y="2566"/>
              <a:chExt cx="725" cy="149"/>
            </a:xfrm>
          </p:grpSpPr>
          <p:sp>
            <p:nvSpPr>
              <p:cNvPr id="9444" name="Google Shape;9444;p136"/>
              <p:cNvSpPr/>
              <p:nvPr/>
            </p:nvSpPr>
            <p:spPr>
              <a:xfrm>
                <a:off x="616" y="2566"/>
                <a:ext cx="725" cy="14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5" name="Google Shape;9445;p136"/>
              <p:cNvSpPr/>
              <p:nvPr/>
            </p:nvSpPr>
            <p:spPr>
              <a:xfrm>
                <a:off x="632" y="2584"/>
                <a:ext cx="695" cy="11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46" name="Google Shape;9446;p136"/>
            <p:cNvSpPr/>
            <p:nvPr/>
          </p:nvSpPr>
          <p:spPr>
            <a:xfrm>
              <a:off x="5249" y="435"/>
              <a:ext cx="68" cy="2282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7" name="Google Shape;9447;p13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8" name="Google Shape;9448;p13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9" name="Google Shape;9449;p136"/>
            <p:cNvSpPr/>
            <p:nvPr/>
          </p:nvSpPr>
          <p:spPr>
            <a:xfrm>
              <a:off x="5515" y="2610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0" name="Google Shape;9450;p13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1" name="Google Shape;9451;p136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2" name="Google Shape;9452;p136"/>
            <p:cNvSpPr/>
            <p:nvPr/>
          </p:nvSpPr>
          <p:spPr>
            <a:xfrm>
              <a:off x="4202" y="2711"/>
              <a:ext cx="1078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3" name="Google Shape;9453;p136"/>
            <p:cNvSpPr/>
            <p:nvPr/>
          </p:nvSpPr>
          <p:spPr>
            <a:xfrm>
              <a:off x="4307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4" name="Google Shape;9454;p136"/>
            <p:cNvSpPr/>
            <p:nvPr/>
          </p:nvSpPr>
          <p:spPr>
            <a:xfrm>
              <a:off x="4487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5" name="Google Shape;9455;p136"/>
            <p:cNvSpPr/>
            <p:nvPr/>
          </p:nvSpPr>
          <p:spPr>
            <a:xfrm>
              <a:off x="4660" y="2383"/>
              <a:ext cx="161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6" name="Google Shape;9456;p136"/>
            <p:cNvSpPr/>
            <p:nvPr/>
          </p:nvSpPr>
          <p:spPr>
            <a:xfrm>
              <a:off x="5063" y="1833"/>
              <a:ext cx="87" cy="765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57" name="Google Shape;9457;p136"/>
          <p:cNvGrpSpPr/>
          <p:nvPr/>
        </p:nvGrpSpPr>
        <p:grpSpPr>
          <a:xfrm>
            <a:off x="4127935" y="1775982"/>
            <a:ext cx="273844" cy="478631"/>
            <a:chOff x="4140" y="429"/>
            <a:chExt cx="1425" cy="2396"/>
          </a:xfrm>
        </p:grpSpPr>
        <p:sp>
          <p:nvSpPr>
            <p:cNvPr id="9458" name="Google Shape;9458;p13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9" name="Google Shape;9459;p136"/>
            <p:cNvSpPr/>
            <p:nvPr/>
          </p:nvSpPr>
          <p:spPr>
            <a:xfrm>
              <a:off x="4202" y="429"/>
              <a:ext cx="1053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0" name="Google Shape;9460;p13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1" name="Google Shape;9461;p13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2" name="Google Shape;9462;p136"/>
            <p:cNvSpPr/>
            <p:nvPr/>
          </p:nvSpPr>
          <p:spPr>
            <a:xfrm>
              <a:off x="4214" y="691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63" name="Google Shape;9463;p136"/>
            <p:cNvGrpSpPr/>
            <p:nvPr/>
          </p:nvGrpSpPr>
          <p:grpSpPr>
            <a:xfrm>
              <a:off x="4747" y="662"/>
              <a:ext cx="583" cy="143"/>
              <a:chOff x="612" y="2562"/>
              <a:chExt cx="727" cy="137"/>
            </a:xfrm>
          </p:grpSpPr>
          <p:sp>
            <p:nvSpPr>
              <p:cNvPr id="9464" name="Google Shape;9464;p136"/>
              <p:cNvSpPr/>
              <p:nvPr/>
            </p:nvSpPr>
            <p:spPr>
              <a:xfrm>
                <a:off x="612" y="2562"/>
                <a:ext cx="727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5" name="Google Shape;9465;p136"/>
              <p:cNvSpPr/>
              <p:nvPr/>
            </p:nvSpPr>
            <p:spPr>
              <a:xfrm>
                <a:off x="627" y="2585"/>
                <a:ext cx="696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66" name="Google Shape;9466;p136"/>
            <p:cNvSpPr/>
            <p:nvPr/>
          </p:nvSpPr>
          <p:spPr>
            <a:xfrm>
              <a:off x="4227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67" name="Google Shape;9467;p136"/>
            <p:cNvGrpSpPr/>
            <p:nvPr/>
          </p:nvGrpSpPr>
          <p:grpSpPr>
            <a:xfrm>
              <a:off x="4747" y="995"/>
              <a:ext cx="583" cy="125"/>
              <a:chOff x="614" y="2569"/>
              <a:chExt cx="727" cy="130"/>
            </a:xfrm>
          </p:grpSpPr>
          <p:sp>
            <p:nvSpPr>
              <p:cNvPr id="9468" name="Google Shape;9468;p136"/>
              <p:cNvSpPr/>
              <p:nvPr/>
            </p:nvSpPr>
            <p:spPr>
              <a:xfrm>
                <a:off x="614" y="2569"/>
                <a:ext cx="727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9" name="Google Shape;9469;p136"/>
              <p:cNvSpPr/>
              <p:nvPr/>
            </p:nvSpPr>
            <p:spPr>
              <a:xfrm>
                <a:off x="630" y="2588"/>
                <a:ext cx="696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70" name="Google Shape;9470;p136"/>
            <p:cNvSpPr/>
            <p:nvPr/>
          </p:nvSpPr>
          <p:spPr>
            <a:xfrm>
              <a:off x="4214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1" name="Google Shape;9471;p136"/>
            <p:cNvSpPr/>
            <p:nvPr/>
          </p:nvSpPr>
          <p:spPr>
            <a:xfrm>
              <a:off x="4227" y="1657"/>
              <a:ext cx="601" cy="42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72" name="Google Shape;9472;p136"/>
            <p:cNvGrpSpPr/>
            <p:nvPr/>
          </p:nvGrpSpPr>
          <p:grpSpPr>
            <a:xfrm>
              <a:off x="4735" y="1627"/>
              <a:ext cx="576" cy="143"/>
              <a:chOff x="614" y="2568"/>
              <a:chExt cx="718" cy="132"/>
            </a:xfrm>
          </p:grpSpPr>
          <p:sp>
            <p:nvSpPr>
              <p:cNvPr id="9473" name="Google Shape;9473;p136"/>
              <p:cNvSpPr/>
              <p:nvPr/>
            </p:nvSpPr>
            <p:spPr>
              <a:xfrm>
                <a:off x="614" y="2568"/>
                <a:ext cx="718" cy="13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4" name="Google Shape;9474;p136"/>
              <p:cNvSpPr/>
              <p:nvPr/>
            </p:nvSpPr>
            <p:spPr>
              <a:xfrm>
                <a:off x="629" y="2584"/>
                <a:ext cx="687" cy="9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75" name="Google Shape;9475;p13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76" name="Google Shape;9476;p136"/>
            <p:cNvGrpSpPr/>
            <p:nvPr/>
          </p:nvGrpSpPr>
          <p:grpSpPr>
            <a:xfrm>
              <a:off x="4741" y="1329"/>
              <a:ext cx="582" cy="137"/>
              <a:chOff x="616" y="2570"/>
              <a:chExt cx="725" cy="137"/>
            </a:xfrm>
          </p:grpSpPr>
          <p:sp>
            <p:nvSpPr>
              <p:cNvPr id="9477" name="Google Shape;9477;p136"/>
              <p:cNvSpPr/>
              <p:nvPr/>
            </p:nvSpPr>
            <p:spPr>
              <a:xfrm>
                <a:off x="616" y="2570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8" name="Google Shape;9478;p136"/>
              <p:cNvSpPr/>
              <p:nvPr/>
            </p:nvSpPr>
            <p:spPr>
              <a:xfrm>
                <a:off x="632" y="2588"/>
                <a:ext cx="695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79" name="Google Shape;9479;p136"/>
            <p:cNvSpPr/>
            <p:nvPr/>
          </p:nvSpPr>
          <p:spPr>
            <a:xfrm>
              <a:off x="5249" y="429"/>
              <a:ext cx="68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0" name="Google Shape;9480;p13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1" name="Google Shape;9481;p13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2" name="Google Shape;9482;p136"/>
            <p:cNvSpPr/>
            <p:nvPr/>
          </p:nvSpPr>
          <p:spPr>
            <a:xfrm>
              <a:off x="5515" y="2610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3" name="Google Shape;9483;p13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4" name="Google Shape;9484;p136"/>
            <p:cNvSpPr/>
            <p:nvPr/>
          </p:nvSpPr>
          <p:spPr>
            <a:xfrm>
              <a:off x="4140" y="2682"/>
              <a:ext cx="1202" cy="143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5" name="Google Shape;9485;p136"/>
            <p:cNvSpPr/>
            <p:nvPr/>
          </p:nvSpPr>
          <p:spPr>
            <a:xfrm>
              <a:off x="4202" y="2712"/>
              <a:ext cx="1078" cy="7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6" name="Google Shape;9486;p136"/>
            <p:cNvSpPr/>
            <p:nvPr/>
          </p:nvSpPr>
          <p:spPr>
            <a:xfrm>
              <a:off x="4307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7" name="Google Shape;9487;p136"/>
            <p:cNvSpPr/>
            <p:nvPr/>
          </p:nvSpPr>
          <p:spPr>
            <a:xfrm>
              <a:off x="4487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8" name="Google Shape;9488;p136"/>
            <p:cNvSpPr/>
            <p:nvPr/>
          </p:nvSpPr>
          <p:spPr>
            <a:xfrm>
              <a:off x="4660" y="2378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9" name="Google Shape;9489;p136"/>
            <p:cNvSpPr/>
            <p:nvPr/>
          </p:nvSpPr>
          <p:spPr>
            <a:xfrm>
              <a:off x="5063" y="1836"/>
              <a:ext cx="87" cy="763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90" name="Google Shape;9490;p136"/>
          <p:cNvSpPr txBox="1"/>
          <p:nvPr/>
        </p:nvSpPr>
        <p:spPr>
          <a:xfrm>
            <a:off x="3083757" y="1280682"/>
            <a:ext cx="1126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Amazon cloud</a:t>
            </a:r>
            <a:endParaRPr sz="1100"/>
          </a:p>
        </p:txBody>
      </p:sp>
      <p:grpSp>
        <p:nvGrpSpPr>
          <p:cNvPr id="9491" name="Google Shape;9491;p136"/>
          <p:cNvGrpSpPr/>
          <p:nvPr/>
        </p:nvGrpSpPr>
        <p:grpSpPr>
          <a:xfrm>
            <a:off x="5956547" y="1349704"/>
            <a:ext cx="1032129" cy="1016755"/>
            <a:chOff x="7030938" y="1184076"/>
            <a:chExt cx="1375805" cy="1355492"/>
          </a:xfrm>
        </p:grpSpPr>
        <p:sp>
          <p:nvSpPr>
            <p:cNvPr id="9492" name="Google Shape;9492;p136"/>
            <p:cNvSpPr/>
            <p:nvPr/>
          </p:nvSpPr>
          <p:spPr>
            <a:xfrm rot="10800000">
              <a:off x="7030938" y="1184076"/>
              <a:ext cx="1300345" cy="1355492"/>
            </a:xfrm>
            <a:custGeom>
              <a:rect b="b" l="l" r="r" t="t"/>
              <a:pathLst>
                <a:path extrusionOk="0" h="10000" w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93" name="Google Shape;9493;p136"/>
            <p:cNvGrpSpPr/>
            <p:nvPr/>
          </p:nvGrpSpPr>
          <p:grpSpPr>
            <a:xfrm>
              <a:off x="7191141" y="1666633"/>
              <a:ext cx="365020" cy="636487"/>
              <a:chOff x="4140" y="433"/>
              <a:chExt cx="1423" cy="2392"/>
            </a:xfrm>
          </p:grpSpPr>
          <p:sp>
            <p:nvSpPr>
              <p:cNvPr id="9494" name="Google Shape;9494;p13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5" name="Google Shape;9495;p136"/>
              <p:cNvSpPr/>
              <p:nvPr/>
            </p:nvSpPr>
            <p:spPr>
              <a:xfrm>
                <a:off x="4202" y="433"/>
                <a:ext cx="1052" cy="2279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6" name="Google Shape;9496;p13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7" name="Google Shape;9497;p13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8" name="Google Shape;9498;p136"/>
              <p:cNvSpPr/>
              <p:nvPr/>
            </p:nvSpPr>
            <p:spPr>
              <a:xfrm>
                <a:off x="4215" y="695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499" name="Google Shape;9499;p136"/>
              <p:cNvGrpSpPr/>
              <p:nvPr/>
            </p:nvGrpSpPr>
            <p:grpSpPr>
              <a:xfrm>
                <a:off x="4747" y="671"/>
                <a:ext cx="582" cy="131"/>
                <a:chOff x="611" y="2571"/>
                <a:chExt cx="726" cy="126"/>
              </a:xfrm>
            </p:grpSpPr>
            <p:sp>
              <p:nvSpPr>
                <p:cNvPr id="9500" name="Google Shape;9500;p136"/>
                <p:cNvSpPr/>
                <p:nvPr/>
              </p:nvSpPr>
              <p:spPr>
                <a:xfrm>
                  <a:off x="611" y="2571"/>
                  <a:ext cx="726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1" name="Google Shape;9501;p136"/>
                <p:cNvSpPr/>
                <p:nvPr/>
              </p:nvSpPr>
              <p:spPr>
                <a:xfrm>
                  <a:off x="627" y="2583"/>
                  <a:ext cx="695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02" name="Google Shape;9502;p136"/>
              <p:cNvSpPr/>
              <p:nvPr/>
            </p:nvSpPr>
            <p:spPr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03" name="Google Shape;9503;p136"/>
              <p:cNvGrpSpPr/>
              <p:nvPr/>
            </p:nvGrpSpPr>
            <p:grpSpPr>
              <a:xfrm>
                <a:off x="4747" y="1000"/>
                <a:ext cx="582" cy="125"/>
                <a:chOff x="614" y="2574"/>
                <a:chExt cx="726" cy="130"/>
              </a:xfrm>
            </p:grpSpPr>
            <p:sp>
              <p:nvSpPr>
                <p:cNvPr id="9504" name="Google Shape;9504;p136"/>
                <p:cNvSpPr/>
                <p:nvPr/>
              </p:nvSpPr>
              <p:spPr>
                <a:xfrm>
                  <a:off x="614" y="2574"/>
                  <a:ext cx="726" cy="13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5" name="Google Shape;9505;p136"/>
                <p:cNvSpPr/>
                <p:nvPr/>
              </p:nvSpPr>
              <p:spPr>
                <a:xfrm>
                  <a:off x="629" y="2592"/>
                  <a:ext cx="695" cy="9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06" name="Google Shape;9506;p136"/>
              <p:cNvSpPr/>
              <p:nvPr/>
            </p:nvSpPr>
            <p:spPr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7" name="Google Shape;9507;p136"/>
              <p:cNvSpPr/>
              <p:nvPr/>
            </p:nvSpPr>
            <p:spPr>
              <a:xfrm>
                <a:off x="4227" y="1656"/>
                <a:ext cx="600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08" name="Google Shape;9508;p136"/>
              <p:cNvGrpSpPr/>
              <p:nvPr/>
            </p:nvGrpSpPr>
            <p:grpSpPr>
              <a:xfrm>
                <a:off x="4734" y="1631"/>
                <a:ext cx="576" cy="137"/>
                <a:chOff x="613" y="2572"/>
                <a:chExt cx="717" cy="126"/>
              </a:xfrm>
            </p:grpSpPr>
            <p:sp>
              <p:nvSpPr>
                <p:cNvPr id="9509" name="Google Shape;9509;p136"/>
                <p:cNvSpPr/>
                <p:nvPr/>
              </p:nvSpPr>
              <p:spPr>
                <a:xfrm>
                  <a:off x="613" y="2572"/>
                  <a:ext cx="717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0" name="Google Shape;9510;p136"/>
                <p:cNvSpPr/>
                <p:nvPr/>
              </p:nvSpPr>
              <p:spPr>
                <a:xfrm>
                  <a:off x="629" y="2589"/>
                  <a:ext cx="686" cy="9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11" name="Google Shape;9511;p13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12" name="Google Shape;9512;p136"/>
              <p:cNvGrpSpPr/>
              <p:nvPr/>
            </p:nvGrpSpPr>
            <p:grpSpPr>
              <a:xfrm>
                <a:off x="4741" y="1328"/>
                <a:ext cx="581" cy="143"/>
                <a:chOff x="616" y="2569"/>
                <a:chExt cx="724" cy="143"/>
              </a:xfrm>
            </p:grpSpPr>
            <p:sp>
              <p:nvSpPr>
                <p:cNvPr id="9513" name="Google Shape;9513;p136"/>
                <p:cNvSpPr/>
                <p:nvPr/>
              </p:nvSpPr>
              <p:spPr>
                <a:xfrm>
                  <a:off x="616" y="2569"/>
                  <a:ext cx="724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4" name="Google Shape;9514;p136"/>
                <p:cNvSpPr/>
                <p:nvPr/>
              </p:nvSpPr>
              <p:spPr>
                <a:xfrm>
                  <a:off x="631" y="2586"/>
                  <a:ext cx="694" cy="11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15" name="Google Shape;9515;p136"/>
              <p:cNvSpPr/>
              <p:nvPr/>
            </p:nvSpPr>
            <p:spPr>
              <a:xfrm>
                <a:off x="5248" y="433"/>
                <a:ext cx="68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6" name="Google Shape;9516;p13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7" name="Google Shape;9517;p136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8" name="Google Shape;9518;p136"/>
              <p:cNvSpPr/>
              <p:nvPr/>
            </p:nvSpPr>
            <p:spPr>
              <a:xfrm>
                <a:off x="5514" y="2610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9" name="Google Shape;9519;p13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0" name="Google Shape;9520;p136"/>
              <p:cNvSpPr/>
              <p:nvPr/>
            </p:nvSpPr>
            <p:spPr>
              <a:xfrm>
                <a:off x="4140" y="2682"/>
                <a:ext cx="1200" cy="143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1" name="Google Shape;9521;p136"/>
              <p:cNvSpPr/>
              <p:nvPr/>
            </p:nvSpPr>
            <p:spPr>
              <a:xfrm>
                <a:off x="4202" y="2711"/>
                <a:ext cx="1077" cy="7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2" name="Google Shape;9522;p136"/>
              <p:cNvSpPr/>
              <p:nvPr/>
            </p:nvSpPr>
            <p:spPr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3" name="Google Shape;9523;p136"/>
              <p:cNvSpPr/>
              <p:nvPr/>
            </p:nvSpPr>
            <p:spPr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4" name="Google Shape;9524;p136"/>
              <p:cNvSpPr/>
              <p:nvPr/>
            </p:nvSpPr>
            <p:spPr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5" name="Google Shape;9525;p136"/>
              <p:cNvSpPr/>
              <p:nvPr/>
            </p:nvSpPr>
            <p:spPr>
              <a:xfrm>
                <a:off x="5062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26" name="Google Shape;9526;p136"/>
            <p:cNvSpPr txBox="1"/>
            <p:nvPr/>
          </p:nvSpPr>
          <p:spPr>
            <a:xfrm>
              <a:off x="7600043" y="1655943"/>
              <a:ext cx="8067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CDN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 </a:t>
              </a:r>
              <a:endParaRPr sz="1100"/>
            </a:p>
          </p:txBody>
        </p:sp>
      </p:grpSp>
      <p:cxnSp>
        <p:nvCxnSpPr>
          <p:cNvPr id="9527" name="Google Shape;9527;p136"/>
          <p:cNvCxnSpPr/>
          <p:nvPr/>
        </p:nvCxnSpPr>
        <p:spPr>
          <a:xfrm flipH="1">
            <a:off x="3192057" y="2046254"/>
            <a:ext cx="6000" cy="17823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9528" name="Google Shape;9528;p136"/>
          <p:cNvGrpSpPr/>
          <p:nvPr/>
        </p:nvGrpSpPr>
        <p:grpSpPr>
          <a:xfrm>
            <a:off x="3073083" y="2775983"/>
            <a:ext cx="238133" cy="284817"/>
            <a:chOff x="1614533" y="4280420"/>
            <a:chExt cx="317511" cy="379200"/>
          </a:xfrm>
        </p:grpSpPr>
        <p:sp>
          <p:nvSpPr>
            <p:cNvPr id="9529" name="Google Shape;9529;p136"/>
            <p:cNvSpPr/>
            <p:nvPr/>
          </p:nvSpPr>
          <p:spPr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0" name="Google Shape;9530;p136"/>
            <p:cNvSpPr txBox="1"/>
            <p:nvPr/>
          </p:nvSpPr>
          <p:spPr>
            <a:xfrm>
              <a:off x="1614533" y="4280420"/>
              <a:ext cx="3129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/>
            </a:p>
          </p:txBody>
        </p:sp>
      </p:grpSp>
      <p:sp>
        <p:nvSpPr>
          <p:cNvPr id="9531" name="Google Shape;9531;p136"/>
          <p:cNvSpPr txBox="1"/>
          <p:nvPr/>
        </p:nvSpPr>
        <p:spPr>
          <a:xfrm>
            <a:off x="2097320" y="2416339"/>
            <a:ext cx="152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 browses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Netflix video</a:t>
            </a:r>
            <a:endParaRPr sz="1100"/>
          </a:p>
        </p:txBody>
      </p:sp>
      <p:cxnSp>
        <p:nvCxnSpPr>
          <p:cNvPr id="9532" name="Google Shape;9532;p136"/>
          <p:cNvCxnSpPr/>
          <p:nvPr/>
        </p:nvCxnSpPr>
        <p:spPr>
          <a:xfrm flipH="1">
            <a:off x="3516458" y="2064113"/>
            <a:ext cx="2400" cy="1764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33" name="Google Shape;9533;p136"/>
          <p:cNvSpPr txBox="1"/>
          <p:nvPr/>
        </p:nvSpPr>
        <p:spPr>
          <a:xfrm>
            <a:off x="3612173" y="2715364"/>
            <a:ext cx="1339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Manifest file, requested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returned for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 video</a:t>
            </a:r>
            <a:endParaRPr sz="1100"/>
          </a:p>
        </p:txBody>
      </p:sp>
      <p:sp>
        <p:nvSpPr>
          <p:cNvPr id="9534" name="Google Shape;9534;p136"/>
          <p:cNvSpPr/>
          <p:nvPr/>
        </p:nvSpPr>
        <p:spPr>
          <a:xfrm rot="10543409">
            <a:off x="3549865" y="3934001"/>
            <a:ext cx="1661526" cy="293618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0090"/>
              </a:gs>
              <a:gs pos="100000">
                <a:srgbClr val="FFFFFF"/>
              </a:gs>
            </a:gsLst>
            <a:lin ang="10260000" scaled="0"/>
          </a:gradFill>
          <a:ln cap="flat" cmpd="sng" w="15875">
            <a:solidFill>
              <a:srgbClr val="0000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9535" name="Google Shape;9535;p136"/>
          <p:cNvCxnSpPr/>
          <p:nvPr/>
        </p:nvCxnSpPr>
        <p:spPr>
          <a:xfrm flipH="1" rot="10800000">
            <a:off x="3687403" y="3829838"/>
            <a:ext cx="1419300" cy="110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36" name="Google Shape;9536;p136"/>
          <p:cNvSpPr txBox="1"/>
          <p:nvPr/>
        </p:nvSpPr>
        <p:spPr>
          <a:xfrm>
            <a:off x="3885047" y="4214382"/>
            <a:ext cx="176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 server selected, contacted, streaming begins</a:t>
            </a:r>
            <a:endParaRPr sz="1100"/>
          </a:p>
        </p:txBody>
      </p:sp>
      <p:cxnSp>
        <p:nvCxnSpPr>
          <p:cNvPr id="9537" name="Google Shape;9537;p136"/>
          <p:cNvCxnSpPr/>
          <p:nvPr/>
        </p:nvCxnSpPr>
        <p:spPr>
          <a:xfrm>
            <a:off x="4487504" y="1870042"/>
            <a:ext cx="1537200" cy="201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538" name="Google Shape;9538;p136"/>
          <p:cNvCxnSpPr/>
          <p:nvPr/>
        </p:nvCxnSpPr>
        <p:spPr>
          <a:xfrm>
            <a:off x="4494647" y="1902188"/>
            <a:ext cx="1156200" cy="850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9539" name="Google Shape;9539;p136"/>
          <p:cNvCxnSpPr/>
          <p:nvPr/>
        </p:nvCxnSpPr>
        <p:spPr>
          <a:xfrm>
            <a:off x="4487504" y="1912904"/>
            <a:ext cx="1514400" cy="20301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9540" name="Google Shape;9540;p136"/>
          <p:cNvSpPr txBox="1"/>
          <p:nvPr/>
        </p:nvSpPr>
        <p:spPr>
          <a:xfrm>
            <a:off x="4298194" y="1230676"/>
            <a:ext cx="1525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upload copies of multiple versions of video to CDN servers</a:t>
            </a:r>
            <a:endParaRPr sz="1100"/>
          </a:p>
        </p:txBody>
      </p:sp>
      <p:grpSp>
        <p:nvGrpSpPr>
          <p:cNvPr id="9541" name="Google Shape;9541;p136"/>
          <p:cNvGrpSpPr/>
          <p:nvPr/>
        </p:nvGrpSpPr>
        <p:grpSpPr>
          <a:xfrm>
            <a:off x="5561720" y="2292771"/>
            <a:ext cx="1031028" cy="1015670"/>
            <a:chOff x="7030938" y="1184076"/>
            <a:chExt cx="1375805" cy="1355492"/>
          </a:xfrm>
        </p:grpSpPr>
        <p:sp>
          <p:nvSpPr>
            <p:cNvPr id="9542" name="Google Shape;9542;p136"/>
            <p:cNvSpPr/>
            <p:nvPr/>
          </p:nvSpPr>
          <p:spPr>
            <a:xfrm rot="10800000">
              <a:off x="7030938" y="1184076"/>
              <a:ext cx="1300345" cy="1355492"/>
            </a:xfrm>
            <a:custGeom>
              <a:rect b="b" l="l" r="r" t="t"/>
              <a:pathLst>
                <a:path extrusionOk="0" h="10000" w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43" name="Google Shape;9543;p136"/>
            <p:cNvGrpSpPr/>
            <p:nvPr/>
          </p:nvGrpSpPr>
          <p:grpSpPr>
            <a:xfrm>
              <a:off x="7191398" y="1666633"/>
              <a:ext cx="365533" cy="635954"/>
              <a:chOff x="4141" y="433"/>
              <a:chExt cx="1425" cy="2390"/>
            </a:xfrm>
          </p:grpSpPr>
          <p:sp>
            <p:nvSpPr>
              <p:cNvPr id="9544" name="Google Shape;9544;p13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5" name="Google Shape;9545;p136"/>
              <p:cNvSpPr/>
              <p:nvPr/>
            </p:nvSpPr>
            <p:spPr>
              <a:xfrm>
                <a:off x="4203" y="435"/>
                <a:ext cx="1053" cy="227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6" name="Google Shape;9546;p13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7" name="Google Shape;9547;p13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8" name="Google Shape;9548;p136"/>
              <p:cNvSpPr/>
              <p:nvPr/>
            </p:nvSpPr>
            <p:spPr>
              <a:xfrm>
                <a:off x="4215" y="698"/>
                <a:ext cx="595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49" name="Google Shape;9549;p136"/>
              <p:cNvGrpSpPr/>
              <p:nvPr/>
            </p:nvGrpSpPr>
            <p:grpSpPr>
              <a:xfrm>
                <a:off x="4748" y="674"/>
                <a:ext cx="583" cy="138"/>
                <a:chOff x="613" y="2574"/>
                <a:chExt cx="727" cy="132"/>
              </a:xfrm>
            </p:grpSpPr>
            <p:sp>
              <p:nvSpPr>
                <p:cNvPr id="9550" name="Google Shape;9550;p136"/>
                <p:cNvSpPr/>
                <p:nvPr/>
              </p:nvSpPr>
              <p:spPr>
                <a:xfrm>
                  <a:off x="613" y="2574"/>
                  <a:ext cx="727" cy="13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1" name="Google Shape;9551;p136"/>
                <p:cNvSpPr/>
                <p:nvPr/>
              </p:nvSpPr>
              <p:spPr>
                <a:xfrm>
                  <a:off x="628" y="2585"/>
                  <a:ext cx="696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52" name="Google Shape;9552;p136"/>
              <p:cNvSpPr/>
              <p:nvPr/>
            </p:nvSpPr>
            <p:spPr>
              <a:xfrm>
                <a:off x="4228" y="1020"/>
                <a:ext cx="595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53" name="Google Shape;9553;p136"/>
              <p:cNvGrpSpPr/>
              <p:nvPr/>
            </p:nvGrpSpPr>
            <p:grpSpPr>
              <a:xfrm>
                <a:off x="4748" y="1003"/>
                <a:ext cx="583" cy="125"/>
                <a:chOff x="615" y="2577"/>
                <a:chExt cx="727" cy="130"/>
              </a:xfrm>
            </p:grpSpPr>
            <p:sp>
              <p:nvSpPr>
                <p:cNvPr id="9554" name="Google Shape;9554;p136"/>
                <p:cNvSpPr/>
                <p:nvPr/>
              </p:nvSpPr>
              <p:spPr>
                <a:xfrm>
                  <a:off x="615" y="2577"/>
                  <a:ext cx="727" cy="13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5" name="Google Shape;9555;p136"/>
                <p:cNvSpPr/>
                <p:nvPr/>
              </p:nvSpPr>
              <p:spPr>
                <a:xfrm>
                  <a:off x="631" y="2595"/>
                  <a:ext cx="696" cy="9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56" name="Google Shape;9556;p136"/>
              <p:cNvSpPr/>
              <p:nvPr/>
            </p:nvSpPr>
            <p:spPr>
              <a:xfrm>
                <a:off x="4215" y="1355"/>
                <a:ext cx="595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7" name="Google Shape;9557;p136"/>
              <p:cNvSpPr/>
              <p:nvPr/>
            </p:nvSpPr>
            <p:spPr>
              <a:xfrm>
                <a:off x="4228" y="1653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58" name="Google Shape;9558;p136"/>
              <p:cNvGrpSpPr/>
              <p:nvPr/>
            </p:nvGrpSpPr>
            <p:grpSpPr>
              <a:xfrm>
                <a:off x="4736" y="1636"/>
                <a:ext cx="576" cy="143"/>
                <a:chOff x="615" y="2576"/>
                <a:chExt cx="718" cy="132"/>
              </a:xfrm>
            </p:grpSpPr>
            <p:sp>
              <p:nvSpPr>
                <p:cNvPr id="9559" name="Google Shape;9559;p136"/>
                <p:cNvSpPr/>
                <p:nvPr/>
              </p:nvSpPr>
              <p:spPr>
                <a:xfrm>
                  <a:off x="615" y="2576"/>
                  <a:ext cx="718" cy="13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0" name="Google Shape;9560;p136"/>
                <p:cNvSpPr/>
                <p:nvPr/>
              </p:nvSpPr>
              <p:spPr>
                <a:xfrm>
                  <a:off x="630" y="2592"/>
                  <a:ext cx="687" cy="9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61" name="Google Shape;9561;p13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62" name="Google Shape;9562;p136"/>
              <p:cNvGrpSpPr/>
              <p:nvPr/>
            </p:nvGrpSpPr>
            <p:grpSpPr>
              <a:xfrm>
                <a:off x="4748" y="1325"/>
                <a:ext cx="582" cy="149"/>
                <a:chOff x="625" y="2566"/>
                <a:chExt cx="725" cy="149"/>
              </a:xfrm>
            </p:grpSpPr>
            <p:sp>
              <p:nvSpPr>
                <p:cNvPr id="9563" name="Google Shape;9563;p136"/>
                <p:cNvSpPr/>
                <p:nvPr/>
              </p:nvSpPr>
              <p:spPr>
                <a:xfrm>
                  <a:off x="625" y="2566"/>
                  <a:ext cx="725" cy="14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4" name="Google Shape;9564;p136"/>
                <p:cNvSpPr/>
                <p:nvPr/>
              </p:nvSpPr>
              <p:spPr>
                <a:xfrm>
                  <a:off x="633" y="2584"/>
                  <a:ext cx="694" cy="11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65" name="Google Shape;9565;p136"/>
              <p:cNvSpPr/>
              <p:nvPr/>
            </p:nvSpPr>
            <p:spPr>
              <a:xfrm>
                <a:off x="5250" y="435"/>
                <a:ext cx="68" cy="2281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6" name="Google Shape;9566;p13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7" name="Google Shape;9567;p136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8" name="Google Shape;9568;p136"/>
              <p:cNvSpPr/>
              <p:nvPr/>
            </p:nvSpPr>
            <p:spPr>
              <a:xfrm>
                <a:off x="5516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9" name="Google Shape;9569;p13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0" name="Google Shape;9570;p136"/>
              <p:cNvSpPr/>
              <p:nvPr/>
            </p:nvSpPr>
            <p:spPr>
              <a:xfrm>
                <a:off x="4141" y="2680"/>
                <a:ext cx="1202" cy="143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1" name="Google Shape;9571;p136"/>
              <p:cNvSpPr/>
              <p:nvPr/>
            </p:nvSpPr>
            <p:spPr>
              <a:xfrm>
                <a:off x="4203" y="2710"/>
                <a:ext cx="1078" cy="7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2" name="Google Shape;9572;p136"/>
              <p:cNvSpPr/>
              <p:nvPr/>
            </p:nvSpPr>
            <p:spPr>
              <a:xfrm>
                <a:off x="4308" y="2382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3" name="Google Shape;9573;p136"/>
              <p:cNvSpPr/>
              <p:nvPr/>
            </p:nvSpPr>
            <p:spPr>
              <a:xfrm>
                <a:off x="4488" y="2382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4" name="Google Shape;9574;p136"/>
              <p:cNvSpPr/>
              <p:nvPr/>
            </p:nvSpPr>
            <p:spPr>
              <a:xfrm>
                <a:off x="4661" y="2382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5" name="Google Shape;9575;p136"/>
              <p:cNvSpPr/>
              <p:nvPr/>
            </p:nvSpPr>
            <p:spPr>
              <a:xfrm>
                <a:off x="5064" y="1832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76" name="Google Shape;9576;p136"/>
            <p:cNvSpPr txBox="1"/>
            <p:nvPr/>
          </p:nvSpPr>
          <p:spPr>
            <a:xfrm>
              <a:off x="7600043" y="1655943"/>
              <a:ext cx="806700" cy="66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CDN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 </a:t>
              </a:r>
              <a:endParaRPr sz="1100"/>
            </a:p>
          </p:txBody>
        </p:sp>
      </p:grpSp>
      <p:grpSp>
        <p:nvGrpSpPr>
          <p:cNvPr id="9577" name="Google Shape;9577;p136"/>
          <p:cNvGrpSpPr/>
          <p:nvPr/>
        </p:nvGrpSpPr>
        <p:grpSpPr>
          <a:xfrm>
            <a:off x="5288610" y="3335666"/>
            <a:ext cx="1032129" cy="1016755"/>
            <a:chOff x="7030938" y="1184076"/>
            <a:chExt cx="1375805" cy="1355492"/>
          </a:xfrm>
        </p:grpSpPr>
        <p:sp>
          <p:nvSpPr>
            <p:cNvPr id="9578" name="Google Shape;9578;p136"/>
            <p:cNvSpPr/>
            <p:nvPr/>
          </p:nvSpPr>
          <p:spPr>
            <a:xfrm rot="10800000">
              <a:off x="7030938" y="1184076"/>
              <a:ext cx="1300345" cy="1355492"/>
            </a:xfrm>
            <a:custGeom>
              <a:rect b="b" l="l" r="r" t="t"/>
              <a:pathLst>
                <a:path extrusionOk="0" h="10000" w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9CDFF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79" name="Google Shape;9579;p136"/>
            <p:cNvGrpSpPr/>
            <p:nvPr/>
          </p:nvGrpSpPr>
          <p:grpSpPr>
            <a:xfrm>
              <a:off x="7191141" y="1666633"/>
              <a:ext cx="365020" cy="636487"/>
              <a:chOff x="4140" y="433"/>
              <a:chExt cx="1423" cy="2392"/>
            </a:xfrm>
          </p:grpSpPr>
          <p:sp>
            <p:nvSpPr>
              <p:cNvPr id="9580" name="Google Shape;9580;p13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1" name="Google Shape;9581;p136"/>
              <p:cNvSpPr/>
              <p:nvPr/>
            </p:nvSpPr>
            <p:spPr>
              <a:xfrm>
                <a:off x="4202" y="433"/>
                <a:ext cx="1052" cy="2279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2" name="Google Shape;9582;p13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3" name="Google Shape;9583;p13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4" name="Google Shape;9584;p136"/>
              <p:cNvSpPr/>
              <p:nvPr/>
            </p:nvSpPr>
            <p:spPr>
              <a:xfrm>
                <a:off x="4215" y="695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85" name="Google Shape;9585;p136"/>
              <p:cNvGrpSpPr/>
              <p:nvPr/>
            </p:nvGrpSpPr>
            <p:grpSpPr>
              <a:xfrm>
                <a:off x="4747" y="671"/>
                <a:ext cx="582" cy="131"/>
                <a:chOff x="611" y="2571"/>
                <a:chExt cx="726" cy="126"/>
              </a:xfrm>
            </p:grpSpPr>
            <p:sp>
              <p:nvSpPr>
                <p:cNvPr id="9586" name="Google Shape;9586;p136"/>
                <p:cNvSpPr/>
                <p:nvPr/>
              </p:nvSpPr>
              <p:spPr>
                <a:xfrm>
                  <a:off x="611" y="2571"/>
                  <a:ext cx="726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7" name="Google Shape;9587;p136"/>
                <p:cNvSpPr/>
                <p:nvPr/>
              </p:nvSpPr>
              <p:spPr>
                <a:xfrm>
                  <a:off x="627" y="2583"/>
                  <a:ext cx="695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88" name="Google Shape;9588;p136"/>
              <p:cNvSpPr/>
              <p:nvPr/>
            </p:nvSpPr>
            <p:spPr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89" name="Google Shape;9589;p136"/>
              <p:cNvGrpSpPr/>
              <p:nvPr/>
            </p:nvGrpSpPr>
            <p:grpSpPr>
              <a:xfrm>
                <a:off x="4747" y="1000"/>
                <a:ext cx="582" cy="125"/>
                <a:chOff x="614" y="2574"/>
                <a:chExt cx="726" cy="130"/>
              </a:xfrm>
            </p:grpSpPr>
            <p:sp>
              <p:nvSpPr>
                <p:cNvPr id="9590" name="Google Shape;9590;p136"/>
                <p:cNvSpPr/>
                <p:nvPr/>
              </p:nvSpPr>
              <p:spPr>
                <a:xfrm>
                  <a:off x="614" y="2574"/>
                  <a:ext cx="726" cy="13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1" name="Google Shape;9591;p136"/>
                <p:cNvSpPr/>
                <p:nvPr/>
              </p:nvSpPr>
              <p:spPr>
                <a:xfrm>
                  <a:off x="629" y="2592"/>
                  <a:ext cx="695" cy="9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92" name="Google Shape;9592;p136"/>
              <p:cNvSpPr/>
              <p:nvPr/>
            </p:nvSpPr>
            <p:spPr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3" name="Google Shape;9593;p136"/>
              <p:cNvSpPr/>
              <p:nvPr/>
            </p:nvSpPr>
            <p:spPr>
              <a:xfrm>
                <a:off x="4227" y="1656"/>
                <a:ext cx="600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594" name="Google Shape;9594;p136"/>
              <p:cNvGrpSpPr/>
              <p:nvPr/>
            </p:nvGrpSpPr>
            <p:grpSpPr>
              <a:xfrm>
                <a:off x="4734" y="1631"/>
                <a:ext cx="576" cy="137"/>
                <a:chOff x="613" y="2572"/>
                <a:chExt cx="717" cy="126"/>
              </a:xfrm>
            </p:grpSpPr>
            <p:sp>
              <p:nvSpPr>
                <p:cNvPr id="9595" name="Google Shape;9595;p136"/>
                <p:cNvSpPr/>
                <p:nvPr/>
              </p:nvSpPr>
              <p:spPr>
                <a:xfrm>
                  <a:off x="613" y="2572"/>
                  <a:ext cx="717" cy="12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6" name="Google Shape;9596;p136"/>
                <p:cNvSpPr/>
                <p:nvPr/>
              </p:nvSpPr>
              <p:spPr>
                <a:xfrm>
                  <a:off x="629" y="2589"/>
                  <a:ext cx="686" cy="9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97" name="Google Shape;9597;p13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98" name="Google Shape;9598;p136"/>
              <p:cNvGrpSpPr/>
              <p:nvPr/>
            </p:nvGrpSpPr>
            <p:grpSpPr>
              <a:xfrm>
                <a:off x="4741" y="1328"/>
                <a:ext cx="581" cy="143"/>
                <a:chOff x="616" y="2569"/>
                <a:chExt cx="724" cy="143"/>
              </a:xfrm>
            </p:grpSpPr>
            <p:sp>
              <p:nvSpPr>
                <p:cNvPr id="9599" name="Google Shape;9599;p136"/>
                <p:cNvSpPr/>
                <p:nvPr/>
              </p:nvSpPr>
              <p:spPr>
                <a:xfrm>
                  <a:off x="616" y="2569"/>
                  <a:ext cx="724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0" name="Google Shape;9600;p136"/>
                <p:cNvSpPr/>
                <p:nvPr/>
              </p:nvSpPr>
              <p:spPr>
                <a:xfrm>
                  <a:off x="631" y="2586"/>
                  <a:ext cx="694" cy="11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01" name="Google Shape;9601;p136"/>
              <p:cNvSpPr/>
              <p:nvPr/>
            </p:nvSpPr>
            <p:spPr>
              <a:xfrm>
                <a:off x="5248" y="433"/>
                <a:ext cx="68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2" name="Google Shape;9602;p13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3" name="Google Shape;9603;p136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4" name="Google Shape;9604;p136"/>
              <p:cNvSpPr/>
              <p:nvPr/>
            </p:nvSpPr>
            <p:spPr>
              <a:xfrm>
                <a:off x="5514" y="2610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5" name="Google Shape;9605;p13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6" name="Google Shape;9606;p136"/>
              <p:cNvSpPr/>
              <p:nvPr/>
            </p:nvSpPr>
            <p:spPr>
              <a:xfrm>
                <a:off x="4140" y="2682"/>
                <a:ext cx="1200" cy="143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7" name="Google Shape;9607;p136"/>
              <p:cNvSpPr/>
              <p:nvPr/>
            </p:nvSpPr>
            <p:spPr>
              <a:xfrm>
                <a:off x="4202" y="2711"/>
                <a:ext cx="1077" cy="7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8" name="Google Shape;9608;p136"/>
              <p:cNvSpPr/>
              <p:nvPr/>
            </p:nvSpPr>
            <p:spPr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9" name="Google Shape;9609;p136"/>
              <p:cNvSpPr/>
              <p:nvPr/>
            </p:nvSpPr>
            <p:spPr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0" name="Google Shape;9610;p136"/>
              <p:cNvSpPr/>
              <p:nvPr/>
            </p:nvSpPr>
            <p:spPr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1" name="Google Shape;9611;p136"/>
              <p:cNvSpPr/>
              <p:nvPr/>
            </p:nvSpPr>
            <p:spPr>
              <a:xfrm>
                <a:off x="5062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12" name="Google Shape;9612;p136"/>
            <p:cNvSpPr txBox="1"/>
            <p:nvPr/>
          </p:nvSpPr>
          <p:spPr>
            <a:xfrm>
              <a:off x="7600043" y="1655943"/>
              <a:ext cx="8067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CDN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server </a:t>
              </a:r>
              <a:endParaRPr sz="1100"/>
            </a:p>
          </p:txBody>
        </p:sp>
      </p:grpSp>
      <p:cxnSp>
        <p:nvCxnSpPr>
          <p:cNvPr id="9613" name="Google Shape;9613;p136"/>
          <p:cNvCxnSpPr/>
          <p:nvPr/>
        </p:nvCxnSpPr>
        <p:spPr>
          <a:xfrm rot="10800000">
            <a:off x="3446164" y="2065810"/>
            <a:ext cx="2400" cy="1764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9614" name="Google Shape;9614;p136"/>
          <p:cNvGrpSpPr/>
          <p:nvPr/>
        </p:nvGrpSpPr>
        <p:grpSpPr>
          <a:xfrm>
            <a:off x="3367026" y="3053115"/>
            <a:ext cx="234982" cy="284817"/>
            <a:chOff x="1628337" y="4280420"/>
            <a:chExt cx="313310" cy="379200"/>
          </a:xfrm>
        </p:grpSpPr>
        <p:sp>
          <p:nvSpPr>
            <p:cNvPr id="9615" name="Google Shape;9615;p136"/>
            <p:cNvSpPr/>
            <p:nvPr/>
          </p:nvSpPr>
          <p:spPr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6" name="Google Shape;9616;p136"/>
            <p:cNvSpPr txBox="1"/>
            <p:nvPr/>
          </p:nvSpPr>
          <p:spPr>
            <a:xfrm>
              <a:off x="1628747" y="4280420"/>
              <a:ext cx="3129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100"/>
            </a:p>
          </p:txBody>
        </p:sp>
      </p:grpSp>
      <p:grpSp>
        <p:nvGrpSpPr>
          <p:cNvPr id="9617" name="Google Shape;9617;p136"/>
          <p:cNvGrpSpPr/>
          <p:nvPr/>
        </p:nvGrpSpPr>
        <p:grpSpPr>
          <a:xfrm>
            <a:off x="4256540" y="3837074"/>
            <a:ext cx="234675" cy="284726"/>
            <a:chOff x="1624009" y="4280420"/>
            <a:chExt cx="312900" cy="380700"/>
          </a:xfrm>
        </p:grpSpPr>
        <p:sp>
          <p:nvSpPr>
            <p:cNvPr id="9618" name="Google Shape;9618;p136"/>
            <p:cNvSpPr/>
            <p:nvPr/>
          </p:nvSpPr>
          <p:spPr>
            <a:xfrm>
              <a:off x="1628337" y="4321838"/>
              <a:ext cx="303707" cy="303707"/>
            </a:xfrm>
            <a:prstGeom prst="ellipse">
              <a:avLst/>
            </a:prstGeom>
            <a:solidFill>
              <a:schemeClr val="lt1"/>
            </a:solidFill>
            <a:ln cap="flat" cmpd="sng" w="158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9" name="Google Shape;9619;p136"/>
            <p:cNvSpPr txBox="1"/>
            <p:nvPr/>
          </p:nvSpPr>
          <p:spPr>
            <a:xfrm>
              <a:off x="1624009" y="4280420"/>
              <a:ext cx="3129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1100"/>
            </a:p>
          </p:txBody>
        </p:sp>
      </p:grpSp>
      <p:sp>
        <p:nvSpPr>
          <p:cNvPr id="9620" name="Google Shape;9620;p13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34"/>
          <p:cNvSpPr txBox="1"/>
          <p:nvPr>
            <p:ph type="title"/>
          </p:nvPr>
        </p:nvSpPr>
        <p:spPr>
          <a:xfrm>
            <a:off x="65625" y="217000"/>
            <a:ext cx="8373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Calibri"/>
              <a:buNone/>
            </a:pPr>
            <a:r>
              <a:rPr lang="el"/>
              <a:t>Τι υπηρεσία μεταφοράς μια εφαρμογή χρειάζεται</a:t>
            </a:r>
            <a:r>
              <a:rPr lang="el" sz="3300"/>
              <a:t>?</a:t>
            </a:r>
            <a:endParaRPr sz="3300"/>
          </a:p>
        </p:txBody>
      </p:sp>
      <p:sp>
        <p:nvSpPr>
          <p:cNvPr id="1719" name="Google Shape;1719;p34"/>
          <p:cNvSpPr txBox="1"/>
          <p:nvPr/>
        </p:nvSpPr>
        <p:spPr>
          <a:xfrm>
            <a:off x="126025" y="769600"/>
            <a:ext cx="42597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ακεραιότητα δεδομένων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κάποιες εφαρμογές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μεταφορά αρχείων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διαδικτυακές συναλλαγές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χρειάζονται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100%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αξιόπιστη μεταφορά δεδομένων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άλλες εφαρμογές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ήχος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μπορούν να ανεχθούν κάποια απώλεια</a:t>
            </a:r>
            <a:endParaRPr sz="2200"/>
          </a:p>
          <a:p>
            <a:pPr indent="-12700" lvl="0" marL="266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 txBox="1"/>
          <p:nvPr/>
        </p:nvSpPr>
        <p:spPr>
          <a:xfrm>
            <a:off x="87600" y="3331650"/>
            <a:ext cx="44964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χρονισμός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κάποιες εφαρμογές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διαδραστικά παιχνίδια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χρειάζονται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μικρές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καθυστερήσεις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για να είναι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αποτελεσματικές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1" name="Google Shape;1721;p34"/>
          <p:cNvSpPr/>
          <p:nvPr/>
        </p:nvSpPr>
        <p:spPr>
          <a:xfrm>
            <a:off x="4406625" y="769600"/>
            <a:ext cx="4565400" cy="2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διεκπεραιωτική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ικανότητα</a:t>
            </a:r>
            <a:endParaRPr sz="2200"/>
          </a:p>
          <a:p>
            <a:pPr indent="-254000" lvl="0" marL="254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κάποιες εφαρμογές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πολυμέσα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χρειάζονται ελάχιστη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διεκπεραιωτική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ικανότητα για 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είναι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αποτελεσματικές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200"/>
          </a:p>
          <a:p>
            <a:pPr indent="-254000" lvl="0" marL="254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άλλες εφαρμογές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ελαστικές εφαρμογές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χρησιμοποιούν οποιαδήποτε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διεκπεραιωτική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ικανότητα έχουν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2" name="Google Shape;1722;p34"/>
          <p:cNvSpPr/>
          <p:nvPr/>
        </p:nvSpPr>
        <p:spPr>
          <a:xfrm>
            <a:off x="4447100" y="3622650"/>
            <a:ext cx="38598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ασφάλεια</a:t>
            </a:r>
            <a:endParaRPr sz="2200"/>
          </a:p>
          <a:p>
            <a:pPr indent="-254000" lvl="0" marL="254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κρυπτογράφηση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ακεραιότητα δεδομένων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  <a:endParaRPr sz="2200"/>
          </a:p>
        </p:txBody>
      </p:sp>
      <p:sp>
        <p:nvSpPr>
          <p:cNvPr id="1723" name="Google Shape;1723;p3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35"/>
          <p:cNvSpPr txBox="1"/>
          <p:nvPr>
            <p:ph type="title"/>
          </p:nvPr>
        </p:nvSpPr>
        <p:spPr>
          <a:xfrm>
            <a:off x="450000" y="217000"/>
            <a:ext cx="8522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970"/>
              <a:buFont typeface="Calibri"/>
              <a:buNone/>
            </a:pPr>
            <a:r>
              <a:rPr lang="el" sz="2570"/>
              <a:t>Υπηρεσίες μεταφοράς απαιτήσεις: </a:t>
            </a:r>
            <a:r>
              <a:rPr lang="el" sz="2570"/>
              <a:t>συνηθισμένες εφαρμογές</a:t>
            </a:r>
            <a:endParaRPr sz="2570"/>
          </a:p>
        </p:txBody>
      </p:sp>
      <p:sp>
        <p:nvSpPr>
          <p:cNvPr id="1730" name="Google Shape;1730;p35"/>
          <p:cNvSpPr txBox="1"/>
          <p:nvPr/>
        </p:nvSpPr>
        <p:spPr>
          <a:xfrm>
            <a:off x="85748" y="1152131"/>
            <a:ext cx="2609801" cy="35416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file transfer/download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documents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real-time audio/video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streaming audio/video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games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 messaging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1" name="Google Shape;1731;p35"/>
          <p:cNvSpPr txBox="1"/>
          <p:nvPr/>
        </p:nvSpPr>
        <p:spPr>
          <a:xfrm>
            <a:off x="2960976" y="1154512"/>
            <a:ext cx="1506807" cy="35416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loss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loss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loss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loss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loss-tolerant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loss-tolerant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loss-tolerant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loss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2" name="Google Shape;1732;p35"/>
          <p:cNvSpPr txBox="1"/>
          <p:nvPr/>
        </p:nvSpPr>
        <p:spPr>
          <a:xfrm>
            <a:off x="4493769" y="1153322"/>
            <a:ext cx="2269008" cy="35416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throughput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audio: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5Kbps-1Mbps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10Kbps-5Mbps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same as above 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Kbps+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elastic</a:t>
            </a:r>
            <a:endParaRPr sz="1100"/>
          </a:p>
        </p:txBody>
      </p:sp>
      <p:sp>
        <p:nvSpPr>
          <p:cNvPr id="1733" name="Google Shape;1733;p35"/>
          <p:cNvSpPr txBox="1"/>
          <p:nvPr/>
        </p:nvSpPr>
        <p:spPr>
          <a:xfrm>
            <a:off x="7079298" y="1189320"/>
            <a:ext cx="2202325" cy="35416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 sensitive?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yes, 10’s msec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yes, few secs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yes, 10’s msec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yes and no</a:t>
            </a:r>
            <a:endParaRPr sz="1100"/>
          </a:p>
        </p:txBody>
      </p:sp>
      <p:cxnSp>
        <p:nvCxnSpPr>
          <p:cNvPr id="1734" name="Google Shape;1734;p35"/>
          <p:cNvCxnSpPr/>
          <p:nvPr/>
        </p:nvCxnSpPr>
        <p:spPr>
          <a:xfrm>
            <a:off x="1448882" y="1586302"/>
            <a:ext cx="7036836" cy="0"/>
          </a:xfrm>
          <a:prstGeom prst="straightConnector1">
            <a:avLst/>
          </a:prstGeom>
          <a:noFill/>
          <a:ln cap="flat" cmpd="sng" w="31750">
            <a:solidFill>
              <a:srgbClr val="0000A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5" name="Google Shape;1735;p35"/>
          <p:cNvCxnSpPr/>
          <p:nvPr/>
        </p:nvCxnSpPr>
        <p:spPr>
          <a:xfrm>
            <a:off x="1454899" y="2175387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6" name="Google Shape;1736;p35"/>
          <p:cNvCxnSpPr/>
          <p:nvPr/>
        </p:nvCxnSpPr>
        <p:spPr>
          <a:xfrm>
            <a:off x="1454899" y="2570162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7" name="Google Shape;1737;p35"/>
          <p:cNvCxnSpPr/>
          <p:nvPr/>
        </p:nvCxnSpPr>
        <p:spPr>
          <a:xfrm>
            <a:off x="1454899" y="2903976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8" name="Google Shape;1738;p35"/>
          <p:cNvCxnSpPr/>
          <p:nvPr/>
        </p:nvCxnSpPr>
        <p:spPr>
          <a:xfrm>
            <a:off x="1457325" y="3607963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9" name="Google Shape;1739;p35"/>
          <p:cNvCxnSpPr/>
          <p:nvPr/>
        </p:nvCxnSpPr>
        <p:spPr>
          <a:xfrm>
            <a:off x="1457907" y="3947993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0" name="Google Shape;1740;p35"/>
          <p:cNvCxnSpPr/>
          <p:nvPr/>
        </p:nvCxnSpPr>
        <p:spPr>
          <a:xfrm>
            <a:off x="1457907" y="4309141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41" name="Google Shape;1741;p3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6"/>
          <p:cNvSpPr txBox="1"/>
          <p:nvPr>
            <p:ph type="title"/>
          </p:nvPr>
        </p:nvSpPr>
        <p:spPr>
          <a:xfrm>
            <a:off x="-10582" y="-8780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Υπηρεσίες μεταφοράς </a:t>
            </a:r>
            <a:r>
              <a:rPr lang="el"/>
              <a:t>διαδικτύου</a:t>
            </a:r>
            <a:endParaRPr sz="3300"/>
          </a:p>
        </p:txBody>
      </p:sp>
      <p:sp>
        <p:nvSpPr>
          <p:cNvPr id="1748" name="Google Shape;1748;p36"/>
          <p:cNvSpPr txBox="1"/>
          <p:nvPr/>
        </p:nvSpPr>
        <p:spPr>
          <a:xfrm>
            <a:off x="-44750" y="583150"/>
            <a:ext cx="5432700" cy="4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Υπηρεσίες TCP</a:t>
            </a:r>
            <a:r>
              <a:rPr b="0" i="1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αξιόπιστη μεταφορά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μεταξύ των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διεργασιών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αποστολής και υποδοχής</a:t>
            </a:r>
            <a:endParaRPr b="0" i="0" sz="22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έλεγχος ροής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αποστολέας δεν κατακλύζει τον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παραλήπτη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έλεγχος συμφόρησης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περιορίζεται ο αποστολέας όταν το δίκτυο είναι υπερφορτωμένο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connection-oriented: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απαιτείται χειραψια (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setup)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μεταξύ της διεργασίας του πελάτη και του server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δεν παρέχει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χρονισμός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εγγύηση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ελάχιστης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διεκπεραιωτικής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ικανότητας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ασφάλεια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2667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6"/>
          <p:cNvSpPr txBox="1"/>
          <p:nvPr/>
        </p:nvSpPr>
        <p:spPr>
          <a:xfrm>
            <a:off x="5229300" y="735550"/>
            <a:ext cx="3971400" cy="3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Υπηρεσίες UDP</a:t>
            </a:r>
            <a:r>
              <a:rPr b="0" i="1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αναξιόπιστη</a:t>
            </a: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μεταφορά δεδομένων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μεταξύ των διεργασιών αποστολής και υποδοχής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δεν παρέχει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αξιοπιστία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έλεγχο ροής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έλεγχος συμφόρησης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χρονισμός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εγγύηση διεκπεραιωτικής ικανότητας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ασφαλεια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setup σύνδεσης.</a:t>
            </a:r>
            <a:endParaRPr sz="2200"/>
          </a:p>
        </p:txBody>
      </p:sp>
      <p:sp>
        <p:nvSpPr>
          <p:cNvPr id="1750" name="Google Shape;1750;p36"/>
          <p:cNvSpPr txBox="1"/>
          <p:nvPr/>
        </p:nvSpPr>
        <p:spPr>
          <a:xfrm>
            <a:off x="5327875" y="3945475"/>
            <a:ext cx="32919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Γιατί ασχολούμαστε;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Γιατί </a:t>
            </a:r>
            <a:r>
              <a:rPr i="1" lang="el" sz="2200">
                <a:latin typeface="Calibri"/>
                <a:ea typeface="Calibri"/>
                <a:cs typeface="Calibri"/>
                <a:sym typeface="Calibri"/>
              </a:rPr>
              <a:t>υπάρχει 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UDP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;</a:t>
            </a:r>
            <a:endParaRPr sz="2200"/>
          </a:p>
        </p:txBody>
      </p:sp>
      <p:sp>
        <p:nvSpPr>
          <p:cNvPr id="1751" name="Google Shape;1751;p3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37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Internet applications, and transport protocols</a:t>
            </a:r>
            <a:endParaRPr sz="3300"/>
          </a:p>
        </p:txBody>
      </p:sp>
      <p:sp>
        <p:nvSpPr>
          <p:cNvPr id="1758" name="Google Shape;1758;p37"/>
          <p:cNvSpPr txBox="1"/>
          <p:nvPr/>
        </p:nvSpPr>
        <p:spPr>
          <a:xfrm>
            <a:off x="85748" y="1152131"/>
            <a:ext cx="2609801" cy="3186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file transfer/download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documents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Internet telephony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streaming audio/video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games</a:t>
            </a:r>
            <a:endParaRPr sz="1100"/>
          </a:p>
        </p:txBody>
      </p:sp>
      <p:cxnSp>
        <p:nvCxnSpPr>
          <p:cNvPr id="1759" name="Google Shape;1759;p37"/>
          <p:cNvCxnSpPr/>
          <p:nvPr/>
        </p:nvCxnSpPr>
        <p:spPr>
          <a:xfrm>
            <a:off x="1448882" y="1586302"/>
            <a:ext cx="7036836" cy="0"/>
          </a:xfrm>
          <a:prstGeom prst="straightConnector1">
            <a:avLst/>
          </a:prstGeom>
          <a:noFill/>
          <a:ln cap="flat" cmpd="sng" w="31750">
            <a:solidFill>
              <a:srgbClr val="0000A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0" name="Google Shape;1760;p37"/>
          <p:cNvCxnSpPr/>
          <p:nvPr/>
        </p:nvCxnSpPr>
        <p:spPr>
          <a:xfrm>
            <a:off x="1454899" y="2175387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1" name="Google Shape;1761;p37"/>
          <p:cNvCxnSpPr/>
          <p:nvPr/>
        </p:nvCxnSpPr>
        <p:spPr>
          <a:xfrm>
            <a:off x="1454899" y="2570162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2" name="Google Shape;1762;p37"/>
          <p:cNvCxnSpPr/>
          <p:nvPr/>
        </p:nvCxnSpPr>
        <p:spPr>
          <a:xfrm>
            <a:off x="1454899" y="2903976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3" name="Google Shape;1763;p37"/>
          <p:cNvCxnSpPr/>
          <p:nvPr/>
        </p:nvCxnSpPr>
        <p:spPr>
          <a:xfrm>
            <a:off x="1457325" y="3607963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4" name="Google Shape;1764;p37"/>
          <p:cNvCxnSpPr/>
          <p:nvPr/>
        </p:nvCxnSpPr>
        <p:spPr>
          <a:xfrm>
            <a:off x="1457907" y="3947993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5" name="Google Shape;1765;p37"/>
          <p:cNvCxnSpPr/>
          <p:nvPr/>
        </p:nvCxnSpPr>
        <p:spPr>
          <a:xfrm>
            <a:off x="1457907" y="4309141"/>
            <a:ext cx="7036836" cy="0"/>
          </a:xfrm>
          <a:prstGeom prst="straightConnector1">
            <a:avLst/>
          </a:prstGeom>
          <a:noFill/>
          <a:ln cap="flat" cmpd="sng" w="158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66" name="Google Shape;1766;p37"/>
          <p:cNvSpPr txBox="1"/>
          <p:nvPr/>
        </p:nvSpPr>
        <p:spPr>
          <a:xfrm>
            <a:off x="3281266" y="835207"/>
            <a:ext cx="3014570" cy="386480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layer protocol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FTP [RFC 959]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[RFC 5321]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1.1 [RFC 7320]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SIP [RFC 3261], RTP [RFC 3550], or proprietary HTTP [RFC 7320], DASH</a:t>
            </a:r>
            <a:endParaRPr sz="1100"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WOW, FPS (proprietary) </a:t>
            </a:r>
            <a:b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37"/>
          <p:cNvSpPr txBox="1"/>
          <p:nvPr/>
        </p:nvSpPr>
        <p:spPr>
          <a:xfrm>
            <a:off x="6305655" y="1174530"/>
            <a:ext cx="2186079" cy="31861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1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 protocol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or UDP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</a:t>
            </a:r>
            <a:endParaRPr sz="1100"/>
          </a:p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UDP or TCP</a:t>
            </a:r>
            <a:endParaRPr sz="1100"/>
          </a:p>
        </p:txBody>
      </p:sp>
      <p:sp>
        <p:nvSpPr>
          <p:cNvPr id="1768" name="Google Shape;1768;p3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3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38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3300"/>
              <a:buFont typeface="Calibri"/>
              <a:buNone/>
            </a:pPr>
            <a:r>
              <a:rPr lang="el">
                <a:solidFill>
                  <a:srgbClr val="0000A8"/>
                </a:solidFill>
              </a:rPr>
              <a:t>Διασφάλιση του </a:t>
            </a:r>
            <a:r>
              <a:rPr lang="el" sz="3300">
                <a:solidFill>
                  <a:srgbClr val="0000A8"/>
                </a:solidFill>
              </a:rPr>
              <a:t> TCP</a:t>
            </a:r>
            <a:endParaRPr sz="3300">
              <a:solidFill>
                <a:srgbClr val="0000A8"/>
              </a:solidFill>
            </a:endParaRPr>
          </a:p>
        </p:txBody>
      </p:sp>
      <p:sp>
        <p:nvSpPr>
          <p:cNvPr id="1775" name="Google Shape;1775;p38"/>
          <p:cNvSpPr txBox="1"/>
          <p:nvPr/>
        </p:nvSpPr>
        <p:spPr>
          <a:xfrm>
            <a:off x="-44600" y="1037925"/>
            <a:ext cx="46815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Vanilla TCP &amp; UDP sockets: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καμία κρυπτογράφηση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κωδικοί σε καθαρό κείμενο στέλνονται στο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socket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διασχίζουν το διαδίκτυο σε καθαρό κείμενο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(!)</a:t>
            </a:r>
            <a:endParaRPr sz="2200"/>
          </a:p>
          <a:p>
            <a:pPr indent="0" lvl="0" mar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Transport Layer Security 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(TLS) 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περιλαμβάνει κρυπτογραφημένες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συνδέσεις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ακεραιότητα δεδομένων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αυθεντικοποίηση στα άκρα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38"/>
          <p:cNvSpPr txBox="1"/>
          <p:nvPr/>
        </p:nvSpPr>
        <p:spPr>
          <a:xfrm>
            <a:off x="4727250" y="1046725"/>
            <a:ext cx="4358700" cy="40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2200" u="none" cap="none" strike="noStrik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TSL </a:t>
            </a:r>
            <a:r>
              <a:rPr lang="el" sz="220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είναι υλοποιημένο στο επίπεδο εφαρμογής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εφαρμογές χρησιμοποιούν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TSL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βιβλιοθήκες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που χρησιμοποιούν TCP με την σειρά τους</a:t>
            </a:r>
            <a:endParaRPr b="0" i="0" sz="2200" u="none" cap="none" strike="noStrike">
              <a:solidFill>
                <a:srgbClr val="22228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177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δεδομένα καθαρού κειμένου μεταβιβάζονται στο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“socket” 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διασχίζουν το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διαδίκτυο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κρυπτογραφημένα</a:t>
            </a:r>
            <a:endParaRPr sz="2200"/>
          </a:p>
          <a:p>
            <a:pPr indent="-177800" lvl="1" marL="177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περισσότερα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κεφάλαιο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200"/>
          </a:p>
        </p:txBody>
      </p:sp>
      <p:sp>
        <p:nvSpPr>
          <p:cNvPr id="1777" name="Google Shape;1777;p3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39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Application layer: overview</a:t>
            </a:r>
            <a:endParaRPr sz="3600"/>
          </a:p>
        </p:txBody>
      </p:sp>
      <p:sp>
        <p:nvSpPr>
          <p:cNvPr id="1784" name="Google Shape;1784;p39"/>
          <p:cNvSpPr txBox="1"/>
          <p:nvPr/>
        </p:nvSpPr>
        <p:spPr>
          <a:xfrm>
            <a:off x="606931" y="1402922"/>
            <a:ext cx="398188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2400">
              <a:solidFill>
                <a:srgbClr val="DDD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39"/>
          <p:cNvSpPr txBox="1"/>
          <p:nvPr/>
        </p:nvSpPr>
        <p:spPr>
          <a:xfrm>
            <a:off x="4918165" y="1067166"/>
            <a:ext cx="4053946" cy="3599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P2P εφαρμογές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socket με UDP και TCP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1800" cap="none" strike="noStrike">
              <a:solidFill>
                <a:srgbClr val="DDDD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3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1787" name="Google Shape;178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0318" y="3369285"/>
            <a:ext cx="2315818" cy="17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2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p40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Web </a:t>
            </a:r>
            <a:r>
              <a:rPr lang="el"/>
              <a:t>και </a:t>
            </a:r>
            <a:r>
              <a:rPr lang="el" sz="3300"/>
              <a:t>HTTP</a:t>
            </a:r>
            <a:endParaRPr sz="3300"/>
          </a:p>
        </p:txBody>
      </p:sp>
      <p:sp>
        <p:nvSpPr>
          <p:cNvPr id="1794" name="Google Shape;1794;p40"/>
          <p:cNvSpPr txBox="1"/>
          <p:nvPr/>
        </p:nvSpPr>
        <p:spPr>
          <a:xfrm>
            <a:off x="-204375" y="920700"/>
            <a:ext cx="9348300" cy="32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sz="2200"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ιστοσελίδα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αποτελείται από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αντικείμενα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καθένα από τα οποία μπορεί 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αποθηκευτεί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σε διαφορετικούς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servers</a:t>
            </a:r>
            <a:endParaRPr sz="2200"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τα αντικείμενα μπορούν να είναι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HTML file, JPEG image, Java applet, audio file,…</a:t>
            </a:r>
            <a:endParaRPr sz="2200"/>
          </a:p>
          <a:p>
            <a:pPr indent="-2286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μια ιστοσελίδα αποτελείται από ένα αρχείο HTML βάσης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που περιλαμβάνει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αρκετά αναφερόμενα αντικείμα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διευθυνσιοδοτούμενα από ένα URL</a:t>
            </a:r>
            <a:endParaRPr sz="2200">
              <a:solidFill>
                <a:schemeClr val="dk1"/>
              </a:solidFill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5" name="Google Shape;1795;p40"/>
          <p:cNvGrpSpPr/>
          <p:nvPr/>
        </p:nvGrpSpPr>
        <p:grpSpPr>
          <a:xfrm>
            <a:off x="708950" y="4066949"/>
            <a:ext cx="5126825" cy="1076550"/>
            <a:chOff x="788" y="2957"/>
            <a:chExt cx="4306" cy="1031"/>
          </a:xfrm>
        </p:grpSpPr>
        <p:sp>
          <p:nvSpPr>
            <p:cNvPr id="1796" name="Google Shape;1796;p40"/>
            <p:cNvSpPr txBox="1"/>
            <p:nvPr/>
          </p:nvSpPr>
          <p:spPr>
            <a:xfrm>
              <a:off x="788" y="2957"/>
              <a:ext cx="4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urier New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www.someschool.edu/someDept/pic.gif</a:t>
              </a:r>
              <a:endParaRPr b="0" i="0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97" name="Google Shape;1797;p40"/>
            <p:cNvSpPr/>
            <p:nvPr/>
          </p:nvSpPr>
          <p:spPr>
            <a:xfrm rot="-5400000">
              <a:off x="1821" y="2281"/>
              <a:ext cx="57" cy="2083"/>
            </a:xfrm>
            <a:prstGeom prst="leftBrace">
              <a:avLst>
                <a:gd fmla="val 304532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0"/>
            <p:cNvSpPr txBox="1"/>
            <p:nvPr/>
          </p:nvSpPr>
          <p:spPr>
            <a:xfrm>
              <a:off x="838" y="3288"/>
              <a:ext cx="1981" cy="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799" name="Google Shape;1799;p40"/>
            <p:cNvSpPr/>
            <p:nvPr/>
          </p:nvSpPr>
          <p:spPr>
            <a:xfrm rot="-5400000">
              <a:off x="4024" y="2277"/>
              <a:ext cx="57" cy="2083"/>
            </a:xfrm>
            <a:prstGeom prst="leftBrace">
              <a:avLst>
                <a:gd fmla="val 304532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0"/>
            <p:cNvSpPr txBox="1"/>
            <p:nvPr/>
          </p:nvSpPr>
          <p:spPr>
            <a:xfrm>
              <a:off x="3038" y="3288"/>
              <a:ext cx="1981" cy="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801" name="Google Shape;1801;p40"/>
            <p:cNvSpPr txBox="1"/>
            <p:nvPr/>
          </p:nvSpPr>
          <p:spPr>
            <a:xfrm>
              <a:off x="1389" y="3388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host name</a:t>
              </a:r>
              <a:endParaRPr sz="1100"/>
            </a:p>
          </p:txBody>
        </p:sp>
        <p:sp>
          <p:nvSpPr>
            <p:cNvPr id="1802" name="Google Shape;1802;p40"/>
            <p:cNvSpPr txBox="1"/>
            <p:nvPr/>
          </p:nvSpPr>
          <p:spPr>
            <a:xfrm>
              <a:off x="3485" y="3338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path</a:t>
              </a:r>
              <a:r>
                <a:rPr b="0" i="0" lang="el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b="0" i="0" lang="e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name</a:t>
              </a:r>
              <a:endParaRPr sz="1100"/>
            </a:p>
          </p:txBody>
        </p:sp>
      </p:grpSp>
      <p:sp>
        <p:nvSpPr>
          <p:cNvPr id="1803" name="Google Shape;1803;p4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41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ανασκόπηση</a:t>
            </a:r>
            <a:endParaRPr sz="3300"/>
          </a:p>
        </p:txBody>
      </p:sp>
      <p:sp>
        <p:nvSpPr>
          <p:cNvPr id="1810" name="Google Shape;1810;p41"/>
          <p:cNvSpPr txBox="1"/>
          <p:nvPr/>
        </p:nvSpPr>
        <p:spPr>
          <a:xfrm>
            <a:off x="-10575" y="1145875"/>
            <a:ext cx="5060400" cy="4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HTTP: 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πρωτόκολλο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μεταφοράς υπερκειμένου</a:t>
            </a:r>
            <a:endParaRPr sz="2200"/>
          </a:p>
          <a:p>
            <a:pPr indent="-241300" lvl="0" marL="25400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πρωτόκολλο επιπέδου εφαρμογής web</a:t>
            </a:r>
            <a:endParaRPr sz="2200"/>
          </a:p>
          <a:p>
            <a:pPr indent="-241300" lvl="0" marL="25400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μοντέλο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πελάτη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: ο φυλλομετρητής που ζητάει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λαμβάνει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(χρησιμοποιώντας HTTP)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εμφανίζει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Web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αντικείμενα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ο Web server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στέλνει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χρησιμοποιώντας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HTTP)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αντικείμενα ως απάντηση στα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αιτήματα</a:t>
            </a:r>
            <a:endParaRPr sz="2200"/>
          </a:p>
          <a:p>
            <a:pPr indent="-254000" lvl="0" marL="254000" marR="0" rtl="0" algn="l">
              <a:lnSpc>
                <a:spcPct val="7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11" name="Google Shape;1811;p41"/>
          <p:cNvGrpSpPr/>
          <p:nvPr/>
        </p:nvGrpSpPr>
        <p:grpSpPr>
          <a:xfrm>
            <a:off x="6097466" y="1703620"/>
            <a:ext cx="1576388" cy="799331"/>
            <a:chOff x="3640" y="1271"/>
            <a:chExt cx="1324" cy="671"/>
          </a:xfrm>
        </p:grpSpPr>
        <p:cxnSp>
          <p:nvCxnSpPr>
            <p:cNvPr id="1812" name="Google Shape;1812;p41"/>
            <p:cNvCxnSpPr/>
            <p:nvPr/>
          </p:nvCxnSpPr>
          <p:spPr>
            <a:xfrm>
              <a:off x="3640" y="1346"/>
              <a:ext cx="1324" cy="596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13" name="Google Shape;1813;p41"/>
            <p:cNvSpPr txBox="1"/>
            <p:nvPr/>
          </p:nvSpPr>
          <p:spPr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b="0" i="0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4" name="Google Shape;1814;p41"/>
          <p:cNvGrpSpPr/>
          <p:nvPr/>
        </p:nvGrpSpPr>
        <p:grpSpPr>
          <a:xfrm>
            <a:off x="6180809" y="1949310"/>
            <a:ext cx="1478756" cy="853645"/>
            <a:chOff x="4141" y="394"/>
            <a:chExt cx="1242" cy="717"/>
          </a:xfrm>
        </p:grpSpPr>
        <p:cxnSp>
          <p:nvCxnSpPr>
            <p:cNvPr id="1815" name="Google Shape;1815;p41"/>
            <p:cNvCxnSpPr/>
            <p:nvPr/>
          </p:nvCxnSpPr>
          <p:spPr>
            <a:xfrm rot="10800000">
              <a:off x="4141" y="394"/>
              <a:ext cx="1242" cy="57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16" name="Google Shape;1816;p41"/>
            <p:cNvSpPr txBox="1"/>
            <p:nvPr/>
          </p:nvSpPr>
          <p:spPr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b="0" i="0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41"/>
          <p:cNvGrpSpPr/>
          <p:nvPr/>
        </p:nvGrpSpPr>
        <p:grpSpPr>
          <a:xfrm rot="-3183056">
            <a:off x="6043757" y="2841892"/>
            <a:ext cx="1576387" cy="799331"/>
            <a:chOff x="3640" y="1271"/>
            <a:chExt cx="1324" cy="671"/>
          </a:xfrm>
        </p:grpSpPr>
        <p:cxnSp>
          <p:nvCxnSpPr>
            <p:cNvPr id="1818" name="Google Shape;1818;p41"/>
            <p:cNvCxnSpPr/>
            <p:nvPr/>
          </p:nvCxnSpPr>
          <p:spPr>
            <a:xfrm>
              <a:off x="3640" y="1346"/>
              <a:ext cx="1324" cy="596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19" name="Google Shape;1819;p41"/>
            <p:cNvSpPr txBox="1"/>
            <p:nvPr/>
          </p:nvSpPr>
          <p:spPr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request</a:t>
              </a:r>
              <a:endParaRPr b="0" i="0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0" name="Google Shape;1820;p41"/>
          <p:cNvGrpSpPr/>
          <p:nvPr/>
        </p:nvGrpSpPr>
        <p:grpSpPr>
          <a:xfrm rot="-3264937">
            <a:off x="6185290" y="3056919"/>
            <a:ext cx="1478756" cy="853645"/>
            <a:chOff x="4141" y="394"/>
            <a:chExt cx="1242" cy="717"/>
          </a:xfrm>
        </p:grpSpPr>
        <p:cxnSp>
          <p:nvCxnSpPr>
            <p:cNvPr id="1821" name="Google Shape;1821;p41"/>
            <p:cNvCxnSpPr/>
            <p:nvPr/>
          </p:nvCxnSpPr>
          <p:spPr>
            <a:xfrm rot="10800000">
              <a:off x="4141" y="394"/>
              <a:ext cx="1242" cy="570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822" name="Google Shape;1822;p41"/>
            <p:cNvSpPr txBox="1"/>
            <p:nvPr/>
          </p:nvSpPr>
          <p:spPr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HTTP response</a:t>
              </a:r>
              <a:endParaRPr b="0" i="0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3" name="Google Shape;1823;p41"/>
          <p:cNvGrpSpPr/>
          <p:nvPr/>
        </p:nvGrpSpPr>
        <p:grpSpPr>
          <a:xfrm>
            <a:off x="5284856" y="3405444"/>
            <a:ext cx="1657999" cy="1183645"/>
            <a:chOff x="7046475" y="4540592"/>
            <a:chExt cx="2210665" cy="1578194"/>
          </a:xfrm>
        </p:grpSpPr>
        <p:sp>
          <p:nvSpPr>
            <p:cNvPr id="1824" name="Google Shape;1824;p41"/>
            <p:cNvSpPr txBox="1"/>
            <p:nvPr/>
          </p:nvSpPr>
          <p:spPr>
            <a:xfrm>
              <a:off x="7046475" y="5472455"/>
              <a:ext cx="221066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iPhone running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Safari browser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iphone_stylized_small" id="1825" name="Google Shape;1825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44179" y="4540592"/>
              <a:ext cx="382588" cy="917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26" name="Google Shape;1826;p41"/>
          <p:cNvGrpSpPr/>
          <p:nvPr/>
        </p:nvGrpSpPr>
        <p:grpSpPr>
          <a:xfrm>
            <a:off x="4938624" y="1292085"/>
            <a:ext cx="1702923" cy="1207971"/>
            <a:chOff x="6584832" y="1722780"/>
            <a:chExt cx="2270564" cy="1610628"/>
          </a:xfrm>
        </p:grpSpPr>
        <p:sp>
          <p:nvSpPr>
            <p:cNvPr id="1827" name="Google Shape;1827;p41"/>
            <p:cNvSpPr txBox="1"/>
            <p:nvPr/>
          </p:nvSpPr>
          <p:spPr>
            <a:xfrm>
              <a:off x="6584832" y="2687077"/>
              <a:ext cx="2270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PC running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Firefox browser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8" name="Google Shape;1828;p41"/>
            <p:cNvGrpSpPr/>
            <p:nvPr/>
          </p:nvGrpSpPr>
          <p:grpSpPr>
            <a:xfrm>
              <a:off x="7109192" y="1722780"/>
              <a:ext cx="1066800" cy="1079500"/>
              <a:chOff x="-44" y="1473"/>
              <a:chExt cx="981" cy="1105"/>
            </a:xfrm>
          </p:grpSpPr>
          <p:pic>
            <p:nvPicPr>
              <p:cNvPr descr="desktop_computer_stylized_medium" id="1829" name="Google Shape;1829;p4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30" name="Google Shape;1830;p41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31" name="Google Shape;1831;p41"/>
          <p:cNvGrpSpPr/>
          <p:nvPr/>
        </p:nvGrpSpPr>
        <p:grpSpPr>
          <a:xfrm>
            <a:off x="7241858" y="2166004"/>
            <a:ext cx="1810910" cy="1648462"/>
            <a:chOff x="9655810" y="2888005"/>
            <a:chExt cx="2414547" cy="2197950"/>
          </a:xfrm>
        </p:grpSpPr>
        <p:sp>
          <p:nvSpPr>
            <p:cNvPr id="1832" name="Google Shape;1832;p41"/>
            <p:cNvSpPr txBox="1"/>
            <p:nvPr/>
          </p:nvSpPr>
          <p:spPr>
            <a:xfrm>
              <a:off x="9655810" y="4162625"/>
              <a:ext cx="2414547" cy="923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server running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Apache Web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server</a:t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3" name="Google Shape;1833;p41"/>
            <p:cNvGrpSpPr/>
            <p:nvPr/>
          </p:nvGrpSpPr>
          <p:grpSpPr>
            <a:xfrm>
              <a:off x="10230217" y="2888005"/>
              <a:ext cx="695325" cy="1282700"/>
              <a:chOff x="4140" y="429"/>
              <a:chExt cx="1425" cy="2396"/>
            </a:xfrm>
          </p:grpSpPr>
          <p:sp>
            <p:nvSpPr>
              <p:cNvPr id="1834" name="Google Shape;1834;p41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41"/>
              <p:cNvSpPr/>
              <p:nvPr/>
            </p:nvSpPr>
            <p:spPr>
              <a:xfrm>
                <a:off x="4205" y="429"/>
                <a:ext cx="1048" cy="2283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41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41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41"/>
              <p:cNvSpPr/>
              <p:nvPr/>
            </p:nvSpPr>
            <p:spPr>
              <a:xfrm>
                <a:off x="4212" y="693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39" name="Google Shape;1839;p41"/>
              <p:cNvGrpSpPr/>
              <p:nvPr/>
            </p:nvGrpSpPr>
            <p:grpSpPr>
              <a:xfrm>
                <a:off x="4748" y="669"/>
                <a:ext cx="583" cy="140"/>
                <a:chOff x="613" y="2569"/>
                <a:chExt cx="727" cy="134"/>
              </a:xfrm>
            </p:grpSpPr>
            <p:sp>
              <p:nvSpPr>
                <p:cNvPr id="1840" name="Google Shape;1840;p41"/>
                <p:cNvSpPr/>
                <p:nvPr/>
              </p:nvSpPr>
              <p:spPr>
                <a:xfrm>
                  <a:off x="613" y="2569"/>
                  <a:ext cx="727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1" name="Google Shape;1841;p41"/>
                <p:cNvSpPr/>
                <p:nvPr/>
              </p:nvSpPr>
              <p:spPr>
                <a:xfrm>
                  <a:off x="629" y="2586"/>
                  <a:ext cx="694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2" name="Google Shape;1842;p41"/>
              <p:cNvSpPr/>
              <p:nvPr/>
            </p:nvSpPr>
            <p:spPr>
              <a:xfrm>
                <a:off x="4225" y="1019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3" name="Google Shape;1843;p41"/>
              <p:cNvGrpSpPr/>
              <p:nvPr/>
            </p:nvGrpSpPr>
            <p:grpSpPr>
              <a:xfrm>
                <a:off x="4749" y="995"/>
                <a:ext cx="579" cy="133"/>
                <a:chOff x="616" y="2569"/>
                <a:chExt cx="723" cy="138"/>
              </a:xfrm>
            </p:grpSpPr>
            <p:sp>
              <p:nvSpPr>
                <p:cNvPr id="1844" name="Google Shape;1844;p41"/>
                <p:cNvSpPr/>
                <p:nvPr/>
              </p:nvSpPr>
              <p:spPr>
                <a:xfrm>
                  <a:off x="616" y="2569"/>
                  <a:ext cx="723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41"/>
                <p:cNvSpPr/>
                <p:nvPr/>
              </p:nvSpPr>
              <p:spPr>
                <a:xfrm>
                  <a:off x="632" y="2588"/>
                  <a:ext cx="690" cy="102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46" name="Google Shape;1846;p41"/>
              <p:cNvSpPr/>
              <p:nvPr/>
            </p:nvSpPr>
            <p:spPr>
              <a:xfrm>
                <a:off x="4218" y="1357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41"/>
              <p:cNvSpPr/>
              <p:nvPr/>
            </p:nvSpPr>
            <p:spPr>
              <a:xfrm>
                <a:off x="4228" y="1654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8" name="Google Shape;1848;p41"/>
              <p:cNvGrpSpPr/>
              <p:nvPr/>
            </p:nvGrpSpPr>
            <p:grpSpPr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849" name="Google Shape;1849;p41"/>
                <p:cNvSpPr/>
                <p:nvPr/>
              </p:nvSpPr>
              <p:spPr>
                <a:xfrm>
                  <a:off x="614" y="2568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41"/>
                <p:cNvSpPr/>
                <p:nvPr/>
              </p:nvSpPr>
              <p:spPr>
                <a:xfrm>
                  <a:off x="631" y="2584"/>
                  <a:ext cx="69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51" name="Google Shape;1851;p41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52" name="Google Shape;1852;p41"/>
              <p:cNvGrpSpPr/>
              <p:nvPr/>
            </p:nvGrpSpPr>
            <p:grpSpPr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53" name="Google Shape;1853;p41"/>
                <p:cNvSpPr/>
                <p:nvPr/>
              </p:nvSpPr>
              <p:spPr>
                <a:xfrm>
                  <a:off x="614" y="2568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41"/>
                <p:cNvSpPr/>
                <p:nvPr/>
              </p:nvSpPr>
              <p:spPr>
                <a:xfrm>
                  <a:off x="630" y="2583"/>
                  <a:ext cx="693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55" name="Google Shape;1855;p41"/>
              <p:cNvSpPr/>
              <p:nvPr/>
            </p:nvSpPr>
            <p:spPr>
              <a:xfrm>
                <a:off x="5249" y="432"/>
                <a:ext cx="68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41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41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41"/>
              <p:cNvSpPr/>
              <p:nvPr/>
            </p:nvSpPr>
            <p:spPr>
              <a:xfrm>
                <a:off x="5516" y="2611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41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41"/>
              <p:cNvSpPr/>
              <p:nvPr/>
            </p:nvSpPr>
            <p:spPr>
              <a:xfrm>
                <a:off x="4140" y="2677"/>
                <a:ext cx="1201" cy="148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41"/>
              <p:cNvSpPr/>
              <p:nvPr/>
            </p:nvSpPr>
            <p:spPr>
              <a:xfrm>
                <a:off x="4205" y="2712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41"/>
              <p:cNvSpPr/>
              <p:nvPr/>
            </p:nvSpPr>
            <p:spPr>
              <a:xfrm>
                <a:off x="4309" y="2383"/>
                <a:ext cx="156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41"/>
              <p:cNvSpPr/>
              <p:nvPr/>
            </p:nvSpPr>
            <p:spPr>
              <a:xfrm>
                <a:off x="4485" y="2383"/>
                <a:ext cx="163" cy="1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41"/>
              <p:cNvSpPr/>
              <p:nvPr/>
            </p:nvSpPr>
            <p:spPr>
              <a:xfrm>
                <a:off x="4661" y="2380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41"/>
              <p:cNvSpPr/>
              <p:nvPr/>
            </p:nvSpPr>
            <p:spPr>
              <a:xfrm>
                <a:off x="5061" y="1835"/>
                <a:ext cx="88" cy="762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66" name="Google Shape;1866;p4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84900" y="41925"/>
            <a:ext cx="8325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Επίπεδο εφαρμογής </a:t>
            </a:r>
            <a:r>
              <a:rPr lang="el" sz="3300"/>
              <a:t>: </a:t>
            </a:r>
            <a:r>
              <a:rPr lang="el"/>
              <a:t>Επισκόπηση</a:t>
            </a:r>
            <a:endParaRPr sz="3300"/>
          </a:p>
        </p:txBody>
      </p:sp>
      <p:sp>
        <p:nvSpPr>
          <p:cNvPr id="107" name="Google Shape;107;p24"/>
          <p:cNvSpPr txBox="1"/>
          <p:nvPr/>
        </p:nvSpPr>
        <p:spPr>
          <a:xfrm>
            <a:off x="1" y="975625"/>
            <a:ext cx="44055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4"/>
          <p:cNvSpPr txBox="1"/>
          <p:nvPr/>
        </p:nvSpPr>
        <p:spPr>
          <a:xfrm>
            <a:off x="4918175" y="1067175"/>
            <a:ext cx="4225800" cy="3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667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P2P </a:t>
            </a: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εφαρμογές</a:t>
            </a:r>
            <a:endParaRPr sz="1100"/>
          </a:p>
          <a:p>
            <a:pPr indent="-2667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/>
          </a:p>
          <a:p>
            <a:pPr indent="-2667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</a:t>
            </a: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socket </a:t>
            </a: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 </a:t>
            </a: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UDP </a:t>
            </a: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TCP</a:t>
            </a:r>
            <a:endParaRPr sz="11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110" name="Google Shape;1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893" y="3272760"/>
            <a:ext cx="2315818" cy="17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42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ανασκόπηση </a:t>
            </a:r>
            <a:r>
              <a:rPr lang="el" sz="3300"/>
              <a:t>(</a:t>
            </a:r>
            <a:r>
              <a:rPr lang="el"/>
              <a:t>συνέχεια</a:t>
            </a:r>
            <a:r>
              <a:rPr lang="el" sz="3300"/>
              <a:t>)</a:t>
            </a:r>
            <a:endParaRPr sz="3300"/>
          </a:p>
        </p:txBody>
      </p:sp>
      <p:sp>
        <p:nvSpPr>
          <p:cNvPr id="1873" name="Google Shape;1873;p42"/>
          <p:cNvSpPr txBox="1"/>
          <p:nvPr/>
        </p:nvSpPr>
        <p:spPr>
          <a:xfrm>
            <a:off x="101100" y="1161475"/>
            <a:ext cx="46242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χρησιμοποιεί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TCP: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πελάτης εκκινεί μια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σύνδεση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φτιάχνει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socket)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με τον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server, στο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 80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αποδέχεται την TCP σύνδεση από τον πελάτη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μηνύματα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μηνύματα επιπέδου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εφαρμογής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ανταλλάσσονται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μεταξύ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browser (HTTP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server (HTTP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σύνδεση έκλεισε</a:t>
            </a:r>
            <a:endParaRPr sz="2200"/>
          </a:p>
        </p:txBody>
      </p:sp>
      <p:sp>
        <p:nvSpPr>
          <p:cNvPr id="1874" name="Google Shape;1874;p42"/>
          <p:cNvSpPr txBox="1"/>
          <p:nvPr/>
        </p:nvSpPr>
        <p:spPr>
          <a:xfrm>
            <a:off x="4725150" y="1186575"/>
            <a:ext cx="3915000" cy="12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είναι “ακαταστασικό”</a:t>
            </a:r>
            <a:endParaRPr b="0" i="1" sz="2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δεν διατηρεί πληροφορία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προηγούμενα αιτήματα από πελάτες</a:t>
            </a:r>
            <a:endParaRPr sz="2200"/>
          </a:p>
        </p:txBody>
      </p:sp>
      <p:grpSp>
        <p:nvGrpSpPr>
          <p:cNvPr id="1875" name="Google Shape;1875;p42"/>
          <p:cNvGrpSpPr/>
          <p:nvPr/>
        </p:nvGrpSpPr>
        <p:grpSpPr>
          <a:xfrm>
            <a:off x="4725145" y="2407121"/>
            <a:ext cx="4471286" cy="2436021"/>
            <a:chOff x="6909800" y="3209500"/>
            <a:chExt cx="5282087" cy="3248028"/>
          </a:xfrm>
        </p:grpSpPr>
        <p:sp>
          <p:nvSpPr>
            <p:cNvPr id="1876" name="Google Shape;1876;p42"/>
            <p:cNvSpPr/>
            <p:nvPr/>
          </p:nvSpPr>
          <p:spPr>
            <a:xfrm>
              <a:off x="10186403" y="3383184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42"/>
            <p:cNvSpPr/>
            <p:nvPr/>
          </p:nvSpPr>
          <p:spPr>
            <a:xfrm>
              <a:off x="6909800" y="3449200"/>
              <a:ext cx="5220000" cy="28479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42"/>
            <p:cNvSpPr/>
            <p:nvPr/>
          </p:nvSpPr>
          <p:spPr>
            <a:xfrm>
              <a:off x="9795878" y="3287287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42"/>
            <p:cNvSpPr/>
            <p:nvPr/>
          </p:nvSpPr>
          <p:spPr>
            <a:xfrm>
              <a:off x="7138987" y="3609628"/>
              <a:ext cx="5052900" cy="28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254000" lvl="0" marL="25400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rPr lang="el" sz="20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τα πρωτόκολλα που διατηρούν “κατάσταση” είναι περίπλοκα</a:t>
              </a:r>
              <a:r>
                <a:rPr b="0" i="0" lang="el" sz="20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2000"/>
            </a:p>
            <a:p>
              <a:pPr indent="-266700" lvl="0" marL="254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Noto Sans Symbols"/>
                <a:buChar char="▪"/>
              </a:pPr>
              <a:r>
                <a:rPr lang="el" sz="2000">
                  <a:latin typeface="Calibri"/>
                  <a:ea typeface="Calibri"/>
                  <a:cs typeface="Calibri"/>
                  <a:sym typeface="Calibri"/>
                </a:rPr>
                <a:t>πρέπει να κρατηθεί το παλαιότερο ιστορικό</a:t>
              </a:r>
              <a:r>
                <a:rPr b="0" i="0" lang="e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(state)</a:t>
              </a:r>
              <a:endParaRPr sz="2000"/>
            </a:p>
            <a:p>
              <a:pPr indent="-266700" lvl="0" marL="254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99"/>
                </a:buClr>
                <a:buSzPts val="2000"/>
                <a:buFont typeface="Noto Sans Symbols"/>
                <a:buChar char="▪"/>
              </a:pPr>
              <a:r>
                <a:rPr lang="el" sz="2000">
                  <a:latin typeface="Calibri"/>
                  <a:ea typeface="Calibri"/>
                  <a:cs typeface="Calibri"/>
                  <a:sym typeface="Calibri"/>
                </a:rPr>
                <a:t>αν ο</a:t>
              </a:r>
              <a:r>
                <a:rPr b="0" i="0" lang="e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server/client </a:t>
              </a:r>
              <a:r>
                <a:rPr lang="el" sz="2000">
                  <a:latin typeface="Calibri"/>
                  <a:ea typeface="Calibri"/>
                  <a:cs typeface="Calibri"/>
                  <a:sym typeface="Calibri"/>
                </a:rPr>
                <a:t>χαλάσει</a:t>
              </a:r>
              <a:r>
                <a:rPr b="0" i="0" lang="e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l" sz="2000">
                  <a:latin typeface="Calibri"/>
                  <a:ea typeface="Calibri"/>
                  <a:cs typeface="Calibri"/>
                  <a:sym typeface="Calibri"/>
                </a:rPr>
                <a:t>η εικόνα των “καταστάσεων” μπορεί να είναι </a:t>
              </a:r>
              <a:r>
                <a:rPr lang="el" sz="2000">
                  <a:latin typeface="Calibri"/>
                  <a:ea typeface="Calibri"/>
                  <a:cs typeface="Calibri"/>
                  <a:sym typeface="Calibri"/>
                </a:rPr>
                <a:t>ασυνεπής</a:t>
              </a:r>
              <a:r>
                <a:rPr b="0" i="0" lang="el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l" sz="2000">
                  <a:latin typeface="Calibri"/>
                  <a:ea typeface="Calibri"/>
                  <a:cs typeface="Calibri"/>
                  <a:sym typeface="Calibri"/>
                </a:rPr>
                <a:t>πρέπει να επιδιορθωθεί</a:t>
              </a:r>
              <a:endParaRPr sz="2000"/>
            </a:p>
            <a:p>
              <a:pPr indent="-152400" lvl="0" marL="254000" marR="0" rtl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42"/>
            <p:cNvSpPr txBox="1"/>
            <p:nvPr/>
          </p:nvSpPr>
          <p:spPr>
            <a:xfrm>
              <a:off x="9716532" y="3209500"/>
              <a:ext cx="9460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2100"/>
                <a:buFont typeface="Calibri"/>
                <a:buNone/>
              </a:pPr>
              <a:r>
                <a:rPr b="0" i="1" lang="el" sz="21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aside</a:t>
              </a:r>
              <a:endParaRPr sz="1100"/>
            </a:p>
          </p:txBody>
        </p:sp>
      </p:grpSp>
      <p:sp>
        <p:nvSpPr>
          <p:cNvPr id="1881" name="Google Shape;1881;p4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43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συνδέσεις</a:t>
            </a:r>
            <a:r>
              <a:rPr lang="el" sz="3300"/>
              <a:t>: </a:t>
            </a:r>
            <a:r>
              <a:rPr lang="el"/>
              <a:t>δύο τύποι</a:t>
            </a:r>
            <a:endParaRPr sz="3300"/>
          </a:p>
        </p:txBody>
      </p:sp>
      <p:sp>
        <p:nvSpPr>
          <p:cNvPr id="1888" name="Google Shape;1888;p43"/>
          <p:cNvSpPr txBox="1"/>
          <p:nvPr/>
        </p:nvSpPr>
        <p:spPr>
          <a:xfrm>
            <a:off x="-10575" y="1157325"/>
            <a:ext cx="4356600" cy="3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Non-persistent HTTP</a:t>
            </a:r>
            <a:endParaRPr sz="2200"/>
          </a:p>
          <a:p>
            <a:pPr indent="-368300" lvl="0" marL="482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ανοίγει 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σύνδ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368300" lvl="0" marL="482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πολύ ένα αντικείμενο μεταφέρεται μέσω της σύνδεσης TCP</a:t>
            </a:r>
            <a:endParaRPr sz="2200"/>
          </a:p>
          <a:p>
            <a:pPr indent="-368300" lvl="0" marL="482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κλείνει 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σύνδεση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82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Calibri"/>
              <a:buAutoNum type="arabicPeriod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κατεβάσουμε πολλά αντικείμενα απαιτούνται πολλαπλές συνδέσεις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9" name="Google Shape;1889;p43"/>
          <p:cNvSpPr txBox="1"/>
          <p:nvPr/>
        </p:nvSpPr>
        <p:spPr>
          <a:xfrm>
            <a:off x="4476298" y="1157325"/>
            <a:ext cx="44220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Persistent HTTP</a:t>
            </a:r>
            <a:endParaRPr sz="2200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ανοίγει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σύνδεση προς ένα εξυπηρέτη</a:t>
            </a:r>
            <a:endParaRPr sz="2200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πολλαπλά αντικείμενα μπορούν να σταλούν μέσω μιας TCP σύνδεσης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μεταξύ πελάτη και εκείνου του εξυπηρέτη</a:t>
            </a:r>
            <a:endParaRPr sz="2200"/>
          </a:p>
          <a:p>
            <a:pPr indent="-3683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κλείνει η TCP σύνδεση </a:t>
            </a:r>
            <a:endParaRPr sz="2200"/>
          </a:p>
          <a:p>
            <a:pPr indent="-127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4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44"/>
          <p:cNvSpPr txBox="1"/>
          <p:nvPr>
            <p:ph type="title"/>
          </p:nvPr>
        </p:nvSpPr>
        <p:spPr>
          <a:xfrm>
            <a:off x="294218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Non-persistent HTTP: </a:t>
            </a:r>
            <a:r>
              <a:rPr lang="el"/>
              <a:t>παράδειγμα</a:t>
            </a:r>
            <a:endParaRPr sz="3300"/>
          </a:p>
        </p:txBody>
      </p:sp>
      <p:cxnSp>
        <p:nvCxnSpPr>
          <p:cNvPr id="1897" name="Google Shape;1897;p44"/>
          <p:cNvCxnSpPr/>
          <p:nvPr/>
        </p:nvCxnSpPr>
        <p:spPr>
          <a:xfrm>
            <a:off x="294218" y="2151125"/>
            <a:ext cx="8100" cy="261030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98" name="Google Shape;1898;p44"/>
          <p:cNvSpPr/>
          <p:nvPr/>
        </p:nvSpPr>
        <p:spPr>
          <a:xfrm>
            <a:off x="62969" y="4231168"/>
            <a:ext cx="492900" cy="2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44"/>
          <p:cNvSpPr txBox="1"/>
          <p:nvPr/>
        </p:nvSpPr>
        <p:spPr>
          <a:xfrm>
            <a:off x="302212" y="1013576"/>
            <a:ext cx="5956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enters URL:</a:t>
            </a:r>
            <a:endParaRPr sz="1100"/>
          </a:p>
        </p:txBody>
      </p:sp>
      <p:sp>
        <p:nvSpPr>
          <p:cNvPr id="1900" name="Google Shape;1900;p44"/>
          <p:cNvSpPr txBox="1"/>
          <p:nvPr/>
        </p:nvSpPr>
        <p:spPr>
          <a:xfrm>
            <a:off x="403488" y="1835438"/>
            <a:ext cx="36378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1a</a:t>
            </a:r>
            <a:r>
              <a:rPr b="0" i="0" lang="el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 HTTP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πελάτης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εκκινεί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μια σύνδεση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προς τον εξυπηρέτη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www.someSchool.edu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στην θύρα 80</a:t>
            </a:r>
            <a:endParaRPr sz="1800"/>
          </a:p>
        </p:txBody>
      </p:sp>
      <p:sp>
        <p:nvSpPr>
          <p:cNvPr id="1901" name="Google Shape;1901;p44"/>
          <p:cNvSpPr/>
          <p:nvPr/>
        </p:nvSpPr>
        <p:spPr>
          <a:xfrm>
            <a:off x="469575" y="3058375"/>
            <a:ext cx="32676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l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 HTTP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πελάτης στέλνει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ένα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μήνυμα αίτησης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(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περιλαμβάνοντας το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URL)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μέσω του socket του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Το μήνυμα λέει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ότι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ο πελάτης θέλει το αντικείμενο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someDepartment/home.index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44"/>
          <p:cNvSpPr/>
          <p:nvPr/>
        </p:nvSpPr>
        <p:spPr>
          <a:xfrm>
            <a:off x="4732975" y="2049875"/>
            <a:ext cx="4287300" cy="11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1b</a:t>
            </a:r>
            <a:r>
              <a:rPr b="0" i="0" lang="el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HTTP server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στην διεύθυνση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www.someSchool.edu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περιμένει για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σύνδεση στην θύρα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“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αποδέχεται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την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σύνδεση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και ενημερώνει τον πελάτη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3" name="Google Shape;1903;p44"/>
          <p:cNvSpPr/>
          <p:nvPr/>
        </p:nvSpPr>
        <p:spPr>
          <a:xfrm>
            <a:off x="4828175" y="3554924"/>
            <a:ext cx="4046100" cy="15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l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 HTTP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εξυπηρέτης λαμβάνει το μήνυμα αίτησης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δημιουργεί το </a:t>
            </a:r>
            <a:r>
              <a:rPr i="1" lang="el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μήνυμα απόκρισης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που περιλαμβάνει το ζητούμενο αντικείμενο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και στέλνει το μήνυμα στο socket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04" name="Google Shape;1904;p44"/>
          <p:cNvCxnSpPr/>
          <p:nvPr/>
        </p:nvCxnSpPr>
        <p:spPr>
          <a:xfrm>
            <a:off x="3522098" y="3721362"/>
            <a:ext cx="1350000" cy="4515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5" name="Google Shape;1905;p44"/>
          <p:cNvCxnSpPr/>
          <p:nvPr/>
        </p:nvCxnSpPr>
        <p:spPr>
          <a:xfrm flipH="1">
            <a:off x="3737253" y="4253994"/>
            <a:ext cx="1057800" cy="669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6" name="Google Shape;1906;p44"/>
          <p:cNvSpPr txBox="1"/>
          <p:nvPr/>
        </p:nvSpPr>
        <p:spPr>
          <a:xfrm>
            <a:off x="70112" y="4172828"/>
            <a:ext cx="504900" cy="30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cxnSp>
        <p:nvCxnSpPr>
          <p:cNvPr id="1907" name="Google Shape;1907;p44"/>
          <p:cNvCxnSpPr/>
          <p:nvPr/>
        </p:nvCxnSpPr>
        <p:spPr>
          <a:xfrm>
            <a:off x="3562838" y="2084444"/>
            <a:ext cx="1163400" cy="393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8" name="Google Shape;1908;p44"/>
          <p:cNvCxnSpPr/>
          <p:nvPr/>
        </p:nvCxnSpPr>
        <p:spPr>
          <a:xfrm flipH="1">
            <a:off x="3521967" y="2524976"/>
            <a:ext cx="1163400" cy="7551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09" name="Google Shape;1909;p44"/>
          <p:cNvSpPr txBox="1"/>
          <p:nvPr/>
        </p:nvSpPr>
        <p:spPr>
          <a:xfrm>
            <a:off x="3203242" y="1245490"/>
            <a:ext cx="478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(containing text, references to 10 jpeg images)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44"/>
          <p:cNvSpPr/>
          <p:nvPr/>
        </p:nvSpPr>
        <p:spPr>
          <a:xfrm>
            <a:off x="2326216" y="1061203"/>
            <a:ext cx="5956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000"/>
              <a:buFont typeface="Noto Sans Symbols"/>
              <a:buNone/>
            </a:pPr>
            <a:r>
              <a:rPr b="1" i="0" lang="el" sz="15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www.someSchool.edu/someDepartment/home.index</a:t>
            </a:r>
            <a:endParaRPr b="1" i="0" sz="15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911" name="Google Shape;1911;p44"/>
          <p:cNvGrpSpPr/>
          <p:nvPr/>
        </p:nvGrpSpPr>
        <p:grpSpPr>
          <a:xfrm>
            <a:off x="-26035" y="1545572"/>
            <a:ext cx="588634" cy="547817"/>
            <a:chOff x="-44" y="1473"/>
            <a:chExt cx="981" cy="1105"/>
          </a:xfrm>
        </p:grpSpPr>
        <p:pic>
          <p:nvPicPr>
            <p:cNvPr descr="desktop_computer_stylized_medium" id="1912" name="Google Shape;1912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3" name="Google Shape;1913;p4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4" name="Google Shape;1914;p44"/>
          <p:cNvGrpSpPr/>
          <p:nvPr/>
        </p:nvGrpSpPr>
        <p:grpSpPr>
          <a:xfrm>
            <a:off x="4470691" y="1760262"/>
            <a:ext cx="214676" cy="480014"/>
            <a:chOff x="4140" y="429"/>
            <a:chExt cx="1425" cy="2396"/>
          </a:xfrm>
        </p:grpSpPr>
        <p:sp>
          <p:nvSpPr>
            <p:cNvPr id="1915" name="Google Shape;1915;p4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4"/>
            <p:cNvSpPr/>
            <p:nvPr/>
          </p:nvSpPr>
          <p:spPr>
            <a:xfrm>
              <a:off x="4205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4"/>
            <p:cNvSpPr/>
            <p:nvPr/>
          </p:nvSpPr>
          <p:spPr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0" name="Google Shape;1920;p44"/>
            <p:cNvGrpSpPr/>
            <p:nvPr/>
          </p:nvGrpSpPr>
          <p:grpSpPr>
            <a:xfrm>
              <a:off x="4748" y="669"/>
              <a:ext cx="583" cy="140"/>
              <a:chOff x="613" y="2569"/>
              <a:chExt cx="727" cy="134"/>
            </a:xfrm>
          </p:grpSpPr>
          <p:sp>
            <p:nvSpPr>
              <p:cNvPr id="1921" name="Google Shape;1921;p44"/>
              <p:cNvSpPr/>
              <p:nvPr/>
            </p:nvSpPr>
            <p:spPr>
              <a:xfrm>
                <a:off x="613" y="2569"/>
                <a:ext cx="727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44"/>
              <p:cNvSpPr/>
              <p:nvPr/>
            </p:nvSpPr>
            <p:spPr>
              <a:xfrm>
                <a:off x="629" y="2586"/>
                <a:ext cx="694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3" name="Google Shape;1923;p44"/>
            <p:cNvSpPr/>
            <p:nvPr/>
          </p:nvSpPr>
          <p:spPr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4" name="Google Shape;1924;p44"/>
            <p:cNvGrpSpPr/>
            <p:nvPr/>
          </p:nvGrpSpPr>
          <p:grpSpPr>
            <a:xfrm>
              <a:off x="4749" y="995"/>
              <a:ext cx="579" cy="133"/>
              <a:chOff x="616" y="2569"/>
              <a:chExt cx="723" cy="138"/>
            </a:xfrm>
          </p:grpSpPr>
          <p:sp>
            <p:nvSpPr>
              <p:cNvPr id="1925" name="Google Shape;1925;p44"/>
              <p:cNvSpPr/>
              <p:nvPr/>
            </p:nvSpPr>
            <p:spPr>
              <a:xfrm>
                <a:off x="616" y="2569"/>
                <a:ext cx="723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44"/>
              <p:cNvSpPr/>
              <p:nvPr/>
            </p:nvSpPr>
            <p:spPr>
              <a:xfrm>
                <a:off x="632" y="2588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7" name="Google Shape;1927;p44"/>
            <p:cNvSpPr/>
            <p:nvPr/>
          </p:nvSpPr>
          <p:spPr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4"/>
            <p:cNvSpPr/>
            <p:nvPr/>
          </p:nvSpPr>
          <p:spPr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9" name="Google Shape;1929;p44"/>
            <p:cNvGrpSpPr/>
            <p:nvPr/>
          </p:nvGrpSpPr>
          <p:grpSpPr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30" name="Google Shape;1930;p44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44"/>
              <p:cNvSpPr/>
              <p:nvPr/>
            </p:nvSpPr>
            <p:spPr>
              <a:xfrm>
                <a:off x="631" y="2584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2" name="Google Shape;1932;p4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3" name="Google Shape;1933;p44"/>
            <p:cNvGrpSpPr/>
            <p:nvPr/>
          </p:nvGrpSpPr>
          <p:grpSpPr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34" name="Google Shape;1934;p44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44"/>
              <p:cNvSpPr/>
              <p:nvPr/>
            </p:nvSpPr>
            <p:spPr>
              <a:xfrm>
                <a:off x="630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6" name="Google Shape;1936;p44"/>
            <p:cNvSpPr/>
            <p:nvPr/>
          </p:nvSpPr>
          <p:spPr>
            <a:xfrm>
              <a:off x="5249" y="432"/>
              <a:ext cx="68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4"/>
            <p:cNvSpPr/>
            <p:nvPr/>
          </p:nvSpPr>
          <p:spPr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4"/>
            <p:cNvSpPr/>
            <p:nvPr/>
          </p:nvSpPr>
          <p:spPr>
            <a:xfrm>
              <a:off x="4140" y="2677"/>
              <a:ext cx="1201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4"/>
            <p:cNvSpPr/>
            <p:nvPr/>
          </p:nvSpPr>
          <p:spPr>
            <a:xfrm>
              <a:off x="4205" y="2712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4"/>
            <p:cNvSpPr/>
            <p:nvPr/>
          </p:nvSpPr>
          <p:spPr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4"/>
            <p:cNvSpPr/>
            <p:nvPr/>
          </p:nvSpPr>
          <p:spPr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4"/>
            <p:cNvSpPr/>
            <p:nvPr/>
          </p:nvSpPr>
          <p:spPr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4"/>
            <p:cNvSpPr/>
            <p:nvPr/>
          </p:nvSpPr>
          <p:spPr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7" name="Google Shape;1947;p4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45"/>
          <p:cNvSpPr txBox="1"/>
          <p:nvPr>
            <p:ph type="title"/>
          </p:nvPr>
        </p:nvSpPr>
        <p:spPr>
          <a:xfrm>
            <a:off x="294218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Non-persistent HTTP: </a:t>
            </a:r>
            <a:r>
              <a:rPr lang="el"/>
              <a:t>παράδειγμα</a:t>
            </a:r>
            <a:r>
              <a:rPr lang="el" sz="3300"/>
              <a:t>(</a:t>
            </a:r>
            <a:r>
              <a:rPr lang="el"/>
              <a:t>συνέχ</a:t>
            </a:r>
            <a:r>
              <a:rPr lang="el" sz="3300"/>
              <a:t>.)</a:t>
            </a:r>
            <a:endParaRPr sz="3300"/>
          </a:p>
        </p:txBody>
      </p:sp>
      <p:sp>
        <p:nvSpPr>
          <p:cNvPr id="1954" name="Google Shape;1954;p45"/>
          <p:cNvSpPr txBox="1"/>
          <p:nvPr/>
        </p:nvSpPr>
        <p:spPr>
          <a:xfrm>
            <a:off x="302212" y="1013576"/>
            <a:ext cx="59568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enters URL:</a:t>
            </a:r>
            <a:endParaRPr sz="1800"/>
          </a:p>
        </p:txBody>
      </p:sp>
      <p:sp>
        <p:nvSpPr>
          <p:cNvPr id="1955" name="Google Shape;1955;p45"/>
          <p:cNvSpPr txBox="1"/>
          <p:nvPr/>
        </p:nvSpPr>
        <p:spPr>
          <a:xfrm>
            <a:off x="3203242" y="1245490"/>
            <a:ext cx="4783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(containing text, references to 10 jpeg images)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45"/>
          <p:cNvSpPr/>
          <p:nvPr/>
        </p:nvSpPr>
        <p:spPr>
          <a:xfrm>
            <a:off x="2049576" y="1013575"/>
            <a:ext cx="65814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000"/>
              <a:buFont typeface="Noto Sans Symbols"/>
              <a:buNone/>
            </a:pPr>
            <a:r>
              <a:rPr b="1" i="0" lang="el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www.someSchool.edu/someDepartment/home.index</a:t>
            </a:r>
            <a:endParaRPr b="1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957" name="Google Shape;1957;p45"/>
          <p:cNvGrpSpPr/>
          <p:nvPr/>
        </p:nvGrpSpPr>
        <p:grpSpPr>
          <a:xfrm>
            <a:off x="-26035" y="1545572"/>
            <a:ext cx="588634" cy="547817"/>
            <a:chOff x="-44" y="1473"/>
            <a:chExt cx="981" cy="1105"/>
          </a:xfrm>
        </p:grpSpPr>
        <p:pic>
          <p:nvPicPr>
            <p:cNvPr descr="desktop_computer_stylized_medium" id="1958" name="Google Shape;1958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9" name="Google Shape;1959;p4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0" name="Google Shape;1960;p45"/>
          <p:cNvGrpSpPr/>
          <p:nvPr/>
        </p:nvGrpSpPr>
        <p:grpSpPr>
          <a:xfrm>
            <a:off x="4470691" y="1760262"/>
            <a:ext cx="214676" cy="480014"/>
            <a:chOff x="4140" y="429"/>
            <a:chExt cx="1425" cy="2396"/>
          </a:xfrm>
        </p:grpSpPr>
        <p:sp>
          <p:nvSpPr>
            <p:cNvPr id="1961" name="Google Shape;1961;p4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4205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6" name="Google Shape;1966;p45"/>
            <p:cNvGrpSpPr/>
            <p:nvPr/>
          </p:nvGrpSpPr>
          <p:grpSpPr>
            <a:xfrm>
              <a:off x="4748" y="669"/>
              <a:ext cx="583" cy="140"/>
              <a:chOff x="613" y="2569"/>
              <a:chExt cx="727" cy="134"/>
            </a:xfrm>
          </p:grpSpPr>
          <p:sp>
            <p:nvSpPr>
              <p:cNvPr id="1967" name="Google Shape;1967;p45"/>
              <p:cNvSpPr/>
              <p:nvPr/>
            </p:nvSpPr>
            <p:spPr>
              <a:xfrm>
                <a:off x="613" y="2569"/>
                <a:ext cx="727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45"/>
              <p:cNvSpPr/>
              <p:nvPr/>
            </p:nvSpPr>
            <p:spPr>
              <a:xfrm>
                <a:off x="629" y="2586"/>
                <a:ext cx="694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9" name="Google Shape;1969;p45"/>
            <p:cNvSpPr/>
            <p:nvPr/>
          </p:nvSpPr>
          <p:spPr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0" name="Google Shape;1970;p45"/>
            <p:cNvGrpSpPr/>
            <p:nvPr/>
          </p:nvGrpSpPr>
          <p:grpSpPr>
            <a:xfrm>
              <a:off x="4749" y="995"/>
              <a:ext cx="579" cy="133"/>
              <a:chOff x="616" y="2569"/>
              <a:chExt cx="723" cy="138"/>
            </a:xfrm>
          </p:grpSpPr>
          <p:sp>
            <p:nvSpPr>
              <p:cNvPr id="1971" name="Google Shape;1971;p45"/>
              <p:cNvSpPr/>
              <p:nvPr/>
            </p:nvSpPr>
            <p:spPr>
              <a:xfrm>
                <a:off x="616" y="2569"/>
                <a:ext cx="723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45"/>
              <p:cNvSpPr/>
              <p:nvPr/>
            </p:nvSpPr>
            <p:spPr>
              <a:xfrm>
                <a:off x="632" y="2588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3" name="Google Shape;1973;p45"/>
            <p:cNvSpPr/>
            <p:nvPr/>
          </p:nvSpPr>
          <p:spPr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5" name="Google Shape;1975;p45"/>
            <p:cNvGrpSpPr/>
            <p:nvPr/>
          </p:nvGrpSpPr>
          <p:grpSpPr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76" name="Google Shape;1976;p45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45"/>
              <p:cNvSpPr/>
              <p:nvPr/>
            </p:nvSpPr>
            <p:spPr>
              <a:xfrm>
                <a:off x="631" y="2584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8" name="Google Shape;1978;p4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9" name="Google Shape;1979;p45"/>
            <p:cNvGrpSpPr/>
            <p:nvPr/>
          </p:nvGrpSpPr>
          <p:grpSpPr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0" name="Google Shape;1980;p45"/>
              <p:cNvSpPr/>
              <p:nvPr/>
            </p:nvSpPr>
            <p:spPr>
              <a:xfrm>
                <a:off x="614" y="2568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45"/>
              <p:cNvSpPr/>
              <p:nvPr/>
            </p:nvSpPr>
            <p:spPr>
              <a:xfrm>
                <a:off x="630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2" name="Google Shape;1982;p45"/>
            <p:cNvSpPr/>
            <p:nvPr/>
          </p:nvSpPr>
          <p:spPr>
            <a:xfrm>
              <a:off x="5249" y="432"/>
              <a:ext cx="68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4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4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45"/>
            <p:cNvSpPr/>
            <p:nvPr/>
          </p:nvSpPr>
          <p:spPr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4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45"/>
            <p:cNvSpPr/>
            <p:nvPr/>
          </p:nvSpPr>
          <p:spPr>
            <a:xfrm>
              <a:off x="4140" y="2677"/>
              <a:ext cx="1201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45"/>
            <p:cNvSpPr/>
            <p:nvPr/>
          </p:nvSpPr>
          <p:spPr>
            <a:xfrm>
              <a:off x="4205" y="2712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45"/>
            <p:cNvSpPr/>
            <p:nvPr/>
          </p:nvSpPr>
          <p:spPr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45"/>
            <p:cNvSpPr/>
            <p:nvPr/>
          </p:nvSpPr>
          <p:spPr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45"/>
            <p:cNvSpPr/>
            <p:nvPr/>
          </p:nvSpPr>
          <p:spPr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45"/>
            <p:cNvSpPr/>
            <p:nvPr/>
          </p:nvSpPr>
          <p:spPr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3" name="Google Shape;1993;p45"/>
          <p:cNvSpPr txBox="1"/>
          <p:nvPr/>
        </p:nvSpPr>
        <p:spPr>
          <a:xfrm>
            <a:off x="294225" y="2400151"/>
            <a:ext cx="3813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 HTTP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πελάτης λαμβάνει το μήνυμα απόκρισης που περιλαμβάνει το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html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αρχείο και το εμφανίζει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εξετάζει το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html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αρχείο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και βρίσκει αναφορές προς τα 10 αντικείμενα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jpeg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45"/>
          <p:cNvSpPr/>
          <p:nvPr/>
        </p:nvSpPr>
        <p:spPr>
          <a:xfrm>
            <a:off x="423050" y="3977574"/>
            <a:ext cx="2857500" cy="11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τα βήματα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1-5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επαναλαμβάνονται για καθένα από τα 10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αντικείμενα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jpeg</a:t>
            </a:r>
            <a:endParaRPr sz="1800"/>
          </a:p>
        </p:txBody>
      </p:sp>
      <p:sp>
        <p:nvSpPr>
          <p:cNvPr id="1995" name="Google Shape;1995;p45"/>
          <p:cNvSpPr/>
          <p:nvPr/>
        </p:nvSpPr>
        <p:spPr>
          <a:xfrm>
            <a:off x="4725135" y="2086770"/>
            <a:ext cx="28575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 HTTP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εξυπηρέτης κλείνει την TCP σύνδεση</a:t>
            </a:r>
            <a:endParaRPr sz="1800"/>
          </a:p>
        </p:txBody>
      </p:sp>
      <p:cxnSp>
        <p:nvCxnSpPr>
          <p:cNvPr id="1996" name="Google Shape;1996;p45"/>
          <p:cNvCxnSpPr/>
          <p:nvPr/>
        </p:nvCxnSpPr>
        <p:spPr>
          <a:xfrm flipH="1">
            <a:off x="3885930" y="2400140"/>
            <a:ext cx="821400" cy="393000"/>
          </a:xfrm>
          <a:prstGeom prst="straightConnector1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7" name="Google Shape;1997;p45"/>
          <p:cNvCxnSpPr/>
          <p:nvPr/>
        </p:nvCxnSpPr>
        <p:spPr>
          <a:xfrm>
            <a:off x="294218" y="2151125"/>
            <a:ext cx="8100" cy="2610300"/>
          </a:xfrm>
          <a:prstGeom prst="straightConnector1">
            <a:avLst/>
          </a:prstGeom>
          <a:noFill/>
          <a:ln cap="flat" cmpd="sng" w="19050">
            <a:solidFill>
              <a:srgbClr val="A5A5A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98" name="Google Shape;1998;p45"/>
          <p:cNvSpPr/>
          <p:nvPr/>
        </p:nvSpPr>
        <p:spPr>
          <a:xfrm>
            <a:off x="62969" y="4231168"/>
            <a:ext cx="492900" cy="22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45"/>
          <p:cNvSpPr txBox="1"/>
          <p:nvPr/>
        </p:nvSpPr>
        <p:spPr>
          <a:xfrm>
            <a:off x="70112" y="4172828"/>
            <a:ext cx="504900" cy="300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sp>
        <p:nvSpPr>
          <p:cNvPr id="2000" name="Google Shape;2000;p4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46"/>
          <p:cNvSpPr txBox="1"/>
          <p:nvPr/>
        </p:nvSpPr>
        <p:spPr>
          <a:xfrm>
            <a:off x="-94850" y="1289650"/>
            <a:ext cx="5744400" cy="3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RTT (</a:t>
            </a:r>
            <a:r>
              <a:rPr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ορισμός</a:t>
            </a: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ο χρόνος για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ένα μικρό πακέτο να ταξιδέψει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τον πελάτη στον εξυπηρέτη και πίσω</a:t>
            </a:r>
            <a:endParaRPr sz="21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χρόνος απόκρισης</a:t>
            </a: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ανά</a:t>
            </a: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αντικείμενο</a:t>
            </a: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2100"/>
          </a:p>
          <a:p>
            <a:pPr indent="-18415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ένα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για την εκκίνηση της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TCP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σύνδεσης</a:t>
            </a:r>
            <a:endParaRPr sz="2100"/>
          </a:p>
          <a:p>
            <a:pPr indent="-18415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ένα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για το μήνυμα αίτησης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HTTP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συνδυασμένο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με το τρίτο τμήμα της τρίδρομης χειραψίας</a:t>
            </a:r>
            <a:endParaRPr sz="2100"/>
          </a:p>
          <a:p>
            <a:pPr indent="-18415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 χρόνος μετάδοσης του αντικειμένου/αρχείου</a:t>
            </a:r>
            <a:endParaRPr sz="21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46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Non-persistent HTTP: </a:t>
            </a:r>
            <a:r>
              <a:rPr lang="el"/>
              <a:t>χρόνος απόκρισης</a:t>
            </a:r>
            <a:endParaRPr sz="3300"/>
          </a:p>
        </p:txBody>
      </p:sp>
      <p:cxnSp>
        <p:nvCxnSpPr>
          <p:cNvPr id="2008" name="Google Shape;2008;p46"/>
          <p:cNvCxnSpPr/>
          <p:nvPr/>
        </p:nvCxnSpPr>
        <p:spPr>
          <a:xfrm>
            <a:off x="6909922" y="2003463"/>
            <a:ext cx="0" cy="2124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009" name="Google Shape;2009;p46"/>
          <p:cNvCxnSpPr/>
          <p:nvPr/>
        </p:nvCxnSpPr>
        <p:spPr>
          <a:xfrm>
            <a:off x="8177937" y="1998700"/>
            <a:ext cx="0" cy="216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010" name="Google Shape;2010;p46"/>
          <p:cNvCxnSpPr/>
          <p:nvPr/>
        </p:nvCxnSpPr>
        <p:spPr>
          <a:xfrm>
            <a:off x="6920637" y="2177294"/>
            <a:ext cx="1263300" cy="29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1" name="Google Shape;2011;p46"/>
          <p:cNvCxnSpPr/>
          <p:nvPr/>
        </p:nvCxnSpPr>
        <p:spPr>
          <a:xfrm flipH="1">
            <a:off x="6909940" y="2505907"/>
            <a:ext cx="1254900" cy="30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2" name="Google Shape;2012;p46"/>
          <p:cNvCxnSpPr/>
          <p:nvPr/>
        </p:nvCxnSpPr>
        <p:spPr>
          <a:xfrm>
            <a:off x="6915874" y="2886907"/>
            <a:ext cx="1263300" cy="292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13" name="Google Shape;2013;p46"/>
          <p:cNvSpPr/>
          <p:nvPr/>
        </p:nvSpPr>
        <p:spPr>
          <a:xfrm>
            <a:off x="8189957" y="3186857"/>
            <a:ext cx="75000" cy="121200"/>
          </a:xfrm>
          <a:prstGeom prst="rightBrace">
            <a:avLst>
              <a:gd fmla="val 2039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4" name="Google Shape;2014;p46"/>
          <p:cNvSpPr txBox="1"/>
          <p:nvPr/>
        </p:nvSpPr>
        <p:spPr>
          <a:xfrm>
            <a:off x="8260090" y="2958344"/>
            <a:ext cx="842700" cy="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time to 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transmit 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file</a:t>
            </a:r>
            <a:endParaRPr sz="1100"/>
          </a:p>
        </p:txBody>
      </p:sp>
      <p:cxnSp>
        <p:nvCxnSpPr>
          <p:cNvPr id="2015" name="Google Shape;2015;p46"/>
          <p:cNvCxnSpPr/>
          <p:nvPr/>
        </p:nvCxnSpPr>
        <p:spPr>
          <a:xfrm>
            <a:off x="6617028" y="2158244"/>
            <a:ext cx="2928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6" name="Google Shape;2016;p46"/>
          <p:cNvSpPr txBox="1"/>
          <p:nvPr/>
        </p:nvSpPr>
        <p:spPr>
          <a:xfrm>
            <a:off x="5649495" y="1922257"/>
            <a:ext cx="102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initiate TCP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connection</a:t>
            </a:r>
            <a:endParaRPr sz="1100"/>
          </a:p>
        </p:txBody>
      </p:sp>
      <p:sp>
        <p:nvSpPr>
          <p:cNvPr id="2017" name="Google Shape;2017;p46"/>
          <p:cNvSpPr/>
          <p:nvPr/>
        </p:nvSpPr>
        <p:spPr>
          <a:xfrm>
            <a:off x="6718230" y="2196344"/>
            <a:ext cx="96300" cy="602400"/>
          </a:xfrm>
          <a:prstGeom prst="leftBrace">
            <a:avLst>
              <a:gd fmla="val 5205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8" name="Google Shape;2018;p46"/>
          <p:cNvSpPr txBox="1"/>
          <p:nvPr/>
        </p:nvSpPr>
        <p:spPr>
          <a:xfrm>
            <a:off x="6356280" y="2354697"/>
            <a:ext cx="4314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</a:t>
            </a:r>
            <a:endParaRPr sz="1100"/>
          </a:p>
        </p:txBody>
      </p:sp>
      <p:cxnSp>
        <p:nvCxnSpPr>
          <p:cNvPr id="2019" name="Google Shape;2019;p46"/>
          <p:cNvCxnSpPr/>
          <p:nvPr/>
        </p:nvCxnSpPr>
        <p:spPr>
          <a:xfrm>
            <a:off x="6653937" y="2836900"/>
            <a:ext cx="265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0" name="Google Shape;2020;p46"/>
          <p:cNvSpPr txBox="1"/>
          <p:nvPr/>
        </p:nvSpPr>
        <p:spPr>
          <a:xfrm>
            <a:off x="5649510" y="2624736"/>
            <a:ext cx="14775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request file</a:t>
            </a:r>
            <a:endParaRPr sz="1100"/>
          </a:p>
        </p:txBody>
      </p:sp>
      <p:sp>
        <p:nvSpPr>
          <p:cNvPr id="2021" name="Google Shape;2021;p46"/>
          <p:cNvSpPr/>
          <p:nvPr/>
        </p:nvSpPr>
        <p:spPr>
          <a:xfrm>
            <a:off x="6722993" y="2878572"/>
            <a:ext cx="96300" cy="602400"/>
          </a:xfrm>
          <a:prstGeom prst="leftBrace">
            <a:avLst>
              <a:gd fmla="val 5205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46"/>
          <p:cNvSpPr txBox="1"/>
          <p:nvPr/>
        </p:nvSpPr>
        <p:spPr>
          <a:xfrm>
            <a:off x="6370568" y="3046450"/>
            <a:ext cx="4314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</a:t>
            </a:r>
            <a:endParaRPr sz="1100"/>
          </a:p>
        </p:txBody>
      </p:sp>
      <p:cxnSp>
        <p:nvCxnSpPr>
          <p:cNvPr id="2023" name="Google Shape;2023;p46"/>
          <p:cNvCxnSpPr/>
          <p:nvPr/>
        </p:nvCxnSpPr>
        <p:spPr>
          <a:xfrm flipH="1">
            <a:off x="6626333" y="3603754"/>
            <a:ext cx="270900" cy="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4" name="Google Shape;2024;p46"/>
          <p:cNvSpPr txBox="1"/>
          <p:nvPr/>
        </p:nvSpPr>
        <p:spPr>
          <a:xfrm>
            <a:off x="5566263" y="3462925"/>
            <a:ext cx="12357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file received</a:t>
            </a:r>
            <a:endParaRPr sz="1100"/>
          </a:p>
        </p:txBody>
      </p:sp>
      <p:sp>
        <p:nvSpPr>
          <p:cNvPr id="2025" name="Google Shape;2025;p46"/>
          <p:cNvSpPr txBox="1"/>
          <p:nvPr/>
        </p:nvSpPr>
        <p:spPr>
          <a:xfrm>
            <a:off x="6740853" y="4138253"/>
            <a:ext cx="4980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sp>
        <p:nvSpPr>
          <p:cNvPr id="2026" name="Google Shape;2026;p46"/>
          <p:cNvSpPr txBox="1"/>
          <p:nvPr/>
        </p:nvSpPr>
        <p:spPr>
          <a:xfrm>
            <a:off x="7999343" y="4125157"/>
            <a:ext cx="498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grpSp>
        <p:nvGrpSpPr>
          <p:cNvPr id="2027" name="Google Shape;2027;p46"/>
          <p:cNvGrpSpPr/>
          <p:nvPr/>
        </p:nvGrpSpPr>
        <p:grpSpPr>
          <a:xfrm>
            <a:off x="8027919" y="1423628"/>
            <a:ext cx="317897" cy="513160"/>
            <a:chOff x="4140" y="429"/>
            <a:chExt cx="1425" cy="2396"/>
          </a:xfrm>
        </p:grpSpPr>
        <p:sp>
          <p:nvSpPr>
            <p:cNvPr id="2028" name="Google Shape;2028;p4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6"/>
            <p:cNvSpPr/>
            <p:nvPr/>
          </p:nvSpPr>
          <p:spPr>
            <a:xfrm>
              <a:off x="4204" y="429"/>
              <a:ext cx="1051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6"/>
            <p:cNvSpPr/>
            <p:nvPr/>
          </p:nvSpPr>
          <p:spPr>
            <a:xfrm>
              <a:off x="4209" y="690"/>
              <a:ext cx="598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3" name="Google Shape;2033;p46"/>
            <p:cNvGrpSpPr/>
            <p:nvPr/>
          </p:nvGrpSpPr>
          <p:grpSpPr>
            <a:xfrm>
              <a:off x="4748" y="668"/>
              <a:ext cx="582" cy="145"/>
              <a:chOff x="613" y="2568"/>
              <a:chExt cx="726" cy="139"/>
            </a:xfrm>
          </p:grpSpPr>
          <p:sp>
            <p:nvSpPr>
              <p:cNvPr id="2034" name="Google Shape;2034;p46"/>
              <p:cNvSpPr/>
              <p:nvPr/>
            </p:nvSpPr>
            <p:spPr>
              <a:xfrm>
                <a:off x="613" y="2568"/>
                <a:ext cx="726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46"/>
              <p:cNvSpPr/>
              <p:nvPr/>
            </p:nvSpPr>
            <p:spPr>
              <a:xfrm>
                <a:off x="627" y="2584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36" name="Google Shape;2036;p46"/>
            <p:cNvSpPr/>
            <p:nvPr/>
          </p:nvSpPr>
          <p:spPr>
            <a:xfrm>
              <a:off x="4225" y="1018"/>
              <a:ext cx="592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7" name="Google Shape;2037;p46"/>
            <p:cNvGrpSpPr/>
            <p:nvPr/>
          </p:nvGrpSpPr>
          <p:grpSpPr>
            <a:xfrm>
              <a:off x="4749" y="996"/>
              <a:ext cx="582" cy="133"/>
              <a:chOff x="616" y="2570"/>
              <a:chExt cx="726" cy="138"/>
            </a:xfrm>
          </p:grpSpPr>
          <p:sp>
            <p:nvSpPr>
              <p:cNvPr id="2038" name="Google Shape;2038;p46"/>
              <p:cNvSpPr/>
              <p:nvPr/>
            </p:nvSpPr>
            <p:spPr>
              <a:xfrm>
                <a:off x="616" y="2570"/>
                <a:ext cx="726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46"/>
              <p:cNvSpPr/>
              <p:nvPr/>
            </p:nvSpPr>
            <p:spPr>
              <a:xfrm>
                <a:off x="629" y="2587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0" name="Google Shape;2040;p46"/>
            <p:cNvSpPr/>
            <p:nvPr/>
          </p:nvSpPr>
          <p:spPr>
            <a:xfrm>
              <a:off x="4215" y="1357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46"/>
            <p:cNvSpPr/>
            <p:nvPr/>
          </p:nvSpPr>
          <p:spPr>
            <a:xfrm>
              <a:off x="4225" y="1658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2" name="Google Shape;2042;p46"/>
            <p:cNvGrpSpPr/>
            <p:nvPr/>
          </p:nvGrpSpPr>
          <p:grpSpPr>
            <a:xfrm>
              <a:off x="4733" y="1641"/>
              <a:ext cx="587" cy="139"/>
              <a:chOff x="611" y="2581"/>
              <a:chExt cx="731" cy="128"/>
            </a:xfrm>
          </p:grpSpPr>
          <p:sp>
            <p:nvSpPr>
              <p:cNvPr id="2043" name="Google Shape;2043;p46"/>
              <p:cNvSpPr/>
              <p:nvPr/>
            </p:nvSpPr>
            <p:spPr>
              <a:xfrm>
                <a:off x="611" y="2581"/>
                <a:ext cx="731" cy="12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46"/>
              <p:cNvSpPr/>
              <p:nvPr/>
            </p:nvSpPr>
            <p:spPr>
              <a:xfrm>
                <a:off x="624" y="2586"/>
                <a:ext cx="698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5" name="Google Shape;2045;p4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6" name="Google Shape;2046;p46"/>
            <p:cNvGrpSpPr/>
            <p:nvPr/>
          </p:nvGrpSpPr>
          <p:grpSpPr>
            <a:xfrm>
              <a:off x="4737" y="1335"/>
              <a:ext cx="582" cy="139"/>
              <a:chOff x="612" y="2576"/>
              <a:chExt cx="725" cy="139"/>
            </a:xfrm>
          </p:grpSpPr>
          <p:sp>
            <p:nvSpPr>
              <p:cNvPr id="2047" name="Google Shape;2047;p46"/>
              <p:cNvSpPr/>
              <p:nvPr/>
            </p:nvSpPr>
            <p:spPr>
              <a:xfrm>
                <a:off x="612" y="2576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46"/>
              <p:cNvSpPr/>
              <p:nvPr/>
            </p:nvSpPr>
            <p:spPr>
              <a:xfrm>
                <a:off x="626" y="2587"/>
                <a:ext cx="691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9" name="Google Shape;2049;p46"/>
            <p:cNvSpPr/>
            <p:nvPr/>
          </p:nvSpPr>
          <p:spPr>
            <a:xfrm>
              <a:off x="5250" y="429"/>
              <a:ext cx="69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4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4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46"/>
            <p:cNvSpPr/>
            <p:nvPr/>
          </p:nvSpPr>
          <p:spPr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4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46"/>
            <p:cNvSpPr/>
            <p:nvPr/>
          </p:nvSpPr>
          <p:spPr>
            <a:xfrm>
              <a:off x="4140" y="2680"/>
              <a:ext cx="1201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46"/>
            <p:cNvSpPr/>
            <p:nvPr/>
          </p:nvSpPr>
          <p:spPr>
            <a:xfrm>
              <a:off x="4204" y="2708"/>
              <a:ext cx="1073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46"/>
            <p:cNvSpPr/>
            <p:nvPr/>
          </p:nvSpPr>
          <p:spPr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46"/>
            <p:cNvSpPr/>
            <p:nvPr/>
          </p:nvSpPr>
          <p:spPr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46"/>
            <p:cNvSpPr/>
            <p:nvPr/>
          </p:nvSpPr>
          <p:spPr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46"/>
            <p:cNvSpPr/>
            <p:nvPr/>
          </p:nvSpPr>
          <p:spPr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0" name="Google Shape;2060;p46"/>
          <p:cNvGrpSpPr/>
          <p:nvPr/>
        </p:nvGrpSpPr>
        <p:grpSpPr>
          <a:xfrm>
            <a:off x="6526541" y="1440297"/>
            <a:ext cx="523875" cy="532210"/>
            <a:chOff x="-44" y="1473"/>
            <a:chExt cx="981" cy="1105"/>
          </a:xfrm>
        </p:grpSpPr>
        <p:pic>
          <p:nvPicPr>
            <p:cNvPr descr="desktop_computer_stylized_medium" id="2061" name="Google Shape;2061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2" name="Google Shape;2062;p4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3" name="Google Shape;2063;p46"/>
          <p:cNvSpPr/>
          <p:nvPr/>
        </p:nvSpPr>
        <p:spPr>
          <a:xfrm>
            <a:off x="6903738" y="3185113"/>
            <a:ext cx="1275202" cy="418641"/>
          </a:xfrm>
          <a:custGeom>
            <a:rect b="b" l="l" r="r" t="t"/>
            <a:pathLst>
              <a:path extrusionOk="0" h="558188" w="1700270">
                <a:moveTo>
                  <a:pt x="0" y="389262"/>
                </a:moveTo>
                <a:lnTo>
                  <a:pt x="1700270" y="0"/>
                </a:lnTo>
                <a:lnTo>
                  <a:pt x="1696598" y="176269"/>
                </a:lnTo>
                <a:lnTo>
                  <a:pt x="7344" y="558188"/>
                </a:lnTo>
                <a:lnTo>
                  <a:pt x="0" y="389262"/>
                </a:lnTo>
                <a:close/>
              </a:path>
            </a:pathLst>
          </a:custGeom>
          <a:solidFill>
            <a:srgbClr val="0000A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4" name="Google Shape;2064;p46"/>
          <p:cNvSpPr/>
          <p:nvPr/>
        </p:nvSpPr>
        <p:spPr>
          <a:xfrm rot="10800000">
            <a:off x="6814176" y="3482554"/>
            <a:ext cx="75000" cy="121200"/>
          </a:xfrm>
          <a:prstGeom prst="rightBrace">
            <a:avLst>
              <a:gd fmla="val 20390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5" name="Google Shape;2065;p46"/>
          <p:cNvSpPr txBox="1"/>
          <p:nvPr/>
        </p:nvSpPr>
        <p:spPr>
          <a:xfrm>
            <a:off x="182774" y="4558200"/>
            <a:ext cx="76932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Non-persistent HTTP response time =  2RTT+ file transmission  time</a:t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6" name="Google Shape;2066;p4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47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Persistent HTTP </a:t>
            </a:r>
            <a:r>
              <a:rPr lang="el" sz="2400"/>
              <a:t>(HTTP 1.1)</a:t>
            </a:r>
            <a:endParaRPr sz="3300"/>
          </a:p>
        </p:txBody>
      </p:sp>
      <p:sp>
        <p:nvSpPr>
          <p:cNvPr id="2073" name="Google Shape;2073;p47"/>
          <p:cNvSpPr txBox="1"/>
          <p:nvPr/>
        </p:nvSpPr>
        <p:spPr>
          <a:xfrm>
            <a:off x="-10575" y="1051325"/>
            <a:ext cx="4529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Non-persistent HTTP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προβλήματα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651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χρειάζεται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RTTs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ανά αντικείμενο</a:t>
            </a:r>
            <a:endParaRPr sz="2200"/>
          </a:p>
          <a:p>
            <a:pPr indent="-1651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 overhead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για κάθε σύνδεση TCP</a:t>
            </a:r>
            <a:endParaRPr sz="2200"/>
          </a:p>
          <a:p>
            <a:pPr indent="-1651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browsers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συχνά ανοίγουν πολλαπλές παράλληλες συνδέσεις TCP για να ανακτήσουν τα αναφερόμενα αντικείμενα παράλληλα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5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5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4" name="Google Shape;2074;p47"/>
          <p:cNvSpPr txBox="1"/>
          <p:nvPr/>
        </p:nvSpPr>
        <p:spPr>
          <a:xfrm>
            <a:off x="4518425" y="1060850"/>
            <a:ext cx="4301400" cy="3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Persistent  HTTP (HTTP1.1):</a:t>
            </a:r>
            <a:endParaRPr b="0" i="1" sz="2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εξυπηρέτης αφήνει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ανοιχτή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την σύνδεση μετά που στέλνει την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απάντηση</a:t>
            </a:r>
            <a:endParaRPr sz="2200"/>
          </a:p>
          <a:p>
            <a:pPr indent="-1651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μεταγενέστερα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μηνύματα μεταξύ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ίδιου 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στέλνονται πάνω από την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ανοιχτή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σύνδεση</a:t>
            </a:r>
            <a:endParaRPr sz="2200"/>
          </a:p>
          <a:p>
            <a:pPr indent="-1651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πελάτης στέλνει αιτήσεις μόλις συναντήσει ένα αναφερόμενο αντικείμενο</a:t>
            </a:r>
            <a:endParaRPr sz="2200"/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075" name="Google Shape;2075;p4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48"/>
          <p:cNvSpPr txBox="1"/>
          <p:nvPr>
            <p:ph type="title"/>
          </p:nvPr>
        </p:nvSpPr>
        <p:spPr>
          <a:xfrm>
            <a:off x="370418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μήνυμα αίτησης</a:t>
            </a:r>
            <a:endParaRPr sz="3300"/>
          </a:p>
        </p:txBody>
      </p:sp>
      <p:sp>
        <p:nvSpPr>
          <p:cNvPr id="2082" name="Google Shape;2082;p48"/>
          <p:cNvSpPr txBox="1"/>
          <p:nvPr/>
        </p:nvSpPr>
        <p:spPr>
          <a:xfrm>
            <a:off x="171450" y="1083469"/>
            <a:ext cx="87438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two types of HTTP messages: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request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response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 request message: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ASCII (human-readable format)</a:t>
            </a:r>
            <a:endParaRPr b="0" i="0" sz="22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48"/>
          <p:cNvSpPr txBox="1"/>
          <p:nvPr/>
        </p:nvSpPr>
        <p:spPr>
          <a:xfrm>
            <a:off x="1850158" y="3142232"/>
            <a:ext cx="8034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header</a:t>
            </a:r>
            <a:endParaRPr sz="1100"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lines</a:t>
            </a:r>
            <a:endParaRPr b="0" i="0" sz="21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4" name="Google Shape;2084;p48"/>
          <p:cNvSpPr txBox="1"/>
          <p:nvPr/>
        </p:nvSpPr>
        <p:spPr>
          <a:xfrm>
            <a:off x="2771435" y="2492999"/>
            <a:ext cx="5941500" cy="1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GET /index.html HTTP/1.1\r\n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Host: www-net.cs.umass.edu\r\n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User-Agent: Mozilla/5.0 (Macintosh; Intel Mac OS X 10.15; rv:80.0) Gecko/20100101 Firefox/80.0 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Accept: text/html,application/xhtml+xml\r\n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Accept-Language: en-us,en;q=0.5\r\n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Accept-Encoding: gzip,deflate\r\n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keep-alive\r\n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\r\n</a:t>
            </a:r>
            <a:endParaRPr sz="1100"/>
          </a:p>
        </p:txBody>
      </p:sp>
      <p:grpSp>
        <p:nvGrpSpPr>
          <p:cNvPr id="2085" name="Google Shape;2085;p48"/>
          <p:cNvGrpSpPr/>
          <p:nvPr/>
        </p:nvGrpSpPr>
        <p:grpSpPr>
          <a:xfrm>
            <a:off x="5414622" y="1967633"/>
            <a:ext cx="2125931" cy="636985"/>
            <a:chOff x="7524296" y="2554061"/>
            <a:chExt cx="2834575" cy="849313"/>
          </a:xfrm>
        </p:grpSpPr>
        <p:cxnSp>
          <p:nvCxnSpPr>
            <p:cNvPr id="2086" name="Google Shape;2086;p48"/>
            <p:cNvCxnSpPr/>
            <p:nvPr/>
          </p:nvCxnSpPr>
          <p:spPr>
            <a:xfrm flipH="1">
              <a:off x="7524296" y="2841399"/>
              <a:ext cx="166688" cy="514350"/>
            </a:xfrm>
            <a:prstGeom prst="straightConnector1">
              <a:avLst/>
            </a:prstGeom>
            <a:noFill/>
            <a:ln cap="flat" cmpd="sng" w="952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87" name="Google Shape;2087;p48"/>
            <p:cNvSpPr txBox="1"/>
            <p:nvPr/>
          </p:nvSpPr>
          <p:spPr>
            <a:xfrm>
              <a:off x="7575096" y="2554061"/>
              <a:ext cx="27837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carriage return character</a:t>
              </a:r>
              <a:endParaRPr sz="1100"/>
            </a:p>
          </p:txBody>
        </p:sp>
        <p:sp>
          <p:nvSpPr>
            <p:cNvPr id="2088" name="Google Shape;2088;p48"/>
            <p:cNvSpPr txBox="1"/>
            <p:nvPr/>
          </p:nvSpPr>
          <p:spPr>
            <a:xfrm>
              <a:off x="7727496" y="2850924"/>
              <a:ext cx="21493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line-feed character</a:t>
              </a:r>
              <a:endParaRPr sz="1100"/>
            </a:p>
          </p:txBody>
        </p:sp>
        <p:cxnSp>
          <p:nvCxnSpPr>
            <p:cNvPr id="2089" name="Google Shape;2089;p48"/>
            <p:cNvCxnSpPr/>
            <p:nvPr/>
          </p:nvCxnSpPr>
          <p:spPr>
            <a:xfrm flipH="1">
              <a:off x="7805284" y="3150961"/>
              <a:ext cx="80962" cy="252413"/>
            </a:xfrm>
            <a:prstGeom prst="straightConnector1">
              <a:avLst/>
            </a:prstGeom>
            <a:noFill/>
            <a:ln cap="flat" cmpd="sng" w="9525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090" name="Google Shape;2090;p48"/>
          <p:cNvGrpSpPr/>
          <p:nvPr/>
        </p:nvGrpSpPr>
        <p:grpSpPr>
          <a:xfrm>
            <a:off x="-171" y="2288234"/>
            <a:ext cx="2768374" cy="623250"/>
            <a:chOff x="304572" y="3050979"/>
            <a:chExt cx="3691165" cy="831000"/>
          </a:xfrm>
        </p:grpSpPr>
        <p:sp>
          <p:nvSpPr>
            <p:cNvPr id="2091" name="Google Shape;2091;p48"/>
            <p:cNvSpPr txBox="1"/>
            <p:nvPr/>
          </p:nvSpPr>
          <p:spPr>
            <a:xfrm>
              <a:off x="304572" y="3050979"/>
              <a:ext cx="3163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request line (GET, POST, 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8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HEAD commands)</a:t>
              </a:r>
              <a:endParaRPr b="0" i="0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2" name="Google Shape;2092;p48"/>
            <p:cNvCxnSpPr/>
            <p:nvPr/>
          </p:nvCxnSpPr>
          <p:spPr>
            <a:xfrm>
              <a:off x="2558822" y="3471412"/>
              <a:ext cx="1436915" cy="0"/>
            </a:xfrm>
            <a:prstGeom prst="straightConnector1">
              <a:avLst/>
            </a:prstGeom>
            <a:noFill/>
            <a:ln cap="flat" cmpd="sng" w="19050">
              <a:solidFill>
                <a:srgbClr val="0000A8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093" name="Google Shape;2093;p48"/>
          <p:cNvGrpSpPr/>
          <p:nvPr/>
        </p:nvGrpSpPr>
        <p:grpSpPr>
          <a:xfrm>
            <a:off x="329329" y="4161590"/>
            <a:ext cx="5822281" cy="875314"/>
            <a:chOff x="743905" y="5548787"/>
            <a:chExt cx="7763041" cy="1167086"/>
          </a:xfrm>
        </p:grpSpPr>
        <p:cxnSp>
          <p:nvCxnSpPr>
            <p:cNvPr id="2094" name="Google Shape;2094;p48"/>
            <p:cNvCxnSpPr/>
            <p:nvPr/>
          </p:nvCxnSpPr>
          <p:spPr>
            <a:xfrm>
              <a:off x="3499984" y="5710011"/>
              <a:ext cx="511175" cy="0"/>
            </a:xfrm>
            <a:prstGeom prst="straightConnector1">
              <a:avLst/>
            </a:prstGeom>
            <a:noFill/>
            <a:ln cap="flat" cmpd="sng" w="19050">
              <a:solidFill>
                <a:srgbClr val="00009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095" name="Google Shape;2095;p48"/>
            <p:cNvSpPr txBox="1"/>
            <p:nvPr/>
          </p:nvSpPr>
          <p:spPr>
            <a:xfrm>
              <a:off x="743905" y="5548787"/>
              <a:ext cx="2771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carriage return, line feed at start of line indicates end of header lines</a:t>
              </a:r>
              <a:endParaRPr b="0" i="0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8"/>
            <p:cNvSpPr txBox="1"/>
            <p:nvPr/>
          </p:nvSpPr>
          <p:spPr>
            <a:xfrm>
              <a:off x="4000046" y="6171973"/>
              <a:ext cx="45069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 Check out the online interactive exercises for more examples: h</a:t>
              </a:r>
              <a:r>
                <a:rPr b="0" i="0" lang="el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ttp://gaia.cs.umass.edu/kurose_ross/interactive/</a:t>
              </a:r>
              <a:endParaRPr sz="1100"/>
            </a:p>
          </p:txBody>
        </p:sp>
      </p:grpSp>
      <p:sp>
        <p:nvSpPr>
          <p:cNvPr id="2097" name="Google Shape;2097;p48"/>
          <p:cNvSpPr/>
          <p:nvPr/>
        </p:nvSpPr>
        <p:spPr>
          <a:xfrm>
            <a:off x="2630837" y="2778071"/>
            <a:ext cx="163200" cy="13485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0000A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8" name="Google Shape;2098;p48"/>
          <p:cNvSpPr/>
          <p:nvPr/>
        </p:nvSpPr>
        <p:spPr>
          <a:xfrm>
            <a:off x="2786036" y="2498270"/>
            <a:ext cx="4965600" cy="22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9" name="Google Shape;2099;p48"/>
          <p:cNvSpPr/>
          <p:nvPr/>
        </p:nvSpPr>
        <p:spPr>
          <a:xfrm>
            <a:off x="1816553" y="2699639"/>
            <a:ext cx="6294600" cy="147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0" name="Google Shape;2100;p4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5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p49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μήνυμα αίτησης</a:t>
            </a:r>
            <a:r>
              <a:rPr lang="el" sz="3300"/>
              <a:t>: </a:t>
            </a:r>
            <a:r>
              <a:rPr lang="el"/>
              <a:t>γενική μορφή</a:t>
            </a:r>
            <a:endParaRPr sz="3300"/>
          </a:p>
        </p:txBody>
      </p:sp>
      <p:sp>
        <p:nvSpPr>
          <p:cNvPr id="2107" name="Google Shape;2107;p49"/>
          <p:cNvSpPr txBox="1"/>
          <p:nvPr/>
        </p:nvSpPr>
        <p:spPr>
          <a:xfrm>
            <a:off x="5918754" y="1314450"/>
            <a:ext cx="772800" cy="4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 sz="1100"/>
          </a:p>
        </p:txBody>
      </p:sp>
      <p:sp>
        <p:nvSpPr>
          <p:cNvPr id="2108" name="Google Shape;2108;p49"/>
          <p:cNvSpPr txBox="1"/>
          <p:nvPr/>
        </p:nvSpPr>
        <p:spPr>
          <a:xfrm>
            <a:off x="5915182" y="2076450"/>
            <a:ext cx="731100" cy="48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lines</a:t>
            </a:r>
            <a:endParaRPr sz="1100"/>
          </a:p>
        </p:txBody>
      </p:sp>
      <p:sp>
        <p:nvSpPr>
          <p:cNvPr id="2109" name="Google Shape;2109;p49"/>
          <p:cNvSpPr/>
          <p:nvPr/>
        </p:nvSpPr>
        <p:spPr>
          <a:xfrm>
            <a:off x="5627051" y="1753790"/>
            <a:ext cx="259500" cy="13644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49"/>
          <p:cNvSpPr/>
          <p:nvPr/>
        </p:nvSpPr>
        <p:spPr>
          <a:xfrm>
            <a:off x="5527038" y="1715690"/>
            <a:ext cx="217800" cy="15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49"/>
          <p:cNvSpPr/>
          <p:nvPr/>
        </p:nvSpPr>
        <p:spPr>
          <a:xfrm>
            <a:off x="5803263" y="3295650"/>
            <a:ext cx="534600" cy="91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49"/>
          <p:cNvSpPr txBox="1"/>
          <p:nvPr/>
        </p:nvSpPr>
        <p:spPr>
          <a:xfrm>
            <a:off x="5916373" y="3719513"/>
            <a:ext cx="5514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sz="1100"/>
          </a:p>
        </p:txBody>
      </p:sp>
      <p:sp>
        <p:nvSpPr>
          <p:cNvPr id="2113" name="Google Shape;2113;p49"/>
          <p:cNvSpPr/>
          <p:nvPr/>
        </p:nvSpPr>
        <p:spPr>
          <a:xfrm>
            <a:off x="1550350" y="1341834"/>
            <a:ext cx="4229100" cy="334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4" name="Google Shape;2114;p49"/>
          <p:cNvCxnSpPr/>
          <p:nvPr/>
        </p:nvCxnSpPr>
        <p:spPr>
          <a:xfrm>
            <a:off x="2531425" y="1344215"/>
            <a:ext cx="0" cy="32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5" name="Google Shape;2115;p49"/>
          <p:cNvCxnSpPr/>
          <p:nvPr/>
        </p:nvCxnSpPr>
        <p:spPr>
          <a:xfrm>
            <a:off x="2864800" y="1344215"/>
            <a:ext cx="0" cy="32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6" name="Google Shape;2116;p49"/>
          <p:cNvCxnSpPr/>
          <p:nvPr/>
        </p:nvCxnSpPr>
        <p:spPr>
          <a:xfrm>
            <a:off x="3845875" y="1344215"/>
            <a:ext cx="0" cy="32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7" name="Google Shape;2117;p49"/>
          <p:cNvCxnSpPr/>
          <p:nvPr/>
        </p:nvCxnSpPr>
        <p:spPr>
          <a:xfrm>
            <a:off x="4164963" y="1339453"/>
            <a:ext cx="0" cy="32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8" name="Google Shape;2118;p49"/>
          <p:cNvCxnSpPr/>
          <p:nvPr/>
        </p:nvCxnSpPr>
        <p:spPr>
          <a:xfrm>
            <a:off x="5141276" y="1344215"/>
            <a:ext cx="0" cy="32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9" name="Google Shape;2119;p49"/>
          <p:cNvCxnSpPr/>
          <p:nvPr/>
        </p:nvCxnSpPr>
        <p:spPr>
          <a:xfrm>
            <a:off x="5469888" y="1344215"/>
            <a:ext cx="0" cy="328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0" name="Google Shape;2120;p49"/>
          <p:cNvSpPr txBox="1"/>
          <p:nvPr/>
        </p:nvSpPr>
        <p:spPr>
          <a:xfrm>
            <a:off x="1643219" y="1362075"/>
            <a:ext cx="772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endParaRPr sz="1100"/>
          </a:p>
        </p:txBody>
      </p:sp>
      <p:sp>
        <p:nvSpPr>
          <p:cNvPr id="2121" name="Google Shape;2121;p49"/>
          <p:cNvSpPr txBox="1"/>
          <p:nvPr/>
        </p:nvSpPr>
        <p:spPr>
          <a:xfrm>
            <a:off x="2514757" y="1347788"/>
            <a:ext cx="339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 sz="1100"/>
          </a:p>
        </p:txBody>
      </p:sp>
      <p:sp>
        <p:nvSpPr>
          <p:cNvPr id="2122" name="Google Shape;2122;p49"/>
          <p:cNvSpPr txBox="1"/>
          <p:nvPr/>
        </p:nvSpPr>
        <p:spPr>
          <a:xfrm>
            <a:off x="3838732" y="1352550"/>
            <a:ext cx="339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 sz="1100"/>
          </a:p>
        </p:txBody>
      </p:sp>
      <p:sp>
        <p:nvSpPr>
          <p:cNvPr id="2123" name="Google Shape;2123;p49"/>
          <p:cNvSpPr txBox="1"/>
          <p:nvPr/>
        </p:nvSpPr>
        <p:spPr>
          <a:xfrm>
            <a:off x="5153182" y="1357313"/>
            <a:ext cx="302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</a:t>
            </a:r>
            <a:endParaRPr sz="1100"/>
          </a:p>
        </p:txBody>
      </p:sp>
      <p:sp>
        <p:nvSpPr>
          <p:cNvPr id="2124" name="Google Shape;2124;p49"/>
          <p:cNvSpPr txBox="1"/>
          <p:nvPr/>
        </p:nvSpPr>
        <p:spPr>
          <a:xfrm>
            <a:off x="5505607" y="1365646"/>
            <a:ext cx="233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lf</a:t>
            </a:r>
            <a:endParaRPr sz="1100"/>
          </a:p>
        </p:txBody>
      </p:sp>
      <p:sp>
        <p:nvSpPr>
          <p:cNvPr id="2125" name="Google Shape;2125;p49"/>
          <p:cNvSpPr txBox="1"/>
          <p:nvPr/>
        </p:nvSpPr>
        <p:spPr>
          <a:xfrm>
            <a:off x="4281644" y="1352550"/>
            <a:ext cx="752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version</a:t>
            </a:r>
            <a:endParaRPr sz="1100"/>
          </a:p>
        </p:txBody>
      </p:sp>
      <p:sp>
        <p:nvSpPr>
          <p:cNvPr id="2126" name="Google Shape;2126;p49"/>
          <p:cNvSpPr txBox="1"/>
          <p:nvPr/>
        </p:nvSpPr>
        <p:spPr>
          <a:xfrm>
            <a:off x="3062444" y="1362075"/>
            <a:ext cx="520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URL</a:t>
            </a:r>
            <a:endParaRPr sz="1100"/>
          </a:p>
        </p:txBody>
      </p:sp>
      <p:grpSp>
        <p:nvGrpSpPr>
          <p:cNvPr id="2127" name="Google Shape;2127;p49"/>
          <p:cNvGrpSpPr/>
          <p:nvPr/>
        </p:nvGrpSpPr>
        <p:grpSpPr>
          <a:xfrm>
            <a:off x="1550350" y="1675209"/>
            <a:ext cx="3502819" cy="381000"/>
            <a:chOff x="192" y="1894"/>
            <a:chExt cx="2942" cy="320"/>
          </a:xfrm>
        </p:grpSpPr>
        <p:sp>
          <p:nvSpPr>
            <p:cNvPr id="2128" name="Google Shape;2128;p49"/>
            <p:cNvSpPr/>
            <p:nvPr/>
          </p:nvSpPr>
          <p:spPr>
            <a:xfrm>
              <a:off x="192" y="1894"/>
              <a:ext cx="2876" cy="28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29" name="Google Shape;2129;p49"/>
            <p:cNvCxnSpPr/>
            <p:nvPr/>
          </p:nvCxnSpPr>
          <p:spPr>
            <a:xfrm>
              <a:off x="1700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0" name="Google Shape;2130;p49"/>
            <p:cNvCxnSpPr/>
            <p:nvPr/>
          </p:nvCxnSpPr>
          <p:spPr>
            <a:xfrm>
              <a:off x="1832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1" name="Google Shape;2131;p49"/>
            <p:cNvCxnSpPr/>
            <p:nvPr/>
          </p:nvCxnSpPr>
          <p:spPr>
            <a:xfrm>
              <a:off x="2528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2" name="Google Shape;2132;p49"/>
            <p:cNvCxnSpPr/>
            <p:nvPr/>
          </p:nvCxnSpPr>
          <p:spPr>
            <a:xfrm>
              <a:off x="2804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33" name="Google Shape;2133;p49"/>
            <p:cNvSpPr txBox="1"/>
            <p:nvPr/>
          </p:nvSpPr>
          <p:spPr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 sz="1100"/>
            </a:p>
          </p:txBody>
        </p:sp>
        <p:sp>
          <p:nvSpPr>
            <p:cNvPr id="2134" name="Google Shape;2134;p49"/>
            <p:cNvSpPr txBox="1"/>
            <p:nvPr/>
          </p:nvSpPr>
          <p:spPr>
            <a:xfrm>
              <a:off x="2834" y="19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 sz="1100"/>
            </a:p>
          </p:txBody>
        </p:sp>
        <p:sp>
          <p:nvSpPr>
            <p:cNvPr id="2135" name="Google Shape;2135;p49"/>
            <p:cNvSpPr txBox="1"/>
            <p:nvPr/>
          </p:nvSpPr>
          <p:spPr>
            <a:xfrm>
              <a:off x="1922" y="1895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 sz="1100"/>
            </a:p>
          </p:txBody>
        </p:sp>
        <p:sp>
          <p:nvSpPr>
            <p:cNvPr id="2136" name="Google Shape;2136;p49"/>
            <p:cNvSpPr txBox="1"/>
            <p:nvPr/>
          </p:nvSpPr>
          <p:spPr>
            <a:xfrm>
              <a:off x="246" y="1903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header field name</a:t>
              </a:r>
              <a:endParaRPr sz="1100"/>
            </a:p>
          </p:txBody>
        </p:sp>
      </p:grpSp>
      <p:grpSp>
        <p:nvGrpSpPr>
          <p:cNvPr id="2137" name="Google Shape;2137;p49"/>
          <p:cNvGrpSpPr/>
          <p:nvPr/>
        </p:nvGrpSpPr>
        <p:grpSpPr>
          <a:xfrm>
            <a:off x="1547969" y="2782490"/>
            <a:ext cx="3502819" cy="381000"/>
            <a:chOff x="192" y="1894"/>
            <a:chExt cx="2942" cy="320"/>
          </a:xfrm>
        </p:grpSpPr>
        <p:sp>
          <p:nvSpPr>
            <p:cNvPr id="2138" name="Google Shape;2138;p49"/>
            <p:cNvSpPr/>
            <p:nvPr/>
          </p:nvSpPr>
          <p:spPr>
            <a:xfrm>
              <a:off x="192" y="1894"/>
              <a:ext cx="2876" cy="28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39" name="Google Shape;2139;p49"/>
            <p:cNvCxnSpPr/>
            <p:nvPr/>
          </p:nvCxnSpPr>
          <p:spPr>
            <a:xfrm>
              <a:off x="1700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0" name="Google Shape;2140;p49"/>
            <p:cNvCxnSpPr/>
            <p:nvPr/>
          </p:nvCxnSpPr>
          <p:spPr>
            <a:xfrm>
              <a:off x="1832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1" name="Google Shape;2141;p49"/>
            <p:cNvCxnSpPr/>
            <p:nvPr/>
          </p:nvCxnSpPr>
          <p:spPr>
            <a:xfrm>
              <a:off x="2528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2" name="Google Shape;2142;p49"/>
            <p:cNvCxnSpPr/>
            <p:nvPr/>
          </p:nvCxnSpPr>
          <p:spPr>
            <a:xfrm>
              <a:off x="2804" y="1896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43" name="Google Shape;2143;p49"/>
            <p:cNvSpPr txBox="1"/>
            <p:nvPr/>
          </p:nvSpPr>
          <p:spPr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 sz="1100"/>
            </a:p>
          </p:txBody>
        </p:sp>
        <p:sp>
          <p:nvSpPr>
            <p:cNvPr id="2144" name="Google Shape;2144;p49"/>
            <p:cNvSpPr txBox="1"/>
            <p:nvPr/>
          </p:nvSpPr>
          <p:spPr>
            <a:xfrm>
              <a:off x="2834" y="1914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 sz="1100"/>
            </a:p>
          </p:txBody>
        </p:sp>
        <p:sp>
          <p:nvSpPr>
            <p:cNvPr id="2145" name="Google Shape;2145;p49"/>
            <p:cNvSpPr txBox="1"/>
            <p:nvPr/>
          </p:nvSpPr>
          <p:spPr>
            <a:xfrm>
              <a:off x="1922" y="1895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value</a:t>
              </a:r>
              <a:endParaRPr sz="1100"/>
            </a:p>
          </p:txBody>
        </p:sp>
        <p:sp>
          <p:nvSpPr>
            <p:cNvPr id="2146" name="Google Shape;2146;p49"/>
            <p:cNvSpPr txBox="1"/>
            <p:nvPr/>
          </p:nvSpPr>
          <p:spPr>
            <a:xfrm>
              <a:off x="246" y="1903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header field name</a:t>
              </a:r>
              <a:endParaRPr sz="1100"/>
            </a:p>
          </p:txBody>
        </p:sp>
      </p:grpSp>
      <p:cxnSp>
        <p:nvCxnSpPr>
          <p:cNvPr id="2147" name="Google Shape;2147;p49"/>
          <p:cNvCxnSpPr/>
          <p:nvPr/>
        </p:nvCxnSpPr>
        <p:spPr>
          <a:xfrm>
            <a:off x="1550350" y="2010965"/>
            <a:ext cx="0" cy="78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48" name="Google Shape;2148;p49"/>
          <p:cNvGrpSpPr/>
          <p:nvPr/>
        </p:nvGrpSpPr>
        <p:grpSpPr>
          <a:xfrm>
            <a:off x="1424144" y="2178844"/>
            <a:ext cx="357188" cy="406003"/>
            <a:chOff x="462" y="1727"/>
            <a:chExt cx="300" cy="341"/>
          </a:xfrm>
        </p:grpSpPr>
        <p:sp>
          <p:nvSpPr>
            <p:cNvPr id="2149" name="Google Shape;2149;p49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 txBox="1"/>
            <p:nvPr/>
          </p:nvSpPr>
          <p:spPr>
            <a:xfrm>
              <a:off x="462" y="172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  <p:sp>
          <p:nvSpPr>
            <p:cNvPr id="2151" name="Google Shape;2151;p49"/>
            <p:cNvSpPr txBox="1"/>
            <p:nvPr/>
          </p:nvSpPr>
          <p:spPr>
            <a:xfrm>
              <a:off x="462" y="176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</p:grpSp>
      <p:cxnSp>
        <p:nvCxnSpPr>
          <p:cNvPr id="2152" name="Google Shape;2152;p49"/>
          <p:cNvCxnSpPr/>
          <p:nvPr/>
        </p:nvCxnSpPr>
        <p:spPr>
          <a:xfrm>
            <a:off x="4973398" y="2001440"/>
            <a:ext cx="0" cy="78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53" name="Google Shape;2153;p49"/>
          <p:cNvGrpSpPr/>
          <p:nvPr/>
        </p:nvGrpSpPr>
        <p:grpSpPr>
          <a:xfrm>
            <a:off x="4847191" y="2169319"/>
            <a:ext cx="357187" cy="406003"/>
            <a:chOff x="462" y="1727"/>
            <a:chExt cx="300" cy="341"/>
          </a:xfrm>
        </p:grpSpPr>
        <p:sp>
          <p:nvSpPr>
            <p:cNvPr id="2154" name="Google Shape;2154;p49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9"/>
            <p:cNvSpPr txBox="1"/>
            <p:nvPr/>
          </p:nvSpPr>
          <p:spPr>
            <a:xfrm>
              <a:off x="462" y="172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  <p:sp>
          <p:nvSpPr>
            <p:cNvPr id="2156" name="Google Shape;2156;p49"/>
            <p:cNvSpPr txBox="1"/>
            <p:nvPr/>
          </p:nvSpPr>
          <p:spPr>
            <a:xfrm>
              <a:off x="462" y="176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</p:grpSp>
      <p:grpSp>
        <p:nvGrpSpPr>
          <p:cNvPr id="2157" name="Google Shape;2157;p49"/>
          <p:cNvGrpSpPr/>
          <p:nvPr/>
        </p:nvGrpSpPr>
        <p:grpSpPr>
          <a:xfrm>
            <a:off x="1546779" y="3117056"/>
            <a:ext cx="751284" cy="381000"/>
            <a:chOff x="3105" y="2650"/>
            <a:chExt cx="631" cy="320"/>
          </a:xfrm>
        </p:grpSpPr>
        <p:sp>
          <p:nvSpPr>
            <p:cNvPr id="2158" name="Google Shape;2158;p49"/>
            <p:cNvSpPr/>
            <p:nvPr/>
          </p:nvSpPr>
          <p:spPr>
            <a:xfrm>
              <a:off x="3105" y="2650"/>
              <a:ext cx="607" cy="28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9" name="Google Shape;2159;p49"/>
            <p:cNvCxnSpPr/>
            <p:nvPr/>
          </p:nvCxnSpPr>
          <p:spPr>
            <a:xfrm>
              <a:off x="3406" y="2652"/>
              <a:ext cx="0" cy="27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60" name="Google Shape;2160;p49"/>
            <p:cNvSpPr txBox="1"/>
            <p:nvPr/>
          </p:nvSpPr>
          <p:spPr>
            <a:xfrm>
              <a:off x="3140" y="2663"/>
              <a:ext cx="254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</a:t>
              </a:r>
              <a:endParaRPr sz="1100"/>
            </a:p>
          </p:txBody>
        </p:sp>
        <p:sp>
          <p:nvSpPr>
            <p:cNvPr id="2161" name="Google Shape;2161;p49"/>
            <p:cNvSpPr txBox="1"/>
            <p:nvPr/>
          </p:nvSpPr>
          <p:spPr>
            <a:xfrm>
              <a:off x="3436" y="2670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lf</a:t>
              </a:r>
              <a:endParaRPr sz="1100"/>
            </a:p>
          </p:txBody>
        </p:sp>
      </p:grpSp>
      <p:sp>
        <p:nvSpPr>
          <p:cNvPr id="2162" name="Google Shape;2162;p49"/>
          <p:cNvSpPr/>
          <p:nvPr/>
        </p:nvSpPr>
        <p:spPr>
          <a:xfrm>
            <a:off x="1546779" y="3452813"/>
            <a:ext cx="3877800" cy="840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9"/>
          <p:cNvSpPr txBox="1"/>
          <p:nvPr/>
        </p:nvSpPr>
        <p:spPr>
          <a:xfrm>
            <a:off x="2999341" y="3695700"/>
            <a:ext cx="10584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entity body</a:t>
            </a:r>
            <a:endParaRPr sz="1100"/>
          </a:p>
        </p:txBody>
      </p:sp>
      <p:grpSp>
        <p:nvGrpSpPr>
          <p:cNvPr id="2164" name="Google Shape;2164;p49"/>
          <p:cNvGrpSpPr/>
          <p:nvPr/>
        </p:nvGrpSpPr>
        <p:grpSpPr>
          <a:xfrm>
            <a:off x="1424144" y="3706415"/>
            <a:ext cx="357188" cy="406004"/>
            <a:chOff x="462" y="1727"/>
            <a:chExt cx="300" cy="341"/>
          </a:xfrm>
        </p:grpSpPr>
        <p:sp>
          <p:nvSpPr>
            <p:cNvPr id="2165" name="Google Shape;2165;p49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9"/>
            <p:cNvSpPr txBox="1"/>
            <p:nvPr/>
          </p:nvSpPr>
          <p:spPr>
            <a:xfrm>
              <a:off x="462" y="172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  <p:sp>
          <p:nvSpPr>
            <p:cNvPr id="2167" name="Google Shape;2167;p49"/>
            <p:cNvSpPr txBox="1"/>
            <p:nvPr/>
          </p:nvSpPr>
          <p:spPr>
            <a:xfrm>
              <a:off x="462" y="176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</p:grpSp>
      <p:grpSp>
        <p:nvGrpSpPr>
          <p:cNvPr id="2168" name="Google Shape;2168;p49"/>
          <p:cNvGrpSpPr/>
          <p:nvPr/>
        </p:nvGrpSpPr>
        <p:grpSpPr>
          <a:xfrm>
            <a:off x="5293675" y="3699271"/>
            <a:ext cx="357188" cy="406004"/>
            <a:chOff x="462" y="1727"/>
            <a:chExt cx="300" cy="341"/>
          </a:xfrm>
        </p:grpSpPr>
        <p:sp>
          <p:nvSpPr>
            <p:cNvPr id="2169" name="Google Shape;2169;p49"/>
            <p:cNvSpPr/>
            <p:nvPr/>
          </p:nvSpPr>
          <p:spPr>
            <a:xfrm>
              <a:off x="534" y="1854"/>
              <a:ext cx="56" cy="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9"/>
            <p:cNvSpPr txBox="1"/>
            <p:nvPr/>
          </p:nvSpPr>
          <p:spPr>
            <a:xfrm>
              <a:off x="462" y="172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  <p:sp>
          <p:nvSpPr>
            <p:cNvPr id="2171" name="Google Shape;2171;p49"/>
            <p:cNvSpPr txBox="1"/>
            <p:nvPr/>
          </p:nvSpPr>
          <p:spPr>
            <a:xfrm>
              <a:off x="462" y="1768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~</a:t>
              </a:r>
              <a:endParaRPr sz="1100"/>
            </a:p>
          </p:txBody>
        </p:sp>
      </p:grpSp>
      <p:sp>
        <p:nvSpPr>
          <p:cNvPr id="2172" name="Google Shape;2172;p4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p50"/>
          <p:cNvSpPr txBox="1"/>
          <p:nvPr>
            <p:ph type="title"/>
          </p:nvPr>
        </p:nvSpPr>
        <p:spPr>
          <a:xfrm>
            <a:off x="141818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Άλλα </a:t>
            </a:r>
            <a:r>
              <a:rPr lang="el" sz="3300"/>
              <a:t>HTTP </a:t>
            </a:r>
            <a:r>
              <a:rPr lang="el"/>
              <a:t>μηνύματα αίτησης</a:t>
            </a:r>
            <a:endParaRPr sz="3300"/>
          </a:p>
        </p:txBody>
      </p:sp>
      <p:sp>
        <p:nvSpPr>
          <p:cNvPr id="2179" name="Google Shape;2179;p50"/>
          <p:cNvSpPr txBox="1"/>
          <p:nvPr/>
        </p:nvSpPr>
        <p:spPr>
          <a:xfrm>
            <a:off x="56975" y="1106725"/>
            <a:ext cx="465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POST </a:t>
            </a:r>
            <a:r>
              <a:rPr lang="el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μέθοδος</a:t>
            </a: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ιστοσελίδα συχνά περιέχει είσοδο απο συμπλήρωση φόρμας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είσοδος του χρήστη στέλνεται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τον πελάτη στον εξυπηρέτη μέσα σε σώμα οντότητας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POST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μηνύματος</a:t>
            </a:r>
            <a:endParaRPr sz="2000"/>
          </a:p>
        </p:txBody>
      </p:sp>
      <p:sp>
        <p:nvSpPr>
          <p:cNvPr id="2180" name="Google Shape;2180;p50"/>
          <p:cNvSpPr txBox="1"/>
          <p:nvPr/>
        </p:nvSpPr>
        <p:spPr>
          <a:xfrm>
            <a:off x="56975" y="3040825"/>
            <a:ext cx="4515000" cy="15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el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μέθοδος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για να στείλουμε δεδομένα στον εξυπηρέτη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συμπεριλαμβάνει τα δεδομένα στο αιτήθεν URL πεδίο του HTTP GET αιτήματος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ακολουθώντας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ένα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‘?’):</a:t>
            </a:r>
            <a:endParaRPr sz="2000"/>
          </a:p>
        </p:txBody>
      </p:sp>
      <p:sp>
        <p:nvSpPr>
          <p:cNvPr id="2181" name="Google Shape;2181;p50"/>
          <p:cNvSpPr txBox="1"/>
          <p:nvPr/>
        </p:nvSpPr>
        <p:spPr>
          <a:xfrm>
            <a:off x="-79175" y="4639750"/>
            <a:ext cx="4866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www.somesite.com/animalsearch?monkeys&amp;banana</a:t>
            </a:r>
            <a:endParaRPr b="1" i="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82" name="Google Shape;2182;p50"/>
          <p:cNvSpPr txBox="1"/>
          <p:nvPr/>
        </p:nvSpPr>
        <p:spPr>
          <a:xfrm>
            <a:off x="4787850" y="1106725"/>
            <a:ext cx="4356300" cy="1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HEAD </a:t>
            </a:r>
            <a:r>
              <a:rPr lang="el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μέθοδος</a:t>
            </a: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εξυπηρέτησης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αποκρίνεται με ένα μήνυμα HTTP αλλά δεν συμπεριλαμβάνει το αιτούμενο αντικείμενο (μόνο την κεφαλίδα)</a:t>
            </a:r>
            <a:endParaRPr sz="2000"/>
          </a:p>
        </p:txBody>
      </p:sp>
      <p:sp>
        <p:nvSpPr>
          <p:cNvPr id="2183" name="Google Shape;2183;p50"/>
          <p:cNvSpPr txBox="1"/>
          <p:nvPr/>
        </p:nvSpPr>
        <p:spPr>
          <a:xfrm>
            <a:off x="4787825" y="2803450"/>
            <a:ext cx="4356300" cy="1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PUT </a:t>
            </a:r>
            <a:r>
              <a:rPr lang="el" sz="20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μέθοδος</a:t>
            </a:r>
            <a:r>
              <a:rPr b="0" i="0" lang="el" sz="20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ανεβάζει ένα νέο αρχείο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αντικείμενο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στον εξυπηρέτη</a:t>
            </a:r>
            <a:endParaRPr sz="2000"/>
          </a:p>
          <a:p>
            <a:pPr indent="-190500" lvl="0" marL="177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αντικαθιστά τελείως το αρχείο που υπάρχει στο συγκεκριμένο URL με το περιεχόμενο στο σώμα της οντότητας  του μηνύματος αίτησης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 HTTP</a:t>
            </a:r>
            <a:endParaRPr sz="2000"/>
          </a:p>
        </p:txBody>
      </p:sp>
      <p:sp>
        <p:nvSpPr>
          <p:cNvPr id="2184" name="Google Shape;2184;p5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51"/>
          <p:cNvSpPr txBox="1"/>
          <p:nvPr>
            <p:ph type="title"/>
          </p:nvPr>
        </p:nvSpPr>
        <p:spPr>
          <a:xfrm>
            <a:off x="599018" y="322501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μήνυμα απόκρισης</a:t>
            </a:r>
            <a:endParaRPr sz="3300"/>
          </a:p>
        </p:txBody>
      </p:sp>
      <p:sp>
        <p:nvSpPr>
          <p:cNvPr id="2191" name="Google Shape;2191;p51"/>
          <p:cNvSpPr txBox="1"/>
          <p:nvPr/>
        </p:nvSpPr>
        <p:spPr>
          <a:xfrm>
            <a:off x="667222" y="1166797"/>
            <a:ext cx="304208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status line (protocol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status code status phrase)</a:t>
            </a:r>
            <a:endParaRPr b="0" i="0" sz="2100" u="none" cap="none" strike="noStrike">
              <a:solidFill>
                <a:srgbClr val="0000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51"/>
          <p:cNvSpPr txBox="1"/>
          <p:nvPr/>
        </p:nvSpPr>
        <p:spPr>
          <a:xfrm>
            <a:off x="2984713" y="2238721"/>
            <a:ext cx="803345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header</a:t>
            </a:r>
            <a:endParaRPr sz="11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 lines</a:t>
            </a:r>
            <a:endParaRPr b="0" i="0" sz="2100" u="none" cap="none" strike="noStrike">
              <a:solidFill>
                <a:srgbClr val="0000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51"/>
          <p:cNvSpPr txBox="1"/>
          <p:nvPr/>
        </p:nvSpPr>
        <p:spPr>
          <a:xfrm>
            <a:off x="621298" y="3455369"/>
            <a:ext cx="2702166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data, e.g.,  requested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HTML file</a:t>
            </a:r>
            <a:endParaRPr b="0" i="0" sz="2100" u="none" cap="none" strike="noStrike">
              <a:solidFill>
                <a:srgbClr val="0000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51"/>
          <p:cNvSpPr/>
          <p:nvPr/>
        </p:nvSpPr>
        <p:spPr>
          <a:xfrm>
            <a:off x="3848611" y="1283159"/>
            <a:ext cx="4733925" cy="26182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HTTP/1.1 200 OK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Date: Tue, 08 Sep 2020 00:53:20 GMT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Server: Apache/2.4.6 (CentOS) OpenSSL/1.0.2k-fips PHP/7.4.9 mod_perl/2.0.11 Perl/v5.16.3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Last-Modified: Tue, 01 Mar 2016 18:57:50 GMT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ETag: "a5b-52d015789ee9e"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Accept-Ranges: bytes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Content-Length: 2651</a:t>
            </a:r>
            <a:endParaRPr sz="1100"/>
          </a:p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Content-Type: text/html; charset=UTF-8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\r\n</a:t>
            </a:r>
            <a:endParaRPr sz="11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rPr b="1" i="0" lang="el" sz="14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 data data data data ... </a:t>
            </a:r>
            <a:endParaRPr b="1" i="0" sz="14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195" name="Google Shape;2195;p51"/>
          <p:cNvCxnSpPr/>
          <p:nvPr/>
        </p:nvCxnSpPr>
        <p:spPr>
          <a:xfrm>
            <a:off x="2695404" y="1384365"/>
            <a:ext cx="1077686" cy="0"/>
          </a:xfrm>
          <a:prstGeom prst="straightConnector1">
            <a:avLst/>
          </a:prstGeom>
          <a:noFill/>
          <a:ln cap="flat" cmpd="sng" w="19050">
            <a:solidFill>
              <a:srgbClr val="0000A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96" name="Google Shape;2196;p51"/>
          <p:cNvCxnSpPr/>
          <p:nvPr/>
        </p:nvCxnSpPr>
        <p:spPr>
          <a:xfrm>
            <a:off x="2732143" y="3637708"/>
            <a:ext cx="1077686" cy="0"/>
          </a:xfrm>
          <a:prstGeom prst="straightConnector1">
            <a:avLst/>
          </a:prstGeom>
          <a:noFill/>
          <a:ln cap="flat" cmpd="sng" w="19050">
            <a:solidFill>
              <a:srgbClr val="0000A8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97" name="Google Shape;2197;p51"/>
          <p:cNvSpPr txBox="1"/>
          <p:nvPr/>
        </p:nvSpPr>
        <p:spPr>
          <a:xfrm>
            <a:off x="667222" y="4616438"/>
            <a:ext cx="7141029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b="0" i="0" lang="el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 sz="1100"/>
          </a:p>
        </p:txBody>
      </p:sp>
      <p:sp>
        <p:nvSpPr>
          <p:cNvPr id="2198" name="Google Shape;2198;p51"/>
          <p:cNvSpPr/>
          <p:nvPr/>
        </p:nvSpPr>
        <p:spPr>
          <a:xfrm>
            <a:off x="379639" y="3543299"/>
            <a:ext cx="8049986" cy="1420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9" name="Google Shape;2199;p51"/>
          <p:cNvSpPr/>
          <p:nvPr/>
        </p:nvSpPr>
        <p:spPr>
          <a:xfrm>
            <a:off x="3722914" y="1543050"/>
            <a:ext cx="195943" cy="2020661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2225">
            <a:solidFill>
              <a:srgbClr val="0000A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51"/>
          <p:cNvSpPr/>
          <p:nvPr/>
        </p:nvSpPr>
        <p:spPr>
          <a:xfrm>
            <a:off x="3269797" y="1530804"/>
            <a:ext cx="5363935" cy="22370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1" name="Google Shape;2201;p51"/>
          <p:cNvSpPr/>
          <p:nvPr/>
        </p:nvSpPr>
        <p:spPr>
          <a:xfrm>
            <a:off x="2894239" y="2204357"/>
            <a:ext cx="5363935" cy="10164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2" name="Google Shape;2202;p5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Επίπεδο εφαρμογής : Επισκόπηση</a:t>
            </a:r>
            <a:endParaRPr sz="3300"/>
          </a:p>
        </p:txBody>
      </p:sp>
      <p:sp>
        <p:nvSpPr>
          <p:cNvPr id="117" name="Google Shape;117;p25"/>
          <p:cNvSpPr txBox="1"/>
          <p:nvPr/>
        </p:nvSpPr>
        <p:spPr>
          <a:xfrm>
            <a:off x="-49126" y="1054750"/>
            <a:ext cx="4598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Στόχοι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/>
          </a:p>
          <a:p>
            <a:pPr indent="-2413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εννοιολογικές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πλευρές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τρόπος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υλοποίησης των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πρωτοκόλλων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επιπέδου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εφαρμογής</a:t>
            </a:r>
            <a:endParaRPr sz="22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μοντέλα υπηρεσιών επιπέδου μεταφοράς</a:t>
            </a:r>
            <a:endParaRPr sz="22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πελάτη-εξυπηρέτη παράδειγμα</a:t>
            </a:r>
            <a:endParaRPr sz="2200"/>
          </a:p>
          <a:p>
            <a:pPr indent="-165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peer-to-peer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4659151" y="1049625"/>
            <a:ext cx="4598700" cy="3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θα μάθουμε για τα πρωτόκολλα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εξετάζοντας δημοφιλή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πρωτόκολλα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επιπέδου δικτύου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endParaRPr sz="2200"/>
          </a:p>
          <a:p>
            <a:pPr indent="-2667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SMTP, IMAP</a:t>
            </a:r>
            <a:endParaRPr sz="2200"/>
          </a:p>
          <a:p>
            <a:pPr indent="-2667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</a:t>
            </a:r>
            <a:endParaRPr sz="2200"/>
          </a:p>
          <a:p>
            <a:pPr indent="-2667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video streaming systems, CDNs</a:t>
            </a:r>
            <a:endParaRPr sz="2200"/>
          </a:p>
          <a:p>
            <a:pPr indent="-2540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προγραμματισμός εφαρμογών δικτύου</a:t>
            </a:r>
            <a:endParaRPr sz="2200"/>
          </a:p>
          <a:p>
            <a:pPr indent="-2667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socket API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7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52"/>
          <p:cNvSpPr txBox="1"/>
          <p:nvPr>
            <p:ph type="title"/>
          </p:nvPr>
        </p:nvSpPr>
        <p:spPr>
          <a:xfrm>
            <a:off x="-10582" y="322501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</a:t>
            </a:r>
            <a:r>
              <a:rPr lang="el"/>
              <a:t>απάντηση κωδικοί κατάστασης</a:t>
            </a:r>
            <a:endParaRPr sz="3300"/>
          </a:p>
        </p:txBody>
      </p:sp>
      <p:sp>
        <p:nvSpPr>
          <p:cNvPr id="2209" name="Google Shape;2209;p52"/>
          <p:cNvSpPr txBox="1"/>
          <p:nvPr/>
        </p:nvSpPr>
        <p:spPr>
          <a:xfrm>
            <a:off x="122900" y="1764150"/>
            <a:ext cx="8849100" cy="32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200 OK</a:t>
            </a:r>
            <a:endParaRPr sz="1800"/>
          </a:p>
          <a:p>
            <a:pPr indent="-177800" lvl="1" marL="520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η αίτηση επέτυχε και οι πληροφορίες επιστρέφονται μέσα στην απόκριση</a:t>
            </a:r>
            <a:endParaRPr sz="1800"/>
          </a:p>
          <a:p>
            <a:pPr indent="-165100" lvl="0" marL="266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301 Moved Permanently</a:t>
            </a:r>
            <a:endParaRPr sz="1800"/>
          </a:p>
          <a:p>
            <a:pPr indent="-177800" lvl="1" marL="520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το αιτούμενο αντικείμενο έχει μετακινηθεί μόνιμα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το νέο URL καθορίζεται στην κεφαλίδα location: του μηνύματος απόκρισης</a:t>
            </a:r>
            <a:endParaRPr sz="1800"/>
          </a:p>
          <a:p>
            <a:pPr indent="-165100" lvl="0" marL="266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400 Bad Request</a:t>
            </a:r>
            <a:endParaRPr sz="1800"/>
          </a:p>
          <a:p>
            <a:pPr indent="-177800" lvl="1" marL="520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η αίτηση δεν μπορεί να γίνει κατανοητή από τον εξυπηρέτη</a:t>
            </a:r>
            <a:endParaRPr sz="1800"/>
          </a:p>
          <a:p>
            <a:pPr indent="-165100" lvl="0" marL="266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404 Not Found</a:t>
            </a:r>
            <a:endParaRPr sz="1800"/>
          </a:p>
          <a:p>
            <a:pPr indent="-177800" lvl="1" marL="520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το ζητούμενο έγγραφο δεν υπάρχει στον εξυπηρέτη</a:t>
            </a:r>
            <a:endParaRPr sz="1800"/>
          </a:p>
          <a:p>
            <a:pPr indent="-165100" lvl="0" marL="2667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505 HTTP Version Not Supported</a:t>
            </a:r>
            <a:endParaRPr b="0" i="0" sz="18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1800"/>
              <a:buChar char="•"/>
            </a:pP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ζητούμενη έκδοση του πρωτοκόλλου HTTP δεν υποστηρίζεται από τον εξυπηρέτη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0" name="Google Shape;2210;p52"/>
          <p:cNvSpPr/>
          <p:nvPr/>
        </p:nvSpPr>
        <p:spPr>
          <a:xfrm>
            <a:off x="-10575" y="994175"/>
            <a:ext cx="9144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κωδικοί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κατάστασης εμφανίζονται στην πρώτη γραμμή στο μήνυμα απόκρισης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τον εξυπηρέτη στον πελάτη</a:t>
            </a:r>
            <a:endParaRPr sz="1800"/>
          </a:p>
          <a:p>
            <a:pPr indent="-2413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μερικοί κωδικοί κατάστασης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</p:txBody>
      </p:sp>
      <p:sp>
        <p:nvSpPr>
          <p:cNvPr id="2211" name="Google Shape;2211;p52"/>
          <p:cNvSpPr txBox="1"/>
          <p:nvPr>
            <p:ph idx="12" type="sldNum"/>
          </p:nvPr>
        </p:nvSpPr>
        <p:spPr>
          <a:xfrm>
            <a:off x="7067112" y="49085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6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53"/>
          <p:cNvSpPr txBox="1"/>
          <p:nvPr>
            <p:ph type="title"/>
          </p:nvPr>
        </p:nvSpPr>
        <p:spPr>
          <a:xfrm>
            <a:off x="141818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Trying out HTTP (client side) for yourself</a:t>
            </a:r>
            <a:endParaRPr sz="3300"/>
          </a:p>
        </p:txBody>
      </p:sp>
      <p:sp>
        <p:nvSpPr>
          <p:cNvPr id="2218" name="Google Shape;2218;p53"/>
          <p:cNvSpPr txBox="1"/>
          <p:nvPr/>
        </p:nvSpPr>
        <p:spPr>
          <a:xfrm>
            <a:off x="-22622" y="1106193"/>
            <a:ext cx="60723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netcat to your favorite Web server:</a:t>
            </a:r>
            <a:endParaRPr sz="1800"/>
          </a:p>
          <a:p>
            <a:pPr indent="-17780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53"/>
          <p:cNvSpPr txBox="1"/>
          <p:nvPr/>
        </p:nvSpPr>
        <p:spPr>
          <a:xfrm>
            <a:off x="3831775" y="1413275"/>
            <a:ext cx="53121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286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opens TCP connection to port 80 (default HTTP server port)  at gaia.cs.umass. edu.</a:t>
            </a:r>
            <a:endParaRPr sz="1800"/>
          </a:p>
          <a:p>
            <a:pPr indent="-228600" lvl="0" marL="2159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anything typed in will be sent  to port 80 at gaia.cs.umass.edu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53"/>
          <p:cNvSpPr txBox="1"/>
          <p:nvPr/>
        </p:nvSpPr>
        <p:spPr>
          <a:xfrm>
            <a:off x="188000" y="1499100"/>
            <a:ext cx="3454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nc -c -v gaia.cs.umass.edu 80</a:t>
            </a:r>
            <a:endParaRPr sz="1800"/>
          </a:p>
        </p:txBody>
      </p:sp>
      <p:grpSp>
        <p:nvGrpSpPr>
          <p:cNvPr id="2221" name="Google Shape;2221;p53"/>
          <p:cNvGrpSpPr/>
          <p:nvPr/>
        </p:nvGrpSpPr>
        <p:grpSpPr>
          <a:xfrm>
            <a:off x="76185" y="3965093"/>
            <a:ext cx="7526526" cy="747363"/>
            <a:chOff x="711200" y="5286696"/>
            <a:chExt cx="8289126" cy="996484"/>
          </a:xfrm>
        </p:grpSpPr>
        <p:sp>
          <p:nvSpPr>
            <p:cNvPr id="2222" name="Google Shape;2222;p53"/>
            <p:cNvSpPr/>
            <p:nvPr/>
          </p:nvSpPr>
          <p:spPr>
            <a:xfrm>
              <a:off x="711200" y="5286696"/>
              <a:ext cx="8096250" cy="466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3. look at response message sent by HTTP server!</a:t>
              </a:r>
              <a:endParaRPr sz="1800"/>
            </a:p>
          </p:txBody>
        </p:sp>
        <p:sp>
          <p:nvSpPr>
            <p:cNvPr id="2223" name="Google Shape;2223;p53"/>
            <p:cNvSpPr txBox="1"/>
            <p:nvPr/>
          </p:nvSpPr>
          <p:spPr>
            <a:xfrm>
              <a:off x="1066295" y="5821515"/>
              <a:ext cx="79340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(or use Wireshark to look at captured HTTP request/response)</a:t>
              </a:r>
              <a:endParaRPr sz="1800"/>
            </a:p>
          </p:txBody>
        </p:sp>
      </p:grpSp>
      <p:grpSp>
        <p:nvGrpSpPr>
          <p:cNvPr id="2224" name="Google Shape;2224;p53"/>
          <p:cNvGrpSpPr/>
          <p:nvPr/>
        </p:nvGrpSpPr>
        <p:grpSpPr>
          <a:xfrm>
            <a:off x="88447" y="2359247"/>
            <a:ext cx="8772128" cy="1672503"/>
            <a:chOff x="727530" y="3145663"/>
            <a:chExt cx="11696171" cy="2230004"/>
          </a:xfrm>
        </p:grpSpPr>
        <p:sp>
          <p:nvSpPr>
            <p:cNvPr id="2225" name="Google Shape;2225;p53"/>
            <p:cNvSpPr/>
            <p:nvPr/>
          </p:nvSpPr>
          <p:spPr>
            <a:xfrm>
              <a:off x="727530" y="3145663"/>
              <a:ext cx="8096250" cy="466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2. type in a GET HTTP request:</a:t>
              </a:r>
              <a:endParaRPr sz="1800"/>
            </a:p>
            <a:p>
              <a:pPr indent="-177800" lvl="2" marL="8636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26" name="Google Shape;2226;p53"/>
            <p:cNvSpPr txBox="1"/>
            <p:nvPr/>
          </p:nvSpPr>
          <p:spPr>
            <a:xfrm>
              <a:off x="1258264" y="3748000"/>
              <a:ext cx="10056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Courier New"/>
                <a:buNone/>
              </a:pPr>
              <a:r>
                <a:rPr b="1" i="0" lang="el" sz="1800" u="none" cap="none" strike="noStrike">
                  <a:solidFill>
                    <a:srgbClr val="CC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GET /kurose_ross/interactive/index.php HTTP/1.1</a:t>
              </a:r>
              <a:endParaRPr sz="18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Courier New"/>
                <a:buNone/>
              </a:pPr>
              <a:r>
                <a:rPr b="1" i="0" lang="el" sz="1800" u="none" cap="none" strike="noStrike">
                  <a:solidFill>
                    <a:srgbClr val="CC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Host: gaia.cs.umass.edu</a:t>
              </a:r>
              <a:endParaRPr b="1" i="0" sz="1800" u="none" cap="none" strike="noStrike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227" name="Google Shape;2227;p53"/>
            <p:cNvSpPr txBox="1"/>
            <p:nvPr/>
          </p:nvSpPr>
          <p:spPr>
            <a:xfrm>
              <a:off x="5726801" y="4175067"/>
              <a:ext cx="66969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28600" lvl="0" marL="2159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3"/>
                </a:buClr>
                <a:buSzPts val="1800"/>
                <a:buFont typeface="Noto Sans Symbols"/>
                <a:buChar char="▪"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by typing this in (hit carriage return twice), you send this minimal (but complete)  GET request to HTTP server</a:t>
              </a:r>
              <a:endParaRPr sz="1800"/>
            </a:p>
          </p:txBody>
        </p:sp>
      </p:grpSp>
      <p:sp>
        <p:nvSpPr>
          <p:cNvPr id="2228" name="Google Shape;2228;p5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54"/>
          <p:cNvSpPr txBox="1"/>
          <p:nvPr>
            <p:ph type="title"/>
          </p:nvPr>
        </p:nvSpPr>
        <p:spPr>
          <a:xfrm>
            <a:off x="599018" y="284909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Αλληλεπίδραση χρήστη-εξυπηρέτη: Cookies</a:t>
            </a:r>
            <a:endParaRPr sz="3300"/>
          </a:p>
        </p:txBody>
      </p:sp>
      <p:sp>
        <p:nvSpPr>
          <p:cNvPr id="2235" name="Google Shape;2235;p54"/>
          <p:cNvSpPr txBox="1"/>
          <p:nvPr/>
        </p:nvSpPr>
        <p:spPr>
          <a:xfrm>
            <a:off x="563642" y="1026082"/>
            <a:ext cx="4408410" cy="36275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Θυμηθείτε</a:t>
            </a:r>
            <a:r>
              <a:rPr b="0" i="0" lang="e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Ένας εξυπηρέτης </a:t>
            </a:r>
            <a:r>
              <a:rPr b="0" i="0" lang="el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lang="el" sz="2400">
                <a:latin typeface="Calibri"/>
                <a:ea typeface="Calibri"/>
                <a:cs typeface="Calibri"/>
                <a:sym typeface="Calibri"/>
              </a:rPr>
              <a:t>είναι </a:t>
            </a:r>
            <a:r>
              <a:rPr i="1" lang="el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ακαταστασικός</a:t>
            </a:r>
            <a:endParaRPr sz="1100"/>
          </a:p>
          <a:p>
            <a:pPr indent="-1714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notion of multi-step exchanges of HTTP messages to complete a Web “transaction” 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need for client/server to track “state” of multi-step exchange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 HTTP requests are independent of each other</a:t>
            </a:r>
            <a:endParaRPr sz="1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 need for client/server to “recover” from a partially-completed-but-never-completely-completed transaction</a:t>
            </a:r>
            <a:endParaRPr sz="1100"/>
          </a:p>
        </p:txBody>
      </p:sp>
      <p:sp>
        <p:nvSpPr>
          <p:cNvPr id="2236" name="Google Shape;2236;p54"/>
          <p:cNvSpPr txBox="1"/>
          <p:nvPr/>
        </p:nvSpPr>
        <p:spPr>
          <a:xfrm>
            <a:off x="5832887" y="949534"/>
            <a:ext cx="251051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a stateful protocol: </a:t>
            </a: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 makes two changes to X, or none at all</a:t>
            </a:r>
            <a:endParaRPr sz="1100"/>
          </a:p>
        </p:txBody>
      </p:sp>
      <p:cxnSp>
        <p:nvCxnSpPr>
          <p:cNvPr id="2237" name="Google Shape;2237;p54"/>
          <p:cNvCxnSpPr/>
          <p:nvPr/>
        </p:nvCxnSpPr>
        <p:spPr>
          <a:xfrm>
            <a:off x="6158807" y="2113781"/>
            <a:ext cx="0" cy="21240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238" name="Google Shape;2238;p54"/>
          <p:cNvCxnSpPr/>
          <p:nvPr/>
        </p:nvCxnSpPr>
        <p:spPr>
          <a:xfrm>
            <a:off x="7426822" y="2109019"/>
            <a:ext cx="0" cy="216098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239" name="Google Shape;2239;p54"/>
          <p:cNvSpPr txBox="1"/>
          <p:nvPr/>
        </p:nvSpPr>
        <p:spPr>
          <a:xfrm>
            <a:off x="5989738" y="4248572"/>
            <a:ext cx="389771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sp>
        <p:nvSpPr>
          <p:cNvPr id="2240" name="Google Shape;2240;p54"/>
          <p:cNvSpPr txBox="1"/>
          <p:nvPr/>
        </p:nvSpPr>
        <p:spPr>
          <a:xfrm>
            <a:off x="7248229" y="4235475"/>
            <a:ext cx="389771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grpSp>
        <p:nvGrpSpPr>
          <p:cNvPr id="2241" name="Google Shape;2241;p54"/>
          <p:cNvGrpSpPr/>
          <p:nvPr/>
        </p:nvGrpSpPr>
        <p:grpSpPr>
          <a:xfrm>
            <a:off x="7276804" y="1533946"/>
            <a:ext cx="317897" cy="513160"/>
            <a:chOff x="4140" y="429"/>
            <a:chExt cx="1425" cy="2396"/>
          </a:xfrm>
        </p:grpSpPr>
        <p:sp>
          <p:nvSpPr>
            <p:cNvPr id="2242" name="Google Shape;2242;p5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54"/>
            <p:cNvSpPr/>
            <p:nvPr/>
          </p:nvSpPr>
          <p:spPr>
            <a:xfrm>
              <a:off x="4204" y="429"/>
              <a:ext cx="1051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5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5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54"/>
            <p:cNvSpPr/>
            <p:nvPr/>
          </p:nvSpPr>
          <p:spPr>
            <a:xfrm>
              <a:off x="4209" y="690"/>
              <a:ext cx="598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47" name="Google Shape;2247;p54"/>
            <p:cNvGrpSpPr/>
            <p:nvPr/>
          </p:nvGrpSpPr>
          <p:grpSpPr>
            <a:xfrm>
              <a:off x="4748" y="668"/>
              <a:ext cx="582" cy="145"/>
              <a:chOff x="613" y="2568"/>
              <a:chExt cx="726" cy="139"/>
            </a:xfrm>
          </p:grpSpPr>
          <p:sp>
            <p:nvSpPr>
              <p:cNvPr id="2248" name="Google Shape;2248;p54"/>
              <p:cNvSpPr/>
              <p:nvPr/>
            </p:nvSpPr>
            <p:spPr>
              <a:xfrm>
                <a:off x="613" y="2568"/>
                <a:ext cx="726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54"/>
              <p:cNvSpPr/>
              <p:nvPr/>
            </p:nvSpPr>
            <p:spPr>
              <a:xfrm>
                <a:off x="627" y="2584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0" name="Google Shape;2250;p54"/>
            <p:cNvSpPr/>
            <p:nvPr/>
          </p:nvSpPr>
          <p:spPr>
            <a:xfrm>
              <a:off x="4225" y="1018"/>
              <a:ext cx="592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1" name="Google Shape;2251;p54"/>
            <p:cNvGrpSpPr/>
            <p:nvPr/>
          </p:nvGrpSpPr>
          <p:grpSpPr>
            <a:xfrm>
              <a:off x="4749" y="996"/>
              <a:ext cx="582" cy="133"/>
              <a:chOff x="616" y="2570"/>
              <a:chExt cx="726" cy="138"/>
            </a:xfrm>
          </p:grpSpPr>
          <p:sp>
            <p:nvSpPr>
              <p:cNvPr id="2252" name="Google Shape;2252;p54"/>
              <p:cNvSpPr/>
              <p:nvPr/>
            </p:nvSpPr>
            <p:spPr>
              <a:xfrm>
                <a:off x="616" y="2570"/>
                <a:ext cx="726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54"/>
              <p:cNvSpPr/>
              <p:nvPr/>
            </p:nvSpPr>
            <p:spPr>
              <a:xfrm>
                <a:off x="629" y="2587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4" name="Google Shape;2254;p54"/>
            <p:cNvSpPr/>
            <p:nvPr/>
          </p:nvSpPr>
          <p:spPr>
            <a:xfrm>
              <a:off x="4215" y="1357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54"/>
            <p:cNvSpPr/>
            <p:nvPr/>
          </p:nvSpPr>
          <p:spPr>
            <a:xfrm>
              <a:off x="4225" y="1658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6" name="Google Shape;2256;p54"/>
            <p:cNvGrpSpPr/>
            <p:nvPr/>
          </p:nvGrpSpPr>
          <p:grpSpPr>
            <a:xfrm>
              <a:off x="4733" y="1641"/>
              <a:ext cx="587" cy="139"/>
              <a:chOff x="611" y="2581"/>
              <a:chExt cx="731" cy="128"/>
            </a:xfrm>
          </p:grpSpPr>
          <p:sp>
            <p:nvSpPr>
              <p:cNvPr id="2257" name="Google Shape;2257;p54"/>
              <p:cNvSpPr/>
              <p:nvPr/>
            </p:nvSpPr>
            <p:spPr>
              <a:xfrm>
                <a:off x="611" y="2581"/>
                <a:ext cx="731" cy="12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54"/>
              <p:cNvSpPr/>
              <p:nvPr/>
            </p:nvSpPr>
            <p:spPr>
              <a:xfrm>
                <a:off x="624" y="2586"/>
                <a:ext cx="698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59" name="Google Shape;2259;p5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60" name="Google Shape;2260;p54"/>
            <p:cNvGrpSpPr/>
            <p:nvPr/>
          </p:nvGrpSpPr>
          <p:grpSpPr>
            <a:xfrm>
              <a:off x="4737" y="1335"/>
              <a:ext cx="582" cy="139"/>
              <a:chOff x="612" y="2576"/>
              <a:chExt cx="725" cy="139"/>
            </a:xfrm>
          </p:grpSpPr>
          <p:sp>
            <p:nvSpPr>
              <p:cNvPr id="2261" name="Google Shape;2261;p54"/>
              <p:cNvSpPr/>
              <p:nvPr/>
            </p:nvSpPr>
            <p:spPr>
              <a:xfrm>
                <a:off x="612" y="2576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54"/>
              <p:cNvSpPr/>
              <p:nvPr/>
            </p:nvSpPr>
            <p:spPr>
              <a:xfrm>
                <a:off x="626" y="2587"/>
                <a:ext cx="691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3" name="Google Shape;2263;p54"/>
            <p:cNvSpPr/>
            <p:nvPr/>
          </p:nvSpPr>
          <p:spPr>
            <a:xfrm>
              <a:off x="5250" y="429"/>
              <a:ext cx="69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5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5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54"/>
            <p:cNvSpPr/>
            <p:nvPr/>
          </p:nvSpPr>
          <p:spPr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5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54"/>
            <p:cNvSpPr/>
            <p:nvPr/>
          </p:nvSpPr>
          <p:spPr>
            <a:xfrm>
              <a:off x="4140" y="2680"/>
              <a:ext cx="1201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54"/>
            <p:cNvSpPr/>
            <p:nvPr/>
          </p:nvSpPr>
          <p:spPr>
            <a:xfrm>
              <a:off x="4204" y="2708"/>
              <a:ext cx="1073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54"/>
            <p:cNvSpPr/>
            <p:nvPr/>
          </p:nvSpPr>
          <p:spPr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54"/>
            <p:cNvSpPr/>
            <p:nvPr/>
          </p:nvSpPr>
          <p:spPr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54"/>
            <p:cNvSpPr/>
            <p:nvPr/>
          </p:nvSpPr>
          <p:spPr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54"/>
            <p:cNvSpPr/>
            <p:nvPr/>
          </p:nvSpPr>
          <p:spPr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4" name="Google Shape;2274;p54"/>
          <p:cNvGrpSpPr/>
          <p:nvPr/>
        </p:nvGrpSpPr>
        <p:grpSpPr>
          <a:xfrm>
            <a:off x="5775426" y="1550615"/>
            <a:ext cx="523875" cy="532210"/>
            <a:chOff x="-44" y="1473"/>
            <a:chExt cx="981" cy="1105"/>
          </a:xfrm>
        </p:grpSpPr>
        <p:pic>
          <p:nvPicPr>
            <p:cNvPr descr="desktop_computer_stylized_medium" id="2275" name="Google Shape;2275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6" name="Google Shape;2276;p54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7" name="Google Shape;2277;p54"/>
          <p:cNvGrpSpPr/>
          <p:nvPr/>
        </p:nvGrpSpPr>
        <p:grpSpPr>
          <a:xfrm>
            <a:off x="6158807" y="2955639"/>
            <a:ext cx="1254919" cy="278076"/>
            <a:chOff x="8211743" y="3940852"/>
            <a:chExt cx="1673225" cy="370769"/>
          </a:xfrm>
        </p:grpSpPr>
        <p:cxnSp>
          <p:nvCxnSpPr>
            <p:cNvPr id="2278" name="Google Shape;2278;p54"/>
            <p:cNvCxnSpPr/>
            <p:nvPr/>
          </p:nvCxnSpPr>
          <p:spPr>
            <a:xfrm flipH="1">
              <a:off x="8211743" y="3942941"/>
              <a:ext cx="1673225" cy="2422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79" name="Google Shape;2279;p54"/>
            <p:cNvSpPr txBox="1"/>
            <p:nvPr/>
          </p:nvSpPr>
          <p:spPr>
            <a:xfrm rot="-493963">
              <a:off x="9382305" y="3972348"/>
              <a:ext cx="4620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OK</a:t>
              </a:r>
              <a:endParaRPr b="0" i="1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0" name="Google Shape;2280;p54"/>
          <p:cNvGrpSpPr/>
          <p:nvPr/>
        </p:nvGrpSpPr>
        <p:grpSpPr>
          <a:xfrm>
            <a:off x="6165424" y="3467063"/>
            <a:ext cx="1254919" cy="278076"/>
            <a:chOff x="8220565" y="4622751"/>
            <a:chExt cx="1673225" cy="370769"/>
          </a:xfrm>
        </p:grpSpPr>
        <p:cxnSp>
          <p:nvCxnSpPr>
            <p:cNvPr id="2281" name="Google Shape;2281;p54"/>
            <p:cNvCxnSpPr/>
            <p:nvPr/>
          </p:nvCxnSpPr>
          <p:spPr>
            <a:xfrm flipH="1">
              <a:off x="8220565" y="4655320"/>
              <a:ext cx="1673225" cy="2422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82" name="Google Shape;2282;p54"/>
            <p:cNvSpPr txBox="1"/>
            <p:nvPr/>
          </p:nvSpPr>
          <p:spPr>
            <a:xfrm rot="-493963">
              <a:off x="9360647" y="4654247"/>
              <a:ext cx="4620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OK</a:t>
              </a:r>
              <a:endParaRPr b="0" i="1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3" name="Google Shape;2283;p54"/>
          <p:cNvGrpSpPr/>
          <p:nvPr/>
        </p:nvGrpSpPr>
        <p:grpSpPr>
          <a:xfrm>
            <a:off x="6169522" y="3605466"/>
            <a:ext cx="1263254" cy="341582"/>
            <a:chOff x="8226030" y="4807288"/>
            <a:chExt cx="1684338" cy="455443"/>
          </a:xfrm>
        </p:grpSpPr>
        <p:cxnSp>
          <p:nvCxnSpPr>
            <p:cNvPr id="2284" name="Google Shape;2284;p54"/>
            <p:cNvCxnSpPr/>
            <p:nvPr/>
          </p:nvCxnSpPr>
          <p:spPr>
            <a:xfrm>
              <a:off x="8226030" y="4990711"/>
              <a:ext cx="1684338" cy="2345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85" name="Google Shape;2285;p54"/>
            <p:cNvSpPr txBox="1"/>
            <p:nvPr/>
          </p:nvSpPr>
          <p:spPr>
            <a:xfrm rot="460210">
              <a:off x="8601378" y="4881121"/>
              <a:ext cx="11269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unlock </a:t>
              </a: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100"/>
            </a:p>
          </p:txBody>
        </p:sp>
      </p:grpSp>
      <p:grpSp>
        <p:nvGrpSpPr>
          <p:cNvPr id="2286" name="Google Shape;2286;p54"/>
          <p:cNvGrpSpPr/>
          <p:nvPr/>
        </p:nvGrpSpPr>
        <p:grpSpPr>
          <a:xfrm>
            <a:off x="6158807" y="3938484"/>
            <a:ext cx="1254919" cy="278076"/>
            <a:chOff x="8211743" y="5251311"/>
            <a:chExt cx="1673225" cy="370769"/>
          </a:xfrm>
        </p:grpSpPr>
        <p:cxnSp>
          <p:nvCxnSpPr>
            <p:cNvPr id="2287" name="Google Shape;2287;p54"/>
            <p:cNvCxnSpPr/>
            <p:nvPr/>
          </p:nvCxnSpPr>
          <p:spPr>
            <a:xfrm flipH="1">
              <a:off x="8211743" y="5253900"/>
              <a:ext cx="1673225" cy="2422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88" name="Google Shape;2288;p54"/>
            <p:cNvSpPr txBox="1"/>
            <p:nvPr/>
          </p:nvSpPr>
          <p:spPr>
            <a:xfrm rot="-493963">
              <a:off x="9373746" y="5282807"/>
              <a:ext cx="4620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OK</a:t>
              </a:r>
              <a:endParaRPr b="0" i="1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9" name="Google Shape;2289;p54"/>
          <p:cNvGrpSpPr/>
          <p:nvPr/>
        </p:nvGrpSpPr>
        <p:grpSpPr>
          <a:xfrm>
            <a:off x="6169522" y="2616120"/>
            <a:ext cx="1283108" cy="362197"/>
            <a:chOff x="8226030" y="3488161"/>
            <a:chExt cx="1710811" cy="482930"/>
          </a:xfrm>
        </p:grpSpPr>
        <p:cxnSp>
          <p:nvCxnSpPr>
            <p:cNvPr id="2290" name="Google Shape;2290;p54"/>
            <p:cNvCxnSpPr/>
            <p:nvPr/>
          </p:nvCxnSpPr>
          <p:spPr>
            <a:xfrm>
              <a:off x="8226030" y="3679752"/>
              <a:ext cx="1684338" cy="2345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91" name="Google Shape;2291;p54"/>
            <p:cNvSpPr txBox="1"/>
            <p:nvPr/>
          </p:nvSpPr>
          <p:spPr>
            <a:xfrm rot="460210">
              <a:off x="8589335" y="3575737"/>
              <a:ext cx="13329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update </a:t>
              </a: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      X’</a:t>
              </a:r>
              <a:endParaRPr sz="1100"/>
            </a:p>
          </p:txBody>
        </p:sp>
        <p:cxnSp>
          <p:nvCxnSpPr>
            <p:cNvPr id="2292" name="Google Shape;2292;p54"/>
            <p:cNvCxnSpPr/>
            <p:nvPr/>
          </p:nvCxnSpPr>
          <p:spPr>
            <a:xfrm rot="10800000">
              <a:off x="9331367" y="3750644"/>
              <a:ext cx="221806" cy="2811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293" name="Google Shape;2293;p54"/>
          <p:cNvGrpSpPr/>
          <p:nvPr/>
        </p:nvGrpSpPr>
        <p:grpSpPr>
          <a:xfrm>
            <a:off x="6176139" y="3132939"/>
            <a:ext cx="1263254" cy="354601"/>
            <a:chOff x="8234852" y="4177252"/>
            <a:chExt cx="1684338" cy="472801"/>
          </a:xfrm>
        </p:grpSpPr>
        <p:cxnSp>
          <p:nvCxnSpPr>
            <p:cNvPr id="2294" name="Google Shape;2294;p54"/>
            <p:cNvCxnSpPr/>
            <p:nvPr/>
          </p:nvCxnSpPr>
          <p:spPr>
            <a:xfrm>
              <a:off x="8234852" y="4392131"/>
              <a:ext cx="1684338" cy="2345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295" name="Google Shape;2295;p54"/>
            <p:cNvSpPr txBox="1"/>
            <p:nvPr/>
          </p:nvSpPr>
          <p:spPr>
            <a:xfrm rot="460210">
              <a:off x="8600615" y="4259764"/>
              <a:ext cx="125704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update </a:t>
              </a: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      X’’</a:t>
              </a:r>
              <a:endParaRPr sz="1100"/>
            </a:p>
          </p:txBody>
        </p:sp>
        <p:cxnSp>
          <p:nvCxnSpPr>
            <p:cNvPr id="2296" name="Google Shape;2296;p54"/>
            <p:cNvCxnSpPr/>
            <p:nvPr/>
          </p:nvCxnSpPr>
          <p:spPr>
            <a:xfrm rot="10800000">
              <a:off x="9339955" y="4436145"/>
              <a:ext cx="221806" cy="2811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2297" name="Google Shape;2297;p54"/>
          <p:cNvGrpSpPr/>
          <p:nvPr/>
        </p:nvGrpSpPr>
        <p:grpSpPr>
          <a:xfrm>
            <a:off x="6169522" y="2038322"/>
            <a:ext cx="1263254" cy="384997"/>
            <a:chOff x="8226030" y="2717763"/>
            <a:chExt cx="1684338" cy="513330"/>
          </a:xfrm>
        </p:grpSpPr>
        <p:sp>
          <p:nvSpPr>
            <p:cNvPr id="2298" name="Google Shape;2298;p54"/>
            <p:cNvSpPr txBox="1"/>
            <p:nvPr/>
          </p:nvSpPr>
          <p:spPr>
            <a:xfrm rot="460210">
              <a:off x="8283881" y="2820539"/>
              <a:ext cx="15606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lock data record </a:t>
              </a: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100"/>
            </a:p>
          </p:txBody>
        </p:sp>
        <p:cxnSp>
          <p:nvCxnSpPr>
            <p:cNvPr id="2299" name="Google Shape;2299;p54"/>
            <p:cNvCxnSpPr/>
            <p:nvPr/>
          </p:nvCxnSpPr>
          <p:spPr>
            <a:xfrm>
              <a:off x="8226030" y="2948551"/>
              <a:ext cx="1684338" cy="2345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2300" name="Google Shape;2300;p54"/>
          <p:cNvGrpSpPr/>
          <p:nvPr/>
        </p:nvGrpSpPr>
        <p:grpSpPr>
          <a:xfrm>
            <a:off x="6158807" y="2399054"/>
            <a:ext cx="1254919" cy="278076"/>
            <a:chOff x="8211743" y="3198739"/>
            <a:chExt cx="1673225" cy="370769"/>
          </a:xfrm>
        </p:grpSpPr>
        <p:cxnSp>
          <p:nvCxnSpPr>
            <p:cNvPr id="2301" name="Google Shape;2301;p54"/>
            <p:cNvCxnSpPr/>
            <p:nvPr/>
          </p:nvCxnSpPr>
          <p:spPr>
            <a:xfrm flipH="1">
              <a:off x="8211743" y="3211740"/>
              <a:ext cx="1673225" cy="2422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02" name="Google Shape;2302;p54"/>
            <p:cNvSpPr txBox="1"/>
            <p:nvPr/>
          </p:nvSpPr>
          <p:spPr>
            <a:xfrm rot="-493963">
              <a:off x="9368027" y="3230235"/>
              <a:ext cx="4620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0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OK</a:t>
              </a:r>
              <a:endParaRPr b="0" i="1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3" name="Google Shape;2303;p54"/>
          <p:cNvGrpSpPr/>
          <p:nvPr/>
        </p:nvGrpSpPr>
        <p:grpSpPr>
          <a:xfrm>
            <a:off x="7602117" y="2217812"/>
            <a:ext cx="391819" cy="300083"/>
            <a:chOff x="10136156" y="2957082"/>
            <a:chExt cx="522425" cy="400110"/>
          </a:xfrm>
        </p:grpSpPr>
        <p:sp>
          <p:nvSpPr>
            <p:cNvPr id="2304" name="Google Shape;2304;p54"/>
            <p:cNvSpPr/>
            <p:nvPr/>
          </p:nvSpPr>
          <p:spPr>
            <a:xfrm>
              <a:off x="10138333" y="2957082"/>
              <a:ext cx="510086" cy="400110"/>
            </a:xfrm>
            <a:prstGeom prst="can">
              <a:avLst>
                <a:gd fmla="val 31004" name="adj"/>
              </a:avLst>
            </a:prstGeom>
            <a:gradFill>
              <a:gsLst>
                <a:gs pos="0">
                  <a:srgbClr val="2E75B5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5" name="Google Shape;2305;p54"/>
            <p:cNvSpPr txBox="1"/>
            <p:nvPr/>
          </p:nvSpPr>
          <p:spPr>
            <a:xfrm>
              <a:off x="10364121" y="3049415"/>
              <a:ext cx="2944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100"/>
            </a:p>
          </p:txBody>
        </p:sp>
        <p:pic>
          <p:nvPicPr>
            <p:cNvPr id="2306" name="Google Shape;2306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7" name="Google Shape;2307;p54"/>
          <p:cNvSpPr/>
          <p:nvPr/>
        </p:nvSpPr>
        <p:spPr>
          <a:xfrm>
            <a:off x="7618034" y="1646527"/>
            <a:ext cx="382565" cy="300082"/>
          </a:xfrm>
          <a:prstGeom prst="can">
            <a:avLst>
              <a:gd fmla="val 31004" name="adj"/>
            </a:avLst>
          </a:prstGeom>
          <a:gradFill>
            <a:gsLst>
              <a:gs pos="0">
                <a:srgbClr val="2E75B5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8" name="Google Shape;2308;p54"/>
          <p:cNvSpPr txBox="1"/>
          <p:nvPr/>
        </p:nvSpPr>
        <p:spPr>
          <a:xfrm>
            <a:off x="7787374" y="1715776"/>
            <a:ext cx="220845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1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/>
          </a:p>
        </p:txBody>
      </p:sp>
      <p:grpSp>
        <p:nvGrpSpPr>
          <p:cNvPr id="2309" name="Google Shape;2309;p54"/>
          <p:cNvGrpSpPr/>
          <p:nvPr/>
        </p:nvGrpSpPr>
        <p:grpSpPr>
          <a:xfrm>
            <a:off x="7599122" y="2776596"/>
            <a:ext cx="444427" cy="300083"/>
            <a:chOff x="10136156" y="2957082"/>
            <a:chExt cx="592569" cy="400110"/>
          </a:xfrm>
        </p:grpSpPr>
        <p:sp>
          <p:nvSpPr>
            <p:cNvPr id="2310" name="Google Shape;2310;p54"/>
            <p:cNvSpPr/>
            <p:nvPr/>
          </p:nvSpPr>
          <p:spPr>
            <a:xfrm>
              <a:off x="10138333" y="2957082"/>
              <a:ext cx="510086" cy="400110"/>
            </a:xfrm>
            <a:prstGeom prst="can">
              <a:avLst>
                <a:gd fmla="val 31004" name="adj"/>
              </a:avLst>
            </a:prstGeom>
            <a:gradFill>
              <a:gsLst>
                <a:gs pos="0">
                  <a:srgbClr val="2E75B5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1" name="Google Shape;2311;p54"/>
            <p:cNvSpPr txBox="1"/>
            <p:nvPr/>
          </p:nvSpPr>
          <p:spPr>
            <a:xfrm>
              <a:off x="10364121" y="3049415"/>
              <a:ext cx="3646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X’</a:t>
              </a:r>
              <a:endParaRPr sz="1100"/>
            </a:p>
          </p:txBody>
        </p:sp>
        <p:pic>
          <p:nvPicPr>
            <p:cNvPr id="2312" name="Google Shape;2312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3" name="Google Shape;2313;p54"/>
          <p:cNvGrpSpPr/>
          <p:nvPr/>
        </p:nvGrpSpPr>
        <p:grpSpPr>
          <a:xfrm>
            <a:off x="7596128" y="3335381"/>
            <a:ext cx="444427" cy="300083"/>
            <a:chOff x="10136156" y="2957082"/>
            <a:chExt cx="592569" cy="400110"/>
          </a:xfrm>
        </p:grpSpPr>
        <p:sp>
          <p:nvSpPr>
            <p:cNvPr id="2314" name="Google Shape;2314;p54"/>
            <p:cNvSpPr/>
            <p:nvPr/>
          </p:nvSpPr>
          <p:spPr>
            <a:xfrm>
              <a:off x="10138333" y="2957082"/>
              <a:ext cx="510086" cy="400110"/>
            </a:xfrm>
            <a:prstGeom prst="can">
              <a:avLst>
                <a:gd fmla="val 31004" name="adj"/>
              </a:avLst>
            </a:prstGeom>
            <a:gradFill>
              <a:gsLst>
                <a:gs pos="0">
                  <a:srgbClr val="2E75B5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5" name="Google Shape;2315;p54"/>
            <p:cNvSpPr txBox="1"/>
            <p:nvPr/>
          </p:nvSpPr>
          <p:spPr>
            <a:xfrm>
              <a:off x="10364121" y="3049415"/>
              <a:ext cx="3646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X’’</a:t>
              </a:r>
              <a:endParaRPr sz="1100"/>
            </a:p>
          </p:txBody>
        </p:sp>
        <p:pic>
          <p:nvPicPr>
            <p:cNvPr id="2316" name="Google Shape;2316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7" name="Google Shape;2317;p54"/>
          <p:cNvGrpSpPr/>
          <p:nvPr/>
        </p:nvGrpSpPr>
        <p:grpSpPr>
          <a:xfrm>
            <a:off x="7594765" y="3894165"/>
            <a:ext cx="544554" cy="300083"/>
            <a:chOff x="10138333" y="2957082"/>
            <a:chExt cx="726072" cy="400110"/>
          </a:xfrm>
        </p:grpSpPr>
        <p:sp>
          <p:nvSpPr>
            <p:cNvPr id="2318" name="Google Shape;2318;p54"/>
            <p:cNvSpPr/>
            <p:nvPr/>
          </p:nvSpPr>
          <p:spPr>
            <a:xfrm>
              <a:off x="10138333" y="2957082"/>
              <a:ext cx="510086" cy="400110"/>
            </a:xfrm>
            <a:prstGeom prst="can">
              <a:avLst>
                <a:gd fmla="val 31004" name="adj"/>
              </a:avLst>
            </a:prstGeom>
            <a:gradFill>
              <a:gsLst>
                <a:gs pos="0">
                  <a:srgbClr val="2E75B5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9" name="Google Shape;2319;p54"/>
            <p:cNvSpPr txBox="1"/>
            <p:nvPr/>
          </p:nvSpPr>
          <p:spPr>
            <a:xfrm>
              <a:off x="10364121" y="3049415"/>
              <a:ext cx="5002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b="0" i="1" lang="el" sz="1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X’’</a:t>
              </a:r>
              <a:endParaRPr sz="1100"/>
            </a:p>
          </p:txBody>
        </p:sp>
      </p:grpSp>
      <p:sp>
        <p:nvSpPr>
          <p:cNvPr id="2320" name="Google Shape;2320;p54"/>
          <p:cNvSpPr txBox="1"/>
          <p:nvPr/>
        </p:nvSpPr>
        <p:spPr>
          <a:xfrm>
            <a:off x="5921903" y="3105260"/>
            <a:ext cx="31071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200"/>
              <a:buFont typeface="Calibri"/>
              <a:buNone/>
            </a:pPr>
            <a:r>
              <a:rPr b="0" i="1" lang="el" sz="1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t’</a:t>
            </a:r>
            <a:endParaRPr b="0" i="1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54"/>
          <p:cNvSpPr txBox="1"/>
          <p:nvPr/>
        </p:nvSpPr>
        <p:spPr>
          <a:xfrm>
            <a:off x="5538388" y="4477005"/>
            <a:ext cx="3086629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Calibri"/>
              <a:buNone/>
            </a:pPr>
            <a:r>
              <a:rPr b="0" i="1" lang="el" sz="1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Q: </a:t>
            </a: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happens if network connection or client crashes at </a:t>
            </a:r>
            <a:r>
              <a:rPr b="0" i="1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t’ </a:t>
            </a: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2322" name="Google Shape;2322;p5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55"/>
          <p:cNvSpPr txBox="1"/>
          <p:nvPr>
            <p:ph type="title"/>
          </p:nvPr>
        </p:nvSpPr>
        <p:spPr>
          <a:xfrm>
            <a:off x="141818" y="563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Αλληλεπίδραση χρήστη-εξυπηρέτη: Cookies</a:t>
            </a:r>
            <a:endParaRPr sz="3300"/>
          </a:p>
        </p:txBody>
      </p:sp>
      <p:sp>
        <p:nvSpPr>
          <p:cNvPr id="2329" name="Google Shape;2329;p55"/>
          <p:cNvSpPr txBox="1"/>
          <p:nvPr/>
        </p:nvSpPr>
        <p:spPr>
          <a:xfrm>
            <a:off x="9750" y="727275"/>
            <a:ext cx="5293500" cy="4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Οι ιστοσελίδες και οι πελάτες φυλλομετρητές χρησιμοποιούν </a:t>
            </a:r>
            <a:r>
              <a:rPr b="0" i="1" lang="el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cookies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για να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διατηρήσουν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μια κατάσταση μεταξύ των συναλλαγών</a:t>
            </a:r>
            <a:endParaRPr sz="18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18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τέσσερα συστατικά</a:t>
            </a:r>
            <a:r>
              <a:rPr b="0" i="1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γραμμή κεφαλίδας cookie στο μήνυμα απόκρισης HTTP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γραμμή κεφαλίδας cookie στο μήνυμα αίτησης HTTP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ένα αρχείο cookie που διατηρείται στο τερματικό του χρήστη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και το διαχειρίζεται ο φυλλομετρητής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μια βάση δεδομένων υποστήριξης στο ιστότοπο</a:t>
            </a:r>
            <a:endParaRPr sz="1800"/>
          </a:p>
        </p:txBody>
      </p:sp>
      <p:sp>
        <p:nvSpPr>
          <p:cNvPr id="2330" name="Google Shape;2330;p55"/>
          <p:cNvSpPr txBox="1"/>
          <p:nvPr/>
        </p:nvSpPr>
        <p:spPr>
          <a:xfrm>
            <a:off x="5096850" y="624025"/>
            <a:ext cx="4007700" cy="46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18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b="0" i="0" lang="el" sz="18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177800" lvl="0" marL="177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Susan χρησιμοποιεί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ένα φυλλομετρητή στο λάπτοπ και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επισκέπτεται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μια συγκεκριμένη ιστοσελίδα για πρώτη φορά</a:t>
            </a:r>
            <a:endParaRPr sz="1800"/>
          </a:p>
          <a:p>
            <a:pPr indent="-177800" lvl="0" marL="177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Όταν τα αρχικά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requests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φτάσουν στην ιστοσελίδα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εκείνη φτιάχνει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μοναδικό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ID (aka “cookie”)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Μία καταχώρηση στην βάση δεδομένων για αυτό το ID</a:t>
            </a:r>
            <a:endParaRPr sz="1800"/>
          </a:p>
          <a:p>
            <a:pPr indent="-165100" lvl="0" marL="254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Arial"/>
              <a:buChar char="•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Μεταγενέστερα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requests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από την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Susan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σε αυτό το σάιτ περιέχουν το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cookie ID,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επιτρέποντας στην ιστοσελίδα να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αναγνωρίσει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την Susan</a:t>
            </a:r>
            <a:endParaRPr sz="1800"/>
          </a:p>
        </p:txBody>
      </p:sp>
      <p:sp>
        <p:nvSpPr>
          <p:cNvPr id="2331" name="Google Shape;2331;p55"/>
          <p:cNvSpPr txBox="1"/>
          <p:nvPr>
            <p:ph idx="12" type="sldNum"/>
          </p:nvPr>
        </p:nvSpPr>
        <p:spPr>
          <a:xfrm>
            <a:off x="7086612" y="48696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6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p56"/>
          <p:cNvSpPr txBox="1"/>
          <p:nvPr>
            <p:ph type="title"/>
          </p:nvPr>
        </p:nvSpPr>
        <p:spPr>
          <a:xfrm>
            <a:off x="599018" y="563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Maintaining user/server state: cookies</a:t>
            </a:r>
            <a:endParaRPr sz="3300"/>
          </a:p>
        </p:txBody>
      </p:sp>
      <p:sp>
        <p:nvSpPr>
          <p:cNvPr id="2338" name="Google Shape;2338;p56"/>
          <p:cNvSpPr txBox="1"/>
          <p:nvPr/>
        </p:nvSpPr>
        <p:spPr>
          <a:xfrm>
            <a:off x="1569506" y="721394"/>
            <a:ext cx="6555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2339" name="Google Shape;2339;p56"/>
          <p:cNvSpPr txBox="1"/>
          <p:nvPr/>
        </p:nvSpPr>
        <p:spPr>
          <a:xfrm>
            <a:off x="5304749" y="938048"/>
            <a:ext cx="725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100"/>
          </a:p>
        </p:txBody>
      </p:sp>
      <p:grpSp>
        <p:nvGrpSpPr>
          <p:cNvPr id="2340" name="Google Shape;2340;p56"/>
          <p:cNvGrpSpPr/>
          <p:nvPr/>
        </p:nvGrpSpPr>
        <p:grpSpPr>
          <a:xfrm>
            <a:off x="2247605" y="2814640"/>
            <a:ext cx="2905125" cy="344091"/>
            <a:chOff x="1414" y="2657"/>
            <a:chExt cx="2440" cy="289"/>
          </a:xfrm>
        </p:grpSpPr>
        <p:cxnSp>
          <p:nvCxnSpPr>
            <p:cNvPr id="2341" name="Google Shape;2341;p56"/>
            <p:cNvCxnSpPr/>
            <p:nvPr/>
          </p:nvCxnSpPr>
          <p:spPr>
            <a:xfrm flipH="1">
              <a:off x="1414" y="2657"/>
              <a:ext cx="2440" cy="249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2342" name="Google Shape;2342;p56"/>
            <p:cNvGrpSpPr/>
            <p:nvPr/>
          </p:nvGrpSpPr>
          <p:grpSpPr>
            <a:xfrm>
              <a:off x="1553" y="2694"/>
              <a:ext cx="1897" cy="252"/>
              <a:chOff x="3268" y="2846"/>
              <a:chExt cx="1897" cy="252"/>
            </a:xfrm>
          </p:grpSpPr>
          <p:sp>
            <p:nvSpPr>
              <p:cNvPr id="2343" name="Google Shape;2343;p56"/>
              <p:cNvSpPr/>
              <p:nvPr/>
            </p:nvSpPr>
            <p:spPr>
              <a:xfrm>
                <a:off x="3282" y="2856"/>
                <a:ext cx="1692" cy="19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56"/>
              <p:cNvSpPr txBox="1"/>
              <p:nvPr/>
            </p:nvSpPr>
            <p:spPr>
              <a:xfrm>
                <a:off x="3268" y="2846"/>
                <a:ext cx="1897" cy="252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r>
                  <a:rPr b="0" i="0" lang="el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usual HTTP response msg</a:t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56"/>
          <p:cNvGrpSpPr/>
          <p:nvPr/>
        </p:nvGrpSpPr>
        <p:grpSpPr>
          <a:xfrm>
            <a:off x="2251824" y="4172023"/>
            <a:ext cx="2894410" cy="347661"/>
            <a:chOff x="1392" y="3579"/>
            <a:chExt cx="2431" cy="292"/>
          </a:xfrm>
        </p:grpSpPr>
        <p:cxnSp>
          <p:nvCxnSpPr>
            <p:cNvPr id="2346" name="Google Shape;2346;p56"/>
            <p:cNvCxnSpPr/>
            <p:nvPr/>
          </p:nvCxnSpPr>
          <p:spPr>
            <a:xfrm flipH="1">
              <a:off x="1392" y="3579"/>
              <a:ext cx="2431" cy="266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47" name="Google Shape;2347;p56"/>
            <p:cNvSpPr txBox="1"/>
            <p:nvPr/>
          </p:nvSpPr>
          <p:spPr>
            <a:xfrm>
              <a:off x="1598" y="3619"/>
              <a:ext cx="1852" cy="25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usual HTTP response msg</a:t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8" name="Google Shape;2348;p56"/>
          <p:cNvSpPr txBox="1"/>
          <p:nvPr/>
        </p:nvSpPr>
        <p:spPr>
          <a:xfrm>
            <a:off x="1299867" y="1491851"/>
            <a:ext cx="1340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cookie file</a:t>
            </a:r>
            <a:endParaRPr sz="1100"/>
          </a:p>
        </p:txBody>
      </p:sp>
      <p:sp>
        <p:nvSpPr>
          <p:cNvPr id="2349" name="Google Shape;2349;p56"/>
          <p:cNvSpPr txBox="1"/>
          <p:nvPr/>
        </p:nvSpPr>
        <p:spPr>
          <a:xfrm>
            <a:off x="1163079" y="3275441"/>
            <a:ext cx="1357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1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week later:</a:t>
            </a:r>
            <a:endParaRPr sz="1100"/>
          </a:p>
        </p:txBody>
      </p:sp>
      <p:grpSp>
        <p:nvGrpSpPr>
          <p:cNvPr id="2350" name="Google Shape;2350;p56"/>
          <p:cNvGrpSpPr/>
          <p:nvPr/>
        </p:nvGrpSpPr>
        <p:grpSpPr>
          <a:xfrm>
            <a:off x="2248745" y="2343150"/>
            <a:ext cx="5082768" cy="846535"/>
            <a:chOff x="1411" y="2261"/>
            <a:chExt cx="3533" cy="711"/>
          </a:xfrm>
        </p:grpSpPr>
        <p:cxnSp>
          <p:nvCxnSpPr>
            <p:cNvPr id="2351" name="Google Shape;2351;p56"/>
            <p:cNvCxnSpPr/>
            <p:nvPr/>
          </p:nvCxnSpPr>
          <p:spPr>
            <a:xfrm>
              <a:off x="1411" y="2361"/>
              <a:ext cx="2016" cy="24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52" name="Google Shape;2352;p56"/>
            <p:cNvSpPr txBox="1"/>
            <p:nvPr/>
          </p:nvSpPr>
          <p:spPr>
            <a:xfrm>
              <a:off x="1548" y="2261"/>
              <a:ext cx="1800" cy="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usual HTTP request msg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1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cookie: 1678</a:t>
              </a:r>
              <a:endParaRPr sz="1100"/>
            </a:p>
          </p:txBody>
        </p:sp>
        <p:sp>
          <p:nvSpPr>
            <p:cNvPr id="2353" name="Google Shape;2353;p56"/>
            <p:cNvSpPr txBox="1"/>
            <p:nvPr/>
          </p:nvSpPr>
          <p:spPr>
            <a:xfrm>
              <a:off x="3549" y="2332"/>
              <a:ext cx="607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cookie-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specific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100"/>
            </a:p>
          </p:txBody>
        </p:sp>
        <p:cxnSp>
          <p:nvCxnSpPr>
            <p:cNvPr id="2354" name="Google Shape;2354;p56"/>
            <p:cNvCxnSpPr/>
            <p:nvPr/>
          </p:nvCxnSpPr>
          <p:spPr>
            <a:xfrm flipH="1" rot="10800000">
              <a:off x="4252" y="2367"/>
              <a:ext cx="692" cy="269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2355" name="Google Shape;2355;p56"/>
            <p:cNvGrpSpPr/>
            <p:nvPr/>
          </p:nvGrpSpPr>
          <p:grpSpPr>
            <a:xfrm>
              <a:off x="4306" y="2363"/>
              <a:ext cx="539" cy="252"/>
              <a:chOff x="4306" y="2273"/>
              <a:chExt cx="539" cy="252"/>
            </a:xfrm>
          </p:grpSpPr>
          <p:sp>
            <p:nvSpPr>
              <p:cNvPr id="2356" name="Google Shape;2356;p56"/>
              <p:cNvSpPr/>
              <p:nvPr/>
            </p:nvSpPr>
            <p:spPr>
              <a:xfrm>
                <a:off x="4409" y="2365"/>
                <a:ext cx="38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56"/>
              <p:cNvSpPr txBox="1"/>
              <p:nvPr/>
            </p:nvSpPr>
            <p:spPr>
              <a:xfrm>
                <a:off x="4306" y="2273"/>
                <a:ext cx="539" cy="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r>
                  <a:rPr b="0" i="0" lang="el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access</a:t>
                </a:r>
                <a:endParaRPr sz="1100"/>
              </a:p>
            </p:txBody>
          </p:sp>
        </p:grpSp>
      </p:grpSp>
      <p:grpSp>
        <p:nvGrpSpPr>
          <p:cNvPr id="2358" name="Google Shape;2358;p56"/>
          <p:cNvGrpSpPr/>
          <p:nvPr/>
        </p:nvGrpSpPr>
        <p:grpSpPr>
          <a:xfrm>
            <a:off x="1278436" y="1092992"/>
            <a:ext cx="865605" cy="423863"/>
            <a:chOff x="527" y="1047"/>
            <a:chExt cx="925" cy="486"/>
          </a:xfrm>
        </p:grpSpPr>
        <p:sp>
          <p:nvSpPr>
            <p:cNvPr id="2359" name="Google Shape;2359;p56"/>
            <p:cNvSpPr/>
            <p:nvPr/>
          </p:nvSpPr>
          <p:spPr>
            <a:xfrm>
              <a:off x="527" y="1047"/>
              <a:ext cx="855" cy="486"/>
            </a:xfrm>
            <a:prstGeom prst="can">
              <a:avLst>
                <a:gd fmla="val 25000" name="adj"/>
              </a:avLst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56"/>
            <p:cNvSpPr txBox="1"/>
            <p:nvPr/>
          </p:nvSpPr>
          <p:spPr>
            <a:xfrm>
              <a:off x="552" y="1193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b="1" i="0" lang="el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ebay 8734</a:t>
              </a:r>
              <a:endParaRPr sz="1100"/>
            </a:p>
          </p:txBody>
        </p:sp>
      </p:grpSp>
      <p:grpSp>
        <p:nvGrpSpPr>
          <p:cNvPr id="2361" name="Google Shape;2361;p56"/>
          <p:cNvGrpSpPr/>
          <p:nvPr/>
        </p:nvGrpSpPr>
        <p:grpSpPr>
          <a:xfrm>
            <a:off x="2214267" y="1231104"/>
            <a:ext cx="5167718" cy="972740"/>
            <a:chOff x="1386" y="1327"/>
            <a:chExt cx="3686" cy="817"/>
          </a:xfrm>
        </p:grpSpPr>
        <p:cxnSp>
          <p:nvCxnSpPr>
            <p:cNvPr id="2362" name="Google Shape;2362;p56"/>
            <p:cNvCxnSpPr/>
            <p:nvPr/>
          </p:nvCxnSpPr>
          <p:spPr>
            <a:xfrm>
              <a:off x="1386" y="1355"/>
              <a:ext cx="2082" cy="24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63" name="Google Shape;2363;p56"/>
            <p:cNvSpPr txBox="1"/>
            <p:nvPr/>
          </p:nvSpPr>
          <p:spPr>
            <a:xfrm>
              <a:off x="1554" y="1327"/>
              <a:ext cx="1689" cy="25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usual HTTP request msg</a:t>
              </a:r>
              <a:endParaRPr sz="1100"/>
            </a:p>
          </p:txBody>
        </p:sp>
        <p:sp>
          <p:nvSpPr>
            <p:cNvPr id="2364" name="Google Shape;2364;p56"/>
            <p:cNvSpPr txBox="1"/>
            <p:nvPr/>
          </p:nvSpPr>
          <p:spPr>
            <a:xfrm>
              <a:off x="3460" y="1390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Amazon server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creates ID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1678 for user</a:t>
              </a:r>
              <a:endParaRPr b="0" i="0" sz="15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5" name="Google Shape;2365;p56"/>
            <p:cNvGrpSpPr/>
            <p:nvPr/>
          </p:nvGrpSpPr>
          <p:grpSpPr>
            <a:xfrm>
              <a:off x="4377" y="1730"/>
              <a:ext cx="695" cy="414"/>
              <a:chOff x="4377" y="1640"/>
              <a:chExt cx="695" cy="414"/>
            </a:xfrm>
          </p:grpSpPr>
          <p:cxnSp>
            <p:nvCxnSpPr>
              <p:cNvPr id="2366" name="Google Shape;2366;p56"/>
              <p:cNvCxnSpPr/>
              <p:nvPr/>
            </p:nvCxnSpPr>
            <p:spPr>
              <a:xfrm>
                <a:off x="4377" y="1640"/>
                <a:ext cx="659" cy="41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367" name="Google Shape;2367;p56"/>
              <p:cNvSpPr/>
              <p:nvPr/>
            </p:nvSpPr>
            <p:spPr>
              <a:xfrm>
                <a:off x="4470" y="1729"/>
                <a:ext cx="602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56"/>
              <p:cNvSpPr txBox="1"/>
              <p:nvPr/>
            </p:nvSpPr>
            <p:spPr>
              <a:xfrm>
                <a:off x="4381" y="1702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r>
                  <a:rPr b="0" i="0" lang="el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create</a:t>
                </a:r>
                <a:endParaRPr sz="1100"/>
              </a:p>
              <a:p>
                <a:pPr indent="0" lvl="0" marL="0" marR="0" rtl="0" algn="l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Calibri"/>
                  <a:buNone/>
                </a:pPr>
                <a:r>
                  <a:rPr b="0" i="0" lang="el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entry</a:t>
                </a:r>
                <a:endParaRPr sz="1100"/>
              </a:p>
            </p:txBody>
          </p:sp>
        </p:grpSp>
      </p:grpSp>
      <p:grpSp>
        <p:nvGrpSpPr>
          <p:cNvPr id="2369" name="Google Shape;2369;p56"/>
          <p:cNvGrpSpPr/>
          <p:nvPr/>
        </p:nvGrpSpPr>
        <p:grpSpPr>
          <a:xfrm>
            <a:off x="1256702" y="1626965"/>
            <a:ext cx="3863666" cy="667702"/>
            <a:chOff x="462" y="1603"/>
            <a:chExt cx="3550" cy="719"/>
          </a:xfrm>
        </p:grpSpPr>
        <p:cxnSp>
          <p:nvCxnSpPr>
            <p:cNvPr id="2370" name="Google Shape;2370;p56"/>
            <p:cNvCxnSpPr/>
            <p:nvPr/>
          </p:nvCxnSpPr>
          <p:spPr>
            <a:xfrm flipH="1">
              <a:off x="1404" y="1603"/>
              <a:ext cx="2608" cy="274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71" name="Google Shape;2371;p56"/>
            <p:cNvSpPr txBox="1"/>
            <p:nvPr/>
          </p:nvSpPr>
          <p:spPr>
            <a:xfrm>
              <a:off x="1552" y="1650"/>
              <a:ext cx="1800" cy="6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usual HTTP response 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1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set-cookie: 1678 </a:t>
              </a:r>
              <a:endParaRPr sz="1100"/>
            </a:p>
          </p:txBody>
        </p:sp>
        <p:grpSp>
          <p:nvGrpSpPr>
            <p:cNvPr id="2372" name="Google Shape;2372;p56"/>
            <p:cNvGrpSpPr/>
            <p:nvPr/>
          </p:nvGrpSpPr>
          <p:grpSpPr>
            <a:xfrm>
              <a:off x="462" y="1836"/>
              <a:ext cx="900" cy="486"/>
              <a:chOff x="687" y="1746"/>
              <a:chExt cx="900" cy="486"/>
            </a:xfrm>
          </p:grpSpPr>
          <p:sp>
            <p:nvSpPr>
              <p:cNvPr id="2373" name="Google Shape;2373;p56"/>
              <p:cNvSpPr/>
              <p:nvPr/>
            </p:nvSpPr>
            <p:spPr>
              <a:xfrm>
                <a:off x="702" y="1746"/>
                <a:ext cx="735" cy="486"/>
              </a:xfrm>
              <a:prstGeom prst="can">
                <a:avLst>
                  <a:gd fmla="val 25000" name="adj"/>
                </a:avLst>
              </a:prstGeom>
              <a:solidFill>
                <a:srgbClr val="3333CC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56"/>
              <p:cNvSpPr txBox="1"/>
              <p:nvPr/>
            </p:nvSpPr>
            <p:spPr>
              <a:xfrm>
                <a:off x="687" y="1836"/>
                <a:ext cx="9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b="1" i="0" lang="el" sz="11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ebay 8734</a:t>
                </a:r>
                <a:endParaRPr sz="1100"/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100"/>
                  <a:buFont typeface="Calibri"/>
                  <a:buNone/>
                </a:pPr>
                <a:r>
                  <a:rPr b="1" i="0" lang="el" sz="11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amazon 1678</a:t>
                </a:r>
                <a:endParaRPr sz="1100"/>
              </a:p>
            </p:txBody>
          </p:sp>
        </p:grpSp>
      </p:grpSp>
      <p:grpSp>
        <p:nvGrpSpPr>
          <p:cNvPr id="2375" name="Google Shape;2375;p56"/>
          <p:cNvGrpSpPr/>
          <p:nvPr/>
        </p:nvGrpSpPr>
        <p:grpSpPr>
          <a:xfrm>
            <a:off x="2245669" y="3045416"/>
            <a:ext cx="5085844" cy="1501378"/>
            <a:chOff x="1406" y="2641"/>
            <a:chExt cx="3562" cy="1261"/>
          </a:xfrm>
        </p:grpSpPr>
        <p:cxnSp>
          <p:nvCxnSpPr>
            <p:cNvPr id="2376" name="Google Shape;2376;p56"/>
            <p:cNvCxnSpPr/>
            <p:nvPr/>
          </p:nvCxnSpPr>
          <p:spPr>
            <a:xfrm>
              <a:off x="1406" y="3293"/>
              <a:ext cx="2032" cy="24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377" name="Google Shape;2377;p56"/>
            <p:cNvSpPr txBox="1"/>
            <p:nvPr/>
          </p:nvSpPr>
          <p:spPr>
            <a:xfrm>
              <a:off x="1561" y="3171"/>
              <a:ext cx="1800" cy="3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usual HTTP request msg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1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cookie: 1678</a:t>
              </a:r>
              <a:endParaRPr sz="1100"/>
            </a:p>
          </p:txBody>
        </p:sp>
        <p:sp>
          <p:nvSpPr>
            <p:cNvPr id="2378" name="Google Shape;2378;p56"/>
            <p:cNvSpPr txBox="1"/>
            <p:nvPr/>
          </p:nvSpPr>
          <p:spPr>
            <a:xfrm>
              <a:off x="3579" y="3262"/>
              <a:ext cx="607" cy="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cookie-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specific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100"/>
            </a:p>
          </p:txBody>
        </p:sp>
        <p:cxnSp>
          <p:nvCxnSpPr>
            <p:cNvPr id="2379" name="Google Shape;2379;p56"/>
            <p:cNvCxnSpPr/>
            <p:nvPr/>
          </p:nvCxnSpPr>
          <p:spPr>
            <a:xfrm flipH="1" rot="10800000">
              <a:off x="4181" y="2641"/>
              <a:ext cx="787" cy="86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380" name="Google Shape;2380;p56"/>
            <p:cNvSpPr txBox="1"/>
            <p:nvPr/>
          </p:nvSpPr>
          <p:spPr>
            <a:xfrm>
              <a:off x="4287" y="2939"/>
              <a:ext cx="539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access</a:t>
              </a:r>
              <a:endParaRPr sz="1100"/>
            </a:p>
          </p:txBody>
        </p:sp>
      </p:grpSp>
      <p:grpSp>
        <p:nvGrpSpPr>
          <p:cNvPr id="2381" name="Google Shape;2381;p56"/>
          <p:cNvGrpSpPr/>
          <p:nvPr/>
        </p:nvGrpSpPr>
        <p:grpSpPr>
          <a:xfrm>
            <a:off x="1241765" y="3606199"/>
            <a:ext cx="933881" cy="475483"/>
            <a:chOff x="702" y="1746"/>
            <a:chExt cx="900" cy="486"/>
          </a:xfrm>
        </p:grpSpPr>
        <p:sp>
          <p:nvSpPr>
            <p:cNvPr id="2382" name="Google Shape;2382;p56"/>
            <p:cNvSpPr/>
            <p:nvPr/>
          </p:nvSpPr>
          <p:spPr>
            <a:xfrm>
              <a:off x="735" y="1746"/>
              <a:ext cx="773" cy="486"/>
            </a:xfrm>
            <a:prstGeom prst="can">
              <a:avLst>
                <a:gd fmla="val 25000" name="adj"/>
              </a:avLst>
            </a:prstGeom>
            <a:solidFill>
              <a:srgbClr val="3333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56"/>
            <p:cNvSpPr txBox="1"/>
            <p:nvPr/>
          </p:nvSpPr>
          <p:spPr>
            <a:xfrm>
              <a:off x="702" y="1851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b="1" i="0" lang="el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ebay 8734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Calibri"/>
                <a:buNone/>
              </a:pPr>
              <a:r>
                <a:rPr b="1" i="0" lang="el" sz="11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amazon 1678</a:t>
              </a:r>
              <a:endParaRPr b="1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4" name="Google Shape;2384;p56"/>
          <p:cNvSpPr txBox="1"/>
          <p:nvPr/>
        </p:nvSpPr>
        <p:spPr>
          <a:xfrm>
            <a:off x="7376222" y="1707983"/>
            <a:ext cx="855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backend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endParaRPr sz="1100"/>
          </a:p>
        </p:txBody>
      </p:sp>
      <p:sp>
        <p:nvSpPr>
          <p:cNvPr id="2385" name="Google Shape;2385;p56"/>
          <p:cNvSpPr/>
          <p:nvPr/>
        </p:nvSpPr>
        <p:spPr>
          <a:xfrm>
            <a:off x="7578629" y="2173518"/>
            <a:ext cx="444000" cy="681000"/>
          </a:xfrm>
          <a:prstGeom prst="can">
            <a:avLst>
              <a:gd fmla="val 31004" name="adj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6" name="Google Shape;2386;p56"/>
          <p:cNvGrpSpPr/>
          <p:nvPr/>
        </p:nvGrpSpPr>
        <p:grpSpPr>
          <a:xfrm>
            <a:off x="5031923" y="727276"/>
            <a:ext cx="263332" cy="457797"/>
            <a:chOff x="4140" y="429"/>
            <a:chExt cx="1425" cy="2396"/>
          </a:xfrm>
        </p:grpSpPr>
        <p:sp>
          <p:nvSpPr>
            <p:cNvPr id="2387" name="Google Shape;2387;p56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4206" y="429"/>
              <a:ext cx="1045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4212" y="695"/>
              <a:ext cx="594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2" name="Google Shape;2392;p56"/>
            <p:cNvGrpSpPr/>
            <p:nvPr/>
          </p:nvGrpSpPr>
          <p:grpSpPr>
            <a:xfrm>
              <a:off x="4751" y="666"/>
              <a:ext cx="578" cy="148"/>
              <a:chOff x="616" y="2566"/>
              <a:chExt cx="721" cy="142"/>
            </a:xfrm>
          </p:grpSpPr>
          <p:sp>
            <p:nvSpPr>
              <p:cNvPr id="2393" name="Google Shape;2393;p56"/>
              <p:cNvSpPr/>
              <p:nvPr/>
            </p:nvSpPr>
            <p:spPr>
              <a:xfrm>
                <a:off x="616" y="2566"/>
                <a:ext cx="721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56"/>
              <p:cNvSpPr/>
              <p:nvPr/>
            </p:nvSpPr>
            <p:spPr>
              <a:xfrm>
                <a:off x="630" y="2580"/>
                <a:ext cx="687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5" name="Google Shape;2395;p56"/>
            <p:cNvSpPr/>
            <p:nvPr/>
          </p:nvSpPr>
          <p:spPr>
            <a:xfrm>
              <a:off x="4223" y="1021"/>
              <a:ext cx="600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6" name="Google Shape;2396;p56"/>
            <p:cNvGrpSpPr/>
            <p:nvPr/>
          </p:nvGrpSpPr>
          <p:grpSpPr>
            <a:xfrm>
              <a:off x="4745" y="996"/>
              <a:ext cx="583" cy="133"/>
              <a:chOff x="612" y="2570"/>
              <a:chExt cx="728" cy="138"/>
            </a:xfrm>
          </p:grpSpPr>
          <p:sp>
            <p:nvSpPr>
              <p:cNvPr id="2397" name="Google Shape;2397;p56"/>
              <p:cNvSpPr/>
              <p:nvPr/>
            </p:nvSpPr>
            <p:spPr>
              <a:xfrm>
                <a:off x="612" y="2570"/>
                <a:ext cx="728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56"/>
              <p:cNvSpPr/>
              <p:nvPr/>
            </p:nvSpPr>
            <p:spPr>
              <a:xfrm>
                <a:off x="625" y="2585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99" name="Google Shape;2399;p56"/>
            <p:cNvSpPr/>
            <p:nvPr/>
          </p:nvSpPr>
          <p:spPr>
            <a:xfrm>
              <a:off x="4217" y="1356"/>
              <a:ext cx="594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4228" y="1657"/>
              <a:ext cx="594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01" name="Google Shape;2401;p56"/>
            <p:cNvGrpSpPr/>
            <p:nvPr/>
          </p:nvGrpSpPr>
          <p:grpSpPr>
            <a:xfrm>
              <a:off x="4734" y="1627"/>
              <a:ext cx="584" cy="153"/>
              <a:chOff x="613" y="2568"/>
              <a:chExt cx="727" cy="141"/>
            </a:xfrm>
          </p:grpSpPr>
          <p:sp>
            <p:nvSpPr>
              <p:cNvPr id="2402" name="Google Shape;2402;p56"/>
              <p:cNvSpPr/>
              <p:nvPr/>
            </p:nvSpPr>
            <p:spPr>
              <a:xfrm>
                <a:off x="613" y="2568"/>
                <a:ext cx="727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56"/>
              <p:cNvSpPr/>
              <p:nvPr/>
            </p:nvSpPr>
            <p:spPr>
              <a:xfrm>
                <a:off x="627" y="2586"/>
                <a:ext cx="692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4" name="Google Shape;2404;p56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05" name="Google Shape;2405;p56"/>
            <p:cNvGrpSpPr/>
            <p:nvPr/>
          </p:nvGrpSpPr>
          <p:grpSpPr>
            <a:xfrm>
              <a:off x="4740" y="1326"/>
              <a:ext cx="584" cy="138"/>
              <a:chOff x="615" y="2567"/>
              <a:chExt cx="727" cy="138"/>
            </a:xfrm>
          </p:grpSpPr>
          <p:sp>
            <p:nvSpPr>
              <p:cNvPr id="2406" name="Google Shape;2406;p56"/>
              <p:cNvSpPr/>
              <p:nvPr/>
            </p:nvSpPr>
            <p:spPr>
              <a:xfrm>
                <a:off x="615" y="2567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56"/>
              <p:cNvSpPr/>
              <p:nvPr/>
            </p:nvSpPr>
            <p:spPr>
              <a:xfrm>
                <a:off x="629" y="2582"/>
                <a:ext cx="692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08" name="Google Shape;2408;p56"/>
            <p:cNvSpPr/>
            <p:nvPr/>
          </p:nvSpPr>
          <p:spPr>
            <a:xfrm>
              <a:off x="5251" y="429"/>
              <a:ext cx="66" cy="2288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56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56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56"/>
            <p:cNvSpPr/>
            <p:nvPr/>
          </p:nvSpPr>
          <p:spPr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56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56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56"/>
            <p:cNvSpPr/>
            <p:nvPr/>
          </p:nvSpPr>
          <p:spPr>
            <a:xfrm>
              <a:off x="4206" y="2712"/>
              <a:ext cx="1067" cy="8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56"/>
            <p:cNvSpPr/>
            <p:nvPr/>
          </p:nvSpPr>
          <p:spPr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56"/>
            <p:cNvSpPr/>
            <p:nvPr/>
          </p:nvSpPr>
          <p:spPr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56"/>
            <p:cNvSpPr/>
            <p:nvPr/>
          </p:nvSpPr>
          <p:spPr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56"/>
            <p:cNvSpPr/>
            <p:nvPr/>
          </p:nvSpPr>
          <p:spPr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9" name="Google Shape;2419;p56"/>
          <p:cNvGrpSpPr/>
          <p:nvPr/>
        </p:nvGrpSpPr>
        <p:grpSpPr>
          <a:xfrm>
            <a:off x="2050892" y="798516"/>
            <a:ext cx="500837" cy="439535"/>
            <a:chOff x="-44" y="1473"/>
            <a:chExt cx="981" cy="1105"/>
          </a:xfrm>
        </p:grpSpPr>
        <p:pic>
          <p:nvPicPr>
            <p:cNvPr descr="desktop_computer_stylized_medium" id="2420" name="Google Shape;2420;p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1" name="Google Shape;2421;p56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22" name="Google Shape;2422;p56"/>
          <p:cNvCxnSpPr/>
          <p:nvPr/>
        </p:nvCxnSpPr>
        <p:spPr>
          <a:xfrm flipH="1">
            <a:off x="2250005" y="1266254"/>
            <a:ext cx="300" cy="334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423" name="Google Shape;2423;p56"/>
          <p:cNvSpPr txBox="1"/>
          <p:nvPr/>
        </p:nvSpPr>
        <p:spPr>
          <a:xfrm>
            <a:off x="2060023" y="4692475"/>
            <a:ext cx="5007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cxnSp>
        <p:nvCxnSpPr>
          <p:cNvPr id="2424" name="Google Shape;2424;p56"/>
          <p:cNvCxnSpPr/>
          <p:nvPr/>
        </p:nvCxnSpPr>
        <p:spPr>
          <a:xfrm flipH="1">
            <a:off x="5150596" y="1272563"/>
            <a:ext cx="300" cy="3349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2425" name="Google Shape;2425;p56"/>
          <p:cNvSpPr txBox="1"/>
          <p:nvPr/>
        </p:nvSpPr>
        <p:spPr>
          <a:xfrm>
            <a:off x="4960627" y="4698775"/>
            <a:ext cx="5586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sp>
        <p:nvSpPr>
          <p:cNvPr id="2426" name="Google Shape;2426;p5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57"/>
          <p:cNvSpPr txBox="1"/>
          <p:nvPr>
            <p:ph type="title"/>
          </p:nvPr>
        </p:nvSpPr>
        <p:spPr>
          <a:xfrm>
            <a:off x="-10582" y="1325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 cookies: </a:t>
            </a:r>
            <a:r>
              <a:rPr lang="el"/>
              <a:t>σχόλια</a:t>
            </a:r>
            <a:endParaRPr sz="3300"/>
          </a:p>
        </p:txBody>
      </p:sp>
      <p:sp>
        <p:nvSpPr>
          <p:cNvPr id="2433" name="Google Shape;2433;p57"/>
          <p:cNvSpPr txBox="1"/>
          <p:nvPr/>
        </p:nvSpPr>
        <p:spPr>
          <a:xfrm>
            <a:off x="-123575" y="1014925"/>
            <a:ext cx="5201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Για ποια πράγματα μπορούν να χρησιμοποιηθούν τα cookies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0" marL="2667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εξουσιοδότηση (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authorization)</a:t>
            </a:r>
            <a:endParaRPr sz="2200"/>
          </a:p>
          <a:p>
            <a:pPr indent="-190500" lvl="0" marL="2667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πιστωτικές κάρτες</a:t>
            </a:r>
            <a:endParaRPr sz="2200"/>
          </a:p>
          <a:p>
            <a:pPr indent="-190500" lvl="0" marL="2667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συστάσεις (r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ecommendations)</a:t>
            </a:r>
            <a:endParaRPr sz="2200"/>
          </a:p>
          <a:p>
            <a:pPr indent="-190500" lvl="0" marL="266700" marR="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επίπεδο συνόδου χρήστη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(Web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</p:txBody>
      </p:sp>
      <p:sp>
        <p:nvSpPr>
          <p:cNvPr id="2434" name="Google Shape;2434;p57"/>
          <p:cNvSpPr/>
          <p:nvPr/>
        </p:nvSpPr>
        <p:spPr>
          <a:xfrm>
            <a:off x="5133275" y="1176150"/>
            <a:ext cx="3877500" cy="3189300"/>
          </a:xfrm>
          <a:prstGeom prst="rect">
            <a:avLst/>
          </a:prstGeom>
          <a:noFill/>
          <a:ln cap="flat" cmpd="sng" w="19050">
            <a:solidFill>
              <a:srgbClr val="000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cookies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και ιδιωτικότητα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794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cookies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επιτρέπουν σε ιστοσελίδες να μάθουν πολλά για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σένα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στο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site τ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ους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/>
          </a:p>
          <a:p>
            <a:pPr indent="-2794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cookies από τρ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ίτους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(tracking cookies)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επιτρέπουν η συνηθισμένη ταυτότητα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(cookie value)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παρακολουθείτε σε πολλαπλές ιστοσελίδες</a:t>
            </a:r>
            <a:endParaRPr sz="2200"/>
          </a:p>
        </p:txBody>
      </p:sp>
      <p:sp>
        <p:nvSpPr>
          <p:cNvPr id="2435" name="Google Shape;2435;p57"/>
          <p:cNvSpPr/>
          <p:nvPr/>
        </p:nvSpPr>
        <p:spPr>
          <a:xfrm>
            <a:off x="-68425" y="2909375"/>
            <a:ext cx="52017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Πρόκληση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Πώς να κρατήσεις κατάσταση?</a:t>
            </a:r>
            <a:endParaRPr sz="22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στα 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endpoints τ</a:t>
            </a: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ου πρωτοκόλλου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διατήρηση της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κατάστασης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στον αποστολέα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παραλήπτη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πολλές συναλλαγές</a:t>
            </a:r>
            <a:endParaRPr sz="2200"/>
          </a:p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Στα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μηνύματα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cookies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στα μηνύματα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“κουβαλάνε”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κατάσταση</a:t>
            </a:r>
            <a:endParaRPr sz="2200"/>
          </a:p>
        </p:txBody>
      </p:sp>
      <p:sp>
        <p:nvSpPr>
          <p:cNvPr id="2436" name="Google Shape;2436;p5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1" name="Shape 2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2" name="Google Shape;2442;p58"/>
          <p:cNvSpPr txBox="1"/>
          <p:nvPr>
            <p:ph type="title"/>
          </p:nvPr>
        </p:nvSpPr>
        <p:spPr>
          <a:xfrm>
            <a:off x="-10582" y="1325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Web caches</a:t>
            </a:r>
            <a:endParaRPr sz="3300"/>
          </a:p>
        </p:txBody>
      </p:sp>
      <p:grpSp>
        <p:nvGrpSpPr>
          <p:cNvPr id="2443" name="Google Shape;2443;p58"/>
          <p:cNvGrpSpPr/>
          <p:nvPr/>
        </p:nvGrpSpPr>
        <p:grpSpPr>
          <a:xfrm>
            <a:off x="5618560" y="1681416"/>
            <a:ext cx="515540" cy="572691"/>
            <a:chOff x="-44" y="1473"/>
            <a:chExt cx="981" cy="1105"/>
          </a:xfrm>
        </p:grpSpPr>
        <p:pic>
          <p:nvPicPr>
            <p:cNvPr descr="desktop_computer_stylized_medium" id="2444" name="Google Shape;2444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5" name="Google Shape;2445;p5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6" name="Google Shape;2446;p58"/>
          <p:cNvGrpSpPr/>
          <p:nvPr/>
        </p:nvGrpSpPr>
        <p:grpSpPr>
          <a:xfrm>
            <a:off x="5667375" y="3086354"/>
            <a:ext cx="515541" cy="572691"/>
            <a:chOff x="-44" y="1473"/>
            <a:chExt cx="981" cy="1105"/>
          </a:xfrm>
        </p:grpSpPr>
        <p:pic>
          <p:nvPicPr>
            <p:cNvPr descr="desktop_computer_stylized_medium" id="2447" name="Google Shape;2447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8" name="Google Shape;2448;p5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9" name="Google Shape;2449;p58"/>
          <p:cNvGrpSpPr/>
          <p:nvPr/>
        </p:nvGrpSpPr>
        <p:grpSpPr>
          <a:xfrm>
            <a:off x="8655844" y="1787382"/>
            <a:ext cx="325041" cy="536971"/>
            <a:chOff x="4140" y="429"/>
            <a:chExt cx="1425" cy="2396"/>
          </a:xfrm>
        </p:grpSpPr>
        <p:sp>
          <p:nvSpPr>
            <p:cNvPr id="2450" name="Google Shape;2450;p5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58"/>
            <p:cNvSpPr/>
            <p:nvPr/>
          </p:nvSpPr>
          <p:spPr>
            <a:xfrm>
              <a:off x="4208" y="429"/>
              <a:ext cx="1044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5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5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58"/>
            <p:cNvSpPr/>
            <p:nvPr/>
          </p:nvSpPr>
          <p:spPr>
            <a:xfrm>
              <a:off x="4213" y="695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5" name="Google Shape;2455;p58"/>
            <p:cNvGrpSpPr/>
            <p:nvPr/>
          </p:nvGrpSpPr>
          <p:grpSpPr>
            <a:xfrm>
              <a:off x="4751" y="668"/>
              <a:ext cx="579" cy="144"/>
              <a:chOff x="616" y="2568"/>
              <a:chExt cx="723" cy="138"/>
            </a:xfrm>
          </p:grpSpPr>
          <p:sp>
            <p:nvSpPr>
              <p:cNvPr id="2456" name="Google Shape;2456;p58"/>
              <p:cNvSpPr/>
              <p:nvPr/>
            </p:nvSpPr>
            <p:spPr>
              <a:xfrm>
                <a:off x="616" y="2568"/>
                <a:ext cx="723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58"/>
              <p:cNvSpPr/>
              <p:nvPr/>
            </p:nvSpPr>
            <p:spPr>
              <a:xfrm>
                <a:off x="629" y="2583"/>
                <a:ext cx="690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8" name="Google Shape;2458;p58"/>
            <p:cNvSpPr/>
            <p:nvPr/>
          </p:nvSpPr>
          <p:spPr>
            <a:xfrm>
              <a:off x="4224" y="101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9" name="Google Shape;2459;p58"/>
            <p:cNvGrpSpPr/>
            <p:nvPr/>
          </p:nvGrpSpPr>
          <p:grpSpPr>
            <a:xfrm>
              <a:off x="4745" y="992"/>
              <a:ext cx="585" cy="138"/>
              <a:chOff x="612" y="2566"/>
              <a:chExt cx="730" cy="143"/>
            </a:xfrm>
          </p:grpSpPr>
          <p:sp>
            <p:nvSpPr>
              <p:cNvPr id="2460" name="Google Shape;2460;p58"/>
              <p:cNvSpPr/>
              <p:nvPr/>
            </p:nvSpPr>
            <p:spPr>
              <a:xfrm>
                <a:off x="612" y="2566"/>
                <a:ext cx="730" cy="143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1" name="Google Shape;2461;p58"/>
              <p:cNvSpPr/>
              <p:nvPr/>
            </p:nvSpPr>
            <p:spPr>
              <a:xfrm>
                <a:off x="625" y="2583"/>
                <a:ext cx="697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2" name="Google Shape;2462;p58"/>
            <p:cNvSpPr/>
            <p:nvPr/>
          </p:nvSpPr>
          <p:spPr>
            <a:xfrm>
              <a:off x="4218" y="1359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58"/>
            <p:cNvSpPr/>
            <p:nvPr/>
          </p:nvSpPr>
          <p:spPr>
            <a:xfrm>
              <a:off x="4229" y="1656"/>
              <a:ext cx="595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4" name="Google Shape;2464;p58"/>
            <p:cNvGrpSpPr/>
            <p:nvPr/>
          </p:nvGrpSpPr>
          <p:grpSpPr>
            <a:xfrm>
              <a:off x="4735" y="1629"/>
              <a:ext cx="580" cy="149"/>
              <a:chOff x="614" y="2570"/>
              <a:chExt cx="722" cy="137"/>
            </a:xfrm>
          </p:grpSpPr>
          <p:sp>
            <p:nvSpPr>
              <p:cNvPr id="2465" name="Google Shape;2465;p58"/>
              <p:cNvSpPr/>
              <p:nvPr/>
            </p:nvSpPr>
            <p:spPr>
              <a:xfrm>
                <a:off x="614" y="2570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6" name="Google Shape;2466;p58"/>
              <p:cNvSpPr/>
              <p:nvPr/>
            </p:nvSpPr>
            <p:spPr>
              <a:xfrm>
                <a:off x="627" y="2585"/>
                <a:ext cx="683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67" name="Google Shape;2467;p5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8" name="Google Shape;2468;p58"/>
            <p:cNvGrpSpPr/>
            <p:nvPr/>
          </p:nvGrpSpPr>
          <p:grpSpPr>
            <a:xfrm>
              <a:off x="4741" y="1327"/>
              <a:ext cx="580" cy="138"/>
              <a:chOff x="616" y="2568"/>
              <a:chExt cx="722" cy="138"/>
            </a:xfrm>
          </p:grpSpPr>
          <p:sp>
            <p:nvSpPr>
              <p:cNvPr id="2469" name="Google Shape;2469;p58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58"/>
              <p:cNvSpPr/>
              <p:nvPr/>
            </p:nvSpPr>
            <p:spPr>
              <a:xfrm>
                <a:off x="629" y="2584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71" name="Google Shape;2471;p58"/>
            <p:cNvSpPr/>
            <p:nvPr/>
          </p:nvSpPr>
          <p:spPr>
            <a:xfrm>
              <a:off x="5252" y="429"/>
              <a:ext cx="68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5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5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58"/>
            <p:cNvSpPr/>
            <p:nvPr/>
          </p:nvSpPr>
          <p:spPr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5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58"/>
            <p:cNvSpPr/>
            <p:nvPr/>
          </p:nvSpPr>
          <p:spPr>
            <a:xfrm>
              <a:off x="4140" y="2676"/>
              <a:ext cx="1201" cy="149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58"/>
            <p:cNvSpPr/>
            <p:nvPr/>
          </p:nvSpPr>
          <p:spPr>
            <a:xfrm>
              <a:off x="4208" y="2713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58"/>
            <p:cNvSpPr/>
            <p:nvPr/>
          </p:nvSpPr>
          <p:spPr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58"/>
            <p:cNvSpPr/>
            <p:nvPr/>
          </p:nvSpPr>
          <p:spPr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58"/>
            <p:cNvSpPr/>
            <p:nvPr/>
          </p:nvSpPr>
          <p:spPr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58"/>
            <p:cNvSpPr/>
            <p:nvPr/>
          </p:nvSpPr>
          <p:spPr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2" name="Google Shape;2482;p58"/>
          <p:cNvSpPr txBox="1"/>
          <p:nvPr/>
        </p:nvSpPr>
        <p:spPr>
          <a:xfrm>
            <a:off x="42325" y="1504525"/>
            <a:ext cx="5317200" cy="3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χρήστης ρυθμίζει τον φυλλομετρητή να δείχνει σε μια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τοπική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Web cache</a:t>
            </a:r>
            <a:endParaRPr sz="22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φυλλομετρητής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στέλνει όλα τα αιτήματα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στην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cache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αντικείμενο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βρίσκεται στην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επιστρέφει το αντικείμενο στο πελάτη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Αλλιώς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ζητάει το αντικείμενο από τον κύριο 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αποθηκεύει το αντικείμενο που έλαβε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και το επιστρέφει στον πελάτη</a:t>
            </a:r>
            <a:endParaRPr sz="2200"/>
          </a:p>
        </p:txBody>
      </p:sp>
      <p:sp>
        <p:nvSpPr>
          <p:cNvPr id="2483" name="Google Shape;2483;p58"/>
          <p:cNvSpPr/>
          <p:nvPr/>
        </p:nvSpPr>
        <p:spPr>
          <a:xfrm>
            <a:off x="39300" y="725725"/>
            <a:ext cx="83232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η ικανοπο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ίηση των αιτημάτων χωρίς να περιλαμβάνουν τον κύριο εξυπηρέτη</a:t>
            </a:r>
            <a:endParaRPr sz="2200"/>
          </a:p>
        </p:txBody>
      </p:sp>
      <p:sp>
        <p:nvSpPr>
          <p:cNvPr id="2484" name="Google Shape;2484;p58"/>
          <p:cNvSpPr txBox="1"/>
          <p:nvPr/>
        </p:nvSpPr>
        <p:spPr>
          <a:xfrm>
            <a:off x="5726906" y="2186241"/>
            <a:ext cx="492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5" name="Google Shape;2485;p58"/>
          <p:cNvGrpSpPr/>
          <p:nvPr/>
        </p:nvGrpSpPr>
        <p:grpSpPr>
          <a:xfrm>
            <a:off x="7116900" y="1863412"/>
            <a:ext cx="590175" cy="926476"/>
            <a:chOff x="8270000" y="2687749"/>
            <a:chExt cx="786900" cy="1235302"/>
          </a:xfrm>
        </p:grpSpPr>
        <p:grpSp>
          <p:nvGrpSpPr>
            <p:cNvPr id="2486" name="Google Shape;2486;p58"/>
            <p:cNvGrpSpPr/>
            <p:nvPr/>
          </p:nvGrpSpPr>
          <p:grpSpPr>
            <a:xfrm>
              <a:off x="8475663" y="3207088"/>
              <a:ext cx="400050" cy="715963"/>
              <a:chOff x="4140" y="429"/>
              <a:chExt cx="1425" cy="2396"/>
            </a:xfrm>
          </p:grpSpPr>
          <p:sp>
            <p:nvSpPr>
              <p:cNvPr id="2487" name="Google Shape;2487;p5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58"/>
              <p:cNvSpPr/>
              <p:nvPr/>
            </p:nvSpPr>
            <p:spPr>
              <a:xfrm>
                <a:off x="4208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5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5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58"/>
              <p:cNvSpPr/>
              <p:nvPr/>
            </p:nvSpPr>
            <p:spPr>
              <a:xfrm>
                <a:off x="4214" y="695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2" name="Google Shape;2492;p58"/>
              <p:cNvGrpSpPr/>
              <p:nvPr/>
            </p:nvGrpSpPr>
            <p:grpSpPr>
              <a:xfrm>
                <a:off x="4751" y="668"/>
                <a:ext cx="577" cy="144"/>
                <a:chOff x="616" y="2568"/>
                <a:chExt cx="720" cy="138"/>
              </a:xfrm>
            </p:grpSpPr>
            <p:sp>
              <p:nvSpPr>
                <p:cNvPr id="2493" name="Google Shape;2493;p58"/>
                <p:cNvSpPr/>
                <p:nvPr/>
              </p:nvSpPr>
              <p:spPr>
                <a:xfrm>
                  <a:off x="616" y="2568"/>
                  <a:ext cx="720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58"/>
                <p:cNvSpPr/>
                <p:nvPr/>
              </p:nvSpPr>
              <p:spPr>
                <a:xfrm>
                  <a:off x="630" y="2583"/>
                  <a:ext cx="670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95" name="Google Shape;2495;p58"/>
              <p:cNvSpPr/>
              <p:nvPr/>
            </p:nvSpPr>
            <p:spPr>
              <a:xfrm>
                <a:off x="4225" y="1019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6" name="Google Shape;2496;p58"/>
              <p:cNvGrpSpPr/>
              <p:nvPr/>
            </p:nvGrpSpPr>
            <p:grpSpPr>
              <a:xfrm>
                <a:off x="4745" y="992"/>
                <a:ext cx="583" cy="138"/>
                <a:chOff x="612" y="2566"/>
                <a:chExt cx="727" cy="143"/>
              </a:xfrm>
            </p:grpSpPr>
            <p:sp>
              <p:nvSpPr>
                <p:cNvPr id="2497" name="Google Shape;2497;p58"/>
                <p:cNvSpPr/>
                <p:nvPr/>
              </p:nvSpPr>
              <p:spPr>
                <a:xfrm>
                  <a:off x="612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58"/>
                <p:cNvSpPr/>
                <p:nvPr/>
              </p:nvSpPr>
              <p:spPr>
                <a:xfrm>
                  <a:off x="626" y="2583"/>
                  <a:ext cx="692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99" name="Google Shape;2499;p58"/>
              <p:cNvSpPr/>
              <p:nvPr/>
            </p:nvSpPr>
            <p:spPr>
              <a:xfrm>
                <a:off x="4219" y="1359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58"/>
              <p:cNvSpPr/>
              <p:nvPr/>
            </p:nvSpPr>
            <p:spPr>
              <a:xfrm>
                <a:off x="4230" y="1656"/>
                <a:ext cx="594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1" name="Google Shape;2501;p58"/>
              <p:cNvGrpSpPr/>
              <p:nvPr/>
            </p:nvGrpSpPr>
            <p:grpSpPr>
              <a:xfrm>
                <a:off x="4733" y="1629"/>
                <a:ext cx="583" cy="149"/>
                <a:chOff x="612" y="2570"/>
                <a:chExt cx="726" cy="137"/>
              </a:xfrm>
            </p:grpSpPr>
            <p:sp>
              <p:nvSpPr>
                <p:cNvPr id="2502" name="Google Shape;2502;p58"/>
                <p:cNvSpPr/>
                <p:nvPr/>
              </p:nvSpPr>
              <p:spPr>
                <a:xfrm>
                  <a:off x="612" y="2570"/>
                  <a:ext cx="726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58"/>
                <p:cNvSpPr/>
                <p:nvPr/>
              </p:nvSpPr>
              <p:spPr>
                <a:xfrm>
                  <a:off x="627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4" name="Google Shape;2504;p5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5" name="Google Shape;2505;p58"/>
              <p:cNvGrpSpPr/>
              <p:nvPr/>
            </p:nvGrpSpPr>
            <p:grpSpPr>
              <a:xfrm>
                <a:off x="4740" y="1327"/>
                <a:ext cx="583" cy="138"/>
                <a:chOff x="615" y="2568"/>
                <a:chExt cx="726" cy="138"/>
              </a:xfrm>
            </p:grpSpPr>
            <p:sp>
              <p:nvSpPr>
                <p:cNvPr id="2506" name="Google Shape;2506;p58"/>
                <p:cNvSpPr/>
                <p:nvPr/>
              </p:nvSpPr>
              <p:spPr>
                <a:xfrm>
                  <a:off x="615" y="2568"/>
                  <a:ext cx="726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58"/>
                <p:cNvSpPr/>
                <p:nvPr/>
              </p:nvSpPr>
              <p:spPr>
                <a:xfrm>
                  <a:off x="629" y="2584"/>
                  <a:ext cx="690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08" name="Google Shape;2508;p58"/>
              <p:cNvSpPr/>
              <p:nvPr/>
            </p:nvSpPr>
            <p:spPr>
              <a:xfrm>
                <a:off x="5248" y="429"/>
                <a:ext cx="68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5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5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58"/>
              <p:cNvSpPr/>
              <p:nvPr/>
            </p:nvSpPr>
            <p:spPr>
              <a:xfrm>
                <a:off x="5520" y="2612"/>
                <a:ext cx="45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5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58"/>
              <p:cNvSpPr/>
              <p:nvPr/>
            </p:nvSpPr>
            <p:spPr>
              <a:xfrm>
                <a:off x="4140" y="2676"/>
                <a:ext cx="1199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58"/>
              <p:cNvSpPr/>
              <p:nvPr/>
            </p:nvSpPr>
            <p:spPr>
              <a:xfrm>
                <a:off x="4208" y="2713"/>
                <a:ext cx="1069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58"/>
              <p:cNvSpPr/>
              <p:nvPr/>
            </p:nvSpPr>
            <p:spPr>
              <a:xfrm>
                <a:off x="4310" y="2384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58"/>
              <p:cNvSpPr/>
              <p:nvPr/>
            </p:nvSpPr>
            <p:spPr>
              <a:xfrm>
                <a:off x="4485" y="2384"/>
                <a:ext cx="158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58"/>
              <p:cNvSpPr/>
              <p:nvPr/>
            </p:nvSpPr>
            <p:spPr>
              <a:xfrm>
                <a:off x="4660" y="2379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58"/>
              <p:cNvSpPr/>
              <p:nvPr/>
            </p:nvSpPr>
            <p:spPr>
              <a:xfrm>
                <a:off x="5062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9" name="Google Shape;2519;p58"/>
            <p:cNvSpPr txBox="1"/>
            <p:nvPr/>
          </p:nvSpPr>
          <p:spPr>
            <a:xfrm>
              <a:off x="8270000" y="2687749"/>
              <a:ext cx="786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Web </a:t>
              </a:r>
              <a:endParaRPr sz="1100"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cache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0" name="Google Shape;2520;p58"/>
          <p:cNvSpPr txBox="1"/>
          <p:nvPr/>
        </p:nvSpPr>
        <p:spPr>
          <a:xfrm>
            <a:off x="5818585" y="3664997"/>
            <a:ext cx="4929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21" name="Google Shape;2521;p58"/>
          <p:cNvGrpSpPr/>
          <p:nvPr/>
        </p:nvGrpSpPr>
        <p:grpSpPr>
          <a:xfrm>
            <a:off x="6098878" y="2697853"/>
            <a:ext cx="1119881" cy="714375"/>
            <a:chOff x="2940" y="2552"/>
            <a:chExt cx="941" cy="600"/>
          </a:xfrm>
        </p:grpSpPr>
        <p:cxnSp>
          <p:nvCxnSpPr>
            <p:cNvPr id="2522" name="Google Shape;2522;p58"/>
            <p:cNvCxnSpPr/>
            <p:nvPr/>
          </p:nvCxnSpPr>
          <p:spPr>
            <a:xfrm flipH="1" rot="10800000">
              <a:off x="2998" y="2580"/>
              <a:ext cx="883" cy="479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523" name="Google Shape;2523;p58"/>
            <p:cNvSpPr txBox="1"/>
            <p:nvPr/>
          </p:nvSpPr>
          <p:spPr>
            <a:xfrm rot="-1593903">
              <a:off x="2905" y="2702"/>
              <a:ext cx="671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HTTP request</a:t>
              </a:r>
              <a:endParaRPr b="0" i="0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4" name="Google Shape;2524;p58"/>
          <p:cNvGrpSpPr/>
          <p:nvPr/>
        </p:nvGrpSpPr>
        <p:grpSpPr>
          <a:xfrm>
            <a:off x="6205537" y="2797032"/>
            <a:ext cx="1123453" cy="883140"/>
            <a:chOff x="3030" y="2635"/>
            <a:chExt cx="944" cy="742"/>
          </a:xfrm>
        </p:grpSpPr>
        <p:cxnSp>
          <p:nvCxnSpPr>
            <p:cNvPr id="2525" name="Google Shape;2525;p58"/>
            <p:cNvCxnSpPr/>
            <p:nvPr/>
          </p:nvCxnSpPr>
          <p:spPr>
            <a:xfrm flipH="1">
              <a:off x="3030" y="2635"/>
              <a:ext cx="884" cy="495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526" name="Google Shape;2526;p58"/>
            <p:cNvSpPr txBox="1"/>
            <p:nvPr/>
          </p:nvSpPr>
          <p:spPr>
            <a:xfrm rot="-1106097">
              <a:off x="3049" y="2927"/>
              <a:ext cx="949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HTTP response</a:t>
              </a:r>
              <a:endParaRPr b="0" i="0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7" name="Google Shape;2527;p58"/>
          <p:cNvGrpSpPr/>
          <p:nvPr/>
        </p:nvGrpSpPr>
        <p:grpSpPr>
          <a:xfrm>
            <a:off x="6172200" y="1848077"/>
            <a:ext cx="2440510" cy="761711"/>
            <a:chOff x="3002" y="1849"/>
            <a:chExt cx="2050" cy="640"/>
          </a:xfrm>
        </p:grpSpPr>
        <p:sp>
          <p:nvSpPr>
            <p:cNvPr id="2528" name="Google Shape;2528;p58"/>
            <p:cNvSpPr/>
            <p:nvPr/>
          </p:nvSpPr>
          <p:spPr>
            <a:xfrm>
              <a:off x="3002" y="1979"/>
              <a:ext cx="2048" cy="460"/>
            </a:xfrm>
            <a:custGeom>
              <a:rect b="b" l="l" r="r" t="t"/>
              <a:pathLst>
                <a:path extrusionOk="0" h="460" w="2048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58"/>
            <p:cNvSpPr txBox="1"/>
            <p:nvPr/>
          </p:nvSpPr>
          <p:spPr>
            <a:xfrm rot="1106097">
              <a:off x="3182" y="1999"/>
              <a:ext cx="949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HTTP request</a:t>
              </a:r>
              <a:endParaRPr b="0" i="0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58"/>
            <p:cNvSpPr txBox="1"/>
            <p:nvPr/>
          </p:nvSpPr>
          <p:spPr>
            <a:xfrm rot="-1106097">
              <a:off x="4127" y="2039"/>
              <a:ext cx="949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HTTP request</a:t>
              </a:r>
              <a:endParaRPr b="0" i="0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1" name="Google Shape;2531;p58"/>
          <p:cNvSpPr txBox="1"/>
          <p:nvPr/>
        </p:nvSpPr>
        <p:spPr>
          <a:xfrm>
            <a:off x="8549569" y="2316699"/>
            <a:ext cx="5316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origin </a:t>
            </a:r>
            <a:endParaRPr sz="1100"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2" name="Google Shape;253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5141" y="1633791"/>
            <a:ext cx="395288" cy="3250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3" name="Google Shape;2533;p58"/>
          <p:cNvGrpSpPr/>
          <p:nvPr/>
        </p:nvGrpSpPr>
        <p:grpSpPr>
          <a:xfrm>
            <a:off x="5592366" y="1663557"/>
            <a:ext cx="3082529" cy="1360884"/>
            <a:chOff x="2515" y="1687"/>
            <a:chExt cx="2589" cy="1143"/>
          </a:xfrm>
        </p:grpSpPr>
        <p:sp>
          <p:nvSpPr>
            <p:cNvPr id="2534" name="Google Shape;2534;p58"/>
            <p:cNvSpPr/>
            <p:nvPr/>
          </p:nvSpPr>
          <p:spPr>
            <a:xfrm>
              <a:off x="2985" y="2026"/>
              <a:ext cx="2119" cy="476"/>
            </a:xfrm>
            <a:custGeom>
              <a:rect b="b" l="l" r="r" t="t"/>
              <a:pathLst>
                <a:path extrusionOk="0" h="476" w="2119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58"/>
            <p:cNvSpPr txBox="1"/>
            <p:nvPr/>
          </p:nvSpPr>
          <p:spPr>
            <a:xfrm rot="1106097">
              <a:off x="3018" y="2223"/>
              <a:ext cx="949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HTTP response</a:t>
              </a:r>
              <a:endParaRPr b="0" i="0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58"/>
            <p:cNvSpPr txBox="1"/>
            <p:nvPr/>
          </p:nvSpPr>
          <p:spPr>
            <a:xfrm rot="-1106097">
              <a:off x="4164" y="2270"/>
              <a:ext cx="949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HTTP response</a:t>
              </a:r>
              <a:endParaRPr b="0" i="0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37" name="Google Shape;2537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8" name="Google Shape;2538;p5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9" name="Google Shape;253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8085" y="3119691"/>
            <a:ext cx="395288" cy="325041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5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5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59"/>
          <p:cNvSpPr txBox="1"/>
          <p:nvPr>
            <p:ph type="title"/>
          </p:nvPr>
        </p:nvSpPr>
        <p:spPr>
          <a:xfrm>
            <a:off x="-10582" y="1325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Web caches (aka proxy servers)</a:t>
            </a:r>
            <a:endParaRPr sz="3300"/>
          </a:p>
        </p:txBody>
      </p:sp>
      <p:sp>
        <p:nvSpPr>
          <p:cNvPr id="2547" name="Google Shape;2547;p59"/>
          <p:cNvSpPr txBox="1"/>
          <p:nvPr/>
        </p:nvSpPr>
        <p:spPr>
          <a:xfrm>
            <a:off x="-159375" y="846225"/>
            <a:ext cx="4533600" cy="21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cache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συμπεριφέρεται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ως πελάτης και ως εξυπηρέτης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εξυπηρέτης όταν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δέχεται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αιτήσεις και στέλνει αποκρίσεις σε ένα browser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πελάτης στον αρχικό server</a:t>
            </a:r>
            <a:endParaRPr sz="2200"/>
          </a:p>
        </p:txBody>
      </p:sp>
      <p:sp>
        <p:nvSpPr>
          <p:cNvPr id="2548" name="Google Shape;2548;p59"/>
          <p:cNvSpPr txBox="1"/>
          <p:nvPr/>
        </p:nvSpPr>
        <p:spPr>
          <a:xfrm>
            <a:off x="4214050" y="846150"/>
            <a:ext cx="4965300" cy="39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Γιατί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caching?</a:t>
            </a:r>
            <a:endParaRPr sz="2200"/>
          </a:p>
          <a:p>
            <a:pPr indent="-2032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μειώνει τον χρόνο απόκρισης για το αίτημα του 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/>
          </a:p>
          <a:p>
            <a:pPr indent="-215900" lvl="1" marL="55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 είναι πιο κο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ντά στο πελάτη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15900" lvl="1" marL="55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μείωση κίνησης στην ζεύξη προσπέλασης ενός ιδρύματος προς το διαδίκτυο</a:t>
            </a:r>
            <a:endParaRPr sz="2200"/>
          </a:p>
          <a:p>
            <a:pPr indent="-215900" lvl="1" marL="55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επιτρέπει σε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φτωχούς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παρόχους περιεχομένου να παραδίδουν περιεχόμενο πιο αποτελεσματικά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9" name="Google Shape;2549;p59"/>
          <p:cNvGrpSpPr/>
          <p:nvPr/>
        </p:nvGrpSpPr>
        <p:grpSpPr>
          <a:xfrm>
            <a:off x="-120750" y="2794873"/>
            <a:ext cx="4182300" cy="2311273"/>
            <a:chOff x="854983" y="3734057"/>
            <a:chExt cx="5576400" cy="2734264"/>
          </a:xfrm>
        </p:grpSpPr>
        <p:pic>
          <p:nvPicPr>
            <p:cNvPr id="2550" name="Google Shape;2550;p5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3862" y="5575697"/>
              <a:ext cx="4324685" cy="45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1" name="Google Shape;2551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53863" y="6027831"/>
              <a:ext cx="4364855" cy="4404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2" name="Google Shape;2552;p59"/>
            <p:cNvSpPr txBox="1"/>
            <p:nvPr/>
          </p:nvSpPr>
          <p:spPr>
            <a:xfrm>
              <a:off x="854983" y="3734057"/>
              <a:ext cx="5576400" cy="19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215900" lvl="0" marL="304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3"/>
                </a:buClr>
                <a:buSzPts val="2200"/>
                <a:buFont typeface="Noto Sans Symbols"/>
                <a:buChar char="▪"/>
              </a:pPr>
              <a:r>
                <a:rPr lang="el" sz="2200">
                  <a:latin typeface="Calibri"/>
                  <a:ea typeface="Calibri"/>
                  <a:cs typeface="Calibri"/>
                  <a:sym typeface="Calibri"/>
                </a:rPr>
                <a:t>ο εξυπηρέτης λέει στην cache για την επιτρεπόμενη προσωρινή αποθήκευση αντικειμένου</a:t>
              </a:r>
              <a:r>
                <a:rPr b="0" i="0" lang="el" sz="2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" sz="2200">
                  <a:latin typeface="Calibri"/>
                  <a:ea typeface="Calibri"/>
                  <a:cs typeface="Calibri"/>
                  <a:sym typeface="Calibri"/>
                </a:rPr>
                <a:t>στην κεφαλίδα απάντησης</a:t>
              </a:r>
              <a:endParaRPr sz="2200"/>
            </a:p>
          </p:txBody>
        </p:sp>
      </p:grpSp>
      <p:sp>
        <p:nvSpPr>
          <p:cNvPr id="2553" name="Google Shape;2553;p5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8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9" name="Google Shape;255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8700" y="2698750"/>
            <a:ext cx="941387" cy="7730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ot icon" id="2560" name="Google Shape;256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0495" y="2698750"/>
            <a:ext cx="541337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561" name="Google Shape;2561;p60"/>
          <p:cNvSpPr txBox="1"/>
          <p:nvPr>
            <p:ph type="title"/>
          </p:nvPr>
        </p:nvSpPr>
        <p:spPr>
          <a:xfrm>
            <a:off x="-10582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600"/>
              <a:buFont typeface="Calibri"/>
              <a:buNone/>
            </a:pPr>
            <a:r>
              <a:rPr lang="el" sz="3600"/>
              <a:t>Caching παράδειγμα</a:t>
            </a:r>
            <a:endParaRPr sz="3600"/>
          </a:p>
        </p:txBody>
      </p:sp>
      <p:cxnSp>
        <p:nvCxnSpPr>
          <p:cNvPr id="2562" name="Google Shape;2562;p60"/>
          <p:cNvCxnSpPr/>
          <p:nvPr/>
        </p:nvCxnSpPr>
        <p:spPr>
          <a:xfrm>
            <a:off x="6062591" y="1865912"/>
            <a:ext cx="214313" cy="85725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3" name="Google Shape;2563;p60"/>
          <p:cNvSpPr txBox="1"/>
          <p:nvPr/>
        </p:nvSpPr>
        <p:spPr>
          <a:xfrm>
            <a:off x="7884251" y="1426575"/>
            <a:ext cx="968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1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 sz="1100"/>
          </a:p>
        </p:txBody>
      </p:sp>
      <p:cxnSp>
        <p:nvCxnSpPr>
          <p:cNvPr id="2564" name="Google Shape;2564;p60"/>
          <p:cNvCxnSpPr/>
          <p:nvPr/>
        </p:nvCxnSpPr>
        <p:spPr>
          <a:xfrm>
            <a:off x="6669810" y="1580162"/>
            <a:ext cx="50006" cy="207169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5" name="Google Shape;2565;p60"/>
          <p:cNvCxnSpPr/>
          <p:nvPr/>
        </p:nvCxnSpPr>
        <p:spPr>
          <a:xfrm flipH="1">
            <a:off x="7141297" y="1608737"/>
            <a:ext cx="7144" cy="178594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6" name="Google Shape;2566;p60"/>
          <p:cNvCxnSpPr/>
          <p:nvPr/>
        </p:nvCxnSpPr>
        <p:spPr>
          <a:xfrm flipH="1">
            <a:off x="7484197" y="1730181"/>
            <a:ext cx="100012" cy="157162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67" name="Google Shape;2567;p60"/>
          <p:cNvCxnSpPr/>
          <p:nvPr/>
        </p:nvCxnSpPr>
        <p:spPr>
          <a:xfrm rot="10800000">
            <a:off x="7605641" y="2301681"/>
            <a:ext cx="185737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8" name="Google Shape;2568;p60"/>
          <p:cNvSpPr/>
          <p:nvPr/>
        </p:nvSpPr>
        <p:spPr>
          <a:xfrm>
            <a:off x="6118550" y="1583298"/>
            <a:ext cx="1631156" cy="1185863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60"/>
          <p:cNvSpPr txBox="1"/>
          <p:nvPr/>
        </p:nvSpPr>
        <p:spPr>
          <a:xfrm>
            <a:off x="6655522" y="1824241"/>
            <a:ext cx="698896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60"/>
          <p:cNvSpPr/>
          <p:nvPr/>
        </p:nvSpPr>
        <p:spPr>
          <a:xfrm>
            <a:off x="5822085" y="3387531"/>
            <a:ext cx="2224088" cy="1042988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1" name="Google Shape;2571;p60"/>
          <p:cNvCxnSpPr/>
          <p:nvPr/>
        </p:nvCxnSpPr>
        <p:spPr>
          <a:xfrm flipH="1">
            <a:off x="6148316" y="3585175"/>
            <a:ext cx="641746" cy="32385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2" name="Google Shape;2572;p60"/>
          <p:cNvCxnSpPr/>
          <p:nvPr/>
        </p:nvCxnSpPr>
        <p:spPr>
          <a:xfrm flipH="1">
            <a:off x="6530506" y="3620893"/>
            <a:ext cx="422672" cy="29527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3" name="Google Shape;2573;p60"/>
          <p:cNvCxnSpPr/>
          <p:nvPr/>
        </p:nvCxnSpPr>
        <p:spPr>
          <a:xfrm flipH="1">
            <a:off x="6934129" y="3625656"/>
            <a:ext cx="111919" cy="286941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4" name="Google Shape;2574;p60"/>
          <p:cNvCxnSpPr/>
          <p:nvPr/>
        </p:nvCxnSpPr>
        <p:spPr>
          <a:xfrm>
            <a:off x="7055572" y="2658868"/>
            <a:ext cx="0" cy="796529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5" name="Google Shape;2575;p60"/>
          <p:cNvSpPr txBox="1"/>
          <p:nvPr/>
        </p:nvSpPr>
        <p:spPr>
          <a:xfrm>
            <a:off x="5831610" y="3268468"/>
            <a:ext cx="898921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60"/>
          <p:cNvSpPr txBox="1"/>
          <p:nvPr/>
        </p:nvSpPr>
        <p:spPr>
          <a:xfrm>
            <a:off x="7337750" y="3554218"/>
            <a:ext cx="967979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60"/>
          <p:cNvSpPr txBox="1"/>
          <p:nvPr/>
        </p:nvSpPr>
        <p:spPr>
          <a:xfrm>
            <a:off x="7056763" y="2800553"/>
            <a:ext cx="892969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60"/>
          <p:cNvSpPr/>
          <p:nvPr/>
        </p:nvSpPr>
        <p:spPr>
          <a:xfrm>
            <a:off x="2348188" y="3277755"/>
            <a:ext cx="705600" cy="3825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9" name="Google Shape;2579;p60"/>
          <p:cNvGrpSpPr/>
          <p:nvPr/>
        </p:nvGrpSpPr>
        <p:grpSpPr>
          <a:xfrm>
            <a:off x="5801844" y="1526584"/>
            <a:ext cx="283369" cy="432196"/>
            <a:chOff x="4140" y="429"/>
            <a:chExt cx="1425" cy="2396"/>
          </a:xfrm>
        </p:grpSpPr>
        <p:sp>
          <p:nvSpPr>
            <p:cNvPr id="2580" name="Google Shape;2580;p6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6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6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6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6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5" name="Google Shape;2585;p6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586" name="Google Shape;2586;p6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6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88" name="Google Shape;2588;p6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89" name="Google Shape;2589;p6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590" name="Google Shape;2590;p6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6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2" name="Google Shape;2592;p6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6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4" name="Google Shape;2594;p6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595" name="Google Shape;2595;p6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6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97" name="Google Shape;2597;p6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98" name="Google Shape;2598;p6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599" name="Google Shape;2599;p6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6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6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6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6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6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6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6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6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6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6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6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0"/>
          <p:cNvGrpSpPr/>
          <p:nvPr/>
        </p:nvGrpSpPr>
        <p:grpSpPr>
          <a:xfrm>
            <a:off x="5913763" y="3861400"/>
            <a:ext cx="394097" cy="417910"/>
            <a:chOff x="-44" y="1473"/>
            <a:chExt cx="981" cy="1105"/>
          </a:xfrm>
        </p:grpSpPr>
        <p:pic>
          <p:nvPicPr>
            <p:cNvPr descr="desktop_computer_stylized_medium" id="2613" name="Google Shape;2613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14" name="Google Shape;2614;p6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5" name="Google Shape;2615;p60"/>
          <p:cNvGrpSpPr/>
          <p:nvPr/>
        </p:nvGrpSpPr>
        <p:grpSpPr>
          <a:xfrm>
            <a:off x="6487644" y="1168206"/>
            <a:ext cx="283369" cy="432197"/>
            <a:chOff x="4140" y="429"/>
            <a:chExt cx="1425" cy="2396"/>
          </a:xfrm>
        </p:grpSpPr>
        <p:sp>
          <p:nvSpPr>
            <p:cNvPr id="2616" name="Google Shape;2616;p6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6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6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6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6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1" name="Google Shape;2621;p6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22" name="Google Shape;2622;p6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6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4" name="Google Shape;2624;p6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5" name="Google Shape;2625;p6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26" name="Google Shape;2626;p6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6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8" name="Google Shape;2628;p6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6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0" name="Google Shape;2630;p6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31" name="Google Shape;2631;p6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6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3" name="Google Shape;2633;p6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4" name="Google Shape;2634;p6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35" name="Google Shape;2635;p6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6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37" name="Google Shape;2637;p6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6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6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6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6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6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6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6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6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6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6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8" name="Google Shape;2648;p60"/>
          <p:cNvGrpSpPr/>
          <p:nvPr/>
        </p:nvGrpSpPr>
        <p:grpSpPr>
          <a:xfrm>
            <a:off x="7052000" y="1192018"/>
            <a:ext cx="283369" cy="432197"/>
            <a:chOff x="4140" y="429"/>
            <a:chExt cx="1425" cy="2396"/>
          </a:xfrm>
        </p:grpSpPr>
        <p:sp>
          <p:nvSpPr>
            <p:cNvPr id="2649" name="Google Shape;2649;p6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6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6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6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6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4" name="Google Shape;2654;p6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55" name="Google Shape;2655;p6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6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7" name="Google Shape;2657;p6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8" name="Google Shape;2658;p6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59" name="Google Shape;2659;p6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6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1" name="Google Shape;2661;p6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6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3" name="Google Shape;2663;p6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64" name="Google Shape;2664;p6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6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6" name="Google Shape;2666;p6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67" name="Google Shape;2667;p6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668" name="Google Shape;2668;p6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6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70" name="Google Shape;2670;p6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6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6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1" name="Google Shape;2681;p60"/>
          <p:cNvGrpSpPr/>
          <p:nvPr/>
        </p:nvGrpSpPr>
        <p:grpSpPr>
          <a:xfrm>
            <a:off x="7509200" y="1306319"/>
            <a:ext cx="283369" cy="432197"/>
            <a:chOff x="4140" y="429"/>
            <a:chExt cx="1425" cy="2396"/>
          </a:xfrm>
        </p:grpSpPr>
        <p:sp>
          <p:nvSpPr>
            <p:cNvPr id="2682" name="Google Shape;2682;p6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6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6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6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7" name="Google Shape;2687;p6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688" name="Google Shape;2688;p6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6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0" name="Google Shape;2690;p6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1" name="Google Shape;2691;p6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692" name="Google Shape;2692;p6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6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4" name="Google Shape;2694;p6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6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96" name="Google Shape;2696;p6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697" name="Google Shape;2697;p6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6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99" name="Google Shape;2699;p6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0" name="Google Shape;2700;p6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01" name="Google Shape;2701;p6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6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03" name="Google Shape;2703;p6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6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6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6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6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6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6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6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6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6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6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4" name="Google Shape;2714;p60"/>
          <p:cNvGrpSpPr/>
          <p:nvPr/>
        </p:nvGrpSpPr>
        <p:grpSpPr>
          <a:xfrm>
            <a:off x="7755660" y="2015931"/>
            <a:ext cx="283369" cy="432197"/>
            <a:chOff x="4140" y="429"/>
            <a:chExt cx="1425" cy="2396"/>
          </a:xfrm>
        </p:grpSpPr>
        <p:sp>
          <p:nvSpPr>
            <p:cNvPr id="2715" name="Google Shape;2715;p6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60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6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6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60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0" name="Google Shape;2720;p60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721" name="Google Shape;2721;p60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60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3" name="Google Shape;2723;p60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4" name="Google Shape;2724;p60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725" name="Google Shape;2725;p60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60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7" name="Google Shape;2727;p60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60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9" name="Google Shape;2729;p60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730" name="Google Shape;2730;p60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60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2" name="Google Shape;2732;p6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3" name="Google Shape;2733;p60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734" name="Google Shape;2734;p60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60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60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6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6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60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6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60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60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60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60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60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60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7" name="Google Shape;2747;p60"/>
          <p:cNvGrpSpPr/>
          <p:nvPr/>
        </p:nvGrpSpPr>
        <p:grpSpPr>
          <a:xfrm>
            <a:off x="6297144" y="3878068"/>
            <a:ext cx="394097" cy="417910"/>
            <a:chOff x="-44" y="1473"/>
            <a:chExt cx="981" cy="1105"/>
          </a:xfrm>
        </p:grpSpPr>
        <p:pic>
          <p:nvPicPr>
            <p:cNvPr descr="desktop_computer_stylized_medium" id="2748" name="Google Shape;2748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9" name="Google Shape;2749;p6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0" name="Google Shape;2750;p60"/>
          <p:cNvGrpSpPr/>
          <p:nvPr/>
        </p:nvGrpSpPr>
        <p:grpSpPr>
          <a:xfrm>
            <a:off x="6690050" y="3869735"/>
            <a:ext cx="394097" cy="417909"/>
            <a:chOff x="-44" y="1473"/>
            <a:chExt cx="981" cy="1105"/>
          </a:xfrm>
        </p:grpSpPr>
        <p:pic>
          <p:nvPicPr>
            <p:cNvPr descr="desktop_computer_stylized_medium" id="2751" name="Google Shape;2751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2" name="Google Shape;2752;p60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3" name="Google Shape;2753;p60"/>
          <p:cNvGrpSpPr/>
          <p:nvPr/>
        </p:nvGrpSpPr>
        <p:grpSpPr>
          <a:xfrm>
            <a:off x="6725682" y="3327913"/>
            <a:ext cx="666817" cy="349868"/>
            <a:chOff x="7493876" y="2774731"/>
            <a:chExt cx="1481958" cy="894622"/>
          </a:xfrm>
        </p:grpSpPr>
        <p:sp>
          <p:nvSpPr>
            <p:cNvPr id="2754" name="Google Shape;2754;p60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755" name="Google Shape;2755;p60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756" name="Google Shape;2756;p60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57" name="Google Shape;2757;p60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p60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p60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0" name="Google Shape;2760;p60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61" name="Google Shape;2761;p60"/>
          <p:cNvGrpSpPr/>
          <p:nvPr/>
        </p:nvGrpSpPr>
        <p:grpSpPr>
          <a:xfrm>
            <a:off x="6741684" y="2321748"/>
            <a:ext cx="666817" cy="349868"/>
            <a:chOff x="7493876" y="2774731"/>
            <a:chExt cx="1481958" cy="894622"/>
          </a:xfrm>
        </p:grpSpPr>
        <p:sp>
          <p:nvSpPr>
            <p:cNvPr id="2762" name="Google Shape;2762;p60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763" name="Google Shape;2763;p60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764" name="Google Shape;2764;p60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65" name="Google Shape;2765;p60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6" name="Google Shape;2766;p60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p60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60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69" name="Google Shape;2769;p60"/>
          <p:cNvSpPr/>
          <p:nvPr/>
        </p:nvSpPr>
        <p:spPr>
          <a:xfrm>
            <a:off x="12700" y="3048000"/>
            <a:ext cx="49527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Performance: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utilization = 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.97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 utilization: .0015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end-end delay  =  Internet delay +</a:t>
            </a:r>
            <a:endParaRPr sz="19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access link delay + LAN delay </a:t>
            </a:r>
            <a:endParaRPr sz="1900"/>
          </a:p>
          <a:p>
            <a:pPr indent="0" lvl="0" marL="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=  2 sec + minutes + usecs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0" name="Google Shape;2770;p60"/>
          <p:cNvSpPr/>
          <p:nvPr/>
        </p:nvSpPr>
        <p:spPr>
          <a:xfrm>
            <a:off x="43450" y="1021725"/>
            <a:ext cx="48030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Scenario: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rate: 1.54 Mbps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 from institutional router to server: 2 sec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object size: 100K bits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request rate from browsers to origin servers: 15/sec</a:t>
            </a:r>
            <a:endParaRPr sz="1900"/>
          </a:p>
          <a:p>
            <a:pPr indent="-260350" lvl="1" marL="5969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data rate to browsers: 1.50 Mbps</a:t>
            </a:r>
            <a:endParaRPr sz="1900"/>
          </a:p>
        </p:txBody>
      </p:sp>
      <p:sp>
        <p:nvSpPr>
          <p:cNvPr id="2771" name="Google Shape;2771;p60"/>
          <p:cNvSpPr/>
          <p:nvPr/>
        </p:nvSpPr>
        <p:spPr>
          <a:xfrm>
            <a:off x="2627588" y="4357255"/>
            <a:ext cx="839400" cy="443400"/>
          </a:xfrm>
          <a:prstGeom prst="ellipse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60"/>
          <p:cNvSpPr txBox="1"/>
          <p:nvPr/>
        </p:nvSpPr>
        <p:spPr>
          <a:xfrm>
            <a:off x="3587324" y="3240650"/>
            <a:ext cx="1594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rPr b="0" i="1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problem: </a:t>
            </a: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large queueing delays at high utilization!</a:t>
            </a:r>
            <a:endParaRPr sz="1100"/>
          </a:p>
        </p:txBody>
      </p:sp>
      <p:sp>
        <p:nvSpPr>
          <p:cNvPr id="2773" name="Google Shape;2773;p6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8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p61"/>
          <p:cNvSpPr/>
          <p:nvPr/>
        </p:nvSpPr>
        <p:spPr>
          <a:xfrm>
            <a:off x="12700" y="3048000"/>
            <a:ext cx="56784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Performance: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utilization = 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.97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 utilization: .0015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end-end delay  =  Internet delay +</a:t>
            </a:r>
            <a:endParaRPr sz="19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access link delay + LAN delay </a:t>
            </a:r>
            <a:endParaRPr sz="1900"/>
          </a:p>
          <a:p>
            <a:pPr indent="0" lvl="0" marL="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=  2 sec + minutes + usecs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0" name="Google Shape;2780;p61"/>
          <p:cNvSpPr txBox="1"/>
          <p:nvPr>
            <p:ph type="title"/>
          </p:nvPr>
        </p:nvSpPr>
        <p:spPr>
          <a:xfrm>
            <a:off x="-10582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Option 1: buy a faster access link</a:t>
            </a:r>
            <a:endParaRPr sz="3300"/>
          </a:p>
        </p:txBody>
      </p:sp>
      <p:cxnSp>
        <p:nvCxnSpPr>
          <p:cNvPr id="2781" name="Google Shape;2781;p61"/>
          <p:cNvCxnSpPr/>
          <p:nvPr/>
        </p:nvCxnSpPr>
        <p:spPr>
          <a:xfrm>
            <a:off x="6062591" y="1865912"/>
            <a:ext cx="214313" cy="85725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2" name="Google Shape;2782;p61"/>
          <p:cNvSpPr txBox="1"/>
          <p:nvPr/>
        </p:nvSpPr>
        <p:spPr>
          <a:xfrm>
            <a:off x="7884247" y="1426572"/>
            <a:ext cx="700088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1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 sz="1100"/>
          </a:p>
        </p:txBody>
      </p:sp>
      <p:cxnSp>
        <p:nvCxnSpPr>
          <p:cNvPr id="2783" name="Google Shape;2783;p61"/>
          <p:cNvCxnSpPr/>
          <p:nvPr/>
        </p:nvCxnSpPr>
        <p:spPr>
          <a:xfrm>
            <a:off x="6669810" y="1580162"/>
            <a:ext cx="50006" cy="207169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4" name="Google Shape;2784;p61"/>
          <p:cNvCxnSpPr/>
          <p:nvPr/>
        </p:nvCxnSpPr>
        <p:spPr>
          <a:xfrm flipH="1">
            <a:off x="7141297" y="1608737"/>
            <a:ext cx="7144" cy="178594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5" name="Google Shape;2785;p61"/>
          <p:cNvCxnSpPr/>
          <p:nvPr/>
        </p:nvCxnSpPr>
        <p:spPr>
          <a:xfrm flipH="1">
            <a:off x="7484197" y="1730181"/>
            <a:ext cx="100012" cy="157162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6" name="Google Shape;2786;p61"/>
          <p:cNvCxnSpPr/>
          <p:nvPr/>
        </p:nvCxnSpPr>
        <p:spPr>
          <a:xfrm rot="10800000">
            <a:off x="7605641" y="2301681"/>
            <a:ext cx="185737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7" name="Google Shape;2787;p61"/>
          <p:cNvSpPr/>
          <p:nvPr/>
        </p:nvSpPr>
        <p:spPr>
          <a:xfrm>
            <a:off x="6118550" y="1583298"/>
            <a:ext cx="1631156" cy="1185863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61"/>
          <p:cNvSpPr txBox="1"/>
          <p:nvPr/>
        </p:nvSpPr>
        <p:spPr>
          <a:xfrm>
            <a:off x="6655522" y="1824241"/>
            <a:ext cx="698896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61"/>
          <p:cNvSpPr/>
          <p:nvPr/>
        </p:nvSpPr>
        <p:spPr>
          <a:xfrm>
            <a:off x="5822085" y="3387531"/>
            <a:ext cx="2224088" cy="1042988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0" name="Google Shape;2790;p61"/>
          <p:cNvCxnSpPr/>
          <p:nvPr/>
        </p:nvCxnSpPr>
        <p:spPr>
          <a:xfrm flipH="1">
            <a:off x="6148316" y="3585175"/>
            <a:ext cx="641746" cy="32385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1" name="Google Shape;2791;p61"/>
          <p:cNvCxnSpPr/>
          <p:nvPr/>
        </p:nvCxnSpPr>
        <p:spPr>
          <a:xfrm flipH="1">
            <a:off x="6530506" y="3620893"/>
            <a:ext cx="422672" cy="29527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2" name="Google Shape;2792;p61"/>
          <p:cNvCxnSpPr/>
          <p:nvPr/>
        </p:nvCxnSpPr>
        <p:spPr>
          <a:xfrm flipH="1">
            <a:off x="6934129" y="3625656"/>
            <a:ext cx="111919" cy="286941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3" name="Google Shape;2793;p61"/>
          <p:cNvCxnSpPr/>
          <p:nvPr/>
        </p:nvCxnSpPr>
        <p:spPr>
          <a:xfrm>
            <a:off x="7055572" y="2658868"/>
            <a:ext cx="0" cy="796529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94" name="Google Shape;2794;p61"/>
          <p:cNvSpPr txBox="1"/>
          <p:nvPr/>
        </p:nvSpPr>
        <p:spPr>
          <a:xfrm>
            <a:off x="5831610" y="3268468"/>
            <a:ext cx="898921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61"/>
          <p:cNvSpPr txBox="1"/>
          <p:nvPr/>
        </p:nvSpPr>
        <p:spPr>
          <a:xfrm>
            <a:off x="7337750" y="3554218"/>
            <a:ext cx="967979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61"/>
          <p:cNvSpPr txBox="1"/>
          <p:nvPr/>
        </p:nvSpPr>
        <p:spPr>
          <a:xfrm>
            <a:off x="7056763" y="2800553"/>
            <a:ext cx="892969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7" name="Google Shape;2797;p61"/>
          <p:cNvGrpSpPr/>
          <p:nvPr/>
        </p:nvGrpSpPr>
        <p:grpSpPr>
          <a:xfrm>
            <a:off x="5801844" y="1526584"/>
            <a:ext cx="283369" cy="432196"/>
            <a:chOff x="4140" y="429"/>
            <a:chExt cx="1425" cy="2396"/>
          </a:xfrm>
        </p:grpSpPr>
        <p:sp>
          <p:nvSpPr>
            <p:cNvPr id="2798" name="Google Shape;2798;p6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6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6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6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6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3" name="Google Shape;2803;p6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04" name="Google Shape;2804;p6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6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6" name="Google Shape;2806;p6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6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08" name="Google Shape;2808;p6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6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0" name="Google Shape;2810;p6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6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2" name="Google Shape;2812;p6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13" name="Google Shape;2813;p6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6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5" name="Google Shape;2815;p6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6" name="Google Shape;2816;p6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17" name="Google Shape;2817;p6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6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19" name="Google Shape;2819;p6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6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6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6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6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6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6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6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6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6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6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0" name="Google Shape;2830;p61"/>
          <p:cNvGrpSpPr/>
          <p:nvPr/>
        </p:nvGrpSpPr>
        <p:grpSpPr>
          <a:xfrm>
            <a:off x="5913763" y="3861400"/>
            <a:ext cx="394097" cy="417910"/>
            <a:chOff x="-44" y="1473"/>
            <a:chExt cx="981" cy="1105"/>
          </a:xfrm>
        </p:grpSpPr>
        <p:pic>
          <p:nvPicPr>
            <p:cNvPr descr="desktop_computer_stylized_medium" id="2831" name="Google Shape;2831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2" name="Google Shape;2832;p6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3" name="Google Shape;2833;p61"/>
          <p:cNvGrpSpPr/>
          <p:nvPr/>
        </p:nvGrpSpPr>
        <p:grpSpPr>
          <a:xfrm>
            <a:off x="6487644" y="1168206"/>
            <a:ext cx="283369" cy="432197"/>
            <a:chOff x="4140" y="429"/>
            <a:chExt cx="1425" cy="2396"/>
          </a:xfrm>
        </p:grpSpPr>
        <p:sp>
          <p:nvSpPr>
            <p:cNvPr id="2834" name="Google Shape;2834;p6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6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6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6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6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9" name="Google Shape;2839;p6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40" name="Google Shape;2840;p6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6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42" name="Google Shape;2842;p6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3" name="Google Shape;2843;p6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44" name="Google Shape;2844;p6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6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46" name="Google Shape;2846;p6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6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8" name="Google Shape;2848;p6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49" name="Google Shape;2849;p6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6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1" name="Google Shape;2851;p6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2" name="Google Shape;2852;p6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53" name="Google Shape;2853;p6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6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5" name="Google Shape;2855;p6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6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6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6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6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6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6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6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6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6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6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6" name="Google Shape;2866;p61"/>
          <p:cNvGrpSpPr/>
          <p:nvPr/>
        </p:nvGrpSpPr>
        <p:grpSpPr>
          <a:xfrm>
            <a:off x="7052000" y="1192018"/>
            <a:ext cx="283369" cy="432197"/>
            <a:chOff x="4140" y="429"/>
            <a:chExt cx="1425" cy="2396"/>
          </a:xfrm>
        </p:grpSpPr>
        <p:sp>
          <p:nvSpPr>
            <p:cNvPr id="2867" name="Google Shape;2867;p6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6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6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6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6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2" name="Google Shape;2872;p6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873" name="Google Shape;2873;p6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6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5" name="Google Shape;2875;p6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6" name="Google Shape;2876;p6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877" name="Google Shape;2877;p6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6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9" name="Google Shape;2879;p6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6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1" name="Google Shape;2881;p6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882" name="Google Shape;2882;p6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6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4" name="Google Shape;2884;p6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5" name="Google Shape;2885;p6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886" name="Google Shape;2886;p6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6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8" name="Google Shape;2888;p6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6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6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6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6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6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6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6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6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6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6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9" name="Google Shape;2899;p61"/>
          <p:cNvGrpSpPr/>
          <p:nvPr/>
        </p:nvGrpSpPr>
        <p:grpSpPr>
          <a:xfrm>
            <a:off x="7509200" y="1306319"/>
            <a:ext cx="283369" cy="432197"/>
            <a:chOff x="4140" y="429"/>
            <a:chExt cx="1425" cy="2396"/>
          </a:xfrm>
        </p:grpSpPr>
        <p:sp>
          <p:nvSpPr>
            <p:cNvPr id="2900" name="Google Shape;2900;p6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6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6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6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6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5" name="Google Shape;2905;p6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906" name="Google Shape;2906;p6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6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8" name="Google Shape;2908;p6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09" name="Google Shape;2909;p6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910" name="Google Shape;2910;p6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6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2" name="Google Shape;2912;p6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6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4" name="Google Shape;2914;p6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915" name="Google Shape;2915;p6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6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17" name="Google Shape;2917;p6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18" name="Google Shape;2918;p6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919" name="Google Shape;2919;p6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6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21" name="Google Shape;2921;p6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6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6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6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6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6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6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6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6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6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6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2" name="Google Shape;2932;p61"/>
          <p:cNvGrpSpPr/>
          <p:nvPr/>
        </p:nvGrpSpPr>
        <p:grpSpPr>
          <a:xfrm>
            <a:off x="7755660" y="2015931"/>
            <a:ext cx="283369" cy="432197"/>
            <a:chOff x="4140" y="429"/>
            <a:chExt cx="1425" cy="2396"/>
          </a:xfrm>
        </p:grpSpPr>
        <p:sp>
          <p:nvSpPr>
            <p:cNvPr id="2933" name="Google Shape;2933;p6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61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6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6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61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8" name="Google Shape;2938;p61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2939" name="Google Shape;2939;p61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61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1" name="Google Shape;2941;p61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2" name="Google Shape;2942;p61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2943" name="Google Shape;2943;p61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61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5" name="Google Shape;2945;p61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1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7" name="Google Shape;2947;p61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2948" name="Google Shape;2948;p61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61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0" name="Google Shape;2950;p6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1" name="Google Shape;2951;p61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2952" name="Google Shape;2952;p61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61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4" name="Google Shape;2954;p61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6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6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61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6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61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61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61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61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61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61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5" name="Google Shape;2965;p61"/>
          <p:cNvGrpSpPr/>
          <p:nvPr/>
        </p:nvGrpSpPr>
        <p:grpSpPr>
          <a:xfrm>
            <a:off x="6297144" y="3878068"/>
            <a:ext cx="394097" cy="417910"/>
            <a:chOff x="-44" y="1473"/>
            <a:chExt cx="981" cy="1105"/>
          </a:xfrm>
        </p:grpSpPr>
        <p:pic>
          <p:nvPicPr>
            <p:cNvPr descr="desktop_computer_stylized_medium" id="2966" name="Google Shape;2966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7" name="Google Shape;2967;p6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8" name="Google Shape;2968;p61"/>
          <p:cNvGrpSpPr/>
          <p:nvPr/>
        </p:nvGrpSpPr>
        <p:grpSpPr>
          <a:xfrm>
            <a:off x="6690050" y="3869735"/>
            <a:ext cx="394097" cy="417909"/>
            <a:chOff x="-44" y="1473"/>
            <a:chExt cx="981" cy="1105"/>
          </a:xfrm>
        </p:grpSpPr>
        <p:pic>
          <p:nvPicPr>
            <p:cNvPr descr="desktop_computer_stylized_medium" id="2969" name="Google Shape;2969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0" name="Google Shape;2970;p6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1" name="Google Shape;2971;p61"/>
          <p:cNvGrpSpPr/>
          <p:nvPr/>
        </p:nvGrpSpPr>
        <p:grpSpPr>
          <a:xfrm>
            <a:off x="6725682" y="3327913"/>
            <a:ext cx="666817" cy="349868"/>
            <a:chOff x="7493876" y="2774731"/>
            <a:chExt cx="1481958" cy="894622"/>
          </a:xfrm>
        </p:grpSpPr>
        <p:sp>
          <p:nvSpPr>
            <p:cNvPr id="2972" name="Google Shape;2972;p61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973" name="Google Shape;2973;p61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974" name="Google Shape;2974;p61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75" name="Google Shape;2975;p61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61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61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61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79" name="Google Shape;2979;p61"/>
          <p:cNvGrpSpPr/>
          <p:nvPr/>
        </p:nvGrpSpPr>
        <p:grpSpPr>
          <a:xfrm>
            <a:off x="6741684" y="2321748"/>
            <a:ext cx="666817" cy="349868"/>
            <a:chOff x="7493876" y="2774731"/>
            <a:chExt cx="1481958" cy="894622"/>
          </a:xfrm>
        </p:grpSpPr>
        <p:sp>
          <p:nvSpPr>
            <p:cNvPr id="2980" name="Google Shape;2980;p61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981" name="Google Shape;2981;p61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982" name="Google Shape;2982;p61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3" name="Google Shape;2983;p61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61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61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61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87" name="Google Shape;2987;p61"/>
          <p:cNvSpPr/>
          <p:nvPr/>
        </p:nvSpPr>
        <p:spPr>
          <a:xfrm>
            <a:off x="43451" y="1021725"/>
            <a:ext cx="51738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Scenario: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rate: 1.54 Mbps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 from institutional router to server: 2 sec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object size: 100K bits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request rate from browsers to origin servers: 15/sec</a:t>
            </a:r>
            <a:endParaRPr sz="1900"/>
          </a:p>
          <a:p>
            <a:pPr indent="-260350" lvl="1" marL="5969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data rate to browsers: 1.50 Mbps</a:t>
            </a:r>
            <a:endParaRPr sz="1900"/>
          </a:p>
        </p:txBody>
      </p:sp>
      <p:grpSp>
        <p:nvGrpSpPr>
          <p:cNvPr id="2988" name="Google Shape;2988;p61"/>
          <p:cNvGrpSpPr/>
          <p:nvPr/>
        </p:nvGrpSpPr>
        <p:grpSpPr>
          <a:xfrm>
            <a:off x="1842304" y="1027856"/>
            <a:ext cx="6438040" cy="1982260"/>
            <a:chOff x="3269205" y="1370475"/>
            <a:chExt cx="8584053" cy="2643014"/>
          </a:xfrm>
        </p:grpSpPr>
        <p:grpSp>
          <p:nvGrpSpPr>
            <p:cNvPr id="2989" name="Google Shape;2989;p61"/>
            <p:cNvGrpSpPr/>
            <p:nvPr/>
          </p:nvGrpSpPr>
          <p:grpSpPr>
            <a:xfrm>
              <a:off x="3269205" y="1370475"/>
              <a:ext cx="2248984" cy="736408"/>
              <a:chOff x="4785771" y="3827302"/>
              <a:chExt cx="2248984" cy="736408"/>
            </a:xfrm>
          </p:grpSpPr>
          <p:sp>
            <p:nvSpPr>
              <p:cNvPr id="2990" name="Google Shape;2990;p61"/>
              <p:cNvSpPr txBox="1"/>
              <p:nvPr/>
            </p:nvSpPr>
            <p:spPr>
              <a:xfrm>
                <a:off x="5449268" y="3827302"/>
                <a:ext cx="158548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-254000" lvl="0" marL="2540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b="0" i="0" lang="el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154 Mbps</a:t>
                </a:r>
                <a:endParaRPr sz="1100"/>
              </a:p>
            </p:txBody>
          </p:sp>
          <p:sp>
            <p:nvSpPr>
              <p:cNvPr id="2991" name="Google Shape;2991;p61"/>
              <p:cNvSpPr/>
              <p:nvPr/>
            </p:nvSpPr>
            <p:spPr>
              <a:xfrm>
                <a:off x="4785771" y="4223523"/>
                <a:ext cx="611420" cy="340187"/>
              </a:xfrm>
              <a:prstGeom prst="rect">
                <a:avLst/>
              </a:prstGeom>
              <a:solidFill>
                <a:schemeClr val="lt1">
                  <a:alpha val="64705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92" name="Google Shape;2992;p61"/>
              <p:cNvCxnSpPr/>
              <p:nvPr/>
            </p:nvCxnSpPr>
            <p:spPr>
              <a:xfrm flipH="1" rot="10800000">
                <a:off x="4828478" y="4140660"/>
                <a:ext cx="680225" cy="423048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2993" name="Google Shape;2993;p61"/>
            <p:cNvGrpSpPr/>
            <p:nvPr/>
          </p:nvGrpSpPr>
          <p:grpSpPr>
            <a:xfrm>
              <a:off x="9214707" y="3496571"/>
              <a:ext cx="2638551" cy="516918"/>
              <a:chOff x="4454319" y="3567941"/>
              <a:chExt cx="2638551" cy="516918"/>
            </a:xfrm>
          </p:grpSpPr>
          <p:sp>
            <p:nvSpPr>
              <p:cNvPr id="2994" name="Google Shape;2994;p61"/>
              <p:cNvSpPr txBox="1"/>
              <p:nvPr/>
            </p:nvSpPr>
            <p:spPr>
              <a:xfrm>
                <a:off x="5507370" y="3567941"/>
                <a:ext cx="15855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-254000" lvl="0" marL="2540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l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154 Mbps</a:t>
                </a:r>
                <a:endParaRPr sz="1100"/>
              </a:p>
            </p:txBody>
          </p:sp>
          <p:sp>
            <p:nvSpPr>
              <p:cNvPr id="2995" name="Google Shape;2995;p61"/>
              <p:cNvSpPr/>
              <p:nvPr/>
            </p:nvSpPr>
            <p:spPr>
              <a:xfrm>
                <a:off x="4454319" y="3822059"/>
                <a:ext cx="527100" cy="262800"/>
              </a:xfrm>
              <a:prstGeom prst="rect">
                <a:avLst/>
              </a:prstGeom>
              <a:solidFill>
                <a:schemeClr val="lt1">
                  <a:alpha val="64705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996" name="Google Shape;2996;p61"/>
              <p:cNvCxnSpPr/>
              <p:nvPr/>
            </p:nvCxnSpPr>
            <p:spPr>
              <a:xfrm flipH="1" rot="10800000">
                <a:off x="5068829" y="3805559"/>
                <a:ext cx="554100" cy="2370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grpSp>
        <p:nvGrpSpPr>
          <p:cNvPr id="2997" name="Google Shape;2997;p61"/>
          <p:cNvGrpSpPr/>
          <p:nvPr/>
        </p:nvGrpSpPr>
        <p:grpSpPr>
          <a:xfrm>
            <a:off x="2440946" y="3290519"/>
            <a:ext cx="1937275" cy="346249"/>
            <a:chOff x="4114801" y="3880785"/>
            <a:chExt cx="2583033" cy="461665"/>
          </a:xfrm>
        </p:grpSpPr>
        <p:sp>
          <p:nvSpPr>
            <p:cNvPr id="2998" name="Google Shape;2998;p61"/>
            <p:cNvSpPr txBox="1"/>
            <p:nvPr/>
          </p:nvSpPr>
          <p:spPr>
            <a:xfrm>
              <a:off x="5112347" y="3880785"/>
              <a:ext cx="15854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.0097</a:t>
              </a:r>
              <a:endParaRPr sz="1100"/>
            </a:p>
          </p:txBody>
        </p:sp>
        <p:sp>
          <p:nvSpPr>
            <p:cNvPr id="2999" name="Google Shape;2999;p61"/>
            <p:cNvSpPr/>
            <p:nvPr/>
          </p:nvSpPr>
          <p:spPr>
            <a:xfrm>
              <a:off x="4114801" y="3955100"/>
              <a:ext cx="498412" cy="340187"/>
            </a:xfrm>
            <a:prstGeom prst="rect">
              <a:avLst/>
            </a:pr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00" name="Google Shape;3000;p61"/>
            <p:cNvCxnSpPr/>
            <p:nvPr/>
          </p:nvCxnSpPr>
          <p:spPr>
            <a:xfrm>
              <a:off x="4234070" y="4117024"/>
              <a:ext cx="936703" cy="1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001" name="Google Shape;3001;p61"/>
          <p:cNvGrpSpPr/>
          <p:nvPr/>
        </p:nvGrpSpPr>
        <p:grpSpPr>
          <a:xfrm>
            <a:off x="2654301" y="4445509"/>
            <a:ext cx="2326415" cy="523729"/>
            <a:chOff x="3557204" y="3415545"/>
            <a:chExt cx="3101886" cy="698305"/>
          </a:xfrm>
        </p:grpSpPr>
        <p:sp>
          <p:nvSpPr>
            <p:cNvPr id="3002" name="Google Shape;3002;p61"/>
            <p:cNvSpPr txBox="1"/>
            <p:nvPr/>
          </p:nvSpPr>
          <p:spPr>
            <a:xfrm>
              <a:off x="5555973" y="3652185"/>
              <a:ext cx="11031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msecs</a:t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61"/>
            <p:cNvSpPr/>
            <p:nvPr/>
          </p:nvSpPr>
          <p:spPr>
            <a:xfrm>
              <a:off x="3557204" y="3415545"/>
              <a:ext cx="1041334" cy="337988"/>
            </a:xfrm>
            <a:prstGeom prst="rect">
              <a:avLst/>
            </a:prstGeom>
            <a:solidFill>
              <a:schemeClr val="lt1">
                <a:alpha val="64705"/>
              </a:scheme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004" name="Google Shape;3004;p61"/>
            <p:cNvCxnSpPr/>
            <p:nvPr/>
          </p:nvCxnSpPr>
          <p:spPr>
            <a:xfrm>
              <a:off x="3662316" y="3504654"/>
              <a:ext cx="1983056" cy="461665"/>
            </a:xfrm>
            <a:prstGeom prst="straightConnector1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3005" name="Google Shape;3005;p61"/>
          <p:cNvSpPr txBox="1"/>
          <p:nvPr/>
        </p:nvSpPr>
        <p:spPr>
          <a:xfrm>
            <a:off x="43443" y="4659192"/>
            <a:ext cx="34242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Cost: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faster access link (expensive!)</a:t>
            </a:r>
            <a:endParaRPr sz="1100"/>
          </a:p>
        </p:txBody>
      </p:sp>
      <p:sp>
        <p:nvSpPr>
          <p:cNvPr id="3006" name="Google Shape;3006;p6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Μερικές εφαρμογές του διαδικτύου</a:t>
            </a:r>
            <a:endParaRPr sz="3300"/>
          </a:p>
        </p:txBody>
      </p:sp>
      <p:sp>
        <p:nvSpPr>
          <p:cNvPr id="126" name="Google Shape;126;p26"/>
          <p:cNvSpPr txBox="1"/>
          <p:nvPr/>
        </p:nvSpPr>
        <p:spPr>
          <a:xfrm>
            <a:off x="76200" y="1092696"/>
            <a:ext cx="3981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networking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 messaging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multi-user network games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streaming stored video (YouTube, Hulu, Netflix) 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P2P file sharing</a:t>
            </a:r>
            <a:endParaRPr sz="2200"/>
          </a:p>
          <a:p>
            <a:pPr indent="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4241476" y="1092696"/>
            <a:ext cx="39819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voice over IP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Skype)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real-time video conferencing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Zoom)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Internet search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remote login</a:t>
            </a:r>
            <a:endParaRPr sz="2200"/>
          </a:p>
          <a:p>
            <a:pPr indent="-2286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2200"/>
          </a:p>
          <a:p>
            <a:pPr indent="0" lvl="0" marL="12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7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6"/>
          <p:cNvSpPr txBox="1"/>
          <p:nvPr/>
        </p:nvSpPr>
        <p:spPr>
          <a:xfrm>
            <a:off x="4600267" y="3871451"/>
            <a:ext cx="26991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Calibri"/>
              <a:buNone/>
            </a:pPr>
            <a:r>
              <a:rPr b="0" i="1" lang="el" sz="27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Q:</a:t>
            </a:r>
            <a:r>
              <a:rPr b="0" i="1" lang="el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700">
                <a:latin typeface="Calibri"/>
                <a:ea typeface="Calibri"/>
                <a:cs typeface="Calibri"/>
                <a:sym typeface="Calibri"/>
              </a:rPr>
              <a:t>οι αγαπημένες σας</a:t>
            </a:r>
            <a:r>
              <a:rPr b="0" i="0" lang="el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62"/>
          <p:cNvSpPr/>
          <p:nvPr/>
        </p:nvSpPr>
        <p:spPr>
          <a:xfrm>
            <a:off x="82551" y="3539968"/>
            <a:ext cx="4770900" cy="17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Performance: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 utilization: .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utilization = 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end-end delay  = 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/>
          </a:p>
        </p:txBody>
      </p:sp>
      <p:sp>
        <p:nvSpPr>
          <p:cNvPr id="3013" name="Google Shape;3013;p62"/>
          <p:cNvSpPr txBox="1"/>
          <p:nvPr>
            <p:ph type="title"/>
          </p:nvPr>
        </p:nvSpPr>
        <p:spPr>
          <a:xfrm>
            <a:off x="-10582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Option 2: install a web cache</a:t>
            </a:r>
            <a:endParaRPr sz="3300"/>
          </a:p>
        </p:txBody>
      </p:sp>
      <p:cxnSp>
        <p:nvCxnSpPr>
          <p:cNvPr id="3014" name="Google Shape;3014;p62"/>
          <p:cNvCxnSpPr/>
          <p:nvPr/>
        </p:nvCxnSpPr>
        <p:spPr>
          <a:xfrm>
            <a:off x="6062591" y="1865912"/>
            <a:ext cx="214313" cy="85725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15" name="Google Shape;3015;p62"/>
          <p:cNvSpPr txBox="1"/>
          <p:nvPr/>
        </p:nvSpPr>
        <p:spPr>
          <a:xfrm>
            <a:off x="7884251" y="1426575"/>
            <a:ext cx="968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1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 sz="1100"/>
          </a:p>
        </p:txBody>
      </p:sp>
      <p:cxnSp>
        <p:nvCxnSpPr>
          <p:cNvPr id="3016" name="Google Shape;3016;p62"/>
          <p:cNvCxnSpPr/>
          <p:nvPr/>
        </p:nvCxnSpPr>
        <p:spPr>
          <a:xfrm>
            <a:off x="6669810" y="1580162"/>
            <a:ext cx="50006" cy="207169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7" name="Google Shape;3017;p62"/>
          <p:cNvCxnSpPr/>
          <p:nvPr/>
        </p:nvCxnSpPr>
        <p:spPr>
          <a:xfrm flipH="1">
            <a:off x="7141297" y="1608737"/>
            <a:ext cx="7144" cy="178594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8" name="Google Shape;3018;p62"/>
          <p:cNvCxnSpPr/>
          <p:nvPr/>
        </p:nvCxnSpPr>
        <p:spPr>
          <a:xfrm flipH="1">
            <a:off x="7484197" y="1730181"/>
            <a:ext cx="100012" cy="157162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9" name="Google Shape;3019;p62"/>
          <p:cNvCxnSpPr/>
          <p:nvPr/>
        </p:nvCxnSpPr>
        <p:spPr>
          <a:xfrm rot="10800000">
            <a:off x="7605641" y="2301681"/>
            <a:ext cx="185737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0" name="Google Shape;3020;p62"/>
          <p:cNvSpPr/>
          <p:nvPr/>
        </p:nvSpPr>
        <p:spPr>
          <a:xfrm>
            <a:off x="6118550" y="1583298"/>
            <a:ext cx="1631156" cy="1185863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62"/>
          <p:cNvSpPr txBox="1"/>
          <p:nvPr/>
        </p:nvSpPr>
        <p:spPr>
          <a:xfrm>
            <a:off x="6655522" y="1824241"/>
            <a:ext cx="698896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62"/>
          <p:cNvSpPr/>
          <p:nvPr/>
        </p:nvSpPr>
        <p:spPr>
          <a:xfrm>
            <a:off x="5822255" y="3385660"/>
            <a:ext cx="2224088" cy="1042988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3" name="Google Shape;3023;p62"/>
          <p:cNvCxnSpPr/>
          <p:nvPr/>
        </p:nvCxnSpPr>
        <p:spPr>
          <a:xfrm flipH="1">
            <a:off x="6148316" y="3585175"/>
            <a:ext cx="641746" cy="32385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4" name="Google Shape;3024;p62"/>
          <p:cNvCxnSpPr/>
          <p:nvPr/>
        </p:nvCxnSpPr>
        <p:spPr>
          <a:xfrm flipH="1">
            <a:off x="6530506" y="3620893"/>
            <a:ext cx="422672" cy="29527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5" name="Google Shape;3025;p62"/>
          <p:cNvCxnSpPr/>
          <p:nvPr/>
        </p:nvCxnSpPr>
        <p:spPr>
          <a:xfrm flipH="1">
            <a:off x="6934129" y="3625656"/>
            <a:ext cx="111919" cy="286941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6" name="Google Shape;3026;p62"/>
          <p:cNvCxnSpPr/>
          <p:nvPr/>
        </p:nvCxnSpPr>
        <p:spPr>
          <a:xfrm>
            <a:off x="7055572" y="2658868"/>
            <a:ext cx="0" cy="796529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27" name="Google Shape;3027;p62"/>
          <p:cNvSpPr txBox="1"/>
          <p:nvPr/>
        </p:nvSpPr>
        <p:spPr>
          <a:xfrm>
            <a:off x="5831610" y="3268468"/>
            <a:ext cx="898921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62"/>
          <p:cNvSpPr txBox="1"/>
          <p:nvPr/>
        </p:nvSpPr>
        <p:spPr>
          <a:xfrm>
            <a:off x="7337750" y="3554218"/>
            <a:ext cx="967979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62"/>
          <p:cNvSpPr txBox="1"/>
          <p:nvPr/>
        </p:nvSpPr>
        <p:spPr>
          <a:xfrm>
            <a:off x="7056763" y="2800553"/>
            <a:ext cx="892969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0" name="Google Shape;3030;p62"/>
          <p:cNvGrpSpPr/>
          <p:nvPr/>
        </p:nvGrpSpPr>
        <p:grpSpPr>
          <a:xfrm>
            <a:off x="5801844" y="1526584"/>
            <a:ext cx="283369" cy="432196"/>
            <a:chOff x="4140" y="429"/>
            <a:chExt cx="1425" cy="2396"/>
          </a:xfrm>
        </p:grpSpPr>
        <p:sp>
          <p:nvSpPr>
            <p:cNvPr id="3031" name="Google Shape;3031;p6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6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6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6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6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36" name="Google Shape;3036;p6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037" name="Google Shape;3037;p6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6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39" name="Google Shape;3039;p6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0" name="Google Shape;3040;p6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041" name="Google Shape;3041;p6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6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3" name="Google Shape;3043;p6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6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5" name="Google Shape;3045;p6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046" name="Google Shape;3046;p6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6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48" name="Google Shape;3048;p6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9" name="Google Shape;3049;p6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050" name="Google Shape;3050;p6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6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2" name="Google Shape;3052;p6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6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6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6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6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6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6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6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6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6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6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3" name="Google Shape;3063;p62"/>
          <p:cNvGrpSpPr/>
          <p:nvPr/>
        </p:nvGrpSpPr>
        <p:grpSpPr>
          <a:xfrm>
            <a:off x="5913763" y="3861400"/>
            <a:ext cx="394097" cy="417910"/>
            <a:chOff x="-44" y="1473"/>
            <a:chExt cx="981" cy="1105"/>
          </a:xfrm>
        </p:grpSpPr>
        <p:pic>
          <p:nvPicPr>
            <p:cNvPr descr="desktop_computer_stylized_medium" id="3064" name="Google Shape;3064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5" name="Google Shape;3065;p6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66" name="Google Shape;3066;p62"/>
          <p:cNvGrpSpPr/>
          <p:nvPr/>
        </p:nvGrpSpPr>
        <p:grpSpPr>
          <a:xfrm>
            <a:off x="6487644" y="1168206"/>
            <a:ext cx="283369" cy="432197"/>
            <a:chOff x="4140" y="429"/>
            <a:chExt cx="1425" cy="2396"/>
          </a:xfrm>
        </p:grpSpPr>
        <p:sp>
          <p:nvSpPr>
            <p:cNvPr id="3067" name="Google Shape;3067;p6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6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6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6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6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2" name="Google Shape;3072;p6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073" name="Google Shape;3073;p6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6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5" name="Google Shape;3075;p6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6" name="Google Shape;3076;p6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077" name="Google Shape;3077;p6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6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9" name="Google Shape;3079;p6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6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1" name="Google Shape;3081;p6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082" name="Google Shape;3082;p6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6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4" name="Google Shape;3084;p6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85" name="Google Shape;3085;p6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086" name="Google Shape;3086;p6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6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8" name="Google Shape;3088;p6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6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6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6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6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6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6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6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6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6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6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99" name="Google Shape;3099;p62"/>
          <p:cNvGrpSpPr/>
          <p:nvPr/>
        </p:nvGrpSpPr>
        <p:grpSpPr>
          <a:xfrm>
            <a:off x="7052000" y="1192018"/>
            <a:ext cx="283369" cy="432197"/>
            <a:chOff x="4140" y="429"/>
            <a:chExt cx="1425" cy="2396"/>
          </a:xfrm>
        </p:grpSpPr>
        <p:sp>
          <p:nvSpPr>
            <p:cNvPr id="3100" name="Google Shape;3100;p6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6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6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6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6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5" name="Google Shape;3105;p6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06" name="Google Shape;3106;p6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6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8" name="Google Shape;3108;p6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09" name="Google Shape;3109;p6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10" name="Google Shape;3110;p6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6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2" name="Google Shape;3112;p6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6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4" name="Google Shape;3114;p6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15" name="Google Shape;3115;p6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6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17" name="Google Shape;3117;p6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18" name="Google Shape;3118;p6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19" name="Google Shape;3119;p6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6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1" name="Google Shape;3121;p6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6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6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6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6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6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6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6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6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6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6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32" name="Google Shape;3132;p62"/>
          <p:cNvGrpSpPr/>
          <p:nvPr/>
        </p:nvGrpSpPr>
        <p:grpSpPr>
          <a:xfrm>
            <a:off x="7509200" y="1306319"/>
            <a:ext cx="283369" cy="432197"/>
            <a:chOff x="4140" y="429"/>
            <a:chExt cx="1425" cy="2396"/>
          </a:xfrm>
        </p:grpSpPr>
        <p:sp>
          <p:nvSpPr>
            <p:cNvPr id="3133" name="Google Shape;3133;p6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6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6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6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6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8" name="Google Shape;3138;p6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39" name="Google Shape;3139;p6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6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1" name="Google Shape;3141;p6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2" name="Google Shape;3142;p6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43" name="Google Shape;3143;p6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6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5" name="Google Shape;3145;p6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6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47" name="Google Shape;3147;p6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48" name="Google Shape;3148;p6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6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0" name="Google Shape;3150;p6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51" name="Google Shape;3151;p6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52" name="Google Shape;3152;p6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6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54" name="Google Shape;3154;p6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6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6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6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8" name="Google Shape;3158;p6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9" name="Google Shape;3159;p6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0" name="Google Shape;3160;p6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1" name="Google Shape;3161;p6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6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6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4" name="Google Shape;3164;p6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5" name="Google Shape;3165;p62"/>
          <p:cNvGrpSpPr/>
          <p:nvPr/>
        </p:nvGrpSpPr>
        <p:grpSpPr>
          <a:xfrm>
            <a:off x="7755660" y="2015931"/>
            <a:ext cx="283369" cy="432197"/>
            <a:chOff x="4140" y="429"/>
            <a:chExt cx="1425" cy="2396"/>
          </a:xfrm>
        </p:grpSpPr>
        <p:sp>
          <p:nvSpPr>
            <p:cNvPr id="3166" name="Google Shape;3166;p6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62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6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6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62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1" name="Google Shape;3171;p62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172" name="Google Shape;3172;p62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62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4" name="Google Shape;3174;p62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5" name="Google Shape;3175;p62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176" name="Google Shape;3176;p62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62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78" name="Google Shape;3178;p62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62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0" name="Google Shape;3180;p62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181" name="Google Shape;3181;p62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62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3" name="Google Shape;3183;p6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84" name="Google Shape;3184;p62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185" name="Google Shape;3185;p62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62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7" name="Google Shape;3187;p62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6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6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62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6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62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62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62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62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62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62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8" name="Google Shape;3198;p62"/>
          <p:cNvGrpSpPr/>
          <p:nvPr/>
        </p:nvGrpSpPr>
        <p:grpSpPr>
          <a:xfrm>
            <a:off x="6297144" y="3878068"/>
            <a:ext cx="394097" cy="417910"/>
            <a:chOff x="-44" y="1473"/>
            <a:chExt cx="981" cy="1105"/>
          </a:xfrm>
        </p:grpSpPr>
        <p:pic>
          <p:nvPicPr>
            <p:cNvPr descr="desktop_computer_stylized_medium" id="3199" name="Google Shape;3199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0" name="Google Shape;3200;p6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1" name="Google Shape;3201;p62"/>
          <p:cNvGrpSpPr/>
          <p:nvPr/>
        </p:nvGrpSpPr>
        <p:grpSpPr>
          <a:xfrm>
            <a:off x="6690050" y="3869735"/>
            <a:ext cx="394097" cy="417909"/>
            <a:chOff x="-44" y="1473"/>
            <a:chExt cx="981" cy="1105"/>
          </a:xfrm>
        </p:grpSpPr>
        <p:pic>
          <p:nvPicPr>
            <p:cNvPr descr="desktop_computer_stylized_medium" id="3202" name="Google Shape;3202;p6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3" name="Google Shape;3203;p6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4" name="Google Shape;3204;p62"/>
          <p:cNvGrpSpPr/>
          <p:nvPr/>
        </p:nvGrpSpPr>
        <p:grpSpPr>
          <a:xfrm>
            <a:off x="6741684" y="2321748"/>
            <a:ext cx="666817" cy="349868"/>
            <a:chOff x="7493876" y="2774731"/>
            <a:chExt cx="1481958" cy="894622"/>
          </a:xfrm>
        </p:grpSpPr>
        <p:sp>
          <p:nvSpPr>
            <p:cNvPr id="3205" name="Google Shape;3205;p6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206" name="Google Shape;3206;p6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207" name="Google Shape;3207;p6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08" name="Google Shape;3208;p6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6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6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6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12" name="Google Shape;3212;p62"/>
          <p:cNvSpPr/>
          <p:nvPr/>
        </p:nvSpPr>
        <p:spPr>
          <a:xfrm>
            <a:off x="43451" y="1021725"/>
            <a:ext cx="50721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Scenario: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rate: 1.54 Mbps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 from institutional router to server: 2 sec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object size: 100K bits</a:t>
            </a:r>
            <a:endParaRPr sz="1900"/>
          </a:p>
          <a:p>
            <a:pPr indent="-260350" lvl="0" marL="2540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request rate from browsers to origin servers: 15/sec</a:t>
            </a:r>
            <a:endParaRPr sz="1900"/>
          </a:p>
          <a:p>
            <a:pPr indent="-260350" lvl="1" marL="596900" marR="0" rtl="0" algn="l">
              <a:lnSpc>
                <a:spcPct val="85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avg data rate to browsers: 1.50 Mbps</a:t>
            </a:r>
            <a:endParaRPr sz="1900"/>
          </a:p>
        </p:txBody>
      </p:sp>
      <p:grpSp>
        <p:nvGrpSpPr>
          <p:cNvPr id="3213" name="Google Shape;3213;p62"/>
          <p:cNvGrpSpPr/>
          <p:nvPr/>
        </p:nvGrpSpPr>
        <p:grpSpPr>
          <a:xfrm>
            <a:off x="6725682" y="3327913"/>
            <a:ext cx="666817" cy="349868"/>
            <a:chOff x="7493876" y="2774731"/>
            <a:chExt cx="1481958" cy="894622"/>
          </a:xfrm>
        </p:grpSpPr>
        <p:sp>
          <p:nvSpPr>
            <p:cNvPr id="3214" name="Google Shape;3214;p62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215" name="Google Shape;3215;p62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216" name="Google Shape;3216;p62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17" name="Google Shape;3217;p62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62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62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62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21" name="Google Shape;3221;p62"/>
          <p:cNvGrpSpPr/>
          <p:nvPr/>
        </p:nvGrpSpPr>
        <p:grpSpPr>
          <a:xfrm>
            <a:off x="7004971" y="3605815"/>
            <a:ext cx="608409" cy="775097"/>
            <a:chOff x="9001301" y="5550914"/>
            <a:chExt cx="811212" cy="1033463"/>
          </a:xfrm>
        </p:grpSpPr>
        <p:sp>
          <p:nvSpPr>
            <p:cNvPr id="3222" name="Google Shape;3222;p62"/>
            <p:cNvSpPr/>
            <p:nvPr/>
          </p:nvSpPr>
          <p:spPr>
            <a:xfrm>
              <a:off x="9001301" y="5550914"/>
              <a:ext cx="811212" cy="1033463"/>
            </a:xfrm>
            <a:prstGeom prst="ellipse">
              <a:avLst/>
            </a:prstGeom>
            <a:solidFill>
              <a:srgbClr val="C00000">
                <a:alpha val="40784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23" name="Google Shape;3223;p62"/>
            <p:cNvGrpSpPr/>
            <p:nvPr/>
          </p:nvGrpSpPr>
          <p:grpSpPr>
            <a:xfrm>
              <a:off x="9256094" y="5631762"/>
              <a:ext cx="377825" cy="800176"/>
              <a:chOff x="10907888" y="5189290"/>
              <a:chExt cx="377825" cy="800176"/>
            </a:xfrm>
          </p:grpSpPr>
          <p:cxnSp>
            <p:nvCxnSpPr>
              <p:cNvPr id="3224" name="Google Shape;3224;p62"/>
              <p:cNvCxnSpPr/>
              <p:nvPr/>
            </p:nvCxnSpPr>
            <p:spPr>
              <a:xfrm>
                <a:off x="10966625" y="5189290"/>
                <a:ext cx="76200" cy="32226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225" name="Google Shape;3225;p62"/>
              <p:cNvGrpSpPr/>
              <p:nvPr/>
            </p:nvGrpSpPr>
            <p:grpSpPr>
              <a:xfrm>
                <a:off x="10907888" y="5413204"/>
                <a:ext cx="377825" cy="576262"/>
                <a:chOff x="4140" y="429"/>
                <a:chExt cx="1425" cy="2396"/>
              </a:xfrm>
            </p:grpSpPr>
            <p:sp>
              <p:nvSpPr>
                <p:cNvPr id="3226" name="Google Shape;3226;p62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7" name="Google Shape;3227;p62"/>
                <p:cNvSpPr/>
                <p:nvPr/>
              </p:nvSpPr>
              <p:spPr>
                <a:xfrm>
                  <a:off x="4206" y="429"/>
                  <a:ext cx="1048" cy="2284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8" name="Google Shape;3228;p62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9" name="Google Shape;3229;p62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0" name="Google Shape;3230;p62"/>
                <p:cNvSpPr/>
                <p:nvPr/>
              </p:nvSpPr>
              <p:spPr>
                <a:xfrm>
                  <a:off x="4212" y="693"/>
                  <a:ext cx="599" cy="46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31" name="Google Shape;3231;p62"/>
                <p:cNvGrpSpPr/>
                <p:nvPr/>
              </p:nvGrpSpPr>
              <p:grpSpPr>
                <a:xfrm>
                  <a:off x="4751" y="667"/>
                  <a:ext cx="581" cy="145"/>
                  <a:chOff x="616" y="2567"/>
                  <a:chExt cx="725" cy="139"/>
                </a:xfrm>
              </p:grpSpPr>
              <p:sp>
                <p:nvSpPr>
                  <p:cNvPr id="3232" name="Google Shape;3232;p62"/>
                  <p:cNvSpPr/>
                  <p:nvPr/>
                </p:nvSpPr>
                <p:spPr>
                  <a:xfrm>
                    <a:off x="616" y="2567"/>
                    <a:ext cx="725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3" name="Google Shape;3233;p62"/>
                  <p:cNvSpPr/>
                  <p:nvPr/>
                </p:nvSpPr>
                <p:spPr>
                  <a:xfrm>
                    <a:off x="631" y="2586"/>
                    <a:ext cx="695" cy="101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34" name="Google Shape;3234;p62"/>
                <p:cNvSpPr/>
                <p:nvPr/>
              </p:nvSpPr>
              <p:spPr>
                <a:xfrm>
                  <a:off x="4224" y="1016"/>
                  <a:ext cx="599" cy="53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35" name="Google Shape;3235;p62"/>
                <p:cNvGrpSpPr/>
                <p:nvPr/>
              </p:nvGrpSpPr>
              <p:grpSpPr>
                <a:xfrm>
                  <a:off x="4745" y="997"/>
                  <a:ext cx="581" cy="132"/>
                  <a:chOff x="611" y="2571"/>
                  <a:chExt cx="725" cy="137"/>
                </a:xfrm>
              </p:grpSpPr>
              <p:sp>
                <p:nvSpPr>
                  <p:cNvPr id="3236" name="Google Shape;3236;p62"/>
                  <p:cNvSpPr/>
                  <p:nvPr/>
                </p:nvSpPr>
                <p:spPr>
                  <a:xfrm>
                    <a:off x="611" y="2571"/>
                    <a:ext cx="725" cy="137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37" name="Google Shape;3237;p62"/>
                  <p:cNvSpPr/>
                  <p:nvPr/>
                </p:nvSpPr>
                <p:spPr>
                  <a:xfrm>
                    <a:off x="626" y="2584"/>
                    <a:ext cx="695" cy="11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38" name="Google Shape;3238;p62"/>
                <p:cNvSpPr/>
                <p:nvPr/>
              </p:nvSpPr>
              <p:spPr>
                <a:xfrm>
                  <a:off x="4218" y="1360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9" name="Google Shape;3239;p62"/>
                <p:cNvSpPr/>
                <p:nvPr/>
              </p:nvSpPr>
              <p:spPr>
                <a:xfrm>
                  <a:off x="4230" y="1657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40" name="Google Shape;3240;p62"/>
                <p:cNvGrpSpPr/>
                <p:nvPr/>
              </p:nvGrpSpPr>
              <p:grpSpPr>
                <a:xfrm>
                  <a:off x="4733" y="1630"/>
                  <a:ext cx="587" cy="146"/>
                  <a:chOff x="611" y="2571"/>
                  <a:chExt cx="731" cy="134"/>
                </a:xfrm>
              </p:grpSpPr>
              <p:sp>
                <p:nvSpPr>
                  <p:cNvPr id="3241" name="Google Shape;3241;p62"/>
                  <p:cNvSpPr/>
                  <p:nvPr/>
                </p:nvSpPr>
                <p:spPr>
                  <a:xfrm>
                    <a:off x="611" y="2571"/>
                    <a:ext cx="731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2" name="Google Shape;3242;p62"/>
                  <p:cNvSpPr/>
                  <p:nvPr/>
                </p:nvSpPr>
                <p:spPr>
                  <a:xfrm>
                    <a:off x="626" y="2589"/>
                    <a:ext cx="701" cy="9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43" name="Google Shape;3243;p62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244" name="Google Shape;3244;p62"/>
                <p:cNvGrpSpPr/>
                <p:nvPr/>
              </p:nvGrpSpPr>
              <p:grpSpPr>
                <a:xfrm>
                  <a:off x="4739" y="1327"/>
                  <a:ext cx="580" cy="139"/>
                  <a:chOff x="614" y="2568"/>
                  <a:chExt cx="723" cy="139"/>
                </a:xfrm>
              </p:grpSpPr>
              <p:sp>
                <p:nvSpPr>
                  <p:cNvPr id="3245" name="Google Shape;3245;p62"/>
                  <p:cNvSpPr/>
                  <p:nvPr/>
                </p:nvSpPr>
                <p:spPr>
                  <a:xfrm>
                    <a:off x="614" y="2568"/>
                    <a:ext cx="723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46" name="Google Shape;3246;p62"/>
                  <p:cNvSpPr/>
                  <p:nvPr/>
                </p:nvSpPr>
                <p:spPr>
                  <a:xfrm>
                    <a:off x="629" y="2581"/>
                    <a:ext cx="694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247" name="Google Shape;3247;p62"/>
                <p:cNvSpPr/>
                <p:nvPr/>
              </p:nvSpPr>
              <p:spPr>
                <a:xfrm>
                  <a:off x="5248" y="429"/>
                  <a:ext cx="72" cy="2290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8" name="Google Shape;3248;p62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9" name="Google Shape;3249;p62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0" name="Google Shape;3250;p62"/>
                <p:cNvSpPr/>
                <p:nvPr/>
              </p:nvSpPr>
              <p:spPr>
                <a:xfrm>
                  <a:off x="5517" y="2614"/>
                  <a:ext cx="48" cy="9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1" name="Google Shape;3251;p62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2" name="Google Shape;3252;p62"/>
                <p:cNvSpPr/>
                <p:nvPr/>
              </p:nvSpPr>
              <p:spPr>
                <a:xfrm>
                  <a:off x="4140" y="2680"/>
                  <a:ext cx="1197" cy="14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3" name="Google Shape;3253;p62"/>
                <p:cNvSpPr/>
                <p:nvPr/>
              </p:nvSpPr>
              <p:spPr>
                <a:xfrm>
                  <a:off x="4206" y="2713"/>
                  <a:ext cx="1072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4" name="Google Shape;3254;p62"/>
                <p:cNvSpPr/>
                <p:nvPr/>
              </p:nvSpPr>
              <p:spPr>
                <a:xfrm>
                  <a:off x="4308" y="2383"/>
                  <a:ext cx="156" cy="14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5" name="Google Shape;3255;p62"/>
                <p:cNvSpPr/>
                <p:nvPr/>
              </p:nvSpPr>
              <p:spPr>
                <a:xfrm>
                  <a:off x="4487" y="2383"/>
                  <a:ext cx="162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6" name="Google Shape;3256;p62"/>
                <p:cNvSpPr/>
                <p:nvPr/>
              </p:nvSpPr>
              <p:spPr>
                <a:xfrm>
                  <a:off x="4661" y="2383"/>
                  <a:ext cx="162" cy="1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7" name="Google Shape;3257;p62"/>
                <p:cNvSpPr/>
                <p:nvPr/>
              </p:nvSpPr>
              <p:spPr>
                <a:xfrm>
                  <a:off x="5062" y="1835"/>
                  <a:ext cx="84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258" name="Google Shape;3258;p62"/>
          <p:cNvSpPr txBox="1"/>
          <p:nvPr/>
        </p:nvSpPr>
        <p:spPr>
          <a:xfrm>
            <a:off x="2752924" y="3885575"/>
            <a:ext cx="2709900" cy="5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How to compute link </a:t>
            </a:r>
            <a:endParaRPr sz="1900"/>
          </a:p>
          <a:p>
            <a:pPr indent="-254000" lvl="0" marL="2540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utilization, delay?</a:t>
            </a:r>
            <a:endParaRPr sz="1900"/>
          </a:p>
        </p:txBody>
      </p:sp>
      <p:sp>
        <p:nvSpPr>
          <p:cNvPr id="3259" name="Google Shape;3259;p62"/>
          <p:cNvSpPr txBox="1"/>
          <p:nvPr/>
        </p:nvSpPr>
        <p:spPr>
          <a:xfrm>
            <a:off x="30753" y="3039775"/>
            <a:ext cx="36489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0" i="1" lang="el" sz="19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Cost:</a:t>
            </a: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web cache (cheap!)</a:t>
            </a:r>
            <a:endParaRPr sz="1900"/>
          </a:p>
        </p:txBody>
      </p:sp>
      <p:sp>
        <p:nvSpPr>
          <p:cNvPr id="3260" name="Google Shape;3260;p62"/>
          <p:cNvSpPr txBox="1"/>
          <p:nvPr/>
        </p:nvSpPr>
        <p:spPr>
          <a:xfrm>
            <a:off x="7082837" y="4344888"/>
            <a:ext cx="123134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local web cache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6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6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63"/>
          <p:cNvSpPr txBox="1"/>
          <p:nvPr>
            <p:ph type="title"/>
          </p:nvPr>
        </p:nvSpPr>
        <p:spPr>
          <a:xfrm>
            <a:off x="-10574" y="284900"/>
            <a:ext cx="9144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2800"/>
              <a:t>Calculating access link utilization, end-end delay with cache:</a:t>
            </a:r>
            <a:endParaRPr sz="2800"/>
          </a:p>
        </p:txBody>
      </p:sp>
      <p:cxnSp>
        <p:nvCxnSpPr>
          <p:cNvPr id="3268" name="Google Shape;3268;p63"/>
          <p:cNvCxnSpPr/>
          <p:nvPr/>
        </p:nvCxnSpPr>
        <p:spPr>
          <a:xfrm>
            <a:off x="6062591" y="1865912"/>
            <a:ext cx="214313" cy="85725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9" name="Google Shape;3269;p63"/>
          <p:cNvSpPr txBox="1"/>
          <p:nvPr/>
        </p:nvSpPr>
        <p:spPr>
          <a:xfrm>
            <a:off x="7884251" y="1426575"/>
            <a:ext cx="893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</a:t>
            </a:r>
            <a:endParaRPr sz="11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servers</a:t>
            </a:r>
            <a:endParaRPr sz="1100"/>
          </a:p>
        </p:txBody>
      </p:sp>
      <p:cxnSp>
        <p:nvCxnSpPr>
          <p:cNvPr id="3270" name="Google Shape;3270;p63"/>
          <p:cNvCxnSpPr/>
          <p:nvPr/>
        </p:nvCxnSpPr>
        <p:spPr>
          <a:xfrm>
            <a:off x="6669810" y="1580162"/>
            <a:ext cx="50006" cy="207169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1" name="Google Shape;3271;p63"/>
          <p:cNvCxnSpPr/>
          <p:nvPr/>
        </p:nvCxnSpPr>
        <p:spPr>
          <a:xfrm flipH="1">
            <a:off x="7141297" y="1608737"/>
            <a:ext cx="7144" cy="178594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2" name="Google Shape;3272;p63"/>
          <p:cNvCxnSpPr/>
          <p:nvPr/>
        </p:nvCxnSpPr>
        <p:spPr>
          <a:xfrm flipH="1">
            <a:off x="7484197" y="1730181"/>
            <a:ext cx="100012" cy="157162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3" name="Google Shape;3273;p63"/>
          <p:cNvCxnSpPr/>
          <p:nvPr/>
        </p:nvCxnSpPr>
        <p:spPr>
          <a:xfrm rot="10800000">
            <a:off x="7605641" y="2301681"/>
            <a:ext cx="185737" cy="0"/>
          </a:xfrm>
          <a:prstGeom prst="straightConnector1">
            <a:avLst/>
          </a:prstGeom>
          <a:noFill/>
          <a:ln cap="flat" cmpd="sng" w="28575">
            <a:solidFill>
              <a:srgbClr val="3333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74" name="Google Shape;3274;p63"/>
          <p:cNvSpPr/>
          <p:nvPr/>
        </p:nvSpPr>
        <p:spPr>
          <a:xfrm>
            <a:off x="6118550" y="1583298"/>
            <a:ext cx="1631156" cy="1185863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5" name="Google Shape;3275;p63"/>
          <p:cNvSpPr txBox="1"/>
          <p:nvPr/>
        </p:nvSpPr>
        <p:spPr>
          <a:xfrm>
            <a:off x="6655522" y="1824241"/>
            <a:ext cx="698896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public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6" name="Google Shape;3276;p63"/>
          <p:cNvSpPr/>
          <p:nvPr/>
        </p:nvSpPr>
        <p:spPr>
          <a:xfrm>
            <a:off x="5811369" y="3353003"/>
            <a:ext cx="2224088" cy="1042988"/>
          </a:xfrm>
          <a:custGeom>
            <a:rect b="b" l="l" r="r" t="t"/>
            <a:pathLst>
              <a:path extrusionOk="0" h="876" w="1868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77" name="Google Shape;3277;p63"/>
          <p:cNvCxnSpPr/>
          <p:nvPr/>
        </p:nvCxnSpPr>
        <p:spPr>
          <a:xfrm flipH="1">
            <a:off x="6148316" y="3585175"/>
            <a:ext cx="641746" cy="32385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8" name="Google Shape;3278;p63"/>
          <p:cNvCxnSpPr/>
          <p:nvPr/>
        </p:nvCxnSpPr>
        <p:spPr>
          <a:xfrm flipH="1">
            <a:off x="6530506" y="3620893"/>
            <a:ext cx="422672" cy="295275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9" name="Google Shape;3279;p63"/>
          <p:cNvCxnSpPr/>
          <p:nvPr/>
        </p:nvCxnSpPr>
        <p:spPr>
          <a:xfrm flipH="1">
            <a:off x="6934129" y="3625656"/>
            <a:ext cx="111919" cy="286941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0" name="Google Shape;3280;p63"/>
          <p:cNvCxnSpPr/>
          <p:nvPr/>
        </p:nvCxnSpPr>
        <p:spPr>
          <a:xfrm>
            <a:off x="7055572" y="2658868"/>
            <a:ext cx="0" cy="796529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1" name="Google Shape;3281;p63"/>
          <p:cNvSpPr txBox="1"/>
          <p:nvPr/>
        </p:nvSpPr>
        <p:spPr>
          <a:xfrm>
            <a:off x="5831610" y="3268468"/>
            <a:ext cx="898921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institutional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63"/>
          <p:cNvSpPr txBox="1"/>
          <p:nvPr/>
        </p:nvSpPr>
        <p:spPr>
          <a:xfrm>
            <a:off x="7337750" y="3554218"/>
            <a:ext cx="967979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Gbps LAN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63"/>
          <p:cNvSpPr txBox="1"/>
          <p:nvPr/>
        </p:nvSpPr>
        <p:spPr>
          <a:xfrm>
            <a:off x="7056763" y="2800553"/>
            <a:ext cx="892969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1.54 Mbps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link</a:t>
            </a:r>
            <a:endParaRPr b="0" i="0" sz="1800" u="none" cap="none" strike="noStrike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84" name="Google Shape;3284;p63"/>
          <p:cNvGrpSpPr/>
          <p:nvPr/>
        </p:nvGrpSpPr>
        <p:grpSpPr>
          <a:xfrm>
            <a:off x="5801844" y="1526584"/>
            <a:ext cx="283369" cy="432196"/>
            <a:chOff x="4140" y="429"/>
            <a:chExt cx="1425" cy="2396"/>
          </a:xfrm>
        </p:grpSpPr>
        <p:sp>
          <p:nvSpPr>
            <p:cNvPr id="3285" name="Google Shape;3285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63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63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0" name="Google Shape;3290;p63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291" name="Google Shape;3291;p63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2" name="Google Shape;3292;p63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3" name="Google Shape;3293;p63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4" name="Google Shape;3294;p63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295" name="Google Shape;3295;p63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6" name="Google Shape;3296;p63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97" name="Google Shape;3297;p63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63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63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00" name="Google Shape;3300;p63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63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63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04" name="Google Shape;3304;p63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63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6" name="Google Shape;3306;p63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63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63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63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63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63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63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63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7" name="Google Shape;3317;p63"/>
          <p:cNvGrpSpPr/>
          <p:nvPr/>
        </p:nvGrpSpPr>
        <p:grpSpPr>
          <a:xfrm>
            <a:off x="5913763" y="3861400"/>
            <a:ext cx="394097" cy="417910"/>
            <a:chOff x="-44" y="1473"/>
            <a:chExt cx="981" cy="1105"/>
          </a:xfrm>
        </p:grpSpPr>
        <p:pic>
          <p:nvPicPr>
            <p:cNvPr descr="desktop_computer_stylized_medium" id="3318" name="Google Shape;3318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9" name="Google Shape;3319;p6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0" name="Google Shape;3320;p63"/>
          <p:cNvGrpSpPr/>
          <p:nvPr/>
        </p:nvGrpSpPr>
        <p:grpSpPr>
          <a:xfrm>
            <a:off x="6487644" y="1168206"/>
            <a:ext cx="283369" cy="432197"/>
            <a:chOff x="4140" y="429"/>
            <a:chExt cx="1425" cy="2396"/>
          </a:xfrm>
        </p:grpSpPr>
        <p:sp>
          <p:nvSpPr>
            <p:cNvPr id="3321" name="Google Shape;3321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63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63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6" name="Google Shape;3326;p63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27" name="Google Shape;3327;p63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63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9" name="Google Shape;3329;p63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0" name="Google Shape;3330;p63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31" name="Google Shape;3331;p63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63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3" name="Google Shape;3333;p63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63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5" name="Google Shape;3335;p63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36" name="Google Shape;3336;p63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63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8" name="Google Shape;3338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9" name="Google Shape;3339;p63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40" name="Google Shape;3340;p63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63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2" name="Google Shape;3342;p63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63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63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63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63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63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63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63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3" name="Google Shape;3353;p63"/>
          <p:cNvGrpSpPr/>
          <p:nvPr/>
        </p:nvGrpSpPr>
        <p:grpSpPr>
          <a:xfrm>
            <a:off x="7052000" y="1192018"/>
            <a:ext cx="283369" cy="432197"/>
            <a:chOff x="4140" y="429"/>
            <a:chExt cx="1425" cy="2396"/>
          </a:xfrm>
        </p:grpSpPr>
        <p:sp>
          <p:nvSpPr>
            <p:cNvPr id="3354" name="Google Shape;3354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63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63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59" name="Google Shape;3359;p63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60" name="Google Shape;3360;p63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63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2" name="Google Shape;3362;p63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3" name="Google Shape;3363;p63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64" name="Google Shape;3364;p63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63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66" name="Google Shape;3366;p63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63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68" name="Google Shape;3368;p63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369" name="Google Shape;3369;p63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63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1" name="Google Shape;3371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72" name="Google Shape;3372;p63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373" name="Google Shape;3373;p63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63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75" name="Google Shape;3375;p63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63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63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63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63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63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63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63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6" name="Google Shape;3386;p63"/>
          <p:cNvGrpSpPr/>
          <p:nvPr/>
        </p:nvGrpSpPr>
        <p:grpSpPr>
          <a:xfrm>
            <a:off x="7509200" y="1306319"/>
            <a:ext cx="283369" cy="432197"/>
            <a:chOff x="4140" y="429"/>
            <a:chExt cx="1425" cy="2396"/>
          </a:xfrm>
        </p:grpSpPr>
        <p:sp>
          <p:nvSpPr>
            <p:cNvPr id="3387" name="Google Shape;3387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63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63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2" name="Google Shape;3392;p63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393" name="Google Shape;3393;p63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63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95" name="Google Shape;3395;p63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96" name="Google Shape;3396;p63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397" name="Google Shape;3397;p63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63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99" name="Google Shape;3399;p63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63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1" name="Google Shape;3401;p63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402" name="Google Shape;3402;p63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63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4" name="Google Shape;3404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05" name="Google Shape;3405;p63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406" name="Google Shape;3406;p63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63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08" name="Google Shape;3408;p63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63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63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63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63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63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63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63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19" name="Google Shape;3419;p63"/>
          <p:cNvGrpSpPr/>
          <p:nvPr/>
        </p:nvGrpSpPr>
        <p:grpSpPr>
          <a:xfrm>
            <a:off x="7755660" y="2015931"/>
            <a:ext cx="283369" cy="432197"/>
            <a:chOff x="4140" y="429"/>
            <a:chExt cx="1425" cy="2396"/>
          </a:xfrm>
        </p:grpSpPr>
        <p:sp>
          <p:nvSpPr>
            <p:cNvPr id="3420" name="Google Shape;3420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63"/>
            <p:cNvSpPr/>
            <p:nvPr/>
          </p:nvSpPr>
          <p:spPr>
            <a:xfrm>
              <a:off x="4206" y="429"/>
              <a:ext cx="1048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63"/>
            <p:cNvSpPr/>
            <p:nvPr/>
          </p:nvSpPr>
          <p:spPr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5" name="Google Shape;3425;p63"/>
            <p:cNvGrpSpPr/>
            <p:nvPr/>
          </p:nvGrpSpPr>
          <p:grpSpPr>
            <a:xfrm>
              <a:off x="4751" y="667"/>
              <a:ext cx="581" cy="145"/>
              <a:chOff x="616" y="2567"/>
              <a:chExt cx="725" cy="139"/>
            </a:xfrm>
          </p:grpSpPr>
          <p:sp>
            <p:nvSpPr>
              <p:cNvPr id="3426" name="Google Shape;3426;p63"/>
              <p:cNvSpPr/>
              <p:nvPr/>
            </p:nvSpPr>
            <p:spPr>
              <a:xfrm>
                <a:off x="616" y="2567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63"/>
              <p:cNvSpPr/>
              <p:nvPr/>
            </p:nvSpPr>
            <p:spPr>
              <a:xfrm>
                <a:off x="631" y="2586"/>
                <a:ext cx="695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8" name="Google Shape;3428;p63"/>
            <p:cNvSpPr/>
            <p:nvPr/>
          </p:nvSpPr>
          <p:spPr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9" name="Google Shape;3429;p63"/>
            <p:cNvGrpSpPr/>
            <p:nvPr/>
          </p:nvGrpSpPr>
          <p:grpSpPr>
            <a:xfrm>
              <a:off x="4745" y="997"/>
              <a:ext cx="581" cy="132"/>
              <a:chOff x="611" y="2571"/>
              <a:chExt cx="725" cy="137"/>
            </a:xfrm>
          </p:grpSpPr>
          <p:sp>
            <p:nvSpPr>
              <p:cNvPr id="3430" name="Google Shape;3430;p63"/>
              <p:cNvSpPr/>
              <p:nvPr/>
            </p:nvSpPr>
            <p:spPr>
              <a:xfrm>
                <a:off x="611" y="2571"/>
                <a:ext cx="725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63"/>
              <p:cNvSpPr/>
              <p:nvPr/>
            </p:nvSpPr>
            <p:spPr>
              <a:xfrm>
                <a:off x="626" y="2584"/>
                <a:ext cx="695" cy="11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2" name="Google Shape;3432;p63"/>
            <p:cNvSpPr/>
            <p:nvPr/>
          </p:nvSpPr>
          <p:spPr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63"/>
            <p:cNvSpPr/>
            <p:nvPr/>
          </p:nvSpPr>
          <p:spPr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4" name="Google Shape;3434;p63"/>
            <p:cNvGrpSpPr/>
            <p:nvPr/>
          </p:nvGrpSpPr>
          <p:grpSpPr>
            <a:xfrm>
              <a:off x="4733" y="1630"/>
              <a:ext cx="587" cy="146"/>
              <a:chOff x="611" y="2571"/>
              <a:chExt cx="731" cy="134"/>
            </a:xfrm>
          </p:grpSpPr>
          <p:sp>
            <p:nvSpPr>
              <p:cNvPr id="3435" name="Google Shape;3435;p63"/>
              <p:cNvSpPr/>
              <p:nvPr/>
            </p:nvSpPr>
            <p:spPr>
              <a:xfrm>
                <a:off x="611" y="2571"/>
                <a:ext cx="731" cy="134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63"/>
              <p:cNvSpPr/>
              <p:nvPr/>
            </p:nvSpPr>
            <p:spPr>
              <a:xfrm>
                <a:off x="626" y="2589"/>
                <a:ext cx="701" cy="9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37" name="Google Shape;3437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8" name="Google Shape;3438;p63"/>
            <p:cNvGrpSpPr/>
            <p:nvPr/>
          </p:nvGrpSpPr>
          <p:grpSpPr>
            <a:xfrm>
              <a:off x="4739" y="1327"/>
              <a:ext cx="580" cy="139"/>
              <a:chOff x="614" y="2568"/>
              <a:chExt cx="723" cy="139"/>
            </a:xfrm>
          </p:grpSpPr>
          <p:sp>
            <p:nvSpPr>
              <p:cNvPr id="3439" name="Google Shape;3439;p63"/>
              <p:cNvSpPr/>
              <p:nvPr/>
            </p:nvSpPr>
            <p:spPr>
              <a:xfrm>
                <a:off x="614" y="2568"/>
                <a:ext cx="723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0" name="Google Shape;3440;p63"/>
              <p:cNvSpPr/>
              <p:nvPr/>
            </p:nvSpPr>
            <p:spPr>
              <a:xfrm>
                <a:off x="629" y="2581"/>
                <a:ext cx="694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41" name="Google Shape;3441;p63"/>
            <p:cNvSpPr/>
            <p:nvPr/>
          </p:nvSpPr>
          <p:spPr>
            <a:xfrm>
              <a:off x="5248" y="429"/>
              <a:ext cx="72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63"/>
            <p:cNvSpPr/>
            <p:nvPr/>
          </p:nvSpPr>
          <p:spPr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63"/>
            <p:cNvSpPr/>
            <p:nvPr/>
          </p:nvSpPr>
          <p:spPr>
            <a:xfrm>
              <a:off x="4140" y="2680"/>
              <a:ext cx="1197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63"/>
            <p:cNvSpPr/>
            <p:nvPr/>
          </p:nvSpPr>
          <p:spPr>
            <a:xfrm>
              <a:off x="4206" y="2713"/>
              <a:ext cx="1072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63"/>
            <p:cNvSpPr/>
            <p:nvPr/>
          </p:nvSpPr>
          <p:spPr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63"/>
            <p:cNvSpPr/>
            <p:nvPr/>
          </p:nvSpPr>
          <p:spPr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63"/>
            <p:cNvSpPr/>
            <p:nvPr/>
          </p:nvSpPr>
          <p:spPr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63"/>
            <p:cNvSpPr/>
            <p:nvPr/>
          </p:nvSpPr>
          <p:spPr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2" name="Google Shape;3452;p63"/>
          <p:cNvGrpSpPr/>
          <p:nvPr/>
        </p:nvGrpSpPr>
        <p:grpSpPr>
          <a:xfrm>
            <a:off x="6297144" y="3878068"/>
            <a:ext cx="394097" cy="417910"/>
            <a:chOff x="-44" y="1473"/>
            <a:chExt cx="981" cy="1105"/>
          </a:xfrm>
        </p:grpSpPr>
        <p:pic>
          <p:nvPicPr>
            <p:cNvPr descr="desktop_computer_stylized_medium" id="3453" name="Google Shape;3453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4" name="Google Shape;3454;p6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5" name="Google Shape;3455;p63"/>
          <p:cNvGrpSpPr/>
          <p:nvPr/>
        </p:nvGrpSpPr>
        <p:grpSpPr>
          <a:xfrm>
            <a:off x="6690050" y="3869735"/>
            <a:ext cx="394097" cy="417909"/>
            <a:chOff x="-44" y="1473"/>
            <a:chExt cx="981" cy="1105"/>
          </a:xfrm>
        </p:grpSpPr>
        <p:pic>
          <p:nvPicPr>
            <p:cNvPr descr="desktop_computer_stylized_medium" id="3456" name="Google Shape;3456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7" name="Google Shape;3457;p6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58" name="Google Shape;3458;p63"/>
          <p:cNvGrpSpPr/>
          <p:nvPr/>
        </p:nvGrpSpPr>
        <p:grpSpPr>
          <a:xfrm>
            <a:off x="6741684" y="2321748"/>
            <a:ext cx="666817" cy="349868"/>
            <a:chOff x="7493876" y="2774731"/>
            <a:chExt cx="1481958" cy="894622"/>
          </a:xfrm>
        </p:grpSpPr>
        <p:sp>
          <p:nvSpPr>
            <p:cNvPr id="3459" name="Google Shape;3459;p6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460" name="Google Shape;3460;p6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461" name="Google Shape;3461;p6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62" name="Google Shape;3462;p6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6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6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6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6" name="Google Shape;3466;p63"/>
          <p:cNvGrpSpPr/>
          <p:nvPr/>
        </p:nvGrpSpPr>
        <p:grpSpPr>
          <a:xfrm>
            <a:off x="6725682" y="3327913"/>
            <a:ext cx="666817" cy="349868"/>
            <a:chOff x="7493876" y="2774731"/>
            <a:chExt cx="1481958" cy="894622"/>
          </a:xfrm>
        </p:grpSpPr>
        <p:sp>
          <p:nvSpPr>
            <p:cNvPr id="3467" name="Google Shape;3467;p63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468" name="Google Shape;3468;p63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469" name="Google Shape;3469;p63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70" name="Google Shape;3470;p63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63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2" name="Google Shape;3472;p63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63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74" name="Google Shape;3474;p63"/>
          <p:cNvGrpSpPr/>
          <p:nvPr/>
        </p:nvGrpSpPr>
        <p:grpSpPr>
          <a:xfrm>
            <a:off x="7004971" y="3605815"/>
            <a:ext cx="608409" cy="775097"/>
            <a:chOff x="9001301" y="5550914"/>
            <a:chExt cx="811212" cy="1033463"/>
          </a:xfrm>
        </p:grpSpPr>
        <p:sp>
          <p:nvSpPr>
            <p:cNvPr id="3475" name="Google Shape;3475;p63"/>
            <p:cNvSpPr/>
            <p:nvPr/>
          </p:nvSpPr>
          <p:spPr>
            <a:xfrm>
              <a:off x="9001301" y="5550914"/>
              <a:ext cx="811212" cy="1033463"/>
            </a:xfrm>
            <a:prstGeom prst="ellipse">
              <a:avLst/>
            </a:prstGeom>
            <a:solidFill>
              <a:srgbClr val="C00000">
                <a:alpha val="40784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6" name="Google Shape;3476;p63"/>
            <p:cNvGrpSpPr/>
            <p:nvPr/>
          </p:nvGrpSpPr>
          <p:grpSpPr>
            <a:xfrm>
              <a:off x="9256094" y="5631762"/>
              <a:ext cx="377825" cy="800176"/>
              <a:chOff x="10907888" y="5189290"/>
              <a:chExt cx="377825" cy="800176"/>
            </a:xfrm>
          </p:grpSpPr>
          <p:cxnSp>
            <p:nvCxnSpPr>
              <p:cNvPr id="3477" name="Google Shape;3477;p63"/>
              <p:cNvCxnSpPr/>
              <p:nvPr/>
            </p:nvCxnSpPr>
            <p:spPr>
              <a:xfrm>
                <a:off x="10966625" y="5189290"/>
                <a:ext cx="76200" cy="322262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3478" name="Google Shape;3478;p63"/>
              <p:cNvGrpSpPr/>
              <p:nvPr/>
            </p:nvGrpSpPr>
            <p:grpSpPr>
              <a:xfrm>
                <a:off x="10907888" y="5413204"/>
                <a:ext cx="377825" cy="576262"/>
                <a:chOff x="4140" y="429"/>
                <a:chExt cx="1425" cy="2396"/>
              </a:xfrm>
            </p:grpSpPr>
            <p:sp>
              <p:nvSpPr>
                <p:cNvPr id="3479" name="Google Shape;3479;p63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0" name="Google Shape;3480;p63"/>
                <p:cNvSpPr/>
                <p:nvPr/>
              </p:nvSpPr>
              <p:spPr>
                <a:xfrm>
                  <a:off x="4206" y="429"/>
                  <a:ext cx="1048" cy="2284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1" name="Google Shape;3481;p63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2" name="Google Shape;3482;p63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3" name="Google Shape;3483;p63"/>
                <p:cNvSpPr/>
                <p:nvPr/>
              </p:nvSpPr>
              <p:spPr>
                <a:xfrm>
                  <a:off x="4212" y="693"/>
                  <a:ext cx="599" cy="46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84" name="Google Shape;3484;p63"/>
                <p:cNvGrpSpPr/>
                <p:nvPr/>
              </p:nvGrpSpPr>
              <p:grpSpPr>
                <a:xfrm>
                  <a:off x="4751" y="667"/>
                  <a:ext cx="581" cy="145"/>
                  <a:chOff x="616" y="2567"/>
                  <a:chExt cx="725" cy="139"/>
                </a:xfrm>
              </p:grpSpPr>
              <p:sp>
                <p:nvSpPr>
                  <p:cNvPr id="3485" name="Google Shape;3485;p63"/>
                  <p:cNvSpPr/>
                  <p:nvPr/>
                </p:nvSpPr>
                <p:spPr>
                  <a:xfrm>
                    <a:off x="616" y="2567"/>
                    <a:ext cx="725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86" name="Google Shape;3486;p63"/>
                  <p:cNvSpPr/>
                  <p:nvPr/>
                </p:nvSpPr>
                <p:spPr>
                  <a:xfrm>
                    <a:off x="631" y="2586"/>
                    <a:ext cx="695" cy="101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487" name="Google Shape;3487;p63"/>
                <p:cNvSpPr/>
                <p:nvPr/>
              </p:nvSpPr>
              <p:spPr>
                <a:xfrm>
                  <a:off x="4224" y="1016"/>
                  <a:ext cx="599" cy="53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88" name="Google Shape;3488;p63"/>
                <p:cNvGrpSpPr/>
                <p:nvPr/>
              </p:nvGrpSpPr>
              <p:grpSpPr>
                <a:xfrm>
                  <a:off x="4745" y="997"/>
                  <a:ext cx="581" cy="132"/>
                  <a:chOff x="611" y="2571"/>
                  <a:chExt cx="725" cy="137"/>
                </a:xfrm>
              </p:grpSpPr>
              <p:sp>
                <p:nvSpPr>
                  <p:cNvPr id="3489" name="Google Shape;3489;p63"/>
                  <p:cNvSpPr/>
                  <p:nvPr/>
                </p:nvSpPr>
                <p:spPr>
                  <a:xfrm>
                    <a:off x="611" y="2571"/>
                    <a:ext cx="725" cy="137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0" name="Google Shape;3490;p63"/>
                  <p:cNvSpPr/>
                  <p:nvPr/>
                </p:nvSpPr>
                <p:spPr>
                  <a:xfrm>
                    <a:off x="626" y="2584"/>
                    <a:ext cx="695" cy="11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491" name="Google Shape;3491;p63"/>
                <p:cNvSpPr/>
                <p:nvPr/>
              </p:nvSpPr>
              <p:spPr>
                <a:xfrm>
                  <a:off x="4218" y="1360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2" name="Google Shape;3492;p63"/>
                <p:cNvSpPr/>
                <p:nvPr/>
              </p:nvSpPr>
              <p:spPr>
                <a:xfrm>
                  <a:off x="4230" y="1657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93" name="Google Shape;3493;p63"/>
                <p:cNvGrpSpPr/>
                <p:nvPr/>
              </p:nvGrpSpPr>
              <p:grpSpPr>
                <a:xfrm>
                  <a:off x="4733" y="1630"/>
                  <a:ext cx="587" cy="146"/>
                  <a:chOff x="611" y="2571"/>
                  <a:chExt cx="731" cy="134"/>
                </a:xfrm>
              </p:grpSpPr>
              <p:sp>
                <p:nvSpPr>
                  <p:cNvPr id="3494" name="Google Shape;3494;p63"/>
                  <p:cNvSpPr/>
                  <p:nvPr/>
                </p:nvSpPr>
                <p:spPr>
                  <a:xfrm>
                    <a:off x="611" y="2571"/>
                    <a:ext cx="731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5" name="Google Shape;3495;p63"/>
                  <p:cNvSpPr/>
                  <p:nvPr/>
                </p:nvSpPr>
                <p:spPr>
                  <a:xfrm>
                    <a:off x="626" y="2589"/>
                    <a:ext cx="701" cy="9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496" name="Google Shape;3496;p63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497" name="Google Shape;3497;p63"/>
                <p:cNvGrpSpPr/>
                <p:nvPr/>
              </p:nvGrpSpPr>
              <p:grpSpPr>
                <a:xfrm>
                  <a:off x="4739" y="1327"/>
                  <a:ext cx="580" cy="139"/>
                  <a:chOff x="614" y="2568"/>
                  <a:chExt cx="723" cy="139"/>
                </a:xfrm>
              </p:grpSpPr>
              <p:sp>
                <p:nvSpPr>
                  <p:cNvPr id="3498" name="Google Shape;3498;p63"/>
                  <p:cNvSpPr/>
                  <p:nvPr/>
                </p:nvSpPr>
                <p:spPr>
                  <a:xfrm>
                    <a:off x="614" y="2568"/>
                    <a:ext cx="723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499" name="Google Shape;3499;p63"/>
                  <p:cNvSpPr/>
                  <p:nvPr/>
                </p:nvSpPr>
                <p:spPr>
                  <a:xfrm>
                    <a:off x="629" y="2581"/>
                    <a:ext cx="694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Arial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500" name="Google Shape;3500;p63"/>
                <p:cNvSpPr/>
                <p:nvPr/>
              </p:nvSpPr>
              <p:spPr>
                <a:xfrm>
                  <a:off x="5248" y="429"/>
                  <a:ext cx="72" cy="2290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1" name="Google Shape;3501;p63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2" name="Google Shape;3502;p63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63"/>
                <p:cNvSpPr/>
                <p:nvPr/>
              </p:nvSpPr>
              <p:spPr>
                <a:xfrm>
                  <a:off x="5517" y="2614"/>
                  <a:ext cx="48" cy="9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63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63"/>
                <p:cNvSpPr/>
                <p:nvPr/>
              </p:nvSpPr>
              <p:spPr>
                <a:xfrm>
                  <a:off x="4140" y="2680"/>
                  <a:ext cx="1197" cy="145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6" name="Google Shape;3506;p63"/>
                <p:cNvSpPr/>
                <p:nvPr/>
              </p:nvSpPr>
              <p:spPr>
                <a:xfrm>
                  <a:off x="4206" y="2713"/>
                  <a:ext cx="1072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7" name="Google Shape;3507;p63"/>
                <p:cNvSpPr/>
                <p:nvPr/>
              </p:nvSpPr>
              <p:spPr>
                <a:xfrm>
                  <a:off x="4308" y="2383"/>
                  <a:ext cx="156" cy="14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63"/>
                <p:cNvSpPr/>
                <p:nvPr/>
              </p:nvSpPr>
              <p:spPr>
                <a:xfrm>
                  <a:off x="4487" y="2383"/>
                  <a:ext cx="162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63"/>
                <p:cNvSpPr/>
                <p:nvPr/>
              </p:nvSpPr>
              <p:spPr>
                <a:xfrm>
                  <a:off x="4661" y="2383"/>
                  <a:ext cx="162" cy="1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63"/>
                <p:cNvSpPr/>
                <p:nvPr/>
              </p:nvSpPr>
              <p:spPr>
                <a:xfrm>
                  <a:off x="5062" y="1835"/>
                  <a:ext cx="84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511" name="Google Shape;3511;p63"/>
          <p:cNvSpPr txBox="1"/>
          <p:nvPr/>
        </p:nvSpPr>
        <p:spPr>
          <a:xfrm>
            <a:off x="7082837" y="4344888"/>
            <a:ext cx="123134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local web cache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63"/>
          <p:cNvSpPr txBox="1"/>
          <p:nvPr/>
        </p:nvSpPr>
        <p:spPr>
          <a:xfrm>
            <a:off x="57150" y="1130300"/>
            <a:ext cx="56268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300"/>
              <a:buFont typeface="Noto Sans Symbols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suppose cache hit rate is 0.4:  </a:t>
            </a:r>
            <a:endParaRPr sz="1900"/>
          </a:p>
          <a:p>
            <a:pPr indent="-184150" lvl="0" marL="266700" marR="0" rtl="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40% requests served by cache, with low (msec) delay </a:t>
            </a:r>
            <a:endParaRPr sz="1900"/>
          </a:p>
          <a:p>
            <a:pPr indent="-177800" lvl="0" marL="1778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900"/>
          </a:p>
        </p:txBody>
      </p:sp>
      <p:sp>
        <p:nvSpPr>
          <p:cNvPr id="3513" name="Google Shape;3513;p63"/>
          <p:cNvSpPr/>
          <p:nvPr/>
        </p:nvSpPr>
        <p:spPr>
          <a:xfrm>
            <a:off x="148077" y="1937825"/>
            <a:ext cx="5493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60% requests satisfied at origin </a:t>
            </a:r>
            <a:endParaRPr sz="1900"/>
          </a:p>
          <a:p>
            <a:pPr indent="-133350" lvl="1" marL="30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Arial"/>
              <a:buChar char="•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rate to browsers over access link </a:t>
            </a:r>
            <a:endParaRPr sz="1900"/>
          </a:p>
          <a:p>
            <a:pPr indent="0" lvl="1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= 0.6 * 1.50 Mbps  =  .9 Mbps </a:t>
            </a:r>
            <a:endParaRPr sz="1900"/>
          </a:p>
          <a:p>
            <a:pPr indent="-222250" lvl="1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1900"/>
              <a:buFont typeface="Arial"/>
              <a:buChar char="•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link utilization = 0.9/1.54 = .58 means low (msec) queueing delay at access link</a:t>
            </a:r>
            <a:endParaRPr sz="1900"/>
          </a:p>
        </p:txBody>
      </p:sp>
      <p:sp>
        <p:nvSpPr>
          <p:cNvPr id="3514" name="Google Shape;3514;p63"/>
          <p:cNvSpPr/>
          <p:nvPr/>
        </p:nvSpPr>
        <p:spPr>
          <a:xfrm>
            <a:off x="102401" y="3428200"/>
            <a:ext cx="5493300" cy="11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900"/>
              <a:buFont typeface="Noto Sans Symbols"/>
              <a:buChar char="▪"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average end-end delay:</a:t>
            </a:r>
            <a:endParaRPr sz="1900"/>
          </a:p>
          <a:p>
            <a:pPr indent="0" lvl="1" marL="254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0.6 </a:t>
            </a: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(delay from origin servers)</a:t>
            </a:r>
            <a:endParaRPr sz="1900"/>
          </a:p>
          <a:p>
            <a:pPr indent="0" lvl="1" marL="254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+</a:t>
            </a:r>
            <a:r>
              <a:rPr b="0" i="0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0.4 </a:t>
            </a: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(delay when satisfied at cache)</a:t>
            </a:r>
            <a:endParaRPr sz="1900"/>
          </a:p>
          <a:p>
            <a:pPr indent="0" lvl="1" marL="254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Calibri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= 0.6 (2.01) + 0.4 (~msecs) = ~ 1.2 secs</a:t>
            </a:r>
            <a:endParaRPr sz="1900"/>
          </a:p>
          <a:p>
            <a:pPr indent="-177800" lvl="0" marL="177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None/>
            </a:pPr>
            <a:r>
              <a:rPr b="0" i="0" lang="el" sz="19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sz="1900"/>
          </a:p>
        </p:txBody>
      </p:sp>
      <p:sp>
        <p:nvSpPr>
          <p:cNvPr id="3515" name="Google Shape;3515;p63"/>
          <p:cNvSpPr txBox="1"/>
          <p:nvPr/>
        </p:nvSpPr>
        <p:spPr>
          <a:xfrm>
            <a:off x="133350" y="4589500"/>
            <a:ext cx="7479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alibri"/>
              <a:buNone/>
            </a:pPr>
            <a:r>
              <a:rPr b="0" i="1" lang="el" sz="19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lower average end-end delay than with 154 Mbps link (and cheaper too!)</a:t>
            </a:r>
            <a:endParaRPr sz="19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6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p64"/>
          <p:cNvSpPr txBox="1"/>
          <p:nvPr>
            <p:ph type="title"/>
          </p:nvPr>
        </p:nvSpPr>
        <p:spPr>
          <a:xfrm>
            <a:off x="-10582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Conditional GET</a:t>
            </a:r>
            <a:endParaRPr sz="3300"/>
          </a:p>
        </p:txBody>
      </p:sp>
      <p:sp>
        <p:nvSpPr>
          <p:cNvPr id="3523" name="Google Shape;3523;p64"/>
          <p:cNvSpPr txBox="1"/>
          <p:nvPr/>
        </p:nvSpPr>
        <p:spPr>
          <a:xfrm>
            <a:off x="-73850" y="1067525"/>
            <a:ext cx="4807500" cy="3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i="1"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b="0" i="1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να μην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σταλεί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αντικείμενο αν η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έχει επίκαιρη έκδοση του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δεν υπάρχει η καθυστέρηση μεταφοράς αντικειμένου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ή χρήση των πόρων του δικτύου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i="1" lang="el"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πελάτης</a:t>
            </a:r>
            <a:r>
              <a:rPr b="0" i="1" lang="el" sz="20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0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προσδιορίζει την ημερομηνία του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cached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αντιγράφου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στο αίτημα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HTTP </a:t>
            </a:r>
            <a:endParaRPr sz="20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None/>
            </a:pPr>
            <a:r>
              <a:rPr b="1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If-modified-since: &lt;date&gt;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i="1" lang="el" sz="2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εξυπηρέτης</a:t>
            </a:r>
            <a:r>
              <a:rPr b="0" i="1" lang="el" sz="20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0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απάντηση δεν περιέχει αντικείμενο αν το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cached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αντίγραφο είναι επίκαιρο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None/>
            </a:pPr>
            <a:r>
              <a:rPr b="1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HTTP/1.0 304 Not Modified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4" name="Google Shape;3524;p64"/>
          <p:cNvCxnSpPr/>
          <p:nvPr/>
        </p:nvCxnSpPr>
        <p:spPr>
          <a:xfrm>
            <a:off x="5276617" y="1551188"/>
            <a:ext cx="2478881" cy="2857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25" name="Google Shape;3525;p64"/>
          <p:cNvSpPr txBox="1"/>
          <p:nvPr/>
        </p:nvSpPr>
        <p:spPr>
          <a:xfrm>
            <a:off x="5506409" y="1464273"/>
            <a:ext cx="2010965" cy="46553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request msg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If-modified-since: &lt;date&gt;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26" name="Google Shape;3526;p64"/>
          <p:cNvCxnSpPr/>
          <p:nvPr/>
        </p:nvCxnSpPr>
        <p:spPr>
          <a:xfrm flipH="1">
            <a:off x="5290905" y="2110782"/>
            <a:ext cx="2478881" cy="2857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3527" name="Google Shape;3527;p64"/>
          <p:cNvGrpSpPr/>
          <p:nvPr/>
        </p:nvGrpSpPr>
        <p:grpSpPr>
          <a:xfrm>
            <a:off x="5492121" y="2106020"/>
            <a:ext cx="1982390" cy="648891"/>
            <a:chOff x="2698" y="2036"/>
            <a:chExt cx="1665" cy="545"/>
          </a:xfrm>
        </p:grpSpPr>
        <p:sp>
          <p:nvSpPr>
            <p:cNvPr id="3528" name="Google Shape;3528;p64"/>
            <p:cNvSpPr/>
            <p:nvPr/>
          </p:nvSpPr>
          <p:spPr>
            <a:xfrm>
              <a:off x="2760" y="2071"/>
              <a:ext cx="1578" cy="46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64"/>
            <p:cNvSpPr txBox="1"/>
            <p:nvPr/>
          </p:nvSpPr>
          <p:spPr>
            <a:xfrm>
              <a:off x="2698" y="2036"/>
              <a:ext cx="1665" cy="54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HTTP response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HTTP/1.0 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1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304 Not Modified</a:t>
              </a:r>
              <a:endParaRPr b="1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30" name="Google Shape;3530;p64"/>
          <p:cNvSpPr txBox="1"/>
          <p:nvPr/>
        </p:nvSpPr>
        <p:spPr>
          <a:xfrm>
            <a:off x="7815030" y="1577382"/>
            <a:ext cx="785812" cy="10989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object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modified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&lt;date&gt;</a:t>
            </a:r>
            <a:endParaRPr sz="1100"/>
          </a:p>
        </p:txBody>
      </p:sp>
      <p:cxnSp>
        <p:nvCxnSpPr>
          <p:cNvPr id="3531" name="Google Shape;3531;p64"/>
          <p:cNvCxnSpPr/>
          <p:nvPr/>
        </p:nvCxnSpPr>
        <p:spPr>
          <a:xfrm>
            <a:off x="5094452" y="3025182"/>
            <a:ext cx="2928937" cy="0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532" name="Google Shape;3532;p64"/>
          <p:cNvCxnSpPr/>
          <p:nvPr/>
        </p:nvCxnSpPr>
        <p:spPr>
          <a:xfrm>
            <a:off x="5326624" y="3474048"/>
            <a:ext cx="2478881" cy="2857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3" name="Google Shape;3533;p64"/>
          <p:cNvSpPr txBox="1"/>
          <p:nvPr/>
        </p:nvSpPr>
        <p:spPr>
          <a:xfrm>
            <a:off x="5509980" y="3387132"/>
            <a:ext cx="2010966" cy="46553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request msg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If-modified-since: &lt;date&gt;</a:t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4" name="Google Shape;3534;p64"/>
          <p:cNvCxnSpPr/>
          <p:nvPr/>
        </p:nvCxnSpPr>
        <p:spPr>
          <a:xfrm flipH="1">
            <a:off x="5340911" y="4058645"/>
            <a:ext cx="2478881" cy="2857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535" name="Google Shape;3535;p64"/>
          <p:cNvSpPr txBox="1"/>
          <p:nvPr/>
        </p:nvSpPr>
        <p:spPr>
          <a:xfrm>
            <a:off x="5524267" y="4016973"/>
            <a:ext cx="1982391" cy="92333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response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HTTP/1.0 200 OK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1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&lt;data&gt;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6" name="Google Shape;3536;p64"/>
          <p:cNvSpPr txBox="1"/>
          <p:nvPr/>
        </p:nvSpPr>
        <p:spPr>
          <a:xfrm>
            <a:off x="7874561" y="3571679"/>
            <a:ext cx="785812" cy="8929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object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modified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&lt;date&gt;</a:t>
            </a:r>
            <a:endParaRPr sz="1100"/>
          </a:p>
        </p:txBody>
      </p:sp>
      <p:grpSp>
        <p:nvGrpSpPr>
          <p:cNvPr id="3537" name="Google Shape;3537;p64"/>
          <p:cNvGrpSpPr/>
          <p:nvPr/>
        </p:nvGrpSpPr>
        <p:grpSpPr>
          <a:xfrm>
            <a:off x="4733692" y="698701"/>
            <a:ext cx="3411866" cy="590550"/>
            <a:chOff x="6311590" y="931601"/>
            <a:chExt cx="4549154" cy="787400"/>
          </a:xfrm>
        </p:grpSpPr>
        <p:sp>
          <p:nvSpPr>
            <p:cNvPr id="3538" name="Google Shape;3538;p64"/>
            <p:cNvSpPr txBox="1"/>
            <p:nvPr/>
          </p:nvSpPr>
          <p:spPr>
            <a:xfrm>
              <a:off x="6311590" y="1015739"/>
              <a:ext cx="777875" cy="396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client</a:t>
              </a:r>
              <a:endParaRPr sz="1100"/>
            </a:p>
          </p:txBody>
        </p:sp>
        <p:sp>
          <p:nvSpPr>
            <p:cNvPr id="3539" name="Google Shape;3539;p64"/>
            <p:cNvSpPr txBox="1"/>
            <p:nvPr/>
          </p:nvSpPr>
          <p:spPr>
            <a:xfrm>
              <a:off x="10023785" y="1010976"/>
              <a:ext cx="8369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server</a:t>
              </a:r>
              <a:endParaRPr sz="1100"/>
            </a:p>
          </p:txBody>
        </p:sp>
        <p:grpSp>
          <p:nvGrpSpPr>
            <p:cNvPr id="3540" name="Google Shape;3540;p64"/>
            <p:cNvGrpSpPr/>
            <p:nvPr/>
          </p:nvGrpSpPr>
          <p:grpSpPr>
            <a:xfrm>
              <a:off x="9588190" y="931601"/>
              <a:ext cx="422275" cy="685800"/>
              <a:chOff x="4140" y="429"/>
              <a:chExt cx="1425" cy="2396"/>
            </a:xfrm>
          </p:grpSpPr>
          <p:sp>
            <p:nvSpPr>
              <p:cNvPr id="3541" name="Google Shape;3541;p64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64"/>
              <p:cNvSpPr/>
              <p:nvPr/>
            </p:nvSpPr>
            <p:spPr>
              <a:xfrm>
                <a:off x="4204" y="429"/>
                <a:ext cx="1050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p64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64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64"/>
              <p:cNvSpPr/>
              <p:nvPr/>
            </p:nvSpPr>
            <p:spPr>
              <a:xfrm>
                <a:off x="4210" y="695"/>
                <a:ext cx="600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46" name="Google Shape;3546;p64"/>
              <p:cNvGrpSpPr/>
              <p:nvPr/>
            </p:nvGrpSpPr>
            <p:grpSpPr>
              <a:xfrm>
                <a:off x="4751" y="668"/>
                <a:ext cx="579" cy="144"/>
                <a:chOff x="616" y="2568"/>
                <a:chExt cx="722" cy="138"/>
              </a:xfrm>
            </p:grpSpPr>
            <p:sp>
              <p:nvSpPr>
                <p:cNvPr id="3547" name="Google Shape;3547;p64"/>
                <p:cNvSpPr/>
                <p:nvPr/>
              </p:nvSpPr>
              <p:spPr>
                <a:xfrm>
                  <a:off x="616" y="2568"/>
                  <a:ext cx="72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8" name="Google Shape;3548;p64"/>
                <p:cNvSpPr/>
                <p:nvPr/>
              </p:nvSpPr>
              <p:spPr>
                <a:xfrm>
                  <a:off x="630" y="2583"/>
                  <a:ext cx="689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49" name="Google Shape;3549;p64"/>
              <p:cNvSpPr/>
              <p:nvPr/>
            </p:nvSpPr>
            <p:spPr>
              <a:xfrm>
                <a:off x="4226" y="1017"/>
                <a:ext cx="595" cy="5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0" name="Google Shape;3550;p64"/>
              <p:cNvGrpSpPr/>
              <p:nvPr/>
            </p:nvGrpSpPr>
            <p:grpSpPr>
              <a:xfrm>
                <a:off x="4745" y="995"/>
                <a:ext cx="584" cy="133"/>
                <a:chOff x="612" y="2569"/>
                <a:chExt cx="729" cy="138"/>
              </a:xfrm>
            </p:grpSpPr>
            <p:sp>
              <p:nvSpPr>
                <p:cNvPr id="3551" name="Google Shape;3551;p64"/>
                <p:cNvSpPr/>
                <p:nvPr/>
              </p:nvSpPr>
              <p:spPr>
                <a:xfrm>
                  <a:off x="612" y="2569"/>
                  <a:ext cx="729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2" name="Google Shape;3552;p64"/>
                <p:cNvSpPr/>
                <p:nvPr/>
              </p:nvSpPr>
              <p:spPr>
                <a:xfrm>
                  <a:off x="625" y="2586"/>
                  <a:ext cx="695" cy="10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53" name="Google Shape;3553;p64"/>
              <p:cNvSpPr/>
              <p:nvPr/>
            </p:nvSpPr>
            <p:spPr>
              <a:xfrm>
                <a:off x="4215" y="1355"/>
                <a:ext cx="600" cy="5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64"/>
              <p:cNvSpPr/>
              <p:nvPr/>
            </p:nvSpPr>
            <p:spPr>
              <a:xfrm>
                <a:off x="4226" y="1655"/>
                <a:ext cx="600" cy="5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5" name="Google Shape;3555;p64"/>
              <p:cNvGrpSpPr/>
              <p:nvPr/>
            </p:nvGrpSpPr>
            <p:grpSpPr>
              <a:xfrm>
                <a:off x="4735" y="1627"/>
                <a:ext cx="584" cy="150"/>
                <a:chOff x="614" y="2568"/>
                <a:chExt cx="727" cy="138"/>
              </a:xfrm>
            </p:grpSpPr>
            <p:sp>
              <p:nvSpPr>
                <p:cNvPr id="3556" name="Google Shape;3556;p64"/>
                <p:cNvSpPr/>
                <p:nvPr/>
              </p:nvSpPr>
              <p:spPr>
                <a:xfrm>
                  <a:off x="614" y="2568"/>
                  <a:ext cx="727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7" name="Google Shape;3557;p64"/>
                <p:cNvSpPr/>
                <p:nvPr/>
              </p:nvSpPr>
              <p:spPr>
                <a:xfrm>
                  <a:off x="627" y="2583"/>
                  <a:ext cx="694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58" name="Google Shape;3558;p64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59" name="Google Shape;3559;p64"/>
              <p:cNvGrpSpPr/>
              <p:nvPr/>
            </p:nvGrpSpPr>
            <p:grpSpPr>
              <a:xfrm>
                <a:off x="4740" y="1327"/>
                <a:ext cx="579" cy="139"/>
                <a:chOff x="615" y="2568"/>
                <a:chExt cx="721" cy="139"/>
              </a:xfrm>
            </p:grpSpPr>
            <p:sp>
              <p:nvSpPr>
                <p:cNvPr id="3560" name="Google Shape;3560;p64"/>
                <p:cNvSpPr/>
                <p:nvPr/>
              </p:nvSpPr>
              <p:spPr>
                <a:xfrm>
                  <a:off x="615" y="2568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1" name="Google Shape;3561;p64"/>
                <p:cNvSpPr/>
                <p:nvPr/>
              </p:nvSpPr>
              <p:spPr>
                <a:xfrm>
                  <a:off x="629" y="2585"/>
                  <a:ext cx="687" cy="10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62" name="Google Shape;3562;p64"/>
              <p:cNvSpPr/>
              <p:nvPr/>
            </p:nvSpPr>
            <p:spPr>
              <a:xfrm>
                <a:off x="5249" y="429"/>
                <a:ext cx="70" cy="2291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64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64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64"/>
              <p:cNvSpPr/>
              <p:nvPr/>
            </p:nvSpPr>
            <p:spPr>
              <a:xfrm>
                <a:off x="5517" y="2609"/>
                <a:ext cx="48" cy="1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64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64"/>
              <p:cNvSpPr/>
              <p:nvPr/>
            </p:nvSpPr>
            <p:spPr>
              <a:xfrm>
                <a:off x="4140" y="2675"/>
                <a:ext cx="1200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64"/>
              <p:cNvSpPr/>
              <p:nvPr/>
            </p:nvSpPr>
            <p:spPr>
              <a:xfrm>
                <a:off x="4204" y="2709"/>
                <a:ext cx="1071" cy="8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64"/>
              <p:cNvSpPr/>
              <p:nvPr/>
            </p:nvSpPr>
            <p:spPr>
              <a:xfrm>
                <a:off x="4306" y="2381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64"/>
              <p:cNvSpPr/>
              <p:nvPr/>
            </p:nvSpPr>
            <p:spPr>
              <a:xfrm>
                <a:off x="4488" y="2381"/>
                <a:ext cx="155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64"/>
              <p:cNvSpPr/>
              <p:nvPr/>
            </p:nvSpPr>
            <p:spPr>
              <a:xfrm>
                <a:off x="4660" y="2381"/>
                <a:ext cx="161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64"/>
              <p:cNvSpPr/>
              <p:nvPr/>
            </p:nvSpPr>
            <p:spPr>
              <a:xfrm>
                <a:off x="5061" y="1838"/>
                <a:ext cx="86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3" name="Google Shape;3573;p64"/>
            <p:cNvGrpSpPr/>
            <p:nvPr/>
          </p:nvGrpSpPr>
          <p:grpSpPr>
            <a:xfrm>
              <a:off x="6887853" y="976051"/>
              <a:ext cx="742950" cy="742950"/>
              <a:chOff x="-44" y="1473"/>
              <a:chExt cx="981" cy="1105"/>
            </a:xfrm>
          </p:grpSpPr>
          <p:pic>
            <p:nvPicPr>
              <p:cNvPr descr="desktop_computer_stylized_medium" id="3574" name="Google Shape;3574;p6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75" name="Google Shape;3575;p6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76" name="Google Shape;3576;p6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" name="Google Shape;3582;p65"/>
          <p:cNvSpPr txBox="1"/>
          <p:nvPr>
            <p:ph type="title"/>
          </p:nvPr>
        </p:nvSpPr>
        <p:spPr>
          <a:xfrm>
            <a:off x="31363" y="167822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HTTP/2</a:t>
            </a:r>
            <a:endParaRPr sz="3300"/>
          </a:p>
        </p:txBody>
      </p:sp>
      <p:sp>
        <p:nvSpPr>
          <p:cNvPr id="3583" name="Google Shape;3583;p65"/>
          <p:cNvSpPr txBox="1"/>
          <p:nvPr/>
        </p:nvSpPr>
        <p:spPr>
          <a:xfrm>
            <a:off x="-28111" y="927688"/>
            <a:ext cx="83379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rPr i="1" lang="el" sz="22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Στόχος: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μείωση της καθυστέρησης σε multi-object αιτήματα HTTP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65"/>
          <p:cNvSpPr txBox="1"/>
          <p:nvPr/>
        </p:nvSpPr>
        <p:spPr>
          <a:xfrm>
            <a:off x="228600" y="1606550"/>
            <a:ext cx="8406600" cy="29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HTTP1.1:</a:t>
            </a:r>
            <a:r>
              <a:rPr b="0" i="0" lang="el" sz="2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παρουσίασε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πολλαπλά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, pipelined GETs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πάνω από μια TCP σύνδεση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εξυπηρέτης απαντάει με την σειρά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(FCFS: first-come-first-served scheduling)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στα αιτήματα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GET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 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FCFS,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μικρά αντικείμενα μπορεί να περιμένουν για μετάδοση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head-of-line (HOL) blocking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πίσω από μεγάλα αντικείμενα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αποκατάσταση απωλειών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αναμετάδοση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χαμένων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τμημάτων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σταματάει την μετάδοση των αντικειμένων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5" name="Google Shape;3585;p6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0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" name="Google Shape;3591;p66"/>
          <p:cNvSpPr txBox="1"/>
          <p:nvPr>
            <p:ph type="title"/>
          </p:nvPr>
        </p:nvSpPr>
        <p:spPr>
          <a:xfrm>
            <a:off x="31363" y="167822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HTTP/2</a:t>
            </a:r>
            <a:endParaRPr sz="3300"/>
          </a:p>
        </p:txBody>
      </p:sp>
      <p:sp>
        <p:nvSpPr>
          <p:cNvPr id="3592" name="Google Shape;3592;p66"/>
          <p:cNvSpPr txBox="1"/>
          <p:nvPr/>
        </p:nvSpPr>
        <p:spPr>
          <a:xfrm>
            <a:off x="218926" y="1612900"/>
            <a:ext cx="8925000" cy="3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HTTP/2: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[RFC 7540, 2015]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αυξήθηκε η ευελιξία του εξυπηρέτη για να στέλνει αντικείμενα στον 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159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μέθοδοι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κωδικοί κατάστασης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περισσότερα πεδία κεφαλίδας</a:t>
            </a:r>
            <a:endParaRPr sz="2200"/>
          </a:p>
          <a:p>
            <a:pPr indent="-2159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σειρά μετάδοσης των αιτούντων αντικειμένων βασίζεται στην προτεραιότητα που έχει καθορίσει ο πελάτης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όχι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απαραίτητα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FCFS)</a:t>
            </a:r>
            <a:endParaRPr sz="2200"/>
          </a:p>
          <a:p>
            <a:pPr indent="-2159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latin typeface="Calibri"/>
                <a:ea typeface="Calibri"/>
                <a:cs typeface="Calibri"/>
                <a:sym typeface="Calibri"/>
              </a:rPr>
              <a:t>προώθηση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αντικειμένων που δεν έχουν ζητηθεί στον πελάτη</a:t>
            </a:r>
            <a:endParaRPr sz="2200"/>
          </a:p>
          <a:p>
            <a:pPr indent="-2159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διαίρεση των αντικειμένων σε πλαίσια (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frames),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προγραμματισμός πλαισίων για τον περιορισμό του αποκλεισμού HOL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3" name="Google Shape;3593;p66"/>
          <p:cNvSpPr txBox="1"/>
          <p:nvPr/>
        </p:nvSpPr>
        <p:spPr>
          <a:xfrm>
            <a:off x="-28111" y="927688"/>
            <a:ext cx="83379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rPr i="1" lang="el" sz="22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b="0" i="1" lang="el" sz="22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μείωση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της καθυστέρησης σε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multi-object αιτήματα HTTP 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4" name="Google Shape;3594;p6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9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67"/>
          <p:cNvSpPr txBox="1"/>
          <p:nvPr>
            <p:ph type="title"/>
          </p:nvPr>
        </p:nvSpPr>
        <p:spPr>
          <a:xfrm>
            <a:off x="-10582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HTTP/2: mitigating HOL blocking</a:t>
            </a:r>
            <a:endParaRPr sz="3300"/>
          </a:p>
        </p:txBody>
      </p:sp>
      <p:sp>
        <p:nvSpPr>
          <p:cNvPr id="3601" name="Google Shape;3601;p67"/>
          <p:cNvSpPr txBox="1"/>
          <p:nvPr/>
        </p:nvSpPr>
        <p:spPr>
          <a:xfrm>
            <a:off x="-10575" y="955875"/>
            <a:ext cx="9144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1.1: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πελάτης ζητάει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μεγάλο αντικείμενο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βίντεο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μικρότερα αντικείμενα</a:t>
            </a:r>
            <a:endParaRPr sz="22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2" name="Google Shape;3602;p67"/>
          <p:cNvSpPr txBox="1"/>
          <p:nvPr/>
        </p:nvSpPr>
        <p:spPr>
          <a:xfrm>
            <a:off x="1565838" y="2176881"/>
            <a:ext cx="583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3603" name="Google Shape;3603;p67"/>
          <p:cNvSpPr txBox="1"/>
          <p:nvPr/>
        </p:nvSpPr>
        <p:spPr>
          <a:xfrm>
            <a:off x="4662879" y="1419193"/>
            <a:ext cx="627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100"/>
          </a:p>
        </p:txBody>
      </p:sp>
      <p:grpSp>
        <p:nvGrpSpPr>
          <p:cNvPr id="3604" name="Google Shape;3604;p67"/>
          <p:cNvGrpSpPr/>
          <p:nvPr/>
        </p:nvGrpSpPr>
        <p:grpSpPr>
          <a:xfrm>
            <a:off x="4816625" y="1696652"/>
            <a:ext cx="316706" cy="514350"/>
            <a:chOff x="4140" y="429"/>
            <a:chExt cx="1425" cy="2396"/>
          </a:xfrm>
        </p:grpSpPr>
        <p:sp>
          <p:nvSpPr>
            <p:cNvPr id="3605" name="Google Shape;3605;p6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67"/>
            <p:cNvSpPr/>
            <p:nvPr/>
          </p:nvSpPr>
          <p:spPr>
            <a:xfrm>
              <a:off x="4204" y="429"/>
              <a:ext cx="1050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6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6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67"/>
            <p:cNvSpPr/>
            <p:nvPr/>
          </p:nvSpPr>
          <p:spPr>
            <a:xfrm>
              <a:off x="4210" y="695"/>
              <a:ext cx="600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0" name="Google Shape;3610;p67"/>
            <p:cNvGrpSpPr/>
            <p:nvPr/>
          </p:nvGrpSpPr>
          <p:grpSpPr>
            <a:xfrm>
              <a:off x="4751" y="668"/>
              <a:ext cx="579" cy="144"/>
              <a:chOff x="616" y="2568"/>
              <a:chExt cx="722" cy="138"/>
            </a:xfrm>
          </p:grpSpPr>
          <p:sp>
            <p:nvSpPr>
              <p:cNvPr id="3611" name="Google Shape;3611;p67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2" name="Google Shape;3612;p67"/>
              <p:cNvSpPr/>
              <p:nvPr/>
            </p:nvSpPr>
            <p:spPr>
              <a:xfrm>
                <a:off x="630" y="2583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3" name="Google Shape;3613;p67"/>
            <p:cNvSpPr/>
            <p:nvPr/>
          </p:nvSpPr>
          <p:spPr>
            <a:xfrm>
              <a:off x="4226" y="1017"/>
              <a:ext cx="595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4" name="Google Shape;3614;p67"/>
            <p:cNvGrpSpPr/>
            <p:nvPr/>
          </p:nvGrpSpPr>
          <p:grpSpPr>
            <a:xfrm>
              <a:off x="4745" y="995"/>
              <a:ext cx="584" cy="133"/>
              <a:chOff x="612" y="2569"/>
              <a:chExt cx="729" cy="138"/>
            </a:xfrm>
          </p:grpSpPr>
          <p:sp>
            <p:nvSpPr>
              <p:cNvPr id="3615" name="Google Shape;3615;p67"/>
              <p:cNvSpPr/>
              <p:nvPr/>
            </p:nvSpPr>
            <p:spPr>
              <a:xfrm>
                <a:off x="612" y="2569"/>
                <a:ext cx="72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6" name="Google Shape;3616;p67"/>
              <p:cNvSpPr/>
              <p:nvPr/>
            </p:nvSpPr>
            <p:spPr>
              <a:xfrm>
                <a:off x="625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17" name="Google Shape;3617;p67"/>
            <p:cNvSpPr/>
            <p:nvPr/>
          </p:nvSpPr>
          <p:spPr>
            <a:xfrm>
              <a:off x="4215" y="13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67"/>
            <p:cNvSpPr/>
            <p:nvPr/>
          </p:nvSpPr>
          <p:spPr>
            <a:xfrm>
              <a:off x="4226" y="16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9" name="Google Shape;3619;p67"/>
            <p:cNvGrpSpPr/>
            <p:nvPr/>
          </p:nvGrpSpPr>
          <p:grpSpPr>
            <a:xfrm>
              <a:off x="4735" y="1627"/>
              <a:ext cx="584" cy="150"/>
              <a:chOff x="614" y="2568"/>
              <a:chExt cx="727" cy="138"/>
            </a:xfrm>
          </p:grpSpPr>
          <p:sp>
            <p:nvSpPr>
              <p:cNvPr id="3620" name="Google Shape;3620;p67"/>
              <p:cNvSpPr/>
              <p:nvPr/>
            </p:nvSpPr>
            <p:spPr>
              <a:xfrm>
                <a:off x="614" y="2568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67"/>
              <p:cNvSpPr/>
              <p:nvPr/>
            </p:nvSpPr>
            <p:spPr>
              <a:xfrm>
                <a:off x="627" y="2583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22" name="Google Shape;3622;p6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23" name="Google Shape;3623;p67"/>
            <p:cNvGrpSpPr/>
            <p:nvPr/>
          </p:nvGrpSpPr>
          <p:grpSpPr>
            <a:xfrm>
              <a:off x="4740" y="1327"/>
              <a:ext cx="579" cy="139"/>
              <a:chOff x="615" y="2568"/>
              <a:chExt cx="721" cy="139"/>
            </a:xfrm>
          </p:grpSpPr>
          <p:sp>
            <p:nvSpPr>
              <p:cNvPr id="3624" name="Google Shape;3624;p67"/>
              <p:cNvSpPr/>
              <p:nvPr/>
            </p:nvSpPr>
            <p:spPr>
              <a:xfrm>
                <a:off x="615" y="2568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67"/>
              <p:cNvSpPr/>
              <p:nvPr/>
            </p:nvSpPr>
            <p:spPr>
              <a:xfrm>
                <a:off x="629" y="2585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26" name="Google Shape;3626;p67"/>
            <p:cNvSpPr/>
            <p:nvPr/>
          </p:nvSpPr>
          <p:spPr>
            <a:xfrm>
              <a:off x="5249" y="429"/>
              <a:ext cx="70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6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6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67"/>
            <p:cNvSpPr/>
            <p:nvPr/>
          </p:nvSpPr>
          <p:spPr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6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67"/>
            <p:cNvSpPr/>
            <p:nvPr/>
          </p:nvSpPr>
          <p:spPr>
            <a:xfrm>
              <a:off x="4140" y="2675"/>
              <a:ext cx="1200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67"/>
            <p:cNvSpPr/>
            <p:nvPr/>
          </p:nvSpPr>
          <p:spPr>
            <a:xfrm>
              <a:off x="4204" y="2709"/>
              <a:ext cx="1071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67"/>
            <p:cNvSpPr/>
            <p:nvPr/>
          </p:nvSpPr>
          <p:spPr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67"/>
            <p:cNvSpPr/>
            <p:nvPr/>
          </p:nvSpPr>
          <p:spPr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67"/>
            <p:cNvSpPr/>
            <p:nvPr/>
          </p:nvSpPr>
          <p:spPr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67"/>
            <p:cNvSpPr/>
            <p:nvPr/>
          </p:nvSpPr>
          <p:spPr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7" name="Google Shape;3637;p67"/>
          <p:cNvGrpSpPr/>
          <p:nvPr/>
        </p:nvGrpSpPr>
        <p:grpSpPr>
          <a:xfrm>
            <a:off x="1554399" y="1718973"/>
            <a:ext cx="557213" cy="557213"/>
            <a:chOff x="-44" y="1473"/>
            <a:chExt cx="981" cy="1105"/>
          </a:xfrm>
        </p:grpSpPr>
        <p:pic>
          <p:nvPicPr>
            <p:cNvPr descr="desktop_computer_stylized_medium" id="3638" name="Google Shape;3638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9" name="Google Shape;3639;p67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640" name="Google Shape;3640;p67"/>
          <p:cNvCxnSpPr/>
          <p:nvPr/>
        </p:nvCxnSpPr>
        <p:spPr>
          <a:xfrm>
            <a:off x="2035302" y="2093613"/>
            <a:ext cx="2932500" cy="19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41" name="Google Shape;3641;p67"/>
          <p:cNvSpPr txBox="1"/>
          <p:nvPr/>
        </p:nvSpPr>
        <p:spPr>
          <a:xfrm>
            <a:off x="3960347" y="2000697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3642" name="Google Shape;3642;p67"/>
          <p:cNvSpPr txBox="1"/>
          <p:nvPr/>
        </p:nvSpPr>
        <p:spPr>
          <a:xfrm>
            <a:off x="3359247" y="1947577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3643" name="Google Shape;3643;p67"/>
          <p:cNvSpPr txBox="1"/>
          <p:nvPr/>
        </p:nvSpPr>
        <p:spPr>
          <a:xfrm>
            <a:off x="2775730" y="1903578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3644" name="Google Shape;3644;p67"/>
          <p:cNvSpPr txBox="1"/>
          <p:nvPr/>
        </p:nvSpPr>
        <p:spPr>
          <a:xfrm>
            <a:off x="2181348" y="1855402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sp>
        <p:nvSpPr>
          <p:cNvPr id="3645" name="Google Shape;3645;p67"/>
          <p:cNvSpPr/>
          <p:nvPr/>
        </p:nvSpPr>
        <p:spPr>
          <a:xfrm>
            <a:off x="5855657" y="2331651"/>
            <a:ext cx="669000" cy="147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6" name="Google Shape;3646;p67"/>
          <p:cNvSpPr/>
          <p:nvPr/>
        </p:nvSpPr>
        <p:spPr>
          <a:xfrm>
            <a:off x="5858401" y="3821118"/>
            <a:ext cx="669000" cy="8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47" name="Google Shape;3647;p67"/>
          <p:cNvGrpSpPr/>
          <p:nvPr/>
        </p:nvGrpSpPr>
        <p:grpSpPr>
          <a:xfrm>
            <a:off x="1941085" y="2298198"/>
            <a:ext cx="3039694" cy="1673683"/>
            <a:chOff x="3400914" y="3064264"/>
            <a:chExt cx="4052925" cy="2231577"/>
          </a:xfrm>
        </p:grpSpPr>
        <p:cxnSp>
          <p:nvCxnSpPr>
            <p:cNvPr id="3648" name="Google Shape;3648;p67"/>
            <p:cNvCxnSpPr/>
            <p:nvPr/>
          </p:nvCxnSpPr>
          <p:spPr>
            <a:xfrm flipH="1">
              <a:off x="3400914" y="5022530"/>
              <a:ext cx="4052925" cy="2733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49" name="Google Shape;3649;p67"/>
            <p:cNvSpPr/>
            <p:nvPr/>
          </p:nvSpPr>
          <p:spPr>
            <a:xfrm>
              <a:off x="3517643" y="3064264"/>
              <a:ext cx="3868169" cy="2226179"/>
            </a:xfrm>
            <a:custGeom>
              <a:rect b="b" l="l" r="r" t="t"/>
              <a:pathLst>
                <a:path extrusionOk="0" h="2226179" w="3868169">
                  <a:moveTo>
                    <a:pt x="3867383" y="0"/>
                  </a:moveTo>
                  <a:lnTo>
                    <a:pt x="411" y="273465"/>
                  </a:lnTo>
                  <a:cubicBezTo>
                    <a:pt x="1835" y="927218"/>
                    <a:pt x="-1013" y="1572426"/>
                    <a:pt x="411" y="2226179"/>
                  </a:cubicBezTo>
                  <a:lnTo>
                    <a:pt x="3863110" y="1969806"/>
                  </a:lnTo>
                  <a:cubicBezTo>
                    <a:pt x="3864534" y="1311780"/>
                    <a:pt x="3870232" y="615297"/>
                    <a:pt x="3867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0" name="Google Shape;3650;p67"/>
          <p:cNvGrpSpPr/>
          <p:nvPr/>
        </p:nvGrpSpPr>
        <p:grpSpPr>
          <a:xfrm>
            <a:off x="1932659" y="3790726"/>
            <a:ext cx="3048120" cy="289942"/>
            <a:chOff x="3389679" y="5054301"/>
            <a:chExt cx="4064160" cy="386589"/>
          </a:xfrm>
        </p:grpSpPr>
        <p:cxnSp>
          <p:nvCxnSpPr>
            <p:cNvPr id="3651" name="Google Shape;3651;p67"/>
            <p:cNvCxnSpPr/>
            <p:nvPr/>
          </p:nvCxnSpPr>
          <p:spPr>
            <a:xfrm flipH="1">
              <a:off x="3389679" y="5161562"/>
              <a:ext cx="4064160" cy="27932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52" name="Google Shape;3652;p67"/>
            <p:cNvSpPr/>
            <p:nvPr/>
          </p:nvSpPr>
          <p:spPr>
            <a:xfrm>
              <a:off x="3519116" y="5054301"/>
              <a:ext cx="3875928" cy="375356"/>
            </a:xfrm>
            <a:custGeom>
              <a:rect b="b" l="l" r="r" t="t"/>
              <a:pathLst>
                <a:path extrusionOk="0" h="6552362" w="3875928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3" name="Google Shape;3653;p67"/>
          <p:cNvGrpSpPr/>
          <p:nvPr/>
        </p:nvGrpSpPr>
        <p:grpSpPr>
          <a:xfrm>
            <a:off x="1941286" y="4083912"/>
            <a:ext cx="3021602" cy="281517"/>
            <a:chOff x="3401181" y="5445216"/>
            <a:chExt cx="4028803" cy="375356"/>
          </a:xfrm>
        </p:grpSpPr>
        <p:cxnSp>
          <p:nvCxnSpPr>
            <p:cNvPr id="3654" name="Google Shape;3654;p67"/>
            <p:cNvCxnSpPr/>
            <p:nvPr/>
          </p:nvCxnSpPr>
          <p:spPr>
            <a:xfrm flipH="1">
              <a:off x="3401181" y="5534648"/>
              <a:ext cx="4028803" cy="26998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55" name="Google Shape;3655;p67"/>
            <p:cNvSpPr/>
            <p:nvPr/>
          </p:nvSpPr>
          <p:spPr>
            <a:xfrm>
              <a:off x="3504762" y="5445216"/>
              <a:ext cx="3875928" cy="375356"/>
            </a:xfrm>
            <a:custGeom>
              <a:rect b="b" l="l" r="r" t="t"/>
              <a:pathLst>
                <a:path extrusionOk="0" h="6552362" w="3875928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</a:t>
              </a:r>
              <a:endParaRPr sz="1100"/>
            </a:p>
          </p:txBody>
        </p:sp>
      </p:grpSp>
      <p:grpSp>
        <p:nvGrpSpPr>
          <p:cNvPr id="3656" name="Google Shape;3656;p67"/>
          <p:cNvGrpSpPr/>
          <p:nvPr/>
        </p:nvGrpSpPr>
        <p:grpSpPr>
          <a:xfrm>
            <a:off x="703457" y="3834091"/>
            <a:ext cx="1230995" cy="253916"/>
            <a:chOff x="1750742" y="5112121"/>
            <a:chExt cx="1641327" cy="338554"/>
          </a:xfrm>
        </p:grpSpPr>
        <p:cxnSp>
          <p:nvCxnSpPr>
            <p:cNvPr id="3657" name="Google Shape;3657;p67"/>
            <p:cNvCxnSpPr/>
            <p:nvPr/>
          </p:nvCxnSpPr>
          <p:spPr>
            <a:xfrm rot="10800000">
              <a:off x="1750742" y="5290443"/>
              <a:ext cx="1641327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3658" name="Google Shape;3658;p67"/>
            <p:cNvGrpSpPr/>
            <p:nvPr/>
          </p:nvGrpSpPr>
          <p:grpSpPr>
            <a:xfrm>
              <a:off x="2136070" y="5112121"/>
              <a:ext cx="459104" cy="338554"/>
              <a:chOff x="2709565" y="5090498"/>
              <a:chExt cx="459104" cy="338554"/>
            </a:xfrm>
          </p:grpSpPr>
          <p:sp>
            <p:nvSpPr>
              <p:cNvPr id="3659" name="Google Shape;3659;p67"/>
              <p:cNvSpPr/>
              <p:nvPr/>
            </p:nvSpPr>
            <p:spPr>
              <a:xfrm>
                <a:off x="2785241" y="5146384"/>
                <a:ext cx="252731" cy="22746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67"/>
              <p:cNvSpPr txBox="1"/>
              <p:nvPr/>
            </p:nvSpPr>
            <p:spPr>
              <a:xfrm>
                <a:off x="2709565" y="5090498"/>
                <a:ext cx="45910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Calibri"/>
                  <a:buNone/>
                </a:pPr>
                <a:r>
                  <a:rPr b="0" i="0" lang="el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</a:t>
                </a:r>
                <a:r>
                  <a:rPr b="0" baseline="-25000" i="0" lang="el" sz="12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sz="1100"/>
              </a:p>
            </p:txBody>
          </p:sp>
        </p:grpSp>
      </p:grpSp>
      <p:sp>
        <p:nvSpPr>
          <p:cNvPr id="3661" name="Google Shape;3661;p67"/>
          <p:cNvSpPr/>
          <p:nvPr/>
        </p:nvSpPr>
        <p:spPr>
          <a:xfrm>
            <a:off x="1230319" y="3997709"/>
            <a:ext cx="189600" cy="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2" name="Google Shape;3662;p67"/>
          <p:cNvGrpSpPr/>
          <p:nvPr/>
        </p:nvGrpSpPr>
        <p:grpSpPr>
          <a:xfrm>
            <a:off x="703457" y="3955794"/>
            <a:ext cx="1230879" cy="253916"/>
            <a:chOff x="1750742" y="5274392"/>
            <a:chExt cx="1641172" cy="338554"/>
          </a:xfrm>
        </p:grpSpPr>
        <p:cxnSp>
          <p:nvCxnSpPr>
            <p:cNvPr id="3663" name="Google Shape;3663;p67"/>
            <p:cNvCxnSpPr/>
            <p:nvPr/>
          </p:nvCxnSpPr>
          <p:spPr>
            <a:xfrm rot="10800000">
              <a:off x="1750742" y="5442843"/>
              <a:ext cx="1641172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64" name="Google Shape;3664;p67"/>
            <p:cNvSpPr txBox="1"/>
            <p:nvPr/>
          </p:nvSpPr>
          <p:spPr>
            <a:xfrm>
              <a:off x="2384556" y="5274392"/>
              <a:ext cx="459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</p:grpSp>
      <p:grpSp>
        <p:nvGrpSpPr>
          <p:cNvPr id="3665" name="Google Shape;3665;p67"/>
          <p:cNvGrpSpPr/>
          <p:nvPr/>
        </p:nvGrpSpPr>
        <p:grpSpPr>
          <a:xfrm>
            <a:off x="703457" y="4125043"/>
            <a:ext cx="1233260" cy="253916"/>
            <a:chOff x="1750742" y="5500058"/>
            <a:chExt cx="1644347" cy="338554"/>
          </a:xfrm>
        </p:grpSpPr>
        <p:cxnSp>
          <p:nvCxnSpPr>
            <p:cNvPr id="3666" name="Google Shape;3666;p67"/>
            <p:cNvCxnSpPr/>
            <p:nvPr/>
          </p:nvCxnSpPr>
          <p:spPr>
            <a:xfrm rot="10800000">
              <a:off x="1750742" y="5670973"/>
              <a:ext cx="1644347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67" name="Google Shape;3667;p67"/>
            <p:cNvSpPr txBox="1"/>
            <p:nvPr/>
          </p:nvSpPr>
          <p:spPr>
            <a:xfrm>
              <a:off x="2578111" y="5500058"/>
              <a:ext cx="459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</p:grpSp>
      <p:grpSp>
        <p:nvGrpSpPr>
          <p:cNvPr id="3668" name="Google Shape;3668;p67"/>
          <p:cNvGrpSpPr/>
          <p:nvPr/>
        </p:nvGrpSpPr>
        <p:grpSpPr>
          <a:xfrm>
            <a:off x="703457" y="4226207"/>
            <a:ext cx="1230994" cy="253916"/>
            <a:chOff x="1750742" y="5634943"/>
            <a:chExt cx="1641326" cy="338554"/>
          </a:xfrm>
        </p:grpSpPr>
        <p:cxnSp>
          <p:nvCxnSpPr>
            <p:cNvPr id="3669" name="Google Shape;3669;p67"/>
            <p:cNvCxnSpPr/>
            <p:nvPr/>
          </p:nvCxnSpPr>
          <p:spPr>
            <a:xfrm rot="10800000">
              <a:off x="1750742" y="5804632"/>
              <a:ext cx="1641326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70" name="Google Shape;3670;p67"/>
            <p:cNvSpPr txBox="1"/>
            <p:nvPr/>
          </p:nvSpPr>
          <p:spPr>
            <a:xfrm>
              <a:off x="2779553" y="5634943"/>
              <a:ext cx="459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</p:grpSp>
      <p:sp>
        <p:nvSpPr>
          <p:cNvPr id="3671" name="Google Shape;3671;p67"/>
          <p:cNvSpPr/>
          <p:nvPr/>
        </p:nvSpPr>
        <p:spPr>
          <a:xfrm>
            <a:off x="5858402" y="3910934"/>
            <a:ext cx="669000" cy="8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2" name="Google Shape;3672;p67"/>
          <p:cNvSpPr/>
          <p:nvPr/>
        </p:nvSpPr>
        <p:spPr>
          <a:xfrm>
            <a:off x="5858402" y="3977775"/>
            <a:ext cx="669000" cy="8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3" name="Google Shape;3673;p67"/>
          <p:cNvSpPr/>
          <p:nvPr/>
        </p:nvSpPr>
        <p:spPr>
          <a:xfrm>
            <a:off x="5855658" y="4069053"/>
            <a:ext cx="669000" cy="8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4" name="Google Shape;3674;p67"/>
          <p:cNvSpPr txBox="1"/>
          <p:nvPr/>
        </p:nvSpPr>
        <p:spPr>
          <a:xfrm>
            <a:off x="5631929" y="1999187"/>
            <a:ext cx="192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 data requested</a:t>
            </a:r>
            <a:endParaRPr sz="1100"/>
          </a:p>
        </p:txBody>
      </p:sp>
      <p:sp>
        <p:nvSpPr>
          <p:cNvPr id="3675" name="Google Shape;3675;p67"/>
          <p:cNvSpPr/>
          <p:nvPr/>
        </p:nvSpPr>
        <p:spPr>
          <a:xfrm>
            <a:off x="5357003" y="3051016"/>
            <a:ext cx="447600" cy="276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6" name="Google Shape;3676;p67"/>
          <p:cNvSpPr/>
          <p:nvPr/>
        </p:nvSpPr>
        <p:spPr>
          <a:xfrm>
            <a:off x="6939801" y="2772424"/>
            <a:ext cx="296100" cy="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7" name="Google Shape;3677;p67"/>
          <p:cNvSpPr txBox="1"/>
          <p:nvPr/>
        </p:nvSpPr>
        <p:spPr>
          <a:xfrm>
            <a:off x="6670390" y="2924058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3678" name="Google Shape;3678;p67"/>
          <p:cNvSpPr/>
          <p:nvPr/>
        </p:nvSpPr>
        <p:spPr>
          <a:xfrm>
            <a:off x="7117958" y="2894127"/>
            <a:ext cx="296100" cy="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9" name="Google Shape;3679;p67"/>
          <p:cNvSpPr txBox="1"/>
          <p:nvPr/>
        </p:nvSpPr>
        <p:spPr>
          <a:xfrm>
            <a:off x="6678455" y="3560965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3680" name="Google Shape;3680;p67"/>
          <p:cNvSpPr txBox="1"/>
          <p:nvPr/>
        </p:nvSpPr>
        <p:spPr>
          <a:xfrm>
            <a:off x="6678431" y="3826423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3681" name="Google Shape;3681;p67"/>
          <p:cNvSpPr txBox="1"/>
          <p:nvPr/>
        </p:nvSpPr>
        <p:spPr>
          <a:xfrm>
            <a:off x="6682058" y="4069053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cxnSp>
        <p:nvCxnSpPr>
          <p:cNvPr id="3682" name="Google Shape;3682;p67"/>
          <p:cNvCxnSpPr/>
          <p:nvPr/>
        </p:nvCxnSpPr>
        <p:spPr>
          <a:xfrm>
            <a:off x="6578057" y="3993661"/>
            <a:ext cx="139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3" name="Google Shape;3683;p67"/>
          <p:cNvCxnSpPr/>
          <p:nvPr/>
        </p:nvCxnSpPr>
        <p:spPr>
          <a:xfrm flipH="1" rot="10800000">
            <a:off x="6582195" y="3766800"/>
            <a:ext cx="135600" cy="10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4" name="Google Shape;3684;p67"/>
          <p:cNvCxnSpPr/>
          <p:nvPr/>
        </p:nvCxnSpPr>
        <p:spPr>
          <a:xfrm>
            <a:off x="6585632" y="4126889"/>
            <a:ext cx="135600" cy="10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5" name="Google Shape;3685;p67"/>
          <p:cNvSpPr txBox="1"/>
          <p:nvPr/>
        </p:nvSpPr>
        <p:spPr>
          <a:xfrm>
            <a:off x="1198083" y="4678561"/>
            <a:ext cx="63390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objects delivered in order requested: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wait behind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6" name="Google Shape;3686;p67"/>
          <p:cNvGrpSpPr/>
          <p:nvPr/>
        </p:nvGrpSpPr>
        <p:grpSpPr>
          <a:xfrm>
            <a:off x="1941086" y="3896441"/>
            <a:ext cx="3021802" cy="357986"/>
            <a:chOff x="3400914" y="5195255"/>
            <a:chExt cx="4029070" cy="477315"/>
          </a:xfrm>
        </p:grpSpPr>
        <p:cxnSp>
          <p:nvCxnSpPr>
            <p:cNvPr id="3687" name="Google Shape;3687;p67"/>
            <p:cNvCxnSpPr/>
            <p:nvPr/>
          </p:nvCxnSpPr>
          <p:spPr>
            <a:xfrm flipH="1">
              <a:off x="3400914" y="5403102"/>
              <a:ext cx="4029070" cy="26946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688" name="Google Shape;3688;p67"/>
            <p:cNvSpPr/>
            <p:nvPr/>
          </p:nvSpPr>
          <p:spPr>
            <a:xfrm>
              <a:off x="3520812" y="5195255"/>
              <a:ext cx="3866473" cy="468804"/>
            </a:xfrm>
            <a:custGeom>
              <a:rect b="b" l="l" r="r" t="t"/>
              <a:pathLst>
                <a:path extrusionOk="0" h="468804" w="3866473">
                  <a:moveTo>
                    <a:pt x="0" y="264573"/>
                  </a:moveTo>
                  <a:lnTo>
                    <a:pt x="0" y="468804"/>
                  </a:lnTo>
                  <a:lnTo>
                    <a:pt x="3866473" y="204232"/>
                  </a:lnTo>
                  <a:lnTo>
                    <a:pt x="3861832" y="0"/>
                  </a:lnTo>
                  <a:lnTo>
                    <a:pt x="0" y="2645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9" name="Google Shape;3689;p6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4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5" name="Google Shape;3695;p68"/>
          <p:cNvSpPr txBox="1"/>
          <p:nvPr>
            <p:ph type="title"/>
          </p:nvPr>
        </p:nvSpPr>
        <p:spPr>
          <a:xfrm>
            <a:off x="-10582" y="2849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HTTP/2: mitigating HOL blocking</a:t>
            </a:r>
            <a:endParaRPr sz="3300"/>
          </a:p>
        </p:txBody>
      </p:sp>
      <p:sp>
        <p:nvSpPr>
          <p:cNvPr id="3696" name="Google Shape;3696;p68"/>
          <p:cNvSpPr txBox="1"/>
          <p:nvPr/>
        </p:nvSpPr>
        <p:spPr>
          <a:xfrm>
            <a:off x="-10582" y="955876"/>
            <a:ext cx="83379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HTTP/2: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Τα αντικείμενα διαιρεμένα σε πλαίσια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7" name="Google Shape;3697;p68"/>
          <p:cNvSpPr txBox="1"/>
          <p:nvPr/>
        </p:nvSpPr>
        <p:spPr>
          <a:xfrm>
            <a:off x="1565838" y="2176881"/>
            <a:ext cx="583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endParaRPr sz="1100"/>
          </a:p>
        </p:txBody>
      </p:sp>
      <p:sp>
        <p:nvSpPr>
          <p:cNvPr id="3698" name="Google Shape;3698;p68"/>
          <p:cNvSpPr txBox="1"/>
          <p:nvPr/>
        </p:nvSpPr>
        <p:spPr>
          <a:xfrm>
            <a:off x="4662879" y="1419193"/>
            <a:ext cx="627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100"/>
          </a:p>
        </p:txBody>
      </p:sp>
      <p:grpSp>
        <p:nvGrpSpPr>
          <p:cNvPr id="3699" name="Google Shape;3699;p68"/>
          <p:cNvGrpSpPr/>
          <p:nvPr/>
        </p:nvGrpSpPr>
        <p:grpSpPr>
          <a:xfrm>
            <a:off x="4816625" y="1696652"/>
            <a:ext cx="316706" cy="514350"/>
            <a:chOff x="4140" y="429"/>
            <a:chExt cx="1425" cy="2396"/>
          </a:xfrm>
        </p:grpSpPr>
        <p:sp>
          <p:nvSpPr>
            <p:cNvPr id="3700" name="Google Shape;3700;p6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68"/>
            <p:cNvSpPr/>
            <p:nvPr/>
          </p:nvSpPr>
          <p:spPr>
            <a:xfrm>
              <a:off x="4204" y="429"/>
              <a:ext cx="1050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6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6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68"/>
            <p:cNvSpPr/>
            <p:nvPr/>
          </p:nvSpPr>
          <p:spPr>
            <a:xfrm>
              <a:off x="4210" y="695"/>
              <a:ext cx="600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5" name="Google Shape;3705;p68"/>
            <p:cNvGrpSpPr/>
            <p:nvPr/>
          </p:nvGrpSpPr>
          <p:grpSpPr>
            <a:xfrm>
              <a:off x="4751" y="668"/>
              <a:ext cx="579" cy="144"/>
              <a:chOff x="616" y="2568"/>
              <a:chExt cx="722" cy="138"/>
            </a:xfrm>
          </p:grpSpPr>
          <p:sp>
            <p:nvSpPr>
              <p:cNvPr id="3706" name="Google Shape;3706;p68"/>
              <p:cNvSpPr/>
              <p:nvPr/>
            </p:nvSpPr>
            <p:spPr>
              <a:xfrm>
                <a:off x="616" y="2568"/>
                <a:ext cx="722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68"/>
              <p:cNvSpPr/>
              <p:nvPr/>
            </p:nvSpPr>
            <p:spPr>
              <a:xfrm>
                <a:off x="630" y="2583"/>
                <a:ext cx="689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08" name="Google Shape;3708;p68"/>
            <p:cNvSpPr/>
            <p:nvPr/>
          </p:nvSpPr>
          <p:spPr>
            <a:xfrm>
              <a:off x="4226" y="1017"/>
              <a:ext cx="595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09" name="Google Shape;3709;p68"/>
            <p:cNvGrpSpPr/>
            <p:nvPr/>
          </p:nvGrpSpPr>
          <p:grpSpPr>
            <a:xfrm>
              <a:off x="4745" y="995"/>
              <a:ext cx="584" cy="133"/>
              <a:chOff x="612" y="2569"/>
              <a:chExt cx="729" cy="138"/>
            </a:xfrm>
          </p:grpSpPr>
          <p:sp>
            <p:nvSpPr>
              <p:cNvPr id="3710" name="Google Shape;3710;p68"/>
              <p:cNvSpPr/>
              <p:nvPr/>
            </p:nvSpPr>
            <p:spPr>
              <a:xfrm>
                <a:off x="612" y="2569"/>
                <a:ext cx="72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68"/>
              <p:cNvSpPr/>
              <p:nvPr/>
            </p:nvSpPr>
            <p:spPr>
              <a:xfrm>
                <a:off x="625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2" name="Google Shape;3712;p68"/>
            <p:cNvSpPr/>
            <p:nvPr/>
          </p:nvSpPr>
          <p:spPr>
            <a:xfrm>
              <a:off x="4215" y="13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68"/>
            <p:cNvSpPr/>
            <p:nvPr/>
          </p:nvSpPr>
          <p:spPr>
            <a:xfrm>
              <a:off x="4226" y="1655"/>
              <a:ext cx="600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4" name="Google Shape;3714;p68"/>
            <p:cNvGrpSpPr/>
            <p:nvPr/>
          </p:nvGrpSpPr>
          <p:grpSpPr>
            <a:xfrm>
              <a:off x="4735" y="1627"/>
              <a:ext cx="584" cy="150"/>
              <a:chOff x="614" y="2568"/>
              <a:chExt cx="727" cy="138"/>
            </a:xfrm>
          </p:grpSpPr>
          <p:sp>
            <p:nvSpPr>
              <p:cNvPr id="3715" name="Google Shape;3715;p68"/>
              <p:cNvSpPr/>
              <p:nvPr/>
            </p:nvSpPr>
            <p:spPr>
              <a:xfrm>
                <a:off x="614" y="2568"/>
                <a:ext cx="727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68"/>
              <p:cNvSpPr/>
              <p:nvPr/>
            </p:nvSpPr>
            <p:spPr>
              <a:xfrm>
                <a:off x="627" y="2583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17" name="Google Shape;3717;p6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18" name="Google Shape;3718;p68"/>
            <p:cNvGrpSpPr/>
            <p:nvPr/>
          </p:nvGrpSpPr>
          <p:grpSpPr>
            <a:xfrm>
              <a:off x="4740" y="1327"/>
              <a:ext cx="579" cy="139"/>
              <a:chOff x="615" y="2568"/>
              <a:chExt cx="721" cy="139"/>
            </a:xfrm>
          </p:grpSpPr>
          <p:sp>
            <p:nvSpPr>
              <p:cNvPr id="3719" name="Google Shape;3719;p68"/>
              <p:cNvSpPr/>
              <p:nvPr/>
            </p:nvSpPr>
            <p:spPr>
              <a:xfrm>
                <a:off x="615" y="2568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0" name="Google Shape;3720;p68"/>
              <p:cNvSpPr/>
              <p:nvPr/>
            </p:nvSpPr>
            <p:spPr>
              <a:xfrm>
                <a:off x="629" y="2585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1" name="Google Shape;3721;p68"/>
            <p:cNvSpPr/>
            <p:nvPr/>
          </p:nvSpPr>
          <p:spPr>
            <a:xfrm>
              <a:off x="5249" y="429"/>
              <a:ext cx="70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6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6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68"/>
            <p:cNvSpPr/>
            <p:nvPr/>
          </p:nvSpPr>
          <p:spPr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6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68"/>
            <p:cNvSpPr/>
            <p:nvPr/>
          </p:nvSpPr>
          <p:spPr>
            <a:xfrm>
              <a:off x="4140" y="2675"/>
              <a:ext cx="1200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68"/>
            <p:cNvSpPr/>
            <p:nvPr/>
          </p:nvSpPr>
          <p:spPr>
            <a:xfrm>
              <a:off x="4204" y="2709"/>
              <a:ext cx="1071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68"/>
            <p:cNvSpPr/>
            <p:nvPr/>
          </p:nvSpPr>
          <p:spPr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9" name="Google Shape;3729;p68"/>
            <p:cNvSpPr/>
            <p:nvPr/>
          </p:nvSpPr>
          <p:spPr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0" name="Google Shape;3730;p68"/>
            <p:cNvSpPr/>
            <p:nvPr/>
          </p:nvSpPr>
          <p:spPr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68"/>
            <p:cNvSpPr/>
            <p:nvPr/>
          </p:nvSpPr>
          <p:spPr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2" name="Google Shape;3732;p68"/>
          <p:cNvGrpSpPr/>
          <p:nvPr/>
        </p:nvGrpSpPr>
        <p:grpSpPr>
          <a:xfrm>
            <a:off x="1554399" y="1718973"/>
            <a:ext cx="557213" cy="557213"/>
            <a:chOff x="-44" y="1473"/>
            <a:chExt cx="981" cy="1105"/>
          </a:xfrm>
        </p:grpSpPr>
        <p:pic>
          <p:nvPicPr>
            <p:cNvPr descr="desktop_computer_stylized_medium" id="3733" name="Google Shape;3733;p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34" name="Google Shape;3734;p6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735" name="Google Shape;3735;p68"/>
          <p:cNvCxnSpPr/>
          <p:nvPr/>
        </p:nvCxnSpPr>
        <p:spPr>
          <a:xfrm>
            <a:off x="2035302" y="2093613"/>
            <a:ext cx="2932500" cy="19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36" name="Google Shape;3736;p68"/>
          <p:cNvSpPr txBox="1"/>
          <p:nvPr/>
        </p:nvSpPr>
        <p:spPr>
          <a:xfrm>
            <a:off x="3960347" y="2000697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3737" name="Google Shape;3737;p68"/>
          <p:cNvSpPr txBox="1"/>
          <p:nvPr/>
        </p:nvSpPr>
        <p:spPr>
          <a:xfrm>
            <a:off x="3359247" y="1947577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3738" name="Google Shape;3738;p68"/>
          <p:cNvSpPr txBox="1"/>
          <p:nvPr/>
        </p:nvSpPr>
        <p:spPr>
          <a:xfrm>
            <a:off x="2775730" y="1903578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3739" name="Google Shape;3739;p68"/>
          <p:cNvSpPr txBox="1"/>
          <p:nvPr/>
        </p:nvSpPr>
        <p:spPr>
          <a:xfrm>
            <a:off x="2181348" y="1855402"/>
            <a:ext cx="669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 O</a:t>
            </a:r>
            <a:r>
              <a:rPr b="0" baseline="-25000" i="0" lang="el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cxnSp>
        <p:nvCxnSpPr>
          <p:cNvPr id="3740" name="Google Shape;3740;p68"/>
          <p:cNvCxnSpPr/>
          <p:nvPr/>
        </p:nvCxnSpPr>
        <p:spPr>
          <a:xfrm flipH="1">
            <a:off x="1901052" y="4150986"/>
            <a:ext cx="3070200" cy="20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41" name="Google Shape;3741;p68"/>
          <p:cNvSpPr/>
          <p:nvPr/>
        </p:nvSpPr>
        <p:spPr>
          <a:xfrm>
            <a:off x="5855657" y="2331651"/>
            <a:ext cx="669000" cy="147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2" name="Google Shape;3742;p68"/>
          <p:cNvSpPr/>
          <p:nvPr/>
        </p:nvSpPr>
        <p:spPr>
          <a:xfrm>
            <a:off x="5858401" y="3821118"/>
            <a:ext cx="669000" cy="8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3" name="Google Shape;3743;p68"/>
          <p:cNvSpPr/>
          <p:nvPr/>
        </p:nvSpPr>
        <p:spPr>
          <a:xfrm>
            <a:off x="2005284" y="2876708"/>
            <a:ext cx="2900537" cy="1483897"/>
          </a:xfrm>
          <a:custGeom>
            <a:rect b="b" l="l" r="r" t="t"/>
            <a:pathLst>
              <a:path extrusionOk="0" h="1978529" w="3867383">
                <a:moveTo>
                  <a:pt x="3867383" y="0"/>
                </a:moveTo>
                <a:lnTo>
                  <a:pt x="411" y="273465"/>
                </a:lnTo>
                <a:cubicBezTo>
                  <a:pt x="1835" y="927218"/>
                  <a:pt x="-1013" y="1324776"/>
                  <a:pt x="411" y="1978529"/>
                </a:cubicBezTo>
                <a:lnTo>
                  <a:pt x="3856760" y="1718981"/>
                </a:lnTo>
                <a:cubicBezTo>
                  <a:pt x="3862689" y="443848"/>
                  <a:pt x="3861223" y="1457627"/>
                  <a:pt x="38673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4" name="Google Shape;3744;p68"/>
          <p:cNvSpPr/>
          <p:nvPr/>
        </p:nvSpPr>
        <p:spPr>
          <a:xfrm>
            <a:off x="2000299" y="2405743"/>
            <a:ext cx="2906946" cy="278475"/>
          </a:xfrm>
          <a:custGeom>
            <a:rect b="b" l="l" r="r" t="t"/>
            <a:pathLst>
              <a:path extrusionOk="0" h="6552362" w="3875928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5" name="Google Shape;3745;p68"/>
          <p:cNvSpPr/>
          <p:nvPr/>
        </p:nvSpPr>
        <p:spPr>
          <a:xfrm>
            <a:off x="2000299" y="2502463"/>
            <a:ext cx="2906946" cy="278475"/>
          </a:xfrm>
          <a:custGeom>
            <a:rect b="b" l="l" r="r" t="t"/>
            <a:pathLst>
              <a:path extrusionOk="0" h="6552362" w="3875928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6" name="Google Shape;3746;p68"/>
          <p:cNvSpPr/>
          <p:nvPr/>
        </p:nvSpPr>
        <p:spPr>
          <a:xfrm>
            <a:off x="2004247" y="2601064"/>
            <a:ext cx="2906946" cy="278475"/>
          </a:xfrm>
          <a:custGeom>
            <a:rect b="b" l="l" r="r" t="t"/>
            <a:pathLst>
              <a:path extrusionOk="0" h="6552362" w="3875928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7" name="Google Shape;3747;p68"/>
          <p:cNvSpPr/>
          <p:nvPr/>
        </p:nvSpPr>
        <p:spPr>
          <a:xfrm>
            <a:off x="1064206" y="2581256"/>
            <a:ext cx="189600" cy="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48" name="Google Shape;3748;p68"/>
          <p:cNvGrpSpPr/>
          <p:nvPr/>
        </p:nvGrpSpPr>
        <p:grpSpPr>
          <a:xfrm>
            <a:off x="718453" y="2539342"/>
            <a:ext cx="1230995" cy="253916"/>
            <a:chOff x="1770738" y="3385789"/>
            <a:chExt cx="1641327" cy="338554"/>
          </a:xfrm>
        </p:grpSpPr>
        <p:cxnSp>
          <p:nvCxnSpPr>
            <p:cNvPr id="3749" name="Google Shape;3749;p68"/>
            <p:cNvCxnSpPr/>
            <p:nvPr/>
          </p:nvCxnSpPr>
          <p:spPr>
            <a:xfrm rot="10800000">
              <a:off x="1770738" y="3564111"/>
              <a:ext cx="1641327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50" name="Google Shape;3750;p68"/>
            <p:cNvSpPr txBox="1"/>
            <p:nvPr/>
          </p:nvSpPr>
          <p:spPr>
            <a:xfrm>
              <a:off x="2156066" y="3385789"/>
              <a:ext cx="459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100"/>
            </a:p>
          </p:txBody>
        </p:sp>
      </p:grpSp>
      <p:sp>
        <p:nvSpPr>
          <p:cNvPr id="3751" name="Google Shape;3751;p68"/>
          <p:cNvSpPr/>
          <p:nvPr/>
        </p:nvSpPr>
        <p:spPr>
          <a:xfrm>
            <a:off x="1167348" y="2796113"/>
            <a:ext cx="189600" cy="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2" name="Google Shape;3752;p68"/>
          <p:cNvGrpSpPr/>
          <p:nvPr/>
        </p:nvGrpSpPr>
        <p:grpSpPr>
          <a:xfrm>
            <a:off x="710144" y="2746322"/>
            <a:ext cx="1230879" cy="253916"/>
            <a:chOff x="1759658" y="3661763"/>
            <a:chExt cx="1641172" cy="338554"/>
          </a:xfrm>
        </p:grpSpPr>
        <p:cxnSp>
          <p:nvCxnSpPr>
            <p:cNvPr id="3753" name="Google Shape;3753;p68"/>
            <p:cNvCxnSpPr/>
            <p:nvPr/>
          </p:nvCxnSpPr>
          <p:spPr>
            <a:xfrm rot="10800000">
              <a:off x="1759658" y="3839649"/>
              <a:ext cx="1641172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54" name="Google Shape;3754;p68"/>
            <p:cNvSpPr txBox="1"/>
            <p:nvPr/>
          </p:nvSpPr>
          <p:spPr>
            <a:xfrm>
              <a:off x="2315510" y="3661763"/>
              <a:ext cx="459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100"/>
            </a:p>
          </p:txBody>
        </p:sp>
      </p:grpSp>
      <p:sp>
        <p:nvSpPr>
          <p:cNvPr id="3755" name="Google Shape;3755;p68"/>
          <p:cNvSpPr/>
          <p:nvPr/>
        </p:nvSpPr>
        <p:spPr>
          <a:xfrm>
            <a:off x="5858402" y="3910934"/>
            <a:ext cx="669000" cy="8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6" name="Google Shape;3756;p68"/>
          <p:cNvSpPr/>
          <p:nvPr/>
        </p:nvSpPr>
        <p:spPr>
          <a:xfrm>
            <a:off x="5858402" y="3977775"/>
            <a:ext cx="669000" cy="82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7" name="Google Shape;3757;p68"/>
          <p:cNvSpPr/>
          <p:nvPr/>
        </p:nvSpPr>
        <p:spPr>
          <a:xfrm>
            <a:off x="5855658" y="4069053"/>
            <a:ext cx="669000" cy="82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8" name="Google Shape;3758;p68"/>
          <p:cNvSpPr txBox="1"/>
          <p:nvPr/>
        </p:nvSpPr>
        <p:spPr>
          <a:xfrm>
            <a:off x="5649629" y="1983620"/>
            <a:ext cx="1920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object data requested</a:t>
            </a:r>
            <a:endParaRPr sz="1100"/>
          </a:p>
        </p:txBody>
      </p:sp>
      <p:sp>
        <p:nvSpPr>
          <p:cNvPr id="3759" name="Google Shape;3759;p68"/>
          <p:cNvSpPr/>
          <p:nvPr/>
        </p:nvSpPr>
        <p:spPr>
          <a:xfrm>
            <a:off x="5357003" y="3051016"/>
            <a:ext cx="447600" cy="276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p68"/>
          <p:cNvSpPr txBox="1"/>
          <p:nvPr/>
        </p:nvSpPr>
        <p:spPr>
          <a:xfrm>
            <a:off x="6670390" y="2924058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sp>
        <p:nvSpPr>
          <p:cNvPr id="3761" name="Google Shape;3761;p68"/>
          <p:cNvSpPr/>
          <p:nvPr/>
        </p:nvSpPr>
        <p:spPr>
          <a:xfrm>
            <a:off x="7727558" y="2894127"/>
            <a:ext cx="296100" cy="1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2" name="Google Shape;3762;p68"/>
          <p:cNvSpPr txBox="1"/>
          <p:nvPr/>
        </p:nvSpPr>
        <p:spPr>
          <a:xfrm>
            <a:off x="6678455" y="3560965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100"/>
          </a:p>
        </p:txBody>
      </p:sp>
      <p:sp>
        <p:nvSpPr>
          <p:cNvPr id="3763" name="Google Shape;3763;p68"/>
          <p:cNvSpPr txBox="1"/>
          <p:nvPr/>
        </p:nvSpPr>
        <p:spPr>
          <a:xfrm>
            <a:off x="6678431" y="3826423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100"/>
          </a:p>
        </p:txBody>
      </p:sp>
      <p:sp>
        <p:nvSpPr>
          <p:cNvPr id="3764" name="Google Shape;3764;p68"/>
          <p:cNvSpPr txBox="1"/>
          <p:nvPr/>
        </p:nvSpPr>
        <p:spPr>
          <a:xfrm>
            <a:off x="6682058" y="4069053"/>
            <a:ext cx="5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100"/>
          </a:p>
        </p:txBody>
      </p:sp>
      <p:cxnSp>
        <p:nvCxnSpPr>
          <p:cNvPr id="3765" name="Google Shape;3765;p68"/>
          <p:cNvCxnSpPr/>
          <p:nvPr/>
        </p:nvCxnSpPr>
        <p:spPr>
          <a:xfrm>
            <a:off x="6578057" y="3993661"/>
            <a:ext cx="139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6" name="Google Shape;3766;p68"/>
          <p:cNvCxnSpPr/>
          <p:nvPr/>
        </p:nvCxnSpPr>
        <p:spPr>
          <a:xfrm flipH="1" rot="10800000">
            <a:off x="6582195" y="3766800"/>
            <a:ext cx="135600" cy="10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7" name="Google Shape;3767;p68"/>
          <p:cNvCxnSpPr/>
          <p:nvPr/>
        </p:nvCxnSpPr>
        <p:spPr>
          <a:xfrm>
            <a:off x="6585632" y="4126889"/>
            <a:ext cx="135600" cy="10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68" name="Google Shape;3768;p68"/>
          <p:cNvSpPr txBox="1"/>
          <p:nvPr/>
        </p:nvSpPr>
        <p:spPr>
          <a:xfrm>
            <a:off x="1738752" y="4645822"/>
            <a:ext cx="49146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delivered quickly, O</a:t>
            </a:r>
            <a:r>
              <a:rPr b="0" baseline="-2500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b="0" i="1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slightly delayed</a:t>
            </a:r>
            <a:endParaRPr sz="11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9" name="Google Shape;3769;p68"/>
          <p:cNvGrpSpPr/>
          <p:nvPr/>
        </p:nvGrpSpPr>
        <p:grpSpPr>
          <a:xfrm>
            <a:off x="1912638" y="2308862"/>
            <a:ext cx="3039694" cy="284769"/>
            <a:chOff x="3362984" y="3078482"/>
            <a:chExt cx="4052925" cy="379692"/>
          </a:xfrm>
        </p:grpSpPr>
        <p:cxnSp>
          <p:nvCxnSpPr>
            <p:cNvPr id="3770" name="Google Shape;3770;p68"/>
            <p:cNvCxnSpPr/>
            <p:nvPr/>
          </p:nvCxnSpPr>
          <p:spPr>
            <a:xfrm flipH="1">
              <a:off x="3362984" y="3078482"/>
              <a:ext cx="4052925" cy="27331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71" name="Google Shape;3771;p68"/>
            <p:cNvSpPr/>
            <p:nvPr/>
          </p:nvSpPr>
          <p:spPr>
            <a:xfrm>
              <a:off x="3479865" y="3082818"/>
              <a:ext cx="3875928" cy="375356"/>
            </a:xfrm>
            <a:custGeom>
              <a:rect b="b" l="l" r="r" t="t"/>
              <a:pathLst>
                <a:path extrusionOk="0" h="6552362" w="3875928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2" name="Google Shape;3772;p68"/>
          <p:cNvSpPr/>
          <p:nvPr/>
        </p:nvSpPr>
        <p:spPr>
          <a:xfrm>
            <a:off x="2000869" y="2697173"/>
            <a:ext cx="2906946" cy="278475"/>
          </a:xfrm>
          <a:custGeom>
            <a:rect b="b" l="l" r="r" t="t"/>
            <a:pathLst>
              <a:path extrusionOk="0" h="6552362" w="3875928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68"/>
          <p:cNvSpPr/>
          <p:nvPr/>
        </p:nvSpPr>
        <p:spPr>
          <a:xfrm>
            <a:off x="2004247" y="2789668"/>
            <a:ext cx="2906946" cy="278475"/>
          </a:xfrm>
          <a:custGeom>
            <a:rect b="b" l="l" r="r" t="t"/>
            <a:pathLst>
              <a:path extrusionOk="0" h="6552362" w="3875928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68"/>
          <p:cNvSpPr/>
          <p:nvPr/>
        </p:nvSpPr>
        <p:spPr>
          <a:xfrm>
            <a:off x="1321845" y="2961931"/>
            <a:ext cx="233100" cy="2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5" name="Google Shape;3775;p68"/>
          <p:cNvGrpSpPr/>
          <p:nvPr/>
        </p:nvGrpSpPr>
        <p:grpSpPr>
          <a:xfrm>
            <a:off x="707762" y="2940386"/>
            <a:ext cx="1233260" cy="253916"/>
            <a:chOff x="1756483" y="3920514"/>
            <a:chExt cx="1644347" cy="338554"/>
          </a:xfrm>
        </p:grpSpPr>
        <p:cxnSp>
          <p:nvCxnSpPr>
            <p:cNvPr id="3776" name="Google Shape;3776;p68"/>
            <p:cNvCxnSpPr/>
            <p:nvPr/>
          </p:nvCxnSpPr>
          <p:spPr>
            <a:xfrm rot="10800000">
              <a:off x="1756483" y="4094530"/>
              <a:ext cx="1644347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77" name="Google Shape;3777;p68"/>
            <p:cNvSpPr txBox="1"/>
            <p:nvPr/>
          </p:nvSpPr>
          <p:spPr>
            <a:xfrm>
              <a:off x="2554202" y="3920514"/>
              <a:ext cx="45488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100"/>
            </a:p>
          </p:txBody>
        </p:sp>
      </p:grpSp>
      <p:sp>
        <p:nvSpPr>
          <p:cNvPr id="3778" name="Google Shape;3778;p68"/>
          <p:cNvSpPr/>
          <p:nvPr/>
        </p:nvSpPr>
        <p:spPr>
          <a:xfrm>
            <a:off x="1542433" y="4276336"/>
            <a:ext cx="202200" cy="1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9" name="Google Shape;3779;p68"/>
          <p:cNvGrpSpPr/>
          <p:nvPr/>
        </p:nvGrpSpPr>
        <p:grpSpPr>
          <a:xfrm>
            <a:off x="670004" y="4216310"/>
            <a:ext cx="1230994" cy="253916"/>
            <a:chOff x="1706138" y="5621746"/>
            <a:chExt cx="1641326" cy="338554"/>
          </a:xfrm>
        </p:grpSpPr>
        <p:cxnSp>
          <p:nvCxnSpPr>
            <p:cNvPr id="3780" name="Google Shape;3780;p68"/>
            <p:cNvCxnSpPr/>
            <p:nvPr/>
          </p:nvCxnSpPr>
          <p:spPr>
            <a:xfrm rot="10800000">
              <a:off x="1706138" y="5804632"/>
              <a:ext cx="1641326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3781" name="Google Shape;3781;p68"/>
            <p:cNvSpPr txBox="1"/>
            <p:nvPr/>
          </p:nvSpPr>
          <p:spPr>
            <a:xfrm>
              <a:off x="2801769" y="5621746"/>
              <a:ext cx="459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</a:t>
              </a:r>
              <a:r>
                <a:rPr b="0" baseline="-25000" i="0" lang="e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100"/>
            </a:p>
          </p:txBody>
        </p:sp>
      </p:grpSp>
      <p:cxnSp>
        <p:nvCxnSpPr>
          <p:cNvPr id="3782" name="Google Shape;3782;p68"/>
          <p:cNvCxnSpPr/>
          <p:nvPr/>
        </p:nvCxnSpPr>
        <p:spPr>
          <a:xfrm>
            <a:off x="5818085" y="3983588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3" name="Google Shape;3783;p68"/>
          <p:cNvCxnSpPr/>
          <p:nvPr/>
        </p:nvCxnSpPr>
        <p:spPr>
          <a:xfrm>
            <a:off x="5829175" y="3717726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4" name="Google Shape;3784;p68"/>
          <p:cNvCxnSpPr/>
          <p:nvPr/>
        </p:nvCxnSpPr>
        <p:spPr>
          <a:xfrm>
            <a:off x="5824693" y="3618655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5" name="Google Shape;3785;p68"/>
          <p:cNvCxnSpPr/>
          <p:nvPr/>
        </p:nvCxnSpPr>
        <p:spPr>
          <a:xfrm>
            <a:off x="5820212" y="3519585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6" name="Google Shape;3786;p68"/>
          <p:cNvCxnSpPr/>
          <p:nvPr/>
        </p:nvCxnSpPr>
        <p:spPr>
          <a:xfrm>
            <a:off x="5815731" y="3420514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7" name="Google Shape;3787;p68"/>
          <p:cNvCxnSpPr/>
          <p:nvPr/>
        </p:nvCxnSpPr>
        <p:spPr>
          <a:xfrm>
            <a:off x="5811250" y="3321444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8" name="Google Shape;3788;p68"/>
          <p:cNvCxnSpPr/>
          <p:nvPr/>
        </p:nvCxnSpPr>
        <p:spPr>
          <a:xfrm>
            <a:off x="5806768" y="3222374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9" name="Google Shape;3789;p68"/>
          <p:cNvCxnSpPr/>
          <p:nvPr/>
        </p:nvCxnSpPr>
        <p:spPr>
          <a:xfrm>
            <a:off x="5802287" y="3123303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0" name="Google Shape;3790;p68"/>
          <p:cNvCxnSpPr/>
          <p:nvPr/>
        </p:nvCxnSpPr>
        <p:spPr>
          <a:xfrm>
            <a:off x="5797806" y="3024233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1" name="Google Shape;3791;p68"/>
          <p:cNvCxnSpPr/>
          <p:nvPr/>
        </p:nvCxnSpPr>
        <p:spPr>
          <a:xfrm>
            <a:off x="5793325" y="2925162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2" name="Google Shape;3792;p68"/>
          <p:cNvCxnSpPr/>
          <p:nvPr/>
        </p:nvCxnSpPr>
        <p:spPr>
          <a:xfrm>
            <a:off x="5788843" y="2826091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3" name="Google Shape;3793;p68"/>
          <p:cNvCxnSpPr/>
          <p:nvPr/>
        </p:nvCxnSpPr>
        <p:spPr>
          <a:xfrm>
            <a:off x="5784362" y="2727021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4" name="Google Shape;3794;p68"/>
          <p:cNvCxnSpPr/>
          <p:nvPr/>
        </p:nvCxnSpPr>
        <p:spPr>
          <a:xfrm>
            <a:off x="5795770" y="2627950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5" name="Google Shape;3795;p68"/>
          <p:cNvCxnSpPr/>
          <p:nvPr/>
        </p:nvCxnSpPr>
        <p:spPr>
          <a:xfrm>
            <a:off x="5791289" y="2528880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6" name="Google Shape;3796;p68"/>
          <p:cNvCxnSpPr/>
          <p:nvPr/>
        </p:nvCxnSpPr>
        <p:spPr>
          <a:xfrm>
            <a:off x="5792105" y="2429810"/>
            <a:ext cx="7365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7" name="Google Shape;3797;p68"/>
          <p:cNvCxnSpPr/>
          <p:nvPr/>
        </p:nvCxnSpPr>
        <p:spPr>
          <a:xfrm flipH="1" rot="10800000">
            <a:off x="1979924" y="2971426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8" name="Google Shape;3798;p68"/>
          <p:cNvCxnSpPr/>
          <p:nvPr/>
        </p:nvCxnSpPr>
        <p:spPr>
          <a:xfrm flipH="1" rot="10800000">
            <a:off x="1934410" y="3084667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9" name="Google Shape;3799;p68"/>
          <p:cNvCxnSpPr/>
          <p:nvPr/>
        </p:nvCxnSpPr>
        <p:spPr>
          <a:xfrm flipH="1" rot="10800000">
            <a:off x="1943305" y="3187863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0" name="Google Shape;3800;p68"/>
          <p:cNvCxnSpPr/>
          <p:nvPr/>
        </p:nvCxnSpPr>
        <p:spPr>
          <a:xfrm flipH="1" rot="10800000">
            <a:off x="1952200" y="3299525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1" name="Google Shape;3801;p68"/>
          <p:cNvCxnSpPr/>
          <p:nvPr/>
        </p:nvCxnSpPr>
        <p:spPr>
          <a:xfrm flipH="1" rot="10800000">
            <a:off x="1996270" y="4171465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2" name="Google Shape;3802;p68"/>
          <p:cNvCxnSpPr/>
          <p:nvPr/>
        </p:nvCxnSpPr>
        <p:spPr>
          <a:xfrm flipH="1" rot="10800000">
            <a:off x="2005165" y="4287360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3" name="Google Shape;3803;p68"/>
          <p:cNvCxnSpPr/>
          <p:nvPr/>
        </p:nvCxnSpPr>
        <p:spPr>
          <a:xfrm flipH="1" rot="10800000">
            <a:off x="1990978" y="3395465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4" name="Google Shape;3804;p68"/>
          <p:cNvCxnSpPr/>
          <p:nvPr/>
        </p:nvCxnSpPr>
        <p:spPr>
          <a:xfrm flipH="1" rot="10800000">
            <a:off x="1945465" y="3508707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5" name="Google Shape;3805;p68"/>
          <p:cNvCxnSpPr/>
          <p:nvPr/>
        </p:nvCxnSpPr>
        <p:spPr>
          <a:xfrm flipH="1" rot="10800000">
            <a:off x="1954360" y="3611902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6" name="Google Shape;3806;p68"/>
          <p:cNvCxnSpPr/>
          <p:nvPr/>
        </p:nvCxnSpPr>
        <p:spPr>
          <a:xfrm flipH="1" rot="10800000">
            <a:off x="1963255" y="3723564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7" name="Google Shape;3807;p68"/>
          <p:cNvCxnSpPr/>
          <p:nvPr/>
        </p:nvCxnSpPr>
        <p:spPr>
          <a:xfrm flipH="1" rot="10800000">
            <a:off x="2002034" y="3819505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8" name="Google Shape;3808;p68"/>
          <p:cNvCxnSpPr/>
          <p:nvPr/>
        </p:nvCxnSpPr>
        <p:spPr>
          <a:xfrm flipH="1" rot="10800000">
            <a:off x="1956520" y="3932747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09" name="Google Shape;3809;p68"/>
          <p:cNvCxnSpPr/>
          <p:nvPr/>
        </p:nvCxnSpPr>
        <p:spPr>
          <a:xfrm flipH="1" rot="10800000">
            <a:off x="1965415" y="4035942"/>
            <a:ext cx="2985600" cy="217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10" name="Google Shape;3810;p6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5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p69"/>
          <p:cNvSpPr txBox="1"/>
          <p:nvPr>
            <p:ph type="title"/>
          </p:nvPr>
        </p:nvSpPr>
        <p:spPr>
          <a:xfrm>
            <a:off x="-44837" y="167822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HTTP/2 to HTTP/3</a:t>
            </a:r>
            <a:endParaRPr sz="3300"/>
          </a:p>
        </p:txBody>
      </p:sp>
      <p:sp>
        <p:nvSpPr>
          <p:cNvPr id="3817" name="Google Shape;3817;p69"/>
          <p:cNvSpPr txBox="1"/>
          <p:nvPr/>
        </p:nvSpPr>
        <p:spPr>
          <a:xfrm>
            <a:off x="91925" y="1041400"/>
            <a:ext cx="85905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HTTP/2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πάνω από μία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σύνδεση σημαίνει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ανάρρωση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την απώλεια πακέτων ακόμα καθυστερεί όλες τις μεταδόσεις πακέτων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‘οπως και στο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 1.1,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φυλλομετρητές έχουν κίνητρο για άνοιγμα πολλαπλών παράλληλων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συνδέσεων 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μειώσουν τις καθυστερήσεις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να αυξήσουν το συνολικό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throughput</a:t>
            </a:r>
            <a:endParaRPr sz="2200"/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δεν υπάρχει ασφάλεια μέσω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vanilla σ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ύνδεσης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TCP</a:t>
            </a:r>
            <a:endParaRPr sz="2200"/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HTTP/3: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προσθέτει ασφάλεια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ανά αντικείμενο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σφάλμα και έλεγχο συμφόρησης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περισσότερο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pipelining)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πάνω από 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UDP</a:t>
            </a:r>
            <a:endParaRPr sz="2200"/>
          </a:p>
          <a:p>
            <a:pPr indent="-2159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περισσότερα για 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HTTP/3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στο επίπεδο μεταφοράς</a:t>
            </a:r>
            <a:endParaRPr sz="22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8" name="Google Shape;3818;p6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3" name="Shape 3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4" name="Google Shape;3824;p70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1100"/>
              <a:t>Application layer: overview</a:t>
            </a:r>
            <a:endParaRPr sz="1100"/>
          </a:p>
        </p:txBody>
      </p:sp>
      <p:sp>
        <p:nvSpPr>
          <p:cNvPr id="3825" name="Google Shape;3825;p70"/>
          <p:cNvSpPr txBox="1"/>
          <p:nvPr/>
        </p:nvSpPr>
        <p:spPr>
          <a:xfrm>
            <a:off x="606931" y="1402922"/>
            <a:ext cx="398188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6" name="Google Shape;3826;p70"/>
          <p:cNvSpPr txBox="1"/>
          <p:nvPr/>
        </p:nvSpPr>
        <p:spPr>
          <a:xfrm>
            <a:off x="4918165" y="1067166"/>
            <a:ext cx="4053946" cy="3599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P2P εφαρμογές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socket με UDP και TCP</a:t>
            </a:r>
            <a:endParaRPr sz="24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7" name="Google Shape;3827;p7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3828" name="Google Shape;382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818" y="3369285"/>
            <a:ext cx="2315818" cy="17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3" name="Shape 3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4" name="Google Shape;3834;p71"/>
          <p:cNvSpPr txBox="1"/>
          <p:nvPr>
            <p:ph type="title"/>
          </p:nvPr>
        </p:nvSpPr>
        <p:spPr>
          <a:xfrm>
            <a:off x="-56025" y="37550"/>
            <a:ext cx="7932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E-mail</a:t>
            </a:r>
            <a:endParaRPr sz="3300"/>
          </a:p>
        </p:txBody>
      </p:sp>
      <p:sp>
        <p:nvSpPr>
          <p:cNvPr id="3835" name="Google Shape;3835;p71"/>
          <p:cNvSpPr txBox="1"/>
          <p:nvPr/>
        </p:nvSpPr>
        <p:spPr>
          <a:xfrm>
            <a:off x="-138100" y="639175"/>
            <a:ext cx="5415600" cy="44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Τρία κύρια συστατικά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πράκτορες χρηστών (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 agents) 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εξυπηρέτες ταχυδρομείου (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 servers) 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Πρωτόκολλο μεταφοράς απλού ταχυδρομείου (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  <a:p>
            <a:pPr indent="0" lvl="0" marL="101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Πράκτορας Χρήστη</a:t>
            </a:r>
            <a:endParaRPr sz="22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90000"/>
              </a:lnSpc>
              <a:spcBef>
                <a:spcPts val="230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a.k.a. “mail reader”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συνθέτει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επεξεργάζεται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διαβάζει μηνύματα mail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e.g., Outlook, iPhone mail client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εξερχόμενα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εισερχόμενα μηνύματα αποθηκεύονται στον εξυπηρέτη</a:t>
            </a:r>
            <a:endParaRPr sz="2200"/>
          </a:p>
        </p:txBody>
      </p:sp>
      <p:grpSp>
        <p:nvGrpSpPr>
          <p:cNvPr id="3836" name="Google Shape;3836;p71"/>
          <p:cNvGrpSpPr/>
          <p:nvPr/>
        </p:nvGrpSpPr>
        <p:grpSpPr>
          <a:xfrm>
            <a:off x="7444589" y="3981056"/>
            <a:ext cx="1302544" cy="729854"/>
            <a:chOff x="4458" y="3335"/>
            <a:chExt cx="1094" cy="613"/>
          </a:xfrm>
        </p:grpSpPr>
        <p:sp>
          <p:nvSpPr>
            <p:cNvPr id="3837" name="Google Shape;3837;p71"/>
            <p:cNvSpPr txBox="1"/>
            <p:nvPr/>
          </p:nvSpPr>
          <p:spPr>
            <a:xfrm>
              <a:off x="4527" y="3715"/>
              <a:ext cx="875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user mailbox</a:t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38" name="Google Shape;3838;p71"/>
            <p:cNvGrpSpPr/>
            <p:nvPr/>
          </p:nvGrpSpPr>
          <p:grpSpPr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3839" name="Google Shape;3839;p71"/>
              <p:cNvSpPr/>
              <p:nvPr/>
            </p:nvSpPr>
            <p:spPr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840" name="Google Shape;3840;p71"/>
              <p:cNvCxnSpPr/>
              <p:nvPr/>
            </p:nvCxnSpPr>
            <p:spPr>
              <a:xfrm>
                <a:off x="4363" y="3472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1" name="Google Shape;3841;p71"/>
              <p:cNvCxnSpPr/>
              <p:nvPr/>
            </p:nvCxnSpPr>
            <p:spPr>
              <a:xfrm flipH="1">
                <a:off x="4472" y="3471"/>
                <a:ext cx="6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2" name="Google Shape;3842;p71"/>
              <p:cNvCxnSpPr/>
              <p:nvPr/>
            </p:nvCxnSpPr>
            <p:spPr>
              <a:xfrm>
                <a:off x="4527" y="347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3" name="Google Shape;3843;p71"/>
              <p:cNvCxnSpPr/>
              <p:nvPr/>
            </p:nvCxnSpPr>
            <p:spPr>
              <a:xfrm>
                <a:off x="4584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4" name="Google Shape;3844;p71"/>
              <p:cNvCxnSpPr/>
              <p:nvPr/>
            </p:nvCxnSpPr>
            <p:spPr>
              <a:xfrm>
                <a:off x="4645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5" name="Google Shape;3845;p71"/>
              <p:cNvCxnSpPr/>
              <p:nvPr/>
            </p:nvCxnSpPr>
            <p:spPr>
              <a:xfrm>
                <a:off x="4701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846" name="Google Shape;3846;p71"/>
              <p:cNvCxnSpPr/>
              <p:nvPr/>
            </p:nvCxnSpPr>
            <p:spPr>
              <a:xfrm>
                <a:off x="4416" y="3472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847" name="Google Shape;3847;p71"/>
            <p:cNvSpPr/>
            <p:nvPr/>
          </p:nvSpPr>
          <p:spPr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71"/>
            <p:cNvSpPr txBox="1"/>
            <p:nvPr/>
          </p:nvSpPr>
          <p:spPr>
            <a:xfrm>
              <a:off x="4514" y="3335"/>
              <a:ext cx="1038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outgoing </a:t>
              </a:r>
              <a:endParaRPr sz="1100"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message queue</a:t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9" name="Google Shape;3849;p71"/>
          <p:cNvGrpSpPr/>
          <p:nvPr/>
        </p:nvGrpSpPr>
        <p:grpSpPr>
          <a:xfrm>
            <a:off x="5431091" y="926213"/>
            <a:ext cx="2244328" cy="2696766"/>
            <a:chOff x="7241455" y="1234950"/>
            <a:chExt cx="2992437" cy="3595688"/>
          </a:xfrm>
        </p:grpSpPr>
        <p:grpSp>
          <p:nvGrpSpPr>
            <p:cNvPr id="3850" name="Google Shape;3850;p71"/>
            <p:cNvGrpSpPr/>
            <p:nvPr/>
          </p:nvGrpSpPr>
          <p:grpSpPr>
            <a:xfrm>
              <a:off x="9233767" y="2182687"/>
              <a:ext cx="1000125" cy="1247776"/>
              <a:chOff x="9233767" y="2182687"/>
              <a:chExt cx="1000125" cy="1247776"/>
            </a:xfrm>
          </p:grpSpPr>
          <p:grpSp>
            <p:nvGrpSpPr>
              <p:cNvPr id="3851" name="Google Shape;3851;p71"/>
              <p:cNvGrpSpPr/>
              <p:nvPr/>
            </p:nvGrpSpPr>
            <p:grpSpPr>
              <a:xfrm>
                <a:off x="9233767" y="2182687"/>
                <a:ext cx="477838" cy="715963"/>
                <a:chOff x="4140" y="429"/>
                <a:chExt cx="1425" cy="2396"/>
              </a:xfrm>
            </p:grpSpPr>
            <p:sp>
              <p:nvSpPr>
                <p:cNvPr id="3852" name="Google Shape;3852;p7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3" name="Google Shape;3853;p71"/>
                <p:cNvSpPr/>
                <p:nvPr/>
              </p:nvSpPr>
              <p:spPr>
                <a:xfrm>
                  <a:off x="4206" y="429"/>
                  <a:ext cx="1046" cy="2284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4" name="Google Shape;3854;p7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5" name="Google Shape;3855;p7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6" name="Google Shape;3856;p71"/>
                <p:cNvSpPr/>
                <p:nvPr/>
              </p:nvSpPr>
              <p:spPr>
                <a:xfrm>
                  <a:off x="4211" y="695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57" name="Google Shape;3857;p71"/>
                <p:cNvGrpSpPr/>
                <p:nvPr/>
              </p:nvGrpSpPr>
              <p:grpSpPr>
                <a:xfrm>
                  <a:off x="4751" y="668"/>
                  <a:ext cx="578" cy="144"/>
                  <a:chOff x="616" y="2568"/>
                  <a:chExt cx="721" cy="138"/>
                </a:xfrm>
              </p:grpSpPr>
              <p:sp>
                <p:nvSpPr>
                  <p:cNvPr id="3858" name="Google Shape;3858;p71"/>
                  <p:cNvSpPr/>
                  <p:nvPr/>
                </p:nvSpPr>
                <p:spPr>
                  <a:xfrm>
                    <a:off x="616" y="2568"/>
                    <a:ext cx="721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9" name="Google Shape;3859;p71"/>
                  <p:cNvSpPr/>
                  <p:nvPr/>
                </p:nvSpPr>
                <p:spPr>
                  <a:xfrm>
                    <a:off x="634" y="2583"/>
                    <a:ext cx="685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60" name="Google Shape;3860;p71"/>
                <p:cNvSpPr/>
                <p:nvPr/>
              </p:nvSpPr>
              <p:spPr>
                <a:xfrm>
                  <a:off x="4225" y="101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61" name="Google Shape;3861;p71"/>
                <p:cNvGrpSpPr/>
                <p:nvPr/>
              </p:nvGrpSpPr>
              <p:grpSpPr>
                <a:xfrm>
                  <a:off x="4746" y="992"/>
                  <a:ext cx="583" cy="138"/>
                  <a:chOff x="613" y="2566"/>
                  <a:chExt cx="727" cy="143"/>
                </a:xfrm>
              </p:grpSpPr>
              <p:sp>
                <p:nvSpPr>
                  <p:cNvPr id="3862" name="Google Shape;3862;p71"/>
                  <p:cNvSpPr/>
                  <p:nvPr/>
                </p:nvSpPr>
                <p:spPr>
                  <a:xfrm>
                    <a:off x="613" y="2566"/>
                    <a:ext cx="727" cy="14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71"/>
                  <p:cNvSpPr/>
                  <p:nvPr/>
                </p:nvSpPr>
                <p:spPr>
                  <a:xfrm>
                    <a:off x="630" y="2583"/>
                    <a:ext cx="691" cy="11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64" name="Google Shape;3864;p71"/>
                <p:cNvSpPr/>
                <p:nvPr/>
              </p:nvSpPr>
              <p:spPr>
                <a:xfrm>
                  <a:off x="4216" y="135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5" name="Google Shape;3865;p71"/>
                <p:cNvSpPr/>
                <p:nvPr/>
              </p:nvSpPr>
              <p:spPr>
                <a:xfrm>
                  <a:off x="4230" y="1656"/>
                  <a:ext cx="592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66" name="Google Shape;3866;p71"/>
                <p:cNvGrpSpPr/>
                <p:nvPr/>
              </p:nvGrpSpPr>
              <p:grpSpPr>
                <a:xfrm>
                  <a:off x="4737" y="1629"/>
                  <a:ext cx="582" cy="149"/>
                  <a:chOff x="616" y="2570"/>
                  <a:chExt cx="725" cy="137"/>
                </a:xfrm>
              </p:grpSpPr>
              <p:sp>
                <p:nvSpPr>
                  <p:cNvPr id="3867" name="Google Shape;3867;p71"/>
                  <p:cNvSpPr/>
                  <p:nvPr/>
                </p:nvSpPr>
                <p:spPr>
                  <a:xfrm>
                    <a:off x="616" y="2570"/>
                    <a:ext cx="725" cy="137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8" name="Google Shape;3868;p71"/>
                  <p:cNvSpPr/>
                  <p:nvPr/>
                </p:nvSpPr>
                <p:spPr>
                  <a:xfrm>
                    <a:off x="634" y="2585"/>
                    <a:ext cx="690" cy="108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69" name="Google Shape;3869;p7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70" name="Google Shape;3870;p71"/>
                <p:cNvGrpSpPr/>
                <p:nvPr/>
              </p:nvGrpSpPr>
              <p:grpSpPr>
                <a:xfrm>
                  <a:off x="4751" y="1327"/>
                  <a:ext cx="564" cy="138"/>
                  <a:chOff x="629" y="2568"/>
                  <a:chExt cx="702" cy="138"/>
                </a:xfrm>
              </p:grpSpPr>
              <p:sp>
                <p:nvSpPr>
                  <p:cNvPr id="3871" name="Google Shape;3871;p71"/>
                  <p:cNvSpPr/>
                  <p:nvPr/>
                </p:nvSpPr>
                <p:spPr>
                  <a:xfrm>
                    <a:off x="629" y="2568"/>
                    <a:ext cx="702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71"/>
                  <p:cNvSpPr/>
                  <p:nvPr/>
                </p:nvSpPr>
                <p:spPr>
                  <a:xfrm>
                    <a:off x="634" y="2584"/>
                    <a:ext cx="672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73" name="Google Shape;3873;p71"/>
                <p:cNvSpPr/>
                <p:nvPr/>
              </p:nvSpPr>
              <p:spPr>
                <a:xfrm>
                  <a:off x="5248" y="429"/>
                  <a:ext cx="71" cy="2290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4" name="Google Shape;3874;p7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5" name="Google Shape;3875;p7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6" name="Google Shape;3876;p71"/>
                <p:cNvSpPr/>
                <p:nvPr/>
              </p:nvSpPr>
              <p:spPr>
                <a:xfrm>
                  <a:off x="5518" y="2612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7" name="Google Shape;3877;p7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8" name="Google Shape;3878;p71"/>
                <p:cNvSpPr/>
                <p:nvPr/>
              </p:nvSpPr>
              <p:spPr>
                <a:xfrm>
                  <a:off x="4140" y="2676"/>
                  <a:ext cx="1198" cy="14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9" name="Google Shape;3879;p71"/>
                <p:cNvSpPr/>
                <p:nvPr/>
              </p:nvSpPr>
              <p:spPr>
                <a:xfrm>
                  <a:off x="4206" y="2713"/>
                  <a:ext cx="1070" cy="8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0" name="Google Shape;3880;p71"/>
                <p:cNvSpPr/>
                <p:nvPr/>
              </p:nvSpPr>
              <p:spPr>
                <a:xfrm>
                  <a:off x="4306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1" name="Google Shape;3881;p71"/>
                <p:cNvSpPr/>
                <p:nvPr/>
              </p:nvSpPr>
              <p:spPr>
                <a:xfrm>
                  <a:off x="4486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2" name="Google Shape;3882;p71"/>
                <p:cNvSpPr/>
                <p:nvPr/>
              </p:nvSpPr>
              <p:spPr>
                <a:xfrm>
                  <a:off x="4661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3" name="Google Shape;3883;p71"/>
                <p:cNvSpPr/>
                <p:nvPr/>
              </p:nvSpPr>
              <p:spPr>
                <a:xfrm>
                  <a:off x="5063" y="1837"/>
                  <a:ext cx="85" cy="760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84" name="Google Shape;3884;p71"/>
              <p:cNvGrpSpPr/>
              <p:nvPr/>
            </p:nvGrpSpPr>
            <p:grpSpPr>
              <a:xfrm>
                <a:off x="9424267" y="2420813"/>
                <a:ext cx="809625" cy="1009650"/>
                <a:chOff x="4296" y="2652"/>
                <a:chExt cx="510" cy="636"/>
              </a:xfrm>
            </p:grpSpPr>
            <p:sp>
              <p:nvSpPr>
                <p:cNvPr id="3885" name="Google Shape;3885;p71"/>
                <p:cNvSpPr/>
                <p:nvPr/>
              </p:nvSpPr>
              <p:spPr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rgbClr val="CCCCFF"/>
                </a:solidFill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6" name="Google Shape;3886;p71"/>
                <p:cNvSpPr/>
                <p:nvPr/>
              </p:nvSpPr>
              <p:spPr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87" name="Google Shape;3887;p71"/>
                <p:cNvCxnSpPr/>
                <p:nvPr/>
              </p:nvCxnSpPr>
              <p:spPr>
                <a:xfrm>
                  <a:off x="4369" y="3034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88" name="Google Shape;3888;p71"/>
                <p:cNvCxnSpPr/>
                <p:nvPr/>
              </p:nvCxnSpPr>
              <p:spPr>
                <a:xfrm>
                  <a:off x="4478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89" name="Google Shape;3889;p71"/>
                <p:cNvCxnSpPr/>
                <p:nvPr/>
              </p:nvCxnSpPr>
              <p:spPr>
                <a:xfrm>
                  <a:off x="4533" y="3035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90" name="Google Shape;3890;p71"/>
                <p:cNvCxnSpPr/>
                <p:nvPr/>
              </p:nvCxnSpPr>
              <p:spPr>
                <a:xfrm>
                  <a:off x="4590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91" name="Google Shape;3891;p71"/>
                <p:cNvCxnSpPr/>
                <p:nvPr/>
              </p:nvCxnSpPr>
              <p:spPr>
                <a:xfrm>
                  <a:off x="4651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92" name="Google Shape;3892;p71"/>
                <p:cNvCxnSpPr/>
                <p:nvPr/>
              </p:nvCxnSpPr>
              <p:spPr>
                <a:xfrm>
                  <a:off x="4707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893" name="Google Shape;3893;p71"/>
                <p:cNvCxnSpPr/>
                <p:nvPr/>
              </p:nvCxnSpPr>
              <p:spPr>
                <a:xfrm>
                  <a:off x="4422" y="3034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894" name="Google Shape;3894;p71"/>
                <p:cNvSpPr/>
                <p:nvPr/>
              </p:nvSpPr>
              <p:spPr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5" name="Google Shape;3895;p71"/>
                <p:cNvSpPr/>
                <p:nvPr/>
              </p:nvSpPr>
              <p:spPr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6" name="Google Shape;3896;p71"/>
                <p:cNvSpPr/>
                <p:nvPr/>
              </p:nvSpPr>
              <p:spPr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7" name="Google Shape;3897;p71"/>
                <p:cNvSpPr/>
                <p:nvPr/>
              </p:nvSpPr>
              <p:spPr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8" name="Google Shape;3898;p71"/>
                <p:cNvSpPr/>
                <p:nvPr/>
              </p:nvSpPr>
              <p:spPr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99" name="Google Shape;3899;p71"/>
            <p:cNvGrpSpPr/>
            <p:nvPr/>
          </p:nvGrpSpPr>
          <p:grpSpPr>
            <a:xfrm>
              <a:off x="7241455" y="3576512"/>
              <a:ext cx="992187" cy="1254126"/>
              <a:chOff x="7241455" y="3576512"/>
              <a:chExt cx="992187" cy="1254126"/>
            </a:xfrm>
          </p:grpSpPr>
          <p:grpSp>
            <p:nvGrpSpPr>
              <p:cNvPr id="3900" name="Google Shape;3900;p71"/>
              <p:cNvGrpSpPr/>
              <p:nvPr/>
            </p:nvGrpSpPr>
            <p:grpSpPr>
              <a:xfrm>
                <a:off x="7241455" y="3576512"/>
                <a:ext cx="477838" cy="715963"/>
                <a:chOff x="4140" y="429"/>
                <a:chExt cx="1425" cy="2396"/>
              </a:xfrm>
            </p:grpSpPr>
            <p:sp>
              <p:nvSpPr>
                <p:cNvPr id="3901" name="Google Shape;3901;p7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2" name="Google Shape;3902;p71"/>
                <p:cNvSpPr/>
                <p:nvPr/>
              </p:nvSpPr>
              <p:spPr>
                <a:xfrm>
                  <a:off x="4206" y="429"/>
                  <a:ext cx="1046" cy="2284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3" name="Google Shape;3903;p7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4" name="Google Shape;3904;p7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5" name="Google Shape;3905;p71"/>
                <p:cNvSpPr/>
                <p:nvPr/>
              </p:nvSpPr>
              <p:spPr>
                <a:xfrm>
                  <a:off x="4211" y="695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06" name="Google Shape;3906;p71"/>
                <p:cNvGrpSpPr/>
                <p:nvPr/>
              </p:nvGrpSpPr>
              <p:grpSpPr>
                <a:xfrm>
                  <a:off x="4751" y="668"/>
                  <a:ext cx="578" cy="144"/>
                  <a:chOff x="616" y="2568"/>
                  <a:chExt cx="721" cy="138"/>
                </a:xfrm>
              </p:grpSpPr>
              <p:sp>
                <p:nvSpPr>
                  <p:cNvPr id="3907" name="Google Shape;3907;p71"/>
                  <p:cNvSpPr/>
                  <p:nvPr/>
                </p:nvSpPr>
                <p:spPr>
                  <a:xfrm>
                    <a:off x="616" y="2568"/>
                    <a:ext cx="721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8" name="Google Shape;3908;p71"/>
                  <p:cNvSpPr/>
                  <p:nvPr/>
                </p:nvSpPr>
                <p:spPr>
                  <a:xfrm>
                    <a:off x="634" y="2583"/>
                    <a:ext cx="685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09" name="Google Shape;3909;p71"/>
                <p:cNvSpPr/>
                <p:nvPr/>
              </p:nvSpPr>
              <p:spPr>
                <a:xfrm>
                  <a:off x="4225" y="101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10" name="Google Shape;3910;p71"/>
                <p:cNvGrpSpPr/>
                <p:nvPr/>
              </p:nvGrpSpPr>
              <p:grpSpPr>
                <a:xfrm>
                  <a:off x="4746" y="992"/>
                  <a:ext cx="583" cy="138"/>
                  <a:chOff x="613" y="2566"/>
                  <a:chExt cx="727" cy="143"/>
                </a:xfrm>
              </p:grpSpPr>
              <p:sp>
                <p:nvSpPr>
                  <p:cNvPr id="3911" name="Google Shape;3911;p71"/>
                  <p:cNvSpPr/>
                  <p:nvPr/>
                </p:nvSpPr>
                <p:spPr>
                  <a:xfrm>
                    <a:off x="613" y="2566"/>
                    <a:ext cx="727" cy="14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2" name="Google Shape;3912;p71"/>
                  <p:cNvSpPr/>
                  <p:nvPr/>
                </p:nvSpPr>
                <p:spPr>
                  <a:xfrm>
                    <a:off x="630" y="2583"/>
                    <a:ext cx="691" cy="11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13" name="Google Shape;3913;p71"/>
                <p:cNvSpPr/>
                <p:nvPr/>
              </p:nvSpPr>
              <p:spPr>
                <a:xfrm>
                  <a:off x="4216" y="135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4" name="Google Shape;3914;p71"/>
                <p:cNvSpPr/>
                <p:nvPr/>
              </p:nvSpPr>
              <p:spPr>
                <a:xfrm>
                  <a:off x="4230" y="1656"/>
                  <a:ext cx="592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15" name="Google Shape;3915;p71"/>
                <p:cNvGrpSpPr/>
                <p:nvPr/>
              </p:nvGrpSpPr>
              <p:grpSpPr>
                <a:xfrm>
                  <a:off x="4737" y="1629"/>
                  <a:ext cx="582" cy="149"/>
                  <a:chOff x="616" y="2570"/>
                  <a:chExt cx="725" cy="137"/>
                </a:xfrm>
              </p:grpSpPr>
              <p:sp>
                <p:nvSpPr>
                  <p:cNvPr id="3916" name="Google Shape;3916;p71"/>
                  <p:cNvSpPr/>
                  <p:nvPr/>
                </p:nvSpPr>
                <p:spPr>
                  <a:xfrm>
                    <a:off x="616" y="2570"/>
                    <a:ext cx="725" cy="137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7" name="Google Shape;3917;p71"/>
                  <p:cNvSpPr/>
                  <p:nvPr/>
                </p:nvSpPr>
                <p:spPr>
                  <a:xfrm>
                    <a:off x="634" y="2585"/>
                    <a:ext cx="690" cy="108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18" name="Google Shape;3918;p7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19" name="Google Shape;3919;p71"/>
                <p:cNvGrpSpPr/>
                <p:nvPr/>
              </p:nvGrpSpPr>
              <p:grpSpPr>
                <a:xfrm>
                  <a:off x="4751" y="1327"/>
                  <a:ext cx="564" cy="138"/>
                  <a:chOff x="629" y="2568"/>
                  <a:chExt cx="702" cy="138"/>
                </a:xfrm>
              </p:grpSpPr>
              <p:sp>
                <p:nvSpPr>
                  <p:cNvPr id="3920" name="Google Shape;3920;p71"/>
                  <p:cNvSpPr/>
                  <p:nvPr/>
                </p:nvSpPr>
                <p:spPr>
                  <a:xfrm>
                    <a:off x="629" y="2568"/>
                    <a:ext cx="702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1" name="Google Shape;3921;p71"/>
                  <p:cNvSpPr/>
                  <p:nvPr/>
                </p:nvSpPr>
                <p:spPr>
                  <a:xfrm>
                    <a:off x="634" y="2584"/>
                    <a:ext cx="672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22" name="Google Shape;3922;p71"/>
                <p:cNvSpPr/>
                <p:nvPr/>
              </p:nvSpPr>
              <p:spPr>
                <a:xfrm>
                  <a:off x="5248" y="429"/>
                  <a:ext cx="71" cy="2290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3" name="Google Shape;3923;p7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4" name="Google Shape;3924;p7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5" name="Google Shape;3925;p71"/>
                <p:cNvSpPr/>
                <p:nvPr/>
              </p:nvSpPr>
              <p:spPr>
                <a:xfrm>
                  <a:off x="5518" y="2612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6" name="Google Shape;3926;p7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7" name="Google Shape;3927;p71"/>
                <p:cNvSpPr/>
                <p:nvPr/>
              </p:nvSpPr>
              <p:spPr>
                <a:xfrm>
                  <a:off x="4140" y="2676"/>
                  <a:ext cx="1198" cy="14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8" name="Google Shape;3928;p71"/>
                <p:cNvSpPr/>
                <p:nvPr/>
              </p:nvSpPr>
              <p:spPr>
                <a:xfrm>
                  <a:off x="4206" y="2713"/>
                  <a:ext cx="1070" cy="8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9" name="Google Shape;3929;p71"/>
                <p:cNvSpPr/>
                <p:nvPr/>
              </p:nvSpPr>
              <p:spPr>
                <a:xfrm>
                  <a:off x="4306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0" name="Google Shape;3930;p71"/>
                <p:cNvSpPr/>
                <p:nvPr/>
              </p:nvSpPr>
              <p:spPr>
                <a:xfrm>
                  <a:off x="4486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1" name="Google Shape;3931;p71"/>
                <p:cNvSpPr/>
                <p:nvPr/>
              </p:nvSpPr>
              <p:spPr>
                <a:xfrm>
                  <a:off x="4661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2" name="Google Shape;3932;p71"/>
                <p:cNvSpPr/>
                <p:nvPr/>
              </p:nvSpPr>
              <p:spPr>
                <a:xfrm>
                  <a:off x="5063" y="1837"/>
                  <a:ext cx="85" cy="760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33" name="Google Shape;3933;p71"/>
              <p:cNvGrpSpPr/>
              <p:nvPr/>
            </p:nvGrpSpPr>
            <p:grpSpPr>
              <a:xfrm>
                <a:off x="7424017" y="3820988"/>
                <a:ext cx="809625" cy="1009650"/>
                <a:chOff x="4296" y="2652"/>
                <a:chExt cx="510" cy="636"/>
              </a:xfrm>
            </p:grpSpPr>
            <p:sp>
              <p:nvSpPr>
                <p:cNvPr id="3934" name="Google Shape;3934;p71"/>
                <p:cNvSpPr/>
                <p:nvPr/>
              </p:nvSpPr>
              <p:spPr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rgbClr val="CCCCFF"/>
                </a:solidFill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5" name="Google Shape;3935;p71"/>
                <p:cNvSpPr/>
                <p:nvPr/>
              </p:nvSpPr>
              <p:spPr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36" name="Google Shape;3936;p71"/>
                <p:cNvCxnSpPr/>
                <p:nvPr/>
              </p:nvCxnSpPr>
              <p:spPr>
                <a:xfrm>
                  <a:off x="4369" y="3034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37" name="Google Shape;3937;p71"/>
                <p:cNvCxnSpPr/>
                <p:nvPr/>
              </p:nvCxnSpPr>
              <p:spPr>
                <a:xfrm>
                  <a:off x="4478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38" name="Google Shape;3938;p71"/>
                <p:cNvCxnSpPr/>
                <p:nvPr/>
              </p:nvCxnSpPr>
              <p:spPr>
                <a:xfrm>
                  <a:off x="4533" y="3035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39" name="Google Shape;3939;p71"/>
                <p:cNvCxnSpPr/>
                <p:nvPr/>
              </p:nvCxnSpPr>
              <p:spPr>
                <a:xfrm>
                  <a:off x="4590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40" name="Google Shape;3940;p71"/>
                <p:cNvCxnSpPr/>
                <p:nvPr/>
              </p:nvCxnSpPr>
              <p:spPr>
                <a:xfrm>
                  <a:off x="4651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41" name="Google Shape;3941;p71"/>
                <p:cNvCxnSpPr/>
                <p:nvPr/>
              </p:nvCxnSpPr>
              <p:spPr>
                <a:xfrm>
                  <a:off x="4707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42" name="Google Shape;3942;p71"/>
                <p:cNvCxnSpPr/>
                <p:nvPr/>
              </p:nvCxnSpPr>
              <p:spPr>
                <a:xfrm>
                  <a:off x="4422" y="3034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943" name="Google Shape;3943;p71"/>
                <p:cNvSpPr/>
                <p:nvPr/>
              </p:nvSpPr>
              <p:spPr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4" name="Google Shape;3944;p71"/>
                <p:cNvSpPr/>
                <p:nvPr/>
              </p:nvSpPr>
              <p:spPr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5" name="Google Shape;3945;p71"/>
                <p:cNvSpPr/>
                <p:nvPr/>
              </p:nvSpPr>
              <p:spPr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6" name="Google Shape;3946;p71"/>
                <p:cNvSpPr/>
                <p:nvPr/>
              </p:nvSpPr>
              <p:spPr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7" name="Google Shape;3947;p71"/>
                <p:cNvSpPr/>
                <p:nvPr/>
              </p:nvSpPr>
              <p:spPr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48" name="Google Shape;3948;p71"/>
            <p:cNvGrpSpPr/>
            <p:nvPr/>
          </p:nvGrpSpPr>
          <p:grpSpPr>
            <a:xfrm>
              <a:off x="7263680" y="1234950"/>
              <a:ext cx="969962" cy="1347788"/>
              <a:chOff x="7263680" y="1234950"/>
              <a:chExt cx="969962" cy="1347788"/>
            </a:xfrm>
          </p:grpSpPr>
          <p:grpSp>
            <p:nvGrpSpPr>
              <p:cNvPr id="3949" name="Google Shape;3949;p71"/>
              <p:cNvGrpSpPr/>
              <p:nvPr/>
            </p:nvGrpSpPr>
            <p:grpSpPr>
              <a:xfrm>
                <a:off x="7263680" y="1234950"/>
                <a:ext cx="477838" cy="715963"/>
                <a:chOff x="4140" y="429"/>
                <a:chExt cx="1425" cy="2396"/>
              </a:xfrm>
            </p:grpSpPr>
            <p:sp>
              <p:nvSpPr>
                <p:cNvPr id="3950" name="Google Shape;3950;p7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1" name="Google Shape;3951;p71"/>
                <p:cNvSpPr/>
                <p:nvPr/>
              </p:nvSpPr>
              <p:spPr>
                <a:xfrm>
                  <a:off x="4206" y="429"/>
                  <a:ext cx="1046" cy="2284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2" name="Google Shape;3952;p7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3" name="Google Shape;3953;p7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4" name="Google Shape;3954;p71"/>
                <p:cNvSpPr/>
                <p:nvPr/>
              </p:nvSpPr>
              <p:spPr>
                <a:xfrm>
                  <a:off x="4211" y="695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55" name="Google Shape;3955;p71"/>
                <p:cNvGrpSpPr/>
                <p:nvPr/>
              </p:nvGrpSpPr>
              <p:grpSpPr>
                <a:xfrm>
                  <a:off x="4751" y="668"/>
                  <a:ext cx="578" cy="144"/>
                  <a:chOff x="616" y="2568"/>
                  <a:chExt cx="721" cy="138"/>
                </a:xfrm>
              </p:grpSpPr>
              <p:sp>
                <p:nvSpPr>
                  <p:cNvPr id="3956" name="Google Shape;3956;p71"/>
                  <p:cNvSpPr/>
                  <p:nvPr/>
                </p:nvSpPr>
                <p:spPr>
                  <a:xfrm>
                    <a:off x="616" y="2568"/>
                    <a:ext cx="721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7" name="Google Shape;3957;p71"/>
                  <p:cNvSpPr/>
                  <p:nvPr/>
                </p:nvSpPr>
                <p:spPr>
                  <a:xfrm>
                    <a:off x="634" y="2583"/>
                    <a:ext cx="685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58" name="Google Shape;3958;p71"/>
                <p:cNvSpPr/>
                <p:nvPr/>
              </p:nvSpPr>
              <p:spPr>
                <a:xfrm>
                  <a:off x="4225" y="101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59" name="Google Shape;3959;p71"/>
                <p:cNvGrpSpPr/>
                <p:nvPr/>
              </p:nvGrpSpPr>
              <p:grpSpPr>
                <a:xfrm>
                  <a:off x="4746" y="992"/>
                  <a:ext cx="583" cy="138"/>
                  <a:chOff x="613" y="2566"/>
                  <a:chExt cx="727" cy="143"/>
                </a:xfrm>
              </p:grpSpPr>
              <p:sp>
                <p:nvSpPr>
                  <p:cNvPr id="3960" name="Google Shape;3960;p71"/>
                  <p:cNvSpPr/>
                  <p:nvPr/>
                </p:nvSpPr>
                <p:spPr>
                  <a:xfrm>
                    <a:off x="613" y="2566"/>
                    <a:ext cx="727" cy="14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1" name="Google Shape;3961;p71"/>
                  <p:cNvSpPr/>
                  <p:nvPr/>
                </p:nvSpPr>
                <p:spPr>
                  <a:xfrm>
                    <a:off x="630" y="2583"/>
                    <a:ext cx="691" cy="11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62" name="Google Shape;3962;p71"/>
                <p:cNvSpPr/>
                <p:nvPr/>
              </p:nvSpPr>
              <p:spPr>
                <a:xfrm>
                  <a:off x="4216" y="1359"/>
                  <a:ext cx="597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3" name="Google Shape;3963;p71"/>
                <p:cNvSpPr/>
                <p:nvPr/>
              </p:nvSpPr>
              <p:spPr>
                <a:xfrm>
                  <a:off x="4230" y="1656"/>
                  <a:ext cx="592" cy="48"/>
                </a:xfrm>
                <a:prstGeom prst="rect">
                  <a:avLst/>
                </a:prstGeom>
                <a:solidFill>
                  <a:srgbClr val="0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64" name="Google Shape;3964;p71"/>
                <p:cNvGrpSpPr/>
                <p:nvPr/>
              </p:nvGrpSpPr>
              <p:grpSpPr>
                <a:xfrm>
                  <a:off x="4737" y="1629"/>
                  <a:ext cx="582" cy="149"/>
                  <a:chOff x="616" y="2570"/>
                  <a:chExt cx="725" cy="137"/>
                </a:xfrm>
              </p:grpSpPr>
              <p:sp>
                <p:nvSpPr>
                  <p:cNvPr id="3965" name="Google Shape;3965;p71"/>
                  <p:cNvSpPr/>
                  <p:nvPr/>
                </p:nvSpPr>
                <p:spPr>
                  <a:xfrm>
                    <a:off x="616" y="2570"/>
                    <a:ext cx="725" cy="137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71"/>
                  <p:cNvSpPr/>
                  <p:nvPr/>
                </p:nvSpPr>
                <p:spPr>
                  <a:xfrm>
                    <a:off x="634" y="2585"/>
                    <a:ext cx="690" cy="108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67" name="Google Shape;3967;p7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68" name="Google Shape;3968;p71"/>
                <p:cNvGrpSpPr/>
                <p:nvPr/>
              </p:nvGrpSpPr>
              <p:grpSpPr>
                <a:xfrm>
                  <a:off x="4751" y="1327"/>
                  <a:ext cx="564" cy="138"/>
                  <a:chOff x="629" y="2568"/>
                  <a:chExt cx="702" cy="138"/>
                </a:xfrm>
              </p:grpSpPr>
              <p:sp>
                <p:nvSpPr>
                  <p:cNvPr id="3969" name="Google Shape;3969;p71"/>
                  <p:cNvSpPr/>
                  <p:nvPr/>
                </p:nvSpPr>
                <p:spPr>
                  <a:xfrm>
                    <a:off x="629" y="2568"/>
                    <a:ext cx="702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0" name="Google Shape;3970;p71"/>
                  <p:cNvSpPr/>
                  <p:nvPr/>
                </p:nvSpPr>
                <p:spPr>
                  <a:xfrm>
                    <a:off x="634" y="2584"/>
                    <a:ext cx="672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5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971" name="Google Shape;3971;p71"/>
                <p:cNvSpPr/>
                <p:nvPr/>
              </p:nvSpPr>
              <p:spPr>
                <a:xfrm>
                  <a:off x="5248" y="429"/>
                  <a:ext cx="71" cy="2290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2" name="Google Shape;3972;p7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3" name="Google Shape;3973;p7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4" name="Google Shape;3974;p71"/>
                <p:cNvSpPr/>
                <p:nvPr/>
              </p:nvSpPr>
              <p:spPr>
                <a:xfrm>
                  <a:off x="5518" y="2612"/>
                  <a:ext cx="47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5" name="Google Shape;3975;p7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6" name="Google Shape;3976;p71"/>
                <p:cNvSpPr/>
                <p:nvPr/>
              </p:nvSpPr>
              <p:spPr>
                <a:xfrm>
                  <a:off x="4140" y="2676"/>
                  <a:ext cx="1198" cy="149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7" name="Google Shape;3977;p71"/>
                <p:cNvSpPr/>
                <p:nvPr/>
              </p:nvSpPr>
              <p:spPr>
                <a:xfrm>
                  <a:off x="4206" y="2713"/>
                  <a:ext cx="1070" cy="8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8" name="Google Shape;3978;p71"/>
                <p:cNvSpPr/>
                <p:nvPr/>
              </p:nvSpPr>
              <p:spPr>
                <a:xfrm>
                  <a:off x="4306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9" name="Google Shape;3979;p71"/>
                <p:cNvSpPr/>
                <p:nvPr/>
              </p:nvSpPr>
              <p:spPr>
                <a:xfrm>
                  <a:off x="4486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0" name="Google Shape;3980;p71"/>
                <p:cNvSpPr/>
                <p:nvPr/>
              </p:nvSpPr>
              <p:spPr>
                <a:xfrm>
                  <a:off x="4661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1" name="Google Shape;3981;p71"/>
                <p:cNvSpPr/>
                <p:nvPr/>
              </p:nvSpPr>
              <p:spPr>
                <a:xfrm>
                  <a:off x="5063" y="1837"/>
                  <a:ext cx="85" cy="760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82" name="Google Shape;3982;p71"/>
              <p:cNvGrpSpPr/>
              <p:nvPr/>
            </p:nvGrpSpPr>
            <p:grpSpPr>
              <a:xfrm>
                <a:off x="7424017" y="1573088"/>
                <a:ext cx="809625" cy="1009650"/>
                <a:chOff x="4296" y="2652"/>
                <a:chExt cx="510" cy="636"/>
              </a:xfrm>
            </p:grpSpPr>
            <p:sp>
              <p:nvSpPr>
                <p:cNvPr id="3983" name="Google Shape;3983;p71"/>
                <p:cNvSpPr/>
                <p:nvPr/>
              </p:nvSpPr>
              <p:spPr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rgbClr val="CCCCFF"/>
                </a:solidFill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4" name="Google Shape;3984;p71"/>
                <p:cNvSpPr/>
                <p:nvPr/>
              </p:nvSpPr>
              <p:spPr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cap="flat" cmpd="sng" w="19050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985" name="Google Shape;3985;p71"/>
                <p:cNvCxnSpPr/>
                <p:nvPr/>
              </p:nvCxnSpPr>
              <p:spPr>
                <a:xfrm>
                  <a:off x="4369" y="3034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6" name="Google Shape;3986;p71"/>
                <p:cNvCxnSpPr/>
                <p:nvPr/>
              </p:nvCxnSpPr>
              <p:spPr>
                <a:xfrm>
                  <a:off x="4478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7" name="Google Shape;3987;p71"/>
                <p:cNvCxnSpPr/>
                <p:nvPr/>
              </p:nvCxnSpPr>
              <p:spPr>
                <a:xfrm>
                  <a:off x="4533" y="3035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8" name="Google Shape;3988;p71"/>
                <p:cNvCxnSpPr/>
                <p:nvPr/>
              </p:nvCxnSpPr>
              <p:spPr>
                <a:xfrm>
                  <a:off x="4590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89" name="Google Shape;3989;p71"/>
                <p:cNvCxnSpPr/>
                <p:nvPr/>
              </p:nvCxnSpPr>
              <p:spPr>
                <a:xfrm>
                  <a:off x="4651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90" name="Google Shape;3990;p71"/>
                <p:cNvCxnSpPr/>
                <p:nvPr/>
              </p:nvCxnSpPr>
              <p:spPr>
                <a:xfrm>
                  <a:off x="4707" y="3033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3991" name="Google Shape;3991;p71"/>
                <p:cNvCxnSpPr/>
                <p:nvPr/>
              </p:nvCxnSpPr>
              <p:spPr>
                <a:xfrm>
                  <a:off x="4422" y="3034"/>
                  <a:ext cx="0" cy="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992" name="Google Shape;3992;p71"/>
                <p:cNvSpPr/>
                <p:nvPr/>
              </p:nvSpPr>
              <p:spPr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3" name="Google Shape;3993;p71"/>
                <p:cNvSpPr/>
                <p:nvPr/>
              </p:nvSpPr>
              <p:spPr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4" name="Google Shape;3994;p71"/>
                <p:cNvSpPr/>
                <p:nvPr/>
              </p:nvSpPr>
              <p:spPr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71"/>
                <p:cNvSpPr/>
                <p:nvPr/>
              </p:nvSpPr>
              <p:spPr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71"/>
                <p:cNvSpPr/>
                <p:nvPr/>
              </p:nvSpPr>
              <p:spPr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997" name="Google Shape;3997;p71"/>
          <p:cNvGrpSpPr/>
          <p:nvPr/>
        </p:nvGrpSpPr>
        <p:grpSpPr>
          <a:xfrm>
            <a:off x="5277500" y="1501284"/>
            <a:ext cx="1762125" cy="1657350"/>
            <a:chOff x="7036667" y="2001712"/>
            <a:chExt cx="2349500" cy="2209800"/>
          </a:xfrm>
        </p:grpSpPr>
        <p:grpSp>
          <p:nvGrpSpPr>
            <p:cNvPr id="3998" name="Google Shape;3998;p71"/>
            <p:cNvGrpSpPr/>
            <p:nvPr/>
          </p:nvGrpSpPr>
          <p:grpSpPr>
            <a:xfrm>
              <a:off x="8262217" y="3125662"/>
              <a:ext cx="1123950" cy="1085850"/>
              <a:chOff x="8262217" y="3125662"/>
              <a:chExt cx="1123950" cy="1085850"/>
            </a:xfrm>
          </p:grpSpPr>
          <p:cxnSp>
            <p:nvCxnSpPr>
              <p:cNvPr id="3999" name="Google Shape;3999;p71"/>
              <p:cNvCxnSpPr/>
              <p:nvPr/>
            </p:nvCxnSpPr>
            <p:spPr>
              <a:xfrm flipH="1" rot="10800000">
                <a:off x="8262217" y="3125662"/>
                <a:ext cx="1123950" cy="108585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grpSp>
            <p:nvGrpSpPr>
              <p:cNvPr id="4000" name="Google Shape;4000;p71"/>
              <p:cNvGrpSpPr/>
              <p:nvPr/>
            </p:nvGrpSpPr>
            <p:grpSpPr>
              <a:xfrm>
                <a:off x="8365405" y="3419350"/>
                <a:ext cx="1017588" cy="523875"/>
                <a:chOff x="3749" y="2537"/>
                <a:chExt cx="641" cy="330"/>
              </a:xfrm>
            </p:grpSpPr>
            <p:sp>
              <p:nvSpPr>
                <p:cNvPr id="4001" name="Google Shape;4001;p71"/>
                <p:cNvSpPr/>
                <p:nvPr/>
              </p:nvSpPr>
              <p:spPr>
                <a:xfrm>
                  <a:off x="3798" y="2580"/>
                  <a:ext cx="540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71"/>
                <p:cNvSpPr txBox="1"/>
                <p:nvPr/>
              </p:nvSpPr>
              <p:spPr>
                <a:xfrm>
                  <a:off x="3749" y="2537"/>
                  <a:ext cx="641" cy="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ts val="2100"/>
                    <a:buFont typeface="Calibri"/>
                    <a:buNone/>
                  </a:pPr>
                  <a:r>
                    <a:rPr b="0" i="0" lang="el" sz="2100" u="none" cap="none" strike="noStrike">
                      <a:solidFill>
                        <a:srgbClr val="CC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SMTP</a:t>
                  </a:r>
                  <a:endParaRPr sz="1100"/>
                </a:p>
              </p:txBody>
            </p:sp>
          </p:grpSp>
        </p:grpSp>
        <p:grpSp>
          <p:nvGrpSpPr>
            <p:cNvPr id="4003" name="Google Shape;4003;p71"/>
            <p:cNvGrpSpPr/>
            <p:nvPr/>
          </p:nvGrpSpPr>
          <p:grpSpPr>
            <a:xfrm>
              <a:off x="8262217" y="2001712"/>
              <a:ext cx="1123950" cy="790575"/>
              <a:chOff x="8262217" y="2001712"/>
              <a:chExt cx="1123950" cy="790575"/>
            </a:xfrm>
          </p:grpSpPr>
          <p:cxnSp>
            <p:nvCxnSpPr>
              <p:cNvPr id="4004" name="Google Shape;4004;p71"/>
              <p:cNvCxnSpPr/>
              <p:nvPr/>
            </p:nvCxnSpPr>
            <p:spPr>
              <a:xfrm>
                <a:off x="8262217" y="2001712"/>
                <a:ext cx="1123950" cy="79057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grpSp>
            <p:nvGrpSpPr>
              <p:cNvPr id="4005" name="Google Shape;4005;p71"/>
              <p:cNvGrpSpPr/>
              <p:nvPr/>
            </p:nvGrpSpPr>
            <p:grpSpPr>
              <a:xfrm>
                <a:off x="8327305" y="2162050"/>
                <a:ext cx="1017588" cy="523875"/>
                <a:chOff x="3749" y="2537"/>
                <a:chExt cx="641" cy="330"/>
              </a:xfrm>
            </p:grpSpPr>
            <p:sp>
              <p:nvSpPr>
                <p:cNvPr id="4006" name="Google Shape;4006;p71"/>
                <p:cNvSpPr/>
                <p:nvPr/>
              </p:nvSpPr>
              <p:spPr>
                <a:xfrm>
                  <a:off x="3798" y="2580"/>
                  <a:ext cx="540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7" name="Google Shape;4007;p71"/>
                <p:cNvSpPr txBox="1"/>
                <p:nvPr/>
              </p:nvSpPr>
              <p:spPr>
                <a:xfrm>
                  <a:off x="3749" y="2537"/>
                  <a:ext cx="641" cy="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ts val="2100"/>
                    <a:buFont typeface="Calibri"/>
                    <a:buNone/>
                  </a:pPr>
                  <a:r>
                    <a:rPr b="0" i="0" lang="el" sz="2100" u="none" cap="none" strike="noStrike">
                      <a:solidFill>
                        <a:srgbClr val="CC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SMTP</a:t>
                  </a:r>
                  <a:endParaRPr sz="1100"/>
                </a:p>
              </p:txBody>
            </p:sp>
          </p:grpSp>
        </p:grpSp>
        <p:grpSp>
          <p:nvGrpSpPr>
            <p:cNvPr id="4008" name="Google Shape;4008;p71"/>
            <p:cNvGrpSpPr/>
            <p:nvPr/>
          </p:nvGrpSpPr>
          <p:grpSpPr>
            <a:xfrm>
              <a:off x="7036667" y="2601787"/>
              <a:ext cx="1017588" cy="1247775"/>
              <a:chOff x="7036667" y="2601787"/>
              <a:chExt cx="1017588" cy="1247775"/>
            </a:xfrm>
          </p:grpSpPr>
          <p:cxnSp>
            <p:nvCxnSpPr>
              <p:cNvPr id="4009" name="Google Shape;4009;p71"/>
              <p:cNvCxnSpPr/>
              <p:nvPr/>
            </p:nvCxnSpPr>
            <p:spPr>
              <a:xfrm rot="10800000">
                <a:off x="7519267" y="2601787"/>
                <a:ext cx="0" cy="124777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grpSp>
            <p:nvGrpSpPr>
              <p:cNvPr id="4010" name="Google Shape;4010;p71"/>
              <p:cNvGrpSpPr/>
              <p:nvPr/>
            </p:nvGrpSpPr>
            <p:grpSpPr>
              <a:xfrm>
                <a:off x="7036667" y="2809750"/>
                <a:ext cx="1017588" cy="523875"/>
                <a:chOff x="3770" y="2495"/>
                <a:chExt cx="641" cy="330"/>
              </a:xfrm>
            </p:grpSpPr>
            <p:sp>
              <p:nvSpPr>
                <p:cNvPr id="4011" name="Google Shape;4011;p71"/>
                <p:cNvSpPr/>
                <p:nvPr/>
              </p:nvSpPr>
              <p:spPr>
                <a:xfrm>
                  <a:off x="3798" y="2580"/>
                  <a:ext cx="540" cy="1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21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71"/>
                <p:cNvSpPr txBox="1"/>
                <p:nvPr/>
              </p:nvSpPr>
              <p:spPr>
                <a:xfrm>
                  <a:off x="3770" y="2495"/>
                  <a:ext cx="641" cy="3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C0000"/>
                    </a:buClr>
                    <a:buSzPts val="2100"/>
                    <a:buFont typeface="Calibri"/>
                    <a:buNone/>
                  </a:pPr>
                  <a:r>
                    <a:rPr b="0" i="0" lang="el" sz="2100" u="none" cap="none" strike="noStrike">
                      <a:solidFill>
                        <a:srgbClr val="CC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SMTP</a:t>
                  </a:r>
                  <a:endParaRPr sz="1100"/>
                </a:p>
              </p:txBody>
            </p:sp>
          </p:grpSp>
        </p:grpSp>
      </p:grpSp>
      <p:grpSp>
        <p:nvGrpSpPr>
          <p:cNvPr id="4013" name="Google Shape;4013;p71"/>
          <p:cNvGrpSpPr/>
          <p:nvPr/>
        </p:nvGrpSpPr>
        <p:grpSpPr>
          <a:xfrm>
            <a:off x="5760894" y="569048"/>
            <a:ext cx="2725341" cy="3870698"/>
            <a:chOff x="7681192" y="758731"/>
            <a:chExt cx="3633788" cy="5160931"/>
          </a:xfrm>
        </p:grpSpPr>
        <p:grpSp>
          <p:nvGrpSpPr>
            <p:cNvPr id="4014" name="Google Shape;4014;p71"/>
            <p:cNvGrpSpPr/>
            <p:nvPr/>
          </p:nvGrpSpPr>
          <p:grpSpPr>
            <a:xfrm>
              <a:off x="7913765" y="758731"/>
              <a:ext cx="1027903" cy="1096931"/>
              <a:chOff x="3502" y="523"/>
              <a:chExt cx="647" cy="691"/>
            </a:xfrm>
          </p:grpSpPr>
          <p:grpSp>
            <p:nvGrpSpPr>
              <p:cNvPr id="4015" name="Google Shape;4015;p71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016" name="Google Shape;4016;p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17" name="Google Shape;4017;p71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18" name="Google Shape;4018;p71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71"/>
              <p:cNvSpPr txBox="1"/>
              <p:nvPr/>
            </p:nvSpPr>
            <p:spPr>
              <a:xfrm>
                <a:off x="3502" y="523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l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user</a:t>
                </a:r>
                <a:endParaRPr sz="1100"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b="0" i="0" lang="el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agent</a:t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0" name="Google Shape;4020;p71"/>
            <p:cNvGrpSpPr/>
            <p:nvPr/>
          </p:nvGrpSpPr>
          <p:grpSpPr>
            <a:xfrm>
              <a:off x="10087842" y="1658812"/>
              <a:ext cx="890588" cy="1012825"/>
              <a:chOff x="3588" y="576"/>
              <a:chExt cx="561" cy="638"/>
            </a:xfrm>
          </p:grpSpPr>
          <p:grpSp>
            <p:nvGrpSpPr>
              <p:cNvPr id="4021" name="Google Shape;4021;p71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022" name="Google Shape;4022;p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23" name="Google Shape;4023;p71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24" name="Google Shape;4024;p71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5" name="Google Shape;4025;p71"/>
            <p:cNvGrpSpPr/>
            <p:nvPr/>
          </p:nvGrpSpPr>
          <p:grpSpPr>
            <a:xfrm>
              <a:off x="10424392" y="2420812"/>
              <a:ext cx="890588" cy="1012825"/>
              <a:chOff x="3588" y="576"/>
              <a:chExt cx="561" cy="638"/>
            </a:xfrm>
          </p:grpSpPr>
          <p:grpSp>
            <p:nvGrpSpPr>
              <p:cNvPr id="4026" name="Google Shape;4026;p71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027" name="Google Shape;4027;p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28" name="Google Shape;4028;p71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29" name="Google Shape;4029;p71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0" name="Google Shape;4030;p71"/>
            <p:cNvGrpSpPr/>
            <p:nvPr/>
          </p:nvGrpSpPr>
          <p:grpSpPr>
            <a:xfrm>
              <a:off x="10292630" y="3468562"/>
              <a:ext cx="890588" cy="1012825"/>
              <a:chOff x="3588" y="576"/>
              <a:chExt cx="561" cy="638"/>
            </a:xfrm>
          </p:grpSpPr>
          <p:grpSp>
            <p:nvGrpSpPr>
              <p:cNvPr id="4031" name="Google Shape;4031;p71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032" name="Google Shape;4032;p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33" name="Google Shape;4033;p71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34" name="Google Shape;4034;p71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5" name="Google Shape;4035;p71"/>
            <p:cNvGrpSpPr/>
            <p:nvPr/>
          </p:nvGrpSpPr>
          <p:grpSpPr>
            <a:xfrm>
              <a:off x="7681192" y="4906837"/>
              <a:ext cx="890588" cy="1012825"/>
              <a:chOff x="3588" y="576"/>
              <a:chExt cx="561" cy="638"/>
            </a:xfrm>
          </p:grpSpPr>
          <p:grpSp>
            <p:nvGrpSpPr>
              <p:cNvPr id="4036" name="Google Shape;4036;p71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037" name="Google Shape;4037;p7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38" name="Google Shape;4038;p71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39" name="Google Shape;4039;p71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40" name="Google Shape;4040;p7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4041" name="Google Shape;4041;p71"/>
          <p:cNvSpPr txBox="1"/>
          <p:nvPr/>
        </p:nvSpPr>
        <p:spPr>
          <a:xfrm>
            <a:off x="7002075" y="1766774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2" name="Google Shape;4042;p71"/>
          <p:cNvSpPr txBox="1"/>
          <p:nvPr/>
        </p:nvSpPr>
        <p:spPr>
          <a:xfrm>
            <a:off x="5521825" y="2848399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3" name="Google Shape;4043;p71"/>
          <p:cNvSpPr txBox="1"/>
          <p:nvPr/>
        </p:nvSpPr>
        <p:spPr>
          <a:xfrm>
            <a:off x="5521825" y="1144424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4" name="Google Shape;4044;p71"/>
          <p:cNvSpPr txBox="1"/>
          <p:nvPr/>
        </p:nvSpPr>
        <p:spPr>
          <a:xfrm>
            <a:off x="5675949" y="36229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5" name="Google Shape;4045;p71"/>
          <p:cNvSpPr txBox="1"/>
          <p:nvPr/>
        </p:nvSpPr>
        <p:spPr>
          <a:xfrm>
            <a:off x="7637799" y="2520936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6" name="Google Shape;4046;p71"/>
          <p:cNvSpPr txBox="1"/>
          <p:nvPr/>
        </p:nvSpPr>
        <p:spPr>
          <a:xfrm>
            <a:off x="7738711" y="17667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7" name="Google Shape;4047;p71"/>
          <p:cNvSpPr txBox="1"/>
          <p:nvPr/>
        </p:nvSpPr>
        <p:spPr>
          <a:xfrm>
            <a:off x="7491624" y="118232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/>
          <p:nvPr/>
        </p:nvSpPr>
        <p:spPr>
          <a:xfrm>
            <a:off x="6738891" y="2299333"/>
            <a:ext cx="843605" cy="1003436"/>
          </a:xfrm>
          <a:custGeom>
            <a:rect b="b" l="l" r="r" t="t"/>
            <a:pathLst>
              <a:path extrusionOk="0" h="1800235" w="1549812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7"/>
          <p:cNvSpPr/>
          <p:nvPr/>
        </p:nvSpPr>
        <p:spPr>
          <a:xfrm>
            <a:off x="5455557" y="1369526"/>
            <a:ext cx="1302544" cy="988278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5404012" y="2466938"/>
            <a:ext cx="1094184" cy="700088"/>
            <a:chOff x="2889" y="1631"/>
            <a:chExt cx="980" cy="743"/>
          </a:xfrm>
        </p:grpSpPr>
        <p:sp>
          <p:nvSpPr>
            <p:cNvPr id="138" name="Google Shape;138;p27"/>
            <p:cNvSpPr/>
            <p:nvPr/>
          </p:nvSpPr>
          <p:spPr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2889" y="1631"/>
              <a:ext cx="980" cy="253"/>
            </a:xfrm>
            <a:prstGeom prst="triangle">
              <a:avLst>
                <a:gd fmla="val 50000" name="adj"/>
              </a:avLst>
            </a:prstGeom>
            <a:solidFill>
              <a:srgbClr val="9CDF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27"/>
          <p:cNvSpPr/>
          <p:nvPr/>
        </p:nvSpPr>
        <p:spPr>
          <a:xfrm>
            <a:off x="5784301" y="3512350"/>
            <a:ext cx="2309813" cy="1248966"/>
          </a:xfrm>
          <a:custGeom>
            <a:rect b="b" l="l" r="r" t="t"/>
            <a:pathLst>
              <a:path extrusionOk="0" h="1049" w="1940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5759456" y="1116346"/>
            <a:ext cx="1004555" cy="2308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network</a:t>
            </a:r>
            <a:endParaRPr sz="1100"/>
          </a:p>
        </p:txBody>
      </p:sp>
      <p:sp>
        <p:nvSpPr>
          <p:cNvPr id="142" name="Google Shape;142;p27"/>
          <p:cNvSpPr txBox="1"/>
          <p:nvPr/>
        </p:nvSpPr>
        <p:spPr>
          <a:xfrm>
            <a:off x="5498126" y="3143941"/>
            <a:ext cx="1466734" cy="20169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network</a:t>
            </a:r>
            <a:endParaRPr sz="1100"/>
          </a:p>
        </p:txBody>
      </p:sp>
      <p:sp>
        <p:nvSpPr>
          <p:cNvPr id="143" name="Google Shape;143;p27"/>
          <p:cNvSpPr txBox="1"/>
          <p:nvPr/>
        </p:nvSpPr>
        <p:spPr>
          <a:xfrm>
            <a:off x="5480181" y="4334831"/>
            <a:ext cx="896351" cy="3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network</a:t>
            </a:r>
            <a:endParaRPr sz="1100"/>
          </a:p>
        </p:txBody>
      </p:sp>
      <p:sp>
        <p:nvSpPr>
          <p:cNvPr id="144" name="Google Shape;144;p27"/>
          <p:cNvSpPr/>
          <p:nvPr/>
        </p:nvSpPr>
        <p:spPr>
          <a:xfrm>
            <a:off x="7666610" y="2384655"/>
            <a:ext cx="954875" cy="1451811"/>
          </a:xfrm>
          <a:custGeom>
            <a:rect b="b" l="l" r="r" t="t"/>
            <a:pathLst>
              <a:path extrusionOk="0" h="1952840" w="1447873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8999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27"/>
          <p:cNvGrpSpPr/>
          <p:nvPr/>
        </p:nvGrpSpPr>
        <p:grpSpPr>
          <a:xfrm>
            <a:off x="8128275" y="2946038"/>
            <a:ext cx="515545" cy="541161"/>
            <a:chOff x="5203089" y="1751190"/>
            <a:chExt cx="858331" cy="662414"/>
          </a:xfrm>
        </p:grpSpPr>
        <p:sp>
          <p:nvSpPr>
            <p:cNvPr id="146" name="Google Shape;146;p27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8" name="Google Shape;148;p27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" name="Google Shape;149;p27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0" name="Google Shape;150;p27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27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27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27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4" name="Google Shape;154;p27"/>
          <p:cNvGrpSpPr/>
          <p:nvPr/>
        </p:nvGrpSpPr>
        <p:grpSpPr>
          <a:xfrm>
            <a:off x="8078378" y="2395628"/>
            <a:ext cx="445960" cy="486252"/>
            <a:chOff x="5203089" y="1751190"/>
            <a:chExt cx="858331" cy="662414"/>
          </a:xfrm>
        </p:grpSpPr>
        <p:sp>
          <p:nvSpPr>
            <p:cNvPr id="155" name="Google Shape;155;p27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" name="Google Shape;157;p27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" name="Google Shape;158;p27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" name="Google Shape;159;p27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27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27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" name="Google Shape;162;p27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3" name="Google Shape;163;p27"/>
          <p:cNvSpPr/>
          <p:nvPr/>
        </p:nvSpPr>
        <p:spPr>
          <a:xfrm>
            <a:off x="7155610" y="1336531"/>
            <a:ext cx="1123398" cy="1039841"/>
          </a:xfrm>
          <a:custGeom>
            <a:rect b="b" l="l" r="r" t="t"/>
            <a:pathLst>
              <a:path extrusionOk="0" h="1796376" w="1634267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7000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7070401" y="1388396"/>
            <a:ext cx="1293816" cy="21467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or global ISP</a:t>
            </a:r>
            <a:endParaRPr sz="1100"/>
          </a:p>
        </p:txBody>
      </p:sp>
      <p:sp>
        <p:nvSpPr>
          <p:cNvPr id="165" name="Google Shape;165;p27"/>
          <p:cNvSpPr/>
          <p:nvPr/>
        </p:nvSpPr>
        <p:spPr>
          <a:xfrm>
            <a:off x="6959301" y="2758431"/>
            <a:ext cx="229312" cy="148385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6574621" y="2585939"/>
            <a:ext cx="780479" cy="3600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or regional ISP</a:t>
            </a:r>
            <a:endParaRPr sz="1100"/>
          </a:p>
        </p:txBody>
      </p:sp>
      <p:sp>
        <p:nvSpPr>
          <p:cNvPr id="167" name="Google Shape;167;p27"/>
          <p:cNvSpPr txBox="1"/>
          <p:nvPr/>
        </p:nvSpPr>
        <p:spPr>
          <a:xfrm>
            <a:off x="8188325" y="3508453"/>
            <a:ext cx="609782" cy="2873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l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datacenter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l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</p:txBody>
      </p:sp>
      <p:sp>
        <p:nvSpPr>
          <p:cNvPr id="168" name="Google Shape;168;p27"/>
          <p:cNvSpPr txBox="1"/>
          <p:nvPr/>
        </p:nvSpPr>
        <p:spPr>
          <a:xfrm>
            <a:off x="7547263" y="3171186"/>
            <a:ext cx="632288" cy="50552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9" name="Google Shape;169;p27"/>
          <p:cNvCxnSpPr/>
          <p:nvPr/>
        </p:nvCxnSpPr>
        <p:spPr>
          <a:xfrm rot="10800000">
            <a:off x="7919940" y="2685094"/>
            <a:ext cx="309723" cy="4778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27"/>
          <p:cNvCxnSpPr/>
          <p:nvPr/>
        </p:nvCxnSpPr>
        <p:spPr>
          <a:xfrm rot="10800000">
            <a:off x="7995626" y="2730513"/>
            <a:ext cx="259400" cy="55423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27"/>
          <p:cNvCxnSpPr/>
          <p:nvPr/>
        </p:nvCxnSpPr>
        <p:spPr>
          <a:xfrm flipH="1" rot="10800000">
            <a:off x="7977673" y="2725066"/>
            <a:ext cx="251990" cy="29650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27"/>
          <p:cNvCxnSpPr/>
          <p:nvPr/>
        </p:nvCxnSpPr>
        <p:spPr>
          <a:xfrm rot="10800000">
            <a:off x="7928081" y="2696172"/>
            <a:ext cx="1" cy="36431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27"/>
          <p:cNvCxnSpPr/>
          <p:nvPr/>
        </p:nvCxnSpPr>
        <p:spPr>
          <a:xfrm rot="10800000">
            <a:off x="7912965" y="3053732"/>
            <a:ext cx="381407" cy="26148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p27"/>
          <p:cNvCxnSpPr/>
          <p:nvPr/>
        </p:nvCxnSpPr>
        <p:spPr>
          <a:xfrm rot="10800000">
            <a:off x="7421396" y="3065807"/>
            <a:ext cx="4915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p27"/>
          <p:cNvCxnSpPr/>
          <p:nvPr/>
        </p:nvCxnSpPr>
        <p:spPr>
          <a:xfrm rot="10800000">
            <a:off x="6914712" y="3065807"/>
            <a:ext cx="49156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27"/>
          <p:cNvCxnSpPr/>
          <p:nvPr/>
        </p:nvCxnSpPr>
        <p:spPr>
          <a:xfrm flipH="1">
            <a:off x="6957651" y="2630754"/>
            <a:ext cx="286818" cy="38778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p27"/>
          <p:cNvCxnSpPr/>
          <p:nvPr/>
        </p:nvCxnSpPr>
        <p:spPr>
          <a:xfrm>
            <a:off x="7299802" y="2630754"/>
            <a:ext cx="0" cy="4052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p27"/>
          <p:cNvCxnSpPr/>
          <p:nvPr/>
        </p:nvCxnSpPr>
        <p:spPr>
          <a:xfrm>
            <a:off x="7603251" y="2066019"/>
            <a:ext cx="366131" cy="629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9" name="Google Shape;179;p27"/>
          <p:cNvCxnSpPr/>
          <p:nvPr/>
        </p:nvCxnSpPr>
        <p:spPr>
          <a:xfrm flipH="1">
            <a:off x="7349039" y="2021260"/>
            <a:ext cx="285324" cy="52110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0" name="Google Shape;180;p27"/>
          <p:cNvGrpSpPr/>
          <p:nvPr/>
        </p:nvGrpSpPr>
        <p:grpSpPr>
          <a:xfrm>
            <a:off x="5671679" y="1595494"/>
            <a:ext cx="2684150" cy="2730213"/>
            <a:chOff x="7562238" y="2127325"/>
            <a:chExt cx="3578867" cy="3640284"/>
          </a:xfrm>
        </p:grpSpPr>
        <p:grpSp>
          <p:nvGrpSpPr>
            <p:cNvPr id="181" name="Google Shape;181;p27"/>
            <p:cNvGrpSpPr/>
            <p:nvPr/>
          </p:nvGrpSpPr>
          <p:grpSpPr>
            <a:xfrm>
              <a:off x="7857253" y="2127325"/>
              <a:ext cx="3283852" cy="3640284"/>
              <a:chOff x="7881336" y="2104198"/>
              <a:chExt cx="3283852" cy="3640284"/>
            </a:xfrm>
          </p:grpSpPr>
          <p:cxnSp>
            <p:nvCxnSpPr>
              <p:cNvPr id="182" name="Google Shape;182;p27"/>
              <p:cNvCxnSpPr/>
              <p:nvPr/>
            </p:nvCxnSpPr>
            <p:spPr>
              <a:xfrm flipH="1" rot="5400000">
                <a:off x="9813692" y="5228612"/>
                <a:ext cx="388062" cy="756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27"/>
              <p:cNvCxnSpPr/>
              <p:nvPr/>
            </p:nvCxnSpPr>
            <p:spPr>
              <a:xfrm rot="10800000">
                <a:off x="10234009" y="5382159"/>
                <a:ext cx="0" cy="114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" name="Google Shape;184;p27"/>
              <p:cNvCxnSpPr/>
              <p:nvPr/>
            </p:nvCxnSpPr>
            <p:spPr>
              <a:xfrm>
                <a:off x="9457042" y="4815390"/>
                <a:ext cx="524483" cy="2615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27"/>
              <p:cNvCxnSpPr/>
              <p:nvPr/>
            </p:nvCxnSpPr>
            <p:spPr>
              <a:xfrm flipH="1" rot="10800000">
                <a:off x="8874149" y="4815390"/>
                <a:ext cx="569255" cy="24626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27"/>
              <p:cNvCxnSpPr/>
              <p:nvPr/>
            </p:nvCxnSpPr>
            <p:spPr>
              <a:xfrm>
                <a:off x="8845827" y="5085749"/>
                <a:ext cx="103050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" name="Google Shape;187;p27"/>
              <p:cNvCxnSpPr/>
              <p:nvPr/>
            </p:nvCxnSpPr>
            <p:spPr>
              <a:xfrm>
                <a:off x="8234290" y="5094207"/>
                <a:ext cx="22680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27"/>
              <p:cNvCxnSpPr/>
              <p:nvPr/>
            </p:nvCxnSpPr>
            <p:spPr>
              <a:xfrm flipH="1" rot="10800000">
                <a:off x="7972450" y="5267343"/>
                <a:ext cx="41275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27"/>
              <p:cNvCxnSpPr/>
              <p:nvPr/>
            </p:nvCxnSpPr>
            <p:spPr>
              <a:xfrm flipH="1">
                <a:off x="8397900" y="5259125"/>
                <a:ext cx="68080" cy="29396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27"/>
              <p:cNvCxnSpPr/>
              <p:nvPr/>
            </p:nvCxnSpPr>
            <p:spPr>
              <a:xfrm rot="10800000">
                <a:off x="8512814" y="5284804"/>
                <a:ext cx="280374" cy="26987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27"/>
              <p:cNvCxnSpPr/>
              <p:nvPr/>
            </p:nvCxnSpPr>
            <p:spPr>
              <a:xfrm>
                <a:off x="8512814" y="5234921"/>
                <a:ext cx="914184" cy="46862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2" name="Google Shape;192;p27"/>
              <p:cNvCxnSpPr/>
              <p:nvPr/>
            </p:nvCxnSpPr>
            <p:spPr>
              <a:xfrm>
                <a:off x="8271861" y="3806843"/>
                <a:ext cx="0" cy="13176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3" name="Google Shape;193;p27"/>
              <p:cNvCxnSpPr/>
              <p:nvPr/>
            </p:nvCxnSpPr>
            <p:spPr>
              <a:xfrm flipH="1" rot="10800000">
                <a:off x="7881336" y="4017980"/>
                <a:ext cx="168275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" name="Google Shape;194;p27"/>
              <p:cNvCxnSpPr/>
              <p:nvPr/>
            </p:nvCxnSpPr>
            <p:spPr>
              <a:xfrm flipH="1" rot="5400000">
                <a:off x="9909628" y="5560344"/>
                <a:ext cx="366793" cy="148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5" name="Google Shape;195;p27"/>
              <p:cNvCxnSpPr/>
              <p:nvPr/>
            </p:nvCxnSpPr>
            <p:spPr>
              <a:xfrm flipH="1" rot="10800000">
                <a:off x="8483508" y="5013435"/>
                <a:ext cx="404236" cy="20777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" name="Google Shape;196;p27"/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7" name="Google Shape;197;p27"/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8" name="Google Shape;198;p27"/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99" name="Google Shape;199;p27"/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0" name="Google Shape;200;p27"/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1" name="Google Shape;201;p27"/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2" name="Google Shape;202;p27"/>
              <p:cNvCxnSpPr/>
              <p:nvPr/>
            </p:nvCxnSpPr>
            <p:spPr>
              <a:xfrm rot="10800000">
                <a:off x="10706077" y="2695840"/>
                <a:ext cx="353541" cy="678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3" name="Google Shape;203;p27"/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04" name="Google Shape;204;p27"/>
              <p:cNvCxnSpPr/>
              <p:nvPr/>
            </p:nvCxnSpPr>
            <p:spPr>
              <a:xfrm flipH="1" rot="10800000">
                <a:off x="9402788" y="4090252"/>
                <a:ext cx="429324" cy="7056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5" name="Google Shape;205;p27"/>
              <p:cNvCxnSpPr/>
              <p:nvPr/>
            </p:nvCxnSpPr>
            <p:spPr>
              <a:xfrm flipH="1" rot="10800000">
                <a:off x="8268637" y="4024329"/>
                <a:ext cx="969051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descr="antenna_radiation_stylized" id="206" name="Google Shape;206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207" name="Google Shape;207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ell_tower_radiation copy" id="208" name="Google Shape;208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7"/>
            <p:cNvSpPr/>
            <p:nvPr/>
          </p:nvSpPr>
          <p:spPr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10" name="Google Shape;210;p27"/>
          <p:cNvCxnSpPr/>
          <p:nvPr/>
        </p:nvCxnSpPr>
        <p:spPr>
          <a:xfrm>
            <a:off x="6155895" y="2025269"/>
            <a:ext cx="170973" cy="13076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1" name="Google Shape;211;p27"/>
          <p:cNvGrpSpPr/>
          <p:nvPr/>
        </p:nvGrpSpPr>
        <p:grpSpPr>
          <a:xfrm>
            <a:off x="6038023" y="1732032"/>
            <a:ext cx="223838" cy="348006"/>
            <a:chOff x="3130" y="3288"/>
            <a:chExt cx="410" cy="742"/>
          </a:xfrm>
        </p:grpSpPr>
        <p:cxnSp>
          <p:nvCxnSpPr>
            <p:cNvPr id="212" name="Google Shape;212;p27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3" name="Google Shape;213;p27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4" name="Google Shape;214;p27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27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7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27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27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27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27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27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27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27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27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27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27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access_point_stylized_small" id="227" name="Google Shape;22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0412" y="2896424"/>
            <a:ext cx="277627" cy="23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ss_point_stylized_small" id="228" name="Google Shape;228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67958" y="4143174"/>
            <a:ext cx="285701" cy="23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27"/>
          <p:cNvGrpSpPr/>
          <p:nvPr/>
        </p:nvGrpSpPr>
        <p:grpSpPr>
          <a:xfrm>
            <a:off x="7337669" y="3742487"/>
            <a:ext cx="295320" cy="163933"/>
            <a:chOff x="7493876" y="2774731"/>
            <a:chExt cx="1481958" cy="894622"/>
          </a:xfrm>
        </p:grpSpPr>
        <p:sp>
          <p:nvSpPr>
            <p:cNvPr id="230" name="Google Shape;230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32" name="Google Shape;232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3" name="Google Shape;233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" name="Google Shape;237;p27"/>
          <p:cNvGrpSpPr/>
          <p:nvPr/>
        </p:nvGrpSpPr>
        <p:grpSpPr>
          <a:xfrm>
            <a:off x="7387024" y="4004278"/>
            <a:ext cx="232305" cy="143129"/>
            <a:chOff x="3668110" y="2448910"/>
            <a:chExt cx="3794234" cy="2165130"/>
          </a:xfrm>
        </p:grpSpPr>
        <p:sp>
          <p:nvSpPr>
            <p:cNvPr id="238" name="Google Shape;238;p27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0" name="Google Shape;240;p27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5" name="Google Shape;245;p27"/>
          <p:cNvGrpSpPr/>
          <p:nvPr/>
        </p:nvGrpSpPr>
        <p:grpSpPr>
          <a:xfrm>
            <a:off x="6507464" y="3725565"/>
            <a:ext cx="295320" cy="163933"/>
            <a:chOff x="7493876" y="2774731"/>
            <a:chExt cx="1481958" cy="894622"/>
          </a:xfrm>
        </p:grpSpPr>
        <p:sp>
          <p:nvSpPr>
            <p:cNvPr id="246" name="Google Shape;246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48" name="Google Shape;248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9" name="Google Shape;249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3" name="Google Shape;253;p27"/>
          <p:cNvGrpSpPr/>
          <p:nvPr/>
        </p:nvGrpSpPr>
        <p:grpSpPr>
          <a:xfrm>
            <a:off x="6233640" y="3895825"/>
            <a:ext cx="232305" cy="143129"/>
            <a:chOff x="3668110" y="2448910"/>
            <a:chExt cx="3794234" cy="2165130"/>
          </a:xfrm>
        </p:grpSpPr>
        <p:sp>
          <p:nvSpPr>
            <p:cNvPr id="254" name="Google Shape;254;p27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27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257" name="Google Shape;257;p2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1" name="Google Shape;261;p27"/>
          <p:cNvGrpSpPr/>
          <p:nvPr/>
        </p:nvGrpSpPr>
        <p:grpSpPr>
          <a:xfrm>
            <a:off x="6329870" y="2109232"/>
            <a:ext cx="265258" cy="126206"/>
            <a:chOff x="7493876" y="2774731"/>
            <a:chExt cx="1481958" cy="894622"/>
          </a:xfrm>
        </p:grpSpPr>
        <p:sp>
          <p:nvSpPr>
            <p:cNvPr id="262" name="Google Shape;262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64" name="Google Shape;264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5" name="Google Shape;265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9" name="Google Shape;269;p27"/>
          <p:cNvGrpSpPr/>
          <p:nvPr/>
        </p:nvGrpSpPr>
        <p:grpSpPr>
          <a:xfrm>
            <a:off x="6037552" y="2974495"/>
            <a:ext cx="266240" cy="131751"/>
            <a:chOff x="7493876" y="2774731"/>
            <a:chExt cx="1481958" cy="894622"/>
          </a:xfrm>
        </p:grpSpPr>
        <p:sp>
          <p:nvSpPr>
            <p:cNvPr id="270" name="Google Shape;270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72" name="Google Shape;272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3" name="Google Shape;273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7" name="Google Shape;277;p27"/>
          <p:cNvGrpSpPr/>
          <p:nvPr/>
        </p:nvGrpSpPr>
        <p:grpSpPr>
          <a:xfrm>
            <a:off x="8163064" y="2701024"/>
            <a:ext cx="128242" cy="72789"/>
            <a:chOff x="7493876" y="2774731"/>
            <a:chExt cx="1481958" cy="894622"/>
          </a:xfrm>
        </p:grpSpPr>
        <p:sp>
          <p:nvSpPr>
            <p:cNvPr id="278" name="Google Shape;278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80" name="Google Shape;280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1" name="Google Shape;281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27"/>
          <p:cNvGrpSpPr/>
          <p:nvPr/>
        </p:nvGrpSpPr>
        <p:grpSpPr>
          <a:xfrm>
            <a:off x="7807957" y="2622103"/>
            <a:ext cx="265258" cy="148758"/>
            <a:chOff x="7493876" y="2774731"/>
            <a:chExt cx="1481958" cy="894622"/>
          </a:xfrm>
        </p:grpSpPr>
        <p:sp>
          <p:nvSpPr>
            <p:cNvPr id="286" name="Google Shape;286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88" name="Google Shape;288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9" name="Google Shape;289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3" name="Google Shape;293;p27"/>
          <p:cNvGrpSpPr/>
          <p:nvPr/>
        </p:nvGrpSpPr>
        <p:grpSpPr>
          <a:xfrm>
            <a:off x="7461543" y="1651719"/>
            <a:ext cx="265258" cy="148758"/>
            <a:chOff x="7493876" y="2774731"/>
            <a:chExt cx="1481958" cy="894622"/>
          </a:xfrm>
        </p:grpSpPr>
        <p:sp>
          <p:nvSpPr>
            <p:cNvPr id="294" name="Google Shape;294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296" name="Google Shape;296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7" name="Google Shape;297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1" name="Google Shape;301;p27"/>
          <p:cNvGrpSpPr/>
          <p:nvPr/>
        </p:nvGrpSpPr>
        <p:grpSpPr>
          <a:xfrm>
            <a:off x="7895410" y="1960025"/>
            <a:ext cx="265258" cy="148758"/>
            <a:chOff x="7493876" y="2774731"/>
            <a:chExt cx="1481958" cy="894622"/>
          </a:xfrm>
        </p:grpSpPr>
        <p:sp>
          <p:nvSpPr>
            <p:cNvPr id="302" name="Google Shape;302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04" name="Google Shape;304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05" name="Google Shape;305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9" name="Google Shape;309;p27"/>
          <p:cNvGrpSpPr/>
          <p:nvPr/>
        </p:nvGrpSpPr>
        <p:grpSpPr>
          <a:xfrm>
            <a:off x="7982869" y="1580972"/>
            <a:ext cx="265258" cy="148758"/>
            <a:chOff x="7493876" y="2774731"/>
            <a:chExt cx="1481958" cy="894622"/>
          </a:xfrm>
        </p:grpSpPr>
        <p:sp>
          <p:nvSpPr>
            <p:cNvPr id="310" name="Google Shape;310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12" name="Google Shape;312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13" name="Google Shape;313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7" name="Google Shape;317;p27"/>
          <p:cNvGrpSpPr/>
          <p:nvPr/>
        </p:nvGrpSpPr>
        <p:grpSpPr>
          <a:xfrm>
            <a:off x="6824091" y="2967468"/>
            <a:ext cx="275418" cy="180228"/>
            <a:chOff x="7493876" y="2774731"/>
            <a:chExt cx="1481958" cy="894622"/>
          </a:xfrm>
        </p:grpSpPr>
        <p:sp>
          <p:nvSpPr>
            <p:cNvPr id="318" name="Google Shape;318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20" name="Google Shape;320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1" name="Google Shape;321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5" name="Google Shape;325;p27"/>
          <p:cNvGrpSpPr/>
          <p:nvPr/>
        </p:nvGrpSpPr>
        <p:grpSpPr>
          <a:xfrm>
            <a:off x="7485095" y="1996174"/>
            <a:ext cx="265258" cy="148758"/>
            <a:chOff x="7493876" y="2774731"/>
            <a:chExt cx="1481958" cy="894622"/>
          </a:xfrm>
        </p:grpSpPr>
        <p:sp>
          <p:nvSpPr>
            <p:cNvPr id="326" name="Google Shape;326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28" name="Google Shape;328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9" name="Google Shape;329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3" name="Google Shape;333;p27"/>
          <p:cNvGrpSpPr/>
          <p:nvPr/>
        </p:nvGrpSpPr>
        <p:grpSpPr>
          <a:xfrm>
            <a:off x="7122854" y="2545524"/>
            <a:ext cx="275418" cy="180228"/>
            <a:chOff x="7493876" y="2774731"/>
            <a:chExt cx="1481958" cy="894622"/>
          </a:xfrm>
        </p:grpSpPr>
        <p:sp>
          <p:nvSpPr>
            <p:cNvPr id="334" name="Google Shape;334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36" name="Google Shape;336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37" name="Google Shape;337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1" name="Google Shape;341;p27"/>
          <p:cNvGrpSpPr/>
          <p:nvPr/>
        </p:nvGrpSpPr>
        <p:grpSpPr>
          <a:xfrm>
            <a:off x="7201165" y="2999822"/>
            <a:ext cx="275418" cy="180228"/>
            <a:chOff x="7493876" y="2774731"/>
            <a:chExt cx="1481958" cy="894622"/>
          </a:xfrm>
        </p:grpSpPr>
        <p:sp>
          <p:nvSpPr>
            <p:cNvPr id="342" name="Google Shape;342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44" name="Google Shape;344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5" name="Google Shape;345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9" name="Google Shape;349;p27"/>
          <p:cNvGrpSpPr/>
          <p:nvPr/>
        </p:nvGrpSpPr>
        <p:grpSpPr>
          <a:xfrm>
            <a:off x="7781444" y="2994244"/>
            <a:ext cx="265258" cy="148758"/>
            <a:chOff x="7493876" y="2774731"/>
            <a:chExt cx="1481958" cy="894622"/>
          </a:xfrm>
        </p:grpSpPr>
        <p:sp>
          <p:nvSpPr>
            <p:cNvPr id="350" name="Google Shape;350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52" name="Google Shape;352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53" name="Google Shape;353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7" name="Google Shape;357;p27"/>
          <p:cNvGrpSpPr/>
          <p:nvPr/>
        </p:nvGrpSpPr>
        <p:grpSpPr>
          <a:xfrm>
            <a:off x="6935919" y="3581765"/>
            <a:ext cx="295320" cy="163933"/>
            <a:chOff x="7493876" y="2774731"/>
            <a:chExt cx="1481958" cy="894622"/>
          </a:xfrm>
        </p:grpSpPr>
        <p:sp>
          <p:nvSpPr>
            <p:cNvPr id="358" name="Google Shape;358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60" name="Google Shape;360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1" name="Google Shape;361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5" name="Google Shape;365;p27"/>
          <p:cNvGrpSpPr/>
          <p:nvPr/>
        </p:nvGrpSpPr>
        <p:grpSpPr>
          <a:xfrm>
            <a:off x="8194487" y="3276844"/>
            <a:ext cx="171221" cy="90300"/>
            <a:chOff x="7493876" y="2774731"/>
            <a:chExt cx="1481958" cy="894622"/>
          </a:xfrm>
        </p:grpSpPr>
        <p:sp>
          <p:nvSpPr>
            <p:cNvPr id="366" name="Google Shape;366;p2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368" name="Google Shape;368;p2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9" name="Google Shape;369;p2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3" name="Google Shape;373;p27"/>
          <p:cNvGrpSpPr/>
          <p:nvPr/>
        </p:nvGrpSpPr>
        <p:grpSpPr>
          <a:xfrm>
            <a:off x="5579306" y="1767460"/>
            <a:ext cx="401240" cy="311162"/>
            <a:chOff x="7432700" y="2327293"/>
            <a:chExt cx="534987" cy="414882"/>
          </a:xfrm>
        </p:grpSpPr>
        <p:pic>
          <p:nvPicPr>
            <p:cNvPr descr="antenna_stylized" id="374" name="Google Shape;374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375" name="Google Shape;375;p2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27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377" name="Google Shape;377;p2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8" name="Google Shape;378;p27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4" name="Google Shape;384;p27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385" name="Google Shape;385;p2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1" name="Google Shape;391;p27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7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7"/>
          <p:cNvGrpSpPr/>
          <p:nvPr/>
        </p:nvGrpSpPr>
        <p:grpSpPr>
          <a:xfrm>
            <a:off x="6478336" y="1739795"/>
            <a:ext cx="398027" cy="358507"/>
            <a:chOff x="8631407" y="2290407"/>
            <a:chExt cx="530702" cy="478009"/>
          </a:xfrm>
        </p:grpSpPr>
        <p:pic>
          <p:nvPicPr>
            <p:cNvPr descr="light2.png" id="398" name="Google Shape;398;p2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399" name="Google Shape;399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0" name="Google Shape;400;p27"/>
          <p:cNvGrpSpPr/>
          <p:nvPr/>
        </p:nvGrpSpPr>
        <p:grpSpPr>
          <a:xfrm>
            <a:off x="6374654" y="1544343"/>
            <a:ext cx="636984" cy="169582"/>
            <a:chOff x="8493165" y="2029804"/>
            <a:chExt cx="849312" cy="226109"/>
          </a:xfrm>
        </p:grpSpPr>
        <p:pic>
          <p:nvPicPr>
            <p:cNvPr descr="car_icon_small" id="401" name="Google Shape;401;p2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402" name="Google Shape;40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3" name="Google Shape;403;p27"/>
          <p:cNvGrpSpPr/>
          <p:nvPr/>
        </p:nvGrpSpPr>
        <p:grpSpPr>
          <a:xfrm>
            <a:off x="5620138" y="2494068"/>
            <a:ext cx="643304" cy="437823"/>
            <a:chOff x="7487144" y="3296104"/>
            <a:chExt cx="857739" cy="583764"/>
          </a:xfrm>
        </p:grpSpPr>
        <p:grpSp>
          <p:nvGrpSpPr>
            <p:cNvPr id="404" name="Google Shape;404;p27"/>
            <p:cNvGrpSpPr/>
            <p:nvPr/>
          </p:nvGrpSpPr>
          <p:grpSpPr>
            <a:xfrm>
              <a:off x="7487144" y="3389820"/>
              <a:ext cx="350807" cy="310034"/>
              <a:chOff x="7487144" y="3389820"/>
              <a:chExt cx="350807" cy="310034"/>
            </a:xfrm>
          </p:grpSpPr>
          <p:pic>
            <p:nvPicPr>
              <p:cNvPr descr="antenna_stylized" id="405" name="Google Shape;405;p2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406" name="Google Shape;406;p27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 flipH="1" rot="109064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7" name="Google Shape;407;p27"/>
              <p:cNvSpPr/>
              <p:nvPr/>
            </p:nvSpPr>
            <p:spPr>
              <a:xfrm>
                <a:off x="7599014" y="3459979"/>
                <a:ext cx="230764" cy="155883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screen" id="408" name="Google Shape;408;p27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9" name="Google Shape;409;p27"/>
              <p:cNvSpPr/>
              <p:nvPr/>
            </p:nvSpPr>
            <p:spPr>
              <a:xfrm>
                <a:off x="7641029" y="3455381"/>
                <a:ext cx="195517" cy="29007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7596971" y="3455145"/>
                <a:ext cx="54275" cy="120745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7776652" y="3476723"/>
                <a:ext cx="58489" cy="139375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7596332" y="3569758"/>
                <a:ext cx="214545" cy="47048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7783165" y="3477902"/>
                <a:ext cx="54786" cy="139965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7596588" y="3576007"/>
                <a:ext cx="190792" cy="46458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5" name="Google Shape;415;p27"/>
              <p:cNvGrpSpPr/>
              <p:nvPr/>
            </p:nvGrpSpPr>
            <p:grpSpPr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416" name="Google Shape;416;p27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7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7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7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7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7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2" name="Google Shape;422;p27"/>
              <p:cNvSpPr/>
              <p:nvPr/>
            </p:nvSpPr>
            <p:spPr>
              <a:xfrm>
                <a:off x="7704243" y="3629776"/>
                <a:ext cx="78411" cy="60608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7504129" y="3634611"/>
                <a:ext cx="200625" cy="55302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7504257" y="3624470"/>
                <a:ext cx="2171" cy="11202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7504384" y="3578837"/>
                <a:ext cx="93225" cy="46340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7510642" y="3626829"/>
                <a:ext cx="190281" cy="53180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 flipH="1" rot="10800000">
                <a:off x="7700668" y="3623055"/>
                <a:ext cx="77645" cy="55066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27"/>
            <p:cNvGrpSpPr/>
            <p:nvPr/>
          </p:nvGrpSpPr>
          <p:grpSpPr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descr="desktop_computer_stylized_medium" id="429" name="Google Shape;429;p27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0" name="Google Shape;430;p2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27"/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descr="fridge2.png" id="432" name="Google Shape;432;p27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stylized" id="433" name="Google Shape;433;p27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34" name="Google Shape;434;p27"/>
          <p:cNvGrpSpPr/>
          <p:nvPr/>
        </p:nvGrpSpPr>
        <p:grpSpPr>
          <a:xfrm>
            <a:off x="8298710" y="2571364"/>
            <a:ext cx="388836" cy="909182"/>
            <a:chOff x="11058573" y="3399165"/>
            <a:chExt cx="518448" cy="1212242"/>
          </a:xfrm>
        </p:grpSpPr>
        <p:grpSp>
          <p:nvGrpSpPr>
            <p:cNvPr id="435" name="Google Shape;435;p27"/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436" name="Google Shape;436;p27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37" name="Google Shape;437;p27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438" name="Google Shape;438;p27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439" name="Google Shape;439;p27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440" name="Google Shape;440;p27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41" name="Google Shape;441;p27"/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442" name="Google Shape;442;p27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43" name="Google Shape;443;p27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444" name="Google Shape;444;p27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445" name="Google Shape;445;p27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446" name="Google Shape;446;p27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447" name="Google Shape;447;p27"/>
          <p:cNvGrpSpPr/>
          <p:nvPr/>
        </p:nvGrpSpPr>
        <p:grpSpPr>
          <a:xfrm>
            <a:off x="7716686" y="3955463"/>
            <a:ext cx="132894" cy="248125"/>
            <a:chOff x="4140" y="429"/>
            <a:chExt cx="1425" cy="2396"/>
          </a:xfrm>
        </p:grpSpPr>
        <p:sp>
          <p:nvSpPr>
            <p:cNvPr id="448" name="Google Shape;448;p2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" name="Google Shape;453;p27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454" name="Google Shape;454;p27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7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6" name="Google Shape;456;p27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27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458" name="Google Shape;458;p27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7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27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" name="Google Shape;462;p27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463" name="Google Shape;463;p27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27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5" name="Google Shape;465;p2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6" name="Google Shape;466;p27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467" name="Google Shape;467;p27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9" name="Google Shape;469;p27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27"/>
          <p:cNvGrpSpPr/>
          <p:nvPr/>
        </p:nvGrpSpPr>
        <p:grpSpPr>
          <a:xfrm flipH="1">
            <a:off x="5985641" y="3675121"/>
            <a:ext cx="259222" cy="240226"/>
            <a:chOff x="2839" y="3501"/>
            <a:chExt cx="755" cy="803"/>
          </a:xfrm>
        </p:grpSpPr>
        <p:pic>
          <p:nvPicPr>
            <p:cNvPr descr="desktop_computer_stylized_medium" id="481" name="Google Shape;481;p2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2" name="Google Shape;482;p2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27"/>
          <p:cNvGrpSpPr/>
          <p:nvPr/>
        </p:nvGrpSpPr>
        <p:grpSpPr>
          <a:xfrm>
            <a:off x="6901261" y="4389607"/>
            <a:ext cx="232639" cy="234006"/>
            <a:chOff x="877" y="1008"/>
            <a:chExt cx="2747" cy="2626"/>
          </a:xfrm>
        </p:grpSpPr>
        <p:pic>
          <p:nvPicPr>
            <p:cNvPr descr="antenna_stylized" id="484" name="Google Shape;484;p2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485" name="Google Shape;485;p2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6" name="Google Shape;486;p27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487" name="Google Shape;487;p2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27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27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95" name="Google Shape;495;p2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1" name="Google Shape;501;p27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7" name="Google Shape;507;p27"/>
          <p:cNvGrpSpPr/>
          <p:nvPr/>
        </p:nvGrpSpPr>
        <p:grpSpPr>
          <a:xfrm flipH="1">
            <a:off x="6115432" y="4128493"/>
            <a:ext cx="259222" cy="240226"/>
            <a:chOff x="2839" y="3501"/>
            <a:chExt cx="755" cy="803"/>
          </a:xfrm>
        </p:grpSpPr>
        <p:pic>
          <p:nvPicPr>
            <p:cNvPr descr="desktop_computer_stylized_medium" id="508" name="Google Shape;508;p2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9" name="Google Shape;509;p2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27"/>
          <p:cNvGrpSpPr/>
          <p:nvPr/>
        </p:nvGrpSpPr>
        <p:grpSpPr>
          <a:xfrm flipH="1">
            <a:off x="6414100" y="4144598"/>
            <a:ext cx="259222" cy="240226"/>
            <a:chOff x="2839" y="3501"/>
            <a:chExt cx="755" cy="803"/>
          </a:xfrm>
        </p:grpSpPr>
        <p:pic>
          <p:nvPicPr>
            <p:cNvPr descr="desktop_computer_stylized_medium" id="511" name="Google Shape;511;p2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2" name="Google Shape;512;p2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" name="Google Shape;513;p27"/>
          <p:cNvGrpSpPr/>
          <p:nvPr/>
        </p:nvGrpSpPr>
        <p:grpSpPr>
          <a:xfrm>
            <a:off x="7151060" y="4346353"/>
            <a:ext cx="239448" cy="192627"/>
            <a:chOff x="877" y="1008"/>
            <a:chExt cx="2747" cy="2626"/>
          </a:xfrm>
        </p:grpSpPr>
        <p:pic>
          <p:nvPicPr>
            <p:cNvPr descr="antenna_stylized" id="514" name="Google Shape;514;p2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515" name="Google Shape;515;p2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27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517" name="Google Shape;517;p2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8" name="Google Shape;518;p27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4" name="Google Shape;524;p27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25" name="Google Shape;525;p2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1" name="Google Shape;531;p27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Google Shape;537;p27"/>
          <p:cNvSpPr/>
          <p:nvPr/>
        </p:nvSpPr>
        <p:spPr>
          <a:xfrm>
            <a:off x="7615195" y="4227728"/>
            <a:ext cx="25537" cy="249693"/>
          </a:xfrm>
          <a:custGeom>
            <a:rect b="b" l="l" r="r" t="t"/>
            <a:pathLst>
              <a:path extrusionOk="0" h="2742" w="354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333333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7"/>
          <p:cNvSpPr/>
          <p:nvPr/>
        </p:nvSpPr>
        <p:spPr>
          <a:xfrm>
            <a:off x="7619978" y="4242692"/>
            <a:ext cx="15250" cy="231015"/>
          </a:xfrm>
          <a:custGeom>
            <a:rect b="b" l="l" r="r" t="t"/>
            <a:pathLst>
              <a:path extrusionOk="0" h="2537" w="211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rgbClr val="F8F8F8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27"/>
          <p:cNvSpPr/>
          <p:nvPr/>
        </p:nvSpPr>
        <p:spPr>
          <a:xfrm>
            <a:off x="7616638" y="4359565"/>
            <a:ext cx="23732" cy="20644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27"/>
          <p:cNvSpPr/>
          <p:nvPr/>
        </p:nvSpPr>
        <p:spPr>
          <a:xfrm>
            <a:off x="7519724" y="4255799"/>
            <a:ext cx="53962" cy="51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1" name="Google Shape;541;p27"/>
          <p:cNvGrpSpPr/>
          <p:nvPr/>
        </p:nvGrpSpPr>
        <p:grpSpPr>
          <a:xfrm>
            <a:off x="7568289" y="4253168"/>
            <a:ext cx="52138" cy="16407"/>
            <a:chOff x="613" y="2566"/>
            <a:chExt cx="721" cy="144"/>
          </a:xfrm>
        </p:grpSpPr>
        <p:sp>
          <p:nvSpPr>
            <p:cNvPr id="542" name="Google Shape;542;p27"/>
            <p:cNvSpPr/>
            <p:nvPr/>
          </p:nvSpPr>
          <p:spPr>
            <a:xfrm>
              <a:off x="613" y="2566"/>
              <a:ext cx="721" cy="14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625" y="2581"/>
              <a:ext cx="696" cy="11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4" name="Google Shape;544;p27"/>
          <p:cNvSpPr/>
          <p:nvPr/>
        </p:nvSpPr>
        <p:spPr>
          <a:xfrm>
            <a:off x="7520627" y="4292063"/>
            <a:ext cx="53962" cy="51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27"/>
          <p:cNvGrpSpPr/>
          <p:nvPr/>
        </p:nvGrpSpPr>
        <p:grpSpPr>
          <a:xfrm>
            <a:off x="7568254" y="4288583"/>
            <a:ext cx="52138" cy="14636"/>
            <a:chOff x="615" y="2564"/>
            <a:chExt cx="721" cy="139"/>
          </a:xfrm>
        </p:grpSpPr>
        <p:sp>
          <p:nvSpPr>
            <p:cNvPr id="546" name="Google Shape;546;p27"/>
            <p:cNvSpPr/>
            <p:nvPr/>
          </p:nvSpPr>
          <p:spPr>
            <a:xfrm>
              <a:off x="615" y="2564"/>
              <a:ext cx="721" cy="139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628" y="2581"/>
              <a:ext cx="696" cy="1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7"/>
          <p:cNvSpPr/>
          <p:nvPr/>
        </p:nvSpPr>
        <p:spPr>
          <a:xfrm>
            <a:off x="7520627" y="4328326"/>
            <a:ext cx="53962" cy="51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7"/>
          <p:cNvSpPr/>
          <p:nvPr/>
        </p:nvSpPr>
        <p:spPr>
          <a:xfrm>
            <a:off x="7521529" y="4361203"/>
            <a:ext cx="53962" cy="5134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0" name="Google Shape;550;p27"/>
          <p:cNvGrpSpPr/>
          <p:nvPr/>
        </p:nvGrpSpPr>
        <p:grpSpPr>
          <a:xfrm>
            <a:off x="7567388" y="4360281"/>
            <a:ext cx="52156" cy="14713"/>
            <a:chOff x="618" y="2586"/>
            <a:chExt cx="720" cy="124"/>
          </a:xfrm>
        </p:grpSpPr>
        <p:sp>
          <p:nvSpPr>
            <p:cNvPr id="551" name="Google Shape;551;p27"/>
            <p:cNvSpPr/>
            <p:nvPr/>
          </p:nvSpPr>
          <p:spPr>
            <a:xfrm>
              <a:off x="618" y="2586"/>
              <a:ext cx="720" cy="12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630" y="2586"/>
              <a:ext cx="695" cy="10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" name="Google Shape;553;p27"/>
          <p:cNvSpPr/>
          <p:nvPr/>
        </p:nvSpPr>
        <p:spPr>
          <a:xfrm>
            <a:off x="7617000" y="4328326"/>
            <a:ext cx="23732" cy="20535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4" name="Google Shape;554;p27"/>
          <p:cNvGrpSpPr/>
          <p:nvPr/>
        </p:nvGrpSpPr>
        <p:grpSpPr>
          <a:xfrm>
            <a:off x="7567387" y="4325704"/>
            <a:ext cx="53025" cy="14636"/>
            <a:chOff x="613" y="2571"/>
            <a:chExt cx="732" cy="134"/>
          </a:xfrm>
        </p:grpSpPr>
        <p:sp>
          <p:nvSpPr>
            <p:cNvPr id="555" name="Google Shape;555;p27"/>
            <p:cNvSpPr/>
            <p:nvPr/>
          </p:nvSpPr>
          <p:spPr>
            <a:xfrm>
              <a:off x="613" y="2571"/>
              <a:ext cx="732" cy="13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625" y="2587"/>
              <a:ext cx="720" cy="10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7" name="Google Shape;557;p27"/>
          <p:cNvSpPr/>
          <p:nvPr/>
        </p:nvSpPr>
        <p:spPr>
          <a:xfrm>
            <a:off x="7613210" y="4227291"/>
            <a:ext cx="6317" cy="249584"/>
          </a:xfrm>
          <a:prstGeom prst="rect">
            <a:avLst/>
          </a:prstGeom>
          <a:gradFill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7"/>
          <p:cNvSpPr/>
          <p:nvPr/>
        </p:nvSpPr>
        <p:spPr>
          <a:xfrm>
            <a:off x="7619165" y="4290425"/>
            <a:ext cx="21386" cy="23265"/>
          </a:xfrm>
          <a:custGeom>
            <a:rect b="b" l="l" r="r" t="t"/>
            <a:pathLst>
              <a:path extrusionOk="0" h="256" w="29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7"/>
          <p:cNvSpPr/>
          <p:nvPr/>
        </p:nvSpPr>
        <p:spPr>
          <a:xfrm>
            <a:off x="7619436" y="4254707"/>
            <a:ext cx="22018" cy="26215"/>
          </a:xfrm>
          <a:custGeom>
            <a:rect b="b" l="l" r="r" t="t"/>
            <a:pathLst>
              <a:path extrusionOk="0" h="288" w="304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27"/>
          <p:cNvSpPr/>
          <p:nvPr/>
        </p:nvSpPr>
        <p:spPr>
          <a:xfrm>
            <a:off x="7637483" y="4465625"/>
            <a:ext cx="4512" cy="10376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7"/>
          <p:cNvSpPr/>
          <p:nvPr/>
        </p:nvSpPr>
        <p:spPr>
          <a:xfrm>
            <a:off x="7618263" y="4465952"/>
            <a:ext cx="22108" cy="21845"/>
          </a:xfrm>
          <a:custGeom>
            <a:rect b="b" l="l" r="r" t="t"/>
            <a:pathLst>
              <a:path extrusionOk="0" h="240" w="306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27"/>
          <p:cNvSpPr/>
          <p:nvPr/>
        </p:nvSpPr>
        <p:spPr>
          <a:xfrm>
            <a:off x="7513408" y="4472615"/>
            <a:ext cx="107923" cy="16384"/>
          </a:xfrm>
          <a:prstGeom prst="roundRect">
            <a:avLst>
              <a:gd fmla="val 50000" name="adj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7"/>
          <p:cNvSpPr/>
          <p:nvPr/>
        </p:nvSpPr>
        <p:spPr>
          <a:xfrm>
            <a:off x="7519724" y="4476875"/>
            <a:ext cx="96193" cy="86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7"/>
          <p:cNvSpPr/>
          <p:nvPr/>
        </p:nvSpPr>
        <p:spPr>
          <a:xfrm>
            <a:off x="7528658" y="4440611"/>
            <a:ext cx="14347" cy="1551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7"/>
          <p:cNvSpPr/>
          <p:nvPr/>
        </p:nvSpPr>
        <p:spPr>
          <a:xfrm>
            <a:off x="7544900" y="4440611"/>
            <a:ext cx="14347" cy="155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7"/>
          <p:cNvSpPr/>
          <p:nvPr/>
        </p:nvSpPr>
        <p:spPr>
          <a:xfrm>
            <a:off x="7560151" y="4440611"/>
            <a:ext cx="14347" cy="1551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7"/>
          <p:cNvSpPr/>
          <p:nvPr/>
        </p:nvSpPr>
        <p:spPr>
          <a:xfrm>
            <a:off x="7597058" y="4381083"/>
            <a:ext cx="7219" cy="82904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7"/>
          <p:cNvSpPr/>
          <p:nvPr/>
        </p:nvSpPr>
        <p:spPr>
          <a:xfrm>
            <a:off x="4904937" y="1024435"/>
            <a:ext cx="4019550" cy="3715971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9" name="Google Shape;569;p27"/>
          <p:cNvGrpSpPr/>
          <p:nvPr/>
        </p:nvGrpSpPr>
        <p:grpSpPr>
          <a:xfrm>
            <a:off x="5760243" y="1360628"/>
            <a:ext cx="2066572" cy="3188002"/>
            <a:chOff x="7680324" y="1814171"/>
            <a:chExt cx="2755429" cy="4250670"/>
          </a:xfrm>
        </p:grpSpPr>
        <p:grpSp>
          <p:nvGrpSpPr>
            <p:cNvPr id="570" name="Google Shape;570;p27"/>
            <p:cNvGrpSpPr/>
            <p:nvPr/>
          </p:nvGrpSpPr>
          <p:grpSpPr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descr="iphone_stylized_small" id="571" name="Google Shape;571;p27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572" name="Google Shape;572;p27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3" name="Google Shape;573;p27"/>
            <p:cNvGrpSpPr/>
            <p:nvPr/>
          </p:nvGrpSpPr>
          <p:grpSpPr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descr="desktop_computer_stylized_medium" id="574" name="Google Shape;574;p27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5" name="Google Shape;575;p27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6" name="Google Shape;576;p27"/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9" name="Google Shape;579;p27"/>
          <p:cNvGrpSpPr/>
          <p:nvPr/>
        </p:nvGrpSpPr>
        <p:grpSpPr>
          <a:xfrm>
            <a:off x="6004384" y="876367"/>
            <a:ext cx="798910" cy="723900"/>
            <a:chOff x="4047" y="420"/>
            <a:chExt cx="671" cy="608"/>
          </a:xfrm>
        </p:grpSpPr>
        <p:sp>
          <p:nvSpPr>
            <p:cNvPr id="580" name="Google Shape;580;p27"/>
            <p:cNvSpPr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7"/>
            <p:cNvSpPr txBox="1"/>
            <p:nvPr/>
          </p:nvSpPr>
          <p:spPr>
            <a:xfrm>
              <a:off x="4205" y="421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4" name="Google Shape;584;p27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27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27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7" name="Google Shape;587;p27"/>
            <p:cNvSpPr/>
            <p:nvPr/>
          </p:nvSpPr>
          <p:spPr>
            <a:xfrm>
              <a:off x="4047" y="434"/>
              <a:ext cx="192" cy="594"/>
            </a:xfrm>
            <a:custGeom>
              <a:rect b="b" l="l" r="r" t="t"/>
              <a:pathLst>
                <a:path extrusionOk="0" h="594" w="192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27"/>
          <p:cNvGrpSpPr/>
          <p:nvPr/>
        </p:nvGrpSpPr>
        <p:grpSpPr>
          <a:xfrm>
            <a:off x="7578392" y="3557654"/>
            <a:ext cx="788194" cy="731044"/>
            <a:chOff x="4047" y="414"/>
            <a:chExt cx="662" cy="614"/>
          </a:xfrm>
        </p:grpSpPr>
        <p:sp>
          <p:nvSpPr>
            <p:cNvPr id="589" name="Google Shape;589;p27"/>
            <p:cNvSpPr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 txBox="1"/>
            <p:nvPr/>
          </p:nvSpPr>
          <p:spPr>
            <a:xfrm>
              <a:off x="4196" y="414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3" name="Google Shape;593;p27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27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27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96" name="Google Shape;596;p27"/>
            <p:cNvSpPr/>
            <p:nvPr/>
          </p:nvSpPr>
          <p:spPr>
            <a:xfrm>
              <a:off x="4047" y="434"/>
              <a:ext cx="192" cy="594"/>
            </a:xfrm>
            <a:custGeom>
              <a:rect b="b" l="l" r="r" t="t"/>
              <a:pathLst>
                <a:path extrusionOk="0" h="594" w="192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27"/>
          <p:cNvGrpSpPr/>
          <p:nvPr/>
        </p:nvGrpSpPr>
        <p:grpSpPr>
          <a:xfrm>
            <a:off x="5972240" y="3280918"/>
            <a:ext cx="795338" cy="723900"/>
            <a:chOff x="4047" y="420"/>
            <a:chExt cx="668" cy="608"/>
          </a:xfrm>
        </p:grpSpPr>
        <p:sp>
          <p:nvSpPr>
            <p:cNvPr id="598" name="Google Shape;598;p27"/>
            <p:cNvSpPr/>
            <p:nvPr/>
          </p:nvSpPr>
          <p:spPr>
            <a:xfrm>
              <a:off x="4266" y="420"/>
              <a:ext cx="426" cy="489"/>
            </a:xfrm>
            <a:prstGeom prst="rect">
              <a:avLst/>
            </a:prstGeom>
            <a:solidFill>
              <a:srgbClr val="0000A8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4245" y="435"/>
              <a:ext cx="435" cy="50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 txBox="1"/>
            <p:nvPr/>
          </p:nvSpPr>
          <p:spPr>
            <a:xfrm>
              <a:off x="4202" y="423"/>
              <a:ext cx="513" cy="5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application</a:t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transport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data link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l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physical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02" name="Google Shape;602;p27"/>
            <p:cNvCxnSpPr/>
            <p:nvPr/>
          </p:nvCxnSpPr>
          <p:spPr>
            <a:xfrm>
              <a:off x="4245" y="651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27"/>
            <p:cNvCxnSpPr/>
            <p:nvPr/>
          </p:nvCxnSpPr>
          <p:spPr>
            <a:xfrm>
              <a:off x="4251" y="738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27"/>
            <p:cNvCxnSpPr/>
            <p:nvPr/>
          </p:nvCxnSpPr>
          <p:spPr>
            <a:xfrm>
              <a:off x="4251" y="825"/>
              <a:ext cx="435" cy="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5" name="Google Shape;605;p27"/>
            <p:cNvSpPr/>
            <p:nvPr/>
          </p:nvSpPr>
          <p:spPr>
            <a:xfrm>
              <a:off x="4047" y="434"/>
              <a:ext cx="192" cy="594"/>
            </a:xfrm>
            <a:custGeom>
              <a:rect b="b" l="l" r="r" t="t"/>
              <a:pathLst>
                <a:path extrusionOk="0" h="594" w="192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CC000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6" name="Google Shape;606;p27"/>
          <p:cNvCxnSpPr/>
          <p:nvPr/>
        </p:nvCxnSpPr>
        <p:spPr>
          <a:xfrm>
            <a:off x="6748522" y="3338579"/>
            <a:ext cx="967978" cy="406003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7" name="Google Shape;607;p27"/>
          <p:cNvCxnSpPr/>
          <p:nvPr/>
        </p:nvCxnSpPr>
        <p:spPr>
          <a:xfrm>
            <a:off x="6819960" y="994238"/>
            <a:ext cx="1275159" cy="2539603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08" name="Google Shape;608;p27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Αρχές δικτυακών εφαρμογών</a:t>
            </a:r>
            <a:endParaRPr sz="3300"/>
          </a:p>
        </p:txBody>
      </p:sp>
      <p:sp>
        <p:nvSpPr>
          <p:cNvPr id="609" name="Google Shape;609;p27"/>
          <p:cNvSpPr txBox="1"/>
          <p:nvPr/>
        </p:nvSpPr>
        <p:spPr>
          <a:xfrm>
            <a:off x="57275" y="924375"/>
            <a:ext cx="5205000" cy="4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Συγγραφή προγραμμάτων που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εκτελούνται σε διαφορετικά τερματικά συστήματα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επικοινωνούν μέσω δικτύου</a:t>
            </a:r>
            <a:endParaRPr sz="2200"/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στη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 εφαρμογή web υπάρχουν δύο διακριτά προγράμματα που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επικοινωνούν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μεταξύ τους: 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εξυπηρέτης με τον φυλλομετρητή</a:t>
            </a:r>
            <a:endParaRPr sz="2200"/>
          </a:p>
          <a:p>
            <a:pPr indent="0" lvl="0" marL="12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δεν χρειάζεται να γράψουμε λογισμικό που θα εκτελείται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στον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πυρήνα του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διαδικτύου</a:t>
            </a:r>
            <a:endParaRPr sz="2200"/>
          </a:p>
          <a:p>
            <a:pPr indent="-190500" lvl="0" marL="254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συσκευές του πυρήνα του δικτύου δεν λειτουργούν στο επίπεδο εφαρμογής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0" name="Google Shape;610;p27"/>
          <p:cNvGrpSpPr/>
          <p:nvPr/>
        </p:nvGrpSpPr>
        <p:grpSpPr>
          <a:xfrm>
            <a:off x="7501881" y="4212300"/>
            <a:ext cx="161231" cy="302940"/>
            <a:chOff x="4140" y="429"/>
            <a:chExt cx="1425" cy="2396"/>
          </a:xfrm>
        </p:grpSpPr>
        <p:sp>
          <p:nvSpPr>
            <p:cNvPr id="611" name="Google Shape;611;p2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" name="Google Shape;616;p27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617" name="Google Shape;617;p27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9" name="Google Shape;619;p27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27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621" name="Google Shape;621;p27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3" name="Google Shape;623;p27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5" name="Google Shape;625;p27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626" name="Google Shape;626;p27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8" name="Google Shape;628;p2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9" name="Google Shape;629;p27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630" name="Google Shape;630;p27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27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3" name="Google Shape;643;p2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2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3" name="Google Shape;4053;p72"/>
          <p:cNvSpPr txBox="1"/>
          <p:nvPr>
            <p:ph type="title"/>
          </p:nvPr>
        </p:nvSpPr>
        <p:spPr>
          <a:xfrm>
            <a:off x="-38632" y="855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E-mail: mail </a:t>
            </a:r>
            <a:r>
              <a:rPr lang="el"/>
              <a:t>εξυπηρέτες</a:t>
            </a:r>
            <a:endParaRPr sz="3300"/>
          </a:p>
        </p:txBody>
      </p:sp>
      <p:grpSp>
        <p:nvGrpSpPr>
          <p:cNvPr id="4054" name="Google Shape;4054;p72"/>
          <p:cNvGrpSpPr/>
          <p:nvPr/>
        </p:nvGrpSpPr>
        <p:grpSpPr>
          <a:xfrm>
            <a:off x="7368389" y="3981056"/>
            <a:ext cx="1153716" cy="809625"/>
            <a:chOff x="4458" y="3335"/>
            <a:chExt cx="969" cy="680"/>
          </a:xfrm>
        </p:grpSpPr>
        <p:sp>
          <p:nvSpPr>
            <p:cNvPr id="4055" name="Google Shape;4055;p72"/>
            <p:cNvSpPr txBox="1"/>
            <p:nvPr/>
          </p:nvSpPr>
          <p:spPr>
            <a:xfrm>
              <a:off x="4527" y="3715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user mailbox</a:t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56" name="Google Shape;4056;p72"/>
            <p:cNvGrpSpPr/>
            <p:nvPr/>
          </p:nvGrpSpPr>
          <p:grpSpPr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4057" name="Google Shape;4057;p72"/>
              <p:cNvSpPr/>
              <p:nvPr/>
            </p:nvSpPr>
            <p:spPr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58" name="Google Shape;4058;p72"/>
              <p:cNvCxnSpPr/>
              <p:nvPr/>
            </p:nvCxnSpPr>
            <p:spPr>
              <a:xfrm>
                <a:off x="4363" y="3472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59" name="Google Shape;4059;p72"/>
              <p:cNvCxnSpPr/>
              <p:nvPr/>
            </p:nvCxnSpPr>
            <p:spPr>
              <a:xfrm flipH="1">
                <a:off x="4472" y="3471"/>
                <a:ext cx="6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0" name="Google Shape;4060;p72"/>
              <p:cNvCxnSpPr/>
              <p:nvPr/>
            </p:nvCxnSpPr>
            <p:spPr>
              <a:xfrm>
                <a:off x="4527" y="347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1" name="Google Shape;4061;p72"/>
              <p:cNvCxnSpPr/>
              <p:nvPr/>
            </p:nvCxnSpPr>
            <p:spPr>
              <a:xfrm>
                <a:off x="4584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2" name="Google Shape;4062;p72"/>
              <p:cNvCxnSpPr/>
              <p:nvPr/>
            </p:nvCxnSpPr>
            <p:spPr>
              <a:xfrm>
                <a:off x="4645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3" name="Google Shape;4063;p72"/>
              <p:cNvCxnSpPr/>
              <p:nvPr/>
            </p:nvCxnSpPr>
            <p:spPr>
              <a:xfrm>
                <a:off x="4701" y="3471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64" name="Google Shape;4064;p72"/>
              <p:cNvCxnSpPr/>
              <p:nvPr/>
            </p:nvCxnSpPr>
            <p:spPr>
              <a:xfrm>
                <a:off x="4416" y="3472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4065" name="Google Shape;4065;p72"/>
            <p:cNvSpPr/>
            <p:nvPr/>
          </p:nvSpPr>
          <p:spPr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8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72"/>
            <p:cNvSpPr txBox="1"/>
            <p:nvPr/>
          </p:nvSpPr>
          <p:spPr>
            <a:xfrm>
              <a:off x="4514" y="3335"/>
              <a:ext cx="9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outgoing </a:t>
              </a:r>
              <a:endParaRPr sz="1100"/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message queue</a:t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7" name="Google Shape;4067;p72"/>
          <p:cNvGrpSpPr/>
          <p:nvPr/>
        </p:nvGrpSpPr>
        <p:grpSpPr>
          <a:xfrm>
            <a:off x="5201300" y="632128"/>
            <a:ext cx="3208735" cy="3807619"/>
            <a:chOff x="2962" y="912"/>
            <a:chExt cx="2695" cy="3198"/>
          </a:xfrm>
        </p:grpSpPr>
        <p:grpSp>
          <p:nvGrpSpPr>
            <p:cNvPr id="4068" name="Google Shape;4068;p72"/>
            <p:cNvGrpSpPr/>
            <p:nvPr/>
          </p:nvGrpSpPr>
          <p:grpSpPr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4069" name="Google Shape;4069;p7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72"/>
              <p:cNvSpPr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7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7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72"/>
              <p:cNvSpPr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4" name="Google Shape;4074;p72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4075" name="Google Shape;4075;p72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6" name="Google Shape;4076;p72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77" name="Google Shape;4077;p72"/>
              <p:cNvSpPr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8" name="Google Shape;4078;p72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4079" name="Google Shape;4079;p72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0" name="Google Shape;4080;p72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81" name="Google Shape;4081;p72"/>
              <p:cNvSpPr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72"/>
              <p:cNvSpPr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83" name="Google Shape;4083;p72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4084" name="Google Shape;4084;p72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5" name="Google Shape;4085;p72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86" name="Google Shape;4086;p7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87" name="Google Shape;4087;p72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4088" name="Google Shape;4088;p72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9" name="Google Shape;4089;p72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90" name="Google Shape;4090;p72"/>
              <p:cNvSpPr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7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72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72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7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72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72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72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72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72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72"/>
              <p:cNvSpPr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1" name="Google Shape;4101;p72"/>
            <p:cNvGrpSpPr/>
            <p:nvPr/>
          </p:nvGrpSpPr>
          <p:grpSpPr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4102" name="Google Shape;4102;p7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72"/>
              <p:cNvSpPr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4" name="Google Shape;4104;p7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5" name="Google Shape;4105;p7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6" name="Google Shape;4106;p72"/>
              <p:cNvSpPr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7" name="Google Shape;4107;p72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4108" name="Google Shape;4108;p72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72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10" name="Google Shape;4110;p72"/>
              <p:cNvSpPr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11" name="Google Shape;4111;p72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4112" name="Google Shape;4112;p72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72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14" name="Google Shape;4114;p72"/>
              <p:cNvSpPr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72"/>
              <p:cNvSpPr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16" name="Google Shape;4116;p72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4117" name="Google Shape;4117;p72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8" name="Google Shape;4118;p72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19" name="Google Shape;4119;p7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20" name="Google Shape;4120;p72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4121" name="Google Shape;4121;p72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2" name="Google Shape;4122;p72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23" name="Google Shape;4123;p72"/>
              <p:cNvSpPr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7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72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72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7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72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72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72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72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72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72"/>
              <p:cNvSpPr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4" name="Google Shape;4134;p72"/>
            <p:cNvGrpSpPr/>
            <p:nvPr/>
          </p:nvGrpSpPr>
          <p:grpSpPr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4135" name="Google Shape;4135;p7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72"/>
              <p:cNvSpPr/>
              <p:nvPr/>
            </p:nvSpPr>
            <p:spPr>
              <a:xfrm>
                <a:off x="4206" y="429"/>
                <a:ext cx="1046" cy="2284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7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7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72"/>
              <p:cNvSpPr/>
              <p:nvPr/>
            </p:nvSpPr>
            <p:spPr>
              <a:xfrm>
                <a:off x="4211" y="695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40" name="Google Shape;4140;p72"/>
              <p:cNvGrpSpPr/>
              <p:nvPr/>
            </p:nvGrpSpPr>
            <p:grpSpPr>
              <a:xfrm>
                <a:off x="4751" y="668"/>
                <a:ext cx="578" cy="144"/>
                <a:chOff x="616" y="2568"/>
                <a:chExt cx="721" cy="138"/>
              </a:xfrm>
            </p:grpSpPr>
            <p:sp>
              <p:nvSpPr>
                <p:cNvPr id="4141" name="Google Shape;4141;p72"/>
                <p:cNvSpPr/>
                <p:nvPr/>
              </p:nvSpPr>
              <p:spPr>
                <a:xfrm>
                  <a:off x="616" y="2568"/>
                  <a:ext cx="721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2" name="Google Shape;4142;p72"/>
                <p:cNvSpPr/>
                <p:nvPr/>
              </p:nvSpPr>
              <p:spPr>
                <a:xfrm>
                  <a:off x="634" y="2583"/>
                  <a:ext cx="685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43" name="Google Shape;4143;p72"/>
              <p:cNvSpPr/>
              <p:nvPr/>
            </p:nvSpPr>
            <p:spPr>
              <a:xfrm>
                <a:off x="4225" y="101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44" name="Google Shape;4144;p72"/>
              <p:cNvGrpSpPr/>
              <p:nvPr/>
            </p:nvGrpSpPr>
            <p:grpSpPr>
              <a:xfrm>
                <a:off x="4746" y="992"/>
                <a:ext cx="583" cy="138"/>
                <a:chOff x="613" y="2566"/>
                <a:chExt cx="727" cy="143"/>
              </a:xfrm>
            </p:grpSpPr>
            <p:sp>
              <p:nvSpPr>
                <p:cNvPr id="4145" name="Google Shape;4145;p72"/>
                <p:cNvSpPr/>
                <p:nvPr/>
              </p:nvSpPr>
              <p:spPr>
                <a:xfrm>
                  <a:off x="613" y="2566"/>
                  <a:ext cx="727" cy="143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6" name="Google Shape;4146;p72"/>
                <p:cNvSpPr/>
                <p:nvPr/>
              </p:nvSpPr>
              <p:spPr>
                <a:xfrm>
                  <a:off x="630" y="2583"/>
                  <a:ext cx="691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47" name="Google Shape;4147;p72"/>
              <p:cNvSpPr/>
              <p:nvPr/>
            </p:nvSpPr>
            <p:spPr>
              <a:xfrm>
                <a:off x="4216" y="1359"/>
                <a:ext cx="597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72"/>
              <p:cNvSpPr/>
              <p:nvPr/>
            </p:nvSpPr>
            <p:spPr>
              <a:xfrm>
                <a:off x="4230" y="1656"/>
                <a:ext cx="592" cy="48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49" name="Google Shape;4149;p72"/>
              <p:cNvGrpSpPr/>
              <p:nvPr/>
            </p:nvGrpSpPr>
            <p:grpSpPr>
              <a:xfrm>
                <a:off x="4737" y="1629"/>
                <a:ext cx="582" cy="149"/>
                <a:chOff x="616" y="2570"/>
                <a:chExt cx="725" cy="137"/>
              </a:xfrm>
            </p:grpSpPr>
            <p:sp>
              <p:nvSpPr>
                <p:cNvPr id="4150" name="Google Shape;4150;p72"/>
                <p:cNvSpPr/>
                <p:nvPr/>
              </p:nvSpPr>
              <p:spPr>
                <a:xfrm>
                  <a:off x="616" y="2570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1" name="Google Shape;4151;p72"/>
                <p:cNvSpPr/>
                <p:nvPr/>
              </p:nvSpPr>
              <p:spPr>
                <a:xfrm>
                  <a:off x="634" y="2585"/>
                  <a:ext cx="690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52" name="Google Shape;4152;p7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53" name="Google Shape;4153;p72"/>
              <p:cNvGrpSpPr/>
              <p:nvPr/>
            </p:nvGrpSpPr>
            <p:grpSpPr>
              <a:xfrm>
                <a:off x="4751" y="1327"/>
                <a:ext cx="564" cy="138"/>
                <a:chOff x="629" y="2568"/>
                <a:chExt cx="702" cy="138"/>
              </a:xfrm>
            </p:grpSpPr>
            <p:sp>
              <p:nvSpPr>
                <p:cNvPr id="4154" name="Google Shape;4154;p72"/>
                <p:cNvSpPr/>
                <p:nvPr/>
              </p:nvSpPr>
              <p:spPr>
                <a:xfrm>
                  <a:off x="629" y="2568"/>
                  <a:ext cx="702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5" name="Google Shape;4155;p72"/>
                <p:cNvSpPr/>
                <p:nvPr/>
              </p:nvSpPr>
              <p:spPr>
                <a:xfrm>
                  <a:off x="634" y="2584"/>
                  <a:ext cx="672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56" name="Google Shape;4156;p72"/>
              <p:cNvSpPr/>
              <p:nvPr/>
            </p:nvSpPr>
            <p:spPr>
              <a:xfrm>
                <a:off x="5248" y="429"/>
                <a:ext cx="71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7" name="Google Shape;4157;p7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72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72"/>
              <p:cNvSpPr/>
              <p:nvPr/>
            </p:nvSpPr>
            <p:spPr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7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72"/>
              <p:cNvSpPr/>
              <p:nvPr/>
            </p:nvSpPr>
            <p:spPr>
              <a:xfrm>
                <a:off x="4140" y="2676"/>
                <a:ext cx="1198" cy="149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72"/>
              <p:cNvSpPr/>
              <p:nvPr/>
            </p:nvSpPr>
            <p:spPr>
              <a:xfrm>
                <a:off x="4206" y="2713"/>
                <a:ext cx="1070" cy="8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72"/>
              <p:cNvSpPr/>
              <p:nvPr/>
            </p:nvSpPr>
            <p:spPr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72"/>
              <p:cNvSpPr/>
              <p:nvPr/>
            </p:nvSpPr>
            <p:spPr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72"/>
              <p:cNvSpPr/>
              <p:nvPr/>
            </p:nvSpPr>
            <p:spPr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6" name="Google Shape;4166;p72"/>
              <p:cNvSpPr/>
              <p:nvPr/>
            </p:nvSpPr>
            <p:spPr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167" name="Google Shape;4167;p72"/>
            <p:cNvCxnSpPr/>
            <p:nvPr/>
          </p:nvCxnSpPr>
          <p:spPr>
            <a:xfrm>
              <a:off x="3734" y="1642"/>
              <a:ext cx="708" cy="498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4168" name="Google Shape;4168;p72"/>
            <p:cNvGrpSpPr/>
            <p:nvPr/>
          </p:nvGrpSpPr>
          <p:grpSpPr>
            <a:xfrm>
              <a:off x="4466" y="1906"/>
              <a:ext cx="510" cy="636"/>
              <a:chOff x="4296" y="2652"/>
              <a:chExt cx="510" cy="636"/>
            </a:xfrm>
          </p:grpSpPr>
          <p:sp>
            <p:nvSpPr>
              <p:cNvPr id="4169" name="Google Shape;4169;p72"/>
              <p:cNvSpPr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lang="el">
                    <a:latin typeface="Calibri"/>
                    <a:ea typeface="Calibri"/>
                    <a:cs typeface="Calibri"/>
                    <a:sym typeface="Calibri"/>
                  </a:rPr>
                  <a:t>mail</a:t>
                </a:r>
                <a:endParaRPr sz="11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lang="el">
                    <a:latin typeface="Calibri"/>
                    <a:ea typeface="Calibri"/>
                    <a:cs typeface="Calibri"/>
                    <a:sym typeface="Calibri"/>
                  </a:rPr>
                  <a:t>server</a:t>
                </a: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0" name="Google Shape;4170;p72"/>
              <p:cNvSpPr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171" name="Google Shape;4171;p72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2" name="Google Shape;4172;p72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3" name="Google Shape;4173;p72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4" name="Google Shape;4174;p72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5" name="Google Shape;4175;p72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6" name="Google Shape;4176;p72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77" name="Google Shape;4177;p72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178" name="Google Shape;4178;p72"/>
              <p:cNvSpPr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72"/>
              <p:cNvSpPr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0" name="Google Shape;4180;p72"/>
              <p:cNvSpPr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1" name="Google Shape;4181;p72"/>
              <p:cNvSpPr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2" name="Google Shape;4182;p72"/>
              <p:cNvSpPr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83" name="Google Shape;4183;p72"/>
            <p:cNvGrpSpPr/>
            <p:nvPr/>
          </p:nvGrpSpPr>
          <p:grpSpPr>
            <a:xfrm>
              <a:off x="3206" y="2788"/>
              <a:ext cx="510" cy="636"/>
              <a:chOff x="4296" y="2652"/>
              <a:chExt cx="510" cy="636"/>
            </a:xfrm>
          </p:grpSpPr>
          <p:sp>
            <p:nvSpPr>
              <p:cNvPr id="4184" name="Google Shape;4184;p72"/>
              <p:cNvSpPr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lang="el">
                    <a:latin typeface="Calibri"/>
                    <a:ea typeface="Calibri"/>
                    <a:cs typeface="Calibri"/>
                    <a:sym typeface="Calibri"/>
                  </a:rPr>
                  <a:t>mail</a:t>
                </a:r>
                <a:endParaRPr sz="1100"/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Calibri"/>
                  <a:buNone/>
                </a:pPr>
                <a:r>
                  <a:rPr lang="el">
                    <a:latin typeface="Calibri"/>
                    <a:ea typeface="Calibri"/>
                    <a:cs typeface="Calibri"/>
                    <a:sym typeface="Calibri"/>
                  </a:rPr>
                  <a:t>server</a:t>
                </a: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sz="21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72"/>
              <p:cNvSpPr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186" name="Google Shape;4186;p72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7" name="Google Shape;4187;p72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8" name="Google Shape;4188;p72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89" name="Google Shape;4189;p72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0" name="Google Shape;4190;p72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1" name="Google Shape;4191;p72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92" name="Google Shape;4192;p72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193" name="Google Shape;4193;p72"/>
              <p:cNvSpPr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4" name="Google Shape;4194;p72"/>
              <p:cNvSpPr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5" name="Google Shape;4195;p72"/>
              <p:cNvSpPr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6" name="Google Shape;4196;p72"/>
              <p:cNvSpPr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7" name="Google Shape;4197;p72"/>
              <p:cNvSpPr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8" name="Google Shape;4198;p72"/>
            <p:cNvGrpSpPr/>
            <p:nvPr/>
          </p:nvGrpSpPr>
          <p:grpSpPr>
            <a:xfrm>
              <a:off x="3206" y="1372"/>
              <a:ext cx="510" cy="636"/>
              <a:chOff x="4296" y="2652"/>
              <a:chExt cx="510" cy="636"/>
            </a:xfrm>
          </p:grpSpPr>
          <p:sp>
            <p:nvSpPr>
              <p:cNvPr id="4199" name="Google Shape;4199;p72"/>
              <p:cNvSpPr/>
              <p:nvPr/>
            </p:nvSpPr>
            <p:spPr>
              <a:xfrm>
                <a:off x="4296" y="2652"/>
                <a:ext cx="510" cy="636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0" name="Google Shape;4200;p72"/>
              <p:cNvSpPr/>
              <p:nvPr/>
            </p:nvSpPr>
            <p:spPr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201" name="Google Shape;4201;p72"/>
              <p:cNvCxnSpPr/>
              <p:nvPr/>
            </p:nvCxnSpPr>
            <p:spPr>
              <a:xfrm>
                <a:off x="4369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2" name="Google Shape;4202;p72"/>
              <p:cNvCxnSpPr/>
              <p:nvPr/>
            </p:nvCxnSpPr>
            <p:spPr>
              <a:xfrm>
                <a:off x="4478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3" name="Google Shape;4203;p72"/>
              <p:cNvCxnSpPr/>
              <p:nvPr/>
            </p:nvCxnSpPr>
            <p:spPr>
              <a:xfrm>
                <a:off x="4533" y="303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4" name="Google Shape;4204;p72"/>
              <p:cNvCxnSpPr/>
              <p:nvPr/>
            </p:nvCxnSpPr>
            <p:spPr>
              <a:xfrm>
                <a:off x="4590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5" name="Google Shape;4205;p72"/>
              <p:cNvCxnSpPr/>
              <p:nvPr/>
            </p:nvCxnSpPr>
            <p:spPr>
              <a:xfrm>
                <a:off x="4651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6" name="Google Shape;4206;p72"/>
              <p:cNvCxnSpPr/>
              <p:nvPr/>
            </p:nvCxnSpPr>
            <p:spPr>
              <a:xfrm>
                <a:off x="4707" y="303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07" name="Google Shape;4207;p72"/>
              <p:cNvCxnSpPr/>
              <p:nvPr/>
            </p:nvCxnSpPr>
            <p:spPr>
              <a:xfrm>
                <a:off x="4422" y="303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208" name="Google Shape;4208;p72"/>
              <p:cNvSpPr/>
              <p:nvPr/>
            </p:nvSpPr>
            <p:spPr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9" name="Google Shape;4209;p72"/>
              <p:cNvSpPr/>
              <p:nvPr/>
            </p:nvSpPr>
            <p:spPr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0" name="Google Shape;4210;p72"/>
              <p:cNvSpPr/>
              <p:nvPr/>
            </p:nvSpPr>
            <p:spPr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1" name="Google Shape;4211;p72"/>
              <p:cNvSpPr/>
              <p:nvPr/>
            </p:nvSpPr>
            <p:spPr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2" name="Google Shape;4212;p72"/>
              <p:cNvSpPr/>
              <p:nvPr/>
            </p:nvSpPr>
            <p:spPr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213" name="Google Shape;4213;p72"/>
            <p:cNvCxnSpPr/>
            <p:nvPr/>
          </p:nvCxnSpPr>
          <p:spPr>
            <a:xfrm flipH="1" rot="10800000">
              <a:off x="3734" y="2350"/>
              <a:ext cx="708" cy="684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214" name="Google Shape;4214;p72"/>
            <p:cNvCxnSpPr/>
            <p:nvPr/>
          </p:nvCxnSpPr>
          <p:spPr>
            <a:xfrm rot="10800000">
              <a:off x="3266" y="2020"/>
              <a:ext cx="0" cy="786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4215" name="Google Shape;4215;p72"/>
            <p:cNvGrpSpPr/>
            <p:nvPr/>
          </p:nvGrpSpPr>
          <p:grpSpPr>
            <a:xfrm>
              <a:off x="3799" y="2535"/>
              <a:ext cx="600" cy="600"/>
              <a:chOff x="3749" y="2537"/>
              <a:chExt cx="600" cy="600"/>
            </a:xfrm>
          </p:grpSpPr>
          <p:sp>
            <p:nvSpPr>
              <p:cNvPr id="4216" name="Google Shape;4216;p72"/>
              <p:cNvSpPr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7" name="Google Shape;4217;p72"/>
              <p:cNvSpPr txBox="1"/>
              <p:nvPr/>
            </p:nvSpPr>
            <p:spPr>
              <a:xfrm>
                <a:off x="3749" y="2537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100"/>
                  <a:buFont typeface="Calibri"/>
                  <a:buNone/>
                </a:pPr>
                <a:r>
                  <a:rPr b="0" i="0" lang="el" sz="2100" u="none" cap="none" strike="noStrike">
                    <a:solidFill>
                      <a:srgbClr val="CC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SMTP</a:t>
                </a:r>
                <a:endParaRPr sz="1100"/>
              </a:p>
            </p:txBody>
          </p:sp>
        </p:grpSp>
        <p:grpSp>
          <p:nvGrpSpPr>
            <p:cNvPr id="4218" name="Google Shape;4218;p72"/>
            <p:cNvGrpSpPr/>
            <p:nvPr/>
          </p:nvGrpSpPr>
          <p:grpSpPr>
            <a:xfrm>
              <a:off x="3775" y="1743"/>
              <a:ext cx="600" cy="600"/>
              <a:chOff x="3749" y="2537"/>
              <a:chExt cx="600" cy="600"/>
            </a:xfrm>
          </p:grpSpPr>
          <p:sp>
            <p:nvSpPr>
              <p:cNvPr id="4219" name="Google Shape;4219;p72"/>
              <p:cNvSpPr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0" name="Google Shape;4220;p72"/>
              <p:cNvSpPr txBox="1"/>
              <p:nvPr/>
            </p:nvSpPr>
            <p:spPr>
              <a:xfrm>
                <a:off x="3749" y="2537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100"/>
                  <a:buFont typeface="Calibri"/>
                  <a:buNone/>
                </a:pPr>
                <a:r>
                  <a:rPr b="0" i="0" lang="el" sz="2100" u="none" cap="none" strike="noStrike">
                    <a:solidFill>
                      <a:srgbClr val="CC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SMTP</a:t>
                </a:r>
                <a:endParaRPr sz="1100"/>
              </a:p>
            </p:txBody>
          </p:sp>
        </p:grpSp>
        <p:grpSp>
          <p:nvGrpSpPr>
            <p:cNvPr id="4221" name="Google Shape;4221;p72"/>
            <p:cNvGrpSpPr/>
            <p:nvPr/>
          </p:nvGrpSpPr>
          <p:grpSpPr>
            <a:xfrm>
              <a:off x="2962" y="2151"/>
              <a:ext cx="600" cy="600"/>
              <a:chOff x="3770" y="2495"/>
              <a:chExt cx="600" cy="600"/>
            </a:xfrm>
          </p:grpSpPr>
          <p:sp>
            <p:nvSpPr>
              <p:cNvPr id="4222" name="Google Shape;4222;p72"/>
              <p:cNvSpPr/>
              <p:nvPr/>
            </p:nvSpPr>
            <p:spPr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3" name="Google Shape;4223;p72"/>
              <p:cNvSpPr txBox="1"/>
              <p:nvPr/>
            </p:nvSpPr>
            <p:spPr>
              <a:xfrm>
                <a:off x="3770" y="2495"/>
                <a:ext cx="600" cy="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2100"/>
                  <a:buFont typeface="Calibri"/>
                  <a:buNone/>
                </a:pPr>
                <a:r>
                  <a:rPr b="0" i="0" lang="el" sz="2100" u="none" cap="none" strike="noStrike">
                    <a:solidFill>
                      <a:srgbClr val="CC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SMTP</a:t>
                </a:r>
                <a:endParaRPr sz="1100"/>
              </a:p>
            </p:txBody>
          </p:sp>
        </p:grpSp>
        <p:grpSp>
          <p:nvGrpSpPr>
            <p:cNvPr id="4224" name="Google Shape;4224;p72"/>
            <p:cNvGrpSpPr/>
            <p:nvPr/>
          </p:nvGrpSpPr>
          <p:grpSpPr>
            <a:xfrm>
              <a:off x="3601" y="912"/>
              <a:ext cx="561" cy="638"/>
              <a:chOff x="3588" y="576"/>
              <a:chExt cx="561" cy="638"/>
            </a:xfrm>
          </p:grpSpPr>
          <p:grpSp>
            <p:nvGrpSpPr>
              <p:cNvPr id="4225" name="Google Shape;4225;p72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226" name="Google Shape;4226;p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27" name="Google Shape;4227;p72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28" name="Google Shape;4228;p72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9" name="Google Shape;4229;p72"/>
            <p:cNvGrpSpPr/>
            <p:nvPr/>
          </p:nvGrpSpPr>
          <p:grpSpPr>
            <a:xfrm>
              <a:off x="4884" y="1426"/>
              <a:ext cx="561" cy="638"/>
              <a:chOff x="3588" y="576"/>
              <a:chExt cx="561" cy="638"/>
            </a:xfrm>
          </p:grpSpPr>
          <p:grpSp>
            <p:nvGrpSpPr>
              <p:cNvPr id="4230" name="Google Shape;4230;p72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231" name="Google Shape;4231;p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32" name="Google Shape;4232;p72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33" name="Google Shape;4233;p72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4" name="Google Shape;4234;p72"/>
            <p:cNvGrpSpPr/>
            <p:nvPr/>
          </p:nvGrpSpPr>
          <p:grpSpPr>
            <a:xfrm>
              <a:off x="5096" y="1906"/>
              <a:ext cx="561" cy="638"/>
              <a:chOff x="3588" y="576"/>
              <a:chExt cx="561" cy="638"/>
            </a:xfrm>
          </p:grpSpPr>
          <p:grpSp>
            <p:nvGrpSpPr>
              <p:cNvPr id="4235" name="Google Shape;4235;p72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236" name="Google Shape;4236;p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37" name="Google Shape;4237;p72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38" name="Google Shape;4238;p72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39" name="Google Shape;4239;p72"/>
            <p:cNvGrpSpPr/>
            <p:nvPr/>
          </p:nvGrpSpPr>
          <p:grpSpPr>
            <a:xfrm>
              <a:off x="5013" y="2566"/>
              <a:ext cx="561" cy="638"/>
              <a:chOff x="3588" y="576"/>
              <a:chExt cx="561" cy="638"/>
            </a:xfrm>
          </p:grpSpPr>
          <p:grpSp>
            <p:nvGrpSpPr>
              <p:cNvPr id="4240" name="Google Shape;4240;p72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241" name="Google Shape;4241;p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42" name="Google Shape;4242;p72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43" name="Google Shape;4243;p72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4" name="Google Shape;4244;p72"/>
            <p:cNvGrpSpPr/>
            <p:nvPr/>
          </p:nvGrpSpPr>
          <p:grpSpPr>
            <a:xfrm>
              <a:off x="3368" y="3472"/>
              <a:ext cx="561" cy="638"/>
              <a:chOff x="3588" y="576"/>
              <a:chExt cx="561" cy="638"/>
            </a:xfrm>
          </p:grpSpPr>
          <p:grpSp>
            <p:nvGrpSpPr>
              <p:cNvPr id="4245" name="Google Shape;4245;p72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246" name="Google Shape;4246;p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47" name="Google Shape;4247;p72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48" name="Google Shape;4248;p72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9" name="Google Shape;4249;p72"/>
            <p:cNvGrpSpPr/>
            <p:nvPr/>
          </p:nvGrpSpPr>
          <p:grpSpPr>
            <a:xfrm>
              <a:off x="3827" y="3082"/>
              <a:ext cx="561" cy="638"/>
              <a:chOff x="3588" y="576"/>
              <a:chExt cx="561" cy="638"/>
            </a:xfrm>
          </p:grpSpPr>
          <p:grpSp>
            <p:nvGrpSpPr>
              <p:cNvPr id="4250" name="Google Shape;4250;p72"/>
              <p:cNvGrpSpPr/>
              <p:nvPr/>
            </p:nvGrpSpPr>
            <p:grpSpPr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descr="desktop_computer_stylized_medium" id="4251" name="Google Shape;4251;p7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52" name="Google Shape;4252;p72"/>
                <p:cNvSpPr/>
                <p:nvPr/>
              </p:nvSpPr>
              <p:spPr>
                <a:xfrm flipH="1">
                  <a:off x="374" y="1579"/>
                  <a:ext cx="477" cy="506"/>
                </a:xfrm>
                <a:custGeom>
                  <a:rect b="b" l="l" r="r" t="t"/>
                  <a:pathLst>
                    <a:path extrusionOk="0" h="368" w="356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5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53" name="Google Shape;4253;p72"/>
              <p:cNvSpPr/>
              <p:nvPr/>
            </p:nvSpPr>
            <p:spPr>
              <a:xfrm>
                <a:off x="3611" y="576"/>
                <a:ext cx="381" cy="330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54" name="Google Shape;4254;p72"/>
          <p:cNvSpPr txBox="1"/>
          <p:nvPr/>
        </p:nvSpPr>
        <p:spPr>
          <a:xfrm>
            <a:off x="-76200" y="818400"/>
            <a:ext cx="52002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Εξυπηρέτες 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mail: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Η ταχυδρομική θυρίδα (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mailbox)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περιέχει τα εισερχόμενα μηνύματα για τον χρήστη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ουρά μηνυμάτων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των εξερχόμενων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που στέλνονται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mail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μηνυμάτων</a:t>
            </a:r>
            <a:endParaRPr sz="2200"/>
          </a:p>
          <a:p>
            <a:pPr indent="0" lvl="0" marL="10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πρωτόκολλο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μεταξύ των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εξυπηρέτων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για να στέλνουν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μηνύματα</a:t>
            </a:r>
            <a:endParaRPr sz="2200"/>
          </a:p>
          <a:p>
            <a:pPr indent="-177800" lvl="0" marL="30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client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mail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εξυπηρέτης που στέλνει </a:t>
            </a:r>
            <a:endParaRPr sz="2200"/>
          </a:p>
          <a:p>
            <a:pPr indent="-177800" lvl="0" marL="30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“server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”: </a:t>
            </a:r>
            <a:r>
              <a:rPr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Ο mail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εξυπηρέτης που λαμβάνει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55" name="Google Shape;4255;p72"/>
          <p:cNvGrpSpPr/>
          <p:nvPr/>
        </p:nvGrpSpPr>
        <p:grpSpPr>
          <a:xfrm>
            <a:off x="5302133" y="1496290"/>
            <a:ext cx="2782685" cy="2799309"/>
            <a:chOff x="7171111" y="1995054"/>
            <a:chExt cx="3710247" cy="3732412"/>
          </a:xfrm>
        </p:grpSpPr>
        <p:sp>
          <p:nvSpPr>
            <p:cNvPr id="4256" name="Google Shape;4256;p72"/>
            <p:cNvSpPr/>
            <p:nvPr/>
          </p:nvSpPr>
          <p:spPr>
            <a:xfrm>
              <a:off x="7215447" y="1995054"/>
              <a:ext cx="1230284" cy="432262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7" name="Google Shape;4257;p72"/>
            <p:cNvSpPr/>
            <p:nvPr/>
          </p:nvSpPr>
          <p:spPr>
            <a:xfrm>
              <a:off x="9213272" y="2862348"/>
              <a:ext cx="1230284" cy="432262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8" name="Google Shape;4258;p72"/>
            <p:cNvSpPr/>
            <p:nvPr/>
          </p:nvSpPr>
          <p:spPr>
            <a:xfrm>
              <a:off x="7171111" y="4261656"/>
              <a:ext cx="1230284" cy="432262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9" name="Google Shape;4259;p72"/>
            <p:cNvSpPr/>
            <p:nvPr/>
          </p:nvSpPr>
          <p:spPr>
            <a:xfrm>
              <a:off x="9651074" y="5295204"/>
              <a:ext cx="1230284" cy="432262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60" name="Google Shape;4260;p72"/>
          <p:cNvGrpSpPr/>
          <p:nvPr/>
        </p:nvGrpSpPr>
        <p:grpSpPr>
          <a:xfrm>
            <a:off x="5164975" y="1596044"/>
            <a:ext cx="1793471" cy="1398616"/>
            <a:chOff x="6988233" y="2128058"/>
            <a:chExt cx="2391295" cy="1864822"/>
          </a:xfrm>
        </p:grpSpPr>
        <p:sp>
          <p:nvSpPr>
            <p:cNvPr id="4261" name="Google Shape;4261;p72"/>
            <p:cNvSpPr/>
            <p:nvPr/>
          </p:nvSpPr>
          <p:spPr>
            <a:xfrm>
              <a:off x="8262851" y="2128058"/>
              <a:ext cx="1080655" cy="615142"/>
            </a:xfrm>
            <a:prstGeom prst="ellipse">
              <a:avLst/>
            </a:prstGeom>
            <a:noFill/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2" name="Google Shape;4262;p72"/>
            <p:cNvSpPr/>
            <p:nvPr/>
          </p:nvSpPr>
          <p:spPr>
            <a:xfrm>
              <a:off x="8298873" y="3377738"/>
              <a:ext cx="1080655" cy="615142"/>
            </a:xfrm>
            <a:prstGeom prst="ellipse">
              <a:avLst/>
            </a:prstGeom>
            <a:noFill/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3" name="Google Shape;4263;p72"/>
            <p:cNvSpPr/>
            <p:nvPr/>
          </p:nvSpPr>
          <p:spPr>
            <a:xfrm>
              <a:off x="6988233" y="2781993"/>
              <a:ext cx="1080655" cy="615142"/>
            </a:xfrm>
            <a:prstGeom prst="ellipse">
              <a:avLst/>
            </a:prstGeom>
            <a:noFill/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64" name="Google Shape;4264;p72"/>
          <p:cNvSpPr txBox="1"/>
          <p:nvPr>
            <p:ph idx="12" type="sldNum"/>
          </p:nvPr>
        </p:nvSpPr>
        <p:spPr>
          <a:xfrm>
            <a:off x="68385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4265" name="Google Shape;4265;p72"/>
          <p:cNvSpPr txBox="1"/>
          <p:nvPr/>
        </p:nvSpPr>
        <p:spPr>
          <a:xfrm>
            <a:off x="5445625" y="1144424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6" name="Google Shape;4266;p72"/>
          <p:cNvGrpSpPr/>
          <p:nvPr/>
        </p:nvGrpSpPr>
        <p:grpSpPr>
          <a:xfrm>
            <a:off x="5341618" y="1697874"/>
            <a:ext cx="2454346" cy="3023781"/>
            <a:chOff x="7171111" y="1995054"/>
            <a:chExt cx="3272461" cy="4031708"/>
          </a:xfrm>
        </p:grpSpPr>
        <p:sp>
          <p:nvSpPr>
            <p:cNvPr id="4267" name="Google Shape;4267;p72"/>
            <p:cNvSpPr/>
            <p:nvPr/>
          </p:nvSpPr>
          <p:spPr>
            <a:xfrm>
              <a:off x="7215447" y="1995054"/>
              <a:ext cx="1230300" cy="432300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8" name="Google Shape;4268;p72"/>
            <p:cNvSpPr/>
            <p:nvPr/>
          </p:nvSpPr>
          <p:spPr>
            <a:xfrm>
              <a:off x="9213272" y="2862348"/>
              <a:ext cx="1230300" cy="432300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9" name="Google Shape;4269;p72"/>
            <p:cNvSpPr/>
            <p:nvPr/>
          </p:nvSpPr>
          <p:spPr>
            <a:xfrm>
              <a:off x="7171111" y="4261656"/>
              <a:ext cx="1230300" cy="432300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0" name="Google Shape;4270;p72"/>
            <p:cNvSpPr/>
            <p:nvPr/>
          </p:nvSpPr>
          <p:spPr>
            <a:xfrm>
              <a:off x="9590116" y="5594462"/>
              <a:ext cx="759300" cy="432300"/>
            </a:xfrm>
            <a:prstGeom prst="ellipse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1" name="Google Shape;4271;p72"/>
          <p:cNvSpPr txBox="1"/>
          <p:nvPr/>
        </p:nvSpPr>
        <p:spPr>
          <a:xfrm>
            <a:off x="5859124" y="569048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2" name="Google Shape;4272;p72"/>
          <p:cNvSpPr txBox="1"/>
          <p:nvPr/>
        </p:nvSpPr>
        <p:spPr>
          <a:xfrm>
            <a:off x="7411274" y="11977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3" name="Google Shape;4273;p72"/>
          <p:cNvSpPr txBox="1"/>
          <p:nvPr/>
        </p:nvSpPr>
        <p:spPr>
          <a:xfrm>
            <a:off x="7662524" y="17636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4" name="Google Shape;4274;p72"/>
          <p:cNvSpPr txBox="1"/>
          <p:nvPr/>
        </p:nvSpPr>
        <p:spPr>
          <a:xfrm>
            <a:off x="7557074" y="25444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5" name="Google Shape;4275;p72"/>
          <p:cNvSpPr txBox="1"/>
          <p:nvPr/>
        </p:nvSpPr>
        <p:spPr>
          <a:xfrm>
            <a:off x="6124199" y="31500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6" name="Google Shape;4276;p72"/>
          <p:cNvSpPr txBox="1"/>
          <p:nvPr/>
        </p:nvSpPr>
        <p:spPr>
          <a:xfrm>
            <a:off x="5580199" y="3650173"/>
            <a:ext cx="714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1" name="Shape 4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2" name="Google Shape;4282;p73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SMTP RFC (5321)</a:t>
            </a:r>
            <a:endParaRPr sz="3600"/>
          </a:p>
        </p:txBody>
      </p:sp>
      <p:sp>
        <p:nvSpPr>
          <p:cNvPr id="4283" name="Google Shape;4283;p73"/>
          <p:cNvSpPr txBox="1"/>
          <p:nvPr/>
        </p:nvSpPr>
        <p:spPr>
          <a:xfrm>
            <a:off x="-89225" y="947050"/>
            <a:ext cx="5864100" cy="4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Χρησιμοποιεί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στείλει με αξιοπιστία ένα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email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μήνυμα από τον πελάτη στον 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θύρα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 sz="2200"/>
          </a:p>
          <a:p>
            <a:pPr indent="-1905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άμεση μεταφορά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sending server (acting like client) to receiving server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τρεις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φάσεις μεταφοράς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χειραψία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(handshake)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μεταφορά των μηνυμάτων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κλείσιμο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command/response interaction (like HTTP)</a:t>
            </a:r>
            <a:endParaRPr b="0" i="0" sz="2200" u="none" cap="none" strike="noStrike">
              <a:solidFill>
                <a:srgbClr val="ED7D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εντολές</a:t>
            </a:r>
            <a:r>
              <a:rPr b="0" i="0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ASCII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κείμενο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απάντηση</a:t>
            </a:r>
            <a:r>
              <a:rPr b="0" i="0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κωδικός κατάστασης </a:t>
            </a:r>
            <a:endParaRPr sz="2200"/>
          </a:p>
        </p:txBody>
      </p:sp>
      <p:cxnSp>
        <p:nvCxnSpPr>
          <p:cNvPr id="4284" name="Google Shape;4284;p73"/>
          <p:cNvCxnSpPr/>
          <p:nvPr/>
        </p:nvCxnSpPr>
        <p:spPr>
          <a:xfrm>
            <a:off x="7319692" y="1355069"/>
            <a:ext cx="0" cy="337071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85" name="Google Shape;4285;p73"/>
          <p:cNvCxnSpPr/>
          <p:nvPr/>
        </p:nvCxnSpPr>
        <p:spPr>
          <a:xfrm>
            <a:off x="8587708" y="1350307"/>
            <a:ext cx="0" cy="3338071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86" name="Google Shape;4286;p73"/>
          <p:cNvCxnSpPr/>
          <p:nvPr/>
        </p:nvCxnSpPr>
        <p:spPr>
          <a:xfrm>
            <a:off x="7330408" y="1528901"/>
            <a:ext cx="1263254" cy="29289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7" name="Google Shape;4287;p73"/>
          <p:cNvCxnSpPr/>
          <p:nvPr/>
        </p:nvCxnSpPr>
        <p:spPr>
          <a:xfrm flipH="1">
            <a:off x="7332162" y="1832575"/>
            <a:ext cx="1254919" cy="3024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8" name="Google Shape;4288;p73"/>
          <p:cNvCxnSpPr/>
          <p:nvPr/>
        </p:nvCxnSpPr>
        <p:spPr>
          <a:xfrm>
            <a:off x="7338115" y="2213575"/>
            <a:ext cx="1263254" cy="29289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9" name="Google Shape;4289;p73"/>
          <p:cNvCxnSpPr/>
          <p:nvPr/>
        </p:nvCxnSpPr>
        <p:spPr>
          <a:xfrm>
            <a:off x="7026799" y="1509851"/>
            <a:ext cx="292894" cy="119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0" name="Google Shape;4290;p73"/>
          <p:cNvSpPr txBox="1"/>
          <p:nvPr/>
        </p:nvSpPr>
        <p:spPr>
          <a:xfrm>
            <a:off x="6022182" y="1261396"/>
            <a:ext cx="1022780" cy="4633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initiate TCP</a:t>
            </a:r>
            <a:endParaRPr sz="1100"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connection</a:t>
            </a:r>
            <a:endParaRPr sz="1100"/>
          </a:p>
        </p:txBody>
      </p:sp>
      <p:sp>
        <p:nvSpPr>
          <p:cNvPr id="4291" name="Google Shape;4291;p73"/>
          <p:cNvSpPr/>
          <p:nvPr/>
        </p:nvSpPr>
        <p:spPr>
          <a:xfrm>
            <a:off x="7128002" y="1547951"/>
            <a:ext cx="96441" cy="602456"/>
          </a:xfrm>
          <a:prstGeom prst="leftBrace">
            <a:avLst>
              <a:gd fmla="val 52057" name="adj1"/>
              <a:gd fmla="val 50000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2" name="Google Shape;4292;p73"/>
          <p:cNvSpPr txBox="1"/>
          <p:nvPr/>
        </p:nvSpPr>
        <p:spPr>
          <a:xfrm>
            <a:off x="6778521" y="1681366"/>
            <a:ext cx="431416" cy="2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RTT</a:t>
            </a:r>
            <a:endParaRPr sz="1100"/>
          </a:p>
        </p:txBody>
      </p:sp>
      <p:cxnSp>
        <p:nvCxnSpPr>
          <p:cNvPr id="4293" name="Google Shape;4293;p73"/>
          <p:cNvCxnSpPr/>
          <p:nvPr/>
        </p:nvCxnSpPr>
        <p:spPr>
          <a:xfrm>
            <a:off x="7076177" y="2163569"/>
            <a:ext cx="26551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94" name="Google Shape;4294;p73"/>
          <p:cNvSpPr txBox="1"/>
          <p:nvPr/>
        </p:nvSpPr>
        <p:spPr>
          <a:xfrm>
            <a:off x="7300253" y="4487387"/>
            <a:ext cx="497973" cy="2671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grpSp>
        <p:nvGrpSpPr>
          <p:cNvPr id="4295" name="Google Shape;4295;p73"/>
          <p:cNvGrpSpPr/>
          <p:nvPr/>
        </p:nvGrpSpPr>
        <p:grpSpPr>
          <a:xfrm>
            <a:off x="8491127" y="835429"/>
            <a:ext cx="227052" cy="465435"/>
            <a:chOff x="4140" y="429"/>
            <a:chExt cx="1425" cy="2396"/>
          </a:xfrm>
        </p:grpSpPr>
        <p:sp>
          <p:nvSpPr>
            <p:cNvPr id="4296" name="Google Shape;4296;p7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7" name="Google Shape;4297;p73"/>
            <p:cNvSpPr/>
            <p:nvPr/>
          </p:nvSpPr>
          <p:spPr>
            <a:xfrm>
              <a:off x="4204" y="429"/>
              <a:ext cx="1051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8" name="Google Shape;4298;p7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9" name="Google Shape;4299;p7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0" name="Google Shape;4300;p73"/>
            <p:cNvSpPr/>
            <p:nvPr/>
          </p:nvSpPr>
          <p:spPr>
            <a:xfrm>
              <a:off x="4209" y="690"/>
              <a:ext cx="598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1" name="Google Shape;4301;p73"/>
            <p:cNvGrpSpPr/>
            <p:nvPr/>
          </p:nvGrpSpPr>
          <p:grpSpPr>
            <a:xfrm>
              <a:off x="4748" y="668"/>
              <a:ext cx="582" cy="145"/>
              <a:chOff x="613" y="2568"/>
              <a:chExt cx="726" cy="139"/>
            </a:xfrm>
          </p:grpSpPr>
          <p:sp>
            <p:nvSpPr>
              <p:cNvPr id="4302" name="Google Shape;4302;p73"/>
              <p:cNvSpPr/>
              <p:nvPr/>
            </p:nvSpPr>
            <p:spPr>
              <a:xfrm>
                <a:off x="613" y="2568"/>
                <a:ext cx="726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3" name="Google Shape;4303;p73"/>
              <p:cNvSpPr/>
              <p:nvPr/>
            </p:nvSpPr>
            <p:spPr>
              <a:xfrm>
                <a:off x="627" y="2584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4" name="Google Shape;4304;p73"/>
            <p:cNvSpPr/>
            <p:nvPr/>
          </p:nvSpPr>
          <p:spPr>
            <a:xfrm>
              <a:off x="4225" y="1018"/>
              <a:ext cx="592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05" name="Google Shape;4305;p73"/>
            <p:cNvGrpSpPr/>
            <p:nvPr/>
          </p:nvGrpSpPr>
          <p:grpSpPr>
            <a:xfrm>
              <a:off x="4749" y="996"/>
              <a:ext cx="582" cy="133"/>
              <a:chOff x="616" y="2570"/>
              <a:chExt cx="726" cy="138"/>
            </a:xfrm>
          </p:grpSpPr>
          <p:sp>
            <p:nvSpPr>
              <p:cNvPr id="4306" name="Google Shape;4306;p73"/>
              <p:cNvSpPr/>
              <p:nvPr/>
            </p:nvSpPr>
            <p:spPr>
              <a:xfrm>
                <a:off x="616" y="2570"/>
                <a:ext cx="726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7" name="Google Shape;4307;p73"/>
              <p:cNvSpPr/>
              <p:nvPr/>
            </p:nvSpPr>
            <p:spPr>
              <a:xfrm>
                <a:off x="629" y="2587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8" name="Google Shape;4308;p73"/>
            <p:cNvSpPr/>
            <p:nvPr/>
          </p:nvSpPr>
          <p:spPr>
            <a:xfrm>
              <a:off x="4215" y="1357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9" name="Google Shape;4309;p73"/>
            <p:cNvSpPr/>
            <p:nvPr/>
          </p:nvSpPr>
          <p:spPr>
            <a:xfrm>
              <a:off x="4225" y="1658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0" name="Google Shape;4310;p73"/>
            <p:cNvGrpSpPr/>
            <p:nvPr/>
          </p:nvGrpSpPr>
          <p:grpSpPr>
            <a:xfrm>
              <a:off x="4733" y="1641"/>
              <a:ext cx="587" cy="139"/>
              <a:chOff x="611" y="2581"/>
              <a:chExt cx="731" cy="128"/>
            </a:xfrm>
          </p:grpSpPr>
          <p:sp>
            <p:nvSpPr>
              <p:cNvPr id="4311" name="Google Shape;4311;p73"/>
              <p:cNvSpPr/>
              <p:nvPr/>
            </p:nvSpPr>
            <p:spPr>
              <a:xfrm>
                <a:off x="611" y="2581"/>
                <a:ext cx="731" cy="12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2" name="Google Shape;4312;p73"/>
              <p:cNvSpPr/>
              <p:nvPr/>
            </p:nvSpPr>
            <p:spPr>
              <a:xfrm>
                <a:off x="624" y="2586"/>
                <a:ext cx="698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3" name="Google Shape;4313;p7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14" name="Google Shape;4314;p73"/>
            <p:cNvGrpSpPr/>
            <p:nvPr/>
          </p:nvGrpSpPr>
          <p:grpSpPr>
            <a:xfrm>
              <a:off x="4737" y="1335"/>
              <a:ext cx="582" cy="139"/>
              <a:chOff x="612" y="2576"/>
              <a:chExt cx="725" cy="139"/>
            </a:xfrm>
          </p:grpSpPr>
          <p:sp>
            <p:nvSpPr>
              <p:cNvPr id="4315" name="Google Shape;4315;p73"/>
              <p:cNvSpPr/>
              <p:nvPr/>
            </p:nvSpPr>
            <p:spPr>
              <a:xfrm>
                <a:off x="612" y="2576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6" name="Google Shape;4316;p73"/>
              <p:cNvSpPr/>
              <p:nvPr/>
            </p:nvSpPr>
            <p:spPr>
              <a:xfrm>
                <a:off x="626" y="2587"/>
                <a:ext cx="691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17" name="Google Shape;4317;p73"/>
            <p:cNvSpPr/>
            <p:nvPr/>
          </p:nvSpPr>
          <p:spPr>
            <a:xfrm>
              <a:off x="5250" y="429"/>
              <a:ext cx="69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7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7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73"/>
            <p:cNvSpPr/>
            <p:nvPr/>
          </p:nvSpPr>
          <p:spPr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7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73"/>
            <p:cNvSpPr/>
            <p:nvPr/>
          </p:nvSpPr>
          <p:spPr>
            <a:xfrm>
              <a:off x="4140" y="2680"/>
              <a:ext cx="1201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73"/>
            <p:cNvSpPr/>
            <p:nvPr/>
          </p:nvSpPr>
          <p:spPr>
            <a:xfrm>
              <a:off x="4204" y="2708"/>
              <a:ext cx="1073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73"/>
            <p:cNvSpPr/>
            <p:nvPr/>
          </p:nvSpPr>
          <p:spPr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73"/>
            <p:cNvSpPr/>
            <p:nvPr/>
          </p:nvSpPr>
          <p:spPr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73"/>
            <p:cNvSpPr/>
            <p:nvPr/>
          </p:nvSpPr>
          <p:spPr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73"/>
            <p:cNvSpPr/>
            <p:nvPr/>
          </p:nvSpPr>
          <p:spPr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8" name="Google Shape;4328;p73"/>
          <p:cNvGrpSpPr/>
          <p:nvPr/>
        </p:nvGrpSpPr>
        <p:grpSpPr>
          <a:xfrm>
            <a:off x="7221357" y="849977"/>
            <a:ext cx="227052" cy="465435"/>
            <a:chOff x="4140" y="429"/>
            <a:chExt cx="1425" cy="2396"/>
          </a:xfrm>
        </p:grpSpPr>
        <p:sp>
          <p:nvSpPr>
            <p:cNvPr id="4329" name="Google Shape;4329;p7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73"/>
            <p:cNvSpPr/>
            <p:nvPr/>
          </p:nvSpPr>
          <p:spPr>
            <a:xfrm>
              <a:off x="4204" y="429"/>
              <a:ext cx="1051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7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7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73"/>
            <p:cNvSpPr/>
            <p:nvPr/>
          </p:nvSpPr>
          <p:spPr>
            <a:xfrm>
              <a:off x="4209" y="690"/>
              <a:ext cx="598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4" name="Google Shape;4334;p73"/>
            <p:cNvGrpSpPr/>
            <p:nvPr/>
          </p:nvGrpSpPr>
          <p:grpSpPr>
            <a:xfrm>
              <a:off x="4748" y="668"/>
              <a:ext cx="582" cy="145"/>
              <a:chOff x="613" y="2568"/>
              <a:chExt cx="726" cy="139"/>
            </a:xfrm>
          </p:grpSpPr>
          <p:sp>
            <p:nvSpPr>
              <p:cNvPr id="4335" name="Google Shape;4335;p73"/>
              <p:cNvSpPr/>
              <p:nvPr/>
            </p:nvSpPr>
            <p:spPr>
              <a:xfrm>
                <a:off x="613" y="2568"/>
                <a:ext cx="726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6" name="Google Shape;4336;p73"/>
              <p:cNvSpPr/>
              <p:nvPr/>
            </p:nvSpPr>
            <p:spPr>
              <a:xfrm>
                <a:off x="627" y="2584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37" name="Google Shape;4337;p73"/>
            <p:cNvSpPr/>
            <p:nvPr/>
          </p:nvSpPr>
          <p:spPr>
            <a:xfrm>
              <a:off x="4225" y="1018"/>
              <a:ext cx="592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8" name="Google Shape;4338;p73"/>
            <p:cNvGrpSpPr/>
            <p:nvPr/>
          </p:nvGrpSpPr>
          <p:grpSpPr>
            <a:xfrm>
              <a:off x="4749" y="996"/>
              <a:ext cx="582" cy="133"/>
              <a:chOff x="616" y="2570"/>
              <a:chExt cx="726" cy="138"/>
            </a:xfrm>
          </p:grpSpPr>
          <p:sp>
            <p:nvSpPr>
              <p:cNvPr id="4339" name="Google Shape;4339;p73"/>
              <p:cNvSpPr/>
              <p:nvPr/>
            </p:nvSpPr>
            <p:spPr>
              <a:xfrm>
                <a:off x="616" y="2570"/>
                <a:ext cx="726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0" name="Google Shape;4340;p73"/>
              <p:cNvSpPr/>
              <p:nvPr/>
            </p:nvSpPr>
            <p:spPr>
              <a:xfrm>
                <a:off x="629" y="2587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1" name="Google Shape;4341;p73"/>
            <p:cNvSpPr/>
            <p:nvPr/>
          </p:nvSpPr>
          <p:spPr>
            <a:xfrm>
              <a:off x="4215" y="1357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73"/>
            <p:cNvSpPr/>
            <p:nvPr/>
          </p:nvSpPr>
          <p:spPr>
            <a:xfrm>
              <a:off x="4225" y="1658"/>
              <a:ext cx="598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3" name="Google Shape;4343;p73"/>
            <p:cNvGrpSpPr/>
            <p:nvPr/>
          </p:nvGrpSpPr>
          <p:grpSpPr>
            <a:xfrm>
              <a:off x="4733" y="1641"/>
              <a:ext cx="587" cy="139"/>
              <a:chOff x="611" y="2581"/>
              <a:chExt cx="731" cy="128"/>
            </a:xfrm>
          </p:grpSpPr>
          <p:sp>
            <p:nvSpPr>
              <p:cNvPr id="4344" name="Google Shape;4344;p73"/>
              <p:cNvSpPr/>
              <p:nvPr/>
            </p:nvSpPr>
            <p:spPr>
              <a:xfrm>
                <a:off x="611" y="2581"/>
                <a:ext cx="731" cy="12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73"/>
              <p:cNvSpPr/>
              <p:nvPr/>
            </p:nvSpPr>
            <p:spPr>
              <a:xfrm>
                <a:off x="624" y="2586"/>
                <a:ext cx="698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6" name="Google Shape;4346;p7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7" name="Google Shape;4347;p73"/>
            <p:cNvGrpSpPr/>
            <p:nvPr/>
          </p:nvGrpSpPr>
          <p:grpSpPr>
            <a:xfrm>
              <a:off x="4737" y="1335"/>
              <a:ext cx="582" cy="139"/>
              <a:chOff x="612" y="2576"/>
              <a:chExt cx="725" cy="139"/>
            </a:xfrm>
          </p:grpSpPr>
          <p:sp>
            <p:nvSpPr>
              <p:cNvPr id="4348" name="Google Shape;4348;p73"/>
              <p:cNvSpPr/>
              <p:nvPr/>
            </p:nvSpPr>
            <p:spPr>
              <a:xfrm>
                <a:off x="612" y="2576"/>
                <a:ext cx="725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9" name="Google Shape;4349;p73"/>
              <p:cNvSpPr/>
              <p:nvPr/>
            </p:nvSpPr>
            <p:spPr>
              <a:xfrm>
                <a:off x="626" y="2587"/>
                <a:ext cx="691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Arial"/>
                  <a:buNone/>
                </a:pPr>
                <a:r>
                  <a:t/>
                </a:r>
                <a:endParaRPr b="0" i="0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50" name="Google Shape;4350;p73"/>
            <p:cNvSpPr/>
            <p:nvPr/>
          </p:nvSpPr>
          <p:spPr>
            <a:xfrm>
              <a:off x="5250" y="429"/>
              <a:ext cx="69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7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7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73"/>
            <p:cNvSpPr/>
            <p:nvPr/>
          </p:nvSpPr>
          <p:spPr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7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73"/>
            <p:cNvSpPr/>
            <p:nvPr/>
          </p:nvSpPr>
          <p:spPr>
            <a:xfrm>
              <a:off x="4140" y="2680"/>
              <a:ext cx="1201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73"/>
            <p:cNvSpPr/>
            <p:nvPr/>
          </p:nvSpPr>
          <p:spPr>
            <a:xfrm>
              <a:off x="4204" y="2708"/>
              <a:ext cx="1073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73"/>
            <p:cNvSpPr/>
            <p:nvPr/>
          </p:nvSpPr>
          <p:spPr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73"/>
            <p:cNvSpPr/>
            <p:nvPr/>
          </p:nvSpPr>
          <p:spPr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73"/>
            <p:cNvSpPr/>
            <p:nvPr/>
          </p:nvSpPr>
          <p:spPr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73"/>
            <p:cNvSpPr/>
            <p:nvPr/>
          </p:nvSpPr>
          <p:spPr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1" name="Google Shape;4361;p73"/>
          <p:cNvGrpSpPr/>
          <p:nvPr/>
        </p:nvGrpSpPr>
        <p:grpSpPr>
          <a:xfrm>
            <a:off x="5972694" y="2510150"/>
            <a:ext cx="2630753" cy="1043542"/>
            <a:chOff x="7963592" y="3346866"/>
            <a:chExt cx="3507671" cy="1391389"/>
          </a:xfrm>
        </p:grpSpPr>
        <p:cxnSp>
          <p:nvCxnSpPr>
            <p:cNvPr id="4362" name="Google Shape;4362;p73"/>
            <p:cNvCxnSpPr/>
            <p:nvPr/>
          </p:nvCxnSpPr>
          <p:spPr>
            <a:xfrm flipH="1">
              <a:off x="9778988" y="3377229"/>
              <a:ext cx="1673225" cy="403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63" name="Google Shape;4363;p73"/>
            <p:cNvCxnSpPr/>
            <p:nvPr/>
          </p:nvCxnSpPr>
          <p:spPr>
            <a:xfrm>
              <a:off x="9786925" y="3835354"/>
              <a:ext cx="1684338" cy="3905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4364" name="Google Shape;4364;p73"/>
            <p:cNvCxnSpPr/>
            <p:nvPr/>
          </p:nvCxnSpPr>
          <p:spPr>
            <a:xfrm flipH="1">
              <a:off x="9781759" y="4294399"/>
              <a:ext cx="1673225" cy="403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365" name="Google Shape;4365;p73"/>
            <p:cNvSpPr txBox="1"/>
            <p:nvPr/>
          </p:nvSpPr>
          <p:spPr>
            <a:xfrm>
              <a:off x="10274100" y="3374969"/>
              <a:ext cx="548639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220</a:t>
              </a:r>
              <a:endParaRPr sz="1100"/>
            </a:p>
          </p:txBody>
        </p:sp>
        <p:sp>
          <p:nvSpPr>
            <p:cNvPr id="4366" name="Google Shape;4366;p73"/>
            <p:cNvSpPr txBox="1"/>
            <p:nvPr/>
          </p:nvSpPr>
          <p:spPr>
            <a:xfrm>
              <a:off x="10110616" y="4358640"/>
              <a:ext cx="1127759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250 Hello</a:t>
              </a:r>
              <a:endParaRPr sz="1100"/>
            </a:p>
          </p:txBody>
        </p:sp>
        <p:sp>
          <p:nvSpPr>
            <p:cNvPr id="4367" name="Google Shape;4367;p73"/>
            <p:cNvSpPr txBox="1"/>
            <p:nvPr/>
          </p:nvSpPr>
          <p:spPr>
            <a:xfrm>
              <a:off x="10293496" y="3859879"/>
              <a:ext cx="695497" cy="3693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HELO</a:t>
              </a:r>
              <a:endParaRPr sz="1100"/>
            </a:p>
          </p:txBody>
        </p:sp>
        <p:sp>
          <p:nvSpPr>
            <p:cNvPr id="4368" name="Google Shape;4368;p73"/>
            <p:cNvSpPr/>
            <p:nvPr/>
          </p:nvSpPr>
          <p:spPr>
            <a:xfrm>
              <a:off x="9589901" y="3346866"/>
              <a:ext cx="152184" cy="1391389"/>
            </a:xfrm>
            <a:prstGeom prst="leftBrace">
              <a:avLst>
                <a:gd fmla="val 52057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73"/>
            <p:cNvSpPr txBox="1"/>
            <p:nvPr/>
          </p:nvSpPr>
          <p:spPr>
            <a:xfrm>
              <a:off x="7963592" y="3757509"/>
              <a:ext cx="1662545" cy="617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SMTP handshaking</a:t>
              </a:r>
              <a:endParaRPr sz="1100"/>
            </a:p>
          </p:txBody>
        </p:sp>
      </p:grpSp>
      <p:sp>
        <p:nvSpPr>
          <p:cNvPr id="4370" name="Google Shape;4370;p73"/>
          <p:cNvSpPr txBox="1"/>
          <p:nvPr/>
        </p:nvSpPr>
        <p:spPr>
          <a:xfrm>
            <a:off x="5774878" y="1886929"/>
            <a:ext cx="1644231" cy="4633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TCP connection</a:t>
            </a:r>
            <a:endParaRPr sz="1100"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initiated</a:t>
            </a:r>
            <a:endParaRPr sz="1100"/>
          </a:p>
        </p:txBody>
      </p:sp>
      <p:sp>
        <p:nvSpPr>
          <p:cNvPr id="4371" name="Google Shape;4371;p73"/>
          <p:cNvSpPr txBox="1"/>
          <p:nvPr/>
        </p:nvSpPr>
        <p:spPr>
          <a:xfrm>
            <a:off x="6441963" y="362197"/>
            <a:ext cx="1161521" cy="4633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“client”</a:t>
            </a:r>
            <a:endParaRPr sz="1100"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SMTP server</a:t>
            </a:r>
            <a:endParaRPr sz="1100"/>
          </a:p>
        </p:txBody>
      </p:sp>
      <p:sp>
        <p:nvSpPr>
          <p:cNvPr id="4372" name="Google Shape;4372;p73"/>
          <p:cNvSpPr txBox="1"/>
          <p:nvPr/>
        </p:nvSpPr>
        <p:spPr>
          <a:xfrm>
            <a:off x="7758038" y="364275"/>
            <a:ext cx="1161521" cy="4633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“server”</a:t>
            </a:r>
            <a:endParaRPr sz="1100"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SMTP server</a:t>
            </a:r>
            <a:endParaRPr sz="1100"/>
          </a:p>
        </p:txBody>
      </p:sp>
      <p:grpSp>
        <p:nvGrpSpPr>
          <p:cNvPr id="4373" name="Google Shape;4373;p73"/>
          <p:cNvGrpSpPr/>
          <p:nvPr/>
        </p:nvGrpSpPr>
        <p:grpSpPr>
          <a:xfrm>
            <a:off x="5974772" y="3621977"/>
            <a:ext cx="1308931" cy="1043542"/>
            <a:chOff x="7966363" y="4829303"/>
            <a:chExt cx="1745242" cy="1391389"/>
          </a:xfrm>
        </p:grpSpPr>
        <p:sp>
          <p:nvSpPr>
            <p:cNvPr id="4374" name="Google Shape;4374;p73"/>
            <p:cNvSpPr/>
            <p:nvPr/>
          </p:nvSpPr>
          <p:spPr>
            <a:xfrm>
              <a:off x="9559421" y="4829303"/>
              <a:ext cx="152184" cy="1391389"/>
            </a:xfrm>
            <a:prstGeom prst="leftBrace">
              <a:avLst>
                <a:gd fmla="val 52057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73"/>
            <p:cNvSpPr txBox="1"/>
            <p:nvPr/>
          </p:nvSpPr>
          <p:spPr>
            <a:xfrm>
              <a:off x="7966363" y="5223320"/>
              <a:ext cx="1662545" cy="6178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SMTP transfers</a:t>
              </a:r>
              <a:endParaRPr sz="1100"/>
            </a:p>
          </p:txBody>
        </p:sp>
      </p:grpSp>
      <p:sp>
        <p:nvSpPr>
          <p:cNvPr id="4376" name="Google Shape;4376;p7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1" name="Shape 4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" name="Google Shape;4382;p74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Σενάριο</a:t>
            </a:r>
            <a:r>
              <a:rPr lang="el" sz="3300"/>
              <a:t>: η Alice </a:t>
            </a:r>
            <a:r>
              <a:rPr lang="el"/>
              <a:t>στέλνει </a:t>
            </a:r>
            <a:r>
              <a:rPr lang="el" sz="3300"/>
              <a:t>e-mail </a:t>
            </a:r>
            <a:r>
              <a:rPr lang="el"/>
              <a:t>στον </a:t>
            </a:r>
            <a:r>
              <a:rPr lang="el" sz="3300"/>
              <a:t>Bob</a:t>
            </a:r>
            <a:endParaRPr sz="3300"/>
          </a:p>
        </p:txBody>
      </p:sp>
      <p:sp>
        <p:nvSpPr>
          <p:cNvPr id="4383" name="Google Shape;4383;p74"/>
          <p:cNvSpPr txBox="1"/>
          <p:nvPr/>
        </p:nvSpPr>
        <p:spPr>
          <a:xfrm>
            <a:off x="-78925" y="952500"/>
            <a:ext cx="4903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Η Alice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χρησιμοποιεί τον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UA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για να συνθέσει ένα μήνυμα email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bob@someschool.edu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4" name="Google Shape;4384;p74"/>
          <p:cNvSpPr txBox="1"/>
          <p:nvPr/>
        </p:nvSpPr>
        <p:spPr>
          <a:xfrm>
            <a:off x="4750799" y="996875"/>
            <a:ext cx="4501200" cy="7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Ο πελάτης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στέλνει της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Alice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το μήνυμα μέσω της σύνδεσης TCP</a:t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385" name="Google Shape;4385;p74"/>
          <p:cNvGrpSpPr/>
          <p:nvPr/>
        </p:nvGrpSpPr>
        <p:grpSpPr>
          <a:xfrm>
            <a:off x="1042294" y="3735875"/>
            <a:ext cx="760822" cy="790581"/>
            <a:chOff x="3510" y="550"/>
            <a:chExt cx="639" cy="664"/>
          </a:xfrm>
        </p:grpSpPr>
        <p:grpSp>
          <p:nvGrpSpPr>
            <p:cNvPr id="4386" name="Google Shape;4386;p74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4387" name="Google Shape;4387;p7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88" name="Google Shape;4388;p7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89" name="Google Shape;4389;p74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74"/>
            <p:cNvSpPr txBox="1"/>
            <p:nvPr/>
          </p:nvSpPr>
          <p:spPr>
            <a:xfrm>
              <a:off x="3510" y="55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1" name="Google Shape;4391;p74"/>
          <p:cNvGrpSpPr/>
          <p:nvPr/>
        </p:nvGrpSpPr>
        <p:grpSpPr>
          <a:xfrm>
            <a:off x="3900998" y="3534665"/>
            <a:ext cx="383381" cy="520304"/>
            <a:chOff x="4140" y="429"/>
            <a:chExt cx="1425" cy="2396"/>
          </a:xfrm>
        </p:grpSpPr>
        <p:sp>
          <p:nvSpPr>
            <p:cNvPr id="4392" name="Google Shape;4392;p7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74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7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7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74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97" name="Google Shape;4397;p74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398" name="Google Shape;4398;p74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74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0" name="Google Shape;4400;p74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1" name="Google Shape;4401;p74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402" name="Google Shape;4402;p74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74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4" name="Google Shape;4404;p74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74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6" name="Google Shape;4406;p74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407" name="Google Shape;4407;p74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74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09" name="Google Shape;4409;p7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10" name="Google Shape;4410;p74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411" name="Google Shape;4411;p74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74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3" name="Google Shape;4413;p74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7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7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74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7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7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74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74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74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74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74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4" name="Google Shape;4424;p74"/>
          <p:cNvGrpSpPr/>
          <p:nvPr/>
        </p:nvGrpSpPr>
        <p:grpSpPr>
          <a:xfrm>
            <a:off x="2267460" y="3576337"/>
            <a:ext cx="383381" cy="520303"/>
            <a:chOff x="4140" y="429"/>
            <a:chExt cx="1425" cy="2396"/>
          </a:xfrm>
        </p:grpSpPr>
        <p:sp>
          <p:nvSpPr>
            <p:cNvPr id="4425" name="Google Shape;4425;p7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74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7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7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74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0" name="Google Shape;4430;p74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431" name="Google Shape;4431;p74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74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3" name="Google Shape;4433;p74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4" name="Google Shape;4434;p74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435" name="Google Shape;4435;p74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74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7" name="Google Shape;4437;p74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74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39" name="Google Shape;4439;p74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440" name="Google Shape;4440;p74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74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2" name="Google Shape;4442;p7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43" name="Google Shape;4443;p74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444" name="Google Shape;4444;p74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5" name="Google Shape;4445;p74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46" name="Google Shape;4446;p74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7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7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74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7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74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74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74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74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74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74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7" name="Google Shape;4457;p74"/>
          <p:cNvGrpSpPr/>
          <p:nvPr/>
        </p:nvGrpSpPr>
        <p:grpSpPr>
          <a:xfrm>
            <a:off x="2367472" y="3791840"/>
            <a:ext cx="723900" cy="787004"/>
            <a:chOff x="4296" y="2627"/>
            <a:chExt cx="608" cy="661"/>
          </a:xfrm>
        </p:grpSpPr>
        <p:sp>
          <p:nvSpPr>
            <p:cNvPr id="4458" name="Google Shape;4458;p74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74"/>
            <p:cNvSpPr txBox="1"/>
            <p:nvPr/>
          </p:nvSpPr>
          <p:spPr>
            <a:xfrm>
              <a:off x="4304" y="262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74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1" name="Google Shape;4461;p74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2" name="Google Shape;4462;p74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3" name="Google Shape;4463;p74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4" name="Google Shape;4464;p74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5" name="Google Shape;4465;p74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6" name="Google Shape;4466;p74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7" name="Google Shape;4467;p74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68" name="Google Shape;4468;p74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74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74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74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74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lice" id="4473" name="Google Shape;4473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75" y="3915665"/>
            <a:ext cx="421481" cy="5203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" id="4474" name="Google Shape;447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6035" y="3844228"/>
            <a:ext cx="507206" cy="5179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75" name="Google Shape;4475;p74"/>
          <p:cNvGrpSpPr/>
          <p:nvPr/>
        </p:nvGrpSpPr>
        <p:grpSpPr>
          <a:xfrm>
            <a:off x="4010535" y="3751359"/>
            <a:ext cx="723900" cy="787004"/>
            <a:chOff x="4296" y="2627"/>
            <a:chExt cx="608" cy="661"/>
          </a:xfrm>
        </p:grpSpPr>
        <p:sp>
          <p:nvSpPr>
            <p:cNvPr id="4476" name="Google Shape;4476;p74"/>
            <p:cNvSpPr/>
            <p:nvPr/>
          </p:nvSpPr>
          <p:spPr>
            <a:xfrm>
              <a:off x="4296" y="2652"/>
              <a:ext cx="510" cy="636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74"/>
            <p:cNvSpPr txBox="1"/>
            <p:nvPr/>
          </p:nvSpPr>
          <p:spPr>
            <a:xfrm>
              <a:off x="4304" y="2627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mail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74"/>
            <p:cNvSpPr/>
            <p:nvPr/>
          </p:nvSpPr>
          <p:spPr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79" name="Google Shape;4479;p74"/>
            <p:cNvCxnSpPr/>
            <p:nvPr/>
          </p:nvCxnSpPr>
          <p:spPr>
            <a:xfrm>
              <a:off x="4369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0" name="Google Shape;4480;p74"/>
            <p:cNvCxnSpPr/>
            <p:nvPr/>
          </p:nvCxnSpPr>
          <p:spPr>
            <a:xfrm>
              <a:off x="4478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1" name="Google Shape;4481;p74"/>
            <p:cNvCxnSpPr/>
            <p:nvPr/>
          </p:nvCxnSpPr>
          <p:spPr>
            <a:xfrm>
              <a:off x="4533" y="303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2" name="Google Shape;4482;p74"/>
            <p:cNvCxnSpPr/>
            <p:nvPr/>
          </p:nvCxnSpPr>
          <p:spPr>
            <a:xfrm>
              <a:off x="4590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3" name="Google Shape;4483;p74"/>
            <p:cNvCxnSpPr/>
            <p:nvPr/>
          </p:nvCxnSpPr>
          <p:spPr>
            <a:xfrm>
              <a:off x="4651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4" name="Google Shape;4484;p74"/>
            <p:cNvCxnSpPr/>
            <p:nvPr/>
          </p:nvCxnSpPr>
          <p:spPr>
            <a:xfrm>
              <a:off x="4707" y="303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5" name="Google Shape;4485;p74"/>
            <p:cNvCxnSpPr/>
            <p:nvPr/>
          </p:nvCxnSpPr>
          <p:spPr>
            <a:xfrm>
              <a:off x="4422" y="303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86" name="Google Shape;4486;p74"/>
            <p:cNvSpPr/>
            <p:nvPr/>
          </p:nvSpPr>
          <p:spPr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74"/>
            <p:cNvSpPr/>
            <p:nvPr/>
          </p:nvSpPr>
          <p:spPr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74"/>
            <p:cNvSpPr/>
            <p:nvPr/>
          </p:nvSpPr>
          <p:spPr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74"/>
            <p:cNvSpPr/>
            <p:nvPr/>
          </p:nvSpPr>
          <p:spPr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74"/>
            <p:cNvSpPr/>
            <p:nvPr/>
          </p:nvSpPr>
          <p:spPr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91" name="Google Shape;4491;p74"/>
          <p:cNvCxnSpPr/>
          <p:nvPr/>
        </p:nvCxnSpPr>
        <p:spPr>
          <a:xfrm>
            <a:off x="1707866" y="4195463"/>
            <a:ext cx="669000" cy="109500"/>
          </a:xfrm>
          <a:prstGeom prst="straightConnector1">
            <a:avLst/>
          </a:prstGeom>
          <a:noFill/>
          <a:ln cap="flat" cmpd="sng" w="12700">
            <a:solidFill>
              <a:srgbClr val="3333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92" name="Google Shape;4492;p74"/>
          <p:cNvCxnSpPr/>
          <p:nvPr/>
        </p:nvCxnSpPr>
        <p:spPr>
          <a:xfrm>
            <a:off x="2972310" y="4296665"/>
            <a:ext cx="1034700" cy="164400"/>
          </a:xfrm>
          <a:prstGeom prst="straightConnector1">
            <a:avLst/>
          </a:prstGeom>
          <a:noFill/>
          <a:ln cap="flat" cmpd="sng" w="12700">
            <a:solidFill>
              <a:srgbClr val="3333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93" name="Google Shape;4493;p74"/>
          <p:cNvCxnSpPr/>
          <p:nvPr/>
        </p:nvCxnSpPr>
        <p:spPr>
          <a:xfrm flipH="1" rot="10800000">
            <a:off x="4645138" y="4131047"/>
            <a:ext cx="770400" cy="320400"/>
          </a:xfrm>
          <a:prstGeom prst="straightConnector1">
            <a:avLst/>
          </a:prstGeom>
          <a:noFill/>
          <a:ln cap="flat" cmpd="sng" w="12700">
            <a:solidFill>
              <a:srgbClr val="3333C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94" name="Google Shape;4494;p74"/>
          <p:cNvSpPr/>
          <p:nvPr/>
        </p:nvSpPr>
        <p:spPr>
          <a:xfrm>
            <a:off x="1055404" y="3782315"/>
            <a:ext cx="219000" cy="1833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5" name="Google Shape;4495;p74"/>
          <p:cNvSpPr/>
          <p:nvPr/>
        </p:nvSpPr>
        <p:spPr>
          <a:xfrm>
            <a:off x="1887650" y="4153790"/>
            <a:ext cx="219000" cy="1833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6" name="Google Shape;4496;p74"/>
          <p:cNvSpPr/>
          <p:nvPr/>
        </p:nvSpPr>
        <p:spPr>
          <a:xfrm>
            <a:off x="2541304" y="4213322"/>
            <a:ext cx="219000" cy="1833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7" name="Google Shape;4497;p74"/>
          <p:cNvSpPr/>
          <p:nvPr/>
        </p:nvSpPr>
        <p:spPr>
          <a:xfrm>
            <a:off x="3374741" y="4277615"/>
            <a:ext cx="219000" cy="1833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8" name="Google Shape;4498;p74"/>
          <p:cNvSpPr/>
          <p:nvPr/>
        </p:nvSpPr>
        <p:spPr>
          <a:xfrm>
            <a:off x="4203416" y="4526456"/>
            <a:ext cx="219000" cy="1833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9" name="Google Shape;4499;p74"/>
          <p:cNvSpPr/>
          <p:nvPr/>
        </p:nvSpPr>
        <p:spPr>
          <a:xfrm>
            <a:off x="4895169" y="4203797"/>
            <a:ext cx="219000" cy="183300"/>
          </a:xfrm>
          <a:prstGeom prst="ellipse">
            <a:avLst/>
          </a:prstGeom>
          <a:solidFill>
            <a:srgbClr val="FFFFFF"/>
          </a:solidFill>
          <a:ln cap="flat" cmpd="sng" w="12700">
            <a:solidFill>
              <a:srgbClr val="33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0" name="Google Shape;4500;p74"/>
          <p:cNvSpPr txBox="1"/>
          <p:nvPr/>
        </p:nvSpPr>
        <p:spPr>
          <a:xfrm>
            <a:off x="2004332" y="4626469"/>
            <a:ext cx="1364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Alice’s mail server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1" name="Google Shape;4501;p74"/>
          <p:cNvSpPr txBox="1"/>
          <p:nvPr/>
        </p:nvSpPr>
        <p:spPr>
          <a:xfrm>
            <a:off x="3710498" y="4674094"/>
            <a:ext cx="13062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0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Bob’s mail server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2" name="Google Shape;4502;p74"/>
          <p:cNvGrpSpPr/>
          <p:nvPr/>
        </p:nvGrpSpPr>
        <p:grpSpPr>
          <a:xfrm>
            <a:off x="5189248" y="3681124"/>
            <a:ext cx="760815" cy="790563"/>
            <a:chOff x="3510" y="550"/>
            <a:chExt cx="639" cy="664"/>
          </a:xfrm>
        </p:grpSpPr>
        <p:grpSp>
          <p:nvGrpSpPr>
            <p:cNvPr id="4503" name="Google Shape;4503;p74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4504" name="Google Shape;4504;p7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05" name="Google Shape;4505;p74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06" name="Google Shape;4506;p74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74"/>
            <p:cNvSpPr txBox="1"/>
            <p:nvPr/>
          </p:nvSpPr>
          <p:spPr>
            <a:xfrm>
              <a:off x="3510" y="55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8" name="Google Shape;4508;p74"/>
          <p:cNvSpPr txBox="1"/>
          <p:nvPr/>
        </p:nvSpPr>
        <p:spPr>
          <a:xfrm>
            <a:off x="-62925" y="1786175"/>
            <a:ext cx="49581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Ο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UA της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στέλνει μήνυμα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στον mail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εξυπηρέτη της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χρησιμοποιώντας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SMTP; message placed in message queue</a:t>
            </a:r>
            <a:endParaRPr sz="2000"/>
          </a:p>
        </p:txBody>
      </p:sp>
      <p:sp>
        <p:nvSpPr>
          <p:cNvPr id="4509" name="Google Shape;4509;p74"/>
          <p:cNvSpPr txBox="1"/>
          <p:nvPr/>
        </p:nvSpPr>
        <p:spPr>
          <a:xfrm>
            <a:off x="-46100" y="2665750"/>
            <a:ext cx="46914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Το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“μέρος” πελάτη του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στον εξυπηρέτη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mail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ανοίγει μια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TCP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σύνδεση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με του Bob τον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εξυπ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ηρέτη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0" name="Google Shape;4510;p74"/>
          <p:cNvSpPr txBox="1"/>
          <p:nvPr/>
        </p:nvSpPr>
        <p:spPr>
          <a:xfrm>
            <a:off x="4746475" y="1782875"/>
            <a:ext cx="43974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5)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Του Bob ο εξυπηρέτης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mail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τοποθετεί το μήνυμα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στην ταχυδρομική θυρίδα του</a:t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11" name="Google Shape;4511;p74"/>
          <p:cNvSpPr txBox="1"/>
          <p:nvPr/>
        </p:nvSpPr>
        <p:spPr>
          <a:xfrm>
            <a:off x="4746475" y="2676350"/>
            <a:ext cx="43974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6) Ο Bob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επικαλείται τον πράκτορα χρήστη για να διαβάσει το μήνυμα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7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12" name="Google Shape;4512;p7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7" name="Shape 4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" name="Google Shape;4518;p75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Sample SMTP interaction</a:t>
            </a:r>
            <a:endParaRPr sz="3300"/>
          </a:p>
        </p:txBody>
      </p:sp>
      <p:sp>
        <p:nvSpPr>
          <p:cNvPr id="4519" name="Google Shape;4519;p75"/>
          <p:cNvSpPr/>
          <p:nvPr/>
        </p:nvSpPr>
        <p:spPr>
          <a:xfrm>
            <a:off x="261146" y="887960"/>
            <a:ext cx="7402500" cy="38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220 hamburger.edu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HELO crepes.fr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 Hello crepes.fr, pleased to meet you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MAIL FROM: &lt;alice@crepes.fr&gt;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alice@crepes.fr... Sender ok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RCPT TO: &lt;bob@hamburger.edu&gt;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bob@hamburger.edu ... Recipient ok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DATA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354 Enter mail, end with "." on a line by itself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Do you like ketchup?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How about pickles?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.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250 Message accepted for delivery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C: QUIT 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urier New"/>
              <a:buNone/>
            </a:pPr>
            <a:r>
              <a:rPr b="1" i="0" lang="el" sz="17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S: 221 hamburger.edu closing connection</a:t>
            </a:r>
            <a:endParaRPr b="0" i="0" sz="1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20" name="Google Shape;4520;p75"/>
          <p:cNvSpPr/>
          <p:nvPr/>
        </p:nvSpPr>
        <p:spPr>
          <a:xfrm>
            <a:off x="874222" y="1190799"/>
            <a:ext cx="6745800" cy="5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1" name="Google Shape;4521;p75"/>
          <p:cNvSpPr/>
          <p:nvPr/>
        </p:nvSpPr>
        <p:spPr>
          <a:xfrm>
            <a:off x="876300" y="1660467"/>
            <a:ext cx="6745800" cy="5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2" name="Google Shape;4522;p75"/>
          <p:cNvSpPr/>
          <p:nvPr/>
        </p:nvSpPr>
        <p:spPr>
          <a:xfrm>
            <a:off x="890845" y="2198717"/>
            <a:ext cx="67458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3" name="Google Shape;4523;p75"/>
          <p:cNvSpPr/>
          <p:nvPr/>
        </p:nvSpPr>
        <p:spPr>
          <a:xfrm>
            <a:off x="905393" y="2674620"/>
            <a:ext cx="6745800" cy="56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4" name="Google Shape;4524;p75"/>
          <p:cNvSpPr/>
          <p:nvPr/>
        </p:nvSpPr>
        <p:spPr>
          <a:xfrm>
            <a:off x="857596" y="3212868"/>
            <a:ext cx="6745800" cy="95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5" name="Google Shape;4525;p75"/>
          <p:cNvSpPr/>
          <p:nvPr/>
        </p:nvSpPr>
        <p:spPr>
          <a:xfrm>
            <a:off x="782780" y="4102331"/>
            <a:ext cx="6745800" cy="5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6" name="Google Shape;4526;p7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1" name="Shape 4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2" name="Google Shape;4532;p76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SMTP: </a:t>
            </a:r>
            <a:r>
              <a:rPr lang="el"/>
              <a:t>Παρατηρήσεις</a:t>
            </a:r>
            <a:endParaRPr sz="3300"/>
          </a:p>
        </p:txBody>
      </p:sp>
      <p:sp>
        <p:nvSpPr>
          <p:cNvPr id="4533" name="Google Shape;4533;p76"/>
          <p:cNvSpPr txBox="1"/>
          <p:nvPr/>
        </p:nvSpPr>
        <p:spPr>
          <a:xfrm>
            <a:off x="5415825" y="945900"/>
            <a:ext cx="37281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χρησιμοποιεί persistent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συνδέσεις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απαιτεί το μήνυμα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(header &amp; body)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να είναι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7-bit ASCII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εξυπηρέτης χρησιμοποιεί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CRLF.CRLF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για να καθορίσει το τέλος του μηνύματος</a:t>
            </a:r>
            <a:endParaRPr sz="2200"/>
          </a:p>
        </p:txBody>
      </p:sp>
      <p:sp>
        <p:nvSpPr>
          <p:cNvPr id="4534" name="Google Shape;4534;p76"/>
          <p:cNvSpPr txBox="1"/>
          <p:nvPr/>
        </p:nvSpPr>
        <p:spPr>
          <a:xfrm>
            <a:off x="-121100" y="945900"/>
            <a:ext cx="5536800" cy="4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Σύγκριση με το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HTTP:</a:t>
            </a:r>
            <a:endParaRPr sz="2200"/>
          </a:p>
          <a:p>
            <a:pPr indent="-241300" lvl="0" marL="431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 client pull</a:t>
            </a:r>
            <a:endParaRPr sz="2200"/>
          </a:p>
          <a:p>
            <a:pPr indent="-241300" lvl="0" marL="431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SMTP: client push</a:t>
            </a:r>
            <a:endParaRPr sz="2200"/>
          </a:p>
          <a:p>
            <a:pPr indent="-241300" lvl="0" marL="431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τα δύο έχουν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ASCII command/response interaction,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κωδικούς κατάστασης</a:t>
            </a:r>
            <a:endParaRPr sz="2200"/>
          </a:p>
          <a:p>
            <a:pPr indent="-241300" lvl="0" marL="431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κάθε αντικείμενο ενθυλακώνεται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στο δικό του μήνυμα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απόκρισης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431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πολλαπλά αντικείμενα στέλνονται σε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 πολυμερές μήνυμα</a:t>
            </a:r>
            <a:endParaRPr sz="2200"/>
          </a:p>
        </p:txBody>
      </p:sp>
      <p:sp>
        <p:nvSpPr>
          <p:cNvPr id="4535" name="Google Shape;4535;p7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0" name="Shape 4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1" name="Google Shape;4541;p77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Mail message format</a:t>
            </a:r>
            <a:endParaRPr sz="3300"/>
          </a:p>
        </p:txBody>
      </p:sp>
      <p:sp>
        <p:nvSpPr>
          <p:cNvPr id="4542" name="Google Shape;4542;p77"/>
          <p:cNvSpPr txBox="1"/>
          <p:nvPr/>
        </p:nvSpPr>
        <p:spPr>
          <a:xfrm>
            <a:off x="5376" y="1138825"/>
            <a:ext cx="9144000" cy="13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SMTP: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πρωτόκολλο για την ανταλλαγή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e-mail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μηνυμάτων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ορίζεται στο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RFC 5321 (like RFC 7231 defines HTTP)</a:t>
            </a:r>
            <a:endParaRPr sz="2000"/>
          </a:p>
          <a:p>
            <a:pPr indent="0" lvl="0" marL="12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RFC 2822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ορίζει το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συντακτικό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για το 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μήνυμα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όπως 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HTML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ορίζει συντακτικό για έγγραφα web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</p:txBody>
      </p:sp>
      <p:sp>
        <p:nvSpPr>
          <p:cNvPr id="4543" name="Google Shape;4543;p77"/>
          <p:cNvSpPr/>
          <p:nvPr/>
        </p:nvSpPr>
        <p:spPr>
          <a:xfrm>
            <a:off x="5474054" y="2487803"/>
            <a:ext cx="2124000" cy="323700"/>
          </a:xfrm>
          <a:prstGeom prst="rect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sz="1100"/>
          </a:p>
        </p:txBody>
      </p:sp>
      <p:sp>
        <p:nvSpPr>
          <p:cNvPr id="4544" name="Google Shape;4544;p77"/>
          <p:cNvSpPr/>
          <p:nvPr/>
        </p:nvSpPr>
        <p:spPr>
          <a:xfrm>
            <a:off x="5474054" y="3097403"/>
            <a:ext cx="2124000" cy="1305000"/>
          </a:xfrm>
          <a:prstGeom prst="rect">
            <a:avLst/>
          </a:prstGeom>
          <a:solidFill>
            <a:srgbClr val="3333CC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endParaRPr sz="1100"/>
          </a:p>
        </p:txBody>
      </p:sp>
      <p:sp>
        <p:nvSpPr>
          <p:cNvPr id="4545" name="Google Shape;4545;p77"/>
          <p:cNvSpPr/>
          <p:nvPr/>
        </p:nvSpPr>
        <p:spPr>
          <a:xfrm>
            <a:off x="5321654" y="2402078"/>
            <a:ext cx="2428800" cy="2304900"/>
          </a:xfrm>
          <a:prstGeom prst="rect">
            <a:avLst/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5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6" name="Google Shape;4546;p77"/>
          <p:cNvCxnSpPr/>
          <p:nvPr/>
        </p:nvCxnSpPr>
        <p:spPr>
          <a:xfrm flipH="1" rot="10800000">
            <a:off x="565885" y="3820885"/>
            <a:ext cx="4908300" cy="609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7" name="Google Shape;4547;p77"/>
          <p:cNvSpPr txBox="1"/>
          <p:nvPr/>
        </p:nvSpPr>
        <p:spPr>
          <a:xfrm>
            <a:off x="7844589" y="2653300"/>
            <a:ext cx="594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blank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</a:t>
            </a:r>
            <a:endParaRPr sz="1100"/>
          </a:p>
        </p:txBody>
      </p:sp>
      <p:cxnSp>
        <p:nvCxnSpPr>
          <p:cNvPr id="4548" name="Google Shape;4548;p77"/>
          <p:cNvCxnSpPr/>
          <p:nvPr/>
        </p:nvCxnSpPr>
        <p:spPr>
          <a:xfrm rot="10800000">
            <a:off x="7179029" y="2983103"/>
            <a:ext cx="7239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9" name="Google Shape;4549;p77"/>
          <p:cNvCxnSpPr/>
          <p:nvPr/>
        </p:nvCxnSpPr>
        <p:spPr>
          <a:xfrm>
            <a:off x="2100943" y="2648371"/>
            <a:ext cx="3318600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50" name="Google Shape;4550;p77"/>
          <p:cNvSpPr txBox="1"/>
          <p:nvPr/>
        </p:nvSpPr>
        <p:spPr>
          <a:xfrm>
            <a:off x="57325" y="2475100"/>
            <a:ext cx="5208600" cy="2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header lines, e.g.,</a:t>
            </a:r>
            <a:endParaRPr sz="2000"/>
          </a:p>
          <a:p>
            <a:pPr indent="-190500" lvl="1" marL="482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To:</a:t>
            </a:r>
            <a:endParaRPr sz="2000"/>
          </a:p>
          <a:p>
            <a:pPr indent="-190500" lvl="1" marL="482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From:</a:t>
            </a:r>
            <a:endParaRPr sz="2000"/>
          </a:p>
          <a:p>
            <a:pPr indent="-190500" lvl="1" marL="482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</a:t>
            </a:r>
            <a:endParaRPr sz="2000"/>
          </a:p>
          <a:p>
            <a:pPr indent="0" lvl="1" marL="30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None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lines, within the body of the email message area different from SMTP MAIL FROM:, RCPT TO: commands!</a:t>
            </a:r>
            <a:endParaRPr sz="20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Body: the “message” , ASCII characters only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1" name="Google Shape;4551;p7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6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p78"/>
          <p:cNvSpPr txBox="1"/>
          <p:nvPr>
            <p:ph type="title"/>
          </p:nvPr>
        </p:nvSpPr>
        <p:spPr>
          <a:xfrm>
            <a:off x="-10575" y="217000"/>
            <a:ext cx="91440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970"/>
              <a:buFont typeface="Calibri"/>
              <a:buNone/>
            </a:pPr>
            <a:r>
              <a:rPr lang="el" sz="2800"/>
              <a:t>Ανάκτηση email: </a:t>
            </a:r>
            <a:r>
              <a:rPr lang="el" sz="2800"/>
              <a:t>πρωτόκολλα προσπέλασης ταχυδρομείου</a:t>
            </a:r>
            <a:endParaRPr sz="2800"/>
          </a:p>
        </p:txBody>
      </p:sp>
      <p:grpSp>
        <p:nvGrpSpPr>
          <p:cNvPr id="4558" name="Google Shape;4558;p78"/>
          <p:cNvGrpSpPr/>
          <p:nvPr/>
        </p:nvGrpSpPr>
        <p:grpSpPr>
          <a:xfrm>
            <a:off x="2805246" y="1270567"/>
            <a:ext cx="383381" cy="520304"/>
            <a:chOff x="4140" y="429"/>
            <a:chExt cx="1425" cy="2396"/>
          </a:xfrm>
        </p:grpSpPr>
        <p:sp>
          <p:nvSpPr>
            <p:cNvPr id="4559" name="Google Shape;4559;p7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78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7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7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78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4" name="Google Shape;4564;p78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565" name="Google Shape;4565;p78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78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67" name="Google Shape;4567;p78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8" name="Google Shape;4568;p78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569" name="Google Shape;4569;p78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78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1" name="Google Shape;4571;p78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78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3" name="Google Shape;4573;p78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574" name="Google Shape;4574;p78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5" name="Google Shape;4575;p78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76" name="Google Shape;4576;p7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7" name="Google Shape;4577;p78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578" name="Google Shape;4578;p78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9" name="Google Shape;4579;p78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80" name="Google Shape;4580;p78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7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7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78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7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7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78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78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78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78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78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1" name="Google Shape;4591;p78"/>
          <p:cNvGrpSpPr/>
          <p:nvPr/>
        </p:nvGrpSpPr>
        <p:grpSpPr>
          <a:xfrm>
            <a:off x="4069690" y="1277710"/>
            <a:ext cx="383381" cy="520304"/>
            <a:chOff x="4140" y="429"/>
            <a:chExt cx="1425" cy="2396"/>
          </a:xfrm>
        </p:grpSpPr>
        <p:sp>
          <p:nvSpPr>
            <p:cNvPr id="4592" name="Google Shape;4592;p7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78"/>
            <p:cNvSpPr/>
            <p:nvPr/>
          </p:nvSpPr>
          <p:spPr>
            <a:xfrm>
              <a:off x="4206" y="429"/>
              <a:ext cx="1044" cy="2286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7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7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78"/>
            <p:cNvSpPr/>
            <p:nvPr/>
          </p:nvSpPr>
          <p:spPr>
            <a:xfrm>
              <a:off x="4211" y="692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7" name="Google Shape;4597;p78"/>
            <p:cNvGrpSpPr/>
            <p:nvPr/>
          </p:nvGrpSpPr>
          <p:grpSpPr>
            <a:xfrm>
              <a:off x="4751" y="670"/>
              <a:ext cx="579" cy="143"/>
              <a:chOff x="616" y="2570"/>
              <a:chExt cx="723" cy="137"/>
            </a:xfrm>
          </p:grpSpPr>
          <p:sp>
            <p:nvSpPr>
              <p:cNvPr id="4598" name="Google Shape;4598;p78"/>
              <p:cNvSpPr/>
              <p:nvPr/>
            </p:nvSpPr>
            <p:spPr>
              <a:xfrm>
                <a:off x="616" y="2570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9" name="Google Shape;4599;p78"/>
              <p:cNvSpPr/>
              <p:nvPr/>
            </p:nvSpPr>
            <p:spPr>
              <a:xfrm>
                <a:off x="633" y="2586"/>
                <a:ext cx="690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0" name="Google Shape;4600;p78"/>
            <p:cNvSpPr/>
            <p:nvPr/>
          </p:nvSpPr>
          <p:spPr>
            <a:xfrm>
              <a:off x="4224" y="1021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1" name="Google Shape;4601;p78"/>
            <p:cNvGrpSpPr/>
            <p:nvPr/>
          </p:nvGrpSpPr>
          <p:grpSpPr>
            <a:xfrm>
              <a:off x="4746" y="994"/>
              <a:ext cx="575" cy="126"/>
              <a:chOff x="613" y="2568"/>
              <a:chExt cx="718" cy="131"/>
            </a:xfrm>
          </p:grpSpPr>
          <p:sp>
            <p:nvSpPr>
              <p:cNvPr id="4602" name="Google Shape;4602;p78"/>
              <p:cNvSpPr/>
              <p:nvPr/>
            </p:nvSpPr>
            <p:spPr>
              <a:xfrm>
                <a:off x="613" y="2568"/>
                <a:ext cx="718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3" name="Google Shape;4603;p78"/>
              <p:cNvSpPr/>
              <p:nvPr/>
            </p:nvSpPr>
            <p:spPr>
              <a:xfrm>
                <a:off x="630" y="2585"/>
                <a:ext cx="690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4" name="Google Shape;4604;p78"/>
            <p:cNvSpPr/>
            <p:nvPr/>
          </p:nvSpPr>
          <p:spPr>
            <a:xfrm>
              <a:off x="4215" y="1356"/>
              <a:ext cx="597" cy="49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78"/>
            <p:cNvSpPr/>
            <p:nvPr/>
          </p:nvSpPr>
          <p:spPr>
            <a:xfrm>
              <a:off x="4229" y="1657"/>
              <a:ext cx="597" cy="44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6" name="Google Shape;4606;p78"/>
            <p:cNvGrpSpPr/>
            <p:nvPr/>
          </p:nvGrpSpPr>
          <p:grpSpPr>
            <a:xfrm>
              <a:off x="4733" y="1641"/>
              <a:ext cx="584" cy="137"/>
              <a:chOff x="612" y="2581"/>
              <a:chExt cx="728" cy="126"/>
            </a:xfrm>
          </p:grpSpPr>
          <p:sp>
            <p:nvSpPr>
              <p:cNvPr id="4607" name="Google Shape;4607;p78"/>
              <p:cNvSpPr/>
              <p:nvPr/>
            </p:nvSpPr>
            <p:spPr>
              <a:xfrm>
                <a:off x="612" y="2581"/>
                <a:ext cx="728" cy="126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8" name="Google Shape;4608;p78"/>
              <p:cNvSpPr/>
              <p:nvPr/>
            </p:nvSpPr>
            <p:spPr>
              <a:xfrm>
                <a:off x="628" y="2586"/>
                <a:ext cx="695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9" name="Google Shape;4609;p7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0" name="Google Shape;4610;p78"/>
            <p:cNvGrpSpPr/>
            <p:nvPr/>
          </p:nvGrpSpPr>
          <p:grpSpPr>
            <a:xfrm>
              <a:off x="4737" y="1328"/>
              <a:ext cx="584" cy="137"/>
              <a:chOff x="612" y="2569"/>
              <a:chExt cx="728" cy="137"/>
            </a:xfrm>
          </p:grpSpPr>
          <p:sp>
            <p:nvSpPr>
              <p:cNvPr id="4611" name="Google Shape;4611;p78"/>
              <p:cNvSpPr/>
              <p:nvPr/>
            </p:nvSpPr>
            <p:spPr>
              <a:xfrm>
                <a:off x="612" y="2569"/>
                <a:ext cx="728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2" name="Google Shape;4612;p78"/>
              <p:cNvSpPr/>
              <p:nvPr/>
            </p:nvSpPr>
            <p:spPr>
              <a:xfrm>
                <a:off x="629" y="2586"/>
                <a:ext cx="695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3" name="Google Shape;4613;p78"/>
            <p:cNvSpPr/>
            <p:nvPr/>
          </p:nvSpPr>
          <p:spPr>
            <a:xfrm>
              <a:off x="5251" y="429"/>
              <a:ext cx="66" cy="2286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7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7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78"/>
            <p:cNvSpPr/>
            <p:nvPr/>
          </p:nvSpPr>
          <p:spPr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7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7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78"/>
            <p:cNvSpPr/>
            <p:nvPr/>
          </p:nvSpPr>
          <p:spPr>
            <a:xfrm>
              <a:off x="4206" y="2710"/>
              <a:ext cx="1071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78"/>
            <p:cNvSpPr/>
            <p:nvPr/>
          </p:nvSpPr>
          <p:spPr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78"/>
            <p:cNvSpPr/>
            <p:nvPr/>
          </p:nvSpPr>
          <p:spPr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78"/>
            <p:cNvSpPr/>
            <p:nvPr/>
          </p:nvSpPr>
          <p:spPr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78"/>
            <p:cNvSpPr/>
            <p:nvPr/>
          </p:nvSpPr>
          <p:spPr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4" name="Google Shape;4624;p78"/>
          <p:cNvGrpSpPr/>
          <p:nvPr/>
        </p:nvGrpSpPr>
        <p:grpSpPr>
          <a:xfrm>
            <a:off x="2586172" y="1577749"/>
            <a:ext cx="1428751" cy="806054"/>
            <a:chOff x="1716" y="1206"/>
            <a:chExt cx="1200" cy="677"/>
          </a:xfrm>
        </p:grpSpPr>
        <p:sp>
          <p:nvSpPr>
            <p:cNvPr id="4625" name="Google Shape;4625;p78"/>
            <p:cNvSpPr txBox="1"/>
            <p:nvPr/>
          </p:nvSpPr>
          <p:spPr>
            <a:xfrm>
              <a:off x="1716" y="1583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sender’s e-mail 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server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6" name="Google Shape;4626;p78"/>
            <p:cNvGrpSpPr/>
            <p:nvPr/>
          </p:nvGrpSpPr>
          <p:grpSpPr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4627" name="Google Shape;4627;p78"/>
              <p:cNvSpPr/>
              <p:nvPr/>
            </p:nvSpPr>
            <p:spPr>
              <a:xfrm>
                <a:off x="2070" y="2004"/>
                <a:ext cx="510" cy="354"/>
              </a:xfrm>
              <a:prstGeom prst="rect">
                <a:avLst/>
              </a:prstGeom>
              <a:solidFill>
                <a:srgbClr val="CCCCFF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628" name="Google Shape;4628;p78"/>
              <p:cNvSpPr/>
              <p:nvPr/>
            </p:nvSpPr>
            <p:spPr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cap="flat" cmpd="sng" w="1905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cxnSp>
            <p:nvCxnSpPr>
              <p:cNvPr id="4629" name="Google Shape;4629;p78"/>
              <p:cNvCxnSpPr/>
              <p:nvPr/>
            </p:nvCxnSpPr>
            <p:spPr>
              <a:xfrm>
                <a:off x="2143" y="210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0" name="Google Shape;4630;p78"/>
              <p:cNvCxnSpPr/>
              <p:nvPr/>
            </p:nvCxnSpPr>
            <p:spPr>
              <a:xfrm>
                <a:off x="2252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1" name="Google Shape;4631;p78"/>
              <p:cNvCxnSpPr/>
              <p:nvPr/>
            </p:nvCxnSpPr>
            <p:spPr>
              <a:xfrm>
                <a:off x="2307" y="2105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2" name="Google Shape;4632;p78"/>
              <p:cNvCxnSpPr/>
              <p:nvPr/>
            </p:nvCxnSpPr>
            <p:spPr>
              <a:xfrm>
                <a:off x="2364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3" name="Google Shape;4633;p78"/>
              <p:cNvCxnSpPr/>
              <p:nvPr/>
            </p:nvCxnSpPr>
            <p:spPr>
              <a:xfrm>
                <a:off x="2425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4" name="Google Shape;4634;p78"/>
              <p:cNvCxnSpPr/>
              <p:nvPr/>
            </p:nvCxnSpPr>
            <p:spPr>
              <a:xfrm>
                <a:off x="2481" y="2103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5" name="Google Shape;4635;p78"/>
              <p:cNvCxnSpPr/>
              <p:nvPr/>
            </p:nvCxnSpPr>
            <p:spPr>
              <a:xfrm>
                <a:off x="2196" y="2104"/>
                <a:ext cx="0" cy="72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636" name="Google Shape;4636;p78"/>
              <p:cNvSpPr/>
              <p:nvPr/>
            </p:nvSpPr>
            <p:spPr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637" name="Google Shape;4637;p78"/>
              <p:cNvSpPr/>
              <p:nvPr/>
            </p:nvSpPr>
            <p:spPr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638" name="Google Shape;4638;p78"/>
              <p:cNvSpPr/>
              <p:nvPr/>
            </p:nvSpPr>
            <p:spPr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639" name="Google Shape;4639;p78"/>
              <p:cNvSpPr/>
              <p:nvPr/>
            </p:nvSpPr>
            <p:spPr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4640" name="Google Shape;4640;p78"/>
              <p:cNvSpPr/>
              <p:nvPr/>
            </p:nvSpPr>
            <p:spPr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</p:grpSp>
      </p:grpSp>
      <p:sp>
        <p:nvSpPr>
          <p:cNvPr id="4641" name="Google Shape;4641;p78"/>
          <p:cNvSpPr txBox="1"/>
          <p:nvPr/>
        </p:nvSpPr>
        <p:spPr>
          <a:xfrm>
            <a:off x="2099206" y="1187223"/>
            <a:ext cx="667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 sz="1100"/>
          </a:p>
        </p:txBody>
      </p:sp>
      <p:sp>
        <p:nvSpPr>
          <p:cNvPr id="4642" name="Google Shape;4642;p78"/>
          <p:cNvSpPr/>
          <p:nvPr/>
        </p:nvSpPr>
        <p:spPr>
          <a:xfrm>
            <a:off x="3419609" y="1180079"/>
            <a:ext cx="6429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5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43" name="Google Shape;4643;p78"/>
          <p:cNvSpPr txBox="1"/>
          <p:nvPr/>
        </p:nvSpPr>
        <p:spPr>
          <a:xfrm>
            <a:off x="3300546" y="1195558"/>
            <a:ext cx="667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SMTP</a:t>
            </a:r>
            <a:endParaRPr sz="1100"/>
          </a:p>
        </p:txBody>
      </p:sp>
      <p:sp>
        <p:nvSpPr>
          <p:cNvPr id="4644" name="Google Shape;4644;p78"/>
          <p:cNvSpPr txBox="1"/>
          <p:nvPr/>
        </p:nvSpPr>
        <p:spPr>
          <a:xfrm>
            <a:off x="3767200" y="2036139"/>
            <a:ext cx="13443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receiver’s e-mail </a:t>
            </a:r>
            <a:endParaRPr sz="11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45" name="Google Shape;4645;p78"/>
          <p:cNvGrpSpPr/>
          <p:nvPr/>
        </p:nvGrpSpPr>
        <p:grpSpPr>
          <a:xfrm>
            <a:off x="4183990" y="1587273"/>
            <a:ext cx="607219" cy="421481"/>
            <a:chOff x="2070" y="2004"/>
            <a:chExt cx="510" cy="354"/>
          </a:xfrm>
        </p:grpSpPr>
        <p:sp>
          <p:nvSpPr>
            <p:cNvPr id="4646" name="Google Shape;4646;p78"/>
            <p:cNvSpPr/>
            <p:nvPr/>
          </p:nvSpPr>
          <p:spPr>
            <a:xfrm>
              <a:off x="2070" y="2004"/>
              <a:ext cx="510" cy="354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47" name="Google Shape;4647;p78"/>
            <p:cNvSpPr/>
            <p:nvPr/>
          </p:nvSpPr>
          <p:spPr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4648" name="Google Shape;4648;p78"/>
            <p:cNvCxnSpPr/>
            <p:nvPr/>
          </p:nvCxnSpPr>
          <p:spPr>
            <a:xfrm>
              <a:off x="2143" y="210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9" name="Google Shape;4649;p78"/>
            <p:cNvCxnSpPr/>
            <p:nvPr/>
          </p:nvCxnSpPr>
          <p:spPr>
            <a:xfrm>
              <a:off x="2252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0" name="Google Shape;4650;p78"/>
            <p:cNvCxnSpPr/>
            <p:nvPr/>
          </p:nvCxnSpPr>
          <p:spPr>
            <a:xfrm>
              <a:off x="2307" y="2105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1" name="Google Shape;4651;p78"/>
            <p:cNvCxnSpPr/>
            <p:nvPr/>
          </p:nvCxnSpPr>
          <p:spPr>
            <a:xfrm>
              <a:off x="2364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2" name="Google Shape;4652;p78"/>
            <p:cNvCxnSpPr/>
            <p:nvPr/>
          </p:nvCxnSpPr>
          <p:spPr>
            <a:xfrm>
              <a:off x="2425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3" name="Google Shape;4653;p78"/>
            <p:cNvCxnSpPr/>
            <p:nvPr/>
          </p:nvCxnSpPr>
          <p:spPr>
            <a:xfrm>
              <a:off x="2481" y="2103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4" name="Google Shape;4654;p78"/>
            <p:cNvCxnSpPr/>
            <p:nvPr/>
          </p:nvCxnSpPr>
          <p:spPr>
            <a:xfrm>
              <a:off x="2196" y="2104"/>
              <a:ext cx="0" cy="72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655" name="Google Shape;4655;p78"/>
            <p:cNvSpPr/>
            <p:nvPr/>
          </p:nvSpPr>
          <p:spPr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6" name="Google Shape;4656;p78"/>
            <p:cNvSpPr/>
            <p:nvPr/>
          </p:nvSpPr>
          <p:spPr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7" name="Google Shape;4657;p78"/>
            <p:cNvSpPr/>
            <p:nvPr/>
          </p:nvSpPr>
          <p:spPr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8" name="Google Shape;4658;p78"/>
            <p:cNvSpPr/>
            <p:nvPr/>
          </p:nvSpPr>
          <p:spPr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4659" name="Google Shape;4659;p78"/>
            <p:cNvSpPr/>
            <p:nvPr/>
          </p:nvSpPr>
          <p:spPr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descr="Alice" id="4660" name="Google Shape;466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915" y="1255089"/>
            <a:ext cx="421481" cy="520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ob" id="4661" name="Google Shape;466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3815" y="1265804"/>
            <a:ext cx="507206" cy="517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62" name="Google Shape;4662;p78"/>
          <p:cNvCxnSpPr/>
          <p:nvPr/>
        </p:nvCxnSpPr>
        <p:spPr>
          <a:xfrm>
            <a:off x="2086109" y="1515836"/>
            <a:ext cx="6774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63" name="Google Shape;4663;p78"/>
          <p:cNvCxnSpPr/>
          <p:nvPr/>
        </p:nvCxnSpPr>
        <p:spPr>
          <a:xfrm>
            <a:off x="3308881" y="1513454"/>
            <a:ext cx="6774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664" name="Google Shape;4664;p78"/>
          <p:cNvGrpSpPr/>
          <p:nvPr/>
        </p:nvGrpSpPr>
        <p:grpSpPr>
          <a:xfrm>
            <a:off x="4491039" y="1068160"/>
            <a:ext cx="1362209" cy="899944"/>
            <a:chOff x="6699252" y="1424214"/>
            <a:chExt cx="1816279" cy="1199925"/>
          </a:xfrm>
        </p:grpSpPr>
        <p:sp>
          <p:nvSpPr>
            <p:cNvPr id="4665" name="Google Shape;4665;p78"/>
            <p:cNvSpPr txBox="1"/>
            <p:nvPr/>
          </p:nvSpPr>
          <p:spPr>
            <a:xfrm>
              <a:off x="6699252" y="1424214"/>
              <a:ext cx="1786114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e-mail access</a:t>
              </a:r>
              <a:endParaRPr sz="1100"/>
            </a:p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protocol</a:t>
              </a:r>
              <a:endParaRPr b="0" i="0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66" name="Google Shape;4666;p78"/>
            <p:cNvCxnSpPr/>
            <p:nvPr/>
          </p:nvCxnSpPr>
          <p:spPr>
            <a:xfrm>
              <a:off x="6742291" y="2014764"/>
              <a:ext cx="1697037" cy="1588"/>
            </a:xfrm>
            <a:prstGeom prst="straightConnector1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4667" name="Google Shape;4667;p78"/>
            <p:cNvSpPr txBox="1"/>
            <p:nvPr/>
          </p:nvSpPr>
          <p:spPr>
            <a:xfrm>
              <a:off x="7064731" y="2043339"/>
              <a:ext cx="1450800" cy="58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1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(e.g.,</a:t>
              </a:r>
              <a:r>
                <a:rPr b="0" i="1" lang="el" sz="12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IMAP, HTTP</a:t>
              </a:r>
              <a:r>
                <a:rPr b="0" i="1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</p:grpSp>
      <p:grpSp>
        <p:nvGrpSpPr>
          <p:cNvPr id="4668" name="Google Shape;4668;p78"/>
          <p:cNvGrpSpPr/>
          <p:nvPr/>
        </p:nvGrpSpPr>
        <p:grpSpPr>
          <a:xfrm>
            <a:off x="1307451" y="1151501"/>
            <a:ext cx="760798" cy="790578"/>
            <a:chOff x="3510" y="550"/>
            <a:chExt cx="639" cy="664"/>
          </a:xfrm>
        </p:grpSpPr>
        <p:grpSp>
          <p:nvGrpSpPr>
            <p:cNvPr id="4669" name="Google Shape;4669;p78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4670" name="Google Shape;4670;p7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71" name="Google Shape;4671;p7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2" name="Google Shape;4672;p78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78"/>
            <p:cNvSpPr txBox="1"/>
            <p:nvPr/>
          </p:nvSpPr>
          <p:spPr>
            <a:xfrm>
              <a:off x="3510" y="55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4" name="Google Shape;4674;p78"/>
          <p:cNvGrpSpPr/>
          <p:nvPr/>
        </p:nvGrpSpPr>
        <p:grpSpPr>
          <a:xfrm>
            <a:off x="5733005" y="1153874"/>
            <a:ext cx="760797" cy="790587"/>
            <a:chOff x="3510" y="550"/>
            <a:chExt cx="639" cy="664"/>
          </a:xfrm>
        </p:grpSpPr>
        <p:grpSp>
          <p:nvGrpSpPr>
            <p:cNvPr id="4675" name="Google Shape;4675;p78"/>
            <p:cNvGrpSpPr/>
            <p:nvPr/>
          </p:nvGrpSpPr>
          <p:grpSpPr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descr="desktop_computer_stylized_medium" id="4676" name="Google Shape;4676;p7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677" name="Google Shape;4677;p78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78" name="Google Shape;4678;p78"/>
            <p:cNvSpPr/>
            <p:nvPr/>
          </p:nvSpPr>
          <p:spPr>
            <a:xfrm>
              <a:off x="3611" y="576"/>
              <a:ext cx="381" cy="330"/>
            </a:xfrm>
            <a:prstGeom prst="rect">
              <a:avLst/>
            </a:prstGeom>
            <a:solidFill>
              <a:srgbClr val="CCCCFF"/>
            </a:solidFill>
            <a:ln cap="flat" cmpd="sng" w="1905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78"/>
            <p:cNvSpPr txBox="1"/>
            <p:nvPr/>
          </p:nvSpPr>
          <p:spPr>
            <a:xfrm>
              <a:off x="3510" y="550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user</a:t>
              </a:r>
              <a:endParaRPr sz="1100"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0" name="Google Shape;4680;p78"/>
          <p:cNvSpPr txBox="1"/>
          <p:nvPr/>
        </p:nvSpPr>
        <p:spPr>
          <a:xfrm>
            <a:off x="-179550" y="2427850"/>
            <a:ext cx="9312900" cy="25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SMTP: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παράδοση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αποθήκευση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e-mail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μηνυμάτων στον εξυπηρέτη του δέκτη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πρωτόκολλο προσπέλασης ταχυδρομείου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ανάκτηση από τον εξυπηρέτη</a:t>
            </a:r>
            <a:endParaRPr sz="2000"/>
          </a:p>
          <a:p>
            <a:pPr indent="-1905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IMAP: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Internet Mail Access Protocol [RFC 3501]: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Τα μηνύματα αποθηκεύονται στον εξυπηρέτη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το IMAP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παρέχει ανάκτηση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διαγραφή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φακέλους αποθηκευμένων μηνυμάτων στον εξυπηρέτη</a:t>
            </a:r>
            <a:endParaRPr sz="2000"/>
          </a:p>
          <a:p>
            <a:pPr indent="-203200" lvl="0" marL="254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HTTP: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gmail, Hotmail, Yahoo!Mail, etc.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παρέχει διεπαφή web based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πάνω από το SMTP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(to send), IMAP (or POP)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για την ανάκτηση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e-mail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μηνυμάτων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1" name="Google Shape;4681;p78"/>
          <p:cNvSpPr txBox="1"/>
          <p:nvPr>
            <p:ph idx="12" type="sldNum"/>
          </p:nvPr>
        </p:nvSpPr>
        <p:spPr>
          <a:xfrm>
            <a:off x="6924087" y="486966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6" name="Shape 4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7" name="Google Shape;4687;p79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Application Layer: Overview</a:t>
            </a:r>
            <a:endParaRPr sz="3600"/>
          </a:p>
        </p:txBody>
      </p:sp>
      <p:sp>
        <p:nvSpPr>
          <p:cNvPr id="4688" name="Google Shape;4688;p79"/>
          <p:cNvSpPr txBox="1"/>
          <p:nvPr/>
        </p:nvSpPr>
        <p:spPr>
          <a:xfrm>
            <a:off x="606931" y="1402922"/>
            <a:ext cx="398188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8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9" name="Google Shape;4689;p79"/>
          <p:cNvSpPr txBox="1"/>
          <p:nvPr/>
        </p:nvSpPr>
        <p:spPr>
          <a:xfrm>
            <a:off x="4918165" y="1067166"/>
            <a:ext cx="4053946" cy="3599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P2P εφαρμογές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socket με UDP και TCP</a:t>
            </a:r>
            <a:endParaRPr sz="2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0" name="Google Shape;4690;p7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4691" name="Google Shape;469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6200" y="3369275"/>
            <a:ext cx="2315800" cy="17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6" name="Shape 4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7" name="Google Shape;4697;p80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DNS: Domain Name System</a:t>
            </a:r>
            <a:endParaRPr sz="3300"/>
          </a:p>
        </p:txBody>
      </p:sp>
      <p:sp>
        <p:nvSpPr>
          <p:cNvPr id="4698" name="Google Shape;4698;p80"/>
          <p:cNvSpPr txBox="1"/>
          <p:nvPr/>
        </p:nvSpPr>
        <p:spPr>
          <a:xfrm>
            <a:off x="-44300" y="853325"/>
            <a:ext cx="4690500" cy="4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Άνθρωποι</a:t>
            </a:r>
            <a:r>
              <a:rPr b="0" i="1" lang="el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πολλά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αναγνωριστικά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SSN,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όνομα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διαβατήριο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</a:t>
            </a:r>
            <a:endParaRPr sz="21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υπολογιστές</a:t>
            </a:r>
            <a:r>
              <a:rPr b="0" i="1" lang="el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δρομολογητές </a:t>
            </a: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διαδικτύου</a:t>
            </a:r>
            <a:r>
              <a:rPr b="0" i="1" lang="el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/>
          </a:p>
          <a:p>
            <a:pPr indent="-1968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address (32 bit) -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χρησιμοποιείται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για διευθυνσιοδότηση δεδομενογραμμάτων</a:t>
            </a:r>
            <a:endParaRPr sz="2100"/>
          </a:p>
          <a:p>
            <a:pPr indent="-1968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όνομα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cs.umass.edu -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χρησιμοποιείται από τους ανθρώπους</a:t>
            </a:r>
            <a:endParaRPr sz="21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1" lang="el" sz="2100" u="sng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Q: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Πώς να γίνει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αντιστοίχιση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μεταξύ της διεύθυνσης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και του ονόματος;</a:t>
            </a:r>
            <a:endParaRPr sz="2100"/>
          </a:p>
        </p:txBody>
      </p:sp>
      <p:sp>
        <p:nvSpPr>
          <p:cNvPr id="4699" name="Google Shape;4699;p80"/>
          <p:cNvSpPr txBox="1"/>
          <p:nvPr/>
        </p:nvSpPr>
        <p:spPr>
          <a:xfrm>
            <a:off x="4498825" y="960750"/>
            <a:ext cx="4645200" cy="41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Domain Name System (DNS):</a:t>
            </a:r>
            <a:endParaRPr sz="2100"/>
          </a:p>
          <a:p>
            <a:pPr indent="-1714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Μια κατανεμημένη βάση 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δεδομένων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υλοποιημένη σε μια ιεραρχία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εξυπηρετητών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DNS</a:t>
            </a:r>
            <a:endParaRPr b="0" i="0" sz="2100" u="none" cap="none" strike="noStrike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πρωτόκολλο επιπέδου εφαρμογής</a:t>
            </a:r>
            <a:r>
              <a:rPr b="0" i="1" lang="el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υπολογιστές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DNS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εξυπηρέτες επικοινωνούν για να </a:t>
            </a: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αποφασίσουν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ονόματα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(με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τάφραση διεύθυνσης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ονόματος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0" name="Google Shape;4700;p8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5" name="Shape 4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6" name="Google Shape;4706;p81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DNS: </a:t>
            </a:r>
            <a:r>
              <a:rPr lang="el"/>
              <a:t>υπηρεσίες</a:t>
            </a:r>
            <a:r>
              <a:rPr lang="el" sz="3300"/>
              <a:t>, </a:t>
            </a:r>
            <a:r>
              <a:rPr lang="el"/>
              <a:t>δομή</a:t>
            </a:r>
            <a:endParaRPr sz="3300"/>
          </a:p>
        </p:txBody>
      </p:sp>
      <p:sp>
        <p:nvSpPr>
          <p:cNvPr id="4707" name="Google Shape;4707;p81"/>
          <p:cNvSpPr txBox="1"/>
          <p:nvPr/>
        </p:nvSpPr>
        <p:spPr>
          <a:xfrm>
            <a:off x="4354200" y="887950"/>
            <a:ext cx="4789800" cy="25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Q: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Γιατί να μην κεντρικοποιήσουμε το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DNS?</a:t>
            </a:r>
            <a:endParaRPr sz="2200"/>
          </a:p>
          <a:p>
            <a:pPr indent="-177800" lvl="0" marL="431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 μοναδικό σημείο αποτυχίας</a:t>
            </a:r>
            <a:endParaRPr sz="2200"/>
          </a:p>
          <a:p>
            <a:pPr indent="-177800" lvl="0" marL="431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όγκος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κίνησης</a:t>
            </a:r>
            <a:endParaRPr sz="2200"/>
          </a:p>
          <a:p>
            <a:pPr indent="-177800" lvl="0" marL="431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απομακρυσμένη κεντρικοποιημένη βάση δεδομένων</a:t>
            </a:r>
            <a:endParaRPr sz="2200"/>
          </a:p>
          <a:p>
            <a:pPr indent="-177800" lvl="0" marL="431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συντήρηση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8" name="Google Shape;4708;p81"/>
          <p:cNvSpPr txBox="1"/>
          <p:nvPr/>
        </p:nvSpPr>
        <p:spPr>
          <a:xfrm>
            <a:off x="-60725" y="975125"/>
            <a:ext cx="4356600" cy="4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DNS 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υπηρεσίες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Μετάφραση του ονόματος υπολογιστή σε διεύθυνση IP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ψευδώνυμα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υπολογιστών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canonical, alias names</a:t>
            </a:r>
            <a:endParaRPr sz="2200"/>
          </a:p>
          <a:p>
            <a:pPr indent="-215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ψευδώνυμα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εξυπηρέτη ταχυδρομείου</a:t>
            </a:r>
            <a:endParaRPr sz="2200"/>
          </a:p>
          <a:p>
            <a:pPr indent="-215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κατανομή φορτίου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εξυπηρέτες-αντίγραφα web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πολλές διευθύνσεις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αντιστοιχίζονται σε ένα όνομα</a:t>
            </a:r>
            <a:endParaRPr sz="2200"/>
          </a:p>
          <a:p>
            <a:pPr indent="-50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09" name="Google Shape;4709;p81"/>
          <p:cNvSpPr txBox="1"/>
          <p:nvPr/>
        </p:nvSpPr>
        <p:spPr>
          <a:xfrm>
            <a:off x="4539501" y="3328325"/>
            <a:ext cx="44325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δεν κάνει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scale!</a:t>
            </a:r>
            <a:endParaRPr sz="2200"/>
          </a:p>
          <a:p>
            <a:pPr indent="-228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Comcast DNS servers alone: 600B DNS queries/day</a:t>
            </a:r>
            <a:endParaRPr sz="2200"/>
          </a:p>
          <a:p>
            <a:pPr indent="-228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Akamai DNS servers alone: 2.2T DNS queries/day</a:t>
            </a:r>
            <a:endParaRPr sz="2200"/>
          </a:p>
        </p:txBody>
      </p:sp>
      <p:sp>
        <p:nvSpPr>
          <p:cNvPr id="4710" name="Google Shape;4710;p8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8"/>
          <p:cNvSpPr/>
          <p:nvPr/>
        </p:nvSpPr>
        <p:spPr>
          <a:xfrm>
            <a:off x="7043691" y="2299333"/>
            <a:ext cx="844648" cy="1003631"/>
          </a:xfrm>
          <a:custGeom>
            <a:rect b="b" l="l" r="r" t="t"/>
            <a:pathLst>
              <a:path extrusionOk="0" h="1800235" w="1549812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8"/>
          <p:cNvSpPr/>
          <p:nvPr/>
        </p:nvSpPr>
        <p:spPr>
          <a:xfrm>
            <a:off x="5760357" y="1369526"/>
            <a:ext cx="1302545" cy="988278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1" name="Google Shape;651;p28"/>
          <p:cNvGrpSpPr/>
          <p:nvPr/>
        </p:nvGrpSpPr>
        <p:grpSpPr>
          <a:xfrm>
            <a:off x="5708812" y="2466938"/>
            <a:ext cx="1094184" cy="700088"/>
            <a:chOff x="2889" y="1631"/>
            <a:chExt cx="980" cy="743"/>
          </a:xfrm>
        </p:grpSpPr>
        <p:sp>
          <p:nvSpPr>
            <p:cNvPr id="652" name="Google Shape;652;p28"/>
            <p:cNvSpPr/>
            <p:nvPr/>
          </p:nvSpPr>
          <p:spPr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889" y="1631"/>
              <a:ext cx="980" cy="253"/>
            </a:xfrm>
            <a:prstGeom prst="triangle">
              <a:avLst>
                <a:gd fmla="val 50000" name="adj"/>
              </a:avLst>
            </a:prstGeom>
            <a:solidFill>
              <a:srgbClr val="9CDFF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8"/>
          <p:cNvSpPr/>
          <p:nvPr/>
        </p:nvSpPr>
        <p:spPr>
          <a:xfrm>
            <a:off x="6089101" y="3512350"/>
            <a:ext cx="2309813" cy="1248966"/>
          </a:xfrm>
          <a:custGeom>
            <a:rect b="b" l="l" r="r" t="t"/>
            <a:pathLst>
              <a:path extrusionOk="0" h="1049" w="1940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8"/>
          <p:cNvSpPr txBox="1"/>
          <p:nvPr/>
        </p:nvSpPr>
        <p:spPr>
          <a:xfrm>
            <a:off x="6064256" y="1116346"/>
            <a:ext cx="1004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network</a:t>
            </a:r>
            <a:endParaRPr sz="1100"/>
          </a:p>
        </p:txBody>
      </p:sp>
      <p:sp>
        <p:nvSpPr>
          <p:cNvPr id="656" name="Google Shape;656;p28"/>
          <p:cNvSpPr txBox="1"/>
          <p:nvPr/>
        </p:nvSpPr>
        <p:spPr>
          <a:xfrm>
            <a:off x="5802926" y="3143941"/>
            <a:ext cx="14667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network</a:t>
            </a:r>
            <a:endParaRPr sz="1100"/>
          </a:p>
        </p:txBody>
      </p:sp>
      <p:sp>
        <p:nvSpPr>
          <p:cNvPr id="657" name="Google Shape;657;p28"/>
          <p:cNvSpPr txBox="1"/>
          <p:nvPr/>
        </p:nvSpPr>
        <p:spPr>
          <a:xfrm>
            <a:off x="5784981" y="4334831"/>
            <a:ext cx="896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network</a:t>
            </a:r>
            <a:endParaRPr sz="1100"/>
          </a:p>
        </p:txBody>
      </p:sp>
      <p:sp>
        <p:nvSpPr>
          <p:cNvPr id="658" name="Google Shape;658;p28"/>
          <p:cNvSpPr/>
          <p:nvPr/>
        </p:nvSpPr>
        <p:spPr>
          <a:xfrm>
            <a:off x="7971410" y="2384655"/>
            <a:ext cx="955596" cy="1449984"/>
          </a:xfrm>
          <a:custGeom>
            <a:rect b="b" l="l" r="r" t="t"/>
            <a:pathLst>
              <a:path extrusionOk="0" h="1952840" w="1447873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8999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9" name="Google Shape;659;p28"/>
          <p:cNvGrpSpPr/>
          <p:nvPr/>
        </p:nvGrpSpPr>
        <p:grpSpPr>
          <a:xfrm>
            <a:off x="8432886" y="2946120"/>
            <a:ext cx="515514" cy="541192"/>
            <a:chOff x="5203089" y="1751190"/>
            <a:chExt cx="858331" cy="662414"/>
          </a:xfrm>
        </p:grpSpPr>
        <p:sp>
          <p:nvSpPr>
            <p:cNvPr id="660" name="Google Shape;660;p28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2" name="Google Shape;662;p28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3" name="Google Shape;663;p28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4" name="Google Shape;664;p28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28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6" name="Google Shape;666;p28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7" name="Google Shape;667;p28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68" name="Google Shape;668;p28"/>
          <p:cNvGrpSpPr/>
          <p:nvPr/>
        </p:nvGrpSpPr>
        <p:grpSpPr>
          <a:xfrm>
            <a:off x="8383354" y="2395697"/>
            <a:ext cx="445989" cy="486278"/>
            <a:chOff x="5203089" y="1751190"/>
            <a:chExt cx="858331" cy="662414"/>
          </a:xfrm>
        </p:grpSpPr>
        <p:sp>
          <p:nvSpPr>
            <p:cNvPr id="669" name="Google Shape;669;p28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1" name="Google Shape;671;p28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2" name="Google Shape;672;p28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3" name="Google Shape;673;p28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4" name="Google Shape;674;p28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5" name="Google Shape;675;p28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6" name="Google Shape;676;p28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77" name="Google Shape;677;p28"/>
          <p:cNvSpPr/>
          <p:nvPr/>
        </p:nvSpPr>
        <p:spPr>
          <a:xfrm>
            <a:off x="7460410" y="1336531"/>
            <a:ext cx="1123559" cy="1041898"/>
          </a:xfrm>
          <a:custGeom>
            <a:rect b="b" l="l" r="r" t="t"/>
            <a:pathLst>
              <a:path extrusionOk="0" h="1796376" w="1634267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7000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8"/>
          <p:cNvSpPr txBox="1"/>
          <p:nvPr/>
        </p:nvSpPr>
        <p:spPr>
          <a:xfrm>
            <a:off x="7375201" y="1388396"/>
            <a:ext cx="1293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or global ISP</a:t>
            </a:r>
            <a:endParaRPr sz="1100"/>
          </a:p>
        </p:txBody>
      </p:sp>
      <p:sp>
        <p:nvSpPr>
          <p:cNvPr id="679" name="Google Shape;679;p28"/>
          <p:cNvSpPr/>
          <p:nvPr/>
        </p:nvSpPr>
        <p:spPr>
          <a:xfrm>
            <a:off x="7264101" y="2758431"/>
            <a:ext cx="229200" cy="148500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28"/>
          <p:cNvSpPr txBox="1"/>
          <p:nvPr/>
        </p:nvSpPr>
        <p:spPr>
          <a:xfrm>
            <a:off x="6879421" y="2585939"/>
            <a:ext cx="780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or regional ISP</a:t>
            </a:r>
            <a:endParaRPr sz="1100"/>
          </a:p>
        </p:txBody>
      </p:sp>
      <p:sp>
        <p:nvSpPr>
          <p:cNvPr id="681" name="Google Shape;681;p28"/>
          <p:cNvSpPr txBox="1"/>
          <p:nvPr/>
        </p:nvSpPr>
        <p:spPr>
          <a:xfrm>
            <a:off x="8493125" y="3508453"/>
            <a:ext cx="6099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l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datacenter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l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</p:txBody>
      </p:sp>
      <p:sp>
        <p:nvSpPr>
          <p:cNvPr id="682" name="Google Shape;682;p28"/>
          <p:cNvSpPr txBox="1"/>
          <p:nvPr/>
        </p:nvSpPr>
        <p:spPr>
          <a:xfrm>
            <a:off x="7852063" y="3171186"/>
            <a:ext cx="6324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3" name="Google Shape;683;p28"/>
          <p:cNvCxnSpPr/>
          <p:nvPr/>
        </p:nvCxnSpPr>
        <p:spPr>
          <a:xfrm rot="10800000">
            <a:off x="8224863" y="2685178"/>
            <a:ext cx="309600" cy="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28"/>
          <p:cNvCxnSpPr/>
          <p:nvPr/>
        </p:nvCxnSpPr>
        <p:spPr>
          <a:xfrm rot="10800000">
            <a:off x="8300326" y="2730644"/>
            <a:ext cx="259500" cy="55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28"/>
          <p:cNvCxnSpPr/>
          <p:nvPr/>
        </p:nvCxnSpPr>
        <p:spPr>
          <a:xfrm flipH="1" rot="10800000">
            <a:off x="8282473" y="2725171"/>
            <a:ext cx="252000" cy="29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28"/>
          <p:cNvCxnSpPr/>
          <p:nvPr/>
        </p:nvCxnSpPr>
        <p:spPr>
          <a:xfrm rot="10800000">
            <a:off x="8232881" y="2696283"/>
            <a:ext cx="0" cy="36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28"/>
          <p:cNvCxnSpPr/>
          <p:nvPr/>
        </p:nvCxnSpPr>
        <p:spPr>
          <a:xfrm rot="10800000">
            <a:off x="8217872" y="3053617"/>
            <a:ext cx="381300" cy="26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28"/>
          <p:cNvCxnSpPr/>
          <p:nvPr/>
        </p:nvCxnSpPr>
        <p:spPr>
          <a:xfrm rot="10800000">
            <a:off x="7726065" y="3065807"/>
            <a:ext cx="49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28"/>
          <p:cNvCxnSpPr/>
          <p:nvPr/>
        </p:nvCxnSpPr>
        <p:spPr>
          <a:xfrm rot="10800000">
            <a:off x="7219380" y="3065807"/>
            <a:ext cx="49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0" name="Google Shape;690;p28"/>
          <p:cNvCxnSpPr/>
          <p:nvPr/>
        </p:nvCxnSpPr>
        <p:spPr>
          <a:xfrm flipH="1">
            <a:off x="7262469" y="2630754"/>
            <a:ext cx="286800" cy="387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p28"/>
          <p:cNvCxnSpPr/>
          <p:nvPr/>
        </p:nvCxnSpPr>
        <p:spPr>
          <a:xfrm>
            <a:off x="7604602" y="2630754"/>
            <a:ext cx="0" cy="40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28"/>
          <p:cNvCxnSpPr/>
          <p:nvPr/>
        </p:nvCxnSpPr>
        <p:spPr>
          <a:xfrm>
            <a:off x="7908051" y="2066019"/>
            <a:ext cx="366000" cy="62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3" name="Google Shape;693;p28"/>
          <p:cNvCxnSpPr/>
          <p:nvPr/>
        </p:nvCxnSpPr>
        <p:spPr>
          <a:xfrm flipH="1">
            <a:off x="7653863" y="2021260"/>
            <a:ext cx="285300" cy="521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94" name="Google Shape;694;p28"/>
          <p:cNvGrpSpPr/>
          <p:nvPr/>
        </p:nvGrpSpPr>
        <p:grpSpPr>
          <a:xfrm>
            <a:off x="5976479" y="1595494"/>
            <a:ext cx="2684150" cy="2730213"/>
            <a:chOff x="7562238" y="2127325"/>
            <a:chExt cx="3578867" cy="3640284"/>
          </a:xfrm>
        </p:grpSpPr>
        <p:grpSp>
          <p:nvGrpSpPr>
            <p:cNvPr id="695" name="Google Shape;695;p28"/>
            <p:cNvGrpSpPr/>
            <p:nvPr/>
          </p:nvGrpSpPr>
          <p:grpSpPr>
            <a:xfrm>
              <a:off x="7857253" y="2127325"/>
              <a:ext cx="3283852" cy="3640284"/>
              <a:chOff x="7881336" y="2104198"/>
              <a:chExt cx="3283852" cy="3640284"/>
            </a:xfrm>
          </p:grpSpPr>
          <p:cxnSp>
            <p:nvCxnSpPr>
              <p:cNvPr id="696" name="Google Shape;696;p28"/>
              <p:cNvCxnSpPr/>
              <p:nvPr/>
            </p:nvCxnSpPr>
            <p:spPr>
              <a:xfrm flipH="1" rot="5400000">
                <a:off x="9813692" y="5228612"/>
                <a:ext cx="388062" cy="756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7" name="Google Shape;697;p28"/>
              <p:cNvCxnSpPr/>
              <p:nvPr/>
            </p:nvCxnSpPr>
            <p:spPr>
              <a:xfrm rot="10800000">
                <a:off x="10234009" y="5382159"/>
                <a:ext cx="0" cy="114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8" name="Google Shape;698;p28"/>
              <p:cNvCxnSpPr/>
              <p:nvPr/>
            </p:nvCxnSpPr>
            <p:spPr>
              <a:xfrm>
                <a:off x="9457042" y="4815390"/>
                <a:ext cx="524483" cy="2615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99" name="Google Shape;699;p28"/>
              <p:cNvCxnSpPr/>
              <p:nvPr/>
            </p:nvCxnSpPr>
            <p:spPr>
              <a:xfrm flipH="1" rot="10800000">
                <a:off x="8874149" y="4815390"/>
                <a:ext cx="569255" cy="24626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0" name="Google Shape;700;p28"/>
              <p:cNvCxnSpPr/>
              <p:nvPr/>
            </p:nvCxnSpPr>
            <p:spPr>
              <a:xfrm>
                <a:off x="8845827" y="5085749"/>
                <a:ext cx="103050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1" name="Google Shape;701;p28"/>
              <p:cNvCxnSpPr/>
              <p:nvPr/>
            </p:nvCxnSpPr>
            <p:spPr>
              <a:xfrm>
                <a:off x="8234290" y="5094207"/>
                <a:ext cx="22680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2" name="Google Shape;702;p28"/>
              <p:cNvCxnSpPr/>
              <p:nvPr/>
            </p:nvCxnSpPr>
            <p:spPr>
              <a:xfrm flipH="1" rot="10800000">
                <a:off x="7972450" y="5267343"/>
                <a:ext cx="41275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3" name="Google Shape;703;p28"/>
              <p:cNvCxnSpPr/>
              <p:nvPr/>
            </p:nvCxnSpPr>
            <p:spPr>
              <a:xfrm flipH="1">
                <a:off x="8397900" y="5259125"/>
                <a:ext cx="68080" cy="29396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4" name="Google Shape;704;p28"/>
              <p:cNvCxnSpPr/>
              <p:nvPr/>
            </p:nvCxnSpPr>
            <p:spPr>
              <a:xfrm rot="10800000">
                <a:off x="8512814" y="5284804"/>
                <a:ext cx="280374" cy="26987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5" name="Google Shape;705;p28"/>
              <p:cNvCxnSpPr/>
              <p:nvPr/>
            </p:nvCxnSpPr>
            <p:spPr>
              <a:xfrm>
                <a:off x="8512814" y="5234921"/>
                <a:ext cx="914184" cy="46862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6" name="Google Shape;706;p28"/>
              <p:cNvCxnSpPr/>
              <p:nvPr/>
            </p:nvCxnSpPr>
            <p:spPr>
              <a:xfrm>
                <a:off x="8271861" y="3806843"/>
                <a:ext cx="0" cy="13176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7" name="Google Shape;707;p28"/>
              <p:cNvCxnSpPr/>
              <p:nvPr/>
            </p:nvCxnSpPr>
            <p:spPr>
              <a:xfrm flipH="1" rot="10800000">
                <a:off x="7881336" y="4017980"/>
                <a:ext cx="168275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8" name="Google Shape;708;p28"/>
              <p:cNvCxnSpPr/>
              <p:nvPr/>
            </p:nvCxnSpPr>
            <p:spPr>
              <a:xfrm flipH="1" rot="5400000">
                <a:off x="9909628" y="5560344"/>
                <a:ext cx="366793" cy="148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09" name="Google Shape;709;p28"/>
              <p:cNvCxnSpPr/>
              <p:nvPr/>
            </p:nvCxnSpPr>
            <p:spPr>
              <a:xfrm flipH="1" rot="10800000">
                <a:off x="8483508" y="5013435"/>
                <a:ext cx="404236" cy="20777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0" name="Google Shape;710;p28"/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1" name="Google Shape;711;p28"/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2" name="Google Shape;712;p28"/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3" name="Google Shape;713;p28"/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4" name="Google Shape;714;p28"/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5" name="Google Shape;715;p28"/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6" name="Google Shape;716;p28"/>
              <p:cNvCxnSpPr/>
              <p:nvPr/>
            </p:nvCxnSpPr>
            <p:spPr>
              <a:xfrm rot="10800000">
                <a:off x="10706077" y="2695840"/>
                <a:ext cx="353541" cy="678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7" name="Google Shape;717;p28"/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8" name="Google Shape;718;p28"/>
              <p:cNvCxnSpPr/>
              <p:nvPr/>
            </p:nvCxnSpPr>
            <p:spPr>
              <a:xfrm flipH="1" rot="10800000">
                <a:off x="9402788" y="4090252"/>
                <a:ext cx="429324" cy="7056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28"/>
              <p:cNvCxnSpPr/>
              <p:nvPr/>
            </p:nvCxnSpPr>
            <p:spPr>
              <a:xfrm flipH="1" rot="10800000">
                <a:off x="8268637" y="4024329"/>
                <a:ext cx="969051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descr="antenna_radiation_stylized" id="720" name="Google Shape;72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721" name="Google Shape;721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ell_tower_radiation copy" id="722" name="Google Shape;722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3" name="Google Shape;723;p28"/>
            <p:cNvSpPr/>
            <p:nvPr/>
          </p:nvSpPr>
          <p:spPr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4" name="Google Shape;724;p28"/>
          <p:cNvCxnSpPr/>
          <p:nvPr/>
        </p:nvCxnSpPr>
        <p:spPr>
          <a:xfrm>
            <a:off x="6460695" y="2025269"/>
            <a:ext cx="171000" cy="1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5" name="Google Shape;725;p28"/>
          <p:cNvGrpSpPr/>
          <p:nvPr/>
        </p:nvGrpSpPr>
        <p:grpSpPr>
          <a:xfrm>
            <a:off x="6342823" y="1732032"/>
            <a:ext cx="223838" cy="348006"/>
            <a:chOff x="3130" y="3288"/>
            <a:chExt cx="410" cy="742"/>
          </a:xfrm>
        </p:grpSpPr>
        <p:cxnSp>
          <p:nvCxnSpPr>
            <p:cNvPr id="726" name="Google Shape;726;p28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Google Shape;727;p28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28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28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28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28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28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28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28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28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28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28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28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28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28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access_point_stylized_small" id="741" name="Google Shape;741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5212" y="2896424"/>
            <a:ext cx="277627" cy="23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ss_point_stylized_small" id="742" name="Google Shape;74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2758" y="4143174"/>
            <a:ext cx="285701" cy="23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3" name="Google Shape;743;p28"/>
          <p:cNvGrpSpPr/>
          <p:nvPr/>
        </p:nvGrpSpPr>
        <p:grpSpPr>
          <a:xfrm>
            <a:off x="7642642" y="3742367"/>
            <a:ext cx="295354" cy="163895"/>
            <a:chOff x="7493876" y="2774731"/>
            <a:chExt cx="1481958" cy="894622"/>
          </a:xfrm>
        </p:grpSpPr>
        <p:sp>
          <p:nvSpPr>
            <p:cNvPr id="744" name="Google Shape;744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746" name="Google Shape;746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47" name="Google Shape;747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28"/>
          <p:cNvGrpSpPr/>
          <p:nvPr/>
        </p:nvGrpSpPr>
        <p:grpSpPr>
          <a:xfrm>
            <a:off x="7691729" y="4004263"/>
            <a:ext cx="232207" cy="143115"/>
            <a:chOff x="3668110" y="2448910"/>
            <a:chExt cx="3794234" cy="2165130"/>
          </a:xfrm>
        </p:grpSpPr>
        <p:sp>
          <p:nvSpPr>
            <p:cNvPr id="752" name="Google Shape;752;p28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4" name="Google Shape;754;p28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55" name="Google Shape;755;p28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9" name="Google Shape;759;p28"/>
          <p:cNvGrpSpPr/>
          <p:nvPr/>
        </p:nvGrpSpPr>
        <p:grpSpPr>
          <a:xfrm>
            <a:off x="6812437" y="3725445"/>
            <a:ext cx="295354" cy="163895"/>
            <a:chOff x="7493876" y="2774731"/>
            <a:chExt cx="1481958" cy="894622"/>
          </a:xfrm>
        </p:grpSpPr>
        <p:sp>
          <p:nvSpPr>
            <p:cNvPr id="760" name="Google Shape;760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762" name="Google Shape;762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63" name="Google Shape;763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28"/>
          <p:cNvGrpSpPr/>
          <p:nvPr/>
        </p:nvGrpSpPr>
        <p:grpSpPr>
          <a:xfrm>
            <a:off x="6538345" y="3895809"/>
            <a:ext cx="232207" cy="143115"/>
            <a:chOff x="3668110" y="2448910"/>
            <a:chExt cx="3794234" cy="2165130"/>
          </a:xfrm>
        </p:grpSpPr>
        <p:sp>
          <p:nvSpPr>
            <p:cNvPr id="768" name="Google Shape;768;p28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0" name="Google Shape;770;p28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771" name="Google Shape;771;p28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8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8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8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5" name="Google Shape;775;p28"/>
          <p:cNvGrpSpPr/>
          <p:nvPr/>
        </p:nvGrpSpPr>
        <p:grpSpPr>
          <a:xfrm>
            <a:off x="6634731" y="2109309"/>
            <a:ext cx="265270" cy="126231"/>
            <a:chOff x="7493876" y="2774731"/>
            <a:chExt cx="1481958" cy="894622"/>
          </a:xfrm>
        </p:grpSpPr>
        <p:sp>
          <p:nvSpPr>
            <p:cNvPr id="776" name="Google Shape;776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778" name="Google Shape;778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79" name="Google Shape;779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3" name="Google Shape;783;p28"/>
          <p:cNvGrpSpPr/>
          <p:nvPr/>
        </p:nvGrpSpPr>
        <p:grpSpPr>
          <a:xfrm>
            <a:off x="6342698" y="2974579"/>
            <a:ext cx="266308" cy="131778"/>
            <a:chOff x="7493876" y="2774731"/>
            <a:chExt cx="1481958" cy="894622"/>
          </a:xfrm>
        </p:grpSpPr>
        <p:sp>
          <p:nvSpPr>
            <p:cNvPr id="784" name="Google Shape;784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786" name="Google Shape;786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87" name="Google Shape;787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1" name="Google Shape;791;p28"/>
          <p:cNvGrpSpPr/>
          <p:nvPr/>
        </p:nvGrpSpPr>
        <p:grpSpPr>
          <a:xfrm>
            <a:off x="8467599" y="2701127"/>
            <a:ext cx="128189" cy="72822"/>
            <a:chOff x="7493876" y="2774731"/>
            <a:chExt cx="1481958" cy="894622"/>
          </a:xfrm>
        </p:grpSpPr>
        <p:sp>
          <p:nvSpPr>
            <p:cNvPr id="792" name="Google Shape;792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794" name="Google Shape;794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95" name="Google Shape;795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9" name="Google Shape;799;p28"/>
          <p:cNvGrpSpPr/>
          <p:nvPr/>
        </p:nvGrpSpPr>
        <p:grpSpPr>
          <a:xfrm>
            <a:off x="8112817" y="2622158"/>
            <a:ext cx="265270" cy="148776"/>
            <a:chOff x="7493876" y="2774731"/>
            <a:chExt cx="1481958" cy="894622"/>
          </a:xfrm>
        </p:grpSpPr>
        <p:sp>
          <p:nvSpPr>
            <p:cNvPr id="800" name="Google Shape;800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02" name="Google Shape;802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03" name="Google Shape;803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7" name="Google Shape;807;p28"/>
          <p:cNvGrpSpPr/>
          <p:nvPr/>
        </p:nvGrpSpPr>
        <p:grpSpPr>
          <a:xfrm>
            <a:off x="7766404" y="1651774"/>
            <a:ext cx="265270" cy="148776"/>
            <a:chOff x="7493876" y="2774731"/>
            <a:chExt cx="1481958" cy="894622"/>
          </a:xfrm>
        </p:grpSpPr>
        <p:sp>
          <p:nvSpPr>
            <p:cNvPr id="808" name="Google Shape;808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10" name="Google Shape;810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11" name="Google Shape;811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28"/>
          <p:cNvGrpSpPr/>
          <p:nvPr/>
        </p:nvGrpSpPr>
        <p:grpSpPr>
          <a:xfrm>
            <a:off x="8200271" y="1960080"/>
            <a:ext cx="265270" cy="148776"/>
            <a:chOff x="7493876" y="2774731"/>
            <a:chExt cx="1481958" cy="894622"/>
          </a:xfrm>
        </p:grpSpPr>
        <p:sp>
          <p:nvSpPr>
            <p:cNvPr id="816" name="Google Shape;816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18" name="Google Shape;818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19" name="Google Shape;819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3" name="Google Shape;823;p28"/>
          <p:cNvGrpSpPr/>
          <p:nvPr/>
        </p:nvGrpSpPr>
        <p:grpSpPr>
          <a:xfrm>
            <a:off x="8287729" y="1581027"/>
            <a:ext cx="265270" cy="148776"/>
            <a:chOff x="7493876" y="2774731"/>
            <a:chExt cx="1481958" cy="894622"/>
          </a:xfrm>
        </p:grpSpPr>
        <p:sp>
          <p:nvSpPr>
            <p:cNvPr id="824" name="Google Shape;824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26" name="Google Shape;826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27" name="Google Shape;827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1" name="Google Shape;831;p28"/>
          <p:cNvGrpSpPr/>
          <p:nvPr/>
        </p:nvGrpSpPr>
        <p:grpSpPr>
          <a:xfrm>
            <a:off x="7128536" y="2967587"/>
            <a:ext cx="275348" cy="180266"/>
            <a:chOff x="7493876" y="2774731"/>
            <a:chExt cx="1481958" cy="894622"/>
          </a:xfrm>
        </p:grpSpPr>
        <p:sp>
          <p:nvSpPr>
            <p:cNvPr id="832" name="Google Shape;832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34" name="Google Shape;834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5" name="Google Shape;835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9" name="Google Shape;839;p28"/>
          <p:cNvGrpSpPr/>
          <p:nvPr/>
        </p:nvGrpSpPr>
        <p:grpSpPr>
          <a:xfrm>
            <a:off x="7789955" y="1996228"/>
            <a:ext cx="265270" cy="148776"/>
            <a:chOff x="7493876" y="2774731"/>
            <a:chExt cx="1481958" cy="894622"/>
          </a:xfrm>
        </p:grpSpPr>
        <p:sp>
          <p:nvSpPr>
            <p:cNvPr id="840" name="Google Shape;840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42" name="Google Shape;842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43" name="Google Shape;843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7" name="Google Shape;847;p28"/>
          <p:cNvGrpSpPr/>
          <p:nvPr/>
        </p:nvGrpSpPr>
        <p:grpSpPr>
          <a:xfrm>
            <a:off x="7427299" y="2545643"/>
            <a:ext cx="275348" cy="180266"/>
            <a:chOff x="7493876" y="2774731"/>
            <a:chExt cx="1481958" cy="894622"/>
          </a:xfrm>
        </p:grpSpPr>
        <p:sp>
          <p:nvSpPr>
            <p:cNvPr id="848" name="Google Shape;848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50" name="Google Shape;850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51" name="Google Shape;851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5" name="Google Shape;855;p28"/>
          <p:cNvGrpSpPr/>
          <p:nvPr/>
        </p:nvGrpSpPr>
        <p:grpSpPr>
          <a:xfrm>
            <a:off x="7505610" y="2999941"/>
            <a:ext cx="275348" cy="180266"/>
            <a:chOff x="7493876" y="2774731"/>
            <a:chExt cx="1481958" cy="894622"/>
          </a:xfrm>
        </p:grpSpPr>
        <p:sp>
          <p:nvSpPr>
            <p:cNvPr id="856" name="Google Shape;856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58" name="Google Shape;858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59" name="Google Shape;859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3" name="Google Shape;863;p28"/>
          <p:cNvGrpSpPr/>
          <p:nvPr/>
        </p:nvGrpSpPr>
        <p:grpSpPr>
          <a:xfrm>
            <a:off x="8086305" y="2994299"/>
            <a:ext cx="265270" cy="148776"/>
            <a:chOff x="7493876" y="2774731"/>
            <a:chExt cx="1481958" cy="894622"/>
          </a:xfrm>
        </p:grpSpPr>
        <p:sp>
          <p:nvSpPr>
            <p:cNvPr id="864" name="Google Shape;864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66" name="Google Shape;866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67" name="Google Shape;867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1" name="Google Shape;871;p28"/>
          <p:cNvGrpSpPr/>
          <p:nvPr/>
        </p:nvGrpSpPr>
        <p:grpSpPr>
          <a:xfrm>
            <a:off x="7240893" y="3581644"/>
            <a:ext cx="295354" cy="163895"/>
            <a:chOff x="7493876" y="2774731"/>
            <a:chExt cx="1481958" cy="894622"/>
          </a:xfrm>
        </p:grpSpPr>
        <p:sp>
          <p:nvSpPr>
            <p:cNvPr id="872" name="Google Shape;872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74" name="Google Shape;874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75" name="Google Shape;875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9" name="Google Shape;879;p28"/>
          <p:cNvGrpSpPr/>
          <p:nvPr/>
        </p:nvGrpSpPr>
        <p:grpSpPr>
          <a:xfrm>
            <a:off x="8499008" y="3276742"/>
            <a:ext cx="171166" cy="90267"/>
            <a:chOff x="7493876" y="2774731"/>
            <a:chExt cx="1481958" cy="894622"/>
          </a:xfrm>
        </p:grpSpPr>
        <p:sp>
          <p:nvSpPr>
            <p:cNvPr id="880" name="Google Shape;880;p28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882" name="Google Shape;882;p28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83" name="Google Shape;883;p28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8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8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7" name="Google Shape;887;p28"/>
          <p:cNvGrpSpPr/>
          <p:nvPr/>
        </p:nvGrpSpPr>
        <p:grpSpPr>
          <a:xfrm>
            <a:off x="5884106" y="1767460"/>
            <a:ext cx="401240" cy="311162"/>
            <a:chOff x="7432700" y="2327293"/>
            <a:chExt cx="534987" cy="414882"/>
          </a:xfrm>
        </p:grpSpPr>
        <p:pic>
          <p:nvPicPr>
            <p:cNvPr descr="antenna_stylized" id="888" name="Google Shape;888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889" name="Google Shape;889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p28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891" name="Google Shape;891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2" name="Google Shape;892;p28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8" name="Google Shape;898;p28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899" name="Google Shape;899;p28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8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8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8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8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05" name="Google Shape;905;p28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8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28"/>
          <p:cNvGrpSpPr/>
          <p:nvPr/>
        </p:nvGrpSpPr>
        <p:grpSpPr>
          <a:xfrm>
            <a:off x="6783136" y="1739795"/>
            <a:ext cx="398027" cy="358507"/>
            <a:chOff x="8631407" y="2290407"/>
            <a:chExt cx="530702" cy="478009"/>
          </a:xfrm>
        </p:grpSpPr>
        <p:pic>
          <p:nvPicPr>
            <p:cNvPr descr="light2.png" id="912" name="Google Shape;912;p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913" name="Google Shape;913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28"/>
          <p:cNvGrpSpPr/>
          <p:nvPr/>
        </p:nvGrpSpPr>
        <p:grpSpPr>
          <a:xfrm>
            <a:off x="6679454" y="1544343"/>
            <a:ext cx="636984" cy="169582"/>
            <a:chOff x="8493165" y="2029804"/>
            <a:chExt cx="849312" cy="226109"/>
          </a:xfrm>
        </p:grpSpPr>
        <p:pic>
          <p:nvPicPr>
            <p:cNvPr descr="car_icon_small" id="915" name="Google Shape;915;p2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916" name="Google Shape;916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7" name="Google Shape;917;p28"/>
          <p:cNvGrpSpPr/>
          <p:nvPr/>
        </p:nvGrpSpPr>
        <p:grpSpPr>
          <a:xfrm>
            <a:off x="5924938" y="2494068"/>
            <a:ext cx="643304" cy="437823"/>
            <a:chOff x="7487144" y="3296104"/>
            <a:chExt cx="857739" cy="583764"/>
          </a:xfrm>
        </p:grpSpPr>
        <p:grpSp>
          <p:nvGrpSpPr>
            <p:cNvPr id="918" name="Google Shape;918;p28"/>
            <p:cNvGrpSpPr/>
            <p:nvPr/>
          </p:nvGrpSpPr>
          <p:grpSpPr>
            <a:xfrm>
              <a:off x="7487144" y="3389820"/>
              <a:ext cx="350807" cy="310034"/>
              <a:chOff x="7487144" y="3389820"/>
              <a:chExt cx="350807" cy="310034"/>
            </a:xfrm>
          </p:grpSpPr>
          <p:pic>
            <p:nvPicPr>
              <p:cNvPr descr="antenna_stylized" id="919" name="Google Shape;919;p2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laptop_keyboard" id="920" name="Google Shape;920;p28"/>
              <p:cNvPicPr preferRelativeResize="0"/>
              <p:nvPr/>
            </p:nvPicPr>
            <p:blipFill rotWithShape="1">
              <a:blip r:embed="rId13">
                <a:alphaModFix/>
              </a:blip>
              <a:srcRect b="0" l="0" r="0" t="0"/>
              <a:stretch/>
            </p:blipFill>
            <p:spPr>
              <a:xfrm flipH="1" rot="109064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1" name="Google Shape;921;p28"/>
              <p:cNvSpPr/>
              <p:nvPr/>
            </p:nvSpPr>
            <p:spPr>
              <a:xfrm>
                <a:off x="7599014" y="3459979"/>
                <a:ext cx="230764" cy="155883"/>
              </a:xfrm>
              <a:custGeom>
                <a:rect b="b" l="l" r="r" t="t"/>
                <a:pathLst>
                  <a:path extrusionOk="0" h="2442" w="298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descr="screen" id="922" name="Google Shape;922;p28"/>
              <p:cNvPicPr preferRelativeResize="0"/>
              <p:nvPr/>
            </p:nvPicPr>
            <p:blipFill rotWithShape="1">
              <a:blip r:embed="rId14">
                <a:alphaModFix/>
              </a:blip>
              <a:srcRect b="0" l="0" r="0" t="0"/>
              <a:stretch/>
            </p:blipFill>
            <p:spPr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3" name="Google Shape;923;p28"/>
              <p:cNvSpPr/>
              <p:nvPr/>
            </p:nvSpPr>
            <p:spPr>
              <a:xfrm>
                <a:off x="7641029" y="3455381"/>
                <a:ext cx="195517" cy="29007"/>
              </a:xfrm>
              <a:custGeom>
                <a:rect b="b" l="l" r="r" t="t"/>
                <a:pathLst>
                  <a:path extrusionOk="0" h="455" w="2528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8"/>
              <p:cNvSpPr/>
              <p:nvPr/>
            </p:nvSpPr>
            <p:spPr>
              <a:xfrm>
                <a:off x="7596971" y="3455145"/>
                <a:ext cx="54275" cy="120745"/>
              </a:xfrm>
              <a:custGeom>
                <a:rect b="b" l="l" r="r" t="t"/>
                <a:pathLst>
                  <a:path extrusionOk="0" h="1893" w="702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8"/>
              <p:cNvSpPr/>
              <p:nvPr/>
            </p:nvSpPr>
            <p:spPr>
              <a:xfrm>
                <a:off x="7776652" y="3476723"/>
                <a:ext cx="58489" cy="139375"/>
              </a:xfrm>
              <a:custGeom>
                <a:rect b="b" l="l" r="r" t="t"/>
                <a:pathLst>
                  <a:path extrusionOk="0" h="2184" w="756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8"/>
              <p:cNvSpPr/>
              <p:nvPr/>
            </p:nvSpPr>
            <p:spPr>
              <a:xfrm>
                <a:off x="7596332" y="3569758"/>
                <a:ext cx="214545" cy="47048"/>
              </a:xfrm>
              <a:custGeom>
                <a:rect b="b" l="l" r="r" t="t"/>
                <a:pathLst>
                  <a:path extrusionOk="0" h="738" w="2773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CC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7783165" y="3477902"/>
                <a:ext cx="54786" cy="139965"/>
              </a:xfrm>
              <a:custGeom>
                <a:rect b="b" l="l" r="r" t="t"/>
                <a:pathLst>
                  <a:path extrusionOk="0" h="1659" w="637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7596588" y="3576007"/>
                <a:ext cx="190792" cy="46458"/>
              </a:xfrm>
              <a:custGeom>
                <a:rect b="b" l="l" r="r" t="t"/>
                <a:pathLst>
                  <a:path extrusionOk="0" h="550" w="2216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9" name="Google Shape;929;p28"/>
              <p:cNvGrpSpPr/>
              <p:nvPr/>
            </p:nvGrpSpPr>
            <p:grpSpPr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930" name="Google Shape;930;p28"/>
                <p:cNvSpPr/>
                <p:nvPr/>
              </p:nvSpPr>
              <p:spPr>
                <a:xfrm>
                  <a:off x="1740" y="2642"/>
                  <a:ext cx="752" cy="327"/>
                </a:xfrm>
                <a:custGeom>
                  <a:rect b="b" l="l" r="r" t="t"/>
                  <a:pathLst>
                    <a:path extrusionOk="0" h="327" w="752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28"/>
                <p:cNvSpPr/>
                <p:nvPr/>
              </p:nvSpPr>
              <p:spPr>
                <a:xfrm>
                  <a:off x="1754" y="2649"/>
                  <a:ext cx="726" cy="311"/>
                </a:xfrm>
                <a:custGeom>
                  <a:rect b="b" l="l" r="r" t="t"/>
                  <a:pathLst>
                    <a:path extrusionOk="0" h="311" w="726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28"/>
                <p:cNvSpPr/>
                <p:nvPr/>
              </p:nvSpPr>
              <p:spPr>
                <a:xfrm>
                  <a:off x="1808" y="2770"/>
                  <a:ext cx="258" cy="100"/>
                </a:xfrm>
                <a:custGeom>
                  <a:rect b="b" l="l" r="r" t="t"/>
                  <a:pathLst>
                    <a:path extrusionOk="0" h="100" w="258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28"/>
                <p:cNvSpPr/>
                <p:nvPr/>
              </p:nvSpPr>
              <p:spPr>
                <a:xfrm>
                  <a:off x="1799" y="2816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28"/>
                <p:cNvSpPr/>
                <p:nvPr/>
              </p:nvSpPr>
              <p:spPr>
                <a:xfrm>
                  <a:off x="2020" y="2834"/>
                  <a:ext cx="258" cy="102"/>
                </a:xfrm>
                <a:custGeom>
                  <a:rect b="b" l="l" r="r" t="t"/>
                  <a:pathLst>
                    <a:path extrusionOk="0" h="102" w="258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28"/>
                <p:cNvSpPr/>
                <p:nvPr/>
              </p:nvSpPr>
              <p:spPr>
                <a:xfrm>
                  <a:off x="2011" y="2882"/>
                  <a:ext cx="194" cy="63"/>
                </a:xfrm>
                <a:custGeom>
                  <a:rect b="b" l="l" r="r" t="t"/>
                  <a:pathLst>
                    <a:path extrusionOk="0" h="63" w="194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6" name="Google Shape;936;p28"/>
              <p:cNvSpPr/>
              <p:nvPr/>
            </p:nvSpPr>
            <p:spPr>
              <a:xfrm>
                <a:off x="7704243" y="3629776"/>
                <a:ext cx="78411" cy="60608"/>
              </a:xfrm>
              <a:custGeom>
                <a:rect b="b" l="l" r="r" t="t"/>
                <a:pathLst>
                  <a:path extrusionOk="0" h="792" w="990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28"/>
              <p:cNvSpPr/>
              <p:nvPr/>
            </p:nvSpPr>
            <p:spPr>
              <a:xfrm>
                <a:off x="7504129" y="3634611"/>
                <a:ext cx="200625" cy="55302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28"/>
              <p:cNvSpPr/>
              <p:nvPr/>
            </p:nvSpPr>
            <p:spPr>
              <a:xfrm>
                <a:off x="7504257" y="3624470"/>
                <a:ext cx="2171" cy="11202"/>
              </a:xfrm>
              <a:custGeom>
                <a:rect b="b" l="l" r="r" t="t"/>
                <a:pathLst>
                  <a:path extrusionOk="0" h="147" w="26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8"/>
              <p:cNvSpPr/>
              <p:nvPr/>
            </p:nvSpPr>
            <p:spPr>
              <a:xfrm>
                <a:off x="7504384" y="3578837"/>
                <a:ext cx="93225" cy="46340"/>
              </a:xfrm>
              <a:custGeom>
                <a:rect b="b" l="l" r="r" t="t"/>
                <a:pathLst>
                  <a:path extrusionOk="0" h="606" w="117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8"/>
              <p:cNvSpPr/>
              <p:nvPr/>
            </p:nvSpPr>
            <p:spPr>
              <a:xfrm>
                <a:off x="7510642" y="3626829"/>
                <a:ext cx="190281" cy="53180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8"/>
              <p:cNvSpPr/>
              <p:nvPr/>
            </p:nvSpPr>
            <p:spPr>
              <a:xfrm flipH="1" rot="10800000">
                <a:off x="7700668" y="3623055"/>
                <a:ext cx="77645" cy="55066"/>
              </a:xfrm>
              <a:custGeom>
                <a:rect b="b" l="l" r="r" t="t"/>
                <a:pathLst>
                  <a:path extrusionOk="0" h="723" w="2532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28"/>
            <p:cNvGrpSpPr/>
            <p:nvPr/>
          </p:nvGrpSpPr>
          <p:grpSpPr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descr="desktop_computer_stylized_medium" id="943" name="Google Shape;943;p28"/>
              <p:cNvPicPr preferRelativeResize="0"/>
              <p:nvPr/>
            </p:nvPicPr>
            <p:blipFill rotWithShape="1">
              <a:blip r:embed="rId15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44" name="Google Shape;944;p2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28"/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descr="fridge2.png" id="946" name="Google Shape;946;p28"/>
              <p:cNvPicPr preferRelativeResize="0"/>
              <p:nvPr/>
            </p:nvPicPr>
            <p:blipFill rotWithShape="1">
              <a:blip r:embed="rId16">
                <a:alphaModFix/>
              </a:blip>
              <a:srcRect b="0" l="0" r="0" t="0"/>
              <a:stretch/>
            </p:blipFill>
            <p:spPr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stylized" id="947" name="Google Shape;947;p28"/>
              <p:cNvPicPr preferRelativeResize="0"/>
              <p:nvPr/>
            </p:nvPicPr>
            <p:blipFill rotWithShape="1">
              <a:blip r:embed="rId12">
                <a:alphaModFix/>
              </a:blip>
              <a:srcRect b="0" l="0" r="0" t="0"/>
              <a:stretch/>
            </p:blipFill>
            <p:spPr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48" name="Google Shape;948;p28"/>
          <p:cNvGrpSpPr/>
          <p:nvPr/>
        </p:nvGrpSpPr>
        <p:grpSpPr>
          <a:xfrm>
            <a:off x="8603510" y="2571364"/>
            <a:ext cx="388836" cy="909182"/>
            <a:chOff x="11058573" y="3399165"/>
            <a:chExt cx="518448" cy="1212242"/>
          </a:xfrm>
        </p:grpSpPr>
        <p:grpSp>
          <p:nvGrpSpPr>
            <p:cNvPr id="949" name="Google Shape;949;p28"/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950" name="Google Shape;950;p28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951" name="Google Shape;951;p28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952" name="Google Shape;952;p2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953" name="Google Shape;953;p2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954" name="Google Shape;954;p2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55" name="Google Shape;955;p28"/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956" name="Google Shape;956;p28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957" name="Google Shape;957;p28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958" name="Google Shape;958;p2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959" name="Google Shape;959;p2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960" name="Google Shape;960;p28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961" name="Google Shape;961;p28"/>
          <p:cNvGrpSpPr/>
          <p:nvPr/>
        </p:nvGrpSpPr>
        <p:grpSpPr>
          <a:xfrm>
            <a:off x="8021486" y="3955463"/>
            <a:ext cx="132894" cy="248125"/>
            <a:chOff x="4140" y="429"/>
            <a:chExt cx="1425" cy="2396"/>
          </a:xfrm>
        </p:grpSpPr>
        <p:sp>
          <p:nvSpPr>
            <p:cNvPr id="962" name="Google Shape;962;p2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8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7" name="Google Shape;967;p28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968" name="Google Shape;968;p28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8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0" name="Google Shape;970;p28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1" name="Google Shape;971;p28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972" name="Google Shape;972;p28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8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4" name="Google Shape;974;p28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6" name="Google Shape;976;p28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9" name="Google Shape;979;p2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28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981" name="Google Shape;981;p28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3" name="Google Shape;983;p28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8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8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8"/>
          <p:cNvGrpSpPr/>
          <p:nvPr/>
        </p:nvGrpSpPr>
        <p:grpSpPr>
          <a:xfrm flipH="1">
            <a:off x="6290441" y="3675121"/>
            <a:ext cx="259223" cy="240227"/>
            <a:chOff x="2839" y="3501"/>
            <a:chExt cx="755" cy="803"/>
          </a:xfrm>
        </p:grpSpPr>
        <p:pic>
          <p:nvPicPr>
            <p:cNvPr descr="desktop_computer_stylized_medium" id="995" name="Google Shape;995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6" name="Google Shape;996;p28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28"/>
          <p:cNvGrpSpPr/>
          <p:nvPr/>
        </p:nvGrpSpPr>
        <p:grpSpPr>
          <a:xfrm>
            <a:off x="7206061" y="4389607"/>
            <a:ext cx="232640" cy="234006"/>
            <a:chOff x="877" y="1008"/>
            <a:chExt cx="2747" cy="2626"/>
          </a:xfrm>
        </p:grpSpPr>
        <p:pic>
          <p:nvPicPr>
            <p:cNvPr descr="antenna_stylized" id="998" name="Google Shape;998;p2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999" name="Google Shape;999;p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0" name="Google Shape;1000;p28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1001" name="Google Shape;1001;p2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2" name="Google Shape;1002;p28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8" name="Google Shape;1008;p28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009" name="Google Shape;1009;p28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28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28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5" name="Google Shape;1015;p28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8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8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8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28"/>
          <p:cNvGrpSpPr/>
          <p:nvPr/>
        </p:nvGrpSpPr>
        <p:grpSpPr>
          <a:xfrm flipH="1">
            <a:off x="6420232" y="4128493"/>
            <a:ext cx="259223" cy="240227"/>
            <a:chOff x="2839" y="3501"/>
            <a:chExt cx="755" cy="803"/>
          </a:xfrm>
        </p:grpSpPr>
        <p:pic>
          <p:nvPicPr>
            <p:cNvPr descr="desktop_computer_stylized_medium" id="1022" name="Google Shape;1022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3" name="Google Shape;1023;p28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28"/>
          <p:cNvGrpSpPr/>
          <p:nvPr/>
        </p:nvGrpSpPr>
        <p:grpSpPr>
          <a:xfrm flipH="1">
            <a:off x="6718900" y="4144598"/>
            <a:ext cx="259223" cy="240227"/>
            <a:chOff x="2839" y="3501"/>
            <a:chExt cx="755" cy="803"/>
          </a:xfrm>
        </p:grpSpPr>
        <p:pic>
          <p:nvPicPr>
            <p:cNvPr descr="desktop_computer_stylized_medium" id="1025" name="Google Shape;1025;p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6" name="Google Shape;1026;p28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28"/>
          <p:cNvGrpSpPr/>
          <p:nvPr/>
        </p:nvGrpSpPr>
        <p:grpSpPr>
          <a:xfrm>
            <a:off x="7455860" y="4346354"/>
            <a:ext cx="239448" cy="192627"/>
            <a:chOff x="877" y="1008"/>
            <a:chExt cx="2747" cy="2626"/>
          </a:xfrm>
        </p:grpSpPr>
        <p:pic>
          <p:nvPicPr>
            <p:cNvPr descr="antenna_stylized" id="1028" name="Google Shape;1028;p2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1029" name="Google Shape;1029;p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0" name="Google Shape;1030;p28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1031" name="Google Shape;1031;p2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28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8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8" name="Google Shape;1038;p28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039" name="Google Shape;1039;p28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8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28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5" name="Google Shape;1045;p28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8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8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1" name="Google Shape;1051;p28"/>
          <p:cNvSpPr/>
          <p:nvPr/>
        </p:nvSpPr>
        <p:spPr>
          <a:xfrm>
            <a:off x="7919995" y="4227728"/>
            <a:ext cx="25537" cy="249693"/>
          </a:xfrm>
          <a:custGeom>
            <a:rect b="b" l="l" r="r" t="t"/>
            <a:pathLst>
              <a:path extrusionOk="0" h="2742" w="354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333333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28"/>
          <p:cNvSpPr/>
          <p:nvPr/>
        </p:nvSpPr>
        <p:spPr>
          <a:xfrm>
            <a:off x="7924778" y="4242692"/>
            <a:ext cx="15249" cy="231013"/>
          </a:xfrm>
          <a:custGeom>
            <a:rect b="b" l="l" r="r" t="t"/>
            <a:pathLst>
              <a:path extrusionOk="0" h="2537" w="211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rgbClr val="F8F8F8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28"/>
          <p:cNvSpPr/>
          <p:nvPr/>
        </p:nvSpPr>
        <p:spPr>
          <a:xfrm>
            <a:off x="7921438" y="4359565"/>
            <a:ext cx="23732" cy="20644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28"/>
          <p:cNvSpPr/>
          <p:nvPr/>
        </p:nvSpPr>
        <p:spPr>
          <a:xfrm>
            <a:off x="7824524" y="4255799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5" name="Google Shape;1055;p28"/>
          <p:cNvGrpSpPr/>
          <p:nvPr/>
        </p:nvGrpSpPr>
        <p:grpSpPr>
          <a:xfrm>
            <a:off x="7873089" y="4253168"/>
            <a:ext cx="52138" cy="16407"/>
            <a:chOff x="613" y="2566"/>
            <a:chExt cx="721" cy="144"/>
          </a:xfrm>
        </p:grpSpPr>
        <p:sp>
          <p:nvSpPr>
            <p:cNvPr id="1056" name="Google Shape;1056;p28"/>
            <p:cNvSpPr/>
            <p:nvPr/>
          </p:nvSpPr>
          <p:spPr>
            <a:xfrm>
              <a:off x="613" y="2566"/>
              <a:ext cx="721" cy="14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8"/>
            <p:cNvSpPr/>
            <p:nvPr/>
          </p:nvSpPr>
          <p:spPr>
            <a:xfrm>
              <a:off x="625" y="2581"/>
              <a:ext cx="696" cy="11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8" name="Google Shape;1058;p28"/>
          <p:cNvSpPr/>
          <p:nvPr/>
        </p:nvSpPr>
        <p:spPr>
          <a:xfrm>
            <a:off x="7825427" y="429206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9" name="Google Shape;1059;p28"/>
          <p:cNvGrpSpPr/>
          <p:nvPr/>
        </p:nvGrpSpPr>
        <p:grpSpPr>
          <a:xfrm>
            <a:off x="7873054" y="4288583"/>
            <a:ext cx="52138" cy="14636"/>
            <a:chOff x="615" y="2564"/>
            <a:chExt cx="721" cy="139"/>
          </a:xfrm>
        </p:grpSpPr>
        <p:sp>
          <p:nvSpPr>
            <p:cNvPr id="1060" name="Google Shape;1060;p28"/>
            <p:cNvSpPr/>
            <p:nvPr/>
          </p:nvSpPr>
          <p:spPr>
            <a:xfrm>
              <a:off x="615" y="2564"/>
              <a:ext cx="721" cy="139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628" y="2581"/>
              <a:ext cx="696" cy="1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2" name="Google Shape;1062;p28"/>
          <p:cNvSpPr/>
          <p:nvPr/>
        </p:nvSpPr>
        <p:spPr>
          <a:xfrm>
            <a:off x="7825427" y="4328326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28"/>
          <p:cNvSpPr/>
          <p:nvPr/>
        </p:nvSpPr>
        <p:spPr>
          <a:xfrm>
            <a:off x="7826329" y="436120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4" name="Google Shape;1064;p28"/>
          <p:cNvGrpSpPr/>
          <p:nvPr/>
        </p:nvGrpSpPr>
        <p:grpSpPr>
          <a:xfrm>
            <a:off x="7872188" y="4360281"/>
            <a:ext cx="52156" cy="14713"/>
            <a:chOff x="618" y="2586"/>
            <a:chExt cx="720" cy="124"/>
          </a:xfrm>
        </p:grpSpPr>
        <p:sp>
          <p:nvSpPr>
            <p:cNvPr id="1065" name="Google Shape;1065;p28"/>
            <p:cNvSpPr/>
            <p:nvPr/>
          </p:nvSpPr>
          <p:spPr>
            <a:xfrm>
              <a:off x="618" y="2586"/>
              <a:ext cx="720" cy="12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630" y="2586"/>
              <a:ext cx="695" cy="10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7" name="Google Shape;1067;p28"/>
          <p:cNvSpPr/>
          <p:nvPr/>
        </p:nvSpPr>
        <p:spPr>
          <a:xfrm>
            <a:off x="7921800" y="4328326"/>
            <a:ext cx="23732" cy="20535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8" name="Google Shape;1068;p28"/>
          <p:cNvGrpSpPr/>
          <p:nvPr/>
        </p:nvGrpSpPr>
        <p:grpSpPr>
          <a:xfrm>
            <a:off x="7872187" y="4325704"/>
            <a:ext cx="53025" cy="14636"/>
            <a:chOff x="613" y="2571"/>
            <a:chExt cx="732" cy="134"/>
          </a:xfrm>
        </p:grpSpPr>
        <p:sp>
          <p:nvSpPr>
            <p:cNvPr id="1069" name="Google Shape;1069;p28"/>
            <p:cNvSpPr/>
            <p:nvPr/>
          </p:nvSpPr>
          <p:spPr>
            <a:xfrm>
              <a:off x="613" y="2571"/>
              <a:ext cx="732" cy="13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8"/>
            <p:cNvSpPr/>
            <p:nvPr/>
          </p:nvSpPr>
          <p:spPr>
            <a:xfrm>
              <a:off x="625" y="2587"/>
              <a:ext cx="720" cy="10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28"/>
          <p:cNvSpPr/>
          <p:nvPr/>
        </p:nvSpPr>
        <p:spPr>
          <a:xfrm>
            <a:off x="7918010" y="4227291"/>
            <a:ext cx="6300" cy="249600"/>
          </a:xfrm>
          <a:prstGeom prst="rect">
            <a:avLst/>
          </a:prstGeom>
          <a:gradFill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28"/>
          <p:cNvSpPr/>
          <p:nvPr/>
        </p:nvSpPr>
        <p:spPr>
          <a:xfrm>
            <a:off x="7923965" y="4290425"/>
            <a:ext cx="21386" cy="23265"/>
          </a:xfrm>
          <a:custGeom>
            <a:rect b="b" l="l" r="r" t="t"/>
            <a:pathLst>
              <a:path extrusionOk="0" h="256" w="29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28"/>
          <p:cNvSpPr/>
          <p:nvPr/>
        </p:nvSpPr>
        <p:spPr>
          <a:xfrm>
            <a:off x="7924236" y="4254707"/>
            <a:ext cx="22018" cy="26214"/>
          </a:xfrm>
          <a:custGeom>
            <a:rect b="b" l="l" r="r" t="t"/>
            <a:pathLst>
              <a:path extrusionOk="0" h="288" w="304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28"/>
          <p:cNvSpPr/>
          <p:nvPr/>
        </p:nvSpPr>
        <p:spPr>
          <a:xfrm>
            <a:off x="7942283" y="4465625"/>
            <a:ext cx="4500" cy="10500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28"/>
          <p:cNvSpPr/>
          <p:nvPr/>
        </p:nvSpPr>
        <p:spPr>
          <a:xfrm>
            <a:off x="7923063" y="4465952"/>
            <a:ext cx="22108" cy="21845"/>
          </a:xfrm>
          <a:custGeom>
            <a:rect b="b" l="l" r="r" t="t"/>
            <a:pathLst>
              <a:path extrusionOk="0" h="240" w="306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28"/>
          <p:cNvSpPr/>
          <p:nvPr/>
        </p:nvSpPr>
        <p:spPr>
          <a:xfrm>
            <a:off x="7818208" y="4472615"/>
            <a:ext cx="108000" cy="16500"/>
          </a:xfrm>
          <a:prstGeom prst="roundRect">
            <a:avLst>
              <a:gd fmla="val 50000" name="adj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28"/>
          <p:cNvSpPr/>
          <p:nvPr/>
        </p:nvSpPr>
        <p:spPr>
          <a:xfrm>
            <a:off x="7824524" y="4476875"/>
            <a:ext cx="96300" cy="8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8"/>
          <p:cNvSpPr/>
          <p:nvPr/>
        </p:nvSpPr>
        <p:spPr>
          <a:xfrm>
            <a:off x="7833458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28"/>
          <p:cNvSpPr/>
          <p:nvPr/>
        </p:nvSpPr>
        <p:spPr>
          <a:xfrm>
            <a:off x="7849700" y="4440611"/>
            <a:ext cx="14400" cy="1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28"/>
          <p:cNvSpPr/>
          <p:nvPr/>
        </p:nvSpPr>
        <p:spPr>
          <a:xfrm>
            <a:off x="7864951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28"/>
          <p:cNvSpPr/>
          <p:nvPr/>
        </p:nvSpPr>
        <p:spPr>
          <a:xfrm>
            <a:off x="7901858" y="4381083"/>
            <a:ext cx="7200" cy="828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28"/>
          <p:cNvSpPr/>
          <p:nvPr/>
        </p:nvSpPr>
        <p:spPr>
          <a:xfrm>
            <a:off x="5362137" y="1024435"/>
            <a:ext cx="4019700" cy="37161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3" name="Google Shape;1083;p28"/>
          <p:cNvGrpSpPr/>
          <p:nvPr/>
        </p:nvGrpSpPr>
        <p:grpSpPr>
          <a:xfrm>
            <a:off x="6065043" y="1360628"/>
            <a:ext cx="2066572" cy="3188002"/>
            <a:chOff x="7680324" y="1814171"/>
            <a:chExt cx="2755429" cy="4250670"/>
          </a:xfrm>
        </p:grpSpPr>
        <p:grpSp>
          <p:nvGrpSpPr>
            <p:cNvPr id="1084" name="Google Shape;1084;p28"/>
            <p:cNvGrpSpPr/>
            <p:nvPr/>
          </p:nvGrpSpPr>
          <p:grpSpPr>
            <a:xfrm>
              <a:off x="7750224" y="1859725"/>
              <a:ext cx="415925" cy="385763"/>
              <a:chOff x="2751" y="1851"/>
              <a:chExt cx="462" cy="478"/>
            </a:xfrm>
          </p:grpSpPr>
          <p:pic>
            <p:nvPicPr>
              <p:cNvPr descr="iphone_stylized_small" id="1085" name="Google Shape;1085;p28"/>
              <p:cNvPicPr preferRelativeResize="0"/>
              <p:nvPr/>
            </p:nvPicPr>
            <p:blipFill rotWithShape="1">
              <a:blip r:embed="rId22">
                <a:alphaModFix/>
              </a:blip>
              <a:srcRect b="0" l="0" r="0" t="0"/>
              <a:stretch/>
            </p:blipFill>
            <p:spPr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ntenna_radiation_stylized" id="1086" name="Google Shape;1086;p28"/>
              <p:cNvPicPr preferRelativeResize="0"/>
              <p:nvPr/>
            </p:nvPicPr>
            <p:blipFill rotWithShape="1">
              <a:blip r:embed="rId23">
                <a:alphaModFix/>
              </a:blip>
              <a:srcRect b="0" l="0" r="0" t="0"/>
              <a:stretch/>
            </p:blipFill>
            <p:spPr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87" name="Google Shape;1087;p28"/>
            <p:cNvGrpSpPr/>
            <p:nvPr/>
          </p:nvGrpSpPr>
          <p:grpSpPr>
            <a:xfrm flipH="1">
              <a:off x="7773981" y="5281060"/>
              <a:ext cx="345630" cy="320302"/>
              <a:chOff x="2839" y="3501"/>
              <a:chExt cx="755" cy="803"/>
            </a:xfrm>
          </p:grpSpPr>
          <p:pic>
            <p:nvPicPr>
              <p:cNvPr descr="desktop_computer_stylized_medium" id="1088" name="Google Shape;1088;p28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89" name="Google Shape;1089;p28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0" name="Google Shape;1090;p28"/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8"/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8"/>
            <p:cNvSpPr/>
            <p:nvPr/>
          </p:nvSpPr>
          <p:spPr>
            <a:xfrm>
              <a:off x="9823450" y="5554772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93" name="Google Shape;1093;p28"/>
          <p:cNvCxnSpPr/>
          <p:nvPr/>
        </p:nvCxnSpPr>
        <p:spPr>
          <a:xfrm rot="10800000">
            <a:off x="6537832" y="4106243"/>
            <a:ext cx="1067700" cy="2169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094" name="Google Shape;1094;p28"/>
          <p:cNvCxnSpPr/>
          <p:nvPr/>
        </p:nvCxnSpPr>
        <p:spPr>
          <a:xfrm>
            <a:off x="6582638" y="1723476"/>
            <a:ext cx="1275300" cy="2539500"/>
          </a:xfrm>
          <a:prstGeom prst="straightConnector1">
            <a:avLst/>
          </a:prstGeom>
          <a:noFill/>
          <a:ln cap="flat" cmpd="sng" w="7620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095" name="Google Shape;1095;p28"/>
          <p:cNvSpPr txBox="1"/>
          <p:nvPr>
            <p:ph type="title"/>
          </p:nvPr>
        </p:nvSpPr>
        <p:spPr>
          <a:xfrm>
            <a:off x="-10582" y="-1160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Παράδειγμα πελάτη-εξυπηρέτη</a:t>
            </a:r>
            <a:endParaRPr sz="3300"/>
          </a:p>
        </p:txBody>
      </p:sp>
      <p:sp>
        <p:nvSpPr>
          <p:cNvPr id="1096" name="Google Shape;1096;p28"/>
          <p:cNvSpPr txBox="1"/>
          <p:nvPr/>
        </p:nvSpPr>
        <p:spPr>
          <a:xfrm>
            <a:off x="57275" y="564250"/>
            <a:ext cx="5651400" cy="4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εξυπηρέτης (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server): </a:t>
            </a:r>
            <a:endParaRPr sz="2200"/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πάντα ενεργός υπολογιστής</a:t>
            </a:r>
            <a:endParaRPr sz="2200"/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μόνιμη διεύθυνση IP</a:t>
            </a:r>
            <a:endParaRPr sz="2200"/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συχνά χρησιμοποιείται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κέντρο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δεδομένων (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centers)</a:t>
            </a:r>
            <a:endParaRPr sz="2200"/>
          </a:p>
          <a:p>
            <a:pPr indent="-165100" lvl="0" marL="2667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πελάτες (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clients):</a:t>
            </a:r>
            <a:endParaRPr sz="2200"/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επικοινωνεί με τον εξυπηρέτη</a:t>
            </a:r>
            <a:endParaRPr sz="2200"/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μπορεί να είναι συνδεδεμένος ανα διαστήματα</a:t>
            </a:r>
            <a:endParaRPr sz="2200"/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μπορεί να έχει δυναμική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διεύθυνση IP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πελάτες δεν επικοινωνούν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απευθείας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μεταξύ τους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HTTP, IMAP, FTP</a:t>
            </a:r>
            <a:endParaRPr sz="2200"/>
          </a:p>
        </p:txBody>
      </p:sp>
      <p:grpSp>
        <p:nvGrpSpPr>
          <p:cNvPr id="1097" name="Google Shape;1097;p28"/>
          <p:cNvGrpSpPr/>
          <p:nvPr/>
        </p:nvGrpSpPr>
        <p:grpSpPr>
          <a:xfrm>
            <a:off x="7806681" y="4212300"/>
            <a:ext cx="161230" cy="302940"/>
            <a:chOff x="4140" y="429"/>
            <a:chExt cx="1425" cy="2396"/>
          </a:xfrm>
        </p:grpSpPr>
        <p:sp>
          <p:nvSpPr>
            <p:cNvPr id="1098" name="Google Shape;1098;p2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8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8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3" name="Google Shape;1103;p28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1104" name="Google Shape;1104;p28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6" name="Google Shape;1106;p28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7" name="Google Shape;1107;p28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1108" name="Google Shape;1108;p28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28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8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2" name="Google Shape;1112;p28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1113" name="Google Shape;1113;p28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5" name="Google Shape;1115;p2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6" name="Google Shape;1116;p28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1117" name="Google Shape;1117;p28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9" name="Google Shape;1119;p28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8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8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8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8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8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0" name="Google Shape;1130;p2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5" name="Shape 4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" name="Google Shape;4716;p82"/>
          <p:cNvSpPr txBox="1"/>
          <p:nvPr>
            <p:ph type="title"/>
          </p:nvPr>
        </p:nvSpPr>
        <p:spPr>
          <a:xfrm>
            <a:off x="-10582" y="2296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Thinking about the DNS</a:t>
            </a:r>
            <a:endParaRPr sz="3600"/>
          </a:p>
        </p:txBody>
      </p:sp>
      <p:sp>
        <p:nvSpPr>
          <p:cNvPr id="4717" name="Google Shape;4717;p82"/>
          <p:cNvSpPr txBox="1"/>
          <p:nvPr/>
        </p:nvSpPr>
        <p:spPr>
          <a:xfrm>
            <a:off x="15475" y="975125"/>
            <a:ext cx="8019300" cy="7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τεράστια κατανεμημένη βάση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δεδομένων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δισεκατομμύρια εγγραφες</a:t>
            </a:r>
            <a:endParaRPr sz="2200"/>
          </a:p>
        </p:txBody>
      </p:sp>
      <p:sp>
        <p:nvSpPr>
          <p:cNvPr id="4718" name="Google Shape;4718;p82"/>
          <p:cNvSpPr txBox="1"/>
          <p:nvPr/>
        </p:nvSpPr>
        <p:spPr>
          <a:xfrm>
            <a:off x="4150" y="1710825"/>
            <a:ext cx="6181500" cy="21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χειρίζεται τρισεκατομμύρια 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queries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ανά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ημέρα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latin typeface="Calibri"/>
                <a:ea typeface="Calibri"/>
                <a:cs typeface="Calibri"/>
                <a:sym typeface="Calibri"/>
              </a:rPr>
              <a:t>πολύ περισσότερες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αναγνώσεις από εγγραφές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latin typeface="Calibri"/>
                <a:ea typeface="Calibri"/>
                <a:cs typeface="Calibri"/>
                <a:sym typeface="Calibri"/>
              </a:rPr>
              <a:t>θέματα απόδοσης</a:t>
            </a:r>
            <a:r>
              <a:rPr b="0" i="1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σχεδόν κάθε διαδικτυακή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συναλλαγή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αλληλεπιδρά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με το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DNS - msecs count!</a:t>
            </a:r>
            <a:endParaRPr sz="2200"/>
          </a:p>
          <a:p>
            <a:pPr indent="-50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19" name="Google Shape;4719;p82"/>
          <p:cNvSpPr txBox="1"/>
          <p:nvPr/>
        </p:nvSpPr>
        <p:spPr>
          <a:xfrm>
            <a:off x="-10575" y="3101950"/>
            <a:ext cx="60273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οργανωτικά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φυσικά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αποκεντροποιημένες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651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εκατομμύρια διαφορετικοί οργανισμοί είναι υπεύθυνοι για τις εγγραφές του</a:t>
            </a:r>
            <a:endParaRPr sz="2200"/>
          </a:p>
          <a:p>
            <a:pPr indent="-508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20" name="Google Shape;4720;p82"/>
          <p:cNvSpPr txBox="1"/>
          <p:nvPr/>
        </p:nvSpPr>
        <p:spPr>
          <a:xfrm>
            <a:off x="57702" y="4072250"/>
            <a:ext cx="6090300" cy="4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αλεξίσφαιρη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”: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αξιοπιστία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ασφάλεια</a:t>
            </a:r>
            <a:endParaRPr b="0" i="0" sz="22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SEC Says That It's Not Easy Determining Whether Teva Whistleblowers Are  Deserving Of A Bounty - FCPA Professor" id="4721" name="Google Shape;472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0899" y="3107266"/>
            <a:ext cx="2203450" cy="1836209"/>
          </a:xfrm>
          <a:prstGeom prst="rect">
            <a:avLst/>
          </a:prstGeom>
          <a:noFill/>
          <a:ln>
            <a:noFill/>
          </a:ln>
        </p:spPr>
      </p:pic>
      <p:sp>
        <p:nvSpPr>
          <p:cNvPr id="4722" name="Google Shape;4722;p8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7" name="Shape 4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Google Shape;4728;p83"/>
          <p:cNvSpPr txBox="1"/>
          <p:nvPr>
            <p:ph type="title"/>
          </p:nvPr>
        </p:nvSpPr>
        <p:spPr>
          <a:xfrm>
            <a:off x="0" y="217000"/>
            <a:ext cx="8028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970"/>
              <a:buFont typeface="Calibri"/>
              <a:buNone/>
            </a:pPr>
            <a:r>
              <a:rPr lang="el" sz="2670"/>
              <a:t>DNS: </a:t>
            </a:r>
            <a:r>
              <a:rPr lang="el" sz="2670"/>
              <a:t>Μία κατανεμημένη, </a:t>
            </a:r>
            <a:r>
              <a:rPr lang="el" sz="2670"/>
              <a:t>ιεραρχική</a:t>
            </a:r>
            <a:r>
              <a:rPr lang="el" sz="2670"/>
              <a:t> βάση δεδομένων</a:t>
            </a:r>
            <a:endParaRPr sz="2670"/>
          </a:p>
        </p:txBody>
      </p:sp>
      <p:sp>
        <p:nvSpPr>
          <p:cNvPr id="4729" name="Google Shape;4729;p83"/>
          <p:cNvSpPr txBox="1"/>
          <p:nvPr/>
        </p:nvSpPr>
        <p:spPr>
          <a:xfrm>
            <a:off x="-85125" y="2942275"/>
            <a:ext cx="92097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38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195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Ο πελάτης θέλει την διεύθυνση</a:t>
            </a:r>
            <a:r>
              <a:rPr b="0" i="0" lang="el" sz="195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IP  www.amazon.com; 1</a:t>
            </a:r>
            <a:r>
              <a:rPr b="0" baseline="30000" i="0" lang="el" sz="195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b="0" i="0" lang="el" sz="195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95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προσέγγιση</a:t>
            </a:r>
            <a:r>
              <a:rPr b="0" i="0" lang="el" sz="195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950"/>
          </a:p>
          <a:p>
            <a:pPr indent="-149225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950"/>
              <a:buFont typeface="Noto Sans Symbols"/>
              <a:buChar char="▪"/>
            </a:pP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ο πελάτης στέλνει μήνυμα ερωτήματος στον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root </a:t>
            </a:r>
            <a:r>
              <a:rPr lang="el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server </a:t>
            </a: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για να </a:t>
            </a: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βρει</a:t>
            </a: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 τον 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 DNS server</a:t>
            </a:r>
            <a:endParaRPr sz="1950"/>
          </a:p>
          <a:p>
            <a:pPr indent="-149225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950"/>
              <a:buFont typeface="Noto Sans Symbols"/>
              <a:buChar char="▪"/>
            </a:pPr>
            <a:r>
              <a:rPr lang="el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πελάτης στέλνει μήνυμα ερωτήματος στον 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 DNS server </a:t>
            </a: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για να πάρει τον 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amazon.com DNS server</a:t>
            </a:r>
            <a:endParaRPr sz="1950"/>
          </a:p>
          <a:p>
            <a:pPr indent="-149225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950"/>
              <a:buFont typeface="Noto Sans Symbols"/>
              <a:buChar char="▪"/>
            </a:pPr>
            <a:r>
              <a:rPr lang="el" sz="19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πελάτης στέλνει μήνυμα ερωτήματος στον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amazon.com DNS server </a:t>
            </a: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για να πάρει την διεύθυνση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IP </a:t>
            </a:r>
            <a:r>
              <a:rPr lang="el" sz="1950">
                <a:latin typeface="Calibri"/>
                <a:ea typeface="Calibri"/>
                <a:cs typeface="Calibri"/>
                <a:sym typeface="Calibri"/>
              </a:rPr>
              <a:t>για το</a:t>
            </a:r>
            <a:r>
              <a:rPr b="0" i="0" lang="el" sz="19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www.amazon.com</a:t>
            </a:r>
            <a:endParaRPr b="0" i="0" sz="195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30" name="Google Shape;4730;p83"/>
          <p:cNvGrpSpPr/>
          <p:nvPr/>
        </p:nvGrpSpPr>
        <p:grpSpPr>
          <a:xfrm>
            <a:off x="456468" y="1127898"/>
            <a:ext cx="8093469" cy="963523"/>
            <a:chOff x="1321991" y="1815164"/>
            <a:chExt cx="10791292" cy="1284697"/>
          </a:xfrm>
        </p:grpSpPr>
        <p:sp>
          <p:nvSpPr>
            <p:cNvPr id="4731" name="Google Shape;4731;p83"/>
            <p:cNvSpPr txBox="1"/>
            <p:nvPr/>
          </p:nvSpPr>
          <p:spPr>
            <a:xfrm>
              <a:off x="1321991" y="2431570"/>
              <a:ext cx="20574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.com DNS servers</a:t>
              </a:r>
              <a:endParaRPr sz="1100"/>
            </a:p>
          </p:txBody>
        </p:sp>
        <p:sp>
          <p:nvSpPr>
            <p:cNvPr id="4732" name="Google Shape;4732;p83"/>
            <p:cNvSpPr txBox="1"/>
            <p:nvPr/>
          </p:nvSpPr>
          <p:spPr>
            <a:xfrm>
              <a:off x="3969789" y="2432961"/>
              <a:ext cx="19545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.org DNS servers</a:t>
              </a:r>
              <a:endParaRPr sz="1100"/>
            </a:p>
          </p:txBody>
        </p:sp>
        <p:sp>
          <p:nvSpPr>
            <p:cNvPr id="4733" name="Google Shape;4733;p83"/>
            <p:cNvSpPr txBox="1"/>
            <p:nvPr/>
          </p:nvSpPr>
          <p:spPr>
            <a:xfrm>
              <a:off x="6546026" y="2432961"/>
              <a:ext cx="20052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.edu DNS servers</a:t>
              </a:r>
              <a:endParaRPr sz="1100"/>
            </a:p>
          </p:txBody>
        </p:sp>
        <p:cxnSp>
          <p:nvCxnSpPr>
            <p:cNvPr id="4734" name="Google Shape;4734;p83"/>
            <p:cNvCxnSpPr/>
            <p:nvPr/>
          </p:nvCxnSpPr>
          <p:spPr>
            <a:xfrm flipH="1">
              <a:off x="2538547" y="1831861"/>
              <a:ext cx="2075302" cy="6011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5" name="Google Shape;4735;p83"/>
            <p:cNvCxnSpPr/>
            <p:nvPr/>
          </p:nvCxnSpPr>
          <p:spPr>
            <a:xfrm>
              <a:off x="4901588" y="1815164"/>
              <a:ext cx="0" cy="61640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6" name="Google Shape;4736;p83"/>
            <p:cNvCxnSpPr/>
            <p:nvPr/>
          </p:nvCxnSpPr>
          <p:spPr>
            <a:xfrm>
              <a:off x="5257908" y="1831861"/>
              <a:ext cx="2146864" cy="60110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37" name="Google Shape;4737;p83"/>
            <p:cNvSpPr txBox="1"/>
            <p:nvPr/>
          </p:nvSpPr>
          <p:spPr>
            <a:xfrm>
              <a:off x="4066204" y="1934852"/>
              <a:ext cx="43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4738" name="Google Shape;4738;p83"/>
            <p:cNvSpPr txBox="1"/>
            <p:nvPr/>
          </p:nvSpPr>
          <p:spPr>
            <a:xfrm>
              <a:off x="5225966" y="1923399"/>
              <a:ext cx="43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4739" name="Google Shape;4739;p83"/>
            <p:cNvSpPr txBox="1"/>
            <p:nvPr/>
          </p:nvSpPr>
          <p:spPr>
            <a:xfrm>
              <a:off x="9724296" y="2400190"/>
              <a:ext cx="238898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Calibri"/>
                <a:buNone/>
              </a:pPr>
              <a:r>
                <a:rPr b="0" i="1" lang="el" sz="18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Top Level Domain</a:t>
              </a:r>
              <a:endParaRPr sz="1100"/>
            </a:p>
          </p:txBody>
        </p:sp>
      </p:grpSp>
      <p:grpSp>
        <p:nvGrpSpPr>
          <p:cNvPr id="4740" name="Google Shape;4740;p83"/>
          <p:cNvGrpSpPr/>
          <p:nvPr/>
        </p:nvGrpSpPr>
        <p:grpSpPr>
          <a:xfrm>
            <a:off x="2370755" y="822261"/>
            <a:ext cx="5471160" cy="518828"/>
            <a:chOff x="3874373" y="1407648"/>
            <a:chExt cx="7294880" cy="691771"/>
          </a:xfrm>
        </p:grpSpPr>
        <p:sp>
          <p:nvSpPr>
            <p:cNvPr id="4741" name="Google Shape;4741;p83"/>
            <p:cNvSpPr txBox="1"/>
            <p:nvPr/>
          </p:nvSpPr>
          <p:spPr>
            <a:xfrm>
              <a:off x="3874373" y="1432519"/>
              <a:ext cx="2064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Root DNS Servers</a:t>
              </a:r>
              <a:endParaRPr sz="1100"/>
            </a:p>
          </p:txBody>
        </p:sp>
        <p:sp>
          <p:nvSpPr>
            <p:cNvPr id="4742" name="Google Shape;4742;p83"/>
            <p:cNvSpPr txBox="1"/>
            <p:nvPr/>
          </p:nvSpPr>
          <p:spPr>
            <a:xfrm>
              <a:off x="10397760" y="1407648"/>
              <a:ext cx="77149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Calibri"/>
                <a:buNone/>
              </a:pPr>
              <a:r>
                <a:rPr b="0" i="1" lang="el" sz="18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Root</a:t>
              </a:r>
              <a:endParaRPr sz="1100"/>
            </a:p>
          </p:txBody>
        </p:sp>
      </p:grpSp>
      <p:grpSp>
        <p:nvGrpSpPr>
          <p:cNvPr id="4743" name="Google Shape;4743;p83"/>
          <p:cNvGrpSpPr/>
          <p:nvPr/>
        </p:nvGrpSpPr>
        <p:grpSpPr>
          <a:xfrm>
            <a:off x="123257" y="1841704"/>
            <a:ext cx="8158433" cy="1219303"/>
            <a:chOff x="877709" y="2766905"/>
            <a:chExt cx="10877911" cy="1625737"/>
          </a:xfrm>
        </p:grpSpPr>
        <p:sp>
          <p:nvSpPr>
            <p:cNvPr id="4744" name="Google Shape;4744;p83"/>
            <p:cNvSpPr txBox="1"/>
            <p:nvPr/>
          </p:nvSpPr>
          <p:spPr>
            <a:xfrm>
              <a:off x="6241887" y="3150942"/>
              <a:ext cx="1479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nyu.edu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 sz="1100"/>
            </a:p>
          </p:txBody>
        </p:sp>
        <p:sp>
          <p:nvSpPr>
            <p:cNvPr id="4745" name="Google Shape;4745;p83"/>
            <p:cNvSpPr txBox="1"/>
            <p:nvPr/>
          </p:nvSpPr>
          <p:spPr>
            <a:xfrm>
              <a:off x="7813272" y="3150942"/>
              <a:ext cx="1479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umass.edu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 sz="1100"/>
            </a:p>
          </p:txBody>
        </p:sp>
        <p:cxnSp>
          <p:nvCxnSpPr>
            <p:cNvPr id="4746" name="Google Shape;4746;p83"/>
            <p:cNvCxnSpPr/>
            <p:nvPr/>
          </p:nvCxnSpPr>
          <p:spPr>
            <a:xfrm flipH="1">
              <a:off x="6774130" y="2766905"/>
              <a:ext cx="559079" cy="42021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7" name="Google Shape;4747;p83"/>
            <p:cNvCxnSpPr/>
            <p:nvPr/>
          </p:nvCxnSpPr>
          <p:spPr>
            <a:xfrm>
              <a:off x="7762582" y="2766905"/>
              <a:ext cx="500935" cy="42021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48" name="Google Shape;4748;p83"/>
            <p:cNvSpPr txBox="1"/>
            <p:nvPr/>
          </p:nvSpPr>
          <p:spPr>
            <a:xfrm>
              <a:off x="877709" y="3173205"/>
              <a:ext cx="1505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yahoo.com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 sz="1100"/>
            </a:p>
          </p:txBody>
        </p:sp>
        <p:sp>
          <p:nvSpPr>
            <p:cNvPr id="4749" name="Google Shape;4749;p83"/>
            <p:cNvSpPr txBox="1"/>
            <p:nvPr/>
          </p:nvSpPr>
          <p:spPr>
            <a:xfrm>
              <a:off x="2484875" y="3150942"/>
              <a:ext cx="1492500" cy="124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amazon.com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 sz="1100"/>
            </a:p>
          </p:txBody>
        </p:sp>
        <p:cxnSp>
          <p:nvCxnSpPr>
            <p:cNvPr id="4750" name="Google Shape;4750;p83"/>
            <p:cNvCxnSpPr/>
            <p:nvPr/>
          </p:nvCxnSpPr>
          <p:spPr>
            <a:xfrm flipH="1">
              <a:off x="1666383" y="2773863"/>
              <a:ext cx="369738" cy="41325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1" name="Google Shape;4751;p83"/>
            <p:cNvCxnSpPr/>
            <p:nvPr/>
          </p:nvCxnSpPr>
          <p:spPr>
            <a:xfrm>
              <a:off x="2538547" y="2773863"/>
              <a:ext cx="429373" cy="42577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52" name="Google Shape;4752;p83"/>
            <p:cNvSpPr txBox="1"/>
            <p:nvPr/>
          </p:nvSpPr>
          <p:spPr>
            <a:xfrm>
              <a:off x="4312691" y="3132853"/>
              <a:ext cx="1480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pbs.org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DNS servers</a:t>
              </a:r>
              <a:endParaRPr sz="1100"/>
            </a:p>
          </p:txBody>
        </p:sp>
        <p:cxnSp>
          <p:nvCxnSpPr>
            <p:cNvPr id="4753" name="Google Shape;4753;p83"/>
            <p:cNvCxnSpPr/>
            <p:nvPr/>
          </p:nvCxnSpPr>
          <p:spPr>
            <a:xfrm>
              <a:off x="4904570" y="2766905"/>
              <a:ext cx="0" cy="41743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754" name="Google Shape;4754;p83"/>
            <p:cNvSpPr txBox="1"/>
            <p:nvPr/>
          </p:nvSpPr>
          <p:spPr>
            <a:xfrm>
              <a:off x="9919925" y="3273362"/>
              <a:ext cx="1835695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Calibri"/>
                <a:buNone/>
              </a:pPr>
              <a:r>
                <a:rPr b="0" i="1" lang="el" sz="18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Authoritative</a:t>
              </a:r>
              <a:endParaRPr sz="1100"/>
            </a:p>
          </p:txBody>
        </p:sp>
        <p:sp>
          <p:nvSpPr>
            <p:cNvPr id="4755" name="Google Shape;4755;p83"/>
            <p:cNvSpPr txBox="1"/>
            <p:nvPr/>
          </p:nvSpPr>
          <p:spPr>
            <a:xfrm>
              <a:off x="7292568" y="2785396"/>
              <a:ext cx="43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4756" name="Google Shape;4756;p83"/>
            <p:cNvSpPr txBox="1"/>
            <p:nvPr/>
          </p:nvSpPr>
          <p:spPr>
            <a:xfrm>
              <a:off x="2030793" y="2776330"/>
              <a:ext cx="43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4757" name="Google Shape;4757;p83"/>
            <p:cNvSpPr txBox="1"/>
            <p:nvPr/>
          </p:nvSpPr>
          <p:spPr>
            <a:xfrm>
              <a:off x="4390346" y="2768742"/>
              <a:ext cx="43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4758" name="Google Shape;4758;p83"/>
            <p:cNvSpPr txBox="1"/>
            <p:nvPr/>
          </p:nvSpPr>
          <p:spPr>
            <a:xfrm>
              <a:off x="4877758" y="2777057"/>
              <a:ext cx="438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</p:grpSp>
      <p:sp>
        <p:nvSpPr>
          <p:cNvPr id="4759" name="Google Shape;4759;p83"/>
          <p:cNvSpPr txBox="1"/>
          <p:nvPr>
            <p:ph idx="12" type="sldNum"/>
          </p:nvPr>
        </p:nvSpPr>
        <p:spPr>
          <a:xfrm>
            <a:off x="70671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4" name="Shape 4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5" name="Google Shape;476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248" y="1147157"/>
            <a:ext cx="5341993" cy="16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6" name="Google Shape;4766;p84"/>
          <p:cNvSpPr/>
          <p:nvPr/>
        </p:nvSpPr>
        <p:spPr>
          <a:xfrm>
            <a:off x="4595885" y="1159625"/>
            <a:ext cx="1985100" cy="284400"/>
          </a:xfrm>
          <a:prstGeom prst="rect">
            <a:avLst/>
          </a:prstGeom>
          <a:solidFill>
            <a:srgbClr val="FBBFC7">
              <a:alpha val="40784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7" name="Google Shape;4767;p84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DNS: </a:t>
            </a:r>
            <a:r>
              <a:rPr lang="el"/>
              <a:t>εξυπηρέτες Root DNS</a:t>
            </a:r>
            <a:endParaRPr sz="3300"/>
          </a:p>
        </p:txBody>
      </p:sp>
      <p:sp>
        <p:nvSpPr>
          <p:cNvPr id="4768" name="Google Shape;4768;p84"/>
          <p:cNvSpPr txBox="1"/>
          <p:nvPr/>
        </p:nvSpPr>
        <p:spPr>
          <a:xfrm>
            <a:off x="-120812" y="1074293"/>
            <a:ext cx="4083300" cy="18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official, contact-of-last-resort by name servers that can not resolve name</a:t>
            </a:r>
            <a:endParaRPr sz="2200"/>
          </a:p>
        </p:txBody>
      </p:sp>
      <p:sp>
        <p:nvSpPr>
          <p:cNvPr id="4769" name="Google Shape;4769;p8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4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p85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DNS: </a:t>
            </a:r>
            <a:r>
              <a:rPr lang="el"/>
              <a:t>εξυπηρέτες Root DNS</a:t>
            </a:r>
            <a:endParaRPr sz="3300"/>
          </a:p>
        </p:txBody>
      </p:sp>
      <p:pic>
        <p:nvPicPr>
          <p:cNvPr id="4776" name="Google Shape;477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175" y="2142019"/>
            <a:ext cx="4695825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7" name="Google Shape;4777;p85"/>
          <p:cNvSpPr txBox="1"/>
          <p:nvPr/>
        </p:nvSpPr>
        <p:spPr>
          <a:xfrm>
            <a:off x="-120800" y="1074300"/>
            <a:ext cx="4645200" cy="3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official, contact-of-last-resort by name servers that can not resolve name</a:t>
            </a:r>
            <a:endParaRPr sz="2100"/>
          </a:p>
          <a:p>
            <a:pPr indent="-22225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i="1" lang="el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απίστευτα σημαντική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λειτουργία του διαδικτύου</a:t>
            </a:r>
            <a:endParaRPr sz="2100"/>
          </a:p>
          <a:p>
            <a:pPr indent="-260350" lvl="1" marL="482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το διαδίκτυο δεν μπορούσε να λειτουργεί χωρίς αυτό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100"/>
          </a:p>
          <a:p>
            <a:pPr indent="-260350" lvl="1" marL="482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DNSSEC –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προσφέρει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ασφάλεια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πιστοποίηση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ακεραιότητα μηνύματος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/>
          </a:p>
          <a:p>
            <a:pPr indent="-22225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ICANN (Internet Corporation for Assigned Names and Numbers)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διαχειρίζεται τον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root DNS domain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8" name="Google Shape;4778;p85"/>
          <p:cNvSpPr/>
          <p:nvPr/>
        </p:nvSpPr>
        <p:spPr>
          <a:xfrm>
            <a:off x="4693251" y="1314450"/>
            <a:ext cx="40575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Calibri"/>
              <a:buNone/>
            </a:pPr>
            <a:r>
              <a:rPr b="0" i="0" lang="el" sz="21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13 logical root name “servers” worldwide each “server” replicated many times (~200 servers in US)</a:t>
            </a:r>
            <a:endParaRPr b="0" i="0" sz="2100" u="none" cap="none" strike="noStrike">
              <a:solidFill>
                <a:srgbClr val="0000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9" name="Google Shape;4779;p8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4" name="Shape 4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5" name="Google Shape;4785;p86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Top-Level Domain, and </a:t>
            </a:r>
            <a:r>
              <a:rPr lang="el" sz="1100"/>
              <a:t>a</a:t>
            </a:r>
            <a:r>
              <a:rPr lang="el" sz="3300"/>
              <a:t>uthoritative </a:t>
            </a:r>
            <a:r>
              <a:rPr lang="el" sz="1100"/>
              <a:t>s</a:t>
            </a:r>
            <a:r>
              <a:rPr lang="el" sz="3300"/>
              <a:t>ervers</a:t>
            </a:r>
            <a:endParaRPr sz="3300"/>
          </a:p>
        </p:txBody>
      </p:sp>
      <p:sp>
        <p:nvSpPr>
          <p:cNvPr id="4786" name="Google Shape;4786;p86"/>
          <p:cNvSpPr txBox="1"/>
          <p:nvPr/>
        </p:nvSpPr>
        <p:spPr>
          <a:xfrm>
            <a:off x="14826" y="964675"/>
            <a:ext cx="9144000" cy="1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Εξυπηρέτες τομέα ανωτάτου επιπέδου </a:t>
            </a:r>
            <a:r>
              <a:rPr b="0" i="0" lang="el" sz="21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(TLD)</a:t>
            </a:r>
            <a:r>
              <a:rPr b="0" i="0" lang="el" sz="21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/>
          </a:p>
          <a:p>
            <a:pPr indent="-234950" lvl="1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υπεύθυνοι για τα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.com, .org, .net, .edu, .aero, .jobs, .museums,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και όλους τους εξυπηρέτες τομέα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ανωτάτου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επιπέδου των χωρών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e.g.: .cn, .uk, .fr, .ca, .jp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 Solutions: authoritative registry for .com, .net TLD</a:t>
            </a:r>
            <a:endParaRPr sz="2100"/>
          </a:p>
          <a:p>
            <a:pPr indent="-234950" lvl="1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Educause: .edu TLD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7" name="Google Shape;4787;p86"/>
          <p:cNvSpPr txBox="1"/>
          <p:nvPr/>
        </p:nvSpPr>
        <p:spPr>
          <a:xfrm>
            <a:off x="-74075" y="3377675"/>
            <a:ext cx="92328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αυθεντικοί εξυπηρέτες </a:t>
            </a:r>
            <a:r>
              <a:rPr b="0" i="0" lang="el" sz="21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DN</a:t>
            </a:r>
            <a:r>
              <a:rPr b="0" i="0" lang="el" sz="21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l" sz="21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100"/>
          </a:p>
          <a:p>
            <a:pPr indent="-23495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οργανισμοί έχουν εξυπηρέτες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που παρέχουν δημόσια διαθέσιμες εγγραφές ονομάτων, που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αντιστοιχίζουν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τα ονόματα των υπολογιστών με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διευθύνσεις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IP</a:t>
            </a:r>
            <a:endParaRPr sz="2100"/>
          </a:p>
          <a:p>
            <a:pPr indent="-23495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μπορούν να διατηρηθούν από ένα οργανισμό ή ένα πάροχο υπηρεσιών</a:t>
            </a:r>
            <a:endParaRPr sz="2100"/>
          </a:p>
          <a:p>
            <a:pPr indent="-635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8" name="Google Shape;4788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399" y="2341857"/>
            <a:ext cx="3987802" cy="12048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9" name="Google Shape;4789;p86"/>
          <p:cNvGrpSpPr/>
          <p:nvPr/>
        </p:nvGrpSpPr>
        <p:grpSpPr>
          <a:xfrm>
            <a:off x="2705100" y="1308100"/>
            <a:ext cx="5219700" cy="1676400"/>
            <a:chOff x="4419600" y="1744133"/>
            <a:chExt cx="6959600" cy="2235200"/>
          </a:xfrm>
        </p:grpSpPr>
        <p:sp>
          <p:nvSpPr>
            <p:cNvPr id="4790" name="Google Shape;4790;p86"/>
            <p:cNvSpPr/>
            <p:nvPr/>
          </p:nvSpPr>
          <p:spPr>
            <a:xfrm>
              <a:off x="6366933" y="3742267"/>
              <a:ext cx="5012267" cy="237066"/>
            </a:xfrm>
            <a:prstGeom prst="rect">
              <a:avLst/>
            </a:prstGeom>
            <a:solidFill>
              <a:srgbClr val="FBBFC7">
                <a:alpha val="40784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91" name="Google Shape;4791;p86"/>
            <p:cNvCxnSpPr/>
            <p:nvPr/>
          </p:nvCxnSpPr>
          <p:spPr>
            <a:xfrm>
              <a:off x="4419600" y="1744133"/>
              <a:ext cx="1998133" cy="1998133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792" name="Google Shape;4792;p86"/>
          <p:cNvGrpSpPr/>
          <p:nvPr/>
        </p:nvGrpSpPr>
        <p:grpSpPr>
          <a:xfrm>
            <a:off x="3327400" y="3175000"/>
            <a:ext cx="4699001" cy="431801"/>
            <a:chOff x="5249333" y="4233333"/>
            <a:chExt cx="6265334" cy="575734"/>
          </a:xfrm>
        </p:grpSpPr>
        <p:sp>
          <p:nvSpPr>
            <p:cNvPr id="4793" name="Google Shape;4793;p86"/>
            <p:cNvSpPr/>
            <p:nvPr/>
          </p:nvSpPr>
          <p:spPr>
            <a:xfrm>
              <a:off x="6248400" y="4233333"/>
              <a:ext cx="5266267" cy="372534"/>
            </a:xfrm>
            <a:prstGeom prst="rect">
              <a:avLst/>
            </a:prstGeom>
            <a:solidFill>
              <a:srgbClr val="FBBFC7">
                <a:alpha val="40784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794" name="Google Shape;4794;p86"/>
            <p:cNvCxnSpPr/>
            <p:nvPr/>
          </p:nvCxnSpPr>
          <p:spPr>
            <a:xfrm flipH="1" rot="10800000">
              <a:off x="5249333" y="4267199"/>
              <a:ext cx="999068" cy="541868"/>
            </a:xfrm>
            <a:prstGeom prst="straightConnector1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95" name="Google Shape;4795;p8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0" name="Shape 4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1" name="Google Shape;4801;p87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Τοπικοί εξυπηρέτες DNS</a:t>
            </a:r>
            <a:endParaRPr sz="3300"/>
          </a:p>
        </p:txBody>
      </p:sp>
      <p:sp>
        <p:nvSpPr>
          <p:cNvPr id="4802" name="Google Shape;4802;p87"/>
          <p:cNvSpPr txBox="1"/>
          <p:nvPr/>
        </p:nvSpPr>
        <p:spPr>
          <a:xfrm>
            <a:off x="-10575" y="1117075"/>
            <a:ext cx="91440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όταν ένας υπολογιστής φτιάχνει ένα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DNS query,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αυτό στέλνεται στον τοπικό εξυπηρέτη DNS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 τοπικός εξυπηρέτης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DNS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επιστρέφει μια απάντηση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απαντώντας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/>
          </a:p>
          <a:p>
            <a:pPr indent="-1968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από την τοπική του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cache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των πρόσφατων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ζευγών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μετάφρασης ονόματος υπολογιστή/διεύθυνση IP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υπάρχει πιθανότητα να είναι μη επίκαιρα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!)</a:t>
            </a:r>
            <a:endParaRPr sz="2100"/>
          </a:p>
          <a:p>
            <a:pPr indent="-1968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προωθώντας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το αίτημα στην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ιεραρχία για ανάλυση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κάθε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ISP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έχει ένα τοπικό εξυπηρέτη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DNS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για να βρείτε το δικό σας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100"/>
          </a:p>
          <a:p>
            <a:pPr indent="-1968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MacOS: </a:t>
            </a:r>
            <a:r>
              <a:rPr b="0" i="0" lang="el" sz="21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% scutil --dns</a:t>
            </a:r>
            <a:endParaRPr b="0" i="0" sz="2100" u="none" cap="none" strike="noStrike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1968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Windows: </a:t>
            </a:r>
            <a:r>
              <a:rPr b="0" i="0" lang="el" sz="21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&gt;ipconfig /all</a:t>
            </a:r>
            <a:endParaRPr sz="2100"/>
          </a:p>
          <a:p>
            <a:pPr indent="-2095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οι τοπικοί εξυπηρέτες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δεν ανήκουν αυστηρά στην ιεραρχία</a:t>
            </a:r>
            <a:endParaRPr sz="2100"/>
          </a:p>
        </p:txBody>
      </p:sp>
      <p:sp>
        <p:nvSpPr>
          <p:cNvPr id="4803" name="Google Shape;4803;p8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8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Google Shape;4809;p88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 name resolution: iterated query</a:t>
            </a:r>
            <a:endParaRPr sz="3300"/>
          </a:p>
        </p:txBody>
      </p:sp>
      <p:sp>
        <p:nvSpPr>
          <p:cNvPr id="4810" name="Google Shape;4810;p88"/>
          <p:cNvSpPr txBox="1"/>
          <p:nvPr/>
        </p:nvSpPr>
        <p:spPr>
          <a:xfrm>
            <a:off x="-96450" y="1213000"/>
            <a:ext cx="44334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υπολογιστής στην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engineering.nyu.edu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θέλει την διεύθυνση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gaia.cs.umass.edu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1" name="Google Shape;4811;p88"/>
          <p:cNvSpPr/>
          <p:nvPr/>
        </p:nvSpPr>
        <p:spPr>
          <a:xfrm>
            <a:off x="34225" y="2118100"/>
            <a:ext cx="37569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επαναληπτικό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ερώτημα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159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εξυπηρέτης με τον οποίο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επικοινωνήσαμε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απαντά με το όνομα του εξυπηρέτη που πρέπει 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επικοινωνήσουμε</a:t>
            </a:r>
            <a:endParaRPr sz="2200"/>
          </a:p>
          <a:p>
            <a:pPr indent="-2159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δεν ξέρω αυτό το όνομα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αλλά ρώτα αυτόν τον 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2" name="Google Shape;4812;p88"/>
          <p:cNvSpPr txBox="1"/>
          <p:nvPr/>
        </p:nvSpPr>
        <p:spPr>
          <a:xfrm>
            <a:off x="3791120" y="2886551"/>
            <a:ext cx="1391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requesting host at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b="0" i="1" lang="el" sz="11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engineering.nyu.edu</a:t>
            </a:r>
            <a:endParaRPr b="0" i="1" sz="11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3" name="Google Shape;4813;p88"/>
          <p:cNvSpPr txBox="1"/>
          <p:nvPr/>
        </p:nvSpPr>
        <p:spPr>
          <a:xfrm>
            <a:off x="7636543" y="3178339"/>
            <a:ext cx="1408510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gaia.cs.umass.edu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4" name="Google Shape;4814;p88"/>
          <p:cNvSpPr txBox="1"/>
          <p:nvPr/>
        </p:nvSpPr>
        <p:spPr>
          <a:xfrm>
            <a:off x="6129672" y="991828"/>
            <a:ext cx="150852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 DNS server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15" name="Google Shape;4815;p88"/>
          <p:cNvCxnSpPr/>
          <p:nvPr/>
        </p:nvCxnSpPr>
        <p:spPr>
          <a:xfrm>
            <a:off x="4943126" y="2456836"/>
            <a:ext cx="8976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6" name="Google Shape;4816;p88"/>
          <p:cNvCxnSpPr/>
          <p:nvPr/>
        </p:nvCxnSpPr>
        <p:spPr>
          <a:xfrm flipH="1" rot="10800000">
            <a:off x="5976589" y="1504270"/>
            <a:ext cx="685800" cy="728663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7" name="Google Shape;4817;p88"/>
          <p:cNvCxnSpPr/>
          <p:nvPr/>
        </p:nvCxnSpPr>
        <p:spPr>
          <a:xfrm flipH="1" rot="10800000">
            <a:off x="6190901" y="2375807"/>
            <a:ext cx="1114425" cy="7144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8" name="Google Shape;4818;p88"/>
          <p:cNvCxnSpPr/>
          <p:nvPr/>
        </p:nvCxnSpPr>
        <p:spPr>
          <a:xfrm rot="10800000">
            <a:off x="6190901" y="2504395"/>
            <a:ext cx="1064419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19" name="Google Shape;4819;p88"/>
          <p:cNvCxnSpPr/>
          <p:nvPr/>
        </p:nvCxnSpPr>
        <p:spPr>
          <a:xfrm flipH="1">
            <a:off x="6133751" y="1675720"/>
            <a:ext cx="550069" cy="5715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20" name="Google Shape;4820;p88"/>
          <p:cNvCxnSpPr/>
          <p:nvPr/>
        </p:nvCxnSpPr>
        <p:spPr>
          <a:xfrm rot="10800000">
            <a:off x="4862357" y="2579777"/>
            <a:ext cx="989400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821" name="Google Shape;4821;p88"/>
          <p:cNvGrpSpPr/>
          <p:nvPr/>
        </p:nvGrpSpPr>
        <p:grpSpPr>
          <a:xfrm>
            <a:off x="5145533" y="2885399"/>
            <a:ext cx="1487091" cy="411957"/>
            <a:chOff x="2838" y="2132"/>
            <a:chExt cx="1249" cy="346"/>
          </a:xfrm>
        </p:grpSpPr>
        <p:sp>
          <p:nvSpPr>
            <p:cNvPr id="4822" name="Google Shape;4822;p88"/>
            <p:cNvSpPr/>
            <p:nvPr/>
          </p:nvSpPr>
          <p:spPr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88"/>
            <p:cNvSpPr txBox="1"/>
            <p:nvPr/>
          </p:nvSpPr>
          <p:spPr>
            <a:xfrm>
              <a:off x="2887" y="2132"/>
              <a:ext cx="12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local DNS server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1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dns.nyu.edu</a:t>
              </a:r>
              <a:endParaRPr b="0" i="1" sz="11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4" name="Google Shape;4824;p88"/>
          <p:cNvSpPr txBox="1"/>
          <p:nvPr/>
        </p:nvSpPr>
        <p:spPr>
          <a:xfrm>
            <a:off x="5280824" y="2165029"/>
            <a:ext cx="233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5" name="Google Shape;4825;p88"/>
          <p:cNvSpPr txBox="1"/>
          <p:nvPr/>
        </p:nvSpPr>
        <p:spPr>
          <a:xfrm>
            <a:off x="6081364" y="1667385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6" name="Google Shape;4826;p88"/>
          <p:cNvSpPr txBox="1"/>
          <p:nvPr/>
        </p:nvSpPr>
        <p:spPr>
          <a:xfrm>
            <a:off x="6409976" y="1845979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7" name="Google Shape;4827;p88"/>
          <p:cNvSpPr txBox="1"/>
          <p:nvPr/>
        </p:nvSpPr>
        <p:spPr>
          <a:xfrm>
            <a:off x="6645720" y="2153160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8" name="Google Shape;4828;p88"/>
          <p:cNvSpPr txBox="1"/>
          <p:nvPr/>
        </p:nvSpPr>
        <p:spPr>
          <a:xfrm>
            <a:off x="6668342" y="2518682"/>
            <a:ext cx="23336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9" name="Google Shape;4829;p88"/>
          <p:cNvSpPr txBox="1"/>
          <p:nvPr/>
        </p:nvSpPr>
        <p:spPr>
          <a:xfrm>
            <a:off x="7116017" y="3298541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0" name="Google Shape;4830;p88"/>
          <p:cNvSpPr txBox="1"/>
          <p:nvPr/>
        </p:nvSpPr>
        <p:spPr>
          <a:xfrm>
            <a:off x="6690964" y="3910523"/>
            <a:ext cx="1797844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authoritative DNS server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dns.cs.umass.edu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1" name="Google Shape;4831;p88"/>
          <p:cNvSpPr txBox="1"/>
          <p:nvPr/>
        </p:nvSpPr>
        <p:spPr>
          <a:xfrm>
            <a:off x="6645720" y="3321163"/>
            <a:ext cx="23336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2" name="Google Shape;4832;p88"/>
          <p:cNvSpPr txBox="1"/>
          <p:nvPr/>
        </p:nvSpPr>
        <p:spPr>
          <a:xfrm>
            <a:off x="5281216" y="2602876"/>
            <a:ext cx="2334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3" name="Google Shape;4833;p88"/>
          <p:cNvCxnSpPr/>
          <p:nvPr/>
        </p:nvCxnSpPr>
        <p:spPr>
          <a:xfrm>
            <a:off x="6140895" y="2624648"/>
            <a:ext cx="1120378" cy="985837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834" name="Google Shape;4834;p88"/>
          <p:cNvCxnSpPr/>
          <p:nvPr/>
        </p:nvCxnSpPr>
        <p:spPr>
          <a:xfrm rot="10800000">
            <a:off x="6111130" y="2718707"/>
            <a:ext cx="1120378" cy="976312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35" name="Google Shape;4835;p88"/>
          <p:cNvSpPr txBox="1"/>
          <p:nvPr/>
        </p:nvSpPr>
        <p:spPr>
          <a:xfrm>
            <a:off x="6730937" y="1956368"/>
            <a:ext cx="150852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TLD DNS server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36" name="Google Shape;4836;p88"/>
          <p:cNvGrpSpPr/>
          <p:nvPr/>
        </p:nvGrpSpPr>
        <p:grpSpPr>
          <a:xfrm flipH="1">
            <a:off x="7994848" y="3464749"/>
            <a:ext cx="590543" cy="460541"/>
            <a:chOff x="-44" y="1473"/>
            <a:chExt cx="981" cy="1105"/>
          </a:xfrm>
        </p:grpSpPr>
        <p:pic>
          <p:nvPicPr>
            <p:cNvPr descr="desktop_computer_stylized_medium" id="4837" name="Google Shape;4837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8" name="Google Shape;4838;p8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9" name="Google Shape;4839;p88"/>
          <p:cNvGrpSpPr/>
          <p:nvPr/>
        </p:nvGrpSpPr>
        <p:grpSpPr>
          <a:xfrm>
            <a:off x="4188763" y="2289814"/>
            <a:ext cx="662685" cy="574733"/>
            <a:chOff x="-44" y="1473"/>
            <a:chExt cx="981" cy="1105"/>
          </a:xfrm>
        </p:grpSpPr>
        <p:pic>
          <p:nvPicPr>
            <p:cNvPr descr="desktop_computer_stylized_medium" id="4840" name="Google Shape;4840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41" name="Google Shape;4841;p8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2" name="Google Shape;4842;p88"/>
          <p:cNvGrpSpPr/>
          <p:nvPr/>
        </p:nvGrpSpPr>
        <p:grpSpPr>
          <a:xfrm>
            <a:off x="7345808" y="3396172"/>
            <a:ext cx="292894" cy="481013"/>
            <a:chOff x="4140" y="429"/>
            <a:chExt cx="1425" cy="2396"/>
          </a:xfrm>
        </p:grpSpPr>
        <p:sp>
          <p:nvSpPr>
            <p:cNvPr id="4843" name="Google Shape;4843;p8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88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8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8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88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8" name="Google Shape;4848;p88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849" name="Google Shape;4849;p88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0" name="Google Shape;4850;p88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1" name="Google Shape;4851;p88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2" name="Google Shape;4852;p88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853" name="Google Shape;4853;p88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4" name="Google Shape;4854;p88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5" name="Google Shape;4855;p88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88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7" name="Google Shape;4857;p88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858" name="Google Shape;4858;p88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9" name="Google Shape;4859;p88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0" name="Google Shape;4860;p8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1" name="Google Shape;4861;p88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862" name="Google Shape;4862;p88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3" name="Google Shape;4863;p88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64" name="Google Shape;4864;p88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8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8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88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8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8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88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88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88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88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88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5" name="Google Shape;4875;p88"/>
          <p:cNvGrpSpPr/>
          <p:nvPr/>
        </p:nvGrpSpPr>
        <p:grpSpPr>
          <a:xfrm>
            <a:off x="5843239" y="2261507"/>
            <a:ext cx="292894" cy="481013"/>
            <a:chOff x="4140" y="429"/>
            <a:chExt cx="1425" cy="2396"/>
          </a:xfrm>
        </p:grpSpPr>
        <p:sp>
          <p:nvSpPr>
            <p:cNvPr id="4876" name="Google Shape;4876;p8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88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8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8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88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1" name="Google Shape;4881;p88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882" name="Google Shape;4882;p88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3" name="Google Shape;4883;p88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84" name="Google Shape;4884;p88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5" name="Google Shape;4885;p88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886" name="Google Shape;4886;p88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88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88" name="Google Shape;4888;p88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88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0" name="Google Shape;4890;p88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891" name="Google Shape;4891;p88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2" name="Google Shape;4892;p88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3" name="Google Shape;4893;p8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4" name="Google Shape;4894;p88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895" name="Google Shape;4895;p88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88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97" name="Google Shape;4897;p88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8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8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88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8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8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88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88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88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88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88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88"/>
          <p:cNvGrpSpPr/>
          <p:nvPr/>
        </p:nvGrpSpPr>
        <p:grpSpPr>
          <a:xfrm>
            <a:off x="6708824" y="1314960"/>
            <a:ext cx="292894" cy="481013"/>
            <a:chOff x="4140" y="429"/>
            <a:chExt cx="1425" cy="2396"/>
          </a:xfrm>
        </p:grpSpPr>
        <p:sp>
          <p:nvSpPr>
            <p:cNvPr id="4909" name="Google Shape;4909;p8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88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8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8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88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4" name="Google Shape;4914;p88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915" name="Google Shape;4915;p88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88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17" name="Google Shape;4917;p88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18" name="Google Shape;4918;p88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919" name="Google Shape;4919;p88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88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21" name="Google Shape;4921;p88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88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23" name="Google Shape;4923;p88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924" name="Google Shape;4924;p88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5" name="Google Shape;4925;p88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26" name="Google Shape;4926;p8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27" name="Google Shape;4927;p88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928" name="Google Shape;4928;p88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9" name="Google Shape;4929;p88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30" name="Google Shape;4930;p88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8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8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88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8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8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88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88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88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88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88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1" name="Google Shape;4941;p88"/>
          <p:cNvGrpSpPr/>
          <p:nvPr/>
        </p:nvGrpSpPr>
        <p:grpSpPr>
          <a:xfrm>
            <a:off x="7320805" y="2254364"/>
            <a:ext cx="292894" cy="481013"/>
            <a:chOff x="4140" y="429"/>
            <a:chExt cx="1425" cy="2396"/>
          </a:xfrm>
        </p:grpSpPr>
        <p:sp>
          <p:nvSpPr>
            <p:cNvPr id="4942" name="Google Shape;4942;p8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88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8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8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88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47" name="Google Shape;4947;p88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4948" name="Google Shape;4948;p88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9" name="Google Shape;4949;p88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0" name="Google Shape;4950;p88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1" name="Google Shape;4951;p88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4952" name="Google Shape;4952;p88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3" name="Google Shape;4953;p88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4" name="Google Shape;4954;p88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88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56" name="Google Shape;4956;p88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4957" name="Google Shape;4957;p88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8" name="Google Shape;4958;p88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59" name="Google Shape;4959;p8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60" name="Google Shape;4960;p88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4961" name="Google Shape;4961;p88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2" name="Google Shape;4962;p88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63" name="Google Shape;4963;p88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8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8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88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8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88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88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88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88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88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88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4" name="Google Shape;4974;p8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9" name="Shape 4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0" name="Google Shape;4980;p89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 name resolution: recursive query</a:t>
            </a:r>
            <a:endParaRPr sz="3300"/>
          </a:p>
        </p:txBody>
      </p:sp>
      <p:sp>
        <p:nvSpPr>
          <p:cNvPr id="4981" name="Google Shape;4981;p89"/>
          <p:cNvSpPr txBox="1"/>
          <p:nvPr/>
        </p:nvSpPr>
        <p:spPr>
          <a:xfrm>
            <a:off x="3441115" y="2886551"/>
            <a:ext cx="1362393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requesting host at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b="0" i="1" lang="el" sz="11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engineering.nyu.edu</a:t>
            </a:r>
            <a:endParaRPr b="0" i="1" sz="11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2" name="Google Shape;4982;p89"/>
          <p:cNvSpPr txBox="1"/>
          <p:nvPr/>
        </p:nvSpPr>
        <p:spPr>
          <a:xfrm>
            <a:off x="7536871" y="3156110"/>
            <a:ext cx="1408510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gaia.cs.umass.edu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3" name="Google Shape;4983;p89"/>
          <p:cNvSpPr txBox="1"/>
          <p:nvPr/>
        </p:nvSpPr>
        <p:spPr>
          <a:xfrm>
            <a:off x="5841441" y="991828"/>
            <a:ext cx="150852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root DNS server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84" name="Google Shape;4984;p89"/>
          <p:cNvCxnSpPr/>
          <p:nvPr/>
        </p:nvCxnSpPr>
        <p:spPr>
          <a:xfrm>
            <a:off x="4578695" y="2456836"/>
            <a:ext cx="897745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5" name="Google Shape;4985;p89"/>
          <p:cNvCxnSpPr/>
          <p:nvPr/>
        </p:nvCxnSpPr>
        <p:spPr>
          <a:xfrm flipH="1" rot="10800000">
            <a:off x="5688358" y="1504270"/>
            <a:ext cx="685800" cy="728663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6" name="Google Shape;4986;p89"/>
          <p:cNvCxnSpPr/>
          <p:nvPr/>
        </p:nvCxnSpPr>
        <p:spPr>
          <a:xfrm>
            <a:off x="7254046" y="2820149"/>
            <a:ext cx="1820" cy="526733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7" name="Google Shape;4987;p89"/>
          <p:cNvCxnSpPr/>
          <p:nvPr/>
        </p:nvCxnSpPr>
        <p:spPr>
          <a:xfrm rot="10800000">
            <a:off x="7118776" y="2810257"/>
            <a:ext cx="1820" cy="551189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8" name="Google Shape;4988;p89"/>
          <p:cNvCxnSpPr/>
          <p:nvPr/>
        </p:nvCxnSpPr>
        <p:spPr>
          <a:xfrm>
            <a:off x="6778786" y="1556798"/>
            <a:ext cx="303866" cy="630913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9" name="Google Shape;4989;p89"/>
          <p:cNvCxnSpPr/>
          <p:nvPr/>
        </p:nvCxnSpPr>
        <p:spPr>
          <a:xfrm rot="10800000">
            <a:off x="4497902" y="2579777"/>
            <a:ext cx="989424" cy="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990" name="Google Shape;4990;p89"/>
          <p:cNvGrpSpPr/>
          <p:nvPr/>
        </p:nvGrpSpPr>
        <p:grpSpPr>
          <a:xfrm>
            <a:off x="4781102" y="2885399"/>
            <a:ext cx="1407319" cy="415529"/>
            <a:chOff x="2838" y="2132"/>
            <a:chExt cx="1182" cy="349"/>
          </a:xfrm>
        </p:grpSpPr>
        <p:sp>
          <p:nvSpPr>
            <p:cNvPr id="4991" name="Google Shape;4991;p89"/>
            <p:cNvSpPr/>
            <p:nvPr/>
          </p:nvSpPr>
          <p:spPr>
            <a:xfrm>
              <a:off x="2838" y="2178"/>
              <a:ext cx="1182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89"/>
            <p:cNvSpPr txBox="1"/>
            <p:nvPr/>
          </p:nvSpPr>
          <p:spPr>
            <a:xfrm>
              <a:off x="2887" y="2132"/>
              <a:ext cx="1085" cy="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local DNS server</a:t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100"/>
                <a:buFont typeface="Arial"/>
                <a:buNone/>
              </a:pPr>
              <a:r>
                <a:rPr b="0" i="1" lang="el" sz="1100" u="none" cap="none" strike="noStrike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dns.nyu.edu</a:t>
              </a:r>
              <a:endParaRPr b="0" i="1" sz="11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93" name="Google Shape;4993;p89"/>
          <p:cNvSpPr txBox="1"/>
          <p:nvPr/>
        </p:nvSpPr>
        <p:spPr>
          <a:xfrm>
            <a:off x="4916393" y="2165029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4" name="Google Shape;4994;p89"/>
          <p:cNvSpPr txBox="1"/>
          <p:nvPr/>
        </p:nvSpPr>
        <p:spPr>
          <a:xfrm>
            <a:off x="5793133" y="1667385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5" name="Google Shape;4995;p89"/>
          <p:cNvSpPr txBox="1"/>
          <p:nvPr/>
        </p:nvSpPr>
        <p:spPr>
          <a:xfrm>
            <a:off x="6589474" y="1598026"/>
            <a:ext cx="89744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6" name="Google Shape;4996;p89"/>
          <p:cNvSpPr txBox="1"/>
          <p:nvPr/>
        </p:nvSpPr>
        <p:spPr>
          <a:xfrm>
            <a:off x="7261133" y="2937768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7" name="Google Shape;4997;p89"/>
          <p:cNvSpPr txBox="1"/>
          <p:nvPr/>
        </p:nvSpPr>
        <p:spPr>
          <a:xfrm>
            <a:off x="6848121" y="2976478"/>
            <a:ext cx="23336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8" name="Google Shape;4998;p89"/>
          <p:cNvSpPr txBox="1"/>
          <p:nvPr/>
        </p:nvSpPr>
        <p:spPr>
          <a:xfrm>
            <a:off x="6686201" y="2013945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9" name="Google Shape;4999;p89"/>
          <p:cNvSpPr txBox="1"/>
          <p:nvPr/>
        </p:nvSpPr>
        <p:spPr>
          <a:xfrm>
            <a:off x="6402733" y="3910523"/>
            <a:ext cx="1797844" cy="43576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authoritative DNS server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dns.cs.umass.edu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0" name="Google Shape;5000;p89"/>
          <p:cNvSpPr txBox="1"/>
          <p:nvPr/>
        </p:nvSpPr>
        <p:spPr>
          <a:xfrm>
            <a:off x="6092046" y="1969996"/>
            <a:ext cx="23336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1" name="Google Shape;5001;p89"/>
          <p:cNvSpPr txBox="1"/>
          <p:nvPr/>
        </p:nvSpPr>
        <p:spPr>
          <a:xfrm>
            <a:off x="4916786" y="2602876"/>
            <a:ext cx="233362" cy="2750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2" name="Google Shape;5002;p89"/>
          <p:cNvCxnSpPr/>
          <p:nvPr/>
        </p:nvCxnSpPr>
        <p:spPr>
          <a:xfrm rot="10800000">
            <a:off x="6736331" y="1820665"/>
            <a:ext cx="258217" cy="484087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03" name="Google Shape;5003;p89"/>
          <p:cNvCxnSpPr/>
          <p:nvPr/>
        </p:nvCxnSpPr>
        <p:spPr>
          <a:xfrm flipH="1">
            <a:off x="5844201" y="1706636"/>
            <a:ext cx="533243" cy="581066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04" name="Google Shape;5004;p89"/>
          <p:cNvSpPr txBox="1"/>
          <p:nvPr/>
        </p:nvSpPr>
        <p:spPr>
          <a:xfrm>
            <a:off x="7246878" y="2228668"/>
            <a:ext cx="1508522" cy="27503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TLD DNS server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5" name="Google Shape;5005;p89"/>
          <p:cNvGrpSpPr/>
          <p:nvPr/>
        </p:nvGrpSpPr>
        <p:grpSpPr>
          <a:xfrm flipH="1">
            <a:off x="7895175" y="3442520"/>
            <a:ext cx="590543" cy="460541"/>
            <a:chOff x="-44" y="1473"/>
            <a:chExt cx="981" cy="1105"/>
          </a:xfrm>
        </p:grpSpPr>
        <p:pic>
          <p:nvPicPr>
            <p:cNvPr descr="desktop_computer_stylized_medium" id="5006" name="Google Shape;5006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7" name="Google Shape;5007;p8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8" name="Google Shape;5008;p89"/>
          <p:cNvGrpSpPr/>
          <p:nvPr/>
        </p:nvGrpSpPr>
        <p:grpSpPr>
          <a:xfrm>
            <a:off x="3824332" y="2289814"/>
            <a:ext cx="662685" cy="574733"/>
            <a:chOff x="-44" y="1473"/>
            <a:chExt cx="981" cy="1105"/>
          </a:xfrm>
        </p:grpSpPr>
        <p:pic>
          <p:nvPicPr>
            <p:cNvPr descr="desktop_computer_stylized_medium" id="5009" name="Google Shape;5009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0" name="Google Shape;5010;p8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11" name="Google Shape;5011;p89"/>
          <p:cNvGrpSpPr/>
          <p:nvPr/>
        </p:nvGrpSpPr>
        <p:grpSpPr>
          <a:xfrm>
            <a:off x="7057577" y="3396172"/>
            <a:ext cx="292894" cy="481013"/>
            <a:chOff x="4140" y="429"/>
            <a:chExt cx="1425" cy="2396"/>
          </a:xfrm>
        </p:grpSpPr>
        <p:sp>
          <p:nvSpPr>
            <p:cNvPr id="5012" name="Google Shape;5012;p8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89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8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8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89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17" name="Google Shape;5017;p89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5018" name="Google Shape;5018;p89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9" name="Google Shape;5019;p89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0" name="Google Shape;5020;p89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1" name="Google Shape;5021;p89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5022" name="Google Shape;5022;p89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023;p89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4" name="Google Shape;5024;p89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89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26" name="Google Shape;5026;p89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5027" name="Google Shape;5027;p89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028;p89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29" name="Google Shape;5029;p8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30" name="Google Shape;5030;p89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5031" name="Google Shape;5031;p89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2" name="Google Shape;5032;p89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33" name="Google Shape;5033;p89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8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8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89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8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89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89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89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89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89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89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4" name="Google Shape;5044;p89"/>
          <p:cNvGrpSpPr/>
          <p:nvPr/>
        </p:nvGrpSpPr>
        <p:grpSpPr>
          <a:xfrm>
            <a:off x="5555008" y="2261507"/>
            <a:ext cx="292894" cy="481013"/>
            <a:chOff x="4140" y="429"/>
            <a:chExt cx="1425" cy="2396"/>
          </a:xfrm>
        </p:grpSpPr>
        <p:sp>
          <p:nvSpPr>
            <p:cNvPr id="5045" name="Google Shape;5045;p8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89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8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8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89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50" name="Google Shape;5050;p89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5051" name="Google Shape;5051;p89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052;p89"/>
              <p:cNvSpPr/>
              <p:nvPr/>
            </p:nvSpPr>
            <p:spPr>
              <a:xfrm>
                <a:off x="628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53" name="Google Shape;5053;p89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54" name="Google Shape;5054;p89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5055" name="Google Shape;5055;p89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6" name="Google Shape;5056;p89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57" name="Google Shape;5057;p89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89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59" name="Google Shape;5059;p89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5060" name="Google Shape;5060;p89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1" name="Google Shape;5061;p89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2" name="Google Shape;5062;p8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63" name="Google Shape;5063;p89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5064" name="Google Shape;5064;p89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5" name="Google Shape;5065;p89"/>
              <p:cNvSpPr/>
              <p:nvPr/>
            </p:nvSpPr>
            <p:spPr>
              <a:xfrm>
                <a:off x="626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6" name="Google Shape;5066;p89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8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8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89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8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89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89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89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89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89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89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7" name="Google Shape;5077;p89"/>
          <p:cNvGrpSpPr/>
          <p:nvPr/>
        </p:nvGrpSpPr>
        <p:grpSpPr>
          <a:xfrm>
            <a:off x="6420592" y="1314960"/>
            <a:ext cx="292894" cy="481013"/>
            <a:chOff x="4140" y="429"/>
            <a:chExt cx="1425" cy="2396"/>
          </a:xfrm>
        </p:grpSpPr>
        <p:sp>
          <p:nvSpPr>
            <p:cNvPr id="5078" name="Google Shape;5078;p8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89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8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8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89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3" name="Google Shape;5083;p89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5084" name="Google Shape;5084;p89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5" name="Google Shape;5085;p89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86" name="Google Shape;5086;p89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7" name="Google Shape;5087;p89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5088" name="Google Shape;5088;p89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89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0" name="Google Shape;5090;p89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89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92" name="Google Shape;5092;p89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5093" name="Google Shape;5093;p89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89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5" name="Google Shape;5095;p8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96" name="Google Shape;5096;p89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5097" name="Google Shape;5097;p89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89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9" name="Google Shape;5099;p89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8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8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89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8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89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89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89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89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89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89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0" name="Google Shape;5110;p89"/>
          <p:cNvGrpSpPr/>
          <p:nvPr/>
        </p:nvGrpSpPr>
        <p:grpSpPr>
          <a:xfrm>
            <a:off x="7032574" y="2254364"/>
            <a:ext cx="292894" cy="481013"/>
            <a:chOff x="4140" y="429"/>
            <a:chExt cx="1425" cy="2396"/>
          </a:xfrm>
        </p:grpSpPr>
        <p:sp>
          <p:nvSpPr>
            <p:cNvPr id="5111" name="Google Shape;5111;p8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89"/>
            <p:cNvSpPr/>
            <p:nvPr/>
          </p:nvSpPr>
          <p:spPr>
            <a:xfrm>
              <a:off x="4204" y="429"/>
              <a:ext cx="1048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8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8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89"/>
            <p:cNvSpPr/>
            <p:nvPr/>
          </p:nvSpPr>
          <p:spPr>
            <a:xfrm>
              <a:off x="4210" y="696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16" name="Google Shape;5116;p89"/>
            <p:cNvGrpSpPr/>
            <p:nvPr/>
          </p:nvGrpSpPr>
          <p:grpSpPr>
            <a:xfrm>
              <a:off x="4748" y="666"/>
              <a:ext cx="579" cy="148"/>
              <a:chOff x="613" y="2566"/>
              <a:chExt cx="723" cy="142"/>
            </a:xfrm>
          </p:grpSpPr>
          <p:sp>
            <p:nvSpPr>
              <p:cNvPr id="5117" name="Google Shape;5117;p89"/>
              <p:cNvSpPr/>
              <p:nvPr/>
            </p:nvSpPr>
            <p:spPr>
              <a:xfrm>
                <a:off x="613" y="2566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89"/>
              <p:cNvSpPr/>
              <p:nvPr/>
            </p:nvSpPr>
            <p:spPr>
              <a:xfrm>
                <a:off x="627" y="2583"/>
                <a:ext cx="694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19" name="Google Shape;5119;p89"/>
            <p:cNvSpPr/>
            <p:nvPr/>
          </p:nvSpPr>
          <p:spPr>
            <a:xfrm>
              <a:off x="4227" y="1016"/>
              <a:ext cx="591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0" name="Google Shape;5120;p89"/>
            <p:cNvGrpSpPr/>
            <p:nvPr/>
          </p:nvGrpSpPr>
          <p:grpSpPr>
            <a:xfrm>
              <a:off x="4749" y="992"/>
              <a:ext cx="579" cy="136"/>
              <a:chOff x="616" y="2566"/>
              <a:chExt cx="723" cy="141"/>
            </a:xfrm>
          </p:grpSpPr>
          <p:sp>
            <p:nvSpPr>
              <p:cNvPr id="5121" name="Google Shape;5121;p89"/>
              <p:cNvSpPr/>
              <p:nvPr/>
            </p:nvSpPr>
            <p:spPr>
              <a:xfrm>
                <a:off x="616" y="2566"/>
                <a:ext cx="723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2" name="Google Shape;5122;p89"/>
              <p:cNvSpPr/>
              <p:nvPr/>
            </p:nvSpPr>
            <p:spPr>
              <a:xfrm>
                <a:off x="630" y="2585"/>
                <a:ext cx="694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23" name="Google Shape;5123;p89"/>
            <p:cNvSpPr/>
            <p:nvPr/>
          </p:nvSpPr>
          <p:spPr>
            <a:xfrm>
              <a:off x="4215" y="1360"/>
              <a:ext cx="597" cy="42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89"/>
            <p:cNvSpPr/>
            <p:nvPr/>
          </p:nvSpPr>
          <p:spPr>
            <a:xfrm>
              <a:off x="4227" y="1657"/>
              <a:ext cx="597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5" name="Google Shape;5125;p89"/>
            <p:cNvGrpSpPr/>
            <p:nvPr/>
          </p:nvGrpSpPr>
          <p:grpSpPr>
            <a:xfrm>
              <a:off x="4737" y="1627"/>
              <a:ext cx="580" cy="142"/>
              <a:chOff x="616" y="2568"/>
              <a:chExt cx="722" cy="131"/>
            </a:xfrm>
          </p:grpSpPr>
          <p:sp>
            <p:nvSpPr>
              <p:cNvPr id="5126" name="Google Shape;5126;p89"/>
              <p:cNvSpPr/>
              <p:nvPr/>
            </p:nvSpPr>
            <p:spPr>
              <a:xfrm>
                <a:off x="616" y="2568"/>
                <a:ext cx="722" cy="13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89"/>
              <p:cNvSpPr/>
              <p:nvPr/>
            </p:nvSpPr>
            <p:spPr>
              <a:xfrm>
                <a:off x="630" y="2584"/>
                <a:ext cx="693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28" name="Google Shape;5128;p8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29" name="Google Shape;5129;p89"/>
            <p:cNvGrpSpPr/>
            <p:nvPr/>
          </p:nvGrpSpPr>
          <p:grpSpPr>
            <a:xfrm>
              <a:off x="4737" y="1325"/>
              <a:ext cx="585" cy="142"/>
              <a:chOff x="611" y="2566"/>
              <a:chExt cx="729" cy="142"/>
            </a:xfrm>
          </p:grpSpPr>
          <p:sp>
            <p:nvSpPr>
              <p:cNvPr id="5130" name="Google Shape;5130;p89"/>
              <p:cNvSpPr/>
              <p:nvPr/>
            </p:nvSpPr>
            <p:spPr>
              <a:xfrm>
                <a:off x="611" y="2566"/>
                <a:ext cx="729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89"/>
              <p:cNvSpPr/>
              <p:nvPr/>
            </p:nvSpPr>
            <p:spPr>
              <a:xfrm>
                <a:off x="625" y="2583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32" name="Google Shape;5132;p89"/>
            <p:cNvSpPr/>
            <p:nvPr/>
          </p:nvSpPr>
          <p:spPr>
            <a:xfrm>
              <a:off x="5252" y="429"/>
              <a:ext cx="64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8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8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89"/>
            <p:cNvSpPr/>
            <p:nvPr/>
          </p:nvSpPr>
          <p:spPr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8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89"/>
            <p:cNvSpPr/>
            <p:nvPr/>
          </p:nvSpPr>
          <p:spPr>
            <a:xfrm>
              <a:off x="4140" y="2677"/>
              <a:ext cx="1199" cy="148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89"/>
            <p:cNvSpPr/>
            <p:nvPr/>
          </p:nvSpPr>
          <p:spPr>
            <a:xfrm>
              <a:off x="4204" y="2712"/>
              <a:ext cx="1072" cy="8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89"/>
            <p:cNvSpPr/>
            <p:nvPr/>
          </p:nvSpPr>
          <p:spPr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89"/>
            <p:cNvSpPr/>
            <p:nvPr/>
          </p:nvSpPr>
          <p:spPr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89"/>
            <p:cNvSpPr/>
            <p:nvPr/>
          </p:nvSpPr>
          <p:spPr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89"/>
            <p:cNvSpPr/>
            <p:nvPr/>
          </p:nvSpPr>
          <p:spPr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3" name="Google Shape;5143;p89"/>
          <p:cNvSpPr/>
          <p:nvPr/>
        </p:nvSpPr>
        <p:spPr>
          <a:xfrm>
            <a:off x="-1675" y="2093000"/>
            <a:ext cx="3442800" cy="27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αναδρομικό ερώτημα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286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βάζει το βάρος της επίλυσης μηνυμάτων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στον εξυπηρέτη που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επικοινώνησε</a:t>
            </a:r>
            <a:endParaRPr sz="2200"/>
          </a:p>
          <a:p>
            <a:pPr indent="-228600" lvl="0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βαρύ φορτίο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στα ανώτερα επίπεδα της ιεραρχίας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/>
          </a:p>
        </p:txBody>
      </p:sp>
      <p:sp>
        <p:nvSpPr>
          <p:cNvPr id="5144" name="Google Shape;5144;p89"/>
          <p:cNvSpPr txBox="1"/>
          <p:nvPr/>
        </p:nvSpPr>
        <p:spPr>
          <a:xfrm>
            <a:off x="-96450" y="1213000"/>
            <a:ext cx="47334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Παράδειγμα: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υπολογιστής στην engineering.nyu.edu θέλει την διεύθυνση IP gaia.cs.umass.edu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200">
              <a:solidFill>
                <a:srgbClr val="0000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5" name="Google Shape;5145;p8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0" name="Shape 5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1" name="Google Shape;5151;p90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Caching πληροφορ</a:t>
            </a:r>
            <a:r>
              <a:rPr lang="el"/>
              <a:t>ίες </a:t>
            </a:r>
            <a:r>
              <a:rPr lang="el" sz="3300"/>
              <a:t>DNS </a:t>
            </a:r>
            <a:endParaRPr sz="3300"/>
          </a:p>
        </p:txBody>
      </p:sp>
      <p:sp>
        <p:nvSpPr>
          <p:cNvPr id="5152" name="Google Shape;5152;p90"/>
          <p:cNvSpPr txBox="1"/>
          <p:nvPr/>
        </p:nvSpPr>
        <p:spPr>
          <a:xfrm>
            <a:off x="105125" y="932525"/>
            <a:ext cx="8924400" cy="4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όταν ένας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μάθει μια αντιστοίχιση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την αποθηκεύει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αμέσως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επιστρέφει μια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cached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αντιστοίχιση ως απάντηση στο ερώτημα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caching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βελτιώνει τον χρόνο απόκρισης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οντότητες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της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απορρίπτονται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μετά από ένα χρονικό διάστημα που είναι αποθηκευμένες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(TTL)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TLD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εξυπηρέτες τυπικά γίνονται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cached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σε τοπικούς εξυπηρέτες</a:t>
            </a:r>
            <a:endParaRPr sz="2200"/>
          </a:p>
          <a:p>
            <a:pPr indent="-2159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cached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οντότητες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μπορεί να είναι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μη επίκαιρες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 ένας υπολογιστής αλλάξει την διεύθυνση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του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αυτό μπορεί να μην γίνει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γνωστό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σε όλο το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διαδίκτυο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μέχρι όλα τα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TTLs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λήξουν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best-effort name-to-address translation!</a:t>
            </a:r>
            <a:endParaRPr b="0" i="1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3" name="Google Shape;5153;p9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8" name="Shape 5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Google Shape;5159;p91"/>
          <p:cNvSpPr txBox="1"/>
          <p:nvPr>
            <p:ph type="title"/>
          </p:nvPr>
        </p:nvSpPr>
        <p:spPr>
          <a:xfrm>
            <a:off x="-57150" y="10273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 </a:t>
            </a:r>
            <a:r>
              <a:rPr lang="el"/>
              <a:t>εγγραφές</a:t>
            </a:r>
            <a:endParaRPr sz="3300"/>
          </a:p>
        </p:txBody>
      </p:sp>
      <p:sp>
        <p:nvSpPr>
          <p:cNvPr id="5160" name="Google Shape;5160;p91"/>
          <p:cNvSpPr txBox="1"/>
          <p:nvPr/>
        </p:nvSpPr>
        <p:spPr>
          <a:xfrm>
            <a:off x="325050" y="1019175"/>
            <a:ext cx="73197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DNS: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κατανεμημένη βάση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δεδομένων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που αποθηκεύει εγγραφές</a:t>
            </a:r>
            <a:endParaRPr sz="800"/>
          </a:p>
        </p:txBody>
      </p:sp>
      <p:sp>
        <p:nvSpPr>
          <p:cNvPr id="5161" name="Google Shape;5161;p91"/>
          <p:cNvSpPr txBox="1"/>
          <p:nvPr/>
        </p:nvSpPr>
        <p:spPr>
          <a:xfrm>
            <a:off x="124600" y="2787200"/>
            <a:ext cx="4158600" cy="24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τύπος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=NS</a:t>
            </a:r>
            <a:endParaRPr sz="2000"/>
          </a:p>
          <a:p>
            <a:pPr indent="-228600" lvl="1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το όνομα είναι ένας τομέας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(domain) (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foo.com)</a:t>
            </a:r>
            <a:endParaRPr sz="2000"/>
          </a:p>
          <a:p>
            <a:pPr indent="-228600" lvl="1" marL="254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τιμή είναι το όνομα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ενός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αυθεντικού εξυπηρέτη DNS που ξέρει πως να αποκτήσει τις διευθύνσεις IP για τους υπολογιστές στον τομέα</a:t>
            </a:r>
            <a:endParaRPr sz="20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2" name="Google Shape;5162;p91"/>
          <p:cNvSpPr txBox="1"/>
          <p:nvPr/>
        </p:nvSpPr>
        <p:spPr>
          <a:xfrm>
            <a:off x="1308498" y="1395096"/>
            <a:ext cx="4749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 format: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1800">
                <a:latin typeface="Courier"/>
                <a:ea typeface="Courier"/>
                <a:cs typeface="Courier"/>
                <a:sym typeface="Courier"/>
              </a:rPr>
              <a:t>όνομα</a:t>
            </a:r>
            <a:r>
              <a:rPr b="0" i="0" lang="el" sz="18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l" sz="1800">
                <a:latin typeface="Courier"/>
                <a:ea typeface="Courier"/>
                <a:cs typeface="Courier"/>
                <a:sym typeface="Courier"/>
              </a:rPr>
              <a:t>τιμή</a:t>
            </a:r>
            <a:r>
              <a:rPr b="0" i="0" lang="el" sz="18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l" sz="1800">
                <a:latin typeface="Courier"/>
                <a:ea typeface="Courier"/>
                <a:cs typeface="Courier"/>
                <a:sym typeface="Courier"/>
              </a:rPr>
              <a:t>τύπος</a:t>
            </a:r>
            <a:r>
              <a:rPr b="0" i="0" lang="el" sz="18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, ttl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3" name="Google Shape;5163;p91"/>
          <p:cNvSpPr/>
          <p:nvPr/>
        </p:nvSpPr>
        <p:spPr>
          <a:xfrm>
            <a:off x="124600" y="1798325"/>
            <a:ext cx="4082400" cy="1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τύπος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=A</a:t>
            </a:r>
            <a:endParaRPr sz="2000"/>
          </a:p>
          <a:p>
            <a:pPr indent="-254000" lvl="1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το όνομα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είναι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όνομα υπολογιστή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τιμή είναι διεύθυνση IP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4" name="Google Shape;5164;p91"/>
          <p:cNvSpPr/>
          <p:nvPr/>
        </p:nvSpPr>
        <p:spPr>
          <a:xfrm>
            <a:off x="4207002" y="1869275"/>
            <a:ext cx="52785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τύπος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=CNAME</a:t>
            </a:r>
            <a:endParaRPr sz="2000"/>
          </a:p>
          <a:p>
            <a:pPr indent="-254000" lvl="1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το όνομα είναι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ψευδώνυμο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για κάποιο αληθινό όνομα</a:t>
            </a:r>
            <a:endParaRPr sz="2000"/>
          </a:p>
          <a:p>
            <a:pPr indent="-254000" lvl="1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l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www.ibm.com is really servereast.backup2.ibm.com</a:t>
            </a:r>
            <a:endParaRPr sz="2000"/>
          </a:p>
          <a:p>
            <a:pPr indent="-254000" lvl="1" marL="30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Calibri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τιμή είναι ένα κανονικό όνομα υπολογιστή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5" name="Google Shape;5165;p91"/>
          <p:cNvSpPr/>
          <p:nvPr/>
        </p:nvSpPr>
        <p:spPr>
          <a:xfrm>
            <a:off x="4283200" y="3726650"/>
            <a:ext cx="50628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Calibri"/>
              <a:buNone/>
            </a:pP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τύπος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=MX</a:t>
            </a:r>
            <a:endParaRPr sz="2000"/>
          </a:p>
          <a:p>
            <a:pPr indent="-228600" lvl="1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η τιμή είναι το όνομα ενός εξυπηρέτη ταχυδρομείου, που έχει 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ψευδώνυμο</a:t>
            </a:r>
            <a:r>
              <a:rPr lang="el" sz="2000">
                <a:latin typeface="Calibri"/>
                <a:ea typeface="Calibri"/>
                <a:cs typeface="Calibri"/>
                <a:sym typeface="Calibri"/>
              </a:rPr>
              <a:t> υπολογιστή όνομα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6" name="Google Shape;5166;p91"/>
          <p:cNvSpPr/>
          <p:nvPr/>
        </p:nvSpPr>
        <p:spPr>
          <a:xfrm>
            <a:off x="351150" y="912975"/>
            <a:ext cx="7267500" cy="874500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7" name="Google Shape;5167;p9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29"/>
          <p:cNvSpPr/>
          <p:nvPr/>
        </p:nvSpPr>
        <p:spPr>
          <a:xfrm>
            <a:off x="7043691" y="2299333"/>
            <a:ext cx="844648" cy="1003631"/>
          </a:xfrm>
          <a:custGeom>
            <a:rect b="b" l="l" r="r" t="t"/>
            <a:pathLst>
              <a:path extrusionOk="0" h="1800235" w="1549812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9"/>
          <p:cNvSpPr/>
          <p:nvPr/>
        </p:nvSpPr>
        <p:spPr>
          <a:xfrm>
            <a:off x="5760357" y="1369526"/>
            <a:ext cx="1302545" cy="988278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9"/>
          <p:cNvSpPr/>
          <p:nvPr/>
        </p:nvSpPr>
        <p:spPr>
          <a:xfrm>
            <a:off x="5884106" y="2664809"/>
            <a:ext cx="740100" cy="502200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9"/>
          <p:cNvSpPr/>
          <p:nvPr/>
        </p:nvSpPr>
        <p:spPr>
          <a:xfrm>
            <a:off x="5708813" y="2466938"/>
            <a:ext cx="1094100" cy="238500"/>
          </a:xfrm>
          <a:prstGeom prst="triangle">
            <a:avLst>
              <a:gd fmla="val 50000" name="adj"/>
            </a:avLst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29"/>
          <p:cNvSpPr/>
          <p:nvPr/>
        </p:nvSpPr>
        <p:spPr>
          <a:xfrm>
            <a:off x="6089101" y="3512350"/>
            <a:ext cx="2309813" cy="1248966"/>
          </a:xfrm>
          <a:custGeom>
            <a:rect b="b" l="l" r="r" t="t"/>
            <a:pathLst>
              <a:path extrusionOk="0" h="1049" w="1940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29"/>
          <p:cNvSpPr txBox="1"/>
          <p:nvPr/>
        </p:nvSpPr>
        <p:spPr>
          <a:xfrm>
            <a:off x="6064256" y="1116346"/>
            <a:ext cx="1004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network</a:t>
            </a:r>
            <a:endParaRPr sz="1100"/>
          </a:p>
        </p:txBody>
      </p:sp>
      <p:sp>
        <p:nvSpPr>
          <p:cNvPr id="1142" name="Google Shape;1142;p29"/>
          <p:cNvSpPr txBox="1"/>
          <p:nvPr/>
        </p:nvSpPr>
        <p:spPr>
          <a:xfrm>
            <a:off x="5802926" y="3143941"/>
            <a:ext cx="14667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network</a:t>
            </a:r>
            <a:endParaRPr sz="1100"/>
          </a:p>
        </p:txBody>
      </p:sp>
      <p:sp>
        <p:nvSpPr>
          <p:cNvPr id="1143" name="Google Shape;1143;p29"/>
          <p:cNvSpPr txBox="1"/>
          <p:nvPr/>
        </p:nvSpPr>
        <p:spPr>
          <a:xfrm>
            <a:off x="5784981" y="4334831"/>
            <a:ext cx="896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network</a:t>
            </a:r>
            <a:endParaRPr sz="1100"/>
          </a:p>
        </p:txBody>
      </p:sp>
      <p:sp>
        <p:nvSpPr>
          <p:cNvPr id="1144" name="Google Shape;1144;p29"/>
          <p:cNvSpPr/>
          <p:nvPr/>
        </p:nvSpPr>
        <p:spPr>
          <a:xfrm>
            <a:off x="7971410" y="2384655"/>
            <a:ext cx="955596" cy="1449984"/>
          </a:xfrm>
          <a:custGeom>
            <a:rect b="b" l="l" r="r" t="t"/>
            <a:pathLst>
              <a:path extrusionOk="0" h="1952840" w="1447873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8999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5" name="Google Shape;1145;p29"/>
          <p:cNvGrpSpPr/>
          <p:nvPr/>
        </p:nvGrpSpPr>
        <p:grpSpPr>
          <a:xfrm>
            <a:off x="8432886" y="2946120"/>
            <a:ext cx="515514" cy="541192"/>
            <a:chOff x="5203089" y="1751190"/>
            <a:chExt cx="858331" cy="662414"/>
          </a:xfrm>
        </p:grpSpPr>
        <p:sp>
          <p:nvSpPr>
            <p:cNvPr id="1146" name="Google Shape;1146;p29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9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48" name="Google Shape;1148;p29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9" name="Google Shape;1149;p29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0" name="Google Shape;1150;p29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1" name="Google Shape;1151;p29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2" name="Google Shape;1152;p29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p29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154" name="Google Shape;1154;p29"/>
          <p:cNvGrpSpPr/>
          <p:nvPr/>
        </p:nvGrpSpPr>
        <p:grpSpPr>
          <a:xfrm>
            <a:off x="8383354" y="2395697"/>
            <a:ext cx="445989" cy="486278"/>
            <a:chOff x="5203089" y="1751190"/>
            <a:chExt cx="858331" cy="662414"/>
          </a:xfrm>
        </p:grpSpPr>
        <p:sp>
          <p:nvSpPr>
            <p:cNvPr id="1155" name="Google Shape;1155;p29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7" name="Google Shape;1157;p29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29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29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29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29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29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163" name="Google Shape;1163;p29"/>
          <p:cNvSpPr/>
          <p:nvPr/>
        </p:nvSpPr>
        <p:spPr>
          <a:xfrm>
            <a:off x="7460410" y="1336531"/>
            <a:ext cx="1123559" cy="1041898"/>
          </a:xfrm>
          <a:custGeom>
            <a:rect b="b" l="l" r="r" t="t"/>
            <a:pathLst>
              <a:path extrusionOk="0" h="1796376" w="1634267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7000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29"/>
          <p:cNvSpPr txBox="1"/>
          <p:nvPr/>
        </p:nvSpPr>
        <p:spPr>
          <a:xfrm>
            <a:off x="7375201" y="1388396"/>
            <a:ext cx="1293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or global ISP</a:t>
            </a:r>
            <a:endParaRPr sz="1100"/>
          </a:p>
        </p:txBody>
      </p:sp>
      <p:sp>
        <p:nvSpPr>
          <p:cNvPr id="1165" name="Google Shape;1165;p29"/>
          <p:cNvSpPr/>
          <p:nvPr/>
        </p:nvSpPr>
        <p:spPr>
          <a:xfrm>
            <a:off x="7264101" y="2758431"/>
            <a:ext cx="229200" cy="148500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29"/>
          <p:cNvSpPr txBox="1"/>
          <p:nvPr/>
        </p:nvSpPr>
        <p:spPr>
          <a:xfrm>
            <a:off x="6879421" y="2585939"/>
            <a:ext cx="780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or regional ISP</a:t>
            </a:r>
            <a:endParaRPr sz="1100"/>
          </a:p>
        </p:txBody>
      </p:sp>
      <p:sp>
        <p:nvSpPr>
          <p:cNvPr id="1167" name="Google Shape;1167;p29"/>
          <p:cNvSpPr txBox="1"/>
          <p:nvPr/>
        </p:nvSpPr>
        <p:spPr>
          <a:xfrm>
            <a:off x="8493125" y="3508453"/>
            <a:ext cx="6099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l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datacenter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b="0" i="0" lang="el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</p:txBody>
      </p:sp>
      <p:sp>
        <p:nvSpPr>
          <p:cNvPr id="1168" name="Google Shape;1168;p29"/>
          <p:cNvSpPr txBox="1"/>
          <p:nvPr/>
        </p:nvSpPr>
        <p:spPr>
          <a:xfrm>
            <a:off x="7852063" y="3171186"/>
            <a:ext cx="6324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9" name="Google Shape;1169;p29"/>
          <p:cNvCxnSpPr/>
          <p:nvPr/>
        </p:nvCxnSpPr>
        <p:spPr>
          <a:xfrm rot="10800000">
            <a:off x="8224863" y="2685178"/>
            <a:ext cx="309600" cy="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29"/>
          <p:cNvCxnSpPr/>
          <p:nvPr/>
        </p:nvCxnSpPr>
        <p:spPr>
          <a:xfrm rot="10800000">
            <a:off x="8300326" y="2730644"/>
            <a:ext cx="259500" cy="55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1" name="Google Shape;1171;p29"/>
          <p:cNvCxnSpPr/>
          <p:nvPr/>
        </p:nvCxnSpPr>
        <p:spPr>
          <a:xfrm flipH="1" rot="10800000">
            <a:off x="8282473" y="2725171"/>
            <a:ext cx="252000" cy="29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2" name="Google Shape;1172;p29"/>
          <p:cNvCxnSpPr/>
          <p:nvPr/>
        </p:nvCxnSpPr>
        <p:spPr>
          <a:xfrm rot="10800000">
            <a:off x="8232881" y="2696283"/>
            <a:ext cx="0" cy="36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29"/>
          <p:cNvCxnSpPr/>
          <p:nvPr/>
        </p:nvCxnSpPr>
        <p:spPr>
          <a:xfrm rot="10800000">
            <a:off x="8217872" y="3053617"/>
            <a:ext cx="381300" cy="26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29"/>
          <p:cNvCxnSpPr/>
          <p:nvPr/>
        </p:nvCxnSpPr>
        <p:spPr>
          <a:xfrm rot="10800000">
            <a:off x="7726065" y="3065807"/>
            <a:ext cx="49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29"/>
          <p:cNvCxnSpPr/>
          <p:nvPr/>
        </p:nvCxnSpPr>
        <p:spPr>
          <a:xfrm rot="10800000">
            <a:off x="7219380" y="3065807"/>
            <a:ext cx="49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29"/>
          <p:cNvCxnSpPr/>
          <p:nvPr/>
        </p:nvCxnSpPr>
        <p:spPr>
          <a:xfrm flipH="1">
            <a:off x="7262469" y="2630754"/>
            <a:ext cx="286800" cy="387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29"/>
          <p:cNvCxnSpPr/>
          <p:nvPr/>
        </p:nvCxnSpPr>
        <p:spPr>
          <a:xfrm>
            <a:off x="7604602" y="2630754"/>
            <a:ext cx="0" cy="40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p29"/>
          <p:cNvCxnSpPr/>
          <p:nvPr/>
        </p:nvCxnSpPr>
        <p:spPr>
          <a:xfrm>
            <a:off x="7908051" y="2066019"/>
            <a:ext cx="366000" cy="62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29"/>
          <p:cNvCxnSpPr/>
          <p:nvPr/>
        </p:nvCxnSpPr>
        <p:spPr>
          <a:xfrm flipH="1">
            <a:off x="7653863" y="2021260"/>
            <a:ext cx="285300" cy="521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80" name="Google Shape;1180;p29"/>
          <p:cNvGrpSpPr/>
          <p:nvPr/>
        </p:nvGrpSpPr>
        <p:grpSpPr>
          <a:xfrm>
            <a:off x="5976479" y="1595494"/>
            <a:ext cx="2684150" cy="2730213"/>
            <a:chOff x="7562238" y="2127325"/>
            <a:chExt cx="3578867" cy="3640284"/>
          </a:xfrm>
        </p:grpSpPr>
        <p:grpSp>
          <p:nvGrpSpPr>
            <p:cNvPr id="1181" name="Google Shape;1181;p29"/>
            <p:cNvGrpSpPr/>
            <p:nvPr/>
          </p:nvGrpSpPr>
          <p:grpSpPr>
            <a:xfrm>
              <a:off x="7857253" y="2127325"/>
              <a:ext cx="3283852" cy="3640284"/>
              <a:chOff x="7881336" y="2104198"/>
              <a:chExt cx="3283852" cy="3640284"/>
            </a:xfrm>
          </p:grpSpPr>
          <p:cxnSp>
            <p:nvCxnSpPr>
              <p:cNvPr id="1182" name="Google Shape;1182;p29"/>
              <p:cNvCxnSpPr/>
              <p:nvPr/>
            </p:nvCxnSpPr>
            <p:spPr>
              <a:xfrm flipH="1" rot="5400000">
                <a:off x="9813692" y="5228612"/>
                <a:ext cx="388062" cy="756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3" name="Google Shape;1183;p29"/>
              <p:cNvCxnSpPr/>
              <p:nvPr/>
            </p:nvCxnSpPr>
            <p:spPr>
              <a:xfrm rot="10800000">
                <a:off x="10234009" y="5382159"/>
                <a:ext cx="0" cy="114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4" name="Google Shape;1184;p29"/>
              <p:cNvCxnSpPr/>
              <p:nvPr/>
            </p:nvCxnSpPr>
            <p:spPr>
              <a:xfrm>
                <a:off x="9457042" y="4815390"/>
                <a:ext cx="524483" cy="2615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5" name="Google Shape;1185;p29"/>
              <p:cNvCxnSpPr/>
              <p:nvPr/>
            </p:nvCxnSpPr>
            <p:spPr>
              <a:xfrm flipH="1" rot="10800000">
                <a:off x="8874149" y="4815390"/>
                <a:ext cx="569255" cy="24626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6" name="Google Shape;1186;p29"/>
              <p:cNvCxnSpPr/>
              <p:nvPr/>
            </p:nvCxnSpPr>
            <p:spPr>
              <a:xfrm>
                <a:off x="8845827" y="5085749"/>
                <a:ext cx="103050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7" name="Google Shape;1187;p29"/>
              <p:cNvCxnSpPr/>
              <p:nvPr/>
            </p:nvCxnSpPr>
            <p:spPr>
              <a:xfrm>
                <a:off x="8234290" y="5094207"/>
                <a:ext cx="22680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8" name="Google Shape;1188;p29"/>
              <p:cNvCxnSpPr/>
              <p:nvPr/>
            </p:nvCxnSpPr>
            <p:spPr>
              <a:xfrm flipH="1" rot="10800000">
                <a:off x="7972450" y="5267343"/>
                <a:ext cx="41275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89" name="Google Shape;1189;p29"/>
              <p:cNvCxnSpPr/>
              <p:nvPr/>
            </p:nvCxnSpPr>
            <p:spPr>
              <a:xfrm flipH="1">
                <a:off x="8397900" y="5259125"/>
                <a:ext cx="68080" cy="29396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0" name="Google Shape;1190;p29"/>
              <p:cNvCxnSpPr/>
              <p:nvPr/>
            </p:nvCxnSpPr>
            <p:spPr>
              <a:xfrm rot="10800000">
                <a:off x="8512814" y="5284804"/>
                <a:ext cx="280374" cy="26987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1" name="Google Shape;1191;p29"/>
              <p:cNvCxnSpPr/>
              <p:nvPr/>
            </p:nvCxnSpPr>
            <p:spPr>
              <a:xfrm>
                <a:off x="8512814" y="5234921"/>
                <a:ext cx="914184" cy="46862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2" name="Google Shape;1192;p29"/>
              <p:cNvCxnSpPr/>
              <p:nvPr/>
            </p:nvCxnSpPr>
            <p:spPr>
              <a:xfrm>
                <a:off x="8271861" y="3806843"/>
                <a:ext cx="0" cy="13176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3" name="Google Shape;1193;p29"/>
              <p:cNvCxnSpPr/>
              <p:nvPr/>
            </p:nvCxnSpPr>
            <p:spPr>
              <a:xfrm flipH="1" rot="10800000">
                <a:off x="7881336" y="4017980"/>
                <a:ext cx="168275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4" name="Google Shape;1194;p29"/>
              <p:cNvCxnSpPr/>
              <p:nvPr/>
            </p:nvCxnSpPr>
            <p:spPr>
              <a:xfrm flipH="1" rot="5400000">
                <a:off x="9909628" y="5560344"/>
                <a:ext cx="366793" cy="148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5" name="Google Shape;1195;p29"/>
              <p:cNvCxnSpPr/>
              <p:nvPr/>
            </p:nvCxnSpPr>
            <p:spPr>
              <a:xfrm flipH="1" rot="10800000">
                <a:off x="8483508" y="5013435"/>
                <a:ext cx="404236" cy="20777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196" name="Google Shape;1196;p29"/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7" name="Google Shape;1197;p29"/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8" name="Google Shape;1198;p29"/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99" name="Google Shape;1199;p29"/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0" name="Google Shape;1200;p29"/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1" name="Google Shape;1201;p29"/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2" name="Google Shape;1202;p29"/>
              <p:cNvCxnSpPr/>
              <p:nvPr/>
            </p:nvCxnSpPr>
            <p:spPr>
              <a:xfrm rot="10800000">
                <a:off x="10706077" y="2695840"/>
                <a:ext cx="353541" cy="678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3" name="Google Shape;1203;p29"/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204" name="Google Shape;1204;p29"/>
              <p:cNvCxnSpPr/>
              <p:nvPr/>
            </p:nvCxnSpPr>
            <p:spPr>
              <a:xfrm flipH="1" rot="10800000">
                <a:off x="9402788" y="4090252"/>
                <a:ext cx="429324" cy="7056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05" name="Google Shape;1205;p29"/>
              <p:cNvCxnSpPr/>
              <p:nvPr/>
            </p:nvCxnSpPr>
            <p:spPr>
              <a:xfrm flipH="1" rot="10800000">
                <a:off x="8268637" y="4024329"/>
                <a:ext cx="969051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descr="antenna_radiation_stylized" id="1206" name="Google Shape;1206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1207" name="Google Shape;1207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ell_tower_radiation copy" id="1208" name="Google Shape;1208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9" name="Google Shape;1209;p29"/>
            <p:cNvSpPr/>
            <p:nvPr/>
          </p:nvSpPr>
          <p:spPr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10" name="Google Shape;1210;p29"/>
          <p:cNvCxnSpPr/>
          <p:nvPr/>
        </p:nvCxnSpPr>
        <p:spPr>
          <a:xfrm>
            <a:off x="6460695" y="2025269"/>
            <a:ext cx="171000" cy="1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11" name="Google Shape;1211;p29"/>
          <p:cNvGrpSpPr/>
          <p:nvPr/>
        </p:nvGrpSpPr>
        <p:grpSpPr>
          <a:xfrm>
            <a:off x="6342823" y="1732032"/>
            <a:ext cx="223838" cy="348006"/>
            <a:chOff x="3130" y="3288"/>
            <a:chExt cx="410" cy="742"/>
          </a:xfrm>
        </p:grpSpPr>
        <p:cxnSp>
          <p:nvCxnSpPr>
            <p:cNvPr id="1212" name="Google Shape;1212;p29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3" name="Google Shape;1213;p29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4" name="Google Shape;1214;p29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5" name="Google Shape;1215;p29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6" name="Google Shape;1216;p29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7" name="Google Shape;1217;p29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8" name="Google Shape;1218;p29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9" name="Google Shape;1219;p29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0" name="Google Shape;1220;p29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1" name="Google Shape;1221;p29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2" name="Google Shape;1222;p29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3" name="Google Shape;1223;p29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4" name="Google Shape;1224;p29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5" name="Google Shape;1225;p29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6" name="Google Shape;1226;p29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access_point_stylized_small" id="1227" name="Google Shape;122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5212" y="2896424"/>
            <a:ext cx="277627" cy="23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ss_point_stylized_small" id="1228" name="Google Shape;122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2758" y="4143174"/>
            <a:ext cx="285701" cy="23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9" name="Google Shape;1229;p29"/>
          <p:cNvGrpSpPr/>
          <p:nvPr/>
        </p:nvGrpSpPr>
        <p:grpSpPr>
          <a:xfrm>
            <a:off x="7642642" y="3742367"/>
            <a:ext cx="295354" cy="163895"/>
            <a:chOff x="7493876" y="2774731"/>
            <a:chExt cx="1481958" cy="894622"/>
          </a:xfrm>
        </p:grpSpPr>
        <p:sp>
          <p:nvSpPr>
            <p:cNvPr id="1230" name="Google Shape;1230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32" name="Google Shape;1232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33" name="Google Shape;1233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7" name="Google Shape;1237;p29"/>
          <p:cNvGrpSpPr/>
          <p:nvPr/>
        </p:nvGrpSpPr>
        <p:grpSpPr>
          <a:xfrm>
            <a:off x="7691729" y="4004263"/>
            <a:ext cx="232207" cy="143115"/>
            <a:chOff x="3668110" y="2448910"/>
            <a:chExt cx="3794234" cy="2165130"/>
          </a:xfrm>
        </p:grpSpPr>
        <p:sp>
          <p:nvSpPr>
            <p:cNvPr id="1238" name="Google Shape;1238;p29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0" name="Google Shape;1240;p29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1241" name="Google Shape;1241;p29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9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9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5" name="Google Shape;1245;p29"/>
          <p:cNvGrpSpPr/>
          <p:nvPr/>
        </p:nvGrpSpPr>
        <p:grpSpPr>
          <a:xfrm>
            <a:off x="6812437" y="3725445"/>
            <a:ext cx="295354" cy="163895"/>
            <a:chOff x="7493876" y="2774731"/>
            <a:chExt cx="1481958" cy="894622"/>
          </a:xfrm>
        </p:grpSpPr>
        <p:sp>
          <p:nvSpPr>
            <p:cNvPr id="1246" name="Google Shape;1246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48" name="Google Shape;1248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49" name="Google Shape;1249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3" name="Google Shape;1253;p29"/>
          <p:cNvGrpSpPr/>
          <p:nvPr/>
        </p:nvGrpSpPr>
        <p:grpSpPr>
          <a:xfrm>
            <a:off x="6538345" y="3895809"/>
            <a:ext cx="232207" cy="143115"/>
            <a:chOff x="3668110" y="2448910"/>
            <a:chExt cx="3794234" cy="2165130"/>
          </a:xfrm>
        </p:grpSpPr>
        <p:sp>
          <p:nvSpPr>
            <p:cNvPr id="1254" name="Google Shape;1254;p29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6" name="Google Shape;1256;p29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1257" name="Google Shape;1257;p29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9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9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9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1" name="Google Shape;1261;p29"/>
          <p:cNvGrpSpPr/>
          <p:nvPr/>
        </p:nvGrpSpPr>
        <p:grpSpPr>
          <a:xfrm>
            <a:off x="6634731" y="2109309"/>
            <a:ext cx="265270" cy="126231"/>
            <a:chOff x="7493876" y="2774731"/>
            <a:chExt cx="1481958" cy="894622"/>
          </a:xfrm>
        </p:grpSpPr>
        <p:sp>
          <p:nvSpPr>
            <p:cNvPr id="1262" name="Google Shape;1262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64" name="Google Shape;1264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65" name="Google Shape;1265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9" name="Google Shape;1269;p29"/>
          <p:cNvGrpSpPr/>
          <p:nvPr/>
        </p:nvGrpSpPr>
        <p:grpSpPr>
          <a:xfrm>
            <a:off x="6342698" y="2974579"/>
            <a:ext cx="266308" cy="131778"/>
            <a:chOff x="7493876" y="2774731"/>
            <a:chExt cx="1481958" cy="894622"/>
          </a:xfrm>
        </p:grpSpPr>
        <p:sp>
          <p:nvSpPr>
            <p:cNvPr id="1270" name="Google Shape;1270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72" name="Google Shape;1272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3" name="Google Shape;1273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7" name="Google Shape;1277;p29"/>
          <p:cNvGrpSpPr/>
          <p:nvPr/>
        </p:nvGrpSpPr>
        <p:grpSpPr>
          <a:xfrm>
            <a:off x="8467599" y="2701127"/>
            <a:ext cx="128189" cy="72822"/>
            <a:chOff x="7493876" y="2774731"/>
            <a:chExt cx="1481958" cy="894622"/>
          </a:xfrm>
        </p:grpSpPr>
        <p:sp>
          <p:nvSpPr>
            <p:cNvPr id="1278" name="Google Shape;1278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80" name="Google Shape;1280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81" name="Google Shape;1281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5" name="Google Shape;1285;p29"/>
          <p:cNvGrpSpPr/>
          <p:nvPr/>
        </p:nvGrpSpPr>
        <p:grpSpPr>
          <a:xfrm>
            <a:off x="8112817" y="2622158"/>
            <a:ext cx="265270" cy="148776"/>
            <a:chOff x="7493876" y="2774731"/>
            <a:chExt cx="1481958" cy="894622"/>
          </a:xfrm>
        </p:grpSpPr>
        <p:sp>
          <p:nvSpPr>
            <p:cNvPr id="1286" name="Google Shape;1286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87" name="Google Shape;1287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88" name="Google Shape;1288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89" name="Google Shape;1289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3" name="Google Shape;1293;p29"/>
          <p:cNvGrpSpPr/>
          <p:nvPr/>
        </p:nvGrpSpPr>
        <p:grpSpPr>
          <a:xfrm>
            <a:off x="7766404" y="1651774"/>
            <a:ext cx="265270" cy="148776"/>
            <a:chOff x="7493876" y="2774731"/>
            <a:chExt cx="1481958" cy="894622"/>
          </a:xfrm>
        </p:grpSpPr>
        <p:sp>
          <p:nvSpPr>
            <p:cNvPr id="1294" name="Google Shape;1294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295" name="Google Shape;1295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296" name="Google Shape;1296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97" name="Google Shape;1297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1" name="Google Shape;1301;p29"/>
          <p:cNvGrpSpPr/>
          <p:nvPr/>
        </p:nvGrpSpPr>
        <p:grpSpPr>
          <a:xfrm>
            <a:off x="8200271" y="1960080"/>
            <a:ext cx="265270" cy="148776"/>
            <a:chOff x="7493876" y="2774731"/>
            <a:chExt cx="1481958" cy="894622"/>
          </a:xfrm>
        </p:grpSpPr>
        <p:sp>
          <p:nvSpPr>
            <p:cNvPr id="1302" name="Google Shape;1302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03" name="Google Shape;1303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04" name="Google Shape;1304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05" name="Google Shape;1305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9" name="Google Shape;1309;p29"/>
          <p:cNvGrpSpPr/>
          <p:nvPr/>
        </p:nvGrpSpPr>
        <p:grpSpPr>
          <a:xfrm>
            <a:off x="8287729" y="1581027"/>
            <a:ext cx="265270" cy="148776"/>
            <a:chOff x="7493876" y="2774731"/>
            <a:chExt cx="1481958" cy="894622"/>
          </a:xfrm>
        </p:grpSpPr>
        <p:sp>
          <p:nvSpPr>
            <p:cNvPr id="1310" name="Google Shape;1310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11" name="Google Shape;1311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12" name="Google Shape;1312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3" name="Google Shape;1313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7" name="Google Shape;1317;p29"/>
          <p:cNvGrpSpPr/>
          <p:nvPr/>
        </p:nvGrpSpPr>
        <p:grpSpPr>
          <a:xfrm>
            <a:off x="7128536" y="2967587"/>
            <a:ext cx="275348" cy="180266"/>
            <a:chOff x="7493876" y="2774731"/>
            <a:chExt cx="1481958" cy="894622"/>
          </a:xfrm>
        </p:grpSpPr>
        <p:sp>
          <p:nvSpPr>
            <p:cNvPr id="1318" name="Google Shape;1318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19" name="Google Shape;1319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20" name="Google Shape;1320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21" name="Google Shape;1321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5" name="Google Shape;1325;p29"/>
          <p:cNvGrpSpPr/>
          <p:nvPr/>
        </p:nvGrpSpPr>
        <p:grpSpPr>
          <a:xfrm>
            <a:off x="7789955" y="1996228"/>
            <a:ext cx="265270" cy="148776"/>
            <a:chOff x="7493876" y="2774731"/>
            <a:chExt cx="1481958" cy="894622"/>
          </a:xfrm>
        </p:grpSpPr>
        <p:sp>
          <p:nvSpPr>
            <p:cNvPr id="1326" name="Google Shape;1326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28" name="Google Shape;1328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29" name="Google Shape;1329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3" name="Google Shape;1333;p29"/>
          <p:cNvGrpSpPr/>
          <p:nvPr/>
        </p:nvGrpSpPr>
        <p:grpSpPr>
          <a:xfrm>
            <a:off x="7427299" y="2545643"/>
            <a:ext cx="275348" cy="180266"/>
            <a:chOff x="7493876" y="2774731"/>
            <a:chExt cx="1481958" cy="894622"/>
          </a:xfrm>
        </p:grpSpPr>
        <p:sp>
          <p:nvSpPr>
            <p:cNvPr id="1334" name="Google Shape;1334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36" name="Google Shape;1336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37" name="Google Shape;1337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1" name="Google Shape;1341;p29"/>
          <p:cNvGrpSpPr/>
          <p:nvPr/>
        </p:nvGrpSpPr>
        <p:grpSpPr>
          <a:xfrm>
            <a:off x="7505610" y="2999941"/>
            <a:ext cx="275348" cy="180266"/>
            <a:chOff x="7493876" y="2774731"/>
            <a:chExt cx="1481958" cy="894622"/>
          </a:xfrm>
        </p:grpSpPr>
        <p:sp>
          <p:nvSpPr>
            <p:cNvPr id="1342" name="Google Shape;1342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43" name="Google Shape;1343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44" name="Google Shape;1344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45" name="Google Shape;1345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9" name="Google Shape;1349;p29"/>
          <p:cNvGrpSpPr/>
          <p:nvPr/>
        </p:nvGrpSpPr>
        <p:grpSpPr>
          <a:xfrm>
            <a:off x="8086305" y="2994299"/>
            <a:ext cx="265270" cy="148776"/>
            <a:chOff x="7493876" y="2774731"/>
            <a:chExt cx="1481958" cy="894622"/>
          </a:xfrm>
        </p:grpSpPr>
        <p:sp>
          <p:nvSpPr>
            <p:cNvPr id="1350" name="Google Shape;1350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52" name="Google Shape;1352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3" name="Google Shape;1353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57" name="Google Shape;1357;p29"/>
          <p:cNvGrpSpPr/>
          <p:nvPr/>
        </p:nvGrpSpPr>
        <p:grpSpPr>
          <a:xfrm>
            <a:off x="7240893" y="3581644"/>
            <a:ext cx="295354" cy="163895"/>
            <a:chOff x="7493876" y="2774731"/>
            <a:chExt cx="1481958" cy="894622"/>
          </a:xfrm>
        </p:grpSpPr>
        <p:sp>
          <p:nvSpPr>
            <p:cNvPr id="1358" name="Google Shape;1358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60" name="Google Shape;1360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61" name="Google Shape;1361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5" name="Google Shape;1365;p29"/>
          <p:cNvGrpSpPr/>
          <p:nvPr/>
        </p:nvGrpSpPr>
        <p:grpSpPr>
          <a:xfrm>
            <a:off x="8499008" y="3276742"/>
            <a:ext cx="171166" cy="90267"/>
            <a:chOff x="7493876" y="2774731"/>
            <a:chExt cx="1481958" cy="894622"/>
          </a:xfrm>
        </p:grpSpPr>
        <p:sp>
          <p:nvSpPr>
            <p:cNvPr id="1366" name="Google Shape;1366;p29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1368" name="Google Shape;1368;p29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69" name="Google Shape;1369;p29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29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9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9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3" name="Google Shape;1373;p29"/>
          <p:cNvGrpSpPr/>
          <p:nvPr/>
        </p:nvGrpSpPr>
        <p:grpSpPr>
          <a:xfrm>
            <a:off x="5884106" y="1767460"/>
            <a:ext cx="401240" cy="311162"/>
            <a:chOff x="7432700" y="2327293"/>
            <a:chExt cx="534987" cy="414882"/>
          </a:xfrm>
        </p:grpSpPr>
        <p:pic>
          <p:nvPicPr>
            <p:cNvPr descr="antenna_stylized" id="1374" name="Google Shape;1374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1375" name="Google Shape;1375;p2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6" name="Google Shape;1376;p29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1377" name="Google Shape;1377;p29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8" name="Google Shape;1378;p29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9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9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9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9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9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4" name="Google Shape;1384;p29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1385" name="Google Shape;1385;p29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91" name="Google Shape;1391;p29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29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29"/>
          <p:cNvGrpSpPr/>
          <p:nvPr/>
        </p:nvGrpSpPr>
        <p:grpSpPr>
          <a:xfrm>
            <a:off x="6783136" y="1739795"/>
            <a:ext cx="398027" cy="358507"/>
            <a:chOff x="8631407" y="2290407"/>
            <a:chExt cx="530702" cy="478009"/>
          </a:xfrm>
        </p:grpSpPr>
        <p:pic>
          <p:nvPicPr>
            <p:cNvPr descr="light2.png" id="1398" name="Google Shape;1398;p29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1399" name="Google Shape;1399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0" name="Google Shape;1400;p29"/>
          <p:cNvGrpSpPr/>
          <p:nvPr/>
        </p:nvGrpSpPr>
        <p:grpSpPr>
          <a:xfrm>
            <a:off x="5924938" y="2564355"/>
            <a:ext cx="263105" cy="232525"/>
            <a:chOff x="7487144" y="3389820"/>
            <a:chExt cx="350807" cy="310034"/>
          </a:xfrm>
        </p:grpSpPr>
        <p:pic>
          <p:nvPicPr>
            <p:cNvPr descr="antenna_stylized" id="1401" name="Google Shape;1401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1402" name="Google Shape;1402;p2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 flipH="1" rot="109064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3" name="Google Shape;1403;p29"/>
            <p:cNvSpPr/>
            <p:nvPr/>
          </p:nvSpPr>
          <p:spPr>
            <a:xfrm>
              <a:off x="7599014" y="3459979"/>
              <a:ext cx="230764" cy="155883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1404" name="Google Shape;1404;p2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5" name="Google Shape;1405;p29"/>
            <p:cNvSpPr/>
            <p:nvPr/>
          </p:nvSpPr>
          <p:spPr>
            <a:xfrm>
              <a:off x="7641029" y="3455381"/>
              <a:ext cx="195517" cy="29007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7596971" y="3455145"/>
              <a:ext cx="54275" cy="120745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7776652" y="3476723"/>
              <a:ext cx="58489" cy="139375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7596332" y="3569758"/>
              <a:ext cx="214545" cy="4704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7783165" y="3477902"/>
              <a:ext cx="54786" cy="139965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7596588" y="3576007"/>
              <a:ext cx="190792" cy="46458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1" name="Google Shape;1411;p29"/>
            <p:cNvGrpSpPr/>
            <p:nvPr/>
          </p:nvGrpSpPr>
          <p:grpSpPr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1412" name="Google Shape;1412;p29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8" name="Google Shape;1418;p29"/>
            <p:cNvSpPr/>
            <p:nvPr/>
          </p:nvSpPr>
          <p:spPr>
            <a:xfrm>
              <a:off x="7704243" y="3629776"/>
              <a:ext cx="78411" cy="60608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7504129" y="3634611"/>
              <a:ext cx="200625" cy="55302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7504257" y="3624470"/>
              <a:ext cx="2171" cy="11202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7504384" y="3578837"/>
              <a:ext cx="93225" cy="46340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7510642" y="3626829"/>
              <a:ext cx="190281" cy="5318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29"/>
            <p:cNvSpPr/>
            <p:nvPr/>
          </p:nvSpPr>
          <p:spPr>
            <a:xfrm flipH="1" rot="10800000">
              <a:off x="7700668" y="3623055"/>
              <a:ext cx="77645" cy="5506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29"/>
          <p:cNvGrpSpPr/>
          <p:nvPr/>
        </p:nvGrpSpPr>
        <p:grpSpPr>
          <a:xfrm>
            <a:off x="6157376" y="2494068"/>
            <a:ext cx="260998" cy="297465"/>
            <a:chOff x="7797061" y="3296104"/>
            <a:chExt cx="347997" cy="396620"/>
          </a:xfrm>
        </p:grpSpPr>
        <p:pic>
          <p:nvPicPr>
            <p:cNvPr descr="fridge2.png" id="1425" name="Google Shape;1425;p29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1426" name="Google Shape;1426;p2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7" name="Google Shape;1427;p29"/>
          <p:cNvGrpSpPr/>
          <p:nvPr/>
        </p:nvGrpSpPr>
        <p:grpSpPr>
          <a:xfrm>
            <a:off x="8603510" y="2571364"/>
            <a:ext cx="388836" cy="909182"/>
            <a:chOff x="11058573" y="3399165"/>
            <a:chExt cx="518448" cy="1212242"/>
          </a:xfrm>
        </p:grpSpPr>
        <p:grpSp>
          <p:nvGrpSpPr>
            <p:cNvPr id="1428" name="Google Shape;1428;p29"/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1429" name="Google Shape;1429;p29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430" name="Google Shape;1430;p29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1431" name="Google Shape;1431;p29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1432" name="Google Shape;1432;p29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1433" name="Google Shape;1433;p29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434" name="Google Shape;1434;p29"/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1435" name="Google Shape;1435;p29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1436" name="Google Shape;1436;p29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1437" name="Google Shape;1437;p29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1438" name="Google Shape;1438;p29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1439" name="Google Shape;1439;p29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1440" name="Google Shape;1440;p29"/>
          <p:cNvGrpSpPr/>
          <p:nvPr/>
        </p:nvGrpSpPr>
        <p:grpSpPr>
          <a:xfrm>
            <a:off x="8021486" y="3955463"/>
            <a:ext cx="132894" cy="248125"/>
            <a:chOff x="4140" y="429"/>
            <a:chExt cx="1425" cy="2396"/>
          </a:xfrm>
        </p:grpSpPr>
        <p:sp>
          <p:nvSpPr>
            <p:cNvPr id="1441" name="Google Shape;1441;p2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29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6" name="Google Shape;1446;p29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49" name="Google Shape;1449;p29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0" name="Google Shape;1450;p29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1451" name="Google Shape;1451;p29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3" name="Google Shape;1453;p29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5" name="Google Shape;1455;p29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1456" name="Google Shape;1456;p29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58" name="Google Shape;1458;p2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9" name="Google Shape;1459;p29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1460" name="Google Shape;1460;p29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29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2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29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9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9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3" name="Google Shape;1473;p29"/>
          <p:cNvGrpSpPr/>
          <p:nvPr/>
        </p:nvGrpSpPr>
        <p:grpSpPr>
          <a:xfrm flipH="1">
            <a:off x="6290441" y="3675121"/>
            <a:ext cx="259223" cy="240227"/>
            <a:chOff x="2839" y="3501"/>
            <a:chExt cx="755" cy="803"/>
          </a:xfrm>
        </p:grpSpPr>
        <p:pic>
          <p:nvPicPr>
            <p:cNvPr descr="desktop_computer_stylized_medium" id="1474" name="Google Shape;1474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5" name="Google Shape;1475;p29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6" name="Google Shape;1476;p29"/>
          <p:cNvGrpSpPr/>
          <p:nvPr/>
        </p:nvGrpSpPr>
        <p:grpSpPr>
          <a:xfrm flipH="1">
            <a:off x="6420232" y="4128493"/>
            <a:ext cx="259223" cy="240227"/>
            <a:chOff x="2839" y="3501"/>
            <a:chExt cx="755" cy="803"/>
          </a:xfrm>
        </p:grpSpPr>
        <p:pic>
          <p:nvPicPr>
            <p:cNvPr descr="desktop_computer_stylized_medium" id="1477" name="Google Shape;1477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8" name="Google Shape;1478;p29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29"/>
          <p:cNvGrpSpPr/>
          <p:nvPr/>
        </p:nvGrpSpPr>
        <p:grpSpPr>
          <a:xfrm flipH="1">
            <a:off x="6718900" y="4144598"/>
            <a:ext cx="259223" cy="240227"/>
            <a:chOff x="2839" y="3501"/>
            <a:chExt cx="755" cy="803"/>
          </a:xfrm>
        </p:grpSpPr>
        <p:pic>
          <p:nvPicPr>
            <p:cNvPr descr="desktop_computer_stylized_medium" id="1480" name="Google Shape;1480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1" name="Google Shape;1481;p29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29"/>
          <p:cNvGrpSpPr/>
          <p:nvPr/>
        </p:nvGrpSpPr>
        <p:grpSpPr>
          <a:xfrm>
            <a:off x="7455860" y="4346354"/>
            <a:ext cx="239448" cy="192627"/>
            <a:chOff x="877" y="1008"/>
            <a:chExt cx="2747" cy="2626"/>
          </a:xfrm>
        </p:grpSpPr>
        <p:pic>
          <p:nvPicPr>
            <p:cNvPr descr="antenna_stylized" id="1483" name="Google Shape;1483;p2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1484" name="Google Shape;1484;p2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5" name="Google Shape;1485;p29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1486" name="Google Shape;1486;p2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7" name="Google Shape;1487;p29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9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9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3" name="Google Shape;1493;p29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494" name="Google Shape;1494;p29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0" name="Google Shape;1500;p29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9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6" name="Google Shape;1506;p29"/>
          <p:cNvSpPr/>
          <p:nvPr/>
        </p:nvSpPr>
        <p:spPr>
          <a:xfrm>
            <a:off x="7919995" y="4227728"/>
            <a:ext cx="25537" cy="249693"/>
          </a:xfrm>
          <a:custGeom>
            <a:rect b="b" l="l" r="r" t="t"/>
            <a:pathLst>
              <a:path extrusionOk="0" h="2742" w="354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333333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7" name="Google Shape;1507;p29"/>
          <p:cNvSpPr/>
          <p:nvPr/>
        </p:nvSpPr>
        <p:spPr>
          <a:xfrm>
            <a:off x="7924778" y="4242692"/>
            <a:ext cx="15249" cy="231013"/>
          </a:xfrm>
          <a:custGeom>
            <a:rect b="b" l="l" r="r" t="t"/>
            <a:pathLst>
              <a:path extrusionOk="0" h="2537" w="211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rgbClr val="F8F8F8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29"/>
          <p:cNvSpPr/>
          <p:nvPr/>
        </p:nvSpPr>
        <p:spPr>
          <a:xfrm>
            <a:off x="7921438" y="4359565"/>
            <a:ext cx="23732" cy="20644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9" name="Google Shape;1509;p29"/>
          <p:cNvSpPr/>
          <p:nvPr/>
        </p:nvSpPr>
        <p:spPr>
          <a:xfrm>
            <a:off x="7824524" y="4255799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0" name="Google Shape;1510;p29"/>
          <p:cNvGrpSpPr/>
          <p:nvPr/>
        </p:nvGrpSpPr>
        <p:grpSpPr>
          <a:xfrm>
            <a:off x="7873089" y="4253168"/>
            <a:ext cx="52138" cy="16407"/>
            <a:chOff x="613" y="2566"/>
            <a:chExt cx="721" cy="144"/>
          </a:xfrm>
        </p:grpSpPr>
        <p:sp>
          <p:nvSpPr>
            <p:cNvPr id="1511" name="Google Shape;1511;p29"/>
            <p:cNvSpPr/>
            <p:nvPr/>
          </p:nvSpPr>
          <p:spPr>
            <a:xfrm>
              <a:off x="613" y="2566"/>
              <a:ext cx="721" cy="14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25" y="2581"/>
              <a:ext cx="696" cy="11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3" name="Google Shape;1513;p29"/>
          <p:cNvSpPr/>
          <p:nvPr/>
        </p:nvSpPr>
        <p:spPr>
          <a:xfrm>
            <a:off x="7825427" y="429206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4" name="Google Shape;1514;p29"/>
          <p:cNvGrpSpPr/>
          <p:nvPr/>
        </p:nvGrpSpPr>
        <p:grpSpPr>
          <a:xfrm>
            <a:off x="7873054" y="4288583"/>
            <a:ext cx="52138" cy="14636"/>
            <a:chOff x="615" y="2564"/>
            <a:chExt cx="721" cy="139"/>
          </a:xfrm>
        </p:grpSpPr>
        <p:sp>
          <p:nvSpPr>
            <p:cNvPr id="1515" name="Google Shape;1515;p29"/>
            <p:cNvSpPr/>
            <p:nvPr/>
          </p:nvSpPr>
          <p:spPr>
            <a:xfrm>
              <a:off x="615" y="2564"/>
              <a:ext cx="721" cy="139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28" y="2581"/>
              <a:ext cx="696" cy="1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7" name="Google Shape;1517;p29"/>
          <p:cNvSpPr/>
          <p:nvPr/>
        </p:nvSpPr>
        <p:spPr>
          <a:xfrm>
            <a:off x="7825427" y="4328326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9"/>
          <p:cNvSpPr/>
          <p:nvPr/>
        </p:nvSpPr>
        <p:spPr>
          <a:xfrm>
            <a:off x="7826329" y="436120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9" name="Google Shape;1519;p29"/>
          <p:cNvGrpSpPr/>
          <p:nvPr/>
        </p:nvGrpSpPr>
        <p:grpSpPr>
          <a:xfrm>
            <a:off x="7872188" y="4360281"/>
            <a:ext cx="52156" cy="14713"/>
            <a:chOff x="618" y="2586"/>
            <a:chExt cx="720" cy="124"/>
          </a:xfrm>
        </p:grpSpPr>
        <p:sp>
          <p:nvSpPr>
            <p:cNvPr id="1520" name="Google Shape;1520;p29"/>
            <p:cNvSpPr/>
            <p:nvPr/>
          </p:nvSpPr>
          <p:spPr>
            <a:xfrm>
              <a:off x="618" y="2586"/>
              <a:ext cx="720" cy="12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30" y="2586"/>
              <a:ext cx="695" cy="10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2" name="Google Shape;1522;p29"/>
          <p:cNvSpPr/>
          <p:nvPr/>
        </p:nvSpPr>
        <p:spPr>
          <a:xfrm>
            <a:off x="7921800" y="4328326"/>
            <a:ext cx="23732" cy="20535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3" name="Google Shape;1523;p29"/>
          <p:cNvGrpSpPr/>
          <p:nvPr/>
        </p:nvGrpSpPr>
        <p:grpSpPr>
          <a:xfrm>
            <a:off x="7872187" y="4325704"/>
            <a:ext cx="53025" cy="14636"/>
            <a:chOff x="613" y="2571"/>
            <a:chExt cx="732" cy="134"/>
          </a:xfrm>
        </p:grpSpPr>
        <p:sp>
          <p:nvSpPr>
            <p:cNvPr id="1524" name="Google Shape;1524;p29"/>
            <p:cNvSpPr/>
            <p:nvPr/>
          </p:nvSpPr>
          <p:spPr>
            <a:xfrm>
              <a:off x="613" y="2571"/>
              <a:ext cx="732" cy="13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5" y="2587"/>
              <a:ext cx="720" cy="10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29"/>
          <p:cNvSpPr/>
          <p:nvPr/>
        </p:nvSpPr>
        <p:spPr>
          <a:xfrm>
            <a:off x="7918010" y="4227291"/>
            <a:ext cx="6300" cy="249600"/>
          </a:xfrm>
          <a:prstGeom prst="rect">
            <a:avLst/>
          </a:prstGeom>
          <a:gradFill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9"/>
          <p:cNvSpPr/>
          <p:nvPr/>
        </p:nvSpPr>
        <p:spPr>
          <a:xfrm>
            <a:off x="7923965" y="4290425"/>
            <a:ext cx="21386" cy="23265"/>
          </a:xfrm>
          <a:custGeom>
            <a:rect b="b" l="l" r="r" t="t"/>
            <a:pathLst>
              <a:path extrusionOk="0" h="256" w="29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p29"/>
          <p:cNvSpPr/>
          <p:nvPr/>
        </p:nvSpPr>
        <p:spPr>
          <a:xfrm>
            <a:off x="7924236" y="4254707"/>
            <a:ext cx="22018" cy="26214"/>
          </a:xfrm>
          <a:custGeom>
            <a:rect b="b" l="l" r="r" t="t"/>
            <a:pathLst>
              <a:path extrusionOk="0" h="288" w="304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9" name="Google Shape;1529;p29"/>
          <p:cNvSpPr/>
          <p:nvPr/>
        </p:nvSpPr>
        <p:spPr>
          <a:xfrm>
            <a:off x="7942283" y="4465625"/>
            <a:ext cx="4500" cy="10500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9"/>
          <p:cNvSpPr/>
          <p:nvPr/>
        </p:nvSpPr>
        <p:spPr>
          <a:xfrm>
            <a:off x="7923063" y="4465952"/>
            <a:ext cx="22108" cy="21845"/>
          </a:xfrm>
          <a:custGeom>
            <a:rect b="b" l="l" r="r" t="t"/>
            <a:pathLst>
              <a:path extrusionOk="0" h="240" w="306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1" name="Google Shape;1531;p29"/>
          <p:cNvSpPr/>
          <p:nvPr/>
        </p:nvSpPr>
        <p:spPr>
          <a:xfrm>
            <a:off x="7818208" y="4472615"/>
            <a:ext cx="108000" cy="16500"/>
          </a:xfrm>
          <a:prstGeom prst="roundRect">
            <a:avLst>
              <a:gd fmla="val 50000" name="adj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9"/>
          <p:cNvSpPr/>
          <p:nvPr/>
        </p:nvSpPr>
        <p:spPr>
          <a:xfrm>
            <a:off x="7824524" y="4476875"/>
            <a:ext cx="96300" cy="8700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9"/>
          <p:cNvSpPr/>
          <p:nvPr/>
        </p:nvSpPr>
        <p:spPr>
          <a:xfrm>
            <a:off x="7833458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9"/>
          <p:cNvSpPr/>
          <p:nvPr/>
        </p:nvSpPr>
        <p:spPr>
          <a:xfrm>
            <a:off x="7849700" y="4440611"/>
            <a:ext cx="14400" cy="1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9"/>
          <p:cNvSpPr/>
          <p:nvPr/>
        </p:nvSpPr>
        <p:spPr>
          <a:xfrm>
            <a:off x="7864951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9"/>
          <p:cNvSpPr/>
          <p:nvPr/>
        </p:nvSpPr>
        <p:spPr>
          <a:xfrm>
            <a:off x="7901858" y="4381083"/>
            <a:ext cx="7200" cy="828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9"/>
          <p:cNvSpPr txBox="1"/>
          <p:nvPr>
            <p:ph type="title"/>
          </p:nvPr>
        </p:nvSpPr>
        <p:spPr>
          <a:xfrm>
            <a:off x="-10582" y="645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Αρχιτεκτονική </a:t>
            </a:r>
            <a:r>
              <a:rPr lang="el"/>
              <a:t>ομοτίμων</a:t>
            </a:r>
            <a:r>
              <a:rPr lang="el"/>
              <a:t> (P2P)</a:t>
            </a:r>
            <a:endParaRPr sz="3300"/>
          </a:p>
        </p:txBody>
      </p:sp>
      <p:sp>
        <p:nvSpPr>
          <p:cNvPr id="1538" name="Google Shape;1538;p29"/>
          <p:cNvSpPr txBox="1"/>
          <p:nvPr/>
        </p:nvSpPr>
        <p:spPr>
          <a:xfrm>
            <a:off x="-18850" y="740600"/>
            <a:ext cx="57030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όχι πάντα ενεργός υπολογιστής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απευθείας επικοινωνία ανάμεσα σε ζεύγη συνδεδεμένων υπολογιστών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ομότιμοι ζητούν υπηρεσίες από άλλους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ομότιμους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παρ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έχοντας υπηρεσίες σε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αντάλλαγμα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σε άλλους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αποκλιμάκωση</a:t>
            </a: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self scalability)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νέοι ομότιμοι προσθέτουν δυνατότητα εξυπηρέτησης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όπως και νέο φόρτο εργασίας.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οι ομότιμοι είναι κατα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διαστήματα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συνδεδεμένοι και αλλάζουν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διευθύνσεις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IP</a:t>
            </a:r>
            <a:endParaRPr sz="2200"/>
          </a:p>
          <a:p>
            <a:pPr indent="-203200" lvl="1" marL="520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σύνθετη διαχείριση</a:t>
            </a:r>
            <a:endParaRPr sz="2200"/>
          </a:p>
          <a:p>
            <a:pPr indent="-1778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P2P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διαμοιρασμός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αρχείων</a:t>
            </a:r>
            <a:endParaRPr sz="2200"/>
          </a:p>
        </p:txBody>
      </p:sp>
      <p:grpSp>
        <p:nvGrpSpPr>
          <p:cNvPr id="1539" name="Google Shape;1539;p29"/>
          <p:cNvGrpSpPr/>
          <p:nvPr/>
        </p:nvGrpSpPr>
        <p:grpSpPr>
          <a:xfrm>
            <a:off x="7806681" y="4212300"/>
            <a:ext cx="161230" cy="302940"/>
            <a:chOff x="4140" y="429"/>
            <a:chExt cx="1425" cy="2396"/>
          </a:xfrm>
        </p:grpSpPr>
        <p:sp>
          <p:nvSpPr>
            <p:cNvPr id="1540" name="Google Shape;1540;p29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5" name="Google Shape;1545;p29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1546" name="Google Shape;1546;p29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29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8" name="Google Shape;1548;p29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9" name="Google Shape;1549;p29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1550" name="Google Shape;1550;p29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2" name="Google Shape;1552;p29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4" name="Google Shape;1554;p29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1555" name="Google Shape;1555;p29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29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7" name="Google Shape;1557;p29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8" name="Google Shape;1558;p29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1559" name="Google Shape;1559;p29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29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29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2" name="Google Shape;1572;p29"/>
          <p:cNvSpPr/>
          <p:nvPr/>
        </p:nvSpPr>
        <p:spPr>
          <a:xfrm>
            <a:off x="5365426" y="1116346"/>
            <a:ext cx="4019700" cy="37161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3" name="Google Shape;1573;p29"/>
          <p:cNvGrpSpPr/>
          <p:nvPr/>
        </p:nvGrpSpPr>
        <p:grpSpPr>
          <a:xfrm>
            <a:off x="6065043" y="1360628"/>
            <a:ext cx="1493416" cy="3361808"/>
            <a:chOff x="7680324" y="1814171"/>
            <a:chExt cx="1991221" cy="4482411"/>
          </a:xfrm>
        </p:grpSpPr>
        <p:sp>
          <p:nvSpPr>
            <p:cNvPr id="1574" name="Google Shape;1574;p29"/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9"/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76" name="Google Shape;1576;p29"/>
            <p:cNvCxnSpPr/>
            <p:nvPr/>
          </p:nvCxnSpPr>
          <p:spPr>
            <a:xfrm flipH="1">
              <a:off x="8353326" y="2438326"/>
              <a:ext cx="498897" cy="1114752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577" name="Google Shape;1577;p29"/>
            <p:cNvCxnSpPr/>
            <p:nvPr/>
          </p:nvCxnSpPr>
          <p:spPr>
            <a:xfrm>
              <a:off x="7971176" y="2321758"/>
              <a:ext cx="1187" cy="2793530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578" name="Google Shape;1578;p29"/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9"/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29"/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81" name="Google Shape;1581;p29"/>
            <p:cNvCxnSpPr/>
            <p:nvPr/>
          </p:nvCxnSpPr>
          <p:spPr>
            <a:xfrm>
              <a:off x="9143664" y="2462348"/>
              <a:ext cx="228982" cy="3299611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582" name="Google Shape;1582;p29"/>
            <p:cNvCxnSpPr/>
            <p:nvPr/>
          </p:nvCxnSpPr>
          <p:spPr>
            <a:xfrm>
              <a:off x="8485044" y="3911282"/>
              <a:ext cx="764880" cy="1866664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1583" name="Google Shape;1583;p29"/>
          <p:cNvGrpSpPr/>
          <p:nvPr/>
        </p:nvGrpSpPr>
        <p:grpSpPr>
          <a:xfrm>
            <a:off x="6117468" y="1394794"/>
            <a:ext cx="311944" cy="289322"/>
            <a:chOff x="2751" y="1851"/>
            <a:chExt cx="462" cy="478"/>
          </a:xfrm>
        </p:grpSpPr>
        <p:pic>
          <p:nvPicPr>
            <p:cNvPr descr="iphone_stylized_small" id="1584" name="Google Shape;1584;p29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1585" name="Google Shape;1585;p29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6" name="Google Shape;1586;p29"/>
          <p:cNvGrpSpPr/>
          <p:nvPr/>
        </p:nvGrpSpPr>
        <p:grpSpPr>
          <a:xfrm>
            <a:off x="6679454" y="1544343"/>
            <a:ext cx="636984" cy="169582"/>
            <a:chOff x="8493165" y="2029804"/>
            <a:chExt cx="849312" cy="226109"/>
          </a:xfrm>
        </p:grpSpPr>
        <p:pic>
          <p:nvPicPr>
            <p:cNvPr descr="car_icon_small" id="1587" name="Google Shape;1587;p29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1588" name="Google Shape;1588;p2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9" name="Google Shape;1589;p29"/>
          <p:cNvGrpSpPr/>
          <p:nvPr/>
        </p:nvGrpSpPr>
        <p:grpSpPr>
          <a:xfrm flipH="1">
            <a:off x="6298797" y="2675357"/>
            <a:ext cx="269446" cy="256534"/>
            <a:chOff x="2839" y="3501"/>
            <a:chExt cx="755" cy="803"/>
          </a:xfrm>
        </p:grpSpPr>
        <p:pic>
          <p:nvPicPr>
            <p:cNvPr descr="desktop_computer_stylized_medium" id="1590" name="Google Shape;1590;p29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1" name="Google Shape;1591;p29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2" name="Google Shape;1592;p29"/>
          <p:cNvGrpSpPr/>
          <p:nvPr/>
        </p:nvGrpSpPr>
        <p:grpSpPr>
          <a:xfrm flipH="1">
            <a:off x="6135285" y="3960795"/>
            <a:ext cx="259223" cy="240227"/>
            <a:chOff x="2839" y="3501"/>
            <a:chExt cx="755" cy="803"/>
          </a:xfrm>
        </p:grpSpPr>
        <p:pic>
          <p:nvPicPr>
            <p:cNvPr descr="desktop_computer_stylized_medium" id="1593" name="Google Shape;1593;p29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4" name="Google Shape;1594;p29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5" name="Google Shape;1595;p29"/>
          <p:cNvGrpSpPr/>
          <p:nvPr/>
        </p:nvGrpSpPr>
        <p:grpSpPr>
          <a:xfrm>
            <a:off x="7206061" y="4389607"/>
            <a:ext cx="232640" cy="234006"/>
            <a:chOff x="877" y="1008"/>
            <a:chExt cx="2747" cy="2626"/>
          </a:xfrm>
        </p:grpSpPr>
        <p:pic>
          <p:nvPicPr>
            <p:cNvPr descr="antenna_stylized" id="1596" name="Google Shape;1596;p29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1597" name="Google Shape;1597;p29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8" name="Google Shape;1598;p29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1599" name="Google Shape;1599;p29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0" name="Google Shape;1600;p29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29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29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9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9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9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6" name="Google Shape;1606;p29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607" name="Google Shape;1607;p29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29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29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13" name="Google Shape;1613;p29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9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9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9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9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9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9" name="Google Shape;1619;p2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2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3" name="Google Shape;5173;p92"/>
          <p:cNvGrpSpPr/>
          <p:nvPr/>
        </p:nvGrpSpPr>
        <p:grpSpPr>
          <a:xfrm>
            <a:off x="4018359" y="1453326"/>
            <a:ext cx="2851116" cy="3422449"/>
            <a:chOff x="6272212" y="1937768"/>
            <a:chExt cx="3801488" cy="4563265"/>
          </a:xfrm>
        </p:grpSpPr>
        <p:sp>
          <p:nvSpPr>
            <p:cNvPr id="5174" name="Google Shape;5174;p92"/>
            <p:cNvSpPr/>
            <p:nvPr/>
          </p:nvSpPr>
          <p:spPr>
            <a:xfrm>
              <a:off x="6297612" y="2339402"/>
              <a:ext cx="3614738" cy="4103688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sx="101000" rotWithShape="0" algn="bl" dir="18900000" dist="38100" sy="101000">
                <a:srgbClr val="0000A3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175" name="Google Shape;5175;p92"/>
            <p:cNvCxnSpPr/>
            <p:nvPr/>
          </p:nvCxnSpPr>
          <p:spPr>
            <a:xfrm>
              <a:off x="6286500" y="5766814"/>
              <a:ext cx="36464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6" name="Google Shape;5176;p92"/>
            <p:cNvCxnSpPr/>
            <p:nvPr/>
          </p:nvCxnSpPr>
          <p:spPr>
            <a:xfrm>
              <a:off x="6297612" y="5081014"/>
              <a:ext cx="36464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7" name="Google Shape;5177;p92"/>
            <p:cNvCxnSpPr/>
            <p:nvPr/>
          </p:nvCxnSpPr>
          <p:spPr>
            <a:xfrm>
              <a:off x="6286500" y="4395214"/>
              <a:ext cx="36464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8" name="Google Shape;5178;p92"/>
            <p:cNvCxnSpPr/>
            <p:nvPr/>
          </p:nvCxnSpPr>
          <p:spPr>
            <a:xfrm>
              <a:off x="6286500" y="3720527"/>
              <a:ext cx="36464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9" name="Google Shape;5179;p92"/>
            <p:cNvCxnSpPr/>
            <p:nvPr/>
          </p:nvCxnSpPr>
          <p:spPr>
            <a:xfrm>
              <a:off x="6284912" y="3263327"/>
              <a:ext cx="36464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0" name="Google Shape;5180;p92"/>
            <p:cNvCxnSpPr/>
            <p:nvPr/>
          </p:nvCxnSpPr>
          <p:spPr>
            <a:xfrm>
              <a:off x="6272212" y="2812477"/>
              <a:ext cx="364648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1" name="Google Shape;5181;p92"/>
            <p:cNvCxnSpPr/>
            <p:nvPr/>
          </p:nvCxnSpPr>
          <p:spPr>
            <a:xfrm>
              <a:off x="8104187" y="2350514"/>
              <a:ext cx="3175" cy="1360488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82" name="Google Shape;5182;p92"/>
            <p:cNvSpPr txBox="1"/>
            <p:nvPr/>
          </p:nvSpPr>
          <p:spPr>
            <a:xfrm>
              <a:off x="6542101" y="2410833"/>
              <a:ext cx="145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Ταυτοποίηση</a:t>
              </a:r>
              <a:endParaRPr sz="1100"/>
            </a:p>
          </p:txBody>
        </p:sp>
        <p:sp>
          <p:nvSpPr>
            <p:cNvPr id="5183" name="Google Shape;5183;p92"/>
            <p:cNvSpPr txBox="1"/>
            <p:nvPr/>
          </p:nvSpPr>
          <p:spPr>
            <a:xfrm>
              <a:off x="8666170" y="2410833"/>
              <a:ext cx="1012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Ενδείξεις</a:t>
              </a:r>
              <a:endParaRPr sz="1100"/>
            </a:p>
          </p:txBody>
        </p:sp>
        <p:sp>
          <p:nvSpPr>
            <p:cNvPr id="5184" name="Google Shape;5184;p92"/>
            <p:cNvSpPr txBox="1"/>
            <p:nvPr/>
          </p:nvSpPr>
          <p:spPr>
            <a:xfrm>
              <a:off x="6573833" y="2868033"/>
              <a:ext cx="145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el" sz="1200"/>
                <a:t>ερωτήσεων</a:t>
              </a:r>
              <a:endParaRPr sz="1100"/>
            </a:p>
          </p:txBody>
        </p:sp>
        <p:sp>
          <p:nvSpPr>
            <p:cNvPr id="5185" name="Google Shape;5185;p92"/>
            <p:cNvSpPr txBox="1"/>
            <p:nvPr/>
          </p:nvSpPr>
          <p:spPr>
            <a:xfrm>
              <a:off x="6456383" y="3819894"/>
              <a:ext cx="327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Ερωτήσεις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/>
                <a:t>μεταβλητός αριθμός ερωτήσεων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  <p:sp>
          <p:nvSpPr>
            <p:cNvPr id="5186" name="Google Shape;5186;p92"/>
            <p:cNvSpPr txBox="1"/>
            <p:nvPr/>
          </p:nvSpPr>
          <p:spPr>
            <a:xfrm>
              <a:off x="8104184" y="3322567"/>
              <a:ext cx="176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el" sz="1200"/>
                <a:t>πρόσθετων RR</a:t>
              </a:r>
              <a:endParaRPr sz="1100"/>
            </a:p>
          </p:txBody>
        </p:sp>
        <p:sp>
          <p:nvSpPr>
            <p:cNvPr id="5187" name="Google Shape;5187;p92"/>
            <p:cNvSpPr txBox="1"/>
            <p:nvPr/>
          </p:nvSpPr>
          <p:spPr>
            <a:xfrm>
              <a:off x="6415087" y="3325239"/>
              <a:ext cx="158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RR</a:t>
              </a:r>
              <a:r>
                <a:rPr lang="el" sz="1200"/>
                <a:t> αυθεντίας</a:t>
              </a:r>
              <a:endParaRPr sz="1100"/>
            </a:p>
          </p:txBody>
        </p:sp>
        <p:sp>
          <p:nvSpPr>
            <p:cNvPr id="5188" name="Google Shape;5188;p92"/>
            <p:cNvSpPr txBox="1"/>
            <p:nvPr/>
          </p:nvSpPr>
          <p:spPr>
            <a:xfrm>
              <a:off x="8104200" y="2868533"/>
              <a:ext cx="196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el" sz="1200"/>
                <a:t>απαντήσεων RR</a:t>
              </a:r>
              <a:endParaRPr sz="1100"/>
            </a:p>
          </p:txBody>
        </p:sp>
        <p:sp>
          <p:nvSpPr>
            <p:cNvPr id="5189" name="Google Shape;5189;p92"/>
            <p:cNvSpPr txBox="1"/>
            <p:nvPr/>
          </p:nvSpPr>
          <p:spPr>
            <a:xfrm>
              <a:off x="6533417" y="4445600"/>
              <a:ext cx="310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απαντήσεις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/>
                <a:t>μεταβλητός αριθμός </a:t>
              </a:r>
              <a:r>
                <a:rPr lang="el" sz="1200"/>
                <a:t>εγγραφών</a:t>
              </a:r>
              <a:r>
                <a:rPr lang="el" sz="1200"/>
                <a:t> πόρων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  <p:sp>
          <p:nvSpPr>
            <p:cNvPr id="5190" name="Google Shape;5190;p92"/>
            <p:cNvSpPr txBox="1"/>
            <p:nvPr/>
          </p:nvSpPr>
          <p:spPr>
            <a:xfrm>
              <a:off x="6613535" y="5131400"/>
              <a:ext cx="3105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Αυθεντία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>
                  <a:solidFill>
                    <a:schemeClr val="dk1"/>
                  </a:solidFill>
                </a:rPr>
                <a:t>μεταβλητός αριθμός εγγραφών πόρων)</a:t>
              </a:r>
              <a:endParaRPr sz="1100">
                <a:solidFill>
                  <a:schemeClr val="dk1"/>
                </a:solidFill>
              </a:endParaRPr>
            </a:p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/>
            </a:p>
          </p:txBody>
        </p:sp>
        <p:sp>
          <p:nvSpPr>
            <p:cNvPr id="5191" name="Google Shape;5191;p92"/>
            <p:cNvSpPr txBox="1"/>
            <p:nvPr/>
          </p:nvSpPr>
          <p:spPr>
            <a:xfrm>
              <a:off x="6492867" y="5916033"/>
              <a:ext cx="3451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πρόσθετες πληροφορίες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/>
                <a:t>μεταβλητός αριθμός εγγραφών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  <p:grpSp>
          <p:nvGrpSpPr>
            <p:cNvPr id="5192" name="Google Shape;5192;p92"/>
            <p:cNvGrpSpPr/>
            <p:nvPr/>
          </p:nvGrpSpPr>
          <p:grpSpPr>
            <a:xfrm>
              <a:off x="6302375" y="1937768"/>
              <a:ext cx="1747837" cy="476251"/>
              <a:chOff x="2691" y="1194"/>
              <a:chExt cx="1101" cy="300"/>
            </a:xfrm>
          </p:grpSpPr>
          <p:sp>
            <p:nvSpPr>
              <p:cNvPr id="5193" name="Google Shape;5193;p92"/>
              <p:cNvSpPr txBox="1"/>
              <p:nvPr/>
            </p:nvSpPr>
            <p:spPr>
              <a:xfrm>
                <a:off x="3032" y="1194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-254000" lvl="0" marL="2540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l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 bytes</a:t>
                </a:r>
                <a:endParaRPr sz="1100"/>
              </a:p>
            </p:txBody>
          </p:sp>
          <p:cxnSp>
            <p:nvCxnSpPr>
              <p:cNvPr id="5194" name="Google Shape;5194;p92"/>
              <p:cNvCxnSpPr/>
              <p:nvPr/>
            </p:nvCxnSpPr>
            <p:spPr>
              <a:xfrm>
                <a:off x="3465" y="1284"/>
                <a:ext cx="32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195" name="Google Shape;5195;p92"/>
              <p:cNvCxnSpPr/>
              <p:nvPr/>
            </p:nvCxnSpPr>
            <p:spPr>
              <a:xfrm rot="10800000">
                <a:off x="2691" y="1284"/>
                <a:ext cx="32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5196" name="Google Shape;5196;p92"/>
            <p:cNvGrpSpPr/>
            <p:nvPr/>
          </p:nvGrpSpPr>
          <p:grpSpPr>
            <a:xfrm>
              <a:off x="8077200" y="1937768"/>
              <a:ext cx="1747837" cy="476251"/>
              <a:chOff x="2691" y="1194"/>
              <a:chExt cx="1101" cy="300"/>
            </a:xfrm>
          </p:grpSpPr>
          <p:sp>
            <p:nvSpPr>
              <p:cNvPr id="5197" name="Google Shape;5197;p92"/>
              <p:cNvSpPr txBox="1"/>
              <p:nvPr/>
            </p:nvSpPr>
            <p:spPr>
              <a:xfrm>
                <a:off x="3032" y="1194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-254000" lvl="0" marL="2540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l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 bytes</a:t>
                </a:r>
                <a:endParaRPr sz="1100"/>
              </a:p>
            </p:txBody>
          </p:sp>
          <p:cxnSp>
            <p:nvCxnSpPr>
              <p:cNvPr id="5198" name="Google Shape;5198;p92"/>
              <p:cNvCxnSpPr/>
              <p:nvPr/>
            </p:nvCxnSpPr>
            <p:spPr>
              <a:xfrm>
                <a:off x="3465" y="1284"/>
                <a:ext cx="32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199" name="Google Shape;5199;p92"/>
              <p:cNvCxnSpPr/>
              <p:nvPr/>
            </p:nvCxnSpPr>
            <p:spPr>
              <a:xfrm rot="10800000">
                <a:off x="2691" y="1284"/>
                <a:ext cx="327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  <p:sp>
        <p:nvSpPr>
          <p:cNvPr id="5200" name="Google Shape;5200;p92"/>
          <p:cNvSpPr txBox="1"/>
          <p:nvPr>
            <p:ph type="title"/>
          </p:nvPr>
        </p:nvSpPr>
        <p:spPr>
          <a:xfrm>
            <a:off x="-57150" y="2720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 </a:t>
            </a:r>
            <a:r>
              <a:rPr lang="el"/>
              <a:t>μηνύματα</a:t>
            </a:r>
            <a:endParaRPr sz="3300"/>
          </a:p>
        </p:txBody>
      </p:sp>
      <p:sp>
        <p:nvSpPr>
          <p:cNvPr id="5201" name="Google Shape;5201;p92"/>
          <p:cNvSpPr txBox="1"/>
          <p:nvPr/>
        </p:nvSpPr>
        <p:spPr>
          <a:xfrm>
            <a:off x="-166000" y="1043675"/>
            <a:ext cx="86241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Τα DNS μηνύματα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ερωτημάτων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αποκρίσεων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εχουν την ίδια μορφή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2" name="Google Shape;5202;p92"/>
          <p:cNvSpPr/>
          <p:nvPr/>
        </p:nvSpPr>
        <p:spPr>
          <a:xfrm>
            <a:off x="370115" y="1796223"/>
            <a:ext cx="3516000" cy="28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κεφαλίδα μηνύματος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ταυτοποίηση</a:t>
            </a:r>
            <a:r>
              <a:rPr b="0" i="0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16 bit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165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Ενδείξεις</a:t>
            </a:r>
            <a:r>
              <a:rPr b="0" i="0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905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ερώτημα ή απάντηση</a:t>
            </a:r>
            <a:endParaRPr sz="2200"/>
          </a:p>
          <a:p>
            <a:pPr indent="-1905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επιθυμία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για αναδρομή</a:t>
            </a:r>
            <a:endParaRPr sz="2200"/>
          </a:p>
          <a:p>
            <a:pPr indent="-1905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υποστήριξη αναδρομής</a:t>
            </a:r>
            <a:endParaRPr sz="2200"/>
          </a:p>
          <a:p>
            <a:pPr indent="-1905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αυθεντικότητας</a:t>
            </a:r>
            <a:endParaRPr sz="2200"/>
          </a:p>
        </p:txBody>
      </p:sp>
      <p:cxnSp>
        <p:nvCxnSpPr>
          <p:cNvPr id="5203" name="Google Shape;5203;p92"/>
          <p:cNvCxnSpPr/>
          <p:nvPr/>
        </p:nvCxnSpPr>
        <p:spPr>
          <a:xfrm flipH="1" rot="10800000">
            <a:off x="2097204" y="1958204"/>
            <a:ext cx="2177100" cy="221400"/>
          </a:xfrm>
          <a:prstGeom prst="straightConnector1">
            <a:avLst/>
          </a:prstGeom>
          <a:noFill/>
          <a:ln cap="flat" cmpd="sng" w="127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04" name="Google Shape;5204;p92"/>
          <p:cNvCxnSpPr/>
          <p:nvPr/>
        </p:nvCxnSpPr>
        <p:spPr>
          <a:xfrm flipH="1" rot="10800000">
            <a:off x="1078706" y="1942736"/>
            <a:ext cx="4787400" cy="906000"/>
          </a:xfrm>
          <a:prstGeom prst="straightConnector1">
            <a:avLst/>
          </a:prstGeom>
          <a:noFill/>
          <a:ln cap="flat" cmpd="sng" w="127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05" name="Google Shape;5205;p9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0" name="Shape 5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1" name="Google Shape;5211;p93"/>
          <p:cNvSpPr txBox="1"/>
          <p:nvPr/>
        </p:nvSpPr>
        <p:spPr>
          <a:xfrm>
            <a:off x="-11375" y="2911850"/>
            <a:ext cx="37602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l" sz="1700">
                <a:latin typeface="Calibri"/>
                <a:ea typeface="Calibri"/>
                <a:cs typeface="Calibri"/>
                <a:sym typeface="Calibri"/>
              </a:rPr>
              <a:t>πεδία ονόματος, τύπου για ένα ερώτημα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2" name="Google Shape;5212;p93"/>
          <p:cNvSpPr txBox="1"/>
          <p:nvPr/>
        </p:nvSpPr>
        <p:spPr>
          <a:xfrm>
            <a:off x="748603" y="3453596"/>
            <a:ext cx="30024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l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RR</a:t>
            </a:r>
            <a:r>
              <a:rPr lang="el" sz="1700">
                <a:latin typeface="Calibri"/>
                <a:ea typeface="Calibri"/>
                <a:cs typeface="Calibri"/>
                <a:sym typeface="Calibri"/>
              </a:rPr>
              <a:t> για απόκριση στο ερώτημα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3" name="Google Shape;5213;p93"/>
          <p:cNvSpPr txBox="1"/>
          <p:nvPr/>
        </p:nvSpPr>
        <p:spPr>
          <a:xfrm>
            <a:off x="-56025" y="3953825"/>
            <a:ext cx="38202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l" sz="1700">
                <a:latin typeface="Calibri"/>
                <a:ea typeface="Calibri"/>
                <a:cs typeface="Calibri"/>
                <a:sym typeface="Calibri"/>
              </a:rPr>
              <a:t>εγγραφές για αυθεντικούς εξυπηρέτες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4" name="Google Shape;5214;p93"/>
          <p:cNvSpPr txBox="1"/>
          <p:nvPr/>
        </p:nvSpPr>
        <p:spPr>
          <a:xfrm>
            <a:off x="0" y="4342800"/>
            <a:ext cx="3760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l" sz="1700">
                <a:latin typeface="Calibri"/>
                <a:ea typeface="Calibri"/>
                <a:cs typeface="Calibri"/>
                <a:sym typeface="Calibri"/>
              </a:rPr>
              <a:t>πρόσθετες</a:t>
            </a:r>
            <a:r>
              <a:rPr b="0" i="0" lang="el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 </a:t>
            </a:r>
            <a:r>
              <a:rPr lang="el" sz="1700">
                <a:latin typeface="Calibri"/>
                <a:ea typeface="Calibri"/>
                <a:cs typeface="Calibri"/>
                <a:sym typeface="Calibri"/>
              </a:rPr>
              <a:t>βοηθητικές</a:t>
            </a:r>
            <a:r>
              <a:rPr b="0" i="0" lang="el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l" sz="1700">
                <a:latin typeface="Calibri"/>
                <a:ea typeface="Calibri"/>
                <a:cs typeface="Calibri"/>
                <a:sym typeface="Calibri"/>
              </a:rPr>
              <a:t>πληροφορίες που μπορούν να χρησιμοποιηθούν</a:t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15" name="Google Shape;5215;p93"/>
          <p:cNvCxnSpPr/>
          <p:nvPr/>
        </p:nvCxnSpPr>
        <p:spPr>
          <a:xfrm rot="10800000">
            <a:off x="3802856" y="4595028"/>
            <a:ext cx="10287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6" name="Google Shape;5216;p93"/>
          <p:cNvCxnSpPr/>
          <p:nvPr/>
        </p:nvCxnSpPr>
        <p:spPr>
          <a:xfrm rot="10800000">
            <a:off x="3808810" y="4100918"/>
            <a:ext cx="10287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7" name="Google Shape;5217;p93"/>
          <p:cNvCxnSpPr/>
          <p:nvPr/>
        </p:nvCxnSpPr>
        <p:spPr>
          <a:xfrm rot="10800000">
            <a:off x="3814763" y="3606809"/>
            <a:ext cx="10287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8" name="Google Shape;5218;p93"/>
          <p:cNvCxnSpPr/>
          <p:nvPr/>
        </p:nvCxnSpPr>
        <p:spPr>
          <a:xfrm rot="10800000">
            <a:off x="3804047" y="3062693"/>
            <a:ext cx="10287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19" name="Google Shape;5219;p93"/>
          <p:cNvSpPr txBox="1"/>
          <p:nvPr>
            <p:ph type="title"/>
          </p:nvPr>
        </p:nvSpPr>
        <p:spPr>
          <a:xfrm>
            <a:off x="-57150" y="2720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 </a:t>
            </a:r>
            <a:r>
              <a:rPr lang="el"/>
              <a:t>μηνύματα</a:t>
            </a:r>
            <a:endParaRPr sz="3300"/>
          </a:p>
        </p:txBody>
      </p:sp>
      <p:sp>
        <p:nvSpPr>
          <p:cNvPr id="5220" name="Google Shape;5220;p9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5221" name="Google Shape;5221;p93"/>
          <p:cNvSpPr txBox="1"/>
          <p:nvPr/>
        </p:nvSpPr>
        <p:spPr>
          <a:xfrm>
            <a:off x="-166000" y="1043675"/>
            <a:ext cx="86241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Τα DNS μηνύματα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ερωτημάτων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αποκρίσεων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εχουν την ίδια μορφή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2" name="Google Shape;5222;p93"/>
          <p:cNvGrpSpPr/>
          <p:nvPr/>
        </p:nvGrpSpPr>
        <p:grpSpPr>
          <a:xfrm>
            <a:off x="4704159" y="1453326"/>
            <a:ext cx="2851116" cy="3422449"/>
            <a:chOff x="6272212" y="1937768"/>
            <a:chExt cx="3801488" cy="4563265"/>
          </a:xfrm>
        </p:grpSpPr>
        <p:sp>
          <p:nvSpPr>
            <p:cNvPr id="5223" name="Google Shape;5223;p93"/>
            <p:cNvSpPr/>
            <p:nvPr/>
          </p:nvSpPr>
          <p:spPr>
            <a:xfrm>
              <a:off x="6297612" y="2339402"/>
              <a:ext cx="3614700" cy="41037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sx="101000" rotWithShape="0" algn="bl" dir="18900000" dist="38100" sy="101000">
                <a:srgbClr val="0000A3">
                  <a:alpha val="400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24" name="Google Shape;5224;p93"/>
            <p:cNvCxnSpPr/>
            <p:nvPr/>
          </p:nvCxnSpPr>
          <p:spPr>
            <a:xfrm>
              <a:off x="6286500" y="5766814"/>
              <a:ext cx="3646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5" name="Google Shape;5225;p93"/>
            <p:cNvCxnSpPr/>
            <p:nvPr/>
          </p:nvCxnSpPr>
          <p:spPr>
            <a:xfrm>
              <a:off x="6297612" y="5081014"/>
              <a:ext cx="3646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6" name="Google Shape;5226;p93"/>
            <p:cNvCxnSpPr/>
            <p:nvPr/>
          </p:nvCxnSpPr>
          <p:spPr>
            <a:xfrm>
              <a:off x="6286500" y="4395214"/>
              <a:ext cx="3646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7" name="Google Shape;5227;p93"/>
            <p:cNvCxnSpPr/>
            <p:nvPr/>
          </p:nvCxnSpPr>
          <p:spPr>
            <a:xfrm>
              <a:off x="6286500" y="3720527"/>
              <a:ext cx="3646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8" name="Google Shape;5228;p93"/>
            <p:cNvCxnSpPr/>
            <p:nvPr/>
          </p:nvCxnSpPr>
          <p:spPr>
            <a:xfrm>
              <a:off x="6284912" y="3263327"/>
              <a:ext cx="3646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9" name="Google Shape;5229;p93"/>
            <p:cNvCxnSpPr/>
            <p:nvPr/>
          </p:nvCxnSpPr>
          <p:spPr>
            <a:xfrm>
              <a:off x="6272212" y="2812477"/>
              <a:ext cx="36465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0" name="Google Shape;5230;p93"/>
            <p:cNvCxnSpPr/>
            <p:nvPr/>
          </p:nvCxnSpPr>
          <p:spPr>
            <a:xfrm>
              <a:off x="8104187" y="2350514"/>
              <a:ext cx="3300" cy="13605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231" name="Google Shape;5231;p93"/>
            <p:cNvSpPr txBox="1"/>
            <p:nvPr/>
          </p:nvSpPr>
          <p:spPr>
            <a:xfrm>
              <a:off x="6542101" y="2410833"/>
              <a:ext cx="145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Ταυτοποίηση</a:t>
              </a:r>
              <a:endParaRPr sz="1100"/>
            </a:p>
          </p:txBody>
        </p:sp>
        <p:sp>
          <p:nvSpPr>
            <p:cNvPr id="5232" name="Google Shape;5232;p93"/>
            <p:cNvSpPr txBox="1"/>
            <p:nvPr/>
          </p:nvSpPr>
          <p:spPr>
            <a:xfrm>
              <a:off x="8666170" y="2410833"/>
              <a:ext cx="1012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Ενδείξεις</a:t>
              </a:r>
              <a:endParaRPr sz="1100"/>
            </a:p>
          </p:txBody>
        </p:sp>
        <p:sp>
          <p:nvSpPr>
            <p:cNvPr id="5233" name="Google Shape;5233;p93"/>
            <p:cNvSpPr txBox="1"/>
            <p:nvPr/>
          </p:nvSpPr>
          <p:spPr>
            <a:xfrm>
              <a:off x="6573833" y="2868033"/>
              <a:ext cx="145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el" sz="1200"/>
                <a:t>ερωτήσεων</a:t>
              </a:r>
              <a:endParaRPr sz="1100"/>
            </a:p>
          </p:txBody>
        </p:sp>
        <p:sp>
          <p:nvSpPr>
            <p:cNvPr id="5234" name="Google Shape;5234;p93"/>
            <p:cNvSpPr txBox="1"/>
            <p:nvPr/>
          </p:nvSpPr>
          <p:spPr>
            <a:xfrm>
              <a:off x="6456383" y="3819894"/>
              <a:ext cx="3278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Ερωτήσεις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/>
                <a:t>μεταβλητός αριθμός ερωτήσεων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  <p:sp>
          <p:nvSpPr>
            <p:cNvPr id="5235" name="Google Shape;5235;p93"/>
            <p:cNvSpPr txBox="1"/>
            <p:nvPr/>
          </p:nvSpPr>
          <p:spPr>
            <a:xfrm>
              <a:off x="8104184" y="3322567"/>
              <a:ext cx="17652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el" sz="1200"/>
                <a:t>πρόσθετων RR</a:t>
              </a:r>
              <a:endParaRPr sz="1100"/>
            </a:p>
          </p:txBody>
        </p:sp>
        <p:sp>
          <p:nvSpPr>
            <p:cNvPr id="5236" name="Google Shape;5236;p93"/>
            <p:cNvSpPr txBox="1"/>
            <p:nvPr/>
          </p:nvSpPr>
          <p:spPr>
            <a:xfrm>
              <a:off x="6415087" y="3325239"/>
              <a:ext cx="15843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RR</a:t>
              </a:r>
              <a:r>
                <a:rPr lang="el" sz="1200"/>
                <a:t> αυθεντίας</a:t>
              </a:r>
              <a:endParaRPr sz="1100"/>
            </a:p>
          </p:txBody>
        </p:sp>
        <p:sp>
          <p:nvSpPr>
            <p:cNvPr id="5237" name="Google Shape;5237;p93"/>
            <p:cNvSpPr txBox="1"/>
            <p:nvPr/>
          </p:nvSpPr>
          <p:spPr>
            <a:xfrm>
              <a:off x="8104200" y="2868533"/>
              <a:ext cx="196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 </a:t>
              </a:r>
              <a:r>
                <a:rPr lang="el" sz="1200"/>
                <a:t>απαντήσεων RR</a:t>
              </a:r>
              <a:endParaRPr sz="1100"/>
            </a:p>
          </p:txBody>
        </p:sp>
        <p:sp>
          <p:nvSpPr>
            <p:cNvPr id="5238" name="Google Shape;5238;p93"/>
            <p:cNvSpPr txBox="1"/>
            <p:nvPr/>
          </p:nvSpPr>
          <p:spPr>
            <a:xfrm>
              <a:off x="6533417" y="4445600"/>
              <a:ext cx="31050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απαντήσεις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/>
                <a:t>μεταβλητός αριθμός εγγραφών πόρων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  <p:sp>
          <p:nvSpPr>
            <p:cNvPr id="5239" name="Google Shape;5239;p93"/>
            <p:cNvSpPr txBox="1"/>
            <p:nvPr/>
          </p:nvSpPr>
          <p:spPr>
            <a:xfrm>
              <a:off x="6613535" y="5131400"/>
              <a:ext cx="3105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Αυθεντία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lang="el" sz="1200">
                  <a:solidFill>
                    <a:schemeClr val="dk1"/>
                  </a:solidFill>
                </a:rPr>
                <a:t>μεταβλητός αριθμός εγγραφών πόρων)</a:t>
              </a:r>
              <a:endParaRPr sz="1100">
                <a:solidFill>
                  <a:schemeClr val="dk1"/>
                </a:solidFill>
              </a:endParaRPr>
            </a:p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/>
            </a:p>
          </p:txBody>
        </p:sp>
        <p:sp>
          <p:nvSpPr>
            <p:cNvPr id="5240" name="Google Shape;5240;p93"/>
            <p:cNvSpPr txBox="1"/>
            <p:nvPr/>
          </p:nvSpPr>
          <p:spPr>
            <a:xfrm>
              <a:off x="6492867" y="5916033"/>
              <a:ext cx="3451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l" sz="1200"/>
                <a:t>πρόσθετες πληροφορίες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l" sz="1200"/>
                <a:t>μεταβλητός αριθμός εγγραφών</a:t>
              </a:r>
              <a:r>
                <a:rPr b="0" i="0" lang="el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100"/>
            </a:p>
          </p:txBody>
        </p:sp>
        <p:grpSp>
          <p:nvGrpSpPr>
            <p:cNvPr id="5241" name="Google Shape;5241;p93"/>
            <p:cNvGrpSpPr/>
            <p:nvPr/>
          </p:nvGrpSpPr>
          <p:grpSpPr>
            <a:xfrm>
              <a:off x="6345237" y="1937768"/>
              <a:ext cx="1662112" cy="476251"/>
              <a:chOff x="2718" y="1194"/>
              <a:chExt cx="1047" cy="300"/>
            </a:xfrm>
          </p:grpSpPr>
          <p:sp>
            <p:nvSpPr>
              <p:cNvPr id="5242" name="Google Shape;5242;p93"/>
              <p:cNvSpPr txBox="1"/>
              <p:nvPr/>
            </p:nvSpPr>
            <p:spPr>
              <a:xfrm>
                <a:off x="3032" y="1194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-254000" lvl="0" marL="2540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l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r>
                  <a:rPr lang="el" sz="900"/>
                  <a:t> bytes</a:t>
                </a:r>
                <a:endParaRPr sz="1100"/>
              </a:p>
            </p:txBody>
          </p:sp>
          <p:cxnSp>
            <p:nvCxnSpPr>
              <p:cNvPr id="5243" name="Google Shape;5243;p93"/>
              <p:cNvCxnSpPr/>
              <p:nvPr/>
            </p:nvCxnSpPr>
            <p:spPr>
              <a:xfrm>
                <a:off x="3465" y="1284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244" name="Google Shape;5244;p93"/>
              <p:cNvCxnSpPr/>
              <p:nvPr/>
            </p:nvCxnSpPr>
            <p:spPr>
              <a:xfrm rot="10800000">
                <a:off x="2718" y="1284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  <p:grpSp>
          <p:nvGrpSpPr>
            <p:cNvPr id="5245" name="Google Shape;5245;p93"/>
            <p:cNvGrpSpPr/>
            <p:nvPr/>
          </p:nvGrpSpPr>
          <p:grpSpPr>
            <a:xfrm>
              <a:off x="8120062" y="1937768"/>
              <a:ext cx="1662112" cy="476251"/>
              <a:chOff x="2718" y="1194"/>
              <a:chExt cx="1047" cy="300"/>
            </a:xfrm>
          </p:grpSpPr>
          <p:sp>
            <p:nvSpPr>
              <p:cNvPr id="5246" name="Google Shape;5246;p93"/>
              <p:cNvSpPr txBox="1"/>
              <p:nvPr/>
            </p:nvSpPr>
            <p:spPr>
              <a:xfrm>
                <a:off x="3032" y="1194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-254000" lvl="0" marL="2540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el" sz="9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 </a:t>
                </a:r>
                <a:r>
                  <a:rPr lang="el" sz="900"/>
                  <a:t>bytes</a:t>
                </a:r>
                <a:endParaRPr sz="1100"/>
              </a:p>
            </p:txBody>
          </p:sp>
          <p:cxnSp>
            <p:nvCxnSpPr>
              <p:cNvPr id="5247" name="Google Shape;5247;p93"/>
              <p:cNvCxnSpPr/>
              <p:nvPr/>
            </p:nvCxnSpPr>
            <p:spPr>
              <a:xfrm>
                <a:off x="3465" y="1284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5248" name="Google Shape;5248;p93"/>
              <p:cNvCxnSpPr/>
              <p:nvPr/>
            </p:nvCxnSpPr>
            <p:spPr>
              <a:xfrm rot="10800000">
                <a:off x="2718" y="1284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3" name="Shape 5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4" name="Google Shape;5254;p94"/>
          <p:cNvSpPr txBox="1"/>
          <p:nvPr>
            <p:ph type="title"/>
          </p:nvPr>
        </p:nvSpPr>
        <p:spPr>
          <a:xfrm>
            <a:off x="-57150" y="272000"/>
            <a:ext cx="92013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970"/>
              <a:buFont typeface="Calibri"/>
              <a:buNone/>
            </a:pPr>
            <a:r>
              <a:rPr lang="el" sz="3370"/>
              <a:t>Εισαγωγή δεδομένων στην βάση δεδομένων DNS</a:t>
            </a:r>
            <a:endParaRPr sz="3370"/>
          </a:p>
        </p:txBody>
      </p:sp>
      <p:sp>
        <p:nvSpPr>
          <p:cNvPr id="5255" name="Google Shape;5255;p94"/>
          <p:cNvSpPr txBox="1"/>
          <p:nvPr/>
        </p:nvSpPr>
        <p:spPr>
          <a:xfrm>
            <a:off x="-57150" y="901000"/>
            <a:ext cx="9201300" cy="4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παράδειγμα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νέα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startup “Network Utopia”</a:t>
            </a:r>
            <a:endParaRPr sz="2100"/>
          </a:p>
          <a:p>
            <a:pPr indent="-2222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καταχώρηση ονόματος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networkuptopia.com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σε ένα αρχειοφύλακα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Network Solutions)</a:t>
            </a:r>
            <a:endParaRPr sz="2100"/>
          </a:p>
          <a:p>
            <a:pPr indent="-1968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παροχή ονομάτων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διευθύνσεις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του πρωτεύοντος και δευτερεύοντος αυθεντικών εξυπηρέτων DNS</a:t>
            </a:r>
            <a:endParaRPr sz="2100"/>
          </a:p>
          <a:p>
            <a:pPr indent="-1968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 αρχειοφύλακας εισάγει μαι εγγραφή τύπου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NS, και μία εγγραφή A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στον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.com TLD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εξυπηρέτη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700"/>
              <a:buFont typeface="Arial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(networkutopia.com, dns1.networkutopia.com, NS)</a:t>
            </a:r>
            <a:endParaRPr sz="21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700"/>
              <a:buFont typeface="Noto Sans Symbols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(dns1.networkutopia.com, 212.212.212.1, A)</a:t>
            </a:r>
            <a:endParaRPr b="0" i="0" sz="2100" u="none" cap="none" strike="noStrike">
              <a:solidFill>
                <a:srgbClr val="ED7D3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indent="-2222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δημιουργεία αυθεντικού εξυπηρέτη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τοπικά με διεύθυνση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IP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100" u="none" cap="none" strike="noStrike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212.212.212.1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τύπου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εγγραφή για το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www.networkuptopia.com</a:t>
            </a:r>
            <a:endParaRPr sz="2100"/>
          </a:p>
          <a:p>
            <a:pPr indent="-2349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τύπου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MX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εγγραφή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για το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networkutopia.com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6" name="Google Shape;5256;p9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p95"/>
          <p:cNvSpPr txBox="1"/>
          <p:nvPr>
            <p:ph type="title"/>
          </p:nvPr>
        </p:nvSpPr>
        <p:spPr>
          <a:xfrm>
            <a:off x="-57150" y="119609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DNS </a:t>
            </a:r>
            <a:r>
              <a:rPr lang="el"/>
              <a:t>ασφάλεια</a:t>
            </a:r>
            <a:endParaRPr sz="3300"/>
          </a:p>
        </p:txBody>
      </p:sp>
      <p:sp>
        <p:nvSpPr>
          <p:cNvPr id="5263" name="Google Shape;5263;p95"/>
          <p:cNvSpPr txBox="1"/>
          <p:nvPr/>
        </p:nvSpPr>
        <p:spPr>
          <a:xfrm>
            <a:off x="-57150" y="832600"/>
            <a:ext cx="4806600" cy="4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b="0" i="0" lang="el" sz="2150" u="none" cap="none" strike="noStrike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DDoS </a:t>
            </a:r>
            <a:r>
              <a:rPr lang="el" sz="2150">
                <a:solidFill>
                  <a:srgbClr val="22228B"/>
                </a:solidFill>
                <a:latin typeface="Calibri"/>
                <a:ea typeface="Calibri"/>
                <a:cs typeface="Calibri"/>
                <a:sym typeface="Calibri"/>
              </a:rPr>
              <a:t>επιθέσεις</a:t>
            </a:r>
            <a:endParaRPr sz="2150"/>
          </a:p>
          <a:p>
            <a:pPr indent="-174625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50"/>
              <a:buFont typeface="Noto Sans Symbols"/>
              <a:buChar char="▪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βομβαρδισμός τον εξυπηρέτων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root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με κίνηση</a:t>
            </a:r>
            <a:endParaRPr sz="2150"/>
          </a:p>
          <a:p>
            <a:pPr indent="-187325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50"/>
              <a:buFont typeface="Arial"/>
              <a:buChar char="•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δεν κατάφεραν να την πετύχουν</a:t>
            </a:r>
            <a:endParaRPr sz="2150"/>
          </a:p>
          <a:p>
            <a:pPr indent="-187325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50"/>
              <a:buFont typeface="Arial"/>
              <a:buChar char="•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φίλτρα πακέτων</a:t>
            </a:r>
            <a:endParaRPr sz="2150"/>
          </a:p>
          <a:p>
            <a:pPr indent="-187325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50"/>
              <a:buFont typeface="Arial"/>
              <a:buChar char="•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οι τοπικοί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εξυπηρέτες εχουν τοποθετήσει σε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cache τις IPs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των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TLD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εξυπηρέτων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επιτρέποντας συχνά στην διεργασία ερωτήματος να παρακάμπτει τους εξυπηρέτες root DNS.</a:t>
            </a:r>
            <a:endParaRPr sz="2150"/>
          </a:p>
          <a:p>
            <a:pPr indent="-174625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50"/>
              <a:buFont typeface="Noto Sans Symbols"/>
              <a:buChar char="▪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βομβαρδισμός εξυπηρέτων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TLD </a:t>
            </a:r>
            <a:endParaRPr sz="2150"/>
          </a:p>
          <a:p>
            <a:pPr indent="-187325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50"/>
              <a:buFont typeface="Arial"/>
              <a:buChar char="•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ενδεχομένως πιο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επικίνδυνο</a:t>
            </a:r>
            <a:endParaRPr sz="215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Comic Sans MS"/>
              <a:buNone/>
            </a:pPr>
            <a:r>
              <a:t/>
            </a:r>
            <a:endParaRPr b="0" i="0" sz="215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64" name="Google Shape;5264;p95"/>
          <p:cNvSpPr txBox="1"/>
          <p:nvPr/>
        </p:nvSpPr>
        <p:spPr>
          <a:xfrm>
            <a:off x="4800600" y="839775"/>
            <a:ext cx="43173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l" sz="2150">
                <a:solidFill>
                  <a:srgbClr val="21218A"/>
                </a:solidFill>
                <a:latin typeface="Calibri"/>
                <a:ea typeface="Calibri"/>
                <a:cs typeface="Calibri"/>
                <a:sym typeface="Calibri"/>
              </a:rPr>
              <a:t>επιθέσεις πλαστογράφησης</a:t>
            </a:r>
            <a:endParaRPr sz="2150"/>
          </a:p>
          <a:p>
            <a:pPr indent="-250825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50"/>
              <a:buFont typeface="Noto Sans Symbols"/>
              <a:buChar char="▪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αναχαίτιση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 ερωτημάτων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απ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ό τον επιτιθέμενο και επιστροφή 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κίβδηλων</a:t>
            </a: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 απαντήσεων</a:t>
            </a:r>
            <a:endParaRPr sz="2150">
              <a:latin typeface="Calibri"/>
              <a:ea typeface="Calibri"/>
              <a:cs typeface="Calibri"/>
              <a:sym typeface="Calibri"/>
            </a:endParaRPr>
          </a:p>
          <a:p>
            <a:pPr indent="-250825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50"/>
              <a:buFont typeface="Noto Sans Symbols"/>
              <a:buChar char="▪"/>
            </a:pPr>
            <a:r>
              <a:rPr lang="el" sz="2150">
                <a:latin typeface="Calibri"/>
                <a:ea typeface="Calibri"/>
                <a:cs typeface="Calibri"/>
                <a:sym typeface="Calibri"/>
              </a:rPr>
              <a:t>δηλητηρίαση </a:t>
            </a: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DNS cache </a:t>
            </a:r>
            <a:endParaRPr sz="2150"/>
          </a:p>
          <a:p>
            <a:pPr indent="-238125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50"/>
              <a:buFont typeface="Noto Sans Symbols"/>
              <a:buChar char="▪"/>
            </a:pPr>
            <a:r>
              <a:rPr b="0" i="0" lang="el" sz="2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RFC 4033: DNSSEC authentication services</a:t>
            </a:r>
            <a:endParaRPr sz="2150"/>
          </a:p>
        </p:txBody>
      </p:sp>
      <p:sp>
        <p:nvSpPr>
          <p:cNvPr id="5265" name="Google Shape;5265;p9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0" name="Shape 5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1" name="Google Shape;5271;p96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Application Layer: Overview</a:t>
            </a:r>
            <a:endParaRPr sz="3600"/>
          </a:p>
        </p:txBody>
      </p:sp>
      <p:sp>
        <p:nvSpPr>
          <p:cNvPr id="5272" name="Google Shape;5272;p96"/>
          <p:cNvSpPr txBox="1"/>
          <p:nvPr/>
        </p:nvSpPr>
        <p:spPr>
          <a:xfrm>
            <a:off x="606931" y="1402922"/>
            <a:ext cx="398188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b="0" i="0" lang="el" sz="2400" u="none" cap="none" strike="noStrik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3" name="Google Shape;5273;p96"/>
          <p:cNvSpPr txBox="1"/>
          <p:nvPr/>
        </p:nvSpPr>
        <p:spPr>
          <a:xfrm>
            <a:off x="4918165" y="1067166"/>
            <a:ext cx="4053946" cy="3599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P2P εφαρμογές</a:t>
            </a:r>
            <a:endParaRPr sz="11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socket με UDP και TCP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4" name="Google Shape;5274;p9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5275" name="Google Shape;5275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7418" y="3369285"/>
            <a:ext cx="2315818" cy="17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0" name="Shape 5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1" name="Google Shape;5281;p97"/>
          <p:cNvSpPr/>
          <p:nvPr/>
        </p:nvSpPr>
        <p:spPr>
          <a:xfrm>
            <a:off x="6891291" y="2299333"/>
            <a:ext cx="844648" cy="1003631"/>
          </a:xfrm>
          <a:custGeom>
            <a:rect b="b" l="l" r="r" t="t"/>
            <a:pathLst>
              <a:path extrusionOk="0" h="1800235" w="1549812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2" name="Google Shape;5282;p97"/>
          <p:cNvSpPr/>
          <p:nvPr/>
        </p:nvSpPr>
        <p:spPr>
          <a:xfrm>
            <a:off x="5607957" y="1369526"/>
            <a:ext cx="1302545" cy="988278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3" name="Google Shape;5283;p97"/>
          <p:cNvSpPr/>
          <p:nvPr/>
        </p:nvSpPr>
        <p:spPr>
          <a:xfrm>
            <a:off x="5731706" y="2664809"/>
            <a:ext cx="740100" cy="502200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4" name="Google Shape;5284;p97"/>
          <p:cNvSpPr/>
          <p:nvPr/>
        </p:nvSpPr>
        <p:spPr>
          <a:xfrm>
            <a:off x="5556413" y="2466938"/>
            <a:ext cx="1094100" cy="238500"/>
          </a:xfrm>
          <a:prstGeom prst="triangle">
            <a:avLst>
              <a:gd fmla="val 50000" name="adj"/>
            </a:avLst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rgbClr val="00CC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5" name="Google Shape;5285;p97"/>
          <p:cNvSpPr/>
          <p:nvPr/>
        </p:nvSpPr>
        <p:spPr>
          <a:xfrm>
            <a:off x="5936701" y="3512350"/>
            <a:ext cx="2309813" cy="1248966"/>
          </a:xfrm>
          <a:custGeom>
            <a:rect b="b" l="l" r="r" t="t"/>
            <a:pathLst>
              <a:path extrusionOk="0" h="1049" w="1940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6" name="Google Shape;5286;p97"/>
          <p:cNvSpPr txBox="1"/>
          <p:nvPr/>
        </p:nvSpPr>
        <p:spPr>
          <a:xfrm>
            <a:off x="5911856" y="1116346"/>
            <a:ext cx="10047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b="0" lang="el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network</a:t>
            </a:r>
            <a:endParaRPr sz="1100"/>
          </a:p>
        </p:txBody>
      </p:sp>
      <p:sp>
        <p:nvSpPr>
          <p:cNvPr id="5287" name="Google Shape;5287;p97"/>
          <p:cNvSpPr txBox="1"/>
          <p:nvPr/>
        </p:nvSpPr>
        <p:spPr>
          <a:xfrm>
            <a:off x="5650526" y="3143941"/>
            <a:ext cx="14667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b="0" lang="el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network</a:t>
            </a:r>
            <a:endParaRPr sz="1100"/>
          </a:p>
        </p:txBody>
      </p:sp>
      <p:sp>
        <p:nvSpPr>
          <p:cNvPr id="5288" name="Google Shape;5288;p97"/>
          <p:cNvSpPr txBox="1"/>
          <p:nvPr/>
        </p:nvSpPr>
        <p:spPr>
          <a:xfrm>
            <a:off x="5632581" y="4334831"/>
            <a:ext cx="8964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b="0" lang="el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enterprise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b="0" lang="el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network</a:t>
            </a:r>
            <a:endParaRPr sz="1100"/>
          </a:p>
        </p:txBody>
      </p:sp>
      <p:sp>
        <p:nvSpPr>
          <p:cNvPr id="5289" name="Google Shape;5289;p97"/>
          <p:cNvSpPr/>
          <p:nvPr/>
        </p:nvSpPr>
        <p:spPr>
          <a:xfrm>
            <a:off x="7819010" y="2384655"/>
            <a:ext cx="955596" cy="1449984"/>
          </a:xfrm>
          <a:custGeom>
            <a:rect b="b" l="l" r="r" t="t"/>
            <a:pathLst>
              <a:path extrusionOk="0" h="1952840" w="1447873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8999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90" name="Google Shape;5290;p97"/>
          <p:cNvGrpSpPr/>
          <p:nvPr/>
        </p:nvGrpSpPr>
        <p:grpSpPr>
          <a:xfrm>
            <a:off x="8280486" y="2946120"/>
            <a:ext cx="515514" cy="541192"/>
            <a:chOff x="5203089" y="1751190"/>
            <a:chExt cx="858331" cy="662414"/>
          </a:xfrm>
        </p:grpSpPr>
        <p:sp>
          <p:nvSpPr>
            <p:cNvPr id="5291" name="Google Shape;5291;p97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97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3" name="Google Shape;5293;p97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4" name="Google Shape;5294;p97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5" name="Google Shape;5295;p97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6" name="Google Shape;5296;p97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7" name="Google Shape;5297;p97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98" name="Google Shape;5298;p97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299" name="Google Shape;5299;p97"/>
          <p:cNvGrpSpPr/>
          <p:nvPr/>
        </p:nvGrpSpPr>
        <p:grpSpPr>
          <a:xfrm>
            <a:off x="8230954" y="2395697"/>
            <a:ext cx="445989" cy="486278"/>
            <a:chOff x="5203089" y="1751190"/>
            <a:chExt cx="858331" cy="662414"/>
          </a:xfrm>
        </p:grpSpPr>
        <p:sp>
          <p:nvSpPr>
            <p:cNvPr id="5300" name="Google Shape;5300;p97"/>
            <p:cNvSpPr/>
            <p:nvPr/>
          </p:nvSpPr>
          <p:spPr>
            <a:xfrm>
              <a:off x="5536769" y="1751190"/>
              <a:ext cx="524651" cy="662124"/>
            </a:xfrm>
            <a:custGeom>
              <a:rect b="b" l="l" r="r" t="t"/>
              <a:pathLst>
                <a:path extrusionOk="0" h="662124" w="524651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1" name="Google Shape;5301;p97"/>
            <p:cNvSpPr/>
            <p:nvPr/>
          </p:nvSpPr>
          <p:spPr>
            <a:xfrm>
              <a:off x="5203089" y="1921244"/>
              <a:ext cx="651290" cy="492070"/>
            </a:xfrm>
            <a:custGeom>
              <a:rect b="b" l="l" r="r" t="t"/>
              <a:pathLst>
                <a:path extrusionOk="0" h="492070" w="65129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cap="flat" cmpd="sng" w="12700">
              <a:solidFill>
                <a:srgbClr val="0000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02" name="Google Shape;5302;p97"/>
            <p:cNvCxnSpPr/>
            <p:nvPr/>
          </p:nvCxnSpPr>
          <p:spPr>
            <a:xfrm flipH="1" rot="10800000">
              <a:off x="5270526" y="2029553"/>
              <a:ext cx="295249" cy="73468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03" name="Google Shape;5303;p97"/>
            <p:cNvCxnSpPr/>
            <p:nvPr/>
          </p:nvCxnSpPr>
          <p:spPr>
            <a:xfrm flipH="1" rot="10800000">
              <a:off x="5275406" y="2261710"/>
              <a:ext cx="290369" cy="1675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04" name="Google Shape;5304;p97"/>
            <p:cNvCxnSpPr/>
            <p:nvPr/>
          </p:nvCxnSpPr>
          <p:spPr>
            <a:xfrm flipH="1" rot="10800000">
              <a:off x="5275406" y="2151772"/>
              <a:ext cx="290369" cy="48402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05" name="Google Shape;5305;p97"/>
            <p:cNvCxnSpPr/>
            <p:nvPr/>
          </p:nvCxnSpPr>
          <p:spPr>
            <a:xfrm>
              <a:off x="5270094" y="2354086"/>
              <a:ext cx="295681" cy="0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06" name="Google Shape;5306;p97"/>
            <p:cNvCxnSpPr/>
            <p:nvPr/>
          </p:nvCxnSpPr>
          <p:spPr>
            <a:xfrm rot="10800000">
              <a:off x="5950242" y="1866900"/>
              <a:ext cx="0" cy="465273"/>
            </a:xfrm>
            <a:prstGeom prst="straightConnector1">
              <a:avLst/>
            </a:prstGeom>
            <a:noFill/>
            <a:ln cap="flat" cmpd="sng" w="44450">
              <a:solidFill>
                <a:schemeClr val="lt1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07" name="Google Shape;5307;p97"/>
            <p:cNvCxnSpPr/>
            <p:nvPr/>
          </p:nvCxnSpPr>
          <p:spPr>
            <a:xfrm>
              <a:off x="5628589" y="1936750"/>
              <a:ext cx="0" cy="476854"/>
            </a:xfrm>
            <a:prstGeom prst="straightConnector1">
              <a:avLst/>
            </a:prstGeom>
            <a:noFill/>
            <a:ln cap="flat" cmpd="sng" w="15875">
              <a:solidFill>
                <a:srgbClr val="0000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308" name="Google Shape;5308;p97"/>
          <p:cNvSpPr/>
          <p:nvPr/>
        </p:nvSpPr>
        <p:spPr>
          <a:xfrm>
            <a:off x="7308010" y="1336531"/>
            <a:ext cx="1123559" cy="1041898"/>
          </a:xfrm>
          <a:custGeom>
            <a:rect b="b" l="l" r="r" t="t"/>
            <a:pathLst>
              <a:path extrusionOk="0" h="1796376" w="1634267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>
            <a:gsLst>
              <a:gs pos="0">
                <a:srgbClr val="9CDFF9"/>
              </a:gs>
              <a:gs pos="57000">
                <a:srgbClr val="DDEAF6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9" name="Google Shape;5309;p97"/>
          <p:cNvSpPr txBox="1"/>
          <p:nvPr/>
        </p:nvSpPr>
        <p:spPr>
          <a:xfrm>
            <a:off x="7222801" y="1388396"/>
            <a:ext cx="12939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or global ISP</a:t>
            </a:r>
            <a:endParaRPr sz="1100"/>
          </a:p>
        </p:txBody>
      </p:sp>
      <p:sp>
        <p:nvSpPr>
          <p:cNvPr id="5310" name="Google Shape;5310;p97"/>
          <p:cNvSpPr/>
          <p:nvPr/>
        </p:nvSpPr>
        <p:spPr>
          <a:xfrm>
            <a:off x="7111701" y="2758431"/>
            <a:ext cx="229200" cy="148500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1" name="Google Shape;5311;p97"/>
          <p:cNvSpPr txBox="1"/>
          <p:nvPr/>
        </p:nvSpPr>
        <p:spPr>
          <a:xfrm>
            <a:off x="6727021" y="2585939"/>
            <a:ext cx="780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or regional ISP</a:t>
            </a:r>
            <a:endParaRPr sz="1100"/>
          </a:p>
        </p:txBody>
      </p:sp>
      <p:sp>
        <p:nvSpPr>
          <p:cNvPr id="5312" name="Google Shape;5312;p97"/>
          <p:cNvSpPr txBox="1"/>
          <p:nvPr/>
        </p:nvSpPr>
        <p:spPr>
          <a:xfrm>
            <a:off x="8340725" y="3508453"/>
            <a:ext cx="6099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datacenter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1100"/>
          </a:p>
        </p:txBody>
      </p:sp>
      <p:sp>
        <p:nvSpPr>
          <p:cNvPr id="5313" name="Google Shape;5313;p97"/>
          <p:cNvSpPr txBox="1"/>
          <p:nvPr/>
        </p:nvSpPr>
        <p:spPr>
          <a:xfrm>
            <a:off x="7699663" y="3171186"/>
            <a:ext cx="6324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provider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14" name="Google Shape;5314;p97"/>
          <p:cNvCxnSpPr/>
          <p:nvPr/>
        </p:nvCxnSpPr>
        <p:spPr>
          <a:xfrm rot="10800000">
            <a:off x="8072463" y="2685178"/>
            <a:ext cx="309600" cy="4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5" name="Google Shape;5315;p97"/>
          <p:cNvCxnSpPr/>
          <p:nvPr/>
        </p:nvCxnSpPr>
        <p:spPr>
          <a:xfrm rot="10800000">
            <a:off x="8147926" y="2730644"/>
            <a:ext cx="259500" cy="554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6" name="Google Shape;5316;p97"/>
          <p:cNvCxnSpPr/>
          <p:nvPr/>
        </p:nvCxnSpPr>
        <p:spPr>
          <a:xfrm flipH="1" rot="10800000">
            <a:off x="8130073" y="2725171"/>
            <a:ext cx="252000" cy="29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7" name="Google Shape;5317;p97"/>
          <p:cNvCxnSpPr/>
          <p:nvPr/>
        </p:nvCxnSpPr>
        <p:spPr>
          <a:xfrm rot="10800000">
            <a:off x="8080481" y="2696283"/>
            <a:ext cx="0" cy="36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8" name="Google Shape;5318;p97"/>
          <p:cNvCxnSpPr/>
          <p:nvPr/>
        </p:nvCxnSpPr>
        <p:spPr>
          <a:xfrm rot="10800000">
            <a:off x="8065472" y="3053617"/>
            <a:ext cx="381300" cy="261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9" name="Google Shape;5319;p97"/>
          <p:cNvCxnSpPr/>
          <p:nvPr/>
        </p:nvCxnSpPr>
        <p:spPr>
          <a:xfrm rot="10800000">
            <a:off x="7573665" y="3065807"/>
            <a:ext cx="49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0" name="Google Shape;5320;p97"/>
          <p:cNvCxnSpPr/>
          <p:nvPr/>
        </p:nvCxnSpPr>
        <p:spPr>
          <a:xfrm rot="10800000">
            <a:off x="7066980" y="3065807"/>
            <a:ext cx="491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1" name="Google Shape;5321;p97"/>
          <p:cNvCxnSpPr/>
          <p:nvPr/>
        </p:nvCxnSpPr>
        <p:spPr>
          <a:xfrm flipH="1">
            <a:off x="7110069" y="2630754"/>
            <a:ext cx="286800" cy="387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2" name="Google Shape;5322;p97"/>
          <p:cNvCxnSpPr/>
          <p:nvPr/>
        </p:nvCxnSpPr>
        <p:spPr>
          <a:xfrm>
            <a:off x="7452202" y="2630754"/>
            <a:ext cx="0" cy="40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3" name="Google Shape;5323;p97"/>
          <p:cNvCxnSpPr/>
          <p:nvPr/>
        </p:nvCxnSpPr>
        <p:spPr>
          <a:xfrm>
            <a:off x="7755651" y="2066019"/>
            <a:ext cx="366000" cy="629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4" name="Google Shape;5324;p97"/>
          <p:cNvCxnSpPr/>
          <p:nvPr/>
        </p:nvCxnSpPr>
        <p:spPr>
          <a:xfrm flipH="1">
            <a:off x="7501463" y="2021260"/>
            <a:ext cx="285300" cy="5211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325" name="Google Shape;5325;p97"/>
          <p:cNvGrpSpPr/>
          <p:nvPr/>
        </p:nvGrpSpPr>
        <p:grpSpPr>
          <a:xfrm>
            <a:off x="5824079" y="1595494"/>
            <a:ext cx="2684150" cy="2730213"/>
            <a:chOff x="7562238" y="2127325"/>
            <a:chExt cx="3578867" cy="3640284"/>
          </a:xfrm>
        </p:grpSpPr>
        <p:grpSp>
          <p:nvGrpSpPr>
            <p:cNvPr id="5326" name="Google Shape;5326;p97"/>
            <p:cNvGrpSpPr/>
            <p:nvPr/>
          </p:nvGrpSpPr>
          <p:grpSpPr>
            <a:xfrm>
              <a:off x="7857253" y="2127325"/>
              <a:ext cx="3283852" cy="3640284"/>
              <a:chOff x="7881336" y="2104198"/>
              <a:chExt cx="3283852" cy="3640284"/>
            </a:xfrm>
          </p:grpSpPr>
          <p:cxnSp>
            <p:nvCxnSpPr>
              <p:cNvPr id="5327" name="Google Shape;5327;p97"/>
              <p:cNvCxnSpPr/>
              <p:nvPr/>
            </p:nvCxnSpPr>
            <p:spPr>
              <a:xfrm flipH="1" rot="5400000">
                <a:off x="9813692" y="5228612"/>
                <a:ext cx="388062" cy="756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28" name="Google Shape;5328;p97"/>
              <p:cNvCxnSpPr/>
              <p:nvPr/>
            </p:nvCxnSpPr>
            <p:spPr>
              <a:xfrm rot="10800000">
                <a:off x="10234009" y="5382159"/>
                <a:ext cx="0" cy="11430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29" name="Google Shape;5329;p97"/>
              <p:cNvCxnSpPr/>
              <p:nvPr/>
            </p:nvCxnSpPr>
            <p:spPr>
              <a:xfrm>
                <a:off x="9457042" y="4815390"/>
                <a:ext cx="524483" cy="2615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0" name="Google Shape;5330;p97"/>
              <p:cNvCxnSpPr/>
              <p:nvPr/>
            </p:nvCxnSpPr>
            <p:spPr>
              <a:xfrm flipH="1" rot="10800000">
                <a:off x="8874149" y="4815390"/>
                <a:ext cx="569255" cy="24626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1" name="Google Shape;5331;p97"/>
              <p:cNvCxnSpPr/>
              <p:nvPr/>
            </p:nvCxnSpPr>
            <p:spPr>
              <a:xfrm>
                <a:off x="8845827" y="5085749"/>
                <a:ext cx="103050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2" name="Google Shape;5332;p97"/>
              <p:cNvCxnSpPr/>
              <p:nvPr/>
            </p:nvCxnSpPr>
            <p:spPr>
              <a:xfrm>
                <a:off x="8234290" y="5094207"/>
                <a:ext cx="22680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3" name="Google Shape;5333;p97"/>
              <p:cNvCxnSpPr/>
              <p:nvPr/>
            </p:nvCxnSpPr>
            <p:spPr>
              <a:xfrm flipH="1" rot="10800000">
                <a:off x="7972450" y="5267343"/>
                <a:ext cx="412750" cy="127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4" name="Google Shape;5334;p97"/>
              <p:cNvCxnSpPr/>
              <p:nvPr/>
            </p:nvCxnSpPr>
            <p:spPr>
              <a:xfrm flipH="1">
                <a:off x="8397900" y="5259125"/>
                <a:ext cx="68080" cy="29396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5" name="Google Shape;5335;p97"/>
              <p:cNvCxnSpPr/>
              <p:nvPr/>
            </p:nvCxnSpPr>
            <p:spPr>
              <a:xfrm rot="10800000">
                <a:off x="8512814" y="5284804"/>
                <a:ext cx="280374" cy="26987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6" name="Google Shape;5336;p97"/>
              <p:cNvCxnSpPr/>
              <p:nvPr/>
            </p:nvCxnSpPr>
            <p:spPr>
              <a:xfrm>
                <a:off x="8512814" y="5234921"/>
                <a:ext cx="914184" cy="46862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7" name="Google Shape;5337;p97"/>
              <p:cNvCxnSpPr/>
              <p:nvPr/>
            </p:nvCxnSpPr>
            <p:spPr>
              <a:xfrm>
                <a:off x="8271861" y="3806843"/>
                <a:ext cx="0" cy="13176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8" name="Google Shape;5338;p97"/>
              <p:cNvCxnSpPr/>
              <p:nvPr/>
            </p:nvCxnSpPr>
            <p:spPr>
              <a:xfrm flipH="1" rot="10800000">
                <a:off x="7881336" y="4017980"/>
                <a:ext cx="168275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9" name="Google Shape;5339;p97"/>
              <p:cNvCxnSpPr/>
              <p:nvPr/>
            </p:nvCxnSpPr>
            <p:spPr>
              <a:xfrm flipH="1" rot="5400000">
                <a:off x="9909628" y="5560344"/>
                <a:ext cx="366793" cy="148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0" name="Google Shape;5340;p97"/>
              <p:cNvCxnSpPr/>
              <p:nvPr/>
            </p:nvCxnSpPr>
            <p:spPr>
              <a:xfrm flipH="1" rot="10800000">
                <a:off x="8483508" y="5013435"/>
                <a:ext cx="404236" cy="20777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1" name="Google Shape;5341;p97"/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2" name="Google Shape;5342;p97"/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3" name="Google Shape;5343;p97"/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4" name="Google Shape;5344;p97"/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5" name="Google Shape;5345;p97"/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6" name="Google Shape;5346;p97"/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7" name="Google Shape;5347;p97"/>
              <p:cNvCxnSpPr/>
              <p:nvPr/>
            </p:nvCxnSpPr>
            <p:spPr>
              <a:xfrm rot="10800000">
                <a:off x="10706077" y="2695840"/>
                <a:ext cx="353541" cy="6780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8" name="Google Shape;5348;p97"/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349" name="Google Shape;5349;p97"/>
              <p:cNvCxnSpPr/>
              <p:nvPr/>
            </p:nvCxnSpPr>
            <p:spPr>
              <a:xfrm flipH="1" rot="10800000">
                <a:off x="9402788" y="4090252"/>
                <a:ext cx="429324" cy="70560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50" name="Google Shape;5350;p97"/>
              <p:cNvCxnSpPr/>
              <p:nvPr/>
            </p:nvCxnSpPr>
            <p:spPr>
              <a:xfrm flipH="1" rot="10800000">
                <a:off x="8268637" y="4024329"/>
                <a:ext cx="969051" cy="31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pic>
          <p:nvPicPr>
            <p:cNvPr descr="antenna_radiation_stylized" id="5351" name="Google Shape;5351;p9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5352" name="Google Shape;5352;p9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ell_tower_radiation copy" id="5353" name="Google Shape;5353;p9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4" name="Google Shape;5354;p97"/>
            <p:cNvSpPr/>
            <p:nvPr/>
          </p:nvSpPr>
          <p:spPr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5" name="Google Shape;5355;p97"/>
          <p:cNvCxnSpPr/>
          <p:nvPr/>
        </p:nvCxnSpPr>
        <p:spPr>
          <a:xfrm>
            <a:off x="6308295" y="2025269"/>
            <a:ext cx="171000" cy="1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356" name="Google Shape;5356;p97"/>
          <p:cNvGrpSpPr/>
          <p:nvPr/>
        </p:nvGrpSpPr>
        <p:grpSpPr>
          <a:xfrm>
            <a:off x="6190423" y="1732032"/>
            <a:ext cx="223838" cy="348006"/>
            <a:chOff x="3130" y="3288"/>
            <a:chExt cx="410" cy="742"/>
          </a:xfrm>
        </p:grpSpPr>
        <p:cxnSp>
          <p:nvCxnSpPr>
            <p:cNvPr id="5357" name="Google Shape;5357;p97"/>
            <p:cNvCxnSpPr/>
            <p:nvPr/>
          </p:nvCxnSpPr>
          <p:spPr>
            <a:xfrm flipH="1">
              <a:off x="3130" y="3288"/>
              <a:ext cx="205" cy="6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8" name="Google Shape;5358;p97"/>
            <p:cNvCxnSpPr/>
            <p:nvPr/>
          </p:nvCxnSpPr>
          <p:spPr>
            <a:xfrm>
              <a:off x="3335" y="3288"/>
              <a:ext cx="205" cy="6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9" name="Google Shape;5359;p97"/>
            <p:cNvCxnSpPr/>
            <p:nvPr/>
          </p:nvCxnSpPr>
          <p:spPr>
            <a:xfrm>
              <a:off x="3130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0" name="Google Shape;5360;p97"/>
            <p:cNvCxnSpPr/>
            <p:nvPr/>
          </p:nvCxnSpPr>
          <p:spPr>
            <a:xfrm flipH="1">
              <a:off x="3335" y="3957"/>
              <a:ext cx="205" cy="73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1" name="Google Shape;5361;p97"/>
            <p:cNvCxnSpPr/>
            <p:nvPr/>
          </p:nvCxnSpPr>
          <p:spPr>
            <a:xfrm>
              <a:off x="3335" y="3303"/>
              <a:ext cx="0" cy="7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2" name="Google Shape;5362;p97"/>
            <p:cNvCxnSpPr/>
            <p:nvPr/>
          </p:nvCxnSpPr>
          <p:spPr>
            <a:xfrm flipH="1" rot="10800000">
              <a:off x="3130" y="3888"/>
              <a:ext cx="205" cy="72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3" name="Google Shape;5363;p97"/>
            <p:cNvCxnSpPr/>
            <p:nvPr/>
          </p:nvCxnSpPr>
          <p:spPr>
            <a:xfrm rot="10800000">
              <a:off x="3335" y="3888"/>
              <a:ext cx="205" cy="69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4" name="Google Shape;5364;p97"/>
            <p:cNvCxnSpPr/>
            <p:nvPr/>
          </p:nvCxnSpPr>
          <p:spPr>
            <a:xfrm>
              <a:off x="3217" y="3668"/>
              <a:ext cx="118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5" name="Google Shape;5365;p97"/>
            <p:cNvCxnSpPr/>
            <p:nvPr/>
          </p:nvCxnSpPr>
          <p:spPr>
            <a:xfrm flipH="1" rot="10800000">
              <a:off x="3335" y="3668"/>
              <a:ext cx="124" cy="5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6" name="Google Shape;5366;p97"/>
            <p:cNvCxnSpPr/>
            <p:nvPr/>
          </p:nvCxnSpPr>
          <p:spPr>
            <a:xfrm>
              <a:off x="3178" y="3766"/>
              <a:ext cx="152" cy="7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7" name="Google Shape;5367;p97"/>
            <p:cNvCxnSpPr/>
            <p:nvPr/>
          </p:nvCxnSpPr>
          <p:spPr>
            <a:xfrm flipH="1" rot="10800000">
              <a:off x="3335" y="3781"/>
              <a:ext cx="153" cy="6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8" name="Google Shape;5368;p97"/>
            <p:cNvCxnSpPr/>
            <p:nvPr/>
          </p:nvCxnSpPr>
          <p:spPr>
            <a:xfrm flipH="1" rot="10800000">
              <a:off x="3335" y="3567"/>
              <a:ext cx="78" cy="2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9" name="Google Shape;5369;p97"/>
            <p:cNvCxnSpPr/>
            <p:nvPr/>
          </p:nvCxnSpPr>
          <p:spPr>
            <a:xfrm flipH="1" rot="10800000">
              <a:off x="3335" y="3428"/>
              <a:ext cx="49" cy="2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0" name="Google Shape;5370;p97"/>
            <p:cNvCxnSpPr/>
            <p:nvPr/>
          </p:nvCxnSpPr>
          <p:spPr>
            <a:xfrm>
              <a:off x="3247" y="3558"/>
              <a:ext cx="9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1" name="Google Shape;5371;p97"/>
            <p:cNvCxnSpPr/>
            <p:nvPr/>
          </p:nvCxnSpPr>
          <p:spPr>
            <a:xfrm>
              <a:off x="3289" y="3422"/>
              <a:ext cx="55" cy="36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access_point_stylized_small" id="5372" name="Google Shape;537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62812" y="2896424"/>
            <a:ext cx="277627" cy="230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cess_point_stylized_small" id="5373" name="Google Shape;5373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0358" y="4143174"/>
            <a:ext cx="285701" cy="2380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74" name="Google Shape;5374;p97"/>
          <p:cNvGrpSpPr/>
          <p:nvPr/>
        </p:nvGrpSpPr>
        <p:grpSpPr>
          <a:xfrm>
            <a:off x="7490242" y="3742367"/>
            <a:ext cx="295354" cy="163895"/>
            <a:chOff x="7493876" y="2774731"/>
            <a:chExt cx="1481958" cy="894622"/>
          </a:xfrm>
        </p:grpSpPr>
        <p:sp>
          <p:nvSpPr>
            <p:cNvPr id="5375" name="Google Shape;5375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76" name="Google Shape;5376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77" name="Google Shape;5377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78" name="Google Shape;5378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9" name="Google Shape;5379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0" name="Google Shape;5380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1" name="Google Shape;5381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82" name="Google Shape;5382;p97"/>
          <p:cNvGrpSpPr/>
          <p:nvPr/>
        </p:nvGrpSpPr>
        <p:grpSpPr>
          <a:xfrm>
            <a:off x="7539329" y="4004263"/>
            <a:ext cx="232207" cy="143115"/>
            <a:chOff x="3668110" y="2448910"/>
            <a:chExt cx="3794234" cy="2165130"/>
          </a:xfrm>
        </p:grpSpPr>
        <p:sp>
          <p:nvSpPr>
            <p:cNvPr id="5383" name="Google Shape;5383;p97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4" name="Google Shape;5384;p97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5" name="Google Shape;5385;p97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5386" name="Google Shape;5386;p9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7" name="Google Shape;5387;p9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8" name="Google Shape;5388;p9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9" name="Google Shape;5389;p9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0" name="Google Shape;5390;p97"/>
          <p:cNvGrpSpPr/>
          <p:nvPr/>
        </p:nvGrpSpPr>
        <p:grpSpPr>
          <a:xfrm>
            <a:off x="6660037" y="3725445"/>
            <a:ext cx="295354" cy="163895"/>
            <a:chOff x="7493876" y="2774731"/>
            <a:chExt cx="1481958" cy="894622"/>
          </a:xfrm>
        </p:grpSpPr>
        <p:sp>
          <p:nvSpPr>
            <p:cNvPr id="5391" name="Google Shape;5391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392" name="Google Shape;5392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393" name="Google Shape;5393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94" name="Google Shape;5394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5" name="Google Shape;5395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6" name="Google Shape;5396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7" name="Google Shape;5397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8" name="Google Shape;5398;p97"/>
          <p:cNvGrpSpPr/>
          <p:nvPr/>
        </p:nvGrpSpPr>
        <p:grpSpPr>
          <a:xfrm>
            <a:off x="6385945" y="3895809"/>
            <a:ext cx="232207" cy="143115"/>
            <a:chOff x="3668110" y="2448910"/>
            <a:chExt cx="3794234" cy="2165130"/>
          </a:xfrm>
        </p:grpSpPr>
        <p:sp>
          <p:nvSpPr>
            <p:cNvPr id="5399" name="Google Shape;5399;p97"/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0" name="Google Shape;5400;p97"/>
            <p:cNvSpPr/>
            <p:nvPr/>
          </p:nvSpPr>
          <p:spPr>
            <a:xfrm>
              <a:off x="3678620" y="2448910"/>
              <a:ext cx="3783724" cy="1324303"/>
            </a:xfrm>
            <a:custGeom>
              <a:rect b="b" l="l" r="r" t="t"/>
              <a:pathLst>
                <a:path extrusionOk="0" h="1324303" w="3783724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401" name="Google Shape;5401;p97"/>
            <p:cNvGrpSpPr/>
            <p:nvPr/>
          </p:nvGrpSpPr>
          <p:grpSpPr>
            <a:xfrm>
              <a:off x="3941376" y="2603243"/>
              <a:ext cx="3202061" cy="1066110"/>
              <a:chOff x="7939341" y="3037317"/>
              <a:chExt cx="897649" cy="353919"/>
            </a:xfrm>
          </p:grpSpPr>
          <p:sp>
            <p:nvSpPr>
              <p:cNvPr id="5402" name="Google Shape;5402;p97"/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3" name="Google Shape;5403;p97"/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4" name="Google Shape;5404;p97"/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5" name="Google Shape;5405;p97"/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06" name="Google Shape;5406;p97"/>
          <p:cNvGrpSpPr/>
          <p:nvPr/>
        </p:nvGrpSpPr>
        <p:grpSpPr>
          <a:xfrm>
            <a:off x="6482331" y="2109309"/>
            <a:ext cx="265270" cy="126231"/>
            <a:chOff x="7493876" y="2774731"/>
            <a:chExt cx="1481958" cy="894622"/>
          </a:xfrm>
        </p:grpSpPr>
        <p:sp>
          <p:nvSpPr>
            <p:cNvPr id="5407" name="Google Shape;5407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08" name="Google Shape;5408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09" name="Google Shape;5409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10" name="Google Shape;5410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1" name="Google Shape;5411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2" name="Google Shape;5412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3" name="Google Shape;5413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14" name="Google Shape;5414;p97"/>
          <p:cNvGrpSpPr/>
          <p:nvPr/>
        </p:nvGrpSpPr>
        <p:grpSpPr>
          <a:xfrm>
            <a:off x="6190298" y="2974579"/>
            <a:ext cx="266308" cy="131778"/>
            <a:chOff x="7493876" y="2774731"/>
            <a:chExt cx="1481958" cy="894622"/>
          </a:xfrm>
        </p:grpSpPr>
        <p:sp>
          <p:nvSpPr>
            <p:cNvPr id="5415" name="Google Shape;5415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16" name="Google Shape;5416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17" name="Google Shape;5417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18" name="Google Shape;5418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9" name="Google Shape;5419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0" name="Google Shape;5420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1" name="Google Shape;5421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22" name="Google Shape;5422;p97"/>
          <p:cNvGrpSpPr/>
          <p:nvPr/>
        </p:nvGrpSpPr>
        <p:grpSpPr>
          <a:xfrm>
            <a:off x="8315199" y="2701127"/>
            <a:ext cx="128189" cy="72822"/>
            <a:chOff x="7493876" y="2774731"/>
            <a:chExt cx="1481958" cy="894622"/>
          </a:xfrm>
        </p:grpSpPr>
        <p:sp>
          <p:nvSpPr>
            <p:cNvPr id="5423" name="Google Shape;5423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24" name="Google Shape;5424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25" name="Google Shape;5425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26" name="Google Shape;5426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7" name="Google Shape;5427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8" name="Google Shape;5428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9" name="Google Shape;5429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0" name="Google Shape;5430;p97"/>
          <p:cNvGrpSpPr/>
          <p:nvPr/>
        </p:nvGrpSpPr>
        <p:grpSpPr>
          <a:xfrm>
            <a:off x="7960417" y="2622158"/>
            <a:ext cx="265270" cy="148776"/>
            <a:chOff x="7493876" y="2774731"/>
            <a:chExt cx="1481958" cy="894622"/>
          </a:xfrm>
        </p:grpSpPr>
        <p:sp>
          <p:nvSpPr>
            <p:cNvPr id="5431" name="Google Shape;5431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32" name="Google Shape;5432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33" name="Google Shape;5433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34" name="Google Shape;5434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5" name="Google Shape;5435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6" name="Google Shape;5436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7" name="Google Shape;5437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38" name="Google Shape;5438;p97"/>
          <p:cNvGrpSpPr/>
          <p:nvPr/>
        </p:nvGrpSpPr>
        <p:grpSpPr>
          <a:xfrm>
            <a:off x="7614004" y="1651774"/>
            <a:ext cx="265270" cy="148776"/>
            <a:chOff x="7493876" y="2774731"/>
            <a:chExt cx="1481958" cy="894622"/>
          </a:xfrm>
        </p:grpSpPr>
        <p:sp>
          <p:nvSpPr>
            <p:cNvPr id="5439" name="Google Shape;5439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40" name="Google Shape;5440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41" name="Google Shape;5441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42" name="Google Shape;5442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3" name="Google Shape;5443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4" name="Google Shape;5444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5" name="Google Shape;5445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46" name="Google Shape;5446;p97"/>
          <p:cNvGrpSpPr/>
          <p:nvPr/>
        </p:nvGrpSpPr>
        <p:grpSpPr>
          <a:xfrm>
            <a:off x="8047871" y="1960080"/>
            <a:ext cx="265270" cy="148776"/>
            <a:chOff x="7493876" y="2774731"/>
            <a:chExt cx="1481958" cy="894622"/>
          </a:xfrm>
        </p:grpSpPr>
        <p:sp>
          <p:nvSpPr>
            <p:cNvPr id="5447" name="Google Shape;5447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48" name="Google Shape;5448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49" name="Google Shape;5449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50" name="Google Shape;5450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1" name="Google Shape;5451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2" name="Google Shape;5452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3" name="Google Shape;5453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54" name="Google Shape;5454;p97"/>
          <p:cNvGrpSpPr/>
          <p:nvPr/>
        </p:nvGrpSpPr>
        <p:grpSpPr>
          <a:xfrm>
            <a:off x="8135329" y="1581027"/>
            <a:ext cx="265270" cy="148776"/>
            <a:chOff x="7493876" y="2774731"/>
            <a:chExt cx="1481958" cy="894622"/>
          </a:xfrm>
        </p:grpSpPr>
        <p:sp>
          <p:nvSpPr>
            <p:cNvPr id="5455" name="Google Shape;5455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56" name="Google Shape;5456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57" name="Google Shape;5457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58" name="Google Shape;5458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9" name="Google Shape;5459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0" name="Google Shape;5460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1" name="Google Shape;5461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62" name="Google Shape;5462;p97"/>
          <p:cNvGrpSpPr/>
          <p:nvPr/>
        </p:nvGrpSpPr>
        <p:grpSpPr>
          <a:xfrm>
            <a:off x="6976136" y="2967587"/>
            <a:ext cx="275348" cy="180266"/>
            <a:chOff x="7493876" y="2774731"/>
            <a:chExt cx="1481958" cy="894622"/>
          </a:xfrm>
        </p:grpSpPr>
        <p:sp>
          <p:nvSpPr>
            <p:cNvPr id="5463" name="Google Shape;5463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64" name="Google Shape;5464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65" name="Google Shape;5465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66" name="Google Shape;5466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7" name="Google Shape;5467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8" name="Google Shape;5468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9" name="Google Shape;5469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70" name="Google Shape;5470;p97"/>
          <p:cNvGrpSpPr/>
          <p:nvPr/>
        </p:nvGrpSpPr>
        <p:grpSpPr>
          <a:xfrm>
            <a:off x="7637555" y="1996228"/>
            <a:ext cx="265270" cy="148776"/>
            <a:chOff x="7493876" y="2774731"/>
            <a:chExt cx="1481958" cy="894622"/>
          </a:xfrm>
        </p:grpSpPr>
        <p:sp>
          <p:nvSpPr>
            <p:cNvPr id="5471" name="Google Shape;5471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72" name="Google Shape;5472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73" name="Google Shape;5473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74" name="Google Shape;5474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5" name="Google Shape;5475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6" name="Google Shape;5476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7" name="Google Shape;5477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78" name="Google Shape;5478;p97"/>
          <p:cNvGrpSpPr/>
          <p:nvPr/>
        </p:nvGrpSpPr>
        <p:grpSpPr>
          <a:xfrm>
            <a:off x="7274899" y="2545643"/>
            <a:ext cx="275348" cy="180266"/>
            <a:chOff x="7493876" y="2774731"/>
            <a:chExt cx="1481958" cy="894622"/>
          </a:xfrm>
        </p:grpSpPr>
        <p:sp>
          <p:nvSpPr>
            <p:cNvPr id="5479" name="Google Shape;5479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80" name="Google Shape;5480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81" name="Google Shape;5481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82" name="Google Shape;5482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3" name="Google Shape;5483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4" name="Google Shape;5484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5" name="Google Shape;5485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86" name="Google Shape;5486;p97"/>
          <p:cNvGrpSpPr/>
          <p:nvPr/>
        </p:nvGrpSpPr>
        <p:grpSpPr>
          <a:xfrm>
            <a:off x="7353210" y="2999941"/>
            <a:ext cx="275348" cy="180266"/>
            <a:chOff x="7493876" y="2774731"/>
            <a:chExt cx="1481958" cy="894622"/>
          </a:xfrm>
        </p:grpSpPr>
        <p:sp>
          <p:nvSpPr>
            <p:cNvPr id="5487" name="Google Shape;5487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88" name="Google Shape;5488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89" name="Google Shape;5489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90" name="Google Shape;5490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1" name="Google Shape;5491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2" name="Google Shape;5492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3" name="Google Shape;5493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494" name="Google Shape;5494;p97"/>
          <p:cNvGrpSpPr/>
          <p:nvPr/>
        </p:nvGrpSpPr>
        <p:grpSpPr>
          <a:xfrm>
            <a:off x="7933905" y="2994299"/>
            <a:ext cx="265270" cy="148776"/>
            <a:chOff x="7493876" y="2774731"/>
            <a:chExt cx="1481958" cy="894622"/>
          </a:xfrm>
        </p:grpSpPr>
        <p:sp>
          <p:nvSpPr>
            <p:cNvPr id="5495" name="Google Shape;5495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496" name="Google Shape;5496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497" name="Google Shape;5497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498" name="Google Shape;5498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9" name="Google Shape;5499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0" name="Google Shape;5500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1" name="Google Shape;5501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02" name="Google Shape;5502;p97"/>
          <p:cNvGrpSpPr/>
          <p:nvPr/>
        </p:nvGrpSpPr>
        <p:grpSpPr>
          <a:xfrm>
            <a:off x="7088493" y="3581644"/>
            <a:ext cx="295354" cy="163895"/>
            <a:chOff x="7493876" y="2774731"/>
            <a:chExt cx="1481958" cy="894622"/>
          </a:xfrm>
        </p:grpSpPr>
        <p:sp>
          <p:nvSpPr>
            <p:cNvPr id="5503" name="Google Shape;5503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04" name="Google Shape;5504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05" name="Google Shape;5505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06" name="Google Shape;5506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7" name="Google Shape;5507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8" name="Google Shape;5508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9" name="Google Shape;5509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10" name="Google Shape;5510;p97"/>
          <p:cNvGrpSpPr/>
          <p:nvPr/>
        </p:nvGrpSpPr>
        <p:grpSpPr>
          <a:xfrm>
            <a:off x="8194487" y="3276844"/>
            <a:ext cx="171221" cy="90300"/>
            <a:chOff x="7493876" y="2774731"/>
            <a:chExt cx="1481958" cy="894622"/>
          </a:xfrm>
        </p:grpSpPr>
        <p:sp>
          <p:nvSpPr>
            <p:cNvPr id="5511" name="Google Shape;5511;p97"/>
            <p:cNvSpPr/>
            <p:nvPr/>
          </p:nvSpPr>
          <p:spPr>
            <a:xfrm>
              <a:off x="7493876" y="3084399"/>
              <a:ext cx="1481958" cy="584954"/>
            </a:xfrm>
            <a:custGeom>
              <a:rect b="b" l="l" r="r" t="t"/>
              <a:pathLst>
                <a:path extrusionOk="0" h="3099826" w="8166683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lt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</a:t>
              </a:r>
              <a:endParaRPr sz="1100"/>
            </a:p>
          </p:txBody>
        </p:sp>
        <p:sp>
          <p:nvSpPr>
            <p:cNvPr id="5512" name="Google Shape;5512;p97"/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</a:t>
              </a:r>
              <a:endParaRPr sz="1100"/>
            </a:p>
          </p:txBody>
        </p:sp>
        <p:grpSp>
          <p:nvGrpSpPr>
            <p:cNvPr id="5513" name="Google Shape;5513;p97"/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514" name="Google Shape;5514;p97"/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rect b="b" l="l" r="r" t="t"/>
                <a:pathLst>
                  <a:path extrusionOk="0" h="1049866" w="467301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5" name="Google Shape;5515;p97"/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rect b="b" l="l" r="r" t="t"/>
                <a:pathLst>
                  <a:path extrusionOk="0" h="903890" w="1744718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6" name="Google Shape;5516;p97"/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rect b="b" l="l" r="r" t="t"/>
                <a:pathLst>
                  <a:path extrusionOk="0" h="893380" w="1713187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7" name="Google Shape;5517;p97"/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rect b="b" l="l" r="r" t="t"/>
                <a:pathLst>
                  <a:path extrusionOk="0" h="1418896" w="3725019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18" name="Google Shape;5518;p97"/>
          <p:cNvGrpSpPr/>
          <p:nvPr/>
        </p:nvGrpSpPr>
        <p:grpSpPr>
          <a:xfrm>
            <a:off x="5731706" y="1767460"/>
            <a:ext cx="401240" cy="311162"/>
            <a:chOff x="7432700" y="2327293"/>
            <a:chExt cx="534987" cy="414882"/>
          </a:xfrm>
        </p:grpSpPr>
        <p:pic>
          <p:nvPicPr>
            <p:cNvPr descr="antenna_stylized" id="5519" name="Google Shape;5519;p9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5520" name="Google Shape;5520;p9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 rot="109064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1" name="Google Shape;5521;p97"/>
            <p:cNvSpPr/>
            <p:nvPr/>
          </p:nvSpPr>
          <p:spPr>
            <a:xfrm>
              <a:off x="7603304" y="2420984"/>
              <a:ext cx="351919" cy="208167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5522" name="Google Shape;5522;p9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23" name="Google Shape;5523;p97"/>
            <p:cNvSpPr/>
            <p:nvPr/>
          </p:nvSpPr>
          <p:spPr>
            <a:xfrm>
              <a:off x="7667378" y="2414843"/>
              <a:ext cx="298167" cy="3873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4" name="Google Shape;5524;p97"/>
            <p:cNvSpPr/>
            <p:nvPr/>
          </p:nvSpPr>
          <p:spPr>
            <a:xfrm>
              <a:off x="7600188" y="2414528"/>
              <a:ext cx="82770" cy="161243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5" name="Google Shape;5525;p97"/>
            <p:cNvSpPr/>
            <p:nvPr/>
          </p:nvSpPr>
          <p:spPr>
            <a:xfrm>
              <a:off x="7874205" y="2443344"/>
              <a:ext cx="89197" cy="18612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6" name="Google Shape;5526;p97"/>
            <p:cNvSpPr/>
            <p:nvPr/>
          </p:nvSpPr>
          <p:spPr>
            <a:xfrm>
              <a:off x="7599214" y="2567582"/>
              <a:ext cx="327185" cy="6282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7" name="Google Shape;5527;p97"/>
            <p:cNvSpPr/>
            <p:nvPr/>
          </p:nvSpPr>
          <p:spPr>
            <a:xfrm>
              <a:off x="7884138" y="2444918"/>
              <a:ext cx="83549" cy="186909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8" name="Google Shape;5528;p97"/>
            <p:cNvSpPr/>
            <p:nvPr/>
          </p:nvSpPr>
          <p:spPr>
            <a:xfrm>
              <a:off x="7599603" y="2575928"/>
              <a:ext cx="290961" cy="62041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29" name="Google Shape;5529;p97"/>
            <p:cNvGrpSpPr/>
            <p:nvPr/>
          </p:nvGrpSpPr>
          <p:grpSpPr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5530" name="Google Shape;5530;p9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1" name="Google Shape;5531;p9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2" name="Google Shape;5532;p9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3" name="Google Shape;5533;p9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4" name="Google Shape;5534;p9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5" name="Google Shape;5535;p9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36" name="Google Shape;5536;p97"/>
            <p:cNvSpPr/>
            <p:nvPr/>
          </p:nvSpPr>
          <p:spPr>
            <a:xfrm>
              <a:off x="7763780" y="2647731"/>
              <a:ext cx="119578" cy="80936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7" name="Google Shape;5537;p97"/>
            <p:cNvSpPr/>
            <p:nvPr/>
          </p:nvSpPr>
          <p:spPr>
            <a:xfrm>
              <a:off x="7458602" y="2654187"/>
              <a:ext cx="305957" cy="7385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8" name="Google Shape;5538;p97"/>
            <p:cNvSpPr/>
            <p:nvPr/>
          </p:nvSpPr>
          <p:spPr>
            <a:xfrm>
              <a:off x="7458797" y="2640645"/>
              <a:ext cx="3311" cy="14959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9" name="Google Shape;5539;p97"/>
            <p:cNvSpPr/>
            <p:nvPr/>
          </p:nvSpPr>
          <p:spPr>
            <a:xfrm>
              <a:off x="7458992" y="2579707"/>
              <a:ext cx="142170" cy="6188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0" name="Google Shape;5540;p97"/>
            <p:cNvSpPr/>
            <p:nvPr/>
          </p:nvSpPr>
          <p:spPr>
            <a:xfrm>
              <a:off x="7468535" y="2643795"/>
              <a:ext cx="290182" cy="7101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1" name="Google Shape;5541;p97"/>
            <p:cNvSpPr/>
            <p:nvPr/>
          </p:nvSpPr>
          <p:spPr>
            <a:xfrm flipH="1" rot="10800000">
              <a:off x="7758327" y="2638756"/>
              <a:ext cx="118410" cy="73535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2" name="Google Shape;5542;p97"/>
          <p:cNvGrpSpPr/>
          <p:nvPr/>
        </p:nvGrpSpPr>
        <p:grpSpPr>
          <a:xfrm>
            <a:off x="6630736" y="1739795"/>
            <a:ext cx="398027" cy="358507"/>
            <a:chOff x="8631407" y="2290407"/>
            <a:chExt cx="530702" cy="478009"/>
          </a:xfrm>
        </p:grpSpPr>
        <p:pic>
          <p:nvPicPr>
            <p:cNvPr descr="light2.png" id="5543" name="Google Shape;5543;p9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5544" name="Google Shape;5544;p9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45" name="Google Shape;5545;p97"/>
          <p:cNvGrpSpPr/>
          <p:nvPr/>
        </p:nvGrpSpPr>
        <p:grpSpPr>
          <a:xfrm>
            <a:off x="5772538" y="2564355"/>
            <a:ext cx="263105" cy="232525"/>
            <a:chOff x="7487144" y="3389820"/>
            <a:chExt cx="350807" cy="310034"/>
          </a:xfrm>
        </p:grpSpPr>
        <p:pic>
          <p:nvPicPr>
            <p:cNvPr descr="antenna_stylized" id="5546" name="Google Shape;5546;p9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487144" y="3389820"/>
              <a:ext cx="347997" cy="1675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5547" name="Google Shape;5547;p97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 flipH="1" rot="109064">
              <a:off x="7504001" y="3575889"/>
              <a:ext cx="286699" cy="119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8" name="Google Shape;5548;p97"/>
            <p:cNvSpPr/>
            <p:nvPr/>
          </p:nvSpPr>
          <p:spPr>
            <a:xfrm>
              <a:off x="7599014" y="3459979"/>
              <a:ext cx="230764" cy="155883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5549" name="Google Shape;5549;p97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610380" y="3463988"/>
              <a:ext cx="209692" cy="141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0" name="Google Shape;5550;p97"/>
            <p:cNvSpPr/>
            <p:nvPr/>
          </p:nvSpPr>
          <p:spPr>
            <a:xfrm>
              <a:off x="7641029" y="3455381"/>
              <a:ext cx="195517" cy="29007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1" name="Google Shape;5551;p97"/>
            <p:cNvSpPr/>
            <p:nvPr/>
          </p:nvSpPr>
          <p:spPr>
            <a:xfrm>
              <a:off x="7596971" y="3455145"/>
              <a:ext cx="54275" cy="120745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2" name="Google Shape;5552;p97"/>
            <p:cNvSpPr/>
            <p:nvPr/>
          </p:nvSpPr>
          <p:spPr>
            <a:xfrm>
              <a:off x="7776652" y="3476723"/>
              <a:ext cx="58489" cy="139375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3" name="Google Shape;5553;p97"/>
            <p:cNvSpPr/>
            <p:nvPr/>
          </p:nvSpPr>
          <p:spPr>
            <a:xfrm>
              <a:off x="7596332" y="3569758"/>
              <a:ext cx="214545" cy="47048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4" name="Google Shape;5554;p97"/>
            <p:cNvSpPr/>
            <p:nvPr/>
          </p:nvSpPr>
          <p:spPr>
            <a:xfrm>
              <a:off x="7783165" y="3477902"/>
              <a:ext cx="54786" cy="139965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5" name="Google Shape;5555;p97"/>
            <p:cNvSpPr/>
            <p:nvPr/>
          </p:nvSpPr>
          <p:spPr>
            <a:xfrm>
              <a:off x="7596588" y="3576007"/>
              <a:ext cx="190792" cy="46458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56" name="Google Shape;5556;p97"/>
            <p:cNvGrpSpPr/>
            <p:nvPr/>
          </p:nvGrpSpPr>
          <p:grpSpPr>
            <a:xfrm>
              <a:off x="7593395" y="3625649"/>
              <a:ext cx="64747" cy="27592"/>
              <a:chOff x="1740" y="2642"/>
              <a:chExt cx="752" cy="327"/>
            </a:xfrm>
          </p:grpSpPr>
          <p:sp>
            <p:nvSpPr>
              <p:cNvPr id="5557" name="Google Shape;5557;p9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8" name="Google Shape;5558;p9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9" name="Google Shape;5559;p9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0" name="Google Shape;5560;p9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1" name="Google Shape;5561;p9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2" name="Google Shape;5562;p9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63" name="Google Shape;5563;p97"/>
            <p:cNvSpPr/>
            <p:nvPr/>
          </p:nvSpPr>
          <p:spPr>
            <a:xfrm>
              <a:off x="7704243" y="3629776"/>
              <a:ext cx="78411" cy="60608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4" name="Google Shape;5564;p97"/>
            <p:cNvSpPr/>
            <p:nvPr/>
          </p:nvSpPr>
          <p:spPr>
            <a:xfrm>
              <a:off x="7504129" y="3634611"/>
              <a:ext cx="200625" cy="55302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5" name="Google Shape;5565;p97"/>
            <p:cNvSpPr/>
            <p:nvPr/>
          </p:nvSpPr>
          <p:spPr>
            <a:xfrm>
              <a:off x="7504257" y="3624470"/>
              <a:ext cx="2171" cy="11202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6" name="Google Shape;5566;p97"/>
            <p:cNvSpPr/>
            <p:nvPr/>
          </p:nvSpPr>
          <p:spPr>
            <a:xfrm>
              <a:off x="7504384" y="3578837"/>
              <a:ext cx="93225" cy="46340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7" name="Google Shape;5567;p97"/>
            <p:cNvSpPr/>
            <p:nvPr/>
          </p:nvSpPr>
          <p:spPr>
            <a:xfrm>
              <a:off x="7510642" y="3626829"/>
              <a:ext cx="190281" cy="53180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8" name="Google Shape;5568;p97"/>
            <p:cNvSpPr/>
            <p:nvPr/>
          </p:nvSpPr>
          <p:spPr>
            <a:xfrm flipH="1" rot="10800000">
              <a:off x="7700668" y="3623055"/>
              <a:ext cx="77645" cy="55066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9" name="Google Shape;5569;p97"/>
          <p:cNvGrpSpPr/>
          <p:nvPr/>
        </p:nvGrpSpPr>
        <p:grpSpPr>
          <a:xfrm>
            <a:off x="6004976" y="2494068"/>
            <a:ext cx="260998" cy="297465"/>
            <a:chOff x="7797061" y="3296104"/>
            <a:chExt cx="347997" cy="396620"/>
          </a:xfrm>
        </p:grpSpPr>
        <p:pic>
          <p:nvPicPr>
            <p:cNvPr descr="fridge2.png" id="5570" name="Google Shape;5570;p9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896825" y="3355697"/>
              <a:ext cx="189578" cy="3370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5571" name="Google Shape;5571;p9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797061" y="3296104"/>
              <a:ext cx="347997" cy="1675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72" name="Google Shape;5572;p97"/>
          <p:cNvGrpSpPr/>
          <p:nvPr/>
        </p:nvGrpSpPr>
        <p:grpSpPr>
          <a:xfrm>
            <a:off x="8298710" y="2571364"/>
            <a:ext cx="388836" cy="909182"/>
            <a:chOff x="11058573" y="3399165"/>
            <a:chExt cx="518448" cy="1212242"/>
          </a:xfrm>
        </p:grpSpPr>
        <p:grpSp>
          <p:nvGrpSpPr>
            <p:cNvPr id="5573" name="Google Shape;5573;p97"/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5574" name="Google Shape;5574;p97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575" name="Google Shape;5575;p97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5576" name="Google Shape;5576;p9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5577" name="Google Shape;5577;p9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5578" name="Google Shape;5578;p9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5579" name="Google Shape;5579;p97"/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5580" name="Google Shape;5580;p97"/>
              <p:cNvCxnSpPr/>
              <p:nvPr/>
            </p:nvCxnSpPr>
            <p:spPr>
              <a:xfrm>
                <a:off x="5103720" y="2914214"/>
                <a:ext cx="232559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5581" name="Google Shape;5581;p97"/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descr="server_rack.png" id="5582" name="Google Shape;5582;p9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5583" name="Google Shape;5583;p9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descr="server_rack.png" id="5584" name="Google Shape;5584;p97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 b="0" l="0" r="0" t="0"/>
                <a:stretch/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5585" name="Google Shape;5585;p97"/>
          <p:cNvGrpSpPr/>
          <p:nvPr/>
        </p:nvGrpSpPr>
        <p:grpSpPr>
          <a:xfrm>
            <a:off x="7869086" y="3955463"/>
            <a:ext cx="132894" cy="248125"/>
            <a:chOff x="4140" y="429"/>
            <a:chExt cx="1425" cy="2396"/>
          </a:xfrm>
        </p:grpSpPr>
        <p:sp>
          <p:nvSpPr>
            <p:cNvPr id="5586" name="Google Shape;5586;p9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7" name="Google Shape;5587;p97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9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9" name="Google Shape;5589;p9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0" name="Google Shape;5590;p97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91" name="Google Shape;5591;p97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5592" name="Google Shape;5592;p97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3" name="Google Shape;5593;p97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94" name="Google Shape;5594;p97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95" name="Google Shape;5595;p97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5596" name="Google Shape;5596;p97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7" name="Google Shape;5597;p97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98" name="Google Shape;5598;p97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97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00" name="Google Shape;5600;p97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5601" name="Google Shape;5601;p97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2" name="Google Shape;5602;p97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03" name="Google Shape;5603;p9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4" name="Google Shape;5604;p97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5605" name="Google Shape;5605;p97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6" name="Google Shape;5606;p97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07" name="Google Shape;5607;p97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9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9" name="Google Shape;5609;p9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0" name="Google Shape;5610;p97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9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2" name="Google Shape;5612;p97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97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97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97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97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97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8" name="Google Shape;5618;p97"/>
          <p:cNvGrpSpPr/>
          <p:nvPr/>
        </p:nvGrpSpPr>
        <p:grpSpPr>
          <a:xfrm flipH="1">
            <a:off x="6138041" y="3675121"/>
            <a:ext cx="259223" cy="240227"/>
            <a:chOff x="2839" y="3501"/>
            <a:chExt cx="755" cy="803"/>
          </a:xfrm>
        </p:grpSpPr>
        <p:pic>
          <p:nvPicPr>
            <p:cNvPr descr="desktop_computer_stylized_medium" id="5619" name="Google Shape;5619;p9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0" name="Google Shape;5620;p9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1" name="Google Shape;5621;p97"/>
          <p:cNvGrpSpPr/>
          <p:nvPr/>
        </p:nvGrpSpPr>
        <p:grpSpPr>
          <a:xfrm flipH="1">
            <a:off x="6267832" y="4128493"/>
            <a:ext cx="259223" cy="240227"/>
            <a:chOff x="2839" y="3501"/>
            <a:chExt cx="755" cy="803"/>
          </a:xfrm>
        </p:grpSpPr>
        <p:pic>
          <p:nvPicPr>
            <p:cNvPr descr="desktop_computer_stylized_medium" id="5622" name="Google Shape;5622;p9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3" name="Google Shape;5623;p9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4" name="Google Shape;5624;p97"/>
          <p:cNvGrpSpPr/>
          <p:nvPr/>
        </p:nvGrpSpPr>
        <p:grpSpPr>
          <a:xfrm flipH="1">
            <a:off x="6566500" y="4144598"/>
            <a:ext cx="259223" cy="240227"/>
            <a:chOff x="2839" y="3501"/>
            <a:chExt cx="755" cy="803"/>
          </a:xfrm>
        </p:grpSpPr>
        <p:pic>
          <p:nvPicPr>
            <p:cNvPr descr="desktop_computer_stylized_medium" id="5625" name="Google Shape;5625;p9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6" name="Google Shape;5626;p9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27" name="Google Shape;5627;p97"/>
          <p:cNvGrpSpPr/>
          <p:nvPr/>
        </p:nvGrpSpPr>
        <p:grpSpPr>
          <a:xfrm>
            <a:off x="7303460" y="4346354"/>
            <a:ext cx="239448" cy="192627"/>
            <a:chOff x="877" y="1008"/>
            <a:chExt cx="2747" cy="2626"/>
          </a:xfrm>
        </p:grpSpPr>
        <p:pic>
          <p:nvPicPr>
            <p:cNvPr descr="antenna_stylized" id="5628" name="Google Shape;5628;p9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5629" name="Google Shape;5629;p9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0" name="Google Shape;5630;p97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5631" name="Google Shape;5631;p9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2" name="Google Shape;5632;p97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3" name="Google Shape;5633;p97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4" name="Google Shape;5634;p97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5" name="Google Shape;5635;p97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6" name="Google Shape;5636;p97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7" name="Google Shape;5637;p97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8" name="Google Shape;5638;p97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639" name="Google Shape;5639;p9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0" name="Google Shape;5640;p9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1" name="Google Shape;5641;p9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2" name="Google Shape;5642;p9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3" name="Google Shape;5643;p9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4" name="Google Shape;5644;p9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45" name="Google Shape;5645;p97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6" name="Google Shape;5646;p97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7" name="Google Shape;5647;p97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8" name="Google Shape;5648;p97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9" name="Google Shape;5649;p97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0" name="Google Shape;5650;p97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1" name="Google Shape;5651;p97"/>
          <p:cNvSpPr/>
          <p:nvPr/>
        </p:nvSpPr>
        <p:spPr>
          <a:xfrm>
            <a:off x="7767595" y="4227728"/>
            <a:ext cx="25537" cy="249693"/>
          </a:xfrm>
          <a:custGeom>
            <a:rect b="b" l="l" r="r" t="t"/>
            <a:pathLst>
              <a:path extrusionOk="0" h="2742" w="354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>
            <a:gsLst>
              <a:gs pos="0">
                <a:srgbClr val="DDDDDD"/>
              </a:gs>
              <a:gs pos="100000">
                <a:srgbClr val="333333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2" name="Google Shape;5652;p97"/>
          <p:cNvSpPr/>
          <p:nvPr/>
        </p:nvSpPr>
        <p:spPr>
          <a:xfrm>
            <a:off x="7772378" y="4242692"/>
            <a:ext cx="15249" cy="231013"/>
          </a:xfrm>
          <a:custGeom>
            <a:rect b="b" l="l" r="r" t="t"/>
            <a:pathLst>
              <a:path extrusionOk="0" h="2537" w="211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>
            <a:gsLst>
              <a:gs pos="0">
                <a:srgbClr val="808080"/>
              </a:gs>
              <a:gs pos="100000">
                <a:srgbClr val="F8F8F8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3" name="Google Shape;5653;p97"/>
          <p:cNvSpPr/>
          <p:nvPr/>
        </p:nvSpPr>
        <p:spPr>
          <a:xfrm>
            <a:off x="7769038" y="4359565"/>
            <a:ext cx="23732" cy="20644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4" name="Google Shape;5654;p97"/>
          <p:cNvSpPr/>
          <p:nvPr/>
        </p:nvSpPr>
        <p:spPr>
          <a:xfrm>
            <a:off x="7672124" y="4255799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5" name="Google Shape;5655;p97"/>
          <p:cNvGrpSpPr/>
          <p:nvPr/>
        </p:nvGrpSpPr>
        <p:grpSpPr>
          <a:xfrm>
            <a:off x="7720689" y="4253168"/>
            <a:ext cx="52138" cy="16407"/>
            <a:chOff x="613" y="2566"/>
            <a:chExt cx="721" cy="144"/>
          </a:xfrm>
        </p:grpSpPr>
        <p:sp>
          <p:nvSpPr>
            <p:cNvPr id="5656" name="Google Shape;5656;p97"/>
            <p:cNvSpPr/>
            <p:nvPr/>
          </p:nvSpPr>
          <p:spPr>
            <a:xfrm>
              <a:off x="613" y="2566"/>
              <a:ext cx="721" cy="14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97"/>
            <p:cNvSpPr/>
            <p:nvPr/>
          </p:nvSpPr>
          <p:spPr>
            <a:xfrm>
              <a:off x="625" y="2581"/>
              <a:ext cx="696" cy="114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58" name="Google Shape;5658;p97"/>
          <p:cNvSpPr/>
          <p:nvPr/>
        </p:nvSpPr>
        <p:spPr>
          <a:xfrm>
            <a:off x="7673027" y="429206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59" name="Google Shape;5659;p97"/>
          <p:cNvGrpSpPr/>
          <p:nvPr/>
        </p:nvGrpSpPr>
        <p:grpSpPr>
          <a:xfrm>
            <a:off x="7720654" y="4288583"/>
            <a:ext cx="52138" cy="14636"/>
            <a:chOff x="615" y="2564"/>
            <a:chExt cx="721" cy="139"/>
          </a:xfrm>
        </p:grpSpPr>
        <p:sp>
          <p:nvSpPr>
            <p:cNvPr id="5660" name="Google Shape;5660;p97"/>
            <p:cNvSpPr/>
            <p:nvPr/>
          </p:nvSpPr>
          <p:spPr>
            <a:xfrm>
              <a:off x="615" y="2564"/>
              <a:ext cx="721" cy="139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97"/>
            <p:cNvSpPr/>
            <p:nvPr/>
          </p:nvSpPr>
          <p:spPr>
            <a:xfrm>
              <a:off x="628" y="2581"/>
              <a:ext cx="696" cy="107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2" name="Google Shape;5662;p97"/>
          <p:cNvSpPr/>
          <p:nvPr/>
        </p:nvSpPr>
        <p:spPr>
          <a:xfrm>
            <a:off x="7673027" y="4328326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3" name="Google Shape;5663;p97"/>
          <p:cNvSpPr/>
          <p:nvPr/>
        </p:nvSpPr>
        <p:spPr>
          <a:xfrm>
            <a:off x="7673929" y="4361203"/>
            <a:ext cx="54000" cy="51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4" name="Google Shape;5664;p97"/>
          <p:cNvGrpSpPr/>
          <p:nvPr/>
        </p:nvGrpSpPr>
        <p:grpSpPr>
          <a:xfrm>
            <a:off x="7719788" y="4360281"/>
            <a:ext cx="52156" cy="14713"/>
            <a:chOff x="618" y="2586"/>
            <a:chExt cx="720" cy="124"/>
          </a:xfrm>
        </p:grpSpPr>
        <p:sp>
          <p:nvSpPr>
            <p:cNvPr id="5665" name="Google Shape;5665;p97"/>
            <p:cNvSpPr/>
            <p:nvPr/>
          </p:nvSpPr>
          <p:spPr>
            <a:xfrm>
              <a:off x="618" y="2586"/>
              <a:ext cx="720" cy="12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97"/>
            <p:cNvSpPr/>
            <p:nvPr/>
          </p:nvSpPr>
          <p:spPr>
            <a:xfrm>
              <a:off x="630" y="2586"/>
              <a:ext cx="695" cy="10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7" name="Google Shape;5667;p97"/>
          <p:cNvSpPr/>
          <p:nvPr/>
        </p:nvSpPr>
        <p:spPr>
          <a:xfrm>
            <a:off x="7769400" y="4328326"/>
            <a:ext cx="23732" cy="20535"/>
          </a:xfrm>
          <a:custGeom>
            <a:rect b="b" l="l" r="r" t="t"/>
            <a:pathLst>
              <a:path extrusionOk="0" h="226" w="328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68" name="Google Shape;5668;p97"/>
          <p:cNvGrpSpPr/>
          <p:nvPr/>
        </p:nvGrpSpPr>
        <p:grpSpPr>
          <a:xfrm>
            <a:off x="7719787" y="4325704"/>
            <a:ext cx="53025" cy="14636"/>
            <a:chOff x="613" y="2571"/>
            <a:chExt cx="732" cy="134"/>
          </a:xfrm>
        </p:grpSpPr>
        <p:sp>
          <p:nvSpPr>
            <p:cNvPr id="5669" name="Google Shape;5669;p97"/>
            <p:cNvSpPr/>
            <p:nvPr/>
          </p:nvSpPr>
          <p:spPr>
            <a:xfrm>
              <a:off x="613" y="2571"/>
              <a:ext cx="732" cy="134"/>
            </a:xfrm>
            <a:prstGeom prst="roundRect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97"/>
            <p:cNvSpPr/>
            <p:nvPr/>
          </p:nvSpPr>
          <p:spPr>
            <a:xfrm>
              <a:off x="625" y="2587"/>
              <a:ext cx="720" cy="103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71" name="Google Shape;5671;p97"/>
          <p:cNvSpPr/>
          <p:nvPr/>
        </p:nvSpPr>
        <p:spPr>
          <a:xfrm>
            <a:off x="7765610" y="4227291"/>
            <a:ext cx="6300" cy="249600"/>
          </a:xfrm>
          <a:prstGeom prst="rect">
            <a:avLst/>
          </a:prstGeom>
          <a:gradFill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2" name="Google Shape;5672;p97"/>
          <p:cNvSpPr/>
          <p:nvPr/>
        </p:nvSpPr>
        <p:spPr>
          <a:xfrm>
            <a:off x="7771565" y="4290425"/>
            <a:ext cx="21386" cy="23265"/>
          </a:xfrm>
          <a:custGeom>
            <a:rect b="b" l="l" r="r" t="t"/>
            <a:pathLst>
              <a:path extrusionOk="0" h="256" w="29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3" name="Google Shape;5673;p97"/>
          <p:cNvSpPr/>
          <p:nvPr/>
        </p:nvSpPr>
        <p:spPr>
          <a:xfrm>
            <a:off x="7771836" y="4254707"/>
            <a:ext cx="22018" cy="26214"/>
          </a:xfrm>
          <a:custGeom>
            <a:rect b="b" l="l" r="r" t="t"/>
            <a:pathLst>
              <a:path extrusionOk="0" h="288" w="304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292929"/>
              </a:gs>
              <a:gs pos="100000">
                <a:srgbClr val="808080"/>
              </a:gs>
            </a:gsLst>
            <a:lin ang="0" scaled="0"/>
          </a:gra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4" name="Google Shape;5674;p97"/>
          <p:cNvSpPr/>
          <p:nvPr/>
        </p:nvSpPr>
        <p:spPr>
          <a:xfrm>
            <a:off x="7789883" y="4465625"/>
            <a:ext cx="4500" cy="10500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5" name="Google Shape;5675;p97"/>
          <p:cNvSpPr/>
          <p:nvPr/>
        </p:nvSpPr>
        <p:spPr>
          <a:xfrm>
            <a:off x="7770663" y="4465952"/>
            <a:ext cx="22108" cy="21845"/>
          </a:xfrm>
          <a:custGeom>
            <a:rect b="b" l="l" r="r" t="t"/>
            <a:pathLst>
              <a:path extrusionOk="0" h="240" w="306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6" name="Google Shape;5676;p97"/>
          <p:cNvSpPr/>
          <p:nvPr/>
        </p:nvSpPr>
        <p:spPr>
          <a:xfrm>
            <a:off x="7513408" y="4472615"/>
            <a:ext cx="107923" cy="16384"/>
          </a:xfrm>
          <a:prstGeom prst="roundRect">
            <a:avLst>
              <a:gd fmla="val 50000" name="adj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7" name="Google Shape;5677;p97"/>
          <p:cNvSpPr/>
          <p:nvPr/>
        </p:nvSpPr>
        <p:spPr>
          <a:xfrm>
            <a:off x="7519724" y="4476875"/>
            <a:ext cx="96193" cy="8629"/>
          </a:xfrm>
          <a:prstGeom prst="roundRect">
            <a:avLst>
              <a:gd fmla="val 50000" name="adj"/>
            </a:avLst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8" name="Google Shape;5678;p97"/>
          <p:cNvSpPr/>
          <p:nvPr/>
        </p:nvSpPr>
        <p:spPr>
          <a:xfrm>
            <a:off x="7681058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9" name="Google Shape;5679;p97"/>
          <p:cNvSpPr/>
          <p:nvPr/>
        </p:nvSpPr>
        <p:spPr>
          <a:xfrm>
            <a:off x="7697300" y="4440611"/>
            <a:ext cx="14400" cy="15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0" sz="14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0" name="Google Shape;5680;p97"/>
          <p:cNvSpPr/>
          <p:nvPr/>
        </p:nvSpPr>
        <p:spPr>
          <a:xfrm>
            <a:off x="7712551" y="4440611"/>
            <a:ext cx="14400" cy="156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1" name="Google Shape;5681;p97"/>
          <p:cNvSpPr/>
          <p:nvPr/>
        </p:nvSpPr>
        <p:spPr>
          <a:xfrm>
            <a:off x="7749458" y="4381083"/>
            <a:ext cx="7200" cy="828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2" name="Google Shape;5682;p97"/>
          <p:cNvSpPr txBox="1"/>
          <p:nvPr>
            <p:ph type="title"/>
          </p:nvPr>
        </p:nvSpPr>
        <p:spPr>
          <a:xfrm>
            <a:off x="0" y="217000"/>
            <a:ext cx="8028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Peer-to-peer </a:t>
            </a:r>
            <a:r>
              <a:rPr lang="el" sz="2700"/>
              <a:t>(P2P) αρχιτεκτονική</a:t>
            </a:r>
            <a:endParaRPr sz="3300"/>
          </a:p>
        </p:txBody>
      </p:sp>
      <p:sp>
        <p:nvSpPr>
          <p:cNvPr id="5683" name="Google Shape;5683;p97"/>
          <p:cNvSpPr txBox="1"/>
          <p:nvPr/>
        </p:nvSpPr>
        <p:spPr>
          <a:xfrm>
            <a:off x="-130700" y="938550"/>
            <a:ext cx="5392800" cy="41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i="1"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υπάρχει πάντα ενεργός εξυπηρέτης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ζεύγοι περιοδικά συνδεδεμένων υπολογιστών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επικοινωνούν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απευθείας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μεταξύ τους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ομότιμοι ζητάνε υπηρεσίες από άλλους ομότιμους</a:t>
            </a:r>
            <a:r>
              <a:rPr b="0" lang="el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παρέχουν αντίστοιχα σε άλλους</a:t>
            </a:r>
            <a:endParaRPr sz="2000"/>
          </a:p>
          <a:p>
            <a:pPr indent="-177800" lvl="1" marL="43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i="1"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αυτοκλιμάκωση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νέοι ομότιμοι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φέρνουν νέες 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ικανότητες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εξυπηρέτησης</a:t>
            </a:r>
            <a:r>
              <a:rPr b="0" i="0" lang="el" sz="20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και νέες απαιτήσεις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ομότιμοι είναι συνδεδεμένοι ανα διαστήματα και αλλάζουν διευθύνσεις</a:t>
            </a:r>
            <a:r>
              <a:rPr b="0" lang="el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IP</a:t>
            </a:r>
            <a:endParaRPr sz="2000"/>
          </a:p>
          <a:p>
            <a:pPr indent="-190500" lvl="1" marL="520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8"/>
              </a:buClr>
              <a:buSzPts val="2000"/>
              <a:buFont typeface="Arial"/>
              <a:buChar char="•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περίπλοκη διαχείριση</a:t>
            </a:r>
            <a:endParaRPr sz="2000"/>
          </a:p>
          <a:p>
            <a:pPr indent="-165100" lvl="0" marL="2667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παραδείγματα</a:t>
            </a:r>
            <a:r>
              <a:rPr b="0" lang="el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P2P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διανομή αρχείων</a:t>
            </a:r>
            <a:r>
              <a:rPr b="0" lang="el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(BitTorrent), streaming (KanKan), VoIP (Skype)</a:t>
            </a:r>
            <a:endParaRPr b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84" name="Google Shape;5684;p97"/>
          <p:cNvGrpSpPr/>
          <p:nvPr/>
        </p:nvGrpSpPr>
        <p:grpSpPr>
          <a:xfrm>
            <a:off x="7654281" y="4212300"/>
            <a:ext cx="161230" cy="302940"/>
            <a:chOff x="4140" y="429"/>
            <a:chExt cx="1425" cy="2396"/>
          </a:xfrm>
        </p:grpSpPr>
        <p:sp>
          <p:nvSpPr>
            <p:cNvPr id="5685" name="Google Shape;5685;p97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6" name="Google Shape;5686;p97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97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8" name="Google Shape;5688;p97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9" name="Google Shape;5689;p97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90" name="Google Shape;5690;p97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5691" name="Google Shape;5691;p97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2" name="Google Shape;5692;p97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3" name="Google Shape;5693;p97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94" name="Google Shape;5694;p97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5695" name="Google Shape;5695;p97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6" name="Google Shape;5696;p97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7" name="Google Shape;5697;p97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97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99" name="Google Shape;5699;p97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5700" name="Google Shape;5700;p97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1" name="Google Shape;5701;p97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2" name="Google Shape;5702;p97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03" name="Google Shape;5703;p97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5704" name="Google Shape;5704;p97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5" name="Google Shape;5705;p97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Noto Sans Symbols"/>
                  <a:buNone/>
                </a:pPr>
                <a:r>
                  <a:t/>
                </a:r>
                <a:endParaRPr b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06" name="Google Shape;5706;p97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97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8" name="Google Shape;5708;p97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9" name="Google Shape;5709;p97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97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1" name="Google Shape;5711;p97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97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97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97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Noto Sans Symbols"/>
                <a:buNone/>
              </a:pPr>
              <a:r>
                <a:t/>
              </a:r>
              <a:endParaRPr b="0" sz="1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97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97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Noto Sans Symbols"/>
                <a:buNone/>
              </a:pPr>
              <a:r>
                <a:t/>
              </a:r>
              <a:endParaRPr b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7" name="Google Shape;5717;p97"/>
          <p:cNvSpPr/>
          <p:nvPr/>
        </p:nvSpPr>
        <p:spPr>
          <a:xfrm>
            <a:off x="5213026" y="1116346"/>
            <a:ext cx="4019700" cy="3716100"/>
          </a:xfrm>
          <a:prstGeom prst="rect">
            <a:avLst/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18" name="Google Shape;5718;p97"/>
          <p:cNvGrpSpPr/>
          <p:nvPr/>
        </p:nvGrpSpPr>
        <p:grpSpPr>
          <a:xfrm>
            <a:off x="5912643" y="1360628"/>
            <a:ext cx="1493416" cy="3361808"/>
            <a:chOff x="7680324" y="1814171"/>
            <a:chExt cx="1991221" cy="4482411"/>
          </a:xfrm>
        </p:grpSpPr>
        <p:sp>
          <p:nvSpPr>
            <p:cNvPr id="5719" name="Google Shape;5719;p97"/>
            <p:cNvSpPr/>
            <p:nvPr/>
          </p:nvSpPr>
          <p:spPr>
            <a:xfrm>
              <a:off x="7689254" y="516084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0" name="Google Shape;5720;p97"/>
            <p:cNvSpPr/>
            <p:nvPr/>
          </p:nvSpPr>
          <p:spPr>
            <a:xfrm>
              <a:off x="7680324" y="1814171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21" name="Google Shape;5721;p97"/>
            <p:cNvCxnSpPr/>
            <p:nvPr/>
          </p:nvCxnSpPr>
          <p:spPr>
            <a:xfrm flipH="1">
              <a:off x="8353326" y="2438326"/>
              <a:ext cx="498897" cy="1114752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722" name="Google Shape;5722;p97"/>
            <p:cNvCxnSpPr/>
            <p:nvPr/>
          </p:nvCxnSpPr>
          <p:spPr>
            <a:xfrm>
              <a:off x="7971176" y="2321758"/>
              <a:ext cx="1187" cy="2793530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5723" name="Google Shape;5723;p97"/>
            <p:cNvSpPr/>
            <p:nvPr/>
          </p:nvSpPr>
          <p:spPr>
            <a:xfrm>
              <a:off x="8703904" y="1943418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4" name="Google Shape;5724;p97"/>
            <p:cNvSpPr/>
            <p:nvPr/>
          </p:nvSpPr>
          <p:spPr>
            <a:xfrm>
              <a:off x="8013358" y="3440898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5" name="Google Shape;5725;p97"/>
            <p:cNvSpPr/>
            <p:nvPr/>
          </p:nvSpPr>
          <p:spPr>
            <a:xfrm>
              <a:off x="9059242" y="5786513"/>
              <a:ext cx="612303" cy="510069"/>
            </a:xfrm>
            <a:prstGeom prst="ellipse">
              <a:avLst/>
            </a:prstGeom>
            <a:noFill/>
            <a:ln cap="flat" cmpd="sng" w="28575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26" name="Google Shape;5726;p97"/>
            <p:cNvCxnSpPr/>
            <p:nvPr/>
          </p:nvCxnSpPr>
          <p:spPr>
            <a:xfrm>
              <a:off x="9143664" y="2462348"/>
              <a:ext cx="228982" cy="3299611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727" name="Google Shape;5727;p97"/>
            <p:cNvCxnSpPr/>
            <p:nvPr/>
          </p:nvCxnSpPr>
          <p:spPr>
            <a:xfrm>
              <a:off x="8485044" y="3911282"/>
              <a:ext cx="764880" cy="1866664"/>
            </a:xfrm>
            <a:prstGeom prst="straightConnector1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grpSp>
        <p:nvGrpSpPr>
          <p:cNvPr id="5728" name="Google Shape;5728;p97"/>
          <p:cNvGrpSpPr/>
          <p:nvPr/>
        </p:nvGrpSpPr>
        <p:grpSpPr>
          <a:xfrm>
            <a:off x="5965068" y="1394794"/>
            <a:ext cx="311944" cy="289322"/>
            <a:chOff x="2751" y="1851"/>
            <a:chExt cx="462" cy="478"/>
          </a:xfrm>
        </p:grpSpPr>
        <p:pic>
          <p:nvPicPr>
            <p:cNvPr descr="iphone_stylized_small" id="5729" name="Google Shape;5729;p97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radiation_stylized" id="5730" name="Google Shape;5730;p97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31" name="Google Shape;5731;p97"/>
          <p:cNvGrpSpPr/>
          <p:nvPr/>
        </p:nvGrpSpPr>
        <p:grpSpPr>
          <a:xfrm>
            <a:off x="6527054" y="1544343"/>
            <a:ext cx="636984" cy="169582"/>
            <a:chOff x="8493165" y="2029804"/>
            <a:chExt cx="849312" cy="226109"/>
          </a:xfrm>
        </p:grpSpPr>
        <p:pic>
          <p:nvPicPr>
            <p:cNvPr descr="car_icon_small" id="5732" name="Google Shape;5732;p97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tenna_stylized" id="5733" name="Google Shape;5733;p9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34" name="Google Shape;5734;p97"/>
          <p:cNvGrpSpPr/>
          <p:nvPr/>
        </p:nvGrpSpPr>
        <p:grpSpPr>
          <a:xfrm flipH="1">
            <a:off x="6146397" y="2675357"/>
            <a:ext cx="269446" cy="256534"/>
            <a:chOff x="2839" y="3501"/>
            <a:chExt cx="755" cy="803"/>
          </a:xfrm>
        </p:grpSpPr>
        <p:pic>
          <p:nvPicPr>
            <p:cNvPr descr="desktop_computer_stylized_medium" id="5735" name="Google Shape;5735;p97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6" name="Google Shape;5736;p9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7" name="Google Shape;5737;p97"/>
          <p:cNvGrpSpPr/>
          <p:nvPr/>
        </p:nvGrpSpPr>
        <p:grpSpPr>
          <a:xfrm flipH="1">
            <a:off x="5982885" y="3960795"/>
            <a:ext cx="259223" cy="240227"/>
            <a:chOff x="2839" y="3501"/>
            <a:chExt cx="755" cy="803"/>
          </a:xfrm>
        </p:grpSpPr>
        <p:pic>
          <p:nvPicPr>
            <p:cNvPr descr="desktop_computer_stylized_medium" id="5738" name="Google Shape;5738;p97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9" name="Google Shape;5739;p97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0" name="Google Shape;5740;p97"/>
          <p:cNvGrpSpPr/>
          <p:nvPr/>
        </p:nvGrpSpPr>
        <p:grpSpPr>
          <a:xfrm>
            <a:off x="7053661" y="4389607"/>
            <a:ext cx="232640" cy="234006"/>
            <a:chOff x="877" y="1008"/>
            <a:chExt cx="2747" cy="2626"/>
          </a:xfrm>
        </p:grpSpPr>
        <p:pic>
          <p:nvPicPr>
            <p:cNvPr descr="antenna_stylized" id="5741" name="Google Shape;5741;p97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aptop_keyboard" id="5742" name="Google Shape;5742;p97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 flipH="1" rot="109064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3" name="Google Shape;5743;p97"/>
            <p:cNvSpPr/>
            <p:nvPr/>
          </p:nvSpPr>
          <p:spPr>
            <a:xfrm>
              <a:off x="1753" y="1603"/>
              <a:ext cx="1807" cy="1322"/>
            </a:xfrm>
            <a:custGeom>
              <a:rect b="b" l="l" r="r" t="t"/>
              <a:pathLst>
                <a:path extrusionOk="0" h="2442" w="298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creen" id="5744" name="Google Shape;5744;p97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45" name="Google Shape;5745;p97"/>
            <p:cNvSpPr/>
            <p:nvPr/>
          </p:nvSpPr>
          <p:spPr>
            <a:xfrm>
              <a:off x="2082" y="1564"/>
              <a:ext cx="1531" cy="246"/>
            </a:xfrm>
            <a:custGeom>
              <a:rect b="b" l="l" r="r" t="t"/>
              <a:pathLst>
                <a:path extrusionOk="0" h="455" w="2528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6" name="Google Shape;5746;p97"/>
            <p:cNvSpPr/>
            <p:nvPr/>
          </p:nvSpPr>
          <p:spPr>
            <a:xfrm>
              <a:off x="1737" y="1562"/>
              <a:ext cx="425" cy="1024"/>
            </a:xfrm>
            <a:custGeom>
              <a:rect b="b" l="l" r="r" t="t"/>
              <a:pathLst>
                <a:path extrusionOk="0" h="1893" w="702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7" name="Google Shape;5747;p97"/>
            <p:cNvSpPr/>
            <p:nvPr/>
          </p:nvSpPr>
          <p:spPr>
            <a:xfrm>
              <a:off x="3144" y="1745"/>
              <a:ext cx="458" cy="1182"/>
            </a:xfrm>
            <a:custGeom>
              <a:rect b="b" l="l" r="r" t="t"/>
              <a:pathLst>
                <a:path extrusionOk="0" h="2184" w="756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8" name="Google Shape;5748;p97"/>
            <p:cNvSpPr/>
            <p:nvPr/>
          </p:nvSpPr>
          <p:spPr>
            <a:xfrm>
              <a:off x="1732" y="2534"/>
              <a:ext cx="1680" cy="399"/>
            </a:xfrm>
            <a:custGeom>
              <a:rect b="b" l="l" r="r" t="t"/>
              <a:pathLst>
                <a:path extrusionOk="0" h="738" w="2773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0000CC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9" name="Google Shape;5749;p97"/>
            <p:cNvSpPr/>
            <p:nvPr/>
          </p:nvSpPr>
          <p:spPr>
            <a:xfrm>
              <a:off x="3195" y="1755"/>
              <a:ext cx="429" cy="1187"/>
            </a:xfrm>
            <a:custGeom>
              <a:rect b="b" l="l" r="r" t="t"/>
              <a:pathLst>
                <a:path extrusionOk="0" h="1659" w="637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0" name="Google Shape;5750;p97"/>
            <p:cNvSpPr/>
            <p:nvPr/>
          </p:nvSpPr>
          <p:spPr>
            <a:xfrm>
              <a:off x="1734" y="2587"/>
              <a:ext cx="1494" cy="394"/>
            </a:xfrm>
            <a:custGeom>
              <a:rect b="b" l="l" r="r" t="t"/>
              <a:pathLst>
                <a:path extrusionOk="0" h="550" w="2216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51" name="Google Shape;5751;p97"/>
            <p:cNvGrpSpPr/>
            <p:nvPr/>
          </p:nvGrpSpPr>
          <p:grpSpPr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5752" name="Google Shape;5752;p97"/>
              <p:cNvSpPr/>
              <p:nvPr/>
            </p:nvSpPr>
            <p:spPr>
              <a:xfrm>
                <a:off x="1740" y="2642"/>
                <a:ext cx="752" cy="327"/>
              </a:xfrm>
              <a:custGeom>
                <a:rect b="b" l="l" r="r" t="t"/>
                <a:pathLst>
                  <a:path extrusionOk="0" h="327" w="752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3" name="Google Shape;5753;p97"/>
              <p:cNvSpPr/>
              <p:nvPr/>
            </p:nvSpPr>
            <p:spPr>
              <a:xfrm>
                <a:off x="1754" y="2649"/>
                <a:ext cx="726" cy="311"/>
              </a:xfrm>
              <a:custGeom>
                <a:rect b="b" l="l" r="r" t="t"/>
                <a:pathLst>
                  <a:path extrusionOk="0" h="311" w="726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4" name="Google Shape;5754;p97"/>
              <p:cNvSpPr/>
              <p:nvPr/>
            </p:nvSpPr>
            <p:spPr>
              <a:xfrm>
                <a:off x="1808" y="2770"/>
                <a:ext cx="258" cy="100"/>
              </a:xfrm>
              <a:custGeom>
                <a:rect b="b" l="l" r="r" t="t"/>
                <a:pathLst>
                  <a:path extrusionOk="0" h="100" w="258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5" name="Google Shape;5755;p97"/>
              <p:cNvSpPr/>
              <p:nvPr/>
            </p:nvSpPr>
            <p:spPr>
              <a:xfrm>
                <a:off x="1799" y="2816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6" name="Google Shape;5756;p97"/>
              <p:cNvSpPr/>
              <p:nvPr/>
            </p:nvSpPr>
            <p:spPr>
              <a:xfrm>
                <a:off x="2020" y="2834"/>
                <a:ext cx="258" cy="102"/>
              </a:xfrm>
              <a:custGeom>
                <a:rect b="b" l="l" r="r" t="t"/>
                <a:pathLst>
                  <a:path extrusionOk="0" h="102" w="258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7" name="Google Shape;5757;p97"/>
              <p:cNvSpPr/>
              <p:nvPr/>
            </p:nvSpPr>
            <p:spPr>
              <a:xfrm>
                <a:off x="2011" y="2882"/>
                <a:ext cx="194" cy="63"/>
              </a:xfrm>
              <a:custGeom>
                <a:rect b="b" l="l" r="r" t="t"/>
                <a:pathLst>
                  <a:path extrusionOk="0" h="63" w="194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58" name="Google Shape;5758;p97"/>
            <p:cNvSpPr/>
            <p:nvPr/>
          </p:nvSpPr>
          <p:spPr>
            <a:xfrm>
              <a:off x="2577" y="3043"/>
              <a:ext cx="614" cy="514"/>
            </a:xfrm>
            <a:custGeom>
              <a:rect b="b" l="l" r="r" t="t"/>
              <a:pathLst>
                <a:path extrusionOk="0" h="792" w="990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9" name="Google Shape;5759;p97"/>
            <p:cNvSpPr/>
            <p:nvPr/>
          </p:nvSpPr>
          <p:spPr>
            <a:xfrm>
              <a:off x="1010" y="3084"/>
              <a:ext cx="1571" cy="469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0" name="Google Shape;5760;p97"/>
            <p:cNvSpPr/>
            <p:nvPr/>
          </p:nvSpPr>
          <p:spPr>
            <a:xfrm>
              <a:off x="1011" y="2998"/>
              <a:ext cx="17" cy="95"/>
            </a:xfrm>
            <a:custGeom>
              <a:rect b="b" l="l" r="r" t="t"/>
              <a:pathLst>
                <a:path extrusionOk="0" h="147" w="26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1" name="Google Shape;5761;p97"/>
            <p:cNvSpPr/>
            <p:nvPr/>
          </p:nvSpPr>
          <p:spPr>
            <a:xfrm>
              <a:off x="1012" y="2611"/>
              <a:ext cx="730" cy="393"/>
            </a:xfrm>
            <a:custGeom>
              <a:rect b="b" l="l" r="r" t="t"/>
              <a:pathLst>
                <a:path extrusionOk="0" h="606" w="117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2" name="Google Shape;5762;p97"/>
            <p:cNvSpPr/>
            <p:nvPr/>
          </p:nvSpPr>
          <p:spPr>
            <a:xfrm>
              <a:off x="1061" y="3018"/>
              <a:ext cx="1490" cy="451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3" name="Google Shape;5763;p97"/>
            <p:cNvSpPr/>
            <p:nvPr/>
          </p:nvSpPr>
          <p:spPr>
            <a:xfrm flipH="1" rot="10800000">
              <a:off x="2549" y="2986"/>
              <a:ext cx="608" cy="467"/>
            </a:xfrm>
            <a:custGeom>
              <a:rect b="b" l="l" r="r" t="t"/>
              <a:pathLst>
                <a:path extrusionOk="0" h="723" w="2532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4" name="Google Shape;5764;p9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9" name="Shape 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" name="Google Shape;5770;p9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Introduction: 1-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5771" name="Google Shape;5771;p98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Διανομή αρχείων</a:t>
            </a:r>
            <a:r>
              <a:rPr lang="el" sz="3300"/>
              <a:t>: client-server vs P2P</a:t>
            </a:r>
            <a:endParaRPr sz="3300"/>
          </a:p>
        </p:txBody>
      </p:sp>
      <p:sp>
        <p:nvSpPr>
          <p:cNvPr id="5772" name="Google Shape;5772;p98"/>
          <p:cNvSpPr txBox="1"/>
          <p:nvPr/>
        </p:nvSpPr>
        <p:spPr>
          <a:xfrm>
            <a:off x="-10575" y="976575"/>
            <a:ext cx="91545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100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πόσο χρόνος χρειάζεται για να διανεμηθεί ένα αρχείο (μεγέθους 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από ένα εξυπηρέτη σε 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ομότιμους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100"/>
          </a:p>
          <a:p>
            <a:pPr indent="-196850" lvl="1" marL="647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ενός ομότιμου η 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upload/download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χωρητικότητα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είναι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περιορισμένος πόρος</a:t>
            </a:r>
            <a:endParaRPr sz="2100"/>
          </a:p>
        </p:txBody>
      </p:sp>
      <p:sp>
        <p:nvSpPr>
          <p:cNvPr id="5773" name="Google Shape;5773;p98"/>
          <p:cNvSpPr/>
          <p:nvPr/>
        </p:nvSpPr>
        <p:spPr>
          <a:xfrm>
            <a:off x="2546747" y="3059309"/>
            <a:ext cx="2831305" cy="1316831"/>
          </a:xfrm>
          <a:custGeom>
            <a:rect b="b" l="l" r="r" t="t"/>
            <a:pathLst>
              <a:path extrusionOk="0" h="1255" w="1292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5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4" name="Google Shape;5774;p98"/>
          <p:cNvCxnSpPr/>
          <p:nvPr/>
        </p:nvCxnSpPr>
        <p:spPr>
          <a:xfrm>
            <a:off x="2197893" y="3031925"/>
            <a:ext cx="602400" cy="233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75" name="Google Shape;5775;p98"/>
          <p:cNvSpPr txBox="1"/>
          <p:nvPr/>
        </p:nvSpPr>
        <p:spPr>
          <a:xfrm>
            <a:off x="2411015" y="2880715"/>
            <a:ext cx="309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baseline="-2500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100"/>
          </a:p>
        </p:txBody>
      </p:sp>
      <p:cxnSp>
        <p:nvCxnSpPr>
          <p:cNvPr id="5776" name="Google Shape;5776;p98"/>
          <p:cNvCxnSpPr/>
          <p:nvPr/>
        </p:nvCxnSpPr>
        <p:spPr>
          <a:xfrm>
            <a:off x="1865709" y="3715343"/>
            <a:ext cx="7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77" name="Google Shape;5777;p98"/>
          <p:cNvCxnSpPr/>
          <p:nvPr/>
        </p:nvCxnSpPr>
        <p:spPr>
          <a:xfrm rot="10800000">
            <a:off x="1907455" y="3826072"/>
            <a:ext cx="752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78" name="Google Shape;5778;p98"/>
          <p:cNvSpPr txBox="1"/>
          <p:nvPr/>
        </p:nvSpPr>
        <p:spPr>
          <a:xfrm>
            <a:off x="2082403" y="3423640"/>
            <a:ext cx="457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baseline="-2500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100"/>
          </a:p>
        </p:txBody>
      </p:sp>
      <p:sp>
        <p:nvSpPr>
          <p:cNvPr id="5779" name="Google Shape;5779;p98"/>
          <p:cNvSpPr txBox="1"/>
          <p:nvPr/>
        </p:nvSpPr>
        <p:spPr>
          <a:xfrm>
            <a:off x="2068115" y="3809403"/>
            <a:ext cx="457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100"/>
          </a:p>
        </p:txBody>
      </p:sp>
      <p:sp>
        <p:nvSpPr>
          <p:cNvPr id="5780" name="Google Shape;5780;p98"/>
          <p:cNvSpPr txBox="1"/>
          <p:nvPr/>
        </p:nvSpPr>
        <p:spPr>
          <a:xfrm>
            <a:off x="1693068" y="3047403"/>
            <a:ext cx="8799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b="0" baseline="-2500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1" name="Google Shape;5781;p98"/>
          <p:cNvSpPr txBox="1"/>
          <p:nvPr/>
        </p:nvSpPr>
        <p:spPr>
          <a:xfrm>
            <a:off x="2844719" y="3442690"/>
            <a:ext cx="21258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network (with abundant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l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bandwidth)</a:t>
            </a:r>
            <a:endParaRPr sz="1100"/>
          </a:p>
        </p:txBody>
      </p:sp>
      <p:sp>
        <p:nvSpPr>
          <p:cNvPr id="5782" name="Google Shape;5782;p98"/>
          <p:cNvSpPr txBox="1"/>
          <p:nvPr/>
        </p:nvSpPr>
        <p:spPr>
          <a:xfrm>
            <a:off x="1023937" y="2861665"/>
            <a:ext cx="10479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file, size F</a:t>
            </a:r>
            <a:endParaRPr b="0" baseline="-2500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3" name="Google Shape;5783;p98"/>
          <p:cNvSpPr txBox="1"/>
          <p:nvPr/>
        </p:nvSpPr>
        <p:spPr>
          <a:xfrm>
            <a:off x="1902115" y="1981303"/>
            <a:ext cx="1864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1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baseline="-25000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server upload capacity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4" name="Google Shape;5784;p98"/>
          <p:cNvSpPr txBox="1"/>
          <p:nvPr/>
        </p:nvSpPr>
        <p:spPr>
          <a:xfrm>
            <a:off x="5541168" y="4111822"/>
            <a:ext cx="19431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1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baseline="-25000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peer i upload capacity</a:t>
            </a:r>
            <a:endParaRPr sz="1100"/>
          </a:p>
        </p:txBody>
      </p:sp>
      <p:sp>
        <p:nvSpPr>
          <p:cNvPr id="5785" name="Google Shape;5785;p98"/>
          <p:cNvSpPr txBox="1"/>
          <p:nvPr/>
        </p:nvSpPr>
        <p:spPr>
          <a:xfrm>
            <a:off x="5588301" y="2597432"/>
            <a:ext cx="20574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Calibri"/>
              <a:buNone/>
            </a:pPr>
            <a:r>
              <a:rPr b="1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baseline="-25000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1" lang="el" sz="18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peer i download capacity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6" name="Google Shape;5786;p98"/>
          <p:cNvSpPr/>
          <p:nvPr/>
        </p:nvSpPr>
        <p:spPr>
          <a:xfrm>
            <a:off x="1406128" y="2446137"/>
            <a:ext cx="444000" cy="435900"/>
          </a:xfrm>
          <a:prstGeom prst="can">
            <a:avLst>
              <a:gd fmla="val 20218" name="adj"/>
            </a:avLst>
          </a:prstGeom>
          <a:gradFill>
            <a:gsLst>
              <a:gs pos="0">
                <a:srgbClr val="000099"/>
              </a:gs>
              <a:gs pos="100000">
                <a:srgbClr val="FFFFFF"/>
              </a:gs>
            </a:gsLst>
            <a:lin ang="0" scaled="0"/>
          </a:gra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87" name="Google Shape;5787;p98"/>
          <p:cNvGrpSpPr/>
          <p:nvPr/>
        </p:nvGrpSpPr>
        <p:grpSpPr>
          <a:xfrm>
            <a:off x="3457574" y="2654497"/>
            <a:ext cx="1503760" cy="677465"/>
            <a:chOff x="2204" y="2030"/>
            <a:chExt cx="1263" cy="774"/>
          </a:xfrm>
        </p:grpSpPr>
        <p:sp>
          <p:nvSpPr>
            <p:cNvPr id="5788" name="Google Shape;5788;p98"/>
            <p:cNvSpPr txBox="1"/>
            <p:nvPr/>
          </p:nvSpPr>
          <p:spPr>
            <a:xfrm>
              <a:off x="2856" y="2271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b="0" baseline="-2500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/>
            </a:p>
          </p:txBody>
        </p:sp>
        <p:cxnSp>
          <p:nvCxnSpPr>
            <p:cNvPr id="5789" name="Google Shape;5789;p98"/>
            <p:cNvCxnSpPr/>
            <p:nvPr/>
          </p:nvCxnSpPr>
          <p:spPr>
            <a:xfrm flipH="1" rot="10800000">
              <a:off x="2997" y="2133"/>
              <a:ext cx="200" cy="65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790" name="Google Shape;5790;p98"/>
            <p:cNvCxnSpPr/>
            <p:nvPr/>
          </p:nvCxnSpPr>
          <p:spPr>
            <a:xfrm flipH="1">
              <a:off x="3082" y="2141"/>
              <a:ext cx="208" cy="6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5791" name="Google Shape;5791;p98"/>
            <p:cNvSpPr txBox="1"/>
            <p:nvPr/>
          </p:nvSpPr>
          <p:spPr>
            <a:xfrm>
              <a:off x="3167" y="2332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="0" baseline="-2500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/>
            </a:p>
          </p:txBody>
        </p:sp>
        <p:sp>
          <p:nvSpPr>
            <p:cNvPr id="5792" name="Google Shape;5792;p98"/>
            <p:cNvSpPr txBox="1"/>
            <p:nvPr/>
          </p:nvSpPr>
          <p:spPr>
            <a:xfrm>
              <a:off x="2204" y="2167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r>
                <a:rPr b="0" baseline="-2500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  <p:cxnSp>
          <p:nvCxnSpPr>
            <p:cNvPr id="5793" name="Google Shape;5793;p98"/>
            <p:cNvCxnSpPr/>
            <p:nvPr/>
          </p:nvCxnSpPr>
          <p:spPr>
            <a:xfrm flipH="1" rot="10800000">
              <a:off x="2345" y="2030"/>
              <a:ext cx="200" cy="65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794" name="Google Shape;5794;p98"/>
            <p:cNvCxnSpPr/>
            <p:nvPr/>
          </p:nvCxnSpPr>
          <p:spPr>
            <a:xfrm flipH="1">
              <a:off x="2430" y="2038"/>
              <a:ext cx="208" cy="6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5795" name="Google Shape;5795;p98"/>
            <p:cNvSpPr txBox="1"/>
            <p:nvPr/>
          </p:nvSpPr>
          <p:spPr>
            <a:xfrm>
              <a:off x="2515" y="2229"/>
              <a:ext cx="3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r>
                <a:rPr b="0" baseline="-25000" i="1" lang="el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100"/>
            </a:p>
          </p:txBody>
        </p:sp>
      </p:grpSp>
      <p:cxnSp>
        <p:nvCxnSpPr>
          <p:cNvPr id="5796" name="Google Shape;5796;p98"/>
          <p:cNvCxnSpPr/>
          <p:nvPr/>
        </p:nvCxnSpPr>
        <p:spPr>
          <a:xfrm>
            <a:off x="5356621" y="3568897"/>
            <a:ext cx="87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97" name="Google Shape;5797;p98"/>
          <p:cNvCxnSpPr/>
          <p:nvPr/>
        </p:nvCxnSpPr>
        <p:spPr>
          <a:xfrm>
            <a:off x="5362574" y="3683197"/>
            <a:ext cx="87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798" name="Google Shape;5798;p98"/>
          <p:cNvSpPr txBox="1"/>
          <p:nvPr/>
        </p:nvSpPr>
        <p:spPr>
          <a:xfrm>
            <a:off x="5476874" y="3260525"/>
            <a:ext cx="457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baseline="-2500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100"/>
          </a:p>
        </p:txBody>
      </p:sp>
      <p:sp>
        <p:nvSpPr>
          <p:cNvPr id="5799" name="Google Shape;5799;p98"/>
          <p:cNvSpPr txBox="1"/>
          <p:nvPr/>
        </p:nvSpPr>
        <p:spPr>
          <a:xfrm>
            <a:off x="5494734" y="3660575"/>
            <a:ext cx="457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baseline="-25000" i="1" lang="el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100"/>
          </a:p>
        </p:txBody>
      </p:sp>
      <p:cxnSp>
        <p:nvCxnSpPr>
          <p:cNvPr id="5800" name="Google Shape;5800;p98"/>
          <p:cNvCxnSpPr/>
          <p:nvPr/>
        </p:nvCxnSpPr>
        <p:spPr>
          <a:xfrm>
            <a:off x="2532459" y="2417562"/>
            <a:ext cx="0" cy="497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1" name="Google Shape;5801;p98"/>
          <p:cNvCxnSpPr/>
          <p:nvPr/>
        </p:nvCxnSpPr>
        <p:spPr>
          <a:xfrm flipH="1">
            <a:off x="5692293" y="3103362"/>
            <a:ext cx="277500" cy="310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2" name="Google Shape;5802;p98"/>
          <p:cNvCxnSpPr/>
          <p:nvPr/>
        </p:nvCxnSpPr>
        <p:spPr>
          <a:xfrm rot="10800000">
            <a:off x="5714915" y="3812928"/>
            <a:ext cx="277500" cy="310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803" name="Google Shape;5803;p98"/>
          <p:cNvGrpSpPr/>
          <p:nvPr/>
        </p:nvGrpSpPr>
        <p:grpSpPr>
          <a:xfrm>
            <a:off x="1984771" y="2492572"/>
            <a:ext cx="348853" cy="602456"/>
            <a:chOff x="4140" y="429"/>
            <a:chExt cx="1425" cy="2396"/>
          </a:xfrm>
        </p:grpSpPr>
        <p:sp>
          <p:nvSpPr>
            <p:cNvPr id="5804" name="Google Shape;5804;p9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98"/>
            <p:cNvSpPr/>
            <p:nvPr/>
          </p:nvSpPr>
          <p:spPr>
            <a:xfrm>
              <a:off x="4208" y="429"/>
              <a:ext cx="1046" cy="2282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9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9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98"/>
            <p:cNvSpPr/>
            <p:nvPr/>
          </p:nvSpPr>
          <p:spPr>
            <a:xfrm>
              <a:off x="4213" y="694"/>
              <a:ext cx="593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09" name="Google Shape;5809;p98"/>
            <p:cNvGrpSpPr/>
            <p:nvPr/>
          </p:nvGrpSpPr>
          <p:grpSpPr>
            <a:xfrm>
              <a:off x="4748" y="666"/>
              <a:ext cx="583" cy="147"/>
              <a:chOff x="613" y="2566"/>
              <a:chExt cx="728" cy="141"/>
            </a:xfrm>
          </p:grpSpPr>
          <p:sp>
            <p:nvSpPr>
              <p:cNvPr id="5810" name="Google Shape;5810;p98"/>
              <p:cNvSpPr/>
              <p:nvPr/>
            </p:nvSpPr>
            <p:spPr>
              <a:xfrm>
                <a:off x="613" y="2566"/>
                <a:ext cx="728" cy="141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1" name="Google Shape;5811;p98"/>
              <p:cNvSpPr/>
              <p:nvPr/>
            </p:nvSpPr>
            <p:spPr>
              <a:xfrm>
                <a:off x="631" y="2584"/>
                <a:ext cx="692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12" name="Google Shape;5812;p98"/>
            <p:cNvSpPr/>
            <p:nvPr/>
          </p:nvSpPr>
          <p:spPr>
            <a:xfrm>
              <a:off x="4223" y="1021"/>
              <a:ext cx="598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3" name="Google Shape;5813;p98"/>
            <p:cNvGrpSpPr/>
            <p:nvPr/>
          </p:nvGrpSpPr>
          <p:grpSpPr>
            <a:xfrm>
              <a:off x="4748" y="992"/>
              <a:ext cx="579" cy="137"/>
              <a:chOff x="615" y="2566"/>
              <a:chExt cx="722" cy="142"/>
            </a:xfrm>
          </p:grpSpPr>
          <p:sp>
            <p:nvSpPr>
              <p:cNvPr id="5814" name="Google Shape;5814;p98"/>
              <p:cNvSpPr/>
              <p:nvPr/>
            </p:nvSpPr>
            <p:spPr>
              <a:xfrm>
                <a:off x="615" y="2566"/>
                <a:ext cx="722" cy="142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5" name="Google Shape;5815;p98"/>
              <p:cNvSpPr/>
              <p:nvPr/>
            </p:nvSpPr>
            <p:spPr>
              <a:xfrm>
                <a:off x="633" y="2581"/>
                <a:ext cx="686" cy="10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16" name="Google Shape;5816;p98"/>
            <p:cNvSpPr/>
            <p:nvPr/>
          </p:nvSpPr>
          <p:spPr>
            <a:xfrm>
              <a:off x="4218" y="1357"/>
              <a:ext cx="593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98"/>
            <p:cNvSpPr/>
            <p:nvPr/>
          </p:nvSpPr>
          <p:spPr>
            <a:xfrm>
              <a:off x="4228" y="1655"/>
              <a:ext cx="598" cy="47"/>
            </a:xfrm>
            <a:prstGeom prst="rect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8" name="Google Shape;5818;p98"/>
            <p:cNvGrpSpPr/>
            <p:nvPr/>
          </p:nvGrpSpPr>
          <p:grpSpPr>
            <a:xfrm>
              <a:off x="4733" y="1627"/>
              <a:ext cx="584" cy="151"/>
              <a:chOff x="612" y="2568"/>
              <a:chExt cx="727" cy="139"/>
            </a:xfrm>
          </p:grpSpPr>
          <p:sp>
            <p:nvSpPr>
              <p:cNvPr id="5819" name="Google Shape;5819;p98"/>
              <p:cNvSpPr/>
              <p:nvPr/>
            </p:nvSpPr>
            <p:spPr>
              <a:xfrm>
                <a:off x="612" y="2568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0" name="Google Shape;5820;p98"/>
              <p:cNvSpPr/>
              <p:nvPr/>
            </p:nvSpPr>
            <p:spPr>
              <a:xfrm>
                <a:off x="630" y="2585"/>
                <a:ext cx="691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21" name="Google Shape;5821;p9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2" name="Google Shape;5822;p98"/>
            <p:cNvGrpSpPr/>
            <p:nvPr/>
          </p:nvGrpSpPr>
          <p:grpSpPr>
            <a:xfrm>
              <a:off x="4738" y="1329"/>
              <a:ext cx="584" cy="137"/>
              <a:chOff x="613" y="2570"/>
              <a:chExt cx="727" cy="137"/>
            </a:xfrm>
          </p:grpSpPr>
          <p:sp>
            <p:nvSpPr>
              <p:cNvPr id="5823" name="Google Shape;5823;p98"/>
              <p:cNvSpPr/>
              <p:nvPr/>
            </p:nvSpPr>
            <p:spPr>
              <a:xfrm>
                <a:off x="613" y="2570"/>
                <a:ext cx="727" cy="137"/>
              </a:xfrm>
              <a:prstGeom prst="roundRect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4" name="Google Shape;5824;p98"/>
              <p:cNvSpPr/>
              <p:nvPr/>
            </p:nvSpPr>
            <p:spPr>
              <a:xfrm>
                <a:off x="631" y="2584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25" name="Google Shape;5825;p98"/>
            <p:cNvSpPr/>
            <p:nvPr/>
          </p:nvSpPr>
          <p:spPr>
            <a:xfrm>
              <a:off x="5249" y="429"/>
              <a:ext cx="68" cy="2287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9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9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98"/>
            <p:cNvSpPr/>
            <p:nvPr/>
          </p:nvSpPr>
          <p:spPr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9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98"/>
            <p:cNvSpPr/>
            <p:nvPr/>
          </p:nvSpPr>
          <p:spPr>
            <a:xfrm>
              <a:off x="4140" y="2678"/>
              <a:ext cx="1201" cy="147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98"/>
            <p:cNvSpPr/>
            <p:nvPr/>
          </p:nvSpPr>
          <p:spPr>
            <a:xfrm>
              <a:off x="4208" y="2711"/>
              <a:ext cx="1070" cy="8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98"/>
            <p:cNvSpPr/>
            <p:nvPr/>
          </p:nvSpPr>
          <p:spPr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98"/>
            <p:cNvSpPr/>
            <p:nvPr/>
          </p:nvSpPr>
          <p:spPr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98"/>
            <p:cNvSpPr/>
            <p:nvPr/>
          </p:nvSpPr>
          <p:spPr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98"/>
            <p:cNvSpPr/>
            <p:nvPr/>
          </p:nvSpPr>
          <p:spPr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6" name="Google Shape;5836;p98"/>
          <p:cNvGrpSpPr/>
          <p:nvPr/>
        </p:nvGrpSpPr>
        <p:grpSpPr>
          <a:xfrm>
            <a:off x="1166812" y="3470074"/>
            <a:ext cx="694135" cy="596504"/>
            <a:chOff x="-44" y="1473"/>
            <a:chExt cx="981" cy="1105"/>
          </a:xfrm>
        </p:grpSpPr>
        <p:pic>
          <p:nvPicPr>
            <p:cNvPr descr="desktop_computer_stylized_medium" id="5837" name="Google Shape;5837;p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38" name="Google Shape;5838;p9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39" name="Google Shape;5839;p98"/>
          <p:cNvGrpSpPr/>
          <p:nvPr/>
        </p:nvGrpSpPr>
        <p:grpSpPr>
          <a:xfrm>
            <a:off x="3582590" y="2105618"/>
            <a:ext cx="694134" cy="596504"/>
            <a:chOff x="-44" y="1473"/>
            <a:chExt cx="981" cy="1105"/>
          </a:xfrm>
        </p:grpSpPr>
        <p:pic>
          <p:nvPicPr>
            <p:cNvPr descr="desktop_computer_stylized_medium" id="5840" name="Google Shape;5840;p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1" name="Google Shape;5841;p9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2" name="Google Shape;5842;p98"/>
          <p:cNvGrpSpPr/>
          <p:nvPr/>
        </p:nvGrpSpPr>
        <p:grpSpPr>
          <a:xfrm>
            <a:off x="4366022" y="2211584"/>
            <a:ext cx="694134" cy="596503"/>
            <a:chOff x="-44" y="1473"/>
            <a:chExt cx="981" cy="1105"/>
          </a:xfrm>
        </p:grpSpPr>
        <p:pic>
          <p:nvPicPr>
            <p:cNvPr descr="desktop_computer_stylized_medium" id="5843" name="Google Shape;5843;p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4" name="Google Shape;5844;p9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5" name="Google Shape;5845;p98"/>
          <p:cNvGrpSpPr/>
          <p:nvPr/>
        </p:nvGrpSpPr>
        <p:grpSpPr>
          <a:xfrm flipH="1">
            <a:off x="6828234" y="3297434"/>
            <a:ext cx="694134" cy="596503"/>
            <a:chOff x="-44" y="1473"/>
            <a:chExt cx="981" cy="1105"/>
          </a:xfrm>
        </p:grpSpPr>
        <p:pic>
          <p:nvPicPr>
            <p:cNvPr descr="desktop_computer_stylized_medium" id="5846" name="Google Shape;5846;p9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47" name="Google Shape;5847;p98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5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2" name="Shape 5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3" name="Google Shape;5853;p99"/>
          <p:cNvSpPr txBox="1"/>
          <p:nvPr>
            <p:ph idx="12" type="sldNum"/>
          </p:nvPr>
        </p:nvSpPr>
        <p:spPr>
          <a:xfrm>
            <a:off x="7092287" y="487669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Introduction: 1-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sp>
        <p:nvSpPr>
          <p:cNvPr id="5854" name="Google Shape;5854;p99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Χρόνος διανομής αρχείων</a:t>
            </a:r>
            <a:r>
              <a:rPr lang="el" sz="3300"/>
              <a:t>: client-server</a:t>
            </a:r>
            <a:endParaRPr sz="3300"/>
          </a:p>
        </p:txBody>
      </p:sp>
      <p:sp>
        <p:nvSpPr>
          <p:cNvPr id="5855" name="Google Shape;5855;p99"/>
          <p:cNvSpPr txBox="1"/>
          <p:nvPr/>
        </p:nvSpPr>
        <p:spPr>
          <a:xfrm>
            <a:off x="-200748" y="982100"/>
            <a:ext cx="5802300" cy="1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μετάδοση εξυπηρέτη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πρέπει διαδοχικά να στείλει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(ανεβάσει) 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αντίγραφα του αρχείου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032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αποστολής ενος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αντίγραφου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F/u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αποστολής N αντιγράφων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NF/u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6" name="Google Shape;5856;p99"/>
          <p:cNvSpPr/>
          <p:nvPr/>
        </p:nvSpPr>
        <p:spPr>
          <a:xfrm>
            <a:off x="-78975" y="2432625"/>
            <a:ext cx="5802300" cy="1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πελάτης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πελάτης πρέπει να κατεβάσει το αρχείο αντίγραφο</a:t>
            </a:r>
            <a:endParaRPr sz="2200"/>
          </a:p>
          <a:p>
            <a:pPr indent="-279400" lvl="1" marL="59690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</a:t>
            </a:r>
            <a:r>
              <a:rPr b="0" baseline="-2500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min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ρυθμός κατεβάσματος(πελάτη)</a:t>
            </a:r>
            <a:endParaRPr sz="2200"/>
          </a:p>
          <a:p>
            <a:pPr indent="-279400" lvl="1" marL="59690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κατεβάσματος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F/d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57" name="Google Shape;5857;p99"/>
          <p:cNvGrpSpPr/>
          <p:nvPr/>
        </p:nvGrpSpPr>
        <p:grpSpPr>
          <a:xfrm>
            <a:off x="5706799" y="1295827"/>
            <a:ext cx="3388519" cy="1527572"/>
            <a:chOff x="4471988" y="1284288"/>
            <a:chExt cx="4518025" cy="2036762"/>
          </a:xfrm>
        </p:grpSpPr>
        <p:sp>
          <p:nvSpPr>
            <p:cNvPr id="5858" name="Google Shape;5858;p99"/>
            <p:cNvSpPr/>
            <p:nvPr/>
          </p:nvSpPr>
          <p:spPr>
            <a:xfrm>
              <a:off x="5600700" y="2111375"/>
              <a:ext cx="2136775" cy="1209675"/>
            </a:xfrm>
            <a:custGeom>
              <a:rect b="b" l="l" r="r" t="t"/>
              <a:pathLst>
                <a:path extrusionOk="0" h="1255" w="1292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59" name="Google Shape;5859;p99"/>
            <p:cNvCxnSpPr/>
            <p:nvPr/>
          </p:nvCxnSpPr>
          <p:spPr>
            <a:xfrm>
              <a:off x="5338763" y="2085975"/>
              <a:ext cx="455612" cy="2143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860" name="Google Shape;5860;p99"/>
            <p:cNvSpPr txBox="1"/>
            <p:nvPr/>
          </p:nvSpPr>
          <p:spPr>
            <a:xfrm>
              <a:off x="5364163" y="1763713"/>
              <a:ext cx="3627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baseline="-25000"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100"/>
            </a:p>
          </p:txBody>
        </p:sp>
        <p:cxnSp>
          <p:nvCxnSpPr>
            <p:cNvPr id="5861" name="Google Shape;5861;p99"/>
            <p:cNvCxnSpPr/>
            <p:nvPr/>
          </p:nvCxnSpPr>
          <p:spPr>
            <a:xfrm>
              <a:off x="5089525" y="2713038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62" name="Google Shape;5862;p99"/>
            <p:cNvCxnSpPr/>
            <p:nvPr/>
          </p:nvCxnSpPr>
          <p:spPr>
            <a:xfrm rot="10800000">
              <a:off x="5119688" y="2814638"/>
              <a:ext cx="566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863" name="Google Shape;5863;p99"/>
            <p:cNvSpPr txBox="1"/>
            <p:nvPr/>
          </p:nvSpPr>
          <p:spPr>
            <a:xfrm>
              <a:off x="6103696" y="2460625"/>
              <a:ext cx="10545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4" name="Google Shape;5864;p99"/>
            <p:cNvSpPr/>
            <p:nvPr/>
          </p:nvSpPr>
          <p:spPr>
            <a:xfrm>
              <a:off x="4740275" y="1562100"/>
              <a:ext cx="334963" cy="401638"/>
            </a:xfrm>
            <a:prstGeom prst="can">
              <a:avLst>
                <a:gd fmla="val 24242" name="adj"/>
              </a:avLst>
            </a:pr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65" name="Google Shape;5865;p99"/>
            <p:cNvCxnSpPr/>
            <p:nvPr/>
          </p:nvCxnSpPr>
          <p:spPr>
            <a:xfrm flipH="1" rot="10800000">
              <a:off x="7000875" y="1819275"/>
              <a:ext cx="180975" cy="53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866" name="Google Shape;5866;p99"/>
            <p:cNvCxnSpPr/>
            <p:nvPr/>
          </p:nvCxnSpPr>
          <p:spPr>
            <a:xfrm flipH="1">
              <a:off x="7078663" y="1825625"/>
              <a:ext cx="187325" cy="5349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867" name="Google Shape;5867;p99"/>
            <p:cNvCxnSpPr/>
            <p:nvPr/>
          </p:nvCxnSpPr>
          <p:spPr>
            <a:xfrm flipH="1" rot="10800000">
              <a:off x="6416675" y="1736725"/>
              <a:ext cx="179388" cy="53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868" name="Google Shape;5868;p99"/>
            <p:cNvCxnSpPr/>
            <p:nvPr/>
          </p:nvCxnSpPr>
          <p:spPr>
            <a:xfrm flipH="1">
              <a:off x="6492875" y="1743075"/>
              <a:ext cx="185738" cy="5349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869" name="Google Shape;5869;p99"/>
            <p:cNvCxnSpPr/>
            <p:nvPr/>
          </p:nvCxnSpPr>
          <p:spPr>
            <a:xfrm>
              <a:off x="7723188" y="2579688"/>
              <a:ext cx="65881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870" name="Google Shape;5870;p99"/>
            <p:cNvCxnSpPr/>
            <p:nvPr/>
          </p:nvCxnSpPr>
          <p:spPr>
            <a:xfrm>
              <a:off x="7726363" y="2682875"/>
              <a:ext cx="660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5871" name="Google Shape;5871;p99"/>
            <p:cNvSpPr txBox="1"/>
            <p:nvPr/>
          </p:nvSpPr>
          <p:spPr>
            <a:xfrm>
              <a:off x="7813675" y="2146300"/>
              <a:ext cx="450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baseline="-25000"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100"/>
            </a:p>
          </p:txBody>
        </p:sp>
        <p:sp>
          <p:nvSpPr>
            <p:cNvPr id="5872" name="Google Shape;5872;p99"/>
            <p:cNvSpPr txBox="1"/>
            <p:nvPr/>
          </p:nvSpPr>
          <p:spPr>
            <a:xfrm>
              <a:off x="7829550" y="2663825"/>
              <a:ext cx="5064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baseline="-25000"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100"/>
            </a:p>
          </p:txBody>
        </p:sp>
        <p:sp>
          <p:nvSpPr>
            <p:cNvPr id="5873" name="Google Shape;5873;p99"/>
            <p:cNvSpPr txBox="1"/>
            <p:nvPr/>
          </p:nvSpPr>
          <p:spPr>
            <a:xfrm>
              <a:off x="4498975" y="1616075"/>
              <a:ext cx="7905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i="1" lang="e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baseline="-25000" i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74" name="Google Shape;5874;p99"/>
            <p:cNvGrpSpPr/>
            <p:nvPr/>
          </p:nvGrpSpPr>
          <p:grpSpPr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5875" name="Google Shape;5875;p99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6" name="Google Shape;5876;p99"/>
              <p:cNvSpPr/>
              <p:nvPr/>
            </p:nvSpPr>
            <p:spPr>
              <a:xfrm>
                <a:off x="4210" y="429"/>
                <a:ext cx="1046" cy="228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7" name="Google Shape;5877;p99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8" name="Google Shape;5878;p99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9" name="Google Shape;5879;p99"/>
              <p:cNvSpPr/>
              <p:nvPr/>
            </p:nvSpPr>
            <p:spPr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80" name="Google Shape;5880;p99"/>
              <p:cNvGrpSpPr/>
              <p:nvPr/>
            </p:nvGrpSpPr>
            <p:grpSpPr>
              <a:xfrm>
                <a:off x="4752" y="671"/>
                <a:ext cx="581" cy="140"/>
                <a:chOff x="618" y="2571"/>
                <a:chExt cx="725" cy="134"/>
              </a:xfrm>
            </p:grpSpPr>
            <p:sp>
              <p:nvSpPr>
                <p:cNvPr id="5881" name="Google Shape;5881;p99"/>
                <p:cNvSpPr/>
                <p:nvPr/>
              </p:nvSpPr>
              <p:spPr>
                <a:xfrm>
                  <a:off x="618" y="2571"/>
                  <a:ext cx="725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2" name="Google Shape;5882;p99"/>
                <p:cNvSpPr/>
                <p:nvPr/>
              </p:nvSpPr>
              <p:spPr>
                <a:xfrm>
                  <a:off x="637" y="2585"/>
                  <a:ext cx="686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83" name="Google Shape;5883;p99"/>
              <p:cNvSpPr/>
              <p:nvPr/>
            </p:nvSpPr>
            <p:spPr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84" name="Google Shape;5884;p99"/>
              <p:cNvGrpSpPr/>
              <p:nvPr/>
            </p:nvGrpSpPr>
            <p:grpSpPr>
              <a:xfrm>
                <a:off x="4744" y="995"/>
                <a:ext cx="581" cy="132"/>
                <a:chOff x="610" y="2569"/>
                <a:chExt cx="725" cy="137"/>
              </a:xfrm>
            </p:grpSpPr>
            <p:sp>
              <p:nvSpPr>
                <p:cNvPr id="5885" name="Google Shape;5885;p99"/>
                <p:cNvSpPr/>
                <p:nvPr/>
              </p:nvSpPr>
              <p:spPr>
                <a:xfrm>
                  <a:off x="610" y="2569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6" name="Google Shape;5886;p99"/>
                <p:cNvSpPr/>
                <p:nvPr/>
              </p:nvSpPr>
              <p:spPr>
                <a:xfrm>
                  <a:off x="630" y="2584"/>
                  <a:ext cx="68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87" name="Google Shape;5887;p99"/>
              <p:cNvSpPr/>
              <p:nvPr/>
            </p:nvSpPr>
            <p:spPr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8" name="Google Shape;5888;p99"/>
              <p:cNvSpPr/>
              <p:nvPr/>
            </p:nvSpPr>
            <p:spPr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89" name="Google Shape;5889;p99"/>
              <p:cNvGrpSpPr/>
              <p:nvPr/>
            </p:nvGrpSpPr>
            <p:grpSpPr>
              <a:xfrm>
                <a:off x="4737" y="1627"/>
                <a:ext cx="581" cy="154"/>
                <a:chOff x="616" y="2568"/>
                <a:chExt cx="724" cy="142"/>
              </a:xfrm>
            </p:grpSpPr>
            <p:sp>
              <p:nvSpPr>
                <p:cNvPr id="5890" name="Google Shape;5890;p99"/>
                <p:cNvSpPr/>
                <p:nvPr/>
              </p:nvSpPr>
              <p:spPr>
                <a:xfrm>
                  <a:off x="616" y="2568"/>
                  <a:ext cx="724" cy="14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1" name="Google Shape;5891;p99"/>
                <p:cNvSpPr/>
                <p:nvPr/>
              </p:nvSpPr>
              <p:spPr>
                <a:xfrm>
                  <a:off x="635" y="2582"/>
                  <a:ext cx="685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92" name="Google Shape;5892;p99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893" name="Google Shape;5893;p99"/>
              <p:cNvGrpSpPr/>
              <p:nvPr/>
            </p:nvGrpSpPr>
            <p:grpSpPr>
              <a:xfrm>
                <a:off x="4737" y="1326"/>
                <a:ext cx="581" cy="140"/>
                <a:chOff x="611" y="2567"/>
                <a:chExt cx="724" cy="140"/>
              </a:xfrm>
            </p:grpSpPr>
            <p:sp>
              <p:nvSpPr>
                <p:cNvPr id="5894" name="Google Shape;5894;p99"/>
                <p:cNvSpPr/>
                <p:nvPr/>
              </p:nvSpPr>
              <p:spPr>
                <a:xfrm>
                  <a:off x="611" y="2567"/>
                  <a:ext cx="724" cy="14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5" name="Google Shape;5895;p99"/>
                <p:cNvSpPr/>
                <p:nvPr/>
              </p:nvSpPr>
              <p:spPr>
                <a:xfrm>
                  <a:off x="630" y="2581"/>
                  <a:ext cx="685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96" name="Google Shape;5896;p99"/>
              <p:cNvSpPr/>
              <p:nvPr/>
            </p:nvSpPr>
            <p:spPr>
              <a:xfrm>
                <a:off x="5247" y="429"/>
                <a:ext cx="7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7" name="Google Shape;5897;p99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8" name="Google Shape;5898;p99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9" name="Google Shape;5899;p99"/>
              <p:cNvSpPr/>
              <p:nvPr/>
            </p:nvSpPr>
            <p:spPr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0" name="Google Shape;5900;p99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1" name="Google Shape;5901;p99"/>
              <p:cNvSpPr/>
              <p:nvPr/>
            </p:nvSpPr>
            <p:spPr>
              <a:xfrm>
                <a:off x="4140" y="2678"/>
                <a:ext cx="1200" cy="147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2" name="Google Shape;5902;p99"/>
              <p:cNvSpPr/>
              <p:nvPr/>
            </p:nvSpPr>
            <p:spPr>
              <a:xfrm>
                <a:off x="4210" y="2707"/>
                <a:ext cx="1069" cy="8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3" name="Google Shape;5903;p99"/>
              <p:cNvSpPr/>
              <p:nvPr/>
            </p:nvSpPr>
            <p:spPr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4" name="Google Shape;5904;p99"/>
              <p:cNvSpPr/>
              <p:nvPr/>
            </p:nvSpPr>
            <p:spPr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sz="1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5" name="Google Shape;5905;p99"/>
              <p:cNvSpPr/>
              <p:nvPr/>
            </p:nvSpPr>
            <p:spPr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6" name="Google Shape;5906;p99"/>
              <p:cNvSpPr/>
              <p:nvPr/>
            </p:nvSpPr>
            <p:spPr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7" name="Google Shape;5907;p99"/>
            <p:cNvGrpSpPr/>
            <p:nvPr/>
          </p:nvGrpSpPr>
          <p:grpSpPr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descr="desktop_computer_stylized_medium" id="5908" name="Google Shape;5908;p9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09" name="Google Shape;5909;p9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0" name="Google Shape;5910;p99"/>
            <p:cNvGrpSpPr/>
            <p:nvPr/>
          </p:nvGrpSpPr>
          <p:grpSpPr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descr="desktop_computer_stylized_medium" id="5911" name="Google Shape;5911;p9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12" name="Google Shape;5912;p9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3" name="Google Shape;5913;p99"/>
            <p:cNvGrpSpPr/>
            <p:nvPr/>
          </p:nvGrpSpPr>
          <p:grpSpPr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descr="desktop_computer_stylized_medium" id="5914" name="Google Shape;5914;p9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15" name="Google Shape;5915;p9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6" name="Google Shape;5916;p99"/>
            <p:cNvGrpSpPr/>
            <p:nvPr/>
          </p:nvGrpSpPr>
          <p:grpSpPr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descr="desktop_computer_stylized_medium" id="5917" name="Google Shape;5917;p9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18" name="Google Shape;5918;p99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5919" name="Google Shape;5919;p99"/>
          <p:cNvCxnSpPr/>
          <p:nvPr/>
        </p:nvCxnSpPr>
        <p:spPr>
          <a:xfrm flipH="1" rot="10800000">
            <a:off x="4844238" y="4450736"/>
            <a:ext cx="322800" cy="5190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0" name="Google Shape;5920;p99"/>
          <p:cNvSpPr txBox="1"/>
          <p:nvPr/>
        </p:nvSpPr>
        <p:spPr>
          <a:xfrm>
            <a:off x="3764438" y="4852502"/>
            <a:ext cx="21792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αυξάνεται γραμμικά</a:t>
            </a:r>
            <a:endParaRPr sz="1100"/>
          </a:p>
        </p:txBody>
      </p:sp>
      <p:sp>
        <p:nvSpPr>
          <p:cNvPr id="5921" name="Google Shape;5921;p99"/>
          <p:cNvSpPr txBox="1"/>
          <p:nvPr/>
        </p:nvSpPr>
        <p:spPr>
          <a:xfrm>
            <a:off x="863600" y="3835675"/>
            <a:ext cx="27429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διανομής του</a:t>
            </a: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 </a:t>
            </a:r>
            <a:endParaRPr sz="1100"/>
          </a:p>
          <a:p>
            <a:pPr indent="-254000" lvl="0" marL="2540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πελάτες </a:t>
            </a: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χρησιμοποιώντας</a:t>
            </a: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την προσέγγιση</a:t>
            </a:r>
            <a:endParaRPr sz="1100"/>
          </a:p>
          <a:p>
            <a:pPr indent="-254000" lvl="0" marL="2540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client-server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2" name="Google Shape;5922;p99"/>
          <p:cNvSpPr/>
          <p:nvPr/>
        </p:nvSpPr>
        <p:spPr>
          <a:xfrm>
            <a:off x="1089450" y="3835675"/>
            <a:ext cx="5566200" cy="11175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3" name="Google Shape;5923;p99"/>
          <p:cNvSpPr txBox="1"/>
          <p:nvPr/>
        </p:nvSpPr>
        <p:spPr>
          <a:xfrm>
            <a:off x="3606494" y="4102961"/>
            <a:ext cx="3257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aseline="-25000"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c-s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max{NF/u</a:t>
            </a:r>
            <a:r>
              <a:rPr baseline="-25000"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s,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,F/d</a:t>
            </a:r>
            <a:r>
              <a:rPr baseline="-25000"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i="1" lang="el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cxnSp>
        <p:nvCxnSpPr>
          <p:cNvPr id="5924" name="Google Shape;5924;p99"/>
          <p:cNvCxnSpPr/>
          <p:nvPr/>
        </p:nvCxnSpPr>
        <p:spPr>
          <a:xfrm>
            <a:off x="4279198" y="4424429"/>
            <a:ext cx="131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9" name="Shape 5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0" name="Google Shape;5930;p100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Χρόνος διανομής αρχείων</a:t>
            </a:r>
            <a:r>
              <a:rPr lang="el" sz="3300"/>
              <a:t>: P2P</a:t>
            </a:r>
            <a:endParaRPr sz="3300"/>
          </a:p>
        </p:txBody>
      </p:sp>
      <p:sp>
        <p:nvSpPr>
          <p:cNvPr id="5931" name="Google Shape;5931;p100"/>
          <p:cNvSpPr txBox="1"/>
          <p:nvPr/>
        </p:nvSpPr>
        <p:spPr>
          <a:xfrm>
            <a:off x="-42875" y="916575"/>
            <a:ext cx="5073900" cy="15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μετάδοση εξυπηρέτη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πρέπει να ανεβάσει τουλάχιστον ένα αντίγραφο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203200" lvl="1" marL="5207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να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σταλεί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ένα αντίγραφο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F/u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2" name="Google Shape;5932;p100"/>
          <p:cNvSpPr/>
          <p:nvPr/>
        </p:nvSpPr>
        <p:spPr>
          <a:xfrm>
            <a:off x="48800" y="1954600"/>
            <a:ext cx="56634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πελάτης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πελάτης πρέπει να κατεβάσει το αρχείο αντίγραφο</a:t>
            </a:r>
            <a:endParaRPr sz="2200"/>
          </a:p>
          <a:p>
            <a:pPr indent="-279400" lvl="1" marL="59690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κατεβάσματος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F/d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33" name="Google Shape;5933;p100"/>
          <p:cNvGrpSpPr/>
          <p:nvPr/>
        </p:nvGrpSpPr>
        <p:grpSpPr>
          <a:xfrm>
            <a:off x="5712279" y="1343246"/>
            <a:ext cx="3388519" cy="1527572"/>
            <a:chOff x="4471988" y="1284288"/>
            <a:chExt cx="4518025" cy="2036762"/>
          </a:xfrm>
        </p:grpSpPr>
        <p:sp>
          <p:nvSpPr>
            <p:cNvPr id="5934" name="Google Shape;5934;p100"/>
            <p:cNvSpPr/>
            <p:nvPr/>
          </p:nvSpPr>
          <p:spPr>
            <a:xfrm>
              <a:off x="5600700" y="2111375"/>
              <a:ext cx="2136775" cy="1209675"/>
            </a:xfrm>
            <a:custGeom>
              <a:rect b="b" l="l" r="r" t="t"/>
              <a:pathLst>
                <a:path extrusionOk="0" h="1255" w="1292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35" name="Google Shape;5935;p100"/>
            <p:cNvCxnSpPr/>
            <p:nvPr/>
          </p:nvCxnSpPr>
          <p:spPr>
            <a:xfrm>
              <a:off x="5338763" y="2085975"/>
              <a:ext cx="455612" cy="21431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936" name="Google Shape;5936;p100"/>
            <p:cNvSpPr txBox="1"/>
            <p:nvPr/>
          </p:nvSpPr>
          <p:spPr>
            <a:xfrm>
              <a:off x="5364163" y="1763713"/>
              <a:ext cx="3627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baseline="-25000"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1100"/>
            </a:p>
          </p:txBody>
        </p:sp>
        <p:cxnSp>
          <p:nvCxnSpPr>
            <p:cNvPr id="5937" name="Google Shape;5937;p100"/>
            <p:cNvCxnSpPr/>
            <p:nvPr/>
          </p:nvCxnSpPr>
          <p:spPr>
            <a:xfrm>
              <a:off x="5089525" y="2713038"/>
              <a:ext cx="574675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938" name="Google Shape;5938;p100"/>
            <p:cNvCxnSpPr/>
            <p:nvPr/>
          </p:nvCxnSpPr>
          <p:spPr>
            <a:xfrm rot="10800000">
              <a:off x="5119688" y="2814638"/>
              <a:ext cx="566737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939" name="Google Shape;5939;p100"/>
            <p:cNvSpPr txBox="1"/>
            <p:nvPr/>
          </p:nvSpPr>
          <p:spPr>
            <a:xfrm>
              <a:off x="6103696" y="2460625"/>
              <a:ext cx="105458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l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0" name="Google Shape;5940;p100"/>
            <p:cNvSpPr/>
            <p:nvPr/>
          </p:nvSpPr>
          <p:spPr>
            <a:xfrm>
              <a:off x="4740275" y="1562100"/>
              <a:ext cx="334963" cy="401638"/>
            </a:xfrm>
            <a:prstGeom prst="can">
              <a:avLst>
                <a:gd fmla="val 24242" name="adj"/>
              </a:avLst>
            </a:pr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41" name="Google Shape;5941;p100"/>
            <p:cNvCxnSpPr/>
            <p:nvPr/>
          </p:nvCxnSpPr>
          <p:spPr>
            <a:xfrm flipH="1" rot="10800000">
              <a:off x="7000875" y="1819275"/>
              <a:ext cx="180975" cy="53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942" name="Google Shape;5942;p100"/>
            <p:cNvCxnSpPr/>
            <p:nvPr/>
          </p:nvCxnSpPr>
          <p:spPr>
            <a:xfrm flipH="1">
              <a:off x="7078663" y="1825625"/>
              <a:ext cx="187325" cy="5349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943" name="Google Shape;5943;p100"/>
            <p:cNvCxnSpPr/>
            <p:nvPr/>
          </p:nvCxnSpPr>
          <p:spPr>
            <a:xfrm flipH="1" rot="10800000">
              <a:off x="6416675" y="1736725"/>
              <a:ext cx="179388" cy="53022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944" name="Google Shape;5944;p100"/>
            <p:cNvCxnSpPr/>
            <p:nvPr/>
          </p:nvCxnSpPr>
          <p:spPr>
            <a:xfrm flipH="1">
              <a:off x="6492875" y="1743075"/>
              <a:ext cx="185738" cy="53498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cxnSp>
          <p:nvCxnSpPr>
            <p:cNvPr id="5945" name="Google Shape;5945;p100"/>
            <p:cNvCxnSpPr/>
            <p:nvPr/>
          </p:nvCxnSpPr>
          <p:spPr>
            <a:xfrm>
              <a:off x="7723188" y="2579688"/>
              <a:ext cx="658812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5946" name="Google Shape;5946;p100"/>
            <p:cNvCxnSpPr/>
            <p:nvPr/>
          </p:nvCxnSpPr>
          <p:spPr>
            <a:xfrm>
              <a:off x="7726363" y="2682875"/>
              <a:ext cx="6604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triangle"/>
              <a:tailEnd len="med" w="med" type="none"/>
            </a:ln>
          </p:spPr>
        </p:cxnSp>
        <p:sp>
          <p:nvSpPr>
            <p:cNvPr id="5947" name="Google Shape;5947;p100"/>
            <p:cNvSpPr txBox="1"/>
            <p:nvPr/>
          </p:nvSpPr>
          <p:spPr>
            <a:xfrm>
              <a:off x="7813675" y="2146300"/>
              <a:ext cx="4509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r>
                <a:rPr baseline="-25000"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100"/>
            </a:p>
          </p:txBody>
        </p:sp>
        <p:sp>
          <p:nvSpPr>
            <p:cNvPr id="5948" name="Google Shape;5948;p100"/>
            <p:cNvSpPr txBox="1"/>
            <p:nvPr/>
          </p:nvSpPr>
          <p:spPr>
            <a:xfrm>
              <a:off x="7829550" y="2663825"/>
              <a:ext cx="506400" cy="3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</a:t>
              </a:r>
              <a:r>
                <a:rPr baseline="-25000" i="1"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100"/>
            </a:p>
          </p:txBody>
        </p:sp>
        <p:sp>
          <p:nvSpPr>
            <p:cNvPr id="5949" name="Google Shape;5949;p100"/>
            <p:cNvSpPr txBox="1"/>
            <p:nvPr/>
          </p:nvSpPr>
          <p:spPr>
            <a:xfrm>
              <a:off x="4498975" y="1616075"/>
              <a:ext cx="79057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i="1" lang="el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baseline="-25000" i="1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50" name="Google Shape;5950;p100"/>
            <p:cNvGrpSpPr/>
            <p:nvPr/>
          </p:nvGrpSpPr>
          <p:grpSpPr>
            <a:xfrm>
              <a:off x="5114925" y="1690688"/>
              <a:ext cx="292100" cy="517525"/>
              <a:chOff x="4140" y="429"/>
              <a:chExt cx="1425" cy="2396"/>
            </a:xfrm>
          </p:grpSpPr>
          <p:sp>
            <p:nvSpPr>
              <p:cNvPr id="5951" name="Google Shape;5951;p100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2" name="Google Shape;5952;p100"/>
              <p:cNvSpPr/>
              <p:nvPr/>
            </p:nvSpPr>
            <p:spPr>
              <a:xfrm>
                <a:off x="4210" y="429"/>
                <a:ext cx="1046" cy="228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3" name="Google Shape;5953;p100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4" name="Google Shape;5954;p100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5" name="Google Shape;5955;p100"/>
              <p:cNvSpPr/>
              <p:nvPr/>
            </p:nvSpPr>
            <p:spPr>
              <a:xfrm>
                <a:off x="4210" y="694"/>
                <a:ext cx="596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56" name="Google Shape;5956;p100"/>
              <p:cNvGrpSpPr/>
              <p:nvPr/>
            </p:nvGrpSpPr>
            <p:grpSpPr>
              <a:xfrm>
                <a:off x="4752" y="671"/>
                <a:ext cx="581" cy="140"/>
                <a:chOff x="618" y="2571"/>
                <a:chExt cx="725" cy="134"/>
              </a:xfrm>
            </p:grpSpPr>
            <p:sp>
              <p:nvSpPr>
                <p:cNvPr id="5957" name="Google Shape;5957;p100"/>
                <p:cNvSpPr/>
                <p:nvPr/>
              </p:nvSpPr>
              <p:spPr>
                <a:xfrm>
                  <a:off x="618" y="2571"/>
                  <a:ext cx="725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8" name="Google Shape;5958;p100"/>
                <p:cNvSpPr/>
                <p:nvPr/>
              </p:nvSpPr>
              <p:spPr>
                <a:xfrm>
                  <a:off x="637" y="2585"/>
                  <a:ext cx="686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59" name="Google Shape;5959;p100"/>
              <p:cNvSpPr/>
              <p:nvPr/>
            </p:nvSpPr>
            <p:spPr>
              <a:xfrm>
                <a:off x="4225" y="1017"/>
                <a:ext cx="596" cy="51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60" name="Google Shape;5960;p100"/>
              <p:cNvGrpSpPr/>
              <p:nvPr/>
            </p:nvGrpSpPr>
            <p:grpSpPr>
              <a:xfrm>
                <a:off x="4744" y="995"/>
                <a:ext cx="581" cy="132"/>
                <a:chOff x="610" y="2569"/>
                <a:chExt cx="725" cy="137"/>
              </a:xfrm>
            </p:grpSpPr>
            <p:sp>
              <p:nvSpPr>
                <p:cNvPr id="5961" name="Google Shape;5961;p100"/>
                <p:cNvSpPr/>
                <p:nvPr/>
              </p:nvSpPr>
              <p:spPr>
                <a:xfrm>
                  <a:off x="610" y="2569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2" name="Google Shape;5962;p100"/>
                <p:cNvSpPr/>
                <p:nvPr/>
              </p:nvSpPr>
              <p:spPr>
                <a:xfrm>
                  <a:off x="630" y="2584"/>
                  <a:ext cx="68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3" name="Google Shape;5963;p100"/>
              <p:cNvSpPr/>
              <p:nvPr/>
            </p:nvSpPr>
            <p:spPr>
              <a:xfrm>
                <a:off x="4217" y="1355"/>
                <a:ext cx="596" cy="51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4" name="Google Shape;5964;p100"/>
              <p:cNvSpPr/>
              <p:nvPr/>
            </p:nvSpPr>
            <p:spPr>
              <a:xfrm>
                <a:off x="4225" y="1656"/>
                <a:ext cx="596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65" name="Google Shape;5965;p100"/>
              <p:cNvGrpSpPr/>
              <p:nvPr/>
            </p:nvGrpSpPr>
            <p:grpSpPr>
              <a:xfrm>
                <a:off x="4737" y="1627"/>
                <a:ext cx="581" cy="154"/>
                <a:chOff x="616" y="2568"/>
                <a:chExt cx="724" cy="142"/>
              </a:xfrm>
            </p:grpSpPr>
            <p:sp>
              <p:nvSpPr>
                <p:cNvPr id="5966" name="Google Shape;5966;p100"/>
                <p:cNvSpPr/>
                <p:nvPr/>
              </p:nvSpPr>
              <p:spPr>
                <a:xfrm>
                  <a:off x="616" y="2568"/>
                  <a:ext cx="724" cy="142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7" name="Google Shape;5967;p100"/>
                <p:cNvSpPr/>
                <p:nvPr/>
              </p:nvSpPr>
              <p:spPr>
                <a:xfrm>
                  <a:off x="635" y="2582"/>
                  <a:ext cx="685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8" name="Google Shape;5968;p100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69" name="Google Shape;5969;p100"/>
              <p:cNvGrpSpPr/>
              <p:nvPr/>
            </p:nvGrpSpPr>
            <p:grpSpPr>
              <a:xfrm>
                <a:off x="4737" y="1326"/>
                <a:ext cx="581" cy="140"/>
                <a:chOff x="611" y="2567"/>
                <a:chExt cx="724" cy="140"/>
              </a:xfrm>
            </p:grpSpPr>
            <p:sp>
              <p:nvSpPr>
                <p:cNvPr id="5970" name="Google Shape;5970;p100"/>
                <p:cNvSpPr/>
                <p:nvPr/>
              </p:nvSpPr>
              <p:spPr>
                <a:xfrm>
                  <a:off x="611" y="2567"/>
                  <a:ext cx="724" cy="140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1" name="Google Shape;5971;p100"/>
                <p:cNvSpPr/>
                <p:nvPr/>
              </p:nvSpPr>
              <p:spPr>
                <a:xfrm>
                  <a:off x="630" y="2581"/>
                  <a:ext cx="685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72" name="Google Shape;5972;p100"/>
              <p:cNvSpPr/>
              <p:nvPr/>
            </p:nvSpPr>
            <p:spPr>
              <a:xfrm>
                <a:off x="5247" y="429"/>
                <a:ext cx="7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3" name="Google Shape;5973;p100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4" name="Google Shape;5974;p100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5" name="Google Shape;5975;p100"/>
              <p:cNvSpPr/>
              <p:nvPr/>
            </p:nvSpPr>
            <p:spPr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6" name="Google Shape;5976;p100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7" name="Google Shape;5977;p100"/>
              <p:cNvSpPr/>
              <p:nvPr/>
            </p:nvSpPr>
            <p:spPr>
              <a:xfrm>
                <a:off x="4140" y="2678"/>
                <a:ext cx="1200" cy="147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8" name="Google Shape;5978;p100"/>
              <p:cNvSpPr/>
              <p:nvPr/>
            </p:nvSpPr>
            <p:spPr>
              <a:xfrm>
                <a:off x="4210" y="2707"/>
                <a:ext cx="1069" cy="8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9" name="Google Shape;5979;p100"/>
              <p:cNvSpPr/>
              <p:nvPr/>
            </p:nvSpPr>
            <p:spPr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0" name="Google Shape;5980;p100"/>
              <p:cNvSpPr/>
              <p:nvPr/>
            </p:nvSpPr>
            <p:spPr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t/>
                </a:r>
                <a:endParaRPr sz="15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1" name="Google Shape;5981;p100"/>
              <p:cNvSpPr/>
              <p:nvPr/>
            </p:nvSpPr>
            <p:spPr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2" name="Google Shape;5982;p100"/>
              <p:cNvSpPr/>
              <p:nvPr/>
            </p:nvSpPr>
            <p:spPr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3" name="Google Shape;5983;p100"/>
            <p:cNvGrpSpPr/>
            <p:nvPr/>
          </p:nvGrpSpPr>
          <p:grpSpPr>
            <a:xfrm>
              <a:off x="4471988" y="2492375"/>
              <a:ext cx="620712" cy="512763"/>
              <a:chOff x="-44" y="1473"/>
              <a:chExt cx="981" cy="1105"/>
            </a:xfrm>
          </p:grpSpPr>
          <p:pic>
            <p:nvPicPr>
              <p:cNvPr descr="desktop_computer_stylized_medium" id="5984" name="Google Shape;5984;p10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85" name="Google Shape;5985;p100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6" name="Google Shape;5986;p100"/>
            <p:cNvGrpSpPr/>
            <p:nvPr/>
          </p:nvGrpSpPr>
          <p:grpSpPr>
            <a:xfrm>
              <a:off x="6300788" y="1284288"/>
              <a:ext cx="620712" cy="512762"/>
              <a:chOff x="-44" y="1473"/>
              <a:chExt cx="981" cy="1105"/>
            </a:xfrm>
          </p:grpSpPr>
          <p:pic>
            <p:nvPicPr>
              <p:cNvPr descr="desktop_computer_stylized_medium" id="5987" name="Google Shape;5987;p10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88" name="Google Shape;5988;p100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89" name="Google Shape;5989;p100"/>
            <p:cNvGrpSpPr/>
            <p:nvPr/>
          </p:nvGrpSpPr>
          <p:grpSpPr>
            <a:xfrm>
              <a:off x="6910388" y="1360488"/>
              <a:ext cx="620712" cy="512762"/>
              <a:chOff x="-44" y="1473"/>
              <a:chExt cx="981" cy="1105"/>
            </a:xfrm>
          </p:grpSpPr>
          <p:pic>
            <p:nvPicPr>
              <p:cNvPr descr="desktop_computer_stylized_medium" id="5990" name="Google Shape;5990;p10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91" name="Google Shape;5991;p100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2" name="Google Shape;5992;p100"/>
            <p:cNvGrpSpPr/>
            <p:nvPr/>
          </p:nvGrpSpPr>
          <p:grpSpPr>
            <a:xfrm flipH="1">
              <a:off x="8369300" y="2362200"/>
              <a:ext cx="620713" cy="512763"/>
              <a:chOff x="-44" y="1473"/>
              <a:chExt cx="981" cy="1105"/>
            </a:xfrm>
          </p:grpSpPr>
          <p:pic>
            <p:nvPicPr>
              <p:cNvPr descr="desktop_computer_stylized_medium" id="5993" name="Google Shape;5993;p10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94" name="Google Shape;5994;p100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995" name="Google Shape;5995;p100"/>
          <p:cNvSpPr/>
          <p:nvPr/>
        </p:nvSpPr>
        <p:spPr>
          <a:xfrm>
            <a:off x="39900" y="2831425"/>
            <a:ext cx="86331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πελάτες</a:t>
            </a: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συνολικά πρέπει να κατεβάσουν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bits</a:t>
            </a:r>
            <a:endParaRPr sz="2200"/>
          </a:p>
          <a:p>
            <a:pPr indent="-190500" lvl="1" marL="508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ρυθμός ανεβάσματος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περιορίζει τον 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max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ρυθμό κατεβάσματος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είναι</a:t>
            </a:r>
            <a:r>
              <a:rPr b="0" i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b="0" i="1" lang="el" sz="22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b="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0" baseline="-25000" i="1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2200"/>
          </a:p>
        </p:txBody>
      </p:sp>
      <p:sp>
        <p:nvSpPr>
          <p:cNvPr id="5996" name="Google Shape;5996;p100"/>
          <p:cNvSpPr txBox="1"/>
          <p:nvPr/>
        </p:nvSpPr>
        <p:spPr>
          <a:xfrm>
            <a:off x="628525" y="3787800"/>
            <a:ext cx="19224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χρόνος διανομής του</a:t>
            </a: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 </a:t>
            </a:r>
            <a:endParaRPr sz="1100"/>
          </a:p>
          <a:p>
            <a:pPr indent="-254000" lvl="0" marL="2540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σε </a:t>
            </a: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πελάτες </a:t>
            </a: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χρησιμοποιώντας</a:t>
            </a: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την </a:t>
            </a: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προσέγγιση</a:t>
            </a:r>
            <a:endParaRPr sz="1100"/>
          </a:p>
          <a:p>
            <a:pPr indent="-254000" lvl="0" marL="25400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P2P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7" name="Google Shape;5997;p100"/>
          <p:cNvSpPr/>
          <p:nvPr/>
        </p:nvSpPr>
        <p:spPr>
          <a:xfrm>
            <a:off x="628525" y="3787800"/>
            <a:ext cx="6393000" cy="13185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8" name="Google Shape;5998;p100"/>
          <p:cNvSpPr txBox="1"/>
          <p:nvPr/>
        </p:nvSpPr>
        <p:spPr>
          <a:xfrm>
            <a:off x="2550913" y="3902128"/>
            <a:ext cx="46965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</a:t>
            </a:r>
            <a:r>
              <a:rPr baseline="-25000"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P2P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max{F/u</a:t>
            </a:r>
            <a:r>
              <a:rPr baseline="-25000"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s,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,F/d</a:t>
            </a:r>
            <a:r>
              <a:rPr baseline="-25000"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min,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,NF/(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i="1" lang="el" sz="24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i="1"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i="1"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}</a:t>
            </a:r>
            <a:r>
              <a:rPr i="1" lang="el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grpSp>
        <p:nvGrpSpPr>
          <p:cNvPr id="5999" name="Google Shape;5999;p100"/>
          <p:cNvGrpSpPr/>
          <p:nvPr/>
        </p:nvGrpSpPr>
        <p:grpSpPr>
          <a:xfrm>
            <a:off x="2011401" y="4228359"/>
            <a:ext cx="5276025" cy="941528"/>
            <a:chOff x="3494668" y="5637812"/>
            <a:chExt cx="7034700" cy="1255371"/>
          </a:xfrm>
        </p:grpSpPr>
        <p:cxnSp>
          <p:nvCxnSpPr>
            <p:cNvPr id="6000" name="Google Shape;6000;p100"/>
            <p:cNvCxnSpPr/>
            <p:nvPr/>
          </p:nvCxnSpPr>
          <p:spPr>
            <a:xfrm>
              <a:off x="5247481" y="5669562"/>
              <a:ext cx="174625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1" name="Google Shape;6001;p100"/>
            <p:cNvCxnSpPr/>
            <p:nvPr/>
          </p:nvCxnSpPr>
          <p:spPr>
            <a:xfrm flipH="1" rot="10800000">
              <a:off x="9282594" y="5731183"/>
              <a:ext cx="376235" cy="579911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02" name="Google Shape;6002;p100"/>
            <p:cNvSpPr txBox="1"/>
            <p:nvPr/>
          </p:nvSpPr>
          <p:spPr>
            <a:xfrm>
              <a:off x="3494668" y="6209783"/>
              <a:ext cx="7034700" cy="6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… αλλά </a:t>
              </a:r>
              <a:r>
                <a:rPr lang="e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έτσι</a:t>
              </a:r>
              <a:r>
                <a:rPr lang="e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κάνει και αυτό, καθώς κάθε ομότιμος φέρνει ικανότητα εξυπηρέτησης</a:t>
              </a:r>
              <a:endParaRPr sz="1100"/>
            </a:p>
          </p:txBody>
        </p:sp>
        <p:cxnSp>
          <p:nvCxnSpPr>
            <p:cNvPr id="6003" name="Google Shape;6003;p100"/>
            <p:cNvCxnSpPr/>
            <p:nvPr/>
          </p:nvCxnSpPr>
          <p:spPr>
            <a:xfrm flipH="1" rot="10800000">
              <a:off x="7935121" y="5637812"/>
              <a:ext cx="376235" cy="462537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004" name="Google Shape;6004;p100"/>
            <p:cNvSpPr txBox="1"/>
            <p:nvPr/>
          </p:nvSpPr>
          <p:spPr>
            <a:xfrm>
              <a:off x="5047117" y="5861061"/>
              <a:ext cx="3187800" cy="3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αυξάνεται γραμμικά</a:t>
              </a:r>
              <a:r>
                <a:rPr lang="el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…</a:t>
              </a:r>
              <a:endParaRPr sz="1100"/>
            </a:p>
          </p:txBody>
        </p:sp>
      </p:grpSp>
      <p:sp>
        <p:nvSpPr>
          <p:cNvPr id="6005" name="Google Shape;6005;p100"/>
          <p:cNvSpPr txBox="1"/>
          <p:nvPr>
            <p:ph idx="12" type="sldNum"/>
          </p:nvPr>
        </p:nvSpPr>
        <p:spPr>
          <a:xfrm>
            <a:off x="70671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0" name="Shape 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1" name="Google Shape;6011;p101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Client-server vs. P2P: example</a:t>
            </a:r>
            <a:endParaRPr sz="1100"/>
          </a:p>
        </p:txBody>
      </p:sp>
      <p:sp>
        <p:nvSpPr>
          <p:cNvPr id="6012" name="Google Shape;6012;p101"/>
          <p:cNvSpPr txBox="1"/>
          <p:nvPr/>
        </p:nvSpPr>
        <p:spPr>
          <a:xfrm>
            <a:off x="1454424" y="1021950"/>
            <a:ext cx="6561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upload rate =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F/u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1 hour,  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aseline="-25000"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10u,  d</a:t>
            </a:r>
            <a:r>
              <a:rPr baseline="-25000"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</a:t>
            </a:r>
            <a:r>
              <a:rPr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≥ u</a:t>
            </a:r>
            <a:r>
              <a:rPr baseline="-25000" i="1"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2200"/>
          </a:p>
        </p:txBody>
      </p:sp>
      <p:pic>
        <p:nvPicPr>
          <p:cNvPr id="6013" name="Google Shape;601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3048" y="1376557"/>
            <a:ext cx="5273872" cy="3592681"/>
          </a:xfrm>
          <a:prstGeom prst="rect">
            <a:avLst/>
          </a:prstGeom>
          <a:noFill/>
          <a:ln>
            <a:noFill/>
          </a:ln>
        </p:spPr>
      </p:pic>
      <p:sp>
        <p:nvSpPr>
          <p:cNvPr id="6014" name="Google Shape;6014;p10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30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Επικοινωνία διεργασιών</a:t>
            </a:r>
            <a:endParaRPr sz="3300"/>
          </a:p>
        </p:txBody>
      </p:sp>
      <p:sp>
        <p:nvSpPr>
          <p:cNvPr id="1626" name="Google Shape;1626;p30"/>
          <p:cNvSpPr txBox="1"/>
          <p:nvPr/>
        </p:nvSpPr>
        <p:spPr>
          <a:xfrm>
            <a:off x="-155075" y="1174475"/>
            <a:ext cx="5289600" cy="39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651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διεργασία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 πρόγραμμα που εκτελείται μέσα σε ένα τερματικό σύστημα</a:t>
            </a:r>
            <a:endParaRPr sz="2200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στο ίδιο τερματικό σύστημα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δύο διεργασίες επικοινωνούν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χρησιμοποιώντας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διαδιεργασιακή επικοινωνία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(defined by OS)</a:t>
            </a:r>
            <a:endParaRPr sz="2200"/>
          </a:p>
          <a:p>
            <a:pPr indent="-1524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διεργασίες σε διαφορετικά τερματικά επικοινωνούν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ανταλλάσσοντας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μηνύματα στο δίκτυο υπολογιστών</a:t>
            </a:r>
            <a:endParaRPr sz="2200"/>
          </a:p>
          <a:p>
            <a:pPr indent="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7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7" name="Google Shape;1627;p30"/>
          <p:cNvSpPr/>
          <p:nvPr/>
        </p:nvSpPr>
        <p:spPr>
          <a:xfrm>
            <a:off x="5186454" y="3197588"/>
            <a:ext cx="2992040" cy="13799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σημείωση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εφαρμογές με αρχιτεκτονική P2P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εχουν διεργασίες πελάτη και εξυπηρέτη</a:t>
            </a:r>
            <a:endParaRPr sz="2200"/>
          </a:p>
        </p:txBody>
      </p:sp>
      <p:grpSp>
        <p:nvGrpSpPr>
          <p:cNvPr id="1628" name="Google Shape;1628;p30"/>
          <p:cNvGrpSpPr/>
          <p:nvPr/>
        </p:nvGrpSpPr>
        <p:grpSpPr>
          <a:xfrm>
            <a:off x="5097158" y="1116375"/>
            <a:ext cx="4047172" cy="2032400"/>
            <a:chOff x="6974000" y="1488500"/>
            <a:chExt cx="4092600" cy="2709867"/>
          </a:xfrm>
        </p:grpSpPr>
        <p:sp>
          <p:nvSpPr>
            <p:cNvPr id="1629" name="Google Shape;1629;p30"/>
            <p:cNvSpPr txBox="1"/>
            <p:nvPr/>
          </p:nvSpPr>
          <p:spPr>
            <a:xfrm>
              <a:off x="7025603" y="2022695"/>
              <a:ext cx="3989387" cy="2033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-165100" lvl="0" marL="266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3"/>
                </a:buClr>
                <a:buSzPts val="2100"/>
                <a:buFont typeface="Noto Sans Symbols"/>
                <a:buNone/>
              </a:pPr>
              <a:r>
                <a:rPr i="1" lang="el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διεργασία πελάτη</a:t>
              </a:r>
              <a:r>
                <a:rPr b="0" i="1" lang="el" sz="21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b="0" i="0" lang="el" sz="21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" sz="2100">
                  <a:latin typeface="Calibri"/>
                  <a:ea typeface="Calibri"/>
                  <a:cs typeface="Calibri"/>
                  <a:sym typeface="Calibri"/>
                </a:rPr>
                <a:t>διεργασία</a:t>
              </a:r>
              <a:r>
                <a:rPr b="0" i="0" lang="el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" sz="2100">
                  <a:latin typeface="Calibri"/>
                  <a:ea typeface="Calibri"/>
                  <a:cs typeface="Calibri"/>
                  <a:sym typeface="Calibri"/>
                </a:rPr>
                <a:t>που αρχικοποιεί την επικοινωνία</a:t>
              </a:r>
              <a:endParaRPr sz="2100"/>
            </a:p>
            <a:p>
              <a:pPr indent="-165100" lvl="0" marL="2667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A3"/>
                </a:buClr>
                <a:buSzPts val="2100"/>
                <a:buFont typeface="Noto Sans Symbols"/>
                <a:buNone/>
              </a:pPr>
              <a:r>
                <a:rPr i="1" lang="el" sz="210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διεργασία εξυπηρέτη</a:t>
              </a:r>
              <a:r>
                <a:rPr b="0" i="1" lang="el" sz="21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b="0" i="0" lang="el" sz="21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l" sz="2100">
                  <a:latin typeface="Calibri"/>
                  <a:ea typeface="Calibri"/>
                  <a:cs typeface="Calibri"/>
                  <a:sym typeface="Calibri"/>
                </a:rPr>
                <a:t>διεργασία που αναμένει επικοινωνία</a:t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65100" lvl="0" marL="266700" marR="0" rtl="0" algn="l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A3"/>
                </a:buClr>
                <a:buSzPts val="2100"/>
                <a:buFont typeface="Noto Sans Symbols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6974000" y="1786967"/>
              <a:ext cx="4092600" cy="2411400"/>
            </a:xfrm>
            <a:prstGeom prst="rect">
              <a:avLst/>
            </a:prstGeom>
            <a:noFill/>
            <a:ln cap="flat" cmpd="sng" w="28575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0"/>
            <p:cNvSpPr txBox="1"/>
            <p:nvPr/>
          </p:nvSpPr>
          <p:spPr>
            <a:xfrm>
              <a:off x="7094667" y="1488500"/>
              <a:ext cx="3324000" cy="523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54000" lvl="0" marL="254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lang="el" sz="2100">
                  <a:latin typeface="Calibri"/>
                  <a:ea typeface="Calibri"/>
                  <a:cs typeface="Calibri"/>
                  <a:sym typeface="Calibri"/>
                </a:rPr>
                <a:t>πελάτες</a:t>
              </a:r>
              <a:r>
                <a:rPr b="0" i="0" lang="el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l" sz="2100">
                  <a:latin typeface="Calibri"/>
                  <a:ea typeface="Calibri"/>
                  <a:cs typeface="Calibri"/>
                  <a:sym typeface="Calibri"/>
                </a:rPr>
                <a:t>εξυπηρέτες</a:t>
              </a:r>
              <a:endParaRPr sz="2100"/>
            </a:p>
          </p:txBody>
        </p:sp>
      </p:grpSp>
      <p:sp>
        <p:nvSpPr>
          <p:cNvPr id="1632" name="Google Shape;1632;p3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9" name="Shape 6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0" name="Google Shape;6020;p102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P2P </a:t>
            </a:r>
            <a:r>
              <a:rPr lang="el"/>
              <a:t>διανομή αρχείων</a:t>
            </a:r>
            <a:r>
              <a:rPr lang="el" sz="3300"/>
              <a:t>: BitTorrent </a:t>
            </a:r>
            <a:endParaRPr sz="1100"/>
          </a:p>
        </p:txBody>
      </p:sp>
      <p:sp>
        <p:nvSpPr>
          <p:cNvPr id="6021" name="Google Shape;6021;p102"/>
          <p:cNvSpPr/>
          <p:nvPr/>
        </p:nvSpPr>
        <p:spPr>
          <a:xfrm>
            <a:off x="-70375" y="782375"/>
            <a:ext cx="82176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το αρχείο διαιρείται σε  τεμάχια των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256Kb</a:t>
            </a:r>
            <a:endParaRPr sz="22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ομότιμοι σε ένα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torrent στέλνουν/λαμβάνουν τεμάχια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2" name="Google Shape;6022;p102"/>
          <p:cNvSpPr txBox="1"/>
          <p:nvPr/>
        </p:nvSpPr>
        <p:spPr>
          <a:xfrm>
            <a:off x="749600" y="1580075"/>
            <a:ext cx="30837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100"/>
              <a:buFont typeface="Calibri"/>
              <a:buNone/>
            </a:pPr>
            <a:r>
              <a:rPr i="1" lang="el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ιχνηλάτης</a:t>
            </a:r>
            <a:r>
              <a:rPr i="1" lang="el" sz="1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παρακολουθεί τους ομότιμους που συμμετέχουν 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torrent</a:t>
            </a:r>
            <a:endParaRPr sz="1800"/>
          </a:p>
        </p:txBody>
      </p:sp>
      <p:sp>
        <p:nvSpPr>
          <p:cNvPr id="6023" name="Google Shape;6023;p102"/>
          <p:cNvSpPr txBox="1"/>
          <p:nvPr/>
        </p:nvSpPr>
        <p:spPr>
          <a:xfrm>
            <a:off x="4733414" y="1789169"/>
            <a:ext cx="30336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torrent: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μια ομάδα ομότιμων που ανταλλάσουν τεμάχια ενός αρχείου</a:t>
            </a:r>
            <a:endParaRPr sz="1100"/>
          </a:p>
        </p:txBody>
      </p:sp>
      <p:cxnSp>
        <p:nvCxnSpPr>
          <p:cNvPr id="6024" name="Google Shape;6024;p102"/>
          <p:cNvCxnSpPr/>
          <p:nvPr/>
        </p:nvCxnSpPr>
        <p:spPr>
          <a:xfrm>
            <a:off x="2502184" y="2823822"/>
            <a:ext cx="1200" cy="4023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25" name="Google Shape;6025;p102"/>
          <p:cNvCxnSpPr/>
          <p:nvPr/>
        </p:nvCxnSpPr>
        <p:spPr>
          <a:xfrm>
            <a:off x="3511834" y="2620225"/>
            <a:ext cx="1913400" cy="10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26" name="Google Shape;6026;p102"/>
          <p:cNvCxnSpPr/>
          <p:nvPr/>
        </p:nvCxnSpPr>
        <p:spPr>
          <a:xfrm>
            <a:off x="3359434" y="2733335"/>
            <a:ext cx="185700" cy="13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27" name="Google Shape;6027;p102"/>
          <p:cNvCxnSpPr/>
          <p:nvPr/>
        </p:nvCxnSpPr>
        <p:spPr>
          <a:xfrm rot="10800000">
            <a:off x="4589349" y="2553541"/>
            <a:ext cx="876300" cy="229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28" name="Google Shape;6028;p102"/>
          <p:cNvCxnSpPr/>
          <p:nvPr/>
        </p:nvCxnSpPr>
        <p:spPr>
          <a:xfrm flipH="1">
            <a:off x="3977321" y="2955982"/>
            <a:ext cx="1530000" cy="1490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29" name="Google Shape;6029;p102"/>
          <p:cNvCxnSpPr/>
          <p:nvPr/>
        </p:nvCxnSpPr>
        <p:spPr>
          <a:xfrm flipH="1">
            <a:off x="4042984" y="4429975"/>
            <a:ext cx="554700" cy="1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30" name="Google Shape;6030;p102"/>
          <p:cNvCxnSpPr/>
          <p:nvPr/>
        </p:nvCxnSpPr>
        <p:spPr>
          <a:xfrm flipH="1">
            <a:off x="3682178" y="2702378"/>
            <a:ext cx="675000" cy="12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31" name="Google Shape;6031;p102"/>
          <p:cNvCxnSpPr/>
          <p:nvPr/>
        </p:nvCxnSpPr>
        <p:spPr>
          <a:xfrm flipH="1" rot="10800000">
            <a:off x="3805918" y="3741944"/>
            <a:ext cx="1590600" cy="36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32" name="Google Shape;6032;p102"/>
          <p:cNvCxnSpPr/>
          <p:nvPr/>
        </p:nvCxnSpPr>
        <p:spPr>
          <a:xfrm>
            <a:off x="4556012" y="2660707"/>
            <a:ext cx="887100" cy="9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33" name="Google Shape;6033;p102"/>
          <p:cNvCxnSpPr/>
          <p:nvPr/>
        </p:nvCxnSpPr>
        <p:spPr>
          <a:xfrm>
            <a:off x="4888196" y="4446644"/>
            <a:ext cx="282300" cy="163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034" name="Google Shape;6034;p102"/>
          <p:cNvCxnSpPr/>
          <p:nvPr/>
        </p:nvCxnSpPr>
        <p:spPr>
          <a:xfrm>
            <a:off x="4052377" y="4668100"/>
            <a:ext cx="11181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6035" name="Google Shape;6035;p102"/>
          <p:cNvSpPr txBox="1"/>
          <p:nvPr/>
        </p:nvSpPr>
        <p:spPr>
          <a:xfrm>
            <a:off x="1175827" y="3575107"/>
            <a:ext cx="1188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</a:t>
            </a: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arrives </a:t>
            </a: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…</a:t>
            </a:r>
            <a:endParaRPr sz="1100"/>
          </a:p>
        </p:txBody>
      </p:sp>
      <p:cxnSp>
        <p:nvCxnSpPr>
          <p:cNvPr id="6036" name="Google Shape;6036;p102"/>
          <p:cNvCxnSpPr/>
          <p:nvPr/>
        </p:nvCxnSpPr>
        <p:spPr>
          <a:xfrm flipH="1">
            <a:off x="5301287" y="3872763"/>
            <a:ext cx="197700" cy="70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Alice" id="6037" name="Google Shape;6037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602" y="3213157"/>
            <a:ext cx="355996" cy="3833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38" name="Google Shape;6038;p102"/>
          <p:cNvCxnSpPr/>
          <p:nvPr/>
        </p:nvCxnSpPr>
        <p:spPr>
          <a:xfrm>
            <a:off x="1914015" y="2341619"/>
            <a:ext cx="357300" cy="194100"/>
          </a:xfrm>
          <a:prstGeom prst="straightConnector1">
            <a:avLst/>
          </a:prstGeom>
          <a:noFill/>
          <a:ln cap="flat" cmpd="sng" w="9525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39" name="Google Shape;6039;p102"/>
          <p:cNvSpPr txBox="1"/>
          <p:nvPr/>
        </p:nvSpPr>
        <p:spPr>
          <a:xfrm>
            <a:off x="1186543" y="3770369"/>
            <a:ext cx="1620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obtains list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peers from tracker</a:t>
            </a:r>
            <a:endParaRPr sz="1100"/>
          </a:p>
        </p:txBody>
      </p:sp>
      <p:grpSp>
        <p:nvGrpSpPr>
          <p:cNvPr id="6040" name="Google Shape;6040;p102"/>
          <p:cNvGrpSpPr/>
          <p:nvPr/>
        </p:nvGrpSpPr>
        <p:grpSpPr>
          <a:xfrm>
            <a:off x="2786743" y="2678566"/>
            <a:ext cx="2619375" cy="1622822"/>
            <a:chOff x="1752" y="2166"/>
            <a:chExt cx="2200" cy="1363"/>
          </a:xfrm>
        </p:grpSpPr>
        <p:cxnSp>
          <p:nvCxnSpPr>
            <p:cNvPr id="6041" name="Google Shape;6041;p102"/>
            <p:cNvCxnSpPr/>
            <p:nvPr/>
          </p:nvCxnSpPr>
          <p:spPr>
            <a:xfrm flipH="1" rot="10800000">
              <a:off x="1752" y="2166"/>
              <a:ext cx="361" cy="53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042" name="Google Shape;6042;p102"/>
            <p:cNvCxnSpPr/>
            <p:nvPr/>
          </p:nvCxnSpPr>
          <p:spPr>
            <a:xfrm flipH="1" rot="10800000">
              <a:off x="1770" y="2352"/>
              <a:ext cx="2182" cy="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043" name="Google Shape;6043;p102"/>
            <p:cNvCxnSpPr/>
            <p:nvPr/>
          </p:nvCxnSpPr>
          <p:spPr>
            <a:xfrm>
              <a:off x="1786" y="2820"/>
              <a:ext cx="1550" cy="70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6044" name="Google Shape;6044;p102"/>
          <p:cNvSpPr txBox="1"/>
          <p:nvPr/>
        </p:nvSpPr>
        <p:spPr>
          <a:xfrm>
            <a:off x="1175827" y="4428947"/>
            <a:ext cx="23790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and begins exchanging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 chunks with peers in torrent</a:t>
            </a:r>
            <a:endParaRPr sz="1100"/>
          </a:p>
        </p:txBody>
      </p:sp>
      <p:grpSp>
        <p:nvGrpSpPr>
          <p:cNvPr id="6045" name="Google Shape;6045;p102"/>
          <p:cNvGrpSpPr/>
          <p:nvPr/>
        </p:nvGrpSpPr>
        <p:grpSpPr>
          <a:xfrm>
            <a:off x="2339067" y="2310663"/>
            <a:ext cx="284560" cy="453628"/>
            <a:chOff x="4140" y="429"/>
            <a:chExt cx="1425" cy="2396"/>
          </a:xfrm>
        </p:grpSpPr>
        <p:sp>
          <p:nvSpPr>
            <p:cNvPr id="6046" name="Google Shape;6046;p10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7" name="Google Shape;6047;p102"/>
            <p:cNvSpPr/>
            <p:nvPr/>
          </p:nvSpPr>
          <p:spPr>
            <a:xfrm>
              <a:off x="4206" y="429"/>
              <a:ext cx="1049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8" name="Google Shape;6048;p10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9" name="Google Shape;6049;p10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0" name="Google Shape;6050;p102"/>
            <p:cNvSpPr/>
            <p:nvPr/>
          </p:nvSpPr>
          <p:spPr>
            <a:xfrm>
              <a:off x="4212" y="693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51" name="Google Shape;6051;p102"/>
            <p:cNvGrpSpPr/>
            <p:nvPr/>
          </p:nvGrpSpPr>
          <p:grpSpPr>
            <a:xfrm>
              <a:off x="4748" y="668"/>
              <a:ext cx="584" cy="145"/>
              <a:chOff x="613" y="2568"/>
              <a:chExt cx="729" cy="139"/>
            </a:xfrm>
          </p:grpSpPr>
          <p:sp>
            <p:nvSpPr>
              <p:cNvPr id="6052" name="Google Shape;6052;p102"/>
              <p:cNvSpPr/>
              <p:nvPr/>
            </p:nvSpPr>
            <p:spPr>
              <a:xfrm>
                <a:off x="613" y="2568"/>
                <a:ext cx="729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3" name="Google Shape;6053;p102"/>
              <p:cNvSpPr/>
              <p:nvPr/>
            </p:nvSpPr>
            <p:spPr>
              <a:xfrm>
                <a:off x="628" y="2586"/>
                <a:ext cx="699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54" name="Google Shape;6054;p102"/>
            <p:cNvSpPr/>
            <p:nvPr/>
          </p:nvSpPr>
          <p:spPr>
            <a:xfrm>
              <a:off x="4223" y="1020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55" name="Google Shape;6055;p102"/>
            <p:cNvGrpSpPr/>
            <p:nvPr/>
          </p:nvGrpSpPr>
          <p:grpSpPr>
            <a:xfrm>
              <a:off x="4748" y="995"/>
              <a:ext cx="579" cy="132"/>
              <a:chOff x="615" y="2569"/>
              <a:chExt cx="722" cy="137"/>
            </a:xfrm>
          </p:grpSpPr>
          <p:sp>
            <p:nvSpPr>
              <p:cNvPr id="6056" name="Google Shape;6056;p102"/>
              <p:cNvSpPr/>
              <p:nvPr/>
            </p:nvSpPr>
            <p:spPr>
              <a:xfrm>
                <a:off x="615" y="2569"/>
                <a:ext cx="722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7" name="Google Shape;6057;p102"/>
              <p:cNvSpPr/>
              <p:nvPr/>
            </p:nvSpPr>
            <p:spPr>
              <a:xfrm>
                <a:off x="630" y="2582"/>
                <a:ext cx="692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58" name="Google Shape;6058;p102"/>
            <p:cNvSpPr/>
            <p:nvPr/>
          </p:nvSpPr>
          <p:spPr>
            <a:xfrm>
              <a:off x="4218" y="1360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9" name="Google Shape;6059;p102"/>
            <p:cNvSpPr/>
            <p:nvPr/>
          </p:nvSpPr>
          <p:spPr>
            <a:xfrm>
              <a:off x="4229" y="1655"/>
              <a:ext cx="596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0" name="Google Shape;6060;p102"/>
            <p:cNvGrpSpPr/>
            <p:nvPr/>
          </p:nvGrpSpPr>
          <p:grpSpPr>
            <a:xfrm>
              <a:off x="4737" y="1642"/>
              <a:ext cx="578" cy="151"/>
              <a:chOff x="616" y="2582"/>
              <a:chExt cx="720" cy="139"/>
            </a:xfrm>
          </p:grpSpPr>
          <p:sp>
            <p:nvSpPr>
              <p:cNvPr id="6061" name="Google Shape;6061;p102"/>
              <p:cNvSpPr/>
              <p:nvPr/>
            </p:nvSpPr>
            <p:spPr>
              <a:xfrm>
                <a:off x="616" y="2582"/>
                <a:ext cx="720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2" name="Google Shape;6062;p102"/>
              <p:cNvSpPr/>
              <p:nvPr/>
            </p:nvSpPr>
            <p:spPr>
              <a:xfrm>
                <a:off x="630" y="2588"/>
                <a:ext cx="691" cy="10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63" name="Google Shape;6063;p10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64" name="Google Shape;6064;p102"/>
            <p:cNvGrpSpPr/>
            <p:nvPr/>
          </p:nvGrpSpPr>
          <p:grpSpPr>
            <a:xfrm>
              <a:off x="4737" y="1328"/>
              <a:ext cx="584" cy="138"/>
              <a:chOff x="611" y="2569"/>
              <a:chExt cx="728" cy="138"/>
            </a:xfrm>
          </p:grpSpPr>
          <p:sp>
            <p:nvSpPr>
              <p:cNvPr id="6065" name="Google Shape;6065;p102"/>
              <p:cNvSpPr/>
              <p:nvPr/>
            </p:nvSpPr>
            <p:spPr>
              <a:xfrm>
                <a:off x="611" y="2569"/>
                <a:ext cx="728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6" name="Google Shape;6066;p102"/>
              <p:cNvSpPr/>
              <p:nvPr/>
            </p:nvSpPr>
            <p:spPr>
              <a:xfrm>
                <a:off x="618" y="2588"/>
                <a:ext cx="706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67" name="Google Shape;6067;p102"/>
            <p:cNvSpPr/>
            <p:nvPr/>
          </p:nvSpPr>
          <p:spPr>
            <a:xfrm>
              <a:off x="5249" y="429"/>
              <a:ext cx="72" cy="2289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8" name="Google Shape;6068;p10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9" name="Google Shape;6069;p10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0" name="Google Shape;6070;p102"/>
            <p:cNvSpPr/>
            <p:nvPr/>
          </p:nvSpPr>
          <p:spPr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1" name="Google Shape;6071;p10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2" name="Google Shape;6072;p102"/>
            <p:cNvSpPr/>
            <p:nvPr/>
          </p:nvSpPr>
          <p:spPr>
            <a:xfrm>
              <a:off x="4140" y="2680"/>
              <a:ext cx="1198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3" name="Google Shape;6073;p102"/>
            <p:cNvSpPr/>
            <p:nvPr/>
          </p:nvSpPr>
          <p:spPr>
            <a:xfrm>
              <a:off x="4206" y="2712"/>
              <a:ext cx="1073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4" name="Google Shape;6074;p102"/>
            <p:cNvSpPr/>
            <p:nvPr/>
          </p:nvSpPr>
          <p:spPr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5" name="Google Shape;6075;p102"/>
            <p:cNvSpPr/>
            <p:nvPr/>
          </p:nvSpPr>
          <p:spPr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6" name="Google Shape;6076;p102"/>
            <p:cNvSpPr/>
            <p:nvPr/>
          </p:nvSpPr>
          <p:spPr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7" name="Google Shape;6077;p102"/>
            <p:cNvSpPr/>
            <p:nvPr/>
          </p:nvSpPr>
          <p:spPr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8" name="Google Shape;6078;p102"/>
          <p:cNvGrpSpPr/>
          <p:nvPr/>
        </p:nvGrpSpPr>
        <p:grpSpPr>
          <a:xfrm>
            <a:off x="2259296" y="3240541"/>
            <a:ext cx="514350" cy="441722"/>
            <a:chOff x="-44" y="1473"/>
            <a:chExt cx="981" cy="1105"/>
          </a:xfrm>
        </p:grpSpPr>
        <p:pic>
          <p:nvPicPr>
            <p:cNvPr descr="desktop_computer_stylized_medium" id="6079" name="Google Shape;6079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0" name="Google Shape;6080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1" name="Google Shape;6081;p102"/>
          <p:cNvGrpSpPr/>
          <p:nvPr/>
        </p:nvGrpSpPr>
        <p:grpSpPr>
          <a:xfrm>
            <a:off x="3286805" y="4000160"/>
            <a:ext cx="546497" cy="465535"/>
            <a:chOff x="-44" y="1473"/>
            <a:chExt cx="981" cy="1105"/>
          </a:xfrm>
        </p:grpSpPr>
        <p:pic>
          <p:nvPicPr>
            <p:cNvPr descr="desktop_computer_stylized_medium" id="6082" name="Google Shape;6082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3" name="Google Shape;6083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4" name="Google Shape;6084;p102"/>
          <p:cNvGrpSpPr/>
          <p:nvPr/>
        </p:nvGrpSpPr>
        <p:grpSpPr>
          <a:xfrm>
            <a:off x="3498736" y="4433547"/>
            <a:ext cx="546497" cy="465535"/>
            <a:chOff x="-44" y="1473"/>
            <a:chExt cx="981" cy="1105"/>
          </a:xfrm>
        </p:grpSpPr>
        <p:pic>
          <p:nvPicPr>
            <p:cNvPr descr="desktop_computer_stylized_medium" id="6085" name="Google Shape;6085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6" name="Google Shape;6086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7" name="Google Shape;6087;p102"/>
          <p:cNvGrpSpPr/>
          <p:nvPr/>
        </p:nvGrpSpPr>
        <p:grpSpPr>
          <a:xfrm flipH="1">
            <a:off x="5473984" y="3567963"/>
            <a:ext cx="546496" cy="465534"/>
            <a:chOff x="-44" y="1473"/>
            <a:chExt cx="981" cy="1105"/>
          </a:xfrm>
        </p:grpSpPr>
        <p:pic>
          <p:nvPicPr>
            <p:cNvPr descr="desktop_computer_stylized_medium" id="6088" name="Google Shape;6088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89" name="Google Shape;6089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0" name="Google Shape;6090;p102"/>
          <p:cNvGrpSpPr/>
          <p:nvPr/>
        </p:nvGrpSpPr>
        <p:grpSpPr>
          <a:xfrm flipH="1">
            <a:off x="5213236" y="4571660"/>
            <a:ext cx="546497" cy="465535"/>
            <a:chOff x="-44" y="1473"/>
            <a:chExt cx="981" cy="1105"/>
          </a:xfrm>
        </p:grpSpPr>
        <p:pic>
          <p:nvPicPr>
            <p:cNvPr descr="desktop_computer_stylized_medium" id="6091" name="Google Shape;6091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2" name="Google Shape;6092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3" name="Google Shape;6093;p102"/>
          <p:cNvGrpSpPr/>
          <p:nvPr/>
        </p:nvGrpSpPr>
        <p:grpSpPr>
          <a:xfrm flipH="1">
            <a:off x="5514465" y="2677376"/>
            <a:ext cx="546496" cy="465534"/>
            <a:chOff x="-44" y="1473"/>
            <a:chExt cx="981" cy="1105"/>
          </a:xfrm>
        </p:grpSpPr>
        <p:pic>
          <p:nvPicPr>
            <p:cNvPr descr="desktop_computer_stylized_medium" id="6094" name="Google Shape;6094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5" name="Google Shape;6095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6" name="Google Shape;6096;p102"/>
          <p:cNvGrpSpPr/>
          <p:nvPr/>
        </p:nvGrpSpPr>
        <p:grpSpPr>
          <a:xfrm flipH="1">
            <a:off x="4166677" y="2277326"/>
            <a:ext cx="481013" cy="465534"/>
            <a:chOff x="-44" y="1473"/>
            <a:chExt cx="981" cy="1105"/>
          </a:xfrm>
        </p:grpSpPr>
        <p:pic>
          <p:nvPicPr>
            <p:cNvPr descr="desktop_computer_stylized_medium" id="6097" name="Google Shape;6097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98" name="Google Shape;6098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9" name="Google Shape;6099;p102"/>
          <p:cNvGrpSpPr/>
          <p:nvPr/>
        </p:nvGrpSpPr>
        <p:grpSpPr>
          <a:xfrm>
            <a:off x="2959384" y="2270182"/>
            <a:ext cx="546496" cy="465534"/>
            <a:chOff x="-44" y="1473"/>
            <a:chExt cx="981" cy="1105"/>
          </a:xfrm>
        </p:grpSpPr>
        <p:pic>
          <p:nvPicPr>
            <p:cNvPr descr="desktop_computer_stylized_medium" id="6100" name="Google Shape;6100;p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1" name="Google Shape;6101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2" name="Google Shape;6102;p102"/>
          <p:cNvGrpSpPr/>
          <p:nvPr/>
        </p:nvGrpSpPr>
        <p:grpSpPr>
          <a:xfrm>
            <a:off x="4534580" y="4229950"/>
            <a:ext cx="367903" cy="309563"/>
            <a:chOff x="-44" y="1473"/>
            <a:chExt cx="981" cy="1105"/>
          </a:xfrm>
        </p:grpSpPr>
        <p:pic>
          <p:nvPicPr>
            <p:cNvPr descr="desktop_computer_stylized_medium" id="6103" name="Google Shape;6103;p1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04" name="Google Shape;6104;p10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5" name="Google Shape;6105;p10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0" name="Shape 6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1" name="Google Shape;6111;p103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P2P διανομή αρχείων</a:t>
            </a:r>
            <a:r>
              <a:rPr lang="el" sz="3300"/>
              <a:t>: BitTorrent </a:t>
            </a:r>
            <a:endParaRPr sz="1100"/>
          </a:p>
        </p:txBody>
      </p:sp>
      <p:sp>
        <p:nvSpPr>
          <p:cNvPr id="6112" name="Google Shape;6112;p103"/>
          <p:cNvSpPr txBox="1"/>
          <p:nvPr/>
        </p:nvSpPr>
        <p:spPr>
          <a:xfrm>
            <a:off x="-105050" y="1161675"/>
            <a:ext cx="5605500" cy="1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ομότιμος που συνδέεται στο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torrent: </a:t>
            </a:r>
            <a:endParaRPr sz="2100"/>
          </a:p>
          <a:p>
            <a:pPr indent="-18415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έχει τεμάχια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αλλά θα μαζέψει με τον χρόνο από άλλους ομότιμους</a:t>
            </a:r>
            <a:endParaRPr sz="2100"/>
          </a:p>
          <a:p>
            <a:pPr indent="-184150" lvl="1" marL="508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καταχωρείται στο 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tracker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για να πάρει μια λίστα από ομότιμους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συνδέεται σε αυτό το υποσύνολο ομότιμων </a:t>
            </a:r>
            <a:r>
              <a:rPr b="0" i="0" lang="el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(“neighbors”)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3" name="Google Shape;6113;p103"/>
          <p:cNvSpPr/>
          <p:nvPr/>
        </p:nvSpPr>
        <p:spPr>
          <a:xfrm>
            <a:off x="-92800" y="2872750"/>
            <a:ext cx="8991000" cy="2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καθώς κατεβάζει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ομότιμος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ανεβάζει τεμάχια σε άλλους ομότιμους</a:t>
            </a:r>
            <a:endParaRPr sz="2100"/>
          </a:p>
          <a:p>
            <a:pPr indent="-20955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ένας ομότιμος μπορεί να αλλάξει τους ομότιμους με τους οποίους ανταλλάζει τεμάχια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churn: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οι ομότιμοι έρχονται και φεύγουν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209550" lvl="0" marL="215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όταν ένας ομότιμος αποκτήσει ολόκληρο το αρχείο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αυτός μπορεί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εγωιστικά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να φύγει ή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(altruistically)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να παραμείνει στο 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torrent</a:t>
            </a:r>
            <a:endParaRPr sz="2100"/>
          </a:p>
        </p:txBody>
      </p:sp>
      <p:grpSp>
        <p:nvGrpSpPr>
          <p:cNvPr id="6114" name="Google Shape;6114;p103"/>
          <p:cNvGrpSpPr/>
          <p:nvPr/>
        </p:nvGrpSpPr>
        <p:grpSpPr>
          <a:xfrm>
            <a:off x="5716700" y="980335"/>
            <a:ext cx="2675335" cy="1675210"/>
            <a:chOff x="4911725" y="1368425"/>
            <a:chExt cx="3567113" cy="2233613"/>
          </a:xfrm>
        </p:grpSpPr>
        <p:cxnSp>
          <p:nvCxnSpPr>
            <p:cNvPr id="6115" name="Google Shape;6115;p103"/>
            <p:cNvCxnSpPr/>
            <p:nvPr/>
          </p:nvCxnSpPr>
          <p:spPr>
            <a:xfrm>
              <a:off x="6245225" y="1646238"/>
              <a:ext cx="1736725" cy="879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16" name="Google Shape;6116;p103"/>
            <p:cNvCxnSpPr/>
            <p:nvPr/>
          </p:nvCxnSpPr>
          <p:spPr>
            <a:xfrm>
              <a:off x="6107113" y="1739900"/>
              <a:ext cx="168275" cy="113347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17" name="Google Shape;6117;p103"/>
            <p:cNvCxnSpPr/>
            <p:nvPr/>
          </p:nvCxnSpPr>
          <p:spPr>
            <a:xfrm rot="10800000">
              <a:off x="7223125" y="1590675"/>
              <a:ext cx="795338" cy="1905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18" name="Google Shape;6118;p103"/>
            <p:cNvCxnSpPr/>
            <p:nvPr/>
          </p:nvCxnSpPr>
          <p:spPr>
            <a:xfrm flipH="1">
              <a:off x="6667500" y="1925638"/>
              <a:ext cx="1389063" cy="1239837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19" name="Google Shape;6119;p103"/>
            <p:cNvCxnSpPr/>
            <p:nvPr/>
          </p:nvCxnSpPr>
          <p:spPr>
            <a:xfrm flipH="1">
              <a:off x="6726238" y="3152775"/>
              <a:ext cx="504825" cy="1016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20" name="Google Shape;6120;p103"/>
            <p:cNvCxnSpPr/>
            <p:nvPr/>
          </p:nvCxnSpPr>
          <p:spPr>
            <a:xfrm flipH="1">
              <a:off x="6399213" y="1714500"/>
              <a:ext cx="612775" cy="1046163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21" name="Google Shape;6121;p103"/>
            <p:cNvCxnSpPr/>
            <p:nvPr/>
          </p:nvCxnSpPr>
          <p:spPr>
            <a:xfrm flipH="1" rot="10800000">
              <a:off x="6511925" y="2579688"/>
              <a:ext cx="1443038" cy="3016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22" name="Google Shape;6122;p103"/>
            <p:cNvCxnSpPr/>
            <p:nvPr/>
          </p:nvCxnSpPr>
          <p:spPr>
            <a:xfrm>
              <a:off x="7192963" y="1679575"/>
              <a:ext cx="804862" cy="7969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23" name="Google Shape;6123;p103"/>
            <p:cNvCxnSpPr/>
            <p:nvPr/>
          </p:nvCxnSpPr>
          <p:spPr>
            <a:xfrm>
              <a:off x="7494588" y="3165475"/>
              <a:ext cx="255587" cy="136525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24" name="Google Shape;6124;p103"/>
            <p:cNvCxnSpPr/>
            <p:nvPr/>
          </p:nvCxnSpPr>
          <p:spPr>
            <a:xfrm>
              <a:off x="6735763" y="3351213"/>
              <a:ext cx="1014412" cy="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6125" name="Google Shape;6125;p103"/>
            <p:cNvCxnSpPr/>
            <p:nvPr/>
          </p:nvCxnSpPr>
          <p:spPr>
            <a:xfrm flipH="1">
              <a:off x="7869238" y="2689225"/>
              <a:ext cx="179387" cy="58578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pic>
          <p:nvPicPr>
            <p:cNvPr descr="Alice" id="6126" name="Google Shape;6126;p1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11725" y="2139950"/>
              <a:ext cx="323850" cy="31908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27" name="Google Shape;6127;p103"/>
            <p:cNvGrpSpPr/>
            <p:nvPr/>
          </p:nvGrpSpPr>
          <p:grpSpPr>
            <a:xfrm>
              <a:off x="5586413" y="1693863"/>
              <a:ext cx="2378075" cy="1350962"/>
              <a:chOff x="1752" y="2166"/>
              <a:chExt cx="2200" cy="1363"/>
            </a:xfrm>
          </p:grpSpPr>
          <p:cxnSp>
            <p:nvCxnSpPr>
              <p:cNvPr id="6128" name="Google Shape;6128;p103"/>
              <p:cNvCxnSpPr/>
              <p:nvPr/>
            </p:nvCxnSpPr>
            <p:spPr>
              <a:xfrm flipH="1" rot="10800000">
                <a:off x="1752" y="2166"/>
                <a:ext cx="361" cy="53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6129" name="Google Shape;6129;p103"/>
              <p:cNvCxnSpPr/>
              <p:nvPr/>
            </p:nvCxnSpPr>
            <p:spPr>
              <a:xfrm flipH="1" rot="10800000">
                <a:off x="1770" y="2352"/>
                <a:ext cx="2182" cy="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6130" name="Google Shape;6130;p103"/>
              <p:cNvCxnSpPr/>
              <p:nvPr/>
            </p:nvCxnSpPr>
            <p:spPr>
              <a:xfrm>
                <a:off x="1786" y="2820"/>
                <a:ext cx="1550" cy="709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</p:grpSp>
        <p:grpSp>
          <p:nvGrpSpPr>
            <p:cNvPr id="6131" name="Google Shape;6131;p103"/>
            <p:cNvGrpSpPr/>
            <p:nvPr/>
          </p:nvGrpSpPr>
          <p:grpSpPr>
            <a:xfrm>
              <a:off x="5245100" y="1374775"/>
              <a:ext cx="292100" cy="517525"/>
              <a:chOff x="4140" y="429"/>
              <a:chExt cx="1425" cy="2396"/>
            </a:xfrm>
          </p:grpSpPr>
          <p:sp>
            <p:nvSpPr>
              <p:cNvPr id="6132" name="Google Shape;6132;p103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103"/>
              <p:cNvSpPr/>
              <p:nvPr/>
            </p:nvSpPr>
            <p:spPr>
              <a:xfrm>
                <a:off x="4210" y="429"/>
                <a:ext cx="1046" cy="228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4" name="Google Shape;6134;p103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5" name="Google Shape;6135;p103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6" name="Google Shape;6136;p103"/>
              <p:cNvSpPr/>
              <p:nvPr/>
            </p:nvSpPr>
            <p:spPr>
              <a:xfrm>
                <a:off x="4210" y="694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37" name="Google Shape;6137;p103"/>
              <p:cNvGrpSpPr/>
              <p:nvPr/>
            </p:nvGrpSpPr>
            <p:grpSpPr>
              <a:xfrm>
                <a:off x="4752" y="671"/>
                <a:ext cx="581" cy="140"/>
                <a:chOff x="618" y="2571"/>
                <a:chExt cx="725" cy="134"/>
              </a:xfrm>
            </p:grpSpPr>
            <p:sp>
              <p:nvSpPr>
                <p:cNvPr id="6138" name="Google Shape;6138;p103"/>
                <p:cNvSpPr/>
                <p:nvPr/>
              </p:nvSpPr>
              <p:spPr>
                <a:xfrm>
                  <a:off x="618" y="2571"/>
                  <a:ext cx="725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9" name="Google Shape;6139;p103"/>
                <p:cNvSpPr/>
                <p:nvPr/>
              </p:nvSpPr>
              <p:spPr>
                <a:xfrm>
                  <a:off x="637" y="2585"/>
                  <a:ext cx="686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40" name="Google Shape;6140;p103"/>
              <p:cNvSpPr/>
              <p:nvPr/>
            </p:nvSpPr>
            <p:spPr>
              <a:xfrm>
                <a:off x="4225" y="1017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41" name="Google Shape;6141;p103"/>
              <p:cNvGrpSpPr/>
              <p:nvPr/>
            </p:nvGrpSpPr>
            <p:grpSpPr>
              <a:xfrm>
                <a:off x="4744" y="995"/>
                <a:ext cx="581" cy="132"/>
                <a:chOff x="610" y="2569"/>
                <a:chExt cx="725" cy="137"/>
              </a:xfrm>
            </p:grpSpPr>
            <p:sp>
              <p:nvSpPr>
                <p:cNvPr id="6142" name="Google Shape;6142;p103"/>
                <p:cNvSpPr/>
                <p:nvPr/>
              </p:nvSpPr>
              <p:spPr>
                <a:xfrm>
                  <a:off x="610" y="2569"/>
                  <a:ext cx="725" cy="13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3" name="Google Shape;6143;p103"/>
                <p:cNvSpPr/>
                <p:nvPr/>
              </p:nvSpPr>
              <p:spPr>
                <a:xfrm>
                  <a:off x="630" y="2584"/>
                  <a:ext cx="68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44" name="Google Shape;6144;p103"/>
              <p:cNvSpPr/>
              <p:nvPr/>
            </p:nvSpPr>
            <p:spPr>
              <a:xfrm>
                <a:off x="4217" y="1355"/>
                <a:ext cx="596" cy="51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5" name="Google Shape;6145;p103"/>
              <p:cNvSpPr/>
              <p:nvPr/>
            </p:nvSpPr>
            <p:spPr>
              <a:xfrm>
                <a:off x="4225" y="1656"/>
                <a:ext cx="596" cy="44"/>
              </a:xfrm>
              <a:prstGeom prst="rect">
                <a:avLst/>
              </a:prstGeom>
              <a:solidFill>
                <a:srgbClr val="0000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46" name="Google Shape;6146;p103"/>
              <p:cNvGrpSpPr/>
              <p:nvPr/>
            </p:nvGrpSpPr>
            <p:grpSpPr>
              <a:xfrm>
                <a:off x="4737" y="1627"/>
                <a:ext cx="581" cy="154"/>
                <a:chOff x="616" y="2568"/>
                <a:chExt cx="724" cy="142"/>
              </a:xfrm>
            </p:grpSpPr>
            <p:sp>
              <p:nvSpPr>
                <p:cNvPr id="6147" name="Google Shape;6147;p103"/>
                <p:cNvSpPr/>
                <p:nvPr/>
              </p:nvSpPr>
              <p:spPr>
                <a:xfrm>
                  <a:off x="616" y="2568"/>
                  <a:ext cx="724" cy="142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8" name="Google Shape;6148;p103"/>
                <p:cNvSpPr/>
                <p:nvPr/>
              </p:nvSpPr>
              <p:spPr>
                <a:xfrm>
                  <a:off x="635" y="2582"/>
                  <a:ext cx="685" cy="108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49" name="Google Shape;6149;p103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50" name="Google Shape;6150;p103"/>
              <p:cNvGrpSpPr/>
              <p:nvPr/>
            </p:nvGrpSpPr>
            <p:grpSpPr>
              <a:xfrm>
                <a:off x="4737" y="1326"/>
                <a:ext cx="581" cy="140"/>
                <a:chOff x="611" y="2567"/>
                <a:chExt cx="724" cy="140"/>
              </a:xfrm>
            </p:grpSpPr>
            <p:sp>
              <p:nvSpPr>
                <p:cNvPr id="6151" name="Google Shape;6151;p103"/>
                <p:cNvSpPr/>
                <p:nvPr/>
              </p:nvSpPr>
              <p:spPr>
                <a:xfrm>
                  <a:off x="611" y="2567"/>
                  <a:ext cx="724" cy="14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2" name="Google Shape;6152;p103"/>
                <p:cNvSpPr/>
                <p:nvPr/>
              </p:nvSpPr>
              <p:spPr>
                <a:xfrm>
                  <a:off x="630" y="2581"/>
                  <a:ext cx="685" cy="11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Arial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53" name="Google Shape;6153;p103"/>
              <p:cNvSpPr/>
              <p:nvPr/>
            </p:nvSpPr>
            <p:spPr>
              <a:xfrm>
                <a:off x="5247" y="429"/>
                <a:ext cx="7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4" name="Google Shape;6154;p103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5" name="Google Shape;6155;p103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6" name="Google Shape;6156;p103"/>
              <p:cNvSpPr/>
              <p:nvPr/>
            </p:nvSpPr>
            <p:spPr>
              <a:xfrm>
                <a:off x="5519" y="2612"/>
                <a:ext cx="46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7" name="Google Shape;6157;p103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103"/>
              <p:cNvSpPr/>
              <p:nvPr/>
            </p:nvSpPr>
            <p:spPr>
              <a:xfrm>
                <a:off x="4140" y="2678"/>
                <a:ext cx="1200" cy="147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9" name="Google Shape;6159;p103"/>
              <p:cNvSpPr/>
              <p:nvPr/>
            </p:nvSpPr>
            <p:spPr>
              <a:xfrm>
                <a:off x="4210" y="2707"/>
                <a:ext cx="1069" cy="88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0" name="Google Shape;6160;p103"/>
              <p:cNvSpPr/>
              <p:nvPr/>
            </p:nvSpPr>
            <p:spPr>
              <a:xfrm>
                <a:off x="4310" y="2384"/>
                <a:ext cx="155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1" name="Google Shape;6161;p103"/>
              <p:cNvSpPr/>
              <p:nvPr/>
            </p:nvSpPr>
            <p:spPr>
              <a:xfrm>
                <a:off x="4489" y="2384"/>
                <a:ext cx="155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2" name="Google Shape;6162;p103"/>
              <p:cNvSpPr/>
              <p:nvPr/>
            </p:nvSpPr>
            <p:spPr>
              <a:xfrm>
                <a:off x="4659" y="2384"/>
                <a:ext cx="163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103"/>
              <p:cNvSpPr/>
              <p:nvPr/>
            </p:nvSpPr>
            <p:spPr>
              <a:xfrm>
                <a:off x="5062" y="1833"/>
                <a:ext cx="85" cy="764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64" name="Google Shape;6164;p103"/>
            <p:cNvGrpSpPr/>
            <p:nvPr/>
          </p:nvGrpSpPr>
          <p:grpSpPr>
            <a:xfrm>
              <a:off x="6311900" y="3176588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65" name="Google Shape;6165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66" name="Google Shape;6166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67" name="Google Shape;6167;p103"/>
            <p:cNvGrpSpPr/>
            <p:nvPr/>
          </p:nvGrpSpPr>
          <p:grpSpPr>
            <a:xfrm flipH="1">
              <a:off x="7716838" y="3252788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68" name="Google Shape;6168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69" name="Google Shape;6169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70" name="Google Shape;6170;p103"/>
            <p:cNvGrpSpPr/>
            <p:nvPr/>
          </p:nvGrpSpPr>
          <p:grpSpPr>
            <a:xfrm flipH="1">
              <a:off x="7988300" y="2457450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71" name="Google Shape;6171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72" name="Google Shape;6172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73" name="Google Shape;6173;p103"/>
            <p:cNvGrpSpPr/>
            <p:nvPr/>
          </p:nvGrpSpPr>
          <p:grpSpPr>
            <a:xfrm flipH="1">
              <a:off x="8043863" y="1706563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74" name="Google Shape;6174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75" name="Google Shape;6175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76" name="Google Shape;6176;p103"/>
            <p:cNvGrpSpPr/>
            <p:nvPr/>
          </p:nvGrpSpPr>
          <p:grpSpPr>
            <a:xfrm flipH="1">
              <a:off x="6911975" y="1368425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77" name="Google Shape;6177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78" name="Google Shape;6178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79" name="Google Shape;6179;p103"/>
            <p:cNvGrpSpPr/>
            <p:nvPr/>
          </p:nvGrpSpPr>
          <p:grpSpPr>
            <a:xfrm>
              <a:off x="5824538" y="1411288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80" name="Google Shape;6180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81" name="Google Shape;6181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2" name="Google Shape;6182;p103"/>
            <p:cNvGrpSpPr/>
            <p:nvPr/>
          </p:nvGrpSpPr>
          <p:grpSpPr>
            <a:xfrm>
              <a:off x="5159375" y="2162175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83" name="Google Shape;6183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84" name="Google Shape;6184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5" name="Google Shape;6185;p103"/>
            <p:cNvGrpSpPr/>
            <p:nvPr/>
          </p:nvGrpSpPr>
          <p:grpSpPr>
            <a:xfrm>
              <a:off x="6129338" y="2749550"/>
              <a:ext cx="434975" cy="349250"/>
              <a:chOff x="-44" y="1473"/>
              <a:chExt cx="981" cy="1105"/>
            </a:xfrm>
          </p:grpSpPr>
          <p:pic>
            <p:nvPicPr>
              <p:cNvPr descr="desktop_computer_stylized_medium" id="6186" name="Google Shape;6186;p10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87" name="Google Shape;6187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88" name="Google Shape;6188;p103"/>
            <p:cNvGrpSpPr/>
            <p:nvPr/>
          </p:nvGrpSpPr>
          <p:grpSpPr>
            <a:xfrm>
              <a:off x="7185025" y="2989263"/>
              <a:ext cx="325438" cy="261937"/>
              <a:chOff x="-44" y="1473"/>
              <a:chExt cx="981" cy="1105"/>
            </a:xfrm>
          </p:grpSpPr>
          <p:pic>
            <p:nvPicPr>
              <p:cNvPr descr="desktop_computer_stylized_medium" id="6189" name="Google Shape;6189;p10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190" name="Google Shape;6190;p103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91" name="Google Shape;6191;p10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6" name="Shape 6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Google Shape;6197;p104"/>
          <p:cNvSpPr txBox="1"/>
          <p:nvPr>
            <p:ph type="title"/>
          </p:nvPr>
        </p:nvSpPr>
        <p:spPr>
          <a:xfrm>
            <a:off x="-10575" y="217000"/>
            <a:ext cx="8089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ct val="100000"/>
              <a:buFont typeface="Calibri"/>
              <a:buNone/>
            </a:pPr>
            <a:r>
              <a:rPr lang="el" sz="3300"/>
              <a:t>BitTorrent: </a:t>
            </a:r>
            <a:r>
              <a:rPr lang="el"/>
              <a:t>ζητώντας</a:t>
            </a:r>
            <a:r>
              <a:rPr lang="el" sz="3300"/>
              <a:t>, </a:t>
            </a:r>
            <a:r>
              <a:rPr lang="el"/>
              <a:t>στέλνοντας τεμάχια αρχείου</a:t>
            </a:r>
            <a:endParaRPr sz="1100"/>
          </a:p>
        </p:txBody>
      </p:sp>
      <p:sp>
        <p:nvSpPr>
          <p:cNvPr id="6198" name="Google Shape;6198;p104"/>
          <p:cNvSpPr txBox="1"/>
          <p:nvPr/>
        </p:nvSpPr>
        <p:spPr>
          <a:xfrm>
            <a:off x="-10575" y="1067175"/>
            <a:ext cx="42237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ζητώντας τεμάχια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/>
          </a:p>
          <a:p>
            <a:pPr indent="-2032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ανα πάσα στιγμή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διαφορετικοί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ομότιμοι θα έχουν  διαφορετικά υποσύνολα τεμαχίων του αρχείου</a:t>
            </a:r>
            <a:endParaRPr sz="2000"/>
          </a:p>
          <a:p>
            <a:pPr indent="-2032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περιοδικά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η Alice θα ζητάς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τους γειτονικούς της ομότιμους μια λίστα των τεμαχίων που έχουν</a:t>
            </a:r>
            <a:endParaRPr sz="2000"/>
          </a:p>
          <a:p>
            <a:pPr indent="-2032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ζητάει τα τεμάχια που της λείπουν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τους γείτονες της, με την τεχνική τα σπανιότερα πρώτα (rarest first)</a:t>
            </a:r>
            <a:endParaRPr sz="2000"/>
          </a:p>
        </p:txBody>
      </p:sp>
      <p:sp>
        <p:nvSpPr>
          <p:cNvPr id="6199" name="Google Shape;6199;p104"/>
          <p:cNvSpPr/>
          <p:nvPr/>
        </p:nvSpPr>
        <p:spPr>
          <a:xfrm>
            <a:off x="4140650" y="993525"/>
            <a:ext cx="50328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στέλνοντας τεμάχια</a:t>
            </a:r>
            <a:r>
              <a:rPr lang="el" sz="20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 tit-for-tat</a:t>
            </a:r>
            <a:endParaRPr sz="2000"/>
          </a:p>
          <a:p>
            <a:pPr indent="-254000" lvl="0" marL="304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 στέλνει τεμάχια στους τέσσερις γείτονες της που της παρέχουν δεδομένα με τον υψηλότερο ρυθμό </a:t>
            </a:r>
            <a:endParaRPr sz="2000"/>
          </a:p>
          <a:p>
            <a:pPr indent="-177800" lvl="1" marL="508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 άλλοι γείτονες είναι στραγγαλισμένοι από την </a:t>
            </a:r>
            <a:r>
              <a:rPr b="0" i="0" lang="e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Alice (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δεν λαμβάνουν τεμάχια από αυτήν</a:t>
            </a:r>
            <a:r>
              <a:rPr b="0" i="0" lang="e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/>
          </a:p>
          <a:p>
            <a:pPr indent="-177800" lvl="1" marL="508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Arial"/>
              <a:buChar char="•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επανακαθορίζει τους </a:t>
            </a:r>
            <a:r>
              <a:rPr b="0" i="0" lang="e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10 δευτερόλεπτα</a:t>
            </a:r>
            <a:endParaRPr sz="2000"/>
          </a:p>
          <a:p>
            <a:pPr indent="-254000" lvl="0" marL="355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κάθε 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δευτερόλεπτα: επιλέγει τυχαία άλλον ένα γείτονα, και ξεκινάει να του στέλνει τεμάχια </a:t>
            </a:r>
            <a:r>
              <a:rPr b="0" i="0" lang="e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αισιόδοξα μη στραγγαλισμένος</a:t>
            </a:r>
            <a:r>
              <a:rPr b="0" i="0" lang="el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000"/>
          </a:p>
          <a:p>
            <a:pPr indent="-1524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00" name="Google Shape;6200;p10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5" name="Shape 6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6" name="Google Shape;6206;p105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BitTorrent: tit-for-tat</a:t>
            </a:r>
            <a:endParaRPr sz="1100"/>
          </a:p>
        </p:txBody>
      </p:sp>
      <p:pic>
        <p:nvPicPr>
          <p:cNvPr descr="Alice" id="6207" name="Google Shape;620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170" y="3883819"/>
            <a:ext cx="421481" cy="5203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8" name="Google Shape;6208;p105"/>
          <p:cNvCxnSpPr/>
          <p:nvPr/>
        </p:nvCxnSpPr>
        <p:spPr>
          <a:xfrm rot="10800000">
            <a:off x="1230086" y="3138563"/>
            <a:ext cx="1104900" cy="447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09" name="Google Shape;6209;p105"/>
          <p:cNvCxnSpPr/>
          <p:nvPr/>
        </p:nvCxnSpPr>
        <p:spPr>
          <a:xfrm flipH="1">
            <a:off x="1590845" y="3757613"/>
            <a:ext cx="723900" cy="2859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10" name="Google Shape;6210;p105"/>
          <p:cNvCxnSpPr/>
          <p:nvPr/>
        </p:nvCxnSpPr>
        <p:spPr>
          <a:xfrm flipH="1">
            <a:off x="2096936" y="3843338"/>
            <a:ext cx="447600" cy="781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11" name="Google Shape;6211;p105"/>
          <p:cNvCxnSpPr/>
          <p:nvPr/>
        </p:nvCxnSpPr>
        <p:spPr>
          <a:xfrm flipH="1" rot="10800000">
            <a:off x="4259036" y="2481338"/>
            <a:ext cx="314400" cy="485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12" name="Google Shape;6212;p105"/>
          <p:cNvCxnSpPr/>
          <p:nvPr/>
        </p:nvCxnSpPr>
        <p:spPr>
          <a:xfrm flipH="1" rot="10800000">
            <a:off x="4335236" y="2919413"/>
            <a:ext cx="590700" cy="228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13" name="Google Shape;6213;p105"/>
          <p:cNvCxnSpPr/>
          <p:nvPr/>
        </p:nvCxnSpPr>
        <p:spPr>
          <a:xfrm>
            <a:off x="4335236" y="3271838"/>
            <a:ext cx="447600" cy="2382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descr="Bob" id="6214" name="Google Shape;6214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0176" y="3455194"/>
            <a:ext cx="507206" cy="517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5" name="Google Shape;6215;p105"/>
          <p:cNvCxnSpPr/>
          <p:nvPr/>
        </p:nvCxnSpPr>
        <p:spPr>
          <a:xfrm flipH="1" rot="10800000">
            <a:off x="2773136" y="3119588"/>
            <a:ext cx="1076400" cy="36180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6216" name="Google Shape;6216;p105"/>
          <p:cNvCxnSpPr/>
          <p:nvPr/>
        </p:nvCxnSpPr>
        <p:spPr>
          <a:xfrm flipH="1">
            <a:off x="2782511" y="3186113"/>
            <a:ext cx="1047900" cy="35250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17" name="Google Shape;6217;p105"/>
          <p:cNvCxnSpPr/>
          <p:nvPr/>
        </p:nvCxnSpPr>
        <p:spPr>
          <a:xfrm flipH="1" rot="10800000">
            <a:off x="2811236" y="3262463"/>
            <a:ext cx="1028700" cy="361800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218" name="Google Shape;6218;p105"/>
          <p:cNvSpPr txBox="1"/>
          <p:nvPr/>
        </p:nvSpPr>
        <p:spPr>
          <a:xfrm>
            <a:off x="9165" y="966100"/>
            <a:ext cx="740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 η  Alice “optimistically unchokes” τον Bob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9" name="Google Shape;6219;p105"/>
          <p:cNvSpPr txBox="1"/>
          <p:nvPr/>
        </p:nvSpPr>
        <p:spPr>
          <a:xfrm>
            <a:off x="7151" y="1283500"/>
            <a:ext cx="7406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η Alice 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γίνεται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μία από τους 4 παρόχους του Bob: αμοιβαίως και ο Bob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0" name="Google Shape;6220;p105"/>
          <p:cNvSpPr txBox="1"/>
          <p:nvPr/>
        </p:nvSpPr>
        <p:spPr>
          <a:xfrm>
            <a:off x="1205" y="1593075"/>
            <a:ext cx="7527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ο Bob γίνεται ένας 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από τους 4 παρόχους της Alice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1" name="Google Shape;6221;p105"/>
          <p:cNvSpPr txBox="1"/>
          <p:nvPr/>
        </p:nvSpPr>
        <p:spPr>
          <a:xfrm>
            <a:off x="4259026" y="3892153"/>
            <a:ext cx="3672900" cy="11775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υψηλότερος</a:t>
            </a: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ρυθμός ανεβάσματος</a:t>
            </a:r>
            <a:r>
              <a:rPr i="1"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εύρεση καλύτερων συνεργατών ανταλλαγής, απόκτηση του αρχείου γρηγορότερα!</a:t>
            </a:r>
            <a:endParaRPr sz="1100"/>
          </a:p>
        </p:txBody>
      </p:sp>
      <p:grpSp>
        <p:nvGrpSpPr>
          <p:cNvPr id="6222" name="Google Shape;6222;p105"/>
          <p:cNvGrpSpPr/>
          <p:nvPr/>
        </p:nvGrpSpPr>
        <p:grpSpPr>
          <a:xfrm>
            <a:off x="1036014" y="3761185"/>
            <a:ext cx="571500" cy="564356"/>
            <a:chOff x="-44" y="1473"/>
            <a:chExt cx="981" cy="1105"/>
          </a:xfrm>
        </p:grpSpPr>
        <p:pic>
          <p:nvPicPr>
            <p:cNvPr descr="desktop_computer_stylized_medium" id="6223" name="Google Shape;6223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4" name="Google Shape;6224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5" name="Google Shape;6225;p105"/>
          <p:cNvGrpSpPr/>
          <p:nvPr/>
        </p:nvGrpSpPr>
        <p:grpSpPr>
          <a:xfrm>
            <a:off x="1557508" y="4332685"/>
            <a:ext cx="571500" cy="564356"/>
            <a:chOff x="-44" y="1473"/>
            <a:chExt cx="981" cy="1105"/>
          </a:xfrm>
        </p:grpSpPr>
        <p:pic>
          <p:nvPicPr>
            <p:cNvPr descr="desktop_computer_stylized_medium" id="6226" name="Google Shape;6226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27" name="Google Shape;6227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8" name="Google Shape;6228;p105"/>
          <p:cNvGrpSpPr/>
          <p:nvPr/>
        </p:nvGrpSpPr>
        <p:grpSpPr>
          <a:xfrm>
            <a:off x="671683" y="2920603"/>
            <a:ext cx="571500" cy="564356"/>
            <a:chOff x="-44" y="1473"/>
            <a:chExt cx="981" cy="1105"/>
          </a:xfrm>
        </p:grpSpPr>
        <p:pic>
          <p:nvPicPr>
            <p:cNvPr descr="desktop_computer_stylized_medium" id="6229" name="Google Shape;6229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0" name="Google Shape;6230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1" name="Google Shape;6231;p105"/>
          <p:cNvGrpSpPr/>
          <p:nvPr/>
        </p:nvGrpSpPr>
        <p:grpSpPr>
          <a:xfrm>
            <a:off x="2144486" y="3320653"/>
            <a:ext cx="571500" cy="564356"/>
            <a:chOff x="-44" y="1473"/>
            <a:chExt cx="981" cy="1105"/>
          </a:xfrm>
        </p:grpSpPr>
        <p:pic>
          <p:nvPicPr>
            <p:cNvPr descr="desktop_computer_stylized_medium" id="6232" name="Google Shape;6232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3" name="Google Shape;6233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4" name="Google Shape;6234;p105"/>
          <p:cNvGrpSpPr/>
          <p:nvPr/>
        </p:nvGrpSpPr>
        <p:grpSpPr>
          <a:xfrm flipH="1">
            <a:off x="4790054" y="3263503"/>
            <a:ext cx="571500" cy="564356"/>
            <a:chOff x="-44" y="1473"/>
            <a:chExt cx="981" cy="1105"/>
          </a:xfrm>
        </p:grpSpPr>
        <p:pic>
          <p:nvPicPr>
            <p:cNvPr descr="desktop_computer_stylized_medium" id="6235" name="Google Shape;6235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6" name="Google Shape;6236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7" name="Google Shape;6237;p105"/>
          <p:cNvGrpSpPr/>
          <p:nvPr/>
        </p:nvGrpSpPr>
        <p:grpSpPr>
          <a:xfrm flipH="1">
            <a:off x="4903164" y="2634853"/>
            <a:ext cx="571500" cy="564356"/>
            <a:chOff x="-44" y="1473"/>
            <a:chExt cx="981" cy="1105"/>
          </a:xfrm>
        </p:grpSpPr>
        <p:pic>
          <p:nvPicPr>
            <p:cNvPr descr="desktop_computer_stylized_medium" id="6238" name="Google Shape;6238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9" name="Google Shape;6239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0" name="Google Shape;6240;p105"/>
          <p:cNvGrpSpPr/>
          <p:nvPr/>
        </p:nvGrpSpPr>
        <p:grpSpPr>
          <a:xfrm flipH="1">
            <a:off x="4609079" y="2169319"/>
            <a:ext cx="571500" cy="564356"/>
            <a:chOff x="-44" y="1473"/>
            <a:chExt cx="981" cy="1105"/>
          </a:xfrm>
        </p:grpSpPr>
        <p:pic>
          <p:nvPicPr>
            <p:cNvPr descr="desktop_computer_stylized_medium" id="6241" name="Google Shape;6241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2" name="Google Shape;6242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3" name="Google Shape;6243;p105"/>
          <p:cNvGrpSpPr/>
          <p:nvPr/>
        </p:nvGrpSpPr>
        <p:grpSpPr>
          <a:xfrm flipH="1">
            <a:off x="3917327" y="2912269"/>
            <a:ext cx="571500" cy="564356"/>
            <a:chOff x="-44" y="1473"/>
            <a:chExt cx="981" cy="1105"/>
          </a:xfrm>
        </p:grpSpPr>
        <p:pic>
          <p:nvPicPr>
            <p:cNvPr descr="desktop_computer_stylized_medium" id="6244" name="Google Shape;6244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5" name="Google Shape;6245;p105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6" name="Google Shape;6246;p105"/>
          <p:cNvGrpSpPr/>
          <p:nvPr/>
        </p:nvGrpSpPr>
        <p:grpSpPr>
          <a:xfrm>
            <a:off x="3751829" y="2038350"/>
            <a:ext cx="571500" cy="883444"/>
            <a:chOff x="4746" y="1528"/>
            <a:chExt cx="480" cy="742"/>
          </a:xfrm>
        </p:grpSpPr>
        <p:cxnSp>
          <p:nvCxnSpPr>
            <p:cNvPr id="6247" name="Google Shape;6247;p105"/>
            <p:cNvCxnSpPr/>
            <p:nvPr/>
          </p:nvCxnSpPr>
          <p:spPr>
            <a:xfrm>
              <a:off x="4964" y="1962"/>
              <a:ext cx="2" cy="30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6248" name="Google Shape;6248;p105"/>
            <p:cNvGrpSpPr/>
            <p:nvPr/>
          </p:nvGrpSpPr>
          <p:grpSpPr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descr="desktop_computer_stylized_medium" id="6249" name="Google Shape;6249;p10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50" name="Google Shape;6250;p10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51" name="Google Shape;6251;p105"/>
          <p:cNvGrpSpPr/>
          <p:nvPr/>
        </p:nvGrpSpPr>
        <p:grpSpPr>
          <a:xfrm>
            <a:off x="1569414" y="2405062"/>
            <a:ext cx="834628" cy="914400"/>
            <a:chOff x="4779" y="2386"/>
            <a:chExt cx="701" cy="768"/>
          </a:xfrm>
        </p:grpSpPr>
        <p:cxnSp>
          <p:nvCxnSpPr>
            <p:cNvPr id="6252" name="Google Shape;6252;p105"/>
            <p:cNvCxnSpPr/>
            <p:nvPr/>
          </p:nvCxnSpPr>
          <p:spPr>
            <a:xfrm>
              <a:off x="5239" y="2812"/>
              <a:ext cx="241" cy="34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6253" name="Google Shape;6253;p105"/>
            <p:cNvGrpSpPr/>
            <p:nvPr/>
          </p:nvGrpSpPr>
          <p:grpSpPr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descr="desktop_computer_stylized_medium" id="6254" name="Google Shape;6254;p10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255" name="Google Shape;6255;p105"/>
              <p:cNvSpPr/>
              <p:nvPr/>
            </p:nvSpPr>
            <p:spPr>
              <a:xfrm flipH="1">
                <a:off x="374" y="1579"/>
                <a:ext cx="477" cy="506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56" name="Google Shape;6256;p10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1" name="Shape 6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2" name="Google Shape;6262;p106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Application layer: overview</a:t>
            </a:r>
            <a:endParaRPr sz="3600"/>
          </a:p>
        </p:txBody>
      </p:sp>
      <p:sp>
        <p:nvSpPr>
          <p:cNvPr id="6263" name="Google Shape;6263;p106"/>
          <p:cNvSpPr txBox="1"/>
          <p:nvPr/>
        </p:nvSpPr>
        <p:spPr>
          <a:xfrm>
            <a:off x="606931" y="1402922"/>
            <a:ext cx="398188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4" name="Google Shape;6264;p106"/>
          <p:cNvSpPr txBox="1"/>
          <p:nvPr/>
        </p:nvSpPr>
        <p:spPr>
          <a:xfrm>
            <a:off x="4918165" y="1067166"/>
            <a:ext cx="4053946" cy="3599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P2P εφαρμογές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socket με UDP και TCP</a:t>
            </a:r>
            <a:endParaRPr sz="240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5" name="Google Shape;6265;p10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6266" name="Google Shape;626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8043" y="3369285"/>
            <a:ext cx="2315818" cy="17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1" name="Shape 6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2" name="Google Shape;6272;p107"/>
          <p:cNvSpPr txBox="1"/>
          <p:nvPr>
            <p:ph type="title"/>
          </p:nvPr>
        </p:nvSpPr>
        <p:spPr>
          <a:xfrm>
            <a:off x="-10575" y="217000"/>
            <a:ext cx="8544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970"/>
              <a:buFont typeface="Calibri"/>
              <a:buNone/>
            </a:pPr>
            <a:r>
              <a:rPr lang="el" sz="2670"/>
              <a:t>Βίντεο συνεχούς ροής και Δίκτυα διανομής περιεχομένου</a:t>
            </a:r>
            <a:endParaRPr sz="690"/>
          </a:p>
        </p:txBody>
      </p:sp>
      <p:sp>
        <p:nvSpPr>
          <p:cNvPr id="6273" name="Google Shape;6273;p107"/>
          <p:cNvSpPr/>
          <p:nvPr/>
        </p:nvSpPr>
        <p:spPr>
          <a:xfrm>
            <a:off x="-81838" y="1017106"/>
            <a:ext cx="6336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14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4" name="Google Shape;6274;p107"/>
          <p:cNvSpPr/>
          <p:nvPr/>
        </p:nvSpPr>
        <p:spPr>
          <a:xfrm>
            <a:off x="-10243" y="816825"/>
            <a:ext cx="9021000" cy="36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66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ροή κυκλοφορίας βίντεο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τεράστια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κατανάλωση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του εύρους ζώνης του διαδικτύου</a:t>
            </a:r>
            <a:endParaRPr sz="2200"/>
          </a:p>
          <a:p>
            <a:pPr indent="-1905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Netflix, YouTube, Amazon Prime: 80%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της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κίνησης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σε ISP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(2020)</a:t>
            </a:r>
            <a:endParaRPr sz="2200"/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πρόκληση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scale -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πως θα φτάσουμε τους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~1B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χρήστες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75" name="Google Shape;6275;p107"/>
          <p:cNvGrpSpPr/>
          <p:nvPr/>
        </p:nvGrpSpPr>
        <p:grpSpPr>
          <a:xfrm>
            <a:off x="5233784" y="3426797"/>
            <a:ext cx="2363418" cy="1684541"/>
            <a:chOff x="8502619" y="4539639"/>
            <a:chExt cx="3689381" cy="2624305"/>
          </a:xfrm>
        </p:grpSpPr>
        <p:pic>
          <p:nvPicPr>
            <p:cNvPr id="6276" name="Google Shape;6276;p1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30975" y="6101881"/>
              <a:ext cx="1710592" cy="1062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7" name="Google Shape;6277;p10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520238" y="4539639"/>
              <a:ext cx="2671762" cy="1495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8" name="Google Shape;6278;p10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02619" y="4874389"/>
              <a:ext cx="1227138" cy="5699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9" name="Google Shape;6279;p10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972122" y="5629397"/>
              <a:ext cx="1501775" cy="708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0" name="Google Shape;6280;p107"/>
          <p:cNvSpPr/>
          <p:nvPr/>
        </p:nvSpPr>
        <p:spPr>
          <a:xfrm>
            <a:off x="-10250" y="2155350"/>
            <a:ext cx="84579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πρόκληση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ανομοιογένεια</a:t>
            </a:r>
            <a:endParaRPr sz="2200"/>
          </a:p>
          <a:p>
            <a:pPr indent="-165100" lvl="1" marL="50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διαφορετικοί χρήστες έχουν διαφορετικές δυνατότητες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ενσύρματο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έναντι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κινητού: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bandwidth rich versus bandwidth poor)</a:t>
            </a:r>
            <a:endParaRPr sz="2200"/>
          </a:p>
          <a:p>
            <a:pPr indent="-24130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λύση</a:t>
            </a:r>
            <a:r>
              <a:rPr b="0" i="1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κατανεμημένη</a:t>
            </a:r>
            <a:r>
              <a:rPr b="0" lang="el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υποδομή σε επίπεδο εφαρμογής</a:t>
            </a:r>
            <a:endParaRPr sz="2200"/>
          </a:p>
        </p:txBody>
      </p:sp>
      <p:sp>
        <p:nvSpPr>
          <p:cNvPr id="6281" name="Google Shape;6281;p10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6" name="Shape 6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" name="Google Shape;6287;p108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Πολυμέσα</a:t>
            </a:r>
            <a:r>
              <a:rPr lang="el" sz="3300"/>
              <a:t>: </a:t>
            </a:r>
            <a:r>
              <a:rPr lang="el"/>
              <a:t>βίντεο</a:t>
            </a:r>
            <a:endParaRPr sz="1100"/>
          </a:p>
        </p:txBody>
      </p:sp>
      <p:sp>
        <p:nvSpPr>
          <p:cNvPr id="6288" name="Google Shape;6288;p108"/>
          <p:cNvSpPr txBox="1"/>
          <p:nvPr/>
        </p:nvSpPr>
        <p:spPr>
          <a:xfrm>
            <a:off x="38400" y="1089675"/>
            <a:ext cx="52368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βίντεο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αλληλουχία εικόνων που εμφανίζονται με σταθερό ρυθμό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., 24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εικόνες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δευτερόλεπτο</a:t>
            </a:r>
            <a:endParaRPr sz="2100"/>
          </a:p>
          <a:p>
            <a:pPr indent="-1714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ψηφιακή εικόνα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διάταξη από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pixels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κάθε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pixel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αναπαριστάται από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bits</a:t>
            </a:r>
            <a:endParaRPr sz="2100"/>
          </a:p>
          <a:p>
            <a:pPr indent="-17145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κωδικοποίηση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χρησιμοποίηση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redundancy </a:t>
            </a: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μέσα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ανάμεσα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στις εικόνες για να μειωθεί ο αριθμός των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bits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που χρειάζεται για την κωδικοποίηση της εικόνας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χωρικός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μέσα στην εικόνα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/>
          </a:p>
          <a:p>
            <a:pPr indent="-17145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χρονικός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από μια εικόνα στην άλλη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/>
          </a:p>
        </p:txBody>
      </p:sp>
      <p:pic>
        <p:nvPicPr>
          <p:cNvPr id="6289" name="Google Shape;6289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8820" y="1512688"/>
            <a:ext cx="1232003" cy="13954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0" name="Google Shape;6290;p108"/>
          <p:cNvGrpSpPr/>
          <p:nvPr/>
        </p:nvGrpSpPr>
        <p:grpSpPr>
          <a:xfrm>
            <a:off x="5796679" y="422076"/>
            <a:ext cx="2455823" cy="1297760"/>
            <a:chOff x="5345311" y="524250"/>
            <a:chExt cx="3274238" cy="1730214"/>
          </a:xfrm>
        </p:grpSpPr>
        <p:sp>
          <p:nvSpPr>
            <p:cNvPr id="6291" name="Google Shape;6291;p108"/>
            <p:cNvSpPr txBox="1"/>
            <p:nvPr/>
          </p:nvSpPr>
          <p:spPr>
            <a:xfrm>
              <a:off x="5345311" y="1789936"/>
              <a:ext cx="1856071" cy="3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 Narrow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……………………..</a:t>
              </a:r>
              <a:endParaRPr sz="1100"/>
            </a:p>
          </p:txBody>
        </p:sp>
        <p:sp>
          <p:nvSpPr>
            <p:cNvPr id="6292" name="Google Shape;6292;p108"/>
            <p:cNvSpPr txBox="1"/>
            <p:nvPr/>
          </p:nvSpPr>
          <p:spPr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1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spatial coding example: 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instead of sending</a:t>
              </a:r>
              <a:r>
                <a:rPr b="0" i="1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 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values of same color (all purple), send only two values: color  value (</a:t>
              </a:r>
              <a:r>
                <a:rPr b="0" i="1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purple)  and number of repeated values (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N)</a:t>
              </a:r>
              <a:endParaRPr sz="1100"/>
            </a:p>
          </p:txBody>
        </p:sp>
        <p:sp>
          <p:nvSpPr>
            <p:cNvPr id="6293" name="Google Shape;6293;p108"/>
            <p:cNvSpPr txBox="1"/>
            <p:nvPr/>
          </p:nvSpPr>
          <p:spPr>
            <a:xfrm>
              <a:off x="5354771" y="1885160"/>
              <a:ext cx="1803448" cy="369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 Narrow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……………….…….</a:t>
              </a:r>
              <a:endParaRPr sz="1100"/>
            </a:p>
          </p:txBody>
        </p:sp>
        <p:cxnSp>
          <p:nvCxnSpPr>
            <p:cNvPr id="6294" name="Google Shape;6294;p108"/>
            <p:cNvCxnSpPr/>
            <p:nvPr/>
          </p:nvCxnSpPr>
          <p:spPr>
            <a:xfrm flipH="1">
              <a:off x="5565603" y="756253"/>
              <a:ext cx="313958" cy="1155782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95" name="Google Shape;6295;p108"/>
          <p:cNvSpPr txBox="1"/>
          <p:nvPr/>
        </p:nvSpPr>
        <p:spPr>
          <a:xfrm>
            <a:off x="5780638" y="2941618"/>
            <a:ext cx="699963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r>
              <a:rPr b="0" i="1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</a:t>
            </a:r>
            <a:endParaRPr sz="1100"/>
          </a:p>
        </p:txBody>
      </p:sp>
      <p:sp>
        <p:nvSpPr>
          <p:cNvPr id="6296" name="Google Shape;6296;p108"/>
          <p:cNvSpPr txBox="1"/>
          <p:nvPr/>
        </p:nvSpPr>
        <p:spPr>
          <a:xfrm>
            <a:off x="7076510" y="4408938"/>
            <a:ext cx="897571" cy="277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frame</a:t>
            </a:r>
            <a:r>
              <a:rPr b="0" i="1" lang="el" sz="1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i+1</a:t>
            </a:r>
            <a:endParaRPr sz="1100"/>
          </a:p>
        </p:txBody>
      </p:sp>
      <p:grpSp>
        <p:nvGrpSpPr>
          <p:cNvPr id="6297" name="Google Shape;6297;p108"/>
          <p:cNvGrpSpPr/>
          <p:nvPr/>
        </p:nvGrpSpPr>
        <p:grpSpPr>
          <a:xfrm>
            <a:off x="5041957" y="3216703"/>
            <a:ext cx="1984852" cy="1504720"/>
            <a:chOff x="6722609" y="4288938"/>
            <a:chExt cx="2646470" cy="2006293"/>
          </a:xfrm>
        </p:grpSpPr>
        <p:sp>
          <p:nvSpPr>
            <p:cNvPr id="6298" name="Google Shape;6298;p108"/>
            <p:cNvSpPr txBox="1"/>
            <p:nvPr/>
          </p:nvSpPr>
          <p:spPr>
            <a:xfrm>
              <a:off x="6722609" y="5125243"/>
              <a:ext cx="2277657" cy="1169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1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temporal coding example: 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instead of sending complete frame at i+1, send only differences from frame i</a:t>
              </a:r>
              <a:endParaRPr sz="1100"/>
            </a:p>
          </p:txBody>
        </p:sp>
        <p:cxnSp>
          <p:nvCxnSpPr>
            <p:cNvPr id="6299" name="Google Shape;6299;p108"/>
            <p:cNvCxnSpPr/>
            <p:nvPr/>
          </p:nvCxnSpPr>
          <p:spPr>
            <a:xfrm>
              <a:off x="8356199" y="4288938"/>
              <a:ext cx="1012880" cy="1783949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id="6300" name="Google Shape;6300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272" y="3055660"/>
            <a:ext cx="1232003" cy="1395430"/>
          </a:xfrm>
          <a:prstGeom prst="rect">
            <a:avLst/>
          </a:prstGeom>
          <a:noFill/>
          <a:ln>
            <a:noFill/>
          </a:ln>
        </p:spPr>
      </p:pic>
      <p:sp>
        <p:nvSpPr>
          <p:cNvPr id="6301" name="Google Shape;6301;p108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6" name="Shape 6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" name="Google Shape;6307;p109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Π</a:t>
            </a:r>
            <a:r>
              <a:rPr lang="el"/>
              <a:t>ολυμέσα: βίντεο</a:t>
            </a:r>
            <a:endParaRPr/>
          </a:p>
        </p:txBody>
      </p:sp>
      <p:grpSp>
        <p:nvGrpSpPr>
          <p:cNvPr id="6308" name="Google Shape;6308;p109"/>
          <p:cNvGrpSpPr/>
          <p:nvPr/>
        </p:nvGrpSpPr>
        <p:grpSpPr>
          <a:xfrm>
            <a:off x="5041957" y="422076"/>
            <a:ext cx="3312319" cy="4299347"/>
            <a:chOff x="4338638" y="295275"/>
            <a:chExt cx="4417210" cy="5732463"/>
          </a:xfrm>
        </p:grpSpPr>
        <p:pic>
          <p:nvPicPr>
            <p:cNvPr id="6309" name="Google Shape;6309;p1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87975" y="1749425"/>
              <a:ext cx="1642963" cy="1860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10" name="Google Shape;6310;p109"/>
            <p:cNvGrpSpPr/>
            <p:nvPr/>
          </p:nvGrpSpPr>
          <p:grpSpPr>
            <a:xfrm>
              <a:off x="5345113" y="295275"/>
              <a:ext cx="3275012" cy="1730347"/>
              <a:chOff x="5345311" y="524250"/>
              <a:chExt cx="3274238" cy="1730214"/>
            </a:xfrm>
          </p:grpSpPr>
          <p:sp>
            <p:nvSpPr>
              <p:cNvPr id="6311" name="Google Shape;6311;p109"/>
              <p:cNvSpPr txBox="1"/>
              <p:nvPr/>
            </p:nvSpPr>
            <p:spPr>
              <a:xfrm>
                <a:off x="5345311" y="1789936"/>
                <a:ext cx="1856071" cy="3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Arial Narrow"/>
                  <a:buNone/>
                </a:pPr>
                <a:r>
                  <a:rPr b="0" i="0" lang="el" sz="1400" u="none" cap="none" strike="noStrike">
                    <a:solidFill>
                      <a:srgbClr val="CC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……………………..</a:t>
                </a:r>
                <a:endParaRPr sz="1100"/>
              </a:p>
            </p:txBody>
          </p:sp>
          <p:sp>
            <p:nvSpPr>
              <p:cNvPr id="6312" name="Google Shape;6312;p109"/>
              <p:cNvSpPr txBox="1"/>
              <p:nvPr/>
            </p:nvSpPr>
            <p:spPr>
              <a:xfrm>
                <a:off x="5808125" y="524250"/>
                <a:ext cx="281142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100"/>
                  <a:buFont typeface="Arial"/>
                  <a:buNone/>
                </a:pPr>
                <a:r>
                  <a:rPr b="0" i="1" lang="el" sz="1100" u="none" cap="none" strike="noStrike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spatial coding example: </a:t>
                </a:r>
                <a:r>
                  <a:rPr b="0" i="0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instead of sending</a:t>
                </a:r>
                <a:r>
                  <a:rPr b="0" i="1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N </a:t>
                </a:r>
                <a:r>
                  <a:rPr b="0" i="0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values of same color (all purple), send only two values: color  value (</a:t>
                </a:r>
                <a:r>
                  <a:rPr b="0" i="1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purple)  and number of repeated values (</a:t>
                </a:r>
                <a:r>
                  <a:rPr b="0" i="0" lang="el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N)</a:t>
                </a:r>
                <a:endParaRPr sz="1100"/>
              </a:p>
            </p:txBody>
          </p:sp>
          <p:sp>
            <p:nvSpPr>
              <p:cNvPr id="6313" name="Google Shape;6313;p109"/>
              <p:cNvSpPr txBox="1"/>
              <p:nvPr/>
            </p:nvSpPr>
            <p:spPr>
              <a:xfrm>
                <a:off x="5354771" y="1885160"/>
                <a:ext cx="1803448" cy="3693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C0000"/>
                  </a:buClr>
                  <a:buSzPts val="1400"/>
                  <a:buFont typeface="Arial Narrow"/>
                  <a:buNone/>
                </a:pPr>
                <a:r>
                  <a:rPr b="0" i="0" lang="el" sz="1400" u="none" cap="none" strike="noStrike">
                    <a:solidFill>
                      <a:srgbClr val="CC0000"/>
                    </a:solidFill>
                    <a:latin typeface="Arial Narrow"/>
                    <a:ea typeface="Arial Narrow"/>
                    <a:cs typeface="Arial Narrow"/>
                    <a:sym typeface="Arial Narrow"/>
                  </a:rPr>
                  <a:t>……………….…….</a:t>
                </a:r>
                <a:endParaRPr sz="1100"/>
              </a:p>
            </p:txBody>
          </p:sp>
          <p:cxnSp>
            <p:nvCxnSpPr>
              <p:cNvPr id="6314" name="Google Shape;6314;p109"/>
              <p:cNvCxnSpPr/>
              <p:nvPr/>
            </p:nvCxnSpPr>
            <p:spPr>
              <a:xfrm flipH="1">
                <a:off x="5565603" y="756253"/>
                <a:ext cx="313958" cy="1155782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6315" name="Google Shape;6315;p109"/>
            <p:cNvSpPr txBox="1"/>
            <p:nvPr/>
          </p:nvSpPr>
          <p:spPr>
            <a:xfrm>
              <a:off x="5323721" y="3654665"/>
              <a:ext cx="933450" cy="36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r>
                <a:rPr b="0" i="1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</a:t>
              </a:r>
              <a:endParaRPr sz="1100"/>
            </a:p>
          </p:txBody>
        </p:sp>
        <p:sp>
          <p:nvSpPr>
            <p:cNvPr id="6316" name="Google Shape;6316;p109"/>
            <p:cNvSpPr txBox="1"/>
            <p:nvPr/>
          </p:nvSpPr>
          <p:spPr>
            <a:xfrm>
              <a:off x="7051858" y="5611091"/>
              <a:ext cx="1196975" cy="369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400"/>
                <a:buFont typeface="Arial"/>
                <a:buNone/>
              </a:pPr>
              <a:r>
                <a:rPr b="0" i="0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frame</a:t>
              </a:r>
              <a:r>
                <a:rPr b="0" i="1" lang="el" sz="14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 i+1</a:t>
              </a:r>
              <a:endParaRPr sz="1100"/>
            </a:p>
          </p:txBody>
        </p:sp>
        <p:sp>
          <p:nvSpPr>
            <p:cNvPr id="6317" name="Google Shape;6317;p109"/>
            <p:cNvSpPr txBox="1"/>
            <p:nvPr/>
          </p:nvSpPr>
          <p:spPr>
            <a:xfrm>
              <a:off x="4338638" y="4857750"/>
              <a:ext cx="2278062" cy="1169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100"/>
                <a:buFont typeface="Arial"/>
                <a:buNone/>
              </a:pPr>
              <a:r>
                <a:rPr b="0" i="1" lang="el" sz="11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temporal coding example: </a:t>
              </a:r>
              <a:r>
                <a:rPr b="0" i="0" lang="el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instead of sending complete frame at i+1, send only differences from frame i</a:t>
              </a:r>
              <a:endParaRPr sz="1100"/>
            </a:p>
          </p:txBody>
        </p:sp>
        <p:cxnSp>
          <p:nvCxnSpPr>
            <p:cNvPr id="6318" name="Google Shape;6318;p109"/>
            <p:cNvCxnSpPr/>
            <p:nvPr/>
          </p:nvCxnSpPr>
          <p:spPr>
            <a:xfrm>
              <a:off x="5972518" y="4021445"/>
              <a:ext cx="1013060" cy="1783949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6319" name="Google Shape;6319;p1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2885" y="3806720"/>
              <a:ext cx="1642963" cy="18605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20" name="Google Shape;6320;p109"/>
          <p:cNvSpPr txBox="1"/>
          <p:nvPr/>
        </p:nvSpPr>
        <p:spPr>
          <a:xfrm>
            <a:off x="165500" y="1094025"/>
            <a:ext cx="4950000" cy="4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CBR: (constant bit rate):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 ρυθμός κωδικοποίησης του βίντεο είναι σταθερός</a:t>
            </a:r>
            <a:endParaRPr sz="2100"/>
          </a:p>
          <a:p>
            <a:pPr indent="-2476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VBR: (variable bit rate): </a:t>
            </a:r>
            <a:r>
              <a:rPr lang="el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 ρυθμός κωδικοποίησης του βίντεο αλλάζει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καθώς οι χωρικές και χρονικές κωδικοποιήσεις αλλάζουν</a:t>
            </a:r>
            <a:endParaRPr sz="2100"/>
          </a:p>
          <a:p>
            <a:pPr indent="-24765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παραδείγματα</a:t>
            </a:r>
            <a:r>
              <a:rPr b="0" i="0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100"/>
          </a:p>
          <a:p>
            <a:pPr indent="-20955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MPEG 1 (CD-ROM) 1.5 Mbps</a:t>
            </a:r>
            <a:endParaRPr sz="2100"/>
          </a:p>
          <a:p>
            <a:pPr indent="-20955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MPEG2 (DVD) 3-6 Mbps</a:t>
            </a:r>
            <a:endParaRPr sz="2100"/>
          </a:p>
          <a:p>
            <a:pPr indent="-209550" lvl="1" marL="55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MPEG4 (often used in Internet,  64Kbps – 12 Mbps)</a:t>
            </a:r>
            <a:endParaRPr sz="2100"/>
          </a:p>
        </p:txBody>
      </p:sp>
      <p:sp>
        <p:nvSpPr>
          <p:cNvPr id="6321" name="Google Shape;6321;p10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6" name="Shape 6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Google Shape;6327;p110"/>
          <p:cNvSpPr txBox="1"/>
          <p:nvPr>
            <p:ph idx="1" type="body"/>
          </p:nvPr>
        </p:nvSpPr>
        <p:spPr>
          <a:xfrm>
            <a:off x="25749" y="2922325"/>
            <a:ext cx="91182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l"/>
              <a:t>κύριες προκλήσεις</a:t>
            </a:r>
            <a:r>
              <a:rPr lang="el"/>
              <a:t>: </a:t>
            </a:r>
            <a:endParaRPr/>
          </a:p>
          <a:p>
            <a:pPr indent="-222250" lvl="0" marL="355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</a:pPr>
            <a:r>
              <a:rPr lang="el"/>
              <a:t>το </a:t>
            </a:r>
            <a:r>
              <a:rPr lang="el"/>
              <a:t>εύρος</a:t>
            </a:r>
            <a:r>
              <a:rPr lang="el"/>
              <a:t> ζώνης από τον εξυπηρέτη στον πελάτη θα διαφέρει με τον χρόνο, αλλάζοντας τα επίπεδα συμφόρησης του δικτύου (in house, access network, network core, video server)</a:t>
            </a:r>
            <a:endParaRPr/>
          </a:p>
          <a:p>
            <a:pPr indent="-222250" lvl="0" marL="355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▪"/>
            </a:pPr>
            <a:r>
              <a:rPr lang="el"/>
              <a:t>η απώλεια πακέτων, οι καθυστερήσεις λόγω συμφόρησης θα καθυστερούν την αναπαραγωγή του βίντεο, ή θα οδηγούν σε χαμηλή ποιότητα ανάλυσης</a:t>
            </a:r>
            <a:endParaRPr/>
          </a:p>
        </p:txBody>
      </p:sp>
      <p:sp>
        <p:nvSpPr>
          <p:cNvPr id="6328" name="Google Shape;6328;p110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Streaming stored </a:t>
            </a:r>
            <a:r>
              <a:rPr lang="el" sz="1100"/>
              <a:t>v</a:t>
            </a:r>
            <a:r>
              <a:rPr lang="el" sz="3300"/>
              <a:t>ideo</a:t>
            </a:r>
            <a:endParaRPr sz="1100"/>
          </a:p>
        </p:txBody>
      </p:sp>
      <p:sp>
        <p:nvSpPr>
          <p:cNvPr id="6329" name="Google Shape;6329;p110"/>
          <p:cNvSpPr txBox="1"/>
          <p:nvPr/>
        </p:nvSpPr>
        <p:spPr>
          <a:xfrm>
            <a:off x="54331" y="998934"/>
            <a:ext cx="2062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l" sz="2100"/>
              <a:t>απλό σενάριο:</a:t>
            </a:r>
            <a:endParaRPr sz="2100"/>
          </a:p>
        </p:txBody>
      </p:sp>
      <p:sp>
        <p:nvSpPr>
          <p:cNvPr id="6330" name="Google Shape;6330;p110"/>
          <p:cNvSpPr txBox="1"/>
          <p:nvPr/>
        </p:nvSpPr>
        <p:spPr>
          <a:xfrm>
            <a:off x="82906" y="2349104"/>
            <a:ext cx="12393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server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(stored video)</a:t>
            </a:r>
            <a:endParaRPr b="0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31" name="Google Shape;6331;p110"/>
          <p:cNvGrpSpPr/>
          <p:nvPr/>
        </p:nvGrpSpPr>
        <p:grpSpPr>
          <a:xfrm>
            <a:off x="2754420" y="1318140"/>
            <a:ext cx="1361629" cy="1111322"/>
            <a:chOff x="1842724" y="2867233"/>
            <a:chExt cx="5649912" cy="3416300"/>
          </a:xfrm>
        </p:grpSpPr>
        <p:sp>
          <p:nvSpPr>
            <p:cNvPr id="6332" name="Google Shape;6332;p110"/>
            <p:cNvSpPr/>
            <p:nvPr/>
          </p:nvSpPr>
          <p:spPr>
            <a:xfrm>
              <a:off x="1842724" y="2867233"/>
              <a:ext cx="5649912" cy="768350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110"/>
            <p:cNvSpPr/>
            <p:nvPr/>
          </p:nvSpPr>
          <p:spPr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34" name="Google Shape;6334;p110"/>
          <p:cNvGrpSpPr/>
          <p:nvPr/>
        </p:nvGrpSpPr>
        <p:grpSpPr>
          <a:xfrm>
            <a:off x="544239" y="1786459"/>
            <a:ext cx="275595" cy="551690"/>
            <a:chOff x="4140" y="429"/>
            <a:chExt cx="1425" cy="2396"/>
          </a:xfrm>
        </p:grpSpPr>
        <p:sp>
          <p:nvSpPr>
            <p:cNvPr id="6335" name="Google Shape;6335;p110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6" name="Google Shape;6336;p110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110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8" name="Google Shape;6338;p110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9" name="Google Shape;6339;p110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40" name="Google Shape;6340;p110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6341" name="Google Shape;6341;p110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110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43" name="Google Shape;6343;p110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44" name="Google Shape;6344;p110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6345" name="Google Shape;6345;p110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110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47" name="Google Shape;6347;p110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110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49" name="Google Shape;6349;p110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6350" name="Google Shape;6350;p110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110"/>
              <p:cNvSpPr/>
              <p:nvPr/>
            </p:nvSpPr>
            <p:spPr>
              <a:xfrm>
                <a:off x="625" y="2588"/>
                <a:ext cx="693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52" name="Google Shape;6352;p110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53" name="Google Shape;6353;p110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6354" name="Google Shape;6354;p110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110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56" name="Google Shape;6356;p110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110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8" name="Google Shape;6358;p110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9" name="Google Shape;6359;p110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110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1" name="Google Shape;6361;p110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110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110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110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110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110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67" name="Google Shape;6367;p110"/>
          <p:cNvGrpSpPr/>
          <p:nvPr/>
        </p:nvGrpSpPr>
        <p:grpSpPr>
          <a:xfrm>
            <a:off x="268643" y="1527889"/>
            <a:ext cx="826786" cy="255227"/>
            <a:chOff x="3621" y="3265"/>
            <a:chExt cx="1776" cy="744"/>
          </a:xfrm>
        </p:grpSpPr>
        <p:pic>
          <p:nvPicPr>
            <p:cNvPr descr="reellogo" id="6368" name="Google Shape;6368;p1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69" name="Google Shape;6369;p110"/>
            <p:cNvSpPr/>
            <p:nvPr/>
          </p:nvSpPr>
          <p:spPr>
            <a:xfrm>
              <a:off x="3971" y="3288"/>
              <a:ext cx="1402" cy="439"/>
            </a:xfrm>
            <a:custGeom>
              <a:rect b="b" l="l" r="r" t="t"/>
              <a:pathLst>
                <a:path extrusionOk="0" h="438" w="1401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0" name="Google Shape;6370;p110"/>
            <p:cNvSpPr/>
            <p:nvPr/>
          </p:nvSpPr>
          <p:spPr>
            <a:xfrm>
              <a:off x="4242" y="3860"/>
              <a:ext cx="999" cy="120"/>
            </a:xfrm>
            <a:custGeom>
              <a:rect b="b" l="l" r="r" t="t"/>
              <a:pathLst>
                <a:path extrusionOk="0" h="123" w="999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video1" id="6371" name="Google Shape;6371;p1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2" name="Google Shape;6372;p110"/>
          <p:cNvGrpSpPr/>
          <p:nvPr/>
        </p:nvGrpSpPr>
        <p:grpSpPr>
          <a:xfrm>
            <a:off x="3244126" y="1865253"/>
            <a:ext cx="437469" cy="465871"/>
            <a:chOff x="4437" y="1472"/>
            <a:chExt cx="427" cy="418"/>
          </a:xfrm>
        </p:grpSpPr>
        <p:sp>
          <p:nvSpPr>
            <p:cNvPr id="6373" name="Google Shape;6373;p110"/>
            <p:cNvSpPr/>
            <p:nvPr/>
          </p:nvSpPr>
          <p:spPr>
            <a:xfrm>
              <a:off x="4443" y="1475"/>
              <a:ext cx="421" cy="361"/>
            </a:xfrm>
            <a:prstGeom prst="rect">
              <a:avLst/>
            </a:prstGeom>
            <a:gradFill>
              <a:gsLst>
                <a:gs pos="0">
                  <a:srgbClr val="6B8FB3"/>
                </a:gs>
                <a:gs pos="50000">
                  <a:srgbClr val="99CCFF"/>
                </a:gs>
                <a:gs pos="100000">
                  <a:srgbClr val="6B8FB3"/>
                </a:gs>
              </a:gsLst>
              <a:lin ang="5400000" scaled="0"/>
            </a:gra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110"/>
            <p:cNvSpPr/>
            <p:nvPr/>
          </p:nvSpPr>
          <p:spPr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110"/>
            <p:cNvSpPr/>
            <p:nvPr/>
          </p:nvSpPr>
          <p:spPr>
            <a:xfrm>
              <a:off x="4442" y="1866"/>
              <a:ext cx="414" cy="24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110"/>
            <p:cNvSpPr/>
            <p:nvPr/>
          </p:nvSpPr>
          <p:spPr>
            <a:xfrm>
              <a:off x="4437" y="1472"/>
              <a:ext cx="423" cy="356"/>
            </a:xfrm>
            <a:prstGeom prst="rect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77" name="Google Shape;6377;p110"/>
          <p:cNvSpPr/>
          <p:nvPr/>
        </p:nvSpPr>
        <p:spPr>
          <a:xfrm>
            <a:off x="1194808" y="1547950"/>
            <a:ext cx="1497846" cy="862643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78" name="Google Shape;6378;p110"/>
          <p:cNvCxnSpPr/>
          <p:nvPr/>
        </p:nvCxnSpPr>
        <p:spPr>
          <a:xfrm>
            <a:off x="963266" y="1944721"/>
            <a:ext cx="801300" cy="0"/>
          </a:xfrm>
          <a:prstGeom prst="straightConnector1">
            <a:avLst/>
          </a:prstGeom>
          <a:noFill/>
          <a:ln cap="flat" cmpd="sng" w="317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79" name="Google Shape;6379;p110"/>
          <p:cNvCxnSpPr/>
          <p:nvPr/>
        </p:nvCxnSpPr>
        <p:spPr>
          <a:xfrm>
            <a:off x="2261331" y="1965897"/>
            <a:ext cx="783000" cy="0"/>
          </a:xfrm>
          <a:prstGeom prst="straightConnector1">
            <a:avLst/>
          </a:prstGeom>
          <a:noFill/>
          <a:ln cap="flat" cmpd="sng" w="317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380" name="Google Shape;6380;p110"/>
          <p:cNvSpPr txBox="1"/>
          <p:nvPr/>
        </p:nvSpPr>
        <p:spPr>
          <a:xfrm>
            <a:off x="3189826" y="2437005"/>
            <a:ext cx="49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1" name="Google Shape;6381;p110"/>
          <p:cNvSpPr txBox="1"/>
          <p:nvPr/>
        </p:nvSpPr>
        <p:spPr>
          <a:xfrm>
            <a:off x="1616909" y="2129732"/>
            <a:ext cx="5931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b="0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2" name="Google Shape;6382;p11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7" name="Shape 6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8" name="Google Shape;6388;p111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Streaming stored </a:t>
            </a:r>
            <a:r>
              <a:rPr lang="el" sz="1100"/>
              <a:t>v</a:t>
            </a:r>
            <a:r>
              <a:rPr lang="el" sz="3300"/>
              <a:t>ideo</a:t>
            </a:r>
            <a:endParaRPr sz="1100"/>
          </a:p>
        </p:txBody>
      </p:sp>
      <p:grpSp>
        <p:nvGrpSpPr>
          <p:cNvPr id="6389" name="Google Shape;6389;p111"/>
          <p:cNvGrpSpPr/>
          <p:nvPr/>
        </p:nvGrpSpPr>
        <p:grpSpPr>
          <a:xfrm>
            <a:off x="2232004" y="3607163"/>
            <a:ext cx="320278" cy="589359"/>
            <a:chOff x="4140" y="429"/>
            <a:chExt cx="1425" cy="2396"/>
          </a:xfrm>
        </p:grpSpPr>
        <p:sp>
          <p:nvSpPr>
            <p:cNvPr id="6390" name="Google Shape;6390;p11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1" name="Google Shape;6391;p111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2" name="Google Shape;6392;p11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3" name="Google Shape;6393;p11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4" name="Google Shape;6394;p111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95" name="Google Shape;6395;p111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6396" name="Google Shape;6396;p111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7" name="Google Shape;6397;p111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98" name="Google Shape;6398;p111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99" name="Google Shape;6399;p111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6400" name="Google Shape;6400;p111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1" name="Google Shape;6401;p111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02" name="Google Shape;6402;p111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3" name="Google Shape;6403;p111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4" name="Google Shape;6404;p111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6405" name="Google Shape;6405;p111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6" name="Google Shape;6406;p111"/>
              <p:cNvSpPr/>
              <p:nvPr/>
            </p:nvSpPr>
            <p:spPr>
              <a:xfrm>
                <a:off x="625" y="2584"/>
                <a:ext cx="693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07" name="Google Shape;6407;p11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08" name="Google Shape;6408;p111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6409" name="Google Shape;6409;p111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0" name="Google Shape;6410;p111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11" name="Google Shape;6411;p111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2" name="Google Shape;6412;p11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3" name="Google Shape;6413;p11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4" name="Google Shape;6414;p111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5" name="Google Shape;6415;p11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6" name="Google Shape;6416;p111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7" name="Google Shape;6417;p111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8" name="Google Shape;6418;p111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9" name="Google Shape;6419;p111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0" name="Google Shape;6420;p111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1" name="Google Shape;6421;p111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2" name="Google Shape;6422;p111"/>
          <p:cNvGrpSpPr/>
          <p:nvPr/>
        </p:nvGrpSpPr>
        <p:grpSpPr>
          <a:xfrm>
            <a:off x="1911726" y="3330939"/>
            <a:ext cx="960835" cy="272653"/>
            <a:chOff x="3621" y="3265"/>
            <a:chExt cx="1776" cy="744"/>
          </a:xfrm>
        </p:grpSpPr>
        <p:pic>
          <p:nvPicPr>
            <p:cNvPr descr="reellogo" id="6423" name="Google Shape;6423;p1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24" name="Google Shape;6424;p111"/>
            <p:cNvSpPr/>
            <p:nvPr/>
          </p:nvSpPr>
          <p:spPr>
            <a:xfrm>
              <a:off x="3971" y="3288"/>
              <a:ext cx="1402" cy="439"/>
            </a:xfrm>
            <a:custGeom>
              <a:rect b="b" l="l" r="r" t="t"/>
              <a:pathLst>
                <a:path extrusionOk="0" h="438" w="1401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111"/>
            <p:cNvSpPr/>
            <p:nvPr/>
          </p:nvSpPr>
          <p:spPr>
            <a:xfrm>
              <a:off x="4242" y="3860"/>
              <a:ext cx="999" cy="120"/>
            </a:xfrm>
            <a:custGeom>
              <a:rect b="b" l="l" r="r" t="t"/>
              <a:pathLst>
                <a:path extrusionOk="0" h="123" w="999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video1" id="6426" name="Google Shape;6426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6427" name="Google Shape;6427;p111"/>
          <p:cNvCxnSpPr/>
          <p:nvPr/>
        </p:nvCxnSpPr>
        <p:spPr>
          <a:xfrm>
            <a:off x="437732" y="1028269"/>
            <a:ext cx="0" cy="213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28" name="Google Shape;6428;p111"/>
          <p:cNvGrpSpPr/>
          <p:nvPr/>
        </p:nvGrpSpPr>
        <p:grpSpPr>
          <a:xfrm>
            <a:off x="933032" y="2510599"/>
            <a:ext cx="1183482" cy="1288257"/>
            <a:chOff x="944" y="2184"/>
            <a:chExt cx="994" cy="1082"/>
          </a:xfrm>
        </p:grpSpPr>
        <p:sp>
          <p:nvSpPr>
            <p:cNvPr id="6429" name="Google Shape;6429;p111"/>
            <p:cNvSpPr/>
            <p:nvPr/>
          </p:nvSpPr>
          <p:spPr>
            <a:xfrm>
              <a:off x="1278" y="2184"/>
              <a:ext cx="660" cy="666"/>
            </a:xfrm>
            <a:custGeom>
              <a:rect b="b" l="l" r="r" t="t"/>
              <a:pathLst>
                <a:path extrusionOk="0" h="666" w="660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111"/>
            <p:cNvSpPr txBox="1"/>
            <p:nvPr/>
          </p:nvSpPr>
          <p:spPr>
            <a:xfrm>
              <a:off x="944" y="2366"/>
              <a:ext cx="9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-247650" lvl="0" marL="254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AutoNum type="arabicPeriod"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recorded (e.g., 30 frames/sec)</a:t>
              </a:r>
              <a:endParaRPr sz="1100"/>
            </a:p>
          </p:txBody>
        </p:sp>
      </p:grpSp>
      <p:grpSp>
        <p:nvGrpSpPr>
          <p:cNvPr id="6431" name="Google Shape;6431;p111"/>
          <p:cNvGrpSpPr/>
          <p:nvPr/>
        </p:nvGrpSpPr>
        <p:grpSpPr>
          <a:xfrm>
            <a:off x="580607" y="1268776"/>
            <a:ext cx="1914525" cy="1894284"/>
            <a:chOff x="648" y="1147"/>
            <a:chExt cx="1608" cy="1591"/>
          </a:xfrm>
        </p:grpSpPr>
        <p:grpSp>
          <p:nvGrpSpPr>
            <p:cNvPr id="6432" name="Google Shape;6432;p111"/>
            <p:cNvGrpSpPr/>
            <p:nvPr/>
          </p:nvGrpSpPr>
          <p:grpSpPr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6433" name="Google Shape;6433;p111"/>
              <p:cNvGrpSpPr/>
              <p:nvPr/>
            </p:nvGrpSpPr>
            <p:grpSpPr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6434" name="Google Shape;6434;p111"/>
                <p:cNvGrpSpPr/>
                <p:nvPr/>
              </p:nvGrpSpPr>
              <p:grpSpPr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435" name="Google Shape;6435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36" name="Google Shape;6436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37" name="Google Shape;6437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438" name="Google Shape;6438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39" name="Google Shape;6439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40" name="Google Shape;6440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441" name="Google Shape;6441;p111"/>
                <p:cNvGrpSpPr/>
                <p:nvPr/>
              </p:nvGrpSpPr>
              <p:grpSpPr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442" name="Google Shape;6442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43" name="Google Shape;6443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44" name="Google Shape;6444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445" name="Google Shape;6445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46" name="Google Shape;6446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47" name="Google Shape;6447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</p:grpSp>
          <p:grpSp>
            <p:nvGrpSpPr>
              <p:cNvPr id="6448" name="Google Shape;6448;p111"/>
              <p:cNvGrpSpPr/>
              <p:nvPr/>
            </p:nvGrpSpPr>
            <p:grpSpPr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6449" name="Google Shape;6449;p111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450" name="Google Shape;6450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51" name="Google Shape;6451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452" name="Google Shape;6452;p111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453" name="Google Shape;6453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54" name="Google Shape;6454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455" name="Google Shape;6455;p111"/>
              <p:cNvGrpSpPr/>
              <p:nvPr/>
            </p:nvGrpSpPr>
            <p:grpSpPr>
              <a:xfrm>
                <a:off x="1551" y="1071"/>
                <a:ext cx="145" cy="144"/>
                <a:chOff x="672" y="1920"/>
                <a:chExt cx="145" cy="144"/>
              </a:xfrm>
            </p:grpSpPr>
            <p:cxnSp>
              <p:nvCxnSpPr>
                <p:cNvPr id="6456" name="Google Shape;6456;p111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457" name="Google Shape;6457;p111"/>
                <p:cNvCxnSpPr/>
                <p:nvPr/>
              </p:nvCxnSpPr>
              <p:spPr>
                <a:xfrm>
                  <a:off x="745" y="1848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458" name="Google Shape;6458;p111"/>
            <p:cNvGrpSpPr/>
            <p:nvPr/>
          </p:nvGrpSpPr>
          <p:grpSpPr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6459" name="Google Shape;6459;p111"/>
              <p:cNvGrpSpPr/>
              <p:nvPr/>
            </p:nvGrpSpPr>
            <p:grpSpPr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6460" name="Google Shape;6460;p111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461" name="Google Shape;6461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62" name="Google Shape;6462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463" name="Google Shape;6463;p111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464" name="Google Shape;6464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65" name="Google Shape;6465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466" name="Google Shape;6466;p111"/>
              <p:cNvGrpSpPr/>
              <p:nvPr/>
            </p:nvGrpSpPr>
            <p:grpSpPr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6467" name="Google Shape;6467;p111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468" name="Google Shape;6468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69" name="Google Shape;6469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470" name="Google Shape;6470;p111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471" name="Google Shape;6471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472" name="Google Shape;6472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6473" name="Google Shape;6473;p111"/>
          <p:cNvGrpSpPr/>
          <p:nvPr/>
        </p:nvGrpSpPr>
        <p:grpSpPr>
          <a:xfrm>
            <a:off x="2183189" y="2341529"/>
            <a:ext cx="1029891" cy="972741"/>
            <a:chOff x="1994" y="2042"/>
            <a:chExt cx="865" cy="817"/>
          </a:xfrm>
        </p:grpSpPr>
        <p:sp>
          <p:nvSpPr>
            <p:cNvPr id="6474" name="Google Shape;6474;p111"/>
            <p:cNvSpPr/>
            <p:nvPr/>
          </p:nvSpPr>
          <p:spPr>
            <a:xfrm rot="-5400000">
              <a:off x="2196" y="2196"/>
              <a:ext cx="660" cy="666"/>
            </a:xfrm>
            <a:custGeom>
              <a:rect b="b" l="l" r="r" t="t"/>
              <a:pathLst>
                <a:path extrusionOk="0" h="666" w="660">
                  <a:moveTo>
                    <a:pt x="0" y="0"/>
                  </a:moveTo>
                  <a:cubicBezTo>
                    <a:pt x="0" y="0"/>
                    <a:pt x="486" y="168"/>
                    <a:pt x="660" y="666"/>
                  </a:cubicBezTo>
                </a:path>
              </a:pathLst>
            </a:custGeom>
            <a:noFill/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111"/>
            <p:cNvSpPr txBox="1"/>
            <p:nvPr/>
          </p:nvSpPr>
          <p:spPr>
            <a:xfrm>
              <a:off x="1994" y="2042"/>
              <a:ext cx="638" cy="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Calibri"/>
                <a:buNone/>
              </a:pPr>
              <a:r>
                <a:rPr b="1" i="0" lang="el" sz="15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b="0" i="0" lang="el" sz="15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sent</a:t>
              </a:r>
              <a:endParaRPr sz="1100"/>
            </a:p>
          </p:txBody>
        </p:sp>
      </p:grpSp>
      <p:sp>
        <p:nvSpPr>
          <p:cNvPr id="6476" name="Google Shape;6476;p111"/>
          <p:cNvSpPr txBox="1"/>
          <p:nvPr/>
        </p:nvSpPr>
        <p:spPr>
          <a:xfrm rot="-5433723">
            <a:off x="-495677" y="1884273"/>
            <a:ext cx="1467971" cy="284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Cumulative data</a:t>
            </a:r>
            <a:endParaRPr sz="1100"/>
          </a:p>
        </p:txBody>
      </p:sp>
      <p:grpSp>
        <p:nvGrpSpPr>
          <p:cNvPr id="6477" name="Google Shape;6477;p111"/>
          <p:cNvGrpSpPr/>
          <p:nvPr/>
        </p:nvGrpSpPr>
        <p:grpSpPr>
          <a:xfrm>
            <a:off x="3147595" y="1130663"/>
            <a:ext cx="4286251" cy="3446861"/>
            <a:chOff x="2804" y="903"/>
            <a:chExt cx="3600" cy="2895"/>
          </a:xfrm>
        </p:grpSpPr>
        <p:cxnSp>
          <p:nvCxnSpPr>
            <p:cNvPr id="6478" name="Google Shape;6478;p111"/>
            <p:cNvCxnSpPr/>
            <p:nvPr/>
          </p:nvCxnSpPr>
          <p:spPr>
            <a:xfrm>
              <a:off x="3852" y="903"/>
              <a:ext cx="0" cy="2291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round/>
              <a:headEnd len="med" w="med" type="none"/>
              <a:tailEnd len="med" w="med" type="none"/>
            </a:ln>
          </p:spPr>
        </p:cxnSp>
        <p:sp>
          <p:nvSpPr>
            <p:cNvPr id="6479" name="Google Shape;6479;p111"/>
            <p:cNvSpPr txBox="1"/>
            <p:nvPr/>
          </p:nvSpPr>
          <p:spPr>
            <a:xfrm>
              <a:off x="2804" y="3198"/>
              <a:ext cx="3600" cy="6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dot"/>
              <a:miter lim="800000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800"/>
                <a:buFont typeface="Calibri"/>
                <a:buNone/>
              </a:pPr>
              <a:r>
                <a:rPr b="0" i="0" lang="el" sz="1800" u="none" cap="none" strike="noStrike">
                  <a:solidFill>
                    <a:srgbClr val="CC0000"/>
                  </a:solidFill>
                  <a:latin typeface="Calibri"/>
                  <a:ea typeface="Calibri"/>
                  <a:cs typeface="Calibri"/>
                  <a:sym typeface="Calibri"/>
                </a:rPr>
                <a:t>streaming</a:t>
              </a:r>
              <a:r>
                <a:rPr b="0" i="0" lang="el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: at this time, client  playing out early part of video, while server still sending later part of video</a:t>
              </a:r>
              <a:endParaRPr sz="1100"/>
            </a:p>
          </p:txBody>
        </p:sp>
      </p:grpSp>
      <p:sp>
        <p:nvSpPr>
          <p:cNvPr id="6480" name="Google Shape;6480;p111"/>
          <p:cNvSpPr txBox="1"/>
          <p:nvPr/>
        </p:nvSpPr>
        <p:spPr>
          <a:xfrm>
            <a:off x="6493251" y="3177347"/>
            <a:ext cx="465535" cy="2774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 sz="1100"/>
          </a:p>
        </p:txBody>
      </p:sp>
      <p:grpSp>
        <p:nvGrpSpPr>
          <p:cNvPr id="6481" name="Google Shape;6481;p111"/>
          <p:cNvGrpSpPr/>
          <p:nvPr/>
        </p:nvGrpSpPr>
        <p:grpSpPr>
          <a:xfrm>
            <a:off x="2749153" y="1270365"/>
            <a:ext cx="1914525" cy="1894285"/>
            <a:chOff x="648" y="1147"/>
            <a:chExt cx="1608" cy="1591"/>
          </a:xfrm>
        </p:grpSpPr>
        <p:grpSp>
          <p:nvGrpSpPr>
            <p:cNvPr id="6482" name="Google Shape;6482;p111"/>
            <p:cNvGrpSpPr/>
            <p:nvPr/>
          </p:nvGrpSpPr>
          <p:grpSpPr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6483" name="Google Shape;6483;p111"/>
              <p:cNvGrpSpPr/>
              <p:nvPr/>
            </p:nvGrpSpPr>
            <p:grpSpPr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6484" name="Google Shape;6484;p111"/>
                <p:cNvGrpSpPr/>
                <p:nvPr/>
              </p:nvGrpSpPr>
              <p:grpSpPr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485" name="Google Shape;6485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86" name="Google Shape;6486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87" name="Google Shape;6487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488" name="Google Shape;6488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89" name="Google Shape;6489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90" name="Google Shape;6490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491" name="Google Shape;6491;p111"/>
                <p:cNvGrpSpPr/>
                <p:nvPr/>
              </p:nvGrpSpPr>
              <p:grpSpPr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492" name="Google Shape;6492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93" name="Google Shape;6493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94" name="Google Shape;6494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495" name="Google Shape;6495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496" name="Google Shape;6496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497" name="Google Shape;6497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</p:grpSp>
          <p:grpSp>
            <p:nvGrpSpPr>
              <p:cNvPr id="6498" name="Google Shape;6498;p111"/>
              <p:cNvGrpSpPr/>
              <p:nvPr/>
            </p:nvGrpSpPr>
            <p:grpSpPr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6499" name="Google Shape;6499;p111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00" name="Google Shape;6500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01" name="Google Shape;6501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502" name="Google Shape;6502;p111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03" name="Google Shape;6503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04" name="Google Shape;6504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505" name="Google Shape;6505;p111"/>
              <p:cNvGrpSpPr/>
              <p:nvPr/>
            </p:nvGrpSpPr>
            <p:grpSpPr>
              <a:xfrm>
                <a:off x="1551" y="1071"/>
                <a:ext cx="145" cy="144"/>
                <a:chOff x="672" y="1920"/>
                <a:chExt cx="145" cy="144"/>
              </a:xfrm>
            </p:grpSpPr>
            <p:cxnSp>
              <p:nvCxnSpPr>
                <p:cNvPr id="6506" name="Google Shape;6506;p111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507" name="Google Shape;6507;p111"/>
                <p:cNvCxnSpPr/>
                <p:nvPr/>
              </p:nvCxnSpPr>
              <p:spPr>
                <a:xfrm>
                  <a:off x="745" y="1848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508" name="Google Shape;6508;p111"/>
            <p:cNvGrpSpPr/>
            <p:nvPr/>
          </p:nvGrpSpPr>
          <p:grpSpPr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6509" name="Google Shape;6509;p111"/>
              <p:cNvGrpSpPr/>
              <p:nvPr/>
            </p:nvGrpSpPr>
            <p:grpSpPr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6510" name="Google Shape;6510;p111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11" name="Google Shape;6511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12" name="Google Shape;6512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513" name="Google Shape;6513;p111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14" name="Google Shape;6514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15" name="Google Shape;6515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516" name="Google Shape;6516;p111"/>
              <p:cNvGrpSpPr/>
              <p:nvPr/>
            </p:nvGrpSpPr>
            <p:grpSpPr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6517" name="Google Shape;6517;p111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18" name="Google Shape;6518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19" name="Google Shape;6519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520" name="Google Shape;6520;p111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21" name="Google Shape;6521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22" name="Google Shape;6522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grpSp>
        <p:nvGrpSpPr>
          <p:cNvPr id="6523" name="Google Shape;6523;p111"/>
          <p:cNvGrpSpPr/>
          <p:nvPr/>
        </p:nvGrpSpPr>
        <p:grpSpPr>
          <a:xfrm>
            <a:off x="4167584" y="1277509"/>
            <a:ext cx="3401616" cy="1935957"/>
            <a:chOff x="7656512" y="-921322"/>
            <a:chExt cx="4535488" cy="2581276"/>
          </a:xfrm>
        </p:grpSpPr>
        <p:grpSp>
          <p:nvGrpSpPr>
            <p:cNvPr id="6524" name="Google Shape;6524;p111"/>
            <p:cNvGrpSpPr/>
            <p:nvPr/>
          </p:nvGrpSpPr>
          <p:grpSpPr>
            <a:xfrm>
              <a:off x="7656512" y="-921322"/>
              <a:ext cx="2552700" cy="2525713"/>
              <a:chOff x="648" y="1147"/>
              <a:chExt cx="1608" cy="1591"/>
            </a:xfrm>
          </p:grpSpPr>
          <p:grpSp>
            <p:nvGrpSpPr>
              <p:cNvPr id="6525" name="Google Shape;6525;p111"/>
              <p:cNvGrpSpPr/>
              <p:nvPr/>
            </p:nvGrpSpPr>
            <p:grpSpPr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6526" name="Google Shape;6526;p111"/>
                <p:cNvGrpSpPr/>
                <p:nvPr/>
              </p:nvGrpSpPr>
              <p:grpSpPr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6527" name="Google Shape;6527;p111"/>
                  <p:cNvGrpSpPr/>
                  <p:nvPr/>
                </p:nvGrpSpPr>
                <p:grpSpPr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6528" name="Google Shape;6528;p111"/>
                    <p:cNvGrpSpPr/>
                    <p:nvPr/>
                  </p:nvGrpSpPr>
                  <p:grpSpPr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529" name="Google Shape;6529;p111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530" name="Google Shape;6530;p111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  <p:grpSp>
                  <p:nvGrpSpPr>
                    <p:cNvPr id="6531" name="Google Shape;6531;p111"/>
                    <p:cNvGrpSpPr/>
                    <p:nvPr/>
                  </p:nvGrpSpPr>
                  <p:grpSpPr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532" name="Google Shape;6532;p111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533" name="Google Shape;6533;p111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</p:grpSp>
              <p:grpSp>
                <p:nvGrpSpPr>
                  <p:cNvPr id="6534" name="Google Shape;6534;p111"/>
                  <p:cNvGrpSpPr/>
                  <p:nvPr/>
                </p:nvGrpSpPr>
                <p:grpSpPr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6535" name="Google Shape;6535;p111"/>
                    <p:cNvGrpSpPr/>
                    <p:nvPr/>
                  </p:nvGrpSpPr>
                  <p:grpSpPr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536" name="Google Shape;6536;p111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537" name="Google Shape;6537;p111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  <p:grpSp>
                  <p:nvGrpSpPr>
                    <p:cNvPr id="6538" name="Google Shape;6538;p111"/>
                    <p:cNvGrpSpPr/>
                    <p:nvPr/>
                  </p:nvGrpSpPr>
                  <p:grpSpPr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539" name="Google Shape;6539;p111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540" name="Google Shape;6540;p111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</p:grpSp>
            </p:grpSp>
            <p:grpSp>
              <p:nvGrpSpPr>
                <p:cNvPr id="6541" name="Google Shape;6541;p111"/>
                <p:cNvGrpSpPr/>
                <p:nvPr/>
              </p:nvGrpSpPr>
              <p:grpSpPr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542" name="Google Shape;6542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543" name="Google Shape;6543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544" name="Google Shape;6544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545" name="Google Shape;6545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546" name="Google Shape;6546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547" name="Google Shape;6547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548" name="Google Shape;6548;p111"/>
                <p:cNvGrpSpPr/>
                <p:nvPr/>
              </p:nvGrpSpPr>
              <p:grpSpPr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549" name="Google Shape;6549;p111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A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550" name="Google Shape;6550;p111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A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551" name="Google Shape;6551;p111"/>
              <p:cNvGrpSpPr/>
              <p:nvPr/>
            </p:nvGrpSpPr>
            <p:grpSpPr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6552" name="Google Shape;6552;p111"/>
                <p:cNvGrpSpPr/>
                <p:nvPr/>
              </p:nvGrpSpPr>
              <p:grpSpPr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553" name="Google Shape;6553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554" name="Google Shape;6554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555" name="Google Shape;6555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556" name="Google Shape;6556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557" name="Google Shape;6557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558" name="Google Shape;6558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559" name="Google Shape;6559;p111"/>
                <p:cNvGrpSpPr/>
                <p:nvPr/>
              </p:nvGrpSpPr>
              <p:grpSpPr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560" name="Google Shape;6560;p111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561" name="Google Shape;6561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562" name="Google Shape;6562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563" name="Google Shape;6563;p111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564" name="Google Shape;6564;p111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565" name="Google Shape;6565;p111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</p:grpSp>
        </p:grpSp>
        <p:sp>
          <p:nvSpPr>
            <p:cNvPr id="6566" name="Google Shape;6566;p111"/>
            <p:cNvSpPr txBox="1"/>
            <p:nvPr/>
          </p:nvSpPr>
          <p:spPr>
            <a:xfrm>
              <a:off x="8126412" y="951929"/>
              <a:ext cx="4065588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1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video received, played out at client</a:t>
              </a:r>
              <a:endParaRPr sz="1100"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(30 frames/sec)</a:t>
              </a:r>
              <a:endParaRPr b="0" i="0" sz="14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567" name="Google Shape;6567;p111"/>
            <p:cNvGrpSpPr/>
            <p:nvPr/>
          </p:nvGrpSpPr>
          <p:grpSpPr>
            <a:xfrm>
              <a:off x="9312275" y="210566"/>
              <a:ext cx="677863" cy="663575"/>
              <a:chOff x="4437" y="1472"/>
              <a:chExt cx="427" cy="418"/>
            </a:xfrm>
          </p:grpSpPr>
          <p:sp>
            <p:nvSpPr>
              <p:cNvPr id="6568" name="Google Shape;6568;p111"/>
              <p:cNvSpPr/>
              <p:nvPr/>
            </p:nvSpPr>
            <p:spPr>
              <a:xfrm>
                <a:off x="4443" y="1475"/>
                <a:ext cx="421" cy="361"/>
              </a:xfrm>
              <a:prstGeom prst="rect">
                <a:avLst/>
              </a:prstGeom>
              <a:gradFill>
                <a:gsLst>
                  <a:gs pos="0">
                    <a:srgbClr val="6B8FB3"/>
                  </a:gs>
                  <a:gs pos="50000">
                    <a:srgbClr val="99CCFF"/>
                  </a:gs>
                  <a:gs pos="100000">
                    <a:srgbClr val="6B8FB3"/>
                  </a:gs>
                </a:gsLst>
                <a:lin ang="5400000" scaled="0"/>
              </a:gradFill>
              <a:ln cap="flat" cmpd="sng" w="19050">
                <a:solidFill>
                  <a:srgbClr val="5F5F5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9" name="Google Shape;6569;p111"/>
              <p:cNvSpPr/>
              <p:nvPr/>
            </p:nvSpPr>
            <p:spPr>
              <a:xfrm>
                <a:off x="4567" y="1837"/>
                <a:ext cx="179" cy="23"/>
              </a:xfrm>
              <a:prstGeom prst="rect">
                <a:avLst/>
              </a:prstGeom>
              <a:solidFill>
                <a:srgbClr val="5F5F5F"/>
              </a:solidFill>
              <a:ln cap="flat" cmpd="sng" w="19050">
                <a:solidFill>
                  <a:srgbClr val="5F5F5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0" name="Google Shape;6570;p111"/>
              <p:cNvSpPr/>
              <p:nvPr/>
            </p:nvSpPr>
            <p:spPr>
              <a:xfrm>
                <a:off x="4442" y="1866"/>
                <a:ext cx="414" cy="24"/>
              </a:xfrm>
              <a:prstGeom prst="rect">
                <a:avLst/>
              </a:prstGeom>
              <a:solidFill>
                <a:schemeClr val="dk2"/>
              </a:solidFill>
              <a:ln cap="flat" cmpd="sng" w="190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1" name="Google Shape;6571;p111"/>
              <p:cNvSpPr/>
              <p:nvPr/>
            </p:nvSpPr>
            <p:spPr>
              <a:xfrm>
                <a:off x="4437" y="1472"/>
                <a:ext cx="423" cy="356"/>
              </a:xfrm>
              <a:prstGeom prst="rect">
                <a:avLst/>
              </a:prstGeom>
              <a:noFill/>
              <a:ln cap="flat" cmpd="sng" w="19050">
                <a:solidFill>
                  <a:srgbClr val="0000A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6572" name="Google Shape;6572;p111"/>
          <p:cNvCxnSpPr/>
          <p:nvPr/>
        </p:nvCxnSpPr>
        <p:spPr>
          <a:xfrm flipH="1">
            <a:off x="430636" y="3160678"/>
            <a:ext cx="5861400" cy="10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6573" name="Google Shape;6573;p111"/>
          <p:cNvGrpSpPr/>
          <p:nvPr/>
        </p:nvGrpSpPr>
        <p:grpSpPr>
          <a:xfrm>
            <a:off x="2222274" y="3015255"/>
            <a:ext cx="190281" cy="240397"/>
            <a:chOff x="9051559" y="591777"/>
            <a:chExt cx="253708" cy="320529"/>
          </a:xfrm>
        </p:grpSpPr>
        <p:sp>
          <p:nvSpPr>
            <p:cNvPr id="6574" name="Google Shape;6574;p111"/>
            <p:cNvSpPr/>
            <p:nvPr/>
          </p:nvSpPr>
          <p:spPr>
            <a:xfrm rot="1596992">
              <a:off x="9109854" y="606165"/>
              <a:ext cx="133240" cy="29175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75" name="Google Shape;6575;p111"/>
            <p:cNvCxnSpPr/>
            <p:nvPr/>
          </p:nvCxnSpPr>
          <p:spPr>
            <a:xfrm flipH="1">
              <a:off x="9055510" y="634181"/>
              <a:ext cx="128405" cy="250722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76" name="Google Shape;6576;p111"/>
            <p:cNvCxnSpPr/>
            <p:nvPr/>
          </p:nvCxnSpPr>
          <p:spPr>
            <a:xfrm flipH="1">
              <a:off x="9176862" y="638677"/>
              <a:ext cx="128405" cy="250722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577" name="Google Shape;6577;p111"/>
          <p:cNvGrpSpPr/>
          <p:nvPr/>
        </p:nvGrpSpPr>
        <p:grpSpPr>
          <a:xfrm>
            <a:off x="2743201" y="3238500"/>
            <a:ext cx="1447800" cy="673740"/>
            <a:chOff x="6858000" y="237067"/>
            <a:chExt cx="1930400" cy="898320"/>
          </a:xfrm>
        </p:grpSpPr>
        <p:sp>
          <p:nvSpPr>
            <p:cNvPr id="6578" name="Google Shape;6578;p111"/>
            <p:cNvSpPr txBox="1"/>
            <p:nvPr/>
          </p:nvSpPr>
          <p:spPr>
            <a:xfrm>
              <a:off x="6999260" y="267187"/>
              <a:ext cx="1616100" cy="86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 delay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b="0" i="0" lang="el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(fixed in this example)</a:t>
              </a:r>
              <a:endParaRPr sz="1100"/>
            </a:p>
          </p:txBody>
        </p:sp>
        <p:cxnSp>
          <p:nvCxnSpPr>
            <p:cNvPr id="6579" name="Google Shape;6579;p111"/>
            <p:cNvCxnSpPr/>
            <p:nvPr/>
          </p:nvCxnSpPr>
          <p:spPr>
            <a:xfrm>
              <a:off x="6858000" y="237067"/>
              <a:ext cx="1930400" cy="0"/>
            </a:xfrm>
            <a:prstGeom prst="straightConnector1">
              <a:avLst/>
            </a:prstGeom>
            <a:noFill/>
            <a:ln cap="flat" cmpd="sng" w="15875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</p:grpSp>
      <p:sp>
        <p:nvSpPr>
          <p:cNvPr id="6580" name="Google Shape;6580;p11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1"/>
          <p:cNvSpPr txBox="1"/>
          <p:nvPr>
            <p:ph type="title"/>
          </p:nvPr>
        </p:nvSpPr>
        <p:spPr>
          <a:xfrm>
            <a:off x="-10582" y="216994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Sockets</a:t>
            </a:r>
            <a:endParaRPr sz="3300"/>
          </a:p>
        </p:txBody>
      </p:sp>
      <p:sp>
        <p:nvSpPr>
          <p:cNvPr id="1639" name="Google Shape;1639;p31"/>
          <p:cNvSpPr txBox="1"/>
          <p:nvPr/>
        </p:nvSpPr>
        <p:spPr>
          <a:xfrm>
            <a:off x="-10575" y="888000"/>
            <a:ext cx="9144000" cy="18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μια διεργασία στέλνει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λαμβάνει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μηνύματα προς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από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socket της</a:t>
            </a:r>
            <a:endParaRPr sz="2200"/>
          </a:p>
          <a:p>
            <a:pPr indent="-254000" lvl="0" marL="2540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socket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είναι ανάλογο με μια πόρτα</a:t>
            </a:r>
            <a:endParaRPr sz="2200"/>
          </a:p>
          <a:p>
            <a:pPr indent="-215900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η διεργασία αποστολής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σπρώχνει το μήνυμα έξω από την πόρτα της</a:t>
            </a:r>
            <a:endParaRPr sz="2200"/>
          </a:p>
          <a:p>
            <a:pPr indent="-215900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αυτη η διεργασία υποθέτει ότι υπάρχει μια υποδομή μεταφοράς στην άλλη πλευρά της πόρτας</a:t>
            </a:r>
            <a:endParaRPr sz="2200"/>
          </a:p>
          <a:p>
            <a:pPr indent="-215900" lvl="1" marL="558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δύο sockets εμπλέκονται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 σε κάθε μεριά</a:t>
            </a:r>
            <a:endParaRPr sz="2200"/>
          </a:p>
        </p:txBody>
      </p:sp>
      <p:sp>
        <p:nvSpPr>
          <p:cNvPr id="1640" name="Google Shape;1640;p31"/>
          <p:cNvSpPr/>
          <p:nvPr/>
        </p:nvSpPr>
        <p:spPr>
          <a:xfrm>
            <a:off x="5752261" y="3073764"/>
            <a:ext cx="552450" cy="1498997"/>
          </a:xfrm>
          <a:custGeom>
            <a:rect b="b" l="l" r="r" t="t"/>
            <a:pathLst>
              <a:path extrusionOk="0" h="1259" w="464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2B2B2"/>
              </a:gs>
            </a:gsLst>
            <a:lin ang="0" scaled="0"/>
          </a:gra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1"/>
          <p:cNvSpPr/>
          <p:nvPr/>
        </p:nvSpPr>
        <p:spPr>
          <a:xfrm>
            <a:off x="3266236" y="4046504"/>
            <a:ext cx="1356120" cy="773906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1"/>
          <p:cNvSpPr txBox="1"/>
          <p:nvPr/>
        </p:nvSpPr>
        <p:spPr>
          <a:xfrm>
            <a:off x="3594848" y="4145326"/>
            <a:ext cx="656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1100"/>
          </a:p>
        </p:txBody>
      </p:sp>
      <p:cxnSp>
        <p:nvCxnSpPr>
          <p:cNvPr id="1643" name="Google Shape;1643;p31"/>
          <p:cNvCxnSpPr/>
          <p:nvPr/>
        </p:nvCxnSpPr>
        <p:spPr>
          <a:xfrm>
            <a:off x="3085261" y="4453698"/>
            <a:ext cx="1658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644" name="Google Shape;1644;p31"/>
          <p:cNvSpPr txBox="1"/>
          <p:nvPr/>
        </p:nvSpPr>
        <p:spPr>
          <a:xfrm>
            <a:off x="6101130" y="3872675"/>
            <a:ext cx="1102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controlled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by OS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5" name="Google Shape;1645;p31"/>
          <p:cNvSpPr txBox="1"/>
          <p:nvPr/>
        </p:nvSpPr>
        <p:spPr>
          <a:xfrm>
            <a:off x="6084445" y="3197589"/>
            <a:ext cx="11025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controlled by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app developer</a:t>
            </a:r>
            <a:endParaRPr sz="1100"/>
          </a:p>
        </p:txBody>
      </p:sp>
      <p:sp>
        <p:nvSpPr>
          <p:cNvPr id="1646" name="Google Shape;1646;p31"/>
          <p:cNvSpPr/>
          <p:nvPr/>
        </p:nvSpPr>
        <p:spPr>
          <a:xfrm>
            <a:off x="1446961" y="3121389"/>
            <a:ext cx="569119" cy="1497806"/>
          </a:xfrm>
          <a:custGeom>
            <a:rect b="b" l="l" r="r" t="t"/>
            <a:pathLst>
              <a:path extrusionOk="0" h="1258" w="47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2B2B2"/>
              </a:gs>
            </a:gsLst>
            <a:lin ang="0" scaled="0"/>
          </a:gra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1"/>
          <p:cNvSpPr/>
          <p:nvPr/>
        </p:nvSpPr>
        <p:spPr>
          <a:xfrm>
            <a:off x="2049417" y="3088051"/>
            <a:ext cx="972600" cy="1485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8" name="Google Shape;1648;p31"/>
          <p:cNvSpPr/>
          <p:nvPr/>
        </p:nvSpPr>
        <p:spPr>
          <a:xfrm>
            <a:off x="2020842" y="3128533"/>
            <a:ext cx="954900" cy="1484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9" name="Google Shape;1649;p31"/>
          <p:cNvCxnSpPr/>
          <p:nvPr/>
        </p:nvCxnSpPr>
        <p:spPr>
          <a:xfrm>
            <a:off x="2027986" y="3698842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0" name="Google Shape;1650;p31"/>
          <p:cNvSpPr txBox="1"/>
          <p:nvPr/>
        </p:nvSpPr>
        <p:spPr>
          <a:xfrm>
            <a:off x="1995838" y="3685745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 sz="1100"/>
          </a:p>
        </p:txBody>
      </p:sp>
      <p:cxnSp>
        <p:nvCxnSpPr>
          <p:cNvPr id="1651" name="Google Shape;1651;p31"/>
          <p:cNvCxnSpPr/>
          <p:nvPr/>
        </p:nvCxnSpPr>
        <p:spPr>
          <a:xfrm>
            <a:off x="2033938" y="3939348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2" name="Google Shape;1652;p31"/>
          <p:cNvCxnSpPr/>
          <p:nvPr/>
        </p:nvCxnSpPr>
        <p:spPr>
          <a:xfrm>
            <a:off x="2023223" y="4171520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3" name="Google Shape;1653;p31"/>
          <p:cNvCxnSpPr/>
          <p:nvPr/>
        </p:nvCxnSpPr>
        <p:spPr>
          <a:xfrm>
            <a:off x="2023223" y="4385833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4" name="Google Shape;1654;p31"/>
          <p:cNvSpPr txBox="1"/>
          <p:nvPr/>
        </p:nvSpPr>
        <p:spPr>
          <a:xfrm>
            <a:off x="2022032" y="3121389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 sz="1100"/>
          </a:p>
        </p:txBody>
      </p:sp>
      <p:sp>
        <p:nvSpPr>
          <p:cNvPr id="1655" name="Google Shape;1655;p31"/>
          <p:cNvSpPr txBox="1"/>
          <p:nvPr/>
        </p:nvSpPr>
        <p:spPr>
          <a:xfrm>
            <a:off x="1988695" y="4364401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 sz="1100"/>
          </a:p>
        </p:txBody>
      </p:sp>
      <p:sp>
        <p:nvSpPr>
          <p:cNvPr id="1656" name="Google Shape;1656;p31"/>
          <p:cNvSpPr txBox="1"/>
          <p:nvPr/>
        </p:nvSpPr>
        <p:spPr>
          <a:xfrm>
            <a:off x="2002982" y="4150089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 sz="1100"/>
          </a:p>
        </p:txBody>
      </p:sp>
      <p:sp>
        <p:nvSpPr>
          <p:cNvPr id="1657" name="Google Shape;1657;p31"/>
          <p:cNvSpPr txBox="1"/>
          <p:nvPr/>
        </p:nvSpPr>
        <p:spPr>
          <a:xfrm>
            <a:off x="1995838" y="3928633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 sz="1100"/>
          </a:p>
        </p:txBody>
      </p:sp>
      <p:sp>
        <p:nvSpPr>
          <p:cNvPr id="1658" name="Google Shape;1658;p31"/>
          <p:cNvSpPr/>
          <p:nvPr/>
        </p:nvSpPr>
        <p:spPr>
          <a:xfrm>
            <a:off x="2122050" y="3327375"/>
            <a:ext cx="972600" cy="2286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100"/>
          </a:p>
        </p:txBody>
      </p:sp>
      <p:grpSp>
        <p:nvGrpSpPr>
          <p:cNvPr id="1659" name="Google Shape;1659;p31"/>
          <p:cNvGrpSpPr/>
          <p:nvPr/>
        </p:nvGrpSpPr>
        <p:grpSpPr>
          <a:xfrm>
            <a:off x="2307782" y="3597639"/>
            <a:ext cx="409575" cy="169069"/>
            <a:chOff x="1287" y="2524"/>
            <a:chExt cx="260" cy="100"/>
          </a:xfrm>
        </p:grpSpPr>
        <p:sp>
          <p:nvSpPr>
            <p:cNvPr id="1660" name="Google Shape;1660;p31"/>
            <p:cNvSpPr/>
            <p:nvPr/>
          </p:nvSpPr>
          <p:spPr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1"/>
            <p:cNvSpPr/>
            <p:nvPr/>
          </p:nvSpPr>
          <p:spPr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1"/>
            <p:cNvSpPr/>
            <p:nvPr/>
          </p:nvSpPr>
          <p:spPr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4" name="Google Shape;1664;p31"/>
          <p:cNvSpPr/>
          <p:nvPr/>
        </p:nvSpPr>
        <p:spPr>
          <a:xfrm>
            <a:off x="4796188" y="3066620"/>
            <a:ext cx="972600" cy="1485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5" name="Google Shape;1665;p31"/>
          <p:cNvSpPr/>
          <p:nvPr/>
        </p:nvSpPr>
        <p:spPr>
          <a:xfrm>
            <a:off x="4767613" y="3107101"/>
            <a:ext cx="954900" cy="1484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66" name="Google Shape;1666;p31"/>
          <p:cNvCxnSpPr/>
          <p:nvPr/>
        </p:nvCxnSpPr>
        <p:spPr>
          <a:xfrm>
            <a:off x="4774757" y="3677411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7" name="Google Shape;1667;p31"/>
          <p:cNvSpPr txBox="1"/>
          <p:nvPr/>
        </p:nvSpPr>
        <p:spPr>
          <a:xfrm>
            <a:off x="4742611" y="3664314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 sz="1100"/>
          </a:p>
        </p:txBody>
      </p:sp>
      <p:cxnSp>
        <p:nvCxnSpPr>
          <p:cNvPr id="1668" name="Google Shape;1668;p31"/>
          <p:cNvCxnSpPr/>
          <p:nvPr/>
        </p:nvCxnSpPr>
        <p:spPr>
          <a:xfrm>
            <a:off x="4780711" y="3917917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9" name="Google Shape;1669;p31"/>
          <p:cNvCxnSpPr/>
          <p:nvPr/>
        </p:nvCxnSpPr>
        <p:spPr>
          <a:xfrm>
            <a:off x="4769995" y="4150089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0" name="Google Shape;1670;p31"/>
          <p:cNvCxnSpPr/>
          <p:nvPr/>
        </p:nvCxnSpPr>
        <p:spPr>
          <a:xfrm>
            <a:off x="4769995" y="4364401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1" name="Google Shape;1671;p31"/>
          <p:cNvSpPr txBox="1"/>
          <p:nvPr/>
        </p:nvSpPr>
        <p:spPr>
          <a:xfrm>
            <a:off x="4768805" y="3099958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 sz="1100"/>
          </a:p>
        </p:txBody>
      </p:sp>
      <p:sp>
        <p:nvSpPr>
          <p:cNvPr id="1672" name="Google Shape;1672;p31"/>
          <p:cNvSpPr txBox="1"/>
          <p:nvPr/>
        </p:nvSpPr>
        <p:spPr>
          <a:xfrm>
            <a:off x="4735467" y="4342970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 sz="1100"/>
          </a:p>
        </p:txBody>
      </p:sp>
      <p:sp>
        <p:nvSpPr>
          <p:cNvPr id="1673" name="Google Shape;1673;p31"/>
          <p:cNvSpPr txBox="1"/>
          <p:nvPr/>
        </p:nvSpPr>
        <p:spPr>
          <a:xfrm>
            <a:off x="4749755" y="4128658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 sz="1100"/>
          </a:p>
        </p:txBody>
      </p:sp>
      <p:sp>
        <p:nvSpPr>
          <p:cNvPr id="1674" name="Google Shape;1674;p31"/>
          <p:cNvSpPr txBox="1"/>
          <p:nvPr/>
        </p:nvSpPr>
        <p:spPr>
          <a:xfrm>
            <a:off x="4742611" y="3907201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 sz="1100"/>
          </a:p>
        </p:txBody>
      </p:sp>
      <p:sp>
        <p:nvSpPr>
          <p:cNvPr id="1675" name="Google Shape;1675;p31"/>
          <p:cNvSpPr/>
          <p:nvPr/>
        </p:nvSpPr>
        <p:spPr>
          <a:xfrm>
            <a:off x="4868825" y="3305925"/>
            <a:ext cx="988200" cy="2286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100"/>
          </a:p>
        </p:txBody>
      </p:sp>
      <p:grpSp>
        <p:nvGrpSpPr>
          <p:cNvPr id="1676" name="Google Shape;1676;p31"/>
          <p:cNvGrpSpPr/>
          <p:nvPr/>
        </p:nvGrpSpPr>
        <p:grpSpPr>
          <a:xfrm>
            <a:off x="5054554" y="3576208"/>
            <a:ext cx="409575" cy="169069"/>
            <a:chOff x="1287" y="2524"/>
            <a:chExt cx="260" cy="100"/>
          </a:xfrm>
        </p:grpSpPr>
        <p:sp>
          <p:nvSpPr>
            <p:cNvPr id="1677" name="Google Shape;1677;p31"/>
            <p:cNvSpPr/>
            <p:nvPr/>
          </p:nvSpPr>
          <p:spPr>
            <a:xfrm>
              <a:off x="1287" y="2524"/>
              <a:ext cx="260" cy="100"/>
            </a:xfrm>
            <a:prstGeom prst="rect">
              <a:avLst/>
            </a:prstGeom>
            <a:solidFill>
              <a:srgbClr val="C96B7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1"/>
            <p:cNvSpPr/>
            <p:nvPr/>
          </p:nvSpPr>
          <p:spPr>
            <a:xfrm>
              <a:off x="1338" y="2537"/>
              <a:ext cx="156" cy="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1"/>
            <p:cNvSpPr/>
            <p:nvPr/>
          </p:nvSpPr>
          <p:spPr>
            <a:xfrm>
              <a:off x="1503" y="2582"/>
              <a:ext cx="27" cy="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1"/>
            <p:cNvSpPr/>
            <p:nvPr/>
          </p:nvSpPr>
          <p:spPr>
            <a:xfrm>
              <a:off x="1298" y="2583"/>
              <a:ext cx="26" cy="2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81" name="Google Shape;1681;p31"/>
          <p:cNvCxnSpPr/>
          <p:nvPr/>
        </p:nvCxnSpPr>
        <p:spPr>
          <a:xfrm rot="10800000">
            <a:off x="5661773" y="3404758"/>
            <a:ext cx="4572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2" name="Google Shape;1682;p31"/>
          <p:cNvCxnSpPr/>
          <p:nvPr/>
        </p:nvCxnSpPr>
        <p:spPr>
          <a:xfrm>
            <a:off x="5830842" y="3723845"/>
            <a:ext cx="0" cy="766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3" name="Google Shape;1683;p31"/>
          <p:cNvCxnSpPr/>
          <p:nvPr/>
        </p:nvCxnSpPr>
        <p:spPr>
          <a:xfrm rot="10800000">
            <a:off x="5848701" y="4098892"/>
            <a:ext cx="4572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4" name="Google Shape;1684;p31"/>
          <p:cNvSpPr txBox="1"/>
          <p:nvPr/>
        </p:nvSpPr>
        <p:spPr>
          <a:xfrm>
            <a:off x="3534126" y="3165442"/>
            <a:ext cx="68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Arial"/>
              <a:buNone/>
            </a:pPr>
            <a:r>
              <a:rPr b="0" i="1" lang="el" sz="15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socket</a:t>
            </a:r>
            <a:endParaRPr sz="1100"/>
          </a:p>
        </p:txBody>
      </p:sp>
      <p:cxnSp>
        <p:nvCxnSpPr>
          <p:cNvPr id="1685" name="Google Shape;1685;p31"/>
          <p:cNvCxnSpPr/>
          <p:nvPr/>
        </p:nvCxnSpPr>
        <p:spPr>
          <a:xfrm flipH="1" rot="10800000">
            <a:off x="2786413" y="3315592"/>
            <a:ext cx="726300" cy="326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6" name="Google Shape;1686;p31"/>
          <p:cNvCxnSpPr/>
          <p:nvPr/>
        </p:nvCxnSpPr>
        <p:spPr>
          <a:xfrm rot="10800000">
            <a:off x="4237767" y="3307258"/>
            <a:ext cx="726300" cy="326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87" name="Google Shape;1687;p31"/>
          <p:cNvGrpSpPr/>
          <p:nvPr/>
        </p:nvGrpSpPr>
        <p:grpSpPr>
          <a:xfrm>
            <a:off x="1129063" y="4106036"/>
            <a:ext cx="539354" cy="579835"/>
            <a:chOff x="-44" y="1473"/>
            <a:chExt cx="981" cy="1105"/>
          </a:xfrm>
        </p:grpSpPr>
        <p:pic>
          <p:nvPicPr>
            <p:cNvPr descr="desktop_computer_stylized_medium" id="1688" name="Google Shape;168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9" name="Google Shape;1689;p3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0" name="Google Shape;1690;p31"/>
          <p:cNvGrpSpPr/>
          <p:nvPr/>
        </p:nvGrpSpPr>
        <p:grpSpPr>
          <a:xfrm flipH="1">
            <a:off x="6151120" y="4252483"/>
            <a:ext cx="539354" cy="579834"/>
            <a:chOff x="-44" y="1473"/>
            <a:chExt cx="981" cy="1105"/>
          </a:xfrm>
        </p:grpSpPr>
        <p:pic>
          <p:nvPicPr>
            <p:cNvPr descr="desktop_computer_stylized_medium" id="1691" name="Google Shape;1691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2" name="Google Shape;1692;p3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3" name="Google Shape;1693;p3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5" name="Shape 6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6" name="Google Shape;6586;p112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Streaming stored </a:t>
            </a:r>
            <a:r>
              <a:rPr lang="el" sz="1100"/>
              <a:t>v</a:t>
            </a:r>
            <a:r>
              <a:rPr lang="el" sz="3300"/>
              <a:t>ideo: challenges</a:t>
            </a:r>
            <a:endParaRPr sz="1100"/>
          </a:p>
        </p:txBody>
      </p:sp>
      <p:sp>
        <p:nvSpPr>
          <p:cNvPr id="6587" name="Google Shape;6587;p112"/>
          <p:cNvSpPr/>
          <p:nvPr/>
        </p:nvSpPr>
        <p:spPr>
          <a:xfrm>
            <a:off x="176250" y="933775"/>
            <a:ext cx="6882300" cy="2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συνεχής περιορισμός στην αναπαραγωγή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κατα την διάρκεια αναπαραγωγής του βίντεο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χρόνος αναπαραγωγής πρέπει να ταιριάζει στον κανονικό χρόνο</a:t>
            </a:r>
            <a:endParaRPr sz="2200"/>
          </a:p>
          <a:p>
            <a:pPr indent="-1651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αλλά οι </a:t>
            </a:r>
            <a:r>
              <a:rPr b="0" i="0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καθυστερήσεις του δικτύου είναι ασταθής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έτσι θα χρειάζεται ο ενταμιευτής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μέρους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βρίσκεται σε αντιστοιχία με τους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συνεχείς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περιορισμούς αναπαραγωγής</a:t>
            </a:r>
            <a:endParaRPr sz="2200"/>
          </a:p>
          <a:p>
            <a:pPr indent="-165100" lvl="0" marL="254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4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netflix rebuffering" id="6588" name="Google Shape;658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6545" y="2283112"/>
            <a:ext cx="1593169" cy="885094"/>
          </a:xfrm>
          <a:prstGeom prst="rect">
            <a:avLst/>
          </a:prstGeom>
          <a:noFill/>
          <a:ln>
            <a:noFill/>
          </a:ln>
        </p:spPr>
      </p:pic>
      <p:sp>
        <p:nvSpPr>
          <p:cNvPr id="6589" name="Google Shape;6589;p112"/>
          <p:cNvSpPr/>
          <p:nvPr/>
        </p:nvSpPr>
        <p:spPr>
          <a:xfrm>
            <a:off x="176250" y="3401625"/>
            <a:ext cx="77832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άλλες προκλήσεις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/>
          </a:p>
          <a:p>
            <a:pPr indent="-165100" lvl="1" marL="508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αλληλεπίδραση 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σταμάτημα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fast-forward, rewind,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μεταπήδηση σε κάποιο σημείο του βίντεο</a:t>
            </a:r>
            <a:endParaRPr sz="2200"/>
          </a:p>
          <a:p>
            <a:pPr indent="-165100" lvl="1" marL="508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τα πακέτα του βίντεο μπορεί να χαθούν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και αναμεταδίδονται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0" name="Google Shape;6590;p112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5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6" name="Google Shape;6596;p113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Streaming stored </a:t>
            </a:r>
            <a:r>
              <a:rPr lang="el" sz="1100"/>
              <a:t>v</a:t>
            </a:r>
            <a:r>
              <a:rPr lang="el" sz="3300"/>
              <a:t>ideo: playout buffering</a:t>
            </a:r>
            <a:endParaRPr sz="1100"/>
          </a:p>
        </p:txBody>
      </p:sp>
      <p:cxnSp>
        <p:nvCxnSpPr>
          <p:cNvPr id="6597" name="Google Shape;6597;p113"/>
          <p:cNvCxnSpPr/>
          <p:nvPr/>
        </p:nvCxnSpPr>
        <p:spPr>
          <a:xfrm>
            <a:off x="1224731" y="1250733"/>
            <a:ext cx="0" cy="21396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98" name="Google Shape;6598;p113"/>
          <p:cNvCxnSpPr/>
          <p:nvPr/>
        </p:nvCxnSpPr>
        <p:spPr>
          <a:xfrm flipH="1">
            <a:off x="1217634" y="3383142"/>
            <a:ext cx="5861400" cy="10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6599" name="Google Shape;6599;p113"/>
          <p:cNvSpPr txBox="1"/>
          <p:nvPr/>
        </p:nvSpPr>
        <p:spPr>
          <a:xfrm>
            <a:off x="1698599" y="1328123"/>
            <a:ext cx="141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  constant bit 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 rate video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transmission</a:t>
            </a:r>
            <a:endParaRPr sz="1100"/>
          </a:p>
        </p:txBody>
      </p:sp>
      <p:grpSp>
        <p:nvGrpSpPr>
          <p:cNvPr id="6600" name="Google Shape;6600;p113"/>
          <p:cNvGrpSpPr/>
          <p:nvPr/>
        </p:nvGrpSpPr>
        <p:grpSpPr>
          <a:xfrm>
            <a:off x="1510480" y="1498383"/>
            <a:ext cx="1914525" cy="1894284"/>
            <a:chOff x="648" y="1147"/>
            <a:chExt cx="1608" cy="1591"/>
          </a:xfrm>
        </p:grpSpPr>
        <p:grpSp>
          <p:nvGrpSpPr>
            <p:cNvPr id="6601" name="Google Shape;6601;p113"/>
            <p:cNvGrpSpPr/>
            <p:nvPr/>
          </p:nvGrpSpPr>
          <p:grpSpPr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6602" name="Google Shape;6602;p113"/>
              <p:cNvGrpSpPr/>
              <p:nvPr/>
            </p:nvGrpSpPr>
            <p:grpSpPr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6603" name="Google Shape;6603;p113"/>
                <p:cNvGrpSpPr/>
                <p:nvPr/>
              </p:nvGrpSpPr>
              <p:grpSpPr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604" name="Google Shape;6604;p113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605" name="Google Shape;6605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606" name="Google Shape;6606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607" name="Google Shape;6607;p113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608" name="Google Shape;6608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609" name="Google Shape;6609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610" name="Google Shape;6610;p113"/>
                <p:cNvGrpSpPr/>
                <p:nvPr/>
              </p:nvGrpSpPr>
              <p:grpSpPr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611" name="Google Shape;6611;p113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612" name="Google Shape;6612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613" name="Google Shape;6613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614" name="Google Shape;6614;p113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615" name="Google Shape;6615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616" name="Google Shape;6616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FF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</p:grpSp>
          <p:grpSp>
            <p:nvGrpSpPr>
              <p:cNvPr id="6617" name="Google Shape;6617;p113"/>
              <p:cNvGrpSpPr/>
              <p:nvPr/>
            </p:nvGrpSpPr>
            <p:grpSpPr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6618" name="Google Shape;6618;p113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19" name="Google Shape;6619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20" name="Google Shape;6620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621" name="Google Shape;6621;p113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22" name="Google Shape;6622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23" name="Google Shape;6623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624" name="Google Shape;6624;p113"/>
              <p:cNvGrpSpPr/>
              <p:nvPr/>
            </p:nvGrpSpPr>
            <p:grpSpPr>
              <a:xfrm>
                <a:off x="1551" y="1071"/>
                <a:ext cx="145" cy="144"/>
                <a:chOff x="672" y="1920"/>
                <a:chExt cx="145" cy="144"/>
              </a:xfrm>
            </p:grpSpPr>
            <p:cxnSp>
              <p:nvCxnSpPr>
                <p:cNvPr id="6625" name="Google Shape;6625;p113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26" name="Google Shape;6626;p113"/>
                <p:cNvCxnSpPr/>
                <p:nvPr/>
              </p:nvCxnSpPr>
              <p:spPr>
                <a:xfrm>
                  <a:off x="745" y="1848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0000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6627" name="Google Shape;6627;p113"/>
            <p:cNvGrpSpPr/>
            <p:nvPr/>
          </p:nvGrpSpPr>
          <p:grpSpPr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6628" name="Google Shape;6628;p113"/>
              <p:cNvGrpSpPr/>
              <p:nvPr/>
            </p:nvGrpSpPr>
            <p:grpSpPr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6629" name="Google Shape;6629;p113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30" name="Google Shape;6630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31" name="Google Shape;6631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632" name="Google Shape;6632;p113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33" name="Google Shape;6633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34" name="Google Shape;6634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635" name="Google Shape;6635;p113"/>
              <p:cNvGrpSpPr/>
              <p:nvPr/>
            </p:nvGrpSpPr>
            <p:grpSpPr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6636" name="Google Shape;6636;p113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37" name="Google Shape;6637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38" name="Google Shape;6638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639" name="Google Shape;6639;p113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40" name="Google Shape;6640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41" name="Google Shape;6641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F0000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</p:grpSp>
      <p:sp>
        <p:nvSpPr>
          <p:cNvPr id="6642" name="Google Shape;6642;p113"/>
          <p:cNvSpPr txBox="1"/>
          <p:nvPr/>
        </p:nvSpPr>
        <p:spPr>
          <a:xfrm rot="-5433723">
            <a:off x="286438" y="2110646"/>
            <a:ext cx="1467971" cy="276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Cumulative data</a:t>
            </a:r>
            <a:endParaRPr sz="1100"/>
          </a:p>
        </p:txBody>
      </p:sp>
      <p:sp>
        <p:nvSpPr>
          <p:cNvPr id="6643" name="Google Shape;6643;p113"/>
          <p:cNvSpPr txBox="1"/>
          <p:nvPr/>
        </p:nvSpPr>
        <p:spPr>
          <a:xfrm>
            <a:off x="7280249" y="3399811"/>
            <a:ext cx="49797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l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100"/>
          </a:p>
        </p:txBody>
      </p:sp>
      <p:grpSp>
        <p:nvGrpSpPr>
          <p:cNvPr id="6644" name="Google Shape;6644;p113"/>
          <p:cNvGrpSpPr/>
          <p:nvPr/>
        </p:nvGrpSpPr>
        <p:grpSpPr>
          <a:xfrm>
            <a:off x="2467743" y="1509098"/>
            <a:ext cx="2625328" cy="1890713"/>
            <a:chOff x="1572" y="1156"/>
            <a:chExt cx="2205" cy="1588"/>
          </a:xfrm>
        </p:grpSpPr>
        <p:grpSp>
          <p:nvGrpSpPr>
            <p:cNvPr id="6645" name="Google Shape;6645;p113"/>
            <p:cNvGrpSpPr/>
            <p:nvPr/>
          </p:nvGrpSpPr>
          <p:grpSpPr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6646" name="Google Shape;6646;p113"/>
              <p:cNvGrpSpPr/>
              <p:nvPr/>
            </p:nvGrpSpPr>
            <p:grpSpPr>
              <a:xfrm>
                <a:off x="1938" y="2600"/>
                <a:ext cx="319" cy="144"/>
                <a:chOff x="672" y="1920"/>
                <a:chExt cx="145" cy="144"/>
              </a:xfrm>
            </p:grpSpPr>
            <p:cxnSp>
              <p:nvCxnSpPr>
                <p:cNvPr id="6647" name="Google Shape;6647;p113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48" name="Google Shape;6648;p113"/>
                <p:cNvCxnSpPr/>
                <p:nvPr/>
              </p:nvCxnSpPr>
              <p:spPr>
                <a:xfrm>
                  <a:off x="745" y="1848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49" name="Google Shape;6649;p113"/>
              <p:cNvGrpSpPr/>
              <p:nvPr/>
            </p:nvGrpSpPr>
            <p:grpSpPr>
              <a:xfrm>
                <a:off x="2252" y="2455"/>
                <a:ext cx="72" cy="145"/>
                <a:chOff x="672" y="1919"/>
                <a:chExt cx="143" cy="145"/>
              </a:xfrm>
            </p:grpSpPr>
            <p:cxnSp>
              <p:nvCxnSpPr>
                <p:cNvPr id="6650" name="Google Shape;6650;p113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51" name="Google Shape;6651;p113"/>
                <p:cNvCxnSpPr/>
                <p:nvPr/>
              </p:nvCxnSpPr>
              <p:spPr>
                <a:xfrm>
                  <a:off x="745" y="1849"/>
                  <a:ext cx="0" cy="141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52" name="Google Shape;6652;p113"/>
              <p:cNvGrpSpPr/>
              <p:nvPr/>
            </p:nvGrpSpPr>
            <p:grpSpPr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6653" name="Google Shape;6653;p113"/>
                <p:cNvGrpSpPr/>
                <p:nvPr/>
              </p:nvGrpSpPr>
              <p:grpSpPr>
                <a:xfrm>
                  <a:off x="672" y="1919"/>
                  <a:ext cx="146" cy="145"/>
                  <a:chOff x="672" y="1919"/>
                  <a:chExt cx="146" cy="145"/>
                </a:xfrm>
              </p:grpSpPr>
              <p:cxnSp>
                <p:nvCxnSpPr>
                  <p:cNvPr id="6654" name="Google Shape;6654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55" name="Google Shape;6655;p113"/>
                  <p:cNvCxnSpPr/>
                  <p:nvPr/>
                </p:nvCxnSpPr>
                <p:spPr>
                  <a:xfrm>
                    <a:off x="745" y="1847"/>
                    <a:ext cx="0" cy="145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656" name="Google Shape;6656;p113"/>
                <p:cNvGrpSpPr/>
                <p:nvPr/>
              </p:nvGrpSpPr>
              <p:grpSpPr>
                <a:xfrm>
                  <a:off x="817" y="1776"/>
                  <a:ext cx="146" cy="144"/>
                  <a:chOff x="671" y="1920"/>
                  <a:chExt cx="146" cy="144"/>
                </a:xfrm>
              </p:grpSpPr>
              <p:cxnSp>
                <p:nvCxnSpPr>
                  <p:cNvPr id="6657" name="Google Shape;6657;p113"/>
                  <p:cNvCxnSpPr/>
                  <p:nvPr/>
                </p:nvCxnSpPr>
                <p:spPr>
                  <a:xfrm>
                    <a:off x="671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58" name="Google Shape;6658;p113"/>
                  <p:cNvCxnSpPr/>
                  <p:nvPr/>
                </p:nvCxnSpPr>
                <p:spPr>
                  <a:xfrm>
                    <a:off x="744" y="1847"/>
                    <a:ext cx="0" cy="146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659" name="Google Shape;6659;p113"/>
              <p:cNvGrpSpPr/>
              <p:nvPr/>
            </p:nvGrpSpPr>
            <p:grpSpPr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6660" name="Google Shape;6660;p113"/>
                <p:cNvGrpSpPr/>
                <p:nvPr/>
              </p:nvGrpSpPr>
              <p:grpSpPr>
                <a:xfrm>
                  <a:off x="672" y="1920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61" name="Google Shape;6661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62" name="Google Shape;6662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663" name="Google Shape;6663;p113"/>
                <p:cNvGrpSpPr/>
                <p:nvPr/>
              </p:nvGrpSpPr>
              <p:grpSpPr>
                <a:xfrm>
                  <a:off x="818" y="1776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664" name="Google Shape;6664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65" name="Google Shape;6665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666" name="Google Shape;6666;p113"/>
              <p:cNvGrpSpPr/>
              <p:nvPr/>
            </p:nvGrpSpPr>
            <p:grpSpPr>
              <a:xfrm>
                <a:off x="3045" y="1740"/>
                <a:ext cx="52" cy="144"/>
                <a:chOff x="672" y="1920"/>
                <a:chExt cx="146" cy="144"/>
              </a:xfrm>
            </p:grpSpPr>
            <p:cxnSp>
              <p:nvCxnSpPr>
                <p:cNvPr id="6667" name="Google Shape;6667;p113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68" name="Google Shape;6668;p113"/>
                <p:cNvCxnSpPr/>
                <p:nvPr/>
              </p:nvCxnSpPr>
              <p:spPr>
                <a:xfrm>
                  <a:off x="745" y="1849"/>
                  <a:ext cx="0" cy="145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69" name="Google Shape;6669;p113"/>
              <p:cNvGrpSpPr/>
              <p:nvPr/>
            </p:nvGrpSpPr>
            <p:grpSpPr>
              <a:xfrm>
                <a:off x="3092" y="1590"/>
                <a:ext cx="469" cy="144"/>
                <a:chOff x="672" y="1920"/>
                <a:chExt cx="145" cy="144"/>
              </a:xfrm>
            </p:grpSpPr>
            <p:cxnSp>
              <p:nvCxnSpPr>
                <p:cNvPr id="6670" name="Google Shape;6670;p113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71" name="Google Shape;6671;p113"/>
                <p:cNvCxnSpPr/>
                <p:nvPr/>
              </p:nvCxnSpPr>
              <p:spPr>
                <a:xfrm>
                  <a:off x="745" y="1848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72" name="Google Shape;6672;p113"/>
              <p:cNvGrpSpPr/>
              <p:nvPr/>
            </p:nvGrpSpPr>
            <p:grpSpPr>
              <a:xfrm>
                <a:off x="3550" y="1446"/>
                <a:ext cx="145" cy="144"/>
                <a:chOff x="672" y="1920"/>
                <a:chExt cx="145" cy="144"/>
              </a:xfrm>
            </p:grpSpPr>
            <p:cxnSp>
              <p:nvCxnSpPr>
                <p:cNvPr id="6673" name="Google Shape;6673;p113"/>
                <p:cNvCxnSpPr/>
                <p:nvPr/>
              </p:nvCxnSpPr>
              <p:spPr>
                <a:xfrm>
                  <a:off x="672" y="1920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74" name="Google Shape;6674;p113"/>
                <p:cNvCxnSpPr/>
                <p:nvPr/>
              </p:nvCxnSpPr>
              <p:spPr>
                <a:xfrm>
                  <a:off x="745" y="1848"/>
                  <a:ext cx="0" cy="144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6675" name="Google Shape;6675;p113"/>
              <p:cNvGrpSpPr/>
              <p:nvPr/>
            </p:nvGrpSpPr>
            <p:grpSpPr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6676" name="Google Shape;6676;p113"/>
                <p:cNvGrpSpPr/>
                <p:nvPr/>
              </p:nvGrpSpPr>
              <p:grpSpPr>
                <a:xfrm>
                  <a:off x="672" y="1920"/>
                  <a:ext cx="144" cy="144"/>
                  <a:chOff x="672" y="1920"/>
                  <a:chExt cx="144" cy="144"/>
                </a:xfrm>
              </p:grpSpPr>
              <p:cxnSp>
                <p:nvCxnSpPr>
                  <p:cNvPr id="6677" name="Google Shape;6677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78" name="Google Shape;6678;p113"/>
                  <p:cNvCxnSpPr/>
                  <p:nvPr/>
                </p:nvCxnSpPr>
                <p:spPr>
                  <a:xfrm>
                    <a:off x="744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  <p:grpSp>
              <p:nvGrpSpPr>
                <p:cNvPr id="6679" name="Google Shape;6679;p113"/>
                <p:cNvGrpSpPr/>
                <p:nvPr/>
              </p:nvGrpSpPr>
              <p:grpSpPr>
                <a:xfrm>
                  <a:off x="819" y="1776"/>
                  <a:ext cx="144" cy="144"/>
                  <a:chOff x="673" y="1920"/>
                  <a:chExt cx="144" cy="144"/>
                </a:xfrm>
              </p:grpSpPr>
              <p:cxnSp>
                <p:nvCxnSpPr>
                  <p:cNvPr id="6680" name="Google Shape;6680;p113"/>
                  <p:cNvCxnSpPr/>
                  <p:nvPr/>
                </p:nvCxnSpPr>
                <p:spPr>
                  <a:xfrm>
                    <a:off x="673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681" name="Google Shape;6681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</p:grpSp>
        <p:sp>
          <p:nvSpPr>
            <p:cNvPr id="6682" name="Google Shape;6682;p113"/>
            <p:cNvSpPr txBox="1"/>
            <p:nvPr/>
          </p:nvSpPr>
          <p:spPr>
            <a:xfrm>
              <a:off x="1737" y="1724"/>
              <a:ext cx="6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variable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network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delay</a:t>
              </a:r>
              <a:endParaRPr sz="1100"/>
            </a:p>
          </p:txBody>
        </p:sp>
        <p:cxnSp>
          <p:nvCxnSpPr>
            <p:cNvPr id="6683" name="Google Shape;6683;p113"/>
            <p:cNvCxnSpPr/>
            <p:nvPr/>
          </p:nvCxnSpPr>
          <p:spPr>
            <a:xfrm>
              <a:off x="1572" y="1938"/>
              <a:ext cx="1098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684" name="Google Shape;6684;p113"/>
            <p:cNvSpPr txBox="1"/>
            <p:nvPr/>
          </p:nvSpPr>
          <p:spPr>
            <a:xfrm>
              <a:off x="2651" y="1196"/>
              <a:ext cx="9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client video</a:t>
              </a:r>
              <a:endParaRPr sz="1100"/>
            </a:p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reception</a:t>
              </a:r>
              <a:endParaRPr sz="1100"/>
            </a:p>
          </p:txBody>
        </p:sp>
      </p:grpSp>
      <p:grpSp>
        <p:nvGrpSpPr>
          <p:cNvPr id="6685" name="Google Shape;6685;p113"/>
          <p:cNvGrpSpPr/>
          <p:nvPr/>
        </p:nvGrpSpPr>
        <p:grpSpPr>
          <a:xfrm>
            <a:off x="2827312" y="1487667"/>
            <a:ext cx="3907634" cy="2283619"/>
            <a:chOff x="1874" y="1138"/>
            <a:chExt cx="3282" cy="1918"/>
          </a:xfrm>
        </p:grpSpPr>
        <p:grpSp>
          <p:nvGrpSpPr>
            <p:cNvPr id="6686" name="Google Shape;6686;p113"/>
            <p:cNvGrpSpPr/>
            <p:nvPr/>
          </p:nvGrpSpPr>
          <p:grpSpPr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6687" name="Google Shape;6687;p113"/>
              <p:cNvGrpSpPr/>
              <p:nvPr/>
            </p:nvGrpSpPr>
            <p:grpSpPr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6688" name="Google Shape;6688;p113"/>
                <p:cNvGrpSpPr/>
                <p:nvPr/>
              </p:nvGrpSpPr>
              <p:grpSpPr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6689" name="Google Shape;6689;p113"/>
                  <p:cNvGrpSpPr/>
                  <p:nvPr/>
                </p:nvGrpSpPr>
                <p:grpSpPr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6690" name="Google Shape;6690;p113"/>
                    <p:cNvGrpSpPr/>
                    <p:nvPr/>
                  </p:nvGrpSpPr>
                  <p:grpSpPr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691" name="Google Shape;6691;p113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692" name="Google Shape;6692;p113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  <p:grpSp>
                  <p:nvGrpSpPr>
                    <p:cNvPr id="6693" name="Google Shape;6693;p113"/>
                    <p:cNvGrpSpPr/>
                    <p:nvPr/>
                  </p:nvGrpSpPr>
                  <p:grpSpPr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694" name="Google Shape;6694;p113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695" name="Google Shape;6695;p113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</p:grpSp>
              <p:grpSp>
                <p:nvGrpSpPr>
                  <p:cNvPr id="6696" name="Google Shape;6696;p113"/>
                  <p:cNvGrpSpPr/>
                  <p:nvPr/>
                </p:nvGrpSpPr>
                <p:grpSpPr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6697" name="Google Shape;6697;p113"/>
                    <p:cNvGrpSpPr/>
                    <p:nvPr/>
                  </p:nvGrpSpPr>
                  <p:grpSpPr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698" name="Google Shape;6698;p113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699" name="Google Shape;6699;p113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  <p:grpSp>
                  <p:nvGrpSpPr>
                    <p:cNvPr id="6700" name="Google Shape;6700;p113"/>
                    <p:cNvGrpSpPr/>
                    <p:nvPr/>
                  </p:nvGrpSpPr>
                  <p:grpSpPr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cxnSp>
                    <p:nvCxnSpPr>
                      <p:cNvPr id="6701" name="Google Shape;6701;p113"/>
                      <p:cNvCxnSpPr/>
                      <p:nvPr/>
                    </p:nvCxnSpPr>
                    <p:spPr>
                      <a:xfrm>
                        <a:off x="672" y="1920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  <p:cxnSp>
                    <p:nvCxnSpPr>
                      <p:cNvPr id="6702" name="Google Shape;6702;p113"/>
                      <p:cNvCxnSpPr/>
                      <p:nvPr/>
                    </p:nvCxnSpPr>
                    <p:spPr>
                      <a:xfrm>
                        <a:off x="745" y="1848"/>
                        <a:ext cx="0" cy="144"/>
                      </a:xfrm>
                      <a:prstGeom prst="straightConnector1">
                        <a:avLst/>
                      </a:prstGeom>
                      <a:noFill/>
                      <a:ln cap="flat" cmpd="sng" w="19050">
                        <a:solidFill>
                          <a:srgbClr val="0000A3"/>
                        </a:solidFill>
                        <a:prstDash val="solid"/>
                        <a:round/>
                        <a:headEnd len="med" w="med" type="none"/>
                        <a:tailEnd len="med" w="med" type="none"/>
                      </a:ln>
                    </p:spPr>
                  </p:cxnSp>
                </p:grpSp>
              </p:grpSp>
            </p:grpSp>
            <p:grpSp>
              <p:nvGrpSpPr>
                <p:cNvPr id="6703" name="Google Shape;6703;p113"/>
                <p:cNvGrpSpPr/>
                <p:nvPr/>
              </p:nvGrpSpPr>
              <p:grpSpPr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704" name="Google Shape;6704;p113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705" name="Google Shape;6705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06" name="Google Shape;6706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707" name="Google Shape;6707;p113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708" name="Google Shape;6708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09" name="Google Shape;6709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710" name="Google Shape;6710;p113"/>
                <p:cNvGrpSpPr/>
                <p:nvPr/>
              </p:nvGrpSpPr>
              <p:grpSpPr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cxnSp>
                <p:nvCxnSpPr>
                  <p:cNvPr id="6711" name="Google Shape;6711;p113"/>
                  <p:cNvCxnSpPr/>
                  <p:nvPr/>
                </p:nvCxnSpPr>
                <p:spPr>
                  <a:xfrm>
                    <a:off x="672" y="1920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A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cxnSp>
                <p:nvCxnSpPr>
                  <p:cNvPr id="6712" name="Google Shape;6712;p113"/>
                  <p:cNvCxnSpPr/>
                  <p:nvPr/>
                </p:nvCxnSpPr>
                <p:spPr>
                  <a:xfrm>
                    <a:off x="745" y="1848"/>
                    <a:ext cx="0" cy="144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0000A3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</p:grpSp>
          </p:grpSp>
          <p:grpSp>
            <p:nvGrpSpPr>
              <p:cNvPr id="6713" name="Google Shape;6713;p113"/>
              <p:cNvGrpSpPr/>
              <p:nvPr/>
            </p:nvGrpSpPr>
            <p:grpSpPr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6714" name="Google Shape;6714;p113"/>
                <p:cNvGrpSpPr/>
                <p:nvPr/>
              </p:nvGrpSpPr>
              <p:grpSpPr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715" name="Google Shape;6715;p113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716" name="Google Shape;6716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17" name="Google Shape;6717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718" name="Google Shape;6718;p113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719" name="Google Shape;6719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20" name="Google Shape;6720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  <p:grpSp>
              <p:nvGrpSpPr>
                <p:cNvPr id="6721" name="Google Shape;6721;p113"/>
                <p:cNvGrpSpPr/>
                <p:nvPr/>
              </p:nvGrpSpPr>
              <p:grpSpPr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6722" name="Google Shape;6722;p113"/>
                  <p:cNvGrpSpPr/>
                  <p:nvPr/>
                </p:nvGrpSpPr>
                <p:grpSpPr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723" name="Google Shape;6723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24" name="Google Shape;6724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  <p:grpSp>
                <p:nvGrpSpPr>
                  <p:cNvPr id="6725" name="Google Shape;6725;p113"/>
                  <p:cNvGrpSpPr/>
                  <p:nvPr/>
                </p:nvGrpSpPr>
                <p:grpSpPr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cxnSp>
                  <p:nvCxnSpPr>
                    <p:cNvPr id="6726" name="Google Shape;6726;p113"/>
                    <p:cNvCxnSpPr/>
                    <p:nvPr/>
                  </p:nvCxnSpPr>
                  <p:spPr>
                    <a:xfrm>
                      <a:off x="672" y="1920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  <p:cxnSp>
                  <p:nvCxnSpPr>
                    <p:cNvPr id="6727" name="Google Shape;6727;p113"/>
                    <p:cNvCxnSpPr/>
                    <p:nvPr/>
                  </p:nvCxnSpPr>
                  <p:spPr>
                    <a:xfrm>
                      <a:off x="745" y="1848"/>
                      <a:ext cx="0" cy="144"/>
                    </a:xfrm>
                    <a:prstGeom prst="straightConnector1">
                      <a:avLst/>
                    </a:prstGeom>
                    <a:noFill/>
                    <a:ln cap="flat" cmpd="sng" w="19050">
                      <a:solidFill>
                        <a:srgbClr val="0000A3"/>
                      </a:solidFill>
                      <a:prstDash val="solid"/>
                      <a:round/>
                      <a:headEnd len="med" w="med" type="none"/>
                      <a:tailEnd len="med" w="med" type="none"/>
                    </a:ln>
                  </p:spPr>
                </p:cxnSp>
              </p:grpSp>
            </p:grpSp>
          </p:grpSp>
        </p:grpSp>
        <p:sp>
          <p:nvSpPr>
            <p:cNvPr id="6728" name="Google Shape;6728;p113"/>
            <p:cNvSpPr txBox="1"/>
            <p:nvPr/>
          </p:nvSpPr>
          <p:spPr>
            <a:xfrm>
              <a:off x="3956" y="1225"/>
              <a:ext cx="1200" cy="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       constant bit 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     rate video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99"/>
                </a:buClr>
                <a:buSzPts val="1500"/>
                <a:buFont typeface="Calibri"/>
                <a:buNone/>
              </a:pPr>
              <a:r>
                <a:rPr b="0" i="0" lang="el" sz="1500" u="none" cap="none" strike="noStrike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 playout at client</a:t>
              </a:r>
              <a:endParaRPr sz="1100"/>
            </a:p>
          </p:txBody>
        </p:sp>
        <p:grpSp>
          <p:nvGrpSpPr>
            <p:cNvPr id="6729" name="Google Shape;6729;p113"/>
            <p:cNvGrpSpPr/>
            <p:nvPr/>
          </p:nvGrpSpPr>
          <p:grpSpPr>
            <a:xfrm>
              <a:off x="1874" y="2756"/>
              <a:ext cx="1200" cy="300"/>
              <a:chOff x="1874" y="2756"/>
              <a:chExt cx="1200" cy="300"/>
            </a:xfrm>
          </p:grpSpPr>
          <p:sp>
            <p:nvSpPr>
              <p:cNvPr id="6730" name="Google Shape;6730;p113"/>
              <p:cNvSpPr txBox="1"/>
              <p:nvPr/>
            </p:nvSpPr>
            <p:spPr>
              <a:xfrm>
                <a:off x="1874" y="2756"/>
                <a:ext cx="12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99"/>
                  </a:buClr>
                  <a:buSzPts val="1500"/>
                  <a:buFont typeface="Calibri"/>
                  <a:buNone/>
                </a:pPr>
                <a:r>
                  <a:rPr b="0" i="0" lang="el" sz="1500" u="none" cap="none" strike="noStrike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client playout</a:t>
                </a:r>
                <a:endParaRPr sz="1100"/>
              </a:p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99"/>
                  </a:buClr>
                  <a:buSzPts val="1500"/>
                  <a:buFont typeface="Calibri"/>
                  <a:buNone/>
                </a:pPr>
                <a:r>
                  <a:rPr b="0" i="0" lang="el" sz="1500" u="none" cap="none" strike="noStrike">
                    <a:solidFill>
                      <a:srgbClr val="00009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delay</a:t>
                </a:r>
                <a:endParaRPr sz="1100"/>
              </a:p>
            </p:txBody>
          </p:sp>
          <p:cxnSp>
            <p:nvCxnSpPr>
              <p:cNvPr id="6731" name="Google Shape;6731;p113"/>
              <p:cNvCxnSpPr/>
              <p:nvPr/>
            </p:nvCxnSpPr>
            <p:spPr>
              <a:xfrm>
                <a:off x="1938" y="2952"/>
                <a:ext cx="905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010086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</p:grpSp>
      </p:grpSp>
      <p:grpSp>
        <p:nvGrpSpPr>
          <p:cNvPr id="6732" name="Google Shape;6732;p113"/>
          <p:cNvGrpSpPr/>
          <p:nvPr/>
        </p:nvGrpSpPr>
        <p:grpSpPr>
          <a:xfrm>
            <a:off x="3935783" y="2305333"/>
            <a:ext cx="357188" cy="732235"/>
            <a:chOff x="2822" y="1821"/>
            <a:chExt cx="300" cy="615"/>
          </a:xfrm>
        </p:grpSpPr>
        <p:cxnSp>
          <p:nvCxnSpPr>
            <p:cNvPr id="6733" name="Google Shape;6733;p113"/>
            <p:cNvCxnSpPr/>
            <p:nvPr/>
          </p:nvCxnSpPr>
          <p:spPr>
            <a:xfrm rot="10800000">
              <a:off x="2988" y="1872"/>
              <a:ext cx="0" cy="564"/>
            </a:xfrm>
            <a:prstGeom prst="straightConnector1">
              <a:avLst/>
            </a:prstGeom>
            <a:noFill/>
            <a:ln cap="flat" cmpd="sng" w="19050">
              <a:solidFill>
                <a:srgbClr val="0000A3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6734" name="Google Shape;6734;p113"/>
            <p:cNvSpPr txBox="1"/>
            <p:nvPr/>
          </p:nvSpPr>
          <p:spPr>
            <a:xfrm rot="-5400000">
              <a:off x="2672" y="1971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3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A3"/>
                  </a:solidFill>
                  <a:latin typeface="Calibri"/>
                  <a:ea typeface="Calibri"/>
                  <a:cs typeface="Calibri"/>
                  <a:sym typeface="Calibri"/>
                </a:rPr>
                <a:t>buffered</a:t>
              </a:r>
              <a:endParaRPr sz="1100"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A3"/>
                </a:buClr>
                <a:buSzPts val="1200"/>
                <a:buFont typeface="Calibri"/>
                <a:buNone/>
              </a:pPr>
              <a:r>
                <a:rPr b="0" i="0" lang="el" sz="1200" u="none" cap="none" strike="noStrike">
                  <a:solidFill>
                    <a:srgbClr val="0000A3"/>
                  </a:solidFill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endParaRPr b="0" i="0" sz="15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35" name="Google Shape;6735;p113"/>
          <p:cNvSpPr txBox="1"/>
          <p:nvPr/>
        </p:nvSpPr>
        <p:spPr>
          <a:xfrm>
            <a:off x="329976" y="4025490"/>
            <a:ext cx="7886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524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client-side buffering and playout delay: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compensate for network-added delay, delay jitter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6" name="Google Shape;6736;p113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1" name="Shape 6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2" name="Google Shape;6742;p114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Streaming multimedia: DASH</a:t>
            </a:r>
            <a:endParaRPr sz="1100"/>
          </a:p>
        </p:txBody>
      </p:sp>
      <p:sp>
        <p:nvSpPr>
          <p:cNvPr id="6743" name="Google Shape;6743;p114"/>
          <p:cNvSpPr txBox="1"/>
          <p:nvPr/>
        </p:nvSpPr>
        <p:spPr>
          <a:xfrm>
            <a:off x="-133575" y="1113500"/>
            <a:ext cx="6244200" cy="3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εξυπηρέτης</a:t>
            </a:r>
            <a:r>
              <a:rPr b="0" lang="el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διαιρεί το αρχείο του βίντεο σε πολλαπλά τεμάχια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κάθε τεμάχιο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κωδικοποιείται σε διαφορετικές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εκδόσεις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κωδικοποιήσεις με διαφορετικές εκδόσεις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αποθηκεύονται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σε διαφορετικά αρχεία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 τα αρχεία αναπαράγονται σε διάφορους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CDN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κόμβους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b="0" i="1" lang="el" sz="18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manifest file: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παρέχει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URLs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για κάθε διαφορετική έκδοση</a:t>
            </a:r>
            <a:endParaRPr sz="1800"/>
          </a:p>
        </p:txBody>
      </p:sp>
      <p:grpSp>
        <p:nvGrpSpPr>
          <p:cNvPr id="6744" name="Google Shape;6744;p114"/>
          <p:cNvGrpSpPr/>
          <p:nvPr/>
        </p:nvGrpSpPr>
        <p:grpSpPr>
          <a:xfrm>
            <a:off x="8119048" y="1790984"/>
            <a:ext cx="998904" cy="812396"/>
            <a:chOff x="1842724" y="2867233"/>
            <a:chExt cx="5649912" cy="3416300"/>
          </a:xfrm>
        </p:grpSpPr>
        <p:sp>
          <p:nvSpPr>
            <p:cNvPr id="6745" name="Google Shape;6745;p114"/>
            <p:cNvSpPr/>
            <p:nvPr/>
          </p:nvSpPr>
          <p:spPr>
            <a:xfrm>
              <a:off x="1842724" y="2867233"/>
              <a:ext cx="5649912" cy="768350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114"/>
            <p:cNvSpPr/>
            <p:nvPr/>
          </p:nvSpPr>
          <p:spPr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7" name="Google Shape;6747;p114"/>
          <p:cNvGrpSpPr/>
          <p:nvPr/>
        </p:nvGrpSpPr>
        <p:grpSpPr>
          <a:xfrm>
            <a:off x="8478197" y="2121953"/>
            <a:ext cx="320883" cy="340588"/>
            <a:chOff x="4437" y="1472"/>
            <a:chExt cx="427" cy="418"/>
          </a:xfrm>
        </p:grpSpPr>
        <p:sp>
          <p:nvSpPr>
            <p:cNvPr id="6748" name="Google Shape;6748;p114"/>
            <p:cNvSpPr/>
            <p:nvPr/>
          </p:nvSpPr>
          <p:spPr>
            <a:xfrm>
              <a:off x="4443" y="1475"/>
              <a:ext cx="421" cy="361"/>
            </a:xfrm>
            <a:prstGeom prst="rect">
              <a:avLst/>
            </a:prstGeom>
            <a:gradFill>
              <a:gsLst>
                <a:gs pos="0">
                  <a:srgbClr val="6B8FB3"/>
                </a:gs>
                <a:gs pos="50000">
                  <a:srgbClr val="99CCFF"/>
                </a:gs>
                <a:gs pos="100000">
                  <a:srgbClr val="6B8FB3"/>
                </a:gs>
              </a:gsLst>
              <a:lin ang="5400000" scaled="0"/>
            </a:gra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114"/>
            <p:cNvSpPr/>
            <p:nvPr/>
          </p:nvSpPr>
          <p:spPr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114"/>
            <p:cNvSpPr/>
            <p:nvPr/>
          </p:nvSpPr>
          <p:spPr>
            <a:xfrm>
              <a:off x="4442" y="1866"/>
              <a:ext cx="414" cy="24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114"/>
            <p:cNvSpPr/>
            <p:nvPr/>
          </p:nvSpPr>
          <p:spPr>
            <a:xfrm>
              <a:off x="4437" y="1472"/>
              <a:ext cx="423" cy="356"/>
            </a:xfrm>
            <a:prstGeom prst="rect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52" name="Google Shape;6752;p114"/>
          <p:cNvSpPr/>
          <p:nvPr/>
        </p:nvSpPr>
        <p:spPr>
          <a:xfrm>
            <a:off x="6835554" y="1948615"/>
            <a:ext cx="1098668" cy="630659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753" name="Google Shape;6753;p114"/>
          <p:cNvCxnSpPr/>
          <p:nvPr/>
        </p:nvCxnSpPr>
        <p:spPr>
          <a:xfrm>
            <a:off x="6749595" y="2273223"/>
            <a:ext cx="1651500" cy="0"/>
          </a:xfrm>
          <a:prstGeom prst="straightConnector1">
            <a:avLst/>
          </a:prstGeom>
          <a:noFill/>
          <a:ln cap="flat" cmpd="sng" w="317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754" name="Google Shape;6754;p114"/>
          <p:cNvSpPr txBox="1"/>
          <p:nvPr/>
        </p:nvSpPr>
        <p:spPr>
          <a:xfrm>
            <a:off x="8438380" y="2609025"/>
            <a:ext cx="623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5" name="Google Shape;6755;p114"/>
          <p:cNvSpPr/>
          <p:nvPr/>
        </p:nvSpPr>
        <p:spPr>
          <a:xfrm>
            <a:off x="7379885" y="2042599"/>
            <a:ext cx="1011432" cy="143081"/>
          </a:xfrm>
          <a:custGeom>
            <a:rect b="b" l="l" r="r" t="t"/>
            <a:pathLst>
              <a:path extrusionOk="0" h="190774" w="1348576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cap="flat" cmpd="sng" w="31750">
            <a:solidFill>
              <a:srgbClr val="CD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6" name="Google Shape;6756;p114"/>
          <p:cNvSpPr/>
          <p:nvPr/>
        </p:nvSpPr>
        <p:spPr>
          <a:xfrm flipH="1" rot="10800000">
            <a:off x="7385644" y="2364119"/>
            <a:ext cx="1011432" cy="143081"/>
          </a:xfrm>
          <a:custGeom>
            <a:rect b="b" l="l" r="r" t="t"/>
            <a:pathLst>
              <a:path extrusionOk="0" h="190774" w="1348576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cap="flat" cmpd="sng" w="31750">
            <a:solidFill>
              <a:srgbClr val="CD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57" name="Google Shape;6757;p114"/>
          <p:cNvGrpSpPr/>
          <p:nvPr/>
        </p:nvGrpSpPr>
        <p:grpSpPr>
          <a:xfrm>
            <a:off x="7981813" y="2072201"/>
            <a:ext cx="263534" cy="392415"/>
            <a:chOff x="10485997" y="1295948"/>
            <a:chExt cx="351378" cy="523220"/>
          </a:xfrm>
        </p:grpSpPr>
        <p:sp>
          <p:nvSpPr>
            <p:cNvPr id="6758" name="Google Shape;6758;p114"/>
            <p:cNvSpPr/>
            <p:nvPr/>
          </p:nvSpPr>
          <p:spPr>
            <a:xfrm>
              <a:off x="10492576" y="1381467"/>
              <a:ext cx="342078" cy="34207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D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9" name="Google Shape;6759;p114"/>
            <p:cNvSpPr txBox="1"/>
            <p:nvPr/>
          </p:nvSpPr>
          <p:spPr>
            <a:xfrm>
              <a:off x="10485997" y="1295948"/>
              <a:ext cx="3513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2100">
                  <a:solidFill>
                    <a:srgbClr val="CD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100"/>
            </a:p>
          </p:txBody>
        </p:sp>
      </p:grpSp>
      <p:sp>
        <p:nvSpPr>
          <p:cNvPr id="6760" name="Google Shape;6760;p114"/>
          <p:cNvSpPr txBox="1"/>
          <p:nvPr/>
        </p:nvSpPr>
        <p:spPr>
          <a:xfrm>
            <a:off x="7250" y="3531150"/>
            <a:ext cx="7776900" cy="17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0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rPr lang="el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πελάτης</a:t>
            </a:r>
            <a:r>
              <a:rPr b="0" lang="el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περιοδικά εκτιμάει το εύρος ζώνης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απο τον εξυπηρέτη σε εκείνον</a:t>
            </a:r>
            <a:endParaRPr sz="18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συμβουλεύεται το 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manifest,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και ζητάει ένα τεμάχιο την φορά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1800"/>
              <a:buFont typeface="Noto Sans Symbols"/>
              <a:buChar char="▪"/>
            </a:pP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επιλέγει εκείνο με τον μεγαλύτερο ρυθμό κωδικοποίησης</a:t>
            </a:r>
            <a:r>
              <a:rPr b="0" i="0" lang="e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1800">
                <a:latin typeface="Calibri"/>
                <a:ea typeface="Calibri"/>
                <a:cs typeface="Calibri"/>
                <a:sym typeface="Calibri"/>
              </a:rPr>
              <a:t>που είναι βιώσιμο με βάση το εύρος ζώνης του</a:t>
            </a:r>
            <a:endParaRPr sz="1800"/>
          </a:p>
          <a:p>
            <a:pPr indent="0" lvl="0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6761" name="Google Shape;6761;p114"/>
          <p:cNvGrpSpPr/>
          <p:nvPr/>
        </p:nvGrpSpPr>
        <p:grpSpPr>
          <a:xfrm>
            <a:off x="6149627" y="1738961"/>
            <a:ext cx="707611" cy="849364"/>
            <a:chOff x="7698509" y="2176725"/>
            <a:chExt cx="943482" cy="1132486"/>
          </a:xfrm>
        </p:grpSpPr>
        <p:grpSp>
          <p:nvGrpSpPr>
            <p:cNvPr id="6762" name="Google Shape;6762;p114"/>
            <p:cNvGrpSpPr/>
            <p:nvPr/>
          </p:nvGrpSpPr>
          <p:grpSpPr>
            <a:xfrm>
              <a:off x="8058261" y="2771439"/>
              <a:ext cx="269531" cy="537772"/>
              <a:chOff x="4140" y="429"/>
              <a:chExt cx="1425" cy="2396"/>
            </a:xfrm>
          </p:grpSpPr>
          <p:sp>
            <p:nvSpPr>
              <p:cNvPr id="6763" name="Google Shape;6763;p114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4" name="Google Shape;6764;p114"/>
              <p:cNvSpPr/>
              <p:nvPr/>
            </p:nvSpPr>
            <p:spPr>
              <a:xfrm>
                <a:off x="4204" y="429"/>
                <a:ext cx="1049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5" name="Google Shape;6765;p114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6" name="Google Shape;6766;p114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7" name="Google Shape;6767;p114"/>
              <p:cNvSpPr/>
              <p:nvPr/>
            </p:nvSpPr>
            <p:spPr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68" name="Google Shape;6768;p114"/>
              <p:cNvGrpSpPr/>
              <p:nvPr/>
            </p:nvGrpSpPr>
            <p:grpSpPr>
              <a:xfrm>
                <a:off x="4749" y="666"/>
                <a:ext cx="583" cy="145"/>
                <a:chOff x="614" y="2566"/>
                <a:chExt cx="727" cy="139"/>
              </a:xfrm>
            </p:grpSpPr>
            <p:sp>
              <p:nvSpPr>
                <p:cNvPr id="6769" name="Google Shape;6769;p114"/>
                <p:cNvSpPr/>
                <p:nvPr/>
              </p:nvSpPr>
              <p:spPr>
                <a:xfrm>
                  <a:off x="614" y="2566"/>
                  <a:ext cx="727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0" name="Google Shape;6770;p114"/>
                <p:cNvSpPr/>
                <p:nvPr/>
              </p:nvSpPr>
              <p:spPr>
                <a:xfrm>
                  <a:off x="627" y="2580"/>
                  <a:ext cx="694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71" name="Google Shape;6771;p114"/>
              <p:cNvSpPr/>
              <p:nvPr/>
            </p:nvSpPr>
            <p:spPr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72" name="Google Shape;6772;p114"/>
              <p:cNvGrpSpPr/>
              <p:nvPr/>
            </p:nvGrpSpPr>
            <p:grpSpPr>
              <a:xfrm>
                <a:off x="4749" y="995"/>
                <a:ext cx="578" cy="131"/>
                <a:chOff x="617" y="2569"/>
                <a:chExt cx="721" cy="136"/>
              </a:xfrm>
            </p:grpSpPr>
            <p:sp>
              <p:nvSpPr>
                <p:cNvPr id="6773" name="Google Shape;6773;p114"/>
                <p:cNvSpPr/>
                <p:nvPr/>
              </p:nvSpPr>
              <p:spPr>
                <a:xfrm>
                  <a:off x="617" y="2569"/>
                  <a:ext cx="721" cy="1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4" name="Google Shape;6774;p114"/>
                <p:cNvSpPr/>
                <p:nvPr/>
              </p:nvSpPr>
              <p:spPr>
                <a:xfrm>
                  <a:off x="630" y="2584"/>
                  <a:ext cx="687" cy="10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75" name="Google Shape;6775;p114"/>
              <p:cNvSpPr/>
              <p:nvPr/>
            </p:nvSpPr>
            <p:spPr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6" name="Google Shape;6776;p114"/>
              <p:cNvSpPr/>
              <p:nvPr/>
            </p:nvSpPr>
            <p:spPr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777" name="Google Shape;6777;p114"/>
              <p:cNvGrpSpPr/>
              <p:nvPr/>
            </p:nvGrpSpPr>
            <p:grpSpPr>
              <a:xfrm>
                <a:off x="4733" y="1629"/>
                <a:ext cx="577" cy="150"/>
                <a:chOff x="612" y="2570"/>
                <a:chExt cx="719" cy="138"/>
              </a:xfrm>
            </p:grpSpPr>
            <p:sp>
              <p:nvSpPr>
                <p:cNvPr id="6778" name="Google Shape;6778;p114"/>
                <p:cNvSpPr/>
                <p:nvPr/>
              </p:nvSpPr>
              <p:spPr>
                <a:xfrm>
                  <a:off x="612" y="2570"/>
                  <a:ext cx="719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9" name="Google Shape;6779;p114"/>
                <p:cNvSpPr/>
                <p:nvPr/>
              </p:nvSpPr>
              <p:spPr>
                <a:xfrm>
                  <a:off x="625" y="2588"/>
                  <a:ext cx="693" cy="102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80" name="Google Shape;6780;p114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81" name="Google Shape;6781;p114"/>
              <p:cNvGrpSpPr/>
              <p:nvPr/>
            </p:nvGrpSpPr>
            <p:grpSpPr>
              <a:xfrm>
                <a:off x="4739" y="1329"/>
                <a:ext cx="583" cy="136"/>
                <a:chOff x="614" y="2570"/>
                <a:chExt cx="726" cy="136"/>
              </a:xfrm>
            </p:grpSpPr>
            <p:sp>
              <p:nvSpPr>
                <p:cNvPr id="6782" name="Google Shape;6782;p114"/>
                <p:cNvSpPr/>
                <p:nvPr/>
              </p:nvSpPr>
              <p:spPr>
                <a:xfrm>
                  <a:off x="614" y="2570"/>
                  <a:ext cx="726" cy="1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3" name="Google Shape;6783;p114"/>
                <p:cNvSpPr/>
                <p:nvPr/>
              </p:nvSpPr>
              <p:spPr>
                <a:xfrm>
                  <a:off x="627" y="2585"/>
                  <a:ext cx="69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84" name="Google Shape;6784;p114"/>
              <p:cNvSpPr/>
              <p:nvPr/>
            </p:nvSpPr>
            <p:spPr>
              <a:xfrm>
                <a:off x="5252" y="429"/>
                <a:ext cx="64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5" name="Google Shape;6785;p114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6" name="Google Shape;6786;p114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7" name="Google Shape;6787;p114"/>
              <p:cNvSpPr/>
              <p:nvPr/>
            </p:nvSpPr>
            <p:spPr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8" name="Google Shape;6788;p114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9" name="Google Shape;6789;p114"/>
              <p:cNvSpPr/>
              <p:nvPr/>
            </p:nvSpPr>
            <p:spPr>
              <a:xfrm>
                <a:off x="4140" y="2680"/>
                <a:ext cx="1203" cy="145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0" name="Google Shape;6790;p114"/>
              <p:cNvSpPr/>
              <p:nvPr/>
            </p:nvSpPr>
            <p:spPr>
              <a:xfrm>
                <a:off x="4204" y="2709"/>
                <a:ext cx="1075" cy="8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1" name="Google Shape;6791;p114"/>
              <p:cNvSpPr/>
              <p:nvPr/>
            </p:nvSpPr>
            <p:spPr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2" name="Google Shape;6792;p114"/>
              <p:cNvSpPr/>
              <p:nvPr/>
            </p:nvSpPr>
            <p:spPr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3" name="Google Shape;6793;p114"/>
              <p:cNvSpPr/>
              <p:nvPr/>
            </p:nvSpPr>
            <p:spPr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4" name="Google Shape;6794;p114"/>
              <p:cNvSpPr/>
              <p:nvPr/>
            </p:nvSpPr>
            <p:spPr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95" name="Google Shape;6795;p114"/>
            <p:cNvGrpSpPr/>
            <p:nvPr/>
          </p:nvGrpSpPr>
          <p:grpSpPr>
            <a:xfrm>
              <a:off x="7698509" y="2176725"/>
              <a:ext cx="943482" cy="693049"/>
              <a:chOff x="7698509" y="2176725"/>
              <a:chExt cx="943482" cy="693049"/>
            </a:xfrm>
          </p:grpSpPr>
          <p:pic>
            <p:nvPicPr>
              <p:cNvPr descr="A picture containing monitor, television, screen, photo&#10;&#10;Description automatically generated" id="6796" name="Google Shape;6796;p1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744691" y="2449197"/>
                <a:ext cx="772609" cy="2625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monitor, television, screen, photo&#10;&#10;Description automatically generated" id="6797" name="Google Shape;6797;p1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698509" y="2518469"/>
                <a:ext cx="772609" cy="2625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monitor, television, screen, photo&#10;&#10;Description automatically generated" id="6798" name="Google Shape;6798;p1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869382" y="2176725"/>
                <a:ext cx="772609" cy="2625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99" name="Google Shape;6799;p114"/>
              <p:cNvSpPr txBox="1"/>
              <p:nvPr/>
            </p:nvSpPr>
            <p:spPr>
              <a:xfrm>
                <a:off x="8026400" y="2202874"/>
                <a:ext cx="357900" cy="66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...</a:t>
                </a:r>
                <a:endParaRPr sz="1100"/>
              </a:p>
            </p:txBody>
          </p:sp>
        </p:grpSp>
      </p:grpSp>
      <p:grpSp>
        <p:nvGrpSpPr>
          <p:cNvPr id="6800" name="Google Shape;6800;p114"/>
          <p:cNvGrpSpPr/>
          <p:nvPr/>
        </p:nvGrpSpPr>
        <p:grpSpPr>
          <a:xfrm>
            <a:off x="7148716" y="1672139"/>
            <a:ext cx="202148" cy="403329"/>
            <a:chOff x="4140" y="429"/>
            <a:chExt cx="1425" cy="2396"/>
          </a:xfrm>
        </p:grpSpPr>
        <p:sp>
          <p:nvSpPr>
            <p:cNvPr id="6801" name="Google Shape;6801;p11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2" name="Google Shape;6802;p114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11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4" name="Google Shape;6804;p11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5" name="Google Shape;6805;p114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06" name="Google Shape;6806;p114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6807" name="Google Shape;6807;p114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8" name="Google Shape;6808;p114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09" name="Google Shape;6809;p114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10" name="Google Shape;6810;p114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6811" name="Google Shape;6811;p114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2" name="Google Shape;6812;p114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13" name="Google Shape;6813;p114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114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15" name="Google Shape;6815;p114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6816" name="Google Shape;6816;p114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7" name="Google Shape;6817;p114"/>
              <p:cNvSpPr/>
              <p:nvPr/>
            </p:nvSpPr>
            <p:spPr>
              <a:xfrm>
                <a:off x="625" y="2588"/>
                <a:ext cx="693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18" name="Google Shape;6818;p11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19" name="Google Shape;6819;p114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6820" name="Google Shape;6820;p114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1" name="Google Shape;6821;p114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22" name="Google Shape;6822;p114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11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4" name="Google Shape;6824;p11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5" name="Google Shape;6825;p114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11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7" name="Google Shape;6827;p114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114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114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114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114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114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3" name="Google Shape;6833;p114"/>
          <p:cNvGrpSpPr/>
          <p:nvPr/>
        </p:nvGrpSpPr>
        <p:grpSpPr>
          <a:xfrm>
            <a:off x="7363692" y="1486235"/>
            <a:ext cx="707611" cy="519787"/>
            <a:chOff x="7698509" y="2176725"/>
            <a:chExt cx="943482" cy="693049"/>
          </a:xfrm>
        </p:grpSpPr>
        <p:pic>
          <p:nvPicPr>
            <p:cNvPr descr="A picture containing monitor, television, screen, photo&#10;&#10;Description automatically generated" id="6834" name="Google Shape;6834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835" name="Google Shape;6835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836" name="Google Shape;6836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37" name="Google Shape;6837;p114"/>
            <p:cNvSpPr txBox="1"/>
            <p:nvPr/>
          </p:nvSpPr>
          <p:spPr>
            <a:xfrm>
              <a:off x="8026400" y="2202874"/>
              <a:ext cx="35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100"/>
            </a:p>
          </p:txBody>
        </p:sp>
      </p:grpSp>
      <p:grpSp>
        <p:nvGrpSpPr>
          <p:cNvPr id="6838" name="Google Shape;6838;p114"/>
          <p:cNvGrpSpPr/>
          <p:nvPr/>
        </p:nvGrpSpPr>
        <p:grpSpPr>
          <a:xfrm>
            <a:off x="7144775" y="2365821"/>
            <a:ext cx="202148" cy="403329"/>
            <a:chOff x="4140" y="429"/>
            <a:chExt cx="1425" cy="2396"/>
          </a:xfrm>
        </p:grpSpPr>
        <p:sp>
          <p:nvSpPr>
            <p:cNvPr id="6839" name="Google Shape;6839;p114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0" name="Google Shape;6840;p114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114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2" name="Google Shape;6842;p114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3" name="Google Shape;6843;p114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44" name="Google Shape;6844;p114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6845" name="Google Shape;6845;p114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6" name="Google Shape;6846;p114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47" name="Google Shape;6847;p114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48" name="Google Shape;6848;p114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6849" name="Google Shape;6849;p114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0" name="Google Shape;6850;p114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51" name="Google Shape;6851;p114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114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853" name="Google Shape;6853;p114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6854" name="Google Shape;6854;p114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5" name="Google Shape;6855;p114"/>
              <p:cNvSpPr/>
              <p:nvPr/>
            </p:nvSpPr>
            <p:spPr>
              <a:xfrm>
                <a:off x="625" y="2588"/>
                <a:ext cx="693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56" name="Google Shape;6856;p114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57" name="Google Shape;6857;p114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6858" name="Google Shape;6858;p114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9" name="Google Shape;6859;p114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60" name="Google Shape;6860;p114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114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2" name="Google Shape;6862;p114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3" name="Google Shape;6863;p114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114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5" name="Google Shape;6865;p114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114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114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114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114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114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1" name="Google Shape;6871;p114"/>
          <p:cNvGrpSpPr/>
          <p:nvPr/>
        </p:nvGrpSpPr>
        <p:grpSpPr>
          <a:xfrm>
            <a:off x="7312454" y="2499169"/>
            <a:ext cx="707611" cy="519787"/>
            <a:chOff x="7698509" y="2176725"/>
            <a:chExt cx="943482" cy="693049"/>
          </a:xfrm>
        </p:grpSpPr>
        <p:pic>
          <p:nvPicPr>
            <p:cNvPr descr="A picture containing monitor, television, screen, photo&#10;&#10;Description automatically generated" id="6872" name="Google Shape;6872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873" name="Google Shape;6873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874" name="Google Shape;6874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75" name="Google Shape;6875;p114"/>
            <p:cNvSpPr txBox="1"/>
            <p:nvPr/>
          </p:nvSpPr>
          <p:spPr>
            <a:xfrm>
              <a:off x="8026400" y="2202874"/>
              <a:ext cx="35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100"/>
            </a:p>
          </p:txBody>
        </p:sp>
      </p:grpSp>
      <p:sp>
        <p:nvSpPr>
          <p:cNvPr id="6876" name="Google Shape;6876;p114"/>
          <p:cNvSpPr txBox="1"/>
          <p:nvPr/>
        </p:nvSpPr>
        <p:spPr>
          <a:xfrm>
            <a:off x="6575534" y="271955"/>
            <a:ext cx="25068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ynamic, </a:t>
            </a: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daptive </a:t>
            </a: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treaming over </a:t>
            </a: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l"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TTP</a:t>
            </a:r>
            <a:endParaRPr sz="1100"/>
          </a:p>
        </p:txBody>
      </p:sp>
      <p:sp>
        <p:nvSpPr>
          <p:cNvPr id="6877" name="Google Shape;6877;p114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2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3" name="Google Shape;6883;p115"/>
          <p:cNvSpPr/>
          <p:nvPr/>
        </p:nvSpPr>
        <p:spPr>
          <a:xfrm>
            <a:off x="6530754" y="1948615"/>
            <a:ext cx="1098668" cy="630659"/>
          </a:xfrm>
          <a:custGeom>
            <a:rect b="b" l="l" r="r" t="t"/>
            <a:pathLst>
              <a:path extrusionOk="0" h="675" w="1036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84" name="Google Shape;6884;p115"/>
          <p:cNvGrpSpPr/>
          <p:nvPr/>
        </p:nvGrpSpPr>
        <p:grpSpPr>
          <a:xfrm>
            <a:off x="5844827" y="1738961"/>
            <a:ext cx="707611" cy="849364"/>
            <a:chOff x="7698509" y="2176725"/>
            <a:chExt cx="943482" cy="1132486"/>
          </a:xfrm>
        </p:grpSpPr>
        <p:grpSp>
          <p:nvGrpSpPr>
            <p:cNvPr id="6885" name="Google Shape;6885;p115"/>
            <p:cNvGrpSpPr/>
            <p:nvPr/>
          </p:nvGrpSpPr>
          <p:grpSpPr>
            <a:xfrm>
              <a:off x="8058261" y="2771439"/>
              <a:ext cx="269531" cy="537772"/>
              <a:chOff x="4140" y="429"/>
              <a:chExt cx="1425" cy="2396"/>
            </a:xfrm>
          </p:grpSpPr>
          <p:sp>
            <p:nvSpPr>
              <p:cNvPr id="6886" name="Google Shape;6886;p115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7" name="Google Shape;6887;p115"/>
              <p:cNvSpPr/>
              <p:nvPr/>
            </p:nvSpPr>
            <p:spPr>
              <a:xfrm>
                <a:off x="4204" y="429"/>
                <a:ext cx="1049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8" name="Google Shape;6888;p115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9" name="Google Shape;6889;p115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0" name="Google Shape;6890;p115"/>
              <p:cNvSpPr/>
              <p:nvPr/>
            </p:nvSpPr>
            <p:spPr>
              <a:xfrm>
                <a:off x="4214" y="695"/>
                <a:ext cx="593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91" name="Google Shape;6891;p115"/>
              <p:cNvGrpSpPr/>
              <p:nvPr/>
            </p:nvGrpSpPr>
            <p:grpSpPr>
              <a:xfrm>
                <a:off x="4749" y="666"/>
                <a:ext cx="583" cy="145"/>
                <a:chOff x="614" y="2566"/>
                <a:chExt cx="727" cy="139"/>
              </a:xfrm>
            </p:grpSpPr>
            <p:sp>
              <p:nvSpPr>
                <p:cNvPr id="6892" name="Google Shape;6892;p115"/>
                <p:cNvSpPr/>
                <p:nvPr/>
              </p:nvSpPr>
              <p:spPr>
                <a:xfrm>
                  <a:off x="614" y="2566"/>
                  <a:ext cx="727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3" name="Google Shape;6893;p115"/>
                <p:cNvSpPr/>
                <p:nvPr/>
              </p:nvSpPr>
              <p:spPr>
                <a:xfrm>
                  <a:off x="627" y="2580"/>
                  <a:ext cx="694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94" name="Google Shape;6894;p115"/>
              <p:cNvSpPr/>
              <p:nvPr/>
            </p:nvSpPr>
            <p:spPr>
              <a:xfrm>
                <a:off x="4225" y="1020"/>
                <a:ext cx="593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895" name="Google Shape;6895;p115"/>
              <p:cNvGrpSpPr/>
              <p:nvPr/>
            </p:nvGrpSpPr>
            <p:grpSpPr>
              <a:xfrm>
                <a:off x="4749" y="995"/>
                <a:ext cx="578" cy="131"/>
                <a:chOff x="617" y="2569"/>
                <a:chExt cx="721" cy="136"/>
              </a:xfrm>
            </p:grpSpPr>
            <p:sp>
              <p:nvSpPr>
                <p:cNvPr id="6896" name="Google Shape;6896;p115"/>
                <p:cNvSpPr/>
                <p:nvPr/>
              </p:nvSpPr>
              <p:spPr>
                <a:xfrm>
                  <a:off x="617" y="2569"/>
                  <a:ext cx="721" cy="1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7" name="Google Shape;6897;p115"/>
                <p:cNvSpPr/>
                <p:nvPr/>
              </p:nvSpPr>
              <p:spPr>
                <a:xfrm>
                  <a:off x="630" y="2584"/>
                  <a:ext cx="687" cy="10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98" name="Google Shape;6898;p115"/>
              <p:cNvSpPr/>
              <p:nvPr/>
            </p:nvSpPr>
            <p:spPr>
              <a:xfrm>
                <a:off x="4219" y="1358"/>
                <a:ext cx="593" cy="44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9" name="Google Shape;6899;p115"/>
              <p:cNvSpPr/>
              <p:nvPr/>
            </p:nvSpPr>
            <p:spPr>
              <a:xfrm>
                <a:off x="4225" y="1654"/>
                <a:ext cx="599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900" name="Google Shape;6900;p115"/>
              <p:cNvGrpSpPr/>
              <p:nvPr/>
            </p:nvGrpSpPr>
            <p:grpSpPr>
              <a:xfrm>
                <a:off x="4733" y="1629"/>
                <a:ext cx="577" cy="150"/>
                <a:chOff x="612" y="2570"/>
                <a:chExt cx="719" cy="138"/>
              </a:xfrm>
            </p:grpSpPr>
            <p:sp>
              <p:nvSpPr>
                <p:cNvPr id="6901" name="Google Shape;6901;p115"/>
                <p:cNvSpPr/>
                <p:nvPr/>
              </p:nvSpPr>
              <p:spPr>
                <a:xfrm>
                  <a:off x="612" y="2570"/>
                  <a:ext cx="719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2" name="Google Shape;6902;p115"/>
                <p:cNvSpPr/>
                <p:nvPr/>
              </p:nvSpPr>
              <p:spPr>
                <a:xfrm>
                  <a:off x="625" y="2588"/>
                  <a:ext cx="693" cy="102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03" name="Google Shape;6903;p115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04" name="Google Shape;6904;p115"/>
              <p:cNvGrpSpPr/>
              <p:nvPr/>
            </p:nvGrpSpPr>
            <p:grpSpPr>
              <a:xfrm>
                <a:off x="4739" y="1329"/>
                <a:ext cx="583" cy="136"/>
                <a:chOff x="614" y="2570"/>
                <a:chExt cx="726" cy="136"/>
              </a:xfrm>
            </p:grpSpPr>
            <p:sp>
              <p:nvSpPr>
                <p:cNvPr id="6905" name="Google Shape;6905;p115"/>
                <p:cNvSpPr/>
                <p:nvPr/>
              </p:nvSpPr>
              <p:spPr>
                <a:xfrm>
                  <a:off x="614" y="2570"/>
                  <a:ext cx="726" cy="136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6" name="Google Shape;6906;p115"/>
                <p:cNvSpPr/>
                <p:nvPr/>
              </p:nvSpPr>
              <p:spPr>
                <a:xfrm>
                  <a:off x="627" y="2585"/>
                  <a:ext cx="69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07" name="Google Shape;6907;p115"/>
              <p:cNvSpPr/>
              <p:nvPr/>
            </p:nvSpPr>
            <p:spPr>
              <a:xfrm>
                <a:off x="5252" y="429"/>
                <a:ext cx="64" cy="2290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8" name="Google Shape;6908;p115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9" name="Google Shape;6909;p115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0" name="Google Shape;6910;p115"/>
              <p:cNvSpPr/>
              <p:nvPr/>
            </p:nvSpPr>
            <p:spPr>
              <a:xfrm>
                <a:off x="5517" y="2612"/>
                <a:ext cx="48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1" name="Google Shape;6911;p115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2" name="Google Shape;6912;p115"/>
              <p:cNvSpPr/>
              <p:nvPr/>
            </p:nvSpPr>
            <p:spPr>
              <a:xfrm>
                <a:off x="4140" y="2680"/>
                <a:ext cx="1203" cy="145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3" name="Google Shape;6913;p115"/>
              <p:cNvSpPr/>
              <p:nvPr/>
            </p:nvSpPr>
            <p:spPr>
              <a:xfrm>
                <a:off x="4204" y="2709"/>
                <a:ext cx="1075" cy="8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4" name="Google Shape;6914;p115"/>
              <p:cNvSpPr/>
              <p:nvPr/>
            </p:nvSpPr>
            <p:spPr>
              <a:xfrm>
                <a:off x="4310" y="2380"/>
                <a:ext cx="159" cy="14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5" name="Google Shape;6915;p115"/>
              <p:cNvSpPr/>
              <p:nvPr/>
            </p:nvSpPr>
            <p:spPr>
              <a:xfrm>
                <a:off x="4484" y="2385"/>
                <a:ext cx="164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6" name="Google Shape;6916;p115"/>
              <p:cNvSpPr/>
              <p:nvPr/>
            </p:nvSpPr>
            <p:spPr>
              <a:xfrm>
                <a:off x="4664" y="2380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7" name="Google Shape;6917;p115"/>
              <p:cNvSpPr/>
              <p:nvPr/>
            </p:nvSpPr>
            <p:spPr>
              <a:xfrm>
                <a:off x="5062" y="1838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18" name="Google Shape;6918;p115"/>
            <p:cNvGrpSpPr/>
            <p:nvPr/>
          </p:nvGrpSpPr>
          <p:grpSpPr>
            <a:xfrm>
              <a:off x="7698509" y="2176725"/>
              <a:ext cx="943482" cy="604263"/>
              <a:chOff x="7698509" y="2176725"/>
              <a:chExt cx="943482" cy="604263"/>
            </a:xfrm>
          </p:grpSpPr>
          <p:pic>
            <p:nvPicPr>
              <p:cNvPr descr="A picture containing monitor, television, screen, photo&#10;&#10;Description automatically generated" id="6919" name="Google Shape;6919;p1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744691" y="2449197"/>
                <a:ext cx="772609" cy="2625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monitor, television, screen, photo&#10;&#10;Description automatically generated" id="6920" name="Google Shape;6920;p1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698509" y="2518469"/>
                <a:ext cx="772609" cy="26251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descr="A picture containing monitor, television, screen, photo&#10;&#10;Description automatically generated" id="6921" name="Google Shape;6921;p1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7869382" y="2176725"/>
                <a:ext cx="772609" cy="2625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922" name="Google Shape;6922;p115"/>
              <p:cNvSpPr txBox="1"/>
              <p:nvPr/>
            </p:nvSpPr>
            <p:spPr>
              <a:xfrm>
                <a:off x="8026400" y="2202874"/>
                <a:ext cx="35779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75" lIns="68575" spcFirstLastPara="1" rIns="68575" wrap="square" tIns="34275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l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...</a:t>
                </a:r>
                <a:endParaRPr sz="1100"/>
              </a:p>
            </p:txBody>
          </p:sp>
        </p:grpSp>
      </p:grpSp>
      <p:grpSp>
        <p:nvGrpSpPr>
          <p:cNvPr id="6923" name="Google Shape;6923;p115"/>
          <p:cNvGrpSpPr/>
          <p:nvPr/>
        </p:nvGrpSpPr>
        <p:grpSpPr>
          <a:xfrm>
            <a:off x="6843916" y="1672139"/>
            <a:ext cx="202148" cy="403329"/>
            <a:chOff x="4140" y="429"/>
            <a:chExt cx="1425" cy="2396"/>
          </a:xfrm>
        </p:grpSpPr>
        <p:sp>
          <p:nvSpPr>
            <p:cNvPr id="6924" name="Google Shape;6924;p11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5" name="Google Shape;6925;p115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11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7" name="Google Shape;6927;p11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8" name="Google Shape;6928;p115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29" name="Google Shape;6929;p115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6930" name="Google Shape;6930;p115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1" name="Google Shape;6931;p115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32" name="Google Shape;6932;p115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33" name="Google Shape;6933;p115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6934" name="Google Shape;6934;p115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5" name="Google Shape;6935;p115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36" name="Google Shape;6936;p115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115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38" name="Google Shape;6938;p115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6939" name="Google Shape;6939;p115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0" name="Google Shape;6940;p115"/>
              <p:cNvSpPr/>
              <p:nvPr/>
            </p:nvSpPr>
            <p:spPr>
              <a:xfrm>
                <a:off x="625" y="2588"/>
                <a:ext cx="693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41" name="Google Shape;6941;p11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42" name="Google Shape;6942;p115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6943" name="Google Shape;6943;p115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4" name="Google Shape;6944;p115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45" name="Google Shape;6945;p115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11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7" name="Google Shape;6947;p11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8" name="Google Shape;6948;p115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11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0" name="Google Shape;6950;p115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115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115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115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115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115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56" name="Google Shape;6956;p115"/>
          <p:cNvGrpSpPr/>
          <p:nvPr/>
        </p:nvGrpSpPr>
        <p:grpSpPr>
          <a:xfrm>
            <a:off x="7058892" y="1486235"/>
            <a:ext cx="707611" cy="453197"/>
            <a:chOff x="7698509" y="2176725"/>
            <a:chExt cx="943482" cy="604263"/>
          </a:xfrm>
        </p:grpSpPr>
        <p:pic>
          <p:nvPicPr>
            <p:cNvPr descr="A picture containing monitor, television, screen, photo&#10;&#10;Description automatically generated" id="6957" name="Google Shape;6957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958" name="Google Shape;6958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959" name="Google Shape;6959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60" name="Google Shape;6960;p115"/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100"/>
            </a:p>
          </p:txBody>
        </p:sp>
      </p:grpSp>
      <p:grpSp>
        <p:nvGrpSpPr>
          <p:cNvPr id="6961" name="Google Shape;6961;p115"/>
          <p:cNvGrpSpPr/>
          <p:nvPr/>
        </p:nvGrpSpPr>
        <p:grpSpPr>
          <a:xfrm>
            <a:off x="6839975" y="2365821"/>
            <a:ext cx="202148" cy="403329"/>
            <a:chOff x="4140" y="429"/>
            <a:chExt cx="1425" cy="2396"/>
          </a:xfrm>
        </p:grpSpPr>
        <p:sp>
          <p:nvSpPr>
            <p:cNvPr id="6962" name="Google Shape;6962;p115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3" name="Google Shape;6963;p115"/>
            <p:cNvSpPr/>
            <p:nvPr/>
          </p:nvSpPr>
          <p:spPr>
            <a:xfrm>
              <a:off x="4204" y="429"/>
              <a:ext cx="1049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115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5" name="Google Shape;6965;p115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6" name="Google Shape;6966;p115"/>
            <p:cNvSpPr/>
            <p:nvPr/>
          </p:nvSpPr>
          <p:spPr>
            <a:xfrm>
              <a:off x="4214" y="695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67" name="Google Shape;6967;p115"/>
            <p:cNvGrpSpPr/>
            <p:nvPr/>
          </p:nvGrpSpPr>
          <p:grpSpPr>
            <a:xfrm>
              <a:off x="4749" y="666"/>
              <a:ext cx="583" cy="145"/>
              <a:chOff x="614" y="2566"/>
              <a:chExt cx="727" cy="139"/>
            </a:xfrm>
          </p:grpSpPr>
          <p:sp>
            <p:nvSpPr>
              <p:cNvPr id="6968" name="Google Shape;6968;p115"/>
              <p:cNvSpPr/>
              <p:nvPr/>
            </p:nvSpPr>
            <p:spPr>
              <a:xfrm>
                <a:off x="614" y="2566"/>
                <a:ext cx="727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9" name="Google Shape;6969;p115"/>
              <p:cNvSpPr/>
              <p:nvPr/>
            </p:nvSpPr>
            <p:spPr>
              <a:xfrm>
                <a:off x="627" y="2580"/>
                <a:ext cx="694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0" name="Google Shape;6970;p115"/>
            <p:cNvSpPr/>
            <p:nvPr/>
          </p:nvSpPr>
          <p:spPr>
            <a:xfrm>
              <a:off x="4225" y="1020"/>
              <a:ext cx="593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71" name="Google Shape;6971;p115"/>
            <p:cNvGrpSpPr/>
            <p:nvPr/>
          </p:nvGrpSpPr>
          <p:grpSpPr>
            <a:xfrm>
              <a:off x="4749" y="995"/>
              <a:ext cx="578" cy="131"/>
              <a:chOff x="617" y="2569"/>
              <a:chExt cx="721" cy="136"/>
            </a:xfrm>
          </p:grpSpPr>
          <p:sp>
            <p:nvSpPr>
              <p:cNvPr id="6972" name="Google Shape;6972;p115"/>
              <p:cNvSpPr/>
              <p:nvPr/>
            </p:nvSpPr>
            <p:spPr>
              <a:xfrm>
                <a:off x="617" y="2569"/>
                <a:ext cx="72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3" name="Google Shape;6973;p115"/>
              <p:cNvSpPr/>
              <p:nvPr/>
            </p:nvSpPr>
            <p:spPr>
              <a:xfrm>
                <a:off x="630" y="2584"/>
                <a:ext cx="687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4" name="Google Shape;6974;p115"/>
            <p:cNvSpPr/>
            <p:nvPr/>
          </p:nvSpPr>
          <p:spPr>
            <a:xfrm>
              <a:off x="4219" y="1358"/>
              <a:ext cx="593" cy="4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115"/>
            <p:cNvSpPr/>
            <p:nvPr/>
          </p:nvSpPr>
          <p:spPr>
            <a:xfrm>
              <a:off x="4225" y="1654"/>
              <a:ext cx="599" cy="4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76" name="Google Shape;6976;p115"/>
            <p:cNvGrpSpPr/>
            <p:nvPr/>
          </p:nvGrpSpPr>
          <p:grpSpPr>
            <a:xfrm>
              <a:off x="4733" y="1629"/>
              <a:ext cx="577" cy="150"/>
              <a:chOff x="612" y="2570"/>
              <a:chExt cx="719" cy="138"/>
            </a:xfrm>
          </p:grpSpPr>
          <p:sp>
            <p:nvSpPr>
              <p:cNvPr id="6977" name="Google Shape;6977;p115"/>
              <p:cNvSpPr/>
              <p:nvPr/>
            </p:nvSpPr>
            <p:spPr>
              <a:xfrm>
                <a:off x="612" y="2570"/>
                <a:ext cx="719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8" name="Google Shape;6978;p115"/>
              <p:cNvSpPr/>
              <p:nvPr/>
            </p:nvSpPr>
            <p:spPr>
              <a:xfrm>
                <a:off x="625" y="2588"/>
                <a:ext cx="693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9" name="Google Shape;6979;p115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80" name="Google Shape;6980;p115"/>
            <p:cNvGrpSpPr/>
            <p:nvPr/>
          </p:nvGrpSpPr>
          <p:grpSpPr>
            <a:xfrm>
              <a:off x="4739" y="1329"/>
              <a:ext cx="583" cy="136"/>
              <a:chOff x="614" y="2570"/>
              <a:chExt cx="726" cy="136"/>
            </a:xfrm>
          </p:grpSpPr>
          <p:sp>
            <p:nvSpPr>
              <p:cNvPr id="6981" name="Google Shape;6981;p115"/>
              <p:cNvSpPr/>
              <p:nvPr/>
            </p:nvSpPr>
            <p:spPr>
              <a:xfrm>
                <a:off x="614" y="2570"/>
                <a:ext cx="726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2" name="Google Shape;6982;p115"/>
              <p:cNvSpPr/>
              <p:nvPr/>
            </p:nvSpPr>
            <p:spPr>
              <a:xfrm>
                <a:off x="627" y="2585"/>
                <a:ext cx="693" cy="10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83" name="Google Shape;6983;p115"/>
            <p:cNvSpPr/>
            <p:nvPr/>
          </p:nvSpPr>
          <p:spPr>
            <a:xfrm>
              <a:off x="5252" y="429"/>
              <a:ext cx="64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115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5" name="Google Shape;6985;p115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6" name="Google Shape;6986;p115"/>
            <p:cNvSpPr/>
            <p:nvPr/>
          </p:nvSpPr>
          <p:spPr>
            <a:xfrm>
              <a:off x="5517" y="2612"/>
              <a:ext cx="48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115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8" name="Google Shape;6988;p115"/>
            <p:cNvSpPr/>
            <p:nvPr/>
          </p:nvSpPr>
          <p:spPr>
            <a:xfrm>
              <a:off x="4140" y="2680"/>
              <a:ext cx="1203" cy="145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115"/>
            <p:cNvSpPr/>
            <p:nvPr/>
          </p:nvSpPr>
          <p:spPr>
            <a:xfrm>
              <a:off x="4204" y="2709"/>
              <a:ext cx="1075" cy="82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115"/>
            <p:cNvSpPr/>
            <p:nvPr/>
          </p:nvSpPr>
          <p:spPr>
            <a:xfrm>
              <a:off x="4310" y="2380"/>
              <a:ext cx="159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115"/>
            <p:cNvSpPr/>
            <p:nvPr/>
          </p:nvSpPr>
          <p:spPr>
            <a:xfrm>
              <a:off x="4484" y="2385"/>
              <a:ext cx="164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115"/>
            <p:cNvSpPr/>
            <p:nvPr/>
          </p:nvSpPr>
          <p:spPr>
            <a:xfrm>
              <a:off x="4664" y="2380"/>
              <a:ext cx="154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115"/>
            <p:cNvSpPr/>
            <p:nvPr/>
          </p:nvSpPr>
          <p:spPr>
            <a:xfrm>
              <a:off x="5062" y="1838"/>
              <a:ext cx="85" cy="760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94" name="Google Shape;6994;p115"/>
          <p:cNvGrpSpPr/>
          <p:nvPr/>
        </p:nvGrpSpPr>
        <p:grpSpPr>
          <a:xfrm>
            <a:off x="7007654" y="2499169"/>
            <a:ext cx="707611" cy="453197"/>
            <a:chOff x="7698509" y="2176725"/>
            <a:chExt cx="943482" cy="604263"/>
          </a:xfrm>
        </p:grpSpPr>
        <p:pic>
          <p:nvPicPr>
            <p:cNvPr descr="A picture containing monitor, television, screen, photo&#10;&#10;Description automatically generated" id="6995" name="Google Shape;6995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44691" y="2449197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996" name="Google Shape;6996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98509" y="2518469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monitor, television, screen, photo&#10;&#10;Description automatically generated" id="6997" name="Google Shape;6997;p1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69382" y="2176725"/>
              <a:ext cx="772609" cy="262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98" name="Google Shape;6998;p115"/>
            <p:cNvSpPr txBox="1"/>
            <p:nvPr/>
          </p:nvSpPr>
          <p:spPr>
            <a:xfrm>
              <a:off x="8026400" y="2202874"/>
              <a:ext cx="3577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1100"/>
            </a:p>
          </p:txBody>
        </p:sp>
      </p:grpSp>
      <p:sp>
        <p:nvSpPr>
          <p:cNvPr id="6999" name="Google Shape;6999;p115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Streaming multimedia: DASH</a:t>
            </a:r>
            <a:endParaRPr sz="1100"/>
          </a:p>
        </p:txBody>
      </p:sp>
      <p:sp>
        <p:nvSpPr>
          <p:cNvPr id="7000" name="Google Shape;7000;p115"/>
          <p:cNvSpPr txBox="1"/>
          <p:nvPr/>
        </p:nvSpPr>
        <p:spPr>
          <a:xfrm>
            <a:off x="-47000" y="1069075"/>
            <a:ext cx="5795400" cy="27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52400" lvl="0" marL="266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b="0" i="1" lang="el" sz="22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“</a:t>
            </a:r>
            <a:r>
              <a:rPr i="1"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ευφυΐα</a:t>
            </a:r>
            <a:r>
              <a:rPr b="0" i="1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i="1" lang="el" sz="22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στον πελάτη</a:t>
            </a:r>
            <a:r>
              <a:rPr b="0" i="0" lang="el" sz="22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ο πελάτης καθορίζει 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πότε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να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ζητήσει τεμάχια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ώστε να αποφύγει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το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buffer starvation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ή την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υπερχείλιση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/>
          </a:p>
          <a:p>
            <a:pPr indent="-177800" lvl="1" marL="520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τι ρυθμό κωδικοποίησης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να ζητήσει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1" name="Google Shape;7001;p115"/>
          <p:cNvSpPr txBox="1"/>
          <p:nvPr/>
        </p:nvSpPr>
        <p:spPr>
          <a:xfrm>
            <a:off x="-53975" y="2365825"/>
            <a:ext cx="6399900" cy="14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από που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να ζητήσει το τεμάχιο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μπορεί να το ζητήσει από το URL κάποιου εξυπηρέτη “κοντά” του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ή που να έχει υψηλό διαθέσιμο εύρος ζώνης</a:t>
            </a:r>
            <a:r>
              <a:rPr b="0" i="0" lang="el" sz="22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 </a:t>
            </a:r>
            <a:endParaRPr sz="2200"/>
          </a:p>
        </p:txBody>
      </p:sp>
      <p:sp>
        <p:nvSpPr>
          <p:cNvPr id="7002" name="Google Shape;7002;p115"/>
          <p:cNvSpPr txBox="1"/>
          <p:nvPr/>
        </p:nvSpPr>
        <p:spPr>
          <a:xfrm>
            <a:off x="481992" y="3451769"/>
            <a:ext cx="7041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Calibri"/>
              <a:buNone/>
            </a:pPr>
            <a:r>
              <a:rPr b="0" i="0" lang="el" sz="2200" u="none" cap="none" strike="noStrike">
                <a:solidFill>
                  <a:srgbClr val="0000A3"/>
                </a:solidFill>
                <a:latin typeface="Calibri"/>
                <a:ea typeface="Calibri"/>
                <a:cs typeface="Calibri"/>
                <a:sym typeface="Calibri"/>
              </a:rPr>
              <a:t>Streaming video =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encoding +</a:t>
            </a:r>
            <a:r>
              <a:rPr b="0" i="0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DASH + playout buffering</a:t>
            </a:r>
            <a:endParaRPr sz="2200"/>
          </a:p>
        </p:txBody>
      </p:sp>
      <p:grpSp>
        <p:nvGrpSpPr>
          <p:cNvPr id="7003" name="Google Shape;7003;p115"/>
          <p:cNvGrpSpPr/>
          <p:nvPr/>
        </p:nvGrpSpPr>
        <p:grpSpPr>
          <a:xfrm>
            <a:off x="7814188" y="1790953"/>
            <a:ext cx="998720" cy="812360"/>
            <a:chOff x="1842724" y="2867233"/>
            <a:chExt cx="5649912" cy="3416300"/>
          </a:xfrm>
        </p:grpSpPr>
        <p:sp>
          <p:nvSpPr>
            <p:cNvPr id="7004" name="Google Shape;7004;p115"/>
            <p:cNvSpPr/>
            <p:nvPr/>
          </p:nvSpPr>
          <p:spPr>
            <a:xfrm>
              <a:off x="1842724" y="2867233"/>
              <a:ext cx="5649912" cy="768350"/>
            </a:xfrm>
            <a:prstGeom prst="triangle">
              <a:avLst>
                <a:gd fmla="val 50000" name="adj"/>
              </a:avLst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115"/>
            <p:cNvSpPr/>
            <p:nvPr/>
          </p:nvSpPr>
          <p:spPr>
            <a:xfrm>
              <a:off x="2277699" y="3621296"/>
              <a:ext cx="4781550" cy="266223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06" name="Google Shape;7006;p115"/>
          <p:cNvGrpSpPr/>
          <p:nvPr/>
        </p:nvGrpSpPr>
        <p:grpSpPr>
          <a:xfrm>
            <a:off x="8173397" y="2121953"/>
            <a:ext cx="320883" cy="340588"/>
            <a:chOff x="4437" y="1472"/>
            <a:chExt cx="427" cy="418"/>
          </a:xfrm>
        </p:grpSpPr>
        <p:sp>
          <p:nvSpPr>
            <p:cNvPr id="7007" name="Google Shape;7007;p115"/>
            <p:cNvSpPr/>
            <p:nvPr/>
          </p:nvSpPr>
          <p:spPr>
            <a:xfrm>
              <a:off x="4443" y="1475"/>
              <a:ext cx="421" cy="361"/>
            </a:xfrm>
            <a:prstGeom prst="rect">
              <a:avLst/>
            </a:prstGeom>
            <a:gradFill>
              <a:gsLst>
                <a:gs pos="0">
                  <a:srgbClr val="6B8FB3"/>
                </a:gs>
                <a:gs pos="50000">
                  <a:srgbClr val="99CCFF"/>
                </a:gs>
                <a:gs pos="100000">
                  <a:srgbClr val="6B8FB3"/>
                </a:gs>
              </a:gsLst>
              <a:lin ang="5400000" scaled="0"/>
            </a:gra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115"/>
            <p:cNvSpPr/>
            <p:nvPr/>
          </p:nvSpPr>
          <p:spPr>
            <a:xfrm>
              <a:off x="4567" y="1837"/>
              <a:ext cx="179" cy="23"/>
            </a:xfrm>
            <a:prstGeom prst="rect">
              <a:avLst/>
            </a:prstGeom>
            <a:solidFill>
              <a:srgbClr val="5F5F5F"/>
            </a:solidFill>
            <a:ln cap="flat" cmpd="sng" w="19050">
              <a:solidFill>
                <a:srgbClr val="5F5F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115"/>
            <p:cNvSpPr/>
            <p:nvPr/>
          </p:nvSpPr>
          <p:spPr>
            <a:xfrm>
              <a:off x="4442" y="1866"/>
              <a:ext cx="414" cy="24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115"/>
            <p:cNvSpPr/>
            <p:nvPr/>
          </p:nvSpPr>
          <p:spPr>
            <a:xfrm>
              <a:off x="4437" y="1472"/>
              <a:ext cx="423" cy="356"/>
            </a:xfrm>
            <a:prstGeom prst="rect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011" name="Google Shape;7011;p115"/>
          <p:cNvCxnSpPr/>
          <p:nvPr/>
        </p:nvCxnSpPr>
        <p:spPr>
          <a:xfrm>
            <a:off x="6444795" y="2273223"/>
            <a:ext cx="1651593" cy="0"/>
          </a:xfrm>
          <a:prstGeom prst="straightConnector1">
            <a:avLst/>
          </a:prstGeom>
          <a:noFill/>
          <a:ln cap="flat" cmpd="sng" w="317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012" name="Google Shape;7012;p115"/>
          <p:cNvSpPr txBox="1"/>
          <p:nvPr/>
        </p:nvSpPr>
        <p:spPr>
          <a:xfrm>
            <a:off x="8133583" y="2609025"/>
            <a:ext cx="792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b="0" i="1" sz="14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3" name="Google Shape;7013;p115"/>
          <p:cNvSpPr/>
          <p:nvPr/>
        </p:nvSpPr>
        <p:spPr>
          <a:xfrm>
            <a:off x="7075085" y="2042599"/>
            <a:ext cx="1011432" cy="143080"/>
          </a:xfrm>
          <a:custGeom>
            <a:rect b="b" l="l" r="r" t="t"/>
            <a:pathLst>
              <a:path extrusionOk="0" h="190774" w="1348576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cap="flat" cmpd="sng" w="31750">
            <a:solidFill>
              <a:srgbClr val="CD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4" name="Google Shape;7014;p115"/>
          <p:cNvSpPr/>
          <p:nvPr/>
        </p:nvSpPr>
        <p:spPr>
          <a:xfrm flipH="1" rot="10800000">
            <a:off x="7080844" y="2364119"/>
            <a:ext cx="1011432" cy="143080"/>
          </a:xfrm>
          <a:custGeom>
            <a:rect b="b" l="l" r="r" t="t"/>
            <a:pathLst>
              <a:path extrusionOk="0" h="190774" w="1348576">
                <a:moveTo>
                  <a:pt x="0" y="0"/>
                </a:moveTo>
                <a:lnTo>
                  <a:pt x="374970" y="190774"/>
                </a:lnTo>
                <a:lnTo>
                  <a:pt x="1348576" y="190774"/>
                </a:lnTo>
              </a:path>
            </a:pathLst>
          </a:custGeom>
          <a:noFill/>
          <a:ln cap="flat" cmpd="sng" w="31750">
            <a:solidFill>
              <a:srgbClr val="CD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5" name="Google Shape;7015;p115"/>
          <p:cNvGrpSpPr/>
          <p:nvPr/>
        </p:nvGrpSpPr>
        <p:grpSpPr>
          <a:xfrm>
            <a:off x="7677013" y="2072201"/>
            <a:ext cx="263534" cy="392415"/>
            <a:chOff x="10485997" y="1295948"/>
            <a:chExt cx="351378" cy="523220"/>
          </a:xfrm>
        </p:grpSpPr>
        <p:sp>
          <p:nvSpPr>
            <p:cNvPr id="7016" name="Google Shape;7016;p115"/>
            <p:cNvSpPr/>
            <p:nvPr/>
          </p:nvSpPr>
          <p:spPr>
            <a:xfrm>
              <a:off x="10492576" y="1381467"/>
              <a:ext cx="342078" cy="34207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CD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7" name="Google Shape;7017;p115"/>
            <p:cNvSpPr txBox="1"/>
            <p:nvPr/>
          </p:nvSpPr>
          <p:spPr>
            <a:xfrm>
              <a:off x="10485997" y="1295948"/>
              <a:ext cx="3513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" sz="2100">
                  <a:solidFill>
                    <a:srgbClr val="CD0000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100"/>
            </a:p>
          </p:txBody>
        </p:sp>
      </p:grpSp>
      <p:pic>
        <p:nvPicPr>
          <p:cNvPr descr="A close up of a logo&#10;&#10;Description automatically generated" id="7018" name="Google Shape;7018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2237" y="1304059"/>
            <a:ext cx="1502352" cy="1201882"/>
          </a:xfrm>
          <a:prstGeom prst="rect">
            <a:avLst/>
          </a:prstGeom>
          <a:noFill/>
          <a:ln>
            <a:noFill/>
          </a:ln>
        </p:spPr>
      </p:pic>
      <p:sp>
        <p:nvSpPr>
          <p:cNvPr id="7019" name="Google Shape;7019;p115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4" name="Shape 7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5" name="Google Shape;7025;p116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300"/>
              <a:t>Content distribution </a:t>
            </a:r>
            <a:r>
              <a:rPr lang="el" sz="1100"/>
              <a:t>n</a:t>
            </a:r>
            <a:r>
              <a:rPr lang="el" sz="3300"/>
              <a:t>etworks (CDNs)</a:t>
            </a:r>
            <a:endParaRPr sz="1100"/>
          </a:p>
        </p:txBody>
      </p:sp>
      <p:sp>
        <p:nvSpPr>
          <p:cNvPr id="7026" name="Google Shape;7026;p116"/>
          <p:cNvSpPr txBox="1"/>
          <p:nvPr/>
        </p:nvSpPr>
        <p:spPr>
          <a:xfrm>
            <a:off x="150175" y="1090950"/>
            <a:ext cx="8154600" cy="3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πρόκληση: </a:t>
            </a:r>
            <a:r>
              <a:rPr lang="e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πως να διανείμουμε ροές περιεχομένου (επιλεγμένες από εκατοντάδες βίντεο) σε εκατοντάδες χιλιάδες ταυτόχρονους χρήστες?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i="1" sz="22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7" name="Google Shape;7027;p116"/>
          <p:cNvSpPr txBox="1"/>
          <p:nvPr/>
        </p:nvSpPr>
        <p:spPr>
          <a:xfrm>
            <a:off x="150175" y="2193000"/>
            <a:ext cx="8993700" cy="18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32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200"/>
              <a:buFont typeface="Noto Sans Symbols"/>
              <a:buChar char="▪"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επιλογή 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ένας τεράστιος εξυπηρέτης</a:t>
            </a:r>
            <a:endParaRPr sz="2200"/>
          </a:p>
          <a:p>
            <a:pPr indent="-1651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ένα σημείο αποτυχίας</a:t>
            </a:r>
            <a:endParaRPr sz="2200"/>
          </a:p>
          <a:p>
            <a:pPr indent="-1651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σημείο συμφόρησης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δικτύου</a:t>
            </a:r>
            <a:endParaRPr sz="2200"/>
          </a:p>
          <a:p>
            <a:pPr indent="-1651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200"/>
              <a:buFont typeface="Arial"/>
              <a:buChar char="•"/>
            </a:pP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μεγάλη απόσταση από τους απομακρυσμένους πελάτες</a:t>
            </a:r>
            <a:endParaRPr sz="2200"/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8" name="Google Shape;7028;p116"/>
          <p:cNvSpPr txBox="1"/>
          <p:nvPr/>
        </p:nvSpPr>
        <p:spPr>
          <a:xfrm>
            <a:off x="61276" y="4138325"/>
            <a:ext cx="90435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780"/>
              <a:buFont typeface="Noto Sans Symbols"/>
              <a:buNone/>
            </a:pP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 απλά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λόγια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αυτή η λύση δεν κάνει</a:t>
            </a:r>
            <a:r>
              <a:rPr b="0" i="1" lang="el" sz="2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scale</a:t>
            </a:r>
            <a:endParaRPr sz="2200"/>
          </a:p>
          <a:p>
            <a:pPr indent="-50800" lvl="1" marL="508000" marR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585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683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683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9" name="Google Shape;7029;p116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4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p117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Δίκτυα διανομής περιεχομένου</a:t>
            </a:r>
            <a:r>
              <a:rPr lang="el" sz="3300"/>
              <a:t>(CDNs)</a:t>
            </a:r>
            <a:endParaRPr sz="1100"/>
          </a:p>
        </p:txBody>
      </p:sp>
      <p:sp>
        <p:nvSpPr>
          <p:cNvPr id="7036" name="Google Shape;7036;p117"/>
          <p:cNvSpPr txBox="1"/>
          <p:nvPr/>
        </p:nvSpPr>
        <p:spPr>
          <a:xfrm>
            <a:off x="150175" y="1090950"/>
            <a:ext cx="8536800" cy="4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πρόκληση</a:t>
            </a:r>
            <a:r>
              <a:rPr b="0" i="1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1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πως να διανείμουμε ροές περιεχομένου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επιλεγμένες από εκατοντάδες βίντεο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σε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εκατοντάδες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χιλιάδες ταυτόχρονους χρήστες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100"/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imelight Networks" id="7037" name="Google Shape;7037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5135" y="4088177"/>
            <a:ext cx="2371725" cy="5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38" name="Google Shape;7038;p117"/>
          <p:cNvSpPr txBox="1"/>
          <p:nvPr/>
        </p:nvSpPr>
        <p:spPr>
          <a:xfrm>
            <a:off x="-234950" y="2296475"/>
            <a:ext cx="93363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βαθιά εισχώρηση</a:t>
            </a:r>
            <a:r>
              <a:rPr b="0" i="1" lang="el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εισχώρηση βαθιά μέσα στα δίκτυα προσπέλασης των παρόχων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100"/>
          </a:p>
          <a:p>
            <a:pPr indent="-196850" lvl="2" marL="863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κοντά στους χρήστες</a:t>
            </a:r>
            <a:endParaRPr sz="2100"/>
          </a:p>
          <a:p>
            <a:pPr indent="-196850" lvl="2" marL="863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Akamai: 240,000 servers deployed </a:t>
            </a:r>
            <a:endParaRPr sz="2100"/>
          </a:p>
          <a:p>
            <a:pPr indent="0" lvl="2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in &gt; 120 countries (2015)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akamai logo" id="7039" name="Google Shape;703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5135" y="3271099"/>
            <a:ext cx="1414617" cy="574687"/>
          </a:xfrm>
          <a:prstGeom prst="rect">
            <a:avLst/>
          </a:prstGeom>
          <a:noFill/>
          <a:ln>
            <a:noFill/>
          </a:ln>
        </p:spPr>
      </p:pic>
      <p:sp>
        <p:nvSpPr>
          <p:cNvPr id="7040" name="Google Shape;7040;p117"/>
          <p:cNvSpPr txBox="1"/>
          <p:nvPr/>
        </p:nvSpPr>
        <p:spPr>
          <a:xfrm>
            <a:off x="71625" y="1300450"/>
            <a:ext cx="9072300" cy="11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24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Char char="▪"/>
            </a:pPr>
            <a:r>
              <a:rPr i="1" lang="el" sz="21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επιλογή </a:t>
            </a:r>
            <a:r>
              <a:rPr b="0" i="1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2: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αποθήκευση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εξυπηρέτηση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πολλαπλών αντιγράφων βίντεο σε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πολλαπλές γεωγραφικά κατανεμημένες τοποθεσίες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l" sz="21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(CDN)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1" name="Google Shape;7041;p117"/>
          <p:cNvSpPr txBox="1"/>
          <p:nvPr/>
        </p:nvSpPr>
        <p:spPr>
          <a:xfrm>
            <a:off x="-234950" y="3715075"/>
            <a:ext cx="65499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1" marL="520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Char char="•"/>
            </a:pPr>
            <a:r>
              <a:rPr i="1" lang="el"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κοντά στην βάση</a:t>
            </a:r>
            <a:r>
              <a:rPr b="0" i="1" lang="el" sz="21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μεγάλα συμπλέγματα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σε μικρότερο αριθμό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τοποθεσιών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μεταφέροντας τον ISP κοντά στην βάση</a:t>
            </a:r>
            <a:endParaRPr sz="2100"/>
          </a:p>
          <a:p>
            <a:pPr indent="-196850" lvl="2" marL="863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χρησιμοποιήθηκε από την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Limelight</a:t>
            </a:r>
            <a:endParaRPr b="0" i="1" sz="21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" lvl="1" marL="508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A8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6200" lvl="0" marL="215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2" name="Google Shape;7042;p117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7" name="Shape 7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8" name="Google Shape;7048;p118"/>
          <p:cNvGrpSpPr/>
          <p:nvPr/>
        </p:nvGrpSpPr>
        <p:grpSpPr>
          <a:xfrm>
            <a:off x="1791589" y="3043184"/>
            <a:ext cx="260733" cy="510759"/>
            <a:chOff x="7923189" y="2486664"/>
            <a:chExt cx="360377" cy="884585"/>
          </a:xfrm>
        </p:grpSpPr>
        <p:pic>
          <p:nvPicPr>
            <p:cNvPr id="7049" name="Google Shape;7049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50" name="Google Shape;7050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051" name="Google Shape;7051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2" name="Google Shape;7052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3" name="Google Shape;7053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4" name="Google Shape;7054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5" name="Google Shape;7055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56" name="Google Shape;7056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057" name="Google Shape;7057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8" name="Google Shape;7058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59" name="Google Shape;7059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60" name="Google Shape;7060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061" name="Google Shape;7061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2" name="Google Shape;7062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63" name="Google Shape;7063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4" name="Google Shape;7064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65" name="Google Shape;7065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066" name="Google Shape;7066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7" name="Google Shape;7067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68" name="Google Shape;7068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069" name="Google Shape;7069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070" name="Google Shape;7070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1" name="Google Shape;7071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72" name="Google Shape;7072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3" name="Google Shape;7073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4" name="Google Shape;7074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5" name="Google Shape;7075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6" name="Google Shape;7076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7" name="Google Shape;7077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8" name="Google Shape;7078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9" name="Google Shape;7079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0" name="Google Shape;7080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1" name="Google Shape;7081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2" name="Google Shape;7082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83" name="Google Shape;7083;p118"/>
          <p:cNvGrpSpPr/>
          <p:nvPr/>
        </p:nvGrpSpPr>
        <p:grpSpPr>
          <a:xfrm>
            <a:off x="1336840" y="2971655"/>
            <a:ext cx="5319834" cy="2109505"/>
            <a:chOff x="340191" y="1406493"/>
            <a:chExt cx="8496781" cy="5350000"/>
          </a:xfrm>
        </p:grpSpPr>
        <p:sp>
          <p:nvSpPr>
            <p:cNvPr id="7084" name="Google Shape;7084;p118"/>
            <p:cNvSpPr/>
            <p:nvPr/>
          </p:nvSpPr>
          <p:spPr>
            <a:xfrm>
              <a:off x="1825539" y="224138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118"/>
            <p:cNvSpPr/>
            <p:nvPr/>
          </p:nvSpPr>
          <p:spPr>
            <a:xfrm>
              <a:off x="669683" y="3041420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118"/>
            <p:cNvSpPr/>
            <p:nvPr/>
          </p:nvSpPr>
          <p:spPr>
            <a:xfrm>
              <a:off x="6334646" y="249536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118"/>
            <p:cNvSpPr/>
            <p:nvPr/>
          </p:nvSpPr>
          <p:spPr>
            <a:xfrm>
              <a:off x="1241260" y="535264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118"/>
            <p:cNvSpPr/>
            <p:nvPr/>
          </p:nvSpPr>
          <p:spPr>
            <a:xfrm>
              <a:off x="822104" y="4730390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118"/>
            <p:cNvSpPr/>
            <p:nvPr/>
          </p:nvSpPr>
          <p:spPr>
            <a:xfrm>
              <a:off x="593473" y="4070041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118"/>
            <p:cNvSpPr/>
            <p:nvPr/>
          </p:nvSpPr>
          <p:spPr>
            <a:xfrm>
              <a:off x="7084047" y="2927129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118"/>
            <p:cNvSpPr/>
            <p:nvPr/>
          </p:nvSpPr>
          <p:spPr>
            <a:xfrm>
              <a:off x="3425955" y="2000100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118"/>
            <p:cNvSpPr/>
            <p:nvPr/>
          </p:nvSpPr>
          <p:spPr>
            <a:xfrm>
              <a:off x="1050735" y="2647751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118"/>
            <p:cNvSpPr/>
            <p:nvPr/>
          </p:nvSpPr>
          <p:spPr>
            <a:xfrm>
              <a:off x="4340478" y="1974702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118"/>
            <p:cNvSpPr/>
            <p:nvPr/>
          </p:nvSpPr>
          <p:spPr>
            <a:xfrm>
              <a:off x="7401590" y="560662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118"/>
            <p:cNvSpPr/>
            <p:nvPr/>
          </p:nvSpPr>
          <p:spPr>
            <a:xfrm>
              <a:off x="8239903" y="495897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118"/>
            <p:cNvSpPr/>
            <p:nvPr/>
          </p:nvSpPr>
          <p:spPr>
            <a:xfrm>
              <a:off x="8011272" y="404464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118"/>
            <p:cNvSpPr/>
            <p:nvPr/>
          </p:nvSpPr>
          <p:spPr>
            <a:xfrm>
              <a:off x="5166089" y="5847904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118"/>
            <p:cNvSpPr/>
            <p:nvPr/>
          </p:nvSpPr>
          <p:spPr>
            <a:xfrm>
              <a:off x="4251566" y="5987593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118"/>
            <p:cNvSpPr/>
            <p:nvPr/>
          </p:nvSpPr>
          <p:spPr>
            <a:xfrm>
              <a:off x="3032202" y="5835205"/>
              <a:ext cx="597068" cy="418221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Calibri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118"/>
            <p:cNvSpPr txBox="1"/>
            <p:nvPr/>
          </p:nvSpPr>
          <p:spPr>
            <a:xfrm rot="307651">
              <a:off x="5241505" y="1433604"/>
              <a:ext cx="651206" cy="993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101" name="Google Shape;7101;p118"/>
            <p:cNvSpPr txBox="1"/>
            <p:nvPr/>
          </p:nvSpPr>
          <p:spPr>
            <a:xfrm rot="2829771">
              <a:off x="7320355" y="3002820"/>
              <a:ext cx="1034244" cy="81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102" name="Google Shape;7102;p118"/>
            <p:cNvSpPr txBox="1"/>
            <p:nvPr/>
          </p:nvSpPr>
          <p:spPr>
            <a:xfrm rot="9845669">
              <a:off x="6344379" y="5671758"/>
              <a:ext cx="651336" cy="972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103" name="Google Shape;7103;p118"/>
            <p:cNvSpPr txBox="1"/>
            <p:nvPr/>
          </p:nvSpPr>
          <p:spPr>
            <a:xfrm rot="-9948993">
              <a:off x="2061459" y="5714403"/>
              <a:ext cx="651356" cy="977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104" name="Google Shape;7104;p118"/>
            <p:cNvSpPr txBox="1"/>
            <p:nvPr/>
          </p:nvSpPr>
          <p:spPr>
            <a:xfrm rot="-4992166">
              <a:off x="198856" y="3657930"/>
              <a:ext cx="1034169" cy="63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105" name="Google Shape;7105;p118"/>
            <p:cNvSpPr txBox="1"/>
            <p:nvPr/>
          </p:nvSpPr>
          <p:spPr>
            <a:xfrm rot="-521399">
              <a:off x="2481770" y="1498410"/>
              <a:ext cx="651276" cy="988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grpSp>
          <p:nvGrpSpPr>
            <p:cNvPr id="7106" name="Google Shape;7106;p118"/>
            <p:cNvGrpSpPr/>
            <p:nvPr/>
          </p:nvGrpSpPr>
          <p:grpSpPr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7107" name="Google Shape;7107;p118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08" name="Google Shape;7108;p118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7109" name="Google Shape;7109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10" name="Google Shape;7110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11" name="Google Shape;7111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12" name="Google Shape;7112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13" name="Google Shape;7113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14" name="Google Shape;7114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15" name="Google Shape;7115;p118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16" name="Google Shape;7116;p118"/>
                <p:cNvCxnSpPr/>
                <p:nvPr/>
              </p:nvCxnSpPr>
              <p:spPr>
                <a:xfrm>
                  <a:off x="2908" y="1364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117" name="Google Shape;7117;p118"/>
              <p:cNvCxnSpPr>
                <a:stCxn id="7116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18" name="Google Shape;7118;p118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19" name="Google Shape;7119;p118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0" name="Google Shape;7120;p118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1" name="Google Shape;7121;p118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2" name="Google Shape;7122;p118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3" name="Google Shape;7123;p118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4" name="Google Shape;7124;p118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5" name="Google Shape;7125;p118"/>
              <p:cNvCxnSpPr>
                <a:endCxn id="7109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126" name="Google Shape;7126;p118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7127" name="Google Shape;7127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28" name="Google Shape;7128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29" name="Google Shape;7129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30" name="Google Shape;7130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31" name="Google Shape;7131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32" name="Google Shape;7132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33" name="Google Shape;7133;p118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34" name="Google Shape;7134;p118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35" name="Google Shape;7135;p118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7136" name="Google Shape;7136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37" name="Google Shape;7137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38" name="Google Shape;7138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39" name="Google Shape;7139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40" name="Google Shape;7140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41" name="Google Shape;7141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42" name="Google Shape;7142;p118"/>
                <p:cNvCxnSpPr/>
                <p:nvPr/>
              </p:nvCxnSpPr>
              <p:spPr>
                <a:xfrm>
                  <a:off x="2358" y="1356"/>
                  <a:ext cx="0" cy="8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43" name="Google Shape;7143;p118"/>
                <p:cNvCxnSpPr/>
                <p:nvPr/>
              </p:nvCxnSpPr>
              <p:spPr>
                <a:xfrm>
                  <a:off x="2908" y="1358"/>
                  <a:ext cx="0" cy="8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44" name="Google Shape;7144;p118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7145" name="Google Shape;7145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46" name="Google Shape;7146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47" name="Google Shape;7147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48" name="Google Shape;7148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49" name="Google Shape;7149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50" name="Google Shape;7150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51" name="Google Shape;7151;p118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52" name="Google Shape;7152;p118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53" name="Google Shape;7153;p118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7154" name="Google Shape;7154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55" name="Google Shape;7155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56" name="Google Shape;7156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57" name="Google Shape;7157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58" name="Google Shape;7158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59" name="Google Shape;7159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60" name="Google Shape;7160;p118"/>
                <p:cNvCxnSpPr/>
                <p:nvPr/>
              </p:nvCxnSpPr>
              <p:spPr>
                <a:xfrm>
                  <a:off x="2357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61" name="Google Shape;7161;p118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62" name="Google Shape;7162;p118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7163" name="Google Shape;7163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64" name="Google Shape;7164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65" name="Google Shape;7165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66" name="Google Shape;7166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67" name="Google Shape;7167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68" name="Google Shape;7168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69" name="Google Shape;7169;p118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70" name="Google Shape;7170;p118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71" name="Google Shape;7171;p118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7172" name="Google Shape;7172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73" name="Google Shape;7173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74" name="Google Shape;7174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75" name="Google Shape;7175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76" name="Google Shape;7176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77" name="Google Shape;7177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78" name="Google Shape;7178;p118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79" name="Google Shape;7179;p118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180" name="Google Shape;7180;p118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7181" name="Google Shape;7181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82" name="Google Shape;7182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83" name="Google Shape;7183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84" name="Google Shape;7184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85" name="Google Shape;7185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86" name="Google Shape;7186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87" name="Google Shape;7187;p118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88" name="Google Shape;7188;p118"/>
                <p:cNvCxnSpPr/>
                <p:nvPr/>
              </p:nvCxnSpPr>
              <p:spPr>
                <a:xfrm>
                  <a:off x="2910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189" name="Google Shape;7189;p118"/>
            <p:cNvGrpSpPr/>
            <p:nvPr/>
          </p:nvGrpSpPr>
          <p:grpSpPr>
            <a:xfrm>
              <a:off x="1803401" y="2755900"/>
              <a:ext cx="3467100" cy="1193800"/>
              <a:chOff x="7848600" y="2044700"/>
              <a:chExt cx="3200399" cy="1371600"/>
            </a:xfrm>
          </p:grpSpPr>
          <p:sp>
            <p:nvSpPr>
              <p:cNvPr id="7190" name="Google Shape;7190;p118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rgbClr val="3C6CD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191" name="Google Shape;7191;p118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7192" name="Google Shape;7192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93" name="Google Shape;7193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194" name="Google Shape;7194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195" name="Google Shape;7195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196" name="Google Shape;7196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197" name="Google Shape;7197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198" name="Google Shape;7198;p118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199" name="Google Shape;7199;p118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200" name="Google Shape;7200;p118"/>
              <p:cNvCxnSpPr>
                <a:stCxn id="7199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1" name="Google Shape;7201;p118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2" name="Google Shape;7202;p118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3" name="Google Shape;7203;p118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4" name="Google Shape;7204;p118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5" name="Google Shape;7205;p118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6" name="Google Shape;7206;p118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7" name="Google Shape;7207;p118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8" name="Google Shape;7208;p118"/>
              <p:cNvCxnSpPr>
                <a:endCxn id="7192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209" name="Google Shape;7209;p118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7210" name="Google Shape;7210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11" name="Google Shape;7211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12" name="Google Shape;7212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13" name="Google Shape;7213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14" name="Google Shape;7214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15" name="Google Shape;7215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16" name="Google Shape;7216;p118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17" name="Google Shape;7217;p118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18" name="Google Shape;7218;p118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7219" name="Google Shape;7219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20" name="Google Shape;7220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21" name="Google Shape;7221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22" name="Google Shape;7222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23" name="Google Shape;7223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24" name="Google Shape;7224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25" name="Google Shape;7225;p118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26" name="Google Shape;7226;p118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27" name="Google Shape;7227;p118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7228" name="Google Shape;7228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29" name="Google Shape;7229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30" name="Google Shape;7230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31" name="Google Shape;7231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32" name="Google Shape;7232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33" name="Google Shape;7233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34" name="Google Shape;7234;p118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35" name="Google Shape;7235;p118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36" name="Google Shape;7236;p118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7237" name="Google Shape;7237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38" name="Google Shape;7238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39" name="Google Shape;7239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40" name="Google Shape;7240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41" name="Google Shape;7241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42" name="Google Shape;7242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43" name="Google Shape;7243;p118"/>
                <p:cNvCxnSpPr/>
                <p:nvPr/>
              </p:nvCxnSpPr>
              <p:spPr>
                <a:xfrm>
                  <a:off x="2358" y="1360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44" name="Google Shape;7244;p118"/>
                <p:cNvCxnSpPr/>
                <p:nvPr/>
              </p:nvCxnSpPr>
              <p:spPr>
                <a:xfrm>
                  <a:off x="2906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45" name="Google Shape;7245;p118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7246" name="Google Shape;7246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47" name="Google Shape;7247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48" name="Google Shape;7248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49" name="Google Shape;7249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50" name="Google Shape;7250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51" name="Google Shape;7251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52" name="Google Shape;7252;p118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53" name="Google Shape;7253;p118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54" name="Google Shape;7254;p118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7255" name="Google Shape;7255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56" name="Google Shape;7256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57" name="Google Shape;7257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58" name="Google Shape;7258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59" name="Google Shape;7259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0" name="Google Shape;7260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61" name="Google Shape;7261;p118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62" name="Google Shape;7262;p118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263" name="Google Shape;7263;p118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7264" name="Google Shape;7264;p118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65" name="Google Shape;7265;p118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266" name="Google Shape;7266;p118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267" name="Google Shape;7267;p118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268" name="Google Shape;7268;p118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269" name="Google Shape;7269;p118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3333CC"/>
                      </a:buClr>
                      <a:buSzPts val="1300"/>
                      <a:buFont typeface="Calibri"/>
                      <a:buNone/>
                    </a:pPr>
                    <a:r>
                      <a:t/>
                    </a:r>
                    <a:endParaRPr b="0" i="0" sz="15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cxnSp>
              <p:nvCxnSpPr>
                <p:cNvPr id="7270" name="Google Shape;7270;p118"/>
                <p:cNvCxnSpPr/>
                <p:nvPr/>
              </p:nvCxnSpPr>
              <p:spPr>
                <a:xfrm>
                  <a:off x="2357" y="1361"/>
                  <a:ext cx="0" cy="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271" name="Google Shape;7271;p118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272" name="Google Shape;7272;p118"/>
            <p:cNvSpPr/>
            <p:nvPr/>
          </p:nvSpPr>
          <p:spPr>
            <a:xfrm>
              <a:off x="1498600" y="4165600"/>
              <a:ext cx="3086100" cy="1168400"/>
            </a:xfrm>
            <a:prstGeom prst="ellipse">
              <a:avLst/>
            </a:prstGeom>
            <a:solidFill>
              <a:srgbClr val="3C6CD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273" name="Google Shape;7273;p118"/>
            <p:cNvGrpSpPr/>
            <p:nvPr/>
          </p:nvGrpSpPr>
          <p:grpSpPr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7274" name="Google Shape;7274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275" name="Google Shape;7275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276" name="Google Shape;7276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277" name="Google Shape;7277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278" name="Google Shape;7278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9" name="Google Shape;7279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280" name="Google Shape;7280;p118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81" name="Google Shape;7281;p118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282" name="Google Shape;7282;p118"/>
            <p:cNvCxnSpPr>
              <a:stCxn id="7281" idx="0"/>
            </p:cNvCxnSpPr>
            <p:nvPr/>
          </p:nvCxnSpPr>
          <p:spPr>
            <a:xfrm>
              <a:off x="2662301" y="4315627"/>
              <a:ext cx="940500" cy="116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3" name="Google Shape;7283;p118"/>
            <p:cNvCxnSpPr/>
            <p:nvPr/>
          </p:nvCxnSpPr>
          <p:spPr>
            <a:xfrm>
              <a:off x="3112420" y="4624312"/>
              <a:ext cx="116433" cy="710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4" name="Google Shape;7284;p118"/>
            <p:cNvCxnSpPr/>
            <p:nvPr/>
          </p:nvCxnSpPr>
          <p:spPr>
            <a:xfrm flipH="1" rot="10800000">
              <a:off x="2920421" y="4797923"/>
              <a:ext cx="234667" cy="3886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5" name="Google Shape;7285;p118"/>
            <p:cNvCxnSpPr/>
            <p:nvPr/>
          </p:nvCxnSpPr>
          <p:spPr>
            <a:xfrm flipH="1" rot="10800000">
              <a:off x="2636021" y="4648552"/>
              <a:ext cx="185893" cy="933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6" name="Google Shape;7286;p118"/>
            <p:cNvCxnSpPr/>
            <p:nvPr/>
          </p:nvCxnSpPr>
          <p:spPr>
            <a:xfrm flipH="1" rot="10800000">
              <a:off x="2348386" y="4902261"/>
              <a:ext cx="185893" cy="933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7" name="Google Shape;7287;p118"/>
            <p:cNvCxnSpPr/>
            <p:nvPr/>
          </p:nvCxnSpPr>
          <p:spPr>
            <a:xfrm flipH="1" rot="10800000">
              <a:off x="3127556" y="4839861"/>
              <a:ext cx="243934" cy="21546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8" name="Google Shape;7288;p118"/>
            <p:cNvCxnSpPr/>
            <p:nvPr/>
          </p:nvCxnSpPr>
          <p:spPr>
            <a:xfrm rot="10800000">
              <a:off x="3601475" y="4827802"/>
              <a:ext cx="342282" cy="1059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9" name="Google Shape;7289;p118"/>
            <p:cNvCxnSpPr/>
            <p:nvPr/>
          </p:nvCxnSpPr>
          <p:spPr>
            <a:xfrm flipH="1" rot="10800000">
              <a:off x="3587812" y="4532358"/>
              <a:ext cx="273243" cy="16667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0" name="Google Shape;7290;p118"/>
            <p:cNvCxnSpPr>
              <a:endCxn id="7274" idx="4"/>
            </p:cNvCxnSpPr>
            <p:nvPr/>
          </p:nvCxnSpPr>
          <p:spPr>
            <a:xfrm rot="10800000">
              <a:off x="2408212" y="4421933"/>
              <a:ext cx="396300" cy="74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291" name="Google Shape;7291;p118"/>
            <p:cNvGrpSpPr/>
            <p:nvPr/>
          </p:nvGrpSpPr>
          <p:grpSpPr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7292" name="Google Shape;7292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293" name="Google Shape;7293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294" name="Google Shape;7294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295" name="Google Shape;7295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296" name="Google Shape;7296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7" name="Google Shape;7297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298" name="Google Shape;7298;p118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99" name="Google Shape;7299;p118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00" name="Google Shape;7300;p118"/>
            <p:cNvGrpSpPr/>
            <p:nvPr/>
          </p:nvGrpSpPr>
          <p:grpSpPr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7301" name="Google Shape;7301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02" name="Google Shape;7302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03" name="Google Shape;7303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04" name="Google Shape;7304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305" name="Google Shape;7305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6" name="Google Shape;7306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307" name="Google Shape;7307;p118"/>
              <p:cNvCxnSpPr/>
              <p:nvPr/>
            </p:nvCxnSpPr>
            <p:spPr>
              <a:xfrm>
                <a:off x="2357" y="1360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08" name="Google Shape;7308;p118"/>
              <p:cNvCxnSpPr/>
              <p:nvPr/>
            </p:nvCxnSpPr>
            <p:spPr>
              <a:xfrm>
                <a:off x="2908" y="1362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09" name="Google Shape;7309;p118"/>
            <p:cNvGrpSpPr/>
            <p:nvPr/>
          </p:nvGrpSpPr>
          <p:grpSpPr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7310" name="Google Shape;7310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11" name="Google Shape;7311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12" name="Google Shape;7312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13" name="Google Shape;7313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314" name="Google Shape;7314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5" name="Google Shape;7315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316" name="Google Shape;7316;p118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17" name="Google Shape;7317;p118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18" name="Google Shape;7318;p118"/>
            <p:cNvGrpSpPr/>
            <p:nvPr/>
          </p:nvGrpSpPr>
          <p:grpSpPr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7319" name="Google Shape;7319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20" name="Google Shape;7320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21" name="Google Shape;7321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22" name="Google Shape;7322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323" name="Google Shape;7323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4" name="Google Shape;7324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325" name="Google Shape;7325;p118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26" name="Google Shape;7326;p118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27" name="Google Shape;7327;p118"/>
            <p:cNvGrpSpPr/>
            <p:nvPr/>
          </p:nvGrpSpPr>
          <p:grpSpPr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7328" name="Google Shape;7328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29" name="Google Shape;7329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30" name="Google Shape;7330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31" name="Google Shape;7331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332" name="Google Shape;7332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3" name="Google Shape;7333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334" name="Google Shape;7334;p118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35" name="Google Shape;7335;p118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36" name="Google Shape;7336;p118"/>
            <p:cNvGrpSpPr/>
            <p:nvPr/>
          </p:nvGrpSpPr>
          <p:grpSpPr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7337" name="Google Shape;7337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38" name="Google Shape;7338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39" name="Google Shape;7339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40" name="Google Shape;7340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341" name="Google Shape;7341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2" name="Google Shape;7342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343" name="Google Shape;7343;p118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44" name="Google Shape;7344;p118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345" name="Google Shape;7345;p118"/>
            <p:cNvGrpSpPr/>
            <p:nvPr/>
          </p:nvGrpSpPr>
          <p:grpSpPr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7346" name="Google Shape;7346;p118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47" name="Google Shape;7347;p118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348" name="Google Shape;7348;p118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49" name="Google Shape;7349;p118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350" name="Google Shape;7350;p118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1" name="Google Shape;7351;p118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3333CC"/>
                    </a:buClr>
                    <a:buSzPts val="1300"/>
                    <a:buFont typeface="Calibri"/>
                    <a:buNone/>
                  </a:pPr>
                  <a:r>
                    <a:t/>
                  </a:r>
                  <a:endParaRPr b="0" i="0" sz="15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cxnSp>
            <p:nvCxnSpPr>
              <p:cNvPr id="7352" name="Google Shape;7352;p118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353" name="Google Shape;7353;p118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354" name="Google Shape;7354;p118"/>
            <p:cNvCxnSpPr>
              <a:endCxn id="7194" idx="1"/>
            </p:cNvCxnSpPr>
            <p:nvPr/>
          </p:nvCxnSpPr>
          <p:spPr>
            <a:xfrm>
              <a:off x="2383487" y="2610474"/>
              <a:ext cx="238200" cy="261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5" name="Google Shape;7355;p118"/>
            <p:cNvCxnSpPr>
              <a:stCxn id="7092" idx="8"/>
              <a:endCxn id="7356" idx="2"/>
            </p:cNvCxnSpPr>
            <p:nvPr/>
          </p:nvCxnSpPr>
          <p:spPr>
            <a:xfrm>
              <a:off x="1455737" y="2990814"/>
              <a:ext cx="38100" cy="3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7" name="Google Shape;7357;p118"/>
            <p:cNvCxnSpPr>
              <a:endCxn id="7356" idx="3"/>
            </p:cNvCxnSpPr>
            <p:nvPr/>
          </p:nvCxnSpPr>
          <p:spPr>
            <a:xfrm>
              <a:off x="1235234" y="3271143"/>
              <a:ext cx="123900" cy="212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8" name="Google Shape;7358;p118"/>
            <p:cNvCxnSpPr>
              <a:endCxn id="7239" idx="1"/>
            </p:cNvCxnSpPr>
            <p:nvPr/>
          </p:nvCxnSpPr>
          <p:spPr>
            <a:xfrm>
              <a:off x="3915620" y="2411781"/>
              <a:ext cx="308100" cy="5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9" name="Google Shape;7359;p118"/>
            <p:cNvCxnSpPr>
              <a:endCxn id="7239" idx="0"/>
            </p:cNvCxnSpPr>
            <p:nvPr/>
          </p:nvCxnSpPr>
          <p:spPr>
            <a:xfrm flipH="1">
              <a:off x="4426304" y="2390060"/>
              <a:ext cx="384300" cy="57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0" name="Google Shape;7360;p118"/>
            <p:cNvCxnSpPr>
              <a:endCxn id="7156" idx="0"/>
            </p:cNvCxnSpPr>
            <p:nvPr/>
          </p:nvCxnSpPr>
          <p:spPr>
            <a:xfrm>
              <a:off x="6770957" y="2900235"/>
              <a:ext cx="216000" cy="1046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1" name="Google Shape;7361;p118"/>
            <p:cNvCxnSpPr/>
            <p:nvPr/>
          </p:nvCxnSpPr>
          <p:spPr>
            <a:xfrm flipH="1">
              <a:off x="7137400" y="3251200"/>
              <a:ext cx="241300" cy="6921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2" name="Google Shape;7362;p118"/>
            <p:cNvCxnSpPr>
              <a:stCxn id="7096" idx="4"/>
              <a:endCxn id="7170" idx="0"/>
            </p:cNvCxnSpPr>
            <p:nvPr/>
          </p:nvCxnSpPr>
          <p:spPr>
            <a:xfrm flipH="1">
              <a:off x="7483613" y="4229100"/>
              <a:ext cx="541200" cy="24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3" name="Google Shape;7363;p118"/>
            <p:cNvCxnSpPr/>
            <p:nvPr/>
          </p:nvCxnSpPr>
          <p:spPr>
            <a:xfrm rot="10800000">
              <a:off x="7454900" y="4573588"/>
              <a:ext cx="796925" cy="6143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4" name="Google Shape;7364;p118"/>
            <p:cNvCxnSpPr>
              <a:endCxn id="7172" idx="5"/>
            </p:cNvCxnSpPr>
            <p:nvPr/>
          </p:nvCxnSpPr>
          <p:spPr>
            <a:xfrm rot="10800000">
              <a:off x="6496435" y="4722379"/>
              <a:ext cx="1047900" cy="9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5" name="Google Shape;7365;p118"/>
            <p:cNvCxnSpPr>
              <a:stCxn id="7097" idx="0"/>
              <a:endCxn id="7366" idx="5"/>
            </p:cNvCxnSpPr>
            <p:nvPr/>
          </p:nvCxnSpPr>
          <p:spPr>
            <a:xfrm rot="10800000">
              <a:off x="5085361" y="5684604"/>
              <a:ext cx="520800" cy="169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7" name="Google Shape;7367;p118"/>
            <p:cNvCxnSpPr/>
            <p:nvPr/>
          </p:nvCxnSpPr>
          <p:spPr>
            <a:xfrm rot="10800000">
              <a:off x="4068763" y="5045075"/>
              <a:ext cx="371475" cy="9731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8" name="Google Shape;7368;p118"/>
            <p:cNvCxnSpPr/>
            <p:nvPr/>
          </p:nvCxnSpPr>
          <p:spPr>
            <a:xfrm flipH="1" rot="10800000">
              <a:off x="3389313" y="5689600"/>
              <a:ext cx="306387" cy="165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9" name="Google Shape;7369;p118"/>
            <p:cNvCxnSpPr/>
            <p:nvPr/>
          </p:nvCxnSpPr>
          <p:spPr>
            <a:xfrm flipH="1" rot="10800000">
              <a:off x="1790700" y="5160963"/>
              <a:ext cx="401638" cy="2095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0" name="Google Shape;7370;p118"/>
            <p:cNvCxnSpPr/>
            <p:nvPr/>
          </p:nvCxnSpPr>
          <p:spPr>
            <a:xfrm flipH="1" rot="10800000">
              <a:off x="1179513" y="4467225"/>
              <a:ext cx="227012" cy="2825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1" name="Google Shape;7371;p118"/>
            <p:cNvCxnSpPr>
              <a:endCxn id="7356" idx="5"/>
            </p:cNvCxnSpPr>
            <p:nvPr/>
          </p:nvCxnSpPr>
          <p:spPr>
            <a:xfrm flipH="1" rot="10800000">
              <a:off x="1156034" y="4369521"/>
              <a:ext cx="2031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72" name="Google Shape;7372;p118"/>
            <p:cNvSpPr/>
            <p:nvPr/>
          </p:nvSpPr>
          <p:spPr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73" name="Google Shape;7373;p118"/>
            <p:cNvCxnSpPr/>
            <p:nvPr/>
          </p:nvCxnSpPr>
          <p:spPr>
            <a:xfrm>
              <a:off x="4713288" y="3051291"/>
              <a:ext cx="964307" cy="26892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4" name="Google Shape;7374;p118"/>
            <p:cNvCxnSpPr/>
            <p:nvPr/>
          </p:nvCxnSpPr>
          <p:spPr>
            <a:xfrm>
              <a:off x="6139457" y="3169615"/>
              <a:ext cx="691556" cy="784846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5" name="Google Shape;7375;p118"/>
            <p:cNvCxnSpPr>
              <a:stCxn id="7321" idx="0"/>
            </p:cNvCxnSpPr>
            <p:nvPr/>
          </p:nvCxnSpPr>
          <p:spPr>
            <a:xfrm flipH="1" rot="10800000">
              <a:off x="3833272" y="4233218"/>
              <a:ext cx="190500" cy="1413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76" name="Google Shape;7376;p118"/>
            <p:cNvSpPr/>
            <p:nvPr/>
          </p:nvSpPr>
          <p:spPr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100"/>
            </a:p>
          </p:txBody>
        </p:sp>
        <p:cxnSp>
          <p:nvCxnSpPr>
            <p:cNvPr id="7377" name="Google Shape;7377;p118"/>
            <p:cNvCxnSpPr>
              <a:stCxn id="7376" idx="6"/>
              <a:endCxn id="7115" idx="1"/>
            </p:cNvCxnSpPr>
            <p:nvPr/>
          </p:nvCxnSpPr>
          <p:spPr>
            <a:xfrm flipH="1" rot="10800000">
              <a:off x="4460773" y="3953985"/>
              <a:ext cx="770100" cy="1581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8" name="Google Shape;7378;p118"/>
            <p:cNvCxnSpPr/>
            <p:nvPr/>
          </p:nvCxnSpPr>
          <p:spPr>
            <a:xfrm>
              <a:off x="3692525" y="3789363"/>
              <a:ext cx="342828" cy="205015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9" name="Google Shape;7379;p118"/>
            <p:cNvCxnSpPr>
              <a:stCxn id="7246" idx="5"/>
              <a:endCxn id="7111" idx="1"/>
            </p:cNvCxnSpPr>
            <p:nvPr/>
          </p:nvCxnSpPr>
          <p:spPr>
            <a:xfrm>
              <a:off x="4876257" y="3633041"/>
              <a:ext cx="431700" cy="2226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0" name="Google Shape;7380;p118"/>
            <p:cNvCxnSpPr>
              <a:endCxn id="7276" idx="0"/>
            </p:cNvCxnSpPr>
            <p:nvPr/>
          </p:nvCxnSpPr>
          <p:spPr>
            <a:xfrm flipH="1">
              <a:off x="2407287" y="3753303"/>
              <a:ext cx="282600" cy="511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1" name="Google Shape;7381;p118"/>
            <p:cNvCxnSpPr>
              <a:stCxn id="7335" idx="0"/>
            </p:cNvCxnSpPr>
            <p:nvPr/>
          </p:nvCxnSpPr>
          <p:spPr>
            <a:xfrm flipH="1" rot="10800000">
              <a:off x="4307761" y="4626575"/>
              <a:ext cx="843900" cy="304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66" name="Google Shape;7366;p118"/>
            <p:cNvSpPr/>
            <p:nvPr/>
          </p:nvSpPr>
          <p:spPr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118"/>
            <p:cNvSpPr/>
            <p:nvPr/>
          </p:nvSpPr>
          <p:spPr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82" name="Google Shape;7382;p118"/>
            <p:cNvCxnSpPr>
              <a:stCxn id="7356" idx="0"/>
              <a:endCxn id="7270" idx="0"/>
            </p:cNvCxnSpPr>
            <p:nvPr/>
          </p:nvCxnSpPr>
          <p:spPr>
            <a:xfrm flipH="1" rot="10800000">
              <a:off x="1684338" y="3653682"/>
              <a:ext cx="758700" cy="2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3" name="Google Shape;7383;p118"/>
            <p:cNvCxnSpPr>
              <a:endCxn id="7280" idx="1"/>
            </p:cNvCxnSpPr>
            <p:nvPr/>
          </p:nvCxnSpPr>
          <p:spPr>
            <a:xfrm>
              <a:off x="1685925" y="4111625"/>
              <a:ext cx="466800" cy="270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84" name="Google Shape;7384;p118"/>
          <p:cNvGrpSpPr/>
          <p:nvPr/>
        </p:nvGrpSpPr>
        <p:grpSpPr>
          <a:xfrm>
            <a:off x="863204" y="3773091"/>
            <a:ext cx="656034" cy="379809"/>
            <a:chOff x="2889" y="1631"/>
            <a:chExt cx="980" cy="743"/>
          </a:xfrm>
        </p:grpSpPr>
        <p:sp>
          <p:nvSpPr>
            <p:cNvPr id="7385" name="Google Shape;7385;p118"/>
            <p:cNvSpPr/>
            <p:nvPr/>
          </p:nvSpPr>
          <p:spPr>
            <a:xfrm>
              <a:off x="3046" y="1841"/>
              <a:ext cx="663" cy="533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118"/>
            <p:cNvSpPr/>
            <p:nvPr/>
          </p:nvSpPr>
          <p:spPr>
            <a:xfrm>
              <a:off x="2889" y="1631"/>
              <a:ext cx="980" cy="254"/>
            </a:xfrm>
            <a:prstGeom prst="triangle">
              <a:avLst>
                <a:gd fmla="val 50000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C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87" name="Google Shape;7387;p118"/>
          <p:cNvCxnSpPr/>
          <p:nvPr/>
        </p:nvCxnSpPr>
        <p:spPr>
          <a:xfrm flipH="1" rot="10800000">
            <a:off x="1404938" y="4112401"/>
            <a:ext cx="108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88" name="Google Shape;7388;p118"/>
          <p:cNvSpPr txBox="1"/>
          <p:nvPr>
            <p:ph idx="1" type="body"/>
          </p:nvPr>
        </p:nvSpPr>
        <p:spPr>
          <a:xfrm>
            <a:off x="-74800" y="1506400"/>
            <a:ext cx="92187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171450" lvl="0" marL="266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Font typeface="Noto Sans Symbols"/>
              <a:buChar char="▪"/>
            </a:pPr>
            <a:r>
              <a:rPr lang="el"/>
              <a:t>ο συνδρομητής ζητά περιεχόμενο</a:t>
            </a:r>
            <a:r>
              <a:rPr lang="el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"/>
              <a:t>ο πάροχος υπηρεσιών επιστρέφει </a:t>
            </a:r>
            <a:r>
              <a:rPr lang="el">
                <a:latin typeface="Calibri"/>
                <a:ea typeface="Calibri"/>
                <a:cs typeface="Calibri"/>
                <a:sym typeface="Calibri"/>
              </a:rPr>
              <a:t> manifest</a:t>
            </a:r>
            <a:endParaRPr/>
          </a:p>
        </p:txBody>
      </p:sp>
      <p:sp>
        <p:nvSpPr>
          <p:cNvPr id="7389" name="Google Shape;7389;p118"/>
          <p:cNvSpPr txBox="1"/>
          <p:nvPr>
            <p:ph type="title"/>
          </p:nvPr>
        </p:nvSpPr>
        <p:spPr>
          <a:xfrm>
            <a:off x="190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Δίκτυα διανομής περιεχομένου (CDNs)</a:t>
            </a:r>
            <a:endParaRPr/>
          </a:p>
        </p:txBody>
      </p:sp>
      <p:grpSp>
        <p:nvGrpSpPr>
          <p:cNvPr id="7390" name="Google Shape;7390;p118"/>
          <p:cNvGrpSpPr/>
          <p:nvPr/>
        </p:nvGrpSpPr>
        <p:grpSpPr>
          <a:xfrm>
            <a:off x="2948838" y="4485146"/>
            <a:ext cx="261922" cy="509609"/>
            <a:chOff x="7923189" y="2486664"/>
            <a:chExt cx="360377" cy="884585"/>
          </a:xfrm>
        </p:grpSpPr>
        <p:pic>
          <p:nvPicPr>
            <p:cNvPr id="7391" name="Google Shape;7391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92" name="Google Shape;7392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393" name="Google Shape;7393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4" name="Google Shape;7394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5" name="Google Shape;7395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6" name="Google Shape;7396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7" name="Google Shape;7397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398" name="Google Shape;7398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399" name="Google Shape;7399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0" name="Google Shape;7400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01" name="Google Shape;7401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02" name="Google Shape;7402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403" name="Google Shape;7403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4" name="Google Shape;7404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05" name="Google Shape;7405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6" name="Google Shape;7406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07" name="Google Shape;7407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408" name="Google Shape;7408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9" name="Google Shape;7409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10" name="Google Shape;7410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11" name="Google Shape;7411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412" name="Google Shape;7412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3" name="Google Shape;7413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14" name="Google Shape;7414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5" name="Google Shape;7415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6" name="Google Shape;7416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7" name="Google Shape;7417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8" name="Google Shape;7418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9" name="Google Shape;7419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0" name="Google Shape;7420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1" name="Google Shape;7421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2" name="Google Shape;7422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3" name="Google Shape;7423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4" name="Google Shape;7424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25" name="Google Shape;7425;p118"/>
          <p:cNvGrpSpPr/>
          <p:nvPr/>
        </p:nvGrpSpPr>
        <p:grpSpPr>
          <a:xfrm>
            <a:off x="3823970" y="2819462"/>
            <a:ext cx="260733" cy="509609"/>
            <a:chOff x="7923189" y="2486664"/>
            <a:chExt cx="360377" cy="884585"/>
          </a:xfrm>
        </p:grpSpPr>
        <p:pic>
          <p:nvPicPr>
            <p:cNvPr id="7426" name="Google Shape;7426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27" name="Google Shape;7427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428" name="Google Shape;7428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9" name="Google Shape;7429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0" name="Google Shape;7430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1" name="Google Shape;7431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2" name="Google Shape;7432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33" name="Google Shape;7433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434" name="Google Shape;7434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5" name="Google Shape;7435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36" name="Google Shape;7436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37" name="Google Shape;7437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438" name="Google Shape;7438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9" name="Google Shape;7439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40" name="Google Shape;7440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1" name="Google Shape;7441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42" name="Google Shape;7442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443" name="Google Shape;7443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4" name="Google Shape;7444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45" name="Google Shape;7445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46" name="Google Shape;7446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447" name="Google Shape;7447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8" name="Google Shape;7448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49" name="Google Shape;7449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0" name="Google Shape;7450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1" name="Google Shape;7451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2" name="Google Shape;7452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3" name="Google Shape;7453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4" name="Google Shape;7454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5" name="Google Shape;7455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6" name="Google Shape;7456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7" name="Google Shape;7457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8" name="Google Shape;7458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9" name="Google Shape;7459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0" name="Google Shape;7460;p118"/>
          <p:cNvGrpSpPr/>
          <p:nvPr/>
        </p:nvGrpSpPr>
        <p:grpSpPr>
          <a:xfrm>
            <a:off x="4346670" y="4361209"/>
            <a:ext cx="260733" cy="510759"/>
            <a:chOff x="7923189" y="2486664"/>
            <a:chExt cx="360377" cy="884585"/>
          </a:xfrm>
        </p:grpSpPr>
        <p:pic>
          <p:nvPicPr>
            <p:cNvPr id="7461" name="Google Shape;7461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62" name="Google Shape;7462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463" name="Google Shape;7463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4" name="Google Shape;7464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5" name="Google Shape;7465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6" name="Google Shape;7466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7" name="Google Shape;7467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68" name="Google Shape;7468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469" name="Google Shape;7469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0" name="Google Shape;7470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71" name="Google Shape;7471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72" name="Google Shape;7472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473" name="Google Shape;7473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4" name="Google Shape;7474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75" name="Google Shape;7475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6" name="Google Shape;7476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77" name="Google Shape;7477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478" name="Google Shape;7478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9" name="Google Shape;7479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0" name="Google Shape;7480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481" name="Google Shape;7481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482" name="Google Shape;7482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3" name="Google Shape;7483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84" name="Google Shape;7484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5" name="Google Shape;7485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6" name="Google Shape;7486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7" name="Google Shape;7487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8" name="Google Shape;7488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9" name="Google Shape;7489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0" name="Google Shape;7490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1" name="Google Shape;7491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2" name="Google Shape;7492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3" name="Google Shape;7493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4" name="Google Shape;7494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95" name="Google Shape;7495;p118"/>
          <p:cNvGrpSpPr/>
          <p:nvPr/>
        </p:nvGrpSpPr>
        <p:grpSpPr>
          <a:xfrm>
            <a:off x="5083651" y="3024134"/>
            <a:ext cx="260733" cy="510759"/>
            <a:chOff x="7923189" y="2486664"/>
            <a:chExt cx="360377" cy="884585"/>
          </a:xfrm>
        </p:grpSpPr>
        <p:pic>
          <p:nvPicPr>
            <p:cNvPr id="7496" name="Google Shape;7496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97" name="Google Shape;7497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498" name="Google Shape;7498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9" name="Google Shape;7499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0" name="Google Shape;7500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1" name="Google Shape;7501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2" name="Google Shape;7502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03" name="Google Shape;7503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504" name="Google Shape;7504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5" name="Google Shape;7505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06" name="Google Shape;7506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07" name="Google Shape;7507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508" name="Google Shape;7508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9" name="Google Shape;7509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10" name="Google Shape;7510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1" name="Google Shape;7511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12" name="Google Shape;7512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513" name="Google Shape;7513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4" name="Google Shape;7514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15" name="Google Shape;7515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16" name="Google Shape;7516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517" name="Google Shape;7517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8" name="Google Shape;7518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19" name="Google Shape;7519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0" name="Google Shape;7520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1" name="Google Shape;7521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2" name="Google Shape;7522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3" name="Google Shape;7523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4" name="Google Shape;7524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5" name="Google Shape;7525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6" name="Google Shape;7526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7" name="Google Shape;7527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8" name="Google Shape;7528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9" name="Google Shape;7529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30" name="Google Shape;7530;p118"/>
          <p:cNvGrpSpPr/>
          <p:nvPr/>
        </p:nvGrpSpPr>
        <p:grpSpPr>
          <a:xfrm>
            <a:off x="2124964" y="4374302"/>
            <a:ext cx="260733" cy="510759"/>
            <a:chOff x="7923189" y="2486664"/>
            <a:chExt cx="360377" cy="884585"/>
          </a:xfrm>
        </p:grpSpPr>
        <p:pic>
          <p:nvPicPr>
            <p:cNvPr id="7531" name="Google Shape;7531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32" name="Google Shape;7532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533" name="Google Shape;7533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4" name="Google Shape;7534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5" name="Google Shape;7535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6" name="Google Shape;7536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7" name="Google Shape;7537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38" name="Google Shape;7538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539" name="Google Shape;7539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0" name="Google Shape;7540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41" name="Google Shape;7541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42" name="Google Shape;7542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543" name="Google Shape;7543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4" name="Google Shape;7544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45" name="Google Shape;7545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6" name="Google Shape;7546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47" name="Google Shape;7547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548" name="Google Shape;7548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9" name="Google Shape;7549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50" name="Google Shape;7550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51" name="Google Shape;7551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552" name="Google Shape;7552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3" name="Google Shape;7553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54" name="Google Shape;7554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5" name="Google Shape;7555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6" name="Google Shape;7556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7" name="Google Shape;7557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8" name="Google Shape;7558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9" name="Google Shape;7559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0" name="Google Shape;7560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1" name="Google Shape;7561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2" name="Google Shape;7562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3" name="Google Shape;7563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4" name="Google Shape;7564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65" name="Google Shape;7565;p118"/>
          <p:cNvGrpSpPr/>
          <p:nvPr/>
        </p:nvGrpSpPr>
        <p:grpSpPr>
          <a:xfrm>
            <a:off x="6923199" y="3428947"/>
            <a:ext cx="742913" cy="548890"/>
            <a:chOff x="7707615" y="4368868"/>
            <a:chExt cx="990551" cy="731658"/>
          </a:xfrm>
        </p:grpSpPr>
        <p:pic>
          <p:nvPicPr>
            <p:cNvPr id="7566" name="Google Shape;7566;p1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567" name="Google Shape;7567;p118"/>
            <p:cNvGrpSpPr/>
            <p:nvPr/>
          </p:nvGrpSpPr>
          <p:grpSpPr>
            <a:xfrm flipH="1">
              <a:off x="7707615" y="4368892"/>
              <a:ext cx="225477" cy="395239"/>
              <a:chOff x="4143" y="429"/>
              <a:chExt cx="1422" cy="2392"/>
            </a:xfrm>
          </p:grpSpPr>
          <p:sp>
            <p:nvSpPr>
              <p:cNvPr id="7568" name="Google Shape;7568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9" name="Google Shape;7569;p118"/>
              <p:cNvSpPr/>
              <p:nvPr/>
            </p:nvSpPr>
            <p:spPr>
              <a:xfrm>
                <a:off x="4203" y="429"/>
                <a:ext cx="1051" cy="227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0" name="Google Shape;7570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1" name="Google Shape;7571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2" name="Google Shape;7572;p118"/>
              <p:cNvSpPr/>
              <p:nvPr/>
            </p:nvSpPr>
            <p:spPr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73" name="Google Shape;7573;p118"/>
              <p:cNvGrpSpPr/>
              <p:nvPr/>
            </p:nvGrpSpPr>
            <p:grpSpPr>
              <a:xfrm>
                <a:off x="4754" y="669"/>
                <a:ext cx="581" cy="144"/>
                <a:chOff x="620" y="2569"/>
                <a:chExt cx="725" cy="138"/>
              </a:xfrm>
            </p:grpSpPr>
            <p:sp>
              <p:nvSpPr>
                <p:cNvPr id="7574" name="Google Shape;7574;p118"/>
                <p:cNvSpPr/>
                <p:nvPr/>
              </p:nvSpPr>
              <p:spPr>
                <a:xfrm>
                  <a:off x="620" y="2569"/>
                  <a:ext cx="725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5" name="Google Shape;7575;p118"/>
                <p:cNvSpPr/>
                <p:nvPr/>
              </p:nvSpPr>
              <p:spPr>
                <a:xfrm>
                  <a:off x="645" y="2587"/>
                  <a:ext cx="700" cy="101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76" name="Google Shape;7576;p118"/>
              <p:cNvSpPr/>
              <p:nvPr/>
            </p:nvSpPr>
            <p:spPr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77" name="Google Shape;7577;p118"/>
              <p:cNvGrpSpPr/>
              <p:nvPr/>
            </p:nvGrpSpPr>
            <p:grpSpPr>
              <a:xfrm>
                <a:off x="4744" y="996"/>
                <a:ext cx="581" cy="134"/>
                <a:chOff x="610" y="2570"/>
                <a:chExt cx="725" cy="139"/>
              </a:xfrm>
            </p:grpSpPr>
            <p:sp>
              <p:nvSpPr>
                <p:cNvPr id="7578" name="Google Shape;7578;p118"/>
                <p:cNvSpPr/>
                <p:nvPr/>
              </p:nvSpPr>
              <p:spPr>
                <a:xfrm>
                  <a:off x="610" y="2570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9" name="Google Shape;7579;p118"/>
                <p:cNvSpPr/>
                <p:nvPr/>
              </p:nvSpPr>
              <p:spPr>
                <a:xfrm>
                  <a:off x="623" y="2590"/>
                  <a:ext cx="687" cy="1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80" name="Google Shape;7580;p118"/>
              <p:cNvSpPr/>
              <p:nvPr/>
            </p:nvSpPr>
            <p:spPr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1" name="Google Shape;7581;p118"/>
              <p:cNvSpPr/>
              <p:nvPr/>
            </p:nvSpPr>
            <p:spPr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82" name="Google Shape;7582;p118"/>
              <p:cNvGrpSpPr/>
              <p:nvPr/>
            </p:nvGrpSpPr>
            <p:grpSpPr>
              <a:xfrm>
                <a:off x="4734" y="1629"/>
                <a:ext cx="571" cy="144"/>
                <a:chOff x="613" y="2570"/>
                <a:chExt cx="711" cy="133"/>
              </a:xfrm>
            </p:grpSpPr>
            <p:sp>
              <p:nvSpPr>
                <p:cNvPr id="7583" name="Google Shape;7583;p118"/>
                <p:cNvSpPr/>
                <p:nvPr/>
              </p:nvSpPr>
              <p:spPr>
                <a:xfrm>
                  <a:off x="613" y="2570"/>
                  <a:ext cx="711" cy="13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4" name="Google Shape;7584;p118"/>
                <p:cNvSpPr/>
                <p:nvPr/>
              </p:nvSpPr>
              <p:spPr>
                <a:xfrm>
                  <a:off x="625" y="2588"/>
                  <a:ext cx="673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85" name="Google Shape;7585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586" name="Google Shape;7586;p118"/>
              <p:cNvGrpSpPr/>
              <p:nvPr/>
            </p:nvGrpSpPr>
            <p:grpSpPr>
              <a:xfrm>
                <a:off x="4744" y="1303"/>
                <a:ext cx="580" cy="163"/>
                <a:chOff x="620" y="2544"/>
                <a:chExt cx="723" cy="163"/>
              </a:xfrm>
            </p:grpSpPr>
            <p:sp>
              <p:nvSpPr>
                <p:cNvPr id="7587" name="Google Shape;7587;p118"/>
                <p:cNvSpPr/>
                <p:nvPr/>
              </p:nvSpPr>
              <p:spPr>
                <a:xfrm>
                  <a:off x="620" y="2544"/>
                  <a:ext cx="723" cy="16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8" name="Google Shape;7588;p118"/>
                <p:cNvSpPr/>
                <p:nvPr/>
              </p:nvSpPr>
              <p:spPr>
                <a:xfrm>
                  <a:off x="645" y="2582"/>
                  <a:ext cx="673" cy="11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589" name="Google Shape;7589;p118"/>
              <p:cNvSpPr/>
              <p:nvPr/>
            </p:nvSpPr>
            <p:spPr>
              <a:xfrm>
                <a:off x="5255" y="429"/>
                <a:ext cx="6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0" name="Google Shape;7590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1" name="Google Shape;7591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2" name="Google Shape;7592;p118"/>
              <p:cNvSpPr/>
              <p:nvPr/>
            </p:nvSpPr>
            <p:spPr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3" name="Google Shape;7593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4" name="Google Shape;7594;p118"/>
              <p:cNvSpPr/>
              <p:nvPr/>
            </p:nvSpPr>
            <p:spPr>
              <a:xfrm>
                <a:off x="4143" y="2677"/>
                <a:ext cx="1201" cy="144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5" name="Google Shape;7595;p118"/>
              <p:cNvSpPr/>
              <p:nvPr/>
            </p:nvSpPr>
            <p:spPr>
              <a:xfrm>
                <a:off x="4203" y="2705"/>
                <a:ext cx="1071" cy="7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6" name="Google Shape;7596;p118"/>
              <p:cNvSpPr/>
              <p:nvPr/>
            </p:nvSpPr>
            <p:spPr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7" name="Google Shape;7597;p118"/>
              <p:cNvSpPr/>
              <p:nvPr/>
            </p:nvSpPr>
            <p:spPr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8" name="Google Shape;7598;p118"/>
              <p:cNvSpPr/>
              <p:nvPr/>
            </p:nvSpPr>
            <p:spPr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9" name="Google Shape;7599;p118"/>
              <p:cNvSpPr/>
              <p:nvPr/>
            </p:nvSpPr>
            <p:spPr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00" name="Google Shape;7600;p118"/>
            <p:cNvGrpSpPr/>
            <p:nvPr/>
          </p:nvGrpSpPr>
          <p:grpSpPr>
            <a:xfrm flipH="1">
              <a:off x="7939390" y="4368868"/>
              <a:ext cx="227063" cy="396726"/>
              <a:chOff x="4136" y="427"/>
              <a:chExt cx="1432" cy="2401"/>
            </a:xfrm>
          </p:grpSpPr>
          <p:sp>
            <p:nvSpPr>
              <p:cNvPr id="7601" name="Google Shape;7601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2" name="Google Shape;7602;p118"/>
              <p:cNvSpPr/>
              <p:nvPr/>
            </p:nvSpPr>
            <p:spPr>
              <a:xfrm>
                <a:off x="4207" y="427"/>
                <a:ext cx="1051" cy="228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3" name="Google Shape;7603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4" name="Google Shape;7604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5" name="Google Shape;7605;p118"/>
              <p:cNvSpPr/>
              <p:nvPr/>
            </p:nvSpPr>
            <p:spPr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06" name="Google Shape;7606;p118"/>
              <p:cNvGrpSpPr/>
              <p:nvPr/>
            </p:nvGrpSpPr>
            <p:grpSpPr>
              <a:xfrm>
                <a:off x="4747" y="667"/>
                <a:ext cx="581" cy="144"/>
                <a:chOff x="612" y="2567"/>
                <a:chExt cx="725" cy="138"/>
              </a:xfrm>
            </p:grpSpPr>
            <p:sp>
              <p:nvSpPr>
                <p:cNvPr id="7607" name="Google Shape;7607;p118"/>
                <p:cNvSpPr/>
                <p:nvPr/>
              </p:nvSpPr>
              <p:spPr>
                <a:xfrm>
                  <a:off x="612" y="2567"/>
                  <a:ext cx="725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8" name="Google Shape;7608;p118"/>
                <p:cNvSpPr/>
                <p:nvPr/>
              </p:nvSpPr>
              <p:spPr>
                <a:xfrm>
                  <a:off x="624" y="2586"/>
                  <a:ext cx="700" cy="101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09" name="Google Shape;7609;p118"/>
              <p:cNvSpPr/>
              <p:nvPr/>
            </p:nvSpPr>
            <p:spPr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10" name="Google Shape;7610;p118"/>
              <p:cNvGrpSpPr/>
              <p:nvPr/>
            </p:nvGrpSpPr>
            <p:grpSpPr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611" name="Google Shape;7611;p118"/>
                <p:cNvSpPr/>
                <p:nvPr/>
              </p:nvSpPr>
              <p:spPr>
                <a:xfrm>
                  <a:off x="614" y="2568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2" name="Google Shape;7612;p118"/>
                <p:cNvSpPr/>
                <p:nvPr/>
              </p:nvSpPr>
              <p:spPr>
                <a:xfrm>
                  <a:off x="627" y="2588"/>
                  <a:ext cx="687" cy="1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13" name="Google Shape;7613;p118"/>
              <p:cNvSpPr/>
              <p:nvPr/>
            </p:nvSpPr>
            <p:spPr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4" name="Google Shape;7614;p118"/>
              <p:cNvSpPr/>
              <p:nvPr/>
            </p:nvSpPr>
            <p:spPr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15" name="Google Shape;7615;p118"/>
              <p:cNvGrpSpPr/>
              <p:nvPr/>
            </p:nvGrpSpPr>
            <p:grpSpPr>
              <a:xfrm>
                <a:off x="4737" y="1628"/>
                <a:ext cx="571" cy="153"/>
                <a:chOff x="617" y="2569"/>
                <a:chExt cx="711" cy="141"/>
              </a:xfrm>
            </p:grpSpPr>
            <p:sp>
              <p:nvSpPr>
                <p:cNvPr id="7616" name="Google Shape;7616;p118"/>
                <p:cNvSpPr/>
                <p:nvPr/>
              </p:nvSpPr>
              <p:spPr>
                <a:xfrm>
                  <a:off x="617" y="2569"/>
                  <a:ext cx="711" cy="141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7" name="Google Shape;7617;p118"/>
                <p:cNvSpPr/>
                <p:nvPr/>
              </p:nvSpPr>
              <p:spPr>
                <a:xfrm>
                  <a:off x="629" y="2586"/>
                  <a:ext cx="67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18" name="Google Shape;7618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19" name="Google Shape;7619;p118"/>
              <p:cNvGrpSpPr/>
              <p:nvPr/>
            </p:nvGrpSpPr>
            <p:grpSpPr>
              <a:xfrm>
                <a:off x="4737" y="1330"/>
                <a:ext cx="611" cy="134"/>
                <a:chOff x="612" y="2571"/>
                <a:chExt cx="761" cy="134"/>
              </a:xfrm>
            </p:grpSpPr>
            <p:sp>
              <p:nvSpPr>
                <p:cNvPr id="7620" name="Google Shape;7620;p118"/>
                <p:cNvSpPr/>
                <p:nvPr/>
              </p:nvSpPr>
              <p:spPr>
                <a:xfrm>
                  <a:off x="612" y="2571"/>
                  <a:ext cx="761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1" name="Google Shape;7621;p118"/>
                <p:cNvSpPr/>
                <p:nvPr/>
              </p:nvSpPr>
              <p:spPr>
                <a:xfrm>
                  <a:off x="624" y="2590"/>
                  <a:ext cx="723" cy="10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22" name="Google Shape;7622;p118"/>
              <p:cNvSpPr/>
              <p:nvPr/>
            </p:nvSpPr>
            <p:spPr>
              <a:xfrm>
                <a:off x="5248" y="427"/>
                <a:ext cx="70" cy="229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3" name="Google Shape;7623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4" name="Google Shape;7624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5" name="Google Shape;7625;p118"/>
              <p:cNvSpPr/>
              <p:nvPr/>
            </p:nvSpPr>
            <p:spPr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6" name="Google Shape;7626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7" name="Google Shape;7627;p118"/>
              <p:cNvSpPr/>
              <p:nvPr/>
            </p:nvSpPr>
            <p:spPr>
              <a:xfrm>
                <a:off x="4136" y="2684"/>
                <a:ext cx="1201" cy="144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8" name="Google Shape;7628;p118"/>
              <p:cNvSpPr/>
              <p:nvPr/>
            </p:nvSpPr>
            <p:spPr>
              <a:xfrm>
                <a:off x="4207" y="2713"/>
                <a:ext cx="1071" cy="8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9" name="Google Shape;7629;p118"/>
              <p:cNvSpPr/>
              <p:nvPr/>
            </p:nvSpPr>
            <p:spPr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0" name="Google Shape;7630;p118"/>
              <p:cNvSpPr/>
              <p:nvPr/>
            </p:nvSpPr>
            <p:spPr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1" name="Google Shape;7631;p118"/>
              <p:cNvSpPr/>
              <p:nvPr/>
            </p:nvSpPr>
            <p:spPr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2" name="Google Shape;7632;p118"/>
              <p:cNvSpPr/>
              <p:nvPr/>
            </p:nvSpPr>
            <p:spPr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33" name="Google Shape;7633;p118"/>
            <p:cNvGrpSpPr/>
            <p:nvPr/>
          </p:nvGrpSpPr>
          <p:grpSpPr>
            <a:xfrm flipH="1">
              <a:off x="8472689" y="4384738"/>
              <a:ext cx="225477" cy="395239"/>
              <a:chOff x="4140" y="431"/>
              <a:chExt cx="1422" cy="2392"/>
            </a:xfrm>
          </p:grpSpPr>
          <p:sp>
            <p:nvSpPr>
              <p:cNvPr id="7634" name="Google Shape;7634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5" name="Google Shape;7635;p118"/>
              <p:cNvSpPr/>
              <p:nvPr/>
            </p:nvSpPr>
            <p:spPr>
              <a:xfrm>
                <a:off x="4200" y="431"/>
                <a:ext cx="1051" cy="2276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6" name="Google Shape;7636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7" name="Google Shape;7637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8" name="Google Shape;7638;p118"/>
              <p:cNvSpPr/>
              <p:nvPr/>
            </p:nvSpPr>
            <p:spPr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39" name="Google Shape;7639;p118"/>
              <p:cNvGrpSpPr/>
              <p:nvPr/>
            </p:nvGrpSpPr>
            <p:grpSpPr>
              <a:xfrm>
                <a:off x="4751" y="671"/>
                <a:ext cx="581" cy="144"/>
                <a:chOff x="616" y="2571"/>
                <a:chExt cx="725" cy="138"/>
              </a:xfrm>
            </p:grpSpPr>
            <p:sp>
              <p:nvSpPr>
                <p:cNvPr id="7640" name="Google Shape;7640;p118"/>
                <p:cNvSpPr/>
                <p:nvPr/>
              </p:nvSpPr>
              <p:spPr>
                <a:xfrm>
                  <a:off x="616" y="2571"/>
                  <a:ext cx="725" cy="138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1" name="Google Shape;7641;p118"/>
                <p:cNvSpPr/>
                <p:nvPr/>
              </p:nvSpPr>
              <p:spPr>
                <a:xfrm>
                  <a:off x="629" y="2590"/>
                  <a:ext cx="700" cy="101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42" name="Google Shape;7642;p118"/>
              <p:cNvSpPr/>
              <p:nvPr/>
            </p:nvSpPr>
            <p:spPr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43" name="Google Shape;7643;p118"/>
              <p:cNvGrpSpPr/>
              <p:nvPr/>
            </p:nvGrpSpPr>
            <p:grpSpPr>
              <a:xfrm>
                <a:off x="4721" y="998"/>
                <a:ext cx="581" cy="134"/>
                <a:chOff x="581" y="2572"/>
                <a:chExt cx="725" cy="139"/>
              </a:xfrm>
            </p:grpSpPr>
            <p:sp>
              <p:nvSpPr>
                <p:cNvPr id="7644" name="Google Shape;7644;p118"/>
                <p:cNvSpPr/>
                <p:nvPr/>
              </p:nvSpPr>
              <p:spPr>
                <a:xfrm>
                  <a:off x="581" y="2572"/>
                  <a:ext cx="725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5" name="Google Shape;7645;p118"/>
                <p:cNvSpPr/>
                <p:nvPr/>
              </p:nvSpPr>
              <p:spPr>
                <a:xfrm>
                  <a:off x="594" y="2592"/>
                  <a:ext cx="687" cy="100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46" name="Google Shape;7646;p118"/>
              <p:cNvSpPr/>
              <p:nvPr/>
            </p:nvSpPr>
            <p:spPr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7" name="Google Shape;7647;p118"/>
              <p:cNvSpPr/>
              <p:nvPr/>
            </p:nvSpPr>
            <p:spPr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48" name="Google Shape;7648;p118"/>
              <p:cNvGrpSpPr/>
              <p:nvPr/>
            </p:nvGrpSpPr>
            <p:grpSpPr>
              <a:xfrm>
                <a:off x="4731" y="1631"/>
                <a:ext cx="551" cy="144"/>
                <a:chOff x="609" y="2572"/>
                <a:chExt cx="686" cy="133"/>
              </a:xfrm>
            </p:grpSpPr>
            <p:sp>
              <p:nvSpPr>
                <p:cNvPr id="7649" name="Google Shape;7649;p118"/>
                <p:cNvSpPr/>
                <p:nvPr/>
              </p:nvSpPr>
              <p:spPr>
                <a:xfrm>
                  <a:off x="609" y="2572"/>
                  <a:ext cx="686" cy="133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0" name="Google Shape;7650;p118"/>
                <p:cNvSpPr/>
                <p:nvPr/>
              </p:nvSpPr>
              <p:spPr>
                <a:xfrm>
                  <a:off x="621" y="2590"/>
                  <a:ext cx="648" cy="9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51" name="Google Shape;7651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52" name="Google Shape;7652;p118"/>
              <p:cNvGrpSpPr/>
              <p:nvPr/>
            </p:nvGrpSpPr>
            <p:grpSpPr>
              <a:xfrm>
                <a:off x="4741" y="1324"/>
                <a:ext cx="580" cy="144"/>
                <a:chOff x="616" y="2565"/>
                <a:chExt cx="723" cy="144"/>
              </a:xfrm>
            </p:grpSpPr>
            <p:sp>
              <p:nvSpPr>
                <p:cNvPr id="7653" name="Google Shape;7653;p118"/>
                <p:cNvSpPr/>
                <p:nvPr/>
              </p:nvSpPr>
              <p:spPr>
                <a:xfrm>
                  <a:off x="616" y="2565"/>
                  <a:ext cx="723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4" name="Google Shape;7654;p118"/>
                <p:cNvSpPr/>
                <p:nvPr/>
              </p:nvSpPr>
              <p:spPr>
                <a:xfrm>
                  <a:off x="629" y="2585"/>
                  <a:ext cx="686" cy="115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55" name="Google Shape;7655;p118"/>
              <p:cNvSpPr/>
              <p:nvPr/>
            </p:nvSpPr>
            <p:spPr>
              <a:xfrm>
                <a:off x="5251" y="431"/>
                <a:ext cx="60" cy="2286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6" name="Google Shape;7656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7" name="Google Shape;7657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8" name="Google Shape;7658;p118"/>
              <p:cNvSpPr/>
              <p:nvPr/>
            </p:nvSpPr>
            <p:spPr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9" name="Google Shape;7659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0" name="Google Shape;7660;p118"/>
              <p:cNvSpPr/>
              <p:nvPr/>
            </p:nvSpPr>
            <p:spPr>
              <a:xfrm>
                <a:off x="4140" y="2679"/>
                <a:ext cx="1201" cy="144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1" name="Google Shape;7661;p118"/>
              <p:cNvSpPr/>
              <p:nvPr/>
            </p:nvSpPr>
            <p:spPr>
              <a:xfrm>
                <a:off x="4200" y="2708"/>
                <a:ext cx="1071" cy="86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2" name="Google Shape;7662;p118"/>
              <p:cNvSpPr/>
              <p:nvPr/>
            </p:nvSpPr>
            <p:spPr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3" name="Google Shape;7663;p118"/>
              <p:cNvSpPr/>
              <p:nvPr/>
            </p:nvSpPr>
            <p:spPr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4" name="Google Shape;7664;p118"/>
              <p:cNvSpPr/>
              <p:nvPr/>
            </p:nvSpPr>
            <p:spPr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5" name="Google Shape;7665;p118"/>
              <p:cNvSpPr/>
              <p:nvPr/>
            </p:nvSpPr>
            <p:spPr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66" name="Google Shape;7666;p118"/>
          <p:cNvGrpSpPr/>
          <p:nvPr/>
        </p:nvGrpSpPr>
        <p:grpSpPr>
          <a:xfrm>
            <a:off x="6532658" y="4452884"/>
            <a:ext cx="260733" cy="510759"/>
            <a:chOff x="7923189" y="2486664"/>
            <a:chExt cx="360377" cy="884585"/>
          </a:xfrm>
        </p:grpSpPr>
        <p:pic>
          <p:nvPicPr>
            <p:cNvPr id="7667" name="Google Shape;7667;p1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668" name="Google Shape;7668;p118"/>
            <p:cNvGrpSpPr/>
            <p:nvPr/>
          </p:nvGrpSpPr>
          <p:grpSpPr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7669" name="Google Shape;7669;p11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0" name="Google Shape;7670;p11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1" name="Google Shape;7671;p11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2" name="Google Shape;7672;p11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3" name="Google Shape;7673;p11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74" name="Google Shape;7674;p11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7675" name="Google Shape;7675;p11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6" name="Google Shape;7676;p11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77" name="Google Shape;7677;p11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78" name="Google Shape;7678;p11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7679" name="Google Shape;7679;p11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0" name="Google Shape;7680;p11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81" name="Google Shape;7681;p11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2" name="Google Shape;7682;p11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83" name="Google Shape;7683;p11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7684" name="Google Shape;7684;p11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5" name="Google Shape;7685;p11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86" name="Google Shape;7686;p11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687" name="Google Shape;7687;p11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7688" name="Google Shape;7688;p11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9" name="Google Shape;7689;p11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690" name="Google Shape;7690;p11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1" name="Google Shape;7691;p11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2" name="Google Shape;7692;p11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3" name="Google Shape;7693;p11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4" name="Google Shape;7694;p11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Calibri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5" name="Google Shape;7695;p11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6" name="Google Shape;7696;p11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7" name="Google Shape;7697;p11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8" name="Google Shape;7698;p11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9" name="Google Shape;7699;p11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0" name="Google Shape;7700;p11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01" name="Google Shape;7701;p118"/>
          <p:cNvGrpSpPr/>
          <p:nvPr/>
        </p:nvGrpSpPr>
        <p:grpSpPr>
          <a:xfrm>
            <a:off x="703664" y="2941857"/>
            <a:ext cx="737017" cy="1189358"/>
            <a:chOff x="226804" y="3719080"/>
            <a:chExt cx="982820" cy="1586234"/>
          </a:xfrm>
        </p:grpSpPr>
        <p:pic>
          <p:nvPicPr>
            <p:cNvPr id="7702" name="Google Shape;7702;p1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03" name="Google Shape;7703;p118"/>
            <p:cNvSpPr/>
            <p:nvPr/>
          </p:nvSpPr>
          <p:spPr>
            <a:xfrm flipH="1">
              <a:off x="226804" y="3719080"/>
              <a:ext cx="982820" cy="514019"/>
            </a:xfrm>
            <a:prstGeom prst="cloudCallout">
              <a:avLst>
                <a:gd fmla="val -7606" name="adj1"/>
                <a:gd fmla="val 147866" name="adj2"/>
              </a:avLst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adman.jpg" id="7704" name="Google Shape;7704;p1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05" name="Google Shape;7705;p118"/>
          <p:cNvSpPr txBox="1"/>
          <p:nvPr/>
        </p:nvSpPr>
        <p:spPr>
          <a:xfrm>
            <a:off x="-125" y="1009825"/>
            <a:ext cx="91440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215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Noto Sans Symbols"/>
              <a:buChar char="▪"/>
            </a:pP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CDN: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αποθηκεύει αντίγραφα από το περιεχόμενο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π.χ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MADMEN)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στους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CDN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κόμβους</a:t>
            </a:r>
            <a:endParaRPr sz="2100"/>
          </a:p>
        </p:txBody>
      </p:sp>
      <p:grpSp>
        <p:nvGrpSpPr>
          <p:cNvPr id="7706" name="Google Shape;7706;p118"/>
          <p:cNvGrpSpPr/>
          <p:nvPr/>
        </p:nvGrpSpPr>
        <p:grpSpPr>
          <a:xfrm>
            <a:off x="559652" y="3925491"/>
            <a:ext cx="1392975" cy="253945"/>
            <a:chOff x="5957397" y="-30236"/>
            <a:chExt cx="1857300" cy="339000"/>
          </a:xfrm>
        </p:grpSpPr>
        <p:sp>
          <p:nvSpPr>
            <p:cNvPr id="7707" name="Google Shape;7707;p118"/>
            <p:cNvSpPr/>
            <p:nvPr/>
          </p:nvSpPr>
          <p:spPr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118"/>
            <p:cNvSpPr txBox="1"/>
            <p:nvPr/>
          </p:nvSpPr>
          <p:spPr>
            <a:xfrm>
              <a:off x="5957397" y="-30236"/>
              <a:ext cx="1857300" cy="3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where’s Madmen?</a:t>
              </a:r>
              <a:endParaRPr sz="1100"/>
            </a:p>
          </p:txBody>
        </p:sp>
      </p:grpSp>
      <p:grpSp>
        <p:nvGrpSpPr>
          <p:cNvPr id="7709" name="Google Shape;7709;p118"/>
          <p:cNvGrpSpPr/>
          <p:nvPr/>
        </p:nvGrpSpPr>
        <p:grpSpPr>
          <a:xfrm>
            <a:off x="6589098" y="3736180"/>
            <a:ext cx="959722" cy="253864"/>
            <a:chOff x="5931471" y="-30236"/>
            <a:chExt cx="1279800" cy="339300"/>
          </a:xfrm>
        </p:grpSpPr>
        <p:sp>
          <p:nvSpPr>
            <p:cNvPr id="7710" name="Google Shape;7710;p118"/>
            <p:cNvSpPr/>
            <p:nvPr/>
          </p:nvSpPr>
          <p:spPr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118"/>
            <p:cNvSpPr txBox="1"/>
            <p:nvPr/>
          </p:nvSpPr>
          <p:spPr>
            <a:xfrm>
              <a:off x="5931471" y="-30236"/>
              <a:ext cx="1279800" cy="3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0" i="0" lang="el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manifest file</a:t>
              </a:r>
              <a:endParaRPr sz="1100"/>
            </a:p>
          </p:txBody>
        </p:sp>
      </p:grpSp>
      <p:sp>
        <p:nvSpPr>
          <p:cNvPr id="7712" name="Google Shape;7712;p118"/>
          <p:cNvSpPr/>
          <p:nvPr/>
        </p:nvSpPr>
        <p:spPr>
          <a:xfrm>
            <a:off x="1318672" y="3324550"/>
            <a:ext cx="754724" cy="659516"/>
          </a:xfrm>
          <a:custGeom>
            <a:rect b="b" l="l" r="r" t="t"/>
            <a:pathLst>
              <a:path extrusionOk="0" h="1108430" w="1284637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3" name="Google Shape;7713;p118"/>
          <p:cNvSpPr/>
          <p:nvPr/>
        </p:nvSpPr>
        <p:spPr>
          <a:xfrm flipH="1" rot="10800000">
            <a:off x="1358504" y="3998492"/>
            <a:ext cx="1623581" cy="531837"/>
          </a:xfrm>
          <a:custGeom>
            <a:rect b="b" l="l" r="r" t="t"/>
            <a:pathLst>
              <a:path extrusionOk="0" h="980345" w="189892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Calibri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4" name="Google Shape;7714;p118"/>
          <p:cNvSpPr txBox="1"/>
          <p:nvPr/>
        </p:nvSpPr>
        <p:spPr>
          <a:xfrm>
            <a:off x="-100" y="1771650"/>
            <a:ext cx="9144000" cy="5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96850" lvl="1" marL="393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χρησιμοποιώντας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το </a:t>
            </a:r>
            <a:r>
              <a:rPr b="0" i="0" lang="el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manifest,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ο πελάτης 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αποκτά</a:t>
            </a: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 το περιεχόμενο στον υψηλότερο ρυθμό που υποστηρίζεται</a:t>
            </a:r>
            <a:endParaRPr sz="2100"/>
          </a:p>
          <a:p>
            <a:pPr indent="0" lvl="1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5" name="Google Shape;7715;p118"/>
          <p:cNvSpPr txBox="1"/>
          <p:nvPr/>
        </p:nvSpPr>
        <p:spPr>
          <a:xfrm>
            <a:off x="-100" y="2362825"/>
            <a:ext cx="91440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84150" lvl="1" marL="3937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100"/>
              <a:buFont typeface="Arial"/>
              <a:buChar char="•"/>
            </a:pPr>
            <a:r>
              <a:rPr lang="el" sz="2100">
                <a:latin typeface="Calibri"/>
                <a:ea typeface="Calibri"/>
                <a:cs typeface="Calibri"/>
                <a:sym typeface="Calibri"/>
              </a:rPr>
              <a:t>μπορεί να επιλέξει διαφορετικό ρυθμό ή αντίγραφο αν υπάρχει συμφόρηση στο μονοπάτι του δικτύου</a:t>
            </a:r>
            <a:endParaRPr sz="2100"/>
          </a:p>
          <a:p>
            <a:pPr indent="0" lvl="1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6" name="Google Shape;7716;p118"/>
          <p:cNvSpPr txBox="1"/>
          <p:nvPr>
            <p:ph idx="12" type="sldNum"/>
          </p:nvPr>
        </p:nvSpPr>
        <p:spPr>
          <a:xfrm>
            <a:off x="7067112" y="4832317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1" name="Shape 7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2" name="Google Shape;7722;p119"/>
          <p:cNvGrpSpPr/>
          <p:nvPr/>
        </p:nvGrpSpPr>
        <p:grpSpPr>
          <a:xfrm>
            <a:off x="1260640" y="2816873"/>
            <a:ext cx="5319833" cy="2109503"/>
            <a:chOff x="340191" y="1406490"/>
            <a:chExt cx="8496779" cy="5349995"/>
          </a:xfrm>
        </p:grpSpPr>
        <p:sp>
          <p:nvSpPr>
            <p:cNvPr id="7723" name="Google Shape;7723;p119"/>
            <p:cNvSpPr/>
            <p:nvPr/>
          </p:nvSpPr>
          <p:spPr>
            <a:xfrm>
              <a:off x="1825540" y="224137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4" name="Google Shape;7724;p119"/>
            <p:cNvSpPr/>
            <p:nvPr/>
          </p:nvSpPr>
          <p:spPr>
            <a:xfrm>
              <a:off x="669684" y="3041418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5" name="Google Shape;7725;p119"/>
            <p:cNvSpPr/>
            <p:nvPr/>
          </p:nvSpPr>
          <p:spPr>
            <a:xfrm>
              <a:off x="6334646" y="249535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6" name="Google Shape;7726;p119"/>
            <p:cNvSpPr/>
            <p:nvPr/>
          </p:nvSpPr>
          <p:spPr>
            <a:xfrm>
              <a:off x="1241261" y="535263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7" name="Google Shape;7727;p119"/>
            <p:cNvSpPr/>
            <p:nvPr/>
          </p:nvSpPr>
          <p:spPr>
            <a:xfrm>
              <a:off x="822105" y="4730385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8" name="Google Shape;7728;p119"/>
            <p:cNvSpPr/>
            <p:nvPr/>
          </p:nvSpPr>
          <p:spPr>
            <a:xfrm>
              <a:off x="593474" y="4070036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9" name="Google Shape;7729;p119"/>
            <p:cNvSpPr/>
            <p:nvPr/>
          </p:nvSpPr>
          <p:spPr>
            <a:xfrm>
              <a:off x="7084047" y="2927126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0" name="Google Shape;7730;p119"/>
            <p:cNvSpPr/>
            <p:nvPr/>
          </p:nvSpPr>
          <p:spPr>
            <a:xfrm>
              <a:off x="3425955" y="200009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1" name="Google Shape;7731;p119"/>
            <p:cNvSpPr/>
            <p:nvPr/>
          </p:nvSpPr>
          <p:spPr>
            <a:xfrm>
              <a:off x="1050735" y="2647748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2" name="Google Shape;7732;p119"/>
            <p:cNvSpPr/>
            <p:nvPr/>
          </p:nvSpPr>
          <p:spPr>
            <a:xfrm>
              <a:off x="4340478" y="197469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3" name="Google Shape;7733;p119"/>
            <p:cNvSpPr/>
            <p:nvPr/>
          </p:nvSpPr>
          <p:spPr>
            <a:xfrm>
              <a:off x="7401589" y="560661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4" name="Google Shape;7734;p119"/>
            <p:cNvSpPr/>
            <p:nvPr/>
          </p:nvSpPr>
          <p:spPr>
            <a:xfrm>
              <a:off x="8239902" y="495896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5" name="Google Shape;7735;p119"/>
            <p:cNvSpPr/>
            <p:nvPr/>
          </p:nvSpPr>
          <p:spPr>
            <a:xfrm>
              <a:off x="8011271" y="4044638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6" name="Google Shape;7736;p119"/>
            <p:cNvSpPr/>
            <p:nvPr/>
          </p:nvSpPr>
          <p:spPr>
            <a:xfrm>
              <a:off x="5166088" y="584789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7" name="Google Shape;7737;p119"/>
            <p:cNvSpPr/>
            <p:nvPr/>
          </p:nvSpPr>
          <p:spPr>
            <a:xfrm>
              <a:off x="4251565" y="5987587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8" name="Google Shape;7738;p119"/>
            <p:cNvSpPr/>
            <p:nvPr/>
          </p:nvSpPr>
          <p:spPr>
            <a:xfrm>
              <a:off x="3032203" y="5835199"/>
              <a:ext cx="597068" cy="418220"/>
            </a:xfrm>
            <a:custGeom>
              <a:rect b="b" l="l" r="r" t="t"/>
              <a:pathLst>
                <a:path extrusionOk="0" h="675" w="1036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9" name="Google Shape;7739;p119"/>
            <p:cNvSpPr txBox="1"/>
            <p:nvPr/>
          </p:nvSpPr>
          <p:spPr>
            <a:xfrm rot="307651">
              <a:off x="5241506" y="1433601"/>
              <a:ext cx="651206" cy="9930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740" name="Google Shape;7740;p119"/>
            <p:cNvSpPr txBox="1"/>
            <p:nvPr/>
          </p:nvSpPr>
          <p:spPr>
            <a:xfrm rot="2829771">
              <a:off x="7320355" y="3002819"/>
              <a:ext cx="1034244" cy="81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741" name="Google Shape;7741;p119"/>
            <p:cNvSpPr txBox="1"/>
            <p:nvPr/>
          </p:nvSpPr>
          <p:spPr>
            <a:xfrm rot="9845669">
              <a:off x="6344379" y="5671751"/>
              <a:ext cx="651336" cy="972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742" name="Google Shape;7742;p119"/>
            <p:cNvSpPr txBox="1"/>
            <p:nvPr/>
          </p:nvSpPr>
          <p:spPr>
            <a:xfrm rot="-9948993">
              <a:off x="2061459" y="5714395"/>
              <a:ext cx="651356" cy="9771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743" name="Google Shape;7743;p119"/>
            <p:cNvSpPr txBox="1"/>
            <p:nvPr/>
          </p:nvSpPr>
          <p:spPr>
            <a:xfrm rot="-4992166">
              <a:off x="198857" y="3657924"/>
              <a:ext cx="1034169" cy="633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sp>
          <p:nvSpPr>
            <p:cNvPr id="7744" name="Google Shape;7744;p119"/>
            <p:cNvSpPr txBox="1"/>
            <p:nvPr/>
          </p:nvSpPr>
          <p:spPr>
            <a:xfrm rot="-521399">
              <a:off x="2481772" y="1498407"/>
              <a:ext cx="651276" cy="988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FF"/>
                </a:buClr>
                <a:buSzPts val="2100"/>
                <a:buFont typeface="Arial"/>
                <a:buNone/>
              </a:pPr>
              <a:r>
                <a:rPr b="0" i="0" lang="el" sz="2100" u="none" cap="none" strike="noStrik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sz="1100"/>
            </a:p>
          </p:txBody>
        </p:sp>
        <p:grpSp>
          <p:nvGrpSpPr>
            <p:cNvPr id="7745" name="Google Shape;7745;p119"/>
            <p:cNvGrpSpPr/>
            <p:nvPr/>
          </p:nvGrpSpPr>
          <p:grpSpPr>
            <a:xfrm>
              <a:off x="4546600" y="3746496"/>
              <a:ext cx="3225799" cy="1117598"/>
              <a:chOff x="7848600" y="2044700"/>
              <a:chExt cx="3200399" cy="1371600"/>
            </a:xfrm>
          </p:grpSpPr>
          <p:sp>
            <p:nvSpPr>
              <p:cNvPr id="7746" name="Google Shape;7746;p119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47" name="Google Shape;7747;p119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7748" name="Google Shape;7748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49" name="Google Shape;7749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50" name="Google Shape;7750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751" name="Google Shape;7751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752" name="Google Shape;7752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53" name="Google Shape;7753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754" name="Google Shape;7754;p119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55" name="Google Shape;7755;p119"/>
                <p:cNvCxnSpPr/>
                <p:nvPr/>
              </p:nvCxnSpPr>
              <p:spPr>
                <a:xfrm>
                  <a:off x="2908" y="1364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756" name="Google Shape;7756;p119"/>
              <p:cNvCxnSpPr>
                <a:stCxn id="7755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7" name="Google Shape;7757;p119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8" name="Google Shape;7758;p119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59" name="Google Shape;7759;p119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0" name="Google Shape;7760;p119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1" name="Google Shape;7761;p119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2" name="Google Shape;7762;p119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3" name="Google Shape;7763;p119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764" name="Google Shape;7764;p119"/>
              <p:cNvCxnSpPr>
                <a:endCxn id="7748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765" name="Google Shape;7765;p119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7766" name="Google Shape;7766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67" name="Google Shape;7767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68" name="Google Shape;7768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769" name="Google Shape;7769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770" name="Google Shape;7770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1" name="Google Shape;7771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772" name="Google Shape;7772;p119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73" name="Google Shape;7773;p119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774" name="Google Shape;7774;p119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7775" name="Google Shape;7775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76" name="Google Shape;7776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77" name="Google Shape;7777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778" name="Google Shape;7778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779" name="Google Shape;7779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0" name="Google Shape;7780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781" name="Google Shape;7781;p119"/>
                <p:cNvCxnSpPr/>
                <p:nvPr/>
              </p:nvCxnSpPr>
              <p:spPr>
                <a:xfrm>
                  <a:off x="2358" y="1356"/>
                  <a:ext cx="0" cy="8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82" name="Google Shape;7782;p119"/>
                <p:cNvCxnSpPr/>
                <p:nvPr/>
              </p:nvCxnSpPr>
              <p:spPr>
                <a:xfrm>
                  <a:off x="2908" y="1358"/>
                  <a:ext cx="0" cy="8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783" name="Google Shape;7783;p119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7784" name="Google Shape;7784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85" name="Google Shape;7785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86" name="Google Shape;7786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787" name="Google Shape;7787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788" name="Google Shape;7788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89" name="Google Shape;7789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790" name="Google Shape;7790;p119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791" name="Google Shape;7791;p119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792" name="Google Shape;7792;p119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7793" name="Google Shape;7793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94" name="Google Shape;7794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795" name="Google Shape;7795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796" name="Google Shape;7796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797" name="Google Shape;7797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98" name="Google Shape;7798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799" name="Google Shape;7799;p119"/>
                <p:cNvCxnSpPr/>
                <p:nvPr/>
              </p:nvCxnSpPr>
              <p:spPr>
                <a:xfrm>
                  <a:off x="2357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00" name="Google Shape;7800;p119"/>
                <p:cNvCxnSpPr/>
                <p:nvPr/>
              </p:nvCxnSpPr>
              <p:spPr>
                <a:xfrm>
                  <a:off x="2908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01" name="Google Shape;7801;p119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7802" name="Google Shape;7802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03" name="Google Shape;7803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04" name="Google Shape;7804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05" name="Google Shape;7805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06" name="Google Shape;7806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7" name="Google Shape;7807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08" name="Google Shape;7808;p119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09" name="Google Shape;7809;p119"/>
                <p:cNvCxnSpPr/>
                <p:nvPr/>
              </p:nvCxnSpPr>
              <p:spPr>
                <a:xfrm>
                  <a:off x="2908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10" name="Google Shape;7810;p119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7811" name="Google Shape;7811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12" name="Google Shape;7812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13" name="Google Shape;7813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14" name="Google Shape;7814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15" name="Google Shape;7815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16" name="Google Shape;7816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17" name="Google Shape;7817;p119"/>
                <p:cNvCxnSpPr/>
                <p:nvPr/>
              </p:nvCxnSpPr>
              <p:spPr>
                <a:xfrm>
                  <a:off x="2358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18" name="Google Shape;7818;p119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19" name="Google Shape;7819;p119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7820" name="Google Shape;7820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21" name="Google Shape;7821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22" name="Google Shape;7822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23" name="Google Shape;7823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24" name="Google Shape;7824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25" name="Google Shape;7825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26" name="Google Shape;7826;p119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27" name="Google Shape;7827;p119"/>
                <p:cNvCxnSpPr/>
                <p:nvPr/>
              </p:nvCxnSpPr>
              <p:spPr>
                <a:xfrm>
                  <a:off x="2910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828" name="Google Shape;7828;p119"/>
            <p:cNvGrpSpPr/>
            <p:nvPr/>
          </p:nvGrpSpPr>
          <p:grpSpPr>
            <a:xfrm>
              <a:off x="1803401" y="2755897"/>
              <a:ext cx="3467099" cy="1193800"/>
              <a:chOff x="7848600" y="2044700"/>
              <a:chExt cx="3200399" cy="1371600"/>
            </a:xfrm>
          </p:grpSpPr>
          <p:sp>
            <p:nvSpPr>
              <p:cNvPr id="7829" name="Google Shape;7829;p119"/>
              <p:cNvSpPr/>
              <p:nvPr/>
            </p:nvSpPr>
            <p:spPr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30" name="Google Shape;7830;p119"/>
              <p:cNvGrpSpPr/>
              <p:nvPr/>
            </p:nvGrpSpPr>
            <p:grpSpPr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7831" name="Google Shape;7831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32" name="Google Shape;7832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33" name="Google Shape;7833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34" name="Google Shape;7834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35" name="Google Shape;7835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6" name="Google Shape;7836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37" name="Google Shape;7837;p119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38" name="Google Shape;7838;p119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cxnSp>
            <p:nvCxnSpPr>
              <p:cNvPr id="7839" name="Google Shape;7839;p119"/>
              <p:cNvCxnSpPr>
                <a:stCxn id="7838" idx="0"/>
              </p:cNvCxnSpPr>
              <p:nvPr/>
            </p:nvCxnSpPr>
            <p:spPr>
              <a:xfrm>
                <a:off x="9055401" y="2220819"/>
                <a:ext cx="975300" cy="136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0" name="Google Shape;7840;p119"/>
              <p:cNvCxnSpPr/>
              <p:nvPr/>
            </p:nvCxnSpPr>
            <p:spPr>
              <a:xfrm>
                <a:off x="9522191" y="2583188"/>
                <a:ext cx="120745" cy="8339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1" name="Google Shape;7841;p119"/>
              <p:cNvCxnSpPr/>
              <p:nvPr/>
            </p:nvCxnSpPr>
            <p:spPr>
              <a:xfrm flipH="1" rot="10800000">
                <a:off x="9323081" y="2786992"/>
                <a:ext cx="243358" cy="4562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2" name="Google Shape;7842;p119"/>
              <p:cNvCxnSpPr/>
              <p:nvPr/>
            </p:nvCxnSpPr>
            <p:spPr>
              <a:xfrm flipH="1" rot="10800000">
                <a:off x="9028147" y="2611644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3" name="Google Shape;7843;p119"/>
              <p:cNvCxnSpPr/>
              <p:nvPr/>
            </p:nvCxnSpPr>
            <p:spPr>
              <a:xfrm flipH="1" rot="10800000">
                <a:off x="8729859" y="2909476"/>
                <a:ext cx="192778" cy="1095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4" name="Google Shape;7844;p119"/>
              <p:cNvCxnSpPr/>
              <p:nvPr/>
            </p:nvCxnSpPr>
            <p:spPr>
              <a:xfrm flipH="1" rot="10800000">
                <a:off x="9537887" y="2836224"/>
                <a:ext cx="252969" cy="25294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5" name="Google Shape;7845;p119"/>
              <p:cNvCxnSpPr/>
              <p:nvPr/>
            </p:nvCxnSpPr>
            <p:spPr>
              <a:xfrm rot="10800000">
                <a:off x="10029359" y="2822067"/>
                <a:ext cx="354959" cy="12439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6" name="Google Shape;7846;p119"/>
              <p:cNvCxnSpPr/>
              <p:nvPr/>
            </p:nvCxnSpPr>
            <p:spPr>
              <a:xfrm flipH="1" rot="10800000">
                <a:off x="10015190" y="2475242"/>
                <a:ext cx="283363" cy="19566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847" name="Google Shape;7847;p119"/>
              <p:cNvCxnSpPr>
                <a:endCxn id="7831" idx="4"/>
              </p:cNvCxnSpPr>
              <p:nvPr/>
            </p:nvCxnSpPr>
            <p:spPr>
              <a:xfrm rot="10800000">
                <a:off x="8791902" y="2345613"/>
                <a:ext cx="411000" cy="8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848" name="Google Shape;7848;p119"/>
              <p:cNvGrpSpPr/>
              <p:nvPr/>
            </p:nvGrpSpPr>
            <p:grpSpPr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7849" name="Google Shape;7849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50" name="Google Shape;7850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51" name="Google Shape;7851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52" name="Google Shape;7852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53" name="Google Shape;7853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54" name="Google Shape;7854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55" name="Google Shape;7855;p119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56" name="Google Shape;7856;p119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57" name="Google Shape;7857;p119"/>
              <p:cNvGrpSpPr/>
              <p:nvPr/>
            </p:nvGrpSpPr>
            <p:grpSpPr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7858" name="Google Shape;7858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59" name="Google Shape;7859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60" name="Google Shape;7860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61" name="Google Shape;7861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62" name="Google Shape;7862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3" name="Google Shape;7863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64" name="Google Shape;7864;p119"/>
                <p:cNvCxnSpPr/>
                <p:nvPr/>
              </p:nvCxnSpPr>
              <p:spPr>
                <a:xfrm>
                  <a:off x="2358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65" name="Google Shape;7865;p119"/>
                <p:cNvCxnSpPr/>
                <p:nvPr/>
              </p:nvCxnSpPr>
              <p:spPr>
                <a:xfrm>
                  <a:off x="2906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66" name="Google Shape;7866;p119"/>
              <p:cNvGrpSpPr/>
              <p:nvPr/>
            </p:nvGrpSpPr>
            <p:grpSpPr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7867" name="Google Shape;7867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68" name="Google Shape;7868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69" name="Google Shape;7869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70" name="Google Shape;7870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71" name="Google Shape;7871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72" name="Google Shape;7872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73" name="Google Shape;7873;p119"/>
                <p:cNvCxnSpPr/>
                <p:nvPr/>
              </p:nvCxnSpPr>
              <p:spPr>
                <a:xfrm>
                  <a:off x="2357" y="1361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74" name="Google Shape;7874;p119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75" name="Google Shape;7875;p119"/>
              <p:cNvGrpSpPr/>
              <p:nvPr/>
            </p:nvGrpSpPr>
            <p:grpSpPr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7876" name="Google Shape;7876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77" name="Google Shape;7877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78" name="Google Shape;7878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79" name="Google Shape;7879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80" name="Google Shape;7880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81" name="Google Shape;7881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82" name="Google Shape;7882;p119"/>
                <p:cNvCxnSpPr/>
                <p:nvPr/>
              </p:nvCxnSpPr>
              <p:spPr>
                <a:xfrm>
                  <a:off x="2358" y="1360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83" name="Google Shape;7883;p119"/>
                <p:cNvCxnSpPr/>
                <p:nvPr/>
              </p:nvCxnSpPr>
              <p:spPr>
                <a:xfrm>
                  <a:off x="2906" y="1362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84" name="Google Shape;7884;p119"/>
              <p:cNvGrpSpPr/>
              <p:nvPr/>
            </p:nvGrpSpPr>
            <p:grpSpPr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7885" name="Google Shape;7885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86" name="Google Shape;7886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87" name="Google Shape;7887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88" name="Google Shape;7888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89" name="Google Shape;7889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0" name="Google Shape;7890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891" name="Google Shape;7891;p119"/>
                <p:cNvCxnSpPr/>
                <p:nvPr/>
              </p:nvCxnSpPr>
              <p:spPr>
                <a:xfrm>
                  <a:off x="2358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892" name="Google Shape;7892;p119"/>
                <p:cNvCxnSpPr/>
                <p:nvPr/>
              </p:nvCxnSpPr>
              <p:spPr>
                <a:xfrm>
                  <a:off x="2906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893" name="Google Shape;7893;p119"/>
              <p:cNvGrpSpPr/>
              <p:nvPr/>
            </p:nvGrpSpPr>
            <p:grpSpPr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7894" name="Google Shape;7894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95" name="Google Shape;7895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96" name="Google Shape;7896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897" name="Google Shape;7897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898" name="Google Shape;7898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9" name="Google Shape;7899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900" name="Google Shape;7900;p119"/>
                <p:cNvCxnSpPr/>
                <p:nvPr/>
              </p:nvCxnSpPr>
              <p:spPr>
                <a:xfrm>
                  <a:off x="2357" y="1362"/>
                  <a:ext cx="0" cy="8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01" name="Google Shape;7901;p119"/>
                <p:cNvCxnSpPr/>
                <p:nvPr/>
              </p:nvCxnSpPr>
              <p:spPr>
                <a:xfrm>
                  <a:off x="2907" y="1364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7902" name="Google Shape;7902;p119"/>
              <p:cNvGrpSpPr/>
              <p:nvPr/>
            </p:nvGrpSpPr>
            <p:grpSpPr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7903" name="Google Shape;7903;p119"/>
                <p:cNvSpPr/>
                <p:nvPr/>
              </p:nvSpPr>
              <p:spPr>
                <a:xfrm>
                  <a:off x="2357" y="1385"/>
                  <a:ext cx="551" cy="109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04" name="Google Shape;7904;p119"/>
                <p:cNvSpPr/>
                <p:nvPr/>
              </p:nvSpPr>
              <p:spPr>
                <a:xfrm>
                  <a:off x="2357" y="1374"/>
                  <a:ext cx="554" cy="66"/>
                </a:xfrm>
                <a:prstGeom prst="rect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05" name="Google Shape;7905;p119"/>
                <p:cNvSpPr/>
                <p:nvPr/>
              </p:nvSpPr>
              <p:spPr>
                <a:xfrm>
                  <a:off x="2356" y="1300"/>
                  <a:ext cx="551" cy="127"/>
                </a:xfrm>
                <a:prstGeom prst="ellipse">
                  <a:avLst/>
                </a:prstGeom>
                <a:gradFill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grpSp>
              <p:nvGrpSpPr>
                <p:cNvPr id="7906" name="Google Shape;7906;p119"/>
                <p:cNvGrpSpPr/>
                <p:nvPr/>
              </p:nvGrpSpPr>
              <p:grpSpPr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7907" name="Google Shape;7907;p119"/>
                  <p:cNvSpPr/>
                  <p:nvPr/>
                </p:nvSpPr>
                <p:spPr>
                  <a:xfrm>
                    <a:off x="2468" y="1332"/>
                    <a:ext cx="310" cy="60"/>
                  </a:xfrm>
                  <a:custGeom>
                    <a:rect b="b" l="l" r="r" t="t"/>
                    <a:pathLst>
                      <a:path extrusionOk="0" h="60" w="31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8" name="Google Shape;7908;p119"/>
                  <p:cNvSpPr/>
                  <p:nvPr/>
                </p:nvSpPr>
                <p:spPr>
                  <a:xfrm>
                    <a:off x="2482" y="1332"/>
                    <a:ext cx="282" cy="60"/>
                  </a:xfrm>
                  <a:custGeom>
                    <a:rect b="b" l="l" r="r" t="t"/>
                    <a:pathLst>
                      <a:path extrusionOk="0" h="60" w="282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7909" name="Google Shape;7909;p119"/>
                <p:cNvCxnSpPr/>
                <p:nvPr/>
              </p:nvCxnSpPr>
              <p:spPr>
                <a:xfrm>
                  <a:off x="2357" y="1361"/>
                  <a:ext cx="0" cy="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910" name="Google Shape;7910;p119"/>
                <p:cNvCxnSpPr/>
                <p:nvPr/>
              </p:nvCxnSpPr>
              <p:spPr>
                <a:xfrm>
                  <a:off x="2907" y="1363"/>
                  <a:ext cx="0" cy="8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7911" name="Google Shape;7911;p119"/>
            <p:cNvSpPr/>
            <p:nvPr/>
          </p:nvSpPr>
          <p:spPr>
            <a:xfrm>
              <a:off x="1498600" y="4165596"/>
              <a:ext cx="3086099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12" name="Google Shape;7912;p119"/>
            <p:cNvGrpSpPr/>
            <p:nvPr/>
          </p:nvGrpSpPr>
          <p:grpSpPr>
            <a:xfrm>
              <a:off x="2152273" y="4264500"/>
              <a:ext cx="513732" cy="157430"/>
              <a:chOff x="2356" y="1300"/>
              <a:chExt cx="555" cy="194"/>
            </a:xfrm>
          </p:grpSpPr>
          <p:sp>
            <p:nvSpPr>
              <p:cNvPr id="7913" name="Google Shape;7913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4" name="Google Shape;7914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15" name="Google Shape;7915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16" name="Google Shape;7916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17" name="Google Shape;7917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8" name="Google Shape;7918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19" name="Google Shape;7919;p119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20" name="Google Shape;7920;p119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921" name="Google Shape;7921;p119"/>
            <p:cNvCxnSpPr>
              <a:stCxn id="7920" idx="0"/>
            </p:cNvCxnSpPr>
            <p:nvPr/>
          </p:nvCxnSpPr>
          <p:spPr>
            <a:xfrm>
              <a:off x="2662301" y="4315623"/>
              <a:ext cx="940500" cy="116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2" name="Google Shape;7922;p119"/>
            <p:cNvCxnSpPr/>
            <p:nvPr/>
          </p:nvCxnSpPr>
          <p:spPr>
            <a:xfrm>
              <a:off x="3112420" y="4624308"/>
              <a:ext cx="116433" cy="710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3" name="Google Shape;7923;p119"/>
            <p:cNvCxnSpPr/>
            <p:nvPr/>
          </p:nvCxnSpPr>
          <p:spPr>
            <a:xfrm flipH="1" rot="10800000">
              <a:off x="2920421" y="4797919"/>
              <a:ext cx="234667" cy="3886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4" name="Google Shape;7924;p119"/>
            <p:cNvCxnSpPr/>
            <p:nvPr/>
          </p:nvCxnSpPr>
          <p:spPr>
            <a:xfrm flipH="1" rot="10800000">
              <a:off x="2636021" y="4648548"/>
              <a:ext cx="185893" cy="933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5" name="Google Shape;7925;p119"/>
            <p:cNvCxnSpPr/>
            <p:nvPr/>
          </p:nvCxnSpPr>
          <p:spPr>
            <a:xfrm flipH="1" rot="10800000">
              <a:off x="2348386" y="4902256"/>
              <a:ext cx="185893" cy="9334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6" name="Google Shape;7926;p119"/>
            <p:cNvCxnSpPr/>
            <p:nvPr/>
          </p:nvCxnSpPr>
          <p:spPr>
            <a:xfrm flipH="1" rot="10800000">
              <a:off x="3127556" y="4839857"/>
              <a:ext cx="243934" cy="21547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7" name="Google Shape;7927;p119"/>
            <p:cNvCxnSpPr/>
            <p:nvPr/>
          </p:nvCxnSpPr>
          <p:spPr>
            <a:xfrm rot="10800000">
              <a:off x="3601475" y="4827798"/>
              <a:ext cx="342282" cy="105961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8" name="Google Shape;7928;p119"/>
            <p:cNvCxnSpPr/>
            <p:nvPr/>
          </p:nvCxnSpPr>
          <p:spPr>
            <a:xfrm flipH="1" rot="10800000">
              <a:off x="3587811" y="4532353"/>
              <a:ext cx="273243" cy="16667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9" name="Google Shape;7929;p119"/>
            <p:cNvCxnSpPr>
              <a:endCxn id="7913" idx="4"/>
            </p:cNvCxnSpPr>
            <p:nvPr/>
          </p:nvCxnSpPr>
          <p:spPr>
            <a:xfrm rot="10800000">
              <a:off x="2408213" y="4421930"/>
              <a:ext cx="396300" cy="74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930" name="Google Shape;7930;p119"/>
            <p:cNvGrpSpPr/>
            <p:nvPr/>
          </p:nvGrpSpPr>
          <p:grpSpPr>
            <a:xfrm>
              <a:off x="3144256" y="4681756"/>
              <a:ext cx="513732" cy="157430"/>
              <a:chOff x="2356" y="1300"/>
              <a:chExt cx="555" cy="194"/>
            </a:xfrm>
          </p:grpSpPr>
          <p:sp>
            <p:nvSpPr>
              <p:cNvPr id="7931" name="Google Shape;7931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32" name="Google Shape;7932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33" name="Google Shape;7933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34" name="Google Shape;7934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35" name="Google Shape;7935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6" name="Google Shape;7936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37" name="Google Shape;7937;p119"/>
              <p:cNvCxnSpPr/>
              <p:nvPr/>
            </p:nvCxnSpPr>
            <p:spPr>
              <a:xfrm>
                <a:off x="2358" y="1360"/>
                <a:ext cx="0" cy="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38" name="Google Shape;7938;p119"/>
              <p:cNvCxnSpPr/>
              <p:nvPr/>
            </p:nvCxnSpPr>
            <p:spPr>
              <a:xfrm>
                <a:off x="2907" y="1362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39" name="Google Shape;7939;p119"/>
            <p:cNvGrpSpPr/>
            <p:nvPr/>
          </p:nvGrpSpPr>
          <p:grpSpPr>
            <a:xfrm>
              <a:off x="2389607" y="4745631"/>
              <a:ext cx="513732" cy="157430"/>
              <a:chOff x="2356" y="1300"/>
              <a:chExt cx="555" cy="194"/>
            </a:xfrm>
          </p:grpSpPr>
          <p:sp>
            <p:nvSpPr>
              <p:cNvPr id="7940" name="Google Shape;7940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41" name="Google Shape;7941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42" name="Google Shape;7942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43" name="Google Shape;7943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44" name="Google Shape;7944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5" name="Google Shape;7945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46" name="Google Shape;7946;p119"/>
              <p:cNvCxnSpPr/>
              <p:nvPr/>
            </p:nvCxnSpPr>
            <p:spPr>
              <a:xfrm>
                <a:off x="2357" y="1360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47" name="Google Shape;7947;p119"/>
              <p:cNvCxnSpPr/>
              <p:nvPr/>
            </p:nvCxnSpPr>
            <p:spPr>
              <a:xfrm>
                <a:off x="2908" y="1362"/>
                <a:ext cx="0" cy="8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48" name="Google Shape;7948;p119"/>
            <p:cNvGrpSpPr/>
            <p:nvPr/>
          </p:nvGrpSpPr>
          <p:grpSpPr>
            <a:xfrm>
              <a:off x="2667612" y="4492206"/>
              <a:ext cx="513732" cy="157430"/>
              <a:chOff x="2356" y="1300"/>
              <a:chExt cx="555" cy="194"/>
            </a:xfrm>
          </p:grpSpPr>
          <p:sp>
            <p:nvSpPr>
              <p:cNvPr id="7949" name="Google Shape;7949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50" name="Google Shape;7950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51" name="Google Shape;7951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52" name="Google Shape;7952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53" name="Google Shape;7953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4" name="Google Shape;7954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55" name="Google Shape;7955;p119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56" name="Google Shape;7956;p119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57" name="Google Shape;7957;p119"/>
            <p:cNvGrpSpPr/>
            <p:nvPr/>
          </p:nvGrpSpPr>
          <p:grpSpPr>
            <a:xfrm>
              <a:off x="3578257" y="4374514"/>
              <a:ext cx="513732" cy="157430"/>
              <a:chOff x="2356" y="1300"/>
              <a:chExt cx="555" cy="194"/>
            </a:xfrm>
          </p:grpSpPr>
          <p:sp>
            <p:nvSpPr>
              <p:cNvPr id="7958" name="Google Shape;7958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59" name="Google Shape;7959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60" name="Google Shape;7960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61" name="Google Shape;7961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62" name="Google Shape;7962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3" name="Google Shape;7963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64" name="Google Shape;7964;p119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65" name="Google Shape;7965;p119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66" name="Google Shape;7966;p119"/>
            <p:cNvGrpSpPr/>
            <p:nvPr/>
          </p:nvGrpSpPr>
          <p:grpSpPr>
            <a:xfrm>
              <a:off x="3797517" y="4879598"/>
              <a:ext cx="513732" cy="157430"/>
              <a:chOff x="2356" y="1300"/>
              <a:chExt cx="555" cy="194"/>
            </a:xfrm>
          </p:grpSpPr>
          <p:sp>
            <p:nvSpPr>
              <p:cNvPr id="7967" name="Google Shape;7967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68" name="Google Shape;7968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69" name="Google Shape;7969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70" name="Google Shape;7970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71" name="Google Shape;7971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2" name="Google Shape;7972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73" name="Google Shape;7973;p119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74" name="Google Shape;7974;p119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75" name="Google Shape;7975;p119"/>
            <p:cNvGrpSpPr/>
            <p:nvPr/>
          </p:nvGrpSpPr>
          <p:grpSpPr>
            <a:xfrm>
              <a:off x="2927730" y="5041357"/>
              <a:ext cx="513732" cy="157430"/>
              <a:chOff x="2356" y="1300"/>
              <a:chExt cx="555" cy="194"/>
            </a:xfrm>
          </p:grpSpPr>
          <p:sp>
            <p:nvSpPr>
              <p:cNvPr id="7976" name="Google Shape;7976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77" name="Google Shape;7977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78" name="Google Shape;7978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79" name="Google Shape;7979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80" name="Google Shape;7980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1" name="Google Shape;7981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82" name="Google Shape;7982;p119"/>
              <p:cNvCxnSpPr/>
              <p:nvPr/>
            </p:nvCxnSpPr>
            <p:spPr>
              <a:xfrm>
                <a:off x="2357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83" name="Google Shape;7983;p119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984" name="Google Shape;7984;p119"/>
            <p:cNvGrpSpPr/>
            <p:nvPr/>
          </p:nvGrpSpPr>
          <p:grpSpPr>
            <a:xfrm>
              <a:off x="2066981" y="4995523"/>
              <a:ext cx="513732" cy="157430"/>
              <a:chOff x="2356" y="1300"/>
              <a:chExt cx="555" cy="194"/>
            </a:xfrm>
          </p:grpSpPr>
          <p:sp>
            <p:nvSpPr>
              <p:cNvPr id="7985" name="Google Shape;7985;p119"/>
              <p:cNvSpPr/>
              <p:nvPr/>
            </p:nvSpPr>
            <p:spPr>
              <a:xfrm>
                <a:off x="2357" y="1385"/>
                <a:ext cx="551" cy="109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86" name="Google Shape;7986;p119"/>
              <p:cNvSpPr/>
              <p:nvPr/>
            </p:nvSpPr>
            <p:spPr>
              <a:xfrm>
                <a:off x="2357" y="1374"/>
                <a:ext cx="554" cy="66"/>
              </a:xfrm>
              <a:prstGeom prst="rect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87" name="Google Shape;7987;p119"/>
              <p:cNvSpPr/>
              <p:nvPr/>
            </p:nvSpPr>
            <p:spPr>
              <a:xfrm>
                <a:off x="2356" y="1300"/>
                <a:ext cx="551" cy="127"/>
              </a:xfrm>
              <a:prstGeom prst="ellipse">
                <a:avLst/>
              </a:prstGeom>
              <a:gradFill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988" name="Google Shape;7988;p119"/>
              <p:cNvGrpSpPr/>
              <p:nvPr/>
            </p:nvGrpSpPr>
            <p:grpSpPr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7989" name="Google Shape;7989;p119"/>
                <p:cNvSpPr/>
                <p:nvPr/>
              </p:nvSpPr>
              <p:spPr>
                <a:xfrm>
                  <a:off x="2468" y="1332"/>
                  <a:ext cx="310" cy="60"/>
                </a:xfrm>
                <a:custGeom>
                  <a:rect b="b" l="l" r="r" t="t"/>
                  <a:pathLst>
                    <a:path extrusionOk="0" h="60" w="31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0" name="Google Shape;7990;p119"/>
                <p:cNvSpPr/>
                <p:nvPr/>
              </p:nvSpPr>
              <p:spPr>
                <a:xfrm>
                  <a:off x="2482" y="1332"/>
                  <a:ext cx="282" cy="60"/>
                </a:xfrm>
                <a:custGeom>
                  <a:rect b="b" l="l" r="r" t="t"/>
                  <a:pathLst>
                    <a:path extrusionOk="0" h="60" w="282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7991" name="Google Shape;7991;p119"/>
              <p:cNvCxnSpPr/>
              <p:nvPr/>
            </p:nvCxnSpPr>
            <p:spPr>
              <a:xfrm>
                <a:off x="2358" y="1361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992" name="Google Shape;7992;p119"/>
              <p:cNvCxnSpPr/>
              <p:nvPr/>
            </p:nvCxnSpPr>
            <p:spPr>
              <a:xfrm>
                <a:off x="2908" y="1363"/>
                <a:ext cx="0" cy="8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7993" name="Google Shape;7993;p119"/>
            <p:cNvCxnSpPr>
              <a:endCxn id="7833" idx="1"/>
            </p:cNvCxnSpPr>
            <p:nvPr/>
          </p:nvCxnSpPr>
          <p:spPr>
            <a:xfrm>
              <a:off x="2383487" y="2610471"/>
              <a:ext cx="238200" cy="261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4" name="Google Shape;7994;p119"/>
            <p:cNvCxnSpPr>
              <a:stCxn id="7731" idx="8"/>
              <a:endCxn id="7995" idx="2"/>
            </p:cNvCxnSpPr>
            <p:nvPr/>
          </p:nvCxnSpPr>
          <p:spPr>
            <a:xfrm>
              <a:off x="1455737" y="2990809"/>
              <a:ext cx="38100" cy="3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6" name="Google Shape;7996;p119"/>
            <p:cNvCxnSpPr>
              <a:endCxn id="7995" idx="3"/>
            </p:cNvCxnSpPr>
            <p:nvPr/>
          </p:nvCxnSpPr>
          <p:spPr>
            <a:xfrm>
              <a:off x="1235234" y="3271138"/>
              <a:ext cx="123900" cy="212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7" name="Google Shape;7997;p119"/>
            <p:cNvCxnSpPr>
              <a:endCxn id="7878" idx="1"/>
            </p:cNvCxnSpPr>
            <p:nvPr/>
          </p:nvCxnSpPr>
          <p:spPr>
            <a:xfrm>
              <a:off x="3915619" y="2411778"/>
              <a:ext cx="308100" cy="5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8" name="Google Shape;7998;p119"/>
            <p:cNvCxnSpPr>
              <a:endCxn id="7878" idx="0"/>
            </p:cNvCxnSpPr>
            <p:nvPr/>
          </p:nvCxnSpPr>
          <p:spPr>
            <a:xfrm flipH="1">
              <a:off x="4426304" y="2390057"/>
              <a:ext cx="384300" cy="57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9" name="Google Shape;7999;p119"/>
            <p:cNvCxnSpPr>
              <a:endCxn id="7795" idx="0"/>
            </p:cNvCxnSpPr>
            <p:nvPr/>
          </p:nvCxnSpPr>
          <p:spPr>
            <a:xfrm>
              <a:off x="6770956" y="2900231"/>
              <a:ext cx="216000" cy="1046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0" name="Google Shape;8000;p119"/>
            <p:cNvCxnSpPr/>
            <p:nvPr/>
          </p:nvCxnSpPr>
          <p:spPr>
            <a:xfrm flipH="1">
              <a:off x="7137398" y="3251197"/>
              <a:ext cx="241300" cy="69215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1" name="Google Shape;8001;p119"/>
            <p:cNvCxnSpPr>
              <a:stCxn id="7735" idx="4"/>
              <a:endCxn id="7809" idx="0"/>
            </p:cNvCxnSpPr>
            <p:nvPr/>
          </p:nvCxnSpPr>
          <p:spPr>
            <a:xfrm flipH="1">
              <a:off x="7483611" y="4229096"/>
              <a:ext cx="541200" cy="249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2" name="Google Shape;8002;p119"/>
            <p:cNvCxnSpPr/>
            <p:nvPr/>
          </p:nvCxnSpPr>
          <p:spPr>
            <a:xfrm rot="10800000">
              <a:off x="7454899" y="4573584"/>
              <a:ext cx="796925" cy="6143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3" name="Google Shape;8003;p119"/>
            <p:cNvCxnSpPr>
              <a:endCxn id="7811" idx="5"/>
            </p:cNvCxnSpPr>
            <p:nvPr/>
          </p:nvCxnSpPr>
          <p:spPr>
            <a:xfrm rot="10800000">
              <a:off x="6496434" y="4722373"/>
              <a:ext cx="1047600" cy="966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4" name="Google Shape;8004;p119"/>
            <p:cNvCxnSpPr>
              <a:stCxn id="7736" idx="0"/>
              <a:endCxn id="8005" idx="5"/>
            </p:cNvCxnSpPr>
            <p:nvPr/>
          </p:nvCxnSpPr>
          <p:spPr>
            <a:xfrm rot="10800000">
              <a:off x="5085362" y="5684597"/>
              <a:ext cx="520800" cy="169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6" name="Google Shape;8006;p119"/>
            <p:cNvCxnSpPr/>
            <p:nvPr/>
          </p:nvCxnSpPr>
          <p:spPr>
            <a:xfrm rot="10800000">
              <a:off x="4068763" y="5045070"/>
              <a:ext cx="371475" cy="9731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7" name="Google Shape;8007;p119"/>
            <p:cNvCxnSpPr/>
            <p:nvPr/>
          </p:nvCxnSpPr>
          <p:spPr>
            <a:xfrm flipH="1" rot="10800000">
              <a:off x="3389313" y="5689595"/>
              <a:ext cx="306387" cy="16509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8" name="Google Shape;8008;p119"/>
            <p:cNvCxnSpPr/>
            <p:nvPr/>
          </p:nvCxnSpPr>
          <p:spPr>
            <a:xfrm flipH="1" rot="10800000">
              <a:off x="1790701" y="5160959"/>
              <a:ext cx="401638" cy="209549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9" name="Google Shape;8009;p119"/>
            <p:cNvCxnSpPr/>
            <p:nvPr/>
          </p:nvCxnSpPr>
          <p:spPr>
            <a:xfrm flipH="1" rot="10800000">
              <a:off x="1179514" y="4467220"/>
              <a:ext cx="227012" cy="2825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0" name="Google Shape;8010;p119"/>
            <p:cNvCxnSpPr>
              <a:endCxn id="7995" idx="5"/>
            </p:cNvCxnSpPr>
            <p:nvPr/>
          </p:nvCxnSpPr>
          <p:spPr>
            <a:xfrm flipH="1" rot="10800000">
              <a:off x="1156034" y="4369514"/>
              <a:ext cx="203100" cy="7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11" name="Google Shape;8011;p119"/>
            <p:cNvSpPr/>
            <p:nvPr/>
          </p:nvSpPr>
          <p:spPr>
            <a:xfrm>
              <a:off x="5677594" y="2896840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12" name="Google Shape;8012;p119"/>
            <p:cNvCxnSpPr/>
            <p:nvPr/>
          </p:nvCxnSpPr>
          <p:spPr>
            <a:xfrm>
              <a:off x="4713288" y="3051287"/>
              <a:ext cx="964306" cy="26892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3" name="Google Shape;8013;p119"/>
            <p:cNvCxnSpPr/>
            <p:nvPr/>
          </p:nvCxnSpPr>
          <p:spPr>
            <a:xfrm>
              <a:off x="6139457" y="3169610"/>
              <a:ext cx="691556" cy="784846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4" name="Google Shape;8014;p119"/>
            <p:cNvCxnSpPr>
              <a:stCxn id="7960" idx="0"/>
            </p:cNvCxnSpPr>
            <p:nvPr/>
          </p:nvCxnSpPr>
          <p:spPr>
            <a:xfrm flipH="1" rot="10800000">
              <a:off x="3833272" y="4233214"/>
              <a:ext cx="190500" cy="1413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15" name="Google Shape;8015;p119"/>
            <p:cNvSpPr/>
            <p:nvPr/>
          </p:nvSpPr>
          <p:spPr>
            <a:xfrm>
              <a:off x="3932543" y="3959555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l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100"/>
            </a:p>
          </p:txBody>
        </p:sp>
        <p:cxnSp>
          <p:nvCxnSpPr>
            <p:cNvPr id="8016" name="Google Shape;8016;p119"/>
            <p:cNvCxnSpPr>
              <a:stCxn id="8015" idx="6"/>
              <a:endCxn id="7754" idx="1"/>
            </p:cNvCxnSpPr>
            <p:nvPr/>
          </p:nvCxnSpPr>
          <p:spPr>
            <a:xfrm flipH="1" rot="10800000">
              <a:off x="4460773" y="3953980"/>
              <a:ext cx="770100" cy="1581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7" name="Google Shape;8017;p119"/>
            <p:cNvCxnSpPr/>
            <p:nvPr/>
          </p:nvCxnSpPr>
          <p:spPr>
            <a:xfrm>
              <a:off x="3692525" y="3789358"/>
              <a:ext cx="342828" cy="205015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8" name="Google Shape;8018;p119"/>
            <p:cNvCxnSpPr>
              <a:stCxn id="7885" idx="5"/>
              <a:endCxn id="7750" idx="1"/>
            </p:cNvCxnSpPr>
            <p:nvPr/>
          </p:nvCxnSpPr>
          <p:spPr>
            <a:xfrm>
              <a:off x="4876256" y="3633038"/>
              <a:ext cx="431700" cy="2226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9" name="Google Shape;8019;p119"/>
            <p:cNvCxnSpPr>
              <a:endCxn id="7915" idx="0"/>
            </p:cNvCxnSpPr>
            <p:nvPr/>
          </p:nvCxnSpPr>
          <p:spPr>
            <a:xfrm flipH="1">
              <a:off x="2407288" y="3753300"/>
              <a:ext cx="282600" cy="511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0" name="Google Shape;8020;p119"/>
            <p:cNvCxnSpPr>
              <a:stCxn id="7974" idx="0"/>
            </p:cNvCxnSpPr>
            <p:nvPr/>
          </p:nvCxnSpPr>
          <p:spPr>
            <a:xfrm flipH="1" rot="10800000">
              <a:off x="4307762" y="4626568"/>
              <a:ext cx="843900" cy="3042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05" name="Google Shape;8005;p119"/>
            <p:cNvSpPr/>
            <p:nvPr/>
          </p:nvSpPr>
          <p:spPr>
            <a:xfrm>
              <a:off x="3340101" y="5359394"/>
              <a:ext cx="2044700" cy="380999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5" name="Google Shape;7995;p119"/>
            <p:cNvSpPr/>
            <p:nvPr/>
          </p:nvSpPr>
          <p:spPr>
            <a:xfrm rot="5400000">
              <a:off x="867570" y="3736176"/>
              <a:ext cx="1252535" cy="381000"/>
            </a:xfrm>
            <a:prstGeom prst="ellipse">
              <a:avLst/>
            </a:prstGeom>
            <a:solidFill>
              <a:srgbClr val="CCCC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21" name="Google Shape;8021;p119"/>
            <p:cNvCxnSpPr>
              <a:stCxn id="7995" idx="0"/>
              <a:endCxn id="7909" idx="0"/>
            </p:cNvCxnSpPr>
            <p:nvPr/>
          </p:nvCxnSpPr>
          <p:spPr>
            <a:xfrm flipH="1" rot="10800000">
              <a:off x="1684338" y="3653676"/>
              <a:ext cx="758700" cy="2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2" name="Google Shape;8022;p119"/>
            <p:cNvCxnSpPr>
              <a:endCxn id="7919" idx="1"/>
            </p:cNvCxnSpPr>
            <p:nvPr/>
          </p:nvCxnSpPr>
          <p:spPr>
            <a:xfrm>
              <a:off x="1685925" y="4111625"/>
              <a:ext cx="466800" cy="270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23" name="Google Shape;8023;p119"/>
          <p:cNvCxnSpPr/>
          <p:nvPr/>
        </p:nvCxnSpPr>
        <p:spPr>
          <a:xfrm flipH="1" rot="10800000">
            <a:off x="1328738" y="3957620"/>
            <a:ext cx="108300" cy="2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024" name="Google Shape;8024;p119"/>
          <p:cNvGrpSpPr/>
          <p:nvPr/>
        </p:nvGrpSpPr>
        <p:grpSpPr>
          <a:xfrm>
            <a:off x="786991" y="2664476"/>
            <a:ext cx="6193387" cy="2175155"/>
            <a:chOff x="439215" y="3555216"/>
            <a:chExt cx="8258951" cy="2901368"/>
          </a:xfrm>
        </p:grpSpPr>
        <p:grpSp>
          <p:nvGrpSpPr>
            <p:cNvPr id="8025" name="Google Shape;8025;p119"/>
            <p:cNvGrpSpPr/>
            <p:nvPr/>
          </p:nvGrpSpPr>
          <p:grpSpPr>
            <a:xfrm>
              <a:off x="1678362" y="3855145"/>
              <a:ext cx="347753" cy="680208"/>
              <a:chOff x="7923189" y="2486663"/>
              <a:chExt cx="360362" cy="884586"/>
            </a:xfrm>
          </p:grpSpPr>
          <p:pic>
            <p:nvPicPr>
              <p:cNvPr id="8026" name="Google Shape;8026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027" name="Google Shape;8027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028" name="Google Shape;8028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9" name="Google Shape;8029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0" name="Google Shape;8030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1" name="Google Shape;8031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2" name="Google Shape;8032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33" name="Google Shape;8033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034" name="Google Shape;8034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35" name="Google Shape;8035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36" name="Google Shape;8036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37" name="Google Shape;8037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038" name="Google Shape;8038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39" name="Google Shape;8039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40" name="Google Shape;8040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1" name="Google Shape;8041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42" name="Google Shape;8042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043" name="Google Shape;8043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44" name="Google Shape;8044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45" name="Google Shape;8045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046" name="Google Shape;8046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047" name="Google Shape;8047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48" name="Google Shape;8048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49" name="Google Shape;8049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0" name="Google Shape;8050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1" name="Google Shape;8051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2" name="Google Shape;8052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3" name="Google Shape;8053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4" name="Google Shape;8054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5" name="Google Shape;8055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6" name="Google Shape;8056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7" name="Google Shape;8057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8" name="Google Shape;8058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9" name="Google Shape;8059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060" name="Google Shape;8060;p119"/>
            <p:cNvGrpSpPr/>
            <p:nvPr/>
          </p:nvGrpSpPr>
          <p:grpSpPr>
            <a:xfrm>
              <a:off x="3221830" y="5776376"/>
              <a:ext cx="347753" cy="680208"/>
              <a:chOff x="7923189" y="2486663"/>
              <a:chExt cx="360362" cy="884586"/>
            </a:xfrm>
          </p:grpSpPr>
          <p:pic>
            <p:nvPicPr>
              <p:cNvPr id="8061" name="Google Shape;8061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062" name="Google Shape;8062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063" name="Google Shape;8063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4" name="Google Shape;8064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5" name="Google Shape;8065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6" name="Google Shape;8066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7" name="Google Shape;8067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68" name="Google Shape;8068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069" name="Google Shape;8069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70" name="Google Shape;8070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71" name="Google Shape;8071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72" name="Google Shape;8072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073" name="Google Shape;8073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74" name="Google Shape;8074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75" name="Google Shape;8075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6" name="Google Shape;8076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077" name="Google Shape;8077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078" name="Google Shape;8078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79" name="Google Shape;8079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80" name="Google Shape;8080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081" name="Google Shape;8081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082" name="Google Shape;8082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083" name="Google Shape;8083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084" name="Google Shape;8084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5" name="Google Shape;8085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6" name="Google Shape;8086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7" name="Google Shape;8087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8" name="Google Shape;8088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9" name="Google Shape;8089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0" name="Google Shape;8090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1" name="Google Shape;8091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2" name="Google Shape;8092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3" name="Google Shape;8093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4" name="Google Shape;8094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095" name="Google Shape;8095;p119"/>
            <p:cNvGrpSpPr/>
            <p:nvPr/>
          </p:nvGrpSpPr>
          <p:grpSpPr>
            <a:xfrm>
              <a:off x="4387291" y="3555216"/>
              <a:ext cx="347753" cy="680208"/>
              <a:chOff x="7923189" y="2486663"/>
              <a:chExt cx="360362" cy="884586"/>
            </a:xfrm>
          </p:grpSpPr>
          <p:pic>
            <p:nvPicPr>
              <p:cNvPr id="8096" name="Google Shape;8096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097" name="Google Shape;8097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098" name="Google Shape;8098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9" name="Google Shape;8099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0" name="Google Shape;8100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1" name="Google Shape;8101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2" name="Google Shape;8102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03" name="Google Shape;8103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104" name="Google Shape;8104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05" name="Google Shape;8105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06" name="Google Shape;8106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07" name="Google Shape;8107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108" name="Google Shape;8108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09" name="Google Shape;8109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10" name="Google Shape;8110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1" name="Google Shape;8111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12" name="Google Shape;8112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113" name="Google Shape;8113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14" name="Google Shape;8114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15" name="Google Shape;8115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116" name="Google Shape;8116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117" name="Google Shape;8117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18" name="Google Shape;8118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19" name="Google Shape;8119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0" name="Google Shape;8120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1" name="Google Shape;8121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2" name="Google Shape;8122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3" name="Google Shape;8123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4" name="Google Shape;8124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5" name="Google Shape;8125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6" name="Google Shape;8126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7" name="Google Shape;8127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8" name="Google Shape;8128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9" name="Google Shape;8129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30" name="Google Shape;8130;p119"/>
            <p:cNvGrpSpPr/>
            <p:nvPr/>
          </p:nvGrpSpPr>
          <p:grpSpPr>
            <a:xfrm>
              <a:off x="5084012" y="5612511"/>
              <a:ext cx="347767" cy="680207"/>
              <a:chOff x="7923189" y="2486664"/>
              <a:chExt cx="360377" cy="884585"/>
            </a:xfrm>
          </p:grpSpPr>
          <p:pic>
            <p:nvPicPr>
              <p:cNvPr id="8131" name="Google Shape;8131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98" y="2486664"/>
                <a:ext cx="239568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132" name="Google Shape;8132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133" name="Google Shape;8133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4" name="Google Shape;8134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5" name="Google Shape;8135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6" name="Google Shape;8136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7" name="Google Shape;8137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38" name="Google Shape;8138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139" name="Google Shape;8139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40" name="Google Shape;8140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41" name="Google Shape;8141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42" name="Google Shape;8142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143" name="Google Shape;8143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44" name="Google Shape;8144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45" name="Google Shape;8145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6" name="Google Shape;8146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47" name="Google Shape;8147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148" name="Google Shape;8148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49" name="Google Shape;8149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50" name="Google Shape;8150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151" name="Google Shape;8151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152" name="Google Shape;8152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53" name="Google Shape;8153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54" name="Google Shape;8154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5" name="Google Shape;8155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6" name="Google Shape;8156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7" name="Google Shape;8157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8" name="Google Shape;8158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9" name="Google Shape;8159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0" name="Google Shape;8160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1" name="Google Shape;8161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2" name="Google Shape;8162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3" name="Google Shape;8163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4" name="Google Shape;8164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65" name="Google Shape;8165;p119"/>
            <p:cNvGrpSpPr/>
            <p:nvPr/>
          </p:nvGrpSpPr>
          <p:grpSpPr>
            <a:xfrm>
              <a:off x="6068038" y="3829780"/>
              <a:ext cx="347753" cy="680208"/>
              <a:chOff x="7923189" y="2486663"/>
              <a:chExt cx="360362" cy="884586"/>
            </a:xfrm>
          </p:grpSpPr>
          <p:pic>
            <p:nvPicPr>
              <p:cNvPr id="8166" name="Google Shape;8166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167" name="Google Shape;8167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168" name="Google Shape;8168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9" name="Google Shape;8169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0" name="Google Shape;8170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1" name="Google Shape;8171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2" name="Google Shape;8172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73" name="Google Shape;8173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174" name="Google Shape;8174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75" name="Google Shape;8175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76" name="Google Shape;8176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77" name="Google Shape;8177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178" name="Google Shape;8178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79" name="Google Shape;8179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80" name="Google Shape;8180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1" name="Google Shape;8181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182" name="Google Shape;8182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183" name="Google Shape;8183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84" name="Google Shape;8184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85" name="Google Shape;8185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186" name="Google Shape;8186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187" name="Google Shape;8187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188" name="Google Shape;8188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189" name="Google Shape;8189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0" name="Google Shape;8190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1" name="Google Shape;8191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2" name="Google Shape;8192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3" name="Google Shape;8193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4" name="Google Shape;8194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5" name="Google Shape;8195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6" name="Google Shape;8196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7" name="Google Shape;8197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8" name="Google Shape;8198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9" name="Google Shape;8199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200" name="Google Shape;8200;p119"/>
            <p:cNvGrpSpPr/>
            <p:nvPr/>
          </p:nvGrpSpPr>
          <p:grpSpPr>
            <a:xfrm>
              <a:off x="2122838" y="5630065"/>
              <a:ext cx="347753" cy="680208"/>
              <a:chOff x="7923189" y="2486663"/>
              <a:chExt cx="360362" cy="884586"/>
            </a:xfrm>
          </p:grpSpPr>
          <p:pic>
            <p:nvPicPr>
              <p:cNvPr id="8201" name="Google Shape;8201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202" name="Google Shape;8202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203" name="Google Shape;8203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4" name="Google Shape;8204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5" name="Google Shape;8205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6" name="Google Shape;8206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7" name="Google Shape;8207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08" name="Google Shape;8208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209" name="Google Shape;8209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10" name="Google Shape;8210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11" name="Google Shape;8211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12" name="Google Shape;8212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213" name="Google Shape;8213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14" name="Google Shape;8214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15" name="Google Shape;8215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6" name="Google Shape;8216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17" name="Google Shape;8217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218" name="Google Shape;8218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19" name="Google Shape;8219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20" name="Google Shape;8220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21" name="Google Shape;8221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222" name="Google Shape;8222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23" name="Google Shape;8223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24" name="Google Shape;8224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5" name="Google Shape;8225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6" name="Google Shape;8226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7" name="Google Shape;8227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8" name="Google Shape;8228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9" name="Google Shape;8229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0" name="Google Shape;8230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1" name="Google Shape;8231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2" name="Google Shape;8232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3" name="Google Shape;8233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4" name="Google Shape;8234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235" name="Google Shape;8235;p119"/>
            <p:cNvGrpSpPr/>
            <p:nvPr/>
          </p:nvGrpSpPr>
          <p:grpSpPr>
            <a:xfrm>
              <a:off x="7707457" y="4365068"/>
              <a:ext cx="990709" cy="735459"/>
              <a:chOff x="7707457" y="4365068"/>
              <a:chExt cx="990709" cy="735459"/>
            </a:xfrm>
          </p:grpSpPr>
          <p:pic>
            <p:nvPicPr>
              <p:cNvPr id="8236" name="Google Shape;8236;p1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771833" y="4640202"/>
                <a:ext cx="822008" cy="4603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237" name="Google Shape;8237;p119"/>
              <p:cNvGrpSpPr/>
              <p:nvPr/>
            </p:nvGrpSpPr>
            <p:grpSpPr>
              <a:xfrm flipH="1">
                <a:off x="7707457" y="4368231"/>
                <a:ext cx="225477" cy="394743"/>
                <a:chOff x="4144" y="425"/>
                <a:chExt cx="1422" cy="2389"/>
              </a:xfrm>
            </p:grpSpPr>
            <p:sp>
              <p:nvSpPr>
                <p:cNvPr id="8238" name="Google Shape;8238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9" name="Google Shape;8239;p119"/>
                <p:cNvSpPr/>
                <p:nvPr/>
              </p:nvSpPr>
              <p:spPr>
                <a:xfrm>
                  <a:off x="4204" y="425"/>
                  <a:ext cx="1051" cy="2259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0" name="Google Shape;8240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1" name="Google Shape;8241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2" name="Google Shape;8242;p119"/>
                <p:cNvSpPr/>
                <p:nvPr/>
              </p:nvSpPr>
              <p:spPr>
                <a:xfrm>
                  <a:off x="4214" y="685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43" name="Google Shape;8243;p119"/>
                <p:cNvGrpSpPr/>
                <p:nvPr/>
              </p:nvGrpSpPr>
              <p:grpSpPr>
                <a:xfrm>
                  <a:off x="4775" y="666"/>
                  <a:ext cx="581" cy="144"/>
                  <a:chOff x="646" y="2566"/>
                  <a:chExt cx="725" cy="138"/>
                </a:xfrm>
              </p:grpSpPr>
              <p:sp>
                <p:nvSpPr>
                  <p:cNvPr id="8244" name="Google Shape;8244;p119"/>
                  <p:cNvSpPr/>
                  <p:nvPr/>
                </p:nvSpPr>
                <p:spPr>
                  <a:xfrm>
                    <a:off x="646" y="2566"/>
                    <a:ext cx="725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45" name="Google Shape;8245;p119"/>
                  <p:cNvSpPr/>
                  <p:nvPr/>
                </p:nvSpPr>
                <p:spPr>
                  <a:xfrm>
                    <a:off x="659" y="2584"/>
                    <a:ext cx="700" cy="101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46" name="Google Shape;8246;p119"/>
                <p:cNvSpPr/>
                <p:nvPr/>
              </p:nvSpPr>
              <p:spPr>
                <a:xfrm>
                  <a:off x="4224" y="1012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47" name="Google Shape;8247;p119"/>
                <p:cNvGrpSpPr/>
                <p:nvPr/>
              </p:nvGrpSpPr>
              <p:grpSpPr>
                <a:xfrm>
                  <a:off x="4745" y="992"/>
                  <a:ext cx="581" cy="135"/>
                  <a:chOff x="611" y="2566"/>
                  <a:chExt cx="725" cy="140"/>
                </a:xfrm>
              </p:grpSpPr>
              <p:sp>
                <p:nvSpPr>
                  <p:cNvPr id="8248" name="Google Shape;8248;p119"/>
                  <p:cNvSpPr/>
                  <p:nvPr/>
                </p:nvSpPr>
                <p:spPr>
                  <a:xfrm>
                    <a:off x="611" y="2566"/>
                    <a:ext cx="725" cy="14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49" name="Google Shape;8249;p119"/>
                  <p:cNvSpPr/>
                  <p:nvPr/>
                </p:nvSpPr>
                <p:spPr>
                  <a:xfrm>
                    <a:off x="624" y="2586"/>
                    <a:ext cx="687" cy="10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50" name="Google Shape;8250;p119"/>
                <p:cNvSpPr/>
                <p:nvPr/>
              </p:nvSpPr>
              <p:spPr>
                <a:xfrm>
                  <a:off x="4224" y="1358"/>
                  <a:ext cx="591" cy="29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1" name="Google Shape;8251;p119"/>
                <p:cNvSpPr/>
                <p:nvPr/>
              </p:nvSpPr>
              <p:spPr>
                <a:xfrm>
                  <a:off x="4234" y="1627"/>
                  <a:ext cx="59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52" name="Google Shape;8252;p119"/>
                <p:cNvGrpSpPr/>
                <p:nvPr/>
              </p:nvGrpSpPr>
              <p:grpSpPr>
                <a:xfrm>
                  <a:off x="4735" y="1627"/>
                  <a:ext cx="571" cy="125"/>
                  <a:chOff x="614" y="2568"/>
                  <a:chExt cx="711" cy="115"/>
                </a:xfrm>
              </p:grpSpPr>
              <p:sp>
                <p:nvSpPr>
                  <p:cNvPr id="8253" name="Google Shape;8253;p119"/>
                  <p:cNvSpPr/>
                  <p:nvPr/>
                </p:nvSpPr>
                <p:spPr>
                  <a:xfrm>
                    <a:off x="614" y="2568"/>
                    <a:ext cx="711" cy="115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54" name="Google Shape;8254;p119"/>
                  <p:cNvSpPr/>
                  <p:nvPr/>
                </p:nvSpPr>
                <p:spPr>
                  <a:xfrm>
                    <a:off x="626" y="2585"/>
                    <a:ext cx="674" cy="8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55" name="Google Shape;8255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56" name="Google Shape;8256;p119"/>
                <p:cNvGrpSpPr/>
                <p:nvPr/>
              </p:nvGrpSpPr>
              <p:grpSpPr>
                <a:xfrm>
                  <a:off x="4765" y="1300"/>
                  <a:ext cx="560" cy="163"/>
                  <a:chOff x="646" y="2541"/>
                  <a:chExt cx="698" cy="163"/>
                </a:xfrm>
              </p:grpSpPr>
              <p:sp>
                <p:nvSpPr>
                  <p:cNvPr id="8257" name="Google Shape;8257;p119"/>
                  <p:cNvSpPr/>
                  <p:nvPr/>
                </p:nvSpPr>
                <p:spPr>
                  <a:xfrm>
                    <a:off x="646" y="2541"/>
                    <a:ext cx="698" cy="16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58" name="Google Shape;8258;p119"/>
                  <p:cNvSpPr/>
                  <p:nvPr/>
                </p:nvSpPr>
                <p:spPr>
                  <a:xfrm>
                    <a:off x="659" y="2560"/>
                    <a:ext cx="661" cy="135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59" name="Google Shape;8259;p119"/>
                <p:cNvSpPr/>
                <p:nvPr/>
              </p:nvSpPr>
              <p:spPr>
                <a:xfrm>
                  <a:off x="5256" y="425"/>
                  <a:ext cx="60" cy="2268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0" name="Google Shape;8260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1" name="Google Shape;8261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2" name="Google Shape;8262;p119"/>
                <p:cNvSpPr/>
                <p:nvPr/>
              </p:nvSpPr>
              <p:spPr>
                <a:xfrm>
                  <a:off x="5516" y="2588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3" name="Google Shape;8263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4" name="Google Shape;8264;p119"/>
                <p:cNvSpPr/>
                <p:nvPr/>
              </p:nvSpPr>
              <p:spPr>
                <a:xfrm>
                  <a:off x="4144" y="2655"/>
                  <a:ext cx="1202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5" name="Google Shape;8265;p119"/>
                <p:cNvSpPr/>
                <p:nvPr/>
              </p:nvSpPr>
              <p:spPr>
                <a:xfrm>
                  <a:off x="4204" y="2684"/>
                  <a:ext cx="1071" cy="86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6" name="Google Shape;8266;p119"/>
                <p:cNvSpPr/>
                <p:nvPr/>
              </p:nvSpPr>
              <p:spPr>
                <a:xfrm>
                  <a:off x="4314" y="2357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7" name="Google Shape;8267;p119"/>
                <p:cNvSpPr/>
                <p:nvPr/>
              </p:nvSpPr>
              <p:spPr>
                <a:xfrm>
                  <a:off x="4485" y="2357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8" name="Google Shape;8268;p119"/>
                <p:cNvSpPr/>
                <p:nvPr/>
              </p:nvSpPr>
              <p:spPr>
                <a:xfrm>
                  <a:off x="4665" y="2357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9" name="Google Shape;8269;p119"/>
                <p:cNvSpPr/>
                <p:nvPr/>
              </p:nvSpPr>
              <p:spPr>
                <a:xfrm>
                  <a:off x="5065" y="1809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270" name="Google Shape;8270;p119"/>
              <p:cNvGrpSpPr/>
              <p:nvPr/>
            </p:nvGrpSpPr>
            <p:grpSpPr>
              <a:xfrm flipH="1">
                <a:off x="7939232" y="4365068"/>
                <a:ext cx="227063" cy="400196"/>
                <a:chOff x="4137" y="404"/>
                <a:chExt cx="1432" cy="2422"/>
              </a:xfrm>
            </p:grpSpPr>
            <p:sp>
              <p:nvSpPr>
                <p:cNvPr id="8271" name="Google Shape;8271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2" name="Google Shape;8272;p119"/>
                <p:cNvSpPr/>
                <p:nvPr/>
              </p:nvSpPr>
              <p:spPr>
                <a:xfrm>
                  <a:off x="4207" y="404"/>
                  <a:ext cx="1051" cy="2307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3" name="Google Shape;8273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4" name="Google Shape;8274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5" name="Google Shape;8275;p119"/>
                <p:cNvSpPr/>
                <p:nvPr/>
              </p:nvSpPr>
              <p:spPr>
                <a:xfrm>
                  <a:off x="4207" y="693"/>
                  <a:ext cx="601" cy="3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76" name="Google Shape;8276;p119"/>
                <p:cNvGrpSpPr/>
                <p:nvPr/>
              </p:nvGrpSpPr>
              <p:grpSpPr>
                <a:xfrm>
                  <a:off x="4747" y="664"/>
                  <a:ext cx="581" cy="125"/>
                  <a:chOff x="612" y="2564"/>
                  <a:chExt cx="725" cy="120"/>
                </a:xfrm>
              </p:grpSpPr>
              <p:sp>
                <p:nvSpPr>
                  <p:cNvPr id="8277" name="Google Shape;8277;p119"/>
                  <p:cNvSpPr/>
                  <p:nvPr/>
                </p:nvSpPr>
                <p:spPr>
                  <a:xfrm>
                    <a:off x="612" y="2564"/>
                    <a:ext cx="725" cy="12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78" name="Google Shape;8278;p119"/>
                  <p:cNvSpPr/>
                  <p:nvPr/>
                </p:nvSpPr>
                <p:spPr>
                  <a:xfrm>
                    <a:off x="625" y="2582"/>
                    <a:ext cx="700" cy="8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79" name="Google Shape;8279;p119"/>
                <p:cNvSpPr/>
                <p:nvPr/>
              </p:nvSpPr>
              <p:spPr>
                <a:xfrm>
                  <a:off x="4227" y="1019"/>
                  <a:ext cx="591" cy="3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80" name="Google Shape;8280;p119"/>
                <p:cNvGrpSpPr/>
                <p:nvPr/>
              </p:nvGrpSpPr>
              <p:grpSpPr>
                <a:xfrm>
                  <a:off x="4748" y="990"/>
                  <a:ext cx="581" cy="135"/>
                  <a:chOff x="615" y="2564"/>
                  <a:chExt cx="725" cy="140"/>
                </a:xfrm>
              </p:grpSpPr>
              <p:sp>
                <p:nvSpPr>
                  <p:cNvPr id="8281" name="Google Shape;8281;p119"/>
                  <p:cNvSpPr/>
                  <p:nvPr/>
                </p:nvSpPr>
                <p:spPr>
                  <a:xfrm>
                    <a:off x="615" y="2564"/>
                    <a:ext cx="725" cy="14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82" name="Google Shape;8282;p119"/>
                  <p:cNvSpPr/>
                  <p:nvPr/>
                </p:nvSpPr>
                <p:spPr>
                  <a:xfrm>
                    <a:off x="627" y="2584"/>
                    <a:ext cx="687" cy="10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83" name="Google Shape;8283;p119"/>
                <p:cNvSpPr/>
                <p:nvPr/>
              </p:nvSpPr>
              <p:spPr>
                <a:xfrm>
                  <a:off x="4217" y="1356"/>
                  <a:ext cx="59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4" name="Google Shape;8284;p119"/>
                <p:cNvSpPr/>
                <p:nvPr/>
              </p:nvSpPr>
              <p:spPr>
                <a:xfrm>
                  <a:off x="4227" y="1654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285" name="Google Shape;8285;p119"/>
                <p:cNvGrpSpPr/>
                <p:nvPr/>
              </p:nvGrpSpPr>
              <p:grpSpPr>
                <a:xfrm>
                  <a:off x="4737" y="1625"/>
                  <a:ext cx="571" cy="154"/>
                  <a:chOff x="617" y="2566"/>
                  <a:chExt cx="711" cy="142"/>
                </a:xfrm>
              </p:grpSpPr>
              <p:sp>
                <p:nvSpPr>
                  <p:cNvPr id="8286" name="Google Shape;8286;p119"/>
                  <p:cNvSpPr/>
                  <p:nvPr/>
                </p:nvSpPr>
                <p:spPr>
                  <a:xfrm>
                    <a:off x="617" y="2566"/>
                    <a:ext cx="711" cy="142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87" name="Google Shape;8287;p119"/>
                  <p:cNvSpPr/>
                  <p:nvPr/>
                </p:nvSpPr>
                <p:spPr>
                  <a:xfrm>
                    <a:off x="630" y="2584"/>
                    <a:ext cx="674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88" name="Google Shape;8288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289" name="Google Shape;8289;p119"/>
                <p:cNvGrpSpPr/>
                <p:nvPr/>
              </p:nvGrpSpPr>
              <p:grpSpPr>
                <a:xfrm>
                  <a:off x="4737" y="1327"/>
                  <a:ext cx="611" cy="135"/>
                  <a:chOff x="612" y="2568"/>
                  <a:chExt cx="761" cy="135"/>
                </a:xfrm>
              </p:grpSpPr>
              <p:sp>
                <p:nvSpPr>
                  <p:cNvPr id="8290" name="Google Shape;8290;p119"/>
                  <p:cNvSpPr/>
                  <p:nvPr/>
                </p:nvSpPr>
                <p:spPr>
                  <a:xfrm>
                    <a:off x="612" y="2568"/>
                    <a:ext cx="761" cy="135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291" name="Google Shape;8291;p119"/>
                  <p:cNvSpPr/>
                  <p:nvPr/>
                </p:nvSpPr>
                <p:spPr>
                  <a:xfrm>
                    <a:off x="625" y="2587"/>
                    <a:ext cx="723" cy="10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292" name="Google Shape;8292;p119"/>
                <p:cNvSpPr/>
                <p:nvPr/>
              </p:nvSpPr>
              <p:spPr>
                <a:xfrm>
                  <a:off x="5248" y="404"/>
                  <a:ext cx="70" cy="2316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3" name="Google Shape;8293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4" name="Google Shape;8294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5" name="Google Shape;8295;p119"/>
                <p:cNvSpPr/>
                <p:nvPr/>
              </p:nvSpPr>
              <p:spPr>
                <a:xfrm>
                  <a:off x="5519" y="2615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6" name="Google Shape;8296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7" name="Google Shape;8297;p119"/>
                <p:cNvSpPr/>
                <p:nvPr/>
              </p:nvSpPr>
              <p:spPr>
                <a:xfrm>
                  <a:off x="4137" y="2682"/>
                  <a:ext cx="1202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8" name="Google Shape;8298;p119"/>
                <p:cNvSpPr/>
                <p:nvPr/>
              </p:nvSpPr>
              <p:spPr>
                <a:xfrm>
                  <a:off x="4207" y="2711"/>
                  <a:ext cx="1071" cy="8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9" name="Google Shape;8299;p119"/>
                <p:cNvSpPr/>
                <p:nvPr/>
              </p:nvSpPr>
              <p:spPr>
                <a:xfrm>
                  <a:off x="4307" y="2384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0" name="Google Shape;8300;p119"/>
                <p:cNvSpPr/>
                <p:nvPr/>
              </p:nvSpPr>
              <p:spPr>
                <a:xfrm>
                  <a:off x="4487" y="2384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1" name="Google Shape;8301;p119"/>
                <p:cNvSpPr/>
                <p:nvPr/>
              </p:nvSpPr>
              <p:spPr>
                <a:xfrm>
                  <a:off x="4658" y="2384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2" name="Google Shape;8302;p119"/>
                <p:cNvSpPr/>
                <p:nvPr/>
              </p:nvSpPr>
              <p:spPr>
                <a:xfrm>
                  <a:off x="5068" y="1836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03" name="Google Shape;8303;p119"/>
              <p:cNvGrpSpPr/>
              <p:nvPr/>
            </p:nvGrpSpPr>
            <p:grpSpPr>
              <a:xfrm flipH="1">
                <a:off x="8472689" y="4384243"/>
                <a:ext cx="225477" cy="395404"/>
                <a:chOff x="4140" y="428"/>
                <a:chExt cx="1422" cy="2393"/>
              </a:xfrm>
            </p:grpSpPr>
            <p:sp>
              <p:nvSpPr>
                <p:cNvPr id="8304" name="Google Shape;8304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5" name="Google Shape;8305;p119"/>
                <p:cNvSpPr/>
                <p:nvPr/>
              </p:nvSpPr>
              <p:spPr>
                <a:xfrm>
                  <a:off x="4200" y="428"/>
                  <a:ext cx="1051" cy="2278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6" name="Google Shape;8306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7" name="Google Shape;8307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8" name="Google Shape;8308;p119"/>
                <p:cNvSpPr/>
                <p:nvPr/>
              </p:nvSpPr>
              <p:spPr>
                <a:xfrm>
                  <a:off x="4210" y="687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09" name="Google Shape;8309;p119"/>
                <p:cNvGrpSpPr/>
                <p:nvPr/>
              </p:nvGrpSpPr>
              <p:grpSpPr>
                <a:xfrm>
                  <a:off x="4751" y="668"/>
                  <a:ext cx="581" cy="144"/>
                  <a:chOff x="616" y="2568"/>
                  <a:chExt cx="725" cy="138"/>
                </a:xfrm>
              </p:grpSpPr>
              <p:sp>
                <p:nvSpPr>
                  <p:cNvPr id="8310" name="Google Shape;8310;p119"/>
                  <p:cNvSpPr/>
                  <p:nvPr/>
                </p:nvSpPr>
                <p:spPr>
                  <a:xfrm>
                    <a:off x="616" y="2568"/>
                    <a:ext cx="725" cy="138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11" name="Google Shape;8311;p119"/>
                  <p:cNvSpPr/>
                  <p:nvPr/>
                </p:nvSpPr>
                <p:spPr>
                  <a:xfrm>
                    <a:off x="629" y="2586"/>
                    <a:ext cx="700" cy="101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12" name="Google Shape;8312;p119"/>
                <p:cNvSpPr/>
                <p:nvPr/>
              </p:nvSpPr>
              <p:spPr>
                <a:xfrm>
                  <a:off x="4220" y="1014"/>
                  <a:ext cx="60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13" name="Google Shape;8313;p119"/>
                <p:cNvGrpSpPr/>
                <p:nvPr/>
              </p:nvGrpSpPr>
              <p:grpSpPr>
                <a:xfrm>
                  <a:off x="4721" y="995"/>
                  <a:ext cx="581" cy="135"/>
                  <a:chOff x="581" y="2569"/>
                  <a:chExt cx="725" cy="140"/>
                </a:xfrm>
              </p:grpSpPr>
              <p:sp>
                <p:nvSpPr>
                  <p:cNvPr id="8314" name="Google Shape;8314;p119"/>
                  <p:cNvSpPr/>
                  <p:nvPr/>
                </p:nvSpPr>
                <p:spPr>
                  <a:xfrm>
                    <a:off x="581" y="2569"/>
                    <a:ext cx="725" cy="14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15" name="Google Shape;8315;p119"/>
                  <p:cNvSpPr/>
                  <p:nvPr/>
                </p:nvSpPr>
                <p:spPr>
                  <a:xfrm>
                    <a:off x="594" y="2589"/>
                    <a:ext cx="687" cy="100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16" name="Google Shape;8316;p119"/>
                <p:cNvSpPr/>
                <p:nvPr/>
              </p:nvSpPr>
              <p:spPr>
                <a:xfrm>
                  <a:off x="4220" y="1360"/>
                  <a:ext cx="591" cy="3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7" name="Google Shape;8317;p119"/>
                <p:cNvSpPr/>
                <p:nvPr/>
              </p:nvSpPr>
              <p:spPr>
                <a:xfrm>
                  <a:off x="4230" y="1648"/>
                  <a:ext cx="591" cy="48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18" name="Google Shape;8318;p119"/>
                <p:cNvGrpSpPr/>
                <p:nvPr/>
              </p:nvGrpSpPr>
              <p:grpSpPr>
                <a:xfrm>
                  <a:off x="4731" y="1629"/>
                  <a:ext cx="551" cy="144"/>
                  <a:chOff x="609" y="2570"/>
                  <a:chExt cx="686" cy="133"/>
                </a:xfrm>
              </p:grpSpPr>
              <p:sp>
                <p:nvSpPr>
                  <p:cNvPr id="8319" name="Google Shape;8319;p119"/>
                  <p:cNvSpPr/>
                  <p:nvPr/>
                </p:nvSpPr>
                <p:spPr>
                  <a:xfrm>
                    <a:off x="609" y="2570"/>
                    <a:ext cx="686" cy="13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20" name="Google Shape;8320;p119"/>
                  <p:cNvSpPr/>
                  <p:nvPr/>
                </p:nvSpPr>
                <p:spPr>
                  <a:xfrm>
                    <a:off x="621" y="2588"/>
                    <a:ext cx="649" cy="9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21" name="Google Shape;8321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322" name="Google Shape;8322;p119"/>
                <p:cNvGrpSpPr/>
                <p:nvPr/>
              </p:nvGrpSpPr>
              <p:grpSpPr>
                <a:xfrm>
                  <a:off x="4741" y="1302"/>
                  <a:ext cx="580" cy="163"/>
                  <a:chOff x="616" y="2543"/>
                  <a:chExt cx="723" cy="163"/>
                </a:xfrm>
              </p:grpSpPr>
              <p:sp>
                <p:nvSpPr>
                  <p:cNvPr id="8323" name="Google Shape;8323;p119"/>
                  <p:cNvSpPr/>
                  <p:nvPr/>
                </p:nvSpPr>
                <p:spPr>
                  <a:xfrm>
                    <a:off x="616" y="2543"/>
                    <a:ext cx="723" cy="163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24" name="Google Shape;8324;p119"/>
                  <p:cNvSpPr/>
                  <p:nvPr/>
                </p:nvSpPr>
                <p:spPr>
                  <a:xfrm>
                    <a:off x="629" y="2582"/>
                    <a:ext cx="686" cy="115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25" name="Google Shape;8325;p119"/>
                <p:cNvSpPr/>
                <p:nvPr/>
              </p:nvSpPr>
              <p:spPr>
                <a:xfrm>
                  <a:off x="5251" y="428"/>
                  <a:ext cx="60" cy="2287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6" name="Google Shape;8326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7" name="Google Shape;8327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8" name="Google Shape;8328;p119"/>
                <p:cNvSpPr/>
                <p:nvPr/>
              </p:nvSpPr>
              <p:spPr>
                <a:xfrm>
                  <a:off x="5512" y="2609"/>
                  <a:ext cx="50" cy="9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9" name="Google Shape;8329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0" name="Google Shape;8330;p119"/>
                <p:cNvSpPr/>
                <p:nvPr/>
              </p:nvSpPr>
              <p:spPr>
                <a:xfrm>
                  <a:off x="4140" y="2677"/>
                  <a:ext cx="1202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1" name="Google Shape;8331;p119"/>
                <p:cNvSpPr/>
                <p:nvPr/>
              </p:nvSpPr>
              <p:spPr>
                <a:xfrm>
                  <a:off x="4200" y="2705"/>
                  <a:ext cx="1071" cy="7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2" name="Google Shape;8332;p119"/>
                <p:cNvSpPr/>
                <p:nvPr/>
              </p:nvSpPr>
              <p:spPr>
                <a:xfrm>
                  <a:off x="4310" y="2379"/>
                  <a:ext cx="160" cy="14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3" name="Google Shape;8333;p119"/>
                <p:cNvSpPr/>
                <p:nvPr/>
              </p:nvSpPr>
              <p:spPr>
                <a:xfrm>
                  <a:off x="4480" y="2379"/>
                  <a:ext cx="160" cy="1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4" name="Google Shape;8334;p119"/>
                <p:cNvSpPr/>
                <p:nvPr/>
              </p:nvSpPr>
              <p:spPr>
                <a:xfrm>
                  <a:off x="4661" y="2379"/>
                  <a:ext cx="160" cy="1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5" name="Google Shape;8335;p119"/>
                <p:cNvSpPr/>
                <p:nvPr/>
              </p:nvSpPr>
              <p:spPr>
                <a:xfrm>
                  <a:off x="5061" y="1831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336" name="Google Shape;8336;p119"/>
            <p:cNvGrpSpPr/>
            <p:nvPr/>
          </p:nvGrpSpPr>
          <p:grpSpPr>
            <a:xfrm>
              <a:off x="7186941" y="5734675"/>
              <a:ext cx="347753" cy="680208"/>
              <a:chOff x="7923189" y="2486663"/>
              <a:chExt cx="360362" cy="884586"/>
            </a:xfrm>
          </p:grpSpPr>
          <p:pic>
            <p:nvPicPr>
              <p:cNvPr id="8337" name="Google Shape;8337;p1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43984" y="2486663"/>
                <a:ext cx="239567" cy="53652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8338" name="Google Shape;8338;p119"/>
              <p:cNvGrpSpPr/>
              <p:nvPr/>
            </p:nvGrpSpPr>
            <p:grpSpPr>
              <a:xfrm>
                <a:off x="7923189" y="2890236"/>
                <a:ext cx="227012" cy="481013"/>
                <a:chOff x="4140" y="429"/>
                <a:chExt cx="1425" cy="2396"/>
              </a:xfrm>
            </p:grpSpPr>
            <p:sp>
              <p:nvSpPr>
                <p:cNvPr id="8339" name="Google Shape;8339;p119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0" name="Google Shape;8340;p119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1" name="Google Shape;8341;p119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2" name="Google Shape;8342;p119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3" name="Google Shape;8343;p119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44" name="Google Shape;8344;p119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8345" name="Google Shape;8345;p119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46" name="Google Shape;8346;p119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47" name="Google Shape;8347;p119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48" name="Google Shape;8348;p119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8349" name="Google Shape;8349;p119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50" name="Google Shape;8350;p119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51" name="Google Shape;8351;p119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2" name="Google Shape;8352;p119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8353" name="Google Shape;8353;p119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8354" name="Google Shape;8354;p119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55" name="Google Shape;8355;p119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56" name="Google Shape;8356;p119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357" name="Google Shape;8357;p119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8358" name="Google Shape;8358;p119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59" name="Google Shape;8359;p119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360" name="Google Shape;8360;p119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1" name="Google Shape;8361;p119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2" name="Google Shape;8362;p119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3" name="Google Shape;8363;p119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4" name="Google Shape;8364;p119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Calibri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5" name="Google Shape;8365;p119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6" name="Google Shape;8366;p119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7" name="Google Shape;8367;p119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8" name="Google Shape;8368;p119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9" name="Google Shape;8369;p119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0" name="Google Shape;8370;p119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371" name="Google Shape;8371;p119"/>
            <p:cNvGrpSpPr/>
            <p:nvPr/>
          </p:nvGrpSpPr>
          <p:grpSpPr>
            <a:xfrm>
              <a:off x="439215" y="4827099"/>
              <a:ext cx="871949" cy="506826"/>
              <a:chOff x="439215" y="4827099"/>
              <a:chExt cx="871949" cy="506826"/>
            </a:xfrm>
          </p:grpSpPr>
          <p:grpSp>
            <p:nvGrpSpPr>
              <p:cNvPr id="8372" name="Google Shape;8372;p119"/>
              <p:cNvGrpSpPr/>
              <p:nvPr/>
            </p:nvGrpSpPr>
            <p:grpSpPr>
              <a:xfrm>
                <a:off x="439215" y="4827099"/>
                <a:ext cx="871949" cy="506826"/>
                <a:chOff x="2889" y="1631"/>
                <a:chExt cx="976" cy="743"/>
              </a:xfrm>
            </p:grpSpPr>
            <p:sp>
              <p:nvSpPr>
                <p:cNvPr id="8373" name="Google Shape;8373;p119"/>
                <p:cNvSpPr/>
                <p:nvPr/>
              </p:nvSpPr>
              <p:spPr>
                <a:xfrm>
                  <a:off x="3046" y="1841"/>
                  <a:ext cx="663" cy="533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4" name="Google Shape;8374;p119"/>
                <p:cNvSpPr/>
                <p:nvPr/>
              </p:nvSpPr>
              <p:spPr>
                <a:xfrm>
                  <a:off x="2889" y="1631"/>
                  <a:ext cx="976" cy="254"/>
                </a:xfrm>
                <a:prstGeom prst="triangle">
                  <a:avLst>
                    <a:gd fmla="val 50000" name="adj"/>
                  </a:avLst>
                </a:prstGeom>
                <a:solidFill>
                  <a:srgbClr val="7F7F7F"/>
                </a:solidFill>
                <a:ln>
                  <a:noFill/>
                </a:ln>
              </p:spPr>
              <p:txBody>
                <a:bodyPr anchorCtr="0" anchor="ctr" bIns="34275" lIns="68575" spcFirstLastPara="1" rIns="68575" wrap="square" tIns="3427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CC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8375" name="Google Shape;8375;p119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83109" y="5014480"/>
                <a:ext cx="405029" cy="2908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376" name="Google Shape;8376;p119"/>
          <p:cNvGrpSpPr/>
          <p:nvPr/>
        </p:nvGrpSpPr>
        <p:grpSpPr>
          <a:xfrm>
            <a:off x="776276" y="885794"/>
            <a:ext cx="6193387" cy="4070579"/>
            <a:chOff x="425291" y="1016574"/>
            <a:chExt cx="8258951" cy="5427438"/>
          </a:xfrm>
        </p:grpSpPr>
        <p:grpSp>
          <p:nvGrpSpPr>
            <p:cNvPr id="8377" name="Google Shape;8377;p119"/>
            <p:cNvGrpSpPr/>
            <p:nvPr/>
          </p:nvGrpSpPr>
          <p:grpSpPr>
            <a:xfrm>
              <a:off x="861989" y="1488950"/>
              <a:ext cx="7326475" cy="4955062"/>
              <a:chOff x="861989" y="1488950"/>
              <a:chExt cx="7326475" cy="4955062"/>
            </a:xfrm>
          </p:grpSpPr>
          <p:cxnSp>
            <p:nvCxnSpPr>
              <p:cNvPr id="8378" name="Google Shape;8378;p119"/>
              <p:cNvCxnSpPr>
                <a:stCxn id="8375" idx="2"/>
              </p:cNvCxnSpPr>
              <p:nvPr/>
            </p:nvCxnSpPr>
            <p:spPr>
              <a:xfrm rot="10800000">
                <a:off x="861989" y="2767249"/>
                <a:ext cx="24000" cy="2370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79" name="Google Shape;8379;p119"/>
              <p:cNvCxnSpPr>
                <a:stCxn id="8029" idx="2"/>
              </p:cNvCxnSpPr>
              <p:nvPr/>
            </p:nvCxnSpPr>
            <p:spPr>
              <a:xfrm flipH="1" rot="10800000">
                <a:off x="1769890" y="1936967"/>
                <a:ext cx="300" cy="2413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0" name="Google Shape;8380;p119"/>
              <p:cNvCxnSpPr/>
              <p:nvPr/>
            </p:nvCxnSpPr>
            <p:spPr>
              <a:xfrm rot="10800000">
                <a:off x="2209958" y="3252851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1" name="Google Shape;8381;p119"/>
              <p:cNvCxnSpPr/>
              <p:nvPr/>
            </p:nvCxnSpPr>
            <p:spPr>
              <a:xfrm rot="10800000">
                <a:off x="3314938" y="3904152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2" name="Google Shape;8382;p119"/>
              <p:cNvCxnSpPr/>
              <p:nvPr/>
            </p:nvCxnSpPr>
            <p:spPr>
              <a:xfrm rot="10800000">
                <a:off x="4465279" y="1488950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3" name="Google Shape;8383;p119"/>
              <p:cNvCxnSpPr/>
              <p:nvPr/>
            </p:nvCxnSpPr>
            <p:spPr>
              <a:xfrm rot="10800000">
                <a:off x="5162011" y="3561357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4" name="Google Shape;8384;p119"/>
              <p:cNvCxnSpPr/>
              <p:nvPr/>
            </p:nvCxnSpPr>
            <p:spPr>
              <a:xfrm rot="10800000">
                <a:off x="6130907" y="1778447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5" name="Google Shape;8385;p119"/>
              <p:cNvCxnSpPr/>
              <p:nvPr/>
            </p:nvCxnSpPr>
            <p:spPr>
              <a:xfrm rot="10800000">
                <a:off x="8188464" y="2384037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86" name="Google Shape;8386;p119"/>
              <p:cNvCxnSpPr/>
              <p:nvPr/>
            </p:nvCxnSpPr>
            <p:spPr>
              <a:xfrm rot="10800000">
                <a:off x="7267323" y="3880001"/>
                <a:ext cx="0" cy="253986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387" name="Google Shape;8387;p119"/>
            <p:cNvGrpSpPr/>
            <p:nvPr/>
          </p:nvGrpSpPr>
          <p:grpSpPr>
            <a:xfrm>
              <a:off x="425291" y="1016574"/>
              <a:ext cx="8258951" cy="2901368"/>
              <a:chOff x="439215" y="3555216"/>
              <a:chExt cx="8258951" cy="2901368"/>
            </a:xfrm>
          </p:grpSpPr>
          <p:grpSp>
            <p:nvGrpSpPr>
              <p:cNvPr id="8388" name="Google Shape;8388;p119"/>
              <p:cNvGrpSpPr/>
              <p:nvPr/>
            </p:nvGrpSpPr>
            <p:grpSpPr>
              <a:xfrm>
                <a:off x="1678362" y="385514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8389" name="Google Shape;8389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390" name="Google Shape;8390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391" name="Google Shape;8391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2" name="Google Shape;8392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393" name="Google Shape;8393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4" name="Google Shape;8394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5" name="Google Shape;8395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396" name="Google Shape;8396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397" name="Google Shape;8397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398" name="Google Shape;8398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399" name="Google Shape;8399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00" name="Google Shape;8400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401" name="Google Shape;8401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02" name="Google Shape;8402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03" name="Google Shape;8403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04" name="Google Shape;8404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05" name="Google Shape;8405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406" name="Google Shape;8406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07" name="Google Shape;8407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08" name="Google Shape;8408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09" name="Google Shape;8409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410" name="Google Shape;8410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11" name="Google Shape;8411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12" name="Google Shape;8412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13" name="Google Shape;8413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4" name="Google Shape;8414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5" name="Google Shape;8415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16" name="Google Shape;8416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7" name="Google Shape;8417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18" name="Google Shape;8418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19" name="Google Shape;8419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20" name="Google Shape;8420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21" name="Google Shape;8421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22" name="Google Shape;8422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423" name="Google Shape;8423;p119"/>
              <p:cNvGrpSpPr/>
              <p:nvPr/>
            </p:nvGrpSpPr>
            <p:grpSpPr>
              <a:xfrm>
                <a:off x="3221830" y="577637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8424" name="Google Shape;8424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425" name="Google Shape;8425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426" name="Google Shape;8426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7" name="Google Shape;8427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28" name="Google Shape;8428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9" name="Google Shape;8429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30" name="Google Shape;8430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31" name="Google Shape;8431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432" name="Google Shape;8432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33" name="Google Shape;8433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34" name="Google Shape;8434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35" name="Google Shape;8435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436" name="Google Shape;8436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37" name="Google Shape;8437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38" name="Google Shape;8438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39" name="Google Shape;8439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40" name="Google Shape;8440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441" name="Google Shape;8441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42" name="Google Shape;8442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43" name="Google Shape;8443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44" name="Google Shape;8444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445" name="Google Shape;8445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46" name="Google Shape;8446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47" name="Google Shape;8447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48" name="Google Shape;8448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49" name="Google Shape;8449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0" name="Google Shape;8450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1" name="Google Shape;8451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2" name="Google Shape;8452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3" name="Google Shape;8453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4" name="Google Shape;8454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5" name="Google Shape;8455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6" name="Google Shape;8456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57" name="Google Shape;8457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458" name="Google Shape;8458;p119"/>
              <p:cNvGrpSpPr/>
              <p:nvPr/>
            </p:nvGrpSpPr>
            <p:grpSpPr>
              <a:xfrm>
                <a:off x="4387291" y="3555216"/>
                <a:ext cx="347753" cy="680208"/>
                <a:chOff x="7923189" y="2486663"/>
                <a:chExt cx="360362" cy="884586"/>
              </a:xfrm>
            </p:grpSpPr>
            <p:pic>
              <p:nvPicPr>
                <p:cNvPr id="8459" name="Google Shape;8459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460" name="Google Shape;8460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461" name="Google Shape;8461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2" name="Google Shape;8462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63" name="Google Shape;8463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4" name="Google Shape;8464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5" name="Google Shape;8465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66" name="Google Shape;8466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467" name="Google Shape;8467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68" name="Google Shape;8468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69" name="Google Shape;8469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70" name="Google Shape;8470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471" name="Google Shape;8471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72" name="Google Shape;8472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73" name="Google Shape;8473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74" name="Google Shape;8474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475" name="Google Shape;8475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476" name="Google Shape;8476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77" name="Google Shape;8477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78" name="Google Shape;8478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79" name="Google Shape;8479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480" name="Google Shape;8480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481" name="Google Shape;8481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482" name="Google Shape;8482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83" name="Google Shape;8483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4" name="Google Shape;8484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5" name="Google Shape;8485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86" name="Google Shape;8486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7" name="Google Shape;8487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88" name="Google Shape;8488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89" name="Google Shape;8489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90" name="Google Shape;8490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91" name="Google Shape;8491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92" name="Google Shape;8492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493" name="Google Shape;8493;p119"/>
              <p:cNvGrpSpPr/>
              <p:nvPr/>
            </p:nvGrpSpPr>
            <p:grpSpPr>
              <a:xfrm>
                <a:off x="5084012" y="5612511"/>
                <a:ext cx="347767" cy="680207"/>
                <a:chOff x="7923189" y="2486664"/>
                <a:chExt cx="360377" cy="884585"/>
              </a:xfrm>
            </p:grpSpPr>
            <p:pic>
              <p:nvPicPr>
                <p:cNvPr id="8494" name="Google Shape;8494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98" y="2486664"/>
                  <a:ext cx="239568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495" name="Google Shape;8495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496" name="Google Shape;8496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7" name="Google Shape;8497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498" name="Google Shape;8498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9" name="Google Shape;8499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00" name="Google Shape;8500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01" name="Google Shape;8501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502" name="Google Shape;8502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03" name="Google Shape;8503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04" name="Google Shape;8504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05" name="Google Shape;8505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506" name="Google Shape;8506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07" name="Google Shape;8507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08" name="Google Shape;8508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09" name="Google Shape;8509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10" name="Google Shape;8510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511" name="Google Shape;8511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12" name="Google Shape;8512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13" name="Google Shape;8513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514" name="Google Shape;8514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515" name="Google Shape;8515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16" name="Google Shape;8516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17" name="Google Shape;8517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18" name="Google Shape;8518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9" name="Google Shape;8519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20" name="Google Shape;8520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1" name="Google Shape;8521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22" name="Google Shape;8522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3" name="Google Shape;8523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4" name="Google Shape;8524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5" name="Google Shape;8525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6" name="Google Shape;8526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27" name="Google Shape;8527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528" name="Google Shape;8528;p119"/>
              <p:cNvGrpSpPr/>
              <p:nvPr/>
            </p:nvGrpSpPr>
            <p:grpSpPr>
              <a:xfrm>
                <a:off x="6068038" y="3829780"/>
                <a:ext cx="347753" cy="680208"/>
                <a:chOff x="7923189" y="2486663"/>
                <a:chExt cx="360362" cy="884586"/>
              </a:xfrm>
            </p:grpSpPr>
            <p:pic>
              <p:nvPicPr>
                <p:cNvPr id="8529" name="Google Shape;8529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530" name="Google Shape;8530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531" name="Google Shape;8531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32" name="Google Shape;8532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33" name="Google Shape;8533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34" name="Google Shape;8534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35" name="Google Shape;8535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36" name="Google Shape;8536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537" name="Google Shape;8537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38" name="Google Shape;8538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39" name="Google Shape;8539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40" name="Google Shape;8540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541" name="Google Shape;8541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42" name="Google Shape;8542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43" name="Google Shape;8543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44" name="Google Shape;8544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45" name="Google Shape;8545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546" name="Google Shape;8546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47" name="Google Shape;8547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48" name="Google Shape;8548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549" name="Google Shape;8549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550" name="Google Shape;8550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51" name="Google Shape;8551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52" name="Google Shape;8552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53" name="Google Shape;8553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4" name="Google Shape;8554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5" name="Google Shape;8555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56" name="Google Shape;8556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7" name="Google Shape;8557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58" name="Google Shape;8558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59" name="Google Shape;8559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60" name="Google Shape;8560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61" name="Google Shape;8561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62" name="Google Shape;8562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563" name="Google Shape;8563;p119"/>
              <p:cNvGrpSpPr/>
              <p:nvPr/>
            </p:nvGrpSpPr>
            <p:grpSpPr>
              <a:xfrm>
                <a:off x="2122838" y="563006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8564" name="Google Shape;8564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565" name="Google Shape;8565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566" name="Google Shape;8566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67" name="Google Shape;8567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68" name="Google Shape;8568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69" name="Google Shape;8569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0" name="Google Shape;8570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71" name="Google Shape;8571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572" name="Google Shape;8572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73" name="Google Shape;8573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74" name="Google Shape;8574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75" name="Google Shape;8575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576" name="Google Shape;8576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77" name="Google Shape;8577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78" name="Google Shape;8578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79" name="Google Shape;8579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580" name="Google Shape;8580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581" name="Google Shape;8581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82" name="Google Shape;8582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83" name="Google Shape;8583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584" name="Google Shape;8584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585" name="Google Shape;8585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586" name="Google Shape;8586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587" name="Google Shape;8587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88" name="Google Shape;8588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89" name="Google Shape;8589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90" name="Google Shape;8590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1" name="Google Shape;8591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92" name="Google Shape;8592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3" name="Google Shape;8593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4" name="Google Shape;8594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5" name="Google Shape;8595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6" name="Google Shape;8596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97" name="Google Shape;8597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598" name="Google Shape;8598;p119"/>
              <p:cNvGrpSpPr/>
              <p:nvPr/>
            </p:nvGrpSpPr>
            <p:grpSpPr>
              <a:xfrm>
                <a:off x="7707457" y="4369529"/>
                <a:ext cx="990709" cy="730998"/>
                <a:chOff x="7707457" y="4369529"/>
                <a:chExt cx="990709" cy="730998"/>
              </a:xfrm>
            </p:grpSpPr>
            <p:pic>
              <p:nvPicPr>
                <p:cNvPr id="8599" name="Google Shape;8599;p11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7771833" y="4640202"/>
                  <a:ext cx="822008" cy="4603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600" name="Google Shape;8600;p119"/>
                <p:cNvGrpSpPr/>
                <p:nvPr/>
              </p:nvGrpSpPr>
              <p:grpSpPr>
                <a:xfrm flipH="1">
                  <a:off x="7707457" y="4369553"/>
                  <a:ext cx="225477" cy="395239"/>
                  <a:chOff x="4144" y="433"/>
                  <a:chExt cx="1422" cy="2392"/>
                </a:xfrm>
              </p:grpSpPr>
              <p:sp>
                <p:nvSpPr>
                  <p:cNvPr id="8601" name="Google Shape;8601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02" name="Google Shape;8602;p119"/>
                  <p:cNvSpPr/>
                  <p:nvPr/>
                </p:nvSpPr>
                <p:spPr>
                  <a:xfrm>
                    <a:off x="4204" y="433"/>
                    <a:ext cx="1051" cy="2277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03" name="Google Shape;8603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04" name="Google Shape;8604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05" name="Google Shape;8605;p119"/>
                  <p:cNvSpPr/>
                  <p:nvPr/>
                </p:nvSpPr>
                <p:spPr>
                  <a:xfrm>
                    <a:off x="4214" y="692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06" name="Google Shape;8606;p119"/>
                  <p:cNvGrpSpPr/>
                  <p:nvPr/>
                </p:nvGrpSpPr>
                <p:grpSpPr>
                  <a:xfrm>
                    <a:off x="4775" y="692"/>
                    <a:ext cx="581" cy="125"/>
                    <a:chOff x="646" y="2591"/>
                    <a:chExt cx="725" cy="120"/>
                  </a:xfrm>
                </p:grpSpPr>
                <p:sp>
                  <p:nvSpPr>
                    <p:cNvPr id="8607" name="Google Shape;8607;p119"/>
                    <p:cNvSpPr/>
                    <p:nvPr/>
                  </p:nvSpPr>
                  <p:spPr>
                    <a:xfrm>
                      <a:off x="646" y="2591"/>
                      <a:ext cx="725" cy="12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08" name="Google Shape;8608;p119"/>
                    <p:cNvSpPr/>
                    <p:nvPr/>
                  </p:nvSpPr>
                  <p:spPr>
                    <a:xfrm>
                      <a:off x="659" y="2591"/>
                      <a:ext cx="700" cy="101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09" name="Google Shape;8609;p119"/>
                  <p:cNvSpPr/>
                  <p:nvPr/>
                </p:nvSpPr>
                <p:spPr>
                  <a:xfrm>
                    <a:off x="4224" y="1019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10" name="Google Shape;8610;p119"/>
                  <p:cNvGrpSpPr/>
                  <p:nvPr/>
                </p:nvGrpSpPr>
                <p:grpSpPr>
                  <a:xfrm>
                    <a:off x="4745" y="1019"/>
                    <a:ext cx="581" cy="135"/>
                    <a:chOff x="611" y="2594"/>
                    <a:chExt cx="725" cy="140"/>
                  </a:xfrm>
                </p:grpSpPr>
                <p:sp>
                  <p:nvSpPr>
                    <p:cNvPr id="8611" name="Google Shape;8611;p119"/>
                    <p:cNvSpPr/>
                    <p:nvPr/>
                  </p:nvSpPr>
                  <p:spPr>
                    <a:xfrm>
                      <a:off x="611" y="2594"/>
                      <a:ext cx="725" cy="14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12" name="Google Shape;8612;p119"/>
                    <p:cNvSpPr/>
                    <p:nvPr/>
                  </p:nvSpPr>
                  <p:spPr>
                    <a:xfrm>
                      <a:off x="624" y="2614"/>
                      <a:ext cx="687" cy="10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13" name="Google Shape;8613;p119"/>
                  <p:cNvSpPr/>
                  <p:nvPr/>
                </p:nvSpPr>
                <p:spPr>
                  <a:xfrm>
                    <a:off x="4224" y="1365"/>
                    <a:ext cx="59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14" name="Google Shape;8614;p119"/>
                  <p:cNvSpPr/>
                  <p:nvPr/>
                </p:nvSpPr>
                <p:spPr>
                  <a:xfrm>
                    <a:off x="4234" y="1653"/>
                    <a:ext cx="59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15" name="Google Shape;8615;p119"/>
                  <p:cNvGrpSpPr/>
                  <p:nvPr/>
                </p:nvGrpSpPr>
                <p:grpSpPr>
                  <a:xfrm>
                    <a:off x="4735" y="1653"/>
                    <a:ext cx="571" cy="125"/>
                    <a:chOff x="614" y="2592"/>
                    <a:chExt cx="711" cy="115"/>
                  </a:xfrm>
                </p:grpSpPr>
                <p:sp>
                  <p:nvSpPr>
                    <p:cNvPr id="8616" name="Google Shape;8616;p119"/>
                    <p:cNvSpPr/>
                    <p:nvPr/>
                  </p:nvSpPr>
                  <p:spPr>
                    <a:xfrm>
                      <a:off x="614" y="2592"/>
                      <a:ext cx="711" cy="115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17" name="Google Shape;8617;p119"/>
                    <p:cNvSpPr/>
                    <p:nvPr/>
                  </p:nvSpPr>
                  <p:spPr>
                    <a:xfrm>
                      <a:off x="626" y="2610"/>
                      <a:ext cx="674" cy="8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18" name="Google Shape;8618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619" name="Google Shape;8619;p119"/>
                  <p:cNvGrpSpPr/>
                  <p:nvPr/>
                </p:nvGrpSpPr>
                <p:grpSpPr>
                  <a:xfrm>
                    <a:off x="4765" y="1327"/>
                    <a:ext cx="560" cy="163"/>
                    <a:chOff x="646" y="2568"/>
                    <a:chExt cx="698" cy="163"/>
                  </a:xfrm>
                </p:grpSpPr>
                <p:sp>
                  <p:nvSpPr>
                    <p:cNvPr id="8620" name="Google Shape;8620;p119"/>
                    <p:cNvSpPr/>
                    <p:nvPr/>
                  </p:nvSpPr>
                  <p:spPr>
                    <a:xfrm>
                      <a:off x="646" y="2568"/>
                      <a:ext cx="698" cy="163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21" name="Google Shape;8621;p119"/>
                    <p:cNvSpPr/>
                    <p:nvPr/>
                  </p:nvSpPr>
                  <p:spPr>
                    <a:xfrm>
                      <a:off x="659" y="2587"/>
                      <a:ext cx="661" cy="115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22" name="Google Shape;8622;p119"/>
                  <p:cNvSpPr/>
                  <p:nvPr/>
                </p:nvSpPr>
                <p:spPr>
                  <a:xfrm>
                    <a:off x="5255" y="433"/>
                    <a:ext cx="60" cy="2287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3" name="Google Shape;8623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4" name="Google Shape;8624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5" name="Google Shape;8625;p119"/>
                  <p:cNvSpPr/>
                  <p:nvPr/>
                </p:nvSpPr>
                <p:spPr>
                  <a:xfrm>
                    <a:off x="5516" y="2614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6" name="Google Shape;8626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7" name="Google Shape;8627;p119"/>
                  <p:cNvSpPr/>
                  <p:nvPr/>
                </p:nvSpPr>
                <p:spPr>
                  <a:xfrm>
                    <a:off x="4144" y="2681"/>
                    <a:ext cx="1202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8" name="Google Shape;8628;p119"/>
                  <p:cNvSpPr/>
                  <p:nvPr/>
                </p:nvSpPr>
                <p:spPr>
                  <a:xfrm>
                    <a:off x="4204" y="2710"/>
                    <a:ext cx="1071" cy="8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29" name="Google Shape;8629;p119"/>
                  <p:cNvSpPr/>
                  <p:nvPr/>
                </p:nvSpPr>
                <p:spPr>
                  <a:xfrm>
                    <a:off x="4314" y="2383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30" name="Google Shape;8630;p119"/>
                  <p:cNvSpPr/>
                  <p:nvPr/>
                </p:nvSpPr>
                <p:spPr>
                  <a:xfrm>
                    <a:off x="4485" y="2383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31" name="Google Shape;8631;p119"/>
                  <p:cNvSpPr/>
                  <p:nvPr/>
                </p:nvSpPr>
                <p:spPr>
                  <a:xfrm>
                    <a:off x="4665" y="2383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32" name="Google Shape;8632;p119"/>
                  <p:cNvSpPr/>
                  <p:nvPr/>
                </p:nvSpPr>
                <p:spPr>
                  <a:xfrm>
                    <a:off x="5065" y="1836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33" name="Google Shape;8633;p119"/>
                <p:cNvGrpSpPr/>
                <p:nvPr/>
              </p:nvGrpSpPr>
              <p:grpSpPr>
                <a:xfrm flipH="1">
                  <a:off x="7939232" y="4369529"/>
                  <a:ext cx="227063" cy="400031"/>
                  <a:chOff x="4137" y="431"/>
                  <a:chExt cx="1432" cy="2421"/>
                </a:xfrm>
              </p:grpSpPr>
              <p:sp>
                <p:nvSpPr>
                  <p:cNvPr id="8634" name="Google Shape;8634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5" name="Google Shape;8635;p119"/>
                  <p:cNvSpPr/>
                  <p:nvPr/>
                </p:nvSpPr>
                <p:spPr>
                  <a:xfrm>
                    <a:off x="4207" y="431"/>
                    <a:ext cx="1051" cy="2306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36" name="Google Shape;8636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7" name="Google Shape;8637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8" name="Google Shape;8638;p119"/>
                  <p:cNvSpPr/>
                  <p:nvPr/>
                </p:nvSpPr>
                <p:spPr>
                  <a:xfrm>
                    <a:off x="4207" y="700"/>
                    <a:ext cx="60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39" name="Google Shape;8639;p119"/>
                  <p:cNvGrpSpPr/>
                  <p:nvPr/>
                </p:nvGrpSpPr>
                <p:grpSpPr>
                  <a:xfrm>
                    <a:off x="4747" y="671"/>
                    <a:ext cx="581" cy="144"/>
                    <a:chOff x="612" y="2571"/>
                    <a:chExt cx="725" cy="138"/>
                  </a:xfrm>
                </p:grpSpPr>
                <p:sp>
                  <p:nvSpPr>
                    <p:cNvPr id="8640" name="Google Shape;8640;p119"/>
                    <p:cNvSpPr/>
                    <p:nvPr/>
                  </p:nvSpPr>
                  <p:spPr>
                    <a:xfrm>
                      <a:off x="612" y="2571"/>
                      <a:ext cx="725" cy="138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41" name="Google Shape;8641;p119"/>
                    <p:cNvSpPr/>
                    <p:nvPr/>
                  </p:nvSpPr>
                  <p:spPr>
                    <a:xfrm>
                      <a:off x="625" y="2590"/>
                      <a:ext cx="700" cy="101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42" name="Google Shape;8642;p119"/>
                  <p:cNvSpPr/>
                  <p:nvPr/>
                </p:nvSpPr>
                <p:spPr>
                  <a:xfrm>
                    <a:off x="4227" y="1027"/>
                    <a:ext cx="59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43" name="Google Shape;8643;p119"/>
                  <p:cNvGrpSpPr/>
                  <p:nvPr/>
                </p:nvGrpSpPr>
                <p:grpSpPr>
                  <a:xfrm>
                    <a:off x="4748" y="998"/>
                    <a:ext cx="581" cy="144"/>
                    <a:chOff x="615" y="2572"/>
                    <a:chExt cx="725" cy="149"/>
                  </a:xfrm>
                </p:grpSpPr>
                <p:sp>
                  <p:nvSpPr>
                    <p:cNvPr id="8644" name="Google Shape;8644;p119"/>
                    <p:cNvSpPr/>
                    <p:nvPr/>
                  </p:nvSpPr>
                  <p:spPr>
                    <a:xfrm>
                      <a:off x="615" y="2572"/>
                      <a:ext cx="725" cy="14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45" name="Google Shape;8645;p119"/>
                    <p:cNvSpPr/>
                    <p:nvPr/>
                  </p:nvSpPr>
                  <p:spPr>
                    <a:xfrm>
                      <a:off x="627" y="2592"/>
                      <a:ext cx="687" cy="10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46" name="Google Shape;8646;p119"/>
                  <p:cNvSpPr/>
                  <p:nvPr/>
                </p:nvSpPr>
                <p:spPr>
                  <a:xfrm>
                    <a:off x="4217" y="1363"/>
                    <a:ext cx="59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47" name="Google Shape;8647;p119"/>
                  <p:cNvSpPr/>
                  <p:nvPr/>
                </p:nvSpPr>
                <p:spPr>
                  <a:xfrm>
                    <a:off x="4227" y="1680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48" name="Google Shape;8648;p119"/>
                  <p:cNvGrpSpPr/>
                  <p:nvPr/>
                </p:nvGrpSpPr>
                <p:grpSpPr>
                  <a:xfrm>
                    <a:off x="4737" y="1651"/>
                    <a:ext cx="571" cy="154"/>
                    <a:chOff x="617" y="2590"/>
                    <a:chExt cx="711" cy="142"/>
                  </a:xfrm>
                </p:grpSpPr>
                <p:sp>
                  <p:nvSpPr>
                    <p:cNvPr id="8649" name="Google Shape;8649;p119"/>
                    <p:cNvSpPr/>
                    <p:nvPr/>
                  </p:nvSpPr>
                  <p:spPr>
                    <a:xfrm>
                      <a:off x="617" y="2590"/>
                      <a:ext cx="711" cy="142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50" name="Google Shape;8650;p119"/>
                    <p:cNvSpPr/>
                    <p:nvPr/>
                  </p:nvSpPr>
                  <p:spPr>
                    <a:xfrm>
                      <a:off x="630" y="2608"/>
                      <a:ext cx="674" cy="106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51" name="Google Shape;8651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652" name="Google Shape;8652;p119"/>
                  <p:cNvGrpSpPr/>
                  <p:nvPr/>
                </p:nvGrpSpPr>
                <p:grpSpPr>
                  <a:xfrm>
                    <a:off x="4737" y="1354"/>
                    <a:ext cx="611" cy="115"/>
                    <a:chOff x="612" y="2595"/>
                    <a:chExt cx="761" cy="115"/>
                  </a:xfrm>
                </p:grpSpPr>
                <p:sp>
                  <p:nvSpPr>
                    <p:cNvPr id="8653" name="Google Shape;8653;p119"/>
                    <p:cNvSpPr/>
                    <p:nvPr/>
                  </p:nvSpPr>
                  <p:spPr>
                    <a:xfrm>
                      <a:off x="612" y="2595"/>
                      <a:ext cx="761" cy="115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54" name="Google Shape;8654;p119"/>
                    <p:cNvSpPr/>
                    <p:nvPr/>
                  </p:nvSpPr>
                  <p:spPr>
                    <a:xfrm>
                      <a:off x="625" y="2614"/>
                      <a:ext cx="723" cy="86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55" name="Google Shape;8655;p119"/>
                  <p:cNvSpPr/>
                  <p:nvPr/>
                </p:nvSpPr>
                <p:spPr>
                  <a:xfrm>
                    <a:off x="5248" y="431"/>
                    <a:ext cx="70" cy="231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56" name="Google Shape;8656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7" name="Google Shape;8657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8" name="Google Shape;8658;p119"/>
                  <p:cNvSpPr/>
                  <p:nvPr/>
                </p:nvSpPr>
                <p:spPr>
                  <a:xfrm>
                    <a:off x="5519" y="2641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59" name="Google Shape;8659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0" name="Google Shape;8660;p119"/>
                  <p:cNvSpPr/>
                  <p:nvPr/>
                </p:nvSpPr>
                <p:spPr>
                  <a:xfrm>
                    <a:off x="4137" y="2708"/>
                    <a:ext cx="1202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1" name="Google Shape;8661;p119"/>
                  <p:cNvSpPr/>
                  <p:nvPr/>
                </p:nvSpPr>
                <p:spPr>
                  <a:xfrm>
                    <a:off x="4207" y="2737"/>
                    <a:ext cx="1071" cy="8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2" name="Google Shape;8662;p119"/>
                  <p:cNvSpPr/>
                  <p:nvPr/>
                </p:nvSpPr>
                <p:spPr>
                  <a:xfrm>
                    <a:off x="4307" y="2410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3" name="Google Shape;8663;p119"/>
                  <p:cNvSpPr/>
                  <p:nvPr/>
                </p:nvSpPr>
                <p:spPr>
                  <a:xfrm>
                    <a:off x="4487" y="2410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4" name="Google Shape;8664;p119"/>
                  <p:cNvSpPr/>
                  <p:nvPr/>
                </p:nvSpPr>
                <p:spPr>
                  <a:xfrm>
                    <a:off x="4658" y="2410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5" name="Google Shape;8665;p119"/>
                  <p:cNvSpPr/>
                  <p:nvPr/>
                </p:nvSpPr>
                <p:spPr>
                  <a:xfrm>
                    <a:off x="5068" y="1863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8666" name="Google Shape;8666;p119"/>
                <p:cNvGrpSpPr/>
                <p:nvPr/>
              </p:nvGrpSpPr>
              <p:grpSpPr>
                <a:xfrm flipH="1">
                  <a:off x="8472689" y="4385069"/>
                  <a:ext cx="225477" cy="395570"/>
                  <a:chOff x="4140" y="433"/>
                  <a:chExt cx="1422" cy="2394"/>
                </a:xfrm>
              </p:grpSpPr>
              <p:sp>
                <p:nvSpPr>
                  <p:cNvPr id="8667" name="Google Shape;8667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8" name="Google Shape;8668;p119"/>
                  <p:cNvSpPr/>
                  <p:nvPr/>
                </p:nvSpPr>
                <p:spPr>
                  <a:xfrm>
                    <a:off x="4200" y="454"/>
                    <a:ext cx="1051" cy="2258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69" name="Google Shape;8669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0" name="Google Shape;8670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1" name="Google Shape;8671;p119"/>
                  <p:cNvSpPr/>
                  <p:nvPr/>
                </p:nvSpPr>
                <p:spPr>
                  <a:xfrm>
                    <a:off x="4210" y="714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72" name="Google Shape;8672;p119"/>
                  <p:cNvGrpSpPr/>
                  <p:nvPr/>
                </p:nvGrpSpPr>
                <p:grpSpPr>
                  <a:xfrm>
                    <a:off x="4751" y="695"/>
                    <a:ext cx="581" cy="144"/>
                    <a:chOff x="616" y="2594"/>
                    <a:chExt cx="725" cy="138"/>
                  </a:xfrm>
                </p:grpSpPr>
                <p:sp>
                  <p:nvSpPr>
                    <p:cNvPr id="8673" name="Google Shape;8673;p119"/>
                    <p:cNvSpPr/>
                    <p:nvPr/>
                  </p:nvSpPr>
                  <p:spPr>
                    <a:xfrm>
                      <a:off x="616" y="2594"/>
                      <a:ext cx="725" cy="138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74" name="Google Shape;8674;p119"/>
                    <p:cNvSpPr/>
                    <p:nvPr/>
                  </p:nvSpPr>
                  <p:spPr>
                    <a:xfrm>
                      <a:off x="629" y="2612"/>
                      <a:ext cx="700" cy="101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75" name="Google Shape;8675;p119"/>
                  <p:cNvSpPr/>
                  <p:nvPr/>
                </p:nvSpPr>
                <p:spPr>
                  <a:xfrm>
                    <a:off x="4220" y="1041"/>
                    <a:ext cx="60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76" name="Google Shape;8676;p119"/>
                  <p:cNvGrpSpPr/>
                  <p:nvPr/>
                </p:nvGrpSpPr>
                <p:grpSpPr>
                  <a:xfrm>
                    <a:off x="4721" y="1021"/>
                    <a:ext cx="581" cy="135"/>
                    <a:chOff x="581" y="2596"/>
                    <a:chExt cx="725" cy="140"/>
                  </a:xfrm>
                </p:grpSpPr>
                <p:sp>
                  <p:nvSpPr>
                    <p:cNvPr id="8677" name="Google Shape;8677;p119"/>
                    <p:cNvSpPr/>
                    <p:nvPr/>
                  </p:nvSpPr>
                  <p:spPr>
                    <a:xfrm>
                      <a:off x="581" y="2596"/>
                      <a:ext cx="725" cy="140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78" name="Google Shape;8678;p119"/>
                    <p:cNvSpPr/>
                    <p:nvPr/>
                  </p:nvSpPr>
                  <p:spPr>
                    <a:xfrm>
                      <a:off x="594" y="2616"/>
                      <a:ext cx="687" cy="10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79" name="Google Shape;8679;p119"/>
                  <p:cNvSpPr/>
                  <p:nvPr/>
                </p:nvSpPr>
                <p:spPr>
                  <a:xfrm>
                    <a:off x="4220" y="1367"/>
                    <a:ext cx="591" cy="3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80" name="Google Shape;8680;p119"/>
                  <p:cNvSpPr/>
                  <p:nvPr/>
                </p:nvSpPr>
                <p:spPr>
                  <a:xfrm>
                    <a:off x="4230" y="1655"/>
                    <a:ext cx="591" cy="48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681" name="Google Shape;8681;p119"/>
                  <p:cNvGrpSpPr/>
                  <p:nvPr/>
                </p:nvGrpSpPr>
                <p:grpSpPr>
                  <a:xfrm>
                    <a:off x="4731" y="1655"/>
                    <a:ext cx="551" cy="125"/>
                    <a:chOff x="609" y="2594"/>
                    <a:chExt cx="686" cy="115"/>
                  </a:xfrm>
                </p:grpSpPr>
                <p:sp>
                  <p:nvSpPr>
                    <p:cNvPr id="8682" name="Google Shape;8682;p119"/>
                    <p:cNvSpPr/>
                    <p:nvPr/>
                  </p:nvSpPr>
                  <p:spPr>
                    <a:xfrm>
                      <a:off x="609" y="2594"/>
                      <a:ext cx="686" cy="115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83" name="Google Shape;8683;p119"/>
                    <p:cNvSpPr/>
                    <p:nvPr/>
                  </p:nvSpPr>
                  <p:spPr>
                    <a:xfrm>
                      <a:off x="621" y="2612"/>
                      <a:ext cx="649" cy="80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84" name="Google Shape;8684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685" name="Google Shape;8685;p119"/>
                  <p:cNvGrpSpPr/>
                  <p:nvPr/>
                </p:nvGrpSpPr>
                <p:grpSpPr>
                  <a:xfrm>
                    <a:off x="4741" y="1329"/>
                    <a:ext cx="580" cy="163"/>
                    <a:chOff x="616" y="2570"/>
                    <a:chExt cx="723" cy="163"/>
                  </a:xfrm>
                </p:grpSpPr>
                <p:sp>
                  <p:nvSpPr>
                    <p:cNvPr id="8686" name="Google Shape;8686;p119"/>
                    <p:cNvSpPr/>
                    <p:nvPr/>
                  </p:nvSpPr>
                  <p:spPr>
                    <a:xfrm>
                      <a:off x="616" y="2570"/>
                      <a:ext cx="723" cy="163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687" name="Google Shape;8687;p119"/>
                    <p:cNvSpPr/>
                    <p:nvPr/>
                  </p:nvSpPr>
                  <p:spPr>
                    <a:xfrm>
                      <a:off x="629" y="2589"/>
                      <a:ext cx="686" cy="135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688" name="Google Shape;8688;p119"/>
                  <p:cNvSpPr/>
                  <p:nvPr/>
                </p:nvSpPr>
                <p:spPr>
                  <a:xfrm>
                    <a:off x="5251" y="454"/>
                    <a:ext cx="60" cy="2267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89" name="Google Shape;8689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0" name="Google Shape;8690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1" name="Google Shape;8691;p119"/>
                  <p:cNvSpPr/>
                  <p:nvPr/>
                </p:nvSpPr>
                <p:spPr>
                  <a:xfrm>
                    <a:off x="5512" y="2616"/>
                    <a:ext cx="50" cy="96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92" name="Google Shape;8692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3" name="Google Shape;8693;p119"/>
                  <p:cNvSpPr/>
                  <p:nvPr/>
                </p:nvSpPr>
                <p:spPr>
                  <a:xfrm>
                    <a:off x="4140" y="2683"/>
                    <a:ext cx="1202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94" name="Google Shape;8694;p119"/>
                  <p:cNvSpPr/>
                  <p:nvPr/>
                </p:nvSpPr>
                <p:spPr>
                  <a:xfrm>
                    <a:off x="4200" y="2712"/>
                    <a:ext cx="1071" cy="86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95" name="Google Shape;8695;p119"/>
                  <p:cNvSpPr/>
                  <p:nvPr/>
                </p:nvSpPr>
                <p:spPr>
                  <a:xfrm>
                    <a:off x="4310" y="2386"/>
                    <a:ext cx="160" cy="144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96" name="Google Shape;8696;p119"/>
                  <p:cNvSpPr/>
                  <p:nvPr/>
                </p:nvSpPr>
                <p:spPr>
                  <a:xfrm>
                    <a:off x="4480" y="2386"/>
                    <a:ext cx="160" cy="14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97" name="Google Shape;8697;p119"/>
                  <p:cNvSpPr/>
                  <p:nvPr/>
                </p:nvSpPr>
                <p:spPr>
                  <a:xfrm>
                    <a:off x="4661" y="2386"/>
                    <a:ext cx="160" cy="135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698" name="Google Shape;8698;p119"/>
                  <p:cNvSpPr/>
                  <p:nvPr/>
                </p:nvSpPr>
                <p:spPr>
                  <a:xfrm>
                    <a:off x="5061" y="1838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699" name="Google Shape;8699;p119"/>
              <p:cNvGrpSpPr/>
              <p:nvPr/>
            </p:nvGrpSpPr>
            <p:grpSpPr>
              <a:xfrm>
                <a:off x="7186941" y="5734675"/>
                <a:ext cx="347753" cy="680208"/>
                <a:chOff x="7923189" y="2486663"/>
                <a:chExt cx="360362" cy="884586"/>
              </a:xfrm>
            </p:grpSpPr>
            <p:pic>
              <p:nvPicPr>
                <p:cNvPr id="8700" name="Google Shape;8700;p119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043984" y="2486663"/>
                  <a:ext cx="239567" cy="5365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8701" name="Google Shape;8701;p119"/>
                <p:cNvGrpSpPr/>
                <p:nvPr/>
              </p:nvGrpSpPr>
              <p:grpSpPr>
                <a:xfrm>
                  <a:off x="7923189" y="2890236"/>
                  <a:ext cx="227012" cy="481013"/>
                  <a:chOff x="4140" y="429"/>
                  <a:chExt cx="1425" cy="2396"/>
                </a:xfrm>
              </p:grpSpPr>
              <p:sp>
                <p:nvSpPr>
                  <p:cNvPr id="8702" name="Google Shape;8702;p119"/>
                  <p:cNvSpPr/>
                  <p:nvPr/>
                </p:nvSpPr>
                <p:spPr>
                  <a:xfrm>
                    <a:off x="5268" y="433"/>
                    <a:ext cx="283" cy="2286"/>
                  </a:xfrm>
                  <a:custGeom>
                    <a:rect b="b" l="l" r="r" t="t"/>
                    <a:pathLst>
                      <a:path extrusionOk="0" h="2742" w="354">
                        <a:moveTo>
                          <a:pt x="63" y="0"/>
                        </a:moveTo>
                        <a:lnTo>
                          <a:pt x="354" y="339"/>
                        </a:lnTo>
                        <a:lnTo>
                          <a:pt x="346" y="2624"/>
                        </a:lnTo>
                        <a:lnTo>
                          <a:pt x="0" y="2742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3" name="Google Shape;8703;p119"/>
                  <p:cNvSpPr/>
                  <p:nvPr/>
                </p:nvSpPr>
                <p:spPr>
                  <a:xfrm>
                    <a:off x="4210" y="429"/>
                    <a:ext cx="1046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04" name="Google Shape;8704;p119"/>
                  <p:cNvSpPr/>
                  <p:nvPr/>
                </p:nvSpPr>
                <p:spPr>
                  <a:xfrm>
                    <a:off x="5321" y="570"/>
                    <a:ext cx="169" cy="2115"/>
                  </a:xfrm>
                  <a:custGeom>
                    <a:rect b="b" l="l" r="r" t="t"/>
                    <a:pathLst>
                      <a:path extrusionOk="0" h="2537" w="211">
                        <a:moveTo>
                          <a:pt x="7" y="0"/>
                        </a:moveTo>
                        <a:cubicBezTo>
                          <a:pt x="7" y="0"/>
                          <a:pt x="57" y="28"/>
                          <a:pt x="211" y="218"/>
                        </a:cubicBezTo>
                        <a:cubicBezTo>
                          <a:pt x="0" y="1229"/>
                          <a:pt x="41" y="2537"/>
                          <a:pt x="7" y="2501"/>
                        </a:cubicBezTo>
                        <a:lnTo>
                          <a:pt x="7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808080"/>
                      </a:gs>
                      <a:gs pos="100000">
                        <a:srgbClr val="F8F8F8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5" name="Google Shape;8705;p119"/>
                  <p:cNvSpPr/>
                  <p:nvPr/>
                </p:nvSpPr>
                <p:spPr>
                  <a:xfrm>
                    <a:off x="5284" y="1640"/>
                    <a:ext cx="263" cy="189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6" name="Google Shape;8706;p119"/>
                  <p:cNvSpPr/>
                  <p:nvPr/>
                </p:nvSpPr>
                <p:spPr>
                  <a:xfrm>
                    <a:off x="4210" y="690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707" name="Google Shape;8707;p119"/>
                  <p:cNvGrpSpPr/>
                  <p:nvPr/>
                </p:nvGrpSpPr>
                <p:grpSpPr>
                  <a:xfrm>
                    <a:off x="4748" y="666"/>
                    <a:ext cx="578" cy="150"/>
                    <a:chOff x="613" y="2566"/>
                    <a:chExt cx="721" cy="144"/>
                  </a:xfrm>
                </p:grpSpPr>
                <p:sp>
                  <p:nvSpPr>
                    <p:cNvPr id="8708" name="Google Shape;8708;p119"/>
                    <p:cNvSpPr/>
                    <p:nvPr/>
                  </p:nvSpPr>
                  <p:spPr>
                    <a:xfrm>
                      <a:off x="613" y="2566"/>
                      <a:ext cx="721" cy="14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09" name="Google Shape;8709;p119"/>
                    <p:cNvSpPr/>
                    <p:nvPr/>
                  </p:nvSpPr>
                  <p:spPr>
                    <a:xfrm>
                      <a:off x="625" y="2581"/>
                      <a:ext cx="696" cy="114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710" name="Google Shape;8710;p119"/>
                  <p:cNvSpPr/>
                  <p:nvPr/>
                </p:nvSpPr>
                <p:spPr>
                  <a:xfrm>
                    <a:off x="4220" y="1022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711" name="Google Shape;8711;p119"/>
                  <p:cNvGrpSpPr/>
                  <p:nvPr/>
                </p:nvGrpSpPr>
                <p:grpSpPr>
                  <a:xfrm>
                    <a:off x="4748" y="990"/>
                    <a:ext cx="578" cy="134"/>
                    <a:chOff x="615" y="2564"/>
                    <a:chExt cx="721" cy="139"/>
                  </a:xfrm>
                </p:grpSpPr>
                <p:sp>
                  <p:nvSpPr>
                    <p:cNvPr id="8712" name="Google Shape;8712;p119"/>
                    <p:cNvSpPr/>
                    <p:nvPr/>
                  </p:nvSpPr>
                  <p:spPr>
                    <a:xfrm>
                      <a:off x="615" y="2564"/>
                      <a:ext cx="721" cy="139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13" name="Google Shape;8713;p119"/>
                    <p:cNvSpPr/>
                    <p:nvPr/>
                  </p:nvSpPr>
                  <p:spPr>
                    <a:xfrm>
                      <a:off x="628" y="2581"/>
                      <a:ext cx="696" cy="107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714" name="Google Shape;8714;p119"/>
                  <p:cNvSpPr/>
                  <p:nvPr/>
                </p:nvSpPr>
                <p:spPr>
                  <a:xfrm>
                    <a:off x="4220" y="1354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15" name="Google Shape;8715;p119"/>
                  <p:cNvSpPr/>
                  <p:nvPr/>
                </p:nvSpPr>
                <p:spPr>
                  <a:xfrm>
                    <a:off x="4230" y="1655"/>
                    <a:ext cx="598" cy="47"/>
                  </a:xfrm>
                  <a:prstGeom prst="rect">
                    <a:avLst/>
                  </a:prstGeom>
                  <a:solidFill>
                    <a:schemeClr val="dk1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8716" name="Google Shape;8716;p119"/>
                  <p:cNvGrpSpPr/>
                  <p:nvPr/>
                </p:nvGrpSpPr>
                <p:grpSpPr>
                  <a:xfrm>
                    <a:off x="4738" y="1647"/>
                    <a:ext cx="578" cy="135"/>
                    <a:chOff x="618" y="2586"/>
                    <a:chExt cx="720" cy="124"/>
                  </a:xfrm>
                </p:grpSpPr>
                <p:sp>
                  <p:nvSpPr>
                    <p:cNvPr id="8717" name="Google Shape;8717;p119"/>
                    <p:cNvSpPr/>
                    <p:nvPr/>
                  </p:nvSpPr>
                  <p:spPr>
                    <a:xfrm>
                      <a:off x="618" y="2586"/>
                      <a:ext cx="720" cy="12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18" name="Google Shape;8718;p119"/>
                    <p:cNvSpPr/>
                    <p:nvPr/>
                  </p:nvSpPr>
                  <p:spPr>
                    <a:xfrm>
                      <a:off x="630" y="2586"/>
                      <a:ext cx="695" cy="109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719" name="Google Shape;8719;p119"/>
                  <p:cNvSpPr/>
                  <p:nvPr/>
                </p:nvSpPr>
                <p:spPr>
                  <a:xfrm>
                    <a:off x="5288" y="1354"/>
                    <a:ext cx="263" cy="188"/>
                  </a:xfrm>
                  <a:custGeom>
                    <a:rect b="b" l="l" r="r" t="t"/>
                    <a:pathLst>
                      <a:path extrusionOk="0" h="226" w="328">
                        <a:moveTo>
                          <a:pt x="4" y="0"/>
                        </a:moveTo>
                        <a:cubicBezTo>
                          <a:pt x="60" y="10"/>
                          <a:pt x="182" y="74"/>
                          <a:pt x="328" y="128"/>
                        </a:cubicBezTo>
                        <a:cubicBezTo>
                          <a:pt x="326" y="162"/>
                          <a:pt x="326" y="158"/>
                          <a:pt x="326" y="226"/>
                        </a:cubicBezTo>
                        <a:cubicBezTo>
                          <a:pt x="326" y="226"/>
                          <a:pt x="169" y="155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720" name="Google Shape;8720;p119"/>
                  <p:cNvGrpSpPr/>
                  <p:nvPr/>
                </p:nvGrpSpPr>
                <p:grpSpPr>
                  <a:xfrm>
                    <a:off x="4738" y="1330"/>
                    <a:ext cx="588" cy="134"/>
                    <a:chOff x="613" y="2571"/>
                    <a:chExt cx="732" cy="134"/>
                  </a:xfrm>
                </p:grpSpPr>
                <p:sp>
                  <p:nvSpPr>
                    <p:cNvPr id="8721" name="Google Shape;8721;p119"/>
                    <p:cNvSpPr/>
                    <p:nvPr/>
                  </p:nvSpPr>
                  <p:spPr>
                    <a:xfrm>
                      <a:off x="613" y="2571"/>
                      <a:ext cx="732" cy="134"/>
                    </a:xfrm>
                    <a:prstGeom prst="roundRect">
                      <a:avLst>
                        <a:gd fmla="val 50000" name="adj"/>
                      </a:avLst>
                    </a:pr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8722" name="Google Shape;8722;p119"/>
                    <p:cNvSpPr/>
                    <p:nvPr/>
                  </p:nvSpPr>
                  <p:spPr>
                    <a:xfrm>
                      <a:off x="625" y="2587"/>
                      <a:ext cx="720" cy="103"/>
                    </a:xfrm>
                    <a:prstGeom prst="roundRect">
                      <a:avLst>
                        <a:gd fmla="val 50000" name="adj"/>
                      </a:avLst>
                    </a:prstGeom>
                    <a:gradFill>
                      <a:gsLst>
                        <a:gs pos="0">
                          <a:srgbClr val="0000FF"/>
                        </a:gs>
                        <a:gs pos="50000">
                          <a:srgbClr val="99CCFF"/>
                        </a:gs>
                        <a:gs pos="100000">
                          <a:srgbClr val="0000FF"/>
                        </a:gs>
                      </a:gsLst>
                      <a:lin ang="0" scaled="0"/>
                    </a:gradFill>
                    <a:ln>
                      <a:noFill/>
                    </a:ln>
                  </p:spPr>
                  <p:txBody>
                    <a:bodyPr anchorCtr="0" anchor="ctr" bIns="34275" lIns="68575" spcFirstLastPara="1" rIns="68575" wrap="square" tIns="3427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8723" name="Google Shape;8723;p119"/>
                  <p:cNvSpPr/>
                  <p:nvPr/>
                </p:nvSpPr>
                <p:spPr>
                  <a:xfrm>
                    <a:off x="5246" y="429"/>
                    <a:ext cx="70" cy="2285"/>
                  </a:xfrm>
                  <a:prstGeom prst="rect">
                    <a:avLst/>
                  </a:prstGeom>
                  <a:gradFill>
                    <a:gsLst>
                      <a:gs pos="0">
                        <a:srgbClr val="333333"/>
                      </a:gs>
                      <a:gs pos="50000">
                        <a:srgbClr val="DDDDDD"/>
                      </a:gs>
                      <a:gs pos="100000">
                        <a:srgbClr val="333333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24" name="Google Shape;8724;p119"/>
                  <p:cNvSpPr/>
                  <p:nvPr/>
                </p:nvSpPr>
                <p:spPr>
                  <a:xfrm>
                    <a:off x="5312" y="1007"/>
                    <a:ext cx="237" cy="213"/>
                  </a:xfrm>
                  <a:custGeom>
                    <a:rect b="b" l="l" r="r" t="t"/>
                    <a:pathLst>
                      <a:path extrusionOk="0" h="256" w="296">
                        <a:moveTo>
                          <a:pt x="4" y="0"/>
                        </a:moveTo>
                        <a:cubicBezTo>
                          <a:pt x="55" y="10"/>
                          <a:pt x="144" y="68"/>
                          <a:pt x="292" y="144"/>
                        </a:cubicBezTo>
                        <a:cubicBezTo>
                          <a:pt x="290" y="178"/>
                          <a:pt x="296" y="188"/>
                          <a:pt x="296" y="256"/>
                        </a:cubicBezTo>
                        <a:cubicBezTo>
                          <a:pt x="296" y="256"/>
                          <a:pt x="160" y="176"/>
                          <a:pt x="0" y="100"/>
                        </a:cubicBezTo>
                        <a:cubicBezTo>
                          <a:pt x="0" y="48"/>
                          <a:pt x="4" y="17"/>
                          <a:pt x="4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5" name="Google Shape;8725;p119"/>
                  <p:cNvSpPr/>
                  <p:nvPr/>
                </p:nvSpPr>
                <p:spPr>
                  <a:xfrm>
                    <a:off x="5315" y="680"/>
                    <a:ext cx="244" cy="240"/>
                  </a:xfrm>
                  <a:custGeom>
                    <a:rect b="b" l="l" r="r" t="t"/>
                    <a:pathLst>
                      <a:path extrusionOk="0" h="288" w="304">
                        <a:moveTo>
                          <a:pt x="0" y="0"/>
                        </a:moveTo>
                        <a:cubicBezTo>
                          <a:pt x="51" y="10"/>
                          <a:pt x="148" y="76"/>
                          <a:pt x="304" y="164"/>
                        </a:cubicBezTo>
                        <a:cubicBezTo>
                          <a:pt x="302" y="198"/>
                          <a:pt x="284" y="220"/>
                          <a:pt x="284" y="288"/>
                        </a:cubicBezTo>
                        <a:cubicBezTo>
                          <a:pt x="284" y="288"/>
                          <a:pt x="163" y="179"/>
                          <a:pt x="8" y="124"/>
                        </a:cubicBezTo>
                        <a:cubicBezTo>
                          <a:pt x="8" y="72"/>
                          <a:pt x="0" y="17"/>
                          <a:pt x="0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292929"/>
                      </a:gs>
                      <a:gs pos="100000">
                        <a:srgbClr val="808080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6" name="Google Shape;8726;p119"/>
                  <p:cNvSpPr/>
                  <p:nvPr/>
                </p:nvSpPr>
                <p:spPr>
                  <a:xfrm>
                    <a:off x="5515" y="2611"/>
                    <a:ext cx="50" cy="9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27" name="Google Shape;8727;p119"/>
                  <p:cNvSpPr/>
                  <p:nvPr/>
                </p:nvSpPr>
                <p:spPr>
                  <a:xfrm>
                    <a:off x="5302" y="2614"/>
                    <a:ext cx="245" cy="200"/>
                  </a:xfrm>
                  <a:custGeom>
                    <a:rect b="b" l="l" r="r" t="t"/>
                    <a:pathLst>
                      <a:path extrusionOk="0" h="240" w="306">
                        <a:moveTo>
                          <a:pt x="0" y="106"/>
                        </a:moveTo>
                        <a:lnTo>
                          <a:pt x="2" y="240"/>
                        </a:lnTo>
                        <a:lnTo>
                          <a:pt x="306" y="110"/>
                        </a:lnTo>
                        <a:lnTo>
                          <a:pt x="300" y="0"/>
                        </a:lnTo>
                        <a:lnTo>
                          <a:pt x="0" y="1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t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Calibri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28" name="Google Shape;8728;p119"/>
                  <p:cNvSpPr/>
                  <p:nvPr/>
                </p:nvSpPr>
                <p:spPr>
                  <a:xfrm>
                    <a:off x="4140" y="2675"/>
                    <a:ext cx="1196" cy="150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rgbClr val="DDDDDD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29" name="Google Shape;8729;p119"/>
                  <p:cNvSpPr/>
                  <p:nvPr/>
                </p:nvSpPr>
                <p:spPr>
                  <a:xfrm>
                    <a:off x="4210" y="2714"/>
                    <a:ext cx="1066" cy="7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chemeClr val="dk2"/>
                      </a:gs>
                      <a:gs pos="100000">
                        <a:schemeClr val="lt2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0" name="Google Shape;8730;p119"/>
                  <p:cNvSpPr/>
                  <p:nvPr/>
                </p:nvSpPr>
                <p:spPr>
                  <a:xfrm>
                    <a:off x="4309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1" name="Google Shape;8731;p119"/>
                  <p:cNvSpPr/>
                  <p:nvPr/>
                </p:nvSpPr>
                <p:spPr>
                  <a:xfrm>
                    <a:off x="4489" y="2382"/>
                    <a:ext cx="159" cy="1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2" name="Google Shape;8732;p119"/>
                  <p:cNvSpPr/>
                  <p:nvPr/>
                </p:nvSpPr>
                <p:spPr>
                  <a:xfrm>
                    <a:off x="4658" y="2382"/>
                    <a:ext cx="159" cy="142"/>
                  </a:xfrm>
                  <a:prstGeom prst="ellipse">
                    <a:avLst/>
                  </a:prstGeom>
                  <a:solidFill>
                    <a:srgbClr val="33CC33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3" name="Google Shape;8733;p119"/>
                  <p:cNvSpPr/>
                  <p:nvPr/>
                </p:nvSpPr>
                <p:spPr>
                  <a:xfrm>
                    <a:off x="5067" y="1837"/>
                    <a:ext cx="80" cy="759"/>
                  </a:xfrm>
                  <a:prstGeom prst="rect">
                    <a:avLst/>
                  </a:prstGeom>
                  <a:solidFill>
                    <a:srgbClr val="292929"/>
                  </a:solidFill>
                  <a:ln cap="flat" cmpd="sng" w="9525">
                    <a:solidFill>
                      <a:schemeClr val="dk1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8734" name="Google Shape;8734;p119"/>
              <p:cNvGrpSpPr/>
              <p:nvPr/>
            </p:nvGrpSpPr>
            <p:grpSpPr>
              <a:xfrm>
                <a:off x="439215" y="4826417"/>
                <a:ext cx="871949" cy="507508"/>
                <a:chOff x="439215" y="4826417"/>
                <a:chExt cx="871949" cy="507508"/>
              </a:xfrm>
            </p:grpSpPr>
            <p:grpSp>
              <p:nvGrpSpPr>
                <p:cNvPr id="8735" name="Google Shape;8735;p119"/>
                <p:cNvGrpSpPr/>
                <p:nvPr/>
              </p:nvGrpSpPr>
              <p:grpSpPr>
                <a:xfrm>
                  <a:off x="439215" y="4826417"/>
                  <a:ext cx="871949" cy="507508"/>
                  <a:chOff x="2889" y="1630"/>
                  <a:chExt cx="976" cy="744"/>
                </a:xfrm>
              </p:grpSpPr>
              <p:sp>
                <p:nvSpPr>
                  <p:cNvPr id="8736" name="Google Shape;8736;p119"/>
                  <p:cNvSpPr/>
                  <p:nvPr/>
                </p:nvSpPr>
                <p:spPr>
                  <a:xfrm>
                    <a:off x="3046" y="1841"/>
                    <a:ext cx="663" cy="533"/>
                  </a:xfrm>
                  <a:prstGeom prst="rect">
                    <a:avLst/>
                  </a:pr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737" name="Google Shape;8737;p119"/>
                  <p:cNvSpPr/>
                  <p:nvPr/>
                </p:nvSpPr>
                <p:spPr>
                  <a:xfrm>
                    <a:off x="2889" y="1630"/>
                    <a:ext cx="976" cy="254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rgbClr val="7F7F7F"/>
                  </a:solidFill>
                  <a:ln>
                    <a:noFill/>
                  </a:ln>
                </p:spPr>
                <p:txBody>
                  <a:bodyPr anchorCtr="0" anchor="ctr" bIns="34275" lIns="68575" spcFirstLastPara="1" rIns="68575" wrap="square" tIns="34275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Calibri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CC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pic>
              <p:nvPicPr>
                <p:cNvPr id="8738" name="Google Shape;8738;p119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83109" y="5014480"/>
                  <a:ext cx="405029" cy="2908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8739" name="Google Shape;8739;p119"/>
          <p:cNvSpPr/>
          <p:nvPr/>
        </p:nvSpPr>
        <p:spPr>
          <a:xfrm>
            <a:off x="409085" y="3081642"/>
            <a:ext cx="6778200" cy="18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40" name="Google Shape;8740;p119"/>
          <p:cNvGrpSpPr/>
          <p:nvPr/>
        </p:nvGrpSpPr>
        <p:grpSpPr>
          <a:xfrm>
            <a:off x="758437" y="3128939"/>
            <a:ext cx="6055679" cy="392413"/>
            <a:chOff x="379080" y="5456397"/>
            <a:chExt cx="8074239" cy="524687"/>
          </a:xfrm>
        </p:grpSpPr>
        <p:sp>
          <p:nvSpPr>
            <p:cNvPr id="8741" name="Google Shape;8741;p119"/>
            <p:cNvSpPr/>
            <p:nvPr/>
          </p:nvSpPr>
          <p:spPr>
            <a:xfrm>
              <a:off x="379080" y="5489828"/>
              <a:ext cx="8074239" cy="421866"/>
            </a:xfrm>
            <a:prstGeom prst="rect">
              <a:avLst/>
            </a:prstGeom>
            <a:noFill/>
            <a:ln cap="flat" cmpd="sng" w="95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2" name="Google Shape;8742;p119"/>
            <p:cNvSpPr txBox="1"/>
            <p:nvPr/>
          </p:nvSpPr>
          <p:spPr>
            <a:xfrm>
              <a:off x="1081801" y="5456397"/>
              <a:ext cx="6920219" cy="524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Calibri"/>
                <a:buNone/>
              </a:pPr>
              <a:r>
                <a:rPr b="0" i="0" lang="el" sz="21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Internet host-host communication as a service</a:t>
              </a:r>
              <a:endParaRPr sz="1100"/>
            </a:p>
          </p:txBody>
        </p:sp>
      </p:grpSp>
      <p:sp>
        <p:nvSpPr>
          <p:cNvPr id="8743" name="Google Shape;8743;p119"/>
          <p:cNvSpPr txBox="1"/>
          <p:nvPr>
            <p:ph idx="1" type="body"/>
          </p:nvPr>
        </p:nvSpPr>
        <p:spPr>
          <a:xfrm>
            <a:off x="8575" y="3802775"/>
            <a:ext cx="91440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8"/>
              </a:buClr>
              <a:buSzPts val="2100"/>
              <a:buNone/>
            </a:pPr>
            <a:r>
              <a:rPr i="1" lang="el" sz="2200">
                <a:solidFill>
                  <a:srgbClr val="CD0000"/>
                </a:solidFill>
                <a:latin typeface="Calibri"/>
                <a:ea typeface="Calibri"/>
                <a:cs typeface="Calibri"/>
                <a:sym typeface="Calibri"/>
              </a:rPr>
              <a:t>OTT </a:t>
            </a:r>
            <a:r>
              <a:rPr i="1" lang="el" sz="2200">
                <a:solidFill>
                  <a:srgbClr val="CD0000"/>
                </a:solidFill>
              </a:rPr>
              <a:t>προκλήσεις</a:t>
            </a:r>
            <a:r>
              <a:rPr i="1" lang="el" sz="2200">
                <a:solidFill>
                  <a:srgbClr val="CD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" sz="2200"/>
              <a:t>αντιγράφοντας με ένα δίκτυο με </a:t>
            </a:r>
            <a:r>
              <a:rPr lang="el" sz="2200"/>
              <a:t>συμφόρηση</a:t>
            </a:r>
            <a:r>
              <a:rPr lang="el" sz="2200"/>
              <a:t> από την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l" sz="2200"/>
              <a:t>άκρη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200"/>
          </a:p>
          <a:p>
            <a:pPr indent="-203200" lvl="1" marL="355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l" sz="2200"/>
              <a:t>ποιό περιεχόμενο να τοποθετηθεί σε ποιόν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CDN </a:t>
            </a:r>
            <a:r>
              <a:rPr lang="el" sz="2200"/>
              <a:t>κόμβο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/>
          </a:p>
          <a:p>
            <a:pPr indent="-203200" lvl="1" marL="355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l" sz="2200"/>
              <a:t>από ποιόν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 CDN </a:t>
            </a:r>
            <a:r>
              <a:rPr lang="el" sz="2200"/>
              <a:t>κόμβο να ανακτήσω το περιεχόμενο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? </a:t>
            </a:r>
            <a:r>
              <a:rPr lang="el" sz="2200"/>
              <a:t>με τι ρυθμό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/>
          </a:p>
        </p:txBody>
      </p:sp>
      <p:sp>
        <p:nvSpPr>
          <p:cNvPr id="8744" name="Google Shape;8744;p119"/>
          <p:cNvSpPr txBox="1"/>
          <p:nvPr/>
        </p:nvSpPr>
        <p:spPr>
          <a:xfrm>
            <a:off x="1871326" y="1531336"/>
            <a:ext cx="34290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300"/>
              <a:buFont typeface="Calibri"/>
              <a:buNone/>
            </a:pPr>
            <a:r>
              <a:rPr b="0" i="1" lang="el" sz="3300" u="none" cap="none" strike="noStrike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OTT: “over the top”</a:t>
            </a:r>
            <a:endParaRPr sz="1100"/>
          </a:p>
        </p:txBody>
      </p:sp>
      <p:sp>
        <p:nvSpPr>
          <p:cNvPr id="8745" name="Google Shape;8745;p119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Δίκτυα διανομής περιεχομένου (CDNs)</a:t>
            </a:r>
            <a:endParaRPr/>
          </a:p>
        </p:txBody>
      </p:sp>
      <p:sp>
        <p:nvSpPr>
          <p:cNvPr id="8746" name="Google Shape;8746;p119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8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1" name="Shape 8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2" name="Google Shape;8752;p120"/>
          <p:cNvSpPr txBox="1"/>
          <p:nvPr>
            <p:ph type="title"/>
          </p:nvPr>
        </p:nvSpPr>
        <p:spPr>
          <a:xfrm>
            <a:off x="599018" y="216994"/>
            <a:ext cx="7886700" cy="670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 sz="3600"/>
              <a:t>Application Layer: Overview</a:t>
            </a:r>
            <a:endParaRPr sz="3600"/>
          </a:p>
        </p:txBody>
      </p:sp>
      <p:sp>
        <p:nvSpPr>
          <p:cNvPr id="8753" name="Google Shape;8753;p120"/>
          <p:cNvSpPr txBox="1"/>
          <p:nvPr/>
        </p:nvSpPr>
        <p:spPr>
          <a:xfrm>
            <a:off x="606931" y="1402922"/>
            <a:ext cx="3981888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30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Αρχές εφαρμογών δικτύου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Web and HTTP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E-mail, SMTP, IMAP</a:t>
            </a:r>
            <a:endParaRPr sz="1100"/>
          </a:p>
          <a:p>
            <a:pPr indent="-304800" lvl="0" marL="30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The Domain Name System DNS</a:t>
            </a:r>
            <a:endParaRPr sz="1100"/>
          </a:p>
          <a:p>
            <a:pPr indent="-38100" lvl="0" marL="2667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A3"/>
              </a:buClr>
              <a:buSzPts val="2100"/>
              <a:buFont typeface="Noto Sans Symbols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4" name="Google Shape;8754;p120"/>
          <p:cNvSpPr txBox="1"/>
          <p:nvPr/>
        </p:nvSpPr>
        <p:spPr>
          <a:xfrm>
            <a:off x="4918165" y="1067166"/>
            <a:ext cx="4053946" cy="35992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P2P εφαρμογές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DDDDD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rgbClr val="DDDDDD"/>
                </a:solidFill>
                <a:latin typeface="Calibri"/>
                <a:ea typeface="Calibri"/>
                <a:cs typeface="Calibri"/>
                <a:sym typeface="Calibri"/>
              </a:rPr>
              <a:t>συνεχή ροή βίντεο και δίκτυα διανομής περιεχομένου</a:t>
            </a:r>
            <a:endParaRPr sz="1100">
              <a:solidFill>
                <a:srgbClr val="DDDDDD"/>
              </a:solidFill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προγραμματισμός των socket με UDP και TCP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5" name="Google Shape;8755;p120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  <p:pic>
        <p:nvPicPr>
          <p:cNvPr descr="Kurose&amp;Ross 8th edition photo" id="8756" name="Google Shape;8756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8643" y="3369285"/>
            <a:ext cx="2315818" cy="1736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1" name="Shape 8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2" name="Google Shape;8762;p121"/>
          <p:cNvSpPr txBox="1"/>
          <p:nvPr>
            <p:ph type="title"/>
          </p:nvPr>
        </p:nvSpPr>
        <p:spPr>
          <a:xfrm>
            <a:off x="-57150" y="338866"/>
            <a:ext cx="7886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A3"/>
              </a:buClr>
              <a:buSzPts val="3300"/>
              <a:buFont typeface="Calibri"/>
              <a:buNone/>
            </a:pPr>
            <a:r>
              <a:rPr lang="el"/>
              <a:t>Προγραμματισμός </a:t>
            </a:r>
            <a:r>
              <a:rPr lang="el" sz="3300"/>
              <a:t>Socket </a:t>
            </a:r>
            <a:endParaRPr sz="1100"/>
          </a:p>
        </p:txBody>
      </p:sp>
      <p:sp>
        <p:nvSpPr>
          <p:cNvPr id="8763" name="Google Shape;8763;p121"/>
          <p:cNvSpPr txBox="1"/>
          <p:nvPr/>
        </p:nvSpPr>
        <p:spPr>
          <a:xfrm>
            <a:off x="-57150" y="1085125"/>
            <a:ext cx="9201300" cy="14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0" lvl="0" marL="2540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i="1" lang="el" sz="22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στόχος</a:t>
            </a: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να μάθουμε πώς χτίζονται εφαρμογές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πελάτη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εξυπηρέτη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που επικοινωνούν με την χρήση των 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sockets</a:t>
            </a:r>
            <a:endParaRPr b="0" i="1" sz="2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marR="0" rtl="0" algn="l">
              <a:lnSpc>
                <a:spcPct val="85000"/>
              </a:lnSpc>
              <a:spcBef>
                <a:spcPts val="50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b="0" i="1" lang="el" sz="2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socket: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η πόρτα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μεταξύ της διεργασίας της εφαρμογής</a:t>
            </a:r>
            <a:r>
              <a:rPr b="0" i="0" lang="el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" sz="2200">
                <a:latin typeface="Calibri"/>
                <a:ea typeface="Calibri"/>
                <a:cs typeface="Calibri"/>
                <a:sym typeface="Calibri"/>
              </a:rPr>
              <a:t>και του από άκρη σε άκρη πρωτοκόλλου μεταφοράς</a:t>
            </a:r>
            <a:endParaRPr sz="2200"/>
          </a:p>
        </p:txBody>
      </p:sp>
      <p:sp>
        <p:nvSpPr>
          <p:cNvPr id="8764" name="Google Shape;8764;p121"/>
          <p:cNvSpPr/>
          <p:nvPr/>
        </p:nvSpPr>
        <p:spPr>
          <a:xfrm>
            <a:off x="5598632" y="2698675"/>
            <a:ext cx="552450" cy="1498997"/>
          </a:xfrm>
          <a:custGeom>
            <a:rect b="b" l="l" r="r" t="t"/>
            <a:pathLst>
              <a:path extrusionOk="0" h="1259" w="464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2F5496"/>
              </a:gs>
            </a:gsLst>
            <a:lin ang="10800000" scaled="0"/>
          </a:gra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5" name="Google Shape;8765;p121"/>
          <p:cNvSpPr/>
          <p:nvPr/>
        </p:nvSpPr>
        <p:spPr>
          <a:xfrm>
            <a:off x="3112607" y="3671415"/>
            <a:ext cx="1356120" cy="773906"/>
          </a:xfrm>
          <a:custGeom>
            <a:rect b="b" l="l" r="r" t="t"/>
            <a:pathLst>
              <a:path extrusionOk="0" h="1662" w="2135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6" name="Google Shape;8766;p121"/>
          <p:cNvSpPr txBox="1"/>
          <p:nvPr/>
        </p:nvSpPr>
        <p:spPr>
          <a:xfrm>
            <a:off x="3441219" y="3770237"/>
            <a:ext cx="6561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sz="1100"/>
          </a:p>
        </p:txBody>
      </p:sp>
      <p:cxnSp>
        <p:nvCxnSpPr>
          <p:cNvPr id="8767" name="Google Shape;8767;p121"/>
          <p:cNvCxnSpPr/>
          <p:nvPr/>
        </p:nvCxnSpPr>
        <p:spPr>
          <a:xfrm>
            <a:off x="2931632" y="4078609"/>
            <a:ext cx="16584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768" name="Google Shape;8768;p121"/>
          <p:cNvSpPr txBox="1"/>
          <p:nvPr/>
        </p:nvSpPr>
        <p:spPr>
          <a:xfrm>
            <a:off x="5947472" y="3497575"/>
            <a:ext cx="10860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controlled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by OS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9" name="Google Shape;8769;p121"/>
          <p:cNvSpPr txBox="1"/>
          <p:nvPr/>
        </p:nvSpPr>
        <p:spPr>
          <a:xfrm>
            <a:off x="5930815" y="2822500"/>
            <a:ext cx="11025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controlled by</a:t>
            </a:r>
            <a:endParaRPr sz="11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app developer</a:t>
            </a:r>
            <a:endParaRPr sz="1100"/>
          </a:p>
        </p:txBody>
      </p:sp>
      <p:sp>
        <p:nvSpPr>
          <p:cNvPr id="8770" name="Google Shape;8770;p121"/>
          <p:cNvSpPr/>
          <p:nvPr/>
        </p:nvSpPr>
        <p:spPr>
          <a:xfrm>
            <a:off x="1293331" y="2746300"/>
            <a:ext cx="569119" cy="1497806"/>
          </a:xfrm>
          <a:custGeom>
            <a:rect b="b" l="l" r="r" t="t"/>
            <a:pathLst>
              <a:path extrusionOk="0" h="1258" w="47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2F5496"/>
              </a:gs>
            </a:gsLst>
            <a:lin ang="0" scaled="0"/>
          </a:gradFill>
          <a:ln cap="flat" cmpd="sng" w="952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1" name="Google Shape;8771;p121"/>
          <p:cNvSpPr/>
          <p:nvPr/>
        </p:nvSpPr>
        <p:spPr>
          <a:xfrm>
            <a:off x="1895788" y="2712962"/>
            <a:ext cx="972600" cy="1485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2" name="Google Shape;8772;p121"/>
          <p:cNvSpPr/>
          <p:nvPr/>
        </p:nvSpPr>
        <p:spPr>
          <a:xfrm>
            <a:off x="1867213" y="2753443"/>
            <a:ext cx="954900" cy="1484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773" name="Google Shape;8773;p121"/>
          <p:cNvCxnSpPr/>
          <p:nvPr/>
        </p:nvCxnSpPr>
        <p:spPr>
          <a:xfrm>
            <a:off x="1874357" y="3323752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74" name="Google Shape;8774;p121"/>
          <p:cNvSpPr txBox="1"/>
          <p:nvPr/>
        </p:nvSpPr>
        <p:spPr>
          <a:xfrm>
            <a:off x="1842209" y="3310656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 sz="1100"/>
          </a:p>
        </p:txBody>
      </p:sp>
      <p:cxnSp>
        <p:nvCxnSpPr>
          <p:cNvPr id="8775" name="Google Shape;8775;p121"/>
          <p:cNvCxnSpPr/>
          <p:nvPr/>
        </p:nvCxnSpPr>
        <p:spPr>
          <a:xfrm>
            <a:off x="1880309" y="3564259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76" name="Google Shape;8776;p121"/>
          <p:cNvCxnSpPr/>
          <p:nvPr/>
        </p:nvCxnSpPr>
        <p:spPr>
          <a:xfrm>
            <a:off x="1869594" y="3796431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77" name="Google Shape;8777;p121"/>
          <p:cNvCxnSpPr/>
          <p:nvPr/>
        </p:nvCxnSpPr>
        <p:spPr>
          <a:xfrm>
            <a:off x="1869594" y="4010743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78" name="Google Shape;8778;p121"/>
          <p:cNvSpPr txBox="1"/>
          <p:nvPr/>
        </p:nvSpPr>
        <p:spPr>
          <a:xfrm>
            <a:off x="1868403" y="2746300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 sz="1100"/>
          </a:p>
        </p:txBody>
      </p:sp>
      <p:sp>
        <p:nvSpPr>
          <p:cNvPr id="8779" name="Google Shape;8779;p121"/>
          <p:cNvSpPr txBox="1"/>
          <p:nvPr/>
        </p:nvSpPr>
        <p:spPr>
          <a:xfrm>
            <a:off x="1835065" y="3989312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 sz="1100"/>
          </a:p>
        </p:txBody>
      </p:sp>
      <p:sp>
        <p:nvSpPr>
          <p:cNvPr id="8780" name="Google Shape;8780;p121"/>
          <p:cNvSpPr txBox="1"/>
          <p:nvPr/>
        </p:nvSpPr>
        <p:spPr>
          <a:xfrm>
            <a:off x="1849353" y="3775000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 sz="1100"/>
          </a:p>
        </p:txBody>
      </p:sp>
      <p:sp>
        <p:nvSpPr>
          <p:cNvPr id="8781" name="Google Shape;8781;p121"/>
          <p:cNvSpPr txBox="1"/>
          <p:nvPr/>
        </p:nvSpPr>
        <p:spPr>
          <a:xfrm>
            <a:off x="1842209" y="3553543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 sz="1100"/>
          </a:p>
        </p:txBody>
      </p:sp>
      <p:sp>
        <p:nvSpPr>
          <p:cNvPr id="8782" name="Google Shape;8782;p121"/>
          <p:cNvSpPr/>
          <p:nvPr/>
        </p:nvSpPr>
        <p:spPr>
          <a:xfrm>
            <a:off x="1892225" y="2952275"/>
            <a:ext cx="954900" cy="2739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100"/>
          </a:p>
        </p:txBody>
      </p:sp>
      <p:sp>
        <p:nvSpPr>
          <p:cNvPr id="8783" name="Google Shape;8783;p121"/>
          <p:cNvSpPr/>
          <p:nvPr/>
        </p:nvSpPr>
        <p:spPr>
          <a:xfrm>
            <a:off x="4642559" y="2691531"/>
            <a:ext cx="972600" cy="14859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4" name="Google Shape;8784;p121"/>
          <p:cNvSpPr/>
          <p:nvPr/>
        </p:nvSpPr>
        <p:spPr>
          <a:xfrm>
            <a:off x="4613984" y="2732012"/>
            <a:ext cx="954900" cy="14847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785" name="Google Shape;8785;p121"/>
          <p:cNvCxnSpPr/>
          <p:nvPr/>
        </p:nvCxnSpPr>
        <p:spPr>
          <a:xfrm>
            <a:off x="4621128" y="3302321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86" name="Google Shape;8786;p121"/>
          <p:cNvSpPr txBox="1"/>
          <p:nvPr/>
        </p:nvSpPr>
        <p:spPr>
          <a:xfrm>
            <a:off x="4588982" y="3289225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transport</a:t>
            </a:r>
            <a:endParaRPr sz="1100"/>
          </a:p>
        </p:txBody>
      </p:sp>
      <p:cxnSp>
        <p:nvCxnSpPr>
          <p:cNvPr id="8787" name="Google Shape;8787;p121"/>
          <p:cNvCxnSpPr/>
          <p:nvPr/>
        </p:nvCxnSpPr>
        <p:spPr>
          <a:xfrm>
            <a:off x="4627082" y="3542827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88" name="Google Shape;8788;p121"/>
          <p:cNvCxnSpPr/>
          <p:nvPr/>
        </p:nvCxnSpPr>
        <p:spPr>
          <a:xfrm>
            <a:off x="4616365" y="3775000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89" name="Google Shape;8789;p121"/>
          <p:cNvCxnSpPr/>
          <p:nvPr/>
        </p:nvCxnSpPr>
        <p:spPr>
          <a:xfrm>
            <a:off x="4616365" y="3989312"/>
            <a:ext cx="947700" cy="2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90" name="Google Shape;8790;p121"/>
          <p:cNvSpPr txBox="1"/>
          <p:nvPr/>
        </p:nvSpPr>
        <p:spPr>
          <a:xfrm>
            <a:off x="4615175" y="2724868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application</a:t>
            </a:r>
            <a:endParaRPr sz="1100"/>
          </a:p>
        </p:txBody>
      </p:sp>
      <p:sp>
        <p:nvSpPr>
          <p:cNvPr id="8791" name="Google Shape;8791;p121"/>
          <p:cNvSpPr txBox="1"/>
          <p:nvPr/>
        </p:nvSpPr>
        <p:spPr>
          <a:xfrm>
            <a:off x="4581838" y="3967881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endParaRPr sz="1100"/>
          </a:p>
        </p:txBody>
      </p:sp>
      <p:sp>
        <p:nvSpPr>
          <p:cNvPr id="8792" name="Google Shape;8792;p121"/>
          <p:cNvSpPr txBox="1"/>
          <p:nvPr/>
        </p:nvSpPr>
        <p:spPr>
          <a:xfrm>
            <a:off x="4596125" y="3753568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link</a:t>
            </a:r>
            <a:endParaRPr sz="1100"/>
          </a:p>
        </p:txBody>
      </p:sp>
      <p:sp>
        <p:nvSpPr>
          <p:cNvPr id="8793" name="Google Shape;8793;p121"/>
          <p:cNvSpPr txBox="1"/>
          <p:nvPr/>
        </p:nvSpPr>
        <p:spPr>
          <a:xfrm>
            <a:off x="4588982" y="3532112"/>
            <a:ext cx="988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100"/>
              <a:buFont typeface="Tahoma"/>
              <a:buNone/>
            </a:pPr>
            <a:r>
              <a:rPr b="0" i="0" lang="el" sz="1100" u="none" cap="none" strike="noStrike">
                <a:solidFill>
                  <a:srgbClr val="969696"/>
                </a:solidFill>
                <a:latin typeface="Tahoma"/>
                <a:ea typeface="Tahoma"/>
                <a:cs typeface="Tahoma"/>
                <a:sym typeface="Tahoma"/>
              </a:rPr>
              <a:t>network</a:t>
            </a:r>
            <a:endParaRPr sz="1100"/>
          </a:p>
        </p:txBody>
      </p:sp>
      <p:sp>
        <p:nvSpPr>
          <p:cNvPr id="8794" name="Google Shape;8794;p121"/>
          <p:cNvSpPr/>
          <p:nvPr/>
        </p:nvSpPr>
        <p:spPr>
          <a:xfrm>
            <a:off x="4600975" y="2930850"/>
            <a:ext cx="988200" cy="228600"/>
          </a:xfrm>
          <a:prstGeom prst="ellipse">
            <a:avLst/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 sz="1100"/>
          </a:p>
        </p:txBody>
      </p:sp>
      <p:cxnSp>
        <p:nvCxnSpPr>
          <p:cNvPr id="8795" name="Google Shape;8795;p121"/>
          <p:cNvCxnSpPr/>
          <p:nvPr/>
        </p:nvCxnSpPr>
        <p:spPr>
          <a:xfrm rot="10800000">
            <a:off x="5508144" y="3029668"/>
            <a:ext cx="4572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96" name="Google Shape;8796;p121"/>
          <p:cNvCxnSpPr/>
          <p:nvPr/>
        </p:nvCxnSpPr>
        <p:spPr>
          <a:xfrm>
            <a:off x="5677213" y="3348756"/>
            <a:ext cx="0" cy="766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97" name="Google Shape;8797;p121"/>
          <p:cNvCxnSpPr/>
          <p:nvPr/>
        </p:nvCxnSpPr>
        <p:spPr>
          <a:xfrm rot="10800000">
            <a:off x="5695072" y="3723802"/>
            <a:ext cx="457200" cy="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98" name="Google Shape;8798;p121"/>
          <p:cNvGrpSpPr/>
          <p:nvPr/>
        </p:nvGrpSpPr>
        <p:grpSpPr>
          <a:xfrm>
            <a:off x="2154153" y="2790352"/>
            <a:ext cx="3156347" cy="601266"/>
            <a:chOff x="3786604" y="3720470"/>
            <a:chExt cx="4208463" cy="801688"/>
          </a:xfrm>
        </p:grpSpPr>
        <p:grpSp>
          <p:nvGrpSpPr>
            <p:cNvPr id="8799" name="Google Shape;8799;p121"/>
            <p:cNvGrpSpPr/>
            <p:nvPr/>
          </p:nvGrpSpPr>
          <p:grpSpPr>
            <a:xfrm>
              <a:off x="3786604" y="4296733"/>
              <a:ext cx="546100" cy="225425"/>
              <a:chOff x="1287" y="2524"/>
              <a:chExt cx="260" cy="100"/>
            </a:xfrm>
          </p:grpSpPr>
          <p:sp>
            <p:nvSpPr>
              <p:cNvPr id="8800" name="Google Shape;8800;p121"/>
              <p:cNvSpPr/>
              <p:nvPr/>
            </p:nvSpPr>
            <p:spPr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1" name="Google Shape;8801;p121"/>
              <p:cNvSpPr/>
              <p:nvPr/>
            </p:nvSpPr>
            <p:spPr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2" name="Google Shape;8802;p121"/>
              <p:cNvSpPr/>
              <p:nvPr/>
            </p:nvSpPr>
            <p:spPr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3" name="Google Shape;8803;p121"/>
              <p:cNvSpPr/>
              <p:nvPr/>
            </p:nvSpPr>
            <p:spPr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804" name="Google Shape;8804;p121"/>
            <p:cNvGrpSpPr/>
            <p:nvPr/>
          </p:nvGrpSpPr>
          <p:grpSpPr>
            <a:xfrm>
              <a:off x="7448967" y="4268158"/>
              <a:ext cx="546100" cy="225425"/>
              <a:chOff x="1287" y="2524"/>
              <a:chExt cx="260" cy="100"/>
            </a:xfrm>
          </p:grpSpPr>
          <p:sp>
            <p:nvSpPr>
              <p:cNvPr id="8805" name="Google Shape;8805;p121"/>
              <p:cNvSpPr/>
              <p:nvPr/>
            </p:nvSpPr>
            <p:spPr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C96B72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6" name="Google Shape;8806;p121"/>
              <p:cNvSpPr/>
              <p:nvPr/>
            </p:nvSpPr>
            <p:spPr>
              <a:xfrm>
                <a:off x="1338" y="2537"/>
                <a:ext cx="156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7" name="Google Shape;8807;p121"/>
              <p:cNvSpPr/>
              <p:nvPr/>
            </p:nvSpPr>
            <p:spPr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8" name="Google Shape;8808;p121"/>
              <p:cNvSpPr/>
              <p:nvPr/>
            </p:nvSpPr>
            <p:spPr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09" name="Google Shape;8809;p121"/>
            <p:cNvSpPr txBox="1"/>
            <p:nvPr/>
          </p:nvSpPr>
          <p:spPr>
            <a:xfrm>
              <a:off x="5421729" y="3720470"/>
              <a:ext cx="917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1500"/>
                <a:buFont typeface="Arial"/>
                <a:buNone/>
              </a:pPr>
              <a:r>
                <a:rPr b="0" i="1" lang="el" sz="1500" u="none" cap="none" strike="noStrike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socket</a:t>
              </a:r>
              <a:endParaRPr sz="1100"/>
            </a:p>
          </p:txBody>
        </p:sp>
        <p:cxnSp>
          <p:nvCxnSpPr>
            <p:cNvPr id="8810" name="Google Shape;8810;p121"/>
            <p:cNvCxnSpPr/>
            <p:nvPr/>
          </p:nvCxnSpPr>
          <p:spPr>
            <a:xfrm flipH="1" rot="10800000">
              <a:off x="4424779" y="3920495"/>
              <a:ext cx="968375" cy="434975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11" name="Google Shape;8811;p121"/>
            <p:cNvCxnSpPr/>
            <p:nvPr/>
          </p:nvCxnSpPr>
          <p:spPr>
            <a:xfrm rot="10800000">
              <a:off x="6359942" y="3909383"/>
              <a:ext cx="968375" cy="434975"/>
            </a:xfrm>
            <a:prstGeom prst="straightConnector1">
              <a:avLst/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812" name="Google Shape;8812;p121"/>
          <p:cNvGrpSpPr/>
          <p:nvPr/>
        </p:nvGrpSpPr>
        <p:grpSpPr>
          <a:xfrm>
            <a:off x="975434" y="3730946"/>
            <a:ext cx="539354" cy="579835"/>
            <a:chOff x="-44" y="1473"/>
            <a:chExt cx="981" cy="1105"/>
          </a:xfrm>
        </p:grpSpPr>
        <p:pic>
          <p:nvPicPr>
            <p:cNvPr descr="desktop_computer_stylized_medium" id="8813" name="Google Shape;8813;p1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4" name="Google Shape;8814;p12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15" name="Google Shape;8815;p121"/>
          <p:cNvGrpSpPr/>
          <p:nvPr/>
        </p:nvGrpSpPr>
        <p:grpSpPr>
          <a:xfrm flipH="1">
            <a:off x="5997490" y="3877394"/>
            <a:ext cx="539354" cy="579834"/>
            <a:chOff x="-44" y="1473"/>
            <a:chExt cx="981" cy="1105"/>
          </a:xfrm>
        </p:grpSpPr>
        <p:pic>
          <p:nvPicPr>
            <p:cNvPr descr="desktop_computer_stylized_medium" id="8816" name="Google Shape;8816;p1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7" name="Google Shape;8817;p121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CC"/>
                </a:buClr>
                <a:buSzPts val="13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18" name="Google Shape;8818;p121"/>
          <p:cNvSpPr txBox="1"/>
          <p:nvPr>
            <p:ph idx="12" type="sldNum"/>
          </p:nvPr>
        </p:nvSpPr>
        <p:spPr>
          <a:xfrm>
            <a:off x="6914712" y="4832317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l" sz="1100"/>
              <a:t>Application Layer: 2-</a:t>
            </a:r>
            <a:fld id="{00000000-1234-1234-1234-123412341234}" type="slidenum">
              <a:rPr lang="el" sz="1100"/>
              <a:t>‹#›</a:t>
            </a:fld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