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7" r:id="rId4"/>
    <p:sldId id="258" r:id="rId5"/>
    <p:sldId id="259" r:id="rId6"/>
    <p:sldId id="264" r:id="rId7"/>
    <p:sldId id="260" r:id="rId8"/>
    <p:sldId id="261" r:id="rId9"/>
    <p:sldId id="265" r:id="rId10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0" d="100"/>
          <a:sy n="90" d="100"/>
        </p:scale>
        <p:origin x="-220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77B3-5689-4C2F-A158-311526A0AAC9}" type="datetimeFigureOut">
              <a:rPr lang="el-GR" smtClean="0"/>
              <a:t>12/10/2020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C64F-AA4A-4F2A-9ADD-5DB68EF266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548833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77B3-5689-4C2F-A158-311526A0AAC9}" type="datetimeFigureOut">
              <a:rPr lang="el-GR" smtClean="0"/>
              <a:t>12/10/2020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C64F-AA4A-4F2A-9ADD-5DB68EF266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92266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77B3-5689-4C2F-A158-311526A0AAC9}" type="datetimeFigureOut">
              <a:rPr lang="el-GR" smtClean="0"/>
              <a:t>12/10/2020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C64F-AA4A-4F2A-9ADD-5DB68EF266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44829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77B3-5689-4C2F-A158-311526A0AAC9}" type="datetimeFigureOut">
              <a:rPr lang="el-GR" smtClean="0"/>
              <a:t>12/10/2020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C64F-AA4A-4F2A-9ADD-5DB68EF266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9464302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77B3-5689-4C2F-A158-311526A0AAC9}" type="datetimeFigureOut">
              <a:rPr lang="el-GR" smtClean="0"/>
              <a:t>12/10/2020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C64F-AA4A-4F2A-9ADD-5DB68EF266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205368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77B3-5689-4C2F-A158-311526A0AAC9}" type="datetimeFigureOut">
              <a:rPr lang="el-GR" smtClean="0"/>
              <a:t>12/10/2020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C64F-AA4A-4F2A-9ADD-5DB68EF266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78280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77B3-5689-4C2F-A158-311526A0AAC9}" type="datetimeFigureOut">
              <a:rPr lang="el-GR" smtClean="0"/>
              <a:t>12/10/2020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C64F-AA4A-4F2A-9ADD-5DB68EF266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60982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77B3-5689-4C2F-A158-311526A0AAC9}" type="datetimeFigureOut">
              <a:rPr lang="el-GR" smtClean="0"/>
              <a:t>12/10/2020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C64F-AA4A-4F2A-9ADD-5DB68EF266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49243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77B3-5689-4C2F-A158-311526A0AAC9}" type="datetimeFigureOut">
              <a:rPr lang="el-GR" smtClean="0"/>
              <a:t>12/10/2020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C64F-AA4A-4F2A-9ADD-5DB68EF266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779507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77B3-5689-4C2F-A158-311526A0AAC9}" type="datetimeFigureOut">
              <a:rPr lang="el-GR" smtClean="0"/>
              <a:t>12/10/2020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C64F-AA4A-4F2A-9ADD-5DB68EF266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37201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7F77B3-5689-4C2F-A158-311526A0AAC9}" type="datetimeFigureOut">
              <a:rPr lang="el-GR" smtClean="0"/>
              <a:t>12/10/2020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4AC64F-AA4A-4F2A-9ADD-5DB68EF266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22740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7F77B3-5689-4C2F-A158-311526A0AAC9}" type="datetimeFigureOut">
              <a:rPr lang="el-GR" smtClean="0"/>
              <a:t>12/10/2020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4AC64F-AA4A-4F2A-9ADD-5DB68EF266E4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098904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357188" y="2133600"/>
            <a:ext cx="8472487" cy="3743672"/>
          </a:xfrm>
        </p:spPr>
        <p:txBody>
          <a:bodyPr>
            <a:normAutofit/>
          </a:bodyPr>
          <a:lstStyle/>
          <a:p>
            <a:pPr marL="63500" indent="0" algn="ctr" eaLnBrk="1" hangingPunct="1">
              <a:buFont typeface="Monotype Sorts" pitchFamily="2" charset="2"/>
              <a:buNone/>
            </a:pPr>
            <a:endParaRPr lang="el-GR" altLang="el-GR" sz="2800" dirty="0" smtClean="0"/>
          </a:p>
          <a:p>
            <a:pPr marL="63500" indent="0" algn="ctr" eaLnBrk="1" hangingPunct="1">
              <a:buFont typeface="Monotype Sorts" pitchFamily="2" charset="2"/>
              <a:buNone/>
            </a:pPr>
            <a:endParaRPr lang="el-GR" altLang="el-GR" sz="2800" dirty="0" smtClean="0"/>
          </a:p>
          <a:p>
            <a:pPr marL="63500" indent="0" algn="ctr" eaLnBrk="1" hangingPunct="1">
              <a:buFont typeface="Monotype Sorts" pitchFamily="2" charset="2"/>
              <a:buNone/>
            </a:pPr>
            <a:r>
              <a:rPr lang="en-US" altLang="el-GR" dirty="0" smtClean="0">
                <a:solidFill>
                  <a:srgbClr val="3333FF"/>
                </a:solidFill>
              </a:rPr>
              <a:t>HY-335 : </a:t>
            </a:r>
            <a:r>
              <a:rPr lang="el-GR" altLang="el-GR" dirty="0" smtClean="0">
                <a:solidFill>
                  <a:srgbClr val="3333FF"/>
                </a:solidFill>
              </a:rPr>
              <a:t>Δίκτυα Υπολογιστών</a:t>
            </a:r>
            <a:endParaRPr lang="en-US" altLang="el-GR" dirty="0" smtClean="0">
              <a:solidFill>
                <a:srgbClr val="3333FF"/>
              </a:solidFill>
            </a:endParaRPr>
          </a:p>
          <a:p>
            <a:pPr marL="63500" indent="0" algn="ctr" eaLnBrk="1" hangingPunct="1">
              <a:buFont typeface="Monotype Sorts" pitchFamily="2" charset="2"/>
              <a:buNone/>
            </a:pPr>
            <a:r>
              <a:rPr lang="el-GR" altLang="el-GR" dirty="0" smtClean="0"/>
              <a:t>Είδη </a:t>
            </a:r>
            <a:r>
              <a:rPr lang="el-GR" altLang="el-GR" dirty="0" err="1" smtClean="0"/>
              <a:t>Ευρυζωνικής</a:t>
            </a:r>
            <a:r>
              <a:rPr lang="el-GR" altLang="el-GR" dirty="0" smtClean="0"/>
              <a:t> Προσπέλασης</a:t>
            </a:r>
            <a:endParaRPr lang="el-GR" altLang="el-GR" sz="2000" dirty="0" smtClean="0">
              <a:latin typeface="Arial" charset="0"/>
            </a:endParaRPr>
          </a:p>
          <a:p>
            <a:pPr marL="63500" indent="0" algn="ctr" eaLnBrk="1" hangingPunct="1">
              <a:buFont typeface="Monotype Sorts" pitchFamily="2" charset="2"/>
              <a:buNone/>
            </a:pPr>
            <a:endParaRPr lang="el-GR" altLang="el-GR" sz="2000" dirty="0">
              <a:latin typeface="Arial" charset="0"/>
            </a:endParaRPr>
          </a:p>
          <a:p>
            <a:pPr marL="63500" indent="0" algn="ctr" eaLnBrk="1" hangingPunct="1">
              <a:buFont typeface="Monotype Sorts" pitchFamily="2" charset="2"/>
              <a:buNone/>
            </a:pPr>
            <a:r>
              <a:rPr lang="el-GR" altLang="el-GR" sz="2000" dirty="0" smtClean="0">
                <a:latin typeface="Arial" charset="0"/>
              </a:rPr>
              <a:t>Μαρία </a:t>
            </a:r>
            <a:r>
              <a:rPr lang="el-GR" altLang="el-GR" sz="2000" dirty="0" err="1" smtClean="0"/>
              <a:t>Παπαδοπούλη</a:t>
            </a:r>
            <a:endParaRPr lang="el-GR" altLang="el-GR" sz="2000" dirty="0" smtClean="0"/>
          </a:p>
          <a:p>
            <a:pPr marL="63500" indent="0" algn="ctr" eaLnBrk="1" hangingPunct="1">
              <a:buFont typeface="Monotype Sorts" pitchFamily="2" charset="2"/>
              <a:buNone/>
            </a:pPr>
            <a:r>
              <a:rPr lang="el-GR" altLang="el-GR" sz="2000" dirty="0" smtClean="0"/>
              <a:t>Τμήμα Επιστήμης Υπολογιστών</a:t>
            </a:r>
          </a:p>
          <a:p>
            <a:pPr marL="63500" indent="0" algn="ctr" eaLnBrk="1" hangingPunct="1">
              <a:buFont typeface="Monotype Sorts" pitchFamily="2" charset="2"/>
              <a:buNone/>
            </a:pPr>
            <a:r>
              <a:rPr lang="el-GR" altLang="el-GR" sz="2000" dirty="0" smtClean="0"/>
              <a:t>Πανεπιστήμιο Κρήτης</a:t>
            </a:r>
          </a:p>
          <a:p>
            <a:pPr marL="63500" indent="0" algn="ctr" eaLnBrk="1" hangingPunct="1">
              <a:buFont typeface="Monotype Sorts" pitchFamily="2" charset="2"/>
              <a:buNone/>
            </a:pPr>
            <a:endParaRPr lang="en-GB" altLang="el-GR" sz="2000" dirty="0" smtClean="0"/>
          </a:p>
        </p:txBody>
      </p:sp>
      <p:pic>
        <p:nvPicPr>
          <p:cNvPr id="3075" name="Picture 4" descr="economist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038350" cy="167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076" name="Group 25"/>
          <p:cNvGrpSpPr>
            <a:grpSpLocks/>
          </p:cNvGrpSpPr>
          <p:nvPr/>
        </p:nvGrpSpPr>
        <p:grpSpPr bwMode="auto">
          <a:xfrm>
            <a:off x="4751388" y="0"/>
            <a:ext cx="4392612" cy="3527425"/>
            <a:chOff x="567" y="482"/>
            <a:chExt cx="2767" cy="2222"/>
          </a:xfrm>
        </p:grpSpPr>
        <p:sp>
          <p:nvSpPr>
            <p:cNvPr id="3077" name="Rectangle 26"/>
            <p:cNvSpPr>
              <a:spLocks noChangeArrowheads="1"/>
            </p:cNvSpPr>
            <p:nvPr/>
          </p:nvSpPr>
          <p:spPr bwMode="auto">
            <a:xfrm>
              <a:off x="2103" y="839"/>
              <a:ext cx="691" cy="25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lgDash"/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lr>
                  <a:srgbClr val="C700C7"/>
                </a:buClr>
                <a:buSzPct val="64000"/>
                <a:buFont typeface="Monotype Sorts" pitchFamily="2" charset="2"/>
                <a:buChar char="l"/>
                <a:defRPr sz="2400">
                  <a:solidFill>
                    <a:schemeClr val="tx1"/>
                  </a:solidFill>
                  <a:latin typeface="Arial Greek" charset="-95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rgbClr val="C700C7"/>
                </a:buClr>
                <a:buSzPct val="64000"/>
                <a:buFont typeface="Monotype Sorts" pitchFamily="2" charset="2"/>
                <a:buChar char="n"/>
                <a:defRPr sz="2000">
                  <a:solidFill>
                    <a:schemeClr val="tx1"/>
                  </a:solidFill>
                  <a:latin typeface="Arial Greek" charset="-95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700C7"/>
                </a:buClr>
                <a:buFont typeface="Arial Greek" charset="-95"/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700C7"/>
                </a:buClr>
                <a:buSzPct val="64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Arial Greek" charset="-95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1600"/>
            </a:p>
          </p:txBody>
        </p:sp>
        <p:sp>
          <p:nvSpPr>
            <p:cNvPr id="3078" name="Rectangle 27"/>
            <p:cNvSpPr>
              <a:spLocks noChangeArrowheads="1"/>
            </p:cNvSpPr>
            <p:nvPr/>
          </p:nvSpPr>
          <p:spPr bwMode="auto">
            <a:xfrm>
              <a:off x="2103" y="1090"/>
              <a:ext cx="691" cy="25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lgDashDotDot"/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lr>
                  <a:srgbClr val="C700C7"/>
                </a:buClr>
                <a:buSzPct val="64000"/>
                <a:buFont typeface="Monotype Sorts" pitchFamily="2" charset="2"/>
                <a:buChar char="l"/>
                <a:defRPr sz="2400">
                  <a:solidFill>
                    <a:schemeClr val="tx1"/>
                  </a:solidFill>
                  <a:latin typeface="Arial Greek" charset="-95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rgbClr val="C700C7"/>
                </a:buClr>
                <a:buSzPct val="64000"/>
                <a:buFont typeface="Monotype Sorts" pitchFamily="2" charset="2"/>
                <a:buChar char="n"/>
                <a:defRPr sz="2000">
                  <a:solidFill>
                    <a:schemeClr val="tx1"/>
                  </a:solidFill>
                  <a:latin typeface="Arial Greek" charset="-95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700C7"/>
                </a:buClr>
                <a:buFont typeface="Arial Greek" charset="-95"/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700C7"/>
                </a:buClr>
                <a:buSzPct val="64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Arial Greek" charset="-95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1600">
                <a:ea typeface="ＭＳ Ｐゴシック" charset="-128"/>
              </a:endParaRPr>
            </a:p>
          </p:txBody>
        </p:sp>
        <p:sp>
          <p:nvSpPr>
            <p:cNvPr id="3079" name="Line 28"/>
            <p:cNvSpPr>
              <a:spLocks noChangeShapeType="1"/>
            </p:cNvSpPr>
            <p:nvPr/>
          </p:nvSpPr>
          <p:spPr bwMode="auto">
            <a:xfrm flipH="1">
              <a:off x="2132" y="1341"/>
              <a:ext cx="662" cy="4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lg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080" name="Line 29"/>
            <p:cNvSpPr>
              <a:spLocks noChangeShapeType="1"/>
            </p:cNvSpPr>
            <p:nvPr/>
          </p:nvSpPr>
          <p:spPr bwMode="auto">
            <a:xfrm flipH="1">
              <a:off x="1469" y="1341"/>
              <a:ext cx="663" cy="4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081" name="Line 30"/>
            <p:cNvSpPr>
              <a:spLocks noChangeShapeType="1"/>
            </p:cNvSpPr>
            <p:nvPr/>
          </p:nvSpPr>
          <p:spPr bwMode="auto">
            <a:xfrm>
              <a:off x="1469" y="1768"/>
              <a:ext cx="663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082" name="Rectangle 31"/>
            <p:cNvSpPr>
              <a:spLocks noChangeArrowheads="1"/>
            </p:cNvSpPr>
            <p:nvPr/>
          </p:nvSpPr>
          <p:spPr bwMode="auto">
            <a:xfrm>
              <a:off x="1469" y="1758"/>
              <a:ext cx="663" cy="25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Dot"/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lr>
                  <a:srgbClr val="C700C7"/>
                </a:buClr>
                <a:buSzPct val="64000"/>
                <a:buFont typeface="Monotype Sorts" pitchFamily="2" charset="2"/>
                <a:buChar char="l"/>
                <a:defRPr sz="2400">
                  <a:solidFill>
                    <a:schemeClr val="tx1"/>
                  </a:solidFill>
                  <a:latin typeface="Arial Greek" charset="-95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rgbClr val="C700C7"/>
                </a:buClr>
                <a:buSzPct val="64000"/>
                <a:buFont typeface="Monotype Sorts" pitchFamily="2" charset="2"/>
                <a:buChar char="n"/>
                <a:defRPr sz="2000">
                  <a:solidFill>
                    <a:schemeClr val="tx1"/>
                  </a:solidFill>
                  <a:latin typeface="Arial Greek" charset="-95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700C7"/>
                </a:buClr>
                <a:buFont typeface="Arial Greek" charset="-95"/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700C7"/>
                </a:buClr>
                <a:buSzPct val="64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Arial Greek" charset="-95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1600"/>
            </a:p>
          </p:txBody>
        </p:sp>
        <p:sp>
          <p:nvSpPr>
            <p:cNvPr id="3083" name="Rectangle 32"/>
            <p:cNvSpPr>
              <a:spLocks noChangeArrowheads="1"/>
            </p:cNvSpPr>
            <p:nvPr/>
          </p:nvSpPr>
          <p:spPr bwMode="auto">
            <a:xfrm>
              <a:off x="1469" y="2009"/>
              <a:ext cx="663" cy="251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dashDot"/>
              <a:miter lim="800000"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lr>
                  <a:srgbClr val="C700C7"/>
                </a:buClr>
                <a:buSzPct val="64000"/>
                <a:buFont typeface="Monotype Sorts" pitchFamily="2" charset="2"/>
                <a:buChar char="l"/>
                <a:defRPr sz="2400">
                  <a:solidFill>
                    <a:schemeClr val="tx1"/>
                  </a:solidFill>
                  <a:latin typeface="Arial Greek" charset="-95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rgbClr val="C700C7"/>
                </a:buClr>
                <a:buSzPct val="64000"/>
                <a:buFont typeface="Monotype Sorts" pitchFamily="2" charset="2"/>
                <a:buChar char="n"/>
                <a:defRPr sz="2000">
                  <a:solidFill>
                    <a:schemeClr val="tx1"/>
                  </a:solidFill>
                  <a:latin typeface="Arial Greek" charset="-95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700C7"/>
                </a:buClr>
                <a:buFont typeface="Arial Greek" charset="-95"/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700C7"/>
                </a:buClr>
                <a:buSzPct val="64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Arial Greek" charset="-95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endParaRPr lang="el-GR" altLang="el-GR" sz="1600"/>
            </a:p>
          </p:txBody>
        </p:sp>
        <p:sp>
          <p:nvSpPr>
            <p:cNvPr id="3084" name="Line 33"/>
            <p:cNvSpPr>
              <a:spLocks noChangeShapeType="1"/>
            </p:cNvSpPr>
            <p:nvPr/>
          </p:nvSpPr>
          <p:spPr bwMode="auto">
            <a:xfrm>
              <a:off x="2132" y="2260"/>
              <a:ext cx="0" cy="30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085" name="Line 34"/>
            <p:cNvSpPr>
              <a:spLocks noChangeShapeType="1"/>
            </p:cNvSpPr>
            <p:nvPr/>
          </p:nvSpPr>
          <p:spPr bwMode="auto">
            <a:xfrm>
              <a:off x="1469" y="1783"/>
              <a:ext cx="663" cy="778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086" name="Line 35"/>
            <p:cNvSpPr>
              <a:spLocks noChangeShapeType="1"/>
            </p:cNvSpPr>
            <p:nvPr/>
          </p:nvSpPr>
          <p:spPr bwMode="auto">
            <a:xfrm flipV="1">
              <a:off x="1469" y="1080"/>
              <a:ext cx="634" cy="9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087" name="Line 36"/>
            <p:cNvSpPr>
              <a:spLocks noChangeShapeType="1"/>
            </p:cNvSpPr>
            <p:nvPr/>
          </p:nvSpPr>
          <p:spPr bwMode="auto">
            <a:xfrm flipV="1">
              <a:off x="1469" y="839"/>
              <a:ext cx="634" cy="144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088" name="Line 37"/>
            <p:cNvSpPr>
              <a:spLocks noChangeShapeType="1"/>
            </p:cNvSpPr>
            <p:nvPr/>
          </p:nvSpPr>
          <p:spPr bwMode="auto">
            <a:xfrm flipV="1">
              <a:off x="2132" y="1080"/>
              <a:ext cx="663" cy="9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089" name="Line 38"/>
            <p:cNvSpPr>
              <a:spLocks noChangeShapeType="1"/>
            </p:cNvSpPr>
            <p:nvPr/>
          </p:nvSpPr>
          <p:spPr bwMode="auto">
            <a:xfrm flipV="1">
              <a:off x="2132" y="839"/>
              <a:ext cx="663" cy="14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090" name="Oval 39"/>
            <p:cNvSpPr>
              <a:spLocks noChangeArrowheads="1"/>
            </p:cNvSpPr>
            <p:nvPr/>
          </p:nvSpPr>
          <p:spPr bwMode="auto">
            <a:xfrm>
              <a:off x="2766" y="1253"/>
              <a:ext cx="159" cy="128"/>
            </a:xfrm>
            <a:prstGeom prst="ellipse">
              <a:avLst/>
            </a:prstGeom>
            <a:solidFill>
              <a:srgbClr val="8585FF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lr>
                  <a:srgbClr val="C700C7"/>
                </a:buClr>
                <a:buSzPct val="64000"/>
                <a:buFont typeface="Monotype Sorts" pitchFamily="2" charset="2"/>
                <a:buChar char="l"/>
                <a:defRPr sz="2400">
                  <a:solidFill>
                    <a:schemeClr val="tx1"/>
                  </a:solidFill>
                  <a:latin typeface="Arial Greek" charset="-95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rgbClr val="C700C7"/>
                </a:buClr>
                <a:buSzPct val="64000"/>
                <a:buFont typeface="Monotype Sorts" pitchFamily="2" charset="2"/>
                <a:buChar char="n"/>
                <a:defRPr sz="2000">
                  <a:solidFill>
                    <a:schemeClr val="tx1"/>
                  </a:solidFill>
                  <a:latin typeface="Arial Greek" charset="-95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700C7"/>
                </a:buClr>
                <a:buFont typeface="Arial Greek" charset="-95"/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700C7"/>
                </a:buClr>
                <a:buSzPct val="64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Arial Greek" charset="-95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l-GR" sz="1600">
                  <a:ea typeface="ＭＳ Ｐゴシック" charset="-128"/>
                </a:rPr>
                <a:t>O</a:t>
              </a:r>
              <a:endParaRPr lang="en-US" altLang="el-GR" sz="1600">
                <a:ea typeface="ＭＳ Ｐゴシック" charset="-128"/>
              </a:endParaRPr>
            </a:p>
          </p:txBody>
        </p:sp>
        <p:sp>
          <p:nvSpPr>
            <p:cNvPr id="3091" name="Oval 40"/>
            <p:cNvSpPr>
              <a:spLocks noChangeArrowheads="1"/>
            </p:cNvSpPr>
            <p:nvPr/>
          </p:nvSpPr>
          <p:spPr bwMode="auto">
            <a:xfrm>
              <a:off x="1338" y="1616"/>
              <a:ext cx="189" cy="167"/>
            </a:xfrm>
            <a:prstGeom prst="ellipse">
              <a:avLst/>
            </a:prstGeom>
            <a:solidFill>
              <a:srgbClr val="E5E5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lr>
                  <a:srgbClr val="C700C7"/>
                </a:buClr>
                <a:buSzPct val="64000"/>
                <a:buFont typeface="Monotype Sorts" pitchFamily="2" charset="2"/>
                <a:buChar char="l"/>
                <a:defRPr sz="2400">
                  <a:solidFill>
                    <a:schemeClr val="tx1"/>
                  </a:solidFill>
                  <a:latin typeface="Arial Greek" charset="-95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rgbClr val="C700C7"/>
                </a:buClr>
                <a:buSzPct val="64000"/>
                <a:buFont typeface="Monotype Sorts" pitchFamily="2" charset="2"/>
                <a:buChar char="n"/>
                <a:defRPr sz="2000">
                  <a:solidFill>
                    <a:schemeClr val="tx1"/>
                  </a:solidFill>
                  <a:latin typeface="Arial Greek" charset="-95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700C7"/>
                </a:buClr>
                <a:buFont typeface="Arial Greek" charset="-95"/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700C7"/>
                </a:buClr>
                <a:buSzPct val="64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Arial Greek" charset="-95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l-GR" sz="1600">
                  <a:ea typeface="ＭＳ Ｐゴシック" charset="-128"/>
                </a:rPr>
                <a:t>R</a:t>
              </a:r>
              <a:endParaRPr lang="en-US" altLang="el-GR" sz="1600">
                <a:ea typeface="ＭＳ Ｐゴシック" charset="-128"/>
              </a:endParaRPr>
            </a:p>
          </p:txBody>
        </p:sp>
        <p:sp>
          <p:nvSpPr>
            <p:cNvPr id="3092" name="Oval 41"/>
            <p:cNvSpPr>
              <a:spLocks noChangeArrowheads="1"/>
            </p:cNvSpPr>
            <p:nvPr/>
          </p:nvSpPr>
          <p:spPr bwMode="auto">
            <a:xfrm>
              <a:off x="2103" y="1482"/>
              <a:ext cx="187" cy="179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lr>
                  <a:srgbClr val="C700C7"/>
                </a:buClr>
                <a:buSzPct val="64000"/>
                <a:buFont typeface="Monotype Sorts" pitchFamily="2" charset="2"/>
                <a:buChar char="l"/>
                <a:defRPr sz="2400">
                  <a:solidFill>
                    <a:schemeClr val="tx1"/>
                  </a:solidFill>
                  <a:latin typeface="Arial Greek" charset="-95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rgbClr val="C700C7"/>
                </a:buClr>
                <a:buSzPct val="64000"/>
                <a:buFont typeface="Monotype Sorts" pitchFamily="2" charset="2"/>
                <a:buChar char="n"/>
                <a:defRPr sz="2000">
                  <a:solidFill>
                    <a:schemeClr val="tx1"/>
                  </a:solidFill>
                  <a:latin typeface="Arial Greek" charset="-95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700C7"/>
                </a:buClr>
                <a:buFont typeface="Arial Greek" charset="-95"/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700C7"/>
                </a:buClr>
                <a:buSzPct val="64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Arial Greek" charset="-95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l-GR" sz="1600">
                  <a:ea typeface="ＭＳ Ｐゴシック" charset="-128"/>
                </a:rPr>
                <a:t>E</a:t>
              </a:r>
              <a:endParaRPr lang="en-US" altLang="el-GR" sz="1600">
                <a:ea typeface="ＭＳ Ｐゴシック" charset="-128"/>
              </a:endParaRPr>
            </a:p>
          </p:txBody>
        </p:sp>
        <p:sp>
          <p:nvSpPr>
            <p:cNvPr id="3093" name="Line 42"/>
            <p:cNvSpPr>
              <a:spLocks noChangeShapeType="1"/>
            </p:cNvSpPr>
            <p:nvPr/>
          </p:nvSpPr>
          <p:spPr bwMode="auto">
            <a:xfrm flipV="1">
              <a:off x="1498" y="1356"/>
              <a:ext cx="1268" cy="377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094" name="Oval 43"/>
            <p:cNvSpPr>
              <a:spLocks noChangeArrowheads="1"/>
            </p:cNvSpPr>
            <p:nvPr/>
          </p:nvSpPr>
          <p:spPr bwMode="auto">
            <a:xfrm>
              <a:off x="2103" y="2536"/>
              <a:ext cx="278" cy="168"/>
            </a:xfrm>
            <a:prstGeom prst="ellips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lr>
                  <a:srgbClr val="C700C7"/>
                </a:buClr>
                <a:buSzPct val="64000"/>
                <a:buFont typeface="Monotype Sorts" pitchFamily="2" charset="2"/>
                <a:buChar char="l"/>
                <a:defRPr sz="2400">
                  <a:solidFill>
                    <a:schemeClr val="tx1"/>
                  </a:solidFill>
                  <a:latin typeface="Arial Greek" charset="-95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rgbClr val="C700C7"/>
                </a:buClr>
                <a:buSzPct val="64000"/>
                <a:buFont typeface="Monotype Sorts" pitchFamily="2" charset="2"/>
                <a:buChar char="n"/>
                <a:defRPr sz="2000">
                  <a:solidFill>
                    <a:schemeClr val="tx1"/>
                  </a:solidFill>
                  <a:latin typeface="Arial Greek" charset="-95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700C7"/>
                </a:buClr>
                <a:buFont typeface="Arial Greek" charset="-95"/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700C7"/>
                </a:buClr>
                <a:buSzPct val="64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Arial Greek" charset="-95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l-GR" sz="1600">
                  <a:ea typeface="ＭＳ Ｐゴシック" charset="-128"/>
                </a:rPr>
                <a:t>K</a:t>
              </a:r>
              <a:endParaRPr lang="en-US" altLang="el-GR" sz="1600">
                <a:ea typeface="ＭＳ Ｐゴシック" charset="-128"/>
              </a:endParaRPr>
            </a:p>
          </p:txBody>
        </p:sp>
        <p:sp>
          <p:nvSpPr>
            <p:cNvPr id="3095" name="Line 44"/>
            <p:cNvSpPr>
              <a:spLocks noChangeShapeType="1"/>
            </p:cNvSpPr>
            <p:nvPr/>
          </p:nvSpPr>
          <p:spPr bwMode="auto">
            <a:xfrm flipV="1">
              <a:off x="2103" y="572"/>
              <a:ext cx="0" cy="267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096" name="Oval 45"/>
            <p:cNvSpPr>
              <a:spLocks noChangeArrowheads="1"/>
            </p:cNvSpPr>
            <p:nvPr/>
          </p:nvSpPr>
          <p:spPr bwMode="auto">
            <a:xfrm>
              <a:off x="2045" y="482"/>
              <a:ext cx="155" cy="190"/>
            </a:xfrm>
            <a:prstGeom prst="ellipse">
              <a:avLst/>
            </a:prstGeom>
            <a:solidFill>
              <a:srgbClr val="009900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lr>
                  <a:srgbClr val="C700C7"/>
                </a:buClr>
                <a:buSzPct val="64000"/>
                <a:buFont typeface="Monotype Sorts" pitchFamily="2" charset="2"/>
                <a:buChar char="l"/>
                <a:defRPr sz="2400">
                  <a:solidFill>
                    <a:schemeClr val="tx1"/>
                  </a:solidFill>
                  <a:latin typeface="Arial Greek" charset="-95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rgbClr val="C700C7"/>
                </a:buClr>
                <a:buSzPct val="64000"/>
                <a:buFont typeface="Monotype Sorts" pitchFamily="2" charset="2"/>
                <a:buChar char="n"/>
                <a:defRPr sz="2000">
                  <a:solidFill>
                    <a:schemeClr val="tx1"/>
                  </a:solidFill>
                  <a:latin typeface="Arial Greek" charset="-95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700C7"/>
                </a:buClr>
                <a:buFont typeface="Arial Greek" charset="-95"/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700C7"/>
                </a:buClr>
                <a:buSzPct val="64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Arial Greek" charset="-95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l-GR" sz="1600">
                  <a:ea typeface="ＭＳ Ｐゴシック" charset="-128"/>
                </a:rPr>
                <a:t>W</a:t>
              </a:r>
              <a:endParaRPr lang="en-US" altLang="el-GR" sz="1600">
                <a:ea typeface="ＭＳ Ｐゴシック" charset="-128"/>
              </a:endParaRPr>
            </a:p>
          </p:txBody>
        </p:sp>
        <p:sp>
          <p:nvSpPr>
            <p:cNvPr id="3097" name="Line 46"/>
            <p:cNvSpPr>
              <a:spLocks noChangeShapeType="1"/>
            </p:cNvSpPr>
            <p:nvPr/>
          </p:nvSpPr>
          <p:spPr bwMode="auto">
            <a:xfrm>
              <a:off x="2132" y="572"/>
              <a:ext cx="634" cy="769"/>
            </a:xfrm>
            <a:prstGeom prst="line">
              <a:avLst/>
            </a:prstGeom>
            <a:noFill/>
            <a:ln w="12700">
              <a:solidFill>
                <a:schemeClr val="bg2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098" name="Freeform 47"/>
            <p:cNvSpPr>
              <a:spLocks/>
            </p:cNvSpPr>
            <p:nvPr/>
          </p:nvSpPr>
          <p:spPr bwMode="auto">
            <a:xfrm rot="10800000">
              <a:off x="1152" y="1165"/>
              <a:ext cx="2046" cy="635"/>
            </a:xfrm>
            <a:custGeom>
              <a:avLst/>
              <a:gdLst>
                <a:gd name="T0" fmla="*/ 0 w 3220"/>
                <a:gd name="T1" fmla="*/ 2 h 1148"/>
                <a:gd name="T2" fmla="*/ 302 w 3220"/>
                <a:gd name="T3" fmla="*/ 133 h 1148"/>
                <a:gd name="T4" fmla="*/ 570 w 3220"/>
                <a:gd name="T5" fmla="*/ 10 h 1148"/>
                <a:gd name="T6" fmla="*/ 826 w 3220"/>
                <a:gd name="T7" fmla="*/ 194 h 1148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3220"/>
                <a:gd name="T13" fmla="*/ 0 h 1148"/>
                <a:gd name="T14" fmla="*/ 3220 w 3220"/>
                <a:gd name="T15" fmla="*/ 1148 h 1148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3220" h="1148">
                  <a:moveTo>
                    <a:pt x="0" y="14"/>
                  </a:moveTo>
                  <a:cubicBezTo>
                    <a:pt x="404" y="395"/>
                    <a:pt x="809" y="777"/>
                    <a:pt x="1179" y="785"/>
                  </a:cubicBezTo>
                  <a:cubicBezTo>
                    <a:pt x="1549" y="793"/>
                    <a:pt x="1882" y="0"/>
                    <a:pt x="2222" y="60"/>
                  </a:cubicBezTo>
                  <a:cubicBezTo>
                    <a:pt x="2562" y="120"/>
                    <a:pt x="3054" y="974"/>
                    <a:pt x="3220" y="1148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099" name="Oval 48"/>
            <p:cNvSpPr>
              <a:spLocks noChangeArrowheads="1"/>
            </p:cNvSpPr>
            <p:nvPr/>
          </p:nvSpPr>
          <p:spPr bwMode="auto">
            <a:xfrm>
              <a:off x="1065" y="1071"/>
              <a:ext cx="182" cy="144"/>
            </a:xfrm>
            <a:prstGeom prst="ellipse">
              <a:avLst/>
            </a:prstGeom>
            <a:solidFill>
              <a:schemeClr val="hlink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lr>
                  <a:srgbClr val="C700C7"/>
                </a:buClr>
                <a:buSzPct val="64000"/>
                <a:buFont typeface="Monotype Sorts" pitchFamily="2" charset="2"/>
                <a:buChar char="l"/>
                <a:defRPr sz="2400">
                  <a:solidFill>
                    <a:schemeClr val="tx1"/>
                  </a:solidFill>
                  <a:latin typeface="Arial Greek" charset="-95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rgbClr val="C700C7"/>
                </a:buClr>
                <a:buSzPct val="64000"/>
                <a:buFont typeface="Monotype Sorts" pitchFamily="2" charset="2"/>
                <a:buChar char="n"/>
                <a:defRPr sz="2000">
                  <a:solidFill>
                    <a:schemeClr val="tx1"/>
                  </a:solidFill>
                  <a:latin typeface="Arial Greek" charset="-95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700C7"/>
                </a:buClr>
                <a:buFont typeface="Arial Greek" charset="-95"/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700C7"/>
                </a:buClr>
                <a:buSzPct val="64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Arial Greek" charset="-95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l-GR" sz="1600">
                  <a:ea typeface="ＭＳ Ｐゴシック" charset="-128"/>
                </a:rPr>
                <a:t>N</a:t>
              </a:r>
              <a:endParaRPr lang="en-US" altLang="el-GR" sz="1600">
                <a:ea typeface="ＭＳ Ｐゴシック" charset="-128"/>
              </a:endParaRPr>
            </a:p>
          </p:txBody>
        </p:sp>
        <p:sp>
          <p:nvSpPr>
            <p:cNvPr id="3100" name="Oval 49"/>
            <p:cNvSpPr>
              <a:spLocks noChangeArrowheads="1"/>
            </p:cNvSpPr>
            <p:nvPr/>
          </p:nvSpPr>
          <p:spPr bwMode="auto">
            <a:xfrm>
              <a:off x="3083" y="1661"/>
              <a:ext cx="251" cy="182"/>
            </a:xfrm>
            <a:prstGeom prst="ellipse">
              <a:avLst/>
            </a:prstGeom>
            <a:solidFill>
              <a:schemeClr val="accent1"/>
            </a:solidFill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 wrap="none" anchor="ctr"/>
            <a:lstStyle>
              <a:lvl1pPr algn="l" eaLnBrk="0" hangingPunct="0">
                <a:spcBef>
                  <a:spcPct val="20000"/>
                </a:spcBef>
                <a:buClr>
                  <a:srgbClr val="C700C7"/>
                </a:buClr>
                <a:buSzPct val="64000"/>
                <a:buFont typeface="Monotype Sorts" pitchFamily="2" charset="2"/>
                <a:buChar char="l"/>
                <a:defRPr sz="2400">
                  <a:solidFill>
                    <a:schemeClr val="tx1"/>
                  </a:solidFill>
                  <a:latin typeface="Arial Greek" charset="-95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rgbClr val="C700C7"/>
                </a:buClr>
                <a:buSzPct val="64000"/>
                <a:buFont typeface="Monotype Sorts" pitchFamily="2" charset="2"/>
                <a:buChar char="n"/>
                <a:defRPr sz="2000">
                  <a:solidFill>
                    <a:schemeClr val="tx1"/>
                  </a:solidFill>
                  <a:latin typeface="Arial Greek" charset="-95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700C7"/>
                </a:buClr>
                <a:buFont typeface="Arial Greek" charset="-95"/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700C7"/>
                </a:buClr>
                <a:buSzPct val="64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Arial Greek" charset="-95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9pPr>
            </a:lstStyle>
            <a:p>
              <a:pPr algn="ct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l-GR" sz="1600">
                  <a:ea typeface="ＭＳ Ｐゴシック" charset="-128"/>
                </a:rPr>
                <a:t>T</a:t>
              </a:r>
              <a:endParaRPr lang="en-US" altLang="el-GR" sz="1600">
                <a:ea typeface="ＭＳ Ｐゴシック" charset="-128"/>
              </a:endParaRPr>
            </a:p>
          </p:txBody>
        </p:sp>
        <p:sp>
          <p:nvSpPr>
            <p:cNvPr id="3101" name="Freeform 50"/>
            <p:cNvSpPr>
              <a:spLocks/>
            </p:cNvSpPr>
            <p:nvPr/>
          </p:nvSpPr>
          <p:spPr bwMode="auto">
            <a:xfrm>
              <a:off x="921" y="1265"/>
              <a:ext cx="116" cy="352"/>
            </a:xfrm>
            <a:custGeom>
              <a:avLst/>
              <a:gdLst>
                <a:gd name="T0" fmla="*/ 47 w 182"/>
                <a:gd name="T1" fmla="*/ 0 h 635"/>
                <a:gd name="T2" fmla="*/ 0 w 182"/>
                <a:gd name="T3" fmla="*/ 62 h 635"/>
                <a:gd name="T4" fmla="*/ 47 w 182"/>
                <a:gd name="T5" fmla="*/ 54 h 635"/>
                <a:gd name="T6" fmla="*/ 0 w 182"/>
                <a:gd name="T7" fmla="*/ 108 h 635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0 w 182"/>
                <a:gd name="T13" fmla="*/ 0 h 635"/>
                <a:gd name="T14" fmla="*/ 182 w 182"/>
                <a:gd name="T15" fmla="*/ 635 h 635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182" h="635">
                  <a:moveTo>
                    <a:pt x="182" y="0"/>
                  </a:moveTo>
                  <a:cubicBezTo>
                    <a:pt x="91" y="155"/>
                    <a:pt x="0" y="310"/>
                    <a:pt x="0" y="363"/>
                  </a:cubicBezTo>
                  <a:cubicBezTo>
                    <a:pt x="0" y="416"/>
                    <a:pt x="182" y="272"/>
                    <a:pt x="182" y="317"/>
                  </a:cubicBezTo>
                  <a:cubicBezTo>
                    <a:pt x="182" y="362"/>
                    <a:pt x="30" y="582"/>
                    <a:pt x="0" y="635"/>
                  </a:cubicBezTo>
                </a:path>
              </a:pathLst>
            </a:cu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  <p:sp>
          <p:nvSpPr>
            <p:cNvPr id="3102" name="Text Box 51"/>
            <p:cNvSpPr txBox="1">
              <a:spLocks noChangeArrowheads="1"/>
            </p:cNvSpPr>
            <p:nvPr/>
          </p:nvSpPr>
          <p:spPr bwMode="auto">
            <a:xfrm>
              <a:off x="567" y="1344"/>
              <a:ext cx="816" cy="21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 type="none" w="sm" len="sm"/>
                  <a:tailEnd type="none" w="sm" len="sm"/>
                </a14:hiddenLine>
              </a:ext>
            </a:extLst>
          </p:spPr>
          <p:txBody>
            <a:bodyPr>
              <a:spAutoFit/>
            </a:bodyPr>
            <a:lstStyle>
              <a:lvl1pPr algn="l" eaLnBrk="0" hangingPunct="0">
                <a:spcBef>
                  <a:spcPct val="20000"/>
                </a:spcBef>
                <a:buClr>
                  <a:srgbClr val="C700C7"/>
                </a:buClr>
                <a:buSzPct val="64000"/>
                <a:buFont typeface="Monotype Sorts" pitchFamily="2" charset="2"/>
                <a:buChar char="l"/>
                <a:defRPr sz="2400">
                  <a:solidFill>
                    <a:schemeClr val="tx1"/>
                  </a:solidFill>
                  <a:latin typeface="Arial Greek" charset="-95"/>
                </a:defRPr>
              </a:lvl1pPr>
              <a:lvl2pPr marL="742950" indent="-285750" algn="l" eaLnBrk="0" hangingPunct="0">
                <a:spcBef>
                  <a:spcPct val="20000"/>
                </a:spcBef>
                <a:buClr>
                  <a:srgbClr val="C700C7"/>
                </a:buClr>
                <a:buSzPct val="64000"/>
                <a:buFont typeface="Monotype Sorts" pitchFamily="2" charset="2"/>
                <a:buChar char="n"/>
                <a:defRPr sz="2000">
                  <a:solidFill>
                    <a:schemeClr val="tx1"/>
                  </a:solidFill>
                  <a:latin typeface="Arial Greek" charset="-95"/>
                </a:defRPr>
              </a:lvl2pPr>
              <a:lvl3pPr marL="1143000" indent="-228600" algn="l" eaLnBrk="0" hangingPunct="0">
                <a:spcBef>
                  <a:spcPct val="20000"/>
                </a:spcBef>
                <a:buClr>
                  <a:srgbClr val="C700C7"/>
                </a:buClr>
                <a:buFont typeface="Arial Greek" charset="-95"/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3pPr>
              <a:lvl4pPr marL="1600200" indent="-228600" algn="l" eaLnBrk="0" hangingPunct="0">
                <a:spcBef>
                  <a:spcPct val="20000"/>
                </a:spcBef>
                <a:buClr>
                  <a:srgbClr val="C700C7"/>
                </a:buClr>
                <a:buSzPct val="64000"/>
                <a:buFont typeface="Monotype Sorts" pitchFamily="2" charset="2"/>
                <a:buChar char="u"/>
                <a:defRPr sz="2000">
                  <a:solidFill>
                    <a:schemeClr val="tx1"/>
                  </a:solidFill>
                  <a:latin typeface="Arial Greek" charset="-95"/>
                </a:defRPr>
              </a:lvl4pPr>
              <a:lvl5pPr marL="2057400" indent="-228600" algn="l" eaLnBrk="0" hangingPunct="0">
                <a:spcBef>
                  <a:spcPct val="20000"/>
                </a:spcBef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lr>
                  <a:srgbClr val="C700C7"/>
                </a:buClr>
                <a:buChar char="–"/>
                <a:defRPr sz="2000">
                  <a:solidFill>
                    <a:schemeClr val="tx1"/>
                  </a:solidFill>
                  <a:latin typeface="Arial Greek" charset="-95"/>
                </a:defRPr>
              </a:lvl9pPr>
            </a:lstStyle>
            <a:p>
              <a:pPr algn="r" eaLnBrk="1" hangingPunct="1">
                <a:spcBef>
                  <a:spcPct val="0"/>
                </a:spcBef>
                <a:buClrTx/>
                <a:buSzTx/>
                <a:buFontTx/>
                <a:buNone/>
              </a:pPr>
              <a:r>
                <a:rPr lang="en-GB" altLang="el-GR" sz="1600" b="1">
                  <a:ea typeface="ＭＳ Ｐゴシック" charset="-128"/>
                </a:rPr>
                <a:t>net   </a:t>
              </a:r>
              <a:r>
                <a:rPr lang="en-GB" altLang="el-GR" sz="1600">
                  <a:ea typeface="ＭＳ Ｐゴシック" charset="-128"/>
                </a:rPr>
                <a:t>works</a:t>
              </a:r>
              <a:endParaRPr lang="en-US" altLang="el-GR" sz="1600">
                <a:ea typeface="ＭＳ Ｐゴシック" charset="-128"/>
              </a:endParaRPr>
            </a:p>
          </p:txBody>
        </p:sp>
        <p:sp>
          <p:nvSpPr>
            <p:cNvPr id="3103" name="Line 52"/>
            <p:cNvSpPr>
              <a:spLocks noChangeShapeType="1"/>
            </p:cNvSpPr>
            <p:nvPr/>
          </p:nvSpPr>
          <p:spPr bwMode="auto">
            <a:xfrm>
              <a:off x="2103" y="1341"/>
              <a:ext cx="0" cy="42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l-GR"/>
            </a:p>
          </p:txBody>
        </p:sp>
      </p:grpSp>
    </p:spTree>
    <p:extLst>
      <p:ext uri="{BB962C8B-B14F-4D97-AF65-F5344CB8AC3E}">
        <p14:creationId xmlns:p14="http://schemas.microsoft.com/office/powerpoint/2010/main" val="219471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err="1" smtClean="0"/>
              <a:t>Ευρυζωνική</a:t>
            </a:r>
            <a:r>
              <a:rPr lang="el-GR" dirty="0" smtClean="0"/>
              <a:t> Οικιακή Προσπέλαση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Ψηφιακή Συνδρομητική </a:t>
            </a:r>
            <a:r>
              <a:rPr lang="el-GR" dirty="0" err="1" smtClean="0"/>
              <a:t>Γραμμη</a:t>
            </a:r>
            <a:r>
              <a:rPr lang="el-GR" dirty="0" smtClean="0"/>
              <a:t> (</a:t>
            </a:r>
            <a:r>
              <a:rPr lang="en-US" dirty="0" smtClean="0"/>
              <a:t>DSL)</a:t>
            </a:r>
          </a:p>
          <a:p>
            <a:r>
              <a:rPr lang="el-GR" dirty="0" smtClean="0"/>
              <a:t>Καλωδιακή </a:t>
            </a:r>
            <a:r>
              <a:rPr lang="el-GR" dirty="0" err="1" smtClean="0"/>
              <a:t>Προσπελαση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721074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845" y="0"/>
            <a:ext cx="6802274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6706073" y="2420888"/>
            <a:ext cx="2394012" cy="1477328"/>
          </a:xfrm>
          <a:prstGeom prst="rect">
            <a:avLst/>
          </a:prstGeom>
          <a:noFill/>
          <a:ln w="381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l-GR" b="1" dirty="0" smtClean="0"/>
              <a:t>Τα αναλογικά σήματα από πολλά τέτοια σπίτια μεταφράζονται πάλι σε ψηφιακή μορφή στο </a:t>
            </a:r>
            <a:r>
              <a:rPr lang="en-US" b="1" dirty="0" smtClean="0"/>
              <a:t>DSLAM</a:t>
            </a:r>
            <a:endParaRPr lang="el-GR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662570" y="1523540"/>
            <a:ext cx="348143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Η τηλεφωνική εταιρεία ενός πελάτη είναι επίσης το ISP του</a:t>
            </a:r>
            <a:endParaRPr lang="el-GR" dirty="0"/>
          </a:p>
        </p:txBody>
      </p:sp>
      <p:sp>
        <p:nvSpPr>
          <p:cNvPr id="6" name="TextBox 5"/>
          <p:cNvSpPr txBox="1"/>
          <p:nvPr/>
        </p:nvSpPr>
        <p:spPr>
          <a:xfrm>
            <a:off x="755576" y="5301208"/>
            <a:ext cx="6480720" cy="1200329"/>
          </a:xfrm>
          <a:prstGeom prst="rect">
            <a:avLst/>
          </a:prstGeom>
          <a:noFill/>
          <a:ln w="57150"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l-GR" dirty="0" smtClean="0"/>
              <a:t>Το </a:t>
            </a:r>
            <a:r>
              <a:rPr lang="el-GR" dirty="0" err="1" smtClean="0"/>
              <a:t>μοντεμ</a:t>
            </a:r>
            <a:r>
              <a:rPr lang="el-GR" dirty="0" smtClean="0"/>
              <a:t> DSL του πελάτη χρησιμοποιεί την υφιστάμενη τηλεφωνική γραμμή (χάλκινο σύρμα </a:t>
            </a:r>
            <a:r>
              <a:rPr lang="el-GR" dirty="0" err="1" smtClean="0"/>
              <a:t>σύστροφου</a:t>
            </a:r>
            <a:r>
              <a:rPr lang="el-GR" dirty="0" smtClean="0"/>
              <a:t> ζεύγους) για να ανταλλάσει δεδομένα με έναν </a:t>
            </a:r>
            <a:r>
              <a:rPr lang="el-GR" dirty="0" err="1" smtClean="0"/>
              <a:t>πολυπλέκτη</a:t>
            </a:r>
            <a:r>
              <a:rPr lang="el-GR" dirty="0" smtClean="0"/>
              <a:t> προσπέλασης DSLAM</a:t>
            </a:r>
          </a:p>
          <a:p>
            <a:endParaRPr lang="el-GR" dirty="0"/>
          </a:p>
        </p:txBody>
      </p:sp>
      <p:sp>
        <p:nvSpPr>
          <p:cNvPr id="7" name="TextBox 6"/>
          <p:cNvSpPr txBox="1"/>
          <p:nvPr/>
        </p:nvSpPr>
        <p:spPr>
          <a:xfrm>
            <a:off x="6570558" y="4611053"/>
            <a:ext cx="23558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b="1" dirty="0" smtClean="0">
                <a:solidFill>
                  <a:srgbClr val="C00000"/>
                </a:solidFill>
              </a:rPr>
              <a:t>Ζώνη 50</a:t>
            </a:r>
            <a:r>
              <a:rPr lang="en-US" b="1" dirty="0" smtClean="0">
                <a:solidFill>
                  <a:srgbClr val="C00000"/>
                </a:solidFill>
              </a:rPr>
              <a:t>kHz </a:t>
            </a:r>
            <a:r>
              <a:rPr lang="el-GR" b="1" dirty="0" smtClean="0">
                <a:solidFill>
                  <a:srgbClr val="C00000"/>
                </a:solidFill>
              </a:rPr>
              <a:t>έως 1</a:t>
            </a:r>
            <a:r>
              <a:rPr lang="en-US" b="1" dirty="0" smtClean="0">
                <a:solidFill>
                  <a:srgbClr val="C00000"/>
                </a:solidFill>
              </a:rPr>
              <a:t>MHz</a:t>
            </a:r>
            <a:endParaRPr lang="el-GR" b="1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96364" y="4287887"/>
            <a:ext cx="22292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dirty="0" smtClean="0"/>
              <a:t>Ζώνη </a:t>
            </a:r>
            <a:r>
              <a:rPr lang="en-US" dirty="0" smtClean="0"/>
              <a:t>4kHz </a:t>
            </a:r>
            <a:r>
              <a:rPr lang="el-GR" dirty="0" smtClean="0"/>
              <a:t>έως </a:t>
            </a:r>
            <a:r>
              <a:rPr lang="en-US" dirty="0" smtClean="0"/>
              <a:t>50kHz</a:t>
            </a:r>
          </a:p>
          <a:p>
            <a:endParaRPr lang="el-GR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6081673" y="4490600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6234073" y="4795719"/>
            <a:ext cx="288032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868151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516" y="106947"/>
            <a:ext cx="7102549" cy="6721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7504" y="2867626"/>
            <a:ext cx="20882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Είναι τυπικά εξωτε</a:t>
            </a:r>
            <a:r>
              <a:rPr lang="el-GR" dirty="0"/>
              <a:t>ρ</a:t>
            </a:r>
            <a:r>
              <a:rPr lang="el-GR" dirty="0" smtClean="0"/>
              <a:t>ική συσκευή που συνδέεται με το </a:t>
            </a:r>
            <a:r>
              <a:rPr lang="en-US" dirty="0" smtClean="0"/>
              <a:t>PC via Ethernet</a:t>
            </a:r>
            <a:endParaRPr lang="el-GR" dirty="0"/>
          </a:p>
        </p:txBody>
      </p:sp>
      <p:cxnSp>
        <p:nvCxnSpPr>
          <p:cNvPr id="6" name="Straight Arrow Connector 5"/>
          <p:cNvCxnSpPr/>
          <p:nvPr/>
        </p:nvCxnSpPr>
        <p:spPr>
          <a:xfrm flipV="1">
            <a:off x="395536" y="2672916"/>
            <a:ext cx="432048" cy="21602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1315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-3992"/>
            <a:ext cx="8662988" cy="65048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1043608" y="6500813"/>
            <a:ext cx="6048672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195736" y="5877272"/>
            <a:ext cx="1368152" cy="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1721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Οπτικές  Ίνες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226" y="1556792"/>
            <a:ext cx="9227293" cy="4525963"/>
          </a:xfrm>
        </p:spPr>
        <p:txBody>
          <a:bodyPr>
            <a:noAutofit/>
          </a:bodyPr>
          <a:lstStyle/>
          <a:p>
            <a:r>
              <a:rPr lang="el-GR" sz="2200" dirty="0" smtClean="0"/>
              <a:t>Αν και τα </a:t>
            </a:r>
            <a:r>
              <a:rPr lang="en-US" sz="2200" dirty="0" smtClean="0"/>
              <a:t>DSL </a:t>
            </a:r>
            <a:r>
              <a:rPr lang="el-GR" sz="2200" dirty="0" smtClean="0"/>
              <a:t>και τα καλωδιακά </a:t>
            </a:r>
            <a:r>
              <a:rPr lang="el-GR" sz="2200" dirty="0" err="1" smtClean="0"/>
              <a:t>μοντεμ</a:t>
            </a:r>
            <a:r>
              <a:rPr lang="el-GR" sz="2200" dirty="0" smtClean="0"/>
              <a:t> αποτελούν ένα πολύ μεγάλο μέρος της </a:t>
            </a:r>
            <a:r>
              <a:rPr lang="el-GR" sz="2200" dirty="0" err="1" smtClean="0"/>
              <a:t>ευρυζωνικής</a:t>
            </a:r>
            <a:r>
              <a:rPr lang="el-GR" sz="2200" dirty="0" smtClean="0"/>
              <a:t> οικιακής προσπέλασης, μια νέα εξελισσόμενη τεχνολογία που υπόσχεται ακόμη υψηλότερες ταχύτητες είναι η </a:t>
            </a:r>
            <a:r>
              <a:rPr lang="el-GR" sz="2200" b="1" dirty="0" smtClean="0">
                <a:solidFill>
                  <a:srgbClr val="C00000"/>
                </a:solidFill>
              </a:rPr>
              <a:t>ίνα στο σπίτι </a:t>
            </a:r>
            <a:r>
              <a:rPr lang="el-GR" sz="2200" dirty="0" smtClean="0"/>
              <a:t>(</a:t>
            </a:r>
            <a:r>
              <a:rPr lang="en-US" sz="2200" dirty="0" smtClean="0"/>
              <a:t>fiber to the home, FTTH)</a:t>
            </a:r>
            <a:endParaRPr lang="el-GR" sz="2200" dirty="0" smtClean="0"/>
          </a:p>
          <a:p>
            <a:pPr lvl="1" indent="-342900">
              <a:buFontTx/>
              <a:buChar char="-"/>
            </a:pPr>
            <a:r>
              <a:rPr lang="el-GR" sz="2200" dirty="0" smtClean="0"/>
              <a:t>Θεωρητικά</a:t>
            </a:r>
            <a:r>
              <a:rPr lang="en-US" sz="2200" dirty="0" smtClean="0"/>
              <a:t>, FTTH: gigabits per</a:t>
            </a:r>
            <a:r>
              <a:rPr lang="el-GR" sz="2200" dirty="0" smtClean="0"/>
              <a:t> </a:t>
            </a:r>
            <a:r>
              <a:rPr lang="en-US" sz="2200" dirty="0" smtClean="0"/>
              <a:t>sec</a:t>
            </a:r>
            <a:endParaRPr lang="el-GR" sz="2200" dirty="0" smtClean="0"/>
          </a:p>
          <a:p>
            <a:pPr lvl="1" indent="-342900">
              <a:buFontTx/>
              <a:buChar char="-"/>
            </a:pPr>
            <a:r>
              <a:rPr lang="en-US" sz="2200" dirty="0" smtClean="0"/>
              <a:t>ISP FTTH </a:t>
            </a:r>
            <a:r>
              <a:rPr lang="el-GR" sz="2200" dirty="0" smtClean="0"/>
              <a:t>προσφέρουν  μέση </a:t>
            </a:r>
            <a:r>
              <a:rPr lang="el-GR" sz="2200" dirty="0" err="1" smtClean="0"/>
              <a:t>συρρευματική</a:t>
            </a:r>
            <a:r>
              <a:rPr lang="el-GR" sz="2200" dirty="0" smtClean="0"/>
              <a:t> ταχύτητα μερικά Μ</a:t>
            </a:r>
            <a:r>
              <a:rPr lang="en-US" sz="2200" dirty="0" smtClean="0"/>
              <a:t>bits/sec</a:t>
            </a:r>
            <a:endParaRPr lang="el-GR" sz="2200" dirty="0" smtClean="0"/>
          </a:p>
          <a:p>
            <a:pPr lvl="1"/>
            <a:r>
              <a:rPr lang="el-GR" sz="2200" dirty="0" smtClean="0"/>
              <a:t>Υπάρχει </a:t>
            </a:r>
            <a:r>
              <a:rPr lang="el-GR" sz="2200" dirty="0" err="1" smtClean="0"/>
              <a:t>ινοοπτική</a:t>
            </a:r>
            <a:r>
              <a:rPr lang="el-GR" sz="2200" dirty="0" smtClean="0"/>
              <a:t> διαδρομή από το </a:t>
            </a:r>
            <a:r>
              <a:rPr lang="en-US" sz="2200" dirty="0" smtClean="0"/>
              <a:t>CO </a:t>
            </a:r>
            <a:r>
              <a:rPr lang="el-GR" sz="2200" dirty="0" smtClean="0"/>
              <a:t>απευθείας στο σπίτι</a:t>
            </a:r>
          </a:p>
          <a:p>
            <a:r>
              <a:rPr lang="el-GR" sz="2200" dirty="0" smtClean="0"/>
              <a:t>Άλλες ανταγωνιστικές τεχνολογίες για οπτική διανομή από το </a:t>
            </a:r>
            <a:r>
              <a:rPr lang="en-US" sz="2200" dirty="0" smtClean="0"/>
              <a:t>CO </a:t>
            </a:r>
            <a:r>
              <a:rPr lang="el-GR" sz="2200" dirty="0" smtClean="0"/>
              <a:t>στο σπίτι είναι η </a:t>
            </a:r>
            <a:r>
              <a:rPr lang="el-GR" sz="2200" b="1" dirty="0" smtClean="0">
                <a:solidFill>
                  <a:srgbClr val="C00000"/>
                </a:solidFill>
              </a:rPr>
              <a:t>απευθείας ίνα </a:t>
            </a:r>
            <a:r>
              <a:rPr lang="el-GR" sz="2200" dirty="0" smtClean="0"/>
              <a:t>από το </a:t>
            </a:r>
            <a:r>
              <a:rPr lang="en-US" sz="2200" dirty="0" smtClean="0"/>
              <a:t>CO </a:t>
            </a:r>
            <a:r>
              <a:rPr lang="el-GR" sz="2200" dirty="0" smtClean="0"/>
              <a:t>προς κάθε σπίτι.</a:t>
            </a:r>
          </a:p>
          <a:p>
            <a:pPr lvl="1"/>
            <a:r>
              <a:rPr lang="el-GR" sz="2200" dirty="0" smtClean="0"/>
              <a:t>Το συνηθέστερο</a:t>
            </a:r>
            <a:r>
              <a:rPr lang="en-US" sz="2200" dirty="0" smtClean="0"/>
              <a:t>: </a:t>
            </a:r>
            <a:r>
              <a:rPr lang="el-GR" sz="2200" dirty="0" smtClean="0"/>
              <a:t>κάθε ίνα που φεύγει από το </a:t>
            </a:r>
            <a:r>
              <a:rPr lang="el-GR" sz="2200" dirty="0" err="1" smtClean="0"/>
              <a:t>τηλ</a:t>
            </a:r>
            <a:r>
              <a:rPr lang="el-GR" sz="2200" dirty="0" smtClean="0"/>
              <a:t> κέντρο </a:t>
            </a:r>
            <a:r>
              <a:rPr lang="el-GR" sz="2200" b="1" dirty="0" smtClean="0"/>
              <a:t>μοιράζεται</a:t>
            </a:r>
            <a:r>
              <a:rPr lang="el-GR" sz="2200" dirty="0" smtClean="0"/>
              <a:t> από πολλά σπίτια</a:t>
            </a:r>
            <a:r>
              <a:rPr lang="en-US" sz="2200" dirty="0" smtClean="0"/>
              <a:t>: </a:t>
            </a:r>
            <a:r>
              <a:rPr lang="el-GR" sz="2200" dirty="0" smtClean="0"/>
              <a:t>όταν φτάνει σχετικά κοντά στο σπίτι, </a:t>
            </a:r>
            <a:r>
              <a:rPr lang="el-GR" sz="2200" b="1" dirty="0" smtClean="0">
                <a:solidFill>
                  <a:srgbClr val="C00000"/>
                </a:solidFill>
              </a:rPr>
              <a:t>διαιρείται σε ίνες προς τον κάθε πελάτη. </a:t>
            </a:r>
          </a:p>
          <a:p>
            <a:pPr lvl="1"/>
            <a:r>
              <a:rPr lang="el-GR" sz="2200" dirty="0" smtClean="0"/>
              <a:t>Διάφορες αρχιτεκτονικές υλοποιούν αυτή την διαίρεση </a:t>
            </a:r>
          </a:p>
          <a:p>
            <a:pPr marL="400050" lvl="1" indent="0">
              <a:buNone/>
            </a:pPr>
            <a:r>
              <a:rPr lang="el-GR" sz="2200" dirty="0"/>
              <a:t> </a:t>
            </a:r>
            <a:r>
              <a:rPr lang="el-GR" sz="2200" dirty="0" smtClean="0"/>
              <a:t>     πχ </a:t>
            </a:r>
            <a:r>
              <a:rPr lang="en-US" sz="2200" dirty="0" smtClean="0"/>
              <a:t>Ethernet </a:t>
            </a:r>
            <a:endParaRPr lang="el-GR" sz="2200" dirty="0"/>
          </a:p>
        </p:txBody>
      </p:sp>
    </p:spTree>
    <p:extLst>
      <p:ext uri="{BB962C8B-B14F-4D97-AF65-F5344CB8AC3E}">
        <p14:creationId xmlns:p14="http://schemas.microsoft.com/office/powerpoint/2010/main" val="1503683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2526"/>
            <a:ext cx="8964488" cy="64439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5862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1308" y="44624"/>
            <a:ext cx="8477250" cy="5943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524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Σε περιοχές που είναι δύσκολη η εγκατάσταση υποδομής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2400" dirty="0" smtClean="0"/>
              <a:t>Δορυφορικές ζεύξεις με ταχύτητες μεγαλύτερες 1</a:t>
            </a:r>
            <a:r>
              <a:rPr lang="en-US" sz="2400" dirty="0" smtClean="0"/>
              <a:t>Mbps</a:t>
            </a:r>
          </a:p>
          <a:p>
            <a:r>
              <a:rPr lang="el-GR" sz="2400" dirty="0" err="1" smtClean="0"/>
              <a:t>Πάροχοι</a:t>
            </a:r>
            <a:r>
              <a:rPr lang="en-US" sz="2400" dirty="0" smtClean="0"/>
              <a:t>: </a:t>
            </a:r>
            <a:r>
              <a:rPr lang="en-US" sz="2400" dirty="0" err="1" smtClean="0"/>
              <a:t>HughesNet</a:t>
            </a:r>
            <a:r>
              <a:rPr lang="en-US" sz="2400" dirty="0" smtClean="0"/>
              <a:t>, </a:t>
            </a:r>
            <a:r>
              <a:rPr lang="en-US" sz="2400" dirty="0" err="1" smtClean="0"/>
              <a:t>StarBand</a:t>
            </a:r>
            <a:endParaRPr lang="en-US" sz="2400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4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247</TotalTime>
  <Words>253</Words>
  <Application>Microsoft Office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Ευρυζωνική Οικιακή Προσπέλαση</vt:lpstr>
      <vt:lpstr>PowerPoint Presentation</vt:lpstr>
      <vt:lpstr>PowerPoint Presentation</vt:lpstr>
      <vt:lpstr>PowerPoint Presentation</vt:lpstr>
      <vt:lpstr>Οπτικές  Ίνες</vt:lpstr>
      <vt:lpstr>PowerPoint Presentation</vt:lpstr>
      <vt:lpstr>PowerPoint Presentation</vt:lpstr>
      <vt:lpstr>Σε περιοχές που είναι δύσκολη η εγκατάσταση υποδομής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Maria Papadopouli</dc:creator>
  <cp:lastModifiedBy>Maria Papadopouli</cp:lastModifiedBy>
  <cp:revision>6</cp:revision>
  <dcterms:created xsi:type="dcterms:W3CDTF">2020-10-12T06:56:35Z</dcterms:created>
  <dcterms:modified xsi:type="dcterms:W3CDTF">2020-10-12T11:03:53Z</dcterms:modified>
</cp:coreProperties>
</file>