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510" r:id="rId2"/>
    <p:sldId id="518" r:id="rId3"/>
    <p:sldId id="515" r:id="rId4"/>
    <p:sldId id="516" r:id="rId5"/>
    <p:sldId id="514" r:id="rId6"/>
    <p:sldId id="511" r:id="rId7"/>
    <p:sldId id="513" r:id="rId8"/>
    <p:sldId id="517" r:id="rId9"/>
    <p:sldId id="256" r:id="rId10"/>
    <p:sldId id="258" r:id="rId11"/>
    <p:sldId id="368" r:id="rId12"/>
    <p:sldId id="259" r:id="rId13"/>
    <p:sldId id="370" r:id="rId14"/>
    <p:sldId id="261" r:id="rId15"/>
    <p:sldId id="371" r:id="rId16"/>
    <p:sldId id="372" r:id="rId17"/>
    <p:sldId id="373" r:id="rId18"/>
    <p:sldId id="374" r:id="rId19"/>
    <p:sldId id="440" r:id="rId20"/>
    <p:sldId id="263" r:id="rId21"/>
    <p:sldId id="264" r:id="rId22"/>
    <p:sldId id="485" r:id="rId23"/>
    <p:sldId id="265" r:id="rId24"/>
    <p:sldId id="445" r:id="rId25"/>
    <p:sldId id="408" r:id="rId26"/>
    <p:sldId id="483" r:id="rId27"/>
    <p:sldId id="484" r:id="rId28"/>
    <p:sldId id="519" r:id="rId29"/>
    <p:sldId id="525" r:id="rId30"/>
    <p:sldId id="524" r:id="rId31"/>
    <p:sldId id="320" r:id="rId32"/>
    <p:sldId id="526" r:id="rId33"/>
    <p:sldId id="562" r:id="rId34"/>
    <p:sldId id="521" r:id="rId35"/>
    <p:sldId id="523" r:id="rId36"/>
    <p:sldId id="522" r:id="rId37"/>
    <p:sldId id="321" r:id="rId38"/>
    <p:sldId id="492" r:id="rId39"/>
    <p:sldId id="527" r:id="rId40"/>
    <p:sldId id="507" r:id="rId41"/>
    <p:sldId id="520" r:id="rId42"/>
    <p:sldId id="487" r:id="rId43"/>
    <p:sldId id="493" r:id="rId44"/>
    <p:sldId id="488" r:id="rId45"/>
    <p:sldId id="489" r:id="rId46"/>
    <p:sldId id="490" r:id="rId47"/>
    <p:sldId id="491" r:id="rId48"/>
    <p:sldId id="494" r:id="rId49"/>
    <p:sldId id="495" r:id="rId50"/>
    <p:sldId id="496" r:id="rId51"/>
    <p:sldId id="497" r:id="rId52"/>
    <p:sldId id="498" r:id="rId53"/>
    <p:sldId id="508" r:id="rId54"/>
    <p:sldId id="501" r:id="rId55"/>
    <p:sldId id="502" r:id="rId56"/>
    <p:sldId id="509" r:id="rId57"/>
    <p:sldId id="503" r:id="rId58"/>
    <p:sldId id="504" r:id="rId59"/>
    <p:sldId id="378" r:id="rId60"/>
    <p:sldId id="379" r:id="rId61"/>
    <p:sldId id="381" r:id="rId62"/>
    <p:sldId id="528" r:id="rId63"/>
    <p:sldId id="529" r:id="rId64"/>
    <p:sldId id="530" r:id="rId65"/>
    <p:sldId id="531" r:id="rId66"/>
    <p:sldId id="532" r:id="rId67"/>
    <p:sldId id="533" r:id="rId68"/>
    <p:sldId id="534" r:id="rId69"/>
    <p:sldId id="535" r:id="rId70"/>
    <p:sldId id="536" r:id="rId71"/>
    <p:sldId id="537" r:id="rId72"/>
    <p:sldId id="538" r:id="rId73"/>
    <p:sldId id="540" r:id="rId74"/>
    <p:sldId id="541" r:id="rId75"/>
    <p:sldId id="542" r:id="rId76"/>
    <p:sldId id="543" r:id="rId77"/>
    <p:sldId id="544" r:id="rId78"/>
    <p:sldId id="545" r:id="rId79"/>
    <p:sldId id="546" r:id="rId80"/>
    <p:sldId id="547" r:id="rId81"/>
    <p:sldId id="548" r:id="rId82"/>
    <p:sldId id="549" r:id="rId83"/>
    <p:sldId id="550" r:id="rId84"/>
    <p:sldId id="551" r:id="rId85"/>
    <p:sldId id="552" r:id="rId86"/>
    <p:sldId id="553" r:id="rId87"/>
    <p:sldId id="554" r:id="rId88"/>
    <p:sldId id="555" r:id="rId89"/>
    <p:sldId id="556" r:id="rId90"/>
    <p:sldId id="557" r:id="rId91"/>
    <p:sldId id="558" r:id="rId92"/>
    <p:sldId id="559" r:id="rId93"/>
    <p:sldId id="560" r:id="rId94"/>
    <p:sldId id="561" r:id="rId9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00"/>
    <a:srgbClr val="009900"/>
    <a:srgbClr val="FF0000"/>
    <a:srgbClr val="F4EE00"/>
    <a:srgbClr val="0099FF"/>
    <a:srgbClr val="CCFFFF"/>
    <a:srgbClr val="FF99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7419" autoAdjust="0"/>
  </p:normalViewPr>
  <p:slideViewPr>
    <p:cSldViewPr>
      <p:cViewPr varScale="1">
        <p:scale>
          <a:sx n="83" d="100"/>
          <a:sy n="83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F99F7D-53F2-4869-A294-40A0EFFD9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7ADDF5-1594-4931-9C8D-2733B262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01120-ADE3-4862-93BA-109D40C143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31136-10E1-4258-BA7F-1A5DE13B8C2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2CED7-E36D-4A99-AA73-810C7A5D2A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ADDF5-1594-4931-9C8D-2733B262470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79FAA-C263-454B-9D83-0BE784194131}" type="slidenum">
              <a:rPr lang="en-US"/>
              <a:pPr/>
              <a:t>69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471-839A-4284-9D97-925C2D4BE98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9965D-BA73-458D-8FD7-BC2842F4C64A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4E67-C266-4CD4-B298-94416D26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493C-8211-470E-8A10-7F6FE26F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4942-1619-4CC7-A25F-D88B3237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96CE-3470-492B-9A01-D7F085FEC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B683-2D84-4989-8A5D-D14E0182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0AE1-862F-4BA3-A43B-AA83EE495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5CB6-4460-4953-BD09-57D1DB5DF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33D3-D2D7-4A5D-B72B-8BFA0261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C45D-F4B5-4841-814B-1DCB3EC41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BE9AF-A103-4558-B958-319FED22B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2038-541D-48E1-9EA0-95A134BD7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A331EBFB-BDF1-4D84-B7BF-7482D92E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4" Type="http://schemas.openxmlformats.org/officeDocument/2006/relationships/image" Target="NULL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8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458200" cy="30861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3200" smtClean="0"/>
              <a:t>HY-335 : </a:t>
            </a:r>
            <a:r>
              <a:rPr lang="el-GR" sz="3200" smtClean="0"/>
              <a:t>Δίκτυα Υπολογιστών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716338"/>
            <a:ext cx="8472488" cy="2743200"/>
          </a:xfrm>
        </p:spPr>
        <p:txBody>
          <a:bodyPr lIns="92075" tIns="46038" rIns="92075" bIns="46038"/>
          <a:lstStyle/>
          <a:p>
            <a:pPr marL="63500" indent="0" algn="ctr" eaLnBrk="1" hangingPunct="1">
              <a:buFont typeface="ZapfDingbats"/>
              <a:buNone/>
            </a:pPr>
            <a:endParaRPr lang="el-GR" sz="32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Μαρία </a:t>
            </a:r>
            <a:r>
              <a:rPr lang="el-GR" sz="2400" dirty="0" err="1" smtClean="0"/>
              <a:t>Παπαδοπούλη</a:t>
            </a: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Τμήμα Επιστήμης Υπολογιστών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Πανεπιστήμιο Κρήτης</a:t>
            </a:r>
          </a:p>
          <a:p>
            <a:pPr marL="63500" indent="0" algn="ctr" eaLnBrk="1" hangingPunct="1">
              <a:buFont typeface="ZapfDingbats"/>
              <a:buNone/>
            </a:pPr>
            <a:endParaRPr lang="en-GB" dirty="0" smtClean="0"/>
          </a:p>
        </p:txBody>
      </p:sp>
      <p:pic>
        <p:nvPicPr>
          <p:cNvPr id="9220" name="Picture 5" descr="economi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42"/>
          <p:cNvGrpSpPr>
            <a:grpSpLocks/>
          </p:cNvGrpSpPr>
          <p:nvPr/>
        </p:nvGrpSpPr>
        <p:grpSpPr bwMode="auto">
          <a:xfrm>
            <a:off x="4751388" y="0"/>
            <a:ext cx="4392612" cy="3527425"/>
            <a:chOff x="567" y="482"/>
            <a:chExt cx="2767" cy="2222"/>
          </a:xfrm>
        </p:grpSpPr>
        <p:sp>
          <p:nvSpPr>
            <p:cNvPr id="9223" name="Rectangle 43"/>
            <p:cNvSpPr>
              <a:spLocks noChangeArrowheads="1"/>
            </p:cNvSpPr>
            <p:nvPr/>
          </p:nvSpPr>
          <p:spPr bwMode="auto">
            <a:xfrm>
              <a:off x="2103" y="839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4" name="Rectangle 44"/>
            <p:cNvSpPr>
              <a:spLocks noChangeArrowheads="1"/>
            </p:cNvSpPr>
            <p:nvPr/>
          </p:nvSpPr>
          <p:spPr bwMode="auto">
            <a:xfrm>
              <a:off x="2103" y="1090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5" name="Line 45"/>
            <p:cNvSpPr>
              <a:spLocks noChangeShapeType="1"/>
            </p:cNvSpPr>
            <p:nvPr/>
          </p:nvSpPr>
          <p:spPr bwMode="auto">
            <a:xfrm flipH="1">
              <a:off x="2132" y="1341"/>
              <a:ext cx="662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6" name="Line 46"/>
            <p:cNvSpPr>
              <a:spLocks noChangeShapeType="1"/>
            </p:cNvSpPr>
            <p:nvPr/>
          </p:nvSpPr>
          <p:spPr bwMode="auto">
            <a:xfrm flipH="1">
              <a:off x="1469" y="1341"/>
              <a:ext cx="663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7" name="Line 47"/>
            <p:cNvSpPr>
              <a:spLocks noChangeShapeType="1"/>
            </p:cNvSpPr>
            <p:nvPr/>
          </p:nvSpPr>
          <p:spPr bwMode="auto">
            <a:xfrm>
              <a:off x="1469" y="1768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8" name="Rectangle 48"/>
            <p:cNvSpPr>
              <a:spLocks noChangeArrowheads="1"/>
            </p:cNvSpPr>
            <p:nvPr/>
          </p:nvSpPr>
          <p:spPr bwMode="auto">
            <a:xfrm>
              <a:off x="1469" y="1758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9" name="Rectangle 49"/>
            <p:cNvSpPr>
              <a:spLocks noChangeArrowheads="1"/>
            </p:cNvSpPr>
            <p:nvPr/>
          </p:nvSpPr>
          <p:spPr bwMode="auto">
            <a:xfrm>
              <a:off x="1469" y="2009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0" name="Line 50"/>
            <p:cNvSpPr>
              <a:spLocks noChangeShapeType="1"/>
            </p:cNvSpPr>
            <p:nvPr/>
          </p:nvSpPr>
          <p:spPr bwMode="auto">
            <a:xfrm>
              <a:off x="2132" y="2260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1" name="Line 51"/>
            <p:cNvSpPr>
              <a:spLocks noChangeShapeType="1"/>
            </p:cNvSpPr>
            <p:nvPr/>
          </p:nvSpPr>
          <p:spPr bwMode="auto">
            <a:xfrm>
              <a:off x="1469" y="1783"/>
              <a:ext cx="663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2" name="Line 52"/>
            <p:cNvSpPr>
              <a:spLocks noChangeShapeType="1"/>
            </p:cNvSpPr>
            <p:nvPr/>
          </p:nvSpPr>
          <p:spPr bwMode="auto">
            <a:xfrm flipV="1">
              <a:off x="1469" y="1080"/>
              <a:ext cx="634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3" name="Line 53"/>
            <p:cNvSpPr>
              <a:spLocks noChangeShapeType="1"/>
            </p:cNvSpPr>
            <p:nvPr/>
          </p:nvSpPr>
          <p:spPr bwMode="auto">
            <a:xfrm flipV="1">
              <a:off x="1469" y="839"/>
              <a:ext cx="634" cy="1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4" name="Line 54"/>
            <p:cNvSpPr>
              <a:spLocks noChangeShapeType="1"/>
            </p:cNvSpPr>
            <p:nvPr/>
          </p:nvSpPr>
          <p:spPr bwMode="auto">
            <a:xfrm flipV="1">
              <a:off x="2132" y="1080"/>
              <a:ext cx="663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5" name="Line 55"/>
            <p:cNvSpPr>
              <a:spLocks noChangeShapeType="1"/>
            </p:cNvSpPr>
            <p:nvPr/>
          </p:nvSpPr>
          <p:spPr bwMode="auto">
            <a:xfrm flipV="1">
              <a:off x="2132" y="839"/>
              <a:ext cx="663" cy="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6" name="Oval 56"/>
            <p:cNvSpPr>
              <a:spLocks noChangeArrowheads="1"/>
            </p:cNvSpPr>
            <p:nvPr/>
          </p:nvSpPr>
          <p:spPr bwMode="auto">
            <a:xfrm>
              <a:off x="2766" y="1253"/>
              <a:ext cx="159" cy="128"/>
            </a:xfrm>
            <a:prstGeom prst="ellipse">
              <a:avLst/>
            </a:prstGeom>
            <a:solidFill>
              <a:srgbClr val="8585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O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7" name="Oval 57"/>
            <p:cNvSpPr>
              <a:spLocks noChangeArrowheads="1"/>
            </p:cNvSpPr>
            <p:nvPr/>
          </p:nvSpPr>
          <p:spPr bwMode="auto">
            <a:xfrm>
              <a:off x="1338" y="1616"/>
              <a:ext cx="189" cy="167"/>
            </a:xfrm>
            <a:prstGeom prst="ellipse">
              <a:avLst/>
            </a:prstGeom>
            <a:solidFill>
              <a:srgbClr val="E5E5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R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8" name="Oval 58"/>
            <p:cNvSpPr>
              <a:spLocks noChangeArrowheads="1"/>
            </p:cNvSpPr>
            <p:nvPr/>
          </p:nvSpPr>
          <p:spPr bwMode="auto">
            <a:xfrm>
              <a:off x="2103" y="1482"/>
              <a:ext cx="187" cy="17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E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9" name="Line 59"/>
            <p:cNvSpPr>
              <a:spLocks noChangeShapeType="1"/>
            </p:cNvSpPr>
            <p:nvPr/>
          </p:nvSpPr>
          <p:spPr bwMode="auto">
            <a:xfrm flipV="1">
              <a:off x="1498" y="1356"/>
              <a:ext cx="1268" cy="3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0" name="Oval 60"/>
            <p:cNvSpPr>
              <a:spLocks noChangeArrowheads="1"/>
            </p:cNvSpPr>
            <p:nvPr/>
          </p:nvSpPr>
          <p:spPr bwMode="auto">
            <a:xfrm>
              <a:off x="2103" y="2536"/>
              <a:ext cx="278" cy="1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K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1" name="Line 61"/>
            <p:cNvSpPr>
              <a:spLocks noChangeShapeType="1"/>
            </p:cNvSpPr>
            <p:nvPr/>
          </p:nvSpPr>
          <p:spPr bwMode="auto">
            <a:xfrm flipV="1">
              <a:off x="2103" y="572"/>
              <a:ext cx="0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2" name="Oval 62"/>
            <p:cNvSpPr>
              <a:spLocks noChangeArrowheads="1"/>
            </p:cNvSpPr>
            <p:nvPr/>
          </p:nvSpPr>
          <p:spPr bwMode="auto">
            <a:xfrm>
              <a:off x="2045" y="482"/>
              <a:ext cx="155" cy="19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W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3" name="Line 63"/>
            <p:cNvSpPr>
              <a:spLocks noChangeShapeType="1"/>
            </p:cNvSpPr>
            <p:nvPr/>
          </p:nvSpPr>
          <p:spPr bwMode="auto">
            <a:xfrm>
              <a:off x="2132" y="572"/>
              <a:ext cx="634" cy="7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4" name="Freeform 64"/>
            <p:cNvSpPr>
              <a:spLocks/>
            </p:cNvSpPr>
            <p:nvPr/>
          </p:nvSpPr>
          <p:spPr bwMode="auto">
            <a:xfrm rot="10800000">
              <a:off x="1152" y="1165"/>
              <a:ext cx="2046" cy="635"/>
            </a:xfrm>
            <a:custGeom>
              <a:avLst/>
              <a:gdLst>
                <a:gd name="T0" fmla="*/ 0 w 3220"/>
                <a:gd name="T1" fmla="*/ 1 h 1148"/>
                <a:gd name="T2" fmla="*/ 20 w 3220"/>
                <a:gd name="T3" fmla="*/ 4 h 1148"/>
                <a:gd name="T4" fmla="*/ 37 w 3220"/>
                <a:gd name="T5" fmla="*/ 1 h 1148"/>
                <a:gd name="T6" fmla="*/ 55 w 3220"/>
                <a:gd name="T7" fmla="*/ 6 h 1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0"/>
                <a:gd name="T13" fmla="*/ 0 h 1148"/>
                <a:gd name="T14" fmla="*/ 3220 w 3220"/>
                <a:gd name="T15" fmla="*/ 1148 h 1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0" h="1148">
                  <a:moveTo>
                    <a:pt x="0" y="14"/>
                  </a:moveTo>
                  <a:cubicBezTo>
                    <a:pt x="404" y="395"/>
                    <a:pt x="809" y="777"/>
                    <a:pt x="1179" y="785"/>
                  </a:cubicBezTo>
                  <a:cubicBezTo>
                    <a:pt x="1549" y="793"/>
                    <a:pt x="1882" y="0"/>
                    <a:pt x="2222" y="60"/>
                  </a:cubicBezTo>
                  <a:cubicBezTo>
                    <a:pt x="2562" y="120"/>
                    <a:pt x="3054" y="974"/>
                    <a:pt x="3220" y="11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5" name="Oval 65"/>
            <p:cNvSpPr>
              <a:spLocks noChangeArrowheads="1"/>
            </p:cNvSpPr>
            <p:nvPr/>
          </p:nvSpPr>
          <p:spPr bwMode="auto">
            <a:xfrm>
              <a:off x="1065" y="1071"/>
              <a:ext cx="182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N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6" name="Oval 66"/>
            <p:cNvSpPr>
              <a:spLocks noChangeArrowheads="1"/>
            </p:cNvSpPr>
            <p:nvPr/>
          </p:nvSpPr>
          <p:spPr bwMode="auto">
            <a:xfrm>
              <a:off x="3083" y="1661"/>
              <a:ext cx="251" cy="18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T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7" name="Freeform 67"/>
            <p:cNvSpPr>
              <a:spLocks/>
            </p:cNvSpPr>
            <p:nvPr/>
          </p:nvSpPr>
          <p:spPr bwMode="auto">
            <a:xfrm>
              <a:off x="921" y="1265"/>
              <a:ext cx="116" cy="352"/>
            </a:xfrm>
            <a:custGeom>
              <a:avLst/>
              <a:gdLst>
                <a:gd name="T0" fmla="*/ 3 w 182"/>
                <a:gd name="T1" fmla="*/ 0 h 635"/>
                <a:gd name="T2" fmla="*/ 0 w 182"/>
                <a:gd name="T3" fmla="*/ 2 h 635"/>
                <a:gd name="T4" fmla="*/ 3 w 182"/>
                <a:gd name="T5" fmla="*/ 2 h 635"/>
                <a:gd name="T6" fmla="*/ 0 w 182"/>
                <a:gd name="T7" fmla="*/ 3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635"/>
                <a:gd name="T14" fmla="*/ 182 w 18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635">
                  <a:moveTo>
                    <a:pt x="182" y="0"/>
                  </a:moveTo>
                  <a:cubicBezTo>
                    <a:pt x="91" y="155"/>
                    <a:pt x="0" y="310"/>
                    <a:pt x="0" y="363"/>
                  </a:cubicBezTo>
                  <a:cubicBezTo>
                    <a:pt x="0" y="416"/>
                    <a:pt x="182" y="272"/>
                    <a:pt x="182" y="317"/>
                  </a:cubicBezTo>
                  <a:cubicBezTo>
                    <a:pt x="182" y="362"/>
                    <a:pt x="30" y="582"/>
                    <a:pt x="0" y="63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8" name="Text Box 68"/>
            <p:cNvSpPr txBox="1">
              <a:spLocks noChangeArrowheads="1"/>
            </p:cNvSpPr>
            <p:nvPr/>
          </p:nvSpPr>
          <p:spPr bwMode="auto">
            <a:xfrm>
              <a:off x="567" y="1344"/>
              <a:ext cx="8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GB" b="1">
                  <a:latin typeface="Arial Greek"/>
                  <a:ea typeface="MS PGothic" pitchFamily="34" charset="-128"/>
                </a:rPr>
                <a:t>net   </a:t>
              </a:r>
              <a:r>
                <a:rPr lang="en-GB">
                  <a:latin typeface="Arial Greek"/>
                  <a:ea typeface="MS PGothic" pitchFamily="34" charset="-128"/>
                </a:rPr>
                <a:t>works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9" name="Line 69"/>
            <p:cNvSpPr>
              <a:spLocks noChangeShapeType="1"/>
            </p:cNvSpPr>
            <p:nvPr/>
          </p:nvSpPr>
          <p:spPr bwMode="auto">
            <a:xfrm>
              <a:off x="2103" y="1341"/>
              <a:ext cx="0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22" name="Text Box 33"/>
          <p:cNvSpPr txBox="1">
            <a:spLocks noChangeArrowheads="1"/>
          </p:cNvSpPr>
          <p:nvPr/>
        </p:nvSpPr>
        <p:spPr bwMode="auto">
          <a:xfrm>
            <a:off x="2819400" y="3733800"/>
            <a:ext cx="37036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800" b="1">
                <a:solidFill>
                  <a:srgbClr val="FF9933"/>
                </a:solidFill>
                <a:latin typeface="Arial Greek"/>
              </a:rPr>
              <a:t>Επίπεδο</a:t>
            </a:r>
            <a:r>
              <a:rPr lang="en-US" sz="2800" b="1">
                <a:solidFill>
                  <a:srgbClr val="FF9933"/>
                </a:solidFill>
                <a:latin typeface="Arial Greek"/>
              </a:rPr>
              <a:t> </a:t>
            </a:r>
            <a:r>
              <a:rPr lang="el-GR" sz="2800" b="1">
                <a:solidFill>
                  <a:srgbClr val="FF9933"/>
                </a:solidFill>
                <a:latin typeface="Arial Greek"/>
              </a:rPr>
              <a:t>Μεταφοράς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C21F-0208-40CD-9790-19601F387CC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/>
          <a:lstStyle/>
          <a:p>
            <a:r>
              <a:rPr lang="el-GR" sz="2700" dirty="0" smtClean="0"/>
              <a:t>Υπηρεσίες</a:t>
            </a:r>
            <a:r>
              <a:rPr lang="en-US" sz="2700" dirty="0" smtClean="0"/>
              <a:t> </a:t>
            </a:r>
            <a:r>
              <a:rPr lang="el-GR" sz="2700" dirty="0" smtClean="0"/>
              <a:t>και πρωτόκολλα επιπέδου</a:t>
            </a:r>
            <a:r>
              <a:rPr lang="el-GR" sz="2700" dirty="0" smtClean="0">
                <a:latin typeface="Arial" pitchFamily="34" charset="0"/>
              </a:rPr>
              <a:t> </a:t>
            </a:r>
            <a:r>
              <a:rPr lang="el-GR" sz="2700" dirty="0" smtClean="0"/>
              <a:t>μεταφοράς </a:t>
            </a:r>
            <a:endParaRPr lang="en-US" sz="2700" dirty="0" smtClean="0"/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114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l-GR" sz="2000" dirty="0" smtClean="0"/>
              <a:t>παρέχουν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</a:rPr>
              <a:t>επικοινωνία</a:t>
            </a:r>
            <a:r>
              <a:rPr lang="en-US" sz="2000" dirty="0" smtClean="0"/>
              <a:t> </a:t>
            </a:r>
            <a:r>
              <a:rPr lang="el-GR" sz="2000" dirty="0" smtClean="0">
                <a:latin typeface="Arial" pitchFamily="34" charset="0"/>
              </a:rPr>
              <a:t>με τη μορφή </a:t>
            </a:r>
            <a:r>
              <a:rPr lang="en-US" sz="2000" dirty="0" smtClean="0">
                <a:latin typeface="Arial" pitchFamily="34" charset="0"/>
              </a:rPr>
              <a:t>“</a:t>
            </a:r>
            <a:r>
              <a:rPr lang="el-GR" sz="2000" b="1" i="1" u="sng" dirty="0" smtClean="0">
                <a:latin typeface="Arial" pitchFamily="34" charset="0"/>
              </a:rPr>
              <a:t>λογικής</a:t>
            </a:r>
            <a:r>
              <a:rPr lang="en-US" sz="2000" dirty="0" smtClean="0">
                <a:latin typeface="Arial" pitchFamily="34" charset="0"/>
              </a:rPr>
              <a:t>” </a:t>
            </a:r>
            <a:r>
              <a:rPr lang="el-GR" sz="2000" i="1" dirty="0" smtClean="0">
                <a:latin typeface="Arial" pitchFamily="34" charset="0"/>
              </a:rPr>
              <a:t>σύνδεσης</a:t>
            </a:r>
            <a:r>
              <a:rPr lang="el-GR" sz="2000" dirty="0" smtClean="0">
                <a:latin typeface="Arial" pitchFamily="34" charset="0"/>
              </a:rPr>
              <a:t> </a:t>
            </a:r>
            <a:r>
              <a:rPr lang="el-GR" sz="2000" dirty="0" smtClean="0"/>
              <a:t>μεταξύ των διεργασιών που δημιουργούν οι εφαρμογές που τρέχουν σε διαφορετικούς </a:t>
            </a:r>
            <a:r>
              <a:rPr lang="en-US" sz="2000" dirty="0" smtClean="0"/>
              <a:t>hosts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sz="2000" dirty="0" smtClean="0"/>
              <a:t>Πρωτόκολλα μεταφοράς τρέχουν σε</a:t>
            </a:r>
            <a:r>
              <a:rPr lang="en-US" sz="2000" dirty="0" smtClean="0"/>
              <a:t> </a:t>
            </a:r>
            <a:r>
              <a:rPr lang="el-GR" sz="2000" dirty="0" smtClean="0"/>
              <a:t>τερματικά συστήματα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l-GR" sz="2000" dirty="0" smtClean="0"/>
              <a:t>Αποστέλλουσα πλευρά</a:t>
            </a:r>
            <a:r>
              <a:rPr lang="en-US" sz="2000" dirty="0" smtClean="0"/>
              <a:t>: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latin typeface="Arial" pitchFamily="34" charset="0"/>
              </a:rPr>
              <a:t>Χωρίζει </a:t>
            </a:r>
            <a:r>
              <a:rPr lang="el-GR" sz="2000" dirty="0" smtClean="0"/>
              <a:t>τα μηνύματα της εφαρμογής σε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i="1" dirty="0" smtClean="0">
                <a:solidFill>
                  <a:srgbClr val="FF0000"/>
                </a:solidFill>
              </a:rPr>
              <a:t>τμήματα (</a:t>
            </a:r>
            <a:r>
              <a:rPr lang="en-US" sz="2000" b="1" i="1" dirty="0" smtClean="0">
                <a:solidFill>
                  <a:srgbClr val="FF0000"/>
                </a:solidFill>
              </a:rPr>
              <a:t>segments</a:t>
            </a:r>
            <a:r>
              <a:rPr lang="el-GR" sz="2000" b="1" i="1" dirty="0" smtClean="0">
                <a:solidFill>
                  <a:srgbClr val="FF0000"/>
                </a:solidFill>
              </a:rPr>
              <a:t>) </a:t>
            </a:r>
            <a:r>
              <a:rPr lang="el-GR" sz="2000" dirty="0" smtClean="0"/>
              <a:t>και τα </a:t>
            </a:r>
            <a:r>
              <a:rPr lang="el-GR" sz="2000" b="1" i="1" dirty="0" smtClean="0"/>
              <a:t>προωθεί στο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i="1" dirty="0" smtClean="0"/>
              <a:t>επίπεδο δικτύου</a:t>
            </a:r>
            <a:endParaRPr lang="en-US" sz="2000" b="1" i="1" dirty="0" smtClean="0"/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l-GR" sz="2000" dirty="0" smtClean="0"/>
              <a:t>Λαμβάνουσα πλευρά</a:t>
            </a:r>
            <a:r>
              <a:rPr lang="en-US" sz="2000" dirty="0" smtClean="0"/>
              <a:t>: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dirty="0" err="1" smtClean="0"/>
              <a:t>Επανασυναρμολογεί</a:t>
            </a:r>
            <a:r>
              <a:rPr lang="el-GR" sz="2000" dirty="0" smtClean="0"/>
              <a:t> τα  </a:t>
            </a:r>
            <a:r>
              <a:rPr lang="en-US" sz="2000" dirty="0" smtClean="0"/>
              <a:t>segments</a:t>
            </a:r>
            <a:r>
              <a:rPr lang="el-GR" sz="2000" dirty="0" smtClean="0"/>
              <a:t> μηνύματα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dirty="0" smtClean="0"/>
              <a:t>και τα </a:t>
            </a:r>
            <a:r>
              <a:rPr lang="el-GR" sz="2000" b="1" i="1" dirty="0" smtClean="0"/>
              <a:t>προωθεί στο επίπεδο εφαρμογών</a:t>
            </a:r>
            <a:endParaRPr lang="en-US" sz="2000" b="1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F"/>
            </a:pPr>
            <a:r>
              <a:rPr lang="el-GR" sz="2000" dirty="0" smtClean="0">
                <a:sym typeface="Wingdings" pitchFamily="2" charset="2"/>
              </a:rPr>
              <a:t>Πάνω από ένα πρωτόκολλα μεταφοράς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	διαθέσιμα στις εφαρμογές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Internet: </a:t>
            </a:r>
            <a:r>
              <a:rPr lang="en-US" sz="2000" dirty="0" smtClean="0">
                <a:solidFill>
                  <a:srgbClr val="009900"/>
                </a:solidFill>
              </a:rPr>
              <a:t>TCP &amp; UDP</a:t>
            </a:r>
          </a:p>
        </p:txBody>
      </p:sp>
      <p:grpSp>
        <p:nvGrpSpPr>
          <p:cNvPr id="2069" name="Group 299"/>
          <p:cNvGrpSpPr>
            <a:grpSpLocks/>
          </p:cNvGrpSpPr>
          <p:nvPr/>
        </p:nvGrpSpPr>
        <p:grpSpPr bwMode="auto">
          <a:xfrm>
            <a:off x="5205413" y="2286000"/>
            <a:ext cx="3938587" cy="4233863"/>
            <a:chOff x="2956" y="827"/>
            <a:chExt cx="2481" cy="2667"/>
          </a:xfrm>
        </p:grpSpPr>
        <p:sp>
          <p:nvSpPr>
            <p:cNvPr id="2070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41 w 1292"/>
                <a:gd name="T1" fmla="*/ 3 h 1255"/>
                <a:gd name="T2" fmla="*/ 21 w 1292"/>
                <a:gd name="T3" fmla="*/ 78 h 1255"/>
                <a:gd name="T4" fmla="*/ 17 w 1292"/>
                <a:gd name="T5" fmla="*/ 261 h 1255"/>
                <a:gd name="T6" fmla="*/ 31 w 1292"/>
                <a:gd name="T7" fmla="*/ 414 h 1255"/>
                <a:gd name="T8" fmla="*/ 146 w 1292"/>
                <a:gd name="T9" fmla="*/ 435 h 1255"/>
                <a:gd name="T10" fmla="*/ 382 w 1292"/>
                <a:gd name="T11" fmla="*/ 564 h 1255"/>
                <a:gd name="T12" fmla="*/ 589 w 1292"/>
                <a:gd name="T13" fmla="*/ 618 h 1255"/>
                <a:gd name="T14" fmla="*/ 709 w 1292"/>
                <a:gd name="T15" fmla="*/ 509 h 1255"/>
                <a:gd name="T16" fmla="*/ 752 w 1292"/>
                <a:gd name="T17" fmla="*/ 222 h 1255"/>
                <a:gd name="T18" fmla="*/ 713 w 1292"/>
                <a:gd name="T19" fmla="*/ 105 h 1255"/>
                <a:gd name="T20" fmla="*/ 443 w 1292"/>
                <a:gd name="T21" fmla="*/ 58 h 1255"/>
                <a:gd name="T22" fmla="*/ 141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71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326 w 1340"/>
                <a:gd name="T1" fmla="*/ 20 h 1191"/>
                <a:gd name="T2" fmla="*/ 48 w 1340"/>
                <a:gd name="T3" fmla="*/ 29 h 1191"/>
                <a:gd name="T4" fmla="*/ 34 w 1340"/>
                <a:gd name="T5" fmla="*/ 201 h 1191"/>
                <a:gd name="T6" fmla="*/ 17 w 1340"/>
                <a:gd name="T7" fmla="*/ 359 h 1191"/>
                <a:gd name="T8" fmla="*/ 66 w 1340"/>
                <a:gd name="T9" fmla="*/ 434 h 1191"/>
                <a:gd name="T10" fmla="*/ 319 w 1340"/>
                <a:gd name="T11" fmla="*/ 437 h 1191"/>
                <a:gd name="T12" fmla="*/ 380 w 1340"/>
                <a:gd name="T13" fmla="*/ 563 h 1191"/>
                <a:gd name="T14" fmla="*/ 732 w 1340"/>
                <a:gd name="T15" fmla="*/ 548 h 1191"/>
                <a:gd name="T16" fmla="*/ 757 w 1340"/>
                <a:gd name="T17" fmla="*/ 285 h 1191"/>
                <a:gd name="T18" fmla="*/ 714 w 1340"/>
                <a:gd name="T19" fmla="*/ 171 h 1191"/>
                <a:gd name="T20" fmla="*/ 450 w 1340"/>
                <a:gd name="T21" fmla="*/ 144 h 1191"/>
                <a:gd name="T22" fmla="*/ 326 w 1340"/>
                <a:gd name="T23" fmla="*/ 20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72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6 w 2135"/>
                <a:gd name="T1" fmla="*/ 326 h 1662"/>
                <a:gd name="T2" fmla="*/ 62 w 2135"/>
                <a:gd name="T3" fmla="*/ 38 h 1662"/>
                <a:gd name="T4" fmla="*/ 390 w 2135"/>
                <a:gd name="T5" fmla="*/ 98 h 1662"/>
                <a:gd name="T6" fmla="*/ 717 w 2135"/>
                <a:gd name="T7" fmla="*/ 50 h 1662"/>
                <a:gd name="T8" fmla="*/ 1188 w 2135"/>
                <a:gd name="T9" fmla="*/ 204 h 1662"/>
                <a:gd name="T10" fmla="*/ 1195 w 2135"/>
                <a:gd name="T11" fmla="*/ 572 h 1662"/>
                <a:gd name="T12" fmla="*/ 938 w 2135"/>
                <a:gd name="T13" fmla="*/ 801 h 1662"/>
                <a:gd name="T14" fmla="*/ 483 w 2135"/>
                <a:gd name="T15" fmla="*/ 759 h 1662"/>
                <a:gd name="T16" fmla="*/ 298 w 2135"/>
                <a:gd name="T17" fmla="*/ 635 h 1662"/>
                <a:gd name="T18" fmla="*/ 109 w 2135"/>
                <a:gd name="T19" fmla="*/ 534 h 1662"/>
                <a:gd name="T20" fmla="*/ 16 w 2135"/>
                <a:gd name="T21" fmla="*/ 326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grpSp>
          <p:nvGrpSpPr>
            <p:cNvPr id="2073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" name="Clip" r:id="rId3" imgW="1307263" imgH="1084139" progId="">
                      <p:embed/>
                    </p:oleObj>
                  </mc:Choice>
                  <mc:Fallback>
                    <p:oleObj name="Clip" r:id="rId3" imgW="1307263" imgH="1084139" progId="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4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6" name="Clip" r:id="rId5" imgW="681706" imgH="480401" progId="">
                      <p:embed/>
                    </p:oleObj>
                  </mc:Choice>
                  <mc:Fallback>
                    <p:oleObj name="Clip" r:id="rId5" imgW="681706" imgH="480401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4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7" name="Clip" r:id="rId7" imgW="1307263" imgH="1084139" progId="">
                      <p:embed/>
                    </p:oleObj>
                  </mc:Choice>
                  <mc:Fallback>
                    <p:oleObj name="Clip" r:id="rId7" imgW="1307263" imgH="1084139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" name="Clip" r:id="rId8" imgW="681706" imgH="480401" progId="">
                      <p:embed/>
                    </p:oleObj>
                  </mc:Choice>
                  <mc:Fallback>
                    <p:oleObj name="Clip" r:id="rId8" imgW="681706" imgH="480401" progId="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3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5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320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21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22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76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312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3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4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5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6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17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18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9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309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0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1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078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79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0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1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2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3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84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301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2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3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4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5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06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07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8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85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9" name="Clip" r:id="rId9" imgW="1307263" imgH="1084139" progId="">
                      <p:embed/>
                    </p:oleObj>
                  </mc:Choice>
                  <mc:Fallback>
                    <p:oleObj name="Clip" r:id="rId9" imgW="1307263" imgH="1084139" progId="">
                      <p:embed/>
                      <p:pic>
                        <p:nvPicPr>
                          <p:cNvPr id="0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4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2060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0" name="Clip" r:id="rId10" imgW="1307263" imgH="1084139" progId="">
                      <p:embed/>
                    </p:oleObj>
                  </mc:Choice>
                  <mc:Fallback>
                    <p:oleObj name="Clip" r:id="rId10" imgW="1307263" imgH="1084139" progId="">
                      <p:embed/>
                      <p:pic>
                        <p:nvPicPr>
                          <p:cNvPr id="0" name="Picture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5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296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298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299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300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2297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2050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2" name="Clip" r:id="rId12" imgW="1307263" imgH="1084139" progId="">
                    <p:embed/>
                  </p:oleObj>
                </mc:Choice>
                <mc:Fallback>
                  <p:oleObj name="Clip" r:id="rId12" imgW="1307263" imgH="1084139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6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7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8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9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0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1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2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3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4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2052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" name="Clip" r:id="rId13" imgW="982811" imgH="1208363" progId="">
                    <p:embed/>
                  </p:oleObj>
                </mc:Choice>
                <mc:Fallback>
                  <p:oleObj name="Clip" r:id="rId13" imgW="982811" imgH="1208363" progId="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" name="Clip" r:id="rId15" imgW="982811" imgH="1208363" progId="">
                    <p:embed/>
                  </p:oleObj>
                </mc:Choice>
                <mc:Fallback>
                  <p:oleObj name="Clip" r:id="rId15" imgW="982811" imgH="1208363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95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5" name="Clip" r:id="rId16" imgW="826829" imgH="840406" progId="">
                      <p:embed/>
                    </p:oleObj>
                  </mc:Choice>
                  <mc:Fallback>
                    <p:oleObj name="Clip" r:id="rId16" imgW="826829" imgH="840406" progId="">
                      <p:embed/>
                      <p:pic>
                        <p:nvPicPr>
                          <p:cNvPr id="0" name="Picture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6" name="Clip" r:id="rId18" imgW="1268295" imgH="1199426" progId="">
                      <p:embed/>
                    </p:oleObj>
                  </mc:Choice>
                  <mc:Fallback>
                    <p:oleObj name="Clip" r:id="rId18" imgW="1268295" imgH="1199426" progId="">
                      <p:embed/>
                      <p:pic>
                        <p:nvPicPr>
                          <p:cNvPr id="0" name="Picture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6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7" name="Clip" r:id="rId20" imgW="826829" imgH="840406" progId="">
                      <p:embed/>
                    </p:oleObj>
                  </mc:Choice>
                  <mc:Fallback>
                    <p:oleObj name="Clip" r:id="rId20" imgW="826829" imgH="840406" progId="">
                      <p:embed/>
                      <p:pic>
                        <p:nvPicPr>
                          <p:cNvPr id="0" name="Picture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8" name="Clip" r:id="rId21" imgW="1268295" imgH="1199426" progId="">
                      <p:embed/>
                    </p:oleObj>
                  </mc:Choice>
                  <mc:Fallback>
                    <p:oleObj name="Clip" r:id="rId21" imgW="1268295" imgH="1199426" progId="">
                      <p:embed/>
                      <p:pic>
                        <p:nvPicPr>
                          <p:cNvPr id="0" name="Picture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7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9" name="Clip" r:id="rId22" imgW="826829" imgH="840406" progId="">
                      <p:embed/>
                    </p:oleObj>
                  </mc:Choice>
                  <mc:Fallback>
                    <p:oleObj name="Clip" r:id="rId22" imgW="826829" imgH="840406" progId="">
                      <p:embed/>
                      <p:pic>
                        <p:nvPicPr>
                          <p:cNvPr id="0" name="Picture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098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99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285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6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7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8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9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90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91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92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100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277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78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79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0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1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82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83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4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101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2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3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4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5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6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7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8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9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0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1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2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13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264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65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66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67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68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69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5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6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70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7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2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3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4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251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52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3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4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55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56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1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2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57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9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0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5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238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39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0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1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42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43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9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0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44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6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7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6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225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26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27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28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29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30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6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31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3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4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7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212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13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4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5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16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17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2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3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4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18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1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0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1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8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199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00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1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2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03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04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0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1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05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06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7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8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9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186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87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88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89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90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191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6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7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8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92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3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4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5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0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173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74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5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6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77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178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3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4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5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79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8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1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2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21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22" name="Group 254"/>
            <p:cNvGrpSpPr>
              <a:grpSpLocks/>
            </p:cNvGrpSpPr>
            <p:nvPr/>
          </p:nvGrpSpPr>
          <p:grpSpPr bwMode="auto">
            <a:xfrm>
              <a:off x="2956" y="966"/>
              <a:ext cx="513" cy="538"/>
              <a:chOff x="4180" y="744"/>
              <a:chExt cx="513" cy="538"/>
            </a:xfrm>
          </p:grpSpPr>
          <p:sp>
            <p:nvSpPr>
              <p:cNvPr id="2166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7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8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9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70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1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2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3" name="Group 255"/>
            <p:cNvGrpSpPr>
              <a:grpSpLocks/>
            </p:cNvGrpSpPr>
            <p:nvPr/>
          </p:nvGrpSpPr>
          <p:grpSpPr bwMode="auto">
            <a:xfrm>
              <a:off x="4924" y="2784"/>
              <a:ext cx="513" cy="538"/>
              <a:chOff x="4180" y="744"/>
              <a:chExt cx="513" cy="538"/>
            </a:xfrm>
          </p:grpSpPr>
          <p:sp>
            <p:nvSpPr>
              <p:cNvPr id="2159" name="Rectangle 256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0" name="Rectangle 257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1" name="Rectangle 258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2" name="Text Box 259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63" name="Line 260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4" name="Line 261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" name="Line 262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4" name="Group 263"/>
            <p:cNvGrpSpPr>
              <a:grpSpLocks/>
            </p:cNvGrpSpPr>
            <p:nvPr/>
          </p:nvGrpSpPr>
          <p:grpSpPr bwMode="auto">
            <a:xfrm>
              <a:off x="4507" y="2229"/>
              <a:ext cx="513" cy="442"/>
              <a:chOff x="2923" y="3345"/>
              <a:chExt cx="513" cy="442"/>
            </a:xfrm>
          </p:grpSpPr>
          <p:sp>
            <p:nvSpPr>
              <p:cNvPr id="2154" name="Rectangle 264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" name="Rectangle 265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6" name="Text Box 266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57" name="Line 267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8" name="Line 268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5" name="Group 269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2149" name="Rectangle 27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0" name="Rectangle 27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1" name="Text Box 27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52" name="Line 27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3" name="Line 27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6" name="Group 275"/>
            <p:cNvGrpSpPr>
              <a:grpSpLocks/>
            </p:cNvGrpSpPr>
            <p:nvPr/>
          </p:nvGrpSpPr>
          <p:grpSpPr bwMode="auto">
            <a:xfrm>
              <a:off x="4285" y="1671"/>
              <a:ext cx="513" cy="442"/>
              <a:chOff x="2923" y="3345"/>
              <a:chExt cx="513" cy="442"/>
            </a:xfrm>
          </p:grpSpPr>
          <p:sp>
            <p:nvSpPr>
              <p:cNvPr id="2144" name="Rectangle 27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5" name="Rectangle 27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6" name="Text Box 27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47" name="Line 27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8" name="Line 28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7" name="Group 281"/>
            <p:cNvGrpSpPr>
              <a:grpSpLocks/>
            </p:cNvGrpSpPr>
            <p:nvPr/>
          </p:nvGrpSpPr>
          <p:grpSpPr bwMode="auto">
            <a:xfrm>
              <a:off x="4243" y="1185"/>
              <a:ext cx="513" cy="442"/>
              <a:chOff x="2923" y="3345"/>
              <a:chExt cx="513" cy="442"/>
            </a:xfrm>
          </p:grpSpPr>
          <p:sp>
            <p:nvSpPr>
              <p:cNvPr id="2139" name="Rectangle 282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0" name="Rectangle 283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1" name="Text Box 284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42" name="Line 285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3" name="Line 286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8" name="Group 287"/>
            <p:cNvGrpSpPr>
              <a:grpSpLocks/>
            </p:cNvGrpSpPr>
            <p:nvPr/>
          </p:nvGrpSpPr>
          <p:grpSpPr bwMode="auto">
            <a:xfrm>
              <a:off x="3696" y="1344"/>
              <a:ext cx="513" cy="442"/>
              <a:chOff x="2923" y="3345"/>
              <a:chExt cx="513" cy="442"/>
            </a:xfrm>
          </p:grpSpPr>
          <p:sp>
            <p:nvSpPr>
              <p:cNvPr id="2134" name="Rectangle 288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5" name="Rectangle 289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6" name="Text Box 290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37" name="Line 291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38" name="Line 292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9" name="Group 298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2130" name="Rectangle 295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1" name="Text Box 293"/>
              <p:cNvSpPr txBox="1">
                <a:spLocks noChangeArrowheads="1"/>
              </p:cNvSpPr>
              <p:nvPr/>
            </p:nvSpPr>
            <p:spPr bwMode="auto">
              <a:xfrm>
                <a:off x="3343" y="3617"/>
                <a:ext cx="16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</a:rPr>
                  <a:t>logical end-end transport</a:t>
                </a:r>
                <a:endParaRPr lang="en-US"/>
              </a:p>
            </p:txBody>
          </p:sp>
          <p:sp>
            <p:nvSpPr>
              <p:cNvPr id="2132" name="Freeform 296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3" name="Freeform 297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07EF-A74A-4BEC-A57C-26EB324CE8FB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mtClean="0"/>
              <a:t>Επίπεδο μεταφοράς </a:t>
            </a:r>
            <a:r>
              <a:rPr lang="en-US" smtClean="0"/>
              <a:t>vs. </a:t>
            </a:r>
            <a:r>
              <a:rPr lang="el-GR" smtClean="0"/>
              <a:t>δικτύου</a:t>
            </a:r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Επίπεδο </a:t>
            </a:r>
            <a:r>
              <a:rPr lang="el-GR" sz="2400" i="1" dirty="0" smtClean="0">
                <a:solidFill>
                  <a:schemeClr val="accent2"/>
                </a:solidFill>
              </a:rPr>
              <a:t>δικτύου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0099FF"/>
                </a:solidFill>
              </a:rPr>
              <a:t> </a:t>
            </a:r>
            <a:r>
              <a:rPr lang="en-US" sz="2200" dirty="0" smtClean="0">
                <a:solidFill>
                  <a:srgbClr val="0099FF"/>
                </a:solidFill>
              </a:rPr>
              <a:t>“</a:t>
            </a:r>
            <a:r>
              <a:rPr lang="el-GR" sz="2200" dirty="0" smtClean="0">
                <a:solidFill>
                  <a:srgbClr val="0099FF"/>
                </a:solidFill>
              </a:rPr>
              <a:t>επικοινωνία</a:t>
            </a:r>
            <a:r>
              <a:rPr lang="en-US" sz="2200" dirty="0" smtClean="0">
                <a:solidFill>
                  <a:srgbClr val="0099FF"/>
                </a:solidFill>
              </a:rPr>
              <a:t>”</a:t>
            </a:r>
            <a:r>
              <a:rPr lang="el-GR" sz="2200" dirty="0" smtClean="0">
                <a:solidFill>
                  <a:srgbClr val="0099FF"/>
                </a:solidFill>
              </a:rPr>
              <a:t>  μεταξύ </a:t>
            </a:r>
            <a:r>
              <a:rPr lang="en-US" sz="2200" dirty="0" smtClean="0">
                <a:solidFill>
                  <a:srgbClr val="0099FF"/>
                </a:solidFill>
              </a:rPr>
              <a:t>hosts </a:t>
            </a:r>
            <a:endParaRPr lang="el-GR" sz="2200" dirty="0" smtClean="0">
              <a:solidFill>
                <a:srgbClr val="0099FF"/>
              </a:solidFill>
            </a:endParaRPr>
          </a:p>
          <a:p>
            <a:pPr>
              <a:buFont typeface="ZapfDingbats"/>
              <a:buNone/>
            </a:pPr>
            <a:r>
              <a:rPr lang="el-GR" sz="1800" dirty="0" smtClean="0"/>
              <a:t>Το </a:t>
            </a:r>
            <a:r>
              <a:rPr lang="en-US" sz="1800" dirty="0" smtClean="0"/>
              <a:t>IP </a:t>
            </a:r>
            <a:r>
              <a:rPr lang="el-GR" sz="1800" dirty="0" smtClean="0"/>
              <a:t>πρωτόκολλο</a:t>
            </a:r>
            <a:r>
              <a:rPr lang="en-US" sz="1800" dirty="0" smtClean="0"/>
              <a:t> </a:t>
            </a:r>
            <a:r>
              <a:rPr lang="el-GR" sz="1800" b="1" i="1" u="sng" dirty="0" smtClean="0"/>
              <a:t>δεν </a:t>
            </a:r>
            <a:r>
              <a:rPr lang="el-GR" sz="1800" b="1" dirty="0" smtClean="0"/>
              <a:t>εγγυάται  </a:t>
            </a:r>
            <a:r>
              <a:rPr lang="el-GR" sz="1800" b="1" i="1" u="sng" dirty="0" smtClean="0"/>
              <a:t>αξιόπιστη</a:t>
            </a:r>
            <a:r>
              <a:rPr lang="el-GR" sz="1800" b="1" dirty="0" smtClean="0"/>
              <a:t> μετάδοση</a:t>
            </a:r>
            <a:r>
              <a:rPr lang="el-GR" sz="1800" dirty="0" smtClean="0"/>
              <a:t> των πακέτων και </a:t>
            </a:r>
            <a:r>
              <a:rPr lang="el-GR" sz="1800" b="1" dirty="0" smtClean="0"/>
              <a:t>λήψη τους σύμφωνα με τη </a:t>
            </a:r>
            <a:r>
              <a:rPr lang="el-GR" sz="1800" b="1" i="1" dirty="0" smtClean="0"/>
              <a:t>σειρά που στάλθηκαν</a:t>
            </a:r>
            <a:r>
              <a:rPr lang="el-GR" sz="1800" i="1" dirty="0" smtClean="0"/>
              <a:t> </a:t>
            </a:r>
            <a:r>
              <a:rPr lang="en-US" sz="1800" i="1" dirty="0" smtClean="0"/>
              <a:t>, </a:t>
            </a:r>
            <a:r>
              <a:rPr lang="el-GR" sz="1800" dirty="0" smtClean="0"/>
              <a:t>ούτε ότι </a:t>
            </a:r>
            <a:r>
              <a:rPr lang="el-GR" sz="1800" b="1" i="1" u="sng" dirty="0" smtClean="0"/>
              <a:t>δεν</a:t>
            </a:r>
            <a:r>
              <a:rPr lang="el-GR" sz="1800" u="sng" dirty="0" smtClean="0"/>
              <a:t> </a:t>
            </a:r>
            <a:r>
              <a:rPr lang="el-GR" sz="1800" b="1" dirty="0" smtClean="0"/>
              <a:t>θα υπάρξουν λάθη σε </a:t>
            </a:r>
            <a:r>
              <a:rPr lang="en-US" sz="1800" b="1" dirty="0" smtClean="0"/>
              <a:t>bits</a:t>
            </a:r>
            <a:r>
              <a:rPr lang="en-US" sz="1800" dirty="0" smtClean="0"/>
              <a:t> </a:t>
            </a:r>
            <a:r>
              <a:rPr lang="el-GR" sz="1800" dirty="0" smtClean="0"/>
              <a:t>των πακέτων</a:t>
            </a:r>
            <a:endParaRPr lang="en-US" sz="1800" dirty="0" smtClean="0"/>
          </a:p>
          <a:p>
            <a:pPr>
              <a:buNone/>
            </a:pPr>
            <a:endParaRPr lang="el-GR" sz="2400" i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Επίπεδο </a:t>
            </a:r>
            <a:r>
              <a:rPr lang="el-GR" sz="2400" i="1" dirty="0" smtClean="0">
                <a:solidFill>
                  <a:schemeClr val="accent2"/>
                </a:solidFill>
              </a:rPr>
              <a:t>μεταφοράς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buFont typeface="ZapfDingbats"/>
              <a:buNone/>
            </a:pPr>
            <a:r>
              <a:rPr lang="en-US" sz="2200" b="1" dirty="0" smtClean="0">
                <a:solidFill>
                  <a:srgbClr val="00CC00"/>
                </a:solidFill>
              </a:rPr>
              <a:t>“</a:t>
            </a:r>
            <a:r>
              <a:rPr lang="el-GR" sz="2200" b="1" dirty="0" smtClean="0">
                <a:solidFill>
                  <a:srgbClr val="00CC00"/>
                </a:solidFill>
              </a:rPr>
              <a:t>λογική</a:t>
            </a:r>
            <a:r>
              <a:rPr lang="en-US" sz="2200" b="1" dirty="0" smtClean="0">
                <a:solidFill>
                  <a:srgbClr val="00CC00"/>
                </a:solidFill>
              </a:rPr>
              <a:t>” </a:t>
            </a:r>
            <a:r>
              <a:rPr lang="el-GR" sz="2200" b="1" dirty="0" smtClean="0">
                <a:solidFill>
                  <a:srgbClr val="00CC00"/>
                </a:solidFill>
              </a:rPr>
              <a:t>επικοινωνία</a:t>
            </a:r>
            <a:r>
              <a:rPr lang="en-US" sz="2200" b="1" dirty="0" smtClean="0">
                <a:solidFill>
                  <a:srgbClr val="00CC00"/>
                </a:solidFill>
              </a:rPr>
              <a:t> </a:t>
            </a:r>
            <a:r>
              <a:rPr lang="el-GR" sz="2200" b="1" u="sng" dirty="0" smtClean="0">
                <a:solidFill>
                  <a:srgbClr val="00CC00"/>
                </a:solidFill>
              </a:rPr>
              <a:t>μεταξύ διεργασιών</a:t>
            </a:r>
            <a:endParaRPr lang="en-US" sz="2400" b="1" u="sng" dirty="0" smtClean="0">
              <a:solidFill>
                <a:srgbClr val="00CC00"/>
              </a:solidFill>
            </a:endParaRPr>
          </a:p>
          <a:p>
            <a:pPr marL="457200" lvl="1" indent="0">
              <a:buNone/>
            </a:pPr>
            <a:r>
              <a:rPr lang="el-GR" sz="2000" dirty="0" smtClean="0"/>
              <a:t>Βασίζεται</a:t>
            </a:r>
            <a:r>
              <a:rPr lang="el-GR" sz="2000" dirty="0" smtClean="0">
                <a:latin typeface="Arial" pitchFamily="34" charset="0"/>
              </a:rPr>
              <a:t> και </a:t>
            </a:r>
            <a:r>
              <a:rPr lang="el-GR" sz="2000" dirty="0" smtClean="0"/>
              <a:t>επεκτείνει</a:t>
            </a:r>
            <a:r>
              <a:rPr lang="en-US" sz="2000" dirty="0" smtClean="0"/>
              <a:t> </a:t>
            </a:r>
            <a:r>
              <a:rPr lang="el-GR" sz="2000" dirty="0" smtClean="0"/>
              <a:t>τις υπηρεσίες επιπέδου δικτύου</a:t>
            </a:r>
          </a:p>
          <a:p>
            <a:pPr marL="457200" lvl="1" indent="0">
              <a:buNone/>
            </a:pPr>
            <a:r>
              <a:rPr lang="el-GR" sz="2000" dirty="0" smtClean="0"/>
              <a:t>Ανάλογα με το πρωτόκολλο θα «προσφέρει» κάποιου είδους «εγγυήσεις»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2000" dirty="0" smtClean="0"/>
              <a:t>για τη ροή των πακέτων που στέλνονται μεταξύ δύο διεργασιών μέσω δικτύου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7FD78-CDA9-469A-8E85-548E8F04C17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753600" cy="1143000"/>
          </a:xfrm>
        </p:spPr>
        <p:txBody>
          <a:bodyPr/>
          <a:lstStyle/>
          <a:p>
            <a:r>
              <a:rPr lang="el-GR" sz="3500" smtClean="0"/>
              <a:t>Διαδικτυακά πρωτόκολλα επιπέδου μεταφοράς</a:t>
            </a:r>
            <a:endParaRPr lang="en-US" sz="3500" smtClean="0"/>
          </a:p>
        </p:txBody>
      </p:sp>
      <p:sp>
        <p:nvSpPr>
          <p:cNvPr id="3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6248400" cy="51149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99FF"/>
                </a:solidFill>
              </a:rPr>
              <a:t>UDP</a:t>
            </a:r>
            <a:r>
              <a:rPr lang="en-US" sz="2400" dirty="0" smtClean="0">
                <a:solidFill>
                  <a:srgbClr val="0099FF"/>
                </a:solidFill>
              </a:rPr>
              <a:t>: </a:t>
            </a:r>
            <a:r>
              <a:rPr lang="el-GR" sz="2400" dirty="0" smtClean="0">
                <a:solidFill>
                  <a:srgbClr val="0099FF"/>
                </a:solidFill>
              </a:rPr>
              <a:t>Αναξιόπιστη</a:t>
            </a:r>
            <a:r>
              <a:rPr lang="en-US" sz="2400" dirty="0" smtClean="0">
                <a:solidFill>
                  <a:srgbClr val="0099FF"/>
                </a:solidFill>
              </a:rPr>
              <a:t>, </a:t>
            </a:r>
            <a:r>
              <a:rPr lang="el-GR" sz="2400" dirty="0" smtClean="0">
                <a:solidFill>
                  <a:srgbClr val="0099FF"/>
                </a:solidFill>
              </a:rPr>
              <a:t>χωρίς </a:t>
            </a:r>
            <a:r>
              <a:rPr lang="el-GR" sz="2400" dirty="0" smtClean="0">
                <a:solidFill>
                  <a:srgbClr val="0099FF"/>
                </a:solidFill>
                <a:latin typeface="Arial" pitchFamily="34" charset="0"/>
              </a:rPr>
              <a:t>εγγύηση στη </a:t>
            </a:r>
            <a:r>
              <a:rPr lang="el-GR" sz="2400" dirty="0" smtClean="0">
                <a:solidFill>
                  <a:srgbClr val="0099FF"/>
                </a:solidFill>
              </a:rPr>
              <a:t>σειρά παράδοση</a:t>
            </a:r>
            <a:r>
              <a:rPr lang="el-GR" sz="2400" dirty="0" smtClean="0">
                <a:solidFill>
                  <a:srgbClr val="0099FF"/>
                </a:solidFill>
                <a:latin typeface="Arial" pitchFamily="34" charset="0"/>
              </a:rPr>
              <a:t>ς των πακέτων</a:t>
            </a:r>
            <a:endParaRPr lang="en-US" sz="2400" dirty="0" smtClean="0">
              <a:solidFill>
                <a:srgbClr val="0099FF"/>
              </a:solidFill>
            </a:endParaRPr>
          </a:p>
          <a:p>
            <a:pPr lvl="1">
              <a:buFont typeface="Wingdings"/>
              <a:buChar char="L"/>
            </a:pPr>
            <a:r>
              <a:rPr lang="el-GR" sz="2000" b="1" i="1" dirty="0" smtClean="0"/>
              <a:t>Δεν</a:t>
            </a:r>
            <a:r>
              <a:rPr lang="el-GR" sz="2000" dirty="0" smtClean="0"/>
              <a:t> βελτιώνει τον </a:t>
            </a:r>
            <a:r>
              <a:rPr lang="en-US" sz="2000" dirty="0" smtClean="0"/>
              <a:t>“</a:t>
            </a:r>
            <a:r>
              <a:rPr lang="en-US" sz="2000" b="1" dirty="0" smtClean="0"/>
              <a:t>best-effort</a:t>
            </a:r>
            <a:r>
              <a:rPr lang="en-US" sz="2000" dirty="0" smtClean="0"/>
              <a:t>” </a:t>
            </a:r>
            <a:r>
              <a:rPr lang="el-GR" sz="2000" dirty="0" smtClean="0"/>
              <a:t>χαρακτήρα του </a:t>
            </a:r>
            <a:r>
              <a:rPr lang="en-US" sz="2000" dirty="0" smtClean="0"/>
              <a:t>IP!!!!</a:t>
            </a:r>
            <a:endParaRPr lang="el-GR" sz="2000" dirty="0" smtClean="0"/>
          </a:p>
          <a:p>
            <a:pPr lvl="1">
              <a:buNone/>
            </a:pPr>
            <a:endParaRPr lang="en-US" sz="20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TCP</a:t>
            </a:r>
            <a:r>
              <a:rPr lang="en-US" sz="2400" dirty="0" smtClean="0">
                <a:solidFill>
                  <a:srgbClr val="009900"/>
                </a:solidFill>
              </a:rPr>
              <a:t>: </a:t>
            </a:r>
            <a:r>
              <a:rPr lang="el-GR" sz="2400" dirty="0" smtClean="0">
                <a:solidFill>
                  <a:srgbClr val="009900"/>
                </a:solidFill>
              </a:rPr>
              <a:t>Αξιόπιστη</a:t>
            </a:r>
            <a:r>
              <a:rPr lang="en-US" sz="2400" dirty="0" smtClean="0">
                <a:solidFill>
                  <a:srgbClr val="009900"/>
                </a:solidFill>
              </a:rPr>
              <a:t>, </a:t>
            </a:r>
            <a:r>
              <a:rPr lang="el-GR" sz="2400" dirty="0" smtClean="0">
                <a:solidFill>
                  <a:srgbClr val="009900"/>
                </a:solidFill>
                <a:latin typeface="Arial" pitchFamily="34" charset="0"/>
              </a:rPr>
              <a:t>με εγγύηση στη </a:t>
            </a:r>
            <a:r>
              <a:rPr lang="el-GR" sz="2400" dirty="0" smtClean="0">
                <a:solidFill>
                  <a:srgbClr val="009900"/>
                </a:solidFill>
              </a:rPr>
              <a:t>σειρά παράδοση</a:t>
            </a:r>
            <a:r>
              <a:rPr lang="el-GR" sz="2400" dirty="0" smtClean="0">
                <a:solidFill>
                  <a:srgbClr val="009900"/>
                </a:solidFill>
                <a:latin typeface="Arial" pitchFamily="34" charset="0"/>
              </a:rPr>
              <a:t>ς των πακέτων</a:t>
            </a:r>
            <a:endParaRPr lang="en-US" sz="2400" dirty="0" smtClean="0">
              <a:solidFill>
                <a:srgbClr val="0099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Έλεγχος συμφόρησης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Έλεγχος ροής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Εγκαθίδρυση σύνδεσης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>
                <a:sym typeface="Wingdings 2" pitchFamily="18" charset="2"/>
              </a:rPr>
              <a:t>Προσοχή</a:t>
            </a:r>
            <a:r>
              <a:rPr lang="en-US" sz="2000" dirty="0" smtClean="0">
                <a:sym typeface="Wingdings 2" pitchFamily="18" charset="2"/>
              </a:rPr>
              <a:t>: </a:t>
            </a:r>
            <a:r>
              <a:rPr lang="el-GR" sz="2000" dirty="0" smtClean="0">
                <a:sym typeface="Wingdings 2" pitchFamily="18" charset="2"/>
              </a:rPr>
              <a:t>Το διαδίκτυο ΔΕΝ δίνει εγγυήσεις </a:t>
            </a:r>
            <a:r>
              <a:rPr lang="el-GR" sz="2000" dirty="0" smtClean="0"/>
              <a:t>καθυστέρησης ή </a:t>
            </a:r>
            <a:r>
              <a:rPr lang="en-US" sz="2000" dirty="0" smtClean="0"/>
              <a:t>bandwidth</a:t>
            </a:r>
          </a:p>
        </p:txBody>
      </p:sp>
      <p:grpSp>
        <p:nvGrpSpPr>
          <p:cNvPr id="3093" name="Group 275"/>
          <p:cNvGrpSpPr>
            <a:grpSpLocks/>
          </p:cNvGrpSpPr>
          <p:nvPr/>
        </p:nvGrpSpPr>
        <p:grpSpPr bwMode="auto">
          <a:xfrm>
            <a:off x="5205413" y="2133600"/>
            <a:ext cx="3938587" cy="4233863"/>
            <a:chOff x="2956" y="827"/>
            <a:chExt cx="2481" cy="2667"/>
          </a:xfrm>
        </p:grpSpPr>
        <p:sp>
          <p:nvSpPr>
            <p:cNvPr id="3094" name="Freeform 4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41 w 1292"/>
                <a:gd name="T1" fmla="*/ 3 h 1255"/>
                <a:gd name="T2" fmla="*/ 21 w 1292"/>
                <a:gd name="T3" fmla="*/ 78 h 1255"/>
                <a:gd name="T4" fmla="*/ 17 w 1292"/>
                <a:gd name="T5" fmla="*/ 261 h 1255"/>
                <a:gd name="T6" fmla="*/ 31 w 1292"/>
                <a:gd name="T7" fmla="*/ 414 h 1255"/>
                <a:gd name="T8" fmla="*/ 146 w 1292"/>
                <a:gd name="T9" fmla="*/ 435 h 1255"/>
                <a:gd name="T10" fmla="*/ 382 w 1292"/>
                <a:gd name="T11" fmla="*/ 564 h 1255"/>
                <a:gd name="T12" fmla="*/ 589 w 1292"/>
                <a:gd name="T13" fmla="*/ 618 h 1255"/>
                <a:gd name="T14" fmla="*/ 709 w 1292"/>
                <a:gd name="T15" fmla="*/ 509 h 1255"/>
                <a:gd name="T16" fmla="*/ 752 w 1292"/>
                <a:gd name="T17" fmla="*/ 222 h 1255"/>
                <a:gd name="T18" fmla="*/ 713 w 1292"/>
                <a:gd name="T19" fmla="*/ 105 h 1255"/>
                <a:gd name="T20" fmla="*/ 443 w 1292"/>
                <a:gd name="T21" fmla="*/ 58 h 1255"/>
                <a:gd name="T22" fmla="*/ 141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095" name="Freeform 5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326 w 1340"/>
                <a:gd name="T1" fmla="*/ 20 h 1191"/>
                <a:gd name="T2" fmla="*/ 48 w 1340"/>
                <a:gd name="T3" fmla="*/ 29 h 1191"/>
                <a:gd name="T4" fmla="*/ 34 w 1340"/>
                <a:gd name="T5" fmla="*/ 201 h 1191"/>
                <a:gd name="T6" fmla="*/ 17 w 1340"/>
                <a:gd name="T7" fmla="*/ 359 h 1191"/>
                <a:gd name="T8" fmla="*/ 66 w 1340"/>
                <a:gd name="T9" fmla="*/ 434 h 1191"/>
                <a:gd name="T10" fmla="*/ 319 w 1340"/>
                <a:gd name="T11" fmla="*/ 437 h 1191"/>
                <a:gd name="T12" fmla="*/ 380 w 1340"/>
                <a:gd name="T13" fmla="*/ 563 h 1191"/>
                <a:gd name="T14" fmla="*/ 732 w 1340"/>
                <a:gd name="T15" fmla="*/ 548 h 1191"/>
                <a:gd name="T16" fmla="*/ 757 w 1340"/>
                <a:gd name="T17" fmla="*/ 285 h 1191"/>
                <a:gd name="T18" fmla="*/ 714 w 1340"/>
                <a:gd name="T19" fmla="*/ 171 h 1191"/>
                <a:gd name="T20" fmla="*/ 450 w 1340"/>
                <a:gd name="T21" fmla="*/ 144 h 1191"/>
                <a:gd name="T22" fmla="*/ 326 w 1340"/>
                <a:gd name="T23" fmla="*/ 20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096" name="Freeform 6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6 w 2135"/>
                <a:gd name="T1" fmla="*/ 326 h 1662"/>
                <a:gd name="T2" fmla="*/ 62 w 2135"/>
                <a:gd name="T3" fmla="*/ 38 h 1662"/>
                <a:gd name="T4" fmla="*/ 390 w 2135"/>
                <a:gd name="T5" fmla="*/ 98 h 1662"/>
                <a:gd name="T6" fmla="*/ 717 w 2135"/>
                <a:gd name="T7" fmla="*/ 50 h 1662"/>
                <a:gd name="T8" fmla="*/ 1188 w 2135"/>
                <a:gd name="T9" fmla="*/ 204 h 1662"/>
                <a:gd name="T10" fmla="*/ 1195 w 2135"/>
                <a:gd name="T11" fmla="*/ 572 h 1662"/>
                <a:gd name="T12" fmla="*/ 938 w 2135"/>
                <a:gd name="T13" fmla="*/ 801 h 1662"/>
                <a:gd name="T14" fmla="*/ 483 w 2135"/>
                <a:gd name="T15" fmla="*/ 759 h 1662"/>
                <a:gd name="T16" fmla="*/ 298 w 2135"/>
                <a:gd name="T17" fmla="*/ 635 h 1662"/>
                <a:gd name="T18" fmla="*/ 109 w 2135"/>
                <a:gd name="T19" fmla="*/ 534 h 1662"/>
                <a:gd name="T20" fmla="*/ 16 w 2135"/>
                <a:gd name="T21" fmla="*/ 326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grpSp>
          <p:nvGrpSpPr>
            <p:cNvPr id="3097" name="Group 7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3087" name="Object 8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9" name="Clip" r:id="rId3" imgW="1307263" imgH="1084139" progId="">
                      <p:embed/>
                    </p:oleObj>
                  </mc:Choice>
                  <mc:Fallback>
                    <p:oleObj name="Clip" r:id="rId3" imgW="1307263" imgH="1084139" progId="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8" name="Object 9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0" name="Clip" r:id="rId5" imgW="681706" imgH="480401" progId="">
                      <p:embed/>
                    </p:oleObj>
                  </mc:Choice>
                  <mc:Fallback>
                    <p:oleObj name="Clip" r:id="rId5" imgW="681706" imgH="480401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48" name="Line 10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98" name="Group 11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3085" name="Object 12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1" name="Clip" r:id="rId7" imgW="1307263" imgH="1084139" progId="">
                      <p:embed/>
                    </p:oleObj>
                  </mc:Choice>
                  <mc:Fallback>
                    <p:oleObj name="Clip" r:id="rId7" imgW="1307263" imgH="1084139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3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2" name="Clip" r:id="rId8" imgW="681706" imgH="480401" progId="">
                      <p:embed/>
                    </p:oleObj>
                  </mc:Choice>
                  <mc:Fallback>
                    <p:oleObj name="Clip" r:id="rId8" imgW="681706" imgH="480401" progId="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47" name="Line 14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99" name="Group 15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3344" name="Oval 16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5" name="Oval 17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6" name="Oval 18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0" name="Group 19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3336" name="AutoShape 2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7" name="Rectangle 2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8" name="Rectangle 2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9" name="AutoShape 2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0" name="Line 2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1" name="Line 2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2" name="Rectangle 2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3" name="Rectangle 2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1" name="Group 28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3333" name="Oval 2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4" name="Oval 3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5" name="Oval 3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4" name="Line 34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5" name="Line 35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6" name="Line 36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7" name="Line 37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08" name="Group 38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3325" name="AutoShape 3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6" name="Rectangle 4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7" name="Rectangle 4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8" name="AutoShape 4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9" name="Line 4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0" name="Line 4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1" name="Rectangle 4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2" name="Rectangle 4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9" name="Group 47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3083" name="Object 48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3" name="Clip" r:id="rId9" imgW="1307263" imgH="1084139" progId="">
                      <p:embed/>
                    </p:oleObj>
                  </mc:Choice>
                  <mc:Fallback>
                    <p:oleObj name="Clip" r:id="rId9" imgW="1307263" imgH="1084139" progId="">
                      <p:embed/>
                      <p:pic>
                        <p:nvPicPr>
                          <p:cNvPr id="0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18" name="Line 49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3084" name="Object 50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4" name="Clip" r:id="rId10" imgW="1307263" imgH="1084139" progId="">
                      <p:embed/>
                    </p:oleObj>
                  </mc:Choice>
                  <mc:Fallback>
                    <p:oleObj name="Clip" r:id="rId10" imgW="1307263" imgH="1084139" progId="">
                      <p:embed/>
                      <p:pic>
                        <p:nvPicPr>
                          <p:cNvPr id="0" name="Picture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19" name="Line 51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320" name="Group 52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3322" name="Oval 53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3323" name="Oval 54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3324" name="Oval 55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3321" name="Line 56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3074" name="Object 57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5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58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" name="Clip" r:id="rId12" imgW="1307263" imgH="1084139" progId="">
                    <p:embed/>
                  </p:oleObj>
                </mc:Choice>
                <mc:Fallback>
                  <p:oleObj name="Clip" r:id="rId12" imgW="1307263" imgH="1084139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0" name="Oval 59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1" name="Oval 60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2" name="Oval 61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3" name="Line 62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4" name="Line 63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5" name="Line 64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6" name="Line 65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7" name="Line 66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8" name="Line 67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3076" name="Object 68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7" name="Clip" r:id="rId13" imgW="982811" imgH="1208363" progId="">
                    <p:embed/>
                  </p:oleObj>
                </mc:Choice>
                <mc:Fallback>
                  <p:oleObj name="Clip" r:id="rId13" imgW="982811" imgH="1208363" progId="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69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8" name="Clip" r:id="rId15" imgW="982811" imgH="1208363" progId="">
                    <p:embed/>
                  </p:oleObj>
                </mc:Choice>
                <mc:Fallback>
                  <p:oleObj name="Clip" r:id="rId15" imgW="982811" imgH="1208363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19" name="Group 70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308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9" name="Clip" r:id="rId16" imgW="826829" imgH="840406" progId="">
                      <p:embed/>
                    </p:oleObj>
                  </mc:Choice>
                  <mc:Fallback>
                    <p:oleObj name="Clip" r:id="rId16" imgW="826829" imgH="840406" progId="">
                      <p:embed/>
                      <p:pic>
                        <p:nvPicPr>
                          <p:cNvPr id="0" name="Picture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0" name="Clip" r:id="rId18" imgW="1268295" imgH="1199426" progId="">
                      <p:embed/>
                    </p:oleObj>
                  </mc:Choice>
                  <mc:Fallback>
                    <p:oleObj name="Clip" r:id="rId18" imgW="1268295" imgH="1199426" progId="">
                      <p:embed/>
                      <p:pic>
                        <p:nvPicPr>
                          <p:cNvPr id="0" name="Picture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20" name="Group 73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1" name="Clip" r:id="rId20" imgW="826829" imgH="840406" progId="">
                      <p:embed/>
                    </p:oleObj>
                  </mc:Choice>
                  <mc:Fallback>
                    <p:oleObj name="Clip" r:id="rId20" imgW="826829" imgH="840406" progId="">
                      <p:embed/>
                      <p:pic>
                        <p:nvPicPr>
                          <p:cNvPr id="0" name="Picture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7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2" name="Clip" r:id="rId21" imgW="1268295" imgH="1199426" progId="">
                      <p:embed/>
                    </p:oleObj>
                  </mc:Choice>
                  <mc:Fallback>
                    <p:oleObj name="Clip" r:id="rId21" imgW="1268295" imgH="1199426" progId="">
                      <p:embed/>
                      <p:pic>
                        <p:nvPicPr>
                          <p:cNvPr id="0" name="Picture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21" name="Group 76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3078" name="Object 77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3" name="Clip" r:id="rId22" imgW="826829" imgH="840406" progId="">
                      <p:embed/>
                    </p:oleObj>
                  </mc:Choice>
                  <mc:Fallback>
                    <p:oleObj name="Clip" r:id="rId22" imgW="826829" imgH="840406" progId="">
                      <p:embed/>
                      <p:pic>
                        <p:nvPicPr>
                          <p:cNvPr id="0" name="Picture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17" name="Rectangle 78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22" name="Line 79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23" name="Group 80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3309" name="AutoShape 8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0" name="Rectangle 8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1" name="Rectangle 8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2" name="AutoShape 8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3" name="Line 8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4" name="Line 8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5" name="Rectangle 8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6" name="Rectangle 8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24" name="Group 89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3301" name="AutoShape 9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2" name="Rectangle 9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3" name="Rectangle 9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4" name="AutoShape 9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5" name="Line 9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6" name="Line 9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7" name="Rectangle 9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8" name="Rectangle 9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25" name="Line 98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6" name="Line 99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7" name="Line 100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8" name="Line 101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9" name="Line 102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0" name="Line 103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1" name="Line 104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2" name="Line 105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3" name="Line 106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4" name="Line 107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5" name="Line 108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6" name="Line 109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37" name="Group 110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3288" name="Oval 1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89" name="Line 1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0" name="Line 1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1" name="Rectangle 1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92" name="Oval 1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93" name="Group 1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8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9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00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94" name="Group 1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9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38" name="Group 124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3275" name="Oval 12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76" name="Line 12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7" name="Line 12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8" name="Rectangle 12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79" name="Oval 12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80" name="Group 13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8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6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7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81" name="Group 13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2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3" name="Line 1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4" name="Line 1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39" name="Group 138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3262" name="Oval 13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63" name="Line 14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4" name="Line 14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5" name="Rectangle 14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66" name="Oval 14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67" name="Group 14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3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4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68" name="Group 14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9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0" name="Line 1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1" name="Line 1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0" name="Group 152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3249" name="Oval 15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50" name="Line 15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1" name="Line 15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2" name="Rectangle 15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53" name="Oval 15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54" name="Group 15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0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1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55" name="Group 16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56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7" name="Line 1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8" name="Line 1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1" name="Group 166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3236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37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8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9" name="Rectangle 1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40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41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46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7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8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42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3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4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5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2" name="Group 180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3223" name="Oval 1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24" name="Line 1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25" name="Line 1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26" name="Rectangle 1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27" name="Oval 1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28" name="Group 1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33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4" name="Line 1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5" name="Line 1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29" name="Group 1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30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1" name="Line 1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2" name="Line 1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3" name="Group 194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3210" name="Oval 1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11" name="Line 1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12" name="Line 1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13" name="Rectangle 1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14" name="Oval 1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15" name="Group 2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2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21" name="Line 2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22" name="Line 2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16" name="Group 2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7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18" name="Line 2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19" name="Line 2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4" name="Group 208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3197" name="Oval 2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8" name="Line 2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9" name="Line 2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00" name="Rectangle 2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01" name="Oval 2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02" name="Group 2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7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8" name="Line 2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9" name="Line 2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03" name="Group 2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04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5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6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145" name="Line 222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46" name="Group 223"/>
            <p:cNvGrpSpPr>
              <a:grpSpLocks/>
            </p:cNvGrpSpPr>
            <p:nvPr/>
          </p:nvGrpSpPr>
          <p:grpSpPr bwMode="auto">
            <a:xfrm>
              <a:off x="2956" y="966"/>
              <a:ext cx="513" cy="538"/>
              <a:chOff x="4180" y="744"/>
              <a:chExt cx="513" cy="538"/>
            </a:xfrm>
          </p:grpSpPr>
          <p:sp>
            <p:nvSpPr>
              <p:cNvPr id="3190" name="Rectangle 224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1" name="Rectangle 225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2" name="Rectangle 226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3" name="Text Box 227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94" name="Line 228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5" name="Line 229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6" name="Line 230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7" name="Group 231"/>
            <p:cNvGrpSpPr>
              <a:grpSpLocks/>
            </p:cNvGrpSpPr>
            <p:nvPr/>
          </p:nvGrpSpPr>
          <p:grpSpPr bwMode="auto">
            <a:xfrm>
              <a:off x="4924" y="2784"/>
              <a:ext cx="513" cy="538"/>
              <a:chOff x="4180" y="744"/>
              <a:chExt cx="513" cy="538"/>
            </a:xfrm>
          </p:grpSpPr>
          <p:sp>
            <p:nvSpPr>
              <p:cNvPr id="3183" name="Rectangle 232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4" name="Rectangle 233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5" name="Rectangle 234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6" name="Text Box 235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7" name="Line 236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8" name="Line 237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9" name="Line 238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8" name="Group 239"/>
            <p:cNvGrpSpPr>
              <a:grpSpLocks/>
            </p:cNvGrpSpPr>
            <p:nvPr/>
          </p:nvGrpSpPr>
          <p:grpSpPr bwMode="auto">
            <a:xfrm>
              <a:off x="4507" y="2229"/>
              <a:ext cx="513" cy="442"/>
              <a:chOff x="2923" y="3345"/>
              <a:chExt cx="513" cy="442"/>
            </a:xfrm>
          </p:grpSpPr>
          <p:sp>
            <p:nvSpPr>
              <p:cNvPr id="3178" name="Rectangle 24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9" name="Rectangle 24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0" name="Text Box 24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1" name="Line 24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2" name="Line 24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9" name="Group 245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3173" name="Rectangle 24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4" name="Rectangle 24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5" name="Text Box 24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76" name="Line 24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77" name="Line 25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0" name="Group 251"/>
            <p:cNvGrpSpPr>
              <a:grpSpLocks/>
            </p:cNvGrpSpPr>
            <p:nvPr/>
          </p:nvGrpSpPr>
          <p:grpSpPr bwMode="auto">
            <a:xfrm>
              <a:off x="4285" y="1671"/>
              <a:ext cx="513" cy="442"/>
              <a:chOff x="2923" y="3345"/>
              <a:chExt cx="513" cy="442"/>
            </a:xfrm>
          </p:grpSpPr>
          <p:sp>
            <p:nvSpPr>
              <p:cNvPr id="3168" name="Rectangle 252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9" name="Rectangle 253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0" name="Text Box 254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71" name="Line 255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72" name="Line 256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1" name="Group 257"/>
            <p:cNvGrpSpPr>
              <a:grpSpLocks/>
            </p:cNvGrpSpPr>
            <p:nvPr/>
          </p:nvGrpSpPr>
          <p:grpSpPr bwMode="auto">
            <a:xfrm>
              <a:off x="4243" y="1185"/>
              <a:ext cx="513" cy="442"/>
              <a:chOff x="2923" y="3345"/>
              <a:chExt cx="513" cy="442"/>
            </a:xfrm>
          </p:grpSpPr>
          <p:sp>
            <p:nvSpPr>
              <p:cNvPr id="3163" name="Rectangle 258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4" name="Rectangle 259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5" name="Text Box 260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66" name="Line 261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67" name="Line 262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2" name="Group 263"/>
            <p:cNvGrpSpPr>
              <a:grpSpLocks/>
            </p:cNvGrpSpPr>
            <p:nvPr/>
          </p:nvGrpSpPr>
          <p:grpSpPr bwMode="auto">
            <a:xfrm>
              <a:off x="3655" y="1365"/>
              <a:ext cx="513" cy="442"/>
              <a:chOff x="2923" y="3345"/>
              <a:chExt cx="513" cy="442"/>
            </a:xfrm>
          </p:grpSpPr>
          <p:sp>
            <p:nvSpPr>
              <p:cNvPr id="3158" name="Rectangle 264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9" name="Rectangle 265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0" name="Text Box 266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61" name="Line 267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62" name="Line 268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3" name="Group 269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3154" name="Rectangle 270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5" name="Text Box 271"/>
              <p:cNvSpPr txBox="1">
                <a:spLocks noChangeArrowheads="1"/>
              </p:cNvSpPr>
              <p:nvPr/>
            </p:nvSpPr>
            <p:spPr bwMode="auto">
              <a:xfrm>
                <a:off x="3343" y="3617"/>
                <a:ext cx="16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</a:rPr>
                  <a:t>logical end-end transport</a:t>
                </a:r>
                <a:endParaRPr lang="en-US"/>
              </a:p>
            </p:txBody>
          </p:sp>
          <p:sp>
            <p:nvSpPr>
              <p:cNvPr id="3156" name="Freeform 272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7" name="Freeform 273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83DB4-7741-49C1-9428-FDB9E4B479F5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l-GR" sz="3100" smtClean="0"/>
              <a:t>Πολυπλεξία</a:t>
            </a:r>
            <a:r>
              <a:rPr lang="en-US" sz="3100" smtClean="0"/>
              <a:t>/</a:t>
            </a:r>
            <a:r>
              <a:rPr lang="el-GR" sz="3100" smtClean="0"/>
              <a:t>αποπολυπλεξία</a:t>
            </a:r>
            <a:r>
              <a:rPr lang="en-GB" sz="3100" smtClean="0"/>
              <a:t> </a:t>
            </a:r>
            <a:r>
              <a:rPr lang="en-GB" sz="2200" smtClean="0"/>
              <a:t>(multiplexing/demultiplexing)</a:t>
            </a:r>
            <a:endParaRPr lang="en-US" sz="2200" smtClean="0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685800" y="3508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application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685800" y="39846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transport</a:t>
            </a: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85800" y="44608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network</a:t>
            </a: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685800" y="49371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685800" y="5413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3319463" y="3852863"/>
            <a:ext cx="598487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43" name="Oval 19"/>
          <p:cNvSpPr>
            <a:spLocks noChangeArrowheads="1"/>
          </p:cNvSpPr>
          <p:nvPr/>
        </p:nvSpPr>
        <p:spPr bwMode="auto">
          <a:xfrm>
            <a:off x="3319463" y="354806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P1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6615113" y="3429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application</a:t>
            </a:r>
          </a:p>
        </p:txBody>
      </p:sp>
      <p:sp>
        <p:nvSpPr>
          <p:cNvPr id="18445" name="Rectangle 25"/>
          <p:cNvSpPr>
            <a:spLocks noChangeArrowheads="1"/>
          </p:cNvSpPr>
          <p:nvPr/>
        </p:nvSpPr>
        <p:spPr bwMode="auto">
          <a:xfrm>
            <a:off x="6615113" y="39052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transport</a:t>
            </a:r>
          </a:p>
        </p:txBody>
      </p:sp>
      <p:sp>
        <p:nvSpPr>
          <p:cNvPr id="18446" name="Rectangle 26"/>
          <p:cNvSpPr>
            <a:spLocks noChangeArrowheads="1"/>
          </p:cNvSpPr>
          <p:nvPr/>
        </p:nvSpPr>
        <p:spPr bwMode="auto">
          <a:xfrm>
            <a:off x="6615113" y="43815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network</a:t>
            </a:r>
          </a:p>
        </p:txBody>
      </p:sp>
      <p:sp>
        <p:nvSpPr>
          <p:cNvPr id="18447" name="Rectangle 27"/>
          <p:cNvSpPr>
            <a:spLocks noChangeArrowheads="1"/>
          </p:cNvSpPr>
          <p:nvPr/>
        </p:nvSpPr>
        <p:spPr bwMode="auto">
          <a:xfrm>
            <a:off x="6615113" y="48577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link</a:t>
            </a:r>
          </a:p>
        </p:txBody>
      </p:sp>
      <p:sp>
        <p:nvSpPr>
          <p:cNvPr id="18448" name="Rectangle 28"/>
          <p:cNvSpPr>
            <a:spLocks noChangeArrowheads="1"/>
          </p:cNvSpPr>
          <p:nvPr/>
        </p:nvSpPr>
        <p:spPr bwMode="auto">
          <a:xfrm>
            <a:off x="6615113" y="5334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physical</a:t>
            </a:r>
          </a:p>
        </p:txBody>
      </p:sp>
      <p:sp>
        <p:nvSpPr>
          <p:cNvPr id="18449" name="Rectangle 30"/>
          <p:cNvSpPr>
            <a:spLocks noChangeArrowheads="1"/>
          </p:cNvSpPr>
          <p:nvPr/>
        </p:nvSpPr>
        <p:spPr bwMode="auto">
          <a:xfrm>
            <a:off x="3287713" y="3508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application</a:t>
            </a:r>
          </a:p>
        </p:txBody>
      </p:sp>
      <p:sp>
        <p:nvSpPr>
          <p:cNvPr id="18450" name="Rectangle 31"/>
          <p:cNvSpPr>
            <a:spLocks noChangeArrowheads="1"/>
          </p:cNvSpPr>
          <p:nvPr/>
        </p:nvSpPr>
        <p:spPr bwMode="auto">
          <a:xfrm>
            <a:off x="3287713" y="39846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transport</a:t>
            </a:r>
          </a:p>
        </p:txBody>
      </p:sp>
      <p:sp>
        <p:nvSpPr>
          <p:cNvPr id="18451" name="Rectangle 32"/>
          <p:cNvSpPr>
            <a:spLocks noChangeArrowheads="1"/>
          </p:cNvSpPr>
          <p:nvPr/>
        </p:nvSpPr>
        <p:spPr bwMode="auto">
          <a:xfrm>
            <a:off x="3287713" y="44608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network</a:t>
            </a:r>
          </a:p>
        </p:txBody>
      </p:sp>
      <p:sp>
        <p:nvSpPr>
          <p:cNvPr id="18452" name="Rectangle 33"/>
          <p:cNvSpPr>
            <a:spLocks noChangeArrowheads="1"/>
          </p:cNvSpPr>
          <p:nvPr/>
        </p:nvSpPr>
        <p:spPr bwMode="auto">
          <a:xfrm>
            <a:off x="3287713" y="49371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link</a:t>
            </a:r>
          </a:p>
        </p:txBody>
      </p:sp>
      <p:sp>
        <p:nvSpPr>
          <p:cNvPr id="18453" name="Rectangle 34"/>
          <p:cNvSpPr>
            <a:spLocks noChangeArrowheads="1"/>
          </p:cNvSpPr>
          <p:nvPr/>
        </p:nvSpPr>
        <p:spPr bwMode="auto">
          <a:xfrm>
            <a:off x="3287713" y="5413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physical</a:t>
            </a:r>
          </a:p>
        </p:txBody>
      </p:sp>
      <p:sp>
        <p:nvSpPr>
          <p:cNvPr id="18454" name="Rectangle 36"/>
          <p:cNvSpPr>
            <a:spLocks noChangeArrowheads="1"/>
          </p:cNvSpPr>
          <p:nvPr/>
        </p:nvSpPr>
        <p:spPr bwMode="auto">
          <a:xfrm>
            <a:off x="5314950" y="3859213"/>
            <a:ext cx="598488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5" name="Oval 37"/>
          <p:cNvSpPr>
            <a:spLocks noChangeArrowheads="1"/>
          </p:cNvSpPr>
          <p:nvPr/>
        </p:nvSpPr>
        <p:spPr bwMode="auto">
          <a:xfrm>
            <a:off x="5314950" y="355441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P2</a:t>
            </a:r>
          </a:p>
        </p:txBody>
      </p:sp>
      <p:sp>
        <p:nvSpPr>
          <p:cNvPr id="18456" name="Rectangle 39"/>
          <p:cNvSpPr>
            <a:spLocks noChangeArrowheads="1"/>
          </p:cNvSpPr>
          <p:nvPr/>
        </p:nvSpPr>
        <p:spPr bwMode="auto">
          <a:xfrm>
            <a:off x="1944688" y="3883025"/>
            <a:ext cx="598487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7" name="Oval 40"/>
          <p:cNvSpPr>
            <a:spLocks noChangeArrowheads="1"/>
          </p:cNvSpPr>
          <p:nvPr/>
        </p:nvSpPr>
        <p:spPr bwMode="auto">
          <a:xfrm>
            <a:off x="1944688" y="357822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P3</a:t>
            </a:r>
          </a:p>
        </p:txBody>
      </p:sp>
      <p:sp>
        <p:nvSpPr>
          <p:cNvPr id="18458" name="Rectangle 42"/>
          <p:cNvSpPr>
            <a:spLocks noChangeArrowheads="1"/>
          </p:cNvSpPr>
          <p:nvPr/>
        </p:nvSpPr>
        <p:spPr bwMode="auto">
          <a:xfrm>
            <a:off x="6718300" y="37973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6718300" y="34925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P4</a:t>
            </a:r>
          </a:p>
        </p:txBody>
      </p:sp>
      <p:sp>
        <p:nvSpPr>
          <p:cNvPr id="18460" name="Rectangle 45"/>
          <p:cNvSpPr>
            <a:spLocks noChangeArrowheads="1"/>
          </p:cNvSpPr>
          <p:nvPr/>
        </p:nvSpPr>
        <p:spPr bwMode="auto">
          <a:xfrm>
            <a:off x="3381375" y="3889375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61" name="Oval 46"/>
          <p:cNvSpPr>
            <a:spLocks noChangeArrowheads="1"/>
          </p:cNvSpPr>
          <p:nvPr/>
        </p:nvSpPr>
        <p:spPr bwMode="auto">
          <a:xfrm>
            <a:off x="3381375" y="358457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P1</a:t>
            </a:r>
          </a:p>
        </p:txBody>
      </p:sp>
      <p:sp>
        <p:nvSpPr>
          <p:cNvPr id="18462" name="Text Box 47"/>
          <p:cNvSpPr txBox="1">
            <a:spLocks noChangeArrowheads="1"/>
          </p:cNvSpPr>
          <p:nvPr/>
        </p:nvSpPr>
        <p:spPr bwMode="auto">
          <a:xfrm>
            <a:off x="1189038" y="5967413"/>
            <a:ext cx="89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1</a:t>
            </a:r>
            <a:endParaRPr lang="en-US"/>
          </a:p>
        </p:txBody>
      </p:sp>
      <p:sp>
        <p:nvSpPr>
          <p:cNvPr id="18463" name="Text Box 48"/>
          <p:cNvSpPr txBox="1">
            <a:spLocks noChangeArrowheads="1"/>
          </p:cNvSpPr>
          <p:nvPr/>
        </p:nvSpPr>
        <p:spPr bwMode="auto">
          <a:xfrm>
            <a:off x="4195763" y="5954713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464" name="Text Box 49"/>
          <p:cNvSpPr txBox="1">
            <a:spLocks noChangeArrowheads="1"/>
          </p:cNvSpPr>
          <p:nvPr/>
        </p:nvSpPr>
        <p:spPr bwMode="auto">
          <a:xfrm>
            <a:off x="7224713" y="5832475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3</a:t>
            </a:r>
          </a:p>
        </p:txBody>
      </p:sp>
      <p:grpSp>
        <p:nvGrpSpPr>
          <p:cNvPr id="18465" name="Group 87"/>
          <p:cNvGrpSpPr>
            <a:grpSpLocks/>
          </p:cNvGrpSpPr>
          <p:nvPr/>
        </p:nvGrpSpPr>
        <p:grpSpPr bwMode="auto">
          <a:xfrm>
            <a:off x="2308225" y="3983038"/>
            <a:ext cx="2263775" cy="1676400"/>
            <a:chOff x="1421" y="2509"/>
            <a:chExt cx="1426" cy="1056"/>
          </a:xfrm>
        </p:grpSpPr>
        <p:sp>
          <p:nvSpPr>
            <p:cNvPr id="18485" name="Line 57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486" name="Freeform 58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>
                <a:gd name="T0" fmla="*/ 286 w 286"/>
                <a:gd name="T1" fmla="*/ 989 h 989"/>
                <a:gd name="T2" fmla="*/ 284 w 286"/>
                <a:gd name="T3" fmla="*/ 117 h 989"/>
                <a:gd name="T4" fmla="*/ 0 w 286"/>
                <a:gd name="T5" fmla="*/ 0 h 989"/>
                <a:gd name="T6" fmla="*/ 0 60000 65536"/>
                <a:gd name="T7" fmla="*/ 0 60000 65536"/>
                <a:gd name="T8" fmla="*/ 0 60000 65536"/>
                <a:gd name="T9" fmla="*/ 0 w 286"/>
                <a:gd name="T10" fmla="*/ 0 h 989"/>
                <a:gd name="T11" fmla="*/ 286 w 286"/>
                <a:gd name="T12" fmla="*/ 989 h 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7" name="Freeform 59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>
                <a:gd name="T0" fmla="*/ 0 w 1426"/>
                <a:gd name="T1" fmla="*/ 9 h 9"/>
                <a:gd name="T2" fmla="*/ 1426 w 1426"/>
                <a:gd name="T3" fmla="*/ 0 h 9"/>
                <a:gd name="T4" fmla="*/ 0 60000 65536"/>
                <a:gd name="T5" fmla="*/ 0 60000 65536"/>
                <a:gd name="T6" fmla="*/ 0 w 1426"/>
                <a:gd name="T7" fmla="*/ 0 h 9"/>
                <a:gd name="T8" fmla="*/ 1426 w 142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8466" name="Rectangle 64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67" name="Oval 65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8468" name="Text Box 67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= process</a:t>
            </a:r>
          </a:p>
        </p:txBody>
      </p:sp>
      <p:sp>
        <p:nvSpPr>
          <p:cNvPr id="18469" name="Text Box 68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= socket</a:t>
            </a:r>
          </a:p>
        </p:txBody>
      </p:sp>
      <p:sp>
        <p:nvSpPr>
          <p:cNvPr id="18470" name="Text Box 72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/>
          </a:p>
        </p:txBody>
      </p:sp>
      <p:sp>
        <p:nvSpPr>
          <p:cNvPr id="18471" name="Text Box 75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8472" name="Rectangle 76"/>
          <p:cNvSpPr>
            <a:spLocks noChangeArrowheads="1"/>
          </p:cNvSpPr>
          <p:nvPr/>
        </p:nvSpPr>
        <p:spPr bwMode="auto">
          <a:xfrm>
            <a:off x="152400" y="1447800"/>
            <a:ext cx="44958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l-GR" sz="1800"/>
              <a:t>Μεταφέροντας τα </a:t>
            </a:r>
            <a:r>
              <a:rPr lang="en-US" sz="1800"/>
              <a:t> </a:t>
            </a:r>
            <a:r>
              <a:rPr lang="en-GB" sz="1800"/>
              <a:t>segments</a:t>
            </a:r>
            <a:r>
              <a:rPr lang="el-GR" sz="1800"/>
              <a:t> που έχουν</a:t>
            </a:r>
          </a:p>
          <a:p>
            <a:pPr eaLnBrk="0" hangingPunct="0"/>
            <a:r>
              <a:rPr lang="el-GR" sz="1800"/>
              <a:t>ληφθεί στο σωστό </a:t>
            </a:r>
            <a:r>
              <a:rPr lang="en-US" sz="1800"/>
              <a:t>socket</a:t>
            </a:r>
          </a:p>
        </p:txBody>
      </p:sp>
      <p:grpSp>
        <p:nvGrpSpPr>
          <p:cNvPr id="18473" name="Group 77"/>
          <p:cNvGrpSpPr>
            <a:grpSpLocks/>
          </p:cNvGrpSpPr>
          <p:nvPr/>
        </p:nvGrpSpPr>
        <p:grpSpPr bwMode="auto">
          <a:xfrm>
            <a:off x="227013" y="1295400"/>
            <a:ext cx="4519612" cy="400050"/>
            <a:chOff x="926" y="3713"/>
            <a:chExt cx="2285" cy="252"/>
          </a:xfrm>
        </p:grpSpPr>
        <p:sp>
          <p:nvSpPr>
            <p:cNvPr id="18483" name="Rectangle 78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4" name="Text Box 79"/>
            <p:cNvSpPr txBox="1">
              <a:spLocks noChangeArrowheads="1"/>
            </p:cNvSpPr>
            <p:nvPr/>
          </p:nvSpPr>
          <p:spPr bwMode="auto">
            <a:xfrm>
              <a:off x="926" y="3713"/>
              <a:ext cx="2285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u="sng">
                  <a:solidFill>
                    <a:srgbClr val="FF0000"/>
                  </a:solidFill>
                </a:rPr>
                <a:t>Αποπολυπλεξία στο λαμβάνοντα </a:t>
              </a:r>
              <a:r>
                <a:rPr lang="en-US" sz="2000" u="sng">
                  <a:solidFill>
                    <a:srgbClr val="FF0000"/>
                  </a:solidFill>
                </a:rPr>
                <a:t>host:</a:t>
              </a:r>
            </a:p>
          </p:txBody>
        </p:sp>
      </p:grpSp>
      <p:sp>
        <p:nvSpPr>
          <p:cNvPr id="18474" name="Text Box 82"/>
          <p:cNvSpPr txBox="1">
            <a:spLocks noChangeArrowheads="1"/>
          </p:cNvSpPr>
          <p:nvPr/>
        </p:nvSpPr>
        <p:spPr bwMode="auto">
          <a:xfrm>
            <a:off x="4876800" y="1600200"/>
            <a:ext cx="4533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 dirty="0"/>
              <a:t>Μαζεύοντας δεδομένα από </a:t>
            </a:r>
            <a:r>
              <a:rPr lang="el-GR" sz="1800" b="1" dirty="0"/>
              <a:t>πολλαπλά </a:t>
            </a:r>
            <a:r>
              <a:rPr lang="en-US" sz="1800" b="1" dirty="0"/>
              <a:t>sockets</a:t>
            </a:r>
            <a:r>
              <a:rPr lang="en-US" sz="1800" dirty="0"/>
              <a:t>, </a:t>
            </a:r>
            <a:r>
              <a:rPr lang="el-GR" sz="1800" b="1" i="1" dirty="0">
                <a:solidFill>
                  <a:srgbClr val="7030A0"/>
                </a:solidFill>
              </a:rPr>
              <a:t>προσθέτοντας επικεφαλίδα </a:t>
            </a:r>
          </a:p>
          <a:p>
            <a:pPr eaLnBrk="0" hangingPunct="0"/>
            <a:r>
              <a:rPr lang="en-US" sz="1800" dirty="0"/>
              <a:t>(</a:t>
            </a:r>
            <a:r>
              <a:rPr lang="el-GR" sz="1800" dirty="0"/>
              <a:t>που αργότερα χρησιμοποιείται για</a:t>
            </a:r>
            <a:r>
              <a:rPr lang="en-US" sz="1800" dirty="0"/>
              <a:t>  </a:t>
            </a:r>
            <a:r>
              <a:rPr lang="en-US" sz="1800" dirty="0" err="1"/>
              <a:t>demultiplexing</a:t>
            </a:r>
            <a:r>
              <a:rPr lang="en-US" sz="1800" dirty="0"/>
              <a:t>)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8475" name="Rectangle 83"/>
          <p:cNvSpPr>
            <a:spLocks noChangeArrowheads="1"/>
          </p:cNvSpPr>
          <p:nvPr/>
        </p:nvSpPr>
        <p:spPr bwMode="auto">
          <a:xfrm>
            <a:off x="4876800" y="1506538"/>
            <a:ext cx="4114800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grpSp>
        <p:nvGrpSpPr>
          <p:cNvPr id="18476" name="Group 84"/>
          <p:cNvGrpSpPr>
            <a:grpSpLocks/>
          </p:cNvGrpSpPr>
          <p:nvPr/>
        </p:nvGrpSpPr>
        <p:grpSpPr bwMode="auto">
          <a:xfrm>
            <a:off x="4724400" y="1219200"/>
            <a:ext cx="4491038" cy="400050"/>
            <a:chOff x="913" y="3713"/>
            <a:chExt cx="2829" cy="252"/>
          </a:xfrm>
        </p:grpSpPr>
        <p:sp>
          <p:nvSpPr>
            <p:cNvPr id="18481" name="Rectangle 85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2" name="Text Box 86"/>
            <p:cNvSpPr txBox="1">
              <a:spLocks noChangeArrowheads="1"/>
            </p:cNvSpPr>
            <p:nvPr/>
          </p:nvSpPr>
          <p:spPr bwMode="auto">
            <a:xfrm>
              <a:off x="913" y="3713"/>
              <a:ext cx="2829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u="sng">
                  <a:solidFill>
                    <a:srgbClr val="FF0000"/>
                  </a:solidFill>
                </a:rPr>
                <a:t>Πολυπλεξία στον αποστέλλοντα </a:t>
              </a:r>
              <a:r>
                <a:rPr lang="en-GB" sz="2000" u="sng">
                  <a:solidFill>
                    <a:srgbClr val="FF0000"/>
                  </a:solidFill>
                </a:rPr>
                <a:t>host</a:t>
              </a:r>
              <a:r>
                <a:rPr lang="en-US" sz="2000" u="sng">
                  <a:solidFill>
                    <a:srgbClr val="FF0000"/>
                  </a:solidFill>
                </a:rPr>
                <a:t>: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18477" name="Group 88"/>
          <p:cNvGrpSpPr>
            <a:grpSpLocks/>
          </p:cNvGrpSpPr>
          <p:nvPr/>
        </p:nvGrpSpPr>
        <p:grpSpPr bwMode="auto">
          <a:xfrm flipH="1">
            <a:off x="4648200" y="3962400"/>
            <a:ext cx="2263775" cy="1676400"/>
            <a:chOff x="1421" y="2509"/>
            <a:chExt cx="1426" cy="1056"/>
          </a:xfrm>
        </p:grpSpPr>
        <p:sp>
          <p:nvSpPr>
            <p:cNvPr id="18478" name="Line 89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479" name="Freeform 90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>
                <a:gd name="T0" fmla="*/ 286 w 286"/>
                <a:gd name="T1" fmla="*/ 989 h 989"/>
                <a:gd name="T2" fmla="*/ 284 w 286"/>
                <a:gd name="T3" fmla="*/ 117 h 989"/>
                <a:gd name="T4" fmla="*/ 0 w 286"/>
                <a:gd name="T5" fmla="*/ 0 h 989"/>
                <a:gd name="T6" fmla="*/ 0 60000 65536"/>
                <a:gd name="T7" fmla="*/ 0 60000 65536"/>
                <a:gd name="T8" fmla="*/ 0 60000 65536"/>
                <a:gd name="T9" fmla="*/ 0 w 286"/>
                <a:gd name="T10" fmla="*/ 0 h 989"/>
                <a:gd name="T11" fmla="*/ 286 w 286"/>
                <a:gd name="T12" fmla="*/ 989 h 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0" name="Freeform 91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>
                <a:gd name="T0" fmla="*/ 0 w 1426"/>
                <a:gd name="T1" fmla="*/ 9 h 9"/>
                <a:gd name="T2" fmla="*/ 1426 w 1426"/>
                <a:gd name="T3" fmla="*/ 0 h 9"/>
                <a:gd name="T4" fmla="*/ 0 60000 65536"/>
                <a:gd name="T5" fmla="*/ 0 60000 65536"/>
                <a:gd name="T6" fmla="*/ 0 w 1426"/>
                <a:gd name="T7" fmla="*/ 0 h 9"/>
                <a:gd name="T8" fmla="*/ 1426 w 142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38A73-5E9E-405B-B63B-9E7C97CD485A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0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l-GR" sz="3200" smtClean="0"/>
              <a:t>Πώς δουλεύει η αποπολυπλεξία </a:t>
            </a:r>
            <a:r>
              <a:rPr lang="en-GB" sz="3200" smtClean="0"/>
              <a:t>(demultiplexing</a:t>
            </a:r>
            <a:r>
              <a:rPr lang="el-GR" sz="3200" smtClean="0"/>
              <a:t>)</a:t>
            </a:r>
            <a:r>
              <a:rPr lang="en-US" sz="3200" smtClean="0"/>
              <a:t> </a:t>
            </a:r>
          </a:p>
        </p:txBody>
      </p:sp>
      <p:sp>
        <p:nvSpPr>
          <p:cNvPr id="19461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296400" cy="2790825"/>
          </a:xfrm>
        </p:spPr>
        <p:txBody>
          <a:bodyPr/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Το </a:t>
            </a:r>
            <a:r>
              <a:rPr lang="en-US" sz="2000" dirty="0" smtClean="0">
                <a:solidFill>
                  <a:srgbClr val="FF0000"/>
                </a:solidFill>
              </a:rPr>
              <a:t>host </a:t>
            </a:r>
            <a:r>
              <a:rPr lang="el-GR" sz="2000" dirty="0" smtClean="0">
                <a:solidFill>
                  <a:srgbClr val="FF0000"/>
                </a:solidFill>
              </a:rPr>
              <a:t>λαμβάνει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n-US" sz="2000" dirty="0" err="1" smtClean="0">
                <a:solidFill>
                  <a:srgbClr val="FF0000"/>
                </a:solidFill>
              </a:rPr>
              <a:t>datagrams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Κάθε </a:t>
            </a:r>
            <a:r>
              <a:rPr lang="en-US" sz="2000" dirty="0" smtClean="0"/>
              <a:t>datagram </a:t>
            </a:r>
            <a:r>
              <a:rPr lang="el-GR" sz="2000" dirty="0" smtClean="0"/>
              <a:t>έχει </a:t>
            </a:r>
            <a:r>
              <a:rPr lang="en-US" sz="2000" b="1" dirty="0" smtClean="0">
                <a:solidFill>
                  <a:srgbClr val="009900"/>
                </a:solidFill>
              </a:rPr>
              <a:t>IP </a:t>
            </a:r>
            <a:r>
              <a:rPr lang="el-GR" sz="2000" b="1" dirty="0" smtClean="0">
                <a:solidFill>
                  <a:srgbClr val="009900"/>
                </a:solidFill>
              </a:rPr>
              <a:t>διεύθυνση </a:t>
            </a:r>
            <a:r>
              <a:rPr lang="en-US" sz="2000" b="1" dirty="0" smtClean="0">
                <a:solidFill>
                  <a:srgbClr val="009900"/>
                </a:solidFill>
              </a:rPr>
              <a:t>“</a:t>
            </a:r>
            <a:r>
              <a:rPr lang="el-GR" sz="2000" b="1" dirty="0" smtClean="0">
                <a:solidFill>
                  <a:srgbClr val="009900"/>
                </a:solidFill>
              </a:rPr>
              <a:t>πηγής</a:t>
            </a:r>
            <a:r>
              <a:rPr lang="en-US" sz="2000" b="1" dirty="0" smtClean="0">
                <a:solidFill>
                  <a:srgbClr val="009900"/>
                </a:solidFill>
              </a:rPr>
              <a:t>”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</a:rPr>
              <a:t>IP </a:t>
            </a:r>
            <a:r>
              <a:rPr lang="el-GR" sz="2000" b="1" dirty="0" smtClean="0">
                <a:solidFill>
                  <a:srgbClr val="009900"/>
                </a:solidFill>
              </a:rPr>
              <a:t>διεύθυνση </a:t>
            </a:r>
            <a:r>
              <a:rPr lang="en-US" sz="2000" b="1" dirty="0" smtClean="0">
                <a:solidFill>
                  <a:srgbClr val="009900"/>
                </a:solidFill>
              </a:rPr>
              <a:t>“</a:t>
            </a:r>
            <a:r>
              <a:rPr lang="el-GR" sz="2000" b="1" dirty="0" smtClean="0">
                <a:solidFill>
                  <a:srgbClr val="009900"/>
                </a:solidFill>
              </a:rPr>
              <a:t>προορισμού</a:t>
            </a:r>
            <a:r>
              <a:rPr lang="en-US" sz="2000" b="1" dirty="0" smtClean="0">
                <a:solidFill>
                  <a:srgbClr val="009900"/>
                </a:solidFill>
              </a:rPr>
              <a:t>”</a:t>
            </a:r>
          </a:p>
          <a:p>
            <a:pPr lvl="1"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 </a:t>
            </a:r>
            <a:r>
              <a:rPr lang="el-GR" sz="2000" dirty="0" smtClean="0"/>
              <a:t>Κάθε</a:t>
            </a:r>
            <a:r>
              <a:rPr lang="en-US" sz="2000" dirty="0" smtClean="0"/>
              <a:t> datagram “</a:t>
            </a:r>
            <a:r>
              <a:rPr lang="el-GR" sz="2000" dirty="0" smtClean="0"/>
              <a:t>μεταφέρει</a:t>
            </a:r>
            <a:r>
              <a:rPr lang="en-US" sz="2000" dirty="0" smtClean="0"/>
              <a:t>” </a:t>
            </a:r>
            <a:r>
              <a:rPr lang="en-US" sz="2000" b="1" dirty="0" smtClean="0"/>
              <a:t>1 </a:t>
            </a:r>
            <a:r>
              <a:rPr lang="en-GB" sz="2000" b="1" dirty="0" smtClean="0"/>
              <a:t>segment </a:t>
            </a:r>
            <a:r>
              <a:rPr lang="el-GR" sz="2000" b="1" dirty="0" smtClean="0"/>
              <a:t>επιπέδου μεταφοράς</a:t>
            </a:r>
            <a:endParaRPr lang="en-US" sz="1800" b="1" dirty="0" smtClean="0"/>
          </a:p>
          <a:p>
            <a:pPr lvl="1">
              <a:buFont typeface="Arial" pitchFamily="34" charset="0"/>
              <a:buChar char="•"/>
            </a:pPr>
            <a:r>
              <a:rPr lang="el-GR" b="1" u="sng" dirty="0" smtClean="0"/>
              <a:t>Κάθε </a:t>
            </a:r>
            <a:r>
              <a:rPr lang="en-GB" b="1" u="sng" dirty="0" smtClean="0"/>
              <a:t>segment</a:t>
            </a:r>
            <a:r>
              <a:rPr lang="el-GR" b="1" u="sng" dirty="0" smtClean="0"/>
              <a:t> </a:t>
            </a:r>
            <a:r>
              <a:rPr lang="el-GR" sz="2000" dirty="0" smtClean="0"/>
              <a:t>έχει</a:t>
            </a:r>
            <a:r>
              <a:rPr lang="en-US" sz="2000" dirty="0" smtClean="0"/>
              <a:t> </a:t>
            </a:r>
            <a:r>
              <a:rPr lang="el-GR" sz="2000" b="1" i="1" dirty="0" smtClean="0"/>
              <a:t>αριθμό θύρας </a:t>
            </a:r>
            <a:r>
              <a:rPr lang="el-GR" sz="2000" dirty="0" smtClean="0"/>
              <a:t>(</a:t>
            </a:r>
            <a:r>
              <a:rPr lang="en-GB" sz="2000" dirty="0" smtClean="0"/>
              <a:t>port</a:t>
            </a:r>
            <a:r>
              <a:rPr lang="el-GR" sz="2000" dirty="0" smtClean="0"/>
              <a:t>) της </a:t>
            </a:r>
            <a:r>
              <a:rPr lang="el-GR" sz="2000" b="1" i="1" u="sng" dirty="0" smtClean="0"/>
              <a:t>πηγής και προορισμού</a:t>
            </a:r>
            <a:r>
              <a:rPr lang="en-US" sz="2000" b="1" i="1" u="sng" dirty="0" smtClean="0"/>
              <a:t> </a:t>
            </a:r>
          </a:p>
          <a:p>
            <a:endParaRPr lang="el-GR" sz="2000" dirty="0" smtClean="0"/>
          </a:p>
          <a:p>
            <a:pPr>
              <a:buFont typeface="ZapfDingbats"/>
              <a:buNone/>
            </a:pPr>
            <a:r>
              <a:rPr lang="el-GR" dirty="0" smtClean="0">
                <a:sym typeface="Wingdings 2" pitchFamily="18" charset="2"/>
              </a:rPr>
              <a:t></a:t>
            </a:r>
            <a:r>
              <a:rPr lang="en-US" sz="2000" dirty="0" smtClean="0">
                <a:sym typeface="Wingdings 2" pitchFamily="18" charset="2"/>
              </a:rPr>
              <a:t> </a:t>
            </a:r>
            <a:r>
              <a:rPr lang="el-GR" sz="2000" dirty="0" smtClean="0"/>
              <a:t>Η συσκευή χρησιμοποιεί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009900"/>
                </a:solidFill>
              </a:rPr>
              <a:t>	</a:t>
            </a:r>
            <a:r>
              <a:rPr lang="en-US" sz="2000" b="1" i="1" dirty="0" smtClean="0">
                <a:solidFill>
                  <a:srgbClr val="009900"/>
                </a:solidFill>
              </a:rPr>
              <a:t>IP </a:t>
            </a:r>
            <a:r>
              <a:rPr lang="el-GR" sz="2000" b="1" i="1" dirty="0" smtClean="0">
                <a:solidFill>
                  <a:srgbClr val="009900"/>
                </a:solidFill>
              </a:rPr>
              <a:t>διευθύνσεις</a:t>
            </a:r>
            <a:r>
              <a:rPr lang="en-US" sz="2000" b="1" i="1" dirty="0" smtClean="0">
                <a:solidFill>
                  <a:srgbClr val="009900"/>
                </a:solidFill>
              </a:rPr>
              <a:t> &amp; </a:t>
            </a:r>
            <a:r>
              <a:rPr lang="el-GR" sz="2000" b="1" i="1" dirty="0" smtClean="0">
                <a:solidFill>
                  <a:srgbClr val="009900"/>
                </a:solidFill>
              </a:rPr>
              <a:t>αριθμούς θυρών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ZapfDingbats"/>
              <a:buNone/>
            </a:pPr>
            <a:r>
              <a:rPr lang="el-GR" sz="2000" dirty="0" smtClean="0"/>
              <a:t>	για να </a:t>
            </a:r>
            <a:r>
              <a:rPr lang="el-GR" sz="2000" b="1" dirty="0" smtClean="0"/>
              <a:t>κατευθύνει το </a:t>
            </a:r>
            <a:r>
              <a:rPr lang="en-GB" sz="2000" b="1" dirty="0" smtClean="0"/>
              <a:t>segment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>
              <a:buFont typeface="ZapfDingbats"/>
              <a:buNone/>
            </a:pPr>
            <a:r>
              <a:rPr lang="el-GR" sz="2000" b="1" dirty="0" smtClean="0"/>
              <a:t>	στο κατάλληλο </a:t>
            </a:r>
            <a:r>
              <a:rPr lang="en-US" sz="2000" b="1" dirty="0" smtClean="0"/>
              <a:t>socket</a:t>
            </a:r>
          </a:p>
        </p:txBody>
      </p:sp>
      <p:grpSp>
        <p:nvGrpSpPr>
          <p:cNvPr id="19462" name="Group 81"/>
          <p:cNvGrpSpPr>
            <a:grpSpLocks/>
          </p:cNvGrpSpPr>
          <p:nvPr/>
        </p:nvGrpSpPr>
        <p:grpSpPr bwMode="auto">
          <a:xfrm>
            <a:off x="4532313" y="2209800"/>
            <a:ext cx="3455988" cy="4252913"/>
            <a:chOff x="3283" y="1049"/>
            <a:chExt cx="2177" cy="2679"/>
          </a:xfrm>
        </p:grpSpPr>
        <p:sp>
          <p:nvSpPr>
            <p:cNvPr id="19463" name="Rectangle 75"/>
            <p:cNvSpPr>
              <a:spLocks noChangeArrowheads="1"/>
            </p:cNvSpPr>
            <p:nvPr/>
          </p:nvSpPr>
          <p:spPr bwMode="auto">
            <a:xfrm>
              <a:off x="3366" y="1260"/>
              <a:ext cx="2094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9464" name="Rectangle 65"/>
            <p:cNvSpPr>
              <a:spLocks noChangeArrowheads="1"/>
            </p:cNvSpPr>
            <p:nvPr/>
          </p:nvSpPr>
          <p:spPr bwMode="auto">
            <a:xfrm>
              <a:off x="3318" y="1320"/>
              <a:ext cx="2094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9465" name="Text Box 63"/>
            <p:cNvSpPr txBox="1">
              <a:spLocks noChangeArrowheads="1"/>
            </p:cNvSpPr>
            <p:nvPr/>
          </p:nvSpPr>
          <p:spPr bwMode="auto">
            <a:xfrm>
              <a:off x="3283" y="1334"/>
              <a:ext cx="1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source port #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9466" name="Text Box 64"/>
            <p:cNvSpPr txBox="1">
              <a:spLocks noChangeArrowheads="1"/>
            </p:cNvSpPr>
            <p:nvPr/>
          </p:nvSpPr>
          <p:spPr bwMode="auto">
            <a:xfrm>
              <a:off x="4405" y="1334"/>
              <a:ext cx="9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>
                  <a:solidFill>
                    <a:srgbClr val="FF0000"/>
                  </a:solidFill>
                </a:rPr>
                <a:t>dest</a:t>
              </a:r>
              <a:r>
                <a:rPr lang="en-US" sz="1800" b="1" dirty="0">
                  <a:solidFill>
                    <a:srgbClr val="FF0000"/>
                  </a:solidFill>
                </a:rPr>
                <a:t> port #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467" name="Line 66"/>
            <p:cNvSpPr>
              <a:spLocks noChangeShapeType="1"/>
            </p:cNvSpPr>
            <p:nvPr/>
          </p:nvSpPr>
          <p:spPr bwMode="auto">
            <a:xfrm flipV="1">
              <a:off x="3312" y="1572"/>
              <a:ext cx="2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68" name="Line 68"/>
            <p:cNvSpPr>
              <a:spLocks noChangeShapeType="1"/>
            </p:cNvSpPr>
            <p:nvPr/>
          </p:nvSpPr>
          <p:spPr bwMode="auto">
            <a:xfrm flipV="1">
              <a:off x="3318" y="2196"/>
              <a:ext cx="20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69" name="Line 69"/>
            <p:cNvSpPr>
              <a:spLocks noChangeShapeType="1"/>
            </p:cNvSpPr>
            <p:nvPr/>
          </p:nvSpPr>
          <p:spPr bwMode="auto">
            <a:xfrm flipV="1">
              <a:off x="4350" y="1320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0" name="Text Box 70"/>
            <p:cNvSpPr txBox="1">
              <a:spLocks noChangeArrowheads="1"/>
            </p:cNvSpPr>
            <p:nvPr/>
          </p:nvSpPr>
          <p:spPr bwMode="auto">
            <a:xfrm>
              <a:off x="4036" y="104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71" name="Line 71"/>
            <p:cNvSpPr>
              <a:spLocks noChangeShapeType="1"/>
            </p:cNvSpPr>
            <p:nvPr/>
          </p:nvSpPr>
          <p:spPr bwMode="auto">
            <a:xfrm>
              <a:off x="4638" y="1173"/>
              <a:ext cx="7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2" name="Line 72"/>
            <p:cNvSpPr>
              <a:spLocks noChangeShapeType="1"/>
            </p:cNvSpPr>
            <p:nvPr/>
          </p:nvSpPr>
          <p:spPr bwMode="auto">
            <a:xfrm rot="10800000">
              <a:off x="3309" y="1179"/>
              <a:ext cx="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3" name="Text Box 73"/>
            <p:cNvSpPr txBox="1">
              <a:spLocks noChangeArrowheads="1"/>
            </p:cNvSpPr>
            <p:nvPr/>
          </p:nvSpPr>
          <p:spPr bwMode="auto">
            <a:xfrm>
              <a:off x="3857" y="2489"/>
              <a:ext cx="9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b="1" i="1">
                  <a:solidFill>
                    <a:srgbClr val="FF66CC"/>
                  </a:solidFill>
                </a:rPr>
                <a:t>δεδομένα </a:t>
              </a:r>
            </a:p>
            <a:p>
              <a:pPr algn="ctr" eaLnBrk="0" hangingPunct="0"/>
              <a:r>
                <a:rPr lang="el-GR" sz="2000" b="1" i="1">
                  <a:solidFill>
                    <a:srgbClr val="FF66CC"/>
                  </a:solidFill>
                </a:rPr>
                <a:t>εφαρμογής</a:t>
              </a:r>
              <a:r>
                <a:rPr lang="en-US" sz="2000" b="1" i="1">
                  <a:solidFill>
                    <a:srgbClr val="FF66CC"/>
                  </a:solidFill>
                </a:rPr>
                <a:t> </a:t>
              </a:r>
            </a:p>
            <a:p>
              <a:pPr algn="ctr" eaLnBrk="0" hangingPunct="0"/>
              <a:r>
                <a:rPr lang="en-US" sz="2000" b="1" i="1">
                  <a:solidFill>
                    <a:srgbClr val="FF66CC"/>
                  </a:solidFill>
                </a:rPr>
                <a:t>(</a:t>
              </a:r>
              <a:r>
                <a:rPr lang="el-GR" sz="2000" b="1" i="1">
                  <a:solidFill>
                    <a:srgbClr val="FF66CC"/>
                  </a:solidFill>
                </a:rPr>
                <a:t>μήνυμα</a:t>
              </a:r>
              <a:r>
                <a:rPr lang="en-US" sz="2000" b="1" i="1">
                  <a:solidFill>
                    <a:srgbClr val="FF66CC"/>
                  </a:solidFill>
                </a:rPr>
                <a:t>)</a:t>
              </a:r>
              <a:endParaRPr lang="en-US" sz="2400" b="1" i="1">
                <a:solidFill>
                  <a:srgbClr val="FF66CC"/>
                </a:solidFill>
                <a:latin typeface="Times New Roman" pitchFamily="18" charset="0"/>
              </a:endParaRPr>
            </a:p>
          </p:txBody>
        </p:sp>
        <p:sp>
          <p:nvSpPr>
            <p:cNvPr id="19474" name="Text Box 74"/>
            <p:cNvSpPr txBox="1">
              <a:spLocks noChangeArrowheads="1"/>
            </p:cNvSpPr>
            <p:nvPr/>
          </p:nvSpPr>
          <p:spPr bwMode="auto">
            <a:xfrm>
              <a:off x="3308" y="1769"/>
              <a:ext cx="20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400">
                  <a:latin typeface="Times New Roman" pitchFamily="18" charset="0"/>
                </a:rPr>
                <a:t>άλλα πεδία επικεφαλίδας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75" name="Text Box 76"/>
            <p:cNvSpPr txBox="1">
              <a:spLocks noChangeArrowheads="1"/>
            </p:cNvSpPr>
            <p:nvPr/>
          </p:nvSpPr>
          <p:spPr bwMode="auto">
            <a:xfrm>
              <a:off x="3387" y="3476"/>
              <a:ext cx="20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dirty="0"/>
                <a:t>Μορφή </a:t>
              </a:r>
              <a:r>
                <a:rPr lang="en-US" sz="2000" b="1" dirty="0">
                  <a:solidFill>
                    <a:srgbClr val="002060"/>
                  </a:solidFill>
                </a:rPr>
                <a:t>TCP/UDP segment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0" y="2590800"/>
            <a:ext cx="4495800" cy="2057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7B8B0-4047-419B-8A67-20976F4C0F2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</a:t>
            </a:r>
            <a:r>
              <a:rPr lang="el-GR" sz="3600" smtClean="0"/>
              <a:t>ποπολυπλεξία</a:t>
            </a:r>
            <a:r>
              <a:rPr lang="en-US" sz="3600" smtClean="0"/>
              <a:t> </a:t>
            </a:r>
            <a:r>
              <a:rPr lang="el-GR" sz="3600" i="1" smtClean="0"/>
              <a:t>χωρίς </a:t>
            </a:r>
            <a:r>
              <a:rPr lang="en-US" sz="3600" i="1" smtClean="0"/>
              <a:t>“</a:t>
            </a:r>
            <a:r>
              <a:rPr lang="el-GR" sz="3600" i="1" smtClean="0"/>
              <a:t>σύνδεση</a:t>
            </a:r>
            <a:r>
              <a:rPr lang="en-US" sz="3600" smtClean="0"/>
              <a:t>”</a:t>
            </a:r>
            <a:r>
              <a:rPr lang="el-GR" sz="3600" smtClean="0"/>
              <a:t> (</a:t>
            </a:r>
            <a:r>
              <a:rPr lang="en-GB" sz="3600" smtClean="0"/>
              <a:t>c</a:t>
            </a:r>
            <a:r>
              <a:rPr lang="en-US" sz="3600" smtClean="0"/>
              <a:t>onnectionless demultiplexing</a:t>
            </a:r>
            <a:r>
              <a:rPr lang="el-GR" sz="3600" smtClean="0"/>
              <a:t> )</a:t>
            </a:r>
            <a:endParaRPr lang="en-US" sz="360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6774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Δημιουργεί </a:t>
            </a:r>
            <a:r>
              <a:rPr lang="en-US" sz="2200" b="1" dirty="0" smtClean="0">
                <a:solidFill>
                  <a:srgbClr val="C00000"/>
                </a:solidFill>
              </a:rPr>
              <a:t>sockets </a:t>
            </a:r>
            <a:r>
              <a:rPr lang="el-GR" sz="2200" b="1" dirty="0" smtClean="0">
                <a:solidFill>
                  <a:srgbClr val="C00000"/>
                </a:solidFill>
              </a:rPr>
              <a:t>με αριθμούς θυρών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ZapfDingbats"/>
              <a:buNone/>
            </a:pPr>
            <a:r>
              <a:rPr lang="el-GR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 mySocket1 = new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(99111);</a:t>
            </a:r>
          </a:p>
          <a:p>
            <a:pPr>
              <a:buFont typeface="ZapfDingbats"/>
              <a:buNone/>
            </a:pPr>
            <a:r>
              <a:rPr lang="el-GR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 mySocket2 = new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(99222);</a:t>
            </a:r>
            <a:endParaRPr lang="el-GR" sz="1800" dirty="0" smtClean="0">
              <a:latin typeface="Courier New" pitchFamily="49" charset="0"/>
            </a:endParaRPr>
          </a:p>
          <a:p>
            <a:pPr>
              <a:buFont typeface="ZapfDingbats"/>
              <a:buNone/>
            </a:pPr>
            <a:endParaRPr lang="en-US" sz="1800" dirty="0" smtClean="0">
              <a:latin typeface="Courier New" pitchFamily="49" charset="0"/>
            </a:endParaRPr>
          </a:p>
          <a:p>
            <a:pPr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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UDP socket </a:t>
            </a:r>
            <a:r>
              <a:rPr lang="el-GR" sz="2200" dirty="0" smtClean="0"/>
              <a:t>χαρα</a:t>
            </a:r>
            <a:r>
              <a:rPr lang="el-GR" sz="2200" dirty="0" smtClean="0">
                <a:latin typeface="Arial" pitchFamily="34" charset="0"/>
              </a:rPr>
              <a:t>κ</a:t>
            </a:r>
            <a:r>
              <a:rPr lang="el-GR" sz="2200" dirty="0" smtClean="0"/>
              <a:t>τηρίζεται από τα παρακάτω </a:t>
            </a:r>
            <a:r>
              <a:rPr lang="el-GR" sz="2200" b="1" u="sng" dirty="0" smtClean="0"/>
              <a:t>δύο πεδία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</a:rPr>
              <a:t>IP </a:t>
            </a:r>
            <a:r>
              <a:rPr lang="el-GR" sz="2200" dirty="0" smtClean="0">
                <a:solidFill>
                  <a:srgbClr val="FF0000"/>
                </a:solidFill>
              </a:rPr>
              <a:t>διεύθυνση προορισμού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l-GR" sz="2200" dirty="0" smtClean="0">
                <a:solidFill>
                  <a:srgbClr val="FF0000"/>
                </a:solidFill>
              </a:rPr>
              <a:t> αριθμός θύρας προορισμού</a:t>
            </a:r>
            <a:endParaRPr lang="en-US" sz="2200" dirty="0" smtClean="0"/>
          </a:p>
        </p:txBody>
      </p:sp>
      <p:sp>
        <p:nvSpPr>
          <p:cNvPr id="20486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err="1" smtClean="0"/>
              <a:t>Οταν</a:t>
            </a:r>
            <a:r>
              <a:rPr lang="el-GR" sz="2200" dirty="0" smtClean="0"/>
              <a:t> ένας </a:t>
            </a:r>
            <a:r>
              <a:rPr lang="en-US" sz="2200" dirty="0" smtClean="0"/>
              <a:t>host </a:t>
            </a:r>
            <a:r>
              <a:rPr lang="el-GR" sz="2200" dirty="0" smtClean="0"/>
              <a:t>λαμβάνει ένα </a:t>
            </a:r>
            <a:r>
              <a:rPr lang="en-US" sz="2200" dirty="0" smtClean="0"/>
              <a:t>UDP segment: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Ελέγχει τον </a:t>
            </a:r>
            <a:r>
              <a:rPr lang="el-GR" sz="2000" b="1" u="sng" dirty="0" smtClean="0">
                <a:solidFill>
                  <a:srgbClr val="009900"/>
                </a:solidFill>
              </a:rPr>
              <a:t>αριθμό θύρας </a:t>
            </a:r>
            <a:r>
              <a:rPr lang="el-GR" sz="2000" b="1" i="1" u="sng" dirty="0" smtClean="0">
                <a:solidFill>
                  <a:srgbClr val="009900"/>
                </a:solidFill>
              </a:rPr>
              <a:t>προορισμού</a:t>
            </a:r>
            <a:r>
              <a:rPr lang="en-US" sz="2000" dirty="0" smtClean="0"/>
              <a:t> </a:t>
            </a:r>
            <a:r>
              <a:rPr lang="el-GR" sz="2000" dirty="0" smtClean="0"/>
              <a:t>στο </a:t>
            </a:r>
            <a:r>
              <a:rPr lang="en-US" sz="2000" dirty="0" smtClean="0"/>
              <a:t>segment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Κατευθύνει </a:t>
            </a:r>
            <a:r>
              <a:rPr lang="el-GR" sz="2000" dirty="0" smtClean="0"/>
              <a:t>το </a:t>
            </a:r>
            <a:r>
              <a:rPr lang="en-US" sz="2000" dirty="0" smtClean="0"/>
              <a:t>UDP segment</a:t>
            </a:r>
            <a:r>
              <a:rPr lang="el-GR" sz="2000" dirty="0" smtClean="0"/>
              <a:t> στο</a:t>
            </a:r>
            <a:r>
              <a:rPr lang="en-US" sz="2000" dirty="0" smtClean="0"/>
              <a:t> socket </a:t>
            </a:r>
            <a:r>
              <a:rPr lang="el-GR" sz="2000" dirty="0" smtClean="0"/>
              <a:t>με</a:t>
            </a:r>
            <a:r>
              <a:rPr lang="el-GR" sz="2000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/>
              <a:t>βάση </a:t>
            </a:r>
            <a:r>
              <a:rPr lang="el-GR" sz="2000" dirty="0" smtClean="0">
                <a:solidFill>
                  <a:srgbClr val="009900"/>
                </a:solidFill>
              </a:rPr>
              <a:t>αυτό τον αριθμό θύρας</a:t>
            </a:r>
          </a:p>
          <a:p>
            <a:pPr lvl="1"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   </a:t>
            </a:r>
            <a:r>
              <a:rPr lang="en-US" sz="2000" dirty="0" smtClean="0">
                <a:sym typeface="Wingdings" pitchFamily="2" charset="2"/>
              </a:rPr>
              <a:t>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IP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με </a:t>
            </a:r>
            <a:r>
              <a:rPr lang="el-GR" sz="2000" b="1" i="1" dirty="0" smtClean="0"/>
              <a:t>διαφορετική</a:t>
            </a:r>
            <a:r>
              <a:rPr lang="el-GR" sz="2000" dirty="0" smtClean="0"/>
              <a:t> </a:t>
            </a:r>
            <a:r>
              <a:rPr lang="en-US" sz="2000" dirty="0" smtClean="0"/>
              <a:t>IP</a:t>
            </a:r>
            <a:r>
              <a:rPr lang="el-GR" sz="2000" dirty="0" smtClean="0"/>
              <a:t> </a:t>
            </a:r>
            <a:r>
              <a:rPr lang="el-GR" sz="2000" b="1" dirty="0" smtClean="0"/>
              <a:t>διεύθυνση </a:t>
            </a:r>
            <a:r>
              <a:rPr lang="el-GR" sz="2000" b="1" i="1" dirty="0" smtClean="0"/>
              <a:t>πηγής</a:t>
            </a:r>
            <a:r>
              <a:rPr lang="en-US" sz="2000" i="1" dirty="0" smtClean="0"/>
              <a:t> </a:t>
            </a:r>
            <a:r>
              <a:rPr lang="el-GR" sz="2000" dirty="0" smtClean="0"/>
              <a:t>ή/και </a:t>
            </a:r>
            <a:r>
              <a:rPr lang="el-GR" sz="2000" b="1" dirty="0" smtClean="0"/>
              <a:t>αριθμό θύρας</a:t>
            </a:r>
            <a:r>
              <a:rPr lang="el-GR" sz="2000" dirty="0" smtClean="0"/>
              <a:t> </a:t>
            </a:r>
            <a:r>
              <a:rPr lang="el-GR" sz="2000" b="1" i="1" dirty="0" smtClean="0"/>
              <a:t>πηγής</a:t>
            </a:r>
            <a:r>
              <a:rPr lang="en-US" sz="2000" dirty="0" smtClean="0"/>
              <a:t> </a:t>
            </a:r>
            <a:r>
              <a:rPr lang="el-GR" sz="2000" dirty="0" smtClean="0"/>
              <a:t>κατευθύνονται στο</a:t>
            </a:r>
            <a:r>
              <a:rPr lang="el-GR" sz="2000" u="sng" dirty="0" smtClean="0"/>
              <a:t> </a:t>
            </a:r>
            <a:r>
              <a:rPr lang="el-GR" sz="2000" b="1" u="sng" dirty="0" smtClean="0"/>
              <a:t>ίδιο</a:t>
            </a:r>
            <a:r>
              <a:rPr lang="en-US" sz="2000" b="1" u="sng" dirty="0" smtClean="0"/>
              <a:t> socket</a:t>
            </a:r>
          </a:p>
        </p:txBody>
      </p:sp>
      <p:sp>
        <p:nvSpPr>
          <p:cNvPr id="20487" name="Rectangle 106"/>
          <p:cNvSpPr>
            <a:spLocks noChangeArrowheads="1"/>
          </p:cNvSpPr>
          <p:nvPr/>
        </p:nvSpPr>
        <p:spPr bwMode="auto">
          <a:xfrm>
            <a:off x="457200" y="2895601"/>
            <a:ext cx="7467600" cy="1143000"/>
          </a:xfrm>
          <a:prstGeom prst="rect">
            <a:avLst/>
          </a:prstGeom>
          <a:solidFill>
            <a:srgbClr val="FFFF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57D13-CC8C-48D1-B45D-5664F5C6948D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GB" sz="3800" smtClean="0"/>
              <a:t>A</a:t>
            </a:r>
            <a:r>
              <a:rPr lang="el-GR" sz="3800" smtClean="0"/>
              <a:t>ποπολυπλεξία</a:t>
            </a:r>
            <a:r>
              <a:rPr lang="en-US" sz="3800" smtClean="0"/>
              <a:t> </a:t>
            </a:r>
            <a:r>
              <a:rPr lang="el-GR" sz="3800" smtClean="0"/>
              <a:t>χωρίς σύνδεση </a:t>
            </a:r>
            <a:r>
              <a:rPr lang="en-US" sz="3800" smtClean="0"/>
              <a:t>(</a:t>
            </a:r>
            <a:r>
              <a:rPr lang="el-GR" sz="3800" smtClean="0"/>
              <a:t>συνέχεια</a:t>
            </a:r>
            <a:r>
              <a:rPr lang="en-US" sz="3800" smtClean="0"/>
              <a:t>)</a:t>
            </a:r>
          </a:p>
        </p:txBody>
      </p:sp>
      <p:sp>
        <p:nvSpPr>
          <p:cNvPr id="21509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latin typeface="Courier New" pitchFamily="49" charset="0"/>
              </a:rPr>
              <a:t>DatagramSocket serverSocket = new DatagramSocket(6428);</a:t>
            </a:r>
          </a:p>
          <a:p>
            <a:endParaRPr lang="en-US" smtClean="0"/>
          </a:p>
        </p:txBody>
      </p:sp>
      <p:grpSp>
        <p:nvGrpSpPr>
          <p:cNvPr id="21510" name="Group 86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21513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21562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156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21563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1567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1568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1564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21565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66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514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1560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61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grpSp>
          <p:nvGrpSpPr>
            <p:cNvPr id="21515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1555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6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7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8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9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pSp>
          <p:nvGrpSpPr>
            <p:cNvPr id="21516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155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1517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9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0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1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2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3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1524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1551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2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P3</a:t>
                </a:r>
              </a:p>
            </p:txBody>
          </p:sp>
        </p:grpSp>
        <p:sp>
          <p:nvSpPr>
            <p:cNvPr id="21525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IP: C</a:t>
              </a:r>
            </a:p>
          </p:txBody>
        </p:sp>
        <p:sp>
          <p:nvSpPr>
            <p:cNvPr id="21526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7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8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9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30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1548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6428</a:t>
                </a:r>
              </a:p>
            </p:txBody>
          </p:sp>
          <p:sp>
            <p:nvSpPr>
              <p:cNvPr id="21549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9157</a:t>
                </a:r>
              </a:p>
            </p:txBody>
          </p:sp>
          <p:sp>
            <p:nvSpPr>
              <p:cNvPr id="21550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sp>
          <p:nvSpPr>
            <p:cNvPr id="21531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2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3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4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5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6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7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1538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6428</a:t>
              </a:r>
            </a:p>
          </p:txBody>
        </p:sp>
        <p:sp>
          <p:nvSpPr>
            <p:cNvPr id="21539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21540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1545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6428</a:t>
                </a:r>
              </a:p>
            </p:txBody>
          </p:sp>
          <p:sp>
            <p:nvSpPr>
              <p:cNvPr id="21546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5775</a:t>
                </a:r>
              </a:p>
            </p:txBody>
          </p:sp>
          <p:sp>
            <p:nvSpPr>
              <p:cNvPr id="21547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pSp>
          <p:nvGrpSpPr>
            <p:cNvPr id="21541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1542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5775</a:t>
                </a:r>
              </a:p>
            </p:txBody>
          </p:sp>
          <p:sp>
            <p:nvSpPr>
              <p:cNvPr id="21543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6428</a:t>
                </a:r>
              </a:p>
            </p:txBody>
          </p:sp>
          <p:sp>
            <p:nvSpPr>
              <p:cNvPr id="21544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</p:grpSp>
      <p:sp>
        <p:nvSpPr>
          <p:cNvPr id="21511" name="Text Box 87"/>
          <p:cNvSpPr txBox="1">
            <a:spLocks noChangeArrowheads="1"/>
          </p:cNvSpPr>
          <p:nvPr/>
        </p:nvSpPr>
        <p:spPr bwMode="auto">
          <a:xfrm>
            <a:off x="381000" y="5715000"/>
            <a:ext cx="615791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/>
              <a:t>Η θύρα πηγής (</a:t>
            </a:r>
            <a:r>
              <a:rPr lang="en-US" sz="2000"/>
              <a:t>SP</a:t>
            </a:r>
            <a:r>
              <a:rPr lang="el-GR" sz="2000"/>
              <a:t>)</a:t>
            </a:r>
            <a:r>
              <a:rPr lang="en-US" sz="2000"/>
              <a:t> </a:t>
            </a:r>
            <a:r>
              <a:rPr lang="el-GR" sz="2000"/>
              <a:t>παρέχει</a:t>
            </a:r>
            <a:r>
              <a:rPr lang="en-US" sz="2000"/>
              <a:t> “</a:t>
            </a:r>
            <a:r>
              <a:rPr lang="el-GR" sz="2000"/>
              <a:t>διεύθυνση επιστροφής</a:t>
            </a:r>
            <a:r>
              <a:rPr lang="en-US" sz="2000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EAC2A-4AE0-4CAB-B721-E74589D7B93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10800" cy="1143000"/>
          </a:xfrm>
        </p:spPr>
        <p:txBody>
          <a:bodyPr/>
          <a:lstStyle/>
          <a:p>
            <a:r>
              <a:rPr lang="el-GR" sz="2400" dirty="0" err="1" smtClean="0"/>
              <a:t>Αποπολυπλεξία</a:t>
            </a:r>
            <a:r>
              <a:rPr lang="en-US" sz="2400" dirty="0" smtClean="0"/>
              <a:t> </a:t>
            </a:r>
            <a:r>
              <a:rPr lang="el-GR" sz="2400" dirty="0" smtClean="0"/>
              <a:t>με σύνδεση (</a:t>
            </a:r>
            <a:r>
              <a:rPr lang="en-US" sz="2400" dirty="0" smtClean="0"/>
              <a:t>Connection-oriented </a:t>
            </a:r>
            <a:r>
              <a:rPr lang="en-US" sz="2400" dirty="0" err="1" smtClean="0"/>
              <a:t>demultiplexing</a:t>
            </a:r>
            <a:r>
              <a:rPr lang="en-US" sz="2400" dirty="0" smtClean="0"/>
              <a:t> </a:t>
            </a:r>
            <a:r>
              <a:rPr lang="el-GR" sz="2400" dirty="0" smtClean="0"/>
              <a:t>)</a:t>
            </a:r>
            <a:endParaRPr lang="en-US" sz="2400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dirty="0" smtClean="0">
                <a:sym typeface="Wingdings" pitchFamily="2" charset="2"/>
              </a:rPr>
              <a:t>Το </a:t>
            </a:r>
            <a:r>
              <a:rPr lang="en-US" sz="2200" dirty="0" smtClean="0"/>
              <a:t>TCP socket </a:t>
            </a:r>
            <a:r>
              <a:rPr lang="el-GR" sz="2200" dirty="0" smtClean="0"/>
              <a:t>χαρα</a:t>
            </a:r>
            <a:r>
              <a:rPr lang="el-GR" sz="2200" dirty="0" smtClean="0">
                <a:latin typeface="Arial" pitchFamily="34" charset="0"/>
              </a:rPr>
              <a:t>κ</a:t>
            </a:r>
            <a:r>
              <a:rPr lang="el-GR" sz="2200" dirty="0" smtClean="0"/>
              <a:t>τηρίζεται </a:t>
            </a:r>
            <a:r>
              <a:rPr lang="el-GR" sz="2200" dirty="0" smtClean="0"/>
              <a:t>από τα παρακάτω 4 </a:t>
            </a:r>
            <a:r>
              <a:rPr lang="el-GR" sz="2200" dirty="0" smtClean="0"/>
              <a:t>πεδία</a:t>
            </a:r>
            <a:r>
              <a:rPr lang="en-US" sz="2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source IP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source port number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9900"/>
                </a:solidFill>
              </a:rPr>
              <a:t>dest</a:t>
            </a:r>
            <a:r>
              <a:rPr lang="en-US" sz="2000" dirty="0" smtClean="0">
                <a:solidFill>
                  <a:srgbClr val="009900"/>
                </a:solidFill>
              </a:rPr>
              <a:t> IP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9900"/>
                </a:solidFill>
              </a:rPr>
              <a:t>dest</a:t>
            </a:r>
            <a:r>
              <a:rPr lang="en-US" sz="2000" dirty="0" smtClean="0">
                <a:solidFill>
                  <a:srgbClr val="009900"/>
                </a:solidFill>
              </a:rPr>
              <a:t> port number</a:t>
            </a:r>
          </a:p>
          <a:p>
            <a:pPr>
              <a:buFont typeface="ZapfDingbats"/>
              <a:buNone/>
            </a:pPr>
            <a:r>
              <a:rPr lang="el-GR" sz="2400" dirty="0" smtClean="0"/>
              <a:t>Ο </a:t>
            </a:r>
            <a:r>
              <a:rPr lang="el-GR" sz="2400" dirty="0" smtClean="0"/>
              <a:t>παραλήπτης χρησιμοποιεί και τα 4 πεδία για να προωθήσει το </a:t>
            </a:r>
            <a:r>
              <a:rPr lang="en-US" sz="2400" dirty="0" smtClean="0"/>
              <a:t>segment </a:t>
            </a:r>
            <a:r>
              <a:rPr lang="el-GR" sz="2400" dirty="0" smtClean="0"/>
              <a:t>στο </a:t>
            </a:r>
            <a:r>
              <a:rPr lang="el-GR" sz="2400" b="1" i="1" dirty="0" smtClean="0"/>
              <a:t>κατάλληλο </a:t>
            </a:r>
            <a:r>
              <a:rPr lang="en-US" sz="2400" b="1" i="1" dirty="0" smtClean="0">
                <a:solidFill>
                  <a:srgbClr val="FF0000"/>
                </a:solidFill>
              </a:rPr>
              <a:t>socket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smtClean="0"/>
              <a:t>Ένας </a:t>
            </a:r>
            <a:r>
              <a:rPr lang="en-US" sz="2200" dirty="0" smtClean="0"/>
              <a:t>server host </a:t>
            </a:r>
            <a:r>
              <a:rPr lang="el-GR" sz="2200" dirty="0" smtClean="0"/>
              <a:t>μπορεί να υποστηρίξει </a:t>
            </a:r>
            <a:r>
              <a:rPr lang="el-GR" sz="2200" b="1" i="1" dirty="0" smtClean="0"/>
              <a:t>πολλαπλά</a:t>
            </a:r>
            <a:r>
              <a:rPr lang="el-GR" sz="2200" b="1" dirty="0" smtClean="0"/>
              <a:t>  </a:t>
            </a:r>
            <a:r>
              <a:rPr lang="en-US" sz="2200" dirty="0" smtClean="0">
                <a:solidFill>
                  <a:srgbClr val="009900"/>
                </a:solidFill>
              </a:rPr>
              <a:t>TCP sockets</a:t>
            </a:r>
            <a:r>
              <a:rPr lang="el-GR" sz="2200" dirty="0" smtClean="0">
                <a:solidFill>
                  <a:srgbClr val="009900"/>
                </a:solidFill>
              </a:rPr>
              <a:t> </a:t>
            </a:r>
            <a:r>
              <a:rPr lang="el-GR" sz="2200" dirty="0" smtClean="0"/>
              <a:t>ταυτόχρονα</a:t>
            </a:r>
            <a:r>
              <a:rPr lang="en-US" sz="2200" dirty="0" smtClean="0"/>
              <a:t>: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 </a:t>
            </a:r>
            <a:r>
              <a:rPr lang="el-GR" sz="2000" b="1" dirty="0" smtClean="0"/>
              <a:t>κάθε</a:t>
            </a:r>
            <a:r>
              <a:rPr lang="en-US" sz="2000" b="1" dirty="0" smtClean="0"/>
              <a:t> socket </a:t>
            </a:r>
            <a:r>
              <a:rPr lang="el-GR" sz="2000" dirty="0" smtClean="0"/>
              <a:t>χαρα</a:t>
            </a:r>
            <a:r>
              <a:rPr lang="el-GR" sz="2000" dirty="0" smtClean="0">
                <a:latin typeface="Arial" pitchFamily="34" charset="0"/>
              </a:rPr>
              <a:t>κ</a:t>
            </a:r>
            <a:r>
              <a:rPr lang="el-GR" sz="2000" dirty="0" smtClean="0"/>
              <a:t>τηρίζεται </a:t>
            </a:r>
            <a:r>
              <a:rPr lang="el-GR" sz="2000" dirty="0" smtClean="0"/>
              <a:t>από μια μοναδική τετράδα πεδίων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Web servers </a:t>
            </a:r>
            <a:r>
              <a:rPr lang="el-GR" sz="2200" dirty="0" smtClean="0"/>
              <a:t>έχουν </a:t>
            </a:r>
            <a:r>
              <a:rPr lang="el-GR" sz="2200" b="1" dirty="0" smtClean="0">
                <a:solidFill>
                  <a:srgbClr val="7030A0"/>
                </a:solidFill>
              </a:rPr>
              <a:t>διαφορετικά </a:t>
            </a:r>
            <a:r>
              <a:rPr lang="en-US" sz="2200" b="1" dirty="0" smtClean="0">
                <a:solidFill>
                  <a:srgbClr val="7030A0"/>
                </a:solidFill>
              </a:rPr>
              <a:t>sockets </a:t>
            </a:r>
            <a:r>
              <a:rPr lang="el-GR" sz="2200" dirty="0" smtClean="0"/>
              <a:t>για κάθε </a:t>
            </a:r>
            <a:r>
              <a:rPr lang="en-US" sz="2200" dirty="0" smtClean="0"/>
              <a:t>client </a:t>
            </a:r>
            <a:r>
              <a:rPr lang="el-GR" sz="2200" dirty="0" smtClean="0"/>
              <a:t>που συνδέεται</a:t>
            </a:r>
            <a:endParaRPr lang="en-US" sz="2200" dirty="0" smtClean="0"/>
          </a:p>
          <a:p>
            <a:pPr lvl="1">
              <a:buNone/>
            </a:pPr>
            <a:r>
              <a:rPr lang="el-GR" sz="2000" dirty="0" smtClean="0"/>
              <a:t>Μάλιστα οι </a:t>
            </a:r>
            <a:r>
              <a:rPr lang="en-US" sz="2000" b="1" dirty="0" smtClean="0">
                <a:solidFill>
                  <a:srgbClr val="7030A0"/>
                </a:solidFill>
              </a:rPr>
              <a:t>non-persistent HTTP </a:t>
            </a:r>
            <a:r>
              <a:rPr lang="el-GR" sz="2000" dirty="0" smtClean="0"/>
              <a:t>έχουν </a:t>
            </a:r>
            <a:r>
              <a:rPr lang="el-GR" sz="2000" b="1" i="1" dirty="0" smtClean="0"/>
              <a:t>διαφορετικά </a:t>
            </a:r>
            <a:r>
              <a:rPr lang="en-US" sz="2000" dirty="0" smtClean="0"/>
              <a:t>sockets </a:t>
            </a:r>
            <a:r>
              <a:rPr lang="el-GR" sz="2000" dirty="0" smtClean="0"/>
              <a:t>για </a:t>
            </a:r>
            <a:r>
              <a:rPr lang="el-GR" sz="2000" b="1" i="1" u="sng" dirty="0" smtClean="0"/>
              <a:t>κάθε αίτημα</a:t>
            </a:r>
            <a:endParaRPr lang="en-US" sz="2000" b="1" i="1" u="sng" dirty="0" smtClean="0"/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381000" y="17526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FFFF00">
              <a:alpha val="1882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9CD50-6822-4B07-BA41-80500901714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smtClean="0"/>
              <a:t>Αποπολυπλεξία</a:t>
            </a:r>
            <a:r>
              <a:rPr lang="en-US" smtClean="0"/>
              <a:t> </a:t>
            </a:r>
            <a:r>
              <a:rPr lang="el-GR" smtClean="0"/>
              <a:t>με σύνδεση</a:t>
            </a:r>
            <a:r>
              <a:rPr lang="en-US" smtClean="0"/>
              <a:t> (</a:t>
            </a:r>
            <a:r>
              <a:rPr lang="el-GR" smtClean="0"/>
              <a:t>συνέχεια</a:t>
            </a:r>
            <a:r>
              <a:rPr lang="en-US" smtClean="0"/>
              <a:t>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3558" name="Group 87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23619" name="Group 6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3625" name="Rectangle 7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6" name="Rectangle 8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7" name="Rectangle 9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8" name="Rectangle 10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9" name="Rectangle 11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3620" name="Group 12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3623" name="Rectangle 13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624" name="Oval 14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3621" name="Text Box 15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3622" name="Line 16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3617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18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P1</a:t>
              </a:r>
            </a:p>
          </p:txBody>
        </p:sp>
      </p:grpSp>
      <p:grpSp>
        <p:nvGrpSpPr>
          <p:cNvPr id="23560" name="Group 21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3612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3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4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5" name="Rectangle 25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6" name="Rectangle 26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3561" name="Group 27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3610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11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P2</a:t>
              </a:r>
            </a:p>
          </p:txBody>
        </p:sp>
      </p:grpSp>
      <p:sp>
        <p:nvSpPr>
          <p:cNvPr id="23562" name="Line 31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Rectangle 32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4" name="Rectangle 33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5" name="Rectangle 34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6" name="Rectangle 35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7" name="Rectangle 36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3568" name="Group 37"/>
          <p:cNvGrpSpPr>
            <a:grpSpLocks/>
          </p:cNvGrpSpPr>
          <p:nvPr/>
        </p:nvGrpSpPr>
        <p:grpSpPr bwMode="auto">
          <a:xfrm>
            <a:off x="3810000" y="2362200"/>
            <a:ext cx="571500" cy="500063"/>
            <a:chOff x="2614" y="2862"/>
            <a:chExt cx="377" cy="315"/>
          </a:xfrm>
        </p:grpSpPr>
        <p:sp>
          <p:nvSpPr>
            <p:cNvPr id="23608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9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P4</a:t>
              </a:r>
            </a:p>
          </p:txBody>
        </p:sp>
      </p:grpSp>
      <p:sp>
        <p:nvSpPr>
          <p:cNvPr id="23569" name="Text Box 40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3570" name="Line 42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Line 44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Line 49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Line 50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4" name="Line 51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5" name="Line 5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6" name="Rectangle 55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SP: 9157</a:t>
            </a:r>
          </a:p>
        </p:txBody>
      </p:sp>
      <p:sp>
        <p:nvSpPr>
          <p:cNvPr id="23577" name="Rectangle 56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DP: 80</a:t>
            </a:r>
          </a:p>
        </p:txBody>
      </p:sp>
      <p:sp>
        <p:nvSpPr>
          <p:cNvPr id="23578" name="Rectangle 57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23579" name="Group 89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3605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3606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3607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3580" name="Group 66"/>
          <p:cNvGrpSpPr>
            <a:grpSpLocks/>
          </p:cNvGrpSpPr>
          <p:nvPr/>
        </p:nvGrpSpPr>
        <p:grpSpPr bwMode="auto">
          <a:xfrm>
            <a:off x="4419600" y="2362200"/>
            <a:ext cx="571500" cy="500063"/>
            <a:chOff x="2614" y="2862"/>
            <a:chExt cx="377" cy="315"/>
          </a:xfrm>
        </p:grpSpPr>
        <p:sp>
          <p:nvSpPr>
            <p:cNvPr id="23603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4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P5</a:t>
              </a:r>
            </a:p>
          </p:txBody>
        </p:sp>
      </p:grpSp>
      <p:grpSp>
        <p:nvGrpSpPr>
          <p:cNvPr id="23581" name="Group 69"/>
          <p:cNvGrpSpPr>
            <a:grpSpLocks/>
          </p:cNvGrpSpPr>
          <p:nvPr/>
        </p:nvGrpSpPr>
        <p:grpSpPr bwMode="auto">
          <a:xfrm>
            <a:off x="5022850" y="2351088"/>
            <a:ext cx="571500" cy="500062"/>
            <a:chOff x="2614" y="2862"/>
            <a:chExt cx="377" cy="315"/>
          </a:xfrm>
        </p:grpSpPr>
        <p:sp>
          <p:nvSpPr>
            <p:cNvPr id="23601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2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P6</a:t>
              </a:r>
            </a:p>
          </p:txBody>
        </p:sp>
      </p:grpSp>
      <p:grpSp>
        <p:nvGrpSpPr>
          <p:cNvPr id="23582" name="Group 72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3599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0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P3</a:t>
              </a:r>
            </a:p>
          </p:txBody>
        </p:sp>
      </p:grpSp>
      <p:sp>
        <p:nvSpPr>
          <p:cNvPr id="23583" name="Line 75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4" name="Line 76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5" name="Line 78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6" name="Rectangle 79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23587" name="Rectangle 80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88" name="Text Box 81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l-GR"/>
          </a:p>
        </p:txBody>
      </p:sp>
      <p:sp>
        <p:nvSpPr>
          <p:cNvPr id="23589" name="Text Box 82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A</a:t>
            </a:r>
          </a:p>
        </p:txBody>
      </p:sp>
      <p:sp>
        <p:nvSpPr>
          <p:cNvPr id="23590" name="Text Box 84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91" name="Text Box 86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grpSp>
        <p:nvGrpSpPr>
          <p:cNvPr id="23592" name="Group 90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3596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5775</a:t>
              </a:r>
            </a:p>
          </p:txBody>
        </p:sp>
        <p:sp>
          <p:nvSpPr>
            <p:cNvPr id="23597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3598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3593" name="Rectangle 94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94" name="Rectangle 95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sp>
        <p:nvSpPr>
          <p:cNvPr id="23595" name="Line 97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90F37-BB4B-4C96-A4E6-6C62D8B89252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677400" cy="1143000"/>
          </a:xfrm>
        </p:spPr>
        <p:txBody>
          <a:bodyPr/>
          <a:lstStyle/>
          <a:p>
            <a:r>
              <a:rPr lang="el-GR" smtClean="0"/>
              <a:t>Αποπολυπλεξία</a:t>
            </a:r>
            <a:r>
              <a:rPr lang="en-US" smtClean="0"/>
              <a:t> </a:t>
            </a:r>
            <a:r>
              <a:rPr lang="el-GR" smtClean="0"/>
              <a:t>με σύνδεση</a:t>
            </a:r>
            <a:r>
              <a:rPr lang="en-US" smtClean="0"/>
              <a:t>:</a:t>
            </a:r>
            <a:r>
              <a:rPr lang="el-GR" smtClean="0"/>
              <a:t/>
            </a:r>
            <a:br>
              <a:rPr lang="el-GR" smtClean="0"/>
            </a:br>
            <a:r>
              <a:rPr lang="en-US" smtClean="0"/>
              <a:t>Threaded Web Server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24638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4644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5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6" name="Rectangle 8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7" name="Rectangle 9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8" name="Rectangle 10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4639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4642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4643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4640" name="Text Box 14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4641" name="Line 15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4583" name="Group 16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4636" name="Rectangle 1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37" name="Oval 1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P1</a:t>
              </a:r>
            </a:p>
          </p:txBody>
        </p:sp>
      </p:grpSp>
      <p:grpSp>
        <p:nvGrpSpPr>
          <p:cNvPr id="24584" name="Group 19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4631" name="Rectangle 20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2" name="Rectangle 21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3" name="Rectangle 22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4" name="Rectangle 23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5" name="Rectangle 24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4585" name="Group 25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4629" name="Rectangle 26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30" name="Oval 27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P2</a:t>
              </a:r>
            </a:p>
          </p:txBody>
        </p:sp>
      </p:grpSp>
      <p:sp>
        <p:nvSpPr>
          <p:cNvPr id="24586" name="Line 28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88" name="Rectangle 30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89" name="Rectangle 31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0" name="Rectangle 32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1" name="Rectangle 33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2" name="Rectangle 35"/>
          <p:cNvSpPr>
            <a:spLocks noChangeArrowheads="1"/>
          </p:cNvSpPr>
          <p:nvPr/>
        </p:nvSpPr>
        <p:spPr bwMode="auto">
          <a:xfrm>
            <a:off x="3810000" y="2667000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4593" name="Text Box 37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4594" name="Line 38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Line 39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Line 40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Line 41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8" name="Line 42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9" name="Line 4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Rectangle 44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SP: 9157</a:t>
            </a:r>
          </a:p>
        </p:txBody>
      </p:sp>
      <p:sp>
        <p:nvSpPr>
          <p:cNvPr id="24601" name="Rectangle 45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DP: 80</a:t>
            </a:r>
          </a:p>
        </p:txBody>
      </p:sp>
      <p:sp>
        <p:nvSpPr>
          <p:cNvPr id="24602" name="Rectangle 46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24603" name="Group 47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4626" name="Rectangle 48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4627" name="Rectangle 49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4628" name="Rectangle 50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4604" name="Rectangle 52"/>
          <p:cNvSpPr>
            <a:spLocks noChangeArrowheads="1"/>
          </p:cNvSpPr>
          <p:nvPr/>
        </p:nvSpPr>
        <p:spPr bwMode="auto">
          <a:xfrm>
            <a:off x="4419600" y="2667000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4605" name="Oval 53"/>
          <p:cNvSpPr>
            <a:spLocks noChangeArrowheads="1"/>
          </p:cNvSpPr>
          <p:nvPr/>
        </p:nvSpPr>
        <p:spPr bwMode="auto">
          <a:xfrm>
            <a:off x="3733800" y="2362200"/>
            <a:ext cx="19050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P4</a:t>
            </a:r>
          </a:p>
        </p:txBody>
      </p:sp>
      <p:sp>
        <p:nvSpPr>
          <p:cNvPr id="24606" name="Rectangle 55"/>
          <p:cNvSpPr>
            <a:spLocks noChangeArrowheads="1"/>
          </p:cNvSpPr>
          <p:nvPr/>
        </p:nvSpPr>
        <p:spPr bwMode="auto">
          <a:xfrm>
            <a:off x="5022850" y="2655888"/>
            <a:ext cx="571500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grpSp>
        <p:nvGrpSpPr>
          <p:cNvPr id="24607" name="Group 57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4624" name="Rectangle 5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25" name="Oval 5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P3</a:t>
              </a:r>
            </a:p>
          </p:txBody>
        </p:sp>
      </p:grpSp>
      <p:sp>
        <p:nvSpPr>
          <p:cNvPr id="24608" name="Line 60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9" name="Line 61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0" name="Line 62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1" name="Rectangle 63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24612" name="Rectangle 64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3" name="Text Box 65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l-GR"/>
          </a:p>
        </p:txBody>
      </p:sp>
      <p:sp>
        <p:nvSpPr>
          <p:cNvPr id="24614" name="Text Box 66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A</a:t>
            </a:r>
          </a:p>
        </p:txBody>
      </p:sp>
      <p:sp>
        <p:nvSpPr>
          <p:cNvPr id="24615" name="Text Box 67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6" name="Text Box 68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grpSp>
        <p:nvGrpSpPr>
          <p:cNvPr id="24617" name="Group 69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4621" name="Rectangle 70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5775</a:t>
              </a:r>
            </a:p>
          </p:txBody>
        </p:sp>
        <p:sp>
          <p:nvSpPr>
            <p:cNvPr id="24622" name="Rectangle 71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4623" name="Rectangle 72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4618" name="Rectangle 73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9" name="Rectangle 74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sp>
        <p:nvSpPr>
          <p:cNvPr id="24620" name="Line 75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0492B-02D4-49CC-B6AC-45D4FD446A9D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113" y="2286000"/>
            <a:ext cx="8070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/>
              <a:t>Revisiting </a:t>
            </a:r>
          </a:p>
          <a:p>
            <a:pPr algn="ctr" eaLnBrk="0" hangingPunct="0"/>
            <a:r>
              <a:rPr lang="en-US" sz="3600"/>
              <a:t> layers, encapsulation, decapsulation </a:t>
            </a:r>
          </a:p>
          <a:p>
            <a:pPr algn="ctr" eaLnBrk="0" hangingPunct="0"/>
            <a:r>
              <a:rPr lang="en-US" sz="3600"/>
              <a:t> &amp; packet</a:t>
            </a:r>
          </a:p>
          <a:p>
            <a:pPr algn="ctr" eaLnBrk="0" hangingPunct="0"/>
            <a:endParaRPr lang="en-US" sz="2400"/>
          </a:p>
          <a:p>
            <a:pPr algn="ctr" eaLnBrk="0" hangingPunct="0"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5077A-D528-41B2-B96A-FDA4F66198DF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User Datagram Protocol </a:t>
            </a:r>
            <a:r>
              <a:rPr lang="en-US" sz="2800" smtClean="0"/>
              <a:t>[RFC 768]</a:t>
            </a:r>
            <a:endParaRPr 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876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Μινιμαλιστικό</a:t>
            </a:r>
            <a:r>
              <a:rPr lang="en-US" sz="1800" dirty="0" smtClean="0"/>
              <a:t> </a:t>
            </a:r>
            <a:r>
              <a:rPr lang="el-GR" sz="1800" dirty="0" smtClean="0"/>
              <a:t>πρωτόκολλο μεταφοράς του Διαδικτύου</a:t>
            </a:r>
            <a:endParaRPr lang="en-US" sz="1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Υπηρεσία </a:t>
            </a:r>
            <a:r>
              <a:rPr lang="en-US" sz="1800" dirty="0" smtClean="0"/>
              <a:t>“</a:t>
            </a:r>
            <a:r>
              <a:rPr lang="el-GR" sz="1800" dirty="0" smtClean="0"/>
              <a:t>καλύτερης δυνατής προσπάθειας</a:t>
            </a:r>
            <a:r>
              <a:rPr lang="en-US" sz="1800" dirty="0" smtClean="0"/>
              <a:t>” (</a:t>
            </a:r>
            <a:r>
              <a:rPr lang="en-US" sz="1800" b="1" i="1" dirty="0" smtClean="0"/>
              <a:t>best-effort service</a:t>
            </a:r>
            <a:r>
              <a:rPr lang="en-US" sz="1800" dirty="0" smtClean="0"/>
              <a:t>),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dirty="0" smtClean="0"/>
              <a:t>    </a:t>
            </a:r>
            <a:r>
              <a:rPr lang="el-GR" sz="1800" dirty="0" smtClean="0"/>
              <a:t>τα </a:t>
            </a:r>
            <a:r>
              <a:rPr lang="en-US" sz="1800" dirty="0" smtClean="0"/>
              <a:t>UDP segments </a:t>
            </a:r>
            <a:r>
              <a:rPr lang="el-GR" sz="1800" dirty="0" smtClean="0"/>
              <a:t>μπορεί να</a:t>
            </a:r>
            <a:r>
              <a:rPr lang="en-US" sz="1800" dirty="0" smtClean="0"/>
              <a:t>: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l-GR" sz="1800" b="1" dirty="0" smtClean="0">
                <a:solidFill>
                  <a:srgbClr val="FF0000"/>
                </a:solidFill>
              </a:rPr>
              <a:t>χαθούν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l-GR" sz="1800" dirty="0" smtClean="0">
                <a:solidFill>
                  <a:srgbClr val="FF0000"/>
                </a:solidFill>
                <a:sym typeface="Wingdings" pitchFamily="2" charset="2"/>
              </a:rPr>
              <a:t>παραληφθούν από την εφαρμογή </a:t>
            </a:r>
            <a:r>
              <a:rPr lang="el-GR" sz="1800" b="1" i="1" dirty="0" smtClean="0">
                <a:solidFill>
                  <a:srgbClr val="FF0000"/>
                </a:solidFill>
                <a:sym typeface="Wingdings" pitchFamily="2" charset="2"/>
              </a:rPr>
              <a:t>με λάθος σειρά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l-GR" sz="1800" dirty="0" err="1" smtClean="0">
                <a:solidFill>
                  <a:srgbClr val="009900"/>
                </a:solidFill>
              </a:rPr>
              <a:t>ασυνδεσιστρεφές</a:t>
            </a:r>
            <a:r>
              <a:rPr lang="en-US" sz="1800" dirty="0" smtClean="0">
                <a:solidFill>
                  <a:srgbClr val="009900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n-US" sz="2000" b="1" dirty="0" smtClean="0">
                <a:solidFill>
                  <a:srgbClr val="009900"/>
                </a:solidFill>
                <a:sym typeface="Wingdings" pitchFamily="2" charset="2"/>
              </a:rPr>
              <a:t></a:t>
            </a:r>
            <a:r>
              <a:rPr lang="en-US" sz="1800" b="1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1800" b="1" i="1" dirty="0" smtClean="0">
                <a:solidFill>
                  <a:srgbClr val="009900"/>
                </a:solidFill>
                <a:sym typeface="Wingdings" pitchFamily="2" charset="2"/>
              </a:rPr>
              <a:t>Δεν</a:t>
            </a:r>
            <a:r>
              <a:rPr lang="el-GR" sz="1800" b="1" dirty="0" smtClean="0">
                <a:solidFill>
                  <a:srgbClr val="009900"/>
                </a:solidFill>
                <a:sym typeface="Wingdings" pitchFamily="2" charset="2"/>
              </a:rPr>
              <a:t> γίνεται</a:t>
            </a:r>
            <a:r>
              <a:rPr lang="en-US" sz="1800" b="1" dirty="0" smtClean="0">
                <a:solidFill>
                  <a:srgbClr val="009900"/>
                </a:solidFill>
              </a:rPr>
              <a:t> </a:t>
            </a:r>
            <a:r>
              <a:rPr lang="el-GR" sz="1800" b="1" dirty="0" smtClean="0">
                <a:solidFill>
                  <a:srgbClr val="009900"/>
                </a:solidFill>
              </a:rPr>
              <a:t>χειραψία (</a:t>
            </a:r>
            <a:r>
              <a:rPr lang="en-US" sz="1800" b="1" dirty="0" smtClean="0">
                <a:solidFill>
                  <a:srgbClr val="009900"/>
                </a:solidFill>
              </a:rPr>
              <a:t>handshaking</a:t>
            </a:r>
            <a:r>
              <a:rPr lang="el-GR" sz="1800" b="1" dirty="0" smtClean="0">
                <a:solidFill>
                  <a:srgbClr val="009900"/>
                </a:solidFill>
              </a:rPr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μεταξύ</a:t>
            </a:r>
            <a:r>
              <a:rPr lang="en-US" sz="1800" dirty="0" smtClean="0"/>
              <a:t> UDP sender, receiver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None/>
            </a:pPr>
            <a:r>
              <a:rPr lang="el-GR" sz="1800" dirty="0" smtClean="0"/>
              <a:t>Κάθε </a:t>
            </a:r>
            <a:r>
              <a:rPr lang="en-US" sz="1800" dirty="0" smtClean="0"/>
              <a:t>UDP segment </a:t>
            </a:r>
            <a:r>
              <a:rPr lang="el-GR" sz="1800" dirty="0" smtClean="0"/>
              <a:t>το χειρίζεται το </a:t>
            </a:r>
            <a:r>
              <a:rPr lang="en-US" sz="1800" dirty="0" smtClean="0"/>
              <a:t>UDP </a:t>
            </a:r>
            <a:r>
              <a:rPr lang="el-GR" sz="1800" dirty="0" smtClean="0"/>
              <a:t>ανεξάρτητα από τα άλλα</a:t>
            </a:r>
            <a:endParaRPr lang="en-US" sz="1800" dirty="0" smtClean="0"/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4391025" cy="3819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mtClean="0">
                <a:solidFill>
                  <a:srgbClr val="FF0000"/>
                </a:solidFill>
              </a:rPr>
              <a:t>Τι εξυπηρετεί το</a:t>
            </a:r>
            <a:r>
              <a:rPr lang="en-US" smtClean="0">
                <a:solidFill>
                  <a:srgbClr val="FF0000"/>
                </a:solidFill>
              </a:rPr>
              <a:t> UDP?</a:t>
            </a:r>
            <a:endParaRPr lang="en-US" smtClean="0"/>
          </a:p>
          <a:p>
            <a:pPr>
              <a:buFont typeface="ZapfDingbats"/>
              <a:buNone/>
            </a:pPr>
            <a:r>
              <a:rPr lang="en-US" sz="2400" smtClean="0">
                <a:sym typeface="Wingdings" pitchFamily="2" charset="2"/>
              </a:rPr>
              <a:t> </a:t>
            </a:r>
            <a:r>
              <a:rPr lang="el-GR" sz="1800" b="1" i="1" smtClean="0">
                <a:sym typeface="Wingdings" pitchFamily="2" charset="2"/>
              </a:rPr>
              <a:t>Δεν</a:t>
            </a:r>
            <a:r>
              <a:rPr lang="el-GR" sz="1800" smtClean="0">
                <a:sym typeface="Wingdings" pitchFamily="2" charset="2"/>
              </a:rPr>
              <a:t> χρειάζεται να προηγηθεί εγκατάσταση σύνδεσης</a:t>
            </a:r>
            <a:r>
              <a:rPr lang="en-US" sz="1800" smtClean="0"/>
              <a:t> (</a:t>
            </a:r>
            <a:r>
              <a:rPr lang="el-GR" sz="1800" smtClean="0"/>
              <a:t>που </a:t>
            </a:r>
            <a:r>
              <a:rPr lang="el-GR" sz="1800" b="1" smtClean="0"/>
              <a:t>προσθέτει καθυστέρηση</a:t>
            </a:r>
            <a:r>
              <a:rPr lang="en-US" sz="1800" smtClean="0"/>
              <a:t>)</a:t>
            </a:r>
          </a:p>
          <a:p>
            <a:pPr>
              <a:buFont typeface="ZapfDingbats"/>
              <a:buNone/>
            </a:pPr>
            <a:r>
              <a:rPr lang="en-US" sz="1800" smtClean="0">
                <a:sym typeface="Wingdings" pitchFamily="2" charset="2"/>
              </a:rPr>
              <a:t> </a:t>
            </a:r>
            <a:r>
              <a:rPr lang="el-GR" sz="1800" smtClean="0">
                <a:sym typeface="Wingdings" pitchFamily="2" charset="2"/>
              </a:rPr>
              <a:t>απλό</a:t>
            </a:r>
            <a:r>
              <a:rPr lang="en-US" sz="1800" smtClean="0"/>
              <a:t>: </a:t>
            </a:r>
            <a:r>
              <a:rPr lang="el-GR" sz="1800" b="1" i="1" smtClean="0"/>
              <a:t>δεν</a:t>
            </a:r>
            <a:r>
              <a:rPr lang="el-GR" sz="1800" b="1" smtClean="0"/>
              <a:t> διατηρεί </a:t>
            </a:r>
            <a:r>
              <a:rPr lang="en-US" sz="1800" b="1" smtClean="0"/>
              <a:t>“</a:t>
            </a:r>
            <a:r>
              <a:rPr lang="el-GR" sz="1800" b="1" smtClean="0"/>
              <a:t>κατάσταση</a:t>
            </a:r>
            <a:r>
              <a:rPr lang="en-US" sz="1800" smtClean="0"/>
              <a:t>” </a:t>
            </a:r>
            <a:r>
              <a:rPr lang="el-GR" sz="1800" smtClean="0"/>
              <a:t>στους </a:t>
            </a:r>
            <a:r>
              <a:rPr lang="en-US" sz="1800" smtClean="0"/>
              <a:t>sender, receiver</a:t>
            </a:r>
          </a:p>
          <a:p>
            <a:pPr>
              <a:buFont typeface="Wingdings" pitchFamily="2" charset="2"/>
              <a:buChar char="J"/>
            </a:pPr>
            <a:r>
              <a:rPr lang="el-GR" sz="1800" b="1" smtClean="0">
                <a:sym typeface="Wingdings" pitchFamily="2" charset="2"/>
              </a:rPr>
              <a:t>Μικρή </a:t>
            </a:r>
            <a:r>
              <a:rPr lang="el-GR" sz="1800" smtClean="0">
                <a:sym typeface="Wingdings" pitchFamily="2" charset="2"/>
              </a:rPr>
              <a:t>επικεφαλίδα </a:t>
            </a:r>
            <a:r>
              <a:rPr lang="en-US" sz="1800" smtClean="0"/>
              <a:t>segment</a:t>
            </a:r>
            <a:endParaRPr lang="el-GR" sz="1800" smtClean="0"/>
          </a:p>
          <a:p>
            <a:pPr>
              <a:buFont typeface="Wingdings" pitchFamily="2" charset="2"/>
              <a:buChar char="J"/>
            </a:pPr>
            <a:r>
              <a:rPr lang="el-GR" sz="1800" b="1" i="1" smtClean="0"/>
              <a:t>Δεν</a:t>
            </a:r>
            <a:r>
              <a:rPr lang="el-GR" sz="1800" b="1" smtClean="0"/>
              <a:t> παρέχει έλεγ</a:t>
            </a:r>
            <a:r>
              <a:rPr lang="el-GR" sz="1800" b="1" smtClean="0">
                <a:latin typeface="Arial" pitchFamily="34" charset="0"/>
              </a:rPr>
              <a:t>χ</a:t>
            </a:r>
            <a:r>
              <a:rPr lang="el-GR" sz="1800" b="1" smtClean="0"/>
              <a:t>ο συμφόρησης</a:t>
            </a:r>
            <a:r>
              <a:rPr lang="en-US" sz="1800" smtClean="0"/>
              <a:t>: </a:t>
            </a:r>
            <a:r>
              <a:rPr lang="el-GR" sz="1800" smtClean="0"/>
              <a:t>το </a:t>
            </a:r>
            <a:r>
              <a:rPr lang="en-US" sz="1800" smtClean="0"/>
              <a:t>UDP </a:t>
            </a:r>
            <a:r>
              <a:rPr lang="el-GR" sz="1800" smtClean="0"/>
              <a:t>μπορεί να στείλει δεδομένα όσο γρήγορα μπορεί</a:t>
            </a:r>
            <a:endParaRPr lang="en-US" sz="1800" smtClean="0"/>
          </a:p>
          <a:p>
            <a:endParaRPr lang="en-US" sz="1800" smtClean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572000" y="1676400"/>
            <a:ext cx="4572000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42426-F8F6-45BB-BA12-13049CBBD46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l-GR" sz="3600" dirty="0" smtClean="0"/>
              <a:t>Περισσότερες πληροφορίες για το </a:t>
            </a:r>
            <a:r>
              <a:rPr lang="en-US" sz="3600" dirty="0" smtClean="0"/>
              <a:t>UDP</a:t>
            </a:r>
            <a:endParaRPr lang="en-US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56948"/>
            <a:ext cx="7924800" cy="464820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Συχνά χρησιμοποιείται για </a:t>
            </a:r>
            <a:r>
              <a:rPr lang="el-GR" sz="2000" dirty="0" err="1" smtClean="0">
                <a:solidFill>
                  <a:srgbClr val="FF0000"/>
                </a:solidFill>
              </a:rPr>
              <a:t>πολυμεσικές</a:t>
            </a:r>
            <a:r>
              <a:rPr lang="el-GR" sz="2000" dirty="0" smtClean="0">
                <a:solidFill>
                  <a:srgbClr val="FF0000"/>
                </a:solidFill>
              </a:rPr>
              <a:t> εφαρμογές συνεχούς ροής </a:t>
            </a:r>
            <a:r>
              <a:rPr lang="en-GB" sz="2000" dirty="0" smtClean="0">
                <a:solidFill>
                  <a:srgbClr val="FF0000"/>
                </a:solidFill>
              </a:rPr>
              <a:t>(s</a:t>
            </a:r>
            <a:r>
              <a:rPr lang="en-US" sz="2000" dirty="0" err="1" smtClean="0">
                <a:solidFill>
                  <a:srgbClr val="FF0000"/>
                </a:solidFill>
              </a:rPr>
              <a:t>treaming</a:t>
            </a:r>
            <a:r>
              <a:rPr lang="en-US" sz="2000" dirty="0" smtClean="0">
                <a:solidFill>
                  <a:srgbClr val="FF0000"/>
                </a:solidFill>
              </a:rPr>
              <a:t> multimedia apps)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Ανοχή σε απώλειες</a:t>
            </a:r>
            <a:endParaRPr lang="en-US" sz="2000" dirty="0" smtClean="0">
              <a:solidFill>
                <a:srgbClr val="0099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Ευαισθησία στο ρυθμό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Άλλες χρήσεις του</a:t>
            </a:r>
            <a:r>
              <a:rPr lang="en-US" sz="2000" dirty="0" smtClean="0"/>
              <a:t> UDP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SNMP</a:t>
            </a:r>
            <a:endParaRPr lang="el-GR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Αξιόπιστη μεταφορά πάνω από</a:t>
            </a:r>
            <a:r>
              <a:rPr lang="en-US" sz="2000" dirty="0" smtClean="0"/>
              <a:t> UDP: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Προστίθεται η αξιοπιστία στο επίπεδο εφαρμογής</a:t>
            </a:r>
            <a:endParaRPr lang="en-US" sz="2000" dirty="0" smtClean="0">
              <a:solidFill>
                <a:srgbClr val="009900"/>
              </a:solidFill>
            </a:endParaRPr>
          </a:p>
          <a:p>
            <a:pPr lvl="1">
              <a:buFont typeface="ZapfDingbats"/>
              <a:buNone/>
            </a:pP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el-GR" sz="2000" dirty="0" smtClean="0">
                <a:solidFill>
                  <a:srgbClr val="FF0000"/>
                </a:solidFill>
                <a:sym typeface="Wingdings" pitchFamily="2" charset="2"/>
              </a:rPr>
              <a:t>Ανάκαμψη </a:t>
            </a:r>
            <a:r>
              <a:rPr lang="el-GR" sz="2000" dirty="0" smtClean="0">
                <a:solidFill>
                  <a:srgbClr val="FF0000"/>
                </a:solidFill>
              </a:rPr>
              <a:t>από λάθη με βάση την εφαρμογή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819775" y="25717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5743575" y="26670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727700" y="26892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7507288" y="26892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dest port #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5734050" y="30670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5724525" y="346710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V="1">
            <a:off x="7381875" y="26670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883400" y="22367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839075" y="24336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rot="10800000">
            <a:off x="5729288" y="24431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600825" y="4522788"/>
            <a:ext cx="150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/>
              <a:t>δεδομένα </a:t>
            </a:r>
          </a:p>
          <a:p>
            <a:pPr algn="ctr" eaLnBrk="0" hangingPunct="0"/>
            <a:r>
              <a:rPr lang="el-GR" sz="2000"/>
              <a:t>εφαρμογής</a:t>
            </a:r>
            <a:r>
              <a:rPr lang="en-US" sz="2000"/>
              <a:t> </a:t>
            </a:r>
          </a:p>
          <a:p>
            <a:pPr algn="ctr" eaLnBrk="0" hangingPunct="0"/>
            <a:r>
              <a:rPr lang="en-US" sz="2000"/>
              <a:t>(</a:t>
            </a:r>
            <a:r>
              <a:rPr lang="el-GR" sz="2000"/>
              <a:t>μήνυμα</a:t>
            </a:r>
            <a:r>
              <a:rPr lang="en-US" sz="2000"/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6172200" y="6089650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/>
              <a:t>Μορφή </a:t>
            </a:r>
            <a:r>
              <a:rPr lang="en-US" sz="2000"/>
              <a:t>UDP segment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 flipV="1">
            <a:off x="7381875" y="30765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6108700" y="30797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length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7656513" y="3070225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checksum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3276600" y="2514600"/>
            <a:ext cx="2457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/>
              <a:t>μήκος</a:t>
            </a:r>
            <a:r>
              <a:rPr lang="en-US" sz="1800"/>
              <a:t>, </a:t>
            </a:r>
            <a:r>
              <a:rPr lang="el-GR" sz="1800"/>
              <a:t>σε</a:t>
            </a:r>
            <a:r>
              <a:rPr lang="en-US" sz="1800"/>
              <a:t> bytes </a:t>
            </a:r>
            <a:r>
              <a:rPr lang="el-GR" sz="1800"/>
              <a:t>του</a:t>
            </a:r>
            <a:r>
              <a:rPr lang="en-US" sz="1800"/>
              <a:t> UDP segment, </a:t>
            </a:r>
            <a:r>
              <a:rPr lang="el-GR" sz="1800"/>
              <a:t>μαζί με την επικεφαλίδα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457825" y="3114675"/>
            <a:ext cx="7143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C34624-590B-4141-B54C-156BA6B0B8D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Name Server (DNS)</a:t>
            </a:r>
            <a:endParaRPr lang="el-GR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 smtClean="0"/>
              <a:t>Τρέχει στο </a:t>
            </a:r>
            <a:r>
              <a:rPr lang="el-GR" sz="2000" b="1" i="1" dirty="0" smtClean="0"/>
              <a:t>επίπεδο εφαρμογής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 smtClean="0"/>
              <a:t>Η εφαρμογή </a:t>
            </a:r>
            <a:r>
              <a:rPr lang="en-US" sz="2000" b="1" i="1" dirty="0" smtClean="0"/>
              <a:t>DNS</a:t>
            </a:r>
            <a:r>
              <a:rPr lang="en-US" sz="2000" dirty="0" smtClean="0"/>
              <a:t> </a:t>
            </a:r>
            <a:r>
              <a:rPr lang="el-GR" sz="2000" dirty="0" smtClean="0"/>
              <a:t>τρέχει σε ένα </a:t>
            </a:r>
            <a:r>
              <a:rPr lang="en-US" sz="2000" dirty="0" smtClean="0"/>
              <a:t>host</a:t>
            </a:r>
            <a:r>
              <a:rPr lang="el-GR" sz="2000" dirty="0" smtClean="0"/>
              <a:t>. Όταν θέλει να στείλει ένα αίτημα</a:t>
            </a:r>
            <a:r>
              <a:rPr lang="en-US" sz="2000" dirty="0" smtClean="0"/>
              <a:t>-</a:t>
            </a:r>
            <a:r>
              <a:rPr lang="el-GR" sz="2000" dirty="0" smtClean="0"/>
              <a:t>ερώτηση (</a:t>
            </a:r>
            <a:r>
              <a:rPr lang="en-US" sz="2000" dirty="0" smtClean="0"/>
              <a:t>query)</a:t>
            </a:r>
            <a:endParaRPr lang="el-GR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Φτιάχνει ένα μήνυμα </a:t>
            </a:r>
            <a:r>
              <a:rPr lang="en-US" sz="2000" dirty="0" smtClean="0"/>
              <a:t>query</a:t>
            </a:r>
            <a:r>
              <a:rPr lang="el-GR" sz="2000" dirty="0" smtClean="0"/>
              <a:t> και το </a:t>
            </a:r>
            <a:r>
              <a:rPr lang="en-US" sz="2000" dirty="0" smtClean="0"/>
              <a:t>“</a:t>
            </a:r>
            <a:r>
              <a:rPr lang="el-GR" sz="2000" dirty="0" smtClean="0"/>
              <a:t>περνά</a:t>
            </a:r>
            <a:r>
              <a:rPr lang="en-US" sz="2000" dirty="0" smtClean="0"/>
              <a:t>” </a:t>
            </a:r>
            <a:r>
              <a:rPr lang="el-GR" sz="2000" dirty="0" smtClean="0"/>
              <a:t>στο </a:t>
            </a:r>
            <a:r>
              <a:rPr lang="en-US" sz="2000" b="1" dirty="0" smtClean="0">
                <a:solidFill>
                  <a:srgbClr val="009900"/>
                </a:solidFill>
              </a:rPr>
              <a:t>UDP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dirty="0" smtClean="0"/>
              <a:t>Δεν γίνεται κάποιο </a:t>
            </a:r>
            <a:r>
              <a:rPr lang="en-US" sz="2000" b="1" dirty="0" smtClean="0"/>
              <a:t>handshake </a:t>
            </a:r>
            <a:r>
              <a:rPr lang="el-GR" sz="2000" b="1" dirty="0" smtClean="0"/>
              <a:t>με το </a:t>
            </a:r>
            <a:r>
              <a:rPr lang="en-US" sz="2000" b="1" dirty="0" smtClean="0"/>
              <a:t>UDP </a:t>
            </a:r>
            <a:r>
              <a:rPr lang="el-GR" sz="2000" b="1" dirty="0" smtClean="0"/>
              <a:t>που τρέχει στον παραλήπτη</a:t>
            </a:r>
            <a:r>
              <a:rPr lang="el-GR" sz="2000" dirty="0" smtClean="0"/>
              <a:t> που είναι μία άλλη συσκευή στο δίκτυο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Το </a:t>
            </a:r>
            <a:r>
              <a:rPr lang="en-US" sz="2000" dirty="0" smtClean="0"/>
              <a:t>UDP </a:t>
            </a:r>
            <a:r>
              <a:rPr lang="el-GR" sz="2000" b="1" i="1" dirty="0" smtClean="0"/>
              <a:t>προσθέτει μια επικεφαλίδα στο μήνυμα </a:t>
            </a:r>
            <a:r>
              <a:rPr lang="el-GR" sz="2000" dirty="0" smtClean="0"/>
              <a:t>και προωθεί το μήνυμα στο επίπεδο δικτύου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To DNS </a:t>
            </a:r>
            <a:r>
              <a:rPr lang="el-GR" sz="2000" dirty="0" smtClean="0"/>
              <a:t>στον </a:t>
            </a:r>
            <a:r>
              <a:rPr lang="en-US" sz="2000" dirty="0" smtClean="0"/>
              <a:t>querying host </a:t>
            </a:r>
            <a:r>
              <a:rPr lang="el-GR" sz="2000" dirty="0" smtClean="0"/>
              <a:t>περιμένει την απάντηση στο </a:t>
            </a:r>
            <a:r>
              <a:rPr lang="en-US" sz="2000" dirty="0" smtClean="0"/>
              <a:t>query </a:t>
            </a:r>
            <a:r>
              <a:rPr lang="el-GR" sz="2000" dirty="0" smtClean="0"/>
              <a:t>που έστειλε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Εάν δεν λάβει απάντηση (γιατί είτε το </a:t>
            </a:r>
            <a:r>
              <a:rPr lang="en-US" sz="2000" dirty="0" smtClean="0"/>
              <a:t>query </a:t>
            </a:r>
            <a:r>
              <a:rPr lang="el-GR" sz="2000" dirty="0" smtClean="0"/>
              <a:t>είτε η απάντηση χάθηκαν) τότε στέλνει το </a:t>
            </a:r>
            <a:r>
              <a:rPr lang="en-US" sz="2000" dirty="0" smtClean="0"/>
              <a:t>query </a:t>
            </a:r>
            <a:r>
              <a:rPr lang="el-GR" sz="2000" dirty="0" smtClean="0"/>
              <a:t>σε άλλο </a:t>
            </a:r>
            <a:r>
              <a:rPr lang="en-US" sz="2000" dirty="0" smtClean="0"/>
              <a:t>name server </a:t>
            </a:r>
            <a:r>
              <a:rPr lang="el-GR" sz="2000" dirty="0" smtClean="0"/>
              <a:t>ή ειδοποιεί την εφαρμογή ότι δε έχει λάβει απάντηση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D796-AC68-405A-B8D4-ECBCE27ED50A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r>
              <a:rPr lang="en-US" dirty="0" smtClean="0"/>
              <a:t>UDP checksum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00400"/>
            <a:ext cx="4343400" cy="34956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Αποστολέας</a:t>
            </a:r>
            <a:r>
              <a:rPr lang="en-US" u="sng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Χειρίζεται τα περιεχόμενα του</a:t>
            </a:r>
            <a:r>
              <a:rPr lang="en-US" sz="2000" dirty="0" smtClean="0"/>
              <a:t> segment </a:t>
            </a:r>
            <a:r>
              <a:rPr lang="el-GR" sz="2000" dirty="0" smtClean="0"/>
              <a:t>ως </a:t>
            </a:r>
            <a:r>
              <a:rPr lang="el-GR" sz="2000" dirty="0" smtClean="0">
                <a:solidFill>
                  <a:srgbClr val="009900"/>
                </a:solidFill>
              </a:rPr>
              <a:t>ακολουθία ακεραίων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	16-bit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checksum: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	</a:t>
            </a:r>
            <a:r>
              <a:rPr lang="el-GR" sz="2000" b="1" i="1" dirty="0" smtClean="0">
                <a:solidFill>
                  <a:srgbClr val="009900"/>
                </a:solidFill>
              </a:rPr>
              <a:t>συμπλήρωμα</a:t>
            </a:r>
            <a:r>
              <a:rPr lang="en-US" sz="2000" b="1" i="1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ως προς </a:t>
            </a:r>
            <a:r>
              <a:rPr lang="en-US" sz="2000" dirty="0" smtClean="0">
                <a:solidFill>
                  <a:srgbClr val="009900"/>
                </a:solidFill>
              </a:rPr>
              <a:t>1</a:t>
            </a:r>
            <a:r>
              <a:rPr lang="el-GR" sz="2000" dirty="0" smtClean="0">
                <a:solidFill>
                  <a:srgbClr val="009900"/>
                </a:solidFill>
              </a:rPr>
              <a:t> του αθροίσματος των περιεχομένων του </a:t>
            </a:r>
            <a:r>
              <a:rPr lang="en-GB" sz="2000" dirty="0" smtClean="0">
                <a:solidFill>
                  <a:srgbClr val="009900"/>
                </a:solidFill>
              </a:rPr>
              <a:t>segment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Βάζει την </a:t>
            </a:r>
            <a:r>
              <a:rPr lang="el-GR" sz="2000" b="1" i="1" dirty="0" smtClean="0">
                <a:solidFill>
                  <a:srgbClr val="009900"/>
                </a:solidFill>
              </a:rPr>
              <a:t>τιμή του</a:t>
            </a:r>
            <a:r>
              <a:rPr lang="el-GR" sz="2000" b="1" i="1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checksum </a:t>
            </a:r>
            <a:r>
              <a:rPr lang="el-GR" sz="2000" dirty="0" smtClean="0">
                <a:solidFill>
                  <a:srgbClr val="009900"/>
                </a:solidFill>
              </a:rPr>
              <a:t>στο πεδίο </a:t>
            </a:r>
            <a:r>
              <a:rPr lang="en-US" sz="2000" i="1" dirty="0" smtClean="0">
                <a:solidFill>
                  <a:srgbClr val="009900"/>
                </a:solidFill>
              </a:rPr>
              <a:t>checksum </a:t>
            </a:r>
            <a:r>
              <a:rPr lang="el-GR" sz="2000" dirty="0" smtClean="0">
                <a:solidFill>
                  <a:srgbClr val="009900"/>
                </a:solidFill>
              </a:rPr>
              <a:t>του </a:t>
            </a:r>
            <a:r>
              <a:rPr lang="en-US" sz="2000" dirty="0" smtClean="0">
                <a:solidFill>
                  <a:srgbClr val="009900"/>
                </a:solidFill>
              </a:rPr>
              <a:t>UDP</a:t>
            </a:r>
          </a:p>
          <a:p>
            <a:pPr>
              <a:buFont typeface="ZapfDingbats"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3200400"/>
            <a:ext cx="5867400" cy="3257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0070C0"/>
                </a:solidFill>
              </a:rPr>
              <a:t>Παραλήπτης</a:t>
            </a:r>
            <a:r>
              <a:rPr lang="en-US" sz="2400" u="sng" dirty="0" smtClean="0">
                <a:solidFill>
                  <a:srgbClr val="0070C0"/>
                </a:solidFill>
              </a:rPr>
              <a:t>: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Υπολογίζει το </a:t>
            </a:r>
            <a:r>
              <a:rPr lang="en-US" sz="2000" dirty="0" smtClean="0"/>
              <a:t>checksum </a:t>
            </a:r>
            <a:r>
              <a:rPr lang="el-GR" sz="2000" dirty="0" smtClean="0"/>
              <a:t>του λαμβανόμενου</a:t>
            </a:r>
            <a:r>
              <a:rPr lang="en-US" sz="2000" dirty="0" smtClean="0"/>
              <a:t> segment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Ελέγχει εάν η υπολογισθείσα τιμή του </a:t>
            </a:r>
            <a:r>
              <a:rPr lang="en-US" sz="2000" dirty="0" smtClean="0"/>
              <a:t>checksum </a:t>
            </a:r>
            <a:r>
              <a:rPr lang="el-GR" sz="2000" dirty="0" smtClean="0"/>
              <a:t>ισούται</a:t>
            </a:r>
            <a:r>
              <a:rPr lang="en-US" sz="2000" dirty="0" smtClean="0"/>
              <a:t> </a:t>
            </a:r>
            <a:r>
              <a:rPr lang="el-GR" sz="2000" dirty="0" smtClean="0"/>
              <a:t>με την τιμή στο πεδίο </a:t>
            </a:r>
            <a:r>
              <a:rPr lang="en-US" sz="2000" dirty="0" smtClean="0"/>
              <a:t>checksum: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NO – </a:t>
            </a:r>
            <a:r>
              <a:rPr lang="el-GR" sz="2000" dirty="0" smtClean="0"/>
              <a:t>ανίχνευση λάθους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YES – </a:t>
            </a:r>
            <a:r>
              <a:rPr lang="el-GR" sz="2000" dirty="0" smtClean="0"/>
              <a:t>καμία ανίχνευση σφάλματος</a:t>
            </a:r>
            <a:endParaRPr lang="en-US" sz="2000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l-GR" sz="2000" b="1" i="1" dirty="0" err="1" smtClean="0">
                <a:solidFill>
                  <a:srgbClr val="FF0000"/>
                </a:solidFill>
              </a:rPr>
              <a:t>λλά</a:t>
            </a:r>
            <a:r>
              <a:rPr lang="el-GR" sz="2000" b="1" i="1" dirty="0" smtClean="0">
                <a:solidFill>
                  <a:srgbClr val="FF0000"/>
                </a:solidFill>
              </a:rPr>
              <a:t> μήπως υπάρχουν λάθη παρά </a:t>
            </a:r>
          </a:p>
          <a:p>
            <a:pPr>
              <a:buNone/>
            </a:pPr>
            <a:r>
              <a:rPr lang="el-GR" sz="2000" b="1" i="1" dirty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    όλα αυτά</a:t>
            </a:r>
            <a:r>
              <a:rPr lang="en-GB" sz="2000" b="1" i="1" dirty="0" smtClean="0">
                <a:solidFill>
                  <a:srgbClr val="FF0000"/>
                </a:solidFill>
              </a:rPr>
              <a:t>;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/>
              <a:t> 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>
                <a:solidFill>
                  <a:srgbClr val="FF0000"/>
                </a:solidFill>
              </a:rPr>
              <a:t>Στόχος</a:t>
            </a:r>
            <a:r>
              <a:rPr lang="en-US" sz="2000" u="sng">
                <a:solidFill>
                  <a:srgbClr val="FF0000"/>
                </a:solidFill>
              </a:rPr>
              <a:t>:</a:t>
            </a:r>
            <a:r>
              <a:rPr lang="en-US" sz="2000"/>
              <a:t> </a:t>
            </a:r>
            <a:r>
              <a:rPr lang="el-GR" sz="2000"/>
              <a:t>ανίχνευση λαθών</a:t>
            </a:r>
            <a:r>
              <a:rPr lang="en-US" sz="2000"/>
              <a:t> (</a:t>
            </a:r>
            <a:r>
              <a:rPr lang="el-GR" sz="2000"/>
              <a:t>π</a:t>
            </a:r>
            <a:r>
              <a:rPr lang="en-US" sz="2000"/>
              <a:t>.</a:t>
            </a:r>
            <a:r>
              <a:rPr lang="el-GR" sz="2000"/>
              <a:t>χ</a:t>
            </a:r>
            <a:r>
              <a:rPr lang="en-US" sz="2000"/>
              <a:t>. </a:t>
            </a:r>
            <a:r>
              <a:rPr lang="el-GR" sz="2000"/>
              <a:t>ανεστραμμένα </a:t>
            </a:r>
            <a:r>
              <a:rPr lang="en-US" sz="2000"/>
              <a:t>bits) </a:t>
            </a:r>
            <a:r>
              <a:rPr lang="el-GR" sz="2000"/>
              <a:t>στο μεταδιδόμενο </a:t>
            </a:r>
            <a:r>
              <a:rPr lang="en-GB" sz="2000"/>
              <a:t>segment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0" y="1371600"/>
            <a:ext cx="1013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700" dirty="0"/>
              <a:t>Αίτια  </a:t>
            </a:r>
            <a:r>
              <a:rPr lang="el-GR" sz="1700" b="1" dirty="0"/>
              <a:t>λαθών</a:t>
            </a:r>
            <a:r>
              <a:rPr lang="en-US" sz="1700" dirty="0"/>
              <a:t>: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99FF"/>
                </a:solidFill>
              </a:rPr>
              <a:t>θ</a:t>
            </a:r>
            <a:r>
              <a:rPr lang="el-GR" sz="1700" dirty="0" err="1">
                <a:solidFill>
                  <a:srgbClr val="0099FF"/>
                </a:solidFill>
              </a:rPr>
              <a:t>όρυβος</a:t>
            </a:r>
            <a:r>
              <a:rPr lang="el-GR" sz="1700" dirty="0">
                <a:solidFill>
                  <a:srgbClr val="0099FF"/>
                </a:solidFill>
                <a:latin typeface="Arial" pitchFamily="34" charset="0"/>
              </a:rPr>
              <a:t> και παρεμβολές</a:t>
            </a:r>
            <a:r>
              <a:rPr lang="el-GR" sz="1700" dirty="0">
                <a:solidFill>
                  <a:srgbClr val="0099FF"/>
                </a:solidFill>
              </a:rPr>
              <a:t> στη </a:t>
            </a:r>
            <a:r>
              <a:rPr lang="el-GR" sz="1700" dirty="0" smtClean="0">
                <a:solidFill>
                  <a:srgbClr val="0099FF"/>
                </a:solidFill>
              </a:rPr>
              <a:t>σύνδεση </a:t>
            </a:r>
            <a:r>
              <a:rPr lang="en-US" sz="1700" dirty="0" smtClean="0">
                <a:latin typeface="Arial" pitchFamily="34" charset="0"/>
              </a:rPr>
              <a:t>(</a:t>
            </a:r>
            <a:r>
              <a:rPr lang="el-GR" sz="1700" dirty="0" smtClean="0">
                <a:latin typeface="Arial" pitchFamily="34" charset="0"/>
              </a:rPr>
              <a:t>δηλαδή </a:t>
            </a:r>
            <a:r>
              <a:rPr lang="el-GR" sz="1700" dirty="0">
                <a:latin typeface="Arial" pitchFamily="34" charset="0"/>
              </a:rPr>
              <a:t>χαμηλό </a:t>
            </a:r>
            <a:r>
              <a:rPr lang="en-US" sz="1700" dirty="0" smtClean="0">
                <a:latin typeface="Arial" pitchFamily="34" charset="0"/>
              </a:rPr>
              <a:t>SNR) </a:t>
            </a:r>
            <a:r>
              <a:rPr lang="el-GR" sz="1700" dirty="0"/>
              <a:t>ή </a:t>
            </a:r>
            <a:r>
              <a:rPr lang="el-GR" sz="1700" dirty="0">
                <a:solidFill>
                  <a:srgbClr val="0099FF"/>
                </a:solidFill>
              </a:rPr>
              <a:t>πρόβλημα στο δρομολογητή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0" y="2057400"/>
            <a:ext cx="9282113" cy="10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´"/>
            </a:pPr>
            <a:r>
              <a:rPr lang="el-GR" sz="1800" dirty="0" smtClean="0"/>
              <a:t>  Αφού </a:t>
            </a:r>
            <a:r>
              <a:rPr lang="el-GR" sz="1800" dirty="0"/>
              <a:t>τα χαμηλότερα επίπεδα έχουν ανίχνευση λαθών γιατί γίνεται από το </a:t>
            </a:r>
            <a:r>
              <a:rPr lang="en-US" sz="1800" dirty="0"/>
              <a:t>UDP?</a:t>
            </a:r>
          </a:p>
          <a:p>
            <a:pPr eaLnBrk="0" hangingPunct="0">
              <a:buFont typeface="Wingdings" pitchFamily="2" charset="2"/>
              <a:buNone/>
            </a:pPr>
            <a:r>
              <a:rPr lang="el-GR" sz="2400" dirty="0"/>
              <a:t> </a:t>
            </a:r>
            <a:r>
              <a:rPr lang="en-US" sz="18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l-GR" sz="1800" b="1" i="1" u="sng" dirty="0">
                <a:solidFill>
                  <a:srgbClr val="7030A0"/>
                </a:solidFill>
              </a:rPr>
              <a:t>Δεν</a:t>
            </a:r>
            <a:r>
              <a:rPr lang="el-GR" sz="1800" dirty="0">
                <a:solidFill>
                  <a:srgbClr val="7030A0"/>
                </a:solidFill>
              </a:rPr>
              <a:t> </a:t>
            </a:r>
            <a:r>
              <a:rPr lang="el-GR" sz="1800" b="1" i="1" dirty="0">
                <a:solidFill>
                  <a:srgbClr val="7030A0"/>
                </a:solidFill>
              </a:rPr>
              <a:t>υπάρχει εγγύηση </a:t>
            </a:r>
            <a:r>
              <a:rPr lang="el-GR" sz="1800" dirty="0"/>
              <a:t>ότι όλες οι συνδέσεις (</a:t>
            </a:r>
            <a:r>
              <a:rPr lang="en-US" sz="1800" dirty="0"/>
              <a:t>links) </a:t>
            </a:r>
            <a:r>
              <a:rPr lang="el-GR" sz="1800" dirty="0"/>
              <a:t>μεταξύ αποστολέα &amp; παραλήπτη </a:t>
            </a:r>
          </a:p>
          <a:p>
            <a:pPr eaLnBrk="0" hangingPunct="0"/>
            <a:r>
              <a:rPr lang="el-GR" sz="1800" dirty="0"/>
              <a:t>    </a:t>
            </a:r>
            <a:r>
              <a:rPr lang="el-GR" sz="1800" b="1" dirty="0">
                <a:solidFill>
                  <a:srgbClr val="7030A0"/>
                </a:solidFill>
              </a:rPr>
              <a:t>χρησιμοποιούν πρωτόκολλο ανίχνευσης λάθους</a:t>
            </a:r>
            <a:r>
              <a:rPr lang="el-GR" b="1" dirty="0">
                <a:solidFill>
                  <a:srgbClr val="7030A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ED0A8-ED9B-4D76-B31C-6A644175D97C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l-GR" altLang="en-US" smtClean="0"/>
              <a:t>Παράδειγμα </a:t>
            </a:r>
            <a:r>
              <a:rPr lang="en-US" altLang="en-US" smtClean="0"/>
              <a:t>Internet Checksum 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743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altLang="en-US" sz="3600" dirty="0" smtClean="0">
                <a:sym typeface="Wingdings 2" pitchFamily="18" charset="2"/>
              </a:rPr>
              <a:t></a:t>
            </a:r>
            <a:r>
              <a:rPr lang="en-US" altLang="en-US" sz="2400" dirty="0" smtClean="0">
                <a:sym typeface="Wingdings 2" pitchFamily="18" charset="2"/>
              </a:rPr>
              <a:t> </a:t>
            </a:r>
            <a:r>
              <a:rPr lang="el-GR" altLang="en-US" sz="2400" dirty="0" smtClean="0"/>
              <a:t>Σημείωση</a:t>
            </a:r>
            <a:endParaRPr lang="en-US" altLang="en-US" sz="2400" dirty="0" smtClean="0"/>
          </a:p>
          <a:p>
            <a:pPr lvl="1">
              <a:buNone/>
            </a:pPr>
            <a:r>
              <a:rPr lang="el-GR" altLang="en-US" dirty="0" smtClean="0"/>
              <a:t>Όταν προσθέτουμε αριθμούς ένα κρατούμενο από το πιο σημαντικό </a:t>
            </a:r>
            <a:r>
              <a:rPr lang="en-US" altLang="en-US" dirty="0" smtClean="0"/>
              <a:t>bit </a:t>
            </a:r>
            <a:r>
              <a:rPr lang="el-GR" altLang="en-US" dirty="0" smtClean="0"/>
              <a:t>πρέπει να </a:t>
            </a:r>
            <a:r>
              <a:rPr lang="el-GR" altLang="en-US" dirty="0" err="1" smtClean="0"/>
              <a:t>προστεθ</a:t>
            </a:r>
            <a:r>
              <a:rPr lang="en-US" altLang="en-US" dirty="0" smtClean="0"/>
              <a:t>ε</a:t>
            </a:r>
            <a:r>
              <a:rPr lang="el-GR" altLang="en-US" dirty="0" smtClean="0"/>
              <a:t>ί στο αποτέλεσμα</a:t>
            </a:r>
            <a:endParaRPr lang="en-US" altLang="en-US" dirty="0" smtClean="0"/>
          </a:p>
          <a:p>
            <a:pPr>
              <a:lnSpc>
                <a:spcPct val="130000"/>
              </a:lnSpc>
              <a:buNone/>
            </a:pPr>
            <a:r>
              <a:rPr lang="el-GR" altLang="en-US" sz="2400" dirty="0" smtClean="0"/>
              <a:t>Παράδειγμα</a:t>
            </a:r>
            <a:r>
              <a:rPr lang="en-US" altLang="en-US" sz="2400" dirty="0" smtClean="0"/>
              <a:t>: </a:t>
            </a:r>
            <a:r>
              <a:rPr lang="el-GR" altLang="en-US" sz="2400" dirty="0" smtClean="0"/>
              <a:t>πρόσθεση δύο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ακεραίων </a:t>
            </a:r>
            <a:r>
              <a:rPr lang="en-US" altLang="en-US" sz="2400" dirty="0" smtClean="0"/>
              <a:t>16-bit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905000" y="39814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1  1  1  0  0  1  1  0  0  1  1  0  0  1  1  0</a:t>
            </a:r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1  1  0  1  0  1  0  1  0  1  0  1  0  1  0  1</a:t>
            </a:r>
          </a:p>
          <a:p>
            <a:pPr eaLnBrk="0" hangingPunct="0">
              <a:lnSpc>
                <a:spcPct val="120000"/>
              </a:lnSpc>
            </a:pPr>
            <a:endParaRPr lang="en-US" altLang="en-US" sz="2000" b="1"/>
          </a:p>
          <a:p>
            <a:pPr eaLnBrk="0" hangingPunct="0"/>
            <a:r>
              <a:rPr lang="en-US" altLang="en-US" sz="2000" b="1"/>
              <a:t>1  1  0  1  1  1  0  1  1  1  0  1  1  1  0  1  1</a:t>
            </a:r>
          </a:p>
          <a:p>
            <a:pPr eaLnBrk="0" hangingPunct="0">
              <a:lnSpc>
                <a:spcPct val="120000"/>
              </a:lnSpc>
            </a:pPr>
            <a:endParaRPr lang="en-US" altLang="en-US" sz="2000" b="1"/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1  0  1  1  1  0  1  1  1  0  1  1  1  1  0  0</a:t>
            </a:r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0  1  0  0  0  1  0  0  0  1  0  0  0  0  1  1</a:t>
            </a:r>
            <a:endParaRPr lang="en-US" altLang="en-US" sz="2400" b="1"/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304800" y="4940300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wraparound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sum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checksum</a:t>
            </a:r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Freeform 11"/>
          <p:cNvSpPr>
            <a:spLocks/>
          </p:cNvSpPr>
          <p:nvPr/>
        </p:nvSpPr>
        <p:spPr bwMode="auto">
          <a:xfrm>
            <a:off x="2066925" y="52911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1D0FEE-B1A8-4A58-9CC3-2655021AB5AD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l-GR" sz="3600" smtClean="0"/>
              <a:t>Αρχές αξιόπιστης μεταφοράς δεδομένων</a:t>
            </a:r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658100" cy="83820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Σημαντικό στα επίπεδα εφαρμογής</a:t>
            </a:r>
            <a:r>
              <a:rPr lang="en-US" sz="2000" dirty="0" smtClean="0"/>
              <a:t>,</a:t>
            </a:r>
            <a:r>
              <a:rPr lang="el-GR" sz="2000" dirty="0" smtClean="0"/>
              <a:t>  μεταφοράς και ζεύξης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4000" dirty="0" smtClean="0">
                <a:solidFill>
                  <a:srgbClr val="FF0000"/>
                </a:solidFill>
                <a:sym typeface="Webdings" pitchFamily="18" charset="2"/>
              </a:rPr>
              <a:t> </a:t>
            </a:r>
            <a:r>
              <a:rPr lang="en-US" sz="2000" dirty="0" smtClean="0">
                <a:solidFill>
                  <a:srgbClr val="FF0000"/>
                </a:solidFill>
              </a:rPr>
              <a:t>top-10 </a:t>
            </a:r>
            <a:r>
              <a:rPr lang="el-GR" sz="2000" dirty="0" smtClean="0">
                <a:solidFill>
                  <a:srgbClr val="FF0000"/>
                </a:solidFill>
              </a:rPr>
              <a:t>λίστα με </a:t>
            </a:r>
            <a:r>
              <a:rPr lang="el-GR" sz="2000" b="1" dirty="0" smtClean="0">
                <a:solidFill>
                  <a:srgbClr val="FF0000"/>
                </a:solidFill>
              </a:rPr>
              <a:t>σημαντικά θέματα δικτύου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15000"/>
            <a:ext cx="8791575" cy="83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smtClean="0">
                <a:sym typeface="Wingdings" pitchFamily="2" charset="2"/>
              </a:rPr>
              <a:t></a:t>
            </a:r>
            <a:r>
              <a:rPr lang="en-US" sz="2000" smtClean="0">
                <a:sym typeface="Wingdings" pitchFamily="2" charset="2"/>
              </a:rPr>
              <a:t> </a:t>
            </a:r>
            <a:r>
              <a:rPr lang="el-GR" sz="2000" smtClean="0">
                <a:sym typeface="Wingdings" pitchFamily="2" charset="2"/>
              </a:rPr>
              <a:t>Τα χαρακτηριστικά του μη αξιόπιστου καναλιού θα προσδιορίσουν την πολυπλοκότητα του πρωτοκόλλου αξιόπιστης μεταφοράς δεδομένων</a:t>
            </a:r>
            <a:endParaRPr lang="en-US" sz="2400" smtClean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pic>
        <p:nvPicPr>
          <p:cNvPr id="30728" name="Picture 5" descr="rdt_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5344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1FBE0-2D22-461B-8EE9-2328735DDA28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Συμφόρηση (</a:t>
            </a:r>
            <a:r>
              <a:rPr lang="en-US" smtClean="0"/>
              <a:t>congestion)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525000" cy="3276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l-GR" sz="2000" b="1" i="1" dirty="0" smtClean="0"/>
              <a:t>Οι χρήστες παράγουν φόρτο κίνησης και ανταγωνίζονται</a:t>
            </a:r>
            <a:r>
              <a:rPr lang="el-GR" sz="2000" dirty="0" smtClean="0"/>
              <a:t> </a:t>
            </a:r>
            <a:r>
              <a:rPr lang="el-GR" sz="2000" dirty="0" smtClean="0"/>
              <a:t>για τους πόρους του δικτύου, </a:t>
            </a:r>
            <a:r>
              <a:rPr lang="el-GR" sz="2000" b="1" i="1" dirty="0" smtClean="0"/>
              <a:t>αλλά</a:t>
            </a:r>
            <a:endParaRPr lang="en-US" sz="2000" b="1" i="1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</a:rPr>
              <a:t>δεν</a:t>
            </a:r>
            <a:r>
              <a:rPr lang="el-GR" sz="2000" b="1" dirty="0" smtClean="0">
                <a:solidFill>
                  <a:srgbClr val="FF0000"/>
                </a:solidFill>
              </a:rPr>
              <a:t> έχουν γνώση των πόρων του δικτύου </a:t>
            </a:r>
            <a:r>
              <a:rPr lang="el-GR" sz="2000" dirty="0" smtClean="0"/>
              <a:t>(</a:t>
            </a:r>
            <a:r>
              <a:rPr lang="en-US" sz="2000" dirty="0" smtClean="0"/>
              <a:t>state of resource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</a:rPr>
              <a:t>δεν </a:t>
            </a:r>
            <a:r>
              <a:rPr lang="el-GR" sz="2000" b="1" dirty="0" smtClean="0">
                <a:solidFill>
                  <a:srgbClr val="FF0000"/>
                </a:solidFill>
              </a:rPr>
              <a:t>ξέρουν την </a:t>
            </a:r>
            <a:r>
              <a:rPr lang="el-GR" sz="2000" b="1" dirty="0" smtClean="0">
                <a:solidFill>
                  <a:srgbClr val="FF0000"/>
                </a:solidFill>
              </a:rPr>
              <a:t>ύπαρξη ο ένας του άλλου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ZapfDingbats"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/>
              <a:t>Με αποτέλεσμα</a:t>
            </a:r>
            <a:r>
              <a:rPr lang="en-US" sz="2000" dirty="0" smtClean="0"/>
              <a:t>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Πακέτα να χάνονται </a:t>
            </a:r>
            <a:r>
              <a:rPr lang="en-US" sz="2000" dirty="0" smtClean="0"/>
              <a:t>(</a:t>
            </a:r>
            <a:r>
              <a:rPr lang="el-GR" sz="2000" dirty="0" smtClean="0"/>
              <a:t>λόγω </a:t>
            </a:r>
            <a:r>
              <a:rPr lang="en-US" sz="2000" b="1" i="1" dirty="0" smtClean="0">
                <a:solidFill>
                  <a:srgbClr val="7030A0"/>
                </a:solidFill>
              </a:rPr>
              <a:t>buffer overflow </a:t>
            </a:r>
            <a:r>
              <a:rPr lang="el-GR" sz="2000" dirty="0" smtClean="0"/>
              <a:t>στους δρομολογητές)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Μεγάλες καθυστερήσεις </a:t>
            </a:r>
            <a:r>
              <a:rPr lang="en-US" sz="2000" dirty="0" smtClean="0"/>
              <a:t>(</a:t>
            </a:r>
            <a:r>
              <a:rPr lang="el-GR" sz="2000" b="1" i="1" dirty="0" smtClean="0">
                <a:solidFill>
                  <a:srgbClr val="7030A0"/>
                </a:solidFill>
              </a:rPr>
              <a:t>αναμονή στις ουρές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l-GR" sz="2000" dirty="0" smtClean="0"/>
              <a:t>των </a:t>
            </a:r>
            <a:r>
              <a:rPr lang="en-US" sz="2000" dirty="0" smtClean="0"/>
              <a:t>buffers</a:t>
            </a:r>
            <a:r>
              <a:rPr lang="el-GR" sz="2000" dirty="0" smtClean="0"/>
              <a:t> στους δρομολογητές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throughput </a:t>
            </a:r>
            <a:r>
              <a:rPr lang="el-GR" sz="2000" dirty="0" smtClean="0"/>
              <a:t>μικρότερο από το </a:t>
            </a:r>
            <a:r>
              <a:rPr lang="en-US" sz="2000" dirty="0" smtClean="0"/>
              <a:t>bottleneck link (1.5Mbps </a:t>
            </a:r>
            <a:r>
              <a:rPr lang="el-GR" sz="2000" dirty="0" smtClean="0"/>
              <a:t>για την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παραπάνω τοπολογία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κατάρρευση λόγω συμφόρησης</a:t>
            </a:r>
            <a:endParaRPr lang="en-US" sz="2000" dirty="0" smtClean="0"/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609600" y="1295400"/>
            <a:ext cx="7848600" cy="1398588"/>
            <a:chOff x="408" y="1104"/>
            <a:chExt cx="4944" cy="881"/>
          </a:xfrm>
        </p:grpSpPr>
        <p:sp>
          <p:nvSpPr>
            <p:cNvPr id="442373" name="Rectangle 5"/>
            <p:cNvSpPr>
              <a:spLocks noChangeArrowheads="1"/>
            </p:cNvSpPr>
            <p:nvPr/>
          </p:nvSpPr>
          <p:spPr bwMode="auto">
            <a:xfrm>
              <a:off x="408" y="1104"/>
              <a:ext cx="494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1755" name="Oval 6"/>
            <p:cNvSpPr>
              <a:spLocks noChangeArrowheads="1"/>
            </p:cNvSpPr>
            <p:nvPr/>
          </p:nvSpPr>
          <p:spPr bwMode="auto">
            <a:xfrm>
              <a:off x="2760" y="1488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1800" y="168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7" name="Rectangle 8"/>
            <p:cNvSpPr>
              <a:spLocks noChangeArrowheads="1"/>
            </p:cNvSpPr>
            <p:nvPr/>
          </p:nvSpPr>
          <p:spPr bwMode="auto">
            <a:xfrm>
              <a:off x="1800" y="115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8" name="Rectangle 9"/>
            <p:cNvSpPr>
              <a:spLocks noChangeArrowheads="1"/>
            </p:cNvSpPr>
            <p:nvPr/>
          </p:nvSpPr>
          <p:spPr bwMode="auto">
            <a:xfrm>
              <a:off x="4056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9" name="Line 10"/>
            <p:cNvSpPr>
              <a:spLocks noChangeShapeType="1"/>
            </p:cNvSpPr>
            <p:nvPr/>
          </p:nvSpPr>
          <p:spPr bwMode="auto">
            <a:xfrm>
              <a:off x="2040" y="1296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0" name="Line 11"/>
            <p:cNvSpPr>
              <a:spLocks noChangeShapeType="1"/>
            </p:cNvSpPr>
            <p:nvPr/>
          </p:nvSpPr>
          <p:spPr bwMode="auto">
            <a:xfrm flipV="1">
              <a:off x="2040" y="1632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3048" y="163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2" name="Text Box 13"/>
            <p:cNvSpPr txBox="1">
              <a:spLocks noChangeArrowheads="1"/>
            </p:cNvSpPr>
            <p:nvPr/>
          </p:nvSpPr>
          <p:spPr bwMode="auto">
            <a:xfrm>
              <a:off x="2222" y="1159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10 Mbps</a:t>
              </a:r>
            </a:p>
          </p:txBody>
        </p:sp>
        <p:sp>
          <p:nvSpPr>
            <p:cNvPr id="31763" name="Text Box 14"/>
            <p:cNvSpPr txBox="1">
              <a:spLocks noChangeArrowheads="1"/>
            </p:cNvSpPr>
            <p:nvPr/>
          </p:nvSpPr>
          <p:spPr bwMode="auto">
            <a:xfrm>
              <a:off x="2174" y="1735"/>
              <a:ext cx="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100 Mbps</a:t>
              </a:r>
            </a:p>
          </p:txBody>
        </p:sp>
        <p:sp>
          <p:nvSpPr>
            <p:cNvPr id="31764" name="Text Box 15"/>
            <p:cNvSpPr txBox="1">
              <a:spLocks noChangeArrowheads="1"/>
            </p:cNvSpPr>
            <p:nvPr/>
          </p:nvSpPr>
          <p:spPr bwMode="auto">
            <a:xfrm>
              <a:off x="3182" y="1399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1.5 Mbps</a:t>
              </a:r>
            </a:p>
          </p:txBody>
        </p:sp>
      </p:grpSp>
      <p:sp>
        <p:nvSpPr>
          <p:cNvPr id="31751" name="Oval 16"/>
          <p:cNvSpPr>
            <a:spLocks noChangeArrowheads="1"/>
          </p:cNvSpPr>
          <p:nvPr/>
        </p:nvSpPr>
        <p:spPr bwMode="auto">
          <a:xfrm>
            <a:off x="4876800" y="1828800"/>
            <a:ext cx="1371600" cy="4572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 flipV="1">
            <a:off x="5943600" y="1676400"/>
            <a:ext cx="533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1753" name="Text Box 18"/>
          <p:cNvSpPr txBox="1">
            <a:spLocks noChangeArrowheads="1"/>
          </p:cNvSpPr>
          <p:nvPr/>
        </p:nvSpPr>
        <p:spPr bwMode="auto">
          <a:xfrm>
            <a:off x="6248400" y="1447800"/>
            <a:ext cx="158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bottleneck link</a:t>
            </a:r>
            <a:endParaRPr lang="el-G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979F9-BF8B-4011-BC36-6D0648E0F995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143000"/>
          </a:xfrm>
        </p:spPr>
        <p:txBody>
          <a:bodyPr/>
          <a:lstStyle/>
          <a:p>
            <a:r>
              <a:rPr lang="el-GR" sz="3000" dirty="0" smtClean="0"/>
              <a:t>Κατάρρευση λόγω συμφόρησης </a:t>
            </a:r>
            <a:r>
              <a:rPr lang="en-GB" sz="3000" dirty="0" smtClean="0"/>
              <a:t>(C</a:t>
            </a:r>
            <a:r>
              <a:rPr lang="en-US" sz="3000" dirty="0" err="1" smtClean="0"/>
              <a:t>ongestion</a:t>
            </a:r>
            <a:r>
              <a:rPr lang="en-US" sz="3000" dirty="0" smtClean="0"/>
              <a:t> Collapse)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dirty="0" smtClean="0"/>
              <a:t>Ορισμός</a:t>
            </a:r>
            <a:r>
              <a:rPr lang="en-US" sz="2200" dirty="0" smtClean="0"/>
              <a:t>: </a:t>
            </a:r>
            <a:r>
              <a:rPr lang="el-GR" sz="2200" dirty="0" smtClean="0"/>
              <a:t>Αύξηση στο φόρτο δικτύου οδηγεί σε </a:t>
            </a:r>
            <a:r>
              <a:rPr lang="el-GR" sz="2200" b="1" dirty="0" smtClean="0"/>
              <a:t>μείωση της χρήσιμης δουλειάς</a:t>
            </a:r>
            <a:r>
              <a:rPr lang="el-GR" sz="2200" dirty="0" smtClean="0"/>
              <a:t> που γίνεται</a:t>
            </a:r>
            <a:r>
              <a:rPr lang="en-US" sz="2200" dirty="0" smtClean="0"/>
              <a:t> (transmission of data)</a:t>
            </a:r>
            <a:endParaRPr lang="en-US" sz="2200" i="1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Πολλές πιθανές αιτίες</a:t>
            </a:r>
            <a:endParaRPr lang="en-US" sz="2200" dirty="0" smtClean="0"/>
          </a:p>
          <a:p>
            <a:pPr lvl="1">
              <a:buFont typeface="Courier New" pitchFamily="49" charset="0"/>
              <a:buChar char="o"/>
            </a:pPr>
            <a:r>
              <a:rPr lang="el-GR" sz="2200" b="1" i="1" dirty="0" err="1" smtClean="0"/>
              <a:t>επαναμεταδόσεις</a:t>
            </a:r>
            <a:r>
              <a:rPr lang="el-GR" sz="2200" dirty="0" smtClean="0"/>
              <a:t> πακέτων βρίσκονται ακόμα σε εξέλιξη </a:t>
            </a:r>
            <a:endParaRPr lang="en-US" sz="2200" dirty="0" smtClean="0"/>
          </a:p>
          <a:p>
            <a:pPr lvl="2"/>
            <a:r>
              <a:rPr lang="en-US" sz="2200" dirty="0" smtClean="0"/>
              <a:t>“</a:t>
            </a:r>
            <a:r>
              <a:rPr lang="el-GR" sz="2200" dirty="0" smtClean="0"/>
              <a:t>κατάρρευση</a:t>
            </a:r>
            <a:r>
              <a:rPr lang="en-US" sz="2200" dirty="0" smtClean="0"/>
              <a:t>”</a:t>
            </a:r>
            <a:r>
              <a:rPr lang="el-GR" sz="2200" dirty="0" smtClean="0"/>
              <a:t> λόγω συμφόρησης </a:t>
            </a:r>
            <a:endParaRPr lang="en-US" sz="2200" dirty="0" smtClean="0"/>
          </a:p>
          <a:p>
            <a:pPr lvl="2"/>
            <a:r>
              <a:rPr lang="el-GR" sz="2200" dirty="0" smtClean="0"/>
              <a:t>Πώς μπορεί να συμβεί αυτό με τη διατήρηση των πακέτων</a:t>
            </a:r>
            <a:r>
              <a:rPr lang="en-US" sz="2200" dirty="0" smtClean="0"/>
              <a:t>?</a:t>
            </a:r>
          </a:p>
          <a:p>
            <a:pPr lvl="2">
              <a:buFontTx/>
              <a:buNone/>
            </a:pPr>
            <a:r>
              <a:rPr lang="el-GR" sz="2200" u="sng" dirty="0" smtClean="0"/>
              <a:t>Λύση</a:t>
            </a:r>
            <a:r>
              <a:rPr lang="en-US" sz="2200" u="sng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καλύτεροι </a:t>
            </a:r>
            <a:r>
              <a:rPr lang="en-US" sz="2200" b="1" i="1" dirty="0" smtClean="0">
                <a:solidFill>
                  <a:srgbClr val="009900"/>
                </a:solidFill>
              </a:rPr>
              <a:t>timers </a:t>
            </a:r>
            <a:r>
              <a:rPr lang="el-GR" sz="2200" dirty="0" smtClean="0"/>
              <a:t>και </a:t>
            </a:r>
            <a:r>
              <a:rPr lang="en-US" sz="2200" b="1" i="1" dirty="0" smtClean="0">
                <a:solidFill>
                  <a:srgbClr val="009900"/>
                </a:solidFill>
              </a:rPr>
              <a:t>TCP </a:t>
            </a:r>
            <a:r>
              <a:rPr lang="el-GR" sz="2200" b="1" i="1" dirty="0" smtClean="0">
                <a:solidFill>
                  <a:srgbClr val="009900"/>
                </a:solidFill>
              </a:rPr>
              <a:t>έλεγχος συμφόρησης</a:t>
            </a:r>
            <a:endParaRPr lang="en-US" sz="2200" b="1" i="1" dirty="0" smtClean="0">
              <a:solidFill>
                <a:srgbClr val="0099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200" b="1" i="1" dirty="0" smtClean="0"/>
              <a:t>Μη παραδοθέντα </a:t>
            </a:r>
            <a:r>
              <a:rPr lang="el-GR" sz="2200" dirty="0" smtClean="0"/>
              <a:t>πακέτα</a:t>
            </a:r>
            <a:endParaRPr lang="en-US" sz="2200" dirty="0" smtClean="0"/>
          </a:p>
          <a:p>
            <a:pPr lvl="2"/>
            <a:r>
              <a:rPr lang="el-GR" sz="2200" dirty="0" smtClean="0"/>
              <a:t>Τα πακέτα </a:t>
            </a:r>
            <a:r>
              <a:rPr lang="el-GR" sz="2200" b="1" i="1" dirty="0" smtClean="0">
                <a:solidFill>
                  <a:srgbClr val="FF0000"/>
                </a:solidFill>
              </a:rPr>
              <a:t>καταναλώνουν πόρους </a:t>
            </a:r>
            <a:r>
              <a:rPr lang="el-GR" sz="2200" dirty="0" smtClean="0"/>
              <a:t>και γίνονται </a:t>
            </a:r>
            <a:r>
              <a:rPr lang="en-GB" sz="2200" b="1" i="1" u="sng" dirty="0" smtClean="0"/>
              <a:t>drop</a:t>
            </a:r>
            <a:r>
              <a:rPr lang="el-GR" sz="2200" dirty="0" smtClean="0"/>
              <a:t> κάπου αλλού στο δίκτυο</a:t>
            </a:r>
          </a:p>
          <a:p>
            <a:pPr lvl="2">
              <a:buNone/>
            </a:pPr>
            <a:r>
              <a:rPr lang="el-GR" sz="2200" dirty="0" smtClean="0"/>
              <a:t>Λύση</a:t>
            </a:r>
            <a:r>
              <a:rPr lang="en-US" sz="2200" dirty="0" smtClean="0"/>
              <a:t>: </a:t>
            </a:r>
            <a:r>
              <a:rPr lang="el-GR" sz="2200" dirty="0" smtClean="0"/>
              <a:t>έλεγχος συμφόρησης για</a:t>
            </a:r>
            <a:r>
              <a:rPr lang="en-US" sz="2200" dirty="0" smtClean="0"/>
              <a:t> </a:t>
            </a:r>
            <a:r>
              <a:rPr lang="el-GR" sz="2200" dirty="0" smtClean="0"/>
              <a:t>ΌΛΗ</a:t>
            </a:r>
            <a:r>
              <a:rPr lang="en-US" sz="2200" dirty="0" smtClean="0"/>
              <a:t> </a:t>
            </a:r>
            <a:r>
              <a:rPr lang="el-GR" sz="2200" dirty="0" smtClean="0"/>
              <a:t>την κίνηση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l-GR" dirty="0" smtClean="0"/>
              <a:t>Προσεγγίσεις Ελέγχου Συμφόρησης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267200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>
                <a:solidFill>
                  <a:srgbClr val="009900"/>
                </a:solidFill>
              </a:rPr>
              <a:t>1. </a:t>
            </a:r>
            <a:r>
              <a:rPr lang="en-US" sz="2400" b="1" dirty="0" smtClean="0">
                <a:solidFill>
                  <a:srgbClr val="009900"/>
                </a:solidFill>
              </a:rPr>
              <a:t>End-to-end</a:t>
            </a:r>
            <a:r>
              <a:rPr lang="en-US" sz="2400" dirty="0" smtClean="0">
                <a:solidFill>
                  <a:srgbClr val="009900"/>
                </a:solidFill>
              </a:rPr>
              <a:t> congestion control</a:t>
            </a:r>
          </a:p>
          <a:p>
            <a:pPr>
              <a:buNone/>
            </a:pPr>
            <a:r>
              <a:rPr lang="en-US" sz="2000" dirty="0" smtClean="0"/>
              <a:t>TCP takes this approach since </a:t>
            </a:r>
            <a:r>
              <a:rPr lang="en-US" sz="2000" b="1" dirty="0" smtClean="0"/>
              <a:t>IP</a:t>
            </a:r>
            <a:r>
              <a:rPr lang="en-US" sz="2000" dirty="0" smtClean="0"/>
              <a:t> does </a:t>
            </a:r>
            <a:r>
              <a:rPr lang="en-US" sz="2000" b="1" u="sng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provide feedback </a:t>
            </a:r>
            <a:r>
              <a:rPr lang="en-US" sz="2000" dirty="0" smtClean="0"/>
              <a:t>to the end system regarding network congestion</a:t>
            </a:r>
          </a:p>
          <a:p>
            <a:pPr>
              <a:buFont typeface="Wingdings 2" pitchFamily="18" charset="2"/>
              <a:buChar char="C"/>
            </a:pPr>
            <a:endParaRPr lang="en-US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009900"/>
                </a:solidFill>
              </a:rPr>
              <a:t>2. </a:t>
            </a:r>
            <a:r>
              <a:rPr lang="en-US" sz="2400" b="1" dirty="0" smtClean="0">
                <a:solidFill>
                  <a:srgbClr val="009900"/>
                </a:solidFill>
              </a:rPr>
              <a:t>Network</a:t>
            </a:r>
            <a:r>
              <a:rPr lang="en-US" sz="2400" dirty="0" smtClean="0">
                <a:solidFill>
                  <a:srgbClr val="009900"/>
                </a:solidFill>
              </a:rPr>
              <a:t>-assisted congestion control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</a:t>
            </a:r>
            <a:r>
              <a:rPr lang="el-GR" sz="2000" dirty="0" smtClean="0"/>
              <a:t>Οι δρομολογητές στέλνουν άμεση πληροφόρηση στον αποστολέα, για παράδειγμα με τους παρακάτω τρόπους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    </a:t>
            </a:r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FF0000"/>
                </a:solidFill>
              </a:rPr>
              <a:t>bit</a:t>
            </a:r>
            <a:r>
              <a:rPr lang="en-US" sz="2200" dirty="0" smtClean="0"/>
              <a:t> indicating congestion at a link or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      an explicit control </a:t>
            </a:r>
            <a:r>
              <a:rPr lang="en-US" sz="2200" b="1" dirty="0" smtClean="0">
                <a:solidFill>
                  <a:srgbClr val="FF0000"/>
                </a:solidFill>
              </a:rPr>
              <a:t>message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</a:t>
            </a:r>
            <a:endParaRPr lang="en-US" sz="400" dirty="0" smtClean="0"/>
          </a:p>
          <a:p>
            <a:pPr>
              <a:buFont typeface="ZapfDingbats"/>
              <a:buNone/>
            </a:pPr>
            <a:r>
              <a:rPr lang="en-US" sz="2400" dirty="0" smtClean="0"/>
              <a:t>  </a:t>
            </a:r>
            <a:r>
              <a:rPr lang="en-US" sz="2000" dirty="0" smtClean="0"/>
              <a:t>In ATM, the router can inform the sender </a:t>
            </a:r>
            <a:r>
              <a:rPr lang="en-US" sz="2000" i="1" u="sng" dirty="0" smtClean="0"/>
              <a:t>explicitly</a:t>
            </a:r>
            <a:r>
              <a:rPr lang="en-US" sz="2000" dirty="0" smtClean="0"/>
              <a:t> of the transmission rate, this router can support on an outgoing link</a:t>
            </a:r>
            <a:endParaRPr lang="el-GR" sz="2000" dirty="0" smtClean="0"/>
          </a:p>
          <a:p>
            <a:pPr>
              <a:buFont typeface="ZapfDingbats"/>
              <a:buNone/>
            </a:pPr>
            <a:r>
              <a:rPr lang="el-GR" sz="2000" dirty="0" smtClean="0"/>
              <a:t>Στο σημερινό Διαδίκτυο ακολουθείται η </a:t>
            </a:r>
            <a:r>
              <a:rPr lang="en-US" sz="2000" dirty="0" smtClean="0"/>
              <a:t>end-to-end congestion.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87840" cy="1219200"/>
          </a:xfrm>
        </p:spPr>
        <p:txBody>
          <a:bodyPr/>
          <a:lstStyle/>
          <a:p>
            <a:r>
              <a:rPr lang="el-GR" sz="3600" dirty="0" smtClean="0"/>
              <a:t>Γενικές Προσεγγίσεις Ελέγχου Συμφόρησης</a:t>
            </a:r>
            <a:endParaRPr lang="en-US" sz="3800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38719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 End-end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pPr marL="457200" lvl="1" indent="0">
              <a:buNone/>
            </a:pPr>
            <a:r>
              <a:rPr lang="el-GR" sz="2000" b="1" dirty="0" smtClean="0"/>
              <a:t>Η συσκευή του χρήστη (</a:t>
            </a:r>
            <a:r>
              <a:rPr lang="en-US" sz="2000" b="1" dirty="0" smtClean="0"/>
              <a:t>end system) </a:t>
            </a:r>
            <a:r>
              <a:rPr lang="el-GR" sz="2000" b="1" u="sng" dirty="0" smtClean="0"/>
              <a:t>δεν</a:t>
            </a:r>
            <a:r>
              <a:rPr lang="el-GR" sz="2000" b="1" dirty="0" smtClean="0"/>
              <a:t> </a:t>
            </a:r>
            <a:r>
              <a:rPr lang="el-GR" sz="2000" b="1" dirty="0" smtClean="0"/>
              <a:t>παίρνει </a:t>
            </a:r>
            <a:r>
              <a:rPr lang="el-GR" sz="2000" b="1" dirty="0" smtClean="0"/>
              <a:t>άμεσο </a:t>
            </a:r>
            <a:r>
              <a:rPr lang="en-US" sz="2000" b="1" dirty="0" smtClean="0"/>
              <a:t>feedback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l-GR" sz="2000" b="1" dirty="0" smtClean="0"/>
              <a:t>(πληροφορία) </a:t>
            </a:r>
            <a:r>
              <a:rPr lang="el-GR" sz="2000" b="1" dirty="0" smtClean="0"/>
              <a:t>από το </a:t>
            </a:r>
            <a:r>
              <a:rPr lang="el-GR" sz="2000" b="1" dirty="0" smtClean="0">
                <a:solidFill>
                  <a:srgbClr val="FF00FF"/>
                </a:solidFill>
              </a:rPr>
              <a:t>δίκτυο</a:t>
            </a:r>
          </a:p>
          <a:p>
            <a:pPr marL="457200" lvl="1" indent="0">
              <a:buNone/>
            </a:pPr>
            <a:r>
              <a:rPr lang="el-GR" sz="2000" b="1" dirty="0" smtClean="0">
                <a:solidFill>
                  <a:srgbClr val="FF00FF"/>
                </a:solidFill>
              </a:rPr>
              <a:t>Προβλέπει/συμπεραίνει την συμφόρηση από </a:t>
            </a:r>
            <a:r>
              <a:rPr lang="el-GR" sz="2000" b="1" dirty="0" smtClean="0">
                <a:solidFill>
                  <a:srgbClr val="FF00FF"/>
                </a:solidFill>
              </a:rPr>
              <a:t>τις διάφορες </a:t>
            </a:r>
            <a:r>
              <a:rPr lang="el-GR" sz="2000" b="1" dirty="0" smtClean="0">
                <a:solidFill>
                  <a:srgbClr val="FF00FF"/>
                </a:solidFill>
              </a:rPr>
              <a:t>μετρήσεις που κάνει η συσκευή του χρήστη </a:t>
            </a:r>
            <a:r>
              <a:rPr lang="el-GR" sz="2000" b="1" dirty="0" smtClean="0"/>
              <a:t>(</a:t>
            </a:r>
            <a:r>
              <a:rPr lang="en-US" sz="2000" b="1" dirty="0" smtClean="0"/>
              <a:t>end-system</a:t>
            </a:r>
            <a:r>
              <a:rPr lang="el-GR" sz="2000" b="1" dirty="0" smtClean="0"/>
              <a:t>) από τις καθυστερήσεις ή τις απώλειες πακέτων 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 marL="457200" lvl="1" indent="0">
              <a:buNone/>
            </a:pPr>
            <a:r>
              <a:rPr lang="en-US" sz="2000" dirty="0" smtClean="0"/>
              <a:t>Approach </a:t>
            </a:r>
            <a:r>
              <a:rPr lang="en-US" sz="2000" dirty="0"/>
              <a:t>taken by </a:t>
            </a:r>
            <a:r>
              <a:rPr lang="en-US" sz="2000" dirty="0" smtClean="0"/>
              <a:t>TCP</a:t>
            </a:r>
            <a:endParaRPr lang="el-GR" sz="2000" dirty="0" smtClean="0"/>
          </a:p>
          <a:p>
            <a:pPr marL="457200" lvl="1" indent="0">
              <a:buNone/>
            </a:pPr>
            <a:r>
              <a:rPr lang="el-GR" sz="2000" dirty="0" smtClean="0"/>
              <a:t>Αυτό χρησιμοποιείται τώρα στο Διαδίκτυο</a:t>
            </a:r>
            <a:endParaRPr lang="en-US" dirty="0"/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10000"/>
            <a:ext cx="9753600" cy="2514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Network</a:t>
            </a:r>
            <a:r>
              <a:rPr lang="en-US" sz="2400" dirty="0" smtClean="0">
                <a:solidFill>
                  <a:srgbClr val="FF0000"/>
                </a:solidFill>
              </a:rPr>
              <a:t>-assisted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000" b="1" u="sng" dirty="0" smtClean="0">
                <a:solidFill>
                  <a:srgbClr val="FF66CC"/>
                </a:solidFill>
              </a:rPr>
              <a:t>Οι δρομολογητές</a:t>
            </a:r>
            <a:r>
              <a:rPr lang="el-GR" sz="2000" b="1" dirty="0" smtClean="0"/>
              <a:t> </a:t>
            </a:r>
            <a:r>
              <a:rPr lang="el-GR" sz="2000" dirty="0" smtClean="0"/>
              <a:t>πληροφορούν τη συσκευή του χρήστη (</a:t>
            </a:r>
            <a:r>
              <a:rPr lang="en-US" sz="2000" dirty="0" smtClean="0"/>
              <a:t>end system)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Single </a:t>
            </a:r>
            <a:r>
              <a:rPr lang="en-US" sz="2000" b="1" dirty="0">
                <a:solidFill>
                  <a:srgbClr val="7030A0"/>
                </a:solidFill>
              </a:rPr>
              <a:t>bit indicating congestion </a:t>
            </a:r>
            <a:r>
              <a:rPr lang="en-US" sz="2000" dirty="0"/>
              <a:t>(SNA, </a:t>
            </a:r>
            <a:r>
              <a:rPr lang="en-US" sz="2000" dirty="0" err="1"/>
              <a:t>DECbit</a:t>
            </a:r>
            <a:r>
              <a:rPr lang="en-US" sz="2000" dirty="0"/>
              <a:t>, TCP/IP ECN, ATM)</a:t>
            </a:r>
          </a:p>
          <a:p>
            <a:pPr lvl="2">
              <a:lnSpc>
                <a:spcPct val="90000"/>
              </a:lnSpc>
            </a:pPr>
            <a:r>
              <a:rPr lang="en-US" b="1" i="1" dirty="0">
                <a:solidFill>
                  <a:srgbClr val="7030A0"/>
                </a:solidFill>
              </a:rPr>
              <a:t>Explicit </a:t>
            </a:r>
            <a:r>
              <a:rPr lang="en-US" b="1" dirty="0">
                <a:solidFill>
                  <a:srgbClr val="7030A0"/>
                </a:solidFill>
              </a:rPr>
              <a:t>rate sender </a:t>
            </a:r>
            <a:r>
              <a:rPr lang="en-US" dirty="0"/>
              <a:t>should send </a:t>
            </a:r>
            <a:r>
              <a:rPr lang="en-US" dirty="0" smtClean="0"/>
              <a:t>at</a:t>
            </a:r>
            <a:endParaRPr lang="el-GR" dirty="0" smtClean="0"/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Wingdings"/>
              </a:rPr>
              <a:t> </a:t>
            </a:r>
            <a:r>
              <a:rPr lang="en-US" dirty="0" smtClean="0"/>
              <a:t>Problem</a:t>
            </a:r>
            <a:r>
              <a:rPr lang="en-US" dirty="0"/>
              <a:t>: makes </a:t>
            </a:r>
            <a:r>
              <a:rPr lang="en-US" dirty="0" smtClean="0"/>
              <a:t>routers complicated</a:t>
            </a:r>
            <a:endParaRPr lang="en-US" dirty="0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285955" y="1141769"/>
            <a:ext cx="829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sz="28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3581400"/>
            <a:ext cx="7162800" cy="763588"/>
          </a:xfrm>
        </p:spPr>
        <p:txBody>
          <a:bodyPr/>
          <a:lstStyle/>
          <a:p>
            <a:r>
              <a:rPr lang="el-GR" smtClean="0"/>
              <a:t>Ενθυλάκωση</a:t>
            </a:r>
            <a:r>
              <a:rPr lang="en-US" smtClean="0"/>
              <a:t> </a:t>
            </a:r>
            <a:r>
              <a:rPr lang="en-US" u="none" smtClean="0"/>
              <a:t>(encapsulation)</a:t>
            </a:r>
            <a:endParaRPr lang="el-GR" u="none" smtClean="0"/>
          </a:p>
        </p:txBody>
      </p:sp>
      <p:grpSp>
        <p:nvGrpSpPr>
          <p:cNvPr id="11267" name="Group 16"/>
          <p:cNvGrpSpPr>
            <a:grpSpLocks/>
          </p:cNvGrpSpPr>
          <p:nvPr/>
        </p:nvGrpSpPr>
        <p:grpSpPr bwMode="auto">
          <a:xfrm>
            <a:off x="323850" y="1196975"/>
            <a:ext cx="8316913" cy="2520950"/>
            <a:chOff x="0" y="935"/>
            <a:chExt cx="5760" cy="2314"/>
          </a:xfrm>
        </p:grpSpPr>
        <p:grpSp>
          <p:nvGrpSpPr>
            <p:cNvPr id="11289" name="Group 4"/>
            <p:cNvGrpSpPr>
              <a:grpSpLocks/>
            </p:cNvGrpSpPr>
            <p:nvPr/>
          </p:nvGrpSpPr>
          <p:grpSpPr bwMode="auto">
            <a:xfrm>
              <a:off x="0" y="935"/>
              <a:ext cx="1800" cy="2314"/>
              <a:chOff x="2025" y="1170"/>
              <a:chExt cx="1800" cy="1316"/>
            </a:xfrm>
          </p:grpSpPr>
          <p:pic>
            <p:nvPicPr>
              <p:cNvPr id="11294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5" y="1170"/>
                <a:ext cx="1800" cy="13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1295" name="TextBox 9"/>
              <p:cNvSpPr txBox="1">
                <a:spLocks noChangeArrowheads="1"/>
              </p:cNvSpPr>
              <p:nvPr/>
            </p:nvSpPr>
            <p:spPr bwMode="auto">
              <a:xfrm>
                <a:off x="2511" y="2205"/>
                <a:ext cx="72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l-GR" sz="2000" b="1"/>
                  <a:t>φυσικό</a:t>
                </a:r>
              </a:p>
            </p:txBody>
          </p:sp>
          <p:sp>
            <p:nvSpPr>
              <p:cNvPr id="11296" name="TextBox 11"/>
              <p:cNvSpPr txBox="1">
                <a:spLocks noChangeArrowheads="1"/>
              </p:cNvSpPr>
              <p:nvPr/>
            </p:nvSpPr>
            <p:spPr bwMode="auto">
              <a:xfrm>
                <a:off x="2115" y="1215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εφαρμογής</a:t>
                </a:r>
              </a:p>
            </p:txBody>
          </p:sp>
          <p:sp>
            <p:nvSpPr>
              <p:cNvPr id="11297" name="TextBox 12"/>
              <p:cNvSpPr txBox="1">
                <a:spLocks noChangeArrowheads="1"/>
              </p:cNvSpPr>
              <p:nvPr/>
            </p:nvSpPr>
            <p:spPr bwMode="auto">
              <a:xfrm>
                <a:off x="2109" y="1480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μεταφοράς</a:t>
                </a:r>
              </a:p>
            </p:txBody>
          </p:sp>
          <p:sp>
            <p:nvSpPr>
              <p:cNvPr id="11298" name="TextBox 13"/>
              <p:cNvSpPr txBox="1">
                <a:spLocks noChangeArrowheads="1"/>
              </p:cNvSpPr>
              <p:nvPr/>
            </p:nvSpPr>
            <p:spPr bwMode="auto">
              <a:xfrm>
                <a:off x="2115" y="1710"/>
                <a:ext cx="162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δικτύου</a:t>
                </a:r>
              </a:p>
            </p:txBody>
          </p:sp>
          <p:sp>
            <p:nvSpPr>
              <p:cNvPr id="11299" name="TextBox 14"/>
              <p:cNvSpPr txBox="1">
                <a:spLocks noChangeArrowheads="1"/>
              </p:cNvSpPr>
              <p:nvPr/>
            </p:nvSpPr>
            <p:spPr bwMode="auto">
              <a:xfrm>
                <a:off x="2115" y="1953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ζεύξης</a:t>
                </a:r>
              </a:p>
            </p:txBody>
          </p:sp>
        </p:grpSp>
        <p:sp>
          <p:nvSpPr>
            <p:cNvPr id="11290" name="Rectangle 11"/>
            <p:cNvSpPr>
              <a:spLocks noChangeArrowheads="1"/>
            </p:cNvSpPr>
            <p:nvPr/>
          </p:nvSpPr>
          <p:spPr bwMode="auto">
            <a:xfrm>
              <a:off x="4480" y="1071"/>
              <a:ext cx="128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el-GR" sz="2000" b="1">
                <a:solidFill>
                  <a:srgbClr val="008000"/>
                </a:solidFill>
              </a:endParaRPr>
            </a:p>
          </p:txBody>
        </p:sp>
        <p:sp>
          <p:nvSpPr>
            <p:cNvPr id="11291" name="Rectangle 12"/>
            <p:cNvSpPr>
              <a:spLocks noChangeArrowheads="1"/>
            </p:cNvSpPr>
            <p:nvPr/>
          </p:nvSpPr>
          <p:spPr bwMode="auto">
            <a:xfrm>
              <a:off x="340" y="1480"/>
              <a:ext cx="5307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 b="1"/>
            </a:p>
          </p:txBody>
        </p:sp>
        <p:sp>
          <p:nvSpPr>
            <p:cNvPr id="11292" name="Rectangle 13"/>
            <p:cNvSpPr>
              <a:spLocks noChangeArrowheads="1"/>
            </p:cNvSpPr>
            <p:nvPr/>
          </p:nvSpPr>
          <p:spPr bwMode="auto">
            <a:xfrm>
              <a:off x="1020" y="1978"/>
              <a:ext cx="474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/>
            </a:p>
          </p:txBody>
        </p:sp>
        <p:sp>
          <p:nvSpPr>
            <p:cNvPr id="11293" name="Rectangle 14"/>
            <p:cNvSpPr>
              <a:spLocks noChangeArrowheads="1"/>
            </p:cNvSpPr>
            <p:nvPr/>
          </p:nvSpPr>
          <p:spPr bwMode="auto">
            <a:xfrm>
              <a:off x="1066" y="2480"/>
              <a:ext cx="4331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 b="1">
                <a:solidFill>
                  <a:srgbClr val="008000"/>
                </a:solidFill>
              </a:endParaRPr>
            </a:p>
          </p:txBody>
        </p:sp>
      </p:grp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69850" y="4210050"/>
            <a:ext cx="9074150" cy="280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buFont typeface="Webdings" pitchFamily="18" charset="2"/>
              <a:buChar char="U"/>
            </a:pPr>
            <a:r>
              <a:rPr lang="en-US" sz="2400"/>
              <a:t> @ </a:t>
            </a:r>
            <a:r>
              <a:rPr lang="el-GR" sz="2400"/>
              <a:t>Καθε επίπεδο</a:t>
            </a:r>
            <a:r>
              <a:rPr lang="en-US" sz="2400"/>
              <a:t>:</a:t>
            </a:r>
            <a:endParaRPr lang="el-GR" sz="2400"/>
          </a:p>
          <a:p>
            <a:pPr algn="ctr" eaLnBrk="0" hangingPunct="0">
              <a:buFont typeface="Webdings" pitchFamily="18" charset="2"/>
              <a:buNone/>
            </a:pPr>
            <a:endParaRPr lang="en-US"/>
          </a:p>
          <a:p>
            <a:pPr algn="ctr" eaLnBrk="0" hangingPunct="0">
              <a:buFont typeface="Webdings" pitchFamily="18" charset="2"/>
              <a:buNone/>
            </a:pPr>
            <a:r>
              <a:rPr lang="el-GR" sz="2400"/>
              <a:t> Λαμβάνει δεδομένα από το ανώτερο επίπεδο</a:t>
            </a:r>
          </a:p>
          <a:p>
            <a:pPr algn="ctr" eaLnBrk="0" hangingPunct="0">
              <a:buFont typeface="Webdings" pitchFamily="18" charset="2"/>
              <a:buNone/>
            </a:pPr>
            <a:endParaRPr lang="el-GR" sz="2400"/>
          </a:p>
          <a:p>
            <a:pPr algn="ctr" eaLnBrk="0" hangingPunct="0"/>
            <a:r>
              <a:rPr lang="el-GR" sz="2400"/>
              <a:t> </a:t>
            </a:r>
            <a:r>
              <a:rPr lang="el-GR" sz="2400">
                <a:solidFill>
                  <a:schemeClr val="accent1"/>
                </a:solidFill>
              </a:rPr>
              <a:t>Προσθέτει επικεφαλίδα και δημιουργεί νέα μονάδα δεδομένων</a:t>
            </a:r>
          </a:p>
          <a:p>
            <a:pPr algn="ctr" eaLnBrk="0" hangingPunct="0"/>
            <a:endParaRPr lang="el-GR">
              <a:solidFill>
                <a:schemeClr val="accent1"/>
              </a:solidFill>
            </a:endParaRPr>
          </a:p>
          <a:p>
            <a:pPr algn="ctr" eaLnBrk="0" hangingPunct="0"/>
            <a:r>
              <a:rPr lang="el-GR" sz="2400"/>
              <a:t> Προωθεί την νέα μονάδα στο επόμενο επίπεδο</a:t>
            </a:r>
            <a:endParaRPr lang="en-US" sz="2400"/>
          </a:p>
          <a:p>
            <a:pPr algn="ctr" eaLnBrk="0" hangingPunct="0"/>
            <a:r>
              <a:rPr lang="en-US" sz="2400"/>
              <a:t>@ the receiver: the “reverse” process (decapsulation)</a:t>
            </a:r>
            <a:endParaRPr lang="el-GR" sz="2400"/>
          </a:p>
        </p:txBody>
      </p:sp>
      <p:sp>
        <p:nvSpPr>
          <p:cNvPr id="11269" name="Oval 17"/>
          <p:cNvSpPr>
            <a:spLocks noChangeArrowheads="1"/>
          </p:cNvSpPr>
          <p:nvPr/>
        </p:nvSpPr>
        <p:spPr bwMode="auto">
          <a:xfrm>
            <a:off x="0" y="5373688"/>
            <a:ext cx="8712200" cy="865187"/>
          </a:xfrm>
          <a:prstGeom prst="ellipse">
            <a:avLst/>
          </a:prstGeom>
          <a:noFill/>
          <a:ln w="57150">
            <a:solidFill>
              <a:srgbClr val="E5E5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eaLnBrk="0" hangingPunct="0"/>
            <a:endParaRPr lang="en-GB"/>
          </a:p>
        </p:txBody>
      </p:sp>
      <p:sp>
        <p:nvSpPr>
          <p:cNvPr id="11270" name="Line 18"/>
          <p:cNvSpPr>
            <a:spLocks noChangeShapeType="1"/>
          </p:cNvSpPr>
          <p:nvPr/>
        </p:nvSpPr>
        <p:spPr bwMode="auto">
          <a:xfrm flipV="1">
            <a:off x="6659563" y="4365625"/>
            <a:ext cx="5048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487363" y="333375"/>
            <a:ext cx="86566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3200">
                <a:solidFill>
                  <a:srgbClr val="000066"/>
                </a:solidFill>
              </a:rPr>
              <a:t>Μοντέλο επιπέδων Διαδικτύου (Στοίβα </a:t>
            </a:r>
            <a:r>
              <a:rPr lang="en-US" sz="3200">
                <a:solidFill>
                  <a:srgbClr val="000066"/>
                </a:solidFill>
              </a:rPr>
              <a:t>TCP/IP)</a:t>
            </a:r>
            <a:endParaRPr lang="el-GR" sz="3200">
              <a:solidFill>
                <a:srgbClr val="000066"/>
              </a:solidFill>
            </a:endParaRP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6156325" y="1052513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3" name="Rectangle 22"/>
          <p:cNvSpPr>
            <a:spLocks noChangeArrowheads="1"/>
          </p:cNvSpPr>
          <p:nvPr/>
        </p:nvSpPr>
        <p:spPr bwMode="auto">
          <a:xfrm>
            <a:off x="6156325" y="15573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4" name="Rectangle 23"/>
          <p:cNvSpPr>
            <a:spLocks noChangeArrowheads="1"/>
          </p:cNvSpPr>
          <p:nvPr/>
        </p:nvSpPr>
        <p:spPr bwMode="auto">
          <a:xfrm>
            <a:off x="6156325" y="22050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5" name="Rectangle 24"/>
          <p:cNvSpPr>
            <a:spLocks noChangeArrowheads="1"/>
          </p:cNvSpPr>
          <p:nvPr/>
        </p:nvSpPr>
        <p:spPr bwMode="auto">
          <a:xfrm>
            <a:off x="6156325" y="2781300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5508625" y="15573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  <p:sp>
        <p:nvSpPr>
          <p:cNvPr id="11277" name="Rectangle 26"/>
          <p:cNvSpPr>
            <a:spLocks noChangeArrowheads="1"/>
          </p:cNvSpPr>
          <p:nvPr/>
        </p:nvSpPr>
        <p:spPr bwMode="auto">
          <a:xfrm>
            <a:off x="5508625" y="22050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1278" name="Rectangle 27"/>
          <p:cNvSpPr>
            <a:spLocks noChangeArrowheads="1"/>
          </p:cNvSpPr>
          <p:nvPr/>
        </p:nvSpPr>
        <p:spPr bwMode="auto">
          <a:xfrm>
            <a:off x="5508625" y="2781300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5219700" y="1052513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/>
              <a:t>Μήνυμα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3582988" y="1628775"/>
            <a:ext cx="176212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/>
              <a:t>Τμήμα</a:t>
            </a:r>
            <a:r>
              <a:rPr lang="en-US"/>
              <a:t> (segment)</a:t>
            </a:r>
            <a:endParaRPr lang="el-GR"/>
          </a:p>
        </p:txBody>
      </p:sp>
      <p:sp>
        <p:nvSpPr>
          <p:cNvPr id="11281" name="Text Box 30"/>
          <p:cNvSpPr txBox="1">
            <a:spLocks noChangeArrowheads="1"/>
          </p:cNvSpPr>
          <p:nvPr/>
        </p:nvSpPr>
        <p:spPr bwMode="auto">
          <a:xfrm>
            <a:off x="4335463" y="22479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endParaRPr lang="el-GR"/>
          </a:p>
        </p:txBody>
      </p:sp>
      <p:sp>
        <p:nvSpPr>
          <p:cNvPr id="11282" name="Rectangle 32"/>
          <p:cNvSpPr>
            <a:spLocks noChangeArrowheads="1"/>
          </p:cNvSpPr>
          <p:nvPr/>
        </p:nvSpPr>
        <p:spPr bwMode="auto">
          <a:xfrm>
            <a:off x="4859338" y="2205038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2</a:t>
            </a:r>
            <a:endParaRPr lang="el-GR" baseline="-25000"/>
          </a:p>
        </p:txBody>
      </p:sp>
      <p:sp>
        <p:nvSpPr>
          <p:cNvPr id="11283" name="Rectangle 33"/>
          <p:cNvSpPr>
            <a:spLocks noChangeArrowheads="1"/>
          </p:cNvSpPr>
          <p:nvPr/>
        </p:nvSpPr>
        <p:spPr bwMode="auto">
          <a:xfrm>
            <a:off x="4859338" y="2781300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2</a:t>
            </a:r>
            <a:endParaRPr lang="el-GR" baseline="-25000"/>
          </a:p>
        </p:txBody>
      </p:sp>
      <p:sp>
        <p:nvSpPr>
          <p:cNvPr id="11284" name="Rectangle 34"/>
          <p:cNvSpPr>
            <a:spLocks noChangeArrowheads="1"/>
          </p:cNvSpPr>
          <p:nvPr/>
        </p:nvSpPr>
        <p:spPr bwMode="auto">
          <a:xfrm>
            <a:off x="4211638" y="2781300"/>
            <a:ext cx="649287" cy="431800"/>
          </a:xfrm>
          <a:prstGeom prst="rect">
            <a:avLst/>
          </a:prstGeom>
          <a:solidFill>
            <a:srgbClr val="E5E5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3</a:t>
            </a:r>
            <a:endParaRPr lang="el-GR" baseline="-25000"/>
          </a:p>
        </p:txBody>
      </p:sp>
      <p:sp>
        <p:nvSpPr>
          <p:cNvPr id="11285" name="Text Box 35"/>
          <p:cNvSpPr txBox="1">
            <a:spLocks noChangeArrowheads="1"/>
          </p:cNvSpPr>
          <p:nvPr/>
        </p:nvSpPr>
        <p:spPr bwMode="auto">
          <a:xfrm>
            <a:off x="3240088" y="2276475"/>
            <a:ext cx="1544637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(IP) Datagram</a:t>
            </a:r>
            <a:endParaRPr lang="el-GR"/>
          </a:p>
        </p:txBody>
      </p:sp>
      <p:sp>
        <p:nvSpPr>
          <p:cNvPr id="11286" name="Line 36"/>
          <p:cNvSpPr>
            <a:spLocks noChangeShapeType="1"/>
          </p:cNvSpPr>
          <p:nvPr/>
        </p:nvSpPr>
        <p:spPr bwMode="auto">
          <a:xfrm>
            <a:off x="3059113" y="1412875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3441700" y="2852738"/>
            <a:ext cx="71120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/>
              <a:t>frame</a:t>
            </a:r>
            <a:endParaRPr lang="el-GR"/>
          </a:p>
        </p:txBody>
      </p:sp>
      <p:sp>
        <p:nvSpPr>
          <p:cNvPr id="11288" name="Text Box 41"/>
          <p:cNvSpPr txBox="1">
            <a:spLocks noChangeArrowheads="1"/>
          </p:cNvSpPr>
          <p:nvPr/>
        </p:nvSpPr>
        <p:spPr bwMode="auto">
          <a:xfrm>
            <a:off x="5614988" y="2276475"/>
            <a:ext cx="407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Congestion Control and Avoidance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A mechanism which: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Uses network resources </a:t>
            </a:r>
            <a:r>
              <a:rPr lang="en-US" b="1" dirty="0">
                <a:solidFill>
                  <a:srgbClr val="00B050"/>
                </a:solidFill>
              </a:rPr>
              <a:t>efficiently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Preserves </a:t>
            </a:r>
            <a:r>
              <a:rPr lang="en-US" b="1" dirty="0">
                <a:solidFill>
                  <a:srgbClr val="00B050"/>
                </a:solidFill>
              </a:rPr>
              <a:t>fair </a:t>
            </a:r>
            <a:r>
              <a:rPr lang="en-US" dirty="0"/>
              <a:t>network resource allocation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Prevents or avoids </a:t>
            </a:r>
            <a:r>
              <a:rPr lang="en-US" b="1" dirty="0">
                <a:solidFill>
                  <a:srgbClr val="00B050"/>
                </a:solidFill>
              </a:rPr>
              <a:t>collapse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 lvl="1">
              <a:buNone/>
            </a:pPr>
            <a:r>
              <a:rPr lang="en-US" dirty="0" smtClean="0"/>
              <a:t>Congestion </a:t>
            </a:r>
            <a:r>
              <a:rPr lang="en-US" dirty="0"/>
              <a:t>collapse is not just a theory</a:t>
            </a:r>
          </a:p>
          <a:p>
            <a:pPr marL="457200" lvl="1" indent="0">
              <a:buNone/>
            </a:pPr>
            <a:r>
              <a:rPr lang="el-GR" dirty="0" smtClean="0"/>
              <a:t>          </a:t>
            </a:r>
            <a:r>
              <a:rPr lang="en-US" dirty="0" smtClean="0"/>
              <a:t>Has </a:t>
            </a:r>
            <a:r>
              <a:rPr lang="en-US" dirty="0"/>
              <a:t>been frequently observed in many networks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9FF72-9ED1-4FCB-8076-3FA0990CF628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990600"/>
          </a:xfrm>
        </p:spPr>
        <p:txBody>
          <a:bodyPr/>
          <a:lstStyle/>
          <a:p>
            <a:r>
              <a:rPr lang="en-US" dirty="0" smtClean="0"/>
              <a:t>TCP: </a:t>
            </a:r>
            <a:r>
              <a:rPr lang="el-GR" dirty="0" smtClean="0"/>
              <a:t>Επισκόπηση</a:t>
            </a:r>
            <a:r>
              <a:rPr lang="en-US" u="none" dirty="0" smtClean="0"/>
              <a:t> </a:t>
            </a:r>
            <a:r>
              <a:rPr lang="en-US" u="none" dirty="0" smtClean="0"/>
              <a:t>(</a:t>
            </a:r>
            <a:r>
              <a:rPr lang="en-US" u="none" dirty="0" smtClean="0"/>
              <a:t>1/4) </a:t>
            </a:r>
            <a:r>
              <a:rPr lang="en-US" sz="1600" u="none" dirty="0" smtClean="0"/>
              <a:t>RFCs: 793, 1122, </a:t>
            </a:r>
            <a:r>
              <a:rPr lang="en-US" sz="1600" u="none" dirty="0" smtClean="0"/>
              <a:t>1323,2018</a:t>
            </a:r>
            <a:r>
              <a:rPr lang="en-US" sz="1600" u="none" dirty="0" smtClean="0"/>
              <a:t>, 2581</a:t>
            </a:r>
            <a:endParaRPr lang="en-US" sz="16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1524000"/>
            <a:ext cx="48006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9900"/>
                </a:solidFill>
              </a:rPr>
              <a:t>Πλήρως αμφίδρομα δεδομένα</a:t>
            </a:r>
            <a:r>
              <a:rPr lang="en-US" sz="2400" b="1" dirty="0" smtClean="0">
                <a:solidFill>
                  <a:srgbClr val="0099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l-GR" sz="1800" dirty="0" smtClean="0"/>
              <a:t>Ροή δεδομένων και προς τις </a:t>
            </a:r>
            <a:r>
              <a:rPr lang="el-GR" sz="1800" b="1" dirty="0" smtClean="0"/>
              <a:t>δύο κατευθύνσεις στην ίδια </a:t>
            </a:r>
            <a:r>
              <a:rPr lang="en-US" sz="1800" b="1" dirty="0" smtClean="0"/>
              <a:t>“</a:t>
            </a:r>
            <a:r>
              <a:rPr lang="el-GR" sz="1800" b="1" dirty="0" smtClean="0"/>
              <a:t>σύνδεση</a:t>
            </a:r>
            <a:r>
              <a:rPr lang="en-US" sz="1800" b="1" dirty="0" smtClean="0"/>
              <a:t>”</a:t>
            </a:r>
            <a:endParaRPr lang="en-US" sz="1800" b="1" dirty="0" smtClean="0"/>
          </a:p>
          <a:p>
            <a:pPr marL="457200" lvl="1" indent="0">
              <a:buNone/>
            </a:pPr>
            <a:r>
              <a:rPr lang="en-US" sz="1800" dirty="0" smtClean="0"/>
              <a:t>MSS: maximum segment size</a:t>
            </a:r>
            <a:endParaRPr lang="el-GR" sz="1800" dirty="0" smtClean="0"/>
          </a:p>
          <a:p>
            <a:pPr lvl="1">
              <a:buFont typeface="ZapfDingbats"/>
              <a:buNone/>
            </a:pPr>
            <a:r>
              <a:rPr lang="el-GR" sz="1800" dirty="0" smtClean="0"/>
              <a:t>(μέγιστο  μέγεθος του </a:t>
            </a:r>
            <a:r>
              <a:rPr lang="en-GB" sz="1800" dirty="0" smtClean="0"/>
              <a:t>segment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>
              <a:buFont typeface="ZapfDingbats"/>
              <a:buNone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9900"/>
                </a:solidFill>
              </a:rPr>
              <a:t>“</a:t>
            </a:r>
            <a:r>
              <a:rPr lang="el-GR" sz="2400" b="1" dirty="0" err="1" smtClean="0">
                <a:solidFill>
                  <a:srgbClr val="009900"/>
                </a:solidFill>
              </a:rPr>
              <a:t>συνδεσιστρεφές</a:t>
            </a:r>
            <a:r>
              <a:rPr lang="en-US" sz="2400" b="1" dirty="0" smtClean="0">
                <a:solidFill>
                  <a:srgbClr val="009900"/>
                </a:solidFill>
              </a:rPr>
              <a:t>”: </a:t>
            </a:r>
            <a:r>
              <a:rPr lang="el-GR" sz="1800" dirty="0" smtClean="0"/>
              <a:t>χειραψία</a:t>
            </a:r>
            <a:r>
              <a:rPr lang="en-US" sz="1800" dirty="0" smtClean="0"/>
              <a:t> (</a:t>
            </a:r>
            <a:r>
              <a:rPr lang="el-GR" sz="1800" dirty="0" smtClean="0"/>
              <a:t>ανταλλαγή μηνυμάτων ελέγχου</a:t>
            </a:r>
            <a:r>
              <a:rPr lang="en-US" sz="1800" dirty="0" smtClean="0"/>
              <a:t>) </a:t>
            </a:r>
            <a:r>
              <a:rPr lang="el-GR" sz="1800" b="1" dirty="0" smtClean="0"/>
              <a:t>αρχικοποιούν </a:t>
            </a:r>
            <a:r>
              <a:rPr lang="el-GR" sz="1800" dirty="0" smtClean="0"/>
              <a:t>την κατάσταση του αποστολέα και του παραλήπτη</a:t>
            </a:r>
            <a:r>
              <a:rPr lang="en-US" sz="1800" dirty="0" smtClean="0"/>
              <a:t>,</a:t>
            </a:r>
            <a:r>
              <a:rPr lang="el-GR" sz="1800" dirty="0" smtClean="0"/>
              <a:t> πριν την ανταλλαγή </a:t>
            </a:r>
            <a:r>
              <a:rPr lang="el-GR" sz="1800" dirty="0" smtClean="0"/>
              <a:t>δεδομένων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Ο αποστολέας </a:t>
            </a:r>
            <a:r>
              <a:rPr lang="el-GR" sz="1800" b="1" i="1" dirty="0" smtClean="0"/>
              <a:t>δεν</a:t>
            </a:r>
            <a:r>
              <a:rPr lang="el-GR" sz="1800" dirty="0" smtClean="0"/>
              <a:t> θα </a:t>
            </a:r>
            <a:r>
              <a:rPr lang="en-US" sz="1800" dirty="0" smtClean="0"/>
              <a:t>“</a:t>
            </a:r>
            <a:r>
              <a:rPr lang="el-GR" sz="1800" dirty="0" smtClean="0"/>
              <a:t>κατακλύσει</a:t>
            </a:r>
            <a:r>
              <a:rPr lang="en-US" sz="1800" dirty="0" smtClean="0"/>
              <a:t>”</a:t>
            </a:r>
            <a:r>
              <a:rPr lang="el-GR" sz="1800" dirty="0" smtClean="0"/>
              <a:t> τον παραλήπτη</a:t>
            </a:r>
            <a:endParaRPr lang="en-US" sz="1800" dirty="0" smtClean="0"/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4876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9900"/>
                </a:solidFill>
              </a:rPr>
              <a:t>σημείο</a:t>
            </a:r>
            <a:r>
              <a:rPr lang="en-US" sz="2000" b="1" dirty="0" smtClean="0">
                <a:solidFill>
                  <a:srgbClr val="009900"/>
                </a:solidFill>
              </a:rPr>
              <a:t>-</a:t>
            </a:r>
            <a:r>
              <a:rPr lang="el-GR" sz="2000" b="1" dirty="0" smtClean="0">
                <a:solidFill>
                  <a:srgbClr val="009900"/>
                </a:solidFill>
              </a:rPr>
              <a:t>προς</a:t>
            </a:r>
            <a:r>
              <a:rPr lang="en-US" sz="2000" b="1" dirty="0" smtClean="0">
                <a:solidFill>
                  <a:srgbClr val="009900"/>
                </a:solidFill>
              </a:rPr>
              <a:t>-</a:t>
            </a:r>
            <a:r>
              <a:rPr lang="el-GR" sz="2000" b="1" dirty="0" smtClean="0">
                <a:solidFill>
                  <a:srgbClr val="009900"/>
                </a:solidFill>
              </a:rPr>
              <a:t>σημείο</a:t>
            </a:r>
            <a:r>
              <a:rPr lang="en-US" sz="2000" b="1" dirty="0" smtClean="0">
                <a:solidFill>
                  <a:srgbClr val="009900"/>
                </a:solidFill>
              </a:rPr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1800" dirty="0" smtClean="0"/>
              <a:t>Ένας αποστολέας</a:t>
            </a:r>
            <a:r>
              <a:rPr lang="en-US" sz="1800" dirty="0" smtClean="0"/>
              <a:t>, </a:t>
            </a:r>
            <a:r>
              <a:rPr lang="el-GR" sz="1800" dirty="0" smtClean="0"/>
              <a:t>ένας παραλήπτη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1800" dirty="0" smtClean="0"/>
              <a:t>(σε αντίθεση με το </a:t>
            </a:r>
            <a:r>
              <a:rPr lang="en-US" sz="1800" dirty="0" smtClean="0"/>
              <a:t>multicasting) </a:t>
            </a:r>
            <a:endParaRPr lang="en-US" sz="18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9900"/>
                </a:solidFill>
              </a:rPr>
              <a:t>αξιόπιστο</a:t>
            </a:r>
            <a:r>
              <a:rPr lang="en-US" sz="2000" b="1" dirty="0" smtClean="0">
                <a:solidFill>
                  <a:srgbClr val="009900"/>
                </a:solidFill>
              </a:rPr>
              <a:t>, </a:t>
            </a:r>
            <a:r>
              <a:rPr lang="el-GR" sz="2000" b="1" u="sng" dirty="0" smtClean="0">
                <a:solidFill>
                  <a:srgbClr val="009900"/>
                </a:solidFill>
              </a:rPr>
              <a:t>σε σειρά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</a:rPr>
              <a:t>ροή των </a:t>
            </a:r>
            <a:r>
              <a:rPr lang="en-US" sz="2000" b="1" i="1" dirty="0" smtClean="0">
                <a:solidFill>
                  <a:srgbClr val="009900"/>
                </a:solidFill>
              </a:rPr>
              <a:t>byte: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1800" dirty="0" smtClean="0"/>
              <a:t>Η</a:t>
            </a:r>
            <a:r>
              <a:rPr lang="el-GR" sz="1800" i="1" dirty="0" smtClean="0"/>
              <a:t> </a:t>
            </a:r>
            <a:r>
              <a:rPr lang="el-GR" sz="1800" b="1" u="sng" dirty="0" smtClean="0"/>
              <a:t>εφαρμογή</a:t>
            </a:r>
            <a:r>
              <a:rPr lang="el-GR" sz="1800" dirty="0" smtClean="0"/>
              <a:t> από επάνω θα </a:t>
            </a:r>
            <a:r>
              <a:rPr lang="en-US" sz="1800" dirty="0" smtClean="0"/>
              <a:t>“</a:t>
            </a:r>
            <a:r>
              <a:rPr lang="el-GR" sz="1800" dirty="0" smtClean="0"/>
              <a:t>παραλάβει</a:t>
            </a:r>
            <a:r>
              <a:rPr lang="en-US" sz="1800" dirty="0" smtClean="0"/>
              <a:t>”</a:t>
            </a:r>
            <a:r>
              <a:rPr lang="el-GR" sz="1800" dirty="0" smtClean="0"/>
              <a:t> τα πακέτα στη σωστή </a:t>
            </a:r>
            <a:r>
              <a:rPr lang="el-GR" sz="1800" dirty="0" smtClean="0"/>
              <a:t>σειρά</a:t>
            </a:r>
            <a:endParaRPr lang="en-US" sz="18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9900"/>
                </a:solidFill>
              </a:rPr>
              <a:t>pipelined: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1800" dirty="0" smtClean="0"/>
              <a:t>Ο </a:t>
            </a:r>
            <a:r>
              <a:rPr lang="en-US" sz="1800" dirty="0" smtClean="0"/>
              <a:t>TCP </a:t>
            </a:r>
            <a:r>
              <a:rPr lang="el-GR" sz="1800" dirty="0" smtClean="0"/>
              <a:t>έλεγχος συμφόρησης</a:t>
            </a:r>
            <a:r>
              <a:rPr lang="en-US" sz="1800" dirty="0" smtClean="0"/>
              <a:t> </a:t>
            </a:r>
            <a:r>
              <a:rPr lang="el-GR" sz="1800" dirty="0" smtClean="0"/>
              <a:t>&amp; ροής</a:t>
            </a:r>
            <a:r>
              <a:rPr lang="en-US" sz="1800" dirty="0" smtClean="0"/>
              <a:t> </a:t>
            </a:r>
            <a:r>
              <a:rPr lang="el-GR" sz="1800" dirty="0" smtClean="0"/>
              <a:t>θέτουν </a:t>
            </a:r>
            <a:r>
              <a:rPr lang="en-US" sz="1800" dirty="0" smtClean="0"/>
              <a:t> </a:t>
            </a:r>
            <a:r>
              <a:rPr lang="el-GR" sz="1800" dirty="0" smtClean="0"/>
              <a:t>το μέγεθος παραθύρου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1800" b="1" u="sng" dirty="0" smtClean="0"/>
              <a:t>Πολλά πακέτα </a:t>
            </a:r>
            <a:r>
              <a:rPr lang="el-GR" sz="1800" dirty="0" smtClean="0"/>
              <a:t>μπορούν να έχουν σταλθεί </a:t>
            </a:r>
            <a:r>
              <a:rPr lang="en-US" sz="1800" b="1" i="1" dirty="0" smtClean="0"/>
              <a:t>“</a:t>
            </a:r>
            <a:r>
              <a:rPr lang="el-GR" sz="1800" b="1" i="1" dirty="0" smtClean="0"/>
              <a:t>ταυτόχρονα</a:t>
            </a:r>
            <a:r>
              <a:rPr lang="en-US" sz="1800" b="1" i="1" dirty="0" smtClean="0"/>
              <a:t>”</a:t>
            </a:r>
            <a:r>
              <a:rPr lang="el-GR" sz="1800" dirty="0" smtClean="0"/>
              <a:t> και να μην έχουν γίνει </a:t>
            </a:r>
            <a:r>
              <a:rPr lang="en-US" sz="1800" dirty="0" err="1" smtClean="0"/>
              <a:t>ACKed</a:t>
            </a:r>
            <a:endParaRPr lang="en-US" sz="18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Buffers</a:t>
            </a:r>
            <a:r>
              <a:rPr lang="el-GR" sz="2000" b="1" i="1" dirty="0" smtClean="0">
                <a:solidFill>
                  <a:srgbClr val="FF0000"/>
                </a:solidFill>
              </a:rPr>
              <a:t> αποστολής &amp; παραλαβής!!!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2199"/>
              </p:ext>
            </p:extLst>
          </p:nvPr>
        </p:nvGraphicFramePr>
        <p:xfrm>
          <a:off x="-533400" y="5834062"/>
          <a:ext cx="60261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3" imgW="6602400" imgH="1122840" progId="">
                  <p:embed/>
                </p:oleObj>
              </mc:Choice>
              <mc:Fallback>
                <p:oleObj name="VISIO" r:id="rId3" imgW="6602400" imgH="11228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5834062"/>
                        <a:ext cx="6026150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1014754"/>
            <a:ext cx="4785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/>
              <a:t>Σημαντικά χαρακτηριστικά του </a:t>
            </a:r>
            <a:r>
              <a:rPr lang="en-US" sz="2200" b="1" dirty="0" smtClean="0"/>
              <a:t>TCP</a:t>
            </a:r>
            <a:endParaRPr lang="el-G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-1905" y="11430"/>
            <a:ext cx="7772400" cy="1143000"/>
          </a:xfrm>
        </p:spPr>
        <p:txBody>
          <a:bodyPr/>
          <a:lstStyle/>
          <a:p>
            <a:r>
              <a:rPr lang="en-US" dirty="0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1723" y="1447800"/>
            <a:ext cx="9753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Seq. #</a:t>
            </a:r>
            <a:r>
              <a:rPr lang="en-US" sz="2000" u="sng" dirty="0" smtClean="0">
                <a:solidFill>
                  <a:srgbClr val="FF0000"/>
                </a:solidFill>
              </a:rPr>
              <a:t>’s: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byte </a:t>
            </a:r>
            <a:r>
              <a:rPr lang="en-US" sz="2000" dirty="0"/>
              <a:t>stream “number” of first byte in segment’s </a:t>
            </a:r>
            <a:r>
              <a:rPr lang="en-US" sz="2000" dirty="0" smtClean="0"/>
              <a:t>data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ACKs: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</a:rPr>
              <a:t>seq</a:t>
            </a:r>
            <a:r>
              <a:rPr lang="en-US" sz="2000" dirty="0">
                <a:solidFill>
                  <a:srgbClr val="00B050"/>
                </a:solidFill>
              </a:rPr>
              <a:t> # of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next </a:t>
            </a:r>
            <a:r>
              <a:rPr lang="en-US" sz="2000" b="1" u="sng" dirty="0" smtClean="0">
                <a:solidFill>
                  <a:srgbClr val="00B050"/>
                </a:solidFill>
              </a:rPr>
              <a:t>byte</a:t>
            </a:r>
            <a:endParaRPr lang="el-GR" sz="2000" b="1" u="sng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l-GR" sz="2000" b="1" dirty="0" smtClean="0">
                <a:solidFill>
                  <a:srgbClr val="00B050"/>
                </a:solidFill>
              </a:rPr>
              <a:t>που αναμένεται από την άλλη πλευρά</a:t>
            </a:r>
            <a:endParaRPr lang="en-US" sz="2000" dirty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00B050"/>
                </a:solidFill>
              </a:rPr>
              <a:t>Υπάρχουν και τα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cumulative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ACK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Q:</a:t>
            </a:r>
            <a:r>
              <a:rPr lang="en-US" sz="2000" dirty="0"/>
              <a:t> </a:t>
            </a:r>
            <a:r>
              <a:rPr lang="el-GR" sz="2000" dirty="0" smtClean="0"/>
              <a:t>πώς χειρίζεται ο παραλήπτης πακέτα που έρχονται σε λανθασμένη σειρά?</a:t>
            </a:r>
          </a:p>
          <a:p>
            <a:pPr lvl="1">
              <a:buNone/>
            </a:pPr>
            <a:r>
              <a:rPr lang="en-US" sz="2000" dirty="0" smtClean="0"/>
              <a:t>A</a:t>
            </a:r>
            <a:r>
              <a:rPr lang="en-US" sz="2000" dirty="0"/>
              <a:t>: </a:t>
            </a:r>
            <a:r>
              <a:rPr lang="en-US" sz="2000" dirty="0" smtClean="0"/>
              <a:t>TCP</a:t>
            </a:r>
            <a:r>
              <a:rPr lang="el-GR" sz="2000" dirty="0" smtClean="0"/>
              <a:t> δεν προσδιορίζει τον τρόπο. </a:t>
            </a:r>
            <a:endParaRPr lang="en-US" sz="2000" dirty="0" smtClean="0"/>
          </a:p>
          <a:p>
            <a:pPr lvl="1">
              <a:buNone/>
            </a:pPr>
            <a:r>
              <a:rPr lang="el-GR" sz="2000" dirty="0" smtClean="0"/>
              <a:t>Το </a:t>
            </a:r>
            <a:r>
              <a:rPr lang="el-GR" sz="2000" dirty="0" smtClean="0"/>
              <a:t>αφήνει στον προγραμματιστή που υλοποιεί </a:t>
            </a:r>
            <a:r>
              <a:rPr lang="en-US" sz="2000" dirty="0" smtClean="0"/>
              <a:t> </a:t>
            </a:r>
            <a:r>
              <a:rPr lang="el-GR" sz="2000" dirty="0" smtClean="0"/>
              <a:t>τη </a:t>
            </a:r>
            <a:r>
              <a:rPr lang="el-GR" sz="2000" dirty="0" smtClean="0"/>
              <a:t>συγκεκριμένη έκδοση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-1905" y="11430"/>
            <a:ext cx="7772400" cy="1143000"/>
          </a:xfrm>
        </p:spPr>
        <p:txBody>
          <a:bodyPr/>
          <a:lstStyle/>
          <a:p>
            <a:r>
              <a:rPr lang="en-US" dirty="0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26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Seq. #</a:t>
            </a:r>
            <a:r>
              <a:rPr lang="en-US" sz="2000" u="sng" dirty="0" smtClean="0">
                <a:solidFill>
                  <a:srgbClr val="FF0000"/>
                </a:solidFill>
              </a:rPr>
              <a:t>’s: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byte </a:t>
            </a:r>
            <a:r>
              <a:rPr lang="en-US" sz="2000" dirty="0"/>
              <a:t>stream “number” of first byte in segment’s data</a:t>
            </a: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ACKs: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</a:rPr>
              <a:t>seq</a:t>
            </a:r>
            <a:r>
              <a:rPr lang="en-US" sz="2000" dirty="0">
                <a:solidFill>
                  <a:srgbClr val="00B050"/>
                </a:solidFill>
              </a:rPr>
              <a:t> # of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next </a:t>
            </a:r>
            <a:r>
              <a:rPr lang="en-US" sz="2000" b="1" u="sng" dirty="0" smtClean="0">
                <a:solidFill>
                  <a:srgbClr val="00B050"/>
                </a:solidFill>
              </a:rPr>
              <a:t>byte</a:t>
            </a:r>
            <a:endParaRPr lang="el-GR" sz="2000" b="1" u="sng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l-GR" sz="2000" b="1" dirty="0" smtClean="0">
                <a:solidFill>
                  <a:srgbClr val="00B050"/>
                </a:solidFill>
              </a:rPr>
              <a:t>που αναμένεται από την άλλη πλευρά</a:t>
            </a:r>
            <a:endParaRPr lang="en-US" sz="2000" dirty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00B050"/>
                </a:solidFill>
              </a:rPr>
              <a:t>Υπάρχουν και τα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cumulative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ACK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Q:</a:t>
            </a:r>
            <a:r>
              <a:rPr lang="en-US" sz="2000" dirty="0"/>
              <a:t> </a:t>
            </a:r>
            <a:r>
              <a:rPr lang="el-GR" sz="2000" dirty="0" smtClean="0"/>
              <a:t>πώς χειρίζεται ο παραλήπτης πακέτα που έρχονται σε λανθασμένη σειρά?</a:t>
            </a:r>
          </a:p>
          <a:p>
            <a:pPr lvl="1">
              <a:buNone/>
            </a:pPr>
            <a:r>
              <a:rPr lang="en-US" sz="2000" dirty="0" smtClean="0"/>
              <a:t>A</a:t>
            </a:r>
            <a:r>
              <a:rPr lang="en-US" sz="2000" dirty="0"/>
              <a:t>: </a:t>
            </a:r>
            <a:r>
              <a:rPr lang="en-US" sz="2000" dirty="0" smtClean="0"/>
              <a:t>TCP</a:t>
            </a:r>
            <a:r>
              <a:rPr lang="el-GR" sz="2000" dirty="0" smtClean="0"/>
              <a:t> δεν προσδιορίζει τον τρόπο. Το αφήνει στον προγραμματιστή που υλοποιεί </a:t>
            </a:r>
          </a:p>
          <a:p>
            <a:pPr lvl="1">
              <a:buNone/>
            </a:pPr>
            <a:r>
              <a:rPr lang="el-GR" sz="2000" dirty="0" smtClean="0"/>
              <a:t>τη συγκεκριμένη έκδοση</a:t>
            </a:r>
            <a:endParaRPr lang="en-US" sz="2000" dirty="0"/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408113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1322388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Seq=42, ACK=79,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703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  <a:p>
            <a:r>
              <a:rPr lang="en-US"/>
              <a:t>types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3800475" y="4046538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</a:t>
            </a:r>
          </a:p>
          <a:p>
            <a:r>
              <a:rPr lang="en-US"/>
              <a:t>of echoed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7496175" y="2589213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host ACKs</a:t>
            </a:r>
          </a:p>
          <a:p>
            <a:r>
              <a:rPr lang="en-US" dirty="0"/>
              <a:t>receipt of</a:t>
            </a:r>
          </a:p>
          <a:p>
            <a:r>
              <a:rPr lang="en-US" dirty="0"/>
              <a:t>‘C’, echoes</a:t>
            </a:r>
          </a:p>
          <a:p>
            <a:r>
              <a:rPr lang="en-US" dirty="0"/>
              <a:t>back ‘C’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8620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18741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5392738" y="57943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simple telnet scenario</a:t>
            </a:r>
            <a:endParaRPr lang="en-US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02FB3-85CD-415E-9F77-1121ED7851D1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dirty="0" smtClean="0"/>
              <a:t>TCP: </a:t>
            </a:r>
            <a:r>
              <a:rPr lang="el-GR" dirty="0" smtClean="0"/>
              <a:t>Επισκόπηση</a:t>
            </a:r>
            <a:r>
              <a:rPr lang="en-US" dirty="0" smtClean="0"/>
              <a:t> (2/4)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9372600" cy="4343400"/>
          </a:xfrm>
        </p:spPr>
        <p:txBody>
          <a:bodyPr/>
          <a:lstStyle/>
          <a:p>
            <a:pPr>
              <a:buNone/>
            </a:pPr>
            <a:endParaRPr lang="el-G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/>
              <a:t> </a:t>
            </a:r>
            <a:r>
              <a:rPr lang="el-GR" sz="2400" dirty="0" smtClean="0"/>
              <a:t>αποστολέας </a:t>
            </a:r>
            <a:r>
              <a:rPr lang="el-GR" sz="2400" dirty="0" smtClean="0">
                <a:solidFill>
                  <a:srgbClr val="FF0000"/>
                </a:solidFill>
              </a:rPr>
              <a:t>δεν </a:t>
            </a:r>
            <a:r>
              <a:rPr lang="el-GR" sz="2400" dirty="0" smtClean="0"/>
              <a:t>θα </a:t>
            </a:r>
            <a:r>
              <a:rPr lang="en-US" sz="2400" dirty="0" smtClean="0"/>
              <a:t>“</a:t>
            </a:r>
            <a:r>
              <a:rPr lang="el-GR" sz="2400" dirty="0" smtClean="0"/>
              <a:t>κατακλύσει</a:t>
            </a:r>
            <a:r>
              <a:rPr lang="en-US" sz="2400" dirty="0" smtClean="0"/>
              <a:t>”</a:t>
            </a:r>
            <a:r>
              <a:rPr lang="el-GR" sz="2400" dirty="0" smtClean="0"/>
              <a:t> τον παραλήπτη</a:t>
            </a:r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2400" b="1" i="1" dirty="0" err="1" smtClean="0"/>
              <a:t>LastByteSent</a:t>
            </a:r>
            <a:r>
              <a:rPr lang="en-US" sz="2400" dirty="0" smtClean="0"/>
              <a:t> </a:t>
            </a:r>
            <a:r>
              <a:rPr lang="en-US" sz="2400" b="1" i="1" dirty="0" smtClean="0"/>
              <a:t>- </a:t>
            </a:r>
            <a:r>
              <a:rPr lang="en-US" sz="2400" b="1" i="1" dirty="0" err="1" smtClean="0"/>
              <a:t>LastByteAcked</a:t>
            </a:r>
            <a:r>
              <a:rPr lang="en-US" sz="2400" b="1" i="1" dirty="0" smtClean="0"/>
              <a:t> </a:t>
            </a:r>
            <a:r>
              <a:rPr lang="en-US" sz="2400" dirty="0" smtClean="0"/>
              <a:t>&lt;= min (</a:t>
            </a:r>
            <a:r>
              <a:rPr lang="en-US" sz="2400" b="1" i="1" dirty="0" err="1" smtClean="0"/>
              <a:t>CongWin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RcvWindow</a:t>
            </a:r>
            <a:r>
              <a:rPr lang="en-US" sz="2400" dirty="0" smtClean="0"/>
              <a:t>)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685800"/>
            <a:ext cx="9448800" cy="1676400"/>
          </a:xfrm>
        </p:spPr>
        <p:txBody>
          <a:bodyPr/>
          <a:lstStyle/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dirty="0" smtClean="0"/>
              <a:t>Οι</a:t>
            </a:r>
            <a:r>
              <a:rPr lang="en-US" dirty="0" smtClean="0"/>
              <a:t>TCP </a:t>
            </a:r>
            <a:r>
              <a:rPr lang="el-GR" sz="2600" b="1" dirty="0" smtClean="0">
                <a:solidFill>
                  <a:srgbClr val="FF0000"/>
                </a:solidFill>
              </a:rPr>
              <a:t>έλεγχοι </a:t>
            </a:r>
            <a:r>
              <a:rPr lang="el-GR" sz="2600" b="1" i="1" u="sng" dirty="0" smtClean="0">
                <a:solidFill>
                  <a:srgbClr val="FF0000"/>
                </a:solidFill>
              </a:rPr>
              <a:t>συμφόρησης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</a:rPr>
              <a:t>&amp; </a:t>
            </a:r>
            <a:r>
              <a:rPr lang="el-GR" sz="2600" b="1" i="1" u="sng" dirty="0" smtClean="0">
                <a:solidFill>
                  <a:srgbClr val="FF0000"/>
                </a:solidFill>
              </a:rPr>
              <a:t>ροής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θέτουν </a:t>
            </a:r>
            <a:r>
              <a:rPr lang="en-US" dirty="0" smtClean="0"/>
              <a:t> </a:t>
            </a:r>
            <a:r>
              <a:rPr lang="el-GR" dirty="0" smtClean="0"/>
              <a:t>το μέγεθος παραθύρου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b="1" u="sng" dirty="0" smtClean="0"/>
              <a:t>Πολλά πακέτα </a:t>
            </a:r>
            <a:r>
              <a:rPr lang="el-GR" dirty="0" smtClean="0"/>
              <a:t>μπορούν να σταλθούν </a:t>
            </a:r>
            <a:r>
              <a:rPr lang="en-US" b="1" i="1" dirty="0" smtClean="0"/>
              <a:t>“</a:t>
            </a:r>
            <a:r>
              <a:rPr lang="el-GR" b="1" i="1" dirty="0" smtClean="0"/>
              <a:t>ταυτόχρονα</a:t>
            </a:r>
            <a:r>
              <a:rPr lang="en-US" b="1" i="1" dirty="0" smtClean="0"/>
              <a:t>”</a:t>
            </a:r>
            <a:r>
              <a:rPr lang="el-GR" dirty="0" smtClean="0"/>
              <a:t> και να </a:t>
            </a:r>
            <a:r>
              <a:rPr lang="el-GR" b="1" u="sng" dirty="0" smtClean="0">
                <a:solidFill>
                  <a:srgbClr val="FF0000"/>
                </a:solidFill>
              </a:rPr>
              <a:t>μην</a:t>
            </a:r>
            <a:r>
              <a:rPr lang="el-GR" dirty="0" smtClean="0"/>
              <a:t>  γίνουν </a:t>
            </a:r>
            <a:r>
              <a:rPr lang="en-US" dirty="0" err="1" smtClean="0"/>
              <a:t>ACKed</a:t>
            </a:r>
            <a:r>
              <a:rPr lang="el-GR" dirty="0" smtClean="0"/>
              <a:t> μέσα σε ένα χρονικό διάστημα</a:t>
            </a:r>
            <a:endParaRPr lang="en-US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      </a:t>
            </a:r>
            <a:r>
              <a:rPr lang="el-GR" sz="2400" i="1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400" b="1" i="1" dirty="0" smtClean="0">
                <a:solidFill>
                  <a:srgbClr val="7030A0"/>
                </a:solidFill>
              </a:rPr>
              <a:t>Buffers</a:t>
            </a:r>
            <a:r>
              <a:rPr lang="el-GR" sz="2400" b="1" i="1" dirty="0" smtClean="0">
                <a:solidFill>
                  <a:srgbClr val="7030A0"/>
                </a:solidFill>
              </a:rPr>
              <a:t> αποστολής &amp; παραλαβής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0" y="5181600"/>
            <a:ext cx="96744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 smtClean="0">
                <a:sym typeface="Wingdings" pitchFamily="2" charset="2"/>
              </a:rPr>
              <a:t></a:t>
            </a:r>
            <a:r>
              <a:rPr lang="el-GR" sz="2200" b="1" i="1" dirty="0" smtClean="0"/>
              <a:t>Ποιά είναι η επίδραση μικρών τιμών στα </a:t>
            </a:r>
            <a:r>
              <a:rPr lang="en-US" sz="2200" b="1" i="1" dirty="0" err="1" smtClean="0"/>
              <a:t>CongWin</a:t>
            </a:r>
            <a:r>
              <a:rPr lang="en-US" sz="2200" dirty="0" smtClean="0"/>
              <a:t> </a:t>
            </a:r>
            <a:r>
              <a:rPr lang="el-GR" sz="2200" dirty="0" smtClean="0"/>
              <a:t> &amp; </a:t>
            </a:r>
            <a:r>
              <a:rPr lang="en-US" sz="2200" b="1" i="1" dirty="0" err="1" smtClean="0"/>
              <a:t>RcvWindow</a:t>
            </a:r>
            <a:r>
              <a:rPr lang="en-US" sz="2200" dirty="0"/>
              <a:t>?</a:t>
            </a:r>
          </a:p>
          <a:p>
            <a:pPr eaLnBrk="0" hangingPunct="0"/>
            <a:r>
              <a:rPr lang="el-GR" sz="2200" b="1" dirty="0" smtClean="0">
                <a:solidFill>
                  <a:srgbClr val="FF0000"/>
                </a:solidFill>
              </a:rPr>
              <a:t>Πώς επηρεάζουν τον ρυθμό αποστολής των δεδομένων ? </a:t>
            </a:r>
            <a:endParaRPr lang="en-US" sz="2200" dirty="0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638800" y="3505200"/>
            <a:ext cx="3505200" cy="1143000"/>
          </a:xfrm>
          <a:prstGeom prst="ellipse">
            <a:avLst/>
          </a:prstGeom>
          <a:solidFill>
            <a:srgbClr val="FFFF00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cxnSp>
        <p:nvCxnSpPr>
          <p:cNvPr id="34825" name="Straight Arrow Connector 11"/>
          <p:cNvCxnSpPr>
            <a:cxnSpLocks noChangeShapeType="1"/>
          </p:cNvCxnSpPr>
          <p:nvPr/>
        </p:nvCxnSpPr>
        <p:spPr bwMode="auto">
          <a:xfrm flipH="1" flipV="1">
            <a:off x="6248400" y="4267200"/>
            <a:ext cx="9144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34826" name="Straight Arrow Connector 13"/>
          <p:cNvCxnSpPr>
            <a:cxnSpLocks noChangeShapeType="1"/>
          </p:cNvCxnSpPr>
          <p:nvPr/>
        </p:nvCxnSpPr>
        <p:spPr bwMode="auto">
          <a:xfrm flipV="1">
            <a:off x="7315200" y="4114800"/>
            <a:ext cx="762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lgDashDotDot"/>
            <a:round/>
            <a:headEnd/>
            <a:tailEnd type="arrow" w="med" len="med"/>
          </a:ln>
        </p:spPr>
      </p:cxn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4170685" y="4648200"/>
            <a:ext cx="44983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200" b="1" dirty="0" smtClean="0">
                <a:solidFill>
                  <a:srgbClr val="009900"/>
                </a:solidFill>
              </a:rPr>
              <a:t>Παράμετροι που </a:t>
            </a:r>
            <a:r>
              <a:rPr lang="el-GR" sz="2200" b="1" dirty="0" err="1" smtClean="0">
                <a:solidFill>
                  <a:srgbClr val="009900"/>
                </a:solidFill>
              </a:rPr>
              <a:t>πρσδιορίζονται</a:t>
            </a:r>
            <a:r>
              <a:rPr lang="en-US" sz="2200" b="1" dirty="0" smtClean="0">
                <a:solidFill>
                  <a:srgbClr val="009900"/>
                </a:solidFill>
              </a:rPr>
              <a:t>…</a:t>
            </a:r>
            <a:endParaRPr lang="en-US" sz="2200" b="1" dirty="0">
              <a:solidFill>
                <a:srgbClr val="009900"/>
              </a:solidFill>
            </a:endParaRPr>
          </a:p>
          <a:p>
            <a:pPr algn="ctr" eaLnBrk="0" hangingPunct="0"/>
            <a:endParaRPr lang="en-US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A9863-416D-4DB0-A7B7-27943D3D1BE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sz="3000" dirty="0" smtClean="0"/>
              <a:t>TCP: </a:t>
            </a:r>
            <a:r>
              <a:rPr lang="el-GR" sz="3000" dirty="0" smtClean="0"/>
              <a:t>Επισκόπηση</a:t>
            </a:r>
            <a:endParaRPr lang="en-US" sz="3000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9372600" cy="4343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l-GR" sz="2200" dirty="0" smtClean="0"/>
              <a:t> αποστολέας </a:t>
            </a:r>
            <a:r>
              <a:rPr lang="el-GR" sz="2200" b="1" i="1" dirty="0" smtClean="0"/>
              <a:t>δεν</a:t>
            </a:r>
            <a:r>
              <a:rPr lang="el-GR" sz="2200" dirty="0" smtClean="0"/>
              <a:t> θα </a:t>
            </a:r>
            <a:r>
              <a:rPr lang="en-US" sz="2200" dirty="0" smtClean="0"/>
              <a:t>“</a:t>
            </a:r>
            <a:r>
              <a:rPr lang="el-GR" sz="2200" dirty="0" smtClean="0"/>
              <a:t>κατακλύσει</a:t>
            </a:r>
            <a:r>
              <a:rPr lang="en-US" sz="2200" dirty="0" smtClean="0"/>
              <a:t>”</a:t>
            </a:r>
            <a:r>
              <a:rPr lang="el-GR" sz="2200" dirty="0" smtClean="0"/>
              <a:t> τον παραλήπτη</a:t>
            </a:r>
            <a:endParaRPr lang="en-US" sz="2200" dirty="0" smtClean="0"/>
          </a:p>
          <a:p>
            <a:pPr>
              <a:buFont typeface="ZapfDingbats"/>
              <a:buNone/>
            </a:pPr>
            <a:r>
              <a:rPr lang="el-GR" sz="2200" dirty="0" smtClean="0"/>
              <a:t>Ο αποστολέας ελέγχει το παρακάτω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>
              <a:buFont typeface="ZapfDingbats"/>
              <a:buNone/>
            </a:pPr>
            <a:endParaRPr lang="en-US" sz="300" dirty="0" smtClean="0"/>
          </a:p>
          <a:p>
            <a:pPr>
              <a:buFont typeface="ZapfDingbats"/>
              <a:buNone/>
            </a:pPr>
            <a:r>
              <a:rPr lang="en-US" sz="2400" b="1" i="1" dirty="0" err="1" smtClean="0"/>
              <a:t>LastByteSent</a:t>
            </a:r>
            <a:r>
              <a:rPr lang="en-US" sz="2400" dirty="0" smtClean="0"/>
              <a:t> </a:t>
            </a:r>
            <a:r>
              <a:rPr lang="en-US" sz="2400" b="1" i="1" dirty="0" smtClean="0"/>
              <a:t>- </a:t>
            </a:r>
            <a:r>
              <a:rPr lang="en-US" sz="2400" b="1" i="1" dirty="0" err="1" smtClean="0"/>
              <a:t>LastByteAcked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en-US" sz="2400" dirty="0" smtClean="0"/>
              <a:t>&lt;= </a:t>
            </a:r>
            <a:r>
              <a:rPr lang="en-US" sz="2400" dirty="0" smtClean="0"/>
              <a:t>min (</a:t>
            </a:r>
            <a:r>
              <a:rPr lang="en-US" sz="2400" b="1" i="1" dirty="0" err="1" smtClean="0"/>
              <a:t>CongWin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RcvWindow</a:t>
            </a:r>
            <a:r>
              <a:rPr lang="en-US" sz="2400" dirty="0" smtClean="0"/>
              <a:t>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457200"/>
            <a:ext cx="9448800" cy="1676400"/>
          </a:xfrm>
        </p:spPr>
        <p:txBody>
          <a:bodyPr/>
          <a:lstStyle/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200" dirty="0" smtClean="0"/>
              <a:t>Οι</a:t>
            </a:r>
            <a:r>
              <a:rPr lang="en-US" sz="2200" dirty="0" smtClean="0"/>
              <a:t>TCP </a:t>
            </a:r>
            <a:r>
              <a:rPr lang="el-GR" sz="2200" b="1" dirty="0" smtClean="0">
                <a:solidFill>
                  <a:srgbClr val="FF0000"/>
                </a:solidFill>
              </a:rPr>
              <a:t>έλεγχοι συμφόρησης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&amp; ροής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l-GR" sz="2200" dirty="0" smtClean="0"/>
              <a:t>θέτουν </a:t>
            </a:r>
            <a:r>
              <a:rPr lang="en-US" sz="2200" dirty="0" smtClean="0"/>
              <a:t> </a:t>
            </a:r>
            <a:r>
              <a:rPr lang="el-GR" sz="2200" dirty="0" smtClean="0"/>
              <a:t>το μέγεθος παραθύρου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200" b="1" u="sng" dirty="0" smtClean="0"/>
              <a:t>Πολλά πακέτα </a:t>
            </a:r>
            <a:r>
              <a:rPr lang="el-GR" sz="2200" dirty="0" smtClean="0"/>
              <a:t>μπορούν να έχουν σταλθεί </a:t>
            </a:r>
            <a:r>
              <a:rPr lang="en-US" sz="2200" b="1" i="1" dirty="0" smtClean="0"/>
              <a:t>“</a:t>
            </a:r>
            <a:r>
              <a:rPr lang="el-GR" sz="2200" b="1" i="1" dirty="0" smtClean="0"/>
              <a:t>ταυτόχρονα</a:t>
            </a:r>
            <a:r>
              <a:rPr lang="en-US" sz="2200" b="1" i="1" dirty="0" smtClean="0"/>
              <a:t>”</a:t>
            </a:r>
            <a:r>
              <a:rPr lang="el-GR" sz="2200" dirty="0" smtClean="0"/>
              <a:t> και να μην έχουν γίνει </a:t>
            </a:r>
            <a:r>
              <a:rPr lang="en-US" sz="2200" dirty="0" err="1" smtClean="0"/>
              <a:t>ACKed</a:t>
            </a:r>
            <a:endParaRPr lang="en-US" sz="22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  </a:t>
            </a:r>
            <a:endParaRPr lang="en-US" sz="2200" b="1" i="1" dirty="0" smtClean="0">
              <a:solidFill>
                <a:srgbClr val="7030A0"/>
              </a:solidFill>
            </a:endParaRPr>
          </a:p>
        </p:txBody>
      </p:sp>
      <p:sp>
        <p:nvSpPr>
          <p:cNvPr id="35847" name="Oval 9"/>
          <p:cNvSpPr>
            <a:spLocks noChangeArrowheads="1"/>
          </p:cNvSpPr>
          <p:nvPr/>
        </p:nvSpPr>
        <p:spPr bwMode="auto">
          <a:xfrm>
            <a:off x="5638800" y="2895600"/>
            <a:ext cx="3505200" cy="838200"/>
          </a:xfrm>
          <a:prstGeom prst="ellipse">
            <a:avLst/>
          </a:prstGeom>
          <a:solidFill>
            <a:srgbClr val="FFFF00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cxnSp>
        <p:nvCxnSpPr>
          <p:cNvPr id="35848" name="Straight Arrow Connector 11"/>
          <p:cNvCxnSpPr>
            <a:cxnSpLocks noChangeShapeType="1"/>
          </p:cNvCxnSpPr>
          <p:nvPr/>
        </p:nvCxnSpPr>
        <p:spPr bwMode="auto">
          <a:xfrm rot="10800000">
            <a:off x="6629400" y="3733800"/>
            <a:ext cx="914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9" name="Straight Arrow Connector 13"/>
          <p:cNvCxnSpPr>
            <a:cxnSpLocks noChangeShapeType="1"/>
          </p:cNvCxnSpPr>
          <p:nvPr/>
        </p:nvCxnSpPr>
        <p:spPr bwMode="auto">
          <a:xfrm flipV="1">
            <a:off x="7543800" y="36576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0" y="3886200"/>
            <a:ext cx="9172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009900"/>
                </a:solidFill>
              </a:rPr>
              <a:t>Η ροή αποστολής ελέγχεται από αυτές τις δύο παραμέτρους</a:t>
            </a:r>
            <a:endParaRPr lang="en-US" sz="2000" b="1" dirty="0">
              <a:solidFill>
                <a:srgbClr val="009900"/>
              </a:solidFill>
            </a:endParaRPr>
          </a:p>
          <a:p>
            <a:pPr algn="ctr" eaLnBrk="0" hangingPunct="0"/>
            <a:endParaRPr lang="en-US" sz="2000" b="1" dirty="0">
              <a:solidFill>
                <a:srgbClr val="009900"/>
              </a:solidFill>
            </a:endParaRPr>
          </a:p>
          <a:p>
            <a:pPr eaLnBrk="0" hangingPunct="0"/>
            <a:r>
              <a:rPr lang="el-GR" sz="2000" b="1" dirty="0" smtClean="0">
                <a:solidFill>
                  <a:srgbClr val="002060"/>
                </a:solidFill>
              </a:rPr>
              <a:t>αναλύει «δικτυακά» δεδομένα, προσπαθεί να συμπεράνει για τις δικτυακές </a:t>
            </a:r>
          </a:p>
          <a:p>
            <a:pPr eaLnBrk="0" hangingPunct="0"/>
            <a:r>
              <a:rPr lang="el-GR" sz="2000" b="1" dirty="0" smtClean="0">
                <a:solidFill>
                  <a:srgbClr val="002060"/>
                </a:solidFill>
              </a:rPr>
              <a:t>συνθήκες, και αποφασίζει για τις τιμές αυτών των παραμέτρων.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5851" name="TextBox 12"/>
          <p:cNvSpPr txBox="1">
            <a:spLocks noChangeArrowheads="1"/>
          </p:cNvSpPr>
          <p:nvPr/>
        </p:nvSpPr>
        <p:spPr bwMode="auto">
          <a:xfrm>
            <a:off x="0" y="534989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ym typeface="Wingdings" pitchFamily="2" charset="2"/>
              </a:rPr>
              <a:t></a:t>
            </a:r>
            <a:r>
              <a:rPr lang="el-GR" sz="2200" b="1" u="sng" dirty="0" smtClean="0">
                <a:sym typeface="Wingdings" pitchFamily="2" charset="2"/>
              </a:rPr>
              <a:t>Ερώτηση</a:t>
            </a:r>
            <a:r>
              <a:rPr lang="en-US" sz="2200" b="1" u="sng" dirty="0" smtClean="0"/>
              <a:t>: </a:t>
            </a:r>
            <a:r>
              <a:rPr lang="el-GR" sz="2200" b="1" u="sng" dirty="0" smtClean="0"/>
              <a:t>πώς καθορίζει την κατάσταση του δικτύου?</a:t>
            </a:r>
            <a:endParaRPr lang="en-US" sz="2200" dirty="0"/>
          </a:p>
          <a:p>
            <a:pPr eaLnBrk="0" hangingPunct="0"/>
            <a:r>
              <a:rPr lang="el-GR" sz="2200" dirty="0" smtClean="0"/>
              <a:t>Προσπαθεί να τη </a:t>
            </a:r>
            <a:r>
              <a:rPr lang="el-GR" sz="2200" b="1" dirty="0" smtClean="0"/>
              <a:t>μαντεύσει</a:t>
            </a:r>
            <a:r>
              <a:rPr lang="el-GR" sz="2200" dirty="0" smtClean="0"/>
              <a:t> μετρώντας τις απώλειες των πακέτων</a:t>
            </a:r>
          </a:p>
          <a:p>
            <a:pPr eaLnBrk="0" hangingPunct="0"/>
            <a:r>
              <a:rPr lang="el-GR" sz="2200" dirty="0" smtClean="0"/>
              <a:t>&amp; καθυστερήσεις</a:t>
            </a:r>
            <a:r>
              <a:rPr lang="en-US" sz="2200" dirty="0" smtClean="0"/>
              <a:t>!!!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F2835-AC70-4F6C-B2A5-D4005F960AB0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dirty="0" smtClean="0"/>
              <a:t>TCP: </a:t>
            </a:r>
            <a:r>
              <a:rPr lang="el-GR" dirty="0" smtClean="0"/>
              <a:t>Επισκόπηση</a:t>
            </a:r>
            <a:r>
              <a:rPr lang="en-US" dirty="0" smtClean="0"/>
              <a:t> </a:t>
            </a:r>
            <a:r>
              <a:rPr lang="en-US" dirty="0" smtClean="0"/>
              <a:t>(4/4)</a:t>
            </a:r>
            <a:endParaRPr lang="en-US" dirty="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05000"/>
            <a:ext cx="9448800" cy="16764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Three important concepts: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Additive-increase, multiplicative-decrease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 Slow start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 Reaction to timeouts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935E1-32D0-4ECE-B57D-976CB46A90F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l-GR" sz="3600" smtClean="0"/>
              <a:t>Δομή </a:t>
            </a:r>
            <a:r>
              <a:rPr lang="en-US" sz="3600" smtClean="0"/>
              <a:t>TCP segment </a:t>
            </a:r>
            <a:endParaRPr lang="en-US" smtClean="0"/>
          </a:p>
        </p:txBody>
      </p:sp>
      <p:grpSp>
        <p:nvGrpSpPr>
          <p:cNvPr id="37893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7911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12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13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4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5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6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17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8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9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6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/>
                <a:t>Δεδομένα εφαρμογής</a:t>
              </a:r>
              <a:endParaRPr lang="en-US" sz="2000"/>
            </a:p>
            <a:p>
              <a:pPr algn="ctr" eaLnBrk="0" hangingPunct="0"/>
              <a:r>
                <a:rPr lang="en-US" sz="2000"/>
                <a:t>(</a:t>
              </a:r>
              <a:r>
                <a:rPr lang="el-GR" sz="2000"/>
                <a:t>μεταβλητό μήκος</a:t>
              </a:r>
              <a:r>
                <a:rPr lang="en-US" sz="2000"/>
                <a:t>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20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21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2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4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5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6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7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28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29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30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1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2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3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4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5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6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7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8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9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0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1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2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head</a:t>
              </a:r>
            </a:p>
            <a:p>
              <a:pPr algn="ctr" eaLnBrk="0" hangingPunct="0"/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43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not</a:t>
              </a:r>
            </a:p>
            <a:p>
              <a:pPr algn="ctr" eaLnBrk="0" hangingPunct="0"/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44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5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20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/>
                <a:t>Επιλογές</a:t>
              </a:r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7894" name="Text Box 41"/>
          <p:cNvSpPr txBox="1">
            <a:spLocks noChangeArrowheads="1"/>
          </p:cNvSpPr>
          <p:nvPr/>
        </p:nvSpPr>
        <p:spPr bwMode="auto">
          <a:xfrm>
            <a:off x="609600" y="990600"/>
            <a:ext cx="1881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URG: </a:t>
            </a:r>
            <a:r>
              <a:rPr lang="el-GR" sz="1800"/>
              <a:t>επείγοντ</a:t>
            </a:r>
            <a:r>
              <a:rPr lang="en-US" sz="1800"/>
              <a:t>a</a:t>
            </a:r>
            <a:r>
              <a:rPr lang="el-GR" sz="1800"/>
              <a:t> </a:t>
            </a:r>
          </a:p>
          <a:p>
            <a:pPr algn="r" eaLnBrk="0" hangingPunct="0"/>
            <a:r>
              <a:rPr lang="el-GR" sz="1800"/>
              <a:t>δεδομένα</a:t>
            </a:r>
            <a:r>
              <a:rPr lang="en-US" sz="1800"/>
              <a:t> </a:t>
            </a:r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γενικά δεν </a:t>
            </a:r>
          </a:p>
          <a:p>
            <a:pPr algn="r" eaLnBrk="0" hangingPunct="0"/>
            <a:r>
              <a:rPr lang="el-GR" sz="1800"/>
              <a:t>χρησιμοποιείται</a:t>
            </a:r>
            <a:r>
              <a:rPr lang="en-US" sz="1800"/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7895" name="Text Box 42"/>
          <p:cNvSpPr txBox="1">
            <a:spLocks noChangeArrowheads="1"/>
          </p:cNvSpPr>
          <p:nvPr/>
        </p:nvSpPr>
        <p:spPr bwMode="auto">
          <a:xfrm>
            <a:off x="935038" y="2155825"/>
            <a:ext cx="148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ACK: ACK #</a:t>
            </a:r>
          </a:p>
          <a:p>
            <a:pPr algn="r" eaLnBrk="0" hangingPunct="0"/>
            <a:r>
              <a:rPr lang="el-GR" sz="1800">
                <a:latin typeface="Times New Roman" pitchFamily="18" charset="0"/>
              </a:rPr>
              <a:t>έγγυρο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7896" name="Text Box 43"/>
          <p:cNvSpPr txBox="1">
            <a:spLocks noChangeArrowheads="1"/>
          </p:cNvSpPr>
          <p:nvPr/>
        </p:nvSpPr>
        <p:spPr bwMode="auto">
          <a:xfrm>
            <a:off x="0" y="2819400"/>
            <a:ext cx="2725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PSH: </a:t>
            </a:r>
            <a:r>
              <a:rPr lang="el-GR" sz="1800"/>
              <a:t>σπρώξε</a:t>
            </a:r>
            <a:r>
              <a:rPr lang="en-US" sz="1800"/>
              <a:t> data </a:t>
            </a:r>
            <a:r>
              <a:rPr lang="el-GR" sz="1800"/>
              <a:t>τώρα</a:t>
            </a:r>
            <a:endParaRPr lang="en-US" sz="1800"/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γενικά δεν </a:t>
            </a:r>
          </a:p>
          <a:p>
            <a:pPr algn="r" eaLnBrk="0" hangingPunct="0"/>
            <a:r>
              <a:rPr lang="el-GR" sz="1800"/>
              <a:t>χρησιμοποιείται</a:t>
            </a:r>
            <a:r>
              <a:rPr lang="en-US" sz="1800"/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7897" name="Text Box 44"/>
          <p:cNvSpPr txBox="1">
            <a:spLocks noChangeArrowheads="1"/>
          </p:cNvSpPr>
          <p:nvPr/>
        </p:nvSpPr>
        <p:spPr bwMode="auto">
          <a:xfrm>
            <a:off x="-111125" y="3632200"/>
            <a:ext cx="262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RST, SYN, FIN:</a:t>
            </a:r>
          </a:p>
          <a:p>
            <a:pPr algn="r" eaLnBrk="0" hangingPunct="0"/>
            <a:r>
              <a:rPr lang="el-GR" sz="1800"/>
              <a:t>Εγκατάσταση σύνδεσης</a:t>
            </a:r>
            <a:endParaRPr lang="en-US" sz="1800"/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εντολές εγκατάστασης,</a:t>
            </a:r>
          </a:p>
          <a:p>
            <a:pPr algn="r" eaLnBrk="0" hangingPunct="0"/>
            <a:r>
              <a:rPr lang="el-GR" sz="1800"/>
              <a:t>τερματισμού</a:t>
            </a:r>
            <a:r>
              <a:rPr lang="en-US" sz="1800"/>
              <a:t>)</a:t>
            </a:r>
          </a:p>
        </p:txBody>
      </p:sp>
      <p:sp>
        <p:nvSpPr>
          <p:cNvPr id="37898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Line 47"/>
          <p:cNvSpPr>
            <a:spLocks noChangeShapeType="1"/>
          </p:cNvSpPr>
          <p:nvPr/>
        </p:nvSpPr>
        <p:spPr bwMode="auto">
          <a:xfrm flipV="1">
            <a:off x="2590800" y="2828925"/>
            <a:ext cx="1600200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7902" name="Text Box 49"/>
          <p:cNvSpPr txBox="1">
            <a:spLocks noChangeArrowheads="1"/>
          </p:cNvSpPr>
          <p:nvPr/>
        </p:nvSpPr>
        <p:spPr bwMode="auto">
          <a:xfrm>
            <a:off x="6934200" y="2971800"/>
            <a:ext cx="2068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# bytes </a:t>
            </a:r>
          </a:p>
          <a:p>
            <a:pPr eaLnBrk="0" hangingPunct="0"/>
            <a:r>
              <a:rPr lang="el-GR" sz="1800"/>
              <a:t>που ο παραλήπτης</a:t>
            </a:r>
          </a:p>
          <a:p>
            <a:pPr eaLnBrk="0" hangingPunct="0"/>
            <a:r>
              <a:rPr lang="el-GR" sz="1800"/>
              <a:t>διατίθεται να </a:t>
            </a:r>
          </a:p>
          <a:p>
            <a:pPr eaLnBrk="0" hangingPunct="0"/>
            <a:r>
              <a:rPr lang="el-GR" sz="1800"/>
              <a:t>παραλάβει </a:t>
            </a:r>
            <a:endParaRPr lang="en-US" sz="1800"/>
          </a:p>
        </p:txBody>
      </p:sp>
      <p:sp>
        <p:nvSpPr>
          <p:cNvPr id="37903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2090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800"/>
              <a:t>Μέτρηση με βάση </a:t>
            </a:r>
          </a:p>
          <a:p>
            <a:pPr eaLnBrk="0" hangingPunct="0"/>
            <a:r>
              <a:rPr lang="el-GR" sz="1800"/>
              <a:t>τα  </a:t>
            </a:r>
            <a:r>
              <a:rPr lang="en-GB" sz="1800"/>
              <a:t>bytes </a:t>
            </a:r>
            <a:r>
              <a:rPr lang="el-GR" sz="1800"/>
              <a:t>των </a:t>
            </a:r>
            <a:endParaRPr lang="en-GB" sz="1800"/>
          </a:p>
          <a:p>
            <a:pPr eaLnBrk="0" hangingPunct="0"/>
            <a:r>
              <a:rPr lang="el-GR" sz="1800"/>
              <a:t>δεδομένων</a:t>
            </a:r>
            <a:endParaRPr lang="en-US" sz="1800"/>
          </a:p>
          <a:p>
            <a:pPr eaLnBrk="0" hangingPunct="0"/>
            <a:r>
              <a:rPr lang="en-US" sz="1800"/>
              <a:t>(</a:t>
            </a:r>
            <a:r>
              <a:rPr lang="el-GR" sz="1800"/>
              <a:t>όχι τα</a:t>
            </a:r>
            <a:r>
              <a:rPr lang="en-US" sz="1800"/>
              <a:t> segments!)</a:t>
            </a:r>
          </a:p>
        </p:txBody>
      </p:sp>
      <p:sp>
        <p:nvSpPr>
          <p:cNvPr id="37904" name="Text Box 51"/>
          <p:cNvSpPr txBox="1">
            <a:spLocks noChangeArrowheads="1"/>
          </p:cNvSpPr>
          <p:nvPr/>
        </p:nvSpPr>
        <p:spPr bwMode="auto">
          <a:xfrm>
            <a:off x="485775" y="4965700"/>
            <a:ext cx="1862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Internet</a:t>
            </a:r>
          </a:p>
          <a:p>
            <a:pPr algn="r" eaLnBrk="0" hangingPunct="0"/>
            <a:r>
              <a:rPr lang="en-US" sz="1800"/>
              <a:t>checksum</a:t>
            </a:r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όπως στο</a:t>
            </a:r>
            <a:r>
              <a:rPr lang="en-US" sz="1800"/>
              <a:t> UDP)</a:t>
            </a:r>
          </a:p>
        </p:txBody>
      </p:sp>
      <p:sp>
        <p:nvSpPr>
          <p:cNvPr id="37905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6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323850" cy="257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7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8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75DD6-F7A0-45BF-88E6-B9B2F91B1C35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 lIns="90479" tIns="44446" rIns="90479" bIns="44446"/>
          <a:lstStyle/>
          <a:p>
            <a:r>
              <a:rPr lang="en-US" dirty="0" smtClean="0"/>
              <a:t>Sequence Number Space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144000" cy="4724400"/>
          </a:xfrm>
        </p:spPr>
        <p:txBody>
          <a:bodyPr lIns="90479" tIns="44446" rIns="90479" bIns="44446"/>
          <a:lstStyle/>
          <a:p>
            <a:pPr>
              <a:buFont typeface="ZapfDingbats"/>
              <a:buNone/>
            </a:pPr>
            <a:r>
              <a:rPr lang="el-GR" sz="2400" dirty="0" smtClean="0">
                <a:sym typeface="Wingdings" pitchFamily="2" charset="2"/>
              </a:rPr>
              <a:t>Κάθε </a:t>
            </a:r>
            <a:r>
              <a:rPr lang="en-US" sz="2000" dirty="0" smtClean="0"/>
              <a:t>byte </a:t>
            </a:r>
            <a:r>
              <a:rPr lang="el-GR" sz="2000" dirty="0" smtClean="0"/>
              <a:t>στη ροή των </a:t>
            </a:r>
            <a:r>
              <a:rPr lang="en-US" sz="2000" dirty="0" smtClean="0"/>
              <a:t>byte</a:t>
            </a:r>
            <a:r>
              <a:rPr lang="en-GB" sz="2000" dirty="0" smtClean="0"/>
              <a:t>s </a:t>
            </a:r>
            <a:r>
              <a:rPr lang="el-GR" sz="2000" dirty="0" smtClean="0"/>
              <a:t>είναι αριθμημένο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32 bit </a:t>
            </a:r>
            <a:r>
              <a:rPr lang="el-GR" sz="2000" dirty="0" smtClean="0"/>
              <a:t>τιμή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Κάνει </a:t>
            </a:r>
            <a:r>
              <a:rPr lang="en-GB" sz="2000" dirty="0" smtClean="0"/>
              <a:t>w</a:t>
            </a:r>
            <a:r>
              <a:rPr lang="en-US" sz="2000" dirty="0" smtClean="0"/>
              <a:t>rap around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Η αρχική τιμή επιλέγεται τη στιγμή εκκίνησης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Το </a:t>
            </a:r>
            <a:r>
              <a:rPr lang="en-US" sz="2000" dirty="0" smtClean="0"/>
              <a:t>TCP </a:t>
            </a:r>
            <a:r>
              <a:rPr lang="el-GR" sz="2000" dirty="0" smtClean="0"/>
              <a:t>διασπάει τη ροή δεδομένων σε πακέτα</a:t>
            </a:r>
          </a:p>
          <a:p>
            <a:pPr>
              <a:buNone/>
            </a:pPr>
            <a:r>
              <a:rPr lang="el-GR" sz="2000" dirty="0" smtClean="0"/>
              <a:t>Το μέγεθος πακέτου περιορίζεται από το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μέγιστο</a:t>
            </a:r>
            <a:r>
              <a:rPr lang="en-US" sz="2000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μέγεθος </a:t>
            </a:r>
            <a:r>
              <a:rPr lang="en-US" sz="2000" dirty="0" smtClean="0">
                <a:solidFill>
                  <a:srgbClr val="009900"/>
                </a:solidFill>
              </a:rPr>
              <a:t>segment (MSS)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Κάθε πακέτο έχει ένα </a:t>
            </a:r>
            <a:r>
              <a:rPr lang="en-US" sz="2000" b="1" dirty="0" smtClean="0">
                <a:solidFill>
                  <a:srgbClr val="009900"/>
                </a:solidFill>
              </a:rPr>
              <a:t>sequence number</a:t>
            </a:r>
            <a:r>
              <a:rPr lang="el-GR" sz="2000" b="1" dirty="0" smtClean="0">
                <a:solidFill>
                  <a:srgbClr val="009900"/>
                </a:solidFill>
              </a:rPr>
              <a:t> (αριθμό σειράς)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buNone/>
            </a:pPr>
            <a:r>
              <a:rPr lang="el-GR" sz="2000" b="1" dirty="0" smtClean="0">
                <a:solidFill>
                  <a:srgbClr val="009900"/>
                </a:solidFill>
              </a:rPr>
              <a:t>Προσδιορίζει που βρίσκεται στη ροή δεδομένων</a:t>
            </a:r>
            <a:endParaRPr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838200" y="5907088"/>
            <a:ext cx="7356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19" name="Oval 5"/>
          <p:cNvSpPr>
            <a:spLocks noChangeArrowheads="1"/>
          </p:cNvSpPr>
          <p:nvPr/>
        </p:nvSpPr>
        <p:spPr bwMode="auto">
          <a:xfrm>
            <a:off x="2259013" y="5875338"/>
            <a:ext cx="635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0" name="Oval 6"/>
          <p:cNvSpPr>
            <a:spLocks noChangeArrowheads="1"/>
          </p:cNvSpPr>
          <p:nvPr/>
        </p:nvSpPr>
        <p:spPr bwMode="auto">
          <a:xfrm>
            <a:off x="4029075" y="5875338"/>
            <a:ext cx="61913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1" name="Oval 7"/>
          <p:cNvSpPr>
            <a:spLocks noChangeArrowheads="1"/>
          </p:cNvSpPr>
          <p:nvPr/>
        </p:nvSpPr>
        <p:spPr bwMode="auto">
          <a:xfrm>
            <a:off x="5170488" y="5875338"/>
            <a:ext cx="61912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2" name="Oval 8"/>
          <p:cNvSpPr>
            <a:spLocks noChangeArrowheads="1"/>
          </p:cNvSpPr>
          <p:nvPr/>
        </p:nvSpPr>
        <p:spPr bwMode="auto">
          <a:xfrm>
            <a:off x="6996113" y="5875338"/>
            <a:ext cx="635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>
            <a:off x="5202238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2714625" y="6037263"/>
            <a:ext cx="1044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8</a:t>
            </a:r>
          </a:p>
        </p:txBody>
      </p:sp>
      <p:sp>
        <p:nvSpPr>
          <p:cNvPr id="38925" name="Rectangle 11"/>
          <p:cNvSpPr>
            <a:spLocks noChangeArrowheads="1"/>
          </p:cNvSpPr>
          <p:nvPr/>
        </p:nvSpPr>
        <p:spPr bwMode="auto">
          <a:xfrm>
            <a:off x="4159250" y="6037263"/>
            <a:ext cx="1044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9</a:t>
            </a:r>
          </a:p>
        </p:txBody>
      </p:sp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5681663" y="6037263"/>
            <a:ext cx="1171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10</a:t>
            </a:r>
          </a:p>
        </p:txBody>
      </p:sp>
      <p:sp>
        <p:nvSpPr>
          <p:cNvPr id="38927" name="Line 13"/>
          <p:cNvSpPr>
            <a:spLocks noChangeShapeType="1"/>
          </p:cNvSpPr>
          <p:nvPr/>
        </p:nvSpPr>
        <p:spPr bwMode="auto">
          <a:xfrm>
            <a:off x="4059238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Line 14"/>
          <p:cNvSpPr>
            <a:spLocks noChangeShapeType="1"/>
          </p:cNvSpPr>
          <p:nvPr/>
        </p:nvSpPr>
        <p:spPr bwMode="auto">
          <a:xfrm>
            <a:off x="2290763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Line 15"/>
          <p:cNvSpPr>
            <a:spLocks noChangeShapeType="1"/>
          </p:cNvSpPr>
          <p:nvPr/>
        </p:nvSpPr>
        <p:spPr bwMode="auto">
          <a:xfrm>
            <a:off x="7027863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1884363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13450</a:t>
            </a: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3603625" y="5207000"/>
            <a:ext cx="890588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14950</a:t>
            </a: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700588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16050</a:t>
            </a: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6621463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17550</a:t>
            </a: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533400" y="914400"/>
            <a:ext cx="83872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Το </a:t>
            </a:r>
            <a:r>
              <a:rPr lang="en-US" sz="2000" dirty="0">
                <a:solidFill>
                  <a:srgbClr val="FF0000"/>
                </a:solidFill>
              </a:rPr>
              <a:t>TCP </a:t>
            </a:r>
            <a:r>
              <a:rPr lang="el-GR" sz="2000" dirty="0">
                <a:solidFill>
                  <a:srgbClr val="FF0000"/>
                </a:solidFill>
              </a:rPr>
              <a:t>βλέπει τα δεδομένα σαν </a:t>
            </a:r>
            <a:r>
              <a:rPr lang="el-GR" sz="2000" b="1" dirty="0">
                <a:solidFill>
                  <a:srgbClr val="FF0000"/>
                </a:solidFill>
              </a:rPr>
              <a:t>μια ροή δεδομένων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l-GR" sz="2000" dirty="0">
                <a:solidFill>
                  <a:srgbClr val="FF0000"/>
                </a:solidFill>
              </a:rPr>
              <a:t>  </a:t>
            </a:r>
            <a:r>
              <a:rPr lang="el-GR" sz="2000" b="1" dirty="0">
                <a:solidFill>
                  <a:srgbClr val="FF0000"/>
                </a:solidFill>
              </a:rPr>
              <a:t>σειρά από  </a:t>
            </a:r>
            <a:r>
              <a:rPr lang="en-US" sz="2000" b="1" dirty="0">
                <a:solidFill>
                  <a:srgbClr val="FF0000"/>
                </a:solidFill>
              </a:rPr>
              <a:t>bytes</a:t>
            </a:r>
            <a:endParaRPr lang="el-GR" sz="2000" b="1" dirty="0">
              <a:solidFill>
                <a:srgbClr val="FF0000"/>
              </a:solidFill>
            </a:endParaRPr>
          </a:p>
          <a:p>
            <a:pPr eaLnBrk="0" hangingPunct="0"/>
            <a:r>
              <a:rPr lang="el-GR" dirty="0"/>
              <a:t>Ο αποστολέας στέλνει τα πακέτα σύμφωνα με τη σειρά αυτή</a:t>
            </a:r>
          </a:p>
          <a:p>
            <a:pPr eaLnBrk="0" hangingPunct="0"/>
            <a:r>
              <a:rPr lang="el-GR" dirty="0"/>
              <a:t>Ο παραλήπτης θα προσπαθήσει να την </a:t>
            </a:r>
            <a:r>
              <a:rPr lang="en-US" dirty="0"/>
              <a:t>“</a:t>
            </a:r>
            <a:r>
              <a:rPr lang="el-GR" dirty="0"/>
              <a:t>ξαναδημιουργήσει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38935" name="Line 21"/>
          <p:cNvSpPr>
            <a:spLocks noChangeShapeType="1"/>
          </p:cNvSpPr>
          <p:nvPr/>
        </p:nvSpPr>
        <p:spPr bwMode="auto">
          <a:xfrm>
            <a:off x="152400" y="1371600"/>
            <a:ext cx="0" cy="449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6" name="Line 22"/>
          <p:cNvSpPr>
            <a:spLocks noChangeShapeType="1"/>
          </p:cNvSpPr>
          <p:nvPr/>
        </p:nvSpPr>
        <p:spPr bwMode="auto">
          <a:xfrm>
            <a:off x="152400" y="13716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7" name="Line 23"/>
          <p:cNvSpPr>
            <a:spLocks noChangeShapeType="1"/>
          </p:cNvSpPr>
          <p:nvPr/>
        </p:nvSpPr>
        <p:spPr bwMode="auto">
          <a:xfrm>
            <a:off x="152400" y="58674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8" name="Rectangle 24"/>
          <p:cNvSpPr>
            <a:spLocks noChangeArrowheads="1"/>
          </p:cNvSpPr>
          <p:nvPr/>
        </p:nvSpPr>
        <p:spPr bwMode="auto">
          <a:xfrm>
            <a:off x="457200" y="990600"/>
            <a:ext cx="8305800" cy="838200"/>
          </a:xfrm>
          <a:prstGeom prst="rect">
            <a:avLst/>
          </a:prstGeom>
          <a:solidFill>
            <a:srgbClr val="FFFF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772400" cy="1143000"/>
          </a:xfrm>
        </p:spPr>
        <p:txBody>
          <a:bodyPr/>
          <a:lstStyle/>
          <a:p>
            <a:r>
              <a:rPr lang="el-GR" dirty="0" smtClean="0"/>
              <a:t>Σημαντικές έννοιες του </a:t>
            </a:r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Σημαντική παράμετρος</a:t>
            </a:r>
            <a:r>
              <a:rPr lang="en-US" sz="2200" dirty="0" smtClean="0"/>
              <a:t>: </a:t>
            </a:r>
            <a:r>
              <a:rPr lang="el-GR" sz="2200" dirty="0" smtClean="0"/>
              <a:t>το </a:t>
            </a:r>
            <a:r>
              <a:rPr lang="el-GR" sz="2200" b="1" dirty="0" smtClean="0"/>
              <a:t>Παράθυρο συμφόρησης </a:t>
            </a:r>
            <a:r>
              <a:rPr lang="el-GR" sz="2200" dirty="0" smtClean="0"/>
              <a:t>(</a:t>
            </a:r>
            <a:r>
              <a:rPr lang="en-US" sz="2200" dirty="0" smtClean="0"/>
              <a:t>Congestion window</a:t>
            </a:r>
            <a:r>
              <a:rPr lang="el-GR" sz="2200" dirty="0" smtClean="0"/>
              <a:t>)</a:t>
            </a:r>
            <a:endParaRPr lang="en-US" sz="2200" dirty="0" smtClean="0"/>
          </a:p>
          <a:p>
            <a:pPr lvl="1">
              <a:buNone/>
            </a:pPr>
            <a:r>
              <a:rPr lang="el-GR" sz="2200" dirty="0" smtClean="0"/>
              <a:t>  </a:t>
            </a:r>
            <a:r>
              <a:rPr lang="el-GR" sz="2200" dirty="0" smtClean="0">
                <a:sym typeface="Wingdings"/>
              </a:rPr>
              <a:t></a:t>
            </a:r>
            <a:r>
              <a:rPr lang="el-GR" sz="2200" dirty="0" smtClean="0"/>
              <a:t> </a:t>
            </a:r>
            <a:r>
              <a:rPr lang="el-GR" sz="2200" b="1" u="sng" dirty="0" smtClean="0"/>
              <a:t>Δυναμική</a:t>
            </a:r>
            <a:r>
              <a:rPr lang="el-GR" sz="2200" dirty="0" smtClean="0"/>
              <a:t> ρύθμιση του μεγέθους του κατά τη διάρκεια της μετάδοσης των πακέτων της ροής (</a:t>
            </a:r>
            <a:r>
              <a:rPr lang="el-GR" sz="2200" dirty="0"/>
              <a:t>α</a:t>
            </a:r>
            <a:r>
              <a:rPr lang="en-US" sz="2200" dirty="0" err="1" smtClean="0"/>
              <a:t>daptation</a:t>
            </a:r>
            <a:r>
              <a:rPr lang="en-US" sz="2200" dirty="0" smtClean="0"/>
              <a:t> of its size</a:t>
            </a:r>
            <a:r>
              <a:rPr lang="el-GR" sz="2200" dirty="0" smtClean="0"/>
              <a:t>)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/>
              <a:t>Υπάρχει κι άλλη μια παράμετρος που λέγεται </a:t>
            </a:r>
            <a:r>
              <a:rPr lang="en-US" sz="2600" b="1" dirty="0" smtClean="0"/>
              <a:t>Threshold</a:t>
            </a:r>
            <a:endParaRPr lang="el-GR" sz="2600" b="1" dirty="0" smtClean="0"/>
          </a:p>
          <a:p>
            <a:pPr lvl="1">
              <a:buNone/>
            </a:pPr>
            <a:r>
              <a:rPr lang="el-GR" sz="2200" dirty="0" smtClean="0"/>
              <a:t>Και δείχνει πότε σταματά η </a:t>
            </a:r>
            <a:r>
              <a:rPr lang="en-US" sz="2200" dirty="0" smtClean="0"/>
              <a:t>slow start</a:t>
            </a:r>
            <a:r>
              <a:rPr lang="el-GR" sz="2200" dirty="0" smtClean="0"/>
              <a:t> φάση</a:t>
            </a:r>
            <a:r>
              <a:rPr lang="en-US" sz="2200" dirty="0" smtClean="0"/>
              <a:t> &amp;</a:t>
            </a:r>
            <a:r>
              <a:rPr lang="el-GR" sz="2200" dirty="0" smtClean="0"/>
              <a:t> ξεκινά η </a:t>
            </a:r>
            <a:r>
              <a:rPr lang="en-US" sz="2200" dirty="0" smtClean="0"/>
              <a:t>congestion avoidance</a:t>
            </a:r>
            <a:r>
              <a:rPr lang="el-GR" sz="2200" dirty="0" smtClean="0"/>
              <a:t> φάση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Timeouts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smtClean="0">
                <a:sym typeface="Wingdings"/>
              </a:rPr>
              <a:t></a:t>
            </a:r>
            <a:r>
              <a:rPr lang="en-US" sz="2200" dirty="0" smtClean="0"/>
              <a:t> </a:t>
            </a:r>
            <a:r>
              <a:rPr lang="en-US" sz="2200" b="1" u="sng" dirty="0" smtClean="0"/>
              <a:t>not</a:t>
            </a:r>
            <a:r>
              <a:rPr lang="en-US" sz="2200" dirty="0" smtClean="0"/>
              <a:t> receiving the ACK of a packet within a time interval</a:t>
            </a:r>
          </a:p>
          <a:p>
            <a:pPr marL="457200" lvl="1" indent="0">
              <a:buNone/>
            </a:pPr>
            <a:r>
              <a:rPr lang="el-GR" sz="2200" dirty="0" smtClean="0"/>
              <a:t>       </a:t>
            </a:r>
            <a:r>
              <a:rPr lang="en-US" sz="2200" dirty="0" smtClean="0"/>
              <a:t>Estimating RTT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Συμπεραίνει τις απώλειες των πακέτων (</a:t>
            </a:r>
            <a:r>
              <a:rPr lang="en-US" sz="2200" dirty="0" smtClean="0"/>
              <a:t>Inferring packet loss</a:t>
            </a:r>
            <a:r>
              <a:rPr lang="el-GR" sz="2200" dirty="0" smtClean="0"/>
              <a:t>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9900"/>
                </a:solidFill>
              </a:rPr>
              <a:t>Slow start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9900"/>
                </a:solidFill>
              </a:rPr>
              <a:t>Fast retransmission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none" smtClean="0"/>
              <a:t>Εν</a:t>
            </a:r>
            <a:r>
              <a:rPr lang="el-GR" smtClean="0"/>
              <a:t>θυλάκωση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020763"/>
            <a:ext cx="8064500" cy="583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Line 8"/>
          <p:cNvSpPr>
            <a:spLocks noChangeShapeType="1"/>
          </p:cNvSpPr>
          <p:nvPr/>
        </p:nvSpPr>
        <p:spPr bwMode="auto">
          <a:xfrm flipH="1">
            <a:off x="4284663" y="1268413"/>
            <a:ext cx="1428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A962C-CE67-4C77-8F36-4ABAC1B73CBF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seq. #’s and ACKs (1/2)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677400" cy="5410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Seq. #’s:</a:t>
            </a:r>
            <a:endParaRPr lang="en-US" sz="2400" dirty="0" smtClean="0"/>
          </a:p>
          <a:p>
            <a:pPr>
              <a:buFont typeface="ZapfDingbats"/>
              <a:buNone/>
            </a:pPr>
            <a:r>
              <a:rPr lang="el-GR" sz="2200" dirty="0" smtClean="0"/>
              <a:t>«Αριθμός» ροής </a:t>
            </a:r>
            <a:r>
              <a:rPr lang="en-US" sz="2200" dirty="0" smtClean="0"/>
              <a:t>byte </a:t>
            </a:r>
            <a:r>
              <a:rPr lang="el-GR" sz="2200" dirty="0" smtClean="0"/>
              <a:t>του </a:t>
            </a:r>
            <a:r>
              <a:rPr lang="el-GR" sz="2200" b="1" dirty="0" smtClean="0"/>
              <a:t>πρώτου </a:t>
            </a:r>
            <a:r>
              <a:rPr lang="en-US" sz="2200" b="1" dirty="0" smtClean="0"/>
              <a:t>byte </a:t>
            </a:r>
            <a:r>
              <a:rPr lang="el-GR" sz="2200" dirty="0" smtClean="0"/>
              <a:t>στα δεδομένα του</a:t>
            </a:r>
            <a:r>
              <a:rPr lang="en-US" sz="2200" dirty="0" smtClean="0"/>
              <a:t> segment</a:t>
            </a:r>
          </a:p>
          <a:p>
            <a:pPr>
              <a:buFont typeface="ZapfDingbats"/>
              <a:buNone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ACKs: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9900"/>
                </a:solidFill>
              </a:rPr>
              <a:t>seq</a:t>
            </a:r>
            <a:r>
              <a:rPr lang="en-US" sz="2200" b="1" dirty="0" smtClean="0">
                <a:solidFill>
                  <a:srgbClr val="009900"/>
                </a:solidFill>
              </a:rPr>
              <a:t> # </a:t>
            </a:r>
            <a:r>
              <a:rPr lang="el-GR" sz="2200" b="1" dirty="0" smtClean="0">
                <a:solidFill>
                  <a:srgbClr val="009900"/>
                </a:solidFill>
              </a:rPr>
              <a:t>του </a:t>
            </a:r>
            <a:r>
              <a:rPr lang="el-GR" sz="2200" b="1" i="1" u="sng" dirty="0" smtClean="0">
                <a:solidFill>
                  <a:srgbClr val="009900"/>
                </a:solidFill>
              </a:rPr>
              <a:t>επόμενου </a:t>
            </a:r>
            <a:r>
              <a:rPr lang="en-US" sz="2200" b="1" i="1" dirty="0" smtClean="0">
                <a:solidFill>
                  <a:srgbClr val="009900"/>
                </a:solidFill>
              </a:rPr>
              <a:t>byte </a:t>
            </a:r>
            <a:r>
              <a:rPr lang="el-GR" sz="2200" b="1" i="1" dirty="0" smtClean="0">
                <a:solidFill>
                  <a:srgbClr val="009900"/>
                </a:solidFill>
              </a:rPr>
              <a:t>που αναμένεται </a:t>
            </a:r>
            <a:r>
              <a:rPr lang="el-GR" sz="2200" b="1" dirty="0" smtClean="0">
                <a:solidFill>
                  <a:srgbClr val="009900"/>
                </a:solidFill>
              </a:rPr>
              <a:t>από την άλλη πλευρά</a:t>
            </a:r>
            <a:endParaRPr lang="en-US" sz="2200" b="1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συσσωρευτικό (</a:t>
            </a:r>
            <a:r>
              <a:rPr lang="en-US" sz="2200" b="1" dirty="0" smtClean="0"/>
              <a:t>cumulative) ACK</a:t>
            </a:r>
            <a:endParaRPr lang="el-GR" sz="2200" b="1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l-GR" sz="1800" dirty="0" smtClean="0"/>
          </a:p>
          <a:p>
            <a:pPr lvl="1">
              <a:buFont typeface="ZapfDingbats"/>
              <a:buNone/>
            </a:pPr>
            <a:r>
              <a:rPr lang="el-GR" sz="1800" dirty="0" smtClean="0"/>
              <a:t> </a:t>
            </a:r>
            <a:endParaRPr lang="en-US" sz="1800" dirty="0" smtClean="0"/>
          </a:p>
        </p:txBody>
      </p:sp>
      <p:grpSp>
        <p:nvGrpSpPr>
          <p:cNvPr id="55302" name="Group 18"/>
          <p:cNvGrpSpPr>
            <a:grpSpLocks/>
          </p:cNvGrpSpPr>
          <p:nvPr/>
        </p:nvGrpSpPr>
        <p:grpSpPr bwMode="auto">
          <a:xfrm>
            <a:off x="8353425" y="5600700"/>
            <a:ext cx="514350" cy="266700"/>
            <a:chOff x="3342" y="3576"/>
            <a:chExt cx="324" cy="168"/>
          </a:xfrm>
        </p:grpSpPr>
        <p:sp>
          <p:nvSpPr>
            <p:cNvPr id="55303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55304" name="Text Box 20"/>
            <p:cNvSpPr txBox="1">
              <a:spLocks noChangeArrowheads="1"/>
            </p:cNvSpPr>
            <p:nvPr/>
          </p:nvSpPr>
          <p:spPr bwMode="auto">
            <a:xfrm>
              <a:off x="3453" y="3590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D5054-C6E8-4330-8E36-F9F1C8C48EBA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seq. #’s and ACKs (2/2)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990600"/>
            <a:ext cx="9448800" cy="5410200"/>
          </a:xfrm>
        </p:spPr>
        <p:txBody>
          <a:bodyPr/>
          <a:lstStyle/>
          <a:p>
            <a:pPr lvl="1">
              <a:buFont typeface="ZapfDingbats" pitchFamily="82" charset="2"/>
              <a:buNone/>
              <a:defRPr/>
            </a:pPr>
            <a:endParaRPr lang="en-US" sz="1800" dirty="0" smtClean="0"/>
          </a:p>
          <a:p>
            <a:pPr>
              <a:buFont typeface="ZapfDingbats" pitchFamily="82" charset="2"/>
              <a:buNone/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Q:</a:t>
            </a:r>
            <a:r>
              <a:rPr lang="en-US" sz="2400" dirty="0" smtClean="0"/>
              <a:t> </a:t>
            </a:r>
            <a:r>
              <a:rPr lang="el-GR" sz="2400" dirty="0" smtClean="0"/>
              <a:t>Πώς διαχειρίζεται ο παραλήπτης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segments</a:t>
            </a:r>
            <a:r>
              <a:rPr lang="el-GR" sz="2400" dirty="0" smtClean="0">
                <a:solidFill>
                  <a:srgbClr val="FF0000"/>
                </a:solidFill>
              </a:rPr>
              <a:t> που φτάνουν με </a:t>
            </a:r>
            <a:r>
              <a:rPr lang="el-GR" sz="2400" b="1" i="1" dirty="0" smtClean="0">
                <a:solidFill>
                  <a:srgbClr val="FF0000"/>
                </a:solidFill>
              </a:rPr>
              <a:t>λάθος σειρά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lvl="1">
              <a:buFont typeface="ZapfDingbats" pitchFamily="82" charset="2"/>
              <a:buNone/>
              <a:defRPr/>
            </a:pPr>
            <a:r>
              <a:rPr lang="en-US" dirty="0" smtClean="0"/>
              <a:t>A: </a:t>
            </a:r>
            <a:r>
              <a:rPr lang="el-GR" dirty="0" smtClean="0"/>
              <a:t>Δεν περιγράφεται στις «προδιαγραφές» </a:t>
            </a:r>
            <a:r>
              <a:rPr lang="en-US" dirty="0" smtClean="0"/>
              <a:t>TCP – </a:t>
            </a:r>
            <a:r>
              <a:rPr lang="el-GR" dirty="0" smtClean="0"/>
              <a:t>επιλέγεται κατά βούληση σε κάθε υλοποίηση</a:t>
            </a:r>
          </a:p>
          <a:p>
            <a:pPr lvl="1">
              <a:buFont typeface="ZapfDingbats" pitchFamily="82" charset="2"/>
              <a:buNone/>
              <a:defRPr/>
            </a:pPr>
            <a:r>
              <a:rPr lang="el-GR" dirty="0" smtClean="0"/>
              <a:t>Ο παραλήπτης έχει τις παρακάτω δύο γενικές επιλογές</a:t>
            </a:r>
            <a:r>
              <a:rPr lang="en-US" dirty="0" smtClean="0"/>
              <a:t>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l-GR" dirty="0" smtClean="0"/>
              <a:t> </a:t>
            </a:r>
            <a:r>
              <a:rPr lang="el-GR" b="1" dirty="0" smtClean="0"/>
              <a:t>αμέσως </a:t>
            </a:r>
            <a:r>
              <a:rPr lang="en-US" b="1" dirty="0" smtClean="0"/>
              <a:t>“</a:t>
            </a:r>
            <a:r>
              <a:rPr lang="el-GR" b="1" i="1" dirty="0" smtClean="0">
                <a:solidFill>
                  <a:srgbClr val="7030A0"/>
                </a:solidFill>
              </a:rPr>
              <a:t>πετά</a:t>
            </a:r>
            <a:r>
              <a:rPr lang="en-US" b="1" dirty="0" smtClean="0"/>
              <a:t>” </a:t>
            </a:r>
            <a:r>
              <a:rPr lang="el-GR" b="1" dirty="0" smtClean="0"/>
              <a:t>τα</a:t>
            </a:r>
            <a:r>
              <a:rPr lang="en-US" b="1" dirty="0" smtClean="0"/>
              <a:t> segments </a:t>
            </a:r>
            <a:r>
              <a:rPr lang="el-GR" b="1" dirty="0" smtClean="0"/>
              <a:t>που έφτασαν με </a:t>
            </a:r>
            <a:r>
              <a:rPr lang="el-GR" b="1" i="1" dirty="0" smtClean="0"/>
              <a:t>λάθος σειρά</a:t>
            </a:r>
            <a:r>
              <a:rPr lang="en-US" dirty="0" smtClean="0"/>
              <a:t>, </a:t>
            </a:r>
            <a:r>
              <a:rPr lang="el-GR" dirty="0" smtClean="0"/>
              <a:t>ή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/>
              <a:t>“</a:t>
            </a:r>
            <a:r>
              <a:rPr lang="el-GR" b="1" dirty="0" smtClean="0">
                <a:solidFill>
                  <a:srgbClr val="009900"/>
                </a:solidFill>
              </a:rPr>
              <a:t>κρατά</a:t>
            </a:r>
            <a:r>
              <a:rPr lang="en-US" dirty="0" smtClean="0"/>
              <a:t>” </a:t>
            </a:r>
            <a:r>
              <a:rPr lang="el-GR" dirty="0" smtClean="0"/>
              <a:t>τα </a:t>
            </a:r>
            <a:r>
              <a:rPr lang="en-US" dirty="0" smtClean="0"/>
              <a:t>segments </a:t>
            </a:r>
            <a:r>
              <a:rPr lang="el-GR" dirty="0" smtClean="0"/>
              <a:t>που ήρθαν </a:t>
            </a:r>
            <a:r>
              <a:rPr lang="el-GR" b="1" i="1" dirty="0" smtClean="0"/>
              <a:t>με λάθος σειρά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009900"/>
                </a:solidFill>
              </a:rPr>
              <a:t>περιμένει τα λάβει πακέτα με τα </a:t>
            </a:r>
            <a:r>
              <a:rPr lang="en-US" b="1" dirty="0" smtClean="0">
                <a:solidFill>
                  <a:srgbClr val="009900"/>
                </a:solidFill>
              </a:rPr>
              <a:t>bytes </a:t>
            </a:r>
            <a:r>
              <a:rPr lang="el-GR" b="1" dirty="0" smtClean="0">
                <a:solidFill>
                  <a:srgbClr val="009900"/>
                </a:solidFill>
              </a:rPr>
              <a:t>που </a:t>
            </a:r>
            <a:r>
              <a:rPr lang="en-US" b="1" dirty="0" smtClean="0">
                <a:solidFill>
                  <a:srgbClr val="009900"/>
                </a:solidFill>
              </a:rPr>
              <a:t>“</a:t>
            </a:r>
            <a:r>
              <a:rPr lang="el-GR" b="1" dirty="0" smtClean="0">
                <a:solidFill>
                  <a:srgbClr val="009900"/>
                </a:solidFill>
              </a:rPr>
              <a:t>χάθηκαν</a:t>
            </a:r>
            <a:r>
              <a:rPr lang="en-US" b="1" dirty="0" smtClean="0">
                <a:solidFill>
                  <a:srgbClr val="009900"/>
                </a:solidFill>
              </a:rPr>
              <a:t>/</a:t>
            </a:r>
            <a:r>
              <a:rPr lang="el-GR" b="1" dirty="0" smtClean="0">
                <a:solidFill>
                  <a:srgbClr val="009900"/>
                </a:solidFill>
              </a:rPr>
              <a:t>δεν έφτασαν</a:t>
            </a:r>
            <a:r>
              <a:rPr lang="en-US" b="1" dirty="0" smtClean="0"/>
              <a:t>”</a:t>
            </a:r>
            <a:r>
              <a:rPr lang="el-GR" b="1" dirty="0" smtClean="0"/>
              <a:t> ώστε να καλύψει τα κενά</a:t>
            </a:r>
          </a:p>
          <a:p>
            <a:pPr lvl="1">
              <a:buFont typeface="ZapfDingbats" pitchFamily="82" charset="2"/>
              <a:buNone/>
              <a:defRPr/>
            </a:pPr>
            <a:endParaRPr lang="el-GR" sz="1800" dirty="0" smtClean="0"/>
          </a:p>
          <a:p>
            <a:pPr lvl="1">
              <a:buFont typeface="ZapfDingbats" pitchFamily="82" charset="2"/>
              <a:buNone/>
              <a:defRPr/>
            </a:pPr>
            <a:r>
              <a:rPr lang="el-GR" sz="1800" dirty="0" smtClean="0"/>
              <a:t> </a:t>
            </a:r>
            <a:endParaRPr lang="en-US" sz="1800" dirty="0" smtClean="0"/>
          </a:p>
        </p:txBody>
      </p:sp>
      <p:grpSp>
        <p:nvGrpSpPr>
          <p:cNvPr id="56326" name="Group 18"/>
          <p:cNvGrpSpPr>
            <a:grpSpLocks/>
          </p:cNvGrpSpPr>
          <p:nvPr/>
        </p:nvGrpSpPr>
        <p:grpSpPr bwMode="auto">
          <a:xfrm>
            <a:off x="8353425" y="5600700"/>
            <a:ext cx="514350" cy="266700"/>
            <a:chOff x="3342" y="3576"/>
            <a:chExt cx="324" cy="168"/>
          </a:xfrm>
        </p:grpSpPr>
        <p:sp>
          <p:nvSpPr>
            <p:cNvPr id="56327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56328" name="Text Box 20"/>
            <p:cNvSpPr txBox="1">
              <a:spLocks noChangeArrowheads="1"/>
            </p:cNvSpPr>
            <p:nvPr/>
          </p:nvSpPr>
          <p:spPr bwMode="auto">
            <a:xfrm>
              <a:off x="3453" y="3590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D6F745-D1A8-4A86-9873-148C40D288C5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 smtClean="0"/>
              <a:t>TCP </a:t>
            </a:r>
            <a:r>
              <a:rPr lang="el-GR" sz="3200" smtClean="0"/>
              <a:t>σύνδεση</a:t>
            </a:r>
            <a:r>
              <a:rPr lang="en-US" sz="3200" smtClean="0"/>
              <a:t>: </a:t>
            </a:r>
            <a:r>
              <a:rPr lang="el-GR" sz="3200" smtClean="0"/>
              <a:t>χειραψία σε </a:t>
            </a:r>
            <a:r>
              <a:rPr lang="en-US" sz="3200" smtClean="0"/>
              <a:t>3</a:t>
            </a:r>
            <a:r>
              <a:rPr lang="el-GR" sz="3200" smtClean="0"/>
              <a:t> βήματα</a:t>
            </a:r>
            <a:endParaRPr lang="en-US" smtClean="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47800"/>
            <a:ext cx="8915400" cy="5048250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</a:t>
            </a:r>
            <a:r>
              <a:rPr lang="en-US" sz="2400" u="sng" dirty="0" smtClean="0">
                <a:solidFill>
                  <a:srgbClr val="FF0000"/>
                </a:solidFill>
              </a:rPr>
              <a:t> 1: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client host </a:t>
            </a:r>
            <a:r>
              <a:rPr lang="el-GR" sz="2400" dirty="0" smtClean="0">
                <a:solidFill>
                  <a:srgbClr val="009900"/>
                </a:solidFill>
              </a:rPr>
              <a:t>στέλνει το</a:t>
            </a:r>
            <a:r>
              <a:rPr lang="en-US" sz="2400" b="1" i="1" dirty="0" smtClean="0">
                <a:solidFill>
                  <a:srgbClr val="009900"/>
                </a:solidFill>
              </a:rPr>
              <a:t>TCP SYN segment</a:t>
            </a:r>
            <a:r>
              <a:rPr lang="en-US" sz="2400" b="1" i="1" dirty="0" smtClean="0"/>
              <a:t>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Προσδιορίζει τον </a:t>
            </a:r>
            <a:r>
              <a:rPr lang="el-GR" b="1" i="1" dirty="0" smtClean="0"/>
              <a:t>αρχικό αριθμό σειράς </a:t>
            </a:r>
            <a:r>
              <a:rPr lang="el-GR" dirty="0" smtClean="0"/>
              <a:t>(</a:t>
            </a:r>
            <a:r>
              <a:rPr lang="en-US" dirty="0" err="1" smtClean="0"/>
              <a:t>seq</a:t>
            </a:r>
            <a:r>
              <a:rPr lang="en-US" dirty="0" smtClean="0"/>
              <a:t> #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l-GR" b="1" dirty="0" smtClean="0"/>
              <a:t>Δεν περιέχει δεδομένα</a:t>
            </a:r>
            <a:endParaRPr lang="en-US" b="1" dirty="0" smtClean="0"/>
          </a:p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 </a:t>
            </a:r>
            <a:r>
              <a:rPr lang="en-US" sz="2400" u="sng" dirty="0" smtClean="0">
                <a:solidFill>
                  <a:srgbClr val="FF0000"/>
                </a:solidFill>
              </a:rPr>
              <a:t>2: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server host </a:t>
            </a:r>
            <a:r>
              <a:rPr lang="el-GR" sz="2400" dirty="0" smtClean="0"/>
              <a:t>λαμβάνει το </a:t>
            </a:r>
            <a:r>
              <a:rPr lang="en-US" sz="2400" dirty="0" smtClean="0"/>
              <a:t>SYN, </a:t>
            </a:r>
            <a:r>
              <a:rPr lang="el-GR" sz="2400" dirty="0" smtClean="0">
                <a:solidFill>
                  <a:srgbClr val="009900"/>
                </a:solidFill>
              </a:rPr>
              <a:t>απαντάει με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SYNACK segment</a:t>
            </a:r>
          </a:p>
          <a:p>
            <a:pPr marL="457200" lvl="1" indent="0">
              <a:spcBef>
                <a:spcPct val="40000"/>
              </a:spcBef>
              <a:buNone/>
            </a:pPr>
            <a:r>
              <a:rPr lang="el-GR" b="1" dirty="0" smtClean="0"/>
              <a:t>Ο </a:t>
            </a:r>
            <a:r>
              <a:rPr lang="en-US" b="1" dirty="0" smtClean="0"/>
              <a:t>server </a:t>
            </a:r>
            <a:r>
              <a:rPr lang="el-GR" b="1" dirty="0" smtClean="0"/>
              <a:t>δεσμεύει</a:t>
            </a:r>
            <a:r>
              <a:rPr lang="en-US" b="1" dirty="0" smtClean="0"/>
              <a:t> buffers</a:t>
            </a:r>
            <a:r>
              <a:rPr lang="el-GR" b="1" dirty="0" smtClean="0"/>
              <a:t> !</a:t>
            </a:r>
            <a:endParaRPr lang="en-US" b="1" dirty="0" smtClean="0"/>
          </a:p>
          <a:p>
            <a:pPr marL="457200" lvl="1" indent="0">
              <a:buNone/>
            </a:pPr>
            <a:r>
              <a:rPr lang="el-GR" dirty="0" smtClean="0"/>
              <a:t>Προσδιορίζει τον αρχικό αριθμό σειράς 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 </a:t>
            </a:r>
            <a:r>
              <a:rPr lang="en-US" sz="2400" u="sng" dirty="0" smtClean="0">
                <a:solidFill>
                  <a:srgbClr val="FF0000"/>
                </a:solidFill>
              </a:rPr>
              <a:t>3: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client </a:t>
            </a:r>
            <a:r>
              <a:rPr lang="el-GR" sz="2400" dirty="0" smtClean="0"/>
              <a:t>λαμβάνει</a:t>
            </a:r>
            <a:r>
              <a:rPr lang="en-US" sz="2400" dirty="0" smtClean="0"/>
              <a:t> SYNACK, </a:t>
            </a:r>
            <a:r>
              <a:rPr lang="el-GR" sz="2400" dirty="0" smtClean="0">
                <a:solidFill>
                  <a:srgbClr val="009900"/>
                </a:solidFill>
              </a:rPr>
              <a:t>απαντάει με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ACK segment</a:t>
            </a:r>
            <a:r>
              <a:rPr lang="en-US" sz="2400" dirty="0" smtClean="0"/>
              <a:t>, </a:t>
            </a:r>
            <a:r>
              <a:rPr lang="el-GR" sz="2400" b="1" dirty="0" smtClean="0"/>
              <a:t>που μπορεί να περιέχει και δεδομένα</a:t>
            </a:r>
            <a:endParaRPr lang="en-US" sz="2400" b="1" dirty="0" smtClean="0"/>
          </a:p>
          <a:p>
            <a:pPr>
              <a:spcBef>
                <a:spcPct val="60000"/>
              </a:spcBef>
              <a:buFont typeface="ZapfDingbats"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D04FC-283E-417D-B9A4-6962911D7108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363200" cy="1143000"/>
          </a:xfrm>
        </p:spPr>
        <p:txBody>
          <a:bodyPr/>
          <a:lstStyle/>
          <a:p>
            <a:r>
              <a:rPr lang="el-GR" sz="3400" dirty="0" smtClean="0"/>
              <a:t>Εγκαθίδρυση σύνδεσης</a:t>
            </a:r>
            <a:r>
              <a:rPr lang="en-US" sz="3400" dirty="0" smtClean="0"/>
              <a:t>: </a:t>
            </a:r>
            <a:r>
              <a:rPr lang="el-GR" sz="3600" dirty="0" smtClean="0"/>
              <a:t>χειραψία σε </a:t>
            </a:r>
            <a:r>
              <a:rPr lang="en-US" sz="3600" dirty="0" smtClean="0"/>
              <a:t>3</a:t>
            </a:r>
            <a:r>
              <a:rPr lang="el-GR" sz="3600" dirty="0" smtClean="0"/>
              <a:t> βήματα</a:t>
            </a:r>
            <a:endParaRPr lang="en-US" sz="3400" dirty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4102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Κάθε πλευρά ειδοποιεί την άλλη για τον αρχικό αριθμό σειράς (</a:t>
            </a:r>
            <a:r>
              <a:rPr lang="en-US" sz="2200" dirty="0" err="1" smtClean="0"/>
              <a:t>seq</a:t>
            </a:r>
            <a:r>
              <a:rPr lang="el-GR" sz="2200" dirty="0" smtClean="0"/>
              <a:t> #)</a:t>
            </a:r>
            <a:r>
              <a:rPr lang="en-US" sz="2200" dirty="0" smtClean="0"/>
              <a:t> </a:t>
            </a:r>
            <a:r>
              <a:rPr lang="el-GR" sz="2200" dirty="0" smtClean="0"/>
              <a:t>που θα χρησιμοποιήσει για την αποστολή</a:t>
            </a:r>
            <a:endParaRPr lang="en-US" sz="22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000" dirty="0" smtClean="0"/>
              <a:t>Γιατί να μην επιλέξουμε απλά το </a:t>
            </a:r>
            <a:r>
              <a:rPr lang="en-US" sz="2000" dirty="0" smtClean="0"/>
              <a:t>0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dirty="0" smtClean="0"/>
              <a:t>Πρέπει να αποφύγει την επικάλυψη με προηγούμενο πακέτο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l-GR" dirty="0" smtClean="0"/>
              <a:t>Θέματα ασφάλειας</a:t>
            </a: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Κάθε πλευρά επιβεβαιώνει τον αριθμό σειράς της άλλης</a:t>
            </a:r>
            <a:endParaRPr lang="en-US" sz="22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SYN-ACK: </a:t>
            </a:r>
            <a:r>
              <a:rPr lang="el-GR" sz="2000" dirty="0" smtClean="0"/>
              <a:t>αριθμός σειράς επιβεβαίωσης </a:t>
            </a:r>
            <a:r>
              <a:rPr lang="en-US" sz="2000" dirty="0" smtClean="0"/>
              <a:t>+ 1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Μπορεί να συνδυάσει το δεύτερο</a:t>
            </a:r>
            <a:r>
              <a:rPr lang="en-US" sz="2200" dirty="0" smtClean="0"/>
              <a:t> SYN </a:t>
            </a:r>
            <a:r>
              <a:rPr lang="el-GR" sz="2200" dirty="0" smtClean="0"/>
              <a:t>με το πρώτο</a:t>
            </a:r>
            <a:r>
              <a:rPr lang="en-US" sz="2200" dirty="0" smtClean="0"/>
              <a:t> ACK</a:t>
            </a:r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auto">
          <a:xfrm>
            <a:off x="5603875" y="1812925"/>
            <a:ext cx="0" cy="3792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auto">
          <a:xfrm>
            <a:off x="8651875" y="1812925"/>
            <a:ext cx="0" cy="3792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auto">
          <a:xfrm>
            <a:off x="5603875" y="2211388"/>
            <a:ext cx="3048000" cy="60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 flipH="1">
            <a:off x="5603875" y="3609975"/>
            <a:ext cx="3048000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5984875" y="1912938"/>
            <a:ext cx="124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SYN: SeqC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5908675" y="3109913"/>
            <a:ext cx="14954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ACK: SeqC+1</a:t>
            </a:r>
          </a:p>
          <a:p>
            <a:pPr eaLnBrk="0" hangingPunct="0"/>
            <a:r>
              <a:rPr lang="en-US" b="1">
                <a:latin typeface="Helvetica"/>
              </a:rPr>
              <a:t>SYN: SeqS</a:t>
            </a:r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>
            <a:off x="5603875" y="4508500"/>
            <a:ext cx="3048000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984875" y="4208463"/>
            <a:ext cx="14843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ACK: SeqS+1</a:t>
            </a:r>
          </a:p>
        </p:txBody>
      </p:sp>
      <p:sp>
        <p:nvSpPr>
          <p:cNvPr id="40974" name="Text Box 12"/>
          <p:cNvSpPr txBox="1">
            <a:spLocks noChangeArrowheads="1"/>
          </p:cNvSpPr>
          <p:nvPr/>
        </p:nvSpPr>
        <p:spPr bwMode="auto">
          <a:xfrm>
            <a:off x="5257800" y="5805488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Client</a:t>
            </a:r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8021638" y="5805488"/>
            <a:ext cx="969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3FB2E-48C4-470A-908E-8E70DCB22CE3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u="sng" dirty="0" smtClean="0"/>
              <a:t>Υπενθύμιση</a:t>
            </a:r>
            <a:r>
              <a:rPr lang="en-US" sz="1800" u="sng" dirty="0" smtClean="0"/>
              <a:t>: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dirty="0" smtClean="0"/>
              <a:t>Οι </a:t>
            </a:r>
            <a:r>
              <a:rPr lang="en-US" sz="1800" dirty="0" smtClean="0"/>
              <a:t>TCP sender &amp; receiver </a:t>
            </a:r>
            <a:r>
              <a:rPr lang="el-GR" sz="1800" u="sng" dirty="0" smtClean="0">
                <a:solidFill>
                  <a:srgbClr val="FF0000"/>
                </a:solidFill>
              </a:rPr>
              <a:t>εγκαθιδρύουν σύνδεση  </a:t>
            </a:r>
            <a:r>
              <a:rPr lang="el-GR" sz="1800" b="1" i="1" dirty="0" smtClean="0"/>
              <a:t>πριν</a:t>
            </a:r>
            <a:r>
              <a:rPr lang="el-GR" sz="1800" dirty="0" smtClean="0"/>
              <a:t> ανταλλάξουν</a:t>
            </a:r>
            <a:r>
              <a:rPr lang="en-US" sz="1800" dirty="0" smtClean="0"/>
              <a:t> segments</a:t>
            </a:r>
            <a:r>
              <a:rPr lang="el-GR" sz="1800" dirty="0" smtClean="0"/>
              <a:t> δεδομένων</a:t>
            </a:r>
            <a:endParaRPr lang="en-US" sz="18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9900"/>
                </a:solidFill>
              </a:rPr>
              <a:t>αρχικοποίηση</a:t>
            </a:r>
            <a:r>
              <a:rPr lang="en-US" sz="1800" b="1" dirty="0" smtClean="0">
                <a:solidFill>
                  <a:srgbClr val="009900"/>
                </a:solidFill>
              </a:rPr>
              <a:t> </a:t>
            </a:r>
            <a:r>
              <a:rPr lang="el-GR" sz="1800" dirty="0" smtClean="0"/>
              <a:t>μεταβλητών του</a:t>
            </a:r>
            <a:r>
              <a:rPr lang="en-US" sz="1800" dirty="0" smtClean="0"/>
              <a:t>TCP 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b="1" dirty="0" smtClean="0"/>
              <a:t>seq. #s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9900"/>
                </a:solidFill>
              </a:rPr>
              <a:t>Buffers &amp; </a:t>
            </a:r>
            <a:r>
              <a:rPr lang="el-GR" sz="1800" b="1" dirty="0" smtClean="0">
                <a:solidFill>
                  <a:srgbClr val="009900"/>
                </a:solidFill>
              </a:rPr>
              <a:t>πληροφορίες ελέγχου ροής</a:t>
            </a:r>
            <a:r>
              <a:rPr lang="en-US" sz="1800" dirty="0" smtClean="0"/>
              <a:t> (e.g. </a:t>
            </a:r>
            <a:r>
              <a:rPr lang="en-US" sz="1800" b="1" dirty="0" err="1" smtClean="0">
                <a:latin typeface="Courier New" pitchFamily="49" charset="0"/>
              </a:rPr>
              <a:t>RcvWindow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i="1" dirty="0" smtClean="0"/>
              <a:t>client: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ξεκινάει τη σύνδεση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1400" b="1" dirty="0" smtClean="0">
                <a:latin typeface="Courier New" pitchFamily="49" charset="0"/>
              </a:rPr>
              <a:t>  Socket </a:t>
            </a:r>
            <a:r>
              <a:rPr lang="en-US" sz="1400" b="1" dirty="0" err="1" smtClean="0">
                <a:latin typeface="Courier New" pitchFamily="49" charset="0"/>
              </a:rPr>
              <a:t>clientSocket</a:t>
            </a:r>
            <a:r>
              <a:rPr lang="en-US" sz="1400" b="1" dirty="0" smtClean="0">
                <a:latin typeface="Courier New" pitchFamily="49" charset="0"/>
              </a:rPr>
              <a:t> = new   Socket("</a:t>
            </a:r>
            <a:r>
              <a:rPr lang="en-US" sz="1400" b="1" dirty="0" err="1" smtClean="0">
                <a:latin typeface="Courier New" pitchFamily="49" charset="0"/>
              </a:rPr>
              <a:t>hostname","port</a:t>
            </a:r>
            <a:r>
              <a:rPr lang="en-US" sz="1400" b="1" dirty="0" smtClean="0">
                <a:latin typeface="Courier New" pitchFamily="49" charset="0"/>
              </a:rPr>
              <a:t> number");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i="1" dirty="0" smtClean="0"/>
              <a:t>server: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αποδέχεται επικοινωνία από τον </a:t>
            </a:r>
            <a:r>
              <a:rPr lang="en-US" sz="1800" dirty="0" smtClean="0">
                <a:solidFill>
                  <a:srgbClr val="FF0000"/>
                </a:solidFill>
              </a:rPr>
              <a:t>client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1400" b="1" dirty="0" smtClean="0">
                <a:latin typeface="Courier New" pitchFamily="49" charset="0"/>
              </a:rPr>
              <a:t>  Socket </a:t>
            </a:r>
            <a:r>
              <a:rPr lang="en-US" sz="1400" b="1" dirty="0" err="1" smtClean="0">
                <a:latin typeface="Courier New" pitchFamily="49" charset="0"/>
              </a:rPr>
              <a:t>connectionSocket</a:t>
            </a:r>
            <a:r>
              <a:rPr lang="en-US" sz="1400" b="1" dirty="0" smtClean="0">
                <a:latin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</a:rPr>
              <a:t>welcomeSocket.accept</a:t>
            </a:r>
            <a:r>
              <a:rPr lang="en-US" sz="1400" b="1" dirty="0" smtClean="0">
                <a:latin typeface="Courier New" pitchFamily="49" charset="0"/>
              </a:rPr>
              <a:t>();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648200" cy="5048250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 1: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client host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στέλνει το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TCP SYN segment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Προσδιορίζει τον αρχικό αριθμό σειράς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seq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καθόλου δεδομένα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2: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server host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λαμβάνει το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SYN,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απαντάει με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SYNACK segment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server </a:t>
            </a: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δεσμέυει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buffers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Προσδιορίζει τον αρχικό αριθμό σειράς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3: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client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λαμβάνει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SYNACK,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απαντάει με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ACK segment, </a:t>
            </a: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που μπορεί να περιέχει και δεδομένα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endParaRPr lang="en-US" sz="1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EA284-0166-4966-9E8C-A9665F57FFC0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r>
              <a:rPr lang="en-US" sz="3200" smtClean="0"/>
              <a:t> (</a:t>
            </a:r>
            <a:r>
              <a:rPr lang="el-GR" sz="3200" smtClean="0"/>
              <a:t>συνέχεια</a:t>
            </a:r>
            <a:r>
              <a:rPr lang="en-US" sz="3200" smtClean="0"/>
              <a:t>)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95450"/>
            <a:ext cx="5562600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Κλείσιμο μίας σύνδεσης</a:t>
            </a:r>
            <a:r>
              <a:rPr lang="en-US" sz="2000" u="sng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smtClean="0"/>
              <a:t>Ο </a:t>
            </a:r>
            <a:r>
              <a:rPr lang="en-US" sz="2000" smtClean="0"/>
              <a:t>client </a:t>
            </a:r>
            <a:r>
              <a:rPr lang="el-GR" sz="2000" smtClean="0"/>
              <a:t>κλείνει το </a:t>
            </a:r>
            <a:r>
              <a:rPr lang="en-US" sz="2000" smtClean="0"/>
              <a:t>socket: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  <a:r>
              <a:rPr lang="en-US" sz="2000" b="1" smtClean="0">
                <a:latin typeface="Courier New" pitchFamily="49" charset="0"/>
              </a:rPr>
              <a:t>clientSocket.close();</a:t>
            </a:r>
            <a:r>
              <a:rPr lang="en-US" sz="1800" smtClean="0">
                <a:latin typeface="Arial" pitchFamily="34" charset="0"/>
              </a:rPr>
              <a:t> </a:t>
            </a:r>
            <a:endParaRPr lang="en-US" sz="2400" u="sng" smtClean="0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Βήμα </a:t>
            </a:r>
            <a:r>
              <a:rPr lang="en-US" sz="2000" u="sng" smtClean="0">
                <a:solidFill>
                  <a:srgbClr val="FF0000"/>
                </a:solidFill>
              </a:rPr>
              <a:t>1:</a:t>
            </a:r>
            <a:r>
              <a:rPr lang="en-US" sz="2000" smtClean="0"/>
              <a:t> </a:t>
            </a:r>
            <a:r>
              <a:rPr lang="el-GR" sz="2000" smtClean="0"/>
              <a:t>το τερματικό σύστημα του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 </a:t>
            </a:r>
            <a:r>
              <a:rPr lang="el-GR" sz="2000" smtClean="0">
                <a:solidFill>
                  <a:srgbClr val="009900"/>
                </a:solidFill>
              </a:rPr>
              <a:t>στέλνει</a:t>
            </a:r>
            <a:r>
              <a:rPr lang="en-US" sz="2000" smtClean="0">
                <a:solidFill>
                  <a:srgbClr val="009900"/>
                </a:solidFill>
              </a:rPr>
              <a:t> </a:t>
            </a:r>
            <a:r>
              <a:rPr lang="en-US" sz="2000" b="1" i="1" smtClean="0">
                <a:solidFill>
                  <a:srgbClr val="009900"/>
                </a:solidFill>
              </a:rPr>
              <a:t>TCP FIN</a:t>
            </a:r>
            <a:r>
              <a:rPr lang="en-US" sz="2000" b="1" i="1" smtClean="0"/>
              <a:t> </a:t>
            </a:r>
            <a:r>
              <a:rPr lang="en-US" sz="2000" smtClean="0"/>
              <a:t>segment</a:t>
            </a:r>
            <a:r>
              <a:rPr lang="el-GR" sz="2000" smtClean="0"/>
              <a:t> ελέγχου στον</a:t>
            </a:r>
            <a:r>
              <a:rPr lang="en-US" sz="2000" smtClean="0"/>
              <a:t> server</a:t>
            </a:r>
            <a:r>
              <a:rPr lang="en-US" sz="2000" u="sng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Βήμα</a:t>
            </a:r>
            <a:r>
              <a:rPr lang="en-US" sz="2000" u="sng" smtClean="0">
                <a:solidFill>
                  <a:srgbClr val="FF0000"/>
                </a:solidFill>
              </a:rPr>
              <a:t> 2:</a:t>
            </a:r>
            <a:r>
              <a:rPr lang="en-US" sz="2000" smtClean="0"/>
              <a:t> </a:t>
            </a:r>
            <a:r>
              <a:rPr lang="el-GR" sz="2000" smtClean="0"/>
              <a:t>το τερματικό σύστημα του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 </a:t>
            </a:r>
            <a:r>
              <a:rPr lang="el-GR" sz="2000" smtClean="0"/>
              <a:t>λαμβάνει</a:t>
            </a:r>
            <a:r>
              <a:rPr lang="en-US" sz="2000" smtClean="0"/>
              <a:t> </a:t>
            </a:r>
            <a:r>
              <a:rPr lang="el-GR" sz="2000" smtClean="0"/>
              <a:t>το </a:t>
            </a:r>
            <a:r>
              <a:rPr lang="en-US" sz="2000" b="1" i="1" smtClean="0"/>
              <a:t>FIN</a:t>
            </a:r>
            <a:r>
              <a:rPr lang="en-US" sz="2000" smtClean="0"/>
              <a:t>, </a:t>
            </a:r>
            <a:r>
              <a:rPr lang="el-GR" sz="2000" smtClean="0">
                <a:solidFill>
                  <a:srgbClr val="009900"/>
                </a:solidFill>
              </a:rPr>
              <a:t>απαντάει με </a:t>
            </a:r>
            <a:r>
              <a:rPr lang="en-US" sz="2000" b="1" i="1" smtClean="0">
                <a:solidFill>
                  <a:srgbClr val="009900"/>
                </a:solidFill>
              </a:rPr>
              <a:t>ACK</a:t>
            </a:r>
            <a:r>
              <a:rPr lang="en-US" sz="2000" smtClean="0"/>
              <a:t>. </a:t>
            </a:r>
            <a:r>
              <a:rPr lang="el-GR" sz="2000" smtClean="0"/>
              <a:t>Κλείνει την σύνδεση</a:t>
            </a:r>
            <a:r>
              <a:rPr lang="en-US" sz="2000" smtClean="0"/>
              <a:t>, </a:t>
            </a:r>
            <a:r>
              <a:rPr lang="el-GR" sz="2000" b="1" smtClean="0"/>
              <a:t>στέλνει 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009900"/>
                </a:solidFill>
              </a:rPr>
              <a:t>FIN</a:t>
            </a:r>
          </a:p>
        </p:txBody>
      </p:sp>
      <p:grpSp>
        <p:nvGrpSpPr>
          <p:cNvPr id="5128" name="Group 4"/>
          <p:cNvGrpSpPr>
            <a:grpSpLocks/>
          </p:cNvGrpSpPr>
          <p:nvPr/>
        </p:nvGrpSpPr>
        <p:grpSpPr bwMode="auto">
          <a:xfrm>
            <a:off x="4889500" y="1752600"/>
            <a:ext cx="4254500" cy="4186238"/>
            <a:chOff x="2720" y="1091"/>
            <a:chExt cx="2680" cy="2637"/>
          </a:xfrm>
        </p:grpSpPr>
        <p:sp>
          <p:nvSpPr>
            <p:cNvPr id="5129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513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4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</a:t>
              </a:r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</a:t>
              </a:r>
            </a:p>
          </p:txBody>
        </p:sp>
        <p:sp>
          <p:nvSpPr>
            <p:cNvPr id="514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closed</a:t>
              </a:r>
            </a:p>
          </p:txBody>
        </p:sp>
        <p:sp>
          <p:nvSpPr>
            <p:cNvPr id="514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D6225-B692-47A3-A618-439373C8E2B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r>
              <a:rPr lang="en-US" sz="3200" smtClean="0"/>
              <a:t> (</a:t>
            </a:r>
            <a:r>
              <a:rPr lang="el-GR" sz="3200" smtClean="0"/>
              <a:t>συνέχεια</a:t>
            </a:r>
            <a:r>
              <a:rPr lang="en-US" sz="3200" smtClean="0"/>
              <a:t>)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95450"/>
            <a:ext cx="4648200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Βήμα </a:t>
            </a:r>
            <a:r>
              <a:rPr lang="en-US" sz="2000" u="sng" dirty="0" smtClean="0">
                <a:solidFill>
                  <a:srgbClr val="FF0000"/>
                </a:solidFill>
              </a:rPr>
              <a:t>3: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chemeClr val="accent2"/>
                </a:solidFill>
              </a:rPr>
              <a:t>client</a:t>
            </a:r>
            <a:r>
              <a:rPr lang="en-US" sz="2000" dirty="0" smtClean="0"/>
              <a:t> </a:t>
            </a:r>
            <a:r>
              <a:rPr lang="el-GR" sz="2000" dirty="0" smtClean="0"/>
              <a:t>λαμβάνει το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FIN</a:t>
            </a:r>
            <a:r>
              <a:rPr lang="en-US" sz="2000" dirty="0" smtClean="0"/>
              <a:t>, </a:t>
            </a:r>
            <a:r>
              <a:rPr lang="el-GR" sz="2000" dirty="0" smtClean="0"/>
              <a:t>απαντάει με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ACK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l-GR" sz="2000" dirty="0" smtClean="0"/>
              <a:t>Μπαίνει σε </a:t>
            </a:r>
            <a:r>
              <a:rPr lang="el-GR" sz="2000" b="1" i="1" dirty="0" smtClean="0"/>
              <a:t>χρονισμένη αναμονή  </a:t>
            </a:r>
            <a:r>
              <a:rPr lang="en-US" sz="2000" b="1" i="1" dirty="0" smtClean="0"/>
              <a:t> </a:t>
            </a:r>
            <a:r>
              <a:rPr lang="en-US" sz="2000" dirty="0" smtClean="0"/>
              <a:t>- </a:t>
            </a:r>
            <a:r>
              <a:rPr lang="el-GR" sz="2000" dirty="0" smtClean="0"/>
              <a:t>θα απαντήσει με</a:t>
            </a:r>
            <a:r>
              <a:rPr lang="en-US" sz="2000" dirty="0" smtClean="0"/>
              <a:t> </a:t>
            </a:r>
            <a:r>
              <a:rPr lang="en-US" sz="2000" b="1" i="1" dirty="0" smtClean="0"/>
              <a:t>ACK</a:t>
            </a:r>
            <a:r>
              <a:rPr lang="en-US" sz="2000" dirty="0" smtClean="0"/>
              <a:t> </a:t>
            </a:r>
            <a:r>
              <a:rPr lang="el-GR" sz="2000" dirty="0" smtClean="0"/>
              <a:t>στα </a:t>
            </a:r>
            <a:r>
              <a:rPr lang="en-US" sz="2000" b="1" i="1" dirty="0" smtClean="0"/>
              <a:t>FIN</a:t>
            </a:r>
            <a:r>
              <a:rPr lang="en-US" sz="2000" dirty="0" smtClean="0"/>
              <a:t>s </a:t>
            </a:r>
            <a:r>
              <a:rPr lang="el-GR" sz="2000" dirty="0" smtClean="0"/>
              <a:t>που λαμβάνει</a:t>
            </a:r>
            <a:endParaRPr lang="en-US" sz="2000" dirty="0" smtClean="0"/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Βήμα</a:t>
            </a:r>
            <a:r>
              <a:rPr lang="en-US" sz="2000" u="sng" dirty="0" smtClean="0">
                <a:solidFill>
                  <a:srgbClr val="FF0000"/>
                </a:solidFill>
              </a:rPr>
              <a:t> 4: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chemeClr val="accent2"/>
                </a:solidFill>
              </a:rPr>
              <a:t>server</a:t>
            </a:r>
            <a:r>
              <a:rPr lang="en-US" sz="2000" dirty="0" smtClean="0"/>
              <a:t>, </a:t>
            </a:r>
            <a:r>
              <a:rPr lang="el-GR" sz="2000" dirty="0" smtClean="0"/>
              <a:t>λαμβάνει το</a:t>
            </a:r>
            <a:r>
              <a:rPr lang="en-US" sz="2000" dirty="0" smtClean="0"/>
              <a:t> ACK.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dirty="0" smtClean="0"/>
              <a:t>Η σύνδεση έκλεισε</a:t>
            </a:r>
            <a:r>
              <a:rPr lang="en-US" sz="2000" dirty="0" smtClean="0"/>
              <a:t>.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Σημείωση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με μικρές μετατροπές</a:t>
            </a:r>
            <a:r>
              <a:rPr lang="en-US" sz="2000" dirty="0" smtClean="0"/>
              <a:t>, </a:t>
            </a:r>
            <a:r>
              <a:rPr lang="el-GR" sz="2000" dirty="0" smtClean="0"/>
              <a:t>μπορεί να γίνει διαχείριση ταυτόχρονων </a:t>
            </a:r>
            <a:r>
              <a:rPr lang="en-GB" sz="2000" dirty="0" smtClean="0"/>
              <a:t>F</a:t>
            </a:r>
            <a:r>
              <a:rPr lang="en-US" sz="2000" dirty="0" smtClean="0"/>
              <a:t>INs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6152" name="Line 4"/>
          <p:cNvSpPr>
            <a:spLocks noChangeShapeType="1"/>
          </p:cNvSpPr>
          <p:nvPr/>
        </p:nvSpPr>
        <p:spPr bwMode="auto">
          <a:xfrm>
            <a:off x="5410200" y="24384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731963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1741488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ACK</a:t>
            </a:r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closing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closing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4313238" y="555148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closed</a:t>
            </a:r>
          </a:p>
        </p:txBody>
      </p:sp>
      <p:sp>
        <p:nvSpPr>
          <p:cNvPr id="6168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9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 rot="-5400000">
            <a:off x="4352131" y="4802982"/>
            <a:ext cx="136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timed wait</a:t>
            </a:r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>
            <a:off x="7875588" y="480853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A8B56-4DAB-49A8-B7E6-7D33E2439612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l-GR" sz="3600" smtClean="0"/>
              <a:t>Διαχείριση </a:t>
            </a:r>
            <a:r>
              <a:rPr lang="en-US" sz="3600" smtClean="0"/>
              <a:t>TCP </a:t>
            </a:r>
            <a:r>
              <a:rPr lang="el-GR" sz="3600" smtClean="0"/>
              <a:t>σύνδεσης</a:t>
            </a:r>
            <a:r>
              <a:rPr lang="en-US" sz="3600" smtClean="0"/>
              <a:t>(</a:t>
            </a:r>
            <a:r>
              <a:rPr lang="el-GR" sz="3600" smtClean="0"/>
              <a:t>συνέχεια</a:t>
            </a:r>
            <a:r>
              <a:rPr lang="en-US" sz="3600" smtClean="0"/>
              <a:t>)</a:t>
            </a:r>
            <a:endParaRPr lang="en-US" smtClean="0"/>
          </a:p>
        </p:txBody>
      </p:sp>
      <p:pic>
        <p:nvPicPr>
          <p:cNvPr id="43013" name="Picture 3" descr="transCl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transSer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762000" y="3810000"/>
            <a:ext cx="2286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/>
              <a:t>Κύκλος ζωής</a:t>
            </a:r>
          </a:p>
          <a:p>
            <a:pPr eaLnBrk="0" hangingPunct="0"/>
            <a:r>
              <a:rPr lang="en-US" sz="2000"/>
              <a:t>TCP client</a:t>
            </a:r>
          </a:p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6732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/>
              <a:t>Κύκλος ζωής</a:t>
            </a:r>
          </a:p>
          <a:p>
            <a:pPr eaLnBrk="0" hangingPunct="0"/>
            <a:r>
              <a:rPr lang="en-US" sz="2000"/>
              <a:t>TCP server</a:t>
            </a:r>
          </a:p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4656D-3BBB-4215-8442-E29AC8E7BA90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753600" cy="1143000"/>
          </a:xfrm>
        </p:spPr>
        <p:txBody>
          <a:bodyPr/>
          <a:lstStyle/>
          <a:p>
            <a:r>
              <a:rPr lang="el-GR" sz="3900" smtClean="0"/>
              <a:t>Παράδειγμα εγκαθίδρυσης </a:t>
            </a:r>
            <a:r>
              <a:rPr lang="en-GB" sz="3900" smtClean="0"/>
              <a:t>TCP </a:t>
            </a:r>
            <a:r>
              <a:rPr lang="el-GR" sz="3900" smtClean="0"/>
              <a:t>σύνδεσης</a:t>
            </a:r>
            <a:endParaRPr lang="en-US" sz="39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4114800"/>
            <a:ext cx="8307387" cy="25146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Client SYN</a:t>
            </a:r>
          </a:p>
          <a:p>
            <a:pPr lvl="1"/>
            <a:r>
              <a:rPr lang="en-US" sz="1800" dirty="0" err="1" smtClean="0"/>
              <a:t>SeqC</a:t>
            </a:r>
            <a:r>
              <a:rPr lang="en-US" sz="1800" dirty="0" smtClean="0"/>
              <a:t>: Seq. #4019802004, window 65535, max. </a:t>
            </a:r>
            <a:r>
              <a:rPr lang="en-US" sz="1800" dirty="0" err="1" smtClean="0"/>
              <a:t>seg</a:t>
            </a:r>
            <a:r>
              <a:rPr lang="en-US" sz="1800" dirty="0" smtClean="0"/>
              <a:t>. 1260</a:t>
            </a:r>
          </a:p>
          <a:p>
            <a:pPr>
              <a:buNone/>
            </a:pPr>
            <a:r>
              <a:rPr lang="en-US" sz="2000" dirty="0" smtClean="0"/>
              <a:t>Server SYN-ACK+SYN</a:t>
            </a:r>
          </a:p>
          <a:p>
            <a:pPr lvl="1"/>
            <a:r>
              <a:rPr lang="el-GR" sz="1800" dirty="0" smtClean="0"/>
              <a:t>λαμβάνει</a:t>
            </a:r>
            <a:r>
              <a:rPr lang="en-US" sz="1800" dirty="0" smtClean="0"/>
              <a:t>: #4019802005 (= SeqC+1)</a:t>
            </a:r>
          </a:p>
          <a:p>
            <a:pPr lvl="1"/>
            <a:r>
              <a:rPr lang="en-US" sz="1800" dirty="0" err="1" smtClean="0"/>
              <a:t>SeqS</a:t>
            </a:r>
            <a:r>
              <a:rPr lang="en-US" sz="1800" dirty="0" smtClean="0"/>
              <a:t>: Seq. #3428951569, window 5840, max. </a:t>
            </a:r>
            <a:r>
              <a:rPr lang="en-US" sz="1800" dirty="0" err="1" smtClean="0"/>
              <a:t>seg</a:t>
            </a:r>
            <a:r>
              <a:rPr lang="en-US" sz="1800" dirty="0" smtClean="0"/>
              <a:t>. 1460</a:t>
            </a:r>
          </a:p>
          <a:p>
            <a:pPr>
              <a:buNone/>
            </a:pPr>
            <a:r>
              <a:rPr lang="en-US" sz="2000" dirty="0" smtClean="0"/>
              <a:t>Client SYN-ACK</a:t>
            </a:r>
          </a:p>
          <a:p>
            <a:pPr lvl="1"/>
            <a:r>
              <a:rPr lang="el-GR" sz="1800" dirty="0" smtClean="0"/>
              <a:t>λαμβάνει</a:t>
            </a:r>
            <a:r>
              <a:rPr lang="en-US" sz="1800" dirty="0" smtClean="0"/>
              <a:t>: #3428951570 (= SeqS+1)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609600" y="1565275"/>
            <a:ext cx="8305800" cy="25495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09:23:33.042318 IP 128.2.222.198.3123 &gt; 192.216.219.96.80: S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4019802004:4019802004(0) win 65535 &lt;mss 1260,nop,nop,sackOK&gt; (DF)</a:t>
            </a:r>
          </a:p>
          <a:p>
            <a:pPr eaLnBrk="0" hangingPunct="0"/>
            <a:endParaRPr lang="en-US" b="1">
              <a:latin typeface="Courier New" pitchFamily="49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09:23:33.118329 IP 192.216.219.96.80 &gt; 128.2.222.198.3123: S 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3428951569:3428951569(0) ack 4019802005 win 5840 &lt;mss 1460,nop,nop,sackOK&gt; (DF)</a:t>
            </a:r>
          </a:p>
          <a:p>
            <a:pPr eaLnBrk="0" hangingPunct="0"/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/>
            <a:r>
              <a:rPr lang="en-US" b="1">
                <a:latin typeface="Courier New" pitchFamily="49" charset="0"/>
              </a:rPr>
              <a:t>09:23:33.118405 IP 128.2.222.198.3123 &gt; 192.216.219.96.80: . ack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3428951570 win 65535 (DF)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FDB66-9EBF-428F-8BDD-7C238CE4E0B1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533400" y="1524000"/>
            <a:ext cx="84582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l-GR" b="1">
              <a:latin typeface="Helvetica" pitchFamily="34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smtClean="0"/>
              <a:t>Διάγραμμα κατάστασης</a:t>
            </a:r>
            <a:r>
              <a:rPr lang="en-US" smtClean="0"/>
              <a:t>TCP: </a:t>
            </a:r>
            <a:r>
              <a:rPr lang="el-GR" smtClean="0"/>
              <a:t>εγκαθίδρυσης σύνδεσης</a:t>
            </a:r>
            <a:endParaRPr lang="en-US" smtClean="0"/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3733800" y="1676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CLOSED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7162800" y="4038600"/>
            <a:ext cx="9906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SYN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SENT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9600" y="4038600"/>
            <a:ext cx="9906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SYN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RCVD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3733800" y="5867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ESTAB</a:t>
            </a:r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3733800" y="3124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LISTEN</a:t>
            </a:r>
          </a:p>
        </p:txBody>
      </p:sp>
      <p:cxnSp>
        <p:nvCxnSpPr>
          <p:cNvPr id="45067" name="AutoShape 9"/>
          <p:cNvCxnSpPr>
            <a:cxnSpLocks noChangeShapeType="1"/>
            <a:stCxn id="45062" idx="3"/>
            <a:endCxn id="45063" idx="0"/>
          </p:cNvCxnSpPr>
          <p:nvPr/>
        </p:nvCxnSpPr>
        <p:spPr bwMode="auto">
          <a:xfrm>
            <a:off x="4800600" y="1866900"/>
            <a:ext cx="2857500" cy="21717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68" name="AutoShape 10"/>
          <p:cNvCxnSpPr>
            <a:cxnSpLocks noChangeShapeType="1"/>
          </p:cNvCxnSpPr>
          <p:nvPr/>
        </p:nvCxnSpPr>
        <p:spPr bwMode="auto">
          <a:xfrm rot="10800000">
            <a:off x="4800600" y="1943100"/>
            <a:ext cx="2476500" cy="2095500"/>
          </a:xfrm>
          <a:prstGeom prst="bentConnector3">
            <a:avLst>
              <a:gd name="adj1" fmla="val -6991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7620000" y="1789113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active OPEN</a:t>
            </a: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7620000" y="2009775"/>
            <a:ext cx="1211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create TCB</a:t>
            </a: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 </a:t>
            </a:r>
          </a:p>
        </p:txBody>
      </p:sp>
      <p:sp>
        <p:nvSpPr>
          <p:cNvPr id="45071" name="Text Box 13"/>
          <p:cNvSpPr txBox="1">
            <a:spLocks noChangeArrowheads="1"/>
          </p:cNvSpPr>
          <p:nvPr/>
        </p:nvSpPr>
        <p:spPr bwMode="auto">
          <a:xfrm>
            <a:off x="2362200" y="25527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create TCB</a:t>
            </a: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2362200" y="2233613"/>
            <a:ext cx="150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passive OPEN</a:t>
            </a:r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4724400" y="2614613"/>
            <a:ext cx="119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4724400" y="23241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75" name="Text Box 17"/>
          <p:cNvSpPr txBox="1">
            <a:spLocks noChangeArrowheads="1"/>
          </p:cNvSpPr>
          <p:nvPr/>
        </p:nvSpPr>
        <p:spPr bwMode="auto">
          <a:xfrm>
            <a:off x="6172200" y="3397250"/>
            <a:ext cx="119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5076" name="Text Box 18"/>
          <p:cNvSpPr txBox="1">
            <a:spLocks noChangeArrowheads="1"/>
          </p:cNvSpPr>
          <p:nvPr/>
        </p:nvSpPr>
        <p:spPr bwMode="auto">
          <a:xfrm>
            <a:off x="6172200" y="3106738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77" name="Line 19"/>
          <p:cNvSpPr>
            <a:spLocks noChangeShapeType="1"/>
          </p:cNvSpPr>
          <p:nvPr/>
        </p:nvSpPr>
        <p:spPr bwMode="auto">
          <a:xfrm>
            <a:off x="3962400" y="20574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78" name="Line 20"/>
          <p:cNvSpPr>
            <a:spLocks noChangeShapeType="1"/>
          </p:cNvSpPr>
          <p:nvPr/>
        </p:nvSpPr>
        <p:spPr bwMode="auto">
          <a:xfrm flipV="1">
            <a:off x="4648200" y="20574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79" name="Line 21"/>
          <p:cNvSpPr>
            <a:spLocks noChangeShapeType="1"/>
          </p:cNvSpPr>
          <p:nvPr/>
        </p:nvSpPr>
        <p:spPr bwMode="auto">
          <a:xfrm>
            <a:off x="838200" y="5105400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80" name="Text Box 22"/>
          <p:cNvSpPr txBox="1">
            <a:spLocks noChangeArrowheads="1"/>
          </p:cNvSpPr>
          <p:nvPr/>
        </p:nvSpPr>
        <p:spPr bwMode="auto">
          <a:xfrm>
            <a:off x="4953000" y="40830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</a:t>
            </a:r>
          </a:p>
        </p:txBody>
      </p:sp>
      <p:sp>
        <p:nvSpPr>
          <p:cNvPr id="45081" name="Text Box 23"/>
          <p:cNvSpPr txBox="1">
            <a:spLocks noChangeArrowheads="1"/>
          </p:cNvSpPr>
          <p:nvPr/>
        </p:nvSpPr>
        <p:spPr bwMode="auto">
          <a:xfrm>
            <a:off x="4953000" y="3792538"/>
            <a:ext cx="74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</a:t>
            </a:r>
          </a:p>
        </p:txBody>
      </p:sp>
      <p:sp>
        <p:nvSpPr>
          <p:cNvPr id="45082" name="Text Box 24"/>
          <p:cNvSpPr txBox="1">
            <a:spLocks noChangeArrowheads="1"/>
          </p:cNvSpPr>
          <p:nvPr/>
        </p:nvSpPr>
        <p:spPr bwMode="auto">
          <a:xfrm>
            <a:off x="2286000" y="4083050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 ACK</a:t>
            </a:r>
          </a:p>
        </p:txBody>
      </p:sp>
      <p:sp>
        <p:nvSpPr>
          <p:cNvPr id="45083" name="Text Box 25"/>
          <p:cNvSpPr txBox="1">
            <a:spLocks noChangeArrowheads="1"/>
          </p:cNvSpPr>
          <p:nvPr/>
        </p:nvSpPr>
        <p:spPr bwMode="auto">
          <a:xfrm>
            <a:off x="2305050" y="3806825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</a:t>
            </a:r>
          </a:p>
        </p:txBody>
      </p:sp>
      <p:sp>
        <p:nvSpPr>
          <p:cNvPr id="45084" name="Text Box 26"/>
          <p:cNvSpPr txBox="1">
            <a:spLocks noChangeArrowheads="1"/>
          </p:cNvSpPr>
          <p:nvPr/>
        </p:nvSpPr>
        <p:spPr bwMode="auto">
          <a:xfrm>
            <a:off x="939800" y="59118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5085" name="Text Box 27"/>
          <p:cNvSpPr txBox="1">
            <a:spLocks noChangeArrowheads="1"/>
          </p:cNvSpPr>
          <p:nvPr/>
        </p:nvSpPr>
        <p:spPr bwMode="auto">
          <a:xfrm>
            <a:off x="958850" y="5662613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86" name="Text Box 28"/>
          <p:cNvSpPr txBox="1">
            <a:spLocks noChangeArrowheads="1"/>
          </p:cNvSpPr>
          <p:nvPr/>
        </p:nvSpPr>
        <p:spPr bwMode="auto">
          <a:xfrm>
            <a:off x="2133600" y="4976813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SYN</a:t>
            </a:r>
          </a:p>
        </p:txBody>
      </p:sp>
      <p:sp>
        <p:nvSpPr>
          <p:cNvPr id="45087" name="Text Box 29"/>
          <p:cNvSpPr txBox="1">
            <a:spLocks noChangeArrowheads="1"/>
          </p:cNvSpPr>
          <p:nvPr/>
        </p:nvSpPr>
        <p:spPr bwMode="auto">
          <a:xfrm>
            <a:off x="5065713" y="5202238"/>
            <a:ext cx="101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5088" name="Text Box 30"/>
          <p:cNvSpPr txBox="1">
            <a:spLocks noChangeArrowheads="1"/>
          </p:cNvSpPr>
          <p:nvPr/>
        </p:nvSpPr>
        <p:spPr bwMode="auto">
          <a:xfrm>
            <a:off x="5016500" y="4876800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SYN, ACK</a:t>
            </a:r>
          </a:p>
        </p:txBody>
      </p:sp>
      <p:sp>
        <p:nvSpPr>
          <p:cNvPr id="45089" name="Text Box 31"/>
          <p:cNvSpPr txBox="1">
            <a:spLocks noChangeArrowheads="1"/>
          </p:cNvSpPr>
          <p:nvPr/>
        </p:nvSpPr>
        <p:spPr bwMode="auto">
          <a:xfrm>
            <a:off x="3810000" y="43053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</a:t>
            </a:r>
          </a:p>
        </p:txBody>
      </p:sp>
      <p:sp>
        <p:nvSpPr>
          <p:cNvPr id="45090" name="Text Box 32"/>
          <p:cNvSpPr txBox="1">
            <a:spLocks noChangeArrowheads="1"/>
          </p:cNvSpPr>
          <p:nvPr/>
        </p:nvSpPr>
        <p:spPr bwMode="auto">
          <a:xfrm>
            <a:off x="3810000" y="45958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cxnSp>
        <p:nvCxnSpPr>
          <p:cNvPr id="45091" name="AutoShape 33"/>
          <p:cNvCxnSpPr>
            <a:cxnSpLocks noChangeShapeType="1"/>
          </p:cNvCxnSpPr>
          <p:nvPr/>
        </p:nvCxnSpPr>
        <p:spPr bwMode="auto">
          <a:xfrm rot="5400000">
            <a:off x="2476500" y="2628900"/>
            <a:ext cx="838200" cy="25908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92" name="Line 34"/>
          <p:cNvSpPr>
            <a:spLocks noChangeShapeType="1"/>
          </p:cNvSpPr>
          <p:nvPr/>
        </p:nvSpPr>
        <p:spPr bwMode="auto">
          <a:xfrm flipH="1">
            <a:off x="1600200" y="4648200"/>
            <a:ext cx="548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5093" name="AutoShape 35"/>
          <p:cNvCxnSpPr>
            <a:cxnSpLocks noChangeShapeType="1"/>
          </p:cNvCxnSpPr>
          <p:nvPr/>
        </p:nvCxnSpPr>
        <p:spPr bwMode="auto">
          <a:xfrm rot="16200000" flipH="1">
            <a:off x="5334000" y="2514600"/>
            <a:ext cx="838200" cy="2819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94" name="AutoShape 36"/>
          <p:cNvCxnSpPr>
            <a:cxnSpLocks noChangeShapeType="1"/>
          </p:cNvCxnSpPr>
          <p:nvPr/>
        </p:nvCxnSpPr>
        <p:spPr bwMode="auto">
          <a:xfrm>
            <a:off x="1676400" y="4953000"/>
            <a:ext cx="2514600" cy="914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95" name="AutoShape 37"/>
          <p:cNvCxnSpPr>
            <a:cxnSpLocks noChangeShapeType="1"/>
          </p:cNvCxnSpPr>
          <p:nvPr/>
        </p:nvCxnSpPr>
        <p:spPr bwMode="auto">
          <a:xfrm rot="10800000" flipV="1">
            <a:off x="4343400" y="4953000"/>
            <a:ext cx="2819400" cy="914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96" name="Line 38"/>
          <p:cNvSpPr>
            <a:spLocks noChangeShapeType="1"/>
          </p:cNvSpPr>
          <p:nvPr/>
        </p:nvSpPr>
        <p:spPr bwMode="auto">
          <a:xfrm>
            <a:off x="2438400" y="259080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7" name="Line 39"/>
          <p:cNvSpPr>
            <a:spLocks noChangeShapeType="1"/>
          </p:cNvSpPr>
          <p:nvPr/>
        </p:nvSpPr>
        <p:spPr bwMode="auto">
          <a:xfrm>
            <a:off x="4800600" y="2667000"/>
            <a:ext cx="106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8" name="Line 40"/>
          <p:cNvSpPr>
            <a:spLocks noChangeShapeType="1"/>
          </p:cNvSpPr>
          <p:nvPr/>
        </p:nvSpPr>
        <p:spPr bwMode="auto">
          <a:xfrm>
            <a:off x="6096000" y="343535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9" name="Line 41"/>
          <p:cNvSpPr>
            <a:spLocks noChangeShapeType="1"/>
          </p:cNvSpPr>
          <p:nvPr/>
        </p:nvSpPr>
        <p:spPr bwMode="auto">
          <a:xfrm>
            <a:off x="7696200" y="2093913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0" name="Line 42"/>
          <p:cNvSpPr>
            <a:spLocks noChangeShapeType="1"/>
          </p:cNvSpPr>
          <p:nvPr/>
        </p:nvSpPr>
        <p:spPr bwMode="auto">
          <a:xfrm>
            <a:off x="2381250" y="4149725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1" name="Line 43"/>
          <p:cNvSpPr>
            <a:spLocks noChangeShapeType="1"/>
          </p:cNvSpPr>
          <p:nvPr/>
        </p:nvSpPr>
        <p:spPr bwMode="auto">
          <a:xfrm>
            <a:off x="5029200" y="4073525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2" name="Line 44"/>
          <p:cNvSpPr>
            <a:spLocks noChangeShapeType="1"/>
          </p:cNvSpPr>
          <p:nvPr/>
        </p:nvSpPr>
        <p:spPr bwMode="auto">
          <a:xfrm>
            <a:off x="5092700" y="5233988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3" name="Line 45"/>
          <p:cNvSpPr>
            <a:spLocks noChangeShapeType="1"/>
          </p:cNvSpPr>
          <p:nvPr/>
        </p:nvSpPr>
        <p:spPr bwMode="auto">
          <a:xfrm>
            <a:off x="1066800" y="59436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419600" y="1447800"/>
            <a:ext cx="3124200" cy="4419600"/>
            <a:chOff x="2688" y="816"/>
            <a:chExt cx="1968" cy="2784"/>
          </a:xfrm>
        </p:grpSpPr>
        <p:sp>
          <p:nvSpPr>
            <p:cNvPr id="45108" name="Freeform 47"/>
            <p:cNvSpPr>
              <a:spLocks/>
            </p:cNvSpPr>
            <p:nvPr/>
          </p:nvSpPr>
          <p:spPr bwMode="auto">
            <a:xfrm>
              <a:off x="2688" y="1056"/>
              <a:ext cx="1968" cy="2544"/>
            </a:xfrm>
            <a:custGeom>
              <a:avLst/>
              <a:gdLst>
                <a:gd name="T0" fmla="*/ 0 w 1968"/>
                <a:gd name="T1" fmla="*/ 0 h 2544"/>
                <a:gd name="T2" fmla="*/ 1968 w 1968"/>
                <a:gd name="T3" fmla="*/ 0 h 2544"/>
                <a:gd name="T4" fmla="*/ 1968 w 1968"/>
                <a:gd name="T5" fmla="*/ 1920 h 2544"/>
                <a:gd name="T6" fmla="*/ 0 w 1968"/>
                <a:gd name="T7" fmla="*/ 1920 h 2544"/>
                <a:gd name="T8" fmla="*/ 0 w 1968"/>
                <a:gd name="T9" fmla="*/ 2544 h 2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8"/>
                <a:gd name="T16" fmla="*/ 0 h 2544"/>
                <a:gd name="T17" fmla="*/ 1968 w 1968"/>
                <a:gd name="T18" fmla="*/ 2544 h 2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8" h="2544">
                  <a:moveTo>
                    <a:pt x="0" y="0"/>
                  </a:moveTo>
                  <a:lnTo>
                    <a:pt x="1968" y="0"/>
                  </a:lnTo>
                  <a:lnTo>
                    <a:pt x="1968" y="1920"/>
                  </a:lnTo>
                  <a:lnTo>
                    <a:pt x="0" y="1920"/>
                  </a:lnTo>
                  <a:lnTo>
                    <a:pt x="0" y="254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5109" name="Text Box 48"/>
            <p:cNvSpPr txBox="1">
              <a:spLocks noChangeArrowheads="1"/>
            </p:cNvSpPr>
            <p:nvPr/>
          </p:nvSpPr>
          <p:spPr bwMode="auto">
            <a:xfrm>
              <a:off x="2976" y="816"/>
              <a:ext cx="4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Client</a:t>
              </a: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447800" y="1828800"/>
            <a:ext cx="2819400" cy="4038600"/>
            <a:chOff x="816" y="1056"/>
            <a:chExt cx="1776" cy="2544"/>
          </a:xfrm>
        </p:grpSpPr>
        <p:sp>
          <p:nvSpPr>
            <p:cNvPr id="45106" name="Freeform 50"/>
            <p:cNvSpPr>
              <a:spLocks/>
            </p:cNvSpPr>
            <p:nvPr/>
          </p:nvSpPr>
          <p:spPr bwMode="auto">
            <a:xfrm>
              <a:off x="816" y="1056"/>
              <a:ext cx="1776" cy="2544"/>
            </a:xfrm>
            <a:custGeom>
              <a:avLst/>
              <a:gdLst>
                <a:gd name="T0" fmla="*/ 1488 w 1776"/>
                <a:gd name="T1" fmla="*/ 0 h 2544"/>
                <a:gd name="T2" fmla="*/ 1488 w 1776"/>
                <a:gd name="T3" fmla="*/ 1632 h 2544"/>
                <a:gd name="T4" fmla="*/ 0 w 1776"/>
                <a:gd name="T5" fmla="*/ 1632 h 2544"/>
                <a:gd name="T6" fmla="*/ 0 w 1776"/>
                <a:gd name="T7" fmla="*/ 1920 h 2544"/>
                <a:gd name="T8" fmla="*/ 1776 w 1776"/>
                <a:gd name="T9" fmla="*/ 1920 h 2544"/>
                <a:gd name="T10" fmla="*/ 1776 w 1776"/>
                <a:gd name="T11" fmla="*/ 2544 h 2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6"/>
                <a:gd name="T19" fmla="*/ 0 h 2544"/>
                <a:gd name="T20" fmla="*/ 1776 w 1776"/>
                <a:gd name="T21" fmla="*/ 2544 h 2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6" h="2544">
                  <a:moveTo>
                    <a:pt x="1488" y="0"/>
                  </a:moveTo>
                  <a:lnTo>
                    <a:pt x="1488" y="1632"/>
                  </a:lnTo>
                  <a:lnTo>
                    <a:pt x="0" y="1632"/>
                  </a:lnTo>
                  <a:lnTo>
                    <a:pt x="0" y="1920"/>
                  </a:lnTo>
                  <a:lnTo>
                    <a:pt x="1776" y="1920"/>
                  </a:lnTo>
                  <a:lnTo>
                    <a:pt x="1776" y="254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5107" name="Text Box 51"/>
            <p:cNvSpPr txBox="1">
              <a:spLocks noChangeArrowheads="1"/>
            </p:cNvSpPr>
            <p:nvPr/>
          </p:nvSpPr>
          <p:spPr bwMode="auto">
            <a:xfrm>
              <a:off x="1776" y="1152"/>
              <a:ext cx="51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4-</a:t>
            </a:r>
            <a:fld id="{871B1C0B-FA12-46F8-8146-6C093D80E29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3600" smtClean="0"/>
              <a:t>Brief Review on Network layer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1831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transport segment from sending to receiving host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sending side encapsulates segments into </a:t>
            </a:r>
            <a:r>
              <a:rPr lang="en-US" sz="2400" dirty="0" err="1" smtClean="0"/>
              <a:t>datagrams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 err="1" smtClean="0"/>
              <a:t>rcving</a:t>
            </a:r>
            <a:r>
              <a:rPr lang="en-US" sz="2400" dirty="0" smtClean="0"/>
              <a:t> side, delivers segments to transport layer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network layer protocols in </a:t>
            </a:r>
            <a:r>
              <a:rPr lang="en-US" sz="2400" i="1" dirty="0" smtClean="0"/>
              <a:t>every</a:t>
            </a:r>
            <a:r>
              <a:rPr lang="en-US" sz="2400" dirty="0" smtClean="0"/>
              <a:t> host, router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router examines header fields in all IP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 passing through it</a:t>
            </a:r>
          </a:p>
          <a:p>
            <a:pPr>
              <a:buFont typeface="ZapfDingbats"/>
              <a:buNone/>
            </a:pPr>
            <a:endParaRPr lang="en-US" sz="2400" dirty="0" smtClean="0"/>
          </a:p>
          <a:p>
            <a:pPr>
              <a:buFont typeface="ZapfDingbats"/>
              <a:buNone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1043" name="Freeform 684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962699801 w 828"/>
              <a:gd name="T1" fmla="*/ 75604635 h 425"/>
              <a:gd name="T2" fmla="*/ 932457934 w 828"/>
              <a:gd name="T3" fmla="*/ 75604635 h 425"/>
              <a:gd name="T4" fmla="*/ 317539693 w 828"/>
              <a:gd name="T5" fmla="*/ 80644942 h 425"/>
              <a:gd name="T6" fmla="*/ 15120939 w 828"/>
              <a:gd name="T7" fmla="*/ 317539460 h 425"/>
              <a:gd name="T8" fmla="*/ 231854406 w 828"/>
              <a:gd name="T9" fmla="*/ 690522301 h 425"/>
              <a:gd name="T10" fmla="*/ 735885606 w 828"/>
              <a:gd name="T11" fmla="*/ 967739402 h 425"/>
              <a:gd name="T12" fmla="*/ 1360884371 w 828"/>
              <a:gd name="T13" fmla="*/ 1048384319 h 425"/>
              <a:gd name="T14" fmla="*/ 1759069338 w 828"/>
              <a:gd name="T15" fmla="*/ 831650906 h 425"/>
              <a:gd name="T16" fmla="*/ 1955641467 w 828"/>
              <a:gd name="T17" fmla="*/ 428426320 h 425"/>
              <a:gd name="T18" fmla="*/ 1995963955 w 828"/>
              <a:gd name="T19" fmla="*/ 55443405 h 425"/>
              <a:gd name="T20" fmla="*/ 1411287481 w 828"/>
              <a:gd name="T21" fmla="*/ 95765864 h 425"/>
              <a:gd name="T22" fmla="*/ 962699801 w 828"/>
              <a:gd name="T23" fmla="*/ 7560463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044" name="Freeform 685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045" name="Freeform 686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1633060877 w 1036"/>
              <a:gd name="T1" fmla="*/ 27722528 h 675"/>
              <a:gd name="T2" fmla="*/ 982860871 w 1036"/>
              <a:gd name="T3" fmla="*/ 133569139 h 675"/>
              <a:gd name="T4" fmla="*/ 519152141 w 1036"/>
              <a:gd name="T5" fmla="*/ 325101083 h 675"/>
              <a:gd name="T6" fmla="*/ 383063669 w 1036"/>
              <a:gd name="T7" fmla="*/ 577116834 h 675"/>
              <a:gd name="T8" fmla="*/ 55443436 w 1036"/>
              <a:gd name="T9" fmla="*/ 748487477 h 675"/>
              <a:gd name="T10" fmla="*/ 45362804 w 1036"/>
              <a:gd name="T11" fmla="*/ 1156753031 h 675"/>
              <a:gd name="T12" fmla="*/ 332660567 w 1036"/>
              <a:gd name="T13" fmla="*/ 1232357726 h 675"/>
              <a:gd name="T14" fmla="*/ 1154231415 w 1036"/>
              <a:gd name="T15" fmla="*/ 1232357726 h 675"/>
              <a:gd name="T16" fmla="*/ 1507053124 w 1036"/>
              <a:gd name="T17" fmla="*/ 1398688056 h 675"/>
              <a:gd name="T18" fmla="*/ 1895157401 w 1036"/>
              <a:gd name="T19" fmla="*/ 1655744021 h 675"/>
              <a:gd name="T20" fmla="*/ 2147483647 w 1036"/>
              <a:gd name="T21" fmla="*/ 1665825044 h 675"/>
              <a:gd name="T22" fmla="*/ 2147483647 w 1036"/>
              <a:gd name="T23" fmla="*/ 1519655569 h 675"/>
              <a:gd name="T24" fmla="*/ 2147483647 w 1036"/>
              <a:gd name="T25" fmla="*/ 1121470840 h 675"/>
              <a:gd name="T26" fmla="*/ 2147483647 w 1036"/>
              <a:gd name="T27" fmla="*/ 733366538 h 675"/>
              <a:gd name="T28" fmla="*/ 2147483647 w 1036"/>
              <a:gd name="T29" fmla="*/ 269657640 h 675"/>
              <a:gd name="T30" fmla="*/ 2147483647 w 1036"/>
              <a:gd name="T31" fmla="*/ 42843467 h 675"/>
              <a:gd name="T32" fmla="*/ 1955641122 w 1036"/>
              <a:gd name="T33" fmla="*/ 7561266 h 675"/>
              <a:gd name="T34" fmla="*/ 1633060877 w 1036"/>
              <a:gd name="T35" fmla="*/ 2772252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grpSp>
        <p:nvGrpSpPr>
          <p:cNvPr id="1046" name="Group 687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1633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634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47" name="Group 690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1603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4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5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6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7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8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9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0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1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2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3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4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5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6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7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618" name="Group 70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629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0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1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2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19" name="Group 71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625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6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7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8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20" name="Group 71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621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2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3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048" name="Oval 721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49" name="Line 722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0" name="Line 723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1" name="Rectangle 724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52" name="Oval 725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53" name="Group 726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160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54" name="Group 730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1597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9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55" name="Oval 734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56" name="Line 735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7" name="Line 736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8" name="Rectangle 737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59" name="Oval 738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60" name="Group 739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1594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5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6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61" name="Group 743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1591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3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62" name="Oval 747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63" name="Line 748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4" name="Line 749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5" name="Rectangle 750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66" name="Oval 751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67" name="Group 752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1588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9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0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68" name="Group 756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1585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6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69" name="Oval 760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70" name="Line 761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" name="Line 762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" name="Rectangle 763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73" name="Oval 764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74" name="Group 765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1582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3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4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75" name="Group 769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1579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0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1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76" name="Oval 773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77" name="Line 774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8" name="Line 775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9" name="Rectangle 776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80" name="Oval 777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81" name="Group 778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1576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7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8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82" name="Group 782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1573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4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5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83" name="Oval 786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84" name="Line 787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5" name="Line 788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6" name="Rectangle 789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7" name="Oval 790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88" name="Group 791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1570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1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2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89" name="Group 795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1567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8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90" name="Oval 799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91" name="Line 800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2" name="Line 801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3" name="Rectangle 802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94" name="Oval 803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95" name="Group 804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1564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5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6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96" name="Group 808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1561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2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3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97" name="Oval 812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98" name="Line 813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9" name="Line 814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0" name="Rectangle 815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101" name="Oval 816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102" name="Group 817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1558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0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03" name="Group 821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155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04" name="Oval 825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105" name="Line 826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6" name="Line 827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7" name="Rectangle 828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108" name="Oval 829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109" name="Group 830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1552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3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4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10" name="Group 834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1549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0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1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11" name="Line 838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2" name="Line 839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3" name="Line 840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4" name="Line 841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5" name="Line 842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6" name="Line 843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7" name="Line 844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8" name="Freeform 845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2147483647 w 1877"/>
              <a:gd name="T1" fmla="*/ 57962789 h 917"/>
              <a:gd name="T2" fmla="*/ 1743948758 w 1877"/>
              <a:gd name="T3" fmla="*/ 274696169 h 917"/>
              <a:gd name="T4" fmla="*/ 1045865938 w 1877"/>
              <a:gd name="T5" fmla="*/ 229333384 h 917"/>
              <a:gd name="T6" fmla="*/ 282257573 w 1877"/>
              <a:gd name="T7" fmla="*/ 428426500 h 917"/>
              <a:gd name="T8" fmla="*/ 126007850 w 1877"/>
              <a:gd name="T9" fmla="*/ 889614217 h 917"/>
              <a:gd name="T10" fmla="*/ 35282197 w 1877"/>
              <a:gd name="T11" fmla="*/ 1330642086 h 917"/>
              <a:gd name="T12" fmla="*/ 350302579 w 1877"/>
              <a:gd name="T13" fmla="*/ 1638100961 h 917"/>
              <a:gd name="T14" fmla="*/ 1272679979 w 1877"/>
              <a:gd name="T15" fmla="*/ 196824083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2688 h 917"/>
              <a:gd name="T22" fmla="*/ 2147483647 w 1877"/>
              <a:gd name="T23" fmla="*/ 1572576938 h 917"/>
              <a:gd name="T24" fmla="*/ 2147483647 w 1877"/>
              <a:gd name="T25" fmla="*/ 551913287 h 917"/>
              <a:gd name="T26" fmla="*/ 2147483647 w 1877"/>
              <a:gd name="T27" fmla="*/ 252015571 h 917"/>
              <a:gd name="T28" fmla="*/ 2147483647 w 1877"/>
              <a:gd name="T29" fmla="*/ 32761230 h 917"/>
              <a:gd name="T30" fmla="*/ 2147483647 w 1877"/>
              <a:gd name="T31" fmla="*/ 57962789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119" name="Line 846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0" name="Line 847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1" name="Line 848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22" name="Group 849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1536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37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40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41" name="Group 85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546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7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8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2" name="Group 85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543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4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23" name="Group 863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1523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24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25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26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27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28" name="Group 8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3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4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5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29" name="Group 8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0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1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2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24" name="Group 877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1510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11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2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3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14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15" name="Group 8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20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21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22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16" name="Group 8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17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18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19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25" name="Line 891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6" name="Line 892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" name="Line 893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8" name="Line 894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9" name="Line 895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0" name="Line 896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1" name="Line 897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2" name="Line 898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3" name="Line 899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4" name="Line 900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5" name="Line 901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6" name="Line 902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37" name="Group 903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1483" name="Group 90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507" name="Picture 905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08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09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484" name="Picture 908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85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" name="Clip" r:id="rId6" imgW="826829" imgH="840406" progId="">
                      <p:embed/>
                    </p:oleObj>
                  </mc:Choice>
                  <mc:Fallback>
                    <p:oleObj name="Clip" r:id="rId6" imgW="826829" imgH="840406" progId="">
                      <p:embed/>
                      <p:pic>
                        <p:nvPicPr>
                          <p:cNvPr id="0" name="Picture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8" name="Clip" r:id="rId8" imgW="1268295" imgH="1199426" progId="">
                      <p:embed/>
                    </p:oleObj>
                  </mc:Choice>
                  <mc:Fallback>
                    <p:oleObj name="Clip" r:id="rId8" imgW="1268295" imgH="1199426" progId="">
                      <p:embed/>
                      <p:pic>
                        <p:nvPicPr>
                          <p:cNvPr id="0" name="Picture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86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9" name="Clip" r:id="rId10" imgW="826829" imgH="840406" progId="">
                      <p:embed/>
                    </p:oleObj>
                  </mc:Choice>
                  <mc:Fallback>
                    <p:oleObj name="Clip" r:id="rId10" imgW="826829" imgH="840406" progId="">
                      <p:embed/>
                      <p:pic>
                        <p:nvPicPr>
                          <p:cNvPr id="0" name="Picture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0" name="Clip" r:id="rId11" imgW="1268295" imgH="1199426" progId="">
                      <p:embed/>
                    </p:oleObj>
                  </mc:Choice>
                  <mc:Fallback>
                    <p:oleObj name="Clip" r:id="rId11" imgW="1268295" imgH="1199426" progId="">
                      <p:embed/>
                      <p:pic>
                        <p:nvPicPr>
                          <p:cNvPr id="0" name="Picture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" name="Clip" r:id="rId12" imgW="1307263" imgH="1084139" progId="">
                    <p:embed/>
                  </p:oleObj>
                </mc:Choice>
                <mc:Fallback>
                  <p:oleObj name="Clip" r:id="rId12" imgW="1307263" imgH="1084139" progId="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7" name="Group 91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499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0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1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2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3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4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5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6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" name="Clip" r:id="rId14" imgW="1307263" imgH="1084139" progId="">
                    <p:embed/>
                  </p:oleObj>
                </mc:Choice>
                <mc:Fallback>
                  <p:oleObj name="Clip" r:id="rId14" imgW="1307263" imgH="1084139" progId="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" name="Clip" r:id="rId15" imgW="1307263" imgH="1084139" progId="">
                    <p:embed/>
                  </p:oleObj>
                </mc:Choice>
                <mc:Fallback>
                  <p:oleObj name="Clip" r:id="rId15" imgW="1307263" imgH="1084139" progId="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Clip" r:id="rId16" imgW="1307263" imgH="1084139" progId="">
                    <p:embed/>
                  </p:oleObj>
                </mc:Choice>
                <mc:Fallback>
                  <p:oleObj name="Clip" r:id="rId16" imgW="1307263" imgH="1084139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Clip" r:id="rId17" imgW="1307263" imgH="1084139" progId="">
                    <p:embed/>
                  </p:oleObj>
                </mc:Choice>
                <mc:Fallback>
                  <p:oleObj name="Clip" r:id="rId17" imgW="1307263" imgH="1084139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8" name="Group 92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6" name="Clip" r:id="rId18" imgW="826829" imgH="840406" progId="">
                      <p:embed/>
                    </p:oleObj>
                  </mc:Choice>
                  <mc:Fallback>
                    <p:oleObj name="Clip" r:id="rId18" imgW="826829" imgH="840406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7" name="Clip" r:id="rId19" imgW="1268295" imgH="1199426" progId="">
                      <p:embed/>
                    </p:oleObj>
                  </mc:Choice>
                  <mc:Fallback>
                    <p:oleObj name="Clip" r:id="rId19" imgW="1268295" imgH="1199426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89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8" name="Clip" r:id="rId20" imgW="826829" imgH="840406" progId="">
                      <p:embed/>
                    </p:oleObj>
                  </mc:Choice>
                  <mc:Fallback>
                    <p:oleObj name="Clip" r:id="rId20" imgW="826829" imgH="840406" progId="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9" name="Clip" r:id="rId21" imgW="1268295" imgH="1199426" progId="">
                      <p:embed/>
                    </p:oleObj>
                  </mc:Choice>
                  <mc:Fallback>
                    <p:oleObj name="Clip" r:id="rId21" imgW="1268295" imgH="1199426" progId="">
                      <p:embed/>
                      <p:pic>
                        <p:nvPicPr>
                          <p:cNvPr id="0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90" name="Group 93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491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2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3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4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5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6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8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</p:grpSp>
      <p:sp>
        <p:nvSpPr>
          <p:cNvPr id="1138" name="Line 944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9" name="Line 945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0" name="Line 946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1" name="Line 947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2" name="Line 948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3" name="Line 949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4" name="Line 950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5" name="Line 951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6" name="Line 952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7" name="Line 953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8" name="Line 954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49" name="Group 955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1470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71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2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3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4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475" name="Group 96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80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1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2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6" name="Group 96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77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8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9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50" name="Group 969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1457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58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59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0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61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462" name="Group 9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67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8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9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63" name="Group 9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64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5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6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51" name="Group 983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1439" name="Picture 984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40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1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2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3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4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5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6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7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8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9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0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1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2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3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4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5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6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1152" name="Group 1002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1421" name="Picture 1003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22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3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4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5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6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7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8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9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0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1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2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3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4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5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6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7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8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1635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41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grpSp>
          <p:nvGrpSpPr>
            <p:cNvPr id="141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1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/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1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37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40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grpSp>
          <p:nvGrpSpPr>
            <p:cNvPr id="1402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0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/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0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0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39" name="Group 1278"/>
          <p:cNvGrpSpPr>
            <a:grpSpLocks/>
          </p:cNvGrpSpPr>
          <p:nvPr/>
        </p:nvGrpSpPr>
        <p:grpSpPr bwMode="auto">
          <a:xfrm>
            <a:off x="5832475" y="1822450"/>
            <a:ext cx="2546350" cy="3429000"/>
            <a:chOff x="3674" y="1148"/>
            <a:chExt cx="1604" cy="2160"/>
          </a:xfrm>
        </p:grpSpPr>
        <p:grpSp>
          <p:nvGrpSpPr>
            <p:cNvPr id="115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38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8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8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9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0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8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9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8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0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35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6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6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66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7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67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7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6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6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7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7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1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33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4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45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5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4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5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4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5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2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31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2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3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25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3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2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3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3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29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9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9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9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0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0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1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0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1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0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0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0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1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4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27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7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8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82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9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83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9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8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5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25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5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6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61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7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62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6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6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6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6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6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23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3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40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5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41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4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4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4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7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21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1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1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19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3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20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2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2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19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9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9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198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0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99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0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0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9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17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7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7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177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8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78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8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7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350C0-EAAB-4061-AC13-01A7A57F2F18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Κλείσιμο σύνδεσης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33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b="1" i="1" dirty="0" smtClean="0">
                <a:solidFill>
                  <a:srgbClr val="FF0000"/>
                </a:solidFill>
              </a:rPr>
              <a:t>Οποιαδήποτε πλευρά </a:t>
            </a:r>
            <a:r>
              <a:rPr lang="el-GR" sz="2200" dirty="0" smtClean="0"/>
              <a:t>μπορεί να ξεκινήσει το </a:t>
            </a:r>
            <a:r>
              <a:rPr lang="el-GR" sz="2200" b="1" dirty="0" smtClean="0"/>
              <a:t>κλείσιμο της σύνδεσης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l-GR" sz="2000" dirty="0" smtClean="0"/>
              <a:t>Στέλνει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FIN</a:t>
            </a:r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Δε θα στείλω άλλα δεδομένα</a:t>
            </a:r>
            <a:r>
              <a:rPr lang="en-US" sz="20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Η άλλη πλευρά </a:t>
            </a:r>
            <a:r>
              <a:rPr lang="el-GR" sz="2200" b="1" dirty="0" smtClean="0"/>
              <a:t>μπορεί να συνεχίσει να στέλνει δεδομένα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l-GR" sz="2000" dirty="0" smtClean="0"/>
              <a:t>«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-ανοιχτή» σύνδεση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2000" dirty="0" smtClean="0"/>
              <a:t>Πρέπει να συνεχίσει να επιβεβαιώνει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Επιβεβαίωση του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FIN</a:t>
            </a:r>
          </a:p>
          <a:p>
            <a:pPr marL="457200" lvl="1" indent="0">
              <a:buNone/>
            </a:pPr>
            <a:r>
              <a:rPr lang="el-GR" sz="2000" dirty="0" smtClean="0"/>
              <a:t>Επιβεβαίωση με </a:t>
            </a:r>
            <a:r>
              <a:rPr lang="en-US" sz="2000" dirty="0" smtClean="0"/>
              <a:t>sequence number + 1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194300" y="19050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A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8166100" y="19050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B</a:t>
            </a: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53340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089" name="Line 7"/>
          <p:cNvSpPr>
            <a:spLocks noChangeShapeType="1"/>
          </p:cNvSpPr>
          <p:nvPr/>
        </p:nvSpPr>
        <p:spPr bwMode="auto">
          <a:xfrm>
            <a:off x="83820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>
            <a:off x="5334000" y="2514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 flipH="1">
            <a:off x="5334000" y="30480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5715000" y="2286000"/>
            <a:ext cx="1139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FIN, SeqA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257800" y="2971800"/>
            <a:ext cx="1479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ACK, SeqA+1</a:t>
            </a:r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>
            <a:off x="5334000" y="4038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5715000" y="381000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</a:t>
            </a:r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 flipH="1">
            <a:off x="5334000" y="34290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6019800" y="3429000"/>
            <a:ext cx="6238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Data</a:t>
            </a:r>
          </a:p>
        </p:txBody>
      </p:sp>
      <p:sp>
        <p:nvSpPr>
          <p:cNvPr id="46098" name="Line 16"/>
          <p:cNvSpPr>
            <a:spLocks noChangeShapeType="1"/>
          </p:cNvSpPr>
          <p:nvPr/>
        </p:nvSpPr>
        <p:spPr bwMode="auto">
          <a:xfrm flipH="1">
            <a:off x="5334000" y="46482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5334000" y="5181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6553200" y="5105400"/>
            <a:ext cx="1482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ACK, SeqB+1</a:t>
            </a:r>
          </a:p>
        </p:txBody>
      </p:sp>
      <p:sp>
        <p:nvSpPr>
          <p:cNvPr id="46101" name="Text Box 19"/>
          <p:cNvSpPr txBox="1">
            <a:spLocks noChangeArrowheads="1"/>
          </p:cNvSpPr>
          <p:nvPr/>
        </p:nvSpPr>
        <p:spPr bwMode="auto">
          <a:xfrm>
            <a:off x="5562600" y="4648200"/>
            <a:ext cx="1143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FIN, SeqB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373DC9-CB3A-4155-A13E-232FC028485F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r>
              <a:rPr lang="el-GR" smtClean="0"/>
              <a:t>Παράδειγμα κλεισίματος </a:t>
            </a:r>
            <a:r>
              <a:rPr lang="en-US" smtClean="0"/>
              <a:t>TCP </a:t>
            </a:r>
            <a:r>
              <a:rPr lang="el-GR" smtClean="0"/>
              <a:t>σύνδεσης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505200"/>
            <a:ext cx="8307387" cy="31670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Session</a:t>
            </a:r>
          </a:p>
          <a:p>
            <a:pPr marL="457200" lvl="1" indent="0">
              <a:buNone/>
            </a:pPr>
            <a:r>
              <a:rPr lang="en-US" sz="1800" dirty="0" smtClean="0"/>
              <a:t>Echo client on 128.2.222.198, server on 128.2.210.194</a:t>
            </a:r>
          </a:p>
          <a:p>
            <a:pPr marL="0" indent="0">
              <a:buNone/>
            </a:pPr>
            <a:r>
              <a:rPr lang="en-US" sz="2000" dirty="0" smtClean="0"/>
              <a:t>Client FIN</a:t>
            </a:r>
          </a:p>
          <a:p>
            <a:pPr marL="457200" lvl="1" indent="0">
              <a:buNone/>
            </a:pPr>
            <a:r>
              <a:rPr lang="en-US" sz="1800" dirty="0" err="1" smtClean="0"/>
              <a:t>SeqC</a:t>
            </a:r>
            <a:r>
              <a:rPr lang="en-US" sz="1800" dirty="0" smtClean="0"/>
              <a:t>: 1489294581</a:t>
            </a:r>
          </a:p>
          <a:p>
            <a:pPr marL="0" indent="0">
              <a:buNone/>
            </a:pPr>
            <a:r>
              <a:rPr lang="en-US" sz="2000" dirty="0" smtClean="0"/>
              <a:t>Server ACK + FIN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Ack</a:t>
            </a:r>
            <a:r>
              <a:rPr lang="en-US" sz="1800" dirty="0" smtClean="0"/>
              <a:t>: 1489294582 (= SeqC+1)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SeqS</a:t>
            </a:r>
            <a:r>
              <a:rPr lang="en-US" sz="1800" dirty="0" smtClean="0"/>
              <a:t>: 1909787689</a:t>
            </a:r>
          </a:p>
          <a:p>
            <a:pPr marL="0" indent="0">
              <a:buNone/>
            </a:pPr>
            <a:r>
              <a:rPr lang="en-US" sz="2000" dirty="0" smtClean="0"/>
              <a:t>Client ACK</a:t>
            </a:r>
          </a:p>
          <a:p>
            <a:pPr marL="457200" lvl="1" indent="0">
              <a:buNone/>
            </a:pPr>
            <a:r>
              <a:rPr lang="en-US" sz="1800" dirty="0" err="1" smtClean="0"/>
              <a:t>Ack</a:t>
            </a:r>
            <a:r>
              <a:rPr lang="en-US" sz="1800" dirty="0" smtClean="0"/>
              <a:t>: 1909787690 (= SeqS+1)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609600" y="1447800"/>
            <a:ext cx="8153400" cy="2060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09:54:17.585396 IP 128.2.222.198.4474 &gt; 128.2.210.194.6616: F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1489294581:1489294581(0) ack 1909787689 win 65434 (DF)</a:t>
            </a:r>
          </a:p>
          <a:p>
            <a:pPr eaLnBrk="0" hangingPunct="0"/>
            <a:endParaRPr lang="en-US" b="1">
              <a:latin typeface="Courier New" pitchFamily="49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09:54:17.585732 IP 128.2.210.194.6616 &gt; 128.2.222.198.4474: F 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1909787689:1909787689(0) ack 1489294582 win 5840 (DF)</a:t>
            </a:r>
          </a:p>
          <a:p>
            <a:pPr eaLnBrk="0" hangingPunct="0"/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/>
            <a:r>
              <a:rPr lang="en-US" b="1">
                <a:latin typeface="Courier New" pitchFamily="49" charset="0"/>
              </a:rPr>
              <a:t>09:54:17.585764 IP 128.2.222.198.4474 &gt; 128.2.210.194.6616: . ack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1909787690 win 65434 (DF)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0A701-A38E-4AE8-B2F1-235EADAE3242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533400" y="1447800"/>
            <a:ext cx="84582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96400" cy="1143000"/>
          </a:xfrm>
        </p:spPr>
        <p:txBody>
          <a:bodyPr/>
          <a:lstStyle/>
          <a:p>
            <a:r>
              <a:rPr lang="el-GR" sz="3800" smtClean="0"/>
              <a:t>Διάγραμμα κατάστασης</a:t>
            </a:r>
            <a:r>
              <a:rPr lang="en-US" sz="3800" smtClean="0"/>
              <a:t>:</a:t>
            </a:r>
            <a:r>
              <a:rPr lang="el-GR" sz="3800" smtClean="0"/>
              <a:t>Κλείσιμο σύνδεσης</a:t>
            </a:r>
            <a:endParaRPr lang="en-US" sz="3800" smtClean="0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4191000" y="4343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CLOSING</a:t>
            </a: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7391400" y="3048000"/>
            <a:ext cx="10668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WAIT</a:t>
            </a: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990600" y="3048000"/>
            <a:ext cx="1143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FIN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WAIT-1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4114800" y="22098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ESTAB</a:t>
            </a:r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4114800" y="5410200"/>
            <a:ext cx="11430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TIME WAIT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7239000" y="4024313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FIN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7239000" y="37338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1371600" y="23479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1371600" y="20574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6553200" y="48006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FIN</a:t>
            </a:r>
          </a:p>
        </p:txBody>
      </p:sp>
      <p:sp>
        <p:nvSpPr>
          <p:cNvPr id="48144" name="Line 14"/>
          <p:cNvSpPr>
            <a:spLocks noChangeShapeType="1"/>
          </p:cNvSpPr>
          <p:nvPr/>
        </p:nvSpPr>
        <p:spPr bwMode="auto">
          <a:xfrm>
            <a:off x="7315200" y="40767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5" name="Line 15"/>
          <p:cNvSpPr>
            <a:spLocks noChangeShapeType="1"/>
          </p:cNvSpPr>
          <p:nvPr/>
        </p:nvSpPr>
        <p:spPr bwMode="auto">
          <a:xfrm>
            <a:off x="1371600" y="23860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6" name="Rectangle 16"/>
          <p:cNvSpPr>
            <a:spLocks noChangeArrowheads="1"/>
          </p:cNvSpPr>
          <p:nvPr/>
        </p:nvSpPr>
        <p:spPr bwMode="auto">
          <a:xfrm>
            <a:off x="7391400" y="4343400"/>
            <a:ext cx="11430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LAST-ACK</a:t>
            </a:r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>
            <a:off x="7391400" y="5410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CLOSED</a:t>
            </a:r>
          </a:p>
        </p:txBody>
      </p:sp>
      <p:sp>
        <p:nvSpPr>
          <p:cNvPr id="48148" name="Rectangle 18"/>
          <p:cNvSpPr>
            <a:spLocks noChangeArrowheads="1"/>
          </p:cNvSpPr>
          <p:nvPr/>
        </p:nvSpPr>
        <p:spPr bwMode="auto">
          <a:xfrm>
            <a:off x="914400" y="4267200"/>
            <a:ext cx="1219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FIN WAIT-2</a:t>
            </a:r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1530350" y="58531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1535113" y="5562600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51" name="Line 21"/>
          <p:cNvSpPr>
            <a:spLocks noChangeShapeType="1"/>
          </p:cNvSpPr>
          <p:nvPr/>
        </p:nvSpPr>
        <p:spPr bwMode="auto">
          <a:xfrm>
            <a:off x="1628775" y="5891213"/>
            <a:ext cx="739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5732463" y="59293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5638800" y="5638800"/>
            <a:ext cx="146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Timeout=2msl</a:t>
            </a:r>
          </a:p>
        </p:txBody>
      </p:sp>
      <p:sp>
        <p:nvSpPr>
          <p:cNvPr id="48154" name="Line 24"/>
          <p:cNvSpPr>
            <a:spLocks noChangeShapeType="1"/>
          </p:cNvSpPr>
          <p:nvPr/>
        </p:nvSpPr>
        <p:spPr bwMode="auto">
          <a:xfrm>
            <a:off x="5732463" y="5967413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5" name="Text Box 25"/>
          <p:cNvSpPr txBox="1">
            <a:spLocks noChangeArrowheads="1"/>
          </p:cNvSpPr>
          <p:nvPr/>
        </p:nvSpPr>
        <p:spPr bwMode="auto">
          <a:xfrm>
            <a:off x="3124200" y="28813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3124200" y="25908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57" name="Line 27"/>
          <p:cNvSpPr>
            <a:spLocks noChangeShapeType="1"/>
          </p:cNvSpPr>
          <p:nvPr/>
        </p:nvSpPr>
        <p:spPr bwMode="auto">
          <a:xfrm>
            <a:off x="3124200" y="2919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8" name="Text Box 28"/>
          <p:cNvSpPr txBox="1">
            <a:spLocks noChangeArrowheads="1"/>
          </p:cNvSpPr>
          <p:nvPr/>
        </p:nvSpPr>
        <p:spPr bwMode="auto">
          <a:xfrm>
            <a:off x="5410200" y="2881313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ACK</a:t>
            </a:r>
          </a:p>
        </p:txBody>
      </p:sp>
      <p:sp>
        <p:nvSpPr>
          <p:cNvPr id="48159" name="Text Box 29"/>
          <p:cNvSpPr txBox="1">
            <a:spLocks noChangeArrowheads="1"/>
          </p:cNvSpPr>
          <p:nvPr/>
        </p:nvSpPr>
        <p:spPr bwMode="auto">
          <a:xfrm>
            <a:off x="5410200" y="25908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60" name="Line 30"/>
          <p:cNvSpPr>
            <a:spLocks noChangeShapeType="1"/>
          </p:cNvSpPr>
          <p:nvPr/>
        </p:nvSpPr>
        <p:spPr bwMode="auto">
          <a:xfrm>
            <a:off x="5410200" y="2919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1" name="Text Box 31"/>
          <p:cNvSpPr txBox="1">
            <a:spLocks noChangeArrowheads="1"/>
          </p:cNvSpPr>
          <p:nvPr/>
        </p:nvSpPr>
        <p:spPr bwMode="auto">
          <a:xfrm>
            <a:off x="3200400" y="37957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62" name="Text Box 32"/>
          <p:cNvSpPr txBox="1">
            <a:spLocks noChangeArrowheads="1"/>
          </p:cNvSpPr>
          <p:nvPr/>
        </p:nvSpPr>
        <p:spPr bwMode="auto">
          <a:xfrm>
            <a:off x="3200400" y="35052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63" name="Line 33"/>
          <p:cNvSpPr>
            <a:spLocks noChangeShapeType="1"/>
          </p:cNvSpPr>
          <p:nvPr/>
        </p:nvSpPr>
        <p:spPr bwMode="auto">
          <a:xfrm>
            <a:off x="3200400" y="38338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4" name="Text Box 34"/>
          <p:cNvSpPr txBox="1">
            <a:spLocks noChangeArrowheads="1"/>
          </p:cNvSpPr>
          <p:nvPr/>
        </p:nvSpPr>
        <p:spPr bwMode="auto">
          <a:xfrm>
            <a:off x="4632325" y="48768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FIN</a:t>
            </a:r>
          </a:p>
        </p:txBody>
      </p:sp>
      <p:sp>
        <p:nvSpPr>
          <p:cNvPr id="48165" name="Line 35"/>
          <p:cNvSpPr>
            <a:spLocks noChangeShapeType="1"/>
          </p:cNvSpPr>
          <p:nvPr/>
        </p:nvSpPr>
        <p:spPr bwMode="auto">
          <a:xfrm>
            <a:off x="8229600" y="3581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6" name="Line 36"/>
          <p:cNvSpPr>
            <a:spLocks noChangeShapeType="1"/>
          </p:cNvSpPr>
          <p:nvPr/>
        </p:nvSpPr>
        <p:spPr bwMode="auto">
          <a:xfrm>
            <a:off x="8229600" y="4724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7" name="Line 37"/>
          <p:cNvSpPr>
            <a:spLocks noChangeShapeType="1"/>
          </p:cNvSpPr>
          <p:nvPr/>
        </p:nvSpPr>
        <p:spPr bwMode="auto">
          <a:xfrm>
            <a:off x="5257800" y="56388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8168" name="AutoShape 38"/>
          <p:cNvCxnSpPr>
            <a:cxnSpLocks noChangeShapeType="1"/>
            <a:stCxn id="48148" idx="2"/>
            <a:endCxn id="48138" idx="1"/>
          </p:cNvCxnSpPr>
          <p:nvPr/>
        </p:nvCxnSpPr>
        <p:spPr bwMode="auto">
          <a:xfrm rot="16200000" flipH="1">
            <a:off x="2381250" y="3867150"/>
            <a:ext cx="876300" cy="25908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8169" name="Line 39"/>
          <p:cNvSpPr>
            <a:spLocks noChangeShapeType="1"/>
          </p:cNvSpPr>
          <p:nvPr/>
        </p:nvSpPr>
        <p:spPr bwMode="auto">
          <a:xfrm>
            <a:off x="1219200" y="20574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8170" name="AutoShape 40"/>
          <p:cNvCxnSpPr>
            <a:cxnSpLocks noChangeShapeType="1"/>
            <a:endCxn id="48135" idx="1"/>
          </p:cNvCxnSpPr>
          <p:nvPr/>
        </p:nvCxnSpPr>
        <p:spPr bwMode="auto">
          <a:xfrm>
            <a:off x="4876800" y="2590800"/>
            <a:ext cx="2514600" cy="723900"/>
          </a:xfrm>
          <a:prstGeom prst="bentConnector3">
            <a:avLst>
              <a:gd name="adj1" fmla="val -65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8171" name="AutoShape 41"/>
          <p:cNvCxnSpPr>
            <a:cxnSpLocks noChangeShapeType="1"/>
            <a:endCxn id="48136" idx="3"/>
          </p:cNvCxnSpPr>
          <p:nvPr/>
        </p:nvCxnSpPr>
        <p:spPr bwMode="auto">
          <a:xfrm rot="10800000" flipV="1">
            <a:off x="2133600" y="2590800"/>
            <a:ext cx="2362200" cy="762000"/>
          </a:xfrm>
          <a:prstGeom prst="bentConnector3">
            <a:avLst>
              <a:gd name="adj1" fmla="val -81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8172" name="AutoShape 42"/>
          <p:cNvCxnSpPr>
            <a:cxnSpLocks noChangeShapeType="1"/>
            <a:endCxn id="48134" idx="0"/>
          </p:cNvCxnSpPr>
          <p:nvPr/>
        </p:nvCxnSpPr>
        <p:spPr bwMode="auto">
          <a:xfrm>
            <a:off x="2133600" y="3505200"/>
            <a:ext cx="2590800" cy="8382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8173" name="Line 43"/>
          <p:cNvSpPr>
            <a:spLocks noChangeShapeType="1"/>
          </p:cNvSpPr>
          <p:nvPr/>
        </p:nvSpPr>
        <p:spPr bwMode="auto">
          <a:xfrm>
            <a:off x="4648200" y="4724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4" name="Line 44"/>
          <p:cNvSpPr>
            <a:spLocks noChangeShapeType="1"/>
          </p:cNvSpPr>
          <p:nvPr/>
        </p:nvSpPr>
        <p:spPr bwMode="auto">
          <a:xfrm>
            <a:off x="1524000" y="3733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5" name="Line 45"/>
          <p:cNvSpPr>
            <a:spLocks noChangeShapeType="1"/>
          </p:cNvSpPr>
          <p:nvPr/>
        </p:nvSpPr>
        <p:spPr bwMode="auto">
          <a:xfrm>
            <a:off x="2133600" y="3657600"/>
            <a:ext cx="19812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6" name="Text Box 46"/>
          <p:cNvSpPr txBox="1">
            <a:spLocks noChangeArrowheads="1"/>
          </p:cNvSpPr>
          <p:nvPr/>
        </p:nvSpPr>
        <p:spPr bwMode="auto">
          <a:xfrm>
            <a:off x="3200400" y="44053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77" name="Text Box 47"/>
          <p:cNvSpPr txBox="1">
            <a:spLocks noChangeArrowheads="1"/>
          </p:cNvSpPr>
          <p:nvPr/>
        </p:nvSpPr>
        <p:spPr bwMode="auto">
          <a:xfrm>
            <a:off x="2819400" y="4114800"/>
            <a:ext cx="137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FIN+ACK</a:t>
            </a:r>
          </a:p>
        </p:txBody>
      </p:sp>
      <p:sp>
        <p:nvSpPr>
          <p:cNvPr id="48178" name="Line 48"/>
          <p:cNvSpPr>
            <a:spLocks noChangeShapeType="1"/>
          </p:cNvSpPr>
          <p:nvPr/>
        </p:nvSpPr>
        <p:spPr bwMode="auto">
          <a:xfrm>
            <a:off x="3124200" y="4443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9" name="Text Box 49"/>
          <p:cNvSpPr txBox="1">
            <a:spLocks noChangeArrowheads="1"/>
          </p:cNvSpPr>
          <p:nvPr/>
        </p:nvSpPr>
        <p:spPr bwMode="auto">
          <a:xfrm>
            <a:off x="1524000" y="38100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ACK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981200" y="2209800"/>
            <a:ext cx="5410200" cy="3352800"/>
            <a:chOff x="1152" y="1344"/>
            <a:chExt cx="3408" cy="2112"/>
          </a:xfrm>
        </p:grpSpPr>
        <p:sp>
          <p:nvSpPr>
            <p:cNvPr id="48184" name="Text Box 51"/>
            <p:cNvSpPr txBox="1">
              <a:spLocks noChangeArrowheads="1"/>
            </p:cNvSpPr>
            <p:nvPr/>
          </p:nvSpPr>
          <p:spPr bwMode="auto">
            <a:xfrm>
              <a:off x="1680" y="1344"/>
              <a:ext cx="8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Active Close</a:t>
              </a:r>
            </a:p>
          </p:txBody>
        </p:sp>
        <p:sp>
          <p:nvSpPr>
            <p:cNvPr id="48185" name="Freeform 52"/>
            <p:cNvSpPr>
              <a:spLocks/>
            </p:cNvSpPr>
            <p:nvPr/>
          </p:nvSpPr>
          <p:spPr bwMode="auto">
            <a:xfrm>
              <a:off x="1152" y="1488"/>
              <a:ext cx="3408" cy="1968"/>
            </a:xfrm>
            <a:custGeom>
              <a:avLst/>
              <a:gdLst>
                <a:gd name="T0" fmla="*/ 1440 w 3408"/>
                <a:gd name="T1" fmla="*/ 0 h 1968"/>
                <a:gd name="T2" fmla="*/ 1440 w 3408"/>
                <a:gd name="T3" fmla="*/ 528 h 1968"/>
                <a:gd name="T4" fmla="*/ 0 w 3408"/>
                <a:gd name="T5" fmla="*/ 528 h 1968"/>
                <a:gd name="T6" fmla="*/ 0 w 3408"/>
                <a:gd name="T7" fmla="*/ 1968 h 1968"/>
                <a:gd name="T8" fmla="*/ 3408 w 3408"/>
                <a:gd name="T9" fmla="*/ 1968 h 1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8"/>
                <a:gd name="T16" fmla="*/ 0 h 1968"/>
                <a:gd name="T17" fmla="*/ 3408 w 3408"/>
                <a:gd name="T18" fmla="*/ 1968 h 1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8" h="1968">
                  <a:moveTo>
                    <a:pt x="1440" y="0"/>
                  </a:moveTo>
                  <a:lnTo>
                    <a:pt x="1440" y="528"/>
                  </a:lnTo>
                  <a:lnTo>
                    <a:pt x="0" y="528"/>
                  </a:lnTo>
                  <a:lnTo>
                    <a:pt x="0" y="1968"/>
                  </a:lnTo>
                  <a:lnTo>
                    <a:pt x="3408" y="1968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105400" y="2362200"/>
            <a:ext cx="2917825" cy="3048000"/>
            <a:chOff x="3120" y="1440"/>
            <a:chExt cx="1838" cy="1920"/>
          </a:xfrm>
        </p:grpSpPr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3120" y="1440"/>
              <a:ext cx="1488" cy="1920"/>
            </a:xfrm>
            <a:custGeom>
              <a:avLst/>
              <a:gdLst>
                <a:gd name="T0" fmla="*/ 0 w 1488"/>
                <a:gd name="T1" fmla="*/ 0 h 1920"/>
                <a:gd name="T2" fmla="*/ 0 w 1488"/>
                <a:gd name="T3" fmla="*/ 528 h 1920"/>
                <a:gd name="T4" fmla="*/ 1488 w 1488"/>
                <a:gd name="T5" fmla="*/ 528 h 1920"/>
                <a:gd name="T6" fmla="*/ 1488 w 1488"/>
                <a:gd name="T7" fmla="*/ 1920 h 1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1920"/>
                <a:gd name="T14" fmla="*/ 1488 w 1488"/>
                <a:gd name="T15" fmla="*/ 1920 h 1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1920">
                  <a:moveTo>
                    <a:pt x="0" y="0"/>
                  </a:moveTo>
                  <a:lnTo>
                    <a:pt x="0" y="528"/>
                  </a:lnTo>
                  <a:lnTo>
                    <a:pt x="1488" y="528"/>
                  </a:lnTo>
                  <a:lnTo>
                    <a:pt x="1488" y="192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8183" name="Text Box 55"/>
            <p:cNvSpPr txBox="1">
              <a:spLocks noChangeArrowheads="1"/>
            </p:cNvSpPr>
            <p:nvPr/>
          </p:nvSpPr>
          <p:spPr bwMode="auto">
            <a:xfrm>
              <a:off x="3984" y="1632"/>
              <a:ext cx="97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Passive Close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ADB57-EC27-431D-AAC4-9E7F737052E0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600" smtClean="0"/>
              <a:t>TCP  Timeout</a:t>
            </a:r>
            <a:endParaRPr lang="el-GR" sz="3600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Μηχανισμός που καθορίζει </a:t>
            </a:r>
            <a:r>
              <a:rPr lang="el-GR" sz="2400" b="1" dirty="0" smtClean="0"/>
              <a:t>πόσο να </a:t>
            </a:r>
            <a:r>
              <a:rPr lang="el-GR" sz="2400" b="1" i="1" dirty="0" smtClean="0"/>
              <a:t>περιμένει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ο αποστολέας </a:t>
            </a:r>
            <a:r>
              <a:rPr lang="el-GR" sz="2400" dirty="0" smtClean="0"/>
              <a:t>μέχρι να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ξαναστείλει το πακέτο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Ο </a:t>
            </a:r>
            <a:r>
              <a:rPr lang="en-US" sz="2400" dirty="0" smtClean="0"/>
              <a:t>timer (</a:t>
            </a:r>
            <a:r>
              <a:rPr lang="el-GR" sz="2400" dirty="0" smtClean="0"/>
              <a:t>εάν ήδη δεν </a:t>
            </a:r>
            <a:r>
              <a:rPr lang="en-US" sz="2400" dirty="0" smtClean="0"/>
              <a:t>“</a:t>
            </a:r>
            <a:r>
              <a:rPr lang="el-GR" sz="2400" dirty="0" smtClean="0"/>
              <a:t>τρέχει</a:t>
            </a:r>
            <a:r>
              <a:rPr lang="en-US" sz="2400" dirty="0" smtClean="0"/>
              <a:t>”</a:t>
            </a:r>
            <a:r>
              <a:rPr lang="el-GR" sz="2400" dirty="0" smtClean="0"/>
              <a:t> για κάποιο άλλο </a:t>
            </a:r>
            <a:r>
              <a:rPr lang="en-US" sz="2400" dirty="0" smtClean="0"/>
              <a:t>segment) </a:t>
            </a:r>
            <a:r>
              <a:rPr lang="el-GR" sz="2400" dirty="0" smtClean="0"/>
              <a:t>ξεκινά όταν το </a:t>
            </a:r>
            <a:r>
              <a:rPr lang="en-US" sz="2400" dirty="0" smtClean="0"/>
              <a:t>segment “</a:t>
            </a:r>
            <a:r>
              <a:rPr lang="el-GR" sz="2400" dirty="0" smtClean="0"/>
              <a:t>παραδίδεται</a:t>
            </a:r>
            <a:r>
              <a:rPr lang="en-US" sz="2400" dirty="0" smtClean="0"/>
              <a:t>”</a:t>
            </a:r>
            <a:r>
              <a:rPr lang="el-GR" sz="2400" dirty="0" smtClean="0"/>
              <a:t> στο </a:t>
            </a:r>
            <a:r>
              <a:rPr lang="en-US" sz="2400" dirty="0" smtClean="0"/>
              <a:t>IP </a:t>
            </a:r>
            <a:r>
              <a:rPr lang="el-GR" sz="2400" dirty="0" smtClean="0"/>
              <a:t>επίπεδο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Όταν ο </a:t>
            </a:r>
            <a:r>
              <a:rPr lang="en-US" sz="2400" dirty="0" smtClean="0"/>
              <a:t>timer </a:t>
            </a:r>
            <a:r>
              <a:rPr lang="el-GR" sz="2400" dirty="0" smtClean="0"/>
              <a:t>λήξει, το </a:t>
            </a:r>
            <a:r>
              <a:rPr lang="en-US" sz="2400" dirty="0" smtClean="0"/>
              <a:t>segment</a:t>
            </a:r>
            <a:r>
              <a:rPr lang="el-GR" sz="2400" dirty="0" smtClean="0"/>
              <a:t> ξαναστέλνεται και το </a:t>
            </a:r>
            <a:r>
              <a:rPr lang="en-US" sz="2400" dirty="0" smtClean="0"/>
              <a:t>TCP </a:t>
            </a:r>
            <a:r>
              <a:rPr lang="el-GR" sz="2400" dirty="0" smtClean="0"/>
              <a:t>ξεκινά ξανά τον </a:t>
            </a:r>
            <a:r>
              <a:rPr lang="en-US" sz="2400" dirty="0" smtClean="0"/>
              <a:t>timer</a:t>
            </a:r>
            <a:endParaRPr lang="el-GR" sz="2400" dirty="0" smtClean="0"/>
          </a:p>
          <a:p>
            <a:pPr>
              <a:buFont typeface="ZapfDingbats"/>
              <a:buNone/>
            </a:pPr>
            <a:endParaRPr lang="el-GR" sz="2200" dirty="0" smtClean="0"/>
          </a:p>
          <a:p>
            <a:pPr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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l-GR" sz="2400" b="1" dirty="0" smtClean="0"/>
              <a:t>Το </a:t>
            </a:r>
            <a:r>
              <a:rPr lang="en-US" sz="2400" b="1" dirty="0" smtClean="0"/>
              <a:t>TCP </a:t>
            </a:r>
            <a:r>
              <a:rPr lang="el-GR" sz="2400" b="1" dirty="0" smtClean="0"/>
              <a:t>του </a:t>
            </a:r>
            <a:r>
              <a:rPr lang="en-US" sz="2400" b="1" dirty="0" smtClean="0"/>
              <a:t>sender </a:t>
            </a:r>
            <a:r>
              <a:rPr lang="el-GR" sz="2400" b="1" dirty="0" smtClean="0"/>
              <a:t>διατηρεί πληροφορία για το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παλιότερο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unacknowledged byte</a:t>
            </a:r>
            <a:endParaRPr lang="el-GR" sz="2400" b="1" i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A26A8-8743-4783-A342-2142BF67E09B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Sliding window of TCP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3225"/>
            <a:ext cx="9144000" cy="457517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n-US" sz="2400" dirty="0" smtClean="0">
                <a:sym typeface="Wingdings" pitchFamily="2" charset="2"/>
              </a:rPr>
              <a:t>Το </a:t>
            </a:r>
            <a:r>
              <a:rPr lang="en-US" altLang="en-US" sz="2400" dirty="0" smtClean="0"/>
              <a:t>TCP </a:t>
            </a:r>
            <a:r>
              <a:rPr lang="el-GR" altLang="en-US" sz="2400" dirty="0" smtClean="0"/>
              <a:t>είναι ένα πρωτόκολλο </a:t>
            </a:r>
            <a:r>
              <a:rPr lang="el-GR" altLang="en-US" sz="2400" b="1" i="1" dirty="0" smtClean="0"/>
              <a:t>κυλιόμενου παραθύρου</a:t>
            </a:r>
            <a:r>
              <a:rPr lang="en-US" altLang="en-US" sz="2400" b="1" i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sliding window</a:t>
            </a:r>
            <a:endParaRPr lang="en-US" alt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l-GR" altLang="en-US" sz="2400" u="sng" dirty="0" smtClean="0"/>
              <a:t>Αποστολέας</a:t>
            </a:r>
            <a:r>
              <a:rPr lang="en-US" altLang="en-US" sz="2400" dirty="0" smtClean="0"/>
              <a:t>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altLang="en-US" sz="2400" dirty="0" smtClean="0"/>
              <a:t>   </a:t>
            </a:r>
            <a:r>
              <a:rPr lang="el-GR" altLang="en-US" sz="2400" dirty="0" smtClean="0"/>
              <a:t>Για </a:t>
            </a:r>
            <a:r>
              <a:rPr lang="el-GR" altLang="en-US" sz="2400" b="1" i="1" dirty="0" smtClean="0"/>
              <a:t>μέγεθος παραθύρου </a:t>
            </a:r>
            <a:r>
              <a:rPr lang="en-US" altLang="en-US" sz="2400" b="1" i="1" dirty="0" smtClean="0"/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n</a:t>
            </a:r>
            <a:r>
              <a:rPr lang="en-US" altLang="en-US" sz="2400" b="1" dirty="0" smtClean="0"/>
              <a:t>,</a:t>
            </a:r>
            <a:r>
              <a:rPr lang="en-US" altLang="en-US" sz="2400" dirty="0" smtClean="0"/>
              <a:t> </a:t>
            </a:r>
            <a:r>
              <a:rPr lang="el-GR" altLang="en-US" sz="2400" dirty="0" smtClean="0">
                <a:solidFill>
                  <a:schemeClr val="tx2"/>
                </a:solidFill>
              </a:rPr>
              <a:t>μπορεί να</a:t>
            </a:r>
            <a:r>
              <a:rPr lang="el-GR" altLang="en-US" sz="2400" dirty="0" smtClean="0">
                <a:solidFill>
                  <a:srgbClr val="FF0000"/>
                </a:solidFill>
              </a:rPr>
              <a:t> </a:t>
            </a:r>
            <a:r>
              <a:rPr lang="el-GR" altLang="en-US" sz="2400" dirty="0" smtClean="0">
                <a:solidFill>
                  <a:schemeClr val="accent4"/>
                </a:solidFill>
              </a:rPr>
              <a:t>στείλει </a:t>
            </a:r>
            <a:r>
              <a:rPr lang="en-US" altLang="en-US" sz="2400" b="1" i="1" u="sng" dirty="0" err="1" smtClean="0">
                <a:solidFill>
                  <a:srgbClr val="FF0000"/>
                </a:solidFill>
              </a:rPr>
              <a:t>έω</a:t>
            </a:r>
            <a:r>
              <a:rPr lang="el-GR" altLang="en-US" sz="2400" b="1" i="1" u="sng" dirty="0" smtClean="0">
                <a:solidFill>
                  <a:srgbClr val="FF0000"/>
                </a:solidFill>
              </a:rPr>
              <a:t>ς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και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n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bytes </a:t>
            </a:r>
            <a:r>
              <a:rPr lang="el-GR" altLang="en-US" sz="2400" b="1" u="sng" dirty="0" smtClean="0">
                <a:solidFill>
                  <a:srgbClr val="FF0000"/>
                </a:solidFill>
              </a:rPr>
              <a:t>χωρίς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να λάβει επιβεβαίωση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altLang="en-US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l-GR" altLang="en-US" dirty="0" smtClean="0">
                <a:solidFill>
                  <a:srgbClr val="009900"/>
                </a:solidFill>
              </a:rPr>
              <a:t>Όταν τα δεδομένα επιβεβαιωθούν τότε το παράθυρο μετακινείται προς τα μπρος</a:t>
            </a:r>
            <a:endParaRPr lang="en-US" altLang="en-US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l-GR" altLang="en-US" dirty="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altLang="en-US" sz="2400" u="sng" dirty="0" smtClean="0">
                <a:solidFill>
                  <a:schemeClr val="accent4"/>
                </a:solidFill>
              </a:rPr>
              <a:t>Παραλήπτης</a:t>
            </a:r>
            <a:r>
              <a:rPr lang="en-US" altLang="en-US" sz="2400" u="sng" dirty="0" smtClean="0">
                <a:solidFill>
                  <a:schemeClr val="accent4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400" dirty="0" smtClean="0"/>
              <a:t>Στο κάθε πακέτο </a:t>
            </a:r>
            <a:r>
              <a:rPr lang="en-US" altLang="en-US" sz="2400" dirty="0" smtClean="0"/>
              <a:t>“</a:t>
            </a:r>
            <a:r>
              <a:rPr lang="el-GR" altLang="en-US" sz="2400" dirty="0" smtClean="0"/>
              <a:t>σημειώνεται</a:t>
            </a:r>
            <a:r>
              <a:rPr lang="en-US" altLang="en-US" sz="2400" dirty="0" smtClean="0"/>
              <a:t>”</a:t>
            </a:r>
            <a:r>
              <a:rPr lang="el-GR" altLang="en-US" sz="2400" dirty="0" smtClean="0"/>
              <a:t> το </a:t>
            </a:r>
            <a:r>
              <a:rPr lang="el-GR" altLang="en-US" sz="2400" b="1" dirty="0" smtClean="0"/>
              <a:t>μέγεθος παραθύρου, δηλαδή ο αριθμός των </a:t>
            </a:r>
            <a:r>
              <a:rPr lang="en-US" altLang="en-US" sz="2400" b="1" dirty="0" smtClean="0"/>
              <a:t>bytes</a:t>
            </a:r>
            <a:r>
              <a:rPr lang="el-GR" altLang="en-US" sz="2400" b="1" dirty="0" smtClean="0"/>
              <a:t> για τα οποία έχει χώρο</a:t>
            </a:r>
            <a:r>
              <a:rPr lang="en-US" altLang="en-US" sz="2400" b="1" dirty="0" smtClean="0"/>
              <a:t> o </a:t>
            </a:r>
            <a:r>
              <a:rPr lang="el-GR" altLang="en-US" sz="2400" b="1" dirty="0" smtClean="0"/>
              <a:t>παραλήπτης</a:t>
            </a:r>
            <a:endParaRPr lang="en-US" altLang="en-US" sz="2400" b="1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FCB78-8CBF-4298-8688-8E227154D76A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9906000" cy="1143000"/>
          </a:xfrm>
        </p:spPr>
        <p:txBody>
          <a:bodyPr/>
          <a:lstStyle/>
          <a:p>
            <a:r>
              <a:rPr lang="el-GR" smtClean="0"/>
              <a:t>Έλεγχος ροής </a:t>
            </a:r>
            <a:r>
              <a:rPr lang="el-GR" b="1" smtClean="0"/>
              <a:t>με παράθυρο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u="none" smtClean="0"/>
              <a:t>  </a:t>
            </a:r>
            <a:r>
              <a:rPr lang="en-US" sz="3100" b="1" u="none" smtClean="0"/>
              <a:t>A</a:t>
            </a:r>
            <a:r>
              <a:rPr lang="el-GR" sz="3100" b="1" u="none" smtClean="0"/>
              <a:t>ποστέλλουσα πλευρά</a:t>
            </a:r>
            <a:endParaRPr lang="en-US" sz="3100" b="1" u="none" smtClean="0"/>
          </a:p>
        </p:txBody>
      </p:sp>
      <p:sp>
        <p:nvSpPr>
          <p:cNvPr id="51206" name="Line 4"/>
          <p:cNvSpPr>
            <a:spLocks noChangeShapeType="1"/>
          </p:cNvSpPr>
          <p:nvPr/>
        </p:nvSpPr>
        <p:spPr bwMode="auto">
          <a:xfrm>
            <a:off x="1066800" y="3352800"/>
            <a:ext cx="7391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1066800" y="4876800"/>
            <a:ext cx="7391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2971800" y="3352800"/>
            <a:ext cx="2286000" cy="1524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1" dirty="0">
                <a:solidFill>
                  <a:srgbClr val="FF0000"/>
                </a:solidFill>
                <a:latin typeface="Arial" pitchFamily="34" charset="0"/>
              </a:rPr>
              <a:t>Στάλθηκαν 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2400" b="1" i="1" u="sng" dirty="0">
                <a:solidFill>
                  <a:srgbClr val="FF0000"/>
                </a:solidFill>
                <a:latin typeface="Arial" pitchFamily="34" charset="0"/>
              </a:rPr>
              <a:t>αλλά</a:t>
            </a:r>
            <a:r>
              <a:rPr lang="en-US" sz="2400" b="1" i="1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l-GR" sz="2400" b="1" i="1" u="sng" dirty="0">
                <a:solidFill>
                  <a:srgbClr val="FF0000"/>
                </a:solidFill>
                <a:latin typeface="Arial" pitchFamily="34" charset="0"/>
              </a:rPr>
              <a:t>δεν</a:t>
            </a:r>
            <a:r>
              <a:rPr lang="el-GR" sz="24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2400" b="1" i="1" dirty="0">
                <a:solidFill>
                  <a:srgbClr val="FF0000"/>
                </a:solidFill>
                <a:latin typeface="Arial" pitchFamily="34" charset="0"/>
              </a:rPr>
              <a:t>επιβεβαιώθηκαν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5257800" y="3352800"/>
            <a:ext cx="2438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1">
                <a:latin typeface="Arial" pitchFamily="34" charset="0"/>
              </a:rPr>
              <a:t>Δεν στάλθηκαν </a:t>
            </a:r>
          </a:p>
          <a:p>
            <a:pPr algn="ctr" eaLnBrk="0" hangingPunct="0"/>
            <a:r>
              <a:rPr lang="el-GR" sz="2400" b="1">
                <a:latin typeface="Arial" pitchFamily="34" charset="0"/>
              </a:rPr>
              <a:t>ακόμα</a:t>
            </a:r>
            <a:endParaRPr lang="en-US" sz="2400" b="1">
              <a:latin typeface="Arial" pitchFamily="34" charset="0"/>
            </a:endParaRPr>
          </a:p>
        </p:txBody>
      </p:sp>
      <p:sp>
        <p:nvSpPr>
          <p:cNvPr id="51210" name="Line 8"/>
          <p:cNvSpPr>
            <a:spLocks noChangeShapeType="1"/>
          </p:cNvSpPr>
          <p:nvPr/>
        </p:nvSpPr>
        <p:spPr bwMode="auto">
          <a:xfrm>
            <a:off x="62484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Line 9"/>
          <p:cNvSpPr>
            <a:spLocks noChangeShapeType="1"/>
          </p:cNvSpPr>
          <p:nvPr/>
        </p:nvSpPr>
        <p:spPr bwMode="auto">
          <a:xfrm>
            <a:off x="2971800" y="3048000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3946525" y="2601913"/>
            <a:ext cx="130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window</a:t>
            </a:r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 flipV="1">
            <a:off x="52578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4" name="Text Box 12"/>
          <p:cNvSpPr txBox="1">
            <a:spLocks noChangeArrowheads="1"/>
          </p:cNvSpPr>
          <p:nvPr/>
        </p:nvSpPr>
        <p:spPr bwMode="auto">
          <a:xfrm>
            <a:off x="4114800" y="5303838"/>
            <a:ext cx="33353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200" b="1">
                <a:solidFill>
                  <a:srgbClr val="000000"/>
                </a:solidFill>
                <a:latin typeface="Arial" pitchFamily="34" charset="0"/>
              </a:rPr>
              <a:t>Επόμενα για αποστολή</a:t>
            </a:r>
            <a:endParaRPr lang="en-US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15" name="Text Box 13"/>
          <p:cNvSpPr txBox="1">
            <a:spLocks noChangeArrowheads="1"/>
          </p:cNvSpPr>
          <p:nvPr/>
        </p:nvSpPr>
        <p:spPr bwMode="auto">
          <a:xfrm>
            <a:off x="457200" y="3657600"/>
            <a:ext cx="2582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009900"/>
                </a:solidFill>
                <a:latin typeface="Arial" pitchFamily="34" charset="0"/>
              </a:rPr>
              <a:t>Στάλθηκαν </a:t>
            </a:r>
            <a:r>
              <a:rPr lang="el-GR" sz="2400" b="1" u="sng">
                <a:solidFill>
                  <a:srgbClr val="009900"/>
                </a:solidFill>
                <a:latin typeface="Arial" pitchFamily="34" charset="0"/>
              </a:rPr>
              <a:t>και</a:t>
            </a:r>
          </a:p>
          <a:p>
            <a:pPr eaLnBrk="0" hangingPunct="0"/>
            <a:r>
              <a:rPr lang="el-GR" sz="2400" b="1">
                <a:solidFill>
                  <a:srgbClr val="009900"/>
                </a:solidFill>
                <a:latin typeface="Arial" pitchFamily="34" charset="0"/>
              </a:rPr>
              <a:t>επιβεβαιώθηκαν</a:t>
            </a:r>
            <a:endParaRPr lang="en-US" sz="2400" b="1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1216" name="Line 14"/>
          <p:cNvSpPr>
            <a:spLocks noChangeShapeType="1"/>
          </p:cNvSpPr>
          <p:nvPr/>
        </p:nvSpPr>
        <p:spPr bwMode="auto">
          <a:xfrm>
            <a:off x="2971800" y="487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3B80C-A777-46FE-988A-81945CADBD38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601200" cy="1143000"/>
          </a:xfrm>
        </p:spPr>
        <p:txBody>
          <a:bodyPr/>
          <a:lstStyle/>
          <a:p>
            <a:r>
              <a:rPr lang="el-GR" smtClean="0"/>
              <a:t>Μηχανισμός γρήγορης επαναποστολής 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ym typeface="Wingdings 2" pitchFamily="18" charset="2"/>
              </a:rPr>
              <a:t></a:t>
            </a:r>
            <a:r>
              <a:rPr lang="en-US" sz="2400" dirty="0" smtClean="0">
                <a:sym typeface="Wingdings 2" pitchFamily="18" charset="2"/>
              </a:rPr>
              <a:t> </a:t>
            </a:r>
            <a:r>
              <a:rPr lang="en-US" sz="2400" dirty="0" smtClean="0"/>
              <a:t>To TCP </a:t>
            </a:r>
            <a:r>
              <a:rPr lang="el-GR" sz="2400" dirty="0" smtClean="0"/>
              <a:t>χρησιμοποιεί τα </a:t>
            </a:r>
            <a:r>
              <a:rPr lang="en-US" sz="2400" b="1" i="1" dirty="0" smtClean="0">
                <a:solidFill>
                  <a:srgbClr val="009900"/>
                </a:solidFill>
              </a:rPr>
              <a:t>sequence numbers </a:t>
            </a:r>
            <a:r>
              <a:rPr lang="el-GR" sz="2400" dirty="0" smtClean="0"/>
              <a:t>για να βρει ποια πακέτα έχουν χαθεί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Η παραλαβή </a:t>
            </a:r>
            <a:r>
              <a:rPr lang="en-US" sz="2400" b="1" u="sng" dirty="0" smtClean="0">
                <a:solidFill>
                  <a:srgbClr val="FF0000"/>
                </a:solidFill>
              </a:rPr>
              <a:t>3 </a:t>
            </a:r>
            <a:r>
              <a:rPr lang="el-GR" sz="2400" b="1" u="sng" dirty="0" smtClean="0">
                <a:solidFill>
                  <a:srgbClr val="FF0000"/>
                </a:solidFill>
              </a:rPr>
              <a:t>ομοίων </a:t>
            </a:r>
            <a:r>
              <a:rPr lang="en-US" sz="2400" b="1" u="sng" dirty="0" smtClean="0">
                <a:solidFill>
                  <a:srgbClr val="FF0000"/>
                </a:solidFill>
              </a:rPr>
              <a:t>ACKs </a:t>
            </a:r>
            <a:r>
              <a:rPr lang="el-GR" sz="2400" dirty="0" smtClean="0"/>
              <a:t>για ένα </a:t>
            </a:r>
            <a:r>
              <a:rPr lang="el-GR" sz="2400" b="1" i="1" dirty="0" smtClean="0"/>
              <a:t>συγκεκριμένο </a:t>
            </a:r>
            <a:r>
              <a:rPr lang="en-US" sz="2400" b="1" i="1" dirty="0" smtClean="0"/>
              <a:t>segment </a:t>
            </a:r>
            <a:r>
              <a:rPr lang="el-GR" sz="2400" dirty="0" smtClean="0"/>
              <a:t>παίζει το ρόλο ενός</a:t>
            </a:r>
            <a:r>
              <a:rPr lang="en-US" sz="2400" dirty="0" smtClean="0"/>
              <a:t> “</a:t>
            </a:r>
            <a:r>
              <a:rPr lang="el-GR" sz="2400" b="1" i="1" dirty="0" smtClean="0"/>
              <a:t>έμμεσου</a:t>
            </a:r>
            <a:r>
              <a:rPr lang="en-US" sz="2400" dirty="0" smtClean="0"/>
              <a:t>”</a:t>
            </a:r>
            <a:r>
              <a:rPr lang="el-GR" sz="2400" dirty="0" smtClean="0"/>
              <a:t> </a:t>
            </a:r>
            <a:r>
              <a:rPr lang="en-US" sz="2400" b="1" dirty="0" smtClean="0"/>
              <a:t>NACK</a:t>
            </a:r>
            <a:r>
              <a:rPr lang="el-GR" sz="2400" dirty="0" smtClean="0"/>
              <a:t> (</a:t>
            </a:r>
            <a:r>
              <a:rPr lang="en-US" sz="2400" dirty="0" smtClean="0"/>
              <a:t>negative ACK</a:t>
            </a:r>
            <a:r>
              <a:rPr lang="el-GR" sz="2400" dirty="0" smtClean="0"/>
              <a:t> – αρνητικής επιβεβαίωσης</a:t>
            </a:r>
            <a:r>
              <a:rPr lang="en-US" sz="2400" dirty="0" smtClean="0"/>
              <a:t>) </a:t>
            </a:r>
            <a:r>
              <a:rPr lang="el-GR" sz="2400" dirty="0" smtClean="0"/>
              <a:t>για το </a:t>
            </a:r>
            <a:r>
              <a:rPr lang="en-US" sz="2400" dirty="0" smtClean="0"/>
              <a:t>segment </a:t>
            </a:r>
            <a:r>
              <a:rPr lang="el-GR" sz="2400" dirty="0" smtClean="0"/>
              <a:t>που ακολουθεί, προκαλώντας την </a:t>
            </a:r>
            <a:r>
              <a:rPr lang="el-GR" sz="2400" dirty="0" err="1" smtClean="0"/>
              <a:t>επαναποστολή</a:t>
            </a:r>
            <a:r>
              <a:rPr lang="el-GR" sz="2400" dirty="0" smtClean="0"/>
              <a:t> του </a:t>
            </a:r>
            <a:r>
              <a:rPr lang="en-US" sz="2400" dirty="0" smtClean="0"/>
              <a:t>segment </a:t>
            </a:r>
            <a:r>
              <a:rPr lang="el-GR" sz="2400" b="1" i="1" u="sng" dirty="0" smtClean="0">
                <a:solidFill>
                  <a:srgbClr val="7030A0"/>
                </a:solidFill>
              </a:rPr>
              <a:t>πριν γίνει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timeout</a:t>
            </a: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9F381-8764-44BE-802E-78218EFC14C2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2" name="Line 2"/>
          <p:cNvSpPr>
            <a:spLocks noChangeShapeType="1"/>
          </p:cNvSpPr>
          <p:nvPr/>
        </p:nvSpPr>
        <p:spPr bwMode="auto">
          <a:xfrm>
            <a:off x="1090613" y="5849938"/>
            <a:ext cx="735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3" name="Oval 3"/>
          <p:cNvSpPr>
            <a:spLocks noChangeArrowheads="1"/>
          </p:cNvSpPr>
          <p:nvPr/>
        </p:nvSpPr>
        <p:spPr bwMode="auto">
          <a:xfrm>
            <a:off x="2759075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4" name="Oval 4"/>
          <p:cNvSpPr>
            <a:spLocks noChangeArrowheads="1"/>
          </p:cNvSpPr>
          <p:nvPr/>
        </p:nvSpPr>
        <p:spPr bwMode="auto">
          <a:xfrm>
            <a:off x="4279900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5" name="Oval 5"/>
          <p:cNvSpPr>
            <a:spLocks noChangeArrowheads="1"/>
          </p:cNvSpPr>
          <p:nvPr/>
        </p:nvSpPr>
        <p:spPr bwMode="auto">
          <a:xfrm>
            <a:off x="5421313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6" name="Oval 6"/>
          <p:cNvSpPr>
            <a:spLocks noChangeArrowheads="1"/>
          </p:cNvSpPr>
          <p:nvPr/>
        </p:nvSpPr>
        <p:spPr bwMode="auto">
          <a:xfrm>
            <a:off x="7248525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>
            <a:off x="5453063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Rectangle 8"/>
          <p:cNvSpPr>
            <a:spLocks noChangeArrowheads="1"/>
          </p:cNvSpPr>
          <p:nvPr/>
        </p:nvSpPr>
        <p:spPr bwMode="auto">
          <a:xfrm>
            <a:off x="871538" y="5943600"/>
            <a:ext cx="20240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009900"/>
                </a:solidFill>
                <a:latin typeface="Arial" pitchFamily="34" charset="0"/>
              </a:rPr>
              <a:t>επιβεβαιωμένα</a:t>
            </a:r>
            <a:endParaRPr lang="en-US" sz="2000" b="1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3259" name="Rectangle 9"/>
          <p:cNvSpPr>
            <a:spLocks noChangeArrowheads="1"/>
          </p:cNvSpPr>
          <p:nvPr/>
        </p:nvSpPr>
        <p:spPr bwMode="auto">
          <a:xfrm>
            <a:off x="2879725" y="5943600"/>
            <a:ext cx="1336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0099FF"/>
                </a:solidFill>
                <a:latin typeface="Arial" pitchFamily="34" charset="0"/>
              </a:rPr>
              <a:t>σταλμένα</a:t>
            </a:r>
            <a:endParaRPr lang="en-US" sz="2000" b="1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53260" name="Rectangle 10"/>
          <p:cNvSpPr>
            <a:spLocks noChangeArrowheads="1"/>
          </p:cNvSpPr>
          <p:nvPr/>
        </p:nvSpPr>
        <p:spPr bwMode="auto">
          <a:xfrm>
            <a:off x="4191000" y="5973763"/>
            <a:ext cx="157956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πρόκειται</a:t>
            </a:r>
          </a:p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να σταλούν</a:t>
            </a:r>
            <a:endParaRPr lang="en-US" sz="2000" b="1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3261" name="Rectangle 11"/>
          <p:cNvSpPr>
            <a:spLocks noChangeArrowheads="1"/>
          </p:cNvSpPr>
          <p:nvPr/>
        </p:nvSpPr>
        <p:spPr bwMode="auto">
          <a:xfrm>
            <a:off x="5546725" y="5973763"/>
            <a:ext cx="233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εκτός παραθύρου</a:t>
            </a:r>
            <a:endParaRPr lang="en-US" sz="2000" b="1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3262" name="Line 12"/>
          <p:cNvSpPr>
            <a:spLocks noChangeShapeType="1"/>
          </p:cNvSpPr>
          <p:nvPr/>
        </p:nvSpPr>
        <p:spPr bwMode="auto">
          <a:xfrm>
            <a:off x="2841625" y="5849938"/>
            <a:ext cx="1419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3" name="Line 13"/>
          <p:cNvSpPr>
            <a:spLocks noChangeShapeType="1"/>
          </p:cNvSpPr>
          <p:nvPr/>
        </p:nvSpPr>
        <p:spPr bwMode="auto">
          <a:xfrm>
            <a:off x="4362450" y="5849938"/>
            <a:ext cx="10398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>
            <a:off x="5503863" y="5849938"/>
            <a:ext cx="17256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5" name="Line 15"/>
          <p:cNvSpPr>
            <a:spLocks noChangeShapeType="1"/>
          </p:cNvSpPr>
          <p:nvPr/>
        </p:nvSpPr>
        <p:spPr bwMode="auto">
          <a:xfrm>
            <a:off x="1090613" y="5849938"/>
            <a:ext cx="1649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6" name="Line 16"/>
          <p:cNvSpPr>
            <a:spLocks noChangeShapeType="1"/>
          </p:cNvSpPr>
          <p:nvPr/>
        </p:nvSpPr>
        <p:spPr bwMode="auto">
          <a:xfrm>
            <a:off x="7280275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7" name="Line 17"/>
          <p:cNvSpPr>
            <a:spLocks noChangeShapeType="1"/>
          </p:cNvSpPr>
          <p:nvPr/>
        </p:nvSpPr>
        <p:spPr bwMode="auto">
          <a:xfrm>
            <a:off x="4311650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8" name="Line 18"/>
          <p:cNvSpPr>
            <a:spLocks noChangeShapeType="1"/>
          </p:cNvSpPr>
          <p:nvPr/>
        </p:nvSpPr>
        <p:spPr bwMode="auto">
          <a:xfrm>
            <a:off x="2790825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684213" y="2054225"/>
            <a:ext cx="1801812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Source Port</a:t>
            </a:r>
          </a:p>
        </p:txBody>
      </p:sp>
      <p:sp>
        <p:nvSpPr>
          <p:cNvPr id="462868" name="Rectangle 20"/>
          <p:cNvSpPr>
            <a:spLocks noChangeArrowheads="1"/>
          </p:cNvSpPr>
          <p:nvPr/>
        </p:nvSpPr>
        <p:spPr bwMode="auto">
          <a:xfrm>
            <a:off x="2511425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Dest. Port</a:t>
            </a:r>
          </a:p>
        </p:txBody>
      </p:sp>
      <p:sp>
        <p:nvSpPr>
          <p:cNvPr id="462869" name="Rectangle 21"/>
          <p:cNvSpPr>
            <a:spLocks noChangeArrowheads="1"/>
          </p:cNvSpPr>
          <p:nvPr/>
        </p:nvSpPr>
        <p:spPr bwMode="auto">
          <a:xfrm>
            <a:off x="684213" y="2433638"/>
            <a:ext cx="3627437" cy="355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62870" name="Rectangle 22"/>
          <p:cNvSpPr>
            <a:spLocks noChangeArrowheads="1"/>
          </p:cNvSpPr>
          <p:nvPr/>
        </p:nvSpPr>
        <p:spPr bwMode="auto">
          <a:xfrm>
            <a:off x="684213" y="2814638"/>
            <a:ext cx="3627437" cy="354012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62871" name="Rectangle 23"/>
          <p:cNvSpPr>
            <a:spLocks noChangeArrowheads="1"/>
          </p:cNvSpPr>
          <p:nvPr/>
        </p:nvSpPr>
        <p:spPr bwMode="auto">
          <a:xfrm>
            <a:off x="684213" y="3194050"/>
            <a:ext cx="1801812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HL/Flags</a:t>
            </a:r>
          </a:p>
        </p:txBody>
      </p:sp>
      <p:sp>
        <p:nvSpPr>
          <p:cNvPr id="462872" name="Rectangle 24"/>
          <p:cNvSpPr>
            <a:spLocks noChangeArrowheads="1"/>
          </p:cNvSpPr>
          <p:nvPr/>
        </p:nvSpPr>
        <p:spPr bwMode="auto">
          <a:xfrm>
            <a:off x="2511425" y="3194050"/>
            <a:ext cx="1800225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Window</a:t>
            </a:r>
          </a:p>
        </p:txBody>
      </p:sp>
      <p:sp>
        <p:nvSpPr>
          <p:cNvPr id="462873" name="Rectangle 25"/>
          <p:cNvSpPr>
            <a:spLocks noChangeArrowheads="1"/>
          </p:cNvSpPr>
          <p:nvPr/>
        </p:nvSpPr>
        <p:spPr bwMode="auto">
          <a:xfrm>
            <a:off x="684213" y="3575050"/>
            <a:ext cx="1801812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D. Checksum</a:t>
            </a:r>
          </a:p>
        </p:txBody>
      </p:sp>
      <p:sp>
        <p:nvSpPr>
          <p:cNvPr id="462874" name="Rectangle 26"/>
          <p:cNvSpPr>
            <a:spLocks noChangeArrowheads="1"/>
          </p:cNvSpPr>
          <p:nvPr/>
        </p:nvSpPr>
        <p:spPr bwMode="auto">
          <a:xfrm>
            <a:off x="2511425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62875" name="Rectangle 27"/>
          <p:cNvSpPr>
            <a:spLocks noChangeArrowheads="1"/>
          </p:cNvSpPr>
          <p:nvPr/>
        </p:nvSpPr>
        <p:spPr bwMode="auto">
          <a:xfrm>
            <a:off x="684213" y="3954463"/>
            <a:ext cx="3627437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Options…</a:t>
            </a:r>
          </a:p>
        </p:txBody>
      </p:sp>
      <p:sp>
        <p:nvSpPr>
          <p:cNvPr id="462876" name="Rectangle 28"/>
          <p:cNvSpPr>
            <a:spLocks noChangeArrowheads="1"/>
          </p:cNvSpPr>
          <p:nvPr/>
        </p:nvSpPr>
        <p:spPr bwMode="auto">
          <a:xfrm>
            <a:off x="5099050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Source Port</a:t>
            </a:r>
          </a:p>
        </p:txBody>
      </p:sp>
      <p:sp>
        <p:nvSpPr>
          <p:cNvPr id="462877" name="Rectangle 29"/>
          <p:cNvSpPr>
            <a:spLocks noChangeArrowheads="1"/>
          </p:cNvSpPr>
          <p:nvPr/>
        </p:nvSpPr>
        <p:spPr bwMode="auto">
          <a:xfrm>
            <a:off x="6924675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Dest. Port</a:t>
            </a:r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5099050" y="2433638"/>
            <a:ext cx="3625850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5099050" y="2814638"/>
            <a:ext cx="3625850" cy="3540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5099050" y="3194050"/>
            <a:ext cx="1800225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HL/Flags</a:t>
            </a:r>
          </a:p>
        </p:txBody>
      </p:sp>
      <p:sp>
        <p:nvSpPr>
          <p:cNvPr id="462881" name="Rectangle 33"/>
          <p:cNvSpPr>
            <a:spLocks noChangeArrowheads="1"/>
          </p:cNvSpPr>
          <p:nvPr/>
        </p:nvSpPr>
        <p:spPr bwMode="auto">
          <a:xfrm>
            <a:off x="6924675" y="3194050"/>
            <a:ext cx="1800225" cy="355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Window</a:t>
            </a:r>
          </a:p>
        </p:txBody>
      </p: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099050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D. Checksum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6924675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5099050" y="3954463"/>
            <a:ext cx="3625850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Options...</a:t>
            </a:r>
          </a:p>
        </p:txBody>
      </p:sp>
      <p:sp>
        <p:nvSpPr>
          <p:cNvPr id="53287" name="Text Box 37"/>
          <p:cNvSpPr txBox="1">
            <a:spLocks noChangeArrowheads="1"/>
          </p:cNvSpPr>
          <p:nvPr/>
        </p:nvSpPr>
        <p:spPr bwMode="auto">
          <a:xfrm>
            <a:off x="1658938" y="1484313"/>
            <a:ext cx="191293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Packet Sent</a:t>
            </a:r>
          </a:p>
        </p:txBody>
      </p:sp>
      <p:sp>
        <p:nvSpPr>
          <p:cNvPr id="53288" name="Text Box 38"/>
          <p:cNvSpPr txBox="1">
            <a:spLocks noChangeArrowheads="1"/>
          </p:cNvSpPr>
          <p:nvPr/>
        </p:nvSpPr>
        <p:spPr bwMode="auto">
          <a:xfrm>
            <a:off x="5859463" y="1443038"/>
            <a:ext cx="259238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Packet Received</a:t>
            </a:r>
          </a:p>
        </p:txBody>
      </p:sp>
      <p:cxnSp>
        <p:nvCxnSpPr>
          <p:cNvPr id="53289" name="AutoShape 39"/>
          <p:cNvCxnSpPr>
            <a:cxnSpLocks noChangeShapeType="1"/>
            <a:stCxn id="462869" idx="1"/>
            <a:endCxn id="53267" idx="0"/>
          </p:cNvCxnSpPr>
          <p:nvPr/>
        </p:nvCxnSpPr>
        <p:spPr bwMode="auto">
          <a:xfrm rot="10800000" flipH="1" flipV="1">
            <a:off x="673100" y="2616200"/>
            <a:ext cx="3644900" cy="2860675"/>
          </a:xfrm>
          <a:prstGeom prst="curvedConnector4">
            <a:avLst>
              <a:gd name="adj1" fmla="val -5921"/>
              <a:gd name="adj2" fmla="val 71694"/>
            </a:avLst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53290" name="AutoShape 40"/>
          <p:cNvCxnSpPr>
            <a:cxnSpLocks noChangeShapeType="1"/>
            <a:stCxn id="462879" idx="1"/>
            <a:endCxn id="53268" idx="0"/>
          </p:cNvCxnSpPr>
          <p:nvPr/>
        </p:nvCxnSpPr>
        <p:spPr bwMode="auto">
          <a:xfrm rot="10800000" flipV="1">
            <a:off x="2794000" y="2997200"/>
            <a:ext cx="2298700" cy="2479675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53291" name="AutoShape 41"/>
          <p:cNvCxnSpPr>
            <a:cxnSpLocks noChangeShapeType="1"/>
            <a:stCxn id="462881" idx="1"/>
            <a:endCxn id="53257" idx="0"/>
          </p:cNvCxnSpPr>
          <p:nvPr/>
        </p:nvCxnSpPr>
        <p:spPr bwMode="auto">
          <a:xfrm rot="10800000" flipV="1">
            <a:off x="5461000" y="3378200"/>
            <a:ext cx="1460500" cy="2098675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3292" name="Text Box 42"/>
          <p:cNvSpPr txBox="1">
            <a:spLocks noChangeArrowheads="1"/>
          </p:cNvSpPr>
          <p:nvPr/>
        </p:nvSpPr>
        <p:spPr bwMode="auto">
          <a:xfrm>
            <a:off x="6467475" y="4941888"/>
            <a:ext cx="1571625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App write</a:t>
            </a:r>
          </a:p>
        </p:txBody>
      </p:sp>
      <p:sp>
        <p:nvSpPr>
          <p:cNvPr id="53293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mtClean="0"/>
              <a:t>Έλεγχος ροής με παράθυρο</a:t>
            </a:r>
            <a:r>
              <a:rPr lang="en-US" smtClean="0"/>
              <a:t>: </a:t>
            </a:r>
            <a:r>
              <a:rPr lang="el-GR" smtClean="0"/>
              <a:t>αποστέλουσσα πλευρά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C7902-D641-41EC-AFED-C9910855506D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533400" y="1219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4277" name="Line 3"/>
          <p:cNvSpPr>
            <a:spLocks noChangeShapeType="1"/>
          </p:cNvSpPr>
          <p:nvPr/>
        </p:nvSpPr>
        <p:spPr bwMode="auto">
          <a:xfrm>
            <a:off x="1525588" y="3900488"/>
            <a:ext cx="6019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Line 4"/>
          <p:cNvSpPr>
            <a:spLocks noChangeShapeType="1"/>
          </p:cNvSpPr>
          <p:nvPr/>
        </p:nvSpPr>
        <p:spPr bwMode="auto">
          <a:xfrm>
            <a:off x="1525588" y="5424488"/>
            <a:ext cx="6019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1828800" y="3900488"/>
            <a:ext cx="2516188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000" b="1">
                <a:solidFill>
                  <a:srgbClr val="000000"/>
                </a:solidFill>
                <a:latin typeface="Arial" pitchFamily="34" charset="0"/>
              </a:rPr>
              <a:t>Επιβεβαιωμένα </a:t>
            </a:r>
            <a:r>
              <a:rPr lang="el-GR" sz="2000" b="1" i="1" u="sng">
                <a:solidFill>
                  <a:srgbClr val="000000"/>
                </a:solidFill>
                <a:latin typeface="Arial" pitchFamily="34" charset="0"/>
              </a:rPr>
              <a:t>αλλά</a:t>
            </a:r>
          </a:p>
          <a:p>
            <a:pPr algn="ctr" eaLnBrk="0" hangingPunct="0"/>
            <a:r>
              <a:rPr lang="el-GR" sz="2000" b="1" i="1" u="sng">
                <a:solidFill>
                  <a:srgbClr val="000000"/>
                </a:solidFill>
                <a:latin typeface="Arial" pitchFamily="34" charset="0"/>
              </a:rPr>
              <a:t> δεν</a:t>
            </a:r>
            <a:r>
              <a:rPr lang="el-GR" sz="2000" b="1" i="1">
                <a:solidFill>
                  <a:srgbClr val="000000"/>
                </a:solidFill>
                <a:latin typeface="Arial" pitchFamily="34" charset="0"/>
              </a:rPr>
              <a:t> έχουν παραδοθεί</a:t>
            </a:r>
          </a:p>
          <a:p>
            <a:pPr algn="ctr" eaLnBrk="0" hangingPunct="0"/>
            <a:r>
              <a:rPr lang="el-GR" sz="2000" b="1" i="1">
                <a:solidFill>
                  <a:srgbClr val="000000"/>
                </a:solidFill>
                <a:latin typeface="Arial" pitchFamily="34" charset="0"/>
              </a:rPr>
              <a:t>ακόμα </a:t>
            </a:r>
            <a:endParaRPr lang="en-US" sz="20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4344988" y="3900488"/>
            <a:ext cx="15240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Δεν έχουν </a:t>
            </a:r>
          </a:p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επιβεβαιωθεί</a:t>
            </a:r>
          </a:p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ακόμα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6783388" y="329088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Line 8"/>
          <p:cNvSpPr>
            <a:spLocks noChangeShapeType="1"/>
          </p:cNvSpPr>
          <p:nvPr/>
        </p:nvSpPr>
        <p:spPr bwMode="auto">
          <a:xfrm>
            <a:off x="2058988" y="3595688"/>
            <a:ext cx="472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3033713" y="3149600"/>
            <a:ext cx="244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Buffer</a:t>
            </a:r>
            <a:r>
              <a:rPr lang="el-GR" sz="2000" b="1">
                <a:solidFill>
                  <a:srgbClr val="FF0000"/>
                </a:solidFill>
                <a:latin typeface="Arial" pitchFamily="34" charset="0"/>
              </a:rPr>
              <a:t> παραλήπτη</a:t>
            </a:r>
            <a:endParaRPr 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4344988" y="5653088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4954588" y="5699125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window</a:t>
            </a:r>
          </a:p>
        </p:txBody>
      </p:sp>
      <p:sp>
        <p:nvSpPr>
          <p:cNvPr id="54286" name="Line 12"/>
          <p:cNvSpPr>
            <a:spLocks noChangeShapeType="1"/>
          </p:cNvSpPr>
          <p:nvPr/>
        </p:nvSpPr>
        <p:spPr bwMode="auto">
          <a:xfrm>
            <a:off x="4344988" y="5424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Line 13"/>
          <p:cNvSpPr>
            <a:spLocks noChangeShapeType="1"/>
          </p:cNvSpPr>
          <p:nvPr/>
        </p:nvSpPr>
        <p:spPr bwMode="auto">
          <a:xfrm flipV="1">
            <a:off x="2058988" y="3367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Rectangle 14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9144000" cy="1143000"/>
          </a:xfrm>
        </p:spPr>
        <p:txBody>
          <a:bodyPr/>
          <a:lstStyle/>
          <a:p>
            <a:r>
              <a:rPr lang="el-GR" smtClean="0"/>
              <a:t>Έλεγχος ροής με παράθυρο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l-GR" sz="3100" u="none" smtClean="0"/>
              <a:t>λαμβάνουσα πλευρά</a:t>
            </a:r>
            <a:endParaRPr lang="en-US" sz="3100" u="none" smtClean="0"/>
          </a:p>
        </p:txBody>
      </p:sp>
      <p:sp>
        <p:nvSpPr>
          <p:cNvPr id="54289" name="Rectangle 15"/>
          <p:cNvSpPr>
            <a:spLocks noChangeArrowheads="1"/>
          </p:cNvSpPr>
          <p:nvPr/>
        </p:nvSpPr>
        <p:spPr bwMode="auto">
          <a:xfrm>
            <a:off x="7316788" y="1981200"/>
            <a:ext cx="760412" cy="852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New</a:t>
            </a:r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 flipH="1">
            <a:off x="4267200" y="2300288"/>
            <a:ext cx="3049588" cy="1585912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 flipH="1">
            <a:off x="5867400" y="2362200"/>
            <a:ext cx="1447800" cy="15240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3890" name="Line 18"/>
          <p:cNvSpPr>
            <a:spLocks noChangeShapeType="1"/>
          </p:cNvSpPr>
          <p:nvPr/>
        </p:nvSpPr>
        <p:spPr bwMode="auto">
          <a:xfrm>
            <a:off x="7545388" y="2833688"/>
            <a:ext cx="0" cy="10668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3810000" y="1981200"/>
            <a:ext cx="35306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>
                <a:latin typeface="Helvetica"/>
              </a:rPr>
              <a:t>Τι πρέπει να κάνει ο </a:t>
            </a:r>
            <a:r>
              <a:rPr lang="el-GR" b="1" i="1">
                <a:latin typeface="Helvetica"/>
              </a:rPr>
              <a:t>παραλήπτης</a:t>
            </a:r>
            <a:r>
              <a:rPr lang="el-GR" b="1">
                <a:latin typeface="Helvetica"/>
              </a:rPr>
              <a:t>;</a:t>
            </a:r>
            <a:endParaRPr lang="en-US" b="1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8" grpId="0" animBg="1"/>
      <p:bldP spid="463889" grpId="0" animBg="1"/>
      <p:bldP spid="46389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0D74B-3163-4603-A778-7FF4B8ECB5A4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5734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296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200" u="sng" dirty="0" smtClean="0">
                <a:solidFill>
                  <a:srgbClr val="FF0000"/>
                </a:solidFill>
              </a:rPr>
              <a:t>Q:</a:t>
            </a:r>
            <a:r>
              <a:rPr lang="en-US" sz="2200" dirty="0" smtClean="0"/>
              <a:t> </a:t>
            </a:r>
            <a:r>
              <a:rPr lang="el-GR" sz="2200" dirty="0" smtClean="0"/>
              <a:t>πώς να θέσουμε την </a:t>
            </a:r>
            <a:r>
              <a:rPr lang="el-GR" sz="2200" b="1" dirty="0" smtClean="0"/>
              <a:t>τιμή του</a:t>
            </a:r>
            <a:r>
              <a:rPr lang="en-US" sz="2200" b="1" dirty="0" smtClean="0"/>
              <a:t> TCP timeout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l-GR" sz="2200" dirty="0" smtClean="0"/>
              <a:t>Θα πρέπει να είναι μεγαλύτερο από το</a:t>
            </a:r>
            <a:r>
              <a:rPr lang="en-US" sz="2200" dirty="0" smtClean="0"/>
              <a:t> round-trip-time (</a:t>
            </a:r>
            <a:r>
              <a:rPr lang="en-US" sz="2200" b="1" dirty="0" smtClean="0"/>
              <a:t>RTT)</a:t>
            </a:r>
          </a:p>
          <a:p>
            <a:pPr lvl="1"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 </a:t>
            </a:r>
            <a:r>
              <a:rPr lang="el-GR" sz="2200" dirty="0" smtClean="0">
                <a:sym typeface="Wingdings" pitchFamily="2" charset="2"/>
              </a:rPr>
              <a:t>ναι, αλλά το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9900"/>
                </a:solidFill>
              </a:rPr>
              <a:t>RTT </a:t>
            </a:r>
            <a:r>
              <a:rPr lang="el-GR" sz="2200" b="1" i="1" dirty="0" smtClean="0">
                <a:solidFill>
                  <a:srgbClr val="009900"/>
                </a:solidFill>
              </a:rPr>
              <a:t>ποικίλλει</a:t>
            </a:r>
            <a:r>
              <a:rPr lang="en-US" sz="2200" b="1" i="1" dirty="0" smtClean="0">
                <a:solidFill>
                  <a:srgbClr val="009900"/>
                </a:solidFill>
              </a:rPr>
              <a:t>!</a:t>
            </a:r>
          </a:p>
          <a:p>
            <a:pPr marL="0" indent="0">
              <a:buNone/>
            </a:pPr>
            <a:r>
              <a:rPr lang="el-GR" sz="2200" dirty="0" smtClean="0"/>
              <a:t>Αν είναι πολύ μικρό … 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</a:t>
            </a:r>
            <a:r>
              <a:rPr lang="en-US" sz="2200" dirty="0" smtClean="0"/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πρόωρο</a:t>
            </a:r>
            <a:r>
              <a:rPr lang="el-GR" sz="2200" dirty="0" smtClean="0"/>
              <a:t> </a:t>
            </a:r>
            <a:r>
              <a:rPr lang="en-US" sz="2200" dirty="0" smtClean="0"/>
              <a:t>timeout</a:t>
            </a:r>
            <a:r>
              <a:rPr lang="el-GR" sz="2200" dirty="0" smtClean="0"/>
              <a:t>, που δημιουργεί</a:t>
            </a:r>
            <a:endParaRPr lang="en-US" sz="2200" dirty="0" smtClean="0"/>
          </a:p>
          <a:p>
            <a:pPr lvl="1"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 </a:t>
            </a:r>
            <a:r>
              <a:rPr lang="el-GR" sz="2200" dirty="0" err="1" smtClean="0"/>
              <a:t>επαναποστολές</a:t>
            </a:r>
            <a:r>
              <a:rPr lang="el-GR" sz="2200" dirty="0" smtClean="0"/>
              <a:t> που </a:t>
            </a:r>
            <a:r>
              <a:rPr lang="el-GR" sz="2200" b="1" i="1" u="sng" dirty="0" smtClean="0"/>
              <a:t>δεν</a:t>
            </a:r>
            <a:r>
              <a:rPr lang="el-GR" sz="2200" dirty="0" smtClean="0"/>
              <a:t> είναι απαραίτητες!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dirty="0" smtClean="0"/>
              <a:t>Πολύ μεγάλο? 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</a:t>
            </a:r>
            <a:r>
              <a:rPr lang="en-US" sz="2200" dirty="0" smtClean="0"/>
              <a:t> </a:t>
            </a:r>
            <a:r>
              <a:rPr lang="el-GR" sz="2200" dirty="0" smtClean="0"/>
              <a:t>αργή και μικρή </a:t>
            </a:r>
            <a:r>
              <a:rPr lang="el-GR" sz="2200" b="1" i="1" dirty="0" smtClean="0">
                <a:solidFill>
                  <a:srgbClr val="FF0000"/>
                </a:solidFill>
              </a:rPr>
              <a:t>αντίδραση </a:t>
            </a:r>
            <a:r>
              <a:rPr lang="el-GR" sz="2200" dirty="0" smtClean="0"/>
              <a:t>στην απώλεια </a:t>
            </a:r>
            <a:r>
              <a:rPr lang="en-US" sz="2200" dirty="0" smtClean="0"/>
              <a:t>segment </a:t>
            </a:r>
            <a:r>
              <a:rPr lang="el-GR" sz="2200" dirty="0" smtClean="0"/>
              <a:t>!!!</a:t>
            </a:r>
            <a:endParaRPr lang="en-US" sz="2200" dirty="0" smtClean="0"/>
          </a:p>
        </p:txBody>
      </p:sp>
      <p:sp>
        <p:nvSpPr>
          <p:cNvPr id="5735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81400"/>
            <a:ext cx="9144000" cy="3048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</a:t>
            </a:r>
            <a:r>
              <a:rPr lang="el-GR" sz="2000" dirty="0" smtClean="0"/>
              <a:t>πώς να υπολογίσουμε το </a:t>
            </a:r>
            <a:r>
              <a:rPr lang="en-US" sz="2000" dirty="0" smtClean="0"/>
              <a:t>RTT?</a:t>
            </a:r>
          </a:p>
          <a:p>
            <a:pPr>
              <a:buNone/>
            </a:pPr>
            <a:r>
              <a:rPr lang="en-US" sz="2200" b="1" dirty="0" err="1" smtClean="0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sz="2200" dirty="0" smtClean="0">
                <a:solidFill>
                  <a:schemeClr val="accent2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ο χρόνος που μετρήθηκε από την αποστολή του</a:t>
            </a:r>
            <a:r>
              <a:rPr lang="en-US" sz="2200" dirty="0" smtClean="0"/>
              <a:t> segment </a:t>
            </a:r>
            <a:r>
              <a:rPr lang="el-GR" sz="2200" dirty="0" smtClean="0"/>
              <a:t>ως την παραλαβή του </a:t>
            </a:r>
            <a:r>
              <a:rPr lang="en-US" sz="2200" dirty="0" smtClean="0"/>
              <a:t>ACK </a:t>
            </a:r>
          </a:p>
          <a:p>
            <a:pPr lvl="1">
              <a:buNone/>
            </a:pPr>
            <a:r>
              <a:rPr lang="el-GR" sz="2200" dirty="0" smtClean="0"/>
              <a:t>Αγνοεί </a:t>
            </a:r>
            <a:r>
              <a:rPr lang="en-US" sz="2200" dirty="0" smtClean="0"/>
              <a:t>segments </a:t>
            </a:r>
            <a:r>
              <a:rPr lang="el-GR" sz="2200" dirty="0" smtClean="0"/>
              <a:t>που έχουν φτάσει με </a:t>
            </a:r>
            <a:r>
              <a:rPr lang="el-GR" sz="2200" dirty="0" err="1" smtClean="0"/>
              <a:t>επαναποστολές</a:t>
            </a:r>
            <a:endParaRPr lang="en-US" sz="2200" dirty="0" smtClean="0"/>
          </a:p>
          <a:p>
            <a:pPr>
              <a:buNone/>
            </a:pPr>
            <a:r>
              <a:rPr lang="en-US" sz="2200" b="1" dirty="0" err="1" smtClean="0">
                <a:latin typeface="Courier New" pitchFamily="49" charset="0"/>
              </a:rPr>
              <a:t>SampleRTT</a:t>
            </a:r>
            <a:r>
              <a:rPr lang="en-US" sz="2200" dirty="0" smtClean="0"/>
              <a:t> </a:t>
            </a:r>
            <a:r>
              <a:rPr lang="el-GR" sz="2200" dirty="0" smtClean="0"/>
              <a:t>θα ποικίλλει</a:t>
            </a:r>
            <a:r>
              <a:rPr lang="en-US" sz="2200" dirty="0" smtClean="0"/>
              <a:t>, </a:t>
            </a:r>
            <a:r>
              <a:rPr lang="el-GR" sz="2200" dirty="0" smtClean="0"/>
              <a:t>θέλουμε </a:t>
            </a:r>
            <a:r>
              <a:rPr lang="en-US" sz="2200" dirty="0" smtClean="0"/>
              <a:t>“</a:t>
            </a:r>
            <a:r>
              <a:rPr lang="el-GR" sz="2200" dirty="0" smtClean="0"/>
              <a:t>ομαλότερο</a:t>
            </a:r>
            <a:r>
              <a:rPr lang="en-US" sz="2200" dirty="0" smtClean="0"/>
              <a:t>” </a:t>
            </a:r>
            <a:r>
              <a:rPr lang="el-GR" sz="2200" dirty="0" smtClean="0"/>
              <a:t>το υπολογισμένο</a:t>
            </a:r>
            <a:r>
              <a:rPr lang="en-US" sz="2200" dirty="0" smtClean="0"/>
              <a:t> RTT</a:t>
            </a:r>
          </a:p>
          <a:p>
            <a:pPr lvl="1">
              <a:buNone/>
            </a:pPr>
            <a:r>
              <a:rPr lang="el-GR" sz="2200" b="1" dirty="0" smtClean="0">
                <a:solidFill>
                  <a:srgbClr val="0099FF"/>
                </a:solidFill>
              </a:rPr>
              <a:t>Βρίσκουμε το μέσο όρο από </a:t>
            </a:r>
            <a:r>
              <a:rPr lang="el-GR" sz="2200" b="1" i="1" dirty="0" smtClean="0">
                <a:solidFill>
                  <a:srgbClr val="0099FF"/>
                </a:solidFill>
              </a:rPr>
              <a:t>τις πρόσφατες</a:t>
            </a:r>
            <a:r>
              <a:rPr lang="en-US" sz="2200" b="1" i="1" dirty="0" smtClean="0">
                <a:solidFill>
                  <a:srgbClr val="0099FF"/>
                </a:solidFill>
              </a:rPr>
              <a:t> </a:t>
            </a:r>
            <a:r>
              <a:rPr lang="el-GR" sz="2200" b="1" dirty="0" smtClean="0">
                <a:solidFill>
                  <a:srgbClr val="0099FF"/>
                </a:solidFill>
              </a:rPr>
              <a:t>μετρήσεις</a:t>
            </a:r>
            <a:endParaRPr lang="en-US" sz="2200" dirty="0" smtClean="0"/>
          </a:p>
          <a:p>
            <a:pPr lvl="1">
              <a:buFont typeface="ZapfDingbats"/>
              <a:buNone/>
            </a:pPr>
            <a:r>
              <a:rPr lang="en-US" sz="2200" dirty="0" smtClean="0"/>
              <a:t>    </a:t>
            </a:r>
            <a:r>
              <a:rPr lang="el-GR" sz="2200" b="1" i="1" u="sng" dirty="0" smtClean="0">
                <a:solidFill>
                  <a:srgbClr val="C00000"/>
                </a:solidFill>
              </a:rPr>
              <a:t>όχι</a:t>
            </a:r>
            <a:r>
              <a:rPr lang="en-US" sz="2200" dirty="0" smtClean="0"/>
              <a:t> </a:t>
            </a:r>
            <a:r>
              <a:rPr lang="el-GR" sz="2200" dirty="0" smtClean="0"/>
              <a:t>μόνο </a:t>
            </a:r>
            <a:r>
              <a:rPr lang="el-GR" sz="2200" b="1" dirty="0" smtClean="0"/>
              <a:t>το τωρινό </a:t>
            </a:r>
            <a:r>
              <a:rPr lang="en-US" sz="2200" b="1" dirty="0" err="1" smtClean="0">
                <a:latin typeface="Courier New" pitchFamily="49" charset="0"/>
              </a:rPr>
              <a:t>SampleRTT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8B4BD-D7F6-478C-89FB-8358A81AB22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13316" name="Group 81"/>
          <p:cNvGrpSpPr>
            <a:grpSpLocks/>
          </p:cNvGrpSpPr>
          <p:nvPr/>
        </p:nvGrpSpPr>
        <p:grpSpPr bwMode="auto">
          <a:xfrm>
            <a:off x="2474913" y="1219200"/>
            <a:ext cx="3455988" cy="4314825"/>
            <a:chOff x="3283" y="1049"/>
            <a:chExt cx="2177" cy="2718"/>
          </a:xfrm>
        </p:grpSpPr>
        <p:sp>
          <p:nvSpPr>
            <p:cNvPr id="13325" name="Rectangle 75"/>
            <p:cNvSpPr>
              <a:spLocks noChangeArrowheads="1"/>
            </p:cNvSpPr>
            <p:nvPr/>
          </p:nvSpPr>
          <p:spPr bwMode="auto">
            <a:xfrm>
              <a:off x="3366" y="1260"/>
              <a:ext cx="2094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3326" name="Rectangle 65"/>
            <p:cNvSpPr>
              <a:spLocks noChangeArrowheads="1"/>
            </p:cNvSpPr>
            <p:nvPr/>
          </p:nvSpPr>
          <p:spPr bwMode="auto">
            <a:xfrm>
              <a:off x="3318" y="1320"/>
              <a:ext cx="2094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3327" name="Text Box 63"/>
            <p:cNvSpPr txBox="1">
              <a:spLocks noChangeArrowheads="1"/>
            </p:cNvSpPr>
            <p:nvPr/>
          </p:nvSpPr>
          <p:spPr bwMode="auto">
            <a:xfrm>
              <a:off x="3283" y="1334"/>
              <a:ext cx="1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source port #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3328" name="Text Box 64"/>
            <p:cNvSpPr txBox="1">
              <a:spLocks noChangeArrowheads="1"/>
            </p:cNvSpPr>
            <p:nvPr/>
          </p:nvSpPr>
          <p:spPr bwMode="auto">
            <a:xfrm>
              <a:off x="4405" y="1334"/>
              <a:ext cx="9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>
                  <a:solidFill>
                    <a:srgbClr val="FF0000"/>
                  </a:solidFill>
                </a:rPr>
                <a:t>dest</a:t>
              </a:r>
              <a:r>
                <a:rPr lang="en-US" sz="1800" b="1" dirty="0">
                  <a:solidFill>
                    <a:srgbClr val="FF0000"/>
                  </a:solidFill>
                </a:rPr>
                <a:t> port #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Line 66"/>
            <p:cNvSpPr>
              <a:spLocks noChangeShapeType="1"/>
            </p:cNvSpPr>
            <p:nvPr/>
          </p:nvSpPr>
          <p:spPr bwMode="auto">
            <a:xfrm flipV="1">
              <a:off x="3312" y="1572"/>
              <a:ext cx="2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0" name="Line 68"/>
            <p:cNvSpPr>
              <a:spLocks noChangeShapeType="1"/>
            </p:cNvSpPr>
            <p:nvPr/>
          </p:nvSpPr>
          <p:spPr bwMode="auto">
            <a:xfrm flipV="1">
              <a:off x="3318" y="2196"/>
              <a:ext cx="20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1" name="Line 69"/>
            <p:cNvSpPr>
              <a:spLocks noChangeShapeType="1"/>
            </p:cNvSpPr>
            <p:nvPr/>
          </p:nvSpPr>
          <p:spPr bwMode="auto">
            <a:xfrm flipV="1">
              <a:off x="4350" y="1320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2" name="Text Box 70"/>
            <p:cNvSpPr txBox="1">
              <a:spLocks noChangeArrowheads="1"/>
            </p:cNvSpPr>
            <p:nvPr/>
          </p:nvSpPr>
          <p:spPr bwMode="auto">
            <a:xfrm>
              <a:off x="4036" y="104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33" name="Line 71"/>
            <p:cNvSpPr>
              <a:spLocks noChangeShapeType="1"/>
            </p:cNvSpPr>
            <p:nvPr/>
          </p:nvSpPr>
          <p:spPr bwMode="auto">
            <a:xfrm>
              <a:off x="4638" y="1173"/>
              <a:ext cx="7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4" name="Line 72"/>
            <p:cNvSpPr>
              <a:spLocks noChangeShapeType="1"/>
            </p:cNvSpPr>
            <p:nvPr/>
          </p:nvSpPr>
          <p:spPr bwMode="auto">
            <a:xfrm rot="10800000">
              <a:off x="3309" y="1179"/>
              <a:ext cx="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5" name="Text Box 73"/>
            <p:cNvSpPr txBox="1">
              <a:spLocks noChangeArrowheads="1"/>
            </p:cNvSpPr>
            <p:nvPr/>
          </p:nvSpPr>
          <p:spPr bwMode="auto">
            <a:xfrm>
              <a:off x="3500" y="2489"/>
              <a:ext cx="186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i="1" dirty="0">
                  <a:solidFill>
                    <a:srgbClr val="FF66CC"/>
                  </a:solidFill>
                </a:rPr>
                <a:t>δεδομένα </a:t>
              </a:r>
              <a:r>
                <a:rPr lang="el-GR" sz="2000" b="1" i="1" dirty="0" smtClean="0">
                  <a:solidFill>
                    <a:srgbClr val="FF66CC"/>
                  </a:solidFill>
                </a:rPr>
                <a:t>εφαρμογής</a:t>
              </a:r>
              <a:r>
                <a:rPr lang="en-US" sz="2000" b="1" i="1" dirty="0" smtClean="0">
                  <a:solidFill>
                    <a:srgbClr val="FF66CC"/>
                  </a:solidFill>
                </a:rPr>
                <a:t> </a:t>
              </a:r>
              <a:endParaRPr lang="en-US" sz="2000" b="1" i="1" dirty="0">
                <a:solidFill>
                  <a:srgbClr val="FF66CC"/>
                </a:solidFill>
              </a:endParaRPr>
            </a:p>
            <a:p>
              <a:pPr algn="ctr" eaLnBrk="0" hangingPunct="0"/>
              <a:r>
                <a:rPr lang="en-US" sz="2000" b="1" i="1" dirty="0">
                  <a:solidFill>
                    <a:srgbClr val="FF66CC"/>
                  </a:solidFill>
                </a:rPr>
                <a:t>(</a:t>
              </a:r>
              <a:r>
                <a:rPr lang="el-GR" sz="2000" b="1" i="1" dirty="0">
                  <a:solidFill>
                    <a:srgbClr val="FF66CC"/>
                  </a:solidFill>
                </a:rPr>
                <a:t>μήνυμα</a:t>
              </a:r>
              <a:r>
                <a:rPr lang="en-US" sz="2000" b="1" i="1" dirty="0">
                  <a:solidFill>
                    <a:srgbClr val="FF66CC"/>
                  </a:solidFill>
                </a:rPr>
                <a:t>)</a:t>
              </a:r>
              <a:endParaRPr lang="en-US" sz="2400" b="1" i="1" dirty="0">
                <a:solidFill>
                  <a:srgbClr val="FF66CC"/>
                </a:solidFill>
                <a:latin typeface="Times New Roman" pitchFamily="18" charset="0"/>
              </a:endParaRPr>
            </a:p>
          </p:txBody>
        </p:sp>
        <p:sp>
          <p:nvSpPr>
            <p:cNvPr id="13336" name="Text Box 74"/>
            <p:cNvSpPr txBox="1">
              <a:spLocks noChangeArrowheads="1"/>
            </p:cNvSpPr>
            <p:nvPr/>
          </p:nvSpPr>
          <p:spPr bwMode="auto">
            <a:xfrm>
              <a:off x="3308" y="1769"/>
              <a:ext cx="20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400" dirty="0">
                  <a:latin typeface="Times New Roman" pitchFamily="18" charset="0"/>
                </a:rPr>
                <a:t>άλλα πεδία επικεφαλίδας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337" name="Text Box 76"/>
            <p:cNvSpPr txBox="1">
              <a:spLocks noChangeArrowheads="1"/>
            </p:cNvSpPr>
            <p:nvPr/>
          </p:nvSpPr>
          <p:spPr bwMode="auto">
            <a:xfrm>
              <a:off x="4360" y="3476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1665288" y="381000"/>
            <a:ext cx="6259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000" dirty="0"/>
              <a:t>TCP/UDP Segment </a:t>
            </a:r>
          </a:p>
        </p:txBody>
      </p:sp>
      <p:sp>
        <p:nvSpPr>
          <p:cNvPr id="13318" name="Flowchart: Predefined Process 18"/>
          <p:cNvSpPr>
            <a:spLocks noChangeArrowheads="1"/>
          </p:cNvSpPr>
          <p:nvPr/>
        </p:nvSpPr>
        <p:spPr bwMode="auto">
          <a:xfrm>
            <a:off x="304800" y="5334000"/>
            <a:ext cx="8382000" cy="533400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3657600" y="6172200"/>
            <a:ext cx="162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/>
              <a:t>File</a:t>
            </a:r>
          </a:p>
        </p:txBody>
      </p:sp>
      <p:sp>
        <p:nvSpPr>
          <p:cNvPr id="13320" name="TextBox 20"/>
          <p:cNvSpPr txBox="1">
            <a:spLocks noChangeArrowheads="1"/>
          </p:cNvSpPr>
          <p:nvPr/>
        </p:nvSpPr>
        <p:spPr bwMode="auto">
          <a:xfrm>
            <a:off x="-44705" y="4891478"/>
            <a:ext cx="4063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b="1" dirty="0" smtClean="0"/>
              <a:t>Δεδομένα εφαρμογής για το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segment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5600593" y="4876800"/>
            <a:ext cx="3437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b="1" dirty="0" smtClean="0"/>
              <a:t>Δεδομένα για το ν-</a:t>
            </a:r>
            <a:r>
              <a:rPr lang="el-GR" b="1" dirty="0" err="1" smtClean="0"/>
              <a:t>ιοστό</a:t>
            </a:r>
            <a:r>
              <a:rPr lang="en-US" b="1" dirty="0" smtClean="0"/>
              <a:t> </a:t>
            </a:r>
            <a:r>
              <a:rPr lang="en-US" b="1" dirty="0"/>
              <a:t>segment</a:t>
            </a:r>
          </a:p>
        </p:txBody>
      </p:sp>
      <p:cxnSp>
        <p:nvCxnSpPr>
          <p:cNvPr id="1332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838200" y="5105400"/>
            <a:ext cx="533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3" name="Straight Arrow Connector 25"/>
          <p:cNvCxnSpPr>
            <a:cxnSpLocks noChangeShapeType="1"/>
          </p:cNvCxnSpPr>
          <p:nvPr/>
        </p:nvCxnSpPr>
        <p:spPr bwMode="auto">
          <a:xfrm>
            <a:off x="7696200" y="51054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4" name="Right Brace 27"/>
          <p:cNvSpPr>
            <a:spLocks/>
          </p:cNvSpPr>
          <p:nvPr/>
        </p:nvSpPr>
        <p:spPr bwMode="auto">
          <a:xfrm rot="16200000" flipH="1">
            <a:off x="4305300" y="1790700"/>
            <a:ext cx="419100" cy="8420100"/>
          </a:xfrm>
          <a:prstGeom prst="rightBrace">
            <a:avLst>
              <a:gd name="adj1" fmla="val 837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sp>
        <p:nvSpPr>
          <p:cNvPr id="2" name="Oval 1"/>
          <p:cNvSpPr/>
          <p:nvPr/>
        </p:nvSpPr>
        <p:spPr bwMode="auto">
          <a:xfrm>
            <a:off x="1675607" y="990600"/>
            <a:ext cx="4953000" cy="1371600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4056C-3444-4842-9E05-3EB7D8D296BC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0" y="1524000"/>
            <a:ext cx="905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ourier New" pitchFamily="49" charset="0"/>
              </a:rPr>
              <a:t>EstimatedRTT = (1- </a:t>
            </a:r>
            <a:r>
              <a:rPr lang="en-US" sz="24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400" b="1">
                <a:latin typeface="Courier New" pitchFamily="49" charset="0"/>
              </a:rPr>
              <a:t>)*EstimatedRTT + </a:t>
            </a:r>
            <a:r>
              <a:rPr lang="en-US" sz="24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400" b="1">
                <a:latin typeface="Courier New" pitchFamily="49" charset="0"/>
              </a:rPr>
              <a:t>*SampleRTT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Μ.Ο. με εκθετικά βάρη (</a:t>
            </a:r>
            <a:r>
              <a:rPr lang="en-US" sz="2400" dirty="0"/>
              <a:t>exponential weighted moving average</a:t>
            </a:r>
            <a:r>
              <a:rPr lang="el-GR" sz="2400" dirty="0"/>
              <a:t>)</a:t>
            </a: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Η επίδραση των </a:t>
            </a:r>
            <a:r>
              <a:rPr lang="el-GR" sz="2400" b="1" dirty="0"/>
              <a:t>παλαιότερων δειγμάτων φθίνει εκθετικά</a:t>
            </a:r>
            <a:endParaRPr lang="en-US" sz="24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Τυπική τιμή</a:t>
            </a:r>
            <a:r>
              <a:rPr lang="en-US" sz="2400" dirty="0"/>
              <a:t>: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400" dirty="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FC1A41-3526-41F6-A55C-09760FC46C6E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14954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Θέτοντας το</a:t>
            </a:r>
            <a:r>
              <a:rPr lang="en-US" u="sng" dirty="0" smtClean="0">
                <a:solidFill>
                  <a:srgbClr val="FF0000"/>
                </a:solidFill>
              </a:rPr>
              <a:t> timeout</a:t>
            </a:r>
            <a:endParaRPr lang="en-US" sz="24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</a:rPr>
              <a:t>EstimtedRTT</a:t>
            </a:r>
            <a:r>
              <a:rPr lang="en-US" sz="2000" dirty="0" smtClean="0"/>
              <a:t> </a:t>
            </a:r>
            <a:r>
              <a:rPr lang="el-GR" sz="2000" dirty="0" smtClean="0"/>
              <a:t>συν</a:t>
            </a:r>
            <a:r>
              <a:rPr lang="en-US" sz="2000" dirty="0" smtClean="0"/>
              <a:t> “</a:t>
            </a:r>
            <a:r>
              <a:rPr lang="el-GR" sz="2000" dirty="0" smtClean="0"/>
              <a:t>περιθώριο ασφαλείας</a:t>
            </a:r>
            <a:r>
              <a:rPr lang="en-US" sz="2000" dirty="0" smtClean="0"/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Μεγάλη μεταβλητότητα  στο</a:t>
            </a:r>
            <a:r>
              <a:rPr lang="en-US" sz="1800" dirty="0" smtClean="0"/>
              <a:t> </a:t>
            </a:r>
            <a:r>
              <a:rPr lang="en-US" sz="1800" b="1" dirty="0" err="1" smtClean="0">
                <a:latin typeface="Courier New" pitchFamily="49" charset="0"/>
              </a:rPr>
              <a:t>EstimatedRTT</a:t>
            </a:r>
            <a:r>
              <a:rPr lang="en-US" sz="1800" b="1" dirty="0" smtClean="0">
                <a:latin typeface="Courier New" pitchFamily="49" charset="0"/>
              </a:rPr>
              <a:t> -&gt;</a:t>
            </a:r>
            <a:r>
              <a:rPr lang="en-US" sz="1800" dirty="0" smtClean="0"/>
              <a:t> </a:t>
            </a:r>
            <a:r>
              <a:rPr lang="el-GR" sz="1800" dirty="0" smtClean="0"/>
              <a:t>μεγαλύτερο περιθώριο ασφαλείας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Πρώτα υπολογίζεται η τυπική απόκλιση του</a:t>
            </a:r>
            <a:r>
              <a:rPr lang="en-US" sz="2000" dirty="0" smtClean="0"/>
              <a:t> </a:t>
            </a:r>
            <a:r>
              <a:rPr lang="en-US" sz="2000" dirty="0" err="1" smtClean="0"/>
              <a:t>SampleRTT</a:t>
            </a:r>
            <a:r>
              <a:rPr lang="en-US" sz="2000" dirty="0" smtClean="0"/>
              <a:t> </a:t>
            </a:r>
            <a:r>
              <a:rPr lang="el-GR" sz="2000" dirty="0" smtClean="0"/>
              <a:t> από το</a:t>
            </a:r>
            <a:r>
              <a:rPr lang="en-US" sz="2000" dirty="0" smtClean="0"/>
              <a:t> </a:t>
            </a:r>
            <a:r>
              <a:rPr lang="en-US" sz="2000" dirty="0" err="1" smtClean="0"/>
              <a:t>EstimatedRTT</a:t>
            </a:r>
            <a:r>
              <a:rPr lang="en-US" sz="2000" dirty="0" smtClean="0"/>
              <a:t>: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48744" y="5486400"/>
            <a:ext cx="6801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err="1">
                <a:latin typeface="Courier New" pitchFamily="49" charset="0"/>
              </a:rPr>
              <a:t>TimeoutInterval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</a:t>
            </a:r>
            <a:r>
              <a:rPr lang="en-US" sz="2000" b="1" dirty="0" smtClean="0">
                <a:latin typeface="Courier New" pitchFamily="49" charset="0"/>
              </a:rPr>
              <a:t>4 * </a:t>
            </a:r>
            <a:r>
              <a:rPr lang="en-US" sz="2000" b="1" dirty="0" err="1" smtClean="0">
                <a:latin typeface="Courier New" pitchFamily="49" charset="0"/>
              </a:rPr>
              <a:t>DevRTT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smtClean="0">
                <a:latin typeface="Courier New" pitchFamily="49" charset="0"/>
              </a:rPr>
              <a:t>( 1 -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 </a:t>
            </a:r>
            <a:r>
              <a:rPr lang="en-US" sz="2000" b="1" dirty="0" smtClean="0">
                <a:latin typeface="Courier New" pitchFamily="49" charset="0"/>
              </a:rPr>
              <a:t>)* </a:t>
            </a:r>
            <a:r>
              <a:rPr lang="en-US" sz="2000" b="1" dirty="0" err="1" smtClean="0">
                <a:latin typeface="Courier New" pitchFamily="49" charset="0"/>
              </a:rPr>
              <a:t>DevRTT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       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 </a:t>
            </a:r>
            <a:r>
              <a:rPr lang="en-US" sz="2000" b="1" dirty="0" smtClean="0">
                <a:latin typeface="Courier New" pitchFamily="49" charset="0"/>
              </a:rPr>
              <a:t>* | </a:t>
            </a:r>
            <a:r>
              <a:rPr lang="en-US" sz="2000" b="1" dirty="0" err="1" smtClean="0">
                <a:latin typeface="Courier New" pitchFamily="49" charset="0"/>
              </a:rPr>
              <a:t>SampleRTT</a:t>
            </a:r>
            <a:r>
              <a:rPr lang="en-US" sz="2000" b="1" dirty="0" smtClean="0">
                <a:latin typeface="Courier New" pitchFamily="49" charset="0"/>
              </a:rPr>
              <a:t> – </a:t>
            </a:r>
            <a:r>
              <a:rPr lang="en-US" sz="2000" b="1" dirty="0" err="1" smtClean="0">
                <a:latin typeface="Courier New" pitchFamily="49" charset="0"/>
              </a:rPr>
              <a:t>EstimatedRTT</a:t>
            </a:r>
            <a:r>
              <a:rPr lang="en-US" sz="2000" b="1" dirty="0" smtClean="0">
                <a:latin typeface="Courier New" pitchFamily="49" charset="0"/>
              </a:rPr>
              <a:t> |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(</a:t>
            </a:r>
            <a:r>
              <a:rPr lang="el-GR" sz="2000" b="1" dirty="0">
                <a:latin typeface="Courier New" pitchFamily="49" charset="0"/>
              </a:rPr>
              <a:t>τυπικά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615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r>
              <a:rPr lang="el-GR" sz="2000">
                <a:solidFill>
                  <a:srgbClr val="FF0000"/>
                </a:solidFill>
              </a:rPr>
              <a:t>Μετά η τιμή του χρονικού διαστήματος τίθεται σε</a:t>
            </a:r>
            <a:r>
              <a:rPr lang="en-US" sz="2000">
                <a:solidFill>
                  <a:srgbClr val="FF0000"/>
                </a:solidFill>
              </a:rPr>
              <a:t>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" y="0"/>
            <a:ext cx="7772400" cy="1143000"/>
          </a:xfrm>
        </p:spPr>
        <p:txBody>
          <a:bodyPr/>
          <a:lstStyle/>
          <a:p>
            <a:r>
              <a:rPr lang="en-US" dirty="0"/>
              <a:t>TCP reliable data transfer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TCP creates </a:t>
            </a:r>
            <a:r>
              <a:rPr lang="en-US" sz="2400" dirty="0" smtClean="0"/>
              <a:t> service </a:t>
            </a:r>
            <a:r>
              <a:rPr lang="en-US" sz="2400" dirty="0"/>
              <a:t>on top of </a:t>
            </a:r>
            <a:r>
              <a:rPr lang="en-US" sz="2400" b="1" dirty="0">
                <a:solidFill>
                  <a:srgbClr val="FF0000"/>
                </a:solidFill>
              </a:rPr>
              <a:t>IP’s unreliable service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pipelined </a:t>
            </a:r>
            <a:r>
              <a:rPr lang="en-US" sz="2400" dirty="0" smtClean="0"/>
              <a:t>segments (e.g., sending several segments, back-to-back)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cumulative </a:t>
            </a:r>
            <a:r>
              <a:rPr lang="en-US" sz="2400" b="1" dirty="0" err="1">
                <a:solidFill>
                  <a:srgbClr val="0070C0"/>
                </a:solidFill>
              </a:rPr>
              <a:t>acks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TCP uses single retransmission timer</a:t>
            </a:r>
          </a:p>
          <a:p>
            <a:endParaRPr lang="en-US" sz="2400" dirty="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78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retransmissions are triggered by: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timeout events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duplicate </a:t>
            </a:r>
            <a:r>
              <a:rPr lang="en-US" b="1" dirty="0" err="1" smtClean="0">
                <a:solidFill>
                  <a:srgbClr val="C00000"/>
                </a:solidFill>
              </a:rPr>
              <a:t>acks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3960"/>
            <a:ext cx="9144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data </a:t>
            </a:r>
            <a:r>
              <a:rPr lang="en-US" sz="2400" u="sng" dirty="0" smtClean="0">
                <a:solidFill>
                  <a:srgbClr val="FF0000"/>
                </a:solidFill>
              </a:rPr>
              <a:t>received </a:t>
            </a:r>
            <a:r>
              <a:rPr lang="en-US" sz="2400" u="sng" dirty="0">
                <a:solidFill>
                  <a:srgbClr val="FF0000"/>
                </a:solidFill>
              </a:rPr>
              <a:t>from </a:t>
            </a:r>
            <a:r>
              <a:rPr lang="en-US" sz="2400" u="sng" dirty="0" smtClean="0">
                <a:solidFill>
                  <a:srgbClr val="FF0000"/>
                </a:solidFill>
              </a:rPr>
              <a:t>application: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Create segment with </a:t>
            </a:r>
            <a:r>
              <a:rPr lang="en-US" sz="2400" dirty="0" err="1"/>
              <a:t>seq</a:t>
            </a:r>
            <a:r>
              <a:rPr lang="en-US" sz="2400" dirty="0"/>
              <a:t> #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seq</a:t>
            </a:r>
            <a:r>
              <a:rPr lang="en-US" sz="2400" dirty="0"/>
              <a:t> # is byte-stream number of first data byte in  segment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start timer if not already </a:t>
            </a:r>
            <a:r>
              <a:rPr lang="en-US" sz="2400" dirty="0" smtClean="0"/>
              <a:t>running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        </a:t>
            </a:r>
            <a:r>
              <a:rPr lang="en-US" sz="2400" dirty="0"/>
              <a:t>(think of timer as for oldest </a:t>
            </a:r>
            <a:r>
              <a:rPr lang="en-US" sz="2400" dirty="0" err="1"/>
              <a:t>unacked</a:t>
            </a:r>
            <a:r>
              <a:rPr lang="en-US" sz="2400" dirty="0"/>
              <a:t> segment)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expiration interval: </a:t>
            </a:r>
            <a:r>
              <a:rPr lang="en-US" sz="2400" dirty="0" err="1">
                <a:latin typeface="Courier New" pitchFamily="49" charset="0"/>
              </a:rPr>
              <a:t>TimeOutInterval</a:t>
            </a:r>
            <a:r>
              <a:rPr lang="en-US" sz="2400" dirty="0">
                <a:latin typeface="Courier New" pitchFamily="49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7720" y="1569720"/>
            <a:ext cx="765048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timeout: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retransmit segment that caused timeout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restart </a:t>
            </a:r>
            <a:r>
              <a:rPr lang="en-US" sz="2400" dirty="0" smtClean="0"/>
              <a:t>timer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ACK packet received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If acknowledges previously </a:t>
            </a:r>
            <a:r>
              <a:rPr lang="en-US" sz="2400" dirty="0" err="1"/>
              <a:t>unacked</a:t>
            </a:r>
            <a:r>
              <a:rPr lang="en-US" sz="2400" dirty="0"/>
              <a:t> segments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update what is known to be </a:t>
            </a:r>
            <a:r>
              <a:rPr lang="en-US" sz="2000" dirty="0" err="1"/>
              <a:t>acked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start timer if there are  outstanding segments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066800"/>
            <a:ext cx="2438400" cy="1143000"/>
          </a:xfrm>
        </p:spPr>
        <p:txBody>
          <a:bodyPr/>
          <a:lstStyle/>
          <a:p>
            <a:r>
              <a:rPr lang="en-US" sz="2800" dirty="0"/>
              <a:t>TCP </a:t>
            </a:r>
            <a:br>
              <a:rPr lang="en-US" sz="2800" dirty="0"/>
            </a:br>
            <a:r>
              <a:rPr lang="en-US" sz="2800" dirty="0"/>
              <a:t>sender</a:t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el-GR" sz="2800" dirty="0" smtClean="0"/>
              <a:t>«βασικός αλγόριθμος»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-228600" y="0"/>
            <a:ext cx="6781800" cy="64940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charset="0"/>
              </a:rPr>
              <a:t>       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InitialSeqNum</a:t>
            </a:r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InitialSeqNum</a:t>
            </a:r>
            <a:endParaRPr lang="en-US" dirty="0"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loop (forever) {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dirty="0">
                <a:latin typeface="Arial" charset="0"/>
              </a:rPr>
              <a:t>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switch(event)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data received from application above </a:t>
            </a:r>
          </a:p>
          <a:p>
            <a:pPr algn="l"/>
            <a:r>
              <a:rPr lang="en-US" dirty="0">
                <a:latin typeface="Arial" charset="0"/>
              </a:rPr>
              <a:t>                 create TCP segment with sequence number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dirty="0">
                <a:latin typeface="Arial" charset="0"/>
              </a:rPr>
              <a:t>                 if (timer currently not running)</a:t>
            </a:r>
          </a:p>
          <a:p>
            <a:pPr algn="l"/>
            <a:r>
              <a:rPr lang="en-US" dirty="0">
                <a:latin typeface="Arial" charset="0"/>
              </a:rPr>
              <a:t>                       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start timer</a:t>
            </a:r>
          </a:p>
          <a:p>
            <a:pPr algn="l"/>
            <a:r>
              <a:rPr lang="en-US" dirty="0">
                <a:latin typeface="Arial" charset="0"/>
              </a:rPr>
              <a:t>                 pass segment to IP </a:t>
            </a:r>
          </a:p>
          <a:p>
            <a:pPr algn="l"/>
            <a:r>
              <a:rPr lang="en-US" dirty="0">
                <a:latin typeface="Arial" charset="0"/>
              </a:rPr>
              <a:t>                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+ length(data)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timer timeout</a:t>
            </a:r>
          </a:p>
          <a:p>
            <a:pPr algn="l"/>
            <a:r>
              <a:rPr lang="en-US" dirty="0">
                <a:latin typeface="Arial" charset="0"/>
              </a:rPr>
              <a:t>                 retransmit not-yet-acknowledged segment with </a:t>
            </a:r>
          </a:p>
          <a:p>
            <a:pPr algn="l"/>
            <a:r>
              <a:rPr lang="en-US" dirty="0">
                <a:latin typeface="Arial" charset="0"/>
              </a:rPr>
              <a:t>                         smallest sequence number</a:t>
            </a:r>
          </a:p>
          <a:p>
            <a:pPr algn="l"/>
            <a:r>
              <a:rPr lang="en-US" b="1" dirty="0">
                <a:solidFill>
                  <a:srgbClr val="009900"/>
                </a:solidFill>
                <a:latin typeface="Arial" charset="0"/>
              </a:rPr>
              <a:t>                 start timer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ACK received, with ACK field value of y </a:t>
            </a:r>
          </a:p>
          <a:p>
            <a:pPr algn="l"/>
            <a:r>
              <a:rPr lang="en-US" dirty="0">
                <a:latin typeface="Arial" charset="0"/>
              </a:rPr>
              <a:t>                 if (y &gt;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) { </a:t>
            </a:r>
          </a:p>
          <a:p>
            <a:pPr algn="l"/>
            <a:r>
              <a:rPr lang="en-US" dirty="0">
                <a:latin typeface="Arial" charset="0"/>
              </a:rPr>
              <a:t>                      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 = y</a:t>
            </a:r>
          </a:p>
          <a:p>
            <a:pPr algn="l"/>
            <a:r>
              <a:rPr lang="en-US" dirty="0">
                <a:latin typeface="Arial" charset="0"/>
              </a:rPr>
              <a:t>                      if (there are currently not-yet-acknowledged segments)</a:t>
            </a:r>
          </a:p>
          <a:p>
            <a:pPr algn="l"/>
            <a:r>
              <a:rPr lang="en-US" dirty="0">
                <a:latin typeface="Arial" charset="0"/>
              </a:rPr>
              <a:t>                               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start timer </a:t>
            </a:r>
          </a:p>
          <a:p>
            <a:pPr algn="l"/>
            <a:r>
              <a:rPr lang="en-US" dirty="0">
                <a:latin typeface="Arial" charset="0"/>
              </a:rPr>
              <a:t>                      }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}  /* end of loop forever */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553200" y="3276600"/>
            <a:ext cx="264687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u="sng" dirty="0"/>
              <a:t>Comment:</a:t>
            </a:r>
            <a:endParaRPr lang="en-US" sz="1800" dirty="0"/>
          </a:p>
          <a:p>
            <a:pPr algn="l"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SendBase-1:</a:t>
            </a:r>
            <a:r>
              <a:rPr lang="el-GR" sz="1800" dirty="0" smtClean="0"/>
              <a:t>τελευταίο</a:t>
            </a:r>
          </a:p>
          <a:p>
            <a:pPr algn="l"/>
            <a:r>
              <a:rPr lang="en-US" sz="1800" dirty="0" smtClean="0"/>
              <a:t>byte</a:t>
            </a:r>
            <a:r>
              <a:rPr lang="el-GR" sz="1800" dirty="0" smtClean="0"/>
              <a:t> για το οποίο </a:t>
            </a:r>
          </a:p>
          <a:p>
            <a:pPr algn="l"/>
            <a:r>
              <a:rPr lang="el-GR" sz="1800" u="sng" dirty="0" smtClean="0"/>
              <a:t>επιβεβαιώθηκε </a:t>
            </a:r>
          </a:p>
          <a:p>
            <a:pPr algn="l"/>
            <a:r>
              <a:rPr lang="el-GR" sz="1800" u="sng" dirty="0" smtClean="0"/>
              <a:t>συσσωρευτικά</a:t>
            </a:r>
            <a:r>
              <a:rPr lang="en-US" sz="1800" u="sng" dirty="0" smtClean="0"/>
              <a:t> </a:t>
            </a:r>
            <a:r>
              <a:rPr lang="en-US" sz="1800" u="sng" dirty="0"/>
              <a:t/>
            </a:r>
            <a:br>
              <a:rPr lang="en-US" sz="1800" u="sng" dirty="0"/>
            </a:br>
            <a:r>
              <a:rPr lang="el-GR" sz="1800" u="sng" dirty="0" smtClean="0"/>
              <a:t>η λήψη του</a:t>
            </a:r>
            <a:endParaRPr lang="en-US" sz="1800" u="sng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NextSeqNum-1:</a:t>
            </a:r>
            <a:r>
              <a:rPr lang="el-GR" sz="1800" dirty="0" smtClean="0"/>
              <a:t> </a:t>
            </a:r>
          </a:p>
          <a:p>
            <a:pPr algn="l"/>
            <a:r>
              <a:rPr lang="el-GR" sz="1800" dirty="0" smtClean="0"/>
              <a:t>το τελευταίο</a:t>
            </a:r>
          </a:p>
          <a:p>
            <a:pPr algn="l"/>
            <a:r>
              <a:rPr lang="en-US" sz="1800" dirty="0" smtClean="0"/>
              <a:t>Byte </a:t>
            </a:r>
            <a:r>
              <a:rPr lang="el-GR" sz="1800" dirty="0" smtClean="0"/>
              <a:t>που </a:t>
            </a:r>
            <a:r>
              <a:rPr lang="el-GR" sz="1800" u="sng" dirty="0" smtClean="0"/>
              <a:t>μεταδόθηκε </a:t>
            </a:r>
          </a:p>
          <a:p>
            <a:pPr algn="l"/>
            <a:r>
              <a:rPr lang="el-GR" sz="1800" u="sng" dirty="0" smtClean="0"/>
              <a:t>συσωρευτικά</a:t>
            </a:r>
            <a:endParaRPr lang="en-US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81125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to set TCP timeout value?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longer than RTT</a:t>
            </a:r>
          </a:p>
          <a:p>
            <a:pPr lvl="1">
              <a:buNone/>
            </a:pPr>
            <a:r>
              <a:rPr lang="en-US" sz="2000" dirty="0" smtClean="0">
                <a:sym typeface="Wingdings"/>
              </a:rPr>
              <a:t> </a:t>
            </a:r>
            <a:r>
              <a:rPr lang="en-US" sz="2000" dirty="0" smtClean="0"/>
              <a:t>but </a:t>
            </a:r>
            <a:r>
              <a:rPr lang="en-US" sz="2000" dirty="0"/>
              <a:t>RTT </a:t>
            </a:r>
            <a:r>
              <a:rPr lang="en-US" sz="2000" b="1" i="1" dirty="0" smtClean="0">
                <a:solidFill>
                  <a:srgbClr val="7030A0"/>
                </a:solidFill>
              </a:rPr>
              <a:t>varies!</a:t>
            </a:r>
            <a:endParaRPr lang="en-US" sz="2000" b="1" i="1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too short: </a:t>
            </a:r>
            <a:r>
              <a:rPr lang="en-US" sz="2400" b="1" dirty="0">
                <a:solidFill>
                  <a:srgbClr val="FF0000"/>
                </a:solidFill>
              </a:rPr>
              <a:t>premature timeout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 </a:t>
            </a:r>
            <a:r>
              <a:rPr lang="en-US" dirty="0" smtClean="0"/>
              <a:t>unnecessary </a:t>
            </a:r>
            <a:r>
              <a:rPr lang="en-US" dirty="0"/>
              <a:t>retransmissions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too long: slow reaction to segment loss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943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estimate RTT?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sz="2000" dirty="0">
                <a:solidFill>
                  <a:srgbClr val="000099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 smtClean="0"/>
              <a:t>μέτρησε τον χρόνο από την μετάδοση του</a:t>
            </a:r>
            <a:r>
              <a:rPr lang="en-US" sz="2000" dirty="0" smtClean="0"/>
              <a:t> </a:t>
            </a:r>
            <a:r>
              <a:rPr lang="en-US" sz="2000" dirty="0"/>
              <a:t>segment </a:t>
            </a:r>
            <a:r>
              <a:rPr lang="el-GR" sz="2000" dirty="0" smtClean="0"/>
              <a:t>μέχρι τη λήψη του</a:t>
            </a:r>
            <a:r>
              <a:rPr lang="en-US" sz="2000" dirty="0" smtClean="0"/>
              <a:t> ACK</a:t>
            </a:r>
            <a:endParaRPr lang="en-US" sz="2000" dirty="0"/>
          </a:p>
          <a:p>
            <a:pPr lvl="1">
              <a:buFont typeface="Courier New" pitchFamily="49" charset="0"/>
              <a:buChar char="o"/>
            </a:pPr>
            <a:r>
              <a:rPr lang="el-GR" sz="2000" dirty="0" smtClean="0"/>
              <a:t>Αγνόησε τις </a:t>
            </a:r>
            <a:r>
              <a:rPr lang="el-GR" sz="2000" dirty="0" err="1" smtClean="0"/>
              <a:t>επαναμεταδόσεις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="1" dirty="0" err="1">
                <a:latin typeface="Courier New" pitchFamily="49" charset="0"/>
              </a:rPr>
              <a:t>SampleRTT</a:t>
            </a:r>
            <a:r>
              <a:rPr lang="en-US" sz="2000" dirty="0"/>
              <a:t> will vary, want estimated RTT “smoother”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average several recent measurements, not just current </a:t>
            </a:r>
            <a:r>
              <a:rPr lang="en-US" sz="2000" b="1" dirty="0" err="1">
                <a:latin typeface="Courier New" pitchFamily="49" charset="0"/>
              </a:rPr>
              <a:t>SampleRTT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= (1-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)*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SampleRTT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74320" y="2133600"/>
            <a:ext cx="8869680" cy="32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b="1" dirty="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typical value: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400" dirty="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RTT estimation:</a:t>
            </a: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Line 2"/>
          <p:cNvSpPr>
            <a:spLocks noChangeShapeType="1"/>
          </p:cNvSpPr>
          <p:nvPr/>
        </p:nvSpPr>
        <p:spPr bwMode="auto">
          <a:xfrm flipH="1">
            <a:off x="5791200" y="3143250"/>
            <a:ext cx="2495550" cy="1352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/>
              <a:t>TCP: retransmission scenarios</a:t>
            </a:r>
            <a:endParaRPr 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341438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 rot="808459">
            <a:off x="5986463" y="2420938"/>
            <a:ext cx="206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91528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9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6397655" y="5715000"/>
            <a:ext cx="2258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premature timeout</a:t>
            </a:r>
            <a:endParaRPr lang="en-US" sz="1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191531" name="Object 4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1350963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3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 rot="706751">
            <a:off x="6069013" y="37925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6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40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 rot="706751">
            <a:off x="6097588" y="2011363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468938" y="2016125"/>
            <a:ext cx="325437" cy="1860550"/>
            <a:chOff x="3445" y="1270"/>
            <a:chExt cx="205" cy="1172"/>
          </a:xfrm>
        </p:grpSpPr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3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48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838200" y="1371600"/>
            <a:ext cx="3143250" cy="5229225"/>
            <a:chOff x="316" y="875"/>
            <a:chExt cx="1980" cy="3294"/>
          </a:xfrm>
        </p:grpSpPr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00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" y="875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738" y="3936"/>
              <a:ext cx="13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030A0"/>
                  </a:solidFill>
                </a:rPr>
                <a:t>lost ACK scenario</a:t>
              </a:r>
              <a:endParaRPr lang="en-US" sz="1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91510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01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88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1553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4" name="Text Box 66"/>
          <p:cNvSpPr txBox="1">
            <a:spLocks noChangeArrowheads="1"/>
          </p:cNvSpPr>
          <p:nvPr/>
        </p:nvSpPr>
        <p:spPr bwMode="auto">
          <a:xfrm rot="-5400000">
            <a:off x="4891881" y="4655344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55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6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7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8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91561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2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3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4-</a:t>
            </a:r>
            <a:fld id="{B7108A68-E46A-4809-8F4C-1BD72C449DE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b="1" dirty="0" smtClean="0"/>
              <a:t>Υπενθύμιση</a:t>
            </a:r>
            <a:r>
              <a:rPr lang="en-US" sz="3600" b="1" dirty="0" smtClean="0"/>
              <a:t>: IP datagram </a:t>
            </a:r>
            <a:r>
              <a:rPr lang="en-US" sz="3600" dirty="0" smtClean="0"/>
              <a:t>format</a:t>
            </a:r>
            <a:endParaRPr lang="en-US" dirty="0" smtClean="0"/>
          </a:p>
        </p:txBody>
      </p:sp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00063" y="863600"/>
            <a:ext cx="8643937" cy="5426075"/>
            <a:chOff x="156" y="629"/>
            <a:chExt cx="5445" cy="3418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ver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length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0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1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2353" y="2881"/>
              <a:ext cx="1429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data </a:t>
              </a:r>
            </a:p>
            <a:p>
              <a:pPr algn="ctr" eaLnBrk="0" hangingPunct="0"/>
              <a:r>
                <a:rPr lang="en-US" sz="2000"/>
                <a:t>(variable length,</a:t>
              </a:r>
            </a:p>
            <a:p>
              <a:pPr algn="ctr" eaLnBrk="0" hangingPunct="0"/>
              <a:r>
                <a:rPr lang="en-US" sz="2000"/>
                <a:t>typically a </a:t>
              </a:r>
              <a:r>
                <a:rPr lang="en-US" sz="2000" b="1"/>
                <a:t>TCP </a:t>
              </a:r>
            </a:p>
            <a:p>
              <a:pPr algn="ctr" eaLnBrk="0" hangingPunct="0"/>
              <a:r>
                <a:rPr lang="en-US" sz="2000" b="1"/>
                <a:t>or UDP segment</a:t>
              </a:r>
              <a:r>
                <a:rPr lang="en-US" sz="2000"/>
                <a:t>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16-bit identifier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header</a:t>
              </a:r>
            </a:p>
            <a:p>
              <a:pPr algn="ctr" eaLnBrk="0" hangingPunct="0"/>
              <a:r>
                <a:rPr lang="en-US"/>
                <a:t> checksum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time to</a:t>
              </a:r>
            </a:p>
            <a:p>
              <a:pPr algn="ctr" eaLnBrk="0" hangingPunct="0"/>
              <a:r>
                <a:rPr lang="en-US"/>
                <a:t>live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58" name="Text Box 19"/>
            <p:cNvSpPr txBox="1">
              <a:spLocks noChangeArrowheads="1"/>
            </p:cNvSpPr>
            <p:nvPr/>
          </p:nvSpPr>
          <p:spPr bwMode="auto">
            <a:xfrm>
              <a:off x="2096" y="2047"/>
              <a:ext cx="17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source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auto">
            <a:xfrm>
              <a:off x="189" y="629"/>
              <a:ext cx="13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IP protocol version</a:t>
              </a:r>
            </a:p>
            <a:p>
              <a:pPr algn="r" eaLnBrk="0" hangingPunct="0"/>
              <a:r>
                <a:rPr lang="en-US"/>
                <a:t>number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60" name="Text Box 21"/>
            <p:cNvSpPr txBox="1">
              <a:spLocks noChangeArrowheads="1"/>
            </p:cNvSpPr>
            <p:nvPr/>
          </p:nvSpPr>
          <p:spPr bwMode="auto">
            <a:xfrm>
              <a:off x="527" y="974"/>
              <a:ext cx="10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header length</a:t>
              </a:r>
            </a:p>
            <a:p>
              <a:pPr algn="r" eaLnBrk="0" hangingPunct="0"/>
              <a:r>
                <a:rPr lang="en-US"/>
                <a:t> (bytes)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61" name="Text Box 22"/>
            <p:cNvSpPr txBox="1">
              <a:spLocks noChangeArrowheads="1"/>
            </p:cNvSpPr>
            <p:nvPr/>
          </p:nvSpPr>
          <p:spPr bwMode="auto">
            <a:xfrm>
              <a:off x="353" y="1604"/>
              <a:ext cx="128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max number</a:t>
              </a:r>
            </a:p>
            <a:p>
              <a:pPr algn="r" eaLnBrk="0" hangingPunct="0"/>
              <a:r>
                <a:rPr lang="en-US"/>
                <a:t>remaining hops</a:t>
              </a:r>
            </a:p>
            <a:p>
              <a:pPr algn="r" eaLnBrk="0" hangingPunct="0"/>
              <a:r>
                <a:rPr lang="en-US"/>
                <a:t>(decremented at </a:t>
              </a:r>
            </a:p>
            <a:p>
              <a:pPr algn="r" eaLnBrk="0" hangingPunct="0"/>
              <a:r>
                <a:rPr lang="en-US"/>
                <a:t>each router)</a:t>
              </a:r>
            </a:p>
          </p:txBody>
        </p:sp>
        <p:sp>
          <p:nvSpPr>
            <p:cNvPr id="14362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3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Text Box 25"/>
            <p:cNvSpPr txBox="1">
              <a:spLocks noChangeArrowheads="1"/>
            </p:cNvSpPr>
            <p:nvPr/>
          </p:nvSpPr>
          <p:spPr bwMode="auto">
            <a:xfrm>
              <a:off x="4452" y="1214"/>
              <a:ext cx="11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for</a:t>
              </a:r>
            </a:p>
            <a:p>
              <a:pPr algn="ctr" eaLnBrk="0" hangingPunct="0"/>
              <a:r>
                <a:rPr lang="en-US"/>
                <a:t>fragmentation/</a:t>
              </a:r>
            </a:p>
            <a:p>
              <a:pPr algn="ctr" eaLnBrk="0" hangingPunct="0"/>
              <a:r>
                <a:rPr lang="en-US"/>
                <a:t>reassembly</a:t>
              </a:r>
            </a:p>
          </p:txBody>
        </p:sp>
        <p:sp>
          <p:nvSpPr>
            <p:cNvPr id="14365" name="Text Box 26"/>
            <p:cNvSpPr txBox="1">
              <a:spLocks noChangeArrowheads="1"/>
            </p:cNvSpPr>
            <p:nvPr/>
          </p:nvSpPr>
          <p:spPr bwMode="auto">
            <a:xfrm>
              <a:off x="4433" y="752"/>
              <a:ext cx="11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total datagram</a:t>
              </a:r>
            </a:p>
            <a:p>
              <a:pPr algn="ctr" eaLnBrk="0" hangingPunct="0"/>
              <a:r>
                <a:rPr lang="en-US"/>
                <a:t>length (bytes)</a:t>
              </a:r>
            </a:p>
          </p:txBody>
        </p:sp>
        <p:sp>
          <p:nvSpPr>
            <p:cNvPr id="14366" name="Text Box 27"/>
            <p:cNvSpPr txBox="1">
              <a:spLocks noChangeArrowheads="1"/>
            </p:cNvSpPr>
            <p:nvPr/>
          </p:nvSpPr>
          <p:spPr bwMode="auto">
            <a:xfrm>
              <a:off x="156" y="2408"/>
              <a:ext cx="149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upper layer protocol</a:t>
              </a:r>
            </a:p>
            <a:p>
              <a:pPr algn="r" eaLnBrk="0" hangingPunct="0"/>
              <a:r>
                <a:rPr lang="en-US"/>
                <a:t>to deliver payload to</a:t>
              </a:r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8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9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0" name="Text Box 31"/>
            <p:cNvSpPr txBox="1">
              <a:spLocks noChangeArrowheads="1"/>
            </p:cNvSpPr>
            <p:nvPr/>
          </p:nvSpPr>
          <p:spPr bwMode="auto">
            <a:xfrm>
              <a:off x="2009" y="995"/>
              <a:ext cx="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head.</a:t>
              </a:r>
            </a:p>
            <a:p>
              <a:pPr algn="ctr" eaLnBrk="0" hangingPunct="0"/>
              <a:r>
                <a:rPr lang="en-US"/>
                <a:t>len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71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type of</a:t>
              </a:r>
            </a:p>
            <a:p>
              <a:pPr algn="ctr" eaLnBrk="0" hangingPunct="0"/>
              <a:r>
                <a:rPr lang="en-US"/>
                <a:t>service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3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4" name="Text Box 35"/>
            <p:cNvSpPr txBox="1">
              <a:spLocks noChangeArrowheads="1"/>
            </p:cNvSpPr>
            <p:nvPr/>
          </p:nvSpPr>
          <p:spPr bwMode="auto">
            <a:xfrm>
              <a:off x="500" y="1322"/>
              <a:ext cx="11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“type” of data 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75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6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7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flgs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78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9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fragment</a:t>
              </a:r>
            </a:p>
            <a:p>
              <a:pPr algn="ctr" eaLnBrk="0" hangingPunct="0"/>
              <a:r>
                <a:rPr lang="en-US"/>
                <a:t> offset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80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1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2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3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4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5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upper</a:t>
              </a:r>
            </a:p>
            <a:p>
              <a:pPr algn="ctr" eaLnBrk="0" hangingPunct="0"/>
              <a:r>
                <a:rPr lang="en-US"/>
                <a:t> layer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86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7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8" name="Text Box 49"/>
            <p:cNvSpPr txBox="1">
              <a:spLocks noChangeArrowheads="1"/>
            </p:cNvSpPr>
            <p:nvPr/>
          </p:nvSpPr>
          <p:spPr bwMode="auto">
            <a:xfrm>
              <a:off x="2026" y="2323"/>
              <a:ext cx="19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/>
                <a:t>32 bit destination </a:t>
              </a:r>
              <a:r>
                <a:rPr lang="en-US" b="1" u="sng" dirty="0"/>
                <a:t>IP address</a:t>
              </a:r>
              <a:endParaRPr lang="en-US" sz="2400" b="1" u="sng" dirty="0">
                <a:latin typeface="Times New Roman" pitchFamily="18" charset="0"/>
              </a:endParaRPr>
            </a:p>
          </p:txBody>
        </p:sp>
        <p:sp>
          <p:nvSpPr>
            <p:cNvPr id="14389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90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Options (if any)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91" name="Text Box 52"/>
            <p:cNvSpPr txBox="1">
              <a:spLocks noChangeArrowheads="1"/>
            </p:cNvSpPr>
            <p:nvPr/>
          </p:nvSpPr>
          <p:spPr bwMode="auto">
            <a:xfrm>
              <a:off x="4380" y="2600"/>
              <a:ext cx="1136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E.g. timestamp,</a:t>
              </a:r>
            </a:p>
            <a:p>
              <a:pPr algn="ctr" eaLnBrk="0" hangingPunct="0"/>
              <a:r>
                <a:rPr lang="en-US"/>
                <a:t>record route</a:t>
              </a:r>
            </a:p>
            <a:p>
              <a:pPr algn="ctr" eaLnBrk="0" hangingPunct="0"/>
              <a:r>
                <a:rPr lang="en-US"/>
                <a:t>taken, specify</a:t>
              </a:r>
            </a:p>
            <a:p>
              <a:pPr algn="ctr" eaLnBrk="0" hangingPunct="0"/>
              <a:r>
                <a:rPr lang="en-US"/>
                <a:t>list of routers </a:t>
              </a:r>
            </a:p>
            <a:p>
              <a:pPr algn="ctr" eaLnBrk="0" hangingPunct="0"/>
              <a:r>
                <a:rPr lang="en-US"/>
                <a:t>to visit.</a:t>
              </a:r>
            </a:p>
          </p:txBody>
        </p:sp>
        <p:sp>
          <p:nvSpPr>
            <p:cNvPr id="14392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342" name="Rectangle 54"/>
          <p:cNvSpPr>
            <a:spLocks noChangeArrowheads="1"/>
          </p:cNvSpPr>
          <p:nvPr/>
        </p:nvSpPr>
        <p:spPr bwMode="auto">
          <a:xfrm>
            <a:off x="1" y="4451350"/>
            <a:ext cx="2820988" cy="2141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 dirty="0"/>
              <a:t>how much overhead with TCP?</a:t>
            </a:r>
            <a:endParaRPr lang="en-US" sz="2000" dirty="0"/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20 bytes of TCP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20 bytes of IP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= 40 bytes + app layer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/>
              <a:t>TCP retransmission scenarios (more)</a:t>
            </a: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1295400"/>
            <a:ext cx="3609975" cy="4789488"/>
            <a:chOff x="432" y="816"/>
            <a:chExt cx="2274" cy="3017"/>
          </a:xfrm>
        </p:grpSpPr>
        <p:sp>
          <p:nvSpPr>
            <p:cNvPr id="258052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8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16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6" name="Text Box 8"/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8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9" name="Text Box 11"/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0" name="Text Box 12"/>
            <p:cNvSpPr txBox="1">
              <a:spLocks noChangeArrowheads="1"/>
            </p:cNvSpPr>
            <p:nvPr/>
          </p:nvSpPr>
          <p:spPr bwMode="auto">
            <a:xfrm>
              <a:off x="835" y="3600"/>
              <a:ext cx="18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030A0"/>
                  </a:solidFill>
                </a:rPr>
                <a:t>Cumulative ACK scenario</a:t>
              </a:r>
              <a:endParaRPr lang="en-US" sz="1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58061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9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062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3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Text Box 17"/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7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8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9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70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2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US" sz="3100" dirty="0" smtClean="0"/>
              <a:t>TCP congestion control: control of sending rate</a:t>
            </a:r>
            <a:endParaRPr lang="el-GR" sz="3100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ym typeface="Webdings" pitchFamily="18" charset="2"/>
              </a:rPr>
              <a:t> Sender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Reduces the sending rate </a:t>
            </a:r>
            <a:r>
              <a:rPr lang="en-US" sz="2400" dirty="0" smtClean="0"/>
              <a:t>via reducing the </a:t>
            </a:r>
            <a:r>
              <a:rPr lang="en-US" sz="2400" i="1" dirty="0" smtClean="0">
                <a:solidFill>
                  <a:srgbClr val="FF0000"/>
                </a:solidFill>
              </a:rPr>
              <a:t>congestion window</a:t>
            </a:r>
            <a:r>
              <a:rPr lang="en-US" sz="2400" dirty="0" smtClean="0"/>
              <a:t>, when </a:t>
            </a:r>
            <a:r>
              <a:rPr lang="en-US" sz="2400" i="1" dirty="0" smtClean="0"/>
              <a:t>a</a:t>
            </a:r>
            <a:r>
              <a:rPr lang="el-GR" sz="2400" dirty="0" smtClean="0"/>
              <a:t> </a:t>
            </a:r>
            <a:r>
              <a:rPr lang="en-US" sz="2400" b="1" i="1" dirty="0" smtClean="0"/>
              <a:t>loss event </a:t>
            </a:r>
            <a:r>
              <a:rPr lang="en-US" sz="2400" dirty="0" smtClean="0"/>
              <a:t>occurs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Increase the sending rate</a:t>
            </a:r>
            <a:r>
              <a:rPr lang="el-GR" sz="2400" dirty="0" smtClean="0"/>
              <a:t>,</a:t>
            </a:r>
            <a:r>
              <a:rPr lang="en-US" sz="2400" dirty="0" smtClean="0"/>
              <a:t> when congestion is reduced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4000" dirty="0" smtClean="0">
                <a:sym typeface="Wingdings" pitchFamily="2" charset="2"/>
              </a:rPr>
              <a:t></a:t>
            </a:r>
            <a:r>
              <a:rPr lang="en-US" sz="2200" dirty="0" smtClean="0"/>
              <a:t>But how much should a sender reduce its congestion window ?</a:t>
            </a:r>
            <a:endParaRPr lang="el-GR" sz="2200" dirty="0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-158552" y="5105400"/>
            <a:ext cx="9446817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LastByteSent</a:t>
            </a:r>
            <a:r>
              <a:rPr lang="en-US" sz="2000" b="1" dirty="0"/>
              <a:t>- </a:t>
            </a:r>
            <a:r>
              <a:rPr lang="en-US" sz="2000" b="1" dirty="0" err="1"/>
              <a:t>LastByteAcked</a:t>
            </a:r>
            <a:r>
              <a:rPr lang="en-US" sz="2000" b="1" dirty="0"/>
              <a:t> </a:t>
            </a:r>
            <a:r>
              <a:rPr lang="en-US" sz="2000" dirty="0"/>
              <a:t>≤</a:t>
            </a:r>
            <a:r>
              <a:rPr lang="en-US" sz="2000" dirty="0">
                <a:solidFill>
                  <a:srgbClr val="FF99CC"/>
                </a:solidFill>
              </a:rPr>
              <a:t> </a:t>
            </a:r>
            <a:r>
              <a:rPr lang="en-US" sz="2000" b="1" dirty="0"/>
              <a:t>min</a:t>
            </a:r>
            <a:r>
              <a:rPr lang="en-US" sz="2000" dirty="0">
                <a:solidFill>
                  <a:srgbClr val="FF99CC"/>
                </a:solidFill>
              </a:rPr>
              <a:t> {</a:t>
            </a:r>
            <a:r>
              <a:rPr lang="en-US" sz="2000" b="1" i="1" dirty="0"/>
              <a:t>Congestion Window, Receive Window</a:t>
            </a:r>
            <a:r>
              <a:rPr lang="en-US" sz="2000" dirty="0">
                <a:solidFill>
                  <a:srgbClr val="FF99CC"/>
                </a:solidFill>
              </a:rPr>
              <a:t>}</a:t>
            </a:r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7086600" y="4800600"/>
            <a:ext cx="2057400" cy="914400"/>
          </a:xfrm>
          <a:prstGeom prst="ellipse">
            <a:avLst/>
          </a:prstGeom>
          <a:solidFill>
            <a:srgbClr val="FFFF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 flipV="1">
            <a:off x="78486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6937375" y="5867400"/>
            <a:ext cx="1654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flow control</a:t>
            </a:r>
            <a:endParaRPr lang="el-GR" sz="2000" b="1" i="1" dirty="0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3429000" y="28194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1730612" y="3733800"/>
            <a:ext cx="369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timeout</a:t>
            </a:r>
            <a:r>
              <a:rPr lang="en-US" sz="2400" dirty="0"/>
              <a:t> </a:t>
            </a:r>
            <a:r>
              <a:rPr lang="en-US" sz="2400" dirty="0" smtClean="0"/>
              <a:t> or </a:t>
            </a:r>
            <a:r>
              <a:rPr lang="el-GR" sz="2400" b="1" i="1" dirty="0" smtClean="0">
                <a:solidFill>
                  <a:srgbClr val="FF0000"/>
                </a:solidFill>
              </a:rPr>
              <a:t>3 </a:t>
            </a:r>
            <a:r>
              <a:rPr lang="en-US" sz="2400" b="1" i="1" dirty="0" smtClean="0">
                <a:solidFill>
                  <a:srgbClr val="FF0000"/>
                </a:solidFill>
              </a:rPr>
              <a:t>DUP ACKs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5410200" y="556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4327525" y="61610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5012154" y="579120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congestion</a:t>
            </a:r>
            <a:endParaRPr lang="el-GR" sz="2000" b="1" i="1" dirty="0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914400" y="2438400"/>
            <a:ext cx="533400" cy="26670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6276975"/>
            <a:ext cx="601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Observation: Large Congestion Windows  → Large Number of non-ACKed packets trx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l-GR" sz="3000" dirty="0" smtClean="0"/>
              <a:t>Κεντρικά χαρακτηριστικά του ελέγχου συμφόρησης του </a:t>
            </a:r>
            <a:r>
              <a:rPr lang="en-US" sz="3000" dirty="0" smtClean="0"/>
              <a:t>TCP </a:t>
            </a:r>
            <a:r>
              <a:rPr lang="el-GR" sz="3000" dirty="0" smtClean="0"/>
              <a:t>(</a:t>
            </a:r>
            <a:r>
              <a:rPr lang="en-US" sz="3000" dirty="0" smtClean="0"/>
              <a:t>congestion</a:t>
            </a:r>
            <a:r>
              <a:rPr lang="el-GR" sz="3000" dirty="0" smtClean="0"/>
              <a:t> </a:t>
            </a:r>
            <a:r>
              <a:rPr lang="en-US" sz="3000" dirty="0" smtClean="0"/>
              <a:t>control</a:t>
            </a:r>
            <a:r>
              <a:rPr lang="el-GR" sz="3000" dirty="0" smtClean="0"/>
              <a:t>)</a:t>
            </a:r>
            <a:endParaRPr lang="en-US" sz="3000" dirty="0" smtClean="0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10668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l-GR" sz="2200" b="1" dirty="0" smtClean="0">
                <a:solidFill>
                  <a:srgbClr val="007434"/>
                </a:solidFill>
              </a:rPr>
              <a:t>Γραμμική αύξηση</a:t>
            </a:r>
            <a:r>
              <a:rPr lang="en-US" sz="2200" b="1" dirty="0" smtClean="0">
                <a:solidFill>
                  <a:srgbClr val="007434"/>
                </a:solidFill>
              </a:rPr>
              <a:t>, </a:t>
            </a:r>
            <a:r>
              <a:rPr lang="el-GR" sz="2200" b="1" dirty="0" smtClean="0">
                <a:solidFill>
                  <a:srgbClr val="007434"/>
                </a:solidFill>
              </a:rPr>
              <a:t>πολλαπλασιαστική μείωση (</a:t>
            </a:r>
            <a:r>
              <a:rPr lang="en-US" sz="2200" b="1" dirty="0" smtClean="0">
                <a:solidFill>
                  <a:srgbClr val="007434"/>
                </a:solidFill>
              </a:rPr>
              <a:t>additive increase, multiplicative decrease)</a:t>
            </a:r>
            <a:r>
              <a:rPr lang="en-US" sz="2200" dirty="0" smtClean="0"/>
              <a:t>:</a:t>
            </a:r>
            <a:endParaRPr lang="en-US" sz="2200" dirty="0"/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200" dirty="0"/>
              <a:t>    Increase transmission rate (window size), probing for usable bandwidth, </a:t>
            </a:r>
            <a:r>
              <a:rPr lang="en-US" sz="2200" b="1" i="1" dirty="0"/>
              <a:t>until loss occurs</a:t>
            </a: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</a:rPr>
              <a:t>additive </a:t>
            </a:r>
            <a:r>
              <a:rPr lang="en-US" sz="2200" b="1" i="1" u="sng" dirty="0">
                <a:solidFill>
                  <a:srgbClr val="FF0000"/>
                </a:solidFill>
              </a:rPr>
              <a:t>increase</a:t>
            </a:r>
            <a:r>
              <a:rPr lang="en-US" sz="2200" i="1" u="sng" dirty="0">
                <a:solidFill>
                  <a:srgbClr val="FF0000"/>
                </a:solidFill>
              </a:rPr>
              <a:t>:</a:t>
            </a:r>
            <a:r>
              <a:rPr lang="en-US" sz="2200" dirty="0"/>
              <a:t> increase  </a:t>
            </a:r>
            <a:r>
              <a:rPr lang="en-US" sz="2200" b="1" dirty="0"/>
              <a:t>Congestion Window</a:t>
            </a:r>
            <a:r>
              <a:rPr lang="en-US" sz="2200" dirty="0"/>
              <a:t> by </a:t>
            </a:r>
            <a:r>
              <a:rPr lang="en-US" sz="2200" b="1" i="1" dirty="0"/>
              <a:t>1 MSS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2"/>
                </a:solidFill>
              </a:rPr>
              <a:t>every </a:t>
            </a:r>
            <a:r>
              <a:rPr lang="en-US" sz="2200" b="1" dirty="0" smtClean="0">
                <a:solidFill>
                  <a:schemeClr val="accent2"/>
                </a:solidFill>
              </a:rPr>
              <a:t>RTT, </a:t>
            </a:r>
            <a:r>
              <a:rPr lang="en-US" sz="2200" b="1" dirty="0">
                <a:solidFill>
                  <a:schemeClr val="accent2"/>
                </a:solidFill>
              </a:rPr>
              <a:t>until loss detected</a:t>
            </a:r>
            <a:endParaRPr lang="en-US" sz="2200" b="1" i="1" dirty="0">
              <a:solidFill>
                <a:schemeClr val="accent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</a:rPr>
              <a:t>multiplicative </a:t>
            </a:r>
            <a:r>
              <a:rPr lang="en-US" sz="2200" b="1" i="1" u="sng" dirty="0">
                <a:solidFill>
                  <a:srgbClr val="FF0000"/>
                </a:solidFill>
              </a:rPr>
              <a:t>decrease</a:t>
            </a:r>
            <a:r>
              <a:rPr lang="en-US" sz="2200" u="sng" dirty="0">
                <a:solidFill>
                  <a:srgbClr val="FF0000"/>
                </a:solidFill>
              </a:rPr>
              <a:t>:</a:t>
            </a:r>
            <a:r>
              <a:rPr lang="en-US" sz="2200" dirty="0"/>
              <a:t> cut </a:t>
            </a:r>
            <a:r>
              <a:rPr lang="en-US" sz="2200" b="1" dirty="0"/>
              <a:t>Congestion Window</a:t>
            </a:r>
            <a:r>
              <a:rPr lang="en-US" sz="2200" dirty="0"/>
              <a:t> in</a:t>
            </a:r>
            <a:r>
              <a:rPr lang="en-US" sz="2200" b="1" i="1" dirty="0"/>
              <a:t> half </a:t>
            </a:r>
            <a:r>
              <a:rPr lang="en-US" sz="2200" b="1" dirty="0">
                <a:solidFill>
                  <a:schemeClr val="accent2"/>
                </a:solidFill>
              </a:rPr>
              <a:t>after loss</a:t>
            </a:r>
            <a:endParaRPr lang="el-GR" sz="2200" b="1" dirty="0">
              <a:solidFill>
                <a:schemeClr val="accent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endParaRPr lang="el-GR" sz="2200" dirty="0"/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n-US" sz="2200" b="1" dirty="0">
                <a:solidFill>
                  <a:srgbClr val="009900"/>
                </a:solidFill>
              </a:rPr>
              <a:t>Slow start</a:t>
            </a:r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n-US" sz="2200" b="1" dirty="0">
                <a:solidFill>
                  <a:srgbClr val="009900"/>
                </a:solidFill>
              </a:rPr>
              <a:t>Reaction to timeout</a:t>
            </a:r>
            <a:r>
              <a:rPr lang="en-US" sz="2200" b="1" dirty="0"/>
              <a:t> events</a:t>
            </a:r>
            <a:r>
              <a:rPr lang="en-US" sz="2200" dirty="0"/>
              <a:t> </a:t>
            </a:r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200" dirty="0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3528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 rot="-5400000">
            <a:off x="2743200" y="472122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11658600" cy="1295400"/>
          </a:xfrm>
        </p:spPr>
        <p:txBody>
          <a:bodyPr/>
          <a:lstStyle/>
          <a:p>
            <a:pPr algn="ctr"/>
            <a:r>
              <a:rPr lang="en-US" sz="2300" dirty="0" smtClean="0"/>
              <a:t>TCP congestion control: </a:t>
            </a:r>
            <a:br>
              <a:rPr lang="en-US" sz="2300" dirty="0" smtClean="0"/>
            </a:br>
            <a:r>
              <a:rPr lang="en-US" sz="2300" dirty="0" smtClean="0"/>
              <a:t>additive increase, multiplicative decrease (AIMD)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10000" y="3886200"/>
          <a:ext cx="56388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VISIO" r:id="rId3" imgW="7802280" imgH="3540960" progId="">
                  <p:embed/>
                </p:oleObj>
              </mc:Choice>
              <mc:Fallback>
                <p:oleObj name="VISIO" r:id="rId3" imgW="7802280" imgH="3540960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86200"/>
                        <a:ext cx="5638800" cy="256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81000" y="11430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400" i="1" dirty="0">
                <a:solidFill>
                  <a:srgbClr val="0099FF"/>
                </a:solidFill>
              </a:rPr>
              <a:t>Approach:</a:t>
            </a:r>
            <a:r>
              <a:rPr lang="en-US" sz="2400" u="sng" dirty="0"/>
              <a:t> </a:t>
            </a:r>
            <a:r>
              <a:rPr lang="en-US" sz="2400" dirty="0"/>
              <a:t>increase transmission rate (window size), probing for usable bandwidth </a:t>
            </a:r>
            <a:r>
              <a:rPr lang="en-US" sz="2400" dirty="0">
                <a:solidFill>
                  <a:srgbClr val="FF0000"/>
                </a:solidFill>
              </a:rPr>
              <a:t>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r>
              <a:rPr lang="en-US" sz="2800" i="1" dirty="0">
                <a:solidFill>
                  <a:srgbClr val="009900"/>
                </a:solidFill>
                <a:sym typeface="Wingdings" pitchFamily="2" charset="2"/>
              </a:rPr>
              <a:t></a:t>
            </a:r>
            <a:r>
              <a:rPr lang="el-GR" sz="2400" i="1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srgbClr val="009900"/>
                </a:solidFill>
              </a:rPr>
              <a:t>additive increase:</a:t>
            </a:r>
            <a:r>
              <a:rPr lang="en-US" sz="2400" dirty="0"/>
              <a:t> increase  </a:t>
            </a:r>
            <a:r>
              <a:rPr lang="en-US" sz="2400" b="1" dirty="0"/>
              <a:t>Congestion Window</a:t>
            </a:r>
            <a:r>
              <a:rPr lang="en-US" sz="2400" dirty="0"/>
              <a:t> by 1 MSS every RTT </a:t>
            </a:r>
            <a:r>
              <a:rPr lang="en-US" sz="2400" u="sng" dirty="0">
                <a:solidFill>
                  <a:srgbClr val="FF0000"/>
                </a:solidFill>
              </a:rPr>
              <a:t>until loss detected</a:t>
            </a:r>
            <a:endParaRPr lang="en-US" sz="2400" i="1" u="sng" dirty="0">
              <a:solidFill>
                <a:srgbClr val="FF0000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i="1" dirty="0">
                <a:solidFill>
                  <a:srgbClr val="FF0000"/>
                </a:solidFill>
              </a:rPr>
              <a:t>multiplicative decrease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cut </a:t>
            </a:r>
            <a:r>
              <a:rPr lang="en-US" sz="2400" b="1" dirty="0"/>
              <a:t>Congestion Window</a:t>
            </a:r>
            <a:r>
              <a:rPr lang="en-US" sz="2400" dirty="0"/>
              <a:t> in half </a:t>
            </a:r>
            <a:r>
              <a:rPr lang="el-GR" sz="2400" dirty="0" smtClean="0"/>
              <a:t>  </a:t>
            </a:r>
            <a:r>
              <a:rPr lang="en-US" sz="2400" u="sng" dirty="0" smtClean="0">
                <a:solidFill>
                  <a:srgbClr val="FF0000"/>
                </a:solidFill>
              </a:rPr>
              <a:t>after </a:t>
            </a:r>
            <a:r>
              <a:rPr lang="en-US" sz="2400" u="sng" dirty="0">
                <a:solidFill>
                  <a:srgbClr val="FF0000"/>
                </a:solidFill>
              </a:rPr>
              <a:t>loss</a:t>
            </a:r>
            <a:r>
              <a:rPr lang="en-US" sz="2400" dirty="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33528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 rot="-5400000">
            <a:off x="1830387" y="4722813"/>
            <a:ext cx="2314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congestion window size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0" y="6156325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  <a:r>
              <a:rPr lang="el-GR" sz="2000"/>
              <a:t> </a:t>
            </a:r>
            <a:r>
              <a:rPr lang="en-US" sz="2000"/>
              <a:t>for bandwidth</a:t>
            </a: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 flipV="1">
            <a:off x="457200" y="22860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0" y="3886200"/>
            <a:ext cx="28488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Using the additive increase</a:t>
            </a:r>
            <a:r>
              <a:rPr lang="el-GR" dirty="0" smtClean="0"/>
              <a:t> </a:t>
            </a:r>
            <a:endParaRPr lang="en-US" dirty="0"/>
          </a:p>
          <a:p>
            <a:pPr algn="l"/>
            <a:r>
              <a:rPr lang="en-US" dirty="0" smtClean="0"/>
              <a:t>It probes the network to</a:t>
            </a:r>
          </a:p>
          <a:p>
            <a:pPr algn="l"/>
            <a:r>
              <a:rPr lang="en-US" dirty="0" smtClean="0"/>
              <a:t>Check if the congestion has</a:t>
            </a:r>
          </a:p>
          <a:p>
            <a:pPr algn="l"/>
            <a:r>
              <a:rPr lang="en-US" dirty="0" smtClean="0"/>
              <a:t>Been alleviated</a:t>
            </a:r>
            <a:endParaRPr lang="el-GR" dirty="0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 rot="16200000">
            <a:off x="-921011" y="2431534"/>
            <a:ext cx="248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/>
              <a:t>congestion </a:t>
            </a:r>
            <a:r>
              <a:rPr lang="en-US" sz="1800" b="1" dirty="0"/>
              <a:t>avoidance</a:t>
            </a:r>
            <a:endParaRPr lang="el-GR" sz="1800" b="1" dirty="0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V="1">
            <a:off x="5334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80316" y="236321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672328" y="1728216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328" y="1728216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81903" y="1728216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408567">
            <a:off x="7086791" y="2329879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one segment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-5400000">
            <a:off x="5637403" y="2568004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8329803" y="1737741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803" y="1737741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05903" y="1747266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75553" y="217747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590153" y="221557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5894578" y="2348929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04103" y="2910904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056503" y="2768029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83766" y="5514404"/>
            <a:ext cx="658812" cy="366712"/>
            <a:chOff x="3304" y="3530"/>
            <a:chExt cx="415" cy="231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085078" y="314426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080316" y="3229991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6080316" y="3753866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6053328" y="401421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408567">
            <a:off x="7085203" y="3115691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408567">
            <a:off x="7121847" y="4128616"/>
            <a:ext cx="1417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Arial" charset="0"/>
              </a:rPr>
              <a:t>four segments</a:t>
            </a:r>
            <a:endParaRPr lang="en-US" sz="1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75553" y="4149154"/>
            <a:ext cx="2519363" cy="652462"/>
            <a:chOff x="3954" y="2214"/>
            <a:chExt cx="1587" cy="411"/>
          </a:xfrm>
        </p:grpSpPr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 flipV="1">
            <a:off x="6361303" y="4530154"/>
            <a:ext cx="2228850" cy="604837"/>
            <a:chOff x="3954" y="2214"/>
            <a:chExt cx="1587" cy="411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07849" y="1682496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49" y="1682496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717424" y="1682496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42" name="Object 11"/>
          <p:cNvGraphicFramePr>
            <a:graphicFrameLocks noChangeAspect="1"/>
          </p:cNvGraphicFramePr>
          <p:nvPr/>
        </p:nvGraphicFramePr>
        <p:xfrm>
          <a:off x="2965324" y="1692021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324" y="1692021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241424" y="1701546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711074" y="213175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85800" y="1066800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Additive Increase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67400" y="1066800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Exponential Increase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18288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How fast the window size of the sender increases affects the TCP sending rate 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grpSp>
        <p:nvGrpSpPr>
          <p:cNvPr id="68" name="Group 3"/>
          <p:cNvGrpSpPr>
            <a:grpSpLocks noGrp="1"/>
          </p:cNvGrpSpPr>
          <p:nvPr/>
        </p:nvGrpSpPr>
        <p:grpSpPr bwMode="auto">
          <a:xfrm>
            <a:off x="457200" y="1981200"/>
            <a:ext cx="3200400" cy="4648200"/>
            <a:chOff x="4366" y="814"/>
            <a:chExt cx="1041" cy="2150"/>
          </a:xfrm>
        </p:grpSpPr>
        <p:sp>
          <p:nvSpPr>
            <p:cNvPr id="72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7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l-GR" sz="3200" dirty="0" smtClean="0"/>
              <a:t>Αποφυγή συμφόρησης (</a:t>
            </a:r>
            <a:r>
              <a:rPr lang="en-US" sz="3200" dirty="0" smtClean="0"/>
              <a:t>Congestion Avoidance</a:t>
            </a:r>
            <a:r>
              <a:rPr lang="el-GR" sz="3200" dirty="0" smtClean="0"/>
              <a:t>)</a:t>
            </a:r>
            <a:endParaRPr lang="en-US" sz="3200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l-GR" b="1" u="sng" dirty="0" smtClean="0"/>
              <a:t>γραμμική αύξηση </a:t>
            </a:r>
            <a:r>
              <a:rPr lang="el-GR" dirty="0" smtClean="0"/>
              <a:t>του παραθύρου του</a:t>
            </a:r>
            <a:r>
              <a:rPr lang="en-US" dirty="0" smtClean="0"/>
              <a:t>TCP congestion control </a:t>
            </a:r>
            <a:r>
              <a:rPr lang="el-GR" dirty="0" smtClean="0"/>
              <a:t>λέγεται φάση αποφυγής συμφόρησης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75929" y="2819177"/>
            <a:ext cx="2403475" cy="3889375"/>
            <a:chOff x="4366" y="814"/>
            <a:chExt cx="1041" cy="21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4773141" y="4128864"/>
            <a:ext cx="2376488" cy="1282700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Add one packet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each RTT</a:t>
            </a:r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1676400" y="2819400"/>
            <a:ext cx="2403475" cy="3889375"/>
            <a:chOff x="4366" y="814"/>
            <a:chExt cx="1041" cy="2150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4773612" y="4129087"/>
            <a:ext cx="2376488" cy="1282700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Add one packet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each RTT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TCP Congestion Control – key ideas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29200" cy="3581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sender limits transmission:</a:t>
            </a: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           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CongWin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Font typeface="ZapfDingbats"/>
              <a:buNone/>
            </a:pPr>
            <a:r>
              <a:rPr lang="en-US" sz="1800" dirty="0" smtClean="0">
                <a:latin typeface="Courier New" pitchFamily="49" charset="0"/>
                <a:sym typeface="Symbol" pitchFamily="18" charset="2"/>
              </a:rPr>
              <a:t>(</a:t>
            </a:r>
            <a:r>
              <a:rPr lang="el-GR" sz="1800" dirty="0" smtClean="0">
                <a:latin typeface="Courier New" pitchFamily="49" charset="0"/>
                <a:sym typeface="Symbol" pitchFamily="18" charset="2"/>
              </a:rPr>
              <a:t>για απλότητα ας «αγνοήσουμε» προς στιγμή τον έλεγχο ροής)</a:t>
            </a:r>
            <a:endParaRPr lang="en-US" sz="1800" dirty="0" smtClean="0">
              <a:latin typeface="Courier New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200" dirty="0" smtClean="0"/>
              <a:t>Roughly: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</a:rPr>
              <a:t>Congestion Window</a:t>
            </a:r>
            <a:r>
              <a:rPr lang="en-US" sz="2000" dirty="0" smtClean="0"/>
              <a:t> is </a:t>
            </a:r>
            <a:r>
              <a:rPr lang="en-US" sz="2000" b="1" dirty="0" smtClean="0">
                <a:solidFill>
                  <a:srgbClr val="FF0000"/>
                </a:solidFill>
              </a:rPr>
              <a:t>dynamic</a:t>
            </a:r>
            <a:r>
              <a:rPr lang="en-US" sz="2000" dirty="0" smtClean="0"/>
              <a:t>, function of perceived network congestion</a:t>
            </a:r>
          </a:p>
          <a:p>
            <a:endParaRPr lang="en-US" sz="2000" dirty="0" smtClean="0"/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5105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1800" u="sng" dirty="0" smtClean="0">
                <a:solidFill>
                  <a:srgbClr val="FF0000"/>
                </a:solidFill>
              </a:rPr>
              <a:t>How does  sender perceive congestion?</a:t>
            </a:r>
            <a:endParaRPr lang="en-US" sz="1800" dirty="0" smtClean="0"/>
          </a:p>
          <a:p>
            <a:pPr>
              <a:buNone/>
            </a:pPr>
            <a:r>
              <a:rPr lang="el-GR" sz="1800" dirty="0" smtClean="0"/>
              <a:t>  </a:t>
            </a:r>
            <a:r>
              <a:rPr lang="en-US" sz="1800" dirty="0" smtClean="0"/>
              <a:t>loss event = </a:t>
            </a:r>
            <a:r>
              <a:rPr lang="en-US" sz="1800" b="1" i="1" u="sng" dirty="0" smtClean="0"/>
              <a:t>timeout</a:t>
            </a:r>
            <a:r>
              <a:rPr lang="en-US" sz="1800" dirty="0" smtClean="0"/>
              <a:t> </a:t>
            </a:r>
            <a:r>
              <a:rPr lang="en-US" sz="1800" i="1" dirty="0" smtClean="0"/>
              <a:t>or</a:t>
            </a:r>
            <a:r>
              <a:rPr lang="en-US" sz="1800" dirty="0" smtClean="0"/>
              <a:t> </a:t>
            </a:r>
            <a:r>
              <a:rPr lang="en-US" sz="1800" b="1" i="1" u="sng" dirty="0" smtClean="0"/>
              <a:t>3 duplicate </a:t>
            </a:r>
            <a:r>
              <a:rPr lang="en-US" sz="1800" b="1" i="1" u="sng" dirty="0" err="1" smtClean="0"/>
              <a:t>acks</a:t>
            </a:r>
            <a:endParaRPr lang="en-US" sz="1800" b="1" i="1" u="sng" dirty="0" smtClean="0"/>
          </a:p>
          <a:p>
            <a:pPr>
              <a:buNone/>
            </a:pPr>
            <a:r>
              <a:rPr lang="el-GR" sz="1800" dirty="0" smtClean="0"/>
              <a:t> </a:t>
            </a:r>
            <a:r>
              <a:rPr lang="en-US" sz="1800" dirty="0" smtClean="0"/>
              <a:t>TCP sender reduces rate (</a:t>
            </a:r>
            <a:r>
              <a:rPr lang="en-US" sz="1800" b="1" dirty="0" smtClean="0">
                <a:latin typeface="Courier New" pitchFamily="49" charset="0"/>
              </a:rPr>
              <a:t>Congestion Window</a:t>
            </a:r>
            <a:r>
              <a:rPr lang="en-US" sz="1800" dirty="0" smtClean="0"/>
              <a:t>) after loss event</a:t>
            </a:r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three mechanisms: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AIMD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slow start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conservative after timeout events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505200"/>
            <a:ext cx="4410075" cy="762000"/>
            <a:chOff x="1104" y="3564"/>
            <a:chExt cx="2778" cy="510"/>
          </a:xfrm>
        </p:grpSpPr>
        <p:sp>
          <p:nvSpPr>
            <p:cNvPr id="62474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5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62478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2472" name="Oval 12"/>
          <p:cNvSpPr>
            <a:spLocks noChangeArrowheads="1"/>
          </p:cNvSpPr>
          <p:nvPr/>
        </p:nvSpPr>
        <p:spPr bwMode="auto">
          <a:xfrm>
            <a:off x="4495800" y="3429000"/>
            <a:ext cx="4648200" cy="2286000"/>
          </a:xfrm>
          <a:prstGeom prst="ellipse">
            <a:avLst/>
          </a:prstGeom>
          <a:solidFill>
            <a:srgbClr val="FFFF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Text Box 14"/>
          <p:cNvSpPr txBox="1">
            <a:spLocks noChangeArrowheads="1"/>
          </p:cNvSpPr>
          <p:nvPr/>
        </p:nvSpPr>
        <p:spPr bwMode="auto">
          <a:xfrm>
            <a:off x="504825" y="5867400"/>
            <a:ext cx="6319838" cy="819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Observation: Large Congestion Windows 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Rates</a:t>
            </a:r>
          </a:p>
          <a:p>
            <a:r>
              <a:rPr lang="en-GB" sz="1400">
                <a:latin typeface="Arial" pitchFamily="34" charset="0"/>
                <a:cs typeface="Arial" pitchFamily="34" charset="0"/>
              </a:rPr>
              <a:t>in the slides, sometimes we talk about increase/decrease of the rate and </a:t>
            </a:r>
          </a:p>
          <a:p>
            <a:r>
              <a:rPr lang="en-GB" sz="1400">
                <a:latin typeface="Arial" pitchFamily="34" charset="0"/>
                <a:cs typeface="Arial" pitchFamily="34" charset="0"/>
              </a:rPr>
              <a:t>other times about increase/decrease of CongWindow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880"/>
            <a:ext cx="7772400" cy="1143000"/>
          </a:xfrm>
        </p:spPr>
        <p:txBody>
          <a:bodyPr/>
          <a:lstStyle/>
          <a:p>
            <a:r>
              <a:rPr lang="en-US" dirty="0" smtClean="0"/>
              <a:t>TCP Slow Start (1/3)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2960"/>
            <a:ext cx="9448800" cy="4648200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/>
              <a:t>Όταν ξεκινά η σύνδεση το</a:t>
            </a:r>
            <a:r>
              <a:rPr lang="en-US" sz="2400" b="1" dirty="0" smtClean="0"/>
              <a:t> </a:t>
            </a:r>
            <a:r>
              <a:rPr lang="en-US" sz="2400" dirty="0" err="1" smtClean="0">
                <a:latin typeface="Courier New" pitchFamily="49" charset="0"/>
              </a:rPr>
              <a:t>CongestionWindow</a:t>
            </a:r>
            <a:r>
              <a:rPr lang="en-US" sz="2400" dirty="0" smtClean="0"/>
              <a:t> </a:t>
            </a:r>
            <a:r>
              <a:rPr lang="el-GR" sz="2400" dirty="0" smtClean="0"/>
              <a:t>είναι</a:t>
            </a:r>
            <a:r>
              <a:rPr lang="en-US" sz="2400" dirty="0" smtClean="0"/>
              <a:t> 1 MSS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</a:t>
            </a:r>
            <a:r>
              <a:rPr lang="el-GR" sz="2000" dirty="0" smtClean="0"/>
              <a:t>επειδή το </a:t>
            </a:r>
            <a:r>
              <a:rPr lang="en-US" sz="2000" dirty="0" smtClean="0"/>
              <a:t>congestion window </a:t>
            </a:r>
            <a:r>
              <a:rPr lang="el-GR" sz="2000" dirty="0" smtClean="0"/>
              <a:t>είναι πολύ μικρό λέγεται </a:t>
            </a:r>
            <a:r>
              <a:rPr lang="en-US" sz="2000" dirty="0" smtClean="0"/>
              <a:t>“slow start”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Example: MSS = 500 bytes &amp; RTT = 200 </a:t>
            </a:r>
            <a:r>
              <a:rPr lang="en-US" sz="2000" dirty="0" err="1" smtClean="0"/>
              <a:t>msec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initial rate = 20 kbps</a:t>
            </a:r>
            <a:endParaRPr lang="en-US" dirty="0" smtClean="0">
              <a:sym typeface="Wingdings" pitchFamily="2" charset="2"/>
            </a:endParaRPr>
          </a:p>
          <a:p>
            <a:pPr>
              <a:buFont typeface="ZapfDingbats"/>
              <a:buNone/>
            </a:pPr>
            <a:r>
              <a:rPr lang="en-US" sz="2400" u="sng" dirty="0" smtClean="0">
                <a:sym typeface="Wingdings" pitchFamily="2" charset="2"/>
              </a:rPr>
              <a:t> note: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200" b="1" dirty="0" smtClean="0">
                <a:solidFill>
                  <a:srgbClr val="009900"/>
                </a:solidFill>
                <a:sym typeface="Wingdings" pitchFamily="2" charset="2"/>
              </a:rPr>
              <a:t>Ωστόσο το διαθέσιμο</a:t>
            </a:r>
            <a:r>
              <a:rPr lang="en-US" sz="2200" b="1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bandwidth </a:t>
            </a:r>
            <a:r>
              <a:rPr lang="el-GR" sz="2200" b="1" dirty="0" smtClean="0">
                <a:solidFill>
                  <a:srgbClr val="009900"/>
                </a:solidFill>
              </a:rPr>
              <a:t>μπορεί να είναι</a:t>
            </a:r>
            <a:r>
              <a:rPr lang="en-US" sz="2200" b="1" dirty="0" smtClean="0">
                <a:solidFill>
                  <a:srgbClr val="009900"/>
                </a:solidFill>
              </a:rPr>
              <a:t> &gt;&gt;MSS/RTT</a:t>
            </a:r>
            <a:endParaRPr lang="el-GR" sz="2200" b="1" dirty="0" smtClean="0">
              <a:solidFill>
                <a:srgbClr val="009900"/>
              </a:solidFill>
            </a:endParaRPr>
          </a:p>
          <a:p>
            <a:pPr>
              <a:buFont typeface="Wingdings"/>
              <a:buChar char="J"/>
            </a:pPr>
            <a:r>
              <a:rPr lang="el-GR" sz="2400" dirty="0" smtClean="0">
                <a:sym typeface="Wingdings" pitchFamily="2" charset="2"/>
              </a:rPr>
              <a:t>Γι αυτό το λόγο αυξάνουμε γρήγορα το ρυθμό μετάδοσης</a:t>
            </a:r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Δηλαδή τον αυξάνουμε εκθετικά</a:t>
            </a:r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Μέχρι όμως την πρώτη απώλεια πακέτου</a:t>
            </a:r>
            <a:endParaRPr lang="en-US" sz="2000" dirty="0" smtClean="0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48768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l-GR" sz="2400"/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0" y="4198620"/>
            <a:ext cx="960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l-GR" sz="5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l-GR" sz="2800" dirty="0" smtClean="0">
                <a:solidFill>
                  <a:srgbClr val="0099FF"/>
                </a:solidFill>
                <a:sym typeface="Wingdings" pitchFamily="2" charset="2"/>
              </a:rPr>
              <a:t></a:t>
            </a:r>
            <a:r>
              <a:rPr lang="en-US" sz="2000" dirty="0" smtClean="0">
                <a:solidFill>
                  <a:schemeClr val="accent4"/>
                </a:solidFill>
                <a:sym typeface="Wingdings" pitchFamily="2" charset="2"/>
              </a:rPr>
              <a:t>The increase</a:t>
            </a:r>
            <a:r>
              <a:rPr lang="el-GR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dirty="0" err="1">
                <a:solidFill>
                  <a:schemeClr val="accent4"/>
                </a:solidFill>
              </a:rPr>
              <a:t>CongestionWindow</a:t>
            </a:r>
            <a:r>
              <a:rPr lang="en-US" sz="2000" dirty="0">
                <a:solidFill>
                  <a:schemeClr val="accent4"/>
                </a:solidFill>
              </a:rPr>
              <a:t>++) </a:t>
            </a:r>
            <a:r>
              <a:rPr lang="en-US" sz="2000" dirty="0" smtClean="0">
                <a:solidFill>
                  <a:schemeClr val="accent4"/>
                </a:solidFill>
              </a:rPr>
              <a:t>takes place </a:t>
            </a:r>
            <a:r>
              <a:rPr lang="en-US" sz="2400" b="1" u="sng" dirty="0" smtClean="0">
                <a:solidFill>
                  <a:schemeClr val="accent4"/>
                </a:solidFill>
              </a:rPr>
              <a:t>at the reception of</a:t>
            </a:r>
            <a:r>
              <a:rPr lang="el-GR" sz="2000" b="1" dirty="0" smtClean="0">
                <a:solidFill>
                  <a:schemeClr val="accent4"/>
                </a:solidFill>
              </a:rPr>
              <a:t> </a:t>
            </a:r>
            <a:endParaRPr lang="en-US" sz="2000" b="1" dirty="0">
              <a:solidFill>
                <a:schemeClr val="accent4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</a:rPr>
              <a:t>1 ACK</a:t>
            </a:r>
            <a:r>
              <a:rPr lang="en-US" sz="2000" dirty="0">
                <a:solidFill>
                  <a:schemeClr val="accent4"/>
                </a:solidFill>
              </a:rPr>
              <a:t> …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4000" dirty="0">
                <a:solidFill>
                  <a:schemeClr val="accent4"/>
                </a:solidFill>
                <a:sym typeface="Wingdings"/>
              </a:rPr>
              <a:t></a:t>
            </a:r>
            <a:r>
              <a:rPr lang="en-US" sz="2000" dirty="0">
                <a:solidFill>
                  <a:schemeClr val="accent4"/>
                </a:solidFill>
              </a:rPr>
              <a:t> why the rate increases exponentially fast?</a:t>
            </a:r>
            <a:endParaRPr lang="en-US" sz="2200" dirty="0">
              <a:solidFill>
                <a:schemeClr val="accent4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mtClean="0"/>
              <a:t>Example of TCP Slow start (2/3)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52400" y="1676400"/>
            <a:ext cx="8991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TCP sends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first segment </a:t>
            </a:r>
            <a:r>
              <a:rPr lang="en-US" sz="2400" dirty="0"/>
              <a:t>and waits for the ACK</a:t>
            </a:r>
          </a:p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If this segment is </a:t>
            </a:r>
            <a:r>
              <a:rPr lang="en-US" sz="2400" dirty="0" err="1"/>
              <a:t>acked</a:t>
            </a:r>
            <a:r>
              <a:rPr lang="en-US" sz="2400" dirty="0"/>
              <a:t> before a loss event,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/>
              <a:t>the TCP sender increases the congestion window by 1 MSS, and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/>
              <a:t>sends out two maximum-sized segments. </a:t>
            </a:r>
          </a:p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If these segments are </a:t>
            </a:r>
            <a:r>
              <a:rPr lang="en-US" sz="2400" dirty="0" err="1"/>
              <a:t>acked</a:t>
            </a:r>
            <a:r>
              <a:rPr lang="en-US" sz="2400" dirty="0"/>
              <a:t> before loss events,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the sender increase the congestion window by </a:t>
            </a:r>
            <a:r>
              <a:rPr lang="en-US" sz="2400" b="1" dirty="0">
                <a:solidFill>
                  <a:srgbClr val="00B050"/>
                </a:solidFill>
              </a:rPr>
              <a:t>1 </a:t>
            </a:r>
            <a:r>
              <a:rPr lang="en-US" sz="2400" b="1" i="1" dirty="0">
                <a:solidFill>
                  <a:srgbClr val="00B050"/>
                </a:solidFill>
              </a:rPr>
              <a:t>MSS </a:t>
            </a:r>
            <a:r>
              <a:rPr lang="en-US" sz="2400" i="1" dirty="0">
                <a:solidFill>
                  <a:srgbClr val="007434"/>
                </a:solidFill>
              </a:rPr>
              <a:t>for </a:t>
            </a:r>
            <a:r>
              <a:rPr lang="en-US" sz="2400" b="1" i="1" u="sng" dirty="0">
                <a:solidFill>
                  <a:srgbClr val="007434"/>
                </a:solidFill>
              </a:rPr>
              <a:t>each of the ACK segments</a:t>
            </a:r>
            <a:r>
              <a:rPr lang="en-US" sz="2400" dirty="0"/>
              <a:t>, </a:t>
            </a:r>
          </a:p>
          <a:p>
            <a:pPr marL="457200" indent="-457200" algn="just"/>
            <a:r>
              <a:rPr lang="en-US" sz="2400" dirty="0"/>
              <a:t>        (giving a congestion window of 4 </a:t>
            </a:r>
            <a:r>
              <a:rPr lang="en-US" sz="2400" i="1" dirty="0"/>
              <a:t>MSSS</a:t>
            </a:r>
            <a:r>
              <a:rPr lang="en-US" sz="2400" dirty="0"/>
              <a:t>), and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sends out 4 maximum sized segments. </a:t>
            </a:r>
          </a:p>
          <a:p>
            <a:pPr marL="457200" indent="-457200" algn="just"/>
            <a:endParaRPr lang="en-US" sz="2400" dirty="0"/>
          </a:p>
          <a:p>
            <a:pPr marL="457200" indent="-457200" algn="just"/>
            <a:r>
              <a:rPr lang="en-US" sz="2400" dirty="0"/>
              <a:t>The value of </a:t>
            </a:r>
            <a:r>
              <a:rPr lang="en-US" sz="2400" dirty="0" err="1"/>
              <a:t>CongWindow</a:t>
            </a:r>
            <a:r>
              <a:rPr lang="en-US" sz="2400" dirty="0"/>
              <a:t> </a:t>
            </a:r>
            <a:r>
              <a:rPr lang="en-US" sz="2400" b="1" dirty="0"/>
              <a:t>effectively doubles </a:t>
            </a:r>
            <a:r>
              <a:rPr lang="en-US" sz="2400" dirty="0"/>
              <a:t>every RTT during the slow-start phase.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 (3/3)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When connection begins, increase rate exponentially </a:t>
            </a:r>
            <a:r>
              <a:rPr lang="en-US" sz="2400" b="1" dirty="0" smtClean="0">
                <a:solidFill>
                  <a:srgbClr val="FF0000"/>
                </a:solidFill>
              </a:rPr>
              <a:t>until first loss event:</a:t>
            </a:r>
          </a:p>
          <a:p>
            <a:pPr lvl="1">
              <a:buFont typeface="ZapfDingbats"/>
              <a:buNone/>
            </a:pPr>
            <a:r>
              <a:rPr lang="en-US" b="1" u="sng" dirty="0" smtClean="0">
                <a:solidFill>
                  <a:srgbClr val="007434"/>
                </a:solidFill>
              </a:rPr>
              <a:t>double</a:t>
            </a:r>
            <a:r>
              <a:rPr lang="en-US" b="1" dirty="0" smtClean="0">
                <a:solidFill>
                  <a:srgbClr val="007434"/>
                </a:solidFill>
              </a:rPr>
              <a:t> </a:t>
            </a:r>
            <a:r>
              <a:rPr lang="en-US" b="1" dirty="0" err="1" smtClean="0">
                <a:solidFill>
                  <a:srgbClr val="007434"/>
                </a:solidFill>
                <a:latin typeface="Courier New" pitchFamily="49" charset="0"/>
              </a:rPr>
              <a:t>CongWin</a:t>
            </a:r>
            <a:r>
              <a:rPr lang="en-US" b="1" dirty="0" smtClean="0">
                <a:solidFill>
                  <a:srgbClr val="007434"/>
                </a:solidFill>
              </a:rPr>
              <a:t> </a:t>
            </a:r>
            <a:r>
              <a:rPr lang="en-US" b="1" u="sng" dirty="0" smtClean="0">
                <a:solidFill>
                  <a:srgbClr val="007434"/>
                </a:solidFill>
              </a:rPr>
              <a:t>every</a:t>
            </a:r>
            <a:r>
              <a:rPr lang="en-US" b="1" dirty="0" smtClean="0">
                <a:solidFill>
                  <a:srgbClr val="007434"/>
                </a:solidFill>
              </a:rPr>
              <a:t> RTT</a:t>
            </a:r>
          </a:p>
          <a:p>
            <a:pPr lvl="1">
              <a:buFont typeface="ZapfDingbats"/>
              <a:buNone/>
            </a:pPr>
            <a:r>
              <a:rPr lang="en-US" sz="4000" dirty="0" smtClean="0">
                <a:sym typeface="Wingdings 2" pitchFamily="18" charset="2"/>
              </a:rPr>
              <a:t></a:t>
            </a:r>
            <a:r>
              <a:rPr lang="en-US" sz="2000" dirty="0" smtClean="0"/>
              <a:t>done by </a:t>
            </a:r>
            <a:r>
              <a:rPr lang="en-US" sz="2000" b="1" dirty="0" smtClean="0"/>
              <a:t>incrementing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dirty="0" smtClean="0"/>
              <a:t> for </a:t>
            </a:r>
            <a:r>
              <a:rPr lang="en-US" sz="2000" b="1" dirty="0" smtClean="0"/>
              <a:t>every ACK received</a:t>
            </a:r>
          </a:p>
          <a:p>
            <a:pPr lvl="1">
              <a:buFont typeface="ZapfDingbats"/>
              <a:buNone/>
            </a:pP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400" dirty="0" smtClean="0"/>
              <a:t>Summary: initial rate is </a:t>
            </a:r>
            <a:r>
              <a:rPr lang="en-US" sz="2400" b="1" i="1" dirty="0" smtClean="0">
                <a:solidFill>
                  <a:srgbClr val="FF0000"/>
                </a:solidFill>
              </a:rPr>
              <a:t>slow</a:t>
            </a:r>
            <a:r>
              <a:rPr lang="en-US" sz="2400" b="1" dirty="0" smtClean="0">
                <a:solidFill>
                  <a:srgbClr val="FF0000"/>
                </a:solidFill>
              </a:rPr>
              <a:t> but ramps up </a:t>
            </a:r>
            <a:r>
              <a:rPr lang="en-US" sz="2400" b="1" i="1" dirty="0" smtClean="0">
                <a:solidFill>
                  <a:srgbClr val="FF0000"/>
                </a:solidFill>
              </a:rPr>
              <a:t>exponentially fast</a:t>
            </a:r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5360988" y="2387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953000" y="1752600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5362575" y="1752600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 rot="408567">
            <a:off x="6367463" y="23542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one segment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 rot="-5400000">
            <a:off x="4918075" y="25923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610475" y="1762125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1762125"/>
                        <a:ext cx="4857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6886575" y="17716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>
            <a:off x="5356225" y="22018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>
            <a:off x="7870825" y="22399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 flipH="1" flipV="1">
            <a:off x="5175250" y="23733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4"/>
          <p:cNvSpPr>
            <a:spLocks noChangeShapeType="1"/>
          </p:cNvSpPr>
          <p:nvPr/>
        </p:nvSpPr>
        <p:spPr bwMode="auto">
          <a:xfrm>
            <a:off x="5184775" y="29352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auto">
          <a:xfrm flipV="1">
            <a:off x="5337175" y="27924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564438" y="5538788"/>
            <a:ext cx="658812" cy="366712"/>
            <a:chOff x="3304" y="3530"/>
            <a:chExt cx="415" cy="231"/>
          </a:xfrm>
        </p:grpSpPr>
        <p:sp>
          <p:nvSpPr>
            <p:cNvPr id="9251" name="Rectangle 17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2" name="Text Box 18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365750" y="31686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360988" y="32543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5360988" y="37782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334000" y="4038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 rot="408567">
            <a:off x="6365875" y="31400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 rot="408567">
            <a:off x="6457950" y="4154488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four segments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56225" y="4173538"/>
            <a:ext cx="2519363" cy="652462"/>
            <a:chOff x="3954" y="2214"/>
            <a:chExt cx="1587" cy="411"/>
          </a:xfrm>
        </p:grpSpPr>
        <p:sp>
          <p:nvSpPr>
            <p:cNvPr id="9247" name="Line 2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2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2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2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 flipV="1">
            <a:off x="5641975" y="4554538"/>
            <a:ext cx="2228850" cy="604837"/>
            <a:chOff x="3954" y="2214"/>
            <a:chExt cx="1587" cy="411"/>
          </a:xfrm>
        </p:grpSpPr>
        <p:sp>
          <p:nvSpPr>
            <p:cNvPr id="9243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609600"/>
          </a:xfrm>
        </p:spPr>
        <p:txBody>
          <a:bodyPr/>
          <a:lstStyle/>
          <a:p>
            <a:pPr>
              <a:defRPr/>
            </a:pPr>
            <a:r>
              <a:rPr lang="el-GR" sz="3400" dirty="0" smtClean="0"/>
              <a:t>Υπενθύμιση</a:t>
            </a:r>
            <a:r>
              <a:rPr lang="en-US" sz="3400" dirty="0" smtClean="0"/>
              <a:t>: Ethernet Frame (</a:t>
            </a:r>
            <a:r>
              <a:rPr lang="el-GR" sz="3400" dirty="0" smtClean="0">
                <a:solidFill>
                  <a:schemeClr val="accent6"/>
                </a:solidFill>
              </a:rPr>
              <a:t>πλαίσιο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43434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dirty="0" smtClean="0"/>
              <a:t>Ο </a:t>
            </a:r>
            <a:r>
              <a:rPr lang="el-GR" sz="2400" dirty="0" smtClean="0"/>
              <a:t>αποστέλλων </a:t>
            </a:r>
            <a:r>
              <a:rPr lang="en-US" sz="2400" b="1" i="1" u="sng" dirty="0" smtClean="0"/>
              <a:t>adapter</a:t>
            </a:r>
            <a:r>
              <a:rPr lang="en-US" sz="2400" dirty="0" smtClean="0"/>
              <a:t>  “</a:t>
            </a:r>
            <a:r>
              <a:rPr lang="el-GR" sz="2400" dirty="0" smtClean="0"/>
              <a:t>βάζει</a:t>
            </a:r>
            <a:r>
              <a:rPr lang="en-US" sz="2400" dirty="0" smtClean="0"/>
              <a:t>” </a:t>
            </a:r>
            <a:r>
              <a:rPr lang="el-GR" sz="2400" dirty="0" smtClean="0"/>
              <a:t>το </a:t>
            </a:r>
            <a:r>
              <a:rPr lang="en-US" sz="2400" b="1" i="1" dirty="0" smtClean="0">
                <a:solidFill>
                  <a:srgbClr val="3333FF"/>
                </a:solidFill>
              </a:rPr>
              <a:t>IP </a:t>
            </a:r>
            <a:r>
              <a:rPr lang="el-GR" sz="2400" b="1" i="1" dirty="0" err="1" smtClean="0">
                <a:solidFill>
                  <a:srgbClr val="3333FF"/>
                </a:solidFill>
              </a:rPr>
              <a:t>δεδομενόγραμμα</a:t>
            </a:r>
            <a:r>
              <a:rPr lang="en-US" sz="2400" i="1" dirty="0" smtClean="0"/>
              <a:t>  </a:t>
            </a:r>
            <a:r>
              <a:rPr lang="en-US" sz="2400" dirty="0" smtClean="0"/>
              <a:t>(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l-GR" sz="2400" dirty="0" smtClean="0"/>
              <a:t>πακέτο κάποιου άλλου πρωτοκόλλου Επιπέδου Δικτύου</a:t>
            </a:r>
            <a:r>
              <a:rPr lang="en-US" sz="2400" dirty="0" smtClean="0"/>
              <a:t>) </a:t>
            </a:r>
            <a:r>
              <a:rPr lang="el-GR" sz="2400" dirty="0" smtClean="0"/>
              <a:t>στο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Ethernet </a:t>
            </a:r>
            <a:r>
              <a:rPr lang="el-GR" b="1" u="sng" dirty="0" smtClean="0">
                <a:solidFill>
                  <a:srgbClr val="FF0000"/>
                </a:solidFill>
              </a:rPr>
              <a:t>πλαίσιο</a:t>
            </a:r>
            <a:endParaRPr lang="en-US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Monotype Sorts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MAC addresses of neighbors</a:t>
            </a:r>
          </a:p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in the link</a:t>
            </a:r>
          </a:p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Preamble: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7 bytes  </a:t>
            </a:r>
            <a:r>
              <a:rPr lang="el-GR" sz="1800" dirty="0" smtClean="0"/>
              <a:t>με το μοτίβο </a:t>
            </a:r>
            <a:r>
              <a:rPr lang="en-US" sz="1800" i="1" dirty="0" smtClean="0"/>
              <a:t>10101010</a:t>
            </a:r>
            <a:r>
              <a:rPr lang="en-US" sz="1800" dirty="0" smtClean="0"/>
              <a:t> </a:t>
            </a:r>
            <a:r>
              <a:rPr lang="el-GR" sz="1800" dirty="0" smtClean="0"/>
              <a:t>ακολουθούμενο από ένα </a:t>
            </a:r>
            <a:r>
              <a:rPr lang="en-US" sz="1800" dirty="0" smtClean="0"/>
              <a:t>byte </a:t>
            </a:r>
            <a:r>
              <a:rPr lang="el-GR" sz="1800" dirty="0" smtClean="0"/>
              <a:t>με το μοτίβο</a:t>
            </a:r>
            <a:r>
              <a:rPr lang="en-US" sz="1800" dirty="0" smtClean="0"/>
              <a:t> </a:t>
            </a:r>
            <a:r>
              <a:rPr lang="en-US" sz="1800" i="1" dirty="0" smtClean="0"/>
              <a:t>10101011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l-GR" sz="1800" dirty="0" smtClean="0"/>
              <a:t>χρησιμοποιείται για να συγχρονίζει τις τιμές του ρολογιού του</a:t>
            </a:r>
            <a:r>
              <a:rPr lang="en-US" sz="1800" dirty="0" smtClean="0"/>
              <a:t> </a:t>
            </a:r>
            <a:r>
              <a:rPr lang="el-GR" sz="1800" dirty="0" smtClean="0"/>
              <a:t>παραλήπτη και του αποστολέα</a:t>
            </a:r>
            <a:endParaRPr lang="en-US" sz="1800" dirty="0" smtClean="0"/>
          </a:p>
        </p:txBody>
      </p:sp>
      <p:pic>
        <p:nvPicPr>
          <p:cNvPr id="15364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097588" y="3068638"/>
            <a:ext cx="2008187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800" b="1" i="1"/>
              <a:t>Διόρθωση λαθών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7235825" y="2781300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6300788" y="2514600"/>
            <a:ext cx="1395412" cy="1346200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 b="1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447800" y="2895600"/>
            <a:ext cx="1612900" cy="893763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2124075" y="2924175"/>
            <a:ext cx="288925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616075" y="3429000"/>
            <a:ext cx="163195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800" b="1" i="1"/>
              <a:t>Συγχρονισμός</a:t>
            </a:r>
          </a:p>
        </p:txBody>
      </p:sp>
      <p:sp>
        <p:nvSpPr>
          <p:cNvPr id="15371" name="AutoShape 13"/>
          <p:cNvSpPr>
            <a:spLocks/>
          </p:cNvSpPr>
          <p:nvPr/>
        </p:nvSpPr>
        <p:spPr bwMode="auto">
          <a:xfrm rot="-5400000" flipH="1" flipV="1">
            <a:off x="3024188" y="2024062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2497138" y="1989138"/>
            <a:ext cx="882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3" name="AutoShape 17"/>
          <p:cNvSpPr>
            <a:spLocks/>
          </p:cNvSpPr>
          <p:nvPr/>
        </p:nvSpPr>
        <p:spPr bwMode="auto">
          <a:xfrm rot="-5400000" flipH="1" flipV="1">
            <a:off x="3780631" y="1988344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4" name="AutoShape 18"/>
          <p:cNvSpPr>
            <a:spLocks/>
          </p:cNvSpPr>
          <p:nvPr/>
        </p:nvSpPr>
        <p:spPr bwMode="auto">
          <a:xfrm rot="-5400000" flipH="1" flipV="1">
            <a:off x="5507832" y="1269206"/>
            <a:ext cx="215900" cy="2087563"/>
          </a:xfrm>
          <a:prstGeom prst="leftBrace">
            <a:avLst>
              <a:gd name="adj1" fmla="val 805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3419475" y="1916113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4859338" y="1844675"/>
            <a:ext cx="156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46-1500bytes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7" name="AutoShape 21"/>
          <p:cNvSpPr>
            <a:spLocks/>
          </p:cNvSpPr>
          <p:nvPr/>
        </p:nvSpPr>
        <p:spPr bwMode="auto">
          <a:xfrm rot="-5400000" flipH="1" flipV="1">
            <a:off x="6912769" y="2169319"/>
            <a:ext cx="144463" cy="504825"/>
          </a:xfrm>
          <a:prstGeom prst="leftBrace">
            <a:avLst>
              <a:gd name="adj1" fmla="val 291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8" name="Text Box 22"/>
          <p:cNvSpPr txBox="1">
            <a:spLocks noChangeArrowheads="1"/>
          </p:cNvSpPr>
          <p:nvPr/>
        </p:nvSpPr>
        <p:spPr bwMode="auto">
          <a:xfrm>
            <a:off x="668496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4bytes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9" name="AutoShape 23"/>
          <p:cNvSpPr>
            <a:spLocks/>
          </p:cNvSpPr>
          <p:nvPr/>
        </p:nvSpPr>
        <p:spPr bwMode="auto">
          <a:xfrm rot="-5400000" flipH="1" flipV="1">
            <a:off x="2160588" y="1952625"/>
            <a:ext cx="142875" cy="936625"/>
          </a:xfrm>
          <a:prstGeom prst="leftBrace">
            <a:avLst>
              <a:gd name="adj1" fmla="val 546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80" name="Text Box 24"/>
          <p:cNvSpPr txBox="1">
            <a:spLocks noChangeArrowheads="1"/>
          </p:cNvSpPr>
          <p:nvPr/>
        </p:nvSpPr>
        <p:spPr bwMode="auto">
          <a:xfrm>
            <a:off x="176371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8bytes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81" name="Text Box 25"/>
          <p:cNvSpPr txBox="1">
            <a:spLocks noChangeArrowheads="1"/>
          </p:cNvSpPr>
          <p:nvPr/>
        </p:nvSpPr>
        <p:spPr bwMode="auto">
          <a:xfrm>
            <a:off x="-304800" y="5780088"/>
            <a:ext cx="9448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endParaRPr lang="el-GR" sz="1800" dirty="0">
              <a:sym typeface="Webdings" pitchFamily="18" charset="2"/>
            </a:endParaRPr>
          </a:p>
          <a:p>
            <a:pPr algn="ctr" eaLnBrk="0" hangingPunct="0"/>
            <a:r>
              <a:rPr lang="en-US" sz="1800" dirty="0">
                <a:sym typeface="Webdings" pitchFamily="18" charset="2"/>
              </a:rPr>
              <a:t></a:t>
            </a:r>
            <a:r>
              <a:rPr lang="el-GR" sz="1800" dirty="0">
                <a:sym typeface="Webdings" pitchFamily="18" charset="2"/>
              </a:rPr>
              <a:t>Ο</a:t>
            </a:r>
            <a:r>
              <a:rPr lang="en-US" sz="1800" dirty="0"/>
              <a:t> adapter “</a:t>
            </a:r>
            <a:r>
              <a:rPr lang="el-GR" sz="1800" dirty="0"/>
              <a:t>ξέρει</a:t>
            </a:r>
            <a:r>
              <a:rPr lang="en-US" sz="1800" dirty="0"/>
              <a:t>” </a:t>
            </a:r>
            <a:r>
              <a:rPr lang="el-GR" sz="1800" dirty="0"/>
              <a:t>πότε ένα πλαίσιο</a:t>
            </a:r>
            <a:r>
              <a:rPr lang="en-US" sz="1800" dirty="0"/>
              <a:t> </a:t>
            </a:r>
            <a:r>
              <a:rPr lang="el-GR" sz="1800" dirty="0"/>
              <a:t>τελειώνει</a:t>
            </a:r>
            <a:r>
              <a:rPr lang="en-US" sz="1800" dirty="0"/>
              <a:t> </a:t>
            </a:r>
            <a:r>
              <a:rPr lang="el-GR" sz="1800" b="1" i="1" dirty="0">
                <a:solidFill>
                  <a:srgbClr val="FF66CC"/>
                </a:solidFill>
              </a:rPr>
              <a:t>εντοπίζοντας την </a:t>
            </a:r>
            <a:r>
              <a:rPr lang="el-GR" sz="1800" b="1" i="1" u="sng" dirty="0">
                <a:solidFill>
                  <a:srgbClr val="FF66CC"/>
                </a:solidFill>
              </a:rPr>
              <a:t>απουσία ρεύματος</a:t>
            </a:r>
            <a:r>
              <a:rPr lang="en-US" sz="1800" b="1" i="1" u="sng" dirty="0">
                <a:solidFill>
                  <a:srgbClr val="FF66CC"/>
                </a:solidFill>
                <a:sym typeface="Wingdings" pitchFamily="2" charset="2"/>
              </a:rPr>
              <a:t> </a:t>
            </a:r>
            <a:r>
              <a:rPr lang="el-GR" sz="1800" b="1" i="1" u="sng" dirty="0">
                <a:solidFill>
                  <a:srgbClr val="FF66CC"/>
                </a:solidFill>
                <a:sym typeface="Wingdings" pitchFamily="2" charset="2"/>
              </a:rPr>
              <a:t>   </a:t>
            </a:r>
          </a:p>
          <a:p>
            <a:pPr algn="r" eaLnBrk="0" hangingPunct="0"/>
            <a:r>
              <a:rPr lang="en-US" dirty="0">
                <a:sym typeface="Wingdings" pitchFamily="2" charset="2"/>
              </a:rPr>
              <a:t></a:t>
            </a:r>
            <a:r>
              <a:rPr lang="el-GR" sz="1800" dirty="0"/>
              <a:t>Οι </a:t>
            </a:r>
            <a:r>
              <a:rPr lang="en-US" sz="1800" dirty="0"/>
              <a:t>Ethernet adapters </a:t>
            </a:r>
            <a:r>
              <a:rPr lang="el-GR" sz="1800" b="1" dirty="0">
                <a:solidFill>
                  <a:srgbClr val="FF66CC"/>
                </a:solidFill>
              </a:rPr>
              <a:t>μετράνε την </a:t>
            </a:r>
            <a:r>
              <a:rPr lang="el-GR" sz="1800" b="1" i="1" u="sng" dirty="0">
                <a:solidFill>
                  <a:srgbClr val="FF66CC"/>
                </a:solidFill>
              </a:rPr>
              <a:t>τάση</a:t>
            </a:r>
            <a:r>
              <a:rPr lang="el-GR" sz="1800" b="1" dirty="0">
                <a:solidFill>
                  <a:srgbClr val="FF66CC"/>
                </a:solidFill>
              </a:rPr>
              <a:t> πριν και κατά τη διάρκεια της μετάδοσης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248025" y="3068638"/>
            <a:ext cx="604837" cy="484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3848101" y="3068638"/>
            <a:ext cx="4761" cy="484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 animBg="1"/>
      <p:bldP spid="134153" grpId="0" animBg="1"/>
      <p:bldP spid="134154" grpId="0" animBg="1"/>
      <p:bldP spid="134155" grpId="0" animBg="1"/>
      <p:bldP spid="13415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208" y="0"/>
            <a:ext cx="7772400" cy="1143000"/>
          </a:xfrm>
        </p:spPr>
        <p:txBody>
          <a:bodyPr/>
          <a:lstStyle/>
          <a:p>
            <a:r>
              <a:rPr lang="en-US" dirty="0"/>
              <a:t>Fast  Retransmit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7864"/>
            <a:ext cx="8193024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time-out period  often relatively long: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long delay before resending lost packet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detect lost segments via duplicate </a:t>
            </a:r>
            <a:r>
              <a:rPr lang="en-US" sz="2400" dirty="0" smtClean="0"/>
              <a:t>ACKs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sender often sends many segments back-to-back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if segment is lost, there will likely be many duplicate </a:t>
            </a:r>
            <a:r>
              <a:rPr lang="en-US" sz="2000" dirty="0" smtClean="0"/>
              <a:t>ACKs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41064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ym typeface="Wingdings"/>
              </a:rPr>
              <a:t></a:t>
            </a:r>
            <a:r>
              <a:rPr lang="el-GR" sz="2400" dirty="0" smtClean="0">
                <a:sym typeface="Wingdings"/>
              </a:rPr>
              <a:t> </a:t>
            </a:r>
            <a:r>
              <a:rPr lang="en-US" sz="2400" dirty="0" smtClean="0"/>
              <a:t>if </a:t>
            </a:r>
            <a:r>
              <a:rPr lang="en-US" sz="2400" dirty="0"/>
              <a:t>sender receives 3 ACKs for the same data, it supposes that segment after </a:t>
            </a:r>
            <a:r>
              <a:rPr lang="en-US" sz="2400" dirty="0" err="1"/>
              <a:t>ACKed</a:t>
            </a:r>
            <a:r>
              <a:rPr lang="en-US" sz="2400" dirty="0"/>
              <a:t> data was lost:</a:t>
            </a:r>
          </a:p>
          <a:p>
            <a:pPr lvl="1">
              <a:buNone/>
            </a:pPr>
            <a:r>
              <a:rPr lang="en-US" sz="2000" u="sng" dirty="0">
                <a:solidFill>
                  <a:srgbClr val="FF0000"/>
                </a:solidFill>
              </a:rPr>
              <a:t>fast retransmit: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b="1" u="sng" dirty="0"/>
              <a:t>resend segment before timer </a:t>
            </a:r>
            <a:r>
              <a:rPr lang="en-US" b="1" u="sng" dirty="0" smtClean="0"/>
              <a:t>expires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r>
              <a:rPr lang="en-US" dirty="0" smtClean="0">
                <a:sym typeface="Wingdings 2"/>
              </a:rPr>
              <a:t></a:t>
            </a:r>
            <a:r>
              <a:rPr lang="en-US" dirty="0" smtClean="0"/>
              <a:t>TCP Reno supports Fast Retransmit while TCP Tahoe does not.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dirty="0" smtClean="0"/>
              <a:t>Προσοχή</a:t>
            </a:r>
            <a:r>
              <a:rPr lang="en-US" dirty="0" smtClean="0"/>
              <a:t>:</a:t>
            </a:r>
            <a:r>
              <a:rPr lang="el-GR" dirty="0" smtClean="0"/>
              <a:t> διαφορετικές περιπτώσεις απώλειας πακέτου</a:t>
            </a:r>
            <a:endParaRPr lang="en-US" dirty="0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2438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 Διαφορετική αντίδραση αν έχουμε </a:t>
            </a:r>
            <a:r>
              <a:rPr lang="en-US" sz="2000" b="1" i="1" dirty="0" smtClean="0">
                <a:solidFill>
                  <a:schemeClr val="accent2"/>
                </a:solidFill>
              </a:rPr>
              <a:t>timeout</a:t>
            </a:r>
            <a:r>
              <a:rPr lang="en-US" sz="2000" dirty="0" smtClean="0"/>
              <a:t> </a:t>
            </a:r>
            <a:r>
              <a:rPr lang="el-GR" sz="2000" dirty="0" smtClean="0"/>
              <a:t> και διαφορετική αν έχουμε</a:t>
            </a:r>
            <a:r>
              <a:rPr lang="en-US" sz="2000" dirty="0" smtClean="0"/>
              <a:t> </a:t>
            </a:r>
            <a:r>
              <a:rPr lang="el-GR" sz="2000" b="1" i="1" dirty="0" smtClean="0">
                <a:solidFill>
                  <a:schemeClr val="accent2"/>
                </a:solidFill>
              </a:rPr>
              <a:t>3 </a:t>
            </a:r>
            <a:r>
              <a:rPr lang="en-US" sz="2000" b="1" i="1" dirty="0" smtClean="0">
                <a:solidFill>
                  <a:schemeClr val="accent2"/>
                </a:solidFill>
              </a:rPr>
              <a:t>DUPACKs</a:t>
            </a:r>
            <a:r>
              <a:rPr lang="el-GR" sz="2000" b="1" i="1" dirty="0" smtClean="0">
                <a:solidFill>
                  <a:schemeClr val="accent2"/>
                </a:solidFill>
              </a:rPr>
              <a:t> !!!!</a:t>
            </a:r>
            <a:endParaRPr lang="en-US" sz="2000" b="1" i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915400" cy="269304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algn="l">
              <a:buClr>
                <a:schemeClr val="accent2"/>
              </a:buClr>
              <a:buSzPct val="85000"/>
            </a:pPr>
            <a:r>
              <a:rPr lang="en-US" sz="2100" dirty="0"/>
              <a:t>3 dup ACKs (duplicate acknowledgements) </a:t>
            </a:r>
            <a:r>
              <a:rPr lang="el-GR" sz="2100" dirty="0" smtClean="0"/>
              <a:t> δείχνουν μια πιο ήπια κατάσταση συμφόρησης από ότι η περίπτωση του </a:t>
            </a:r>
            <a:r>
              <a:rPr lang="en-US" sz="2100" dirty="0" smtClean="0"/>
              <a:t>timeout </a:t>
            </a:r>
          </a:p>
          <a:p>
            <a:pPr algn="l">
              <a:buClr>
                <a:schemeClr val="accent2"/>
              </a:buClr>
              <a:buSzPct val="85000"/>
            </a:pPr>
            <a:r>
              <a:rPr lang="el-GR" sz="2100" dirty="0" smtClean="0"/>
              <a:t>Γιατί στην πρώτη περίπτωση καταφέρνει ο παραλήπτης και λαμβάνει </a:t>
            </a:r>
            <a:r>
              <a:rPr lang="el-GR" sz="2100" b="1" i="1" dirty="0" smtClean="0">
                <a:solidFill>
                  <a:srgbClr val="00B050"/>
                </a:solidFill>
              </a:rPr>
              <a:t>κάποια </a:t>
            </a:r>
            <a:r>
              <a:rPr lang="en-US" sz="2100" dirty="0" smtClean="0"/>
              <a:t>segments</a:t>
            </a:r>
            <a:endParaRPr lang="en-US" sz="2100" dirty="0"/>
          </a:p>
          <a:p>
            <a:pPr algn="l">
              <a:buClr>
                <a:schemeClr val="accent2"/>
              </a:buClr>
              <a:buSzPct val="85000"/>
            </a:pPr>
            <a:r>
              <a:rPr lang="en-US" sz="4000" dirty="0">
                <a:sym typeface="Wingdings 2" pitchFamily="18" charset="2"/>
              </a:rPr>
              <a:t></a:t>
            </a:r>
            <a:r>
              <a:rPr lang="en-US" sz="2100" dirty="0">
                <a:solidFill>
                  <a:srgbClr val="FF0000"/>
                </a:solidFill>
              </a:rPr>
              <a:t>timeout </a:t>
            </a:r>
            <a:r>
              <a:rPr lang="en-US" sz="2100" dirty="0"/>
              <a:t>indicates a </a:t>
            </a:r>
            <a:r>
              <a:rPr lang="en-US" sz="2100" b="1" i="1" dirty="0">
                <a:solidFill>
                  <a:srgbClr val="FF0000"/>
                </a:solidFill>
              </a:rPr>
              <a:t>more alarming</a:t>
            </a:r>
            <a:r>
              <a:rPr lang="en-US" sz="2100" dirty="0"/>
              <a:t>  congestion scenario</a:t>
            </a:r>
          </a:p>
          <a:p>
            <a:pPr algn="l"/>
            <a:endParaRPr lang="en-US" sz="2100" dirty="0"/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52400" y="2971800"/>
            <a:ext cx="18069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0099FF"/>
                </a:solidFill>
              </a:rPr>
              <a:t>Δικαιολόγηση</a:t>
            </a:r>
            <a:r>
              <a:rPr lang="en-US" sz="2000" dirty="0" smtClean="0">
                <a:solidFill>
                  <a:srgbClr val="0099FF"/>
                </a:solidFill>
              </a:rPr>
              <a:t>:</a:t>
            </a:r>
            <a:endParaRPr lang="en-US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0"/>
            <a:ext cx="7772400" cy="1143000"/>
          </a:xfrm>
        </p:spPr>
        <p:txBody>
          <a:bodyPr/>
          <a:lstStyle/>
          <a:p>
            <a:r>
              <a:rPr lang="en-US" dirty="0"/>
              <a:t>Refinement: inferring loss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1060704"/>
            <a:ext cx="9131808" cy="35112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Μετά από τη λήψη </a:t>
            </a:r>
            <a:r>
              <a:rPr lang="en-US" sz="2400" b="1" dirty="0" smtClean="0"/>
              <a:t>3 </a:t>
            </a:r>
            <a:r>
              <a:rPr lang="en-US" sz="2400" b="1" dirty="0"/>
              <a:t>dup </a:t>
            </a:r>
            <a:r>
              <a:rPr lang="en-US" sz="2400" b="1" dirty="0" smtClean="0"/>
              <a:t>ACKs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</a:rPr>
              <a:t>Congestion window (</a:t>
            </a:r>
            <a:r>
              <a:rPr lang="en-US" b="1" dirty="0" err="1" smtClean="0">
                <a:latin typeface="Courier New" pitchFamily="49" charset="0"/>
              </a:rPr>
              <a:t>cwnd</a:t>
            </a:r>
            <a:r>
              <a:rPr lang="en-US" b="1" dirty="0" smtClean="0">
                <a:latin typeface="Courier New" pitchFamily="49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cut in half</a:t>
            </a:r>
          </a:p>
          <a:p>
            <a:pPr lvl="1">
              <a:buNone/>
            </a:pPr>
            <a:r>
              <a:rPr lang="el-GR" dirty="0" smtClean="0"/>
              <a:t>Και μετά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αυξάνεται γραμμικά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Αλλά μετά από </a:t>
            </a:r>
            <a:r>
              <a:rPr lang="en-US" sz="2400" b="1" dirty="0" smtClean="0"/>
              <a:t>timeout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latin typeface="Courier New" pitchFamily="49" charset="0"/>
              </a:rPr>
              <a:t>Το </a:t>
            </a:r>
            <a:r>
              <a:rPr lang="en-US" b="1" dirty="0" smtClean="0">
                <a:latin typeface="Courier New" pitchFamily="49" charset="0"/>
              </a:rPr>
              <a:t>congestion window (</a:t>
            </a:r>
            <a:r>
              <a:rPr lang="en-US" b="1" dirty="0" err="1" smtClean="0">
                <a:latin typeface="Courier New" pitchFamily="49" charset="0"/>
              </a:rPr>
              <a:t>cwnd</a:t>
            </a:r>
            <a:r>
              <a:rPr lang="en-US" dirty="0" smtClean="0"/>
              <a:t>) </a:t>
            </a:r>
            <a:r>
              <a:rPr lang="el-GR" dirty="0" smtClean="0"/>
              <a:t>γίνεται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MSS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00B050"/>
                </a:solidFill>
              </a:rPr>
              <a:t>Αυξάνει </a:t>
            </a:r>
            <a:r>
              <a:rPr lang="el-GR" b="1" i="1" u="sng" dirty="0" smtClean="0">
                <a:solidFill>
                  <a:srgbClr val="00B050"/>
                </a:solidFill>
              </a:rPr>
              <a:t>εκθετικά</a:t>
            </a:r>
            <a:r>
              <a:rPr lang="el-GR" dirty="0" smtClean="0">
                <a:solidFill>
                  <a:srgbClr val="00B050"/>
                </a:solidFill>
              </a:rPr>
              <a:t> μέχρι ένα </a:t>
            </a:r>
            <a:r>
              <a:rPr lang="en-US" b="1" i="1" u="sng" dirty="0" smtClean="0">
                <a:solidFill>
                  <a:srgbClr val="FF0000"/>
                </a:solidFill>
              </a:rPr>
              <a:t>threshold</a:t>
            </a:r>
            <a:r>
              <a:rPr lang="el-GR" dirty="0" smtClean="0">
                <a:solidFill>
                  <a:srgbClr val="00B050"/>
                </a:solidFill>
              </a:rPr>
              <a:t> (που είναι ίσο με το μισό όσο ήταν πριν το </a:t>
            </a:r>
            <a:r>
              <a:rPr lang="en-US" dirty="0" smtClean="0">
                <a:solidFill>
                  <a:srgbClr val="00B050"/>
                </a:solidFill>
              </a:rPr>
              <a:t>timeout), </a:t>
            </a:r>
            <a:r>
              <a:rPr lang="el-GR" dirty="0" smtClean="0">
                <a:solidFill>
                  <a:srgbClr val="00B050"/>
                </a:solidFill>
              </a:rPr>
              <a:t>και μετά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αυξάνει </a:t>
            </a:r>
            <a:r>
              <a:rPr lang="el-GR" b="1" i="1" u="sng" dirty="0" smtClean="0">
                <a:solidFill>
                  <a:srgbClr val="00B050"/>
                </a:solidFill>
              </a:rPr>
              <a:t>γραμμικά</a:t>
            </a:r>
            <a:endParaRPr lang="en-US" sz="2000" b="1" i="1" u="sng" dirty="0">
              <a:solidFill>
                <a:srgbClr val="00B050"/>
              </a:solidFill>
            </a:endParaRP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4871430"/>
            <a:ext cx="9144000" cy="181588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/>
              <a:t>3 dup ACKs indicates </a:t>
            </a:r>
            <a:r>
              <a:rPr lang="en-US" sz="2400" dirty="0" smtClean="0"/>
              <a:t>network </a:t>
            </a:r>
            <a:r>
              <a:rPr lang="en-US" sz="2400" dirty="0"/>
              <a:t>capable of </a:t>
            </a:r>
            <a:r>
              <a:rPr lang="en-US" sz="2400" dirty="0" smtClean="0"/>
              <a:t>delivering </a:t>
            </a:r>
            <a:r>
              <a:rPr lang="en-US" sz="2400" dirty="0"/>
              <a:t>some segments</a:t>
            </a: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 timeout indicates a “more alarming” congestion scenario</a:t>
            </a: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182880" y="4745355"/>
            <a:ext cx="14843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Philosophy: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dirty="0" smtClean="0"/>
              <a:t>Reaction to Congestion Events</a:t>
            </a:r>
            <a:endParaRPr lang="el-GR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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Distinguish the approach based on the type of event: </a:t>
            </a:r>
            <a:r>
              <a:rPr lang="en-US" sz="2200" b="1" u="sng" dirty="0" smtClean="0">
                <a:solidFill>
                  <a:srgbClr val="C00000"/>
                </a:solidFill>
              </a:rPr>
              <a:t>timeout</a:t>
            </a:r>
            <a:r>
              <a:rPr lang="en-US" sz="2200" dirty="0" smtClean="0"/>
              <a:t> or </a:t>
            </a:r>
            <a:r>
              <a:rPr lang="el-GR" sz="2200" b="1" dirty="0" smtClean="0">
                <a:solidFill>
                  <a:srgbClr val="7030A0"/>
                </a:solidFill>
              </a:rPr>
              <a:t>3</a:t>
            </a:r>
            <a:r>
              <a:rPr lang="en-US" sz="2200" b="1" dirty="0" smtClean="0">
                <a:solidFill>
                  <a:srgbClr val="7030A0"/>
                </a:solidFill>
              </a:rPr>
              <a:t>-DUP-ACKs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In the case of </a:t>
            </a:r>
            <a:r>
              <a:rPr lang="el-GR" sz="2200" b="1" dirty="0" smtClean="0">
                <a:solidFill>
                  <a:srgbClr val="7030A0"/>
                </a:solidFill>
              </a:rPr>
              <a:t>3-</a:t>
            </a:r>
            <a:r>
              <a:rPr lang="en-US" sz="2200" b="1" dirty="0" smtClean="0">
                <a:solidFill>
                  <a:srgbClr val="7030A0"/>
                </a:solidFill>
              </a:rPr>
              <a:t>DUP</a:t>
            </a:r>
            <a:r>
              <a:rPr lang="el-GR" sz="2200" b="1" dirty="0" smtClean="0">
                <a:solidFill>
                  <a:srgbClr val="7030A0"/>
                </a:solidFill>
              </a:rPr>
              <a:t>-</a:t>
            </a:r>
            <a:r>
              <a:rPr lang="en-US" sz="2200" b="1" dirty="0" smtClean="0">
                <a:solidFill>
                  <a:srgbClr val="7030A0"/>
                </a:solidFill>
              </a:rPr>
              <a:t>ACKs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lvl="1"/>
            <a:r>
              <a:rPr lang="en-US" sz="2000" b="1" dirty="0" smtClean="0">
                <a:solidFill>
                  <a:srgbClr val="7030A0"/>
                </a:solidFill>
              </a:rPr>
              <a:t>Congestion window / </a:t>
            </a:r>
            <a:r>
              <a:rPr lang="el-GR" b="1" i="1" dirty="0" smtClean="0">
                <a:solidFill>
                  <a:srgbClr val="7030A0"/>
                </a:solidFill>
              </a:rPr>
              <a:t>2 </a:t>
            </a:r>
            <a:r>
              <a:rPr lang="en-US" b="1" i="1" dirty="0" smtClean="0">
                <a:solidFill>
                  <a:srgbClr val="7030A0"/>
                </a:solidFill>
              </a:rPr>
              <a:t>and then increase linearly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In the case of timeout:</a:t>
            </a:r>
          </a:p>
          <a:p>
            <a:pPr lvl="1"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</a:t>
            </a:r>
            <a:r>
              <a:rPr lang="en-US" sz="2000" dirty="0" smtClean="0">
                <a:sym typeface="Wingdings" pitchFamily="2" charset="2"/>
              </a:rPr>
              <a:t> The sender enters the </a:t>
            </a:r>
            <a:r>
              <a:rPr lang="el-GR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slow-start phase!!!</a:t>
            </a:r>
            <a:endParaRPr lang="el-GR" sz="20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Congestion window = </a:t>
            </a:r>
            <a:r>
              <a:rPr lang="en-US" sz="2000" b="1" i="1" dirty="0" smtClean="0">
                <a:solidFill>
                  <a:srgbClr val="C00000"/>
                </a:solidFill>
              </a:rPr>
              <a:t>1MSS</a:t>
            </a:r>
            <a:endParaRPr lang="el-GR" sz="20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i="1" u="sng" dirty="0" smtClean="0">
                <a:solidFill>
                  <a:srgbClr val="C00000"/>
                </a:solidFill>
              </a:rPr>
              <a:t>exponential</a:t>
            </a:r>
            <a:r>
              <a:rPr lang="en-US" sz="2000" b="1" dirty="0" smtClean="0">
                <a:solidFill>
                  <a:srgbClr val="C00000"/>
                </a:solidFill>
              </a:rPr>
              <a:t> increase</a:t>
            </a:r>
            <a:r>
              <a:rPr lang="en-US" sz="2000" b="1" dirty="0" smtClean="0"/>
              <a:t> until the congestion window reaches half the value it had before the timeout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smtClean="0"/>
              <a:t>and then </a:t>
            </a:r>
          </a:p>
          <a:p>
            <a:pPr lvl="1"/>
            <a:r>
              <a:rPr lang="en-US" sz="2000" dirty="0" smtClean="0"/>
              <a:t>continue with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linear</a:t>
            </a:r>
            <a:r>
              <a:rPr lang="en-US" sz="2000" b="1" dirty="0" smtClean="0">
                <a:solidFill>
                  <a:srgbClr val="C00000"/>
                </a:solidFill>
              </a:rPr>
              <a:t> increase </a:t>
            </a:r>
            <a:r>
              <a:rPr lang="en-US" sz="2000" dirty="0" smtClean="0"/>
              <a:t>(as in the case of  3-DUP-ACK)</a:t>
            </a:r>
            <a:endParaRPr lang="el-GR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l-GR" sz="3200" smtClean="0"/>
              <a:t>  </a:t>
            </a:r>
            <a:r>
              <a:rPr lang="en-US" sz="3200" smtClean="0"/>
              <a:t>TCP Congestion Control</a:t>
            </a:r>
            <a:r>
              <a:rPr lang="el-GR" sz="3200" smtClean="0"/>
              <a:t> </a:t>
            </a:r>
            <a:endParaRPr lang="en-US" sz="32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6012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b="1" dirty="0" smtClean="0"/>
              <a:t> &lt;= </a:t>
            </a:r>
            <a:r>
              <a:rPr lang="en-US" sz="2000" b="1" i="1" u="sng" dirty="0" smtClean="0">
                <a:solidFill>
                  <a:schemeClr val="accent2"/>
                </a:solidFill>
                <a:latin typeface="Courier New" pitchFamily="49" charset="0"/>
              </a:rPr>
              <a:t>Threshold: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ZapfDingbats"/>
              <a:buNone/>
            </a:pPr>
            <a:r>
              <a:rPr lang="en-US" sz="2000" dirty="0" smtClean="0"/>
              <a:t>       sender in </a:t>
            </a:r>
            <a:r>
              <a:rPr lang="en-US" sz="2000" b="1" i="1" dirty="0" smtClean="0">
                <a:solidFill>
                  <a:srgbClr val="FF0000"/>
                </a:solidFill>
              </a:rPr>
              <a:t>slow-start</a:t>
            </a:r>
            <a:r>
              <a:rPr lang="en-US" sz="2000" b="1" i="1" dirty="0" smtClean="0"/>
              <a:t> </a:t>
            </a:r>
            <a:r>
              <a:rPr lang="el-GR" sz="2000" b="1" i="1" dirty="0" smtClean="0"/>
              <a:t> </a:t>
            </a:r>
            <a:r>
              <a:rPr lang="en-US" sz="2000" b="1" dirty="0" smtClean="0"/>
              <a:t>phase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n-US" sz="2000" dirty="0" smtClean="0"/>
              <a:t>congest. window grows </a:t>
            </a:r>
            <a:r>
              <a:rPr lang="en-US" sz="2000" b="1" i="1" dirty="0" smtClean="0">
                <a:solidFill>
                  <a:srgbClr val="007434"/>
                </a:solidFill>
              </a:rPr>
              <a:t>exponentially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i="1" dirty="0" err="1" smtClean="0">
                <a:latin typeface="Courier New" pitchFamily="49" charset="0"/>
              </a:rPr>
              <a:t>CongWin</a:t>
            </a:r>
            <a:r>
              <a:rPr lang="en-US" sz="2000" b="1" i="1" dirty="0" smtClean="0">
                <a:latin typeface="Courier New" pitchFamily="49" charset="0"/>
              </a:rPr>
              <a:t> &gt; Threshold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ZapfDingbats"/>
              <a:buNone/>
            </a:pPr>
            <a:r>
              <a:rPr lang="en-US" sz="2000" dirty="0" smtClean="0"/>
              <a:t>       sender in </a:t>
            </a:r>
            <a:r>
              <a:rPr lang="en-US" sz="2000" b="1" i="1" dirty="0" smtClean="0">
                <a:solidFill>
                  <a:srgbClr val="7030A0"/>
                </a:solidFill>
              </a:rPr>
              <a:t>congestion-avoidance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phase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n-US" sz="2000" dirty="0" smtClean="0"/>
              <a:t>congest. window grows </a:t>
            </a:r>
            <a:r>
              <a:rPr lang="en-US" sz="2000" b="1" i="1" dirty="0" smtClean="0">
                <a:solidFill>
                  <a:srgbClr val="007434"/>
                </a:solidFill>
              </a:rPr>
              <a:t>linearly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triple duplicate ACK </a:t>
            </a:r>
            <a:r>
              <a:rPr lang="en-US" sz="2000" dirty="0" smtClean="0"/>
              <a:t>occurs: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Threshold</a:t>
            </a:r>
            <a:r>
              <a:rPr lang="en-US" sz="2000" dirty="0" smtClean="0"/>
              <a:t>=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b="1" dirty="0" smtClean="0">
                <a:latin typeface="Courier New" pitchFamily="49" charset="0"/>
              </a:rPr>
              <a:t>/2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dirty="0" smtClean="0"/>
              <a:t>=</a:t>
            </a:r>
            <a:r>
              <a:rPr lang="en-US" sz="2000" b="1" dirty="0" smtClean="0">
                <a:latin typeface="Courier New" pitchFamily="49" charset="0"/>
              </a:rPr>
              <a:t>Threshold</a:t>
            </a:r>
            <a:endParaRPr lang="en-US" sz="1800" dirty="0" smtClean="0"/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dirty="0" smtClean="0">
                <a:solidFill>
                  <a:srgbClr val="C00000"/>
                </a:solidFill>
              </a:rPr>
              <a:t>timeout </a:t>
            </a:r>
            <a:r>
              <a:rPr lang="en-US" sz="2000" dirty="0" smtClean="0"/>
              <a:t>occurs: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Threshold=</a:t>
            </a:r>
            <a:r>
              <a:rPr lang="en-US" sz="1800" dirty="0" err="1" smtClean="0">
                <a:latin typeface="+mj-lt"/>
              </a:rPr>
              <a:t>CongWin</a:t>
            </a:r>
            <a:r>
              <a:rPr lang="en-US" sz="1800" dirty="0" smtClean="0">
                <a:latin typeface="+mj-lt"/>
              </a:rPr>
              <a:t>/2 </a:t>
            </a:r>
            <a:r>
              <a:rPr lang="en-US" sz="1800" dirty="0" smtClean="0"/>
              <a:t>   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err="1" smtClean="0">
                <a:latin typeface="+mj-lt"/>
              </a:rPr>
              <a:t>CongWin</a:t>
            </a:r>
            <a:r>
              <a:rPr lang="en-US" sz="1800" dirty="0" smtClean="0">
                <a:latin typeface="+mj-lt"/>
              </a:rPr>
              <a:t>= 1 MSS</a:t>
            </a:r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 flipV="1">
            <a:off x="3581400" y="1447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0" y="838200"/>
            <a:ext cx="8801100" cy="830263"/>
          </a:xfrm>
          <a:prstGeom prst="rect">
            <a:avLst/>
          </a:prstGeom>
          <a:solidFill>
            <a:srgbClr val="FFFF00">
              <a:alpha val="34901"/>
            </a:srgbClr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Threshold: determines </a:t>
            </a:r>
            <a:r>
              <a:rPr lang="en-GB" sz="2400" dirty="0"/>
              <a:t>the </a:t>
            </a:r>
            <a:r>
              <a:rPr lang="en-GB" sz="2400" b="1" dirty="0"/>
              <a:t>window size </a:t>
            </a:r>
            <a:r>
              <a:rPr lang="en-GB" sz="2400" dirty="0"/>
              <a:t>at which the </a:t>
            </a:r>
          </a:p>
          <a:p>
            <a:r>
              <a:rPr lang="en-GB" sz="2400" b="1" i="1" dirty="0"/>
              <a:t>slow start will end </a:t>
            </a:r>
            <a:r>
              <a:rPr lang="en-GB" sz="2400" dirty="0"/>
              <a:t>and the </a:t>
            </a:r>
            <a:r>
              <a:rPr lang="en-GB" sz="2400" b="1" i="1" dirty="0"/>
              <a:t>congestion avoidance will begin</a:t>
            </a:r>
            <a:endParaRPr lang="en-US" sz="2400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743200" y="1981200"/>
            <a:ext cx="1524000" cy="685800"/>
          </a:xfrm>
          <a:prstGeom prst="ellipse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5181600" y="5486400"/>
            <a:ext cx="3810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94360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start phase</a:t>
            </a:r>
            <a:endParaRPr lang="el-GR" dirty="0"/>
          </a:p>
        </p:txBody>
      </p:sp>
      <p:sp>
        <p:nvSpPr>
          <p:cNvPr id="13" name="Right Brace 12"/>
          <p:cNvSpPr/>
          <p:nvPr/>
        </p:nvSpPr>
        <p:spPr bwMode="auto">
          <a:xfrm>
            <a:off x="5181600" y="4191000"/>
            <a:ext cx="3810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4572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Congestion Avoidance phase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7772400" cy="1143000"/>
          </a:xfrm>
        </p:spPr>
        <p:txBody>
          <a:bodyPr/>
          <a:lstStyle/>
          <a:p>
            <a:r>
              <a:rPr lang="en-US" dirty="0"/>
              <a:t>TCP </a:t>
            </a:r>
            <a:r>
              <a:rPr lang="en-US" dirty="0" err="1" smtClean="0"/>
              <a:t>CongestionControl</a:t>
            </a:r>
            <a:r>
              <a:rPr lang="en-US" dirty="0"/>
              <a:t>: details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35814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sender limits transmission: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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cnwd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400" dirty="0"/>
              <a:t>roughly,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dirty="0"/>
              <a:t> is dynamic, function of perceived network congestion</a:t>
            </a:r>
          </a:p>
          <a:p>
            <a:endParaRPr lang="en-US" sz="2400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657600"/>
            <a:ext cx="8839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How does  sender perceive congestion?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loss event = timeout </a:t>
            </a:r>
            <a:r>
              <a:rPr lang="en-US" sz="2400" i="1" dirty="0"/>
              <a:t>or</a:t>
            </a:r>
            <a:r>
              <a:rPr lang="en-US" sz="2400" dirty="0"/>
              <a:t> 3 duplicate </a:t>
            </a:r>
            <a:r>
              <a:rPr lang="en-US" sz="2400" dirty="0" err="1"/>
              <a:t>acks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TCP sender reduces rate (</a:t>
            </a: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dirty="0"/>
              <a:t>) after loss event</a:t>
            </a:r>
          </a:p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three mechanisms: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AIMD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slow start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conservative after timeout events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1828800"/>
            <a:ext cx="4410075" cy="762000"/>
            <a:chOff x="1104" y="3564"/>
            <a:chExt cx="2778" cy="510"/>
          </a:xfrm>
        </p:grpSpPr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2354" y="3575"/>
              <a:ext cx="50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cwnd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Bytes/sec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89188" y="407988"/>
            <a:ext cx="3706812" cy="5535612"/>
            <a:chOff x="566" y="391"/>
            <a:chExt cx="2335" cy="3487"/>
          </a:xfrm>
        </p:grpSpPr>
        <p:sp>
          <p:nvSpPr>
            <p:cNvPr id="344067" name="Line 3"/>
            <p:cNvSpPr>
              <a:spLocks noChangeShapeType="1"/>
            </p:cNvSpPr>
            <p:nvPr/>
          </p:nvSpPr>
          <p:spPr bwMode="auto">
            <a:xfrm>
              <a:off x="1008" y="1104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4068" name="Object 4"/>
            <p:cNvGraphicFramePr>
              <a:graphicFrameLocks noChangeAspect="1"/>
            </p:cNvGraphicFramePr>
            <p:nvPr/>
          </p:nvGraphicFramePr>
          <p:xfrm>
            <a:off x="845" y="635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4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" y="635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4069" name="Text Box 5"/>
            <p:cNvSpPr txBox="1">
              <a:spLocks noChangeArrowheads="1"/>
            </p:cNvSpPr>
            <p:nvPr/>
          </p:nvSpPr>
          <p:spPr bwMode="auto">
            <a:xfrm>
              <a:off x="766" y="391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70" name="Text Box 6"/>
            <p:cNvSpPr txBox="1">
              <a:spLocks noChangeArrowheads="1"/>
            </p:cNvSpPr>
            <p:nvPr/>
          </p:nvSpPr>
          <p:spPr bwMode="auto">
            <a:xfrm rot="-5400000">
              <a:off x="384" y="2527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344071" name="Object 7"/>
            <p:cNvGraphicFramePr>
              <a:graphicFrameLocks noChangeAspect="1"/>
            </p:cNvGraphicFramePr>
            <p:nvPr/>
          </p:nvGraphicFramePr>
          <p:xfrm>
            <a:off x="2451" y="650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5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" y="650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4072" name="Text Box 8"/>
            <p:cNvSpPr txBox="1">
              <a:spLocks noChangeArrowheads="1"/>
            </p:cNvSpPr>
            <p:nvPr/>
          </p:nvSpPr>
          <p:spPr bwMode="auto">
            <a:xfrm>
              <a:off x="2379" y="415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73" name="Line 9"/>
            <p:cNvSpPr>
              <a:spLocks noChangeShapeType="1"/>
            </p:cNvSpPr>
            <p:nvPr/>
          </p:nvSpPr>
          <p:spPr bwMode="auto">
            <a:xfrm>
              <a:off x="1008" y="1248"/>
              <a:ext cx="1107" cy="2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4" name="Line 10"/>
            <p:cNvSpPr>
              <a:spLocks noChangeShapeType="1"/>
            </p:cNvSpPr>
            <p:nvPr/>
          </p:nvSpPr>
          <p:spPr bwMode="auto">
            <a:xfrm>
              <a:off x="1008" y="912"/>
              <a:ext cx="6" cy="2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5" name="Line 11"/>
            <p:cNvSpPr>
              <a:spLocks noChangeShapeType="1"/>
            </p:cNvSpPr>
            <p:nvPr/>
          </p:nvSpPr>
          <p:spPr bwMode="auto">
            <a:xfrm>
              <a:off x="2592" y="960"/>
              <a:ext cx="14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6" name="Line 12"/>
            <p:cNvSpPr>
              <a:spLocks noChangeShapeType="1"/>
            </p:cNvSpPr>
            <p:nvPr/>
          </p:nvSpPr>
          <p:spPr bwMode="auto">
            <a:xfrm flipH="1">
              <a:off x="1000" y="148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822" y="3647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4078" name="Line 14"/>
            <p:cNvSpPr>
              <a:spLocks noChangeShapeType="1"/>
            </p:cNvSpPr>
            <p:nvPr/>
          </p:nvSpPr>
          <p:spPr bwMode="auto">
            <a:xfrm>
              <a:off x="1008" y="139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9" name="Line 15"/>
            <p:cNvSpPr>
              <a:spLocks noChangeShapeType="1"/>
            </p:cNvSpPr>
            <p:nvPr/>
          </p:nvSpPr>
          <p:spPr bwMode="auto">
            <a:xfrm>
              <a:off x="1008" y="1680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0" name="Line 16"/>
            <p:cNvSpPr>
              <a:spLocks noChangeShapeType="1"/>
            </p:cNvSpPr>
            <p:nvPr/>
          </p:nvSpPr>
          <p:spPr bwMode="auto">
            <a:xfrm>
              <a:off x="1008" y="153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 flipH="1">
              <a:off x="1008" y="1776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2" name="Line 18"/>
            <p:cNvSpPr>
              <a:spLocks noChangeShapeType="1"/>
            </p:cNvSpPr>
            <p:nvPr/>
          </p:nvSpPr>
          <p:spPr bwMode="auto">
            <a:xfrm flipH="1">
              <a:off x="1008" y="1920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3" name="Line 19"/>
            <p:cNvSpPr>
              <a:spLocks noChangeShapeType="1"/>
            </p:cNvSpPr>
            <p:nvPr/>
          </p:nvSpPr>
          <p:spPr bwMode="auto">
            <a:xfrm flipH="1">
              <a:off x="1008" y="20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2062" y="1353"/>
              <a:ext cx="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85" name="Line 21"/>
            <p:cNvSpPr>
              <a:spLocks noChangeShapeType="1"/>
            </p:cNvSpPr>
            <p:nvPr/>
          </p:nvSpPr>
          <p:spPr bwMode="auto">
            <a:xfrm flipH="1">
              <a:off x="837" y="1957"/>
              <a:ext cx="7" cy="1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6" name="Line 22"/>
            <p:cNvSpPr>
              <a:spLocks noChangeShapeType="1"/>
            </p:cNvSpPr>
            <p:nvPr/>
          </p:nvSpPr>
          <p:spPr bwMode="auto">
            <a:xfrm>
              <a:off x="836" y="1957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7" name="Line 23"/>
            <p:cNvSpPr>
              <a:spLocks noChangeShapeType="1"/>
            </p:cNvSpPr>
            <p:nvPr/>
          </p:nvSpPr>
          <p:spPr bwMode="auto">
            <a:xfrm>
              <a:off x="845" y="3520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8" name="Line 24"/>
            <p:cNvSpPr>
              <a:spLocks noChangeShapeType="1"/>
            </p:cNvSpPr>
            <p:nvPr/>
          </p:nvSpPr>
          <p:spPr bwMode="auto">
            <a:xfrm>
              <a:off x="1017" y="256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 rot="714405">
              <a:off x="1291" y="2601"/>
              <a:ext cx="12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400">
                  <a:latin typeface="Arial" charset="0"/>
                </a:rPr>
                <a:t>resend 2</a:t>
              </a:r>
              <a:r>
                <a:rPr lang="en-US" sz="1400" baseline="30000">
                  <a:latin typeface="Arial" charset="0"/>
                </a:rPr>
                <a:t>nd</a:t>
              </a:r>
              <a:r>
                <a:rPr lang="en-US" sz="1400">
                  <a:latin typeface="Arial" charset="0"/>
                </a:rPr>
                <a:t> segment</a:t>
              </a:r>
            </a:p>
          </p:txBody>
        </p:sp>
      </p:grpSp>
      <p:sp>
        <p:nvSpPr>
          <p:cNvPr id="344090" name="Text Box 26"/>
          <p:cNvSpPr txBox="1">
            <a:spLocks noChangeArrowheads="1"/>
          </p:cNvSpPr>
          <p:nvPr/>
        </p:nvSpPr>
        <p:spPr bwMode="auto">
          <a:xfrm>
            <a:off x="1549400" y="6270625"/>
            <a:ext cx="503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 smtClean="0">
                <a:latin typeface="Arial" charset="0"/>
              </a:rPr>
              <a:t>Resending </a:t>
            </a:r>
            <a:r>
              <a:rPr lang="en-US" sz="1800" dirty="0">
                <a:latin typeface="Arial" charset="0"/>
              </a:rPr>
              <a:t>a segment after triple duplicate ACK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55280" cy="3600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charset="0"/>
              </a:rPr>
              <a:t> </a:t>
            </a:r>
          </a:p>
          <a:p>
            <a:pPr algn="l"/>
            <a:r>
              <a:rPr lang="en-US" sz="1400" dirty="0">
                <a:latin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ACK received, with ACK field value of y </a:t>
            </a:r>
          </a:p>
          <a:p>
            <a:pPr algn="l"/>
            <a:r>
              <a:rPr lang="en-US" sz="1800" dirty="0">
                <a:latin typeface="Arial" charset="0"/>
              </a:rPr>
              <a:t>                 if (y &gt; </a:t>
            </a:r>
            <a:r>
              <a:rPr lang="en-US" sz="1800" dirty="0" err="1">
                <a:latin typeface="Arial" charset="0"/>
              </a:rPr>
              <a:t>SendBase</a:t>
            </a:r>
            <a:r>
              <a:rPr lang="en-US" sz="1800" dirty="0">
                <a:latin typeface="Arial" charset="0"/>
              </a:rPr>
              <a:t>) {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</a:t>
            </a:r>
            <a:r>
              <a:rPr lang="en-US" sz="1800" dirty="0" err="1">
                <a:latin typeface="Arial" charset="0"/>
              </a:rPr>
              <a:t>SendBase</a:t>
            </a:r>
            <a:r>
              <a:rPr lang="en-US" sz="1800" dirty="0">
                <a:latin typeface="Arial" charset="0"/>
              </a:rPr>
              <a:t> =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if </a:t>
            </a:r>
            <a:r>
              <a:rPr lang="en-US" sz="1800" dirty="0" smtClean="0">
                <a:latin typeface="Arial" charset="0"/>
              </a:rPr>
              <a:t>  (</a:t>
            </a:r>
            <a:r>
              <a:rPr lang="en-US" sz="1800" dirty="0">
                <a:latin typeface="Arial" charset="0"/>
              </a:rPr>
              <a:t>there are currently not-yet-acknowledged segments)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   start timer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} </a:t>
            </a:r>
          </a:p>
          <a:p>
            <a:pPr algn="l"/>
            <a:r>
              <a:rPr lang="en-US" sz="1800" dirty="0">
                <a:latin typeface="Arial" charset="0"/>
              </a:rPr>
              <a:t>                 else {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increment count of dup ACKs received for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if (count of dup ACKs received for y = 3) {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     resend segment with sequence number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}</a:t>
            </a:r>
          </a:p>
          <a:p>
            <a:pPr algn="l"/>
            <a:r>
              <a:rPr lang="en-US" dirty="0">
                <a:latin typeface="Arial" charset="0"/>
              </a:rPr>
              <a:t>        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retransmit algorithm: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228600" y="5386388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a duplicate ACK for </a:t>
            </a:r>
          </a:p>
          <a:p>
            <a:pPr algn="l"/>
            <a:r>
              <a:rPr lang="en-US" sz="1800">
                <a:solidFill>
                  <a:srgbClr val="FF0000"/>
                </a:solidFill>
              </a:rPr>
              <a:t>already ACKed segment</a:t>
            </a:r>
            <a:endParaRPr 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 flipV="1">
            <a:off x="1143000" y="3810000"/>
            <a:ext cx="7620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3649663" y="5451475"/>
            <a:ext cx="185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fast retransmit</a:t>
            </a:r>
            <a:endParaRPr lang="en-US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 flipH="1" flipV="1">
            <a:off x="4343400" y="45720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3.1 Transport-layer services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3.2 Multiplexing and </a:t>
            </a:r>
            <a:r>
              <a:rPr lang="en-US" sz="2400" dirty="0" err="1"/>
              <a:t>demultiplexing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3.3 Connectionless transport: UDP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/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marL="838200" lvl="1" indent="-381000"/>
            <a:r>
              <a:rPr lang="en-US" sz="2000"/>
              <a:t>segment structure</a:t>
            </a:r>
          </a:p>
          <a:p>
            <a:pPr marL="838200" lvl="1" indent="-381000"/>
            <a:r>
              <a:rPr lang="en-US" sz="2000"/>
              <a:t>reliable data transfer</a:t>
            </a:r>
          </a:p>
          <a:p>
            <a:pPr marL="838200" lvl="1" indent="-381000">
              <a:buClr>
                <a:srgbClr val="FF0000"/>
              </a:buClr>
            </a:pPr>
            <a:r>
              <a:rPr lang="en-US" sz="2000">
                <a:solidFill>
                  <a:srgbClr val="FF0000"/>
                </a:solidFill>
              </a:rPr>
              <a:t>flow control</a:t>
            </a:r>
            <a:endParaRPr lang="en-US" sz="2000"/>
          </a:p>
          <a:p>
            <a:pPr marL="838200" lvl="1" indent="-381000"/>
            <a:r>
              <a:rPr lang="en-US" sz="2000"/>
              <a:t>connection management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/>
              <a:t>3.6 Principles of congestion control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 Flow Control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302496" cy="4649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TCP is </a:t>
            </a:r>
            <a:r>
              <a:rPr lang="en-US" altLang="en-US" b="1" i="1" dirty="0">
                <a:solidFill>
                  <a:srgbClr val="C00000"/>
                </a:solidFill>
              </a:rPr>
              <a:t>a sliding window</a:t>
            </a:r>
            <a:r>
              <a:rPr lang="en-US" altLang="en-US" dirty="0"/>
              <a:t> protocol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>
                <a:solidFill>
                  <a:srgbClr val="002060"/>
                </a:solidFill>
              </a:rPr>
              <a:t>window size </a:t>
            </a:r>
            <a:r>
              <a:rPr lang="en-US" altLang="en-US" i="1" dirty="0">
                <a:solidFill>
                  <a:srgbClr val="002060"/>
                </a:solidFill>
              </a:rPr>
              <a:t>n</a:t>
            </a:r>
            <a:r>
              <a:rPr lang="en-US" altLang="en-US" dirty="0"/>
              <a:t>, can send </a:t>
            </a:r>
            <a:r>
              <a:rPr lang="en-US" altLang="en-US" dirty="0">
                <a:solidFill>
                  <a:srgbClr val="002060"/>
                </a:solidFill>
              </a:rPr>
              <a:t>up to </a:t>
            </a:r>
            <a:r>
              <a:rPr lang="en-US" altLang="en-US" i="1" dirty="0">
                <a:solidFill>
                  <a:srgbClr val="002060"/>
                </a:solidFill>
              </a:rPr>
              <a:t>n</a:t>
            </a:r>
            <a:r>
              <a:rPr lang="en-US" altLang="en-US" dirty="0">
                <a:solidFill>
                  <a:srgbClr val="002060"/>
                </a:solidFill>
              </a:rPr>
              <a:t> bytes </a:t>
            </a:r>
            <a:r>
              <a:rPr lang="en-US" altLang="en-US" b="1" i="1" u="sng" dirty="0"/>
              <a:t>without receiving an acknowledgement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the data is acknowledged then the window slides forward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Each packet advertises a window size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Indicates number of bytes the receiver has space for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Original TCP always sent entire window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Congestion control now limits this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BAD51-D624-4E22-B321-AC3C8CCFA7C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l-GR" smtClean="0"/>
              <a:t>Κεφ. </a:t>
            </a:r>
            <a:r>
              <a:rPr lang="en-US" smtClean="0"/>
              <a:t>3: </a:t>
            </a:r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8763000" cy="4648200"/>
          </a:xfrm>
        </p:spPr>
        <p:txBody>
          <a:bodyPr/>
          <a:lstStyle/>
          <a:p>
            <a:pPr>
              <a:buNone/>
            </a:pPr>
            <a:r>
              <a:rPr lang="el-GR" sz="2200" dirty="0" smtClean="0">
                <a:solidFill>
                  <a:srgbClr val="0099FF"/>
                </a:solidFill>
              </a:rPr>
              <a:t>Αρχές πίσω από τις υπηρεσίες του επιπέδου μεταφοράς</a:t>
            </a:r>
            <a:r>
              <a:rPr lang="en-US" sz="2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Πολυπλεξία/αποπολυπλεξία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Αξιόπιστη </a:t>
            </a:r>
            <a:r>
              <a:rPr lang="el-GR" sz="2000" dirty="0" smtClean="0"/>
              <a:t>μεταφορά δεδομένων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Έλεγχος ροής</a:t>
            </a:r>
            <a:r>
              <a:rPr lang="en-GB" sz="2000" b="1" i="1" dirty="0" smtClean="0"/>
              <a:t> </a:t>
            </a:r>
            <a:r>
              <a:rPr lang="en-GB" sz="2000" dirty="0" smtClean="0"/>
              <a:t>(flow control)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Έλεγχος συμφόρησης </a:t>
            </a:r>
            <a:r>
              <a:rPr lang="el-GR" sz="2000" dirty="0" smtClean="0"/>
              <a:t>(</a:t>
            </a:r>
            <a:r>
              <a:rPr lang="en-GB" sz="2000" dirty="0" smtClean="0"/>
              <a:t>congestion control</a:t>
            </a:r>
            <a:r>
              <a:rPr lang="el-GR" sz="2000" dirty="0" smtClean="0"/>
              <a:t>)</a:t>
            </a:r>
            <a:endParaRPr lang="en-US" dirty="0" smtClean="0"/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8529638" cy="2438400"/>
          </a:xfrm>
        </p:spPr>
        <p:txBody>
          <a:bodyPr/>
          <a:lstStyle/>
          <a:p>
            <a:endParaRPr lang="en-US" sz="2400" dirty="0" smtClean="0"/>
          </a:p>
          <a:p>
            <a:pPr>
              <a:buNone/>
            </a:pPr>
            <a:r>
              <a:rPr lang="el-GR" sz="2200" dirty="0" smtClean="0"/>
              <a:t>Πρωτόκολλα επιπέδου μεταφοράς στο</a:t>
            </a:r>
            <a:r>
              <a:rPr lang="en-US" sz="2200" dirty="0" smtClean="0"/>
              <a:t> Internet: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UDP</a:t>
            </a:r>
            <a:r>
              <a:rPr lang="en-US" sz="2000" dirty="0" smtClean="0"/>
              <a:t>: </a:t>
            </a:r>
            <a:r>
              <a:rPr lang="el-GR" sz="2000" dirty="0" err="1" smtClean="0"/>
              <a:t>ασυνδεσιστρεφής</a:t>
            </a:r>
            <a:r>
              <a:rPr lang="el-GR" sz="2000" dirty="0" smtClean="0"/>
              <a:t> μεταφορά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TCP</a:t>
            </a:r>
            <a:r>
              <a:rPr lang="en-US" sz="2000" dirty="0" smtClean="0"/>
              <a:t>: </a:t>
            </a:r>
            <a:r>
              <a:rPr lang="el-GR" sz="2000" dirty="0" err="1" smtClean="0"/>
              <a:t>συνδεσιστρεφής</a:t>
            </a:r>
            <a:r>
              <a:rPr lang="el-GR" sz="2000" dirty="0" smtClean="0"/>
              <a:t> μεταφορά</a:t>
            </a:r>
            <a:endParaRPr lang="en-US" sz="2000" dirty="0" smtClean="0"/>
          </a:p>
          <a:p>
            <a:pPr lvl="1">
              <a:buFont typeface="ZapfDingbats"/>
              <a:buNone/>
            </a:pPr>
            <a:r>
              <a:rPr lang="en-US" sz="2000" dirty="0" smtClean="0"/>
              <a:t>            &amp; </a:t>
            </a:r>
            <a:r>
              <a:rPr lang="el-GR" sz="2000" dirty="0" smtClean="0"/>
              <a:t>έλεγχος συμφόρησης</a:t>
            </a:r>
            <a:r>
              <a:rPr lang="en-US" sz="2000" dirty="0" smtClean="0"/>
              <a:t> &amp; </a:t>
            </a:r>
            <a:r>
              <a:rPr lang="el-GR" sz="1800" dirty="0" smtClean="0"/>
              <a:t>ροής</a:t>
            </a:r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0" y="1676400"/>
            <a:ext cx="458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200"/>
              <a:t>Στόχος μας είναι η κατανόηση των</a:t>
            </a:r>
            <a:r>
              <a:rPr lang="en-US" sz="2200"/>
              <a:t>:</a:t>
            </a:r>
            <a:endParaRPr lang="el-G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09600" y="1600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9067800" cy="1143000"/>
          </a:xfrm>
        </p:spPr>
        <p:txBody>
          <a:bodyPr/>
          <a:lstStyle/>
          <a:p>
            <a:r>
              <a:rPr lang="en-US" dirty="0"/>
              <a:t>Window Flow Control: Send Side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1066800" y="3352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1066800" y="4876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2971800" y="3352800"/>
            <a:ext cx="2286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Sent but not acked</a:t>
            </a:r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5257800" y="3352800"/>
            <a:ext cx="2438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Not yet sent</a:t>
            </a:r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62484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Line 9"/>
          <p:cNvSpPr>
            <a:spLocks noChangeShapeType="1"/>
          </p:cNvSpPr>
          <p:nvPr/>
        </p:nvSpPr>
        <p:spPr bwMode="auto">
          <a:xfrm>
            <a:off x="2971800" y="3048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3901243" y="2601913"/>
            <a:ext cx="1124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window</a:t>
            </a:r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 flipV="1">
            <a:off x="5257800" y="49530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4114800" y="5303838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Next to be sent</a:t>
            </a:r>
          </a:p>
        </p:txBody>
      </p:sp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838200" y="388620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Sent and acked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533400" y="1600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1525588" y="4281488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1525588" y="5805488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2058988" y="4281488"/>
            <a:ext cx="2286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Acked but not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delivered to user</a:t>
            </a:r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4344988" y="4281488"/>
            <a:ext cx="15240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Not yet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acked</a:t>
            </a:r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>
            <a:off x="6783388" y="367188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Line 8"/>
          <p:cNvSpPr>
            <a:spLocks noChangeShapeType="1"/>
          </p:cNvSpPr>
          <p:nvPr/>
        </p:nvSpPr>
        <p:spPr bwMode="auto">
          <a:xfrm>
            <a:off x="2058988" y="3976688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2968556" y="3530600"/>
            <a:ext cx="1951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Receive buffer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>
            <a:off x="4344988" y="60340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4954588" y="6080125"/>
            <a:ext cx="103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window</a:t>
            </a:r>
          </a:p>
        </p:txBody>
      </p:sp>
      <p:sp>
        <p:nvSpPr>
          <p:cNvPr id="415756" name="Line 12"/>
          <p:cNvSpPr>
            <a:spLocks noChangeShapeType="1"/>
          </p:cNvSpPr>
          <p:nvPr/>
        </p:nvSpPr>
        <p:spPr bwMode="auto">
          <a:xfrm>
            <a:off x="4344988" y="5805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 flipV="1">
            <a:off x="2058988" y="3748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805672" cy="1143000"/>
          </a:xfrm>
        </p:spPr>
        <p:txBody>
          <a:bodyPr/>
          <a:lstStyle/>
          <a:p>
            <a:r>
              <a:rPr lang="en-US" dirty="0"/>
              <a:t>Window Flow Control: Receive Side</a:t>
            </a:r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7316788" y="2362200"/>
            <a:ext cx="760412" cy="852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New</a:t>
            </a:r>
          </a:p>
        </p:txBody>
      </p:sp>
      <p:sp>
        <p:nvSpPr>
          <p:cNvPr id="415760" name="Line 16"/>
          <p:cNvSpPr>
            <a:spLocks noChangeShapeType="1"/>
          </p:cNvSpPr>
          <p:nvPr/>
        </p:nvSpPr>
        <p:spPr bwMode="auto">
          <a:xfrm flipH="1">
            <a:off x="4878388" y="2681288"/>
            <a:ext cx="24384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 flipH="1">
            <a:off x="6326188" y="3214688"/>
            <a:ext cx="1066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2" name="Line 18"/>
          <p:cNvSpPr>
            <a:spLocks noChangeShapeType="1"/>
          </p:cNvSpPr>
          <p:nvPr/>
        </p:nvSpPr>
        <p:spPr bwMode="auto">
          <a:xfrm>
            <a:off x="7545388" y="3214688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019800" y="1981200"/>
            <a:ext cx="26654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Helvetica" pitchFamily="34" charset="0"/>
              </a:rPr>
              <a:t>What should receiver do?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0" grpId="0" animBg="1"/>
      <p:bldP spid="415761" grpId="0" animBg="1"/>
      <p:bldP spid="41576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168402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R</a:t>
            </a:r>
            <a:r>
              <a:rPr lang="en-US" sz="2400" dirty="0" smtClean="0"/>
              <a:t>eceive </a:t>
            </a:r>
            <a:r>
              <a:rPr lang="en-US" sz="2400" dirty="0"/>
              <a:t>side of TCP connection has a </a:t>
            </a:r>
            <a:r>
              <a:rPr lang="en-US" sz="2400" b="1" dirty="0">
                <a:solidFill>
                  <a:srgbClr val="92D050"/>
                </a:solidFill>
              </a:rPr>
              <a:t>receive buffer</a:t>
            </a:r>
            <a:r>
              <a:rPr lang="en-US" sz="2400" dirty="0"/>
              <a:t>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082540"/>
            <a:ext cx="9144000" cy="28956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speed-matching service: matching the send rate to the receiving app’s drain rate</a:t>
            </a:r>
          </a:p>
        </p:txBody>
      </p:sp>
      <p:pic>
        <p:nvPicPr>
          <p:cNvPr id="262149" name="Picture 5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1780"/>
            <a:ext cx="5238916" cy="1912620"/>
          </a:xfrm>
          <a:prstGeom prst="rect">
            <a:avLst/>
          </a:prstGeom>
          <a:noFill/>
        </p:spPr>
      </p:pic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0" y="5913120"/>
            <a:ext cx="742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app 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478281"/>
            <a:ext cx="3962400" cy="1692276"/>
            <a:chOff x="564" y="803"/>
            <a:chExt cx="1926" cy="1066"/>
          </a:xfrm>
        </p:grpSpPr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sender won’t overflow</a:t>
              </a:r>
            </a:p>
            <a:p>
              <a:r>
                <a:rPr lang="en-US" sz="2000" dirty="0"/>
                <a:t>receiver’s buffer by</a:t>
              </a:r>
            </a:p>
            <a:p>
              <a:r>
                <a:rPr lang="en-US" sz="2000" dirty="0"/>
                <a:t>transmitting too much,</a:t>
              </a:r>
            </a:p>
            <a:p>
              <a:r>
                <a:rPr lang="en-US" sz="2000" dirty="0"/>
                <a:t> too fast</a:t>
              </a:r>
              <a:endParaRPr lang="en-US" sz="1000" dirty="0"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262156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57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flow control</a:t>
                </a:r>
                <a:endParaRPr lang="en-US" sz="1000" dirty="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dirty="0"/>
              <a:t>TCP Flow control: how it works</a:t>
            </a:r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00600"/>
            <a:ext cx="9144000" cy="297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suppose </a:t>
            </a:r>
            <a:r>
              <a:rPr lang="en-US" sz="2400" dirty="0"/>
              <a:t>TCP receiver discards out-of-order segments)</a:t>
            </a:r>
          </a:p>
          <a:p>
            <a:pPr>
              <a:buNone/>
            </a:pPr>
            <a:r>
              <a:rPr lang="en-US" sz="2400" dirty="0"/>
              <a:t>spare room in buffer</a:t>
            </a:r>
            <a:endParaRPr lang="en-US" sz="24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RcvWindow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= </a:t>
            </a:r>
            <a:r>
              <a:rPr lang="en-US" sz="2000" b="1" dirty="0" err="1" smtClean="0">
                <a:latin typeface="Courier New" pitchFamily="49" charset="0"/>
              </a:rPr>
              <a:t>RcvBuffer</a:t>
            </a:r>
            <a:r>
              <a:rPr lang="en-US" sz="2000" b="1" dirty="0" smtClean="0">
                <a:latin typeface="Courier New" pitchFamily="49" charset="0"/>
              </a:rPr>
              <a:t> - [</a:t>
            </a:r>
            <a:r>
              <a:rPr lang="en-US" sz="2000" b="1" dirty="0" err="1">
                <a:latin typeface="Courier New" pitchFamily="49" charset="0"/>
              </a:rPr>
              <a:t>LastByteRcvd</a:t>
            </a:r>
            <a:r>
              <a:rPr lang="en-US" sz="2000" b="1" dirty="0">
                <a:latin typeface="Courier New" pitchFamily="49" charset="0"/>
              </a:rPr>
              <a:t> - </a:t>
            </a:r>
            <a:r>
              <a:rPr lang="en-US" sz="2000" b="1" dirty="0" err="1">
                <a:latin typeface="Courier New" pitchFamily="49" charset="0"/>
              </a:rPr>
              <a:t>LastByteRead</a:t>
            </a:r>
            <a:r>
              <a:rPr lang="en-US" sz="2000" b="1" dirty="0">
                <a:latin typeface="Courier New" pitchFamily="49" charset="0"/>
              </a:rPr>
              <a:t>]</a:t>
            </a:r>
          </a:p>
        </p:txBody>
      </p:sp>
      <p:sp>
        <p:nvSpPr>
          <p:cNvPr id="2631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67000"/>
            <a:ext cx="9448800" cy="46482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receiver </a:t>
            </a:r>
            <a:r>
              <a:rPr lang="en-US" sz="2200" b="1" i="1" dirty="0"/>
              <a:t>advertises </a:t>
            </a:r>
            <a:r>
              <a:rPr lang="en-US" sz="2200" dirty="0"/>
              <a:t>spare room by including value of </a:t>
            </a:r>
            <a:r>
              <a:rPr lang="en-US" sz="2200" b="1" dirty="0" err="1">
                <a:solidFill>
                  <a:srgbClr val="7030A0"/>
                </a:solidFill>
                <a:latin typeface="Courier New" pitchFamily="49" charset="0"/>
              </a:rPr>
              <a:t>RcvWindow</a:t>
            </a:r>
            <a:r>
              <a:rPr lang="en-US" sz="2200" dirty="0">
                <a:solidFill>
                  <a:srgbClr val="FF99CC"/>
                </a:solidFill>
              </a:rPr>
              <a:t> </a:t>
            </a:r>
            <a:r>
              <a:rPr lang="en-US" sz="2200" dirty="0" smtClean="0">
                <a:solidFill>
                  <a:srgbClr val="FF99CC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 </a:t>
            </a:r>
            <a:r>
              <a:rPr lang="en-US" sz="2200" dirty="0">
                <a:solidFill>
                  <a:srgbClr val="FF0000"/>
                </a:solidFill>
              </a:rPr>
              <a:t>segments</a:t>
            </a:r>
          </a:p>
          <a:p>
            <a:pPr>
              <a:buNone/>
            </a:pPr>
            <a:r>
              <a:rPr lang="en-US" sz="2400" dirty="0"/>
              <a:t>sender limits </a:t>
            </a:r>
            <a:r>
              <a:rPr lang="en-US" sz="2400" dirty="0" err="1"/>
              <a:t>unACKed</a:t>
            </a:r>
            <a:r>
              <a:rPr lang="en-US" sz="2400" dirty="0"/>
              <a:t> data to </a:t>
            </a:r>
            <a:r>
              <a:rPr lang="en-US" sz="2400" b="1" dirty="0" err="1">
                <a:latin typeface="Courier New" pitchFamily="49" charset="0"/>
              </a:rPr>
              <a:t>RcvWindow</a:t>
            </a: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000" dirty="0"/>
              <a:t>guarantees receive buffer doesn’t overflow</a:t>
            </a:r>
            <a:endParaRPr lang="en-US" sz="2000" dirty="0">
              <a:latin typeface="Courier New" pitchFamily="49" charset="0"/>
            </a:endParaRPr>
          </a:p>
        </p:txBody>
      </p:sp>
      <p:pic>
        <p:nvPicPr>
          <p:cNvPr id="263173" name="Picture 1029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800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US" sz="3100" dirty="0" smtClean="0"/>
              <a:t>TCP congestion control: summary</a:t>
            </a:r>
            <a:endParaRPr lang="el-GR" sz="3100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ym typeface="Webdings" pitchFamily="18" charset="2"/>
              </a:rPr>
              <a:t> Sender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Reduces the sending rate </a:t>
            </a:r>
            <a:r>
              <a:rPr lang="en-US" sz="2400" dirty="0" smtClean="0"/>
              <a:t>via reducing the </a:t>
            </a:r>
            <a:r>
              <a:rPr lang="en-US" sz="2400" i="1" dirty="0" smtClean="0">
                <a:solidFill>
                  <a:srgbClr val="FF0000"/>
                </a:solidFill>
              </a:rPr>
              <a:t>congestion window</a:t>
            </a:r>
            <a:r>
              <a:rPr lang="en-US" sz="2400" dirty="0" smtClean="0"/>
              <a:t>, when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l-GR" sz="2400" dirty="0" smtClean="0"/>
              <a:t> </a:t>
            </a:r>
            <a:r>
              <a:rPr lang="en-US" sz="2400" b="1" i="1" dirty="0" smtClean="0"/>
              <a:t>loss event </a:t>
            </a:r>
            <a:r>
              <a:rPr lang="en-US" sz="2400" dirty="0" smtClean="0"/>
              <a:t>occurs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Increase the sending rate</a:t>
            </a:r>
            <a:r>
              <a:rPr lang="el-GR" sz="2400" dirty="0" smtClean="0"/>
              <a:t>,</a:t>
            </a:r>
            <a:r>
              <a:rPr lang="en-US" sz="2400" dirty="0" smtClean="0"/>
              <a:t> when congestion is reduced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3200" dirty="0" smtClean="0">
                <a:sym typeface="Wingdings" pitchFamily="2" charset="2"/>
              </a:rPr>
              <a:t></a:t>
            </a:r>
            <a:r>
              <a:rPr lang="en-US" sz="2200" dirty="0" smtClean="0"/>
              <a:t>But how much should a sender reduce its congestion window ?</a:t>
            </a:r>
            <a:endParaRPr lang="el-GR" sz="2200" dirty="0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-158552" y="5105400"/>
            <a:ext cx="9446817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LastByteSent</a:t>
            </a:r>
            <a:r>
              <a:rPr lang="en-US" sz="2000" b="1" dirty="0"/>
              <a:t>- </a:t>
            </a:r>
            <a:r>
              <a:rPr lang="en-US" sz="2000" b="1" dirty="0" err="1"/>
              <a:t>LastByteAcked</a:t>
            </a:r>
            <a:r>
              <a:rPr lang="en-US" sz="2000" b="1" dirty="0"/>
              <a:t> </a:t>
            </a:r>
            <a:r>
              <a:rPr lang="en-US" sz="2000" dirty="0"/>
              <a:t>≤</a:t>
            </a:r>
            <a:r>
              <a:rPr lang="en-US" sz="2000" dirty="0">
                <a:solidFill>
                  <a:srgbClr val="FF99CC"/>
                </a:solidFill>
              </a:rPr>
              <a:t> </a:t>
            </a:r>
            <a:r>
              <a:rPr lang="en-US" sz="2000" b="1" dirty="0"/>
              <a:t>min</a:t>
            </a:r>
            <a:r>
              <a:rPr lang="en-US" sz="2000" dirty="0">
                <a:solidFill>
                  <a:srgbClr val="FF99CC"/>
                </a:solidFill>
              </a:rPr>
              <a:t> {</a:t>
            </a:r>
            <a:r>
              <a:rPr lang="en-US" sz="2000" b="1" i="1" dirty="0"/>
              <a:t>Congestion Window, Receive Window</a:t>
            </a:r>
            <a:r>
              <a:rPr lang="en-US" sz="2000" dirty="0">
                <a:solidFill>
                  <a:srgbClr val="FF99CC"/>
                </a:solidFill>
              </a:rPr>
              <a:t>}</a:t>
            </a:r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7086600" y="4800600"/>
            <a:ext cx="2057400" cy="914400"/>
          </a:xfrm>
          <a:prstGeom prst="ellipse">
            <a:avLst/>
          </a:prstGeom>
          <a:solidFill>
            <a:srgbClr val="FFFF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 flipV="1">
            <a:off x="78486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6937375" y="5867400"/>
            <a:ext cx="1620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flow control</a:t>
            </a:r>
            <a:endParaRPr lang="el-GR" sz="2000" i="1"/>
          </a:p>
        </p:txBody>
      </p:sp>
      <p:sp>
        <p:nvSpPr>
          <p:cNvPr id="57354" name="Oval 8"/>
          <p:cNvSpPr>
            <a:spLocks noChangeArrowheads="1"/>
          </p:cNvSpPr>
          <p:nvPr/>
        </p:nvSpPr>
        <p:spPr bwMode="auto">
          <a:xfrm>
            <a:off x="335280" y="2453640"/>
            <a:ext cx="4648200" cy="457200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3429000" y="28956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1730612" y="3733800"/>
            <a:ext cx="369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timeout</a:t>
            </a:r>
            <a:r>
              <a:rPr lang="en-US" sz="2400" dirty="0"/>
              <a:t> </a:t>
            </a:r>
            <a:r>
              <a:rPr lang="en-US" sz="2400" dirty="0" smtClean="0"/>
              <a:t> or </a:t>
            </a:r>
            <a:r>
              <a:rPr lang="el-GR" sz="2400" b="1" i="1" dirty="0" smtClean="0">
                <a:solidFill>
                  <a:srgbClr val="FF0000"/>
                </a:solidFill>
              </a:rPr>
              <a:t>3 </a:t>
            </a:r>
            <a:r>
              <a:rPr lang="en-US" sz="2400" b="1" i="1" dirty="0" smtClean="0">
                <a:solidFill>
                  <a:srgbClr val="FF0000"/>
                </a:solidFill>
              </a:rPr>
              <a:t>DUP ACKs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5410200" y="556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4327525" y="61610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5012154" y="5791200"/>
            <a:ext cx="1194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congestion</a:t>
            </a:r>
            <a:endParaRPr lang="el-GR" dirty="0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914400" y="2438400"/>
            <a:ext cx="533400" cy="26670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6276975"/>
            <a:ext cx="601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Observation: Large Congestion Windows  → Large Number of non-ACKed packets trx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10418</TotalTime>
  <Words>6872</Words>
  <Application>Microsoft Office PowerPoint</Application>
  <PresentationFormat>On-screen Show (4:3)</PresentationFormat>
  <Paragraphs>1600</Paragraphs>
  <Slides>94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Default Design</vt:lpstr>
      <vt:lpstr>Clip</vt:lpstr>
      <vt:lpstr>VISIO</vt:lpstr>
      <vt:lpstr>HY-335 : Δίκτυα Υπολογιστών  </vt:lpstr>
      <vt:lpstr>Review</vt:lpstr>
      <vt:lpstr>Ενθυλάκωση (encapsulation)</vt:lpstr>
      <vt:lpstr>Ενθυλάκωση </vt:lpstr>
      <vt:lpstr>Brief Review on Network layer</vt:lpstr>
      <vt:lpstr>PowerPoint Presentation</vt:lpstr>
      <vt:lpstr>Υπενθύμιση: IP datagram format</vt:lpstr>
      <vt:lpstr>Υπενθύμιση: Ethernet Frame (πλαίσιο)</vt:lpstr>
      <vt:lpstr> Κεφ. 3: Επίπεδο μεταφοράς</vt:lpstr>
      <vt:lpstr>Υπηρεσίες και πρωτόκολλα επιπέδου μεταφοράς </vt:lpstr>
      <vt:lpstr>Επίπεδο μεταφοράς vs. δικτύου</vt:lpstr>
      <vt:lpstr>Διαδικτυακά πρωτόκολλα επιπέδου μεταφοράς</vt:lpstr>
      <vt:lpstr>Πολυπλεξία/αποπολυπλεξία (multiplexing/demultiplexing)</vt:lpstr>
      <vt:lpstr>Πώς δουλεύει η αποπολυπλεξία (demultiplexing) </vt:lpstr>
      <vt:lpstr>Aποπολυπλεξία χωρίς “σύνδεση” (connectionless demultiplexing )</vt:lpstr>
      <vt:lpstr>Aποπολυπλεξία χωρίς σύνδεση (συνέχεια)</vt:lpstr>
      <vt:lpstr>Αποπολυπλεξία με σύνδεση (Connection-oriented demultiplexing )</vt:lpstr>
      <vt:lpstr>Αποπολυπλεξία με σύνδεση (συνέχεια)</vt:lpstr>
      <vt:lpstr>Αποπολυπλεξία με σύνδεση: Threaded Web Server</vt:lpstr>
      <vt:lpstr>UDP: User Datagram Protocol [RFC 768]</vt:lpstr>
      <vt:lpstr>Περισσότερες πληροφορίες για το UDP</vt:lpstr>
      <vt:lpstr>Domain Name Server (DNS)</vt:lpstr>
      <vt:lpstr>UDP checksum</vt:lpstr>
      <vt:lpstr>Παράδειγμα Internet Checksum </vt:lpstr>
      <vt:lpstr>Αρχές αξιόπιστης μεταφοράς δεδομένων</vt:lpstr>
      <vt:lpstr>Συμφόρηση (congestion)</vt:lpstr>
      <vt:lpstr>Κατάρρευση λόγω συμφόρησης (Congestion Collapse)</vt:lpstr>
      <vt:lpstr>Προσεγγίσεις Ελέγχου Συμφόρησης</vt:lpstr>
      <vt:lpstr>Γενικές Προσεγγίσεις Ελέγχου Συμφόρησης</vt:lpstr>
      <vt:lpstr>Congestion Control and Avoidance</vt:lpstr>
      <vt:lpstr>TCP: Επισκόπηση (1/4) RFCs: 793, 1122, 1323,2018, 2581</vt:lpstr>
      <vt:lpstr>TCP seq. #’s and ACKs</vt:lpstr>
      <vt:lpstr>TCP seq. #’s and ACKs</vt:lpstr>
      <vt:lpstr>TCP: Επισκόπηση (2/4)</vt:lpstr>
      <vt:lpstr>TCP: Επισκόπηση</vt:lpstr>
      <vt:lpstr>TCP: Επισκόπηση (4/4)</vt:lpstr>
      <vt:lpstr>Δομή TCP segment </vt:lpstr>
      <vt:lpstr>Sequence Number Space</vt:lpstr>
      <vt:lpstr>Σημαντικές έννοιες του TCP</vt:lpstr>
      <vt:lpstr>TCP seq. #’s and ACKs (1/2)</vt:lpstr>
      <vt:lpstr>TCP seq. #’s and ACKs (2/2)</vt:lpstr>
      <vt:lpstr>TCP σύνδεση: χειραψία σε 3 βήματα</vt:lpstr>
      <vt:lpstr>Εγκαθίδρυση σύνδεσης: χειραψία σε 3 βήματα</vt:lpstr>
      <vt:lpstr>Διαχείριση TCP σύνδεσης</vt:lpstr>
      <vt:lpstr>Διαχείριση TCP σύνδεσης (συνέχεια)</vt:lpstr>
      <vt:lpstr>Διαχείριση TCP σύνδεσης (συνέχεια)</vt:lpstr>
      <vt:lpstr>Διαχείριση TCP σύνδεσης(συνέχεια)</vt:lpstr>
      <vt:lpstr>Παράδειγμα εγκαθίδρυσης TCP σύνδεσης</vt:lpstr>
      <vt:lpstr>Διάγραμμα κατάστασηςTCP: εγκαθίδρυσης σύνδεσης</vt:lpstr>
      <vt:lpstr>Κλείσιμο σύνδεσης</vt:lpstr>
      <vt:lpstr>Παράδειγμα κλεισίματος TCP σύνδεσης</vt:lpstr>
      <vt:lpstr>Διάγραμμα κατάστασης:Κλείσιμο σύνδεσης</vt:lpstr>
      <vt:lpstr>TCP  Timeout</vt:lpstr>
      <vt:lpstr>Sliding window of TCP</vt:lpstr>
      <vt:lpstr>Έλεγχος ροής με παράθυρο    Aποστέλλουσα πλευρά</vt:lpstr>
      <vt:lpstr>Μηχανισμός γρήγορης επαναποστολής </vt:lpstr>
      <vt:lpstr>Έλεγχος ροής με παράθυρο: αποστέλουσσα πλευρά</vt:lpstr>
      <vt:lpstr>Έλεγχος ροής με παράθυρο  λαμβάνουσα πλευρά</vt:lpstr>
      <vt:lpstr>TCP Round Trip Time και Timeout</vt:lpstr>
      <vt:lpstr>TCP Round Trip Time και Timeout</vt:lpstr>
      <vt:lpstr>TCP Round Trip Time και Timeout</vt:lpstr>
      <vt:lpstr>TCP reliable data transfer</vt:lpstr>
      <vt:lpstr>TCP sender events:</vt:lpstr>
      <vt:lpstr>TCP sender events:</vt:lpstr>
      <vt:lpstr>TCP  sender («βασικός αλγόριθμος»)</vt:lpstr>
      <vt:lpstr>TCP Round Trip Time and Timeout</vt:lpstr>
      <vt:lpstr>TCP Round Trip Time and Timeout</vt:lpstr>
      <vt:lpstr>Example RTT estimation:</vt:lpstr>
      <vt:lpstr>TCP: retransmission scenarios</vt:lpstr>
      <vt:lpstr>TCP retransmission scenarios (more)</vt:lpstr>
      <vt:lpstr>TCP congestion control: control of sending rate</vt:lpstr>
      <vt:lpstr>Κεντρικά χαρακτηριστικά του ελέγχου συμφόρησης του TCP (congestion control)</vt:lpstr>
      <vt:lpstr>TCP congestion control:  additive increase, multiplicative decrease (AIMD)</vt:lpstr>
      <vt:lpstr>PowerPoint Presentation</vt:lpstr>
      <vt:lpstr>Αποφυγή συμφόρησης (Congestion Avoidance)</vt:lpstr>
      <vt:lpstr>TCP Congestion Control – key ideas</vt:lpstr>
      <vt:lpstr>TCP Slow Start (1/3)</vt:lpstr>
      <vt:lpstr>Example of TCP Slow start (2/3)</vt:lpstr>
      <vt:lpstr>TCP Slow Start (3/3)</vt:lpstr>
      <vt:lpstr>Fast  Retransmit</vt:lpstr>
      <vt:lpstr>Προσοχή: διαφορετικές περιπτώσεις απώλειας πακέτου</vt:lpstr>
      <vt:lpstr>Refinement: inferring loss</vt:lpstr>
      <vt:lpstr>Reaction to Congestion Events</vt:lpstr>
      <vt:lpstr>  TCP Congestion Control </vt:lpstr>
      <vt:lpstr>TCP CongestionControl: details</vt:lpstr>
      <vt:lpstr>PowerPoint Presentation</vt:lpstr>
      <vt:lpstr>Fast retransmit algorithm:</vt:lpstr>
      <vt:lpstr>Chapter 3 outline</vt:lpstr>
      <vt:lpstr>TCP Flow Control</vt:lpstr>
      <vt:lpstr>Window Flow Control: Send Side</vt:lpstr>
      <vt:lpstr>Window Flow Control: Receive Side</vt:lpstr>
      <vt:lpstr>TCP Flow Control</vt:lpstr>
      <vt:lpstr>TCP Flow control: how it works</vt:lpstr>
      <vt:lpstr>TCP congestion control: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Ross;Maria Papadopouli</dc:creator>
  <cp:lastModifiedBy>Maria Papadopouli</cp:lastModifiedBy>
  <cp:revision>391</cp:revision>
  <cp:lastPrinted>2000-04-27T09:23:27Z</cp:lastPrinted>
  <dcterms:created xsi:type="dcterms:W3CDTF">1999-10-08T19:08:27Z</dcterms:created>
  <dcterms:modified xsi:type="dcterms:W3CDTF">2014-11-26T15:53:23Z</dcterms:modified>
</cp:coreProperties>
</file>