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handoutMasterIdLst>
    <p:handoutMasterId r:id="rId90"/>
  </p:handoutMasterIdLst>
  <p:sldIdLst>
    <p:sldId id="714" r:id="rId2"/>
    <p:sldId id="571" r:id="rId3"/>
    <p:sldId id="609" r:id="rId4"/>
    <p:sldId id="628" r:id="rId5"/>
    <p:sldId id="546" r:id="rId6"/>
    <p:sldId id="537" r:id="rId7"/>
    <p:sldId id="612" r:id="rId8"/>
    <p:sldId id="610" r:id="rId9"/>
    <p:sldId id="611" r:id="rId10"/>
    <p:sldId id="584" r:id="rId11"/>
    <p:sldId id="616" r:id="rId12"/>
    <p:sldId id="617" r:id="rId13"/>
    <p:sldId id="615" r:id="rId14"/>
    <p:sldId id="629" r:id="rId15"/>
    <p:sldId id="613" r:id="rId16"/>
    <p:sldId id="614" r:id="rId17"/>
    <p:sldId id="650" r:id="rId18"/>
    <p:sldId id="655" r:id="rId19"/>
    <p:sldId id="651" r:id="rId20"/>
    <p:sldId id="656" r:id="rId21"/>
    <p:sldId id="657" r:id="rId22"/>
    <p:sldId id="652" r:id="rId23"/>
    <p:sldId id="653" r:id="rId24"/>
    <p:sldId id="654" r:id="rId25"/>
    <p:sldId id="658" r:id="rId26"/>
    <p:sldId id="455" r:id="rId27"/>
    <p:sldId id="659" r:id="rId28"/>
    <p:sldId id="660" r:id="rId29"/>
    <p:sldId id="661" r:id="rId30"/>
    <p:sldId id="722" r:id="rId31"/>
    <p:sldId id="662" r:id="rId32"/>
    <p:sldId id="663" r:id="rId33"/>
    <p:sldId id="664" r:id="rId34"/>
    <p:sldId id="665" r:id="rId35"/>
    <p:sldId id="666" r:id="rId36"/>
    <p:sldId id="667" r:id="rId37"/>
    <p:sldId id="668" r:id="rId38"/>
    <p:sldId id="669" r:id="rId39"/>
    <p:sldId id="671" r:id="rId40"/>
    <p:sldId id="670" r:id="rId41"/>
    <p:sldId id="672" r:id="rId42"/>
    <p:sldId id="673" r:id="rId43"/>
    <p:sldId id="674" r:id="rId44"/>
    <p:sldId id="675" r:id="rId45"/>
    <p:sldId id="676" r:id="rId46"/>
    <p:sldId id="677" r:id="rId47"/>
    <p:sldId id="678" r:id="rId48"/>
    <p:sldId id="679" r:id="rId49"/>
    <p:sldId id="680" r:id="rId50"/>
    <p:sldId id="692" r:id="rId51"/>
    <p:sldId id="693" r:id="rId52"/>
    <p:sldId id="681" r:id="rId53"/>
    <p:sldId id="684" r:id="rId54"/>
    <p:sldId id="683" r:id="rId55"/>
    <p:sldId id="682" r:id="rId56"/>
    <p:sldId id="689" r:id="rId57"/>
    <p:sldId id="691" r:id="rId58"/>
    <p:sldId id="695" r:id="rId59"/>
    <p:sldId id="696" r:id="rId60"/>
    <p:sldId id="686" r:id="rId61"/>
    <p:sldId id="685" r:id="rId62"/>
    <p:sldId id="710" r:id="rId63"/>
    <p:sldId id="688" r:id="rId64"/>
    <p:sldId id="687" r:id="rId65"/>
    <p:sldId id="709" r:id="rId66"/>
    <p:sldId id="711" r:id="rId67"/>
    <p:sldId id="690" r:id="rId68"/>
    <p:sldId id="697" r:id="rId69"/>
    <p:sldId id="698" r:id="rId70"/>
    <p:sldId id="699" r:id="rId71"/>
    <p:sldId id="700" r:id="rId72"/>
    <p:sldId id="701" r:id="rId73"/>
    <p:sldId id="702" r:id="rId74"/>
    <p:sldId id="703" r:id="rId75"/>
    <p:sldId id="705" r:id="rId76"/>
    <p:sldId id="706" r:id="rId77"/>
    <p:sldId id="717" r:id="rId78"/>
    <p:sldId id="718" r:id="rId79"/>
    <p:sldId id="719" r:id="rId80"/>
    <p:sldId id="721" r:id="rId81"/>
    <p:sldId id="704" r:id="rId82"/>
    <p:sldId id="715" r:id="rId83"/>
    <p:sldId id="720" r:id="rId84"/>
    <p:sldId id="707" r:id="rId85"/>
    <p:sldId id="708" r:id="rId86"/>
    <p:sldId id="712" r:id="rId87"/>
    <p:sldId id="713" r:id="rId88"/>
  </p:sldIdLst>
  <p:sldSz cx="9144000" cy="6858000" type="overhead"/>
  <p:notesSz cx="6669088" cy="9928225"/>
  <p:defaultTextStyle>
    <a:defPPr>
      <a:defRPr lang="en-US"/>
    </a:defPPr>
    <a:lvl1pPr algn="l" rtl="0" fontAlgn="base">
      <a:spcBef>
        <a:spcPct val="0"/>
      </a:spcBef>
      <a:spcAft>
        <a:spcPct val="0"/>
      </a:spcAft>
      <a:defRPr sz="2800" kern="1200">
        <a:solidFill>
          <a:schemeClr val="tx1"/>
        </a:solidFill>
        <a:latin typeface="Arial Greek"/>
        <a:ea typeface="+mn-ea"/>
        <a:cs typeface="+mn-cs"/>
      </a:defRPr>
    </a:lvl1pPr>
    <a:lvl2pPr marL="457200" algn="l" rtl="0" fontAlgn="base">
      <a:spcBef>
        <a:spcPct val="0"/>
      </a:spcBef>
      <a:spcAft>
        <a:spcPct val="0"/>
      </a:spcAft>
      <a:defRPr sz="2800" kern="1200">
        <a:solidFill>
          <a:schemeClr val="tx1"/>
        </a:solidFill>
        <a:latin typeface="Arial Greek"/>
        <a:ea typeface="+mn-ea"/>
        <a:cs typeface="+mn-cs"/>
      </a:defRPr>
    </a:lvl2pPr>
    <a:lvl3pPr marL="914400" algn="l" rtl="0" fontAlgn="base">
      <a:spcBef>
        <a:spcPct val="0"/>
      </a:spcBef>
      <a:spcAft>
        <a:spcPct val="0"/>
      </a:spcAft>
      <a:defRPr sz="2800" kern="1200">
        <a:solidFill>
          <a:schemeClr val="tx1"/>
        </a:solidFill>
        <a:latin typeface="Arial Greek"/>
        <a:ea typeface="+mn-ea"/>
        <a:cs typeface="+mn-cs"/>
      </a:defRPr>
    </a:lvl3pPr>
    <a:lvl4pPr marL="1371600" algn="l" rtl="0" fontAlgn="base">
      <a:spcBef>
        <a:spcPct val="0"/>
      </a:spcBef>
      <a:spcAft>
        <a:spcPct val="0"/>
      </a:spcAft>
      <a:defRPr sz="2800" kern="1200">
        <a:solidFill>
          <a:schemeClr val="tx1"/>
        </a:solidFill>
        <a:latin typeface="Arial Greek"/>
        <a:ea typeface="+mn-ea"/>
        <a:cs typeface="+mn-cs"/>
      </a:defRPr>
    </a:lvl4pPr>
    <a:lvl5pPr marL="1828800" algn="l" rtl="0" fontAlgn="base">
      <a:spcBef>
        <a:spcPct val="0"/>
      </a:spcBef>
      <a:spcAft>
        <a:spcPct val="0"/>
      </a:spcAft>
      <a:defRPr sz="2800" kern="1200">
        <a:solidFill>
          <a:schemeClr val="tx1"/>
        </a:solidFill>
        <a:latin typeface="Arial Greek"/>
        <a:ea typeface="+mn-ea"/>
        <a:cs typeface="+mn-cs"/>
      </a:defRPr>
    </a:lvl5pPr>
    <a:lvl6pPr marL="2286000" algn="l" defTabSz="914400" rtl="0" eaLnBrk="1" latinLnBrk="0" hangingPunct="1">
      <a:defRPr sz="2800" kern="1200">
        <a:solidFill>
          <a:schemeClr val="tx1"/>
        </a:solidFill>
        <a:latin typeface="Arial Greek"/>
        <a:ea typeface="+mn-ea"/>
        <a:cs typeface="+mn-cs"/>
      </a:defRPr>
    </a:lvl6pPr>
    <a:lvl7pPr marL="2743200" algn="l" defTabSz="914400" rtl="0" eaLnBrk="1" latinLnBrk="0" hangingPunct="1">
      <a:defRPr sz="2800" kern="1200">
        <a:solidFill>
          <a:schemeClr val="tx1"/>
        </a:solidFill>
        <a:latin typeface="Arial Greek"/>
        <a:ea typeface="+mn-ea"/>
        <a:cs typeface="+mn-cs"/>
      </a:defRPr>
    </a:lvl7pPr>
    <a:lvl8pPr marL="3200400" algn="l" defTabSz="914400" rtl="0" eaLnBrk="1" latinLnBrk="0" hangingPunct="1">
      <a:defRPr sz="2800" kern="1200">
        <a:solidFill>
          <a:schemeClr val="tx1"/>
        </a:solidFill>
        <a:latin typeface="Arial Greek"/>
        <a:ea typeface="+mn-ea"/>
        <a:cs typeface="+mn-cs"/>
      </a:defRPr>
    </a:lvl8pPr>
    <a:lvl9pPr marL="3657600" algn="l" defTabSz="914400" rtl="0" eaLnBrk="1" latinLnBrk="0" hangingPunct="1">
      <a:defRPr sz="2800" kern="1200">
        <a:solidFill>
          <a:schemeClr val="tx1"/>
        </a:solidFill>
        <a:latin typeface="Arial Greek"/>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Papadopouli"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75"/>
    <a:srgbClr val="8585FF"/>
    <a:srgbClr val="008000"/>
    <a:srgbClr val="007635"/>
    <a:srgbClr val="96E9AF"/>
    <a:srgbClr val="E5E5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3" autoAdjust="0"/>
    <p:restoredTop sz="76283" autoAdjust="0"/>
  </p:normalViewPr>
  <p:slideViewPr>
    <p:cSldViewPr>
      <p:cViewPr>
        <p:scale>
          <a:sx n="66" d="100"/>
          <a:sy n="66" d="100"/>
        </p:scale>
        <p:origin x="-87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42"/>
    </p:cViewPr>
  </p:sorterViewPr>
  <p:notesViewPr>
    <p:cSldViewPr>
      <p:cViewPr>
        <p:scale>
          <a:sx n="75" d="100"/>
          <a:sy n="75" d="100"/>
        </p:scale>
        <p:origin x="-2220" y="1152"/>
      </p:cViewPr>
      <p:guideLst>
        <p:guide orient="horz" pos="2162"/>
        <p:guide pos="28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08T17:47:29.200" idx="1">
    <p:pos x="10" y="10"/>
    <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0638" y="-7938"/>
            <a:ext cx="2838450" cy="481013"/>
          </a:xfrm>
          <a:prstGeom prst="rect">
            <a:avLst/>
          </a:prstGeom>
          <a:noFill/>
          <a:ln w="9525">
            <a:noFill/>
            <a:miter lim="800000"/>
            <a:headEnd/>
            <a:tailEnd/>
          </a:ln>
          <a:effectLst/>
        </p:spPr>
        <p:txBody>
          <a:bodyPr vert="horz" wrap="square" lIns="20670" tIns="0" rIns="20670" bIns="0" numCol="1" anchor="t" anchorCtr="0" compatLnSpc="1">
            <a:prstTxWarp prst="textNoShape">
              <a:avLst/>
            </a:prstTxWarp>
          </a:bodyPr>
          <a:lstStyle>
            <a:lvl1pPr algn="l" defTabSz="954580" eaLnBrk="0" hangingPunct="0">
              <a:defRPr sz="1200" i="1">
                <a:latin typeface="Times New Roman Greek" charset="-95"/>
              </a:defRPr>
            </a:lvl1pPr>
          </a:lstStyle>
          <a:p>
            <a:pPr>
              <a:defRPr/>
            </a:pPr>
            <a:endParaRPr lang="en-US"/>
          </a:p>
        </p:txBody>
      </p:sp>
      <p:sp>
        <p:nvSpPr>
          <p:cNvPr id="4099" name="Rectangle 3"/>
          <p:cNvSpPr>
            <a:spLocks noGrp="1" noChangeArrowheads="1"/>
          </p:cNvSpPr>
          <p:nvPr>
            <p:ph type="dt" sz="quarter" idx="1"/>
          </p:nvPr>
        </p:nvSpPr>
        <p:spPr bwMode="auto">
          <a:xfrm>
            <a:off x="3810000" y="-7938"/>
            <a:ext cx="2838450" cy="481013"/>
          </a:xfrm>
          <a:prstGeom prst="rect">
            <a:avLst/>
          </a:prstGeom>
          <a:noFill/>
          <a:ln w="9525">
            <a:noFill/>
            <a:miter lim="800000"/>
            <a:headEnd/>
            <a:tailEnd/>
          </a:ln>
          <a:effectLst/>
        </p:spPr>
        <p:txBody>
          <a:bodyPr vert="horz" wrap="square" lIns="20670" tIns="0" rIns="20670" bIns="0" numCol="1" anchor="t" anchorCtr="0" compatLnSpc="1">
            <a:prstTxWarp prst="textNoShape">
              <a:avLst/>
            </a:prstTxWarp>
          </a:bodyPr>
          <a:lstStyle>
            <a:lvl1pPr algn="r" defTabSz="954580" eaLnBrk="0" hangingPunct="0">
              <a:defRPr sz="1200" i="1">
                <a:latin typeface="Times New Roman Greek" charset="-95"/>
              </a:defRPr>
            </a:lvl1pPr>
          </a:lstStyle>
          <a:p>
            <a:pPr>
              <a:defRPr/>
            </a:pPr>
            <a:endParaRPr lang="en-US"/>
          </a:p>
        </p:txBody>
      </p:sp>
      <p:sp>
        <p:nvSpPr>
          <p:cNvPr id="4100" name="Rectangle 4"/>
          <p:cNvSpPr>
            <a:spLocks noGrp="1" noChangeArrowheads="1"/>
          </p:cNvSpPr>
          <p:nvPr>
            <p:ph type="ftr" sz="quarter" idx="2"/>
          </p:nvPr>
        </p:nvSpPr>
        <p:spPr bwMode="auto">
          <a:xfrm>
            <a:off x="20638" y="9453563"/>
            <a:ext cx="2838450" cy="481012"/>
          </a:xfrm>
          <a:prstGeom prst="rect">
            <a:avLst/>
          </a:prstGeom>
          <a:noFill/>
          <a:ln w="9525">
            <a:noFill/>
            <a:miter lim="800000"/>
            <a:headEnd/>
            <a:tailEnd/>
          </a:ln>
          <a:effectLst/>
        </p:spPr>
        <p:txBody>
          <a:bodyPr vert="horz" wrap="square" lIns="20670" tIns="0" rIns="20670" bIns="0" numCol="1" anchor="b" anchorCtr="0" compatLnSpc="1">
            <a:prstTxWarp prst="textNoShape">
              <a:avLst/>
            </a:prstTxWarp>
          </a:bodyPr>
          <a:lstStyle>
            <a:lvl1pPr algn="l" defTabSz="954580" eaLnBrk="0" hangingPunct="0">
              <a:defRPr sz="1200" i="1">
                <a:latin typeface="Times New Roman Greek" charset="-95"/>
              </a:defRPr>
            </a:lvl1pPr>
          </a:lstStyle>
          <a:p>
            <a:pPr>
              <a:defRPr/>
            </a:pPr>
            <a:endParaRPr lang="en-US"/>
          </a:p>
        </p:txBody>
      </p:sp>
      <p:sp>
        <p:nvSpPr>
          <p:cNvPr id="4104" name="Rectangle 8"/>
          <p:cNvSpPr>
            <a:spLocks noChangeArrowheads="1"/>
          </p:cNvSpPr>
          <p:nvPr/>
        </p:nvSpPr>
        <p:spPr bwMode="auto">
          <a:xfrm>
            <a:off x="0" y="9193213"/>
            <a:ext cx="4638675" cy="566737"/>
          </a:xfrm>
          <a:prstGeom prst="rect">
            <a:avLst/>
          </a:prstGeom>
          <a:noFill/>
          <a:ln w="12700">
            <a:noFill/>
            <a:miter lim="800000"/>
            <a:headEnd type="none" w="sm" len="sm"/>
            <a:tailEnd type="none" w="sm" len="sm"/>
          </a:ln>
          <a:effectLst/>
        </p:spPr>
        <p:txBody>
          <a:bodyPr lIns="90872" tIns="45436" rIns="90872" bIns="45436">
            <a:spAutoFit/>
          </a:bodyPr>
          <a:lstStyle/>
          <a:p>
            <a:pPr defTabSz="908979" eaLnBrk="0" hangingPunct="0">
              <a:lnSpc>
                <a:spcPct val="40000"/>
              </a:lnSpc>
              <a:spcBef>
                <a:spcPct val="50000"/>
              </a:spcBef>
              <a:defRPr/>
            </a:pPr>
            <a:r>
              <a:rPr lang="en-US" sz="1400" i="1" dirty="0">
                <a:latin typeface="Times New Roman Greek" charset="-95"/>
              </a:rPr>
              <a:t>HY-335: </a:t>
            </a:r>
            <a:r>
              <a:rPr lang="el-GR" sz="1400" i="1" dirty="0">
                <a:latin typeface="Times New Roman Greek" charset="-95"/>
              </a:rPr>
              <a:t>Δίκτυα Υπολογιστών, Χειμερινό εξάμηνο</a:t>
            </a:r>
            <a:endParaRPr lang="en-US" sz="1400" i="1" dirty="0">
              <a:latin typeface="Times New Roman Greek" charset="-95"/>
            </a:endParaRPr>
          </a:p>
          <a:p>
            <a:pPr defTabSz="908979" eaLnBrk="0" hangingPunct="0">
              <a:lnSpc>
                <a:spcPct val="40000"/>
              </a:lnSpc>
              <a:spcBef>
                <a:spcPct val="50000"/>
              </a:spcBef>
              <a:defRPr/>
            </a:pPr>
            <a:r>
              <a:rPr lang="el-GR" sz="1400" i="1" dirty="0">
                <a:latin typeface="Times New Roman Greek" charset="-95"/>
              </a:rPr>
              <a:t>Μαρία </a:t>
            </a:r>
            <a:r>
              <a:rPr lang="el-GR" sz="1400" i="1" dirty="0" err="1">
                <a:latin typeface="Times New Roman Greek" charset="-95"/>
              </a:rPr>
              <a:t>Παπαδοπούλη</a:t>
            </a:r>
            <a:r>
              <a:rPr lang="el-GR" sz="1400" i="1" dirty="0">
                <a:latin typeface="Times New Roman Greek" charset="-95"/>
              </a:rPr>
              <a:t> </a:t>
            </a:r>
          </a:p>
          <a:p>
            <a:pPr defTabSz="908979" eaLnBrk="0" hangingPunct="0">
              <a:lnSpc>
                <a:spcPct val="40000"/>
              </a:lnSpc>
              <a:spcBef>
                <a:spcPct val="50000"/>
              </a:spcBef>
              <a:defRPr/>
            </a:pPr>
            <a:r>
              <a:rPr lang="el-GR" sz="1400" i="1" dirty="0">
                <a:latin typeface="Times New Roman Greek" charset="-95"/>
              </a:rPr>
              <a:t>Τμήμα Επιστήμης Υπολογιστών</a:t>
            </a:r>
            <a:r>
              <a:rPr lang="en-US" sz="1400" i="1" dirty="0">
                <a:latin typeface="Times New Roman Greek" charset="-95"/>
              </a:rPr>
              <a:t>, </a:t>
            </a:r>
            <a:r>
              <a:rPr lang="el-GR" sz="1400" i="1" dirty="0">
                <a:latin typeface="Times New Roman Greek" charset="-95"/>
              </a:rPr>
              <a:t>Πανεπιστήμιο Κρήτης</a:t>
            </a:r>
            <a:endParaRPr lang="en-US" sz="1400" i="1" dirty="0">
              <a:latin typeface="Times New Roman Greek" charset="-95"/>
            </a:endParaRPr>
          </a:p>
        </p:txBody>
      </p:sp>
    </p:spTree>
    <p:extLst>
      <p:ext uri="{BB962C8B-B14F-4D97-AF65-F5344CB8AC3E}">
        <p14:creationId xmlns:p14="http://schemas.microsoft.com/office/powerpoint/2010/main" val="2969511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7938"/>
            <a:ext cx="2840037" cy="481013"/>
          </a:xfrm>
          <a:prstGeom prst="rect">
            <a:avLst/>
          </a:prstGeom>
          <a:noFill/>
          <a:ln w="9525">
            <a:noFill/>
            <a:miter lim="800000"/>
            <a:headEnd/>
            <a:tailEnd/>
          </a:ln>
          <a:effectLst/>
        </p:spPr>
        <p:txBody>
          <a:bodyPr vert="horz" wrap="square" lIns="20670" tIns="0" rIns="20670" bIns="0" numCol="1" anchor="t" anchorCtr="0" compatLnSpc="1">
            <a:prstTxWarp prst="textNoShape">
              <a:avLst/>
            </a:prstTxWarp>
          </a:bodyPr>
          <a:lstStyle>
            <a:lvl1pPr algn="l" defTabSz="954580" eaLnBrk="0" hangingPunct="0">
              <a:defRPr sz="1100">
                <a:latin typeface="Times New Roman Greek" charset="-95"/>
              </a:defRPr>
            </a:lvl1pPr>
          </a:lstStyle>
          <a:p>
            <a:pPr>
              <a:defRPr/>
            </a:pPr>
            <a:endParaRPr lang="en-US"/>
          </a:p>
        </p:txBody>
      </p:sp>
      <p:sp>
        <p:nvSpPr>
          <p:cNvPr id="2051" name="Rectangle 3"/>
          <p:cNvSpPr>
            <a:spLocks noGrp="1" noChangeArrowheads="1"/>
          </p:cNvSpPr>
          <p:nvPr>
            <p:ph type="dt" idx="1"/>
          </p:nvPr>
        </p:nvSpPr>
        <p:spPr bwMode="auto">
          <a:xfrm>
            <a:off x="3810000" y="-7938"/>
            <a:ext cx="2838450" cy="481013"/>
          </a:xfrm>
          <a:prstGeom prst="rect">
            <a:avLst/>
          </a:prstGeom>
          <a:noFill/>
          <a:ln w="9525">
            <a:noFill/>
            <a:miter lim="800000"/>
            <a:headEnd/>
            <a:tailEnd/>
          </a:ln>
          <a:effectLst/>
        </p:spPr>
        <p:txBody>
          <a:bodyPr vert="horz" wrap="square" lIns="20670" tIns="0" rIns="20670" bIns="0" numCol="1" anchor="t" anchorCtr="0" compatLnSpc="1">
            <a:prstTxWarp prst="textNoShape">
              <a:avLst/>
            </a:prstTxWarp>
          </a:bodyPr>
          <a:lstStyle>
            <a:lvl1pPr algn="r" defTabSz="954580" eaLnBrk="0" hangingPunct="0">
              <a:defRPr sz="1200" i="1">
                <a:latin typeface="Times New Roman Greek" charset="-95"/>
              </a:defRPr>
            </a:lvl1pPr>
          </a:lstStyle>
          <a:p>
            <a:pPr>
              <a:defRPr/>
            </a:pPr>
            <a:endParaRPr lang="en-US"/>
          </a:p>
        </p:txBody>
      </p:sp>
      <p:sp>
        <p:nvSpPr>
          <p:cNvPr id="2052" name="Rectangle 4"/>
          <p:cNvSpPr>
            <a:spLocks noGrp="1" noChangeArrowheads="1"/>
          </p:cNvSpPr>
          <p:nvPr>
            <p:ph type="body" sz="quarter" idx="3"/>
          </p:nvPr>
        </p:nvSpPr>
        <p:spPr bwMode="auto">
          <a:xfrm>
            <a:off x="884238" y="4719638"/>
            <a:ext cx="4900612" cy="4494212"/>
          </a:xfrm>
          <a:prstGeom prst="rect">
            <a:avLst/>
          </a:prstGeom>
          <a:noFill/>
          <a:ln w="9525">
            <a:noFill/>
            <a:miter lim="800000"/>
            <a:headEnd/>
            <a:tailEnd/>
          </a:ln>
          <a:effectLst/>
        </p:spPr>
        <p:txBody>
          <a:bodyPr vert="horz" wrap="square" lIns="93806" tIns="46108" rIns="93806" bIns="461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ftr" sz="quarter" idx="4"/>
          </p:nvPr>
        </p:nvSpPr>
        <p:spPr bwMode="auto">
          <a:xfrm>
            <a:off x="20638" y="9453563"/>
            <a:ext cx="2838450" cy="481012"/>
          </a:xfrm>
          <a:prstGeom prst="rect">
            <a:avLst/>
          </a:prstGeom>
          <a:noFill/>
          <a:ln w="9525">
            <a:noFill/>
            <a:miter lim="800000"/>
            <a:headEnd/>
            <a:tailEnd/>
          </a:ln>
          <a:effectLst/>
        </p:spPr>
        <p:txBody>
          <a:bodyPr vert="horz" wrap="square" lIns="20670" tIns="0" rIns="20670" bIns="0" numCol="1" anchor="b" anchorCtr="0" compatLnSpc="1">
            <a:prstTxWarp prst="textNoShape">
              <a:avLst/>
            </a:prstTxWarp>
          </a:bodyPr>
          <a:lstStyle>
            <a:lvl1pPr algn="l" defTabSz="954580" eaLnBrk="0" hangingPunct="0">
              <a:defRPr sz="1200" i="1">
                <a:latin typeface="Times New Roman Greek" charset="-95"/>
              </a:defRPr>
            </a:lvl1pPr>
          </a:lstStyle>
          <a:p>
            <a:pPr>
              <a:defRPr/>
            </a:pPr>
            <a:endParaRPr lang="en-US"/>
          </a:p>
        </p:txBody>
      </p:sp>
      <p:sp>
        <p:nvSpPr>
          <p:cNvPr id="2054" name="Rectangle 6"/>
          <p:cNvSpPr>
            <a:spLocks noGrp="1" noChangeArrowheads="1"/>
          </p:cNvSpPr>
          <p:nvPr>
            <p:ph type="sldNum" sz="quarter" idx="5"/>
          </p:nvPr>
        </p:nvSpPr>
        <p:spPr bwMode="auto">
          <a:xfrm>
            <a:off x="3810000" y="9453563"/>
            <a:ext cx="2838450" cy="481012"/>
          </a:xfrm>
          <a:prstGeom prst="rect">
            <a:avLst/>
          </a:prstGeom>
          <a:noFill/>
          <a:ln w="9525">
            <a:noFill/>
            <a:miter lim="800000"/>
            <a:headEnd/>
            <a:tailEnd/>
          </a:ln>
          <a:effectLst/>
        </p:spPr>
        <p:txBody>
          <a:bodyPr vert="horz" wrap="square" lIns="20670" tIns="0" rIns="20670" bIns="0" numCol="1" anchor="b" anchorCtr="0" compatLnSpc="1">
            <a:prstTxWarp prst="textNoShape">
              <a:avLst/>
            </a:prstTxWarp>
          </a:bodyPr>
          <a:lstStyle>
            <a:lvl1pPr algn="r" defTabSz="954580" eaLnBrk="0" hangingPunct="0">
              <a:defRPr sz="1200" i="1">
                <a:latin typeface="Times New Roman Greek" charset="-95"/>
              </a:defRPr>
            </a:lvl1pPr>
          </a:lstStyle>
          <a:p>
            <a:pPr>
              <a:defRPr/>
            </a:pPr>
            <a:fld id="{E2B1EB16-22F7-466C-8D8C-94891A4768DD}" type="slidenum">
              <a:rPr lang="en-US"/>
              <a:pPr>
                <a:defRPr/>
              </a:pPr>
              <a:t>‹#›</a:t>
            </a:fld>
            <a:endParaRPr lang="en-US"/>
          </a:p>
        </p:txBody>
      </p:sp>
      <p:sp>
        <p:nvSpPr>
          <p:cNvPr id="92167" name="Rectangle 7"/>
          <p:cNvSpPr>
            <a:spLocks noGrp="1" noRot="1" noChangeAspect="1" noChangeArrowheads="1" noTextEdit="1"/>
          </p:cNvSpPr>
          <p:nvPr>
            <p:ph type="sldImg" idx="2"/>
          </p:nvPr>
        </p:nvSpPr>
        <p:spPr bwMode="auto">
          <a:xfrm>
            <a:off x="833438" y="725488"/>
            <a:ext cx="5003800" cy="37544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607432819"/>
      </p:ext>
    </p:extLst>
  </p:cSld>
  <p:clrMap bg1="lt1" tx1="dk1" bg2="lt2" tx2="dk2" accent1="accent1" accent2="accent2" accent3="accent3" accent4="accent4" accent5="accent5" accent6="accent6" hlink="hlink" folHlink="folHlink"/>
  <p:notesStyle>
    <a:lvl1pPr algn="l" defTabSz="952500" rtl="0" eaLnBrk="0" fontAlgn="base" hangingPunct="0">
      <a:spcBef>
        <a:spcPct val="30000"/>
      </a:spcBef>
      <a:spcAft>
        <a:spcPct val="0"/>
      </a:spcAft>
      <a:defRPr sz="1400" kern="1200">
        <a:solidFill>
          <a:schemeClr val="tx1"/>
        </a:solidFill>
        <a:latin typeface="Times New Roman Greek" charset="-95"/>
        <a:ea typeface="+mn-ea"/>
        <a:cs typeface="+mn-cs"/>
      </a:defRPr>
    </a:lvl1pPr>
    <a:lvl2pPr marL="469900" algn="l" defTabSz="952500" rtl="0" eaLnBrk="0" fontAlgn="base" hangingPunct="0">
      <a:spcBef>
        <a:spcPct val="30000"/>
      </a:spcBef>
      <a:spcAft>
        <a:spcPct val="0"/>
      </a:spcAft>
      <a:defRPr sz="1400" kern="1200">
        <a:solidFill>
          <a:schemeClr val="tx1"/>
        </a:solidFill>
        <a:latin typeface="Times New Roman Greek" charset="-95"/>
        <a:ea typeface="+mn-ea"/>
        <a:cs typeface="+mn-cs"/>
      </a:defRPr>
    </a:lvl2pPr>
    <a:lvl3pPr marL="933450" algn="l" defTabSz="952500" rtl="0" eaLnBrk="0" fontAlgn="base" hangingPunct="0">
      <a:spcBef>
        <a:spcPct val="30000"/>
      </a:spcBef>
      <a:spcAft>
        <a:spcPct val="0"/>
      </a:spcAft>
      <a:defRPr sz="1400" kern="1200">
        <a:solidFill>
          <a:schemeClr val="tx1"/>
        </a:solidFill>
        <a:latin typeface="Times New Roman Greek" charset="-95"/>
        <a:ea typeface="+mn-ea"/>
        <a:cs typeface="+mn-cs"/>
      </a:defRPr>
    </a:lvl3pPr>
    <a:lvl4pPr marL="1400175" algn="l" defTabSz="952500" rtl="0" eaLnBrk="0" fontAlgn="base" hangingPunct="0">
      <a:spcBef>
        <a:spcPct val="30000"/>
      </a:spcBef>
      <a:spcAft>
        <a:spcPct val="0"/>
      </a:spcAft>
      <a:defRPr sz="1400" kern="1200">
        <a:solidFill>
          <a:schemeClr val="tx1"/>
        </a:solidFill>
        <a:latin typeface="Times New Roman Greek" charset="-95"/>
        <a:ea typeface="+mn-ea"/>
        <a:cs typeface="+mn-cs"/>
      </a:defRPr>
    </a:lvl4pPr>
    <a:lvl5pPr marL="1868488" algn="l" defTabSz="952500" rtl="0" eaLnBrk="0" fontAlgn="base" hangingPunct="0">
      <a:spcBef>
        <a:spcPct val="30000"/>
      </a:spcBef>
      <a:spcAft>
        <a:spcPct val="0"/>
      </a:spcAft>
      <a:defRPr sz="1400" kern="1200">
        <a:solidFill>
          <a:schemeClr val="tx1"/>
        </a:solidFill>
        <a:latin typeface="Times New Roman Greek" charset="-95"/>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Full-duplex_Ethern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Full-duplex Ethernet"/>
              </a:rPr>
              <a:t>Full-duplex Ethernet</a:t>
            </a:r>
            <a:r>
              <a:rPr lang="en-US" dirty="0" smtClean="0"/>
              <a:t> connections work by making simultaneous use of two physical pairs of twisted cable (which are inside the jacket), where one pair is used for receiving packets and one pair is used for sending packets (two pairs per direction for some types of Ethernet), to a directly connected device. </a:t>
            </a:r>
            <a:r>
              <a:rPr lang="en-US" smtClean="0"/>
              <a:t>This effectively makes the cable itself a collision-free environment and doubles the maximum data capacity that can be supported by the connection.</a:t>
            </a:r>
            <a:endParaRPr lang="el-GR" dirty="0"/>
          </a:p>
        </p:txBody>
      </p:sp>
      <p:sp>
        <p:nvSpPr>
          <p:cNvPr id="4" name="Slide Number Placeholder 3"/>
          <p:cNvSpPr>
            <a:spLocks noGrp="1"/>
          </p:cNvSpPr>
          <p:nvPr>
            <p:ph type="sldNum" sz="quarter" idx="10"/>
          </p:nvPr>
        </p:nvSpPr>
        <p:spPr/>
        <p:txBody>
          <a:bodyPr/>
          <a:lstStyle/>
          <a:p>
            <a:pPr>
              <a:defRPr/>
            </a:pPr>
            <a:fld id="{E2B1EB16-22F7-466C-8D8C-94891A4768DD}" type="slidenum">
              <a:rPr lang="en-US" smtClean="0"/>
              <a:pPr>
                <a:defRPr/>
              </a:pPr>
              <a:t>10</a:t>
            </a:fld>
            <a:endParaRPr lang="en-US"/>
          </a:p>
        </p:txBody>
      </p:sp>
    </p:spTree>
    <p:extLst>
      <p:ext uri="{BB962C8B-B14F-4D97-AF65-F5344CB8AC3E}">
        <p14:creationId xmlns:p14="http://schemas.microsoft.com/office/powerpoint/2010/main" val="20656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l-GR" smtClean="0">
              <a:latin typeface="Times New Roman Greek"/>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l-GR" smtClean="0">
              <a:latin typeface="Times New Roman Greek"/>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F5AC05F-F846-4B8B-9DBF-B31999E6E1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7013"/>
            <a:ext cx="2209800" cy="556418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6200" y="227013"/>
            <a:ext cx="6477000" cy="5564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8FBDE67-308E-4E90-80A2-3EBABF3F8D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227013"/>
            <a:ext cx="8839200" cy="763587"/>
          </a:xfrm>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7B858B1-9785-48F9-B21C-81691CE9D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27013"/>
            <a:ext cx="8839200" cy="763587"/>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49250" y="1143000"/>
            <a:ext cx="40544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56125" y="1143000"/>
            <a:ext cx="4054475"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56125" y="3543300"/>
            <a:ext cx="4054475"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969FFB44-5F6D-4B22-9E2F-EEB8EB0883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AC8C58C-F28F-49FE-9722-4D4C3DF64F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49250" y="1143000"/>
            <a:ext cx="40544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56125" y="1143000"/>
            <a:ext cx="40544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16CD7E7-1CEB-467F-B7BD-F05837B9DF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340A32D-BECD-4713-90DB-71BAAC996F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3"/>
          <p:cNvSpPr>
            <a:spLocks noChangeShapeType="1"/>
          </p:cNvSpPr>
          <p:nvPr/>
        </p:nvSpPr>
        <p:spPr bwMode="auto">
          <a:xfrm>
            <a:off x="153988" y="990600"/>
            <a:ext cx="8329612" cy="0"/>
          </a:xfrm>
          <a:prstGeom prst="line">
            <a:avLst/>
          </a:prstGeom>
          <a:noFill/>
          <a:ln w="50800">
            <a:solidFill>
              <a:srgbClr val="0000CC"/>
            </a:solidFill>
            <a:round/>
            <a:headEnd type="none" w="sm" len="sm"/>
            <a:tailEnd type="none" w="sm" len="sm"/>
          </a:ln>
          <a:effectLst/>
        </p:spPr>
        <p:txBody>
          <a:bodyPr wrap="none" anchor="ctr"/>
          <a:lstStyle/>
          <a:p>
            <a:pPr algn="r">
              <a:defRPr/>
            </a:pPr>
            <a:endParaRPr lang="el-GR" sz="1600">
              <a:latin typeface="Arial Greek" charset="-95"/>
            </a:endParaRPr>
          </a:p>
        </p:txBody>
      </p:sp>
      <p:sp>
        <p:nvSpPr>
          <p:cNvPr id="4" name="Rectangle 9"/>
          <p:cNvSpPr>
            <a:spLocks noChangeArrowheads="1"/>
          </p:cNvSpPr>
          <p:nvPr/>
        </p:nvSpPr>
        <p:spPr bwMode="auto">
          <a:xfrm>
            <a:off x="5857875" y="6324600"/>
            <a:ext cx="3057525" cy="304800"/>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400">
                <a:solidFill>
                  <a:schemeClr val="bg2"/>
                </a:solidFill>
                <a:latin typeface="Times New Roman Greek" charset="-95"/>
              </a:rPr>
              <a:t>MAC layer</a:t>
            </a:r>
          </a:p>
        </p:txBody>
      </p:sp>
      <p:sp>
        <p:nvSpPr>
          <p:cNvPr id="2" name="Title 1"/>
          <p:cNvSpPr>
            <a:spLocks noGrp="1"/>
          </p:cNvSpPr>
          <p:nvPr>
            <p:ph type="title"/>
          </p:nvPr>
        </p:nvSpPr>
        <p:spPr/>
        <p:txBody>
          <a:bodyPr/>
          <a:lstStyle/>
          <a:p>
            <a:r>
              <a:rPr lang="en-US" smtClean="0"/>
              <a:t>Click to edit Master title style</a:t>
            </a:r>
            <a:endParaRPr lang="el-G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2AF79EC2-42E3-4182-8195-8F7E0DCFAB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9325B96-D657-4628-8D5B-884AA5F6A8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724366D-FDBE-4EF1-BE9B-DFFC614045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BF82E81-2C09-4A8F-8FA7-495EAD5106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76200" y="227013"/>
            <a:ext cx="8839200" cy="763587"/>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Line 3"/>
          <p:cNvSpPr>
            <a:spLocks noChangeShapeType="1"/>
          </p:cNvSpPr>
          <p:nvPr/>
        </p:nvSpPr>
        <p:spPr bwMode="auto">
          <a:xfrm>
            <a:off x="153988" y="990600"/>
            <a:ext cx="8329612" cy="0"/>
          </a:xfrm>
          <a:prstGeom prst="line">
            <a:avLst/>
          </a:prstGeom>
          <a:noFill/>
          <a:ln w="50800">
            <a:solidFill>
              <a:srgbClr val="0000CC"/>
            </a:solidFill>
            <a:round/>
            <a:headEnd type="none" w="sm" len="sm"/>
            <a:tailEnd type="none" w="sm" len="sm"/>
          </a:ln>
          <a:effectLst/>
        </p:spPr>
        <p:txBody>
          <a:bodyPr wrap="none" anchor="ctr"/>
          <a:lstStyle/>
          <a:p>
            <a:pPr algn="r">
              <a:defRPr/>
            </a:pPr>
            <a:endParaRPr lang="el-GR" sz="1600">
              <a:latin typeface="Arial Greek" charset="-95"/>
            </a:endParaRPr>
          </a:p>
        </p:txBody>
      </p:sp>
      <p:sp>
        <p:nvSpPr>
          <p:cNvPr id="19460" name="Rectangle 4"/>
          <p:cNvSpPr>
            <a:spLocks noGrp="1" noChangeArrowheads="1"/>
          </p:cNvSpPr>
          <p:nvPr>
            <p:ph type="body" idx="1"/>
          </p:nvPr>
        </p:nvSpPr>
        <p:spPr bwMode="auto">
          <a:xfrm>
            <a:off x="349250" y="1143000"/>
            <a:ext cx="826135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atin typeface="Times New Roman Greek" charset="-95"/>
              </a:defRPr>
            </a:lvl1pPr>
          </a:lstStyle>
          <a:p>
            <a:pPr>
              <a:defRPr/>
            </a:pPr>
            <a:endParaRPr lang="en-US"/>
          </a:p>
        </p:txBody>
      </p:sp>
      <p:sp>
        <p:nvSpPr>
          <p:cNvPr id="1030" name="Rectangle 6"/>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Times New Roman Greek" charset="-95"/>
              </a:defRPr>
            </a:lvl1pPr>
          </a:lstStyle>
          <a:p>
            <a:pPr>
              <a:defRPr/>
            </a:pPr>
            <a:fld id="{6344E0E4-E3E3-4B18-9B79-0CC4713030B8}" type="slidenum">
              <a:rPr lang="en-US"/>
              <a:pPr>
                <a:defRPr/>
              </a:pPr>
              <a:t>‹#›</a:t>
            </a:fld>
            <a:endParaRPr lang="en-US"/>
          </a:p>
        </p:txBody>
      </p:sp>
      <p:sp>
        <p:nvSpPr>
          <p:cNvPr id="1033" name="Rectangle 9"/>
          <p:cNvSpPr>
            <a:spLocks noChangeArrowheads="1"/>
          </p:cNvSpPr>
          <p:nvPr/>
        </p:nvSpPr>
        <p:spPr bwMode="auto">
          <a:xfrm>
            <a:off x="5857875" y="6324600"/>
            <a:ext cx="3057525" cy="304800"/>
          </a:xfrm>
          <a:prstGeom prst="rect">
            <a:avLst/>
          </a:prstGeom>
          <a:noFill/>
          <a:ln w="9525">
            <a:noFill/>
            <a:miter lim="800000"/>
            <a:headEnd/>
            <a:tailEnd/>
          </a:ln>
          <a:effectLst/>
        </p:spPr>
        <p:txBody>
          <a:bodyPr lIns="92075" tIns="46038" rIns="92075" bIns="46038">
            <a:spAutoFit/>
          </a:bodyPr>
          <a:lstStyle/>
          <a:p>
            <a:pPr algn="ctr" eaLnBrk="0" hangingPunct="0">
              <a:defRPr/>
            </a:pPr>
            <a:r>
              <a:rPr lang="en-GB" sz="1400">
                <a:solidFill>
                  <a:schemeClr val="bg2"/>
                </a:solidFill>
                <a:latin typeface="Times New Roman Greek" charset="-95"/>
              </a:rPr>
              <a:t>MAC Layer</a:t>
            </a:r>
            <a:r>
              <a:rPr lang="en-US" sz="1400">
                <a:solidFill>
                  <a:schemeClr val="bg2"/>
                </a:solidFill>
                <a:latin typeface="Times New Roman Greek" charset="-95"/>
              </a:rPr>
              <a:t>- </a:t>
            </a:r>
            <a:fld id="{51C2E6C5-E391-460E-B57D-E49E3908730B}" type="slidenum">
              <a:rPr lang="en-US" sz="1400">
                <a:solidFill>
                  <a:schemeClr val="bg2"/>
                </a:solidFill>
                <a:latin typeface="Times New Roman Greek" charset="-95"/>
              </a:rPr>
              <a:pPr algn="ctr" eaLnBrk="0" hangingPunct="0">
                <a:defRPr/>
              </a:pPr>
              <a:t>‹#›</a:t>
            </a:fld>
            <a:r>
              <a:rPr lang="en-US" sz="1400">
                <a:solidFill>
                  <a:schemeClr val="bg2"/>
                </a:solidFill>
                <a:latin typeface="Times New Roman Greek" charset="-95"/>
              </a:rPr>
              <a:t> </a:t>
            </a: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7"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l" rtl="0" eaLnBrk="0" fontAlgn="base" hangingPunct="0">
        <a:spcBef>
          <a:spcPct val="0"/>
        </a:spcBef>
        <a:spcAft>
          <a:spcPct val="0"/>
        </a:spcAft>
        <a:defRPr sz="3200">
          <a:solidFill>
            <a:srgbClr val="000066"/>
          </a:solidFill>
          <a:latin typeface="+mj-lt"/>
          <a:ea typeface="+mj-ea"/>
          <a:cs typeface="+mj-cs"/>
        </a:defRPr>
      </a:lvl1pPr>
      <a:lvl2pPr algn="l" rtl="0" eaLnBrk="0" fontAlgn="base" hangingPunct="0">
        <a:spcBef>
          <a:spcPct val="0"/>
        </a:spcBef>
        <a:spcAft>
          <a:spcPct val="0"/>
        </a:spcAft>
        <a:defRPr sz="3200">
          <a:solidFill>
            <a:srgbClr val="000066"/>
          </a:solidFill>
          <a:latin typeface="Arial Greek" charset="-95"/>
        </a:defRPr>
      </a:lvl2pPr>
      <a:lvl3pPr algn="l" rtl="0" eaLnBrk="0" fontAlgn="base" hangingPunct="0">
        <a:spcBef>
          <a:spcPct val="0"/>
        </a:spcBef>
        <a:spcAft>
          <a:spcPct val="0"/>
        </a:spcAft>
        <a:defRPr sz="3200">
          <a:solidFill>
            <a:srgbClr val="000066"/>
          </a:solidFill>
          <a:latin typeface="Arial Greek" charset="-95"/>
        </a:defRPr>
      </a:lvl3pPr>
      <a:lvl4pPr algn="l" rtl="0" eaLnBrk="0" fontAlgn="base" hangingPunct="0">
        <a:spcBef>
          <a:spcPct val="0"/>
        </a:spcBef>
        <a:spcAft>
          <a:spcPct val="0"/>
        </a:spcAft>
        <a:defRPr sz="3200">
          <a:solidFill>
            <a:srgbClr val="000066"/>
          </a:solidFill>
          <a:latin typeface="Arial Greek" charset="-95"/>
        </a:defRPr>
      </a:lvl4pPr>
      <a:lvl5pPr algn="l" rtl="0" eaLnBrk="0" fontAlgn="base" hangingPunct="0">
        <a:spcBef>
          <a:spcPct val="0"/>
        </a:spcBef>
        <a:spcAft>
          <a:spcPct val="0"/>
        </a:spcAft>
        <a:defRPr sz="3200">
          <a:solidFill>
            <a:srgbClr val="000066"/>
          </a:solidFill>
          <a:latin typeface="Arial Greek" charset="-95"/>
        </a:defRPr>
      </a:lvl5pPr>
      <a:lvl6pPr marL="457200" algn="l" rtl="0" fontAlgn="base">
        <a:spcBef>
          <a:spcPct val="0"/>
        </a:spcBef>
        <a:spcAft>
          <a:spcPct val="0"/>
        </a:spcAft>
        <a:defRPr sz="3200">
          <a:solidFill>
            <a:srgbClr val="000066"/>
          </a:solidFill>
          <a:latin typeface="Arial Greek" charset="-95"/>
        </a:defRPr>
      </a:lvl6pPr>
      <a:lvl7pPr marL="914400" algn="l" rtl="0" fontAlgn="base">
        <a:spcBef>
          <a:spcPct val="0"/>
        </a:spcBef>
        <a:spcAft>
          <a:spcPct val="0"/>
        </a:spcAft>
        <a:defRPr sz="3200">
          <a:solidFill>
            <a:srgbClr val="000066"/>
          </a:solidFill>
          <a:latin typeface="Arial Greek" charset="-95"/>
        </a:defRPr>
      </a:lvl7pPr>
      <a:lvl8pPr marL="1371600" algn="l" rtl="0" fontAlgn="base">
        <a:spcBef>
          <a:spcPct val="0"/>
        </a:spcBef>
        <a:spcAft>
          <a:spcPct val="0"/>
        </a:spcAft>
        <a:defRPr sz="3200">
          <a:solidFill>
            <a:srgbClr val="000066"/>
          </a:solidFill>
          <a:latin typeface="Arial Greek" charset="-95"/>
        </a:defRPr>
      </a:lvl8pPr>
      <a:lvl9pPr marL="1828800" algn="l" rtl="0" fontAlgn="base">
        <a:spcBef>
          <a:spcPct val="0"/>
        </a:spcBef>
        <a:spcAft>
          <a:spcPct val="0"/>
        </a:spcAft>
        <a:defRPr sz="3200">
          <a:solidFill>
            <a:srgbClr val="000066"/>
          </a:solidFill>
          <a:latin typeface="Arial Greek" charset="-95"/>
        </a:defRPr>
      </a:lvl9pPr>
    </p:titleStyle>
    <p:bodyStyle>
      <a:lvl1pPr marL="342900" indent="-342900" algn="l" rtl="0" eaLnBrk="0" fontAlgn="base" hangingPunct="0">
        <a:spcBef>
          <a:spcPct val="20000"/>
        </a:spcBef>
        <a:spcAft>
          <a:spcPct val="0"/>
        </a:spcAft>
        <a:buClr>
          <a:srgbClr val="C700C7"/>
        </a:buClr>
        <a:buSzPct val="64000"/>
        <a:buFont typeface="Monotype Sorts"/>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C700C7"/>
        </a:buClr>
        <a:buSzPct val="64000"/>
        <a:buFont typeface="Monotype Sorts"/>
        <a:buChar char="n"/>
        <a:defRPr sz="2000">
          <a:solidFill>
            <a:schemeClr val="tx1"/>
          </a:solidFill>
          <a:latin typeface="+mn-lt"/>
        </a:defRPr>
      </a:lvl2pPr>
      <a:lvl3pPr marL="1085850" indent="-228600" algn="l" rtl="0" eaLnBrk="0" fontAlgn="base" hangingPunct="0">
        <a:spcBef>
          <a:spcPct val="20000"/>
        </a:spcBef>
        <a:spcAft>
          <a:spcPct val="0"/>
        </a:spcAft>
        <a:buClr>
          <a:srgbClr val="C700C7"/>
        </a:buClr>
        <a:buFont typeface="Arial Greek"/>
        <a:buChar char="–"/>
        <a:defRPr sz="2000">
          <a:solidFill>
            <a:schemeClr val="tx1"/>
          </a:solidFill>
          <a:latin typeface="+mn-lt"/>
        </a:defRPr>
      </a:lvl3pPr>
      <a:lvl4pPr marL="1428750" indent="-228600" algn="l" rtl="0" eaLnBrk="0" fontAlgn="base" hangingPunct="0">
        <a:spcBef>
          <a:spcPct val="20000"/>
        </a:spcBef>
        <a:spcAft>
          <a:spcPct val="0"/>
        </a:spcAft>
        <a:buClr>
          <a:srgbClr val="C700C7"/>
        </a:buClr>
        <a:buSzPct val="64000"/>
        <a:buFont typeface="Monotype Sorts"/>
        <a:buChar char="u"/>
        <a:defRPr sz="2000">
          <a:solidFill>
            <a:schemeClr val="tx1"/>
          </a:solidFill>
          <a:latin typeface="+mn-lt"/>
        </a:defRPr>
      </a:lvl4pPr>
      <a:lvl5pPr marL="1771650" indent="-228600" algn="l" rtl="0" eaLnBrk="0" fontAlgn="base" hangingPunct="0">
        <a:spcBef>
          <a:spcPct val="20000"/>
        </a:spcBef>
        <a:spcAft>
          <a:spcPct val="0"/>
        </a:spcAft>
        <a:buClr>
          <a:srgbClr val="C700C7"/>
        </a:buClr>
        <a:buChar char="–"/>
        <a:defRPr sz="2000">
          <a:solidFill>
            <a:schemeClr val="tx1"/>
          </a:solidFill>
          <a:latin typeface="+mn-lt"/>
        </a:defRPr>
      </a:lvl5pPr>
      <a:lvl6pPr marL="2228850" indent="-228600" algn="l" rtl="0" fontAlgn="base">
        <a:spcBef>
          <a:spcPct val="20000"/>
        </a:spcBef>
        <a:spcAft>
          <a:spcPct val="0"/>
        </a:spcAft>
        <a:buClr>
          <a:srgbClr val="C700C7"/>
        </a:buClr>
        <a:buChar char="–"/>
        <a:defRPr>
          <a:solidFill>
            <a:schemeClr val="tx1"/>
          </a:solidFill>
          <a:latin typeface="+mn-lt"/>
        </a:defRPr>
      </a:lvl6pPr>
      <a:lvl7pPr marL="2686050" indent="-228600" algn="l" rtl="0" fontAlgn="base">
        <a:spcBef>
          <a:spcPct val="20000"/>
        </a:spcBef>
        <a:spcAft>
          <a:spcPct val="0"/>
        </a:spcAft>
        <a:buClr>
          <a:srgbClr val="C700C7"/>
        </a:buClr>
        <a:buChar char="–"/>
        <a:defRPr>
          <a:solidFill>
            <a:schemeClr val="tx1"/>
          </a:solidFill>
          <a:latin typeface="+mn-lt"/>
        </a:defRPr>
      </a:lvl7pPr>
      <a:lvl8pPr marL="3143250" indent="-228600" algn="l" rtl="0" fontAlgn="base">
        <a:spcBef>
          <a:spcPct val="20000"/>
        </a:spcBef>
        <a:spcAft>
          <a:spcPct val="0"/>
        </a:spcAft>
        <a:buClr>
          <a:srgbClr val="C700C7"/>
        </a:buClr>
        <a:buChar char="–"/>
        <a:defRPr>
          <a:solidFill>
            <a:schemeClr val="tx1"/>
          </a:solidFill>
          <a:latin typeface="+mn-lt"/>
        </a:defRPr>
      </a:lvl8pPr>
      <a:lvl9pPr marL="3600450" indent="-228600" algn="l" rtl="0" fontAlgn="base">
        <a:spcBef>
          <a:spcPct val="20000"/>
        </a:spcBef>
        <a:spcAft>
          <a:spcPct val="0"/>
        </a:spcAft>
        <a:buClr>
          <a:srgbClr val="C700C7"/>
        </a:buClr>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image" Target="../media/image4.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image" Target="../media/image4.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image" Target="../media/image4.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image" Target="../media/image4.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oleObject" Target="../embeddings/oleObject40.bin"/><Relationship Id="rId7" Type="http://schemas.openxmlformats.org/officeDocument/2006/relationships/oleObject" Target="../embeddings/oleObject43.bin"/><Relationship Id="rId12"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42.bin"/><Relationship Id="rId11" Type="http://schemas.openxmlformats.org/officeDocument/2006/relationships/oleObject" Target="../embeddings/oleObject47.bin"/><Relationship Id="rId5" Type="http://schemas.openxmlformats.org/officeDocument/2006/relationships/oleObject" Target="../embeddings/oleObject41.bin"/><Relationship Id="rId10" Type="http://schemas.openxmlformats.org/officeDocument/2006/relationships/oleObject" Target="../embeddings/oleObject46.bin"/><Relationship Id="rId4" Type="http://schemas.openxmlformats.org/officeDocument/2006/relationships/image" Target="../media/image4.wmf"/><Relationship Id="rId9" Type="http://schemas.openxmlformats.org/officeDocument/2006/relationships/oleObject" Target="../embeddings/oleObject45.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49.bin"/><Relationship Id="rId7" Type="http://schemas.openxmlformats.org/officeDocument/2006/relationships/oleObject" Target="../embeddings/oleObject52.bin"/><Relationship Id="rId12" Type="http://schemas.openxmlformats.org/officeDocument/2006/relationships/oleObject" Target="../embeddings/oleObject57.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51.bin"/><Relationship Id="rId11" Type="http://schemas.openxmlformats.org/officeDocument/2006/relationships/oleObject" Target="../embeddings/oleObject56.bin"/><Relationship Id="rId5" Type="http://schemas.openxmlformats.org/officeDocument/2006/relationships/oleObject" Target="../embeddings/oleObject50.bin"/><Relationship Id="rId10" Type="http://schemas.openxmlformats.org/officeDocument/2006/relationships/oleObject" Target="../embeddings/oleObject55.bin"/><Relationship Id="rId4" Type="http://schemas.openxmlformats.org/officeDocument/2006/relationships/image" Target="../media/image4.wmf"/><Relationship Id="rId9" Type="http://schemas.openxmlformats.org/officeDocument/2006/relationships/oleObject" Target="../embeddings/oleObject54.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7.bin"/><Relationship Id="rId18" Type="http://schemas.openxmlformats.org/officeDocument/2006/relationships/oleObject" Target="../embeddings/oleObject72.bin"/><Relationship Id="rId3" Type="http://schemas.openxmlformats.org/officeDocument/2006/relationships/oleObject" Target="../embeddings/oleObject58.bin"/><Relationship Id="rId21" Type="http://schemas.openxmlformats.org/officeDocument/2006/relationships/oleObject" Target="../embeddings/oleObject75.bin"/><Relationship Id="rId7" Type="http://schemas.openxmlformats.org/officeDocument/2006/relationships/oleObject" Target="../embeddings/oleObject61.bin"/><Relationship Id="rId12" Type="http://schemas.openxmlformats.org/officeDocument/2006/relationships/oleObject" Target="../embeddings/oleObject66.bin"/><Relationship Id="rId17" Type="http://schemas.openxmlformats.org/officeDocument/2006/relationships/oleObject" Target="../embeddings/oleObject71.bin"/><Relationship Id="rId2" Type="http://schemas.openxmlformats.org/officeDocument/2006/relationships/slideLayout" Target="../slideLayouts/slideLayout1.xml"/><Relationship Id="rId16" Type="http://schemas.openxmlformats.org/officeDocument/2006/relationships/oleObject" Target="../embeddings/oleObject70.bin"/><Relationship Id="rId20" Type="http://schemas.openxmlformats.org/officeDocument/2006/relationships/oleObject" Target="../embeddings/oleObject74.bin"/><Relationship Id="rId1" Type="http://schemas.openxmlformats.org/officeDocument/2006/relationships/vmlDrawing" Target="../drawings/vmlDrawing11.vml"/><Relationship Id="rId6" Type="http://schemas.openxmlformats.org/officeDocument/2006/relationships/oleObject" Target="../embeddings/oleObject60.bin"/><Relationship Id="rId11" Type="http://schemas.openxmlformats.org/officeDocument/2006/relationships/oleObject" Target="../embeddings/oleObject65.bin"/><Relationship Id="rId24" Type="http://schemas.openxmlformats.org/officeDocument/2006/relationships/oleObject" Target="../embeddings/oleObject78.bin"/><Relationship Id="rId5" Type="http://schemas.openxmlformats.org/officeDocument/2006/relationships/oleObject" Target="../embeddings/oleObject59.bin"/><Relationship Id="rId15" Type="http://schemas.openxmlformats.org/officeDocument/2006/relationships/oleObject" Target="../embeddings/oleObject69.bin"/><Relationship Id="rId23" Type="http://schemas.openxmlformats.org/officeDocument/2006/relationships/oleObject" Target="../embeddings/oleObject77.bin"/><Relationship Id="rId10" Type="http://schemas.openxmlformats.org/officeDocument/2006/relationships/oleObject" Target="../embeddings/oleObject64.bin"/><Relationship Id="rId19" Type="http://schemas.openxmlformats.org/officeDocument/2006/relationships/oleObject" Target="../embeddings/oleObject73.bin"/><Relationship Id="rId4" Type="http://schemas.openxmlformats.org/officeDocument/2006/relationships/image" Target="../media/image4.wmf"/><Relationship Id="rId9" Type="http://schemas.openxmlformats.org/officeDocument/2006/relationships/oleObject" Target="../embeddings/oleObject63.bin"/><Relationship Id="rId14" Type="http://schemas.openxmlformats.org/officeDocument/2006/relationships/oleObject" Target="../embeddings/oleObject68.bin"/><Relationship Id="rId22" Type="http://schemas.openxmlformats.org/officeDocument/2006/relationships/oleObject" Target="../embeddings/oleObject76.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oleObject" Target="../embeddings/oleObject79.bin"/><Relationship Id="rId7" Type="http://schemas.openxmlformats.org/officeDocument/2006/relationships/oleObject" Target="../embeddings/oleObject82.bin"/><Relationship Id="rId12" Type="http://schemas.openxmlformats.org/officeDocument/2006/relationships/oleObject" Target="../embeddings/oleObject87.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81.bin"/><Relationship Id="rId11" Type="http://schemas.openxmlformats.org/officeDocument/2006/relationships/oleObject" Target="../embeddings/oleObject86.bin"/><Relationship Id="rId5" Type="http://schemas.openxmlformats.org/officeDocument/2006/relationships/oleObject" Target="../embeddings/oleObject80.bin"/><Relationship Id="rId10" Type="http://schemas.openxmlformats.org/officeDocument/2006/relationships/oleObject" Target="../embeddings/oleObject85.bin"/><Relationship Id="rId4" Type="http://schemas.openxmlformats.org/officeDocument/2006/relationships/image" Target="../media/image4.wmf"/><Relationship Id="rId9" Type="http://schemas.openxmlformats.org/officeDocument/2006/relationships/oleObject" Target="../embeddings/oleObject84.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oleObject" Target="../embeddings/oleObject88.bin"/><Relationship Id="rId7" Type="http://schemas.openxmlformats.org/officeDocument/2006/relationships/oleObject" Target="../embeddings/oleObject91.bin"/><Relationship Id="rId12"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90.bin"/><Relationship Id="rId11" Type="http://schemas.openxmlformats.org/officeDocument/2006/relationships/oleObject" Target="../embeddings/oleObject95.bin"/><Relationship Id="rId5" Type="http://schemas.openxmlformats.org/officeDocument/2006/relationships/oleObject" Target="../embeddings/oleObject89.bin"/><Relationship Id="rId10" Type="http://schemas.openxmlformats.org/officeDocument/2006/relationships/oleObject" Target="../embeddings/oleObject94.bin"/><Relationship Id="rId4" Type="http://schemas.openxmlformats.org/officeDocument/2006/relationships/image" Target="../media/image4.wmf"/><Relationship Id="rId9" Type="http://schemas.openxmlformats.org/officeDocument/2006/relationships/oleObject" Target="../embeddings/oleObject93.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oleObject" Target="../embeddings/oleObject97.bin"/><Relationship Id="rId7"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image" Target="../media/image4.wmf"/><Relationship Id="rId9" Type="http://schemas.openxmlformats.org/officeDocument/2006/relationships/oleObject" Target="../embeddings/oleObject102.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oleObject" Target="../embeddings/oleObject103.bin"/><Relationship Id="rId7" Type="http://schemas.openxmlformats.org/officeDocument/2006/relationships/oleObject" Target="../embeddings/oleObject106.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05.bin"/><Relationship Id="rId5" Type="http://schemas.openxmlformats.org/officeDocument/2006/relationships/oleObject" Target="../embeddings/oleObject104.bin"/><Relationship Id="rId4" Type="http://schemas.openxmlformats.org/officeDocument/2006/relationships/image" Target="../media/image4.wmf"/><Relationship Id="rId9" Type="http://schemas.openxmlformats.org/officeDocument/2006/relationships/oleObject" Target="../embeddings/oleObject108.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oleObject" Target="../embeddings/oleObject109.bin"/><Relationship Id="rId7" Type="http://schemas.openxmlformats.org/officeDocument/2006/relationships/oleObject" Target="../embeddings/oleObject112.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111.bin"/><Relationship Id="rId5" Type="http://schemas.openxmlformats.org/officeDocument/2006/relationships/oleObject" Target="../embeddings/oleObject110.bin"/><Relationship Id="rId4" Type="http://schemas.openxmlformats.org/officeDocument/2006/relationships/image" Target="../media/image4.wmf"/><Relationship Id="rId9" Type="http://schemas.openxmlformats.org/officeDocument/2006/relationships/oleObject" Target="../embeddings/oleObject114.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oleObject" Target="../embeddings/oleObject115.bin"/><Relationship Id="rId7" Type="http://schemas.openxmlformats.org/officeDocument/2006/relationships/oleObject" Target="../embeddings/oleObject118.bin"/><Relationship Id="rId12" Type="http://schemas.openxmlformats.org/officeDocument/2006/relationships/oleObject" Target="../embeddings/oleObject123.bin"/><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oleObject" Target="../embeddings/oleObject117.bin"/><Relationship Id="rId11" Type="http://schemas.openxmlformats.org/officeDocument/2006/relationships/oleObject" Target="../embeddings/oleObject122.bin"/><Relationship Id="rId5" Type="http://schemas.openxmlformats.org/officeDocument/2006/relationships/oleObject" Target="../embeddings/oleObject116.bin"/><Relationship Id="rId10" Type="http://schemas.openxmlformats.org/officeDocument/2006/relationships/oleObject" Target="../embeddings/oleObject121.bin"/><Relationship Id="rId4" Type="http://schemas.openxmlformats.org/officeDocument/2006/relationships/image" Target="../media/image4.wmf"/><Relationship Id="rId9" Type="http://schemas.openxmlformats.org/officeDocument/2006/relationships/oleObject" Target="../embeddings/oleObject120.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oleObject" Target="../embeddings/oleObject124.bin"/><Relationship Id="rId7" Type="http://schemas.openxmlformats.org/officeDocument/2006/relationships/oleObject" Target="../embeddings/oleObject127.bin"/><Relationship Id="rId12" Type="http://schemas.openxmlformats.org/officeDocument/2006/relationships/oleObject" Target="../embeddings/oleObject132.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126.bin"/><Relationship Id="rId11" Type="http://schemas.openxmlformats.org/officeDocument/2006/relationships/oleObject" Target="../embeddings/oleObject131.bin"/><Relationship Id="rId5" Type="http://schemas.openxmlformats.org/officeDocument/2006/relationships/oleObject" Target="../embeddings/oleObject125.bin"/><Relationship Id="rId10" Type="http://schemas.openxmlformats.org/officeDocument/2006/relationships/oleObject" Target="../embeddings/oleObject130.bin"/><Relationship Id="rId4" Type="http://schemas.openxmlformats.org/officeDocument/2006/relationships/image" Target="../media/image4.wmf"/><Relationship Id="rId9" Type="http://schemas.openxmlformats.org/officeDocument/2006/relationships/oleObject" Target="../embeddings/oleObject129.bin"/></Relationships>
</file>

<file path=ppt/slides/_rels/slide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2.bin"/><Relationship Id="rId3" Type="http://schemas.openxmlformats.org/officeDocument/2006/relationships/oleObject" Target="../embeddings/oleObject1.bin"/><Relationship Id="rId21" Type="http://schemas.openxmlformats.org/officeDocument/2006/relationships/oleObject" Target="../embeddings/oleObject14.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image" Target="../media/image7.wmf"/><Relationship Id="rId2" Type="http://schemas.openxmlformats.org/officeDocument/2006/relationships/slideLayout" Target="../slideLayouts/slideLayout3.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7.bin"/><Relationship Id="rId5" Type="http://schemas.openxmlformats.org/officeDocument/2006/relationships/oleObject" Target="../embeddings/oleObject2.bin"/><Relationship Id="rId15" Type="http://schemas.openxmlformats.org/officeDocument/2006/relationships/oleObject" Target="../embeddings/oleObject10.bin"/><Relationship Id="rId10" Type="http://schemas.openxmlformats.org/officeDocument/2006/relationships/oleObject" Target="../embeddings/oleObject6.bin"/><Relationship Id="rId19" Type="http://schemas.openxmlformats.org/officeDocument/2006/relationships/image" Target="../media/image8.wmf"/><Relationship Id="rId4" Type="http://schemas.openxmlformats.org/officeDocument/2006/relationships/image" Target="../media/image4.wmf"/><Relationship Id="rId9" Type="http://schemas.openxmlformats.org/officeDocument/2006/relationships/oleObject" Target="../embeddings/oleObject5.bin"/><Relationship Id="rId14" Type="http://schemas.openxmlformats.org/officeDocument/2006/relationships/image" Target="../media/image6.wmf"/><Relationship Id="rId22"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0" y="1628775"/>
            <a:ext cx="8458200" cy="3086100"/>
          </a:xfrm>
        </p:spPr>
        <p:txBody>
          <a:bodyPr/>
          <a:lstStyle/>
          <a:p>
            <a:pPr algn="ctr" eaLnBrk="1" hangingPunct="1"/>
            <a:r>
              <a:rPr lang="en-US" dirty="0" smtClean="0"/>
              <a:t>HY-335 : </a:t>
            </a:r>
            <a:r>
              <a:rPr lang="el-GR" dirty="0" smtClean="0"/>
              <a:t>Δίκτυα Υπολογιστών</a:t>
            </a:r>
            <a:br>
              <a:rPr lang="el-GR" dirty="0" smtClean="0"/>
            </a:br>
            <a:r>
              <a:rPr lang="el-GR" dirty="0" smtClean="0"/>
              <a:t/>
            </a:r>
            <a:br>
              <a:rPr lang="el-GR" dirty="0" smtClean="0"/>
            </a:br>
            <a:endParaRPr lang="en-GB" dirty="0" smtClean="0"/>
          </a:p>
        </p:txBody>
      </p:sp>
      <p:sp>
        <p:nvSpPr>
          <p:cNvPr id="21507" name="Rectangle 3"/>
          <p:cNvSpPr>
            <a:spLocks noGrp="1" noChangeArrowheads="1"/>
          </p:cNvSpPr>
          <p:nvPr>
            <p:ph type="subTitle" idx="4294967295"/>
          </p:nvPr>
        </p:nvSpPr>
        <p:spPr>
          <a:xfrm>
            <a:off x="0" y="3716338"/>
            <a:ext cx="8472488" cy="2743200"/>
          </a:xfrm>
        </p:spPr>
        <p:txBody>
          <a:bodyPr/>
          <a:lstStyle/>
          <a:p>
            <a:pPr marL="63500" indent="0" algn="ctr" eaLnBrk="1" hangingPunct="1">
              <a:buFont typeface="Monotype Sorts"/>
              <a:buNone/>
            </a:pPr>
            <a:endParaRPr lang="el-GR" sz="2800" dirty="0" smtClean="0"/>
          </a:p>
          <a:p>
            <a:pPr marL="63500" indent="0" algn="ctr" eaLnBrk="1" hangingPunct="1">
              <a:buFont typeface="Monotype Sorts"/>
              <a:buNone/>
            </a:pPr>
            <a:r>
              <a:rPr lang="el-GR" sz="2800" dirty="0" smtClean="0">
                <a:latin typeface="Arial" pitchFamily="34" charset="0"/>
              </a:rPr>
              <a:t>Μαρία </a:t>
            </a:r>
            <a:r>
              <a:rPr lang="el-GR" sz="2800" dirty="0" smtClean="0"/>
              <a:t>Παπαδοπούλη</a:t>
            </a:r>
          </a:p>
          <a:p>
            <a:pPr marL="63500" indent="0" algn="ctr" eaLnBrk="1" hangingPunct="1">
              <a:buFont typeface="Monotype Sorts"/>
              <a:buNone/>
            </a:pPr>
            <a:endParaRPr lang="el-GR" dirty="0" smtClean="0"/>
          </a:p>
          <a:p>
            <a:pPr marL="63500" indent="0" algn="ctr" eaLnBrk="1" hangingPunct="1">
              <a:buFont typeface="Monotype Sorts"/>
              <a:buNone/>
            </a:pPr>
            <a:r>
              <a:rPr lang="el-GR" dirty="0" smtClean="0"/>
              <a:t>Τμήμα Επιστήμης Υπολογιστών</a:t>
            </a:r>
          </a:p>
          <a:p>
            <a:pPr marL="63500" indent="0" algn="ctr" eaLnBrk="1" hangingPunct="1">
              <a:buFont typeface="Monotype Sorts"/>
              <a:buNone/>
            </a:pPr>
            <a:r>
              <a:rPr lang="el-GR" dirty="0" smtClean="0"/>
              <a:t>Πανεπιστήμιο Κρήτης</a:t>
            </a:r>
          </a:p>
          <a:p>
            <a:pPr marL="63500" indent="0" algn="ctr" eaLnBrk="1" hangingPunct="1">
              <a:buFont typeface="Monotype Sorts"/>
              <a:buNone/>
            </a:pPr>
            <a:endParaRPr lang="el-GR" dirty="0" smtClean="0"/>
          </a:p>
          <a:p>
            <a:pPr marL="63500" indent="0" algn="ctr" eaLnBrk="1" hangingPunct="1">
              <a:buFont typeface="Monotype Sorts"/>
              <a:buNone/>
            </a:pPr>
            <a:endParaRPr lang="en-GB" dirty="0" smtClean="0"/>
          </a:p>
          <a:p>
            <a:pPr marL="63500" indent="0" algn="ctr" eaLnBrk="1" hangingPunct="1">
              <a:buFont typeface="Monotype Sorts"/>
              <a:buNone/>
            </a:pPr>
            <a:endParaRPr lang="en-GB" dirty="0" smtClean="0"/>
          </a:p>
        </p:txBody>
      </p:sp>
      <p:pic>
        <p:nvPicPr>
          <p:cNvPr id="21508" name="Picture 5" descr="economist1"/>
          <p:cNvPicPr>
            <a:picLocks noChangeAspect="1" noChangeArrowheads="1"/>
          </p:cNvPicPr>
          <p:nvPr/>
        </p:nvPicPr>
        <p:blipFill>
          <a:blip r:embed="rId2" cstate="print"/>
          <a:srcRect/>
          <a:stretch>
            <a:fillRect/>
          </a:stretch>
        </p:blipFill>
        <p:spPr bwMode="auto">
          <a:xfrm>
            <a:off x="0" y="0"/>
            <a:ext cx="2038350" cy="1673225"/>
          </a:xfrm>
          <a:prstGeom prst="rect">
            <a:avLst/>
          </a:prstGeom>
          <a:noFill/>
          <a:ln w="9525">
            <a:noFill/>
            <a:miter lim="800000"/>
            <a:headEnd/>
            <a:tailEnd/>
          </a:ln>
        </p:spPr>
      </p:pic>
      <p:grpSp>
        <p:nvGrpSpPr>
          <p:cNvPr id="21509" name="Group 42"/>
          <p:cNvGrpSpPr>
            <a:grpSpLocks/>
          </p:cNvGrpSpPr>
          <p:nvPr/>
        </p:nvGrpSpPr>
        <p:grpSpPr bwMode="auto">
          <a:xfrm>
            <a:off x="4751388" y="0"/>
            <a:ext cx="4392612" cy="3527425"/>
            <a:chOff x="567" y="482"/>
            <a:chExt cx="2767" cy="2222"/>
          </a:xfrm>
        </p:grpSpPr>
        <p:sp>
          <p:nvSpPr>
            <p:cNvPr id="21511" name="Rectangle 43"/>
            <p:cNvSpPr>
              <a:spLocks noChangeArrowheads="1"/>
            </p:cNvSpPr>
            <p:nvPr/>
          </p:nvSpPr>
          <p:spPr bwMode="auto">
            <a:xfrm>
              <a:off x="2103" y="839"/>
              <a:ext cx="691" cy="251"/>
            </a:xfrm>
            <a:prstGeom prst="rect">
              <a:avLst/>
            </a:prstGeom>
            <a:noFill/>
            <a:ln w="12700">
              <a:solidFill>
                <a:schemeClr val="tx1"/>
              </a:solidFill>
              <a:prstDash val="lgDash"/>
              <a:miter lim="800000"/>
              <a:headEnd type="none" w="sm" len="sm"/>
              <a:tailEnd type="none" w="sm" len="sm"/>
            </a:ln>
          </p:spPr>
          <p:txBody>
            <a:bodyPr wrap="none" anchor="ctr"/>
            <a:lstStyle/>
            <a:p>
              <a:pPr algn="r"/>
              <a:endParaRPr lang="el-GR" sz="1600">
                <a:ea typeface="MS PGothic" pitchFamily="34" charset="-128"/>
              </a:endParaRPr>
            </a:p>
          </p:txBody>
        </p:sp>
        <p:sp>
          <p:nvSpPr>
            <p:cNvPr id="21512" name="Rectangle 44"/>
            <p:cNvSpPr>
              <a:spLocks noChangeArrowheads="1"/>
            </p:cNvSpPr>
            <p:nvPr/>
          </p:nvSpPr>
          <p:spPr bwMode="auto">
            <a:xfrm>
              <a:off x="2103" y="1090"/>
              <a:ext cx="691" cy="251"/>
            </a:xfrm>
            <a:prstGeom prst="rect">
              <a:avLst/>
            </a:prstGeom>
            <a:noFill/>
            <a:ln w="12700">
              <a:solidFill>
                <a:schemeClr val="tx1"/>
              </a:solidFill>
              <a:prstDash val="lgDashDotDot"/>
              <a:miter lim="800000"/>
              <a:headEnd type="none" w="sm" len="sm"/>
              <a:tailEnd type="none" w="sm" len="sm"/>
            </a:ln>
          </p:spPr>
          <p:txBody>
            <a:bodyPr wrap="none" anchor="ctr"/>
            <a:lstStyle/>
            <a:p>
              <a:pPr algn="ctr"/>
              <a:endParaRPr lang="el-GR" sz="1600">
                <a:ea typeface="MS PGothic" pitchFamily="34" charset="-128"/>
              </a:endParaRPr>
            </a:p>
          </p:txBody>
        </p:sp>
        <p:sp>
          <p:nvSpPr>
            <p:cNvPr id="21513" name="Line 45"/>
            <p:cNvSpPr>
              <a:spLocks noChangeShapeType="1"/>
            </p:cNvSpPr>
            <p:nvPr/>
          </p:nvSpPr>
          <p:spPr bwMode="auto">
            <a:xfrm flipH="1">
              <a:off x="2132" y="1341"/>
              <a:ext cx="662" cy="426"/>
            </a:xfrm>
            <a:prstGeom prst="line">
              <a:avLst/>
            </a:prstGeom>
            <a:noFill/>
            <a:ln w="12700">
              <a:solidFill>
                <a:schemeClr val="tx1"/>
              </a:solidFill>
              <a:prstDash val="lgDash"/>
              <a:round/>
              <a:headEnd type="none" w="sm" len="sm"/>
              <a:tailEnd type="none" w="sm" len="sm"/>
            </a:ln>
          </p:spPr>
          <p:txBody>
            <a:bodyPr/>
            <a:lstStyle/>
            <a:p>
              <a:endParaRPr lang="el-GR"/>
            </a:p>
          </p:txBody>
        </p:sp>
        <p:sp>
          <p:nvSpPr>
            <p:cNvPr id="21514" name="Line 46"/>
            <p:cNvSpPr>
              <a:spLocks noChangeShapeType="1"/>
            </p:cNvSpPr>
            <p:nvPr/>
          </p:nvSpPr>
          <p:spPr bwMode="auto">
            <a:xfrm flipH="1">
              <a:off x="1469" y="1341"/>
              <a:ext cx="663" cy="426"/>
            </a:xfrm>
            <a:prstGeom prst="line">
              <a:avLst/>
            </a:prstGeom>
            <a:noFill/>
            <a:ln w="12700">
              <a:solidFill>
                <a:schemeClr val="tx1"/>
              </a:solidFill>
              <a:prstDash val="dash"/>
              <a:round/>
              <a:headEnd type="none" w="sm" len="sm"/>
              <a:tailEnd type="none" w="sm" len="sm"/>
            </a:ln>
          </p:spPr>
          <p:txBody>
            <a:bodyPr/>
            <a:lstStyle/>
            <a:p>
              <a:endParaRPr lang="el-GR"/>
            </a:p>
          </p:txBody>
        </p:sp>
        <p:sp>
          <p:nvSpPr>
            <p:cNvPr id="21515" name="Line 47"/>
            <p:cNvSpPr>
              <a:spLocks noChangeShapeType="1"/>
            </p:cNvSpPr>
            <p:nvPr/>
          </p:nvSpPr>
          <p:spPr bwMode="auto">
            <a:xfrm>
              <a:off x="1469" y="1768"/>
              <a:ext cx="663" cy="0"/>
            </a:xfrm>
            <a:prstGeom prst="line">
              <a:avLst/>
            </a:prstGeom>
            <a:noFill/>
            <a:ln w="12700">
              <a:solidFill>
                <a:schemeClr val="tx1"/>
              </a:solidFill>
              <a:round/>
              <a:headEnd type="none" w="sm" len="sm"/>
              <a:tailEnd type="none" w="sm" len="sm"/>
            </a:ln>
          </p:spPr>
          <p:txBody>
            <a:bodyPr/>
            <a:lstStyle/>
            <a:p>
              <a:endParaRPr lang="el-GR"/>
            </a:p>
          </p:txBody>
        </p:sp>
        <p:sp>
          <p:nvSpPr>
            <p:cNvPr id="21516" name="Rectangle 48"/>
            <p:cNvSpPr>
              <a:spLocks noChangeArrowheads="1"/>
            </p:cNvSpPr>
            <p:nvPr/>
          </p:nvSpPr>
          <p:spPr bwMode="auto">
            <a:xfrm>
              <a:off x="1469" y="1758"/>
              <a:ext cx="663" cy="251"/>
            </a:xfrm>
            <a:prstGeom prst="rect">
              <a:avLst/>
            </a:prstGeom>
            <a:noFill/>
            <a:ln w="12700">
              <a:solidFill>
                <a:schemeClr val="tx1"/>
              </a:solidFill>
              <a:prstDash val="dashDot"/>
              <a:miter lim="800000"/>
              <a:headEnd type="none" w="sm" len="sm"/>
              <a:tailEnd type="none" w="sm" len="sm"/>
            </a:ln>
          </p:spPr>
          <p:txBody>
            <a:bodyPr wrap="none" anchor="ctr"/>
            <a:lstStyle/>
            <a:p>
              <a:pPr algn="r"/>
              <a:endParaRPr lang="el-GR" sz="1600">
                <a:ea typeface="MS PGothic" pitchFamily="34" charset="-128"/>
              </a:endParaRPr>
            </a:p>
          </p:txBody>
        </p:sp>
        <p:sp>
          <p:nvSpPr>
            <p:cNvPr id="21517" name="Rectangle 49"/>
            <p:cNvSpPr>
              <a:spLocks noChangeArrowheads="1"/>
            </p:cNvSpPr>
            <p:nvPr/>
          </p:nvSpPr>
          <p:spPr bwMode="auto">
            <a:xfrm>
              <a:off x="1469" y="2009"/>
              <a:ext cx="663" cy="251"/>
            </a:xfrm>
            <a:prstGeom prst="rect">
              <a:avLst/>
            </a:prstGeom>
            <a:noFill/>
            <a:ln w="12700">
              <a:solidFill>
                <a:schemeClr val="tx1"/>
              </a:solidFill>
              <a:prstDash val="dashDot"/>
              <a:miter lim="800000"/>
              <a:headEnd type="none" w="sm" len="sm"/>
              <a:tailEnd type="none" w="sm" len="sm"/>
            </a:ln>
          </p:spPr>
          <p:txBody>
            <a:bodyPr wrap="none" anchor="ctr"/>
            <a:lstStyle/>
            <a:p>
              <a:pPr algn="r"/>
              <a:endParaRPr lang="el-GR" sz="1600">
                <a:ea typeface="MS PGothic" pitchFamily="34" charset="-128"/>
              </a:endParaRPr>
            </a:p>
          </p:txBody>
        </p:sp>
        <p:sp>
          <p:nvSpPr>
            <p:cNvPr id="21518" name="Line 50"/>
            <p:cNvSpPr>
              <a:spLocks noChangeShapeType="1"/>
            </p:cNvSpPr>
            <p:nvPr/>
          </p:nvSpPr>
          <p:spPr bwMode="auto">
            <a:xfrm>
              <a:off x="2132" y="2260"/>
              <a:ext cx="0" cy="301"/>
            </a:xfrm>
            <a:prstGeom prst="line">
              <a:avLst/>
            </a:prstGeom>
            <a:noFill/>
            <a:ln w="12700">
              <a:solidFill>
                <a:schemeClr val="tx1"/>
              </a:solidFill>
              <a:round/>
              <a:headEnd type="none" w="sm" len="sm"/>
              <a:tailEnd type="none" w="sm" len="sm"/>
            </a:ln>
          </p:spPr>
          <p:txBody>
            <a:bodyPr/>
            <a:lstStyle/>
            <a:p>
              <a:endParaRPr lang="el-GR"/>
            </a:p>
          </p:txBody>
        </p:sp>
        <p:sp>
          <p:nvSpPr>
            <p:cNvPr id="21519" name="Line 51"/>
            <p:cNvSpPr>
              <a:spLocks noChangeShapeType="1"/>
            </p:cNvSpPr>
            <p:nvPr/>
          </p:nvSpPr>
          <p:spPr bwMode="auto">
            <a:xfrm>
              <a:off x="1469" y="1783"/>
              <a:ext cx="663" cy="778"/>
            </a:xfrm>
            <a:prstGeom prst="line">
              <a:avLst/>
            </a:prstGeom>
            <a:noFill/>
            <a:ln w="12700">
              <a:solidFill>
                <a:schemeClr val="bg2"/>
              </a:solidFill>
              <a:round/>
              <a:headEnd type="none" w="sm" len="sm"/>
              <a:tailEnd type="none" w="sm" len="sm"/>
            </a:ln>
          </p:spPr>
          <p:txBody>
            <a:bodyPr/>
            <a:lstStyle/>
            <a:p>
              <a:endParaRPr lang="el-GR"/>
            </a:p>
          </p:txBody>
        </p:sp>
        <p:sp>
          <p:nvSpPr>
            <p:cNvPr id="21520" name="Line 52"/>
            <p:cNvSpPr>
              <a:spLocks noChangeShapeType="1"/>
            </p:cNvSpPr>
            <p:nvPr/>
          </p:nvSpPr>
          <p:spPr bwMode="auto">
            <a:xfrm flipV="1">
              <a:off x="1469" y="1080"/>
              <a:ext cx="634" cy="929"/>
            </a:xfrm>
            <a:prstGeom prst="line">
              <a:avLst/>
            </a:prstGeom>
            <a:noFill/>
            <a:ln w="12700">
              <a:solidFill>
                <a:schemeClr val="tx1"/>
              </a:solidFill>
              <a:round/>
              <a:headEnd type="none" w="sm" len="sm"/>
              <a:tailEnd type="none" w="sm" len="sm"/>
            </a:ln>
          </p:spPr>
          <p:txBody>
            <a:bodyPr/>
            <a:lstStyle/>
            <a:p>
              <a:endParaRPr lang="el-GR"/>
            </a:p>
          </p:txBody>
        </p:sp>
        <p:sp>
          <p:nvSpPr>
            <p:cNvPr id="21521" name="Line 53"/>
            <p:cNvSpPr>
              <a:spLocks noChangeShapeType="1"/>
            </p:cNvSpPr>
            <p:nvPr/>
          </p:nvSpPr>
          <p:spPr bwMode="auto">
            <a:xfrm flipV="1">
              <a:off x="1469" y="839"/>
              <a:ext cx="634" cy="1446"/>
            </a:xfrm>
            <a:prstGeom prst="line">
              <a:avLst/>
            </a:prstGeom>
            <a:noFill/>
            <a:ln w="12700">
              <a:solidFill>
                <a:schemeClr val="tx1"/>
              </a:solidFill>
              <a:round/>
              <a:headEnd type="none" w="sm" len="sm"/>
              <a:tailEnd type="none" w="sm" len="sm"/>
            </a:ln>
          </p:spPr>
          <p:txBody>
            <a:bodyPr/>
            <a:lstStyle/>
            <a:p>
              <a:endParaRPr lang="el-GR"/>
            </a:p>
          </p:txBody>
        </p:sp>
        <p:sp>
          <p:nvSpPr>
            <p:cNvPr id="21522" name="Line 54"/>
            <p:cNvSpPr>
              <a:spLocks noChangeShapeType="1"/>
            </p:cNvSpPr>
            <p:nvPr/>
          </p:nvSpPr>
          <p:spPr bwMode="auto">
            <a:xfrm flipV="1">
              <a:off x="2132" y="1080"/>
              <a:ext cx="663" cy="929"/>
            </a:xfrm>
            <a:prstGeom prst="line">
              <a:avLst/>
            </a:prstGeom>
            <a:noFill/>
            <a:ln w="12700">
              <a:solidFill>
                <a:schemeClr val="tx1"/>
              </a:solidFill>
              <a:round/>
              <a:headEnd type="none" w="sm" len="sm"/>
              <a:tailEnd type="none" w="sm" len="sm"/>
            </a:ln>
          </p:spPr>
          <p:txBody>
            <a:bodyPr/>
            <a:lstStyle/>
            <a:p>
              <a:endParaRPr lang="el-GR"/>
            </a:p>
          </p:txBody>
        </p:sp>
        <p:sp>
          <p:nvSpPr>
            <p:cNvPr id="21523" name="Line 55"/>
            <p:cNvSpPr>
              <a:spLocks noChangeShapeType="1"/>
            </p:cNvSpPr>
            <p:nvPr/>
          </p:nvSpPr>
          <p:spPr bwMode="auto">
            <a:xfrm flipV="1">
              <a:off x="2132" y="839"/>
              <a:ext cx="663" cy="1421"/>
            </a:xfrm>
            <a:prstGeom prst="line">
              <a:avLst/>
            </a:prstGeom>
            <a:noFill/>
            <a:ln w="12700">
              <a:solidFill>
                <a:schemeClr val="tx1"/>
              </a:solidFill>
              <a:round/>
              <a:headEnd type="none" w="sm" len="sm"/>
              <a:tailEnd type="none" w="sm" len="sm"/>
            </a:ln>
          </p:spPr>
          <p:txBody>
            <a:bodyPr/>
            <a:lstStyle/>
            <a:p>
              <a:endParaRPr lang="el-GR"/>
            </a:p>
          </p:txBody>
        </p:sp>
        <p:sp>
          <p:nvSpPr>
            <p:cNvPr id="21524" name="Oval 56"/>
            <p:cNvSpPr>
              <a:spLocks noChangeArrowheads="1"/>
            </p:cNvSpPr>
            <p:nvPr/>
          </p:nvSpPr>
          <p:spPr bwMode="auto">
            <a:xfrm>
              <a:off x="2766" y="1253"/>
              <a:ext cx="159" cy="128"/>
            </a:xfrm>
            <a:prstGeom prst="ellipse">
              <a:avLst/>
            </a:prstGeom>
            <a:solidFill>
              <a:srgbClr val="8585FF"/>
            </a:solidFill>
            <a:ln w="12700">
              <a:solidFill>
                <a:schemeClr val="tx1"/>
              </a:solidFill>
              <a:round/>
              <a:headEnd type="none" w="sm" len="sm"/>
              <a:tailEnd type="none" w="sm" len="sm"/>
            </a:ln>
          </p:spPr>
          <p:txBody>
            <a:bodyPr wrap="none" anchor="ctr"/>
            <a:lstStyle/>
            <a:p>
              <a:pPr algn="ctr"/>
              <a:r>
                <a:rPr lang="en-GB" sz="1600">
                  <a:ea typeface="MS PGothic" pitchFamily="34" charset="-128"/>
                </a:rPr>
                <a:t>O</a:t>
              </a:r>
              <a:endParaRPr lang="en-US" sz="1600">
                <a:ea typeface="MS PGothic" pitchFamily="34" charset="-128"/>
              </a:endParaRPr>
            </a:p>
          </p:txBody>
        </p:sp>
        <p:sp>
          <p:nvSpPr>
            <p:cNvPr id="21525" name="Oval 57"/>
            <p:cNvSpPr>
              <a:spLocks noChangeArrowheads="1"/>
            </p:cNvSpPr>
            <p:nvPr/>
          </p:nvSpPr>
          <p:spPr bwMode="auto">
            <a:xfrm>
              <a:off x="1338" y="1616"/>
              <a:ext cx="189" cy="167"/>
            </a:xfrm>
            <a:prstGeom prst="ellipse">
              <a:avLst/>
            </a:prstGeom>
            <a:solidFill>
              <a:srgbClr val="E5E500"/>
            </a:solidFill>
            <a:ln w="12700">
              <a:solidFill>
                <a:schemeClr val="tx1"/>
              </a:solidFill>
              <a:round/>
              <a:headEnd type="none" w="sm" len="sm"/>
              <a:tailEnd type="none" w="sm" len="sm"/>
            </a:ln>
          </p:spPr>
          <p:txBody>
            <a:bodyPr wrap="none" anchor="ctr"/>
            <a:lstStyle/>
            <a:p>
              <a:pPr algn="ctr"/>
              <a:r>
                <a:rPr lang="en-GB" sz="1600">
                  <a:ea typeface="MS PGothic" pitchFamily="34" charset="-128"/>
                </a:rPr>
                <a:t>R</a:t>
              </a:r>
              <a:endParaRPr lang="en-US" sz="1600">
                <a:ea typeface="MS PGothic" pitchFamily="34" charset="-128"/>
              </a:endParaRPr>
            </a:p>
          </p:txBody>
        </p:sp>
        <p:sp>
          <p:nvSpPr>
            <p:cNvPr id="21526" name="Oval 58"/>
            <p:cNvSpPr>
              <a:spLocks noChangeArrowheads="1"/>
            </p:cNvSpPr>
            <p:nvPr/>
          </p:nvSpPr>
          <p:spPr bwMode="auto">
            <a:xfrm>
              <a:off x="2103" y="1482"/>
              <a:ext cx="187" cy="179"/>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GB" sz="1600">
                  <a:ea typeface="MS PGothic" pitchFamily="34" charset="-128"/>
                </a:rPr>
                <a:t>E</a:t>
              </a:r>
              <a:endParaRPr lang="en-US" sz="1600">
                <a:ea typeface="MS PGothic" pitchFamily="34" charset="-128"/>
              </a:endParaRPr>
            </a:p>
          </p:txBody>
        </p:sp>
        <p:sp>
          <p:nvSpPr>
            <p:cNvPr id="21527" name="Line 59"/>
            <p:cNvSpPr>
              <a:spLocks noChangeShapeType="1"/>
            </p:cNvSpPr>
            <p:nvPr/>
          </p:nvSpPr>
          <p:spPr bwMode="auto">
            <a:xfrm flipV="1">
              <a:off x="1498" y="1356"/>
              <a:ext cx="1268" cy="377"/>
            </a:xfrm>
            <a:prstGeom prst="line">
              <a:avLst/>
            </a:prstGeom>
            <a:noFill/>
            <a:ln w="12700">
              <a:solidFill>
                <a:schemeClr val="bg2"/>
              </a:solidFill>
              <a:round/>
              <a:headEnd type="none" w="sm" len="sm"/>
              <a:tailEnd type="none" w="sm" len="sm"/>
            </a:ln>
          </p:spPr>
          <p:txBody>
            <a:bodyPr/>
            <a:lstStyle/>
            <a:p>
              <a:endParaRPr lang="el-GR"/>
            </a:p>
          </p:txBody>
        </p:sp>
        <p:sp>
          <p:nvSpPr>
            <p:cNvPr id="21528" name="Oval 60"/>
            <p:cNvSpPr>
              <a:spLocks noChangeArrowheads="1"/>
            </p:cNvSpPr>
            <p:nvPr/>
          </p:nvSpPr>
          <p:spPr bwMode="auto">
            <a:xfrm>
              <a:off x="2103" y="2536"/>
              <a:ext cx="278" cy="168"/>
            </a:xfrm>
            <a:prstGeom prst="ellipse">
              <a:avLst/>
            </a:prstGeom>
            <a:noFill/>
            <a:ln w="12700">
              <a:solidFill>
                <a:schemeClr val="tx1"/>
              </a:solidFill>
              <a:round/>
              <a:headEnd type="none" w="sm" len="sm"/>
              <a:tailEnd type="none" w="sm" len="sm"/>
            </a:ln>
          </p:spPr>
          <p:txBody>
            <a:bodyPr wrap="none" anchor="ctr"/>
            <a:lstStyle/>
            <a:p>
              <a:pPr algn="ctr"/>
              <a:r>
                <a:rPr lang="en-GB" sz="1600">
                  <a:ea typeface="MS PGothic" pitchFamily="34" charset="-128"/>
                </a:rPr>
                <a:t>K</a:t>
              </a:r>
              <a:endParaRPr lang="en-US" sz="1600">
                <a:ea typeface="MS PGothic" pitchFamily="34" charset="-128"/>
              </a:endParaRPr>
            </a:p>
          </p:txBody>
        </p:sp>
        <p:sp>
          <p:nvSpPr>
            <p:cNvPr id="21529" name="Line 61"/>
            <p:cNvSpPr>
              <a:spLocks noChangeShapeType="1"/>
            </p:cNvSpPr>
            <p:nvPr/>
          </p:nvSpPr>
          <p:spPr bwMode="auto">
            <a:xfrm flipV="1">
              <a:off x="2103" y="572"/>
              <a:ext cx="0" cy="267"/>
            </a:xfrm>
            <a:prstGeom prst="line">
              <a:avLst/>
            </a:prstGeom>
            <a:noFill/>
            <a:ln w="12700">
              <a:solidFill>
                <a:schemeClr val="tx1"/>
              </a:solidFill>
              <a:round/>
              <a:headEnd type="none" w="sm" len="sm"/>
              <a:tailEnd type="none" w="sm" len="sm"/>
            </a:ln>
          </p:spPr>
          <p:txBody>
            <a:bodyPr/>
            <a:lstStyle/>
            <a:p>
              <a:endParaRPr lang="el-GR"/>
            </a:p>
          </p:txBody>
        </p:sp>
        <p:sp>
          <p:nvSpPr>
            <p:cNvPr id="21530" name="Oval 62"/>
            <p:cNvSpPr>
              <a:spLocks noChangeArrowheads="1"/>
            </p:cNvSpPr>
            <p:nvPr/>
          </p:nvSpPr>
          <p:spPr bwMode="auto">
            <a:xfrm>
              <a:off x="2045" y="482"/>
              <a:ext cx="155" cy="190"/>
            </a:xfrm>
            <a:prstGeom prst="ellipse">
              <a:avLst/>
            </a:prstGeom>
            <a:solidFill>
              <a:srgbClr val="009900"/>
            </a:solidFill>
            <a:ln w="12700">
              <a:solidFill>
                <a:schemeClr val="tx1"/>
              </a:solidFill>
              <a:round/>
              <a:headEnd type="none" w="sm" len="sm"/>
              <a:tailEnd type="none" w="sm" len="sm"/>
            </a:ln>
          </p:spPr>
          <p:txBody>
            <a:bodyPr wrap="none" anchor="ctr"/>
            <a:lstStyle/>
            <a:p>
              <a:pPr algn="ctr"/>
              <a:r>
                <a:rPr lang="en-GB" sz="1600">
                  <a:ea typeface="MS PGothic" pitchFamily="34" charset="-128"/>
                </a:rPr>
                <a:t>W</a:t>
              </a:r>
              <a:endParaRPr lang="en-US" sz="1600">
                <a:ea typeface="MS PGothic" pitchFamily="34" charset="-128"/>
              </a:endParaRPr>
            </a:p>
          </p:txBody>
        </p:sp>
        <p:sp>
          <p:nvSpPr>
            <p:cNvPr id="21531" name="Line 63"/>
            <p:cNvSpPr>
              <a:spLocks noChangeShapeType="1"/>
            </p:cNvSpPr>
            <p:nvPr/>
          </p:nvSpPr>
          <p:spPr bwMode="auto">
            <a:xfrm>
              <a:off x="2132" y="572"/>
              <a:ext cx="634" cy="769"/>
            </a:xfrm>
            <a:prstGeom prst="line">
              <a:avLst/>
            </a:prstGeom>
            <a:noFill/>
            <a:ln w="12700">
              <a:solidFill>
                <a:schemeClr val="bg2"/>
              </a:solidFill>
              <a:round/>
              <a:headEnd type="none" w="sm" len="sm"/>
              <a:tailEnd type="none" w="sm" len="sm"/>
            </a:ln>
          </p:spPr>
          <p:txBody>
            <a:bodyPr/>
            <a:lstStyle/>
            <a:p>
              <a:endParaRPr lang="el-GR"/>
            </a:p>
          </p:txBody>
        </p:sp>
        <p:sp>
          <p:nvSpPr>
            <p:cNvPr id="21532" name="Freeform 64"/>
            <p:cNvSpPr>
              <a:spLocks/>
            </p:cNvSpPr>
            <p:nvPr/>
          </p:nvSpPr>
          <p:spPr bwMode="auto">
            <a:xfrm rot="10800000">
              <a:off x="1152" y="1165"/>
              <a:ext cx="2046" cy="635"/>
            </a:xfrm>
            <a:custGeom>
              <a:avLst/>
              <a:gdLst>
                <a:gd name="T0" fmla="*/ 0 w 3220"/>
                <a:gd name="T1" fmla="*/ 1 h 1148"/>
                <a:gd name="T2" fmla="*/ 3 w 3220"/>
                <a:gd name="T3" fmla="*/ 1 h 1148"/>
                <a:gd name="T4" fmla="*/ 6 w 3220"/>
                <a:gd name="T5" fmla="*/ 1 h 1148"/>
                <a:gd name="T6" fmla="*/ 9 w 3220"/>
                <a:gd name="T7" fmla="*/ 1 h 1148"/>
                <a:gd name="T8" fmla="*/ 0 60000 65536"/>
                <a:gd name="T9" fmla="*/ 0 60000 65536"/>
                <a:gd name="T10" fmla="*/ 0 60000 65536"/>
                <a:gd name="T11" fmla="*/ 0 60000 65536"/>
                <a:gd name="T12" fmla="*/ 0 w 3220"/>
                <a:gd name="T13" fmla="*/ 0 h 1148"/>
                <a:gd name="T14" fmla="*/ 3220 w 3220"/>
                <a:gd name="T15" fmla="*/ 1148 h 1148"/>
              </a:gdLst>
              <a:ahLst/>
              <a:cxnLst>
                <a:cxn ang="T8">
                  <a:pos x="T0" y="T1"/>
                </a:cxn>
                <a:cxn ang="T9">
                  <a:pos x="T2" y="T3"/>
                </a:cxn>
                <a:cxn ang="T10">
                  <a:pos x="T4" y="T5"/>
                </a:cxn>
                <a:cxn ang="T11">
                  <a:pos x="T6" y="T7"/>
                </a:cxn>
              </a:cxnLst>
              <a:rect l="T12" t="T13" r="T14" b="T15"/>
              <a:pathLst>
                <a:path w="3220" h="1148">
                  <a:moveTo>
                    <a:pt x="0" y="14"/>
                  </a:moveTo>
                  <a:cubicBezTo>
                    <a:pt x="404" y="395"/>
                    <a:pt x="809" y="777"/>
                    <a:pt x="1179" y="785"/>
                  </a:cubicBezTo>
                  <a:cubicBezTo>
                    <a:pt x="1549" y="793"/>
                    <a:pt x="1882" y="0"/>
                    <a:pt x="2222" y="60"/>
                  </a:cubicBezTo>
                  <a:cubicBezTo>
                    <a:pt x="2562" y="120"/>
                    <a:pt x="3054" y="974"/>
                    <a:pt x="3220" y="1148"/>
                  </a:cubicBezTo>
                </a:path>
              </a:pathLst>
            </a:custGeom>
            <a:noFill/>
            <a:ln w="12700">
              <a:solidFill>
                <a:schemeClr val="tx1"/>
              </a:solidFill>
              <a:round/>
              <a:headEnd type="none" w="sm" len="sm"/>
              <a:tailEnd type="none" w="sm" len="sm"/>
            </a:ln>
          </p:spPr>
          <p:txBody>
            <a:bodyPr/>
            <a:lstStyle/>
            <a:p>
              <a:endParaRPr lang="el-GR"/>
            </a:p>
          </p:txBody>
        </p:sp>
        <p:sp>
          <p:nvSpPr>
            <p:cNvPr id="21533" name="Oval 65"/>
            <p:cNvSpPr>
              <a:spLocks noChangeArrowheads="1"/>
            </p:cNvSpPr>
            <p:nvPr/>
          </p:nvSpPr>
          <p:spPr bwMode="auto">
            <a:xfrm>
              <a:off x="1065" y="1071"/>
              <a:ext cx="182" cy="144"/>
            </a:xfrm>
            <a:prstGeom prst="ellipse">
              <a:avLst/>
            </a:prstGeom>
            <a:solidFill>
              <a:schemeClr val="hlink"/>
            </a:solidFill>
            <a:ln w="12700">
              <a:solidFill>
                <a:schemeClr val="tx1"/>
              </a:solidFill>
              <a:round/>
              <a:headEnd type="none" w="sm" len="sm"/>
              <a:tailEnd type="none" w="sm" len="sm"/>
            </a:ln>
          </p:spPr>
          <p:txBody>
            <a:bodyPr wrap="none" anchor="ctr"/>
            <a:lstStyle/>
            <a:p>
              <a:pPr algn="ctr"/>
              <a:r>
                <a:rPr lang="en-GB" sz="1600">
                  <a:ea typeface="MS PGothic" pitchFamily="34" charset="-128"/>
                </a:rPr>
                <a:t>N</a:t>
              </a:r>
              <a:endParaRPr lang="en-US" sz="1600">
                <a:ea typeface="MS PGothic" pitchFamily="34" charset="-128"/>
              </a:endParaRPr>
            </a:p>
          </p:txBody>
        </p:sp>
        <p:sp>
          <p:nvSpPr>
            <p:cNvPr id="21534" name="Oval 66"/>
            <p:cNvSpPr>
              <a:spLocks noChangeArrowheads="1"/>
            </p:cNvSpPr>
            <p:nvPr/>
          </p:nvSpPr>
          <p:spPr bwMode="auto">
            <a:xfrm>
              <a:off x="3083" y="1661"/>
              <a:ext cx="251" cy="182"/>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GB" sz="1600">
                  <a:ea typeface="MS PGothic" pitchFamily="34" charset="-128"/>
                </a:rPr>
                <a:t>T</a:t>
              </a:r>
              <a:endParaRPr lang="en-US" sz="1600">
                <a:ea typeface="MS PGothic" pitchFamily="34" charset="-128"/>
              </a:endParaRPr>
            </a:p>
          </p:txBody>
        </p:sp>
        <p:sp>
          <p:nvSpPr>
            <p:cNvPr id="21535" name="Freeform 67"/>
            <p:cNvSpPr>
              <a:spLocks/>
            </p:cNvSpPr>
            <p:nvPr/>
          </p:nvSpPr>
          <p:spPr bwMode="auto">
            <a:xfrm>
              <a:off x="921" y="1265"/>
              <a:ext cx="116" cy="352"/>
            </a:xfrm>
            <a:custGeom>
              <a:avLst/>
              <a:gdLst>
                <a:gd name="T0" fmla="*/ 1 w 182"/>
                <a:gd name="T1" fmla="*/ 0 h 635"/>
                <a:gd name="T2" fmla="*/ 0 w 182"/>
                <a:gd name="T3" fmla="*/ 1 h 635"/>
                <a:gd name="T4" fmla="*/ 1 w 182"/>
                <a:gd name="T5" fmla="*/ 1 h 635"/>
                <a:gd name="T6" fmla="*/ 0 w 182"/>
                <a:gd name="T7" fmla="*/ 1 h 635"/>
                <a:gd name="T8" fmla="*/ 0 60000 65536"/>
                <a:gd name="T9" fmla="*/ 0 60000 65536"/>
                <a:gd name="T10" fmla="*/ 0 60000 65536"/>
                <a:gd name="T11" fmla="*/ 0 60000 65536"/>
                <a:gd name="T12" fmla="*/ 0 w 182"/>
                <a:gd name="T13" fmla="*/ 0 h 635"/>
                <a:gd name="T14" fmla="*/ 182 w 182"/>
                <a:gd name="T15" fmla="*/ 635 h 635"/>
              </a:gdLst>
              <a:ahLst/>
              <a:cxnLst>
                <a:cxn ang="T8">
                  <a:pos x="T0" y="T1"/>
                </a:cxn>
                <a:cxn ang="T9">
                  <a:pos x="T2" y="T3"/>
                </a:cxn>
                <a:cxn ang="T10">
                  <a:pos x="T4" y="T5"/>
                </a:cxn>
                <a:cxn ang="T11">
                  <a:pos x="T6" y="T7"/>
                </a:cxn>
              </a:cxnLst>
              <a:rect l="T12" t="T13" r="T14" b="T15"/>
              <a:pathLst>
                <a:path w="182" h="635">
                  <a:moveTo>
                    <a:pt x="182" y="0"/>
                  </a:moveTo>
                  <a:cubicBezTo>
                    <a:pt x="91" y="155"/>
                    <a:pt x="0" y="310"/>
                    <a:pt x="0" y="363"/>
                  </a:cubicBezTo>
                  <a:cubicBezTo>
                    <a:pt x="0" y="416"/>
                    <a:pt x="182" y="272"/>
                    <a:pt x="182" y="317"/>
                  </a:cubicBezTo>
                  <a:cubicBezTo>
                    <a:pt x="182" y="362"/>
                    <a:pt x="30" y="582"/>
                    <a:pt x="0" y="635"/>
                  </a:cubicBezTo>
                </a:path>
              </a:pathLst>
            </a:custGeom>
            <a:noFill/>
            <a:ln w="12700">
              <a:solidFill>
                <a:schemeClr val="tx1"/>
              </a:solidFill>
              <a:round/>
              <a:headEnd type="none" w="sm" len="sm"/>
              <a:tailEnd type="none" w="sm" len="sm"/>
            </a:ln>
          </p:spPr>
          <p:txBody>
            <a:bodyPr/>
            <a:lstStyle/>
            <a:p>
              <a:endParaRPr lang="el-GR"/>
            </a:p>
          </p:txBody>
        </p:sp>
        <p:sp>
          <p:nvSpPr>
            <p:cNvPr id="21536" name="Text Box 68"/>
            <p:cNvSpPr txBox="1">
              <a:spLocks noChangeArrowheads="1"/>
            </p:cNvSpPr>
            <p:nvPr/>
          </p:nvSpPr>
          <p:spPr bwMode="auto">
            <a:xfrm>
              <a:off x="567" y="1344"/>
              <a:ext cx="816" cy="212"/>
            </a:xfrm>
            <a:prstGeom prst="rect">
              <a:avLst/>
            </a:prstGeom>
            <a:noFill/>
            <a:ln w="12700">
              <a:noFill/>
              <a:miter lim="800000"/>
              <a:headEnd type="none" w="sm" len="sm"/>
              <a:tailEnd type="none" w="sm" len="sm"/>
            </a:ln>
          </p:spPr>
          <p:txBody>
            <a:bodyPr>
              <a:spAutoFit/>
            </a:bodyPr>
            <a:lstStyle/>
            <a:p>
              <a:pPr algn="r"/>
              <a:r>
                <a:rPr lang="en-GB" sz="1600" b="1">
                  <a:ea typeface="MS PGothic" pitchFamily="34" charset="-128"/>
                </a:rPr>
                <a:t>net   </a:t>
              </a:r>
              <a:r>
                <a:rPr lang="en-GB" sz="1600">
                  <a:ea typeface="MS PGothic" pitchFamily="34" charset="-128"/>
                </a:rPr>
                <a:t>works</a:t>
              </a:r>
              <a:endParaRPr lang="en-US" sz="1600">
                <a:ea typeface="MS PGothic" pitchFamily="34" charset="-128"/>
              </a:endParaRPr>
            </a:p>
          </p:txBody>
        </p:sp>
        <p:sp>
          <p:nvSpPr>
            <p:cNvPr id="21537" name="Line 69"/>
            <p:cNvSpPr>
              <a:spLocks noChangeShapeType="1"/>
            </p:cNvSpPr>
            <p:nvPr/>
          </p:nvSpPr>
          <p:spPr bwMode="auto">
            <a:xfrm>
              <a:off x="2103" y="1341"/>
              <a:ext cx="0" cy="426"/>
            </a:xfrm>
            <a:prstGeom prst="line">
              <a:avLst/>
            </a:prstGeom>
            <a:noFill/>
            <a:ln w="12700">
              <a:solidFill>
                <a:schemeClr val="tx1"/>
              </a:solidFill>
              <a:round/>
              <a:headEnd type="none" w="sm" len="sm"/>
              <a:tailEnd type="none" w="sm" len="sm"/>
            </a:ln>
          </p:spPr>
          <p:txBody>
            <a:bodyPr/>
            <a:lstStyle/>
            <a:p>
              <a:endParaRPr lang="el-GR"/>
            </a:p>
          </p:txBody>
        </p:sp>
      </p:grpSp>
      <p:sp>
        <p:nvSpPr>
          <p:cNvPr id="21510" name="Text Box 33"/>
          <p:cNvSpPr txBox="1">
            <a:spLocks noChangeArrowheads="1"/>
          </p:cNvSpPr>
          <p:nvPr/>
        </p:nvSpPr>
        <p:spPr bwMode="auto">
          <a:xfrm>
            <a:off x="3059113" y="3644900"/>
            <a:ext cx="2917825" cy="519113"/>
          </a:xfrm>
          <a:prstGeom prst="rect">
            <a:avLst/>
          </a:prstGeom>
          <a:noFill/>
          <a:ln w="12700">
            <a:noFill/>
            <a:miter lim="800000"/>
            <a:headEnd type="none" w="sm" len="sm"/>
            <a:tailEnd type="none" w="sm" len="sm"/>
          </a:ln>
        </p:spPr>
        <p:txBody>
          <a:bodyPr wrap="none">
            <a:spAutoFit/>
          </a:bodyPr>
          <a:lstStyle/>
          <a:p>
            <a:pPr algn="r"/>
            <a:r>
              <a:rPr lang="el-GR" b="1">
                <a:solidFill>
                  <a:srgbClr val="FF9933"/>
                </a:solidFill>
              </a:rPr>
              <a:t>Επίπεδο</a:t>
            </a:r>
            <a:r>
              <a:rPr lang="en-US" b="1">
                <a:solidFill>
                  <a:srgbClr val="FF9933"/>
                </a:solidFill>
              </a:rPr>
              <a:t> </a:t>
            </a:r>
            <a:r>
              <a:rPr lang="el-GR" b="1">
                <a:solidFill>
                  <a:srgbClr val="FF9933"/>
                </a:solidFill>
              </a:rPr>
              <a:t>Ζεύξης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smtClean="0"/>
              <a:t>Είδη ζεύξεων</a:t>
            </a:r>
          </a:p>
        </p:txBody>
      </p:sp>
      <p:sp>
        <p:nvSpPr>
          <p:cNvPr id="44035" name="Rectangle 3"/>
          <p:cNvSpPr>
            <a:spLocks noGrp="1" noChangeArrowheads="1"/>
          </p:cNvSpPr>
          <p:nvPr>
            <p:ph type="body" idx="4294967295"/>
          </p:nvPr>
        </p:nvSpPr>
        <p:spPr>
          <a:xfrm>
            <a:off x="0" y="1143000"/>
            <a:ext cx="9144000" cy="4648200"/>
          </a:xfrm>
        </p:spPr>
        <p:txBody>
          <a:bodyPr/>
          <a:lstStyle/>
          <a:p>
            <a:pPr>
              <a:buFont typeface="Arial" pitchFamily="34" charset="0"/>
              <a:buChar char="•"/>
              <a:defRPr/>
            </a:pPr>
            <a:r>
              <a:rPr lang="el-GR" b="1" dirty="0" smtClean="0">
                <a:solidFill>
                  <a:schemeClr val="hlink"/>
                </a:solidFill>
              </a:rPr>
              <a:t>Μονόδρομη</a:t>
            </a:r>
            <a:r>
              <a:rPr lang="en-GB" b="1" dirty="0" smtClean="0">
                <a:solidFill>
                  <a:schemeClr val="hlink"/>
                </a:solidFill>
              </a:rPr>
              <a:t> </a:t>
            </a:r>
            <a:r>
              <a:rPr lang="el-GR" b="1" dirty="0" smtClean="0">
                <a:solidFill>
                  <a:schemeClr val="hlink"/>
                </a:solidFill>
              </a:rPr>
              <a:t>(</a:t>
            </a:r>
            <a:r>
              <a:rPr lang="en-GB" b="1" dirty="0" smtClean="0">
                <a:solidFill>
                  <a:schemeClr val="hlink"/>
                </a:solidFill>
              </a:rPr>
              <a:t>s</a:t>
            </a:r>
            <a:r>
              <a:rPr lang="en-US" b="1" dirty="0" err="1" smtClean="0">
                <a:solidFill>
                  <a:schemeClr val="hlink"/>
                </a:solidFill>
              </a:rPr>
              <a:t>implex</a:t>
            </a:r>
            <a:r>
              <a:rPr lang="el-GR" b="1" dirty="0" smtClean="0">
                <a:solidFill>
                  <a:schemeClr val="hlink"/>
                </a:solidFill>
              </a:rPr>
              <a:t>)</a:t>
            </a:r>
            <a:r>
              <a:rPr lang="en-US" dirty="0" smtClean="0"/>
              <a:t>: </a:t>
            </a:r>
            <a:r>
              <a:rPr lang="el-GR" dirty="0" smtClean="0"/>
              <a:t>Επιτρέπει μετάδοση σε </a:t>
            </a:r>
            <a:r>
              <a:rPr lang="el-GR" b="1" dirty="0" smtClean="0">
                <a:solidFill>
                  <a:schemeClr val="bg2">
                    <a:lumMod val="60000"/>
                    <a:lumOff val="40000"/>
                  </a:schemeClr>
                </a:solidFill>
              </a:rPr>
              <a:t>μία κατεύθυνση μόνο</a:t>
            </a:r>
            <a:endParaRPr lang="en-US" b="1" dirty="0" smtClean="0">
              <a:solidFill>
                <a:schemeClr val="bg2">
                  <a:lumMod val="60000"/>
                  <a:lumOff val="40000"/>
                </a:schemeClr>
              </a:solidFill>
            </a:endParaRPr>
          </a:p>
          <a:p>
            <a:pPr>
              <a:buFont typeface="Arial" pitchFamily="34" charset="0"/>
              <a:buChar char="•"/>
              <a:defRPr/>
            </a:pPr>
            <a:r>
              <a:rPr lang="el-GR" b="1" dirty="0" smtClean="0">
                <a:solidFill>
                  <a:schemeClr val="hlink"/>
                </a:solidFill>
              </a:rPr>
              <a:t>Ημιαμφίδρομη (</a:t>
            </a:r>
            <a:r>
              <a:rPr lang="en-GB" b="1" dirty="0" smtClean="0">
                <a:solidFill>
                  <a:schemeClr val="hlink"/>
                </a:solidFill>
              </a:rPr>
              <a:t>h</a:t>
            </a:r>
            <a:r>
              <a:rPr lang="en-US" b="1" dirty="0" err="1" smtClean="0">
                <a:solidFill>
                  <a:schemeClr val="hlink"/>
                </a:solidFill>
              </a:rPr>
              <a:t>alf</a:t>
            </a:r>
            <a:r>
              <a:rPr lang="en-US" b="1" dirty="0" smtClean="0">
                <a:solidFill>
                  <a:schemeClr val="hlink"/>
                </a:solidFill>
              </a:rPr>
              <a:t>-duplex</a:t>
            </a:r>
            <a:r>
              <a:rPr lang="el-GR" b="1" dirty="0" smtClean="0">
                <a:solidFill>
                  <a:schemeClr val="hlink"/>
                </a:solidFill>
              </a:rPr>
              <a:t>)</a:t>
            </a:r>
            <a:r>
              <a:rPr lang="en-US" dirty="0" smtClean="0"/>
              <a:t>: </a:t>
            </a:r>
            <a:r>
              <a:rPr lang="el-GR" dirty="0" smtClean="0"/>
              <a:t>επιτρέπει μετάδοση σε </a:t>
            </a:r>
            <a:r>
              <a:rPr lang="el-GR" b="1" u="sng" dirty="0" smtClean="0">
                <a:solidFill>
                  <a:schemeClr val="bg2">
                    <a:lumMod val="60000"/>
                    <a:lumOff val="40000"/>
                  </a:schemeClr>
                </a:solidFill>
              </a:rPr>
              <a:t>οποιαδήποτε κατεύθυνση </a:t>
            </a:r>
            <a:r>
              <a:rPr lang="el-GR" dirty="0" smtClean="0">
                <a:solidFill>
                  <a:schemeClr val="bg2">
                    <a:lumMod val="60000"/>
                    <a:lumOff val="40000"/>
                  </a:schemeClr>
                </a:solidFill>
              </a:rPr>
              <a:t>αλλά </a:t>
            </a:r>
            <a:r>
              <a:rPr lang="el-GR" u="sng" dirty="0" smtClean="0">
                <a:solidFill>
                  <a:schemeClr val="bg2">
                    <a:lumMod val="60000"/>
                    <a:lumOff val="40000"/>
                  </a:schemeClr>
                </a:solidFill>
              </a:rPr>
              <a:t>όχι</a:t>
            </a:r>
            <a:r>
              <a:rPr lang="el-GR" dirty="0" smtClean="0">
                <a:solidFill>
                  <a:schemeClr val="bg2">
                    <a:lumMod val="60000"/>
                    <a:lumOff val="40000"/>
                  </a:schemeClr>
                </a:solidFill>
              </a:rPr>
              <a:t> ταυτόχρονα</a:t>
            </a:r>
          </a:p>
          <a:p>
            <a:pPr>
              <a:buFont typeface="Arial" pitchFamily="34" charset="0"/>
              <a:buChar char="•"/>
              <a:defRPr/>
            </a:pPr>
            <a:r>
              <a:rPr lang="el-GR" b="1" dirty="0" smtClean="0">
                <a:solidFill>
                  <a:schemeClr val="hlink"/>
                </a:solidFill>
              </a:rPr>
              <a:t>Πλήρως αμφίδρομη</a:t>
            </a:r>
            <a:r>
              <a:rPr lang="en-GB" b="1" dirty="0" smtClean="0">
                <a:solidFill>
                  <a:schemeClr val="hlink"/>
                </a:solidFill>
              </a:rPr>
              <a:t> </a:t>
            </a:r>
            <a:r>
              <a:rPr lang="el-GR" b="1" dirty="0" smtClean="0">
                <a:solidFill>
                  <a:schemeClr val="hlink"/>
                </a:solidFill>
              </a:rPr>
              <a:t>(</a:t>
            </a:r>
            <a:r>
              <a:rPr lang="en-GB" b="1" dirty="0" smtClean="0">
                <a:solidFill>
                  <a:schemeClr val="hlink"/>
                </a:solidFill>
              </a:rPr>
              <a:t>full </a:t>
            </a:r>
            <a:r>
              <a:rPr lang="en-US" b="1" dirty="0" smtClean="0">
                <a:solidFill>
                  <a:schemeClr val="hlink"/>
                </a:solidFill>
              </a:rPr>
              <a:t>duplex)</a:t>
            </a:r>
            <a:r>
              <a:rPr lang="en-US" dirty="0" smtClean="0"/>
              <a:t>: </a:t>
            </a:r>
            <a:r>
              <a:rPr lang="el-GR" dirty="0" smtClean="0"/>
              <a:t>επιτρέπει </a:t>
            </a:r>
            <a:r>
              <a:rPr lang="el-GR" b="1" dirty="0" smtClean="0">
                <a:solidFill>
                  <a:schemeClr val="bg2">
                    <a:lumMod val="60000"/>
                    <a:lumOff val="40000"/>
                  </a:schemeClr>
                </a:solidFill>
              </a:rPr>
              <a:t>ταυτόχρονη μετάδοση</a:t>
            </a:r>
            <a:r>
              <a:rPr lang="el-GR" dirty="0" smtClean="0"/>
              <a:t> </a:t>
            </a:r>
            <a:r>
              <a:rPr lang="el-GR" u="sng" dirty="0" smtClean="0">
                <a:solidFill>
                  <a:srgbClr val="3333FF"/>
                </a:solidFill>
              </a:rPr>
              <a:t>και στις δύο κατευθύνσεις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115888"/>
            <a:ext cx="7772400" cy="795337"/>
          </a:xfrm>
        </p:spPr>
        <p:txBody>
          <a:bodyPr/>
          <a:lstStyle/>
          <a:p>
            <a:r>
              <a:rPr lang="el-GR" smtClean="0"/>
              <a:t>Επίπεδο ζεύξης</a:t>
            </a:r>
            <a:r>
              <a:rPr lang="en-US" smtClean="0"/>
              <a:t>: </a:t>
            </a:r>
            <a:r>
              <a:rPr lang="el-GR" smtClean="0"/>
              <a:t>δυο τύποι ζεύξεων</a:t>
            </a:r>
            <a:endParaRPr lang="en-US" smtClean="0"/>
          </a:p>
        </p:txBody>
      </p:sp>
      <p:sp>
        <p:nvSpPr>
          <p:cNvPr id="45059" name="Rectangle 3"/>
          <p:cNvSpPr>
            <a:spLocks noGrp="1" noChangeArrowheads="1"/>
          </p:cNvSpPr>
          <p:nvPr>
            <p:ph idx="1"/>
          </p:nvPr>
        </p:nvSpPr>
        <p:spPr>
          <a:xfrm>
            <a:off x="533400" y="1054100"/>
            <a:ext cx="7772400" cy="3292475"/>
          </a:xfrm>
        </p:spPr>
        <p:txBody>
          <a:bodyPr/>
          <a:lstStyle/>
          <a:p>
            <a:pPr>
              <a:buFont typeface="Arial" pitchFamily="34" charset="0"/>
              <a:buChar char="•"/>
              <a:defRPr/>
            </a:pPr>
            <a:r>
              <a:rPr lang="el-GR" dirty="0" smtClean="0"/>
              <a:t>Σημείο σε σημείο (</a:t>
            </a:r>
            <a:r>
              <a:rPr lang="en-US" dirty="0" smtClean="0"/>
              <a:t>Point-to-Point</a:t>
            </a:r>
            <a:r>
              <a:rPr lang="el-GR" dirty="0" smtClean="0"/>
              <a:t>)</a:t>
            </a:r>
            <a:endParaRPr lang="en-US" dirty="0" smtClean="0"/>
          </a:p>
          <a:p>
            <a:pPr>
              <a:buFont typeface="Arial" pitchFamily="34" charset="0"/>
              <a:buChar char="•"/>
              <a:defRPr/>
            </a:pPr>
            <a:r>
              <a:rPr lang="el-GR" dirty="0" smtClean="0">
                <a:solidFill>
                  <a:schemeClr val="accent1">
                    <a:lumMod val="75000"/>
                  </a:schemeClr>
                </a:solidFill>
              </a:rPr>
              <a:t>Μετάδοση</a:t>
            </a:r>
            <a:r>
              <a:rPr lang="en-US" dirty="0" smtClean="0"/>
              <a:t> (</a:t>
            </a:r>
            <a:r>
              <a:rPr lang="el-GR" dirty="0" smtClean="0"/>
              <a:t>διαμοιραζόμενο καλώδιο ή μέσο</a:t>
            </a:r>
            <a:r>
              <a:rPr lang="en-US" dirty="0" smtClean="0"/>
              <a:t>)</a:t>
            </a:r>
          </a:p>
          <a:p>
            <a:pPr>
              <a:buFont typeface="Monotype Sorts" charset="2"/>
              <a:buChar char="l"/>
              <a:defRPr/>
            </a:pPr>
            <a:endParaRPr lang="en-US" dirty="0" smtClean="0"/>
          </a:p>
          <a:p>
            <a:pPr>
              <a:buFont typeface="Monotype Sorts" charset="2"/>
              <a:buChar char="l"/>
              <a:defRPr/>
            </a:pPr>
            <a:endParaRPr lang="en-US" sz="2000" dirty="0" smtClean="0"/>
          </a:p>
          <a:p>
            <a:pPr>
              <a:buFont typeface="Monotype Sorts" charset="2"/>
              <a:buChar char="l"/>
              <a:defRPr/>
            </a:pPr>
            <a:endParaRPr lang="en-US" sz="2000" dirty="0" smtClean="0"/>
          </a:p>
          <a:p>
            <a:pPr>
              <a:buFont typeface="Monotype Sorts" charset="2"/>
              <a:buChar char="l"/>
              <a:defRPr/>
            </a:pPr>
            <a:endParaRPr lang="en-US" sz="2000" dirty="0" smtClean="0"/>
          </a:p>
        </p:txBody>
      </p:sp>
      <p:pic>
        <p:nvPicPr>
          <p:cNvPr id="30724" name="Picture 4" descr="5"/>
          <p:cNvPicPr>
            <a:picLocks noChangeAspect="1" noChangeArrowheads="1"/>
          </p:cNvPicPr>
          <p:nvPr/>
        </p:nvPicPr>
        <p:blipFill>
          <a:blip r:embed="rId2" cstate="print"/>
          <a:srcRect/>
          <a:stretch>
            <a:fillRect/>
          </a:stretch>
        </p:blipFill>
        <p:spPr bwMode="auto">
          <a:xfrm>
            <a:off x="395288" y="2708275"/>
            <a:ext cx="8042275" cy="2698750"/>
          </a:xfrm>
          <a:prstGeom prst="rect">
            <a:avLst/>
          </a:prstGeom>
          <a:noFill/>
          <a:ln w="9525">
            <a:noFill/>
            <a:miter lim="800000"/>
            <a:headEnd/>
            <a:tailEnd/>
          </a:ln>
        </p:spPr>
      </p:pic>
      <p:sp>
        <p:nvSpPr>
          <p:cNvPr id="30725" name="Oval 4"/>
          <p:cNvSpPr>
            <a:spLocks noChangeArrowheads="1"/>
          </p:cNvSpPr>
          <p:nvPr/>
        </p:nvSpPr>
        <p:spPr bwMode="auto">
          <a:xfrm>
            <a:off x="323850" y="4868863"/>
            <a:ext cx="1511300" cy="360362"/>
          </a:xfrm>
          <a:prstGeom prst="ellipse">
            <a:avLst/>
          </a:prstGeom>
          <a:solidFill>
            <a:schemeClr val="accent1">
              <a:alpha val="23921"/>
            </a:schemeClr>
          </a:solidFill>
          <a:ln w="12700" algn="ctr">
            <a:noFill/>
            <a:round/>
            <a:headEnd type="none" w="sm" len="sm"/>
            <a:tailEnd type="none" w="sm" len="sm"/>
          </a:ln>
        </p:spPr>
        <p:txBody>
          <a:bodyPr/>
          <a:lstStyle/>
          <a:p>
            <a:pPr algn="r"/>
            <a:endParaRPr lang="el-GR" sz="1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smtClean="0"/>
              <a:t>Τύποι ζεύξεων</a:t>
            </a:r>
          </a:p>
        </p:txBody>
      </p:sp>
      <p:sp>
        <p:nvSpPr>
          <p:cNvPr id="31747" name="Rectangle 3"/>
          <p:cNvSpPr>
            <a:spLocks noGrp="1" noChangeArrowheads="1"/>
          </p:cNvSpPr>
          <p:nvPr>
            <p:ph idx="1"/>
          </p:nvPr>
        </p:nvSpPr>
        <p:spPr>
          <a:xfrm>
            <a:off x="0" y="1143000"/>
            <a:ext cx="9144000" cy="4648200"/>
          </a:xfrm>
        </p:spPr>
        <p:txBody>
          <a:bodyPr/>
          <a:lstStyle/>
          <a:p>
            <a:pPr>
              <a:buFont typeface="Arial" pitchFamily="34" charset="0"/>
              <a:buChar char="•"/>
            </a:pPr>
            <a:r>
              <a:rPr lang="el-GR" dirty="0" smtClean="0">
                <a:solidFill>
                  <a:schemeClr val="accent2"/>
                </a:solidFill>
              </a:rPr>
              <a:t>Σημείο προς σημείο</a:t>
            </a:r>
            <a:r>
              <a:rPr lang="en-US" dirty="0" smtClean="0"/>
              <a:t> </a:t>
            </a:r>
            <a:r>
              <a:rPr lang="el-GR" dirty="0" smtClean="0"/>
              <a:t>ζεύξη (</a:t>
            </a:r>
            <a:r>
              <a:rPr lang="en-GB" dirty="0" smtClean="0"/>
              <a:t>point-to-point</a:t>
            </a:r>
            <a:r>
              <a:rPr lang="el-GR" dirty="0" smtClean="0"/>
              <a:t>)</a:t>
            </a:r>
          </a:p>
          <a:p>
            <a:pPr>
              <a:buFont typeface="Monotype Sorts"/>
              <a:buNone/>
            </a:pPr>
            <a:r>
              <a:rPr lang="el-GR" dirty="0" smtClean="0"/>
              <a:t>Αποτελούνται από ένα </a:t>
            </a:r>
            <a:r>
              <a:rPr lang="el-GR" b="1" dirty="0" smtClean="0">
                <a:solidFill>
                  <a:srgbClr val="008000"/>
                </a:solidFill>
              </a:rPr>
              <a:t>μοναδικό</a:t>
            </a:r>
            <a:r>
              <a:rPr lang="el-GR" dirty="0" smtClean="0"/>
              <a:t> </a:t>
            </a:r>
            <a:r>
              <a:rPr lang="en-US" dirty="0" smtClean="0"/>
              <a:t>sender </a:t>
            </a:r>
            <a:r>
              <a:rPr lang="el-GR" dirty="0" smtClean="0"/>
              <a:t>στο ένα άκρο της ζεύξης και από ένα μοναδικό </a:t>
            </a:r>
            <a:r>
              <a:rPr lang="en-US" dirty="0" smtClean="0"/>
              <a:t>receiver </a:t>
            </a:r>
            <a:r>
              <a:rPr lang="el-GR" dirty="0" smtClean="0"/>
              <a:t>στο άλλο άκρο της</a:t>
            </a:r>
          </a:p>
          <a:p>
            <a:pPr>
              <a:buFont typeface="Monotype Sorts"/>
              <a:buNone/>
            </a:pPr>
            <a:endParaRPr lang="el-GR" dirty="0" smtClean="0"/>
          </a:p>
        </p:txBody>
      </p:sp>
      <p:sp>
        <p:nvSpPr>
          <p:cNvPr id="31748" name="Rectangle 4"/>
          <p:cNvSpPr>
            <a:spLocks noChangeArrowheads="1"/>
          </p:cNvSpPr>
          <p:nvPr/>
        </p:nvSpPr>
        <p:spPr bwMode="auto">
          <a:xfrm>
            <a:off x="755650" y="2492375"/>
            <a:ext cx="7173913" cy="1077913"/>
          </a:xfrm>
          <a:prstGeom prst="rect">
            <a:avLst/>
          </a:prstGeom>
          <a:noFill/>
          <a:ln w="12700">
            <a:noFill/>
            <a:miter lim="800000"/>
            <a:headEnd type="none" w="sm" len="sm"/>
            <a:tailEnd type="none" w="sm" len="sm"/>
          </a:ln>
        </p:spPr>
        <p:txBody>
          <a:bodyPr>
            <a:spAutoFit/>
          </a:bodyPr>
          <a:lstStyle/>
          <a:p>
            <a:pPr lvl="1"/>
            <a:r>
              <a:rPr lang="en-US" sz="1600"/>
              <a:t>PPP </a:t>
            </a:r>
            <a:r>
              <a:rPr lang="el-GR" sz="1600"/>
              <a:t>για </a:t>
            </a:r>
            <a:r>
              <a:rPr lang="en-US" sz="1600"/>
              <a:t>dial-up </a:t>
            </a:r>
            <a:r>
              <a:rPr lang="el-GR" sz="1600"/>
              <a:t>πρόσβαση</a:t>
            </a:r>
            <a:endParaRPr lang="en-US" sz="1600"/>
          </a:p>
          <a:p>
            <a:pPr lvl="1"/>
            <a:r>
              <a:rPr lang="el-GR" sz="1600"/>
              <a:t>Σημείο προς σημείο</a:t>
            </a:r>
            <a:r>
              <a:rPr lang="en-US" sz="1600"/>
              <a:t> </a:t>
            </a:r>
            <a:r>
              <a:rPr lang="el-GR" sz="1600"/>
              <a:t>ζεύξη μεταξύ </a:t>
            </a:r>
            <a:r>
              <a:rPr lang="en-US" sz="1600"/>
              <a:t>Ethernet switch and host</a:t>
            </a:r>
            <a:endParaRPr lang="el-GR" sz="1600"/>
          </a:p>
          <a:p>
            <a:pPr lvl="1"/>
            <a:r>
              <a:rPr lang="el-GR" sz="1600"/>
              <a:t>Το </a:t>
            </a:r>
            <a:r>
              <a:rPr lang="en-US" sz="1600"/>
              <a:t>MAC protocol </a:t>
            </a:r>
            <a:r>
              <a:rPr lang="el-GR" sz="1600"/>
              <a:t>είναι απλό (ή και </a:t>
            </a:r>
            <a:r>
              <a:rPr lang="en-US" sz="1600"/>
              <a:t>“</a:t>
            </a:r>
            <a:r>
              <a:rPr lang="el-GR" sz="1600"/>
              <a:t>σχεδόν ανύπαρκτο</a:t>
            </a:r>
            <a:r>
              <a:rPr lang="en-US" sz="1600"/>
              <a:t>”): sender can send a frame whenever the link is idle …</a:t>
            </a:r>
            <a:endParaRPr lang="el-GR" sz="1600"/>
          </a:p>
        </p:txBody>
      </p:sp>
      <p:sp>
        <p:nvSpPr>
          <p:cNvPr id="31749" name="Text Box 5"/>
          <p:cNvSpPr txBox="1">
            <a:spLocks noChangeArrowheads="1"/>
          </p:cNvSpPr>
          <p:nvPr/>
        </p:nvSpPr>
        <p:spPr bwMode="auto">
          <a:xfrm>
            <a:off x="1023938" y="4552950"/>
            <a:ext cx="184150" cy="336550"/>
          </a:xfrm>
          <a:prstGeom prst="rect">
            <a:avLst/>
          </a:prstGeom>
          <a:noFill/>
          <a:ln w="12700">
            <a:noFill/>
            <a:miter lim="800000"/>
            <a:headEnd type="none" w="sm" len="sm"/>
            <a:tailEnd type="none" w="sm" len="sm"/>
          </a:ln>
        </p:spPr>
        <p:txBody>
          <a:bodyPr wrap="none">
            <a:spAutoFit/>
          </a:bodyPr>
          <a:lstStyle/>
          <a:p>
            <a:pPr algn="r"/>
            <a:endParaRPr lang="el-GR" sz="1600"/>
          </a:p>
        </p:txBody>
      </p:sp>
      <p:sp>
        <p:nvSpPr>
          <p:cNvPr id="30726" name="Rectangle 6"/>
          <p:cNvSpPr>
            <a:spLocks noChangeArrowheads="1"/>
          </p:cNvSpPr>
          <p:nvPr/>
        </p:nvSpPr>
        <p:spPr bwMode="auto">
          <a:xfrm>
            <a:off x="250825" y="3860800"/>
            <a:ext cx="6916738" cy="179070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rgbClr val="C700C7"/>
              </a:buClr>
              <a:buSzPct val="64000"/>
              <a:buFont typeface="Arial" pitchFamily="34" charset="0"/>
              <a:buChar char="•"/>
              <a:defRPr/>
            </a:pPr>
            <a:r>
              <a:rPr lang="el-GR" sz="2400" dirty="0">
                <a:solidFill>
                  <a:srgbClr val="FF0000"/>
                </a:solidFill>
                <a:latin typeface="Arial Greek" charset="-95"/>
              </a:rPr>
              <a:t> </a:t>
            </a:r>
            <a:r>
              <a:rPr lang="el-GR" sz="2400" dirty="0">
                <a:solidFill>
                  <a:schemeClr val="accent2"/>
                </a:solidFill>
                <a:latin typeface="Arial Greek" charset="-95"/>
              </a:rPr>
              <a:t>Μετάδοση</a:t>
            </a:r>
            <a:r>
              <a:rPr lang="el-GR" sz="2400" dirty="0">
                <a:solidFill>
                  <a:schemeClr val="accent2">
                    <a:lumMod val="75000"/>
                  </a:schemeClr>
                </a:solidFill>
                <a:latin typeface="Arial Greek" charset="-95"/>
              </a:rPr>
              <a:t> (</a:t>
            </a:r>
            <a:r>
              <a:rPr lang="en-GB" sz="2400" dirty="0">
                <a:solidFill>
                  <a:schemeClr val="accent2"/>
                </a:solidFill>
                <a:latin typeface="Arial Greek" charset="-95"/>
              </a:rPr>
              <a:t>b</a:t>
            </a:r>
            <a:r>
              <a:rPr lang="en-US" sz="2400" dirty="0" err="1">
                <a:solidFill>
                  <a:schemeClr val="accent2"/>
                </a:solidFill>
                <a:latin typeface="Arial Greek" charset="-95"/>
              </a:rPr>
              <a:t>roadcast</a:t>
            </a:r>
            <a:r>
              <a:rPr lang="el-GR" sz="2400" dirty="0">
                <a:solidFill>
                  <a:schemeClr val="accent2"/>
                </a:solidFill>
                <a:latin typeface="Arial Greek" charset="-95"/>
              </a:rPr>
              <a:t>)</a:t>
            </a:r>
            <a:r>
              <a:rPr lang="en-US" sz="2400" dirty="0">
                <a:latin typeface="Arial Greek" charset="-95"/>
              </a:rPr>
              <a:t> (</a:t>
            </a:r>
            <a:r>
              <a:rPr lang="el-GR" sz="2400" dirty="0">
                <a:latin typeface="Arial Greek" charset="-95"/>
              </a:rPr>
              <a:t>διαμοιραζόμενο μέσο</a:t>
            </a:r>
            <a:r>
              <a:rPr lang="en-US" sz="2400" dirty="0">
                <a:latin typeface="Arial Greek" charset="-95"/>
              </a:rPr>
              <a:t>)</a:t>
            </a:r>
            <a:r>
              <a:rPr lang="el-GR" sz="2400" dirty="0">
                <a:latin typeface="Arial Greek" charset="-95"/>
              </a:rPr>
              <a:t> </a:t>
            </a:r>
          </a:p>
          <a:p>
            <a:pPr eaLnBrk="0" hangingPunct="0">
              <a:spcBef>
                <a:spcPct val="20000"/>
              </a:spcBef>
              <a:buClr>
                <a:srgbClr val="C700C7"/>
              </a:buClr>
              <a:buSzPct val="64000"/>
              <a:buFont typeface="Monotype Sorts" charset="2"/>
              <a:buNone/>
              <a:defRPr/>
            </a:pPr>
            <a:r>
              <a:rPr lang="el-GR" sz="2400" dirty="0">
                <a:latin typeface="Arial Greek" charset="-95"/>
              </a:rPr>
              <a:t>Εχει </a:t>
            </a:r>
            <a:r>
              <a:rPr lang="el-GR" sz="2400" b="1" i="1" dirty="0">
                <a:solidFill>
                  <a:srgbClr val="008000"/>
                </a:solidFill>
                <a:latin typeface="Arial Greek" charset="-95"/>
              </a:rPr>
              <a:t>πολλαπλούς</a:t>
            </a:r>
            <a:r>
              <a:rPr lang="el-GR" sz="2400" dirty="0">
                <a:solidFill>
                  <a:srgbClr val="008000"/>
                </a:solidFill>
                <a:latin typeface="Arial Greek" charset="-95"/>
              </a:rPr>
              <a:t> </a:t>
            </a:r>
            <a:r>
              <a:rPr lang="en-US" sz="2400" dirty="0">
                <a:solidFill>
                  <a:srgbClr val="008000"/>
                </a:solidFill>
                <a:latin typeface="Arial Greek" charset="-95"/>
              </a:rPr>
              <a:t>sending </a:t>
            </a:r>
            <a:r>
              <a:rPr lang="el-GR" sz="2400" dirty="0">
                <a:solidFill>
                  <a:srgbClr val="008000"/>
                </a:solidFill>
                <a:latin typeface="Arial Greek" charset="-95"/>
              </a:rPr>
              <a:t>και </a:t>
            </a:r>
            <a:r>
              <a:rPr lang="en-US" sz="2400" dirty="0">
                <a:solidFill>
                  <a:srgbClr val="008000"/>
                </a:solidFill>
                <a:latin typeface="Arial Greek" charset="-95"/>
              </a:rPr>
              <a:t>receiving </a:t>
            </a:r>
            <a:r>
              <a:rPr lang="el-GR" sz="2400" dirty="0">
                <a:solidFill>
                  <a:srgbClr val="008000"/>
                </a:solidFill>
                <a:latin typeface="Arial Greek" charset="-95"/>
              </a:rPr>
              <a:t>κόμβους</a:t>
            </a:r>
          </a:p>
          <a:p>
            <a:pPr eaLnBrk="0" hangingPunct="0">
              <a:spcBef>
                <a:spcPct val="20000"/>
              </a:spcBef>
              <a:buClr>
                <a:srgbClr val="C700C7"/>
              </a:buClr>
              <a:buSzPct val="64000"/>
              <a:buFont typeface="Monotype Sorts" charset="2"/>
              <a:buNone/>
              <a:defRPr/>
            </a:pPr>
            <a:r>
              <a:rPr lang="el-GR" sz="2400" dirty="0">
                <a:latin typeface="Arial Greek" charset="-95"/>
                <a:sym typeface="Webdings" pitchFamily="18" charset="2"/>
              </a:rPr>
              <a:t> </a:t>
            </a:r>
            <a:r>
              <a:rPr lang="el-GR" sz="2400" dirty="0">
                <a:solidFill>
                  <a:schemeClr val="accent1"/>
                </a:solidFill>
                <a:latin typeface="Arial Greek" charset="-95"/>
              </a:rPr>
              <a:t>Ο </a:t>
            </a:r>
            <a:r>
              <a:rPr lang="el-GR" sz="2400" b="1" i="1" dirty="0">
                <a:solidFill>
                  <a:schemeClr val="accent1"/>
                </a:solidFill>
                <a:latin typeface="Arial Greek" charset="-95"/>
              </a:rPr>
              <a:t>οποιοσδήποτε</a:t>
            </a:r>
            <a:r>
              <a:rPr lang="el-GR" sz="2400" dirty="0">
                <a:latin typeface="Arial Greek" charset="-95"/>
              </a:rPr>
              <a:t> μπορεί να στείλει ένα </a:t>
            </a:r>
            <a:r>
              <a:rPr lang="en-US" sz="2400" dirty="0">
                <a:latin typeface="Arial Greek" charset="-95"/>
              </a:rPr>
              <a:t>frame</a:t>
            </a:r>
          </a:p>
          <a:p>
            <a:pPr eaLnBrk="0" hangingPunct="0">
              <a:spcBef>
                <a:spcPct val="20000"/>
              </a:spcBef>
              <a:buClr>
                <a:srgbClr val="C700C7"/>
              </a:buClr>
              <a:buSzPct val="64000"/>
              <a:buFont typeface="Monotype Sorts" charset="2"/>
              <a:buNone/>
              <a:defRPr/>
            </a:pPr>
            <a:r>
              <a:rPr lang="el-GR" sz="2400" b="1" i="1" dirty="0">
                <a:latin typeface="Arial Greek" charset="-95"/>
                <a:sym typeface="Webdings" pitchFamily="18" charset="2"/>
              </a:rPr>
              <a:t> </a:t>
            </a:r>
            <a:r>
              <a:rPr lang="el-GR" sz="2400" b="1" i="1" dirty="0">
                <a:solidFill>
                  <a:schemeClr val="accent1"/>
                </a:solidFill>
                <a:latin typeface="Arial Greek" charset="-95"/>
              </a:rPr>
              <a:t>Ολοι</a:t>
            </a:r>
            <a:r>
              <a:rPr lang="el-GR" sz="2400" b="1" i="1" dirty="0">
                <a:latin typeface="Arial Greek" charset="-95"/>
              </a:rPr>
              <a:t> </a:t>
            </a:r>
            <a:r>
              <a:rPr lang="el-GR" sz="2400" dirty="0">
                <a:latin typeface="Arial Greek" charset="-95"/>
              </a:rPr>
              <a:t>οι υπόλοιποι το λαμβάνουν</a:t>
            </a:r>
            <a:endParaRPr lang="en-US" sz="2400" dirty="0">
              <a:latin typeface="Arial Greek" charset="-95"/>
            </a:endParaRPr>
          </a:p>
        </p:txBody>
      </p:sp>
      <p:sp>
        <p:nvSpPr>
          <p:cNvPr id="31751" name="Rectangle 7"/>
          <p:cNvSpPr>
            <a:spLocks noChangeArrowheads="1"/>
          </p:cNvSpPr>
          <p:nvPr/>
        </p:nvSpPr>
        <p:spPr bwMode="auto">
          <a:xfrm>
            <a:off x="1403350" y="5876925"/>
            <a:ext cx="4572000" cy="825500"/>
          </a:xfrm>
          <a:prstGeom prst="rect">
            <a:avLst/>
          </a:prstGeom>
          <a:noFill/>
          <a:ln w="12700">
            <a:noFill/>
            <a:miter lim="800000"/>
            <a:headEnd type="none" w="sm" len="sm"/>
            <a:tailEnd type="none" w="sm" len="sm"/>
          </a:ln>
        </p:spPr>
        <p:txBody>
          <a:bodyPr>
            <a:spAutoFit/>
          </a:bodyPr>
          <a:lstStyle/>
          <a:p>
            <a:pPr lvl="1" algn="r"/>
            <a:r>
              <a:rPr lang="en-US" sz="1600"/>
              <a:t>traditional Ethernet</a:t>
            </a:r>
            <a:r>
              <a:rPr lang="el-GR" sz="1600"/>
              <a:t> (ΙΕΕΕ802.3)</a:t>
            </a:r>
            <a:endParaRPr lang="en-US" sz="1600"/>
          </a:p>
          <a:p>
            <a:pPr lvl="1" algn="r"/>
            <a:r>
              <a:rPr lang="en-US" sz="1600"/>
              <a:t>upstream HFC</a:t>
            </a:r>
          </a:p>
          <a:p>
            <a:pPr lvl="1" algn="r"/>
            <a:r>
              <a:rPr lang="el-GR" sz="1600"/>
              <a:t>ΙΕΕΕ</a:t>
            </a:r>
            <a:r>
              <a:rPr lang="en-US" sz="1600"/>
              <a:t>802.11 wireless LAN</a:t>
            </a:r>
            <a:endParaRPr lang="el-GR"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5294" y="14469"/>
            <a:ext cx="8839200" cy="763587"/>
          </a:xfrm>
        </p:spPr>
        <p:txBody>
          <a:bodyPr/>
          <a:lstStyle/>
          <a:p>
            <a:r>
              <a:rPr lang="el-GR" dirty="0" smtClean="0"/>
              <a:t>Επικοινωνία </a:t>
            </a:r>
            <a:r>
              <a:rPr lang="el-GR" dirty="0" err="1" smtClean="0"/>
              <a:t>προσαρμοστών</a:t>
            </a:r>
            <a:r>
              <a:rPr lang="en-GB" dirty="0" smtClean="0"/>
              <a:t> </a:t>
            </a:r>
            <a:r>
              <a:rPr lang="el-GR" dirty="0" smtClean="0"/>
              <a:t>(</a:t>
            </a:r>
            <a:r>
              <a:rPr lang="en-GB" dirty="0" smtClean="0"/>
              <a:t>a</a:t>
            </a:r>
            <a:r>
              <a:rPr lang="en-US" dirty="0" err="1" smtClean="0"/>
              <a:t>dapters</a:t>
            </a:r>
            <a:r>
              <a:rPr lang="en-US" dirty="0" smtClean="0"/>
              <a:t>)</a:t>
            </a:r>
          </a:p>
        </p:txBody>
      </p:sp>
      <p:sp>
        <p:nvSpPr>
          <p:cNvPr id="32771" name="Rectangle 3"/>
          <p:cNvSpPr>
            <a:spLocks noGrp="1" noChangeArrowheads="1"/>
          </p:cNvSpPr>
          <p:nvPr>
            <p:ph sz="half" idx="1"/>
          </p:nvPr>
        </p:nvSpPr>
        <p:spPr>
          <a:xfrm>
            <a:off x="0" y="2978605"/>
            <a:ext cx="9756775" cy="3024187"/>
          </a:xfrm>
        </p:spPr>
        <p:txBody>
          <a:bodyPr/>
          <a:lstStyle/>
          <a:p>
            <a:r>
              <a:rPr lang="en-US" sz="2000" dirty="0" smtClean="0"/>
              <a:t> </a:t>
            </a:r>
            <a:r>
              <a:rPr lang="el-GR" sz="2000" b="1" dirty="0" smtClean="0"/>
              <a:t>Το επίπεδο ζεύξης υλοποιείται σε έναν </a:t>
            </a:r>
            <a:r>
              <a:rPr lang="en-US" sz="2000" b="1" dirty="0" smtClean="0"/>
              <a:t>adapter ( NIC)</a:t>
            </a:r>
            <a:r>
              <a:rPr lang="el-GR" sz="2000" b="1" dirty="0" smtClean="0"/>
              <a:t> </a:t>
            </a:r>
          </a:p>
          <a:p>
            <a:pPr>
              <a:buFont typeface="Monotype Sorts"/>
              <a:buNone/>
            </a:pPr>
            <a:r>
              <a:rPr lang="el-GR" sz="1600" dirty="0" smtClean="0"/>
              <a:t>πχ </a:t>
            </a:r>
            <a:r>
              <a:rPr lang="en-US" sz="1600" dirty="0" smtClean="0"/>
              <a:t>Ethernet, PCMCI, IEEE802.11</a:t>
            </a:r>
            <a:r>
              <a:rPr lang="el-GR" sz="1600" dirty="0" smtClean="0"/>
              <a:t> κάρτες</a:t>
            </a:r>
          </a:p>
          <a:p>
            <a:pPr>
              <a:buFont typeface="Monotype Sorts"/>
              <a:buNone/>
            </a:pPr>
            <a:endParaRPr lang="en-US" sz="1600" dirty="0" smtClean="0"/>
          </a:p>
          <a:p>
            <a:pPr>
              <a:buFont typeface="Monotype Sorts"/>
              <a:buNone/>
            </a:pPr>
            <a:r>
              <a:rPr lang="el-GR" sz="2000" b="1" dirty="0" smtClean="0"/>
              <a:t>Αποστέλλουσα</a:t>
            </a:r>
            <a:r>
              <a:rPr lang="el-GR" sz="2000" dirty="0" smtClean="0"/>
              <a:t> πλευρά</a:t>
            </a:r>
            <a:r>
              <a:rPr lang="en-US" sz="2000" dirty="0" smtClean="0"/>
              <a:t>:</a:t>
            </a:r>
          </a:p>
          <a:p>
            <a:pPr lvl="1">
              <a:buFont typeface="Wingdings" pitchFamily="2" charset="2"/>
              <a:buChar char="§"/>
            </a:pPr>
            <a:r>
              <a:rPr lang="el-GR" sz="1800" dirty="0" smtClean="0">
                <a:solidFill>
                  <a:srgbClr val="008000"/>
                </a:solidFill>
              </a:rPr>
              <a:t>Ενθυλακώνει το</a:t>
            </a:r>
            <a:r>
              <a:rPr lang="en-US" sz="1800" dirty="0" smtClean="0">
                <a:solidFill>
                  <a:srgbClr val="008000"/>
                </a:solidFill>
              </a:rPr>
              <a:t> datagram </a:t>
            </a:r>
            <a:r>
              <a:rPr lang="el-GR" sz="1800" dirty="0" smtClean="0">
                <a:solidFill>
                  <a:srgbClr val="008000"/>
                </a:solidFill>
              </a:rPr>
              <a:t>σε ένα</a:t>
            </a:r>
            <a:r>
              <a:rPr lang="en-US" sz="1800" dirty="0" smtClean="0">
                <a:solidFill>
                  <a:srgbClr val="008000"/>
                </a:solidFill>
              </a:rPr>
              <a:t> frame</a:t>
            </a:r>
          </a:p>
          <a:p>
            <a:pPr lvl="1">
              <a:buFont typeface="Wingdings" pitchFamily="2" charset="2"/>
              <a:buChar char="§"/>
            </a:pPr>
            <a:r>
              <a:rPr lang="el-GR" sz="1800" dirty="0" smtClean="0"/>
              <a:t>Προσθέτει </a:t>
            </a:r>
            <a:r>
              <a:rPr lang="en-GB" sz="1800" b="1" i="1" dirty="0" smtClean="0"/>
              <a:t>bits </a:t>
            </a:r>
            <a:r>
              <a:rPr lang="el-GR" sz="1800" b="1" i="1" dirty="0" smtClean="0"/>
              <a:t>ελέγχου λαθών</a:t>
            </a:r>
            <a:r>
              <a:rPr lang="en-US" sz="1800" dirty="0" smtClean="0"/>
              <a:t>, </a:t>
            </a:r>
            <a:r>
              <a:rPr lang="el-GR" sz="1800" dirty="0" smtClean="0"/>
              <a:t>ελέγχου ροής, κτλ.</a:t>
            </a:r>
          </a:p>
          <a:p>
            <a:pPr lvl="1">
              <a:buFont typeface="Wingdings" pitchFamily="2" charset="2"/>
              <a:buChar char="§"/>
            </a:pPr>
            <a:endParaRPr lang="el-GR" sz="1000" dirty="0" smtClean="0"/>
          </a:p>
          <a:p>
            <a:pPr>
              <a:buFont typeface="Monotype Sorts"/>
              <a:buNone/>
            </a:pPr>
            <a:r>
              <a:rPr lang="el-GR" sz="2000" b="1" dirty="0" smtClean="0"/>
              <a:t>Λαμβάνουσα</a:t>
            </a:r>
            <a:r>
              <a:rPr lang="el-GR" sz="2000" dirty="0" smtClean="0"/>
              <a:t> πλευρά</a:t>
            </a:r>
            <a:r>
              <a:rPr lang="en-GB" sz="2000" dirty="0" smtClean="0"/>
              <a:t>:</a:t>
            </a:r>
            <a:endParaRPr lang="en-US" sz="2000" dirty="0" smtClean="0"/>
          </a:p>
          <a:p>
            <a:pPr>
              <a:buFont typeface="Wingdings" pitchFamily="2" charset="2"/>
              <a:buChar char="§"/>
            </a:pPr>
            <a:r>
              <a:rPr lang="el-GR" sz="1800" dirty="0" smtClean="0"/>
              <a:t>Κοιτάει για λάθη, έλεγχο ροής</a:t>
            </a:r>
            <a:r>
              <a:rPr lang="en-US" sz="1800" dirty="0" smtClean="0"/>
              <a:t>, </a:t>
            </a:r>
            <a:r>
              <a:rPr lang="el-GR" sz="1800" dirty="0" smtClean="0"/>
              <a:t>κτλ.</a:t>
            </a:r>
            <a:endParaRPr lang="en-US" sz="1800" dirty="0" smtClean="0"/>
          </a:p>
          <a:p>
            <a:pPr>
              <a:buFont typeface="Wingdings" pitchFamily="2" charset="2"/>
              <a:buChar char="§"/>
            </a:pPr>
            <a:r>
              <a:rPr lang="el-GR" sz="1800" dirty="0" smtClean="0"/>
              <a:t>Αποσπά το</a:t>
            </a:r>
            <a:r>
              <a:rPr lang="en-US" sz="1800" dirty="0" smtClean="0"/>
              <a:t> datagram, </a:t>
            </a:r>
            <a:r>
              <a:rPr lang="el-GR" sz="1800" dirty="0" smtClean="0"/>
              <a:t>και το προωθεί στον λαμβάνοντα κόμβο</a:t>
            </a:r>
          </a:p>
          <a:p>
            <a:pPr>
              <a:buFont typeface="Wingdings" pitchFamily="2" charset="2"/>
              <a:buChar char="§"/>
            </a:pPr>
            <a:r>
              <a:rPr lang="el-GR" sz="1800" dirty="0" smtClean="0"/>
              <a:t>Δεν διακόπτει τον πατρικό</a:t>
            </a:r>
            <a:r>
              <a:rPr lang="en-US" sz="1800" dirty="0" smtClean="0"/>
              <a:t>/</a:t>
            </a:r>
            <a:r>
              <a:rPr lang="el-GR" sz="1800" dirty="0" smtClean="0"/>
              <a:t>τοπικό κόμβο (</a:t>
            </a:r>
            <a:r>
              <a:rPr lang="en-US" sz="1800" dirty="0" smtClean="0"/>
              <a:t>node) </a:t>
            </a:r>
            <a:r>
              <a:rPr lang="el-GR" sz="1800" dirty="0" smtClean="0"/>
              <a:t>όταν λαμβάνει</a:t>
            </a:r>
            <a:r>
              <a:rPr lang="en-US" sz="1800" dirty="0" smtClean="0"/>
              <a:t> </a:t>
            </a:r>
            <a:endParaRPr lang="el-GR" sz="1800" dirty="0" smtClean="0"/>
          </a:p>
          <a:p>
            <a:pPr marL="0" indent="0">
              <a:buNone/>
            </a:pPr>
            <a:r>
              <a:rPr lang="en-US" sz="1800" dirty="0" smtClean="0"/>
              <a:t>datagram </a:t>
            </a:r>
            <a:r>
              <a:rPr lang="el-GR" sz="1800" dirty="0" smtClean="0"/>
              <a:t>που προορίζεται για άλλο κόμβο</a:t>
            </a:r>
            <a:endParaRPr lang="en-US" sz="1800" dirty="0" smtClean="0"/>
          </a:p>
          <a:p>
            <a:pPr lvl="1"/>
            <a:endParaRPr lang="en-US" sz="1800" dirty="0" smtClean="0"/>
          </a:p>
        </p:txBody>
      </p:sp>
      <p:sp>
        <p:nvSpPr>
          <p:cNvPr id="32772" name="Rectangle 4"/>
          <p:cNvSpPr>
            <a:spLocks noGrp="1" noChangeArrowheads="1"/>
          </p:cNvSpPr>
          <p:nvPr>
            <p:ph sz="half" idx="2"/>
          </p:nvPr>
        </p:nvSpPr>
        <p:spPr>
          <a:xfrm>
            <a:off x="4391819" y="3439674"/>
            <a:ext cx="4786312" cy="792162"/>
          </a:xfrm>
          <a:ln>
            <a:solidFill>
              <a:schemeClr val="accent1"/>
            </a:solidFill>
          </a:ln>
        </p:spPr>
        <p:txBody>
          <a:bodyPr/>
          <a:lstStyle/>
          <a:p>
            <a:pPr>
              <a:buFont typeface="Arial" pitchFamily="34" charset="0"/>
              <a:buChar char="•"/>
            </a:pPr>
            <a:r>
              <a:rPr lang="el-GR" sz="2000" dirty="0" smtClean="0"/>
              <a:t>Ο </a:t>
            </a:r>
            <a:r>
              <a:rPr lang="en-US" sz="2000" dirty="0" smtClean="0"/>
              <a:t>adapter</a:t>
            </a:r>
            <a:r>
              <a:rPr lang="el-GR" sz="2000" dirty="0" smtClean="0"/>
              <a:t> είναι ημιαυτόνομος </a:t>
            </a:r>
          </a:p>
          <a:p>
            <a:pPr>
              <a:buFont typeface="Arial" pitchFamily="34" charset="0"/>
              <a:buChar char="•"/>
            </a:pPr>
            <a:r>
              <a:rPr lang="el-GR" sz="2000" dirty="0" smtClean="0"/>
              <a:t>Επίπεδο ζεύξης και φυσικό επίπεδο</a:t>
            </a:r>
            <a:endParaRPr lang="en-US" sz="2000" dirty="0" smtClean="0"/>
          </a:p>
        </p:txBody>
      </p:sp>
      <p:sp>
        <p:nvSpPr>
          <p:cNvPr id="32773" name="Text Box 5"/>
          <p:cNvSpPr txBox="1">
            <a:spLocks noChangeArrowheads="1"/>
          </p:cNvSpPr>
          <p:nvPr/>
        </p:nvSpPr>
        <p:spPr bwMode="auto">
          <a:xfrm>
            <a:off x="239713" y="1262517"/>
            <a:ext cx="977900" cy="641350"/>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sending</a:t>
            </a:r>
          </a:p>
          <a:p>
            <a:pPr eaLnBrk="0" hangingPunct="0"/>
            <a:r>
              <a:rPr lang="en-US" sz="1800">
                <a:latin typeface="Comic Sans MS" pitchFamily="66" charset="0"/>
              </a:rPr>
              <a:t>node</a:t>
            </a:r>
          </a:p>
        </p:txBody>
      </p:sp>
      <p:grpSp>
        <p:nvGrpSpPr>
          <p:cNvPr id="32774" name="Group 6"/>
          <p:cNvGrpSpPr>
            <a:grpSpLocks/>
          </p:cNvGrpSpPr>
          <p:nvPr/>
        </p:nvGrpSpPr>
        <p:grpSpPr bwMode="auto">
          <a:xfrm>
            <a:off x="2339975" y="1826080"/>
            <a:ext cx="965200" cy="427037"/>
            <a:chOff x="1477" y="1377"/>
            <a:chExt cx="608" cy="269"/>
          </a:xfrm>
        </p:grpSpPr>
        <p:sp>
          <p:nvSpPr>
            <p:cNvPr id="32796" name="Rectangle 7"/>
            <p:cNvSpPr>
              <a:spLocks noChangeArrowheads="1"/>
            </p:cNvSpPr>
            <p:nvPr/>
          </p:nvSpPr>
          <p:spPr bwMode="auto">
            <a:xfrm>
              <a:off x="1477" y="1377"/>
              <a:ext cx="608" cy="269"/>
            </a:xfrm>
            <a:prstGeom prst="rect">
              <a:avLst/>
            </a:prstGeom>
            <a:solidFill>
              <a:srgbClr val="CCFFFF"/>
            </a:solidFill>
            <a:ln w="28575">
              <a:solidFill>
                <a:schemeClr val="tx1"/>
              </a:solidFill>
              <a:miter lim="800000"/>
              <a:headEnd/>
              <a:tailEnd/>
            </a:ln>
          </p:spPr>
          <p:txBody>
            <a:bodyPr wrap="none" anchor="ctr"/>
            <a:lstStyle/>
            <a:p>
              <a:pPr algn="ctr"/>
              <a:endParaRPr lang="el-GR" sz="1600"/>
            </a:p>
          </p:txBody>
        </p:sp>
        <p:sp>
          <p:nvSpPr>
            <p:cNvPr id="32797" name="Rectangle 8"/>
            <p:cNvSpPr>
              <a:spLocks noChangeArrowheads="1"/>
            </p:cNvSpPr>
            <p:nvPr/>
          </p:nvSpPr>
          <p:spPr bwMode="auto">
            <a:xfrm>
              <a:off x="1546" y="1415"/>
              <a:ext cx="477" cy="185"/>
            </a:xfrm>
            <a:prstGeom prst="rect">
              <a:avLst/>
            </a:prstGeom>
            <a:solidFill>
              <a:schemeClr val="accent1"/>
            </a:solidFill>
            <a:ln w="57150">
              <a:solidFill>
                <a:schemeClr val="tx1"/>
              </a:solidFill>
              <a:miter lim="800000"/>
              <a:headEnd/>
              <a:tailEnd/>
            </a:ln>
          </p:spPr>
          <p:txBody>
            <a:bodyPr wrap="none" anchor="ctr"/>
            <a:lstStyle/>
            <a:p>
              <a:pPr algn="ctr" eaLnBrk="0" hangingPunct="0"/>
              <a:r>
                <a:rPr lang="en-US" sz="1800">
                  <a:latin typeface="Comic Sans MS" pitchFamily="66" charset="0"/>
                </a:rPr>
                <a:t>frame</a:t>
              </a:r>
            </a:p>
          </p:txBody>
        </p:sp>
      </p:grpSp>
      <p:sp>
        <p:nvSpPr>
          <p:cNvPr id="32775" name="Line 9"/>
          <p:cNvSpPr>
            <a:spLocks noChangeShapeType="1"/>
          </p:cNvSpPr>
          <p:nvPr/>
        </p:nvSpPr>
        <p:spPr bwMode="auto">
          <a:xfrm>
            <a:off x="3297238" y="2075317"/>
            <a:ext cx="2527300" cy="0"/>
          </a:xfrm>
          <a:prstGeom prst="line">
            <a:avLst/>
          </a:prstGeom>
          <a:noFill/>
          <a:ln w="38100">
            <a:solidFill>
              <a:schemeClr val="tx1"/>
            </a:solidFill>
            <a:round/>
            <a:headEnd/>
            <a:tailEnd/>
          </a:ln>
        </p:spPr>
        <p:txBody>
          <a:bodyPr wrap="none" anchor="ctr"/>
          <a:lstStyle/>
          <a:p>
            <a:endParaRPr lang="el-GR"/>
          </a:p>
        </p:txBody>
      </p:sp>
      <p:sp>
        <p:nvSpPr>
          <p:cNvPr id="32776" name="Rectangle 10"/>
          <p:cNvSpPr>
            <a:spLocks noChangeArrowheads="1"/>
          </p:cNvSpPr>
          <p:nvPr/>
        </p:nvSpPr>
        <p:spPr bwMode="auto">
          <a:xfrm>
            <a:off x="6783388" y="1013280"/>
            <a:ext cx="1125537" cy="1220787"/>
          </a:xfrm>
          <a:prstGeom prst="rect">
            <a:avLst/>
          </a:prstGeom>
          <a:solidFill>
            <a:srgbClr val="FFFF00"/>
          </a:solidFill>
          <a:ln w="9525">
            <a:solidFill>
              <a:schemeClr val="tx1"/>
            </a:solidFill>
            <a:miter lim="800000"/>
            <a:headEnd/>
            <a:tailEnd/>
          </a:ln>
        </p:spPr>
        <p:txBody>
          <a:bodyPr wrap="none" anchor="ctr"/>
          <a:lstStyle/>
          <a:p>
            <a:pPr algn="r"/>
            <a:endParaRPr lang="en-GB" sz="1600"/>
          </a:p>
        </p:txBody>
      </p:sp>
      <p:sp>
        <p:nvSpPr>
          <p:cNvPr id="32777" name="Rectangle 11"/>
          <p:cNvSpPr>
            <a:spLocks noChangeArrowheads="1"/>
          </p:cNvSpPr>
          <p:nvPr/>
        </p:nvSpPr>
        <p:spPr bwMode="auto">
          <a:xfrm>
            <a:off x="7083425" y="1392692"/>
            <a:ext cx="487363" cy="280988"/>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32778" name="Rectangle 12"/>
          <p:cNvSpPr>
            <a:spLocks noChangeArrowheads="1"/>
          </p:cNvSpPr>
          <p:nvPr/>
        </p:nvSpPr>
        <p:spPr bwMode="auto">
          <a:xfrm>
            <a:off x="1219200" y="1013280"/>
            <a:ext cx="1125538" cy="1220787"/>
          </a:xfrm>
          <a:prstGeom prst="rect">
            <a:avLst/>
          </a:prstGeom>
          <a:solidFill>
            <a:srgbClr val="FFFF00"/>
          </a:solidFill>
          <a:ln w="9525">
            <a:solidFill>
              <a:schemeClr val="tx1"/>
            </a:solidFill>
            <a:miter lim="800000"/>
            <a:headEnd/>
            <a:tailEnd/>
          </a:ln>
        </p:spPr>
        <p:txBody>
          <a:bodyPr wrap="none" anchor="ctr"/>
          <a:lstStyle/>
          <a:p>
            <a:pPr algn="r"/>
            <a:endParaRPr lang="en-GB" sz="1600"/>
          </a:p>
        </p:txBody>
      </p:sp>
      <p:sp>
        <p:nvSpPr>
          <p:cNvPr id="32779" name="Rectangle 13"/>
          <p:cNvSpPr>
            <a:spLocks noChangeArrowheads="1"/>
          </p:cNvSpPr>
          <p:nvPr/>
        </p:nvSpPr>
        <p:spPr bwMode="auto">
          <a:xfrm>
            <a:off x="1544638" y="1384755"/>
            <a:ext cx="487362" cy="257175"/>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32780" name="Text Box 14"/>
          <p:cNvSpPr txBox="1">
            <a:spLocks noChangeArrowheads="1"/>
          </p:cNvSpPr>
          <p:nvPr/>
        </p:nvSpPr>
        <p:spPr bwMode="auto">
          <a:xfrm>
            <a:off x="7967663" y="1078367"/>
            <a:ext cx="1139825" cy="641350"/>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receiving</a:t>
            </a:r>
          </a:p>
          <a:p>
            <a:pPr eaLnBrk="0" hangingPunct="0"/>
            <a:r>
              <a:rPr lang="en-US" sz="1800">
                <a:latin typeface="Comic Sans MS" pitchFamily="66" charset="0"/>
              </a:rPr>
              <a:t>node</a:t>
            </a:r>
          </a:p>
        </p:txBody>
      </p:sp>
      <p:sp>
        <p:nvSpPr>
          <p:cNvPr id="32781" name="Line 15"/>
          <p:cNvSpPr>
            <a:spLocks noChangeShapeType="1"/>
          </p:cNvSpPr>
          <p:nvPr/>
        </p:nvSpPr>
        <p:spPr bwMode="auto">
          <a:xfrm flipH="1">
            <a:off x="2063750" y="1232355"/>
            <a:ext cx="414338" cy="220662"/>
          </a:xfrm>
          <a:prstGeom prst="line">
            <a:avLst/>
          </a:prstGeom>
          <a:noFill/>
          <a:ln w="9525">
            <a:solidFill>
              <a:srgbClr val="FF0000"/>
            </a:solidFill>
            <a:round/>
            <a:headEnd/>
            <a:tailEnd type="triangle" w="med" len="med"/>
          </a:ln>
        </p:spPr>
        <p:txBody>
          <a:bodyPr wrap="none" anchor="ctr"/>
          <a:lstStyle/>
          <a:p>
            <a:endParaRPr lang="el-GR"/>
          </a:p>
        </p:txBody>
      </p:sp>
      <p:sp>
        <p:nvSpPr>
          <p:cNvPr id="32782" name="Text Box 16"/>
          <p:cNvSpPr txBox="1">
            <a:spLocks noChangeArrowheads="1"/>
          </p:cNvSpPr>
          <p:nvPr/>
        </p:nvSpPr>
        <p:spPr bwMode="auto">
          <a:xfrm>
            <a:off x="2357099" y="998313"/>
            <a:ext cx="1187450" cy="366713"/>
          </a:xfrm>
          <a:prstGeom prst="rect">
            <a:avLst/>
          </a:prstGeom>
          <a:noFill/>
          <a:ln w="9525">
            <a:noFill/>
            <a:miter lim="800000"/>
            <a:headEnd/>
            <a:tailEnd/>
          </a:ln>
        </p:spPr>
        <p:txBody>
          <a:bodyPr wrap="none">
            <a:spAutoFit/>
          </a:bodyPr>
          <a:lstStyle/>
          <a:p>
            <a:pPr eaLnBrk="0" hangingPunct="0"/>
            <a:r>
              <a:rPr lang="en-US" sz="1800" dirty="0">
                <a:solidFill>
                  <a:srgbClr val="FF0000"/>
                </a:solidFill>
                <a:latin typeface="Comic Sans MS" pitchFamily="66" charset="0"/>
              </a:rPr>
              <a:t>datagram</a:t>
            </a:r>
            <a:endParaRPr lang="en-US" sz="1800" dirty="0">
              <a:latin typeface="Comic Sans MS" pitchFamily="66" charset="0"/>
            </a:endParaRPr>
          </a:p>
        </p:txBody>
      </p:sp>
      <p:sp>
        <p:nvSpPr>
          <p:cNvPr id="32783" name="Freeform 17"/>
          <p:cNvSpPr>
            <a:spLocks/>
          </p:cNvSpPr>
          <p:nvPr/>
        </p:nvSpPr>
        <p:spPr bwMode="auto">
          <a:xfrm>
            <a:off x="1746250" y="1599067"/>
            <a:ext cx="695325" cy="460375"/>
          </a:xfrm>
          <a:custGeom>
            <a:avLst/>
            <a:gdLst>
              <a:gd name="T0" fmla="*/ 2147483647 w 438"/>
              <a:gd name="T1" fmla="*/ 0 h 290"/>
              <a:gd name="T2" fmla="*/ 2147483647 w 438"/>
              <a:gd name="T3" fmla="*/ 2147483647 h 290"/>
              <a:gd name="T4" fmla="*/ 2147483647 w 438"/>
              <a:gd name="T5" fmla="*/ 2147483647 h 290"/>
              <a:gd name="T6" fmla="*/ 2147483647 w 438"/>
              <a:gd name="T7" fmla="*/ 2147483647 h 290"/>
              <a:gd name="T8" fmla="*/ 0 60000 65536"/>
              <a:gd name="T9" fmla="*/ 0 60000 65536"/>
              <a:gd name="T10" fmla="*/ 0 60000 65536"/>
              <a:gd name="T11" fmla="*/ 0 60000 65536"/>
              <a:gd name="T12" fmla="*/ 0 w 438"/>
              <a:gd name="T13" fmla="*/ 0 h 290"/>
              <a:gd name="T14" fmla="*/ 438 w 438"/>
              <a:gd name="T15" fmla="*/ 290 h 290"/>
            </a:gdLst>
            <a:ahLst/>
            <a:cxnLst>
              <a:cxn ang="T8">
                <a:pos x="T0" y="T1"/>
              </a:cxn>
              <a:cxn ang="T9">
                <a:pos x="T2" y="T3"/>
              </a:cxn>
              <a:cxn ang="T10">
                <a:pos x="T4" y="T5"/>
              </a:cxn>
              <a:cxn ang="T11">
                <a:pos x="T6" y="T7"/>
              </a:cxn>
            </a:cxnLst>
            <a:rect l="T12" t="T13" r="T14" b="T15"/>
            <a:pathLst>
              <a:path w="438" h="290">
                <a:moveTo>
                  <a:pt x="15" y="0"/>
                </a:moveTo>
                <a:cubicBezTo>
                  <a:pt x="7" y="58"/>
                  <a:pt x="0" y="117"/>
                  <a:pt x="15" y="162"/>
                </a:cubicBezTo>
                <a:cubicBezTo>
                  <a:pt x="30" y="207"/>
                  <a:pt x="38" y="248"/>
                  <a:pt x="108" y="269"/>
                </a:cubicBezTo>
                <a:cubicBezTo>
                  <a:pt x="178" y="290"/>
                  <a:pt x="383" y="282"/>
                  <a:pt x="438" y="285"/>
                </a:cubicBezTo>
              </a:path>
            </a:pathLst>
          </a:custGeom>
          <a:noFill/>
          <a:ln w="38100">
            <a:solidFill>
              <a:srgbClr val="FF0000"/>
            </a:solidFill>
            <a:round/>
            <a:headEnd/>
            <a:tailEnd type="triangle" w="med" len="med"/>
          </a:ln>
        </p:spPr>
        <p:txBody>
          <a:bodyPr wrap="none" anchor="ctr"/>
          <a:lstStyle/>
          <a:p>
            <a:endParaRPr lang="el-GR"/>
          </a:p>
        </p:txBody>
      </p:sp>
      <p:grpSp>
        <p:nvGrpSpPr>
          <p:cNvPr id="32784" name="Group 18"/>
          <p:cNvGrpSpPr>
            <a:grpSpLocks/>
          </p:cNvGrpSpPr>
          <p:nvPr/>
        </p:nvGrpSpPr>
        <p:grpSpPr bwMode="auto">
          <a:xfrm>
            <a:off x="5819775" y="1800680"/>
            <a:ext cx="965200" cy="427037"/>
            <a:chOff x="1477" y="1377"/>
            <a:chExt cx="608" cy="269"/>
          </a:xfrm>
        </p:grpSpPr>
        <p:sp>
          <p:nvSpPr>
            <p:cNvPr id="32794" name="Rectangle 19"/>
            <p:cNvSpPr>
              <a:spLocks noChangeArrowheads="1"/>
            </p:cNvSpPr>
            <p:nvPr/>
          </p:nvSpPr>
          <p:spPr bwMode="auto">
            <a:xfrm>
              <a:off x="1477" y="1377"/>
              <a:ext cx="608" cy="269"/>
            </a:xfrm>
            <a:prstGeom prst="rect">
              <a:avLst/>
            </a:prstGeom>
            <a:solidFill>
              <a:srgbClr val="CCFFFF"/>
            </a:solidFill>
            <a:ln w="28575">
              <a:solidFill>
                <a:schemeClr val="tx1"/>
              </a:solidFill>
              <a:miter lim="800000"/>
              <a:headEnd/>
              <a:tailEnd/>
            </a:ln>
          </p:spPr>
          <p:txBody>
            <a:bodyPr wrap="none" anchor="ctr"/>
            <a:lstStyle/>
            <a:p>
              <a:pPr algn="r"/>
              <a:endParaRPr lang="en-GB" sz="1600"/>
            </a:p>
          </p:txBody>
        </p:sp>
        <p:sp>
          <p:nvSpPr>
            <p:cNvPr id="32795" name="Rectangle 20"/>
            <p:cNvSpPr>
              <a:spLocks noChangeArrowheads="1"/>
            </p:cNvSpPr>
            <p:nvPr/>
          </p:nvSpPr>
          <p:spPr bwMode="auto">
            <a:xfrm>
              <a:off x="1546" y="1415"/>
              <a:ext cx="477" cy="185"/>
            </a:xfrm>
            <a:prstGeom prst="rect">
              <a:avLst/>
            </a:prstGeom>
            <a:solidFill>
              <a:schemeClr val="accent1"/>
            </a:solidFill>
            <a:ln w="28575">
              <a:solidFill>
                <a:schemeClr val="tx1"/>
              </a:solidFill>
              <a:miter lim="800000"/>
              <a:headEnd/>
              <a:tailEnd/>
            </a:ln>
          </p:spPr>
          <p:txBody>
            <a:bodyPr wrap="none" anchor="ctr"/>
            <a:lstStyle/>
            <a:p>
              <a:pPr algn="ctr" eaLnBrk="0" hangingPunct="0"/>
              <a:r>
                <a:rPr lang="en-US" sz="1800">
                  <a:latin typeface="Comic Sans MS" pitchFamily="66" charset="0"/>
                </a:rPr>
                <a:t>frame</a:t>
              </a:r>
            </a:p>
          </p:txBody>
        </p:sp>
      </p:grpSp>
      <p:sp>
        <p:nvSpPr>
          <p:cNvPr id="32785" name="Text Box 21"/>
          <p:cNvSpPr txBox="1">
            <a:spLocks noChangeArrowheads="1"/>
          </p:cNvSpPr>
          <p:nvPr/>
        </p:nvSpPr>
        <p:spPr bwMode="auto">
          <a:xfrm>
            <a:off x="2411413" y="2238830"/>
            <a:ext cx="1019175"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adapter</a:t>
            </a:r>
          </a:p>
        </p:txBody>
      </p:sp>
      <p:sp>
        <p:nvSpPr>
          <p:cNvPr id="32786" name="Text Box 22"/>
          <p:cNvSpPr txBox="1">
            <a:spLocks noChangeArrowheads="1"/>
          </p:cNvSpPr>
          <p:nvPr/>
        </p:nvSpPr>
        <p:spPr bwMode="auto">
          <a:xfrm>
            <a:off x="5824538" y="2245180"/>
            <a:ext cx="1019175"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adapter</a:t>
            </a:r>
          </a:p>
        </p:txBody>
      </p:sp>
      <p:sp>
        <p:nvSpPr>
          <p:cNvPr id="32787" name="AutoShape 23"/>
          <p:cNvSpPr>
            <a:spLocks/>
          </p:cNvSpPr>
          <p:nvPr/>
        </p:nvSpPr>
        <p:spPr bwMode="auto">
          <a:xfrm rot="5399521">
            <a:off x="4533901" y="176667"/>
            <a:ext cx="220662" cy="2865437"/>
          </a:xfrm>
          <a:prstGeom prst="leftBrace">
            <a:avLst>
              <a:gd name="adj1" fmla="val 108214"/>
              <a:gd name="adj2" fmla="val 50000"/>
            </a:avLst>
          </a:prstGeom>
          <a:noFill/>
          <a:ln w="9525">
            <a:solidFill>
              <a:schemeClr val="tx1"/>
            </a:solidFill>
            <a:round/>
            <a:headEnd/>
            <a:tailEnd/>
          </a:ln>
        </p:spPr>
        <p:txBody>
          <a:bodyPr wrap="none" anchor="ctr"/>
          <a:lstStyle/>
          <a:p>
            <a:pPr algn="r"/>
            <a:endParaRPr lang="en-GB" sz="1600"/>
          </a:p>
        </p:txBody>
      </p:sp>
      <p:sp>
        <p:nvSpPr>
          <p:cNvPr id="32788" name="Text Box 24"/>
          <p:cNvSpPr txBox="1">
            <a:spLocks noChangeArrowheads="1"/>
          </p:cNvSpPr>
          <p:nvPr/>
        </p:nvSpPr>
        <p:spPr bwMode="auto">
          <a:xfrm>
            <a:off x="3635375" y="1132342"/>
            <a:ext cx="2103438"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link layer protocol</a:t>
            </a:r>
          </a:p>
        </p:txBody>
      </p:sp>
      <p:sp>
        <p:nvSpPr>
          <p:cNvPr id="32789" name="Freeform 25"/>
          <p:cNvSpPr>
            <a:spLocks/>
          </p:cNvSpPr>
          <p:nvPr/>
        </p:nvSpPr>
        <p:spPr bwMode="auto">
          <a:xfrm>
            <a:off x="6704013" y="1684792"/>
            <a:ext cx="647700" cy="342900"/>
          </a:xfrm>
          <a:custGeom>
            <a:avLst/>
            <a:gdLst>
              <a:gd name="T0" fmla="*/ 0 w 408"/>
              <a:gd name="T1" fmla="*/ 2147483647 h 216"/>
              <a:gd name="T2" fmla="*/ 2147483647 w 408"/>
              <a:gd name="T3" fmla="*/ 2147483647 h 216"/>
              <a:gd name="T4" fmla="*/ 2147483647 w 408"/>
              <a:gd name="T5" fmla="*/ 2147483647 h 216"/>
              <a:gd name="T6" fmla="*/ 2147483647 w 408"/>
              <a:gd name="T7" fmla="*/ 0 h 216"/>
              <a:gd name="T8" fmla="*/ 0 60000 65536"/>
              <a:gd name="T9" fmla="*/ 0 60000 65536"/>
              <a:gd name="T10" fmla="*/ 0 60000 65536"/>
              <a:gd name="T11" fmla="*/ 0 60000 65536"/>
              <a:gd name="T12" fmla="*/ 0 w 408"/>
              <a:gd name="T13" fmla="*/ 0 h 216"/>
              <a:gd name="T14" fmla="*/ 408 w 408"/>
              <a:gd name="T15" fmla="*/ 216 h 216"/>
            </a:gdLst>
            <a:ahLst/>
            <a:cxnLst>
              <a:cxn ang="T8">
                <a:pos x="T0" y="T1"/>
              </a:cxn>
              <a:cxn ang="T9">
                <a:pos x="T2" y="T3"/>
              </a:cxn>
              <a:cxn ang="T10">
                <a:pos x="T4" y="T5"/>
              </a:cxn>
              <a:cxn ang="T11">
                <a:pos x="T6" y="T7"/>
              </a:cxn>
            </a:cxnLst>
            <a:rect l="T12" t="T13" r="T14" b="T15"/>
            <a:pathLst>
              <a:path w="408" h="216">
                <a:moveTo>
                  <a:pt x="0" y="208"/>
                </a:moveTo>
                <a:cubicBezTo>
                  <a:pt x="62" y="212"/>
                  <a:pt x="124" y="216"/>
                  <a:pt x="184" y="208"/>
                </a:cubicBezTo>
                <a:cubicBezTo>
                  <a:pt x="244" y="200"/>
                  <a:pt x="324" y="196"/>
                  <a:pt x="361" y="161"/>
                </a:cubicBezTo>
                <a:cubicBezTo>
                  <a:pt x="398" y="126"/>
                  <a:pt x="400" y="27"/>
                  <a:pt x="408" y="0"/>
                </a:cubicBezTo>
              </a:path>
            </a:pathLst>
          </a:custGeom>
          <a:noFill/>
          <a:ln w="38100">
            <a:solidFill>
              <a:srgbClr val="FF0000"/>
            </a:solidFill>
            <a:round/>
            <a:headEnd/>
            <a:tailEnd type="triangle" w="med" len="med"/>
          </a:ln>
        </p:spPr>
        <p:txBody>
          <a:bodyPr wrap="none" anchor="ctr"/>
          <a:lstStyle/>
          <a:p>
            <a:endParaRPr lang="el-GR"/>
          </a:p>
        </p:txBody>
      </p:sp>
      <p:sp>
        <p:nvSpPr>
          <p:cNvPr id="32790" name="Line 26"/>
          <p:cNvSpPr>
            <a:spLocks noChangeShapeType="1"/>
          </p:cNvSpPr>
          <p:nvPr/>
        </p:nvSpPr>
        <p:spPr bwMode="auto">
          <a:xfrm>
            <a:off x="2843213" y="2618242"/>
            <a:ext cx="0" cy="360363"/>
          </a:xfrm>
          <a:prstGeom prst="line">
            <a:avLst/>
          </a:prstGeom>
          <a:noFill/>
          <a:ln w="12700">
            <a:solidFill>
              <a:schemeClr val="tx1"/>
            </a:solidFill>
            <a:round/>
            <a:headEnd type="triangle" w="med" len="med"/>
            <a:tailEnd/>
          </a:ln>
        </p:spPr>
        <p:txBody>
          <a:bodyPr/>
          <a:lstStyle/>
          <a:p>
            <a:endParaRPr lang="el-GR"/>
          </a:p>
        </p:txBody>
      </p:sp>
      <p:sp>
        <p:nvSpPr>
          <p:cNvPr id="32791" name="Text Box 27"/>
          <p:cNvSpPr txBox="1">
            <a:spLocks noChangeArrowheads="1"/>
          </p:cNvSpPr>
          <p:nvPr/>
        </p:nvSpPr>
        <p:spPr bwMode="auto">
          <a:xfrm>
            <a:off x="7443788" y="3284538"/>
            <a:ext cx="184150" cy="336550"/>
          </a:xfrm>
          <a:prstGeom prst="rect">
            <a:avLst/>
          </a:prstGeom>
          <a:noFill/>
          <a:ln w="12700">
            <a:noFill/>
            <a:miter lim="800000"/>
            <a:headEnd type="none" w="sm" len="sm"/>
            <a:tailEnd type="none" w="sm" len="sm"/>
          </a:ln>
        </p:spPr>
        <p:txBody>
          <a:bodyPr wrap="none">
            <a:spAutoFit/>
          </a:bodyPr>
          <a:lstStyle/>
          <a:p>
            <a:pPr algn="r"/>
            <a:endParaRPr lang="el-GR" sz="1600"/>
          </a:p>
        </p:txBody>
      </p:sp>
      <p:sp>
        <p:nvSpPr>
          <p:cNvPr id="32792" name="TextBox 27"/>
          <p:cNvSpPr txBox="1">
            <a:spLocks noChangeArrowheads="1"/>
          </p:cNvSpPr>
          <p:nvPr/>
        </p:nvSpPr>
        <p:spPr bwMode="auto">
          <a:xfrm>
            <a:off x="6964363" y="4797425"/>
            <a:ext cx="2179637" cy="1322388"/>
          </a:xfrm>
          <a:prstGeom prst="rect">
            <a:avLst/>
          </a:prstGeom>
          <a:noFill/>
          <a:ln w="9525">
            <a:noFill/>
            <a:miter lim="800000"/>
            <a:headEnd/>
            <a:tailEnd/>
          </a:ln>
        </p:spPr>
        <p:txBody>
          <a:bodyPr wrap="none">
            <a:spAutoFit/>
          </a:bodyPr>
          <a:lstStyle/>
          <a:p>
            <a:pPr algn="r"/>
            <a:r>
              <a:rPr lang="el-GR" sz="1600" dirty="0"/>
              <a:t>Κάτω από τον έλεγχο </a:t>
            </a:r>
          </a:p>
          <a:p>
            <a:pPr algn="r"/>
            <a:r>
              <a:rPr lang="el-GR" sz="1600" dirty="0"/>
              <a:t>του τοπικού κόμβου</a:t>
            </a:r>
          </a:p>
          <a:p>
            <a:pPr algn="r"/>
            <a:r>
              <a:rPr lang="el-GR" sz="1600" dirty="0"/>
              <a:t>Μοιράζεται με αυτόν</a:t>
            </a:r>
            <a:endParaRPr lang="en-US" sz="1600" dirty="0"/>
          </a:p>
          <a:p>
            <a:pPr algn="r"/>
            <a:r>
              <a:rPr lang="el-GR" sz="1600" dirty="0"/>
              <a:t>ε</a:t>
            </a:r>
            <a:r>
              <a:rPr lang="el-GR" sz="1600" dirty="0" smtClean="0"/>
              <a:t>νέργεια </a:t>
            </a:r>
            <a:r>
              <a:rPr lang="en-US" sz="1600" dirty="0" smtClean="0"/>
              <a:t>&amp; </a:t>
            </a:r>
            <a:r>
              <a:rPr lang="el-GR" sz="1600" dirty="0" smtClean="0"/>
              <a:t>διαύλους</a:t>
            </a:r>
            <a:endParaRPr lang="el-GR" sz="1600" dirty="0"/>
          </a:p>
          <a:p>
            <a:pPr algn="r"/>
            <a:endParaRPr lang="en-US" sz="1600" dirty="0"/>
          </a:p>
        </p:txBody>
      </p:sp>
      <p:cxnSp>
        <p:nvCxnSpPr>
          <p:cNvPr id="32793" name="Straight Arrow Connector 29"/>
          <p:cNvCxnSpPr>
            <a:cxnSpLocks noChangeShapeType="1"/>
          </p:cNvCxnSpPr>
          <p:nvPr/>
        </p:nvCxnSpPr>
        <p:spPr bwMode="auto">
          <a:xfrm flipH="1" flipV="1">
            <a:off x="8172400" y="4149080"/>
            <a:ext cx="108743" cy="648345"/>
          </a:xfrm>
          <a:prstGeom prst="straightConnector1">
            <a:avLst/>
          </a:prstGeom>
          <a:noFill/>
          <a:ln w="12700"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6307" y="0"/>
            <a:ext cx="8839200" cy="763587"/>
          </a:xfrm>
        </p:spPr>
        <p:txBody>
          <a:bodyPr/>
          <a:lstStyle/>
          <a:p>
            <a:r>
              <a:rPr lang="el-GR" dirty="0" err="1" smtClean="0"/>
              <a:t>Προσαρμοστές</a:t>
            </a:r>
            <a:r>
              <a:rPr lang="el-GR" dirty="0" smtClean="0"/>
              <a:t> (</a:t>
            </a:r>
            <a:r>
              <a:rPr lang="en-GB" dirty="0" smtClean="0"/>
              <a:t>a</a:t>
            </a:r>
            <a:r>
              <a:rPr lang="en-US" dirty="0" err="1" smtClean="0"/>
              <a:t>dapters</a:t>
            </a:r>
            <a:r>
              <a:rPr lang="en-US" dirty="0" smtClean="0"/>
              <a:t>)</a:t>
            </a:r>
            <a:endParaRPr lang="el-GR" dirty="0" smtClean="0"/>
          </a:p>
        </p:txBody>
      </p:sp>
      <p:sp>
        <p:nvSpPr>
          <p:cNvPr id="33795" name="Rectangle 3"/>
          <p:cNvSpPr>
            <a:spLocks noGrp="1" noChangeArrowheads="1"/>
          </p:cNvSpPr>
          <p:nvPr>
            <p:ph idx="1"/>
          </p:nvPr>
        </p:nvSpPr>
        <p:spPr>
          <a:xfrm>
            <a:off x="0" y="1015207"/>
            <a:ext cx="9396413" cy="4648200"/>
          </a:xfrm>
        </p:spPr>
        <p:txBody>
          <a:bodyPr/>
          <a:lstStyle/>
          <a:p>
            <a:pPr>
              <a:buFont typeface="Monotype Sorts"/>
              <a:buNone/>
            </a:pPr>
            <a:r>
              <a:rPr lang="en-US" sz="1800" dirty="0" smtClean="0"/>
              <a:t>O adapter </a:t>
            </a:r>
            <a:r>
              <a:rPr lang="el-GR" sz="1800" dirty="0" smtClean="0"/>
              <a:t>περιλαμβάνει </a:t>
            </a:r>
            <a:r>
              <a:rPr lang="en-US" sz="1800" b="1" dirty="0" smtClean="0"/>
              <a:t>RAM</a:t>
            </a:r>
            <a:r>
              <a:rPr lang="en-US" sz="1800" dirty="0" smtClean="0"/>
              <a:t>, DSP (Digital Signal Processing) chips, </a:t>
            </a:r>
            <a:r>
              <a:rPr lang="el-GR" sz="1800" dirty="0" smtClean="0"/>
              <a:t>δίαυλους(</a:t>
            </a:r>
            <a:r>
              <a:rPr lang="en-US" sz="1800" dirty="0" smtClean="0"/>
              <a:t>bus</a:t>
            </a:r>
            <a:r>
              <a:rPr lang="el-GR" sz="1800" dirty="0" smtClean="0"/>
              <a:t>)</a:t>
            </a:r>
            <a:r>
              <a:rPr lang="en-US" sz="1800" dirty="0" smtClean="0"/>
              <a:t>,  </a:t>
            </a:r>
            <a:r>
              <a:rPr lang="el-GR" sz="1800" dirty="0" err="1" smtClean="0"/>
              <a:t>διεπαφή</a:t>
            </a:r>
            <a:r>
              <a:rPr lang="el-GR" sz="1800" dirty="0" smtClean="0"/>
              <a:t> ζεύξης &amp; μοιράζεται την ενέργεια</a:t>
            </a:r>
            <a:r>
              <a:rPr lang="en-US" sz="1800" dirty="0" smtClean="0"/>
              <a:t> </a:t>
            </a:r>
            <a:r>
              <a:rPr lang="el-GR" sz="1800" dirty="0" smtClean="0"/>
              <a:t>&amp; τους δίαυλους με τον πατρικό κόμβο</a:t>
            </a:r>
          </a:p>
        </p:txBody>
      </p:sp>
      <p:sp>
        <p:nvSpPr>
          <p:cNvPr id="33796" name="Line 4"/>
          <p:cNvSpPr>
            <a:spLocks noChangeShapeType="1"/>
          </p:cNvSpPr>
          <p:nvPr/>
        </p:nvSpPr>
        <p:spPr bwMode="auto">
          <a:xfrm>
            <a:off x="381545" y="1817915"/>
            <a:ext cx="0" cy="2016125"/>
          </a:xfrm>
          <a:prstGeom prst="line">
            <a:avLst/>
          </a:prstGeom>
          <a:noFill/>
          <a:ln w="12700">
            <a:solidFill>
              <a:schemeClr val="tx1"/>
            </a:solidFill>
            <a:round/>
            <a:headEnd type="none" w="sm" len="sm"/>
            <a:tailEnd type="none" w="sm" len="sm"/>
          </a:ln>
        </p:spPr>
        <p:txBody>
          <a:bodyPr/>
          <a:lstStyle/>
          <a:p>
            <a:endParaRPr lang="el-GR"/>
          </a:p>
        </p:txBody>
      </p:sp>
      <p:sp>
        <p:nvSpPr>
          <p:cNvPr id="33797" name="Line 5"/>
          <p:cNvSpPr>
            <a:spLocks noChangeShapeType="1"/>
          </p:cNvSpPr>
          <p:nvPr/>
        </p:nvSpPr>
        <p:spPr bwMode="auto">
          <a:xfrm>
            <a:off x="1029245" y="1817915"/>
            <a:ext cx="0" cy="2016125"/>
          </a:xfrm>
          <a:prstGeom prst="line">
            <a:avLst/>
          </a:prstGeom>
          <a:noFill/>
          <a:ln w="12700">
            <a:solidFill>
              <a:schemeClr val="tx1"/>
            </a:solidFill>
            <a:round/>
            <a:headEnd type="none" w="sm" len="sm"/>
            <a:tailEnd type="none" w="sm" len="sm"/>
          </a:ln>
        </p:spPr>
        <p:txBody>
          <a:bodyPr/>
          <a:lstStyle/>
          <a:p>
            <a:endParaRPr lang="el-GR"/>
          </a:p>
        </p:txBody>
      </p:sp>
      <p:sp>
        <p:nvSpPr>
          <p:cNvPr id="33798" name="Line 6"/>
          <p:cNvSpPr>
            <a:spLocks noChangeShapeType="1"/>
          </p:cNvSpPr>
          <p:nvPr/>
        </p:nvSpPr>
        <p:spPr bwMode="auto">
          <a:xfrm>
            <a:off x="670470" y="2033815"/>
            <a:ext cx="0" cy="1441450"/>
          </a:xfrm>
          <a:prstGeom prst="line">
            <a:avLst/>
          </a:prstGeom>
          <a:noFill/>
          <a:ln w="57150">
            <a:solidFill>
              <a:schemeClr val="tx1"/>
            </a:solidFill>
            <a:round/>
            <a:headEnd type="triangle" w="med" len="med"/>
            <a:tailEnd type="triangle" w="med" len="med"/>
          </a:ln>
        </p:spPr>
        <p:txBody>
          <a:bodyPr/>
          <a:lstStyle/>
          <a:p>
            <a:endParaRPr lang="el-GR"/>
          </a:p>
        </p:txBody>
      </p:sp>
      <p:sp>
        <p:nvSpPr>
          <p:cNvPr id="33799" name="Line 7"/>
          <p:cNvSpPr>
            <a:spLocks noChangeShapeType="1"/>
          </p:cNvSpPr>
          <p:nvPr/>
        </p:nvSpPr>
        <p:spPr bwMode="auto">
          <a:xfrm>
            <a:off x="670470" y="2754540"/>
            <a:ext cx="1295400" cy="0"/>
          </a:xfrm>
          <a:prstGeom prst="line">
            <a:avLst/>
          </a:prstGeom>
          <a:noFill/>
          <a:ln w="28575">
            <a:solidFill>
              <a:schemeClr val="tx1"/>
            </a:solidFill>
            <a:round/>
            <a:headEnd type="none" w="sm" len="sm"/>
            <a:tailEnd type="none" w="sm" len="sm"/>
          </a:ln>
        </p:spPr>
        <p:txBody>
          <a:bodyPr/>
          <a:lstStyle/>
          <a:p>
            <a:endParaRPr lang="el-GR"/>
          </a:p>
        </p:txBody>
      </p:sp>
      <p:sp>
        <p:nvSpPr>
          <p:cNvPr id="33800" name="Rectangle 8"/>
          <p:cNvSpPr>
            <a:spLocks noChangeArrowheads="1"/>
          </p:cNvSpPr>
          <p:nvPr/>
        </p:nvSpPr>
        <p:spPr bwMode="auto">
          <a:xfrm>
            <a:off x="1894433" y="1962378"/>
            <a:ext cx="3743325" cy="1439862"/>
          </a:xfrm>
          <a:prstGeom prst="rect">
            <a:avLst/>
          </a:prstGeom>
          <a:solidFill>
            <a:srgbClr val="E5E500"/>
          </a:solidFill>
          <a:ln w="12700">
            <a:solidFill>
              <a:schemeClr val="tx1"/>
            </a:solidFill>
            <a:miter lim="800000"/>
            <a:headEnd type="none" w="sm" len="sm"/>
            <a:tailEnd type="none" w="sm" len="sm"/>
          </a:ln>
        </p:spPr>
        <p:txBody>
          <a:bodyPr wrap="none" anchor="ctr"/>
          <a:lstStyle/>
          <a:p>
            <a:pPr algn="r"/>
            <a:endParaRPr lang="en-GB" sz="1600"/>
          </a:p>
        </p:txBody>
      </p:sp>
      <p:sp>
        <p:nvSpPr>
          <p:cNvPr id="33801" name="Rectangle 9"/>
          <p:cNvSpPr>
            <a:spLocks noChangeArrowheads="1"/>
          </p:cNvSpPr>
          <p:nvPr/>
        </p:nvSpPr>
        <p:spPr bwMode="auto">
          <a:xfrm>
            <a:off x="2181770" y="2322740"/>
            <a:ext cx="1152525" cy="719138"/>
          </a:xfrm>
          <a:prstGeom prst="rect">
            <a:avLst/>
          </a:prstGeom>
          <a:solidFill>
            <a:srgbClr val="96E9AF"/>
          </a:solidFill>
          <a:ln w="12700">
            <a:solidFill>
              <a:schemeClr val="tx1"/>
            </a:solidFill>
            <a:miter lim="800000"/>
            <a:headEnd type="none" w="sm" len="sm"/>
            <a:tailEnd type="none" w="sm" len="sm"/>
          </a:ln>
        </p:spPr>
        <p:txBody>
          <a:bodyPr wrap="none" anchor="ctr"/>
          <a:lstStyle/>
          <a:p>
            <a:pPr algn="ctr"/>
            <a:r>
              <a:rPr lang="en-US" sz="1600"/>
              <a:t>Bus </a:t>
            </a:r>
          </a:p>
          <a:p>
            <a:pPr algn="ctr"/>
            <a:r>
              <a:rPr lang="en-US" sz="1600"/>
              <a:t>Interface</a:t>
            </a:r>
            <a:endParaRPr lang="el-GR" sz="1600"/>
          </a:p>
        </p:txBody>
      </p:sp>
      <p:sp>
        <p:nvSpPr>
          <p:cNvPr id="33802" name="Rectangle 11"/>
          <p:cNvSpPr>
            <a:spLocks noChangeArrowheads="1"/>
          </p:cNvSpPr>
          <p:nvPr/>
        </p:nvSpPr>
        <p:spPr bwMode="auto">
          <a:xfrm>
            <a:off x="4126458" y="2322740"/>
            <a:ext cx="1152525" cy="719138"/>
          </a:xfrm>
          <a:prstGeom prst="rect">
            <a:avLst/>
          </a:prstGeom>
          <a:solidFill>
            <a:srgbClr val="96E9AF"/>
          </a:solidFill>
          <a:ln w="12700">
            <a:solidFill>
              <a:schemeClr val="tx1"/>
            </a:solidFill>
            <a:miter lim="800000"/>
            <a:headEnd type="none" w="sm" len="sm"/>
            <a:tailEnd type="none" w="sm" len="sm"/>
          </a:ln>
        </p:spPr>
        <p:txBody>
          <a:bodyPr wrap="none" anchor="ctr"/>
          <a:lstStyle/>
          <a:p>
            <a:pPr algn="ctr"/>
            <a:r>
              <a:rPr lang="en-US" sz="1600"/>
              <a:t>Link </a:t>
            </a:r>
          </a:p>
          <a:p>
            <a:pPr algn="ctr"/>
            <a:r>
              <a:rPr lang="en-US" sz="1600"/>
              <a:t>Interface</a:t>
            </a:r>
            <a:endParaRPr lang="el-GR" sz="1600"/>
          </a:p>
        </p:txBody>
      </p:sp>
      <p:sp>
        <p:nvSpPr>
          <p:cNvPr id="33803" name="Line 14"/>
          <p:cNvSpPr>
            <a:spLocks noChangeShapeType="1"/>
          </p:cNvSpPr>
          <p:nvPr/>
        </p:nvSpPr>
        <p:spPr bwMode="auto">
          <a:xfrm>
            <a:off x="3262858" y="2610078"/>
            <a:ext cx="792162" cy="0"/>
          </a:xfrm>
          <a:prstGeom prst="line">
            <a:avLst/>
          </a:prstGeom>
          <a:noFill/>
          <a:ln w="28575">
            <a:solidFill>
              <a:schemeClr val="tx1"/>
            </a:solidFill>
            <a:round/>
            <a:headEnd type="none" w="sm" len="sm"/>
            <a:tailEnd type="triangle" w="sm" len="sm"/>
          </a:ln>
        </p:spPr>
        <p:txBody>
          <a:bodyPr/>
          <a:lstStyle/>
          <a:p>
            <a:endParaRPr lang="el-GR"/>
          </a:p>
        </p:txBody>
      </p:sp>
      <p:sp>
        <p:nvSpPr>
          <p:cNvPr id="33804" name="Line 15"/>
          <p:cNvSpPr>
            <a:spLocks noChangeShapeType="1"/>
          </p:cNvSpPr>
          <p:nvPr/>
        </p:nvSpPr>
        <p:spPr bwMode="auto">
          <a:xfrm>
            <a:off x="3262858" y="2825978"/>
            <a:ext cx="792162" cy="0"/>
          </a:xfrm>
          <a:prstGeom prst="line">
            <a:avLst/>
          </a:prstGeom>
          <a:noFill/>
          <a:ln w="28575">
            <a:solidFill>
              <a:schemeClr val="tx1"/>
            </a:solidFill>
            <a:round/>
            <a:headEnd type="triangle" w="med" len="med"/>
            <a:tailEnd type="none" w="sm" len="sm"/>
          </a:ln>
        </p:spPr>
        <p:txBody>
          <a:bodyPr/>
          <a:lstStyle/>
          <a:p>
            <a:endParaRPr lang="el-GR"/>
          </a:p>
        </p:txBody>
      </p:sp>
      <p:sp>
        <p:nvSpPr>
          <p:cNvPr id="33805" name="Line 16"/>
          <p:cNvSpPr>
            <a:spLocks noChangeShapeType="1"/>
          </p:cNvSpPr>
          <p:nvPr/>
        </p:nvSpPr>
        <p:spPr bwMode="auto">
          <a:xfrm>
            <a:off x="5637758" y="2683103"/>
            <a:ext cx="1225550" cy="0"/>
          </a:xfrm>
          <a:prstGeom prst="line">
            <a:avLst/>
          </a:prstGeom>
          <a:noFill/>
          <a:ln w="38100">
            <a:solidFill>
              <a:schemeClr val="tx1"/>
            </a:solidFill>
            <a:round/>
            <a:headEnd type="triangle" w="med" len="med"/>
            <a:tailEnd type="triangle" w="med" len="med"/>
          </a:ln>
        </p:spPr>
        <p:txBody>
          <a:bodyPr/>
          <a:lstStyle/>
          <a:p>
            <a:endParaRPr lang="el-GR"/>
          </a:p>
        </p:txBody>
      </p:sp>
      <p:sp>
        <p:nvSpPr>
          <p:cNvPr id="33806" name="Text Box 17"/>
          <p:cNvSpPr txBox="1">
            <a:spLocks noChangeArrowheads="1"/>
          </p:cNvSpPr>
          <p:nvPr/>
        </p:nvSpPr>
        <p:spPr bwMode="auto">
          <a:xfrm>
            <a:off x="2902495" y="3402240"/>
            <a:ext cx="1347788" cy="336550"/>
          </a:xfrm>
          <a:prstGeom prst="rect">
            <a:avLst/>
          </a:prstGeom>
          <a:noFill/>
          <a:ln w="12700">
            <a:noFill/>
            <a:miter lim="800000"/>
            <a:headEnd type="none" w="sm" len="sm"/>
            <a:tailEnd type="none" w="sm" len="sm"/>
          </a:ln>
        </p:spPr>
        <p:txBody>
          <a:bodyPr wrap="none">
            <a:spAutoFit/>
          </a:bodyPr>
          <a:lstStyle/>
          <a:p>
            <a:pPr algn="r"/>
            <a:r>
              <a:rPr lang="en-US" sz="1600"/>
              <a:t>Adaptor card</a:t>
            </a:r>
            <a:endParaRPr lang="el-GR" sz="1600"/>
          </a:p>
        </p:txBody>
      </p:sp>
      <p:sp>
        <p:nvSpPr>
          <p:cNvPr id="33807" name="Text Box 18"/>
          <p:cNvSpPr txBox="1">
            <a:spLocks noChangeArrowheads="1"/>
          </p:cNvSpPr>
          <p:nvPr/>
        </p:nvSpPr>
        <p:spPr bwMode="auto">
          <a:xfrm>
            <a:off x="310108" y="3834040"/>
            <a:ext cx="668337" cy="336550"/>
          </a:xfrm>
          <a:prstGeom prst="rect">
            <a:avLst/>
          </a:prstGeom>
          <a:noFill/>
          <a:ln w="12700">
            <a:noFill/>
            <a:miter lim="800000"/>
            <a:headEnd type="none" w="sm" len="sm"/>
            <a:tailEnd type="none" w="sm" len="sm"/>
          </a:ln>
        </p:spPr>
        <p:txBody>
          <a:bodyPr wrap="none">
            <a:spAutoFit/>
          </a:bodyPr>
          <a:lstStyle/>
          <a:p>
            <a:pPr algn="r"/>
            <a:r>
              <a:rPr lang="en-US" sz="1600"/>
              <a:t>Node</a:t>
            </a:r>
            <a:endParaRPr lang="el-GR" sz="1600"/>
          </a:p>
        </p:txBody>
      </p:sp>
      <p:sp>
        <p:nvSpPr>
          <p:cNvPr id="33808" name="Text Box 19"/>
          <p:cNvSpPr txBox="1">
            <a:spLocks noChangeArrowheads="1"/>
          </p:cNvSpPr>
          <p:nvPr/>
        </p:nvSpPr>
        <p:spPr bwMode="auto">
          <a:xfrm rot="-5400000">
            <a:off x="-224086" y="2712472"/>
            <a:ext cx="1404937" cy="336550"/>
          </a:xfrm>
          <a:prstGeom prst="rect">
            <a:avLst/>
          </a:prstGeom>
          <a:noFill/>
          <a:ln w="12700">
            <a:noFill/>
            <a:miter lim="800000"/>
            <a:headEnd type="none" w="sm" len="sm"/>
            <a:tailEnd type="none" w="sm" len="sm"/>
          </a:ln>
        </p:spPr>
        <p:txBody>
          <a:bodyPr wrap="none">
            <a:spAutoFit/>
          </a:bodyPr>
          <a:lstStyle/>
          <a:p>
            <a:pPr algn="r"/>
            <a:r>
              <a:rPr lang="en-US" sz="1600"/>
              <a:t>Node I/O Bus</a:t>
            </a:r>
            <a:endParaRPr lang="el-GR" sz="1600"/>
          </a:p>
        </p:txBody>
      </p:sp>
      <p:sp>
        <p:nvSpPr>
          <p:cNvPr id="33809" name="Text Box 20"/>
          <p:cNvSpPr txBox="1">
            <a:spLocks noChangeArrowheads="1"/>
          </p:cNvSpPr>
          <p:nvPr/>
        </p:nvSpPr>
        <p:spPr bwMode="auto">
          <a:xfrm>
            <a:off x="5637758" y="2322740"/>
            <a:ext cx="1357312" cy="336550"/>
          </a:xfrm>
          <a:prstGeom prst="rect">
            <a:avLst/>
          </a:prstGeom>
          <a:noFill/>
          <a:ln w="12700">
            <a:noFill/>
            <a:miter lim="800000"/>
            <a:headEnd type="none" w="sm" len="sm"/>
            <a:tailEnd type="none" w="sm" len="sm"/>
          </a:ln>
        </p:spPr>
        <p:txBody>
          <a:bodyPr wrap="none">
            <a:spAutoFit/>
          </a:bodyPr>
          <a:lstStyle/>
          <a:p>
            <a:pPr algn="r"/>
            <a:r>
              <a:rPr lang="en-US" sz="1600"/>
              <a:t>Network Link</a:t>
            </a:r>
            <a:endParaRPr lang="el-GR" sz="1600"/>
          </a:p>
        </p:txBody>
      </p:sp>
      <p:sp>
        <p:nvSpPr>
          <p:cNvPr id="222229" name="Cloud"/>
          <p:cNvSpPr>
            <a:spLocks noChangeAspect="1" noEditPoints="1" noChangeArrowheads="1"/>
          </p:cNvSpPr>
          <p:nvPr/>
        </p:nvSpPr>
        <p:spPr bwMode="auto">
          <a:xfrm>
            <a:off x="6821579" y="1627088"/>
            <a:ext cx="2214917" cy="14827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r">
              <a:defRPr/>
            </a:pPr>
            <a:endParaRPr lang="en-GB" sz="1600">
              <a:latin typeface="Arial Greek" charset="-95"/>
            </a:endParaRPr>
          </a:p>
        </p:txBody>
      </p:sp>
      <p:sp>
        <p:nvSpPr>
          <p:cNvPr id="33811" name="Text Box 22"/>
          <p:cNvSpPr txBox="1">
            <a:spLocks noChangeArrowheads="1"/>
          </p:cNvSpPr>
          <p:nvPr/>
        </p:nvSpPr>
        <p:spPr bwMode="auto">
          <a:xfrm>
            <a:off x="1339" y="4328702"/>
            <a:ext cx="9901238" cy="2032000"/>
          </a:xfrm>
          <a:prstGeom prst="rect">
            <a:avLst/>
          </a:prstGeom>
          <a:noFill/>
          <a:ln w="12700">
            <a:noFill/>
            <a:miter lim="800000"/>
            <a:headEnd type="none" w="sm" len="sm"/>
            <a:tailEnd type="none" w="sm" len="sm"/>
          </a:ln>
        </p:spPr>
        <p:txBody>
          <a:bodyPr>
            <a:spAutoFit/>
          </a:bodyPr>
          <a:lstStyle/>
          <a:p>
            <a:r>
              <a:rPr lang="en-US" sz="1800" dirty="0"/>
              <a:t>  </a:t>
            </a:r>
            <a:r>
              <a:rPr lang="el-GR" sz="1800" dirty="0" smtClean="0"/>
              <a:t>Είναι υπεύθυνο </a:t>
            </a:r>
            <a:r>
              <a:rPr lang="el-GR" sz="1800" dirty="0"/>
              <a:t>για την επικοινωνία με τον πατρικό κόμβο</a:t>
            </a:r>
            <a:r>
              <a:rPr lang="en-US" sz="1800" dirty="0"/>
              <a:t> </a:t>
            </a:r>
            <a:r>
              <a:rPr lang="el-GR" sz="1800" dirty="0"/>
              <a:t>του </a:t>
            </a:r>
            <a:r>
              <a:rPr lang="en-US" sz="1800" dirty="0"/>
              <a:t>adapter</a:t>
            </a:r>
            <a:r>
              <a:rPr lang="el-GR" sz="1800" dirty="0"/>
              <a:t>.</a:t>
            </a:r>
            <a:endParaRPr lang="en-US" sz="1800" dirty="0"/>
          </a:p>
          <a:p>
            <a:r>
              <a:rPr lang="en-US" sz="1800" b="1" dirty="0"/>
              <a:t>  </a:t>
            </a:r>
            <a:r>
              <a:rPr lang="el-GR" sz="1800" b="1" dirty="0"/>
              <a:t>Μεταφέρει δεδομένα </a:t>
            </a:r>
            <a:r>
              <a:rPr lang="en-US" sz="1800" b="1" dirty="0"/>
              <a:t>&amp; </a:t>
            </a:r>
            <a:r>
              <a:rPr lang="el-GR" sz="1800" b="1" dirty="0"/>
              <a:t>πληροφορίες ελέγχου</a:t>
            </a:r>
            <a:r>
              <a:rPr lang="en-US" sz="1800" dirty="0"/>
              <a:t> </a:t>
            </a:r>
            <a:r>
              <a:rPr lang="el-GR" sz="1800" dirty="0"/>
              <a:t>μεταξύ </a:t>
            </a:r>
            <a:r>
              <a:rPr lang="en-US" sz="1800" dirty="0"/>
              <a:t>adapter-</a:t>
            </a:r>
            <a:r>
              <a:rPr lang="el-GR" sz="1800" dirty="0"/>
              <a:t>πατρικού κόμβου</a:t>
            </a:r>
            <a:endParaRPr lang="en-US" sz="1800" dirty="0"/>
          </a:p>
          <a:p>
            <a:endParaRPr lang="en-US" sz="1800" b="1" dirty="0"/>
          </a:p>
          <a:p>
            <a:r>
              <a:rPr lang="en-US" sz="1800" b="1" dirty="0"/>
              <a:t> </a:t>
            </a:r>
            <a:r>
              <a:rPr lang="el-GR" sz="1800" b="1" dirty="0" smtClean="0"/>
              <a:t>Υλοποιεί </a:t>
            </a:r>
            <a:r>
              <a:rPr lang="el-GR" sz="1800" b="1" dirty="0"/>
              <a:t>το πρωτόκολλο επιπέδου ζεύξης</a:t>
            </a:r>
            <a:endParaRPr lang="en-US" sz="1800" b="1" dirty="0"/>
          </a:p>
          <a:p>
            <a:r>
              <a:rPr lang="en-US" sz="1800" dirty="0"/>
              <a:t> </a:t>
            </a:r>
            <a:r>
              <a:rPr lang="el-GR" sz="1800" dirty="0" smtClean="0"/>
              <a:t>Παρέχει </a:t>
            </a:r>
            <a:r>
              <a:rPr lang="el-GR" sz="1800" dirty="0"/>
              <a:t>πλαισίωση (</a:t>
            </a:r>
            <a:r>
              <a:rPr lang="en-GB" sz="1800" dirty="0"/>
              <a:t>f</a:t>
            </a:r>
            <a:r>
              <a:rPr lang="en-US" sz="1800" dirty="0" err="1"/>
              <a:t>raming</a:t>
            </a:r>
            <a:r>
              <a:rPr lang="en-US" sz="1800" dirty="0"/>
              <a:t>), </a:t>
            </a:r>
            <a:r>
              <a:rPr lang="el-GR" sz="1800" dirty="0" err="1"/>
              <a:t>αποπλαισίωση</a:t>
            </a:r>
            <a:r>
              <a:rPr lang="el-GR" sz="1800" dirty="0"/>
              <a:t> (</a:t>
            </a:r>
            <a:r>
              <a:rPr lang="en-US" sz="1800" dirty="0" err="1"/>
              <a:t>deframing</a:t>
            </a:r>
            <a:r>
              <a:rPr lang="el-GR" sz="1800" dirty="0"/>
              <a:t>)</a:t>
            </a:r>
            <a:r>
              <a:rPr lang="en-US" sz="1800" dirty="0"/>
              <a:t>, </a:t>
            </a:r>
            <a:r>
              <a:rPr lang="en-US" sz="1800" dirty="0" smtClean="0"/>
              <a:t> </a:t>
            </a:r>
            <a:r>
              <a:rPr lang="el-GR" sz="1800" dirty="0"/>
              <a:t>ανίχνευση </a:t>
            </a:r>
            <a:r>
              <a:rPr lang="el-GR" sz="1800" dirty="0" smtClean="0"/>
              <a:t>&amp; διόρθωση </a:t>
            </a:r>
            <a:r>
              <a:rPr lang="el-GR" sz="1800" dirty="0"/>
              <a:t>λαθών</a:t>
            </a:r>
            <a:r>
              <a:rPr lang="en-US" sz="1800" dirty="0"/>
              <a:t>, </a:t>
            </a:r>
            <a:endParaRPr lang="el-GR" sz="1800" dirty="0" smtClean="0"/>
          </a:p>
          <a:p>
            <a:r>
              <a:rPr lang="el-GR" sz="1800" dirty="0" smtClean="0"/>
              <a:t>και μηχανισμό </a:t>
            </a:r>
            <a:r>
              <a:rPr lang="el-GR" sz="1800" dirty="0"/>
              <a:t>τυχαίας πρόσβασης</a:t>
            </a:r>
            <a:r>
              <a:rPr lang="en-US" sz="1800" dirty="0"/>
              <a:t> </a:t>
            </a:r>
          </a:p>
          <a:p>
            <a:endParaRPr lang="el-GR" sz="1800" dirty="0"/>
          </a:p>
        </p:txBody>
      </p:sp>
      <p:sp>
        <p:nvSpPr>
          <p:cNvPr id="33812" name="Line 23"/>
          <p:cNvSpPr>
            <a:spLocks noChangeShapeType="1"/>
          </p:cNvSpPr>
          <p:nvPr/>
        </p:nvSpPr>
        <p:spPr bwMode="auto">
          <a:xfrm flipH="1">
            <a:off x="7524328" y="3057527"/>
            <a:ext cx="142875" cy="431800"/>
          </a:xfrm>
          <a:prstGeom prst="line">
            <a:avLst/>
          </a:prstGeom>
          <a:noFill/>
          <a:ln w="12700">
            <a:solidFill>
              <a:schemeClr val="tx1"/>
            </a:solidFill>
            <a:round/>
            <a:headEnd type="triangle" w="med" len="med"/>
            <a:tailEnd type="none" w="sm" len="sm"/>
          </a:ln>
        </p:spPr>
        <p:txBody>
          <a:bodyPr/>
          <a:lstStyle/>
          <a:p>
            <a:endParaRPr lang="el-GR"/>
          </a:p>
        </p:txBody>
      </p:sp>
      <p:sp>
        <p:nvSpPr>
          <p:cNvPr id="33813" name="Text Box 24"/>
          <p:cNvSpPr txBox="1">
            <a:spLocks noChangeArrowheads="1"/>
          </p:cNvSpPr>
          <p:nvPr/>
        </p:nvSpPr>
        <p:spPr bwMode="auto">
          <a:xfrm>
            <a:off x="6660233" y="3402240"/>
            <a:ext cx="2287378" cy="338554"/>
          </a:xfrm>
          <a:prstGeom prst="rect">
            <a:avLst/>
          </a:prstGeom>
          <a:noFill/>
          <a:ln w="12700">
            <a:noFill/>
            <a:miter lim="800000"/>
            <a:headEnd type="none" w="sm" len="sm"/>
            <a:tailEnd type="none" w="sm" len="sm"/>
          </a:ln>
        </p:spPr>
        <p:txBody>
          <a:bodyPr wrap="square">
            <a:spAutoFit/>
          </a:bodyPr>
          <a:lstStyle/>
          <a:p>
            <a:pPr algn="r"/>
            <a:r>
              <a:rPr lang="en-US" sz="1600"/>
              <a:t>Errors may occur</a:t>
            </a:r>
            <a:endParaRPr lang="el-GR" sz="1600"/>
          </a:p>
        </p:txBody>
      </p:sp>
      <p:cxnSp>
        <p:nvCxnSpPr>
          <p:cNvPr id="23" name="Straight Arrow Connector 22"/>
          <p:cNvCxnSpPr/>
          <p:nvPr/>
        </p:nvCxnSpPr>
        <p:spPr bwMode="auto">
          <a:xfrm flipH="1" flipV="1">
            <a:off x="3563939" y="3634948"/>
            <a:ext cx="12450" cy="658148"/>
          </a:xfrm>
          <a:prstGeom prst="straightConnector1">
            <a:avLst/>
          </a:prstGeom>
          <a:ln>
            <a:solidFill>
              <a:srgbClr val="008000"/>
            </a:solidFill>
            <a:headEnd type="none" w="sm" len="sm"/>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smtClean="0"/>
              <a:t>Υπηρεσίες στο Επίπεδο ζεύξης</a:t>
            </a:r>
            <a:endParaRPr lang="en-US" smtClean="0"/>
          </a:p>
        </p:txBody>
      </p:sp>
      <p:sp>
        <p:nvSpPr>
          <p:cNvPr id="34819" name="Rectangle 3"/>
          <p:cNvSpPr>
            <a:spLocks noGrp="1" noChangeArrowheads="1"/>
          </p:cNvSpPr>
          <p:nvPr>
            <p:ph idx="1"/>
          </p:nvPr>
        </p:nvSpPr>
        <p:spPr>
          <a:xfrm>
            <a:off x="0" y="1196975"/>
            <a:ext cx="9467850" cy="5761038"/>
          </a:xfrm>
        </p:spPr>
        <p:txBody>
          <a:bodyPr/>
          <a:lstStyle/>
          <a:p>
            <a:r>
              <a:rPr lang="el-GR" sz="2000" b="1" dirty="0" smtClean="0">
                <a:solidFill>
                  <a:srgbClr val="FF0000"/>
                </a:solidFill>
              </a:rPr>
              <a:t>Πλαισίωση, πρόσβαση ζεύξης (</a:t>
            </a:r>
            <a:r>
              <a:rPr lang="en-GB" sz="2000" b="1" dirty="0" smtClean="0">
                <a:solidFill>
                  <a:srgbClr val="FF0000"/>
                </a:solidFill>
              </a:rPr>
              <a:t>f</a:t>
            </a:r>
            <a:r>
              <a:rPr lang="en-US" sz="2000" b="1" dirty="0" err="1" smtClean="0">
                <a:solidFill>
                  <a:srgbClr val="FF0000"/>
                </a:solidFill>
              </a:rPr>
              <a:t>raming</a:t>
            </a:r>
            <a:r>
              <a:rPr lang="en-US" sz="2000" b="1" dirty="0" smtClean="0">
                <a:solidFill>
                  <a:srgbClr val="FF0000"/>
                </a:solidFill>
              </a:rPr>
              <a:t>, link access</a:t>
            </a:r>
            <a:r>
              <a:rPr lang="el-GR" sz="2000" b="1" dirty="0" smtClean="0">
                <a:solidFill>
                  <a:srgbClr val="FF0000"/>
                </a:solidFill>
              </a:rPr>
              <a:t>)</a:t>
            </a:r>
            <a:r>
              <a:rPr lang="en-US" sz="2000" dirty="0" smtClean="0">
                <a:solidFill>
                  <a:srgbClr val="FF0000"/>
                </a:solidFill>
              </a:rPr>
              <a:t>:</a:t>
            </a:r>
            <a:r>
              <a:rPr lang="en-US" sz="2000" dirty="0" smtClean="0"/>
              <a:t> </a:t>
            </a:r>
          </a:p>
          <a:p>
            <a:pPr lvl="1">
              <a:buFont typeface="Wingdings" pitchFamily="2" charset="2"/>
              <a:buChar char="§"/>
            </a:pPr>
            <a:r>
              <a:rPr lang="el-GR" dirty="0" smtClean="0"/>
              <a:t>Ενθυλάκωση του </a:t>
            </a:r>
            <a:r>
              <a:rPr lang="en-GB" dirty="0" smtClean="0"/>
              <a:t>datagram </a:t>
            </a:r>
            <a:r>
              <a:rPr lang="el-GR" dirty="0" smtClean="0"/>
              <a:t>του επιπέδου δικτύου</a:t>
            </a:r>
            <a:r>
              <a:rPr lang="en-US" dirty="0" smtClean="0"/>
              <a:t> </a:t>
            </a:r>
            <a:r>
              <a:rPr lang="el-GR" dirty="0" smtClean="0"/>
              <a:t>σε </a:t>
            </a:r>
            <a:r>
              <a:rPr lang="en-GB" dirty="0" smtClean="0"/>
              <a:t>frame</a:t>
            </a:r>
            <a:r>
              <a:rPr lang="en-US" dirty="0" smtClean="0"/>
              <a:t>, </a:t>
            </a:r>
            <a:r>
              <a:rPr lang="el-GR" dirty="0" smtClean="0"/>
              <a:t>προσθήκη επικεφαλίδας (</a:t>
            </a:r>
            <a:r>
              <a:rPr lang="en-GB" dirty="0" smtClean="0"/>
              <a:t>header</a:t>
            </a:r>
            <a:r>
              <a:rPr lang="el-GR" dirty="0" smtClean="0"/>
              <a:t>)</a:t>
            </a:r>
            <a:r>
              <a:rPr lang="en-US" dirty="0" smtClean="0"/>
              <a:t>, </a:t>
            </a:r>
            <a:r>
              <a:rPr lang="el-GR" dirty="0" smtClean="0"/>
              <a:t>ουράς (</a:t>
            </a:r>
            <a:r>
              <a:rPr lang="en-US" dirty="0" smtClean="0"/>
              <a:t>trailer</a:t>
            </a:r>
            <a:r>
              <a:rPr lang="el-GR" dirty="0" smtClean="0"/>
              <a:t>)</a:t>
            </a:r>
            <a:endParaRPr lang="en-US" dirty="0" smtClean="0"/>
          </a:p>
          <a:p>
            <a:pPr lvl="1">
              <a:buFont typeface="Wingdings" pitchFamily="2" charset="2"/>
              <a:buChar char="§"/>
            </a:pPr>
            <a:r>
              <a:rPr lang="el-GR" dirty="0" smtClean="0"/>
              <a:t>Πρόσβαση στο κανάλι, αν είναι μέσο διαμοιραζόμενης πρόσβασης </a:t>
            </a:r>
            <a:endParaRPr lang="en-US" dirty="0" smtClean="0"/>
          </a:p>
          <a:p>
            <a:pPr lvl="1">
              <a:buFont typeface="Wingdings" pitchFamily="2" charset="2"/>
              <a:buChar char="§"/>
            </a:pPr>
            <a:r>
              <a:rPr lang="el-GR" dirty="0" smtClean="0"/>
              <a:t>Οι </a:t>
            </a:r>
            <a:r>
              <a:rPr lang="en-US" dirty="0" smtClean="0"/>
              <a:t>“</a:t>
            </a:r>
            <a:r>
              <a:rPr lang="en-US" dirty="0" smtClean="0">
                <a:solidFill>
                  <a:srgbClr val="008000"/>
                </a:solidFill>
              </a:rPr>
              <a:t>MAC</a:t>
            </a:r>
            <a:r>
              <a:rPr lang="en-US" dirty="0" smtClean="0"/>
              <a:t>” </a:t>
            </a:r>
            <a:r>
              <a:rPr lang="el-GR" dirty="0" smtClean="0"/>
              <a:t>διευθύνσεις των επικεφαλίδων </a:t>
            </a:r>
            <a:r>
              <a:rPr lang="en-GB" dirty="0" smtClean="0"/>
              <a:t>frames</a:t>
            </a:r>
            <a:r>
              <a:rPr lang="el-GR" dirty="0" smtClean="0"/>
              <a:t> χρησιμοποιούνται </a:t>
            </a:r>
            <a:r>
              <a:rPr lang="en-US" dirty="0" smtClean="0"/>
              <a:t> </a:t>
            </a:r>
            <a:endParaRPr lang="el-GR" dirty="0" smtClean="0"/>
          </a:p>
          <a:p>
            <a:pPr lvl="1">
              <a:buFont typeface="Monotype Sorts"/>
              <a:buNone/>
            </a:pPr>
            <a:r>
              <a:rPr lang="el-GR" dirty="0" smtClean="0"/>
              <a:t>     για να </a:t>
            </a:r>
            <a:r>
              <a:rPr lang="el-GR" b="1" dirty="0" smtClean="0">
                <a:solidFill>
                  <a:srgbClr val="BAC620"/>
                </a:solidFill>
              </a:rPr>
              <a:t>προσδιορίσουν</a:t>
            </a:r>
            <a:r>
              <a:rPr lang="el-GR" dirty="0" smtClean="0"/>
              <a:t> </a:t>
            </a:r>
            <a:r>
              <a:rPr lang="en-US" b="1" dirty="0" smtClean="0">
                <a:solidFill>
                  <a:srgbClr val="BAC620"/>
                </a:solidFill>
              </a:rPr>
              <a:t> </a:t>
            </a:r>
            <a:r>
              <a:rPr lang="el-GR" b="1" u="sng" dirty="0" smtClean="0">
                <a:solidFill>
                  <a:srgbClr val="BAC620"/>
                </a:solidFill>
              </a:rPr>
              <a:t>την πηγή και τον προορισμό</a:t>
            </a:r>
            <a:endParaRPr lang="en-US" b="1" u="sng" dirty="0" smtClean="0">
              <a:solidFill>
                <a:srgbClr val="BAC620"/>
              </a:solidFill>
            </a:endParaRPr>
          </a:p>
          <a:p>
            <a:pPr lvl="2">
              <a:buSzPct val="120000"/>
              <a:buNone/>
            </a:pPr>
            <a:r>
              <a:rPr lang="en-US" b="1" dirty="0" smtClean="0">
                <a:solidFill>
                  <a:srgbClr val="3333FF"/>
                </a:solidFill>
                <a:sym typeface="Wingdings"/>
              </a:rPr>
              <a:t> </a:t>
            </a:r>
            <a:r>
              <a:rPr lang="el-GR" b="1" dirty="0" smtClean="0">
                <a:solidFill>
                  <a:srgbClr val="3333FF"/>
                </a:solidFill>
              </a:rPr>
              <a:t>διαφορετικό από την διεύθυνση Ι</a:t>
            </a:r>
            <a:r>
              <a:rPr lang="en-US" b="1" dirty="0" smtClean="0">
                <a:solidFill>
                  <a:srgbClr val="3333FF"/>
                </a:solidFill>
              </a:rPr>
              <a:t>P!</a:t>
            </a:r>
          </a:p>
          <a:p>
            <a:pPr lvl="2">
              <a:buFont typeface="Webdings" pitchFamily="18" charset="2"/>
              <a:buNone/>
            </a:pPr>
            <a:endParaRPr lang="en-US" b="1" dirty="0" smtClean="0">
              <a:solidFill>
                <a:srgbClr val="3333FF"/>
              </a:solidFill>
            </a:endParaRPr>
          </a:p>
          <a:p>
            <a:r>
              <a:rPr lang="el-GR" sz="2000" dirty="0" smtClean="0">
                <a:solidFill>
                  <a:srgbClr val="FF0000"/>
                </a:solidFill>
              </a:rPr>
              <a:t>Αξιόπιστη μετάδοση πακέτων μεταξύ γειτονικών κόμβων</a:t>
            </a:r>
            <a:endParaRPr lang="en-US" sz="2000" dirty="0" smtClean="0">
              <a:solidFill>
                <a:srgbClr val="FF0000"/>
              </a:solidFill>
            </a:endParaRPr>
          </a:p>
          <a:p>
            <a:pPr lvl="1"/>
            <a:r>
              <a:rPr lang="el-GR" b="1" dirty="0" smtClean="0"/>
              <a:t>Σπάνια χρησιμοποιείται σε ζεύξεις με χαμηλές πιθανότητες λάθους </a:t>
            </a:r>
            <a:r>
              <a:rPr lang="en-US" b="1" dirty="0" smtClean="0"/>
              <a:t>(</a:t>
            </a:r>
            <a:r>
              <a:rPr lang="el-GR" b="1" dirty="0" smtClean="0"/>
              <a:t>πχ </a:t>
            </a:r>
            <a:r>
              <a:rPr lang="en-US" b="1" dirty="0" smtClean="0"/>
              <a:t>fiber)</a:t>
            </a:r>
          </a:p>
          <a:p>
            <a:pPr lvl="1">
              <a:buSzPct val="115000"/>
              <a:buFont typeface="Wingdings" pitchFamily="2" charset="2"/>
              <a:buChar char="F"/>
            </a:pPr>
            <a:r>
              <a:rPr lang="en-US" dirty="0" smtClean="0">
                <a:sym typeface="Wingdings" pitchFamily="2" charset="2"/>
              </a:rPr>
              <a:t> </a:t>
            </a:r>
            <a:r>
              <a:rPr lang="el-GR" dirty="0" smtClean="0">
                <a:sym typeface="Wingdings" pitchFamily="2" charset="2"/>
              </a:rPr>
              <a:t>Όμως χρησιμοποιείται σε </a:t>
            </a:r>
            <a:r>
              <a:rPr lang="el-GR" b="1" dirty="0" smtClean="0">
                <a:solidFill>
                  <a:srgbClr val="008000"/>
                </a:solidFill>
                <a:sym typeface="Wingdings" pitchFamily="2" charset="2"/>
              </a:rPr>
              <a:t>ασύρματες ζεύξεις που χαρακτηρίζονται </a:t>
            </a:r>
          </a:p>
          <a:p>
            <a:pPr lvl="1">
              <a:buSzPct val="115000"/>
              <a:buFont typeface="Monotype Sorts"/>
              <a:buNone/>
            </a:pPr>
            <a:r>
              <a:rPr lang="el-GR" b="1" dirty="0" smtClean="0">
                <a:solidFill>
                  <a:srgbClr val="008000"/>
                </a:solidFill>
                <a:sym typeface="Wingdings" pitchFamily="2" charset="2"/>
              </a:rPr>
              <a:t>	από υψηλά ποσοστά λαθών</a:t>
            </a:r>
          </a:p>
          <a:p>
            <a:pPr lvl="1">
              <a:buSzPct val="85000"/>
              <a:buFont typeface="Wingdings" pitchFamily="2" charset="2"/>
              <a:buChar char="§"/>
            </a:pPr>
            <a:r>
              <a:rPr lang="el-GR" dirty="0" smtClean="0"/>
              <a:t>Παρόμοιο θέμα αξιόπιστης μετάδοσης υπάρχει </a:t>
            </a:r>
            <a:r>
              <a:rPr lang="en-US" dirty="0" smtClean="0"/>
              <a:t>&amp; </a:t>
            </a:r>
            <a:r>
              <a:rPr lang="el-GR" dirty="0" smtClean="0"/>
              <a:t>στο επίπεδο δικτύου</a:t>
            </a:r>
          </a:p>
          <a:p>
            <a:pPr lvl="1">
              <a:buSzPct val="85000"/>
              <a:buFont typeface="Wingdings" pitchFamily="2" charset="2"/>
              <a:buNone/>
            </a:pPr>
            <a:r>
              <a:rPr lang="en-US" dirty="0" smtClean="0"/>
              <a:t>           </a:t>
            </a:r>
            <a:r>
              <a:rPr lang="el-GR" dirty="0" smtClean="0"/>
              <a:t>(</a:t>
            </a:r>
            <a:r>
              <a:rPr lang="en-US" dirty="0" smtClean="0"/>
              <a:t>UDP, TCP)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smtClean="0"/>
              <a:t>Υπηρεσίες επιπέδου ζεύξης</a:t>
            </a:r>
            <a:r>
              <a:rPr lang="en-US" smtClean="0"/>
              <a:t> (</a:t>
            </a:r>
            <a:r>
              <a:rPr lang="el-GR" smtClean="0"/>
              <a:t>περισσότερα</a:t>
            </a:r>
            <a:r>
              <a:rPr lang="en-US" smtClean="0"/>
              <a:t>)</a:t>
            </a:r>
          </a:p>
        </p:txBody>
      </p:sp>
      <p:sp>
        <p:nvSpPr>
          <p:cNvPr id="35843" name="Rectangle 3"/>
          <p:cNvSpPr>
            <a:spLocks noGrp="1" noChangeArrowheads="1"/>
          </p:cNvSpPr>
          <p:nvPr>
            <p:ph idx="1"/>
          </p:nvPr>
        </p:nvSpPr>
        <p:spPr>
          <a:xfrm>
            <a:off x="0" y="1125538"/>
            <a:ext cx="9144000" cy="4648200"/>
          </a:xfrm>
        </p:spPr>
        <p:txBody>
          <a:bodyPr/>
          <a:lstStyle/>
          <a:p>
            <a:r>
              <a:rPr lang="el-GR" sz="2000" i="1" smtClean="0">
                <a:solidFill>
                  <a:srgbClr val="FF0000"/>
                </a:solidFill>
              </a:rPr>
              <a:t>Έλεγχος ροής (</a:t>
            </a:r>
            <a:r>
              <a:rPr lang="en-GB" sz="2000" i="1" smtClean="0">
                <a:solidFill>
                  <a:srgbClr val="FF0000"/>
                </a:solidFill>
              </a:rPr>
              <a:t>f</a:t>
            </a:r>
            <a:r>
              <a:rPr lang="en-US" sz="2000" i="1" smtClean="0">
                <a:solidFill>
                  <a:srgbClr val="FF0000"/>
                </a:solidFill>
              </a:rPr>
              <a:t>low control):</a:t>
            </a:r>
            <a:r>
              <a:rPr lang="en-US" sz="2000" smtClean="0"/>
              <a:t> </a:t>
            </a:r>
          </a:p>
          <a:p>
            <a:pPr lvl="1"/>
            <a:r>
              <a:rPr lang="el-GR" smtClean="0"/>
              <a:t>Έλεγχος ρυθμού μεταξύ γειτονικών κόμβων αποστολέων &amp; παραληπτών</a:t>
            </a:r>
            <a:endParaRPr lang="en-US" smtClean="0"/>
          </a:p>
          <a:p>
            <a:r>
              <a:rPr lang="el-GR" sz="2000" i="1" smtClean="0">
                <a:solidFill>
                  <a:srgbClr val="FF0000"/>
                </a:solidFill>
              </a:rPr>
              <a:t>Ανίχνευση λαθών (</a:t>
            </a:r>
            <a:r>
              <a:rPr lang="en-US" sz="2000" i="1" smtClean="0">
                <a:solidFill>
                  <a:srgbClr val="FF0000"/>
                </a:solidFill>
              </a:rPr>
              <a:t>error detection</a:t>
            </a:r>
            <a:r>
              <a:rPr lang="el-GR" sz="2000" i="1" smtClean="0">
                <a:solidFill>
                  <a:srgbClr val="FF0000"/>
                </a:solidFill>
              </a:rPr>
              <a:t>)</a:t>
            </a:r>
            <a:r>
              <a:rPr lang="en-US" sz="2000" smtClean="0">
                <a:solidFill>
                  <a:srgbClr val="FF0000"/>
                </a:solidFill>
              </a:rPr>
              <a:t>:</a:t>
            </a:r>
            <a:r>
              <a:rPr lang="en-US" sz="2000" smtClean="0"/>
              <a:t> </a:t>
            </a:r>
          </a:p>
          <a:p>
            <a:pPr lvl="1"/>
            <a:r>
              <a:rPr lang="el-GR" smtClean="0">
                <a:solidFill>
                  <a:srgbClr val="9BA51B"/>
                </a:solidFill>
              </a:rPr>
              <a:t>Λάθη προκαλούνται από </a:t>
            </a:r>
            <a:r>
              <a:rPr lang="el-GR" b="1" smtClean="0">
                <a:solidFill>
                  <a:srgbClr val="9BA51B"/>
                </a:solidFill>
              </a:rPr>
              <a:t>εξασθένηση του σήματος, θόρυβο</a:t>
            </a:r>
            <a:r>
              <a:rPr lang="en-US" smtClean="0"/>
              <a:t> </a:t>
            </a:r>
          </a:p>
          <a:p>
            <a:pPr lvl="1"/>
            <a:r>
              <a:rPr lang="el-GR" smtClean="0"/>
              <a:t>Ο παραλήπτης ανακαλύπτει την ύπαρξη λαθών</a:t>
            </a:r>
            <a:r>
              <a:rPr lang="en-US" smtClean="0"/>
              <a:t>: </a:t>
            </a:r>
          </a:p>
          <a:p>
            <a:pPr lvl="2"/>
            <a:r>
              <a:rPr lang="el-GR" smtClean="0"/>
              <a:t>Στέλνει σήμα στον αποστολέα για επαναποστολή ή απορρίπτει το </a:t>
            </a:r>
            <a:r>
              <a:rPr lang="en-GB" smtClean="0"/>
              <a:t>frame</a:t>
            </a:r>
            <a:r>
              <a:rPr lang="en-US" smtClean="0"/>
              <a:t> </a:t>
            </a:r>
          </a:p>
          <a:p>
            <a:pPr lvl="2"/>
            <a:r>
              <a:rPr lang="el-GR" smtClean="0"/>
              <a:t>Υπάρχει πιθανότητα να έχομε στον δέκτη πακέτο με </a:t>
            </a:r>
            <a:r>
              <a:rPr lang="en-US" smtClean="0"/>
              <a:t>undetected errors </a:t>
            </a:r>
            <a:r>
              <a:rPr lang="el-GR" smtClean="0"/>
              <a:t>&amp; το πακέτο να προωθηθεί στο επίπεδο δικτύου</a:t>
            </a:r>
            <a:endParaRPr lang="en-US" smtClean="0"/>
          </a:p>
          <a:p>
            <a:r>
              <a:rPr lang="el-GR" sz="2000" i="1" smtClean="0">
                <a:solidFill>
                  <a:srgbClr val="FF0000"/>
                </a:solidFill>
              </a:rPr>
              <a:t>Διόρθωση λαθών (</a:t>
            </a:r>
            <a:r>
              <a:rPr lang="en-GB" sz="2000" i="1" smtClean="0">
                <a:solidFill>
                  <a:srgbClr val="FF0000"/>
                </a:solidFill>
              </a:rPr>
              <a:t>e</a:t>
            </a:r>
            <a:r>
              <a:rPr lang="en-US" sz="2000" i="1" smtClean="0">
                <a:solidFill>
                  <a:srgbClr val="FF0000"/>
                </a:solidFill>
              </a:rPr>
              <a:t>rror correction)</a:t>
            </a:r>
            <a:r>
              <a:rPr lang="en-US" sz="2000" smtClean="0">
                <a:solidFill>
                  <a:srgbClr val="FF0000"/>
                </a:solidFill>
              </a:rPr>
              <a:t>:</a:t>
            </a:r>
            <a:r>
              <a:rPr lang="en-US" sz="2000" smtClean="0"/>
              <a:t> </a:t>
            </a:r>
          </a:p>
          <a:p>
            <a:pPr lvl="1"/>
            <a:r>
              <a:rPr lang="el-GR" smtClean="0"/>
              <a:t>Ο παραλήπτης βρίσκει  </a:t>
            </a:r>
            <a:r>
              <a:rPr lang="el-GR" b="1" i="1" smtClean="0">
                <a:solidFill>
                  <a:srgbClr val="FF0000"/>
                </a:solidFill>
              </a:rPr>
              <a:t>και διορθώνει </a:t>
            </a:r>
            <a:r>
              <a:rPr lang="en-US" b="1" i="1" smtClean="0"/>
              <a:t> </a:t>
            </a:r>
            <a:r>
              <a:rPr lang="el-GR" smtClean="0"/>
              <a:t>τα λανθασμένα </a:t>
            </a:r>
            <a:r>
              <a:rPr lang="en-US" smtClean="0"/>
              <a:t>bit</a:t>
            </a:r>
            <a:r>
              <a:rPr lang="el-GR" smtClean="0"/>
              <a:t> </a:t>
            </a:r>
            <a:r>
              <a:rPr lang="en-US" smtClean="0"/>
              <a:t> </a:t>
            </a:r>
            <a:r>
              <a:rPr lang="el-GR" b="1" smtClean="0">
                <a:solidFill>
                  <a:srgbClr val="9BA51B"/>
                </a:solidFill>
              </a:rPr>
              <a:t>χωρίς να καταφύγει στην επαναποστολή </a:t>
            </a:r>
            <a:endParaRPr lang="en-US" b="1" smtClean="0">
              <a:solidFill>
                <a:srgbClr val="9BA51B"/>
              </a:solidFill>
            </a:endParaRPr>
          </a:p>
          <a:p>
            <a:r>
              <a:rPr lang="el-GR" sz="2000" i="1" smtClean="0">
                <a:solidFill>
                  <a:srgbClr val="FF0000"/>
                </a:solidFill>
              </a:rPr>
              <a:t>Ημιαμφίδρομο (</a:t>
            </a:r>
            <a:r>
              <a:rPr lang="en-GB" sz="2000" i="1" smtClean="0">
                <a:solidFill>
                  <a:srgbClr val="FF0000"/>
                </a:solidFill>
              </a:rPr>
              <a:t>h</a:t>
            </a:r>
            <a:r>
              <a:rPr lang="en-US" sz="2000" i="1" smtClean="0">
                <a:solidFill>
                  <a:srgbClr val="FF0000"/>
                </a:solidFill>
              </a:rPr>
              <a:t>alf-duplex) </a:t>
            </a:r>
            <a:r>
              <a:rPr lang="el-GR" sz="2000" i="1" smtClean="0">
                <a:solidFill>
                  <a:srgbClr val="FF0000"/>
                </a:solidFill>
              </a:rPr>
              <a:t>και πλήρως αμφίδρομο (</a:t>
            </a:r>
            <a:r>
              <a:rPr lang="en-US" sz="2000" i="1" smtClean="0">
                <a:solidFill>
                  <a:srgbClr val="FF0000"/>
                </a:solidFill>
              </a:rPr>
              <a:t>full-duplex</a:t>
            </a:r>
            <a:r>
              <a:rPr lang="el-GR" sz="2000" i="1" smtClean="0">
                <a:solidFill>
                  <a:srgbClr val="FF0000"/>
                </a:solidFill>
              </a:rPr>
              <a:t>)</a:t>
            </a:r>
            <a:endParaRPr lang="en-US" sz="2000" smtClean="0">
              <a:solidFill>
                <a:srgbClr val="FF0000"/>
              </a:solidFill>
            </a:endParaRPr>
          </a:p>
          <a:p>
            <a:pPr lvl="1"/>
            <a:r>
              <a:rPr lang="el-GR" smtClean="0"/>
              <a:t>Με το ημιαμφίδρομο</a:t>
            </a:r>
            <a:r>
              <a:rPr lang="en-US" smtClean="0"/>
              <a:t>,</a:t>
            </a:r>
            <a:r>
              <a:rPr lang="el-GR" smtClean="0"/>
              <a:t> οι κόμβοι και στις δύο άκρες της ζεύξης μπορούν να μεταδίδουν</a:t>
            </a:r>
            <a:r>
              <a:rPr lang="en-US" smtClean="0"/>
              <a:t>, </a:t>
            </a:r>
            <a:r>
              <a:rPr lang="el-GR" b="1" smtClean="0">
                <a:solidFill>
                  <a:schemeClr val="tx2"/>
                </a:solidFill>
              </a:rPr>
              <a:t>αλλά όχι ταυτόχρονα </a:t>
            </a:r>
            <a:endParaRPr lang="en-US" b="1" smtClean="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l-GR" smtClean="0"/>
              <a:t>Ανίχνευση λαθών </a:t>
            </a:r>
          </a:p>
        </p:txBody>
      </p:sp>
      <p:sp>
        <p:nvSpPr>
          <p:cNvPr id="36867" name="Rectangle 3"/>
          <p:cNvSpPr>
            <a:spLocks noGrp="1" noChangeArrowheads="1"/>
          </p:cNvSpPr>
          <p:nvPr>
            <p:ph idx="1"/>
          </p:nvPr>
        </p:nvSpPr>
        <p:spPr>
          <a:xfrm>
            <a:off x="0" y="1143000"/>
            <a:ext cx="10117138" cy="5526088"/>
          </a:xfrm>
        </p:spPr>
        <p:txBody>
          <a:bodyPr/>
          <a:lstStyle/>
          <a:p>
            <a:r>
              <a:rPr lang="el-GR" sz="2000" dirty="0" smtClean="0"/>
              <a:t>Μπορούμε να μειώσομε τη πιθανότητα μη-ανίχνευσης λαθών </a:t>
            </a:r>
          </a:p>
          <a:p>
            <a:pPr>
              <a:buFont typeface="Monotype Sorts"/>
              <a:buNone/>
            </a:pPr>
            <a:r>
              <a:rPr lang="el-GR" sz="2000" dirty="0" smtClean="0"/>
              <a:t> χρησιμοποιώντας πιο έξυπνους αλγορίθμους</a:t>
            </a:r>
          </a:p>
          <a:p>
            <a:pPr>
              <a:buNone/>
            </a:pPr>
            <a:r>
              <a:rPr lang="el-GR" sz="1800" dirty="0" smtClean="0"/>
              <a:t>Ωστόσο έτσι μπορεί να αυξήσομε</a:t>
            </a:r>
            <a:r>
              <a:rPr lang="en-US" sz="1800" dirty="0" smtClean="0"/>
              <a:t> </a:t>
            </a:r>
            <a:r>
              <a:rPr lang="el-GR" sz="1800" dirty="0" smtClean="0"/>
              <a:t>τη </a:t>
            </a:r>
            <a:r>
              <a:rPr lang="el-GR" sz="1800" b="1" dirty="0" smtClean="0">
                <a:solidFill>
                  <a:schemeClr val="hlink"/>
                </a:solidFill>
              </a:rPr>
              <a:t>καθυστέρηση της προώθησης των πακέτων</a:t>
            </a:r>
            <a:r>
              <a:rPr lang="el-GR" sz="1800" dirty="0" smtClean="0"/>
              <a:t> </a:t>
            </a:r>
            <a:endParaRPr lang="en-US" sz="1800" dirty="0" smtClean="0"/>
          </a:p>
          <a:p>
            <a:pPr>
              <a:buNone/>
            </a:pPr>
            <a:r>
              <a:rPr lang="en-US" sz="1800" dirty="0" smtClean="0"/>
              <a:t> </a:t>
            </a:r>
            <a:r>
              <a:rPr lang="el-GR" sz="1800" dirty="0" smtClean="0"/>
              <a:t>λόγω αυξημένων υπολογισμών</a:t>
            </a:r>
            <a:r>
              <a:rPr lang="en-US" sz="1800" dirty="0" smtClean="0"/>
              <a:t>,</a:t>
            </a:r>
            <a:r>
              <a:rPr lang="el-GR" sz="1800" dirty="0" smtClean="0"/>
              <a:t> και τη </a:t>
            </a:r>
            <a:r>
              <a:rPr lang="el-GR" sz="1800" b="1" dirty="0" smtClean="0">
                <a:solidFill>
                  <a:schemeClr val="hlink"/>
                </a:solidFill>
              </a:rPr>
              <a:t>μετάδοση περισσοτέρων </a:t>
            </a:r>
            <a:r>
              <a:rPr lang="en-US" sz="1800" b="1" dirty="0" smtClean="0">
                <a:solidFill>
                  <a:schemeClr val="hlink"/>
                </a:solidFill>
              </a:rPr>
              <a:t>bits</a:t>
            </a:r>
          </a:p>
          <a:p>
            <a:pPr>
              <a:buFont typeface="Monotype Sorts"/>
              <a:buNone/>
            </a:pPr>
            <a:r>
              <a:rPr lang="el-GR" sz="2800" dirty="0" smtClean="0">
                <a:sym typeface="Wingdings" pitchFamily="2" charset="2"/>
              </a:rPr>
              <a:t></a:t>
            </a:r>
            <a:r>
              <a:rPr lang="en-US" sz="2000" dirty="0" smtClean="0">
                <a:sym typeface="Wingdings" pitchFamily="2" charset="2"/>
              </a:rPr>
              <a:t> </a:t>
            </a:r>
            <a:r>
              <a:rPr lang="el-GR" sz="2000" b="1" dirty="0" smtClean="0">
                <a:solidFill>
                  <a:srgbClr val="3333FF"/>
                </a:solidFill>
              </a:rPr>
              <a:t>Από την άλλη</a:t>
            </a:r>
            <a:r>
              <a:rPr lang="el-GR" sz="2000" dirty="0" smtClean="0">
                <a:solidFill>
                  <a:srgbClr val="3333FF"/>
                </a:solidFill>
              </a:rPr>
              <a:t> </a:t>
            </a:r>
            <a:r>
              <a:rPr lang="el-GR" sz="2000" dirty="0" smtClean="0"/>
              <a:t>έτσι μπορεί να αποφύγομε τα </a:t>
            </a:r>
            <a:r>
              <a:rPr lang="en-US" sz="2000" b="1" dirty="0" smtClean="0">
                <a:solidFill>
                  <a:srgbClr val="9BA51B"/>
                </a:solidFill>
              </a:rPr>
              <a:t>retransmissions</a:t>
            </a:r>
            <a:r>
              <a:rPr lang="en-US" b="1" dirty="0" smtClean="0"/>
              <a:t> </a:t>
            </a:r>
            <a:endParaRPr lang="el-GR" b="1" dirty="0" smtClean="0"/>
          </a:p>
          <a:p>
            <a:pPr lvl="1">
              <a:buFont typeface="Monotype Sorts"/>
              <a:buNone/>
            </a:pPr>
            <a:r>
              <a:rPr lang="el-GR" dirty="0" smtClean="0"/>
              <a:t>τα οποία </a:t>
            </a:r>
            <a:r>
              <a:rPr lang="el-GR" b="1" dirty="0" smtClean="0"/>
              <a:t>επίσης αυξάνουν την </a:t>
            </a:r>
            <a:r>
              <a:rPr lang="el-GR" b="1" dirty="0" smtClean="0">
                <a:solidFill>
                  <a:schemeClr val="hlink"/>
                </a:solidFill>
              </a:rPr>
              <a:t>καθυστέρηση της προώθησης των </a:t>
            </a:r>
          </a:p>
          <a:p>
            <a:pPr lvl="1">
              <a:buFont typeface="Monotype Sorts"/>
              <a:buNone/>
            </a:pPr>
            <a:r>
              <a:rPr lang="el-GR" b="1" dirty="0" smtClean="0">
                <a:solidFill>
                  <a:schemeClr val="hlink"/>
                </a:solidFill>
              </a:rPr>
              <a:t>πακέτων και τη μετάδοση περισσοτέρων </a:t>
            </a:r>
            <a:r>
              <a:rPr lang="en-US" b="1" dirty="0" smtClean="0">
                <a:solidFill>
                  <a:schemeClr val="hlink"/>
                </a:solidFill>
              </a:rPr>
              <a:t>bits</a:t>
            </a:r>
          </a:p>
          <a:p>
            <a:pPr lvl="1">
              <a:buFont typeface="Monotype Sorts"/>
              <a:buNone/>
            </a:pPr>
            <a:endParaRPr lang="en-US" sz="900" b="1" dirty="0" smtClean="0"/>
          </a:p>
          <a:p>
            <a:r>
              <a:rPr lang="el-GR" sz="2000" dirty="0" smtClean="0"/>
              <a:t>Τεχνικές</a:t>
            </a:r>
          </a:p>
          <a:p>
            <a:pPr lvl="1">
              <a:buFont typeface="Arial" pitchFamily="34" charset="0"/>
              <a:buChar char="•"/>
            </a:pPr>
            <a:r>
              <a:rPr lang="el-GR" b="1" dirty="0" smtClean="0">
                <a:solidFill>
                  <a:srgbClr val="008000"/>
                </a:solidFill>
              </a:rPr>
              <a:t>Έλεγχοι ισοτιμίας (</a:t>
            </a:r>
            <a:r>
              <a:rPr lang="en-GB" b="1" dirty="0" smtClean="0">
                <a:solidFill>
                  <a:srgbClr val="008000"/>
                </a:solidFill>
              </a:rPr>
              <a:t>p</a:t>
            </a:r>
            <a:r>
              <a:rPr lang="en-US" b="1" dirty="0" err="1" smtClean="0">
                <a:solidFill>
                  <a:srgbClr val="008000"/>
                </a:solidFill>
              </a:rPr>
              <a:t>arity</a:t>
            </a:r>
            <a:r>
              <a:rPr lang="en-US" b="1" dirty="0" smtClean="0">
                <a:solidFill>
                  <a:srgbClr val="008000"/>
                </a:solidFill>
              </a:rPr>
              <a:t> checks)</a:t>
            </a:r>
          </a:p>
          <a:p>
            <a:pPr lvl="1">
              <a:buFont typeface="Arial" pitchFamily="34" charset="0"/>
              <a:buChar char="•"/>
            </a:pPr>
            <a:r>
              <a:rPr lang="el-GR" b="1" dirty="0" smtClean="0">
                <a:solidFill>
                  <a:srgbClr val="3333FF"/>
                </a:solidFill>
              </a:rPr>
              <a:t>Άθροισμα ελέγχου </a:t>
            </a:r>
            <a:r>
              <a:rPr lang="en-US" b="1" dirty="0" smtClean="0">
                <a:solidFill>
                  <a:srgbClr val="3333FF"/>
                </a:solidFill>
              </a:rPr>
              <a:t>(</a:t>
            </a:r>
            <a:r>
              <a:rPr lang="en-GB" b="1" dirty="0" err="1" smtClean="0">
                <a:solidFill>
                  <a:srgbClr val="3333FF"/>
                </a:solidFill>
              </a:rPr>
              <a:t>checksumming</a:t>
            </a:r>
            <a:r>
              <a:rPr lang="en-GB" b="1" dirty="0" smtClean="0">
                <a:solidFill>
                  <a:srgbClr val="3333FF"/>
                </a:solidFill>
              </a:rPr>
              <a:t>, </a:t>
            </a:r>
            <a:r>
              <a:rPr lang="el-GR" b="1" dirty="0" smtClean="0">
                <a:solidFill>
                  <a:srgbClr val="3333FF"/>
                </a:solidFill>
              </a:rPr>
              <a:t>συνήθως στο επίπεδο </a:t>
            </a:r>
          </a:p>
          <a:p>
            <a:pPr lvl="1">
              <a:buFont typeface="Arial" pitchFamily="34" charset="0"/>
              <a:buChar char="•"/>
            </a:pPr>
            <a:r>
              <a:rPr lang="el-GR" b="1" dirty="0" smtClean="0">
                <a:solidFill>
                  <a:srgbClr val="3333FF"/>
                </a:solidFill>
              </a:rPr>
              <a:t>	μεταφοράς</a:t>
            </a:r>
            <a:r>
              <a:rPr lang="en-US" b="1" dirty="0" smtClean="0">
                <a:solidFill>
                  <a:srgbClr val="3333FF"/>
                </a:solidFill>
              </a:rPr>
              <a:t>)</a:t>
            </a:r>
          </a:p>
          <a:p>
            <a:pPr lvl="1">
              <a:buFont typeface="Arial" pitchFamily="34" charset="0"/>
              <a:buChar char="•"/>
            </a:pPr>
            <a:r>
              <a:rPr lang="el-GR" b="1" dirty="0" smtClean="0">
                <a:solidFill>
                  <a:srgbClr val="008000"/>
                </a:solidFill>
              </a:rPr>
              <a:t>Κυκλικός έλεγχος πλεονασμού (</a:t>
            </a:r>
            <a:r>
              <a:rPr lang="en-GB" b="1" dirty="0" smtClean="0">
                <a:solidFill>
                  <a:srgbClr val="008000"/>
                </a:solidFill>
              </a:rPr>
              <a:t>c</a:t>
            </a:r>
            <a:r>
              <a:rPr lang="en-US" b="1" dirty="0" err="1" smtClean="0">
                <a:solidFill>
                  <a:srgbClr val="008000"/>
                </a:solidFill>
              </a:rPr>
              <a:t>yclic</a:t>
            </a:r>
            <a:r>
              <a:rPr lang="en-US" b="1" dirty="0" smtClean="0">
                <a:solidFill>
                  <a:srgbClr val="008000"/>
                </a:solidFill>
              </a:rPr>
              <a:t> redundancy</a:t>
            </a:r>
            <a:r>
              <a:rPr lang="el-GR" b="1" dirty="0" smtClean="0">
                <a:solidFill>
                  <a:srgbClr val="008000"/>
                </a:solidFill>
              </a:rPr>
              <a:t> </a:t>
            </a:r>
            <a:r>
              <a:rPr lang="en-GB" b="1" dirty="0" smtClean="0">
                <a:solidFill>
                  <a:srgbClr val="008000"/>
                </a:solidFill>
              </a:rPr>
              <a:t>check</a:t>
            </a:r>
            <a:r>
              <a:rPr lang="en-US" b="1" dirty="0" smtClean="0">
                <a:solidFill>
                  <a:srgbClr val="008000"/>
                </a:solidFill>
              </a:rPr>
              <a:t>, </a:t>
            </a:r>
            <a:endParaRPr lang="el-GR" b="1" dirty="0" smtClean="0">
              <a:solidFill>
                <a:srgbClr val="008000"/>
              </a:solidFill>
            </a:endParaRPr>
          </a:p>
          <a:p>
            <a:pPr lvl="1">
              <a:buFont typeface="Arial" pitchFamily="34" charset="0"/>
              <a:buChar char="•"/>
            </a:pPr>
            <a:r>
              <a:rPr lang="el-GR" b="1" dirty="0" smtClean="0">
                <a:solidFill>
                  <a:srgbClr val="008000"/>
                </a:solidFill>
              </a:rPr>
              <a:t>	συνήθως στο </a:t>
            </a:r>
            <a:r>
              <a:rPr lang="en-US" b="1" dirty="0" smtClean="0">
                <a:solidFill>
                  <a:srgbClr val="008000"/>
                </a:solidFill>
              </a:rPr>
              <a:t>MAC </a:t>
            </a:r>
            <a:r>
              <a:rPr lang="el-GR" b="1" dirty="0" smtClean="0">
                <a:solidFill>
                  <a:srgbClr val="008000"/>
                </a:solidFill>
              </a:rPr>
              <a:t>επίπεδο</a:t>
            </a:r>
            <a:r>
              <a:rPr lang="en-US" b="1" dirty="0" smtClean="0">
                <a:solidFill>
                  <a:srgbClr val="008000"/>
                </a:solidFill>
              </a:rPr>
              <a:t> </a:t>
            </a:r>
            <a:r>
              <a:rPr lang="el-GR" b="1" dirty="0" smtClean="0">
                <a:solidFill>
                  <a:srgbClr val="008000"/>
                </a:solidFill>
              </a:rPr>
              <a:t>στον </a:t>
            </a:r>
            <a:r>
              <a:rPr lang="en-US" b="1" dirty="0" smtClean="0">
                <a:solidFill>
                  <a:srgbClr val="008000"/>
                </a:solidFill>
              </a:rPr>
              <a:t>adapter)</a:t>
            </a:r>
            <a:endParaRPr lang="el-GR" b="1" dirty="0" smtClean="0">
              <a:solidFill>
                <a:srgbClr val="008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521 Error Detection"/>
          <p:cNvPicPr>
            <a:picLocks noChangeAspect="1" noChangeArrowheads="1"/>
          </p:cNvPicPr>
          <p:nvPr/>
        </p:nvPicPr>
        <p:blipFill>
          <a:blip r:embed="rId2" cstate="print"/>
          <a:srcRect/>
          <a:stretch>
            <a:fillRect/>
          </a:stretch>
        </p:blipFill>
        <p:spPr bwMode="auto">
          <a:xfrm>
            <a:off x="1143000" y="3571875"/>
            <a:ext cx="5670550" cy="3109913"/>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r>
              <a:rPr lang="el-GR" smtClean="0"/>
              <a:t>Ανίχνευση Λάθους</a:t>
            </a:r>
            <a:endParaRPr lang="en-US" smtClean="0"/>
          </a:p>
        </p:txBody>
      </p:sp>
      <p:sp>
        <p:nvSpPr>
          <p:cNvPr id="37892" name="Text Box 4"/>
          <p:cNvSpPr txBox="1">
            <a:spLocks noChangeArrowheads="1"/>
          </p:cNvSpPr>
          <p:nvPr/>
        </p:nvSpPr>
        <p:spPr bwMode="auto">
          <a:xfrm>
            <a:off x="500063" y="1143000"/>
            <a:ext cx="8331200" cy="2554288"/>
          </a:xfrm>
          <a:prstGeom prst="rect">
            <a:avLst/>
          </a:prstGeom>
          <a:noFill/>
          <a:ln w="9525">
            <a:noFill/>
            <a:miter lim="800000"/>
            <a:headEnd/>
            <a:tailEnd/>
          </a:ln>
        </p:spPr>
        <p:txBody>
          <a:bodyPr>
            <a:spAutoFit/>
          </a:bodyPr>
          <a:lstStyle/>
          <a:p>
            <a:pPr eaLnBrk="0" hangingPunct="0"/>
            <a:r>
              <a:rPr lang="en-US" sz="2000">
                <a:latin typeface="Comic Sans MS" pitchFamily="66" charset="0"/>
              </a:rPr>
              <a:t>EDC= Error Detection and Correction bits (redundancy)</a:t>
            </a:r>
          </a:p>
          <a:p>
            <a:pPr eaLnBrk="0" hangingPunct="0"/>
            <a:r>
              <a:rPr lang="en-US" sz="2000">
                <a:latin typeface="Comic Sans MS" pitchFamily="66" charset="0"/>
              </a:rPr>
              <a:t>D    = Data</a:t>
            </a:r>
            <a:r>
              <a:rPr lang="el-GR" sz="2000">
                <a:latin typeface="Comic Sans MS" pitchFamily="66" charset="0"/>
              </a:rPr>
              <a:t>, προστατεύεται από τον έλεγχο λαθών</a:t>
            </a:r>
            <a:r>
              <a:rPr lang="en-US" sz="2000">
                <a:latin typeface="Comic Sans MS" pitchFamily="66" charset="0"/>
              </a:rPr>
              <a:t>, </a:t>
            </a:r>
            <a:r>
              <a:rPr lang="el-GR" sz="2000">
                <a:latin typeface="Comic Sans MS" pitchFamily="66" charset="0"/>
              </a:rPr>
              <a:t>μπορεί να περιλαμβάνει τμήματα της επικεφαλίδας</a:t>
            </a:r>
            <a:r>
              <a:rPr lang="en-US" sz="2000">
                <a:latin typeface="Comic Sans MS" pitchFamily="66" charset="0"/>
              </a:rPr>
              <a:t> </a:t>
            </a:r>
            <a:br>
              <a:rPr lang="en-US" sz="2000">
                <a:latin typeface="Comic Sans MS" pitchFamily="66" charset="0"/>
              </a:rPr>
            </a:br>
            <a:endParaRPr lang="en-US" sz="2000">
              <a:latin typeface="Comic Sans MS" pitchFamily="66" charset="0"/>
            </a:endParaRPr>
          </a:p>
          <a:p>
            <a:pPr eaLnBrk="0" hangingPunct="0">
              <a:buFontTx/>
              <a:buChar char="•"/>
            </a:pPr>
            <a:r>
              <a:rPr lang="en-US" sz="2000">
                <a:latin typeface="Comic Sans MS" pitchFamily="66" charset="0"/>
              </a:rPr>
              <a:t> </a:t>
            </a:r>
            <a:r>
              <a:rPr lang="el-GR" sz="2000">
                <a:latin typeface="Comic Sans MS" pitchFamily="66" charset="0"/>
              </a:rPr>
              <a:t>Η ανίχνευση λαθών δεν είναι </a:t>
            </a:r>
            <a:r>
              <a:rPr lang="en-US" sz="2000">
                <a:latin typeface="Comic Sans MS" pitchFamily="66" charset="0"/>
              </a:rPr>
              <a:t>100% </a:t>
            </a:r>
            <a:r>
              <a:rPr lang="el-GR" sz="2000">
                <a:latin typeface="Comic Sans MS" pitchFamily="66" charset="0"/>
              </a:rPr>
              <a:t>αξιόπιστη</a:t>
            </a:r>
            <a:r>
              <a:rPr lang="en-US" sz="2000">
                <a:latin typeface="Comic Sans MS" pitchFamily="66" charset="0"/>
              </a:rPr>
              <a:t>!</a:t>
            </a:r>
          </a:p>
          <a:p>
            <a:pPr lvl="1" eaLnBrk="0" hangingPunct="0">
              <a:buFontTx/>
              <a:buChar char="•"/>
            </a:pPr>
            <a:r>
              <a:rPr lang="en-US" sz="2000">
                <a:latin typeface="Comic Sans MS" pitchFamily="66" charset="0"/>
              </a:rPr>
              <a:t> </a:t>
            </a:r>
            <a:r>
              <a:rPr lang="el-GR" sz="2000">
                <a:latin typeface="Comic Sans MS" pitchFamily="66" charset="0"/>
              </a:rPr>
              <a:t>Το πρωτόκολλο μπορεί να χάσει κάποια λάθη, αλλά σπάνια</a:t>
            </a:r>
            <a:endParaRPr lang="en-US" sz="2000">
              <a:latin typeface="Comic Sans MS" pitchFamily="66" charset="0"/>
            </a:endParaRPr>
          </a:p>
          <a:p>
            <a:pPr lvl="1" eaLnBrk="0" hangingPunct="0">
              <a:buFontTx/>
              <a:buChar char="•"/>
            </a:pPr>
            <a:r>
              <a:rPr lang="en-US" sz="2000">
                <a:latin typeface="Comic Sans MS" pitchFamily="66" charset="0"/>
              </a:rPr>
              <a:t> </a:t>
            </a:r>
            <a:r>
              <a:rPr lang="el-GR" sz="2000">
                <a:latin typeface="Comic Sans MS" pitchFamily="66" charset="0"/>
              </a:rPr>
              <a:t>μεγαλύτερο </a:t>
            </a:r>
            <a:r>
              <a:rPr lang="en-US" sz="2000">
                <a:latin typeface="Comic Sans MS" pitchFamily="66" charset="0"/>
              </a:rPr>
              <a:t>EDC </a:t>
            </a:r>
            <a:r>
              <a:rPr lang="el-GR" sz="2000">
                <a:latin typeface="Comic Sans MS" pitchFamily="66" charset="0"/>
              </a:rPr>
              <a:t>τμήμα έχει σαν αποτέλεσμα καλύτερη ανίχνευση και διόρθωση</a:t>
            </a:r>
            <a:endParaRPr lang="en-US" sz="2000">
              <a:latin typeface="Comic Sans MS" pitchFamily="66" charset="0"/>
            </a:endParaRPr>
          </a:p>
        </p:txBody>
      </p:sp>
      <p:sp>
        <p:nvSpPr>
          <p:cNvPr id="99334" name="Oval 6"/>
          <p:cNvSpPr>
            <a:spLocks noChangeArrowheads="1"/>
          </p:cNvSpPr>
          <p:nvPr/>
        </p:nvSpPr>
        <p:spPr bwMode="auto">
          <a:xfrm>
            <a:off x="2500313" y="6215063"/>
            <a:ext cx="2517775" cy="503237"/>
          </a:xfrm>
          <a:prstGeom prst="ellipse">
            <a:avLst/>
          </a:prstGeom>
          <a:solidFill>
            <a:srgbClr val="E5E500">
              <a:alpha val="27058"/>
            </a:srgbClr>
          </a:solidFill>
          <a:ln w="12700">
            <a:noFill/>
            <a:round/>
            <a:headEnd type="none" w="sm" len="sm"/>
            <a:tailEnd type="none" w="sm" len="sm"/>
          </a:ln>
        </p:spPr>
        <p:txBody>
          <a:bodyPr wrap="none" anchor="ctr"/>
          <a:lstStyle/>
          <a:p>
            <a:pPr algn="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blinds(horizontal)">
                                      <p:cBhvr>
                                        <p:cTn id="7"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l-GR" smtClean="0"/>
              <a:t>Έλεγχοι ισοτιμίας</a:t>
            </a:r>
          </a:p>
        </p:txBody>
      </p:sp>
      <p:sp>
        <p:nvSpPr>
          <p:cNvPr id="38915" name="Rectangle 3"/>
          <p:cNvSpPr>
            <a:spLocks noGrp="1" noChangeArrowheads="1"/>
          </p:cNvSpPr>
          <p:nvPr>
            <p:ph idx="1"/>
          </p:nvPr>
        </p:nvSpPr>
        <p:spPr>
          <a:xfrm>
            <a:off x="0" y="1143000"/>
            <a:ext cx="9251950" cy="4648200"/>
          </a:xfrm>
        </p:spPr>
        <p:txBody>
          <a:bodyPr/>
          <a:lstStyle/>
          <a:p>
            <a:pPr>
              <a:buFont typeface="Webdings" pitchFamily="18" charset="2"/>
              <a:buChar char="U"/>
            </a:pPr>
            <a:r>
              <a:rPr lang="el-GR" smtClean="0"/>
              <a:t>Απλούστερο</a:t>
            </a:r>
            <a:r>
              <a:rPr lang="en-US" smtClean="0"/>
              <a:t>: </a:t>
            </a:r>
            <a:r>
              <a:rPr lang="el-GR" smtClean="0"/>
              <a:t>χρήση ενός</a:t>
            </a:r>
            <a:r>
              <a:rPr lang="en-US" smtClean="0"/>
              <a:t> </a:t>
            </a:r>
            <a:r>
              <a:rPr lang="en-US" smtClean="0">
                <a:solidFill>
                  <a:schemeClr val="hlink"/>
                </a:solidFill>
              </a:rPr>
              <a:t> </a:t>
            </a:r>
            <a:r>
              <a:rPr lang="el-GR" smtClean="0">
                <a:solidFill>
                  <a:schemeClr val="hlink"/>
                </a:solidFill>
              </a:rPr>
              <a:t>μ</a:t>
            </a:r>
            <a:r>
              <a:rPr lang="en-GB" smtClean="0">
                <a:solidFill>
                  <a:schemeClr val="hlink"/>
                </a:solidFill>
              </a:rPr>
              <a:t>o</a:t>
            </a:r>
            <a:r>
              <a:rPr lang="el-GR" smtClean="0">
                <a:solidFill>
                  <a:schemeClr val="hlink"/>
                </a:solidFill>
              </a:rPr>
              <a:t>ναδικού </a:t>
            </a:r>
            <a:r>
              <a:rPr lang="en-GB" smtClean="0">
                <a:solidFill>
                  <a:schemeClr val="hlink"/>
                </a:solidFill>
              </a:rPr>
              <a:t>bit </a:t>
            </a:r>
            <a:r>
              <a:rPr lang="el-GR" smtClean="0">
                <a:solidFill>
                  <a:schemeClr val="hlink"/>
                </a:solidFill>
              </a:rPr>
              <a:t>ισοτιμίας</a:t>
            </a:r>
            <a:r>
              <a:rPr lang="en-GB" smtClean="0">
                <a:solidFill>
                  <a:schemeClr val="hlink"/>
                </a:solidFill>
              </a:rPr>
              <a:t> (single </a:t>
            </a:r>
            <a:r>
              <a:rPr lang="en-US" smtClean="0">
                <a:solidFill>
                  <a:schemeClr val="hlink"/>
                </a:solidFill>
              </a:rPr>
              <a:t>parity bit)</a:t>
            </a:r>
            <a:endParaRPr lang="el-GR" smtClean="0">
              <a:solidFill>
                <a:schemeClr val="hlink"/>
              </a:solidFill>
            </a:endParaRPr>
          </a:p>
          <a:p>
            <a:pPr>
              <a:buFont typeface="Webdings" pitchFamily="18" charset="2"/>
              <a:buNone/>
            </a:pPr>
            <a:endParaRPr lang="en-US" smtClean="0">
              <a:solidFill>
                <a:schemeClr val="hlink"/>
              </a:solidFill>
            </a:endParaRPr>
          </a:p>
          <a:p>
            <a:r>
              <a:rPr lang="el-GR" smtClean="0"/>
              <a:t>Εστω ότι </a:t>
            </a:r>
            <a:r>
              <a:rPr lang="en-US" i="1" smtClean="0">
                <a:solidFill>
                  <a:srgbClr val="3333FF"/>
                </a:solidFill>
              </a:rPr>
              <a:t>d</a:t>
            </a:r>
            <a:r>
              <a:rPr lang="en-US" smtClean="0"/>
              <a:t> bits </a:t>
            </a:r>
            <a:r>
              <a:rPr lang="el-GR" smtClean="0"/>
              <a:t>πληροφορίας στέλνονται</a:t>
            </a:r>
          </a:p>
          <a:p>
            <a:r>
              <a:rPr lang="el-GR" smtClean="0"/>
              <a:t>Σε ένα </a:t>
            </a:r>
            <a:r>
              <a:rPr lang="en-US" b="1" i="1" smtClean="0">
                <a:solidFill>
                  <a:schemeClr val="hlink"/>
                </a:solidFill>
              </a:rPr>
              <a:t>even</a:t>
            </a:r>
            <a:r>
              <a:rPr lang="en-US" smtClean="0">
                <a:solidFill>
                  <a:schemeClr val="hlink"/>
                </a:solidFill>
              </a:rPr>
              <a:t>-parity</a:t>
            </a:r>
            <a:r>
              <a:rPr lang="en-US" smtClean="0"/>
              <a:t> </a:t>
            </a:r>
            <a:r>
              <a:rPr lang="el-GR" smtClean="0"/>
              <a:t>μοντέλο, ο αποστολέας στέλνει </a:t>
            </a:r>
            <a:r>
              <a:rPr lang="el-GR" b="1" smtClean="0">
                <a:solidFill>
                  <a:srgbClr val="3333FF"/>
                </a:solidFill>
              </a:rPr>
              <a:t>ένα επιπρόσθετο </a:t>
            </a:r>
            <a:r>
              <a:rPr lang="en-US" b="1" smtClean="0">
                <a:solidFill>
                  <a:srgbClr val="3333FF"/>
                </a:solidFill>
              </a:rPr>
              <a:t>bit</a:t>
            </a:r>
            <a:r>
              <a:rPr lang="en-US" smtClean="0"/>
              <a:t> </a:t>
            </a:r>
            <a:r>
              <a:rPr lang="el-GR" smtClean="0"/>
              <a:t>και επιλέγει την τιμή του ώστε ο </a:t>
            </a:r>
            <a:r>
              <a:rPr lang="el-GR" b="1" smtClean="0">
                <a:solidFill>
                  <a:schemeClr val="hlink"/>
                </a:solidFill>
              </a:rPr>
              <a:t>συνολικός αριθμός 1</a:t>
            </a:r>
            <a:r>
              <a:rPr lang="en-US" b="1" smtClean="0">
                <a:solidFill>
                  <a:schemeClr val="hlink"/>
                </a:solidFill>
              </a:rPr>
              <a:t>s </a:t>
            </a:r>
            <a:r>
              <a:rPr lang="el-GR" b="1" smtClean="0">
                <a:solidFill>
                  <a:schemeClr val="hlink"/>
                </a:solidFill>
              </a:rPr>
              <a:t>των </a:t>
            </a:r>
            <a:r>
              <a:rPr lang="en-US" b="1" i="1" smtClean="0">
                <a:solidFill>
                  <a:schemeClr val="hlink"/>
                </a:solidFill>
              </a:rPr>
              <a:t>d</a:t>
            </a:r>
            <a:r>
              <a:rPr lang="el-GR" b="1" smtClean="0">
                <a:solidFill>
                  <a:schemeClr val="hlink"/>
                </a:solidFill>
              </a:rPr>
              <a:t>+1 </a:t>
            </a:r>
            <a:r>
              <a:rPr lang="en-US" b="1" smtClean="0">
                <a:solidFill>
                  <a:schemeClr val="hlink"/>
                </a:solidFill>
              </a:rPr>
              <a:t>bits </a:t>
            </a:r>
            <a:r>
              <a:rPr lang="el-GR" b="1" smtClean="0">
                <a:solidFill>
                  <a:schemeClr val="hlink"/>
                </a:solidFill>
              </a:rPr>
              <a:t>είναι άρτιος</a:t>
            </a:r>
          </a:p>
          <a:p>
            <a:pPr>
              <a:buFont typeface="Monotype Sorts"/>
              <a:buNone/>
            </a:pPr>
            <a:endParaRPr lang="el-GR" b="1" smtClean="0">
              <a:solidFill>
                <a:schemeClr val="hlink"/>
              </a:solidFill>
            </a:endParaRPr>
          </a:p>
          <a:p>
            <a:pPr>
              <a:buFont typeface="Monotype Sorts"/>
              <a:buNone/>
            </a:pPr>
            <a:r>
              <a:rPr lang="el-GR" smtClean="0">
                <a:sym typeface="Wingdings" pitchFamily="2" charset="2"/>
              </a:rPr>
              <a:t> </a:t>
            </a:r>
            <a:r>
              <a:rPr lang="el-GR" smtClean="0"/>
              <a:t>Ο δέκτης απλά ελέγχει των αριθμό των 1 και το </a:t>
            </a:r>
            <a:r>
              <a:rPr lang="en-US" smtClean="0"/>
              <a:t>parity bit</a:t>
            </a:r>
            <a:endParaRPr lang="el-GR" smtClean="0"/>
          </a:p>
          <a:p>
            <a:pPr>
              <a:buFont typeface="Monotype Sorts"/>
              <a:buNone/>
            </a:pPr>
            <a:r>
              <a:rPr lang="el-GR" smtClean="0"/>
              <a:t>και μπορεί να ξέρει αν ένας περιττός αριθμός λαθών έχει συμβεί</a:t>
            </a:r>
          </a:p>
          <a:p>
            <a:pPr>
              <a:buFont typeface="Monotype Sorts"/>
              <a:buNone/>
            </a:pPr>
            <a:endParaRPr lang="el-GR" smtClean="0"/>
          </a:p>
          <a:p>
            <a:pPr>
              <a:buFont typeface="Monotype Sorts"/>
              <a:buNone/>
            </a:pPr>
            <a:endParaRPr lang="el-G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smtClean="0"/>
              <a:t>Θέματα προς συζήτηση</a:t>
            </a:r>
          </a:p>
        </p:txBody>
      </p:sp>
      <p:sp>
        <p:nvSpPr>
          <p:cNvPr id="22531" name="Rectangle 3"/>
          <p:cNvSpPr>
            <a:spLocks noGrp="1" noChangeArrowheads="1"/>
          </p:cNvSpPr>
          <p:nvPr>
            <p:ph type="body" idx="4294967295"/>
          </p:nvPr>
        </p:nvSpPr>
        <p:spPr>
          <a:xfrm>
            <a:off x="0" y="1143000"/>
            <a:ext cx="8261350" cy="4648200"/>
          </a:xfrm>
        </p:spPr>
        <p:txBody>
          <a:bodyPr/>
          <a:lstStyle/>
          <a:p>
            <a:pPr>
              <a:buFont typeface="Monotype Sorts"/>
              <a:buNone/>
            </a:pPr>
            <a:r>
              <a:rPr lang="el-GR" dirty="0" smtClean="0"/>
              <a:t> ... Ερωτήσεις από τα προηγούμενα </a:t>
            </a:r>
            <a:r>
              <a:rPr lang="en-US" dirty="0" smtClean="0"/>
              <a:t>lectures </a:t>
            </a:r>
            <a:r>
              <a:rPr lang="el-GR" dirty="0" smtClean="0"/>
              <a:t>...</a:t>
            </a:r>
            <a:endParaRPr lang="en-US" dirty="0" smtClean="0"/>
          </a:p>
          <a:p>
            <a:pPr>
              <a:buFont typeface="Arial" pitchFamily="34" charset="0"/>
              <a:buChar char="•"/>
            </a:pPr>
            <a:r>
              <a:rPr lang="el-GR" dirty="0" smtClean="0"/>
              <a:t>Επίπεδο ζεύξης</a:t>
            </a:r>
            <a:endParaRPr lang="en-US" dirty="0" smtClean="0"/>
          </a:p>
          <a:p>
            <a:pPr>
              <a:buFont typeface="Arial" pitchFamily="34" charset="0"/>
              <a:buChar char="•"/>
            </a:pPr>
            <a:r>
              <a:rPr lang="el-GR" dirty="0" smtClean="0"/>
              <a:t>Ανίχνευση και διόρθωση λαθών</a:t>
            </a:r>
            <a:endParaRPr lang="en-US" dirty="0" smtClean="0"/>
          </a:p>
          <a:p>
            <a:pPr>
              <a:buFont typeface="Arial" pitchFamily="34" charset="0"/>
              <a:buChar char="•"/>
            </a:pPr>
            <a:r>
              <a:rPr lang="el-GR" dirty="0" smtClean="0"/>
              <a:t>Τυχαία </a:t>
            </a:r>
            <a:r>
              <a:rPr lang="el-GR" dirty="0" err="1" smtClean="0"/>
              <a:t>πολλάπλή</a:t>
            </a:r>
            <a:r>
              <a:rPr lang="el-GR" dirty="0" smtClean="0"/>
              <a:t> πρόσβαση στο κανάλι</a:t>
            </a:r>
            <a:endParaRPr lang="en-US" dirty="0" smtClean="0"/>
          </a:p>
          <a:p>
            <a:pPr>
              <a:buFont typeface="Arial" pitchFamily="34" charset="0"/>
              <a:buChar char="•"/>
            </a:pPr>
            <a:r>
              <a:rPr lang="en-US" dirty="0" smtClean="0"/>
              <a:t>MAC </a:t>
            </a:r>
            <a:r>
              <a:rPr lang="el-GR" dirty="0" smtClean="0"/>
              <a:t>διευθύνσεις</a:t>
            </a:r>
          </a:p>
        </p:txBody>
      </p:sp>
      <p:sp>
        <p:nvSpPr>
          <p:cNvPr id="22532" name="Text Box 4"/>
          <p:cNvSpPr txBox="1">
            <a:spLocks noChangeArrowheads="1"/>
          </p:cNvSpPr>
          <p:nvPr/>
        </p:nvSpPr>
        <p:spPr bwMode="auto">
          <a:xfrm>
            <a:off x="0" y="5157788"/>
            <a:ext cx="5284788" cy="396875"/>
          </a:xfrm>
          <a:prstGeom prst="rect">
            <a:avLst/>
          </a:prstGeom>
          <a:noFill/>
          <a:ln w="12700">
            <a:noFill/>
            <a:miter lim="800000"/>
            <a:headEnd type="none" w="sm" len="sm"/>
            <a:tailEnd type="none" w="sm" len="sm"/>
          </a:ln>
        </p:spPr>
        <p:txBody>
          <a:bodyPr wrap="none">
            <a:spAutoFit/>
          </a:bodyPr>
          <a:lstStyle/>
          <a:p>
            <a:r>
              <a:rPr lang="el-GR" sz="2000"/>
              <a:t>Βασισμένο κυρίως στο Κεφ. 5 βιβλίου </a:t>
            </a:r>
            <a:r>
              <a:rPr lang="en-US" sz="2000"/>
              <a:t>Kurose</a:t>
            </a:r>
            <a:endParaRPr lang="el-GR"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9388" y="0"/>
            <a:ext cx="5334000" cy="838200"/>
          </a:xfrm>
        </p:spPr>
        <p:txBody>
          <a:bodyPr/>
          <a:lstStyle/>
          <a:p>
            <a:r>
              <a:rPr lang="el-GR" smtClean="0"/>
              <a:t>Έλεγχος ισοτιμίας</a:t>
            </a:r>
            <a:endParaRPr lang="en-US" smtClean="0"/>
          </a:p>
        </p:txBody>
      </p:sp>
      <p:pic>
        <p:nvPicPr>
          <p:cNvPr id="39939" name="Picture 3" descr="522 Single Bit Parity"/>
          <p:cNvPicPr>
            <a:picLocks noChangeAspect="1" noChangeArrowheads="1"/>
          </p:cNvPicPr>
          <p:nvPr/>
        </p:nvPicPr>
        <p:blipFill>
          <a:blip r:embed="rId2" cstate="print"/>
          <a:srcRect/>
          <a:stretch>
            <a:fillRect/>
          </a:stretch>
        </p:blipFill>
        <p:spPr bwMode="auto">
          <a:xfrm>
            <a:off x="452438" y="2482850"/>
            <a:ext cx="2609850" cy="908050"/>
          </a:xfrm>
          <a:prstGeom prst="rect">
            <a:avLst/>
          </a:prstGeom>
          <a:noFill/>
          <a:ln w="9525">
            <a:noFill/>
            <a:miter lim="800000"/>
            <a:headEnd/>
            <a:tailEnd/>
          </a:ln>
        </p:spPr>
      </p:pic>
      <p:sp>
        <p:nvSpPr>
          <p:cNvPr id="39940" name="Text Box 4"/>
          <p:cNvSpPr txBox="1">
            <a:spLocks noChangeArrowheads="1"/>
          </p:cNvSpPr>
          <p:nvPr/>
        </p:nvSpPr>
        <p:spPr bwMode="auto">
          <a:xfrm>
            <a:off x="142875" y="1428750"/>
            <a:ext cx="3709988" cy="708025"/>
          </a:xfrm>
          <a:prstGeom prst="rect">
            <a:avLst/>
          </a:prstGeom>
          <a:noFill/>
          <a:ln w="9525">
            <a:noFill/>
            <a:miter lim="800000"/>
            <a:headEnd/>
            <a:tailEnd/>
          </a:ln>
        </p:spPr>
        <p:txBody>
          <a:bodyPr>
            <a:spAutoFit/>
          </a:bodyPr>
          <a:lstStyle/>
          <a:p>
            <a:pPr eaLnBrk="0" hangingPunct="0"/>
            <a:r>
              <a:rPr lang="el-GR" sz="2400" u="sng">
                <a:solidFill>
                  <a:srgbClr val="FF0000"/>
                </a:solidFill>
                <a:latin typeface="Comic Sans MS" pitchFamily="66" charset="0"/>
              </a:rPr>
              <a:t>Μοναδικό</a:t>
            </a:r>
            <a:r>
              <a:rPr lang="en-US" sz="2400" u="sng">
                <a:solidFill>
                  <a:srgbClr val="FF0000"/>
                </a:solidFill>
                <a:latin typeface="Comic Sans MS" pitchFamily="66" charset="0"/>
              </a:rPr>
              <a:t> Bit </a:t>
            </a:r>
            <a:r>
              <a:rPr lang="el-GR" sz="2400" u="sng">
                <a:solidFill>
                  <a:srgbClr val="FF0000"/>
                </a:solidFill>
                <a:latin typeface="Comic Sans MS" pitchFamily="66" charset="0"/>
              </a:rPr>
              <a:t>Ισοτιμίας</a:t>
            </a:r>
            <a:r>
              <a:rPr lang="en-US" sz="2400" u="sng">
                <a:solidFill>
                  <a:srgbClr val="FF0000"/>
                </a:solidFill>
                <a:latin typeface="Comic Sans MS" pitchFamily="66" charset="0"/>
              </a:rPr>
              <a:t>:</a:t>
            </a:r>
            <a:endParaRPr lang="en-US" sz="2400" b="1">
              <a:latin typeface="Comic Sans MS" pitchFamily="66" charset="0"/>
            </a:endParaRPr>
          </a:p>
          <a:p>
            <a:pPr eaLnBrk="0" hangingPunct="0"/>
            <a:r>
              <a:rPr lang="el-GR" sz="1600" b="1">
                <a:latin typeface="Comic Sans MS" pitchFamily="66" charset="0"/>
              </a:rPr>
              <a:t>Ανιχνέυει λάθη ενός μόνο </a:t>
            </a:r>
            <a:r>
              <a:rPr lang="en-GB" sz="1600" b="1">
                <a:latin typeface="Comic Sans MS" pitchFamily="66" charset="0"/>
              </a:rPr>
              <a:t>bit</a:t>
            </a:r>
            <a:endParaRPr lang="en-US" sz="3200" b="1">
              <a:latin typeface="Comic Sans MS" pitchFamily="66" charset="0"/>
            </a:endParaRPr>
          </a:p>
        </p:txBody>
      </p:sp>
      <p:grpSp>
        <p:nvGrpSpPr>
          <p:cNvPr id="2" name="Group 20"/>
          <p:cNvGrpSpPr>
            <a:grpSpLocks/>
          </p:cNvGrpSpPr>
          <p:nvPr/>
        </p:nvGrpSpPr>
        <p:grpSpPr bwMode="auto">
          <a:xfrm>
            <a:off x="3995738" y="1412875"/>
            <a:ext cx="4673600" cy="4927600"/>
            <a:chOff x="2295" y="887"/>
            <a:chExt cx="2944" cy="3104"/>
          </a:xfrm>
        </p:grpSpPr>
        <p:pic>
          <p:nvPicPr>
            <p:cNvPr id="39949" name="Picture 5" descr="523 Double Bit Parity"/>
            <p:cNvPicPr>
              <a:picLocks noChangeAspect="1" noChangeArrowheads="1"/>
            </p:cNvPicPr>
            <p:nvPr/>
          </p:nvPicPr>
          <p:blipFill>
            <a:blip r:embed="rId3" cstate="print"/>
            <a:srcRect/>
            <a:stretch>
              <a:fillRect/>
            </a:stretch>
          </p:blipFill>
          <p:spPr bwMode="auto">
            <a:xfrm>
              <a:off x="2539" y="1399"/>
              <a:ext cx="2363" cy="2592"/>
            </a:xfrm>
            <a:prstGeom prst="rect">
              <a:avLst/>
            </a:prstGeom>
            <a:noFill/>
            <a:ln w="9525">
              <a:noFill/>
              <a:miter lim="800000"/>
              <a:headEnd/>
              <a:tailEnd/>
            </a:ln>
          </p:spPr>
        </p:pic>
        <p:sp>
          <p:nvSpPr>
            <p:cNvPr id="39950" name="Text Box 6"/>
            <p:cNvSpPr txBox="1">
              <a:spLocks noChangeArrowheads="1"/>
            </p:cNvSpPr>
            <p:nvPr/>
          </p:nvSpPr>
          <p:spPr bwMode="auto">
            <a:xfrm>
              <a:off x="2295" y="887"/>
              <a:ext cx="2944" cy="446"/>
            </a:xfrm>
            <a:prstGeom prst="rect">
              <a:avLst/>
            </a:prstGeom>
            <a:noFill/>
            <a:ln w="9525">
              <a:noFill/>
              <a:miter lim="800000"/>
              <a:headEnd/>
              <a:tailEnd/>
            </a:ln>
          </p:spPr>
          <p:txBody>
            <a:bodyPr wrap="none">
              <a:spAutoFit/>
            </a:bodyPr>
            <a:lstStyle/>
            <a:p>
              <a:pPr eaLnBrk="0" hangingPunct="0"/>
              <a:r>
                <a:rPr lang="el-GR" sz="2400" u="sng">
                  <a:solidFill>
                    <a:srgbClr val="FF0000"/>
                  </a:solidFill>
                  <a:latin typeface="Comic Sans MS" pitchFamily="66" charset="0"/>
                </a:rPr>
                <a:t>Δισδιάστατο</a:t>
              </a:r>
              <a:r>
                <a:rPr lang="en-US" sz="2400" u="sng">
                  <a:solidFill>
                    <a:srgbClr val="FF0000"/>
                  </a:solidFill>
                  <a:latin typeface="Comic Sans MS" pitchFamily="66" charset="0"/>
                </a:rPr>
                <a:t> Bit </a:t>
              </a:r>
              <a:r>
                <a:rPr lang="el-GR" sz="2400" u="sng">
                  <a:solidFill>
                    <a:srgbClr val="FF0000"/>
                  </a:solidFill>
                  <a:latin typeface="Comic Sans MS" pitchFamily="66" charset="0"/>
                </a:rPr>
                <a:t>Ισοτιμίας</a:t>
              </a:r>
              <a:r>
                <a:rPr lang="en-US" sz="2400" b="1" u="sng">
                  <a:solidFill>
                    <a:srgbClr val="FF0000"/>
                  </a:solidFill>
                  <a:latin typeface="Comic Sans MS" pitchFamily="66" charset="0"/>
                </a:rPr>
                <a:t>:</a:t>
              </a:r>
              <a:endParaRPr lang="en-US" sz="2400" b="1">
                <a:latin typeface="Comic Sans MS" pitchFamily="66" charset="0"/>
              </a:endParaRPr>
            </a:p>
            <a:p>
              <a:pPr eaLnBrk="0" hangingPunct="0"/>
              <a:r>
                <a:rPr lang="el-GR" sz="1600" b="1">
                  <a:latin typeface="Comic Sans MS" pitchFamily="66" charset="0"/>
                </a:rPr>
                <a:t>Ανιχνεύει και διορθώνει λάθη σε ένα μόνο </a:t>
              </a:r>
              <a:r>
                <a:rPr lang="en-GB" sz="1600" b="1">
                  <a:latin typeface="Comic Sans MS" pitchFamily="66" charset="0"/>
                </a:rPr>
                <a:t>bit</a:t>
              </a:r>
              <a:r>
                <a:rPr lang="el-GR" sz="1600" b="1">
                  <a:latin typeface="Comic Sans MS" pitchFamily="66" charset="0"/>
                </a:rPr>
                <a:t> </a:t>
              </a:r>
              <a:endParaRPr lang="en-US" sz="3200" b="1">
                <a:latin typeface="Comic Sans MS" pitchFamily="66" charset="0"/>
              </a:endParaRPr>
            </a:p>
          </p:txBody>
        </p:sp>
        <p:sp>
          <p:nvSpPr>
            <p:cNvPr id="39951" name="Oval 7"/>
            <p:cNvSpPr>
              <a:spLocks noChangeArrowheads="1"/>
            </p:cNvSpPr>
            <p:nvPr/>
          </p:nvSpPr>
          <p:spPr bwMode="auto">
            <a:xfrm>
              <a:off x="2743" y="3290"/>
              <a:ext cx="92" cy="106"/>
            </a:xfrm>
            <a:prstGeom prst="ellipse">
              <a:avLst/>
            </a:prstGeom>
            <a:solidFill>
              <a:schemeClr val="bg1"/>
            </a:solidFill>
            <a:ln w="9525">
              <a:noFill/>
              <a:round/>
              <a:headEnd/>
              <a:tailEnd/>
            </a:ln>
          </p:spPr>
          <p:txBody>
            <a:bodyPr wrap="none" anchor="ctr"/>
            <a:lstStyle/>
            <a:p>
              <a:pPr algn="r"/>
              <a:endParaRPr lang="en-GB"/>
            </a:p>
          </p:txBody>
        </p:sp>
        <p:sp>
          <p:nvSpPr>
            <p:cNvPr id="39952" name="Text Box 8"/>
            <p:cNvSpPr txBox="1">
              <a:spLocks noChangeArrowheads="1"/>
            </p:cNvSpPr>
            <p:nvPr/>
          </p:nvSpPr>
          <p:spPr bwMode="auto">
            <a:xfrm>
              <a:off x="2696" y="3231"/>
              <a:ext cx="165" cy="250"/>
            </a:xfrm>
            <a:prstGeom prst="rect">
              <a:avLst/>
            </a:prstGeom>
            <a:noFill/>
            <a:ln w="9525">
              <a:noFill/>
              <a:miter lim="800000"/>
              <a:headEnd/>
              <a:tailEnd/>
            </a:ln>
          </p:spPr>
          <p:txBody>
            <a:bodyPr>
              <a:spAutoFit/>
            </a:bodyPr>
            <a:lstStyle/>
            <a:p>
              <a:pPr eaLnBrk="0" hangingPunct="0"/>
              <a:r>
                <a:rPr lang="en-US" sz="2000">
                  <a:latin typeface="Courier New" pitchFamily="49" charset="0"/>
                </a:rPr>
                <a:t>0</a:t>
              </a:r>
              <a:endParaRPr lang="en-US" sz="1800">
                <a:latin typeface="Comic Sans MS" pitchFamily="66" charset="0"/>
              </a:endParaRPr>
            </a:p>
          </p:txBody>
        </p:sp>
        <p:sp>
          <p:nvSpPr>
            <p:cNvPr id="39953" name="Oval 9"/>
            <p:cNvSpPr>
              <a:spLocks noChangeArrowheads="1"/>
            </p:cNvSpPr>
            <p:nvPr/>
          </p:nvSpPr>
          <p:spPr bwMode="auto">
            <a:xfrm>
              <a:off x="3789" y="3287"/>
              <a:ext cx="92" cy="106"/>
            </a:xfrm>
            <a:prstGeom prst="ellipse">
              <a:avLst/>
            </a:prstGeom>
            <a:solidFill>
              <a:schemeClr val="bg1"/>
            </a:solidFill>
            <a:ln w="9525">
              <a:noFill/>
              <a:round/>
              <a:headEnd/>
              <a:tailEnd/>
            </a:ln>
          </p:spPr>
          <p:txBody>
            <a:bodyPr wrap="none" anchor="ctr"/>
            <a:lstStyle/>
            <a:p>
              <a:pPr algn="r"/>
              <a:endParaRPr lang="en-GB"/>
            </a:p>
          </p:txBody>
        </p:sp>
        <p:sp>
          <p:nvSpPr>
            <p:cNvPr id="39954" name="Text Box 10"/>
            <p:cNvSpPr txBox="1">
              <a:spLocks noChangeArrowheads="1"/>
            </p:cNvSpPr>
            <p:nvPr/>
          </p:nvSpPr>
          <p:spPr bwMode="auto">
            <a:xfrm>
              <a:off x="3742" y="3228"/>
              <a:ext cx="165" cy="250"/>
            </a:xfrm>
            <a:prstGeom prst="rect">
              <a:avLst/>
            </a:prstGeom>
            <a:noFill/>
            <a:ln w="9525">
              <a:noFill/>
              <a:miter lim="800000"/>
              <a:headEnd/>
              <a:tailEnd/>
            </a:ln>
          </p:spPr>
          <p:txBody>
            <a:bodyPr>
              <a:spAutoFit/>
            </a:bodyPr>
            <a:lstStyle/>
            <a:p>
              <a:pPr eaLnBrk="0" hangingPunct="0"/>
              <a:r>
                <a:rPr lang="en-US" sz="2000">
                  <a:latin typeface="Courier New" pitchFamily="49" charset="0"/>
                </a:rPr>
                <a:t>0</a:t>
              </a:r>
              <a:endParaRPr lang="en-US" sz="1800">
                <a:latin typeface="Comic Sans MS" pitchFamily="66" charset="0"/>
              </a:endParaRPr>
            </a:p>
          </p:txBody>
        </p:sp>
        <p:grpSp>
          <p:nvGrpSpPr>
            <p:cNvPr id="39955" name="Group 15"/>
            <p:cNvGrpSpPr>
              <a:grpSpLocks/>
            </p:cNvGrpSpPr>
            <p:nvPr/>
          </p:nvGrpSpPr>
          <p:grpSpPr bwMode="auto">
            <a:xfrm>
              <a:off x="3016" y="1979"/>
              <a:ext cx="1815" cy="408"/>
              <a:chOff x="3016" y="1979"/>
              <a:chExt cx="1815" cy="408"/>
            </a:xfrm>
          </p:grpSpPr>
          <p:sp>
            <p:nvSpPr>
              <p:cNvPr id="39956" name="Oval 11"/>
              <p:cNvSpPr>
                <a:spLocks noChangeArrowheads="1"/>
              </p:cNvSpPr>
              <p:nvPr/>
            </p:nvSpPr>
            <p:spPr bwMode="auto">
              <a:xfrm>
                <a:off x="3016" y="2069"/>
                <a:ext cx="1316" cy="272"/>
              </a:xfrm>
              <a:prstGeom prst="ellipse">
                <a:avLst/>
              </a:prstGeom>
              <a:noFill/>
              <a:ln w="38100">
                <a:solidFill>
                  <a:srgbClr val="E5E500"/>
                </a:solidFill>
                <a:round/>
                <a:headEnd type="none" w="sm" len="sm"/>
                <a:tailEnd type="none" w="sm" len="sm"/>
              </a:ln>
            </p:spPr>
            <p:txBody>
              <a:bodyPr wrap="none" anchor="ctr"/>
              <a:lstStyle/>
              <a:p>
                <a:pPr algn="r"/>
                <a:endParaRPr lang="en-GB"/>
              </a:p>
            </p:txBody>
          </p:sp>
          <p:sp>
            <p:nvSpPr>
              <p:cNvPr id="39957" name="AutoShape 13"/>
              <p:cNvSpPr>
                <a:spLocks noChangeArrowheads="1"/>
              </p:cNvSpPr>
              <p:nvPr/>
            </p:nvSpPr>
            <p:spPr bwMode="auto">
              <a:xfrm>
                <a:off x="3969" y="1979"/>
                <a:ext cx="590"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222 h 21600"/>
                  <a:gd name="T20" fmla="*/ 18452 w 21600"/>
                  <a:gd name="T21" fmla="*/ 1837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noFill/>
                <a:miter lim="800000"/>
                <a:headEnd type="none" w="sm" len="sm"/>
                <a:tailEnd type="none" w="sm" len="sm"/>
              </a:ln>
            </p:spPr>
            <p:txBody>
              <a:bodyPr wrap="none" anchor="ctr"/>
              <a:lstStyle/>
              <a:p>
                <a:endParaRPr lang="el-GR"/>
              </a:p>
            </p:txBody>
          </p:sp>
          <p:sp>
            <p:nvSpPr>
              <p:cNvPr id="39958" name="Oval 14"/>
              <p:cNvSpPr>
                <a:spLocks noChangeArrowheads="1"/>
              </p:cNvSpPr>
              <p:nvPr/>
            </p:nvSpPr>
            <p:spPr bwMode="auto">
              <a:xfrm>
                <a:off x="4332" y="2115"/>
                <a:ext cx="499" cy="272"/>
              </a:xfrm>
              <a:prstGeom prst="ellipse">
                <a:avLst/>
              </a:prstGeom>
              <a:noFill/>
              <a:ln w="57150">
                <a:solidFill>
                  <a:srgbClr val="E5E500"/>
                </a:solidFill>
                <a:round/>
                <a:headEnd type="none" w="sm" len="sm"/>
                <a:tailEnd type="none" w="sm" len="sm"/>
              </a:ln>
            </p:spPr>
            <p:txBody>
              <a:bodyPr wrap="none" anchor="ctr"/>
              <a:lstStyle/>
              <a:p>
                <a:pPr algn="r"/>
                <a:endParaRPr lang="en-GB"/>
              </a:p>
            </p:txBody>
          </p:sp>
        </p:grpSp>
      </p:grpSp>
      <p:sp>
        <p:nvSpPr>
          <p:cNvPr id="100368" name="Oval 16"/>
          <p:cNvSpPr>
            <a:spLocks noChangeArrowheads="1"/>
          </p:cNvSpPr>
          <p:nvPr/>
        </p:nvSpPr>
        <p:spPr bwMode="auto">
          <a:xfrm>
            <a:off x="1042988" y="3573463"/>
            <a:ext cx="1368425" cy="1295400"/>
          </a:xfrm>
          <a:prstGeom prst="ellipse">
            <a:avLst/>
          </a:prstGeom>
          <a:noFill/>
          <a:ln w="88900">
            <a:solidFill>
              <a:schemeClr val="hlink"/>
            </a:solidFill>
            <a:round/>
            <a:headEnd type="none" w="sm" len="sm"/>
            <a:tailEnd type="none" w="sm" len="sm"/>
          </a:ln>
        </p:spPr>
        <p:txBody>
          <a:bodyPr wrap="none" anchor="ctr"/>
          <a:lstStyle/>
          <a:p>
            <a:pPr algn="r"/>
            <a:endParaRPr lang="en-GB"/>
          </a:p>
        </p:txBody>
      </p:sp>
      <p:sp>
        <p:nvSpPr>
          <p:cNvPr id="100369" name="Text Box 17"/>
          <p:cNvSpPr txBox="1">
            <a:spLocks noChangeArrowheads="1"/>
          </p:cNvSpPr>
          <p:nvPr/>
        </p:nvSpPr>
        <p:spPr bwMode="auto">
          <a:xfrm>
            <a:off x="1095375" y="4765675"/>
            <a:ext cx="184150" cy="519113"/>
          </a:xfrm>
          <a:prstGeom prst="rect">
            <a:avLst/>
          </a:prstGeom>
          <a:noFill/>
          <a:ln w="12700">
            <a:noFill/>
            <a:miter lim="800000"/>
            <a:headEnd type="none" w="sm" len="sm"/>
            <a:tailEnd type="none" w="sm" len="sm"/>
          </a:ln>
        </p:spPr>
        <p:txBody>
          <a:bodyPr wrap="none">
            <a:spAutoFit/>
          </a:bodyPr>
          <a:lstStyle/>
          <a:p>
            <a:pPr algn="r"/>
            <a:endParaRPr lang="el-GR"/>
          </a:p>
        </p:txBody>
      </p:sp>
      <p:sp>
        <p:nvSpPr>
          <p:cNvPr id="100370" name="Text Box 18"/>
          <p:cNvSpPr txBox="1">
            <a:spLocks noChangeArrowheads="1"/>
          </p:cNvSpPr>
          <p:nvPr/>
        </p:nvSpPr>
        <p:spPr bwMode="auto">
          <a:xfrm>
            <a:off x="1042988" y="3789363"/>
            <a:ext cx="1404937" cy="1190625"/>
          </a:xfrm>
          <a:prstGeom prst="rect">
            <a:avLst/>
          </a:prstGeom>
          <a:noFill/>
          <a:ln w="12700">
            <a:noFill/>
            <a:miter lim="800000"/>
            <a:headEnd type="none" w="sm" len="sm"/>
            <a:tailEnd type="none" w="sm" len="sm"/>
          </a:ln>
        </p:spPr>
        <p:txBody>
          <a:bodyPr wrap="none">
            <a:spAutoFit/>
          </a:bodyPr>
          <a:lstStyle/>
          <a:p>
            <a:pPr algn="ctr"/>
            <a:r>
              <a:rPr lang="el-GR" sz="1800"/>
              <a:t>Δεν </a:t>
            </a:r>
          </a:p>
          <a:p>
            <a:pPr algn="ctr"/>
            <a:r>
              <a:rPr lang="el-GR" sz="1800"/>
              <a:t>διορθώνουν</a:t>
            </a:r>
          </a:p>
          <a:p>
            <a:pPr algn="ctr"/>
            <a:r>
              <a:rPr lang="el-GR" sz="1800"/>
              <a:t> το </a:t>
            </a:r>
          </a:p>
          <a:p>
            <a:pPr algn="ctr"/>
            <a:r>
              <a:rPr lang="el-GR" sz="1800"/>
              <a:t>λάθος</a:t>
            </a:r>
          </a:p>
        </p:txBody>
      </p:sp>
      <p:sp>
        <p:nvSpPr>
          <p:cNvPr id="100371" name="Line 19"/>
          <p:cNvSpPr>
            <a:spLocks noChangeShapeType="1"/>
          </p:cNvSpPr>
          <p:nvPr/>
        </p:nvSpPr>
        <p:spPr bwMode="auto">
          <a:xfrm flipV="1">
            <a:off x="1116013" y="3789363"/>
            <a:ext cx="1079500" cy="719137"/>
          </a:xfrm>
          <a:prstGeom prst="line">
            <a:avLst/>
          </a:prstGeom>
          <a:noFill/>
          <a:ln w="76200">
            <a:solidFill>
              <a:schemeClr val="hlink"/>
            </a:solidFill>
            <a:round/>
            <a:headEnd type="none" w="sm" len="sm"/>
            <a:tailEnd type="none" w="sm" len="sm"/>
          </a:ln>
        </p:spPr>
        <p:txBody>
          <a:bodyPr/>
          <a:lstStyle/>
          <a:p>
            <a:endParaRPr lang="el-GR"/>
          </a:p>
        </p:txBody>
      </p:sp>
      <p:sp>
        <p:nvSpPr>
          <p:cNvPr id="39946" name="Rectangle 19"/>
          <p:cNvSpPr>
            <a:spLocks noChangeArrowheads="1"/>
          </p:cNvSpPr>
          <p:nvPr/>
        </p:nvSpPr>
        <p:spPr bwMode="auto">
          <a:xfrm>
            <a:off x="5867400" y="5805488"/>
            <a:ext cx="2665413" cy="576262"/>
          </a:xfrm>
          <a:prstGeom prst="rect">
            <a:avLst/>
          </a:prstGeom>
          <a:solidFill>
            <a:srgbClr val="8585FF">
              <a:alpha val="23137"/>
            </a:srgbClr>
          </a:solidFill>
          <a:ln w="12700" algn="ctr">
            <a:noFill/>
            <a:round/>
            <a:headEnd type="none" w="sm" len="sm"/>
            <a:tailEnd type="none" w="sm" len="sm"/>
          </a:ln>
        </p:spPr>
        <p:txBody>
          <a:bodyPr/>
          <a:lstStyle/>
          <a:p>
            <a:pPr algn="r"/>
            <a:endParaRPr lang="el-GR" sz="1600"/>
          </a:p>
        </p:txBody>
      </p:sp>
      <p:sp>
        <p:nvSpPr>
          <p:cNvPr id="39947" name="TextBox 20"/>
          <p:cNvSpPr txBox="1">
            <a:spLocks noChangeArrowheads="1"/>
          </p:cNvSpPr>
          <p:nvPr/>
        </p:nvSpPr>
        <p:spPr bwMode="auto">
          <a:xfrm>
            <a:off x="0" y="5661025"/>
            <a:ext cx="6194425" cy="923925"/>
          </a:xfrm>
          <a:prstGeom prst="rect">
            <a:avLst/>
          </a:prstGeom>
          <a:noFill/>
          <a:ln w="9525">
            <a:noFill/>
            <a:miter lim="800000"/>
            <a:headEnd/>
            <a:tailEnd/>
          </a:ln>
        </p:spPr>
        <p:txBody>
          <a:bodyPr wrap="none">
            <a:spAutoFit/>
          </a:bodyPr>
          <a:lstStyle/>
          <a:p>
            <a:pPr algn="r"/>
            <a:r>
              <a:rPr lang="el-GR" sz="3600" i="1" dirty="0">
                <a:sym typeface="Wingdings" pitchFamily="2" charset="2"/>
              </a:rPr>
              <a:t> </a:t>
            </a:r>
            <a:r>
              <a:rPr lang="el-GR" sz="1800" i="1" dirty="0"/>
              <a:t>Προσοχή</a:t>
            </a:r>
            <a:r>
              <a:rPr lang="en-US" sz="1800" i="1" dirty="0"/>
              <a:t>: </a:t>
            </a:r>
            <a:r>
              <a:rPr lang="el-GR" sz="1800" i="1" dirty="0"/>
              <a:t>δείτε αν διορθώνονται περισσότερα λάθη </a:t>
            </a:r>
          </a:p>
          <a:p>
            <a:pPr algn="r"/>
            <a:r>
              <a:rPr lang="el-GR" sz="1800" i="1" dirty="0"/>
              <a:t>και σε </a:t>
            </a:r>
            <a:r>
              <a:rPr lang="el-GR" sz="1800" i="1" dirty="0" smtClean="0"/>
              <a:t>ποιές </a:t>
            </a:r>
            <a:r>
              <a:rPr lang="el-GR" sz="1800" i="1" dirty="0"/>
              <a:t>περιπτώσεις</a:t>
            </a:r>
            <a:endParaRPr lang="en-US" sz="1800" i="1" dirty="0"/>
          </a:p>
        </p:txBody>
      </p:sp>
      <p:cxnSp>
        <p:nvCxnSpPr>
          <p:cNvPr id="39948" name="Straight Arrow Connector 22"/>
          <p:cNvCxnSpPr>
            <a:cxnSpLocks noChangeShapeType="1"/>
          </p:cNvCxnSpPr>
          <p:nvPr/>
        </p:nvCxnSpPr>
        <p:spPr bwMode="auto">
          <a:xfrm rot="5400000" flipH="1" flipV="1">
            <a:off x="5868194" y="6236494"/>
            <a:ext cx="576263" cy="288925"/>
          </a:xfrm>
          <a:prstGeom prst="straightConnector1">
            <a:avLst/>
          </a:prstGeom>
          <a:noFill/>
          <a:ln w="12700" algn="ctr">
            <a:solidFill>
              <a:schemeClr val="tx1"/>
            </a:solidFill>
            <a:round/>
            <a:headEnd type="none" w="sm" len="sm"/>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68"/>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03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3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8" grpId="0" animBg="1"/>
      <p:bldP spid="100369" grpId="0"/>
      <p:bldP spid="100370" grpId="0"/>
      <p:bldP spid="1003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l-GR" smtClean="0"/>
              <a:t>Περίπτωση πολλαπλών λαθών (</a:t>
            </a:r>
            <a:r>
              <a:rPr lang="en-US" smtClean="0"/>
              <a:t>Parity checks</a:t>
            </a:r>
            <a:r>
              <a:rPr lang="el-GR" smtClean="0"/>
              <a:t>)</a:t>
            </a:r>
          </a:p>
        </p:txBody>
      </p:sp>
      <p:sp>
        <p:nvSpPr>
          <p:cNvPr id="40963" name="Rectangle 3"/>
          <p:cNvSpPr>
            <a:spLocks noGrp="1" noChangeArrowheads="1"/>
          </p:cNvSpPr>
          <p:nvPr>
            <p:ph idx="1"/>
          </p:nvPr>
        </p:nvSpPr>
        <p:spPr>
          <a:xfrm>
            <a:off x="0" y="981075"/>
            <a:ext cx="9685338" cy="4648200"/>
          </a:xfrm>
        </p:spPr>
        <p:txBody>
          <a:bodyPr/>
          <a:lstStyle/>
          <a:p>
            <a:pPr>
              <a:buFont typeface="Monotype Sorts"/>
              <a:buNone/>
            </a:pPr>
            <a:endParaRPr lang="el-GR" smtClean="0"/>
          </a:p>
          <a:p>
            <a:pPr>
              <a:buFont typeface="Wingdings" pitchFamily="2" charset="2"/>
              <a:buChar char="!"/>
            </a:pPr>
            <a:r>
              <a:rPr lang="el-GR" sz="2000" smtClean="0"/>
              <a:t>Εάν το λάθος σε ένα </a:t>
            </a:r>
            <a:r>
              <a:rPr lang="en-US" sz="2000" smtClean="0"/>
              <a:t>bit </a:t>
            </a:r>
            <a:r>
              <a:rPr lang="el-GR" sz="2000" smtClean="0"/>
              <a:t>συμβαίνει ανεξάρτητα από τι γίνεται στα </a:t>
            </a:r>
          </a:p>
          <a:p>
            <a:pPr>
              <a:buFont typeface="Wingdings" pitchFamily="2" charset="2"/>
              <a:buNone/>
            </a:pPr>
            <a:r>
              <a:rPr lang="el-GR" sz="2000" smtClean="0"/>
              <a:t>  διπλανά του </a:t>
            </a:r>
            <a:r>
              <a:rPr lang="en-US" sz="2000" smtClean="0"/>
              <a:t>bits </a:t>
            </a:r>
            <a:r>
              <a:rPr lang="el-GR" sz="2000" smtClean="0"/>
              <a:t>τότε η πιθανότητα πολλαπλών λαθών σε ένα πακέτο </a:t>
            </a:r>
          </a:p>
          <a:p>
            <a:pPr>
              <a:buFont typeface="Wingdings" pitchFamily="2" charset="2"/>
              <a:buNone/>
            </a:pPr>
            <a:r>
              <a:rPr lang="el-GR" sz="2000" smtClean="0"/>
              <a:t>  είναι πολύ μικρή</a:t>
            </a:r>
            <a:endParaRPr lang="en-US" sz="2000" smtClean="0"/>
          </a:p>
          <a:p>
            <a:pPr>
              <a:buFont typeface="Wingdings" pitchFamily="2" charset="2"/>
              <a:buNone/>
            </a:pPr>
            <a:r>
              <a:rPr lang="el-GR" sz="2200" smtClean="0"/>
              <a:t>                                                                 </a:t>
            </a:r>
            <a:r>
              <a:rPr lang="el-GR" sz="2800" smtClean="0">
                <a:sym typeface="Webdings" pitchFamily="18" charset="2"/>
              </a:rPr>
              <a:t></a:t>
            </a:r>
            <a:r>
              <a:rPr lang="el-GR" sz="2200" smtClean="0"/>
              <a:t> </a:t>
            </a:r>
            <a:r>
              <a:rPr lang="el-GR" sz="1800" smtClean="0"/>
              <a:t>Γιατί ???</a:t>
            </a:r>
          </a:p>
          <a:p>
            <a:pPr>
              <a:buSzPct val="110000"/>
              <a:buFont typeface="Wingdings" pitchFamily="2" charset="2"/>
              <a:buChar char="M"/>
            </a:pPr>
            <a:r>
              <a:rPr lang="el-GR" sz="2000" smtClean="0"/>
              <a:t>Ωστόσο εμπειρικές μελέτες με μετρήσεις σε πραγματικά δίκτυα</a:t>
            </a:r>
          </a:p>
          <a:p>
            <a:pPr>
              <a:buSzPct val="110000"/>
              <a:buFont typeface="Wingdings" pitchFamily="2" charset="2"/>
              <a:buNone/>
            </a:pPr>
            <a:r>
              <a:rPr lang="el-GR" sz="2000" smtClean="0"/>
              <a:t> δείχνουν ότι τα </a:t>
            </a:r>
            <a:r>
              <a:rPr lang="el-GR" sz="2000" smtClean="0">
                <a:solidFill>
                  <a:schemeClr val="hlink"/>
                </a:solidFill>
              </a:rPr>
              <a:t>λάθη στα </a:t>
            </a:r>
            <a:r>
              <a:rPr lang="en-US" sz="2000" smtClean="0">
                <a:solidFill>
                  <a:schemeClr val="hlink"/>
                </a:solidFill>
              </a:rPr>
              <a:t>bits </a:t>
            </a:r>
            <a:r>
              <a:rPr lang="el-GR" sz="2000" smtClean="0">
                <a:solidFill>
                  <a:schemeClr val="hlink"/>
                </a:solidFill>
              </a:rPr>
              <a:t>γίνονται σε </a:t>
            </a:r>
            <a:r>
              <a:rPr lang="en-US" sz="2000" i="1" smtClean="0">
                <a:solidFill>
                  <a:schemeClr val="hlink"/>
                </a:solidFill>
              </a:rPr>
              <a:t>bursts</a:t>
            </a:r>
            <a:r>
              <a:rPr lang="en-US" sz="2000" i="1" smtClean="0"/>
              <a:t> </a:t>
            </a:r>
            <a:r>
              <a:rPr lang="en-US" sz="2000" smtClean="0"/>
              <a:t>(</a:t>
            </a:r>
            <a:r>
              <a:rPr lang="el-GR" sz="2000" smtClean="0"/>
              <a:t>έχουν </a:t>
            </a:r>
            <a:r>
              <a:rPr lang="en-US" sz="2000" smtClean="0"/>
              <a:t>“</a:t>
            </a:r>
            <a:r>
              <a:rPr lang="el-GR" sz="2000" smtClean="0"/>
              <a:t>εκρηκτικό</a:t>
            </a:r>
            <a:r>
              <a:rPr lang="en-US" sz="2000" smtClean="0"/>
              <a:t>”</a:t>
            </a:r>
            <a:r>
              <a:rPr lang="el-GR" sz="2000" smtClean="0"/>
              <a:t> </a:t>
            </a:r>
            <a:r>
              <a:rPr lang="en-US" sz="2000" smtClean="0"/>
              <a:t>pattern)</a:t>
            </a:r>
            <a:endParaRPr lang="el-GR" sz="2000" smtClean="0"/>
          </a:p>
          <a:p>
            <a:pPr>
              <a:buFont typeface="Monotype Sorts"/>
              <a:buNone/>
            </a:pPr>
            <a:r>
              <a:rPr lang="el-GR" sz="2000" smtClean="0"/>
              <a:t>                       δηλαδή υπάρχουν </a:t>
            </a:r>
            <a:r>
              <a:rPr lang="el-GR" sz="2000" b="1" i="1" smtClean="0"/>
              <a:t>γειτονικά</a:t>
            </a:r>
            <a:r>
              <a:rPr lang="en-US" sz="2000" b="1" i="1" smtClean="0"/>
              <a:t> bits </a:t>
            </a:r>
            <a:r>
              <a:rPr lang="el-GR" sz="2000" smtClean="0"/>
              <a:t>που έχουν λάθη</a:t>
            </a:r>
            <a:r>
              <a:rPr lang="en-US" sz="2000" smtClean="0"/>
              <a:t> </a:t>
            </a:r>
            <a:endParaRPr lang="el-GR" sz="2000" smtClean="0"/>
          </a:p>
          <a:p>
            <a:pPr>
              <a:buFont typeface="Monotype Sorts"/>
              <a:buNone/>
            </a:pPr>
            <a:endParaRPr lang="en-US" sz="2200" smtClean="0"/>
          </a:p>
          <a:p>
            <a:pPr>
              <a:buSzPct val="115000"/>
              <a:buFont typeface="Wingdings" pitchFamily="2" charset="2"/>
              <a:buChar char="F"/>
            </a:pPr>
            <a:r>
              <a:rPr lang="el-GR" sz="2000" smtClean="0"/>
              <a:t>Επομένως ένας πιο</a:t>
            </a:r>
            <a:r>
              <a:rPr lang="el-GR" sz="2000" b="1" smtClean="0">
                <a:solidFill>
                  <a:srgbClr val="9BA51B"/>
                </a:solidFill>
              </a:rPr>
              <a:t> </a:t>
            </a:r>
            <a:r>
              <a:rPr lang="en-US" sz="2000" b="1" smtClean="0">
                <a:solidFill>
                  <a:srgbClr val="9BA51B"/>
                </a:solidFill>
              </a:rPr>
              <a:t>robust </a:t>
            </a:r>
            <a:r>
              <a:rPr lang="el-GR" sz="2000" smtClean="0"/>
              <a:t>μηχανισμός πρέπει να χρησιμοποιηθεί</a:t>
            </a:r>
            <a:r>
              <a:rPr lang="el-GR" sz="2200" smtClean="0"/>
              <a:t>  </a:t>
            </a:r>
          </a:p>
          <a:p>
            <a:pPr>
              <a:buFont typeface="Wingdings" pitchFamily="2" charset="2"/>
              <a:buNone/>
            </a:pPr>
            <a:r>
              <a:rPr lang="el-GR" sz="2200" smtClean="0"/>
              <a:t>    </a:t>
            </a:r>
            <a:r>
              <a:rPr lang="el-GR" sz="2200" smtClean="0">
                <a:sym typeface="Wingdings" pitchFamily="2" charset="2"/>
              </a:rPr>
              <a:t>  </a:t>
            </a:r>
            <a:r>
              <a:rPr lang="el-GR" sz="2200" smtClean="0"/>
              <a:t>και ευτυχώς χρησιμοποιείται στην πράξη!</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Forward error correction (FEC) </a:t>
            </a:r>
            <a:r>
              <a:rPr lang="el-GR" smtClean="0"/>
              <a:t>μηχανισμοί</a:t>
            </a:r>
          </a:p>
        </p:txBody>
      </p:sp>
      <p:sp>
        <p:nvSpPr>
          <p:cNvPr id="41987" name="Rectangle 3"/>
          <p:cNvSpPr>
            <a:spLocks noGrp="1" noChangeArrowheads="1"/>
          </p:cNvSpPr>
          <p:nvPr>
            <p:ph idx="1"/>
          </p:nvPr>
        </p:nvSpPr>
        <p:spPr>
          <a:xfrm>
            <a:off x="0" y="1143000"/>
            <a:ext cx="9144000" cy="4648200"/>
          </a:xfrm>
        </p:spPr>
        <p:txBody>
          <a:bodyPr/>
          <a:lstStyle/>
          <a:p>
            <a:pPr>
              <a:buFont typeface="Arial" pitchFamily="34" charset="0"/>
              <a:buChar char="•"/>
            </a:pPr>
            <a:r>
              <a:rPr lang="el-GR" dirty="0" smtClean="0"/>
              <a:t>Μηχανισμοί στον δέκτη για ανίχνευση </a:t>
            </a:r>
            <a:r>
              <a:rPr lang="el-GR" dirty="0" smtClean="0">
                <a:solidFill>
                  <a:schemeClr val="hlink"/>
                </a:solidFill>
              </a:rPr>
              <a:t>και διόρθωση</a:t>
            </a:r>
            <a:r>
              <a:rPr lang="el-GR" dirty="0" smtClean="0"/>
              <a:t> λάθους</a:t>
            </a:r>
          </a:p>
          <a:p>
            <a:pPr>
              <a:buFont typeface="Arial" pitchFamily="34" charset="0"/>
              <a:buChar char="•"/>
            </a:pPr>
            <a:r>
              <a:rPr lang="el-GR" dirty="0" smtClean="0"/>
              <a:t>Τυπικά χρησιμοποιούνται σε </a:t>
            </a:r>
            <a:r>
              <a:rPr lang="en-US" dirty="0" smtClean="0"/>
              <a:t>audio storage &amp; playback devices (</a:t>
            </a:r>
            <a:r>
              <a:rPr lang="el-GR" dirty="0" smtClean="0"/>
              <a:t>πχ </a:t>
            </a:r>
            <a:r>
              <a:rPr lang="en-US" dirty="0" smtClean="0"/>
              <a:t>audio CDs)</a:t>
            </a:r>
          </a:p>
          <a:p>
            <a:pPr>
              <a:buFont typeface="Arial" pitchFamily="34" charset="0"/>
              <a:buChar char="•"/>
            </a:pPr>
            <a:r>
              <a:rPr lang="el-GR" dirty="0" smtClean="0"/>
              <a:t>Στα δίκτυα βοηθούν γιατί ελαττώνουν τον αριθμό των </a:t>
            </a:r>
            <a:r>
              <a:rPr lang="en-US" dirty="0" smtClean="0"/>
              <a:t>retransmissions </a:t>
            </a:r>
            <a:r>
              <a:rPr lang="el-GR" dirty="0" smtClean="0"/>
              <a:t>που πρέπει να γίνουν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l-GR" smtClean="0"/>
              <a:t>Μέθοδοι αθροίσματος ελέγχου (</a:t>
            </a:r>
            <a:r>
              <a:rPr lang="en-GB" smtClean="0"/>
              <a:t>c</a:t>
            </a:r>
            <a:r>
              <a:rPr lang="en-US" smtClean="0"/>
              <a:t>hecksumming) </a:t>
            </a:r>
            <a:endParaRPr lang="el-GR" smtClean="0"/>
          </a:p>
        </p:txBody>
      </p:sp>
      <p:sp>
        <p:nvSpPr>
          <p:cNvPr id="43011" name="Rectangle 3"/>
          <p:cNvSpPr>
            <a:spLocks noGrp="1" noChangeArrowheads="1"/>
          </p:cNvSpPr>
          <p:nvPr>
            <p:ph idx="1"/>
          </p:nvPr>
        </p:nvSpPr>
        <p:spPr>
          <a:xfrm>
            <a:off x="0" y="1143000"/>
            <a:ext cx="9144000" cy="4648200"/>
          </a:xfrm>
        </p:spPr>
        <p:txBody>
          <a:bodyPr/>
          <a:lstStyle/>
          <a:p>
            <a:pPr>
              <a:buNone/>
            </a:pPr>
            <a:r>
              <a:rPr lang="el-GR" dirty="0" smtClean="0"/>
              <a:t>Σε αυτές τις τεχνικές, τα </a:t>
            </a:r>
            <a:r>
              <a:rPr lang="en-US" b="1" i="1" dirty="0" smtClean="0">
                <a:solidFill>
                  <a:srgbClr val="008000"/>
                </a:solidFill>
              </a:rPr>
              <a:t>d</a:t>
            </a:r>
            <a:r>
              <a:rPr lang="en-US" b="1" dirty="0" smtClean="0">
                <a:solidFill>
                  <a:srgbClr val="008000"/>
                </a:solidFill>
              </a:rPr>
              <a:t> bits </a:t>
            </a:r>
            <a:r>
              <a:rPr lang="el-GR" b="1" dirty="0" smtClean="0">
                <a:solidFill>
                  <a:srgbClr val="008000"/>
                </a:solidFill>
              </a:rPr>
              <a:t>δεδομένων</a:t>
            </a:r>
            <a:r>
              <a:rPr lang="en-US" dirty="0" smtClean="0"/>
              <a:t> </a:t>
            </a:r>
            <a:r>
              <a:rPr lang="el-GR" dirty="0" smtClean="0"/>
              <a:t>μεταχειρίζονται σαν μία ακολουθία από </a:t>
            </a:r>
            <a:r>
              <a:rPr lang="en-US" b="1" i="1" dirty="0" smtClean="0">
                <a:solidFill>
                  <a:schemeClr val="hlink"/>
                </a:solidFill>
              </a:rPr>
              <a:t>k</a:t>
            </a:r>
            <a:r>
              <a:rPr lang="en-US" b="1" dirty="0" smtClean="0">
                <a:solidFill>
                  <a:schemeClr val="hlink"/>
                </a:solidFill>
              </a:rPr>
              <a:t>-bit </a:t>
            </a:r>
            <a:r>
              <a:rPr lang="el-GR" b="1" dirty="0" smtClean="0">
                <a:solidFill>
                  <a:schemeClr val="hlink"/>
                </a:solidFill>
              </a:rPr>
              <a:t>ακεραίους</a:t>
            </a:r>
            <a:endParaRPr lang="en-US" b="1" dirty="0" smtClean="0">
              <a:solidFill>
                <a:schemeClr val="hlink"/>
              </a:solidFill>
            </a:endParaRPr>
          </a:p>
          <a:p>
            <a:pPr>
              <a:buFont typeface="Monotype Sorts"/>
              <a:buNone/>
            </a:pPr>
            <a:endParaRPr lang="el-GR" dirty="0" smtClean="0"/>
          </a:p>
          <a:p>
            <a:pPr>
              <a:buFont typeface="Monotype Sorts"/>
              <a:buNone/>
            </a:pPr>
            <a:r>
              <a:rPr lang="en-US" dirty="0" smtClean="0">
                <a:solidFill>
                  <a:schemeClr val="hlink"/>
                </a:solidFill>
              </a:rPr>
              <a:t>Internet checksum:</a:t>
            </a:r>
            <a:r>
              <a:rPr lang="en-US" dirty="0" smtClean="0"/>
              <a:t> </a:t>
            </a:r>
            <a:endParaRPr lang="el-GR" dirty="0" smtClean="0"/>
          </a:p>
          <a:p>
            <a:pPr lvl="1">
              <a:buFont typeface="Arial" pitchFamily="34" charset="0"/>
              <a:buChar char="•"/>
            </a:pPr>
            <a:r>
              <a:rPr lang="el-GR" b="1" u="sng" dirty="0" smtClean="0">
                <a:solidFill>
                  <a:srgbClr val="008000"/>
                </a:solidFill>
              </a:rPr>
              <a:t>Άθροισε </a:t>
            </a:r>
            <a:r>
              <a:rPr lang="el-GR" b="1" dirty="0" smtClean="0">
                <a:solidFill>
                  <a:srgbClr val="008000"/>
                </a:solidFill>
              </a:rPr>
              <a:t> </a:t>
            </a:r>
            <a:r>
              <a:rPr lang="el-GR" dirty="0" smtClean="0"/>
              <a:t>αυτούς τους</a:t>
            </a:r>
            <a:r>
              <a:rPr lang="en-US" dirty="0" smtClean="0"/>
              <a:t> </a:t>
            </a:r>
            <a:r>
              <a:rPr lang="en-US" b="1" i="1" dirty="0" smtClean="0">
                <a:solidFill>
                  <a:srgbClr val="008000"/>
                </a:solidFill>
              </a:rPr>
              <a:t>k</a:t>
            </a:r>
            <a:r>
              <a:rPr lang="en-US" b="1" dirty="0" smtClean="0">
                <a:solidFill>
                  <a:srgbClr val="008000"/>
                </a:solidFill>
              </a:rPr>
              <a:t>-bit </a:t>
            </a:r>
            <a:r>
              <a:rPr lang="el-GR" b="1" dirty="0" smtClean="0">
                <a:solidFill>
                  <a:srgbClr val="008000"/>
                </a:solidFill>
              </a:rPr>
              <a:t>ακεραίους,</a:t>
            </a:r>
            <a:r>
              <a:rPr lang="en-US" dirty="0" smtClean="0">
                <a:solidFill>
                  <a:srgbClr val="008000"/>
                </a:solidFill>
              </a:rPr>
              <a:t> </a:t>
            </a:r>
            <a:r>
              <a:rPr lang="el-GR" dirty="0" smtClean="0"/>
              <a:t>και</a:t>
            </a:r>
            <a:r>
              <a:rPr lang="en-US" dirty="0" smtClean="0"/>
              <a:t> </a:t>
            </a:r>
            <a:endParaRPr lang="el-GR" dirty="0" smtClean="0"/>
          </a:p>
          <a:p>
            <a:pPr lvl="1">
              <a:buFont typeface="Arial" pitchFamily="34" charset="0"/>
              <a:buChar char="•"/>
            </a:pPr>
            <a:r>
              <a:rPr lang="el-GR" dirty="0" smtClean="0"/>
              <a:t>Χρησιμοποίησε το </a:t>
            </a:r>
            <a:r>
              <a:rPr lang="el-GR" b="1" dirty="0" smtClean="0">
                <a:solidFill>
                  <a:srgbClr val="008000"/>
                </a:solidFill>
              </a:rPr>
              <a:t>παραγόμενο άθροισμα </a:t>
            </a:r>
            <a:r>
              <a:rPr lang="el-GR" dirty="0" smtClean="0"/>
              <a:t>ως</a:t>
            </a:r>
            <a:r>
              <a:rPr lang="el-GR" b="1" dirty="0" smtClean="0">
                <a:solidFill>
                  <a:srgbClr val="008000"/>
                </a:solidFill>
              </a:rPr>
              <a:t> </a:t>
            </a:r>
            <a:r>
              <a:rPr lang="en-US" b="1" dirty="0" smtClean="0">
                <a:solidFill>
                  <a:srgbClr val="008000"/>
                </a:solidFill>
              </a:rPr>
              <a:t>bits</a:t>
            </a:r>
            <a:r>
              <a:rPr lang="el-GR" b="1" dirty="0" smtClean="0">
                <a:solidFill>
                  <a:srgbClr val="008000"/>
                </a:solidFill>
              </a:rPr>
              <a:t> ανίχνευσης λαθών</a:t>
            </a:r>
            <a:r>
              <a:rPr lang="en-US" b="1" dirty="0" smtClean="0"/>
              <a:t> (</a:t>
            </a:r>
            <a:r>
              <a:rPr lang="en-US" dirty="0" smtClean="0"/>
              <a:t>e.g., k=16)</a:t>
            </a:r>
            <a:endParaRPr lang="el-GR" dirty="0" smtClean="0"/>
          </a:p>
          <a:p>
            <a:pPr lvl="1">
              <a:buFont typeface="Monotype Sorts"/>
              <a:buNone/>
            </a:pPr>
            <a:endParaRPr lang="el-GR" dirty="0" smtClean="0"/>
          </a:p>
          <a:p>
            <a:pPr lvl="1">
              <a:buFont typeface="Monotype Sorts"/>
              <a:buNone/>
            </a:pPr>
            <a:r>
              <a:rPr lang="en-US" sz="2400" dirty="0" smtClean="0">
                <a:sym typeface="Wingdings" pitchFamily="2" charset="2"/>
              </a:rPr>
              <a:t></a:t>
            </a:r>
            <a:r>
              <a:rPr lang="el-GR" dirty="0" smtClean="0">
                <a:sym typeface="Wingdings" pitchFamily="2" charset="2"/>
              </a:rPr>
              <a:t> </a:t>
            </a:r>
            <a:r>
              <a:rPr lang="en-US" b="1" dirty="0" smtClean="0">
                <a:solidFill>
                  <a:srgbClr val="3333FF"/>
                </a:solidFill>
              </a:rPr>
              <a:t>TCP &amp; UDP</a:t>
            </a:r>
            <a:r>
              <a:rPr lang="en-US" dirty="0" smtClean="0"/>
              <a:t>: </a:t>
            </a:r>
            <a:r>
              <a:rPr lang="el-GR" dirty="0" smtClean="0"/>
              <a:t>Τα </a:t>
            </a:r>
            <a:r>
              <a:rPr lang="en-US" dirty="0" smtClean="0"/>
              <a:t>checksums </a:t>
            </a:r>
            <a:r>
              <a:rPr lang="el-GR" dirty="0" smtClean="0"/>
              <a:t>υπολογίζονται με βάση όλα τα πεδία (</a:t>
            </a:r>
            <a:r>
              <a:rPr lang="el-GR" i="1" dirty="0" smtClean="0"/>
              <a:t>επικεφαλίδα</a:t>
            </a:r>
            <a:r>
              <a:rPr lang="en-US" i="1" dirty="0" smtClean="0"/>
              <a:t> &amp; </a:t>
            </a:r>
            <a:r>
              <a:rPr lang="el-GR" i="1" dirty="0" smtClean="0"/>
              <a:t>δεδομένα</a:t>
            </a:r>
            <a:r>
              <a:rPr lang="en-US" dirty="0" smtClean="0"/>
              <a:t>)</a:t>
            </a:r>
          </a:p>
          <a:p>
            <a:pPr lvl="1"/>
            <a:r>
              <a:rPr lang="el-GR" dirty="0" smtClean="0"/>
              <a:t>Σε άλλα πρωτόκολλα</a:t>
            </a:r>
            <a:r>
              <a:rPr lang="en-US" dirty="0" smtClean="0"/>
              <a:t>: </a:t>
            </a:r>
            <a:r>
              <a:rPr lang="el-GR" dirty="0" smtClean="0"/>
              <a:t>Ένα</a:t>
            </a:r>
            <a:r>
              <a:rPr lang="en-US" dirty="0" smtClean="0"/>
              <a:t> checksum </a:t>
            </a:r>
            <a:r>
              <a:rPr lang="el-GR" dirty="0" smtClean="0"/>
              <a:t>υπολογίζεται για την επικεφαλίδα και ένα άλλο </a:t>
            </a:r>
            <a:r>
              <a:rPr lang="en-US" dirty="0" smtClean="0"/>
              <a:t>checksum </a:t>
            </a:r>
            <a:r>
              <a:rPr lang="el-GR" dirty="0" smtClean="0"/>
              <a:t>υπολογίζεται για ολόκληρο το πακέτο</a:t>
            </a:r>
            <a:endParaRPr lang="en-US" dirty="0" smtClean="0"/>
          </a:p>
          <a:p>
            <a:pPr lvl="1">
              <a:buFont typeface="Monotype Sorts"/>
              <a:buNone/>
            </a:pPr>
            <a:r>
              <a:rPr lang="en-US" sz="2800" dirty="0" smtClean="0">
                <a:sym typeface="Wingdings" pitchFamily="2" charset="2"/>
              </a:rPr>
              <a:t></a:t>
            </a:r>
            <a:r>
              <a:rPr lang="en-US" sz="2400" dirty="0" smtClean="0">
                <a:sym typeface="Wingdings" pitchFamily="2" charset="2"/>
              </a:rPr>
              <a:t> </a:t>
            </a:r>
            <a:r>
              <a:rPr lang="el-GR" dirty="0" smtClean="0">
                <a:sym typeface="Wingdings" pitchFamily="2" charset="2"/>
              </a:rPr>
              <a:t>Μικρή </a:t>
            </a:r>
            <a:r>
              <a:rPr lang="el-GR" b="1" dirty="0" smtClean="0"/>
              <a:t>επιβάρυνση αλλά και μικρή προστασία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227013"/>
            <a:ext cx="9536113" cy="763587"/>
          </a:xfrm>
        </p:spPr>
        <p:txBody>
          <a:bodyPr/>
          <a:lstStyle/>
          <a:p>
            <a:r>
              <a:rPr lang="el-GR" smtClean="0"/>
              <a:t>Έλεγχος κυκλικού πλεονασμού-</a:t>
            </a:r>
            <a:r>
              <a:rPr lang="en-US" smtClean="0"/>
              <a:t/>
            </a:r>
            <a:br>
              <a:rPr lang="en-US" smtClean="0"/>
            </a:br>
            <a:r>
              <a:rPr lang="en-GB" smtClean="0"/>
              <a:t>C</a:t>
            </a:r>
            <a:r>
              <a:rPr lang="en-US" smtClean="0"/>
              <a:t>yclic Redundancy Check (CRC)</a:t>
            </a:r>
            <a:endParaRPr lang="el-GR" smtClean="0"/>
          </a:p>
        </p:txBody>
      </p:sp>
      <p:sp>
        <p:nvSpPr>
          <p:cNvPr id="44035" name="Rectangle 3"/>
          <p:cNvSpPr>
            <a:spLocks noGrp="1" noChangeArrowheads="1"/>
          </p:cNvSpPr>
          <p:nvPr>
            <p:ph idx="1"/>
          </p:nvPr>
        </p:nvSpPr>
        <p:spPr>
          <a:xfrm>
            <a:off x="0" y="1143000"/>
            <a:ext cx="9251950" cy="6030913"/>
          </a:xfrm>
        </p:spPr>
        <p:txBody>
          <a:bodyPr/>
          <a:lstStyle/>
          <a:p>
            <a:pPr>
              <a:buFont typeface="Monotype Sorts"/>
              <a:buNone/>
            </a:pPr>
            <a:r>
              <a:rPr lang="en-US" sz="2000" dirty="0" smtClean="0"/>
              <a:t> </a:t>
            </a:r>
            <a:r>
              <a:rPr lang="el-GR" sz="2000" dirty="0" smtClean="0"/>
              <a:t>Επίσης αποκαλούνται </a:t>
            </a:r>
            <a:r>
              <a:rPr lang="el-GR" sz="2000" dirty="0" err="1" smtClean="0"/>
              <a:t>πολυωνυμικοί</a:t>
            </a:r>
            <a:r>
              <a:rPr lang="el-GR" sz="2000" dirty="0" smtClean="0"/>
              <a:t> κώδικες</a:t>
            </a:r>
            <a:endParaRPr lang="en-US" sz="2000" dirty="0" smtClean="0"/>
          </a:p>
          <a:p>
            <a:pPr>
              <a:buFont typeface="Arial" pitchFamily="34" charset="0"/>
              <a:buChar char="•"/>
            </a:pPr>
            <a:r>
              <a:rPr lang="el-GR" sz="2000" dirty="0" smtClean="0"/>
              <a:t>Θεωρείστε ένα κομμάτι δεδομένων </a:t>
            </a:r>
            <a:r>
              <a:rPr lang="en-US" sz="2000" i="1" dirty="0" smtClean="0"/>
              <a:t>d-bit</a:t>
            </a:r>
            <a:r>
              <a:rPr lang="el-GR" sz="2000" i="1" dirty="0" smtClean="0"/>
              <a:t>, το οποίο ο αποστολέας θέλει να στείλει στον παραλήπτη</a:t>
            </a:r>
            <a:endParaRPr lang="en-US" sz="2000" dirty="0" smtClean="0"/>
          </a:p>
          <a:p>
            <a:pPr>
              <a:buFont typeface="Arial" pitchFamily="34" charset="0"/>
              <a:buChar char="•"/>
            </a:pPr>
            <a:r>
              <a:rPr lang="el-GR" sz="2000" dirty="0" smtClean="0"/>
              <a:t>Ο αποστολές &amp; παραλήπτης </a:t>
            </a:r>
            <a:r>
              <a:rPr lang="el-GR" sz="2000" b="1" i="1" u="sng" dirty="0" smtClean="0">
                <a:solidFill>
                  <a:srgbClr val="3333FF"/>
                </a:solidFill>
              </a:rPr>
              <a:t>συμφωνούν</a:t>
            </a:r>
            <a:r>
              <a:rPr lang="el-GR" sz="2000" dirty="0" smtClean="0"/>
              <a:t> σε μία </a:t>
            </a:r>
            <a:r>
              <a:rPr lang="el-GR" sz="2000" b="1" dirty="0" smtClean="0">
                <a:solidFill>
                  <a:srgbClr val="007635"/>
                </a:solidFill>
              </a:rPr>
              <a:t>γεννήτρια</a:t>
            </a:r>
            <a:r>
              <a:rPr lang="el-GR" sz="2000" b="1" dirty="0" smtClean="0"/>
              <a:t> </a:t>
            </a:r>
            <a:r>
              <a:rPr lang="en-US" sz="2000" b="1" i="1" dirty="0" smtClean="0"/>
              <a:t>G</a:t>
            </a:r>
            <a:r>
              <a:rPr lang="en-US" sz="2000" i="1" dirty="0" smtClean="0"/>
              <a:t>,</a:t>
            </a:r>
            <a:r>
              <a:rPr lang="en-US" sz="2000" dirty="0" smtClean="0"/>
              <a:t> </a:t>
            </a:r>
            <a:r>
              <a:rPr lang="el-GR" sz="2000" dirty="0" smtClean="0"/>
              <a:t>δηλαδή μια ακολουθία από </a:t>
            </a:r>
            <a:r>
              <a:rPr lang="en-US" sz="2000" dirty="0" smtClean="0"/>
              <a:t>(</a:t>
            </a:r>
            <a:r>
              <a:rPr lang="en-US" sz="2000" i="1" dirty="0" smtClean="0"/>
              <a:t>r+1)</a:t>
            </a:r>
            <a:r>
              <a:rPr lang="el-GR" sz="2000" i="1" dirty="0" smtClean="0"/>
              <a:t> </a:t>
            </a:r>
            <a:r>
              <a:rPr lang="en-US" sz="2000" dirty="0" smtClean="0"/>
              <a:t>bit</a:t>
            </a:r>
            <a:r>
              <a:rPr lang="en-GB" sz="2000" dirty="0" smtClean="0"/>
              <a:t>s</a:t>
            </a:r>
            <a:r>
              <a:rPr lang="en-US" sz="2000" dirty="0" smtClean="0"/>
              <a:t> </a:t>
            </a:r>
            <a:endParaRPr lang="el-GR" sz="2000" b="1" i="1" dirty="0" smtClean="0">
              <a:solidFill>
                <a:srgbClr val="008000"/>
              </a:solidFill>
            </a:endParaRPr>
          </a:p>
          <a:p>
            <a:pPr>
              <a:buFont typeface="Arial" pitchFamily="34" charset="0"/>
              <a:buChar char="•"/>
            </a:pPr>
            <a:endParaRPr lang="en-US" sz="2000" dirty="0" smtClean="0"/>
          </a:p>
          <a:p>
            <a:pPr>
              <a:buNone/>
            </a:pPr>
            <a:r>
              <a:rPr lang="el-GR" sz="2000" dirty="0" smtClean="0"/>
              <a:t>Για ένα δοθέν κομμάτι </a:t>
            </a:r>
            <a:r>
              <a:rPr lang="el-GR" sz="2000" b="1" dirty="0" smtClean="0">
                <a:solidFill>
                  <a:srgbClr val="FF0000"/>
                </a:solidFill>
              </a:rPr>
              <a:t>δεδομένων</a:t>
            </a:r>
            <a:r>
              <a:rPr lang="en-US" sz="2000" b="1" dirty="0" smtClean="0">
                <a:solidFill>
                  <a:srgbClr val="FF0000"/>
                </a:solidFill>
              </a:rPr>
              <a:t> </a:t>
            </a:r>
            <a:r>
              <a:rPr lang="en-US" sz="2000" b="1" i="1" dirty="0" smtClean="0">
                <a:solidFill>
                  <a:srgbClr val="FF0000"/>
                </a:solidFill>
              </a:rPr>
              <a:t>D</a:t>
            </a:r>
            <a:r>
              <a:rPr lang="en-US" sz="2000" i="1" dirty="0" smtClean="0"/>
              <a:t>,</a:t>
            </a:r>
            <a:r>
              <a:rPr lang="en-US" sz="2000" dirty="0" smtClean="0"/>
              <a:t> </a:t>
            </a:r>
            <a:r>
              <a:rPr lang="el-GR" sz="2000" dirty="0" smtClean="0"/>
              <a:t>ο αποστολέας θα</a:t>
            </a:r>
            <a:endParaRPr lang="en-US" sz="2000" dirty="0" smtClean="0"/>
          </a:p>
          <a:p>
            <a:pPr lvl="1">
              <a:buFont typeface="Wingdings" pitchFamily="2" charset="2"/>
              <a:buChar char="§"/>
            </a:pPr>
            <a:r>
              <a:rPr lang="el-GR" b="1" u="sng" dirty="0" smtClean="0"/>
              <a:t>επιλέξει</a:t>
            </a:r>
            <a:r>
              <a:rPr lang="en-US" dirty="0" smtClean="0"/>
              <a:t> </a:t>
            </a:r>
            <a:r>
              <a:rPr lang="en-US" b="1" i="1" dirty="0" smtClean="0">
                <a:solidFill>
                  <a:schemeClr val="accent2"/>
                </a:solidFill>
              </a:rPr>
              <a:t>r</a:t>
            </a:r>
            <a:r>
              <a:rPr lang="en-US" b="1" dirty="0" smtClean="0">
                <a:solidFill>
                  <a:schemeClr val="accent2"/>
                </a:solidFill>
              </a:rPr>
              <a:t> </a:t>
            </a:r>
            <a:r>
              <a:rPr lang="el-GR" dirty="0" smtClean="0"/>
              <a:t>επιπρόσθετα</a:t>
            </a:r>
            <a:r>
              <a:rPr lang="en-US" dirty="0" smtClean="0"/>
              <a:t> bits </a:t>
            </a:r>
            <a:r>
              <a:rPr lang="en-US" i="1" dirty="0" smtClean="0">
                <a:solidFill>
                  <a:schemeClr val="accent2"/>
                </a:solidFill>
              </a:rPr>
              <a:t>R</a:t>
            </a:r>
          </a:p>
          <a:p>
            <a:pPr lvl="1">
              <a:buFont typeface="Wingdings" pitchFamily="2" charset="2"/>
              <a:buChar char="§"/>
            </a:pPr>
            <a:r>
              <a:rPr lang="el-GR" b="1" u="sng" dirty="0" smtClean="0"/>
              <a:t>τα προσθέσει στο τέλος</a:t>
            </a:r>
            <a:r>
              <a:rPr lang="el-GR" b="1" dirty="0" smtClean="0"/>
              <a:t> </a:t>
            </a:r>
            <a:r>
              <a:rPr lang="el-GR" dirty="0" smtClean="0"/>
              <a:t>του</a:t>
            </a:r>
            <a:r>
              <a:rPr lang="en-US" dirty="0" smtClean="0"/>
              <a:t> </a:t>
            </a:r>
            <a:r>
              <a:rPr lang="en-US" b="1" i="1" dirty="0" smtClean="0">
                <a:solidFill>
                  <a:srgbClr val="FF0000"/>
                </a:solidFill>
              </a:rPr>
              <a:t>D</a:t>
            </a:r>
            <a:endParaRPr lang="el-GR" b="1" i="1" dirty="0" smtClean="0">
              <a:solidFill>
                <a:srgbClr val="FF0000"/>
              </a:solidFill>
            </a:endParaRPr>
          </a:p>
          <a:p>
            <a:pPr lvl="1">
              <a:buNone/>
            </a:pPr>
            <a:r>
              <a:rPr lang="el-GR" sz="2000" dirty="0" smtClean="0"/>
              <a:t>έτσι ώστε το σχήμα των </a:t>
            </a:r>
            <a:r>
              <a:rPr lang="en-US" sz="2000" b="1" dirty="0" smtClean="0">
                <a:solidFill>
                  <a:srgbClr val="008000"/>
                </a:solidFill>
              </a:rPr>
              <a:t>(</a:t>
            </a:r>
            <a:r>
              <a:rPr lang="en-US" sz="2000" b="1" i="1" dirty="0" err="1" smtClean="0">
                <a:solidFill>
                  <a:srgbClr val="008000"/>
                </a:solidFill>
              </a:rPr>
              <a:t>d+r</a:t>
            </a:r>
            <a:r>
              <a:rPr lang="en-US" sz="2000" b="1" i="1" dirty="0" smtClean="0">
                <a:solidFill>
                  <a:srgbClr val="008000"/>
                </a:solidFill>
              </a:rPr>
              <a:t>)</a:t>
            </a:r>
            <a:r>
              <a:rPr lang="el-GR" sz="2000" b="1" i="1" dirty="0" smtClean="0">
                <a:solidFill>
                  <a:srgbClr val="008000"/>
                </a:solidFill>
              </a:rPr>
              <a:t> </a:t>
            </a:r>
            <a:r>
              <a:rPr lang="en-US" sz="2000" b="1" dirty="0" smtClean="0">
                <a:solidFill>
                  <a:srgbClr val="008000"/>
                </a:solidFill>
              </a:rPr>
              <a:t>bit</a:t>
            </a:r>
            <a:r>
              <a:rPr lang="en-GB" sz="2000" b="1" dirty="0" smtClean="0">
                <a:solidFill>
                  <a:srgbClr val="008000"/>
                </a:solidFill>
              </a:rPr>
              <a:t>s</a:t>
            </a:r>
            <a:r>
              <a:rPr lang="en-US" sz="2000" b="1" dirty="0" smtClean="0">
                <a:solidFill>
                  <a:srgbClr val="008000"/>
                </a:solidFill>
              </a:rPr>
              <a:t> </a:t>
            </a:r>
            <a:r>
              <a:rPr lang="el-GR" sz="2000" dirty="0" smtClean="0"/>
              <a:t>που προκύπτει</a:t>
            </a:r>
            <a:r>
              <a:rPr lang="el-GR" sz="2000" b="1" dirty="0" smtClean="0">
                <a:solidFill>
                  <a:srgbClr val="008000"/>
                </a:solidFill>
              </a:rPr>
              <a:t>, </a:t>
            </a:r>
            <a:r>
              <a:rPr lang="en-US" sz="2000" b="1" dirty="0" smtClean="0">
                <a:solidFill>
                  <a:srgbClr val="008000"/>
                </a:solidFill>
              </a:rPr>
              <a:t> </a:t>
            </a:r>
            <a:r>
              <a:rPr lang="el-GR" sz="2000" b="1" dirty="0" smtClean="0">
                <a:solidFill>
                  <a:srgbClr val="008000"/>
                </a:solidFill>
              </a:rPr>
              <a:t>να διαιρείται</a:t>
            </a:r>
            <a:r>
              <a:rPr lang="en-US" sz="2000" b="1" dirty="0" smtClean="0">
                <a:solidFill>
                  <a:srgbClr val="008000"/>
                </a:solidFill>
              </a:rPr>
              <a:t> </a:t>
            </a:r>
            <a:r>
              <a:rPr lang="el-GR" sz="2000" b="1" u="sng" dirty="0" smtClean="0">
                <a:solidFill>
                  <a:srgbClr val="008000"/>
                </a:solidFill>
              </a:rPr>
              <a:t>ακριβώς</a:t>
            </a:r>
            <a:r>
              <a:rPr lang="en-US" sz="2000" b="1" dirty="0" smtClean="0">
                <a:solidFill>
                  <a:srgbClr val="008000"/>
                </a:solidFill>
              </a:rPr>
              <a:t> </a:t>
            </a:r>
            <a:r>
              <a:rPr lang="el-GR" sz="2000" dirty="0" smtClean="0"/>
              <a:t>από</a:t>
            </a:r>
            <a:r>
              <a:rPr lang="en-US" sz="2000" dirty="0" smtClean="0"/>
              <a:t> </a:t>
            </a:r>
            <a:r>
              <a:rPr lang="el-GR" sz="2000" dirty="0" smtClean="0"/>
              <a:t>τη </a:t>
            </a:r>
            <a:r>
              <a:rPr lang="el-GR" sz="2000" b="1" dirty="0" smtClean="0">
                <a:solidFill>
                  <a:srgbClr val="008000"/>
                </a:solidFill>
              </a:rPr>
              <a:t>γεννήτρια </a:t>
            </a:r>
            <a:r>
              <a:rPr lang="en-US" sz="2000" b="1" i="1" dirty="0" smtClean="0">
                <a:solidFill>
                  <a:srgbClr val="008000"/>
                </a:solidFill>
              </a:rPr>
              <a:t>G</a:t>
            </a:r>
            <a:r>
              <a:rPr lang="en-US" sz="2000" dirty="0" smtClean="0"/>
              <a:t> </a:t>
            </a:r>
            <a:r>
              <a:rPr lang="el-GR" sz="2000" dirty="0" smtClean="0"/>
              <a:t>χρησιμοποιώντας</a:t>
            </a:r>
            <a:r>
              <a:rPr lang="en-US" sz="2000" dirty="0" smtClean="0"/>
              <a:t> </a:t>
            </a:r>
            <a:r>
              <a:rPr lang="en-US" sz="2000" b="1" i="1" dirty="0" err="1" smtClean="0">
                <a:solidFill>
                  <a:srgbClr val="008000"/>
                </a:solidFill>
              </a:rPr>
              <a:t>modul</a:t>
            </a:r>
            <a:r>
              <a:rPr lang="el-GR" sz="2000" b="1" i="1" dirty="0" smtClean="0">
                <a:solidFill>
                  <a:srgbClr val="008000"/>
                </a:solidFill>
              </a:rPr>
              <a:t>ο</a:t>
            </a:r>
            <a:r>
              <a:rPr lang="en-US" sz="2000" b="1" i="1" dirty="0" smtClean="0">
                <a:solidFill>
                  <a:srgbClr val="008000"/>
                </a:solidFill>
              </a:rPr>
              <a:t>-2 </a:t>
            </a:r>
            <a:r>
              <a:rPr lang="el-GR" sz="2000" b="1" i="1" dirty="0" smtClean="0">
                <a:solidFill>
                  <a:srgbClr val="008000"/>
                </a:solidFill>
              </a:rPr>
              <a:t>αριθμητική</a:t>
            </a:r>
          </a:p>
          <a:p>
            <a:pPr>
              <a:buFont typeface="Arial" pitchFamily="34" charset="0"/>
              <a:buChar char="•"/>
            </a:pPr>
            <a:endParaRPr lang="en-US" sz="2000" dirty="0" smtClean="0"/>
          </a:p>
          <a:p>
            <a:pPr>
              <a:buNone/>
            </a:pPr>
            <a:r>
              <a:rPr lang="el-GR" sz="2000" dirty="0" smtClean="0"/>
              <a:t>Ο παραλήπτης θα κάνει το </a:t>
            </a:r>
            <a:r>
              <a:rPr lang="en-US" sz="2000" dirty="0" smtClean="0"/>
              <a:t>u=</a:t>
            </a:r>
            <a:r>
              <a:rPr lang="el-GR" sz="2000" dirty="0" smtClean="0"/>
              <a:t>(</a:t>
            </a:r>
            <a:r>
              <a:rPr lang="en-US" sz="2000" i="1" dirty="0" err="1" smtClean="0"/>
              <a:t>d+r</a:t>
            </a:r>
            <a:r>
              <a:rPr lang="el-GR" sz="2000" i="1" dirty="0" smtClean="0"/>
              <a:t>)</a:t>
            </a:r>
            <a:r>
              <a:rPr lang="en-US" sz="2000" i="1" dirty="0" smtClean="0"/>
              <a:t>/G</a:t>
            </a:r>
          </a:p>
          <a:p>
            <a:pPr lvl="1">
              <a:buFont typeface="Arial" pitchFamily="34" charset="0"/>
              <a:buChar char="•"/>
            </a:pPr>
            <a:r>
              <a:rPr lang="el-GR" dirty="0" smtClean="0"/>
              <a:t>Εάν</a:t>
            </a:r>
            <a:r>
              <a:rPr lang="en-US" dirty="0" smtClean="0"/>
              <a:t> u </a:t>
            </a:r>
            <a:r>
              <a:rPr lang="en-US" dirty="0" smtClean="0">
                <a:sym typeface="Symbol" pitchFamily="18" charset="2"/>
              </a:rPr>
              <a:t> 0</a:t>
            </a:r>
            <a:r>
              <a:rPr lang="en-US" dirty="0" smtClean="0"/>
              <a:t>, </a:t>
            </a:r>
            <a:r>
              <a:rPr lang="el-GR" dirty="0" smtClean="0"/>
              <a:t>ο </a:t>
            </a:r>
            <a:r>
              <a:rPr lang="el-GR" dirty="0" smtClean="0">
                <a:solidFill>
                  <a:srgbClr val="3333FF"/>
                </a:solidFill>
              </a:rPr>
              <a:t>παραλήπτης γνωρίζει ότι έγινε ένα λάθος</a:t>
            </a:r>
            <a:endParaRPr lang="en-US" dirty="0" smtClean="0">
              <a:solidFill>
                <a:srgbClr val="3333FF"/>
              </a:solidFill>
            </a:endParaRPr>
          </a:p>
          <a:p>
            <a:pPr lvl="1">
              <a:buFont typeface="Arial" pitchFamily="34" charset="0"/>
              <a:buChar char="•"/>
            </a:pPr>
            <a:r>
              <a:rPr lang="el-GR" dirty="0" smtClean="0"/>
              <a:t>Αλλιώς</a:t>
            </a:r>
            <a:r>
              <a:rPr lang="en-US" dirty="0" smtClean="0"/>
              <a:t> </a:t>
            </a:r>
            <a:r>
              <a:rPr lang="el-GR" dirty="0" smtClean="0">
                <a:solidFill>
                  <a:srgbClr val="3333FF"/>
                </a:solidFill>
              </a:rPr>
              <a:t>τα δεδομένα εκλαμβάνονται ως σωστά</a:t>
            </a:r>
            <a:endParaRPr lang="en-US" dirty="0" smtClean="0">
              <a:solidFill>
                <a:srgbClr val="3333FF"/>
              </a:solidFill>
            </a:endParaRPr>
          </a:p>
          <a:p>
            <a:endParaRPr lang="el-GR" sz="20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2875" y="188913"/>
            <a:ext cx="8858250" cy="738187"/>
          </a:xfrm>
        </p:spPr>
        <p:txBody>
          <a:bodyPr/>
          <a:lstStyle/>
          <a:p>
            <a:r>
              <a:rPr lang="en-US" smtClean="0"/>
              <a:t>Checksumming: </a:t>
            </a:r>
            <a:r>
              <a:rPr lang="el-GR" smtClean="0"/>
              <a:t>Έλεγχος κυκλικού πλεονασμού</a:t>
            </a:r>
            <a:endParaRPr lang="en-US" smtClean="0"/>
          </a:p>
        </p:txBody>
      </p:sp>
      <p:sp>
        <p:nvSpPr>
          <p:cNvPr id="45059" name="Rectangle 3"/>
          <p:cNvSpPr>
            <a:spLocks noGrp="1" noChangeArrowheads="1"/>
          </p:cNvSpPr>
          <p:nvPr>
            <p:ph idx="1"/>
          </p:nvPr>
        </p:nvSpPr>
        <p:spPr>
          <a:xfrm>
            <a:off x="0" y="1125538"/>
            <a:ext cx="9468544" cy="3360737"/>
          </a:xfrm>
        </p:spPr>
        <p:txBody>
          <a:bodyPr/>
          <a:lstStyle/>
          <a:p>
            <a:pPr>
              <a:buFont typeface="Arial" pitchFamily="34" charset="0"/>
              <a:buChar char="•"/>
            </a:pPr>
            <a:r>
              <a:rPr lang="el-GR" sz="2000" dirty="0" smtClean="0"/>
              <a:t>Θεώρησε τα </a:t>
            </a:r>
            <a:r>
              <a:rPr lang="en-US" sz="2000" dirty="0" smtClean="0"/>
              <a:t>bits</a:t>
            </a:r>
            <a:r>
              <a:rPr lang="el-GR" sz="2000" dirty="0" smtClean="0"/>
              <a:t> δεδομένων</a:t>
            </a:r>
            <a:r>
              <a:rPr lang="en-US" sz="2000" dirty="0" smtClean="0"/>
              <a:t> </a:t>
            </a:r>
            <a:r>
              <a:rPr lang="en-US" sz="2000" b="1" i="1" dirty="0" smtClean="0">
                <a:solidFill>
                  <a:srgbClr val="FF0000"/>
                </a:solidFill>
              </a:rPr>
              <a:t>D</a:t>
            </a:r>
            <a:r>
              <a:rPr lang="en-US" sz="2000" i="1" dirty="0" smtClean="0"/>
              <a:t>,</a:t>
            </a:r>
            <a:r>
              <a:rPr lang="en-US" sz="2000" dirty="0" smtClean="0"/>
              <a:t> </a:t>
            </a:r>
            <a:r>
              <a:rPr lang="el-GR" sz="2000" dirty="0" smtClean="0"/>
              <a:t>ως ένα δυαδικό αριθμό</a:t>
            </a:r>
            <a:endParaRPr lang="en-US" sz="2000" dirty="0" smtClean="0"/>
          </a:p>
          <a:p>
            <a:pPr>
              <a:buFont typeface="Arial" pitchFamily="34" charset="0"/>
              <a:buChar char="•"/>
            </a:pPr>
            <a:r>
              <a:rPr lang="el-GR" sz="2000" dirty="0" smtClean="0"/>
              <a:t>Επέλεξε την γεννήτρια </a:t>
            </a:r>
            <a:r>
              <a:rPr lang="en-US" sz="2000" b="1" i="1" dirty="0" smtClean="0">
                <a:solidFill>
                  <a:srgbClr val="9BA51B"/>
                </a:solidFill>
              </a:rPr>
              <a:t>G </a:t>
            </a:r>
            <a:r>
              <a:rPr lang="el-GR" sz="2000" dirty="0" smtClean="0"/>
              <a:t>των </a:t>
            </a:r>
            <a:r>
              <a:rPr lang="en-US" sz="2000" b="1" i="1" dirty="0" smtClean="0">
                <a:solidFill>
                  <a:srgbClr val="9BA51B"/>
                </a:solidFill>
              </a:rPr>
              <a:t>(r+1)</a:t>
            </a:r>
            <a:r>
              <a:rPr lang="el-GR" sz="2000" b="1" i="1" dirty="0" smtClean="0">
                <a:solidFill>
                  <a:srgbClr val="9BA51B"/>
                </a:solidFill>
              </a:rPr>
              <a:t> </a:t>
            </a:r>
            <a:r>
              <a:rPr lang="en-US" sz="2000" dirty="0" smtClean="0"/>
              <a:t>bit</a:t>
            </a:r>
            <a:r>
              <a:rPr lang="en-GB" sz="2000" dirty="0" smtClean="0"/>
              <a:t>s</a:t>
            </a:r>
            <a:r>
              <a:rPr lang="en-US" sz="2000" dirty="0" smtClean="0"/>
              <a:t> </a:t>
            </a:r>
            <a:r>
              <a:rPr lang="el-GR" sz="1800" dirty="0" smtClean="0"/>
              <a:t>(θα θεωρηθεί </a:t>
            </a:r>
            <a:r>
              <a:rPr lang="el-GR" sz="1800" b="1" dirty="0" smtClean="0"/>
              <a:t>γνωστή στον παραλήπτη</a:t>
            </a:r>
            <a:r>
              <a:rPr lang="el-GR" sz="1800" dirty="0" smtClean="0"/>
              <a:t>)</a:t>
            </a:r>
            <a:endParaRPr lang="en-US" sz="1800" b="1" dirty="0" smtClean="0">
              <a:solidFill>
                <a:srgbClr val="9BA51B"/>
              </a:solidFill>
            </a:endParaRPr>
          </a:p>
          <a:p>
            <a:pPr>
              <a:buFont typeface="Arial" pitchFamily="34" charset="0"/>
              <a:buChar char="•"/>
            </a:pPr>
            <a:r>
              <a:rPr lang="el-GR" sz="2000" dirty="0" smtClean="0"/>
              <a:t>Επέλεξε</a:t>
            </a:r>
            <a:r>
              <a:rPr lang="en-US" sz="2000" dirty="0" smtClean="0"/>
              <a:t> </a:t>
            </a:r>
            <a:r>
              <a:rPr lang="el-GR" sz="2000" dirty="0" smtClean="0"/>
              <a:t>τώρα </a:t>
            </a:r>
            <a:r>
              <a:rPr lang="en-US" sz="2000" b="1" i="1" dirty="0" smtClean="0">
                <a:solidFill>
                  <a:srgbClr val="3333FF"/>
                </a:solidFill>
              </a:rPr>
              <a:t>r</a:t>
            </a:r>
            <a:r>
              <a:rPr lang="en-US" sz="2000" dirty="0" smtClean="0">
                <a:solidFill>
                  <a:srgbClr val="3333FF"/>
                </a:solidFill>
              </a:rPr>
              <a:t> </a:t>
            </a:r>
            <a:r>
              <a:rPr lang="en-US" sz="2000" dirty="0" smtClean="0"/>
              <a:t>CRC bits </a:t>
            </a:r>
            <a:r>
              <a:rPr lang="en-US" sz="2000" b="1" i="1" dirty="0" smtClean="0">
                <a:solidFill>
                  <a:srgbClr val="3333FF"/>
                </a:solidFill>
              </a:rPr>
              <a:t>R</a:t>
            </a:r>
            <a:r>
              <a:rPr lang="en-US" sz="2000" dirty="0" smtClean="0"/>
              <a:t>, </a:t>
            </a:r>
            <a:r>
              <a:rPr lang="el-GR" sz="2000" dirty="0" smtClean="0"/>
              <a:t>έτσι ώστε</a:t>
            </a:r>
            <a:endParaRPr lang="en-US" sz="2000" dirty="0" smtClean="0"/>
          </a:p>
          <a:p>
            <a:pPr lvl="1"/>
            <a:r>
              <a:rPr lang="en-US" dirty="0" smtClean="0"/>
              <a:t> </a:t>
            </a:r>
            <a:r>
              <a:rPr lang="el-GR" dirty="0" smtClean="0"/>
              <a:t>Το </a:t>
            </a:r>
            <a:r>
              <a:rPr lang="en-US" dirty="0" smtClean="0"/>
              <a:t>&lt;</a:t>
            </a:r>
            <a:r>
              <a:rPr lang="en-US" b="1" i="1" dirty="0" smtClean="0">
                <a:solidFill>
                  <a:schemeClr val="accent1"/>
                </a:solidFill>
              </a:rPr>
              <a:t>D</a:t>
            </a:r>
            <a:r>
              <a:rPr lang="en-US" dirty="0" smtClean="0"/>
              <a:t>,</a:t>
            </a:r>
            <a:r>
              <a:rPr lang="en-US" b="1" i="1" dirty="0" smtClean="0">
                <a:solidFill>
                  <a:srgbClr val="3333FF"/>
                </a:solidFill>
              </a:rPr>
              <a:t>R</a:t>
            </a:r>
            <a:r>
              <a:rPr lang="en-US" dirty="0" smtClean="0"/>
              <a:t>&gt; </a:t>
            </a:r>
            <a:r>
              <a:rPr lang="el-GR" dirty="0" smtClean="0"/>
              <a:t>είναι ακριβώς διαιρέσιμο από το</a:t>
            </a:r>
            <a:r>
              <a:rPr lang="en-US" dirty="0" smtClean="0"/>
              <a:t> </a:t>
            </a:r>
            <a:r>
              <a:rPr lang="en-US" b="1" i="1" dirty="0" smtClean="0">
                <a:solidFill>
                  <a:srgbClr val="9BA51B"/>
                </a:solidFill>
              </a:rPr>
              <a:t>G</a:t>
            </a:r>
            <a:r>
              <a:rPr lang="en-US" dirty="0" smtClean="0"/>
              <a:t> (modulo 2) </a:t>
            </a:r>
          </a:p>
          <a:p>
            <a:pPr lvl="1"/>
            <a:r>
              <a:rPr lang="el-GR" dirty="0" smtClean="0"/>
              <a:t>Ο παραλήπτης γνωρίζει το</a:t>
            </a:r>
            <a:r>
              <a:rPr lang="en-US" dirty="0" smtClean="0"/>
              <a:t> </a:t>
            </a:r>
            <a:r>
              <a:rPr lang="en-US" b="1" i="1" dirty="0" smtClean="0">
                <a:solidFill>
                  <a:srgbClr val="9BA51B"/>
                </a:solidFill>
              </a:rPr>
              <a:t>G</a:t>
            </a:r>
            <a:r>
              <a:rPr lang="en-US" dirty="0" smtClean="0"/>
              <a:t>, </a:t>
            </a:r>
            <a:r>
              <a:rPr lang="el-GR" dirty="0" smtClean="0"/>
              <a:t>διαιρεί</a:t>
            </a:r>
            <a:r>
              <a:rPr lang="en-US" dirty="0" smtClean="0"/>
              <a:t> </a:t>
            </a:r>
            <a:r>
              <a:rPr lang="el-GR" dirty="0" smtClean="0"/>
              <a:t>το </a:t>
            </a:r>
            <a:r>
              <a:rPr lang="en-US" dirty="0" smtClean="0"/>
              <a:t>&lt;</a:t>
            </a:r>
            <a:r>
              <a:rPr lang="en-US" b="1" i="1" dirty="0" smtClean="0">
                <a:solidFill>
                  <a:schemeClr val="hlink"/>
                </a:solidFill>
              </a:rPr>
              <a:t>D</a:t>
            </a:r>
            <a:r>
              <a:rPr lang="en-US" dirty="0" smtClean="0"/>
              <a:t>,</a:t>
            </a:r>
            <a:r>
              <a:rPr lang="en-US" b="1" i="1" dirty="0" smtClean="0">
                <a:solidFill>
                  <a:srgbClr val="3333FF"/>
                </a:solidFill>
              </a:rPr>
              <a:t>R</a:t>
            </a:r>
            <a:r>
              <a:rPr lang="en-US" dirty="0" smtClean="0"/>
              <a:t>&gt;</a:t>
            </a:r>
            <a:r>
              <a:rPr lang="el-GR" dirty="0" smtClean="0"/>
              <a:t> με το</a:t>
            </a:r>
            <a:r>
              <a:rPr lang="en-US" dirty="0" smtClean="0"/>
              <a:t> </a:t>
            </a:r>
            <a:r>
              <a:rPr lang="en-US" b="1" i="1" dirty="0" smtClean="0">
                <a:solidFill>
                  <a:srgbClr val="9BA51B"/>
                </a:solidFill>
              </a:rPr>
              <a:t>G</a:t>
            </a:r>
          </a:p>
          <a:p>
            <a:pPr lvl="1">
              <a:buFont typeface="Monotype Sorts"/>
              <a:buNone/>
            </a:pPr>
            <a:r>
              <a:rPr lang="el-GR" dirty="0" smtClean="0"/>
              <a:t>Εάν το υπόλοιπο είναι </a:t>
            </a:r>
            <a:r>
              <a:rPr lang="el-GR" i="1" dirty="0" smtClean="0"/>
              <a:t>μη μηδενικό</a:t>
            </a:r>
            <a:r>
              <a:rPr lang="en-US" dirty="0" smtClean="0"/>
              <a:t>: </a:t>
            </a:r>
            <a:r>
              <a:rPr lang="el-GR" b="1" dirty="0" smtClean="0">
                <a:solidFill>
                  <a:schemeClr val="accent1"/>
                </a:solidFill>
              </a:rPr>
              <a:t>λάθος ανακαλύφθηκε</a:t>
            </a:r>
            <a:r>
              <a:rPr lang="en-US" b="1" dirty="0" smtClean="0">
                <a:solidFill>
                  <a:schemeClr val="accent1"/>
                </a:solidFill>
              </a:rPr>
              <a:t>!</a:t>
            </a:r>
          </a:p>
          <a:p>
            <a:pPr lvl="1">
              <a:buFont typeface="Monotype Sorts"/>
              <a:buNone/>
            </a:pPr>
            <a:r>
              <a:rPr lang="en-US" sz="2800" dirty="0" smtClean="0">
                <a:sym typeface="Wingdings" pitchFamily="2" charset="2"/>
              </a:rPr>
              <a:t></a:t>
            </a:r>
            <a:r>
              <a:rPr lang="en-US" dirty="0" smtClean="0">
                <a:sym typeface="Wingdings" pitchFamily="2" charset="2"/>
              </a:rPr>
              <a:t> </a:t>
            </a:r>
            <a:r>
              <a:rPr lang="el-GR" dirty="0" smtClean="0">
                <a:sym typeface="Wingdings" pitchFamily="2" charset="2"/>
              </a:rPr>
              <a:t>Μπορεί να ανακαλύψει </a:t>
            </a:r>
            <a:r>
              <a:rPr lang="en-US" dirty="0" smtClean="0">
                <a:sym typeface="Wingdings" pitchFamily="2" charset="2"/>
              </a:rPr>
              <a:t>n </a:t>
            </a:r>
            <a:r>
              <a:rPr lang="el-GR" dirty="0" smtClean="0">
                <a:sym typeface="Wingdings" pitchFamily="2" charset="2"/>
              </a:rPr>
              <a:t>συνεχόμενα λανθασμένα </a:t>
            </a:r>
            <a:r>
              <a:rPr lang="en-US" dirty="0" smtClean="0">
                <a:sym typeface="Wingdings" pitchFamily="2" charset="2"/>
              </a:rPr>
              <a:t>bits (</a:t>
            </a:r>
            <a:r>
              <a:rPr lang="el-GR" dirty="0" smtClean="0">
                <a:sym typeface="Wingdings" pitchFamily="2" charset="2"/>
              </a:rPr>
              <a:t>όπου </a:t>
            </a:r>
            <a:r>
              <a:rPr lang="en-US" dirty="0" smtClean="0">
                <a:sym typeface="Wingdings" pitchFamily="2" charset="2"/>
              </a:rPr>
              <a:t>n&lt; </a:t>
            </a:r>
            <a:r>
              <a:rPr lang="en-US" dirty="0" smtClean="0"/>
              <a:t>r+1 bits</a:t>
            </a:r>
            <a:r>
              <a:rPr lang="el-GR" dirty="0" smtClean="0"/>
              <a:t>)</a:t>
            </a:r>
            <a:endParaRPr lang="en-US" dirty="0" smtClean="0"/>
          </a:p>
          <a:p>
            <a:pPr>
              <a:buFont typeface="Arial" pitchFamily="34" charset="0"/>
              <a:buChar char="•"/>
            </a:pPr>
            <a:r>
              <a:rPr lang="el-GR" sz="2000" dirty="0" smtClean="0"/>
              <a:t>Ευρέως χρησιμοποιούμενο στην πράξη</a:t>
            </a:r>
            <a:r>
              <a:rPr lang="en-US" sz="2000" dirty="0" smtClean="0"/>
              <a:t> (IEEE link layer</a:t>
            </a:r>
            <a:r>
              <a:rPr lang="el-GR" sz="2000" dirty="0" smtClean="0"/>
              <a:t>, ΑΤΜ</a:t>
            </a:r>
            <a:r>
              <a:rPr lang="en-US" sz="2000" dirty="0" smtClean="0"/>
              <a:t> protocols)</a:t>
            </a:r>
          </a:p>
        </p:txBody>
      </p:sp>
      <p:pic>
        <p:nvPicPr>
          <p:cNvPr id="45060" name="Picture 4" descr="524 CRC code"/>
          <p:cNvPicPr>
            <a:picLocks noChangeAspect="1" noChangeArrowheads="1"/>
          </p:cNvPicPr>
          <p:nvPr/>
        </p:nvPicPr>
        <p:blipFill>
          <a:blip r:embed="rId2" cstate="print"/>
          <a:srcRect/>
          <a:stretch>
            <a:fillRect/>
          </a:stretch>
        </p:blipFill>
        <p:spPr bwMode="auto">
          <a:xfrm>
            <a:off x="1143000" y="4786313"/>
            <a:ext cx="5738813"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sz="2800" smtClean="0"/>
              <a:t>Συστήματα πολλαπλής πρόσβασης (</a:t>
            </a:r>
            <a:r>
              <a:rPr lang="en-US" sz="2800" smtClean="0"/>
              <a:t>multiple access)</a:t>
            </a:r>
            <a:endParaRPr lang="en-GB" sz="2800" smtClean="0"/>
          </a:p>
        </p:txBody>
      </p:sp>
      <p:sp>
        <p:nvSpPr>
          <p:cNvPr id="46083" name="Rectangle 3"/>
          <p:cNvSpPr>
            <a:spLocks noGrp="1" noChangeArrowheads="1"/>
          </p:cNvSpPr>
          <p:nvPr>
            <p:ph idx="1"/>
          </p:nvPr>
        </p:nvSpPr>
        <p:spPr>
          <a:xfrm>
            <a:off x="0" y="3068638"/>
            <a:ext cx="9144000" cy="2438400"/>
          </a:xfrm>
        </p:spPr>
        <p:txBody>
          <a:bodyPr/>
          <a:lstStyle/>
          <a:p>
            <a:pPr eaLnBrk="1" hangingPunct="1">
              <a:lnSpc>
                <a:spcPct val="90000"/>
              </a:lnSpc>
            </a:pPr>
            <a:r>
              <a:rPr lang="el-GR" smtClean="0"/>
              <a:t>Συστήματα </a:t>
            </a:r>
            <a:r>
              <a:rPr lang="el-GR" smtClean="0">
                <a:solidFill>
                  <a:schemeClr val="accent1"/>
                </a:solidFill>
              </a:rPr>
              <a:t>πολλαπλής πρόσβασης</a:t>
            </a:r>
            <a:r>
              <a:rPr lang="el-GR" smtClean="0"/>
              <a:t> (</a:t>
            </a:r>
            <a:r>
              <a:rPr lang="en-US" smtClean="0"/>
              <a:t>multiple access)</a:t>
            </a:r>
          </a:p>
          <a:p>
            <a:pPr eaLnBrk="1" hangingPunct="1">
              <a:lnSpc>
                <a:spcPct val="90000"/>
              </a:lnSpc>
            </a:pPr>
            <a:r>
              <a:rPr lang="el-GR" smtClean="0"/>
              <a:t>Οι κόμβοι συνδέονται σε </a:t>
            </a:r>
            <a:r>
              <a:rPr lang="el-GR" b="1" smtClean="0">
                <a:solidFill>
                  <a:schemeClr val="accent1"/>
                </a:solidFill>
              </a:rPr>
              <a:t>κοινό κανάλι επικοινωνίας</a:t>
            </a:r>
            <a:endParaRPr lang="en-US" b="1" smtClean="0">
              <a:solidFill>
                <a:schemeClr val="accent1"/>
              </a:solidFill>
            </a:endParaRPr>
          </a:p>
          <a:p>
            <a:pPr eaLnBrk="1" hangingPunct="1">
              <a:lnSpc>
                <a:spcPct val="90000"/>
              </a:lnSpc>
            </a:pPr>
            <a:r>
              <a:rPr lang="el-GR" b="1" smtClean="0"/>
              <a:t>Συγκρούσεις συμβαίνουν όταν δύο ή περισσότεροι σταθμοί αποφασίσουν να στείλουν πακέτα </a:t>
            </a:r>
            <a:r>
              <a:rPr lang="el-GR" b="1" u="sng" smtClean="0"/>
              <a:t>ταυτόχρονα</a:t>
            </a:r>
            <a:endParaRPr lang="en-US" b="1" u="sng" smtClean="0"/>
          </a:p>
          <a:p>
            <a:pPr eaLnBrk="1" hangingPunct="1">
              <a:lnSpc>
                <a:spcPct val="90000"/>
              </a:lnSpc>
            </a:pPr>
            <a:r>
              <a:rPr lang="el-GR" smtClean="0"/>
              <a:t>Έλεγχος πρόσβασης</a:t>
            </a:r>
            <a:r>
              <a:rPr lang="en-US" smtClean="0"/>
              <a:t> (</a:t>
            </a:r>
            <a:r>
              <a:rPr lang="en-US" b="1" smtClean="0">
                <a:solidFill>
                  <a:srgbClr val="008000"/>
                </a:solidFill>
              </a:rPr>
              <a:t>access control</a:t>
            </a:r>
            <a:r>
              <a:rPr lang="en-US" smtClean="0"/>
              <a:t>): </a:t>
            </a:r>
            <a:r>
              <a:rPr lang="el-GR" smtClean="0"/>
              <a:t>περιορίζει τη μείωση της απόδοσης λόγω συγκρούσεων και κενών περιόδων</a:t>
            </a:r>
          </a:p>
          <a:p>
            <a:pPr eaLnBrk="1" hangingPunct="1">
              <a:lnSpc>
                <a:spcPct val="90000"/>
              </a:lnSpc>
              <a:buFont typeface="Monotype Sorts"/>
              <a:buNone/>
            </a:pPr>
            <a:endParaRPr lang="en-US" smtClean="0"/>
          </a:p>
          <a:p>
            <a:pPr eaLnBrk="1" hangingPunct="1">
              <a:lnSpc>
                <a:spcPct val="90000"/>
              </a:lnSpc>
              <a:buFont typeface="Monotype Sorts"/>
              <a:buNone/>
            </a:pPr>
            <a:r>
              <a:rPr lang="el-GR" sz="2000" smtClean="0"/>
              <a:t>Υπενθύμιση</a:t>
            </a:r>
            <a:r>
              <a:rPr lang="en-US" sz="2000" smtClean="0"/>
              <a:t>: </a:t>
            </a:r>
            <a:r>
              <a:rPr lang="el-GR" sz="2000" smtClean="0"/>
              <a:t>Σύγκρουση σε ένα δέκτη</a:t>
            </a:r>
            <a:r>
              <a:rPr lang="en-US" sz="2000" smtClean="0"/>
              <a:t> </a:t>
            </a:r>
            <a:r>
              <a:rPr lang="el-GR" sz="2000" smtClean="0"/>
              <a:t>συμβαίνει όταν </a:t>
            </a:r>
            <a:r>
              <a:rPr lang="en-US" sz="2000" smtClean="0"/>
              <a:t>frames </a:t>
            </a:r>
            <a:r>
              <a:rPr lang="el-GR" sz="2000" smtClean="0"/>
              <a:t>«μπερδεύονται» μεταξύ τους καθώς μεταδίδονται σε κοινό κανάλι και λαμβάνονται από το δέκτη</a:t>
            </a:r>
            <a:endParaRPr lang="en-GB" sz="2000" smtClean="0"/>
          </a:p>
        </p:txBody>
      </p:sp>
      <p:grpSp>
        <p:nvGrpSpPr>
          <p:cNvPr id="46084" name="Group 4"/>
          <p:cNvGrpSpPr>
            <a:grpSpLocks/>
          </p:cNvGrpSpPr>
          <p:nvPr/>
        </p:nvGrpSpPr>
        <p:grpSpPr bwMode="auto">
          <a:xfrm>
            <a:off x="2667000" y="1524000"/>
            <a:ext cx="3886200" cy="914400"/>
            <a:chOff x="1326" y="1981"/>
            <a:chExt cx="3278" cy="863"/>
          </a:xfrm>
        </p:grpSpPr>
        <p:sp>
          <p:nvSpPr>
            <p:cNvPr id="46085" name="Freeform 5"/>
            <p:cNvSpPr>
              <a:spLocks/>
            </p:cNvSpPr>
            <p:nvPr/>
          </p:nvSpPr>
          <p:spPr bwMode="auto">
            <a:xfrm>
              <a:off x="1326" y="1996"/>
              <a:ext cx="403" cy="403"/>
            </a:xfrm>
            <a:custGeom>
              <a:avLst/>
              <a:gdLst>
                <a:gd name="T0" fmla="*/ 398 w 403"/>
                <a:gd name="T1" fmla="*/ 398 h 403"/>
                <a:gd name="T2" fmla="*/ 403 w 403"/>
                <a:gd name="T3" fmla="*/ 0 h 403"/>
                <a:gd name="T4" fmla="*/ 0 w 403"/>
                <a:gd name="T5" fmla="*/ 0 h 403"/>
                <a:gd name="T6" fmla="*/ 0 w 403"/>
                <a:gd name="T7" fmla="*/ 403 h 403"/>
                <a:gd name="T8" fmla="*/ 403 w 403"/>
                <a:gd name="T9" fmla="*/ 403 h 403"/>
                <a:gd name="T10" fmla="*/ 403 w 403"/>
                <a:gd name="T11" fmla="*/ 403 h 403"/>
                <a:gd name="T12" fmla="*/ 0 60000 65536"/>
                <a:gd name="T13" fmla="*/ 0 60000 65536"/>
                <a:gd name="T14" fmla="*/ 0 60000 65536"/>
                <a:gd name="T15" fmla="*/ 0 60000 65536"/>
                <a:gd name="T16" fmla="*/ 0 60000 65536"/>
                <a:gd name="T17" fmla="*/ 0 60000 65536"/>
                <a:gd name="T18" fmla="*/ 0 w 403"/>
                <a:gd name="T19" fmla="*/ 0 h 403"/>
                <a:gd name="T20" fmla="*/ 403 w 403"/>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403" h="403">
                  <a:moveTo>
                    <a:pt x="398" y="398"/>
                  </a:moveTo>
                  <a:lnTo>
                    <a:pt x="403" y="0"/>
                  </a:lnTo>
                  <a:lnTo>
                    <a:pt x="0" y="0"/>
                  </a:lnTo>
                  <a:lnTo>
                    <a:pt x="0" y="403"/>
                  </a:lnTo>
                  <a:lnTo>
                    <a:pt x="403" y="403"/>
                  </a:lnTo>
                </a:path>
              </a:pathLst>
            </a:custGeom>
            <a:noFill/>
            <a:ln w="15875">
              <a:solidFill>
                <a:srgbClr val="000000"/>
              </a:solidFill>
              <a:round/>
              <a:headEnd/>
              <a:tailEnd/>
            </a:ln>
          </p:spPr>
          <p:txBody>
            <a:bodyPr/>
            <a:lstStyle/>
            <a:p>
              <a:endParaRPr lang="el-GR"/>
            </a:p>
          </p:txBody>
        </p:sp>
        <p:sp>
          <p:nvSpPr>
            <p:cNvPr id="46086" name="Freeform 6"/>
            <p:cNvSpPr>
              <a:spLocks/>
            </p:cNvSpPr>
            <p:nvPr/>
          </p:nvSpPr>
          <p:spPr bwMode="auto">
            <a:xfrm>
              <a:off x="4205" y="1996"/>
              <a:ext cx="399" cy="403"/>
            </a:xfrm>
            <a:custGeom>
              <a:avLst/>
              <a:gdLst>
                <a:gd name="T0" fmla="*/ 399 w 399"/>
                <a:gd name="T1" fmla="*/ 398 h 403"/>
                <a:gd name="T2" fmla="*/ 399 w 399"/>
                <a:gd name="T3" fmla="*/ 0 h 403"/>
                <a:gd name="T4" fmla="*/ 0 w 399"/>
                <a:gd name="T5" fmla="*/ 0 h 403"/>
                <a:gd name="T6" fmla="*/ 0 w 399"/>
                <a:gd name="T7" fmla="*/ 403 h 403"/>
                <a:gd name="T8" fmla="*/ 399 w 399"/>
                <a:gd name="T9" fmla="*/ 403 h 403"/>
                <a:gd name="T10" fmla="*/ 399 w 399"/>
                <a:gd name="T11" fmla="*/ 403 h 403"/>
                <a:gd name="T12" fmla="*/ 0 60000 65536"/>
                <a:gd name="T13" fmla="*/ 0 60000 65536"/>
                <a:gd name="T14" fmla="*/ 0 60000 65536"/>
                <a:gd name="T15" fmla="*/ 0 60000 65536"/>
                <a:gd name="T16" fmla="*/ 0 60000 65536"/>
                <a:gd name="T17" fmla="*/ 0 60000 65536"/>
                <a:gd name="T18" fmla="*/ 0 w 399"/>
                <a:gd name="T19" fmla="*/ 0 h 403"/>
                <a:gd name="T20" fmla="*/ 399 w 399"/>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9" h="403">
                  <a:moveTo>
                    <a:pt x="399" y="398"/>
                  </a:moveTo>
                  <a:lnTo>
                    <a:pt x="399" y="0"/>
                  </a:lnTo>
                  <a:lnTo>
                    <a:pt x="0" y="0"/>
                  </a:lnTo>
                  <a:lnTo>
                    <a:pt x="0" y="403"/>
                  </a:lnTo>
                  <a:lnTo>
                    <a:pt x="399" y="403"/>
                  </a:lnTo>
                </a:path>
              </a:pathLst>
            </a:custGeom>
            <a:noFill/>
            <a:ln w="15875">
              <a:solidFill>
                <a:srgbClr val="000000"/>
              </a:solidFill>
              <a:round/>
              <a:headEnd/>
              <a:tailEnd/>
            </a:ln>
          </p:spPr>
          <p:txBody>
            <a:bodyPr/>
            <a:lstStyle/>
            <a:p>
              <a:endParaRPr lang="el-GR"/>
            </a:p>
          </p:txBody>
        </p:sp>
        <p:sp>
          <p:nvSpPr>
            <p:cNvPr id="46087" name="Freeform 7"/>
            <p:cNvSpPr>
              <a:spLocks/>
            </p:cNvSpPr>
            <p:nvPr/>
          </p:nvSpPr>
          <p:spPr bwMode="auto">
            <a:xfrm>
              <a:off x="2148" y="1996"/>
              <a:ext cx="398" cy="403"/>
            </a:xfrm>
            <a:custGeom>
              <a:avLst/>
              <a:gdLst>
                <a:gd name="T0" fmla="*/ 398 w 398"/>
                <a:gd name="T1" fmla="*/ 398 h 403"/>
                <a:gd name="T2" fmla="*/ 398 w 398"/>
                <a:gd name="T3" fmla="*/ 0 h 403"/>
                <a:gd name="T4" fmla="*/ 0 w 398"/>
                <a:gd name="T5" fmla="*/ 0 h 403"/>
                <a:gd name="T6" fmla="*/ 0 w 398"/>
                <a:gd name="T7" fmla="*/ 403 h 403"/>
                <a:gd name="T8" fmla="*/ 398 w 398"/>
                <a:gd name="T9" fmla="*/ 403 h 403"/>
                <a:gd name="T10" fmla="*/ 398 w 398"/>
                <a:gd name="T11" fmla="*/ 403 h 403"/>
                <a:gd name="T12" fmla="*/ 0 60000 65536"/>
                <a:gd name="T13" fmla="*/ 0 60000 65536"/>
                <a:gd name="T14" fmla="*/ 0 60000 65536"/>
                <a:gd name="T15" fmla="*/ 0 60000 65536"/>
                <a:gd name="T16" fmla="*/ 0 60000 65536"/>
                <a:gd name="T17" fmla="*/ 0 60000 65536"/>
                <a:gd name="T18" fmla="*/ 0 w 398"/>
                <a:gd name="T19" fmla="*/ 0 h 403"/>
                <a:gd name="T20" fmla="*/ 398 w 39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8" h="403">
                  <a:moveTo>
                    <a:pt x="398" y="398"/>
                  </a:moveTo>
                  <a:lnTo>
                    <a:pt x="398" y="0"/>
                  </a:lnTo>
                  <a:lnTo>
                    <a:pt x="0" y="0"/>
                  </a:lnTo>
                  <a:lnTo>
                    <a:pt x="0" y="403"/>
                  </a:lnTo>
                  <a:lnTo>
                    <a:pt x="398" y="403"/>
                  </a:lnTo>
                </a:path>
              </a:pathLst>
            </a:custGeom>
            <a:noFill/>
            <a:ln w="15875">
              <a:solidFill>
                <a:srgbClr val="000000"/>
              </a:solidFill>
              <a:round/>
              <a:headEnd/>
              <a:tailEnd/>
            </a:ln>
          </p:spPr>
          <p:txBody>
            <a:bodyPr/>
            <a:lstStyle/>
            <a:p>
              <a:endParaRPr lang="el-GR"/>
            </a:p>
          </p:txBody>
        </p:sp>
        <p:sp>
          <p:nvSpPr>
            <p:cNvPr id="46088" name="Freeform 8"/>
            <p:cNvSpPr>
              <a:spLocks/>
            </p:cNvSpPr>
            <p:nvPr/>
          </p:nvSpPr>
          <p:spPr bwMode="auto">
            <a:xfrm>
              <a:off x="3024" y="2016"/>
              <a:ext cx="384" cy="384"/>
            </a:xfrm>
            <a:custGeom>
              <a:avLst/>
              <a:gdLst>
                <a:gd name="T0" fmla="*/ 185 w 398"/>
                <a:gd name="T1" fmla="*/ 144 h 403"/>
                <a:gd name="T2" fmla="*/ 188 w 398"/>
                <a:gd name="T3" fmla="*/ 0 h 403"/>
                <a:gd name="T4" fmla="*/ 0 w 398"/>
                <a:gd name="T5" fmla="*/ 0 h 403"/>
                <a:gd name="T6" fmla="*/ 0 w 398"/>
                <a:gd name="T7" fmla="*/ 146 h 403"/>
                <a:gd name="T8" fmla="*/ 188 w 398"/>
                <a:gd name="T9" fmla="*/ 146 h 403"/>
                <a:gd name="T10" fmla="*/ 188 w 398"/>
                <a:gd name="T11" fmla="*/ 146 h 403"/>
                <a:gd name="T12" fmla="*/ 0 60000 65536"/>
                <a:gd name="T13" fmla="*/ 0 60000 65536"/>
                <a:gd name="T14" fmla="*/ 0 60000 65536"/>
                <a:gd name="T15" fmla="*/ 0 60000 65536"/>
                <a:gd name="T16" fmla="*/ 0 60000 65536"/>
                <a:gd name="T17" fmla="*/ 0 60000 65536"/>
                <a:gd name="T18" fmla="*/ 0 w 398"/>
                <a:gd name="T19" fmla="*/ 0 h 403"/>
                <a:gd name="T20" fmla="*/ 398 w 39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8" h="403">
                  <a:moveTo>
                    <a:pt x="393" y="398"/>
                  </a:moveTo>
                  <a:lnTo>
                    <a:pt x="398" y="0"/>
                  </a:lnTo>
                  <a:lnTo>
                    <a:pt x="0" y="0"/>
                  </a:lnTo>
                  <a:lnTo>
                    <a:pt x="0" y="403"/>
                  </a:lnTo>
                  <a:lnTo>
                    <a:pt x="398" y="403"/>
                  </a:lnTo>
                </a:path>
              </a:pathLst>
            </a:custGeom>
            <a:noFill/>
            <a:ln w="15875">
              <a:solidFill>
                <a:srgbClr val="000000"/>
              </a:solidFill>
              <a:round/>
              <a:headEnd/>
              <a:tailEnd/>
            </a:ln>
          </p:spPr>
          <p:txBody>
            <a:bodyPr/>
            <a:lstStyle/>
            <a:p>
              <a:endParaRPr lang="el-GR"/>
            </a:p>
          </p:txBody>
        </p:sp>
        <p:sp>
          <p:nvSpPr>
            <p:cNvPr id="46089" name="Line 9"/>
            <p:cNvSpPr>
              <a:spLocks noChangeShapeType="1"/>
            </p:cNvSpPr>
            <p:nvPr/>
          </p:nvSpPr>
          <p:spPr bwMode="auto">
            <a:xfrm>
              <a:off x="1326" y="2843"/>
              <a:ext cx="3278" cy="1"/>
            </a:xfrm>
            <a:prstGeom prst="line">
              <a:avLst/>
            </a:prstGeom>
            <a:noFill/>
            <a:ln w="15875">
              <a:solidFill>
                <a:srgbClr val="000000"/>
              </a:solidFill>
              <a:round/>
              <a:headEnd/>
              <a:tailEnd/>
            </a:ln>
          </p:spPr>
          <p:txBody>
            <a:bodyPr/>
            <a:lstStyle/>
            <a:p>
              <a:endParaRPr lang="el-GR"/>
            </a:p>
          </p:txBody>
        </p:sp>
        <p:sp>
          <p:nvSpPr>
            <p:cNvPr id="46090" name="Line 10"/>
            <p:cNvSpPr>
              <a:spLocks noChangeShapeType="1"/>
            </p:cNvSpPr>
            <p:nvPr/>
          </p:nvSpPr>
          <p:spPr bwMode="auto">
            <a:xfrm>
              <a:off x="1538" y="2394"/>
              <a:ext cx="1" cy="444"/>
            </a:xfrm>
            <a:prstGeom prst="line">
              <a:avLst/>
            </a:prstGeom>
            <a:noFill/>
            <a:ln w="15875">
              <a:solidFill>
                <a:srgbClr val="000000"/>
              </a:solidFill>
              <a:round/>
              <a:headEnd/>
              <a:tailEnd/>
            </a:ln>
          </p:spPr>
          <p:txBody>
            <a:bodyPr/>
            <a:lstStyle/>
            <a:p>
              <a:endParaRPr lang="el-GR"/>
            </a:p>
          </p:txBody>
        </p:sp>
        <p:sp>
          <p:nvSpPr>
            <p:cNvPr id="46091" name="Line 11"/>
            <p:cNvSpPr>
              <a:spLocks noChangeShapeType="1"/>
            </p:cNvSpPr>
            <p:nvPr/>
          </p:nvSpPr>
          <p:spPr bwMode="auto">
            <a:xfrm>
              <a:off x="2352" y="2400"/>
              <a:ext cx="5" cy="444"/>
            </a:xfrm>
            <a:prstGeom prst="line">
              <a:avLst/>
            </a:prstGeom>
            <a:noFill/>
            <a:ln w="15875">
              <a:solidFill>
                <a:srgbClr val="000000"/>
              </a:solidFill>
              <a:round/>
              <a:headEnd/>
              <a:tailEnd/>
            </a:ln>
          </p:spPr>
          <p:txBody>
            <a:bodyPr/>
            <a:lstStyle/>
            <a:p>
              <a:endParaRPr lang="el-GR"/>
            </a:p>
          </p:txBody>
        </p:sp>
        <p:sp>
          <p:nvSpPr>
            <p:cNvPr id="46092" name="Line 12"/>
            <p:cNvSpPr>
              <a:spLocks noChangeShapeType="1"/>
            </p:cNvSpPr>
            <p:nvPr/>
          </p:nvSpPr>
          <p:spPr bwMode="auto">
            <a:xfrm>
              <a:off x="3187" y="2394"/>
              <a:ext cx="1" cy="444"/>
            </a:xfrm>
            <a:prstGeom prst="line">
              <a:avLst/>
            </a:prstGeom>
            <a:noFill/>
            <a:ln w="15875">
              <a:solidFill>
                <a:srgbClr val="000000"/>
              </a:solidFill>
              <a:round/>
              <a:headEnd/>
              <a:tailEnd/>
            </a:ln>
          </p:spPr>
          <p:txBody>
            <a:bodyPr/>
            <a:lstStyle/>
            <a:p>
              <a:endParaRPr lang="el-GR"/>
            </a:p>
          </p:txBody>
        </p:sp>
        <p:sp>
          <p:nvSpPr>
            <p:cNvPr id="46093" name="Line 13"/>
            <p:cNvSpPr>
              <a:spLocks noChangeShapeType="1"/>
            </p:cNvSpPr>
            <p:nvPr/>
          </p:nvSpPr>
          <p:spPr bwMode="auto">
            <a:xfrm>
              <a:off x="4412" y="2394"/>
              <a:ext cx="1" cy="444"/>
            </a:xfrm>
            <a:prstGeom prst="line">
              <a:avLst/>
            </a:prstGeom>
            <a:noFill/>
            <a:ln w="15875">
              <a:solidFill>
                <a:srgbClr val="000000"/>
              </a:solidFill>
              <a:round/>
              <a:headEnd/>
              <a:tailEnd/>
            </a:ln>
          </p:spPr>
          <p:txBody>
            <a:bodyPr/>
            <a:lstStyle/>
            <a:p>
              <a:endParaRPr lang="el-GR"/>
            </a:p>
          </p:txBody>
        </p:sp>
        <p:sp>
          <p:nvSpPr>
            <p:cNvPr id="46094" name="Rectangle 14"/>
            <p:cNvSpPr>
              <a:spLocks noChangeArrowheads="1"/>
            </p:cNvSpPr>
            <p:nvPr/>
          </p:nvSpPr>
          <p:spPr bwMode="auto">
            <a:xfrm>
              <a:off x="3660" y="1981"/>
              <a:ext cx="321" cy="432"/>
            </a:xfrm>
            <a:prstGeom prst="rect">
              <a:avLst/>
            </a:prstGeom>
            <a:noFill/>
            <a:ln w="9525">
              <a:noFill/>
              <a:miter lim="800000"/>
              <a:headEnd/>
              <a:tailEnd/>
            </a:ln>
          </p:spPr>
          <p:txBody>
            <a:bodyPr wrap="none" lIns="0" tIns="0" rIns="0" bIns="0">
              <a:spAutoFit/>
            </a:bodyPr>
            <a:lstStyle/>
            <a:p>
              <a:pPr algn="ctr" eaLnBrk="0" hangingPunct="0"/>
              <a:r>
                <a:rPr lang="en-US" sz="3000">
                  <a:solidFill>
                    <a:srgbClr val="000000"/>
                  </a:solidFill>
                  <a:latin typeface="Arial" pitchFamily="34" charset="0"/>
                </a:rPr>
                <a:t>…</a:t>
              </a:r>
              <a:endParaRPr lang="en-US" sz="2400">
                <a:latin typeface="Times New Roman" pitchFamily="18" charset="0"/>
              </a:endParaRPr>
            </a:p>
          </p:txBody>
        </p:sp>
        <p:sp>
          <p:nvSpPr>
            <p:cNvPr id="46095" name="Rectangle 15"/>
            <p:cNvSpPr>
              <a:spLocks noChangeArrowheads="1"/>
            </p:cNvSpPr>
            <p:nvPr/>
          </p:nvSpPr>
          <p:spPr bwMode="auto">
            <a:xfrm>
              <a:off x="3970" y="1981"/>
              <a:ext cx="0" cy="345"/>
            </a:xfrm>
            <a:prstGeom prst="rect">
              <a:avLst/>
            </a:prstGeom>
            <a:noFill/>
            <a:ln w="9525">
              <a:noFill/>
              <a:miter lim="800000"/>
              <a:headEnd/>
              <a:tailEnd/>
            </a:ln>
          </p:spPr>
          <p:txBody>
            <a:bodyPr wrap="none" lIns="0" tIns="0" rIns="0" bIns="0">
              <a:spAutoFit/>
            </a:bodyPr>
            <a:lstStyle/>
            <a:p>
              <a:pPr algn="ctr" eaLnBrk="0" hangingPunct="0"/>
              <a:endParaRPr lang="en-GB" sz="2400">
                <a:latin typeface="Times New Roman" pitchFamily="18"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l-GR" smtClean="0"/>
              <a:t>Πρωτόκολλα πολλαπλής πρόσβασης</a:t>
            </a:r>
            <a:endParaRPr lang="en-US" smtClean="0"/>
          </a:p>
        </p:txBody>
      </p:sp>
      <p:sp>
        <p:nvSpPr>
          <p:cNvPr id="47107" name="Rectangle 3"/>
          <p:cNvSpPr>
            <a:spLocks noGrp="1" noChangeArrowheads="1"/>
          </p:cNvSpPr>
          <p:nvPr>
            <p:ph idx="1"/>
          </p:nvPr>
        </p:nvSpPr>
        <p:spPr>
          <a:xfrm>
            <a:off x="0" y="1395413"/>
            <a:ext cx="9144000" cy="4648200"/>
          </a:xfrm>
        </p:spPr>
        <p:txBody>
          <a:bodyPr/>
          <a:lstStyle/>
          <a:p>
            <a:pPr>
              <a:buFont typeface="Arial" pitchFamily="34" charset="0"/>
              <a:buChar char="•"/>
            </a:pPr>
            <a:r>
              <a:rPr lang="el-GR" sz="2200" b="1" dirty="0" smtClean="0">
                <a:solidFill>
                  <a:schemeClr val="accent1"/>
                </a:solidFill>
              </a:rPr>
              <a:t>Μοναδικό διαμοιραζόμενο κανάλι μετάδοσης</a:t>
            </a:r>
            <a:r>
              <a:rPr lang="en-US" sz="2200" dirty="0" smtClean="0"/>
              <a:t> </a:t>
            </a:r>
          </a:p>
          <a:p>
            <a:pPr>
              <a:buFont typeface="Arial" pitchFamily="34" charset="0"/>
              <a:buChar char="•"/>
            </a:pPr>
            <a:r>
              <a:rPr lang="el-GR" sz="2200" dirty="0" smtClean="0"/>
              <a:t>Δύο ή περισσότερες ταυτόχρονες μεταδόσεις από τους κόμβους</a:t>
            </a:r>
            <a:r>
              <a:rPr lang="en-US" sz="2200" dirty="0" smtClean="0"/>
              <a:t>: </a:t>
            </a:r>
            <a:r>
              <a:rPr lang="el-GR" sz="2200" dirty="0" smtClean="0"/>
              <a:t>παρεμβολές</a:t>
            </a:r>
            <a:endParaRPr lang="en-US" sz="2200" dirty="0" smtClean="0"/>
          </a:p>
          <a:p>
            <a:pPr marL="457200" lvl="1" indent="0">
              <a:buNone/>
            </a:pPr>
            <a:r>
              <a:rPr lang="el-GR" sz="2200" dirty="0" smtClean="0">
                <a:solidFill>
                  <a:srgbClr val="FF0000"/>
                </a:solidFill>
              </a:rPr>
              <a:t>σύγκρουση</a:t>
            </a:r>
            <a:r>
              <a:rPr lang="en-US" sz="2200" dirty="0" smtClean="0"/>
              <a:t> </a:t>
            </a:r>
            <a:r>
              <a:rPr lang="el-GR" sz="2200" b="1" dirty="0" smtClean="0"/>
              <a:t>εάν ο κόμβος λαμβάνει δύο ή περισσότερα σήματα την ίδια στιγμή</a:t>
            </a:r>
            <a:endParaRPr lang="en-US" sz="2200" b="1" dirty="0" smtClean="0"/>
          </a:p>
          <a:p>
            <a:pPr>
              <a:buFont typeface="Monotype Sorts"/>
              <a:buNone/>
            </a:pPr>
            <a:endParaRPr lang="en-US" sz="2200" i="1" u="sng" dirty="0" smtClean="0">
              <a:solidFill>
                <a:srgbClr val="FF0000"/>
              </a:solidFill>
            </a:endParaRPr>
          </a:p>
          <a:p>
            <a:pPr>
              <a:buFont typeface="Monotype Sorts"/>
              <a:buNone/>
            </a:pPr>
            <a:r>
              <a:rPr lang="el-GR" sz="2200" i="1" u="sng" dirty="0" smtClean="0">
                <a:solidFill>
                  <a:srgbClr val="FF0000"/>
                </a:solidFill>
              </a:rPr>
              <a:t>Πρωτόκολλο πολλαπλής πρόσβασης (</a:t>
            </a:r>
            <a:r>
              <a:rPr lang="en-GB" sz="2200" i="1" u="sng" dirty="0" smtClean="0">
                <a:solidFill>
                  <a:srgbClr val="FF0000"/>
                </a:solidFill>
              </a:rPr>
              <a:t>multiple access protocol</a:t>
            </a:r>
            <a:r>
              <a:rPr lang="el-GR" sz="2200" i="1" u="sng" dirty="0" smtClean="0">
                <a:solidFill>
                  <a:srgbClr val="FF0000"/>
                </a:solidFill>
              </a:rPr>
              <a:t>)</a:t>
            </a:r>
            <a:endParaRPr lang="en-US" sz="2200" dirty="0" smtClean="0"/>
          </a:p>
          <a:p>
            <a:pPr>
              <a:buFont typeface="Arial" pitchFamily="34" charset="0"/>
              <a:buChar char="•"/>
            </a:pPr>
            <a:r>
              <a:rPr lang="el-GR" sz="2200" b="1" i="1" u="sng" dirty="0" smtClean="0">
                <a:solidFill>
                  <a:srgbClr val="33CC33"/>
                </a:solidFill>
              </a:rPr>
              <a:t>Κατανεμημένος</a:t>
            </a:r>
            <a:r>
              <a:rPr lang="el-GR" sz="2200" b="1" dirty="0" smtClean="0">
                <a:solidFill>
                  <a:srgbClr val="33CC33"/>
                </a:solidFill>
              </a:rPr>
              <a:t> αλγόριθμος </a:t>
            </a:r>
            <a:r>
              <a:rPr lang="el-GR" sz="2200" dirty="0" smtClean="0"/>
              <a:t>που ορίζει το </a:t>
            </a:r>
            <a:r>
              <a:rPr lang="el-GR" sz="2200" b="1" i="1" dirty="0" smtClean="0"/>
              <a:t>πως</a:t>
            </a:r>
            <a:r>
              <a:rPr lang="el-GR" sz="2200" dirty="0" smtClean="0"/>
              <a:t> οι κόμβοι μοιράζονται το κανάλι</a:t>
            </a:r>
            <a:r>
              <a:rPr lang="en-US" sz="2200" dirty="0" smtClean="0"/>
              <a:t>, </a:t>
            </a:r>
            <a:r>
              <a:rPr lang="el-GR" sz="2200" dirty="0" smtClean="0"/>
              <a:t>π</a:t>
            </a:r>
            <a:r>
              <a:rPr lang="en-US" sz="2200" dirty="0" smtClean="0"/>
              <a:t>.</a:t>
            </a:r>
            <a:r>
              <a:rPr lang="el-GR" sz="2200" dirty="0" smtClean="0"/>
              <a:t>χ</a:t>
            </a:r>
            <a:r>
              <a:rPr lang="en-US" sz="2200" dirty="0" smtClean="0"/>
              <a:t>., </a:t>
            </a:r>
            <a:r>
              <a:rPr lang="el-GR" sz="2200" dirty="0" smtClean="0"/>
              <a:t>καθορίζει </a:t>
            </a:r>
            <a:r>
              <a:rPr lang="el-GR" sz="2200" b="1" i="1" dirty="0" smtClean="0"/>
              <a:t>πότε</a:t>
            </a:r>
            <a:r>
              <a:rPr lang="el-GR" sz="2200" dirty="0" smtClean="0"/>
              <a:t> ένας κόμβος μπορεί να μεταδώσει</a:t>
            </a:r>
            <a:endParaRPr lang="en-US" sz="2200" dirty="0" smtClean="0"/>
          </a:p>
          <a:p>
            <a:pPr>
              <a:buFont typeface="Arial" pitchFamily="34" charset="0"/>
              <a:buChar char="•"/>
            </a:pPr>
            <a:r>
              <a:rPr lang="el-GR" sz="2200" dirty="0" smtClean="0"/>
              <a:t>Η επικοινωνία για τον διαμοιρασμό του καναλιού πρέπει να χρησιμοποιήσει το ίδιο το κανάλι</a:t>
            </a:r>
            <a:r>
              <a:rPr lang="en-US" sz="2200" dirty="0" smtClean="0"/>
              <a:t>! </a:t>
            </a:r>
          </a:p>
          <a:p>
            <a:pPr marL="457200" lvl="1" indent="0">
              <a:buNone/>
            </a:pPr>
            <a:r>
              <a:rPr lang="el-GR" sz="2200" dirty="0" smtClean="0">
                <a:solidFill>
                  <a:srgbClr val="3333FF"/>
                </a:solidFill>
              </a:rPr>
              <a:t>Δεν υπάρχει</a:t>
            </a:r>
            <a:r>
              <a:rPr lang="en-US" sz="2200" dirty="0" smtClean="0">
                <a:solidFill>
                  <a:srgbClr val="3333FF"/>
                </a:solidFill>
              </a:rPr>
              <a:t> out-of-band </a:t>
            </a:r>
            <a:r>
              <a:rPr lang="el-GR" sz="2200" dirty="0" smtClean="0">
                <a:solidFill>
                  <a:srgbClr val="3333FF"/>
                </a:solidFill>
              </a:rPr>
              <a:t>κανάλι για συντονισμό</a:t>
            </a:r>
            <a:endParaRPr lang="en-US" sz="2200" dirty="0" smtClean="0">
              <a:solidFill>
                <a:srgbClr val="3333FF"/>
              </a:solidFill>
            </a:endParaRPr>
          </a:p>
          <a:p>
            <a:endParaRPr lang="en-US" sz="2200"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l-GR" smtClean="0"/>
              <a:t>Ανενεργό πρωτόκολλο πολλαπλής πρόσβασης</a:t>
            </a:r>
            <a:endParaRPr lang="en-US" smtClean="0"/>
          </a:p>
        </p:txBody>
      </p:sp>
      <p:sp>
        <p:nvSpPr>
          <p:cNvPr id="48131" name="Rectangle 3"/>
          <p:cNvSpPr>
            <a:spLocks noGrp="1" noChangeArrowheads="1"/>
          </p:cNvSpPr>
          <p:nvPr>
            <p:ph idx="1"/>
          </p:nvPr>
        </p:nvSpPr>
        <p:spPr>
          <a:xfrm>
            <a:off x="0" y="1143000"/>
            <a:ext cx="9144000" cy="4648200"/>
          </a:xfrm>
        </p:spPr>
        <p:txBody>
          <a:bodyPr/>
          <a:lstStyle/>
          <a:p>
            <a:pPr>
              <a:buFont typeface="Monotype Sorts"/>
              <a:buNone/>
            </a:pPr>
            <a:r>
              <a:rPr lang="el-GR" u="sng" dirty="0" smtClean="0">
                <a:solidFill>
                  <a:srgbClr val="FF0000"/>
                </a:solidFill>
              </a:rPr>
              <a:t>Κανάλι μετάδοσης ρυθμού</a:t>
            </a:r>
            <a:r>
              <a:rPr lang="en-US" u="sng" dirty="0" smtClean="0">
                <a:solidFill>
                  <a:srgbClr val="FF0000"/>
                </a:solidFill>
              </a:rPr>
              <a:t> R bps</a:t>
            </a:r>
            <a:endParaRPr lang="en-US" dirty="0" smtClean="0"/>
          </a:p>
          <a:p>
            <a:pPr>
              <a:buFont typeface="Monotype Sorts"/>
              <a:buNone/>
            </a:pPr>
            <a:r>
              <a:rPr lang="en-US" dirty="0" smtClean="0"/>
              <a:t>1. </a:t>
            </a:r>
            <a:r>
              <a:rPr lang="el-GR" dirty="0" smtClean="0"/>
              <a:t>Όταν ένας μόνο κόμβος θέλει να μεταδώσει, μπορεί να στείλει με ρυθμό </a:t>
            </a:r>
            <a:r>
              <a:rPr lang="en-US" dirty="0" smtClean="0"/>
              <a:t>R (</a:t>
            </a:r>
            <a:r>
              <a:rPr lang="el-GR" b="1" dirty="0" smtClean="0">
                <a:solidFill>
                  <a:srgbClr val="008000"/>
                </a:solidFill>
              </a:rPr>
              <a:t>Αποτελεσματικό</a:t>
            </a:r>
            <a:r>
              <a:rPr lang="en-US" b="1" dirty="0" smtClean="0">
                <a:solidFill>
                  <a:srgbClr val="008000"/>
                </a:solidFill>
              </a:rPr>
              <a:t>:</a:t>
            </a:r>
            <a:r>
              <a:rPr lang="en-US" b="1" dirty="0" smtClean="0"/>
              <a:t> </a:t>
            </a:r>
            <a:r>
              <a:rPr lang="el-GR" b="1" dirty="0" smtClean="0">
                <a:solidFill>
                  <a:srgbClr val="008000"/>
                </a:solidFill>
              </a:rPr>
              <a:t>υψηλός ρυθμός</a:t>
            </a:r>
            <a:r>
              <a:rPr lang="en-US" dirty="0" smtClean="0"/>
              <a:t>)</a:t>
            </a:r>
          </a:p>
          <a:p>
            <a:pPr>
              <a:buFont typeface="Monotype Sorts"/>
              <a:buNone/>
            </a:pPr>
            <a:r>
              <a:rPr lang="en-US" dirty="0" smtClean="0"/>
              <a:t>2. </a:t>
            </a:r>
            <a:r>
              <a:rPr lang="el-GR" dirty="0" smtClean="0"/>
              <a:t>Όταν </a:t>
            </a:r>
            <a:r>
              <a:rPr lang="en-US" dirty="0" smtClean="0"/>
              <a:t>M </a:t>
            </a:r>
            <a:r>
              <a:rPr lang="el-GR" dirty="0" smtClean="0"/>
              <a:t>κόμβοι θέλουν να </a:t>
            </a:r>
            <a:r>
              <a:rPr lang="el-GR" dirty="0" err="1" smtClean="0"/>
              <a:t>μεταδώσουν,ο</a:t>
            </a:r>
            <a:r>
              <a:rPr lang="el-GR" dirty="0" smtClean="0"/>
              <a:t> καθένας </a:t>
            </a:r>
            <a:r>
              <a:rPr lang="el-GR" dirty="0" err="1" smtClean="0"/>
              <a:t>μπορέι</a:t>
            </a:r>
            <a:r>
              <a:rPr lang="el-GR" dirty="0" smtClean="0"/>
              <a:t> να στείλει με μέσο ρυθμό</a:t>
            </a:r>
            <a:r>
              <a:rPr lang="en-US" dirty="0" smtClean="0"/>
              <a:t> R/M  (</a:t>
            </a:r>
            <a:r>
              <a:rPr lang="el-GR" b="1" dirty="0" smtClean="0">
                <a:solidFill>
                  <a:srgbClr val="008000"/>
                </a:solidFill>
              </a:rPr>
              <a:t>Δίκαιο</a:t>
            </a:r>
            <a:r>
              <a:rPr lang="en-US" dirty="0" smtClean="0"/>
              <a:t>)</a:t>
            </a:r>
          </a:p>
          <a:p>
            <a:pPr>
              <a:buFont typeface="Monotype Sorts"/>
              <a:buNone/>
            </a:pPr>
            <a:r>
              <a:rPr lang="en-US" dirty="0" smtClean="0"/>
              <a:t>3. </a:t>
            </a:r>
            <a:r>
              <a:rPr lang="el-GR" b="1" dirty="0" smtClean="0">
                <a:solidFill>
                  <a:srgbClr val="008000"/>
                </a:solidFill>
              </a:rPr>
              <a:t>Εντελώς </a:t>
            </a:r>
            <a:r>
              <a:rPr lang="el-GR" b="1" dirty="0" err="1" smtClean="0">
                <a:solidFill>
                  <a:srgbClr val="008000"/>
                </a:solidFill>
              </a:rPr>
              <a:t>αποκεντροποιημένο</a:t>
            </a:r>
            <a:r>
              <a:rPr lang="en-US" dirty="0" smtClean="0"/>
              <a:t>:</a:t>
            </a:r>
          </a:p>
          <a:p>
            <a:pPr marL="914400" lvl="1" indent="-457200">
              <a:buFont typeface="Arial" pitchFamily="34" charset="0"/>
              <a:buChar char="•"/>
            </a:pPr>
            <a:r>
              <a:rPr lang="el-GR" sz="2400" dirty="0" smtClean="0"/>
              <a:t>Δεν υπάρχει ειδικός κόμβος για να συντονίζει τις μεταδόσεις</a:t>
            </a:r>
            <a:endParaRPr lang="en-US" sz="2400" dirty="0" smtClean="0"/>
          </a:p>
          <a:p>
            <a:pPr lvl="1">
              <a:buFont typeface="Arial" pitchFamily="34" charset="0"/>
              <a:buChar char="•"/>
            </a:pPr>
            <a:r>
              <a:rPr lang="el-GR" sz="2400" dirty="0" smtClean="0"/>
              <a:t>Κανένας συγχρονισμός ρολογιών, σχισμών</a:t>
            </a:r>
            <a:endParaRPr lang="en-US" sz="2400" dirty="0" smtClean="0"/>
          </a:p>
          <a:p>
            <a:pPr>
              <a:buFont typeface="Monotype Sorts"/>
              <a:buNone/>
            </a:pPr>
            <a:r>
              <a:rPr lang="en-US" dirty="0" smtClean="0"/>
              <a:t>4. </a:t>
            </a:r>
            <a:r>
              <a:rPr lang="el-GR" b="1" dirty="0" smtClean="0">
                <a:solidFill>
                  <a:srgbClr val="008000"/>
                </a:solidFill>
              </a:rPr>
              <a:t>Απλό</a:t>
            </a:r>
            <a:endParaRPr lang="en-US" b="1" dirty="0" smtClean="0">
              <a:solidFill>
                <a:srgbClr val="008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23850" y="-171450"/>
            <a:ext cx="8101013" cy="1143000"/>
          </a:xfrm>
        </p:spPr>
        <p:txBody>
          <a:bodyPr/>
          <a:lstStyle/>
          <a:p>
            <a:r>
              <a:rPr lang="el-GR" smtClean="0"/>
              <a:t>Πρωτόκολλα </a:t>
            </a:r>
            <a:r>
              <a:rPr lang="en-US" smtClean="0"/>
              <a:t>MAC: </a:t>
            </a:r>
            <a:r>
              <a:rPr lang="el-GR" smtClean="0"/>
              <a:t>ταξινόμηση</a:t>
            </a:r>
            <a:endParaRPr lang="en-US" smtClean="0"/>
          </a:p>
        </p:txBody>
      </p:sp>
      <p:sp>
        <p:nvSpPr>
          <p:cNvPr id="49155" name="Rectangle 3"/>
          <p:cNvSpPr>
            <a:spLocks noGrp="1" noChangeArrowheads="1"/>
          </p:cNvSpPr>
          <p:nvPr>
            <p:ph idx="1"/>
          </p:nvPr>
        </p:nvSpPr>
        <p:spPr>
          <a:xfrm>
            <a:off x="0" y="1268413"/>
            <a:ext cx="9828213" cy="4648200"/>
          </a:xfrm>
        </p:spPr>
        <p:txBody>
          <a:bodyPr/>
          <a:lstStyle/>
          <a:p>
            <a:pPr marL="457200" indent="-457200">
              <a:buFont typeface="+mj-lt"/>
              <a:buAutoNum type="arabicPeriod"/>
            </a:pPr>
            <a:r>
              <a:rPr lang="el-GR" dirty="0" smtClean="0">
                <a:solidFill>
                  <a:srgbClr val="FF0000"/>
                </a:solidFill>
              </a:rPr>
              <a:t>Κατανομή Καναλιού</a:t>
            </a:r>
            <a:endParaRPr lang="en-US" dirty="0" smtClean="0"/>
          </a:p>
          <a:p>
            <a:pPr lvl="1">
              <a:buFont typeface="Arial" pitchFamily="34" charset="0"/>
              <a:buChar char="•"/>
            </a:pPr>
            <a:r>
              <a:rPr lang="el-GR" sz="2200" dirty="0" smtClean="0"/>
              <a:t>χωρισμός καναλιού σε μικρότερα «τμήματα»</a:t>
            </a:r>
            <a:r>
              <a:rPr lang="en-US" sz="2200" dirty="0" smtClean="0"/>
              <a:t> (</a:t>
            </a:r>
            <a:r>
              <a:rPr lang="el-GR" sz="2200" dirty="0" smtClean="0"/>
              <a:t>χρονικές σχισμές,</a:t>
            </a:r>
            <a:r>
              <a:rPr lang="en-US" sz="2200" dirty="0" smtClean="0"/>
              <a:t>  </a:t>
            </a:r>
            <a:r>
              <a:rPr lang="el-GR" sz="2200" dirty="0" smtClean="0"/>
              <a:t>συχνότητα</a:t>
            </a:r>
            <a:r>
              <a:rPr lang="en-US" sz="2200" dirty="0" smtClean="0"/>
              <a:t>, code)</a:t>
            </a:r>
          </a:p>
          <a:p>
            <a:pPr lvl="1">
              <a:buFont typeface="Arial" pitchFamily="34" charset="0"/>
              <a:buChar char="•"/>
            </a:pPr>
            <a:r>
              <a:rPr lang="el-GR" sz="2200" dirty="0" smtClean="0"/>
              <a:t>δέσμευση τμήματος από τον κόμβο για αποκλειστική χρήση</a:t>
            </a:r>
            <a:endParaRPr lang="en-US" sz="2200" dirty="0" smtClean="0"/>
          </a:p>
          <a:p>
            <a:pPr lvl="1">
              <a:buFont typeface="Monotype Sorts"/>
              <a:buNone/>
            </a:pPr>
            <a:r>
              <a:rPr lang="el-GR" sz="2200" dirty="0" smtClean="0"/>
              <a:t>Παραδείγματα</a:t>
            </a:r>
            <a:r>
              <a:rPr lang="en-US" sz="2200" dirty="0" smtClean="0"/>
              <a:t>: TDMA, FDMA, CDMA</a:t>
            </a:r>
          </a:p>
          <a:p>
            <a:pPr marL="457200" indent="-457200">
              <a:buFont typeface="+mj-lt"/>
              <a:buAutoNum type="arabicPeriod"/>
            </a:pPr>
            <a:r>
              <a:rPr lang="el-GR" b="1" i="1" dirty="0" smtClean="0">
                <a:solidFill>
                  <a:srgbClr val="FF0000"/>
                </a:solidFill>
              </a:rPr>
              <a:t>Τυχαία </a:t>
            </a:r>
            <a:r>
              <a:rPr lang="el-GR" dirty="0" smtClean="0">
                <a:solidFill>
                  <a:srgbClr val="FF0000"/>
                </a:solidFill>
              </a:rPr>
              <a:t>Πρόσβαση</a:t>
            </a:r>
            <a:endParaRPr lang="en-US" dirty="0" smtClean="0"/>
          </a:p>
          <a:p>
            <a:pPr lvl="1">
              <a:buFont typeface="Arial" pitchFamily="34" charset="0"/>
              <a:buChar char="•"/>
            </a:pPr>
            <a:r>
              <a:rPr lang="el-GR" sz="2200" dirty="0" smtClean="0"/>
              <a:t>το κανάλι δεν χωρίζεται</a:t>
            </a:r>
            <a:r>
              <a:rPr lang="en-US" sz="2200" dirty="0" smtClean="0"/>
              <a:t>, </a:t>
            </a:r>
            <a:r>
              <a:rPr lang="el-GR" sz="2200" dirty="0" smtClean="0"/>
              <a:t>επιτρέπονται συγκρούσεις</a:t>
            </a:r>
            <a:endParaRPr lang="en-US" sz="2200" dirty="0" smtClean="0"/>
          </a:p>
          <a:p>
            <a:pPr lvl="1">
              <a:buFont typeface="Arial" pitchFamily="34" charset="0"/>
              <a:buChar char="•"/>
            </a:pPr>
            <a:r>
              <a:rPr lang="en-US" sz="2200" dirty="0" smtClean="0"/>
              <a:t>“</a:t>
            </a:r>
            <a:r>
              <a:rPr lang="el-GR" sz="2200" dirty="0" smtClean="0"/>
              <a:t>ανάκαμψη</a:t>
            </a:r>
            <a:r>
              <a:rPr lang="en-US" sz="2200" dirty="0" smtClean="0"/>
              <a:t>” </a:t>
            </a:r>
            <a:r>
              <a:rPr lang="el-GR" sz="2200" dirty="0" smtClean="0"/>
              <a:t>από τις συγκρούσεις</a:t>
            </a:r>
            <a:endParaRPr lang="en-US" sz="2200" dirty="0" smtClean="0"/>
          </a:p>
          <a:p>
            <a:pPr marL="457200" indent="-457200">
              <a:buFont typeface="+mj-lt"/>
              <a:buAutoNum type="arabicPeriod"/>
            </a:pPr>
            <a:r>
              <a:rPr lang="en-US" dirty="0" smtClean="0">
                <a:solidFill>
                  <a:srgbClr val="FF0000"/>
                </a:solidFill>
              </a:rPr>
              <a:t>“</a:t>
            </a:r>
            <a:r>
              <a:rPr lang="el-GR" dirty="0" smtClean="0">
                <a:solidFill>
                  <a:srgbClr val="FF0000"/>
                </a:solidFill>
              </a:rPr>
              <a:t>Παίρνοντας σειρά </a:t>
            </a:r>
            <a:r>
              <a:rPr lang="el-GR" b="1" i="1" dirty="0" smtClean="0">
                <a:solidFill>
                  <a:srgbClr val="FF0000"/>
                </a:solidFill>
              </a:rPr>
              <a:t>προτεραιότητας</a:t>
            </a:r>
            <a:r>
              <a:rPr lang="en-US" dirty="0" smtClean="0">
                <a:solidFill>
                  <a:srgbClr val="FF0000"/>
                </a:solidFill>
              </a:rPr>
              <a:t>”</a:t>
            </a:r>
            <a:endParaRPr lang="en-US" dirty="0" smtClean="0"/>
          </a:p>
          <a:p>
            <a:pPr lvl="1">
              <a:buNone/>
            </a:pPr>
            <a:r>
              <a:rPr lang="el-GR" sz="2200" dirty="0" smtClean="0"/>
              <a:t>οι κόμβοι παίρνουν την σειρά τους, αλλά κόμβοι που έχουν </a:t>
            </a:r>
            <a:endParaRPr lang="en-US" sz="2200" dirty="0" smtClean="0"/>
          </a:p>
          <a:p>
            <a:pPr lvl="1">
              <a:buNone/>
            </a:pPr>
            <a:r>
              <a:rPr lang="el-GR" sz="2200" dirty="0" smtClean="0"/>
              <a:t>περισσότερα να στείλουν μπορούν να πάρουν σειρά για </a:t>
            </a:r>
          </a:p>
          <a:p>
            <a:pPr lvl="1">
              <a:buFont typeface="Monotype Sorts"/>
              <a:buNone/>
            </a:pPr>
            <a:r>
              <a:rPr lang="el-GR" sz="2200" dirty="0" smtClean="0"/>
              <a:t>	περισσότερη ώρα</a:t>
            </a:r>
            <a:endParaRPr lang="en-US" sz="2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227013"/>
            <a:ext cx="8839200" cy="763587"/>
          </a:xfrm>
        </p:spPr>
        <p:txBody>
          <a:bodyPr/>
          <a:lstStyle/>
          <a:p>
            <a:r>
              <a:rPr lang="el-GR" smtClean="0"/>
              <a:t>Μοντέλο επιπέδων Διαδικτύου (Στοίβα </a:t>
            </a:r>
            <a:r>
              <a:rPr lang="en-US" smtClean="0"/>
              <a:t>TCP/IP)</a:t>
            </a:r>
            <a:endParaRPr lang="el-GR" smtClean="0"/>
          </a:p>
        </p:txBody>
      </p:sp>
      <p:grpSp>
        <p:nvGrpSpPr>
          <p:cNvPr id="23555" name="Group 10"/>
          <p:cNvGrpSpPr>
            <a:grpSpLocks/>
          </p:cNvGrpSpPr>
          <p:nvPr/>
        </p:nvGrpSpPr>
        <p:grpSpPr bwMode="auto">
          <a:xfrm>
            <a:off x="0" y="1484313"/>
            <a:ext cx="2857500" cy="3673475"/>
            <a:chOff x="2025" y="1170"/>
            <a:chExt cx="1800" cy="1316"/>
          </a:xfrm>
        </p:grpSpPr>
        <p:pic>
          <p:nvPicPr>
            <p:cNvPr id="23560" name="Picture 5"/>
            <p:cNvPicPr>
              <a:picLocks noChangeAspect="1" noChangeArrowheads="1"/>
            </p:cNvPicPr>
            <p:nvPr/>
          </p:nvPicPr>
          <p:blipFill>
            <a:blip r:embed="rId2" cstate="print"/>
            <a:srcRect/>
            <a:stretch>
              <a:fillRect/>
            </a:stretch>
          </p:blipFill>
          <p:spPr bwMode="auto">
            <a:xfrm>
              <a:off x="2025" y="1170"/>
              <a:ext cx="1800" cy="1316"/>
            </a:xfrm>
            <a:prstGeom prst="rect">
              <a:avLst/>
            </a:prstGeom>
            <a:noFill/>
            <a:ln w="12700">
              <a:noFill/>
              <a:miter lim="800000"/>
              <a:headEnd type="none" w="sm" len="sm"/>
              <a:tailEnd type="none" w="sm" len="sm"/>
            </a:ln>
          </p:spPr>
        </p:pic>
        <p:sp>
          <p:nvSpPr>
            <p:cNvPr id="23561" name="TextBox 9"/>
            <p:cNvSpPr txBox="1">
              <a:spLocks noChangeArrowheads="1"/>
            </p:cNvSpPr>
            <p:nvPr/>
          </p:nvSpPr>
          <p:spPr bwMode="auto">
            <a:xfrm>
              <a:off x="2577" y="2205"/>
              <a:ext cx="663" cy="142"/>
            </a:xfrm>
            <a:prstGeom prst="rect">
              <a:avLst/>
            </a:prstGeom>
            <a:noFill/>
            <a:ln w="9525">
              <a:noFill/>
              <a:miter lim="800000"/>
              <a:headEnd/>
              <a:tailEnd/>
            </a:ln>
          </p:spPr>
          <p:txBody>
            <a:bodyPr wrap="none">
              <a:spAutoFit/>
            </a:bodyPr>
            <a:lstStyle/>
            <a:p>
              <a:pPr algn="r"/>
              <a:r>
                <a:rPr lang="el-GR" sz="2000" b="1"/>
                <a:t>φυσικό</a:t>
              </a:r>
            </a:p>
          </p:txBody>
        </p:sp>
        <p:sp>
          <p:nvSpPr>
            <p:cNvPr id="23562" name="TextBox 11"/>
            <p:cNvSpPr txBox="1">
              <a:spLocks noChangeArrowheads="1"/>
            </p:cNvSpPr>
            <p:nvPr/>
          </p:nvSpPr>
          <p:spPr bwMode="auto">
            <a:xfrm>
              <a:off x="2115" y="1215"/>
              <a:ext cx="1620" cy="142"/>
            </a:xfrm>
            <a:prstGeom prst="rect">
              <a:avLst/>
            </a:prstGeom>
            <a:noFill/>
            <a:ln w="9525">
              <a:noFill/>
              <a:miter lim="800000"/>
              <a:headEnd/>
              <a:tailEnd/>
            </a:ln>
          </p:spPr>
          <p:txBody>
            <a:bodyPr>
              <a:spAutoFit/>
            </a:bodyPr>
            <a:lstStyle/>
            <a:p>
              <a:pPr algn="ctr"/>
              <a:r>
                <a:rPr lang="el-GR" sz="2000" b="1"/>
                <a:t>εφαρμογής</a:t>
              </a:r>
            </a:p>
          </p:txBody>
        </p:sp>
        <p:sp>
          <p:nvSpPr>
            <p:cNvPr id="23563" name="TextBox 12"/>
            <p:cNvSpPr txBox="1">
              <a:spLocks noChangeArrowheads="1"/>
            </p:cNvSpPr>
            <p:nvPr/>
          </p:nvSpPr>
          <p:spPr bwMode="auto">
            <a:xfrm>
              <a:off x="2109" y="1480"/>
              <a:ext cx="1620" cy="142"/>
            </a:xfrm>
            <a:prstGeom prst="rect">
              <a:avLst/>
            </a:prstGeom>
            <a:noFill/>
            <a:ln w="9525">
              <a:noFill/>
              <a:miter lim="800000"/>
              <a:headEnd/>
              <a:tailEnd/>
            </a:ln>
          </p:spPr>
          <p:txBody>
            <a:bodyPr>
              <a:spAutoFit/>
            </a:bodyPr>
            <a:lstStyle/>
            <a:p>
              <a:pPr algn="ctr"/>
              <a:r>
                <a:rPr lang="el-GR" sz="2000" b="1"/>
                <a:t>μεταφοράς</a:t>
              </a:r>
            </a:p>
          </p:txBody>
        </p:sp>
        <p:sp>
          <p:nvSpPr>
            <p:cNvPr id="23564" name="TextBox 13"/>
            <p:cNvSpPr txBox="1">
              <a:spLocks noChangeArrowheads="1"/>
            </p:cNvSpPr>
            <p:nvPr/>
          </p:nvSpPr>
          <p:spPr bwMode="auto">
            <a:xfrm>
              <a:off x="2115" y="1710"/>
              <a:ext cx="1620" cy="142"/>
            </a:xfrm>
            <a:prstGeom prst="rect">
              <a:avLst/>
            </a:prstGeom>
            <a:noFill/>
            <a:ln w="9525">
              <a:noFill/>
              <a:miter lim="800000"/>
              <a:headEnd/>
              <a:tailEnd/>
            </a:ln>
          </p:spPr>
          <p:txBody>
            <a:bodyPr>
              <a:spAutoFit/>
            </a:bodyPr>
            <a:lstStyle/>
            <a:p>
              <a:pPr algn="ctr"/>
              <a:r>
                <a:rPr lang="el-GR" sz="2000" b="1"/>
                <a:t>δικτύου</a:t>
              </a:r>
            </a:p>
          </p:txBody>
        </p:sp>
        <p:sp>
          <p:nvSpPr>
            <p:cNvPr id="23565" name="TextBox 14"/>
            <p:cNvSpPr txBox="1">
              <a:spLocks noChangeArrowheads="1"/>
            </p:cNvSpPr>
            <p:nvPr/>
          </p:nvSpPr>
          <p:spPr bwMode="auto">
            <a:xfrm>
              <a:off x="2115" y="1953"/>
              <a:ext cx="1620" cy="142"/>
            </a:xfrm>
            <a:prstGeom prst="rect">
              <a:avLst/>
            </a:prstGeom>
            <a:noFill/>
            <a:ln w="9525">
              <a:noFill/>
              <a:miter lim="800000"/>
              <a:headEnd/>
              <a:tailEnd/>
            </a:ln>
          </p:spPr>
          <p:txBody>
            <a:bodyPr>
              <a:spAutoFit/>
            </a:bodyPr>
            <a:lstStyle/>
            <a:p>
              <a:pPr algn="ctr"/>
              <a:r>
                <a:rPr lang="el-GR" sz="2000" b="1"/>
                <a:t>ζεύξης</a:t>
              </a:r>
            </a:p>
          </p:txBody>
        </p:sp>
      </p:grpSp>
      <p:sp>
        <p:nvSpPr>
          <p:cNvPr id="23556" name="Rectangle 11"/>
          <p:cNvSpPr>
            <a:spLocks noChangeArrowheads="1"/>
          </p:cNvSpPr>
          <p:nvPr/>
        </p:nvSpPr>
        <p:spPr bwMode="auto">
          <a:xfrm>
            <a:off x="2771775" y="1700213"/>
            <a:ext cx="4900613" cy="396875"/>
          </a:xfrm>
          <a:prstGeom prst="rect">
            <a:avLst/>
          </a:prstGeom>
          <a:noFill/>
          <a:ln w="12700">
            <a:noFill/>
            <a:miter lim="800000"/>
            <a:headEnd type="none" w="sm" len="sm"/>
            <a:tailEnd type="none" w="sm" len="sm"/>
          </a:ln>
        </p:spPr>
        <p:txBody>
          <a:bodyPr>
            <a:spAutoFit/>
          </a:bodyPr>
          <a:lstStyle/>
          <a:p>
            <a:pPr algn="r"/>
            <a:r>
              <a:rPr lang="el-GR" sz="2000" b="1">
                <a:solidFill>
                  <a:srgbClr val="008000"/>
                </a:solidFill>
              </a:rPr>
              <a:t>Υλοποιεί τις κατανεμημένες εφαρμογές</a:t>
            </a:r>
          </a:p>
        </p:txBody>
      </p:sp>
      <p:sp>
        <p:nvSpPr>
          <p:cNvPr id="23557" name="Rectangle 12"/>
          <p:cNvSpPr>
            <a:spLocks noChangeArrowheads="1"/>
          </p:cNvSpPr>
          <p:nvPr/>
        </p:nvSpPr>
        <p:spPr bwMode="auto">
          <a:xfrm>
            <a:off x="539750" y="2349500"/>
            <a:ext cx="8424863" cy="701675"/>
          </a:xfrm>
          <a:prstGeom prst="rect">
            <a:avLst/>
          </a:prstGeom>
          <a:noFill/>
          <a:ln w="12700">
            <a:noFill/>
            <a:miter lim="800000"/>
            <a:headEnd type="none" w="sm" len="sm"/>
            <a:tailEnd type="none" w="sm" len="sm"/>
          </a:ln>
        </p:spPr>
        <p:txBody>
          <a:bodyPr>
            <a:spAutoFit/>
          </a:bodyPr>
          <a:lstStyle/>
          <a:p>
            <a:pPr algn="r"/>
            <a:r>
              <a:rPr lang="en-US" sz="2000" b="1">
                <a:solidFill>
                  <a:srgbClr val="008000"/>
                </a:solidFill>
              </a:rPr>
              <a:t>Y</a:t>
            </a:r>
            <a:r>
              <a:rPr lang="el-GR" sz="2000" b="1">
                <a:solidFill>
                  <a:srgbClr val="008000"/>
                </a:solidFill>
              </a:rPr>
              <a:t>πεύθυνο για τη μεταφορά δεδομένων από τον ένα </a:t>
            </a:r>
          </a:p>
          <a:p>
            <a:pPr algn="r"/>
            <a:r>
              <a:rPr lang="el-GR" sz="2000" b="1">
                <a:solidFill>
                  <a:srgbClr val="008000"/>
                </a:solidFill>
              </a:rPr>
              <a:t>κόμβο στον άλλο</a:t>
            </a:r>
            <a:r>
              <a:rPr lang="el-GR" sz="2000" b="1"/>
              <a:t> </a:t>
            </a:r>
          </a:p>
        </p:txBody>
      </p:sp>
      <p:sp>
        <p:nvSpPr>
          <p:cNvPr id="23558" name="Rectangle 13"/>
          <p:cNvSpPr>
            <a:spLocks noChangeArrowheads="1"/>
          </p:cNvSpPr>
          <p:nvPr/>
        </p:nvSpPr>
        <p:spPr bwMode="auto">
          <a:xfrm>
            <a:off x="1619250" y="3141663"/>
            <a:ext cx="7524750" cy="701675"/>
          </a:xfrm>
          <a:prstGeom prst="rect">
            <a:avLst/>
          </a:prstGeom>
          <a:noFill/>
          <a:ln w="12700">
            <a:noFill/>
            <a:miter lim="800000"/>
            <a:headEnd type="none" w="sm" len="sm"/>
            <a:tailEnd type="none" w="sm" len="sm"/>
          </a:ln>
        </p:spPr>
        <p:txBody>
          <a:bodyPr>
            <a:spAutoFit/>
          </a:bodyPr>
          <a:lstStyle/>
          <a:p>
            <a:pPr algn="r"/>
            <a:r>
              <a:rPr lang="el-GR" sz="2000" b="1">
                <a:solidFill>
                  <a:srgbClr val="008000"/>
                </a:solidFill>
              </a:rPr>
              <a:t>Καθορίζει τη διαδρομή που θα πάρει ένα πακέτο μέσω των</a:t>
            </a:r>
            <a:r>
              <a:rPr lang="en-US" sz="2000" b="1">
                <a:solidFill>
                  <a:srgbClr val="008000"/>
                </a:solidFill>
              </a:rPr>
              <a:t> </a:t>
            </a:r>
            <a:r>
              <a:rPr lang="el-GR" sz="2000" b="1">
                <a:solidFill>
                  <a:srgbClr val="008000"/>
                </a:solidFill>
              </a:rPr>
              <a:t>δρομολογητών για να φτάσει τον προορισμό του</a:t>
            </a:r>
            <a:r>
              <a:rPr lang="el-GR" sz="2000"/>
              <a:t> </a:t>
            </a:r>
          </a:p>
        </p:txBody>
      </p:sp>
      <p:sp>
        <p:nvSpPr>
          <p:cNvPr id="23559" name="Rectangle 14"/>
          <p:cNvSpPr>
            <a:spLocks noChangeArrowheads="1"/>
          </p:cNvSpPr>
          <p:nvPr/>
        </p:nvSpPr>
        <p:spPr bwMode="auto">
          <a:xfrm>
            <a:off x="1763713" y="3933825"/>
            <a:ext cx="6875462" cy="701675"/>
          </a:xfrm>
          <a:prstGeom prst="rect">
            <a:avLst/>
          </a:prstGeom>
          <a:noFill/>
          <a:ln w="12700">
            <a:noFill/>
            <a:miter lim="800000"/>
            <a:headEnd type="none" w="sm" len="sm"/>
            <a:tailEnd type="none" w="sm" len="sm"/>
          </a:ln>
        </p:spPr>
        <p:txBody>
          <a:bodyPr>
            <a:spAutoFit/>
          </a:bodyPr>
          <a:lstStyle/>
          <a:p>
            <a:pPr algn="r"/>
            <a:r>
              <a:rPr lang="el-GR" sz="2000" b="1">
                <a:solidFill>
                  <a:srgbClr val="008000"/>
                </a:solidFill>
              </a:rPr>
              <a:t>Χειρίζεται μεταφορές δεδομένων μεταξύ γειτονικών στοιχείων του δικτύου</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l-GR" sz="3000" smtClean="0"/>
              <a:t>Κριτήρια Αξιολόγησης Πρωτοκόλλων Πρόσβασης</a:t>
            </a:r>
            <a:endParaRPr lang="en-US" sz="3000" smtClean="0"/>
          </a:p>
        </p:txBody>
      </p:sp>
      <p:sp>
        <p:nvSpPr>
          <p:cNvPr id="50179" name="Rectangle 2"/>
          <p:cNvSpPr>
            <a:spLocks noChangeArrowheads="1"/>
          </p:cNvSpPr>
          <p:nvPr/>
        </p:nvSpPr>
        <p:spPr bwMode="auto">
          <a:xfrm>
            <a:off x="0" y="1484313"/>
            <a:ext cx="9394825" cy="5694362"/>
          </a:xfrm>
          <a:prstGeom prst="rect">
            <a:avLst/>
          </a:prstGeom>
          <a:noFill/>
          <a:ln w="9525">
            <a:noFill/>
            <a:miter lim="800000"/>
            <a:headEnd/>
            <a:tailEnd/>
          </a:ln>
        </p:spPr>
        <p:txBody>
          <a:bodyPr>
            <a:spAutoFit/>
          </a:bodyPr>
          <a:lstStyle/>
          <a:p>
            <a:pPr>
              <a:buFont typeface="Arial" pitchFamily="34" charset="0"/>
              <a:buChar char="•"/>
            </a:pPr>
            <a:r>
              <a:rPr lang="en-US" sz="2400" b="1" dirty="0" smtClean="0">
                <a:solidFill>
                  <a:schemeClr val="hlink"/>
                </a:solidFill>
              </a:rPr>
              <a:t> </a:t>
            </a:r>
            <a:r>
              <a:rPr lang="el-GR" sz="2400" b="1" dirty="0" smtClean="0">
                <a:solidFill>
                  <a:schemeClr val="hlink"/>
                </a:solidFill>
              </a:rPr>
              <a:t>Αποδοτικότητα</a:t>
            </a:r>
            <a:r>
              <a:rPr lang="en-US" sz="2400" dirty="0" smtClean="0"/>
              <a:t> </a:t>
            </a:r>
            <a:r>
              <a:rPr lang="el-GR" sz="2400" dirty="0"/>
              <a:t>είναι ο</a:t>
            </a:r>
            <a:r>
              <a:rPr lang="en-US" sz="2400" dirty="0"/>
              <a:t> </a:t>
            </a:r>
            <a:r>
              <a:rPr lang="en-US" sz="2400" u="sng" dirty="0"/>
              <a:t>long-run</a:t>
            </a:r>
            <a:r>
              <a:rPr lang="en-US" sz="2400" dirty="0"/>
              <a:t> </a:t>
            </a:r>
            <a:r>
              <a:rPr lang="el-GR" sz="2400" dirty="0"/>
              <a:t>λόγος του χρόνου κατά τον οποίο τα πλαίσια μεταδίδονται στο κανάλι χωρίς συγκρούσεις</a:t>
            </a:r>
            <a:r>
              <a:rPr lang="en-US" sz="2400" dirty="0"/>
              <a:t> </a:t>
            </a:r>
            <a:r>
              <a:rPr lang="el-GR" sz="2400" u="sng" dirty="0"/>
              <a:t>υπό συνθήκες κορεσμού</a:t>
            </a:r>
            <a:endParaRPr lang="en-US" sz="2400" u="sng" dirty="0"/>
          </a:p>
          <a:p>
            <a:pPr>
              <a:buFont typeface="Arial" pitchFamily="34" charset="0"/>
              <a:buChar char="•"/>
            </a:pPr>
            <a:endParaRPr lang="el-GR" sz="2400" u="sng" dirty="0"/>
          </a:p>
          <a:p>
            <a:pPr>
              <a:buFont typeface="Arial" pitchFamily="34" charset="0"/>
              <a:buChar char="•"/>
            </a:pPr>
            <a:r>
              <a:rPr lang="en-US" sz="2400" dirty="0" smtClean="0"/>
              <a:t> </a:t>
            </a:r>
            <a:r>
              <a:rPr lang="el-GR" sz="2400" dirty="0" smtClean="0"/>
              <a:t>Ποσοστό </a:t>
            </a:r>
            <a:r>
              <a:rPr lang="el-GR" sz="2400" dirty="0"/>
              <a:t>της χωρητικότητας του καναλιού που μένει αναξιοποίητη στο χρόνο</a:t>
            </a:r>
          </a:p>
          <a:p>
            <a:pPr>
              <a:buFont typeface="Arial" pitchFamily="34" charset="0"/>
              <a:buChar char="•"/>
            </a:pPr>
            <a:endParaRPr lang="el-GR" sz="2400" u="sng" dirty="0"/>
          </a:p>
          <a:p>
            <a:pPr>
              <a:buFont typeface="Arial" pitchFamily="34" charset="0"/>
              <a:buChar char="•"/>
            </a:pPr>
            <a:r>
              <a:rPr lang="en-US" sz="2400" dirty="0" smtClean="0"/>
              <a:t> </a:t>
            </a:r>
            <a:r>
              <a:rPr lang="el-GR" sz="2400" dirty="0" smtClean="0"/>
              <a:t>Δικαιοσύνη </a:t>
            </a:r>
            <a:r>
              <a:rPr lang="el-GR" sz="2400" dirty="0"/>
              <a:t>μεταξύ των συσκευών που το χρησιμοποιούν</a:t>
            </a:r>
          </a:p>
          <a:p>
            <a:pPr>
              <a:buFont typeface="Arial" pitchFamily="34" charset="0"/>
              <a:buChar char="•"/>
            </a:pPr>
            <a:endParaRPr lang="el-GR" sz="2400" dirty="0"/>
          </a:p>
          <a:p>
            <a:pPr>
              <a:buFont typeface="Arial" pitchFamily="34" charset="0"/>
              <a:buChar char="•"/>
            </a:pPr>
            <a:r>
              <a:rPr lang="en-US" sz="2400" dirty="0" smtClean="0"/>
              <a:t> </a:t>
            </a:r>
            <a:r>
              <a:rPr lang="el-GR" sz="2400" dirty="0" smtClean="0"/>
              <a:t>Πολυπλοκότητα</a:t>
            </a:r>
            <a:endParaRPr lang="el-GR" sz="2400" dirty="0"/>
          </a:p>
          <a:p>
            <a:pPr>
              <a:buFont typeface="Arial" pitchFamily="34" charset="0"/>
              <a:buChar char="•"/>
            </a:pPr>
            <a:r>
              <a:rPr lang="en-US" sz="2400" dirty="0" smtClean="0"/>
              <a:t> </a:t>
            </a:r>
            <a:r>
              <a:rPr lang="el-GR" sz="2400" dirty="0" smtClean="0"/>
              <a:t>Απαιτήσεις </a:t>
            </a:r>
            <a:r>
              <a:rPr lang="el-GR" sz="2400" dirty="0"/>
              <a:t>σε συγχρονισμό μεταξύ των συσκευών</a:t>
            </a:r>
            <a:endParaRPr lang="en-US" sz="2400" dirty="0"/>
          </a:p>
          <a:p>
            <a:pPr>
              <a:buFont typeface="Arial" pitchFamily="34" charset="0"/>
              <a:buChar char="•"/>
            </a:pPr>
            <a:r>
              <a:rPr lang="en-US" sz="2400" dirty="0" smtClean="0"/>
              <a:t> Extra  </a:t>
            </a:r>
            <a:r>
              <a:rPr lang="en-US" sz="2400" dirty="0"/>
              <a:t>control </a:t>
            </a:r>
            <a:r>
              <a:rPr lang="el-GR" sz="2400" dirty="0"/>
              <a:t>μηνύματα που χρειάζονται να μεταδοθούν</a:t>
            </a:r>
            <a:r>
              <a:rPr lang="en-US" sz="2400" dirty="0"/>
              <a:t> </a:t>
            </a:r>
            <a:r>
              <a:rPr lang="el-GR" sz="2400" dirty="0"/>
              <a:t>για το συντονισμό μεταξύ των κόμβων (</a:t>
            </a:r>
            <a:r>
              <a:rPr lang="en-US" sz="2400" dirty="0"/>
              <a:t>protocol overhead) </a:t>
            </a:r>
            <a:endParaRPr lang="el-GR" sz="2400" dirty="0"/>
          </a:p>
          <a:p>
            <a:pPr>
              <a:buFont typeface="Arial" pitchFamily="34" charset="0"/>
              <a:buChar char="•"/>
            </a:pPr>
            <a:endParaRPr lang="el-GR" sz="2400" dirty="0"/>
          </a:p>
          <a:p>
            <a:endParaRPr lang="el-GR"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50825" y="-242888"/>
            <a:ext cx="8629650" cy="1143001"/>
          </a:xfrm>
        </p:spPr>
        <p:txBody>
          <a:bodyPr/>
          <a:lstStyle/>
          <a:p>
            <a:r>
              <a:rPr lang="en-US" sz="2400" smtClean="0"/>
              <a:t>MAC </a:t>
            </a:r>
            <a:r>
              <a:rPr lang="el-GR" sz="2400" smtClean="0"/>
              <a:t>πρωτόκολλα κατανομής του καναλιού</a:t>
            </a:r>
            <a:r>
              <a:rPr lang="en-US" sz="2400" smtClean="0"/>
              <a:t>: TDMA</a:t>
            </a:r>
            <a:endParaRPr lang="en-US" smtClean="0"/>
          </a:p>
        </p:txBody>
      </p:sp>
      <p:sp>
        <p:nvSpPr>
          <p:cNvPr id="51203" name="Rectangle 3"/>
          <p:cNvSpPr>
            <a:spLocks noGrp="1" noChangeArrowheads="1"/>
          </p:cNvSpPr>
          <p:nvPr>
            <p:ph idx="1"/>
          </p:nvPr>
        </p:nvSpPr>
        <p:spPr>
          <a:xfrm>
            <a:off x="0" y="1196975"/>
            <a:ext cx="9251950" cy="4648200"/>
          </a:xfrm>
        </p:spPr>
        <p:txBody>
          <a:bodyPr/>
          <a:lstStyle/>
          <a:p>
            <a:pPr>
              <a:buFont typeface="Monotype Sorts"/>
              <a:buNone/>
            </a:pPr>
            <a:r>
              <a:rPr lang="en-US" dirty="0" smtClean="0">
                <a:solidFill>
                  <a:srgbClr val="FF0000"/>
                </a:solidFill>
              </a:rPr>
              <a:t>TDMA: time division multiple access</a:t>
            </a:r>
            <a:r>
              <a:rPr lang="en-US" dirty="0" smtClean="0"/>
              <a:t> </a:t>
            </a:r>
          </a:p>
          <a:p>
            <a:pPr>
              <a:buFont typeface="Arial" pitchFamily="34" charset="0"/>
              <a:buChar char="•"/>
            </a:pPr>
            <a:r>
              <a:rPr lang="el-GR" sz="2000" dirty="0" smtClean="0"/>
              <a:t>πρόσβαση στο κανάλι σε «γύρους»</a:t>
            </a:r>
            <a:r>
              <a:rPr lang="en-US" sz="2000" dirty="0" smtClean="0"/>
              <a:t> </a:t>
            </a:r>
          </a:p>
          <a:p>
            <a:pPr>
              <a:buFont typeface="Arial" pitchFamily="34" charset="0"/>
              <a:buChar char="•"/>
            </a:pPr>
            <a:r>
              <a:rPr lang="el-GR" sz="2000" dirty="0" smtClean="0"/>
              <a:t>κάθε σταθμός παίρνει μία σχισμή σταθερού μήκους</a:t>
            </a:r>
            <a:r>
              <a:rPr lang="en-US" sz="2000" dirty="0" smtClean="0"/>
              <a:t> (</a:t>
            </a:r>
            <a:r>
              <a:rPr lang="el-GR" sz="2000" dirty="0" smtClean="0"/>
              <a:t>μήκος</a:t>
            </a:r>
            <a:r>
              <a:rPr lang="en-US" sz="2000" dirty="0" smtClean="0"/>
              <a:t> = </a:t>
            </a:r>
            <a:r>
              <a:rPr lang="el-GR" sz="2000" dirty="0" smtClean="0"/>
              <a:t>χρόνος μετάδοσης πακέτου)</a:t>
            </a:r>
            <a:r>
              <a:rPr lang="en-US" sz="2000" dirty="0" smtClean="0"/>
              <a:t> </a:t>
            </a:r>
            <a:r>
              <a:rPr lang="el-GR" sz="2000" dirty="0" smtClean="0"/>
              <a:t>σε κάθε γύρο</a:t>
            </a:r>
            <a:r>
              <a:rPr lang="en-US" sz="2000" dirty="0" smtClean="0"/>
              <a:t> </a:t>
            </a:r>
          </a:p>
          <a:p>
            <a:pPr>
              <a:buFont typeface="Arial" pitchFamily="34" charset="0"/>
              <a:buChar char="•"/>
            </a:pPr>
            <a:r>
              <a:rPr lang="el-GR" sz="2000" dirty="0" smtClean="0"/>
              <a:t>η μη χρησιμοποιούμενες σχισμές παραμένουν ανενεργές </a:t>
            </a:r>
            <a:r>
              <a:rPr lang="en-US" sz="2000" dirty="0" smtClean="0"/>
              <a:t> </a:t>
            </a:r>
          </a:p>
          <a:p>
            <a:pPr>
              <a:buFont typeface="Arial" pitchFamily="34" charset="0"/>
              <a:buChar char="•"/>
            </a:pPr>
            <a:r>
              <a:rPr lang="el-GR" sz="2000" dirty="0" smtClean="0"/>
              <a:t>παράδειγμα</a:t>
            </a:r>
            <a:r>
              <a:rPr lang="en-US" sz="2000" dirty="0" smtClean="0"/>
              <a:t>: 6-</a:t>
            </a:r>
            <a:r>
              <a:rPr lang="el-GR" sz="2000" dirty="0" smtClean="0"/>
              <a:t>σταθμών</a:t>
            </a:r>
            <a:r>
              <a:rPr lang="en-US" sz="2000" dirty="0" smtClean="0"/>
              <a:t> LAN, 1,3,4 </a:t>
            </a:r>
            <a:r>
              <a:rPr lang="el-GR" sz="2000" dirty="0" smtClean="0"/>
              <a:t>έχουν πακέτα, ανενεργές οι σχισμές </a:t>
            </a:r>
            <a:r>
              <a:rPr lang="en-US" sz="2000" dirty="0" smtClean="0"/>
              <a:t>2,5,6  </a:t>
            </a:r>
          </a:p>
          <a:p>
            <a:endParaRPr lang="en-US" dirty="0" smtClean="0"/>
          </a:p>
          <a:p>
            <a:endParaRPr lang="en-US" dirty="0" smtClean="0"/>
          </a:p>
          <a:p>
            <a:endParaRPr lang="en-US" dirty="0" smtClean="0"/>
          </a:p>
        </p:txBody>
      </p:sp>
      <p:pic>
        <p:nvPicPr>
          <p:cNvPr id="51204" name="Picture 4" descr="IMG00080"/>
          <p:cNvPicPr>
            <a:picLocks noChangeAspect="1" noChangeArrowheads="1"/>
          </p:cNvPicPr>
          <p:nvPr/>
        </p:nvPicPr>
        <p:blipFill>
          <a:blip r:embed="rId2" cstate="print"/>
          <a:srcRect/>
          <a:stretch>
            <a:fillRect/>
          </a:stretch>
        </p:blipFill>
        <p:spPr bwMode="auto">
          <a:xfrm>
            <a:off x="1116013" y="3789363"/>
            <a:ext cx="543877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9388" y="-242888"/>
            <a:ext cx="8629650" cy="1143001"/>
          </a:xfrm>
        </p:spPr>
        <p:txBody>
          <a:bodyPr/>
          <a:lstStyle/>
          <a:p>
            <a:r>
              <a:rPr lang="en-US" sz="2400" smtClean="0"/>
              <a:t>MAC </a:t>
            </a:r>
            <a:r>
              <a:rPr lang="el-GR" sz="2400" smtClean="0"/>
              <a:t>πρωτόκολλα κατανομής του καναλιού</a:t>
            </a:r>
            <a:r>
              <a:rPr lang="en-US" sz="2400" smtClean="0"/>
              <a:t>: FDMA</a:t>
            </a:r>
            <a:endParaRPr lang="en-US" smtClean="0"/>
          </a:p>
        </p:txBody>
      </p:sp>
      <p:sp>
        <p:nvSpPr>
          <p:cNvPr id="52227" name="Rectangle 3"/>
          <p:cNvSpPr>
            <a:spLocks noGrp="1" noChangeArrowheads="1"/>
          </p:cNvSpPr>
          <p:nvPr>
            <p:ph idx="1"/>
          </p:nvPr>
        </p:nvSpPr>
        <p:spPr>
          <a:xfrm>
            <a:off x="250825" y="981075"/>
            <a:ext cx="8223250" cy="4648200"/>
          </a:xfrm>
        </p:spPr>
        <p:txBody>
          <a:bodyPr/>
          <a:lstStyle/>
          <a:p>
            <a:pPr>
              <a:buFont typeface="Monotype Sorts"/>
              <a:buNone/>
            </a:pPr>
            <a:r>
              <a:rPr lang="en-US" dirty="0" smtClean="0">
                <a:solidFill>
                  <a:srgbClr val="FF0000"/>
                </a:solidFill>
              </a:rPr>
              <a:t>FDMA: frequency division multiple access</a:t>
            </a:r>
            <a:r>
              <a:rPr lang="en-US" dirty="0" smtClean="0"/>
              <a:t> </a:t>
            </a:r>
          </a:p>
          <a:p>
            <a:pPr>
              <a:buFont typeface="Arial" pitchFamily="34" charset="0"/>
              <a:buChar char="•"/>
            </a:pPr>
            <a:r>
              <a:rPr lang="el-GR" sz="2000" dirty="0" smtClean="0"/>
              <a:t>το φάσμα του καναλιού χωρίζεται σε ζώνες συχνοτήτων</a:t>
            </a:r>
            <a:endParaRPr lang="en-US" sz="2000" dirty="0" smtClean="0"/>
          </a:p>
          <a:p>
            <a:pPr>
              <a:buFont typeface="Arial" pitchFamily="34" charset="0"/>
              <a:buChar char="•"/>
            </a:pPr>
            <a:r>
              <a:rPr lang="el-GR" sz="2000" dirty="0" smtClean="0"/>
              <a:t>σε κάθε σταθμό δίνεται </a:t>
            </a:r>
            <a:r>
              <a:rPr lang="el-GR" sz="2000" dirty="0" err="1" smtClean="0"/>
              <a:t>συγεκριμένη</a:t>
            </a:r>
            <a:r>
              <a:rPr lang="el-GR" sz="2000" dirty="0" smtClean="0"/>
              <a:t> ζώνη συχνότητας</a:t>
            </a:r>
            <a:endParaRPr lang="en-US" sz="2000" dirty="0" smtClean="0"/>
          </a:p>
          <a:p>
            <a:pPr>
              <a:buFont typeface="Arial" pitchFamily="34" charset="0"/>
              <a:buChar char="•"/>
            </a:pPr>
            <a:r>
              <a:rPr lang="el-GR" sz="2000" dirty="0" smtClean="0"/>
              <a:t>ο </a:t>
            </a:r>
            <a:r>
              <a:rPr lang="el-GR" sz="2000" dirty="0" err="1" smtClean="0"/>
              <a:t>αχρησιμοποιήτος</a:t>
            </a:r>
            <a:r>
              <a:rPr lang="el-GR" sz="2000" dirty="0" smtClean="0"/>
              <a:t> χρόνος μετάδοσης στις ζώνες συχνοτήτων μένει ανενεργός </a:t>
            </a:r>
            <a:r>
              <a:rPr lang="en-US" sz="2000" dirty="0" smtClean="0"/>
              <a:t> </a:t>
            </a:r>
          </a:p>
          <a:p>
            <a:pPr>
              <a:buFont typeface="Arial" pitchFamily="34" charset="0"/>
              <a:buChar char="•"/>
            </a:pPr>
            <a:r>
              <a:rPr lang="el-GR" sz="2000" dirty="0" smtClean="0"/>
              <a:t>παράδειγμα</a:t>
            </a:r>
            <a:r>
              <a:rPr lang="en-US" sz="2000" dirty="0" smtClean="0"/>
              <a:t>: 6-</a:t>
            </a:r>
            <a:r>
              <a:rPr lang="el-GR" sz="2000" dirty="0" smtClean="0"/>
              <a:t>σταθμοί</a:t>
            </a:r>
            <a:r>
              <a:rPr lang="en-US" sz="2000" dirty="0" smtClean="0"/>
              <a:t> LAN, 1,3,4 </a:t>
            </a:r>
            <a:r>
              <a:rPr lang="el-GR" sz="2000" dirty="0" smtClean="0"/>
              <a:t>έχουν πακέτα</a:t>
            </a:r>
            <a:r>
              <a:rPr lang="en-US" sz="2000" dirty="0" smtClean="0"/>
              <a:t> </a:t>
            </a:r>
            <a:r>
              <a:rPr lang="en-US" sz="2000" dirty="0" err="1" smtClean="0"/>
              <a:t>pkt</a:t>
            </a:r>
            <a:r>
              <a:rPr lang="en-US" sz="2000" dirty="0" smtClean="0"/>
              <a:t>, </a:t>
            </a:r>
            <a:r>
              <a:rPr lang="el-GR" sz="2000" dirty="0" smtClean="0"/>
              <a:t>οι ζώνες συχνοτήτων </a:t>
            </a:r>
            <a:r>
              <a:rPr lang="en-US" sz="2000" dirty="0" smtClean="0"/>
              <a:t> 2,5,6 </a:t>
            </a:r>
            <a:r>
              <a:rPr lang="el-GR" sz="2000" dirty="0" smtClean="0"/>
              <a:t>είναι ανενεργές </a:t>
            </a:r>
            <a:r>
              <a:rPr lang="en-US" sz="200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52228" name="Group 24"/>
          <p:cNvGrpSpPr>
            <a:grpSpLocks/>
          </p:cNvGrpSpPr>
          <p:nvPr/>
        </p:nvGrpSpPr>
        <p:grpSpPr bwMode="auto">
          <a:xfrm>
            <a:off x="1214438" y="3429000"/>
            <a:ext cx="3811587" cy="2424113"/>
            <a:chOff x="1841" y="2528"/>
            <a:chExt cx="2401" cy="1527"/>
          </a:xfrm>
        </p:grpSpPr>
        <p:sp>
          <p:nvSpPr>
            <p:cNvPr id="52229" name="Rectangle 4"/>
            <p:cNvSpPr>
              <a:spLocks noChangeArrowheads="1"/>
            </p:cNvSpPr>
            <p:nvPr/>
          </p:nvSpPr>
          <p:spPr bwMode="auto">
            <a:xfrm>
              <a:off x="2123" y="2637"/>
              <a:ext cx="395" cy="1418"/>
            </a:xfrm>
            <a:prstGeom prst="rect">
              <a:avLst/>
            </a:prstGeom>
            <a:solidFill>
              <a:srgbClr val="FFFFFF"/>
            </a:solidFill>
            <a:ln w="19050">
              <a:solidFill>
                <a:schemeClr val="tx1"/>
              </a:solidFill>
              <a:miter lim="800000"/>
              <a:headEnd/>
              <a:tailEnd/>
            </a:ln>
          </p:spPr>
          <p:txBody>
            <a:bodyPr wrap="none" anchor="ctr"/>
            <a:lstStyle/>
            <a:p>
              <a:pPr algn="r"/>
              <a:endParaRPr lang="en-GB"/>
            </a:p>
          </p:txBody>
        </p:sp>
        <p:sp>
          <p:nvSpPr>
            <p:cNvPr id="52230" name="Line 5"/>
            <p:cNvSpPr>
              <a:spLocks noChangeShapeType="1"/>
            </p:cNvSpPr>
            <p:nvPr/>
          </p:nvSpPr>
          <p:spPr bwMode="auto">
            <a:xfrm flipV="1">
              <a:off x="2122" y="3333"/>
              <a:ext cx="392" cy="1"/>
            </a:xfrm>
            <a:prstGeom prst="line">
              <a:avLst/>
            </a:prstGeom>
            <a:noFill/>
            <a:ln w="19050">
              <a:solidFill>
                <a:schemeClr val="tx1"/>
              </a:solidFill>
              <a:round/>
              <a:headEnd/>
              <a:tailEnd/>
            </a:ln>
          </p:spPr>
          <p:txBody>
            <a:bodyPr wrap="none" anchor="ctr"/>
            <a:lstStyle/>
            <a:p>
              <a:endParaRPr lang="el-GR"/>
            </a:p>
          </p:txBody>
        </p:sp>
        <p:sp>
          <p:nvSpPr>
            <p:cNvPr id="52231" name="Line 6"/>
            <p:cNvSpPr>
              <a:spLocks noChangeShapeType="1"/>
            </p:cNvSpPr>
            <p:nvPr/>
          </p:nvSpPr>
          <p:spPr bwMode="auto">
            <a:xfrm flipV="1">
              <a:off x="2119" y="3580"/>
              <a:ext cx="398" cy="4"/>
            </a:xfrm>
            <a:prstGeom prst="line">
              <a:avLst/>
            </a:prstGeom>
            <a:noFill/>
            <a:ln w="19050">
              <a:solidFill>
                <a:schemeClr val="tx1"/>
              </a:solidFill>
              <a:round/>
              <a:headEnd/>
              <a:tailEnd/>
            </a:ln>
          </p:spPr>
          <p:txBody>
            <a:bodyPr wrap="none" anchor="ctr"/>
            <a:lstStyle/>
            <a:p>
              <a:endParaRPr lang="el-GR"/>
            </a:p>
          </p:txBody>
        </p:sp>
        <p:sp>
          <p:nvSpPr>
            <p:cNvPr id="52232" name="Line 7"/>
            <p:cNvSpPr>
              <a:spLocks noChangeShapeType="1"/>
            </p:cNvSpPr>
            <p:nvPr/>
          </p:nvSpPr>
          <p:spPr bwMode="auto">
            <a:xfrm flipV="1">
              <a:off x="2122" y="3823"/>
              <a:ext cx="395" cy="1"/>
            </a:xfrm>
            <a:prstGeom prst="line">
              <a:avLst/>
            </a:prstGeom>
            <a:noFill/>
            <a:ln w="19050">
              <a:solidFill>
                <a:schemeClr val="tx1"/>
              </a:solidFill>
              <a:round/>
              <a:headEnd/>
              <a:tailEnd/>
            </a:ln>
          </p:spPr>
          <p:txBody>
            <a:bodyPr wrap="none" anchor="ctr"/>
            <a:lstStyle/>
            <a:p>
              <a:endParaRPr lang="el-GR"/>
            </a:p>
          </p:txBody>
        </p:sp>
        <p:sp>
          <p:nvSpPr>
            <p:cNvPr id="52233" name="Line 8"/>
            <p:cNvSpPr>
              <a:spLocks noChangeShapeType="1"/>
            </p:cNvSpPr>
            <p:nvPr/>
          </p:nvSpPr>
          <p:spPr bwMode="auto">
            <a:xfrm flipV="1">
              <a:off x="2119" y="3090"/>
              <a:ext cx="398" cy="4"/>
            </a:xfrm>
            <a:prstGeom prst="line">
              <a:avLst/>
            </a:prstGeom>
            <a:noFill/>
            <a:ln w="19050">
              <a:solidFill>
                <a:schemeClr val="tx1"/>
              </a:solidFill>
              <a:round/>
              <a:headEnd/>
              <a:tailEnd/>
            </a:ln>
          </p:spPr>
          <p:txBody>
            <a:bodyPr wrap="none" anchor="ctr"/>
            <a:lstStyle/>
            <a:p>
              <a:endParaRPr lang="el-GR"/>
            </a:p>
          </p:txBody>
        </p:sp>
        <p:sp>
          <p:nvSpPr>
            <p:cNvPr id="52234" name="Line 9"/>
            <p:cNvSpPr>
              <a:spLocks noChangeShapeType="1"/>
            </p:cNvSpPr>
            <p:nvPr/>
          </p:nvSpPr>
          <p:spPr bwMode="auto">
            <a:xfrm flipV="1">
              <a:off x="2122" y="2847"/>
              <a:ext cx="398" cy="4"/>
            </a:xfrm>
            <a:prstGeom prst="line">
              <a:avLst/>
            </a:prstGeom>
            <a:noFill/>
            <a:ln w="19050">
              <a:solidFill>
                <a:schemeClr val="tx1"/>
              </a:solidFill>
              <a:round/>
              <a:headEnd/>
              <a:tailEnd/>
            </a:ln>
          </p:spPr>
          <p:txBody>
            <a:bodyPr wrap="none" anchor="ctr"/>
            <a:lstStyle/>
            <a:p>
              <a:endParaRPr lang="el-GR"/>
            </a:p>
          </p:txBody>
        </p:sp>
        <p:grpSp>
          <p:nvGrpSpPr>
            <p:cNvPr id="52235" name="Group 10"/>
            <p:cNvGrpSpPr>
              <a:grpSpLocks/>
            </p:cNvGrpSpPr>
            <p:nvPr/>
          </p:nvGrpSpPr>
          <p:grpSpPr bwMode="auto">
            <a:xfrm>
              <a:off x="2576" y="2734"/>
              <a:ext cx="1404" cy="75"/>
              <a:chOff x="1884" y="2826"/>
              <a:chExt cx="1404" cy="75"/>
            </a:xfrm>
          </p:grpSpPr>
          <p:sp>
            <p:nvSpPr>
              <p:cNvPr id="52247" name="Line 11"/>
              <p:cNvSpPr>
                <a:spLocks noChangeShapeType="1"/>
              </p:cNvSpPr>
              <p:nvPr/>
            </p:nvSpPr>
            <p:spPr bwMode="auto">
              <a:xfrm>
                <a:off x="1884" y="2901"/>
                <a:ext cx="1404" cy="0"/>
              </a:xfrm>
              <a:prstGeom prst="line">
                <a:avLst/>
              </a:prstGeom>
              <a:noFill/>
              <a:ln w="19050">
                <a:solidFill>
                  <a:schemeClr val="tx1"/>
                </a:solidFill>
                <a:round/>
                <a:headEnd/>
                <a:tailEnd type="triangle" w="med" len="med"/>
              </a:ln>
            </p:spPr>
            <p:txBody>
              <a:bodyPr wrap="none" anchor="ctr"/>
              <a:lstStyle/>
              <a:p>
                <a:endParaRPr lang="el-GR"/>
              </a:p>
            </p:txBody>
          </p:sp>
          <p:sp>
            <p:nvSpPr>
              <p:cNvPr id="52248" name="Freeform 12"/>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noFill/>
              <a:ln w="19050">
                <a:solidFill>
                  <a:schemeClr val="tx1"/>
                </a:solidFill>
                <a:round/>
                <a:headEnd/>
                <a:tailEnd/>
              </a:ln>
            </p:spPr>
            <p:txBody>
              <a:bodyPr wrap="none" anchor="ctr"/>
              <a:lstStyle/>
              <a:p>
                <a:endParaRPr lang="el-GR"/>
              </a:p>
            </p:txBody>
          </p:sp>
        </p:grpSp>
        <p:sp>
          <p:nvSpPr>
            <p:cNvPr id="52236" name="Line 13"/>
            <p:cNvSpPr>
              <a:spLocks noChangeShapeType="1"/>
            </p:cNvSpPr>
            <p:nvPr/>
          </p:nvSpPr>
          <p:spPr bwMode="auto">
            <a:xfrm>
              <a:off x="2606" y="3063"/>
              <a:ext cx="1404" cy="0"/>
            </a:xfrm>
            <a:prstGeom prst="line">
              <a:avLst/>
            </a:prstGeom>
            <a:noFill/>
            <a:ln w="19050">
              <a:solidFill>
                <a:schemeClr val="tx1"/>
              </a:solidFill>
              <a:round/>
              <a:headEnd/>
              <a:tailEnd type="triangle" w="med" len="med"/>
            </a:ln>
          </p:spPr>
          <p:txBody>
            <a:bodyPr wrap="none" anchor="ctr"/>
            <a:lstStyle/>
            <a:p>
              <a:endParaRPr lang="el-GR"/>
            </a:p>
          </p:txBody>
        </p:sp>
        <p:grpSp>
          <p:nvGrpSpPr>
            <p:cNvPr id="52237" name="Group 14"/>
            <p:cNvGrpSpPr>
              <a:grpSpLocks/>
            </p:cNvGrpSpPr>
            <p:nvPr/>
          </p:nvGrpSpPr>
          <p:grpSpPr bwMode="auto">
            <a:xfrm>
              <a:off x="2606" y="3239"/>
              <a:ext cx="1404" cy="75"/>
              <a:chOff x="1884" y="2826"/>
              <a:chExt cx="1404" cy="75"/>
            </a:xfrm>
          </p:grpSpPr>
          <p:sp>
            <p:nvSpPr>
              <p:cNvPr id="52245" name="Line 15"/>
              <p:cNvSpPr>
                <a:spLocks noChangeShapeType="1"/>
              </p:cNvSpPr>
              <p:nvPr/>
            </p:nvSpPr>
            <p:spPr bwMode="auto">
              <a:xfrm>
                <a:off x="1884" y="2901"/>
                <a:ext cx="1404" cy="0"/>
              </a:xfrm>
              <a:prstGeom prst="line">
                <a:avLst/>
              </a:prstGeom>
              <a:noFill/>
              <a:ln w="19050">
                <a:solidFill>
                  <a:schemeClr val="tx1"/>
                </a:solidFill>
                <a:round/>
                <a:headEnd/>
                <a:tailEnd type="triangle" w="med" len="med"/>
              </a:ln>
            </p:spPr>
            <p:txBody>
              <a:bodyPr wrap="none" anchor="ctr"/>
              <a:lstStyle/>
              <a:p>
                <a:endParaRPr lang="el-GR"/>
              </a:p>
            </p:txBody>
          </p:sp>
          <p:sp>
            <p:nvSpPr>
              <p:cNvPr id="52246" name="Freeform 16"/>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noFill/>
              <a:ln w="19050">
                <a:solidFill>
                  <a:schemeClr val="tx1"/>
                </a:solidFill>
                <a:round/>
                <a:headEnd/>
                <a:tailEnd/>
              </a:ln>
            </p:spPr>
            <p:txBody>
              <a:bodyPr wrap="none" anchor="ctr"/>
              <a:lstStyle/>
              <a:p>
                <a:endParaRPr lang="el-GR"/>
              </a:p>
            </p:txBody>
          </p:sp>
        </p:grpSp>
        <p:grpSp>
          <p:nvGrpSpPr>
            <p:cNvPr id="52238" name="Group 17"/>
            <p:cNvGrpSpPr>
              <a:grpSpLocks/>
            </p:cNvGrpSpPr>
            <p:nvPr/>
          </p:nvGrpSpPr>
          <p:grpSpPr bwMode="auto">
            <a:xfrm>
              <a:off x="2617" y="3494"/>
              <a:ext cx="1404" cy="75"/>
              <a:chOff x="1884" y="2826"/>
              <a:chExt cx="1404" cy="75"/>
            </a:xfrm>
          </p:grpSpPr>
          <p:sp>
            <p:nvSpPr>
              <p:cNvPr id="52243"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p:spPr>
            <p:txBody>
              <a:bodyPr wrap="none" anchor="ctr"/>
              <a:lstStyle/>
              <a:p>
                <a:endParaRPr lang="el-GR"/>
              </a:p>
            </p:txBody>
          </p:sp>
          <p:sp>
            <p:nvSpPr>
              <p:cNvPr id="52244"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noFill/>
              <a:ln w="19050">
                <a:solidFill>
                  <a:schemeClr val="tx1"/>
                </a:solidFill>
                <a:round/>
                <a:headEnd/>
                <a:tailEnd/>
              </a:ln>
            </p:spPr>
            <p:txBody>
              <a:bodyPr wrap="none" anchor="ctr"/>
              <a:lstStyle/>
              <a:p>
                <a:endParaRPr lang="el-GR"/>
              </a:p>
            </p:txBody>
          </p:sp>
        </p:grpSp>
        <p:sp>
          <p:nvSpPr>
            <p:cNvPr id="52239" name="Line 20"/>
            <p:cNvSpPr>
              <a:spLocks noChangeShapeType="1"/>
            </p:cNvSpPr>
            <p:nvPr/>
          </p:nvSpPr>
          <p:spPr bwMode="auto">
            <a:xfrm>
              <a:off x="2636" y="3825"/>
              <a:ext cx="1404" cy="0"/>
            </a:xfrm>
            <a:prstGeom prst="line">
              <a:avLst/>
            </a:prstGeom>
            <a:noFill/>
            <a:ln w="19050">
              <a:solidFill>
                <a:schemeClr val="tx1"/>
              </a:solidFill>
              <a:round/>
              <a:headEnd/>
              <a:tailEnd type="triangle" w="med" len="med"/>
            </a:ln>
          </p:spPr>
          <p:txBody>
            <a:bodyPr wrap="none" anchor="ctr"/>
            <a:lstStyle/>
            <a:p>
              <a:endParaRPr lang="el-GR"/>
            </a:p>
          </p:txBody>
        </p:sp>
        <p:sp>
          <p:nvSpPr>
            <p:cNvPr id="52240" name="Line 21"/>
            <p:cNvSpPr>
              <a:spLocks noChangeShapeType="1"/>
            </p:cNvSpPr>
            <p:nvPr/>
          </p:nvSpPr>
          <p:spPr bwMode="auto">
            <a:xfrm>
              <a:off x="2640" y="4033"/>
              <a:ext cx="1404" cy="0"/>
            </a:xfrm>
            <a:prstGeom prst="line">
              <a:avLst/>
            </a:prstGeom>
            <a:noFill/>
            <a:ln w="19050">
              <a:solidFill>
                <a:schemeClr val="tx1"/>
              </a:solidFill>
              <a:round/>
              <a:headEnd/>
              <a:tailEnd type="triangle" w="med" len="med"/>
            </a:ln>
          </p:spPr>
          <p:txBody>
            <a:bodyPr wrap="none" anchor="ctr"/>
            <a:lstStyle/>
            <a:p>
              <a:endParaRPr lang="el-GR"/>
            </a:p>
          </p:txBody>
        </p:sp>
        <p:sp>
          <p:nvSpPr>
            <p:cNvPr id="52241" name="Text Box 22"/>
            <p:cNvSpPr txBox="1">
              <a:spLocks noChangeArrowheads="1"/>
            </p:cNvSpPr>
            <p:nvPr/>
          </p:nvSpPr>
          <p:spPr bwMode="auto">
            <a:xfrm rot="-5400000">
              <a:off x="1346" y="3171"/>
              <a:ext cx="1222"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frequency bands</a:t>
              </a:r>
            </a:p>
          </p:txBody>
        </p:sp>
        <p:sp>
          <p:nvSpPr>
            <p:cNvPr id="52242" name="Text Box 23"/>
            <p:cNvSpPr txBox="1">
              <a:spLocks noChangeArrowheads="1"/>
            </p:cNvSpPr>
            <p:nvPr/>
          </p:nvSpPr>
          <p:spPr bwMode="auto">
            <a:xfrm rot="67766">
              <a:off x="3827" y="2528"/>
              <a:ext cx="415"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time</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 y="227013"/>
            <a:ext cx="10399713" cy="763587"/>
          </a:xfrm>
        </p:spPr>
        <p:txBody>
          <a:bodyPr/>
          <a:lstStyle/>
          <a:p>
            <a:r>
              <a:rPr lang="el-GR" sz="2900" smtClean="0"/>
              <a:t>Πρωτόκολλα Τυχαίας Προσπέλασης (</a:t>
            </a:r>
            <a:r>
              <a:rPr lang="en-US" sz="2900" smtClean="0"/>
              <a:t>Random Access</a:t>
            </a:r>
            <a:r>
              <a:rPr lang="el-GR" sz="2900" smtClean="0"/>
              <a:t>)</a:t>
            </a:r>
            <a:endParaRPr lang="en-US" sz="2900" smtClean="0"/>
          </a:p>
        </p:txBody>
      </p:sp>
      <p:sp>
        <p:nvSpPr>
          <p:cNvPr id="53251" name="Rectangle 3"/>
          <p:cNvSpPr>
            <a:spLocks noGrp="1" noChangeArrowheads="1"/>
          </p:cNvSpPr>
          <p:nvPr>
            <p:ph idx="1"/>
          </p:nvPr>
        </p:nvSpPr>
        <p:spPr>
          <a:xfrm>
            <a:off x="0" y="1143000"/>
            <a:ext cx="9324975" cy="4648200"/>
          </a:xfrm>
        </p:spPr>
        <p:txBody>
          <a:bodyPr/>
          <a:lstStyle/>
          <a:p>
            <a:pPr marL="457200" indent="-457200">
              <a:buFont typeface="+mj-lt"/>
              <a:buAutoNum type="arabicPeriod"/>
            </a:pPr>
            <a:r>
              <a:rPr lang="el-GR" sz="2200" dirty="0" smtClean="0"/>
              <a:t>Όταν ένας κόμβος έχει πακέτο να στείλει </a:t>
            </a:r>
            <a:endParaRPr lang="en-US" sz="2200" dirty="0" smtClean="0"/>
          </a:p>
          <a:p>
            <a:pPr lvl="1">
              <a:buFont typeface="Arial" panose="020B0604020202020204" pitchFamily="34" charset="0"/>
              <a:buChar char="•"/>
            </a:pPr>
            <a:r>
              <a:rPr lang="el-GR" sz="2200" dirty="0" smtClean="0"/>
              <a:t>Μεταδίδει στον πλήρη ρυθμό του καναλιού </a:t>
            </a:r>
            <a:r>
              <a:rPr lang="en-US" sz="2200" dirty="0" smtClean="0"/>
              <a:t>R</a:t>
            </a:r>
          </a:p>
          <a:p>
            <a:pPr lvl="1">
              <a:buFont typeface="Arial" panose="020B0604020202020204" pitchFamily="34" charset="0"/>
              <a:buChar char="•"/>
            </a:pPr>
            <a:r>
              <a:rPr lang="el-GR" sz="2200" b="1" i="1" u="sng" dirty="0" smtClean="0"/>
              <a:t>κανένας</a:t>
            </a:r>
            <a:r>
              <a:rPr lang="en-US" sz="2200" dirty="0" smtClean="0"/>
              <a:t> </a:t>
            </a:r>
            <a:r>
              <a:rPr lang="el-GR" sz="2200" b="1" i="1" dirty="0" smtClean="0">
                <a:solidFill>
                  <a:srgbClr val="008000"/>
                </a:solidFill>
              </a:rPr>
              <a:t>εκ των προτέρων συντονισμός</a:t>
            </a:r>
            <a:r>
              <a:rPr lang="en-US" sz="2200" dirty="0" smtClean="0"/>
              <a:t> </a:t>
            </a:r>
            <a:r>
              <a:rPr lang="el-GR" sz="2200" dirty="0" smtClean="0"/>
              <a:t>μεταξύ των κόμβων</a:t>
            </a:r>
            <a:endParaRPr lang="en-US" sz="2200" dirty="0" smtClean="0"/>
          </a:p>
          <a:p>
            <a:pPr marL="0" indent="0">
              <a:buNone/>
            </a:pPr>
            <a:r>
              <a:rPr lang="el-GR" sz="2200" dirty="0" smtClean="0">
                <a:sym typeface="Wingdings" pitchFamily="2" charset="2"/>
              </a:rPr>
              <a:t>Δύο οι περισσότεροι κόμβοι μεταδίδουν</a:t>
            </a:r>
            <a:r>
              <a:rPr lang="en-US" sz="2200" dirty="0" smtClean="0"/>
              <a:t> </a:t>
            </a:r>
            <a:r>
              <a:rPr lang="en-US" sz="2200" dirty="0" smtClean="0">
                <a:latin typeface="MS Mincho" pitchFamily="49" charset="-128"/>
                <a:ea typeface="MS Mincho" pitchFamily="49" charset="-128"/>
                <a:sym typeface="Wingdings" pitchFamily="2" charset="2"/>
              </a:rPr>
              <a:t></a:t>
            </a:r>
            <a:r>
              <a:rPr lang="en-US" sz="2200" dirty="0" smtClean="0"/>
              <a:t> </a:t>
            </a:r>
            <a:r>
              <a:rPr lang="el-GR" sz="2200" dirty="0" smtClean="0"/>
              <a:t>«σύγκρουση»</a:t>
            </a:r>
            <a:endParaRPr lang="en-US" sz="2200" dirty="0" smtClean="0"/>
          </a:p>
          <a:p>
            <a:pPr>
              <a:buFont typeface="Wingdings" pitchFamily="2" charset="2"/>
              <a:buChar char="F"/>
            </a:pPr>
            <a:endParaRPr lang="el-GR" sz="2200" dirty="0" smtClean="0">
              <a:solidFill>
                <a:srgbClr val="FF0000"/>
              </a:solidFill>
            </a:endParaRPr>
          </a:p>
          <a:p>
            <a:pPr marL="0" indent="0">
              <a:buNone/>
            </a:pPr>
            <a:r>
              <a:rPr lang="el-GR" sz="2200" dirty="0" smtClean="0">
                <a:solidFill>
                  <a:srgbClr val="FF0000"/>
                </a:solidFill>
              </a:rPr>
              <a:t>το</a:t>
            </a:r>
            <a:r>
              <a:rPr lang="en-US" sz="2200" dirty="0" smtClean="0">
                <a:solidFill>
                  <a:srgbClr val="FF0000"/>
                </a:solidFill>
              </a:rPr>
              <a:t> MAC </a:t>
            </a:r>
            <a:r>
              <a:rPr lang="el-GR" sz="2200" dirty="0" smtClean="0">
                <a:solidFill>
                  <a:srgbClr val="FF0000"/>
                </a:solidFill>
              </a:rPr>
              <a:t>πρωτόκολλο τυχαίας πρόσβασης</a:t>
            </a:r>
            <a:r>
              <a:rPr lang="en-US" sz="2200" dirty="0" smtClean="0"/>
              <a:t> </a:t>
            </a:r>
            <a:r>
              <a:rPr lang="el-GR" sz="2200" dirty="0" smtClean="0"/>
              <a:t>καθορίζει</a:t>
            </a:r>
            <a:r>
              <a:rPr lang="en-US" sz="2200" dirty="0" smtClean="0"/>
              <a:t>: </a:t>
            </a:r>
          </a:p>
          <a:p>
            <a:pPr lvl="1">
              <a:buFont typeface="Arial" panose="020B0604020202020204" pitchFamily="34" charset="0"/>
              <a:buChar char="•"/>
            </a:pPr>
            <a:r>
              <a:rPr lang="el-GR" sz="2200" dirty="0" smtClean="0"/>
              <a:t>Πως να ανιχνευθούν οι συγκρούσεις</a:t>
            </a:r>
            <a:endParaRPr lang="en-US" sz="2200" dirty="0" smtClean="0"/>
          </a:p>
          <a:p>
            <a:pPr lvl="1">
              <a:buFont typeface="Arial" panose="020B0604020202020204" pitchFamily="34" charset="0"/>
              <a:buChar char="•"/>
            </a:pPr>
            <a:r>
              <a:rPr lang="el-GR" sz="2200" dirty="0" smtClean="0"/>
              <a:t>Πως να ανακάμψει από τις συγκρούσεις</a:t>
            </a:r>
            <a:r>
              <a:rPr lang="en-US" sz="2200" dirty="0" smtClean="0"/>
              <a:t> (</a:t>
            </a:r>
            <a:r>
              <a:rPr lang="el-GR" sz="2200" dirty="0" smtClean="0"/>
              <a:t>π</a:t>
            </a:r>
            <a:r>
              <a:rPr lang="en-US" sz="2200" dirty="0" smtClean="0"/>
              <a:t>.</a:t>
            </a:r>
            <a:r>
              <a:rPr lang="el-GR" sz="2200" dirty="0" smtClean="0"/>
              <a:t>χ</a:t>
            </a:r>
            <a:r>
              <a:rPr lang="en-US" sz="2200" dirty="0" smtClean="0"/>
              <a:t>., </a:t>
            </a:r>
            <a:r>
              <a:rPr lang="el-GR" sz="2200" dirty="0" smtClean="0"/>
              <a:t>μέσω καθυστερημένης αναμετάδοσης</a:t>
            </a:r>
            <a:r>
              <a:rPr lang="en-US" sz="2200" dirty="0" smtClean="0"/>
              <a:t>)</a:t>
            </a:r>
          </a:p>
          <a:p>
            <a:pPr marL="0" indent="0">
              <a:buNone/>
            </a:pPr>
            <a:r>
              <a:rPr lang="el-GR" sz="2200" dirty="0" smtClean="0"/>
              <a:t>Παραδείγματα από </a:t>
            </a:r>
            <a:r>
              <a:rPr lang="en-US" sz="2200" dirty="0" smtClean="0"/>
              <a:t>MAC </a:t>
            </a:r>
            <a:r>
              <a:rPr lang="el-GR" sz="2200" dirty="0" smtClean="0"/>
              <a:t>πρωτόκολλα τυχαίας πρόσβασης</a:t>
            </a:r>
            <a:r>
              <a:rPr lang="en-US" sz="2200" dirty="0" smtClean="0"/>
              <a:t>:</a:t>
            </a:r>
          </a:p>
          <a:p>
            <a:pPr lvl="1">
              <a:buFont typeface="Arial" panose="020B0604020202020204" pitchFamily="34" charset="0"/>
              <a:buChar char="•"/>
            </a:pPr>
            <a:r>
              <a:rPr lang="en-US" sz="2200" dirty="0" smtClean="0">
                <a:solidFill>
                  <a:srgbClr val="3333FF"/>
                </a:solidFill>
              </a:rPr>
              <a:t>slotted ALOHA</a:t>
            </a:r>
          </a:p>
          <a:p>
            <a:pPr lvl="1">
              <a:buFont typeface="Arial" panose="020B0604020202020204" pitchFamily="34" charset="0"/>
              <a:buChar char="•"/>
            </a:pPr>
            <a:r>
              <a:rPr lang="en-US" sz="2200" dirty="0" smtClean="0">
                <a:solidFill>
                  <a:srgbClr val="3333FF"/>
                </a:solidFill>
              </a:rPr>
              <a:t>ALOHA</a:t>
            </a:r>
          </a:p>
          <a:p>
            <a:pPr lvl="1">
              <a:buFont typeface="Arial" panose="020B0604020202020204" pitchFamily="34" charset="0"/>
              <a:buChar char="•"/>
            </a:pPr>
            <a:r>
              <a:rPr lang="en-US" sz="2200" dirty="0" smtClean="0">
                <a:solidFill>
                  <a:schemeClr val="hlink"/>
                </a:solidFill>
              </a:rPr>
              <a:t>CSMA, CSMA/CD, CSMA/CA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smtClean="0"/>
              <a:t>ALOHA </a:t>
            </a:r>
            <a:r>
              <a:rPr lang="el-GR" smtClean="0"/>
              <a:t>με σχισμές (</a:t>
            </a:r>
            <a:r>
              <a:rPr lang="en-GB" smtClean="0"/>
              <a:t>s</a:t>
            </a:r>
            <a:r>
              <a:rPr lang="en-US" smtClean="0"/>
              <a:t>lotted ALOHA)</a:t>
            </a:r>
          </a:p>
        </p:txBody>
      </p:sp>
      <p:sp>
        <p:nvSpPr>
          <p:cNvPr id="54275" name="Rectangle 3"/>
          <p:cNvSpPr>
            <a:spLocks noGrp="1" noChangeArrowheads="1"/>
          </p:cNvSpPr>
          <p:nvPr>
            <p:ph sz="half" idx="1"/>
          </p:nvPr>
        </p:nvSpPr>
        <p:spPr>
          <a:xfrm>
            <a:off x="0" y="1357313"/>
            <a:ext cx="5003800" cy="4648200"/>
          </a:xfrm>
        </p:spPr>
        <p:txBody>
          <a:bodyPr/>
          <a:lstStyle/>
          <a:p>
            <a:pPr>
              <a:buFont typeface="Monotype Sorts"/>
              <a:buNone/>
            </a:pPr>
            <a:r>
              <a:rPr lang="el-GR" sz="2000" b="1" u="sng" dirty="0" smtClean="0">
                <a:solidFill>
                  <a:srgbClr val="3333FF"/>
                </a:solidFill>
              </a:rPr>
              <a:t>Υποθέσεις</a:t>
            </a:r>
            <a:endParaRPr lang="en-US" sz="2000" b="1" dirty="0" smtClean="0">
              <a:solidFill>
                <a:srgbClr val="3333FF"/>
              </a:solidFill>
            </a:endParaRPr>
          </a:p>
          <a:p>
            <a:pPr>
              <a:buFont typeface="Arial" panose="020B0604020202020204" pitchFamily="34" charset="0"/>
              <a:buChar char="•"/>
            </a:pPr>
            <a:r>
              <a:rPr lang="el-GR" sz="2200" b="1" dirty="0" smtClean="0"/>
              <a:t>όλα τα </a:t>
            </a:r>
            <a:r>
              <a:rPr lang="en-GB" sz="2200" b="1" dirty="0" smtClean="0"/>
              <a:t>frames</a:t>
            </a:r>
            <a:r>
              <a:rPr lang="el-GR" sz="2200" b="1" dirty="0" smtClean="0"/>
              <a:t> έχουν ίδιο μέγεθος</a:t>
            </a:r>
            <a:endParaRPr lang="en-US" sz="2200" b="1" dirty="0" smtClean="0"/>
          </a:p>
          <a:p>
            <a:pPr>
              <a:buFont typeface="Arial" panose="020B0604020202020204" pitchFamily="34" charset="0"/>
              <a:buChar char="•"/>
            </a:pPr>
            <a:r>
              <a:rPr lang="el-GR" sz="2200" dirty="0" smtClean="0"/>
              <a:t>ο χρόνος χωρίζεται σε σχισμές </a:t>
            </a:r>
            <a:r>
              <a:rPr lang="el-GR" sz="2200" b="1" i="1" dirty="0" smtClean="0">
                <a:solidFill>
                  <a:srgbClr val="008000"/>
                </a:solidFill>
              </a:rPr>
              <a:t>ίσου μεγέθους</a:t>
            </a:r>
            <a:r>
              <a:rPr lang="en-US" sz="2200" dirty="0" smtClean="0"/>
              <a:t>, </a:t>
            </a:r>
            <a:r>
              <a:rPr lang="el-GR" sz="2200" dirty="0" smtClean="0"/>
              <a:t>τον χρόνο για τη μετάδοση ενός </a:t>
            </a:r>
            <a:r>
              <a:rPr lang="en-US" sz="2200" dirty="0" smtClean="0"/>
              <a:t>frame</a:t>
            </a:r>
          </a:p>
          <a:p>
            <a:pPr>
              <a:buFont typeface="Arial" panose="020B0604020202020204" pitchFamily="34" charset="0"/>
              <a:buChar char="•"/>
            </a:pPr>
            <a:r>
              <a:rPr lang="el-GR" sz="2200" dirty="0" smtClean="0"/>
              <a:t>οι κόμβοι ξεκινούν να μεταδίδουν </a:t>
            </a:r>
            <a:r>
              <a:rPr lang="en-GB" sz="2200" dirty="0" smtClean="0"/>
              <a:t>frames</a:t>
            </a:r>
            <a:r>
              <a:rPr lang="el-GR" sz="2200" dirty="0" smtClean="0"/>
              <a:t> </a:t>
            </a:r>
            <a:r>
              <a:rPr lang="el-GR" sz="2200" b="1" i="1" dirty="0" smtClean="0">
                <a:solidFill>
                  <a:srgbClr val="FF0000"/>
                </a:solidFill>
              </a:rPr>
              <a:t>μόνο</a:t>
            </a:r>
            <a:r>
              <a:rPr lang="en-US" sz="2200" b="1" i="1" dirty="0" smtClean="0">
                <a:solidFill>
                  <a:srgbClr val="FF0000"/>
                </a:solidFill>
              </a:rPr>
              <a:t> </a:t>
            </a:r>
            <a:r>
              <a:rPr lang="el-GR" sz="2200" b="1" dirty="0" smtClean="0"/>
              <a:t>στην αρχή των σχισμών</a:t>
            </a:r>
            <a:endParaRPr lang="en-US" sz="2200" b="1" dirty="0" smtClean="0"/>
          </a:p>
          <a:p>
            <a:pPr>
              <a:buFont typeface="Arial" panose="020B0604020202020204" pitchFamily="34" charset="0"/>
              <a:buChar char="•"/>
            </a:pPr>
            <a:r>
              <a:rPr lang="el-GR" sz="2200" b="1" dirty="0" smtClean="0">
                <a:solidFill>
                  <a:srgbClr val="008000"/>
                </a:solidFill>
              </a:rPr>
              <a:t>οι κόμβοι είναι </a:t>
            </a:r>
            <a:r>
              <a:rPr lang="el-GR" sz="2200" b="1" u="sng" dirty="0" smtClean="0">
                <a:solidFill>
                  <a:srgbClr val="008000"/>
                </a:solidFill>
              </a:rPr>
              <a:t>συγχρονισμένοι</a:t>
            </a:r>
            <a:endParaRPr lang="en-US" sz="2200" b="1" u="sng" dirty="0" smtClean="0">
              <a:solidFill>
                <a:srgbClr val="008000"/>
              </a:solidFill>
            </a:endParaRPr>
          </a:p>
          <a:p>
            <a:pPr>
              <a:buFont typeface="Arial" panose="020B0604020202020204" pitchFamily="34" charset="0"/>
              <a:buChar char="•"/>
            </a:pPr>
            <a:r>
              <a:rPr lang="el-GR" sz="2200" dirty="0" smtClean="0"/>
              <a:t>Εάν </a:t>
            </a:r>
            <a:r>
              <a:rPr lang="en-US" sz="2200" dirty="0" smtClean="0"/>
              <a:t>2 </a:t>
            </a:r>
            <a:r>
              <a:rPr lang="el-GR" sz="2200" dirty="0" smtClean="0"/>
              <a:t>ή περισσότεροι κόμβοι μεταδίδουν σε μία σχισμή</a:t>
            </a:r>
            <a:r>
              <a:rPr lang="en-US" sz="2200" dirty="0" smtClean="0"/>
              <a:t>,</a:t>
            </a:r>
            <a:r>
              <a:rPr lang="el-GR" sz="2200" dirty="0" smtClean="0"/>
              <a:t> όλοι οι κόμβοι ανιχνεύουν την σύγκρουση</a:t>
            </a:r>
            <a:endParaRPr lang="en-US" sz="2200" dirty="0" smtClean="0"/>
          </a:p>
        </p:txBody>
      </p:sp>
      <p:sp>
        <p:nvSpPr>
          <p:cNvPr id="54276" name="Rectangle 4"/>
          <p:cNvSpPr>
            <a:spLocks noGrp="1" noChangeArrowheads="1"/>
          </p:cNvSpPr>
          <p:nvPr>
            <p:ph sz="half" idx="2"/>
          </p:nvPr>
        </p:nvSpPr>
        <p:spPr>
          <a:xfrm>
            <a:off x="4502426" y="1196752"/>
            <a:ext cx="4648200" cy="4648200"/>
          </a:xfrm>
        </p:spPr>
        <p:txBody>
          <a:bodyPr/>
          <a:lstStyle/>
          <a:p>
            <a:pPr>
              <a:buFont typeface="Monotype Sorts"/>
              <a:buNone/>
            </a:pPr>
            <a:r>
              <a:rPr lang="el-GR" sz="2000" b="1" u="sng" dirty="0" smtClean="0">
                <a:solidFill>
                  <a:srgbClr val="3333FF"/>
                </a:solidFill>
              </a:rPr>
              <a:t>Λειτουργία</a:t>
            </a:r>
            <a:endParaRPr lang="en-US" sz="2000" b="1" u="sng" dirty="0" smtClean="0">
              <a:solidFill>
                <a:srgbClr val="3333FF"/>
              </a:solidFill>
            </a:endParaRPr>
          </a:p>
          <a:p>
            <a:pPr>
              <a:buFont typeface="Arial" panose="020B0604020202020204" pitchFamily="34" charset="0"/>
              <a:buChar char="•"/>
            </a:pPr>
            <a:r>
              <a:rPr lang="el-GR" sz="2200" dirty="0" smtClean="0"/>
              <a:t>Όταν ένας κόμβος παραλαμβάνει ένα νέο </a:t>
            </a:r>
            <a:r>
              <a:rPr lang="en-GB" sz="2200" dirty="0" smtClean="0"/>
              <a:t>frame</a:t>
            </a:r>
            <a:r>
              <a:rPr lang="en-US" sz="2200" dirty="0" smtClean="0"/>
              <a:t>, </a:t>
            </a:r>
            <a:r>
              <a:rPr lang="el-GR" sz="2200" dirty="0" smtClean="0"/>
              <a:t>το μεταδίδει στην επόμενη σχισμή</a:t>
            </a:r>
            <a:endParaRPr lang="en-US" sz="2200" dirty="0" smtClean="0"/>
          </a:p>
          <a:p>
            <a:pPr>
              <a:buFont typeface="Arial" panose="020B0604020202020204" pitchFamily="34" charset="0"/>
              <a:buChar char="•"/>
            </a:pPr>
            <a:r>
              <a:rPr lang="el-GR" sz="2200" b="1" dirty="0" smtClean="0"/>
              <a:t>Αν δεν έγινε σύγκρουση</a:t>
            </a:r>
            <a:r>
              <a:rPr lang="en-US" sz="2200" dirty="0" smtClean="0"/>
              <a:t>, </a:t>
            </a:r>
            <a:r>
              <a:rPr lang="el-GR" sz="2200" dirty="0" smtClean="0"/>
              <a:t>ο κόμβος μπορεί να στείλει </a:t>
            </a:r>
            <a:r>
              <a:rPr lang="el-GR" sz="2200" b="1" dirty="0" smtClean="0"/>
              <a:t>νέο</a:t>
            </a:r>
            <a:r>
              <a:rPr lang="en-GB" sz="2200" b="1" dirty="0" smtClean="0"/>
              <a:t> f</a:t>
            </a:r>
            <a:r>
              <a:rPr lang="en-US" sz="2200" b="1" dirty="0" err="1" smtClean="0"/>
              <a:t>rame</a:t>
            </a:r>
            <a:r>
              <a:rPr lang="en-US" sz="2200" b="1" dirty="0" smtClean="0"/>
              <a:t> </a:t>
            </a:r>
            <a:r>
              <a:rPr lang="el-GR" sz="2200" b="1" dirty="0" smtClean="0"/>
              <a:t>στην επόμενη σχισμή</a:t>
            </a:r>
            <a:endParaRPr lang="en-US" sz="2200" b="1" dirty="0" smtClean="0"/>
          </a:p>
          <a:p>
            <a:pPr>
              <a:buFont typeface="Arial" panose="020B0604020202020204" pitchFamily="34" charset="0"/>
              <a:buChar char="•"/>
            </a:pPr>
            <a:r>
              <a:rPr lang="el-GR" sz="2200" dirty="0" smtClean="0"/>
              <a:t>Σε περίπτωση σύγκρουσης</a:t>
            </a:r>
            <a:r>
              <a:rPr lang="en-US" sz="2200" dirty="0" smtClean="0"/>
              <a:t>,</a:t>
            </a:r>
            <a:r>
              <a:rPr lang="el-GR" sz="2200" dirty="0" smtClean="0"/>
              <a:t> ο κόμβος</a:t>
            </a:r>
            <a:r>
              <a:rPr lang="en-US" sz="2200" dirty="0" smtClean="0"/>
              <a:t>  </a:t>
            </a:r>
            <a:r>
              <a:rPr lang="el-GR" sz="2200" b="1" i="1" u="sng" dirty="0" err="1" smtClean="0">
                <a:solidFill>
                  <a:schemeClr val="hlink"/>
                </a:solidFill>
              </a:rPr>
              <a:t>ξαναμεταδίδει</a:t>
            </a:r>
            <a:r>
              <a:rPr lang="en-US" sz="2200" b="1" dirty="0" smtClean="0">
                <a:solidFill>
                  <a:schemeClr val="hlink"/>
                </a:solidFill>
              </a:rPr>
              <a:t> </a:t>
            </a:r>
            <a:r>
              <a:rPr lang="el-GR" sz="2200" dirty="0" smtClean="0"/>
              <a:t>το </a:t>
            </a:r>
            <a:r>
              <a:rPr lang="en-US" sz="2200" b="1" dirty="0" smtClean="0">
                <a:solidFill>
                  <a:srgbClr val="008000"/>
                </a:solidFill>
              </a:rPr>
              <a:t>frame </a:t>
            </a:r>
            <a:r>
              <a:rPr lang="el-GR" sz="2200" b="1" dirty="0" smtClean="0">
                <a:solidFill>
                  <a:srgbClr val="008000"/>
                </a:solidFill>
              </a:rPr>
              <a:t>σε </a:t>
            </a:r>
            <a:r>
              <a:rPr lang="el-GR" sz="2200" b="1" i="1" u="sng" dirty="0" smtClean="0">
                <a:solidFill>
                  <a:srgbClr val="008000"/>
                </a:solidFill>
              </a:rPr>
              <a:t>κάθε</a:t>
            </a:r>
            <a:r>
              <a:rPr lang="el-GR" sz="2200" b="1" dirty="0" smtClean="0">
                <a:solidFill>
                  <a:srgbClr val="008000"/>
                </a:solidFill>
              </a:rPr>
              <a:t> επόμενη σχισμή με πιθανότητα </a:t>
            </a:r>
            <a:r>
              <a:rPr lang="en-GB" sz="2200" b="1" i="1" dirty="0" smtClean="0">
                <a:solidFill>
                  <a:srgbClr val="008000"/>
                </a:solidFill>
              </a:rPr>
              <a:t>p</a:t>
            </a:r>
            <a:r>
              <a:rPr lang="en-GB" sz="2200" b="1" dirty="0" smtClean="0">
                <a:solidFill>
                  <a:srgbClr val="008000"/>
                </a:solidFill>
              </a:rPr>
              <a:t> </a:t>
            </a:r>
            <a:r>
              <a:rPr lang="el-GR" sz="2200" b="1" dirty="0" smtClean="0">
                <a:solidFill>
                  <a:srgbClr val="008000"/>
                </a:solidFill>
              </a:rPr>
              <a:t>έως ότου πετύχει</a:t>
            </a:r>
            <a:endParaRPr lang="en-US" sz="2200" b="1" dirty="0" smtClean="0">
              <a:solidFill>
                <a:srgbClr val="008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50825" y="-171450"/>
            <a:ext cx="7772400" cy="1143000"/>
          </a:xfrm>
        </p:spPr>
        <p:txBody>
          <a:bodyPr/>
          <a:lstStyle/>
          <a:p>
            <a:r>
              <a:rPr lang="en-US" smtClean="0"/>
              <a:t>Slotted ALOHA</a:t>
            </a:r>
          </a:p>
        </p:txBody>
      </p:sp>
      <p:sp>
        <p:nvSpPr>
          <p:cNvPr id="55299" name="Rectangle 3"/>
          <p:cNvSpPr>
            <a:spLocks noGrp="1" noChangeArrowheads="1"/>
          </p:cNvSpPr>
          <p:nvPr>
            <p:ph sz="half" idx="1"/>
          </p:nvPr>
        </p:nvSpPr>
        <p:spPr>
          <a:xfrm>
            <a:off x="0" y="3255963"/>
            <a:ext cx="4343400" cy="3203575"/>
          </a:xfrm>
        </p:spPr>
        <p:txBody>
          <a:bodyPr/>
          <a:lstStyle/>
          <a:p>
            <a:pPr>
              <a:buFont typeface="Monotype Sorts"/>
              <a:buNone/>
            </a:pPr>
            <a:r>
              <a:rPr lang="el-GR" sz="2000" u="sng" dirty="0" smtClean="0">
                <a:solidFill>
                  <a:srgbClr val="FF0000"/>
                </a:solidFill>
              </a:rPr>
              <a:t>πλεονεκτήματα</a:t>
            </a:r>
            <a:endParaRPr lang="en-US" sz="2000" dirty="0" smtClean="0"/>
          </a:p>
          <a:p>
            <a:pPr>
              <a:buFont typeface="Arial" pitchFamily="34" charset="0"/>
              <a:buChar char="•"/>
            </a:pPr>
            <a:r>
              <a:rPr lang="el-GR" sz="2000" dirty="0" smtClean="0"/>
              <a:t>μοναδικός ενεργός κόμβος μπορεί συνεχώς να μεταδίδει με τον </a:t>
            </a:r>
            <a:r>
              <a:rPr lang="el-GR" sz="2000" b="1" dirty="0" smtClean="0"/>
              <a:t>πλήρη ρυθμό του καναλιού</a:t>
            </a:r>
            <a:endParaRPr lang="en-US" sz="2000" b="1" dirty="0" smtClean="0"/>
          </a:p>
          <a:p>
            <a:pPr>
              <a:buFont typeface="Arial" pitchFamily="34" charset="0"/>
              <a:buChar char="•"/>
            </a:pPr>
            <a:r>
              <a:rPr lang="el-GR" sz="2000" b="1" i="1" dirty="0" err="1" smtClean="0">
                <a:solidFill>
                  <a:srgbClr val="008000"/>
                </a:solidFill>
              </a:rPr>
              <a:t>αποκεντροποιημένο</a:t>
            </a:r>
            <a:r>
              <a:rPr lang="en-GB" sz="2000" dirty="0" smtClean="0"/>
              <a:t>: </a:t>
            </a:r>
            <a:r>
              <a:rPr lang="el-GR" sz="2000" dirty="0" smtClean="0"/>
              <a:t>μόνο οι σχισμές στους κόμβους χρειάζεται να είναι συγχρονισμένες</a:t>
            </a:r>
            <a:endParaRPr lang="en-US" sz="2000" dirty="0" smtClean="0"/>
          </a:p>
          <a:p>
            <a:pPr>
              <a:buFont typeface="Arial" pitchFamily="34" charset="0"/>
              <a:buChar char="•"/>
            </a:pPr>
            <a:r>
              <a:rPr lang="el-GR" sz="2000" dirty="0" smtClean="0"/>
              <a:t>απλό</a:t>
            </a:r>
            <a:endParaRPr lang="en-US" sz="2000" dirty="0" smtClean="0"/>
          </a:p>
          <a:p>
            <a:endParaRPr lang="en-US" sz="2000" dirty="0" smtClean="0"/>
          </a:p>
        </p:txBody>
      </p:sp>
      <p:sp>
        <p:nvSpPr>
          <p:cNvPr id="55300" name="Rectangle 4"/>
          <p:cNvSpPr>
            <a:spLocks noGrp="1" noChangeArrowheads="1"/>
          </p:cNvSpPr>
          <p:nvPr>
            <p:ph sz="half" idx="2"/>
          </p:nvPr>
        </p:nvSpPr>
        <p:spPr>
          <a:xfrm>
            <a:off x="4500563" y="3284538"/>
            <a:ext cx="4829175" cy="3200400"/>
          </a:xfrm>
        </p:spPr>
        <p:txBody>
          <a:bodyPr/>
          <a:lstStyle/>
          <a:p>
            <a:pPr>
              <a:lnSpc>
                <a:spcPct val="90000"/>
              </a:lnSpc>
              <a:buFont typeface="Monotype Sorts"/>
              <a:buNone/>
            </a:pPr>
            <a:r>
              <a:rPr lang="el-GR" sz="2000" u="sng" dirty="0" smtClean="0">
                <a:solidFill>
                  <a:srgbClr val="FF0000"/>
                </a:solidFill>
              </a:rPr>
              <a:t>Μειονεκτήματα</a:t>
            </a:r>
            <a:endParaRPr lang="en-US" sz="2000" dirty="0" smtClean="0"/>
          </a:p>
          <a:p>
            <a:pPr>
              <a:lnSpc>
                <a:spcPct val="90000"/>
              </a:lnSpc>
              <a:buFont typeface="Arial" pitchFamily="34" charset="0"/>
              <a:buChar char="•"/>
            </a:pPr>
            <a:r>
              <a:rPr lang="el-GR" sz="2000" b="1" dirty="0" smtClean="0">
                <a:solidFill>
                  <a:schemeClr val="accent2"/>
                </a:solidFill>
              </a:rPr>
              <a:t>συγκρούσεις</a:t>
            </a:r>
            <a:r>
              <a:rPr lang="en-US" sz="2000" b="1" dirty="0" smtClean="0">
                <a:solidFill>
                  <a:schemeClr val="accent2"/>
                </a:solidFill>
              </a:rPr>
              <a:t> </a:t>
            </a:r>
            <a:r>
              <a:rPr lang="en-US" sz="2000" b="1" dirty="0" smtClean="0">
                <a:solidFill>
                  <a:schemeClr val="accent2"/>
                </a:solidFill>
                <a:sym typeface="Wingdings" pitchFamily="2" charset="2"/>
              </a:rPr>
              <a:t> </a:t>
            </a:r>
            <a:r>
              <a:rPr lang="el-GR" sz="2000" b="1" dirty="0" smtClean="0">
                <a:solidFill>
                  <a:schemeClr val="accent2"/>
                </a:solidFill>
                <a:sym typeface="Wingdings" pitchFamily="2" charset="2"/>
              </a:rPr>
              <a:t>χάσιμο σχισμών</a:t>
            </a:r>
            <a:endParaRPr lang="en-US" sz="2000" b="1" dirty="0" smtClean="0">
              <a:solidFill>
                <a:schemeClr val="accent2"/>
              </a:solidFill>
            </a:endParaRPr>
          </a:p>
          <a:p>
            <a:pPr>
              <a:lnSpc>
                <a:spcPct val="90000"/>
              </a:lnSpc>
              <a:buFont typeface="Monotype Sorts"/>
              <a:buNone/>
            </a:pPr>
            <a:r>
              <a:rPr lang="el-GR" b="1" i="1" dirty="0" smtClean="0">
                <a:sym typeface="Wingdings" pitchFamily="2" charset="2"/>
              </a:rPr>
              <a:t></a:t>
            </a:r>
            <a:r>
              <a:rPr lang="en-US" b="1" i="1" dirty="0" smtClean="0">
                <a:sym typeface="Wingdings" pitchFamily="2" charset="2"/>
              </a:rPr>
              <a:t> </a:t>
            </a:r>
            <a:r>
              <a:rPr lang="el-GR" sz="2000" b="1" i="1" dirty="0" smtClean="0"/>
              <a:t>ανενεργές</a:t>
            </a:r>
            <a:r>
              <a:rPr lang="en-US" sz="2000" dirty="0" smtClean="0"/>
              <a:t> </a:t>
            </a:r>
            <a:r>
              <a:rPr lang="el-GR" sz="2000" dirty="0" smtClean="0"/>
              <a:t>σχισμές</a:t>
            </a:r>
            <a:endParaRPr lang="en-US" sz="2000" dirty="0" smtClean="0"/>
          </a:p>
          <a:p>
            <a:pPr>
              <a:lnSpc>
                <a:spcPct val="90000"/>
              </a:lnSpc>
              <a:buFont typeface="Monotype Sorts"/>
              <a:buNone/>
            </a:pPr>
            <a:r>
              <a:rPr lang="el-GR" dirty="0" smtClean="0">
                <a:sym typeface="Wingdings" pitchFamily="2" charset="2"/>
              </a:rPr>
              <a:t></a:t>
            </a:r>
            <a:r>
              <a:rPr lang="el-GR" sz="2000" dirty="0" smtClean="0">
                <a:sym typeface="Wingdings" pitchFamily="2" charset="2"/>
              </a:rPr>
              <a:t> </a:t>
            </a:r>
            <a:r>
              <a:rPr lang="el-GR" sz="2000" dirty="0" smtClean="0"/>
              <a:t>Οι κόμβοι μπορεί να είναι σε θέση να ανιχνεύσουν την σύγκρουση</a:t>
            </a:r>
          </a:p>
          <a:p>
            <a:pPr>
              <a:lnSpc>
                <a:spcPct val="90000"/>
              </a:lnSpc>
              <a:buFont typeface="Monotype Sorts"/>
              <a:buNone/>
            </a:pPr>
            <a:r>
              <a:rPr lang="el-GR" sz="2000" dirty="0" smtClean="0"/>
              <a:t>	σε </a:t>
            </a:r>
            <a:r>
              <a:rPr lang="el-GR" sz="2000" b="1" dirty="0" smtClean="0"/>
              <a:t>λιγότερο χρόνο από αυτόν που χρειάζεται για να μεταδώσουν το πακέτο</a:t>
            </a:r>
            <a:endParaRPr lang="en-US" sz="2000" b="1" dirty="0" smtClean="0"/>
          </a:p>
          <a:p>
            <a:pPr>
              <a:lnSpc>
                <a:spcPct val="90000"/>
              </a:lnSpc>
              <a:buFont typeface="Monotype Sorts"/>
              <a:buNone/>
            </a:pPr>
            <a:r>
              <a:rPr lang="el-GR" b="1" i="1" dirty="0" smtClean="0">
                <a:sym typeface="Wingdings" pitchFamily="2" charset="2"/>
              </a:rPr>
              <a:t></a:t>
            </a:r>
            <a:r>
              <a:rPr lang="el-GR" sz="2000" b="1" i="1" dirty="0" smtClean="0">
                <a:solidFill>
                  <a:schemeClr val="accent2"/>
                </a:solidFill>
                <a:sym typeface="Wingdings" pitchFamily="2" charset="2"/>
              </a:rPr>
              <a:t> </a:t>
            </a:r>
            <a:r>
              <a:rPr lang="el-GR" sz="2000" b="1" i="1" dirty="0" smtClean="0">
                <a:solidFill>
                  <a:schemeClr val="accent2"/>
                </a:solidFill>
              </a:rPr>
              <a:t>Συγχρονισμός</a:t>
            </a:r>
            <a:r>
              <a:rPr lang="el-GR" sz="2000" dirty="0" smtClean="0">
                <a:solidFill>
                  <a:schemeClr val="accent2"/>
                </a:solidFill>
              </a:rPr>
              <a:t> ρολογιού</a:t>
            </a:r>
            <a:endParaRPr lang="en-US" sz="2000" dirty="0" smtClean="0">
              <a:solidFill>
                <a:schemeClr val="accent2"/>
              </a:solidFill>
            </a:endParaRPr>
          </a:p>
        </p:txBody>
      </p:sp>
      <p:pic>
        <p:nvPicPr>
          <p:cNvPr id="55301" name="Picture 5" descr="5"/>
          <p:cNvPicPr>
            <a:picLocks noChangeAspect="1" noChangeArrowheads="1"/>
          </p:cNvPicPr>
          <p:nvPr/>
        </p:nvPicPr>
        <p:blipFill>
          <a:blip r:embed="rId2" cstate="print"/>
          <a:srcRect/>
          <a:stretch>
            <a:fillRect/>
          </a:stretch>
        </p:blipFill>
        <p:spPr bwMode="auto">
          <a:xfrm>
            <a:off x="533400" y="1143000"/>
            <a:ext cx="8089900" cy="195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0825" y="-242888"/>
            <a:ext cx="7772400" cy="1143001"/>
          </a:xfrm>
        </p:spPr>
        <p:txBody>
          <a:bodyPr/>
          <a:lstStyle/>
          <a:p>
            <a:r>
              <a:rPr lang="el-GR" smtClean="0"/>
              <a:t>Αποδοτικότητα του </a:t>
            </a:r>
            <a:r>
              <a:rPr lang="en-GB" smtClean="0"/>
              <a:t>S</a:t>
            </a:r>
            <a:r>
              <a:rPr lang="en-US" smtClean="0"/>
              <a:t>lotted Aloha </a:t>
            </a:r>
          </a:p>
        </p:txBody>
      </p:sp>
      <p:sp>
        <p:nvSpPr>
          <p:cNvPr id="56323" name="Rectangle 3"/>
          <p:cNvSpPr>
            <a:spLocks noGrp="1" noChangeArrowheads="1"/>
          </p:cNvSpPr>
          <p:nvPr>
            <p:ph sz="half" idx="1"/>
          </p:nvPr>
        </p:nvSpPr>
        <p:spPr>
          <a:xfrm>
            <a:off x="107950" y="2643188"/>
            <a:ext cx="9036050" cy="3929062"/>
          </a:xfrm>
        </p:spPr>
        <p:txBody>
          <a:bodyPr/>
          <a:lstStyle/>
          <a:p>
            <a:pPr>
              <a:buFont typeface="Arial" pitchFamily="34" charset="0"/>
              <a:buChar char="•"/>
            </a:pPr>
            <a:r>
              <a:rPr lang="el-GR" sz="2000" dirty="0" smtClean="0"/>
              <a:t>Υποθέστε ότι υπάρχουν</a:t>
            </a:r>
            <a:r>
              <a:rPr lang="en-US" sz="2000" dirty="0" smtClean="0"/>
              <a:t> N </a:t>
            </a:r>
            <a:r>
              <a:rPr lang="el-GR" sz="2000" dirty="0" smtClean="0"/>
              <a:t>κόμβοι</a:t>
            </a:r>
            <a:r>
              <a:rPr lang="en-US" sz="2000" dirty="0" smtClean="0"/>
              <a:t> </a:t>
            </a:r>
            <a:r>
              <a:rPr lang="el-GR" sz="2000" dirty="0" smtClean="0"/>
              <a:t>με </a:t>
            </a:r>
            <a:r>
              <a:rPr lang="el-GR" sz="2000" b="1" dirty="0" smtClean="0"/>
              <a:t>πολλά </a:t>
            </a:r>
            <a:r>
              <a:rPr lang="en-GB" sz="2000" b="1" dirty="0" smtClean="0"/>
              <a:t>frames </a:t>
            </a:r>
            <a:r>
              <a:rPr lang="el-GR" sz="2000" b="1" dirty="0" smtClean="0"/>
              <a:t>να στείλουν</a:t>
            </a:r>
            <a:r>
              <a:rPr lang="en-US" sz="2000" dirty="0" smtClean="0"/>
              <a:t>, </a:t>
            </a:r>
            <a:r>
              <a:rPr lang="el-GR" sz="2000" dirty="0" smtClean="0"/>
              <a:t>και καθένας μεταδίδει σε μία σχισμή με πιθανότητα</a:t>
            </a:r>
            <a:r>
              <a:rPr lang="en-US" sz="2000" dirty="0" smtClean="0"/>
              <a:t> </a:t>
            </a:r>
            <a:r>
              <a:rPr lang="en-US" sz="2000" i="1" dirty="0" smtClean="0"/>
              <a:t>p</a:t>
            </a:r>
          </a:p>
          <a:p>
            <a:pPr>
              <a:buFont typeface="Arial" pitchFamily="34" charset="0"/>
              <a:buChar char="•"/>
            </a:pPr>
            <a:r>
              <a:rPr lang="el-GR" sz="2000" dirty="0" smtClean="0"/>
              <a:t>Η πιθανότητα ότι ο κόμβος 1 έχει επιτυχία σε μία σχισμή = </a:t>
            </a:r>
            <a:r>
              <a:rPr lang="en-US" sz="1800" dirty="0" smtClean="0"/>
              <a:t>p(1-p)</a:t>
            </a:r>
            <a:r>
              <a:rPr lang="en-US" sz="1800" b="1" baseline="30000" dirty="0" smtClean="0"/>
              <a:t>N-1</a:t>
            </a:r>
          </a:p>
          <a:p>
            <a:pPr>
              <a:buFont typeface="Arial" pitchFamily="34" charset="0"/>
              <a:buChar char="•"/>
            </a:pPr>
            <a:r>
              <a:rPr lang="el-GR" sz="2000" dirty="0" smtClean="0"/>
              <a:t>Η πιθανότητα ότι </a:t>
            </a:r>
            <a:r>
              <a:rPr lang="el-GR" sz="2000" i="1" u="sng" dirty="0" smtClean="0"/>
              <a:t>οποιοσδήποτε</a:t>
            </a:r>
            <a:r>
              <a:rPr lang="en-US" sz="2000" i="1" dirty="0" smtClean="0"/>
              <a:t> </a:t>
            </a:r>
            <a:r>
              <a:rPr lang="el-GR" sz="2000" i="1" dirty="0" smtClean="0"/>
              <a:t>κόμβος έχει επιτυχία </a:t>
            </a:r>
            <a:r>
              <a:rPr lang="en-US" sz="1800" dirty="0" smtClean="0"/>
              <a:t>=</a:t>
            </a:r>
            <a:r>
              <a:rPr lang="el-GR" sz="1800" dirty="0" smtClean="0"/>
              <a:t> </a:t>
            </a:r>
            <a:r>
              <a:rPr lang="en-US" sz="1800" dirty="0" err="1" smtClean="0"/>
              <a:t>Np</a:t>
            </a:r>
            <a:r>
              <a:rPr lang="en-US" sz="1800" dirty="0" smtClean="0"/>
              <a:t>(1-p)</a:t>
            </a:r>
            <a:r>
              <a:rPr lang="en-US" sz="1800" b="1" baseline="30000" dirty="0" smtClean="0"/>
              <a:t>N-1</a:t>
            </a:r>
          </a:p>
          <a:p>
            <a:endParaRPr lang="en-US" sz="1800" b="1" baseline="30000" dirty="0" smtClean="0"/>
          </a:p>
          <a:p>
            <a:pPr>
              <a:buFont typeface="Monotype Sorts"/>
              <a:buNone/>
            </a:pPr>
            <a:r>
              <a:rPr lang="el-GR" sz="2000" dirty="0" smtClean="0"/>
              <a:t>Για μέγιστη αποδοτικότητα</a:t>
            </a:r>
          </a:p>
          <a:p>
            <a:pPr>
              <a:buFont typeface="Monotype Sorts"/>
              <a:buNone/>
            </a:pPr>
            <a:r>
              <a:rPr lang="el-GR" sz="2000" dirty="0" smtClean="0"/>
              <a:t>             </a:t>
            </a:r>
            <a:r>
              <a:rPr lang="el-GR" sz="2000" u="sng" dirty="0" smtClean="0"/>
              <a:t>Βρείτε</a:t>
            </a:r>
            <a:r>
              <a:rPr lang="en-US" sz="2000" dirty="0" smtClean="0"/>
              <a:t>  </a:t>
            </a:r>
            <a:r>
              <a:rPr lang="el-GR" sz="2000" dirty="0" smtClean="0"/>
              <a:t>το</a:t>
            </a:r>
            <a:r>
              <a:rPr lang="en-US" sz="2000" dirty="0" smtClean="0"/>
              <a:t> p* </a:t>
            </a:r>
            <a:r>
              <a:rPr lang="el-GR" sz="2000" dirty="0" smtClean="0"/>
              <a:t>  το οποίο</a:t>
            </a:r>
            <a:r>
              <a:rPr lang="en-US" sz="2000" dirty="0" smtClean="0"/>
              <a:t> </a:t>
            </a:r>
            <a:endParaRPr lang="el-GR" sz="2000" dirty="0" smtClean="0"/>
          </a:p>
          <a:p>
            <a:pPr>
              <a:buFont typeface="Monotype Sorts"/>
              <a:buNone/>
            </a:pPr>
            <a:r>
              <a:rPr lang="el-GR" sz="2000" dirty="0" smtClean="0"/>
              <a:t>            </a:t>
            </a:r>
            <a:r>
              <a:rPr lang="el-GR" sz="2000" u="sng" dirty="0" smtClean="0"/>
              <a:t>μεγιστοποιεί</a:t>
            </a:r>
            <a:r>
              <a:rPr lang="en-US" sz="2000" dirty="0" smtClean="0"/>
              <a:t> </a:t>
            </a:r>
            <a:r>
              <a:rPr lang="el-GR" sz="2000" dirty="0" smtClean="0"/>
              <a:t>το</a:t>
            </a:r>
            <a:r>
              <a:rPr lang="en-US" sz="2000" dirty="0" smtClean="0"/>
              <a:t> </a:t>
            </a:r>
            <a:r>
              <a:rPr lang="en-US" sz="2000" dirty="0" err="1" smtClean="0"/>
              <a:t>Np</a:t>
            </a:r>
            <a:r>
              <a:rPr lang="en-US" sz="2000" dirty="0" smtClean="0"/>
              <a:t>(1-p)</a:t>
            </a:r>
            <a:r>
              <a:rPr lang="en-US" sz="2000" b="1" baseline="30000" dirty="0" smtClean="0"/>
              <a:t>N-1</a:t>
            </a:r>
          </a:p>
          <a:p>
            <a:pPr>
              <a:buFont typeface="Monotype Sorts"/>
              <a:buNone/>
            </a:pPr>
            <a:endParaRPr lang="en-US" sz="1800" b="1" baseline="30000" dirty="0" smtClean="0"/>
          </a:p>
          <a:p>
            <a:pPr>
              <a:buFont typeface="Arial" pitchFamily="34" charset="0"/>
              <a:buChar char="•"/>
            </a:pPr>
            <a:r>
              <a:rPr lang="el-GR" sz="1600" dirty="0" smtClean="0"/>
              <a:t>Για μεγάλα Ν</a:t>
            </a:r>
            <a:r>
              <a:rPr lang="en-US" sz="1600" dirty="0" smtClean="0"/>
              <a:t>: </a:t>
            </a:r>
            <a:r>
              <a:rPr lang="el-GR" sz="1600" dirty="0" smtClean="0"/>
              <a:t>παίρνουμε το όριο του</a:t>
            </a:r>
            <a:r>
              <a:rPr lang="en-US" sz="1600" dirty="0" smtClean="0"/>
              <a:t> </a:t>
            </a:r>
            <a:r>
              <a:rPr lang="en-US" sz="1600" dirty="0" err="1" smtClean="0"/>
              <a:t>Np</a:t>
            </a:r>
            <a:r>
              <a:rPr lang="en-US" sz="1600" dirty="0" smtClean="0"/>
              <a:t>*(1-p*)</a:t>
            </a:r>
            <a:r>
              <a:rPr lang="en-US" sz="1600" b="1" baseline="30000" dirty="0" smtClean="0"/>
              <a:t>N-1 </a:t>
            </a:r>
            <a:r>
              <a:rPr lang="en-US" sz="1600" b="1" dirty="0" smtClean="0"/>
              <a:t>  </a:t>
            </a:r>
            <a:r>
              <a:rPr lang="el-GR" sz="1600" dirty="0" smtClean="0"/>
              <a:t>(όσο το Ν πάει στο άπειρο) </a:t>
            </a:r>
            <a:r>
              <a:rPr lang="en-US" sz="1600" dirty="0" smtClean="0">
                <a:sym typeface="Wingdings" pitchFamily="2" charset="2"/>
              </a:rPr>
              <a:t></a:t>
            </a:r>
            <a:r>
              <a:rPr lang="el-GR" sz="1600" dirty="0" smtClean="0">
                <a:sym typeface="Wingdings" pitchFamily="2" charset="2"/>
              </a:rPr>
              <a:t> </a:t>
            </a:r>
            <a:r>
              <a:rPr lang="en-US" sz="1600" dirty="0" smtClean="0"/>
              <a:t>1/e = .37</a:t>
            </a:r>
          </a:p>
          <a:p>
            <a:pPr>
              <a:buFont typeface="Monotype Sorts"/>
              <a:buNone/>
            </a:pPr>
            <a:r>
              <a:rPr lang="en-US" sz="1800" dirty="0" smtClean="0"/>
              <a:t>          </a:t>
            </a:r>
            <a:endParaRPr lang="en-US" sz="1800" b="1" i="1" dirty="0" smtClean="0"/>
          </a:p>
          <a:p>
            <a:pPr>
              <a:buFont typeface="Monotype Sorts"/>
              <a:buNone/>
            </a:pPr>
            <a:endParaRPr lang="en-US" sz="1800" i="1" dirty="0" smtClean="0"/>
          </a:p>
        </p:txBody>
      </p:sp>
      <p:sp>
        <p:nvSpPr>
          <p:cNvPr id="56324" name="Rectangle 4"/>
          <p:cNvSpPr>
            <a:spLocks noGrp="1" noChangeArrowheads="1"/>
          </p:cNvSpPr>
          <p:nvPr>
            <p:ph sz="half" idx="2"/>
          </p:nvPr>
        </p:nvSpPr>
        <p:spPr>
          <a:xfrm>
            <a:off x="7092950" y="1844675"/>
            <a:ext cx="4537075" cy="3163888"/>
          </a:xfrm>
        </p:spPr>
        <p:txBody>
          <a:bodyPr/>
          <a:lstStyle/>
          <a:p>
            <a:pPr>
              <a:buFont typeface="Monotype Sorts"/>
              <a:buNone/>
            </a:pPr>
            <a:r>
              <a:rPr lang="el-GR" sz="2000" smtClean="0"/>
              <a:t>     </a:t>
            </a:r>
            <a:endParaRPr lang="en-US" sz="1800" b="1" baseline="30000" smtClean="0"/>
          </a:p>
        </p:txBody>
      </p:sp>
      <p:sp>
        <p:nvSpPr>
          <p:cNvPr id="56325" name="Text Box 5"/>
          <p:cNvSpPr txBox="1">
            <a:spLocks noChangeArrowheads="1"/>
          </p:cNvSpPr>
          <p:nvPr/>
        </p:nvSpPr>
        <p:spPr bwMode="auto">
          <a:xfrm>
            <a:off x="0" y="1143000"/>
            <a:ext cx="9036050" cy="1108075"/>
          </a:xfrm>
          <a:prstGeom prst="rect">
            <a:avLst/>
          </a:prstGeom>
          <a:noFill/>
          <a:ln w="25400">
            <a:solidFill>
              <a:srgbClr val="FF0000"/>
            </a:solidFill>
            <a:miter lim="800000"/>
            <a:headEnd/>
            <a:tailEnd/>
          </a:ln>
        </p:spPr>
        <p:txBody>
          <a:bodyPr>
            <a:spAutoFit/>
          </a:bodyPr>
          <a:lstStyle/>
          <a:p>
            <a:pPr eaLnBrk="0" hangingPunct="0"/>
            <a:r>
              <a:rPr lang="el-GR" sz="2200" b="1">
                <a:solidFill>
                  <a:srgbClr val="FF0000"/>
                </a:solidFill>
                <a:latin typeface="Comic Sans MS" pitchFamily="66" charset="0"/>
              </a:rPr>
              <a:t>Αποδοτικότητα</a:t>
            </a:r>
            <a:r>
              <a:rPr lang="en-US" sz="2200">
                <a:latin typeface="Comic Sans MS" pitchFamily="66" charset="0"/>
              </a:rPr>
              <a:t> </a:t>
            </a:r>
            <a:r>
              <a:rPr lang="el-GR" sz="2200">
                <a:latin typeface="Comic Sans MS" pitchFamily="66" charset="0"/>
              </a:rPr>
              <a:t>είναι το κλάσμα, </a:t>
            </a:r>
            <a:r>
              <a:rPr lang="el-GR" sz="2200" b="1">
                <a:solidFill>
                  <a:srgbClr val="008000"/>
                </a:solidFill>
                <a:latin typeface="Comic Sans MS" pitchFamily="66" charset="0"/>
              </a:rPr>
              <a:t>σε βάθος χρόνου,</a:t>
            </a:r>
            <a:r>
              <a:rPr lang="el-GR" sz="2200">
                <a:latin typeface="Comic Sans MS" pitchFamily="66" charset="0"/>
              </a:rPr>
              <a:t> των</a:t>
            </a:r>
            <a:r>
              <a:rPr lang="en-US" sz="2200">
                <a:latin typeface="Comic Sans MS" pitchFamily="66" charset="0"/>
              </a:rPr>
              <a:t> </a:t>
            </a:r>
            <a:r>
              <a:rPr lang="el-GR" sz="2200" b="1">
                <a:solidFill>
                  <a:schemeClr val="hlink"/>
                </a:solidFill>
                <a:latin typeface="Comic Sans MS" pitchFamily="66" charset="0"/>
              </a:rPr>
              <a:t>επιτυχημένων σχισμών </a:t>
            </a:r>
            <a:r>
              <a:rPr lang="el-GR" sz="2200">
                <a:latin typeface="Comic Sans MS" pitchFamily="66" charset="0"/>
              </a:rPr>
              <a:t>όταν υπάρχουν πολλοί κόμβοι</a:t>
            </a:r>
            <a:r>
              <a:rPr lang="en-US" sz="2200">
                <a:latin typeface="Comic Sans MS" pitchFamily="66" charset="0"/>
              </a:rPr>
              <a:t>, </a:t>
            </a:r>
            <a:r>
              <a:rPr lang="el-GR" sz="2200">
                <a:latin typeface="Comic Sans MS" pitchFamily="66" charset="0"/>
              </a:rPr>
              <a:t>καθένας με πολλά </a:t>
            </a:r>
            <a:r>
              <a:rPr lang="en-GB" sz="2200">
                <a:latin typeface="Comic Sans MS" pitchFamily="66" charset="0"/>
              </a:rPr>
              <a:t>frames</a:t>
            </a:r>
            <a:r>
              <a:rPr lang="el-GR" sz="2200">
                <a:latin typeface="Comic Sans MS" pitchFamily="66" charset="0"/>
              </a:rPr>
              <a:t> να στείλουν</a:t>
            </a:r>
            <a:endParaRPr lang="en-US" sz="2200">
              <a:latin typeface="Comic Sans MS" pitchFamily="66" charset="0"/>
            </a:endParaRPr>
          </a:p>
        </p:txBody>
      </p:sp>
      <p:sp>
        <p:nvSpPr>
          <p:cNvPr id="56326" name="Text Box 6"/>
          <p:cNvSpPr txBox="1">
            <a:spLocks noChangeArrowheads="1"/>
          </p:cNvSpPr>
          <p:nvPr/>
        </p:nvSpPr>
        <p:spPr bwMode="auto">
          <a:xfrm>
            <a:off x="179388" y="5949950"/>
            <a:ext cx="7740650" cy="708025"/>
          </a:xfrm>
          <a:prstGeom prst="rect">
            <a:avLst/>
          </a:prstGeom>
          <a:noFill/>
          <a:ln w="25400">
            <a:solidFill>
              <a:srgbClr val="FF0000"/>
            </a:solidFill>
            <a:miter lim="800000"/>
            <a:headEnd/>
            <a:tailEnd/>
          </a:ln>
        </p:spPr>
        <p:txBody>
          <a:bodyPr>
            <a:spAutoFit/>
          </a:bodyPr>
          <a:lstStyle/>
          <a:p>
            <a:pPr eaLnBrk="0" hangingPunct="0"/>
            <a:r>
              <a:rPr lang="el-GR" sz="2000">
                <a:solidFill>
                  <a:srgbClr val="FF0000"/>
                </a:solidFill>
                <a:latin typeface="Comic Sans MS" pitchFamily="66" charset="0"/>
              </a:rPr>
              <a:t>Στην καλύτερη περίπτωση</a:t>
            </a:r>
            <a:r>
              <a:rPr lang="en-US" sz="2000">
                <a:solidFill>
                  <a:srgbClr val="FF0000"/>
                </a:solidFill>
                <a:latin typeface="Comic Sans MS" pitchFamily="66" charset="0"/>
              </a:rPr>
              <a:t>:</a:t>
            </a:r>
            <a:r>
              <a:rPr lang="en-US" sz="2000">
                <a:latin typeface="Comic Sans MS" pitchFamily="66" charset="0"/>
              </a:rPr>
              <a:t> </a:t>
            </a:r>
            <a:r>
              <a:rPr lang="el-GR" sz="2000">
                <a:latin typeface="Comic Sans MS" pitchFamily="66" charset="0"/>
              </a:rPr>
              <a:t>το κανάλι χρησιμοποιείται για χρήσιμες μετάδόσεις το</a:t>
            </a:r>
            <a:r>
              <a:rPr lang="en-US" sz="2000">
                <a:latin typeface="Comic Sans MS" pitchFamily="66" charset="0"/>
              </a:rPr>
              <a:t> 37% </a:t>
            </a:r>
            <a:r>
              <a:rPr lang="el-GR" sz="2000">
                <a:latin typeface="Comic Sans MS" pitchFamily="66" charset="0"/>
              </a:rPr>
              <a:t>του χρόνου</a:t>
            </a:r>
            <a:r>
              <a:rPr lang="en-US" sz="2000">
                <a:latin typeface="Comic Sans MS" pitchFamily="66" charset="0"/>
              </a:rPr>
              <a:t>!</a:t>
            </a:r>
          </a:p>
        </p:txBody>
      </p:sp>
      <p:sp>
        <p:nvSpPr>
          <p:cNvPr id="56327" name="Line 7"/>
          <p:cNvSpPr>
            <a:spLocks noChangeShapeType="1"/>
          </p:cNvSpPr>
          <p:nvPr/>
        </p:nvSpPr>
        <p:spPr bwMode="auto">
          <a:xfrm flipV="1">
            <a:off x="3357563" y="785813"/>
            <a:ext cx="3143250" cy="506412"/>
          </a:xfrm>
          <a:prstGeom prst="line">
            <a:avLst/>
          </a:prstGeom>
          <a:noFill/>
          <a:ln w="12700">
            <a:solidFill>
              <a:schemeClr val="folHlink"/>
            </a:solidFill>
            <a:round/>
            <a:headEnd type="triangle" w="med" len="med"/>
            <a:tailEnd type="none" w="sm" len="sm"/>
          </a:ln>
        </p:spPr>
        <p:txBody>
          <a:bodyPr/>
          <a:lstStyle/>
          <a:p>
            <a:endParaRPr lang="el-GR"/>
          </a:p>
        </p:txBody>
      </p:sp>
      <p:sp>
        <p:nvSpPr>
          <p:cNvPr id="56328" name="Text Box 8"/>
          <p:cNvSpPr txBox="1">
            <a:spLocks noChangeArrowheads="1"/>
          </p:cNvSpPr>
          <p:nvPr/>
        </p:nvSpPr>
        <p:spPr bwMode="auto">
          <a:xfrm>
            <a:off x="6286500" y="571500"/>
            <a:ext cx="1925638" cy="336550"/>
          </a:xfrm>
          <a:prstGeom prst="rect">
            <a:avLst/>
          </a:prstGeom>
          <a:noFill/>
          <a:ln w="12700">
            <a:noFill/>
            <a:miter lim="800000"/>
            <a:headEnd type="none" w="sm" len="sm"/>
            <a:tailEnd type="none" w="sm" len="sm"/>
          </a:ln>
        </p:spPr>
        <p:txBody>
          <a:bodyPr>
            <a:spAutoFit/>
          </a:bodyPr>
          <a:lstStyle/>
          <a:p>
            <a:pPr algn="r"/>
            <a:r>
              <a:rPr lang="el-GR" sz="1600">
                <a:solidFill>
                  <a:schemeClr val="folHlink"/>
                </a:solidFill>
              </a:rPr>
              <a:t>σε βάθος χρόνου</a:t>
            </a:r>
          </a:p>
        </p:txBody>
      </p:sp>
      <p:sp>
        <p:nvSpPr>
          <p:cNvPr id="56329" name="Oval 9"/>
          <p:cNvSpPr>
            <a:spLocks noChangeArrowheads="1"/>
          </p:cNvSpPr>
          <p:nvPr/>
        </p:nvSpPr>
        <p:spPr bwMode="auto">
          <a:xfrm>
            <a:off x="142875" y="4572000"/>
            <a:ext cx="4071938" cy="1000125"/>
          </a:xfrm>
          <a:prstGeom prst="ellipse">
            <a:avLst/>
          </a:prstGeom>
          <a:noFill/>
          <a:ln w="76200">
            <a:solidFill>
              <a:srgbClr val="FFFF00"/>
            </a:solidFill>
            <a:round/>
            <a:headEnd type="none" w="sm" len="sm"/>
            <a:tailEnd type="none" w="sm" len="sm"/>
          </a:ln>
        </p:spPr>
        <p:txBody>
          <a:bodyPr wrap="none" anchor="ctr"/>
          <a:lstStyle/>
          <a:p>
            <a:pPr algn="r"/>
            <a:endParaRPr lang="en-GB"/>
          </a:p>
        </p:txBody>
      </p:sp>
      <p:sp>
        <p:nvSpPr>
          <p:cNvPr id="56330" name="Line 10"/>
          <p:cNvSpPr>
            <a:spLocks noChangeShapeType="1"/>
          </p:cNvSpPr>
          <p:nvPr/>
        </p:nvSpPr>
        <p:spPr bwMode="auto">
          <a:xfrm flipV="1">
            <a:off x="4211638" y="4652963"/>
            <a:ext cx="936625" cy="144462"/>
          </a:xfrm>
          <a:prstGeom prst="line">
            <a:avLst/>
          </a:prstGeom>
          <a:noFill/>
          <a:ln w="12700">
            <a:solidFill>
              <a:schemeClr val="folHlink"/>
            </a:solidFill>
            <a:round/>
            <a:headEnd type="triangle" w="med" len="med"/>
            <a:tailEnd type="none" w="sm" len="sm"/>
          </a:ln>
        </p:spPr>
        <p:txBody>
          <a:bodyPr/>
          <a:lstStyle/>
          <a:p>
            <a:endParaRPr lang="el-GR"/>
          </a:p>
        </p:txBody>
      </p:sp>
      <p:sp>
        <p:nvSpPr>
          <p:cNvPr id="56331" name="Text Box 11"/>
          <p:cNvSpPr txBox="1">
            <a:spLocks noChangeArrowheads="1"/>
          </p:cNvSpPr>
          <p:nvPr/>
        </p:nvSpPr>
        <p:spPr bwMode="auto">
          <a:xfrm>
            <a:off x="4386263" y="4365625"/>
            <a:ext cx="4257675" cy="338138"/>
          </a:xfrm>
          <a:prstGeom prst="rect">
            <a:avLst/>
          </a:prstGeom>
          <a:noFill/>
          <a:ln w="12700">
            <a:noFill/>
            <a:miter lim="800000"/>
            <a:headEnd type="none" w="sm" len="sm"/>
            <a:tailEnd type="none" w="sm" len="sm"/>
          </a:ln>
        </p:spPr>
        <p:txBody>
          <a:bodyPr wrap="none">
            <a:spAutoFit/>
          </a:bodyPr>
          <a:lstStyle/>
          <a:p>
            <a:pPr algn="r"/>
            <a:r>
              <a:rPr lang="el-GR" sz="1600">
                <a:solidFill>
                  <a:schemeClr val="folHlink"/>
                </a:solidFill>
              </a:rPr>
              <a:t>εκφράζεται ως </a:t>
            </a:r>
            <a:r>
              <a:rPr lang="el-GR" sz="1600" b="1" i="1"/>
              <a:t>πρόβλημα βελτιστοποίησης</a:t>
            </a:r>
          </a:p>
        </p:txBody>
      </p:sp>
      <p:sp>
        <p:nvSpPr>
          <p:cNvPr id="56332" name="AutoShape 12"/>
          <p:cNvSpPr>
            <a:spLocks/>
          </p:cNvSpPr>
          <p:nvPr/>
        </p:nvSpPr>
        <p:spPr bwMode="auto">
          <a:xfrm rot="-5400000">
            <a:off x="4041775" y="1744663"/>
            <a:ext cx="215900" cy="1727200"/>
          </a:xfrm>
          <a:prstGeom prst="rightBrace">
            <a:avLst>
              <a:gd name="adj1" fmla="val 66667"/>
              <a:gd name="adj2" fmla="val 50000"/>
            </a:avLst>
          </a:prstGeom>
          <a:noFill/>
          <a:ln w="12700">
            <a:solidFill>
              <a:schemeClr val="tx1"/>
            </a:solidFill>
            <a:round/>
            <a:headEnd type="none" w="sm" len="sm"/>
            <a:tailEnd type="none" w="sm" len="sm"/>
          </a:ln>
        </p:spPr>
        <p:txBody>
          <a:bodyPr vert="eaVert" wrap="none" anchor="ctr"/>
          <a:lstStyle/>
          <a:p>
            <a:pPr algn="ctr"/>
            <a:endParaRPr lang="el-GR">
              <a:solidFill>
                <a:schemeClr val="folHlink"/>
              </a:solidFill>
            </a:endParaRPr>
          </a:p>
        </p:txBody>
      </p:sp>
      <p:sp>
        <p:nvSpPr>
          <p:cNvPr id="56333" name="Text Box 13"/>
          <p:cNvSpPr txBox="1">
            <a:spLocks noChangeArrowheads="1"/>
          </p:cNvSpPr>
          <p:nvPr/>
        </p:nvSpPr>
        <p:spPr bwMode="auto">
          <a:xfrm>
            <a:off x="2928938" y="2214563"/>
            <a:ext cx="2654300" cy="336550"/>
          </a:xfrm>
          <a:prstGeom prst="rect">
            <a:avLst/>
          </a:prstGeom>
          <a:noFill/>
          <a:ln w="12700">
            <a:noFill/>
            <a:miter lim="800000"/>
            <a:headEnd type="none" w="sm" len="sm"/>
            <a:tailEnd type="none" w="sm" len="sm"/>
          </a:ln>
        </p:spPr>
        <p:txBody>
          <a:bodyPr wrap="none">
            <a:spAutoFit/>
          </a:bodyPr>
          <a:lstStyle/>
          <a:p>
            <a:pPr algn="r"/>
            <a:r>
              <a:rPr lang="el-GR" sz="1600">
                <a:solidFill>
                  <a:schemeClr val="folHlink"/>
                </a:solidFill>
              </a:rPr>
              <a:t>ασυμπτωτική συμπεριφορά</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Slotted ALOHA</a:t>
            </a:r>
            <a:endParaRPr lang="el-GR" smtClean="0"/>
          </a:p>
        </p:txBody>
      </p:sp>
      <p:sp>
        <p:nvSpPr>
          <p:cNvPr id="57347" name="Rectangle 3"/>
          <p:cNvSpPr>
            <a:spLocks noGrp="1" noChangeArrowheads="1"/>
          </p:cNvSpPr>
          <p:nvPr>
            <p:ph idx="1"/>
          </p:nvPr>
        </p:nvSpPr>
        <p:spPr>
          <a:xfrm>
            <a:off x="0" y="1143000"/>
            <a:ext cx="9144000" cy="4648200"/>
          </a:xfrm>
        </p:spPr>
        <p:txBody>
          <a:bodyPr/>
          <a:lstStyle/>
          <a:p>
            <a:pPr>
              <a:buFont typeface="Arial" panose="020B0604020202020204" pitchFamily="34" charset="0"/>
              <a:buChar char="•"/>
            </a:pPr>
            <a:r>
              <a:rPr lang="el-GR" dirty="0" smtClean="0"/>
              <a:t>Παρόμοια ανάλυση δείχνει </a:t>
            </a:r>
            <a:r>
              <a:rPr lang="el-GR" dirty="0" err="1" smtClean="0"/>
              <a:t>οτι</a:t>
            </a:r>
            <a:r>
              <a:rPr lang="el-GR" dirty="0" smtClean="0"/>
              <a:t> το 37% των </a:t>
            </a:r>
            <a:r>
              <a:rPr lang="en-US" dirty="0" smtClean="0"/>
              <a:t>slots </a:t>
            </a:r>
            <a:r>
              <a:rPr lang="el-GR" dirty="0" smtClean="0"/>
              <a:t>έμειναν αδειανά</a:t>
            </a:r>
          </a:p>
          <a:p>
            <a:endParaRPr lang="el-GR" dirty="0" smtClean="0"/>
          </a:p>
          <a:p>
            <a:pPr>
              <a:buFont typeface="Monotype Sorts"/>
              <a:buNone/>
            </a:pPr>
            <a:r>
              <a:rPr lang="el-GR" sz="2800" dirty="0" smtClean="0">
                <a:solidFill>
                  <a:schemeClr val="accent1"/>
                </a:solidFill>
                <a:sym typeface="Wingdings" pitchFamily="2" charset="2"/>
              </a:rPr>
              <a:t> </a:t>
            </a:r>
            <a:r>
              <a:rPr lang="el-GR" dirty="0" smtClean="0"/>
              <a:t>Σκεφτείτε λοιπόν την απογοήτευση ενός </a:t>
            </a:r>
            <a:r>
              <a:rPr lang="en-US" dirty="0" smtClean="0"/>
              <a:t>network administrator</a:t>
            </a:r>
            <a:r>
              <a:rPr lang="el-GR" dirty="0" smtClean="0"/>
              <a:t> που χρησιμοποιεί ένα </a:t>
            </a:r>
            <a:r>
              <a:rPr lang="el-GR" u="sng" dirty="0" smtClean="0"/>
              <a:t>100</a:t>
            </a:r>
            <a:r>
              <a:rPr lang="en-US" u="sng" dirty="0" smtClean="0"/>
              <a:t>Mbps</a:t>
            </a:r>
            <a:r>
              <a:rPr lang="en-US" dirty="0" smtClean="0"/>
              <a:t> slotted ALOHA </a:t>
            </a:r>
            <a:r>
              <a:rPr lang="el-GR" dirty="0" smtClean="0"/>
              <a:t>σύστημα και ενώ το κανάλι έχει τη δυνατότητα να </a:t>
            </a:r>
            <a:r>
              <a:rPr lang="el-GR" dirty="0" err="1" smtClean="0"/>
              <a:t>μεταδόσει</a:t>
            </a:r>
            <a:r>
              <a:rPr lang="el-GR" dirty="0" smtClean="0"/>
              <a:t> ένα </a:t>
            </a:r>
            <a:r>
              <a:rPr lang="en-US" dirty="0" smtClean="0"/>
              <a:t>frame </a:t>
            </a:r>
            <a:r>
              <a:rPr lang="el-GR" dirty="0" smtClean="0"/>
              <a:t>χρησιμοποιώντας όλο το </a:t>
            </a:r>
            <a:r>
              <a:rPr lang="en-US" dirty="0" smtClean="0"/>
              <a:t>channel rate (100Mbps) </a:t>
            </a:r>
            <a:r>
              <a:rPr lang="el-GR" dirty="0" smtClean="0"/>
              <a:t>σε μεγάλο βάθος χρόνου το </a:t>
            </a:r>
            <a:r>
              <a:rPr lang="el-GR" b="1" i="1" dirty="0" smtClean="0">
                <a:solidFill>
                  <a:srgbClr val="008000"/>
                </a:solidFill>
              </a:rPr>
              <a:t>επιτυχημένο </a:t>
            </a:r>
            <a:r>
              <a:rPr lang="en-US" b="1" i="1" dirty="0" smtClean="0">
                <a:solidFill>
                  <a:srgbClr val="008000"/>
                </a:solidFill>
              </a:rPr>
              <a:t>throughput</a:t>
            </a:r>
            <a:r>
              <a:rPr lang="en-US" dirty="0" smtClean="0"/>
              <a:t> </a:t>
            </a:r>
            <a:r>
              <a:rPr lang="el-GR" dirty="0" smtClean="0"/>
              <a:t>του καναλιού είναι λιγότερο από </a:t>
            </a:r>
            <a:r>
              <a:rPr lang="el-GR" u="sng" dirty="0" smtClean="0"/>
              <a:t>37</a:t>
            </a:r>
            <a:r>
              <a:rPr lang="en-US" u="sng" dirty="0" smtClean="0"/>
              <a:t>Mbps</a:t>
            </a:r>
            <a:endParaRPr lang="el-GR" u="sng"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l-GR" smtClean="0"/>
              <a:t>Καθαρό </a:t>
            </a:r>
            <a:r>
              <a:rPr lang="en-US" smtClean="0"/>
              <a:t>(</a:t>
            </a:r>
            <a:r>
              <a:rPr lang="en-GB" smtClean="0"/>
              <a:t>unslotted</a:t>
            </a:r>
            <a:r>
              <a:rPr lang="el-GR" smtClean="0"/>
              <a:t>)</a:t>
            </a:r>
            <a:r>
              <a:rPr lang="en-US" smtClean="0"/>
              <a:t> ALOHA</a:t>
            </a:r>
            <a:r>
              <a:rPr lang="el-GR" smtClean="0"/>
              <a:t> (</a:t>
            </a:r>
            <a:r>
              <a:rPr lang="en-GB" smtClean="0"/>
              <a:t>pure ALOHA</a:t>
            </a:r>
            <a:r>
              <a:rPr lang="el-GR" smtClean="0"/>
              <a:t>)</a:t>
            </a:r>
            <a:endParaRPr lang="en-US" smtClean="0"/>
          </a:p>
        </p:txBody>
      </p:sp>
      <p:sp>
        <p:nvSpPr>
          <p:cNvPr id="58371" name="Rectangle 3"/>
          <p:cNvSpPr>
            <a:spLocks noGrp="1" noChangeArrowheads="1"/>
          </p:cNvSpPr>
          <p:nvPr>
            <p:ph idx="1"/>
          </p:nvPr>
        </p:nvSpPr>
        <p:spPr>
          <a:xfrm>
            <a:off x="0" y="1052513"/>
            <a:ext cx="9144000" cy="4648200"/>
          </a:xfrm>
        </p:spPr>
        <p:txBody>
          <a:bodyPr/>
          <a:lstStyle/>
          <a:p>
            <a:pPr marL="457200" indent="-457200">
              <a:buFont typeface="Arial" pitchFamily="34" charset="0"/>
              <a:buChar char="•"/>
            </a:pPr>
            <a:r>
              <a:rPr lang="el-GR" sz="2000" dirty="0" smtClean="0"/>
              <a:t>Απλούστερο</a:t>
            </a:r>
            <a:r>
              <a:rPr lang="en-US" sz="2000" dirty="0" smtClean="0"/>
              <a:t>, </a:t>
            </a:r>
            <a:r>
              <a:rPr lang="el-GR" sz="2000" b="1" dirty="0" smtClean="0">
                <a:solidFill>
                  <a:srgbClr val="008000"/>
                </a:solidFill>
              </a:rPr>
              <a:t>καθόλου συγχρονισμός</a:t>
            </a:r>
            <a:endParaRPr lang="en-US" sz="2000" b="1" dirty="0" smtClean="0">
              <a:solidFill>
                <a:srgbClr val="008000"/>
              </a:solidFill>
            </a:endParaRPr>
          </a:p>
          <a:p>
            <a:pPr marL="457200" indent="-457200">
              <a:buFont typeface="Arial" pitchFamily="34" charset="0"/>
              <a:buChar char="•"/>
            </a:pPr>
            <a:r>
              <a:rPr lang="el-GR" sz="2000" dirty="0" smtClean="0"/>
              <a:t>Όταν ένα </a:t>
            </a:r>
            <a:r>
              <a:rPr lang="en-US" sz="2000" dirty="0" smtClean="0"/>
              <a:t>frame </a:t>
            </a:r>
            <a:r>
              <a:rPr lang="el-GR" sz="2000" dirty="0" smtClean="0"/>
              <a:t>φτάνει</a:t>
            </a:r>
            <a:r>
              <a:rPr lang="en-US" sz="2000" dirty="0" smtClean="0"/>
              <a:t>:</a:t>
            </a:r>
          </a:p>
          <a:p>
            <a:pPr marL="838200" lvl="1" indent="-381000">
              <a:buFont typeface="Monotype Sorts"/>
              <a:buNone/>
            </a:pPr>
            <a:r>
              <a:rPr lang="en-US" b="1" dirty="0" smtClean="0">
                <a:solidFill>
                  <a:schemeClr val="hlink"/>
                </a:solidFill>
              </a:rPr>
              <a:t>       </a:t>
            </a:r>
            <a:r>
              <a:rPr lang="el-GR" b="1" dirty="0" smtClean="0">
                <a:solidFill>
                  <a:srgbClr val="008000"/>
                </a:solidFill>
              </a:rPr>
              <a:t>Άμεση μετάδοση </a:t>
            </a:r>
            <a:r>
              <a:rPr lang="en-US" dirty="0" smtClean="0"/>
              <a:t> </a:t>
            </a:r>
          </a:p>
          <a:p>
            <a:pPr marL="838200" lvl="1" indent="-381000">
              <a:buFont typeface="Monotype Sorts"/>
              <a:buNone/>
            </a:pPr>
            <a:endParaRPr lang="en-US" dirty="0" smtClean="0"/>
          </a:p>
          <a:p>
            <a:pPr marL="457200" indent="-457200">
              <a:buFont typeface="Arial" pitchFamily="34" charset="0"/>
              <a:buChar char="•"/>
            </a:pPr>
            <a:r>
              <a:rPr lang="el-GR" sz="2000" dirty="0" smtClean="0"/>
              <a:t>Αν μία σύγκρουση </a:t>
            </a:r>
            <a:r>
              <a:rPr lang="el-GR" sz="2000" b="1" dirty="0" smtClean="0">
                <a:solidFill>
                  <a:schemeClr val="hlink"/>
                </a:solidFill>
              </a:rPr>
              <a:t>ανιχνευτεί</a:t>
            </a:r>
            <a:r>
              <a:rPr lang="el-GR" sz="2000" dirty="0" smtClean="0">
                <a:solidFill>
                  <a:schemeClr val="hlink"/>
                </a:solidFill>
              </a:rPr>
              <a:t> κατά τη διάρκεια μίας μετάδοσης</a:t>
            </a:r>
            <a:r>
              <a:rPr lang="el-GR" sz="2000" dirty="0" smtClean="0"/>
              <a:t> (</a:t>
            </a:r>
            <a:r>
              <a:rPr lang="el-GR" sz="2000" b="1" i="1" dirty="0" smtClean="0"/>
              <a:t>ανεπιτυχής μετάδοση)</a:t>
            </a:r>
            <a:r>
              <a:rPr lang="en-US" sz="2000" dirty="0" smtClean="0"/>
              <a:t>:</a:t>
            </a:r>
          </a:p>
          <a:p>
            <a:pPr marL="457200" indent="-457200">
              <a:buFont typeface="Monotype Sorts"/>
              <a:buAutoNum type="arabicPeriod"/>
            </a:pPr>
            <a:r>
              <a:rPr lang="en-US" sz="2000" dirty="0" smtClean="0"/>
              <a:t>    </a:t>
            </a:r>
            <a:r>
              <a:rPr lang="el-GR" sz="2000" b="1" dirty="0" smtClean="0"/>
              <a:t>Ολοκλήρωση της μετάδοσης</a:t>
            </a:r>
            <a:endParaRPr lang="en-US" sz="2000" b="1" dirty="0" smtClean="0"/>
          </a:p>
          <a:p>
            <a:pPr marL="457200" indent="-457200">
              <a:buFont typeface="Monotype Sorts"/>
              <a:buAutoNum type="arabicPeriod"/>
            </a:pPr>
            <a:r>
              <a:rPr lang="en-US" sz="2000" dirty="0" smtClean="0"/>
              <a:t>    </a:t>
            </a:r>
            <a:r>
              <a:rPr lang="el-GR" sz="2000" dirty="0" smtClean="0"/>
              <a:t>Αμέσως μετά την ολοκλήρωση της ανεπιτυχούς μετάδοσης</a:t>
            </a:r>
            <a:r>
              <a:rPr lang="en-US" sz="2000" dirty="0" smtClean="0"/>
              <a:t>:</a:t>
            </a:r>
          </a:p>
          <a:p>
            <a:pPr marL="457200" indent="-457200">
              <a:buFont typeface="Monotype Sorts"/>
              <a:buNone/>
            </a:pPr>
            <a:r>
              <a:rPr lang="en-US" sz="2000" dirty="0" smtClean="0">
                <a:solidFill>
                  <a:srgbClr val="3333FF"/>
                </a:solidFill>
              </a:rPr>
              <a:t>          </a:t>
            </a:r>
            <a:r>
              <a:rPr lang="el-GR" sz="2000" dirty="0" smtClean="0"/>
              <a:t>Μετάδοση  ξανά του </a:t>
            </a:r>
            <a:r>
              <a:rPr lang="en-US" sz="2000" dirty="0" smtClean="0"/>
              <a:t>frame </a:t>
            </a:r>
            <a:r>
              <a:rPr lang="el-GR" sz="2000" dirty="0" smtClean="0"/>
              <a:t>με </a:t>
            </a:r>
            <a:r>
              <a:rPr lang="el-GR" sz="2000" dirty="0" smtClean="0">
                <a:solidFill>
                  <a:srgbClr val="3333FF"/>
                </a:solidFill>
              </a:rPr>
              <a:t>πιθανότητα </a:t>
            </a:r>
            <a:r>
              <a:rPr lang="en-US" sz="2000" dirty="0" smtClean="0">
                <a:solidFill>
                  <a:srgbClr val="3333FF"/>
                </a:solidFill>
              </a:rPr>
              <a:t>p</a:t>
            </a:r>
          </a:p>
          <a:p>
            <a:pPr marL="457200" indent="-457200">
              <a:buFont typeface="Monotype Sorts"/>
              <a:buAutoNum type="arabicPeriod" startAt="2"/>
            </a:pPr>
            <a:r>
              <a:rPr lang="en-US" sz="2000" dirty="0" smtClean="0"/>
              <a:t>    </a:t>
            </a:r>
            <a:r>
              <a:rPr lang="el-GR" sz="2000" b="1" dirty="0" smtClean="0">
                <a:solidFill>
                  <a:schemeClr val="hlink"/>
                </a:solidFill>
              </a:rPr>
              <a:t>αλλιώς</a:t>
            </a:r>
            <a:r>
              <a:rPr lang="en-US" sz="2000" b="1" dirty="0" smtClean="0">
                <a:solidFill>
                  <a:schemeClr val="hlink"/>
                </a:solidFill>
              </a:rPr>
              <a:t>,</a:t>
            </a:r>
            <a:r>
              <a:rPr lang="en-US" sz="2000" dirty="0" smtClean="0"/>
              <a:t> </a:t>
            </a:r>
            <a:endParaRPr lang="el-GR" sz="2000" dirty="0" smtClean="0"/>
          </a:p>
          <a:p>
            <a:pPr marL="457200" indent="-457200">
              <a:buFont typeface="Monotype Sorts"/>
              <a:buAutoNum type="arabicPeriod" startAt="2"/>
            </a:pPr>
            <a:r>
              <a:rPr lang="el-GR" sz="2000" dirty="0" smtClean="0"/>
              <a:t>          </a:t>
            </a:r>
            <a:r>
              <a:rPr lang="el-GR" sz="2000" b="1" dirty="0" smtClean="0">
                <a:solidFill>
                  <a:srgbClr val="3333FF"/>
                </a:solidFill>
              </a:rPr>
              <a:t>αναμονή</a:t>
            </a:r>
            <a:r>
              <a:rPr lang="en-US" sz="2000" dirty="0" smtClean="0">
                <a:solidFill>
                  <a:srgbClr val="3333FF"/>
                </a:solidFill>
              </a:rPr>
              <a:t> </a:t>
            </a:r>
            <a:r>
              <a:rPr lang="el-GR" sz="2000" b="1" dirty="0" smtClean="0"/>
              <a:t>ίση με το χρόνο μετάδοσης ενός </a:t>
            </a:r>
            <a:r>
              <a:rPr lang="en-US" sz="2000" b="1" dirty="0" smtClean="0"/>
              <a:t>frame </a:t>
            </a:r>
            <a:endParaRPr lang="el-GR" sz="2000" b="1" dirty="0" smtClean="0"/>
          </a:p>
          <a:p>
            <a:pPr marL="457200" indent="-457200">
              <a:buFont typeface="Monotype Sorts"/>
              <a:buAutoNum type="arabicPeriod" startAt="2"/>
            </a:pPr>
            <a:r>
              <a:rPr lang="en-US" sz="2000" dirty="0" smtClean="0"/>
              <a:t>          </a:t>
            </a:r>
            <a:r>
              <a:rPr lang="el-GR" sz="2000" dirty="0" smtClean="0"/>
              <a:t>Μετά από αυτή την αναμονή</a:t>
            </a:r>
            <a:r>
              <a:rPr lang="en-US" sz="2000" dirty="0" smtClean="0"/>
              <a:t>, </a:t>
            </a:r>
            <a:r>
              <a:rPr lang="el-GR" sz="2000" dirty="0" smtClean="0"/>
              <a:t>ο κόμβος </a:t>
            </a:r>
            <a:r>
              <a:rPr lang="en-US" sz="2000" dirty="0" smtClean="0"/>
              <a:t> </a:t>
            </a:r>
          </a:p>
          <a:p>
            <a:pPr marL="457200" indent="-457200">
              <a:buFont typeface="Monotype Sorts"/>
              <a:buAutoNum type="arabicPeriod" startAt="3"/>
            </a:pPr>
            <a:r>
              <a:rPr lang="en-US" sz="2000" dirty="0" smtClean="0"/>
              <a:t>  </a:t>
            </a:r>
            <a:r>
              <a:rPr lang="el-GR" sz="2000" dirty="0" smtClean="0"/>
              <a:t>           </a:t>
            </a:r>
            <a:r>
              <a:rPr lang="en-US" sz="2000" dirty="0" smtClean="0"/>
              <a:t> </a:t>
            </a:r>
            <a:r>
              <a:rPr lang="el-GR" sz="2000" b="1" dirty="0" smtClean="0">
                <a:solidFill>
                  <a:srgbClr val="3333FF"/>
                </a:solidFill>
              </a:rPr>
              <a:t>Μεταδίδει </a:t>
            </a:r>
            <a:r>
              <a:rPr lang="el-GR" sz="2000" dirty="0" smtClean="0"/>
              <a:t>το</a:t>
            </a:r>
            <a:r>
              <a:rPr lang="en-US" sz="2000" dirty="0" smtClean="0"/>
              <a:t> frame</a:t>
            </a:r>
            <a:r>
              <a:rPr lang="el-GR" sz="2000" dirty="0" smtClean="0"/>
              <a:t> με </a:t>
            </a:r>
            <a:r>
              <a:rPr lang="el-GR" sz="2000" dirty="0" smtClean="0">
                <a:solidFill>
                  <a:srgbClr val="3333FF"/>
                </a:solidFill>
              </a:rPr>
              <a:t>πιθανότητα</a:t>
            </a:r>
            <a:r>
              <a:rPr lang="en-US" sz="2000" dirty="0" smtClean="0">
                <a:solidFill>
                  <a:srgbClr val="3333FF"/>
                </a:solidFill>
              </a:rPr>
              <a:t> p</a:t>
            </a:r>
            <a:r>
              <a:rPr lang="en-US" sz="2000" dirty="0" smtClean="0"/>
              <a:t> </a:t>
            </a:r>
          </a:p>
          <a:p>
            <a:pPr marL="457200" indent="-457200">
              <a:buFont typeface="Monotype Sorts"/>
              <a:buNone/>
            </a:pPr>
            <a:r>
              <a:rPr lang="en-US" sz="2000" dirty="0" smtClean="0"/>
              <a:t>       </a:t>
            </a:r>
            <a:r>
              <a:rPr lang="el-GR" sz="2000" dirty="0" smtClean="0"/>
              <a:t>αλλιώς</a:t>
            </a:r>
            <a:r>
              <a:rPr lang="en-US" sz="2000" dirty="0" smtClean="0"/>
              <a:t>, </a:t>
            </a:r>
            <a:r>
              <a:rPr lang="el-GR" sz="2000" b="1" dirty="0" smtClean="0">
                <a:solidFill>
                  <a:srgbClr val="3333FF"/>
                </a:solidFill>
              </a:rPr>
              <a:t>παραμένει ανενεργός</a:t>
            </a:r>
            <a:r>
              <a:rPr lang="en-US" sz="2000" dirty="0" smtClean="0">
                <a:solidFill>
                  <a:srgbClr val="3333FF"/>
                </a:solidFill>
              </a:rPr>
              <a:t>  </a:t>
            </a:r>
            <a:r>
              <a:rPr lang="el-GR" sz="2000" dirty="0" smtClean="0"/>
              <a:t>ξανά για χρόνο ίσο με το χρόνο μετάδοσης ενός </a:t>
            </a:r>
            <a:r>
              <a:rPr lang="en-GB" sz="2000" dirty="0" smtClean="0"/>
              <a:t>frame</a:t>
            </a:r>
            <a:endParaRPr lang="en-US"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l-GR" smtClean="0"/>
              <a:t>Καθαρό</a:t>
            </a:r>
            <a:r>
              <a:rPr lang="en-US" smtClean="0"/>
              <a:t> (unslotted) ALOHA (pure ALOHA)</a:t>
            </a:r>
          </a:p>
        </p:txBody>
      </p:sp>
      <p:sp>
        <p:nvSpPr>
          <p:cNvPr id="57347" name="Rectangle 3"/>
          <p:cNvSpPr>
            <a:spLocks noGrp="1" noChangeArrowheads="1"/>
          </p:cNvSpPr>
          <p:nvPr>
            <p:ph idx="1"/>
          </p:nvPr>
        </p:nvSpPr>
        <p:spPr>
          <a:xfrm>
            <a:off x="250824" y="1052513"/>
            <a:ext cx="8785671" cy="4648200"/>
          </a:xfrm>
        </p:spPr>
        <p:txBody>
          <a:bodyPr/>
          <a:lstStyle/>
          <a:p>
            <a:pPr marL="457200" indent="-457200">
              <a:buFont typeface="Arial" pitchFamily="34" charset="0"/>
              <a:buChar char="•"/>
              <a:defRPr/>
            </a:pPr>
            <a:r>
              <a:rPr lang="en-US" sz="2000" dirty="0" err="1" smtClean="0"/>
              <a:t>unslotted</a:t>
            </a:r>
            <a:r>
              <a:rPr lang="en-US" sz="2000" dirty="0" smtClean="0"/>
              <a:t> Aloha: </a:t>
            </a:r>
            <a:r>
              <a:rPr lang="el-GR" sz="2000" dirty="0" smtClean="0"/>
              <a:t>Απλούστερο</a:t>
            </a:r>
            <a:r>
              <a:rPr lang="en-US" sz="2000" dirty="0" smtClean="0"/>
              <a:t>, </a:t>
            </a:r>
            <a:r>
              <a:rPr lang="el-GR" sz="2000" b="1" dirty="0" smtClean="0">
                <a:solidFill>
                  <a:srgbClr val="008000"/>
                </a:solidFill>
              </a:rPr>
              <a:t>καθόλου συγχρονισμός</a:t>
            </a:r>
            <a:endParaRPr lang="en-US" sz="2000" b="1" dirty="0" smtClean="0">
              <a:solidFill>
                <a:srgbClr val="008000"/>
              </a:solidFill>
            </a:endParaRPr>
          </a:p>
          <a:p>
            <a:pPr marL="457200" indent="-457200">
              <a:buFont typeface="Arial" pitchFamily="34" charset="0"/>
              <a:buChar char="•"/>
              <a:defRPr/>
            </a:pPr>
            <a:r>
              <a:rPr lang="el-GR" sz="2000" dirty="0" smtClean="0"/>
              <a:t>Όταν ένα </a:t>
            </a:r>
            <a:r>
              <a:rPr lang="en-US" sz="2000" dirty="0" smtClean="0"/>
              <a:t>frame </a:t>
            </a:r>
            <a:r>
              <a:rPr lang="el-GR" sz="2000" dirty="0" smtClean="0"/>
              <a:t>φτάνει</a:t>
            </a:r>
            <a:r>
              <a:rPr lang="el-GR" sz="2000" dirty="0"/>
              <a:t> </a:t>
            </a:r>
            <a:r>
              <a:rPr lang="el-GR" sz="2000" dirty="0" smtClean="0"/>
              <a:t>γίνεται</a:t>
            </a:r>
            <a:r>
              <a:rPr lang="en-US" b="1" dirty="0" smtClean="0">
                <a:solidFill>
                  <a:schemeClr val="hlink"/>
                </a:solidFill>
              </a:rPr>
              <a:t> </a:t>
            </a:r>
            <a:r>
              <a:rPr lang="el-GR" b="1" dirty="0">
                <a:solidFill>
                  <a:srgbClr val="008000"/>
                </a:solidFill>
              </a:rPr>
              <a:t>ά</a:t>
            </a:r>
            <a:r>
              <a:rPr lang="el-GR" b="1" dirty="0" smtClean="0">
                <a:solidFill>
                  <a:srgbClr val="008000"/>
                </a:solidFill>
              </a:rPr>
              <a:t>μεση μετάδοση </a:t>
            </a:r>
            <a:r>
              <a:rPr lang="en-US" dirty="0" smtClean="0"/>
              <a:t> </a:t>
            </a:r>
          </a:p>
          <a:p>
            <a:pPr>
              <a:buFont typeface="Arial" pitchFamily="34" charset="0"/>
              <a:buChar char="•"/>
              <a:defRPr/>
            </a:pPr>
            <a:r>
              <a:rPr lang="el-GR" sz="2000" dirty="0" smtClean="0"/>
              <a:t>Η πιθανότητα σύγκρουσης αυξάνεται</a:t>
            </a:r>
            <a:r>
              <a:rPr lang="en-US" sz="2000" dirty="0" smtClean="0"/>
              <a:t>:</a:t>
            </a:r>
            <a:endParaRPr lang="el-GR" sz="2000" dirty="0" smtClean="0"/>
          </a:p>
          <a:p>
            <a:pPr marL="0" indent="0">
              <a:buNone/>
              <a:defRPr/>
            </a:pPr>
            <a:r>
              <a:rPr lang="el-GR" sz="1800" dirty="0" smtClean="0"/>
              <a:t>Το </a:t>
            </a:r>
            <a:r>
              <a:rPr lang="en-US" sz="1800" dirty="0" smtClean="0"/>
              <a:t>frame </a:t>
            </a:r>
            <a:r>
              <a:rPr lang="el-GR" sz="1800" dirty="0" smtClean="0"/>
              <a:t>που στάλθηκε την στιγμή</a:t>
            </a:r>
            <a:r>
              <a:rPr lang="en-US" sz="1800" dirty="0" smtClean="0"/>
              <a:t> t</a:t>
            </a:r>
            <a:r>
              <a:rPr lang="en-US" sz="1800" baseline="-25000" dirty="0" smtClean="0"/>
              <a:t>0</a:t>
            </a:r>
            <a:r>
              <a:rPr lang="en-US" sz="1800" dirty="0" smtClean="0"/>
              <a:t> </a:t>
            </a:r>
            <a:r>
              <a:rPr lang="el-GR" sz="1800" dirty="0" smtClean="0"/>
              <a:t>συγκρούεται με άλλα </a:t>
            </a:r>
            <a:r>
              <a:rPr lang="en-US" sz="1800" dirty="0" smtClean="0"/>
              <a:t>frames </a:t>
            </a:r>
            <a:r>
              <a:rPr lang="el-GR" sz="1800" dirty="0" smtClean="0"/>
              <a:t>που στάλθηκαν τα διαστήματα </a:t>
            </a:r>
            <a:r>
              <a:rPr lang="el-GR" sz="1800" dirty="0"/>
              <a:t>(</a:t>
            </a:r>
            <a:r>
              <a:rPr lang="en-US" sz="1800" dirty="0" smtClean="0"/>
              <a:t>t</a:t>
            </a:r>
            <a:r>
              <a:rPr lang="en-US" sz="1800" baseline="-25000" dirty="0" smtClean="0"/>
              <a:t>0</a:t>
            </a:r>
            <a:r>
              <a:rPr lang="en-US" sz="1800" dirty="0" smtClean="0"/>
              <a:t>-</a:t>
            </a:r>
            <a:r>
              <a:rPr lang="el-GR" sz="1800" dirty="0" smtClean="0"/>
              <a:t>τ</a:t>
            </a:r>
            <a:r>
              <a:rPr lang="en-US" sz="1800" dirty="0" smtClean="0"/>
              <a:t>, t</a:t>
            </a:r>
            <a:r>
              <a:rPr lang="en-US" sz="1600" baseline="-25000" dirty="0" smtClean="0"/>
              <a:t>0</a:t>
            </a:r>
            <a:r>
              <a:rPr lang="en-US" sz="1800" dirty="0" smtClean="0"/>
              <a:t>] &amp;  [t</a:t>
            </a:r>
            <a:r>
              <a:rPr lang="en-US" sz="1800" baseline="-25000" dirty="0" smtClean="0"/>
              <a:t>0, </a:t>
            </a:r>
            <a:r>
              <a:rPr lang="en-US" sz="1800" dirty="0" smtClean="0"/>
              <a:t>t</a:t>
            </a:r>
            <a:r>
              <a:rPr lang="en-US" sz="1800" baseline="-25000" dirty="0" smtClean="0"/>
              <a:t>0</a:t>
            </a:r>
            <a:r>
              <a:rPr lang="en-US" sz="1800" dirty="0" smtClean="0"/>
              <a:t>+</a:t>
            </a:r>
            <a:r>
              <a:rPr lang="el-GR" sz="1800" dirty="0" smtClean="0"/>
              <a:t>τ)</a:t>
            </a:r>
            <a:endParaRPr lang="en-US" sz="1800" dirty="0" smtClean="0"/>
          </a:p>
        </p:txBody>
      </p:sp>
      <p:sp>
        <p:nvSpPr>
          <p:cNvPr id="59396" name="Text Box 5"/>
          <p:cNvSpPr txBox="1">
            <a:spLocks noChangeArrowheads="1"/>
          </p:cNvSpPr>
          <p:nvPr/>
        </p:nvSpPr>
        <p:spPr bwMode="auto">
          <a:xfrm>
            <a:off x="357188" y="6357938"/>
            <a:ext cx="5551487" cy="369887"/>
          </a:xfrm>
          <a:prstGeom prst="rect">
            <a:avLst/>
          </a:prstGeom>
          <a:noFill/>
          <a:ln w="12700">
            <a:noFill/>
            <a:miter lim="800000"/>
            <a:headEnd type="none" w="sm" len="sm"/>
            <a:tailEnd type="none" w="sm" len="sm"/>
          </a:ln>
        </p:spPr>
        <p:txBody>
          <a:bodyPr wrap="none">
            <a:spAutoFit/>
          </a:bodyPr>
          <a:lstStyle/>
          <a:p>
            <a:pPr algn="r"/>
            <a:r>
              <a:rPr lang="el-GR" sz="1800"/>
              <a:t>Ο κόμβος ξεκινάει τη μετάδοση τη χρονική στιγμή  </a:t>
            </a:r>
            <a:r>
              <a:rPr lang="en-US" sz="1800"/>
              <a:t>t</a:t>
            </a:r>
            <a:r>
              <a:rPr lang="en-US" sz="1800" baseline="-25000"/>
              <a:t>0</a:t>
            </a:r>
            <a:endParaRPr lang="el-GR" sz="1800" baseline="-25000"/>
          </a:p>
        </p:txBody>
      </p:sp>
      <p:sp>
        <p:nvSpPr>
          <p:cNvPr id="59397" name="Text Box 6"/>
          <p:cNvSpPr txBox="1">
            <a:spLocks noChangeArrowheads="1"/>
          </p:cNvSpPr>
          <p:nvPr/>
        </p:nvSpPr>
        <p:spPr bwMode="auto">
          <a:xfrm>
            <a:off x="4502150" y="2997200"/>
            <a:ext cx="4798045" cy="677108"/>
          </a:xfrm>
          <a:prstGeom prst="rect">
            <a:avLst/>
          </a:prstGeom>
          <a:noFill/>
          <a:ln w="12700">
            <a:noFill/>
            <a:miter lim="800000"/>
            <a:headEnd type="none" w="sm" len="sm"/>
            <a:tailEnd type="none" w="sm" len="sm"/>
          </a:ln>
        </p:spPr>
        <p:txBody>
          <a:bodyPr wrap="none">
            <a:spAutoFit/>
          </a:bodyPr>
          <a:lstStyle/>
          <a:p>
            <a:r>
              <a:rPr lang="el-GR" sz="2000" dirty="0">
                <a:solidFill>
                  <a:srgbClr val="3333FF"/>
                </a:solidFill>
              </a:rPr>
              <a:t>Υπόθεση</a:t>
            </a:r>
            <a:r>
              <a:rPr lang="en-US" sz="2000" dirty="0">
                <a:solidFill>
                  <a:srgbClr val="3333FF"/>
                </a:solidFill>
              </a:rPr>
              <a:t>:</a:t>
            </a:r>
          </a:p>
          <a:p>
            <a:r>
              <a:rPr lang="el-GR" sz="1800" dirty="0">
                <a:solidFill>
                  <a:srgbClr val="3333FF"/>
                </a:solidFill>
              </a:rPr>
              <a:t>Μονάδα χρόνου </a:t>
            </a:r>
            <a:r>
              <a:rPr lang="el-GR" sz="1800" dirty="0" smtClean="0">
                <a:solidFill>
                  <a:srgbClr val="3333FF"/>
                </a:solidFill>
              </a:rPr>
              <a:t>τ είναι </a:t>
            </a:r>
            <a:r>
              <a:rPr lang="el-GR" sz="1800" dirty="0">
                <a:solidFill>
                  <a:srgbClr val="3333FF"/>
                </a:solidFill>
              </a:rPr>
              <a:t>το </a:t>
            </a:r>
            <a:r>
              <a:rPr lang="en-US" sz="1800" dirty="0">
                <a:solidFill>
                  <a:srgbClr val="3333FF"/>
                </a:solidFill>
              </a:rPr>
              <a:t>frame transmission</a:t>
            </a:r>
            <a:endParaRPr lang="el-GR" sz="1800" dirty="0">
              <a:solidFill>
                <a:srgbClr val="3333FF"/>
              </a:solidFill>
            </a:endParaRPr>
          </a:p>
        </p:txBody>
      </p:sp>
      <p:cxnSp>
        <p:nvCxnSpPr>
          <p:cNvPr id="59398" name="Straight Arrow Connector 7"/>
          <p:cNvCxnSpPr>
            <a:cxnSpLocks noChangeShapeType="1"/>
          </p:cNvCxnSpPr>
          <p:nvPr/>
        </p:nvCxnSpPr>
        <p:spPr bwMode="auto">
          <a:xfrm rot="10800000" flipV="1">
            <a:off x="5292725" y="3644900"/>
            <a:ext cx="719138" cy="647700"/>
          </a:xfrm>
          <a:prstGeom prst="straightConnector1">
            <a:avLst/>
          </a:prstGeom>
          <a:noFill/>
          <a:ln w="12700" algn="ctr">
            <a:solidFill>
              <a:schemeClr val="tx1"/>
            </a:solidFill>
            <a:round/>
            <a:headEnd type="none" w="sm" len="sm"/>
            <a:tailEnd type="arrow" w="med" len="med"/>
          </a:ln>
        </p:spPr>
      </p:cxnSp>
      <p:pic>
        <p:nvPicPr>
          <p:cNvPr id="59399" name="Picture 1" descr="F:\Documents and Settings\kristi\Επιφάνεια εργασίας\χωρίς τίτλο.bmp"/>
          <p:cNvPicPr>
            <a:picLocks noChangeAspect="1" noChangeArrowheads="1"/>
          </p:cNvPicPr>
          <p:nvPr/>
        </p:nvPicPr>
        <p:blipFill>
          <a:blip r:embed="rId2" cstate="print"/>
          <a:srcRect/>
          <a:stretch>
            <a:fillRect/>
          </a:stretch>
        </p:blipFill>
        <p:spPr bwMode="auto">
          <a:xfrm>
            <a:off x="642938" y="3643313"/>
            <a:ext cx="4500562"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6480175" y="3789363"/>
            <a:ext cx="2663825" cy="763587"/>
          </a:xfrm>
        </p:spPr>
        <p:txBody>
          <a:bodyPr/>
          <a:lstStyle/>
          <a:p>
            <a:r>
              <a:rPr lang="el-GR" smtClean="0"/>
              <a:t>Ενθυλάκωση</a:t>
            </a:r>
          </a:p>
        </p:txBody>
      </p:sp>
      <p:grpSp>
        <p:nvGrpSpPr>
          <p:cNvPr id="24579" name="Group 16"/>
          <p:cNvGrpSpPr>
            <a:grpSpLocks/>
          </p:cNvGrpSpPr>
          <p:nvPr/>
        </p:nvGrpSpPr>
        <p:grpSpPr bwMode="auto">
          <a:xfrm>
            <a:off x="323850" y="1196975"/>
            <a:ext cx="8316913" cy="2520950"/>
            <a:chOff x="0" y="935"/>
            <a:chExt cx="5760" cy="2314"/>
          </a:xfrm>
        </p:grpSpPr>
        <p:grpSp>
          <p:nvGrpSpPr>
            <p:cNvPr id="24602" name="Group 4"/>
            <p:cNvGrpSpPr>
              <a:grpSpLocks/>
            </p:cNvGrpSpPr>
            <p:nvPr/>
          </p:nvGrpSpPr>
          <p:grpSpPr bwMode="auto">
            <a:xfrm>
              <a:off x="0" y="935"/>
              <a:ext cx="1800" cy="2314"/>
              <a:chOff x="2025" y="1170"/>
              <a:chExt cx="1800" cy="1316"/>
            </a:xfrm>
          </p:grpSpPr>
          <p:pic>
            <p:nvPicPr>
              <p:cNvPr id="24607" name="Picture 5"/>
              <p:cNvPicPr>
                <a:picLocks noChangeAspect="1" noChangeArrowheads="1"/>
              </p:cNvPicPr>
              <p:nvPr/>
            </p:nvPicPr>
            <p:blipFill>
              <a:blip r:embed="rId2" cstate="print"/>
              <a:srcRect/>
              <a:stretch>
                <a:fillRect/>
              </a:stretch>
            </p:blipFill>
            <p:spPr bwMode="auto">
              <a:xfrm>
                <a:off x="2025" y="1170"/>
                <a:ext cx="1800" cy="1316"/>
              </a:xfrm>
              <a:prstGeom prst="rect">
                <a:avLst/>
              </a:prstGeom>
              <a:noFill/>
              <a:ln w="12700">
                <a:noFill/>
                <a:miter lim="800000"/>
                <a:headEnd type="none" w="sm" len="sm"/>
                <a:tailEnd type="none" w="sm" len="sm"/>
              </a:ln>
            </p:spPr>
          </p:pic>
          <p:sp>
            <p:nvSpPr>
              <p:cNvPr id="24608" name="TextBox 9"/>
              <p:cNvSpPr txBox="1">
                <a:spLocks noChangeArrowheads="1"/>
              </p:cNvSpPr>
              <p:nvPr/>
            </p:nvSpPr>
            <p:spPr bwMode="auto">
              <a:xfrm>
                <a:off x="2511" y="2205"/>
                <a:ext cx="729" cy="207"/>
              </a:xfrm>
              <a:prstGeom prst="rect">
                <a:avLst/>
              </a:prstGeom>
              <a:noFill/>
              <a:ln w="9525">
                <a:noFill/>
                <a:miter lim="800000"/>
                <a:headEnd/>
                <a:tailEnd/>
              </a:ln>
            </p:spPr>
            <p:txBody>
              <a:bodyPr wrap="none">
                <a:spAutoFit/>
              </a:bodyPr>
              <a:lstStyle/>
              <a:p>
                <a:pPr algn="r"/>
                <a:r>
                  <a:rPr lang="el-GR" sz="2000" b="1"/>
                  <a:t>φυσικό</a:t>
                </a:r>
              </a:p>
            </p:txBody>
          </p:sp>
          <p:sp>
            <p:nvSpPr>
              <p:cNvPr id="24609" name="TextBox 11"/>
              <p:cNvSpPr txBox="1">
                <a:spLocks noChangeArrowheads="1"/>
              </p:cNvSpPr>
              <p:nvPr/>
            </p:nvSpPr>
            <p:spPr bwMode="auto">
              <a:xfrm>
                <a:off x="2115" y="1215"/>
                <a:ext cx="1620" cy="207"/>
              </a:xfrm>
              <a:prstGeom prst="rect">
                <a:avLst/>
              </a:prstGeom>
              <a:noFill/>
              <a:ln w="9525">
                <a:noFill/>
                <a:miter lim="800000"/>
                <a:headEnd/>
                <a:tailEnd/>
              </a:ln>
            </p:spPr>
            <p:txBody>
              <a:bodyPr>
                <a:spAutoFit/>
              </a:bodyPr>
              <a:lstStyle/>
              <a:p>
                <a:pPr algn="ctr"/>
                <a:r>
                  <a:rPr lang="el-GR" sz="2000" b="1"/>
                  <a:t>εφαρμογής</a:t>
                </a:r>
              </a:p>
            </p:txBody>
          </p:sp>
          <p:sp>
            <p:nvSpPr>
              <p:cNvPr id="24610" name="TextBox 12"/>
              <p:cNvSpPr txBox="1">
                <a:spLocks noChangeArrowheads="1"/>
              </p:cNvSpPr>
              <p:nvPr/>
            </p:nvSpPr>
            <p:spPr bwMode="auto">
              <a:xfrm>
                <a:off x="2109" y="1480"/>
                <a:ext cx="1620" cy="207"/>
              </a:xfrm>
              <a:prstGeom prst="rect">
                <a:avLst/>
              </a:prstGeom>
              <a:noFill/>
              <a:ln w="9525">
                <a:noFill/>
                <a:miter lim="800000"/>
                <a:headEnd/>
                <a:tailEnd/>
              </a:ln>
            </p:spPr>
            <p:txBody>
              <a:bodyPr>
                <a:spAutoFit/>
              </a:bodyPr>
              <a:lstStyle/>
              <a:p>
                <a:pPr algn="ctr"/>
                <a:r>
                  <a:rPr lang="el-GR" sz="2000" b="1"/>
                  <a:t>μεταφοράς</a:t>
                </a:r>
              </a:p>
            </p:txBody>
          </p:sp>
          <p:sp>
            <p:nvSpPr>
              <p:cNvPr id="24611" name="TextBox 13"/>
              <p:cNvSpPr txBox="1">
                <a:spLocks noChangeArrowheads="1"/>
              </p:cNvSpPr>
              <p:nvPr/>
            </p:nvSpPr>
            <p:spPr bwMode="auto">
              <a:xfrm>
                <a:off x="2115" y="1710"/>
                <a:ext cx="1620" cy="208"/>
              </a:xfrm>
              <a:prstGeom prst="rect">
                <a:avLst/>
              </a:prstGeom>
              <a:noFill/>
              <a:ln w="9525">
                <a:noFill/>
                <a:miter lim="800000"/>
                <a:headEnd/>
                <a:tailEnd/>
              </a:ln>
            </p:spPr>
            <p:txBody>
              <a:bodyPr>
                <a:spAutoFit/>
              </a:bodyPr>
              <a:lstStyle/>
              <a:p>
                <a:pPr algn="ctr"/>
                <a:r>
                  <a:rPr lang="el-GR" sz="2000" b="1"/>
                  <a:t>δικτύου</a:t>
                </a:r>
              </a:p>
            </p:txBody>
          </p:sp>
          <p:sp>
            <p:nvSpPr>
              <p:cNvPr id="24612" name="TextBox 14"/>
              <p:cNvSpPr txBox="1">
                <a:spLocks noChangeArrowheads="1"/>
              </p:cNvSpPr>
              <p:nvPr/>
            </p:nvSpPr>
            <p:spPr bwMode="auto">
              <a:xfrm>
                <a:off x="2115" y="1953"/>
                <a:ext cx="1620" cy="207"/>
              </a:xfrm>
              <a:prstGeom prst="rect">
                <a:avLst/>
              </a:prstGeom>
              <a:noFill/>
              <a:ln w="9525">
                <a:noFill/>
                <a:miter lim="800000"/>
                <a:headEnd/>
                <a:tailEnd/>
              </a:ln>
            </p:spPr>
            <p:txBody>
              <a:bodyPr>
                <a:spAutoFit/>
              </a:bodyPr>
              <a:lstStyle/>
              <a:p>
                <a:pPr algn="ctr"/>
                <a:r>
                  <a:rPr lang="el-GR" sz="2000" b="1"/>
                  <a:t>ζεύξης</a:t>
                </a:r>
              </a:p>
            </p:txBody>
          </p:sp>
        </p:grpSp>
        <p:sp>
          <p:nvSpPr>
            <p:cNvPr id="24603" name="Rectangle 11"/>
            <p:cNvSpPr>
              <a:spLocks noChangeArrowheads="1"/>
            </p:cNvSpPr>
            <p:nvPr/>
          </p:nvSpPr>
          <p:spPr bwMode="auto">
            <a:xfrm>
              <a:off x="4480" y="1071"/>
              <a:ext cx="128" cy="364"/>
            </a:xfrm>
            <a:prstGeom prst="rect">
              <a:avLst/>
            </a:prstGeom>
            <a:noFill/>
            <a:ln w="12700">
              <a:noFill/>
              <a:miter lim="800000"/>
              <a:headEnd type="none" w="sm" len="sm"/>
              <a:tailEnd type="none" w="sm" len="sm"/>
            </a:ln>
          </p:spPr>
          <p:txBody>
            <a:bodyPr wrap="none">
              <a:spAutoFit/>
            </a:bodyPr>
            <a:lstStyle/>
            <a:p>
              <a:pPr algn="r"/>
              <a:endParaRPr lang="el-GR" sz="2000" b="1">
                <a:solidFill>
                  <a:srgbClr val="008000"/>
                </a:solidFill>
              </a:endParaRPr>
            </a:p>
          </p:txBody>
        </p:sp>
        <p:sp>
          <p:nvSpPr>
            <p:cNvPr id="24604" name="Rectangle 12"/>
            <p:cNvSpPr>
              <a:spLocks noChangeArrowheads="1"/>
            </p:cNvSpPr>
            <p:nvPr/>
          </p:nvSpPr>
          <p:spPr bwMode="auto">
            <a:xfrm>
              <a:off x="340" y="1480"/>
              <a:ext cx="5307" cy="364"/>
            </a:xfrm>
            <a:prstGeom prst="rect">
              <a:avLst/>
            </a:prstGeom>
            <a:noFill/>
            <a:ln w="12700">
              <a:noFill/>
              <a:miter lim="800000"/>
              <a:headEnd type="none" w="sm" len="sm"/>
              <a:tailEnd type="none" w="sm" len="sm"/>
            </a:ln>
          </p:spPr>
          <p:txBody>
            <a:bodyPr>
              <a:spAutoFit/>
            </a:bodyPr>
            <a:lstStyle/>
            <a:p>
              <a:pPr algn="r"/>
              <a:endParaRPr lang="el-GR" sz="2000" b="1"/>
            </a:p>
          </p:txBody>
        </p:sp>
        <p:sp>
          <p:nvSpPr>
            <p:cNvPr id="24605" name="Rectangle 13"/>
            <p:cNvSpPr>
              <a:spLocks noChangeArrowheads="1"/>
            </p:cNvSpPr>
            <p:nvPr/>
          </p:nvSpPr>
          <p:spPr bwMode="auto">
            <a:xfrm>
              <a:off x="1020" y="1978"/>
              <a:ext cx="4740" cy="365"/>
            </a:xfrm>
            <a:prstGeom prst="rect">
              <a:avLst/>
            </a:prstGeom>
            <a:noFill/>
            <a:ln w="12700">
              <a:noFill/>
              <a:miter lim="800000"/>
              <a:headEnd type="none" w="sm" len="sm"/>
              <a:tailEnd type="none" w="sm" len="sm"/>
            </a:ln>
          </p:spPr>
          <p:txBody>
            <a:bodyPr>
              <a:spAutoFit/>
            </a:bodyPr>
            <a:lstStyle/>
            <a:p>
              <a:pPr algn="r"/>
              <a:endParaRPr lang="el-GR" sz="2000"/>
            </a:p>
          </p:txBody>
        </p:sp>
        <p:sp>
          <p:nvSpPr>
            <p:cNvPr id="24606" name="Rectangle 14"/>
            <p:cNvSpPr>
              <a:spLocks noChangeArrowheads="1"/>
            </p:cNvSpPr>
            <p:nvPr/>
          </p:nvSpPr>
          <p:spPr bwMode="auto">
            <a:xfrm>
              <a:off x="1066" y="2480"/>
              <a:ext cx="4331" cy="364"/>
            </a:xfrm>
            <a:prstGeom prst="rect">
              <a:avLst/>
            </a:prstGeom>
            <a:noFill/>
            <a:ln w="12700">
              <a:noFill/>
              <a:miter lim="800000"/>
              <a:headEnd type="none" w="sm" len="sm"/>
              <a:tailEnd type="none" w="sm" len="sm"/>
            </a:ln>
          </p:spPr>
          <p:txBody>
            <a:bodyPr>
              <a:spAutoFit/>
            </a:bodyPr>
            <a:lstStyle/>
            <a:p>
              <a:pPr algn="r"/>
              <a:endParaRPr lang="el-GR" sz="2000" b="1">
                <a:solidFill>
                  <a:srgbClr val="008000"/>
                </a:solidFill>
              </a:endParaRPr>
            </a:p>
          </p:txBody>
        </p:sp>
      </p:grpSp>
      <p:sp>
        <p:nvSpPr>
          <p:cNvPr id="24580" name="Text Box 15"/>
          <p:cNvSpPr txBox="1">
            <a:spLocks noChangeArrowheads="1"/>
          </p:cNvSpPr>
          <p:nvPr/>
        </p:nvSpPr>
        <p:spPr bwMode="auto">
          <a:xfrm>
            <a:off x="69850" y="4210050"/>
            <a:ext cx="9074150" cy="2406650"/>
          </a:xfrm>
          <a:prstGeom prst="rect">
            <a:avLst/>
          </a:prstGeom>
          <a:noFill/>
          <a:ln w="12700">
            <a:noFill/>
            <a:miter lim="800000"/>
            <a:headEnd type="none" w="sm" len="sm"/>
            <a:tailEnd type="none" w="sm" len="sm"/>
          </a:ln>
        </p:spPr>
        <p:txBody>
          <a:bodyPr>
            <a:spAutoFit/>
          </a:bodyPr>
          <a:lstStyle/>
          <a:p>
            <a:pPr>
              <a:buFont typeface="Webdings" pitchFamily="18" charset="2"/>
              <a:buChar char="U"/>
            </a:pPr>
            <a:r>
              <a:rPr lang="en-US" sz="2400"/>
              <a:t> </a:t>
            </a:r>
            <a:r>
              <a:rPr lang="el-GR" sz="2400"/>
              <a:t>Καθε επίπεδο</a:t>
            </a:r>
            <a:r>
              <a:rPr lang="en-US" sz="2400"/>
              <a:t>:</a:t>
            </a:r>
            <a:endParaRPr lang="el-GR" sz="2400"/>
          </a:p>
          <a:p>
            <a:pPr>
              <a:buFont typeface="Webdings" pitchFamily="18" charset="2"/>
              <a:buNone/>
            </a:pPr>
            <a:endParaRPr lang="en-US" sz="1600"/>
          </a:p>
          <a:p>
            <a:pPr>
              <a:buFont typeface="Webdings" pitchFamily="18" charset="2"/>
              <a:buNone/>
            </a:pPr>
            <a:r>
              <a:rPr lang="el-GR" sz="2400"/>
              <a:t> Λαμβάνει δεδομένα από το ανώτερο επίπεδο</a:t>
            </a:r>
          </a:p>
          <a:p>
            <a:pPr>
              <a:buFont typeface="Webdings" pitchFamily="18" charset="2"/>
              <a:buNone/>
            </a:pPr>
            <a:endParaRPr lang="el-GR" sz="2400"/>
          </a:p>
          <a:p>
            <a:r>
              <a:rPr lang="el-GR" sz="2400"/>
              <a:t> </a:t>
            </a:r>
            <a:r>
              <a:rPr lang="el-GR" sz="2400">
                <a:solidFill>
                  <a:schemeClr val="accent1"/>
                </a:solidFill>
              </a:rPr>
              <a:t>Προσθέτει επικεφαλίδα και δημιουργεί νέα μονάδα δεδομένων</a:t>
            </a:r>
          </a:p>
          <a:p>
            <a:endParaRPr lang="el-GR" sz="1600">
              <a:solidFill>
                <a:schemeClr val="accent1"/>
              </a:solidFill>
            </a:endParaRPr>
          </a:p>
          <a:p>
            <a:r>
              <a:rPr lang="el-GR" sz="2400"/>
              <a:t> Προωθεί την νέα μονάδα στο επόμενο επίπεδο</a:t>
            </a:r>
          </a:p>
        </p:txBody>
      </p:sp>
      <p:sp>
        <p:nvSpPr>
          <p:cNvPr id="24581" name="Oval 17"/>
          <p:cNvSpPr>
            <a:spLocks noChangeArrowheads="1"/>
          </p:cNvSpPr>
          <p:nvPr/>
        </p:nvSpPr>
        <p:spPr bwMode="auto">
          <a:xfrm>
            <a:off x="0" y="5373688"/>
            <a:ext cx="8712200" cy="865187"/>
          </a:xfrm>
          <a:prstGeom prst="ellipse">
            <a:avLst/>
          </a:prstGeom>
          <a:noFill/>
          <a:ln w="57150">
            <a:solidFill>
              <a:srgbClr val="E5E500"/>
            </a:solidFill>
            <a:round/>
            <a:headEnd type="none" w="sm" len="sm"/>
            <a:tailEnd type="none" w="sm" len="sm"/>
          </a:ln>
        </p:spPr>
        <p:txBody>
          <a:bodyPr wrap="none" anchor="ctr"/>
          <a:lstStyle/>
          <a:p>
            <a:pPr algn="r"/>
            <a:endParaRPr lang="en-GB" sz="1600"/>
          </a:p>
        </p:txBody>
      </p:sp>
      <p:sp>
        <p:nvSpPr>
          <p:cNvPr id="24582" name="Line 18"/>
          <p:cNvSpPr>
            <a:spLocks noChangeShapeType="1"/>
          </p:cNvSpPr>
          <p:nvPr/>
        </p:nvSpPr>
        <p:spPr bwMode="auto">
          <a:xfrm flipV="1">
            <a:off x="6659563" y="4365625"/>
            <a:ext cx="504825" cy="1079500"/>
          </a:xfrm>
          <a:prstGeom prst="line">
            <a:avLst/>
          </a:prstGeom>
          <a:noFill/>
          <a:ln w="12700">
            <a:solidFill>
              <a:schemeClr val="tx1"/>
            </a:solidFill>
            <a:round/>
            <a:headEnd type="triangle" w="med" len="med"/>
            <a:tailEnd type="none" w="sm" len="sm"/>
          </a:ln>
        </p:spPr>
        <p:txBody>
          <a:bodyPr/>
          <a:lstStyle/>
          <a:p>
            <a:endParaRPr lang="el-GR"/>
          </a:p>
        </p:txBody>
      </p:sp>
      <p:sp>
        <p:nvSpPr>
          <p:cNvPr id="24583" name="Rectangle 19"/>
          <p:cNvSpPr>
            <a:spLocks noChangeArrowheads="1"/>
          </p:cNvSpPr>
          <p:nvPr/>
        </p:nvSpPr>
        <p:spPr bwMode="auto">
          <a:xfrm>
            <a:off x="487363" y="333375"/>
            <a:ext cx="8656637" cy="579438"/>
          </a:xfrm>
          <a:prstGeom prst="rect">
            <a:avLst/>
          </a:prstGeom>
          <a:noFill/>
          <a:ln w="12700">
            <a:noFill/>
            <a:miter lim="800000"/>
            <a:headEnd type="none" w="sm" len="sm"/>
            <a:tailEnd type="none" w="sm" len="sm"/>
          </a:ln>
        </p:spPr>
        <p:txBody>
          <a:bodyPr wrap="none">
            <a:spAutoFit/>
          </a:bodyPr>
          <a:lstStyle/>
          <a:p>
            <a:pPr algn="r"/>
            <a:r>
              <a:rPr lang="el-GR" sz="3200">
                <a:solidFill>
                  <a:srgbClr val="000066"/>
                </a:solidFill>
              </a:rPr>
              <a:t>Μοντέλο επιπέδων Διαδικτύου (Στοίβα </a:t>
            </a:r>
            <a:r>
              <a:rPr lang="en-US" sz="3200">
                <a:solidFill>
                  <a:srgbClr val="000066"/>
                </a:solidFill>
              </a:rPr>
              <a:t>TCP/IP)</a:t>
            </a:r>
            <a:endParaRPr lang="el-GR" sz="3200">
              <a:solidFill>
                <a:srgbClr val="000066"/>
              </a:solidFill>
            </a:endParaRPr>
          </a:p>
        </p:txBody>
      </p:sp>
      <p:sp>
        <p:nvSpPr>
          <p:cNvPr id="24584" name="Rectangle 20"/>
          <p:cNvSpPr>
            <a:spLocks noChangeArrowheads="1"/>
          </p:cNvSpPr>
          <p:nvPr/>
        </p:nvSpPr>
        <p:spPr bwMode="auto">
          <a:xfrm>
            <a:off x="6156325" y="1052513"/>
            <a:ext cx="2376488" cy="431800"/>
          </a:xfrm>
          <a:prstGeom prst="rect">
            <a:avLst/>
          </a:prstGeom>
          <a:solidFill>
            <a:srgbClr val="96E9AF"/>
          </a:solidFill>
          <a:ln w="12700">
            <a:solidFill>
              <a:schemeClr val="tx1"/>
            </a:solidFill>
            <a:miter lim="800000"/>
            <a:headEnd type="none" w="sm" len="sm"/>
            <a:tailEnd type="none" w="sm" len="sm"/>
          </a:ln>
        </p:spPr>
        <p:txBody>
          <a:bodyPr wrap="none" anchor="ctr"/>
          <a:lstStyle/>
          <a:p>
            <a:pPr algn="ctr"/>
            <a:r>
              <a:rPr lang="en-US" sz="1600"/>
              <a:t>Payload (data)</a:t>
            </a:r>
            <a:endParaRPr lang="el-GR" sz="1600"/>
          </a:p>
        </p:txBody>
      </p:sp>
      <p:sp>
        <p:nvSpPr>
          <p:cNvPr id="24585" name="Rectangle 22"/>
          <p:cNvSpPr>
            <a:spLocks noChangeArrowheads="1"/>
          </p:cNvSpPr>
          <p:nvPr/>
        </p:nvSpPr>
        <p:spPr bwMode="auto">
          <a:xfrm>
            <a:off x="6156325" y="1557338"/>
            <a:ext cx="2376488" cy="431800"/>
          </a:xfrm>
          <a:prstGeom prst="rect">
            <a:avLst/>
          </a:prstGeom>
          <a:solidFill>
            <a:srgbClr val="96E9AF"/>
          </a:solidFill>
          <a:ln w="12700">
            <a:solidFill>
              <a:schemeClr val="tx1"/>
            </a:solidFill>
            <a:miter lim="800000"/>
            <a:headEnd type="none" w="sm" len="sm"/>
            <a:tailEnd type="none" w="sm" len="sm"/>
          </a:ln>
        </p:spPr>
        <p:txBody>
          <a:bodyPr wrap="none" anchor="ctr"/>
          <a:lstStyle/>
          <a:p>
            <a:pPr algn="ctr"/>
            <a:r>
              <a:rPr lang="en-US" sz="1600"/>
              <a:t>Payload (data)</a:t>
            </a:r>
            <a:endParaRPr lang="el-GR" sz="1600"/>
          </a:p>
        </p:txBody>
      </p:sp>
      <p:sp>
        <p:nvSpPr>
          <p:cNvPr id="24586" name="Rectangle 23"/>
          <p:cNvSpPr>
            <a:spLocks noChangeArrowheads="1"/>
          </p:cNvSpPr>
          <p:nvPr/>
        </p:nvSpPr>
        <p:spPr bwMode="auto">
          <a:xfrm>
            <a:off x="6156325" y="2205038"/>
            <a:ext cx="2376488" cy="431800"/>
          </a:xfrm>
          <a:prstGeom prst="rect">
            <a:avLst/>
          </a:prstGeom>
          <a:solidFill>
            <a:srgbClr val="96E9AF"/>
          </a:solidFill>
          <a:ln w="12700">
            <a:solidFill>
              <a:schemeClr val="tx1"/>
            </a:solidFill>
            <a:miter lim="800000"/>
            <a:headEnd type="none" w="sm" len="sm"/>
            <a:tailEnd type="none" w="sm" len="sm"/>
          </a:ln>
        </p:spPr>
        <p:txBody>
          <a:bodyPr wrap="none" anchor="ctr"/>
          <a:lstStyle/>
          <a:p>
            <a:pPr algn="ctr"/>
            <a:r>
              <a:rPr lang="en-US" sz="1600"/>
              <a:t>Payload (data)</a:t>
            </a:r>
            <a:endParaRPr lang="el-GR" sz="1600"/>
          </a:p>
        </p:txBody>
      </p:sp>
      <p:sp>
        <p:nvSpPr>
          <p:cNvPr id="24587" name="Rectangle 24"/>
          <p:cNvSpPr>
            <a:spLocks noChangeArrowheads="1"/>
          </p:cNvSpPr>
          <p:nvPr/>
        </p:nvSpPr>
        <p:spPr bwMode="auto">
          <a:xfrm>
            <a:off x="6156325" y="2781300"/>
            <a:ext cx="2376488" cy="431800"/>
          </a:xfrm>
          <a:prstGeom prst="rect">
            <a:avLst/>
          </a:prstGeom>
          <a:solidFill>
            <a:srgbClr val="96E9AF"/>
          </a:solidFill>
          <a:ln w="12700">
            <a:solidFill>
              <a:schemeClr val="tx1"/>
            </a:solidFill>
            <a:miter lim="800000"/>
            <a:headEnd type="none" w="sm" len="sm"/>
            <a:tailEnd type="none" w="sm" len="sm"/>
          </a:ln>
        </p:spPr>
        <p:txBody>
          <a:bodyPr wrap="none" anchor="ctr"/>
          <a:lstStyle/>
          <a:p>
            <a:pPr algn="ctr"/>
            <a:r>
              <a:rPr lang="en-US" sz="1600"/>
              <a:t>Payload (data)</a:t>
            </a:r>
            <a:endParaRPr lang="el-GR" sz="1600"/>
          </a:p>
        </p:txBody>
      </p:sp>
      <p:sp>
        <p:nvSpPr>
          <p:cNvPr id="24588" name="Rectangle 25"/>
          <p:cNvSpPr>
            <a:spLocks noChangeArrowheads="1"/>
          </p:cNvSpPr>
          <p:nvPr/>
        </p:nvSpPr>
        <p:spPr bwMode="auto">
          <a:xfrm>
            <a:off x="5508625" y="1557338"/>
            <a:ext cx="649288" cy="431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1600"/>
              <a:t>H</a:t>
            </a:r>
            <a:r>
              <a:rPr lang="en-US" sz="1600" baseline="-25000"/>
              <a:t>1</a:t>
            </a:r>
            <a:endParaRPr lang="el-GR" sz="1600" baseline="-25000"/>
          </a:p>
        </p:txBody>
      </p:sp>
      <p:sp>
        <p:nvSpPr>
          <p:cNvPr id="24589" name="Rectangle 26"/>
          <p:cNvSpPr>
            <a:spLocks noChangeArrowheads="1"/>
          </p:cNvSpPr>
          <p:nvPr/>
        </p:nvSpPr>
        <p:spPr bwMode="auto">
          <a:xfrm>
            <a:off x="5508625" y="2205038"/>
            <a:ext cx="649288" cy="431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endParaRPr lang="el-GR" sz="1600"/>
          </a:p>
        </p:txBody>
      </p:sp>
      <p:sp>
        <p:nvSpPr>
          <p:cNvPr id="24590" name="Rectangle 27"/>
          <p:cNvSpPr>
            <a:spLocks noChangeArrowheads="1"/>
          </p:cNvSpPr>
          <p:nvPr/>
        </p:nvSpPr>
        <p:spPr bwMode="auto">
          <a:xfrm>
            <a:off x="5508625" y="2781300"/>
            <a:ext cx="649288" cy="431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1600"/>
              <a:t>H</a:t>
            </a:r>
            <a:r>
              <a:rPr lang="en-US" sz="1600" baseline="-25000"/>
              <a:t>1</a:t>
            </a:r>
            <a:endParaRPr lang="el-GR" sz="1600" baseline="-25000"/>
          </a:p>
        </p:txBody>
      </p:sp>
      <p:sp>
        <p:nvSpPr>
          <p:cNvPr id="24591" name="Text Box 28"/>
          <p:cNvSpPr txBox="1">
            <a:spLocks noChangeArrowheads="1"/>
          </p:cNvSpPr>
          <p:nvPr/>
        </p:nvSpPr>
        <p:spPr bwMode="auto">
          <a:xfrm>
            <a:off x="5219700" y="1052513"/>
            <a:ext cx="914400" cy="336550"/>
          </a:xfrm>
          <a:prstGeom prst="rect">
            <a:avLst/>
          </a:prstGeom>
          <a:noFill/>
          <a:ln w="12700">
            <a:noFill/>
            <a:miter lim="800000"/>
            <a:headEnd type="none" w="sm" len="sm"/>
            <a:tailEnd type="none" w="sm" len="sm"/>
          </a:ln>
        </p:spPr>
        <p:txBody>
          <a:bodyPr wrap="none">
            <a:spAutoFit/>
          </a:bodyPr>
          <a:lstStyle/>
          <a:p>
            <a:pPr algn="r"/>
            <a:r>
              <a:rPr lang="el-GR" sz="1600"/>
              <a:t>Μήνυμα</a:t>
            </a:r>
          </a:p>
        </p:txBody>
      </p:sp>
      <p:sp>
        <p:nvSpPr>
          <p:cNvPr id="24592" name="Text Box 29"/>
          <p:cNvSpPr txBox="1">
            <a:spLocks noChangeArrowheads="1"/>
          </p:cNvSpPr>
          <p:nvPr/>
        </p:nvSpPr>
        <p:spPr bwMode="auto">
          <a:xfrm>
            <a:off x="4572000" y="1628775"/>
            <a:ext cx="773113" cy="336550"/>
          </a:xfrm>
          <a:prstGeom prst="rect">
            <a:avLst/>
          </a:prstGeom>
          <a:noFill/>
          <a:ln w="12700">
            <a:noFill/>
            <a:miter lim="800000"/>
            <a:headEnd type="none" w="sm" len="sm"/>
            <a:tailEnd type="none" w="sm" len="sm"/>
          </a:ln>
        </p:spPr>
        <p:txBody>
          <a:bodyPr wrap="none">
            <a:spAutoFit/>
          </a:bodyPr>
          <a:lstStyle/>
          <a:p>
            <a:pPr algn="r"/>
            <a:r>
              <a:rPr lang="el-GR" sz="1600"/>
              <a:t>Τμήμα</a:t>
            </a:r>
          </a:p>
        </p:txBody>
      </p:sp>
      <p:sp>
        <p:nvSpPr>
          <p:cNvPr id="24593" name="Text Box 30"/>
          <p:cNvSpPr txBox="1">
            <a:spLocks noChangeArrowheads="1"/>
          </p:cNvSpPr>
          <p:nvPr/>
        </p:nvSpPr>
        <p:spPr bwMode="auto">
          <a:xfrm>
            <a:off x="4335463" y="2247900"/>
            <a:ext cx="184150" cy="336550"/>
          </a:xfrm>
          <a:prstGeom prst="rect">
            <a:avLst/>
          </a:prstGeom>
          <a:noFill/>
          <a:ln w="12700">
            <a:noFill/>
            <a:miter lim="800000"/>
            <a:headEnd type="none" w="sm" len="sm"/>
            <a:tailEnd type="none" w="sm" len="sm"/>
          </a:ln>
        </p:spPr>
        <p:txBody>
          <a:bodyPr wrap="none">
            <a:spAutoFit/>
          </a:bodyPr>
          <a:lstStyle/>
          <a:p>
            <a:pPr algn="r"/>
            <a:endParaRPr lang="el-GR" sz="1600"/>
          </a:p>
        </p:txBody>
      </p:sp>
      <p:sp>
        <p:nvSpPr>
          <p:cNvPr id="24594" name="Rectangle 32"/>
          <p:cNvSpPr>
            <a:spLocks noChangeArrowheads="1"/>
          </p:cNvSpPr>
          <p:nvPr/>
        </p:nvSpPr>
        <p:spPr bwMode="auto">
          <a:xfrm>
            <a:off x="4859338" y="2205038"/>
            <a:ext cx="649287" cy="431800"/>
          </a:xfrm>
          <a:prstGeom prst="rect">
            <a:avLst/>
          </a:prstGeom>
          <a:solidFill>
            <a:srgbClr val="FF9933"/>
          </a:solidFill>
          <a:ln w="12700">
            <a:solidFill>
              <a:schemeClr val="tx1"/>
            </a:solidFill>
            <a:miter lim="800000"/>
            <a:headEnd type="none" w="sm" len="sm"/>
            <a:tailEnd type="none" w="sm" len="sm"/>
          </a:ln>
        </p:spPr>
        <p:txBody>
          <a:bodyPr wrap="none" anchor="ctr"/>
          <a:lstStyle/>
          <a:p>
            <a:pPr algn="ctr"/>
            <a:r>
              <a:rPr lang="en-US" sz="1600"/>
              <a:t>H</a:t>
            </a:r>
            <a:r>
              <a:rPr lang="en-US" sz="1600" baseline="-25000"/>
              <a:t>2</a:t>
            </a:r>
            <a:endParaRPr lang="el-GR" sz="1600" baseline="-25000"/>
          </a:p>
        </p:txBody>
      </p:sp>
      <p:sp>
        <p:nvSpPr>
          <p:cNvPr id="24595" name="Rectangle 33"/>
          <p:cNvSpPr>
            <a:spLocks noChangeArrowheads="1"/>
          </p:cNvSpPr>
          <p:nvPr/>
        </p:nvSpPr>
        <p:spPr bwMode="auto">
          <a:xfrm>
            <a:off x="4859338" y="2781300"/>
            <a:ext cx="649287" cy="431800"/>
          </a:xfrm>
          <a:prstGeom prst="rect">
            <a:avLst/>
          </a:prstGeom>
          <a:solidFill>
            <a:srgbClr val="FF9933"/>
          </a:solidFill>
          <a:ln w="12700">
            <a:solidFill>
              <a:schemeClr val="tx1"/>
            </a:solidFill>
            <a:miter lim="800000"/>
            <a:headEnd type="none" w="sm" len="sm"/>
            <a:tailEnd type="none" w="sm" len="sm"/>
          </a:ln>
        </p:spPr>
        <p:txBody>
          <a:bodyPr wrap="none" anchor="ctr"/>
          <a:lstStyle/>
          <a:p>
            <a:pPr algn="ctr"/>
            <a:r>
              <a:rPr lang="en-US" sz="1600"/>
              <a:t>H</a:t>
            </a:r>
            <a:r>
              <a:rPr lang="en-US" sz="1600" baseline="-25000"/>
              <a:t>2</a:t>
            </a:r>
            <a:endParaRPr lang="el-GR" sz="1600" baseline="-25000"/>
          </a:p>
        </p:txBody>
      </p:sp>
      <p:sp>
        <p:nvSpPr>
          <p:cNvPr id="24596" name="Rectangle 34"/>
          <p:cNvSpPr>
            <a:spLocks noChangeArrowheads="1"/>
          </p:cNvSpPr>
          <p:nvPr/>
        </p:nvSpPr>
        <p:spPr bwMode="auto">
          <a:xfrm>
            <a:off x="4211638" y="2781300"/>
            <a:ext cx="649287" cy="431800"/>
          </a:xfrm>
          <a:prstGeom prst="rect">
            <a:avLst/>
          </a:prstGeom>
          <a:solidFill>
            <a:srgbClr val="E5E500"/>
          </a:solidFill>
          <a:ln w="12700">
            <a:solidFill>
              <a:schemeClr val="tx1"/>
            </a:solidFill>
            <a:miter lim="800000"/>
            <a:headEnd type="none" w="sm" len="sm"/>
            <a:tailEnd type="none" w="sm" len="sm"/>
          </a:ln>
        </p:spPr>
        <p:txBody>
          <a:bodyPr wrap="none" anchor="ctr"/>
          <a:lstStyle/>
          <a:p>
            <a:pPr algn="ctr"/>
            <a:r>
              <a:rPr lang="en-US" sz="1600"/>
              <a:t>H</a:t>
            </a:r>
            <a:r>
              <a:rPr lang="en-US" sz="1600" baseline="-25000"/>
              <a:t>3</a:t>
            </a:r>
            <a:endParaRPr lang="el-GR" sz="1600" baseline="-25000"/>
          </a:p>
        </p:txBody>
      </p:sp>
      <p:sp>
        <p:nvSpPr>
          <p:cNvPr id="24597" name="Text Box 35"/>
          <p:cNvSpPr txBox="1">
            <a:spLocks noChangeArrowheads="1"/>
          </p:cNvSpPr>
          <p:nvPr/>
        </p:nvSpPr>
        <p:spPr bwMode="auto">
          <a:xfrm>
            <a:off x="3708400" y="2276475"/>
            <a:ext cx="1076325" cy="336550"/>
          </a:xfrm>
          <a:prstGeom prst="rect">
            <a:avLst/>
          </a:prstGeom>
          <a:noFill/>
          <a:ln w="12700">
            <a:noFill/>
            <a:miter lim="800000"/>
            <a:headEnd type="none" w="sm" len="sm"/>
            <a:tailEnd type="none" w="sm" len="sm"/>
          </a:ln>
        </p:spPr>
        <p:txBody>
          <a:bodyPr wrap="none">
            <a:spAutoFit/>
          </a:bodyPr>
          <a:lstStyle/>
          <a:p>
            <a:pPr algn="r"/>
            <a:r>
              <a:rPr lang="en-US" sz="1600"/>
              <a:t>Datagram</a:t>
            </a:r>
            <a:endParaRPr lang="el-GR" sz="1600"/>
          </a:p>
        </p:txBody>
      </p:sp>
      <p:sp>
        <p:nvSpPr>
          <p:cNvPr id="24598" name="Line 36"/>
          <p:cNvSpPr>
            <a:spLocks noChangeShapeType="1"/>
          </p:cNvSpPr>
          <p:nvPr/>
        </p:nvSpPr>
        <p:spPr bwMode="auto">
          <a:xfrm>
            <a:off x="3059113" y="1412875"/>
            <a:ext cx="0" cy="1944688"/>
          </a:xfrm>
          <a:prstGeom prst="line">
            <a:avLst/>
          </a:prstGeom>
          <a:noFill/>
          <a:ln w="38100">
            <a:solidFill>
              <a:schemeClr val="tx1"/>
            </a:solidFill>
            <a:prstDash val="dash"/>
            <a:round/>
            <a:headEnd type="none" w="sm" len="sm"/>
            <a:tailEnd type="triangle" w="sm" len="sm"/>
          </a:ln>
        </p:spPr>
        <p:txBody>
          <a:bodyPr/>
          <a:lstStyle/>
          <a:p>
            <a:endParaRPr lang="el-GR"/>
          </a:p>
        </p:txBody>
      </p:sp>
      <p:sp>
        <p:nvSpPr>
          <p:cNvPr id="24599" name="Text Box 37"/>
          <p:cNvSpPr txBox="1">
            <a:spLocks noChangeArrowheads="1"/>
          </p:cNvSpPr>
          <p:nvPr/>
        </p:nvSpPr>
        <p:spPr bwMode="auto">
          <a:xfrm>
            <a:off x="3441700" y="2852738"/>
            <a:ext cx="711200" cy="338137"/>
          </a:xfrm>
          <a:prstGeom prst="rect">
            <a:avLst/>
          </a:prstGeom>
          <a:noFill/>
          <a:ln w="12700">
            <a:noFill/>
            <a:miter lim="800000"/>
            <a:headEnd type="none" w="sm" len="sm"/>
            <a:tailEnd type="none" w="sm" len="sm"/>
          </a:ln>
        </p:spPr>
        <p:txBody>
          <a:bodyPr wrap="none">
            <a:spAutoFit/>
          </a:bodyPr>
          <a:lstStyle/>
          <a:p>
            <a:pPr algn="r"/>
            <a:r>
              <a:rPr lang="en-GB" sz="1600"/>
              <a:t>frame</a:t>
            </a:r>
            <a:endParaRPr lang="el-GR" sz="1600"/>
          </a:p>
        </p:txBody>
      </p:sp>
      <p:sp>
        <p:nvSpPr>
          <p:cNvPr id="24600" name="Text Box 41"/>
          <p:cNvSpPr txBox="1">
            <a:spLocks noChangeArrowheads="1"/>
          </p:cNvSpPr>
          <p:nvPr/>
        </p:nvSpPr>
        <p:spPr bwMode="auto">
          <a:xfrm>
            <a:off x="5614988" y="2276475"/>
            <a:ext cx="407987" cy="336550"/>
          </a:xfrm>
          <a:prstGeom prst="rect">
            <a:avLst/>
          </a:prstGeom>
          <a:noFill/>
          <a:ln w="12700">
            <a:noFill/>
            <a:miter lim="800000"/>
            <a:headEnd type="none" w="sm" len="sm"/>
            <a:tailEnd type="none" w="sm" len="sm"/>
          </a:ln>
        </p:spPr>
        <p:txBody>
          <a:bodyPr wrap="none">
            <a:spAutoFit/>
          </a:bodyPr>
          <a:lstStyle/>
          <a:p>
            <a:pPr algn="r"/>
            <a:r>
              <a:rPr lang="en-US" sz="1600"/>
              <a:t>H</a:t>
            </a:r>
            <a:r>
              <a:rPr lang="en-US" sz="1600" baseline="-25000"/>
              <a:t>1</a:t>
            </a:r>
            <a:endParaRPr lang="el-GR" sz="1600" baseline="-25000"/>
          </a:p>
        </p:txBody>
      </p:sp>
      <p:sp>
        <p:nvSpPr>
          <p:cNvPr id="24601" name="TextBox 35"/>
          <p:cNvSpPr txBox="1">
            <a:spLocks noChangeArrowheads="1"/>
          </p:cNvSpPr>
          <p:nvPr/>
        </p:nvSpPr>
        <p:spPr bwMode="auto">
          <a:xfrm>
            <a:off x="179388" y="3716338"/>
            <a:ext cx="7561262" cy="400050"/>
          </a:xfrm>
          <a:prstGeom prst="rect">
            <a:avLst/>
          </a:prstGeom>
          <a:noFill/>
          <a:ln w="9525">
            <a:noFill/>
            <a:miter lim="800000"/>
            <a:headEnd/>
            <a:tailEnd/>
          </a:ln>
        </p:spPr>
        <p:txBody>
          <a:bodyPr wrap="none">
            <a:spAutoFit/>
          </a:bodyPr>
          <a:lstStyle/>
          <a:p>
            <a:r>
              <a:rPr lang="el-GR" sz="2000"/>
              <a:t>Ένα τερματικό κόμβος (</a:t>
            </a:r>
            <a:r>
              <a:rPr lang="en-US" sz="2000"/>
              <a:t>end-node) </a:t>
            </a:r>
            <a:r>
              <a:rPr lang="el-GR" sz="2000"/>
              <a:t>που στέλνει δεδομένα</a:t>
            </a:r>
            <a:r>
              <a:rPr lang="en-US" sz="2000"/>
              <a:t> (</a:t>
            </a:r>
            <a:r>
              <a:rPr lang="el-GR" sz="2000"/>
              <a:t>πηγή)</a:t>
            </a:r>
            <a:r>
              <a:rPr lang="en-US" sz="2000"/>
              <a:t>:</a:t>
            </a:r>
            <a:r>
              <a:rPr lang="el-GR" sz="200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l-GR" smtClean="0"/>
              <a:t>Αποδοτικότητα του </a:t>
            </a:r>
            <a:r>
              <a:rPr lang="en-US" smtClean="0"/>
              <a:t>Pure Aloha </a:t>
            </a:r>
          </a:p>
        </p:txBody>
      </p:sp>
      <p:sp>
        <p:nvSpPr>
          <p:cNvPr id="60419" name="Rectangle 3"/>
          <p:cNvSpPr>
            <a:spLocks noGrp="1" noChangeArrowheads="1"/>
          </p:cNvSpPr>
          <p:nvPr>
            <p:ph idx="1"/>
          </p:nvPr>
        </p:nvSpPr>
        <p:spPr>
          <a:xfrm>
            <a:off x="0" y="1268413"/>
            <a:ext cx="9144000" cy="4648200"/>
          </a:xfrm>
        </p:spPr>
        <p:txBody>
          <a:bodyPr/>
          <a:lstStyle/>
          <a:p>
            <a:pPr>
              <a:buFont typeface="Monotype Sorts"/>
              <a:buNone/>
            </a:pPr>
            <a:r>
              <a:rPr lang="el-GR" sz="1900" dirty="0" smtClean="0"/>
              <a:t>Πιθανότητα</a:t>
            </a:r>
            <a:r>
              <a:rPr lang="en-US" sz="1900" dirty="0" smtClean="0"/>
              <a:t> ( “</a:t>
            </a:r>
            <a:r>
              <a:rPr lang="el-GR" sz="1900" dirty="0" smtClean="0"/>
              <a:t>επιτυχία ενός συγκεκριμένου κόμβου</a:t>
            </a:r>
            <a:r>
              <a:rPr lang="en-US" sz="1900" dirty="0" smtClean="0"/>
              <a:t>” ) = </a:t>
            </a:r>
          </a:p>
          <a:p>
            <a:pPr>
              <a:buFont typeface="Monotype Sorts"/>
              <a:buNone/>
            </a:pPr>
            <a:r>
              <a:rPr lang="el-GR" sz="1900" dirty="0" smtClean="0"/>
              <a:t>Πιθανότητα</a:t>
            </a:r>
            <a:r>
              <a:rPr lang="en-US" sz="1900" dirty="0" smtClean="0"/>
              <a:t>( “</a:t>
            </a:r>
            <a:r>
              <a:rPr lang="el-GR" sz="1900" dirty="0" smtClean="0"/>
              <a:t>ο κόμβος να μεταδώσει τη χρονική στιγμή </a:t>
            </a:r>
            <a:r>
              <a:rPr lang="en-US" sz="1900" dirty="0" smtClean="0"/>
              <a:t>t</a:t>
            </a:r>
            <a:r>
              <a:rPr lang="en-US" sz="1900" baseline="-25000" dirty="0" smtClean="0"/>
              <a:t>0</a:t>
            </a:r>
            <a:r>
              <a:rPr lang="en-US" sz="1900" dirty="0" smtClean="0"/>
              <a:t>” ) *</a:t>
            </a:r>
          </a:p>
          <a:p>
            <a:pPr>
              <a:buFont typeface="Monotype Sorts"/>
              <a:buNone/>
            </a:pPr>
            <a:r>
              <a:rPr lang="el-GR" sz="1900" dirty="0" smtClean="0"/>
              <a:t>Πιθανότητα</a:t>
            </a:r>
            <a:r>
              <a:rPr lang="en-US" sz="1900" dirty="0" smtClean="0"/>
              <a:t>( “</a:t>
            </a:r>
            <a:r>
              <a:rPr lang="el-GR" sz="1900" dirty="0" smtClean="0"/>
              <a:t>κανένας άλλος κόμβος δεν μεταδίδει τις χρονικές στιγμές</a:t>
            </a:r>
            <a:r>
              <a:rPr lang="en-US" sz="1900" dirty="0" smtClean="0"/>
              <a:t> [t</a:t>
            </a:r>
            <a:r>
              <a:rPr lang="en-US" sz="1900" baseline="-25000" dirty="0" smtClean="0"/>
              <a:t>0</a:t>
            </a:r>
            <a:r>
              <a:rPr lang="en-US" sz="1900" dirty="0" smtClean="0"/>
              <a:t>-</a:t>
            </a:r>
            <a:r>
              <a:rPr lang="el-GR" sz="1900" dirty="0" smtClean="0"/>
              <a:t>τ</a:t>
            </a:r>
            <a:r>
              <a:rPr lang="en-US" sz="1900" dirty="0" smtClean="0"/>
              <a:t>, t</a:t>
            </a:r>
            <a:r>
              <a:rPr lang="en-US" sz="1900" baseline="-25000" dirty="0" smtClean="0"/>
              <a:t>0</a:t>
            </a:r>
            <a:r>
              <a:rPr lang="en-US" sz="1900" dirty="0" smtClean="0"/>
              <a:t>]</a:t>
            </a:r>
            <a:r>
              <a:rPr lang="el-GR" sz="1900" dirty="0" smtClean="0"/>
              <a:t> </a:t>
            </a:r>
            <a:r>
              <a:rPr lang="en-US" sz="1900" dirty="0" smtClean="0"/>
              <a:t>”) *</a:t>
            </a:r>
            <a:r>
              <a:rPr lang="el-GR" sz="1900" dirty="0" smtClean="0"/>
              <a:t> </a:t>
            </a:r>
            <a:endParaRPr lang="en-US" sz="1900" dirty="0" smtClean="0"/>
          </a:p>
          <a:p>
            <a:pPr>
              <a:buFont typeface="Monotype Sorts"/>
              <a:buNone/>
            </a:pPr>
            <a:r>
              <a:rPr lang="el-GR" sz="1900" dirty="0" smtClean="0"/>
              <a:t>Πιθανότητα</a:t>
            </a:r>
            <a:r>
              <a:rPr lang="en-US" sz="1900" dirty="0" smtClean="0"/>
              <a:t>( “</a:t>
            </a:r>
            <a:r>
              <a:rPr lang="el-GR" sz="1900" dirty="0" smtClean="0"/>
              <a:t>κανένας άλλος κόμβος δεν μεταδίδει τις χρονικές στιγμές</a:t>
            </a:r>
            <a:r>
              <a:rPr lang="en-US" sz="1900" dirty="0" smtClean="0"/>
              <a:t> [t</a:t>
            </a:r>
            <a:r>
              <a:rPr lang="en-US" sz="1900" baseline="-25000" dirty="0" smtClean="0"/>
              <a:t>0</a:t>
            </a:r>
            <a:r>
              <a:rPr lang="en-US" sz="1900" dirty="0" smtClean="0"/>
              <a:t>, t</a:t>
            </a:r>
            <a:r>
              <a:rPr lang="en-US" sz="1900" baseline="-25000" dirty="0" smtClean="0"/>
              <a:t>0</a:t>
            </a:r>
            <a:r>
              <a:rPr lang="en-US" sz="1900" dirty="0" smtClean="0"/>
              <a:t>+</a:t>
            </a:r>
            <a:r>
              <a:rPr lang="el-GR" sz="1900" dirty="0" smtClean="0"/>
              <a:t>τ</a:t>
            </a:r>
            <a:r>
              <a:rPr lang="en-US" sz="1900" dirty="0" smtClean="0"/>
              <a:t>]</a:t>
            </a:r>
            <a:r>
              <a:rPr lang="el-GR" sz="1900" dirty="0" smtClean="0"/>
              <a:t> </a:t>
            </a:r>
            <a:r>
              <a:rPr lang="en-US" sz="1900" dirty="0" smtClean="0"/>
              <a:t>”) =</a:t>
            </a:r>
          </a:p>
          <a:p>
            <a:pPr>
              <a:buFont typeface="Monotype Sorts"/>
              <a:buNone/>
            </a:pPr>
            <a:r>
              <a:rPr lang="en-US" sz="1900" dirty="0" smtClean="0"/>
              <a:t>                                      = p </a:t>
            </a:r>
            <a:r>
              <a:rPr lang="en-US" sz="1900" baseline="16000" dirty="0" smtClean="0"/>
              <a:t>. </a:t>
            </a:r>
            <a:r>
              <a:rPr lang="en-US" sz="1900" dirty="0" smtClean="0"/>
              <a:t>(1-p)</a:t>
            </a:r>
            <a:r>
              <a:rPr lang="en-US" sz="1900" b="1" baseline="30000" dirty="0" smtClean="0"/>
              <a:t>N-1</a:t>
            </a:r>
            <a:r>
              <a:rPr lang="en-US" sz="1900" baseline="16000" dirty="0" smtClean="0"/>
              <a:t> . </a:t>
            </a:r>
            <a:r>
              <a:rPr lang="en-US" sz="1900" dirty="0" smtClean="0"/>
              <a:t>(1-p)</a:t>
            </a:r>
            <a:r>
              <a:rPr lang="en-US" sz="1900" b="1" baseline="30000" dirty="0" smtClean="0"/>
              <a:t>N-1    </a:t>
            </a:r>
            <a:r>
              <a:rPr lang="en-US" sz="1900" b="1" dirty="0" smtClean="0"/>
              <a:t>= </a:t>
            </a:r>
            <a:r>
              <a:rPr lang="en-US" sz="1900" dirty="0" smtClean="0"/>
              <a:t>p </a:t>
            </a:r>
            <a:r>
              <a:rPr lang="en-US" sz="1900" baseline="16000" dirty="0" smtClean="0"/>
              <a:t>. </a:t>
            </a:r>
            <a:r>
              <a:rPr lang="en-US" sz="1900" dirty="0" smtClean="0"/>
              <a:t>(1-p)</a:t>
            </a:r>
            <a:r>
              <a:rPr lang="en-US" sz="1900" b="1" baseline="30000" dirty="0" smtClean="0"/>
              <a:t>2(N-1)</a:t>
            </a:r>
            <a:r>
              <a:rPr lang="en-US" sz="1900" baseline="16000" dirty="0" smtClean="0"/>
              <a:t> </a:t>
            </a:r>
            <a:endParaRPr lang="en-US" sz="1900" dirty="0" smtClean="0"/>
          </a:p>
          <a:p>
            <a:pPr>
              <a:buFont typeface="Monotype Sorts"/>
              <a:buNone/>
            </a:pPr>
            <a:endParaRPr lang="en-US" sz="1900" baseline="16000" dirty="0" smtClean="0"/>
          </a:p>
          <a:p>
            <a:pPr>
              <a:buFont typeface="Monotype Sorts"/>
              <a:buNone/>
            </a:pPr>
            <a:r>
              <a:rPr lang="en-US" sz="2200" baseline="16000" dirty="0" smtClean="0"/>
              <a:t>                              </a:t>
            </a:r>
            <a:r>
              <a:rPr lang="en-US" baseline="16000" dirty="0" smtClean="0">
                <a:solidFill>
                  <a:srgbClr val="3333FF"/>
                </a:solidFill>
              </a:rPr>
              <a:t>… </a:t>
            </a:r>
            <a:r>
              <a:rPr lang="el-GR" baseline="16000" dirty="0" smtClean="0">
                <a:solidFill>
                  <a:srgbClr val="3333FF"/>
                </a:solidFill>
              </a:rPr>
              <a:t>Διαλέγοντας το ιδανικό </a:t>
            </a:r>
            <a:r>
              <a:rPr lang="en-US" baseline="16000" dirty="0" smtClean="0">
                <a:solidFill>
                  <a:srgbClr val="3333FF"/>
                </a:solidFill>
              </a:rPr>
              <a:t>p </a:t>
            </a:r>
            <a:r>
              <a:rPr lang="el-GR" baseline="16000" dirty="0" smtClean="0">
                <a:solidFill>
                  <a:srgbClr val="3333FF"/>
                </a:solidFill>
              </a:rPr>
              <a:t>και</a:t>
            </a:r>
            <a:r>
              <a:rPr lang="el-GR" dirty="0" smtClean="0">
                <a:solidFill>
                  <a:srgbClr val="3333FF"/>
                </a:solidFill>
              </a:rPr>
              <a:t> </a:t>
            </a:r>
            <a:r>
              <a:rPr lang="el-GR" baseline="16000" dirty="0" smtClean="0">
                <a:solidFill>
                  <a:srgbClr val="3333FF"/>
                </a:solidFill>
              </a:rPr>
              <a:t>αφήνοντας</a:t>
            </a:r>
            <a:r>
              <a:rPr lang="en-US" baseline="16000" dirty="0" smtClean="0">
                <a:solidFill>
                  <a:srgbClr val="3333FF"/>
                </a:solidFill>
              </a:rPr>
              <a:t> </a:t>
            </a:r>
            <a:r>
              <a:rPr lang="el-GR" baseline="16000" dirty="0" smtClean="0">
                <a:solidFill>
                  <a:srgbClr val="3333FF"/>
                </a:solidFill>
              </a:rPr>
              <a:t>το</a:t>
            </a:r>
            <a:r>
              <a:rPr lang="en-US" baseline="16000" dirty="0" smtClean="0">
                <a:solidFill>
                  <a:srgbClr val="3333FF"/>
                </a:solidFill>
              </a:rPr>
              <a:t> n -&gt; </a:t>
            </a:r>
            <a:r>
              <a:rPr lang="el-GR" baseline="16000" dirty="0" smtClean="0">
                <a:solidFill>
                  <a:srgbClr val="3333FF"/>
                </a:solidFill>
              </a:rPr>
              <a:t>άπειρο</a:t>
            </a:r>
            <a:r>
              <a:rPr lang="en-US" baseline="16000" dirty="0" smtClean="0">
                <a:solidFill>
                  <a:srgbClr val="3333FF"/>
                </a:solidFill>
              </a:rPr>
              <a:t> ...</a:t>
            </a:r>
          </a:p>
          <a:p>
            <a:pPr>
              <a:buFont typeface="Monotype Sorts"/>
              <a:buNone/>
            </a:pPr>
            <a:r>
              <a:rPr lang="en-US" sz="2200" baseline="16000" dirty="0" smtClean="0"/>
              <a:t>                                        </a:t>
            </a:r>
            <a:br>
              <a:rPr lang="en-US" sz="2200" baseline="16000" dirty="0" smtClean="0"/>
            </a:br>
            <a:r>
              <a:rPr lang="en-US" sz="2200" baseline="16000" dirty="0" smtClean="0"/>
              <a:t>                                    = 1/(2e) = .18 </a:t>
            </a:r>
            <a:r>
              <a:rPr lang="en-US" sz="2200" dirty="0" smtClean="0"/>
              <a:t>	</a:t>
            </a:r>
            <a:endParaRPr lang="en-US" sz="2200" b="1" i="1" dirty="0" smtClean="0"/>
          </a:p>
          <a:p>
            <a:endParaRPr lang="en-US" dirty="0" smtClean="0"/>
          </a:p>
        </p:txBody>
      </p:sp>
      <p:sp>
        <p:nvSpPr>
          <p:cNvPr id="60420" name="Text Box 4"/>
          <p:cNvSpPr txBox="1">
            <a:spLocks noChangeArrowheads="1"/>
          </p:cNvSpPr>
          <p:nvPr/>
        </p:nvSpPr>
        <p:spPr bwMode="auto">
          <a:xfrm>
            <a:off x="1692275" y="5589588"/>
            <a:ext cx="2679700" cy="461962"/>
          </a:xfrm>
          <a:prstGeom prst="rect">
            <a:avLst/>
          </a:prstGeom>
          <a:noFill/>
          <a:ln w="9525">
            <a:noFill/>
            <a:miter lim="800000"/>
            <a:headEnd/>
            <a:tailEnd/>
          </a:ln>
        </p:spPr>
        <p:txBody>
          <a:bodyPr wrap="none">
            <a:spAutoFit/>
          </a:bodyPr>
          <a:lstStyle/>
          <a:p>
            <a:pPr eaLnBrk="0" hangingPunct="0"/>
            <a:r>
              <a:rPr lang="el-GR" sz="2400">
                <a:solidFill>
                  <a:srgbClr val="FF0000"/>
                </a:solidFill>
                <a:latin typeface="Comic Sans MS" pitchFamily="66" charset="0"/>
              </a:rPr>
              <a:t>Ακόμα χειρότερη</a:t>
            </a:r>
            <a:r>
              <a:rPr lang="en-US" sz="2400">
                <a:solidFill>
                  <a:srgbClr val="FF0000"/>
                </a:solidFill>
                <a:latin typeface="Comic Sans MS" pitchFamily="66"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l-GR" smtClean="0"/>
              <a:t>Ανεπάρκεια του </a:t>
            </a:r>
            <a:r>
              <a:rPr lang="en-US" smtClean="0"/>
              <a:t>ALOHA </a:t>
            </a:r>
            <a:endParaRPr lang="el-GR" smtClean="0"/>
          </a:p>
        </p:txBody>
      </p:sp>
      <p:sp>
        <p:nvSpPr>
          <p:cNvPr id="61443" name="Rectangle 3"/>
          <p:cNvSpPr>
            <a:spLocks noGrp="1" noChangeArrowheads="1"/>
          </p:cNvSpPr>
          <p:nvPr>
            <p:ph idx="1"/>
          </p:nvPr>
        </p:nvSpPr>
        <p:spPr>
          <a:xfrm>
            <a:off x="0" y="1143000"/>
            <a:ext cx="9144000" cy="4648200"/>
          </a:xfrm>
        </p:spPr>
        <p:txBody>
          <a:bodyPr/>
          <a:lstStyle/>
          <a:p>
            <a:pPr>
              <a:buFont typeface="Wingdings 2" pitchFamily="18" charset="2"/>
              <a:buChar char="W"/>
            </a:pPr>
            <a:r>
              <a:rPr lang="el-GR" dirty="0" smtClean="0">
                <a:sym typeface="Wingdings 2" pitchFamily="18" charset="2"/>
              </a:rPr>
              <a:t>Τόσο στο </a:t>
            </a:r>
            <a:r>
              <a:rPr lang="en-US" dirty="0" smtClean="0"/>
              <a:t>slotted </a:t>
            </a:r>
            <a:r>
              <a:rPr lang="el-GR" dirty="0" smtClean="0"/>
              <a:t>όσο και στο</a:t>
            </a:r>
            <a:r>
              <a:rPr lang="en-US" dirty="0" smtClean="0"/>
              <a:t> pure ALOHA, </a:t>
            </a:r>
            <a:endParaRPr lang="el-GR" dirty="0" smtClean="0"/>
          </a:p>
          <a:p>
            <a:pPr>
              <a:buFont typeface="Wingdings 2" pitchFamily="18" charset="2"/>
              <a:buNone/>
            </a:pPr>
            <a:r>
              <a:rPr lang="el-GR" dirty="0" smtClean="0"/>
              <a:t>   η απόφαση ενός κόμβου να μεταδώσει λαμβάνεται</a:t>
            </a:r>
            <a:r>
              <a:rPr lang="en-US" dirty="0" smtClean="0">
                <a:solidFill>
                  <a:schemeClr val="hlink"/>
                </a:solidFill>
              </a:rPr>
              <a:t> </a:t>
            </a:r>
            <a:r>
              <a:rPr lang="el-GR" b="1" i="1" u="sng" dirty="0" smtClean="0">
                <a:solidFill>
                  <a:schemeClr val="hlink"/>
                </a:solidFill>
              </a:rPr>
              <a:t>ανεξάρτητα</a:t>
            </a:r>
            <a:r>
              <a:rPr lang="en-US" b="1" i="1" dirty="0" smtClean="0">
                <a:solidFill>
                  <a:schemeClr val="hlink"/>
                </a:solidFill>
              </a:rPr>
              <a:t> </a:t>
            </a:r>
            <a:r>
              <a:rPr lang="el-GR" dirty="0" smtClean="0"/>
              <a:t>από τους άλλους κόμβους που είναι προσαρτημένοι στο κανάλι μετάδοσης</a:t>
            </a:r>
            <a:endParaRPr lang="en-US" dirty="0" smtClean="0"/>
          </a:p>
          <a:p>
            <a:endParaRPr lang="en-US" dirty="0" smtClean="0"/>
          </a:p>
          <a:p>
            <a:r>
              <a:rPr lang="el-GR" dirty="0" smtClean="0"/>
              <a:t>Ένας κόμβος </a:t>
            </a:r>
            <a:r>
              <a:rPr lang="el-GR" dirty="0" smtClean="0">
                <a:solidFill>
                  <a:srgbClr val="008000"/>
                </a:solidFill>
              </a:rPr>
              <a:t>δεν δίνει καμία σημασία στο εάν ένας άλλος κόμβος τυχαίνει να μεταδίδει </a:t>
            </a:r>
            <a:r>
              <a:rPr lang="el-GR" dirty="0" smtClean="0"/>
              <a:t>όταν ξεκινάει να μεταδίδει</a:t>
            </a:r>
            <a:r>
              <a:rPr lang="en-US" dirty="0" smtClean="0"/>
              <a:t> </a:t>
            </a:r>
            <a:endParaRPr lang="el-GR" dirty="0" smtClean="0"/>
          </a:p>
          <a:p>
            <a:pPr>
              <a:buFont typeface="Monotype Sorts"/>
              <a:buNone/>
            </a:pPr>
            <a:r>
              <a:rPr lang="el-GR" dirty="0" smtClean="0"/>
              <a:t>   ούτε </a:t>
            </a:r>
            <a:r>
              <a:rPr lang="en-US" dirty="0" smtClean="0"/>
              <a:t> </a:t>
            </a:r>
            <a:r>
              <a:rPr lang="el-GR" dirty="0" smtClean="0">
                <a:solidFill>
                  <a:srgbClr val="008000"/>
                </a:solidFill>
              </a:rPr>
              <a:t>σταματάει να μεταδίδει εάν ένας άλλος κόμβος ξεκινήσει να δημιουργεί παρεμβολές </a:t>
            </a:r>
            <a:r>
              <a:rPr lang="el-GR" dirty="0" smtClean="0"/>
              <a:t>στην μετάδοσή του</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l-GR" sz="2400" smtClean="0"/>
              <a:t>Σημαντικοί κανόνες στη μετάδοση πλαισίων στην αναμετάδοση</a:t>
            </a:r>
            <a:r>
              <a:rPr lang="en-US" sz="2400" smtClean="0"/>
              <a:t> </a:t>
            </a:r>
            <a:endParaRPr lang="el-GR" sz="2400" smtClean="0"/>
          </a:p>
        </p:txBody>
      </p:sp>
      <p:sp>
        <p:nvSpPr>
          <p:cNvPr id="62467" name="Rectangle 3"/>
          <p:cNvSpPr>
            <a:spLocks noGrp="1" noChangeArrowheads="1"/>
          </p:cNvSpPr>
          <p:nvPr>
            <p:ph idx="1"/>
          </p:nvPr>
        </p:nvSpPr>
        <p:spPr>
          <a:xfrm>
            <a:off x="0" y="1143000"/>
            <a:ext cx="9144000" cy="4648200"/>
          </a:xfrm>
        </p:spPr>
        <p:txBody>
          <a:bodyPr/>
          <a:lstStyle/>
          <a:p>
            <a:pPr>
              <a:lnSpc>
                <a:spcPct val="90000"/>
              </a:lnSpc>
              <a:buFont typeface="Monotype Sorts"/>
              <a:buNone/>
            </a:pPr>
            <a:endParaRPr lang="en-US" sz="2200" dirty="0" smtClean="0"/>
          </a:p>
          <a:p>
            <a:pPr>
              <a:lnSpc>
                <a:spcPct val="90000"/>
              </a:lnSpc>
              <a:buFont typeface="Monotype Sorts"/>
              <a:buNone/>
            </a:pPr>
            <a:r>
              <a:rPr lang="en-US" sz="2200" dirty="0" smtClean="0">
                <a:sym typeface="Wingdings" pitchFamily="2" charset="2"/>
              </a:rPr>
              <a:t> “</a:t>
            </a:r>
            <a:r>
              <a:rPr lang="el-GR" sz="2200" b="1" dirty="0" smtClean="0">
                <a:solidFill>
                  <a:srgbClr val="008000"/>
                </a:solidFill>
              </a:rPr>
              <a:t>Αισθανόμενος</a:t>
            </a:r>
            <a:r>
              <a:rPr lang="en-US" sz="2200" b="1" dirty="0" smtClean="0">
                <a:solidFill>
                  <a:srgbClr val="008000"/>
                </a:solidFill>
              </a:rPr>
              <a:t>”</a:t>
            </a:r>
            <a:r>
              <a:rPr lang="el-GR" sz="2200" b="1" dirty="0" smtClean="0">
                <a:solidFill>
                  <a:srgbClr val="008000"/>
                </a:solidFill>
              </a:rPr>
              <a:t> τον φορέα</a:t>
            </a:r>
            <a:r>
              <a:rPr lang="en-US" sz="2200" b="1" dirty="0" smtClean="0">
                <a:solidFill>
                  <a:srgbClr val="008000"/>
                </a:solidFill>
              </a:rPr>
              <a:t> (Carrier sensing)</a:t>
            </a:r>
            <a:r>
              <a:rPr lang="en-US" sz="2200" dirty="0" smtClean="0"/>
              <a:t> </a:t>
            </a:r>
            <a:r>
              <a:rPr lang="en-US" sz="1900" dirty="0" smtClean="0"/>
              <a:t>(“</a:t>
            </a:r>
            <a:r>
              <a:rPr lang="el-GR" sz="1900" dirty="0" smtClean="0"/>
              <a:t>άκου πριν μιλήσεις</a:t>
            </a:r>
            <a:r>
              <a:rPr lang="en-US" sz="1900" dirty="0" smtClean="0"/>
              <a:t>”)</a:t>
            </a:r>
          </a:p>
          <a:p>
            <a:pPr lvl="1">
              <a:lnSpc>
                <a:spcPct val="90000"/>
              </a:lnSpc>
              <a:buFont typeface="Arial" pitchFamily="34" charset="0"/>
              <a:buChar char="•"/>
            </a:pPr>
            <a:r>
              <a:rPr lang="el-GR" dirty="0" smtClean="0"/>
              <a:t>Ένας </a:t>
            </a:r>
            <a:r>
              <a:rPr lang="el-GR" b="1" dirty="0" smtClean="0"/>
              <a:t>κόμβος </a:t>
            </a:r>
            <a:r>
              <a:rPr lang="en-US" b="1" dirty="0" smtClean="0"/>
              <a:t>“</a:t>
            </a:r>
            <a:r>
              <a:rPr lang="el-GR" b="1" dirty="0" smtClean="0"/>
              <a:t>ακούει</a:t>
            </a:r>
            <a:r>
              <a:rPr lang="en-US" b="1" dirty="0" smtClean="0"/>
              <a:t>”</a:t>
            </a:r>
            <a:r>
              <a:rPr lang="el-GR" b="1" dirty="0" smtClean="0"/>
              <a:t> το κανάλι πριν στείλει</a:t>
            </a:r>
            <a:endParaRPr lang="en-US" b="1" dirty="0" smtClean="0"/>
          </a:p>
          <a:p>
            <a:pPr lvl="1">
              <a:lnSpc>
                <a:spcPct val="90000"/>
              </a:lnSpc>
              <a:buFont typeface="Arial" pitchFamily="34" charset="0"/>
              <a:buChar char="•"/>
            </a:pPr>
            <a:r>
              <a:rPr lang="el-GR" dirty="0" smtClean="0"/>
              <a:t>Εάν υπάρχει μετάδοση στο κανάλι</a:t>
            </a:r>
            <a:r>
              <a:rPr lang="en-US" dirty="0" smtClean="0"/>
              <a:t>:</a:t>
            </a:r>
          </a:p>
          <a:p>
            <a:pPr lvl="1">
              <a:lnSpc>
                <a:spcPct val="90000"/>
              </a:lnSpc>
              <a:buFont typeface="Arial" pitchFamily="34" charset="0"/>
              <a:buChar char="•"/>
            </a:pPr>
            <a:r>
              <a:rPr lang="en-US" dirty="0" smtClean="0"/>
              <a:t>    </a:t>
            </a:r>
            <a:r>
              <a:rPr lang="el-GR" dirty="0" smtClean="0"/>
              <a:t>ένας κόμβος περιμένει για ένα τυχαίο χρονικό διάστημα</a:t>
            </a:r>
            <a:r>
              <a:rPr lang="en-US" dirty="0" smtClean="0"/>
              <a:t> (“backs off”) </a:t>
            </a:r>
            <a:r>
              <a:rPr lang="el-GR" dirty="0" smtClean="0"/>
              <a:t>και μετά αισθάνεται ξανά το κανάλι</a:t>
            </a:r>
            <a:endParaRPr lang="en-US" dirty="0" smtClean="0"/>
          </a:p>
          <a:p>
            <a:pPr lvl="1">
              <a:lnSpc>
                <a:spcPct val="90000"/>
              </a:lnSpc>
              <a:buFont typeface="Arial" pitchFamily="34" charset="0"/>
              <a:buChar char="•"/>
            </a:pPr>
            <a:r>
              <a:rPr lang="el-GR" dirty="0" smtClean="0"/>
              <a:t>Εάν ένα κανάλι αισθανθεί να μην έχει κίνηση</a:t>
            </a:r>
            <a:r>
              <a:rPr lang="en-US" dirty="0" smtClean="0"/>
              <a:t>, </a:t>
            </a:r>
            <a:r>
              <a:rPr lang="el-GR" dirty="0" smtClean="0"/>
              <a:t>τότε ξεκινάει η μετάδοση του πλαισίου</a:t>
            </a:r>
            <a:endParaRPr lang="en-US" dirty="0" smtClean="0"/>
          </a:p>
          <a:p>
            <a:pPr>
              <a:lnSpc>
                <a:spcPct val="90000"/>
              </a:lnSpc>
              <a:buSzPct val="105000"/>
              <a:buFont typeface="Wingdings" pitchFamily="2" charset="2"/>
              <a:buChar char="F"/>
            </a:pPr>
            <a:r>
              <a:rPr lang="el-GR" sz="2200" b="1" dirty="0" smtClean="0">
                <a:solidFill>
                  <a:srgbClr val="008000"/>
                </a:solidFill>
              </a:rPr>
              <a:t>Εντοπισμός σύγκρουσης (</a:t>
            </a:r>
            <a:r>
              <a:rPr lang="en-US" sz="2200" b="1" dirty="0" smtClean="0">
                <a:solidFill>
                  <a:srgbClr val="008000"/>
                </a:solidFill>
              </a:rPr>
              <a:t>Collision detection</a:t>
            </a:r>
            <a:r>
              <a:rPr lang="el-GR" sz="2200" b="1" dirty="0" smtClean="0">
                <a:solidFill>
                  <a:srgbClr val="008000"/>
                </a:solidFill>
              </a:rPr>
              <a:t>)</a:t>
            </a:r>
            <a:r>
              <a:rPr lang="en-US" sz="2200" dirty="0" smtClean="0"/>
              <a:t> </a:t>
            </a:r>
            <a:r>
              <a:rPr lang="en-US" sz="1900" dirty="0" smtClean="0"/>
              <a:t>(“</a:t>
            </a:r>
            <a:r>
              <a:rPr lang="el-GR" sz="1900" dirty="0" smtClean="0"/>
              <a:t>Εάν κάποιος άλλος αρχίζει να μιλάει την ίδια ώρα, σταμάτα να μιλάς</a:t>
            </a:r>
            <a:r>
              <a:rPr lang="en-US" sz="1900" dirty="0" smtClean="0"/>
              <a:t>”)</a:t>
            </a:r>
          </a:p>
          <a:p>
            <a:pPr lvl="1">
              <a:lnSpc>
                <a:spcPct val="90000"/>
              </a:lnSpc>
              <a:buSzPct val="105000"/>
              <a:buFontTx/>
              <a:buChar char="•"/>
            </a:pPr>
            <a:r>
              <a:rPr lang="el-GR" dirty="0" smtClean="0"/>
              <a:t>Ένας </a:t>
            </a:r>
            <a:r>
              <a:rPr lang="el-GR" b="1" dirty="0" smtClean="0"/>
              <a:t>κόμβος που μεταδίδει ακούει το κανάλι καθώς μεταδίδει </a:t>
            </a:r>
            <a:endParaRPr lang="en-US" b="1" dirty="0" smtClean="0"/>
          </a:p>
          <a:p>
            <a:pPr lvl="1">
              <a:lnSpc>
                <a:spcPct val="90000"/>
              </a:lnSpc>
              <a:buSzPct val="105000"/>
              <a:buFontTx/>
              <a:buChar char="•"/>
            </a:pPr>
            <a:r>
              <a:rPr lang="el-GR" dirty="0" smtClean="0"/>
              <a:t>Εάν εντοπίσει ότι κάποιος άλλος κόμβος μεταδίδει ένα πλαίσιο που προκαλεί παρεμβολές</a:t>
            </a:r>
            <a:r>
              <a:rPr lang="en-US" dirty="0" smtClean="0"/>
              <a:t>:</a:t>
            </a:r>
          </a:p>
          <a:p>
            <a:pPr lvl="1">
              <a:lnSpc>
                <a:spcPct val="90000"/>
              </a:lnSpc>
              <a:buSzPct val="105000"/>
              <a:buFontTx/>
              <a:buNone/>
            </a:pPr>
            <a:r>
              <a:rPr lang="en-US" dirty="0" smtClean="0"/>
              <a:t>    </a:t>
            </a:r>
            <a:r>
              <a:rPr lang="el-GR" dirty="0" smtClean="0"/>
              <a:t>σταματάει να μεταδίδει και χρησιμοποιεί κάποιο πρωτόκολλο για να προσδιορίσει πότε θα προσπαθήσει ξανά να </a:t>
            </a:r>
            <a:r>
              <a:rPr lang="el-GR" dirty="0" err="1" smtClean="0"/>
              <a:t>μεταδόσει</a:t>
            </a:r>
            <a:endParaRPr lang="el-GR"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Carrier Sense Multiple Access: </a:t>
            </a:r>
            <a:r>
              <a:rPr lang="el-GR" smtClean="0"/>
              <a:t>Συγκρούσεις</a:t>
            </a:r>
            <a:endParaRPr lang="en-US" smtClean="0"/>
          </a:p>
        </p:txBody>
      </p:sp>
      <p:pic>
        <p:nvPicPr>
          <p:cNvPr id="63491" name="Picture 3" descr="5"/>
          <p:cNvPicPr>
            <a:picLocks noChangeAspect="1" noChangeArrowheads="1"/>
          </p:cNvPicPr>
          <p:nvPr/>
        </p:nvPicPr>
        <p:blipFill>
          <a:blip r:embed="rId2" cstate="print"/>
          <a:srcRect/>
          <a:stretch>
            <a:fillRect/>
          </a:stretch>
        </p:blipFill>
        <p:spPr bwMode="auto">
          <a:xfrm>
            <a:off x="4427538" y="1268413"/>
            <a:ext cx="4287837" cy="5049837"/>
          </a:xfrm>
          <a:prstGeom prst="rect">
            <a:avLst/>
          </a:prstGeom>
          <a:noFill/>
          <a:ln w="9525">
            <a:noFill/>
            <a:miter lim="800000"/>
            <a:headEnd/>
            <a:tailEnd/>
          </a:ln>
        </p:spPr>
      </p:pic>
      <p:sp>
        <p:nvSpPr>
          <p:cNvPr id="63492" name="Rectangle 4"/>
          <p:cNvSpPr>
            <a:spLocks noChangeArrowheads="1"/>
          </p:cNvSpPr>
          <p:nvPr/>
        </p:nvSpPr>
        <p:spPr bwMode="auto">
          <a:xfrm>
            <a:off x="0" y="1844675"/>
            <a:ext cx="3794125" cy="2062163"/>
          </a:xfrm>
          <a:prstGeom prst="rect">
            <a:avLst/>
          </a:prstGeom>
          <a:noFill/>
          <a:ln w="9525">
            <a:noFill/>
            <a:miter lim="800000"/>
            <a:headEnd/>
            <a:tailEnd/>
          </a:ln>
        </p:spPr>
        <p:txBody>
          <a:bodyPr>
            <a:spAutoFit/>
          </a:bodyPr>
          <a:lstStyle/>
          <a:p>
            <a:pPr eaLnBrk="0" hangingPunct="0"/>
            <a:r>
              <a:rPr lang="el-GR" sz="2400" b="1">
                <a:solidFill>
                  <a:schemeClr val="accent1"/>
                </a:solidFill>
                <a:latin typeface="Comic Sans MS" pitchFamily="66" charset="0"/>
              </a:rPr>
              <a:t>συγκρούσεις μπορούν ακόμα να συμβούν</a:t>
            </a:r>
            <a:r>
              <a:rPr lang="en-US" sz="2400">
                <a:solidFill>
                  <a:schemeClr val="accent2"/>
                </a:solidFill>
                <a:latin typeface="Comic Sans MS" pitchFamily="66" charset="0"/>
              </a:rPr>
              <a:t>:</a:t>
            </a:r>
            <a:endParaRPr lang="en-US" sz="2400">
              <a:latin typeface="Comic Sans MS" pitchFamily="66" charset="0"/>
            </a:endParaRPr>
          </a:p>
          <a:p>
            <a:pPr eaLnBrk="0" hangingPunct="0"/>
            <a:r>
              <a:rPr lang="el-GR" sz="2000">
                <a:latin typeface="Comic Sans MS" pitchFamily="66" charset="0"/>
              </a:rPr>
              <a:t>η καθυστέρηση διάδοσης σημαίνει ότι δύο κόμβοι μπορεί να μην ακούν την μετάδοση του άλλου</a:t>
            </a:r>
            <a:endParaRPr lang="en-US" sz="2400">
              <a:latin typeface="Times New Roman" pitchFamily="18" charset="0"/>
            </a:endParaRPr>
          </a:p>
        </p:txBody>
      </p:sp>
      <p:sp>
        <p:nvSpPr>
          <p:cNvPr id="63493" name="Rectangle 5"/>
          <p:cNvSpPr>
            <a:spLocks noChangeArrowheads="1"/>
          </p:cNvSpPr>
          <p:nvPr/>
        </p:nvSpPr>
        <p:spPr bwMode="auto">
          <a:xfrm>
            <a:off x="0" y="3933825"/>
            <a:ext cx="5148263" cy="1077913"/>
          </a:xfrm>
          <a:prstGeom prst="rect">
            <a:avLst/>
          </a:prstGeom>
          <a:noFill/>
          <a:ln w="9525">
            <a:noFill/>
            <a:miter lim="800000"/>
            <a:headEnd/>
            <a:tailEnd/>
          </a:ln>
        </p:spPr>
        <p:txBody>
          <a:bodyPr>
            <a:spAutoFit/>
          </a:bodyPr>
          <a:lstStyle/>
          <a:p>
            <a:pPr eaLnBrk="0" hangingPunct="0"/>
            <a:r>
              <a:rPr lang="el-GR" sz="2400">
                <a:solidFill>
                  <a:schemeClr val="accent2"/>
                </a:solidFill>
                <a:latin typeface="Comic Sans MS" pitchFamily="66" charset="0"/>
              </a:rPr>
              <a:t>σύγκρουση</a:t>
            </a:r>
            <a:r>
              <a:rPr lang="en-US" sz="2400">
                <a:solidFill>
                  <a:schemeClr val="accent2"/>
                </a:solidFill>
                <a:latin typeface="Comic Sans MS" pitchFamily="66" charset="0"/>
              </a:rPr>
              <a:t>:</a:t>
            </a:r>
            <a:endParaRPr lang="en-US" sz="2400">
              <a:latin typeface="Comic Sans MS" pitchFamily="66" charset="0"/>
            </a:endParaRPr>
          </a:p>
          <a:p>
            <a:pPr eaLnBrk="0" hangingPunct="0"/>
            <a:r>
              <a:rPr lang="el-GR" sz="2000">
                <a:latin typeface="Comic Sans MS" pitchFamily="66" charset="0"/>
              </a:rPr>
              <a:t>ο χρόνος μετάδοσης ολόκληρου του πακέτου σπαταλήθηκε</a:t>
            </a:r>
            <a:endParaRPr lang="en-US" sz="2000">
              <a:latin typeface="Times New Roman" pitchFamily="18" charset="0"/>
            </a:endParaRPr>
          </a:p>
        </p:txBody>
      </p:sp>
      <p:sp>
        <p:nvSpPr>
          <p:cNvPr id="63494" name="Rectangle 6"/>
          <p:cNvSpPr>
            <a:spLocks noChangeArrowheads="1"/>
          </p:cNvSpPr>
          <p:nvPr/>
        </p:nvSpPr>
        <p:spPr bwMode="auto">
          <a:xfrm>
            <a:off x="4787900" y="981075"/>
            <a:ext cx="3546475" cy="338138"/>
          </a:xfrm>
          <a:prstGeom prst="rect">
            <a:avLst/>
          </a:prstGeom>
          <a:noFill/>
          <a:ln w="9525">
            <a:noFill/>
            <a:miter lim="800000"/>
            <a:headEnd/>
            <a:tailEnd/>
          </a:ln>
        </p:spPr>
        <p:txBody>
          <a:bodyPr>
            <a:spAutoFit/>
          </a:bodyPr>
          <a:lstStyle/>
          <a:p>
            <a:pPr eaLnBrk="0" hangingPunct="0"/>
            <a:r>
              <a:rPr lang="el-GR" sz="1600">
                <a:latin typeface="Comic Sans MS" pitchFamily="66" charset="0"/>
              </a:rPr>
              <a:t>Διάταξη του χώρου των κόμβων</a:t>
            </a:r>
            <a:r>
              <a:rPr lang="en-US" sz="1600">
                <a:latin typeface="Comic Sans MS" pitchFamily="66" charset="0"/>
              </a:rPr>
              <a:t> </a:t>
            </a:r>
            <a:endParaRPr lang="en-US" sz="2000">
              <a:latin typeface="Times New Roman" pitchFamily="18" charset="0"/>
            </a:endParaRPr>
          </a:p>
        </p:txBody>
      </p:sp>
      <p:sp>
        <p:nvSpPr>
          <p:cNvPr id="63495" name="Rectangle 7"/>
          <p:cNvSpPr>
            <a:spLocks noChangeArrowheads="1"/>
          </p:cNvSpPr>
          <p:nvPr/>
        </p:nvSpPr>
        <p:spPr bwMode="auto">
          <a:xfrm>
            <a:off x="0" y="4868863"/>
            <a:ext cx="4787900" cy="1384300"/>
          </a:xfrm>
          <a:prstGeom prst="rect">
            <a:avLst/>
          </a:prstGeom>
          <a:noFill/>
          <a:ln w="9525">
            <a:noFill/>
            <a:miter lim="800000"/>
            <a:headEnd/>
            <a:tailEnd/>
          </a:ln>
        </p:spPr>
        <p:txBody>
          <a:bodyPr>
            <a:spAutoFit/>
          </a:bodyPr>
          <a:lstStyle/>
          <a:p>
            <a:pPr eaLnBrk="0" hangingPunct="0"/>
            <a:r>
              <a:rPr lang="el-GR" sz="2400">
                <a:solidFill>
                  <a:schemeClr val="accent2"/>
                </a:solidFill>
                <a:latin typeface="Comic Sans MS" pitchFamily="66" charset="0"/>
              </a:rPr>
              <a:t>σημείωση</a:t>
            </a:r>
            <a:r>
              <a:rPr lang="en-US" sz="2400">
                <a:solidFill>
                  <a:schemeClr val="accent2"/>
                </a:solidFill>
                <a:latin typeface="Comic Sans MS" pitchFamily="66" charset="0"/>
              </a:rPr>
              <a:t>:</a:t>
            </a:r>
            <a:endParaRPr lang="en-US" sz="2400">
              <a:latin typeface="Comic Sans MS" pitchFamily="66" charset="0"/>
            </a:endParaRPr>
          </a:p>
          <a:p>
            <a:pPr eaLnBrk="0" hangingPunct="0"/>
            <a:r>
              <a:rPr lang="el-GR" sz="2000">
                <a:latin typeface="Comic Sans MS" pitchFamily="66" charset="0"/>
              </a:rPr>
              <a:t>ο ρόλος της απόστασης και της καθυστέρησης διάδοσης στο καθορισμό της πιθανότητας σύγκρουσης</a:t>
            </a:r>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l-GR" smtClean="0"/>
              <a:t>Εντοπισμός σύγκρουσης</a:t>
            </a:r>
          </a:p>
        </p:txBody>
      </p:sp>
      <p:sp>
        <p:nvSpPr>
          <p:cNvPr id="64515" name="Rectangle 3"/>
          <p:cNvSpPr>
            <a:spLocks noGrp="1" noChangeArrowheads="1"/>
          </p:cNvSpPr>
          <p:nvPr>
            <p:ph idx="1"/>
          </p:nvPr>
        </p:nvSpPr>
        <p:spPr>
          <a:xfrm>
            <a:off x="0" y="1143000"/>
            <a:ext cx="9144000" cy="4648200"/>
          </a:xfrm>
        </p:spPr>
        <p:txBody>
          <a:bodyPr/>
          <a:lstStyle/>
          <a:p>
            <a:pPr>
              <a:buSzPct val="120000"/>
              <a:buFont typeface="Wingdings" pitchFamily="2" charset="2"/>
              <a:buChar char="F"/>
            </a:pPr>
            <a:r>
              <a:rPr lang="el-GR" sz="2200" b="1" smtClean="0">
                <a:solidFill>
                  <a:schemeClr val="hlink"/>
                </a:solidFill>
              </a:rPr>
              <a:t>Έντοπισμός σύγκρουσης</a:t>
            </a:r>
            <a:r>
              <a:rPr lang="en-US" sz="2200" smtClean="0"/>
              <a:t> </a:t>
            </a:r>
          </a:p>
          <a:p>
            <a:pPr>
              <a:buFont typeface="Wingdings" pitchFamily="2" charset="2"/>
              <a:buNone/>
            </a:pPr>
            <a:r>
              <a:rPr lang="en-US" sz="2200" smtClean="0"/>
              <a:t>   (“</a:t>
            </a:r>
            <a:r>
              <a:rPr lang="el-GR" sz="2200" smtClean="0"/>
              <a:t>εάν κάποιος άλλος αρχίσει να μιλάει την ίδια ώρα, σταμάτα να μιλάς</a:t>
            </a:r>
            <a:r>
              <a:rPr lang="en-US" sz="2200" smtClean="0"/>
              <a:t>”)</a:t>
            </a:r>
          </a:p>
          <a:p>
            <a:pPr lvl="1">
              <a:buSzPct val="105000"/>
              <a:buFontTx/>
              <a:buChar char="•"/>
            </a:pPr>
            <a:r>
              <a:rPr lang="el-GR" smtClean="0"/>
              <a:t>Ένας κόμβος που μεταδίδει ακούει το κανάλι καθώς μεταδίδει</a:t>
            </a:r>
            <a:endParaRPr lang="en-US" smtClean="0"/>
          </a:p>
          <a:p>
            <a:pPr lvl="1">
              <a:lnSpc>
                <a:spcPct val="90000"/>
              </a:lnSpc>
              <a:buSzPct val="105000"/>
              <a:buFontTx/>
              <a:buChar char="•"/>
            </a:pPr>
            <a:r>
              <a:rPr lang="el-GR" smtClean="0"/>
              <a:t>Εάν εντοπίσει ότι κάποιος άλλος </a:t>
            </a:r>
            <a:r>
              <a:rPr lang="en-US" smtClean="0"/>
              <a:t>adapter</a:t>
            </a:r>
            <a:r>
              <a:rPr lang="el-GR" smtClean="0"/>
              <a:t> μεταδίδει ένα πλαίσιο που προκαλεί παρεμβολές</a:t>
            </a:r>
            <a:r>
              <a:rPr lang="en-US" smtClean="0"/>
              <a:t>:</a:t>
            </a:r>
          </a:p>
          <a:p>
            <a:pPr lvl="1">
              <a:lnSpc>
                <a:spcPct val="90000"/>
              </a:lnSpc>
              <a:buSzPct val="105000"/>
              <a:buFontTx/>
              <a:buNone/>
            </a:pPr>
            <a:r>
              <a:rPr lang="en-US" smtClean="0"/>
              <a:t>    </a:t>
            </a:r>
            <a:r>
              <a:rPr lang="el-GR" smtClean="0"/>
              <a:t>σταματάει να μεταδίδει και χρησιμοποιεί κάποιο πρωτόκολλο για να προσδιορίσει πότε θα προσπαθήσει ξανά να μεταδώσει</a:t>
            </a:r>
          </a:p>
        </p:txBody>
      </p:sp>
      <p:sp>
        <p:nvSpPr>
          <p:cNvPr id="64516" name="Text Box 4"/>
          <p:cNvSpPr txBox="1">
            <a:spLocks noChangeArrowheads="1"/>
          </p:cNvSpPr>
          <p:nvPr/>
        </p:nvSpPr>
        <p:spPr bwMode="auto">
          <a:xfrm>
            <a:off x="1979613" y="4457700"/>
            <a:ext cx="6378575" cy="400050"/>
          </a:xfrm>
          <a:prstGeom prst="rect">
            <a:avLst/>
          </a:prstGeom>
          <a:noFill/>
          <a:ln w="38100">
            <a:solidFill>
              <a:schemeClr val="hlink"/>
            </a:solidFill>
            <a:miter lim="800000"/>
            <a:headEnd type="none" w="sm" len="sm"/>
            <a:tailEnd type="none" w="sm" len="sm"/>
          </a:ln>
        </p:spPr>
        <p:txBody>
          <a:bodyPr>
            <a:spAutoFit/>
          </a:bodyPr>
          <a:lstStyle/>
          <a:p>
            <a:pPr algn="r"/>
            <a:r>
              <a:rPr lang="el-GR" sz="2000"/>
              <a:t>Το </a:t>
            </a:r>
            <a:r>
              <a:rPr lang="en-US" sz="2000"/>
              <a:t>Ethernet </a:t>
            </a:r>
            <a:r>
              <a:rPr lang="el-GR" sz="2000"/>
              <a:t>χρησιμοποιεί τον εντοπισμό σύγκρουσης</a:t>
            </a:r>
            <a:r>
              <a:rPr lang="en-US" sz="2000"/>
              <a:t>!</a:t>
            </a:r>
            <a:endParaRPr lang="el-GR"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l-GR" smtClean="0"/>
              <a:t>Έλεγχος πολλαπλής πρόσβασης (συνέχεια)</a:t>
            </a:r>
            <a:endParaRPr lang="en-GB" smtClean="0"/>
          </a:p>
        </p:txBody>
      </p:sp>
      <p:sp>
        <p:nvSpPr>
          <p:cNvPr id="65539" name="Rectangle 3"/>
          <p:cNvSpPr>
            <a:spLocks noGrp="1" noChangeArrowheads="1"/>
          </p:cNvSpPr>
          <p:nvPr>
            <p:ph idx="1"/>
          </p:nvPr>
        </p:nvSpPr>
        <p:spPr>
          <a:xfrm>
            <a:off x="0" y="1773238"/>
            <a:ext cx="9144000" cy="4648200"/>
          </a:xfrm>
        </p:spPr>
        <p:txBody>
          <a:bodyPr/>
          <a:lstStyle/>
          <a:p>
            <a:pPr eaLnBrk="1" hangingPunct="1">
              <a:buNone/>
            </a:pPr>
            <a:r>
              <a:rPr lang="el-GR" sz="2200" dirty="0" smtClean="0"/>
              <a:t>Υπάρχει ένας </a:t>
            </a:r>
            <a:r>
              <a:rPr lang="en-US" sz="2200" dirty="0" smtClean="0"/>
              <a:t>master node </a:t>
            </a:r>
            <a:r>
              <a:rPr lang="el-GR" sz="2200" dirty="0" smtClean="0"/>
              <a:t>που ρωτά τον κάθε άλλο κόμβο εάν έχει να στείλει δεδομένα (</a:t>
            </a:r>
            <a:r>
              <a:rPr lang="en-US" sz="2200" dirty="0" smtClean="0"/>
              <a:t>poll)</a:t>
            </a:r>
            <a:endParaRPr lang="el-GR" sz="2200" dirty="0" smtClean="0"/>
          </a:p>
          <a:p>
            <a:pPr lvl="1" eaLnBrk="1" hangingPunct="1">
              <a:buFont typeface="Arial" pitchFamily="34" charset="0"/>
              <a:buChar char="•"/>
            </a:pPr>
            <a:r>
              <a:rPr lang="el-GR" dirty="0" smtClean="0"/>
              <a:t>Του στέλνει μήνυμα λέγοντας του ότι μπορεί να μεταδώσει μέχρι ένα μέγιστο αριθμό </a:t>
            </a:r>
            <a:r>
              <a:rPr lang="en-US" dirty="0" smtClean="0"/>
              <a:t>frames</a:t>
            </a:r>
          </a:p>
          <a:p>
            <a:pPr lvl="1" eaLnBrk="1" hangingPunct="1">
              <a:buFont typeface="Arial" pitchFamily="34" charset="0"/>
              <a:buChar char="•"/>
            </a:pPr>
            <a:r>
              <a:rPr lang="el-GR" dirty="0" smtClean="0"/>
              <a:t>Το κάνει αυτό διαδοχικά για τον κάθε ένα κόμβο (</a:t>
            </a:r>
            <a:r>
              <a:rPr lang="en-US" dirty="0" smtClean="0"/>
              <a:t>“round-robin”)</a:t>
            </a:r>
            <a:endParaRPr lang="en-GB" dirty="0" smtClean="0"/>
          </a:p>
        </p:txBody>
      </p:sp>
      <p:sp>
        <p:nvSpPr>
          <p:cNvPr id="65540" name="Text Box 12"/>
          <p:cNvSpPr txBox="1">
            <a:spLocks noChangeArrowheads="1"/>
          </p:cNvSpPr>
          <p:nvPr/>
        </p:nvSpPr>
        <p:spPr bwMode="auto">
          <a:xfrm>
            <a:off x="250825" y="1052513"/>
            <a:ext cx="8170863" cy="427037"/>
          </a:xfrm>
          <a:prstGeom prst="rect">
            <a:avLst/>
          </a:prstGeom>
          <a:noFill/>
          <a:ln w="12700">
            <a:noFill/>
            <a:miter lim="800000"/>
            <a:headEnd type="none" w="sm" len="sm"/>
            <a:tailEnd type="none" w="sm" len="sm"/>
          </a:ln>
        </p:spPr>
        <p:txBody>
          <a:bodyPr wrap="none">
            <a:spAutoFit/>
          </a:bodyPr>
          <a:lstStyle/>
          <a:p>
            <a:pPr algn="r"/>
            <a:r>
              <a:rPr lang="el-GR" sz="2200" b="1">
                <a:solidFill>
                  <a:schemeClr val="accent1"/>
                </a:solidFill>
              </a:rPr>
              <a:t>Παίρνοντας σειρά (</a:t>
            </a:r>
            <a:r>
              <a:rPr lang="en-US" sz="2200" b="1">
                <a:solidFill>
                  <a:schemeClr val="accent1"/>
                </a:solidFill>
              </a:rPr>
              <a:t>taking turns) – Polling-based </a:t>
            </a:r>
            <a:r>
              <a:rPr lang="el-GR" sz="2200" b="1">
                <a:solidFill>
                  <a:schemeClr val="accent1"/>
                </a:solidFill>
              </a:rPr>
              <a:t>μηχανισμοί</a:t>
            </a:r>
          </a:p>
        </p:txBody>
      </p:sp>
      <p:sp>
        <p:nvSpPr>
          <p:cNvPr id="65541" name="Rectangle 13"/>
          <p:cNvSpPr>
            <a:spLocks noChangeArrowheads="1"/>
          </p:cNvSpPr>
          <p:nvPr/>
        </p:nvSpPr>
        <p:spPr bwMode="auto">
          <a:xfrm>
            <a:off x="3563938" y="4005263"/>
            <a:ext cx="720725" cy="431800"/>
          </a:xfrm>
          <a:prstGeom prst="rect">
            <a:avLst/>
          </a:prstGeom>
          <a:solidFill>
            <a:srgbClr val="33CC33"/>
          </a:solidFill>
          <a:ln w="12700">
            <a:solidFill>
              <a:srgbClr val="FFFF00"/>
            </a:solidFill>
            <a:miter lim="800000"/>
            <a:headEnd type="none" w="sm" len="sm"/>
            <a:tailEnd type="none" w="sm" len="sm"/>
          </a:ln>
        </p:spPr>
        <p:txBody>
          <a:bodyPr wrap="none" anchor="ctr"/>
          <a:lstStyle/>
          <a:p>
            <a:pPr algn="ctr"/>
            <a:endParaRPr lang="el-GR">
              <a:solidFill>
                <a:srgbClr val="33CC33"/>
              </a:solidFill>
            </a:endParaRPr>
          </a:p>
        </p:txBody>
      </p:sp>
      <p:sp>
        <p:nvSpPr>
          <p:cNvPr id="65542" name="Rectangle 14"/>
          <p:cNvSpPr>
            <a:spLocks noChangeArrowheads="1"/>
          </p:cNvSpPr>
          <p:nvPr/>
        </p:nvSpPr>
        <p:spPr bwMode="auto">
          <a:xfrm>
            <a:off x="6877050" y="5084763"/>
            <a:ext cx="720725" cy="431800"/>
          </a:xfrm>
          <a:prstGeom prst="rect">
            <a:avLst/>
          </a:prstGeom>
          <a:solidFill>
            <a:srgbClr val="3333FF"/>
          </a:solidFill>
          <a:ln w="12700">
            <a:solidFill>
              <a:schemeClr val="tx1"/>
            </a:solidFill>
            <a:miter lim="800000"/>
            <a:headEnd type="none" w="sm" len="sm"/>
            <a:tailEnd type="none" w="sm" len="sm"/>
          </a:ln>
        </p:spPr>
        <p:txBody>
          <a:bodyPr wrap="none" anchor="ctr"/>
          <a:lstStyle/>
          <a:p>
            <a:pPr algn="r"/>
            <a:endParaRPr lang="el-GR"/>
          </a:p>
        </p:txBody>
      </p:sp>
      <p:sp>
        <p:nvSpPr>
          <p:cNvPr id="65543" name="Rectangle 15"/>
          <p:cNvSpPr>
            <a:spLocks noChangeArrowheads="1"/>
          </p:cNvSpPr>
          <p:nvPr/>
        </p:nvSpPr>
        <p:spPr bwMode="auto">
          <a:xfrm>
            <a:off x="5795963" y="5157788"/>
            <a:ext cx="720725" cy="431800"/>
          </a:xfrm>
          <a:prstGeom prst="rect">
            <a:avLst/>
          </a:prstGeom>
          <a:solidFill>
            <a:srgbClr val="3333FF"/>
          </a:solidFill>
          <a:ln w="12700">
            <a:solidFill>
              <a:schemeClr val="tx1"/>
            </a:solidFill>
            <a:miter lim="800000"/>
            <a:headEnd type="none" w="sm" len="sm"/>
            <a:tailEnd type="none" w="sm" len="sm"/>
          </a:ln>
        </p:spPr>
        <p:txBody>
          <a:bodyPr wrap="none" anchor="ctr"/>
          <a:lstStyle/>
          <a:p>
            <a:pPr algn="r"/>
            <a:endParaRPr lang="el-GR"/>
          </a:p>
        </p:txBody>
      </p:sp>
      <p:sp>
        <p:nvSpPr>
          <p:cNvPr id="65544" name="Rectangle 16"/>
          <p:cNvSpPr>
            <a:spLocks noChangeArrowheads="1"/>
          </p:cNvSpPr>
          <p:nvPr/>
        </p:nvSpPr>
        <p:spPr bwMode="auto">
          <a:xfrm>
            <a:off x="3563938" y="5157788"/>
            <a:ext cx="720725" cy="431800"/>
          </a:xfrm>
          <a:prstGeom prst="rect">
            <a:avLst/>
          </a:prstGeom>
          <a:solidFill>
            <a:srgbClr val="3333FF"/>
          </a:solidFill>
          <a:ln w="12700">
            <a:solidFill>
              <a:schemeClr val="tx1"/>
            </a:solidFill>
            <a:miter lim="800000"/>
            <a:headEnd type="none" w="sm" len="sm"/>
            <a:tailEnd type="none" w="sm" len="sm"/>
          </a:ln>
        </p:spPr>
        <p:txBody>
          <a:bodyPr wrap="none" anchor="ctr"/>
          <a:lstStyle/>
          <a:p>
            <a:pPr algn="r"/>
            <a:endParaRPr lang="el-GR"/>
          </a:p>
        </p:txBody>
      </p:sp>
      <p:sp>
        <p:nvSpPr>
          <p:cNvPr id="65545" name="Rectangle 17"/>
          <p:cNvSpPr>
            <a:spLocks noChangeArrowheads="1"/>
          </p:cNvSpPr>
          <p:nvPr/>
        </p:nvSpPr>
        <p:spPr bwMode="auto">
          <a:xfrm>
            <a:off x="2411413" y="5157788"/>
            <a:ext cx="720725" cy="431800"/>
          </a:xfrm>
          <a:prstGeom prst="rect">
            <a:avLst/>
          </a:prstGeom>
          <a:solidFill>
            <a:srgbClr val="3333FF"/>
          </a:solidFill>
          <a:ln w="12700">
            <a:solidFill>
              <a:schemeClr val="tx1"/>
            </a:solidFill>
            <a:miter lim="800000"/>
            <a:headEnd type="none" w="sm" len="sm"/>
            <a:tailEnd type="none" w="sm" len="sm"/>
          </a:ln>
        </p:spPr>
        <p:txBody>
          <a:bodyPr wrap="none" anchor="ctr"/>
          <a:lstStyle/>
          <a:p>
            <a:pPr algn="r"/>
            <a:endParaRPr lang="el-GR"/>
          </a:p>
        </p:txBody>
      </p:sp>
      <p:sp>
        <p:nvSpPr>
          <p:cNvPr id="65546" name="Rectangle 18"/>
          <p:cNvSpPr>
            <a:spLocks noChangeArrowheads="1"/>
          </p:cNvSpPr>
          <p:nvPr/>
        </p:nvSpPr>
        <p:spPr bwMode="auto">
          <a:xfrm>
            <a:off x="1403350" y="5157788"/>
            <a:ext cx="720725" cy="431800"/>
          </a:xfrm>
          <a:prstGeom prst="rect">
            <a:avLst/>
          </a:prstGeom>
          <a:solidFill>
            <a:srgbClr val="3333FF"/>
          </a:solidFill>
          <a:ln w="12700">
            <a:solidFill>
              <a:schemeClr val="tx1"/>
            </a:solidFill>
            <a:miter lim="800000"/>
            <a:headEnd type="none" w="sm" len="sm"/>
            <a:tailEnd type="none" w="sm" len="sm"/>
          </a:ln>
        </p:spPr>
        <p:txBody>
          <a:bodyPr wrap="none" anchor="ctr"/>
          <a:lstStyle/>
          <a:p>
            <a:pPr algn="r"/>
            <a:endParaRPr lang="el-GR"/>
          </a:p>
        </p:txBody>
      </p:sp>
      <p:sp>
        <p:nvSpPr>
          <p:cNvPr id="65547" name="Text Box 19"/>
          <p:cNvSpPr txBox="1">
            <a:spLocks noChangeArrowheads="1"/>
          </p:cNvSpPr>
          <p:nvPr/>
        </p:nvSpPr>
        <p:spPr bwMode="auto">
          <a:xfrm>
            <a:off x="1187450" y="5734050"/>
            <a:ext cx="1003300" cy="396875"/>
          </a:xfrm>
          <a:prstGeom prst="rect">
            <a:avLst/>
          </a:prstGeom>
          <a:noFill/>
          <a:ln w="12700">
            <a:noFill/>
            <a:miter lim="800000"/>
            <a:headEnd type="none" w="sm" len="sm"/>
            <a:tailEnd type="none" w="sm" len="sm"/>
          </a:ln>
        </p:spPr>
        <p:txBody>
          <a:bodyPr wrap="none">
            <a:spAutoFit/>
          </a:bodyPr>
          <a:lstStyle/>
          <a:p>
            <a:pPr algn="r"/>
            <a:r>
              <a:rPr lang="en-US" sz="2000"/>
              <a:t>Node 1</a:t>
            </a:r>
            <a:endParaRPr lang="el-GR" sz="2000"/>
          </a:p>
        </p:txBody>
      </p:sp>
      <p:sp>
        <p:nvSpPr>
          <p:cNvPr id="65548" name="Text Box 20"/>
          <p:cNvSpPr txBox="1">
            <a:spLocks noChangeArrowheads="1"/>
          </p:cNvSpPr>
          <p:nvPr/>
        </p:nvSpPr>
        <p:spPr bwMode="auto">
          <a:xfrm>
            <a:off x="2268538" y="5734050"/>
            <a:ext cx="1073150" cy="396875"/>
          </a:xfrm>
          <a:prstGeom prst="rect">
            <a:avLst/>
          </a:prstGeom>
          <a:noFill/>
          <a:ln w="12700">
            <a:noFill/>
            <a:miter lim="800000"/>
            <a:headEnd type="none" w="sm" len="sm"/>
            <a:tailEnd type="none" w="sm" len="sm"/>
          </a:ln>
        </p:spPr>
        <p:txBody>
          <a:bodyPr wrap="none">
            <a:spAutoFit/>
          </a:bodyPr>
          <a:lstStyle/>
          <a:p>
            <a:pPr algn="r"/>
            <a:r>
              <a:rPr lang="en-US" sz="2000"/>
              <a:t>Node 2 </a:t>
            </a:r>
            <a:endParaRPr lang="el-GR" sz="2000"/>
          </a:p>
        </p:txBody>
      </p:sp>
      <p:sp>
        <p:nvSpPr>
          <p:cNvPr id="59413" name="Line 21"/>
          <p:cNvSpPr>
            <a:spLocks noChangeShapeType="1"/>
          </p:cNvSpPr>
          <p:nvPr/>
        </p:nvSpPr>
        <p:spPr bwMode="auto">
          <a:xfrm flipH="1">
            <a:off x="1908175" y="4437063"/>
            <a:ext cx="1511300" cy="576262"/>
          </a:xfrm>
          <a:prstGeom prst="line">
            <a:avLst/>
          </a:prstGeom>
          <a:noFill/>
          <a:ln w="12700">
            <a:solidFill>
              <a:schemeClr val="tx1"/>
            </a:solidFill>
            <a:round/>
            <a:headEnd type="none" w="sm" len="sm"/>
            <a:tailEnd type="triangle" w="sm" len="sm"/>
          </a:ln>
        </p:spPr>
        <p:txBody>
          <a:bodyPr/>
          <a:lstStyle/>
          <a:p>
            <a:endParaRPr lang="el-GR"/>
          </a:p>
        </p:txBody>
      </p:sp>
      <p:sp>
        <p:nvSpPr>
          <p:cNvPr id="59414" name="Line 22"/>
          <p:cNvSpPr>
            <a:spLocks noChangeShapeType="1"/>
          </p:cNvSpPr>
          <p:nvPr/>
        </p:nvSpPr>
        <p:spPr bwMode="auto">
          <a:xfrm flipH="1">
            <a:off x="2700338" y="4508500"/>
            <a:ext cx="1008062" cy="647700"/>
          </a:xfrm>
          <a:prstGeom prst="line">
            <a:avLst/>
          </a:prstGeom>
          <a:noFill/>
          <a:ln w="12700">
            <a:solidFill>
              <a:schemeClr val="tx1"/>
            </a:solidFill>
            <a:round/>
            <a:headEnd type="none" w="sm" len="sm"/>
            <a:tailEnd type="triangle" w="sm" len="sm"/>
          </a:ln>
        </p:spPr>
        <p:txBody>
          <a:bodyPr/>
          <a:lstStyle/>
          <a:p>
            <a:endParaRPr lang="el-GR"/>
          </a:p>
        </p:txBody>
      </p:sp>
      <p:sp>
        <p:nvSpPr>
          <p:cNvPr id="59415" name="Line 23"/>
          <p:cNvSpPr>
            <a:spLocks noChangeShapeType="1"/>
          </p:cNvSpPr>
          <p:nvPr/>
        </p:nvSpPr>
        <p:spPr bwMode="auto">
          <a:xfrm>
            <a:off x="3924300" y="4508500"/>
            <a:ext cx="0" cy="576263"/>
          </a:xfrm>
          <a:prstGeom prst="line">
            <a:avLst/>
          </a:prstGeom>
          <a:noFill/>
          <a:ln w="12700">
            <a:solidFill>
              <a:schemeClr val="tx1"/>
            </a:solidFill>
            <a:round/>
            <a:headEnd type="none" w="sm" len="sm"/>
            <a:tailEnd type="triangle" w="sm" len="sm"/>
          </a:ln>
        </p:spPr>
        <p:txBody>
          <a:bodyPr/>
          <a:lstStyle/>
          <a:p>
            <a:endParaRPr lang="el-GR"/>
          </a:p>
        </p:txBody>
      </p:sp>
      <p:sp>
        <p:nvSpPr>
          <p:cNvPr id="59416" name="Line 24"/>
          <p:cNvSpPr>
            <a:spLocks noChangeShapeType="1"/>
          </p:cNvSpPr>
          <p:nvPr/>
        </p:nvSpPr>
        <p:spPr bwMode="auto">
          <a:xfrm>
            <a:off x="4211638" y="4581525"/>
            <a:ext cx="1944687" cy="503238"/>
          </a:xfrm>
          <a:prstGeom prst="line">
            <a:avLst/>
          </a:prstGeom>
          <a:noFill/>
          <a:ln w="12700">
            <a:solidFill>
              <a:schemeClr val="tx1"/>
            </a:solidFill>
            <a:round/>
            <a:headEnd type="none" w="sm" len="sm"/>
            <a:tailEnd type="triangle" w="sm" len="sm"/>
          </a:ln>
        </p:spPr>
        <p:txBody>
          <a:bodyPr/>
          <a:lstStyle/>
          <a:p>
            <a:endParaRPr lang="el-GR"/>
          </a:p>
        </p:txBody>
      </p:sp>
      <p:sp>
        <p:nvSpPr>
          <p:cNvPr id="59417" name="Line 25"/>
          <p:cNvSpPr>
            <a:spLocks noChangeShapeType="1"/>
          </p:cNvSpPr>
          <p:nvPr/>
        </p:nvSpPr>
        <p:spPr bwMode="auto">
          <a:xfrm>
            <a:off x="4140200" y="4508500"/>
            <a:ext cx="2952750" cy="433388"/>
          </a:xfrm>
          <a:prstGeom prst="line">
            <a:avLst/>
          </a:prstGeom>
          <a:noFill/>
          <a:ln w="12700">
            <a:solidFill>
              <a:schemeClr val="tx1"/>
            </a:solidFill>
            <a:round/>
            <a:headEnd type="none" w="sm" len="sm"/>
            <a:tailEnd type="triangle" w="sm" len="sm"/>
          </a:ln>
        </p:spPr>
        <p:txBody>
          <a:bodyPr/>
          <a:lstStyle/>
          <a:p>
            <a:endParaRPr lang="el-GR"/>
          </a:p>
        </p:txBody>
      </p:sp>
      <p:sp>
        <p:nvSpPr>
          <p:cNvPr id="65554" name="Text Box 26"/>
          <p:cNvSpPr txBox="1">
            <a:spLocks noChangeArrowheads="1"/>
          </p:cNvSpPr>
          <p:nvPr/>
        </p:nvSpPr>
        <p:spPr bwMode="auto">
          <a:xfrm>
            <a:off x="6840538" y="5759450"/>
            <a:ext cx="989012" cy="396875"/>
          </a:xfrm>
          <a:prstGeom prst="rect">
            <a:avLst/>
          </a:prstGeom>
          <a:noFill/>
          <a:ln w="12700">
            <a:noFill/>
            <a:miter lim="800000"/>
            <a:headEnd type="none" w="sm" len="sm"/>
            <a:tailEnd type="none" w="sm" len="sm"/>
          </a:ln>
        </p:spPr>
        <p:txBody>
          <a:bodyPr wrap="none">
            <a:spAutoFit/>
          </a:bodyPr>
          <a:lstStyle/>
          <a:p>
            <a:pPr algn="r"/>
            <a:r>
              <a:rPr lang="en-US" sz="2000"/>
              <a:t>Node k</a:t>
            </a:r>
            <a:endParaRPr lang="el-GR" sz="2000"/>
          </a:p>
        </p:txBody>
      </p:sp>
      <p:sp>
        <p:nvSpPr>
          <p:cNvPr id="65555" name="Text Box 27"/>
          <p:cNvSpPr txBox="1">
            <a:spLocks noChangeArrowheads="1"/>
          </p:cNvSpPr>
          <p:nvPr/>
        </p:nvSpPr>
        <p:spPr bwMode="auto">
          <a:xfrm>
            <a:off x="3127375" y="3671888"/>
            <a:ext cx="1593850" cy="396875"/>
          </a:xfrm>
          <a:prstGeom prst="rect">
            <a:avLst/>
          </a:prstGeom>
          <a:noFill/>
          <a:ln w="12700">
            <a:noFill/>
            <a:miter lim="800000"/>
            <a:headEnd type="none" w="sm" len="sm"/>
            <a:tailEnd type="none" w="sm" len="sm"/>
          </a:ln>
        </p:spPr>
        <p:txBody>
          <a:bodyPr wrap="none">
            <a:spAutoFit/>
          </a:bodyPr>
          <a:lstStyle/>
          <a:p>
            <a:pPr algn="r"/>
            <a:r>
              <a:rPr lang="en-US" sz="2000"/>
              <a:t>Master node</a:t>
            </a:r>
            <a:endParaRPr lang="el-GR" sz="2000"/>
          </a:p>
        </p:txBody>
      </p:sp>
      <p:sp>
        <p:nvSpPr>
          <p:cNvPr id="59420" name="Text Box 28"/>
          <p:cNvSpPr txBox="1">
            <a:spLocks noChangeArrowheads="1"/>
          </p:cNvSpPr>
          <p:nvPr/>
        </p:nvSpPr>
        <p:spPr bwMode="auto">
          <a:xfrm>
            <a:off x="1851025" y="4359275"/>
            <a:ext cx="581025" cy="396875"/>
          </a:xfrm>
          <a:prstGeom prst="rect">
            <a:avLst/>
          </a:prstGeom>
          <a:noFill/>
          <a:ln w="12700">
            <a:noFill/>
            <a:miter lim="800000"/>
            <a:headEnd type="none" w="sm" len="sm"/>
            <a:tailEnd type="none" w="sm" len="sm"/>
          </a:ln>
        </p:spPr>
        <p:txBody>
          <a:bodyPr wrap="none">
            <a:spAutoFit/>
          </a:bodyPr>
          <a:lstStyle/>
          <a:p>
            <a:pPr algn="r"/>
            <a:r>
              <a:rPr lang="en-US" sz="2000"/>
              <a:t>poll</a:t>
            </a:r>
            <a:endParaRPr lang="el-GR" sz="2000"/>
          </a:p>
        </p:txBody>
      </p:sp>
      <p:sp>
        <p:nvSpPr>
          <p:cNvPr id="65557" name="Text Box 29"/>
          <p:cNvSpPr txBox="1">
            <a:spLocks noChangeArrowheads="1"/>
          </p:cNvSpPr>
          <p:nvPr/>
        </p:nvSpPr>
        <p:spPr bwMode="auto">
          <a:xfrm>
            <a:off x="4643438" y="4941888"/>
            <a:ext cx="692150" cy="701675"/>
          </a:xfrm>
          <a:prstGeom prst="rect">
            <a:avLst/>
          </a:prstGeom>
          <a:noFill/>
          <a:ln w="12700">
            <a:noFill/>
            <a:miter lim="800000"/>
            <a:headEnd type="none" w="sm" len="sm"/>
            <a:tailEnd type="none" w="sm" len="sm"/>
          </a:ln>
        </p:spPr>
        <p:txBody>
          <a:bodyPr wrap="none">
            <a:spAutoFit/>
          </a:bodyPr>
          <a:lstStyle/>
          <a:p>
            <a:pPr algn="r"/>
            <a:r>
              <a:rPr lang="en-US" sz="4000"/>
              <a:t>…</a:t>
            </a:r>
            <a:endParaRPr lang="el-G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4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4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3" grpId="0" animBg="1"/>
      <p:bldP spid="59414" grpId="0" animBg="1"/>
      <p:bldP spid="59415" grpId="0" animBg="1"/>
      <p:bldP spid="59416" grpId="0" animBg="1"/>
      <p:bldP spid="594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227013"/>
            <a:ext cx="8839200" cy="763587"/>
          </a:xfrm>
        </p:spPr>
        <p:txBody>
          <a:bodyPr/>
          <a:lstStyle/>
          <a:p>
            <a:pPr eaLnBrk="1" hangingPunct="1"/>
            <a:r>
              <a:rPr lang="el-GR" smtClean="0"/>
              <a:t>Έλεγχος πολλαπλής πρόσβασης (συνέχεια)</a:t>
            </a:r>
            <a:endParaRPr lang="en-GB" smtClean="0"/>
          </a:p>
        </p:txBody>
      </p:sp>
      <p:sp>
        <p:nvSpPr>
          <p:cNvPr id="66563" name="Rectangle 3"/>
          <p:cNvSpPr>
            <a:spLocks noGrp="1" noChangeArrowheads="1"/>
          </p:cNvSpPr>
          <p:nvPr>
            <p:ph type="body" idx="4294967295"/>
          </p:nvPr>
        </p:nvSpPr>
        <p:spPr>
          <a:xfrm>
            <a:off x="0" y="1412875"/>
            <a:ext cx="9144000" cy="4648200"/>
          </a:xfrm>
        </p:spPr>
        <p:txBody>
          <a:bodyPr/>
          <a:lstStyle/>
          <a:p>
            <a:pPr eaLnBrk="1" hangingPunct="1">
              <a:buNone/>
            </a:pPr>
            <a:r>
              <a:rPr lang="el-GR" sz="2200" dirty="0" smtClean="0"/>
              <a:t>Έλεγχος πρόσβασης με </a:t>
            </a:r>
            <a:r>
              <a:rPr lang="el-GR" sz="2200" b="1" dirty="0" smtClean="0">
                <a:solidFill>
                  <a:schemeClr val="accent1"/>
                </a:solidFill>
              </a:rPr>
              <a:t>κουπόνι</a:t>
            </a:r>
            <a:endParaRPr lang="en-US" sz="2200" b="1" dirty="0" smtClean="0">
              <a:solidFill>
                <a:schemeClr val="accent1"/>
              </a:solidFill>
            </a:endParaRPr>
          </a:p>
          <a:p>
            <a:pPr lvl="1" eaLnBrk="1" hangingPunct="1">
              <a:buFont typeface="Arial" pitchFamily="34" charset="0"/>
              <a:buChar char="•"/>
            </a:pPr>
            <a:r>
              <a:rPr lang="el-GR" sz="2200" dirty="0" smtClean="0"/>
              <a:t>ένα κουπόνι μεταδίδεται </a:t>
            </a:r>
            <a:r>
              <a:rPr lang="el-GR" sz="2200" b="1" dirty="0" smtClean="0">
                <a:solidFill>
                  <a:srgbClr val="3333FF"/>
                </a:solidFill>
              </a:rPr>
              <a:t>κυκλικά μεταξύ των κόμβων</a:t>
            </a:r>
            <a:endParaRPr lang="en-GB" sz="2200" b="1" dirty="0" smtClean="0">
              <a:solidFill>
                <a:srgbClr val="3333FF"/>
              </a:solidFill>
            </a:endParaRPr>
          </a:p>
          <a:p>
            <a:pPr lvl="1" eaLnBrk="1" hangingPunct="1">
              <a:buFont typeface="Arial" pitchFamily="34" charset="0"/>
              <a:buChar char="•"/>
            </a:pPr>
            <a:r>
              <a:rPr lang="el-GR" sz="2200" dirty="0" smtClean="0"/>
              <a:t>ο κόμβος που διαθέτει το κουπόνι μπορεί να μεταδώσει</a:t>
            </a:r>
            <a:endParaRPr lang="en-GB" sz="2200" dirty="0" smtClean="0"/>
          </a:p>
          <a:p>
            <a:pPr lvl="1" eaLnBrk="1" hangingPunct="1">
              <a:buFont typeface="Arial" pitchFamily="34" charset="0"/>
              <a:buChar char="•"/>
            </a:pPr>
            <a:r>
              <a:rPr lang="el-GR" sz="2200" dirty="0" smtClean="0"/>
              <a:t>θα πρέπει να ελέγχεται αν το κουπόνι έχει χαθεί, και τυχόν άδικη συμπεριφορά κάποιου κόμβου</a:t>
            </a:r>
            <a:endParaRPr lang="en-GB" sz="2200" dirty="0" smtClean="0"/>
          </a:p>
          <a:p>
            <a:pPr eaLnBrk="1" hangingPunct="1"/>
            <a:r>
              <a:rPr lang="el-GR" sz="2200" dirty="0" smtClean="0"/>
              <a:t>Δακτύλιος</a:t>
            </a:r>
            <a:r>
              <a:rPr lang="en-GB" sz="2200" dirty="0" smtClean="0"/>
              <a:t>: </a:t>
            </a:r>
            <a:r>
              <a:rPr lang="el-GR" sz="2200" dirty="0" smtClean="0"/>
              <a:t>οι κόμβοι συνδέονται σε διάταξη δακτυλίου</a:t>
            </a:r>
            <a:endParaRPr lang="en-GB" sz="2200" dirty="0" smtClean="0"/>
          </a:p>
        </p:txBody>
      </p:sp>
      <p:sp>
        <p:nvSpPr>
          <p:cNvPr id="66564" name="Oval 4"/>
          <p:cNvSpPr>
            <a:spLocks noChangeArrowheads="1"/>
          </p:cNvSpPr>
          <p:nvPr/>
        </p:nvSpPr>
        <p:spPr bwMode="auto">
          <a:xfrm>
            <a:off x="2971800" y="3886200"/>
            <a:ext cx="2743200" cy="2286000"/>
          </a:xfrm>
          <a:prstGeom prst="ellipse">
            <a:avLst/>
          </a:prstGeom>
          <a:noFill/>
          <a:ln w="12700">
            <a:solidFill>
              <a:schemeClr val="tx1"/>
            </a:solidFill>
            <a:round/>
            <a:headEnd type="none" w="sm" len="sm"/>
            <a:tailEnd type="none" w="sm" len="sm"/>
          </a:ln>
        </p:spPr>
        <p:txBody>
          <a:bodyPr wrap="none" anchor="ctr"/>
          <a:lstStyle/>
          <a:p>
            <a:pPr algn="r"/>
            <a:endParaRPr lang="el-GR" sz="1600"/>
          </a:p>
        </p:txBody>
      </p:sp>
      <p:sp>
        <p:nvSpPr>
          <p:cNvPr id="66565" name="Rectangle 5"/>
          <p:cNvSpPr>
            <a:spLocks noChangeArrowheads="1"/>
          </p:cNvSpPr>
          <p:nvPr/>
        </p:nvSpPr>
        <p:spPr bwMode="auto">
          <a:xfrm>
            <a:off x="2771775" y="4797425"/>
            <a:ext cx="4572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r"/>
            <a:endParaRPr lang="el-GR" sz="1600"/>
          </a:p>
        </p:txBody>
      </p:sp>
      <p:sp>
        <p:nvSpPr>
          <p:cNvPr id="66566" name="Rectangle 6"/>
          <p:cNvSpPr>
            <a:spLocks noChangeArrowheads="1"/>
          </p:cNvSpPr>
          <p:nvPr/>
        </p:nvSpPr>
        <p:spPr bwMode="auto">
          <a:xfrm>
            <a:off x="4140200" y="3644900"/>
            <a:ext cx="4572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r"/>
            <a:endParaRPr lang="el-GR" sz="1600"/>
          </a:p>
        </p:txBody>
      </p:sp>
      <p:sp>
        <p:nvSpPr>
          <p:cNvPr id="66567" name="Rectangle 7"/>
          <p:cNvSpPr>
            <a:spLocks noChangeArrowheads="1"/>
          </p:cNvSpPr>
          <p:nvPr/>
        </p:nvSpPr>
        <p:spPr bwMode="auto">
          <a:xfrm>
            <a:off x="5508625" y="4797425"/>
            <a:ext cx="4572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r"/>
            <a:endParaRPr lang="el-GR" sz="1600"/>
          </a:p>
        </p:txBody>
      </p:sp>
      <p:sp>
        <p:nvSpPr>
          <p:cNvPr id="66568" name="Rectangle 8"/>
          <p:cNvSpPr>
            <a:spLocks noChangeArrowheads="1"/>
          </p:cNvSpPr>
          <p:nvPr/>
        </p:nvSpPr>
        <p:spPr bwMode="auto">
          <a:xfrm>
            <a:off x="4114800" y="5943600"/>
            <a:ext cx="4572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r"/>
            <a:endParaRPr lang="el-GR" sz="1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88913"/>
            <a:ext cx="9825038" cy="763587"/>
          </a:xfrm>
        </p:spPr>
        <p:txBody>
          <a:bodyPr/>
          <a:lstStyle/>
          <a:p>
            <a:pPr eaLnBrk="1" hangingPunct="1"/>
            <a:r>
              <a:rPr lang="el-GR" sz="2800" smtClean="0"/>
              <a:t>Έλεγχος πολλαπλής πρόσβασης </a:t>
            </a:r>
            <a:r>
              <a:rPr lang="el-GR" sz="2600" smtClean="0"/>
              <a:t>(</a:t>
            </a:r>
            <a:r>
              <a:rPr lang="en-US" sz="2600" smtClean="0"/>
              <a:t>Multiple Access Control</a:t>
            </a:r>
            <a:r>
              <a:rPr lang="el-GR" sz="2600" smtClean="0"/>
              <a:t>)</a:t>
            </a:r>
            <a:endParaRPr lang="en-GB" sz="2600" smtClean="0"/>
          </a:p>
        </p:txBody>
      </p:sp>
      <p:sp>
        <p:nvSpPr>
          <p:cNvPr id="67587" name="Rectangle 3"/>
          <p:cNvSpPr>
            <a:spLocks noGrp="1" noChangeArrowheads="1"/>
          </p:cNvSpPr>
          <p:nvPr>
            <p:ph idx="1"/>
          </p:nvPr>
        </p:nvSpPr>
        <p:spPr>
          <a:xfrm>
            <a:off x="0" y="1125538"/>
            <a:ext cx="9144000" cy="4648200"/>
          </a:xfrm>
        </p:spPr>
        <p:txBody>
          <a:bodyPr/>
          <a:lstStyle/>
          <a:p>
            <a:pPr eaLnBrk="1" hangingPunct="1">
              <a:buFont typeface="Arial" panose="020B0604020202020204" pitchFamily="34" charset="0"/>
              <a:buChar char="•"/>
            </a:pPr>
            <a:r>
              <a:rPr lang="en-US" b="1" dirty="0" smtClean="0"/>
              <a:t>TDM, FDM</a:t>
            </a:r>
            <a:r>
              <a:rPr lang="en-US" dirty="0" smtClean="0"/>
              <a:t>: </a:t>
            </a:r>
            <a:r>
              <a:rPr lang="el-GR" dirty="0" smtClean="0"/>
              <a:t>δεν είναι αποδοτικό</a:t>
            </a:r>
            <a:endParaRPr lang="en-US" dirty="0" smtClean="0"/>
          </a:p>
          <a:p>
            <a:pPr eaLnBrk="1" hangingPunct="1">
              <a:buFont typeface="Arial" panose="020B0604020202020204" pitchFamily="34" charset="0"/>
              <a:buChar char="•"/>
            </a:pPr>
            <a:r>
              <a:rPr lang="en-US" b="1" dirty="0" smtClean="0"/>
              <a:t>Ethernet</a:t>
            </a:r>
            <a:r>
              <a:rPr lang="en-US" dirty="0" smtClean="0"/>
              <a:t>: </a:t>
            </a:r>
            <a:r>
              <a:rPr lang="el-GR" dirty="0" smtClean="0"/>
              <a:t>βασίζεται στο</a:t>
            </a:r>
            <a:r>
              <a:rPr lang="en-US" dirty="0" smtClean="0"/>
              <a:t> </a:t>
            </a:r>
            <a:r>
              <a:rPr lang="en-US" b="1" dirty="0" smtClean="0">
                <a:solidFill>
                  <a:schemeClr val="accent1"/>
                </a:solidFill>
              </a:rPr>
              <a:t>Carrier Sense Multiple Access/Collision Detect</a:t>
            </a:r>
            <a:r>
              <a:rPr lang="el-GR" b="1" dirty="0" smtClean="0">
                <a:solidFill>
                  <a:schemeClr val="accent1"/>
                </a:solidFill>
              </a:rPr>
              <a:t> (</a:t>
            </a:r>
            <a:r>
              <a:rPr lang="en-US" b="1" dirty="0" smtClean="0">
                <a:solidFill>
                  <a:schemeClr val="accent1"/>
                </a:solidFill>
              </a:rPr>
              <a:t>CSMA/CD)</a:t>
            </a:r>
          </a:p>
          <a:p>
            <a:pPr lvl="1" eaLnBrk="1" hangingPunct="1">
              <a:buFont typeface="Courier New" panose="02070309020205020404" pitchFamily="49" charset="0"/>
              <a:buChar char="o"/>
            </a:pPr>
            <a:r>
              <a:rPr lang="el-GR" sz="2400" b="1" i="1" dirty="0" smtClean="0">
                <a:solidFill>
                  <a:srgbClr val="3333FF"/>
                </a:solidFill>
              </a:rPr>
              <a:t>περίμενε </a:t>
            </a:r>
            <a:r>
              <a:rPr lang="el-GR" sz="2400" dirty="0" smtClean="0">
                <a:solidFill>
                  <a:srgbClr val="3333FF"/>
                </a:solidFill>
              </a:rPr>
              <a:t>μέχρι το κανάλι να είναι κενό, τότε στείλε πακέτο</a:t>
            </a:r>
          </a:p>
          <a:p>
            <a:pPr lvl="1" eaLnBrk="1" hangingPunct="1">
              <a:buFont typeface="Courier New" panose="02070309020205020404" pitchFamily="49" charset="0"/>
              <a:buChar char="o"/>
            </a:pPr>
            <a:r>
              <a:rPr lang="el-GR" sz="2400" b="1" i="1" u="sng" dirty="0" smtClean="0">
                <a:solidFill>
                  <a:srgbClr val="3333FF"/>
                </a:solidFill>
              </a:rPr>
              <a:t>σταμάτησε</a:t>
            </a:r>
            <a:r>
              <a:rPr lang="el-GR" sz="2400" dirty="0" smtClean="0">
                <a:solidFill>
                  <a:srgbClr val="3333FF"/>
                </a:solidFill>
              </a:rPr>
              <a:t> τη μετάδοση αν συμβεί σύγκρουση</a:t>
            </a:r>
            <a:endParaRPr lang="en-GB" sz="2400" dirty="0" smtClean="0">
              <a:solidFill>
                <a:srgbClr val="3333FF"/>
              </a:solidFill>
            </a:endParaRPr>
          </a:p>
          <a:p>
            <a:pPr lvl="1" eaLnBrk="1" hangingPunct="1">
              <a:buFont typeface="Courier New" panose="02070309020205020404" pitchFamily="49" charset="0"/>
              <a:buChar char="o"/>
            </a:pPr>
            <a:r>
              <a:rPr lang="el-GR" sz="2400" b="1" dirty="0" smtClean="0"/>
              <a:t>περίμενε </a:t>
            </a:r>
            <a:r>
              <a:rPr lang="el-GR" sz="2400" b="1" i="1" dirty="0" smtClean="0"/>
              <a:t>τυχαίο χρόνο </a:t>
            </a:r>
            <a:r>
              <a:rPr lang="el-GR" sz="2400" b="1" dirty="0" smtClean="0"/>
              <a:t>μετά την σύγκρουση</a:t>
            </a:r>
            <a:endParaRPr lang="en-GB" sz="2400" b="1" dirty="0" smtClean="0"/>
          </a:p>
          <a:p>
            <a:pPr eaLnBrk="1" hangingPunct="1">
              <a:buFont typeface="Arial" panose="020B0604020202020204" pitchFamily="34" charset="0"/>
              <a:buChar char="•"/>
            </a:pPr>
            <a:r>
              <a:rPr lang="en-GB" b="1" dirty="0" smtClean="0"/>
              <a:t>ALOHA</a:t>
            </a:r>
            <a:r>
              <a:rPr lang="en-GB" dirty="0" smtClean="0"/>
              <a:t>: </a:t>
            </a:r>
            <a:r>
              <a:rPr lang="el-GR" dirty="0" smtClean="0"/>
              <a:t>λιγότερο </a:t>
            </a:r>
            <a:r>
              <a:rPr lang="en-US" dirty="0" smtClean="0"/>
              <a:t>“</a:t>
            </a:r>
            <a:r>
              <a:rPr lang="el-GR" dirty="0" smtClean="0"/>
              <a:t>ευγενικό</a:t>
            </a:r>
            <a:r>
              <a:rPr lang="en-US" dirty="0" smtClean="0"/>
              <a:t>”</a:t>
            </a:r>
            <a:r>
              <a:rPr lang="el-GR" dirty="0" smtClean="0"/>
              <a:t> από το </a:t>
            </a:r>
            <a:r>
              <a:rPr lang="en-GB" dirty="0" smtClean="0"/>
              <a:t> Ethernet</a:t>
            </a:r>
          </a:p>
          <a:p>
            <a:pPr lvl="1" eaLnBrk="1" hangingPunct="1">
              <a:buFont typeface="Courier New" panose="02070309020205020404" pitchFamily="49" charset="0"/>
              <a:buChar char="o"/>
            </a:pPr>
            <a:r>
              <a:rPr lang="el-GR" sz="2400" b="1" dirty="0" smtClean="0">
                <a:solidFill>
                  <a:srgbClr val="006633"/>
                </a:solidFill>
              </a:rPr>
              <a:t>μετέδωσε </a:t>
            </a:r>
            <a:r>
              <a:rPr lang="el-GR" sz="2400" b="1" i="1" dirty="0" smtClean="0">
                <a:solidFill>
                  <a:srgbClr val="006633"/>
                </a:solidFill>
              </a:rPr>
              <a:t>όταν ένα πακέτο είναι έτοιμο</a:t>
            </a:r>
          </a:p>
          <a:p>
            <a:pPr lvl="1" eaLnBrk="1" hangingPunct="1">
              <a:buFont typeface="Courier New" panose="02070309020205020404" pitchFamily="49" charset="0"/>
              <a:buChar char="o"/>
            </a:pPr>
            <a:r>
              <a:rPr lang="el-GR" sz="2400" b="1" dirty="0" smtClean="0"/>
              <a:t>περίμενε </a:t>
            </a:r>
            <a:r>
              <a:rPr lang="el-GR" sz="2400" b="1" i="1" dirty="0" smtClean="0"/>
              <a:t>τυχαίο χρόνο </a:t>
            </a:r>
            <a:r>
              <a:rPr lang="el-GR" sz="2400" b="1" dirty="0" smtClean="0"/>
              <a:t>μετά την σύγκρουση</a:t>
            </a:r>
            <a:endParaRPr lang="en-GB" sz="2400"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CSMA/CD: Ethernet’s  Multiple Access Protocol</a:t>
            </a:r>
            <a:endParaRPr lang="el-GR" smtClean="0"/>
          </a:p>
        </p:txBody>
      </p:sp>
      <p:sp>
        <p:nvSpPr>
          <p:cNvPr id="68611" name="Rectangle 3"/>
          <p:cNvSpPr>
            <a:spLocks noGrp="1" noChangeArrowheads="1"/>
          </p:cNvSpPr>
          <p:nvPr>
            <p:ph idx="1"/>
          </p:nvPr>
        </p:nvSpPr>
        <p:spPr>
          <a:xfrm>
            <a:off x="0" y="1143000"/>
            <a:ext cx="9144000" cy="4648200"/>
          </a:xfrm>
        </p:spPr>
        <p:txBody>
          <a:bodyPr/>
          <a:lstStyle/>
          <a:p>
            <a:pPr>
              <a:buFont typeface="Arial" pitchFamily="34" charset="0"/>
              <a:buChar char="•"/>
            </a:pPr>
            <a:r>
              <a:rPr lang="el-GR" dirty="0" smtClean="0"/>
              <a:t>Ένας </a:t>
            </a:r>
            <a:r>
              <a:rPr lang="en-US" dirty="0" smtClean="0"/>
              <a:t>adaptor </a:t>
            </a:r>
            <a:r>
              <a:rPr lang="el-GR" dirty="0" smtClean="0"/>
              <a:t>μπορεί να ξεκινήσει τη μετάδοση οποιαδήποτε χρονική στιγμή</a:t>
            </a:r>
            <a:endParaRPr lang="en-US" dirty="0" smtClean="0"/>
          </a:p>
          <a:p>
            <a:pPr>
              <a:buNone/>
            </a:pPr>
            <a:r>
              <a:rPr lang="en-US" sz="2000" dirty="0" smtClean="0"/>
              <a:t>(</a:t>
            </a:r>
            <a:r>
              <a:rPr lang="el-GR" sz="2000" dirty="0" smtClean="0"/>
              <a:t>δηλαδή </a:t>
            </a:r>
            <a:r>
              <a:rPr lang="el-GR" sz="2000" b="1" i="1" dirty="0" smtClean="0"/>
              <a:t>δεν </a:t>
            </a:r>
            <a:r>
              <a:rPr lang="el-GR" sz="2000" dirty="0" smtClean="0"/>
              <a:t>χρησιμοποιούνται </a:t>
            </a:r>
            <a:r>
              <a:rPr lang="en-US" sz="2000" dirty="0" smtClean="0"/>
              <a:t>slots</a:t>
            </a:r>
            <a:r>
              <a:rPr lang="el-GR" sz="2000" dirty="0" smtClean="0"/>
              <a:t> – δεν γίνεται </a:t>
            </a:r>
            <a:r>
              <a:rPr lang="en-US" sz="2000" dirty="0" smtClean="0"/>
              <a:t>“</a:t>
            </a:r>
            <a:r>
              <a:rPr lang="el-GR" sz="2000" dirty="0" err="1" smtClean="0"/>
              <a:t>διακριτοποίηση</a:t>
            </a:r>
            <a:r>
              <a:rPr lang="en-US" sz="2000" dirty="0" smtClean="0"/>
              <a:t>” </a:t>
            </a:r>
            <a:r>
              <a:rPr lang="el-GR" sz="2000" dirty="0" smtClean="0"/>
              <a:t>του χρόνου)</a:t>
            </a:r>
          </a:p>
          <a:p>
            <a:pPr>
              <a:buFont typeface="Arial" pitchFamily="34" charset="0"/>
              <a:buChar char="•"/>
            </a:pPr>
            <a:r>
              <a:rPr lang="el-GR" dirty="0" smtClean="0"/>
              <a:t>Ποτέ όμως δεν μεταδίδει ένα </a:t>
            </a:r>
            <a:r>
              <a:rPr lang="en-US" dirty="0" smtClean="0"/>
              <a:t> frame</a:t>
            </a:r>
            <a:r>
              <a:rPr lang="el-GR" dirty="0" smtClean="0"/>
              <a:t>, αν «ακούει» κάποια άλλη μετάδοση στο κανάλι </a:t>
            </a:r>
            <a:endParaRPr lang="en-US" dirty="0" smtClean="0"/>
          </a:p>
          <a:p>
            <a:pPr>
              <a:buNone/>
            </a:pPr>
            <a:r>
              <a:rPr lang="en-US" sz="2800" dirty="0" smtClean="0">
                <a:sym typeface="Webdings" pitchFamily="18" charset="2"/>
              </a:rPr>
              <a:t>       </a:t>
            </a:r>
            <a:r>
              <a:rPr lang="en-US" sz="2800" dirty="0" smtClean="0"/>
              <a:t> </a:t>
            </a:r>
            <a:r>
              <a:rPr lang="en-US" dirty="0" smtClean="0"/>
              <a:t> </a:t>
            </a:r>
            <a:r>
              <a:rPr lang="en-US" sz="2000" dirty="0" smtClean="0"/>
              <a:t>that is,  it uses </a:t>
            </a:r>
            <a:r>
              <a:rPr lang="en-US" sz="2000" dirty="0" smtClean="0">
                <a:solidFill>
                  <a:schemeClr val="hlink"/>
                </a:solidFill>
              </a:rPr>
              <a:t>carrier sensing</a:t>
            </a:r>
          </a:p>
          <a:p>
            <a:pPr>
              <a:buFont typeface="Arial" pitchFamily="34" charset="0"/>
              <a:buChar char="•"/>
            </a:pPr>
            <a:r>
              <a:rPr lang="el-GR" dirty="0" smtClean="0"/>
              <a:t>Σταματάει την μετάδοση, μόλις «ακούσει» κάποια άλλη μετάδοση στο κανάλι</a:t>
            </a:r>
            <a:endParaRPr lang="en-US" dirty="0" smtClean="0"/>
          </a:p>
          <a:p>
            <a:pPr>
              <a:buNone/>
            </a:pPr>
            <a:r>
              <a:rPr lang="en-US" sz="2800" dirty="0" smtClean="0">
                <a:sym typeface="Webdings" pitchFamily="18" charset="2"/>
              </a:rPr>
              <a:t>   </a:t>
            </a:r>
            <a:r>
              <a:rPr lang="en-US" dirty="0" smtClean="0">
                <a:sym typeface="Webdings" pitchFamily="18" charset="2"/>
              </a:rPr>
              <a:t>  </a:t>
            </a:r>
            <a:r>
              <a:rPr lang="en-US" sz="2000" dirty="0" smtClean="0"/>
              <a:t>that is, it uses </a:t>
            </a:r>
            <a:r>
              <a:rPr lang="en-US" sz="2000" dirty="0" smtClean="0">
                <a:solidFill>
                  <a:schemeClr val="hlink"/>
                </a:solidFill>
              </a:rPr>
              <a:t>collision detection</a:t>
            </a:r>
          </a:p>
          <a:p>
            <a:pPr>
              <a:buFont typeface="Arial" pitchFamily="34" charset="0"/>
              <a:buChar char="•"/>
            </a:pPr>
            <a:r>
              <a:rPr lang="el-GR" dirty="0" smtClean="0"/>
              <a:t>Πριν προσπαθήσει να </a:t>
            </a:r>
            <a:r>
              <a:rPr lang="el-GR" dirty="0" err="1" smtClean="0"/>
              <a:t>ξανα</a:t>
            </a:r>
            <a:r>
              <a:rPr lang="el-GR" dirty="0" smtClean="0"/>
              <a:t>-μεταδώσει ο </a:t>
            </a:r>
            <a:r>
              <a:rPr lang="en-US" dirty="0" smtClean="0"/>
              <a:t>adapter </a:t>
            </a:r>
            <a:r>
              <a:rPr lang="el-GR" dirty="0" smtClean="0"/>
              <a:t>περιμένει ένα τυχαίο χρονικό διάστημα που είναι συνήθως μικρό σε σχέση με τον χρόνο που απαιτείται για την μετάδοση του </a:t>
            </a:r>
            <a:r>
              <a:rPr lang="en-US" dirty="0" smtClean="0"/>
              <a:t>frame</a:t>
            </a:r>
            <a:endParaRPr lang="el-GR"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23850" y="188913"/>
            <a:ext cx="8247063" cy="809625"/>
          </a:xfrm>
        </p:spPr>
        <p:txBody>
          <a:bodyPr/>
          <a:lstStyle/>
          <a:p>
            <a:r>
              <a:rPr lang="en-US" sz="2800" smtClean="0"/>
              <a:t>Ethernet: </a:t>
            </a:r>
            <a:r>
              <a:rPr lang="el-GR" sz="2800" smtClean="0"/>
              <a:t>Αναξιόπιστο, υπηρεσία χωρίς-σύνδεση</a:t>
            </a:r>
            <a:endParaRPr lang="en-US" sz="2800" smtClean="0"/>
          </a:p>
        </p:txBody>
      </p:sp>
      <p:sp>
        <p:nvSpPr>
          <p:cNvPr id="69635" name="Rectangle 3"/>
          <p:cNvSpPr>
            <a:spLocks noGrp="1" noChangeArrowheads="1"/>
          </p:cNvSpPr>
          <p:nvPr>
            <p:ph idx="1"/>
          </p:nvPr>
        </p:nvSpPr>
        <p:spPr>
          <a:xfrm>
            <a:off x="0" y="1557338"/>
            <a:ext cx="9144000" cy="4648200"/>
          </a:xfrm>
        </p:spPr>
        <p:txBody>
          <a:bodyPr/>
          <a:lstStyle/>
          <a:p>
            <a:pPr>
              <a:buFont typeface="Arial" panose="020B0604020202020204" pitchFamily="34" charset="0"/>
              <a:buChar char="•"/>
            </a:pPr>
            <a:r>
              <a:rPr lang="el-GR" sz="2000" dirty="0" smtClean="0">
                <a:solidFill>
                  <a:srgbClr val="FF0000"/>
                </a:solidFill>
              </a:rPr>
              <a:t>Χωρίς-σύνδεση</a:t>
            </a:r>
            <a:endParaRPr lang="en-US" sz="2000" dirty="0" smtClean="0">
              <a:solidFill>
                <a:srgbClr val="FF0000"/>
              </a:solidFill>
            </a:endParaRPr>
          </a:p>
          <a:p>
            <a:pPr>
              <a:buFont typeface="Monotype Sorts"/>
              <a:buNone/>
            </a:pPr>
            <a:r>
              <a:rPr lang="en-US" sz="2000" dirty="0" smtClean="0"/>
              <a:t>    </a:t>
            </a:r>
            <a:r>
              <a:rPr lang="el-GR" sz="2000" dirty="0" smtClean="0"/>
              <a:t>Δεν γίνεται χειραψία μεταξύ αποστολέα και παραλήπτη</a:t>
            </a:r>
            <a:endParaRPr lang="en-US" sz="2000" dirty="0" smtClean="0"/>
          </a:p>
          <a:p>
            <a:pPr>
              <a:buFont typeface="Arial" panose="020B0604020202020204" pitchFamily="34" charset="0"/>
              <a:buChar char="•"/>
            </a:pPr>
            <a:r>
              <a:rPr lang="el-GR" sz="2000" dirty="0" smtClean="0">
                <a:solidFill>
                  <a:srgbClr val="FF0000"/>
                </a:solidFill>
              </a:rPr>
              <a:t>Αναξιόπιστο</a:t>
            </a:r>
            <a:endParaRPr lang="en-US" sz="2000" dirty="0" smtClean="0">
              <a:solidFill>
                <a:srgbClr val="FF0000"/>
              </a:solidFill>
            </a:endParaRPr>
          </a:p>
          <a:p>
            <a:pPr>
              <a:buFont typeface="Monotype Sorts"/>
              <a:buNone/>
            </a:pPr>
            <a:r>
              <a:rPr lang="en-US" sz="2000" dirty="0" smtClean="0"/>
              <a:t> </a:t>
            </a:r>
            <a:r>
              <a:rPr lang="el-GR" sz="2000" dirty="0" smtClean="0"/>
              <a:t>Ο παραλήπτης </a:t>
            </a:r>
            <a:r>
              <a:rPr lang="el-GR" sz="2000" b="1" i="1" u="sng" dirty="0" smtClean="0"/>
              <a:t>δεν</a:t>
            </a:r>
            <a:r>
              <a:rPr lang="el-GR" sz="2000" dirty="0" smtClean="0"/>
              <a:t> στέλνει </a:t>
            </a:r>
            <a:r>
              <a:rPr lang="en-US" sz="2000" b="1" dirty="0" err="1" smtClean="0">
                <a:solidFill>
                  <a:srgbClr val="008000"/>
                </a:solidFill>
              </a:rPr>
              <a:t>acks</a:t>
            </a:r>
            <a:r>
              <a:rPr lang="en-US" sz="2000" dirty="0" smtClean="0"/>
              <a:t> </a:t>
            </a:r>
            <a:r>
              <a:rPr lang="el-GR" sz="2000" dirty="0" smtClean="0"/>
              <a:t>ή</a:t>
            </a:r>
            <a:r>
              <a:rPr lang="en-US" sz="2000" dirty="0" smtClean="0"/>
              <a:t> </a:t>
            </a:r>
            <a:r>
              <a:rPr lang="en-US" sz="2000" b="1" dirty="0" err="1" smtClean="0">
                <a:solidFill>
                  <a:srgbClr val="008000"/>
                </a:solidFill>
              </a:rPr>
              <a:t>nacks</a:t>
            </a:r>
            <a:r>
              <a:rPr lang="en-US" sz="2000" b="1" dirty="0" smtClean="0">
                <a:solidFill>
                  <a:srgbClr val="008000"/>
                </a:solidFill>
              </a:rPr>
              <a:t> </a:t>
            </a:r>
            <a:r>
              <a:rPr lang="el-GR" sz="2000" dirty="0" smtClean="0"/>
              <a:t>στον </a:t>
            </a:r>
            <a:r>
              <a:rPr lang="el-GR" sz="2000" dirty="0" err="1" smtClean="0"/>
              <a:t>αποστόλέα</a:t>
            </a:r>
            <a:endParaRPr lang="en-US" dirty="0" smtClean="0"/>
          </a:p>
          <a:p>
            <a:pPr lvl="1">
              <a:buFont typeface="Courier New" panose="02070309020205020404" pitchFamily="49" charset="0"/>
              <a:buChar char="o"/>
            </a:pPr>
            <a:r>
              <a:rPr lang="el-GR" sz="1800" dirty="0" smtClean="0"/>
              <a:t>η ροή </a:t>
            </a:r>
            <a:r>
              <a:rPr lang="en-US" sz="1800" dirty="0" err="1" smtClean="0"/>
              <a:t>datagrams</a:t>
            </a:r>
            <a:r>
              <a:rPr lang="en-US" sz="1800" dirty="0" smtClean="0"/>
              <a:t> </a:t>
            </a:r>
            <a:r>
              <a:rPr lang="el-GR" sz="1800" dirty="0" smtClean="0"/>
              <a:t>που στέλνονται στο επίπεδο δικτύου μπορεί να έχει </a:t>
            </a:r>
            <a:r>
              <a:rPr lang="el-GR" sz="1800" dirty="0" smtClean="0"/>
              <a:t>απώλειες πακέτων</a:t>
            </a:r>
          </a:p>
          <a:p>
            <a:pPr lvl="1">
              <a:buFont typeface="Courier New" panose="02070309020205020404" pitchFamily="49" charset="0"/>
              <a:buChar char="o"/>
            </a:pPr>
            <a:r>
              <a:rPr lang="el-GR" sz="1800" dirty="0" smtClean="0"/>
              <a:t>Οι απώλειες πακέτων </a:t>
            </a:r>
            <a:r>
              <a:rPr lang="el-GR" sz="1800" dirty="0" smtClean="0"/>
              <a:t>μπορούν </a:t>
            </a:r>
            <a:r>
              <a:rPr lang="el-GR" sz="1800" dirty="0" smtClean="0"/>
              <a:t>να </a:t>
            </a:r>
            <a:r>
              <a:rPr lang="el-GR" sz="1800" dirty="0" smtClean="0"/>
              <a:t>αντιμετωπιστούν</a:t>
            </a:r>
            <a:r>
              <a:rPr lang="en-US" sz="1800" dirty="0" smtClean="0"/>
              <a:t>,</a:t>
            </a:r>
            <a:r>
              <a:rPr lang="el-GR" sz="1800" dirty="0" smtClean="0"/>
              <a:t> </a:t>
            </a:r>
            <a:r>
              <a:rPr lang="el-GR" sz="1800" dirty="0" smtClean="0"/>
              <a:t>αν η εφαρμογή χρησιμοποιεί </a:t>
            </a:r>
            <a:r>
              <a:rPr lang="en-US" sz="1800" dirty="0" smtClean="0"/>
              <a:t>TCP</a:t>
            </a:r>
          </a:p>
          <a:p>
            <a:pPr lvl="1">
              <a:buFont typeface="Courier New" panose="02070309020205020404" pitchFamily="49" charset="0"/>
              <a:buChar char="o"/>
            </a:pPr>
            <a:r>
              <a:rPr lang="el-GR" sz="1800" dirty="0" smtClean="0"/>
              <a:t>αλλιώς, η εφαρμογή θα </a:t>
            </a:r>
            <a:r>
              <a:rPr lang="el-GR" sz="1800" dirty="0" smtClean="0"/>
              <a:t>δει τις «δει»</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l-GR" smtClean="0"/>
              <a:t>Ενθυλάκωση </a:t>
            </a:r>
          </a:p>
        </p:txBody>
      </p:sp>
      <p:pic>
        <p:nvPicPr>
          <p:cNvPr id="25603" name="Picture 2"/>
          <p:cNvPicPr>
            <a:picLocks noChangeAspect="1" noChangeArrowheads="1"/>
          </p:cNvPicPr>
          <p:nvPr/>
        </p:nvPicPr>
        <p:blipFill>
          <a:blip r:embed="rId2" cstate="print"/>
          <a:srcRect/>
          <a:stretch>
            <a:fillRect/>
          </a:stretch>
        </p:blipFill>
        <p:spPr bwMode="auto">
          <a:xfrm>
            <a:off x="1079500" y="1020763"/>
            <a:ext cx="8064500" cy="5837237"/>
          </a:xfrm>
          <a:prstGeom prst="rect">
            <a:avLst/>
          </a:prstGeom>
          <a:noFill/>
          <a:ln w="12700">
            <a:noFill/>
            <a:miter lim="800000"/>
            <a:headEnd type="none" w="sm" len="sm"/>
            <a:tailEnd type="none" w="sm" len="sm"/>
          </a:ln>
        </p:spPr>
      </p:pic>
      <p:sp>
        <p:nvSpPr>
          <p:cNvPr id="25604" name="Line 8"/>
          <p:cNvSpPr>
            <a:spLocks noChangeShapeType="1"/>
          </p:cNvSpPr>
          <p:nvPr/>
        </p:nvSpPr>
        <p:spPr bwMode="auto">
          <a:xfrm flipH="1">
            <a:off x="4284663" y="1268413"/>
            <a:ext cx="142875" cy="288925"/>
          </a:xfrm>
          <a:prstGeom prst="line">
            <a:avLst/>
          </a:prstGeom>
          <a:noFill/>
          <a:ln w="12700">
            <a:solidFill>
              <a:schemeClr val="tx1"/>
            </a:solidFill>
            <a:round/>
            <a:headEnd type="none" w="sm" len="sm"/>
            <a:tailEnd type="triangle" w="sm" len="sm"/>
          </a:ln>
        </p:spPr>
        <p:txBody>
          <a:bodyPr/>
          <a:lstStyle/>
          <a:p>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46075"/>
            <a:ext cx="7772400" cy="609600"/>
          </a:xfrm>
        </p:spPr>
        <p:txBody>
          <a:bodyPr/>
          <a:lstStyle/>
          <a:p>
            <a:r>
              <a:rPr lang="el-GR" smtClean="0"/>
              <a:t>Δομή πλαισίου </a:t>
            </a:r>
            <a:r>
              <a:rPr lang="en-US" smtClean="0"/>
              <a:t>Ethernet</a:t>
            </a:r>
          </a:p>
        </p:txBody>
      </p:sp>
      <p:sp>
        <p:nvSpPr>
          <p:cNvPr id="70659" name="Rectangle 3"/>
          <p:cNvSpPr>
            <a:spLocks noGrp="1" noChangeArrowheads="1"/>
          </p:cNvSpPr>
          <p:nvPr>
            <p:ph idx="1"/>
          </p:nvPr>
        </p:nvSpPr>
        <p:spPr>
          <a:xfrm>
            <a:off x="0" y="1052513"/>
            <a:ext cx="9144000" cy="4343400"/>
          </a:xfrm>
        </p:spPr>
        <p:txBody>
          <a:bodyPr/>
          <a:lstStyle/>
          <a:p>
            <a:pPr>
              <a:buFont typeface="Monotype Sorts"/>
              <a:buNone/>
            </a:pPr>
            <a:r>
              <a:rPr lang="el-GR" dirty="0" smtClean="0"/>
              <a:t>Ο αποστέλλων </a:t>
            </a:r>
            <a:r>
              <a:rPr lang="en-US" dirty="0" smtClean="0"/>
              <a:t>adapter </a:t>
            </a:r>
            <a:r>
              <a:rPr lang="el-GR" dirty="0" smtClean="0"/>
              <a:t>τοποθετεί το </a:t>
            </a:r>
            <a:r>
              <a:rPr lang="en-US" b="1" dirty="0" smtClean="0">
                <a:solidFill>
                  <a:srgbClr val="3333FF"/>
                </a:solidFill>
              </a:rPr>
              <a:t>IP </a:t>
            </a:r>
            <a:r>
              <a:rPr lang="el-GR" b="1" dirty="0" err="1" smtClean="0">
                <a:solidFill>
                  <a:srgbClr val="3333FF"/>
                </a:solidFill>
              </a:rPr>
              <a:t>δεδομενόγραμμα</a:t>
            </a:r>
            <a:r>
              <a:rPr lang="en-US" dirty="0" smtClean="0"/>
              <a:t> (</a:t>
            </a:r>
            <a:r>
              <a:rPr lang="el-GR" dirty="0" smtClean="0"/>
              <a:t>ή</a:t>
            </a:r>
            <a:r>
              <a:rPr lang="en-US" dirty="0" smtClean="0"/>
              <a:t> </a:t>
            </a:r>
            <a:r>
              <a:rPr lang="el-GR" dirty="0" smtClean="0"/>
              <a:t>πακέτο κάποιου άλλου πρωτοκόλλου Επιπέδου Δικτύου</a:t>
            </a:r>
            <a:r>
              <a:rPr lang="en-US" dirty="0" smtClean="0"/>
              <a:t>) </a:t>
            </a:r>
            <a:r>
              <a:rPr lang="el-GR" dirty="0" smtClean="0"/>
              <a:t>στο</a:t>
            </a:r>
            <a:r>
              <a:rPr lang="en-US" dirty="0" smtClean="0"/>
              <a:t> </a:t>
            </a:r>
            <a:r>
              <a:rPr lang="en-US" dirty="0" smtClean="0">
                <a:solidFill>
                  <a:srgbClr val="FF0000"/>
                </a:solidFill>
              </a:rPr>
              <a:t>Ethernet </a:t>
            </a:r>
            <a:r>
              <a:rPr lang="el-GR" dirty="0" smtClean="0">
                <a:solidFill>
                  <a:srgbClr val="FF0000"/>
                </a:solidFill>
              </a:rPr>
              <a:t>πλαίσιο</a:t>
            </a:r>
            <a:endParaRPr lang="en-US" dirty="0" smtClean="0"/>
          </a:p>
          <a:p>
            <a:endParaRPr lang="en-US" b="1" dirty="0" smtClean="0"/>
          </a:p>
          <a:p>
            <a:endParaRPr lang="en-US" b="1" dirty="0" smtClean="0"/>
          </a:p>
          <a:p>
            <a:pPr>
              <a:buFont typeface="Monotype Sorts"/>
              <a:buNone/>
            </a:pPr>
            <a:endParaRPr lang="en-US" dirty="0" smtClean="0">
              <a:solidFill>
                <a:srgbClr val="FF0000"/>
              </a:solidFill>
            </a:endParaRPr>
          </a:p>
          <a:p>
            <a:pPr>
              <a:buFont typeface="Monotype Sorts"/>
              <a:buNone/>
            </a:pPr>
            <a:endParaRPr lang="en-US" dirty="0" smtClean="0">
              <a:solidFill>
                <a:srgbClr val="FF0000"/>
              </a:solidFill>
            </a:endParaRPr>
          </a:p>
          <a:p>
            <a:pPr>
              <a:buFont typeface="Monotype Sorts"/>
              <a:buNone/>
            </a:pPr>
            <a:r>
              <a:rPr lang="en-US" dirty="0" smtClean="0">
                <a:solidFill>
                  <a:srgbClr val="FF0000"/>
                </a:solidFill>
              </a:rPr>
              <a:t>Preamble:</a:t>
            </a:r>
            <a:r>
              <a:rPr lang="en-US" dirty="0" smtClean="0"/>
              <a:t> </a:t>
            </a:r>
          </a:p>
          <a:p>
            <a:pPr>
              <a:buFont typeface="Arial" panose="020B0604020202020204" pitchFamily="34" charset="0"/>
              <a:buChar char="•"/>
            </a:pPr>
            <a:r>
              <a:rPr lang="en-US" sz="1800" dirty="0" smtClean="0"/>
              <a:t>7 bytes  </a:t>
            </a:r>
            <a:r>
              <a:rPr lang="el-GR" sz="1800" dirty="0" smtClean="0"/>
              <a:t>με το μοτίβο </a:t>
            </a:r>
            <a:r>
              <a:rPr lang="en-US" sz="1800" i="1" dirty="0" smtClean="0"/>
              <a:t>10101010</a:t>
            </a:r>
            <a:r>
              <a:rPr lang="en-US" sz="1800" dirty="0" smtClean="0"/>
              <a:t> </a:t>
            </a:r>
            <a:r>
              <a:rPr lang="el-GR" sz="1800" dirty="0" smtClean="0"/>
              <a:t>ακολουθούμενο από ένα </a:t>
            </a:r>
            <a:r>
              <a:rPr lang="en-US" sz="1800" dirty="0" smtClean="0"/>
              <a:t>byte </a:t>
            </a:r>
            <a:r>
              <a:rPr lang="el-GR" sz="1800" dirty="0" smtClean="0"/>
              <a:t>με το μοτίβο</a:t>
            </a:r>
            <a:r>
              <a:rPr lang="en-US" sz="1800" dirty="0" smtClean="0"/>
              <a:t> </a:t>
            </a:r>
            <a:r>
              <a:rPr lang="en-US" sz="1800" i="1" dirty="0" smtClean="0"/>
              <a:t>10101011</a:t>
            </a:r>
          </a:p>
          <a:p>
            <a:pPr>
              <a:buFont typeface="Arial" panose="020B0604020202020204" pitchFamily="34" charset="0"/>
              <a:buChar char="•"/>
            </a:pPr>
            <a:r>
              <a:rPr lang="en-US" sz="1800" dirty="0" smtClean="0"/>
              <a:t> </a:t>
            </a:r>
            <a:r>
              <a:rPr lang="el-GR" sz="1800" dirty="0" smtClean="0"/>
              <a:t>χρησιμοποιείται για να </a:t>
            </a:r>
            <a:r>
              <a:rPr lang="el-GR" sz="1800" b="1" dirty="0" smtClean="0"/>
              <a:t>συγχρονίζει</a:t>
            </a:r>
            <a:r>
              <a:rPr lang="el-GR" sz="1800" dirty="0" smtClean="0"/>
              <a:t> τις τιμές του ρολογιού του</a:t>
            </a:r>
            <a:r>
              <a:rPr lang="en-US" sz="1800" dirty="0" smtClean="0"/>
              <a:t> </a:t>
            </a:r>
            <a:r>
              <a:rPr lang="el-GR" sz="1800" dirty="0" smtClean="0"/>
              <a:t>παραλήπτη και του αποστολέα</a:t>
            </a:r>
            <a:endParaRPr lang="en-US" sz="1800" dirty="0" smtClean="0"/>
          </a:p>
        </p:txBody>
      </p:sp>
      <p:pic>
        <p:nvPicPr>
          <p:cNvPr id="70660" name="Picture 4" descr="552 Ethernet frame"/>
          <p:cNvPicPr>
            <a:picLocks noChangeAspect="1" noChangeArrowheads="1"/>
          </p:cNvPicPr>
          <p:nvPr/>
        </p:nvPicPr>
        <p:blipFill>
          <a:blip r:embed="rId2" cstate="print"/>
          <a:srcRect/>
          <a:stretch>
            <a:fillRect/>
          </a:stretch>
        </p:blipFill>
        <p:spPr bwMode="auto">
          <a:xfrm>
            <a:off x="1762125" y="2452688"/>
            <a:ext cx="5487988" cy="942975"/>
          </a:xfrm>
          <a:prstGeom prst="rect">
            <a:avLst/>
          </a:prstGeom>
          <a:noFill/>
          <a:ln w="9525">
            <a:noFill/>
            <a:miter lim="800000"/>
            <a:headEnd/>
            <a:tailEnd/>
          </a:ln>
        </p:spPr>
      </p:pic>
      <p:sp>
        <p:nvSpPr>
          <p:cNvPr id="134151" name="Text Box 7"/>
          <p:cNvSpPr txBox="1">
            <a:spLocks noChangeArrowheads="1"/>
          </p:cNvSpPr>
          <p:nvPr/>
        </p:nvSpPr>
        <p:spPr bwMode="auto">
          <a:xfrm>
            <a:off x="6145213" y="3068638"/>
            <a:ext cx="1960562" cy="369887"/>
          </a:xfrm>
          <a:prstGeom prst="rect">
            <a:avLst/>
          </a:prstGeom>
          <a:noFill/>
          <a:ln w="12700">
            <a:noFill/>
            <a:miter lim="800000"/>
            <a:headEnd type="none" w="sm" len="sm"/>
            <a:tailEnd type="none" w="sm" len="sm"/>
          </a:ln>
        </p:spPr>
        <p:txBody>
          <a:bodyPr wrap="none">
            <a:spAutoFit/>
          </a:bodyPr>
          <a:lstStyle/>
          <a:p>
            <a:pPr algn="r"/>
            <a:r>
              <a:rPr lang="el-GR" sz="1800">
                <a:solidFill>
                  <a:schemeClr val="folHlink"/>
                </a:solidFill>
              </a:rPr>
              <a:t>Διόρθωση λαθών</a:t>
            </a:r>
          </a:p>
        </p:txBody>
      </p:sp>
      <p:sp>
        <p:nvSpPr>
          <p:cNvPr id="134152" name="Line 8"/>
          <p:cNvSpPr>
            <a:spLocks noChangeShapeType="1"/>
          </p:cNvSpPr>
          <p:nvPr/>
        </p:nvSpPr>
        <p:spPr bwMode="auto">
          <a:xfrm>
            <a:off x="7235825" y="2781300"/>
            <a:ext cx="504825" cy="360363"/>
          </a:xfrm>
          <a:prstGeom prst="line">
            <a:avLst/>
          </a:prstGeom>
          <a:noFill/>
          <a:ln w="12700">
            <a:solidFill>
              <a:schemeClr val="tx1"/>
            </a:solidFill>
            <a:round/>
            <a:headEnd type="triangle" w="med" len="med"/>
            <a:tailEnd type="none" w="sm" len="sm"/>
          </a:ln>
        </p:spPr>
        <p:txBody>
          <a:bodyPr/>
          <a:lstStyle/>
          <a:p>
            <a:endParaRPr lang="el-GR"/>
          </a:p>
        </p:txBody>
      </p:sp>
      <p:sp>
        <p:nvSpPr>
          <p:cNvPr id="134153" name="Oval 9"/>
          <p:cNvSpPr>
            <a:spLocks noChangeArrowheads="1"/>
          </p:cNvSpPr>
          <p:nvPr/>
        </p:nvSpPr>
        <p:spPr bwMode="auto">
          <a:xfrm>
            <a:off x="6300788" y="2205038"/>
            <a:ext cx="1584325" cy="1655762"/>
          </a:xfrm>
          <a:prstGeom prst="ellipse">
            <a:avLst/>
          </a:prstGeom>
          <a:solidFill>
            <a:srgbClr val="FFFF75">
              <a:alpha val="41960"/>
            </a:srgbClr>
          </a:solidFill>
          <a:ln w="12700">
            <a:noFill/>
            <a:round/>
            <a:headEnd type="none" w="sm" len="sm"/>
            <a:tailEnd type="none" w="sm" len="sm"/>
          </a:ln>
        </p:spPr>
        <p:txBody>
          <a:bodyPr wrap="none" anchor="ctr"/>
          <a:lstStyle/>
          <a:p>
            <a:pPr algn="ctr"/>
            <a:endParaRPr lang="el-GR"/>
          </a:p>
        </p:txBody>
      </p:sp>
      <p:sp>
        <p:nvSpPr>
          <p:cNvPr id="134154" name="Oval 10"/>
          <p:cNvSpPr>
            <a:spLocks noChangeArrowheads="1"/>
          </p:cNvSpPr>
          <p:nvPr/>
        </p:nvSpPr>
        <p:spPr bwMode="auto">
          <a:xfrm>
            <a:off x="1476375" y="2133600"/>
            <a:ext cx="1584325" cy="1655763"/>
          </a:xfrm>
          <a:prstGeom prst="ellipse">
            <a:avLst/>
          </a:prstGeom>
          <a:solidFill>
            <a:srgbClr val="FFFF75">
              <a:alpha val="41960"/>
            </a:srgbClr>
          </a:solidFill>
          <a:ln w="12700">
            <a:noFill/>
            <a:round/>
            <a:headEnd type="none" w="sm" len="sm"/>
            <a:tailEnd type="none" w="sm" len="sm"/>
          </a:ln>
        </p:spPr>
        <p:txBody>
          <a:bodyPr wrap="none" anchor="ctr"/>
          <a:lstStyle/>
          <a:p>
            <a:pPr algn="ctr"/>
            <a:endParaRPr lang="el-GR"/>
          </a:p>
        </p:txBody>
      </p:sp>
      <p:sp>
        <p:nvSpPr>
          <p:cNvPr id="134155" name="Line 11"/>
          <p:cNvSpPr>
            <a:spLocks noChangeShapeType="1"/>
          </p:cNvSpPr>
          <p:nvPr/>
        </p:nvSpPr>
        <p:spPr bwMode="auto">
          <a:xfrm>
            <a:off x="2124075" y="2924175"/>
            <a:ext cx="288925" cy="503238"/>
          </a:xfrm>
          <a:prstGeom prst="line">
            <a:avLst/>
          </a:prstGeom>
          <a:noFill/>
          <a:ln w="12700">
            <a:solidFill>
              <a:schemeClr val="tx1"/>
            </a:solidFill>
            <a:round/>
            <a:headEnd type="triangle" w="med" len="med"/>
            <a:tailEnd type="none" w="sm" len="sm"/>
          </a:ln>
        </p:spPr>
        <p:txBody>
          <a:bodyPr/>
          <a:lstStyle/>
          <a:p>
            <a:endParaRPr lang="el-GR"/>
          </a:p>
        </p:txBody>
      </p:sp>
      <p:sp>
        <p:nvSpPr>
          <p:cNvPr id="134156" name="Text Box 12"/>
          <p:cNvSpPr txBox="1">
            <a:spLocks noChangeArrowheads="1"/>
          </p:cNvSpPr>
          <p:nvPr/>
        </p:nvSpPr>
        <p:spPr bwMode="auto">
          <a:xfrm>
            <a:off x="1616075" y="3429000"/>
            <a:ext cx="1631950" cy="369888"/>
          </a:xfrm>
          <a:prstGeom prst="rect">
            <a:avLst/>
          </a:prstGeom>
          <a:noFill/>
          <a:ln w="12700">
            <a:noFill/>
            <a:miter lim="800000"/>
            <a:headEnd type="none" w="sm" len="sm"/>
            <a:tailEnd type="none" w="sm" len="sm"/>
          </a:ln>
        </p:spPr>
        <p:txBody>
          <a:bodyPr wrap="none">
            <a:spAutoFit/>
          </a:bodyPr>
          <a:lstStyle/>
          <a:p>
            <a:pPr algn="r"/>
            <a:r>
              <a:rPr lang="el-GR" sz="1800">
                <a:solidFill>
                  <a:schemeClr val="folHlink"/>
                </a:solidFill>
              </a:rPr>
              <a:t>Συγχρονισμός</a:t>
            </a:r>
          </a:p>
        </p:txBody>
      </p:sp>
      <p:sp>
        <p:nvSpPr>
          <p:cNvPr id="70667" name="AutoShape 13"/>
          <p:cNvSpPr>
            <a:spLocks/>
          </p:cNvSpPr>
          <p:nvPr/>
        </p:nvSpPr>
        <p:spPr bwMode="auto">
          <a:xfrm rot="-5400000" flipH="1" flipV="1">
            <a:off x="3024188" y="2024062"/>
            <a:ext cx="215900" cy="720725"/>
          </a:xfrm>
          <a:prstGeom prst="leftBrace">
            <a:avLst>
              <a:gd name="adj1" fmla="val 27819"/>
              <a:gd name="adj2" fmla="val 50000"/>
            </a:avLst>
          </a:prstGeom>
          <a:noFill/>
          <a:ln w="12700">
            <a:solidFill>
              <a:schemeClr val="tx1"/>
            </a:solidFill>
            <a:round/>
            <a:headEnd type="none" w="sm" len="sm"/>
            <a:tailEnd type="none" w="sm" len="sm"/>
          </a:ln>
        </p:spPr>
        <p:txBody>
          <a:bodyPr wrap="none" anchor="ctr"/>
          <a:lstStyle/>
          <a:p>
            <a:pPr algn="ctr"/>
            <a:endParaRPr lang="el-GR"/>
          </a:p>
        </p:txBody>
      </p:sp>
      <p:sp>
        <p:nvSpPr>
          <p:cNvPr id="70668" name="Text Box 16"/>
          <p:cNvSpPr txBox="1">
            <a:spLocks noChangeArrowheads="1"/>
          </p:cNvSpPr>
          <p:nvPr/>
        </p:nvSpPr>
        <p:spPr bwMode="auto">
          <a:xfrm>
            <a:off x="2497138" y="1989138"/>
            <a:ext cx="882650" cy="366712"/>
          </a:xfrm>
          <a:prstGeom prst="rect">
            <a:avLst/>
          </a:prstGeom>
          <a:noFill/>
          <a:ln w="12700">
            <a:noFill/>
            <a:miter lim="800000"/>
            <a:headEnd type="none" w="sm" len="sm"/>
            <a:tailEnd type="none" w="sm" len="sm"/>
          </a:ln>
        </p:spPr>
        <p:txBody>
          <a:bodyPr>
            <a:spAutoFit/>
          </a:bodyPr>
          <a:lstStyle/>
          <a:p>
            <a:pPr algn="r"/>
            <a:r>
              <a:rPr lang="en-US" sz="1800">
                <a:solidFill>
                  <a:schemeClr val="folHlink"/>
                </a:solidFill>
              </a:rPr>
              <a:t>6bytes</a:t>
            </a:r>
            <a:endParaRPr lang="el-GR" sz="1800">
              <a:solidFill>
                <a:schemeClr val="folHlink"/>
              </a:solidFill>
            </a:endParaRPr>
          </a:p>
        </p:txBody>
      </p:sp>
      <p:sp>
        <p:nvSpPr>
          <p:cNvPr id="70669" name="AutoShape 17"/>
          <p:cNvSpPr>
            <a:spLocks/>
          </p:cNvSpPr>
          <p:nvPr/>
        </p:nvSpPr>
        <p:spPr bwMode="auto">
          <a:xfrm rot="-5400000" flipH="1" flipV="1">
            <a:off x="3780631" y="1988344"/>
            <a:ext cx="144463" cy="720725"/>
          </a:xfrm>
          <a:prstGeom prst="leftBrace">
            <a:avLst>
              <a:gd name="adj1" fmla="val 41575"/>
              <a:gd name="adj2" fmla="val 50000"/>
            </a:avLst>
          </a:prstGeom>
          <a:noFill/>
          <a:ln w="12700">
            <a:solidFill>
              <a:schemeClr val="tx1"/>
            </a:solidFill>
            <a:round/>
            <a:headEnd type="none" w="sm" len="sm"/>
            <a:tailEnd type="none" w="sm" len="sm"/>
          </a:ln>
        </p:spPr>
        <p:txBody>
          <a:bodyPr rot="10800000" vert="eaVert" wrap="none" anchor="ctr"/>
          <a:lstStyle/>
          <a:p>
            <a:pPr algn="ctr"/>
            <a:endParaRPr lang="el-GR"/>
          </a:p>
        </p:txBody>
      </p:sp>
      <p:sp>
        <p:nvSpPr>
          <p:cNvPr id="70670" name="AutoShape 18"/>
          <p:cNvSpPr>
            <a:spLocks/>
          </p:cNvSpPr>
          <p:nvPr/>
        </p:nvSpPr>
        <p:spPr bwMode="auto">
          <a:xfrm rot="-5400000" flipH="1" flipV="1">
            <a:off x="5507832" y="1269206"/>
            <a:ext cx="215900" cy="2087563"/>
          </a:xfrm>
          <a:prstGeom prst="leftBrace">
            <a:avLst>
              <a:gd name="adj1" fmla="val 80576"/>
              <a:gd name="adj2" fmla="val 50000"/>
            </a:avLst>
          </a:prstGeom>
          <a:noFill/>
          <a:ln w="12700">
            <a:solidFill>
              <a:schemeClr val="tx1"/>
            </a:solidFill>
            <a:round/>
            <a:headEnd type="none" w="sm" len="sm"/>
            <a:tailEnd type="none" w="sm" len="sm"/>
          </a:ln>
        </p:spPr>
        <p:txBody>
          <a:bodyPr rot="10800000" vert="eaVert" wrap="none" anchor="ctr"/>
          <a:lstStyle/>
          <a:p>
            <a:pPr algn="ctr"/>
            <a:endParaRPr lang="el-GR"/>
          </a:p>
        </p:txBody>
      </p:sp>
      <p:sp>
        <p:nvSpPr>
          <p:cNvPr id="70671" name="Text Box 19"/>
          <p:cNvSpPr txBox="1">
            <a:spLocks noChangeArrowheads="1"/>
          </p:cNvSpPr>
          <p:nvPr/>
        </p:nvSpPr>
        <p:spPr bwMode="auto">
          <a:xfrm>
            <a:off x="3419475" y="1916113"/>
            <a:ext cx="857250" cy="366712"/>
          </a:xfrm>
          <a:prstGeom prst="rect">
            <a:avLst/>
          </a:prstGeom>
          <a:noFill/>
          <a:ln w="12700">
            <a:noFill/>
            <a:miter lim="800000"/>
            <a:headEnd type="none" w="sm" len="sm"/>
            <a:tailEnd type="none" w="sm" len="sm"/>
          </a:ln>
        </p:spPr>
        <p:txBody>
          <a:bodyPr wrap="none">
            <a:spAutoFit/>
          </a:bodyPr>
          <a:lstStyle/>
          <a:p>
            <a:pPr algn="r"/>
            <a:r>
              <a:rPr lang="en-US" sz="1800">
                <a:solidFill>
                  <a:schemeClr val="folHlink"/>
                </a:solidFill>
              </a:rPr>
              <a:t>6bytes</a:t>
            </a:r>
            <a:endParaRPr lang="el-GR" sz="1800">
              <a:solidFill>
                <a:schemeClr val="folHlink"/>
              </a:solidFill>
            </a:endParaRPr>
          </a:p>
        </p:txBody>
      </p:sp>
      <p:sp>
        <p:nvSpPr>
          <p:cNvPr id="70672" name="Text Box 20"/>
          <p:cNvSpPr txBox="1">
            <a:spLocks noChangeArrowheads="1"/>
          </p:cNvSpPr>
          <p:nvPr/>
        </p:nvSpPr>
        <p:spPr bwMode="auto">
          <a:xfrm>
            <a:off x="4859338" y="1844675"/>
            <a:ext cx="1568450" cy="366713"/>
          </a:xfrm>
          <a:prstGeom prst="rect">
            <a:avLst/>
          </a:prstGeom>
          <a:noFill/>
          <a:ln w="12700">
            <a:noFill/>
            <a:miter lim="800000"/>
            <a:headEnd type="none" w="sm" len="sm"/>
            <a:tailEnd type="none" w="sm" len="sm"/>
          </a:ln>
        </p:spPr>
        <p:txBody>
          <a:bodyPr wrap="none">
            <a:spAutoFit/>
          </a:bodyPr>
          <a:lstStyle/>
          <a:p>
            <a:pPr algn="r"/>
            <a:r>
              <a:rPr lang="en-US" sz="1800">
                <a:solidFill>
                  <a:schemeClr val="folHlink"/>
                </a:solidFill>
              </a:rPr>
              <a:t>46-1500bytes</a:t>
            </a:r>
            <a:endParaRPr lang="el-GR" sz="1800">
              <a:solidFill>
                <a:schemeClr val="folHlink"/>
              </a:solidFill>
            </a:endParaRPr>
          </a:p>
        </p:txBody>
      </p:sp>
      <p:sp>
        <p:nvSpPr>
          <p:cNvPr id="70673" name="AutoShape 21"/>
          <p:cNvSpPr>
            <a:spLocks/>
          </p:cNvSpPr>
          <p:nvPr/>
        </p:nvSpPr>
        <p:spPr bwMode="auto">
          <a:xfrm rot="-5400000" flipH="1" flipV="1">
            <a:off x="6912769" y="2169319"/>
            <a:ext cx="144463" cy="504825"/>
          </a:xfrm>
          <a:prstGeom prst="leftBrace">
            <a:avLst>
              <a:gd name="adj1" fmla="val 29121"/>
              <a:gd name="adj2" fmla="val 50000"/>
            </a:avLst>
          </a:prstGeom>
          <a:noFill/>
          <a:ln w="12700">
            <a:solidFill>
              <a:schemeClr val="tx1"/>
            </a:solidFill>
            <a:round/>
            <a:headEnd type="none" w="sm" len="sm"/>
            <a:tailEnd type="none" w="sm" len="sm"/>
          </a:ln>
        </p:spPr>
        <p:txBody>
          <a:bodyPr rot="10800000" vert="eaVert" wrap="none" anchor="ctr"/>
          <a:lstStyle/>
          <a:p>
            <a:pPr algn="ctr"/>
            <a:endParaRPr lang="el-GR"/>
          </a:p>
        </p:txBody>
      </p:sp>
      <p:sp>
        <p:nvSpPr>
          <p:cNvPr id="70674" name="Text Box 22"/>
          <p:cNvSpPr txBox="1">
            <a:spLocks noChangeArrowheads="1"/>
          </p:cNvSpPr>
          <p:nvPr/>
        </p:nvSpPr>
        <p:spPr bwMode="auto">
          <a:xfrm>
            <a:off x="6684963" y="2060575"/>
            <a:ext cx="857250" cy="366713"/>
          </a:xfrm>
          <a:prstGeom prst="rect">
            <a:avLst/>
          </a:prstGeom>
          <a:noFill/>
          <a:ln w="12700">
            <a:noFill/>
            <a:miter lim="800000"/>
            <a:headEnd type="none" w="sm" len="sm"/>
            <a:tailEnd type="none" w="sm" len="sm"/>
          </a:ln>
        </p:spPr>
        <p:txBody>
          <a:bodyPr wrap="none">
            <a:spAutoFit/>
          </a:bodyPr>
          <a:lstStyle/>
          <a:p>
            <a:pPr algn="r"/>
            <a:r>
              <a:rPr lang="en-US" sz="1800">
                <a:solidFill>
                  <a:schemeClr val="folHlink"/>
                </a:solidFill>
              </a:rPr>
              <a:t>4bytes</a:t>
            </a:r>
            <a:endParaRPr lang="el-GR" sz="1800">
              <a:solidFill>
                <a:schemeClr val="folHlink"/>
              </a:solidFill>
            </a:endParaRPr>
          </a:p>
        </p:txBody>
      </p:sp>
      <p:sp>
        <p:nvSpPr>
          <p:cNvPr id="70675" name="AutoShape 23"/>
          <p:cNvSpPr>
            <a:spLocks/>
          </p:cNvSpPr>
          <p:nvPr/>
        </p:nvSpPr>
        <p:spPr bwMode="auto">
          <a:xfrm rot="-5400000" flipH="1" flipV="1">
            <a:off x="2160588" y="1952625"/>
            <a:ext cx="142875" cy="936625"/>
          </a:xfrm>
          <a:prstGeom prst="leftBrace">
            <a:avLst>
              <a:gd name="adj1" fmla="val 54630"/>
              <a:gd name="adj2" fmla="val 50000"/>
            </a:avLst>
          </a:prstGeom>
          <a:noFill/>
          <a:ln w="12700">
            <a:solidFill>
              <a:schemeClr val="tx1"/>
            </a:solidFill>
            <a:round/>
            <a:headEnd type="none" w="sm" len="sm"/>
            <a:tailEnd type="none" w="sm" len="sm"/>
          </a:ln>
        </p:spPr>
        <p:txBody>
          <a:bodyPr rot="10800000" vert="eaVert" wrap="none" anchor="ctr"/>
          <a:lstStyle/>
          <a:p>
            <a:pPr algn="ctr"/>
            <a:endParaRPr lang="el-GR"/>
          </a:p>
        </p:txBody>
      </p:sp>
      <p:sp>
        <p:nvSpPr>
          <p:cNvPr id="70676" name="Text Box 24"/>
          <p:cNvSpPr txBox="1">
            <a:spLocks noChangeArrowheads="1"/>
          </p:cNvSpPr>
          <p:nvPr/>
        </p:nvSpPr>
        <p:spPr bwMode="auto">
          <a:xfrm>
            <a:off x="1763713" y="2060575"/>
            <a:ext cx="857250" cy="366713"/>
          </a:xfrm>
          <a:prstGeom prst="rect">
            <a:avLst/>
          </a:prstGeom>
          <a:noFill/>
          <a:ln w="12700">
            <a:noFill/>
            <a:miter lim="800000"/>
            <a:headEnd type="none" w="sm" len="sm"/>
            <a:tailEnd type="none" w="sm" len="sm"/>
          </a:ln>
        </p:spPr>
        <p:txBody>
          <a:bodyPr wrap="none">
            <a:spAutoFit/>
          </a:bodyPr>
          <a:lstStyle/>
          <a:p>
            <a:pPr algn="r"/>
            <a:r>
              <a:rPr lang="en-US" sz="1800">
                <a:solidFill>
                  <a:schemeClr val="folHlink"/>
                </a:solidFill>
              </a:rPr>
              <a:t>8bytes</a:t>
            </a:r>
            <a:endParaRPr lang="el-GR" sz="1800">
              <a:solidFill>
                <a:schemeClr val="folHlink"/>
              </a:solidFill>
            </a:endParaRPr>
          </a:p>
        </p:txBody>
      </p:sp>
      <p:sp>
        <p:nvSpPr>
          <p:cNvPr id="70677" name="Text Box 25"/>
          <p:cNvSpPr txBox="1">
            <a:spLocks noChangeArrowheads="1"/>
          </p:cNvSpPr>
          <p:nvPr/>
        </p:nvSpPr>
        <p:spPr bwMode="auto">
          <a:xfrm>
            <a:off x="-304800" y="5286375"/>
            <a:ext cx="9448800" cy="1077913"/>
          </a:xfrm>
          <a:prstGeom prst="rect">
            <a:avLst/>
          </a:prstGeom>
          <a:noFill/>
          <a:ln w="12700">
            <a:noFill/>
            <a:miter lim="800000"/>
            <a:headEnd type="none" w="sm" len="sm"/>
            <a:tailEnd type="none" w="sm" len="sm"/>
          </a:ln>
        </p:spPr>
        <p:txBody>
          <a:bodyPr>
            <a:spAutoFit/>
          </a:bodyPr>
          <a:lstStyle/>
          <a:p>
            <a:pPr algn="r"/>
            <a:endParaRPr lang="el-GR" sz="1800">
              <a:sym typeface="Webdings" pitchFamily="18" charset="2"/>
            </a:endParaRPr>
          </a:p>
          <a:p>
            <a:pPr algn="ctr"/>
            <a:r>
              <a:rPr lang="en-US" sz="1800">
                <a:sym typeface="Webdings" pitchFamily="18" charset="2"/>
              </a:rPr>
              <a:t></a:t>
            </a:r>
            <a:r>
              <a:rPr lang="el-GR" sz="1800">
                <a:sym typeface="Webdings" pitchFamily="18" charset="2"/>
              </a:rPr>
              <a:t>Ο</a:t>
            </a:r>
            <a:r>
              <a:rPr lang="en-US" sz="1800"/>
              <a:t> adapter “</a:t>
            </a:r>
            <a:r>
              <a:rPr lang="el-GR" sz="1800"/>
              <a:t>ξέρει</a:t>
            </a:r>
            <a:r>
              <a:rPr lang="en-US" sz="1800"/>
              <a:t>” </a:t>
            </a:r>
            <a:r>
              <a:rPr lang="el-GR" sz="1800"/>
              <a:t>πότε ένα πλαίσιο</a:t>
            </a:r>
            <a:r>
              <a:rPr lang="en-US" sz="1800"/>
              <a:t> </a:t>
            </a:r>
            <a:r>
              <a:rPr lang="el-GR" sz="1800"/>
              <a:t>τελειώνει</a:t>
            </a:r>
            <a:r>
              <a:rPr lang="en-US" sz="1800"/>
              <a:t> </a:t>
            </a:r>
            <a:r>
              <a:rPr lang="el-GR" sz="1800"/>
              <a:t>εντοπίζοντας την απουσία ρεύματος</a:t>
            </a:r>
            <a:r>
              <a:rPr lang="en-US" sz="1800">
                <a:sym typeface="Wingdings" pitchFamily="2" charset="2"/>
              </a:rPr>
              <a:t> </a:t>
            </a:r>
            <a:r>
              <a:rPr lang="el-GR" sz="1800">
                <a:sym typeface="Wingdings" pitchFamily="2" charset="2"/>
              </a:rPr>
              <a:t>   </a:t>
            </a:r>
          </a:p>
          <a:p>
            <a:pPr algn="r"/>
            <a:r>
              <a:rPr lang="en-US">
                <a:sym typeface="Wingdings" pitchFamily="2" charset="2"/>
              </a:rPr>
              <a:t></a:t>
            </a:r>
            <a:r>
              <a:rPr lang="el-GR" sz="1800"/>
              <a:t>Οι </a:t>
            </a:r>
            <a:r>
              <a:rPr lang="en-US" sz="1800"/>
              <a:t>Ethernet adapters </a:t>
            </a:r>
            <a:r>
              <a:rPr lang="el-GR" sz="1800" b="1"/>
              <a:t>μετράνε την τάση πριν και κατά τη διάρκεια της μετάδοσης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p:bldP spid="134152" grpId="0" animBg="1"/>
      <p:bldP spid="134153" grpId="0" animBg="1"/>
      <p:bldP spid="134154" grpId="0" animBg="1"/>
      <p:bldP spid="134155" grpId="0" animBg="1"/>
      <p:bldP spid="13415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l-GR" smtClean="0"/>
              <a:t>Δομή πλαισίου </a:t>
            </a:r>
            <a:r>
              <a:rPr lang="en-US" smtClean="0"/>
              <a:t>Ethernet</a:t>
            </a:r>
            <a:r>
              <a:rPr lang="el-GR" smtClean="0"/>
              <a:t> (περισσότερα)</a:t>
            </a:r>
            <a:endParaRPr lang="en-US" smtClean="0"/>
          </a:p>
        </p:txBody>
      </p:sp>
      <p:sp>
        <p:nvSpPr>
          <p:cNvPr id="71683" name="Rectangle 3"/>
          <p:cNvSpPr>
            <a:spLocks noGrp="1" noChangeArrowheads="1"/>
          </p:cNvSpPr>
          <p:nvPr>
            <p:ph idx="1"/>
          </p:nvPr>
        </p:nvSpPr>
        <p:spPr>
          <a:xfrm>
            <a:off x="0" y="1143000"/>
            <a:ext cx="9144000" cy="4648200"/>
          </a:xfrm>
        </p:spPr>
        <p:txBody>
          <a:bodyPr/>
          <a:lstStyle/>
          <a:p>
            <a:pPr marL="0" indent="0">
              <a:buNone/>
            </a:pPr>
            <a:r>
              <a:rPr lang="en-US" sz="2000" dirty="0" smtClean="0">
                <a:solidFill>
                  <a:srgbClr val="FF0000"/>
                </a:solidFill>
              </a:rPr>
              <a:t>Addresses:</a:t>
            </a:r>
            <a:r>
              <a:rPr lang="en-US" sz="2000" dirty="0" smtClean="0"/>
              <a:t> 6 bytes</a:t>
            </a:r>
          </a:p>
          <a:p>
            <a:pPr lvl="1">
              <a:buFont typeface="Arial" panose="020B0604020202020204" pitchFamily="34" charset="0"/>
              <a:buChar char="•"/>
            </a:pPr>
            <a:r>
              <a:rPr lang="el-GR" sz="1800" dirty="0" smtClean="0"/>
              <a:t>Εάν ο</a:t>
            </a:r>
            <a:r>
              <a:rPr lang="en-US" sz="1800" dirty="0" smtClean="0"/>
              <a:t> adapter </a:t>
            </a:r>
            <a:r>
              <a:rPr lang="el-GR" sz="1800" dirty="0" smtClean="0"/>
              <a:t>λάβει ένα πλαίσιο με μία διεύθυνση προορισμού που να ταιριάζει</a:t>
            </a:r>
            <a:r>
              <a:rPr lang="en-US" sz="1800" dirty="0" smtClean="0"/>
              <a:t>, </a:t>
            </a:r>
            <a:r>
              <a:rPr lang="el-GR" sz="1800" dirty="0" smtClean="0"/>
              <a:t>ή με μια διεύθυνση εκπομπής</a:t>
            </a:r>
            <a:r>
              <a:rPr lang="en-US" sz="1800" dirty="0" smtClean="0"/>
              <a:t> </a:t>
            </a:r>
            <a:r>
              <a:rPr lang="el-GR" sz="1800" dirty="0" smtClean="0"/>
              <a:t>(</a:t>
            </a:r>
            <a:r>
              <a:rPr lang="en-US" sz="1800" dirty="0" smtClean="0"/>
              <a:t>broadcast</a:t>
            </a:r>
            <a:r>
              <a:rPr lang="el-GR" sz="1800" dirty="0" smtClean="0"/>
              <a:t>)</a:t>
            </a:r>
            <a:r>
              <a:rPr lang="en-US" sz="1800" dirty="0" smtClean="0"/>
              <a:t> (</a:t>
            </a:r>
            <a:r>
              <a:rPr lang="el-GR" sz="1800" dirty="0" smtClean="0"/>
              <a:t>πχ</a:t>
            </a:r>
            <a:r>
              <a:rPr lang="en-US" sz="1800" dirty="0" smtClean="0"/>
              <a:t> ARP </a:t>
            </a:r>
            <a:r>
              <a:rPr lang="el-GR" sz="1800" dirty="0" smtClean="0"/>
              <a:t>πακέτο</a:t>
            </a:r>
            <a:r>
              <a:rPr lang="en-US" sz="1800" dirty="0" smtClean="0"/>
              <a:t>), </a:t>
            </a:r>
            <a:r>
              <a:rPr lang="el-GR" sz="1800" dirty="0" smtClean="0"/>
              <a:t>περνάει δεδομένα του πλαισίου στο πρωτόκολλο Επιπέδου Δικτύου</a:t>
            </a:r>
            <a:endParaRPr lang="en-US" sz="1800" dirty="0" smtClean="0"/>
          </a:p>
          <a:p>
            <a:pPr lvl="1">
              <a:buFont typeface="Arial" panose="020B0604020202020204" pitchFamily="34" charset="0"/>
              <a:buChar char="•"/>
            </a:pPr>
            <a:r>
              <a:rPr lang="el-GR" sz="1800" dirty="0" smtClean="0"/>
              <a:t>Αλλιώς,</a:t>
            </a:r>
            <a:r>
              <a:rPr lang="en-US" sz="1800" dirty="0" smtClean="0"/>
              <a:t> </a:t>
            </a:r>
            <a:r>
              <a:rPr lang="el-GR" sz="1800" dirty="0" smtClean="0"/>
              <a:t>ο </a:t>
            </a:r>
            <a:r>
              <a:rPr lang="en-US" sz="1800" dirty="0" smtClean="0"/>
              <a:t>adapter </a:t>
            </a:r>
            <a:r>
              <a:rPr lang="el-GR" sz="1800" dirty="0" smtClean="0"/>
              <a:t>πετάει το πλαίσιο</a:t>
            </a:r>
            <a:endParaRPr lang="en-US" sz="1800" dirty="0" smtClean="0"/>
          </a:p>
          <a:p>
            <a:pPr marL="0" indent="0">
              <a:buNone/>
            </a:pPr>
            <a:r>
              <a:rPr lang="en-US" sz="2000" dirty="0" smtClean="0">
                <a:solidFill>
                  <a:srgbClr val="FF0000"/>
                </a:solidFill>
              </a:rPr>
              <a:t>Type:</a:t>
            </a:r>
            <a:r>
              <a:rPr lang="en-US" sz="2000" dirty="0" smtClean="0"/>
              <a:t> </a:t>
            </a:r>
            <a:r>
              <a:rPr lang="el-GR" sz="2000" dirty="0" smtClean="0"/>
              <a:t>προσδιορίζει το πρωτόκολλο υψηλότερου επιπέδου</a:t>
            </a:r>
            <a:r>
              <a:rPr lang="en-US" sz="2000" dirty="0" smtClean="0"/>
              <a:t> (</a:t>
            </a:r>
            <a:r>
              <a:rPr lang="el-GR" sz="2000" dirty="0" smtClean="0"/>
              <a:t>κυρίως</a:t>
            </a:r>
            <a:r>
              <a:rPr lang="en-US" sz="2000" dirty="0" smtClean="0"/>
              <a:t> IP </a:t>
            </a:r>
            <a:r>
              <a:rPr lang="el-GR" sz="2000" dirty="0" smtClean="0"/>
              <a:t>αλλά και άλλα μπορούν να υποστηρίζονται όπως </a:t>
            </a:r>
            <a:r>
              <a:rPr lang="en-US" sz="2000" dirty="0" smtClean="0"/>
              <a:t>Novell IPX </a:t>
            </a:r>
            <a:r>
              <a:rPr lang="el-GR" sz="2000" dirty="0" smtClean="0"/>
              <a:t>και</a:t>
            </a:r>
            <a:r>
              <a:rPr lang="en-US" sz="2000" dirty="0" smtClean="0"/>
              <a:t> AppleTalk)</a:t>
            </a:r>
          </a:p>
          <a:p>
            <a:pPr marL="0" indent="0">
              <a:buNone/>
            </a:pPr>
            <a:r>
              <a:rPr lang="en-US" sz="2000" dirty="0" smtClean="0">
                <a:solidFill>
                  <a:srgbClr val="FF0000"/>
                </a:solidFill>
              </a:rPr>
              <a:t>CRC:</a:t>
            </a:r>
            <a:r>
              <a:rPr lang="en-US" sz="2000" dirty="0" smtClean="0"/>
              <a:t> </a:t>
            </a:r>
            <a:r>
              <a:rPr lang="el-GR" sz="2000" dirty="0" smtClean="0"/>
              <a:t>ελέγχεται στον παραλήπτη</a:t>
            </a:r>
            <a:r>
              <a:rPr lang="en-US" sz="2000" dirty="0" smtClean="0"/>
              <a:t>, </a:t>
            </a:r>
            <a:r>
              <a:rPr lang="el-GR" sz="2000" dirty="0" smtClean="0"/>
              <a:t>αν εντοπιστεί κάποιο λάθος</a:t>
            </a:r>
            <a:r>
              <a:rPr lang="en-US" sz="2000" dirty="0" smtClean="0"/>
              <a:t>, </a:t>
            </a:r>
            <a:r>
              <a:rPr lang="el-GR" sz="2000" dirty="0" smtClean="0"/>
              <a:t>το πλαίσιο απλά απορρίπτεται</a:t>
            </a:r>
            <a:endParaRPr lang="en-US" dirty="0" smtClean="0"/>
          </a:p>
          <a:p>
            <a:endParaRPr lang="en-US" dirty="0" smtClean="0"/>
          </a:p>
          <a:p>
            <a:endParaRPr lang="en-US" dirty="0" smtClean="0"/>
          </a:p>
        </p:txBody>
      </p:sp>
      <p:pic>
        <p:nvPicPr>
          <p:cNvPr id="71684" name="Picture 4" descr="552 Ethernet frame"/>
          <p:cNvPicPr>
            <a:picLocks noChangeAspect="1" noChangeArrowheads="1"/>
          </p:cNvPicPr>
          <p:nvPr/>
        </p:nvPicPr>
        <p:blipFill>
          <a:blip r:embed="rId2" cstate="print"/>
          <a:srcRect/>
          <a:stretch>
            <a:fillRect/>
          </a:stretch>
        </p:blipFill>
        <p:spPr bwMode="auto">
          <a:xfrm>
            <a:off x="698500" y="5559425"/>
            <a:ext cx="7558088" cy="129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23850" y="115888"/>
            <a:ext cx="7772400" cy="809625"/>
          </a:xfrm>
        </p:spPr>
        <p:txBody>
          <a:bodyPr/>
          <a:lstStyle/>
          <a:p>
            <a:r>
              <a:rPr lang="en-US" smtClean="0"/>
              <a:t>Ethernet CSMA/CD </a:t>
            </a:r>
            <a:r>
              <a:rPr lang="el-GR" smtClean="0"/>
              <a:t>αλγόριθμος</a:t>
            </a:r>
            <a:endParaRPr lang="en-US" smtClean="0"/>
          </a:p>
        </p:txBody>
      </p:sp>
      <p:sp>
        <p:nvSpPr>
          <p:cNvPr id="72707" name="Rectangle 3"/>
          <p:cNvSpPr>
            <a:spLocks noGrp="1" noChangeArrowheads="1"/>
          </p:cNvSpPr>
          <p:nvPr>
            <p:ph sz="half" idx="1"/>
          </p:nvPr>
        </p:nvSpPr>
        <p:spPr>
          <a:xfrm>
            <a:off x="0" y="1289050"/>
            <a:ext cx="9396413" cy="5235575"/>
          </a:xfrm>
        </p:spPr>
        <p:txBody>
          <a:bodyPr/>
          <a:lstStyle/>
          <a:p>
            <a:pPr>
              <a:buFont typeface="Monotype Sorts"/>
              <a:buNone/>
            </a:pPr>
            <a:r>
              <a:rPr lang="en-US" sz="2000" dirty="0" smtClean="0"/>
              <a:t>1. </a:t>
            </a:r>
            <a:r>
              <a:rPr lang="el-GR" sz="2000" dirty="0" smtClean="0"/>
              <a:t>Ο </a:t>
            </a:r>
            <a:r>
              <a:rPr lang="en-US" sz="2000" dirty="0" smtClean="0"/>
              <a:t>adapter</a:t>
            </a:r>
            <a:r>
              <a:rPr lang="el-GR" sz="2000" dirty="0" smtClean="0"/>
              <a:t> </a:t>
            </a:r>
            <a:r>
              <a:rPr lang="el-GR" sz="2000" b="1" dirty="0" smtClean="0">
                <a:solidFill>
                  <a:srgbClr val="008000"/>
                </a:solidFill>
              </a:rPr>
              <a:t>λαμβάνει το </a:t>
            </a:r>
            <a:r>
              <a:rPr lang="el-GR" sz="2000" b="1" dirty="0" err="1" smtClean="0">
                <a:solidFill>
                  <a:srgbClr val="008000"/>
                </a:solidFill>
              </a:rPr>
              <a:t>δεδομενόγραμμα</a:t>
            </a:r>
            <a:r>
              <a:rPr lang="en-US" sz="2000" dirty="0" smtClean="0"/>
              <a:t> </a:t>
            </a:r>
            <a:r>
              <a:rPr lang="el-GR" sz="2000" dirty="0" smtClean="0"/>
              <a:t>από το επίπεδο δικτύου</a:t>
            </a:r>
            <a:r>
              <a:rPr lang="en-US" sz="2000" dirty="0" smtClean="0"/>
              <a:t> &amp; </a:t>
            </a:r>
            <a:r>
              <a:rPr lang="el-GR" sz="2000" b="1" dirty="0" smtClean="0">
                <a:solidFill>
                  <a:srgbClr val="008000"/>
                </a:solidFill>
              </a:rPr>
              <a:t>δημιουργεί ένα πλαίσιο</a:t>
            </a:r>
            <a:r>
              <a:rPr lang="en-US" sz="2000" b="1" dirty="0" smtClean="0">
                <a:solidFill>
                  <a:srgbClr val="008000"/>
                </a:solidFill>
              </a:rPr>
              <a:t> </a:t>
            </a:r>
            <a:r>
              <a:rPr lang="el-GR" sz="2000" b="1" dirty="0" smtClean="0">
                <a:solidFill>
                  <a:srgbClr val="008000"/>
                </a:solidFill>
              </a:rPr>
              <a:t>(</a:t>
            </a:r>
            <a:r>
              <a:rPr lang="en-US" sz="2000" b="1" dirty="0" smtClean="0">
                <a:solidFill>
                  <a:srgbClr val="008000"/>
                </a:solidFill>
              </a:rPr>
              <a:t>frame</a:t>
            </a:r>
            <a:r>
              <a:rPr lang="el-GR" sz="2000" b="1" dirty="0" smtClean="0">
                <a:solidFill>
                  <a:srgbClr val="008000"/>
                </a:solidFill>
              </a:rPr>
              <a:t>)</a:t>
            </a:r>
            <a:endParaRPr lang="en-US" sz="2000" b="1" dirty="0" smtClean="0">
              <a:solidFill>
                <a:srgbClr val="008000"/>
              </a:solidFill>
            </a:endParaRPr>
          </a:p>
          <a:p>
            <a:pPr>
              <a:buFont typeface="Monotype Sorts"/>
              <a:buNone/>
            </a:pPr>
            <a:r>
              <a:rPr lang="en-US" sz="2000" dirty="0" smtClean="0"/>
              <a:t>2A. </a:t>
            </a:r>
            <a:r>
              <a:rPr lang="el-GR" sz="2000" dirty="0" smtClean="0"/>
              <a:t>Αν ο </a:t>
            </a:r>
            <a:r>
              <a:rPr lang="en-US" sz="2000" dirty="0" smtClean="0"/>
              <a:t>adapter</a:t>
            </a:r>
            <a:r>
              <a:rPr lang="el-GR" sz="2000" dirty="0" smtClean="0"/>
              <a:t> αισθανθεί ότι δεν υπάρχει κίνηση στο κανάλι, </a:t>
            </a:r>
            <a:r>
              <a:rPr lang="el-GR" sz="2000" b="1" dirty="0" smtClean="0">
                <a:solidFill>
                  <a:srgbClr val="008000"/>
                </a:solidFill>
              </a:rPr>
              <a:t>αρχίζει να μεταδίδει το πλαίσιο</a:t>
            </a:r>
            <a:r>
              <a:rPr lang="en-US" sz="2000" dirty="0" smtClean="0"/>
              <a:t> </a:t>
            </a:r>
          </a:p>
          <a:p>
            <a:pPr>
              <a:buFont typeface="Monotype Sorts"/>
              <a:buNone/>
            </a:pPr>
            <a:r>
              <a:rPr lang="en-US" sz="2000" dirty="0" smtClean="0"/>
              <a:t>2B. </a:t>
            </a:r>
            <a:r>
              <a:rPr lang="el-GR" sz="2000" dirty="0" smtClean="0"/>
              <a:t>Αν αισθανθεί ότι το κανάλι είναι απασχολημένο</a:t>
            </a:r>
            <a:r>
              <a:rPr lang="en-US" sz="2000" dirty="0" smtClean="0"/>
              <a:t>, </a:t>
            </a:r>
            <a:r>
              <a:rPr lang="el-GR" sz="2000" b="1" dirty="0" smtClean="0">
                <a:solidFill>
                  <a:srgbClr val="008000"/>
                </a:solidFill>
              </a:rPr>
              <a:t>περιμένει μέχρι να γίνει διαθέσιμο </a:t>
            </a:r>
            <a:r>
              <a:rPr lang="en-US" sz="2000" dirty="0" smtClean="0"/>
              <a:t>&amp; </a:t>
            </a:r>
            <a:r>
              <a:rPr lang="el-GR" sz="2000" dirty="0" smtClean="0"/>
              <a:t>μετά</a:t>
            </a:r>
            <a:r>
              <a:rPr lang="en-US" sz="2000" dirty="0" smtClean="0"/>
              <a:t> </a:t>
            </a:r>
            <a:r>
              <a:rPr lang="el-GR" sz="2000" b="1" dirty="0" smtClean="0">
                <a:solidFill>
                  <a:srgbClr val="008000"/>
                </a:solidFill>
              </a:rPr>
              <a:t>μεταδίδει</a:t>
            </a:r>
            <a:endParaRPr lang="en-US" sz="2000" b="1" dirty="0" smtClean="0">
              <a:solidFill>
                <a:srgbClr val="008000"/>
              </a:solidFill>
            </a:endParaRPr>
          </a:p>
          <a:p>
            <a:pPr>
              <a:buFont typeface="Monotype Sorts"/>
              <a:buNone/>
            </a:pPr>
            <a:r>
              <a:rPr lang="en-US" sz="2000" dirty="0" smtClean="0"/>
              <a:t>3A. </a:t>
            </a:r>
            <a:r>
              <a:rPr lang="el-GR" sz="2000" dirty="0" smtClean="0"/>
              <a:t>Αν ο </a:t>
            </a:r>
            <a:r>
              <a:rPr lang="en-US" sz="2000" dirty="0" smtClean="0"/>
              <a:t>adapter</a:t>
            </a:r>
            <a:r>
              <a:rPr lang="el-GR" sz="2000" dirty="0" smtClean="0"/>
              <a:t> μεταδίδει ένα ολόκληρο πλαίσιο χωρίς να εντοπίσει μια άλλη μετάδοση</a:t>
            </a:r>
            <a:r>
              <a:rPr lang="en-US" sz="2000" dirty="0" smtClean="0"/>
              <a:t>, </a:t>
            </a:r>
          </a:p>
          <a:p>
            <a:pPr>
              <a:buFont typeface="Monotype Sorts"/>
              <a:buNone/>
            </a:pPr>
            <a:r>
              <a:rPr lang="en-US" sz="2000" dirty="0" smtClean="0">
                <a:sym typeface="Wingdings" pitchFamily="2" charset="2"/>
              </a:rPr>
              <a:t>       </a:t>
            </a:r>
            <a:r>
              <a:rPr lang="en-US" sz="2000" dirty="0" smtClean="0"/>
              <a:t> </a:t>
            </a:r>
            <a:r>
              <a:rPr lang="el-GR" sz="2000" b="1" dirty="0" smtClean="0"/>
              <a:t>ο </a:t>
            </a:r>
            <a:r>
              <a:rPr lang="en-US" sz="2000" b="1" dirty="0" smtClean="0"/>
              <a:t>adapter</a:t>
            </a:r>
            <a:r>
              <a:rPr lang="el-GR" sz="2000" b="1" dirty="0" smtClean="0"/>
              <a:t> τέλειωσε με το πλαίσιο</a:t>
            </a:r>
            <a:r>
              <a:rPr lang="en-US" sz="2000" b="1" dirty="0" smtClean="0"/>
              <a:t> !</a:t>
            </a:r>
          </a:p>
          <a:p>
            <a:pPr>
              <a:buFont typeface="Monotype Sorts"/>
              <a:buNone/>
            </a:pPr>
            <a:r>
              <a:rPr lang="en-US" sz="2000" dirty="0" smtClean="0"/>
              <a:t>3B. </a:t>
            </a:r>
            <a:r>
              <a:rPr lang="el-GR" sz="2000" dirty="0" smtClean="0"/>
              <a:t>Αν ο </a:t>
            </a:r>
            <a:r>
              <a:rPr lang="en-US" sz="2000" dirty="0" smtClean="0"/>
              <a:t>adapter</a:t>
            </a:r>
            <a:r>
              <a:rPr lang="el-GR" sz="2000" dirty="0" smtClean="0"/>
              <a:t> εντοπίσει μια άλλη μετάδοση καθώς μεταδίδει,</a:t>
            </a:r>
            <a:r>
              <a:rPr lang="en-US" sz="2000" dirty="0" smtClean="0"/>
              <a:t> </a:t>
            </a:r>
          </a:p>
          <a:p>
            <a:pPr>
              <a:buFont typeface="Monotype Sorts"/>
              <a:buNone/>
            </a:pPr>
            <a:r>
              <a:rPr lang="en-US" sz="2000" dirty="0" smtClean="0"/>
              <a:t>       </a:t>
            </a:r>
            <a:r>
              <a:rPr lang="en-US" sz="2000" dirty="0" smtClean="0">
                <a:sym typeface="Wingdings" pitchFamily="2" charset="2"/>
              </a:rPr>
              <a:t> </a:t>
            </a:r>
            <a:r>
              <a:rPr lang="el-GR" sz="2000" b="1" dirty="0" smtClean="0">
                <a:solidFill>
                  <a:srgbClr val="008000"/>
                </a:solidFill>
              </a:rPr>
              <a:t>εγκαταλείπει </a:t>
            </a:r>
            <a:r>
              <a:rPr lang="en-US" sz="2000" b="1" dirty="0" smtClean="0">
                <a:solidFill>
                  <a:srgbClr val="008000"/>
                </a:solidFill>
              </a:rPr>
              <a:t>&amp; </a:t>
            </a:r>
            <a:r>
              <a:rPr lang="el-GR" sz="2000" b="1" dirty="0" smtClean="0">
                <a:solidFill>
                  <a:srgbClr val="008000"/>
                </a:solidFill>
              </a:rPr>
              <a:t>στέλνει ένα σήμα συμφόρησης</a:t>
            </a:r>
            <a:endParaRPr lang="en-US" sz="2000" b="1" dirty="0" smtClean="0">
              <a:solidFill>
                <a:srgbClr val="008000"/>
              </a:solidFill>
            </a:endParaRPr>
          </a:p>
          <a:p>
            <a:pPr>
              <a:buFont typeface="Monotype Sorts"/>
              <a:buNone/>
            </a:pPr>
            <a:r>
              <a:rPr lang="el-GR" sz="2000" dirty="0" smtClean="0"/>
              <a:t>4.</a:t>
            </a:r>
            <a:r>
              <a:rPr lang="en-US" sz="2000" dirty="0" smtClean="0"/>
              <a:t> </a:t>
            </a:r>
            <a:r>
              <a:rPr lang="el-GR" sz="2000" dirty="0" smtClean="0"/>
              <a:t>Αφού εγκαταλείψει</a:t>
            </a:r>
            <a:r>
              <a:rPr lang="en-US" sz="2000" dirty="0" smtClean="0"/>
              <a:t>, </a:t>
            </a:r>
            <a:r>
              <a:rPr lang="el-GR" sz="2000" dirty="0" smtClean="0"/>
              <a:t>ο </a:t>
            </a:r>
            <a:r>
              <a:rPr lang="en-US" sz="2000" dirty="0" smtClean="0"/>
              <a:t>adapter</a:t>
            </a:r>
            <a:r>
              <a:rPr lang="el-GR" sz="2000" dirty="0" smtClean="0"/>
              <a:t> μπαίνει στον</a:t>
            </a:r>
            <a:r>
              <a:rPr lang="en-US" sz="2000" dirty="0" smtClean="0"/>
              <a:t> </a:t>
            </a:r>
            <a:r>
              <a:rPr lang="el-GR" sz="2000" b="1" dirty="0" smtClean="0">
                <a:solidFill>
                  <a:srgbClr val="FF0000"/>
                </a:solidFill>
              </a:rPr>
              <a:t>εκθετικό</a:t>
            </a:r>
            <a:r>
              <a:rPr lang="en-US" sz="2000" b="1" dirty="0" smtClean="0">
                <a:solidFill>
                  <a:srgbClr val="FF0000"/>
                </a:solidFill>
              </a:rPr>
              <a:t> </a:t>
            </a:r>
            <a:r>
              <a:rPr lang="en-US" sz="2000" b="1" dirty="0" err="1" smtClean="0">
                <a:solidFill>
                  <a:srgbClr val="FF0000"/>
                </a:solidFill>
              </a:rPr>
              <a:t>backoff</a:t>
            </a:r>
            <a:r>
              <a:rPr lang="en-US" sz="2000" dirty="0" smtClean="0"/>
              <a:t>:</a:t>
            </a:r>
          </a:p>
          <a:p>
            <a:pPr>
              <a:buFont typeface="Monotype Sorts"/>
              <a:buNone/>
            </a:pPr>
            <a:r>
              <a:rPr lang="en-US" sz="2000" dirty="0" smtClean="0"/>
              <a:t> </a:t>
            </a:r>
            <a:r>
              <a:rPr lang="el-GR" sz="2000" dirty="0" smtClean="0"/>
              <a:t>μετά την</a:t>
            </a:r>
            <a:r>
              <a:rPr lang="en-US" sz="2000" dirty="0" smtClean="0"/>
              <a:t> m-</a:t>
            </a:r>
            <a:r>
              <a:rPr lang="el-GR" sz="2000" dirty="0" err="1" smtClean="0"/>
              <a:t>ιοστή</a:t>
            </a:r>
            <a:r>
              <a:rPr lang="en-US" sz="2000" dirty="0" smtClean="0"/>
              <a:t> </a:t>
            </a:r>
            <a:r>
              <a:rPr lang="el-GR" sz="2000" dirty="0" err="1" smtClean="0"/>
              <a:t>σύκρουση</a:t>
            </a:r>
            <a:r>
              <a:rPr lang="en-US" sz="2000" dirty="0" smtClean="0"/>
              <a:t>, </a:t>
            </a:r>
            <a:r>
              <a:rPr lang="el-GR" sz="2000" dirty="0" smtClean="0"/>
              <a:t>επιλέγει</a:t>
            </a:r>
            <a:r>
              <a:rPr lang="en-US" sz="2000" dirty="0" smtClean="0"/>
              <a:t> </a:t>
            </a:r>
            <a:r>
              <a:rPr lang="el-GR" sz="2000" dirty="0" smtClean="0"/>
              <a:t>ένα</a:t>
            </a:r>
            <a:r>
              <a:rPr lang="en-US" sz="2000" dirty="0" smtClean="0"/>
              <a:t> </a:t>
            </a:r>
            <a:r>
              <a:rPr lang="en-US" sz="2000" b="1" dirty="0" smtClean="0">
                <a:solidFill>
                  <a:srgbClr val="008000"/>
                </a:solidFill>
              </a:rPr>
              <a:t>K </a:t>
            </a:r>
            <a:r>
              <a:rPr lang="el-GR" sz="2000" b="1" dirty="0" smtClean="0">
                <a:solidFill>
                  <a:srgbClr val="008000"/>
                </a:solidFill>
              </a:rPr>
              <a:t>τυχαία από</a:t>
            </a:r>
            <a:r>
              <a:rPr lang="en-US" sz="2000" b="1" dirty="0" smtClean="0">
                <a:solidFill>
                  <a:srgbClr val="008000"/>
                </a:solidFill>
              </a:rPr>
              <a:t> {0,1, 2,…, 2</a:t>
            </a:r>
            <a:r>
              <a:rPr lang="en-US" sz="2000" b="1" baseline="30000" dirty="0" smtClean="0">
                <a:solidFill>
                  <a:srgbClr val="008000"/>
                </a:solidFill>
              </a:rPr>
              <a:t>m</a:t>
            </a:r>
            <a:r>
              <a:rPr lang="en-US" sz="2000" b="1" dirty="0" smtClean="0">
                <a:solidFill>
                  <a:srgbClr val="008000"/>
                </a:solidFill>
              </a:rPr>
              <a:t>-1}</a:t>
            </a:r>
            <a:r>
              <a:rPr lang="en-US" sz="2000" dirty="0" smtClean="0"/>
              <a:t> </a:t>
            </a:r>
          </a:p>
          <a:p>
            <a:pPr>
              <a:buFont typeface="Monotype Sorts"/>
              <a:buNone/>
            </a:pPr>
            <a:r>
              <a:rPr lang="en-US" dirty="0" smtClean="0">
                <a:sym typeface="Wingdings" pitchFamily="2" charset="2"/>
              </a:rPr>
              <a:t></a:t>
            </a:r>
            <a:r>
              <a:rPr lang="en-US" sz="2000" dirty="0" smtClean="0"/>
              <a:t>    </a:t>
            </a:r>
            <a:r>
              <a:rPr lang="el-GR" sz="2000" dirty="0" smtClean="0"/>
              <a:t>Ο κόμβος</a:t>
            </a:r>
            <a:r>
              <a:rPr lang="en-US" sz="2000" dirty="0" smtClean="0"/>
              <a:t> </a:t>
            </a:r>
            <a:r>
              <a:rPr lang="el-GR" sz="2000" b="1" dirty="0" smtClean="0">
                <a:solidFill>
                  <a:srgbClr val="008000"/>
                </a:solidFill>
              </a:rPr>
              <a:t>περιμένει</a:t>
            </a:r>
            <a:r>
              <a:rPr lang="en-US" sz="2000" b="1" dirty="0" smtClean="0">
                <a:solidFill>
                  <a:srgbClr val="008000"/>
                </a:solidFill>
              </a:rPr>
              <a:t> K * 512(time interval) </a:t>
            </a:r>
            <a:r>
              <a:rPr lang="el-GR" sz="2000" b="1" dirty="0" smtClean="0">
                <a:solidFill>
                  <a:srgbClr val="008000"/>
                </a:solidFill>
              </a:rPr>
              <a:t> </a:t>
            </a:r>
            <a:r>
              <a:rPr lang="en-US" sz="2000" b="1" dirty="0" smtClean="0">
                <a:solidFill>
                  <a:srgbClr val="008000"/>
                </a:solidFill>
              </a:rPr>
              <a:t>bit-</a:t>
            </a:r>
            <a:r>
              <a:rPr lang="el-GR" sz="2000" b="1" dirty="0" smtClean="0">
                <a:solidFill>
                  <a:srgbClr val="008000"/>
                </a:solidFill>
              </a:rPr>
              <a:t>φορές</a:t>
            </a:r>
            <a:r>
              <a:rPr lang="en-US" sz="2000" dirty="0" smtClean="0"/>
              <a:t> </a:t>
            </a:r>
            <a:r>
              <a:rPr lang="el-GR" sz="2000" dirty="0" smtClean="0"/>
              <a:t>και</a:t>
            </a:r>
            <a:r>
              <a:rPr lang="en-US" sz="2000" dirty="0" smtClean="0"/>
              <a:t> </a:t>
            </a:r>
          </a:p>
          <a:p>
            <a:pPr>
              <a:buFont typeface="Monotype Sorts"/>
              <a:buNone/>
            </a:pPr>
            <a:r>
              <a:rPr lang="en-US" sz="2000" dirty="0" smtClean="0"/>
              <a:t>                     </a:t>
            </a:r>
            <a:r>
              <a:rPr lang="el-GR" sz="2000" b="1" dirty="0" smtClean="0">
                <a:solidFill>
                  <a:srgbClr val="008000"/>
                </a:solidFill>
              </a:rPr>
              <a:t>επιστρέφει στο Βήμα</a:t>
            </a:r>
            <a:r>
              <a:rPr lang="en-US" sz="2000" b="1" dirty="0" smtClean="0">
                <a:solidFill>
                  <a:srgbClr val="008000"/>
                </a:solidFill>
              </a:rPr>
              <a:t> 2.</a:t>
            </a:r>
          </a:p>
          <a:p>
            <a:pPr>
              <a:buFont typeface="Monotype Sorts"/>
              <a:buNone/>
            </a:pPr>
            <a:r>
              <a:rPr lang="en-US" sz="1800" dirty="0" smtClean="0"/>
              <a:t> </a:t>
            </a:r>
            <a:r>
              <a:rPr lang="en-US" sz="2000" dirty="0" smtClean="0"/>
              <a:t> </a:t>
            </a:r>
          </a:p>
          <a:p>
            <a:pPr>
              <a:buFont typeface="Monotype Sorts"/>
              <a:buNone/>
            </a:pPr>
            <a:endParaRPr lang="en-US" sz="2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l-GR" smtClean="0"/>
              <a:t>Αποδοτικότητα του </a:t>
            </a:r>
            <a:r>
              <a:rPr lang="en-US" smtClean="0"/>
              <a:t>CSMA/CD </a:t>
            </a:r>
          </a:p>
        </p:txBody>
      </p:sp>
      <p:sp>
        <p:nvSpPr>
          <p:cNvPr id="2052" name="Rectangle 3"/>
          <p:cNvSpPr>
            <a:spLocks noGrp="1" noChangeArrowheads="1"/>
          </p:cNvSpPr>
          <p:nvPr>
            <p:ph idx="1"/>
          </p:nvPr>
        </p:nvSpPr>
        <p:spPr>
          <a:xfrm>
            <a:off x="349250" y="1143000"/>
            <a:ext cx="8261350" cy="1684338"/>
          </a:xfrm>
        </p:spPr>
        <p:txBody>
          <a:bodyPr/>
          <a:lstStyle/>
          <a:p>
            <a:pPr marL="0" indent="0">
              <a:buNone/>
            </a:pPr>
            <a:r>
              <a:rPr lang="en-US" sz="2000" dirty="0" err="1" smtClean="0"/>
              <a:t>T</a:t>
            </a:r>
            <a:r>
              <a:rPr lang="en-US" sz="2000" baseline="-25000" dirty="0" err="1" smtClean="0"/>
              <a:t>prop</a:t>
            </a:r>
            <a:r>
              <a:rPr lang="en-US" sz="2000" dirty="0" smtClean="0"/>
              <a:t> = </a:t>
            </a:r>
            <a:r>
              <a:rPr lang="el-GR" sz="2000" dirty="0" smtClean="0"/>
              <a:t>μέγιστος χρόνος διάδοσης μεταξύ</a:t>
            </a:r>
            <a:r>
              <a:rPr lang="en-US" sz="2000" dirty="0" smtClean="0"/>
              <a:t> 2 </a:t>
            </a:r>
            <a:r>
              <a:rPr lang="el-GR" sz="2000" dirty="0" smtClean="0"/>
              <a:t>κόμβων</a:t>
            </a:r>
            <a:r>
              <a:rPr lang="en-US" sz="2000" dirty="0" smtClean="0"/>
              <a:t> </a:t>
            </a:r>
            <a:r>
              <a:rPr lang="el-GR" sz="2000" dirty="0" smtClean="0"/>
              <a:t>σε ένα</a:t>
            </a:r>
            <a:r>
              <a:rPr lang="en-US" sz="2000" dirty="0" smtClean="0"/>
              <a:t> LAN</a:t>
            </a:r>
          </a:p>
          <a:p>
            <a:pPr marL="0" indent="0">
              <a:buNone/>
            </a:pPr>
            <a:r>
              <a:rPr lang="en-US" sz="2000" dirty="0" err="1" smtClean="0"/>
              <a:t>t</a:t>
            </a:r>
            <a:r>
              <a:rPr lang="en-US" sz="2000" baseline="-25000" dirty="0" err="1" smtClean="0"/>
              <a:t>trans</a:t>
            </a:r>
            <a:r>
              <a:rPr lang="en-US" sz="2000" dirty="0" smtClean="0"/>
              <a:t> = </a:t>
            </a:r>
            <a:r>
              <a:rPr lang="el-GR" sz="2000" dirty="0" smtClean="0"/>
              <a:t>χρόνος για να μεταδοθεί ένα πλαίσιο με μέγιστο μέγεθος</a:t>
            </a:r>
            <a:r>
              <a:rPr lang="en-US" sz="2000" dirty="0" smtClean="0"/>
              <a:t> </a:t>
            </a:r>
            <a:endParaRPr lang="en-US" dirty="0" smtClean="0"/>
          </a:p>
          <a:p>
            <a:endParaRPr lang="en-US" dirty="0" smtClean="0"/>
          </a:p>
          <a:p>
            <a:endParaRPr lang="en-US" dirty="0" smtClean="0"/>
          </a:p>
          <a:p>
            <a:endParaRPr lang="en-US" dirty="0" smtClean="0"/>
          </a:p>
          <a:p>
            <a:endParaRPr lang="en-US" sz="2000" dirty="0" smtClean="0"/>
          </a:p>
          <a:p>
            <a:endParaRPr lang="en-US" sz="2000" dirty="0" smtClean="0"/>
          </a:p>
          <a:p>
            <a:endParaRPr lang="en-US" sz="2000" dirty="0" smtClean="0"/>
          </a:p>
          <a:p>
            <a:pPr>
              <a:buFont typeface="Arial" panose="020B0604020202020204" pitchFamily="34" charset="0"/>
              <a:buChar char="•"/>
            </a:pPr>
            <a:r>
              <a:rPr lang="el-GR" sz="2000" dirty="0" smtClean="0"/>
              <a:t>Η αποδοτικότητα πάει προς το </a:t>
            </a:r>
            <a:r>
              <a:rPr lang="en-US" sz="2000" dirty="0" smtClean="0"/>
              <a:t>1 </a:t>
            </a:r>
            <a:r>
              <a:rPr lang="el-GR" sz="2000" dirty="0" smtClean="0"/>
              <a:t>όταν</a:t>
            </a:r>
            <a:r>
              <a:rPr lang="en-US" sz="2000" dirty="0" smtClean="0"/>
              <a:t> </a:t>
            </a:r>
            <a:r>
              <a:rPr lang="el-GR" sz="2000" dirty="0" smtClean="0"/>
              <a:t>το </a:t>
            </a:r>
            <a:r>
              <a:rPr lang="en-US" sz="2000" dirty="0" err="1" smtClean="0"/>
              <a:t>t</a:t>
            </a:r>
            <a:r>
              <a:rPr lang="en-US" sz="2000" baseline="-25000" dirty="0" err="1" smtClean="0"/>
              <a:t>prop</a:t>
            </a:r>
            <a:r>
              <a:rPr lang="en-US" sz="2000" dirty="0" smtClean="0"/>
              <a:t> </a:t>
            </a:r>
            <a:r>
              <a:rPr lang="el-GR" sz="2000" dirty="0" smtClean="0"/>
              <a:t>πηγαίνει στο </a:t>
            </a:r>
            <a:r>
              <a:rPr lang="en-US" sz="2000" dirty="0" smtClean="0"/>
              <a:t>0</a:t>
            </a:r>
          </a:p>
          <a:p>
            <a:pPr>
              <a:buFont typeface="Arial" panose="020B0604020202020204" pitchFamily="34" charset="0"/>
              <a:buChar char="•"/>
            </a:pPr>
            <a:r>
              <a:rPr lang="el-GR" sz="2000" dirty="0" smtClean="0"/>
              <a:t>Πηγαίνει στο </a:t>
            </a:r>
            <a:r>
              <a:rPr lang="en-US" sz="2000" dirty="0" smtClean="0"/>
              <a:t>1 </a:t>
            </a:r>
            <a:r>
              <a:rPr lang="el-GR" sz="2000" dirty="0" smtClean="0"/>
              <a:t>όταν</a:t>
            </a:r>
            <a:r>
              <a:rPr lang="en-US" sz="2000" dirty="0" smtClean="0"/>
              <a:t> </a:t>
            </a:r>
            <a:r>
              <a:rPr lang="en-US" sz="2000" dirty="0" err="1" smtClean="0"/>
              <a:t>t</a:t>
            </a:r>
            <a:r>
              <a:rPr lang="en-US" sz="2000" baseline="-25000" dirty="0" err="1" smtClean="0"/>
              <a:t>trans</a:t>
            </a:r>
            <a:r>
              <a:rPr lang="en-US" sz="2000" dirty="0" smtClean="0"/>
              <a:t> </a:t>
            </a:r>
            <a:r>
              <a:rPr lang="el-GR" sz="2000" dirty="0" smtClean="0"/>
              <a:t>πηγαίνει στο άπειρο</a:t>
            </a:r>
            <a:endParaRPr lang="en-US" sz="2000" dirty="0" smtClean="0"/>
          </a:p>
          <a:p>
            <a:pPr>
              <a:buFont typeface="Arial" panose="020B0604020202020204" pitchFamily="34" charset="0"/>
              <a:buChar char="•"/>
            </a:pPr>
            <a:r>
              <a:rPr lang="el-GR" sz="2000" dirty="0" smtClean="0"/>
              <a:t>Πολύ καλύτερο από το</a:t>
            </a:r>
            <a:r>
              <a:rPr lang="en-US" sz="2000" dirty="0" smtClean="0"/>
              <a:t> ALOHA, </a:t>
            </a:r>
            <a:r>
              <a:rPr lang="el-GR" sz="2000" dirty="0" smtClean="0"/>
              <a:t>αλλά ακόμα αποκεντρωμένο</a:t>
            </a:r>
            <a:r>
              <a:rPr lang="en-US" sz="2000" dirty="0" smtClean="0"/>
              <a:t>,</a:t>
            </a:r>
            <a:r>
              <a:rPr lang="el-GR" sz="2000" dirty="0" smtClean="0"/>
              <a:t> απλό και φτηνό</a:t>
            </a:r>
            <a:endParaRPr lang="en-US" sz="2000" dirty="0" smtClean="0"/>
          </a:p>
          <a:p>
            <a:pPr>
              <a:buFont typeface="Monotype Sorts"/>
              <a:buNone/>
            </a:pPr>
            <a:r>
              <a:rPr lang="el-GR" sz="2800" dirty="0" err="1" smtClean="0">
                <a:sym typeface="Webdings" pitchFamily="18" charset="2"/>
              </a:rPr>
              <a:t></a:t>
            </a:r>
            <a:r>
              <a:rPr lang="el-GR" sz="2000" dirty="0" err="1" smtClean="0"/>
              <a:t>Σκεφτείτε</a:t>
            </a:r>
            <a:r>
              <a:rPr lang="el-GR" sz="2000" dirty="0" smtClean="0"/>
              <a:t> πως αλλάζει η αποδοτικότητα</a:t>
            </a:r>
            <a:r>
              <a:rPr lang="en-US" sz="2000" dirty="0" smtClean="0"/>
              <a:t> </a:t>
            </a:r>
            <a:r>
              <a:rPr lang="el-GR" sz="2000" dirty="0" smtClean="0"/>
              <a:t>ως προς το </a:t>
            </a:r>
            <a:r>
              <a:rPr lang="en-US" sz="2000" dirty="0" smtClean="0"/>
              <a:t>propagation &amp; transmission delay</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graphicFrame>
        <p:nvGraphicFramePr>
          <p:cNvPr id="2050" name="Object 4"/>
          <p:cNvGraphicFramePr>
            <a:graphicFrameLocks noChangeAspect="1"/>
          </p:cNvGraphicFramePr>
          <p:nvPr/>
        </p:nvGraphicFramePr>
        <p:xfrm>
          <a:off x="1741488" y="3175000"/>
          <a:ext cx="4941887" cy="1111250"/>
        </p:xfrm>
        <a:graphic>
          <a:graphicData uri="http://schemas.openxmlformats.org/presentationml/2006/ole">
            <mc:AlternateContent xmlns:mc="http://schemas.openxmlformats.org/markup-compatibility/2006">
              <mc:Choice xmlns:v="urn:schemas-microsoft-com:vml" Requires="v">
                <p:oleObj spid="_x0000_s2072" name="Equation" r:id="rId3" imgW="1968480" imgH="444240" progId="Equation.3">
                  <p:embed/>
                </p:oleObj>
              </mc:Choice>
              <mc:Fallback>
                <p:oleObj name="Equation" r:id="rId3" imgW="196848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3175000"/>
                        <a:ext cx="4941887" cy="111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5"/>
          <p:cNvSpPr txBox="1">
            <a:spLocks noChangeArrowheads="1"/>
          </p:cNvSpPr>
          <p:nvPr/>
        </p:nvSpPr>
        <p:spPr bwMode="auto">
          <a:xfrm>
            <a:off x="468313" y="2205038"/>
            <a:ext cx="8459787" cy="1016000"/>
          </a:xfrm>
          <a:prstGeom prst="rect">
            <a:avLst/>
          </a:prstGeom>
          <a:noFill/>
          <a:ln w="57150">
            <a:solidFill>
              <a:schemeClr val="hlink"/>
            </a:solidFill>
            <a:miter lim="800000"/>
            <a:headEnd type="none" w="sm" len="sm"/>
            <a:tailEnd type="none" w="sm" len="sm"/>
          </a:ln>
        </p:spPr>
        <p:txBody>
          <a:bodyPr>
            <a:spAutoFit/>
          </a:bodyPr>
          <a:lstStyle/>
          <a:p>
            <a:r>
              <a:rPr lang="el-GR" sz="2000" b="1">
                <a:solidFill>
                  <a:schemeClr val="hlink"/>
                </a:solidFill>
              </a:rPr>
              <a:t>Αποδοτικότητα</a:t>
            </a:r>
            <a:r>
              <a:rPr lang="en-US" sz="2000"/>
              <a:t> </a:t>
            </a:r>
            <a:r>
              <a:rPr lang="el-GR" sz="2000"/>
              <a:t>είναι ο</a:t>
            </a:r>
            <a:r>
              <a:rPr lang="en-US" sz="2000"/>
              <a:t> </a:t>
            </a:r>
            <a:r>
              <a:rPr lang="en-US" sz="2000" u="sng"/>
              <a:t>long-run</a:t>
            </a:r>
            <a:r>
              <a:rPr lang="en-US" sz="2000"/>
              <a:t> </a:t>
            </a:r>
            <a:r>
              <a:rPr lang="el-GR" sz="2000"/>
              <a:t>λόγος του χρόνου κατά τον οποίο τα πλαίσια μεταδίδονται στο κανάλι χωρίς συγκρούσεις</a:t>
            </a:r>
            <a:r>
              <a:rPr lang="en-US" sz="2000"/>
              <a:t> </a:t>
            </a:r>
            <a:r>
              <a:rPr lang="el-GR" sz="2000" u="sng"/>
              <a:t>υπό συνθήκες κορεσμού</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800" smtClean="0"/>
              <a:t>Ethernet’s CSMA/CD (</a:t>
            </a:r>
            <a:r>
              <a:rPr lang="el-GR" sz="2800" smtClean="0"/>
              <a:t>περισσότερα</a:t>
            </a:r>
            <a:r>
              <a:rPr lang="en-US" sz="2800" smtClean="0"/>
              <a:t>)</a:t>
            </a:r>
            <a:endParaRPr lang="en-US" smtClean="0"/>
          </a:p>
        </p:txBody>
      </p:sp>
      <p:sp>
        <p:nvSpPr>
          <p:cNvPr id="73731" name="Rectangle 3"/>
          <p:cNvSpPr>
            <a:spLocks noGrp="1" noChangeArrowheads="1"/>
          </p:cNvSpPr>
          <p:nvPr>
            <p:ph sz="half" idx="1"/>
          </p:nvPr>
        </p:nvSpPr>
        <p:spPr>
          <a:xfrm>
            <a:off x="0" y="1371600"/>
            <a:ext cx="4343400" cy="3011488"/>
          </a:xfrm>
        </p:spPr>
        <p:txBody>
          <a:bodyPr/>
          <a:lstStyle/>
          <a:p>
            <a:pPr>
              <a:buFont typeface="Monotype Sorts"/>
              <a:buNone/>
            </a:pPr>
            <a:r>
              <a:rPr lang="el-GR" sz="1800" smtClean="0">
                <a:solidFill>
                  <a:srgbClr val="FF0000"/>
                </a:solidFill>
              </a:rPr>
              <a:t>Σήμα συμφόρησης (</a:t>
            </a:r>
            <a:r>
              <a:rPr lang="en-US" sz="1800" smtClean="0">
                <a:solidFill>
                  <a:srgbClr val="FF0000"/>
                </a:solidFill>
              </a:rPr>
              <a:t>Jam Signal</a:t>
            </a:r>
            <a:r>
              <a:rPr lang="el-GR" sz="1800" smtClean="0">
                <a:solidFill>
                  <a:srgbClr val="FF0000"/>
                </a:solidFill>
              </a:rPr>
              <a:t>)</a:t>
            </a:r>
            <a:r>
              <a:rPr lang="en-US" sz="1800" smtClean="0">
                <a:solidFill>
                  <a:srgbClr val="FF0000"/>
                </a:solidFill>
              </a:rPr>
              <a:t>:</a:t>
            </a:r>
            <a:r>
              <a:rPr lang="en-US" sz="1800" smtClean="0"/>
              <a:t> </a:t>
            </a:r>
            <a:r>
              <a:rPr lang="el-GR" sz="1800" smtClean="0"/>
              <a:t>βεβαιώσου ότι όλοι οι άλλοι μεταδότες είναι ενήμεροι για την σύγκρουση,</a:t>
            </a:r>
            <a:r>
              <a:rPr lang="en-US" sz="1800" smtClean="0"/>
              <a:t> 48 bits</a:t>
            </a:r>
          </a:p>
          <a:p>
            <a:pPr>
              <a:buFont typeface="Monotype Sorts"/>
              <a:buNone/>
            </a:pPr>
            <a:r>
              <a:rPr lang="el-GR" sz="1800" smtClean="0">
                <a:solidFill>
                  <a:srgbClr val="FF0000"/>
                </a:solidFill>
              </a:rPr>
              <a:t>Χρόνος </a:t>
            </a:r>
            <a:r>
              <a:rPr lang="en-US" sz="1800" smtClean="0">
                <a:solidFill>
                  <a:srgbClr val="FF0000"/>
                </a:solidFill>
              </a:rPr>
              <a:t>Bit</a:t>
            </a:r>
            <a:r>
              <a:rPr lang="el-GR" sz="1800" smtClean="0">
                <a:solidFill>
                  <a:srgbClr val="FF0000"/>
                </a:solidFill>
              </a:rPr>
              <a:t> (</a:t>
            </a:r>
            <a:r>
              <a:rPr lang="en-US" sz="1800" smtClean="0">
                <a:solidFill>
                  <a:srgbClr val="FF0000"/>
                </a:solidFill>
              </a:rPr>
              <a:t>Bit time</a:t>
            </a:r>
            <a:r>
              <a:rPr lang="el-GR" sz="1800" smtClean="0">
                <a:solidFill>
                  <a:srgbClr val="FF0000"/>
                </a:solidFill>
              </a:rPr>
              <a:t>)</a:t>
            </a:r>
            <a:r>
              <a:rPr lang="en-US" sz="1800" smtClean="0">
                <a:solidFill>
                  <a:srgbClr val="FF0000"/>
                </a:solidFill>
              </a:rPr>
              <a:t>:</a:t>
            </a:r>
            <a:r>
              <a:rPr lang="en-US" sz="1800" smtClean="0"/>
              <a:t> .1 microsec </a:t>
            </a:r>
            <a:r>
              <a:rPr lang="el-GR" sz="1800" smtClean="0"/>
              <a:t>για</a:t>
            </a:r>
            <a:r>
              <a:rPr lang="en-US" sz="1800" smtClean="0"/>
              <a:t> 10 Mbps Ethernet</a:t>
            </a:r>
            <a:r>
              <a:rPr lang="el-GR" sz="1800" smtClean="0"/>
              <a:t>,</a:t>
            </a:r>
            <a:r>
              <a:rPr lang="en-US" sz="1800" smtClean="0"/>
              <a:t/>
            </a:r>
            <a:br>
              <a:rPr lang="en-US" sz="1800" smtClean="0"/>
            </a:br>
            <a:r>
              <a:rPr lang="el-GR" sz="1800" smtClean="0"/>
              <a:t>για</a:t>
            </a:r>
            <a:r>
              <a:rPr lang="en-US" sz="1800" smtClean="0"/>
              <a:t> K=1023, </a:t>
            </a:r>
            <a:r>
              <a:rPr lang="el-GR" sz="1800" smtClean="0"/>
              <a:t>χρονος αναμονής είναι περίπου</a:t>
            </a:r>
            <a:r>
              <a:rPr lang="en-US" sz="1800" smtClean="0"/>
              <a:t> 50 msec</a:t>
            </a:r>
          </a:p>
          <a:p>
            <a:pPr>
              <a:buFont typeface="Monotype Sorts"/>
              <a:buNone/>
            </a:pPr>
            <a:r>
              <a:rPr lang="en-US" sz="1800" smtClean="0"/>
              <a:t> </a:t>
            </a:r>
          </a:p>
          <a:p>
            <a:pPr>
              <a:buFont typeface="Monotype Sorts"/>
              <a:buNone/>
            </a:pPr>
            <a:endParaRPr lang="en-US" sz="1800" smtClean="0"/>
          </a:p>
        </p:txBody>
      </p:sp>
      <p:sp>
        <p:nvSpPr>
          <p:cNvPr id="73732" name="Rectangle 4"/>
          <p:cNvSpPr>
            <a:spLocks noGrp="1" noChangeArrowheads="1"/>
          </p:cNvSpPr>
          <p:nvPr>
            <p:ph sz="half" idx="2"/>
          </p:nvPr>
        </p:nvSpPr>
        <p:spPr>
          <a:xfrm>
            <a:off x="4343400" y="1371600"/>
            <a:ext cx="4800600" cy="4648200"/>
          </a:xfrm>
        </p:spPr>
        <p:txBody>
          <a:bodyPr/>
          <a:lstStyle/>
          <a:p>
            <a:pPr>
              <a:buFont typeface="Monotype Sorts"/>
              <a:buNone/>
            </a:pPr>
            <a:r>
              <a:rPr lang="el-GR" sz="1800" dirty="0" smtClean="0">
                <a:solidFill>
                  <a:srgbClr val="FF0000"/>
                </a:solidFill>
              </a:rPr>
              <a:t>Εκθετικός</a:t>
            </a:r>
            <a:r>
              <a:rPr lang="en-US" sz="1800" dirty="0" smtClean="0">
                <a:solidFill>
                  <a:srgbClr val="FF0000"/>
                </a:solidFill>
              </a:rPr>
              <a:t> </a:t>
            </a:r>
            <a:r>
              <a:rPr lang="en-US" sz="1800" dirty="0" err="1" smtClean="0">
                <a:solidFill>
                  <a:srgbClr val="FF0000"/>
                </a:solidFill>
              </a:rPr>
              <a:t>Backoff</a:t>
            </a:r>
            <a:r>
              <a:rPr lang="en-US" sz="1800" dirty="0" smtClean="0">
                <a:solidFill>
                  <a:srgbClr val="FF0000"/>
                </a:solidFill>
              </a:rPr>
              <a:t>:</a:t>
            </a:r>
            <a:r>
              <a:rPr lang="en-US" sz="1800" dirty="0" smtClean="0"/>
              <a:t> </a:t>
            </a:r>
          </a:p>
          <a:p>
            <a:pPr>
              <a:buFont typeface="Arial" pitchFamily="34" charset="0"/>
              <a:buChar char="•"/>
            </a:pPr>
            <a:r>
              <a:rPr lang="el-GR" sz="1800" i="1" dirty="0" smtClean="0">
                <a:solidFill>
                  <a:schemeClr val="accent2"/>
                </a:solidFill>
              </a:rPr>
              <a:t>Στόχος</a:t>
            </a:r>
            <a:r>
              <a:rPr lang="en-US" sz="1800" dirty="0" smtClean="0"/>
              <a:t>: </a:t>
            </a:r>
            <a:r>
              <a:rPr lang="el-GR" sz="1800" dirty="0" smtClean="0"/>
              <a:t>προσάρμοσε τις προσπάθειες αναμετάδοσης στον εκτιμώμενο τρέχοντα φόρτο</a:t>
            </a:r>
            <a:endParaRPr lang="en-US" sz="1800" dirty="0" smtClean="0"/>
          </a:p>
          <a:p>
            <a:pPr lvl="1">
              <a:buFont typeface="Arial" pitchFamily="34" charset="0"/>
              <a:buChar char="•"/>
            </a:pPr>
            <a:r>
              <a:rPr lang="el-GR" sz="1600" dirty="0" smtClean="0"/>
              <a:t>βαρύς φόρτος</a:t>
            </a:r>
            <a:r>
              <a:rPr lang="en-US" sz="1600" dirty="0" smtClean="0"/>
              <a:t>: </a:t>
            </a:r>
            <a:r>
              <a:rPr lang="el-GR" sz="1600" dirty="0" smtClean="0"/>
              <a:t>ο τυχαίος χρόνος αναμονής θα είναι μεγαλύτερος</a:t>
            </a:r>
            <a:endParaRPr lang="en-US" sz="1600" dirty="0" smtClean="0"/>
          </a:p>
          <a:p>
            <a:pPr>
              <a:buFont typeface="Arial" pitchFamily="34" charset="0"/>
              <a:buChar char="•"/>
            </a:pPr>
            <a:r>
              <a:rPr lang="el-GR" sz="1800" dirty="0" smtClean="0"/>
              <a:t>πρώτη σύγκρουση</a:t>
            </a:r>
            <a:r>
              <a:rPr lang="en-US" sz="1800" dirty="0" smtClean="0"/>
              <a:t>: </a:t>
            </a:r>
            <a:r>
              <a:rPr lang="el-GR" sz="1800" dirty="0" smtClean="0"/>
              <a:t>διάλεξε</a:t>
            </a:r>
            <a:r>
              <a:rPr lang="en-US" sz="1800" dirty="0" smtClean="0"/>
              <a:t> K </a:t>
            </a:r>
            <a:r>
              <a:rPr lang="el-GR" sz="1800" dirty="0" smtClean="0"/>
              <a:t>από </a:t>
            </a:r>
            <a:r>
              <a:rPr lang="en-US" sz="1800" dirty="0" smtClean="0"/>
              <a:t>{0,1}</a:t>
            </a:r>
            <a:r>
              <a:rPr lang="el-GR" sz="1800" dirty="0" smtClean="0"/>
              <a:t>,</a:t>
            </a:r>
            <a:r>
              <a:rPr lang="en-US" sz="1800" dirty="0" smtClean="0"/>
              <a:t> </a:t>
            </a:r>
            <a:r>
              <a:rPr lang="el-GR" sz="1800" dirty="0" smtClean="0"/>
              <a:t>η καθυστέρηση είναι </a:t>
            </a:r>
            <a:r>
              <a:rPr lang="en-US" sz="1800" dirty="0" smtClean="0"/>
              <a:t>K</a:t>
            </a:r>
            <a:r>
              <a:rPr lang="el-GR" sz="1800" dirty="0" smtClean="0"/>
              <a:t>·</a:t>
            </a:r>
            <a:r>
              <a:rPr lang="en-US" sz="1800" dirty="0" smtClean="0"/>
              <a:t> 512 bit </a:t>
            </a:r>
            <a:r>
              <a:rPr lang="el-GR" sz="1800" dirty="0" smtClean="0"/>
              <a:t>φορές μετάδοσης</a:t>
            </a:r>
            <a:endParaRPr lang="en-US" sz="1800" dirty="0" smtClean="0"/>
          </a:p>
          <a:p>
            <a:pPr>
              <a:buFont typeface="Arial" pitchFamily="34" charset="0"/>
              <a:buChar char="•"/>
            </a:pPr>
            <a:r>
              <a:rPr lang="el-GR" sz="1800" dirty="0" smtClean="0"/>
              <a:t>μετά τη δεύτερη σύγκρουση</a:t>
            </a:r>
            <a:r>
              <a:rPr lang="en-US" sz="1800" dirty="0" smtClean="0"/>
              <a:t>: </a:t>
            </a:r>
            <a:r>
              <a:rPr lang="el-GR" sz="1800" dirty="0" smtClean="0"/>
              <a:t>διάλεξε</a:t>
            </a:r>
            <a:r>
              <a:rPr lang="en-US" sz="1800" dirty="0" smtClean="0"/>
              <a:t> K </a:t>
            </a:r>
            <a:r>
              <a:rPr lang="el-GR" sz="1800" dirty="0" smtClean="0"/>
              <a:t>από</a:t>
            </a:r>
            <a:r>
              <a:rPr lang="en-US" sz="1800" dirty="0" smtClean="0"/>
              <a:t> {0,1,2,3}…</a:t>
            </a:r>
          </a:p>
          <a:p>
            <a:pPr>
              <a:buFont typeface="Arial" pitchFamily="34" charset="0"/>
              <a:buChar char="•"/>
            </a:pPr>
            <a:r>
              <a:rPr lang="el-GR" sz="1800" dirty="0" smtClean="0"/>
              <a:t>μετά από δέκα συγκρούσεις</a:t>
            </a:r>
            <a:r>
              <a:rPr lang="en-US" sz="1800" dirty="0" smtClean="0"/>
              <a:t>, </a:t>
            </a:r>
            <a:r>
              <a:rPr lang="el-GR" sz="1800" dirty="0" smtClean="0"/>
              <a:t>διάλεξε</a:t>
            </a:r>
            <a:r>
              <a:rPr lang="en-US" sz="1800" dirty="0" smtClean="0"/>
              <a:t> K </a:t>
            </a:r>
            <a:r>
              <a:rPr lang="el-GR" sz="1800" dirty="0" smtClean="0"/>
              <a:t>από</a:t>
            </a:r>
            <a:r>
              <a:rPr lang="en-US" sz="1800" dirty="0" smtClean="0"/>
              <a:t> {0,1,2,3,4,…,1023}</a:t>
            </a:r>
          </a:p>
        </p:txBody>
      </p:sp>
      <p:sp>
        <p:nvSpPr>
          <p:cNvPr id="73733" name="Text Box 5"/>
          <p:cNvSpPr txBox="1">
            <a:spLocks noChangeArrowheads="1"/>
          </p:cNvSpPr>
          <p:nvPr/>
        </p:nvSpPr>
        <p:spPr bwMode="auto">
          <a:xfrm>
            <a:off x="641350" y="4498975"/>
            <a:ext cx="203200" cy="415925"/>
          </a:xfrm>
          <a:prstGeom prst="rect">
            <a:avLst/>
          </a:prstGeom>
          <a:noFill/>
          <a:ln w="19050">
            <a:solidFill>
              <a:srgbClr val="FF0000"/>
            </a:solidFill>
            <a:miter lim="800000"/>
            <a:headEnd/>
            <a:tailEnd/>
          </a:ln>
        </p:spPr>
        <p:txBody>
          <a:bodyPr wrap="none">
            <a:spAutoFit/>
          </a:bodyPr>
          <a:lstStyle/>
          <a:p>
            <a:pPr eaLnBrk="0" hangingPunct="0"/>
            <a:endParaRPr lang="el-GR" sz="2000">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l-GR" smtClean="0"/>
              <a:t>Διαδικασία εκθετικού </a:t>
            </a:r>
            <a:r>
              <a:rPr lang="en-US" smtClean="0"/>
              <a:t>backoff </a:t>
            </a:r>
            <a:endParaRPr lang="el-GR" smtClean="0"/>
          </a:p>
        </p:txBody>
      </p:sp>
      <p:sp>
        <p:nvSpPr>
          <p:cNvPr id="74755" name="Rectangle 3"/>
          <p:cNvSpPr>
            <a:spLocks noGrp="1" noChangeArrowheads="1"/>
          </p:cNvSpPr>
          <p:nvPr>
            <p:ph idx="1"/>
          </p:nvPr>
        </p:nvSpPr>
        <p:spPr>
          <a:xfrm>
            <a:off x="0" y="1125538"/>
            <a:ext cx="9144000" cy="4648200"/>
          </a:xfrm>
        </p:spPr>
        <p:txBody>
          <a:bodyPr/>
          <a:lstStyle/>
          <a:p>
            <a:pPr>
              <a:buFont typeface="Arial" pitchFamily="34" charset="0"/>
              <a:buChar char="•"/>
            </a:pPr>
            <a:r>
              <a:rPr lang="el-GR" dirty="0" smtClean="0"/>
              <a:t>Μικρός</a:t>
            </a:r>
            <a:r>
              <a:rPr lang="en-US" dirty="0" smtClean="0"/>
              <a:t> # </a:t>
            </a:r>
            <a:r>
              <a:rPr lang="en-US" dirty="0" smtClean="0"/>
              <a:t>adapters </a:t>
            </a:r>
            <a:r>
              <a:rPr lang="en-US" dirty="0" smtClean="0">
                <a:sym typeface="Wingdings" pitchFamily="2" charset="2"/>
              </a:rPr>
              <a:t> </a:t>
            </a:r>
            <a:r>
              <a:rPr lang="el-GR" dirty="0" smtClean="0">
                <a:sym typeface="Wingdings" pitchFamily="2" charset="2"/>
              </a:rPr>
              <a:t>με </a:t>
            </a:r>
            <a:r>
              <a:rPr lang="en-US" dirty="0" smtClean="0">
                <a:sym typeface="Wingdings" pitchFamily="2" charset="2"/>
              </a:rPr>
              <a:t>“</a:t>
            </a:r>
            <a:r>
              <a:rPr lang="el-GR" dirty="0" smtClean="0">
                <a:sym typeface="Wingdings" pitchFamily="2" charset="2"/>
              </a:rPr>
              <a:t>παράλληλες» μεταδόσεις</a:t>
            </a:r>
            <a:r>
              <a:rPr lang="en-US" dirty="0" smtClean="0">
                <a:sym typeface="Wingdings" pitchFamily="2" charset="2"/>
              </a:rPr>
              <a:t> </a:t>
            </a:r>
            <a:r>
              <a:rPr lang="el-GR" dirty="0" smtClean="0">
                <a:sym typeface="Wingdings" pitchFamily="2" charset="2"/>
              </a:rPr>
              <a:t>      πιθανότητα </a:t>
            </a:r>
            <a:r>
              <a:rPr lang="el-GR" dirty="0" smtClean="0">
                <a:sym typeface="Wingdings" pitchFamily="2" charset="2"/>
              </a:rPr>
              <a:t>επιλογής μικρού χρονικού διαστήματος </a:t>
            </a:r>
            <a:r>
              <a:rPr lang="en-US" dirty="0" err="1" smtClean="0">
                <a:sym typeface="Wingdings" pitchFamily="2" charset="2"/>
              </a:rPr>
              <a:t>backoff</a:t>
            </a:r>
            <a:r>
              <a:rPr lang="en-US" dirty="0" smtClean="0">
                <a:sym typeface="Wingdings" pitchFamily="2" charset="2"/>
              </a:rPr>
              <a:t> </a:t>
            </a:r>
            <a:r>
              <a:rPr lang="el-GR" dirty="0" smtClean="0">
                <a:sym typeface="Wingdings" pitchFamily="2" charset="2"/>
              </a:rPr>
              <a:t>αναμονής</a:t>
            </a:r>
          </a:p>
          <a:p>
            <a:pPr>
              <a:buFont typeface="Arial" pitchFamily="34" charset="0"/>
              <a:buChar char="•"/>
            </a:pPr>
            <a:r>
              <a:rPr lang="el-GR" dirty="0" smtClean="0">
                <a:sym typeface="Wingdings" pitchFamily="2" charset="2"/>
              </a:rPr>
              <a:t>Μεγάλος</a:t>
            </a:r>
            <a:r>
              <a:rPr lang="en-US" dirty="0" smtClean="0">
                <a:sym typeface="Wingdings" pitchFamily="2" charset="2"/>
              </a:rPr>
              <a:t> # </a:t>
            </a:r>
            <a:r>
              <a:rPr lang="en-US" dirty="0" smtClean="0"/>
              <a:t>adapters</a:t>
            </a:r>
            <a:r>
              <a:rPr lang="en-US" dirty="0" smtClean="0">
                <a:sym typeface="Wingdings" pitchFamily="2" charset="2"/>
              </a:rPr>
              <a:t>  </a:t>
            </a:r>
            <a:r>
              <a:rPr lang="el-GR" dirty="0" smtClean="0">
                <a:sym typeface="Wingdings" pitchFamily="2" charset="2"/>
              </a:rPr>
              <a:t> με παράλληλες          πιθανότητα </a:t>
            </a:r>
            <a:r>
              <a:rPr lang="el-GR" dirty="0" smtClean="0">
                <a:sym typeface="Wingdings" pitchFamily="2" charset="2"/>
              </a:rPr>
              <a:t>επιλογής</a:t>
            </a:r>
            <a:r>
              <a:rPr lang="en-US" dirty="0" smtClean="0">
                <a:sym typeface="Wingdings" pitchFamily="2" charset="2"/>
              </a:rPr>
              <a:t> </a:t>
            </a:r>
            <a:r>
              <a:rPr lang="el-GR" dirty="0" smtClean="0">
                <a:sym typeface="Wingdings" pitchFamily="2" charset="2"/>
              </a:rPr>
              <a:t>μεγαλύτερου χρονικού διαστήματος </a:t>
            </a:r>
            <a:r>
              <a:rPr lang="en-US" dirty="0" err="1" smtClean="0">
                <a:sym typeface="Wingdings" pitchFamily="2" charset="2"/>
              </a:rPr>
              <a:t>backoff</a:t>
            </a:r>
            <a:r>
              <a:rPr lang="en-US" dirty="0" smtClean="0">
                <a:sym typeface="Wingdings" pitchFamily="2" charset="2"/>
              </a:rPr>
              <a:t> </a:t>
            </a:r>
            <a:r>
              <a:rPr lang="el-GR" dirty="0" smtClean="0">
                <a:sym typeface="Wingdings" pitchFamily="2" charset="2"/>
              </a:rPr>
              <a:t>αναμονής</a:t>
            </a:r>
            <a:endParaRPr lang="en-US" dirty="0" smtClean="0">
              <a:sym typeface="Wingdings" pitchFamily="2" charset="2"/>
            </a:endParaRPr>
          </a:p>
          <a:p>
            <a:endParaRPr lang="en-US" dirty="0" smtClean="0">
              <a:sym typeface="Wingdings" pitchFamily="2" charset="2"/>
            </a:endParaRPr>
          </a:p>
          <a:p>
            <a:pPr>
              <a:buFont typeface="Monotype Sorts"/>
              <a:buNone/>
            </a:pPr>
            <a:r>
              <a:rPr lang="en-US" sz="2800" dirty="0" smtClean="0">
                <a:sym typeface="Wingdings" pitchFamily="2" charset="2"/>
              </a:rPr>
              <a:t></a:t>
            </a:r>
            <a:r>
              <a:rPr lang="en-US" dirty="0" smtClean="0">
                <a:sym typeface="Wingdings" pitchFamily="2" charset="2"/>
              </a:rPr>
              <a:t> </a:t>
            </a:r>
            <a:r>
              <a:rPr lang="el-GR" dirty="0" smtClean="0">
                <a:sym typeface="Wingdings" pitchFamily="2" charset="2"/>
              </a:rPr>
              <a:t>Όταν ο </a:t>
            </a:r>
            <a:r>
              <a:rPr lang="en-US" dirty="0" smtClean="0">
                <a:sym typeface="Wingdings" pitchFamily="2" charset="2"/>
              </a:rPr>
              <a:t>adapter</a:t>
            </a:r>
            <a:r>
              <a:rPr lang="el-GR" dirty="0" smtClean="0">
                <a:sym typeface="Wingdings" pitchFamily="2" charset="2"/>
              </a:rPr>
              <a:t> αντιμετωπίζει την πρώτη σύγκρουση, </a:t>
            </a:r>
            <a:r>
              <a:rPr lang="el-GR" dirty="0" smtClean="0">
                <a:solidFill>
                  <a:schemeClr val="hlink"/>
                </a:solidFill>
              </a:rPr>
              <a:t>δεν έχει ιδέα πόσοι κόμβοι αναμειγνύονται με την σύγκρουση</a:t>
            </a:r>
            <a:endParaRPr lang="en-US" dirty="0" smtClean="0">
              <a:solidFill>
                <a:schemeClr val="hlink"/>
              </a:solidFill>
            </a:endParaRPr>
          </a:p>
          <a:p>
            <a:endParaRPr lang="en-US" dirty="0" smtClean="0">
              <a:sym typeface="Wingdings" pitchFamily="2" charset="2"/>
            </a:endParaRPr>
          </a:p>
          <a:p>
            <a:pPr>
              <a:buFont typeface="Arial" pitchFamily="34" charset="0"/>
              <a:buChar char="•"/>
            </a:pPr>
            <a:r>
              <a:rPr lang="el-GR" dirty="0" smtClean="0">
                <a:sym typeface="Wingdings" pitchFamily="2" charset="2"/>
              </a:rPr>
              <a:t>Αυξάνοντας το μέγεθος του </a:t>
            </a:r>
            <a:r>
              <a:rPr lang="en-US" dirty="0" smtClean="0">
                <a:sym typeface="Wingdings" pitchFamily="2" charset="2"/>
              </a:rPr>
              <a:t>set </a:t>
            </a:r>
            <a:r>
              <a:rPr lang="el-GR" dirty="0" smtClean="0">
                <a:sym typeface="Wingdings" pitchFamily="2" charset="2"/>
              </a:rPr>
              <a:t>μετά από κάθε σύγκρουση με τον παραπάνω τρόπο</a:t>
            </a:r>
            <a:r>
              <a:rPr lang="en-US" dirty="0" smtClean="0">
                <a:sym typeface="Wingdings" pitchFamily="2" charset="2"/>
              </a:rPr>
              <a:t>, </a:t>
            </a:r>
            <a:r>
              <a:rPr lang="el-GR" dirty="0" smtClean="0">
                <a:sym typeface="Wingdings" pitchFamily="2" charset="2"/>
              </a:rPr>
              <a:t>ο </a:t>
            </a:r>
            <a:r>
              <a:rPr lang="en-US" dirty="0" smtClean="0">
                <a:sym typeface="Wingdings" pitchFamily="2" charset="2"/>
              </a:rPr>
              <a:t>adapter</a:t>
            </a:r>
            <a:r>
              <a:rPr lang="el-GR" dirty="0" smtClean="0">
                <a:sym typeface="Wingdings" pitchFamily="2" charset="2"/>
              </a:rPr>
              <a:t> </a:t>
            </a:r>
            <a:r>
              <a:rPr lang="el-GR" b="1" dirty="0" smtClean="0">
                <a:solidFill>
                  <a:srgbClr val="008000"/>
                </a:solidFill>
                <a:sym typeface="Wingdings" pitchFamily="2" charset="2"/>
              </a:rPr>
              <a:t>αυξάνει την πιθανότητα</a:t>
            </a:r>
            <a:r>
              <a:rPr lang="en-US" dirty="0" smtClean="0">
                <a:sym typeface="Wingdings" pitchFamily="2" charset="2"/>
              </a:rPr>
              <a:t> </a:t>
            </a:r>
            <a:r>
              <a:rPr lang="el-GR" dirty="0" smtClean="0">
                <a:sym typeface="Wingdings" pitchFamily="2" charset="2"/>
              </a:rPr>
              <a:t>να επιλέξει ένα μεγαλύτερο</a:t>
            </a:r>
            <a:r>
              <a:rPr lang="en-US" dirty="0" smtClean="0">
                <a:sym typeface="Wingdings" pitchFamily="2" charset="2"/>
              </a:rPr>
              <a:t> K</a:t>
            </a:r>
          </a:p>
          <a:p>
            <a:pPr lvl="1">
              <a:buFont typeface="Monotype Sorts"/>
              <a:buNone/>
            </a:pPr>
            <a:r>
              <a:rPr lang="en-US" dirty="0" smtClean="0">
                <a:sym typeface="Wingdings" pitchFamily="2" charset="2"/>
              </a:rPr>
              <a:t></a:t>
            </a:r>
            <a:r>
              <a:rPr lang="el-GR" dirty="0" smtClean="0">
                <a:sym typeface="Wingdings" pitchFamily="2" charset="2"/>
              </a:rPr>
              <a:t>Ο </a:t>
            </a:r>
            <a:r>
              <a:rPr lang="en-US" dirty="0" smtClean="0">
                <a:sym typeface="Wingdings" pitchFamily="2" charset="2"/>
              </a:rPr>
              <a:t>adapter</a:t>
            </a:r>
            <a:r>
              <a:rPr lang="el-GR" dirty="0" smtClean="0">
                <a:sym typeface="Wingdings" pitchFamily="2" charset="2"/>
              </a:rPr>
              <a:t> προσαρμόζεται πιο ομαλά</a:t>
            </a:r>
            <a:r>
              <a:rPr lang="en-US" dirty="0" smtClean="0">
                <a:sym typeface="Wingdings" pitchFamily="2" charset="2"/>
              </a:rPr>
              <a:t> ….</a:t>
            </a:r>
          </a:p>
          <a:p>
            <a:endParaRPr lang="en-US" dirty="0" smtClean="0">
              <a:sym typeface="Wingdings" pitchFamily="2" charset="2"/>
            </a:endParaRPr>
          </a:p>
        </p:txBody>
      </p:sp>
      <p:pic>
        <p:nvPicPr>
          <p:cNvPr id="74756" name="Picture 1"/>
          <p:cNvPicPr>
            <a:picLocks noChangeAspect="1" noChangeArrowheads="1"/>
          </p:cNvPicPr>
          <p:nvPr/>
        </p:nvPicPr>
        <p:blipFill>
          <a:blip r:embed="rId2" cstate="print"/>
          <a:srcRect/>
          <a:stretch>
            <a:fillRect/>
          </a:stretch>
        </p:blipFill>
        <p:spPr bwMode="auto">
          <a:xfrm>
            <a:off x="7308304" y="1203333"/>
            <a:ext cx="533400" cy="400050"/>
          </a:xfrm>
          <a:prstGeom prst="rect">
            <a:avLst/>
          </a:prstGeom>
          <a:noFill/>
          <a:ln w="9525">
            <a:noFill/>
            <a:miter lim="800000"/>
            <a:headEnd/>
            <a:tailEnd/>
          </a:ln>
        </p:spPr>
      </p:pic>
      <p:pic>
        <p:nvPicPr>
          <p:cNvPr id="74757" name="Picture 2"/>
          <p:cNvPicPr>
            <a:picLocks noChangeAspect="1" noChangeArrowheads="1"/>
          </p:cNvPicPr>
          <p:nvPr/>
        </p:nvPicPr>
        <p:blipFill>
          <a:blip r:embed="rId2" cstate="print"/>
          <a:srcRect/>
          <a:stretch>
            <a:fillRect/>
          </a:stretch>
        </p:blipFill>
        <p:spPr bwMode="auto">
          <a:xfrm>
            <a:off x="5706672" y="2348880"/>
            <a:ext cx="533400"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838200"/>
          </a:xfrm>
        </p:spPr>
        <p:txBody>
          <a:bodyPr/>
          <a:lstStyle/>
          <a:p>
            <a:r>
              <a:rPr lang="en-US" smtClean="0"/>
              <a:t>Ethernet</a:t>
            </a:r>
            <a:r>
              <a:rPr lang="el-GR" smtClean="0"/>
              <a:t>- Τεχνολογίες</a:t>
            </a:r>
            <a:endParaRPr lang="en-US" smtClean="0"/>
          </a:p>
        </p:txBody>
      </p:sp>
      <p:sp>
        <p:nvSpPr>
          <p:cNvPr id="75779" name="Rectangle 3"/>
          <p:cNvSpPr>
            <a:spLocks noGrp="1" noChangeArrowheads="1"/>
          </p:cNvSpPr>
          <p:nvPr>
            <p:ph idx="1"/>
          </p:nvPr>
        </p:nvSpPr>
        <p:spPr>
          <a:xfrm>
            <a:off x="468313" y="1052513"/>
            <a:ext cx="8675687" cy="2133600"/>
          </a:xfrm>
        </p:spPr>
        <p:txBody>
          <a:bodyPr/>
          <a:lstStyle/>
          <a:p>
            <a:pPr>
              <a:buFont typeface="Monotype Sorts"/>
              <a:buNone/>
            </a:pPr>
            <a:r>
              <a:rPr lang="en-US" sz="2000" smtClean="0"/>
              <a:t>“</a:t>
            </a:r>
            <a:r>
              <a:rPr lang="el-GR" sz="2000" smtClean="0"/>
              <a:t>κυρίαρχη</a:t>
            </a:r>
            <a:r>
              <a:rPr lang="en-US" sz="2000" smtClean="0"/>
              <a:t>” </a:t>
            </a:r>
            <a:r>
              <a:rPr lang="el-GR" sz="2000" smtClean="0"/>
              <a:t>ενσύρματη</a:t>
            </a:r>
            <a:r>
              <a:rPr lang="en-US" sz="2000" smtClean="0"/>
              <a:t> LAN </a:t>
            </a:r>
            <a:r>
              <a:rPr lang="el-GR" sz="2000" smtClean="0"/>
              <a:t>τεχνολογία</a:t>
            </a:r>
            <a:r>
              <a:rPr lang="en-US" sz="2000" smtClean="0"/>
              <a:t>: </a:t>
            </a:r>
          </a:p>
          <a:p>
            <a:r>
              <a:rPr lang="el-GR" sz="2000" smtClean="0"/>
              <a:t>φτηνά</a:t>
            </a:r>
            <a:r>
              <a:rPr lang="en-US" sz="2000" smtClean="0"/>
              <a:t> $20 </a:t>
            </a:r>
            <a:r>
              <a:rPr lang="el-GR" sz="2000" smtClean="0"/>
              <a:t>για</a:t>
            </a:r>
            <a:r>
              <a:rPr lang="en-US" sz="2000" smtClean="0"/>
              <a:t> 100Mbps!</a:t>
            </a:r>
          </a:p>
          <a:p>
            <a:r>
              <a:rPr lang="el-GR" sz="2000" smtClean="0"/>
              <a:t>πρώτη </a:t>
            </a:r>
            <a:r>
              <a:rPr lang="en-US" sz="2000" smtClean="0"/>
              <a:t>LAN </a:t>
            </a:r>
            <a:r>
              <a:rPr lang="el-GR" sz="2000" smtClean="0"/>
              <a:t>τεχνολογία που χρησιμοποιήθηκε ευρέως </a:t>
            </a:r>
            <a:endParaRPr lang="en-US" sz="2000" smtClean="0"/>
          </a:p>
          <a:p>
            <a:r>
              <a:rPr lang="el-GR" sz="2000" smtClean="0"/>
              <a:t>Απλούστερο</a:t>
            </a:r>
            <a:r>
              <a:rPr lang="en-US" sz="2000" smtClean="0"/>
              <a:t>, </a:t>
            </a:r>
            <a:r>
              <a:rPr lang="el-GR" sz="2000" smtClean="0"/>
              <a:t>φτηνότερο από τα</a:t>
            </a:r>
            <a:r>
              <a:rPr lang="en-US" sz="2000" smtClean="0"/>
              <a:t> token LANs </a:t>
            </a:r>
            <a:r>
              <a:rPr lang="el-GR" sz="2000" smtClean="0"/>
              <a:t>και</a:t>
            </a:r>
            <a:r>
              <a:rPr lang="en-US" sz="2000" smtClean="0"/>
              <a:t> ATM</a:t>
            </a:r>
          </a:p>
          <a:p>
            <a:r>
              <a:rPr lang="el-GR" sz="2000" smtClean="0"/>
              <a:t>Ταχύτητες</a:t>
            </a:r>
            <a:r>
              <a:rPr lang="en-US" sz="2000" smtClean="0"/>
              <a:t>: 10 Mbps – 10 Gbps</a:t>
            </a:r>
          </a:p>
          <a:p>
            <a:r>
              <a:rPr lang="el-GR" sz="2000" smtClean="0"/>
              <a:t>Μπορεί να τρέξει πάνω από</a:t>
            </a:r>
            <a:r>
              <a:rPr lang="en-US" sz="2000" smtClean="0"/>
              <a:t> </a:t>
            </a:r>
            <a:r>
              <a:rPr lang="el-GR" sz="2000" b="1" smtClean="0">
                <a:solidFill>
                  <a:srgbClr val="008000"/>
                </a:solidFill>
              </a:rPr>
              <a:t>ομοαξονικό καλώδιο</a:t>
            </a:r>
            <a:r>
              <a:rPr lang="en-US" sz="2000" b="1" smtClean="0">
                <a:solidFill>
                  <a:srgbClr val="008000"/>
                </a:solidFill>
              </a:rPr>
              <a:t>, </a:t>
            </a:r>
            <a:r>
              <a:rPr lang="el-GR" sz="2000" b="1" smtClean="0">
                <a:solidFill>
                  <a:srgbClr val="008000"/>
                </a:solidFill>
              </a:rPr>
              <a:t>συνεστραμμένο ζεύγος χάλκινου καλωδίου ή οπτικές ίνες</a:t>
            </a:r>
            <a:r>
              <a:rPr lang="en-US" sz="2000" smtClean="0"/>
              <a:t> </a:t>
            </a:r>
            <a:endParaRPr lang="en-US" smtClean="0"/>
          </a:p>
          <a:p>
            <a:endParaRPr lang="en-US" smtClean="0"/>
          </a:p>
        </p:txBody>
      </p:sp>
      <p:pic>
        <p:nvPicPr>
          <p:cNvPr id="75780" name="Picture 4" descr="551 metcalfe-enet"/>
          <p:cNvPicPr>
            <a:picLocks noChangeAspect="1" noChangeArrowheads="1"/>
          </p:cNvPicPr>
          <p:nvPr/>
        </p:nvPicPr>
        <p:blipFill>
          <a:blip r:embed="rId2" cstate="print"/>
          <a:srcRect/>
          <a:stretch>
            <a:fillRect/>
          </a:stretch>
        </p:blipFill>
        <p:spPr bwMode="auto">
          <a:xfrm>
            <a:off x="830263" y="3670300"/>
            <a:ext cx="5192712" cy="2779713"/>
          </a:xfrm>
          <a:prstGeom prst="rect">
            <a:avLst/>
          </a:prstGeom>
          <a:noFill/>
          <a:ln w="9525">
            <a:noFill/>
            <a:miter lim="800000"/>
            <a:headEnd/>
            <a:tailEnd/>
          </a:ln>
        </p:spPr>
      </p:pic>
      <p:sp>
        <p:nvSpPr>
          <p:cNvPr id="75781" name="Text Box 5"/>
          <p:cNvSpPr txBox="1">
            <a:spLocks noChangeArrowheads="1"/>
          </p:cNvSpPr>
          <p:nvPr/>
        </p:nvSpPr>
        <p:spPr bwMode="auto">
          <a:xfrm>
            <a:off x="6011863" y="5300663"/>
            <a:ext cx="2619375" cy="641350"/>
          </a:xfrm>
          <a:prstGeom prst="rect">
            <a:avLst/>
          </a:prstGeom>
          <a:noFill/>
          <a:ln w="9525">
            <a:noFill/>
            <a:miter lim="800000"/>
            <a:headEnd/>
            <a:tailEnd/>
          </a:ln>
        </p:spPr>
        <p:txBody>
          <a:bodyPr>
            <a:spAutoFit/>
          </a:bodyPr>
          <a:lstStyle/>
          <a:p>
            <a:pPr eaLnBrk="0" hangingPunct="0"/>
            <a:r>
              <a:rPr lang="en-US" sz="1800">
                <a:latin typeface="Comic Sans MS" pitchFamily="66" charset="0"/>
              </a:rPr>
              <a:t>Metcalfe’s Ethernet</a:t>
            </a:r>
          </a:p>
          <a:p>
            <a:pPr eaLnBrk="0" hangingPunct="0"/>
            <a:r>
              <a:rPr lang="en-US" sz="1800">
                <a:latin typeface="Comic Sans MS" pitchFamily="66" charset="0"/>
              </a:rPr>
              <a:t>sketch</a:t>
            </a:r>
          </a:p>
        </p:txBody>
      </p:sp>
      <p:sp>
        <p:nvSpPr>
          <p:cNvPr id="75782" name="Line 6"/>
          <p:cNvSpPr>
            <a:spLocks noChangeShapeType="1"/>
          </p:cNvSpPr>
          <p:nvPr/>
        </p:nvSpPr>
        <p:spPr bwMode="auto">
          <a:xfrm>
            <a:off x="6516688" y="4508500"/>
            <a:ext cx="73025" cy="792163"/>
          </a:xfrm>
          <a:prstGeom prst="line">
            <a:avLst/>
          </a:prstGeom>
          <a:noFill/>
          <a:ln w="12700">
            <a:solidFill>
              <a:schemeClr val="tx1"/>
            </a:solidFill>
            <a:round/>
            <a:headEnd type="none" w="sm" len="sm"/>
            <a:tailEnd type="triangle" w="sm" len="sm"/>
          </a:ln>
        </p:spPr>
        <p:txBody>
          <a:bodyPr/>
          <a:lstStyle/>
          <a:p>
            <a:endParaRPr lang="el-GR"/>
          </a:p>
        </p:txBody>
      </p:sp>
      <p:sp>
        <p:nvSpPr>
          <p:cNvPr id="75783" name="Text Box 7"/>
          <p:cNvSpPr txBox="1">
            <a:spLocks noChangeArrowheads="1"/>
          </p:cNvSpPr>
          <p:nvPr/>
        </p:nvSpPr>
        <p:spPr bwMode="auto">
          <a:xfrm>
            <a:off x="5521325" y="4221163"/>
            <a:ext cx="2965450" cy="646112"/>
          </a:xfrm>
          <a:prstGeom prst="rect">
            <a:avLst/>
          </a:prstGeom>
          <a:noFill/>
          <a:ln w="12700">
            <a:noFill/>
            <a:miter lim="800000"/>
            <a:headEnd type="none" w="sm" len="sm"/>
            <a:tailEnd type="none" w="sm" len="sm"/>
          </a:ln>
        </p:spPr>
        <p:txBody>
          <a:bodyPr wrap="none">
            <a:spAutoFit/>
          </a:bodyPr>
          <a:lstStyle/>
          <a:p>
            <a:pPr algn="r"/>
            <a:r>
              <a:rPr lang="el-GR" sz="1800"/>
              <a:t>δημιουργός του</a:t>
            </a:r>
            <a:r>
              <a:rPr lang="en-US" sz="1800"/>
              <a:t> CSMA/CD </a:t>
            </a:r>
          </a:p>
          <a:p>
            <a:pPr algn="r"/>
            <a:r>
              <a:rPr lang="en-US" sz="1800"/>
              <a:t>&amp; Ethernet LAN</a:t>
            </a:r>
            <a:endParaRPr lang="el-GR"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smtClean="0"/>
              <a:t>10Base2 Ethernet</a:t>
            </a:r>
            <a:endParaRPr lang="el-GR" smtClean="0"/>
          </a:p>
        </p:txBody>
      </p:sp>
      <p:graphicFrame>
        <p:nvGraphicFramePr>
          <p:cNvPr id="3074" name="Object 8"/>
          <p:cNvGraphicFramePr>
            <a:graphicFrameLocks noGrp="1" noChangeAspect="1"/>
          </p:cNvGraphicFramePr>
          <p:nvPr>
            <p:ph sz="half" idx="1"/>
          </p:nvPr>
        </p:nvGraphicFramePr>
        <p:xfrm>
          <a:off x="1835150" y="1125538"/>
          <a:ext cx="615950" cy="512762"/>
        </p:xfrm>
        <a:graphic>
          <a:graphicData uri="http://schemas.openxmlformats.org/presentationml/2006/ole">
            <mc:AlternateContent xmlns:mc="http://schemas.openxmlformats.org/markup-compatibility/2006">
              <mc:Choice xmlns:v="urn:schemas-microsoft-com:vml" Requires="v">
                <p:oleObj spid="_x0000_s3140" name="Clip" r:id="rId3" imgW="1305000" imgH="1085760" progId="">
                  <p:embed/>
                </p:oleObj>
              </mc:Choice>
              <mc:Fallback>
                <p:oleObj name="Clip" r:id="rId3"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125538"/>
                        <a:ext cx="61595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4"/>
          <p:cNvGraphicFramePr>
            <a:graphicFrameLocks noGrp="1" noChangeAspect="1"/>
          </p:cNvGraphicFramePr>
          <p:nvPr>
            <p:ph sz="quarter" idx="2"/>
          </p:nvPr>
        </p:nvGraphicFramePr>
        <p:xfrm>
          <a:off x="3563938" y="981075"/>
          <a:ext cx="649287" cy="539750"/>
        </p:xfrm>
        <a:graphic>
          <a:graphicData uri="http://schemas.openxmlformats.org/presentationml/2006/ole">
            <mc:AlternateContent xmlns:mc="http://schemas.openxmlformats.org/markup-compatibility/2006">
              <mc:Choice xmlns:v="urn:schemas-microsoft-com:vml" Requires="v">
                <p:oleObj spid="_x0000_s3141" name="Clip" r:id="rId5" imgW="1305000" imgH="1085760" progId="">
                  <p:embed/>
                </p:oleObj>
              </mc:Choice>
              <mc:Fallback>
                <p:oleObj name="Clip" r:id="rId5" imgW="1305000" imgH="10857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981075"/>
                        <a:ext cx="649287"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16"/>
          <p:cNvGraphicFramePr>
            <a:graphicFrameLocks noGrp="1" noChangeAspect="1"/>
          </p:cNvGraphicFramePr>
          <p:nvPr>
            <p:ph sz="quarter" idx="3"/>
          </p:nvPr>
        </p:nvGraphicFramePr>
        <p:xfrm>
          <a:off x="5508625" y="981075"/>
          <a:ext cx="574675" cy="477838"/>
        </p:xfrm>
        <a:graphic>
          <a:graphicData uri="http://schemas.openxmlformats.org/presentationml/2006/ole">
            <mc:AlternateContent xmlns:mc="http://schemas.openxmlformats.org/markup-compatibility/2006">
              <mc:Choice xmlns:v="urn:schemas-microsoft-com:vml" Requires="v">
                <p:oleObj spid="_x0000_s3142" name="Clip" r:id="rId6" imgW="1305000" imgH="1085760" progId="">
                  <p:embed/>
                </p:oleObj>
              </mc:Choice>
              <mc:Fallback>
                <p:oleObj name="Clip" r:id="rId6" imgW="1305000" imgH="1085760" progId="">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981075"/>
                        <a:ext cx="574675"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Line 4"/>
          <p:cNvSpPr>
            <a:spLocks noChangeShapeType="1"/>
          </p:cNvSpPr>
          <p:nvPr/>
        </p:nvSpPr>
        <p:spPr bwMode="auto">
          <a:xfrm>
            <a:off x="1476375" y="2708275"/>
            <a:ext cx="4968875" cy="0"/>
          </a:xfrm>
          <a:prstGeom prst="line">
            <a:avLst/>
          </a:prstGeom>
          <a:noFill/>
          <a:ln w="12700">
            <a:solidFill>
              <a:schemeClr val="tx1"/>
            </a:solidFill>
            <a:round/>
            <a:headEnd type="none" w="sm" len="sm"/>
            <a:tailEnd type="none" w="sm" len="sm"/>
          </a:ln>
        </p:spPr>
        <p:txBody>
          <a:bodyPr/>
          <a:lstStyle/>
          <a:p>
            <a:endParaRPr lang="el-GR"/>
          </a:p>
        </p:txBody>
      </p:sp>
      <p:sp>
        <p:nvSpPr>
          <p:cNvPr id="3079" name="Rectangle 5"/>
          <p:cNvSpPr>
            <a:spLocks noChangeArrowheads="1"/>
          </p:cNvSpPr>
          <p:nvPr/>
        </p:nvSpPr>
        <p:spPr bwMode="auto">
          <a:xfrm>
            <a:off x="1258888" y="2565400"/>
            <a:ext cx="288925" cy="215900"/>
          </a:xfrm>
          <a:prstGeom prst="rect">
            <a:avLst/>
          </a:prstGeom>
          <a:solidFill>
            <a:srgbClr val="777777"/>
          </a:solidFill>
          <a:ln w="12700">
            <a:solidFill>
              <a:srgbClr val="777777"/>
            </a:solidFill>
            <a:miter lim="800000"/>
            <a:headEnd type="none" w="sm" len="sm"/>
            <a:tailEnd type="none" w="sm" len="sm"/>
          </a:ln>
        </p:spPr>
        <p:txBody>
          <a:bodyPr wrap="none" anchor="ctr"/>
          <a:lstStyle/>
          <a:p>
            <a:pPr algn="r"/>
            <a:endParaRPr lang="el-GR"/>
          </a:p>
        </p:txBody>
      </p:sp>
      <p:sp>
        <p:nvSpPr>
          <p:cNvPr id="3080" name="Rectangle 6"/>
          <p:cNvSpPr>
            <a:spLocks noChangeArrowheads="1"/>
          </p:cNvSpPr>
          <p:nvPr/>
        </p:nvSpPr>
        <p:spPr bwMode="auto">
          <a:xfrm>
            <a:off x="6372225" y="2565400"/>
            <a:ext cx="288925" cy="215900"/>
          </a:xfrm>
          <a:prstGeom prst="rect">
            <a:avLst/>
          </a:prstGeom>
          <a:solidFill>
            <a:srgbClr val="777777"/>
          </a:solidFill>
          <a:ln w="12700">
            <a:solidFill>
              <a:srgbClr val="777777"/>
            </a:solidFill>
            <a:miter lim="800000"/>
            <a:headEnd type="none" w="sm" len="sm"/>
            <a:tailEnd type="none" w="sm" len="sm"/>
          </a:ln>
        </p:spPr>
        <p:txBody>
          <a:bodyPr wrap="none" anchor="ctr"/>
          <a:lstStyle/>
          <a:p>
            <a:pPr algn="r"/>
            <a:endParaRPr lang="el-GR"/>
          </a:p>
        </p:txBody>
      </p:sp>
      <p:sp>
        <p:nvSpPr>
          <p:cNvPr id="3081" name="AutoShape 18"/>
          <p:cNvSpPr>
            <a:spLocks noChangeArrowheads="1"/>
          </p:cNvSpPr>
          <p:nvPr/>
        </p:nvSpPr>
        <p:spPr bwMode="auto">
          <a:xfrm>
            <a:off x="2124075" y="2205038"/>
            <a:ext cx="71438" cy="504825"/>
          </a:xfrm>
          <a:prstGeom prst="can">
            <a:avLst>
              <a:gd name="adj" fmla="val 176665"/>
            </a:avLst>
          </a:prstGeom>
          <a:solidFill>
            <a:srgbClr val="777777"/>
          </a:solidFill>
          <a:ln w="12700">
            <a:solidFill>
              <a:schemeClr val="tx1"/>
            </a:solidFill>
            <a:round/>
            <a:headEnd type="none" w="sm" len="sm"/>
            <a:tailEnd type="none" w="sm" len="sm"/>
          </a:ln>
        </p:spPr>
        <p:txBody>
          <a:bodyPr wrap="none" anchor="ctr"/>
          <a:lstStyle/>
          <a:p>
            <a:pPr algn="r"/>
            <a:endParaRPr lang="el-GR"/>
          </a:p>
        </p:txBody>
      </p:sp>
      <p:sp>
        <p:nvSpPr>
          <p:cNvPr id="3082" name="Line 19"/>
          <p:cNvSpPr>
            <a:spLocks noChangeShapeType="1"/>
          </p:cNvSpPr>
          <p:nvPr/>
        </p:nvSpPr>
        <p:spPr bwMode="auto">
          <a:xfrm>
            <a:off x="2195513" y="1628775"/>
            <a:ext cx="0" cy="1079500"/>
          </a:xfrm>
          <a:prstGeom prst="line">
            <a:avLst/>
          </a:prstGeom>
          <a:noFill/>
          <a:ln w="12700">
            <a:solidFill>
              <a:schemeClr val="tx1"/>
            </a:solidFill>
            <a:round/>
            <a:headEnd type="none" w="sm" len="sm"/>
            <a:tailEnd type="none" w="sm" len="sm"/>
          </a:ln>
        </p:spPr>
        <p:txBody>
          <a:bodyPr/>
          <a:lstStyle/>
          <a:p>
            <a:endParaRPr lang="el-GR"/>
          </a:p>
        </p:txBody>
      </p:sp>
      <p:sp>
        <p:nvSpPr>
          <p:cNvPr id="3083" name="Line 20"/>
          <p:cNvSpPr>
            <a:spLocks noChangeShapeType="1"/>
          </p:cNvSpPr>
          <p:nvPr/>
        </p:nvSpPr>
        <p:spPr bwMode="auto">
          <a:xfrm>
            <a:off x="4067175" y="1412875"/>
            <a:ext cx="0" cy="1295400"/>
          </a:xfrm>
          <a:prstGeom prst="line">
            <a:avLst/>
          </a:prstGeom>
          <a:noFill/>
          <a:ln w="12700">
            <a:solidFill>
              <a:schemeClr val="tx1"/>
            </a:solidFill>
            <a:round/>
            <a:headEnd type="none" w="sm" len="sm"/>
            <a:tailEnd type="none" w="sm" len="sm"/>
          </a:ln>
        </p:spPr>
        <p:txBody>
          <a:bodyPr/>
          <a:lstStyle/>
          <a:p>
            <a:endParaRPr lang="el-GR"/>
          </a:p>
        </p:txBody>
      </p:sp>
      <p:sp>
        <p:nvSpPr>
          <p:cNvPr id="3084" name="Line 21"/>
          <p:cNvSpPr>
            <a:spLocks noChangeShapeType="1"/>
          </p:cNvSpPr>
          <p:nvPr/>
        </p:nvSpPr>
        <p:spPr bwMode="auto">
          <a:xfrm>
            <a:off x="5940425" y="1268413"/>
            <a:ext cx="0" cy="1439862"/>
          </a:xfrm>
          <a:prstGeom prst="line">
            <a:avLst/>
          </a:prstGeom>
          <a:noFill/>
          <a:ln w="12700">
            <a:solidFill>
              <a:schemeClr val="tx1"/>
            </a:solidFill>
            <a:round/>
            <a:headEnd type="none" w="sm" len="sm"/>
            <a:tailEnd type="none" w="sm" len="sm"/>
          </a:ln>
        </p:spPr>
        <p:txBody>
          <a:bodyPr/>
          <a:lstStyle/>
          <a:p>
            <a:endParaRPr lang="el-GR"/>
          </a:p>
        </p:txBody>
      </p:sp>
      <p:sp>
        <p:nvSpPr>
          <p:cNvPr id="3085" name="AutoShape 22"/>
          <p:cNvSpPr>
            <a:spLocks noChangeArrowheads="1"/>
          </p:cNvSpPr>
          <p:nvPr/>
        </p:nvSpPr>
        <p:spPr bwMode="auto">
          <a:xfrm>
            <a:off x="3995738" y="2205038"/>
            <a:ext cx="71437" cy="504825"/>
          </a:xfrm>
          <a:prstGeom prst="can">
            <a:avLst>
              <a:gd name="adj" fmla="val 176668"/>
            </a:avLst>
          </a:prstGeom>
          <a:solidFill>
            <a:srgbClr val="777777"/>
          </a:solidFill>
          <a:ln w="12700">
            <a:solidFill>
              <a:schemeClr val="tx1"/>
            </a:solidFill>
            <a:round/>
            <a:headEnd type="none" w="sm" len="sm"/>
            <a:tailEnd type="none" w="sm" len="sm"/>
          </a:ln>
        </p:spPr>
        <p:txBody>
          <a:bodyPr wrap="none" anchor="ctr"/>
          <a:lstStyle/>
          <a:p>
            <a:pPr algn="r"/>
            <a:endParaRPr lang="el-GR"/>
          </a:p>
        </p:txBody>
      </p:sp>
      <p:sp>
        <p:nvSpPr>
          <p:cNvPr id="3086" name="AutoShape 23"/>
          <p:cNvSpPr>
            <a:spLocks noChangeArrowheads="1"/>
          </p:cNvSpPr>
          <p:nvPr/>
        </p:nvSpPr>
        <p:spPr bwMode="auto">
          <a:xfrm>
            <a:off x="5867400" y="2205038"/>
            <a:ext cx="71438" cy="504825"/>
          </a:xfrm>
          <a:prstGeom prst="can">
            <a:avLst>
              <a:gd name="adj" fmla="val 176665"/>
            </a:avLst>
          </a:prstGeom>
          <a:solidFill>
            <a:srgbClr val="777777"/>
          </a:solidFill>
          <a:ln w="12700">
            <a:solidFill>
              <a:schemeClr val="tx1"/>
            </a:solidFill>
            <a:round/>
            <a:headEnd type="none" w="sm" len="sm"/>
            <a:tailEnd type="none" w="sm" len="sm"/>
          </a:ln>
        </p:spPr>
        <p:txBody>
          <a:bodyPr wrap="none" anchor="ctr"/>
          <a:lstStyle/>
          <a:p>
            <a:pPr algn="r"/>
            <a:endParaRPr lang="el-GR"/>
          </a:p>
        </p:txBody>
      </p:sp>
      <p:sp>
        <p:nvSpPr>
          <p:cNvPr id="3087" name="AutoShape 24"/>
          <p:cNvSpPr>
            <a:spLocks noChangeArrowheads="1"/>
          </p:cNvSpPr>
          <p:nvPr/>
        </p:nvSpPr>
        <p:spPr bwMode="auto">
          <a:xfrm rot="-5400000">
            <a:off x="2124869" y="2491581"/>
            <a:ext cx="71438" cy="504825"/>
          </a:xfrm>
          <a:prstGeom prst="can">
            <a:avLst>
              <a:gd name="adj" fmla="val 176665"/>
            </a:avLst>
          </a:prstGeom>
          <a:solidFill>
            <a:srgbClr val="777777"/>
          </a:solidFill>
          <a:ln w="12700">
            <a:solidFill>
              <a:schemeClr val="tx1"/>
            </a:solidFill>
            <a:round/>
            <a:headEnd type="none" w="sm" len="sm"/>
            <a:tailEnd type="none" w="sm" len="sm"/>
          </a:ln>
        </p:spPr>
        <p:txBody>
          <a:bodyPr wrap="none" anchor="ctr"/>
          <a:lstStyle/>
          <a:p>
            <a:pPr algn="r"/>
            <a:endParaRPr lang="el-GR"/>
          </a:p>
        </p:txBody>
      </p:sp>
      <p:sp>
        <p:nvSpPr>
          <p:cNvPr id="3088" name="AutoShape 25"/>
          <p:cNvSpPr>
            <a:spLocks noChangeArrowheads="1"/>
          </p:cNvSpPr>
          <p:nvPr/>
        </p:nvSpPr>
        <p:spPr bwMode="auto">
          <a:xfrm rot="-5400000">
            <a:off x="3996532" y="2420144"/>
            <a:ext cx="71437" cy="504825"/>
          </a:xfrm>
          <a:prstGeom prst="can">
            <a:avLst>
              <a:gd name="adj" fmla="val 176668"/>
            </a:avLst>
          </a:prstGeom>
          <a:solidFill>
            <a:srgbClr val="777777"/>
          </a:solidFill>
          <a:ln w="12700">
            <a:solidFill>
              <a:schemeClr val="tx1"/>
            </a:solidFill>
            <a:round/>
            <a:headEnd type="none" w="sm" len="sm"/>
            <a:tailEnd type="none" w="sm" len="sm"/>
          </a:ln>
        </p:spPr>
        <p:txBody>
          <a:bodyPr wrap="none" anchor="ctr"/>
          <a:lstStyle/>
          <a:p>
            <a:pPr algn="r"/>
            <a:endParaRPr lang="el-GR"/>
          </a:p>
        </p:txBody>
      </p:sp>
      <p:sp>
        <p:nvSpPr>
          <p:cNvPr id="3089" name="AutoShape 26"/>
          <p:cNvSpPr>
            <a:spLocks noChangeArrowheads="1"/>
          </p:cNvSpPr>
          <p:nvPr/>
        </p:nvSpPr>
        <p:spPr bwMode="auto">
          <a:xfrm rot="-5400000">
            <a:off x="5796757" y="2491581"/>
            <a:ext cx="71438" cy="504825"/>
          </a:xfrm>
          <a:prstGeom prst="can">
            <a:avLst>
              <a:gd name="adj" fmla="val 176665"/>
            </a:avLst>
          </a:prstGeom>
          <a:solidFill>
            <a:srgbClr val="777777"/>
          </a:solidFill>
          <a:ln w="12700">
            <a:solidFill>
              <a:schemeClr val="tx1"/>
            </a:solidFill>
            <a:round/>
            <a:headEnd type="none" w="sm" len="sm"/>
            <a:tailEnd type="none" w="sm" len="sm"/>
          </a:ln>
        </p:spPr>
        <p:txBody>
          <a:bodyPr wrap="none" anchor="ctr"/>
          <a:lstStyle/>
          <a:p>
            <a:pPr algn="r"/>
            <a:endParaRPr lang="el-GR"/>
          </a:p>
        </p:txBody>
      </p:sp>
      <p:sp>
        <p:nvSpPr>
          <p:cNvPr id="3090" name="Text Box 27"/>
          <p:cNvSpPr txBox="1">
            <a:spLocks noChangeArrowheads="1"/>
          </p:cNvSpPr>
          <p:nvPr/>
        </p:nvSpPr>
        <p:spPr bwMode="auto">
          <a:xfrm>
            <a:off x="7019925" y="2565400"/>
            <a:ext cx="1289050" cy="366713"/>
          </a:xfrm>
          <a:prstGeom prst="rect">
            <a:avLst/>
          </a:prstGeom>
          <a:noFill/>
          <a:ln w="12700">
            <a:noFill/>
            <a:miter lim="800000"/>
            <a:headEnd type="none" w="sm" len="sm"/>
            <a:tailEnd type="none" w="sm" len="sm"/>
          </a:ln>
        </p:spPr>
        <p:txBody>
          <a:bodyPr wrap="none">
            <a:spAutoFit/>
          </a:bodyPr>
          <a:lstStyle/>
          <a:p>
            <a:pPr algn="r"/>
            <a:r>
              <a:rPr lang="en-US" sz="1800"/>
              <a:t>Terminator</a:t>
            </a:r>
            <a:endParaRPr lang="el-GR" sz="1800"/>
          </a:p>
        </p:txBody>
      </p:sp>
      <p:sp>
        <p:nvSpPr>
          <p:cNvPr id="3091" name="Line 28"/>
          <p:cNvSpPr>
            <a:spLocks noChangeShapeType="1"/>
          </p:cNvSpPr>
          <p:nvPr/>
        </p:nvSpPr>
        <p:spPr bwMode="auto">
          <a:xfrm flipH="1" flipV="1">
            <a:off x="6659563" y="2708275"/>
            <a:ext cx="504825" cy="0"/>
          </a:xfrm>
          <a:prstGeom prst="line">
            <a:avLst/>
          </a:prstGeom>
          <a:noFill/>
          <a:ln w="12700">
            <a:solidFill>
              <a:schemeClr val="tx1"/>
            </a:solidFill>
            <a:round/>
            <a:headEnd type="none" w="sm" len="sm"/>
            <a:tailEnd type="triangle" w="sm" len="sm"/>
          </a:ln>
        </p:spPr>
        <p:txBody>
          <a:bodyPr/>
          <a:lstStyle/>
          <a:p>
            <a:endParaRPr lang="el-GR"/>
          </a:p>
        </p:txBody>
      </p:sp>
      <p:sp>
        <p:nvSpPr>
          <p:cNvPr id="3092" name="Line 29"/>
          <p:cNvSpPr>
            <a:spLocks noChangeShapeType="1"/>
          </p:cNvSpPr>
          <p:nvPr/>
        </p:nvSpPr>
        <p:spPr bwMode="auto">
          <a:xfrm flipH="1">
            <a:off x="2051050" y="2781300"/>
            <a:ext cx="146050" cy="360363"/>
          </a:xfrm>
          <a:prstGeom prst="line">
            <a:avLst/>
          </a:prstGeom>
          <a:noFill/>
          <a:ln w="12700">
            <a:solidFill>
              <a:schemeClr val="tx1"/>
            </a:solidFill>
            <a:round/>
            <a:headEnd type="triangle" w="med" len="med"/>
            <a:tailEnd type="none" w="sm" len="sm"/>
          </a:ln>
        </p:spPr>
        <p:txBody>
          <a:bodyPr/>
          <a:lstStyle/>
          <a:p>
            <a:endParaRPr lang="el-GR"/>
          </a:p>
        </p:txBody>
      </p:sp>
      <p:sp>
        <p:nvSpPr>
          <p:cNvPr id="3093" name="Text Box 30"/>
          <p:cNvSpPr txBox="1">
            <a:spLocks noChangeArrowheads="1"/>
          </p:cNvSpPr>
          <p:nvPr/>
        </p:nvSpPr>
        <p:spPr bwMode="auto">
          <a:xfrm>
            <a:off x="1258888" y="3068638"/>
            <a:ext cx="1644650" cy="366712"/>
          </a:xfrm>
          <a:prstGeom prst="rect">
            <a:avLst/>
          </a:prstGeom>
          <a:noFill/>
          <a:ln w="12700">
            <a:noFill/>
            <a:miter lim="800000"/>
            <a:headEnd type="none" w="sm" len="sm"/>
            <a:tailEnd type="none" w="sm" len="sm"/>
          </a:ln>
        </p:spPr>
        <p:txBody>
          <a:bodyPr wrap="none">
            <a:spAutoFit/>
          </a:bodyPr>
          <a:lstStyle/>
          <a:p>
            <a:pPr algn="r"/>
            <a:r>
              <a:rPr lang="en-US" sz="1800"/>
              <a:t>Tee connector</a:t>
            </a:r>
            <a:endParaRPr lang="el-GR" sz="1800"/>
          </a:p>
        </p:txBody>
      </p:sp>
      <p:sp>
        <p:nvSpPr>
          <p:cNvPr id="3094" name="Text Box 32"/>
          <p:cNvSpPr txBox="1">
            <a:spLocks noChangeArrowheads="1"/>
          </p:cNvSpPr>
          <p:nvPr/>
        </p:nvSpPr>
        <p:spPr bwMode="auto">
          <a:xfrm>
            <a:off x="3708400" y="3068638"/>
            <a:ext cx="5011738" cy="396875"/>
          </a:xfrm>
          <a:prstGeom prst="rect">
            <a:avLst/>
          </a:prstGeom>
          <a:noFill/>
          <a:ln w="12700">
            <a:noFill/>
            <a:miter lim="800000"/>
            <a:headEnd type="none" w="sm" len="sm"/>
            <a:tailEnd type="none" w="sm" len="sm"/>
          </a:ln>
        </p:spPr>
        <p:txBody>
          <a:bodyPr wrap="none">
            <a:spAutoFit/>
          </a:bodyPr>
          <a:lstStyle/>
          <a:p>
            <a:pPr algn="r"/>
            <a:r>
              <a:rPr lang="el-GR" sz="2000"/>
              <a:t>Λεπτό ομοαξωνικό καλώδιο (</a:t>
            </a:r>
            <a:r>
              <a:rPr lang="en-US" sz="2000"/>
              <a:t>coaxial cable)</a:t>
            </a:r>
            <a:endParaRPr lang="el-GR" sz="2000"/>
          </a:p>
        </p:txBody>
      </p:sp>
      <p:sp>
        <p:nvSpPr>
          <p:cNvPr id="3095" name="Line 33"/>
          <p:cNvSpPr>
            <a:spLocks noChangeShapeType="1"/>
          </p:cNvSpPr>
          <p:nvPr/>
        </p:nvSpPr>
        <p:spPr bwMode="auto">
          <a:xfrm flipV="1">
            <a:off x="5219700" y="2708275"/>
            <a:ext cx="0" cy="504825"/>
          </a:xfrm>
          <a:prstGeom prst="line">
            <a:avLst/>
          </a:prstGeom>
          <a:noFill/>
          <a:ln w="12700">
            <a:solidFill>
              <a:schemeClr val="tx1"/>
            </a:solidFill>
            <a:round/>
            <a:headEnd type="none" w="sm" len="sm"/>
            <a:tailEnd type="triangle" w="sm" len="sm"/>
          </a:ln>
        </p:spPr>
        <p:txBody>
          <a:bodyPr/>
          <a:lstStyle/>
          <a:p>
            <a:endParaRPr lang="el-GR"/>
          </a:p>
        </p:txBody>
      </p:sp>
      <p:sp>
        <p:nvSpPr>
          <p:cNvPr id="3096" name="Text Box 34"/>
          <p:cNvSpPr txBox="1">
            <a:spLocks noChangeArrowheads="1"/>
          </p:cNvSpPr>
          <p:nvPr/>
        </p:nvSpPr>
        <p:spPr bwMode="auto">
          <a:xfrm>
            <a:off x="6030913" y="1628775"/>
            <a:ext cx="2513012" cy="523875"/>
          </a:xfrm>
          <a:prstGeom prst="rect">
            <a:avLst/>
          </a:prstGeom>
          <a:noFill/>
          <a:ln w="57150">
            <a:solidFill>
              <a:schemeClr val="hlink"/>
            </a:solidFill>
            <a:miter lim="800000"/>
            <a:headEnd type="none" w="sm" len="sm"/>
            <a:tailEnd type="none" w="sm" len="sm"/>
          </a:ln>
        </p:spPr>
        <p:txBody>
          <a:bodyPr wrap="none">
            <a:spAutoFit/>
          </a:bodyPr>
          <a:lstStyle/>
          <a:p>
            <a:pPr algn="r"/>
            <a:r>
              <a:rPr lang="en-US"/>
              <a:t>Bus </a:t>
            </a:r>
            <a:r>
              <a:rPr lang="el-GR"/>
              <a:t>τοπολογία</a:t>
            </a:r>
          </a:p>
        </p:txBody>
      </p:sp>
      <p:sp>
        <p:nvSpPr>
          <p:cNvPr id="3097" name="Oval 35"/>
          <p:cNvSpPr>
            <a:spLocks noChangeArrowheads="1"/>
          </p:cNvSpPr>
          <p:nvPr/>
        </p:nvSpPr>
        <p:spPr bwMode="auto">
          <a:xfrm>
            <a:off x="1476375" y="476250"/>
            <a:ext cx="431800" cy="433388"/>
          </a:xfrm>
          <a:prstGeom prst="ellipse">
            <a:avLst/>
          </a:prstGeom>
          <a:solidFill>
            <a:srgbClr val="E5E500">
              <a:alpha val="29019"/>
            </a:srgbClr>
          </a:solidFill>
          <a:ln w="12700">
            <a:noFill/>
            <a:round/>
            <a:headEnd type="none" w="sm" len="sm"/>
            <a:tailEnd type="none" w="sm" len="sm"/>
          </a:ln>
        </p:spPr>
        <p:txBody>
          <a:bodyPr wrap="none" anchor="ctr"/>
          <a:lstStyle/>
          <a:p>
            <a:pPr algn="r"/>
            <a:endParaRPr lang="el-GR"/>
          </a:p>
        </p:txBody>
      </p:sp>
      <p:sp>
        <p:nvSpPr>
          <p:cNvPr id="3098" name="Text Box 36"/>
          <p:cNvSpPr txBox="1">
            <a:spLocks noChangeArrowheads="1"/>
          </p:cNvSpPr>
          <p:nvPr/>
        </p:nvSpPr>
        <p:spPr bwMode="auto">
          <a:xfrm>
            <a:off x="525463" y="0"/>
            <a:ext cx="8034337" cy="369888"/>
          </a:xfrm>
          <a:prstGeom prst="rect">
            <a:avLst/>
          </a:prstGeom>
          <a:noFill/>
          <a:ln w="12700">
            <a:noFill/>
            <a:miter lim="800000"/>
            <a:headEnd type="none" w="sm" len="sm"/>
            <a:tailEnd type="none" w="sm" len="sm"/>
          </a:ln>
        </p:spPr>
        <p:txBody>
          <a:bodyPr wrap="none">
            <a:spAutoFit/>
          </a:bodyPr>
          <a:lstStyle/>
          <a:p>
            <a:pPr algn="r"/>
            <a:r>
              <a:rPr lang="en-US" sz="1800"/>
              <a:t>200m: </a:t>
            </a:r>
            <a:r>
              <a:rPr lang="el-GR" sz="1800"/>
              <a:t>μέγιστη απόσταση μεταξύ δύο κόμβων χωρίς αναμεταδότες ανάμεσα</a:t>
            </a:r>
          </a:p>
        </p:txBody>
      </p:sp>
      <p:sp>
        <p:nvSpPr>
          <p:cNvPr id="3099" name="Line 37"/>
          <p:cNvSpPr>
            <a:spLocks noChangeShapeType="1"/>
          </p:cNvSpPr>
          <p:nvPr/>
        </p:nvSpPr>
        <p:spPr bwMode="auto">
          <a:xfrm flipV="1">
            <a:off x="1835150" y="333375"/>
            <a:ext cx="433388" cy="215900"/>
          </a:xfrm>
          <a:prstGeom prst="line">
            <a:avLst/>
          </a:prstGeom>
          <a:noFill/>
          <a:ln w="12700">
            <a:solidFill>
              <a:schemeClr val="tx1"/>
            </a:solidFill>
            <a:round/>
            <a:headEnd type="triangle" w="med" len="med"/>
            <a:tailEnd type="none" w="sm" len="sm"/>
          </a:ln>
        </p:spPr>
        <p:txBody>
          <a:bodyPr/>
          <a:lstStyle/>
          <a:p>
            <a:endParaRPr lang="el-GR"/>
          </a:p>
        </p:txBody>
      </p:sp>
      <p:sp>
        <p:nvSpPr>
          <p:cNvPr id="3100" name="Text Box 38"/>
          <p:cNvSpPr txBox="1">
            <a:spLocks noChangeArrowheads="1"/>
          </p:cNvSpPr>
          <p:nvPr/>
        </p:nvSpPr>
        <p:spPr bwMode="auto">
          <a:xfrm>
            <a:off x="0" y="1341438"/>
            <a:ext cx="996950" cy="366712"/>
          </a:xfrm>
          <a:prstGeom prst="rect">
            <a:avLst/>
          </a:prstGeom>
          <a:noFill/>
          <a:ln w="12700">
            <a:noFill/>
            <a:miter lim="800000"/>
            <a:headEnd type="none" w="sm" len="sm"/>
            <a:tailEnd type="none" w="sm" len="sm"/>
          </a:ln>
        </p:spPr>
        <p:txBody>
          <a:bodyPr wrap="none">
            <a:spAutoFit/>
          </a:bodyPr>
          <a:lstStyle/>
          <a:p>
            <a:pPr algn="r"/>
            <a:r>
              <a:rPr lang="en-US" sz="1800"/>
              <a:t>10Mbps</a:t>
            </a:r>
            <a:endParaRPr lang="el-GR" sz="1800"/>
          </a:p>
        </p:txBody>
      </p:sp>
      <p:sp>
        <p:nvSpPr>
          <p:cNvPr id="3101" name="Line 39"/>
          <p:cNvSpPr>
            <a:spLocks noChangeShapeType="1"/>
          </p:cNvSpPr>
          <p:nvPr/>
        </p:nvSpPr>
        <p:spPr bwMode="auto">
          <a:xfrm flipH="1" flipV="1">
            <a:off x="395288" y="765175"/>
            <a:ext cx="73025" cy="647700"/>
          </a:xfrm>
          <a:prstGeom prst="line">
            <a:avLst/>
          </a:prstGeom>
          <a:noFill/>
          <a:ln w="12700">
            <a:solidFill>
              <a:schemeClr val="tx1"/>
            </a:solidFill>
            <a:round/>
            <a:headEnd type="none" w="sm" len="sm"/>
            <a:tailEnd type="triangle" w="sm" len="sm"/>
          </a:ln>
        </p:spPr>
        <p:txBody>
          <a:bodyPr/>
          <a:lstStyle/>
          <a:p>
            <a:endParaRPr lang="el-GR"/>
          </a:p>
        </p:txBody>
      </p:sp>
      <p:sp>
        <p:nvSpPr>
          <p:cNvPr id="3102" name="Oval 40"/>
          <p:cNvSpPr>
            <a:spLocks noChangeArrowheads="1"/>
          </p:cNvSpPr>
          <p:nvPr/>
        </p:nvSpPr>
        <p:spPr bwMode="auto">
          <a:xfrm>
            <a:off x="179388" y="404813"/>
            <a:ext cx="576262" cy="649287"/>
          </a:xfrm>
          <a:prstGeom prst="ellipse">
            <a:avLst/>
          </a:prstGeom>
          <a:solidFill>
            <a:srgbClr val="E5E500">
              <a:alpha val="32941"/>
            </a:srgbClr>
          </a:solidFill>
          <a:ln w="12700">
            <a:noFill/>
            <a:round/>
            <a:headEnd type="none" w="sm" len="sm"/>
            <a:tailEnd type="none" w="sm" len="sm"/>
          </a:ln>
        </p:spPr>
        <p:txBody>
          <a:bodyPr wrap="none" anchor="ctr"/>
          <a:lstStyle/>
          <a:p>
            <a:pPr algn="r"/>
            <a:endParaRPr lang="el-GR"/>
          </a:p>
        </p:txBody>
      </p:sp>
      <p:sp>
        <p:nvSpPr>
          <p:cNvPr id="3103" name="Text Box 41"/>
          <p:cNvSpPr txBox="1">
            <a:spLocks noChangeArrowheads="1"/>
          </p:cNvSpPr>
          <p:nvPr/>
        </p:nvSpPr>
        <p:spPr bwMode="auto">
          <a:xfrm>
            <a:off x="0" y="3860800"/>
            <a:ext cx="8191500" cy="2862263"/>
          </a:xfrm>
          <a:prstGeom prst="rect">
            <a:avLst/>
          </a:prstGeom>
          <a:noFill/>
          <a:ln w="12700">
            <a:noFill/>
            <a:miter lim="800000"/>
            <a:headEnd type="none" w="sm" len="sm"/>
            <a:tailEnd type="none" w="sm" len="sm"/>
          </a:ln>
        </p:spPr>
        <p:txBody>
          <a:bodyPr wrap="none">
            <a:spAutoFit/>
          </a:bodyPr>
          <a:lstStyle/>
          <a:p>
            <a:r>
              <a:rPr lang="el-GR" sz="1800"/>
              <a:t>Όταν ένα πλαίσιο</a:t>
            </a:r>
            <a:r>
              <a:rPr lang="en-US" sz="1800"/>
              <a:t> </a:t>
            </a:r>
            <a:r>
              <a:rPr lang="el-GR" sz="1800"/>
              <a:t>περνά από ένα </a:t>
            </a:r>
            <a:r>
              <a:rPr lang="en-US" sz="1800"/>
              <a:t>tee connector: </a:t>
            </a:r>
            <a:endParaRPr lang="el-GR" sz="1800"/>
          </a:p>
          <a:p>
            <a:r>
              <a:rPr lang="el-GR" sz="1800"/>
              <a:t>ένα αντίγραφο του προωθείται προς τη μία κατεύθυνση</a:t>
            </a:r>
          </a:p>
          <a:p>
            <a:r>
              <a:rPr lang="el-GR" sz="1800"/>
              <a:t> κι ένα άλλο προς την άλλη</a:t>
            </a:r>
          </a:p>
          <a:p>
            <a:endParaRPr lang="en-US" sz="1800"/>
          </a:p>
          <a:p>
            <a:r>
              <a:rPr lang="el-GR" sz="1800"/>
              <a:t>Όπως προχωρούν προς τον </a:t>
            </a:r>
            <a:r>
              <a:rPr lang="en-US" sz="1800"/>
              <a:t>terminator</a:t>
            </a:r>
            <a:r>
              <a:rPr lang="el-GR" sz="1800"/>
              <a:t> </a:t>
            </a:r>
            <a:r>
              <a:rPr lang="en-US" sz="1800"/>
              <a:t>“</a:t>
            </a:r>
            <a:r>
              <a:rPr lang="el-GR" sz="1800"/>
              <a:t>αφήνουν</a:t>
            </a:r>
            <a:r>
              <a:rPr lang="en-US" sz="1800"/>
              <a:t>” </a:t>
            </a:r>
            <a:r>
              <a:rPr lang="el-GR" sz="1800"/>
              <a:t>ένα αντίγραφο του πλαισίου</a:t>
            </a:r>
            <a:endParaRPr lang="en-US" sz="1800"/>
          </a:p>
          <a:p>
            <a:r>
              <a:rPr lang="el-GR" sz="1800"/>
              <a:t>σε κάθε </a:t>
            </a:r>
            <a:r>
              <a:rPr lang="en-US" sz="1800"/>
              <a:t>adapter </a:t>
            </a:r>
            <a:r>
              <a:rPr lang="el-GR" sz="1800"/>
              <a:t>που συναντούν</a:t>
            </a:r>
          </a:p>
          <a:p>
            <a:endParaRPr lang="el-GR" sz="1800"/>
          </a:p>
          <a:p>
            <a:pPr>
              <a:buSzPct val="115000"/>
              <a:buFont typeface="Wingdings" pitchFamily="2" charset="2"/>
              <a:buChar char="$"/>
            </a:pPr>
            <a:r>
              <a:rPr lang="el-GR" sz="1800"/>
              <a:t>Στην πραγματικότητα</a:t>
            </a:r>
            <a:r>
              <a:rPr lang="en-US" sz="1800"/>
              <a:t>: </a:t>
            </a:r>
            <a:r>
              <a:rPr lang="el-GR" sz="1800"/>
              <a:t>το κάθε </a:t>
            </a:r>
            <a:r>
              <a:rPr lang="en-US" sz="1800"/>
              <a:t>bit </a:t>
            </a:r>
            <a:r>
              <a:rPr lang="el-GR" sz="1800"/>
              <a:t>που περνά μπροστά από ένα </a:t>
            </a:r>
            <a:r>
              <a:rPr lang="en-US" sz="1800"/>
              <a:t>adapter </a:t>
            </a:r>
            <a:endParaRPr lang="el-GR" sz="1800"/>
          </a:p>
          <a:p>
            <a:pPr>
              <a:buFont typeface="Wingdings" pitchFamily="2" charset="2"/>
              <a:buNone/>
            </a:pPr>
            <a:r>
              <a:rPr lang="el-GR" sz="1800"/>
              <a:t> η ενέργεια του </a:t>
            </a:r>
            <a:r>
              <a:rPr lang="en-US" sz="1800"/>
              <a:t>bit “</a:t>
            </a:r>
            <a:r>
              <a:rPr lang="el-GR" sz="1800"/>
              <a:t>διαχέεται</a:t>
            </a:r>
            <a:r>
              <a:rPr lang="en-US" sz="1800"/>
              <a:t>”</a:t>
            </a:r>
            <a:r>
              <a:rPr lang="el-GR" sz="1800"/>
              <a:t> και στον </a:t>
            </a:r>
            <a:r>
              <a:rPr lang="en-US" sz="1800"/>
              <a:t>adapter</a:t>
            </a:r>
          </a:p>
          <a:p>
            <a:r>
              <a:rPr lang="el-GR" sz="1800"/>
              <a:t>   Όταν φτάσει στον </a:t>
            </a:r>
            <a:r>
              <a:rPr lang="en-US" sz="1800"/>
              <a:t>terminator </a:t>
            </a:r>
            <a:r>
              <a:rPr lang="el-GR" sz="1800"/>
              <a:t>η ενέργεια απορροφάται ...</a:t>
            </a:r>
          </a:p>
        </p:txBody>
      </p:sp>
      <p:sp>
        <p:nvSpPr>
          <p:cNvPr id="3104" name="Text Box 43"/>
          <p:cNvSpPr txBox="1">
            <a:spLocks noChangeArrowheads="1"/>
          </p:cNvSpPr>
          <p:nvPr/>
        </p:nvSpPr>
        <p:spPr bwMode="auto">
          <a:xfrm>
            <a:off x="19050" y="3500438"/>
            <a:ext cx="7189788" cy="400050"/>
          </a:xfrm>
          <a:prstGeom prst="rect">
            <a:avLst/>
          </a:prstGeom>
          <a:noFill/>
          <a:ln w="12700">
            <a:noFill/>
            <a:miter lim="800000"/>
            <a:headEnd type="none" w="sm" len="sm"/>
            <a:tailEnd type="none" w="sm" len="sm"/>
          </a:ln>
        </p:spPr>
        <p:txBody>
          <a:bodyPr wrap="none">
            <a:spAutoFit/>
          </a:bodyPr>
          <a:lstStyle/>
          <a:p>
            <a:pPr algn="r"/>
            <a:r>
              <a:rPr lang="el-GR" sz="2000">
                <a:solidFill>
                  <a:srgbClr val="3333FF"/>
                </a:solidFill>
              </a:rPr>
              <a:t>Οι κόμβοι συνδέονται</a:t>
            </a:r>
            <a:r>
              <a:rPr lang="en-US" sz="2000">
                <a:solidFill>
                  <a:srgbClr val="3333FF"/>
                </a:solidFill>
              </a:rPr>
              <a:t> </a:t>
            </a:r>
            <a:r>
              <a:rPr lang="el-GR" sz="2000">
                <a:solidFill>
                  <a:srgbClr val="3333FF"/>
                </a:solidFill>
              </a:rPr>
              <a:t>μέσω των</a:t>
            </a:r>
            <a:r>
              <a:rPr lang="en-US" sz="2000">
                <a:solidFill>
                  <a:srgbClr val="3333FF"/>
                </a:solidFill>
              </a:rPr>
              <a:t> adapters</a:t>
            </a:r>
            <a:r>
              <a:rPr lang="el-GR" sz="2000">
                <a:solidFill>
                  <a:srgbClr val="3333FF"/>
                </a:solidFill>
              </a:rPr>
              <a:t> τους γραμμικά         </a:t>
            </a:r>
          </a:p>
        </p:txBody>
      </p:sp>
      <p:sp>
        <p:nvSpPr>
          <p:cNvPr id="3105" name="AutoShape 44"/>
          <p:cNvSpPr>
            <a:spLocks noChangeArrowheads="1"/>
          </p:cNvSpPr>
          <p:nvPr/>
        </p:nvSpPr>
        <p:spPr bwMode="auto">
          <a:xfrm>
            <a:off x="2987675" y="3284538"/>
            <a:ext cx="576263" cy="215900"/>
          </a:xfrm>
          <a:prstGeom prst="cube">
            <a:avLst>
              <a:gd name="adj" fmla="val 25000"/>
            </a:avLst>
          </a:prstGeom>
          <a:solidFill>
            <a:schemeClr val="accent1"/>
          </a:solidFill>
          <a:ln w="12700">
            <a:solidFill>
              <a:schemeClr val="tx1"/>
            </a:solidFill>
            <a:miter lim="800000"/>
            <a:headEnd type="none" w="sm" len="sm"/>
            <a:tailEnd type="none" w="sm" len="sm"/>
          </a:ln>
        </p:spPr>
        <p:txBody>
          <a:bodyPr wrap="none" anchor="ctr"/>
          <a:lstStyle/>
          <a:p>
            <a:pPr algn="r"/>
            <a:endParaRPr lang="el-GR"/>
          </a:p>
        </p:txBody>
      </p:sp>
      <p:sp>
        <p:nvSpPr>
          <p:cNvPr id="3106" name="Line 45"/>
          <p:cNvSpPr>
            <a:spLocks noChangeShapeType="1"/>
          </p:cNvSpPr>
          <p:nvPr/>
        </p:nvSpPr>
        <p:spPr bwMode="auto">
          <a:xfrm flipV="1">
            <a:off x="3276600" y="2852738"/>
            <a:ext cx="0" cy="433387"/>
          </a:xfrm>
          <a:prstGeom prst="line">
            <a:avLst/>
          </a:prstGeom>
          <a:noFill/>
          <a:ln w="12700">
            <a:solidFill>
              <a:schemeClr val="tx1"/>
            </a:solidFill>
            <a:round/>
            <a:headEnd type="none" w="sm" len="sm"/>
            <a:tailEnd type="none" w="sm" len="sm"/>
          </a:ln>
        </p:spPr>
        <p:txBody>
          <a:bodyPr/>
          <a:lstStyle/>
          <a:p>
            <a:endParaRPr lang="el-GR"/>
          </a:p>
        </p:txBody>
      </p:sp>
      <p:sp>
        <p:nvSpPr>
          <p:cNvPr id="3107" name="AutoShape 46"/>
          <p:cNvSpPr>
            <a:spLocks noChangeArrowheads="1"/>
          </p:cNvSpPr>
          <p:nvPr/>
        </p:nvSpPr>
        <p:spPr bwMode="auto">
          <a:xfrm>
            <a:off x="3203575" y="2636838"/>
            <a:ext cx="73025" cy="504825"/>
          </a:xfrm>
          <a:prstGeom prst="can">
            <a:avLst>
              <a:gd name="adj" fmla="val 172826"/>
            </a:avLst>
          </a:prstGeom>
          <a:solidFill>
            <a:srgbClr val="777777"/>
          </a:solidFill>
          <a:ln w="12700">
            <a:solidFill>
              <a:schemeClr val="tx1"/>
            </a:solidFill>
            <a:round/>
            <a:headEnd type="none" w="sm" len="sm"/>
            <a:tailEnd type="none" w="sm" len="sm"/>
          </a:ln>
        </p:spPr>
        <p:txBody>
          <a:bodyPr wrap="none" anchor="ctr"/>
          <a:lstStyle/>
          <a:p>
            <a:pPr algn="r"/>
            <a:endParaRPr lang="el-GR"/>
          </a:p>
        </p:txBody>
      </p:sp>
      <p:sp>
        <p:nvSpPr>
          <p:cNvPr id="3108" name="AutoShape 47"/>
          <p:cNvSpPr>
            <a:spLocks noChangeArrowheads="1"/>
          </p:cNvSpPr>
          <p:nvPr/>
        </p:nvSpPr>
        <p:spPr bwMode="auto">
          <a:xfrm rot="-5400000">
            <a:off x="3204369" y="2420144"/>
            <a:ext cx="71437" cy="504825"/>
          </a:xfrm>
          <a:prstGeom prst="can">
            <a:avLst>
              <a:gd name="adj" fmla="val 176668"/>
            </a:avLst>
          </a:prstGeom>
          <a:solidFill>
            <a:srgbClr val="777777"/>
          </a:solidFill>
          <a:ln w="12700">
            <a:solidFill>
              <a:schemeClr val="tx1"/>
            </a:solidFill>
            <a:round/>
            <a:headEnd type="none" w="sm" len="sm"/>
            <a:tailEnd type="none" w="sm" len="sm"/>
          </a:ln>
        </p:spPr>
        <p:txBody>
          <a:bodyPr wrap="none" anchor="ctr"/>
          <a:lstStyle/>
          <a:p>
            <a:pPr algn="r"/>
            <a:endParaRPr lang="el-GR"/>
          </a:p>
        </p:txBody>
      </p:sp>
      <p:sp>
        <p:nvSpPr>
          <p:cNvPr id="3109" name="Line 48"/>
          <p:cNvSpPr>
            <a:spLocks noChangeShapeType="1"/>
          </p:cNvSpPr>
          <p:nvPr/>
        </p:nvSpPr>
        <p:spPr bwMode="auto">
          <a:xfrm>
            <a:off x="4067175" y="1557338"/>
            <a:ext cx="0" cy="1150937"/>
          </a:xfrm>
          <a:prstGeom prst="line">
            <a:avLst/>
          </a:prstGeom>
          <a:noFill/>
          <a:ln w="38100">
            <a:solidFill>
              <a:srgbClr val="3333FF"/>
            </a:solidFill>
            <a:round/>
            <a:headEnd type="none" w="sm" len="sm"/>
            <a:tailEnd type="none" w="sm" len="sm"/>
          </a:ln>
        </p:spPr>
        <p:txBody>
          <a:bodyPr/>
          <a:lstStyle/>
          <a:p>
            <a:endParaRPr lang="el-GR"/>
          </a:p>
        </p:txBody>
      </p:sp>
      <p:sp>
        <p:nvSpPr>
          <p:cNvPr id="3110" name="Line 49"/>
          <p:cNvSpPr>
            <a:spLocks noChangeShapeType="1"/>
          </p:cNvSpPr>
          <p:nvPr/>
        </p:nvSpPr>
        <p:spPr bwMode="auto">
          <a:xfrm>
            <a:off x="3708400" y="2708275"/>
            <a:ext cx="719138" cy="0"/>
          </a:xfrm>
          <a:prstGeom prst="line">
            <a:avLst/>
          </a:prstGeom>
          <a:noFill/>
          <a:ln w="38100">
            <a:solidFill>
              <a:srgbClr val="3333FF"/>
            </a:solidFill>
            <a:round/>
            <a:headEnd type="triangle" w="med" len="med"/>
            <a:tailEnd type="triangle" w="med" len="med"/>
          </a:ln>
        </p:spPr>
        <p:txBody>
          <a:bodyPr/>
          <a:lstStyle/>
          <a:p>
            <a:endParaRPr lang="el-GR"/>
          </a:p>
        </p:txBody>
      </p:sp>
      <p:sp>
        <p:nvSpPr>
          <p:cNvPr id="3111" name="Text Box 50"/>
          <p:cNvSpPr txBox="1">
            <a:spLocks noChangeArrowheads="1"/>
          </p:cNvSpPr>
          <p:nvPr/>
        </p:nvSpPr>
        <p:spPr bwMode="auto">
          <a:xfrm>
            <a:off x="2771775" y="1628775"/>
            <a:ext cx="2784475" cy="923925"/>
          </a:xfrm>
          <a:prstGeom prst="rect">
            <a:avLst/>
          </a:prstGeom>
          <a:noFill/>
          <a:ln w="12700">
            <a:noFill/>
            <a:miter lim="800000"/>
            <a:headEnd type="none" w="sm" len="sm"/>
            <a:tailEnd type="none" w="sm" len="sm"/>
          </a:ln>
        </p:spPr>
        <p:txBody>
          <a:bodyPr wrap="none">
            <a:spAutoFit/>
          </a:bodyPr>
          <a:lstStyle/>
          <a:p>
            <a:pPr algn="ctr"/>
            <a:r>
              <a:rPr lang="el-GR" sz="1800"/>
              <a:t>Τα μεταδιδόμενα πλαίσια </a:t>
            </a:r>
          </a:p>
          <a:p>
            <a:pPr algn="ctr"/>
            <a:r>
              <a:rPr lang="el-GR" sz="1800"/>
              <a:t>ταξιδεύουν και στις δύο </a:t>
            </a:r>
          </a:p>
          <a:p>
            <a:pPr algn="ctr"/>
            <a:r>
              <a:rPr lang="el-GR" sz="1800"/>
              <a:t>κατευθύνσεις</a:t>
            </a:r>
          </a:p>
        </p:txBody>
      </p:sp>
      <p:sp>
        <p:nvSpPr>
          <p:cNvPr id="3112" name="Rectangle 53"/>
          <p:cNvSpPr>
            <a:spLocks noChangeArrowheads="1"/>
          </p:cNvSpPr>
          <p:nvPr/>
        </p:nvSpPr>
        <p:spPr bwMode="auto">
          <a:xfrm>
            <a:off x="2195513" y="1628775"/>
            <a:ext cx="73025" cy="2159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r"/>
            <a:endParaRPr lang="el-GR"/>
          </a:p>
        </p:txBody>
      </p:sp>
      <p:sp>
        <p:nvSpPr>
          <p:cNvPr id="3113" name="Rectangle 54"/>
          <p:cNvSpPr>
            <a:spLocks noChangeArrowheads="1"/>
          </p:cNvSpPr>
          <p:nvPr/>
        </p:nvSpPr>
        <p:spPr bwMode="auto">
          <a:xfrm>
            <a:off x="5940425" y="1341438"/>
            <a:ext cx="73025" cy="2159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r"/>
            <a:endParaRPr lang="el-GR"/>
          </a:p>
        </p:txBody>
      </p:sp>
      <p:sp>
        <p:nvSpPr>
          <p:cNvPr id="3114" name="Rectangle 55"/>
          <p:cNvSpPr>
            <a:spLocks noChangeArrowheads="1"/>
          </p:cNvSpPr>
          <p:nvPr/>
        </p:nvSpPr>
        <p:spPr bwMode="auto">
          <a:xfrm>
            <a:off x="4067175" y="1412875"/>
            <a:ext cx="73025" cy="2159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r"/>
            <a:endParaRPr lang="el-GR"/>
          </a:p>
        </p:txBody>
      </p:sp>
      <p:sp>
        <p:nvSpPr>
          <p:cNvPr id="3115" name="Line 56"/>
          <p:cNvSpPr>
            <a:spLocks noChangeShapeType="1"/>
          </p:cNvSpPr>
          <p:nvPr/>
        </p:nvSpPr>
        <p:spPr bwMode="auto">
          <a:xfrm flipV="1">
            <a:off x="6011863" y="1341438"/>
            <a:ext cx="287337" cy="71437"/>
          </a:xfrm>
          <a:prstGeom prst="line">
            <a:avLst/>
          </a:prstGeom>
          <a:noFill/>
          <a:ln w="12700">
            <a:solidFill>
              <a:schemeClr val="tx1"/>
            </a:solidFill>
            <a:round/>
            <a:headEnd type="triangle" w="med" len="med"/>
            <a:tailEnd type="none" w="sm" len="sm"/>
          </a:ln>
        </p:spPr>
        <p:txBody>
          <a:bodyPr/>
          <a:lstStyle/>
          <a:p>
            <a:endParaRPr lang="el-GR"/>
          </a:p>
        </p:txBody>
      </p:sp>
      <p:sp>
        <p:nvSpPr>
          <p:cNvPr id="3116" name="Text Box 57"/>
          <p:cNvSpPr txBox="1">
            <a:spLocks noChangeArrowheads="1"/>
          </p:cNvSpPr>
          <p:nvPr/>
        </p:nvSpPr>
        <p:spPr bwMode="auto">
          <a:xfrm>
            <a:off x="6259513" y="1125538"/>
            <a:ext cx="1012825" cy="400050"/>
          </a:xfrm>
          <a:prstGeom prst="rect">
            <a:avLst/>
          </a:prstGeom>
          <a:noFill/>
          <a:ln w="12700">
            <a:noFill/>
            <a:miter lim="800000"/>
            <a:headEnd type="none" w="sm" len="sm"/>
            <a:tailEnd type="none" w="sm" len="sm"/>
          </a:ln>
        </p:spPr>
        <p:txBody>
          <a:bodyPr wrap="none">
            <a:spAutoFit/>
          </a:bodyPr>
          <a:lstStyle/>
          <a:p>
            <a:pPr algn="r"/>
            <a:r>
              <a:rPr lang="el-GR" sz="2000"/>
              <a:t>κόμβος</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395288" y="-171450"/>
            <a:ext cx="7772400" cy="1143000"/>
          </a:xfrm>
        </p:spPr>
        <p:txBody>
          <a:bodyPr/>
          <a:lstStyle/>
          <a:p>
            <a:r>
              <a:rPr lang="en-US" smtClean="0"/>
              <a:t>10BaseT </a:t>
            </a:r>
            <a:r>
              <a:rPr lang="el-GR" smtClean="0"/>
              <a:t>και</a:t>
            </a:r>
            <a:r>
              <a:rPr lang="en-US" smtClean="0"/>
              <a:t> 100BaseT</a:t>
            </a:r>
          </a:p>
        </p:txBody>
      </p:sp>
      <p:sp>
        <p:nvSpPr>
          <p:cNvPr id="4103" name="Rectangle 3"/>
          <p:cNvSpPr>
            <a:spLocks noGrp="1" noChangeArrowheads="1"/>
          </p:cNvSpPr>
          <p:nvPr>
            <p:ph idx="1"/>
          </p:nvPr>
        </p:nvSpPr>
        <p:spPr>
          <a:xfrm>
            <a:off x="0" y="977900"/>
            <a:ext cx="9144000" cy="2100263"/>
          </a:xfrm>
        </p:spPr>
        <p:txBody>
          <a:bodyPr/>
          <a:lstStyle/>
          <a:p>
            <a:r>
              <a:rPr lang="el-GR" smtClean="0"/>
              <a:t>Ρυθμός </a:t>
            </a:r>
            <a:r>
              <a:rPr lang="en-US" smtClean="0"/>
              <a:t>10/100 Mbps </a:t>
            </a:r>
          </a:p>
          <a:p>
            <a:r>
              <a:rPr lang="en-US" smtClean="0"/>
              <a:t>100BaseT </a:t>
            </a:r>
            <a:r>
              <a:rPr lang="el-GR" smtClean="0"/>
              <a:t>λέγεται και</a:t>
            </a:r>
            <a:r>
              <a:rPr lang="en-US" smtClean="0"/>
              <a:t> “fast ethernet” (</a:t>
            </a:r>
            <a:r>
              <a:rPr lang="el-GR" smtClean="0"/>
              <a:t>υψηλής ποιότητας</a:t>
            </a:r>
            <a:r>
              <a:rPr lang="en-US" smtClean="0"/>
              <a:t>, </a:t>
            </a:r>
            <a:r>
              <a:rPr lang="el-GR" smtClean="0"/>
              <a:t>συνεστραμμένα ζεύγη από καλώδια με πολλές στροφές</a:t>
            </a:r>
            <a:r>
              <a:rPr lang="en-US" smtClean="0"/>
              <a:t>)</a:t>
            </a:r>
          </a:p>
          <a:p>
            <a:r>
              <a:rPr lang="en-US" sz="2800" smtClean="0">
                <a:solidFill>
                  <a:srgbClr val="008000"/>
                </a:solidFill>
              </a:rPr>
              <a:t>“T”</a:t>
            </a:r>
            <a:r>
              <a:rPr lang="en-US" smtClean="0">
                <a:solidFill>
                  <a:srgbClr val="008000"/>
                </a:solidFill>
              </a:rPr>
              <a:t> </a:t>
            </a:r>
            <a:r>
              <a:rPr lang="el-GR" smtClean="0"/>
              <a:t>υποδηλώνει</a:t>
            </a:r>
            <a:r>
              <a:rPr lang="en-US" smtClean="0"/>
              <a:t> </a:t>
            </a:r>
            <a:r>
              <a:rPr lang="en-US" i="1" smtClean="0">
                <a:solidFill>
                  <a:srgbClr val="008000"/>
                </a:solidFill>
              </a:rPr>
              <a:t>Twisted Pair</a:t>
            </a:r>
          </a:p>
          <a:p>
            <a:r>
              <a:rPr lang="el-GR" smtClean="0"/>
              <a:t>Οι κόμβοι συνδέονται με ένα </a:t>
            </a:r>
            <a:r>
              <a:rPr lang="en-US" smtClean="0"/>
              <a:t>: “</a:t>
            </a:r>
            <a:r>
              <a:rPr lang="el-GR" smtClean="0"/>
              <a:t>τοπολογία Αστεριού</a:t>
            </a:r>
            <a:r>
              <a:rPr lang="en-US" smtClean="0"/>
              <a:t>”; 100m</a:t>
            </a:r>
            <a:r>
              <a:rPr lang="el-GR" smtClean="0"/>
              <a:t> μέγιστη απόσταση μεταξύ κόμβων και</a:t>
            </a:r>
            <a:r>
              <a:rPr lang="en-US" smtClean="0"/>
              <a:t> hub</a:t>
            </a:r>
          </a:p>
        </p:txBody>
      </p:sp>
      <p:grpSp>
        <p:nvGrpSpPr>
          <p:cNvPr id="4104" name="Group 4"/>
          <p:cNvGrpSpPr>
            <a:grpSpLocks/>
          </p:cNvGrpSpPr>
          <p:nvPr/>
        </p:nvGrpSpPr>
        <p:grpSpPr bwMode="auto">
          <a:xfrm>
            <a:off x="1835150" y="3711575"/>
            <a:ext cx="4170363" cy="3146425"/>
            <a:chOff x="1234" y="2136"/>
            <a:chExt cx="2627" cy="1982"/>
          </a:xfrm>
        </p:grpSpPr>
        <p:sp>
          <p:nvSpPr>
            <p:cNvPr id="4105" name="Rectangle 5"/>
            <p:cNvSpPr>
              <a:spLocks noChangeArrowheads="1"/>
            </p:cNvSpPr>
            <p:nvPr/>
          </p:nvSpPr>
          <p:spPr bwMode="auto">
            <a:xfrm>
              <a:off x="2304" y="307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4098" name="Object 6"/>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4186" name="Clip" r:id="rId3" imgW="1305000" imgH="1085760" progId="">
                    <p:embed/>
                  </p:oleObj>
                </mc:Choice>
                <mc:Fallback>
                  <p:oleObj name="Clip" r:id="rId3"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7"/>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4187" name="Clip" r:id="rId5" imgW="1305000" imgH="1085760" progId="">
                    <p:embed/>
                  </p:oleObj>
                </mc:Choice>
                <mc:Fallback>
                  <p:oleObj name="Clip" r:id="rId5"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8"/>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4188" name="Clip" r:id="rId6" imgW="1305000" imgH="1085760" progId="">
                    <p:embed/>
                  </p:oleObj>
                </mc:Choice>
                <mc:Fallback>
                  <p:oleObj name="Clip" r:id="rId6"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9"/>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4189" name="Clip" r:id="rId7" imgW="1305000" imgH="1085760" progId="">
                    <p:embed/>
                  </p:oleObj>
                </mc:Choice>
                <mc:Fallback>
                  <p:oleObj name="Clip" r:id="rId7" imgW="1305000" imgH="10857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4107"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4108"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4109"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4110" name="Line 14"/>
            <p:cNvSpPr>
              <a:spLocks noChangeShapeType="1"/>
            </p:cNvSpPr>
            <p:nvPr/>
          </p:nvSpPr>
          <p:spPr bwMode="auto">
            <a:xfrm>
              <a:off x="1712" y="3042"/>
              <a:ext cx="633" cy="0"/>
            </a:xfrm>
            <a:prstGeom prst="line">
              <a:avLst/>
            </a:prstGeom>
            <a:noFill/>
            <a:ln w="9525">
              <a:solidFill>
                <a:schemeClr val="tx1"/>
              </a:solidFill>
              <a:round/>
              <a:headEnd/>
              <a:tailEnd/>
            </a:ln>
          </p:spPr>
          <p:txBody>
            <a:bodyPr wrap="none"/>
            <a:lstStyle/>
            <a:p>
              <a:endParaRPr lang="el-GR"/>
            </a:p>
          </p:txBody>
        </p:sp>
        <p:sp>
          <p:nvSpPr>
            <p:cNvPr id="4111" name="Line 15"/>
            <p:cNvSpPr>
              <a:spLocks noChangeShapeType="1"/>
            </p:cNvSpPr>
            <p:nvPr/>
          </p:nvSpPr>
          <p:spPr bwMode="auto">
            <a:xfrm>
              <a:off x="2515" y="2612"/>
              <a:ext cx="0" cy="357"/>
            </a:xfrm>
            <a:prstGeom prst="line">
              <a:avLst/>
            </a:prstGeom>
            <a:noFill/>
            <a:ln w="9525">
              <a:solidFill>
                <a:schemeClr val="tx1"/>
              </a:solidFill>
              <a:round/>
              <a:headEnd/>
              <a:tailEnd/>
            </a:ln>
          </p:spPr>
          <p:txBody>
            <a:bodyPr wrap="none"/>
            <a:lstStyle/>
            <a:p>
              <a:endParaRPr lang="el-GR"/>
            </a:p>
          </p:txBody>
        </p:sp>
        <p:sp>
          <p:nvSpPr>
            <p:cNvPr id="4112" name="Line 16"/>
            <p:cNvSpPr>
              <a:spLocks noChangeShapeType="1"/>
            </p:cNvSpPr>
            <p:nvPr/>
          </p:nvSpPr>
          <p:spPr bwMode="auto">
            <a:xfrm flipH="1">
              <a:off x="2637" y="3042"/>
              <a:ext cx="641" cy="0"/>
            </a:xfrm>
            <a:prstGeom prst="line">
              <a:avLst/>
            </a:prstGeom>
            <a:noFill/>
            <a:ln w="9525">
              <a:solidFill>
                <a:schemeClr val="tx1"/>
              </a:solidFill>
              <a:round/>
              <a:headEnd/>
              <a:tailEnd/>
            </a:ln>
          </p:spPr>
          <p:txBody>
            <a:bodyPr wrap="none"/>
            <a:lstStyle/>
            <a:p>
              <a:endParaRPr lang="el-GR"/>
            </a:p>
          </p:txBody>
        </p:sp>
        <p:sp>
          <p:nvSpPr>
            <p:cNvPr id="4113" name="Line 17"/>
            <p:cNvSpPr>
              <a:spLocks noChangeShapeType="1"/>
            </p:cNvSpPr>
            <p:nvPr/>
          </p:nvSpPr>
          <p:spPr bwMode="auto">
            <a:xfrm flipV="1">
              <a:off x="2515" y="3131"/>
              <a:ext cx="8" cy="503"/>
            </a:xfrm>
            <a:prstGeom prst="line">
              <a:avLst/>
            </a:prstGeom>
            <a:noFill/>
            <a:ln w="9525">
              <a:solidFill>
                <a:schemeClr val="tx1"/>
              </a:solidFill>
              <a:round/>
              <a:headEnd/>
              <a:tailEnd/>
            </a:ln>
          </p:spPr>
          <p:txBody>
            <a:bodyPr wrap="none"/>
            <a:lstStyle/>
            <a:p>
              <a:endParaRPr lang="el-GR"/>
            </a:p>
          </p:txBody>
        </p:sp>
        <p:sp>
          <p:nvSpPr>
            <p:cNvPr id="4114" name="Text Box 18"/>
            <p:cNvSpPr txBox="1">
              <a:spLocks noChangeArrowheads="1"/>
            </p:cNvSpPr>
            <p:nvPr/>
          </p:nvSpPr>
          <p:spPr bwMode="auto">
            <a:xfrm>
              <a:off x="2814" y="2635"/>
              <a:ext cx="1047" cy="250"/>
            </a:xfrm>
            <a:prstGeom prst="rect">
              <a:avLst/>
            </a:prstGeom>
            <a:noFill/>
            <a:ln w="9525">
              <a:noFill/>
              <a:miter lim="800000"/>
              <a:headEnd/>
              <a:tailEnd/>
            </a:ln>
          </p:spPr>
          <p:txBody>
            <a:bodyPr wrap="none">
              <a:spAutoFit/>
            </a:bodyPr>
            <a:lstStyle/>
            <a:p>
              <a:pPr eaLnBrk="0" hangingPunct="0"/>
              <a:r>
                <a:rPr lang="en-US" sz="2000" b="1">
                  <a:latin typeface="Comic Sans MS" pitchFamily="66" charset="0"/>
                </a:rPr>
                <a:t>twisted pair</a:t>
              </a:r>
            </a:p>
          </p:txBody>
        </p:sp>
        <p:sp>
          <p:nvSpPr>
            <p:cNvPr id="4115"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p:spPr>
          <p:txBody>
            <a:bodyPr wrap="none"/>
            <a:lstStyle/>
            <a:p>
              <a:endParaRPr lang="el-GR"/>
            </a:p>
          </p:txBody>
        </p:sp>
        <p:sp>
          <p:nvSpPr>
            <p:cNvPr id="4116" name="Text Box 20"/>
            <p:cNvSpPr txBox="1">
              <a:spLocks noChangeArrowheads="1"/>
            </p:cNvSpPr>
            <p:nvPr/>
          </p:nvSpPr>
          <p:spPr bwMode="auto">
            <a:xfrm>
              <a:off x="1817" y="3297"/>
              <a:ext cx="333" cy="212"/>
            </a:xfrm>
            <a:prstGeom prst="rect">
              <a:avLst/>
            </a:prstGeom>
            <a:noFill/>
            <a:ln w="9525">
              <a:noFill/>
              <a:miter lim="800000"/>
              <a:headEnd/>
              <a:tailEnd/>
            </a:ln>
          </p:spPr>
          <p:txBody>
            <a:bodyPr wrap="none">
              <a:spAutoFit/>
            </a:bodyPr>
            <a:lstStyle/>
            <a:p>
              <a:pPr eaLnBrk="0" hangingPunct="0"/>
              <a:r>
                <a:rPr lang="en-US" sz="1600" b="1">
                  <a:latin typeface="Comic Sans MS" pitchFamily="66" charset="0"/>
                </a:rPr>
                <a:t>hub</a:t>
              </a:r>
            </a:p>
          </p:txBody>
        </p:sp>
        <p:sp>
          <p:nvSpPr>
            <p:cNvPr id="4117"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p:spPr>
          <p:txBody>
            <a:bodyPr wrap="none"/>
            <a:lstStyle/>
            <a:p>
              <a:endParaRPr lang="el-G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Gigabit Ethernet</a:t>
            </a:r>
            <a:endParaRPr lang="el-GR" smtClean="0"/>
          </a:p>
        </p:txBody>
      </p:sp>
      <p:sp>
        <p:nvSpPr>
          <p:cNvPr id="76803" name="Rectangle 3"/>
          <p:cNvSpPr>
            <a:spLocks noGrp="1" noChangeArrowheads="1"/>
          </p:cNvSpPr>
          <p:nvPr>
            <p:ph idx="1"/>
          </p:nvPr>
        </p:nvSpPr>
        <p:spPr>
          <a:xfrm>
            <a:off x="0" y="1143000"/>
            <a:ext cx="9144000" cy="4648200"/>
          </a:xfrm>
        </p:spPr>
        <p:txBody>
          <a:bodyPr/>
          <a:lstStyle/>
          <a:p>
            <a:pPr>
              <a:buClrTx/>
              <a:buSzPct val="110000"/>
              <a:buFont typeface="Wingdings" panose="05000000000000000000" pitchFamily="2" charset="2"/>
              <a:buChar char="§"/>
            </a:pPr>
            <a:r>
              <a:rPr lang="el-GR" sz="2000" b="1" dirty="0" smtClean="0">
                <a:solidFill>
                  <a:srgbClr val="008000"/>
                </a:solidFill>
              </a:rPr>
              <a:t>Τοπολογία Αστεριού</a:t>
            </a:r>
            <a:endParaRPr lang="en-US" sz="2000" b="1" dirty="0" smtClean="0">
              <a:solidFill>
                <a:srgbClr val="008000"/>
              </a:solidFill>
            </a:endParaRPr>
          </a:p>
          <a:p>
            <a:pPr>
              <a:buClrTx/>
              <a:buSzPct val="110000"/>
              <a:buFont typeface="Wingdings" panose="05000000000000000000" pitchFamily="2" charset="2"/>
              <a:buChar char="§"/>
            </a:pPr>
            <a:r>
              <a:rPr lang="el-GR" sz="2000" dirty="0" smtClean="0"/>
              <a:t>Προσφέρει δεδομένα</a:t>
            </a:r>
            <a:r>
              <a:rPr lang="en-US" sz="2000" dirty="0" smtClean="0"/>
              <a:t> </a:t>
            </a:r>
            <a:r>
              <a:rPr lang="el-GR" sz="2000" dirty="0" smtClean="0"/>
              <a:t>ρυθμού</a:t>
            </a:r>
            <a:r>
              <a:rPr lang="en-US" sz="2000" dirty="0" smtClean="0"/>
              <a:t> 1Gbps </a:t>
            </a:r>
          </a:p>
          <a:p>
            <a:pPr>
              <a:buClrTx/>
              <a:buSzPct val="110000"/>
              <a:buFont typeface="Wingdings" panose="05000000000000000000" pitchFamily="2" charset="2"/>
              <a:buChar char="§"/>
            </a:pPr>
            <a:r>
              <a:rPr lang="el-GR" sz="2000" dirty="0" smtClean="0"/>
              <a:t>Λειτουργεί πάνω </a:t>
            </a:r>
            <a:r>
              <a:rPr lang="el-GR" sz="2000" dirty="0" smtClean="0"/>
              <a:t>από </a:t>
            </a:r>
            <a:r>
              <a:rPr lang="el-GR" sz="2000" b="1" dirty="0" smtClean="0">
                <a:solidFill>
                  <a:srgbClr val="3333FF"/>
                </a:solidFill>
              </a:rPr>
              <a:t>οπτική </a:t>
            </a:r>
            <a:r>
              <a:rPr lang="el-GR" sz="2000" b="1" dirty="0" smtClean="0">
                <a:solidFill>
                  <a:srgbClr val="3333FF"/>
                </a:solidFill>
              </a:rPr>
              <a:t>ίνα</a:t>
            </a:r>
            <a:endParaRPr lang="el-GR" sz="2000" dirty="0"/>
          </a:p>
          <a:p>
            <a:pPr>
              <a:buClrTx/>
              <a:buSzPct val="110000"/>
              <a:buFont typeface="Wingdings" panose="05000000000000000000" pitchFamily="2" charset="2"/>
              <a:buChar char="§"/>
            </a:pPr>
            <a:r>
              <a:rPr lang="el-GR" sz="2000" dirty="0" smtClean="0"/>
              <a:t>Συμβατό </a:t>
            </a:r>
            <a:r>
              <a:rPr lang="el-GR" sz="2000" dirty="0" smtClean="0"/>
              <a:t>με </a:t>
            </a:r>
            <a:r>
              <a:rPr lang="en-US" sz="2000" dirty="0" smtClean="0"/>
              <a:t>10BaseT &amp;100BaseT, </a:t>
            </a:r>
            <a:r>
              <a:rPr lang="el-GR" sz="2000" dirty="0" smtClean="0"/>
              <a:t>επιτρέποντας εύκολη ενσωμάτωση με την υπάρχουσα εγκατεστημένη βάση του εξοπλισμού </a:t>
            </a:r>
            <a:r>
              <a:rPr lang="en-US" sz="2000" dirty="0" smtClean="0"/>
              <a:t>Ethernet </a:t>
            </a:r>
          </a:p>
          <a:p>
            <a:pPr>
              <a:buClrTx/>
              <a:buSzPct val="110000"/>
              <a:buFont typeface="Wingdings" panose="05000000000000000000" pitchFamily="2" charset="2"/>
              <a:buChar char="§"/>
            </a:pPr>
            <a:r>
              <a:rPr lang="el-GR" sz="2000" dirty="0" smtClean="0"/>
              <a:t>Επιτρέπει σημείο-σε-σημείο (</a:t>
            </a:r>
            <a:r>
              <a:rPr lang="en-US" sz="2000" dirty="0" smtClean="0"/>
              <a:t>point-to-point</a:t>
            </a:r>
            <a:r>
              <a:rPr lang="el-GR" sz="2000" dirty="0" smtClean="0"/>
              <a:t>)</a:t>
            </a:r>
            <a:r>
              <a:rPr lang="en-US" sz="2000" dirty="0" smtClean="0"/>
              <a:t> (</a:t>
            </a:r>
            <a:r>
              <a:rPr lang="el-GR" sz="2000" dirty="0" smtClean="0"/>
              <a:t>χρησιμοποιεί</a:t>
            </a:r>
            <a:r>
              <a:rPr lang="en-US" sz="2000" dirty="0" smtClean="0"/>
              <a:t> switches) </a:t>
            </a:r>
            <a:r>
              <a:rPr lang="el-GR" sz="2000" dirty="0" smtClean="0"/>
              <a:t>και</a:t>
            </a:r>
            <a:r>
              <a:rPr lang="en-US" sz="2000" dirty="0" smtClean="0"/>
              <a:t> </a:t>
            </a:r>
            <a:r>
              <a:rPr lang="el-GR" sz="2000" b="1" dirty="0" smtClean="0"/>
              <a:t>διαμοιραζόμενα κανάλια εκπομπής </a:t>
            </a:r>
            <a:r>
              <a:rPr lang="en-US" sz="2000" dirty="0" smtClean="0"/>
              <a:t>(</a:t>
            </a:r>
            <a:r>
              <a:rPr lang="el-GR" sz="2000" dirty="0" smtClean="0"/>
              <a:t>χρησιμοποιεί</a:t>
            </a:r>
            <a:r>
              <a:rPr lang="en-US" sz="2000" dirty="0" smtClean="0"/>
              <a:t> hubs)</a:t>
            </a:r>
          </a:p>
          <a:p>
            <a:pPr>
              <a:buClrTx/>
              <a:buSzPct val="110000"/>
              <a:buFont typeface="Wingdings" panose="05000000000000000000" pitchFamily="2" charset="2"/>
              <a:buChar char="§"/>
            </a:pPr>
            <a:r>
              <a:rPr lang="en-US" sz="2000" dirty="0" smtClean="0"/>
              <a:t>CSMA/CD </a:t>
            </a:r>
            <a:r>
              <a:rPr lang="el-GR" sz="2000" dirty="0" smtClean="0"/>
              <a:t>για διαμοιραζόμενα κανάλια εκπομπής</a:t>
            </a:r>
            <a:endParaRPr lang="en-US" sz="2000" dirty="0" smtClean="0"/>
          </a:p>
          <a:p>
            <a:pPr>
              <a:buClrTx/>
              <a:buSzPct val="110000"/>
              <a:buFont typeface="Wingdings" panose="05000000000000000000" pitchFamily="2" charset="2"/>
              <a:buChar char="§"/>
            </a:pPr>
            <a:r>
              <a:rPr lang="en-US" sz="2000" dirty="0" smtClean="0"/>
              <a:t>(</a:t>
            </a:r>
            <a:r>
              <a:rPr lang="el-GR" sz="2000" dirty="0" smtClean="0"/>
              <a:t>για αποδεκτή αποδοτικότητα η μέγιστη απόσταση μεταξύ των κόμβων πρέπει να περιοριστεί</a:t>
            </a:r>
            <a:r>
              <a:rPr lang="en-US" sz="2000" dirty="0" smtClean="0"/>
              <a:t>)</a:t>
            </a:r>
          </a:p>
          <a:p>
            <a:pPr>
              <a:buClrTx/>
              <a:buSzPct val="110000"/>
              <a:buFont typeface="Wingdings" panose="05000000000000000000" pitchFamily="2" charset="2"/>
              <a:buChar char="§"/>
            </a:pPr>
            <a:r>
              <a:rPr lang="en-US" sz="2000" dirty="0" smtClean="0"/>
              <a:t>Full duplex </a:t>
            </a:r>
            <a:r>
              <a:rPr lang="el-GR" sz="2000" dirty="0" smtClean="0"/>
              <a:t>λειτουργία και στις δύο κατευθύνσεις για κανάλια σημείο-σε-σημείο</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smtClean="0"/>
              <a:t>Επίπεδο ζεύξης</a:t>
            </a:r>
          </a:p>
        </p:txBody>
      </p:sp>
      <p:sp>
        <p:nvSpPr>
          <p:cNvPr id="26627" name="Content Placeholder 2"/>
          <p:cNvSpPr>
            <a:spLocks noGrp="1"/>
          </p:cNvSpPr>
          <p:nvPr>
            <p:ph idx="1"/>
          </p:nvPr>
        </p:nvSpPr>
        <p:spPr>
          <a:xfrm>
            <a:off x="0" y="1143000"/>
            <a:ext cx="9144000" cy="4648200"/>
          </a:xfrm>
        </p:spPr>
        <p:txBody>
          <a:bodyPr/>
          <a:lstStyle/>
          <a:p>
            <a:r>
              <a:rPr lang="el-GR" sz="2200" smtClean="0"/>
              <a:t>Χειρίζεται </a:t>
            </a:r>
            <a:r>
              <a:rPr lang="el-GR" sz="2200" b="1" smtClean="0">
                <a:solidFill>
                  <a:srgbClr val="3333FF"/>
                </a:solidFill>
              </a:rPr>
              <a:t>μεταφορές δεδομένων μεταξύ </a:t>
            </a:r>
            <a:r>
              <a:rPr lang="el-GR" sz="2200" b="1" i="1" u="sng" smtClean="0">
                <a:solidFill>
                  <a:srgbClr val="3333FF"/>
                </a:solidFill>
              </a:rPr>
              <a:t>γειτονικώ</a:t>
            </a:r>
            <a:r>
              <a:rPr lang="el-GR" sz="2200" b="1" smtClean="0">
                <a:solidFill>
                  <a:srgbClr val="3333FF"/>
                </a:solidFill>
              </a:rPr>
              <a:t>ν στοιχείων</a:t>
            </a:r>
            <a:r>
              <a:rPr lang="el-GR" sz="2200" smtClean="0"/>
              <a:t> του δικτύου</a:t>
            </a:r>
          </a:p>
          <a:p>
            <a:pPr>
              <a:buFont typeface="Monotype Sorts"/>
              <a:buNone/>
            </a:pPr>
            <a:r>
              <a:rPr lang="el-GR" sz="2800" smtClean="0">
                <a:sym typeface="Webdings" pitchFamily="18" charset="2"/>
              </a:rPr>
              <a:t></a:t>
            </a:r>
            <a:r>
              <a:rPr lang="el-GR" sz="2200" smtClean="0">
                <a:sym typeface="Webdings" pitchFamily="18" charset="2"/>
              </a:rPr>
              <a:t> </a:t>
            </a:r>
            <a:r>
              <a:rPr lang="el-GR" sz="2200" smtClean="0"/>
              <a:t>δηλαδή τη </a:t>
            </a:r>
            <a:r>
              <a:rPr lang="el-GR" sz="2200" b="1" smtClean="0">
                <a:solidFill>
                  <a:schemeClr val="accent1"/>
                </a:solidFill>
              </a:rPr>
              <a:t>μεταφορά του πάνω από </a:t>
            </a:r>
            <a:r>
              <a:rPr lang="el-GR" sz="2200" b="1" u="sng" smtClean="0">
                <a:solidFill>
                  <a:schemeClr val="accent1"/>
                </a:solidFill>
              </a:rPr>
              <a:t>μία</a:t>
            </a:r>
            <a:r>
              <a:rPr lang="el-GR" sz="2200" b="1" smtClean="0">
                <a:solidFill>
                  <a:schemeClr val="accent1"/>
                </a:solidFill>
              </a:rPr>
              <a:t> ζεύξη</a:t>
            </a:r>
          </a:p>
          <a:p>
            <a:pPr>
              <a:buFont typeface="Monotype Sorts"/>
              <a:buNone/>
            </a:pPr>
            <a:r>
              <a:rPr lang="el-GR" sz="2800" smtClean="0">
                <a:sym typeface="Wingdings" pitchFamily="2" charset="2"/>
              </a:rPr>
              <a:t> </a:t>
            </a:r>
            <a:r>
              <a:rPr lang="el-GR" sz="2200" smtClean="0"/>
              <a:t>ενώ το επίπεδο δικτύου χειρίζεται την </a:t>
            </a:r>
            <a:r>
              <a:rPr lang="en-US" sz="2200" b="1" smtClean="0">
                <a:solidFill>
                  <a:srgbClr val="008000"/>
                </a:solidFill>
              </a:rPr>
              <a:t>end-to-end</a:t>
            </a:r>
            <a:r>
              <a:rPr lang="en-US" sz="2200" smtClean="0"/>
              <a:t> (</a:t>
            </a:r>
            <a:r>
              <a:rPr lang="el-GR" sz="2200" smtClean="0"/>
              <a:t>από τον αποστολέα στον παραλήπτη) μεταφορά του πακέτου</a:t>
            </a:r>
          </a:p>
          <a:p>
            <a:r>
              <a:rPr lang="el-GR" sz="2200" smtClean="0"/>
              <a:t>Καθορίζεται από την τεχνολογία της ζεύξης επικοινωνίας των γειτονικών στοιχείων</a:t>
            </a:r>
          </a:p>
          <a:p>
            <a:r>
              <a:rPr lang="el-GR" sz="2200" smtClean="0"/>
              <a:t>Παραδείγματα:</a:t>
            </a:r>
          </a:p>
          <a:p>
            <a:pPr lvl="1"/>
            <a:r>
              <a:rPr lang="en-US" smtClean="0"/>
              <a:t>Ethernet</a:t>
            </a:r>
            <a:r>
              <a:rPr lang="el-GR" smtClean="0"/>
              <a:t>  (ΙΕΕΕ802.3)</a:t>
            </a:r>
          </a:p>
          <a:p>
            <a:pPr lvl="1"/>
            <a:r>
              <a:rPr lang="en-US" smtClean="0"/>
              <a:t>Wireless LAN</a:t>
            </a:r>
            <a:r>
              <a:rPr lang="el-GR" smtClean="0"/>
              <a:t> (</a:t>
            </a:r>
            <a:r>
              <a:rPr lang="en-US" smtClean="0"/>
              <a:t>e.g., </a:t>
            </a:r>
            <a:r>
              <a:rPr lang="el-GR" smtClean="0"/>
              <a:t>ΙΕΕΕ802.11)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a:xfrm>
            <a:off x="323850" y="0"/>
            <a:ext cx="8191500" cy="901700"/>
          </a:xfrm>
        </p:spPr>
        <p:txBody>
          <a:bodyPr/>
          <a:lstStyle/>
          <a:p>
            <a:r>
              <a:rPr lang="en-US" sz="2800" smtClean="0"/>
              <a:t>ARP: Address Resolution Protocol</a:t>
            </a:r>
            <a:endParaRPr lang="en-US" smtClean="0"/>
          </a:p>
        </p:txBody>
      </p:sp>
      <p:sp>
        <p:nvSpPr>
          <p:cNvPr id="5127" name="Rectangle 3"/>
          <p:cNvSpPr>
            <a:spLocks noGrp="1" noChangeArrowheads="1"/>
          </p:cNvSpPr>
          <p:nvPr>
            <p:ph idx="1"/>
          </p:nvPr>
        </p:nvSpPr>
        <p:spPr>
          <a:xfrm>
            <a:off x="4787900" y="1412875"/>
            <a:ext cx="4487863" cy="4648200"/>
          </a:xfrm>
        </p:spPr>
        <p:txBody>
          <a:bodyPr/>
          <a:lstStyle/>
          <a:p>
            <a:pPr>
              <a:buSzPct val="116000"/>
              <a:buFont typeface="Arial" panose="020B0604020202020204" pitchFamily="34" charset="0"/>
              <a:buChar char="•"/>
            </a:pPr>
            <a:r>
              <a:rPr lang="el-GR" sz="2000" b="1" dirty="0" smtClean="0">
                <a:solidFill>
                  <a:srgbClr val="008000"/>
                </a:solidFill>
              </a:rPr>
              <a:t>Κάθε </a:t>
            </a:r>
            <a:r>
              <a:rPr lang="en-US" sz="2000" b="1" dirty="0" smtClean="0">
                <a:solidFill>
                  <a:srgbClr val="008000"/>
                </a:solidFill>
              </a:rPr>
              <a:t> IP </a:t>
            </a:r>
            <a:r>
              <a:rPr lang="el-GR" sz="2000" b="1" dirty="0" smtClean="0">
                <a:solidFill>
                  <a:srgbClr val="008000"/>
                </a:solidFill>
              </a:rPr>
              <a:t>κόμβος</a:t>
            </a:r>
            <a:r>
              <a:rPr lang="en-US" sz="2000" b="1" dirty="0" smtClean="0">
                <a:solidFill>
                  <a:srgbClr val="008000"/>
                </a:solidFill>
              </a:rPr>
              <a:t> (Host, Router) </a:t>
            </a:r>
            <a:r>
              <a:rPr lang="el-GR" sz="2000" b="1" dirty="0" smtClean="0">
                <a:solidFill>
                  <a:srgbClr val="008000"/>
                </a:solidFill>
              </a:rPr>
              <a:t>στο</a:t>
            </a:r>
            <a:r>
              <a:rPr lang="en-US" sz="2000" b="1" dirty="0" smtClean="0">
                <a:solidFill>
                  <a:srgbClr val="008000"/>
                </a:solidFill>
              </a:rPr>
              <a:t> LAN</a:t>
            </a:r>
            <a:r>
              <a:rPr lang="en-US" sz="2000" dirty="0" smtClean="0"/>
              <a:t> </a:t>
            </a:r>
            <a:r>
              <a:rPr lang="el-GR" sz="2000" dirty="0" smtClean="0"/>
              <a:t>έχει έναν</a:t>
            </a:r>
            <a:r>
              <a:rPr lang="en-US" sz="2000" dirty="0" smtClean="0"/>
              <a:t> </a:t>
            </a:r>
            <a:r>
              <a:rPr lang="en-US" sz="2000" b="1" dirty="0" smtClean="0">
                <a:solidFill>
                  <a:srgbClr val="008000"/>
                </a:solidFill>
              </a:rPr>
              <a:t>ARP</a:t>
            </a:r>
            <a:r>
              <a:rPr lang="en-US" sz="2000" dirty="0" smtClean="0">
                <a:solidFill>
                  <a:srgbClr val="FF0000"/>
                </a:solidFill>
              </a:rPr>
              <a:t> </a:t>
            </a:r>
            <a:r>
              <a:rPr lang="el-GR" sz="2000" dirty="0" smtClean="0"/>
              <a:t>πίνακα</a:t>
            </a:r>
            <a:endParaRPr lang="en-US" sz="2000" dirty="0" smtClean="0"/>
          </a:p>
          <a:p>
            <a:pPr>
              <a:buSzPct val="116000"/>
              <a:buFont typeface="Arial" panose="020B0604020202020204" pitchFamily="34" charset="0"/>
              <a:buChar char="•"/>
            </a:pPr>
            <a:endParaRPr lang="en-US" sz="2000" dirty="0" smtClean="0"/>
          </a:p>
          <a:p>
            <a:pPr>
              <a:buSzPct val="116000"/>
              <a:buFont typeface="Arial" panose="020B0604020202020204" pitchFamily="34" charset="0"/>
              <a:buChar char="•"/>
            </a:pPr>
            <a:r>
              <a:rPr lang="en-US" sz="2000" b="1" dirty="0" smtClean="0"/>
              <a:t>ARP </a:t>
            </a:r>
            <a:r>
              <a:rPr lang="el-GR" sz="2000" b="1" dirty="0" smtClean="0"/>
              <a:t>Πίνακας</a:t>
            </a:r>
            <a:r>
              <a:rPr lang="en-US" sz="2000" dirty="0" smtClean="0"/>
              <a:t>: </a:t>
            </a:r>
            <a:r>
              <a:rPr lang="el-GR" sz="2000" b="1" dirty="0" smtClean="0">
                <a:solidFill>
                  <a:srgbClr val="3333FF"/>
                </a:solidFill>
              </a:rPr>
              <a:t>Αντιστοιχίσεις Ι</a:t>
            </a:r>
            <a:r>
              <a:rPr lang="en-US" sz="2000" b="1" dirty="0" smtClean="0">
                <a:solidFill>
                  <a:srgbClr val="3333FF"/>
                </a:solidFill>
              </a:rPr>
              <a:t>P/MAC </a:t>
            </a:r>
            <a:r>
              <a:rPr lang="el-GR" sz="2000" b="1" dirty="0" smtClean="0">
                <a:solidFill>
                  <a:srgbClr val="3333FF"/>
                </a:solidFill>
              </a:rPr>
              <a:t>διευθύνσεων</a:t>
            </a:r>
            <a:r>
              <a:rPr lang="en-US" sz="2000" dirty="0" smtClean="0"/>
              <a:t> </a:t>
            </a:r>
            <a:r>
              <a:rPr lang="el-GR" sz="2000" dirty="0" smtClean="0"/>
              <a:t>για κάποιους </a:t>
            </a:r>
            <a:r>
              <a:rPr lang="en-US" sz="2000" dirty="0" smtClean="0"/>
              <a:t> LAN </a:t>
            </a:r>
            <a:r>
              <a:rPr lang="el-GR" sz="2000" dirty="0" smtClean="0"/>
              <a:t>κόμβους</a:t>
            </a:r>
            <a:endParaRPr lang="en-US" sz="2000" dirty="0" smtClean="0"/>
          </a:p>
          <a:p>
            <a:pPr>
              <a:buSzPct val="116000"/>
              <a:buFont typeface="Arial" panose="020B0604020202020204" pitchFamily="34" charset="0"/>
              <a:buChar char="•"/>
            </a:pPr>
            <a:r>
              <a:rPr lang="en-US" sz="2000" dirty="0" smtClean="0">
                <a:solidFill>
                  <a:srgbClr val="FF0000"/>
                </a:solidFill>
              </a:rPr>
              <a:t>&lt; IP </a:t>
            </a:r>
            <a:r>
              <a:rPr lang="el-GR" sz="2000" dirty="0" smtClean="0">
                <a:solidFill>
                  <a:srgbClr val="FF0000"/>
                </a:solidFill>
              </a:rPr>
              <a:t>διεύθυνση,</a:t>
            </a:r>
            <a:r>
              <a:rPr lang="en-US" sz="2000" dirty="0" smtClean="0">
                <a:solidFill>
                  <a:srgbClr val="FF0000"/>
                </a:solidFill>
              </a:rPr>
              <a:t> MAC </a:t>
            </a:r>
            <a:r>
              <a:rPr lang="el-GR" sz="2000" dirty="0" smtClean="0">
                <a:solidFill>
                  <a:srgbClr val="FF0000"/>
                </a:solidFill>
              </a:rPr>
              <a:t>διεύθυνση,</a:t>
            </a:r>
            <a:r>
              <a:rPr lang="en-US" sz="2000" dirty="0" smtClean="0">
                <a:solidFill>
                  <a:srgbClr val="FF0000"/>
                </a:solidFill>
              </a:rPr>
              <a:t>TTL&gt;</a:t>
            </a:r>
          </a:p>
          <a:p>
            <a:pPr>
              <a:buSzPct val="116000"/>
              <a:buFont typeface="Arial" panose="020B0604020202020204" pitchFamily="34" charset="0"/>
              <a:buChar char="•"/>
            </a:pPr>
            <a:endParaRPr lang="en-US" sz="2000" dirty="0" smtClean="0">
              <a:solidFill>
                <a:srgbClr val="FF0000"/>
              </a:solidFill>
            </a:endParaRPr>
          </a:p>
          <a:p>
            <a:pPr lvl="1">
              <a:buSzPct val="116000"/>
              <a:buFont typeface="Arial" panose="020B0604020202020204" pitchFamily="34" charset="0"/>
              <a:buChar char="•"/>
            </a:pPr>
            <a:r>
              <a:rPr lang="en-US" dirty="0" smtClean="0"/>
              <a:t> </a:t>
            </a:r>
            <a:r>
              <a:rPr lang="en-US" b="1" dirty="0" smtClean="0"/>
              <a:t>TTL (Time To Live):</a:t>
            </a:r>
            <a:r>
              <a:rPr lang="en-US" dirty="0" smtClean="0"/>
              <a:t> </a:t>
            </a:r>
          </a:p>
          <a:p>
            <a:pPr lvl="1">
              <a:buFont typeface="Monotype Sorts"/>
              <a:buNone/>
            </a:pPr>
            <a:r>
              <a:rPr lang="el-GR" dirty="0" smtClean="0"/>
              <a:t>ο χρόνος μετά από τον οποίο η αντιστοίχηση μιας διεύθυνσης θα ξεχαστεί</a:t>
            </a:r>
            <a:r>
              <a:rPr lang="en-US" dirty="0" smtClean="0"/>
              <a:t> (</a:t>
            </a:r>
            <a:r>
              <a:rPr lang="el-GR" dirty="0" smtClean="0"/>
              <a:t>τυπικά</a:t>
            </a:r>
            <a:r>
              <a:rPr lang="en-US" dirty="0" smtClean="0"/>
              <a:t> 20 </a:t>
            </a:r>
            <a:r>
              <a:rPr lang="el-GR" dirty="0" smtClean="0"/>
              <a:t>λεπτά</a:t>
            </a:r>
            <a:r>
              <a:rPr lang="en-US" dirty="0" smtClean="0"/>
              <a:t>)</a:t>
            </a:r>
          </a:p>
        </p:txBody>
      </p:sp>
      <p:grpSp>
        <p:nvGrpSpPr>
          <p:cNvPr id="5128" name="Group 4"/>
          <p:cNvGrpSpPr>
            <a:grpSpLocks/>
          </p:cNvGrpSpPr>
          <p:nvPr/>
        </p:nvGrpSpPr>
        <p:grpSpPr bwMode="auto">
          <a:xfrm>
            <a:off x="0" y="1196975"/>
            <a:ext cx="4787900" cy="1277938"/>
            <a:chOff x="297" y="3336"/>
            <a:chExt cx="2788" cy="805"/>
          </a:xfrm>
        </p:grpSpPr>
        <p:sp>
          <p:nvSpPr>
            <p:cNvPr id="5155" name="Text Box 5"/>
            <p:cNvSpPr txBox="1">
              <a:spLocks noChangeArrowheads="1"/>
            </p:cNvSpPr>
            <p:nvPr/>
          </p:nvSpPr>
          <p:spPr bwMode="auto">
            <a:xfrm>
              <a:off x="390" y="3350"/>
              <a:ext cx="2674" cy="756"/>
            </a:xfrm>
            <a:prstGeom prst="rect">
              <a:avLst/>
            </a:prstGeom>
            <a:noFill/>
            <a:ln w="9525">
              <a:noFill/>
              <a:miter lim="800000"/>
              <a:headEnd/>
              <a:tailEnd/>
            </a:ln>
          </p:spPr>
          <p:txBody>
            <a:bodyPr wrap="none">
              <a:spAutoFit/>
            </a:bodyPr>
            <a:lstStyle/>
            <a:p>
              <a:pPr eaLnBrk="0" hangingPunct="0"/>
              <a:r>
                <a:rPr lang="el-GR" sz="2400">
                  <a:latin typeface="Comic Sans MS" pitchFamily="66" charset="0"/>
                </a:rPr>
                <a:t>Ερώτηση</a:t>
              </a:r>
              <a:r>
                <a:rPr lang="en-US" sz="2400">
                  <a:latin typeface="Comic Sans MS" pitchFamily="66" charset="0"/>
                </a:rPr>
                <a:t>: </a:t>
              </a:r>
              <a:r>
                <a:rPr lang="el-GR" sz="2400">
                  <a:latin typeface="Comic Sans MS" pitchFamily="66" charset="0"/>
                </a:rPr>
                <a:t>πώς θα καθορίσουμε</a:t>
              </a:r>
              <a:endParaRPr lang="en-US" sz="2400">
                <a:latin typeface="Comic Sans MS" pitchFamily="66" charset="0"/>
              </a:endParaRPr>
            </a:p>
            <a:p>
              <a:pPr eaLnBrk="0" hangingPunct="0"/>
              <a:r>
                <a:rPr lang="el-GR" sz="2400">
                  <a:latin typeface="Comic Sans MS" pitchFamily="66" charset="0"/>
                </a:rPr>
                <a:t>την </a:t>
              </a:r>
              <a:r>
                <a:rPr lang="en-US" sz="2400">
                  <a:latin typeface="Comic Sans MS" pitchFamily="66" charset="0"/>
                </a:rPr>
                <a:t>MAC </a:t>
              </a:r>
              <a:r>
                <a:rPr lang="el-GR" sz="2400">
                  <a:latin typeface="Comic Sans MS" pitchFamily="66" charset="0"/>
                </a:rPr>
                <a:t>διεύθυνση του </a:t>
              </a:r>
              <a:r>
                <a:rPr lang="en-US" sz="2400">
                  <a:latin typeface="Comic Sans MS" pitchFamily="66" charset="0"/>
                </a:rPr>
                <a:t>B</a:t>
              </a:r>
            </a:p>
            <a:p>
              <a:pPr eaLnBrk="0" hangingPunct="0"/>
              <a:r>
                <a:rPr lang="el-GR" sz="2400">
                  <a:latin typeface="Comic Sans MS" pitchFamily="66" charset="0"/>
                </a:rPr>
                <a:t>ξέροντας την Ι</a:t>
              </a:r>
              <a:r>
                <a:rPr lang="en-US" sz="2400">
                  <a:latin typeface="Comic Sans MS" pitchFamily="66" charset="0"/>
                </a:rPr>
                <a:t>P </a:t>
              </a:r>
              <a:r>
                <a:rPr lang="el-GR" sz="2400">
                  <a:latin typeface="Comic Sans MS" pitchFamily="66" charset="0"/>
                </a:rPr>
                <a:t>διεύθυνσή του</a:t>
              </a:r>
              <a:r>
                <a:rPr lang="en-US" sz="2400">
                  <a:latin typeface="Comic Sans MS" pitchFamily="66" charset="0"/>
                </a:rPr>
                <a:t>?</a:t>
              </a:r>
              <a:endParaRPr lang="en-US" sz="2400">
                <a:latin typeface="Times New Roman" pitchFamily="18" charset="0"/>
              </a:endParaRPr>
            </a:p>
          </p:txBody>
        </p:sp>
        <p:sp>
          <p:nvSpPr>
            <p:cNvPr id="5156" name="Rectangle 6"/>
            <p:cNvSpPr>
              <a:spLocks noChangeArrowheads="1"/>
            </p:cNvSpPr>
            <p:nvPr/>
          </p:nvSpPr>
          <p:spPr bwMode="auto">
            <a:xfrm>
              <a:off x="297" y="3336"/>
              <a:ext cx="2788" cy="805"/>
            </a:xfrm>
            <a:prstGeom prst="rect">
              <a:avLst/>
            </a:prstGeom>
            <a:noFill/>
            <a:ln w="28575">
              <a:solidFill>
                <a:srgbClr val="FF0000"/>
              </a:solidFill>
              <a:miter lim="800000"/>
              <a:headEnd/>
              <a:tailEnd/>
            </a:ln>
          </p:spPr>
          <p:txBody>
            <a:bodyPr wrap="none" anchor="ctr"/>
            <a:lstStyle/>
            <a:p>
              <a:pPr algn="r"/>
              <a:endParaRPr lang="el-GR"/>
            </a:p>
          </p:txBody>
        </p:sp>
      </p:grpSp>
      <p:graphicFrame>
        <p:nvGraphicFramePr>
          <p:cNvPr id="5122" name="Object 7"/>
          <p:cNvGraphicFramePr>
            <a:graphicFrameLocks noChangeAspect="1"/>
          </p:cNvGraphicFramePr>
          <p:nvPr/>
        </p:nvGraphicFramePr>
        <p:xfrm>
          <a:off x="2093913" y="3617913"/>
          <a:ext cx="350837" cy="317500"/>
        </p:xfrm>
        <a:graphic>
          <a:graphicData uri="http://schemas.openxmlformats.org/presentationml/2006/ole">
            <mc:AlternateContent xmlns:mc="http://schemas.openxmlformats.org/markup-compatibility/2006">
              <mc:Choice xmlns:v="urn:schemas-microsoft-com:vml" Requires="v">
                <p:oleObj spid="_x0000_s5210" name="Clip" r:id="rId3" imgW="1305000" imgH="1085760" progId="">
                  <p:embed/>
                </p:oleObj>
              </mc:Choice>
              <mc:Fallback>
                <p:oleObj name="Clip" r:id="rId3"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913" y="3617913"/>
                        <a:ext cx="35083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Freeform 8"/>
          <p:cNvSpPr>
            <a:spLocks/>
          </p:cNvSpPr>
          <p:nvPr/>
        </p:nvSpPr>
        <p:spPr bwMode="auto">
          <a:xfrm>
            <a:off x="1625600" y="4356100"/>
            <a:ext cx="1176338" cy="125095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l-GR"/>
          </a:p>
        </p:txBody>
      </p:sp>
      <p:graphicFrame>
        <p:nvGraphicFramePr>
          <p:cNvPr id="5123" name="Object 9"/>
          <p:cNvGraphicFramePr>
            <a:graphicFrameLocks noChangeAspect="1"/>
          </p:cNvGraphicFramePr>
          <p:nvPr/>
        </p:nvGraphicFramePr>
        <p:xfrm>
          <a:off x="3357563" y="4727575"/>
          <a:ext cx="350837" cy="317500"/>
        </p:xfrm>
        <a:graphic>
          <a:graphicData uri="http://schemas.openxmlformats.org/presentationml/2006/ole">
            <mc:AlternateContent xmlns:mc="http://schemas.openxmlformats.org/markup-compatibility/2006">
              <mc:Choice xmlns:v="urn:schemas-microsoft-com:vml" Requires="v">
                <p:oleObj spid="_x0000_s5211" name="Clip" r:id="rId5" imgW="1305000" imgH="1085760" progId="">
                  <p:embed/>
                </p:oleObj>
              </mc:Choice>
              <mc:Fallback>
                <p:oleObj name="Clip" r:id="rId5" imgW="1305000" imgH="10857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4727575"/>
                        <a:ext cx="35083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10"/>
          <p:cNvGraphicFramePr>
            <a:graphicFrameLocks noChangeAspect="1"/>
          </p:cNvGraphicFramePr>
          <p:nvPr/>
        </p:nvGraphicFramePr>
        <p:xfrm>
          <a:off x="2085975" y="5913438"/>
          <a:ext cx="350838" cy="317500"/>
        </p:xfrm>
        <a:graphic>
          <a:graphicData uri="http://schemas.openxmlformats.org/presentationml/2006/ole">
            <mc:AlternateContent xmlns:mc="http://schemas.openxmlformats.org/markup-compatibility/2006">
              <mc:Choice xmlns:v="urn:schemas-microsoft-com:vml" Requires="v">
                <p:oleObj spid="_x0000_s5212" name="Clip" r:id="rId6" imgW="1305000" imgH="1085760" progId="">
                  <p:embed/>
                </p:oleObj>
              </mc:Choice>
              <mc:Fallback>
                <p:oleObj name="Clip" r:id="rId6" imgW="1305000" imgH="10857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5913438"/>
                        <a:ext cx="350838"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11"/>
          <p:cNvGraphicFramePr>
            <a:graphicFrameLocks noChangeAspect="1"/>
          </p:cNvGraphicFramePr>
          <p:nvPr/>
        </p:nvGraphicFramePr>
        <p:xfrm>
          <a:off x="671513" y="4630738"/>
          <a:ext cx="350837" cy="317500"/>
        </p:xfrm>
        <a:graphic>
          <a:graphicData uri="http://schemas.openxmlformats.org/presentationml/2006/ole">
            <mc:AlternateContent xmlns:mc="http://schemas.openxmlformats.org/markup-compatibility/2006">
              <mc:Choice xmlns:v="urn:schemas-microsoft-com:vml" Requires="v">
                <p:oleObj spid="_x0000_s5213" name="Clip" r:id="rId7" imgW="1305000" imgH="1085760" progId="">
                  <p:embed/>
                </p:oleObj>
              </mc:Choice>
              <mc:Fallback>
                <p:oleObj name="Clip" r:id="rId7"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4630738"/>
                        <a:ext cx="35083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 name="Rectangle 12"/>
          <p:cNvSpPr>
            <a:spLocks noChangeArrowheads="1"/>
          </p:cNvSpPr>
          <p:nvPr/>
        </p:nvSpPr>
        <p:spPr bwMode="auto">
          <a:xfrm>
            <a:off x="3243263" y="4818063"/>
            <a:ext cx="155575" cy="125412"/>
          </a:xfrm>
          <a:prstGeom prst="rect">
            <a:avLst/>
          </a:prstGeom>
          <a:solidFill>
            <a:schemeClr val="accent1"/>
          </a:solidFill>
          <a:ln w="9525">
            <a:solidFill>
              <a:schemeClr val="tx1"/>
            </a:solidFill>
            <a:miter lim="800000"/>
            <a:headEnd/>
            <a:tailEnd/>
          </a:ln>
        </p:spPr>
        <p:txBody>
          <a:bodyPr wrap="none" anchor="ctr"/>
          <a:lstStyle/>
          <a:p>
            <a:pPr algn="r"/>
            <a:endParaRPr lang="el-GR"/>
          </a:p>
        </p:txBody>
      </p:sp>
      <p:sp>
        <p:nvSpPr>
          <p:cNvPr id="5131" name="Rectangle 13"/>
          <p:cNvSpPr>
            <a:spLocks noChangeArrowheads="1"/>
          </p:cNvSpPr>
          <p:nvPr/>
        </p:nvSpPr>
        <p:spPr bwMode="auto">
          <a:xfrm>
            <a:off x="985838" y="4706938"/>
            <a:ext cx="153987" cy="123825"/>
          </a:xfrm>
          <a:prstGeom prst="rect">
            <a:avLst/>
          </a:prstGeom>
          <a:solidFill>
            <a:schemeClr val="accent1"/>
          </a:solidFill>
          <a:ln w="9525">
            <a:solidFill>
              <a:schemeClr val="tx1"/>
            </a:solidFill>
            <a:miter lim="800000"/>
            <a:headEnd/>
            <a:tailEnd/>
          </a:ln>
        </p:spPr>
        <p:txBody>
          <a:bodyPr wrap="none" anchor="ctr"/>
          <a:lstStyle/>
          <a:p>
            <a:pPr algn="r"/>
            <a:endParaRPr lang="el-GR"/>
          </a:p>
        </p:txBody>
      </p:sp>
      <p:sp>
        <p:nvSpPr>
          <p:cNvPr id="5132" name="Rectangle 14"/>
          <p:cNvSpPr>
            <a:spLocks noChangeArrowheads="1"/>
          </p:cNvSpPr>
          <p:nvPr/>
        </p:nvSpPr>
        <p:spPr bwMode="auto">
          <a:xfrm>
            <a:off x="2249488" y="3919538"/>
            <a:ext cx="111125" cy="155575"/>
          </a:xfrm>
          <a:prstGeom prst="rect">
            <a:avLst/>
          </a:prstGeom>
          <a:solidFill>
            <a:schemeClr val="accent1"/>
          </a:solidFill>
          <a:ln w="9525">
            <a:solidFill>
              <a:schemeClr val="tx1"/>
            </a:solidFill>
            <a:miter lim="800000"/>
            <a:headEnd/>
            <a:tailEnd/>
          </a:ln>
        </p:spPr>
        <p:txBody>
          <a:bodyPr wrap="none" anchor="ctr"/>
          <a:lstStyle/>
          <a:p>
            <a:pPr algn="r"/>
            <a:endParaRPr lang="el-GR"/>
          </a:p>
        </p:txBody>
      </p:sp>
      <p:sp>
        <p:nvSpPr>
          <p:cNvPr id="5133" name="Rectangle 15"/>
          <p:cNvSpPr>
            <a:spLocks noChangeArrowheads="1"/>
          </p:cNvSpPr>
          <p:nvPr/>
        </p:nvSpPr>
        <p:spPr bwMode="auto">
          <a:xfrm>
            <a:off x="2211388" y="5757863"/>
            <a:ext cx="109537" cy="157162"/>
          </a:xfrm>
          <a:prstGeom prst="rect">
            <a:avLst/>
          </a:prstGeom>
          <a:solidFill>
            <a:schemeClr val="accent1"/>
          </a:solidFill>
          <a:ln w="9525">
            <a:solidFill>
              <a:schemeClr val="tx1"/>
            </a:solidFill>
            <a:miter lim="800000"/>
            <a:headEnd/>
            <a:tailEnd/>
          </a:ln>
        </p:spPr>
        <p:txBody>
          <a:bodyPr wrap="none" anchor="ctr"/>
          <a:lstStyle/>
          <a:p>
            <a:pPr algn="r"/>
            <a:endParaRPr lang="el-GR"/>
          </a:p>
        </p:txBody>
      </p:sp>
      <p:sp>
        <p:nvSpPr>
          <p:cNvPr id="5134" name="Line 16"/>
          <p:cNvSpPr>
            <a:spLocks noChangeShapeType="1"/>
          </p:cNvSpPr>
          <p:nvPr/>
        </p:nvSpPr>
        <p:spPr bwMode="auto">
          <a:xfrm>
            <a:off x="1136650" y="4770438"/>
            <a:ext cx="517525" cy="0"/>
          </a:xfrm>
          <a:prstGeom prst="line">
            <a:avLst/>
          </a:prstGeom>
          <a:noFill/>
          <a:ln w="9525">
            <a:solidFill>
              <a:schemeClr val="tx1"/>
            </a:solidFill>
            <a:round/>
            <a:headEnd/>
            <a:tailEnd/>
          </a:ln>
        </p:spPr>
        <p:txBody>
          <a:bodyPr wrap="none"/>
          <a:lstStyle/>
          <a:p>
            <a:endParaRPr lang="el-GR"/>
          </a:p>
        </p:txBody>
      </p:sp>
      <p:sp>
        <p:nvSpPr>
          <p:cNvPr id="5135" name="Line 17"/>
          <p:cNvSpPr>
            <a:spLocks noChangeShapeType="1"/>
          </p:cNvSpPr>
          <p:nvPr/>
        </p:nvSpPr>
        <p:spPr bwMode="auto">
          <a:xfrm>
            <a:off x="2290763" y="4078288"/>
            <a:ext cx="0" cy="401637"/>
          </a:xfrm>
          <a:prstGeom prst="line">
            <a:avLst/>
          </a:prstGeom>
          <a:noFill/>
          <a:ln w="9525">
            <a:solidFill>
              <a:schemeClr val="tx1"/>
            </a:solidFill>
            <a:round/>
            <a:headEnd/>
            <a:tailEnd/>
          </a:ln>
        </p:spPr>
        <p:txBody>
          <a:bodyPr wrap="none"/>
          <a:lstStyle/>
          <a:p>
            <a:endParaRPr lang="el-GR"/>
          </a:p>
        </p:txBody>
      </p:sp>
      <p:sp>
        <p:nvSpPr>
          <p:cNvPr id="5136" name="Line 18"/>
          <p:cNvSpPr>
            <a:spLocks noChangeShapeType="1"/>
          </p:cNvSpPr>
          <p:nvPr/>
        </p:nvSpPr>
        <p:spPr bwMode="auto">
          <a:xfrm flipH="1">
            <a:off x="2787650" y="4873625"/>
            <a:ext cx="457200" cy="0"/>
          </a:xfrm>
          <a:prstGeom prst="line">
            <a:avLst/>
          </a:prstGeom>
          <a:noFill/>
          <a:ln w="9525">
            <a:solidFill>
              <a:schemeClr val="tx1"/>
            </a:solidFill>
            <a:round/>
            <a:headEnd/>
            <a:tailEnd/>
          </a:ln>
        </p:spPr>
        <p:txBody>
          <a:bodyPr wrap="none"/>
          <a:lstStyle/>
          <a:p>
            <a:endParaRPr lang="el-GR"/>
          </a:p>
        </p:txBody>
      </p:sp>
      <p:sp>
        <p:nvSpPr>
          <p:cNvPr id="5137" name="Line 19"/>
          <p:cNvSpPr>
            <a:spLocks noChangeShapeType="1"/>
          </p:cNvSpPr>
          <p:nvPr/>
        </p:nvSpPr>
        <p:spPr bwMode="auto">
          <a:xfrm flipV="1">
            <a:off x="2268538" y="5486400"/>
            <a:ext cx="0" cy="268288"/>
          </a:xfrm>
          <a:prstGeom prst="line">
            <a:avLst/>
          </a:prstGeom>
          <a:noFill/>
          <a:ln w="9525">
            <a:solidFill>
              <a:schemeClr val="tx1"/>
            </a:solidFill>
            <a:round/>
            <a:headEnd/>
            <a:tailEnd/>
          </a:ln>
        </p:spPr>
        <p:txBody>
          <a:bodyPr wrap="none"/>
          <a:lstStyle/>
          <a:p>
            <a:endParaRPr lang="el-GR"/>
          </a:p>
        </p:txBody>
      </p:sp>
      <p:sp>
        <p:nvSpPr>
          <p:cNvPr id="5138" name="Text Box 20"/>
          <p:cNvSpPr txBox="1">
            <a:spLocks noChangeArrowheads="1"/>
          </p:cNvSpPr>
          <p:nvPr/>
        </p:nvSpPr>
        <p:spPr bwMode="auto">
          <a:xfrm>
            <a:off x="2474913" y="3900488"/>
            <a:ext cx="1898650" cy="304800"/>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1A-2F-BB-76-09-AD</a:t>
            </a:r>
          </a:p>
        </p:txBody>
      </p:sp>
      <p:sp>
        <p:nvSpPr>
          <p:cNvPr id="5139" name="Line 21"/>
          <p:cNvSpPr>
            <a:spLocks noChangeShapeType="1"/>
          </p:cNvSpPr>
          <p:nvPr/>
        </p:nvSpPr>
        <p:spPr bwMode="auto">
          <a:xfrm flipH="1" flipV="1">
            <a:off x="2363788" y="3983038"/>
            <a:ext cx="149225" cy="7937"/>
          </a:xfrm>
          <a:prstGeom prst="line">
            <a:avLst/>
          </a:prstGeom>
          <a:noFill/>
          <a:ln w="9525">
            <a:solidFill>
              <a:schemeClr val="tx1"/>
            </a:solidFill>
            <a:round/>
            <a:headEnd/>
            <a:tailEnd type="triangle" w="med" len="med"/>
          </a:ln>
        </p:spPr>
        <p:txBody>
          <a:bodyPr wrap="none"/>
          <a:lstStyle/>
          <a:p>
            <a:endParaRPr lang="el-GR"/>
          </a:p>
        </p:txBody>
      </p:sp>
      <p:sp>
        <p:nvSpPr>
          <p:cNvPr id="5140" name="Line 22"/>
          <p:cNvSpPr>
            <a:spLocks noChangeShapeType="1"/>
          </p:cNvSpPr>
          <p:nvPr/>
        </p:nvSpPr>
        <p:spPr bwMode="auto">
          <a:xfrm flipV="1">
            <a:off x="3311525" y="4935538"/>
            <a:ext cx="0" cy="228600"/>
          </a:xfrm>
          <a:prstGeom prst="line">
            <a:avLst/>
          </a:prstGeom>
          <a:noFill/>
          <a:ln w="9525">
            <a:solidFill>
              <a:schemeClr val="tx1"/>
            </a:solidFill>
            <a:round/>
            <a:headEnd/>
            <a:tailEnd type="triangle" w="med" len="med"/>
          </a:ln>
        </p:spPr>
        <p:txBody>
          <a:bodyPr wrap="none"/>
          <a:lstStyle/>
          <a:p>
            <a:endParaRPr lang="el-GR"/>
          </a:p>
        </p:txBody>
      </p:sp>
      <p:sp>
        <p:nvSpPr>
          <p:cNvPr id="5141" name="Text Box 23"/>
          <p:cNvSpPr txBox="1">
            <a:spLocks noChangeArrowheads="1"/>
          </p:cNvSpPr>
          <p:nvPr/>
        </p:nvSpPr>
        <p:spPr bwMode="auto">
          <a:xfrm>
            <a:off x="2962275" y="5175250"/>
            <a:ext cx="1900238" cy="304800"/>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58-23-D7-FA-20-B0</a:t>
            </a:r>
          </a:p>
        </p:txBody>
      </p:sp>
      <p:sp>
        <p:nvSpPr>
          <p:cNvPr id="5142" name="Line 24"/>
          <p:cNvSpPr>
            <a:spLocks noChangeShapeType="1"/>
          </p:cNvSpPr>
          <p:nvPr/>
        </p:nvSpPr>
        <p:spPr bwMode="auto">
          <a:xfrm flipH="1">
            <a:off x="2327275" y="5824538"/>
            <a:ext cx="207963" cy="0"/>
          </a:xfrm>
          <a:prstGeom prst="line">
            <a:avLst/>
          </a:prstGeom>
          <a:noFill/>
          <a:ln w="9525">
            <a:solidFill>
              <a:schemeClr val="tx1"/>
            </a:solidFill>
            <a:round/>
            <a:headEnd/>
            <a:tailEnd type="triangle" w="med" len="med"/>
          </a:ln>
        </p:spPr>
        <p:txBody>
          <a:bodyPr wrap="none"/>
          <a:lstStyle/>
          <a:p>
            <a:endParaRPr lang="el-GR"/>
          </a:p>
        </p:txBody>
      </p:sp>
      <p:sp>
        <p:nvSpPr>
          <p:cNvPr id="5143" name="Text Box 25"/>
          <p:cNvSpPr txBox="1">
            <a:spLocks noChangeArrowheads="1"/>
          </p:cNvSpPr>
          <p:nvPr/>
        </p:nvSpPr>
        <p:spPr bwMode="auto">
          <a:xfrm>
            <a:off x="2571750" y="5756275"/>
            <a:ext cx="1795463" cy="304800"/>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0C-C4-11-6F-E3-98</a:t>
            </a:r>
          </a:p>
        </p:txBody>
      </p:sp>
      <p:sp>
        <p:nvSpPr>
          <p:cNvPr id="5144" name="Line 26"/>
          <p:cNvSpPr>
            <a:spLocks noChangeShapeType="1"/>
          </p:cNvSpPr>
          <p:nvPr/>
        </p:nvSpPr>
        <p:spPr bwMode="auto">
          <a:xfrm flipV="1">
            <a:off x="1062038" y="4830763"/>
            <a:ext cx="0" cy="228600"/>
          </a:xfrm>
          <a:prstGeom prst="line">
            <a:avLst/>
          </a:prstGeom>
          <a:noFill/>
          <a:ln w="9525">
            <a:solidFill>
              <a:schemeClr val="tx1"/>
            </a:solidFill>
            <a:round/>
            <a:headEnd/>
            <a:tailEnd type="triangle" w="med" len="med"/>
          </a:ln>
        </p:spPr>
        <p:txBody>
          <a:bodyPr wrap="none"/>
          <a:lstStyle/>
          <a:p>
            <a:endParaRPr lang="el-GR"/>
          </a:p>
        </p:txBody>
      </p:sp>
      <p:sp>
        <p:nvSpPr>
          <p:cNvPr id="5145" name="Text Box 27"/>
          <p:cNvSpPr txBox="1">
            <a:spLocks noChangeArrowheads="1"/>
          </p:cNvSpPr>
          <p:nvPr/>
        </p:nvSpPr>
        <p:spPr bwMode="auto">
          <a:xfrm>
            <a:off x="107950" y="5084763"/>
            <a:ext cx="1828800" cy="304800"/>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71-65-F7-2B-08-53</a:t>
            </a:r>
          </a:p>
        </p:txBody>
      </p:sp>
      <p:sp>
        <p:nvSpPr>
          <p:cNvPr id="5146" name="Text Box 28"/>
          <p:cNvSpPr txBox="1">
            <a:spLocks noChangeArrowheads="1"/>
          </p:cNvSpPr>
          <p:nvPr/>
        </p:nvSpPr>
        <p:spPr bwMode="auto">
          <a:xfrm>
            <a:off x="1806575" y="4757738"/>
            <a:ext cx="862013"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   LAN</a:t>
            </a:r>
          </a:p>
        </p:txBody>
      </p:sp>
      <p:sp>
        <p:nvSpPr>
          <p:cNvPr id="5147" name="Text Box 29"/>
          <p:cNvSpPr txBox="1">
            <a:spLocks noChangeArrowheads="1"/>
          </p:cNvSpPr>
          <p:nvPr/>
        </p:nvSpPr>
        <p:spPr bwMode="auto">
          <a:xfrm>
            <a:off x="301625" y="4229100"/>
            <a:ext cx="1260475" cy="304800"/>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237.196.7.23</a:t>
            </a:r>
          </a:p>
        </p:txBody>
      </p:sp>
      <p:sp>
        <p:nvSpPr>
          <p:cNvPr id="5148" name="Line 30"/>
          <p:cNvSpPr>
            <a:spLocks noChangeShapeType="1"/>
          </p:cNvSpPr>
          <p:nvPr/>
        </p:nvSpPr>
        <p:spPr bwMode="auto">
          <a:xfrm>
            <a:off x="847725" y="4437063"/>
            <a:ext cx="0" cy="201612"/>
          </a:xfrm>
          <a:prstGeom prst="line">
            <a:avLst/>
          </a:prstGeom>
          <a:noFill/>
          <a:ln w="9525">
            <a:solidFill>
              <a:schemeClr val="tx1"/>
            </a:solidFill>
            <a:round/>
            <a:headEnd/>
            <a:tailEnd type="triangle" w="med" len="med"/>
          </a:ln>
        </p:spPr>
        <p:txBody>
          <a:bodyPr wrap="none"/>
          <a:lstStyle/>
          <a:p>
            <a:endParaRPr lang="el-GR"/>
          </a:p>
        </p:txBody>
      </p:sp>
      <p:sp>
        <p:nvSpPr>
          <p:cNvPr id="5149" name="Text Box 31"/>
          <p:cNvSpPr txBox="1">
            <a:spLocks noChangeArrowheads="1"/>
          </p:cNvSpPr>
          <p:nvPr/>
        </p:nvSpPr>
        <p:spPr bwMode="auto">
          <a:xfrm>
            <a:off x="2592388" y="3573463"/>
            <a:ext cx="1403350" cy="304800"/>
          </a:xfrm>
          <a:prstGeom prst="rect">
            <a:avLst/>
          </a:prstGeom>
          <a:noFill/>
          <a:ln w="9525">
            <a:noFill/>
            <a:miter lim="800000"/>
            <a:headEnd/>
            <a:tailEnd/>
          </a:ln>
        </p:spPr>
        <p:txBody>
          <a:bodyPr>
            <a:spAutoFit/>
          </a:bodyPr>
          <a:lstStyle/>
          <a:p>
            <a:pPr eaLnBrk="0" hangingPunct="0"/>
            <a:r>
              <a:rPr lang="en-US" sz="1400">
                <a:latin typeface="Comic Sans MS" pitchFamily="66" charset="0"/>
              </a:rPr>
              <a:t>237.196.7.78</a:t>
            </a:r>
          </a:p>
        </p:txBody>
      </p:sp>
      <p:sp>
        <p:nvSpPr>
          <p:cNvPr id="5150" name="Line 32"/>
          <p:cNvSpPr>
            <a:spLocks noChangeShapeType="1"/>
          </p:cNvSpPr>
          <p:nvPr/>
        </p:nvSpPr>
        <p:spPr bwMode="auto">
          <a:xfrm flipH="1" flipV="1">
            <a:off x="2389188" y="3676650"/>
            <a:ext cx="238125" cy="9525"/>
          </a:xfrm>
          <a:prstGeom prst="line">
            <a:avLst/>
          </a:prstGeom>
          <a:noFill/>
          <a:ln w="9525">
            <a:solidFill>
              <a:schemeClr val="tx1"/>
            </a:solidFill>
            <a:round/>
            <a:headEnd/>
            <a:tailEnd type="triangle" w="med" len="med"/>
          </a:ln>
        </p:spPr>
        <p:txBody>
          <a:bodyPr wrap="none"/>
          <a:lstStyle/>
          <a:p>
            <a:endParaRPr lang="el-GR"/>
          </a:p>
        </p:txBody>
      </p:sp>
      <p:sp>
        <p:nvSpPr>
          <p:cNvPr id="5151" name="Line 33"/>
          <p:cNvSpPr>
            <a:spLocks noChangeShapeType="1"/>
          </p:cNvSpPr>
          <p:nvPr/>
        </p:nvSpPr>
        <p:spPr bwMode="auto">
          <a:xfrm>
            <a:off x="3527425" y="4529138"/>
            <a:ext cx="0" cy="201612"/>
          </a:xfrm>
          <a:prstGeom prst="line">
            <a:avLst/>
          </a:prstGeom>
          <a:noFill/>
          <a:ln w="9525">
            <a:solidFill>
              <a:schemeClr val="tx1"/>
            </a:solidFill>
            <a:round/>
            <a:headEnd/>
            <a:tailEnd type="triangle" w="med" len="med"/>
          </a:ln>
        </p:spPr>
        <p:txBody>
          <a:bodyPr wrap="none"/>
          <a:lstStyle/>
          <a:p>
            <a:endParaRPr lang="el-GR"/>
          </a:p>
        </p:txBody>
      </p:sp>
      <p:sp>
        <p:nvSpPr>
          <p:cNvPr id="5152" name="Text Box 34"/>
          <p:cNvSpPr txBox="1">
            <a:spLocks noChangeArrowheads="1"/>
          </p:cNvSpPr>
          <p:nvPr/>
        </p:nvSpPr>
        <p:spPr bwMode="auto">
          <a:xfrm>
            <a:off x="3013075" y="4311650"/>
            <a:ext cx="1231900" cy="304800"/>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237.196.7.14</a:t>
            </a:r>
          </a:p>
        </p:txBody>
      </p:sp>
      <p:sp>
        <p:nvSpPr>
          <p:cNvPr id="5153" name="Line 35"/>
          <p:cNvSpPr>
            <a:spLocks noChangeShapeType="1"/>
          </p:cNvSpPr>
          <p:nvPr/>
        </p:nvSpPr>
        <p:spPr bwMode="auto">
          <a:xfrm>
            <a:off x="1909763" y="6043613"/>
            <a:ext cx="195262" cy="0"/>
          </a:xfrm>
          <a:prstGeom prst="line">
            <a:avLst/>
          </a:prstGeom>
          <a:noFill/>
          <a:ln w="9525">
            <a:solidFill>
              <a:schemeClr val="tx1"/>
            </a:solidFill>
            <a:round/>
            <a:headEnd/>
            <a:tailEnd type="triangle" w="med" len="med"/>
          </a:ln>
        </p:spPr>
        <p:txBody>
          <a:bodyPr wrap="none"/>
          <a:lstStyle/>
          <a:p>
            <a:endParaRPr lang="el-GR"/>
          </a:p>
        </p:txBody>
      </p:sp>
      <p:sp>
        <p:nvSpPr>
          <p:cNvPr id="5154" name="Text Box 36"/>
          <p:cNvSpPr txBox="1">
            <a:spLocks noChangeArrowheads="1"/>
          </p:cNvSpPr>
          <p:nvPr/>
        </p:nvSpPr>
        <p:spPr bwMode="auto">
          <a:xfrm>
            <a:off x="865188" y="5927725"/>
            <a:ext cx="1260475" cy="304800"/>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237.196.7.88</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p:txBody>
          <a:bodyPr/>
          <a:lstStyle/>
          <a:p>
            <a:r>
              <a:rPr lang="en-US" smtClean="0"/>
              <a:t>LAN </a:t>
            </a:r>
            <a:r>
              <a:rPr lang="el-GR" smtClean="0"/>
              <a:t>Διευθύνσεις και</a:t>
            </a:r>
            <a:r>
              <a:rPr lang="en-US" smtClean="0"/>
              <a:t> ARP</a:t>
            </a:r>
          </a:p>
        </p:txBody>
      </p:sp>
      <p:sp>
        <p:nvSpPr>
          <p:cNvPr id="6151" name="Text Box 3"/>
          <p:cNvSpPr txBox="1">
            <a:spLocks noChangeArrowheads="1"/>
          </p:cNvSpPr>
          <p:nvPr/>
        </p:nvSpPr>
        <p:spPr bwMode="auto">
          <a:xfrm>
            <a:off x="107950" y="1052513"/>
            <a:ext cx="6489700" cy="400050"/>
          </a:xfrm>
          <a:prstGeom prst="rect">
            <a:avLst/>
          </a:prstGeom>
          <a:noFill/>
          <a:ln w="9525">
            <a:noFill/>
            <a:miter lim="800000"/>
            <a:headEnd/>
            <a:tailEnd/>
          </a:ln>
        </p:spPr>
        <p:txBody>
          <a:bodyPr wrap="none">
            <a:spAutoFit/>
          </a:bodyPr>
          <a:lstStyle/>
          <a:p>
            <a:pPr eaLnBrk="0" hangingPunct="0"/>
            <a:r>
              <a:rPr lang="el-GR" sz="2000" b="1">
                <a:solidFill>
                  <a:srgbClr val="008000"/>
                </a:solidFill>
                <a:latin typeface="Comic Sans MS" pitchFamily="66" charset="0"/>
              </a:rPr>
              <a:t>Κάθε κόμβος στο</a:t>
            </a:r>
            <a:r>
              <a:rPr lang="en-US" sz="2000" b="1">
                <a:solidFill>
                  <a:srgbClr val="008000"/>
                </a:solidFill>
                <a:latin typeface="Comic Sans MS" pitchFamily="66" charset="0"/>
              </a:rPr>
              <a:t> LAN </a:t>
            </a:r>
            <a:r>
              <a:rPr lang="el-GR" sz="2000" b="1">
                <a:solidFill>
                  <a:srgbClr val="008000"/>
                </a:solidFill>
                <a:latin typeface="Comic Sans MS" pitchFamily="66" charset="0"/>
              </a:rPr>
              <a:t>έχει μοναδική </a:t>
            </a:r>
            <a:r>
              <a:rPr lang="en-US" sz="2000" b="1">
                <a:solidFill>
                  <a:srgbClr val="008000"/>
                </a:solidFill>
                <a:latin typeface="Comic Sans MS" pitchFamily="66" charset="0"/>
              </a:rPr>
              <a:t>LAN </a:t>
            </a:r>
            <a:r>
              <a:rPr lang="el-GR" sz="2000" b="1">
                <a:solidFill>
                  <a:srgbClr val="008000"/>
                </a:solidFill>
                <a:latin typeface="Comic Sans MS" pitchFamily="66" charset="0"/>
              </a:rPr>
              <a:t>διεύθυνση</a:t>
            </a:r>
            <a:endParaRPr lang="en-US" sz="2000" b="1">
              <a:solidFill>
                <a:srgbClr val="008000"/>
              </a:solidFill>
              <a:latin typeface="Comic Sans MS" pitchFamily="66" charset="0"/>
            </a:endParaRPr>
          </a:p>
        </p:txBody>
      </p:sp>
      <p:sp>
        <p:nvSpPr>
          <p:cNvPr id="6152" name="Text Box 4"/>
          <p:cNvSpPr txBox="1">
            <a:spLocks noChangeArrowheads="1"/>
          </p:cNvSpPr>
          <p:nvPr/>
        </p:nvSpPr>
        <p:spPr bwMode="auto">
          <a:xfrm>
            <a:off x="4500563" y="2492375"/>
            <a:ext cx="4859337" cy="366713"/>
          </a:xfrm>
          <a:prstGeom prst="rect">
            <a:avLst/>
          </a:prstGeom>
          <a:noFill/>
          <a:ln w="9525">
            <a:noFill/>
            <a:miter lim="800000"/>
            <a:headEnd/>
            <a:tailEnd/>
          </a:ln>
        </p:spPr>
        <p:txBody>
          <a:bodyPr>
            <a:spAutoFit/>
          </a:bodyPr>
          <a:lstStyle/>
          <a:p>
            <a:pPr eaLnBrk="0" hangingPunct="0"/>
            <a:r>
              <a:rPr lang="en-US" sz="1800">
                <a:solidFill>
                  <a:srgbClr val="FF0000"/>
                </a:solidFill>
                <a:latin typeface="Comic Sans MS" pitchFamily="66" charset="0"/>
              </a:rPr>
              <a:t>Broadcast </a:t>
            </a:r>
            <a:r>
              <a:rPr lang="el-GR" sz="1800">
                <a:solidFill>
                  <a:srgbClr val="FF0000"/>
                </a:solidFill>
                <a:latin typeface="Comic Sans MS" pitchFamily="66" charset="0"/>
              </a:rPr>
              <a:t>διεύθυνση</a:t>
            </a:r>
            <a:r>
              <a:rPr lang="en-US" sz="1800">
                <a:solidFill>
                  <a:srgbClr val="FF0000"/>
                </a:solidFill>
                <a:latin typeface="Comic Sans MS" pitchFamily="66" charset="0"/>
              </a:rPr>
              <a:t> = FF-FF-FF-FF-FF-FF</a:t>
            </a:r>
          </a:p>
        </p:txBody>
      </p:sp>
      <p:sp>
        <p:nvSpPr>
          <p:cNvPr id="6153" name="Rectangle 5"/>
          <p:cNvSpPr>
            <a:spLocks noChangeArrowheads="1"/>
          </p:cNvSpPr>
          <p:nvPr/>
        </p:nvSpPr>
        <p:spPr bwMode="auto">
          <a:xfrm>
            <a:off x="6156325" y="1557338"/>
            <a:ext cx="269875" cy="204787"/>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6154" name="Text Box 6"/>
          <p:cNvSpPr txBox="1">
            <a:spLocks noChangeArrowheads="1"/>
          </p:cNvSpPr>
          <p:nvPr/>
        </p:nvSpPr>
        <p:spPr bwMode="auto">
          <a:xfrm>
            <a:off x="6443663" y="1484313"/>
            <a:ext cx="1112837" cy="369887"/>
          </a:xfrm>
          <a:prstGeom prst="rect">
            <a:avLst/>
          </a:prstGeom>
          <a:noFill/>
          <a:ln w="9525">
            <a:noFill/>
            <a:miter lim="800000"/>
            <a:headEnd/>
            <a:tailEnd/>
          </a:ln>
        </p:spPr>
        <p:txBody>
          <a:bodyPr wrap="none">
            <a:spAutoFit/>
          </a:bodyPr>
          <a:lstStyle/>
          <a:p>
            <a:pPr eaLnBrk="0" hangingPunct="0"/>
            <a:r>
              <a:rPr lang="en-US" sz="1800">
                <a:solidFill>
                  <a:srgbClr val="FF0000"/>
                </a:solidFill>
                <a:latin typeface="Comic Sans MS" pitchFamily="66" charset="0"/>
              </a:rPr>
              <a:t>= </a:t>
            </a:r>
            <a:r>
              <a:rPr lang="el-GR" sz="1800">
                <a:solidFill>
                  <a:srgbClr val="FF0000"/>
                </a:solidFill>
                <a:latin typeface="Comic Sans MS" pitchFamily="66" charset="0"/>
              </a:rPr>
              <a:t>κόμβος</a:t>
            </a:r>
            <a:endParaRPr lang="en-US" sz="1800">
              <a:solidFill>
                <a:srgbClr val="FF0000"/>
              </a:solidFill>
              <a:latin typeface="Comic Sans MS" pitchFamily="66" charset="0"/>
            </a:endParaRPr>
          </a:p>
        </p:txBody>
      </p:sp>
      <p:grpSp>
        <p:nvGrpSpPr>
          <p:cNvPr id="6155" name="Group 7"/>
          <p:cNvGrpSpPr>
            <a:grpSpLocks/>
          </p:cNvGrpSpPr>
          <p:nvPr/>
        </p:nvGrpSpPr>
        <p:grpSpPr bwMode="auto">
          <a:xfrm>
            <a:off x="0" y="1484313"/>
            <a:ext cx="6061075" cy="4279900"/>
            <a:chOff x="201" y="1293"/>
            <a:chExt cx="3818" cy="2696"/>
          </a:xfrm>
        </p:grpSpPr>
        <p:graphicFrame>
          <p:nvGraphicFramePr>
            <p:cNvPr id="6146" name="Object 8"/>
            <p:cNvGraphicFramePr>
              <a:graphicFrameLocks noChangeAspect="1"/>
            </p:cNvGraphicFramePr>
            <p:nvPr/>
          </p:nvGraphicFramePr>
          <p:xfrm>
            <a:off x="1869" y="1293"/>
            <a:ext cx="385" cy="328"/>
          </p:xfrm>
          <a:graphic>
            <a:graphicData uri="http://schemas.openxmlformats.org/presentationml/2006/ole">
              <mc:AlternateContent xmlns:mc="http://schemas.openxmlformats.org/markup-compatibility/2006">
                <mc:Choice xmlns:v="urn:schemas-microsoft-com:vml" Requires="v">
                  <p:oleObj spid="_x0000_s6234" name="Clip" r:id="rId3" imgW="1305000" imgH="1085760" progId="">
                    <p:embed/>
                  </p:oleObj>
                </mc:Choice>
                <mc:Fallback>
                  <p:oleObj name="Clip" r:id="rId3"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 y="1293"/>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Freeform 9"/>
            <p:cNvSpPr>
              <a:spLocks/>
            </p:cNvSpPr>
            <p:nvPr/>
          </p:nvSpPr>
          <p:spPr bwMode="auto">
            <a:xfrm>
              <a:off x="1356" y="2055"/>
              <a:ext cx="1289" cy="1291"/>
            </a:xfrm>
            <a:custGeom>
              <a:avLst/>
              <a:gdLst>
                <a:gd name="T0" fmla="*/ 230 w 1292"/>
                <a:gd name="T1" fmla="*/ 7 h 1255"/>
                <a:gd name="T2" fmla="*/ 35 w 1292"/>
                <a:gd name="T3" fmla="*/ 204 h 1255"/>
                <a:gd name="T4" fmla="*/ 29 w 1292"/>
                <a:gd name="T5" fmla="*/ 674 h 1255"/>
                <a:gd name="T6" fmla="*/ 53 w 1292"/>
                <a:gd name="T7" fmla="*/ 1069 h 1255"/>
                <a:gd name="T8" fmla="*/ 236 w 1292"/>
                <a:gd name="T9" fmla="*/ 1123 h 1255"/>
                <a:gd name="T10" fmla="*/ 637 w 1292"/>
                <a:gd name="T11" fmla="*/ 1454 h 1255"/>
                <a:gd name="T12" fmla="*/ 977 w 1292"/>
                <a:gd name="T13" fmla="*/ 1595 h 1255"/>
                <a:gd name="T14" fmla="*/ 1172 w 1292"/>
                <a:gd name="T15" fmla="*/ 1318 h 1255"/>
                <a:gd name="T16" fmla="*/ 1244 w 1292"/>
                <a:gd name="T17" fmla="*/ 575 h 1255"/>
                <a:gd name="T18" fmla="*/ 1178 w 1292"/>
                <a:gd name="T19" fmla="*/ 272 h 1255"/>
                <a:gd name="T20" fmla="*/ 731 w 1292"/>
                <a:gd name="T21" fmla="*/ 148 h 1255"/>
                <a:gd name="T22" fmla="*/ 230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l-GR"/>
            </a:p>
          </p:txBody>
        </p:sp>
        <p:graphicFrame>
          <p:nvGraphicFramePr>
            <p:cNvPr id="6147" name="Object 10"/>
            <p:cNvGraphicFramePr>
              <a:graphicFrameLocks noChangeAspect="1"/>
            </p:cNvGraphicFramePr>
            <p:nvPr/>
          </p:nvGraphicFramePr>
          <p:xfrm>
            <a:off x="3255" y="2437"/>
            <a:ext cx="385" cy="328"/>
          </p:xfrm>
          <a:graphic>
            <a:graphicData uri="http://schemas.openxmlformats.org/presentationml/2006/ole">
              <mc:AlternateContent xmlns:mc="http://schemas.openxmlformats.org/markup-compatibility/2006">
                <mc:Choice xmlns:v="urn:schemas-microsoft-com:vml" Requires="v">
                  <p:oleObj spid="_x0000_s6235" name="Clip" r:id="rId5" imgW="1305000" imgH="1085760" progId="">
                    <p:embed/>
                  </p:oleObj>
                </mc:Choice>
                <mc:Fallback>
                  <p:oleObj name="Clip" r:id="rId5" imgW="1305000" imgH="10857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 y="243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11"/>
            <p:cNvGraphicFramePr>
              <a:graphicFrameLocks noChangeAspect="1"/>
            </p:cNvGraphicFramePr>
            <p:nvPr/>
          </p:nvGraphicFramePr>
          <p:xfrm>
            <a:off x="1860" y="3661"/>
            <a:ext cx="385" cy="328"/>
          </p:xfrm>
          <a:graphic>
            <a:graphicData uri="http://schemas.openxmlformats.org/presentationml/2006/ole">
              <mc:AlternateContent xmlns:mc="http://schemas.openxmlformats.org/markup-compatibility/2006">
                <mc:Choice xmlns:v="urn:schemas-microsoft-com:vml" Requires="v">
                  <p:oleObj spid="_x0000_s6236" name="Clip" r:id="rId6" imgW="1305000" imgH="1085760" progId="">
                    <p:embed/>
                  </p:oleObj>
                </mc:Choice>
                <mc:Fallback>
                  <p:oleObj name="Clip" r:id="rId6"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 y="3661"/>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2"/>
            <p:cNvGraphicFramePr>
              <a:graphicFrameLocks noChangeAspect="1"/>
            </p:cNvGraphicFramePr>
            <p:nvPr/>
          </p:nvGraphicFramePr>
          <p:xfrm>
            <a:off x="310" y="2338"/>
            <a:ext cx="385" cy="328"/>
          </p:xfrm>
          <a:graphic>
            <a:graphicData uri="http://schemas.openxmlformats.org/presentationml/2006/ole">
              <mc:AlternateContent xmlns:mc="http://schemas.openxmlformats.org/markup-compatibility/2006">
                <mc:Choice xmlns:v="urn:schemas-microsoft-com:vml" Requires="v">
                  <p:oleObj spid="_x0000_s6237" name="Clip" r:id="rId7" imgW="1305000" imgH="1085760" progId="">
                    <p:embed/>
                  </p:oleObj>
                </mc:Choice>
                <mc:Fallback>
                  <p:oleObj name="Clip" r:id="rId7"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 y="2338"/>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8" name="Rectangle 13"/>
            <p:cNvSpPr>
              <a:spLocks noChangeArrowheads="1"/>
            </p:cNvSpPr>
            <p:nvPr/>
          </p:nvSpPr>
          <p:spPr bwMode="auto">
            <a:xfrm>
              <a:off x="3130" y="2531"/>
              <a:ext cx="170" cy="129"/>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6159" name="Rectangle 14"/>
            <p:cNvSpPr>
              <a:spLocks noChangeArrowheads="1"/>
            </p:cNvSpPr>
            <p:nvPr/>
          </p:nvSpPr>
          <p:spPr bwMode="auto">
            <a:xfrm>
              <a:off x="654" y="2416"/>
              <a:ext cx="170" cy="129"/>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6160" name="Rectangle 15"/>
            <p:cNvSpPr>
              <a:spLocks noChangeArrowheads="1"/>
            </p:cNvSpPr>
            <p:nvPr/>
          </p:nvSpPr>
          <p:spPr bwMode="auto">
            <a:xfrm>
              <a:off x="2040" y="1604"/>
              <a:ext cx="121" cy="161"/>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6161" name="Rectangle 16"/>
            <p:cNvSpPr>
              <a:spLocks noChangeArrowheads="1"/>
            </p:cNvSpPr>
            <p:nvPr/>
          </p:nvSpPr>
          <p:spPr bwMode="auto">
            <a:xfrm>
              <a:off x="1998" y="3501"/>
              <a:ext cx="121" cy="161"/>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6162" name="Line 17"/>
            <p:cNvSpPr>
              <a:spLocks noChangeShapeType="1"/>
            </p:cNvSpPr>
            <p:nvPr/>
          </p:nvSpPr>
          <p:spPr bwMode="auto">
            <a:xfrm>
              <a:off x="819" y="2482"/>
              <a:ext cx="568" cy="0"/>
            </a:xfrm>
            <a:prstGeom prst="line">
              <a:avLst/>
            </a:prstGeom>
            <a:noFill/>
            <a:ln w="9525">
              <a:solidFill>
                <a:schemeClr val="tx1"/>
              </a:solidFill>
              <a:round/>
              <a:headEnd/>
              <a:tailEnd/>
            </a:ln>
          </p:spPr>
          <p:txBody>
            <a:bodyPr wrap="none"/>
            <a:lstStyle/>
            <a:p>
              <a:endParaRPr lang="el-GR"/>
            </a:p>
          </p:txBody>
        </p:sp>
        <p:sp>
          <p:nvSpPr>
            <p:cNvPr id="6163" name="Line 18"/>
            <p:cNvSpPr>
              <a:spLocks noChangeShapeType="1"/>
            </p:cNvSpPr>
            <p:nvPr/>
          </p:nvSpPr>
          <p:spPr bwMode="auto">
            <a:xfrm>
              <a:off x="2085" y="1769"/>
              <a:ext cx="0" cy="413"/>
            </a:xfrm>
            <a:prstGeom prst="line">
              <a:avLst/>
            </a:prstGeom>
            <a:noFill/>
            <a:ln w="9525">
              <a:solidFill>
                <a:schemeClr val="tx1"/>
              </a:solidFill>
              <a:round/>
              <a:headEnd/>
              <a:tailEnd/>
            </a:ln>
          </p:spPr>
          <p:txBody>
            <a:bodyPr wrap="none"/>
            <a:lstStyle/>
            <a:p>
              <a:endParaRPr lang="el-GR"/>
            </a:p>
          </p:txBody>
        </p:sp>
        <p:sp>
          <p:nvSpPr>
            <p:cNvPr id="6164" name="Line 19"/>
            <p:cNvSpPr>
              <a:spLocks noChangeShapeType="1"/>
            </p:cNvSpPr>
            <p:nvPr/>
          </p:nvSpPr>
          <p:spPr bwMode="auto">
            <a:xfrm flipH="1">
              <a:off x="2629" y="2588"/>
              <a:ext cx="502" cy="0"/>
            </a:xfrm>
            <a:prstGeom prst="line">
              <a:avLst/>
            </a:prstGeom>
            <a:noFill/>
            <a:ln w="9525">
              <a:solidFill>
                <a:schemeClr val="tx1"/>
              </a:solidFill>
              <a:round/>
              <a:headEnd/>
              <a:tailEnd/>
            </a:ln>
          </p:spPr>
          <p:txBody>
            <a:bodyPr wrap="none"/>
            <a:lstStyle/>
            <a:p>
              <a:endParaRPr lang="el-GR"/>
            </a:p>
          </p:txBody>
        </p:sp>
        <p:sp>
          <p:nvSpPr>
            <p:cNvPr id="6165" name="Line 20"/>
            <p:cNvSpPr>
              <a:spLocks noChangeShapeType="1"/>
            </p:cNvSpPr>
            <p:nvPr/>
          </p:nvSpPr>
          <p:spPr bwMode="auto">
            <a:xfrm flipV="1">
              <a:off x="2061" y="3221"/>
              <a:ext cx="0" cy="276"/>
            </a:xfrm>
            <a:prstGeom prst="line">
              <a:avLst/>
            </a:prstGeom>
            <a:noFill/>
            <a:ln w="9525">
              <a:solidFill>
                <a:schemeClr val="tx1"/>
              </a:solidFill>
              <a:round/>
              <a:headEnd/>
              <a:tailEnd/>
            </a:ln>
          </p:spPr>
          <p:txBody>
            <a:bodyPr wrap="none"/>
            <a:lstStyle/>
            <a:p>
              <a:endParaRPr lang="el-GR"/>
            </a:p>
          </p:txBody>
        </p:sp>
        <p:sp>
          <p:nvSpPr>
            <p:cNvPr id="6166" name="Text Box 21"/>
            <p:cNvSpPr txBox="1">
              <a:spLocks noChangeArrowheads="1"/>
            </p:cNvSpPr>
            <p:nvPr/>
          </p:nvSpPr>
          <p:spPr bwMode="auto">
            <a:xfrm>
              <a:off x="2287" y="1585"/>
              <a:ext cx="1196" cy="192"/>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1A-2F-BB-76-09-AD</a:t>
              </a:r>
            </a:p>
          </p:txBody>
        </p:sp>
        <p:sp>
          <p:nvSpPr>
            <p:cNvPr id="6167" name="Line 22"/>
            <p:cNvSpPr>
              <a:spLocks noChangeShapeType="1"/>
            </p:cNvSpPr>
            <p:nvPr/>
          </p:nvSpPr>
          <p:spPr bwMode="auto">
            <a:xfrm flipH="1" flipV="1">
              <a:off x="2166" y="1671"/>
              <a:ext cx="162" cy="8"/>
            </a:xfrm>
            <a:prstGeom prst="line">
              <a:avLst/>
            </a:prstGeom>
            <a:noFill/>
            <a:ln w="9525">
              <a:solidFill>
                <a:schemeClr val="tx1"/>
              </a:solidFill>
              <a:round/>
              <a:headEnd/>
              <a:tailEnd type="triangle" w="med" len="med"/>
            </a:ln>
          </p:spPr>
          <p:txBody>
            <a:bodyPr wrap="none"/>
            <a:lstStyle/>
            <a:p>
              <a:endParaRPr lang="el-GR"/>
            </a:p>
          </p:txBody>
        </p:sp>
        <p:sp>
          <p:nvSpPr>
            <p:cNvPr id="6168" name="Line 23"/>
            <p:cNvSpPr>
              <a:spLocks noChangeShapeType="1"/>
            </p:cNvSpPr>
            <p:nvPr/>
          </p:nvSpPr>
          <p:spPr bwMode="auto">
            <a:xfrm flipV="1">
              <a:off x="3205" y="2653"/>
              <a:ext cx="0" cy="235"/>
            </a:xfrm>
            <a:prstGeom prst="line">
              <a:avLst/>
            </a:prstGeom>
            <a:noFill/>
            <a:ln w="9525">
              <a:solidFill>
                <a:schemeClr val="tx1"/>
              </a:solidFill>
              <a:round/>
              <a:headEnd/>
              <a:tailEnd type="triangle" w="med" len="med"/>
            </a:ln>
          </p:spPr>
          <p:txBody>
            <a:bodyPr wrap="none"/>
            <a:lstStyle/>
            <a:p>
              <a:endParaRPr lang="el-GR"/>
            </a:p>
          </p:txBody>
        </p:sp>
        <p:sp>
          <p:nvSpPr>
            <p:cNvPr id="6169" name="Text Box 24"/>
            <p:cNvSpPr txBox="1">
              <a:spLocks noChangeArrowheads="1"/>
            </p:cNvSpPr>
            <p:nvPr/>
          </p:nvSpPr>
          <p:spPr bwMode="auto">
            <a:xfrm>
              <a:off x="2822" y="2899"/>
              <a:ext cx="1197" cy="192"/>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58-23-D7-FA-20-B0</a:t>
              </a:r>
            </a:p>
          </p:txBody>
        </p:sp>
        <p:sp>
          <p:nvSpPr>
            <p:cNvPr id="6170" name="Line 25"/>
            <p:cNvSpPr>
              <a:spLocks noChangeShapeType="1"/>
            </p:cNvSpPr>
            <p:nvPr/>
          </p:nvSpPr>
          <p:spPr bwMode="auto">
            <a:xfrm flipH="1">
              <a:off x="2126" y="3570"/>
              <a:ext cx="227" cy="0"/>
            </a:xfrm>
            <a:prstGeom prst="line">
              <a:avLst/>
            </a:prstGeom>
            <a:noFill/>
            <a:ln w="9525">
              <a:solidFill>
                <a:schemeClr val="tx1"/>
              </a:solidFill>
              <a:round/>
              <a:headEnd/>
              <a:tailEnd type="triangle" w="med" len="med"/>
            </a:ln>
          </p:spPr>
          <p:txBody>
            <a:bodyPr wrap="none"/>
            <a:lstStyle/>
            <a:p>
              <a:endParaRPr lang="el-GR"/>
            </a:p>
          </p:txBody>
        </p:sp>
        <p:sp>
          <p:nvSpPr>
            <p:cNvPr id="6171" name="Text Box 26"/>
            <p:cNvSpPr txBox="1">
              <a:spLocks noChangeArrowheads="1"/>
            </p:cNvSpPr>
            <p:nvPr/>
          </p:nvSpPr>
          <p:spPr bwMode="auto">
            <a:xfrm>
              <a:off x="2392" y="3499"/>
              <a:ext cx="1131" cy="192"/>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0C-C4-11-6F-E3-98</a:t>
              </a:r>
            </a:p>
          </p:txBody>
        </p:sp>
        <p:sp>
          <p:nvSpPr>
            <p:cNvPr id="6172" name="Line 27"/>
            <p:cNvSpPr>
              <a:spLocks noChangeShapeType="1"/>
            </p:cNvSpPr>
            <p:nvPr/>
          </p:nvSpPr>
          <p:spPr bwMode="auto">
            <a:xfrm flipV="1">
              <a:off x="737" y="2545"/>
              <a:ext cx="0" cy="235"/>
            </a:xfrm>
            <a:prstGeom prst="line">
              <a:avLst/>
            </a:prstGeom>
            <a:noFill/>
            <a:ln w="9525">
              <a:solidFill>
                <a:schemeClr val="tx1"/>
              </a:solidFill>
              <a:round/>
              <a:headEnd/>
              <a:tailEnd type="triangle" w="med" len="med"/>
            </a:ln>
          </p:spPr>
          <p:txBody>
            <a:bodyPr wrap="none"/>
            <a:lstStyle/>
            <a:p>
              <a:endParaRPr lang="el-GR"/>
            </a:p>
          </p:txBody>
        </p:sp>
        <p:sp>
          <p:nvSpPr>
            <p:cNvPr id="6173" name="Text Box 28"/>
            <p:cNvSpPr txBox="1">
              <a:spLocks noChangeArrowheads="1"/>
            </p:cNvSpPr>
            <p:nvPr/>
          </p:nvSpPr>
          <p:spPr bwMode="auto">
            <a:xfrm>
              <a:off x="201" y="2818"/>
              <a:ext cx="1152" cy="192"/>
            </a:xfrm>
            <a:prstGeom prst="rect">
              <a:avLst/>
            </a:prstGeom>
            <a:noFill/>
            <a:ln w="9525">
              <a:noFill/>
              <a:miter lim="800000"/>
              <a:headEnd/>
              <a:tailEnd/>
            </a:ln>
          </p:spPr>
          <p:txBody>
            <a:bodyPr wrap="none">
              <a:spAutoFit/>
            </a:bodyPr>
            <a:lstStyle/>
            <a:p>
              <a:pPr eaLnBrk="0" hangingPunct="0"/>
              <a:r>
                <a:rPr lang="en-US" sz="1400">
                  <a:latin typeface="Comic Sans MS" pitchFamily="66" charset="0"/>
                </a:rPr>
                <a:t>71-65-F7-2B-08-53</a:t>
              </a:r>
            </a:p>
          </p:txBody>
        </p:sp>
        <p:sp>
          <p:nvSpPr>
            <p:cNvPr id="6174" name="Text Box 29"/>
            <p:cNvSpPr txBox="1">
              <a:spLocks noChangeArrowheads="1"/>
            </p:cNvSpPr>
            <p:nvPr/>
          </p:nvSpPr>
          <p:spPr bwMode="auto">
            <a:xfrm>
              <a:off x="1661" y="2284"/>
              <a:ext cx="938" cy="58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   LAN</a:t>
              </a:r>
            </a:p>
            <a:p>
              <a:pPr eaLnBrk="0" hangingPunct="0"/>
              <a:r>
                <a:rPr lang="en-US" sz="1800">
                  <a:latin typeface="Comic Sans MS" pitchFamily="66" charset="0"/>
                </a:rPr>
                <a:t>(</a:t>
              </a:r>
              <a:r>
                <a:rPr lang="el-GR" sz="1800">
                  <a:latin typeface="Comic Sans MS" pitchFamily="66" charset="0"/>
                </a:rPr>
                <a:t>ενσύρματο</a:t>
              </a:r>
            </a:p>
            <a:p>
              <a:pPr eaLnBrk="0" hangingPunct="0"/>
              <a:r>
                <a:rPr lang="el-GR" sz="1800">
                  <a:latin typeface="Comic Sans MS" pitchFamily="66" charset="0"/>
                </a:rPr>
                <a:t> ή ασύρματο)</a:t>
              </a:r>
              <a:endParaRPr lang="en-US" sz="1800">
                <a:latin typeface="Comic Sans MS" pitchFamily="66" charset="0"/>
              </a:endParaRPr>
            </a:p>
          </p:txBody>
        </p:sp>
      </p:grpSp>
      <p:sp>
        <p:nvSpPr>
          <p:cNvPr id="6156" name="Text Box 30"/>
          <p:cNvSpPr txBox="1">
            <a:spLocks noChangeArrowheads="1"/>
          </p:cNvSpPr>
          <p:nvPr/>
        </p:nvSpPr>
        <p:spPr bwMode="auto">
          <a:xfrm>
            <a:off x="0" y="5876925"/>
            <a:ext cx="5654675" cy="830263"/>
          </a:xfrm>
          <a:prstGeom prst="rect">
            <a:avLst/>
          </a:prstGeom>
          <a:noFill/>
          <a:ln w="12700">
            <a:noFill/>
            <a:miter lim="800000"/>
            <a:headEnd type="none" w="sm" len="sm"/>
            <a:tailEnd type="none" w="sm" len="sm"/>
          </a:ln>
        </p:spPr>
        <p:txBody>
          <a:bodyPr wrap="none">
            <a:spAutoFit/>
          </a:bodyPr>
          <a:lstStyle/>
          <a:p>
            <a:r>
              <a:rPr lang="en-US" sz="1600"/>
              <a:t>ARP: address resolution protocol</a:t>
            </a:r>
          </a:p>
          <a:p>
            <a:r>
              <a:rPr lang="el-GR" sz="1600" b="1">
                <a:solidFill>
                  <a:srgbClr val="3333FF"/>
                </a:solidFill>
              </a:rPr>
              <a:t>Το </a:t>
            </a:r>
            <a:r>
              <a:rPr lang="en-US" sz="1600" b="1">
                <a:solidFill>
                  <a:srgbClr val="3333FF"/>
                </a:solidFill>
              </a:rPr>
              <a:t>ARP </a:t>
            </a:r>
            <a:r>
              <a:rPr lang="el-GR" sz="1600" b="1">
                <a:solidFill>
                  <a:srgbClr val="3333FF"/>
                </a:solidFill>
              </a:rPr>
              <a:t>επιλύει</a:t>
            </a:r>
            <a:r>
              <a:rPr lang="en-US" sz="1600" b="1">
                <a:solidFill>
                  <a:srgbClr val="3333FF"/>
                </a:solidFill>
              </a:rPr>
              <a:t> </a:t>
            </a:r>
            <a:r>
              <a:rPr lang="el-GR" sz="1600" b="1">
                <a:solidFill>
                  <a:srgbClr val="3333FF"/>
                </a:solidFill>
              </a:rPr>
              <a:t>μια</a:t>
            </a:r>
            <a:r>
              <a:rPr lang="en-US" sz="1600" b="1">
                <a:solidFill>
                  <a:srgbClr val="3333FF"/>
                </a:solidFill>
              </a:rPr>
              <a:t> IP </a:t>
            </a:r>
            <a:r>
              <a:rPr lang="el-GR" sz="1600" b="1">
                <a:solidFill>
                  <a:srgbClr val="3333FF"/>
                </a:solidFill>
              </a:rPr>
              <a:t>διεύθυνση</a:t>
            </a:r>
            <a:r>
              <a:rPr lang="en-US" sz="1600" b="1">
                <a:solidFill>
                  <a:srgbClr val="3333FF"/>
                </a:solidFill>
              </a:rPr>
              <a:t> </a:t>
            </a:r>
            <a:r>
              <a:rPr lang="el-GR" sz="1600" b="1">
                <a:solidFill>
                  <a:srgbClr val="3333FF"/>
                </a:solidFill>
              </a:rPr>
              <a:t>σε</a:t>
            </a:r>
            <a:r>
              <a:rPr lang="en-US" sz="1600" b="1">
                <a:solidFill>
                  <a:srgbClr val="3333FF"/>
                </a:solidFill>
              </a:rPr>
              <a:t> </a:t>
            </a:r>
            <a:r>
              <a:rPr lang="el-GR" sz="1600" b="1">
                <a:solidFill>
                  <a:srgbClr val="3333FF"/>
                </a:solidFill>
              </a:rPr>
              <a:t>μία</a:t>
            </a:r>
            <a:r>
              <a:rPr lang="en-US" sz="1600" b="1">
                <a:solidFill>
                  <a:srgbClr val="3333FF"/>
                </a:solidFill>
              </a:rPr>
              <a:t> LAN </a:t>
            </a:r>
            <a:r>
              <a:rPr lang="el-GR" sz="1600" b="1">
                <a:solidFill>
                  <a:srgbClr val="3333FF"/>
                </a:solidFill>
              </a:rPr>
              <a:t>διεύθυνση</a:t>
            </a:r>
            <a:endParaRPr lang="en-US" sz="1600" b="1">
              <a:solidFill>
                <a:srgbClr val="3333FF"/>
              </a:solidFill>
            </a:endParaRPr>
          </a:p>
          <a:p>
            <a:r>
              <a:rPr lang="el-GR" sz="1600"/>
              <a:t>Αλλά μόνο για τους κόμβους στο ίδιο</a:t>
            </a:r>
            <a:r>
              <a:rPr lang="en-US" sz="1600"/>
              <a:t> LAN</a:t>
            </a:r>
            <a:endParaRPr lang="el-GR" sz="16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LAN </a:t>
            </a:r>
            <a:r>
              <a:rPr lang="el-GR" smtClean="0"/>
              <a:t>Διεύθυνση</a:t>
            </a:r>
            <a:endParaRPr lang="en-US" smtClean="0"/>
          </a:p>
        </p:txBody>
      </p:sp>
      <p:sp>
        <p:nvSpPr>
          <p:cNvPr id="77827" name="Rectangle 3"/>
          <p:cNvSpPr>
            <a:spLocks noGrp="1" noChangeArrowheads="1"/>
          </p:cNvSpPr>
          <p:nvPr>
            <p:ph idx="1"/>
          </p:nvPr>
        </p:nvSpPr>
        <p:spPr>
          <a:xfrm>
            <a:off x="0" y="1143000"/>
            <a:ext cx="9358313" cy="4648200"/>
          </a:xfrm>
        </p:spPr>
        <p:txBody>
          <a:bodyPr/>
          <a:lstStyle/>
          <a:p>
            <a:pPr>
              <a:buFont typeface="Arial" pitchFamily="34" charset="0"/>
              <a:buChar char="•"/>
            </a:pPr>
            <a:r>
              <a:rPr lang="el-GR" sz="2200" dirty="0" smtClean="0"/>
              <a:t>Η κατανομή (</a:t>
            </a:r>
            <a:r>
              <a:rPr lang="en-US" sz="2200" dirty="0" smtClean="0"/>
              <a:t>allocation</a:t>
            </a:r>
            <a:r>
              <a:rPr lang="el-GR" sz="2200" dirty="0" smtClean="0"/>
              <a:t>) των </a:t>
            </a:r>
            <a:r>
              <a:rPr lang="en-US" sz="2200" dirty="0" smtClean="0"/>
              <a:t>MAC </a:t>
            </a:r>
            <a:r>
              <a:rPr lang="el-GR" sz="2200" dirty="0" smtClean="0"/>
              <a:t>διευθύνσεων</a:t>
            </a:r>
            <a:r>
              <a:rPr lang="en-US" sz="2200" dirty="0" smtClean="0"/>
              <a:t> </a:t>
            </a:r>
            <a:r>
              <a:rPr lang="el-GR" sz="2200" dirty="0" smtClean="0"/>
              <a:t>διαχειρίζεται από</a:t>
            </a:r>
            <a:r>
              <a:rPr lang="en-US" sz="2200" dirty="0" smtClean="0"/>
              <a:t> IEEE</a:t>
            </a:r>
          </a:p>
          <a:p>
            <a:pPr>
              <a:buFont typeface="Arial" pitchFamily="34" charset="0"/>
              <a:buChar char="•"/>
            </a:pPr>
            <a:r>
              <a:rPr lang="el-GR" sz="2200" dirty="0" smtClean="0"/>
              <a:t>Ο κατασκευαστής </a:t>
            </a:r>
            <a:r>
              <a:rPr lang="en-US" sz="2200" dirty="0" smtClean="0"/>
              <a:t> </a:t>
            </a:r>
            <a:r>
              <a:rPr lang="el-GR" sz="2200" dirty="0" smtClean="0">
                <a:solidFill>
                  <a:schemeClr val="accent2"/>
                </a:solidFill>
              </a:rPr>
              <a:t>αγοράζει ένα μέρος από τον χώρο των </a:t>
            </a:r>
            <a:r>
              <a:rPr lang="en-US" sz="2200" dirty="0" smtClean="0">
                <a:solidFill>
                  <a:schemeClr val="accent2"/>
                </a:solidFill>
              </a:rPr>
              <a:t> MAC</a:t>
            </a:r>
            <a:r>
              <a:rPr lang="el-GR" sz="2200" dirty="0" smtClean="0">
                <a:solidFill>
                  <a:schemeClr val="accent2"/>
                </a:solidFill>
              </a:rPr>
              <a:t> διευθύνσεων</a:t>
            </a:r>
            <a:r>
              <a:rPr lang="en-US" sz="2200" dirty="0" smtClean="0"/>
              <a:t> (</a:t>
            </a:r>
            <a:r>
              <a:rPr lang="el-GR" sz="2200" dirty="0" smtClean="0"/>
              <a:t>για να διασφαλίσει την μοναδικότητα</a:t>
            </a:r>
            <a:r>
              <a:rPr lang="en-US" sz="2200" dirty="0" smtClean="0"/>
              <a:t>)</a:t>
            </a:r>
          </a:p>
          <a:p>
            <a:pPr>
              <a:buFont typeface="Arial" pitchFamily="34" charset="0"/>
              <a:buChar char="•"/>
            </a:pPr>
            <a:r>
              <a:rPr lang="el-GR" sz="2200" dirty="0" smtClean="0"/>
              <a:t>Αντιστοιχία</a:t>
            </a:r>
            <a:r>
              <a:rPr lang="en-US" sz="2200" dirty="0" smtClean="0"/>
              <a:t>:</a:t>
            </a:r>
          </a:p>
          <a:p>
            <a:pPr>
              <a:buFont typeface="Monotype Sorts"/>
              <a:buNone/>
            </a:pPr>
            <a:r>
              <a:rPr lang="en-US" sz="2200" dirty="0" smtClean="0"/>
              <a:t>         (a) MAC </a:t>
            </a:r>
            <a:r>
              <a:rPr lang="el-GR" sz="2200" dirty="0" smtClean="0"/>
              <a:t>διεύθυνση</a:t>
            </a:r>
            <a:r>
              <a:rPr lang="en-US" sz="2200" dirty="0" smtClean="0"/>
              <a:t>:</a:t>
            </a:r>
            <a:r>
              <a:rPr lang="el-GR" sz="2200" dirty="0" smtClean="0"/>
              <a:t> αριθμός ταυτότητας</a:t>
            </a:r>
            <a:endParaRPr lang="en-US" sz="2200" dirty="0" smtClean="0"/>
          </a:p>
          <a:p>
            <a:pPr>
              <a:buFont typeface="Monotype Sorts"/>
              <a:buNone/>
            </a:pPr>
            <a:r>
              <a:rPr lang="en-US" sz="2200" dirty="0" smtClean="0"/>
              <a:t>         (b) IP </a:t>
            </a:r>
            <a:r>
              <a:rPr lang="el-GR" sz="2200" dirty="0" smtClean="0"/>
              <a:t>διεύθυνση</a:t>
            </a:r>
            <a:r>
              <a:rPr lang="en-US" sz="2200" dirty="0" smtClean="0"/>
              <a:t>: </a:t>
            </a:r>
            <a:r>
              <a:rPr lang="el-GR" sz="2200" dirty="0" smtClean="0"/>
              <a:t>αριθμός του σταθερού τηλεφώνου</a:t>
            </a:r>
          </a:p>
          <a:p>
            <a:pPr>
              <a:buFont typeface="Monotype Sorts"/>
              <a:buNone/>
            </a:pPr>
            <a:endParaRPr lang="el-GR" sz="2200" dirty="0" smtClean="0"/>
          </a:p>
          <a:p>
            <a:pPr>
              <a:buFont typeface="Arial" pitchFamily="34" charset="0"/>
              <a:buChar char="•"/>
            </a:pPr>
            <a:r>
              <a:rPr lang="en-US" sz="2200" b="1" dirty="0" smtClean="0">
                <a:solidFill>
                  <a:srgbClr val="33CC33"/>
                </a:solidFill>
              </a:rPr>
              <a:t>MAC flat </a:t>
            </a:r>
            <a:r>
              <a:rPr lang="el-GR" sz="2200" b="1" dirty="0" smtClean="0">
                <a:solidFill>
                  <a:srgbClr val="33CC33"/>
                </a:solidFill>
              </a:rPr>
              <a:t>διεύθυνση</a:t>
            </a:r>
            <a:endParaRPr lang="en-US" sz="2200" b="1" dirty="0" smtClean="0">
              <a:solidFill>
                <a:srgbClr val="33CC33"/>
              </a:solidFill>
            </a:endParaRPr>
          </a:p>
          <a:p>
            <a:pPr lvl="1">
              <a:buFont typeface="Monotype Sorts"/>
              <a:buNone/>
            </a:pPr>
            <a:r>
              <a:rPr lang="en-US" sz="2200" dirty="0" smtClean="0">
                <a:sym typeface="Wingdings" pitchFamily="2" charset="2"/>
              </a:rPr>
              <a:t> </a:t>
            </a:r>
            <a:r>
              <a:rPr lang="el-GR" sz="2200" dirty="0" smtClean="0">
                <a:sym typeface="Wingdings" pitchFamily="2" charset="2"/>
              </a:rPr>
              <a:t>μπορεί να μεταφέρει κάρτες </a:t>
            </a:r>
            <a:r>
              <a:rPr lang="en-US" sz="2200" dirty="0" smtClean="0"/>
              <a:t>LAN </a:t>
            </a:r>
            <a:r>
              <a:rPr lang="el-GR" sz="2200" dirty="0" smtClean="0"/>
              <a:t>από ένα </a:t>
            </a:r>
            <a:r>
              <a:rPr lang="en-US" sz="2200" dirty="0" smtClean="0"/>
              <a:t>LAN </a:t>
            </a:r>
            <a:r>
              <a:rPr lang="el-GR" sz="2200" dirty="0" smtClean="0"/>
              <a:t>σε ένα άλλο χωρίς να αλλάζει την </a:t>
            </a:r>
            <a:r>
              <a:rPr lang="en-US" sz="2200" dirty="0" smtClean="0"/>
              <a:t>MAC </a:t>
            </a:r>
            <a:r>
              <a:rPr lang="el-GR" sz="2200" dirty="0" smtClean="0"/>
              <a:t>διεύθυνση </a:t>
            </a:r>
            <a:endParaRPr lang="en-US" sz="2200" dirty="0" smtClean="0"/>
          </a:p>
          <a:p>
            <a:pPr>
              <a:buFont typeface="Arial" pitchFamily="34" charset="0"/>
              <a:buChar char="•"/>
            </a:pPr>
            <a:r>
              <a:rPr lang="en-US" sz="2200" b="1" dirty="0" smtClean="0">
                <a:solidFill>
                  <a:srgbClr val="3333FF"/>
                </a:solidFill>
              </a:rPr>
              <a:t>IP </a:t>
            </a:r>
            <a:r>
              <a:rPr lang="el-GR" sz="2200" b="1" dirty="0" smtClean="0">
                <a:solidFill>
                  <a:srgbClr val="3333FF"/>
                </a:solidFill>
              </a:rPr>
              <a:t>ιεραρχική διεύθυνση </a:t>
            </a:r>
            <a:r>
              <a:rPr lang="el-GR" sz="2200" b="1" dirty="0" smtClean="0">
                <a:solidFill>
                  <a:schemeClr val="accent1"/>
                </a:solidFill>
              </a:rPr>
              <a:t>ΔΕΝ ΕΙΝΑΙ</a:t>
            </a:r>
            <a:r>
              <a:rPr lang="en-US" sz="2200" b="1" dirty="0" smtClean="0"/>
              <a:t> </a:t>
            </a:r>
            <a:r>
              <a:rPr lang="el-GR" sz="2200" b="1" dirty="0" smtClean="0"/>
              <a:t>φορητή</a:t>
            </a:r>
            <a:endParaRPr lang="en-US" sz="2200" b="1" dirty="0" smtClean="0"/>
          </a:p>
          <a:p>
            <a:pPr lvl="1">
              <a:buFont typeface="Monotype Sorts"/>
              <a:buNone/>
            </a:pPr>
            <a:r>
              <a:rPr lang="en-US" sz="2200" dirty="0" smtClean="0">
                <a:solidFill>
                  <a:srgbClr val="008000"/>
                </a:solidFill>
                <a:sym typeface="Wingdings" pitchFamily="2" charset="2"/>
              </a:rPr>
              <a:t> </a:t>
            </a:r>
            <a:r>
              <a:rPr lang="el-GR" sz="2200" dirty="0" smtClean="0">
                <a:solidFill>
                  <a:srgbClr val="008000"/>
                </a:solidFill>
                <a:sym typeface="Wingdings" pitchFamily="2" charset="2"/>
              </a:rPr>
              <a:t>εξαρτάται από το </a:t>
            </a:r>
            <a:r>
              <a:rPr lang="en-US" sz="2200" dirty="0" smtClean="0">
                <a:solidFill>
                  <a:srgbClr val="008000"/>
                </a:solidFill>
              </a:rPr>
              <a:t>IP </a:t>
            </a:r>
            <a:r>
              <a:rPr lang="el-GR" sz="2200" dirty="0" err="1" smtClean="0">
                <a:solidFill>
                  <a:srgbClr val="008000"/>
                </a:solidFill>
              </a:rPr>
              <a:t>υποδίκτυο</a:t>
            </a:r>
            <a:r>
              <a:rPr lang="el-GR" sz="2200" dirty="0" smtClean="0">
                <a:solidFill>
                  <a:srgbClr val="008000"/>
                </a:solidFill>
              </a:rPr>
              <a:t> (</a:t>
            </a:r>
            <a:r>
              <a:rPr lang="en-US" sz="2200" dirty="0" smtClean="0">
                <a:solidFill>
                  <a:srgbClr val="008000"/>
                </a:solidFill>
              </a:rPr>
              <a:t>subnet</a:t>
            </a:r>
            <a:r>
              <a:rPr lang="el-GR" sz="2200" dirty="0" smtClean="0">
                <a:solidFill>
                  <a:srgbClr val="008000"/>
                </a:solidFill>
              </a:rPr>
              <a:t>)</a:t>
            </a:r>
            <a:r>
              <a:rPr lang="en-US" sz="2200" dirty="0" smtClean="0">
                <a:solidFill>
                  <a:srgbClr val="008000"/>
                </a:solidFill>
              </a:rPr>
              <a:t> </a:t>
            </a:r>
            <a:r>
              <a:rPr lang="el-GR" sz="2200" dirty="0" smtClean="0">
                <a:solidFill>
                  <a:srgbClr val="008000"/>
                </a:solidFill>
              </a:rPr>
              <a:t>στο οποίο βρίσκεται ο κόμβος</a:t>
            </a:r>
            <a:endParaRPr lang="en-US" sz="2200" dirty="0" smtClean="0">
              <a:solidFill>
                <a:srgbClr val="008000"/>
              </a:solidFill>
            </a:endParaRPr>
          </a:p>
          <a:p>
            <a:endParaRPr lang="en-US" sz="22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5288" y="260350"/>
            <a:ext cx="7772400" cy="666750"/>
          </a:xfrm>
        </p:spPr>
        <p:txBody>
          <a:bodyPr/>
          <a:lstStyle/>
          <a:p>
            <a:r>
              <a:rPr lang="en-US" sz="2800" smtClean="0"/>
              <a:t>ARP </a:t>
            </a:r>
            <a:r>
              <a:rPr lang="el-GR" sz="2800" smtClean="0"/>
              <a:t>πρωτόκολλο</a:t>
            </a:r>
            <a:r>
              <a:rPr lang="en-US" sz="2800" smtClean="0"/>
              <a:t>: </a:t>
            </a:r>
            <a:r>
              <a:rPr lang="el-GR" sz="2800" smtClean="0"/>
              <a:t>Ίδιο</a:t>
            </a:r>
            <a:r>
              <a:rPr lang="en-US" sz="2800" smtClean="0"/>
              <a:t> LAN (</a:t>
            </a:r>
            <a:r>
              <a:rPr lang="el-GR" sz="2800" smtClean="0"/>
              <a:t>δίκτυο</a:t>
            </a:r>
            <a:r>
              <a:rPr lang="en-US" sz="2800" smtClean="0"/>
              <a:t>)</a:t>
            </a:r>
          </a:p>
        </p:txBody>
      </p:sp>
      <p:sp>
        <p:nvSpPr>
          <p:cNvPr id="78851" name="Rectangle 3"/>
          <p:cNvSpPr>
            <a:spLocks noGrp="1" noChangeArrowheads="1"/>
          </p:cNvSpPr>
          <p:nvPr>
            <p:ph sz="half" idx="1"/>
          </p:nvPr>
        </p:nvSpPr>
        <p:spPr>
          <a:xfrm>
            <a:off x="0" y="1268413"/>
            <a:ext cx="4751388" cy="4648200"/>
          </a:xfrm>
        </p:spPr>
        <p:txBody>
          <a:bodyPr/>
          <a:lstStyle/>
          <a:p>
            <a:pPr>
              <a:buFont typeface="Arial" pitchFamily="34" charset="0"/>
              <a:buChar char="•"/>
            </a:pPr>
            <a:r>
              <a:rPr lang="el-GR" sz="2000" i="1" dirty="0" smtClean="0"/>
              <a:t>Ο </a:t>
            </a:r>
            <a:r>
              <a:rPr lang="en-US" sz="2000" i="1" dirty="0" smtClean="0"/>
              <a:t>A</a:t>
            </a:r>
            <a:r>
              <a:rPr lang="el-GR" sz="2000" i="1" dirty="0" smtClean="0"/>
              <a:t> θέλει να στείλει ένα </a:t>
            </a:r>
            <a:r>
              <a:rPr lang="el-GR" sz="2000" i="1" dirty="0" err="1" smtClean="0"/>
              <a:t>δεδομενόγραμμα</a:t>
            </a:r>
            <a:r>
              <a:rPr lang="el-GR" sz="2000" i="1" dirty="0" smtClean="0"/>
              <a:t> στον</a:t>
            </a:r>
            <a:r>
              <a:rPr lang="en-US" sz="2000" dirty="0" smtClean="0"/>
              <a:t> </a:t>
            </a:r>
            <a:r>
              <a:rPr lang="en-US" sz="2000" i="1" dirty="0" smtClean="0"/>
              <a:t>B</a:t>
            </a:r>
            <a:r>
              <a:rPr lang="en-US" sz="2000" dirty="0" smtClean="0"/>
              <a:t>, &amp; </a:t>
            </a:r>
            <a:r>
              <a:rPr lang="el-GR" sz="2000" dirty="0" smtClean="0"/>
              <a:t>η διεύθυνση του Β δεν είναι στον</a:t>
            </a:r>
          </a:p>
          <a:p>
            <a:pPr marL="0" indent="0">
              <a:buNone/>
            </a:pPr>
            <a:r>
              <a:rPr lang="el-GR" sz="2000" dirty="0" smtClean="0"/>
              <a:t>	</a:t>
            </a:r>
            <a:r>
              <a:rPr lang="en-US" sz="2000" dirty="0" smtClean="0"/>
              <a:t>ARP </a:t>
            </a:r>
            <a:r>
              <a:rPr lang="el-GR" sz="2000" dirty="0" smtClean="0"/>
              <a:t>πίνακα του Α </a:t>
            </a:r>
            <a:endParaRPr lang="en-US" sz="2000" dirty="0" smtClean="0"/>
          </a:p>
          <a:p>
            <a:pPr>
              <a:buFont typeface="Arial" pitchFamily="34" charset="0"/>
              <a:buChar char="•"/>
            </a:pPr>
            <a:r>
              <a:rPr lang="el-GR" sz="2000" i="1" dirty="0" smtClean="0"/>
              <a:t>Ο </a:t>
            </a:r>
            <a:r>
              <a:rPr lang="en-US" sz="2000" i="1" dirty="0" smtClean="0"/>
              <a:t>A</a:t>
            </a:r>
            <a:r>
              <a:rPr lang="en-US" sz="2000" dirty="0" smtClean="0"/>
              <a:t> </a:t>
            </a:r>
            <a:r>
              <a:rPr lang="el-GR" sz="2000" b="1" dirty="0" smtClean="0">
                <a:solidFill>
                  <a:srgbClr val="FF0000"/>
                </a:solidFill>
              </a:rPr>
              <a:t>εκπέμπει</a:t>
            </a:r>
            <a:r>
              <a:rPr lang="en-US" sz="2000" dirty="0" smtClean="0"/>
              <a:t> </a:t>
            </a:r>
            <a:r>
              <a:rPr lang="el-GR" sz="2000" dirty="0" smtClean="0"/>
              <a:t>ένα πακέτο ερωτήματος</a:t>
            </a:r>
            <a:r>
              <a:rPr lang="en-US" sz="2000" dirty="0" smtClean="0"/>
              <a:t> </a:t>
            </a:r>
            <a:r>
              <a:rPr lang="el-GR" sz="2000" dirty="0" smtClean="0"/>
              <a:t>(</a:t>
            </a:r>
            <a:r>
              <a:rPr lang="en-US" sz="2000" dirty="0" smtClean="0"/>
              <a:t>query)</a:t>
            </a:r>
            <a:r>
              <a:rPr lang="el-GR" sz="2000" dirty="0" smtClean="0"/>
              <a:t> </a:t>
            </a:r>
            <a:r>
              <a:rPr lang="en-US" sz="2000" dirty="0" smtClean="0"/>
              <a:t>ARP, </a:t>
            </a:r>
            <a:r>
              <a:rPr lang="el-GR" sz="2000" dirty="0" smtClean="0"/>
              <a:t>που περιέχει την </a:t>
            </a:r>
            <a:r>
              <a:rPr lang="en-US" sz="2000" dirty="0" smtClean="0"/>
              <a:t> IP </a:t>
            </a:r>
            <a:r>
              <a:rPr lang="el-GR" sz="2000" dirty="0" smtClean="0"/>
              <a:t>διεύθυνση του </a:t>
            </a:r>
            <a:r>
              <a:rPr lang="en-US" sz="2000" dirty="0" smtClean="0"/>
              <a:t>B</a:t>
            </a:r>
            <a:endParaRPr lang="el-GR" sz="2000" dirty="0" smtClean="0"/>
          </a:p>
          <a:p>
            <a:endParaRPr lang="en-US" sz="2000" dirty="0" smtClean="0"/>
          </a:p>
          <a:p>
            <a:pPr>
              <a:buFont typeface="Monotype Sorts"/>
              <a:buNone/>
            </a:pPr>
            <a:r>
              <a:rPr lang="en-US" sz="2000" dirty="0" smtClean="0">
                <a:sym typeface="Webdings" pitchFamily="18" charset="2"/>
              </a:rPr>
              <a:t> </a:t>
            </a:r>
            <a:r>
              <a:rPr lang="el-GR" sz="2000" b="1" dirty="0" smtClean="0">
                <a:solidFill>
                  <a:srgbClr val="008000"/>
                </a:solidFill>
              </a:rPr>
              <a:t>Όλοι οι κόμβοι </a:t>
            </a:r>
            <a:r>
              <a:rPr lang="el-GR" sz="2000" dirty="0" smtClean="0"/>
              <a:t>σε αυτό το </a:t>
            </a:r>
            <a:r>
              <a:rPr lang="en-US" sz="2000" dirty="0" smtClean="0"/>
              <a:t>LAN </a:t>
            </a:r>
            <a:r>
              <a:rPr lang="el-GR" sz="2000" dirty="0" smtClean="0"/>
              <a:t>λαμβάνουν το </a:t>
            </a:r>
            <a:r>
              <a:rPr lang="en-US" sz="2000" dirty="0" smtClean="0"/>
              <a:t>ARP packet</a:t>
            </a:r>
          </a:p>
          <a:p>
            <a:pPr>
              <a:buFont typeface="Monotype Sorts"/>
              <a:buNone/>
            </a:pPr>
            <a:endParaRPr lang="en-US" sz="2000" dirty="0" smtClean="0"/>
          </a:p>
          <a:p>
            <a:pPr>
              <a:buFont typeface="Arial" pitchFamily="34" charset="0"/>
              <a:buChar char="•"/>
            </a:pPr>
            <a:r>
              <a:rPr lang="en-US" sz="2000" i="1" dirty="0" smtClean="0"/>
              <a:t>O B</a:t>
            </a:r>
            <a:r>
              <a:rPr lang="en-US" sz="2000" dirty="0" smtClean="0"/>
              <a:t> </a:t>
            </a:r>
            <a:r>
              <a:rPr lang="el-GR" sz="2000" dirty="0" smtClean="0"/>
              <a:t>λαμβάνει</a:t>
            </a:r>
            <a:r>
              <a:rPr lang="en-US" sz="2000" dirty="0" smtClean="0"/>
              <a:t> </a:t>
            </a:r>
            <a:r>
              <a:rPr lang="el-GR" sz="2000" dirty="0" smtClean="0"/>
              <a:t>το </a:t>
            </a:r>
            <a:r>
              <a:rPr lang="en-US" sz="2000" dirty="0" smtClean="0"/>
              <a:t>ARP</a:t>
            </a:r>
            <a:r>
              <a:rPr lang="el-GR" sz="2000" dirty="0" smtClean="0"/>
              <a:t> πακέτο   	απαντάει στον</a:t>
            </a:r>
            <a:r>
              <a:rPr lang="en-US" sz="2000" dirty="0" smtClean="0"/>
              <a:t> </a:t>
            </a:r>
            <a:r>
              <a:rPr lang="en-US" sz="2000" i="1" dirty="0" smtClean="0"/>
              <a:t>A</a:t>
            </a:r>
            <a:r>
              <a:rPr lang="en-US" sz="2000" dirty="0" smtClean="0"/>
              <a:t> </a:t>
            </a:r>
            <a:r>
              <a:rPr lang="el-GR" sz="2000" dirty="0" smtClean="0"/>
              <a:t>με την </a:t>
            </a:r>
            <a:r>
              <a:rPr lang="en-US" sz="2000" dirty="0" smtClean="0"/>
              <a:t>MAC </a:t>
            </a:r>
            <a:r>
              <a:rPr lang="el-GR" sz="2000" dirty="0" smtClean="0"/>
              <a:t>  </a:t>
            </a:r>
            <a:br>
              <a:rPr lang="el-GR" sz="2000" dirty="0" smtClean="0"/>
            </a:br>
            <a:r>
              <a:rPr lang="el-GR" sz="2000" dirty="0" smtClean="0"/>
              <a:t>   	διεύθυνσή του</a:t>
            </a:r>
            <a:endParaRPr lang="en-US" sz="2000" dirty="0" smtClean="0"/>
          </a:p>
          <a:p>
            <a:pPr lvl="1">
              <a:buFont typeface="Arial" pitchFamily="34" charset="0"/>
              <a:buChar char="•"/>
            </a:pPr>
            <a:r>
              <a:rPr lang="el-GR" sz="2000" dirty="0" smtClean="0"/>
              <a:t>το πλαίσιο στέλνεται στην </a:t>
            </a:r>
            <a:r>
              <a:rPr lang="en-US" sz="2000" dirty="0" smtClean="0"/>
              <a:t>MAC </a:t>
            </a:r>
            <a:r>
              <a:rPr lang="el-GR" sz="2000" dirty="0" smtClean="0"/>
              <a:t>διεύθυνση του Α</a:t>
            </a:r>
            <a:r>
              <a:rPr lang="en-US" sz="2000" dirty="0" smtClean="0"/>
              <a:t> (unicast)</a:t>
            </a:r>
          </a:p>
          <a:p>
            <a:endParaRPr lang="en-US" sz="2000" dirty="0" smtClean="0"/>
          </a:p>
        </p:txBody>
      </p:sp>
      <p:sp>
        <p:nvSpPr>
          <p:cNvPr id="78852" name="Rectangle 4"/>
          <p:cNvSpPr>
            <a:spLocks noGrp="1" noChangeArrowheads="1"/>
          </p:cNvSpPr>
          <p:nvPr>
            <p:ph sz="half" idx="2"/>
          </p:nvPr>
        </p:nvSpPr>
        <p:spPr>
          <a:xfrm>
            <a:off x="4284663" y="1143000"/>
            <a:ext cx="4859337" cy="4648200"/>
          </a:xfrm>
        </p:spPr>
        <p:txBody>
          <a:bodyPr/>
          <a:lstStyle/>
          <a:p>
            <a:pPr>
              <a:buFont typeface="Arial" pitchFamily="34" charset="0"/>
              <a:buChar char="•"/>
            </a:pPr>
            <a:r>
              <a:rPr lang="el-GR" sz="2000" i="1" dirty="0" smtClean="0"/>
              <a:t>Ο </a:t>
            </a:r>
            <a:r>
              <a:rPr lang="en-US" sz="2000" i="1" dirty="0" smtClean="0"/>
              <a:t>A </a:t>
            </a:r>
            <a:r>
              <a:rPr lang="el-GR" sz="2000" i="1" dirty="0" smtClean="0"/>
              <a:t>σώζει (</a:t>
            </a:r>
            <a:r>
              <a:rPr lang="en-US" sz="2000" i="1" dirty="0" smtClean="0"/>
              <a:t>caches</a:t>
            </a:r>
            <a:r>
              <a:rPr lang="el-GR" sz="2000" i="1" dirty="0" smtClean="0"/>
              <a:t>)</a:t>
            </a:r>
            <a:r>
              <a:rPr lang="en-US" sz="2000" dirty="0" smtClean="0"/>
              <a:t> </a:t>
            </a:r>
            <a:r>
              <a:rPr lang="el-GR" sz="2000" dirty="0" smtClean="0"/>
              <a:t>το ζεύγος διευθύνσεων </a:t>
            </a:r>
            <a:r>
              <a:rPr lang="en-US" sz="2000" dirty="0" smtClean="0"/>
              <a:t>IP-</a:t>
            </a:r>
            <a:r>
              <a:rPr lang="el-GR" sz="2000" dirty="0" smtClean="0"/>
              <a:t>σε</a:t>
            </a:r>
            <a:r>
              <a:rPr lang="en-US" sz="2000" dirty="0" smtClean="0"/>
              <a:t>-MAC </a:t>
            </a:r>
            <a:r>
              <a:rPr lang="el-GR" sz="2000" dirty="0" smtClean="0"/>
              <a:t>στον</a:t>
            </a:r>
            <a:r>
              <a:rPr lang="en-US" sz="2000" dirty="0" smtClean="0"/>
              <a:t> ARP </a:t>
            </a:r>
            <a:r>
              <a:rPr lang="el-GR" sz="2000" dirty="0" smtClean="0"/>
              <a:t>πίνακά του</a:t>
            </a:r>
            <a:r>
              <a:rPr lang="en-US" sz="2000" dirty="0" smtClean="0"/>
              <a:t> </a:t>
            </a:r>
            <a:r>
              <a:rPr lang="el-GR" sz="2000" dirty="0" smtClean="0"/>
              <a:t>μέχρι η πληροφορία να παλιώσει</a:t>
            </a:r>
            <a:r>
              <a:rPr lang="en-US" sz="2000" dirty="0" smtClean="0"/>
              <a:t> (</a:t>
            </a:r>
            <a:r>
              <a:rPr lang="en-US" sz="2000" b="1" dirty="0" smtClean="0">
                <a:solidFill>
                  <a:schemeClr val="accent1"/>
                </a:solidFill>
              </a:rPr>
              <a:t>times out</a:t>
            </a:r>
            <a:r>
              <a:rPr lang="en-US" sz="2000" dirty="0" smtClean="0"/>
              <a:t>) </a:t>
            </a:r>
          </a:p>
          <a:p>
            <a:pPr marL="457200" lvl="1" indent="0">
              <a:buNone/>
            </a:pPr>
            <a:r>
              <a:rPr lang="en-US" sz="2000" b="1" u="sng" dirty="0" smtClean="0">
                <a:solidFill>
                  <a:srgbClr val="3333FF"/>
                </a:solidFill>
              </a:rPr>
              <a:t>soft state</a:t>
            </a:r>
            <a:r>
              <a:rPr lang="en-US" sz="2000" dirty="0" smtClean="0"/>
              <a:t>: </a:t>
            </a:r>
            <a:r>
              <a:rPr lang="el-GR" sz="2000" dirty="0" smtClean="0">
                <a:solidFill>
                  <a:srgbClr val="3333FF"/>
                </a:solidFill>
              </a:rPr>
              <a:t>πληροφορία που λήγει</a:t>
            </a:r>
            <a:r>
              <a:rPr lang="en-US" sz="2000" dirty="0" smtClean="0">
                <a:solidFill>
                  <a:srgbClr val="3333FF"/>
                </a:solidFill>
              </a:rPr>
              <a:t> (</a:t>
            </a:r>
            <a:r>
              <a:rPr lang="el-GR" sz="2000" dirty="0" smtClean="0">
                <a:solidFill>
                  <a:srgbClr val="3333FF"/>
                </a:solidFill>
              </a:rPr>
              <a:t>φεύγει</a:t>
            </a:r>
            <a:r>
              <a:rPr lang="en-US" sz="2000" dirty="0" smtClean="0">
                <a:solidFill>
                  <a:srgbClr val="3333FF"/>
                </a:solidFill>
              </a:rPr>
              <a:t>) </a:t>
            </a:r>
            <a:r>
              <a:rPr lang="el-GR" sz="2000" dirty="0" smtClean="0">
                <a:solidFill>
                  <a:srgbClr val="3333FF"/>
                </a:solidFill>
              </a:rPr>
              <a:t>αν δεν ανανεωθεί</a:t>
            </a:r>
          </a:p>
          <a:p>
            <a:pPr lvl="1">
              <a:buFont typeface="Monotype Sorts"/>
              <a:buNone/>
            </a:pPr>
            <a:endParaRPr lang="en-US" sz="2000" dirty="0" smtClean="0">
              <a:solidFill>
                <a:srgbClr val="3333FF"/>
              </a:solidFill>
            </a:endParaRPr>
          </a:p>
          <a:p>
            <a:pPr>
              <a:buFont typeface="Arial" pitchFamily="34" charset="0"/>
              <a:buChar char="•"/>
            </a:pPr>
            <a:r>
              <a:rPr lang="el-GR" sz="2000" dirty="0" smtClean="0"/>
              <a:t>Το </a:t>
            </a:r>
            <a:r>
              <a:rPr lang="en-US" sz="2000" dirty="0" smtClean="0"/>
              <a:t>ARP </a:t>
            </a:r>
            <a:r>
              <a:rPr lang="el-GR" sz="2000" dirty="0" smtClean="0"/>
              <a:t>είναι</a:t>
            </a:r>
            <a:r>
              <a:rPr lang="en-US" sz="2000" dirty="0" smtClean="0"/>
              <a:t> “</a:t>
            </a:r>
            <a:r>
              <a:rPr lang="en-US" sz="2000" b="1" dirty="0" smtClean="0">
                <a:solidFill>
                  <a:srgbClr val="008000"/>
                </a:solidFill>
              </a:rPr>
              <a:t>plug-and-play</a:t>
            </a:r>
            <a:r>
              <a:rPr lang="en-US" sz="2000" dirty="0" smtClean="0"/>
              <a:t>”:</a:t>
            </a:r>
          </a:p>
          <a:p>
            <a:pPr marL="457200" lvl="1" indent="0">
              <a:buNone/>
            </a:pPr>
            <a:r>
              <a:rPr lang="el-GR" sz="2000" dirty="0" smtClean="0"/>
              <a:t>οι κόμβοι δημιουργούν τους</a:t>
            </a:r>
            <a:r>
              <a:rPr lang="en-US" sz="2000" dirty="0" smtClean="0"/>
              <a:t> ARP </a:t>
            </a:r>
            <a:r>
              <a:rPr lang="el-GR" sz="2000" dirty="0" smtClean="0"/>
              <a:t>πίνακές τους</a:t>
            </a:r>
            <a:r>
              <a:rPr lang="en-US" sz="2000" dirty="0" smtClean="0"/>
              <a:t> </a:t>
            </a:r>
            <a:r>
              <a:rPr lang="el-GR" sz="2000" b="1" dirty="0" smtClean="0"/>
              <a:t>χωρίς την παρέμβαση του διαχειριστή του δικτύου</a:t>
            </a:r>
            <a:endParaRPr lang="en-US" sz="2000" b="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l-GR" sz="2800" smtClean="0"/>
              <a:t>Μια άλλη αντιστοιχία μεταξύ</a:t>
            </a:r>
            <a:r>
              <a:rPr lang="en-US" sz="2800" smtClean="0"/>
              <a:t> </a:t>
            </a:r>
            <a:r>
              <a:rPr lang="el-GR" sz="2800" smtClean="0"/>
              <a:t>Επιπέδου Δικτύου</a:t>
            </a:r>
            <a:r>
              <a:rPr lang="en-US" sz="2800" smtClean="0"/>
              <a:t> &amp; MAC</a:t>
            </a:r>
            <a:endParaRPr lang="el-GR" sz="2800" smtClean="0"/>
          </a:p>
        </p:txBody>
      </p:sp>
      <p:sp>
        <p:nvSpPr>
          <p:cNvPr id="79875" name="Rectangle 3"/>
          <p:cNvSpPr>
            <a:spLocks noGrp="1" noChangeArrowheads="1"/>
          </p:cNvSpPr>
          <p:nvPr>
            <p:ph idx="1"/>
          </p:nvPr>
        </p:nvSpPr>
        <p:spPr>
          <a:xfrm>
            <a:off x="0" y="1143000"/>
            <a:ext cx="9144000" cy="4648200"/>
          </a:xfrm>
        </p:spPr>
        <p:txBody>
          <a:bodyPr/>
          <a:lstStyle/>
          <a:p>
            <a:pPr>
              <a:buFont typeface="Arial" pitchFamily="34" charset="0"/>
              <a:buChar char="•"/>
            </a:pPr>
            <a:r>
              <a:rPr lang="el-GR" dirty="0" smtClean="0"/>
              <a:t>Το </a:t>
            </a:r>
            <a:r>
              <a:rPr lang="en-US" dirty="0" smtClean="0"/>
              <a:t>DNS </a:t>
            </a:r>
            <a:r>
              <a:rPr lang="el-GR" dirty="0" smtClean="0"/>
              <a:t>είναι αντίστοιχο με το </a:t>
            </a:r>
            <a:r>
              <a:rPr lang="en-US" dirty="0" smtClean="0"/>
              <a:t>ARP</a:t>
            </a:r>
          </a:p>
          <a:p>
            <a:pPr>
              <a:buFont typeface="Arial" pitchFamily="34" charset="0"/>
              <a:buChar char="•"/>
            </a:pPr>
            <a:r>
              <a:rPr lang="el-GR" dirty="0" smtClean="0"/>
              <a:t>Το </a:t>
            </a:r>
            <a:r>
              <a:rPr lang="en-US" b="1" dirty="0" smtClean="0">
                <a:solidFill>
                  <a:srgbClr val="3333FF"/>
                </a:solidFill>
              </a:rPr>
              <a:t>DNS</a:t>
            </a:r>
            <a:r>
              <a:rPr lang="en-US" dirty="0" smtClean="0"/>
              <a:t> </a:t>
            </a:r>
            <a:r>
              <a:rPr lang="el-GR" dirty="0" smtClean="0"/>
              <a:t>επιλύει </a:t>
            </a:r>
            <a:r>
              <a:rPr lang="el-GR" b="1" i="1" dirty="0" smtClean="0">
                <a:solidFill>
                  <a:srgbClr val="3333FF"/>
                </a:solidFill>
              </a:rPr>
              <a:t>ονόματα κόμβων</a:t>
            </a:r>
            <a:r>
              <a:rPr lang="en-US" b="1" i="1" dirty="0" smtClean="0">
                <a:solidFill>
                  <a:srgbClr val="3333FF"/>
                </a:solidFill>
              </a:rPr>
              <a:t> </a:t>
            </a:r>
            <a:r>
              <a:rPr lang="el-GR" b="1" i="1" dirty="0" smtClean="0">
                <a:solidFill>
                  <a:srgbClr val="3333FF"/>
                </a:solidFill>
              </a:rPr>
              <a:t>(</a:t>
            </a:r>
            <a:r>
              <a:rPr lang="en-US" b="1" i="1" dirty="0" smtClean="0">
                <a:solidFill>
                  <a:srgbClr val="3333FF"/>
                </a:solidFill>
              </a:rPr>
              <a:t>hostnames)</a:t>
            </a:r>
            <a:r>
              <a:rPr lang="en-US" b="1" dirty="0" smtClean="0">
                <a:solidFill>
                  <a:srgbClr val="3333FF"/>
                </a:solidFill>
              </a:rPr>
              <a:t> </a:t>
            </a:r>
            <a:r>
              <a:rPr lang="el-GR" b="1" dirty="0" smtClean="0">
                <a:solidFill>
                  <a:srgbClr val="3333FF"/>
                </a:solidFill>
              </a:rPr>
              <a:t>σε</a:t>
            </a:r>
            <a:r>
              <a:rPr lang="en-US" b="1" dirty="0" smtClean="0">
                <a:solidFill>
                  <a:srgbClr val="3333FF"/>
                </a:solidFill>
              </a:rPr>
              <a:t> </a:t>
            </a:r>
            <a:r>
              <a:rPr lang="en-US" b="1" i="1" dirty="0" smtClean="0">
                <a:solidFill>
                  <a:srgbClr val="3333FF"/>
                </a:solidFill>
              </a:rPr>
              <a:t>IP </a:t>
            </a:r>
            <a:r>
              <a:rPr lang="el-GR" b="1" i="1" dirty="0" smtClean="0">
                <a:solidFill>
                  <a:srgbClr val="3333FF"/>
                </a:solidFill>
              </a:rPr>
              <a:t>διευθύνσεις</a:t>
            </a:r>
            <a:endParaRPr lang="en-US" b="1" i="1" dirty="0" smtClean="0">
              <a:solidFill>
                <a:srgbClr val="3333FF"/>
              </a:solidFill>
            </a:endParaRPr>
          </a:p>
          <a:p>
            <a:pPr>
              <a:buFont typeface="Monotype Sorts"/>
              <a:buNone/>
            </a:pPr>
            <a:r>
              <a:rPr lang="en-US" dirty="0" smtClean="0">
                <a:sym typeface="Wingdings" pitchFamily="2" charset="2"/>
              </a:rPr>
              <a:t> </a:t>
            </a:r>
            <a:r>
              <a:rPr lang="el-GR" dirty="0" smtClean="0">
                <a:sym typeface="Wingdings" pitchFamily="2" charset="2"/>
              </a:rPr>
              <a:t>Όμως</a:t>
            </a:r>
            <a:r>
              <a:rPr lang="en-US" dirty="0" smtClean="0"/>
              <a:t>, </a:t>
            </a:r>
            <a:r>
              <a:rPr lang="el-GR" dirty="0" smtClean="0"/>
              <a:t>το </a:t>
            </a:r>
            <a:r>
              <a:rPr lang="en-US" dirty="0" smtClean="0"/>
              <a:t>DNS </a:t>
            </a:r>
            <a:r>
              <a:rPr lang="el-GR" dirty="0" smtClean="0"/>
              <a:t>επιλύει ονόματα κόμβων για </a:t>
            </a:r>
            <a:r>
              <a:rPr lang="en-US" dirty="0" smtClean="0"/>
              <a:t> </a:t>
            </a:r>
            <a:r>
              <a:rPr lang="el-GR" dirty="0" smtClean="0"/>
              <a:t>κόμβους </a:t>
            </a:r>
            <a:r>
              <a:rPr lang="el-GR" b="1" i="1" u="sng" dirty="0" smtClean="0">
                <a:solidFill>
                  <a:srgbClr val="3333FF"/>
                </a:solidFill>
              </a:rPr>
              <a:t>οπουδήποτε</a:t>
            </a:r>
            <a:r>
              <a:rPr lang="en-US" b="1" dirty="0" smtClean="0">
                <a:solidFill>
                  <a:srgbClr val="3333FF"/>
                </a:solidFill>
              </a:rPr>
              <a:t> </a:t>
            </a:r>
            <a:r>
              <a:rPr lang="el-GR" b="1" dirty="0" smtClean="0">
                <a:solidFill>
                  <a:srgbClr val="3333FF"/>
                </a:solidFill>
              </a:rPr>
              <a:t>στο </a:t>
            </a:r>
            <a:r>
              <a:rPr lang="en-US" b="1" dirty="0" smtClean="0">
                <a:solidFill>
                  <a:srgbClr val="3333FF"/>
                </a:solidFill>
              </a:rPr>
              <a:t>Internet</a:t>
            </a:r>
          </a:p>
          <a:p>
            <a:pPr>
              <a:buFont typeface="Monotype Sorts"/>
              <a:buNone/>
            </a:pPr>
            <a:r>
              <a:rPr lang="en-US" dirty="0" smtClean="0"/>
              <a:t>                     </a:t>
            </a:r>
            <a:r>
              <a:rPr lang="el-GR" dirty="0" smtClean="0"/>
              <a:t>ενώ</a:t>
            </a:r>
            <a:r>
              <a:rPr lang="en-US" dirty="0" smtClean="0"/>
              <a:t> </a:t>
            </a:r>
          </a:p>
          <a:p>
            <a:pPr>
              <a:buFont typeface="Monotype Sorts"/>
              <a:buNone/>
            </a:pPr>
            <a:r>
              <a:rPr lang="en-US" b="1" dirty="0" smtClean="0">
                <a:solidFill>
                  <a:srgbClr val="008000"/>
                </a:solidFill>
              </a:rPr>
              <a:t>    </a:t>
            </a:r>
            <a:r>
              <a:rPr lang="el-GR" dirty="0" smtClean="0">
                <a:sym typeface="Wingdings" pitchFamily="2" charset="2"/>
              </a:rPr>
              <a:t>το</a:t>
            </a:r>
            <a:r>
              <a:rPr lang="en-US" b="1" dirty="0" smtClean="0">
                <a:solidFill>
                  <a:srgbClr val="008000"/>
                </a:solidFill>
              </a:rPr>
              <a:t> ARP </a:t>
            </a:r>
            <a:r>
              <a:rPr lang="el-GR" dirty="0" smtClean="0"/>
              <a:t>επιλύει</a:t>
            </a:r>
            <a:r>
              <a:rPr lang="en-US" dirty="0" smtClean="0"/>
              <a:t> IP </a:t>
            </a:r>
            <a:r>
              <a:rPr lang="el-GR" dirty="0" smtClean="0"/>
              <a:t>διευθύνσεις</a:t>
            </a:r>
            <a:r>
              <a:rPr lang="en-US" dirty="0" smtClean="0"/>
              <a:t> </a:t>
            </a:r>
            <a:r>
              <a:rPr lang="el-GR" b="1" dirty="0" smtClean="0">
                <a:solidFill>
                  <a:srgbClr val="008000"/>
                </a:solidFill>
              </a:rPr>
              <a:t>μόνο για κόμβους στο</a:t>
            </a:r>
            <a:r>
              <a:rPr lang="en-US" b="1" dirty="0" smtClean="0">
                <a:solidFill>
                  <a:srgbClr val="008000"/>
                </a:solidFill>
              </a:rPr>
              <a:t> </a:t>
            </a:r>
            <a:r>
              <a:rPr lang="el-GR" b="1" u="sng" dirty="0" smtClean="0">
                <a:solidFill>
                  <a:srgbClr val="008000"/>
                </a:solidFill>
              </a:rPr>
              <a:t>ίδιο </a:t>
            </a:r>
            <a:r>
              <a:rPr lang="en-US" b="1" u="sng" dirty="0" smtClean="0">
                <a:solidFill>
                  <a:srgbClr val="008000"/>
                </a:solidFill>
              </a:rPr>
              <a:t>LAN</a:t>
            </a:r>
            <a:endParaRPr lang="el-GR" b="1" u="sng" dirty="0" smtClean="0">
              <a:solidFill>
                <a:srgbClr val="008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MAC </a:t>
            </a:r>
            <a:r>
              <a:rPr lang="el-GR" smtClean="0"/>
              <a:t>Διευθύνσεις</a:t>
            </a:r>
          </a:p>
        </p:txBody>
      </p:sp>
      <p:sp>
        <p:nvSpPr>
          <p:cNvPr id="80899" name="Rectangle 3"/>
          <p:cNvSpPr>
            <a:spLocks noGrp="1" noChangeArrowheads="1"/>
          </p:cNvSpPr>
          <p:nvPr>
            <p:ph idx="1"/>
          </p:nvPr>
        </p:nvSpPr>
        <p:spPr>
          <a:xfrm>
            <a:off x="-468313" y="2209800"/>
            <a:ext cx="10082213" cy="4648200"/>
          </a:xfrm>
        </p:spPr>
        <p:txBody>
          <a:bodyPr/>
          <a:lstStyle/>
          <a:p>
            <a:pPr lvl="1">
              <a:buFont typeface="Monotype Sorts"/>
              <a:buNone/>
            </a:pPr>
            <a:r>
              <a:rPr lang="en-US" sz="2400" smtClean="0">
                <a:sym typeface="Wingdings" pitchFamily="2" charset="2"/>
              </a:rPr>
              <a:t></a:t>
            </a:r>
            <a:r>
              <a:rPr lang="el-GR" sz="2400" smtClean="0">
                <a:sym typeface="Wingdings" pitchFamily="2" charset="2"/>
              </a:rPr>
              <a:t> </a:t>
            </a:r>
            <a:r>
              <a:rPr lang="el-GR" sz="2200" smtClean="0"/>
              <a:t>χρησιμοποιείται για να βάζει πλαίσια από ένα </a:t>
            </a:r>
            <a:r>
              <a:rPr lang="en-US" sz="2200" smtClean="0"/>
              <a:t>interface </a:t>
            </a:r>
            <a:r>
              <a:rPr lang="el-GR" sz="2200" smtClean="0"/>
              <a:t>σε ένα </a:t>
            </a:r>
          </a:p>
          <a:p>
            <a:pPr lvl="1">
              <a:buFont typeface="Monotype Sorts"/>
              <a:buNone/>
            </a:pPr>
            <a:r>
              <a:rPr lang="el-GR" sz="2200" smtClean="0"/>
              <a:t>άλλο </a:t>
            </a:r>
            <a:r>
              <a:rPr lang="en-US" sz="2200" smtClean="0"/>
              <a:t>interface </a:t>
            </a:r>
            <a:r>
              <a:rPr lang="el-GR" sz="2200" smtClean="0"/>
              <a:t>φυσικά συνεδεμένο </a:t>
            </a:r>
            <a:r>
              <a:rPr lang="en-US" sz="2200" smtClean="0"/>
              <a:t>(</a:t>
            </a:r>
            <a:r>
              <a:rPr lang="el-GR" sz="2200" smtClean="0"/>
              <a:t>ίδιο δίκτυο</a:t>
            </a:r>
            <a:r>
              <a:rPr lang="en-US" sz="2200" smtClean="0"/>
              <a:t>)</a:t>
            </a:r>
          </a:p>
          <a:p>
            <a:pPr lvl="1"/>
            <a:r>
              <a:rPr lang="en-US" sz="2200" smtClean="0">
                <a:solidFill>
                  <a:schemeClr val="hlink"/>
                </a:solidFill>
              </a:rPr>
              <a:t>48-bit MAC </a:t>
            </a:r>
            <a:r>
              <a:rPr lang="el-GR" sz="2200" smtClean="0">
                <a:solidFill>
                  <a:schemeClr val="hlink"/>
                </a:solidFill>
              </a:rPr>
              <a:t>διεύθυνση</a:t>
            </a:r>
            <a:r>
              <a:rPr lang="en-US" sz="2200" smtClean="0">
                <a:solidFill>
                  <a:schemeClr val="hlink"/>
                </a:solidFill>
              </a:rPr>
              <a:t> </a:t>
            </a:r>
            <a:r>
              <a:rPr lang="en-US" sz="2200" smtClean="0"/>
              <a:t>(</a:t>
            </a:r>
            <a:r>
              <a:rPr lang="el-GR" sz="2200" smtClean="0"/>
              <a:t>για τα περισσότερα</a:t>
            </a:r>
            <a:r>
              <a:rPr lang="en-US" sz="2200" smtClean="0"/>
              <a:t> LANs) </a:t>
            </a:r>
            <a:r>
              <a:rPr lang="el-GR" sz="2200" smtClean="0"/>
              <a:t>τοποθετημενη μέσα στη </a:t>
            </a:r>
            <a:r>
              <a:rPr lang="en-US" sz="2200" smtClean="0"/>
              <a:t>ROM</a:t>
            </a:r>
            <a:r>
              <a:rPr lang="el-GR" sz="2200" smtClean="0"/>
              <a:t> του </a:t>
            </a:r>
            <a:r>
              <a:rPr lang="en-US" sz="2200" smtClean="0"/>
              <a:t>adapter</a:t>
            </a:r>
          </a:p>
          <a:p>
            <a:pPr lvl="1">
              <a:buFont typeface="Monotype Sorts"/>
              <a:buNone/>
            </a:pPr>
            <a:endParaRPr lang="en-US" sz="2400" smtClean="0"/>
          </a:p>
          <a:p>
            <a:pPr lvl="1">
              <a:buFont typeface="Monotype Sorts"/>
              <a:buNone/>
            </a:pPr>
            <a:endParaRPr lang="en-US" sz="2400" smtClean="0"/>
          </a:p>
          <a:p>
            <a:pPr>
              <a:buFont typeface="Monotype Sorts"/>
              <a:buNone/>
            </a:pPr>
            <a:r>
              <a:rPr lang="en-US" sz="2800" smtClean="0"/>
              <a:t>        </a:t>
            </a:r>
            <a:r>
              <a:rPr lang="en-US" sz="2800" smtClean="0">
                <a:sym typeface="Wingdings" pitchFamily="2" charset="2"/>
              </a:rPr>
              <a:t>  </a:t>
            </a:r>
            <a:r>
              <a:rPr lang="en-US" smtClean="0">
                <a:solidFill>
                  <a:srgbClr val="3333FF"/>
                </a:solidFill>
              </a:rPr>
              <a:t>32-bit IP </a:t>
            </a:r>
            <a:r>
              <a:rPr lang="el-GR" smtClean="0">
                <a:solidFill>
                  <a:srgbClr val="3333FF"/>
                </a:solidFill>
              </a:rPr>
              <a:t>διεύθυνση</a:t>
            </a:r>
            <a:r>
              <a:rPr lang="en-US" smtClean="0"/>
              <a:t>: </a:t>
            </a:r>
          </a:p>
          <a:p>
            <a:pPr lvl="1"/>
            <a:r>
              <a:rPr lang="el-GR" i="1" smtClean="0"/>
              <a:t>διεύθυνση επιπέδου δικτύου</a:t>
            </a:r>
            <a:endParaRPr lang="en-US" smtClean="0"/>
          </a:p>
          <a:p>
            <a:pPr lvl="1"/>
            <a:r>
              <a:rPr lang="el-GR" smtClean="0"/>
              <a:t>χρησιμοποιείται για να βάζει δεδομενογράμματα στο </a:t>
            </a:r>
            <a:r>
              <a:rPr lang="en-US" smtClean="0"/>
              <a:t>IP </a:t>
            </a:r>
            <a:r>
              <a:rPr lang="el-GR" smtClean="0"/>
              <a:t>υποδίκτυο του προορισμού</a:t>
            </a:r>
            <a:endParaRPr lang="el-GR" sz="2400" smtClean="0"/>
          </a:p>
          <a:p>
            <a:pPr lvl="1"/>
            <a:endParaRPr lang="el-GR" sz="2400" smtClean="0"/>
          </a:p>
        </p:txBody>
      </p:sp>
      <p:sp>
        <p:nvSpPr>
          <p:cNvPr id="80900" name="Text Box 4"/>
          <p:cNvSpPr txBox="1">
            <a:spLocks noChangeArrowheads="1"/>
          </p:cNvSpPr>
          <p:nvPr/>
        </p:nvSpPr>
        <p:spPr bwMode="auto">
          <a:xfrm>
            <a:off x="2581275" y="1125538"/>
            <a:ext cx="6040438" cy="762000"/>
          </a:xfrm>
          <a:prstGeom prst="rect">
            <a:avLst/>
          </a:prstGeom>
          <a:noFill/>
          <a:ln w="12700">
            <a:noFill/>
            <a:miter lim="800000"/>
            <a:headEnd type="none" w="sm" len="sm"/>
            <a:tailEnd type="none" w="sm" len="sm"/>
          </a:ln>
        </p:spPr>
        <p:txBody>
          <a:bodyPr wrap="none">
            <a:spAutoFit/>
          </a:bodyPr>
          <a:lstStyle/>
          <a:p>
            <a:pPr algn="r"/>
            <a:r>
              <a:rPr lang="el-GR" sz="2200">
                <a:solidFill>
                  <a:srgbClr val="000066"/>
                </a:solidFill>
              </a:rPr>
              <a:t>Ή </a:t>
            </a:r>
            <a:r>
              <a:rPr lang="en-US" sz="2200">
                <a:solidFill>
                  <a:srgbClr val="000066"/>
                </a:solidFill>
              </a:rPr>
              <a:t>LAN </a:t>
            </a:r>
            <a:r>
              <a:rPr lang="el-GR" sz="2200">
                <a:solidFill>
                  <a:srgbClr val="000066"/>
                </a:solidFill>
              </a:rPr>
              <a:t>ή</a:t>
            </a:r>
            <a:r>
              <a:rPr lang="en-US" sz="2200">
                <a:solidFill>
                  <a:srgbClr val="000066"/>
                </a:solidFill>
              </a:rPr>
              <a:t> </a:t>
            </a:r>
            <a:r>
              <a:rPr lang="el-GR" sz="2200">
                <a:solidFill>
                  <a:srgbClr val="000066"/>
                </a:solidFill>
              </a:rPr>
              <a:t>φυσικές</a:t>
            </a:r>
            <a:r>
              <a:rPr lang="en-US" sz="2200">
                <a:solidFill>
                  <a:srgbClr val="000066"/>
                </a:solidFill>
              </a:rPr>
              <a:t> </a:t>
            </a:r>
            <a:r>
              <a:rPr lang="el-GR" sz="2200">
                <a:solidFill>
                  <a:srgbClr val="000066"/>
                </a:solidFill>
              </a:rPr>
              <a:t>ή</a:t>
            </a:r>
            <a:r>
              <a:rPr lang="en-US" sz="2200">
                <a:solidFill>
                  <a:srgbClr val="000066"/>
                </a:solidFill>
              </a:rPr>
              <a:t> Ethernet </a:t>
            </a:r>
            <a:r>
              <a:rPr lang="el-GR" sz="2200">
                <a:solidFill>
                  <a:srgbClr val="000066"/>
                </a:solidFill>
              </a:rPr>
              <a:t>διευθύνσεις</a:t>
            </a:r>
          </a:p>
          <a:p>
            <a:pPr algn="r"/>
            <a:r>
              <a:rPr lang="el-GR" sz="2200">
                <a:solidFill>
                  <a:srgbClr val="000066"/>
                </a:solidFill>
              </a:rPr>
              <a:t>(άλλα ονόματα με τα οποία θα τις συναντήσετε)</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sz="2800" smtClean="0"/>
              <a:t>Γιατί κάποια επίπεδα έχουν την δικιά τους διεύθυνση</a:t>
            </a:r>
            <a:r>
              <a:rPr lang="en-US" sz="2800" smtClean="0"/>
              <a:t>?</a:t>
            </a:r>
            <a:endParaRPr lang="el-GR" sz="2800" smtClean="0"/>
          </a:p>
        </p:txBody>
      </p:sp>
      <p:sp>
        <p:nvSpPr>
          <p:cNvPr id="81923" name="Rectangle 3"/>
          <p:cNvSpPr>
            <a:spLocks noGrp="1" noChangeArrowheads="1"/>
          </p:cNvSpPr>
          <p:nvPr>
            <p:ph idx="1"/>
          </p:nvPr>
        </p:nvSpPr>
        <p:spPr>
          <a:xfrm>
            <a:off x="0" y="1143000"/>
            <a:ext cx="9467850" cy="4648200"/>
          </a:xfrm>
        </p:spPr>
        <p:txBody>
          <a:bodyPr/>
          <a:lstStyle/>
          <a:p>
            <a:pPr>
              <a:buFont typeface="Arial" pitchFamily="34" charset="0"/>
              <a:buChar char="•"/>
            </a:pPr>
            <a:r>
              <a:rPr lang="el-GR" b="1" i="1" dirty="0" smtClean="0">
                <a:solidFill>
                  <a:schemeClr val="accent2"/>
                </a:solidFill>
              </a:rPr>
              <a:t>Ονόματα κόμβων</a:t>
            </a:r>
            <a:r>
              <a:rPr lang="en-US" dirty="0" smtClean="0"/>
              <a:t> </a:t>
            </a:r>
            <a:r>
              <a:rPr lang="el-GR" dirty="0" smtClean="0"/>
              <a:t>για το</a:t>
            </a:r>
            <a:r>
              <a:rPr lang="en-US" dirty="0" smtClean="0"/>
              <a:t> </a:t>
            </a:r>
            <a:r>
              <a:rPr lang="el-GR" b="1" dirty="0" smtClean="0">
                <a:solidFill>
                  <a:schemeClr val="accent2"/>
                </a:solidFill>
              </a:rPr>
              <a:t>επίπεδο εφαρμογής</a:t>
            </a:r>
            <a:endParaRPr lang="en-US" b="1" dirty="0" smtClean="0">
              <a:solidFill>
                <a:schemeClr val="accent2"/>
              </a:solidFill>
            </a:endParaRPr>
          </a:p>
          <a:p>
            <a:pPr>
              <a:buFont typeface="Arial" pitchFamily="34" charset="0"/>
              <a:buChar char="•"/>
            </a:pPr>
            <a:r>
              <a:rPr lang="en-US" b="1" i="1" dirty="0" smtClean="0">
                <a:solidFill>
                  <a:srgbClr val="3333FF"/>
                </a:solidFill>
              </a:rPr>
              <a:t>IP </a:t>
            </a:r>
            <a:r>
              <a:rPr lang="el-GR" b="1" i="1" dirty="0" smtClean="0">
                <a:solidFill>
                  <a:srgbClr val="3333FF"/>
                </a:solidFill>
              </a:rPr>
              <a:t>διευθύνσεις</a:t>
            </a:r>
            <a:r>
              <a:rPr lang="en-US" dirty="0" smtClean="0"/>
              <a:t> </a:t>
            </a:r>
            <a:r>
              <a:rPr lang="el-GR" dirty="0" smtClean="0"/>
              <a:t>για το</a:t>
            </a:r>
            <a:r>
              <a:rPr lang="en-US" dirty="0" smtClean="0"/>
              <a:t> </a:t>
            </a:r>
            <a:r>
              <a:rPr lang="el-GR" b="1" dirty="0" smtClean="0">
                <a:solidFill>
                  <a:srgbClr val="3333FF"/>
                </a:solidFill>
              </a:rPr>
              <a:t>επίπεδο δικτύου</a:t>
            </a:r>
            <a:endParaRPr lang="en-US" b="1" dirty="0" smtClean="0">
              <a:solidFill>
                <a:srgbClr val="3333FF"/>
              </a:solidFill>
            </a:endParaRPr>
          </a:p>
          <a:p>
            <a:pPr>
              <a:buFont typeface="Arial" pitchFamily="34" charset="0"/>
              <a:buChar char="•"/>
            </a:pPr>
            <a:r>
              <a:rPr lang="en-US" b="1" i="1" dirty="0" smtClean="0">
                <a:solidFill>
                  <a:srgbClr val="008000"/>
                </a:solidFill>
              </a:rPr>
              <a:t>MAC </a:t>
            </a:r>
            <a:r>
              <a:rPr lang="el-GR" b="1" i="1" dirty="0" smtClean="0">
                <a:solidFill>
                  <a:srgbClr val="008000"/>
                </a:solidFill>
              </a:rPr>
              <a:t>διευθύνσεις</a:t>
            </a:r>
            <a:r>
              <a:rPr lang="en-US" dirty="0" smtClean="0"/>
              <a:t> </a:t>
            </a:r>
            <a:r>
              <a:rPr lang="el-GR" dirty="0" smtClean="0"/>
              <a:t>για το</a:t>
            </a:r>
            <a:r>
              <a:rPr lang="en-US" dirty="0" smtClean="0"/>
              <a:t> </a:t>
            </a:r>
            <a:r>
              <a:rPr lang="en-US" b="1" dirty="0" smtClean="0">
                <a:solidFill>
                  <a:srgbClr val="008000"/>
                </a:solidFill>
              </a:rPr>
              <a:t>MAC </a:t>
            </a:r>
            <a:r>
              <a:rPr lang="el-GR" b="1" dirty="0" smtClean="0">
                <a:solidFill>
                  <a:srgbClr val="008000"/>
                </a:solidFill>
              </a:rPr>
              <a:t>επίπεδο</a:t>
            </a:r>
            <a:endParaRPr lang="en-US" b="1" dirty="0" smtClean="0">
              <a:solidFill>
                <a:srgbClr val="008000"/>
              </a:solidFill>
            </a:endParaRPr>
          </a:p>
          <a:p>
            <a:pPr>
              <a:buFont typeface="Arial" pitchFamily="34" charset="0"/>
              <a:buChar char="•"/>
            </a:pPr>
            <a:endParaRPr lang="en-US" sz="900" b="1" dirty="0" smtClean="0">
              <a:solidFill>
                <a:srgbClr val="008000"/>
              </a:solidFill>
            </a:endParaRPr>
          </a:p>
          <a:p>
            <a:pPr marL="0" indent="0">
              <a:buNone/>
            </a:pPr>
            <a:r>
              <a:rPr lang="el-GR" sz="2200" dirty="0" smtClean="0"/>
              <a:t>Αν διευθύνσεις επιπέδου δικτύου </a:t>
            </a:r>
            <a:r>
              <a:rPr lang="el-GR" sz="2200" dirty="0" err="1" smtClean="0"/>
              <a:t>χρησιμοποιόντουσαν</a:t>
            </a:r>
            <a:r>
              <a:rPr lang="el-GR" sz="2200" dirty="0" smtClean="0"/>
              <a:t> από</a:t>
            </a:r>
            <a:r>
              <a:rPr lang="en-US" sz="2200" dirty="0" smtClean="0"/>
              <a:t> adapters </a:t>
            </a:r>
            <a:r>
              <a:rPr lang="en-US" sz="2200" dirty="0" smtClean="0">
                <a:sym typeface="Wingdings" pitchFamily="2" charset="2"/>
              </a:rPr>
              <a:t> </a:t>
            </a:r>
          </a:p>
          <a:p>
            <a:pPr marL="0" indent="0">
              <a:buNone/>
            </a:pPr>
            <a:r>
              <a:rPr lang="en-US" sz="2200" dirty="0" smtClean="0"/>
              <a:t> </a:t>
            </a:r>
            <a:r>
              <a:rPr lang="el-GR" sz="2200" dirty="0" smtClean="0"/>
              <a:t>η διεύθυνση επιπέδου δικτύου θα έπρεπε να αποθηκευθεί στην </a:t>
            </a:r>
            <a:r>
              <a:rPr lang="en-US" sz="2200" dirty="0" smtClean="0"/>
              <a:t>RAM </a:t>
            </a:r>
            <a:r>
              <a:rPr lang="el-GR" sz="2200" dirty="0" smtClean="0"/>
              <a:t>του </a:t>
            </a:r>
            <a:r>
              <a:rPr lang="en-US" sz="2200" dirty="0" smtClean="0"/>
              <a:t>adapter</a:t>
            </a:r>
          </a:p>
          <a:p>
            <a:pPr>
              <a:buFont typeface="Monotype Sorts"/>
              <a:buNone/>
            </a:pPr>
            <a:r>
              <a:rPr lang="en-US" sz="3200" dirty="0" smtClean="0">
                <a:sym typeface="Wingdings" pitchFamily="2" charset="2"/>
              </a:rPr>
              <a:t></a:t>
            </a:r>
            <a:r>
              <a:rPr lang="en-US" sz="2200" dirty="0" smtClean="0">
                <a:sym typeface="Wingdings" pitchFamily="2" charset="2"/>
              </a:rPr>
              <a:t> </a:t>
            </a:r>
            <a:r>
              <a:rPr lang="el-GR" sz="2200" dirty="0" err="1" smtClean="0">
                <a:solidFill>
                  <a:srgbClr val="2929FF"/>
                </a:solidFill>
                <a:sym typeface="Wingdings" pitchFamily="2" charset="2"/>
              </a:rPr>
              <a:t>Ξαναρυθμίζονται</a:t>
            </a:r>
            <a:r>
              <a:rPr lang="el-GR" sz="2200" dirty="0" smtClean="0">
                <a:solidFill>
                  <a:srgbClr val="2929FF"/>
                </a:solidFill>
                <a:sym typeface="Wingdings" pitchFamily="2" charset="2"/>
              </a:rPr>
              <a:t> κάθε φορά που η συσκευή μετακινείται</a:t>
            </a:r>
            <a:endParaRPr lang="en-US" sz="2200" dirty="0" smtClean="0">
              <a:solidFill>
                <a:srgbClr val="2929FF"/>
              </a:solidFill>
            </a:endParaRPr>
          </a:p>
          <a:p>
            <a:pPr>
              <a:buSzTx/>
              <a:buFont typeface="Wingdings" pitchFamily="2" charset="2"/>
              <a:buChar char="L"/>
            </a:pPr>
            <a:r>
              <a:rPr lang="el-GR" sz="2200" dirty="0" smtClean="0">
                <a:solidFill>
                  <a:srgbClr val="3333FF"/>
                </a:solidFill>
              </a:rPr>
              <a:t>Οι </a:t>
            </a:r>
            <a:r>
              <a:rPr lang="en-US" sz="2200" dirty="0" smtClean="0">
                <a:solidFill>
                  <a:srgbClr val="3333FF"/>
                </a:solidFill>
              </a:rPr>
              <a:t>adapters </a:t>
            </a:r>
            <a:r>
              <a:rPr lang="el-GR" sz="2200" dirty="0" smtClean="0">
                <a:solidFill>
                  <a:srgbClr val="3333FF"/>
                </a:solidFill>
              </a:rPr>
              <a:t>δεν θα υποστήριζαν εύκολα διαφορετικά πρωτόκολλα επιπέδου δικτύου</a:t>
            </a:r>
            <a:r>
              <a:rPr lang="en-US" sz="2200" dirty="0" smtClean="0">
                <a:solidFill>
                  <a:srgbClr val="3333FF"/>
                </a:solidFill>
              </a:rPr>
              <a:t> …</a:t>
            </a:r>
          </a:p>
          <a:p>
            <a:pPr>
              <a:buFont typeface="Wingdings" pitchFamily="2" charset="2"/>
              <a:buNone/>
            </a:pPr>
            <a:endParaRPr lang="en-US" sz="900" dirty="0" smtClean="0">
              <a:solidFill>
                <a:srgbClr val="3333FF"/>
              </a:solidFill>
            </a:endParaRPr>
          </a:p>
          <a:p>
            <a:pPr marL="0" indent="0">
              <a:buNone/>
            </a:pPr>
            <a:r>
              <a:rPr lang="el-GR" sz="2200" dirty="0" smtClean="0"/>
              <a:t>Αν δεν υπήρχε </a:t>
            </a:r>
            <a:r>
              <a:rPr lang="el-GR" sz="2200" b="1" dirty="0" smtClean="0"/>
              <a:t>καμία διεύθυνση</a:t>
            </a:r>
            <a:r>
              <a:rPr lang="en-US" sz="2200" dirty="0" smtClean="0"/>
              <a:t> </a:t>
            </a:r>
            <a:r>
              <a:rPr lang="el-GR" sz="2200" dirty="0" smtClean="0"/>
              <a:t>στους </a:t>
            </a:r>
            <a:r>
              <a:rPr lang="en-US" sz="2200" dirty="0" smtClean="0"/>
              <a:t>adapters &amp; </a:t>
            </a:r>
            <a:r>
              <a:rPr lang="el-GR" sz="2200" dirty="0" smtClean="0"/>
              <a:t>έπρεπε ο καθένας να στείλει τα δεδομένα στον κόμβο, το οποίο θα δημιουργούσε</a:t>
            </a:r>
            <a:endParaRPr lang="en-US" sz="2200" dirty="0" smtClean="0">
              <a:sym typeface="Wingdings" pitchFamily="2" charset="2"/>
            </a:endParaRPr>
          </a:p>
          <a:p>
            <a:pPr>
              <a:buFont typeface="Monotype Sorts"/>
              <a:buNone/>
            </a:pPr>
            <a:r>
              <a:rPr lang="el-GR" sz="2200" dirty="0" smtClean="0">
                <a:solidFill>
                  <a:schemeClr val="hlink"/>
                </a:solidFill>
                <a:sym typeface="Wingdings" pitchFamily="2" charset="2"/>
              </a:rPr>
              <a:t>       </a:t>
            </a:r>
            <a:r>
              <a:rPr lang="el-GR" sz="2200" u="sng" dirty="0" smtClean="0">
                <a:solidFill>
                  <a:schemeClr val="hlink"/>
                </a:solidFill>
                <a:sym typeface="Wingdings" pitchFamily="2" charset="2"/>
              </a:rPr>
              <a:t>περιττές</a:t>
            </a:r>
            <a:r>
              <a:rPr lang="en-US" sz="2200" u="sng" dirty="0" smtClean="0">
                <a:solidFill>
                  <a:schemeClr val="hlink"/>
                </a:solidFill>
              </a:rPr>
              <a:t> </a:t>
            </a:r>
            <a:r>
              <a:rPr lang="el-GR" sz="2200" u="sng" dirty="0" smtClean="0">
                <a:solidFill>
                  <a:schemeClr val="hlink"/>
                </a:solidFill>
              </a:rPr>
              <a:t>διακοπές </a:t>
            </a:r>
            <a:r>
              <a:rPr lang="el-GR" sz="2200" dirty="0" smtClean="0">
                <a:solidFill>
                  <a:schemeClr val="hlink"/>
                </a:solidFill>
              </a:rPr>
              <a:t>(</a:t>
            </a:r>
            <a:r>
              <a:rPr lang="en-US" sz="2200" dirty="0" smtClean="0">
                <a:solidFill>
                  <a:schemeClr val="hlink"/>
                </a:solidFill>
              </a:rPr>
              <a:t>interruptions</a:t>
            </a:r>
            <a:r>
              <a:rPr lang="el-GR" sz="2200" dirty="0" smtClean="0">
                <a:solidFill>
                  <a:schemeClr val="hlink"/>
                </a:solidFill>
              </a:rPr>
              <a:t>)</a:t>
            </a:r>
            <a:r>
              <a:rPr lang="en-US" sz="2200" dirty="0" smtClean="0"/>
              <a:t> </a:t>
            </a:r>
            <a:r>
              <a:rPr lang="el-GR" sz="2200" dirty="0" smtClean="0"/>
              <a:t>για κάθε πλαίσιο</a:t>
            </a:r>
            <a:r>
              <a:rPr lang="el-GR" dirty="0"/>
              <a:t>!</a:t>
            </a:r>
            <a:endParaRPr lang="el-GR"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a:xfrm>
            <a:off x="468313" y="115888"/>
            <a:ext cx="7772400" cy="809625"/>
          </a:xfrm>
        </p:spPr>
        <p:txBody>
          <a:bodyPr/>
          <a:lstStyle/>
          <a:p>
            <a:r>
              <a:rPr lang="el-GR" smtClean="0"/>
              <a:t>Τοπολογία Αστεριού (</a:t>
            </a:r>
            <a:r>
              <a:rPr lang="en-US" smtClean="0"/>
              <a:t>Star topology</a:t>
            </a:r>
            <a:r>
              <a:rPr lang="el-GR" smtClean="0"/>
              <a:t>)</a:t>
            </a:r>
            <a:endParaRPr lang="en-US" smtClean="0"/>
          </a:p>
        </p:txBody>
      </p:sp>
      <p:sp>
        <p:nvSpPr>
          <p:cNvPr id="7175" name="Rectangle 3"/>
          <p:cNvSpPr>
            <a:spLocks noGrp="1" noChangeArrowheads="1"/>
          </p:cNvSpPr>
          <p:nvPr>
            <p:ph idx="1"/>
          </p:nvPr>
        </p:nvSpPr>
        <p:spPr>
          <a:xfrm>
            <a:off x="0" y="1571625"/>
            <a:ext cx="9251950" cy="1738313"/>
          </a:xfrm>
        </p:spPr>
        <p:txBody>
          <a:bodyPr/>
          <a:lstStyle/>
          <a:p>
            <a:pPr>
              <a:buFont typeface="Arial" pitchFamily="34" charset="0"/>
              <a:buChar char="•"/>
            </a:pPr>
            <a:r>
              <a:rPr lang="el-GR" sz="2000" dirty="0" smtClean="0"/>
              <a:t>Η τοπολογία του Διαύλου (</a:t>
            </a:r>
            <a:r>
              <a:rPr lang="en-US" sz="2000" dirty="0" smtClean="0"/>
              <a:t>Bus</a:t>
            </a:r>
            <a:r>
              <a:rPr lang="el-GR" sz="2000" dirty="0" smtClean="0"/>
              <a:t> </a:t>
            </a:r>
            <a:r>
              <a:rPr lang="en-US" sz="2000" dirty="0" smtClean="0"/>
              <a:t>topology</a:t>
            </a:r>
            <a:r>
              <a:rPr lang="el-GR" sz="2000" dirty="0" smtClean="0"/>
              <a:t>)</a:t>
            </a:r>
            <a:r>
              <a:rPr lang="en-US" sz="2000" dirty="0" smtClean="0"/>
              <a:t> </a:t>
            </a:r>
            <a:r>
              <a:rPr lang="el-GR" sz="2000" dirty="0" smtClean="0"/>
              <a:t>ήταν δημοφιλής στα μέσα των</a:t>
            </a:r>
            <a:r>
              <a:rPr lang="en-US" sz="2000" dirty="0" smtClean="0"/>
              <a:t> </a:t>
            </a:r>
            <a:r>
              <a:rPr lang="el-GR" sz="2000" dirty="0" smtClean="0"/>
              <a:t>΄</a:t>
            </a:r>
            <a:r>
              <a:rPr lang="en-US" sz="2000" dirty="0" smtClean="0"/>
              <a:t>90s</a:t>
            </a:r>
          </a:p>
          <a:p>
            <a:pPr>
              <a:buFont typeface="Arial" pitchFamily="34" charset="0"/>
              <a:buChar char="•"/>
            </a:pPr>
            <a:r>
              <a:rPr lang="el-GR" sz="2000" dirty="0" smtClean="0"/>
              <a:t>Πιο δημοφιλής τώρα είναι η τοπολογία αστεριού (</a:t>
            </a:r>
            <a:r>
              <a:rPr lang="en-US" sz="2000" dirty="0"/>
              <a:t>s</a:t>
            </a:r>
            <a:r>
              <a:rPr lang="en-US" sz="2000" dirty="0" smtClean="0"/>
              <a:t>tar topology</a:t>
            </a:r>
            <a:r>
              <a:rPr lang="el-GR" sz="2000" dirty="0" smtClean="0"/>
              <a:t>)</a:t>
            </a:r>
            <a:r>
              <a:rPr lang="en-US" sz="2000" dirty="0" smtClean="0"/>
              <a:t> </a:t>
            </a:r>
            <a:endParaRPr lang="el-GR" sz="2000" dirty="0" smtClean="0"/>
          </a:p>
          <a:p>
            <a:pPr>
              <a:buFont typeface="Arial" pitchFamily="34" charset="0"/>
              <a:buChar char="•"/>
            </a:pPr>
            <a:r>
              <a:rPr lang="el-GR" sz="2000" dirty="0" smtClean="0"/>
              <a:t>Επιλογές σύνδεσης</a:t>
            </a:r>
            <a:r>
              <a:rPr lang="en-US" sz="2000" dirty="0" smtClean="0"/>
              <a:t>: </a:t>
            </a:r>
            <a:r>
              <a:rPr lang="en-US" sz="2000" b="1" dirty="0" smtClean="0">
                <a:solidFill>
                  <a:schemeClr val="hlink"/>
                </a:solidFill>
              </a:rPr>
              <a:t>hub </a:t>
            </a:r>
            <a:r>
              <a:rPr lang="el-GR" sz="2000" dirty="0" smtClean="0"/>
              <a:t>ή</a:t>
            </a:r>
            <a:r>
              <a:rPr lang="en-US" sz="2000" dirty="0" smtClean="0"/>
              <a:t> </a:t>
            </a:r>
            <a:r>
              <a:rPr lang="en-US" sz="2000" b="1" dirty="0" smtClean="0">
                <a:solidFill>
                  <a:schemeClr val="hlink"/>
                </a:solidFill>
              </a:rPr>
              <a:t>switch</a:t>
            </a:r>
            <a:r>
              <a:rPr lang="en-US" sz="2000" dirty="0" smtClean="0"/>
              <a:t> </a:t>
            </a:r>
          </a:p>
          <a:p>
            <a:endParaRPr lang="en-US" sz="2000" dirty="0" smtClean="0"/>
          </a:p>
        </p:txBody>
      </p:sp>
      <p:sp>
        <p:nvSpPr>
          <p:cNvPr id="7176" name="Rectangle 4"/>
          <p:cNvSpPr>
            <a:spLocks noChangeArrowheads="1"/>
          </p:cNvSpPr>
          <p:nvPr/>
        </p:nvSpPr>
        <p:spPr bwMode="auto">
          <a:xfrm>
            <a:off x="3657600" y="4584700"/>
            <a:ext cx="423863" cy="1031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graphicFrame>
        <p:nvGraphicFramePr>
          <p:cNvPr id="7170" name="Object 5"/>
          <p:cNvGraphicFramePr>
            <a:graphicFrameLocks noChangeAspect="1"/>
          </p:cNvGraphicFramePr>
          <p:nvPr/>
        </p:nvGraphicFramePr>
        <p:xfrm>
          <a:off x="3649663" y="3095625"/>
          <a:ext cx="611187" cy="520700"/>
        </p:xfrm>
        <a:graphic>
          <a:graphicData uri="http://schemas.openxmlformats.org/presentationml/2006/ole">
            <mc:AlternateContent xmlns:mc="http://schemas.openxmlformats.org/markup-compatibility/2006">
              <mc:Choice xmlns:v="urn:schemas-microsoft-com:vml" Requires="v">
                <p:oleObj spid="_x0000_s7258" name="Clip" r:id="rId3" imgW="1305000" imgH="1085760" progId="">
                  <p:embed/>
                </p:oleObj>
              </mc:Choice>
              <mc:Fallback>
                <p:oleObj name="Clip" r:id="rId3" imgW="1305000" imgH="10857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3095625"/>
                        <a:ext cx="611187"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6"/>
          <p:cNvGraphicFramePr>
            <a:graphicFrameLocks noChangeAspect="1"/>
          </p:cNvGraphicFramePr>
          <p:nvPr/>
        </p:nvGraphicFramePr>
        <p:xfrm>
          <a:off x="3686175" y="5721350"/>
          <a:ext cx="611188" cy="520700"/>
        </p:xfrm>
        <a:graphic>
          <a:graphicData uri="http://schemas.openxmlformats.org/presentationml/2006/ole">
            <mc:AlternateContent xmlns:mc="http://schemas.openxmlformats.org/markup-compatibility/2006">
              <mc:Choice xmlns:v="urn:schemas-microsoft-com:vml" Requires="v">
                <p:oleObj spid="_x0000_s7259" name="Clip" r:id="rId5" imgW="1305000" imgH="1085760" progId="">
                  <p:embed/>
                </p:oleObj>
              </mc:Choice>
              <mc:Fallback>
                <p:oleObj name="Clip" r:id="rId5"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75" y="5721350"/>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7"/>
          <p:cNvGraphicFramePr>
            <a:graphicFrameLocks noChangeAspect="1"/>
          </p:cNvGraphicFramePr>
          <p:nvPr/>
        </p:nvGraphicFramePr>
        <p:xfrm>
          <a:off x="5335588" y="4291013"/>
          <a:ext cx="611187" cy="520700"/>
        </p:xfrm>
        <a:graphic>
          <a:graphicData uri="http://schemas.openxmlformats.org/presentationml/2006/ole">
            <mc:AlternateContent xmlns:mc="http://schemas.openxmlformats.org/markup-compatibility/2006">
              <mc:Choice xmlns:v="urn:schemas-microsoft-com:vml" Requires="v">
                <p:oleObj spid="_x0000_s7260" name="Clip" r:id="rId6" imgW="1305000" imgH="1085760" progId="">
                  <p:embed/>
                </p:oleObj>
              </mc:Choice>
              <mc:Fallback>
                <p:oleObj name="Clip" r:id="rId6"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588" y="4291013"/>
                        <a:ext cx="611187"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8"/>
          <p:cNvGraphicFramePr>
            <a:graphicFrameLocks noChangeAspect="1"/>
          </p:cNvGraphicFramePr>
          <p:nvPr/>
        </p:nvGraphicFramePr>
        <p:xfrm>
          <a:off x="1958975" y="4303713"/>
          <a:ext cx="611188" cy="520700"/>
        </p:xfrm>
        <a:graphic>
          <a:graphicData uri="http://schemas.openxmlformats.org/presentationml/2006/ole">
            <mc:AlternateContent xmlns:mc="http://schemas.openxmlformats.org/markup-compatibility/2006">
              <mc:Choice xmlns:v="urn:schemas-microsoft-com:vml" Requires="v">
                <p:oleObj spid="_x0000_s7261" name="Clip" r:id="rId7" imgW="1305000" imgH="1085760" progId="">
                  <p:embed/>
                </p:oleObj>
              </mc:Choice>
              <mc:Fallback>
                <p:oleObj name="Clip" r:id="rId7"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4303713"/>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Rectangle 9"/>
          <p:cNvSpPr>
            <a:spLocks noChangeArrowheads="1"/>
          </p:cNvSpPr>
          <p:nvPr/>
        </p:nvSpPr>
        <p:spPr bwMode="auto">
          <a:xfrm>
            <a:off x="2533650" y="4470400"/>
            <a:ext cx="184150" cy="152400"/>
          </a:xfrm>
          <a:prstGeom prst="rect">
            <a:avLst/>
          </a:prstGeom>
          <a:solidFill>
            <a:schemeClr val="accent1"/>
          </a:solidFill>
          <a:ln w="9525">
            <a:solidFill>
              <a:schemeClr val="tx1"/>
            </a:solidFill>
            <a:miter lim="800000"/>
            <a:headEnd/>
            <a:tailEnd/>
          </a:ln>
        </p:spPr>
        <p:txBody>
          <a:bodyPr wrap="none" anchor="ctr"/>
          <a:lstStyle/>
          <a:p>
            <a:pPr algn="r"/>
            <a:endParaRPr lang="el-GR"/>
          </a:p>
        </p:txBody>
      </p:sp>
      <p:sp>
        <p:nvSpPr>
          <p:cNvPr id="7178" name="Rectangle 10"/>
          <p:cNvSpPr>
            <a:spLocks noChangeArrowheads="1"/>
          </p:cNvSpPr>
          <p:nvPr/>
        </p:nvSpPr>
        <p:spPr bwMode="auto">
          <a:xfrm>
            <a:off x="5224463" y="4470400"/>
            <a:ext cx="184150" cy="152400"/>
          </a:xfrm>
          <a:prstGeom prst="rect">
            <a:avLst/>
          </a:prstGeom>
          <a:solidFill>
            <a:schemeClr val="accent1"/>
          </a:solidFill>
          <a:ln w="9525">
            <a:solidFill>
              <a:schemeClr val="tx1"/>
            </a:solidFill>
            <a:miter lim="800000"/>
            <a:headEnd/>
            <a:tailEnd/>
          </a:ln>
        </p:spPr>
        <p:txBody>
          <a:bodyPr wrap="none" anchor="ctr"/>
          <a:lstStyle/>
          <a:p>
            <a:pPr algn="r"/>
            <a:endParaRPr lang="el-GR"/>
          </a:p>
        </p:txBody>
      </p:sp>
      <p:sp>
        <p:nvSpPr>
          <p:cNvPr id="7179" name="Rectangle 11"/>
          <p:cNvSpPr>
            <a:spLocks noChangeArrowheads="1"/>
          </p:cNvSpPr>
          <p:nvPr/>
        </p:nvSpPr>
        <p:spPr bwMode="auto">
          <a:xfrm>
            <a:off x="3937000" y="3606800"/>
            <a:ext cx="144463" cy="241300"/>
          </a:xfrm>
          <a:prstGeom prst="rect">
            <a:avLst/>
          </a:prstGeom>
          <a:solidFill>
            <a:schemeClr val="accent1"/>
          </a:solidFill>
          <a:ln w="9525">
            <a:solidFill>
              <a:schemeClr val="tx1"/>
            </a:solidFill>
            <a:miter lim="800000"/>
            <a:headEnd/>
            <a:tailEnd/>
          </a:ln>
        </p:spPr>
        <p:txBody>
          <a:bodyPr wrap="none" anchor="ctr"/>
          <a:lstStyle/>
          <a:p>
            <a:pPr algn="r"/>
            <a:endParaRPr lang="el-GR"/>
          </a:p>
        </p:txBody>
      </p:sp>
      <p:sp>
        <p:nvSpPr>
          <p:cNvPr id="7180" name="Rectangle 12"/>
          <p:cNvSpPr>
            <a:spLocks noChangeArrowheads="1"/>
          </p:cNvSpPr>
          <p:nvPr/>
        </p:nvSpPr>
        <p:spPr bwMode="auto">
          <a:xfrm>
            <a:off x="3946525" y="5497513"/>
            <a:ext cx="144463" cy="241300"/>
          </a:xfrm>
          <a:prstGeom prst="rect">
            <a:avLst/>
          </a:prstGeom>
          <a:solidFill>
            <a:schemeClr val="accent1"/>
          </a:solidFill>
          <a:ln w="9525">
            <a:solidFill>
              <a:schemeClr val="tx1"/>
            </a:solidFill>
            <a:miter lim="800000"/>
            <a:headEnd/>
            <a:tailEnd/>
          </a:ln>
        </p:spPr>
        <p:txBody>
          <a:bodyPr wrap="none" anchor="ctr"/>
          <a:lstStyle/>
          <a:p>
            <a:pPr algn="r"/>
            <a:endParaRPr lang="el-GR"/>
          </a:p>
        </p:txBody>
      </p:sp>
      <p:sp>
        <p:nvSpPr>
          <p:cNvPr id="7181" name="Line 13"/>
          <p:cNvSpPr>
            <a:spLocks noChangeShapeType="1"/>
          </p:cNvSpPr>
          <p:nvPr/>
        </p:nvSpPr>
        <p:spPr bwMode="auto">
          <a:xfrm>
            <a:off x="2717800" y="4533900"/>
            <a:ext cx="1004888" cy="0"/>
          </a:xfrm>
          <a:prstGeom prst="line">
            <a:avLst/>
          </a:prstGeom>
          <a:noFill/>
          <a:ln w="9525">
            <a:solidFill>
              <a:schemeClr val="tx1"/>
            </a:solidFill>
            <a:round/>
            <a:headEnd/>
            <a:tailEnd/>
          </a:ln>
        </p:spPr>
        <p:txBody>
          <a:bodyPr wrap="none"/>
          <a:lstStyle/>
          <a:p>
            <a:endParaRPr lang="el-GR"/>
          </a:p>
        </p:txBody>
      </p:sp>
      <p:sp>
        <p:nvSpPr>
          <p:cNvPr id="7182" name="Line 14"/>
          <p:cNvSpPr>
            <a:spLocks noChangeShapeType="1"/>
          </p:cNvSpPr>
          <p:nvPr/>
        </p:nvSpPr>
        <p:spPr bwMode="auto">
          <a:xfrm>
            <a:off x="3992563" y="3851275"/>
            <a:ext cx="0" cy="566738"/>
          </a:xfrm>
          <a:prstGeom prst="line">
            <a:avLst/>
          </a:prstGeom>
          <a:noFill/>
          <a:ln w="9525">
            <a:solidFill>
              <a:schemeClr val="tx1"/>
            </a:solidFill>
            <a:round/>
            <a:headEnd/>
            <a:tailEnd/>
          </a:ln>
        </p:spPr>
        <p:txBody>
          <a:bodyPr wrap="none"/>
          <a:lstStyle/>
          <a:p>
            <a:endParaRPr lang="el-GR"/>
          </a:p>
        </p:txBody>
      </p:sp>
      <p:sp>
        <p:nvSpPr>
          <p:cNvPr id="7183" name="Line 15"/>
          <p:cNvSpPr>
            <a:spLocks noChangeShapeType="1"/>
          </p:cNvSpPr>
          <p:nvPr/>
        </p:nvSpPr>
        <p:spPr bwMode="auto">
          <a:xfrm flipH="1">
            <a:off x="4186238" y="4533900"/>
            <a:ext cx="1017587" cy="0"/>
          </a:xfrm>
          <a:prstGeom prst="line">
            <a:avLst/>
          </a:prstGeom>
          <a:noFill/>
          <a:ln w="9525">
            <a:solidFill>
              <a:schemeClr val="tx1"/>
            </a:solidFill>
            <a:round/>
            <a:headEnd/>
            <a:tailEnd/>
          </a:ln>
        </p:spPr>
        <p:txBody>
          <a:bodyPr wrap="none"/>
          <a:lstStyle/>
          <a:p>
            <a:endParaRPr lang="el-GR"/>
          </a:p>
        </p:txBody>
      </p:sp>
      <p:sp>
        <p:nvSpPr>
          <p:cNvPr id="7184" name="Line 16"/>
          <p:cNvSpPr>
            <a:spLocks noChangeShapeType="1"/>
          </p:cNvSpPr>
          <p:nvPr/>
        </p:nvSpPr>
        <p:spPr bwMode="auto">
          <a:xfrm flipV="1">
            <a:off x="3992563" y="4675188"/>
            <a:ext cx="12700" cy="798512"/>
          </a:xfrm>
          <a:prstGeom prst="line">
            <a:avLst/>
          </a:prstGeom>
          <a:noFill/>
          <a:ln w="9525">
            <a:solidFill>
              <a:schemeClr val="tx1"/>
            </a:solidFill>
            <a:round/>
            <a:headEnd/>
            <a:tailEnd/>
          </a:ln>
        </p:spPr>
        <p:txBody>
          <a:bodyPr wrap="none"/>
          <a:lstStyle/>
          <a:p>
            <a:endParaRPr lang="el-GR"/>
          </a:p>
        </p:txBody>
      </p:sp>
      <p:sp>
        <p:nvSpPr>
          <p:cNvPr id="7185" name="Text Box 17"/>
          <p:cNvSpPr txBox="1">
            <a:spLocks noChangeArrowheads="1"/>
          </p:cNvSpPr>
          <p:nvPr/>
        </p:nvSpPr>
        <p:spPr bwMode="auto">
          <a:xfrm>
            <a:off x="2884488" y="4938713"/>
            <a:ext cx="796925" cy="581025"/>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hub or</a:t>
            </a:r>
          </a:p>
          <a:p>
            <a:pPr eaLnBrk="0" hangingPunct="0"/>
            <a:r>
              <a:rPr lang="en-US" sz="1600">
                <a:latin typeface="Comic Sans MS" pitchFamily="66" charset="0"/>
              </a:rPr>
              <a:t>switch</a:t>
            </a:r>
          </a:p>
        </p:txBody>
      </p:sp>
      <p:sp>
        <p:nvSpPr>
          <p:cNvPr id="7186" name="Line 18"/>
          <p:cNvSpPr>
            <a:spLocks noChangeShapeType="1"/>
          </p:cNvSpPr>
          <p:nvPr/>
        </p:nvSpPr>
        <p:spPr bwMode="auto">
          <a:xfrm flipV="1">
            <a:off x="3259138" y="4702175"/>
            <a:ext cx="423862" cy="269875"/>
          </a:xfrm>
          <a:prstGeom prst="line">
            <a:avLst/>
          </a:prstGeom>
          <a:noFill/>
          <a:ln w="9525">
            <a:solidFill>
              <a:schemeClr val="tx1"/>
            </a:solidFill>
            <a:round/>
            <a:headEnd/>
            <a:tailEnd type="triangle" w="med" len="med"/>
          </a:ln>
        </p:spPr>
        <p:txBody>
          <a:bodyPr wrap="none"/>
          <a:lstStyle/>
          <a:p>
            <a:endParaRPr 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468313" y="-171450"/>
            <a:ext cx="7772400" cy="1143000"/>
          </a:xfrm>
        </p:spPr>
        <p:txBody>
          <a:bodyPr/>
          <a:lstStyle/>
          <a:p>
            <a:r>
              <a:rPr lang="en-US" smtClean="0"/>
              <a:t>Hubs</a:t>
            </a:r>
          </a:p>
        </p:txBody>
      </p:sp>
      <p:sp>
        <p:nvSpPr>
          <p:cNvPr id="8199" name="Rectangle 3"/>
          <p:cNvSpPr>
            <a:spLocks noGrp="1" noChangeArrowheads="1"/>
          </p:cNvSpPr>
          <p:nvPr>
            <p:ph idx="1"/>
          </p:nvPr>
        </p:nvSpPr>
        <p:spPr>
          <a:xfrm>
            <a:off x="107950" y="908050"/>
            <a:ext cx="9144000" cy="2319338"/>
          </a:xfrm>
        </p:spPr>
        <p:txBody>
          <a:bodyPr/>
          <a:lstStyle/>
          <a:p>
            <a:pPr>
              <a:buFont typeface="Monotype Sorts"/>
              <a:buNone/>
            </a:pPr>
            <a:r>
              <a:rPr lang="el-GR" sz="2800" smtClean="0">
                <a:sym typeface="Webdings" pitchFamily="18" charset="2"/>
              </a:rPr>
              <a:t></a:t>
            </a:r>
            <a:r>
              <a:rPr lang="en-US" sz="2800" smtClean="0">
                <a:sym typeface="Webdings" pitchFamily="18" charset="2"/>
              </a:rPr>
              <a:t>   </a:t>
            </a:r>
            <a:r>
              <a:rPr lang="el-GR" smtClean="0"/>
              <a:t>Απλούστερος τρόπος να συνδέσουμε </a:t>
            </a:r>
            <a:r>
              <a:rPr lang="en-US" smtClean="0"/>
              <a:t>LANs</a:t>
            </a:r>
            <a:endParaRPr lang="el-GR" smtClean="0"/>
          </a:p>
        </p:txBody>
      </p:sp>
      <p:grpSp>
        <p:nvGrpSpPr>
          <p:cNvPr id="8200" name="Group 4"/>
          <p:cNvGrpSpPr>
            <a:grpSpLocks/>
          </p:cNvGrpSpPr>
          <p:nvPr/>
        </p:nvGrpSpPr>
        <p:grpSpPr bwMode="auto">
          <a:xfrm>
            <a:off x="0" y="1989138"/>
            <a:ext cx="7742238" cy="3500437"/>
            <a:chOff x="1234" y="2136"/>
            <a:chExt cx="4463" cy="1982"/>
          </a:xfrm>
        </p:grpSpPr>
        <p:sp>
          <p:nvSpPr>
            <p:cNvPr id="8205" name="Rectangle 5"/>
            <p:cNvSpPr>
              <a:spLocks noChangeArrowheads="1"/>
            </p:cNvSpPr>
            <p:nvPr/>
          </p:nvSpPr>
          <p:spPr bwMode="auto">
            <a:xfrm>
              <a:off x="2304" y="307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8194" name="Object 6"/>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8282" name="Clip" r:id="rId3" imgW="1305000" imgH="1085760" progId="">
                    <p:embed/>
                  </p:oleObj>
                </mc:Choice>
                <mc:Fallback>
                  <p:oleObj name="Clip" r:id="rId3"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7"/>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8283" name="Clip" r:id="rId5" imgW="1305000" imgH="1085760" progId="">
                    <p:embed/>
                  </p:oleObj>
                </mc:Choice>
                <mc:Fallback>
                  <p:oleObj name="Clip" r:id="rId5"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8"/>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8284" name="Clip" r:id="rId6" imgW="1305000" imgH="1085760" progId="">
                    <p:embed/>
                  </p:oleObj>
                </mc:Choice>
                <mc:Fallback>
                  <p:oleObj name="Clip" r:id="rId6"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9"/>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8285" name="Clip" r:id="rId7" imgW="1305000" imgH="1085760" progId="">
                    <p:embed/>
                  </p:oleObj>
                </mc:Choice>
                <mc:Fallback>
                  <p:oleObj name="Clip" r:id="rId7" imgW="1305000" imgH="10857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6"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8207"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8208"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8209"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8210" name="Line 14"/>
            <p:cNvSpPr>
              <a:spLocks noChangeShapeType="1"/>
            </p:cNvSpPr>
            <p:nvPr/>
          </p:nvSpPr>
          <p:spPr bwMode="auto">
            <a:xfrm>
              <a:off x="1712" y="3042"/>
              <a:ext cx="633" cy="0"/>
            </a:xfrm>
            <a:prstGeom prst="line">
              <a:avLst/>
            </a:prstGeom>
            <a:noFill/>
            <a:ln w="9525">
              <a:solidFill>
                <a:schemeClr val="tx1"/>
              </a:solidFill>
              <a:round/>
              <a:headEnd/>
              <a:tailEnd/>
            </a:ln>
          </p:spPr>
          <p:txBody>
            <a:bodyPr wrap="none"/>
            <a:lstStyle/>
            <a:p>
              <a:endParaRPr lang="el-GR"/>
            </a:p>
          </p:txBody>
        </p:sp>
        <p:sp>
          <p:nvSpPr>
            <p:cNvPr id="8211" name="Line 15"/>
            <p:cNvSpPr>
              <a:spLocks noChangeShapeType="1"/>
            </p:cNvSpPr>
            <p:nvPr/>
          </p:nvSpPr>
          <p:spPr bwMode="auto">
            <a:xfrm>
              <a:off x="2515" y="2612"/>
              <a:ext cx="0" cy="357"/>
            </a:xfrm>
            <a:prstGeom prst="line">
              <a:avLst/>
            </a:prstGeom>
            <a:noFill/>
            <a:ln w="9525">
              <a:solidFill>
                <a:schemeClr val="tx1"/>
              </a:solidFill>
              <a:round/>
              <a:headEnd/>
              <a:tailEnd/>
            </a:ln>
          </p:spPr>
          <p:txBody>
            <a:bodyPr wrap="none"/>
            <a:lstStyle/>
            <a:p>
              <a:endParaRPr lang="el-GR"/>
            </a:p>
          </p:txBody>
        </p:sp>
        <p:sp>
          <p:nvSpPr>
            <p:cNvPr id="8212" name="Line 16"/>
            <p:cNvSpPr>
              <a:spLocks noChangeShapeType="1"/>
            </p:cNvSpPr>
            <p:nvPr/>
          </p:nvSpPr>
          <p:spPr bwMode="auto">
            <a:xfrm flipH="1">
              <a:off x="2637" y="3042"/>
              <a:ext cx="641" cy="0"/>
            </a:xfrm>
            <a:prstGeom prst="line">
              <a:avLst/>
            </a:prstGeom>
            <a:noFill/>
            <a:ln w="9525">
              <a:solidFill>
                <a:schemeClr val="tx1"/>
              </a:solidFill>
              <a:round/>
              <a:headEnd/>
              <a:tailEnd/>
            </a:ln>
          </p:spPr>
          <p:txBody>
            <a:bodyPr wrap="none"/>
            <a:lstStyle/>
            <a:p>
              <a:endParaRPr lang="el-GR"/>
            </a:p>
          </p:txBody>
        </p:sp>
        <p:sp>
          <p:nvSpPr>
            <p:cNvPr id="8213" name="Line 17"/>
            <p:cNvSpPr>
              <a:spLocks noChangeShapeType="1"/>
            </p:cNvSpPr>
            <p:nvPr/>
          </p:nvSpPr>
          <p:spPr bwMode="auto">
            <a:xfrm flipV="1">
              <a:off x="2515" y="3131"/>
              <a:ext cx="8" cy="503"/>
            </a:xfrm>
            <a:prstGeom prst="line">
              <a:avLst/>
            </a:prstGeom>
            <a:noFill/>
            <a:ln w="9525">
              <a:solidFill>
                <a:schemeClr val="tx1"/>
              </a:solidFill>
              <a:round/>
              <a:headEnd/>
              <a:tailEnd/>
            </a:ln>
          </p:spPr>
          <p:txBody>
            <a:bodyPr wrap="none"/>
            <a:lstStyle/>
            <a:p>
              <a:endParaRPr lang="el-GR"/>
            </a:p>
          </p:txBody>
        </p:sp>
        <p:sp>
          <p:nvSpPr>
            <p:cNvPr id="8214" name="Text Box 18"/>
            <p:cNvSpPr txBox="1">
              <a:spLocks noChangeArrowheads="1"/>
            </p:cNvSpPr>
            <p:nvPr/>
          </p:nvSpPr>
          <p:spPr bwMode="auto">
            <a:xfrm>
              <a:off x="2814" y="2665"/>
              <a:ext cx="2883" cy="19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2 </a:t>
              </a:r>
              <a:r>
                <a:rPr lang="el-GR" sz="1600">
                  <a:latin typeface="Comic Sans MS" pitchFamily="66" charset="0"/>
                </a:rPr>
                <a:t>ζεύγη συνεστραμμένου ζεύγους χάλκινου καλωδίου</a:t>
              </a:r>
              <a:endParaRPr lang="en-US" sz="1600">
                <a:latin typeface="Comic Sans MS" pitchFamily="66" charset="0"/>
              </a:endParaRPr>
            </a:p>
          </p:txBody>
        </p:sp>
        <p:sp>
          <p:nvSpPr>
            <p:cNvPr id="8215"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p:spPr>
          <p:txBody>
            <a:bodyPr wrap="none"/>
            <a:lstStyle/>
            <a:p>
              <a:endParaRPr lang="el-GR"/>
            </a:p>
          </p:txBody>
        </p:sp>
        <p:sp>
          <p:nvSpPr>
            <p:cNvPr id="8216" name="Text Box 20"/>
            <p:cNvSpPr txBox="1">
              <a:spLocks noChangeArrowheads="1"/>
            </p:cNvSpPr>
            <p:nvPr/>
          </p:nvSpPr>
          <p:spPr bwMode="auto">
            <a:xfrm>
              <a:off x="1817" y="3297"/>
              <a:ext cx="305" cy="191"/>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hub</a:t>
              </a:r>
            </a:p>
          </p:txBody>
        </p:sp>
        <p:sp>
          <p:nvSpPr>
            <p:cNvPr id="8217"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p:spPr>
          <p:txBody>
            <a:bodyPr wrap="none"/>
            <a:lstStyle/>
            <a:p>
              <a:endParaRPr lang="el-GR"/>
            </a:p>
          </p:txBody>
        </p:sp>
      </p:grpSp>
      <p:sp>
        <p:nvSpPr>
          <p:cNvPr id="8201" name="Line 25"/>
          <p:cNvSpPr>
            <a:spLocks noChangeShapeType="1"/>
          </p:cNvSpPr>
          <p:nvPr/>
        </p:nvSpPr>
        <p:spPr bwMode="auto">
          <a:xfrm>
            <a:off x="2339975" y="3716338"/>
            <a:ext cx="1008063" cy="647700"/>
          </a:xfrm>
          <a:prstGeom prst="line">
            <a:avLst/>
          </a:prstGeom>
          <a:noFill/>
          <a:ln w="12700">
            <a:solidFill>
              <a:schemeClr val="tx1"/>
            </a:solidFill>
            <a:round/>
            <a:headEnd type="triangle" w="med" len="med"/>
            <a:tailEnd type="none" w="sm" len="sm"/>
          </a:ln>
        </p:spPr>
        <p:txBody>
          <a:bodyPr/>
          <a:lstStyle/>
          <a:p>
            <a:endParaRPr lang="el-GR"/>
          </a:p>
        </p:txBody>
      </p:sp>
      <p:sp>
        <p:nvSpPr>
          <p:cNvPr id="8202" name="Text Box 26"/>
          <p:cNvSpPr txBox="1">
            <a:spLocks noChangeArrowheads="1"/>
          </p:cNvSpPr>
          <p:nvPr/>
        </p:nvSpPr>
        <p:spPr bwMode="auto">
          <a:xfrm>
            <a:off x="2916238" y="4365625"/>
            <a:ext cx="5575300" cy="1016000"/>
          </a:xfrm>
          <a:prstGeom prst="rect">
            <a:avLst/>
          </a:prstGeom>
          <a:noFill/>
          <a:ln w="57150">
            <a:solidFill>
              <a:schemeClr val="accent1"/>
            </a:solidFill>
            <a:miter lim="800000"/>
            <a:headEnd type="none" w="sm" len="sm"/>
            <a:tailEnd type="none" w="sm" len="sm"/>
          </a:ln>
        </p:spPr>
        <p:txBody>
          <a:bodyPr wrap="none">
            <a:spAutoFit/>
          </a:bodyPr>
          <a:lstStyle/>
          <a:p>
            <a:r>
              <a:rPr lang="el-GR" sz="2000"/>
              <a:t>Ένα</a:t>
            </a:r>
            <a:r>
              <a:rPr lang="en-US" sz="2000"/>
              <a:t> hub </a:t>
            </a:r>
            <a:r>
              <a:rPr lang="el-GR" sz="2000"/>
              <a:t>έχει</a:t>
            </a:r>
            <a:r>
              <a:rPr lang="en-US" sz="2000"/>
              <a:t> </a:t>
            </a:r>
            <a:r>
              <a:rPr lang="el-GR" sz="2000" b="1"/>
              <a:t>πολλές ζεύξεις</a:t>
            </a:r>
            <a:endParaRPr lang="en-US" sz="2000" b="1"/>
          </a:p>
          <a:p>
            <a:r>
              <a:rPr lang="el-GR" sz="2000"/>
              <a:t>Κάθε ζεύξη αντιστοιχεί σε μία διεπαφή στο </a:t>
            </a:r>
            <a:r>
              <a:rPr lang="en-US" sz="2000"/>
              <a:t>hub</a:t>
            </a:r>
          </a:p>
          <a:p>
            <a:r>
              <a:rPr lang="el-GR" sz="2000"/>
              <a:t>Το</a:t>
            </a:r>
            <a:r>
              <a:rPr lang="en-US" sz="2000"/>
              <a:t> hub </a:t>
            </a:r>
            <a:r>
              <a:rPr lang="el-GR" sz="2000"/>
              <a:t>είναι μια</a:t>
            </a:r>
            <a:r>
              <a:rPr lang="en-US" sz="2000"/>
              <a:t> </a:t>
            </a:r>
            <a:r>
              <a:rPr lang="el-GR" sz="2000" b="1">
                <a:solidFill>
                  <a:srgbClr val="3333FF"/>
                </a:solidFill>
              </a:rPr>
              <a:t>συσκευή φυσικού επιπέδου</a:t>
            </a:r>
          </a:p>
        </p:txBody>
      </p:sp>
      <p:sp>
        <p:nvSpPr>
          <p:cNvPr id="8203" name="Text Box 27"/>
          <p:cNvSpPr txBox="1">
            <a:spLocks noChangeArrowheads="1"/>
          </p:cNvSpPr>
          <p:nvPr/>
        </p:nvSpPr>
        <p:spPr bwMode="auto">
          <a:xfrm>
            <a:off x="2432050" y="2276475"/>
            <a:ext cx="4568825" cy="400050"/>
          </a:xfrm>
          <a:prstGeom prst="rect">
            <a:avLst/>
          </a:prstGeom>
          <a:noFill/>
          <a:ln w="12700">
            <a:noFill/>
            <a:miter lim="800000"/>
            <a:headEnd type="none" w="sm" len="sm"/>
            <a:tailEnd type="none" w="sm" len="sm"/>
          </a:ln>
        </p:spPr>
        <p:txBody>
          <a:bodyPr wrap="none">
            <a:spAutoFit/>
          </a:bodyPr>
          <a:lstStyle/>
          <a:p>
            <a:pPr algn="r"/>
            <a:r>
              <a:rPr lang="el-GR" sz="2000" b="1">
                <a:solidFill>
                  <a:srgbClr val="008000"/>
                </a:solidFill>
              </a:rPr>
              <a:t>Άμεση</a:t>
            </a:r>
            <a:r>
              <a:rPr lang="en-US" sz="2000" b="1">
                <a:solidFill>
                  <a:srgbClr val="008000"/>
                </a:solidFill>
              </a:rPr>
              <a:t>, </a:t>
            </a:r>
            <a:r>
              <a:rPr lang="el-GR" sz="2000" b="1">
                <a:solidFill>
                  <a:srgbClr val="008000"/>
                </a:solidFill>
              </a:rPr>
              <a:t>σημείο-σε-σημείο σύνδεση</a:t>
            </a:r>
          </a:p>
        </p:txBody>
      </p:sp>
      <p:sp>
        <p:nvSpPr>
          <p:cNvPr id="8204" name="Line 28"/>
          <p:cNvSpPr>
            <a:spLocks noChangeShapeType="1"/>
          </p:cNvSpPr>
          <p:nvPr/>
        </p:nvSpPr>
        <p:spPr bwMode="auto">
          <a:xfrm flipV="1">
            <a:off x="2268538" y="2636838"/>
            <a:ext cx="863600" cy="576262"/>
          </a:xfrm>
          <a:prstGeom prst="line">
            <a:avLst/>
          </a:prstGeom>
          <a:noFill/>
          <a:ln w="12700">
            <a:solidFill>
              <a:schemeClr val="tx1"/>
            </a:solidFill>
            <a:round/>
            <a:headEnd type="triangle" w="med" len="med"/>
            <a:tailEnd type="none" w="sm" len="sm"/>
          </a:ln>
        </p:spPr>
        <p:txBody>
          <a:bodyPr/>
          <a:lstStyle/>
          <a:p>
            <a:endParaRPr lang="el-G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0" y="-171450"/>
            <a:ext cx="7772400" cy="1143000"/>
          </a:xfrm>
        </p:spPr>
        <p:txBody>
          <a:bodyPr/>
          <a:lstStyle/>
          <a:p>
            <a:r>
              <a:rPr lang="en-US" smtClean="0"/>
              <a:t>Hubs</a:t>
            </a:r>
          </a:p>
        </p:txBody>
      </p:sp>
      <p:sp>
        <p:nvSpPr>
          <p:cNvPr id="79875" name="Rectangle 3"/>
          <p:cNvSpPr>
            <a:spLocks noGrp="1" noChangeArrowheads="1"/>
          </p:cNvSpPr>
          <p:nvPr>
            <p:ph type="body" idx="4294967295"/>
          </p:nvPr>
        </p:nvSpPr>
        <p:spPr>
          <a:xfrm>
            <a:off x="0" y="977900"/>
            <a:ext cx="9144000" cy="2736850"/>
          </a:xfrm>
        </p:spPr>
        <p:txBody>
          <a:bodyPr/>
          <a:lstStyle/>
          <a:p>
            <a:pPr>
              <a:buFont typeface="Monotype Sorts" charset="2"/>
              <a:buNone/>
              <a:defRPr/>
            </a:pPr>
            <a:r>
              <a:rPr lang="en-US" sz="2800" dirty="0" smtClean="0">
                <a:sym typeface="Wingdings" pitchFamily="2" charset="2"/>
              </a:rPr>
              <a:t></a:t>
            </a:r>
            <a:r>
              <a:rPr lang="en-US" dirty="0" smtClean="0">
                <a:sym typeface="Wingdings" pitchFamily="2" charset="2"/>
              </a:rPr>
              <a:t> </a:t>
            </a:r>
            <a:r>
              <a:rPr lang="el-GR" dirty="0" smtClean="0">
                <a:sym typeface="Wingdings" pitchFamily="2" charset="2"/>
              </a:rPr>
              <a:t>Τα </a:t>
            </a:r>
            <a:r>
              <a:rPr lang="en-US" dirty="0" smtClean="0"/>
              <a:t>Hubs </a:t>
            </a:r>
            <a:r>
              <a:rPr lang="el-GR" dirty="0" smtClean="0"/>
              <a:t>είναι</a:t>
            </a:r>
            <a:r>
              <a:rPr lang="en-US" dirty="0" smtClean="0"/>
              <a:t> </a:t>
            </a:r>
            <a:r>
              <a:rPr lang="el-GR" b="1" dirty="0" smtClean="0">
                <a:solidFill>
                  <a:schemeClr val="accent1"/>
                </a:solidFill>
              </a:rPr>
              <a:t>συσκευές φυσικού επιπέδου</a:t>
            </a:r>
            <a:r>
              <a:rPr lang="en-US" dirty="0" smtClean="0"/>
              <a:t>: “</a:t>
            </a:r>
            <a:r>
              <a:rPr lang="el-GR" dirty="0" smtClean="0"/>
              <a:t>χειρίζονται</a:t>
            </a:r>
            <a:r>
              <a:rPr lang="en-US" dirty="0" smtClean="0"/>
              <a:t>” bits </a:t>
            </a:r>
            <a:r>
              <a:rPr lang="el-GR" dirty="0" smtClean="0"/>
              <a:t>και όχι </a:t>
            </a:r>
            <a:r>
              <a:rPr lang="en-US" dirty="0" smtClean="0"/>
              <a:t>frames</a:t>
            </a:r>
          </a:p>
          <a:p>
            <a:pPr marL="457200" lvl="1" indent="0">
              <a:buNone/>
              <a:defRPr/>
            </a:pPr>
            <a:r>
              <a:rPr lang="el-GR" sz="2400" dirty="0" smtClean="0"/>
              <a:t>Είναι </a:t>
            </a:r>
            <a:r>
              <a:rPr lang="en-US" sz="2400" b="1" dirty="0" smtClean="0">
                <a:solidFill>
                  <a:schemeClr val="hlink"/>
                </a:solidFill>
              </a:rPr>
              <a:t>repeaters</a:t>
            </a:r>
            <a:r>
              <a:rPr lang="en-US" sz="2400" dirty="0" smtClean="0"/>
              <a:t>: </a:t>
            </a:r>
          </a:p>
          <a:p>
            <a:pPr marL="1143000" lvl="2">
              <a:buFont typeface="Arial Greek" charset="-95"/>
              <a:buChar char="–"/>
              <a:defRPr/>
            </a:pPr>
            <a:r>
              <a:rPr lang="el-GR" sz="2400" dirty="0" smtClean="0"/>
              <a:t>Όταν ένα </a:t>
            </a:r>
            <a:r>
              <a:rPr lang="en-US" sz="2400" dirty="0" smtClean="0"/>
              <a:t>bit </a:t>
            </a:r>
            <a:r>
              <a:rPr lang="el-GR" sz="2400" dirty="0" smtClean="0"/>
              <a:t>έρχεται από μία ζεύξη, το </a:t>
            </a:r>
            <a:r>
              <a:rPr lang="en-US" sz="2400" dirty="0" smtClean="0"/>
              <a:t>hub</a:t>
            </a:r>
            <a:r>
              <a:rPr lang="el-GR" sz="2400" dirty="0" smtClean="0"/>
              <a:t> το</a:t>
            </a:r>
            <a:r>
              <a:rPr lang="en-US" sz="2400" dirty="0" smtClean="0"/>
              <a:t> </a:t>
            </a:r>
            <a:r>
              <a:rPr lang="el-GR" sz="2400" b="1" dirty="0" smtClean="0">
                <a:solidFill>
                  <a:srgbClr val="008000"/>
                </a:solidFill>
              </a:rPr>
              <a:t>εκπέμπει</a:t>
            </a:r>
            <a:r>
              <a:rPr lang="en-US" sz="2400" dirty="0" smtClean="0"/>
              <a:t>  </a:t>
            </a:r>
            <a:r>
              <a:rPr lang="el-GR" sz="2400" dirty="0" smtClean="0"/>
              <a:t>σε</a:t>
            </a:r>
            <a:r>
              <a:rPr lang="en-US" sz="2400" dirty="0" smtClean="0"/>
              <a:t> </a:t>
            </a:r>
            <a:r>
              <a:rPr lang="el-GR" sz="2400" b="1" dirty="0" smtClean="0"/>
              <a:t>όλες τις ζεύξεις</a:t>
            </a:r>
          </a:p>
          <a:p>
            <a:pPr marL="1143000" lvl="2">
              <a:buFont typeface="Arial Greek" charset="-95"/>
              <a:buChar char="–"/>
              <a:defRPr/>
            </a:pPr>
            <a:r>
              <a:rPr lang="el-GR" sz="2400" dirty="0" smtClean="0"/>
              <a:t>Παρέχουν και πρόσθετη λειτουργικότητα διαχείρισης δικτύου</a:t>
            </a:r>
          </a:p>
          <a:p>
            <a:pPr marL="457200" lvl="1" indent="0">
              <a:buNone/>
              <a:defRPr/>
            </a:pPr>
            <a:endParaRPr lang="en-US" sz="2400" dirty="0"/>
          </a:p>
          <a:p>
            <a:pPr marL="457200" lvl="1" indent="0">
              <a:buNone/>
              <a:defRPr/>
            </a:pPr>
            <a:r>
              <a:rPr lang="el-GR" sz="2400" dirty="0" smtClean="0"/>
              <a:t>Λαμβάνει </a:t>
            </a:r>
            <a:r>
              <a:rPr lang="en-US" sz="2400" dirty="0" smtClean="0"/>
              <a:t>bits </a:t>
            </a:r>
            <a:r>
              <a:rPr lang="el-GR" sz="2400" dirty="0" smtClean="0"/>
              <a:t>από μία ζεύξη και απλά εκπέμπει αυτά τα </a:t>
            </a:r>
            <a:r>
              <a:rPr lang="en-US" sz="2400" dirty="0" smtClean="0"/>
              <a:t>bits</a:t>
            </a:r>
            <a:r>
              <a:rPr lang="el-GR" sz="2400" dirty="0" smtClean="0"/>
              <a:t> προς όλες τις άλλες ζεύξεις</a:t>
            </a:r>
          </a:p>
          <a:p>
            <a:pPr lvl="2">
              <a:buFont typeface="Arial Greek" charset="-95"/>
              <a:buChar char="–"/>
              <a:defRPr/>
            </a:pPr>
            <a:r>
              <a:rPr lang="el-GR" sz="1800" dirty="0" smtClean="0"/>
              <a:t>Στον ίδιο ρυθμό</a:t>
            </a:r>
            <a:endParaRPr lang="en-US" sz="1800" dirty="0" smtClean="0"/>
          </a:p>
          <a:p>
            <a:pPr lvl="2">
              <a:buFont typeface="Arial Greek" charset="-95"/>
              <a:buChar char="–"/>
              <a:defRPr/>
            </a:pPr>
            <a:r>
              <a:rPr lang="en-US" sz="1800" b="1" dirty="0">
                <a:solidFill>
                  <a:schemeClr val="accent1"/>
                </a:solidFill>
              </a:rPr>
              <a:t>X</a:t>
            </a:r>
            <a:r>
              <a:rPr lang="el-GR" sz="1800" b="1" dirty="0" err="1" smtClean="0">
                <a:solidFill>
                  <a:schemeClr val="accent1"/>
                </a:solidFill>
              </a:rPr>
              <a:t>ωρίς</a:t>
            </a:r>
            <a:r>
              <a:rPr lang="el-GR" sz="1800" b="1" dirty="0" smtClean="0">
                <a:solidFill>
                  <a:schemeClr val="accent1"/>
                </a:solidFill>
              </a:rPr>
              <a:t> </a:t>
            </a:r>
            <a:r>
              <a:rPr lang="en-US" sz="1800" b="1" dirty="0" smtClean="0">
                <a:solidFill>
                  <a:schemeClr val="accent1"/>
                </a:solidFill>
              </a:rPr>
              <a:t>buffering</a:t>
            </a:r>
            <a:r>
              <a:rPr lang="el-GR" sz="1800" b="1" dirty="0" smtClean="0">
                <a:solidFill>
                  <a:schemeClr val="accent1"/>
                </a:solidFill>
              </a:rPr>
              <a:t> των πλαισίων</a:t>
            </a:r>
            <a:endParaRPr lang="en-US" sz="1800" b="1" dirty="0">
              <a:solidFill>
                <a:schemeClr val="accent1"/>
              </a:solidFill>
            </a:endParaRPr>
          </a:p>
          <a:p>
            <a:pPr lvl="2">
              <a:buFont typeface="Arial Greek" charset="-95"/>
              <a:buChar char="–"/>
              <a:defRPr/>
            </a:pPr>
            <a:r>
              <a:rPr lang="el-GR" sz="1800" b="1" u="sng" dirty="0" smtClean="0">
                <a:solidFill>
                  <a:srgbClr val="3333FF"/>
                </a:solidFill>
                <a:sym typeface="Webdings" pitchFamily="18" charset="2"/>
              </a:rPr>
              <a:t>Χωρίς</a:t>
            </a:r>
            <a:r>
              <a:rPr lang="en-US" sz="1800" b="1" u="sng" dirty="0" smtClean="0">
                <a:solidFill>
                  <a:srgbClr val="3333FF"/>
                </a:solidFill>
                <a:sym typeface="Webdings" pitchFamily="18" charset="2"/>
              </a:rPr>
              <a:t> </a:t>
            </a:r>
            <a:r>
              <a:rPr lang="en-US" sz="1800" b="1" dirty="0" smtClean="0">
                <a:solidFill>
                  <a:srgbClr val="3333FF"/>
                </a:solidFill>
              </a:rPr>
              <a:t>CSMA/CD </a:t>
            </a:r>
            <a:r>
              <a:rPr lang="el-GR" sz="1800" b="1" dirty="0" smtClean="0">
                <a:solidFill>
                  <a:srgbClr val="3333FF"/>
                </a:solidFill>
              </a:rPr>
              <a:t>στο</a:t>
            </a:r>
            <a:r>
              <a:rPr lang="en-US" sz="1800" b="1" dirty="0" smtClean="0">
                <a:solidFill>
                  <a:srgbClr val="3333FF"/>
                </a:solidFill>
              </a:rPr>
              <a:t> hub</a:t>
            </a:r>
            <a:r>
              <a:rPr lang="en-US" sz="1800" dirty="0" smtClean="0"/>
              <a:t> (</a:t>
            </a:r>
            <a:r>
              <a:rPr lang="el-GR" sz="1800" dirty="0" smtClean="0"/>
              <a:t>τα </a:t>
            </a:r>
            <a:r>
              <a:rPr lang="en-US" sz="1800" dirty="0" smtClean="0"/>
              <a:t>bits </a:t>
            </a:r>
            <a:r>
              <a:rPr lang="el-GR" sz="1800" dirty="0" smtClean="0"/>
              <a:t>τα προωθεί δίχως να ακούσει το κανάλι)</a:t>
            </a:r>
            <a:endParaRPr lang="en-US" sz="1800" dirty="0" smtClean="0"/>
          </a:p>
          <a:p>
            <a:pPr lvl="2">
              <a:buFont typeface="Arial Greek" charset="-95"/>
              <a:buNone/>
              <a:defRPr/>
            </a:pPr>
            <a:r>
              <a:rPr lang="el-GR" sz="1800" b="1" dirty="0" smtClean="0">
                <a:solidFill>
                  <a:srgbClr val="008000"/>
                </a:solidFill>
              </a:rPr>
              <a:t>οι </a:t>
            </a:r>
            <a:r>
              <a:rPr lang="en-US" sz="1800" b="1" dirty="0" smtClean="0">
                <a:solidFill>
                  <a:srgbClr val="008000"/>
                </a:solidFill>
              </a:rPr>
              <a:t>adapters </a:t>
            </a:r>
            <a:r>
              <a:rPr lang="el-GR" sz="1800" b="1" dirty="0" smtClean="0">
                <a:solidFill>
                  <a:srgbClr val="008000"/>
                </a:solidFill>
              </a:rPr>
              <a:t>εντοπίζουν συγκρούσεις</a:t>
            </a:r>
            <a:endParaRPr lang="en-US" sz="1800" b="1" dirty="0" smtClean="0">
              <a:solidFill>
                <a:srgbClr val="008000"/>
              </a:solidFill>
            </a:endParaRPr>
          </a:p>
          <a:p>
            <a:pPr marL="1143000" lvl="2">
              <a:buFont typeface="Arial Greek" charset="-95"/>
              <a:buNone/>
              <a:defRPr/>
            </a:pPr>
            <a:r>
              <a:rPr lang="en-US" sz="24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242888"/>
            <a:ext cx="7772400" cy="1143001"/>
          </a:xfrm>
        </p:spPr>
        <p:txBody>
          <a:bodyPr/>
          <a:lstStyle/>
          <a:p>
            <a:r>
              <a:rPr lang="el-GR" smtClean="0"/>
              <a:t>Επίπεδο ζεύξης</a:t>
            </a:r>
            <a:r>
              <a:rPr lang="en-US" smtClean="0"/>
              <a:t>: </a:t>
            </a:r>
            <a:r>
              <a:rPr lang="el-GR" smtClean="0"/>
              <a:t>εισαγωγικά σχόλια</a:t>
            </a:r>
            <a:endParaRPr lang="en-US" smtClean="0"/>
          </a:p>
        </p:txBody>
      </p:sp>
      <p:sp>
        <p:nvSpPr>
          <p:cNvPr id="27651" name="Rectangle 3"/>
          <p:cNvSpPr>
            <a:spLocks noGrp="1" noChangeArrowheads="1"/>
          </p:cNvSpPr>
          <p:nvPr>
            <p:ph sz="half" idx="1"/>
          </p:nvPr>
        </p:nvSpPr>
        <p:spPr>
          <a:xfrm>
            <a:off x="0" y="1052513"/>
            <a:ext cx="9396413" cy="4648200"/>
          </a:xfrm>
        </p:spPr>
        <p:txBody>
          <a:bodyPr/>
          <a:lstStyle/>
          <a:p>
            <a:pPr>
              <a:buNone/>
            </a:pPr>
            <a:r>
              <a:rPr lang="el-GR" sz="2200" dirty="0" smtClean="0"/>
              <a:t>Τα </a:t>
            </a:r>
            <a:r>
              <a:rPr lang="en-GB" sz="2200" b="1" dirty="0" smtClean="0"/>
              <a:t>d</a:t>
            </a:r>
            <a:r>
              <a:rPr lang="en-US" sz="2200" b="1" dirty="0" err="1" smtClean="0"/>
              <a:t>atagrams</a:t>
            </a:r>
            <a:r>
              <a:rPr lang="en-US" sz="2200" dirty="0" smtClean="0"/>
              <a:t> </a:t>
            </a:r>
            <a:r>
              <a:rPr lang="el-GR" sz="2200" dirty="0" smtClean="0"/>
              <a:t>μεταφέρονται από </a:t>
            </a:r>
            <a:r>
              <a:rPr lang="el-GR" sz="2200" b="1" dirty="0" smtClean="0">
                <a:solidFill>
                  <a:srgbClr val="007635"/>
                </a:solidFill>
              </a:rPr>
              <a:t>διαφορετικά</a:t>
            </a:r>
            <a:r>
              <a:rPr lang="el-GR" sz="2200" dirty="0" smtClean="0"/>
              <a:t> πρωτόκολλα ζεύξης</a:t>
            </a:r>
            <a:r>
              <a:rPr lang="en-US" sz="2200" dirty="0" smtClean="0"/>
              <a:t> </a:t>
            </a:r>
            <a:r>
              <a:rPr lang="el-GR" sz="2200" b="1" dirty="0" smtClean="0">
                <a:solidFill>
                  <a:srgbClr val="008000"/>
                </a:solidFill>
              </a:rPr>
              <a:t>μέσω διαφορετικών ζεύξεων (</a:t>
            </a:r>
            <a:r>
              <a:rPr lang="en-GB" sz="2200" b="1" dirty="0" smtClean="0">
                <a:solidFill>
                  <a:srgbClr val="008000"/>
                </a:solidFill>
              </a:rPr>
              <a:t>links</a:t>
            </a:r>
            <a:r>
              <a:rPr lang="el-GR" sz="2200" b="1" dirty="0" smtClean="0">
                <a:solidFill>
                  <a:srgbClr val="008000"/>
                </a:solidFill>
              </a:rPr>
              <a:t>)</a:t>
            </a:r>
            <a:r>
              <a:rPr lang="en-US" sz="2200" dirty="0" smtClean="0"/>
              <a:t>:</a:t>
            </a:r>
          </a:p>
          <a:p>
            <a:pPr lvl="1">
              <a:buNone/>
            </a:pPr>
            <a:r>
              <a:rPr lang="el-GR" sz="2000" dirty="0" err="1" smtClean="0"/>
              <a:t>Π.χ</a:t>
            </a:r>
            <a:r>
              <a:rPr lang="en-US" sz="2000" dirty="0" smtClean="0"/>
              <a:t>., Ethernet </a:t>
            </a:r>
            <a:r>
              <a:rPr lang="el-GR" sz="2000" dirty="0" smtClean="0"/>
              <a:t>στην πρώτη ζεύξη</a:t>
            </a:r>
            <a:r>
              <a:rPr lang="en-US" sz="2000" dirty="0" smtClean="0"/>
              <a:t>, </a:t>
            </a:r>
            <a:r>
              <a:rPr lang="el-GR" sz="2000" dirty="0" smtClean="0"/>
              <a:t>ΙΕΕΕ</a:t>
            </a:r>
            <a:r>
              <a:rPr lang="en-US" sz="2000" dirty="0" smtClean="0"/>
              <a:t>802.11 </a:t>
            </a:r>
            <a:r>
              <a:rPr lang="el-GR" sz="2000" dirty="0" smtClean="0"/>
              <a:t>στη δεύτερη ζεύξη</a:t>
            </a:r>
            <a:r>
              <a:rPr lang="en-US" sz="2000" dirty="0" smtClean="0"/>
              <a:t>, …</a:t>
            </a:r>
          </a:p>
          <a:p>
            <a:pPr>
              <a:buNone/>
            </a:pPr>
            <a:r>
              <a:rPr lang="el-GR" sz="2200" dirty="0" smtClean="0"/>
              <a:t>Κάθε πρωτόκολλο ζεύξης δεδομένων παρέχει </a:t>
            </a:r>
            <a:r>
              <a:rPr lang="el-GR" sz="2200" dirty="0" smtClean="0">
                <a:solidFill>
                  <a:srgbClr val="E53900"/>
                </a:solidFill>
              </a:rPr>
              <a:t>διαφορετικές υπηρεσίες</a:t>
            </a:r>
            <a:endParaRPr lang="en-US" sz="2200" dirty="0" smtClean="0">
              <a:solidFill>
                <a:srgbClr val="E53900"/>
              </a:solidFill>
            </a:endParaRPr>
          </a:p>
          <a:p>
            <a:pPr lvl="1">
              <a:buFont typeface="Monotype Sorts"/>
              <a:buNone/>
            </a:pPr>
            <a:endParaRPr lang="en-US" dirty="0" smtClean="0"/>
          </a:p>
        </p:txBody>
      </p:sp>
      <p:sp>
        <p:nvSpPr>
          <p:cNvPr id="27652" name="Rectangle 4"/>
          <p:cNvSpPr>
            <a:spLocks noGrp="1" noChangeArrowheads="1"/>
          </p:cNvSpPr>
          <p:nvPr>
            <p:ph sz="half" idx="2"/>
          </p:nvPr>
        </p:nvSpPr>
        <p:spPr>
          <a:xfrm>
            <a:off x="0" y="3140968"/>
            <a:ext cx="6888162" cy="3600450"/>
          </a:xfrm>
          <a:solidFill>
            <a:schemeClr val="bg1">
              <a:alpha val="72940"/>
            </a:schemeClr>
          </a:solidFill>
          <a:ln w="57150" cmpd="thinThick">
            <a:solidFill>
              <a:srgbClr val="8585FF"/>
            </a:solidFill>
          </a:ln>
        </p:spPr>
        <p:txBody>
          <a:bodyPr/>
          <a:lstStyle/>
          <a:p>
            <a:pPr>
              <a:lnSpc>
                <a:spcPct val="90000"/>
              </a:lnSpc>
              <a:buFont typeface="Monotype Sorts"/>
              <a:buNone/>
            </a:pPr>
            <a:r>
              <a:rPr lang="el-GR" sz="3200" smtClean="0">
                <a:solidFill>
                  <a:srgbClr val="008000"/>
                </a:solidFill>
                <a:sym typeface="Webdings" pitchFamily="18" charset="2"/>
              </a:rPr>
              <a:t></a:t>
            </a:r>
            <a:r>
              <a:rPr lang="el-GR" sz="2000" smtClean="0">
                <a:solidFill>
                  <a:srgbClr val="008000"/>
                </a:solidFill>
                <a:sym typeface="Webdings" pitchFamily="18" charset="2"/>
              </a:rPr>
              <a:t> </a:t>
            </a:r>
            <a:r>
              <a:rPr lang="el-GR" sz="2000" b="1" u="sng" smtClean="0">
                <a:solidFill>
                  <a:srgbClr val="008000"/>
                </a:solidFill>
              </a:rPr>
              <a:t>Παράδειγμα-αναλογία από τις μεταφορές</a:t>
            </a:r>
            <a:endParaRPr lang="en-US" sz="2000" b="1" u="sng" smtClean="0">
              <a:solidFill>
                <a:srgbClr val="008000"/>
              </a:solidFill>
            </a:endParaRPr>
          </a:p>
          <a:p>
            <a:pPr>
              <a:lnSpc>
                <a:spcPct val="90000"/>
              </a:lnSpc>
            </a:pPr>
            <a:r>
              <a:rPr lang="el-GR" sz="1800" smtClean="0"/>
              <a:t>Ταξίδι από </a:t>
            </a:r>
            <a:r>
              <a:rPr lang="en-US" sz="1800" smtClean="0"/>
              <a:t>Manhattan </a:t>
            </a:r>
            <a:r>
              <a:rPr lang="el-GR" sz="1800" smtClean="0"/>
              <a:t>στο Μύρτος-Κρήτης</a:t>
            </a:r>
            <a:endParaRPr lang="en-US" sz="1800" smtClean="0"/>
          </a:p>
          <a:p>
            <a:pPr lvl="1">
              <a:lnSpc>
                <a:spcPct val="90000"/>
              </a:lnSpc>
              <a:buFont typeface="Wingdings" pitchFamily="2" charset="2"/>
              <a:buChar char="Ø"/>
            </a:pPr>
            <a:r>
              <a:rPr lang="el-GR" sz="1800" smtClean="0"/>
              <a:t>τραίνο</a:t>
            </a:r>
            <a:r>
              <a:rPr lang="en-US" sz="1800" smtClean="0"/>
              <a:t>: </a:t>
            </a:r>
            <a:r>
              <a:rPr lang="el-GR" sz="1800" smtClean="0"/>
              <a:t>από το </a:t>
            </a:r>
            <a:r>
              <a:rPr lang="en-US" sz="1800" smtClean="0"/>
              <a:t>Manhattan </a:t>
            </a:r>
            <a:r>
              <a:rPr lang="el-GR" sz="1800" smtClean="0"/>
              <a:t>στο</a:t>
            </a:r>
            <a:r>
              <a:rPr lang="en-US" sz="1800" smtClean="0"/>
              <a:t> JFK</a:t>
            </a:r>
          </a:p>
          <a:p>
            <a:pPr lvl="1">
              <a:lnSpc>
                <a:spcPct val="90000"/>
              </a:lnSpc>
              <a:buFont typeface="Wingdings" pitchFamily="2" charset="2"/>
              <a:buChar char="Ø"/>
            </a:pPr>
            <a:r>
              <a:rPr lang="el-GR" sz="1800" smtClean="0"/>
              <a:t>αεροπλάνο</a:t>
            </a:r>
            <a:r>
              <a:rPr lang="en-US" sz="1800" smtClean="0"/>
              <a:t>:</a:t>
            </a:r>
            <a:r>
              <a:rPr lang="el-GR" sz="1800" smtClean="0"/>
              <a:t> από</a:t>
            </a:r>
            <a:r>
              <a:rPr lang="en-US" sz="1800" smtClean="0"/>
              <a:t> </a:t>
            </a:r>
            <a:r>
              <a:rPr lang="el-GR" sz="1800" smtClean="0"/>
              <a:t>το </a:t>
            </a:r>
            <a:r>
              <a:rPr lang="en-US" sz="1800" smtClean="0"/>
              <a:t>JFK </a:t>
            </a:r>
            <a:r>
              <a:rPr lang="el-GR" sz="1800" smtClean="0"/>
              <a:t>στην Αθήνα</a:t>
            </a:r>
            <a:endParaRPr lang="en-US" sz="1800" smtClean="0"/>
          </a:p>
          <a:p>
            <a:pPr lvl="1">
              <a:lnSpc>
                <a:spcPct val="90000"/>
              </a:lnSpc>
              <a:buFont typeface="Wingdings" pitchFamily="2" charset="2"/>
              <a:buChar char="Ø"/>
            </a:pPr>
            <a:r>
              <a:rPr lang="el-GR" sz="1800" smtClean="0"/>
              <a:t>καράβι</a:t>
            </a:r>
            <a:r>
              <a:rPr lang="en-US" sz="1800" smtClean="0"/>
              <a:t>:</a:t>
            </a:r>
            <a:r>
              <a:rPr lang="el-GR" sz="1800" smtClean="0"/>
              <a:t> από την Αθήνα στο Ηράκλειο</a:t>
            </a:r>
            <a:endParaRPr lang="en-US" sz="1800" smtClean="0"/>
          </a:p>
          <a:p>
            <a:pPr lvl="1">
              <a:lnSpc>
                <a:spcPct val="90000"/>
              </a:lnSpc>
              <a:buFont typeface="Wingdings" pitchFamily="2" charset="2"/>
              <a:buChar char="Ø"/>
            </a:pPr>
            <a:r>
              <a:rPr lang="el-GR" sz="1800" smtClean="0"/>
              <a:t>Λεωφορείο</a:t>
            </a:r>
            <a:r>
              <a:rPr lang="en-US" sz="1800" smtClean="0"/>
              <a:t>:</a:t>
            </a:r>
            <a:r>
              <a:rPr lang="el-GR" sz="1800" smtClean="0"/>
              <a:t> από το Ηράκλειο στον Μύρτο</a:t>
            </a:r>
            <a:endParaRPr lang="en-US" sz="1800" smtClean="0"/>
          </a:p>
          <a:p>
            <a:pPr>
              <a:lnSpc>
                <a:spcPct val="90000"/>
              </a:lnSpc>
            </a:pPr>
            <a:r>
              <a:rPr lang="el-GR" sz="2000" smtClean="0"/>
              <a:t>τουρίστας</a:t>
            </a:r>
            <a:r>
              <a:rPr lang="en-US" sz="2000" smtClean="0"/>
              <a:t>= </a:t>
            </a:r>
            <a:r>
              <a:rPr lang="en-US" sz="2000" i="1" smtClean="0">
                <a:solidFill>
                  <a:srgbClr val="FF0000"/>
                </a:solidFill>
              </a:rPr>
              <a:t>datagram</a:t>
            </a:r>
            <a:endParaRPr lang="en-US" sz="2000" i="1" smtClean="0"/>
          </a:p>
          <a:p>
            <a:pPr>
              <a:lnSpc>
                <a:spcPct val="90000"/>
              </a:lnSpc>
            </a:pPr>
            <a:r>
              <a:rPr lang="el-GR" sz="2000" smtClean="0"/>
              <a:t>τμήμα μεταφοράς</a:t>
            </a:r>
            <a:r>
              <a:rPr lang="en-US" sz="2000" smtClean="0"/>
              <a:t> =</a:t>
            </a:r>
            <a:r>
              <a:rPr lang="el-GR" sz="2000" smtClean="0"/>
              <a:t> </a:t>
            </a:r>
            <a:r>
              <a:rPr lang="el-GR" sz="2000" i="1" smtClean="0">
                <a:solidFill>
                  <a:srgbClr val="E53900"/>
                </a:solidFill>
              </a:rPr>
              <a:t>ζεύξη επικοινωνίας</a:t>
            </a:r>
            <a:endParaRPr lang="en-US" sz="2000" i="1" smtClean="0">
              <a:solidFill>
                <a:srgbClr val="E53900"/>
              </a:solidFill>
            </a:endParaRPr>
          </a:p>
          <a:p>
            <a:pPr>
              <a:lnSpc>
                <a:spcPct val="90000"/>
              </a:lnSpc>
            </a:pPr>
            <a:r>
              <a:rPr lang="el-GR" sz="2000" smtClean="0"/>
              <a:t>τρόπος μεταφοράς</a:t>
            </a:r>
            <a:r>
              <a:rPr lang="en-US" sz="2000" smtClean="0"/>
              <a:t>= </a:t>
            </a:r>
            <a:r>
              <a:rPr lang="el-GR" sz="2000" i="1" smtClean="0">
                <a:solidFill>
                  <a:srgbClr val="E53900"/>
                </a:solidFill>
              </a:rPr>
              <a:t>πρωτόκολλο επιπέδου ζεύξης</a:t>
            </a:r>
            <a:endParaRPr lang="en-US" sz="2000" i="1" smtClean="0">
              <a:solidFill>
                <a:srgbClr val="E53900"/>
              </a:solidFill>
            </a:endParaRPr>
          </a:p>
          <a:p>
            <a:pPr>
              <a:lnSpc>
                <a:spcPct val="90000"/>
              </a:lnSpc>
            </a:pPr>
            <a:r>
              <a:rPr lang="el-GR" sz="2000" smtClean="0"/>
              <a:t>ταξιδιωτικός πράκτορας</a:t>
            </a:r>
            <a:r>
              <a:rPr lang="en-US" sz="2000" smtClean="0"/>
              <a:t> = </a:t>
            </a:r>
            <a:r>
              <a:rPr lang="el-GR" sz="2000" b="1" i="1" smtClean="0">
                <a:solidFill>
                  <a:srgbClr val="2929FF"/>
                </a:solidFill>
              </a:rPr>
              <a:t>αλγόριθμος δρομολόγησης</a:t>
            </a:r>
            <a:endParaRPr lang="en-US" sz="2000" b="1" i="1" smtClean="0">
              <a:solidFill>
                <a:srgbClr val="2929FF"/>
              </a:solidFill>
            </a:endParaRPr>
          </a:p>
          <a:p>
            <a:pPr lvl="1">
              <a:lnSpc>
                <a:spcPct val="90000"/>
              </a:lnSpc>
            </a:pPr>
            <a:endParaRPr lang="en-US" sz="1800" b="1" smtClean="0">
              <a:solidFill>
                <a:srgbClr val="3333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2"/>
          <p:cNvSpPr>
            <a:spLocks noGrp="1" noChangeArrowheads="1"/>
          </p:cNvSpPr>
          <p:nvPr>
            <p:ph type="title"/>
          </p:nvPr>
        </p:nvSpPr>
        <p:spPr>
          <a:xfrm>
            <a:off x="395288" y="-171450"/>
            <a:ext cx="7772400" cy="1143000"/>
          </a:xfrm>
        </p:spPr>
        <p:txBody>
          <a:bodyPr/>
          <a:lstStyle/>
          <a:p>
            <a:r>
              <a:rPr lang="el-GR" smtClean="0"/>
              <a:t>Διασύνδεση με </a:t>
            </a:r>
            <a:r>
              <a:rPr lang="en-US" smtClean="0"/>
              <a:t>hubs</a:t>
            </a:r>
          </a:p>
        </p:txBody>
      </p:sp>
      <p:sp>
        <p:nvSpPr>
          <p:cNvPr id="9228" name="Rectangle 3"/>
          <p:cNvSpPr>
            <a:spLocks noGrp="1" noChangeArrowheads="1"/>
          </p:cNvSpPr>
          <p:nvPr>
            <p:ph idx="1"/>
          </p:nvPr>
        </p:nvSpPr>
        <p:spPr>
          <a:xfrm>
            <a:off x="-396552" y="1052513"/>
            <a:ext cx="9721527" cy="1828800"/>
          </a:xfrm>
        </p:spPr>
        <p:txBody>
          <a:bodyPr/>
          <a:lstStyle/>
          <a:p>
            <a:pPr lvl="1">
              <a:buFont typeface="Arial" pitchFamily="34" charset="0"/>
              <a:buChar char="•"/>
            </a:pPr>
            <a:r>
              <a:rPr lang="el-GR" dirty="0" smtClean="0"/>
              <a:t>Κάθε τμήμα ενός </a:t>
            </a:r>
            <a:r>
              <a:rPr lang="en-US" dirty="0" smtClean="0"/>
              <a:t>LAN </a:t>
            </a:r>
            <a:r>
              <a:rPr lang="el-GR" dirty="0" smtClean="0"/>
              <a:t>αποτελείται από υπολογιστές υπηρεσίας</a:t>
            </a:r>
            <a:r>
              <a:rPr lang="en-US" dirty="0" smtClean="0"/>
              <a:t>, </a:t>
            </a:r>
            <a:r>
              <a:rPr lang="el-GR" dirty="0" smtClean="0"/>
              <a:t>που  συνδέονται με ένα </a:t>
            </a:r>
            <a:r>
              <a:rPr lang="en-US" dirty="0" smtClean="0"/>
              <a:t>hub.</a:t>
            </a:r>
            <a:endParaRPr lang="el-GR" dirty="0" smtClean="0"/>
          </a:p>
          <a:p>
            <a:pPr lvl="1">
              <a:buFont typeface="Arial" pitchFamily="34" charset="0"/>
              <a:buChar char="•"/>
            </a:pPr>
            <a:r>
              <a:rPr lang="el-GR" dirty="0" smtClean="0"/>
              <a:t>Τα επιμέρους τμήματα του </a:t>
            </a:r>
            <a:r>
              <a:rPr lang="en-US" dirty="0" smtClean="0"/>
              <a:t>LAN</a:t>
            </a:r>
            <a:r>
              <a:rPr lang="el-GR" dirty="0" smtClean="0"/>
              <a:t> συνδέονται μεταξύ τους και αυτά με ένα </a:t>
            </a:r>
            <a:r>
              <a:rPr lang="en-US" dirty="0" smtClean="0"/>
              <a:t>hub</a:t>
            </a:r>
            <a:r>
              <a:rPr lang="el-GR" dirty="0" smtClean="0"/>
              <a:t>(</a:t>
            </a:r>
            <a:r>
              <a:rPr lang="en-US" dirty="0" smtClean="0"/>
              <a:t>backbone hub</a:t>
            </a:r>
            <a:r>
              <a:rPr lang="el-GR" dirty="0" smtClean="0"/>
              <a:t>)</a:t>
            </a:r>
            <a:r>
              <a:rPr lang="en-US" dirty="0" smtClean="0"/>
              <a:t>(</a:t>
            </a:r>
            <a:r>
              <a:rPr lang="el-GR" dirty="0" smtClean="0"/>
              <a:t>σχεδίαση </a:t>
            </a:r>
            <a:r>
              <a:rPr lang="en-US" dirty="0" smtClean="0"/>
              <a:t>hub </a:t>
            </a:r>
            <a:r>
              <a:rPr lang="el-GR" dirty="0" smtClean="0"/>
              <a:t>πολλαπλών βαθμίδων</a:t>
            </a:r>
            <a:r>
              <a:rPr lang="en-US" dirty="0" smtClean="0"/>
              <a:t>)</a:t>
            </a:r>
            <a:endParaRPr lang="el-GR" dirty="0" smtClean="0"/>
          </a:p>
          <a:p>
            <a:pPr lvl="1">
              <a:buFont typeface="Arial" pitchFamily="34" charset="0"/>
              <a:buChar char="•"/>
            </a:pPr>
            <a:r>
              <a:rPr lang="el-GR" sz="2000" b="1" dirty="0" smtClean="0">
                <a:solidFill>
                  <a:srgbClr val="008000"/>
                </a:solidFill>
              </a:rPr>
              <a:t>Επεκτείνει την μέγιστη απόσταση</a:t>
            </a:r>
            <a:r>
              <a:rPr lang="en-US" sz="2000" dirty="0" smtClean="0"/>
              <a:t> </a:t>
            </a:r>
            <a:r>
              <a:rPr lang="el-GR" sz="2000" dirty="0" smtClean="0"/>
              <a:t>μεταξύ κόμβων</a:t>
            </a:r>
            <a:endParaRPr lang="el-GR" dirty="0"/>
          </a:p>
          <a:p>
            <a:pPr lvl="1">
              <a:buFont typeface="Arial" pitchFamily="34" charset="0"/>
              <a:buChar char="•"/>
            </a:pPr>
            <a:r>
              <a:rPr lang="el-GR" sz="2000" dirty="0" smtClean="0"/>
              <a:t>Αλλά ξεχωριστοί τμηματικοί τομείς συγκρούσεων (</a:t>
            </a:r>
            <a:r>
              <a:rPr lang="en-US" sz="2000" dirty="0" smtClean="0"/>
              <a:t>collision domains</a:t>
            </a:r>
            <a:r>
              <a:rPr lang="el-GR" sz="2000" dirty="0" smtClean="0"/>
              <a:t>)</a:t>
            </a:r>
            <a:r>
              <a:rPr lang="en-US" sz="2000" dirty="0" smtClean="0"/>
              <a:t> </a:t>
            </a:r>
            <a:r>
              <a:rPr lang="el-GR" sz="2000" dirty="0" smtClean="0"/>
              <a:t>γίνονται </a:t>
            </a:r>
            <a:r>
              <a:rPr lang="el-GR" sz="2000" dirty="0" smtClean="0">
                <a:solidFill>
                  <a:schemeClr val="accent1"/>
                </a:solidFill>
              </a:rPr>
              <a:t>ένας μεγάλος τομέας συγκρούσεων</a:t>
            </a:r>
            <a:endParaRPr lang="en-US" sz="2000" dirty="0" smtClean="0">
              <a:solidFill>
                <a:schemeClr val="accent1"/>
              </a:solidFill>
            </a:endParaRPr>
          </a:p>
        </p:txBody>
      </p:sp>
      <p:sp>
        <p:nvSpPr>
          <p:cNvPr id="9229" name="Line 36"/>
          <p:cNvSpPr>
            <a:spLocks noChangeShapeType="1"/>
          </p:cNvSpPr>
          <p:nvPr/>
        </p:nvSpPr>
        <p:spPr bwMode="auto">
          <a:xfrm flipH="1">
            <a:off x="5447960" y="4258242"/>
            <a:ext cx="792162" cy="863600"/>
          </a:xfrm>
          <a:prstGeom prst="line">
            <a:avLst/>
          </a:prstGeom>
          <a:noFill/>
          <a:ln w="12700">
            <a:solidFill>
              <a:schemeClr val="folHlink"/>
            </a:solidFill>
            <a:round/>
            <a:headEnd/>
            <a:tailEnd type="triangle" w="med" len="med"/>
          </a:ln>
        </p:spPr>
        <p:txBody>
          <a:bodyPr/>
          <a:lstStyle/>
          <a:p>
            <a:endParaRPr lang="el-GR"/>
          </a:p>
        </p:txBody>
      </p:sp>
      <p:grpSp>
        <p:nvGrpSpPr>
          <p:cNvPr id="9231" name="Group 40"/>
          <p:cNvGrpSpPr>
            <a:grpSpLocks/>
          </p:cNvGrpSpPr>
          <p:nvPr/>
        </p:nvGrpSpPr>
        <p:grpSpPr bwMode="auto">
          <a:xfrm>
            <a:off x="250825" y="3589338"/>
            <a:ext cx="6704013" cy="3268662"/>
            <a:chOff x="366" y="1995"/>
            <a:chExt cx="4223" cy="2059"/>
          </a:xfrm>
        </p:grpSpPr>
        <p:sp>
          <p:nvSpPr>
            <p:cNvPr id="9239" name="Rectangle 4"/>
            <p:cNvSpPr>
              <a:spLocks noChangeArrowheads="1"/>
            </p:cNvSpPr>
            <p:nvPr/>
          </p:nvSpPr>
          <p:spPr bwMode="auto">
            <a:xfrm>
              <a:off x="2326" y="3360"/>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9218" name="Object 5"/>
            <p:cNvGraphicFramePr>
              <a:graphicFrameLocks noChangeAspect="1"/>
            </p:cNvGraphicFramePr>
            <p:nvPr/>
          </p:nvGraphicFramePr>
          <p:xfrm>
            <a:off x="682" y="3581"/>
            <a:ext cx="328" cy="237"/>
          </p:xfrm>
          <a:graphic>
            <a:graphicData uri="http://schemas.openxmlformats.org/presentationml/2006/ole">
              <mc:AlternateContent xmlns:mc="http://schemas.openxmlformats.org/markup-compatibility/2006">
                <mc:Choice xmlns:v="urn:schemas-microsoft-com:vml" Requires="v">
                  <p:oleObj spid="_x0000_s9416" name="Clip" r:id="rId3" imgW="1305000" imgH="1085760" progId="">
                    <p:embed/>
                  </p:oleObj>
                </mc:Choice>
                <mc:Fallback>
                  <p:oleObj name="Clip" r:id="rId3" imgW="1305000" imgH="10857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 y="3581"/>
                          <a:ext cx="328"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6"/>
            <p:cNvGraphicFramePr>
              <a:graphicFrameLocks noChangeAspect="1"/>
            </p:cNvGraphicFramePr>
            <p:nvPr/>
          </p:nvGraphicFramePr>
          <p:xfrm>
            <a:off x="2626" y="3590"/>
            <a:ext cx="329" cy="237"/>
          </p:xfrm>
          <a:graphic>
            <a:graphicData uri="http://schemas.openxmlformats.org/presentationml/2006/ole">
              <mc:AlternateContent xmlns:mc="http://schemas.openxmlformats.org/markup-compatibility/2006">
                <mc:Choice xmlns:v="urn:schemas-microsoft-com:vml" Requires="v">
                  <p:oleObj spid="_x0000_s9417" name="Clip" r:id="rId5" imgW="1305000" imgH="1085760" progId="">
                    <p:embed/>
                  </p:oleObj>
                </mc:Choice>
                <mc:Fallback>
                  <p:oleObj name="Clip" r:id="rId5"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 y="3590"/>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7"/>
            <p:cNvGraphicFramePr>
              <a:graphicFrameLocks noChangeAspect="1"/>
            </p:cNvGraphicFramePr>
            <p:nvPr/>
          </p:nvGraphicFramePr>
          <p:xfrm>
            <a:off x="3211" y="3558"/>
            <a:ext cx="328" cy="237"/>
          </p:xfrm>
          <a:graphic>
            <a:graphicData uri="http://schemas.openxmlformats.org/presentationml/2006/ole">
              <mc:AlternateContent xmlns:mc="http://schemas.openxmlformats.org/markup-compatibility/2006">
                <mc:Choice xmlns:v="urn:schemas-microsoft-com:vml" Requires="v">
                  <p:oleObj spid="_x0000_s9418" name="Clip" r:id="rId6" imgW="1305000" imgH="1085760" progId="">
                    <p:embed/>
                  </p:oleObj>
                </mc:Choice>
                <mc:Fallback>
                  <p:oleObj name="Clip" r:id="rId6"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 y="3558"/>
                          <a:ext cx="328"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8"/>
            <p:cNvGraphicFramePr>
              <a:graphicFrameLocks noChangeAspect="1"/>
            </p:cNvGraphicFramePr>
            <p:nvPr/>
          </p:nvGraphicFramePr>
          <p:xfrm>
            <a:off x="1156" y="3598"/>
            <a:ext cx="329" cy="237"/>
          </p:xfrm>
          <a:graphic>
            <a:graphicData uri="http://schemas.openxmlformats.org/presentationml/2006/ole">
              <mc:AlternateContent xmlns:mc="http://schemas.openxmlformats.org/markup-compatibility/2006">
                <mc:Choice xmlns:v="urn:schemas-microsoft-com:vml" Requires="v">
                  <p:oleObj spid="_x0000_s9419" name="Clip" r:id="rId7" imgW="1305000" imgH="1085760" progId="">
                    <p:embed/>
                  </p:oleObj>
                </mc:Choice>
                <mc:Fallback>
                  <p:oleObj name="Clip" r:id="rId7"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3598"/>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0" name="Rectangle 9"/>
            <p:cNvSpPr>
              <a:spLocks noChangeArrowheads="1"/>
            </p:cNvSpPr>
            <p:nvPr/>
          </p:nvSpPr>
          <p:spPr bwMode="auto">
            <a:xfrm>
              <a:off x="3650" y="3366"/>
              <a:ext cx="227"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sp>
          <p:nvSpPr>
            <p:cNvPr id="9241" name="Rectangle 10"/>
            <p:cNvSpPr>
              <a:spLocks noChangeArrowheads="1"/>
            </p:cNvSpPr>
            <p:nvPr/>
          </p:nvSpPr>
          <p:spPr bwMode="auto">
            <a:xfrm>
              <a:off x="1037" y="3358"/>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9222" name="Object 11"/>
            <p:cNvGraphicFramePr>
              <a:graphicFrameLocks noChangeAspect="1"/>
            </p:cNvGraphicFramePr>
            <p:nvPr/>
          </p:nvGraphicFramePr>
          <p:xfrm>
            <a:off x="1832" y="3483"/>
            <a:ext cx="329" cy="237"/>
          </p:xfrm>
          <a:graphic>
            <a:graphicData uri="http://schemas.openxmlformats.org/presentationml/2006/ole">
              <mc:AlternateContent xmlns:mc="http://schemas.openxmlformats.org/markup-compatibility/2006">
                <mc:Choice xmlns:v="urn:schemas-microsoft-com:vml" Requires="v">
                  <p:oleObj spid="_x0000_s9420" name="Clip" r:id="rId8" imgW="1305000" imgH="1085760" progId="">
                    <p:embed/>
                  </p:oleObj>
                </mc:Choice>
                <mc:Fallback>
                  <p:oleObj name="Clip" r:id="rId8"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 y="3483"/>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12"/>
            <p:cNvGraphicFramePr>
              <a:graphicFrameLocks noChangeAspect="1"/>
            </p:cNvGraphicFramePr>
            <p:nvPr/>
          </p:nvGraphicFramePr>
          <p:xfrm>
            <a:off x="2147" y="3817"/>
            <a:ext cx="329" cy="237"/>
          </p:xfrm>
          <a:graphic>
            <a:graphicData uri="http://schemas.openxmlformats.org/presentationml/2006/ole">
              <mc:AlternateContent xmlns:mc="http://schemas.openxmlformats.org/markup-compatibility/2006">
                <mc:Choice xmlns:v="urn:schemas-microsoft-com:vml" Requires="v">
                  <p:oleObj spid="_x0000_s9421" name="Clip" r:id="rId9" imgW="1305000" imgH="1085760" progId="">
                    <p:embed/>
                  </p:oleObj>
                </mc:Choice>
                <mc:Fallback>
                  <p:oleObj name="Clip" r:id="rId9"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 y="3817"/>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13"/>
            <p:cNvGraphicFramePr>
              <a:graphicFrameLocks noChangeAspect="1"/>
            </p:cNvGraphicFramePr>
            <p:nvPr/>
          </p:nvGraphicFramePr>
          <p:xfrm>
            <a:off x="4260" y="3461"/>
            <a:ext cx="329" cy="237"/>
          </p:xfrm>
          <a:graphic>
            <a:graphicData uri="http://schemas.openxmlformats.org/presentationml/2006/ole">
              <mc:AlternateContent xmlns:mc="http://schemas.openxmlformats.org/markup-compatibility/2006">
                <mc:Choice xmlns:v="urn:schemas-microsoft-com:vml" Requires="v">
                  <p:oleObj spid="_x0000_s9422" name="Clip" r:id="rId10" imgW="1305000" imgH="1085760" progId="">
                    <p:embed/>
                  </p:oleObj>
                </mc:Choice>
                <mc:Fallback>
                  <p:oleObj name="Clip" r:id="rId10" imgW="1305000" imgH="10857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 y="3461"/>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5" name="Object 14"/>
            <p:cNvGraphicFramePr>
              <a:graphicFrameLocks noChangeAspect="1"/>
            </p:cNvGraphicFramePr>
            <p:nvPr/>
          </p:nvGraphicFramePr>
          <p:xfrm>
            <a:off x="3718" y="3720"/>
            <a:ext cx="329" cy="237"/>
          </p:xfrm>
          <a:graphic>
            <a:graphicData uri="http://schemas.openxmlformats.org/presentationml/2006/ole">
              <mc:AlternateContent xmlns:mc="http://schemas.openxmlformats.org/markup-compatibility/2006">
                <mc:Choice xmlns:v="urn:schemas-microsoft-com:vml" Requires="v">
                  <p:oleObj spid="_x0000_s9423" name="Clip" r:id="rId11" imgW="1305000" imgH="1085760" progId="">
                    <p:embed/>
                  </p:oleObj>
                </mc:Choice>
                <mc:Fallback>
                  <p:oleObj name="Clip" r:id="rId11" imgW="1305000" imgH="10857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 y="3720"/>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6" name="Object 15"/>
            <p:cNvGraphicFramePr>
              <a:graphicFrameLocks noChangeAspect="1"/>
            </p:cNvGraphicFramePr>
            <p:nvPr/>
          </p:nvGraphicFramePr>
          <p:xfrm>
            <a:off x="366" y="3246"/>
            <a:ext cx="329" cy="237"/>
          </p:xfrm>
          <a:graphic>
            <a:graphicData uri="http://schemas.openxmlformats.org/presentationml/2006/ole">
              <mc:AlternateContent xmlns:mc="http://schemas.openxmlformats.org/markup-compatibility/2006">
                <mc:Choice xmlns:v="urn:schemas-microsoft-com:vml" Requires="v">
                  <p:oleObj spid="_x0000_s9424" name="Clip" r:id="rId12" imgW="1305000" imgH="1085760" progId="">
                    <p:embed/>
                  </p:oleObj>
                </mc:Choice>
                <mc:Fallback>
                  <p:oleObj name="Clip" r:id="rId12" imgW="1305000" imgH="1085760"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 y="3246"/>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2" name="Line 16"/>
            <p:cNvSpPr>
              <a:spLocks noChangeShapeType="1"/>
            </p:cNvSpPr>
            <p:nvPr/>
          </p:nvSpPr>
          <p:spPr bwMode="auto">
            <a:xfrm flipH="1">
              <a:off x="636" y="3361"/>
              <a:ext cx="437" cy="1"/>
            </a:xfrm>
            <a:prstGeom prst="line">
              <a:avLst/>
            </a:prstGeom>
            <a:noFill/>
            <a:ln w="9525">
              <a:solidFill>
                <a:schemeClr val="tx1"/>
              </a:solidFill>
              <a:round/>
              <a:headEnd/>
              <a:tailEnd/>
            </a:ln>
          </p:spPr>
          <p:txBody>
            <a:bodyPr wrap="none"/>
            <a:lstStyle/>
            <a:p>
              <a:endParaRPr lang="el-GR"/>
            </a:p>
          </p:txBody>
        </p:sp>
        <p:sp>
          <p:nvSpPr>
            <p:cNvPr id="9243" name="Line 17"/>
            <p:cNvSpPr>
              <a:spLocks noChangeShapeType="1"/>
            </p:cNvSpPr>
            <p:nvPr/>
          </p:nvSpPr>
          <p:spPr bwMode="auto">
            <a:xfrm flipH="1">
              <a:off x="914" y="3394"/>
              <a:ext cx="215" cy="219"/>
            </a:xfrm>
            <a:prstGeom prst="line">
              <a:avLst/>
            </a:prstGeom>
            <a:noFill/>
            <a:ln w="9525">
              <a:solidFill>
                <a:schemeClr val="tx1"/>
              </a:solidFill>
              <a:round/>
              <a:headEnd/>
              <a:tailEnd/>
            </a:ln>
          </p:spPr>
          <p:txBody>
            <a:bodyPr wrap="none"/>
            <a:lstStyle/>
            <a:p>
              <a:endParaRPr lang="el-GR"/>
            </a:p>
          </p:txBody>
        </p:sp>
        <p:sp>
          <p:nvSpPr>
            <p:cNvPr id="9244" name="Line 18"/>
            <p:cNvSpPr>
              <a:spLocks noChangeShapeType="1"/>
            </p:cNvSpPr>
            <p:nvPr/>
          </p:nvSpPr>
          <p:spPr bwMode="auto">
            <a:xfrm>
              <a:off x="1216" y="3414"/>
              <a:ext cx="57" cy="205"/>
            </a:xfrm>
            <a:prstGeom prst="line">
              <a:avLst/>
            </a:prstGeom>
            <a:noFill/>
            <a:ln w="9525">
              <a:solidFill>
                <a:schemeClr val="tx1"/>
              </a:solidFill>
              <a:round/>
              <a:headEnd/>
              <a:tailEnd/>
            </a:ln>
          </p:spPr>
          <p:txBody>
            <a:bodyPr wrap="none"/>
            <a:lstStyle/>
            <a:p>
              <a:endParaRPr lang="el-GR"/>
            </a:p>
          </p:txBody>
        </p:sp>
        <p:sp>
          <p:nvSpPr>
            <p:cNvPr id="9245" name="Line 19"/>
            <p:cNvSpPr>
              <a:spLocks noChangeShapeType="1"/>
            </p:cNvSpPr>
            <p:nvPr/>
          </p:nvSpPr>
          <p:spPr bwMode="auto">
            <a:xfrm flipH="1">
              <a:off x="2112" y="3388"/>
              <a:ext cx="272" cy="150"/>
            </a:xfrm>
            <a:prstGeom prst="line">
              <a:avLst/>
            </a:prstGeom>
            <a:noFill/>
            <a:ln w="9525">
              <a:solidFill>
                <a:schemeClr val="tx1"/>
              </a:solidFill>
              <a:round/>
              <a:headEnd/>
              <a:tailEnd/>
            </a:ln>
          </p:spPr>
          <p:txBody>
            <a:bodyPr wrap="none"/>
            <a:lstStyle/>
            <a:p>
              <a:endParaRPr lang="el-GR"/>
            </a:p>
          </p:txBody>
        </p:sp>
        <p:sp>
          <p:nvSpPr>
            <p:cNvPr id="9246" name="Line 20"/>
            <p:cNvSpPr>
              <a:spLocks noChangeShapeType="1"/>
            </p:cNvSpPr>
            <p:nvPr/>
          </p:nvSpPr>
          <p:spPr bwMode="auto">
            <a:xfrm flipH="1">
              <a:off x="2337" y="3401"/>
              <a:ext cx="100" cy="409"/>
            </a:xfrm>
            <a:prstGeom prst="line">
              <a:avLst/>
            </a:prstGeom>
            <a:noFill/>
            <a:ln w="9525">
              <a:solidFill>
                <a:schemeClr val="tx1"/>
              </a:solidFill>
              <a:round/>
              <a:headEnd/>
              <a:tailEnd/>
            </a:ln>
          </p:spPr>
          <p:txBody>
            <a:bodyPr wrap="none"/>
            <a:lstStyle/>
            <a:p>
              <a:endParaRPr lang="el-GR"/>
            </a:p>
          </p:txBody>
        </p:sp>
        <p:sp>
          <p:nvSpPr>
            <p:cNvPr id="9247" name="Line 21"/>
            <p:cNvSpPr>
              <a:spLocks noChangeShapeType="1"/>
            </p:cNvSpPr>
            <p:nvPr/>
          </p:nvSpPr>
          <p:spPr bwMode="auto">
            <a:xfrm>
              <a:off x="2556" y="3361"/>
              <a:ext cx="181" cy="252"/>
            </a:xfrm>
            <a:prstGeom prst="line">
              <a:avLst/>
            </a:prstGeom>
            <a:noFill/>
            <a:ln w="9525">
              <a:solidFill>
                <a:schemeClr val="tx1"/>
              </a:solidFill>
              <a:round/>
              <a:headEnd/>
              <a:tailEnd/>
            </a:ln>
          </p:spPr>
          <p:txBody>
            <a:bodyPr wrap="none"/>
            <a:lstStyle/>
            <a:p>
              <a:endParaRPr lang="el-GR"/>
            </a:p>
          </p:txBody>
        </p:sp>
        <p:sp>
          <p:nvSpPr>
            <p:cNvPr id="9248" name="Line 22"/>
            <p:cNvSpPr>
              <a:spLocks noChangeShapeType="1"/>
            </p:cNvSpPr>
            <p:nvPr/>
          </p:nvSpPr>
          <p:spPr bwMode="auto">
            <a:xfrm flipH="1">
              <a:off x="3475" y="3414"/>
              <a:ext cx="338" cy="171"/>
            </a:xfrm>
            <a:prstGeom prst="line">
              <a:avLst/>
            </a:prstGeom>
            <a:noFill/>
            <a:ln w="9525">
              <a:solidFill>
                <a:schemeClr val="tx1"/>
              </a:solidFill>
              <a:round/>
              <a:headEnd/>
              <a:tailEnd/>
            </a:ln>
          </p:spPr>
          <p:txBody>
            <a:bodyPr wrap="none"/>
            <a:lstStyle/>
            <a:p>
              <a:endParaRPr lang="el-GR"/>
            </a:p>
          </p:txBody>
        </p:sp>
        <p:sp>
          <p:nvSpPr>
            <p:cNvPr id="9249" name="Line 23"/>
            <p:cNvSpPr>
              <a:spLocks noChangeShapeType="1"/>
            </p:cNvSpPr>
            <p:nvPr/>
          </p:nvSpPr>
          <p:spPr bwMode="auto">
            <a:xfrm flipH="1">
              <a:off x="3836" y="3394"/>
              <a:ext cx="9" cy="328"/>
            </a:xfrm>
            <a:prstGeom prst="line">
              <a:avLst/>
            </a:prstGeom>
            <a:noFill/>
            <a:ln w="9525">
              <a:solidFill>
                <a:schemeClr val="tx1"/>
              </a:solidFill>
              <a:round/>
              <a:headEnd/>
              <a:tailEnd/>
            </a:ln>
          </p:spPr>
          <p:txBody>
            <a:bodyPr wrap="none"/>
            <a:lstStyle/>
            <a:p>
              <a:endParaRPr lang="el-GR"/>
            </a:p>
          </p:txBody>
        </p:sp>
        <p:sp>
          <p:nvSpPr>
            <p:cNvPr id="9250" name="Line 24"/>
            <p:cNvSpPr>
              <a:spLocks noChangeShapeType="1"/>
            </p:cNvSpPr>
            <p:nvPr/>
          </p:nvSpPr>
          <p:spPr bwMode="auto">
            <a:xfrm>
              <a:off x="3926" y="3340"/>
              <a:ext cx="404" cy="170"/>
            </a:xfrm>
            <a:prstGeom prst="line">
              <a:avLst/>
            </a:prstGeom>
            <a:noFill/>
            <a:ln w="9525">
              <a:solidFill>
                <a:schemeClr val="tx1"/>
              </a:solidFill>
              <a:round/>
              <a:headEnd/>
              <a:tailEnd/>
            </a:ln>
          </p:spPr>
          <p:txBody>
            <a:bodyPr wrap="none"/>
            <a:lstStyle/>
            <a:p>
              <a:endParaRPr lang="el-GR"/>
            </a:p>
          </p:txBody>
        </p:sp>
        <p:sp>
          <p:nvSpPr>
            <p:cNvPr id="9251" name="Line 25"/>
            <p:cNvSpPr>
              <a:spLocks noChangeShapeType="1"/>
            </p:cNvSpPr>
            <p:nvPr/>
          </p:nvSpPr>
          <p:spPr bwMode="auto">
            <a:xfrm flipH="1">
              <a:off x="1209" y="2515"/>
              <a:ext cx="1312" cy="750"/>
            </a:xfrm>
            <a:prstGeom prst="line">
              <a:avLst/>
            </a:prstGeom>
            <a:noFill/>
            <a:ln w="9525">
              <a:solidFill>
                <a:schemeClr val="tx1"/>
              </a:solidFill>
              <a:round/>
              <a:headEnd/>
              <a:tailEnd/>
            </a:ln>
          </p:spPr>
          <p:txBody>
            <a:bodyPr wrap="none"/>
            <a:lstStyle/>
            <a:p>
              <a:endParaRPr lang="el-GR"/>
            </a:p>
          </p:txBody>
        </p:sp>
        <p:sp>
          <p:nvSpPr>
            <p:cNvPr id="9252" name="Line 26"/>
            <p:cNvSpPr>
              <a:spLocks noChangeShapeType="1"/>
            </p:cNvSpPr>
            <p:nvPr/>
          </p:nvSpPr>
          <p:spPr bwMode="auto">
            <a:xfrm>
              <a:off x="2518" y="2508"/>
              <a:ext cx="0" cy="777"/>
            </a:xfrm>
            <a:prstGeom prst="line">
              <a:avLst/>
            </a:prstGeom>
            <a:noFill/>
            <a:ln w="9525">
              <a:solidFill>
                <a:schemeClr val="tx1"/>
              </a:solidFill>
              <a:round/>
              <a:headEnd/>
              <a:tailEnd/>
            </a:ln>
          </p:spPr>
          <p:txBody>
            <a:bodyPr wrap="none"/>
            <a:lstStyle/>
            <a:p>
              <a:endParaRPr lang="el-GR"/>
            </a:p>
          </p:txBody>
        </p:sp>
        <p:sp>
          <p:nvSpPr>
            <p:cNvPr id="9253" name="Line 27"/>
            <p:cNvSpPr>
              <a:spLocks noChangeShapeType="1"/>
            </p:cNvSpPr>
            <p:nvPr/>
          </p:nvSpPr>
          <p:spPr bwMode="auto">
            <a:xfrm flipH="1" flipV="1">
              <a:off x="2631" y="2474"/>
              <a:ext cx="1180" cy="859"/>
            </a:xfrm>
            <a:prstGeom prst="line">
              <a:avLst/>
            </a:prstGeom>
            <a:noFill/>
            <a:ln w="9525">
              <a:solidFill>
                <a:schemeClr val="tx1"/>
              </a:solidFill>
              <a:round/>
              <a:headEnd/>
              <a:tailEnd/>
            </a:ln>
          </p:spPr>
          <p:txBody>
            <a:bodyPr wrap="none"/>
            <a:lstStyle/>
            <a:p>
              <a:endParaRPr lang="el-GR"/>
            </a:p>
          </p:txBody>
        </p:sp>
        <p:sp>
          <p:nvSpPr>
            <p:cNvPr id="9254" name="Text Box 28"/>
            <p:cNvSpPr txBox="1">
              <a:spLocks noChangeArrowheads="1"/>
            </p:cNvSpPr>
            <p:nvPr/>
          </p:nvSpPr>
          <p:spPr bwMode="auto">
            <a:xfrm>
              <a:off x="1336" y="3221"/>
              <a:ext cx="365" cy="231"/>
            </a:xfrm>
            <a:prstGeom prst="rect">
              <a:avLst/>
            </a:prstGeom>
            <a:noFill/>
            <a:ln w="9525">
              <a:noFill/>
              <a:miter lim="800000"/>
              <a:headEnd/>
              <a:tailEnd/>
            </a:ln>
          </p:spPr>
          <p:txBody>
            <a:bodyPr>
              <a:spAutoFit/>
            </a:bodyPr>
            <a:lstStyle/>
            <a:p>
              <a:pPr eaLnBrk="0" hangingPunct="0"/>
              <a:r>
                <a:rPr lang="en-US" sz="1800">
                  <a:latin typeface="Comic Sans MS" pitchFamily="66" charset="0"/>
                </a:rPr>
                <a:t>hub</a:t>
              </a:r>
            </a:p>
          </p:txBody>
        </p:sp>
        <p:sp>
          <p:nvSpPr>
            <p:cNvPr id="9255" name="Text Box 29"/>
            <p:cNvSpPr txBox="1">
              <a:spLocks noChangeArrowheads="1"/>
            </p:cNvSpPr>
            <p:nvPr/>
          </p:nvSpPr>
          <p:spPr bwMode="auto">
            <a:xfrm>
              <a:off x="2631" y="3227"/>
              <a:ext cx="35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9256" name="Text Box 30"/>
            <p:cNvSpPr txBox="1">
              <a:spLocks noChangeArrowheads="1"/>
            </p:cNvSpPr>
            <p:nvPr/>
          </p:nvSpPr>
          <p:spPr bwMode="auto">
            <a:xfrm>
              <a:off x="3947" y="3139"/>
              <a:ext cx="35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9257" name="Text Box 31"/>
            <p:cNvSpPr txBox="1">
              <a:spLocks noChangeArrowheads="1"/>
            </p:cNvSpPr>
            <p:nvPr/>
          </p:nvSpPr>
          <p:spPr bwMode="auto">
            <a:xfrm>
              <a:off x="2728" y="2300"/>
              <a:ext cx="1028"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backbone hub</a:t>
              </a:r>
            </a:p>
          </p:txBody>
        </p:sp>
        <p:sp>
          <p:nvSpPr>
            <p:cNvPr id="9258" name="Rectangle 32"/>
            <p:cNvSpPr>
              <a:spLocks noChangeArrowheads="1"/>
            </p:cNvSpPr>
            <p:nvPr/>
          </p:nvSpPr>
          <p:spPr bwMode="auto">
            <a:xfrm>
              <a:off x="2391" y="2485"/>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sp>
          <p:nvSpPr>
            <p:cNvPr id="9259" name="Text Box 38"/>
            <p:cNvSpPr txBox="1">
              <a:spLocks noChangeArrowheads="1"/>
            </p:cNvSpPr>
            <p:nvPr/>
          </p:nvSpPr>
          <p:spPr bwMode="auto">
            <a:xfrm>
              <a:off x="1424" y="1995"/>
              <a:ext cx="116" cy="250"/>
            </a:xfrm>
            <a:prstGeom prst="rect">
              <a:avLst/>
            </a:prstGeom>
            <a:noFill/>
            <a:ln w="12700">
              <a:noFill/>
              <a:miter lim="800000"/>
              <a:headEnd type="none" w="sm" len="sm"/>
              <a:tailEnd type="none" w="sm" len="sm"/>
            </a:ln>
          </p:spPr>
          <p:txBody>
            <a:bodyPr wrap="none">
              <a:spAutoFit/>
            </a:bodyPr>
            <a:lstStyle/>
            <a:p>
              <a:endParaRPr lang="el-GR" sz="2000"/>
            </a:p>
          </p:txBody>
        </p:sp>
      </p:grpSp>
      <p:sp>
        <p:nvSpPr>
          <p:cNvPr id="9232" name="Rectangle 39"/>
          <p:cNvSpPr>
            <a:spLocks noChangeArrowheads="1"/>
          </p:cNvSpPr>
          <p:nvPr/>
        </p:nvSpPr>
        <p:spPr bwMode="auto">
          <a:xfrm>
            <a:off x="6220619" y="3490913"/>
            <a:ext cx="3155155" cy="1477328"/>
          </a:xfrm>
          <a:prstGeom prst="rect">
            <a:avLst/>
          </a:prstGeom>
          <a:noFill/>
          <a:ln w="12700">
            <a:noFill/>
            <a:miter lim="800000"/>
            <a:headEnd type="none" w="sm" len="sm"/>
            <a:tailEnd type="none" w="sm" len="sm"/>
          </a:ln>
        </p:spPr>
        <p:txBody>
          <a:bodyPr wrap="square">
            <a:spAutoFit/>
          </a:bodyPr>
          <a:lstStyle/>
          <a:p>
            <a:r>
              <a:rPr lang="el-GR" sz="1800" dirty="0"/>
              <a:t>Εάν δύο ή περισσότεροι κόμβοι από τα παρακάτω  </a:t>
            </a:r>
            <a:r>
              <a:rPr lang="en-US" sz="1800" b="1" dirty="0"/>
              <a:t>LAN </a:t>
            </a:r>
            <a:r>
              <a:rPr lang="el-GR" sz="1800" b="1" dirty="0"/>
              <a:t>τμήματα</a:t>
            </a:r>
            <a:r>
              <a:rPr lang="en-US" sz="1800" dirty="0"/>
              <a:t> </a:t>
            </a:r>
            <a:r>
              <a:rPr lang="el-GR" sz="1800" dirty="0"/>
              <a:t>μεταδώσουν ταυτόχρονα, θα έχουμε </a:t>
            </a:r>
            <a:r>
              <a:rPr lang="el-GR" sz="1800" b="1" dirty="0"/>
              <a:t>σύγκρουση</a:t>
            </a:r>
            <a:r>
              <a:rPr lang="en-US" sz="1800" b="1" dirty="0"/>
              <a:t>!!!!</a:t>
            </a:r>
            <a:endParaRPr lang="el-GR" sz="1800" b="1" dirty="0"/>
          </a:p>
        </p:txBody>
      </p:sp>
      <p:sp>
        <p:nvSpPr>
          <p:cNvPr id="9233" name="AutoShape 42"/>
          <p:cNvSpPr>
            <a:spLocks noChangeArrowheads="1"/>
          </p:cNvSpPr>
          <p:nvPr/>
        </p:nvSpPr>
        <p:spPr bwMode="auto">
          <a:xfrm>
            <a:off x="107950" y="5013325"/>
            <a:ext cx="2303463" cy="1655763"/>
          </a:xfrm>
          <a:prstGeom prst="bracketPair">
            <a:avLst>
              <a:gd name="adj" fmla="val 16667"/>
            </a:avLst>
          </a:prstGeom>
          <a:noFill/>
          <a:ln w="12700">
            <a:solidFill>
              <a:schemeClr val="folHlink"/>
            </a:solidFill>
            <a:prstDash val="dash"/>
            <a:round/>
            <a:headEnd type="none" w="sm" len="sm"/>
            <a:tailEnd type="none" w="sm" len="sm"/>
          </a:ln>
        </p:spPr>
        <p:txBody>
          <a:bodyPr wrap="none" anchor="ctr"/>
          <a:lstStyle/>
          <a:p>
            <a:pPr algn="r"/>
            <a:endParaRPr lang="el-GR"/>
          </a:p>
        </p:txBody>
      </p:sp>
      <p:sp>
        <p:nvSpPr>
          <p:cNvPr id="9234" name="Text Box 43"/>
          <p:cNvSpPr txBox="1">
            <a:spLocks noChangeArrowheads="1"/>
          </p:cNvSpPr>
          <p:nvPr/>
        </p:nvSpPr>
        <p:spPr bwMode="auto">
          <a:xfrm>
            <a:off x="395288" y="4797425"/>
            <a:ext cx="1722437" cy="396875"/>
          </a:xfrm>
          <a:prstGeom prst="rect">
            <a:avLst/>
          </a:prstGeom>
          <a:noFill/>
          <a:ln w="12700">
            <a:noFill/>
            <a:miter lim="800000"/>
            <a:headEnd type="none" w="sm" len="sm"/>
            <a:tailEnd type="none" w="sm" len="sm"/>
          </a:ln>
        </p:spPr>
        <p:txBody>
          <a:bodyPr wrap="none">
            <a:spAutoFit/>
          </a:bodyPr>
          <a:lstStyle/>
          <a:p>
            <a:pPr algn="r"/>
            <a:r>
              <a:rPr lang="en-US" sz="2000">
                <a:solidFill>
                  <a:schemeClr val="folHlink"/>
                </a:solidFill>
              </a:rPr>
              <a:t>LAN segment</a:t>
            </a:r>
            <a:endParaRPr lang="el-GR" sz="2000">
              <a:solidFill>
                <a:schemeClr val="folHlink"/>
              </a:solidFill>
            </a:endParaRPr>
          </a:p>
        </p:txBody>
      </p:sp>
      <p:sp>
        <p:nvSpPr>
          <p:cNvPr id="9235" name="AutoShape 44"/>
          <p:cNvSpPr>
            <a:spLocks noChangeArrowheads="1"/>
          </p:cNvSpPr>
          <p:nvPr/>
        </p:nvSpPr>
        <p:spPr bwMode="auto">
          <a:xfrm>
            <a:off x="0" y="3644900"/>
            <a:ext cx="7019925" cy="3213100"/>
          </a:xfrm>
          <a:prstGeom prst="bracketPair">
            <a:avLst>
              <a:gd name="adj" fmla="val 16667"/>
            </a:avLst>
          </a:prstGeom>
          <a:noFill/>
          <a:ln w="12700">
            <a:solidFill>
              <a:schemeClr val="folHlink"/>
            </a:solidFill>
            <a:prstDash val="lgDash"/>
            <a:round/>
            <a:headEnd type="none" w="sm" len="sm"/>
            <a:tailEnd type="none" w="sm" len="sm"/>
          </a:ln>
        </p:spPr>
        <p:txBody>
          <a:bodyPr wrap="none" anchor="ctr"/>
          <a:lstStyle/>
          <a:p>
            <a:pPr algn="r"/>
            <a:endParaRPr lang="el-GR"/>
          </a:p>
        </p:txBody>
      </p:sp>
      <p:sp>
        <p:nvSpPr>
          <p:cNvPr id="9236" name="Text Box 45"/>
          <p:cNvSpPr txBox="1">
            <a:spLocks noChangeArrowheads="1"/>
          </p:cNvSpPr>
          <p:nvPr/>
        </p:nvSpPr>
        <p:spPr bwMode="auto">
          <a:xfrm>
            <a:off x="395288" y="3716338"/>
            <a:ext cx="1976437" cy="396875"/>
          </a:xfrm>
          <a:prstGeom prst="rect">
            <a:avLst/>
          </a:prstGeom>
          <a:noFill/>
          <a:ln w="12700">
            <a:noFill/>
            <a:miter lim="800000"/>
            <a:headEnd type="none" w="sm" len="sm"/>
            <a:tailEnd type="none" w="sm" len="sm"/>
          </a:ln>
        </p:spPr>
        <p:txBody>
          <a:bodyPr wrap="none">
            <a:spAutoFit/>
          </a:bodyPr>
          <a:lstStyle/>
          <a:p>
            <a:pPr algn="r"/>
            <a:r>
              <a:rPr lang="en-US" sz="2000">
                <a:solidFill>
                  <a:schemeClr val="folHlink"/>
                </a:solidFill>
              </a:rPr>
              <a:t>Multi-tier design</a:t>
            </a:r>
            <a:endParaRPr lang="el-GR" sz="2000">
              <a:solidFill>
                <a:schemeClr val="folHlink"/>
              </a:solidFill>
            </a:endParaRPr>
          </a:p>
        </p:txBody>
      </p:sp>
      <p:sp>
        <p:nvSpPr>
          <p:cNvPr id="9237" name="Line 46"/>
          <p:cNvSpPr>
            <a:spLocks noChangeShapeType="1"/>
          </p:cNvSpPr>
          <p:nvPr/>
        </p:nvSpPr>
        <p:spPr bwMode="auto">
          <a:xfrm flipV="1">
            <a:off x="2268538" y="4581525"/>
            <a:ext cx="142875" cy="431800"/>
          </a:xfrm>
          <a:prstGeom prst="line">
            <a:avLst/>
          </a:prstGeom>
          <a:noFill/>
          <a:ln w="12700">
            <a:solidFill>
              <a:schemeClr val="folHlink"/>
            </a:solidFill>
            <a:round/>
            <a:headEnd type="triangle" w="med" len="med"/>
            <a:tailEnd type="none" w="sm" len="sm"/>
          </a:ln>
        </p:spPr>
        <p:txBody>
          <a:bodyPr/>
          <a:lstStyle/>
          <a:p>
            <a:endParaRPr lang="el-GR"/>
          </a:p>
        </p:txBody>
      </p:sp>
      <p:sp>
        <p:nvSpPr>
          <p:cNvPr id="9238" name="Text Box 47"/>
          <p:cNvSpPr txBox="1">
            <a:spLocks noChangeArrowheads="1"/>
          </p:cNvSpPr>
          <p:nvPr/>
        </p:nvSpPr>
        <p:spPr bwMode="auto">
          <a:xfrm>
            <a:off x="1979613" y="4292600"/>
            <a:ext cx="1030287" cy="396875"/>
          </a:xfrm>
          <a:prstGeom prst="rect">
            <a:avLst/>
          </a:prstGeom>
          <a:noFill/>
          <a:ln w="12700">
            <a:noFill/>
            <a:miter lim="800000"/>
            <a:headEnd type="none" w="sm" len="sm"/>
            <a:tailEnd type="none" w="sm" len="sm"/>
          </a:ln>
        </p:spPr>
        <p:txBody>
          <a:bodyPr wrap="none">
            <a:spAutoFit/>
          </a:bodyPr>
          <a:lstStyle/>
          <a:p>
            <a:pPr algn="r"/>
            <a:r>
              <a:rPr lang="en-US" sz="2000">
                <a:solidFill>
                  <a:schemeClr val="folHlink"/>
                </a:solidFill>
              </a:rPr>
              <a:t>one tier</a:t>
            </a:r>
            <a:endParaRPr lang="el-GR" sz="2000">
              <a:solidFill>
                <a:schemeClr val="folHlink"/>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2"/>
          <p:cNvSpPr>
            <a:spLocks noGrp="1" noChangeArrowheads="1"/>
          </p:cNvSpPr>
          <p:nvPr>
            <p:ph type="title" idx="4294967295"/>
          </p:nvPr>
        </p:nvSpPr>
        <p:spPr>
          <a:xfrm>
            <a:off x="395288" y="-171450"/>
            <a:ext cx="8748712" cy="1143000"/>
          </a:xfrm>
        </p:spPr>
        <p:txBody>
          <a:bodyPr/>
          <a:lstStyle/>
          <a:p>
            <a:r>
              <a:rPr lang="el-GR" smtClean="0"/>
              <a:t>Διασύνδεση με</a:t>
            </a:r>
            <a:r>
              <a:rPr lang="en-US" smtClean="0"/>
              <a:t> hubs (</a:t>
            </a:r>
            <a:r>
              <a:rPr lang="el-GR" smtClean="0"/>
              <a:t>πλεονεκτήματα)</a:t>
            </a:r>
            <a:endParaRPr lang="en-US" smtClean="0"/>
          </a:p>
        </p:txBody>
      </p:sp>
      <p:sp>
        <p:nvSpPr>
          <p:cNvPr id="10252" name="Rectangle 3"/>
          <p:cNvSpPr>
            <a:spLocks noGrp="1" noChangeArrowheads="1"/>
          </p:cNvSpPr>
          <p:nvPr>
            <p:ph type="body" idx="4294967295"/>
          </p:nvPr>
        </p:nvSpPr>
        <p:spPr>
          <a:xfrm>
            <a:off x="0" y="1102629"/>
            <a:ext cx="9324975" cy="2663825"/>
          </a:xfrm>
        </p:spPr>
        <p:txBody>
          <a:bodyPr/>
          <a:lstStyle/>
          <a:p>
            <a:pPr>
              <a:buFont typeface="Arial" pitchFamily="34" charset="0"/>
              <a:buChar char="•"/>
            </a:pPr>
            <a:r>
              <a:rPr lang="el-GR" sz="2200" b="1" dirty="0" smtClean="0">
                <a:solidFill>
                  <a:srgbClr val="008000"/>
                </a:solidFill>
              </a:rPr>
              <a:t>Επεκτείνει </a:t>
            </a:r>
            <a:r>
              <a:rPr lang="el-GR" sz="2200" dirty="0" smtClean="0"/>
              <a:t>το</a:t>
            </a:r>
            <a:r>
              <a:rPr lang="en-US" sz="2200" dirty="0" smtClean="0"/>
              <a:t> LAN</a:t>
            </a:r>
            <a:endParaRPr lang="el-GR" sz="2200" dirty="0" smtClean="0"/>
          </a:p>
          <a:p>
            <a:pPr>
              <a:buFont typeface="Arial" pitchFamily="34" charset="0"/>
              <a:buChar char="•"/>
            </a:pPr>
            <a:r>
              <a:rPr lang="el-GR" sz="2200" dirty="0" smtClean="0"/>
              <a:t>Προσφέρει</a:t>
            </a:r>
            <a:r>
              <a:rPr lang="en-US" sz="2200" dirty="0" smtClean="0"/>
              <a:t> </a:t>
            </a:r>
            <a:r>
              <a:rPr lang="el-GR" sz="2200" b="1" dirty="0" smtClean="0">
                <a:solidFill>
                  <a:srgbClr val="008000"/>
                </a:solidFill>
              </a:rPr>
              <a:t>ευγενική υποβάθμιση</a:t>
            </a:r>
            <a:r>
              <a:rPr lang="en-US" sz="2200" b="1" dirty="0" smtClean="0">
                <a:solidFill>
                  <a:srgbClr val="008000"/>
                </a:solidFill>
              </a:rPr>
              <a:t> (graceful degradation)</a:t>
            </a:r>
            <a:r>
              <a:rPr lang="en-US" sz="2200" dirty="0" smtClean="0"/>
              <a:t>:</a:t>
            </a:r>
          </a:p>
          <a:p>
            <a:pPr>
              <a:buFont typeface="Monotype Sorts"/>
              <a:buNone/>
            </a:pPr>
            <a:r>
              <a:rPr lang="en-US" sz="2200" dirty="0" smtClean="0"/>
              <a:t>   </a:t>
            </a:r>
            <a:r>
              <a:rPr lang="el-GR" sz="2200" dirty="0" smtClean="0"/>
              <a:t>Εάν ένα</a:t>
            </a:r>
            <a:r>
              <a:rPr lang="en-US" sz="2200" dirty="0" smtClean="0"/>
              <a:t> LAN </a:t>
            </a:r>
            <a:r>
              <a:rPr lang="el-GR" sz="2200" dirty="0" smtClean="0"/>
              <a:t>τμήμα</a:t>
            </a:r>
            <a:r>
              <a:rPr lang="en-US" sz="2200" dirty="0" smtClean="0"/>
              <a:t> (</a:t>
            </a:r>
            <a:r>
              <a:rPr lang="el-GR" sz="2200" dirty="0" smtClean="0"/>
              <a:t>που έχει ένα </a:t>
            </a:r>
            <a:r>
              <a:rPr lang="en-US" sz="2200" dirty="0" smtClean="0"/>
              <a:t>hub) </a:t>
            </a:r>
            <a:r>
              <a:rPr lang="el-GR" sz="2200" dirty="0" smtClean="0"/>
              <a:t>δεν δουλεύει σωστά, το </a:t>
            </a:r>
            <a:r>
              <a:rPr lang="en-US" sz="2200" dirty="0" smtClean="0"/>
              <a:t>backbone hub </a:t>
            </a:r>
            <a:r>
              <a:rPr lang="el-GR" sz="2200" dirty="0" smtClean="0"/>
              <a:t>θα το ανιχνεύσει &amp; θα αποσυνδέσει το </a:t>
            </a:r>
            <a:r>
              <a:rPr lang="en-US" sz="2200" dirty="0" smtClean="0"/>
              <a:t>hub </a:t>
            </a:r>
            <a:r>
              <a:rPr lang="el-GR" sz="2200" dirty="0" smtClean="0"/>
              <a:t>αυτό από το</a:t>
            </a:r>
            <a:r>
              <a:rPr lang="en-US" sz="2200" dirty="0" smtClean="0"/>
              <a:t> </a:t>
            </a:r>
            <a:r>
              <a:rPr lang="el-GR" sz="2200" dirty="0" smtClean="0"/>
              <a:t>υπόλοιπο </a:t>
            </a:r>
            <a:r>
              <a:rPr lang="en-US" sz="2200" dirty="0" smtClean="0"/>
              <a:t>LAN. </a:t>
            </a:r>
            <a:r>
              <a:rPr lang="el-GR" sz="2200" dirty="0" smtClean="0"/>
              <a:t>Τα άλλα </a:t>
            </a:r>
            <a:r>
              <a:rPr lang="en-US" sz="2200" dirty="0" smtClean="0"/>
              <a:t>hubs </a:t>
            </a:r>
            <a:r>
              <a:rPr lang="el-GR" sz="2200" dirty="0" smtClean="0"/>
              <a:t>που είναι συνδεμένα με αυτό το </a:t>
            </a:r>
            <a:r>
              <a:rPr lang="en-US" sz="2200" dirty="0" smtClean="0"/>
              <a:t>backbone hub </a:t>
            </a:r>
            <a:r>
              <a:rPr lang="el-GR" sz="2200" b="1" dirty="0" smtClean="0"/>
              <a:t>συνεχίζουν ομαλά τη λειτουργία τους</a:t>
            </a:r>
            <a:r>
              <a:rPr lang="el-GR" sz="2200" dirty="0" smtClean="0"/>
              <a:t> </a:t>
            </a:r>
            <a:endParaRPr lang="en-US" sz="2200" dirty="0" smtClean="0"/>
          </a:p>
        </p:txBody>
      </p:sp>
      <p:grpSp>
        <p:nvGrpSpPr>
          <p:cNvPr id="10253" name="Group 6"/>
          <p:cNvGrpSpPr>
            <a:grpSpLocks/>
          </p:cNvGrpSpPr>
          <p:nvPr/>
        </p:nvGrpSpPr>
        <p:grpSpPr bwMode="auto">
          <a:xfrm>
            <a:off x="250825" y="3589338"/>
            <a:ext cx="6704013" cy="3268662"/>
            <a:chOff x="366" y="1995"/>
            <a:chExt cx="4223" cy="2059"/>
          </a:xfrm>
        </p:grpSpPr>
        <p:sp>
          <p:nvSpPr>
            <p:cNvPr id="10258" name="Rectangle 4"/>
            <p:cNvSpPr>
              <a:spLocks noChangeArrowheads="1"/>
            </p:cNvSpPr>
            <p:nvPr/>
          </p:nvSpPr>
          <p:spPr bwMode="auto">
            <a:xfrm>
              <a:off x="2326" y="3360"/>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0242" name="Object 5"/>
            <p:cNvGraphicFramePr>
              <a:graphicFrameLocks noChangeAspect="1"/>
            </p:cNvGraphicFramePr>
            <p:nvPr/>
          </p:nvGraphicFramePr>
          <p:xfrm>
            <a:off x="682" y="3581"/>
            <a:ext cx="328" cy="237"/>
          </p:xfrm>
          <a:graphic>
            <a:graphicData uri="http://schemas.openxmlformats.org/presentationml/2006/ole">
              <mc:AlternateContent xmlns:mc="http://schemas.openxmlformats.org/markup-compatibility/2006">
                <mc:Choice xmlns:v="urn:schemas-microsoft-com:vml" Requires="v">
                  <p:oleObj spid="_x0000_s10440" name="Clip" r:id="rId3" imgW="1305000" imgH="1085760" progId="">
                    <p:embed/>
                  </p:oleObj>
                </mc:Choice>
                <mc:Fallback>
                  <p:oleObj name="Clip" r:id="rId3" imgW="1305000" imgH="10857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 y="3581"/>
                          <a:ext cx="328"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6"/>
            <p:cNvGraphicFramePr>
              <a:graphicFrameLocks noChangeAspect="1"/>
            </p:cNvGraphicFramePr>
            <p:nvPr/>
          </p:nvGraphicFramePr>
          <p:xfrm>
            <a:off x="2626" y="3590"/>
            <a:ext cx="329" cy="237"/>
          </p:xfrm>
          <a:graphic>
            <a:graphicData uri="http://schemas.openxmlformats.org/presentationml/2006/ole">
              <mc:AlternateContent xmlns:mc="http://schemas.openxmlformats.org/markup-compatibility/2006">
                <mc:Choice xmlns:v="urn:schemas-microsoft-com:vml" Requires="v">
                  <p:oleObj spid="_x0000_s10441" name="Clip" r:id="rId5" imgW="1305000" imgH="1085760" progId="">
                    <p:embed/>
                  </p:oleObj>
                </mc:Choice>
                <mc:Fallback>
                  <p:oleObj name="Clip" r:id="rId5"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 y="3590"/>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7"/>
            <p:cNvGraphicFramePr>
              <a:graphicFrameLocks noChangeAspect="1"/>
            </p:cNvGraphicFramePr>
            <p:nvPr/>
          </p:nvGraphicFramePr>
          <p:xfrm>
            <a:off x="3211" y="3558"/>
            <a:ext cx="328" cy="237"/>
          </p:xfrm>
          <a:graphic>
            <a:graphicData uri="http://schemas.openxmlformats.org/presentationml/2006/ole">
              <mc:AlternateContent xmlns:mc="http://schemas.openxmlformats.org/markup-compatibility/2006">
                <mc:Choice xmlns:v="urn:schemas-microsoft-com:vml" Requires="v">
                  <p:oleObj spid="_x0000_s10442" name="Clip" r:id="rId6" imgW="1305000" imgH="1085760" progId="">
                    <p:embed/>
                  </p:oleObj>
                </mc:Choice>
                <mc:Fallback>
                  <p:oleObj name="Clip" r:id="rId6"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 y="3558"/>
                          <a:ext cx="328"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8"/>
            <p:cNvGraphicFramePr>
              <a:graphicFrameLocks noChangeAspect="1"/>
            </p:cNvGraphicFramePr>
            <p:nvPr/>
          </p:nvGraphicFramePr>
          <p:xfrm>
            <a:off x="1156" y="3598"/>
            <a:ext cx="329" cy="237"/>
          </p:xfrm>
          <a:graphic>
            <a:graphicData uri="http://schemas.openxmlformats.org/presentationml/2006/ole">
              <mc:AlternateContent xmlns:mc="http://schemas.openxmlformats.org/markup-compatibility/2006">
                <mc:Choice xmlns:v="urn:schemas-microsoft-com:vml" Requires="v">
                  <p:oleObj spid="_x0000_s10443" name="Clip" r:id="rId7" imgW="1305000" imgH="1085760" progId="">
                    <p:embed/>
                  </p:oleObj>
                </mc:Choice>
                <mc:Fallback>
                  <p:oleObj name="Clip" r:id="rId7"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3598"/>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9" name="Rectangle 9"/>
            <p:cNvSpPr>
              <a:spLocks noChangeArrowheads="1"/>
            </p:cNvSpPr>
            <p:nvPr/>
          </p:nvSpPr>
          <p:spPr bwMode="auto">
            <a:xfrm>
              <a:off x="3650" y="3366"/>
              <a:ext cx="227"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sp>
          <p:nvSpPr>
            <p:cNvPr id="10260" name="Rectangle 10"/>
            <p:cNvSpPr>
              <a:spLocks noChangeArrowheads="1"/>
            </p:cNvSpPr>
            <p:nvPr/>
          </p:nvSpPr>
          <p:spPr bwMode="auto">
            <a:xfrm>
              <a:off x="1037" y="3358"/>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0246" name="Object 11"/>
            <p:cNvGraphicFramePr>
              <a:graphicFrameLocks noChangeAspect="1"/>
            </p:cNvGraphicFramePr>
            <p:nvPr/>
          </p:nvGraphicFramePr>
          <p:xfrm>
            <a:off x="1832" y="3483"/>
            <a:ext cx="329" cy="237"/>
          </p:xfrm>
          <a:graphic>
            <a:graphicData uri="http://schemas.openxmlformats.org/presentationml/2006/ole">
              <mc:AlternateContent xmlns:mc="http://schemas.openxmlformats.org/markup-compatibility/2006">
                <mc:Choice xmlns:v="urn:schemas-microsoft-com:vml" Requires="v">
                  <p:oleObj spid="_x0000_s10444" name="Clip" r:id="rId8" imgW="1305000" imgH="1085760" progId="">
                    <p:embed/>
                  </p:oleObj>
                </mc:Choice>
                <mc:Fallback>
                  <p:oleObj name="Clip" r:id="rId8"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 y="3483"/>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2"/>
            <p:cNvGraphicFramePr>
              <a:graphicFrameLocks noChangeAspect="1"/>
            </p:cNvGraphicFramePr>
            <p:nvPr/>
          </p:nvGraphicFramePr>
          <p:xfrm>
            <a:off x="2147" y="3817"/>
            <a:ext cx="329" cy="237"/>
          </p:xfrm>
          <a:graphic>
            <a:graphicData uri="http://schemas.openxmlformats.org/presentationml/2006/ole">
              <mc:AlternateContent xmlns:mc="http://schemas.openxmlformats.org/markup-compatibility/2006">
                <mc:Choice xmlns:v="urn:schemas-microsoft-com:vml" Requires="v">
                  <p:oleObj spid="_x0000_s10445" name="Clip" r:id="rId9" imgW="1305000" imgH="1085760" progId="">
                    <p:embed/>
                  </p:oleObj>
                </mc:Choice>
                <mc:Fallback>
                  <p:oleObj name="Clip" r:id="rId9"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 y="3817"/>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8" name="Object 13"/>
            <p:cNvGraphicFramePr>
              <a:graphicFrameLocks noChangeAspect="1"/>
            </p:cNvGraphicFramePr>
            <p:nvPr/>
          </p:nvGraphicFramePr>
          <p:xfrm>
            <a:off x="4260" y="3461"/>
            <a:ext cx="329" cy="237"/>
          </p:xfrm>
          <a:graphic>
            <a:graphicData uri="http://schemas.openxmlformats.org/presentationml/2006/ole">
              <mc:AlternateContent xmlns:mc="http://schemas.openxmlformats.org/markup-compatibility/2006">
                <mc:Choice xmlns:v="urn:schemas-microsoft-com:vml" Requires="v">
                  <p:oleObj spid="_x0000_s10446" name="Clip" r:id="rId10" imgW="1305000" imgH="1085760" progId="">
                    <p:embed/>
                  </p:oleObj>
                </mc:Choice>
                <mc:Fallback>
                  <p:oleObj name="Clip" r:id="rId10" imgW="1305000" imgH="10857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 y="3461"/>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9" name="Object 14"/>
            <p:cNvGraphicFramePr>
              <a:graphicFrameLocks noChangeAspect="1"/>
            </p:cNvGraphicFramePr>
            <p:nvPr/>
          </p:nvGraphicFramePr>
          <p:xfrm>
            <a:off x="3718" y="3720"/>
            <a:ext cx="329" cy="237"/>
          </p:xfrm>
          <a:graphic>
            <a:graphicData uri="http://schemas.openxmlformats.org/presentationml/2006/ole">
              <mc:AlternateContent xmlns:mc="http://schemas.openxmlformats.org/markup-compatibility/2006">
                <mc:Choice xmlns:v="urn:schemas-microsoft-com:vml" Requires="v">
                  <p:oleObj spid="_x0000_s10447" name="Clip" r:id="rId11" imgW="1305000" imgH="1085760" progId="">
                    <p:embed/>
                  </p:oleObj>
                </mc:Choice>
                <mc:Fallback>
                  <p:oleObj name="Clip" r:id="rId11" imgW="1305000" imgH="10857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 y="3720"/>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0" name="Object 15"/>
            <p:cNvGraphicFramePr>
              <a:graphicFrameLocks noChangeAspect="1"/>
            </p:cNvGraphicFramePr>
            <p:nvPr/>
          </p:nvGraphicFramePr>
          <p:xfrm>
            <a:off x="366" y="3246"/>
            <a:ext cx="329" cy="237"/>
          </p:xfrm>
          <a:graphic>
            <a:graphicData uri="http://schemas.openxmlformats.org/presentationml/2006/ole">
              <mc:AlternateContent xmlns:mc="http://schemas.openxmlformats.org/markup-compatibility/2006">
                <mc:Choice xmlns:v="urn:schemas-microsoft-com:vml" Requires="v">
                  <p:oleObj spid="_x0000_s10448" name="Clip" r:id="rId12" imgW="1305000" imgH="1085760" progId="">
                    <p:embed/>
                  </p:oleObj>
                </mc:Choice>
                <mc:Fallback>
                  <p:oleObj name="Clip" r:id="rId12" imgW="1305000" imgH="1085760"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 y="3246"/>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1" name="Line 16"/>
            <p:cNvSpPr>
              <a:spLocks noChangeShapeType="1"/>
            </p:cNvSpPr>
            <p:nvPr/>
          </p:nvSpPr>
          <p:spPr bwMode="auto">
            <a:xfrm flipH="1">
              <a:off x="636" y="3361"/>
              <a:ext cx="437" cy="1"/>
            </a:xfrm>
            <a:prstGeom prst="line">
              <a:avLst/>
            </a:prstGeom>
            <a:noFill/>
            <a:ln w="9525">
              <a:solidFill>
                <a:schemeClr val="tx1"/>
              </a:solidFill>
              <a:round/>
              <a:headEnd/>
              <a:tailEnd/>
            </a:ln>
          </p:spPr>
          <p:txBody>
            <a:bodyPr wrap="none"/>
            <a:lstStyle/>
            <a:p>
              <a:endParaRPr lang="el-GR"/>
            </a:p>
          </p:txBody>
        </p:sp>
        <p:sp>
          <p:nvSpPr>
            <p:cNvPr id="10262" name="Line 17"/>
            <p:cNvSpPr>
              <a:spLocks noChangeShapeType="1"/>
            </p:cNvSpPr>
            <p:nvPr/>
          </p:nvSpPr>
          <p:spPr bwMode="auto">
            <a:xfrm flipH="1">
              <a:off x="914" y="3394"/>
              <a:ext cx="215" cy="219"/>
            </a:xfrm>
            <a:prstGeom prst="line">
              <a:avLst/>
            </a:prstGeom>
            <a:noFill/>
            <a:ln w="9525">
              <a:solidFill>
                <a:schemeClr val="tx1"/>
              </a:solidFill>
              <a:round/>
              <a:headEnd/>
              <a:tailEnd/>
            </a:ln>
          </p:spPr>
          <p:txBody>
            <a:bodyPr wrap="none"/>
            <a:lstStyle/>
            <a:p>
              <a:endParaRPr lang="el-GR"/>
            </a:p>
          </p:txBody>
        </p:sp>
        <p:sp>
          <p:nvSpPr>
            <p:cNvPr id="10263" name="Line 18"/>
            <p:cNvSpPr>
              <a:spLocks noChangeShapeType="1"/>
            </p:cNvSpPr>
            <p:nvPr/>
          </p:nvSpPr>
          <p:spPr bwMode="auto">
            <a:xfrm>
              <a:off x="1216" y="3414"/>
              <a:ext cx="57" cy="205"/>
            </a:xfrm>
            <a:prstGeom prst="line">
              <a:avLst/>
            </a:prstGeom>
            <a:noFill/>
            <a:ln w="9525">
              <a:solidFill>
                <a:schemeClr val="tx1"/>
              </a:solidFill>
              <a:round/>
              <a:headEnd/>
              <a:tailEnd/>
            </a:ln>
          </p:spPr>
          <p:txBody>
            <a:bodyPr wrap="none"/>
            <a:lstStyle/>
            <a:p>
              <a:endParaRPr lang="el-GR"/>
            </a:p>
          </p:txBody>
        </p:sp>
        <p:sp>
          <p:nvSpPr>
            <p:cNvPr id="10264" name="Line 19"/>
            <p:cNvSpPr>
              <a:spLocks noChangeShapeType="1"/>
            </p:cNvSpPr>
            <p:nvPr/>
          </p:nvSpPr>
          <p:spPr bwMode="auto">
            <a:xfrm flipH="1">
              <a:off x="2112" y="3388"/>
              <a:ext cx="272" cy="150"/>
            </a:xfrm>
            <a:prstGeom prst="line">
              <a:avLst/>
            </a:prstGeom>
            <a:noFill/>
            <a:ln w="9525">
              <a:solidFill>
                <a:schemeClr val="tx1"/>
              </a:solidFill>
              <a:round/>
              <a:headEnd/>
              <a:tailEnd/>
            </a:ln>
          </p:spPr>
          <p:txBody>
            <a:bodyPr wrap="none"/>
            <a:lstStyle/>
            <a:p>
              <a:endParaRPr lang="el-GR"/>
            </a:p>
          </p:txBody>
        </p:sp>
        <p:sp>
          <p:nvSpPr>
            <p:cNvPr id="10265" name="Line 20"/>
            <p:cNvSpPr>
              <a:spLocks noChangeShapeType="1"/>
            </p:cNvSpPr>
            <p:nvPr/>
          </p:nvSpPr>
          <p:spPr bwMode="auto">
            <a:xfrm flipH="1">
              <a:off x="2337" y="3401"/>
              <a:ext cx="100" cy="409"/>
            </a:xfrm>
            <a:prstGeom prst="line">
              <a:avLst/>
            </a:prstGeom>
            <a:noFill/>
            <a:ln w="9525">
              <a:solidFill>
                <a:schemeClr val="tx1"/>
              </a:solidFill>
              <a:round/>
              <a:headEnd/>
              <a:tailEnd/>
            </a:ln>
          </p:spPr>
          <p:txBody>
            <a:bodyPr wrap="none"/>
            <a:lstStyle/>
            <a:p>
              <a:endParaRPr lang="el-GR"/>
            </a:p>
          </p:txBody>
        </p:sp>
        <p:sp>
          <p:nvSpPr>
            <p:cNvPr id="10266" name="Line 21"/>
            <p:cNvSpPr>
              <a:spLocks noChangeShapeType="1"/>
            </p:cNvSpPr>
            <p:nvPr/>
          </p:nvSpPr>
          <p:spPr bwMode="auto">
            <a:xfrm>
              <a:off x="2556" y="3361"/>
              <a:ext cx="181" cy="252"/>
            </a:xfrm>
            <a:prstGeom prst="line">
              <a:avLst/>
            </a:prstGeom>
            <a:noFill/>
            <a:ln w="9525">
              <a:solidFill>
                <a:schemeClr val="tx1"/>
              </a:solidFill>
              <a:round/>
              <a:headEnd/>
              <a:tailEnd/>
            </a:ln>
          </p:spPr>
          <p:txBody>
            <a:bodyPr wrap="none"/>
            <a:lstStyle/>
            <a:p>
              <a:endParaRPr lang="el-GR"/>
            </a:p>
          </p:txBody>
        </p:sp>
        <p:sp>
          <p:nvSpPr>
            <p:cNvPr id="10267" name="Line 22"/>
            <p:cNvSpPr>
              <a:spLocks noChangeShapeType="1"/>
            </p:cNvSpPr>
            <p:nvPr/>
          </p:nvSpPr>
          <p:spPr bwMode="auto">
            <a:xfrm flipH="1">
              <a:off x="3475" y="3414"/>
              <a:ext cx="338" cy="171"/>
            </a:xfrm>
            <a:prstGeom prst="line">
              <a:avLst/>
            </a:prstGeom>
            <a:noFill/>
            <a:ln w="9525">
              <a:solidFill>
                <a:schemeClr val="tx1"/>
              </a:solidFill>
              <a:round/>
              <a:headEnd/>
              <a:tailEnd/>
            </a:ln>
          </p:spPr>
          <p:txBody>
            <a:bodyPr wrap="none"/>
            <a:lstStyle/>
            <a:p>
              <a:endParaRPr lang="el-GR"/>
            </a:p>
          </p:txBody>
        </p:sp>
        <p:sp>
          <p:nvSpPr>
            <p:cNvPr id="10268" name="Line 23"/>
            <p:cNvSpPr>
              <a:spLocks noChangeShapeType="1"/>
            </p:cNvSpPr>
            <p:nvPr/>
          </p:nvSpPr>
          <p:spPr bwMode="auto">
            <a:xfrm flipH="1">
              <a:off x="3836" y="3394"/>
              <a:ext cx="9" cy="328"/>
            </a:xfrm>
            <a:prstGeom prst="line">
              <a:avLst/>
            </a:prstGeom>
            <a:noFill/>
            <a:ln w="9525">
              <a:solidFill>
                <a:schemeClr val="tx1"/>
              </a:solidFill>
              <a:round/>
              <a:headEnd/>
              <a:tailEnd/>
            </a:ln>
          </p:spPr>
          <p:txBody>
            <a:bodyPr wrap="none"/>
            <a:lstStyle/>
            <a:p>
              <a:endParaRPr lang="el-GR"/>
            </a:p>
          </p:txBody>
        </p:sp>
        <p:sp>
          <p:nvSpPr>
            <p:cNvPr id="10269" name="Line 24"/>
            <p:cNvSpPr>
              <a:spLocks noChangeShapeType="1"/>
            </p:cNvSpPr>
            <p:nvPr/>
          </p:nvSpPr>
          <p:spPr bwMode="auto">
            <a:xfrm>
              <a:off x="3926" y="3340"/>
              <a:ext cx="404" cy="170"/>
            </a:xfrm>
            <a:prstGeom prst="line">
              <a:avLst/>
            </a:prstGeom>
            <a:noFill/>
            <a:ln w="9525">
              <a:solidFill>
                <a:schemeClr val="tx1"/>
              </a:solidFill>
              <a:round/>
              <a:headEnd/>
              <a:tailEnd/>
            </a:ln>
          </p:spPr>
          <p:txBody>
            <a:bodyPr wrap="none"/>
            <a:lstStyle/>
            <a:p>
              <a:endParaRPr lang="el-GR"/>
            </a:p>
          </p:txBody>
        </p:sp>
        <p:sp>
          <p:nvSpPr>
            <p:cNvPr id="10270" name="Line 25"/>
            <p:cNvSpPr>
              <a:spLocks noChangeShapeType="1"/>
            </p:cNvSpPr>
            <p:nvPr/>
          </p:nvSpPr>
          <p:spPr bwMode="auto">
            <a:xfrm flipH="1">
              <a:off x="1209" y="2515"/>
              <a:ext cx="1312" cy="750"/>
            </a:xfrm>
            <a:prstGeom prst="line">
              <a:avLst/>
            </a:prstGeom>
            <a:noFill/>
            <a:ln w="9525">
              <a:solidFill>
                <a:schemeClr val="tx1"/>
              </a:solidFill>
              <a:round/>
              <a:headEnd/>
              <a:tailEnd/>
            </a:ln>
          </p:spPr>
          <p:txBody>
            <a:bodyPr wrap="none"/>
            <a:lstStyle/>
            <a:p>
              <a:endParaRPr lang="el-GR"/>
            </a:p>
          </p:txBody>
        </p:sp>
        <p:sp>
          <p:nvSpPr>
            <p:cNvPr id="10271" name="Line 26"/>
            <p:cNvSpPr>
              <a:spLocks noChangeShapeType="1"/>
            </p:cNvSpPr>
            <p:nvPr/>
          </p:nvSpPr>
          <p:spPr bwMode="auto">
            <a:xfrm>
              <a:off x="2518" y="2508"/>
              <a:ext cx="0" cy="777"/>
            </a:xfrm>
            <a:prstGeom prst="line">
              <a:avLst/>
            </a:prstGeom>
            <a:noFill/>
            <a:ln w="9525">
              <a:solidFill>
                <a:schemeClr val="tx1"/>
              </a:solidFill>
              <a:round/>
              <a:headEnd/>
              <a:tailEnd/>
            </a:ln>
          </p:spPr>
          <p:txBody>
            <a:bodyPr wrap="none"/>
            <a:lstStyle/>
            <a:p>
              <a:endParaRPr lang="el-GR"/>
            </a:p>
          </p:txBody>
        </p:sp>
        <p:sp>
          <p:nvSpPr>
            <p:cNvPr id="10272" name="Line 27"/>
            <p:cNvSpPr>
              <a:spLocks noChangeShapeType="1"/>
            </p:cNvSpPr>
            <p:nvPr/>
          </p:nvSpPr>
          <p:spPr bwMode="auto">
            <a:xfrm flipH="1" flipV="1">
              <a:off x="2631" y="2474"/>
              <a:ext cx="1180" cy="859"/>
            </a:xfrm>
            <a:prstGeom prst="line">
              <a:avLst/>
            </a:prstGeom>
            <a:noFill/>
            <a:ln w="9525">
              <a:solidFill>
                <a:schemeClr val="tx1"/>
              </a:solidFill>
              <a:round/>
              <a:headEnd/>
              <a:tailEnd/>
            </a:ln>
          </p:spPr>
          <p:txBody>
            <a:bodyPr wrap="none"/>
            <a:lstStyle/>
            <a:p>
              <a:endParaRPr lang="el-GR"/>
            </a:p>
          </p:txBody>
        </p:sp>
        <p:sp>
          <p:nvSpPr>
            <p:cNvPr id="10273" name="Text Box 28"/>
            <p:cNvSpPr txBox="1">
              <a:spLocks noChangeArrowheads="1"/>
            </p:cNvSpPr>
            <p:nvPr/>
          </p:nvSpPr>
          <p:spPr bwMode="auto">
            <a:xfrm>
              <a:off x="1336" y="3221"/>
              <a:ext cx="365" cy="231"/>
            </a:xfrm>
            <a:prstGeom prst="rect">
              <a:avLst/>
            </a:prstGeom>
            <a:noFill/>
            <a:ln w="9525">
              <a:noFill/>
              <a:miter lim="800000"/>
              <a:headEnd/>
              <a:tailEnd/>
            </a:ln>
          </p:spPr>
          <p:txBody>
            <a:bodyPr>
              <a:spAutoFit/>
            </a:bodyPr>
            <a:lstStyle/>
            <a:p>
              <a:pPr eaLnBrk="0" hangingPunct="0"/>
              <a:r>
                <a:rPr lang="en-US" sz="1800">
                  <a:latin typeface="Comic Sans MS" pitchFamily="66" charset="0"/>
                </a:rPr>
                <a:t>hub</a:t>
              </a:r>
            </a:p>
          </p:txBody>
        </p:sp>
        <p:sp>
          <p:nvSpPr>
            <p:cNvPr id="10274" name="Text Box 29"/>
            <p:cNvSpPr txBox="1">
              <a:spLocks noChangeArrowheads="1"/>
            </p:cNvSpPr>
            <p:nvPr/>
          </p:nvSpPr>
          <p:spPr bwMode="auto">
            <a:xfrm>
              <a:off x="2631" y="3227"/>
              <a:ext cx="35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0275" name="Text Box 30"/>
            <p:cNvSpPr txBox="1">
              <a:spLocks noChangeArrowheads="1"/>
            </p:cNvSpPr>
            <p:nvPr/>
          </p:nvSpPr>
          <p:spPr bwMode="auto">
            <a:xfrm>
              <a:off x="3947" y="3139"/>
              <a:ext cx="35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0276" name="Text Box 31"/>
            <p:cNvSpPr txBox="1">
              <a:spLocks noChangeArrowheads="1"/>
            </p:cNvSpPr>
            <p:nvPr/>
          </p:nvSpPr>
          <p:spPr bwMode="auto">
            <a:xfrm>
              <a:off x="2728" y="2300"/>
              <a:ext cx="1034"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Backbone hub</a:t>
              </a:r>
            </a:p>
          </p:txBody>
        </p:sp>
        <p:sp>
          <p:nvSpPr>
            <p:cNvPr id="10277" name="Rectangle 32"/>
            <p:cNvSpPr>
              <a:spLocks noChangeArrowheads="1"/>
            </p:cNvSpPr>
            <p:nvPr/>
          </p:nvSpPr>
          <p:spPr bwMode="auto">
            <a:xfrm>
              <a:off x="2391" y="2485"/>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sp>
          <p:nvSpPr>
            <p:cNvPr id="10278" name="Text Box 36"/>
            <p:cNvSpPr txBox="1">
              <a:spLocks noChangeArrowheads="1"/>
            </p:cNvSpPr>
            <p:nvPr/>
          </p:nvSpPr>
          <p:spPr bwMode="auto">
            <a:xfrm>
              <a:off x="1424" y="1995"/>
              <a:ext cx="116" cy="250"/>
            </a:xfrm>
            <a:prstGeom prst="rect">
              <a:avLst/>
            </a:prstGeom>
            <a:noFill/>
            <a:ln w="12700">
              <a:noFill/>
              <a:miter lim="800000"/>
              <a:headEnd type="none" w="sm" len="sm"/>
              <a:tailEnd type="none" w="sm" len="sm"/>
            </a:ln>
          </p:spPr>
          <p:txBody>
            <a:bodyPr wrap="none">
              <a:spAutoFit/>
            </a:bodyPr>
            <a:lstStyle/>
            <a:p>
              <a:endParaRPr lang="el-GR" sz="2000"/>
            </a:p>
          </p:txBody>
        </p:sp>
      </p:grpSp>
      <p:sp>
        <p:nvSpPr>
          <p:cNvPr id="10254" name="AutoShape 41"/>
          <p:cNvSpPr>
            <a:spLocks/>
          </p:cNvSpPr>
          <p:nvPr/>
        </p:nvSpPr>
        <p:spPr bwMode="auto">
          <a:xfrm rot="-5400000">
            <a:off x="1079500" y="5768975"/>
            <a:ext cx="144463" cy="1655763"/>
          </a:xfrm>
          <a:prstGeom prst="leftBrace">
            <a:avLst>
              <a:gd name="adj1" fmla="val 95513"/>
              <a:gd name="adj2" fmla="val 50000"/>
            </a:avLst>
          </a:prstGeom>
          <a:noFill/>
          <a:ln w="12700">
            <a:solidFill>
              <a:schemeClr val="tx1"/>
            </a:solidFill>
            <a:round/>
            <a:headEnd type="none" w="sm" len="sm"/>
            <a:tailEnd type="none" w="sm" len="sm"/>
          </a:ln>
        </p:spPr>
        <p:txBody>
          <a:bodyPr wrap="none" anchor="ctr"/>
          <a:lstStyle/>
          <a:p>
            <a:pPr algn="r"/>
            <a:endParaRPr lang="el-GR"/>
          </a:p>
        </p:txBody>
      </p:sp>
      <p:sp>
        <p:nvSpPr>
          <p:cNvPr id="10255" name="Text Box 42"/>
          <p:cNvSpPr txBox="1">
            <a:spLocks noChangeArrowheads="1"/>
          </p:cNvSpPr>
          <p:nvPr/>
        </p:nvSpPr>
        <p:spPr bwMode="auto">
          <a:xfrm>
            <a:off x="323850" y="6491288"/>
            <a:ext cx="1644650" cy="366712"/>
          </a:xfrm>
          <a:prstGeom prst="rect">
            <a:avLst/>
          </a:prstGeom>
          <a:noFill/>
          <a:ln w="12700">
            <a:noFill/>
            <a:miter lim="800000"/>
            <a:headEnd type="none" w="sm" len="sm"/>
            <a:tailEnd type="none" w="sm" len="sm"/>
          </a:ln>
        </p:spPr>
        <p:txBody>
          <a:bodyPr wrap="none">
            <a:spAutoFit/>
          </a:bodyPr>
          <a:lstStyle/>
          <a:p>
            <a:pPr algn="r"/>
            <a:r>
              <a:rPr lang="en-US" sz="1800"/>
              <a:t>departamental</a:t>
            </a:r>
            <a:endParaRPr lang="el-GR" sz="1800"/>
          </a:p>
        </p:txBody>
      </p:sp>
      <p:sp>
        <p:nvSpPr>
          <p:cNvPr id="10256" name="Text Box 43"/>
          <p:cNvSpPr txBox="1">
            <a:spLocks noChangeArrowheads="1"/>
          </p:cNvSpPr>
          <p:nvPr/>
        </p:nvSpPr>
        <p:spPr bwMode="auto">
          <a:xfrm>
            <a:off x="323850" y="4365625"/>
            <a:ext cx="2303463" cy="396875"/>
          </a:xfrm>
          <a:prstGeom prst="rect">
            <a:avLst/>
          </a:prstGeom>
          <a:noFill/>
          <a:ln w="12700">
            <a:noFill/>
            <a:miter lim="800000"/>
            <a:headEnd type="none" w="sm" len="sm"/>
            <a:tailEnd type="none" w="sm" len="sm"/>
          </a:ln>
        </p:spPr>
        <p:txBody>
          <a:bodyPr wrap="none">
            <a:spAutoFit/>
          </a:bodyPr>
          <a:lstStyle/>
          <a:p>
            <a:pPr algn="r"/>
            <a:r>
              <a:rPr lang="en-US" sz="2000"/>
              <a:t>Campus-wide LAN</a:t>
            </a:r>
            <a:endParaRPr lang="el-GR" sz="2000"/>
          </a:p>
        </p:txBody>
      </p:sp>
      <p:sp>
        <p:nvSpPr>
          <p:cNvPr id="10257" name="Text Box 44"/>
          <p:cNvSpPr txBox="1">
            <a:spLocks noChangeArrowheads="1"/>
          </p:cNvSpPr>
          <p:nvPr/>
        </p:nvSpPr>
        <p:spPr bwMode="auto">
          <a:xfrm>
            <a:off x="179388" y="4005263"/>
            <a:ext cx="1173162" cy="396875"/>
          </a:xfrm>
          <a:prstGeom prst="rect">
            <a:avLst/>
          </a:prstGeom>
          <a:noFill/>
          <a:ln w="12700">
            <a:noFill/>
            <a:miter lim="800000"/>
            <a:headEnd type="none" w="sm" len="sm"/>
            <a:tailEnd type="none" w="sm" len="sm"/>
          </a:ln>
        </p:spPr>
        <p:txBody>
          <a:bodyPr wrap="none">
            <a:spAutoFit/>
          </a:bodyPr>
          <a:lstStyle/>
          <a:p>
            <a:pPr algn="r"/>
            <a:r>
              <a:rPr lang="en-US" sz="2000" u="sng">
                <a:solidFill>
                  <a:srgbClr val="3333FF"/>
                </a:solidFill>
              </a:rPr>
              <a:t>Example</a:t>
            </a:r>
            <a:endParaRPr lang="el-GR" sz="2000" u="sng">
              <a:solidFill>
                <a:srgbClr val="3333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7" name="Rectangle 2"/>
          <p:cNvSpPr>
            <a:spLocks noGrp="1" noChangeArrowheads="1"/>
          </p:cNvSpPr>
          <p:nvPr>
            <p:ph type="title"/>
          </p:nvPr>
        </p:nvSpPr>
        <p:spPr/>
        <p:txBody>
          <a:bodyPr/>
          <a:lstStyle/>
          <a:p>
            <a:r>
              <a:rPr lang="el-GR" smtClean="0"/>
              <a:t>Διασύνδεση με</a:t>
            </a:r>
            <a:r>
              <a:rPr lang="en-US" smtClean="0"/>
              <a:t> hubs </a:t>
            </a:r>
            <a:r>
              <a:rPr lang="el-GR" smtClean="0"/>
              <a:t>(μειονεκτήματα)</a:t>
            </a:r>
          </a:p>
        </p:txBody>
      </p:sp>
      <p:sp>
        <p:nvSpPr>
          <p:cNvPr id="11288" name="Rectangle 3"/>
          <p:cNvSpPr>
            <a:spLocks noGrp="1" noChangeArrowheads="1"/>
          </p:cNvSpPr>
          <p:nvPr>
            <p:ph idx="1"/>
          </p:nvPr>
        </p:nvSpPr>
        <p:spPr>
          <a:xfrm>
            <a:off x="0" y="1143000"/>
            <a:ext cx="9540875" cy="4648200"/>
          </a:xfrm>
        </p:spPr>
        <p:txBody>
          <a:bodyPr/>
          <a:lstStyle/>
          <a:p>
            <a:pPr marL="0" indent="0">
              <a:buNone/>
            </a:pPr>
            <a:r>
              <a:rPr lang="el-GR" dirty="0" smtClean="0"/>
              <a:t>Οι συγκρούσεις σε ένα </a:t>
            </a:r>
            <a:r>
              <a:rPr lang="en-US" dirty="0" smtClean="0"/>
              <a:t>LAN</a:t>
            </a:r>
            <a:r>
              <a:rPr lang="el-GR" dirty="0" smtClean="0"/>
              <a:t> τμήμα</a:t>
            </a:r>
            <a:r>
              <a:rPr lang="en-US" dirty="0" smtClean="0"/>
              <a:t> </a:t>
            </a:r>
            <a:r>
              <a:rPr lang="el-GR" dirty="0" smtClean="0"/>
              <a:t>(</a:t>
            </a:r>
            <a:r>
              <a:rPr lang="en-US" dirty="0" smtClean="0"/>
              <a:t>segment</a:t>
            </a:r>
            <a:r>
              <a:rPr lang="el-GR" dirty="0" smtClean="0"/>
              <a:t>)</a:t>
            </a:r>
            <a:r>
              <a:rPr lang="en-US" dirty="0" smtClean="0"/>
              <a:t> </a:t>
            </a:r>
            <a:r>
              <a:rPr lang="el-GR" b="1" dirty="0" smtClean="0"/>
              <a:t>θα επηρεάσουν </a:t>
            </a:r>
            <a:r>
              <a:rPr lang="el-GR" dirty="0" smtClean="0"/>
              <a:t>την απόδοση των άλλων </a:t>
            </a:r>
            <a:r>
              <a:rPr lang="en-US" dirty="0" smtClean="0"/>
              <a:t>LAN</a:t>
            </a:r>
            <a:r>
              <a:rPr lang="el-GR" dirty="0" smtClean="0"/>
              <a:t> τμημάτων</a:t>
            </a:r>
            <a:r>
              <a:rPr lang="en-US" dirty="0" smtClean="0"/>
              <a:t> </a:t>
            </a:r>
            <a:r>
              <a:rPr lang="el-GR" dirty="0" smtClean="0"/>
              <a:t>(</a:t>
            </a:r>
            <a:r>
              <a:rPr lang="en-US" dirty="0" smtClean="0"/>
              <a:t>segments</a:t>
            </a:r>
            <a:r>
              <a:rPr lang="el-GR" dirty="0" smtClean="0"/>
              <a:t>)</a:t>
            </a:r>
            <a:r>
              <a:rPr lang="en-US" dirty="0" smtClean="0"/>
              <a:t> </a:t>
            </a:r>
            <a:r>
              <a:rPr lang="el-GR" dirty="0" smtClean="0"/>
              <a:t>που είναι συνδεμένα με το ίδιο  </a:t>
            </a:r>
            <a:r>
              <a:rPr lang="en-US" dirty="0" smtClean="0"/>
              <a:t>backbone hub</a:t>
            </a:r>
          </a:p>
          <a:p>
            <a:pPr>
              <a:buFont typeface="Wingdings" pitchFamily="2" charset="2"/>
              <a:buNone/>
            </a:pPr>
            <a:endParaRPr lang="el-GR" dirty="0" smtClean="0"/>
          </a:p>
        </p:txBody>
      </p:sp>
      <p:sp>
        <p:nvSpPr>
          <p:cNvPr id="11289" name="Rectangle 5"/>
          <p:cNvSpPr>
            <a:spLocks noChangeArrowheads="1"/>
          </p:cNvSpPr>
          <p:nvPr/>
        </p:nvSpPr>
        <p:spPr bwMode="auto">
          <a:xfrm>
            <a:off x="696913" y="5749925"/>
            <a:ext cx="173037" cy="50800"/>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1266" name="Object 6"/>
          <p:cNvGraphicFramePr>
            <a:graphicFrameLocks noChangeAspect="1"/>
          </p:cNvGraphicFramePr>
          <p:nvPr/>
        </p:nvGraphicFramePr>
        <p:xfrm>
          <a:off x="693738" y="5013325"/>
          <a:ext cx="250825" cy="257175"/>
        </p:xfrm>
        <a:graphic>
          <a:graphicData uri="http://schemas.openxmlformats.org/presentationml/2006/ole">
            <mc:AlternateContent xmlns:mc="http://schemas.openxmlformats.org/markup-compatibility/2006">
              <mc:Choice xmlns:v="urn:schemas-microsoft-com:vml" Requires="v">
                <p:oleObj spid="_x0000_s11728" name="Clip" r:id="rId3" imgW="1305000" imgH="1085760" progId="">
                  <p:embed/>
                </p:oleObj>
              </mc:Choice>
              <mc:Fallback>
                <p:oleObj name="Clip" r:id="rId3"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5013325"/>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7"/>
          <p:cNvGraphicFramePr>
            <a:graphicFrameLocks noChangeAspect="1"/>
          </p:cNvGraphicFramePr>
          <p:nvPr/>
        </p:nvGraphicFramePr>
        <p:xfrm>
          <a:off x="708025" y="6311900"/>
          <a:ext cx="250825" cy="257175"/>
        </p:xfrm>
        <a:graphic>
          <a:graphicData uri="http://schemas.openxmlformats.org/presentationml/2006/ole">
            <mc:AlternateContent xmlns:mc="http://schemas.openxmlformats.org/markup-compatibility/2006">
              <mc:Choice xmlns:v="urn:schemas-microsoft-com:vml" Requires="v">
                <p:oleObj spid="_x0000_s11729" name="Clip" r:id="rId5" imgW="1305000" imgH="1085760" progId="">
                  <p:embed/>
                </p:oleObj>
              </mc:Choice>
              <mc:Fallback>
                <p:oleObj name="Clip" r:id="rId5"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6311900"/>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8"/>
          <p:cNvGraphicFramePr>
            <a:graphicFrameLocks noChangeAspect="1"/>
          </p:cNvGraphicFramePr>
          <p:nvPr/>
        </p:nvGraphicFramePr>
        <p:xfrm>
          <a:off x="1384300" y="5603875"/>
          <a:ext cx="250825" cy="258763"/>
        </p:xfrm>
        <a:graphic>
          <a:graphicData uri="http://schemas.openxmlformats.org/presentationml/2006/ole">
            <mc:AlternateContent xmlns:mc="http://schemas.openxmlformats.org/markup-compatibility/2006">
              <mc:Choice xmlns:v="urn:schemas-microsoft-com:vml" Requires="v">
                <p:oleObj spid="_x0000_s11730" name="Clip" r:id="rId6" imgW="1305000" imgH="1085760" progId="">
                  <p:embed/>
                </p:oleObj>
              </mc:Choice>
              <mc:Fallback>
                <p:oleObj name="Clip" r:id="rId6"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5603875"/>
                        <a:ext cx="250825"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9"/>
          <p:cNvGraphicFramePr>
            <a:graphicFrameLocks noChangeAspect="1"/>
          </p:cNvGraphicFramePr>
          <p:nvPr/>
        </p:nvGraphicFramePr>
        <p:xfrm>
          <a:off x="0" y="5610225"/>
          <a:ext cx="250825" cy="257175"/>
        </p:xfrm>
        <a:graphic>
          <a:graphicData uri="http://schemas.openxmlformats.org/presentationml/2006/ole">
            <mc:AlternateContent xmlns:mc="http://schemas.openxmlformats.org/markup-compatibility/2006">
              <mc:Choice xmlns:v="urn:schemas-microsoft-com:vml" Requires="v">
                <p:oleObj spid="_x0000_s11731" name="Clip" r:id="rId7" imgW="1305000" imgH="1085760" progId="">
                  <p:embed/>
                </p:oleObj>
              </mc:Choice>
              <mc:Fallback>
                <p:oleObj name="Clip" r:id="rId7" imgW="1305000" imgH="10857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10225"/>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90" name="Rectangle 10"/>
          <p:cNvSpPr>
            <a:spLocks noChangeArrowheads="1"/>
          </p:cNvSpPr>
          <p:nvPr/>
        </p:nvSpPr>
        <p:spPr bwMode="auto">
          <a:xfrm>
            <a:off x="234950" y="5692775"/>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291" name="Rectangle 11"/>
          <p:cNvSpPr>
            <a:spLocks noChangeArrowheads="1"/>
          </p:cNvSpPr>
          <p:nvPr/>
        </p:nvSpPr>
        <p:spPr bwMode="auto">
          <a:xfrm>
            <a:off x="1338263" y="5692775"/>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292" name="Rectangle 12"/>
          <p:cNvSpPr>
            <a:spLocks noChangeArrowheads="1"/>
          </p:cNvSpPr>
          <p:nvPr/>
        </p:nvSpPr>
        <p:spPr bwMode="auto">
          <a:xfrm>
            <a:off x="811213" y="5265738"/>
            <a:ext cx="58737" cy="119062"/>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293" name="Rectangle 13"/>
          <p:cNvSpPr>
            <a:spLocks noChangeArrowheads="1"/>
          </p:cNvSpPr>
          <p:nvPr/>
        </p:nvSpPr>
        <p:spPr bwMode="auto">
          <a:xfrm>
            <a:off x="814388" y="6200775"/>
            <a:ext cx="60325" cy="119063"/>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294" name="Line 14"/>
          <p:cNvSpPr>
            <a:spLocks noChangeShapeType="1"/>
          </p:cNvSpPr>
          <p:nvPr/>
        </p:nvSpPr>
        <p:spPr bwMode="auto">
          <a:xfrm>
            <a:off x="311150" y="5724525"/>
            <a:ext cx="412750" cy="0"/>
          </a:xfrm>
          <a:prstGeom prst="line">
            <a:avLst/>
          </a:prstGeom>
          <a:noFill/>
          <a:ln w="9525">
            <a:solidFill>
              <a:schemeClr val="tx1"/>
            </a:solidFill>
            <a:round/>
            <a:headEnd/>
            <a:tailEnd/>
          </a:ln>
        </p:spPr>
        <p:txBody>
          <a:bodyPr wrap="none"/>
          <a:lstStyle/>
          <a:p>
            <a:endParaRPr lang="el-GR"/>
          </a:p>
        </p:txBody>
      </p:sp>
      <p:sp>
        <p:nvSpPr>
          <p:cNvPr id="11295" name="Line 15"/>
          <p:cNvSpPr>
            <a:spLocks noChangeShapeType="1"/>
          </p:cNvSpPr>
          <p:nvPr/>
        </p:nvSpPr>
        <p:spPr bwMode="auto">
          <a:xfrm>
            <a:off x="833438" y="5386388"/>
            <a:ext cx="0" cy="280987"/>
          </a:xfrm>
          <a:prstGeom prst="line">
            <a:avLst/>
          </a:prstGeom>
          <a:noFill/>
          <a:ln w="9525">
            <a:solidFill>
              <a:schemeClr val="tx1"/>
            </a:solidFill>
            <a:round/>
            <a:headEnd/>
            <a:tailEnd/>
          </a:ln>
        </p:spPr>
        <p:txBody>
          <a:bodyPr wrap="none"/>
          <a:lstStyle/>
          <a:p>
            <a:endParaRPr lang="el-GR"/>
          </a:p>
        </p:txBody>
      </p:sp>
      <p:sp>
        <p:nvSpPr>
          <p:cNvPr id="11296" name="Line 16"/>
          <p:cNvSpPr>
            <a:spLocks noChangeShapeType="1"/>
          </p:cNvSpPr>
          <p:nvPr/>
        </p:nvSpPr>
        <p:spPr bwMode="auto">
          <a:xfrm flipH="1">
            <a:off x="912813" y="5724525"/>
            <a:ext cx="417512" cy="0"/>
          </a:xfrm>
          <a:prstGeom prst="line">
            <a:avLst/>
          </a:prstGeom>
          <a:noFill/>
          <a:ln w="9525">
            <a:solidFill>
              <a:schemeClr val="tx1"/>
            </a:solidFill>
            <a:round/>
            <a:headEnd/>
            <a:tailEnd/>
          </a:ln>
        </p:spPr>
        <p:txBody>
          <a:bodyPr wrap="none"/>
          <a:lstStyle/>
          <a:p>
            <a:endParaRPr lang="el-GR"/>
          </a:p>
        </p:txBody>
      </p:sp>
      <p:sp>
        <p:nvSpPr>
          <p:cNvPr id="11297" name="Line 17"/>
          <p:cNvSpPr>
            <a:spLocks noChangeShapeType="1"/>
          </p:cNvSpPr>
          <p:nvPr/>
        </p:nvSpPr>
        <p:spPr bwMode="auto">
          <a:xfrm flipV="1">
            <a:off x="833438" y="5794375"/>
            <a:ext cx="6350" cy="395288"/>
          </a:xfrm>
          <a:prstGeom prst="line">
            <a:avLst/>
          </a:prstGeom>
          <a:noFill/>
          <a:ln w="9525">
            <a:solidFill>
              <a:schemeClr val="tx1"/>
            </a:solidFill>
            <a:round/>
            <a:headEnd/>
            <a:tailEnd/>
          </a:ln>
        </p:spPr>
        <p:txBody>
          <a:bodyPr wrap="none"/>
          <a:lstStyle/>
          <a:p>
            <a:endParaRPr lang="el-GR"/>
          </a:p>
        </p:txBody>
      </p:sp>
      <p:sp>
        <p:nvSpPr>
          <p:cNvPr id="11298" name="Text Box 18"/>
          <p:cNvSpPr txBox="1">
            <a:spLocks noChangeArrowheads="1"/>
          </p:cNvSpPr>
          <p:nvPr/>
        </p:nvSpPr>
        <p:spPr bwMode="auto">
          <a:xfrm>
            <a:off x="1028700" y="5427663"/>
            <a:ext cx="184150" cy="336550"/>
          </a:xfrm>
          <a:prstGeom prst="rect">
            <a:avLst/>
          </a:prstGeom>
          <a:noFill/>
          <a:ln w="9525">
            <a:noFill/>
            <a:miter lim="800000"/>
            <a:headEnd/>
            <a:tailEnd/>
          </a:ln>
        </p:spPr>
        <p:txBody>
          <a:bodyPr wrap="none">
            <a:spAutoFit/>
          </a:bodyPr>
          <a:lstStyle/>
          <a:p>
            <a:pPr eaLnBrk="0" hangingPunct="0"/>
            <a:endParaRPr lang="el-GR" sz="1600">
              <a:latin typeface="Comic Sans MS" pitchFamily="66" charset="0"/>
            </a:endParaRPr>
          </a:p>
        </p:txBody>
      </p:sp>
      <p:sp>
        <p:nvSpPr>
          <p:cNvPr id="11299" name="Text Box 20"/>
          <p:cNvSpPr txBox="1">
            <a:spLocks noChangeArrowheads="1"/>
          </p:cNvSpPr>
          <p:nvPr/>
        </p:nvSpPr>
        <p:spPr bwMode="auto">
          <a:xfrm>
            <a:off x="381000" y="5924550"/>
            <a:ext cx="528638" cy="336550"/>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hub</a:t>
            </a:r>
          </a:p>
        </p:txBody>
      </p:sp>
      <p:sp>
        <p:nvSpPr>
          <p:cNvPr id="11300" name="Line 21"/>
          <p:cNvSpPr>
            <a:spLocks noChangeShapeType="1"/>
          </p:cNvSpPr>
          <p:nvPr/>
        </p:nvSpPr>
        <p:spPr bwMode="auto">
          <a:xfrm flipV="1">
            <a:off x="533400" y="5807075"/>
            <a:ext cx="173038" cy="133350"/>
          </a:xfrm>
          <a:prstGeom prst="line">
            <a:avLst/>
          </a:prstGeom>
          <a:noFill/>
          <a:ln w="9525">
            <a:solidFill>
              <a:schemeClr val="tx1"/>
            </a:solidFill>
            <a:round/>
            <a:headEnd/>
            <a:tailEnd type="triangle" w="med" len="med"/>
          </a:ln>
        </p:spPr>
        <p:txBody>
          <a:bodyPr wrap="none"/>
          <a:lstStyle/>
          <a:p>
            <a:endParaRPr lang="el-GR"/>
          </a:p>
        </p:txBody>
      </p:sp>
      <p:sp>
        <p:nvSpPr>
          <p:cNvPr id="11301" name="Rectangle 5"/>
          <p:cNvSpPr>
            <a:spLocks noChangeArrowheads="1"/>
          </p:cNvSpPr>
          <p:nvPr/>
        </p:nvSpPr>
        <p:spPr bwMode="auto">
          <a:xfrm>
            <a:off x="2316163" y="4957763"/>
            <a:ext cx="173037" cy="50800"/>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1270" name="Object 24"/>
          <p:cNvGraphicFramePr>
            <a:graphicFrameLocks noChangeAspect="1"/>
          </p:cNvGraphicFramePr>
          <p:nvPr/>
        </p:nvGraphicFramePr>
        <p:xfrm>
          <a:off x="2312988" y="4221163"/>
          <a:ext cx="250825" cy="257175"/>
        </p:xfrm>
        <a:graphic>
          <a:graphicData uri="http://schemas.openxmlformats.org/presentationml/2006/ole">
            <mc:AlternateContent xmlns:mc="http://schemas.openxmlformats.org/markup-compatibility/2006">
              <mc:Choice xmlns:v="urn:schemas-microsoft-com:vml" Requires="v">
                <p:oleObj spid="_x0000_s11732" name="Clip" r:id="rId8" imgW="1305000" imgH="1085760" progId="">
                  <p:embed/>
                </p:oleObj>
              </mc:Choice>
              <mc:Fallback>
                <p:oleObj name="Clip" r:id="rId8" imgW="1305000" imgH="1085760" progId="">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988" y="4221163"/>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25"/>
          <p:cNvGraphicFramePr>
            <a:graphicFrameLocks noChangeAspect="1"/>
          </p:cNvGraphicFramePr>
          <p:nvPr/>
        </p:nvGraphicFramePr>
        <p:xfrm>
          <a:off x="2327275" y="5519738"/>
          <a:ext cx="250825" cy="257175"/>
        </p:xfrm>
        <a:graphic>
          <a:graphicData uri="http://schemas.openxmlformats.org/presentationml/2006/ole">
            <mc:AlternateContent xmlns:mc="http://schemas.openxmlformats.org/markup-compatibility/2006">
              <mc:Choice xmlns:v="urn:schemas-microsoft-com:vml" Requires="v">
                <p:oleObj spid="_x0000_s11733" name="Clip" r:id="rId9" imgW="1305000" imgH="1085760" progId="">
                  <p:embed/>
                </p:oleObj>
              </mc:Choice>
              <mc:Fallback>
                <p:oleObj name="Clip" r:id="rId9" imgW="1305000" imgH="1085760" progId="">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5519738"/>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2" name="Object 26"/>
          <p:cNvGraphicFramePr>
            <a:graphicFrameLocks noChangeAspect="1"/>
          </p:cNvGraphicFramePr>
          <p:nvPr/>
        </p:nvGraphicFramePr>
        <p:xfrm>
          <a:off x="3003550" y="4811713"/>
          <a:ext cx="250825" cy="258762"/>
        </p:xfrm>
        <a:graphic>
          <a:graphicData uri="http://schemas.openxmlformats.org/presentationml/2006/ole">
            <mc:AlternateContent xmlns:mc="http://schemas.openxmlformats.org/markup-compatibility/2006">
              <mc:Choice xmlns:v="urn:schemas-microsoft-com:vml" Requires="v">
                <p:oleObj spid="_x0000_s11734" name="Clip" r:id="rId10" imgW="1305000" imgH="1085760" progId="">
                  <p:embed/>
                </p:oleObj>
              </mc:Choice>
              <mc:Fallback>
                <p:oleObj name="Clip" r:id="rId10" imgW="1305000" imgH="1085760" progId="">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4811713"/>
                        <a:ext cx="25082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3" name="Object 27"/>
          <p:cNvGraphicFramePr>
            <a:graphicFrameLocks noChangeAspect="1"/>
          </p:cNvGraphicFramePr>
          <p:nvPr/>
        </p:nvGraphicFramePr>
        <p:xfrm>
          <a:off x="1619250" y="4818063"/>
          <a:ext cx="250825" cy="257175"/>
        </p:xfrm>
        <a:graphic>
          <a:graphicData uri="http://schemas.openxmlformats.org/presentationml/2006/ole">
            <mc:AlternateContent xmlns:mc="http://schemas.openxmlformats.org/markup-compatibility/2006">
              <mc:Choice xmlns:v="urn:schemas-microsoft-com:vml" Requires="v">
                <p:oleObj spid="_x0000_s11735" name="Clip" r:id="rId11" imgW="1305000" imgH="1085760" progId="">
                  <p:embed/>
                </p:oleObj>
              </mc:Choice>
              <mc:Fallback>
                <p:oleObj name="Clip" r:id="rId11" imgW="1305000" imgH="1085760" progId="">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818063"/>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02" name="Rectangle 10"/>
          <p:cNvSpPr>
            <a:spLocks noChangeArrowheads="1"/>
          </p:cNvSpPr>
          <p:nvPr/>
        </p:nvSpPr>
        <p:spPr bwMode="auto">
          <a:xfrm>
            <a:off x="1854200" y="4900613"/>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303" name="Rectangle 11"/>
          <p:cNvSpPr>
            <a:spLocks noChangeArrowheads="1"/>
          </p:cNvSpPr>
          <p:nvPr/>
        </p:nvSpPr>
        <p:spPr bwMode="auto">
          <a:xfrm>
            <a:off x="2957513" y="4900613"/>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304" name="Rectangle 12"/>
          <p:cNvSpPr>
            <a:spLocks noChangeArrowheads="1"/>
          </p:cNvSpPr>
          <p:nvPr/>
        </p:nvSpPr>
        <p:spPr bwMode="auto">
          <a:xfrm>
            <a:off x="2430463" y="4473575"/>
            <a:ext cx="58737" cy="119063"/>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305" name="Rectangle 13"/>
          <p:cNvSpPr>
            <a:spLocks noChangeArrowheads="1"/>
          </p:cNvSpPr>
          <p:nvPr/>
        </p:nvSpPr>
        <p:spPr bwMode="auto">
          <a:xfrm>
            <a:off x="2433638" y="5408613"/>
            <a:ext cx="60325" cy="119062"/>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306" name="Line 14"/>
          <p:cNvSpPr>
            <a:spLocks noChangeShapeType="1"/>
          </p:cNvSpPr>
          <p:nvPr/>
        </p:nvSpPr>
        <p:spPr bwMode="auto">
          <a:xfrm>
            <a:off x="1930400" y="4932363"/>
            <a:ext cx="412750" cy="0"/>
          </a:xfrm>
          <a:prstGeom prst="line">
            <a:avLst/>
          </a:prstGeom>
          <a:noFill/>
          <a:ln w="9525">
            <a:solidFill>
              <a:schemeClr val="tx1"/>
            </a:solidFill>
            <a:round/>
            <a:headEnd/>
            <a:tailEnd/>
          </a:ln>
        </p:spPr>
        <p:txBody>
          <a:bodyPr wrap="none"/>
          <a:lstStyle/>
          <a:p>
            <a:endParaRPr lang="el-GR"/>
          </a:p>
        </p:txBody>
      </p:sp>
      <p:sp>
        <p:nvSpPr>
          <p:cNvPr id="11307" name="Line 15"/>
          <p:cNvSpPr>
            <a:spLocks noChangeShapeType="1"/>
          </p:cNvSpPr>
          <p:nvPr/>
        </p:nvSpPr>
        <p:spPr bwMode="auto">
          <a:xfrm>
            <a:off x="2452688" y="4594225"/>
            <a:ext cx="0" cy="280988"/>
          </a:xfrm>
          <a:prstGeom prst="line">
            <a:avLst/>
          </a:prstGeom>
          <a:noFill/>
          <a:ln w="9525">
            <a:solidFill>
              <a:schemeClr val="tx1"/>
            </a:solidFill>
            <a:round/>
            <a:headEnd/>
            <a:tailEnd/>
          </a:ln>
        </p:spPr>
        <p:txBody>
          <a:bodyPr wrap="none"/>
          <a:lstStyle/>
          <a:p>
            <a:endParaRPr lang="el-GR"/>
          </a:p>
        </p:txBody>
      </p:sp>
      <p:sp>
        <p:nvSpPr>
          <p:cNvPr id="11308" name="Line 16"/>
          <p:cNvSpPr>
            <a:spLocks noChangeShapeType="1"/>
          </p:cNvSpPr>
          <p:nvPr/>
        </p:nvSpPr>
        <p:spPr bwMode="auto">
          <a:xfrm flipH="1">
            <a:off x="2532063" y="4932363"/>
            <a:ext cx="417512" cy="0"/>
          </a:xfrm>
          <a:prstGeom prst="line">
            <a:avLst/>
          </a:prstGeom>
          <a:noFill/>
          <a:ln w="9525">
            <a:solidFill>
              <a:schemeClr val="tx1"/>
            </a:solidFill>
            <a:round/>
            <a:headEnd/>
            <a:tailEnd/>
          </a:ln>
        </p:spPr>
        <p:txBody>
          <a:bodyPr wrap="none"/>
          <a:lstStyle/>
          <a:p>
            <a:endParaRPr lang="el-GR"/>
          </a:p>
        </p:txBody>
      </p:sp>
      <p:sp>
        <p:nvSpPr>
          <p:cNvPr id="11309" name="Line 17"/>
          <p:cNvSpPr>
            <a:spLocks noChangeShapeType="1"/>
          </p:cNvSpPr>
          <p:nvPr/>
        </p:nvSpPr>
        <p:spPr bwMode="auto">
          <a:xfrm flipV="1">
            <a:off x="2452688" y="5002213"/>
            <a:ext cx="6350" cy="395287"/>
          </a:xfrm>
          <a:prstGeom prst="line">
            <a:avLst/>
          </a:prstGeom>
          <a:noFill/>
          <a:ln w="9525">
            <a:solidFill>
              <a:schemeClr val="tx1"/>
            </a:solidFill>
            <a:round/>
            <a:headEnd/>
            <a:tailEnd/>
          </a:ln>
        </p:spPr>
        <p:txBody>
          <a:bodyPr wrap="none"/>
          <a:lstStyle/>
          <a:p>
            <a:endParaRPr lang="el-GR"/>
          </a:p>
        </p:txBody>
      </p:sp>
      <p:sp>
        <p:nvSpPr>
          <p:cNvPr id="11310" name="Text Box 18"/>
          <p:cNvSpPr txBox="1">
            <a:spLocks noChangeArrowheads="1"/>
          </p:cNvSpPr>
          <p:nvPr/>
        </p:nvSpPr>
        <p:spPr bwMode="auto">
          <a:xfrm>
            <a:off x="2647950" y="4635500"/>
            <a:ext cx="184150" cy="336550"/>
          </a:xfrm>
          <a:prstGeom prst="rect">
            <a:avLst/>
          </a:prstGeom>
          <a:noFill/>
          <a:ln w="9525">
            <a:noFill/>
            <a:miter lim="800000"/>
            <a:headEnd/>
            <a:tailEnd/>
          </a:ln>
        </p:spPr>
        <p:txBody>
          <a:bodyPr wrap="none">
            <a:spAutoFit/>
          </a:bodyPr>
          <a:lstStyle/>
          <a:p>
            <a:pPr eaLnBrk="0" hangingPunct="0"/>
            <a:endParaRPr lang="el-GR" sz="1600">
              <a:latin typeface="Comic Sans MS" pitchFamily="66" charset="0"/>
            </a:endParaRPr>
          </a:p>
        </p:txBody>
      </p:sp>
      <p:sp>
        <p:nvSpPr>
          <p:cNvPr id="11311" name="Text Box 20"/>
          <p:cNvSpPr txBox="1">
            <a:spLocks noChangeArrowheads="1"/>
          </p:cNvSpPr>
          <p:nvPr/>
        </p:nvSpPr>
        <p:spPr bwMode="auto">
          <a:xfrm>
            <a:off x="2000250" y="5132388"/>
            <a:ext cx="528638" cy="336550"/>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hub</a:t>
            </a:r>
          </a:p>
        </p:txBody>
      </p:sp>
      <p:sp>
        <p:nvSpPr>
          <p:cNvPr id="11312" name="Line 21"/>
          <p:cNvSpPr>
            <a:spLocks noChangeShapeType="1"/>
          </p:cNvSpPr>
          <p:nvPr/>
        </p:nvSpPr>
        <p:spPr bwMode="auto">
          <a:xfrm flipV="1">
            <a:off x="2152650" y="5014913"/>
            <a:ext cx="173038" cy="133350"/>
          </a:xfrm>
          <a:prstGeom prst="line">
            <a:avLst/>
          </a:prstGeom>
          <a:noFill/>
          <a:ln w="9525">
            <a:solidFill>
              <a:schemeClr val="tx1"/>
            </a:solidFill>
            <a:round/>
            <a:headEnd/>
            <a:tailEnd type="triangle" w="med" len="med"/>
          </a:ln>
        </p:spPr>
        <p:txBody>
          <a:bodyPr wrap="none"/>
          <a:lstStyle/>
          <a:p>
            <a:endParaRPr lang="el-GR"/>
          </a:p>
        </p:txBody>
      </p:sp>
      <p:sp>
        <p:nvSpPr>
          <p:cNvPr id="11313" name="Rectangle 5"/>
          <p:cNvSpPr>
            <a:spLocks noChangeArrowheads="1"/>
          </p:cNvSpPr>
          <p:nvPr/>
        </p:nvSpPr>
        <p:spPr bwMode="auto">
          <a:xfrm>
            <a:off x="876300" y="4310063"/>
            <a:ext cx="173038" cy="50800"/>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1274" name="Object 42"/>
          <p:cNvGraphicFramePr>
            <a:graphicFrameLocks noChangeAspect="1"/>
          </p:cNvGraphicFramePr>
          <p:nvPr/>
        </p:nvGraphicFramePr>
        <p:xfrm>
          <a:off x="873125" y="3573463"/>
          <a:ext cx="250825" cy="257175"/>
        </p:xfrm>
        <a:graphic>
          <a:graphicData uri="http://schemas.openxmlformats.org/presentationml/2006/ole">
            <mc:AlternateContent xmlns:mc="http://schemas.openxmlformats.org/markup-compatibility/2006">
              <mc:Choice xmlns:v="urn:schemas-microsoft-com:vml" Requires="v">
                <p:oleObj spid="_x0000_s11736" name="Clip" r:id="rId12" imgW="1305000" imgH="1085760" progId="">
                  <p:embed/>
                </p:oleObj>
              </mc:Choice>
              <mc:Fallback>
                <p:oleObj name="Clip" r:id="rId12" imgW="1305000" imgH="1085760" progId="">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25" y="3573463"/>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5" name="Object 43"/>
          <p:cNvGraphicFramePr>
            <a:graphicFrameLocks noChangeAspect="1"/>
          </p:cNvGraphicFramePr>
          <p:nvPr/>
        </p:nvGraphicFramePr>
        <p:xfrm>
          <a:off x="887413" y="4872038"/>
          <a:ext cx="250825" cy="257175"/>
        </p:xfrm>
        <a:graphic>
          <a:graphicData uri="http://schemas.openxmlformats.org/presentationml/2006/ole">
            <mc:AlternateContent xmlns:mc="http://schemas.openxmlformats.org/markup-compatibility/2006">
              <mc:Choice xmlns:v="urn:schemas-microsoft-com:vml" Requires="v">
                <p:oleObj spid="_x0000_s11737" name="Clip" r:id="rId13" imgW="1305000" imgH="1085760" progId="">
                  <p:embed/>
                </p:oleObj>
              </mc:Choice>
              <mc:Fallback>
                <p:oleObj name="Clip" r:id="rId13" imgW="1305000" imgH="108576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3" y="4872038"/>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6" name="Object 44"/>
          <p:cNvGraphicFramePr>
            <a:graphicFrameLocks noChangeAspect="1"/>
          </p:cNvGraphicFramePr>
          <p:nvPr/>
        </p:nvGraphicFramePr>
        <p:xfrm>
          <a:off x="1563688" y="4164013"/>
          <a:ext cx="250825" cy="258762"/>
        </p:xfrm>
        <a:graphic>
          <a:graphicData uri="http://schemas.openxmlformats.org/presentationml/2006/ole">
            <mc:AlternateContent xmlns:mc="http://schemas.openxmlformats.org/markup-compatibility/2006">
              <mc:Choice xmlns:v="urn:schemas-microsoft-com:vml" Requires="v">
                <p:oleObj spid="_x0000_s11738" name="Clip" r:id="rId14" imgW="1305000" imgH="1085760" progId="">
                  <p:embed/>
                </p:oleObj>
              </mc:Choice>
              <mc:Fallback>
                <p:oleObj name="Clip" r:id="rId14" imgW="1305000" imgH="1085760" progId="">
                  <p:embed/>
                  <p:pic>
                    <p:nvPicPr>
                      <p:cNvPr id="0"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688" y="4164013"/>
                        <a:ext cx="25082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7" name="Object 45"/>
          <p:cNvGraphicFramePr>
            <a:graphicFrameLocks noChangeAspect="1"/>
          </p:cNvGraphicFramePr>
          <p:nvPr/>
        </p:nvGraphicFramePr>
        <p:xfrm>
          <a:off x="179388" y="4170363"/>
          <a:ext cx="250825" cy="257175"/>
        </p:xfrm>
        <a:graphic>
          <a:graphicData uri="http://schemas.openxmlformats.org/presentationml/2006/ole">
            <mc:AlternateContent xmlns:mc="http://schemas.openxmlformats.org/markup-compatibility/2006">
              <mc:Choice xmlns:v="urn:schemas-microsoft-com:vml" Requires="v">
                <p:oleObj spid="_x0000_s11739" name="Clip" r:id="rId15" imgW="1305000" imgH="1085760" progId="">
                  <p:embed/>
                </p:oleObj>
              </mc:Choice>
              <mc:Fallback>
                <p:oleObj name="Clip" r:id="rId15" imgW="1305000" imgH="1085760" progId="">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170363"/>
                        <a:ext cx="2508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14" name="Rectangle 10"/>
          <p:cNvSpPr>
            <a:spLocks noChangeArrowheads="1"/>
          </p:cNvSpPr>
          <p:nvPr/>
        </p:nvSpPr>
        <p:spPr bwMode="auto">
          <a:xfrm>
            <a:off x="414338" y="4252913"/>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315" name="Rectangle 11"/>
          <p:cNvSpPr>
            <a:spLocks noChangeArrowheads="1"/>
          </p:cNvSpPr>
          <p:nvPr/>
        </p:nvSpPr>
        <p:spPr bwMode="auto">
          <a:xfrm>
            <a:off x="1517650" y="4252913"/>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316" name="Rectangle 12"/>
          <p:cNvSpPr>
            <a:spLocks noChangeArrowheads="1"/>
          </p:cNvSpPr>
          <p:nvPr/>
        </p:nvSpPr>
        <p:spPr bwMode="auto">
          <a:xfrm>
            <a:off x="990600" y="3825875"/>
            <a:ext cx="58738" cy="119063"/>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317" name="Rectangle 13"/>
          <p:cNvSpPr>
            <a:spLocks noChangeArrowheads="1"/>
          </p:cNvSpPr>
          <p:nvPr/>
        </p:nvSpPr>
        <p:spPr bwMode="auto">
          <a:xfrm>
            <a:off x="993775" y="4760913"/>
            <a:ext cx="60325" cy="119062"/>
          </a:xfrm>
          <a:prstGeom prst="rect">
            <a:avLst/>
          </a:prstGeom>
          <a:solidFill>
            <a:schemeClr val="accent1"/>
          </a:solidFill>
          <a:ln w="9525">
            <a:solidFill>
              <a:schemeClr val="tx1"/>
            </a:solidFill>
            <a:miter lim="800000"/>
            <a:headEnd/>
            <a:tailEnd/>
          </a:ln>
        </p:spPr>
        <p:txBody>
          <a:bodyPr wrap="none" anchor="ctr"/>
          <a:lstStyle/>
          <a:p>
            <a:pPr algn="r"/>
            <a:endParaRPr lang="en-GB" sz="1600"/>
          </a:p>
        </p:txBody>
      </p:sp>
      <p:sp>
        <p:nvSpPr>
          <p:cNvPr id="11318" name="Line 14"/>
          <p:cNvSpPr>
            <a:spLocks noChangeShapeType="1"/>
          </p:cNvSpPr>
          <p:nvPr/>
        </p:nvSpPr>
        <p:spPr bwMode="auto">
          <a:xfrm>
            <a:off x="490538" y="4284663"/>
            <a:ext cx="412750" cy="0"/>
          </a:xfrm>
          <a:prstGeom prst="line">
            <a:avLst/>
          </a:prstGeom>
          <a:noFill/>
          <a:ln w="9525">
            <a:solidFill>
              <a:schemeClr val="tx1"/>
            </a:solidFill>
            <a:round/>
            <a:headEnd/>
            <a:tailEnd/>
          </a:ln>
        </p:spPr>
        <p:txBody>
          <a:bodyPr wrap="none"/>
          <a:lstStyle/>
          <a:p>
            <a:endParaRPr lang="el-GR"/>
          </a:p>
        </p:txBody>
      </p:sp>
      <p:sp>
        <p:nvSpPr>
          <p:cNvPr id="11319" name="Line 15"/>
          <p:cNvSpPr>
            <a:spLocks noChangeShapeType="1"/>
          </p:cNvSpPr>
          <p:nvPr/>
        </p:nvSpPr>
        <p:spPr bwMode="auto">
          <a:xfrm>
            <a:off x="1012825" y="3946525"/>
            <a:ext cx="0" cy="280988"/>
          </a:xfrm>
          <a:prstGeom prst="line">
            <a:avLst/>
          </a:prstGeom>
          <a:noFill/>
          <a:ln w="9525">
            <a:solidFill>
              <a:schemeClr val="tx1"/>
            </a:solidFill>
            <a:round/>
            <a:headEnd/>
            <a:tailEnd/>
          </a:ln>
        </p:spPr>
        <p:txBody>
          <a:bodyPr wrap="none"/>
          <a:lstStyle/>
          <a:p>
            <a:endParaRPr lang="el-GR"/>
          </a:p>
        </p:txBody>
      </p:sp>
      <p:sp>
        <p:nvSpPr>
          <p:cNvPr id="11320" name="Line 16"/>
          <p:cNvSpPr>
            <a:spLocks noChangeShapeType="1"/>
          </p:cNvSpPr>
          <p:nvPr/>
        </p:nvSpPr>
        <p:spPr bwMode="auto">
          <a:xfrm flipH="1">
            <a:off x="1092200" y="4284663"/>
            <a:ext cx="417513" cy="0"/>
          </a:xfrm>
          <a:prstGeom prst="line">
            <a:avLst/>
          </a:prstGeom>
          <a:noFill/>
          <a:ln w="9525">
            <a:solidFill>
              <a:schemeClr val="tx1"/>
            </a:solidFill>
            <a:round/>
            <a:headEnd/>
            <a:tailEnd/>
          </a:ln>
        </p:spPr>
        <p:txBody>
          <a:bodyPr wrap="none"/>
          <a:lstStyle/>
          <a:p>
            <a:endParaRPr lang="el-GR"/>
          </a:p>
        </p:txBody>
      </p:sp>
      <p:sp>
        <p:nvSpPr>
          <p:cNvPr id="11321" name="Line 17"/>
          <p:cNvSpPr>
            <a:spLocks noChangeShapeType="1"/>
          </p:cNvSpPr>
          <p:nvPr/>
        </p:nvSpPr>
        <p:spPr bwMode="auto">
          <a:xfrm flipV="1">
            <a:off x="1012825" y="4354513"/>
            <a:ext cx="6350" cy="395287"/>
          </a:xfrm>
          <a:prstGeom prst="line">
            <a:avLst/>
          </a:prstGeom>
          <a:noFill/>
          <a:ln w="9525">
            <a:solidFill>
              <a:schemeClr val="tx1"/>
            </a:solidFill>
            <a:round/>
            <a:headEnd/>
            <a:tailEnd/>
          </a:ln>
        </p:spPr>
        <p:txBody>
          <a:bodyPr wrap="none"/>
          <a:lstStyle/>
          <a:p>
            <a:endParaRPr lang="el-GR"/>
          </a:p>
        </p:txBody>
      </p:sp>
      <p:sp>
        <p:nvSpPr>
          <p:cNvPr id="11322" name="Text Box 18"/>
          <p:cNvSpPr txBox="1">
            <a:spLocks noChangeArrowheads="1"/>
          </p:cNvSpPr>
          <p:nvPr/>
        </p:nvSpPr>
        <p:spPr bwMode="auto">
          <a:xfrm>
            <a:off x="1208088" y="3987800"/>
            <a:ext cx="184150" cy="336550"/>
          </a:xfrm>
          <a:prstGeom prst="rect">
            <a:avLst/>
          </a:prstGeom>
          <a:noFill/>
          <a:ln w="9525">
            <a:noFill/>
            <a:miter lim="800000"/>
            <a:headEnd/>
            <a:tailEnd/>
          </a:ln>
        </p:spPr>
        <p:txBody>
          <a:bodyPr wrap="none">
            <a:spAutoFit/>
          </a:bodyPr>
          <a:lstStyle/>
          <a:p>
            <a:pPr eaLnBrk="0" hangingPunct="0"/>
            <a:endParaRPr lang="el-GR" sz="1600">
              <a:latin typeface="Comic Sans MS" pitchFamily="66" charset="0"/>
            </a:endParaRPr>
          </a:p>
        </p:txBody>
      </p:sp>
      <p:sp>
        <p:nvSpPr>
          <p:cNvPr id="11323" name="Text Box 20"/>
          <p:cNvSpPr txBox="1">
            <a:spLocks noChangeArrowheads="1"/>
          </p:cNvSpPr>
          <p:nvPr/>
        </p:nvSpPr>
        <p:spPr bwMode="auto">
          <a:xfrm>
            <a:off x="560388" y="4484688"/>
            <a:ext cx="528637" cy="336550"/>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hub</a:t>
            </a:r>
          </a:p>
        </p:txBody>
      </p:sp>
      <p:sp>
        <p:nvSpPr>
          <p:cNvPr id="11324" name="Line 21"/>
          <p:cNvSpPr>
            <a:spLocks noChangeShapeType="1"/>
          </p:cNvSpPr>
          <p:nvPr/>
        </p:nvSpPr>
        <p:spPr bwMode="auto">
          <a:xfrm flipV="1">
            <a:off x="712788" y="4367213"/>
            <a:ext cx="173037" cy="133350"/>
          </a:xfrm>
          <a:prstGeom prst="line">
            <a:avLst/>
          </a:prstGeom>
          <a:noFill/>
          <a:ln w="9525">
            <a:solidFill>
              <a:schemeClr val="tx1"/>
            </a:solidFill>
            <a:round/>
            <a:headEnd/>
            <a:tailEnd type="triangle" w="med" len="med"/>
          </a:ln>
        </p:spPr>
        <p:txBody>
          <a:bodyPr wrap="none"/>
          <a:lstStyle/>
          <a:p>
            <a:endParaRPr lang="el-GR"/>
          </a:p>
        </p:txBody>
      </p:sp>
      <p:sp>
        <p:nvSpPr>
          <p:cNvPr id="11325" name="Text Box 58"/>
          <p:cNvSpPr txBox="1">
            <a:spLocks noChangeArrowheads="1"/>
          </p:cNvSpPr>
          <p:nvPr/>
        </p:nvSpPr>
        <p:spPr bwMode="auto">
          <a:xfrm>
            <a:off x="-180975" y="2852738"/>
            <a:ext cx="4441825" cy="366712"/>
          </a:xfrm>
          <a:prstGeom prst="rect">
            <a:avLst/>
          </a:prstGeom>
          <a:noFill/>
          <a:ln w="12700">
            <a:noFill/>
            <a:miter lim="800000"/>
            <a:headEnd type="none" w="sm" len="sm"/>
            <a:tailEnd type="none" w="sm" len="sm"/>
          </a:ln>
        </p:spPr>
        <p:txBody>
          <a:bodyPr>
            <a:spAutoFit/>
          </a:bodyPr>
          <a:lstStyle/>
          <a:p>
            <a:pPr algn="r"/>
            <a:r>
              <a:rPr lang="el-GR" sz="1800" b="1">
                <a:solidFill>
                  <a:srgbClr val="008000"/>
                </a:solidFill>
              </a:rPr>
              <a:t>Μέγιστο συνολικό </a:t>
            </a:r>
            <a:r>
              <a:rPr lang="en-US" sz="1800" b="1">
                <a:solidFill>
                  <a:srgbClr val="008000"/>
                </a:solidFill>
              </a:rPr>
              <a:t>throughput 30Mbps</a:t>
            </a:r>
            <a:endParaRPr lang="el-GR" sz="1800" b="1">
              <a:solidFill>
                <a:srgbClr val="008000"/>
              </a:solidFill>
            </a:endParaRPr>
          </a:p>
        </p:txBody>
      </p:sp>
      <p:sp>
        <p:nvSpPr>
          <p:cNvPr id="11326" name="Text Box 60"/>
          <p:cNvSpPr txBox="1">
            <a:spLocks noChangeArrowheads="1"/>
          </p:cNvSpPr>
          <p:nvPr/>
        </p:nvSpPr>
        <p:spPr bwMode="auto">
          <a:xfrm>
            <a:off x="547156" y="6524625"/>
            <a:ext cx="4433888" cy="366713"/>
          </a:xfrm>
          <a:prstGeom prst="rect">
            <a:avLst/>
          </a:prstGeom>
          <a:noFill/>
          <a:ln w="12700">
            <a:noFill/>
            <a:miter lim="800000"/>
            <a:headEnd type="none" w="sm" len="sm"/>
            <a:tailEnd type="none" w="sm" len="sm"/>
          </a:ln>
        </p:spPr>
        <p:txBody>
          <a:bodyPr wrap="none">
            <a:spAutoFit/>
          </a:bodyPr>
          <a:lstStyle/>
          <a:p>
            <a:pPr algn="r"/>
            <a:r>
              <a:rPr lang="el-GR" sz="1800" dirty="0"/>
              <a:t>εάν το καθένα </a:t>
            </a:r>
            <a:r>
              <a:rPr lang="en-US" sz="1800" dirty="0"/>
              <a:t>LAN segment </a:t>
            </a:r>
            <a:r>
              <a:rPr lang="el-GR" sz="1800" dirty="0"/>
              <a:t>είναι 10</a:t>
            </a:r>
            <a:r>
              <a:rPr lang="en-US" sz="1800" dirty="0"/>
              <a:t>Mbps</a:t>
            </a:r>
            <a:endParaRPr lang="el-GR" sz="1800" dirty="0"/>
          </a:p>
        </p:txBody>
      </p:sp>
      <p:grpSp>
        <p:nvGrpSpPr>
          <p:cNvPr id="11327" name="Group 62"/>
          <p:cNvGrpSpPr>
            <a:grpSpLocks/>
          </p:cNvGrpSpPr>
          <p:nvPr/>
        </p:nvGrpSpPr>
        <p:grpSpPr bwMode="auto">
          <a:xfrm>
            <a:off x="3924300" y="3284538"/>
            <a:ext cx="4968875" cy="2851150"/>
            <a:chOff x="366" y="1995"/>
            <a:chExt cx="4223" cy="2059"/>
          </a:xfrm>
        </p:grpSpPr>
        <p:sp>
          <p:nvSpPr>
            <p:cNvPr id="11331" name="Rectangle 4"/>
            <p:cNvSpPr>
              <a:spLocks noChangeArrowheads="1"/>
            </p:cNvSpPr>
            <p:nvPr/>
          </p:nvSpPr>
          <p:spPr bwMode="auto">
            <a:xfrm>
              <a:off x="2326" y="3360"/>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1278" name="Object 5"/>
            <p:cNvGraphicFramePr>
              <a:graphicFrameLocks noChangeAspect="1"/>
            </p:cNvGraphicFramePr>
            <p:nvPr/>
          </p:nvGraphicFramePr>
          <p:xfrm>
            <a:off x="682" y="3581"/>
            <a:ext cx="328" cy="237"/>
          </p:xfrm>
          <a:graphic>
            <a:graphicData uri="http://schemas.openxmlformats.org/presentationml/2006/ole">
              <mc:AlternateContent xmlns:mc="http://schemas.openxmlformats.org/markup-compatibility/2006">
                <mc:Choice xmlns:v="urn:schemas-microsoft-com:vml" Requires="v">
                  <p:oleObj spid="_x0000_s11740" name="Clip" r:id="rId16" imgW="1305000" imgH="1085760" progId="">
                    <p:embed/>
                  </p:oleObj>
                </mc:Choice>
                <mc:Fallback>
                  <p:oleObj name="Clip" r:id="rId16" imgW="1305000" imgH="10857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 y="3581"/>
                          <a:ext cx="328"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9" name="Object 65"/>
            <p:cNvGraphicFramePr>
              <a:graphicFrameLocks noChangeAspect="1"/>
            </p:cNvGraphicFramePr>
            <p:nvPr/>
          </p:nvGraphicFramePr>
          <p:xfrm>
            <a:off x="2626" y="3590"/>
            <a:ext cx="329" cy="237"/>
          </p:xfrm>
          <a:graphic>
            <a:graphicData uri="http://schemas.openxmlformats.org/presentationml/2006/ole">
              <mc:AlternateContent xmlns:mc="http://schemas.openxmlformats.org/markup-compatibility/2006">
                <mc:Choice xmlns:v="urn:schemas-microsoft-com:vml" Requires="v">
                  <p:oleObj spid="_x0000_s11741" name="Clip" r:id="rId17" imgW="1305000" imgH="1085760" progId="">
                    <p:embed/>
                  </p:oleObj>
                </mc:Choice>
                <mc:Fallback>
                  <p:oleObj name="Clip" r:id="rId17" imgW="1305000" imgH="1085760" progId="">
                    <p:embed/>
                    <p:pic>
                      <p:nvPicPr>
                        <p:cNvPr id="0" name="Object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 y="3590"/>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0" name="Object 66"/>
            <p:cNvGraphicFramePr>
              <a:graphicFrameLocks noChangeAspect="1"/>
            </p:cNvGraphicFramePr>
            <p:nvPr/>
          </p:nvGraphicFramePr>
          <p:xfrm>
            <a:off x="3211" y="3558"/>
            <a:ext cx="328" cy="237"/>
          </p:xfrm>
          <a:graphic>
            <a:graphicData uri="http://schemas.openxmlformats.org/presentationml/2006/ole">
              <mc:AlternateContent xmlns:mc="http://schemas.openxmlformats.org/markup-compatibility/2006">
                <mc:Choice xmlns:v="urn:schemas-microsoft-com:vml" Requires="v">
                  <p:oleObj spid="_x0000_s11742" name="Clip" r:id="rId18" imgW="1305000" imgH="1085760" progId="">
                    <p:embed/>
                  </p:oleObj>
                </mc:Choice>
                <mc:Fallback>
                  <p:oleObj name="Clip" r:id="rId18" imgW="1305000" imgH="1085760" progId="">
                    <p:embed/>
                    <p:pic>
                      <p:nvPicPr>
                        <p:cNvPr id="0" name="Object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 y="3558"/>
                          <a:ext cx="328"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1" name="Object 67"/>
            <p:cNvGraphicFramePr>
              <a:graphicFrameLocks noChangeAspect="1"/>
            </p:cNvGraphicFramePr>
            <p:nvPr/>
          </p:nvGraphicFramePr>
          <p:xfrm>
            <a:off x="1156" y="3598"/>
            <a:ext cx="329" cy="237"/>
          </p:xfrm>
          <a:graphic>
            <a:graphicData uri="http://schemas.openxmlformats.org/presentationml/2006/ole">
              <mc:AlternateContent xmlns:mc="http://schemas.openxmlformats.org/markup-compatibility/2006">
                <mc:Choice xmlns:v="urn:schemas-microsoft-com:vml" Requires="v">
                  <p:oleObj spid="_x0000_s11743" name="Clip" r:id="rId19" imgW="1305000" imgH="1085760" progId="">
                    <p:embed/>
                  </p:oleObj>
                </mc:Choice>
                <mc:Fallback>
                  <p:oleObj name="Clip" r:id="rId19" imgW="1305000" imgH="1085760" progId="">
                    <p:embed/>
                    <p:pic>
                      <p:nvPicPr>
                        <p:cNvPr id="0" name="Object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3598"/>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32" name="Rectangle 9"/>
            <p:cNvSpPr>
              <a:spLocks noChangeArrowheads="1"/>
            </p:cNvSpPr>
            <p:nvPr/>
          </p:nvSpPr>
          <p:spPr bwMode="auto">
            <a:xfrm>
              <a:off x="3650" y="3366"/>
              <a:ext cx="227"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sp>
          <p:nvSpPr>
            <p:cNvPr id="11333" name="Rectangle 10"/>
            <p:cNvSpPr>
              <a:spLocks noChangeArrowheads="1"/>
            </p:cNvSpPr>
            <p:nvPr/>
          </p:nvSpPr>
          <p:spPr bwMode="auto">
            <a:xfrm>
              <a:off x="1037" y="3358"/>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1282" name="Object 11"/>
            <p:cNvGraphicFramePr>
              <a:graphicFrameLocks noChangeAspect="1"/>
            </p:cNvGraphicFramePr>
            <p:nvPr/>
          </p:nvGraphicFramePr>
          <p:xfrm>
            <a:off x="1832" y="3483"/>
            <a:ext cx="329" cy="237"/>
          </p:xfrm>
          <a:graphic>
            <a:graphicData uri="http://schemas.openxmlformats.org/presentationml/2006/ole">
              <mc:AlternateContent xmlns:mc="http://schemas.openxmlformats.org/markup-compatibility/2006">
                <mc:Choice xmlns:v="urn:schemas-microsoft-com:vml" Requires="v">
                  <p:oleObj spid="_x0000_s11744" name="Clip" r:id="rId20" imgW="1305000" imgH="1085760" progId="">
                    <p:embed/>
                  </p:oleObj>
                </mc:Choice>
                <mc:Fallback>
                  <p:oleObj name="Clip" r:id="rId20"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 y="3483"/>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3" name="Object 12"/>
            <p:cNvGraphicFramePr>
              <a:graphicFrameLocks noChangeAspect="1"/>
            </p:cNvGraphicFramePr>
            <p:nvPr/>
          </p:nvGraphicFramePr>
          <p:xfrm>
            <a:off x="2147" y="3817"/>
            <a:ext cx="329" cy="237"/>
          </p:xfrm>
          <a:graphic>
            <a:graphicData uri="http://schemas.openxmlformats.org/presentationml/2006/ole">
              <mc:AlternateContent xmlns:mc="http://schemas.openxmlformats.org/markup-compatibility/2006">
                <mc:Choice xmlns:v="urn:schemas-microsoft-com:vml" Requires="v">
                  <p:oleObj spid="_x0000_s11745" name="Clip" r:id="rId21" imgW="1305000" imgH="1085760" progId="">
                    <p:embed/>
                  </p:oleObj>
                </mc:Choice>
                <mc:Fallback>
                  <p:oleObj name="Clip" r:id="rId21"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 y="3817"/>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4" name="Object 13"/>
            <p:cNvGraphicFramePr>
              <a:graphicFrameLocks noChangeAspect="1"/>
            </p:cNvGraphicFramePr>
            <p:nvPr/>
          </p:nvGraphicFramePr>
          <p:xfrm>
            <a:off x="4260" y="3461"/>
            <a:ext cx="329" cy="237"/>
          </p:xfrm>
          <a:graphic>
            <a:graphicData uri="http://schemas.openxmlformats.org/presentationml/2006/ole">
              <mc:AlternateContent xmlns:mc="http://schemas.openxmlformats.org/markup-compatibility/2006">
                <mc:Choice xmlns:v="urn:schemas-microsoft-com:vml" Requires="v">
                  <p:oleObj spid="_x0000_s11746" name="Clip" r:id="rId22" imgW="1305000" imgH="1085760" progId="">
                    <p:embed/>
                  </p:oleObj>
                </mc:Choice>
                <mc:Fallback>
                  <p:oleObj name="Clip" r:id="rId22" imgW="1305000" imgH="10857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 y="3461"/>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5" name="Object 14"/>
            <p:cNvGraphicFramePr>
              <a:graphicFrameLocks noChangeAspect="1"/>
            </p:cNvGraphicFramePr>
            <p:nvPr/>
          </p:nvGraphicFramePr>
          <p:xfrm>
            <a:off x="3718" y="3720"/>
            <a:ext cx="329" cy="237"/>
          </p:xfrm>
          <a:graphic>
            <a:graphicData uri="http://schemas.openxmlformats.org/presentationml/2006/ole">
              <mc:AlternateContent xmlns:mc="http://schemas.openxmlformats.org/markup-compatibility/2006">
                <mc:Choice xmlns:v="urn:schemas-microsoft-com:vml" Requires="v">
                  <p:oleObj spid="_x0000_s11747" name="Clip" r:id="rId23" imgW="1305000" imgH="1085760" progId="">
                    <p:embed/>
                  </p:oleObj>
                </mc:Choice>
                <mc:Fallback>
                  <p:oleObj name="Clip" r:id="rId23" imgW="1305000" imgH="10857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 y="3720"/>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6" name="Object 15"/>
            <p:cNvGraphicFramePr>
              <a:graphicFrameLocks noChangeAspect="1"/>
            </p:cNvGraphicFramePr>
            <p:nvPr/>
          </p:nvGraphicFramePr>
          <p:xfrm>
            <a:off x="366" y="3246"/>
            <a:ext cx="329" cy="237"/>
          </p:xfrm>
          <a:graphic>
            <a:graphicData uri="http://schemas.openxmlformats.org/presentationml/2006/ole">
              <mc:AlternateContent xmlns:mc="http://schemas.openxmlformats.org/markup-compatibility/2006">
                <mc:Choice xmlns:v="urn:schemas-microsoft-com:vml" Requires="v">
                  <p:oleObj spid="_x0000_s11748" name="Clip" r:id="rId24" imgW="1305000" imgH="1085760" progId="">
                    <p:embed/>
                  </p:oleObj>
                </mc:Choice>
                <mc:Fallback>
                  <p:oleObj name="Clip" r:id="rId24" imgW="1305000" imgH="1085760"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 y="3246"/>
                          <a:ext cx="329" cy="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34" name="Line 16"/>
            <p:cNvSpPr>
              <a:spLocks noChangeShapeType="1"/>
            </p:cNvSpPr>
            <p:nvPr/>
          </p:nvSpPr>
          <p:spPr bwMode="auto">
            <a:xfrm flipH="1">
              <a:off x="636" y="3361"/>
              <a:ext cx="437" cy="1"/>
            </a:xfrm>
            <a:prstGeom prst="line">
              <a:avLst/>
            </a:prstGeom>
            <a:noFill/>
            <a:ln w="9525">
              <a:solidFill>
                <a:schemeClr val="tx1"/>
              </a:solidFill>
              <a:round/>
              <a:headEnd/>
              <a:tailEnd/>
            </a:ln>
          </p:spPr>
          <p:txBody>
            <a:bodyPr wrap="none"/>
            <a:lstStyle/>
            <a:p>
              <a:endParaRPr lang="el-GR"/>
            </a:p>
          </p:txBody>
        </p:sp>
        <p:sp>
          <p:nvSpPr>
            <p:cNvPr id="11335" name="Line 17"/>
            <p:cNvSpPr>
              <a:spLocks noChangeShapeType="1"/>
            </p:cNvSpPr>
            <p:nvPr/>
          </p:nvSpPr>
          <p:spPr bwMode="auto">
            <a:xfrm flipH="1">
              <a:off x="914" y="3394"/>
              <a:ext cx="215" cy="219"/>
            </a:xfrm>
            <a:prstGeom prst="line">
              <a:avLst/>
            </a:prstGeom>
            <a:noFill/>
            <a:ln w="9525">
              <a:solidFill>
                <a:schemeClr val="tx1"/>
              </a:solidFill>
              <a:round/>
              <a:headEnd/>
              <a:tailEnd/>
            </a:ln>
          </p:spPr>
          <p:txBody>
            <a:bodyPr wrap="none"/>
            <a:lstStyle/>
            <a:p>
              <a:endParaRPr lang="el-GR"/>
            </a:p>
          </p:txBody>
        </p:sp>
        <p:sp>
          <p:nvSpPr>
            <p:cNvPr id="11336" name="Line 18"/>
            <p:cNvSpPr>
              <a:spLocks noChangeShapeType="1"/>
            </p:cNvSpPr>
            <p:nvPr/>
          </p:nvSpPr>
          <p:spPr bwMode="auto">
            <a:xfrm>
              <a:off x="1216" y="3414"/>
              <a:ext cx="57" cy="205"/>
            </a:xfrm>
            <a:prstGeom prst="line">
              <a:avLst/>
            </a:prstGeom>
            <a:noFill/>
            <a:ln w="9525">
              <a:solidFill>
                <a:schemeClr val="tx1"/>
              </a:solidFill>
              <a:round/>
              <a:headEnd/>
              <a:tailEnd/>
            </a:ln>
          </p:spPr>
          <p:txBody>
            <a:bodyPr wrap="none"/>
            <a:lstStyle/>
            <a:p>
              <a:endParaRPr lang="el-GR"/>
            </a:p>
          </p:txBody>
        </p:sp>
        <p:sp>
          <p:nvSpPr>
            <p:cNvPr id="11337" name="Line 19"/>
            <p:cNvSpPr>
              <a:spLocks noChangeShapeType="1"/>
            </p:cNvSpPr>
            <p:nvPr/>
          </p:nvSpPr>
          <p:spPr bwMode="auto">
            <a:xfrm flipH="1">
              <a:off x="2112" y="3388"/>
              <a:ext cx="272" cy="150"/>
            </a:xfrm>
            <a:prstGeom prst="line">
              <a:avLst/>
            </a:prstGeom>
            <a:noFill/>
            <a:ln w="9525">
              <a:solidFill>
                <a:schemeClr val="tx1"/>
              </a:solidFill>
              <a:round/>
              <a:headEnd/>
              <a:tailEnd/>
            </a:ln>
          </p:spPr>
          <p:txBody>
            <a:bodyPr wrap="none"/>
            <a:lstStyle/>
            <a:p>
              <a:endParaRPr lang="el-GR"/>
            </a:p>
          </p:txBody>
        </p:sp>
        <p:sp>
          <p:nvSpPr>
            <p:cNvPr id="11338" name="Line 20"/>
            <p:cNvSpPr>
              <a:spLocks noChangeShapeType="1"/>
            </p:cNvSpPr>
            <p:nvPr/>
          </p:nvSpPr>
          <p:spPr bwMode="auto">
            <a:xfrm flipH="1">
              <a:off x="2337" y="3401"/>
              <a:ext cx="100" cy="409"/>
            </a:xfrm>
            <a:prstGeom prst="line">
              <a:avLst/>
            </a:prstGeom>
            <a:noFill/>
            <a:ln w="9525">
              <a:solidFill>
                <a:schemeClr val="tx1"/>
              </a:solidFill>
              <a:round/>
              <a:headEnd/>
              <a:tailEnd/>
            </a:ln>
          </p:spPr>
          <p:txBody>
            <a:bodyPr wrap="none"/>
            <a:lstStyle/>
            <a:p>
              <a:endParaRPr lang="el-GR"/>
            </a:p>
          </p:txBody>
        </p:sp>
        <p:sp>
          <p:nvSpPr>
            <p:cNvPr id="11339" name="Line 21"/>
            <p:cNvSpPr>
              <a:spLocks noChangeShapeType="1"/>
            </p:cNvSpPr>
            <p:nvPr/>
          </p:nvSpPr>
          <p:spPr bwMode="auto">
            <a:xfrm>
              <a:off x="2556" y="3361"/>
              <a:ext cx="181" cy="252"/>
            </a:xfrm>
            <a:prstGeom prst="line">
              <a:avLst/>
            </a:prstGeom>
            <a:noFill/>
            <a:ln w="9525">
              <a:solidFill>
                <a:schemeClr val="tx1"/>
              </a:solidFill>
              <a:round/>
              <a:headEnd/>
              <a:tailEnd/>
            </a:ln>
          </p:spPr>
          <p:txBody>
            <a:bodyPr wrap="none"/>
            <a:lstStyle/>
            <a:p>
              <a:endParaRPr lang="el-GR"/>
            </a:p>
          </p:txBody>
        </p:sp>
        <p:sp>
          <p:nvSpPr>
            <p:cNvPr id="11340" name="Line 22"/>
            <p:cNvSpPr>
              <a:spLocks noChangeShapeType="1"/>
            </p:cNvSpPr>
            <p:nvPr/>
          </p:nvSpPr>
          <p:spPr bwMode="auto">
            <a:xfrm flipH="1">
              <a:off x="3475" y="3414"/>
              <a:ext cx="338" cy="171"/>
            </a:xfrm>
            <a:prstGeom prst="line">
              <a:avLst/>
            </a:prstGeom>
            <a:noFill/>
            <a:ln w="9525">
              <a:solidFill>
                <a:schemeClr val="tx1"/>
              </a:solidFill>
              <a:round/>
              <a:headEnd/>
              <a:tailEnd/>
            </a:ln>
          </p:spPr>
          <p:txBody>
            <a:bodyPr wrap="none"/>
            <a:lstStyle/>
            <a:p>
              <a:endParaRPr lang="el-GR"/>
            </a:p>
          </p:txBody>
        </p:sp>
        <p:sp>
          <p:nvSpPr>
            <p:cNvPr id="11341" name="Line 23"/>
            <p:cNvSpPr>
              <a:spLocks noChangeShapeType="1"/>
            </p:cNvSpPr>
            <p:nvPr/>
          </p:nvSpPr>
          <p:spPr bwMode="auto">
            <a:xfrm flipH="1">
              <a:off x="3836" y="3394"/>
              <a:ext cx="9" cy="328"/>
            </a:xfrm>
            <a:prstGeom prst="line">
              <a:avLst/>
            </a:prstGeom>
            <a:noFill/>
            <a:ln w="9525">
              <a:solidFill>
                <a:schemeClr val="tx1"/>
              </a:solidFill>
              <a:round/>
              <a:headEnd/>
              <a:tailEnd/>
            </a:ln>
          </p:spPr>
          <p:txBody>
            <a:bodyPr wrap="none"/>
            <a:lstStyle/>
            <a:p>
              <a:endParaRPr lang="el-GR"/>
            </a:p>
          </p:txBody>
        </p:sp>
        <p:sp>
          <p:nvSpPr>
            <p:cNvPr id="11342" name="Line 24"/>
            <p:cNvSpPr>
              <a:spLocks noChangeShapeType="1"/>
            </p:cNvSpPr>
            <p:nvPr/>
          </p:nvSpPr>
          <p:spPr bwMode="auto">
            <a:xfrm>
              <a:off x="3926" y="3340"/>
              <a:ext cx="404" cy="170"/>
            </a:xfrm>
            <a:prstGeom prst="line">
              <a:avLst/>
            </a:prstGeom>
            <a:noFill/>
            <a:ln w="9525">
              <a:solidFill>
                <a:schemeClr val="tx1"/>
              </a:solidFill>
              <a:round/>
              <a:headEnd/>
              <a:tailEnd/>
            </a:ln>
          </p:spPr>
          <p:txBody>
            <a:bodyPr wrap="none"/>
            <a:lstStyle/>
            <a:p>
              <a:endParaRPr lang="el-GR"/>
            </a:p>
          </p:txBody>
        </p:sp>
        <p:sp>
          <p:nvSpPr>
            <p:cNvPr id="11343" name="Line 25"/>
            <p:cNvSpPr>
              <a:spLocks noChangeShapeType="1"/>
            </p:cNvSpPr>
            <p:nvPr/>
          </p:nvSpPr>
          <p:spPr bwMode="auto">
            <a:xfrm flipH="1">
              <a:off x="1209" y="2515"/>
              <a:ext cx="1312" cy="750"/>
            </a:xfrm>
            <a:prstGeom prst="line">
              <a:avLst/>
            </a:prstGeom>
            <a:noFill/>
            <a:ln w="9525">
              <a:solidFill>
                <a:schemeClr val="tx1"/>
              </a:solidFill>
              <a:round/>
              <a:headEnd/>
              <a:tailEnd/>
            </a:ln>
          </p:spPr>
          <p:txBody>
            <a:bodyPr wrap="none"/>
            <a:lstStyle/>
            <a:p>
              <a:endParaRPr lang="el-GR"/>
            </a:p>
          </p:txBody>
        </p:sp>
        <p:sp>
          <p:nvSpPr>
            <p:cNvPr id="11344" name="Line 26"/>
            <p:cNvSpPr>
              <a:spLocks noChangeShapeType="1"/>
            </p:cNvSpPr>
            <p:nvPr/>
          </p:nvSpPr>
          <p:spPr bwMode="auto">
            <a:xfrm>
              <a:off x="2518" y="2508"/>
              <a:ext cx="0" cy="777"/>
            </a:xfrm>
            <a:prstGeom prst="line">
              <a:avLst/>
            </a:prstGeom>
            <a:noFill/>
            <a:ln w="9525">
              <a:solidFill>
                <a:schemeClr val="tx1"/>
              </a:solidFill>
              <a:round/>
              <a:headEnd/>
              <a:tailEnd/>
            </a:ln>
          </p:spPr>
          <p:txBody>
            <a:bodyPr wrap="none"/>
            <a:lstStyle/>
            <a:p>
              <a:endParaRPr lang="el-GR"/>
            </a:p>
          </p:txBody>
        </p:sp>
        <p:sp>
          <p:nvSpPr>
            <p:cNvPr id="11345" name="Line 27"/>
            <p:cNvSpPr>
              <a:spLocks noChangeShapeType="1"/>
            </p:cNvSpPr>
            <p:nvPr/>
          </p:nvSpPr>
          <p:spPr bwMode="auto">
            <a:xfrm flipH="1" flipV="1">
              <a:off x="2631" y="2474"/>
              <a:ext cx="1180" cy="859"/>
            </a:xfrm>
            <a:prstGeom prst="line">
              <a:avLst/>
            </a:prstGeom>
            <a:noFill/>
            <a:ln w="9525">
              <a:solidFill>
                <a:schemeClr val="tx1"/>
              </a:solidFill>
              <a:round/>
              <a:headEnd/>
              <a:tailEnd/>
            </a:ln>
          </p:spPr>
          <p:txBody>
            <a:bodyPr wrap="none"/>
            <a:lstStyle/>
            <a:p>
              <a:endParaRPr lang="el-GR"/>
            </a:p>
          </p:txBody>
        </p:sp>
        <p:sp>
          <p:nvSpPr>
            <p:cNvPr id="11346" name="Text Box 28"/>
            <p:cNvSpPr txBox="1">
              <a:spLocks noChangeArrowheads="1"/>
            </p:cNvSpPr>
            <p:nvPr/>
          </p:nvSpPr>
          <p:spPr bwMode="auto">
            <a:xfrm>
              <a:off x="1335" y="3222"/>
              <a:ext cx="365" cy="661"/>
            </a:xfrm>
            <a:prstGeom prst="rect">
              <a:avLst/>
            </a:prstGeom>
            <a:noFill/>
            <a:ln w="9525">
              <a:noFill/>
              <a:miter lim="800000"/>
              <a:headEnd/>
              <a:tailEnd/>
            </a:ln>
          </p:spPr>
          <p:txBody>
            <a:bodyPr>
              <a:spAutoFit/>
            </a:bodyPr>
            <a:lstStyle/>
            <a:p>
              <a:pPr eaLnBrk="0" hangingPunct="0"/>
              <a:r>
                <a:rPr lang="en-US" sz="1800">
                  <a:latin typeface="Comic Sans MS" pitchFamily="66" charset="0"/>
                </a:rPr>
                <a:t>hub</a:t>
              </a:r>
            </a:p>
          </p:txBody>
        </p:sp>
        <p:sp>
          <p:nvSpPr>
            <p:cNvPr id="11347" name="Text Box 29"/>
            <p:cNvSpPr txBox="1">
              <a:spLocks noChangeArrowheads="1"/>
            </p:cNvSpPr>
            <p:nvPr/>
          </p:nvSpPr>
          <p:spPr bwMode="auto">
            <a:xfrm>
              <a:off x="2631" y="3227"/>
              <a:ext cx="485" cy="265"/>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1348" name="Text Box 30"/>
            <p:cNvSpPr txBox="1">
              <a:spLocks noChangeArrowheads="1"/>
            </p:cNvSpPr>
            <p:nvPr/>
          </p:nvSpPr>
          <p:spPr bwMode="auto">
            <a:xfrm>
              <a:off x="3947" y="3139"/>
              <a:ext cx="484" cy="265"/>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1349" name="Text Box 31"/>
            <p:cNvSpPr txBox="1">
              <a:spLocks noChangeArrowheads="1"/>
            </p:cNvSpPr>
            <p:nvPr/>
          </p:nvSpPr>
          <p:spPr bwMode="auto">
            <a:xfrm>
              <a:off x="2727" y="2300"/>
              <a:ext cx="1395" cy="265"/>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Backbone hub</a:t>
              </a:r>
            </a:p>
          </p:txBody>
        </p:sp>
        <p:sp>
          <p:nvSpPr>
            <p:cNvPr id="11350" name="Rectangle 32"/>
            <p:cNvSpPr>
              <a:spLocks noChangeArrowheads="1"/>
            </p:cNvSpPr>
            <p:nvPr/>
          </p:nvSpPr>
          <p:spPr bwMode="auto">
            <a:xfrm>
              <a:off x="2391" y="2485"/>
              <a:ext cx="228" cy="4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sp>
          <p:nvSpPr>
            <p:cNvPr id="11351" name="Text Box 92"/>
            <p:cNvSpPr txBox="1">
              <a:spLocks noChangeArrowheads="1"/>
            </p:cNvSpPr>
            <p:nvPr/>
          </p:nvSpPr>
          <p:spPr bwMode="auto">
            <a:xfrm>
              <a:off x="1398" y="1995"/>
              <a:ext cx="157" cy="287"/>
            </a:xfrm>
            <a:prstGeom prst="rect">
              <a:avLst/>
            </a:prstGeom>
            <a:noFill/>
            <a:ln w="12700">
              <a:noFill/>
              <a:miter lim="800000"/>
              <a:headEnd type="none" w="sm" len="sm"/>
              <a:tailEnd type="none" w="sm" len="sm"/>
            </a:ln>
          </p:spPr>
          <p:txBody>
            <a:bodyPr wrap="none">
              <a:spAutoFit/>
            </a:bodyPr>
            <a:lstStyle/>
            <a:p>
              <a:endParaRPr lang="el-GR" sz="2000"/>
            </a:p>
          </p:txBody>
        </p:sp>
      </p:grpSp>
      <p:sp>
        <p:nvSpPr>
          <p:cNvPr id="11328" name="Text Box 94"/>
          <p:cNvSpPr txBox="1">
            <a:spLocks noChangeArrowheads="1"/>
          </p:cNvSpPr>
          <p:nvPr/>
        </p:nvSpPr>
        <p:spPr bwMode="auto">
          <a:xfrm>
            <a:off x="4344988" y="3284538"/>
            <a:ext cx="4799012" cy="396875"/>
          </a:xfrm>
          <a:prstGeom prst="rect">
            <a:avLst/>
          </a:prstGeom>
          <a:noFill/>
          <a:ln w="12700">
            <a:noFill/>
            <a:miter lim="800000"/>
            <a:headEnd type="none" w="sm" len="sm"/>
            <a:tailEnd type="none" w="sm" len="sm"/>
          </a:ln>
        </p:spPr>
        <p:txBody>
          <a:bodyPr wrap="none">
            <a:spAutoFit/>
          </a:bodyPr>
          <a:lstStyle/>
          <a:p>
            <a:pPr algn="r"/>
            <a:r>
              <a:rPr lang="el-GR" sz="2000" b="1">
                <a:solidFill>
                  <a:schemeClr val="hlink"/>
                </a:solidFill>
              </a:rPr>
              <a:t>Μέγιστο συνολικό </a:t>
            </a:r>
            <a:r>
              <a:rPr lang="en-US" sz="2000" b="1">
                <a:solidFill>
                  <a:schemeClr val="hlink"/>
                </a:solidFill>
              </a:rPr>
              <a:t>throughput </a:t>
            </a:r>
            <a:r>
              <a:rPr lang="el-GR" sz="2000" b="1">
                <a:solidFill>
                  <a:schemeClr val="hlink"/>
                </a:solidFill>
              </a:rPr>
              <a:t>1</a:t>
            </a:r>
            <a:r>
              <a:rPr lang="en-US" sz="2000" b="1">
                <a:solidFill>
                  <a:schemeClr val="hlink"/>
                </a:solidFill>
              </a:rPr>
              <a:t>0Mbps</a:t>
            </a:r>
            <a:endParaRPr lang="el-GR" sz="2000" b="1">
              <a:solidFill>
                <a:schemeClr val="hlink"/>
              </a:solidFill>
            </a:endParaRPr>
          </a:p>
        </p:txBody>
      </p:sp>
      <p:sp>
        <p:nvSpPr>
          <p:cNvPr id="11329" name="Rectangle 95"/>
          <p:cNvSpPr>
            <a:spLocks noChangeArrowheads="1"/>
          </p:cNvSpPr>
          <p:nvPr/>
        </p:nvSpPr>
        <p:spPr bwMode="auto">
          <a:xfrm>
            <a:off x="3924300" y="3284538"/>
            <a:ext cx="5219700" cy="3024187"/>
          </a:xfrm>
          <a:prstGeom prst="rect">
            <a:avLst/>
          </a:prstGeom>
          <a:noFill/>
          <a:ln w="12700">
            <a:solidFill>
              <a:schemeClr val="hlink"/>
            </a:solidFill>
            <a:miter lim="800000"/>
            <a:headEnd type="none" w="sm" len="sm"/>
            <a:tailEnd type="none" w="sm" len="sm"/>
          </a:ln>
        </p:spPr>
        <p:txBody>
          <a:bodyPr wrap="none" anchor="ctr"/>
          <a:lstStyle/>
          <a:p>
            <a:pPr algn="r"/>
            <a:endParaRPr lang="el-GR"/>
          </a:p>
        </p:txBody>
      </p:sp>
      <p:sp>
        <p:nvSpPr>
          <p:cNvPr id="11330" name="Rectangle 97"/>
          <p:cNvSpPr>
            <a:spLocks noChangeArrowheads="1"/>
          </p:cNvSpPr>
          <p:nvPr/>
        </p:nvSpPr>
        <p:spPr bwMode="auto">
          <a:xfrm>
            <a:off x="0" y="2708275"/>
            <a:ext cx="3708400" cy="3816350"/>
          </a:xfrm>
          <a:prstGeom prst="rect">
            <a:avLst/>
          </a:prstGeom>
          <a:noFill/>
          <a:ln w="12700">
            <a:solidFill>
              <a:srgbClr val="008000"/>
            </a:solidFill>
            <a:miter lim="800000"/>
            <a:headEnd type="none" w="sm" len="sm"/>
            <a:tailEnd type="none" w="sm" len="sm"/>
          </a:ln>
        </p:spPr>
        <p:txBody>
          <a:bodyPr wrap="none" anchor="ctr"/>
          <a:lstStyle/>
          <a:p>
            <a:pPr algn="r"/>
            <a:endParaRPr lang="el-G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l-GR" smtClean="0"/>
              <a:t>Διασύνδεση με</a:t>
            </a:r>
            <a:r>
              <a:rPr lang="en-US" smtClean="0"/>
              <a:t> hubs </a:t>
            </a:r>
            <a:r>
              <a:rPr lang="el-GR" smtClean="0"/>
              <a:t>(μειονεκτήματα)</a:t>
            </a:r>
          </a:p>
        </p:txBody>
      </p:sp>
      <p:sp>
        <p:nvSpPr>
          <p:cNvPr id="83971" name="Rectangle 3"/>
          <p:cNvSpPr>
            <a:spLocks noGrp="1" noChangeArrowheads="1"/>
          </p:cNvSpPr>
          <p:nvPr>
            <p:ph idx="1"/>
          </p:nvPr>
        </p:nvSpPr>
        <p:spPr>
          <a:xfrm>
            <a:off x="0" y="1196975"/>
            <a:ext cx="9144000" cy="4648200"/>
          </a:xfrm>
        </p:spPr>
        <p:txBody>
          <a:bodyPr/>
          <a:lstStyle/>
          <a:p>
            <a:pPr marL="0" indent="0">
              <a:buNone/>
            </a:pPr>
            <a:r>
              <a:rPr lang="el-GR" dirty="0" smtClean="0"/>
              <a:t>Το κάθε </a:t>
            </a:r>
            <a:r>
              <a:rPr lang="en-US" dirty="0" smtClean="0"/>
              <a:t>LAN segment </a:t>
            </a:r>
            <a:r>
              <a:rPr lang="el-GR" dirty="0" smtClean="0"/>
              <a:t>πρέπει να είναι της </a:t>
            </a:r>
            <a:r>
              <a:rPr lang="el-GR" b="1" u="sng" dirty="0" smtClean="0">
                <a:solidFill>
                  <a:srgbClr val="008000"/>
                </a:solidFill>
              </a:rPr>
              <a:t>ίδιας τεχνολογίας</a:t>
            </a:r>
            <a:r>
              <a:rPr lang="el-GR" dirty="0" smtClean="0"/>
              <a:t> </a:t>
            </a:r>
            <a:r>
              <a:rPr lang="en-US" dirty="0" smtClean="0"/>
              <a:t>&amp; </a:t>
            </a:r>
            <a:r>
              <a:rPr lang="el-GR" b="1" u="sng" dirty="0" smtClean="0">
                <a:solidFill>
                  <a:srgbClr val="008000"/>
                </a:solidFill>
              </a:rPr>
              <a:t>ρυθμού</a:t>
            </a:r>
            <a:r>
              <a:rPr lang="en-US" b="1" u="sng" dirty="0" smtClean="0">
                <a:solidFill>
                  <a:srgbClr val="008000"/>
                </a:solidFill>
              </a:rPr>
              <a:t> </a:t>
            </a:r>
            <a:r>
              <a:rPr lang="el-GR" b="1" u="sng" dirty="0" smtClean="0">
                <a:solidFill>
                  <a:srgbClr val="008000"/>
                </a:solidFill>
              </a:rPr>
              <a:t>με τα άλλα </a:t>
            </a:r>
            <a:r>
              <a:rPr lang="en-US" b="1" u="sng" dirty="0" smtClean="0">
                <a:solidFill>
                  <a:srgbClr val="008000"/>
                </a:solidFill>
              </a:rPr>
              <a:t>hubs</a:t>
            </a:r>
            <a:r>
              <a:rPr lang="en-US" dirty="0" smtClean="0"/>
              <a:t> </a:t>
            </a:r>
            <a:r>
              <a:rPr lang="el-GR" dirty="0" smtClean="0"/>
              <a:t>για να μπορούν να συνδεθούν</a:t>
            </a:r>
            <a:r>
              <a:rPr lang="en-US" dirty="0" smtClean="0"/>
              <a:t> </a:t>
            </a:r>
            <a:r>
              <a:rPr lang="el-GR" dirty="0" smtClean="0"/>
              <a:t>σε ένα </a:t>
            </a:r>
            <a:r>
              <a:rPr lang="en-US" dirty="0" smtClean="0"/>
              <a:t>backbone hub</a:t>
            </a:r>
            <a:r>
              <a:rPr lang="el-GR" dirty="0" smtClean="0"/>
              <a:t> </a:t>
            </a:r>
            <a:endParaRPr lang="en-US" dirty="0" smtClean="0"/>
          </a:p>
          <a:p>
            <a:pPr>
              <a:buFont typeface="Monotype Sorts"/>
              <a:buNone/>
            </a:pPr>
            <a:r>
              <a:rPr lang="en-US" dirty="0" smtClean="0"/>
              <a:t>		</a:t>
            </a:r>
            <a:r>
              <a:rPr lang="el-GR" dirty="0" smtClean="0"/>
              <a:t>π.χ. </a:t>
            </a:r>
            <a:r>
              <a:rPr lang="en-US" dirty="0" smtClean="0"/>
              <a:t>10Base</a:t>
            </a:r>
            <a:r>
              <a:rPr lang="el-GR" dirty="0" smtClean="0"/>
              <a:t>Τ και </a:t>
            </a:r>
            <a:r>
              <a:rPr lang="en-US" dirty="0" smtClean="0"/>
              <a:t>100BaseT(</a:t>
            </a:r>
            <a:r>
              <a:rPr lang="el-GR" dirty="0" smtClean="0"/>
              <a:t>διαφορετικές τεχνολογίες</a:t>
            </a:r>
            <a:r>
              <a:rPr lang="en-US" dirty="0" smtClean="0"/>
              <a:t>)</a:t>
            </a:r>
          </a:p>
          <a:p>
            <a:pPr>
              <a:buFont typeface="Monotype Sorts"/>
              <a:buNone/>
            </a:pPr>
            <a:endParaRPr lang="en-US" dirty="0" smtClean="0"/>
          </a:p>
          <a:p>
            <a:pPr marL="0" indent="0">
              <a:buNone/>
            </a:pPr>
            <a:r>
              <a:rPr lang="en-US" dirty="0" smtClean="0"/>
              <a:t>H </a:t>
            </a:r>
            <a:r>
              <a:rPr lang="el-GR" dirty="0" smtClean="0"/>
              <a:t>κάθε </a:t>
            </a:r>
            <a:r>
              <a:rPr lang="en-US" dirty="0" smtClean="0"/>
              <a:t>Ethernet </a:t>
            </a:r>
            <a:r>
              <a:rPr lang="el-GR" dirty="0" smtClean="0"/>
              <a:t>τεχνολογία (πχ 10</a:t>
            </a:r>
            <a:r>
              <a:rPr lang="en-US" dirty="0" smtClean="0"/>
              <a:t>Base2, 10BaseT, 100BaseT) </a:t>
            </a:r>
            <a:r>
              <a:rPr lang="el-GR" dirty="0" smtClean="0"/>
              <a:t>περιορίζει τα παρακάτω</a:t>
            </a:r>
            <a:r>
              <a:rPr lang="en-US" dirty="0" smtClean="0"/>
              <a:t>:</a:t>
            </a:r>
          </a:p>
          <a:p>
            <a:pPr lvl="1">
              <a:buFont typeface="Arial" pitchFamily="34" charset="0"/>
              <a:buChar char="•"/>
            </a:pPr>
            <a:r>
              <a:rPr lang="en-US" dirty="0" smtClean="0"/>
              <a:t>M</a:t>
            </a:r>
            <a:r>
              <a:rPr lang="el-GR" dirty="0" err="1" smtClean="0"/>
              <a:t>έγιστο</a:t>
            </a:r>
            <a:r>
              <a:rPr lang="el-GR" dirty="0" smtClean="0"/>
              <a:t> </a:t>
            </a:r>
            <a:r>
              <a:rPr lang="el-GR" b="1" dirty="0" smtClean="0">
                <a:solidFill>
                  <a:schemeClr val="accent1"/>
                </a:solidFill>
              </a:rPr>
              <a:t>αριθμό κόμβων </a:t>
            </a:r>
            <a:r>
              <a:rPr lang="el-GR" b="1" dirty="0" smtClean="0"/>
              <a:t>σε ένα </a:t>
            </a:r>
            <a:r>
              <a:rPr lang="en-US" b="1" dirty="0" smtClean="0"/>
              <a:t>collision domain</a:t>
            </a:r>
          </a:p>
          <a:p>
            <a:pPr lvl="1">
              <a:buFont typeface="Arial" pitchFamily="34" charset="0"/>
              <a:buChar char="•"/>
            </a:pPr>
            <a:r>
              <a:rPr lang="el-GR" dirty="0" smtClean="0"/>
              <a:t>Μέγιστη</a:t>
            </a:r>
            <a:r>
              <a:rPr lang="el-GR" b="1" dirty="0" smtClean="0"/>
              <a:t> </a:t>
            </a:r>
            <a:r>
              <a:rPr lang="el-GR" b="1" dirty="0" smtClean="0">
                <a:solidFill>
                  <a:schemeClr val="hlink"/>
                </a:solidFill>
              </a:rPr>
              <a:t>απόσταση δύο κόμβων</a:t>
            </a:r>
            <a:r>
              <a:rPr lang="el-GR" b="1" dirty="0" smtClean="0"/>
              <a:t> σε ένα </a:t>
            </a:r>
            <a:r>
              <a:rPr lang="en-US" b="1" dirty="0" smtClean="0"/>
              <a:t>collision domain</a:t>
            </a:r>
          </a:p>
          <a:p>
            <a:pPr lvl="1">
              <a:buFont typeface="Arial" pitchFamily="34" charset="0"/>
              <a:buChar char="•"/>
            </a:pPr>
            <a:r>
              <a:rPr lang="el-GR" dirty="0" smtClean="0"/>
              <a:t>Μέγιστο</a:t>
            </a:r>
            <a:r>
              <a:rPr lang="el-GR" b="1" dirty="0" smtClean="0">
                <a:solidFill>
                  <a:schemeClr val="accent1"/>
                </a:solidFill>
              </a:rPr>
              <a:t> αριθμό </a:t>
            </a:r>
            <a:r>
              <a:rPr lang="en-US" b="1" dirty="0" smtClean="0">
                <a:solidFill>
                  <a:schemeClr val="accent1"/>
                </a:solidFill>
              </a:rPr>
              <a:t>tiers</a:t>
            </a:r>
            <a:r>
              <a:rPr lang="en-US" b="1" dirty="0" smtClean="0"/>
              <a:t> </a:t>
            </a:r>
            <a:r>
              <a:rPr lang="el-GR" b="1" dirty="0" smtClean="0"/>
              <a:t>σε ένα </a:t>
            </a:r>
            <a:r>
              <a:rPr lang="en-US" b="1" dirty="0" smtClean="0"/>
              <a:t>multi-tier design</a:t>
            </a:r>
          </a:p>
          <a:p>
            <a:pPr lvl="1"/>
            <a:endParaRPr lang="en-US" b="1" dirty="0" smtClean="0"/>
          </a:p>
          <a:p>
            <a:pPr lvl="1">
              <a:buFont typeface="Monotype Sorts"/>
              <a:buNone/>
            </a:pPr>
            <a:r>
              <a:rPr lang="en-US" dirty="0" smtClean="0"/>
              <a:t>=&gt;</a:t>
            </a:r>
            <a:r>
              <a:rPr lang="el-GR" dirty="0" smtClean="0"/>
              <a:t>Περιορισμός στον </a:t>
            </a:r>
            <a:r>
              <a:rPr lang="el-GR" b="1" dirty="0" smtClean="0"/>
              <a:t>συνολικό αριθμό υπολογιστών υπηρεσίας</a:t>
            </a:r>
            <a:r>
              <a:rPr lang="el-GR" dirty="0" smtClean="0"/>
              <a:t>, που συνδέονται σε ένα </a:t>
            </a:r>
            <a:r>
              <a:rPr lang="en-US" dirty="0" smtClean="0"/>
              <a:t>LAN </a:t>
            </a:r>
            <a:r>
              <a:rPr lang="el-GR" dirty="0" smtClean="0"/>
              <a:t>πολλαπλών βαθμίδων </a:t>
            </a:r>
            <a:r>
              <a:rPr lang="en-US" dirty="0" smtClean="0"/>
              <a:t> </a:t>
            </a:r>
            <a:r>
              <a:rPr lang="el-GR" dirty="0" smtClean="0"/>
              <a:t>και </a:t>
            </a:r>
            <a:r>
              <a:rPr lang="el-GR" b="1" dirty="0" smtClean="0"/>
              <a:t>γεωγραφικής εμβέλειας </a:t>
            </a:r>
            <a:r>
              <a:rPr lang="el-GR" dirty="0" smtClean="0"/>
              <a:t>του </a:t>
            </a:r>
            <a:r>
              <a:rPr lang="en-US" dirty="0" smtClean="0"/>
              <a:t>LAN</a:t>
            </a:r>
            <a:r>
              <a:rPr lang="el-GR" dirty="0" smtClean="0"/>
              <a:t> πολλαπλών βαθμίδων </a:t>
            </a:r>
          </a:p>
          <a:p>
            <a:pPr lvl="1"/>
            <a:endParaRPr lang="el-GR" b="1"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Bridges (or layer-2 switches)</a:t>
            </a:r>
            <a:endParaRPr lang="el-GR" smtClean="0"/>
          </a:p>
        </p:txBody>
      </p:sp>
      <p:sp>
        <p:nvSpPr>
          <p:cNvPr id="84995" name="Rectangle 3"/>
          <p:cNvSpPr>
            <a:spLocks noGrp="1" noChangeArrowheads="1"/>
          </p:cNvSpPr>
          <p:nvPr>
            <p:ph idx="1"/>
          </p:nvPr>
        </p:nvSpPr>
        <p:spPr>
          <a:xfrm>
            <a:off x="0" y="1143000"/>
            <a:ext cx="9144000" cy="5238750"/>
          </a:xfrm>
        </p:spPr>
        <p:txBody>
          <a:bodyPr/>
          <a:lstStyle/>
          <a:p>
            <a:pPr>
              <a:buFont typeface="Arial" pitchFamily="34" charset="0"/>
              <a:buChar char="•"/>
            </a:pPr>
            <a:r>
              <a:rPr lang="en-US" sz="2000" b="1" dirty="0" smtClean="0">
                <a:solidFill>
                  <a:schemeClr val="hlink"/>
                </a:solidFill>
              </a:rPr>
              <a:t>Layer-2 </a:t>
            </a:r>
            <a:r>
              <a:rPr lang="en-US" sz="2000" dirty="0" smtClean="0">
                <a:solidFill>
                  <a:schemeClr val="hlink"/>
                </a:solidFill>
              </a:rPr>
              <a:t>(MAC </a:t>
            </a:r>
            <a:r>
              <a:rPr lang="el-GR" sz="2000" dirty="0" smtClean="0">
                <a:solidFill>
                  <a:schemeClr val="hlink"/>
                </a:solidFill>
              </a:rPr>
              <a:t>επιπέδου</a:t>
            </a:r>
            <a:r>
              <a:rPr lang="en-US" sz="2000" dirty="0" smtClean="0">
                <a:solidFill>
                  <a:schemeClr val="hlink"/>
                </a:solidFill>
              </a:rPr>
              <a:t>) </a:t>
            </a:r>
            <a:r>
              <a:rPr lang="el-GR" sz="2000" dirty="0" smtClean="0">
                <a:solidFill>
                  <a:schemeClr val="hlink"/>
                </a:solidFill>
              </a:rPr>
              <a:t>συσκευή που</a:t>
            </a:r>
            <a:endParaRPr lang="en-US" sz="2000" dirty="0" smtClean="0">
              <a:solidFill>
                <a:schemeClr val="hlink"/>
              </a:solidFill>
            </a:endParaRPr>
          </a:p>
          <a:p>
            <a:pPr marL="914400" lvl="1" indent="-457200">
              <a:buFont typeface="+mj-lt"/>
              <a:buAutoNum type="arabicPeriod"/>
            </a:pPr>
            <a:r>
              <a:rPr lang="el-GR" b="1" dirty="0" smtClean="0">
                <a:solidFill>
                  <a:srgbClr val="008000"/>
                </a:solidFill>
              </a:rPr>
              <a:t>Εξετάζει την </a:t>
            </a:r>
            <a:r>
              <a:rPr lang="en-US" b="1" dirty="0" smtClean="0">
                <a:solidFill>
                  <a:srgbClr val="008000"/>
                </a:solidFill>
              </a:rPr>
              <a:t> MAC </a:t>
            </a:r>
            <a:r>
              <a:rPr lang="el-GR" b="1" dirty="0" smtClean="0">
                <a:solidFill>
                  <a:srgbClr val="008000"/>
                </a:solidFill>
              </a:rPr>
              <a:t>διεύθυνση προορισμού του πλαισίου</a:t>
            </a:r>
            <a:r>
              <a:rPr lang="en-US" b="1" dirty="0" smtClean="0">
                <a:solidFill>
                  <a:srgbClr val="008000"/>
                </a:solidFill>
              </a:rPr>
              <a:t>,</a:t>
            </a:r>
            <a:r>
              <a:rPr lang="en-US" dirty="0" smtClean="0"/>
              <a:t> </a:t>
            </a:r>
            <a:r>
              <a:rPr lang="el-GR" dirty="0" smtClean="0"/>
              <a:t>και</a:t>
            </a:r>
            <a:endParaRPr lang="en-US" dirty="0" smtClean="0"/>
          </a:p>
          <a:p>
            <a:pPr marL="914400" lvl="1" indent="-457200">
              <a:buFont typeface="+mj-lt"/>
              <a:buAutoNum type="arabicPeriod"/>
            </a:pPr>
            <a:r>
              <a:rPr lang="el-GR" b="1" dirty="0" smtClean="0">
                <a:solidFill>
                  <a:srgbClr val="008000"/>
                </a:solidFill>
              </a:rPr>
              <a:t>Προσπαθεί να προωθήσει το πλαίσιο στη ζεύξη που οδηγεί στον προορισμό</a:t>
            </a:r>
          </a:p>
          <a:p>
            <a:pPr lvl="2">
              <a:buFont typeface="Arial Greek"/>
              <a:buNone/>
            </a:pPr>
            <a:r>
              <a:rPr lang="el-GR" sz="3200" b="1" dirty="0" smtClean="0">
                <a:solidFill>
                  <a:srgbClr val="008000"/>
                </a:solidFill>
                <a:sym typeface="Wingdings" pitchFamily="2" charset="2"/>
              </a:rPr>
              <a:t></a:t>
            </a:r>
            <a:r>
              <a:rPr lang="en-US" sz="3200" b="1" dirty="0" smtClean="0">
                <a:solidFill>
                  <a:srgbClr val="008000"/>
                </a:solidFill>
                <a:sym typeface="Wingdings" pitchFamily="2" charset="2"/>
              </a:rPr>
              <a:t> </a:t>
            </a:r>
            <a:r>
              <a:rPr lang="el-GR" b="1" dirty="0" smtClean="0">
                <a:solidFill>
                  <a:srgbClr val="008000"/>
                </a:solidFill>
              </a:rPr>
              <a:t>Όχι σε όλες τις ζεύξεις</a:t>
            </a:r>
            <a:r>
              <a:rPr lang="en-US" b="1" dirty="0" smtClean="0">
                <a:solidFill>
                  <a:srgbClr val="008000"/>
                </a:solidFill>
              </a:rPr>
              <a:t> </a:t>
            </a:r>
            <a:r>
              <a:rPr lang="el-GR" dirty="0" smtClean="0">
                <a:solidFill>
                  <a:srgbClr val="008000"/>
                </a:solidFill>
              </a:rPr>
              <a:t>(όπως το </a:t>
            </a:r>
            <a:r>
              <a:rPr lang="en-US" dirty="0" smtClean="0">
                <a:solidFill>
                  <a:srgbClr val="008000"/>
                </a:solidFill>
              </a:rPr>
              <a:t>hub</a:t>
            </a:r>
            <a:r>
              <a:rPr lang="el-GR" dirty="0" smtClean="0">
                <a:solidFill>
                  <a:srgbClr val="008000"/>
                </a:solidFill>
              </a:rPr>
              <a:t>)</a:t>
            </a:r>
          </a:p>
          <a:p>
            <a:pPr>
              <a:buFont typeface="Arial" pitchFamily="34" charset="0"/>
              <a:buChar char="•"/>
            </a:pPr>
            <a:r>
              <a:rPr lang="el-GR" sz="2000" dirty="0" smtClean="0"/>
              <a:t>Επιτρέπει </a:t>
            </a:r>
            <a:r>
              <a:rPr lang="el-GR" sz="2000" b="1" i="1" u="sng" dirty="0" err="1" smtClean="0"/>
              <a:t>διατμηματική</a:t>
            </a:r>
            <a:r>
              <a:rPr lang="el-GR" sz="2000" dirty="0" smtClean="0"/>
              <a:t> επικοινωνία </a:t>
            </a:r>
            <a:r>
              <a:rPr lang="el-GR" sz="2000" b="1" dirty="0" smtClean="0"/>
              <a:t>διατηρώντας</a:t>
            </a:r>
            <a:r>
              <a:rPr lang="el-GR" sz="2000" b="1" dirty="0" smtClean="0">
                <a:solidFill>
                  <a:srgbClr val="9BA51B"/>
                </a:solidFill>
              </a:rPr>
              <a:t> </a:t>
            </a:r>
            <a:r>
              <a:rPr lang="el-GR" sz="2000" b="1" i="1" u="sng" dirty="0" smtClean="0">
                <a:solidFill>
                  <a:srgbClr val="9BA51B"/>
                </a:solidFill>
              </a:rPr>
              <a:t>απομονωμένους τομείς συγκρούσεων </a:t>
            </a:r>
            <a:r>
              <a:rPr lang="el-GR" sz="2000" b="1" dirty="0" smtClean="0">
                <a:solidFill>
                  <a:srgbClr val="9BA51B"/>
                </a:solidFill>
              </a:rPr>
              <a:t>(</a:t>
            </a:r>
            <a:r>
              <a:rPr lang="en-US" sz="2000" b="1" dirty="0" smtClean="0">
                <a:solidFill>
                  <a:srgbClr val="9BA51B"/>
                </a:solidFill>
              </a:rPr>
              <a:t>isolated collision domains</a:t>
            </a:r>
            <a:r>
              <a:rPr lang="el-GR" sz="2000" b="1" dirty="0" smtClean="0">
                <a:solidFill>
                  <a:srgbClr val="9BA51B"/>
                </a:solidFill>
              </a:rPr>
              <a:t>) </a:t>
            </a:r>
            <a:r>
              <a:rPr lang="el-GR" sz="2000" dirty="0" smtClean="0"/>
              <a:t>για κάθε τμήμα</a:t>
            </a:r>
            <a:endParaRPr lang="en-US" sz="2000" dirty="0" smtClean="0"/>
          </a:p>
          <a:p>
            <a:pPr>
              <a:buFont typeface="Monotype Sorts"/>
              <a:buNone/>
            </a:pPr>
            <a:r>
              <a:rPr lang="el-GR" sz="3200" dirty="0" err="1" smtClean="0">
                <a:sym typeface="Wingdings" pitchFamily="2" charset="2"/>
              </a:rPr>
              <a:t></a:t>
            </a:r>
            <a:r>
              <a:rPr lang="el-GR" sz="2000" dirty="0" err="1" smtClean="0"/>
              <a:t>Μπορεί</a:t>
            </a:r>
            <a:r>
              <a:rPr lang="el-GR" sz="2000" dirty="0" smtClean="0"/>
              <a:t> να</a:t>
            </a:r>
            <a:r>
              <a:rPr lang="en-US" sz="2000" b="1" dirty="0" smtClean="0">
                <a:solidFill>
                  <a:srgbClr val="008000"/>
                </a:solidFill>
              </a:rPr>
              <a:t> </a:t>
            </a:r>
            <a:r>
              <a:rPr lang="el-GR" sz="2000" b="1" dirty="0" err="1" smtClean="0">
                <a:solidFill>
                  <a:srgbClr val="008000"/>
                </a:solidFill>
              </a:rPr>
              <a:t>διασυνδέει</a:t>
            </a:r>
            <a:r>
              <a:rPr lang="el-GR" sz="2000" b="1" dirty="0" smtClean="0">
                <a:solidFill>
                  <a:srgbClr val="008000"/>
                </a:solidFill>
              </a:rPr>
              <a:t> </a:t>
            </a:r>
            <a:r>
              <a:rPr lang="el-GR" sz="2000" b="1" u="sng" dirty="0" smtClean="0">
                <a:solidFill>
                  <a:srgbClr val="008000"/>
                </a:solidFill>
              </a:rPr>
              <a:t>διαφορετικές</a:t>
            </a:r>
            <a:r>
              <a:rPr lang="en-US" sz="2000" b="1" dirty="0" smtClean="0">
                <a:solidFill>
                  <a:srgbClr val="008000"/>
                </a:solidFill>
              </a:rPr>
              <a:t> LAN </a:t>
            </a:r>
            <a:r>
              <a:rPr lang="el-GR" sz="2000" b="1" dirty="0" smtClean="0">
                <a:solidFill>
                  <a:srgbClr val="008000"/>
                </a:solidFill>
              </a:rPr>
              <a:t>τεχνολογίες</a:t>
            </a:r>
            <a:r>
              <a:rPr lang="en-US" sz="2000" dirty="0" smtClean="0"/>
              <a:t>, </a:t>
            </a:r>
            <a:r>
              <a:rPr lang="el-GR" sz="2000" dirty="0" smtClean="0"/>
              <a:t>περιλαμβάνοντας το</a:t>
            </a:r>
            <a:r>
              <a:rPr lang="en-US" sz="2000" dirty="0" smtClean="0"/>
              <a:t> 10Mbps, 100Mbps Ethernet</a:t>
            </a:r>
          </a:p>
          <a:p>
            <a:pPr>
              <a:buFont typeface="Arial" pitchFamily="34" charset="0"/>
              <a:buChar char="•"/>
            </a:pPr>
            <a:r>
              <a:rPr lang="el-GR" sz="2000" b="1" dirty="0" smtClean="0"/>
              <a:t>Κανένα όριο στο πόσο μεγάλο ένα</a:t>
            </a:r>
            <a:r>
              <a:rPr lang="en-US" sz="2000" b="1" dirty="0" smtClean="0"/>
              <a:t> LAN </a:t>
            </a:r>
            <a:r>
              <a:rPr lang="el-GR" sz="2000" b="1" dirty="0" smtClean="0"/>
              <a:t>μπορεί να είναι</a:t>
            </a:r>
            <a:r>
              <a:rPr lang="en-US" sz="2000" b="1" dirty="0" smtClean="0"/>
              <a:t>,</a:t>
            </a:r>
            <a:r>
              <a:rPr lang="en-US" sz="2000" dirty="0" smtClean="0"/>
              <a:t> </a:t>
            </a:r>
            <a:r>
              <a:rPr lang="el-GR" sz="2000" dirty="0" smtClean="0"/>
              <a:t>όταν τα </a:t>
            </a:r>
            <a:r>
              <a:rPr lang="en-US" sz="2000" dirty="0" smtClean="0"/>
              <a:t>bridges </a:t>
            </a:r>
            <a:r>
              <a:rPr lang="el-GR" sz="2000" dirty="0" smtClean="0"/>
              <a:t>χρησιμοποιούνται για να </a:t>
            </a:r>
            <a:r>
              <a:rPr lang="el-GR" sz="2000" dirty="0" err="1" smtClean="0"/>
              <a:t>διασυνδέουν</a:t>
            </a:r>
            <a:r>
              <a:rPr lang="el-GR" sz="2000" dirty="0" smtClean="0"/>
              <a:t> </a:t>
            </a:r>
            <a:r>
              <a:rPr lang="en-US" sz="2000" dirty="0" smtClean="0"/>
              <a:t>LAN </a:t>
            </a:r>
            <a:r>
              <a:rPr lang="el-GR" sz="2000" dirty="0" smtClean="0"/>
              <a:t>τμήματα</a:t>
            </a:r>
            <a:r>
              <a:rPr lang="en-US" sz="2000" dirty="0" smtClean="0"/>
              <a:t> </a:t>
            </a:r>
          </a:p>
          <a:p>
            <a:pPr>
              <a:buFont typeface="Monotype Sorts"/>
              <a:buNone/>
            </a:pPr>
            <a:r>
              <a:rPr lang="en-US" sz="2000" dirty="0" smtClean="0">
                <a:sym typeface="Webdings" pitchFamily="18" charset="2"/>
              </a:rPr>
              <a:t>     </a:t>
            </a:r>
            <a:r>
              <a:rPr lang="el-GR" sz="2000" dirty="0" smtClean="0">
                <a:sym typeface="Webdings" pitchFamily="18" charset="2"/>
              </a:rPr>
              <a:t>είναι δυνατό να χτιστεί ένα</a:t>
            </a:r>
            <a:r>
              <a:rPr lang="en-US" sz="2000" dirty="0" smtClean="0"/>
              <a:t> LAN </a:t>
            </a:r>
            <a:r>
              <a:rPr lang="el-GR" sz="2000" dirty="0" smtClean="0"/>
              <a:t>που γεφυρώνει όλη την Γη χρησιμοποιώντας </a:t>
            </a:r>
            <a:r>
              <a:rPr lang="en-US" sz="2000" dirty="0" smtClean="0"/>
              <a:t>bridges (</a:t>
            </a:r>
            <a:r>
              <a:rPr lang="el-GR" sz="2000" dirty="0" smtClean="0"/>
              <a:t>θεωρητικά</a:t>
            </a:r>
            <a:r>
              <a:rPr lang="en-US" sz="2000" dirty="0" smtClean="0"/>
              <a:t>)</a:t>
            </a:r>
            <a:endParaRPr lang="el-GR" sz="20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Rectangle 2"/>
          <p:cNvSpPr>
            <a:spLocks noGrp="1" noChangeArrowheads="1"/>
          </p:cNvSpPr>
          <p:nvPr>
            <p:ph type="title"/>
          </p:nvPr>
        </p:nvSpPr>
        <p:spPr/>
        <p:txBody>
          <a:bodyPr/>
          <a:lstStyle/>
          <a:p>
            <a:r>
              <a:rPr lang="el-GR" sz="3600" b="1" dirty="0" smtClean="0"/>
              <a:t>Γέφυρα (</a:t>
            </a:r>
            <a:r>
              <a:rPr lang="en-US" sz="3600" b="1" dirty="0" smtClean="0"/>
              <a:t>bridge)</a:t>
            </a:r>
            <a:endParaRPr lang="el-GR" sz="3600" b="1" dirty="0" smtClean="0"/>
          </a:p>
        </p:txBody>
      </p:sp>
      <p:grpSp>
        <p:nvGrpSpPr>
          <p:cNvPr id="12300" name="Group 43"/>
          <p:cNvGrpSpPr>
            <a:grpSpLocks/>
          </p:cNvGrpSpPr>
          <p:nvPr/>
        </p:nvGrpSpPr>
        <p:grpSpPr bwMode="auto">
          <a:xfrm>
            <a:off x="785813" y="1500188"/>
            <a:ext cx="5429250" cy="1955800"/>
            <a:chOff x="476" y="845"/>
            <a:chExt cx="4519" cy="2087"/>
          </a:xfrm>
        </p:grpSpPr>
        <p:sp>
          <p:nvSpPr>
            <p:cNvPr id="12303" name="Rectangle 5"/>
            <p:cNvSpPr>
              <a:spLocks noChangeArrowheads="1"/>
            </p:cNvSpPr>
            <p:nvPr/>
          </p:nvSpPr>
          <p:spPr bwMode="auto">
            <a:xfrm>
              <a:off x="2588" y="2106"/>
              <a:ext cx="224" cy="56"/>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graphicFrame>
          <p:nvGraphicFramePr>
            <p:cNvPr id="12290" name="Object 6"/>
            <p:cNvGraphicFramePr>
              <a:graphicFrameLocks noChangeAspect="1"/>
            </p:cNvGraphicFramePr>
            <p:nvPr/>
          </p:nvGraphicFramePr>
          <p:xfrm>
            <a:off x="816" y="2369"/>
            <a:ext cx="323" cy="282"/>
          </p:xfrm>
          <a:graphic>
            <a:graphicData uri="http://schemas.openxmlformats.org/presentationml/2006/ole">
              <mc:AlternateContent xmlns:mc="http://schemas.openxmlformats.org/markup-compatibility/2006">
                <mc:Choice xmlns:v="urn:schemas-microsoft-com:vml" Requires="v">
                  <p:oleObj spid="_x0000_s12488" name="Clip" r:id="rId3" imgW="1305000" imgH="1085760" progId="">
                    <p:embed/>
                  </p:oleObj>
                </mc:Choice>
                <mc:Fallback>
                  <p:oleObj name="Clip" r:id="rId3"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2369"/>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7"/>
            <p:cNvGraphicFramePr>
              <a:graphicFrameLocks noChangeAspect="1"/>
            </p:cNvGraphicFramePr>
            <p:nvPr/>
          </p:nvGraphicFramePr>
          <p:xfrm>
            <a:off x="2911" y="2380"/>
            <a:ext cx="323" cy="282"/>
          </p:xfrm>
          <a:graphic>
            <a:graphicData uri="http://schemas.openxmlformats.org/presentationml/2006/ole">
              <mc:AlternateContent xmlns:mc="http://schemas.openxmlformats.org/markup-compatibility/2006">
                <mc:Choice xmlns:v="urn:schemas-microsoft-com:vml" Requires="v">
                  <p:oleObj spid="_x0000_s12489" name="Clip" r:id="rId5" imgW="1305000" imgH="1085760" progId="">
                    <p:embed/>
                  </p:oleObj>
                </mc:Choice>
                <mc:Fallback>
                  <p:oleObj name="Clip" r:id="rId5"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 y="2380"/>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8"/>
            <p:cNvGraphicFramePr>
              <a:graphicFrameLocks noChangeAspect="1"/>
            </p:cNvGraphicFramePr>
            <p:nvPr/>
          </p:nvGraphicFramePr>
          <p:xfrm>
            <a:off x="3541" y="2342"/>
            <a:ext cx="323" cy="282"/>
          </p:xfrm>
          <a:graphic>
            <a:graphicData uri="http://schemas.openxmlformats.org/presentationml/2006/ole">
              <mc:AlternateContent xmlns:mc="http://schemas.openxmlformats.org/markup-compatibility/2006">
                <mc:Choice xmlns:v="urn:schemas-microsoft-com:vml" Requires="v">
                  <p:oleObj spid="_x0000_s12490" name="Clip" r:id="rId6" imgW="1305000" imgH="1085760" progId="">
                    <p:embed/>
                  </p:oleObj>
                </mc:Choice>
                <mc:Fallback>
                  <p:oleObj name="Clip" r:id="rId6"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 y="2342"/>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9"/>
            <p:cNvGraphicFramePr>
              <a:graphicFrameLocks noChangeAspect="1"/>
            </p:cNvGraphicFramePr>
            <p:nvPr/>
          </p:nvGraphicFramePr>
          <p:xfrm>
            <a:off x="1327" y="2390"/>
            <a:ext cx="323" cy="282"/>
          </p:xfrm>
          <a:graphic>
            <a:graphicData uri="http://schemas.openxmlformats.org/presentationml/2006/ole">
              <mc:AlternateContent xmlns:mc="http://schemas.openxmlformats.org/markup-compatibility/2006">
                <mc:Choice xmlns:v="urn:schemas-microsoft-com:vml" Requires="v">
                  <p:oleObj spid="_x0000_s12491" name="Clip" r:id="rId7" imgW="1305000" imgH="1085760" progId="">
                    <p:embed/>
                  </p:oleObj>
                </mc:Choice>
                <mc:Fallback>
                  <p:oleObj name="Clip" r:id="rId7" imgW="1305000" imgH="10857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 y="2390"/>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4" name="Rectangle 10"/>
            <p:cNvSpPr>
              <a:spLocks noChangeArrowheads="1"/>
            </p:cNvSpPr>
            <p:nvPr/>
          </p:nvSpPr>
          <p:spPr bwMode="auto">
            <a:xfrm>
              <a:off x="4014" y="2113"/>
              <a:ext cx="224" cy="56"/>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sp>
          <p:nvSpPr>
            <p:cNvPr id="12305" name="Rectangle 11"/>
            <p:cNvSpPr>
              <a:spLocks noChangeArrowheads="1"/>
            </p:cNvSpPr>
            <p:nvPr/>
          </p:nvSpPr>
          <p:spPr bwMode="auto">
            <a:xfrm>
              <a:off x="1199" y="2104"/>
              <a:ext cx="224" cy="56"/>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graphicFrame>
          <p:nvGraphicFramePr>
            <p:cNvPr id="12294" name="Object 12"/>
            <p:cNvGraphicFramePr>
              <a:graphicFrameLocks noChangeAspect="1"/>
            </p:cNvGraphicFramePr>
            <p:nvPr/>
          </p:nvGraphicFramePr>
          <p:xfrm>
            <a:off x="2056" y="2253"/>
            <a:ext cx="323" cy="282"/>
          </p:xfrm>
          <a:graphic>
            <a:graphicData uri="http://schemas.openxmlformats.org/presentationml/2006/ole">
              <mc:AlternateContent xmlns:mc="http://schemas.openxmlformats.org/markup-compatibility/2006">
                <mc:Choice xmlns:v="urn:schemas-microsoft-com:vml" Requires="v">
                  <p:oleObj spid="_x0000_s12492" name="Clip" r:id="rId8" imgW="1305000" imgH="1085760" progId="">
                    <p:embed/>
                  </p:oleObj>
                </mc:Choice>
                <mc:Fallback>
                  <p:oleObj name="Clip" r:id="rId8"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 y="2253"/>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13"/>
            <p:cNvGraphicFramePr>
              <a:graphicFrameLocks noChangeAspect="1"/>
            </p:cNvGraphicFramePr>
            <p:nvPr/>
          </p:nvGraphicFramePr>
          <p:xfrm>
            <a:off x="2395" y="2650"/>
            <a:ext cx="323" cy="282"/>
          </p:xfrm>
          <a:graphic>
            <a:graphicData uri="http://schemas.openxmlformats.org/presentationml/2006/ole">
              <mc:AlternateContent xmlns:mc="http://schemas.openxmlformats.org/markup-compatibility/2006">
                <mc:Choice xmlns:v="urn:schemas-microsoft-com:vml" Requires="v">
                  <p:oleObj spid="_x0000_s12493" name="Clip" r:id="rId9" imgW="1305000" imgH="1085760" progId="">
                    <p:embed/>
                  </p:oleObj>
                </mc:Choice>
                <mc:Fallback>
                  <p:oleObj name="Clip" r:id="rId9" imgW="1305000" imgH="10857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 y="2650"/>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14"/>
            <p:cNvGraphicFramePr>
              <a:graphicFrameLocks noChangeAspect="1"/>
            </p:cNvGraphicFramePr>
            <p:nvPr/>
          </p:nvGraphicFramePr>
          <p:xfrm>
            <a:off x="4672" y="2227"/>
            <a:ext cx="323" cy="282"/>
          </p:xfrm>
          <a:graphic>
            <a:graphicData uri="http://schemas.openxmlformats.org/presentationml/2006/ole">
              <mc:AlternateContent xmlns:mc="http://schemas.openxmlformats.org/markup-compatibility/2006">
                <mc:Choice xmlns:v="urn:schemas-microsoft-com:vml" Requires="v">
                  <p:oleObj spid="_x0000_s12494" name="Clip" r:id="rId10" imgW="1305000" imgH="1085760" progId="">
                    <p:embed/>
                  </p:oleObj>
                </mc:Choice>
                <mc:Fallback>
                  <p:oleObj name="Clip" r:id="rId10" imgW="1305000" imgH="10857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 y="2227"/>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15"/>
            <p:cNvGraphicFramePr>
              <a:graphicFrameLocks noChangeAspect="1"/>
            </p:cNvGraphicFramePr>
            <p:nvPr/>
          </p:nvGraphicFramePr>
          <p:xfrm>
            <a:off x="4088" y="2534"/>
            <a:ext cx="323" cy="282"/>
          </p:xfrm>
          <a:graphic>
            <a:graphicData uri="http://schemas.openxmlformats.org/presentationml/2006/ole">
              <mc:AlternateContent xmlns:mc="http://schemas.openxmlformats.org/markup-compatibility/2006">
                <mc:Choice xmlns:v="urn:schemas-microsoft-com:vml" Requires="v">
                  <p:oleObj spid="_x0000_s12495" name="Clip" r:id="rId11" imgW="1305000" imgH="1085760" progId="">
                    <p:embed/>
                  </p:oleObj>
                </mc:Choice>
                <mc:Fallback>
                  <p:oleObj name="Clip" r:id="rId11" imgW="1305000" imgH="1085760"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 y="2534"/>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8" name="Object 16"/>
            <p:cNvGraphicFramePr>
              <a:graphicFrameLocks noChangeAspect="1"/>
            </p:cNvGraphicFramePr>
            <p:nvPr/>
          </p:nvGraphicFramePr>
          <p:xfrm>
            <a:off x="476" y="1971"/>
            <a:ext cx="323" cy="282"/>
          </p:xfrm>
          <a:graphic>
            <a:graphicData uri="http://schemas.openxmlformats.org/presentationml/2006/ole">
              <mc:AlternateContent xmlns:mc="http://schemas.openxmlformats.org/markup-compatibility/2006">
                <mc:Choice xmlns:v="urn:schemas-microsoft-com:vml" Requires="v">
                  <p:oleObj spid="_x0000_s12496" name="Clip" r:id="rId12" imgW="1305000" imgH="1085760" progId="">
                    <p:embed/>
                  </p:oleObj>
                </mc:Choice>
                <mc:Fallback>
                  <p:oleObj name="Clip" r:id="rId12" imgW="1305000" imgH="1085760" progId="">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 y="1971"/>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6" name="Line 17"/>
            <p:cNvSpPr>
              <a:spLocks noChangeShapeType="1"/>
            </p:cNvSpPr>
            <p:nvPr/>
          </p:nvSpPr>
          <p:spPr bwMode="auto">
            <a:xfrm flipH="1">
              <a:off x="767" y="2107"/>
              <a:ext cx="430" cy="0"/>
            </a:xfrm>
            <a:prstGeom prst="line">
              <a:avLst/>
            </a:prstGeom>
            <a:noFill/>
            <a:ln w="9525">
              <a:solidFill>
                <a:schemeClr val="tx1"/>
              </a:solidFill>
              <a:round/>
              <a:headEnd/>
              <a:tailEnd/>
            </a:ln>
          </p:spPr>
          <p:txBody>
            <a:bodyPr wrap="none"/>
            <a:lstStyle/>
            <a:p>
              <a:endParaRPr lang="el-GR"/>
            </a:p>
          </p:txBody>
        </p:sp>
        <p:sp>
          <p:nvSpPr>
            <p:cNvPr id="12307" name="Line 18"/>
            <p:cNvSpPr>
              <a:spLocks noChangeShapeType="1"/>
            </p:cNvSpPr>
            <p:nvPr/>
          </p:nvSpPr>
          <p:spPr bwMode="auto">
            <a:xfrm flipH="1">
              <a:off x="1067" y="2147"/>
              <a:ext cx="211" cy="260"/>
            </a:xfrm>
            <a:prstGeom prst="line">
              <a:avLst/>
            </a:prstGeom>
            <a:noFill/>
            <a:ln w="9525">
              <a:solidFill>
                <a:schemeClr val="tx1"/>
              </a:solidFill>
              <a:round/>
              <a:headEnd/>
              <a:tailEnd/>
            </a:ln>
          </p:spPr>
          <p:txBody>
            <a:bodyPr wrap="none"/>
            <a:lstStyle/>
            <a:p>
              <a:endParaRPr lang="el-GR"/>
            </a:p>
          </p:txBody>
        </p:sp>
        <p:sp>
          <p:nvSpPr>
            <p:cNvPr id="12308" name="Line 19"/>
            <p:cNvSpPr>
              <a:spLocks noChangeShapeType="1"/>
            </p:cNvSpPr>
            <p:nvPr/>
          </p:nvSpPr>
          <p:spPr bwMode="auto">
            <a:xfrm>
              <a:off x="1392" y="2171"/>
              <a:ext cx="56" cy="244"/>
            </a:xfrm>
            <a:prstGeom prst="line">
              <a:avLst/>
            </a:prstGeom>
            <a:noFill/>
            <a:ln w="9525">
              <a:solidFill>
                <a:schemeClr val="tx1"/>
              </a:solidFill>
              <a:round/>
              <a:headEnd/>
              <a:tailEnd/>
            </a:ln>
          </p:spPr>
          <p:txBody>
            <a:bodyPr wrap="none"/>
            <a:lstStyle/>
            <a:p>
              <a:endParaRPr lang="el-GR"/>
            </a:p>
          </p:txBody>
        </p:sp>
        <p:sp>
          <p:nvSpPr>
            <p:cNvPr id="12309" name="Line 20"/>
            <p:cNvSpPr>
              <a:spLocks noChangeShapeType="1"/>
            </p:cNvSpPr>
            <p:nvPr/>
          </p:nvSpPr>
          <p:spPr bwMode="auto">
            <a:xfrm flipH="1">
              <a:off x="2357" y="2139"/>
              <a:ext cx="268" cy="179"/>
            </a:xfrm>
            <a:prstGeom prst="line">
              <a:avLst/>
            </a:prstGeom>
            <a:noFill/>
            <a:ln w="9525">
              <a:solidFill>
                <a:schemeClr val="tx1"/>
              </a:solidFill>
              <a:round/>
              <a:headEnd/>
              <a:tailEnd/>
            </a:ln>
          </p:spPr>
          <p:txBody>
            <a:bodyPr wrap="none"/>
            <a:lstStyle/>
            <a:p>
              <a:endParaRPr lang="el-GR"/>
            </a:p>
          </p:txBody>
        </p:sp>
        <p:sp>
          <p:nvSpPr>
            <p:cNvPr id="12310" name="Line 21"/>
            <p:cNvSpPr>
              <a:spLocks noChangeShapeType="1"/>
            </p:cNvSpPr>
            <p:nvPr/>
          </p:nvSpPr>
          <p:spPr bwMode="auto">
            <a:xfrm flipH="1">
              <a:off x="2600" y="2155"/>
              <a:ext cx="98" cy="487"/>
            </a:xfrm>
            <a:prstGeom prst="line">
              <a:avLst/>
            </a:prstGeom>
            <a:noFill/>
            <a:ln w="9525">
              <a:solidFill>
                <a:schemeClr val="tx1"/>
              </a:solidFill>
              <a:round/>
              <a:headEnd/>
              <a:tailEnd/>
            </a:ln>
          </p:spPr>
          <p:txBody>
            <a:bodyPr wrap="none"/>
            <a:lstStyle/>
            <a:p>
              <a:endParaRPr lang="el-GR"/>
            </a:p>
          </p:txBody>
        </p:sp>
        <p:sp>
          <p:nvSpPr>
            <p:cNvPr id="12311" name="Line 22"/>
            <p:cNvSpPr>
              <a:spLocks noChangeShapeType="1"/>
            </p:cNvSpPr>
            <p:nvPr/>
          </p:nvSpPr>
          <p:spPr bwMode="auto">
            <a:xfrm>
              <a:off x="2836" y="2107"/>
              <a:ext cx="178" cy="300"/>
            </a:xfrm>
            <a:prstGeom prst="line">
              <a:avLst/>
            </a:prstGeom>
            <a:noFill/>
            <a:ln w="9525">
              <a:solidFill>
                <a:schemeClr val="tx1"/>
              </a:solidFill>
              <a:round/>
              <a:headEnd/>
              <a:tailEnd/>
            </a:ln>
          </p:spPr>
          <p:txBody>
            <a:bodyPr wrap="none"/>
            <a:lstStyle/>
            <a:p>
              <a:endParaRPr lang="el-GR"/>
            </a:p>
          </p:txBody>
        </p:sp>
        <p:sp>
          <p:nvSpPr>
            <p:cNvPr id="12312" name="Line 23"/>
            <p:cNvSpPr>
              <a:spLocks noChangeShapeType="1"/>
            </p:cNvSpPr>
            <p:nvPr/>
          </p:nvSpPr>
          <p:spPr bwMode="auto">
            <a:xfrm flipH="1">
              <a:off x="3826" y="2171"/>
              <a:ext cx="332" cy="203"/>
            </a:xfrm>
            <a:prstGeom prst="line">
              <a:avLst/>
            </a:prstGeom>
            <a:noFill/>
            <a:ln w="9525">
              <a:solidFill>
                <a:schemeClr val="tx1"/>
              </a:solidFill>
              <a:round/>
              <a:headEnd/>
              <a:tailEnd/>
            </a:ln>
          </p:spPr>
          <p:txBody>
            <a:bodyPr wrap="none"/>
            <a:lstStyle/>
            <a:p>
              <a:endParaRPr lang="el-GR"/>
            </a:p>
          </p:txBody>
        </p:sp>
        <p:sp>
          <p:nvSpPr>
            <p:cNvPr id="12313" name="Line 24"/>
            <p:cNvSpPr>
              <a:spLocks noChangeShapeType="1"/>
            </p:cNvSpPr>
            <p:nvPr/>
          </p:nvSpPr>
          <p:spPr bwMode="auto">
            <a:xfrm flipH="1">
              <a:off x="4215" y="2147"/>
              <a:ext cx="8" cy="390"/>
            </a:xfrm>
            <a:prstGeom prst="line">
              <a:avLst/>
            </a:prstGeom>
            <a:noFill/>
            <a:ln w="9525">
              <a:solidFill>
                <a:schemeClr val="tx1"/>
              </a:solidFill>
              <a:round/>
              <a:headEnd/>
              <a:tailEnd/>
            </a:ln>
          </p:spPr>
          <p:txBody>
            <a:bodyPr wrap="none"/>
            <a:lstStyle/>
            <a:p>
              <a:endParaRPr lang="el-GR"/>
            </a:p>
          </p:txBody>
        </p:sp>
        <p:sp>
          <p:nvSpPr>
            <p:cNvPr id="12314" name="Line 25"/>
            <p:cNvSpPr>
              <a:spLocks noChangeShapeType="1"/>
            </p:cNvSpPr>
            <p:nvPr/>
          </p:nvSpPr>
          <p:spPr bwMode="auto">
            <a:xfrm>
              <a:off x="4312" y="2082"/>
              <a:ext cx="398" cy="203"/>
            </a:xfrm>
            <a:prstGeom prst="line">
              <a:avLst/>
            </a:prstGeom>
            <a:noFill/>
            <a:ln w="9525">
              <a:solidFill>
                <a:schemeClr val="tx1"/>
              </a:solidFill>
              <a:round/>
              <a:headEnd/>
              <a:tailEnd/>
            </a:ln>
          </p:spPr>
          <p:txBody>
            <a:bodyPr wrap="none"/>
            <a:lstStyle/>
            <a:p>
              <a:endParaRPr lang="el-GR"/>
            </a:p>
          </p:txBody>
        </p:sp>
        <p:grpSp>
          <p:nvGrpSpPr>
            <p:cNvPr id="12315" name="Group 26"/>
            <p:cNvGrpSpPr>
              <a:grpSpLocks/>
            </p:cNvGrpSpPr>
            <p:nvPr/>
          </p:nvGrpSpPr>
          <p:grpSpPr bwMode="auto">
            <a:xfrm>
              <a:off x="2628" y="890"/>
              <a:ext cx="288" cy="209"/>
              <a:chOff x="620" y="1640"/>
              <a:chExt cx="288" cy="209"/>
            </a:xfrm>
          </p:grpSpPr>
          <p:sp>
            <p:nvSpPr>
              <p:cNvPr id="12326" name="Line 27"/>
              <p:cNvSpPr>
                <a:spLocks noChangeShapeType="1"/>
              </p:cNvSpPr>
              <p:nvPr/>
            </p:nvSpPr>
            <p:spPr bwMode="auto">
              <a:xfrm>
                <a:off x="908" y="1640"/>
                <a:ext cx="0" cy="0"/>
              </a:xfrm>
              <a:prstGeom prst="line">
                <a:avLst/>
              </a:prstGeom>
              <a:noFill/>
              <a:ln w="9525">
                <a:solidFill>
                  <a:schemeClr val="tx1"/>
                </a:solidFill>
                <a:round/>
                <a:headEnd/>
                <a:tailEnd/>
              </a:ln>
            </p:spPr>
            <p:txBody>
              <a:bodyPr wrap="none"/>
              <a:lstStyle/>
              <a:p>
                <a:endParaRPr lang="el-GR"/>
              </a:p>
            </p:txBody>
          </p:sp>
          <p:sp>
            <p:nvSpPr>
              <p:cNvPr id="12327" name="Rectangle 28"/>
              <p:cNvSpPr>
                <a:spLocks noChangeArrowheads="1"/>
              </p:cNvSpPr>
              <p:nvPr/>
            </p:nvSpPr>
            <p:spPr bwMode="auto">
              <a:xfrm>
                <a:off x="620" y="178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grpSp>
            <p:nvGrpSpPr>
              <p:cNvPr id="12328" name="Group 29"/>
              <p:cNvGrpSpPr>
                <a:grpSpLocks/>
              </p:cNvGrpSpPr>
              <p:nvPr/>
            </p:nvGrpSpPr>
            <p:grpSpPr bwMode="auto">
              <a:xfrm>
                <a:off x="764" y="1688"/>
                <a:ext cx="109" cy="91"/>
                <a:chOff x="576" y="3456"/>
                <a:chExt cx="288" cy="240"/>
              </a:xfrm>
            </p:grpSpPr>
            <p:sp>
              <p:nvSpPr>
                <p:cNvPr id="12329" name="Line 30"/>
                <p:cNvSpPr>
                  <a:spLocks noChangeShapeType="1"/>
                </p:cNvSpPr>
                <p:nvPr/>
              </p:nvSpPr>
              <p:spPr bwMode="auto">
                <a:xfrm>
                  <a:off x="624" y="3456"/>
                  <a:ext cx="192" cy="240"/>
                </a:xfrm>
                <a:prstGeom prst="line">
                  <a:avLst/>
                </a:prstGeom>
                <a:noFill/>
                <a:ln w="25400">
                  <a:solidFill>
                    <a:schemeClr val="tx1"/>
                  </a:solidFill>
                  <a:round/>
                  <a:headEnd/>
                  <a:tailEnd/>
                </a:ln>
              </p:spPr>
              <p:txBody>
                <a:bodyPr wrap="none"/>
                <a:lstStyle/>
                <a:p>
                  <a:endParaRPr lang="el-GR"/>
                </a:p>
              </p:txBody>
            </p:sp>
            <p:sp>
              <p:nvSpPr>
                <p:cNvPr id="12330" name="Line 31"/>
                <p:cNvSpPr>
                  <a:spLocks noChangeShapeType="1"/>
                </p:cNvSpPr>
                <p:nvPr/>
              </p:nvSpPr>
              <p:spPr bwMode="auto">
                <a:xfrm flipH="1">
                  <a:off x="576" y="3456"/>
                  <a:ext cx="288" cy="240"/>
                </a:xfrm>
                <a:prstGeom prst="line">
                  <a:avLst/>
                </a:prstGeom>
                <a:noFill/>
                <a:ln w="25400">
                  <a:solidFill>
                    <a:schemeClr val="tx1"/>
                  </a:solidFill>
                  <a:round/>
                  <a:headEnd/>
                  <a:tailEnd/>
                </a:ln>
              </p:spPr>
              <p:txBody>
                <a:bodyPr wrap="none"/>
                <a:lstStyle/>
                <a:p>
                  <a:endParaRPr lang="el-GR"/>
                </a:p>
              </p:txBody>
            </p:sp>
          </p:grpSp>
        </p:grpSp>
        <p:sp>
          <p:nvSpPr>
            <p:cNvPr id="12316" name="Line 32"/>
            <p:cNvSpPr>
              <a:spLocks noChangeShapeType="1"/>
            </p:cNvSpPr>
            <p:nvPr/>
          </p:nvSpPr>
          <p:spPr bwMode="auto">
            <a:xfrm flipH="1">
              <a:off x="1384" y="1101"/>
              <a:ext cx="1290" cy="892"/>
            </a:xfrm>
            <a:prstGeom prst="line">
              <a:avLst/>
            </a:prstGeom>
            <a:noFill/>
            <a:ln w="9525">
              <a:solidFill>
                <a:schemeClr val="tx1"/>
              </a:solidFill>
              <a:round/>
              <a:headEnd/>
              <a:tailEnd/>
            </a:ln>
          </p:spPr>
          <p:txBody>
            <a:bodyPr wrap="none"/>
            <a:lstStyle/>
            <a:p>
              <a:endParaRPr lang="el-GR"/>
            </a:p>
          </p:txBody>
        </p:sp>
        <p:sp>
          <p:nvSpPr>
            <p:cNvPr id="12317" name="Line 33"/>
            <p:cNvSpPr>
              <a:spLocks noChangeShapeType="1"/>
            </p:cNvSpPr>
            <p:nvPr/>
          </p:nvSpPr>
          <p:spPr bwMode="auto">
            <a:xfrm>
              <a:off x="2795" y="1093"/>
              <a:ext cx="0" cy="924"/>
            </a:xfrm>
            <a:prstGeom prst="line">
              <a:avLst/>
            </a:prstGeom>
            <a:noFill/>
            <a:ln w="9525">
              <a:solidFill>
                <a:schemeClr val="tx1"/>
              </a:solidFill>
              <a:round/>
              <a:headEnd/>
              <a:tailEnd/>
            </a:ln>
          </p:spPr>
          <p:txBody>
            <a:bodyPr wrap="none"/>
            <a:lstStyle/>
            <a:p>
              <a:endParaRPr lang="el-GR"/>
            </a:p>
          </p:txBody>
        </p:sp>
        <p:sp>
          <p:nvSpPr>
            <p:cNvPr id="12318" name="Line 34"/>
            <p:cNvSpPr>
              <a:spLocks noChangeShapeType="1"/>
            </p:cNvSpPr>
            <p:nvPr/>
          </p:nvSpPr>
          <p:spPr bwMode="auto">
            <a:xfrm flipH="1" flipV="1">
              <a:off x="2917" y="1052"/>
              <a:ext cx="1160" cy="1022"/>
            </a:xfrm>
            <a:prstGeom prst="line">
              <a:avLst/>
            </a:prstGeom>
            <a:noFill/>
            <a:ln w="9525">
              <a:solidFill>
                <a:schemeClr val="tx1"/>
              </a:solidFill>
              <a:round/>
              <a:headEnd/>
              <a:tailEnd/>
            </a:ln>
          </p:spPr>
          <p:txBody>
            <a:bodyPr wrap="none"/>
            <a:lstStyle/>
            <a:p>
              <a:endParaRPr lang="el-GR"/>
            </a:p>
          </p:txBody>
        </p:sp>
        <p:sp>
          <p:nvSpPr>
            <p:cNvPr id="12319" name="Text Box 35"/>
            <p:cNvSpPr txBox="1">
              <a:spLocks noChangeArrowheads="1"/>
            </p:cNvSpPr>
            <p:nvPr/>
          </p:nvSpPr>
          <p:spPr bwMode="auto">
            <a:xfrm>
              <a:off x="1521" y="1941"/>
              <a:ext cx="1268" cy="231"/>
            </a:xfrm>
            <a:prstGeom prst="rect">
              <a:avLst/>
            </a:prstGeom>
            <a:noFill/>
            <a:ln w="9525">
              <a:noFill/>
              <a:miter lim="800000"/>
              <a:headEnd/>
              <a:tailEnd/>
            </a:ln>
          </p:spPr>
          <p:txBody>
            <a:bodyPr>
              <a:spAutoFit/>
            </a:bodyPr>
            <a:lstStyle/>
            <a:p>
              <a:pPr eaLnBrk="0" hangingPunct="0"/>
              <a:r>
                <a:rPr lang="en-US" sz="1800">
                  <a:latin typeface="Comic Sans MS" pitchFamily="66" charset="0"/>
                </a:rPr>
                <a:t>10BaseT hub</a:t>
              </a:r>
            </a:p>
          </p:txBody>
        </p:sp>
        <p:sp>
          <p:nvSpPr>
            <p:cNvPr id="12320" name="Text Box 36"/>
            <p:cNvSpPr txBox="1">
              <a:spLocks noChangeArrowheads="1"/>
            </p:cNvSpPr>
            <p:nvPr/>
          </p:nvSpPr>
          <p:spPr bwMode="auto">
            <a:xfrm>
              <a:off x="2916" y="1948"/>
              <a:ext cx="35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2321" name="Text Box 37"/>
            <p:cNvSpPr txBox="1">
              <a:spLocks noChangeArrowheads="1"/>
            </p:cNvSpPr>
            <p:nvPr/>
          </p:nvSpPr>
          <p:spPr bwMode="auto">
            <a:xfrm>
              <a:off x="4335" y="1843"/>
              <a:ext cx="35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2322" name="Text Box 38"/>
            <p:cNvSpPr txBox="1">
              <a:spLocks noChangeArrowheads="1"/>
            </p:cNvSpPr>
            <p:nvPr/>
          </p:nvSpPr>
          <p:spPr bwMode="auto">
            <a:xfrm>
              <a:off x="3021" y="845"/>
              <a:ext cx="550"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bridge</a:t>
              </a:r>
            </a:p>
          </p:txBody>
        </p:sp>
        <p:sp>
          <p:nvSpPr>
            <p:cNvPr id="12323" name="Text Box 39"/>
            <p:cNvSpPr txBox="1">
              <a:spLocks noChangeArrowheads="1"/>
            </p:cNvSpPr>
            <p:nvPr/>
          </p:nvSpPr>
          <p:spPr bwMode="auto">
            <a:xfrm>
              <a:off x="2496" y="992"/>
              <a:ext cx="181"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1</a:t>
              </a:r>
            </a:p>
          </p:txBody>
        </p:sp>
        <p:sp>
          <p:nvSpPr>
            <p:cNvPr id="12324" name="Text Box 40"/>
            <p:cNvSpPr txBox="1">
              <a:spLocks noChangeArrowheads="1"/>
            </p:cNvSpPr>
            <p:nvPr/>
          </p:nvSpPr>
          <p:spPr bwMode="auto">
            <a:xfrm>
              <a:off x="2706" y="1195"/>
              <a:ext cx="204"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2</a:t>
              </a:r>
            </a:p>
          </p:txBody>
        </p:sp>
        <p:sp>
          <p:nvSpPr>
            <p:cNvPr id="12325" name="Text Box 41"/>
            <p:cNvSpPr txBox="1">
              <a:spLocks noChangeArrowheads="1"/>
            </p:cNvSpPr>
            <p:nvPr/>
          </p:nvSpPr>
          <p:spPr bwMode="auto">
            <a:xfrm>
              <a:off x="2999" y="1155"/>
              <a:ext cx="204"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3</a:t>
              </a:r>
            </a:p>
          </p:txBody>
        </p:sp>
      </p:grpSp>
      <p:sp>
        <p:nvSpPr>
          <p:cNvPr id="12301" name="Text Box 42"/>
          <p:cNvSpPr txBox="1">
            <a:spLocks noChangeArrowheads="1"/>
          </p:cNvSpPr>
          <p:nvPr/>
        </p:nvSpPr>
        <p:spPr bwMode="auto">
          <a:xfrm>
            <a:off x="0" y="3471863"/>
            <a:ext cx="9612560" cy="3077766"/>
          </a:xfrm>
          <a:prstGeom prst="rect">
            <a:avLst/>
          </a:prstGeom>
          <a:noFill/>
          <a:ln w="12700">
            <a:noFill/>
            <a:miter lim="800000"/>
            <a:headEnd type="none" w="sm" len="sm"/>
            <a:tailEnd type="none" w="sm" len="sm"/>
          </a:ln>
        </p:spPr>
        <p:txBody>
          <a:bodyPr wrap="square">
            <a:spAutoFit/>
          </a:bodyPr>
          <a:lstStyle/>
          <a:p>
            <a:r>
              <a:rPr lang="el-GR" sz="2000" dirty="0"/>
              <a:t>Δύο σημαντικές λειτουργίες</a:t>
            </a:r>
            <a:r>
              <a:rPr lang="en-US" sz="2000" dirty="0"/>
              <a:t>:</a:t>
            </a:r>
          </a:p>
          <a:p>
            <a:pPr>
              <a:buFontTx/>
              <a:buChar char="•"/>
            </a:pPr>
            <a:r>
              <a:rPr lang="en-US" sz="2400" dirty="0">
                <a:solidFill>
                  <a:srgbClr val="008000"/>
                </a:solidFill>
              </a:rPr>
              <a:t> </a:t>
            </a:r>
            <a:r>
              <a:rPr lang="en-US" sz="2400" b="1" dirty="0">
                <a:solidFill>
                  <a:srgbClr val="008000"/>
                </a:solidFill>
              </a:rPr>
              <a:t>Filtering</a:t>
            </a:r>
            <a:endParaRPr lang="en-US" b="1" dirty="0">
              <a:solidFill>
                <a:srgbClr val="008000"/>
              </a:solidFill>
            </a:endParaRPr>
          </a:p>
          <a:p>
            <a:r>
              <a:rPr lang="el-GR" sz="1800" dirty="0">
                <a:solidFill>
                  <a:schemeClr val="accent4"/>
                </a:solidFill>
              </a:rPr>
              <a:t>Προσδιορίζει αν ένα πλαίσιο πρέπει να </a:t>
            </a:r>
            <a:r>
              <a:rPr lang="el-GR" sz="1800" b="1" i="1" dirty="0">
                <a:solidFill>
                  <a:schemeClr val="accent4"/>
                </a:solidFill>
              </a:rPr>
              <a:t>προωθηθεί σε ένα άλλο </a:t>
            </a:r>
            <a:r>
              <a:rPr lang="en-US" sz="1800" b="1" i="1" dirty="0">
                <a:solidFill>
                  <a:schemeClr val="accent4"/>
                </a:solidFill>
              </a:rPr>
              <a:t>interface </a:t>
            </a:r>
            <a:r>
              <a:rPr lang="el-GR" sz="1800" dirty="0">
                <a:solidFill>
                  <a:schemeClr val="accent4"/>
                </a:solidFill>
              </a:rPr>
              <a:t>ή απλά </a:t>
            </a:r>
            <a:r>
              <a:rPr lang="el-GR" sz="1800" b="1" i="1" dirty="0">
                <a:solidFill>
                  <a:schemeClr val="accent4"/>
                </a:solidFill>
              </a:rPr>
              <a:t>να απορριφθεί</a:t>
            </a:r>
            <a:endParaRPr lang="en-US" sz="1800" b="1" i="1" dirty="0">
              <a:solidFill>
                <a:schemeClr val="accent4"/>
              </a:solidFill>
            </a:endParaRPr>
          </a:p>
          <a:p>
            <a:pPr>
              <a:buFontTx/>
              <a:buChar char="•"/>
            </a:pPr>
            <a:r>
              <a:rPr lang="el-GR" sz="2400" b="1" dirty="0" smtClean="0">
                <a:solidFill>
                  <a:srgbClr val="008000"/>
                </a:solidFill>
              </a:rPr>
              <a:t> </a:t>
            </a:r>
            <a:r>
              <a:rPr lang="en-US" sz="2400" b="1" dirty="0" smtClean="0">
                <a:solidFill>
                  <a:srgbClr val="008000"/>
                </a:solidFill>
              </a:rPr>
              <a:t>Forwarding</a:t>
            </a:r>
            <a:r>
              <a:rPr lang="en-US" sz="2400" dirty="0" smtClean="0">
                <a:solidFill>
                  <a:srgbClr val="008000"/>
                </a:solidFill>
              </a:rPr>
              <a:t> </a:t>
            </a:r>
            <a:endParaRPr lang="en-US" sz="2400" dirty="0">
              <a:solidFill>
                <a:srgbClr val="008000"/>
              </a:solidFill>
            </a:endParaRPr>
          </a:p>
          <a:p>
            <a:r>
              <a:rPr lang="el-GR" sz="1800" b="1" i="1" dirty="0">
                <a:solidFill>
                  <a:schemeClr val="accent4"/>
                </a:solidFill>
              </a:rPr>
              <a:t>Προσδιορίζει τα</a:t>
            </a:r>
            <a:r>
              <a:rPr lang="en-US" sz="1800" b="1" i="1" dirty="0">
                <a:solidFill>
                  <a:schemeClr val="accent4"/>
                </a:solidFill>
              </a:rPr>
              <a:t> interface(s) </a:t>
            </a:r>
            <a:r>
              <a:rPr lang="el-GR" sz="1800" dirty="0">
                <a:solidFill>
                  <a:schemeClr val="accent4"/>
                </a:solidFill>
              </a:rPr>
              <a:t>στα οποία ένα πλαίσιο πρέπει να κατευθυνθεί </a:t>
            </a:r>
            <a:r>
              <a:rPr lang="en-US" sz="1800" dirty="0" smtClean="0">
                <a:solidFill>
                  <a:schemeClr val="accent4"/>
                </a:solidFill>
              </a:rPr>
              <a:t>&amp; </a:t>
            </a:r>
            <a:r>
              <a:rPr lang="el-GR" sz="1800" dirty="0" smtClean="0">
                <a:solidFill>
                  <a:schemeClr val="accent4"/>
                </a:solidFill>
              </a:rPr>
              <a:t>κατευθύνει </a:t>
            </a:r>
            <a:r>
              <a:rPr lang="el-GR" sz="1800" dirty="0">
                <a:solidFill>
                  <a:schemeClr val="accent4"/>
                </a:solidFill>
              </a:rPr>
              <a:t>αυτό το πλαίσιο σε αυτό το </a:t>
            </a:r>
            <a:r>
              <a:rPr lang="en-US" sz="1800" dirty="0">
                <a:solidFill>
                  <a:schemeClr val="accent4"/>
                </a:solidFill>
              </a:rPr>
              <a:t>interface</a:t>
            </a:r>
          </a:p>
          <a:p>
            <a:pPr>
              <a:buFont typeface="Wingdings" pitchFamily="2" charset="2"/>
              <a:buChar char="F"/>
            </a:pPr>
            <a:endParaRPr lang="en-US" sz="1800" dirty="0">
              <a:solidFill>
                <a:schemeClr val="accent4"/>
              </a:solidFill>
            </a:endParaRPr>
          </a:p>
          <a:p>
            <a:r>
              <a:rPr lang="el-GR" sz="1800" dirty="0">
                <a:solidFill>
                  <a:schemeClr val="accent4"/>
                </a:solidFill>
              </a:rPr>
              <a:t>Για τις λειτουργίες </a:t>
            </a:r>
            <a:r>
              <a:rPr lang="en-US" sz="1800" dirty="0">
                <a:solidFill>
                  <a:schemeClr val="accent4"/>
                </a:solidFill>
              </a:rPr>
              <a:t>f</a:t>
            </a:r>
            <a:r>
              <a:rPr lang="en-US" sz="1800" dirty="0" smtClean="0">
                <a:solidFill>
                  <a:schemeClr val="accent4"/>
                </a:solidFill>
              </a:rPr>
              <a:t>iltering </a:t>
            </a:r>
            <a:r>
              <a:rPr lang="el-GR" sz="1800" dirty="0" smtClean="0">
                <a:solidFill>
                  <a:schemeClr val="accent4"/>
                </a:solidFill>
              </a:rPr>
              <a:t>&amp; </a:t>
            </a:r>
            <a:r>
              <a:rPr lang="en-US" sz="1800" dirty="0">
                <a:solidFill>
                  <a:schemeClr val="accent4"/>
                </a:solidFill>
              </a:rPr>
              <a:t>f</a:t>
            </a:r>
            <a:r>
              <a:rPr lang="en-US" sz="1800" dirty="0" smtClean="0">
                <a:solidFill>
                  <a:schemeClr val="accent4"/>
                </a:solidFill>
              </a:rPr>
              <a:t>orwarding </a:t>
            </a:r>
            <a:r>
              <a:rPr lang="el-GR" sz="1800" dirty="0">
                <a:solidFill>
                  <a:schemeClr val="accent4"/>
                </a:solidFill>
              </a:rPr>
              <a:t>οι γέφυρες χρησιμοποιούν τη </a:t>
            </a:r>
            <a:r>
              <a:rPr lang="en-US" sz="1800" dirty="0" smtClean="0">
                <a:solidFill>
                  <a:schemeClr val="accent4"/>
                </a:solidFill>
              </a:rPr>
              <a:t>MAC </a:t>
            </a:r>
            <a:r>
              <a:rPr lang="el-GR" sz="1800" dirty="0" smtClean="0">
                <a:solidFill>
                  <a:schemeClr val="accent4"/>
                </a:solidFill>
              </a:rPr>
              <a:t>διεύθυνση προορισμού</a:t>
            </a:r>
            <a:endParaRPr lang="el-GR" sz="2000" dirty="0">
              <a:solidFill>
                <a:schemeClr val="accent4"/>
              </a:solidFill>
            </a:endParaRPr>
          </a:p>
        </p:txBody>
      </p:sp>
      <p:sp>
        <p:nvSpPr>
          <p:cNvPr id="12302" name="Text Box 44"/>
          <p:cNvSpPr txBox="1">
            <a:spLocks noChangeArrowheads="1"/>
          </p:cNvSpPr>
          <p:nvPr/>
        </p:nvSpPr>
        <p:spPr bwMode="auto">
          <a:xfrm>
            <a:off x="4716463" y="1052513"/>
            <a:ext cx="4637808" cy="2554545"/>
          </a:xfrm>
          <a:prstGeom prst="rect">
            <a:avLst/>
          </a:prstGeom>
          <a:noFill/>
          <a:ln w="12700">
            <a:noFill/>
            <a:miter lim="800000"/>
            <a:headEnd type="none" w="sm" len="sm"/>
            <a:tailEnd type="none" w="sm" len="sm"/>
          </a:ln>
        </p:spPr>
        <p:txBody>
          <a:bodyPr wrap="none">
            <a:spAutoFit/>
          </a:bodyPr>
          <a:lstStyle/>
          <a:p>
            <a:pPr>
              <a:defRPr/>
            </a:pPr>
            <a:r>
              <a:rPr lang="el-GR" sz="2000" dirty="0"/>
              <a:t>   </a:t>
            </a:r>
            <a:r>
              <a:rPr lang="el-GR" sz="2000" dirty="0" smtClean="0">
                <a:solidFill>
                  <a:schemeClr val="accent4"/>
                </a:solidFill>
              </a:rPr>
              <a:t>Οι γέφυρες </a:t>
            </a:r>
            <a:r>
              <a:rPr lang="el-GR" sz="2000" b="1" i="1" u="sng" dirty="0" smtClean="0">
                <a:solidFill>
                  <a:schemeClr val="accent4"/>
                </a:solidFill>
              </a:rPr>
              <a:t>εφαρμόζουν</a:t>
            </a:r>
            <a:r>
              <a:rPr lang="en-US" sz="2000" b="1" u="sng" dirty="0" smtClean="0">
                <a:solidFill>
                  <a:schemeClr val="accent4"/>
                </a:solidFill>
              </a:rPr>
              <a:t> </a:t>
            </a:r>
            <a:r>
              <a:rPr lang="en-US" sz="2000" b="1" i="1" u="sng" dirty="0">
                <a:solidFill>
                  <a:schemeClr val="accent4"/>
                </a:solidFill>
              </a:rPr>
              <a:t>CSMA/CD</a:t>
            </a:r>
            <a:endParaRPr lang="el-GR" sz="2000" b="1" i="1" u="sng" dirty="0">
              <a:solidFill>
                <a:schemeClr val="accent4"/>
              </a:solidFill>
            </a:endParaRPr>
          </a:p>
          <a:p>
            <a:pPr>
              <a:defRPr/>
            </a:pPr>
            <a:r>
              <a:rPr lang="el-GR" sz="2000" dirty="0">
                <a:solidFill>
                  <a:srgbClr val="3333FF"/>
                </a:solidFill>
              </a:rPr>
              <a:t>            </a:t>
            </a:r>
            <a:r>
              <a:rPr lang="el-GR" sz="2000" dirty="0">
                <a:solidFill>
                  <a:schemeClr val="accent4"/>
                </a:solidFill>
              </a:rPr>
              <a:t>εάν </a:t>
            </a:r>
            <a:r>
              <a:rPr lang="en-US" sz="2000" dirty="0">
                <a:solidFill>
                  <a:schemeClr val="accent4"/>
                </a:solidFill>
              </a:rPr>
              <a:t>“</a:t>
            </a:r>
            <a:r>
              <a:rPr lang="el-GR" sz="2000" dirty="0">
                <a:solidFill>
                  <a:schemeClr val="accent4"/>
                </a:solidFill>
              </a:rPr>
              <a:t>ακούσουν</a:t>
            </a:r>
            <a:r>
              <a:rPr lang="en-US" sz="2000" dirty="0">
                <a:solidFill>
                  <a:schemeClr val="accent4"/>
                </a:solidFill>
              </a:rPr>
              <a:t>”</a:t>
            </a:r>
            <a:r>
              <a:rPr lang="el-GR" sz="2000" dirty="0">
                <a:solidFill>
                  <a:schemeClr val="accent4"/>
                </a:solidFill>
              </a:rPr>
              <a:t> </a:t>
            </a:r>
            <a:r>
              <a:rPr lang="en-US" sz="2000" dirty="0">
                <a:solidFill>
                  <a:schemeClr val="accent4"/>
                </a:solidFill>
              </a:rPr>
              <a:t>transmission </a:t>
            </a:r>
            <a:r>
              <a:rPr lang="el-GR" sz="2000" dirty="0">
                <a:solidFill>
                  <a:schemeClr val="accent4"/>
                </a:solidFill>
              </a:rPr>
              <a:t>  </a:t>
            </a:r>
          </a:p>
          <a:p>
            <a:pPr>
              <a:defRPr/>
            </a:pPr>
            <a:r>
              <a:rPr lang="el-GR" sz="2000" dirty="0">
                <a:solidFill>
                  <a:schemeClr val="accent4"/>
                </a:solidFill>
              </a:rPr>
              <a:t>                                 </a:t>
            </a:r>
            <a:r>
              <a:rPr lang="el-GR" sz="2000" b="1" u="sng" dirty="0">
                <a:solidFill>
                  <a:schemeClr val="accent4"/>
                </a:solidFill>
              </a:rPr>
              <a:t>δεν</a:t>
            </a:r>
            <a:r>
              <a:rPr lang="el-GR" sz="2000" dirty="0">
                <a:solidFill>
                  <a:schemeClr val="accent4"/>
                </a:solidFill>
              </a:rPr>
              <a:t> μεταδίδουν   </a:t>
            </a:r>
          </a:p>
          <a:p>
            <a:pPr>
              <a:defRPr/>
            </a:pPr>
            <a:r>
              <a:rPr lang="el-GR" sz="2000" dirty="0">
                <a:solidFill>
                  <a:schemeClr val="accent4"/>
                </a:solidFill>
              </a:rPr>
              <a:t>                          Επίσης μπαίνουν σε </a:t>
            </a:r>
          </a:p>
          <a:p>
            <a:pPr>
              <a:defRPr/>
            </a:pPr>
            <a:r>
              <a:rPr lang="el-GR" sz="2000" dirty="0">
                <a:solidFill>
                  <a:schemeClr val="accent4"/>
                </a:solidFill>
              </a:rPr>
              <a:t>                            </a:t>
            </a:r>
            <a:r>
              <a:rPr lang="en-US" sz="2000" b="1" i="1" u="sng" dirty="0">
                <a:solidFill>
                  <a:schemeClr val="accent4"/>
                </a:solidFill>
              </a:rPr>
              <a:t>exponential </a:t>
            </a:r>
            <a:r>
              <a:rPr lang="en-US" sz="2000" b="1" i="1" u="sng" dirty="0" err="1">
                <a:solidFill>
                  <a:schemeClr val="accent4"/>
                </a:solidFill>
              </a:rPr>
              <a:t>backoff</a:t>
            </a:r>
            <a:r>
              <a:rPr lang="en-US" sz="2000" b="1" i="1" u="sng" dirty="0">
                <a:solidFill>
                  <a:schemeClr val="accent4"/>
                </a:solidFill>
              </a:rPr>
              <a:t> </a:t>
            </a:r>
            <a:endParaRPr lang="el-GR" sz="2000" b="1" i="1" u="sng" dirty="0">
              <a:solidFill>
                <a:schemeClr val="accent4"/>
              </a:solidFill>
            </a:endParaRPr>
          </a:p>
          <a:p>
            <a:pPr>
              <a:defRPr/>
            </a:pPr>
            <a:r>
              <a:rPr lang="el-GR" sz="2000" dirty="0">
                <a:solidFill>
                  <a:schemeClr val="accent4"/>
                </a:solidFill>
              </a:rPr>
              <a:t>                             όταν διαπιστώσουν  </a:t>
            </a:r>
          </a:p>
          <a:p>
            <a:pPr>
              <a:defRPr/>
            </a:pPr>
            <a:r>
              <a:rPr lang="el-GR" sz="2000" dirty="0">
                <a:solidFill>
                  <a:schemeClr val="accent4"/>
                </a:solidFill>
              </a:rPr>
              <a:t>                                    σύγκρουση</a:t>
            </a:r>
          </a:p>
          <a:p>
            <a:pPr>
              <a:defRPr/>
            </a:pPr>
            <a:r>
              <a:rPr lang="el-GR" sz="2000" dirty="0">
                <a:solidFill>
                  <a:schemeClr val="accent4"/>
                </a:solidFill>
              </a:rPr>
              <a:t>                                    ενώ μεταδίδουν</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Rectangle 2"/>
          <p:cNvSpPr>
            <a:spLocks noGrp="1" noChangeArrowheads="1"/>
          </p:cNvSpPr>
          <p:nvPr>
            <p:ph type="title"/>
          </p:nvPr>
        </p:nvSpPr>
        <p:spPr/>
        <p:txBody>
          <a:bodyPr/>
          <a:lstStyle/>
          <a:p>
            <a:r>
              <a:rPr lang="el-GR" dirty="0" smtClean="0"/>
              <a:t>Γέφυρα</a:t>
            </a:r>
          </a:p>
        </p:txBody>
      </p:sp>
      <p:grpSp>
        <p:nvGrpSpPr>
          <p:cNvPr id="13324" name="Group 4"/>
          <p:cNvGrpSpPr>
            <a:grpSpLocks/>
          </p:cNvGrpSpPr>
          <p:nvPr/>
        </p:nvGrpSpPr>
        <p:grpSpPr bwMode="auto">
          <a:xfrm>
            <a:off x="285750" y="3071813"/>
            <a:ext cx="7173913" cy="3313112"/>
            <a:chOff x="476" y="845"/>
            <a:chExt cx="4519" cy="2087"/>
          </a:xfrm>
        </p:grpSpPr>
        <p:sp>
          <p:nvSpPr>
            <p:cNvPr id="13339" name="Rectangle 5"/>
            <p:cNvSpPr>
              <a:spLocks noChangeArrowheads="1"/>
            </p:cNvSpPr>
            <p:nvPr/>
          </p:nvSpPr>
          <p:spPr bwMode="auto">
            <a:xfrm>
              <a:off x="2588" y="2106"/>
              <a:ext cx="224" cy="56"/>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graphicFrame>
          <p:nvGraphicFramePr>
            <p:cNvPr id="13314" name="Object 6"/>
            <p:cNvGraphicFramePr>
              <a:graphicFrameLocks noChangeAspect="1"/>
            </p:cNvGraphicFramePr>
            <p:nvPr/>
          </p:nvGraphicFramePr>
          <p:xfrm>
            <a:off x="816" y="2369"/>
            <a:ext cx="323" cy="282"/>
          </p:xfrm>
          <a:graphic>
            <a:graphicData uri="http://schemas.openxmlformats.org/presentationml/2006/ole">
              <mc:AlternateContent xmlns:mc="http://schemas.openxmlformats.org/markup-compatibility/2006">
                <mc:Choice xmlns:v="urn:schemas-microsoft-com:vml" Requires="v">
                  <p:oleObj spid="_x0000_s13512" name="Clip" r:id="rId3" imgW="1305000" imgH="1085760" progId="">
                    <p:embed/>
                  </p:oleObj>
                </mc:Choice>
                <mc:Fallback>
                  <p:oleObj name="Clip" r:id="rId3"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2369"/>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7"/>
            <p:cNvGraphicFramePr>
              <a:graphicFrameLocks noChangeAspect="1"/>
            </p:cNvGraphicFramePr>
            <p:nvPr/>
          </p:nvGraphicFramePr>
          <p:xfrm>
            <a:off x="2911" y="2380"/>
            <a:ext cx="323" cy="282"/>
          </p:xfrm>
          <a:graphic>
            <a:graphicData uri="http://schemas.openxmlformats.org/presentationml/2006/ole">
              <mc:AlternateContent xmlns:mc="http://schemas.openxmlformats.org/markup-compatibility/2006">
                <mc:Choice xmlns:v="urn:schemas-microsoft-com:vml" Requires="v">
                  <p:oleObj spid="_x0000_s13513" name="Clip" r:id="rId5" imgW="1305000" imgH="1085760" progId="">
                    <p:embed/>
                  </p:oleObj>
                </mc:Choice>
                <mc:Fallback>
                  <p:oleObj name="Clip" r:id="rId5"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 y="2380"/>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8"/>
            <p:cNvGraphicFramePr>
              <a:graphicFrameLocks noChangeAspect="1"/>
            </p:cNvGraphicFramePr>
            <p:nvPr/>
          </p:nvGraphicFramePr>
          <p:xfrm>
            <a:off x="3541" y="2342"/>
            <a:ext cx="323" cy="282"/>
          </p:xfrm>
          <a:graphic>
            <a:graphicData uri="http://schemas.openxmlformats.org/presentationml/2006/ole">
              <mc:AlternateContent xmlns:mc="http://schemas.openxmlformats.org/markup-compatibility/2006">
                <mc:Choice xmlns:v="urn:schemas-microsoft-com:vml" Requires="v">
                  <p:oleObj spid="_x0000_s13514" name="Clip" r:id="rId6" imgW="1305000" imgH="1085760" progId="">
                    <p:embed/>
                  </p:oleObj>
                </mc:Choice>
                <mc:Fallback>
                  <p:oleObj name="Clip" r:id="rId6"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 y="2342"/>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9"/>
            <p:cNvGraphicFramePr>
              <a:graphicFrameLocks noChangeAspect="1"/>
            </p:cNvGraphicFramePr>
            <p:nvPr/>
          </p:nvGraphicFramePr>
          <p:xfrm>
            <a:off x="1327" y="2390"/>
            <a:ext cx="323" cy="282"/>
          </p:xfrm>
          <a:graphic>
            <a:graphicData uri="http://schemas.openxmlformats.org/presentationml/2006/ole">
              <mc:AlternateContent xmlns:mc="http://schemas.openxmlformats.org/markup-compatibility/2006">
                <mc:Choice xmlns:v="urn:schemas-microsoft-com:vml" Requires="v">
                  <p:oleObj spid="_x0000_s13515" name="Clip" r:id="rId7" imgW="1305000" imgH="1085760" progId="">
                    <p:embed/>
                  </p:oleObj>
                </mc:Choice>
                <mc:Fallback>
                  <p:oleObj name="Clip" r:id="rId7" imgW="1305000" imgH="10857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 y="2390"/>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0" name="Rectangle 10"/>
            <p:cNvSpPr>
              <a:spLocks noChangeArrowheads="1"/>
            </p:cNvSpPr>
            <p:nvPr/>
          </p:nvSpPr>
          <p:spPr bwMode="auto">
            <a:xfrm>
              <a:off x="4014" y="2113"/>
              <a:ext cx="224" cy="56"/>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sp>
          <p:nvSpPr>
            <p:cNvPr id="13341" name="Rectangle 11"/>
            <p:cNvSpPr>
              <a:spLocks noChangeArrowheads="1"/>
            </p:cNvSpPr>
            <p:nvPr/>
          </p:nvSpPr>
          <p:spPr bwMode="auto">
            <a:xfrm>
              <a:off x="1199" y="2104"/>
              <a:ext cx="224" cy="56"/>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graphicFrame>
          <p:nvGraphicFramePr>
            <p:cNvPr id="13318" name="Object 12"/>
            <p:cNvGraphicFramePr>
              <a:graphicFrameLocks noChangeAspect="1"/>
            </p:cNvGraphicFramePr>
            <p:nvPr/>
          </p:nvGraphicFramePr>
          <p:xfrm>
            <a:off x="2056" y="2253"/>
            <a:ext cx="323" cy="282"/>
          </p:xfrm>
          <a:graphic>
            <a:graphicData uri="http://schemas.openxmlformats.org/presentationml/2006/ole">
              <mc:AlternateContent xmlns:mc="http://schemas.openxmlformats.org/markup-compatibility/2006">
                <mc:Choice xmlns:v="urn:schemas-microsoft-com:vml" Requires="v">
                  <p:oleObj spid="_x0000_s13516" name="Clip" r:id="rId8" imgW="1305000" imgH="1085760" progId="">
                    <p:embed/>
                  </p:oleObj>
                </mc:Choice>
                <mc:Fallback>
                  <p:oleObj name="Clip" r:id="rId8"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 y="2253"/>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9" name="Object 13"/>
            <p:cNvGraphicFramePr>
              <a:graphicFrameLocks noChangeAspect="1"/>
            </p:cNvGraphicFramePr>
            <p:nvPr/>
          </p:nvGraphicFramePr>
          <p:xfrm>
            <a:off x="2395" y="2650"/>
            <a:ext cx="323" cy="282"/>
          </p:xfrm>
          <a:graphic>
            <a:graphicData uri="http://schemas.openxmlformats.org/presentationml/2006/ole">
              <mc:AlternateContent xmlns:mc="http://schemas.openxmlformats.org/markup-compatibility/2006">
                <mc:Choice xmlns:v="urn:schemas-microsoft-com:vml" Requires="v">
                  <p:oleObj spid="_x0000_s13517" name="Clip" r:id="rId9" imgW="1305000" imgH="1085760" progId="">
                    <p:embed/>
                  </p:oleObj>
                </mc:Choice>
                <mc:Fallback>
                  <p:oleObj name="Clip" r:id="rId9" imgW="1305000" imgH="10857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 y="2650"/>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0" name="Object 14"/>
            <p:cNvGraphicFramePr>
              <a:graphicFrameLocks noChangeAspect="1"/>
            </p:cNvGraphicFramePr>
            <p:nvPr/>
          </p:nvGraphicFramePr>
          <p:xfrm>
            <a:off x="4672" y="2227"/>
            <a:ext cx="323" cy="282"/>
          </p:xfrm>
          <a:graphic>
            <a:graphicData uri="http://schemas.openxmlformats.org/presentationml/2006/ole">
              <mc:AlternateContent xmlns:mc="http://schemas.openxmlformats.org/markup-compatibility/2006">
                <mc:Choice xmlns:v="urn:schemas-microsoft-com:vml" Requires="v">
                  <p:oleObj spid="_x0000_s13518" name="Clip" r:id="rId10" imgW="1305000" imgH="1085760" progId="">
                    <p:embed/>
                  </p:oleObj>
                </mc:Choice>
                <mc:Fallback>
                  <p:oleObj name="Clip" r:id="rId10" imgW="1305000" imgH="10857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 y="2227"/>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1" name="Object 15"/>
            <p:cNvGraphicFramePr>
              <a:graphicFrameLocks noChangeAspect="1"/>
            </p:cNvGraphicFramePr>
            <p:nvPr/>
          </p:nvGraphicFramePr>
          <p:xfrm>
            <a:off x="4088" y="2534"/>
            <a:ext cx="323" cy="282"/>
          </p:xfrm>
          <a:graphic>
            <a:graphicData uri="http://schemas.openxmlformats.org/presentationml/2006/ole">
              <mc:AlternateContent xmlns:mc="http://schemas.openxmlformats.org/markup-compatibility/2006">
                <mc:Choice xmlns:v="urn:schemas-microsoft-com:vml" Requires="v">
                  <p:oleObj spid="_x0000_s13519" name="Clip" r:id="rId11" imgW="1305000" imgH="1085760" progId="">
                    <p:embed/>
                  </p:oleObj>
                </mc:Choice>
                <mc:Fallback>
                  <p:oleObj name="Clip" r:id="rId11" imgW="1305000" imgH="1085760"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 y="2534"/>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2" name="Object 16"/>
            <p:cNvGraphicFramePr>
              <a:graphicFrameLocks noChangeAspect="1"/>
            </p:cNvGraphicFramePr>
            <p:nvPr/>
          </p:nvGraphicFramePr>
          <p:xfrm>
            <a:off x="476" y="1971"/>
            <a:ext cx="323" cy="282"/>
          </p:xfrm>
          <a:graphic>
            <a:graphicData uri="http://schemas.openxmlformats.org/presentationml/2006/ole">
              <mc:AlternateContent xmlns:mc="http://schemas.openxmlformats.org/markup-compatibility/2006">
                <mc:Choice xmlns:v="urn:schemas-microsoft-com:vml" Requires="v">
                  <p:oleObj spid="_x0000_s13520" name="Clip" r:id="rId12" imgW="1305000" imgH="1085760" progId="">
                    <p:embed/>
                  </p:oleObj>
                </mc:Choice>
                <mc:Fallback>
                  <p:oleObj name="Clip" r:id="rId12" imgW="1305000" imgH="1085760" progId="">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 y="1971"/>
                          <a:ext cx="32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2" name="Line 17"/>
            <p:cNvSpPr>
              <a:spLocks noChangeShapeType="1"/>
            </p:cNvSpPr>
            <p:nvPr/>
          </p:nvSpPr>
          <p:spPr bwMode="auto">
            <a:xfrm flipH="1">
              <a:off x="767" y="2107"/>
              <a:ext cx="430" cy="0"/>
            </a:xfrm>
            <a:prstGeom prst="line">
              <a:avLst/>
            </a:prstGeom>
            <a:noFill/>
            <a:ln w="9525">
              <a:solidFill>
                <a:schemeClr val="tx1"/>
              </a:solidFill>
              <a:round/>
              <a:headEnd/>
              <a:tailEnd/>
            </a:ln>
          </p:spPr>
          <p:txBody>
            <a:bodyPr wrap="none"/>
            <a:lstStyle/>
            <a:p>
              <a:endParaRPr lang="el-GR"/>
            </a:p>
          </p:txBody>
        </p:sp>
        <p:sp>
          <p:nvSpPr>
            <p:cNvPr id="13343" name="Line 18"/>
            <p:cNvSpPr>
              <a:spLocks noChangeShapeType="1"/>
            </p:cNvSpPr>
            <p:nvPr/>
          </p:nvSpPr>
          <p:spPr bwMode="auto">
            <a:xfrm flipH="1">
              <a:off x="1067" y="2147"/>
              <a:ext cx="211" cy="260"/>
            </a:xfrm>
            <a:prstGeom prst="line">
              <a:avLst/>
            </a:prstGeom>
            <a:noFill/>
            <a:ln w="9525">
              <a:solidFill>
                <a:schemeClr val="tx1"/>
              </a:solidFill>
              <a:round/>
              <a:headEnd/>
              <a:tailEnd/>
            </a:ln>
          </p:spPr>
          <p:txBody>
            <a:bodyPr wrap="none"/>
            <a:lstStyle/>
            <a:p>
              <a:endParaRPr lang="el-GR"/>
            </a:p>
          </p:txBody>
        </p:sp>
        <p:sp>
          <p:nvSpPr>
            <p:cNvPr id="13344" name="Line 19"/>
            <p:cNvSpPr>
              <a:spLocks noChangeShapeType="1"/>
            </p:cNvSpPr>
            <p:nvPr/>
          </p:nvSpPr>
          <p:spPr bwMode="auto">
            <a:xfrm>
              <a:off x="1392" y="2171"/>
              <a:ext cx="56" cy="244"/>
            </a:xfrm>
            <a:prstGeom prst="line">
              <a:avLst/>
            </a:prstGeom>
            <a:noFill/>
            <a:ln w="9525">
              <a:solidFill>
                <a:schemeClr val="tx1"/>
              </a:solidFill>
              <a:round/>
              <a:headEnd/>
              <a:tailEnd/>
            </a:ln>
          </p:spPr>
          <p:txBody>
            <a:bodyPr wrap="none"/>
            <a:lstStyle/>
            <a:p>
              <a:endParaRPr lang="el-GR"/>
            </a:p>
          </p:txBody>
        </p:sp>
        <p:sp>
          <p:nvSpPr>
            <p:cNvPr id="13345" name="Line 20"/>
            <p:cNvSpPr>
              <a:spLocks noChangeShapeType="1"/>
            </p:cNvSpPr>
            <p:nvPr/>
          </p:nvSpPr>
          <p:spPr bwMode="auto">
            <a:xfrm flipH="1">
              <a:off x="2357" y="2139"/>
              <a:ext cx="268" cy="179"/>
            </a:xfrm>
            <a:prstGeom prst="line">
              <a:avLst/>
            </a:prstGeom>
            <a:noFill/>
            <a:ln w="9525">
              <a:solidFill>
                <a:schemeClr val="tx1"/>
              </a:solidFill>
              <a:round/>
              <a:headEnd/>
              <a:tailEnd/>
            </a:ln>
          </p:spPr>
          <p:txBody>
            <a:bodyPr wrap="none"/>
            <a:lstStyle/>
            <a:p>
              <a:endParaRPr lang="el-GR"/>
            </a:p>
          </p:txBody>
        </p:sp>
        <p:sp>
          <p:nvSpPr>
            <p:cNvPr id="13346" name="Line 21"/>
            <p:cNvSpPr>
              <a:spLocks noChangeShapeType="1"/>
            </p:cNvSpPr>
            <p:nvPr/>
          </p:nvSpPr>
          <p:spPr bwMode="auto">
            <a:xfrm flipH="1">
              <a:off x="2600" y="2155"/>
              <a:ext cx="98" cy="487"/>
            </a:xfrm>
            <a:prstGeom prst="line">
              <a:avLst/>
            </a:prstGeom>
            <a:noFill/>
            <a:ln w="9525">
              <a:solidFill>
                <a:schemeClr val="tx1"/>
              </a:solidFill>
              <a:round/>
              <a:headEnd/>
              <a:tailEnd/>
            </a:ln>
          </p:spPr>
          <p:txBody>
            <a:bodyPr wrap="none"/>
            <a:lstStyle/>
            <a:p>
              <a:endParaRPr lang="el-GR"/>
            </a:p>
          </p:txBody>
        </p:sp>
        <p:sp>
          <p:nvSpPr>
            <p:cNvPr id="13347" name="Line 22"/>
            <p:cNvSpPr>
              <a:spLocks noChangeShapeType="1"/>
            </p:cNvSpPr>
            <p:nvPr/>
          </p:nvSpPr>
          <p:spPr bwMode="auto">
            <a:xfrm>
              <a:off x="2836" y="2107"/>
              <a:ext cx="178" cy="300"/>
            </a:xfrm>
            <a:prstGeom prst="line">
              <a:avLst/>
            </a:prstGeom>
            <a:noFill/>
            <a:ln w="9525">
              <a:solidFill>
                <a:schemeClr val="tx1"/>
              </a:solidFill>
              <a:round/>
              <a:headEnd/>
              <a:tailEnd/>
            </a:ln>
          </p:spPr>
          <p:txBody>
            <a:bodyPr wrap="none"/>
            <a:lstStyle/>
            <a:p>
              <a:endParaRPr lang="el-GR"/>
            </a:p>
          </p:txBody>
        </p:sp>
        <p:sp>
          <p:nvSpPr>
            <p:cNvPr id="13348" name="Line 23"/>
            <p:cNvSpPr>
              <a:spLocks noChangeShapeType="1"/>
            </p:cNvSpPr>
            <p:nvPr/>
          </p:nvSpPr>
          <p:spPr bwMode="auto">
            <a:xfrm flipH="1">
              <a:off x="3826" y="2171"/>
              <a:ext cx="332" cy="203"/>
            </a:xfrm>
            <a:prstGeom prst="line">
              <a:avLst/>
            </a:prstGeom>
            <a:noFill/>
            <a:ln w="9525">
              <a:solidFill>
                <a:schemeClr val="tx1"/>
              </a:solidFill>
              <a:round/>
              <a:headEnd/>
              <a:tailEnd/>
            </a:ln>
          </p:spPr>
          <p:txBody>
            <a:bodyPr wrap="none"/>
            <a:lstStyle/>
            <a:p>
              <a:endParaRPr lang="el-GR"/>
            </a:p>
          </p:txBody>
        </p:sp>
        <p:sp>
          <p:nvSpPr>
            <p:cNvPr id="13349" name="Line 24"/>
            <p:cNvSpPr>
              <a:spLocks noChangeShapeType="1"/>
            </p:cNvSpPr>
            <p:nvPr/>
          </p:nvSpPr>
          <p:spPr bwMode="auto">
            <a:xfrm flipH="1">
              <a:off x="4215" y="2147"/>
              <a:ext cx="8" cy="390"/>
            </a:xfrm>
            <a:prstGeom prst="line">
              <a:avLst/>
            </a:prstGeom>
            <a:noFill/>
            <a:ln w="9525">
              <a:solidFill>
                <a:schemeClr val="tx1"/>
              </a:solidFill>
              <a:round/>
              <a:headEnd/>
              <a:tailEnd/>
            </a:ln>
          </p:spPr>
          <p:txBody>
            <a:bodyPr wrap="none"/>
            <a:lstStyle/>
            <a:p>
              <a:endParaRPr lang="el-GR"/>
            </a:p>
          </p:txBody>
        </p:sp>
        <p:sp>
          <p:nvSpPr>
            <p:cNvPr id="13350" name="Line 25"/>
            <p:cNvSpPr>
              <a:spLocks noChangeShapeType="1"/>
            </p:cNvSpPr>
            <p:nvPr/>
          </p:nvSpPr>
          <p:spPr bwMode="auto">
            <a:xfrm>
              <a:off x="4312" y="2082"/>
              <a:ext cx="398" cy="203"/>
            </a:xfrm>
            <a:prstGeom prst="line">
              <a:avLst/>
            </a:prstGeom>
            <a:noFill/>
            <a:ln w="9525">
              <a:solidFill>
                <a:schemeClr val="tx1"/>
              </a:solidFill>
              <a:round/>
              <a:headEnd/>
              <a:tailEnd/>
            </a:ln>
          </p:spPr>
          <p:txBody>
            <a:bodyPr wrap="none"/>
            <a:lstStyle/>
            <a:p>
              <a:endParaRPr lang="el-GR"/>
            </a:p>
          </p:txBody>
        </p:sp>
        <p:grpSp>
          <p:nvGrpSpPr>
            <p:cNvPr id="13351" name="Group 26"/>
            <p:cNvGrpSpPr>
              <a:grpSpLocks/>
            </p:cNvGrpSpPr>
            <p:nvPr/>
          </p:nvGrpSpPr>
          <p:grpSpPr bwMode="auto">
            <a:xfrm>
              <a:off x="2628" y="890"/>
              <a:ext cx="288" cy="209"/>
              <a:chOff x="620" y="1640"/>
              <a:chExt cx="288" cy="209"/>
            </a:xfrm>
          </p:grpSpPr>
          <p:sp>
            <p:nvSpPr>
              <p:cNvPr id="13362" name="Line 27"/>
              <p:cNvSpPr>
                <a:spLocks noChangeShapeType="1"/>
              </p:cNvSpPr>
              <p:nvPr/>
            </p:nvSpPr>
            <p:spPr bwMode="auto">
              <a:xfrm>
                <a:off x="908" y="1640"/>
                <a:ext cx="0" cy="0"/>
              </a:xfrm>
              <a:prstGeom prst="line">
                <a:avLst/>
              </a:prstGeom>
              <a:noFill/>
              <a:ln w="9525">
                <a:solidFill>
                  <a:schemeClr val="tx1"/>
                </a:solidFill>
                <a:round/>
                <a:headEnd/>
                <a:tailEnd/>
              </a:ln>
            </p:spPr>
            <p:txBody>
              <a:bodyPr wrap="none"/>
              <a:lstStyle/>
              <a:p>
                <a:endParaRPr lang="el-GR"/>
              </a:p>
            </p:txBody>
          </p:sp>
          <p:sp>
            <p:nvSpPr>
              <p:cNvPr id="13363" name="Rectangle 28"/>
              <p:cNvSpPr>
                <a:spLocks noChangeArrowheads="1"/>
              </p:cNvSpPr>
              <p:nvPr/>
            </p:nvSpPr>
            <p:spPr bwMode="auto">
              <a:xfrm>
                <a:off x="620" y="178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l-GR"/>
              </a:p>
            </p:txBody>
          </p:sp>
          <p:grpSp>
            <p:nvGrpSpPr>
              <p:cNvPr id="13364" name="Group 29"/>
              <p:cNvGrpSpPr>
                <a:grpSpLocks/>
              </p:cNvGrpSpPr>
              <p:nvPr/>
            </p:nvGrpSpPr>
            <p:grpSpPr bwMode="auto">
              <a:xfrm>
                <a:off x="764" y="1688"/>
                <a:ext cx="109" cy="91"/>
                <a:chOff x="576" y="3456"/>
                <a:chExt cx="288" cy="240"/>
              </a:xfrm>
            </p:grpSpPr>
            <p:sp>
              <p:nvSpPr>
                <p:cNvPr id="13365" name="Line 30"/>
                <p:cNvSpPr>
                  <a:spLocks noChangeShapeType="1"/>
                </p:cNvSpPr>
                <p:nvPr/>
              </p:nvSpPr>
              <p:spPr bwMode="auto">
                <a:xfrm>
                  <a:off x="624" y="3456"/>
                  <a:ext cx="192" cy="240"/>
                </a:xfrm>
                <a:prstGeom prst="line">
                  <a:avLst/>
                </a:prstGeom>
                <a:noFill/>
                <a:ln w="25400">
                  <a:solidFill>
                    <a:schemeClr val="tx1"/>
                  </a:solidFill>
                  <a:round/>
                  <a:headEnd/>
                  <a:tailEnd/>
                </a:ln>
              </p:spPr>
              <p:txBody>
                <a:bodyPr wrap="none"/>
                <a:lstStyle/>
                <a:p>
                  <a:endParaRPr lang="el-GR"/>
                </a:p>
              </p:txBody>
            </p:sp>
            <p:sp>
              <p:nvSpPr>
                <p:cNvPr id="13366" name="Line 31"/>
                <p:cNvSpPr>
                  <a:spLocks noChangeShapeType="1"/>
                </p:cNvSpPr>
                <p:nvPr/>
              </p:nvSpPr>
              <p:spPr bwMode="auto">
                <a:xfrm flipH="1">
                  <a:off x="576" y="3456"/>
                  <a:ext cx="288" cy="240"/>
                </a:xfrm>
                <a:prstGeom prst="line">
                  <a:avLst/>
                </a:prstGeom>
                <a:noFill/>
                <a:ln w="25400">
                  <a:solidFill>
                    <a:schemeClr val="tx1"/>
                  </a:solidFill>
                  <a:round/>
                  <a:headEnd/>
                  <a:tailEnd/>
                </a:ln>
              </p:spPr>
              <p:txBody>
                <a:bodyPr wrap="none"/>
                <a:lstStyle/>
                <a:p>
                  <a:endParaRPr lang="el-GR"/>
                </a:p>
              </p:txBody>
            </p:sp>
          </p:grpSp>
        </p:grpSp>
        <p:sp>
          <p:nvSpPr>
            <p:cNvPr id="13352" name="Line 32"/>
            <p:cNvSpPr>
              <a:spLocks noChangeShapeType="1"/>
            </p:cNvSpPr>
            <p:nvPr/>
          </p:nvSpPr>
          <p:spPr bwMode="auto">
            <a:xfrm flipH="1">
              <a:off x="1384" y="1101"/>
              <a:ext cx="1290" cy="892"/>
            </a:xfrm>
            <a:prstGeom prst="line">
              <a:avLst/>
            </a:prstGeom>
            <a:noFill/>
            <a:ln w="9525">
              <a:solidFill>
                <a:schemeClr val="tx1"/>
              </a:solidFill>
              <a:round/>
              <a:headEnd/>
              <a:tailEnd/>
            </a:ln>
          </p:spPr>
          <p:txBody>
            <a:bodyPr wrap="none"/>
            <a:lstStyle/>
            <a:p>
              <a:endParaRPr lang="el-GR"/>
            </a:p>
          </p:txBody>
        </p:sp>
        <p:sp>
          <p:nvSpPr>
            <p:cNvPr id="13353" name="Line 33"/>
            <p:cNvSpPr>
              <a:spLocks noChangeShapeType="1"/>
            </p:cNvSpPr>
            <p:nvPr/>
          </p:nvSpPr>
          <p:spPr bwMode="auto">
            <a:xfrm>
              <a:off x="2795" y="1093"/>
              <a:ext cx="0" cy="924"/>
            </a:xfrm>
            <a:prstGeom prst="line">
              <a:avLst/>
            </a:prstGeom>
            <a:noFill/>
            <a:ln w="9525">
              <a:solidFill>
                <a:schemeClr val="tx1"/>
              </a:solidFill>
              <a:round/>
              <a:headEnd/>
              <a:tailEnd/>
            </a:ln>
          </p:spPr>
          <p:txBody>
            <a:bodyPr wrap="none"/>
            <a:lstStyle/>
            <a:p>
              <a:endParaRPr lang="el-GR"/>
            </a:p>
          </p:txBody>
        </p:sp>
        <p:sp>
          <p:nvSpPr>
            <p:cNvPr id="13354" name="Line 34"/>
            <p:cNvSpPr>
              <a:spLocks noChangeShapeType="1"/>
            </p:cNvSpPr>
            <p:nvPr/>
          </p:nvSpPr>
          <p:spPr bwMode="auto">
            <a:xfrm flipH="1" flipV="1">
              <a:off x="2917" y="1052"/>
              <a:ext cx="1160" cy="1022"/>
            </a:xfrm>
            <a:prstGeom prst="line">
              <a:avLst/>
            </a:prstGeom>
            <a:noFill/>
            <a:ln w="9525">
              <a:solidFill>
                <a:schemeClr val="tx1"/>
              </a:solidFill>
              <a:round/>
              <a:headEnd/>
              <a:tailEnd/>
            </a:ln>
          </p:spPr>
          <p:txBody>
            <a:bodyPr wrap="none"/>
            <a:lstStyle/>
            <a:p>
              <a:endParaRPr lang="el-GR"/>
            </a:p>
          </p:txBody>
        </p:sp>
        <p:sp>
          <p:nvSpPr>
            <p:cNvPr id="13355" name="Text Box 35"/>
            <p:cNvSpPr txBox="1">
              <a:spLocks noChangeArrowheads="1"/>
            </p:cNvSpPr>
            <p:nvPr/>
          </p:nvSpPr>
          <p:spPr bwMode="auto">
            <a:xfrm>
              <a:off x="1521" y="1941"/>
              <a:ext cx="1268" cy="231"/>
            </a:xfrm>
            <a:prstGeom prst="rect">
              <a:avLst/>
            </a:prstGeom>
            <a:noFill/>
            <a:ln w="9525">
              <a:noFill/>
              <a:miter lim="800000"/>
              <a:headEnd/>
              <a:tailEnd/>
            </a:ln>
          </p:spPr>
          <p:txBody>
            <a:bodyPr>
              <a:spAutoFit/>
            </a:bodyPr>
            <a:lstStyle/>
            <a:p>
              <a:pPr eaLnBrk="0" hangingPunct="0"/>
              <a:r>
                <a:rPr lang="en-US" sz="1800">
                  <a:latin typeface="Comic Sans MS" pitchFamily="66" charset="0"/>
                </a:rPr>
                <a:t>10BaseT hub</a:t>
              </a:r>
            </a:p>
          </p:txBody>
        </p:sp>
        <p:sp>
          <p:nvSpPr>
            <p:cNvPr id="13356" name="Text Box 36"/>
            <p:cNvSpPr txBox="1">
              <a:spLocks noChangeArrowheads="1"/>
            </p:cNvSpPr>
            <p:nvPr/>
          </p:nvSpPr>
          <p:spPr bwMode="auto">
            <a:xfrm>
              <a:off x="2916" y="1948"/>
              <a:ext cx="35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3357" name="Text Box 37"/>
            <p:cNvSpPr txBox="1">
              <a:spLocks noChangeArrowheads="1"/>
            </p:cNvSpPr>
            <p:nvPr/>
          </p:nvSpPr>
          <p:spPr bwMode="auto">
            <a:xfrm>
              <a:off x="4335" y="1843"/>
              <a:ext cx="35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3358" name="Text Box 38"/>
            <p:cNvSpPr txBox="1">
              <a:spLocks noChangeArrowheads="1"/>
            </p:cNvSpPr>
            <p:nvPr/>
          </p:nvSpPr>
          <p:spPr bwMode="auto">
            <a:xfrm>
              <a:off x="3021" y="845"/>
              <a:ext cx="550"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bridge</a:t>
              </a:r>
            </a:p>
          </p:txBody>
        </p:sp>
        <p:sp>
          <p:nvSpPr>
            <p:cNvPr id="13359" name="Text Box 39"/>
            <p:cNvSpPr txBox="1">
              <a:spLocks noChangeArrowheads="1"/>
            </p:cNvSpPr>
            <p:nvPr/>
          </p:nvSpPr>
          <p:spPr bwMode="auto">
            <a:xfrm>
              <a:off x="2496" y="992"/>
              <a:ext cx="181"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1</a:t>
              </a:r>
            </a:p>
          </p:txBody>
        </p:sp>
        <p:sp>
          <p:nvSpPr>
            <p:cNvPr id="13360" name="Text Box 40"/>
            <p:cNvSpPr txBox="1">
              <a:spLocks noChangeArrowheads="1"/>
            </p:cNvSpPr>
            <p:nvPr/>
          </p:nvSpPr>
          <p:spPr bwMode="auto">
            <a:xfrm>
              <a:off x="2706" y="1195"/>
              <a:ext cx="204"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2</a:t>
              </a:r>
            </a:p>
          </p:txBody>
        </p:sp>
        <p:sp>
          <p:nvSpPr>
            <p:cNvPr id="13361" name="Text Box 41"/>
            <p:cNvSpPr txBox="1">
              <a:spLocks noChangeArrowheads="1"/>
            </p:cNvSpPr>
            <p:nvPr/>
          </p:nvSpPr>
          <p:spPr bwMode="auto">
            <a:xfrm>
              <a:off x="2999" y="1155"/>
              <a:ext cx="204"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3</a:t>
              </a:r>
            </a:p>
          </p:txBody>
        </p:sp>
      </p:grpSp>
      <p:sp>
        <p:nvSpPr>
          <p:cNvPr id="13325" name="Text Box 43"/>
          <p:cNvSpPr txBox="1">
            <a:spLocks noChangeArrowheads="1"/>
          </p:cNvSpPr>
          <p:nvPr/>
        </p:nvSpPr>
        <p:spPr bwMode="auto">
          <a:xfrm>
            <a:off x="0" y="1143000"/>
            <a:ext cx="9396536" cy="2246769"/>
          </a:xfrm>
          <a:prstGeom prst="rect">
            <a:avLst/>
          </a:prstGeom>
          <a:noFill/>
          <a:ln w="12700">
            <a:noFill/>
            <a:miter lim="800000"/>
            <a:headEnd type="none" w="sm" len="sm"/>
            <a:tailEnd type="none" w="sm" len="sm"/>
          </a:ln>
        </p:spPr>
        <p:txBody>
          <a:bodyPr wrap="square">
            <a:spAutoFit/>
          </a:bodyPr>
          <a:lstStyle/>
          <a:p>
            <a:r>
              <a:rPr lang="el-GR" sz="2000" dirty="0"/>
              <a:t>Το </a:t>
            </a:r>
            <a:r>
              <a:rPr lang="el-GR" sz="2000" dirty="0" smtClean="0"/>
              <a:t>φιλτράρισμα </a:t>
            </a:r>
            <a:r>
              <a:rPr lang="en-US" sz="2000" dirty="0" smtClean="0"/>
              <a:t>(</a:t>
            </a:r>
            <a:r>
              <a:rPr lang="en-US" sz="2000" dirty="0"/>
              <a:t>filtering)</a:t>
            </a:r>
            <a:r>
              <a:rPr lang="el-GR" sz="2000" dirty="0"/>
              <a:t> και η </a:t>
            </a:r>
            <a:r>
              <a:rPr lang="el-GR" sz="2000" dirty="0" smtClean="0"/>
              <a:t>προώθηση </a:t>
            </a:r>
            <a:r>
              <a:rPr lang="en-US" sz="2000" dirty="0" smtClean="0"/>
              <a:t>(</a:t>
            </a:r>
            <a:r>
              <a:rPr lang="en-US" sz="2000" dirty="0"/>
              <a:t>forwarding)</a:t>
            </a:r>
            <a:r>
              <a:rPr lang="el-GR" sz="2000" dirty="0"/>
              <a:t> γίνονται με </a:t>
            </a:r>
            <a:r>
              <a:rPr lang="el-GR" sz="2000" dirty="0" smtClean="0"/>
              <a:t>ένα</a:t>
            </a:r>
            <a:r>
              <a:rPr lang="el-GR" sz="2000" dirty="0"/>
              <a:t> </a:t>
            </a:r>
            <a:r>
              <a:rPr lang="el-GR" sz="2000" b="1" dirty="0" smtClean="0"/>
              <a:t>πίνακα γέφυρας</a:t>
            </a:r>
            <a:endParaRPr lang="el-GR" sz="2000" b="1" dirty="0"/>
          </a:p>
          <a:p>
            <a:r>
              <a:rPr lang="el-GR" sz="2000" dirty="0"/>
              <a:t>Περιέχει καταχωρήσεις για:</a:t>
            </a:r>
          </a:p>
          <a:p>
            <a:pPr>
              <a:buFont typeface="Arial" pitchFamily="34" charset="0"/>
              <a:buChar char="•"/>
            </a:pPr>
            <a:r>
              <a:rPr lang="el-GR" sz="2000" dirty="0">
                <a:solidFill>
                  <a:srgbClr val="3333FF"/>
                </a:solidFill>
              </a:rPr>
              <a:t> </a:t>
            </a:r>
            <a:r>
              <a:rPr lang="en-US" sz="2000" dirty="0" smtClean="0">
                <a:solidFill>
                  <a:srgbClr val="3333FF"/>
                </a:solidFill>
              </a:rPr>
              <a:t>address</a:t>
            </a:r>
            <a:r>
              <a:rPr lang="el-GR" sz="2000" dirty="0" smtClean="0">
                <a:solidFill>
                  <a:srgbClr val="3333FF"/>
                </a:solidFill>
              </a:rPr>
              <a:t> </a:t>
            </a:r>
            <a:r>
              <a:rPr lang="en-US" sz="2000" dirty="0" smtClean="0">
                <a:solidFill>
                  <a:srgbClr val="3333FF"/>
                </a:solidFill>
              </a:rPr>
              <a:t>(</a:t>
            </a:r>
            <a:r>
              <a:rPr lang="el-GR" sz="2000" dirty="0">
                <a:solidFill>
                  <a:srgbClr val="3333FF"/>
                </a:solidFill>
              </a:rPr>
              <a:t>διεύθυνση </a:t>
            </a:r>
            <a:r>
              <a:rPr lang="en-US" sz="2000" dirty="0">
                <a:solidFill>
                  <a:srgbClr val="3333FF"/>
                </a:solidFill>
              </a:rPr>
              <a:t>LAN)</a:t>
            </a:r>
          </a:p>
          <a:p>
            <a:pPr>
              <a:buFont typeface="Arial" pitchFamily="34" charset="0"/>
              <a:buChar char="•"/>
            </a:pPr>
            <a:r>
              <a:rPr lang="el-GR" sz="2000" dirty="0">
                <a:solidFill>
                  <a:srgbClr val="3333FF"/>
                </a:solidFill>
              </a:rPr>
              <a:t> </a:t>
            </a:r>
            <a:r>
              <a:rPr lang="en-US" sz="2000" dirty="0" smtClean="0">
                <a:solidFill>
                  <a:srgbClr val="3333FF"/>
                </a:solidFill>
              </a:rPr>
              <a:t>interface</a:t>
            </a:r>
            <a:r>
              <a:rPr lang="el-GR" sz="2000" dirty="0" smtClean="0">
                <a:solidFill>
                  <a:srgbClr val="3333FF"/>
                </a:solidFill>
              </a:rPr>
              <a:t> </a:t>
            </a:r>
            <a:r>
              <a:rPr lang="en-US" sz="2000" dirty="0" smtClean="0">
                <a:solidFill>
                  <a:srgbClr val="3333FF"/>
                </a:solidFill>
              </a:rPr>
              <a:t>(</a:t>
            </a:r>
            <a:r>
              <a:rPr lang="el-GR" sz="2000" dirty="0">
                <a:solidFill>
                  <a:srgbClr val="3333FF"/>
                </a:solidFill>
              </a:rPr>
              <a:t>διασύνδεση γέφυρας που οδηγεί στον κόμβο</a:t>
            </a:r>
            <a:r>
              <a:rPr lang="en-US" sz="2000" dirty="0">
                <a:solidFill>
                  <a:srgbClr val="3333FF"/>
                </a:solidFill>
              </a:rPr>
              <a:t>)</a:t>
            </a:r>
            <a:endParaRPr lang="el-GR" sz="2000" dirty="0">
              <a:solidFill>
                <a:srgbClr val="3333FF"/>
              </a:solidFill>
            </a:endParaRPr>
          </a:p>
          <a:p>
            <a:pPr>
              <a:buFont typeface="Arial" pitchFamily="34" charset="0"/>
              <a:buChar char="•"/>
            </a:pPr>
            <a:r>
              <a:rPr lang="el-GR" sz="2000" dirty="0">
                <a:solidFill>
                  <a:srgbClr val="3333FF"/>
                </a:solidFill>
              </a:rPr>
              <a:t> </a:t>
            </a:r>
            <a:r>
              <a:rPr lang="el-GR" sz="2000" dirty="0" smtClean="0">
                <a:solidFill>
                  <a:srgbClr val="3333FF"/>
                </a:solidFill>
              </a:rPr>
              <a:t>Ώρα (</a:t>
            </a:r>
            <a:r>
              <a:rPr lang="el-GR" sz="2000" dirty="0">
                <a:solidFill>
                  <a:srgbClr val="3333FF"/>
                </a:solidFill>
              </a:rPr>
              <a:t>χρόνος που η καταχώρηση για τον κόμβο</a:t>
            </a:r>
          </a:p>
          <a:p>
            <a:r>
              <a:rPr lang="el-GR" sz="2000" dirty="0">
                <a:solidFill>
                  <a:srgbClr val="3333FF"/>
                </a:solidFill>
              </a:rPr>
              <a:t> τοποθετήθηκε στον πίνακα)</a:t>
            </a:r>
          </a:p>
        </p:txBody>
      </p:sp>
      <p:sp>
        <p:nvSpPr>
          <p:cNvPr id="13326" name="Line 45"/>
          <p:cNvSpPr>
            <a:spLocks noChangeShapeType="1"/>
          </p:cNvSpPr>
          <p:nvPr/>
        </p:nvSpPr>
        <p:spPr bwMode="auto">
          <a:xfrm>
            <a:off x="6813550" y="2319338"/>
            <a:ext cx="1981200" cy="0"/>
          </a:xfrm>
          <a:prstGeom prst="line">
            <a:avLst/>
          </a:prstGeom>
          <a:noFill/>
          <a:ln w="25400">
            <a:solidFill>
              <a:srgbClr val="FF0000"/>
            </a:solidFill>
            <a:round/>
            <a:headEnd/>
            <a:tailEnd/>
          </a:ln>
        </p:spPr>
        <p:txBody>
          <a:bodyPr wrap="none"/>
          <a:lstStyle/>
          <a:p>
            <a:endParaRPr lang="el-GR"/>
          </a:p>
        </p:txBody>
      </p:sp>
      <p:sp>
        <p:nvSpPr>
          <p:cNvPr id="13327" name="Line 46"/>
          <p:cNvSpPr>
            <a:spLocks noChangeShapeType="1"/>
          </p:cNvSpPr>
          <p:nvPr/>
        </p:nvSpPr>
        <p:spPr bwMode="auto">
          <a:xfrm>
            <a:off x="7688263" y="1970088"/>
            <a:ext cx="0" cy="1944687"/>
          </a:xfrm>
          <a:prstGeom prst="line">
            <a:avLst/>
          </a:prstGeom>
          <a:noFill/>
          <a:ln w="25400">
            <a:solidFill>
              <a:srgbClr val="FF0000"/>
            </a:solidFill>
            <a:round/>
            <a:headEnd/>
            <a:tailEnd/>
          </a:ln>
        </p:spPr>
        <p:txBody>
          <a:bodyPr wrap="none"/>
          <a:lstStyle/>
          <a:p>
            <a:endParaRPr lang="el-GR"/>
          </a:p>
        </p:txBody>
      </p:sp>
      <p:sp>
        <p:nvSpPr>
          <p:cNvPr id="13328" name="Text Box 47"/>
          <p:cNvSpPr txBox="1">
            <a:spLocks noChangeArrowheads="1"/>
          </p:cNvSpPr>
          <p:nvPr/>
        </p:nvSpPr>
        <p:spPr bwMode="auto">
          <a:xfrm>
            <a:off x="6669088" y="1939925"/>
            <a:ext cx="1028700" cy="366713"/>
          </a:xfrm>
          <a:prstGeom prst="rect">
            <a:avLst/>
          </a:prstGeom>
          <a:noFill/>
          <a:ln w="9525">
            <a:noFill/>
            <a:miter lim="800000"/>
            <a:headEnd/>
            <a:tailEnd/>
          </a:ln>
        </p:spPr>
        <p:txBody>
          <a:bodyPr wrap="none">
            <a:spAutoFit/>
          </a:bodyPr>
          <a:lstStyle/>
          <a:p>
            <a:pPr eaLnBrk="0" hangingPunct="0"/>
            <a:r>
              <a:rPr lang="en-US" sz="1800">
                <a:solidFill>
                  <a:srgbClr val="FF0000"/>
                </a:solidFill>
                <a:latin typeface="Comic Sans MS" pitchFamily="66" charset="0"/>
              </a:rPr>
              <a:t>address</a:t>
            </a:r>
          </a:p>
        </p:txBody>
      </p:sp>
      <p:sp>
        <p:nvSpPr>
          <p:cNvPr id="13329" name="Text Box 48"/>
          <p:cNvSpPr txBox="1">
            <a:spLocks noChangeArrowheads="1"/>
          </p:cNvSpPr>
          <p:nvPr/>
        </p:nvSpPr>
        <p:spPr bwMode="auto">
          <a:xfrm>
            <a:off x="7699375" y="1951038"/>
            <a:ext cx="1185863" cy="366712"/>
          </a:xfrm>
          <a:prstGeom prst="rect">
            <a:avLst/>
          </a:prstGeom>
          <a:noFill/>
          <a:ln w="9525">
            <a:noFill/>
            <a:miter lim="800000"/>
            <a:headEnd/>
            <a:tailEnd/>
          </a:ln>
        </p:spPr>
        <p:txBody>
          <a:bodyPr wrap="none">
            <a:spAutoFit/>
          </a:bodyPr>
          <a:lstStyle/>
          <a:p>
            <a:pPr eaLnBrk="0" hangingPunct="0"/>
            <a:r>
              <a:rPr lang="en-US" sz="1800">
                <a:solidFill>
                  <a:srgbClr val="FF0000"/>
                </a:solidFill>
                <a:latin typeface="Comic Sans MS" pitchFamily="66" charset="0"/>
              </a:rPr>
              <a:t>interface</a:t>
            </a:r>
          </a:p>
        </p:txBody>
      </p:sp>
      <p:sp>
        <p:nvSpPr>
          <p:cNvPr id="13330" name="Text Box 49"/>
          <p:cNvSpPr txBox="1">
            <a:spLocks noChangeArrowheads="1"/>
          </p:cNvSpPr>
          <p:nvPr/>
        </p:nvSpPr>
        <p:spPr bwMode="auto">
          <a:xfrm>
            <a:off x="7777163" y="2349500"/>
            <a:ext cx="323850" cy="1190625"/>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1</a:t>
            </a:r>
          </a:p>
          <a:p>
            <a:pPr eaLnBrk="0" hangingPunct="0"/>
            <a:r>
              <a:rPr lang="en-US" sz="1800">
                <a:latin typeface="Comic Sans MS" pitchFamily="66" charset="0"/>
              </a:rPr>
              <a:t>1</a:t>
            </a:r>
          </a:p>
          <a:p>
            <a:pPr eaLnBrk="0" hangingPunct="0"/>
            <a:r>
              <a:rPr lang="en-US" sz="1800">
                <a:latin typeface="Comic Sans MS" pitchFamily="66" charset="0"/>
              </a:rPr>
              <a:t>2</a:t>
            </a:r>
          </a:p>
          <a:p>
            <a:pPr eaLnBrk="0" hangingPunct="0"/>
            <a:r>
              <a:rPr lang="en-US" sz="1800">
                <a:latin typeface="Comic Sans MS" pitchFamily="66" charset="0"/>
              </a:rPr>
              <a:t>3</a:t>
            </a:r>
          </a:p>
        </p:txBody>
      </p:sp>
      <p:sp>
        <p:nvSpPr>
          <p:cNvPr id="13331" name="Text Box 50"/>
          <p:cNvSpPr txBox="1">
            <a:spLocks noChangeArrowheads="1"/>
          </p:cNvSpPr>
          <p:nvPr/>
        </p:nvSpPr>
        <p:spPr bwMode="auto">
          <a:xfrm>
            <a:off x="0" y="5286375"/>
            <a:ext cx="420688" cy="519113"/>
          </a:xfrm>
          <a:prstGeom prst="rect">
            <a:avLst/>
          </a:prstGeom>
          <a:noFill/>
          <a:ln w="12700">
            <a:noFill/>
            <a:miter lim="800000"/>
            <a:headEnd type="none" w="sm" len="sm"/>
            <a:tailEnd type="none" w="sm" len="sm"/>
          </a:ln>
        </p:spPr>
        <p:txBody>
          <a:bodyPr wrap="none">
            <a:spAutoFit/>
          </a:bodyPr>
          <a:lstStyle/>
          <a:p>
            <a:pPr algn="r"/>
            <a:r>
              <a:rPr lang="en-US"/>
              <a:t>A</a:t>
            </a:r>
            <a:endParaRPr lang="el-GR"/>
          </a:p>
        </p:txBody>
      </p:sp>
      <p:sp>
        <p:nvSpPr>
          <p:cNvPr id="13332" name="Text Box 51"/>
          <p:cNvSpPr txBox="1">
            <a:spLocks noChangeArrowheads="1"/>
          </p:cNvSpPr>
          <p:nvPr/>
        </p:nvSpPr>
        <p:spPr bwMode="auto">
          <a:xfrm>
            <a:off x="857250" y="5857875"/>
            <a:ext cx="420688" cy="519113"/>
          </a:xfrm>
          <a:prstGeom prst="rect">
            <a:avLst/>
          </a:prstGeom>
          <a:noFill/>
          <a:ln w="12700">
            <a:noFill/>
            <a:miter lim="800000"/>
            <a:headEnd type="none" w="sm" len="sm"/>
            <a:tailEnd type="none" w="sm" len="sm"/>
          </a:ln>
        </p:spPr>
        <p:txBody>
          <a:bodyPr wrap="none">
            <a:spAutoFit/>
          </a:bodyPr>
          <a:lstStyle/>
          <a:p>
            <a:pPr algn="r"/>
            <a:r>
              <a:rPr lang="en-US"/>
              <a:t>B</a:t>
            </a:r>
            <a:endParaRPr lang="el-GR"/>
          </a:p>
        </p:txBody>
      </p:sp>
      <p:sp>
        <p:nvSpPr>
          <p:cNvPr id="13333" name="Text Box 52"/>
          <p:cNvSpPr txBox="1">
            <a:spLocks noChangeArrowheads="1"/>
          </p:cNvSpPr>
          <p:nvPr/>
        </p:nvSpPr>
        <p:spPr bwMode="auto">
          <a:xfrm>
            <a:off x="2928938" y="6000750"/>
            <a:ext cx="420687" cy="519113"/>
          </a:xfrm>
          <a:prstGeom prst="rect">
            <a:avLst/>
          </a:prstGeom>
          <a:noFill/>
          <a:ln w="12700">
            <a:noFill/>
            <a:miter lim="800000"/>
            <a:headEnd type="none" w="sm" len="sm"/>
            <a:tailEnd type="none" w="sm" len="sm"/>
          </a:ln>
        </p:spPr>
        <p:txBody>
          <a:bodyPr wrap="none">
            <a:spAutoFit/>
          </a:bodyPr>
          <a:lstStyle/>
          <a:p>
            <a:pPr algn="r"/>
            <a:r>
              <a:rPr lang="en-US"/>
              <a:t>E</a:t>
            </a:r>
            <a:endParaRPr lang="el-GR"/>
          </a:p>
        </p:txBody>
      </p:sp>
      <p:sp>
        <p:nvSpPr>
          <p:cNvPr id="13334" name="Text Box 53"/>
          <p:cNvSpPr txBox="1">
            <a:spLocks noChangeArrowheads="1"/>
          </p:cNvSpPr>
          <p:nvPr/>
        </p:nvSpPr>
        <p:spPr bwMode="auto">
          <a:xfrm>
            <a:off x="7429500" y="5715000"/>
            <a:ext cx="460375" cy="519113"/>
          </a:xfrm>
          <a:prstGeom prst="rect">
            <a:avLst/>
          </a:prstGeom>
          <a:noFill/>
          <a:ln w="12700">
            <a:noFill/>
            <a:miter lim="800000"/>
            <a:headEnd type="none" w="sm" len="sm"/>
            <a:tailEnd type="none" w="sm" len="sm"/>
          </a:ln>
        </p:spPr>
        <p:txBody>
          <a:bodyPr wrap="none">
            <a:spAutoFit/>
          </a:bodyPr>
          <a:lstStyle/>
          <a:p>
            <a:pPr algn="r"/>
            <a:r>
              <a:rPr lang="en-US"/>
              <a:t>G</a:t>
            </a:r>
            <a:endParaRPr lang="el-GR"/>
          </a:p>
        </p:txBody>
      </p:sp>
      <p:sp>
        <p:nvSpPr>
          <p:cNvPr id="13335" name="Text Box 55"/>
          <p:cNvSpPr txBox="1">
            <a:spLocks noChangeArrowheads="1"/>
          </p:cNvSpPr>
          <p:nvPr/>
        </p:nvSpPr>
        <p:spPr bwMode="auto">
          <a:xfrm>
            <a:off x="7235825" y="2276475"/>
            <a:ext cx="387350" cy="457200"/>
          </a:xfrm>
          <a:prstGeom prst="rect">
            <a:avLst/>
          </a:prstGeom>
          <a:noFill/>
          <a:ln w="12700">
            <a:noFill/>
            <a:miter lim="800000"/>
            <a:headEnd type="none" w="sm" len="sm"/>
            <a:tailEnd type="none" w="sm" len="sm"/>
          </a:ln>
        </p:spPr>
        <p:txBody>
          <a:bodyPr wrap="none">
            <a:spAutoFit/>
          </a:bodyPr>
          <a:lstStyle/>
          <a:p>
            <a:pPr algn="r"/>
            <a:r>
              <a:rPr lang="en-US" sz="2400"/>
              <a:t>A</a:t>
            </a:r>
            <a:endParaRPr lang="el-GR" sz="2400"/>
          </a:p>
        </p:txBody>
      </p:sp>
      <p:sp>
        <p:nvSpPr>
          <p:cNvPr id="13336" name="Text Box 56"/>
          <p:cNvSpPr txBox="1">
            <a:spLocks noChangeArrowheads="1"/>
          </p:cNvSpPr>
          <p:nvPr/>
        </p:nvSpPr>
        <p:spPr bwMode="auto">
          <a:xfrm>
            <a:off x="7164388" y="2565400"/>
            <a:ext cx="420687" cy="457200"/>
          </a:xfrm>
          <a:prstGeom prst="rect">
            <a:avLst/>
          </a:prstGeom>
          <a:noFill/>
          <a:ln w="12700">
            <a:noFill/>
            <a:miter lim="800000"/>
            <a:headEnd type="none" w="sm" len="sm"/>
            <a:tailEnd type="none" w="sm" len="sm"/>
          </a:ln>
        </p:spPr>
        <p:txBody>
          <a:bodyPr>
            <a:spAutoFit/>
          </a:bodyPr>
          <a:lstStyle/>
          <a:p>
            <a:pPr algn="r"/>
            <a:r>
              <a:rPr lang="en-US" sz="2400"/>
              <a:t>B</a:t>
            </a:r>
            <a:endParaRPr lang="el-GR" sz="2400"/>
          </a:p>
        </p:txBody>
      </p:sp>
      <p:sp>
        <p:nvSpPr>
          <p:cNvPr id="13337" name="Text Box 57"/>
          <p:cNvSpPr txBox="1">
            <a:spLocks noChangeArrowheads="1"/>
          </p:cNvSpPr>
          <p:nvPr/>
        </p:nvSpPr>
        <p:spPr bwMode="auto">
          <a:xfrm>
            <a:off x="7308850" y="2852738"/>
            <a:ext cx="387350" cy="457200"/>
          </a:xfrm>
          <a:prstGeom prst="rect">
            <a:avLst/>
          </a:prstGeom>
          <a:noFill/>
          <a:ln w="12700">
            <a:noFill/>
            <a:miter lim="800000"/>
            <a:headEnd type="none" w="sm" len="sm"/>
            <a:tailEnd type="none" w="sm" len="sm"/>
          </a:ln>
        </p:spPr>
        <p:txBody>
          <a:bodyPr wrap="none">
            <a:spAutoFit/>
          </a:bodyPr>
          <a:lstStyle/>
          <a:p>
            <a:pPr algn="r"/>
            <a:r>
              <a:rPr lang="en-US" sz="2400"/>
              <a:t>E</a:t>
            </a:r>
            <a:endParaRPr lang="el-GR" sz="2400"/>
          </a:p>
        </p:txBody>
      </p:sp>
      <p:sp>
        <p:nvSpPr>
          <p:cNvPr id="13338" name="Text Box 58"/>
          <p:cNvSpPr txBox="1">
            <a:spLocks noChangeArrowheads="1"/>
          </p:cNvSpPr>
          <p:nvPr/>
        </p:nvSpPr>
        <p:spPr bwMode="auto">
          <a:xfrm>
            <a:off x="7235825" y="3141663"/>
            <a:ext cx="420688" cy="457200"/>
          </a:xfrm>
          <a:prstGeom prst="rect">
            <a:avLst/>
          </a:prstGeom>
          <a:noFill/>
          <a:ln w="12700">
            <a:noFill/>
            <a:miter lim="800000"/>
            <a:headEnd type="none" w="sm" len="sm"/>
            <a:tailEnd type="none" w="sm" len="sm"/>
          </a:ln>
        </p:spPr>
        <p:txBody>
          <a:bodyPr wrap="none">
            <a:spAutoFit/>
          </a:bodyPr>
          <a:lstStyle/>
          <a:p>
            <a:pPr algn="r"/>
            <a:r>
              <a:rPr lang="en-US" sz="2400"/>
              <a:t>G</a:t>
            </a:r>
            <a:endParaRPr lang="el-GR" sz="24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l-GR" dirty="0" smtClean="0"/>
              <a:t>Η ιδιότητα του </a:t>
            </a:r>
            <a:r>
              <a:rPr lang="en-US" b="1" dirty="0" smtClean="0"/>
              <a:t>self-learning</a:t>
            </a:r>
            <a:r>
              <a:rPr lang="el-GR" b="1" dirty="0" smtClean="0"/>
              <a:t> της γέφυρας</a:t>
            </a:r>
            <a:endParaRPr lang="el-GR" dirty="0" smtClean="0"/>
          </a:p>
        </p:txBody>
      </p:sp>
      <p:sp>
        <p:nvSpPr>
          <p:cNvPr id="86019" name="Rectangle 3"/>
          <p:cNvSpPr>
            <a:spLocks noGrp="1" noChangeArrowheads="1"/>
          </p:cNvSpPr>
          <p:nvPr>
            <p:ph idx="1"/>
          </p:nvPr>
        </p:nvSpPr>
        <p:spPr>
          <a:xfrm>
            <a:off x="0" y="1143000"/>
            <a:ext cx="9144000" cy="4648200"/>
          </a:xfrm>
        </p:spPr>
        <p:txBody>
          <a:bodyPr/>
          <a:lstStyle/>
          <a:p>
            <a:pPr marL="0" indent="0">
              <a:buNone/>
            </a:pPr>
            <a:r>
              <a:rPr lang="en-US" sz="2000" dirty="0" smtClean="0">
                <a:sym typeface="Wingdings" pitchFamily="2" charset="2"/>
              </a:rPr>
              <a:t>  </a:t>
            </a:r>
            <a:r>
              <a:rPr lang="el-GR" sz="2000" dirty="0" smtClean="0">
                <a:sym typeface="Wingdings" pitchFamily="2" charset="2"/>
              </a:rPr>
              <a:t>Κάθε πίνακας της γέφυρας κατασκευάζεται </a:t>
            </a:r>
            <a:r>
              <a:rPr lang="el-GR" sz="2000" b="1" i="1" u="sng" dirty="0" smtClean="0">
                <a:solidFill>
                  <a:srgbClr val="008000"/>
                </a:solidFill>
              </a:rPr>
              <a:t>αυτόματα,</a:t>
            </a:r>
            <a:r>
              <a:rPr lang="en-US" sz="2000" b="1" u="sng" dirty="0" smtClean="0"/>
              <a:t>  </a:t>
            </a:r>
            <a:r>
              <a:rPr lang="el-GR" sz="2000" b="1" i="1" u="sng" dirty="0" smtClean="0">
                <a:solidFill>
                  <a:schemeClr val="hlink"/>
                </a:solidFill>
              </a:rPr>
              <a:t>δυναμικά </a:t>
            </a:r>
            <a:r>
              <a:rPr lang="en-US" sz="2000" b="1" i="1" u="sng" dirty="0" smtClean="0">
                <a:solidFill>
                  <a:schemeClr val="hlink"/>
                </a:solidFill>
              </a:rPr>
              <a:t> </a:t>
            </a:r>
            <a:r>
              <a:rPr lang="el-GR" sz="2000" b="1" u="sng" dirty="0" smtClean="0"/>
              <a:t>και</a:t>
            </a:r>
            <a:r>
              <a:rPr lang="en-US" sz="2000" b="1" u="sng" dirty="0" smtClean="0"/>
              <a:t> </a:t>
            </a:r>
            <a:r>
              <a:rPr lang="el-GR" sz="2000" b="1" i="1" u="sng" dirty="0" smtClean="0">
                <a:solidFill>
                  <a:srgbClr val="3333FF"/>
                </a:solidFill>
              </a:rPr>
              <a:t>αυτόνομα</a:t>
            </a:r>
            <a:r>
              <a:rPr lang="en-US" sz="2000" dirty="0" smtClean="0"/>
              <a:t>, </a:t>
            </a:r>
          </a:p>
          <a:p>
            <a:pPr marL="0" indent="0">
              <a:buNone/>
            </a:pPr>
            <a:r>
              <a:rPr lang="en-US" sz="2000" dirty="0"/>
              <a:t> </a:t>
            </a:r>
            <a:r>
              <a:rPr lang="el-GR" sz="2000" dirty="0" smtClean="0"/>
              <a:t>χωρίς καμία επέμβαση από τον </a:t>
            </a:r>
            <a:r>
              <a:rPr lang="en-US" sz="2000" dirty="0" smtClean="0"/>
              <a:t>network administrator </a:t>
            </a:r>
            <a:r>
              <a:rPr lang="el-GR" sz="2000" dirty="0" smtClean="0"/>
              <a:t>ή </a:t>
            </a:r>
            <a:endParaRPr lang="en-US" sz="2000" dirty="0" smtClean="0"/>
          </a:p>
          <a:p>
            <a:pPr marL="0" indent="0">
              <a:buNone/>
            </a:pPr>
            <a:r>
              <a:rPr lang="en-US" sz="2000" dirty="0"/>
              <a:t> </a:t>
            </a:r>
            <a:r>
              <a:rPr lang="en-US" sz="2000" dirty="0" smtClean="0"/>
              <a:t> </a:t>
            </a:r>
            <a:r>
              <a:rPr lang="el-GR" sz="2000" dirty="0" smtClean="0"/>
              <a:t>κάποιο πρωτόκολλο παραμετροποίησης/ρύθμισης (</a:t>
            </a:r>
            <a:r>
              <a:rPr lang="en-US" sz="2000" dirty="0" smtClean="0"/>
              <a:t>configuration)!</a:t>
            </a:r>
          </a:p>
          <a:p>
            <a:pPr marL="0" indent="0">
              <a:buNone/>
            </a:pPr>
            <a:endParaRPr lang="en-US" sz="2000" dirty="0" smtClean="0"/>
          </a:p>
          <a:p>
            <a:pPr>
              <a:buFont typeface="Arial" pitchFamily="34" charset="0"/>
              <a:buChar char="•"/>
            </a:pPr>
            <a:r>
              <a:rPr lang="el-GR" sz="2000" dirty="0" smtClean="0"/>
              <a:t>Ο πίνακας της γέφυρας είναι </a:t>
            </a:r>
            <a:r>
              <a:rPr lang="el-GR" sz="2000" b="1" dirty="0" smtClean="0"/>
              <a:t>αρχικά κενός</a:t>
            </a:r>
            <a:endParaRPr lang="en-US" sz="2000" b="1" dirty="0" smtClean="0"/>
          </a:p>
          <a:p>
            <a:pPr>
              <a:buFont typeface="Arial" pitchFamily="34" charset="0"/>
              <a:buChar char="•"/>
            </a:pPr>
            <a:r>
              <a:rPr lang="el-GR" sz="2000" dirty="0" smtClean="0"/>
              <a:t>Όταν ένα πλαίσιο καταφθάνει σε μία από τις διασυνδέσεις</a:t>
            </a:r>
            <a:r>
              <a:rPr lang="en-US" sz="2000" dirty="0" smtClean="0"/>
              <a:t> </a:t>
            </a:r>
            <a:r>
              <a:rPr lang="el-GR" sz="2000" dirty="0" smtClean="0"/>
              <a:t>&amp; η διεύθυνση προορισμού του πλαισίου δε βρίσκεται στον πίνακα</a:t>
            </a:r>
            <a:r>
              <a:rPr lang="en-US" sz="2000" dirty="0" smtClean="0"/>
              <a:t>, </a:t>
            </a:r>
            <a:r>
              <a:rPr lang="el-GR" sz="2000" dirty="0" smtClean="0"/>
              <a:t>τότε η γέφυρα προωθεί αντίγραφα του πλαισίου στους </a:t>
            </a:r>
            <a:r>
              <a:rPr lang="en-US" sz="2000" dirty="0" smtClean="0"/>
              <a:t>output buffers</a:t>
            </a:r>
            <a:r>
              <a:rPr lang="el-GR" sz="2000" dirty="0" smtClean="0"/>
              <a:t>, που προηγούνται </a:t>
            </a:r>
            <a:r>
              <a:rPr lang="en-US" sz="2000" dirty="0" smtClean="0"/>
              <a:t> </a:t>
            </a:r>
            <a:r>
              <a:rPr lang="el-GR" sz="2000" b="1" dirty="0" smtClean="0">
                <a:solidFill>
                  <a:schemeClr val="hlink"/>
                </a:solidFill>
              </a:rPr>
              <a:t>όλων των άλλων διασυνδέσεων.</a:t>
            </a:r>
            <a:endParaRPr lang="en-US" sz="2000" dirty="0" smtClean="0"/>
          </a:p>
          <a:p>
            <a:pPr>
              <a:buFont typeface="Arial" pitchFamily="34" charset="0"/>
              <a:buChar char="•"/>
            </a:pPr>
            <a:r>
              <a:rPr lang="el-GR" sz="2000" dirty="0" smtClean="0"/>
              <a:t>Σε κάθε μία από αυτές τις άλλες</a:t>
            </a:r>
            <a:r>
              <a:rPr lang="en-US" sz="2000" dirty="0" smtClean="0"/>
              <a:t> </a:t>
            </a:r>
            <a:r>
              <a:rPr lang="el-GR" sz="2000" dirty="0" smtClean="0"/>
              <a:t>διασυνδέσεις,</a:t>
            </a:r>
            <a:r>
              <a:rPr lang="en-US" sz="2000" dirty="0" smtClean="0"/>
              <a:t> </a:t>
            </a:r>
            <a:r>
              <a:rPr lang="el-GR" sz="2000" dirty="0" smtClean="0"/>
              <a:t>το πλαίσιο μεταδίδεται μέσα στο </a:t>
            </a:r>
            <a:r>
              <a:rPr lang="en-US" sz="2000" dirty="0" smtClean="0"/>
              <a:t>LAN </a:t>
            </a:r>
            <a:r>
              <a:rPr lang="el-GR" sz="2000" dirty="0" smtClean="0"/>
              <a:t>τμήμα</a:t>
            </a:r>
            <a:r>
              <a:rPr lang="en-US" sz="2000" dirty="0" smtClean="0"/>
              <a:t> </a:t>
            </a:r>
            <a:r>
              <a:rPr lang="el-GR" sz="2000" dirty="0" smtClean="0"/>
              <a:t>χρησιμοποιώντας</a:t>
            </a:r>
            <a:r>
              <a:rPr lang="en-US" sz="2000" dirty="0" smtClean="0"/>
              <a:t> </a:t>
            </a:r>
            <a:r>
              <a:rPr lang="en-US" sz="2000" b="1" dirty="0" smtClean="0"/>
              <a:t>CSMA/CD</a:t>
            </a:r>
          </a:p>
          <a:p>
            <a:pPr marL="0" indent="0">
              <a:buNone/>
            </a:pPr>
            <a:endParaRPr lang="en-US" sz="2000" dirty="0" smtClean="0"/>
          </a:p>
          <a:p>
            <a:endParaRPr lang="el-GR" sz="20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l-GR" sz="2800" dirty="0" smtClean="0"/>
              <a:t>Η ιδιότητα του </a:t>
            </a:r>
            <a:r>
              <a:rPr lang="en-US" sz="2800" dirty="0" smtClean="0"/>
              <a:t>self-learning </a:t>
            </a:r>
            <a:r>
              <a:rPr lang="el-GR" sz="2800" dirty="0" smtClean="0"/>
              <a:t>της γέφυρας </a:t>
            </a:r>
            <a:r>
              <a:rPr lang="en-US" sz="2800" dirty="0" smtClean="0"/>
              <a:t>(</a:t>
            </a:r>
            <a:r>
              <a:rPr lang="en-US" sz="2800" dirty="0" err="1" smtClean="0"/>
              <a:t>con’td</a:t>
            </a:r>
            <a:r>
              <a:rPr lang="en-US" sz="2800" dirty="0" smtClean="0"/>
              <a:t>)</a:t>
            </a:r>
            <a:endParaRPr lang="el-GR" sz="2800" dirty="0" smtClean="0"/>
          </a:p>
        </p:txBody>
      </p:sp>
      <p:sp>
        <p:nvSpPr>
          <p:cNvPr id="87043" name="Rectangle 3"/>
          <p:cNvSpPr>
            <a:spLocks noGrp="1" noChangeArrowheads="1"/>
          </p:cNvSpPr>
          <p:nvPr>
            <p:ph idx="1"/>
          </p:nvPr>
        </p:nvSpPr>
        <p:spPr>
          <a:xfrm>
            <a:off x="0" y="1124744"/>
            <a:ext cx="9144000" cy="4648200"/>
          </a:xfrm>
        </p:spPr>
        <p:txBody>
          <a:bodyPr/>
          <a:lstStyle/>
          <a:p>
            <a:pPr>
              <a:buFont typeface="Arial" pitchFamily="34" charset="0"/>
              <a:buChar char="•"/>
            </a:pPr>
            <a:r>
              <a:rPr lang="el-GR" sz="2000" dirty="0"/>
              <a:t>Για κάθε πλαίσιο που λαμβάνεται,</a:t>
            </a:r>
            <a:r>
              <a:rPr lang="en-US" sz="2000" dirty="0"/>
              <a:t> </a:t>
            </a:r>
            <a:r>
              <a:rPr lang="el-GR" sz="2000" dirty="0"/>
              <a:t>η γέφυρα αποθηκεύει στον πίνακα της τη διεύθυνση </a:t>
            </a:r>
            <a:r>
              <a:rPr lang="en-US" sz="2000" dirty="0"/>
              <a:t>LAN </a:t>
            </a:r>
            <a:r>
              <a:rPr lang="el-GR" sz="2000" dirty="0" smtClean="0"/>
              <a:t>την</a:t>
            </a:r>
            <a:r>
              <a:rPr lang="en-US" sz="2000" i="1" dirty="0" smtClean="0"/>
              <a:t> </a:t>
            </a:r>
            <a:r>
              <a:rPr lang="en-US" sz="2000" i="1" u="sng" dirty="0"/>
              <a:t>source address</a:t>
            </a:r>
            <a:r>
              <a:rPr lang="el-GR" sz="2000" i="1" u="sng" dirty="0"/>
              <a:t> </a:t>
            </a:r>
            <a:r>
              <a:rPr lang="el-GR" sz="2000" dirty="0"/>
              <a:t>του πλαισίου</a:t>
            </a:r>
            <a:r>
              <a:rPr lang="en-US" sz="2000" i="1" dirty="0"/>
              <a:t>, </a:t>
            </a:r>
            <a:r>
              <a:rPr lang="el-GR" sz="2000" dirty="0" smtClean="0"/>
              <a:t>την</a:t>
            </a:r>
            <a:r>
              <a:rPr lang="en-US" sz="2000" dirty="0" smtClean="0"/>
              <a:t> </a:t>
            </a:r>
            <a:r>
              <a:rPr lang="el-GR" sz="2000" i="1" u="sng" dirty="0"/>
              <a:t>διασύνδεση</a:t>
            </a:r>
            <a:r>
              <a:rPr lang="en-US" sz="2000" dirty="0"/>
              <a:t> </a:t>
            </a:r>
            <a:r>
              <a:rPr lang="el-GR" sz="2000" dirty="0"/>
              <a:t>από την οποία φτάνει το πλαίσιο,</a:t>
            </a:r>
            <a:r>
              <a:rPr lang="en-US" sz="2000" dirty="0"/>
              <a:t> </a:t>
            </a:r>
            <a:r>
              <a:rPr lang="el-GR" sz="2000" dirty="0" smtClean="0"/>
              <a:t>την </a:t>
            </a:r>
            <a:r>
              <a:rPr lang="el-GR" sz="2000" i="1" u="sng" dirty="0"/>
              <a:t>τρέχουσα ώρα</a:t>
            </a:r>
            <a:r>
              <a:rPr lang="en-US" sz="2000" dirty="0"/>
              <a:t>. </a:t>
            </a:r>
            <a:endParaRPr lang="en-US" sz="2000" dirty="0" smtClean="0"/>
          </a:p>
          <a:p>
            <a:pPr marL="0" indent="0">
              <a:buNone/>
            </a:pPr>
            <a:r>
              <a:rPr lang="el-GR" sz="2000" dirty="0" smtClean="0"/>
              <a:t>Με </a:t>
            </a:r>
            <a:r>
              <a:rPr lang="el-GR" sz="2000" dirty="0"/>
              <a:t>αυτό τον τρόπο</a:t>
            </a:r>
            <a:r>
              <a:rPr lang="en-US" sz="2000" dirty="0"/>
              <a:t>, </a:t>
            </a:r>
            <a:r>
              <a:rPr lang="el-GR" sz="2000" dirty="0"/>
              <a:t>η γέφυρα  καταγράφει στον πίνακα της  το </a:t>
            </a:r>
            <a:r>
              <a:rPr lang="en-US" sz="2000" dirty="0"/>
              <a:t>LAN </a:t>
            </a:r>
            <a:r>
              <a:rPr lang="el-GR" sz="2000" dirty="0"/>
              <a:t>τμήμα, στο οποίο ο </a:t>
            </a:r>
            <a:r>
              <a:rPr lang="el-GR" sz="2000" dirty="0" smtClean="0"/>
              <a:t>αποστολέας </a:t>
            </a:r>
            <a:r>
              <a:rPr lang="el-GR" sz="2000" dirty="0"/>
              <a:t>βρίσκεται</a:t>
            </a:r>
            <a:r>
              <a:rPr lang="en-US" sz="2000" dirty="0"/>
              <a:t>. </a:t>
            </a:r>
            <a:endParaRPr lang="el-GR" sz="2000" dirty="0" smtClean="0"/>
          </a:p>
          <a:p>
            <a:pPr marL="0" indent="0">
              <a:buNone/>
            </a:pPr>
            <a:r>
              <a:rPr lang="el-GR" sz="2000" dirty="0" smtClean="0"/>
              <a:t>Εάν </a:t>
            </a:r>
            <a:r>
              <a:rPr lang="el-GR" sz="2000" dirty="0"/>
              <a:t>κάθε κόμβος στο </a:t>
            </a:r>
            <a:r>
              <a:rPr lang="en-US" sz="2000" dirty="0"/>
              <a:t>LAN </a:t>
            </a:r>
            <a:r>
              <a:rPr lang="el-GR" sz="2000" dirty="0"/>
              <a:t>στείλει ένα πλαίσιο</a:t>
            </a:r>
            <a:r>
              <a:rPr lang="en-US" sz="2000" dirty="0"/>
              <a:t>, </a:t>
            </a:r>
            <a:r>
              <a:rPr lang="el-GR" sz="2000" dirty="0"/>
              <a:t>τότε κάθε κόμβος θα έχει καταγραφεί στον </a:t>
            </a:r>
            <a:r>
              <a:rPr lang="el-GR" sz="2000" dirty="0" smtClean="0"/>
              <a:t>πίνακα …</a:t>
            </a:r>
          </a:p>
          <a:p>
            <a:pPr marL="0" indent="0">
              <a:buNone/>
            </a:pPr>
            <a:endParaRPr lang="en-US" sz="2000" dirty="0" smtClean="0"/>
          </a:p>
          <a:p>
            <a:pPr>
              <a:buFont typeface="Arial" pitchFamily="34" charset="0"/>
              <a:buChar char="•"/>
            </a:pPr>
            <a:r>
              <a:rPr lang="el-GR" sz="2000" dirty="0" smtClean="0"/>
              <a:t>Όταν ένα πλαίσιο φτάνει στις διασυνδέσεις &amp; η διεύθυνση  προορισμού του πλαισίου είναι στον πίνακα</a:t>
            </a:r>
            <a:r>
              <a:rPr lang="en-US" sz="2000" dirty="0" smtClean="0"/>
              <a:t>, </a:t>
            </a:r>
            <a:r>
              <a:rPr lang="el-GR" sz="2000" dirty="0" smtClean="0"/>
              <a:t>τότε η γέφυρα προωθεί το πλαίσιο στην κατάλληλη</a:t>
            </a:r>
            <a:r>
              <a:rPr lang="en-US" sz="2000" dirty="0" smtClean="0"/>
              <a:t> </a:t>
            </a:r>
            <a:r>
              <a:rPr lang="el-GR" sz="2000" dirty="0" smtClean="0"/>
              <a:t>διασύνδεση</a:t>
            </a:r>
            <a:endParaRPr lang="en-US" sz="2000" dirty="0" smtClean="0"/>
          </a:p>
          <a:p>
            <a:pPr>
              <a:buFont typeface="Arial" pitchFamily="34" charset="0"/>
              <a:buChar char="•"/>
            </a:pPr>
            <a:r>
              <a:rPr lang="el-GR" sz="2000" dirty="0" smtClean="0"/>
              <a:t>Η γέφυρα</a:t>
            </a:r>
            <a:r>
              <a:rPr lang="en-US" sz="2000" dirty="0" smtClean="0"/>
              <a:t> </a:t>
            </a:r>
            <a:r>
              <a:rPr lang="el-GR" sz="2000" dirty="0" smtClean="0"/>
              <a:t>διαγράφει μία διεύθυνση από τον πίνακα  αν δεν έχει ληφθεί κανένα πλαίσιο με αύτη τη διεύθυνση σαν διεύθυνση προέλευσης</a:t>
            </a:r>
            <a:r>
              <a:rPr lang="en-US" sz="2000" dirty="0" smtClean="0"/>
              <a:t> </a:t>
            </a:r>
            <a:r>
              <a:rPr lang="el-GR" sz="2000" dirty="0" smtClean="0"/>
              <a:t>μετά από κάποιο χρονικό διάστημα (</a:t>
            </a:r>
            <a:r>
              <a:rPr lang="en-US" sz="2000" i="1" u="sng" dirty="0" smtClean="0"/>
              <a:t>aging time</a:t>
            </a:r>
            <a:r>
              <a:rPr lang="en-US" sz="2000" dirty="0" smtClean="0"/>
              <a:t>)</a:t>
            </a:r>
            <a:endParaRPr lang="el-GR" sz="2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l-GR" dirty="0" smtClean="0"/>
              <a:t>Το καλυπτόμενο δέντρο στις γέφυρες</a:t>
            </a:r>
          </a:p>
        </p:txBody>
      </p:sp>
      <p:sp>
        <p:nvSpPr>
          <p:cNvPr id="88067" name="Rectangle 3"/>
          <p:cNvSpPr>
            <a:spLocks noGrp="1" noChangeArrowheads="1"/>
          </p:cNvSpPr>
          <p:nvPr>
            <p:ph idx="1"/>
          </p:nvPr>
        </p:nvSpPr>
        <p:spPr>
          <a:xfrm>
            <a:off x="0" y="1341438"/>
            <a:ext cx="9324975" cy="4648200"/>
          </a:xfrm>
        </p:spPr>
        <p:txBody>
          <a:bodyPr/>
          <a:lstStyle/>
          <a:p>
            <a:pPr>
              <a:lnSpc>
                <a:spcPct val="80000"/>
              </a:lnSpc>
              <a:buFont typeface="Monotype Sorts"/>
              <a:buNone/>
            </a:pPr>
            <a:r>
              <a:rPr lang="en-US" sz="3600" dirty="0" smtClean="0">
                <a:sym typeface="Wingdings" pitchFamily="2" charset="2"/>
              </a:rPr>
              <a:t></a:t>
            </a:r>
            <a:r>
              <a:rPr lang="el-GR" dirty="0" smtClean="0">
                <a:sym typeface="Wingdings" pitchFamily="2" charset="2"/>
              </a:rPr>
              <a:t> </a:t>
            </a:r>
            <a:r>
              <a:rPr lang="el-GR" sz="2000" dirty="0" smtClean="0"/>
              <a:t>Για την </a:t>
            </a:r>
            <a:r>
              <a:rPr lang="el-GR" sz="2000" b="1" dirty="0" smtClean="0">
                <a:solidFill>
                  <a:schemeClr val="hlink"/>
                </a:solidFill>
              </a:rPr>
              <a:t>αποφυγή των κυκλικών διαδρομών και του πολλαπλασιασμού </a:t>
            </a:r>
            <a:r>
              <a:rPr lang="el-GR" sz="2000" b="1" i="1" dirty="0" smtClean="0">
                <a:solidFill>
                  <a:schemeClr val="hlink"/>
                </a:solidFill>
              </a:rPr>
              <a:t>των πλαισίων:</a:t>
            </a:r>
            <a:endParaRPr lang="en-US" sz="2000" b="1" i="1" dirty="0" smtClean="0">
              <a:solidFill>
                <a:schemeClr val="hlink"/>
              </a:solidFill>
            </a:endParaRPr>
          </a:p>
          <a:p>
            <a:pPr>
              <a:lnSpc>
                <a:spcPct val="80000"/>
              </a:lnSpc>
              <a:buFont typeface="Monotype Sorts"/>
              <a:buNone/>
            </a:pPr>
            <a:r>
              <a:rPr lang="en-US" sz="2000" dirty="0" smtClean="0"/>
              <a:t>    </a:t>
            </a:r>
            <a:r>
              <a:rPr lang="el-GR" sz="2000" dirty="0" smtClean="0"/>
              <a:t>οι γέφυρες χρησιμοποιούν ένα</a:t>
            </a:r>
            <a:r>
              <a:rPr lang="en-US" sz="2000" dirty="0" smtClean="0"/>
              <a:t> </a:t>
            </a:r>
            <a:r>
              <a:rPr lang="el-GR" sz="2000" dirty="0" smtClean="0"/>
              <a:t>πρωτόκολλο καλυπτόμενου δέντρου</a:t>
            </a:r>
            <a:r>
              <a:rPr lang="en-US" sz="2000" dirty="0" smtClean="0"/>
              <a:t> </a:t>
            </a:r>
            <a:r>
              <a:rPr lang="el-GR" sz="2000" dirty="0" smtClean="0"/>
              <a:t>(</a:t>
            </a:r>
            <a:r>
              <a:rPr lang="en-US" sz="2000" i="1" dirty="0" smtClean="0"/>
              <a:t>spanning tree</a:t>
            </a:r>
            <a:r>
              <a:rPr lang="en-US" sz="2000" dirty="0" smtClean="0"/>
              <a:t> p</a:t>
            </a:r>
            <a:r>
              <a:rPr lang="en-US" sz="2000" i="1" dirty="0" smtClean="0"/>
              <a:t>rotocol</a:t>
            </a:r>
            <a:r>
              <a:rPr lang="el-GR" sz="2000" i="1" dirty="0" smtClean="0"/>
              <a:t>)</a:t>
            </a:r>
            <a:endParaRPr lang="en-US" sz="2000" i="1" dirty="0" smtClean="0"/>
          </a:p>
          <a:p>
            <a:pPr>
              <a:lnSpc>
                <a:spcPct val="80000"/>
              </a:lnSpc>
              <a:buFont typeface="Monotype Sorts"/>
              <a:buNone/>
            </a:pPr>
            <a:endParaRPr lang="en-US" sz="2000" i="1" dirty="0" smtClean="0"/>
          </a:p>
          <a:p>
            <a:pPr marL="0" indent="0">
              <a:lnSpc>
                <a:spcPct val="80000"/>
              </a:lnSpc>
              <a:buNone/>
            </a:pPr>
            <a:r>
              <a:rPr lang="el-GR" sz="2000" dirty="0" smtClean="0">
                <a:solidFill>
                  <a:schemeClr val="accent4"/>
                </a:solidFill>
              </a:rPr>
              <a:t>Στο πρωτόκολλο αυτό</a:t>
            </a:r>
            <a:r>
              <a:rPr lang="en-US" sz="2000" dirty="0" smtClean="0">
                <a:solidFill>
                  <a:schemeClr val="accent4"/>
                </a:solidFill>
              </a:rPr>
              <a:t>, </a:t>
            </a:r>
            <a:r>
              <a:rPr lang="el-GR" sz="2000" dirty="0" smtClean="0">
                <a:solidFill>
                  <a:schemeClr val="accent4"/>
                </a:solidFill>
              </a:rPr>
              <a:t>οι γέφυρες επικοινωνούν μεταξύ τους μέσω των</a:t>
            </a:r>
            <a:r>
              <a:rPr lang="en-US" sz="2000" dirty="0" smtClean="0">
                <a:solidFill>
                  <a:schemeClr val="accent4"/>
                </a:solidFill>
              </a:rPr>
              <a:t> LANs </a:t>
            </a:r>
          </a:p>
          <a:p>
            <a:pPr marL="0" indent="0">
              <a:lnSpc>
                <a:spcPct val="80000"/>
              </a:lnSpc>
              <a:buNone/>
            </a:pPr>
            <a:r>
              <a:rPr lang="el-GR" sz="2000" dirty="0" smtClean="0">
                <a:solidFill>
                  <a:schemeClr val="accent4"/>
                </a:solidFill>
              </a:rPr>
              <a:t>για να καθορίσουν ένα</a:t>
            </a:r>
            <a:r>
              <a:rPr lang="en-US" sz="2000" dirty="0" smtClean="0">
                <a:solidFill>
                  <a:schemeClr val="accent4"/>
                </a:solidFill>
              </a:rPr>
              <a:t> </a:t>
            </a:r>
            <a:r>
              <a:rPr lang="el-GR" sz="2000" dirty="0" smtClean="0">
                <a:solidFill>
                  <a:schemeClr val="accent4"/>
                </a:solidFill>
              </a:rPr>
              <a:t>καλυπτόμενο δέντρο</a:t>
            </a:r>
            <a:r>
              <a:rPr lang="en-US" sz="2000" dirty="0" smtClean="0">
                <a:solidFill>
                  <a:schemeClr val="accent4"/>
                </a:solidFill>
              </a:rPr>
              <a:t> </a:t>
            </a:r>
            <a:r>
              <a:rPr lang="el-GR" sz="2000" dirty="0" smtClean="0">
                <a:solidFill>
                  <a:schemeClr val="accent4"/>
                </a:solidFill>
              </a:rPr>
              <a:t>(</a:t>
            </a:r>
            <a:r>
              <a:rPr lang="en-US" sz="2000" dirty="0" smtClean="0">
                <a:solidFill>
                  <a:schemeClr val="accent4"/>
                </a:solidFill>
              </a:rPr>
              <a:t>spanning tree</a:t>
            </a:r>
            <a:r>
              <a:rPr lang="el-GR" sz="2000" dirty="0" smtClean="0">
                <a:solidFill>
                  <a:schemeClr val="accent4"/>
                </a:solidFill>
              </a:rPr>
              <a:t>), δηλαδή ένα υποσύνολο της αρχικής τοπολογίας </a:t>
            </a:r>
            <a:r>
              <a:rPr lang="el-GR" sz="2000" b="1" i="1" dirty="0" smtClean="0">
                <a:solidFill>
                  <a:schemeClr val="accent4"/>
                </a:solidFill>
              </a:rPr>
              <a:t>χωρίς</a:t>
            </a:r>
            <a:r>
              <a:rPr lang="en-US" sz="2000" b="1" i="1" dirty="0" smtClean="0">
                <a:solidFill>
                  <a:schemeClr val="accent4"/>
                </a:solidFill>
              </a:rPr>
              <a:t> loops</a:t>
            </a:r>
          </a:p>
          <a:p>
            <a:pPr marL="0" indent="0">
              <a:lnSpc>
                <a:spcPct val="80000"/>
              </a:lnSpc>
              <a:buNone/>
            </a:pPr>
            <a:endParaRPr lang="en-US" sz="2000" b="1" i="1" dirty="0" smtClean="0">
              <a:solidFill>
                <a:schemeClr val="accent4"/>
              </a:solidFill>
            </a:endParaRPr>
          </a:p>
          <a:p>
            <a:pPr marL="0" indent="0">
              <a:lnSpc>
                <a:spcPct val="80000"/>
              </a:lnSpc>
              <a:buNone/>
            </a:pPr>
            <a:r>
              <a:rPr lang="el-GR" sz="2000" dirty="0" smtClean="0"/>
              <a:t>Μετά που οι γέφυρες καθορίσουν ένα καλυπτόμενο δέντρο</a:t>
            </a:r>
            <a:r>
              <a:rPr lang="en-US" sz="2000" dirty="0" smtClean="0"/>
              <a:t>:</a:t>
            </a:r>
          </a:p>
          <a:p>
            <a:pPr>
              <a:lnSpc>
                <a:spcPct val="80000"/>
              </a:lnSpc>
              <a:buFont typeface="Arial" pitchFamily="34" charset="0"/>
              <a:buChar char="•"/>
            </a:pPr>
            <a:r>
              <a:rPr lang="en-US" sz="2000" dirty="0" smtClean="0"/>
              <a:t>    </a:t>
            </a:r>
            <a:r>
              <a:rPr lang="el-GR" sz="2000" dirty="0" smtClean="0"/>
              <a:t>οι γέφυρες </a:t>
            </a:r>
            <a:r>
              <a:rPr lang="el-GR" sz="2000" b="1" dirty="0" smtClean="0">
                <a:solidFill>
                  <a:srgbClr val="3333FF"/>
                </a:solidFill>
              </a:rPr>
              <a:t>αποσυνδέουν εικονικά τις κατάλληλες</a:t>
            </a:r>
            <a:r>
              <a:rPr lang="en-US" sz="2000" b="1" dirty="0" smtClean="0">
                <a:solidFill>
                  <a:srgbClr val="3333FF"/>
                </a:solidFill>
              </a:rPr>
              <a:t> </a:t>
            </a:r>
            <a:r>
              <a:rPr lang="el-GR" sz="2000" b="1" dirty="0" smtClean="0">
                <a:solidFill>
                  <a:srgbClr val="3333FF"/>
                </a:solidFill>
              </a:rPr>
              <a:t>διασυνδέσεις</a:t>
            </a:r>
            <a:r>
              <a:rPr lang="en-US" sz="2000" dirty="0" smtClean="0"/>
              <a:t> </a:t>
            </a:r>
          </a:p>
          <a:p>
            <a:pPr marL="0" indent="0">
              <a:lnSpc>
                <a:spcPct val="80000"/>
              </a:lnSpc>
              <a:buNone/>
            </a:pPr>
            <a:r>
              <a:rPr lang="en-US" sz="2000" dirty="0" smtClean="0"/>
              <a:t> </a:t>
            </a:r>
            <a:r>
              <a:rPr lang="el-GR" sz="2000" dirty="0" smtClean="0"/>
              <a:t>για να δημιουργήσουν το καλυπτόμενο δέντρο</a:t>
            </a:r>
            <a:r>
              <a:rPr lang="en-US" sz="2000" dirty="0" smtClean="0"/>
              <a:t> </a:t>
            </a:r>
            <a:r>
              <a:rPr lang="el-GR" sz="2000" dirty="0" smtClean="0"/>
              <a:t>από την αρχική τοπολογία.</a:t>
            </a:r>
            <a:endParaRPr lang="en-US" sz="2000" dirty="0" smtClean="0"/>
          </a:p>
          <a:p>
            <a:pPr marL="0" indent="0">
              <a:lnSpc>
                <a:spcPct val="80000"/>
              </a:lnSpc>
              <a:buNone/>
            </a:pPr>
            <a:r>
              <a:rPr lang="el-GR" sz="2000" dirty="0" smtClean="0"/>
              <a:t>Εάν αργότερα</a:t>
            </a:r>
            <a:r>
              <a:rPr lang="en-US" sz="2000" dirty="0" smtClean="0"/>
              <a:t>, </a:t>
            </a:r>
            <a:r>
              <a:rPr lang="el-GR" sz="2000" dirty="0" smtClean="0"/>
              <a:t>μία από τις ζεύξεις στο καλυπτόμενο δέντρο</a:t>
            </a:r>
            <a:r>
              <a:rPr lang="en-US" sz="2000" dirty="0" smtClean="0"/>
              <a:t> </a:t>
            </a:r>
            <a:r>
              <a:rPr lang="el-GR" sz="2000" dirty="0" smtClean="0"/>
              <a:t>αποτύχει</a:t>
            </a:r>
            <a:r>
              <a:rPr lang="en-US" sz="2000" dirty="0" smtClean="0"/>
              <a:t>:</a:t>
            </a:r>
          </a:p>
          <a:p>
            <a:pPr>
              <a:lnSpc>
                <a:spcPct val="80000"/>
              </a:lnSpc>
              <a:buFont typeface="Arial" pitchFamily="34" charset="0"/>
              <a:buChar char="•"/>
            </a:pPr>
            <a:r>
              <a:rPr lang="en-US" sz="2000" dirty="0" smtClean="0"/>
              <a:t>    </a:t>
            </a:r>
            <a:r>
              <a:rPr lang="el-GR" sz="2000" dirty="0" smtClean="0"/>
              <a:t>οι γέφυρες μπορούν </a:t>
            </a:r>
            <a:r>
              <a:rPr lang="el-GR" sz="2000" b="1" i="1" dirty="0" smtClean="0"/>
              <a:t>αυτόματα</a:t>
            </a:r>
            <a:r>
              <a:rPr lang="el-GR" sz="2000" dirty="0" smtClean="0"/>
              <a:t> να επανασυνδέσουν τις</a:t>
            </a:r>
            <a:r>
              <a:rPr lang="en-US" sz="2000" dirty="0" smtClean="0"/>
              <a:t> </a:t>
            </a:r>
            <a:r>
              <a:rPr lang="el-GR" sz="2000" dirty="0" smtClean="0"/>
              <a:t>διασυνδέσεις,</a:t>
            </a:r>
            <a:r>
              <a:rPr lang="en-US" sz="2000" dirty="0" smtClean="0"/>
              <a:t> </a:t>
            </a:r>
          </a:p>
          <a:p>
            <a:pPr>
              <a:lnSpc>
                <a:spcPct val="80000"/>
              </a:lnSpc>
              <a:buFont typeface="Arial" pitchFamily="34" charset="0"/>
              <a:buChar char="•"/>
            </a:pPr>
            <a:r>
              <a:rPr lang="en-US" sz="2000" dirty="0" smtClean="0"/>
              <a:t>    </a:t>
            </a:r>
            <a:r>
              <a:rPr lang="el-GR" sz="2000" dirty="0" smtClean="0"/>
              <a:t> </a:t>
            </a:r>
            <a:r>
              <a:rPr lang="el-GR" sz="2000" b="1" i="1" dirty="0" smtClean="0"/>
              <a:t>να τρέξουν τον αλγόριθμο του καλυπτόμενου δέντρου</a:t>
            </a:r>
            <a:r>
              <a:rPr lang="en-US" sz="2000" b="1" i="1" dirty="0" smtClean="0"/>
              <a:t> </a:t>
            </a:r>
            <a:r>
              <a:rPr lang="el-GR" sz="2000" b="1" i="1" dirty="0" smtClean="0"/>
              <a:t>ξανά</a:t>
            </a:r>
            <a:r>
              <a:rPr lang="en-US" sz="2000" dirty="0" smtClean="0"/>
              <a:t>, </a:t>
            </a:r>
            <a:r>
              <a:rPr lang="el-GR" sz="2000" dirty="0" smtClean="0"/>
              <a:t>και να καθορίσουν ένα νέο σύνολο</a:t>
            </a:r>
            <a:r>
              <a:rPr lang="en-US" sz="2000" dirty="0" smtClean="0"/>
              <a:t> </a:t>
            </a:r>
            <a:r>
              <a:rPr lang="el-GR" sz="2000" dirty="0" smtClean="0"/>
              <a:t>διασυνδέσεων, που πρέπει να αποσυνδεθούν εικονικά</a:t>
            </a:r>
            <a:endParaRPr lang="en-US" sz="2000" dirty="0" smtClean="0"/>
          </a:p>
          <a:p>
            <a:pPr>
              <a:lnSpc>
                <a:spcPct val="80000"/>
              </a:lnSpc>
            </a:pPr>
            <a:endParaRPr lang="el-GR"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smtClean="0"/>
              <a:t>Χρήσιμη Ορολογία στο Επίπεδο </a:t>
            </a:r>
            <a:r>
              <a:rPr lang="en-US" smtClean="0"/>
              <a:t>Z</a:t>
            </a:r>
            <a:r>
              <a:rPr lang="el-GR" smtClean="0"/>
              <a:t>εύξης</a:t>
            </a:r>
          </a:p>
        </p:txBody>
      </p:sp>
      <p:sp>
        <p:nvSpPr>
          <p:cNvPr id="28675" name="Rectangle 3"/>
          <p:cNvSpPr>
            <a:spLocks noGrp="1" noChangeArrowheads="1"/>
          </p:cNvSpPr>
          <p:nvPr>
            <p:ph idx="1"/>
          </p:nvPr>
        </p:nvSpPr>
        <p:spPr>
          <a:xfrm>
            <a:off x="0" y="1143000"/>
            <a:ext cx="9144000" cy="4648200"/>
          </a:xfrm>
        </p:spPr>
        <p:txBody>
          <a:bodyPr/>
          <a:lstStyle/>
          <a:p>
            <a:pPr marL="457200" indent="-457200">
              <a:lnSpc>
                <a:spcPct val="90000"/>
              </a:lnSpc>
            </a:pPr>
            <a:r>
              <a:rPr lang="el-GR" sz="2000" smtClean="0">
                <a:solidFill>
                  <a:schemeClr val="hlink"/>
                </a:solidFill>
              </a:rPr>
              <a:t>Κόμβους (</a:t>
            </a:r>
            <a:r>
              <a:rPr lang="en-US" sz="2000" smtClean="0">
                <a:solidFill>
                  <a:schemeClr val="hlink"/>
                </a:solidFill>
              </a:rPr>
              <a:t>nodes)</a:t>
            </a:r>
            <a:r>
              <a:rPr lang="el-GR" sz="2000" smtClean="0"/>
              <a:t> θα ονομάζομε</a:t>
            </a:r>
            <a:r>
              <a:rPr lang="en-US" sz="2000" smtClean="0"/>
              <a:t> </a:t>
            </a:r>
            <a:r>
              <a:rPr lang="el-GR" sz="2000" smtClean="0"/>
              <a:t>τα </a:t>
            </a:r>
            <a:r>
              <a:rPr lang="en-US" sz="2000" smtClean="0"/>
              <a:t>hosts (</a:t>
            </a:r>
            <a:r>
              <a:rPr lang="el-GR" sz="2000" smtClean="0"/>
              <a:t>τερματικά)</a:t>
            </a:r>
            <a:r>
              <a:rPr lang="en-US" sz="2000" smtClean="0"/>
              <a:t> &amp; </a:t>
            </a:r>
            <a:r>
              <a:rPr lang="el-GR" sz="2000" smtClean="0"/>
              <a:t>τους </a:t>
            </a:r>
            <a:r>
              <a:rPr lang="en-US" sz="2000" smtClean="0"/>
              <a:t>routers</a:t>
            </a:r>
            <a:r>
              <a:rPr lang="el-GR" sz="2000" smtClean="0"/>
              <a:t> (δρομολογητές)</a:t>
            </a:r>
          </a:p>
          <a:p>
            <a:pPr marL="457200" indent="-457200">
              <a:lnSpc>
                <a:spcPct val="90000"/>
              </a:lnSpc>
            </a:pPr>
            <a:r>
              <a:rPr lang="el-GR" sz="2000" smtClean="0">
                <a:solidFill>
                  <a:schemeClr val="hlink"/>
                </a:solidFill>
              </a:rPr>
              <a:t>Ζεύξεις (</a:t>
            </a:r>
            <a:r>
              <a:rPr lang="en-US" sz="2000" smtClean="0">
                <a:solidFill>
                  <a:schemeClr val="hlink"/>
                </a:solidFill>
              </a:rPr>
              <a:t>links):</a:t>
            </a:r>
            <a:r>
              <a:rPr lang="en-US" sz="2000" smtClean="0"/>
              <a:t> </a:t>
            </a:r>
            <a:r>
              <a:rPr lang="el-GR" sz="2000" smtClean="0"/>
              <a:t>κανάλια επικοινωνίας</a:t>
            </a:r>
            <a:r>
              <a:rPr lang="en-US" sz="2000" smtClean="0"/>
              <a:t> </a:t>
            </a:r>
            <a:r>
              <a:rPr lang="el-GR" sz="2000" smtClean="0"/>
              <a:t>που ενώνουν/συνδέουν γειτονικούς κόμβους</a:t>
            </a:r>
            <a:endParaRPr lang="en-US" sz="2000" smtClean="0"/>
          </a:p>
          <a:p>
            <a:pPr marL="457200" indent="-457200">
              <a:lnSpc>
                <a:spcPct val="90000"/>
              </a:lnSpc>
              <a:buFont typeface="Monotype Sorts"/>
              <a:buNone/>
            </a:pPr>
            <a:endParaRPr lang="en-US" sz="2000" smtClean="0"/>
          </a:p>
          <a:p>
            <a:pPr marL="457200" indent="-457200">
              <a:lnSpc>
                <a:spcPct val="90000"/>
              </a:lnSpc>
              <a:buFont typeface="Monotype Sorts"/>
              <a:buNone/>
            </a:pPr>
            <a:r>
              <a:rPr lang="en-US" sz="2000" b="1" smtClean="0">
                <a:solidFill>
                  <a:schemeClr val="hlink"/>
                </a:solidFill>
              </a:rPr>
              <a:t> </a:t>
            </a:r>
            <a:r>
              <a:rPr lang="en-GB" sz="2000" b="1" smtClean="0">
                <a:solidFill>
                  <a:schemeClr val="hlink"/>
                </a:solidFill>
              </a:rPr>
              <a:t>frames</a:t>
            </a:r>
            <a:r>
              <a:rPr lang="el-GR" sz="2000" b="1" smtClean="0">
                <a:solidFill>
                  <a:schemeClr val="hlink"/>
                </a:solidFill>
              </a:rPr>
              <a:t> επιπέδου ζεύξης</a:t>
            </a:r>
          </a:p>
          <a:p>
            <a:pPr marL="457200" indent="-457200">
              <a:lnSpc>
                <a:spcPct val="90000"/>
              </a:lnSpc>
              <a:buFont typeface="Monotype Sorts"/>
              <a:buNone/>
            </a:pPr>
            <a:r>
              <a:rPr lang="en-GB" sz="2000" b="1" smtClean="0">
                <a:solidFill>
                  <a:schemeClr val="hlink"/>
                </a:solidFill>
              </a:rPr>
              <a:t>         </a:t>
            </a:r>
            <a:endParaRPr lang="en-US" sz="2000" b="1" smtClean="0">
              <a:solidFill>
                <a:schemeClr val="hlink"/>
              </a:solidFill>
            </a:endParaRPr>
          </a:p>
          <a:p>
            <a:pPr marL="457200" indent="-457200">
              <a:lnSpc>
                <a:spcPct val="90000"/>
              </a:lnSpc>
            </a:pPr>
            <a:endParaRPr lang="en-US" sz="2000" smtClean="0"/>
          </a:p>
          <a:p>
            <a:pPr marL="457200" indent="-457200">
              <a:lnSpc>
                <a:spcPct val="90000"/>
              </a:lnSpc>
            </a:pPr>
            <a:r>
              <a:rPr lang="en-US" sz="2200" smtClean="0"/>
              <a:t> </a:t>
            </a:r>
            <a:r>
              <a:rPr lang="el-GR" sz="2200" smtClean="0"/>
              <a:t>Ο κόμβος που στέλνει</a:t>
            </a:r>
            <a:r>
              <a:rPr lang="en-GB" sz="2200" smtClean="0"/>
              <a:t>:</a:t>
            </a:r>
            <a:endParaRPr lang="en-US" sz="2200" smtClean="0"/>
          </a:p>
          <a:p>
            <a:pPr marL="457200" indent="-457200">
              <a:lnSpc>
                <a:spcPct val="90000"/>
              </a:lnSpc>
              <a:buFont typeface="Monotype Sorts"/>
              <a:buAutoNum type="arabicPeriod"/>
            </a:pPr>
            <a:r>
              <a:rPr lang="el-GR" sz="2200" b="1" smtClean="0"/>
              <a:t>Ενθυλακώνει</a:t>
            </a:r>
            <a:r>
              <a:rPr lang="en-US" sz="2200" b="1" smtClean="0"/>
              <a:t> </a:t>
            </a:r>
            <a:r>
              <a:rPr lang="el-GR" sz="2200" smtClean="0"/>
              <a:t>το</a:t>
            </a:r>
            <a:r>
              <a:rPr lang="en-US" sz="2200" smtClean="0"/>
              <a:t> </a:t>
            </a:r>
            <a:r>
              <a:rPr lang="en-US" sz="2200" b="1" i="1" smtClean="0">
                <a:solidFill>
                  <a:srgbClr val="3333FF"/>
                </a:solidFill>
              </a:rPr>
              <a:t>datagram</a:t>
            </a:r>
            <a:r>
              <a:rPr lang="en-US" sz="2200" smtClean="0"/>
              <a:t> </a:t>
            </a:r>
            <a:r>
              <a:rPr lang="el-GR" sz="2200" smtClean="0"/>
              <a:t>σε ένα</a:t>
            </a:r>
            <a:r>
              <a:rPr lang="en-US" sz="2200" smtClean="0"/>
              <a:t> </a:t>
            </a:r>
            <a:r>
              <a:rPr lang="en-GB" sz="2200" smtClean="0"/>
              <a:t>frame</a:t>
            </a:r>
            <a:r>
              <a:rPr lang="el-GR" sz="2200" smtClean="0"/>
              <a:t> επιπέδου ζεύξης,</a:t>
            </a:r>
            <a:r>
              <a:rPr lang="en-US" sz="2200" smtClean="0"/>
              <a:t> </a:t>
            </a:r>
            <a:r>
              <a:rPr lang="el-GR" sz="2200" smtClean="0"/>
              <a:t>και</a:t>
            </a:r>
            <a:r>
              <a:rPr lang="en-US" sz="2200" smtClean="0"/>
              <a:t> </a:t>
            </a:r>
          </a:p>
          <a:p>
            <a:pPr marL="457200" indent="-457200">
              <a:lnSpc>
                <a:spcPct val="90000"/>
              </a:lnSpc>
              <a:buFont typeface="Monotype Sorts"/>
              <a:buAutoNum type="arabicPeriod"/>
            </a:pPr>
            <a:r>
              <a:rPr lang="el-GR" sz="2200" b="1" smtClean="0"/>
              <a:t>μεταδίδει</a:t>
            </a:r>
            <a:r>
              <a:rPr lang="en-US" sz="2200" smtClean="0"/>
              <a:t> </a:t>
            </a:r>
            <a:r>
              <a:rPr lang="el-GR" sz="2200" smtClean="0"/>
              <a:t>το </a:t>
            </a:r>
            <a:r>
              <a:rPr lang="en-GB" sz="2200" smtClean="0"/>
              <a:t>frame</a:t>
            </a:r>
            <a:r>
              <a:rPr lang="el-GR" sz="2200" smtClean="0"/>
              <a:t> μέσω της ζεύξης</a:t>
            </a:r>
            <a:endParaRPr lang="en-US" sz="2200" smtClean="0"/>
          </a:p>
          <a:p>
            <a:pPr marL="457200" indent="-457200">
              <a:lnSpc>
                <a:spcPct val="90000"/>
              </a:lnSpc>
            </a:pPr>
            <a:r>
              <a:rPr lang="el-GR" sz="2200" smtClean="0"/>
              <a:t>Ο κόμβος που λαμβάνει</a:t>
            </a:r>
            <a:r>
              <a:rPr lang="en-GB" sz="2200" smtClean="0"/>
              <a:t>:</a:t>
            </a:r>
            <a:endParaRPr lang="en-US" sz="2200" smtClean="0"/>
          </a:p>
          <a:p>
            <a:pPr marL="457200" indent="-457200">
              <a:lnSpc>
                <a:spcPct val="90000"/>
              </a:lnSpc>
              <a:buFont typeface="Monotype Sorts"/>
              <a:buAutoNum type="arabicPeriod"/>
            </a:pPr>
            <a:r>
              <a:rPr lang="el-GR" sz="2200" i="1" smtClean="0"/>
              <a:t>λαμβάνει το </a:t>
            </a:r>
            <a:r>
              <a:rPr lang="en-GB" sz="2200" b="1" i="1" smtClean="0">
                <a:solidFill>
                  <a:srgbClr val="BAC620"/>
                </a:solidFill>
              </a:rPr>
              <a:t>frame</a:t>
            </a:r>
            <a:r>
              <a:rPr lang="el-GR" sz="2200" b="1" i="1" smtClean="0">
                <a:solidFill>
                  <a:srgbClr val="BAC620"/>
                </a:solidFill>
              </a:rPr>
              <a:t>,</a:t>
            </a:r>
            <a:r>
              <a:rPr lang="en-US" sz="2200" smtClean="0"/>
              <a:t> </a:t>
            </a:r>
            <a:r>
              <a:rPr lang="el-GR" sz="2200" smtClean="0"/>
              <a:t>και</a:t>
            </a:r>
            <a:r>
              <a:rPr lang="en-US" sz="2200" smtClean="0"/>
              <a:t> </a:t>
            </a:r>
          </a:p>
          <a:p>
            <a:pPr marL="457200" indent="-457200">
              <a:lnSpc>
                <a:spcPct val="90000"/>
              </a:lnSpc>
              <a:buFont typeface="Monotype Sorts"/>
              <a:buAutoNum type="arabicPeriod"/>
            </a:pPr>
            <a:r>
              <a:rPr lang="el-GR" sz="2200" smtClean="0"/>
              <a:t>αποσπά το</a:t>
            </a:r>
            <a:r>
              <a:rPr lang="en-US" sz="2200" smtClean="0"/>
              <a:t> </a:t>
            </a:r>
            <a:r>
              <a:rPr lang="en-US" sz="2200" b="1" i="1" smtClean="0">
                <a:solidFill>
                  <a:srgbClr val="3333FF"/>
                </a:solidFill>
              </a:rPr>
              <a:t>datagram</a:t>
            </a:r>
            <a:endParaRPr lang="el-GR" sz="2200" b="1" i="1" smtClean="0">
              <a:solidFill>
                <a:srgbClr val="3333FF"/>
              </a:solidFill>
            </a:endParaRPr>
          </a:p>
        </p:txBody>
      </p:sp>
      <p:sp>
        <p:nvSpPr>
          <p:cNvPr id="28676" name="Oval 7"/>
          <p:cNvSpPr>
            <a:spLocks noChangeArrowheads="1"/>
          </p:cNvSpPr>
          <p:nvPr/>
        </p:nvSpPr>
        <p:spPr bwMode="auto">
          <a:xfrm>
            <a:off x="0" y="2428875"/>
            <a:ext cx="3357563" cy="785813"/>
          </a:xfrm>
          <a:prstGeom prst="ellipse">
            <a:avLst/>
          </a:prstGeom>
          <a:noFill/>
          <a:ln w="57150">
            <a:solidFill>
              <a:srgbClr val="FFFF00"/>
            </a:solidFill>
            <a:round/>
            <a:headEnd type="none" w="sm" len="sm"/>
            <a:tailEnd type="none" w="sm" len="sm"/>
          </a:ln>
        </p:spPr>
        <p:txBody>
          <a:bodyPr wrap="none" anchor="ctr"/>
          <a:lstStyle/>
          <a:p>
            <a:pPr algn="r"/>
            <a:endParaRPr lang="en-GB"/>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Switches</a:t>
            </a:r>
            <a:endParaRPr lang="el-GR" smtClean="0"/>
          </a:p>
        </p:txBody>
      </p:sp>
      <p:sp>
        <p:nvSpPr>
          <p:cNvPr id="89091" name="Rectangle 3"/>
          <p:cNvSpPr>
            <a:spLocks noGrp="1" noChangeArrowheads="1"/>
          </p:cNvSpPr>
          <p:nvPr>
            <p:ph idx="1"/>
          </p:nvPr>
        </p:nvSpPr>
        <p:spPr>
          <a:xfrm>
            <a:off x="0" y="1143000"/>
            <a:ext cx="9144000" cy="4648200"/>
          </a:xfrm>
        </p:spPr>
        <p:txBody>
          <a:bodyPr/>
          <a:lstStyle/>
          <a:p>
            <a:pPr>
              <a:lnSpc>
                <a:spcPct val="80000"/>
              </a:lnSpc>
              <a:buFont typeface="Monotype Sorts"/>
              <a:buNone/>
            </a:pPr>
            <a:r>
              <a:rPr lang="en-US" sz="2000" smtClean="0"/>
              <a:t>In general:</a:t>
            </a:r>
          </a:p>
          <a:p>
            <a:pPr>
              <a:lnSpc>
                <a:spcPct val="80000"/>
              </a:lnSpc>
              <a:buFont typeface="Monotype Sorts"/>
              <a:buNone/>
            </a:pPr>
            <a:r>
              <a:rPr lang="en-US" sz="2000" smtClean="0"/>
              <a:t>When a packet arrives at a switch:</a:t>
            </a:r>
          </a:p>
          <a:p>
            <a:pPr>
              <a:lnSpc>
                <a:spcPct val="80000"/>
              </a:lnSpc>
              <a:buFont typeface="Monotype Sorts"/>
              <a:buNone/>
            </a:pPr>
            <a:r>
              <a:rPr lang="en-US" sz="2000" smtClean="0"/>
              <a:t>It really arrives on an </a:t>
            </a:r>
            <a:r>
              <a:rPr lang="en-US" sz="2000" b="1" i="1" smtClean="0">
                <a:solidFill>
                  <a:schemeClr val="hlink"/>
                </a:solidFill>
              </a:rPr>
              <a:t>inbound link</a:t>
            </a:r>
            <a:r>
              <a:rPr lang="en-US" sz="2000" smtClean="0"/>
              <a:t>, and leaves the switch on an </a:t>
            </a:r>
            <a:r>
              <a:rPr lang="en-US" sz="2000" b="1" i="1" smtClean="0">
                <a:solidFill>
                  <a:schemeClr val="hlink"/>
                </a:solidFill>
              </a:rPr>
              <a:t>outbound link</a:t>
            </a:r>
          </a:p>
          <a:p>
            <a:pPr>
              <a:lnSpc>
                <a:spcPct val="80000"/>
              </a:lnSpc>
              <a:buFont typeface="Monotype Sorts"/>
              <a:buNone/>
            </a:pPr>
            <a:endParaRPr lang="en-US" sz="2000" b="1" smtClean="0">
              <a:solidFill>
                <a:schemeClr val="hlink"/>
              </a:solidFill>
            </a:endParaRPr>
          </a:p>
          <a:p>
            <a:pPr>
              <a:lnSpc>
                <a:spcPct val="80000"/>
              </a:lnSpc>
              <a:buFont typeface="Monotype Sorts"/>
              <a:buNone/>
            </a:pPr>
            <a:r>
              <a:rPr lang="en-US" sz="2000" b="1" smtClean="0">
                <a:solidFill>
                  <a:schemeClr val="hlink"/>
                </a:solidFill>
              </a:rPr>
              <a:t>Store-and-forward:</a:t>
            </a:r>
          </a:p>
          <a:p>
            <a:pPr>
              <a:lnSpc>
                <a:spcPct val="80000"/>
              </a:lnSpc>
              <a:buFont typeface="Monotype Sorts"/>
              <a:buNone/>
            </a:pPr>
            <a:r>
              <a:rPr lang="en-US" sz="2000" smtClean="0"/>
              <a:t>The packet is </a:t>
            </a:r>
            <a:r>
              <a:rPr lang="en-US" sz="2000" b="1" smtClean="0"/>
              <a:t>first gathered &amp; stored in its </a:t>
            </a:r>
            <a:r>
              <a:rPr lang="en-US" sz="2000" b="1" i="1" u="sng" smtClean="0"/>
              <a:t>entirety</a:t>
            </a:r>
            <a:r>
              <a:rPr lang="en-US" sz="2000" b="1" smtClean="0"/>
              <a:t> </a:t>
            </a:r>
            <a:r>
              <a:rPr lang="en-US" sz="2000" smtClean="0"/>
              <a:t>before the switch begins to transmit it on the outbound link</a:t>
            </a:r>
          </a:p>
          <a:p>
            <a:pPr>
              <a:lnSpc>
                <a:spcPct val="80000"/>
              </a:lnSpc>
              <a:buFont typeface="Monotype Sorts"/>
              <a:buNone/>
            </a:pPr>
            <a:r>
              <a:rPr lang="en-US" sz="2000" smtClean="0"/>
              <a:t>In the case that the output buffer becomes empty before the whole packet has arrived to the switch, this gathering generates a </a:t>
            </a:r>
            <a:r>
              <a:rPr lang="en-US" sz="2000" b="1" smtClean="0"/>
              <a:t>store-and-forward delay</a:t>
            </a:r>
            <a:r>
              <a:rPr lang="en-US" sz="2000" smtClean="0"/>
              <a:t> at the switch</a:t>
            </a:r>
          </a:p>
          <a:p>
            <a:pPr>
              <a:lnSpc>
                <a:spcPct val="80000"/>
              </a:lnSpc>
              <a:buFont typeface="Monotype Sorts"/>
              <a:buNone/>
            </a:pPr>
            <a:r>
              <a:rPr lang="en-US" sz="2000" b="1" smtClean="0">
                <a:solidFill>
                  <a:schemeClr val="hlink"/>
                </a:solidFill>
              </a:rPr>
              <a:t>Cut-through:</a:t>
            </a:r>
          </a:p>
          <a:p>
            <a:pPr>
              <a:lnSpc>
                <a:spcPct val="80000"/>
              </a:lnSpc>
              <a:buFont typeface="Monotype Sorts"/>
              <a:buNone/>
            </a:pPr>
            <a:r>
              <a:rPr lang="en-US" sz="2000" smtClean="0"/>
              <a:t>If the buffer becomes empty before the entire packet has arrived, the switch can start to transmit the front of the packet while the back of the packet continues to arrive.</a:t>
            </a:r>
          </a:p>
          <a:p>
            <a:pPr>
              <a:lnSpc>
                <a:spcPct val="80000"/>
              </a:lnSpc>
              <a:buFont typeface="Monotype Sorts"/>
              <a:buNone/>
            </a:pPr>
            <a:r>
              <a:rPr lang="en-US" sz="2000" smtClean="0"/>
              <a:t>Before transmitting the packet on the outbound link, the portion of the packet that contains the destination address must first arrive</a:t>
            </a:r>
          </a:p>
          <a:p>
            <a:pPr>
              <a:lnSpc>
                <a:spcPct val="80000"/>
              </a:lnSpc>
              <a:buFont typeface="Monotype Sorts"/>
              <a:buNone/>
            </a:pPr>
            <a:endParaRPr lang="en-US" sz="2000" smtClean="0"/>
          </a:p>
          <a:p>
            <a:pPr>
              <a:lnSpc>
                <a:spcPct val="80000"/>
              </a:lnSpc>
            </a:pPr>
            <a:endParaRPr lang="el-GR" sz="20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2"/>
          <p:cNvSpPr>
            <a:spLocks noGrp="1" noChangeArrowheads="1"/>
          </p:cNvSpPr>
          <p:nvPr>
            <p:ph type="title"/>
          </p:nvPr>
        </p:nvSpPr>
        <p:spPr>
          <a:xfrm>
            <a:off x="395288" y="-242888"/>
            <a:ext cx="7772400" cy="1143001"/>
          </a:xfrm>
        </p:spPr>
        <p:txBody>
          <a:bodyPr/>
          <a:lstStyle/>
          <a:p>
            <a:r>
              <a:rPr lang="en-US" smtClean="0"/>
              <a:t>Switches: </a:t>
            </a:r>
            <a:r>
              <a:rPr lang="el-GR" smtClean="0"/>
              <a:t>αποκλειστική πρόσβαση</a:t>
            </a:r>
            <a:endParaRPr lang="en-US" smtClean="0"/>
          </a:p>
        </p:txBody>
      </p:sp>
      <p:sp>
        <p:nvSpPr>
          <p:cNvPr id="14345" name="Rectangle 3"/>
          <p:cNvSpPr>
            <a:spLocks noGrp="1" noChangeArrowheads="1"/>
          </p:cNvSpPr>
          <p:nvPr>
            <p:ph idx="1"/>
          </p:nvPr>
        </p:nvSpPr>
        <p:spPr>
          <a:xfrm>
            <a:off x="0" y="1147763"/>
            <a:ext cx="5682456" cy="5521325"/>
          </a:xfrm>
        </p:spPr>
        <p:txBody>
          <a:bodyPr/>
          <a:lstStyle/>
          <a:p>
            <a:pPr>
              <a:buFont typeface="Arial" pitchFamily="34" charset="0"/>
              <a:buChar char="•"/>
              <a:defRPr/>
            </a:pPr>
            <a:r>
              <a:rPr lang="el-GR" sz="2000" dirty="0" smtClean="0"/>
              <a:t>Το </a:t>
            </a:r>
            <a:r>
              <a:rPr lang="en-US" sz="2000" dirty="0" smtClean="0"/>
              <a:t>switch </a:t>
            </a:r>
            <a:r>
              <a:rPr lang="el-GR" sz="2000" dirty="0" smtClean="0"/>
              <a:t>έχει </a:t>
            </a:r>
            <a:r>
              <a:rPr lang="el-GR" sz="2000" b="1" i="1" dirty="0" smtClean="0">
                <a:solidFill>
                  <a:srgbClr val="008000"/>
                </a:solidFill>
              </a:rPr>
              <a:t>πολλά</a:t>
            </a:r>
            <a:r>
              <a:rPr lang="el-GR" sz="2000" b="1" dirty="0" smtClean="0">
                <a:solidFill>
                  <a:srgbClr val="008000"/>
                </a:solidFill>
              </a:rPr>
              <a:t> </a:t>
            </a:r>
            <a:r>
              <a:rPr lang="en-US" sz="2000" b="1" dirty="0" smtClean="0">
                <a:solidFill>
                  <a:srgbClr val="008000"/>
                </a:solidFill>
              </a:rPr>
              <a:t>interfaces</a:t>
            </a:r>
          </a:p>
          <a:p>
            <a:pPr>
              <a:buFont typeface="Arial" pitchFamily="34" charset="0"/>
              <a:buChar char="•"/>
              <a:defRPr/>
            </a:pPr>
            <a:r>
              <a:rPr lang="el-GR" sz="2000" dirty="0" smtClean="0"/>
              <a:t>Οι κόμβοι έχουν </a:t>
            </a:r>
            <a:r>
              <a:rPr lang="el-GR" sz="2000" b="1" u="sng" dirty="0" smtClean="0">
                <a:solidFill>
                  <a:srgbClr val="008000"/>
                </a:solidFill>
              </a:rPr>
              <a:t>άμεση σύνδεση </a:t>
            </a:r>
            <a:r>
              <a:rPr lang="el-GR" sz="2000" b="1" dirty="0" smtClean="0">
                <a:solidFill>
                  <a:srgbClr val="008000"/>
                </a:solidFill>
              </a:rPr>
              <a:t>στο </a:t>
            </a:r>
            <a:r>
              <a:rPr lang="en-US" sz="2000" b="1" dirty="0" smtClean="0">
                <a:solidFill>
                  <a:srgbClr val="008000"/>
                </a:solidFill>
              </a:rPr>
              <a:t>switch</a:t>
            </a:r>
          </a:p>
          <a:p>
            <a:pPr>
              <a:buFont typeface="Arial" pitchFamily="34" charset="0"/>
              <a:buChar char="•"/>
              <a:defRPr/>
            </a:pPr>
            <a:r>
              <a:rPr lang="en-US" sz="2000" b="1" i="1" u="sng" dirty="0" smtClean="0">
                <a:solidFill>
                  <a:schemeClr val="accent1"/>
                </a:solidFill>
              </a:rPr>
              <a:t>Full duplex</a:t>
            </a:r>
            <a:r>
              <a:rPr lang="el-GR" sz="2000" b="1" i="1" u="sng" dirty="0" smtClean="0">
                <a:solidFill>
                  <a:schemeClr val="accent1"/>
                </a:solidFill>
              </a:rPr>
              <a:t> </a:t>
            </a:r>
            <a:endParaRPr lang="en-US" sz="2000" b="1" i="1" u="sng" dirty="0" smtClean="0">
              <a:solidFill>
                <a:schemeClr val="accent1"/>
              </a:solidFill>
            </a:endParaRPr>
          </a:p>
          <a:p>
            <a:pPr marL="0" indent="0">
              <a:buNone/>
              <a:defRPr/>
            </a:pPr>
            <a:r>
              <a:rPr lang="el-GR" sz="1800" dirty="0">
                <a:solidFill>
                  <a:schemeClr val="accent4"/>
                </a:solidFill>
              </a:rPr>
              <a:t>δ</a:t>
            </a:r>
            <a:r>
              <a:rPr lang="el-GR" sz="1800" dirty="0" smtClean="0">
                <a:solidFill>
                  <a:schemeClr val="accent4"/>
                </a:solidFill>
              </a:rPr>
              <a:t>ηλ. μπορεί</a:t>
            </a:r>
            <a:r>
              <a:rPr lang="en-US" sz="1800" dirty="0" smtClean="0">
                <a:solidFill>
                  <a:schemeClr val="accent4"/>
                </a:solidFill>
              </a:rPr>
              <a:t> </a:t>
            </a:r>
            <a:r>
              <a:rPr lang="el-GR" sz="1800" b="1" dirty="0" smtClean="0">
                <a:solidFill>
                  <a:schemeClr val="accent4"/>
                </a:solidFill>
              </a:rPr>
              <a:t>ταυτόχρονα</a:t>
            </a:r>
            <a:r>
              <a:rPr lang="el-GR" sz="1800" dirty="0" smtClean="0">
                <a:solidFill>
                  <a:schemeClr val="accent4"/>
                </a:solidFill>
              </a:rPr>
              <a:t> να στείλει </a:t>
            </a:r>
            <a:r>
              <a:rPr lang="en-US" sz="1800" dirty="0" smtClean="0">
                <a:solidFill>
                  <a:schemeClr val="accent4"/>
                </a:solidFill>
              </a:rPr>
              <a:t>&amp;</a:t>
            </a:r>
            <a:r>
              <a:rPr lang="el-GR" sz="1800" dirty="0" smtClean="0">
                <a:solidFill>
                  <a:schemeClr val="accent4"/>
                </a:solidFill>
              </a:rPr>
              <a:t> να λάβει </a:t>
            </a:r>
          </a:p>
          <a:p>
            <a:pPr marL="0" indent="0">
              <a:buNone/>
              <a:defRPr/>
            </a:pPr>
            <a:r>
              <a:rPr lang="el-GR" sz="1800" b="1" dirty="0">
                <a:solidFill>
                  <a:schemeClr val="accent4"/>
                </a:solidFill>
              </a:rPr>
              <a:t> </a:t>
            </a:r>
            <a:r>
              <a:rPr lang="el-GR" sz="1800" b="1" dirty="0" smtClean="0">
                <a:solidFill>
                  <a:schemeClr val="accent4"/>
                </a:solidFill>
              </a:rPr>
              <a:t>στο ίδιο </a:t>
            </a:r>
            <a:r>
              <a:rPr lang="en-US" sz="1800" b="1" dirty="0" smtClean="0">
                <a:solidFill>
                  <a:schemeClr val="accent4"/>
                </a:solidFill>
              </a:rPr>
              <a:t>network interface</a:t>
            </a:r>
          </a:p>
          <a:p>
            <a:pPr marL="0" indent="0">
              <a:buNone/>
              <a:defRPr/>
            </a:pPr>
            <a:r>
              <a:rPr lang="el-GR" sz="2000" b="1" i="1" u="sng" dirty="0" smtClean="0">
                <a:solidFill>
                  <a:schemeClr val="accent1"/>
                </a:solidFill>
              </a:rPr>
              <a:t>Χωρίς</a:t>
            </a:r>
            <a:r>
              <a:rPr lang="el-GR" sz="2000" b="1" dirty="0" smtClean="0">
                <a:solidFill>
                  <a:schemeClr val="accent1"/>
                </a:solidFill>
              </a:rPr>
              <a:t> συγκρούσεις</a:t>
            </a:r>
            <a:endParaRPr lang="en-US" sz="2000" b="1" dirty="0" smtClean="0">
              <a:solidFill>
                <a:schemeClr val="accent1"/>
              </a:solidFill>
            </a:endParaRPr>
          </a:p>
          <a:p>
            <a:pPr>
              <a:buFont typeface="Monotype Sorts"/>
              <a:buNone/>
              <a:defRPr/>
            </a:pPr>
            <a:endParaRPr lang="en-US" sz="700" dirty="0" smtClean="0">
              <a:solidFill>
                <a:schemeClr val="accent2"/>
              </a:solidFill>
            </a:endParaRPr>
          </a:p>
          <a:p>
            <a:pPr>
              <a:buFont typeface="Monotype Sorts"/>
              <a:buNone/>
              <a:defRPr/>
            </a:pPr>
            <a:r>
              <a:rPr lang="en-US" sz="2000" dirty="0" smtClean="0">
                <a:solidFill>
                  <a:schemeClr val="accent2"/>
                </a:solidFill>
              </a:rPr>
              <a:t>    </a:t>
            </a:r>
            <a:r>
              <a:rPr lang="en-US" sz="2000" b="1" dirty="0" smtClean="0">
                <a:solidFill>
                  <a:schemeClr val="accent2"/>
                </a:solidFill>
              </a:rPr>
              <a:t>Switching</a:t>
            </a:r>
            <a:r>
              <a:rPr lang="en-US" sz="2000" dirty="0" smtClean="0">
                <a:solidFill>
                  <a:schemeClr val="accent2"/>
                </a:solidFill>
              </a:rPr>
              <a:t>: </a:t>
            </a:r>
            <a:r>
              <a:rPr lang="en-US" sz="2000" dirty="0" smtClean="0"/>
              <a:t>A-</a:t>
            </a:r>
            <a:r>
              <a:rPr lang="el-GR" sz="2000" dirty="0" smtClean="0"/>
              <a:t>στο</a:t>
            </a:r>
            <a:r>
              <a:rPr lang="en-US" sz="2000" dirty="0" smtClean="0"/>
              <a:t>-A’ </a:t>
            </a:r>
            <a:r>
              <a:rPr lang="el-GR" sz="2000" dirty="0" smtClean="0"/>
              <a:t>και</a:t>
            </a:r>
            <a:r>
              <a:rPr lang="en-US" sz="2000" dirty="0" smtClean="0"/>
              <a:t> B-</a:t>
            </a:r>
            <a:r>
              <a:rPr lang="el-GR" sz="2000" dirty="0" smtClean="0"/>
              <a:t>στο</a:t>
            </a:r>
            <a:r>
              <a:rPr lang="en-US" sz="2000" dirty="0" smtClean="0"/>
              <a:t>-B’ </a:t>
            </a:r>
            <a:r>
              <a:rPr lang="el-GR" sz="2000" b="1" dirty="0" smtClean="0"/>
              <a:t>ταυτόχρονα χωρίς συγκρούσεις</a:t>
            </a:r>
            <a:endParaRPr lang="en-US" sz="2000" b="1" dirty="0" smtClean="0"/>
          </a:p>
          <a:p>
            <a:pPr>
              <a:buFont typeface="Wingdings" pitchFamily="2" charset="2"/>
              <a:buChar char="$"/>
              <a:defRPr/>
            </a:pPr>
            <a:r>
              <a:rPr lang="el-GR" sz="2000" b="1" dirty="0" smtClean="0"/>
              <a:t>Τα </a:t>
            </a:r>
            <a:r>
              <a:rPr lang="en-US" sz="2000" b="1" dirty="0" smtClean="0"/>
              <a:t>switches </a:t>
            </a:r>
            <a:r>
              <a:rPr lang="el-GR" sz="2000" b="1" dirty="0" smtClean="0"/>
              <a:t>έχουν </a:t>
            </a:r>
            <a:r>
              <a:rPr lang="el-GR" sz="2000" b="1" i="1" dirty="0" smtClean="0">
                <a:solidFill>
                  <a:srgbClr val="3333FF"/>
                </a:solidFill>
              </a:rPr>
              <a:t>πολύ περισσότερα</a:t>
            </a:r>
            <a:r>
              <a:rPr lang="el-GR" sz="2000" b="1" dirty="0" smtClean="0">
                <a:solidFill>
                  <a:srgbClr val="3333FF"/>
                </a:solidFill>
              </a:rPr>
              <a:t> </a:t>
            </a:r>
            <a:r>
              <a:rPr lang="en-US" sz="2000" b="1" dirty="0" smtClean="0">
                <a:solidFill>
                  <a:srgbClr val="3333FF"/>
                </a:solidFill>
              </a:rPr>
              <a:t>network interfaces </a:t>
            </a:r>
            <a:r>
              <a:rPr lang="el-GR" sz="2000" b="1" dirty="0" smtClean="0"/>
              <a:t>από ότι τα </a:t>
            </a:r>
            <a:r>
              <a:rPr lang="en-US" sz="2000" b="1" dirty="0" smtClean="0"/>
              <a:t>bridges (</a:t>
            </a:r>
            <a:r>
              <a:rPr lang="el-GR" sz="2000" b="1" dirty="0" smtClean="0"/>
              <a:t>π.χ., 12 </a:t>
            </a:r>
            <a:r>
              <a:rPr lang="en-US" sz="2000" b="1" dirty="0" smtClean="0"/>
              <a:t>vs. 2-4)</a:t>
            </a:r>
            <a:r>
              <a:rPr lang="el-GR" sz="2000" b="1" dirty="0" smtClean="0"/>
              <a:t> !!!! </a:t>
            </a:r>
          </a:p>
          <a:p>
            <a:pPr marL="0" indent="0">
              <a:buNone/>
              <a:defRPr/>
            </a:pPr>
            <a:r>
              <a:rPr lang="el-GR" sz="2000" b="1" dirty="0"/>
              <a:t> </a:t>
            </a:r>
            <a:r>
              <a:rPr lang="el-GR" sz="2000" b="1" dirty="0" smtClean="0"/>
              <a:t>    Διαφορά από τα </a:t>
            </a:r>
            <a:r>
              <a:rPr lang="en-US" sz="2000" b="1" dirty="0" smtClean="0"/>
              <a:t>bridges!</a:t>
            </a:r>
          </a:p>
          <a:p>
            <a:pPr>
              <a:buFont typeface="Monotype Sorts"/>
              <a:buNone/>
              <a:defRPr/>
            </a:pPr>
            <a:r>
              <a:rPr lang="el-GR" sz="3200" b="1" dirty="0" err="1" smtClean="0">
                <a:sym typeface="Wingdings"/>
              </a:rPr>
              <a:t></a:t>
            </a:r>
            <a:r>
              <a:rPr lang="el-GR" sz="2000" b="1" dirty="0" err="1" smtClean="0"/>
              <a:t>Παρατηρείστε</a:t>
            </a:r>
            <a:r>
              <a:rPr lang="el-GR" sz="2000" b="1" dirty="0" smtClean="0"/>
              <a:t> επίσης τη διαφορά τους με τις </a:t>
            </a:r>
            <a:r>
              <a:rPr lang="en-US" sz="2000" b="1" dirty="0" smtClean="0"/>
              <a:t>shared LAN </a:t>
            </a:r>
            <a:r>
              <a:rPr lang="el-GR" sz="2000" b="1" dirty="0" smtClean="0"/>
              <a:t>συνδέσεις!!!!</a:t>
            </a:r>
          </a:p>
          <a:p>
            <a:pPr>
              <a:buFont typeface="Monotype Sorts"/>
              <a:buNone/>
              <a:defRPr/>
            </a:pPr>
            <a:r>
              <a:rPr lang="el-GR" sz="2000" b="1" dirty="0" smtClean="0"/>
              <a:t>Εδώ ο κάθε κόμβος έχει ΑΠΟΚΛΕΙΣΤΙΚΗ ΠΡΟΣΒΑΣΗ </a:t>
            </a:r>
          </a:p>
          <a:p>
            <a:pPr>
              <a:buFont typeface="Monotype Sorts"/>
              <a:buNone/>
              <a:defRPr/>
            </a:pPr>
            <a:endParaRPr lang="en-US" sz="2000" b="1" dirty="0" smtClean="0"/>
          </a:p>
          <a:p>
            <a:pPr>
              <a:buFont typeface="Monotype Sorts"/>
              <a:buNone/>
              <a:defRPr/>
            </a:pPr>
            <a:endParaRPr lang="en-US" sz="2000" dirty="0" smtClean="0"/>
          </a:p>
        </p:txBody>
      </p:sp>
      <p:grpSp>
        <p:nvGrpSpPr>
          <p:cNvPr id="14346" name="Group 4"/>
          <p:cNvGrpSpPr>
            <a:grpSpLocks/>
          </p:cNvGrpSpPr>
          <p:nvPr/>
        </p:nvGrpSpPr>
        <p:grpSpPr bwMode="auto">
          <a:xfrm>
            <a:off x="6249988" y="2865438"/>
            <a:ext cx="457200" cy="331787"/>
            <a:chOff x="620" y="1640"/>
            <a:chExt cx="288" cy="209"/>
          </a:xfrm>
        </p:grpSpPr>
        <p:sp>
          <p:nvSpPr>
            <p:cNvPr id="14361" name="Line 5"/>
            <p:cNvSpPr>
              <a:spLocks noChangeShapeType="1"/>
            </p:cNvSpPr>
            <p:nvPr/>
          </p:nvSpPr>
          <p:spPr bwMode="auto">
            <a:xfrm>
              <a:off x="908" y="1640"/>
              <a:ext cx="0" cy="0"/>
            </a:xfrm>
            <a:prstGeom prst="line">
              <a:avLst/>
            </a:prstGeom>
            <a:noFill/>
            <a:ln w="9525">
              <a:solidFill>
                <a:schemeClr val="tx1"/>
              </a:solidFill>
              <a:round/>
              <a:headEnd/>
              <a:tailEnd/>
            </a:ln>
          </p:spPr>
          <p:txBody>
            <a:bodyPr wrap="none"/>
            <a:lstStyle/>
            <a:p>
              <a:endParaRPr lang="el-GR"/>
            </a:p>
          </p:txBody>
        </p:sp>
        <p:sp>
          <p:nvSpPr>
            <p:cNvPr id="14362" name="Rectangle 6"/>
            <p:cNvSpPr>
              <a:spLocks noChangeArrowheads="1"/>
            </p:cNvSpPr>
            <p:nvPr/>
          </p:nvSpPr>
          <p:spPr bwMode="auto">
            <a:xfrm>
              <a:off x="620" y="178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pSp>
          <p:nvGrpSpPr>
            <p:cNvPr id="14363" name="Group 7"/>
            <p:cNvGrpSpPr>
              <a:grpSpLocks/>
            </p:cNvGrpSpPr>
            <p:nvPr/>
          </p:nvGrpSpPr>
          <p:grpSpPr bwMode="auto">
            <a:xfrm>
              <a:off x="764" y="1688"/>
              <a:ext cx="109" cy="91"/>
              <a:chOff x="576" y="3456"/>
              <a:chExt cx="288" cy="240"/>
            </a:xfrm>
          </p:grpSpPr>
          <p:sp>
            <p:nvSpPr>
              <p:cNvPr id="14364" name="Line 8"/>
              <p:cNvSpPr>
                <a:spLocks noChangeShapeType="1"/>
              </p:cNvSpPr>
              <p:nvPr/>
            </p:nvSpPr>
            <p:spPr bwMode="auto">
              <a:xfrm>
                <a:off x="624" y="3456"/>
                <a:ext cx="192" cy="240"/>
              </a:xfrm>
              <a:prstGeom prst="line">
                <a:avLst/>
              </a:prstGeom>
              <a:noFill/>
              <a:ln w="25400">
                <a:solidFill>
                  <a:schemeClr val="tx1"/>
                </a:solidFill>
                <a:round/>
                <a:headEnd/>
                <a:tailEnd/>
              </a:ln>
            </p:spPr>
            <p:txBody>
              <a:bodyPr wrap="none"/>
              <a:lstStyle/>
              <a:p>
                <a:endParaRPr lang="el-GR"/>
              </a:p>
            </p:txBody>
          </p:sp>
          <p:sp>
            <p:nvSpPr>
              <p:cNvPr id="14365" name="Line 9"/>
              <p:cNvSpPr>
                <a:spLocks noChangeShapeType="1"/>
              </p:cNvSpPr>
              <p:nvPr/>
            </p:nvSpPr>
            <p:spPr bwMode="auto">
              <a:xfrm flipH="1">
                <a:off x="576" y="3456"/>
                <a:ext cx="288" cy="240"/>
              </a:xfrm>
              <a:prstGeom prst="line">
                <a:avLst/>
              </a:prstGeom>
              <a:noFill/>
              <a:ln w="25400">
                <a:solidFill>
                  <a:schemeClr val="tx1"/>
                </a:solidFill>
                <a:round/>
                <a:headEnd/>
                <a:tailEnd/>
              </a:ln>
            </p:spPr>
            <p:txBody>
              <a:bodyPr wrap="none"/>
              <a:lstStyle/>
              <a:p>
                <a:endParaRPr lang="el-GR"/>
              </a:p>
            </p:txBody>
          </p:sp>
        </p:grpSp>
      </p:grpSp>
      <p:sp>
        <p:nvSpPr>
          <p:cNvPr id="14347" name="Text Box 10"/>
          <p:cNvSpPr txBox="1">
            <a:spLocks noChangeArrowheads="1"/>
          </p:cNvSpPr>
          <p:nvPr/>
        </p:nvSpPr>
        <p:spPr bwMode="auto">
          <a:xfrm>
            <a:off x="5495925" y="2913063"/>
            <a:ext cx="796925" cy="336550"/>
          </a:xfrm>
          <a:prstGeom prst="rect">
            <a:avLst/>
          </a:prstGeom>
          <a:noFill/>
          <a:ln w="9525">
            <a:noFill/>
            <a:miter lim="800000"/>
            <a:headEnd/>
            <a:tailEnd/>
          </a:ln>
        </p:spPr>
        <p:txBody>
          <a:bodyPr wrap="none">
            <a:spAutoFit/>
          </a:bodyPr>
          <a:lstStyle/>
          <a:p>
            <a:pPr eaLnBrk="0" hangingPunct="0"/>
            <a:r>
              <a:rPr lang="en-US" sz="1600">
                <a:solidFill>
                  <a:srgbClr val="339933"/>
                </a:solidFill>
                <a:latin typeface="Comic Sans MS" pitchFamily="66" charset="0"/>
              </a:rPr>
              <a:t>switch</a:t>
            </a:r>
          </a:p>
        </p:txBody>
      </p:sp>
      <p:graphicFrame>
        <p:nvGraphicFramePr>
          <p:cNvPr id="14338" name="Object 11"/>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4476" name="Clip" r:id="rId3" imgW="1305000" imgH="1085760" progId="">
                  <p:embed/>
                </p:oleObj>
              </mc:Choice>
              <mc:Fallback>
                <p:oleObj name="Clip" r:id="rId3"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12"/>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4477" name="Clip" r:id="rId5" imgW="1305000" imgH="1085760" progId="">
                  <p:embed/>
                </p:oleObj>
              </mc:Choice>
              <mc:Fallback>
                <p:oleObj name="Clip" r:id="rId5"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Line 13"/>
          <p:cNvSpPr>
            <a:spLocks noChangeShapeType="1"/>
          </p:cNvSpPr>
          <p:nvPr/>
        </p:nvSpPr>
        <p:spPr bwMode="auto">
          <a:xfrm>
            <a:off x="5575300" y="2582863"/>
            <a:ext cx="754063" cy="433387"/>
          </a:xfrm>
          <a:prstGeom prst="line">
            <a:avLst/>
          </a:prstGeom>
          <a:noFill/>
          <a:ln w="28575">
            <a:solidFill>
              <a:schemeClr val="tx1"/>
            </a:solidFill>
            <a:round/>
            <a:headEnd/>
            <a:tailEnd/>
          </a:ln>
        </p:spPr>
        <p:txBody>
          <a:bodyPr/>
          <a:lstStyle/>
          <a:p>
            <a:endParaRPr lang="el-GR"/>
          </a:p>
        </p:txBody>
      </p:sp>
      <p:sp>
        <p:nvSpPr>
          <p:cNvPr id="14349" name="Line 14"/>
          <p:cNvSpPr>
            <a:spLocks noChangeShapeType="1"/>
          </p:cNvSpPr>
          <p:nvPr/>
        </p:nvSpPr>
        <p:spPr bwMode="auto">
          <a:xfrm flipV="1">
            <a:off x="5637213" y="3200400"/>
            <a:ext cx="679450" cy="655638"/>
          </a:xfrm>
          <a:prstGeom prst="line">
            <a:avLst/>
          </a:prstGeom>
          <a:noFill/>
          <a:ln w="31750">
            <a:solidFill>
              <a:schemeClr val="tx1"/>
            </a:solidFill>
            <a:round/>
            <a:headEnd/>
            <a:tailEnd/>
          </a:ln>
        </p:spPr>
        <p:txBody>
          <a:bodyPr/>
          <a:lstStyle/>
          <a:p>
            <a:endParaRPr lang="el-GR"/>
          </a:p>
        </p:txBody>
      </p:sp>
      <p:sp>
        <p:nvSpPr>
          <p:cNvPr id="14350" name="Line 15"/>
          <p:cNvSpPr>
            <a:spLocks noChangeShapeType="1"/>
          </p:cNvSpPr>
          <p:nvPr/>
        </p:nvSpPr>
        <p:spPr bwMode="auto">
          <a:xfrm flipV="1">
            <a:off x="6761163" y="2533650"/>
            <a:ext cx="593725" cy="407988"/>
          </a:xfrm>
          <a:prstGeom prst="line">
            <a:avLst/>
          </a:prstGeom>
          <a:noFill/>
          <a:ln w="28575">
            <a:solidFill>
              <a:schemeClr val="tx1"/>
            </a:solidFill>
            <a:round/>
            <a:headEnd/>
            <a:tailEnd/>
          </a:ln>
        </p:spPr>
        <p:txBody>
          <a:bodyPr/>
          <a:lstStyle/>
          <a:p>
            <a:endParaRPr lang="el-GR"/>
          </a:p>
        </p:txBody>
      </p:sp>
      <p:sp>
        <p:nvSpPr>
          <p:cNvPr id="14351" name="Line 16"/>
          <p:cNvSpPr>
            <a:spLocks noChangeShapeType="1"/>
          </p:cNvSpPr>
          <p:nvPr/>
        </p:nvSpPr>
        <p:spPr bwMode="auto">
          <a:xfrm>
            <a:off x="6835775" y="3016250"/>
            <a:ext cx="939800" cy="395288"/>
          </a:xfrm>
          <a:prstGeom prst="line">
            <a:avLst/>
          </a:prstGeom>
          <a:noFill/>
          <a:ln w="28575">
            <a:solidFill>
              <a:schemeClr val="tx1"/>
            </a:solidFill>
            <a:round/>
            <a:headEnd/>
            <a:tailEnd/>
          </a:ln>
        </p:spPr>
        <p:txBody>
          <a:bodyPr/>
          <a:lstStyle/>
          <a:p>
            <a:endParaRPr lang="el-GR"/>
          </a:p>
        </p:txBody>
      </p:sp>
      <p:graphicFrame>
        <p:nvGraphicFramePr>
          <p:cNvPr id="14340" name="Object 17"/>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4478" name="Clip" r:id="rId6" imgW="1305000" imgH="1085760" progId="">
                  <p:embed/>
                </p:oleObj>
              </mc:Choice>
              <mc:Fallback>
                <p:oleObj name="Clip" r:id="rId6" imgW="1305000" imgH="1085760" progId="">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18"/>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4479" name="Clip" r:id="rId7" imgW="1305000" imgH="1085760" progId="">
                  <p:embed/>
                </p:oleObj>
              </mc:Choice>
              <mc:Fallback>
                <p:oleObj name="Clip" r:id="rId7" imgW="1305000" imgH="108576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2" name="Object 19"/>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4480" name="Clip" r:id="rId8" imgW="1305000" imgH="1085760" progId="">
                  <p:embed/>
                </p:oleObj>
              </mc:Choice>
              <mc:Fallback>
                <p:oleObj name="Clip" r:id="rId8" imgW="1305000" imgH="1085760" progId="">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p:spPr>
        <p:txBody>
          <a:bodyPr/>
          <a:lstStyle/>
          <a:p>
            <a:endParaRPr lang="el-GR"/>
          </a:p>
        </p:txBody>
      </p:sp>
      <p:graphicFrame>
        <p:nvGraphicFramePr>
          <p:cNvPr id="14343" name="Object 21"/>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4481" name="Clip" r:id="rId9" imgW="1305000" imgH="1085760" progId="">
                  <p:embed/>
                </p:oleObj>
              </mc:Choice>
              <mc:Fallback>
                <p:oleObj name="Clip" r:id="rId9" imgW="1305000" imgH="1085760"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3"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p:spPr>
        <p:txBody>
          <a:bodyPr/>
          <a:lstStyle/>
          <a:p>
            <a:endParaRPr lang="el-GR"/>
          </a:p>
        </p:txBody>
      </p:sp>
      <p:sp>
        <p:nvSpPr>
          <p:cNvPr id="14354" name="Text Box 23"/>
          <p:cNvSpPr txBox="1">
            <a:spLocks noChangeArrowheads="1"/>
          </p:cNvSpPr>
          <p:nvPr/>
        </p:nvSpPr>
        <p:spPr bwMode="auto">
          <a:xfrm>
            <a:off x="6411913" y="1243013"/>
            <a:ext cx="350837"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a:t>
            </a:r>
          </a:p>
        </p:txBody>
      </p:sp>
      <p:sp>
        <p:nvSpPr>
          <p:cNvPr id="14355" name="Text Box 24"/>
          <p:cNvSpPr txBox="1">
            <a:spLocks noChangeArrowheads="1"/>
          </p:cNvSpPr>
          <p:nvPr/>
        </p:nvSpPr>
        <p:spPr bwMode="auto">
          <a:xfrm>
            <a:off x="6605588" y="4502150"/>
            <a:ext cx="392112"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a:t>
            </a:r>
          </a:p>
        </p:txBody>
      </p:sp>
      <p:sp>
        <p:nvSpPr>
          <p:cNvPr id="14356" name="Text Box 25"/>
          <p:cNvSpPr txBox="1">
            <a:spLocks noChangeArrowheads="1"/>
          </p:cNvSpPr>
          <p:nvPr/>
        </p:nvSpPr>
        <p:spPr bwMode="auto">
          <a:xfrm>
            <a:off x="7827963" y="1912938"/>
            <a:ext cx="328612"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t>
            </a:r>
          </a:p>
        </p:txBody>
      </p:sp>
      <p:sp>
        <p:nvSpPr>
          <p:cNvPr id="14357" name="Text Box 26"/>
          <p:cNvSpPr txBox="1">
            <a:spLocks noChangeArrowheads="1"/>
          </p:cNvSpPr>
          <p:nvPr/>
        </p:nvSpPr>
        <p:spPr bwMode="auto">
          <a:xfrm>
            <a:off x="5497513" y="4398963"/>
            <a:ext cx="369887"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t>
            </a:r>
          </a:p>
        </p:txBody>
      </p:sp>
      <p:sp>
        <p:nvSpPr>
          <p:cNvPr id="14358" name="Text Box 27"/>
          <p:cNvSpPr txBox="1">
            <a:spLocks noChangeArrowheads="1"/>
          </p:cNvSpPr>
          <p:nvPr/>
        </p:nvSpPr>
        <p:spPr bwMode="auto">
          <a:xfrm>
            <a:off x="7918450" y="3779838"/>
            <a:ext cx="322263"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C</a:t>
            </a:r>
          </a:p>
        </p:txBody>
      </p:sp>
      <p:sp>
        <p:nvSpPr>
          <p:cNvPr id="14359" name="Text Box 28"/>
          <p:cNvSpPr txBox="1">
            <a:spLocks noChangeArrowheads="1"/>
          </p:cNvSpPr>
          <p:nvPr/>
        </p:nvSpPr>
        <p:spPr bwMode="auto">
          <a:xfrm>
            <a:off x="5006975" y="1860550"/>
            <a:ext cx="363538"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C’</a:t>
            </a:r>
          </a:p>
        </p:txBody>
      </p:sp>
      <p:sp>
        <p:nvSpPr>
          <p:cNvPr id="29" name="TextBox 28"/>
          <p:cNvSpPr txBox="1"/>
          <p:nvPr/>
        </p:nvSpPr>
        <p:spPr>
          <a:xfrm>
            <a:off x="5361027" y="4868863"/>
            <a:ext cx="3816350" cy="708025"/>
          </a:xfrm>
          <a:prstGeom prst="rect">
            <a:avLst/>
          </a:prstGeom>
          <a:solidFill>
            <a:schemeClr val="accent2">
              <a:lumMod val="20000"/>
              <a:lumOff val="80000"/>
            </a:schemeClr>
          </a:solidFill>
        </p:spPr>
        <p:txBody>
          <a:bodyPr>
            <a:spAutoFit/>
          </a:bodyPr>
          <a:lstStyle/>
          <a:p>
            <a:pPr>
              <a:defRPr/>
            </a:pPr>
            <a:r>
              <a:rPr lang="en-US" sz="2000" dirty="0"/>
              <a:t>Switches operate in full-duplex mode unlike bridges!</a:t>
            </a:r>
            <a:endParaRPr lang="el-GR" sz="20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0" y="-242888"/>
            <a:ext cx="7772400" cy="1143001"/>
          </a:xfrm>
        </p:spPr>
        <p:txBody>
          <a:bodyPr/>
          <a:lstStyle/>
          <a:p>
            <a:pPr>
              <a:defRPr/>
            </a:pPr>
            <a:r>
              <a:rPr lang="en-US" dirty="0" smtClean="0"/>
              <a:t>Switches: </a:t>
            </a:r>
            <a:r>
              <a:rPr lang="el-GR" b="1" i="1" dirty="0" smtClean="0">
                <a:solidFill>
                  <a:schemeClr val="accent1">
                    <a:lumMod val="75000"/>
                  </a:schemeClr>
                </a:solidFill>
              </a:rPr>
              <a:t>αποκλειστική</a:t>
            </a:r>
            <a:r>
              <a:rPr lang="el-GR" dirty="0" smtClean="0"/>
              <a:t> πρόσβαση</a:t>
            </a:r>
            <a:endParaRPr lang="en-US" dirty="0" smtClean="0"/>
          </a:p>
        </p:txBody>
      </p:sp>
      <p:grpSp>
        <p:nvGrpSpPr>
          <p:cNvPr id="15369" name="Group 4"/>
          <p:cNvGrpSpPr>
            <a:grpSpLocks/>
          </p:cNvGrpSpPr>
          <p:nvPr/>
        </p:nvGrpSpPr>
        <p:grpSpPr bwMode="auto">
          <a:xfrm>
            <a:off x="1476375" y="2133600"/>
            <a:ext cx="3290888" cy="3625850"/>
            <a:chOff x="3154" y="783"/>
            <a:chExt cx="2073" cy="2284"/>
          </a:xfrm>
        </p:grpSpPr>
        <p:grpSp>
          <p:nvGrpSpPr>
            <p:cNvPr id="15374" name="Group 4"/>
            <p:cNvGrpSpPr>
              <a:grpSpLocks/>
            </p:cNvGrpSpPr>
            <p:nvPr/>
          </p:nvGrpSpPr>
          <p:grpSpPr bwMode="auto">
            <a:xfrm>
              <a:off x="3937" y="1805"/>
              <a:ext cx="288" cy="209"/>
              <a:chOff x="620" y="1640"/>
              <a:chExt cx="288" cy="209"/>
            </a:xfrm>
          </p:grpSpPr>
          <p:sp>
            <p:nvSpPr>
              <p:cNvPr id="15388" name="Line 5"/>
              <p:cNvSpPr>
                <a:spLocks noChangeShapeType="1"/>
              </p:cNvSpPr>
              <p:nvPr/>
            </p:nvSpPr>
            <p:spPr bwMode="auto">
              <a:xfrm>
                <a:off x="908" y="1640"/>
                <a:ext cx="0" cy="0"/>
              </a:xfrm>
              <a:prstGeom prst="line">
                <a:avLst/>
              </a:prstGeom>
              <a:noFill/>
              <a:ln w="9525">
                <a:solidFill>
                  <a:schemeClr val="tx1"/>
                </a:solidFill>
                <a:round/>
                <a:headEnd/>
                <a:tailEnd/>
              </a:ln>
            </p:spPr>
            <p:txBody>
              <a:bodyPr wrap="none"/>
              <a:lstStyle/>
              <a:p>
                <a:endParaRPr lang="el-GR"/>
              </a:p>
            </p:txBody>
          </p:sp>
          <p:sp>
            <p:nvSpPr>
              <p:cNvPr id="15389" name="Rectangle 6"/>
              <p:cNvSpPr>
                <a:spLocks noChangeArrowheads="1"/>
              </p:cNvSpPr>
              <p:nvPr/>
            </p:nvSpPr>
            <p:spPr bwMode="auto">
              <a:xfrm>
                <a:off x="620" y="178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pSp>
            <p:nvGrpSpPr>
              <p:cNvPr id="15390" name="Group 7"/>
              <p:cNvGrpSpPr>
                <a:grpSpLocks/>
              </p:cNvGrpSpPr>
              <p:nvPr/>
            </p:nvGrpSpPr>
            <p:grpSpPr bwMode="auto">
              <a:xfrm>
                <a:off x="764" y="1688"/>
                <a:ext cx="109" cy="91"/>
                <a:chOff x="576" y="3456"/>
                <a:chExt cx="288" cy="240"/>
              </a:xfrm>
            </p:grpSpPr>
            <p:sp>
              <p:nvSpPr>
                <p:cNvPr id="15391" name="Line 8"/>
                <p:cNvSpPr>
                  <a:spLocks noChangeShapeType="1"/>
                </p:cNvSpPr>
                <p:nvPr/>
              </p:nvSpPr>
              <p:spPr bwMode="auto">
                <a:xfrm>
                  <a:off x="624" y="3456"/>
                  <a:ext cx="192" cy="240"/>
                </a:xfrm>
                <a:prstGeom prst="line">
                  <a:avLst/>
                </a:prstGeom>
                <a:noFill/>
                <a:ln w="25400">
                  <a:solidFill>
                    <a:schemeClr val="tx1"/>
                  </a:solidFill>
                  <a:round/>
                  <a:headEnd/>
                  <a:tailEnd/>
                </a:ln>
              </p:spPr>
              <p:txBody>
                <a:bodyPr wrap="none"/>
                <a:lstStyle/>
                <a:p>
                  <a:endParaRPr lang="el-GR"/>
                </a:p>
              </p:txBody>
            </p:sp>
            <p:sp>
              <p:nvSpPr>
                <p:cNvPr id="15392" name="Line 9"/>
                <p:cNvSpPr>
                  <a:spLocks noChangeShapeType="1"/>
                </p:cNvSpPr>
                <p:nvPr/>
              </p:nvSpPr>
              <p:spPr bwMode="auto">
                <a:xfrm flipH="1">
                  <a:off x="576" y="3456"/>
                  <a:ext cx="288" cy="240"/>
                </a:xfrm>
                <a:prstGeom prst="line">
                  <a:avLst/>
                </a:prstGeom>
                <a:noFill/>
                <a:ln w="25400">
                  <a:solidFill>
                    <a:schemeClr val="tx1"/>
                  </a:solidFill>
                  <a:round/>
                  <a:headEnd/>
                  <a:tailEnd/>
                </a:ln>
              </p:spPr>
              <p:txBody>
                <a:bodyPr wrap="none"/>
                <a:lstStyle/>
                <a:p>
                  <a:endParaRPr lang="el-GR"/>
                </a:p>
              </p:txBody>
            </p:sp>
          </p:grpSp>
        </p:grpSp>
        <p:sp>
          <p:nvSpPr>
            <p:cNvPr id="15375" name="Text Box 10"/>
            <p:cNvSpPr txBox="1">
              <a:spLocks noChangeArrowheads="1"/>
            </p:cNvSpPr>
            <p:nvPr/>
          </p:nvSpPr>
          <p:spPr bwMode="auto">
            <a:xfrm>
              <a:off x="3462" y="1835"/>
              <a:ext cx="502" cy="212"/>
            </a:xfrm>
            <a:prstGeom prst="rect">
              <a:avLst/>
            </a:prstGeom>
            <a:noFill/>
            <a:ln w="9525">
              <a:noFill/>
              <a:miter lim="800000"/>
              <a:headEnd/>
              <a:tailEnd/>
            </a:ln>
          </p:spPr>
          <p:txBody>
            <a:bodyPr wrap="none">
              <a:spAutoFit/>
            </a:bodyPr>
            <a:lstStyle/>
            <a:p>
              <a:pPr eaLnBrk="0" hangingPunct="0"/>
              <a:r>
                <a:rPr lang="en-US" sz="1600" b="1">
                  <a:solidFill>
                    <a:srgbClr val="339933"/>
                  </a:solidFill>
                  <a:latin typeface="Comic Sans MS" pitchFamily="66" charset="0"/>
                </a:rPr>
                <a:t>switch</a:t>
              </a:r>
            </a:p>
          </p:txBody>
        </p:sp>
        <p:graphicFrame>
          <p:nvGraphicFramePr>
            <p:cNvPr id="15362" name="Object 11"/>
            <p:cNvGraphicFramePr>
              <a:graphicFrameLocks noChangeAspect="1"/>
            </p:cNvGraphicFramePr>
            <p:nvPr/>
          </p:nvGraphicFramePr>
          <p:xfrm>
            <a:off x="3168" y="1377"/>
            <a:ext cx="385" cy="328"/>
          </p:xfrm>
          <a:graphic>
            <a:graphicData uri="http://schemas.openxmlformats.org/presentationml/2006/ole">
              <mc:AlternateContent xmlns:mc="http://schemas.openxmlformats.org/markup-compatibility/2006">
                <mc:Choice xmlns:v="urn:schemas-microsoft-com:vml" Requires="v">
                  <p:oleObj spid="_x0000_s15494" name="Clip" r:id="rId3" imgW="1305000" imgH="1085760" progId="">
                    <p:embed/>
                  </p:oleObj>
                </mc:Choice>
                <mc:Fallback>
                  <p:oleObj name="Clip" r:id="rId3"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137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12"/>
            <p:cNvGraphicFramePr>
              <a:graphicFrameLocks noChangeAspect="1"/>
            </p:cNvGraphicFramePr>
            <p:nvPr/>
          </p:nvGraphicFramePr>
          <p:xfrm>
            <a:off x="4842" y="2086"/>
            <a:ext cx="385" cy="328"/>
          </p:xfrm>
          <a:graphic>
            <a:graphicData uri="http://schemas.openxmlformats.org/presentationml/2006/ole">
              <mc:AlternateContent xmlns:mc="http://schemas.openxmlformats.org/markup-compatibility/2006">
                <mc:Choice xmlns:v="urn:schemas-microsoft-com:vml" Requires="v">
                  <p:oleObj spid="_x0000_s15495" name="Clip" r:id="rId5" imgW="1305000" imgH="1085760" progId="">
                    <p:embed/>
                  </p:oleObj>
                </mc:Choice>
                <mc:Fallback>
                  <p:oleObj name="Clip" r:id="rId5"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 y="2086"/>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6" name="Line 13"/>
            <p:cNvSpPr>
              <a:spLocks noChangeShapeType="1"/>
            </p:cNvSpPr>
            <p:nvPr/>
          </p:nvSpPr>
          <p:spPr bwMode="auto">
            <a:xfrm>
              <a:off x="3512" y="1627"/>
              <a:ext cx="475" cy="273"/>
            </a:xfrm>
            <a:prstGeom prst="line">
              <a:avLst/>
            </a:prstGeom>
            <a:noFill/>
            <a:ln w="28575">
              <a:solidFill>
                <a:schemeClr val="tx1"/>
              </a:solidFill>
              <a:round/>
              <a:headEnd/>
              <a:tailEnd/>
            </a:ln>
          </p:spPr>
          <p:txBody>
            <a:bodyPr/>
            <a:lstStyle/>
            <a:p>
              <a:endParaRPr lang="el-GR"/>
            </a:p>
          </p:txBody>
        </p:sp>
        <p:sp>
          <p:nvSpPr>
            <p:cNvPr id="15377" name="Line 14"/>
            <p:cNvSpPr>
              <a:spLocks noChangeShapeType="1"/>
            </p:cNvSpPr>
            <p:nvPr/>
          </p:nvSpPr>
          <p:spPr bwMode="auto">
            <a:xfrm flipV="1">
              <a:off x="3551" y="2016"/>
              <a:ext cx="428" cy="413"/>
            </a:xfrm>
            <a:prstGeom prst="line">
              <a:avLst/>
            </a:prstGeom>
            <a:noFill/>
            <a:ln w="31750">
              <a:solidFill>
                <a:schemeClr val="tx1"/>
              </a:solidFill>
              <a:round/>
              <a:headEnd/>
              <a:tailEnd/>
            </a:ln>
          </p:spPr>
          <p:txBody>
            <a:bodyPr/>
            <a:lstStyle/>
            <a:p>
              <a:endParaRPr lang="el-GR"/>
            </a:p>
          </p:txBody>
        </p:sp>
        <p:sp>
          <p:nvSpPr>
            <p:cNvPr id="15378" name="Line 15"/>
            <p:cNvSpPr>
              <a:spLocks noChangeShapeType="1"/>
            </p:cNvSpPr>
            <p:nvPr/>
          </p:nvSpPr>
          <p:spPr bwMode="auto">
            <a:xfrm flipV="1">
              <a:off x="4259" y="1596"/>
              <a:ext cx="374" cy="257"/>
            </a:xfrm>
            <a:prstGeom prst="line">
              <a:avLst/>
            </a:prstGeom>
            <a:noFill/>
            <a:ln w="28575">
              <a:solidFill>
                <a:schemeClr val="tx1"/>
              </a:solidFill>
              <a:round/>
              <a:headEnd/>
              <a:tailEnd/>
            </a:ln>
          </p:spPr>
          <p:txBody>
            <a:bodyPr/>
            <a:lstStyle/>
            <a:p>
              <a:endParaRPr lang="el-GR"/>
            </a:p>
          </p:txBody>
        </p:sp>
        <p:sp>
          <p:nvSpPr>
            <p:cNvPr id="15379" name="Line 16"/>
            <p:cNvSpPr>
              <a:spLocks noChangeShapeType="1"/>
            </p:cNvSpPr>
            <p:nvPr/>
          </p:nvSpPr>
          <p:spPr bwMode="auto">
            <a:xfrm>
              <a:off x="4286" y="1888"/>
              <a:ext cx="592" cy="249"/>
            </a:xfrm>
            <a:prstGeom prst="line">
              <a:avLst/>
            </a:prstGeom>
            <a:noFill/>
            <a:ln w="28575">
              <a:solidFill>
                <a:schemeClr val="tx1"/>
              </a:solidFill>
              <a:round/>
              <a:headEnd/>
              <a:tailEnd/>
            </a:ln>
          </p:spPr>
          <p:txBody>
            <a:bodyPr/>
            <a:lstStyle/>
            <a:p>
              <a:endParaRPr lang="el-GR"/>
            </a:p>
          </p:txBody>
        </p:sp>
        <p:graphicFrame>
          <p:nvGraphicFramePr>
            <p:cNvPr id="15364" name="Object 17"/>
            <p:cNvGraphicFramePr>
              <a:graphicFrameLocks noChangeAspect="1"/>
            </p:cNvGraphicFramePr>
            <p:nvPr/>
          </p:nvGraphicFramePr>
          <p:xfrm>
            <a:off x="3380" y="2417"/>
            <a:ext cx="385" cy="328"/>
          </p:xfrm>
          <a:graphic>
            <a:graphicData uri="http://schemas.openxmlformats.org/presentationml/2006/ole">
              <mc:AlternateContent xmlns:mc="http://schemas.openxmlformats.org/markup-compatibility/2006">
                <mc:Choice xmlns:v="urn:schemas-microsoft-com:vml" Requires="v">
                  <p:oleObj spid="_x0000_s15496" name="Clip" r:id="rId6" imgW="1305000" imgH="1085760" progId="">
                    <p:embed/>
                  </p:oleObj>
                </mc:Choice>
                <mc:Fallback>
                  <p:oleObj name="Clip" r:id="rId6" imgW="1305000" imgH="1085760" progId="">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241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5" name="Object 18"/>
            <p:cNvGraphicFramePr>
              <a:graphicFrameLocks noChangeAspect="1"/>
            </p:cNvGraphicFramePr>
            <p:nvPr/>
          </p:nvGraphicFramePr>
          <p:xfrm>
            <a:off x="4597" y="1387"/>
            <a:ext cx="385" cy="328"/>
          </p:xfrm>
          <a:graphic>
            <a:graphicData uri="http://schemas.openxmlformats.org/presentationml/2006/ole">
              <mc:AlternateContent xmlns:mc="http://schemas.openxmlformats.org/markup-compatibility/2006">
                <mc:Choice xmlns:v="urn:schemas-microsoft-com:vml" Requires="v">
                  <p:oleObj spid="_x0000_s15497" name="Clip" r:id="rId7" imgW="1305000" imgH="1085760" progId="">
                    <p:embed/>
                  </p:oleObj>
                </mc:Choice>
                <mc:Fallback>
                  <p:oleObj name="Clip" r:id="rId7" imgW="1305000" imgH="108576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 y="138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19"/>
            <p:cNvGraphicFramePr>
              <a:graphicFrameLocks noChangeAspect="1"/>
            </p:cNvGraphicFramePr>
            <p:nvPr/>
          </p:nvGraphicFramePr>
          <p:xfrm>
            <a:off x="3908" y="1022"/>
            <a:ext cx="385" cy="328"/>
          </p:xfrm>
          <a:graphic>
            <a:graphicData uri="http://schemas.openxmlformats.org/presentationml/2006/ole">
              <mc:AlternateContent xmlns:mc="http://schemas.openxmlformats.org/markup-compatibility/2006">
                <mc:Choice xmlns:v="urn:schemas-microsoft-com:vml" Requires="v">
                  <p:oleObj spid="_x0000_s15498" name="Clip" r:id="rId8" imgW="1305000" imgH="1085760" progId="">
                    <p:embed/>
                  </p:oleObj>
                </mc:Choice>
                <mc:Fallback>
                  <p:oleObj name="Clip" r:id="rId8" imgW="1305000" imgH="1085760" progId="">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 y="1022"/>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80" name="Line 20"/>
            <p:cNvSpPr>
              <a:spLocks noChangeShapeType="1"/>
            </p:cNvSpPr>
            <p:nvPr/>
          </p:nvSpPr>
          <p:spPr bwMode="auto">
            <a:xfrm flipH="1" flipV="1">
              <a:off x="4113" y="1343"/>
              <a:ext cx="7" cy="492"/>
            </a:xfrm>
            <a:prstGeom prst="line">
              <a:avLst/>
            </a:prstGeom>
            <a:noFill/>
            <a:ln w="28575">
              <a:solidFill>
                <a:schemeClr val="tx1"/>
              </a:solidFill>
              <a:round/>
              <a:headEnd/>
              <a:tailEnd/>
            </a:ln>
          </p:spPr>
          <p:txBody>
            <a:bodyPr/>
            <a:lstStyle/>
            <a:p>
              <a:endParaRPr lang="el-GR"/>
            </a:p>
          </p:txBody>
        </p:sp>
        <p:graphicFrame>
          <p:nvGraphicFramePr>
            <p:cNvPr id="15367" name="Object 21"/>
            <p:cNvGraphicFramePr>
              <a:graphicFrameLocks noChangeAspect="1"/>
            </p:cNvGraphicFramePr>
            <p:nvPr/>
          </p:nvGraphicFramePr>
          <p:xfrm>
            <a:off x="4109" y="2489"/>
            <a:ext cx="385" cy="328"/>
          </p:xfrm>
          <a:graphic>
            <a:graphicData uri="http://schemas.openxmlformats.org/presentationml/2006/ole">
              <mc:AlternateContent xmlns:mc="http://schemas.openxmlformats.org/markup-compatibility/2006">
                <mc:Choice xmlns:v="urn:schemas-microsoft-com:vml" Requires="v">
                  <p:oleObj spid="_x0000_s15499" name="Clip" r:id="rId9" imgW="1305000" imgH="1085760" progId="">
                    <p:embed/>
                  </p:oleObj>
                </mc:Choice>
                <mc:Fallback>
                  <p:oleObj name="Clip" r:id="rId9" imgW="1305000" imgH="1085760"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 y="2489"/>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81" name="Line 22"/>
            <p:cNvSpPr>
              <a:spLocks noChangeShapeType="1"/>
            </p:cNvSpPr>
            <p:nvPr/>
          </p:nvSpPr>
          <p:spPr bwMode="auto">
            <a:xfrm flipH="1" flipV="1">
              <a:off x="4119" y="1990"/>
              <a:ext cx="129" cy="509"/>
            </a:xfrm>
            <a:prstGeom prst="line">
              <a:avLst/>
            </a:prstGeom>
            <a:noFill/>
            <a:ln w="28575">
              <a:solidFill>
                <a:schemeClr val="tx1"/>
              </a:solidFill>
              <a:round/>
              <a:headEnd/>
              <a:tailEnd/>
            </a:ln>
          </p:spPr>
          <p:txBody>
            <a:bodyPr/>
            <a:lstStyle/>
            <a:p>
              <a:endParaRPr lang="el-GR"/>
            </a:p>
          </p:txBody>
        </p:sp>
        <p:sp>
          <p:nvSpPr>
            <p:cNvPr id="15382" name="Text Box 23"/>
            <p:cNvSpPr txBox="1">
              <a:spLocks noChangeArrowheads="1"/>
            </p:cNvSpPr>
            <p:nvPr/>
          </p:nvSpPr>
          <p:spPr bwMode="auto">
            <a:xfrm>
              <a:off x="4039" y="783"/>
              <a:ext cx="221"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a:t>
              </a:r>
            </a:p>
          </p:txBody>
        </p:sp>
        <p:sp>
          <p:nvSpPr>
            <p:cNvPr id="15383" name="Text Box 24"/>
            <p:cNvSpPr txBox="1">
              <a:spLocks noChangeArrowheads="1"/>
            </p:cNvSpPr>
            <p:nvPr/>
          </p:nvSpPr>
          <p:spPr bwMode="auto">
            <a:xfrm>
              <a:off x="4161" y="2836"/>
              <a:ext cx="247"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a:t>
              </a:r>
            </a:p>
          </p:txBody>
        </p:sp>
        <p:sp>
          <p:nvSpPr>
            <p:cNvPr id="15384" name="Text Box 25"/>
            <p:cNvSpPr txBox="1">
              <a:spLocks noChangeArrowheads="1"/>
            </p:cNvSpPr>
            <p:nvPr/>
          </p:nvSpPr>
          <p:spPr bwMode="auto">
            <a:xfrm>
              <a:off x="4931" y="1205"/>
              <a:ext cx="207"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t>
              </a:r>
            </a:p>
          </p:txBody>
        </p:sp>
        <p:sp>
          <p:nvSpPr>
            <p:cNvPr id="15385" name="Text Box 26"/>
            <p:cNvSpPr txBox="1">
              <a:spLocks noChangeArrowheads="1"/>
            </p:cNvSpPr>
            <p:nvPr/>
          </p:nvSpPr>
          <p:spPr bwMode="auto">
            <a:xfrm>
              <a:off x="3463" y="2771"/>
              <a:ext cx="233"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t>
              </a:r>
            </a:p>
          </p:txBody>
        </p:sp>
        <p:sp>
          <p:nvSpPr>
            <p:cNvPr id="15386" name="Text Box 27"/>
            <p:cNvSpPr txBox="1">
              <a:spLocks noChangeArrowheads="1"/>
            </p:cNvSpPr>
            <p:nvPr/>
          </p:nvSpPr>
          <p:spPr bwMode="auto">
            <a:xfrm>
              <a:off x="4988" y="2381"/>
              <a:ext cx="203"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C</a:t>
              </a:r>
            </a:p>
          </p:txBody>
        </p:sp>
        <p:sp>
          <p:nvSpPr>
            <p:cNvPr id="15387" name="Text Box 28"/>
            <p:cNvSpPr txBox="1">
              <a:spLocks noChangeArrowheads="1"/>
            </p:cNvSpPr>
            <p:nvPr/>
          </p:nvSpPr>
          <p:spPr bwMode="auto">
            <a:xfrm>
              <a:off x="3154" y="1172"/>
              <a:ext cx="22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C’</a:t>
              </a:r>
            </a:p>
          </p:txBody>
        </p:sp>
      </p:grpSp>
      <p:sp>
        <p:nvSpPr>
          <p:cNvPr id="15370" name="Line 31"/>
          <p:cNvSpPr>
            <a:spLocks noChangeShapeType="1"/>
          </p:cNvSpPr>
          <p:nvPr/>
        </p:nvSpPr>
        <p:spPr bwMode="auto">
          <a:xfrm flipV="1">
            <a:off x="3059113" y="2205038"/>
            <a:ext cx="2520950" cy="1152525"/>
          </a:xfrm>
          <a:prstGeom prst="line">
            <a:avLst/>
          </a:prstGeom>
          <a:noFill/>
          <a:ln w="12700">
            <a:solidFill>
              <a:schemeClr val="tx1"/>
            </a:solidFill>
            <a:round/>
            <a:headEnd type="triangle" w="med" len="med"/>
            <a:tailEnd type="none" w="sm" len="sm"/>
          </a:ln>
        </p:spPr>
        <p:txBody>
          <a:bodyPr/>
          <a:lstStyle/>
          <a:p>
            <a:endParaRPr lang="el-GR"/>
          </a:p>
        </p:txBody>
      </p:sp>
      <p:sp>
        <p:nvSpPr>
          <p:cNvPr id="15371" name="Text Box 32"/>
          <p:cNvSpPr txBox="1">
            <a:spLocks noChangeArrowheads="1"/>
          </p:cNvSpPr>
          <p:nvPr/>
        </p:nvSpPr>
        <p:spPr bwMode="auto">
          <a:xfrm>
            <a:off x="0" y="1052513"/>
            <a:ext cx="9144000" cy="4462760"/>
          </a:xfrm>
          <a:prstGeom prst="rect">
            <a:avLst/>
          </a:prstGeom>
          <a:noFill/>
          <a:ln w="12700">
            <a:noFill/>
            <a:miter lim="800000"/>
            <a:headEnd type="none" w="sm" len="sm"/>
            <a:tailEnd type="none" w="sm" len="sm"/>
          </a:ln>
        </p:spPr>
        <p:txBody>
          <a:bodyPr>
            <a:spAutoFit/>
          </a:bodyPr>
          <a:lstStyle/>
          <a:p>
            <a:pPr algn="r"/>
            <a:r>
              <a:rPr lang="el-GR" sz="1800" dirty="0"/>
              <a:t>Ένα ζευγάρι από </a:t>
            </a:r>
            <a:r>
              <a:rPr lang="en-US" sz="1800" b="1" i="1" dirty="0"/>
              <a:t>twisted pair cooper wire </a:t>
            </a:r>
            <a:r>
              <a:rPr lang="en-US" sz="1800" dirty="0"/>
              <a:t>(</a:t>
            </a:r>
            <a:r>
              <a:rPr lang="el-GR" sz="1800" dirty="0"/>
              <a:t>πχ 10</a:t>
            </a:r>
            <a:r>
              <a:rPr lang="en-US" sz="1800" dirty="0" err="1"/>
              <a:t>BaseT</a:t>
            </a:r>
            <a:r>
              <a:rPr lang="en-US" sz="1800" dirty="0"/>
              <a:t>, 100BaseT)</a:t>
            </a:r>
          </a:p>
          <a:p>
            <a:pPr algn="r"/>
            <a:r>
              <a:rPr lang="el-GR" sz="1800" dirty="0"/>
              <a:t>Το ένα καλώδιο για τις μεταδόσεις από τον πομπό </a:t>
            </a:r>
            <a:r>
              <a:rPr lang="el-GR" sz="1800" b="1" i="1" dirty="0"/>
              <a:t>Α</a:t>
            </a:r>
            <a:r>
              <a:rPr lang="el-GR" sz="1800" dirty="0"/>
              <a:t> </a:t>
            </a:r>
            <a:r>
              <a:rPr lang="el-GR" sz="1800" b="1" dirty="0">
                <a:solidFill>
                  <a:schemeClr val="accent2">
                    <a:lumMod val="75000"/>
                  </a:schemeClr>
                </a:solidFill>
              </a:rPr>
              <a:t>προς το </a:t>
            </a:r>
            <a:r>
              <a:rPr lang="en-US" sz="1800" b="1" dirty="0">
                <a:solidFill>
                  <a:schemeClr val="accent2">
                    <a:lumMod val="75000"/>
                  </a:schemeClr>
                </a:solidFill>
              </a:rPr>
              <a:t>switch </a:t>
            </a:r>
          </a:p>
          <a:p>
            <a:pPr algn="r"/>
            <a:r>
              <a:rPr lang="en-US" sz="1800" b="1" dirty="0">
                <a:solidFill>
                  <a:schemeClr val="accent2">
                    <a:lumMod val="75000"/>
                  </a:schemeClr>
                </a:solidFill>
              </a:rPr>
              <a:t>&amp; </a:t>
            </a:r>
            <a:r>
              <a:rPr lang="el-GR" sz="1800" b="1" dirty="0">
                <a:solidFill>
                  <a:schemeClr val="accent2">
                    <a:lumMod val="75000"/>
                  </a:schemeClr>
                </a:solidFill>
              </a:rPr>
              <a:t>το άλλο καλώδιο για τις μεταδόσεις </a:t>
            </a:r>
            <a:r>
              <a:rPr lang="el-GR" sz="1800" b="1" dirty="0" smtClean="0">
                <a:solidFill>
                  <a:schemeClr val="accent2">
                    <a:lumMod val="75000"/>
                  </a:schemeClr>
                </a:solidFill>
              </a:rPr>
              <a:t>από </a:t>
            </a:r>
            <a:r>
              <a:rPr lang="el-GR" sz="1800" b="1" dirty="0">
                <a:solidFill>
                  <a:schemeClr val="accent2">
                    <a:lumMod val="75000"/>
                  </a:schemeClr>
                </a:solidFill>
              </a:rPr>
              <a:t>το </a:t>
            </a:r>
            <a:r>
              <a:rPr lang="en-US" sz="1800" b="1" dirty="0">
                <a:solidFill>
                  <a:schemeClr val="accent2">
                    <a:lumMod val="75000"/>
                  </a:schemeClr>
                </a:solidFill>
              </a:rPr>
              <a:t>switch </a:t>
            </a:r>
            <a:r>
              <a:rPr lang="el-GR" sz="1800" b="1" dirty="0">
                <a:solidFill>
                  <a:schemeClr val="accent2">
                    <a:lumMod val="75000"/>
                  </a:schemeClr>
                </a:solidFill>
              </a:rPr>
              <a:t>στο</a:t>
            </a:r>
            <a:r>
              <a:rPr lang="el-GR" sz="1800" b="1" i="1" dirty="0">
                <a:solidFill>
                  <a:schemeClr val="accent2">
                    <a:lumMod val="75000"/>
                  </a:schemeClr>
                </a:solidFill>
              </a:rPr>
              <a:t> Α</a:t>
            </a:r>
          </a:p>
          <a:p>
            <a:pPr algn="r"/>
            <a:r>
              <a:rPr lang="el-GR" sz="1800" b="1" u="sng" dirty="0">
                <a:solidFill>
                  <a:schemeClr val="accent1"/>
                </a:solidFill>
              </a:rPr>
              <a:t>Δεν</a:t>
            </a:r>
            <a:r>
              <a:rPr lang="el-GR" sz="1800" dirty="0"/>
              <a:t> </a:t>
            </a:r>
            <a:r>
              <a:rPr lang="el-GR" sz="1800" b="1" i="1" u="sng" dirty="0">
                <a:solidFill>
                  <a:schemeClr val="accent1"/>
                </a:solidFill>
              </a:rPr>
              <a:t>υπάρχει</a:t>
            </a:r>
            <a:r>
              <a:rPr lang="el-GR" sz="1800" dirty="0"/>
              <a:t> λοιπόν </a:t>
            </a:r>
            <a:r>
              <a:rPr lang="el-GR" sz="1800" b="1" u="sng" dirty="0">
                <a:solidFill>
                  <a:schemeClr val="accent1"/>
                </a:solidFill>
              </a:rPr>
              <a:t>πιθανότητα σύγκρουσης</a:t>
            </a:r>
          </a:p>
          <a:p>
            <a:pPr algn="r"/>
            <a:r>
              <a:rPr lang="el-GR" sz="1800" dirty="0"/>
              <a:t>Επίσης τα </a:t>
            </a:r>
            <a:r>
              <a:rPr lang="en-US" sz="1800" dirty="0"/>
              <a:t>switches </a:t>
            </a:r>
            <a:r>
              <a:rPr lang="el-GR" sz="1800" dirty="0"/>
              <a:t>έχουν </a:t>
            </a:r>
          </a:p>
          <a:p>
            <a:pPr algn="r"/>
            <a:r>
              <a:rPr lang="en-US" sz="1800" b="1" i="1" u="sng" dirty="0">
                <a:solidFill>
                  <a:srgbClr val="3333FF"/>
                </a:solidFill>
              </a:rPr>
              <a:t>store-and-forward</a:t>
            </a:r>
            <a:r>
              <a:rPr lang="en-US" sz="1800" b="1" u="sng" dirty="0">
                <a:solidFill>
                  <a:srgbClr val="3333FF"/>
                </a:solidFill>
              </a:rPr>
              <a:t> policy:</a:t>
            </a:r>
            <a:endParaRPr lang="el-GR" sz="1800" b="1" u="sng" dirty="0">
              <a:solidFill>
                <a:srgbClr val="3333FF"/>
              </a:solidFill>
            </a:endParaRPr>
          </a:p>
          <a:p>
            <a:pPr algn="r"/>
            <a:r>
              <a:rPr lang="el-GR" sz="1800" dirty="0"/>
              <a:t>μεταδίδουν μόνο </a:t>
            </a:r>
            <a:r>
              <a:rPr lang="el-GR" sz="1800" b="1" i="1" dirty="0">
                <a:solidFill>
                  <a:srgbClr val="7030A0"/>
                </a:solidFill>
              </a:rPr>
              <a:t>ένα </a:t>
            </a:r>
            <a:r>
              <a:rPr lang="en-US" sz="1800" b="1" i="1" dirty="0">
                <a:solidFill>
                  <a:srgbClr val="7030A0"/>
                </a:solidFill>
              </a:rPr>
              <a:t>frame </a:t>
            </a:r>
            <a:r>
              <a:rPr lang="el-GR" sz="1800" dirty="0"/>
              <a:t>κάθε φορά</a:t>
            </a:r>
            <a:endParaRPr lang="en-US" sz="1800" dirty="0"/>
          </a:p>
          <a:p>
            <a:pPr algn="r"/>
            <a:r>
              <a:rPr lang="el-GR" sz="1800" dirty="0"/>
              <a:t>Τα </a:t>
            </a:r>
            <a:r>
              <a:rPr lang="en-US" sz="1800" dirty="0"/>
              <a:t>downstream &amp; upstream connections </a:t>
            </a:r>
          </a:p>
          <a:p>
            <a:pPr algn="r"/>
            <a:r>
              <a:rPr lang="el-GR" sz="1800" dirty="0"/>
              <a:t>λειτουργούν σαν </a:t>
            </a:r>
            <a:r>
              <a:rPr lang="en-US" sz="1800" b="1" u="sng" dirty="0"/>
              <a:t>direct point-to-point</a:t>
            </a:r>
          </a:p>
          <a:p>
            <a:pPr algn="r"/>
            <a:endParaRPr lang="el-GR" sz="1800" dirty="0"/>
          </a:p>
          <a:p>
            <a:pPr algn="r"/>
            <a:endParaRPr lang="el-GR" sz="1800" dirty="0"/>
          </a:p>
          <a:p>
            <a:pPr algn="r"/>
            <a:r>
              <a:rPr lang="el-GR" sz="3200" dirty="0">
                <a:sym typeface="Wingdings" pitchFamily="2" charset="2"/>
              </a:rPr>
              <a:t></a:t>
            </a:r>
            <a:r>
              <a:rPr lang="el-GR" sz="2400" dirty="0">
                <a:sym typeface="Wingdings" pitchFamily="2" charset="2"/>
              </a:rPr>
              <a:t> </a:t>
            </a:r>
            <a:r>
              <a:rPr lang="el-GR" sz="1800" b="1" dirty="0">
                <a:solidFill>
                  <a:srgbClr val="3333FF"/>
                </a:solidFill>
              </a:rPr>
              <a:t>Δεν χρειάζεται λοιπόν</a:t>
            </a:r>
            <a:endParaRPr lang="en-US" sz="1800" b="1" dirty="0">
              <a:solidFill>
                <a:srgbClr val="3333FF"/>
              </a:solidFill>
            </a:endParaRPr>
          </a:p>
          <a:p>
            <a:pPr algn="r"/>
            <a:r>
              <a:rPr lang="en-US" sz="1800" b="1" dirty="0">
                <a:solidFill>
                  <a:srgbClr val="3333FF"/>
                </a:solidFill>
              </a:rPr>
              <a:t>collision detection &amp; carrier sensing</a:t>
            </a:r>
            <a:r>
              <a:rPr lang="el-GR" sz="1800" b="1" dirty="0">
                <a:solidFill>
                  <a:srgbClr val="3333FF"/>
                </a:solidFill>
              </a:rPr>
              <a:t>!!!!</a:t>
            </a:r>
          </a:p>
          <a:p>
            <a:pPr algn="r"/>
            <a:r>
              <a:rPr lang="el-GR" sz="1800" b="1" dirty="0" smtClean="0">
                <a:solidFill>
                  <a:srgbClr val="3333FF"/>
                </a:solidFill>
              </a:rPr>
              <a:t>             (</a:t>
            </a:r>
            <a:r>
              <a:rPr lang="el-GR" sz="1800" b="1" dirty="0">
                <a:solidFill>
                  <a:srgbClr val="3333FF"/>
                </a:solidFill>
              </a:rPr>
              <a:t>προσέξτε αυτή τη διαφορά </a:t>
            </a:r>
            <a:endParaRPr lang="el-GR" sz="1800" b="1" dirty="0" smtClean="0">
              <a:solidFill>
                <a:srgbClr val="3333FF"/>
              </a:solidFill>
            </a:endParaRPr>
          </a:p>
          <a:p>
            <a:pPr algn="r"/>
            <a:r>
              <a:rPr lang="el-GR" sz="1800" b="1" dirty="0" smtClean="0">
                <a:solidFill>
                  <a:srgbClr val="3333FF"/>
                </a:solidFill>
              </a:rPr>
              <a:t>από </a:t>
            </a:r>
            <a:r>
              <a:rPr lang="el-GR" sz="1800" b="1" dirty="0">
                <a:solidFill>
                  <a:srgbClr val="3333FF"/>
                </a:solidFill>
              </a:rPr>
              <a:t>τα </a:t>
            </a:r>
            <a:r>
              <a:rPr lang="en-US" sz="1800" b="1" dirty="0">
                <a:solidFill>
                  <a:srgbClr val="3333FF"/>
                </a:solidFill>
              </a:rPr>
              <a:t>shared LANs)</a:t>
            </a:r>
            <a:endParaRPr lang="el-GR" sz="1800" b="1" dirty="0">
              <a:solidFill>
                <a:srgbClr val="3333FF"/>
              </a:solidFill>
            </a:endParaRPr>
          </a:p>
        </p:txBody>
      </p:sp>
      <p:sp>
        <p:nvSpPr>
          <p:cNvPr id="15372" name="Line 32"/>
          <p:cNvSpPr>
            <a:spLocks noChangeShapeType="1"/>
          </p:cNvSpPr>
          <p:nvPr/>
        </p:nvSpPr>
        <p:spPr bwMode="auto">
          <a:xfrm flipH="1">
            <a:off x="4716463" y="2636838"/>
            <a:ext cx="1584325" cy="3024187"/>
          </a:xfrm>
          <a:prstGeom prst="line">
            <a:avLst/>
          </a:prstGeom>
          <a:noFill/>
          <a:ln w="12700">
            <a:solidFill>
              <a:schemeClr val="accent2"/>
            </a:solidFill>
            <a:prstDash val="lgDash"/>
            <a:round/>
            <a:headEnd type="triangle" w="med" len="med"/>
            <a:tailEnd type="none" w="sm" len="sm"/>
          </a:ln>
        </p:spPr>
        <p:txBody>
          <a:bodyPr/>
          <a:lstStyle/>
          <a:p>
            <a:endParaRPr lang="el-GR"/>
          </a:p>
        </p:txBody>
      </p:sp>
      <p:sp>
        <p:nvSpPr>
          <p:cNvPr id="15373" name="Text Box 33"/>
          <p:cNvSpPr txBox="1">
            <a:spLocks noChangeArrowheads="1"/>
          </p:cNvSpPr>
          <p:nvPr/>
        </p:nvSpPr>
        <p:spPr bwMode="auto">
          <a:xfrm>
            <a:off x="179388" y="5661025"/>
            <a:ext cx="8826500" cy="646113"/>
          </a:xfrm>
          <a:prstGeom prst="rect">
            <a:avLst/>
          </a:prstGeom>
          <a:noFill/>
          <a:ln w="57150">
            <a:solidFill>
              <a:schemeClr val="accent2"/>
            </a:solidFill>
            <a:miter lim="800000"/>
            <a:headEnd type="none" w="sm" len="sm"/>
            <a:tailEnd type="none" w="sm" len="sm"/>
          </a:ln>
        </p:spPr>
        <p:txBody>
          <a:bodyPr wrap="none">
            <a:spAutoFit/>
          </a:bodyPr>
          <a:lstStyle/>
          <a:p>
            <a:pPr algn="r"/>
            <a:r>
              <a:rPr lang="el-GR" sz="3600">
                <a:sym typeface="Wingdings" pitchFamily="2" charset="2"/>
              </a:rPr>
              <a:t></a:t>
            </a:r>
            <a:r>
              <a:rPr lang="el-GR" sz="2000"/>
              <a:t>Τα </a:t>
            </a:r>
            <a:r>
              <a:rPr lang="en-US" sz="2000"/>
              <a:t>bridges &amp; switches </a:t>
            </a:r>
            <a:r>
              <a:rPr lang="el-GR" sz="2000"/>
              <a:t>είναι </a:t>
            </a:r>
            <a:r>
              <a:rPr lang="en-US" sz="2000"/>
              <a:t>store-and-forward, </a:t>
            </a:r>
            <a:r>
              <a:rPr lang="el-GR" sz="2000" b="1"/>
              <a:t>σε αντίθεση με τα </a:t>
            </a:r>
            <a:r>
              <a:rPr lang="en-US" sz="2000" b="1"/>
              <a:t>hubs</a:t>
            </a:r>
            <a:r>
              <a:rPr lang="en-US"/>
              <a:t> </a:t>
            </a:r>
            <a:endParaRPr lang="el-G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2"/>
          <p:cNvSpPr>
            <a:spLocks noGrp="1" noChangeArrowheads="1"/>
          </p:cNvSpPr>
          <p:nvPr>
            <p:ph type="title"/>
          </p:nvPr>
        </p:nvSpPr>
        <p:spPr>
          <a:xfrm>
            <a:off x="76200" y="227013"/>
            <a:ext cx="9320213" cy="763587"/>
          </a:xfrm>
        </p:spPr>
        <p:txBody>
          <a:bodyPr/>
          <a:lstStyle/>
          <a:p>
            <a:r>
              <a:rPr lang="el-GR" smtClean="0"/>
              <a:t>Παράδειγμα</a:t>
            </a:r>
          </a:p>
        </p:txBody>
      </p:sp>
      <p:sp>
        <p:nvSpPr>
          <p:cNvPr id="16393" name="Rectangle 3"/>
          <p:cNvSpPr>
            <a:spLocks noGrp="1" noChangeArrowheads="1"/>
          </p:cNvSpPr>
          <p:nvPr>
            <p:ph idx="1"/>
          </p:nvPr>
        </p:nvSpPr>
        <p:spPr>
          <a:xfrm>
            <a:off x="0" y="1143000"/>
            <a:ext cx="9756775" cy="4648200"/>
          </a:xfrm>
        </p:spPr>
        <p:txBody>
          <a:bodyPr/>
          <a:lstStyle/>
          <a:p>
            <a:pPr marL="0" indent="0">
              <a:buNone/>
            </a:pPr>
            <a:r>
              <a:rPr lang="el-GR" sz="1900" dirty="0" smtClean="0"/>
              <a:t>Υποθέστε ότι</a:t>
            </a:r>
            <a:r>
              <a:rPr lang="en-US" sz="1900" dirty="0" smtClean="0"/>
              <a:t>:</a:t>
            </a:r>
            <a:r>
              <a:rPr lang="en-US" dirty="0" smtClean="0"/>
              <a:t> </a:t>
            </a:r>
          </a:p>
          <a:p>
            <a:pPr>
              <a:buFont typeface="Monotype Sorts"/>
              <a:buNone/>
            </a:pPr>
            <a:r>
              <a:rPr lang="el-GR" sz="1900" dirty="0" smtClean="0"/>
              <a:t>Ο </a:t>
            </a:r>
            <a:r>
              <a:rPr lang="en-US" sz="1900" dirty="0" smtClean="0"/>
              <a:t>host </a:t>
            </a:r>
            <a:r>
              <a:rPr lang="en-US" sz="1900" b="1" i="1" dirty="0" smtClean="0"/>
              <a:t>A</a:t>
            </a:r>
            <a:r>
              <a:rPr lang="en-US" sz="1900" dirty="0" smtClean="0"/>
              <a:t> </a:t>
            </a:r>
            <a:r>
              <a:rPr lang="el-GR" sz="1900" dirty="0" smtClean="0"/>
              <a:t>μπορεί να στείλει</a:t>
            </a:r>
            <a:r>
              <a:rPr lang="en-US" sz="1900" dirty="0" smtClean="0"/>
              <a:t> </a:t>
            </a:r>
            <a:r>
              <a:rPr lang="el-GR" sz="1900" dirty="0" smtClean="0"/>
              <a:t>ένα αρχείο στον</a:t>
            </a:r>
            <a:r>
              <a:rPr lang="en-US" sz="1900" dirty="0" smtClean="0"/>
              <a:t> </a:t>
            </a:r>
            <a:r>
              <a:rPr lang="en-US" sz="1900" b="1" i="1" dirty="0" smtClean="0"/>
              <a:t>A’</a:t>
            </a:r>
            <a:r>
              <a:rPr lang="en-US" sz="1900" dirty="0" smtClean="0"/>
              <a:t> </a:t>
            </a:r>
            <a:r>
              <a:rPr lang="el-GR" sz="1900" dirty="0" smtClean="0"/>
              <a:t>ενώ ο </a:t>
            </a:r>
            <a:r>
              <a:rPr lang="en-US" sz="1900" dirty="0" smtClean="0"/>
              <a:t> </a:t>
            </a:r>
            <a:r>
              <a:rPr lang="en-US" sz="1900" b="1" i="1" dirty="0" smtClean="0"/>
              <a:t>B</a:t>
            </a:r>
            <a:r>
              <a:rPr lang="en-US" sz="1900" dirty="0" smtClean="0"/>
              <a:t> </a:t>
            </a:r>
            <a:r>
              <a:rPr lang="el-GR" sz="1900" dirty="0" smtClean="0"/>
              <a:t>στέλνει ένα αρχείο στο</a:t>
            </a:r>
            <a:r>
              <a:rPr lang="en-US" sz="1900" dirty="0" smtClean="0"/>
              <a:t> </a:t>
            </a:r>
            <a:r>
              <a:rPr lang="en-US" sz="1900" b="1" i="1" dirty="0" smtClean="0"/>
              <a:t>B’</a:t>
            </a:r>
            <a:r>
              <a:rPr lang="en-US" sz="1900" dirty="0" smtClean="0"/>
              <a:t> &amp;</a:t>
            </a:r>
            <a:endParaRPr lang="el-GR" sz="1900" dirty="0" smtClean="0"/>
          </a:p>
          <a:p>
            <a:pPr>
              <a:buFont typeface="Monotype Sorts"/>
              <a:buNone/>
            </a:pPr>
            <a:r>
              <a:rPr lang="el-GR" sz="1900" dirty="0" smtClean="0"/>
              <a:t> ο </a:t>
            </a:r>
            <a:r>
              <a:rPr lang="en-US" sz="1900" b="1" i="1" dirty="0" smtClean="0"/>
              <a:t>C</a:t>
            </a:r>
            <a:r>
              <a:rPr lang="el-GR" sz="1900" b="1" i="1" dirty="0" smtClean="0"/>
              <a:t> </a:t>
            </a:r>
            <a:r>
              <a:rPr lang="el-GR" sz="1900" i="1" dirty="0" smtClean="0"/>
              <a:t>στέλνει ένα αρχείο στο</a:t>
            </a:r>
            <a:r>
              <a:rPr lang="en-US" sz="1900" dirty="0" smtClean="0"/>
              <a:t> </a:t>
            </a:r>
            <a:r>
              <a:rPr lang="en-US" sz="1900" b="1" i="1" dirty="0" smtClean="0"/>
              <a:t>C’</a:t>
            </a:r>
          </a:p>
          <a:p>
            <a:pPr marL="0" indent="0">
              <a:buNone/>
            </a:pPr>
            <a:r>
              <a:rPr lang="el-GR" sz="1900" dirty="0" smtClean="0"/>
              <a:t>Εάν ο κάθε </a:t>
            </a:r>
            <a:r>
              <a:rPr lang="en-US" sz="1900" dirty="0" smtClean="0"/>
              <a:t>host </a:t>
            </a:r>
            <a:r>
              <a:rPr lang="el-GR" sz="1900" dirty="0" smtClean="0"/>
              <a:t>έχει μία </a:t>
            </a:r>
            <a:r>
              <a:rPr lang="en-US" sz="1900" dirty="0" smtClean="0"/>
              <a:t>10Mbps adapter card, </a:t>
            </a:r>
            <a:r>
              <a:rPr lang="el-GR" sz="1900" dirty="0" smtClean="0"/>
              <a:t>τότε το συνολικό </a:t>
            </a:r>
            <a:r>
              <a:rPr lang="en-US" sz="1900" dirty="0" smtClean="0"/>
              <a:t>throughput </a:t>
            </a:r>
          </a:p>
          <a:p>
            <a:pPr>
              <a:buFont typeface="Monotype Sorts"/>
              <a:buNone/>
            </a:pPr>
            <a:r>
              <a:rPr lang="el-GR" sz="1900" dirty="0" smtClean="0"/>
              <a:t> κατά την διάρκεια των τριών αυτών ταυτόχρονων μεταφορών αρχείων είναι </a:t>
            </a:r>
            <a:r>
              <a:rPr lang="en-US" sz="1900" dirty="0" smtClean="0"/>
              <a:t>30Mbps</a:t>
            </a:r>
            <a:endParaRPr lang="el-GR" sz="1900" dirty="0" smtClean="0"/>
          </a:p>
        </p:txBody>
      </p:sp>
      <p:grpSp>
        <p:nvGrpSpPr>
          <p:cNvPr id="16394" name="Group 4"/>
          <p:cNvGrpSpPr>
            <a:grpSpLocks/>
          </p:cNvGrpSpPr>
          <p:nvPr/>
        </p:nvGrpSpPr>
        <p:grpSpPr bwMode="auto">
          <a:xfrm>
            <a:off x="1692275" y="2852738"/>
            <a:ext cx="3290888" cy="3625850"/>
            <a:chOff x="3154" y="783"/>
            <a:chExt cx="2073" cy="2284"/>
          </a:xfrm>
        </p:grpSpPr>
        <p:grpSp>
          <p:nvGrpSpPr>
            <p:cNvPr id="16395" name="Group 4"/>
            <p:cNvGrpSpPr>
              <a:grpSpLocks/>
            </p:cNvGrpSpPr>
            <p:nvPr/>
          </p:nvGrpSpPr>
          <p:grpSpPr bwMode="auto">
            <a:xfrm>
              <a:off x="3937" y="1805"/>
              <a:ext cx="288" cy="209"/>
              <a:chOff x="620" y="1640"/>
              <a:chExt cx="288" cy="209"/>
            </a:xfrm>
          </p:grpSpPr>
          <p:sp>
            <p:nvSpPr>
              <p:cNvPr id="16409" name="Line 5"/>
              <p:cNvSpPr>
                <a:spLocks noChangeShapeType="1"/>
              </p:cNvSpPr>
              <p:nvPr/>
            </p:nvSpPr>
            <p:spPr bwMode="auto">
              <a:xfrm>
                <a:off x="908" y="1640"/>
                <a:ext cx="0" cy="0"/>
              </a:xfrm>
              <a:prstGeom prst="line">
                <a:avLst/>
              </a:prstGeom>
              <a:noFill/>
              <a:ln w="9525">
                <a:solidFill>
                  <a:schemeClr val="tx1"/>
                </a:solidFill>
                <a:round/>
                <a:headEnd/>
                <a:tailEnd/>
              </a:ln>
            </p:spPr>
            <p:txBody>
              <a:bodyPr wrap="none"/>
              <a:lstStyle/>
              <a:p>
                <a:endParaRPr lang="el-GR"/>
              </a:p>
            </p:txBody>
          </p:sp>
          <p:sp>
            <p:nvSpPr>
              <p:cNvPr id="16410" name="Rectangle 6"/>
              <p:cNvSpPr>
                <a:spLocks noChangeArrowheads="1"/>
              </p:cNvSpPr>
              <p:nvPr/>
            </p:nvSpPr>
            <p:spPr bwMode="auto">
              <a:xfrm>
                <a:off x="620" y="178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pSp>
            <p:nvGrpSpPr>
              <p:cNvPr id="16411" name="Group 7"/>
              <p:cNvGrpSpPr>
                <a:grpSpLocks/>
              </p:cNvGrpSpPr>
              <p:nvPr/>
            </p:nvGrpSpPr>
            <p:grpSpPr bwMode="auto">
              <a:xfrm>
                <a:off x="764" y="1688"/>
                <a:ext cx="109" cy="91"/>
                <a:chOff x="576" y="3456"/>
                <a:chExt cx="288" cy="240"/>
              </a:xfrm>
            </p:grpSpPr>
            <p:sp>
              <p:nvSpPr>
                <p:cNvPr id="16412" name="Line 8"/>
                <p:cNvSpPr>
                  <a:spLocks noChangeShapeType="1"/>
                </p:cNvSpPr>
                <p:nvPr/>
              </p:nvSpPr>
              <p:spPr bwMode="auto">
                <a:xfrm>
                  <a:off x="624" y="3456"/>
                  <a:ext cx="192" cy="240"/>
                </a:xfrm>
                <a:prstGeom prst="line">
                  <a:avLst/>
                </a:prstGeom>
                <a:noFill/>
                <a:ln w="25400">
                  <a:solidFill>
                    <a:schemeClr val="tx1"/>
                  </a:solidFill>
                  <a:round/>
                  <a:headEnd/>
                  <a:tailEnd/>
                </a:ln>
              </p:spPr>
              <p:txBody>
                <a:bodyPr wrap="none"/>
                <a:lstStyle/>
                <a:p>
                  <a:endParaRPr lang="el-GR"/>
                </a:p>
              </p:txBody>
            </p:sp>
            <p:sp>
              <p:nvSpPr>
                <p:cNvPr id="16413" name="Line 9"/>
                <p:cNvSpPr>
                  <a:spLocks noChangeShapeType="1"/>
                </p:cNvSpPr>
                <p:nvPr/>
              </p:nvSpPr>
              <p:spPr bwMode="auto">
                <a:xfrm flipH="1">
                  <a:off x="576" y="3456"/>
                  <a:ext cx="288" cy="240"/>
                </a:xfrm>
                <a:prstGeom prst="line">
                  <a:avLst/>
                </a:prstGeom>
                <a:noFill/>
                <a:ln w="25400">
                  <a:solidFill>
                    <a:schemeClr val="tx1"/>
                  </a:solidFill>
                  <a:round/>
                  <a:headEnd/>
                  <a:tailEnd/>
                </a:ln>
              </p:spPr>
              <p:txBody>
                <a:bodyPr wrap="none"/>
                <a:lstStyle/>
                <a:p>
                  <a:endParaRPr lang="el-GR"/>
                </a:p>
              </p:txBody>
            </p:sp>
          </p:grpSp>
        </p:grpSp>
        <p:sp>
          <p:nvSpPr>
            <p:cNvPr id="16396" name="Text Box 10"/>
            <p:cNvSpPr txBox="1">
              <a:spLocks noChangeArrowheads="1"/>
            </p:cNvSpPr>
            <p:nvPr/>
          </p:nvSpPr>
          <p:spPr bwMode="auto">
            <a:xfrm>
              <a:off x="3462" y="1835"/>
              <a:ext cx="502" cy="212"/>
            </a:xfrm>
            <a:prstGeom prst="rect">
              <a:avLst/>
            </a:prstGeom>
            <a:noFill/>
            <a:ln w="9525">
              <a:noFill/>
              <a:miter lim="800000"/>
              <a:headEnd/>
              <a:tailEnd/>
            </a:ln>
          </p:spPr>
          <p:txBody>
            <a:bodyPr wrap="none">
              <a:spAutoFit/>
            </a:bodyPr>
            <a:lstStyle/>
            <a:p>
              <a:pPr eaLnBrk="0" hangingPunct="0"/>
              <a:r>
                <a:rPr lang="en-US" sz="1600" b="1">
                  <a:solidFill>
                    <a:srgbClr val="339933"/>
                  </a:solidFill>
                  <a:latin typeface="Comic Sans MS" pitchFamily="66" charset="0"/>
                </a:rPr>
                <a:t>switch</a:t>
              </a:r>
            </a:p>
          </p:txBody>
        </p:sp>
        <p:graphicFrame>
          <p:nvGraphicFramePr>
            <p:cNvPr id="16386" name="Object 11"/>
            <p:cNvGraphicFramePr>
              <a:graphicFrameLocks noChangeAspect="1"/>
            </p:cNvGraphicFramePr>
            <p:nvPr/>
          </p:nvGraphicFramePr>
          <p:xfrm>
            <a:off x="3168" y="1377"/>
            <a:ext cx="385" cy="328"/>
          </p:xfrm>
          <a:graphic>
            <a:graphicData uri="http://schemas.openxmlformats.org/presentationml/2006/ole">
              <mc:AlternateContent xmlns:mc="http://schemas.openxmlformats.org/markup-compatibility/2006">
                <mc:Choice xmlns:v="urn:schemas-microsoft-com:vml" Requires="v">
                  <p:oleObj spid="_x0000_s16518" name="Clip" r:id="rId3" imgW="1305000" imgH="1085760" progId="">
                    <p:embed/>
                  </p:oleObj>
                </mc:Choice>
                <mc:Fallback>
                  <p:oleObj name="Clip" r:id="rId3"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137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12"/>
            <p:cNvGraphicFramePr>
              <a:graphicFrameLocks noChangeAspect="1"/>
            </p:cNvGraphicFramePr>
            <p:nvPr/>
          </p:nvGraphicFramePr>
          <p:xfrm>
            <a:off x="4842" y="2086"/>
            <a:ext cx="385" cy="328"/>
          </p:xfrm>
          <a:graphic>
            <a:graphicData uri="http://schemas.openxmlformats.org/presentationml/2006/ole">
              <mc:AlternateContent xmlns:mc="http://schemas.openxmlformats.org/markup-compatibility/2006">
                <mc:Choice xmlns:v="urn:schemas-microsoft-com:vml" Requires="v">
                  <p:oleObj spid="_x0000_s16519" name="Clip" r:id="rId5" imgW="1305000" imgH="1085760" progId="">
                    <p:embed/>
                  </p:oleObj>
                </mc:Choice>
                <mc:Fallback>
                  <p:oleObj name="Clip" r:id="rId5"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 y="2086"/>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7" name="Line 13"/>
            <p:cNvSpPr>
              <a:spLocks noChangeShapeType="1"/>
            </p:cNvSpPr>
            <p:nvPr/>
          </p:nvSpPr>
          <p:spPr bwMode="auto">
            <a:xfrm>
              <a:off x="3512" y="1627"/>
              <a:ext cx="475" cy="273"/>
            </a:xfrm>
            <a:prstGeom prst="line">
              <a:avLst/>
            </a:prstGeom>
            <a:noFill/>
            <a:ln w="28575">
              <a:solidFill>
                <a:schemeClr val="tx1"/>
              </a:solidFill>
              <a:round/>
              <a:headEnd/>
              <a:tailEnd/>
            </a:ln>
          </p:spPr>
          <p:txBody>
            <a:bodyPr/>
            <a:lstStyle/>
            <a:p>
              <a:endParaRPr lang="el-GR"/>
            </a:p>
          </p:txBody>
        </p:sp>
        <p:sp>
          <p:nvSpPr>
            <p:cNvPr id="16398" name="Line 14"/>
            <p:cNvSpPr>
              <a:spLocks noChangeShapeType="1"/>
            </p:cNvSpPr>
            <p:nvPr/>
          </p:nvSpPr>
          <p:spPr bwMode="auto">
            <a:xfrm flipV="1">
              <a:off x="3551" y="2016"/>
              <a:ext cx="428" cy="413"/>
            </a:xfrm>
            <a:prstGeom prst="line">
              <a:avLst/>
            </a:prstGeom>
            <a:noFill/>
            <a:ln w="31750">
              <a:solidFill>
                <a:schemeClr val="tx1"/>
              </a:solidFill>
              <a:round/>
              <a:headEnd/>
              <a:tailEnd/>
            </a:ln>
          </p:spPr>
          <p:txBody>
            <a:bodyPr/>
            <a:lstStyle/>
            <a:p>
              <a:endParaRPr lang="el-GR"/>
            </a:p>
          </p:txBody>
        </p:sp>
        <p:sp>
          <p:nvSpPr>
            <p:cNvPr id="16399" name="Line 15"/>
            <p:cNvSpPr>
              <a:spLocks noChangeShapeType="1"/>
            </p:cNvSpPr>
            <p:nvPr/>
          </p:nvSpPr>
          <p:spPr bwMode="auto">
            <a:xfrm flipV="1">
              <a:off x="4259" y="1596"/>
              <a:ext cx="374" cy="257"/>
            </a:xfrm>
            <a:prstGeom prst="line">
              <a:avLst/>
            </a:prstGeom>
            <a:noFill/>
            <a:ln w="28575">
              <a:solidFill>
                <a:schemeClr val="tx1"/>
              </a:solidFill>
              <a:round/>
              <a:headEnd/>
              <a:tailEnd/>
            </a:ln>
          </p:spPr>
          <p:txBody>
            <a:bodyPr/>
            <a:lstStyle/>
            <a:p>
              <a:endParaRPr lang="el-GR"/>
            </a:p>
          </p:txBody>
        </p:sp>
        <p:sp>
          <p:nvSpPr>
            <p:cNvPr id="16400" name="Line 16"/>
            <p:cNvSpPr>
              <a:spLocks noChangeShapeType="1"/>
            </p:cNvSpPr>
            <p:nvPr/>
          </p:nvSpPr>
          <p:spPr bwMode="auto">
            <a:xfrm>
              <a:off x="4286" y="1888"/>
              <a:ext cx="592" cy="249"/>
            </a:xfrm>
            <a:prstGeom prst="line">
              <a:avLst/>
            </a:prstGeom>
            <a:noFill/>
            <a:ln w="28575">
              <a:solidFill>
                <a:schemeClr val="tx1"/>
              </a:solidFill>
              <a:round/>
              <a:headEnd/>
              <a:tailEnd/>
            </a:ln>
          </p:spPr>
          <p:txBody>
            <a:bodyPr/>
            <a:lstStyle/>
            <a:p>
              <a:endParaRPr lang="el-GR"/>
            </a:p>
          </p:txBody>
        </p:sp>
        <p:graphicFrame>
          <p:nvGraphicFramePr>
            <p:cNvPr id="16388" name="Object 17"/>
            <p:cNvGraphicFramePr>
              <a:graphicFrameLocks noChangeAspect="1"/>
            </p:cNvGraphicFramePr>
            <p:nvPr/>
          </p:nvGraphicFramePr>
          <p:xfrm>
            <a:off x="3380" y="2417"/>
            <a:ext cx="385" cy="328"/>
          </p:xfrm>
          <a:graphic>
            <a:graphicData uri="http://schemas.openxmlformats.org/presentationml/2006/ole">
              <mc:AlternateContent xmlns:mc="http://schemas.openxmlformats.org/markup-compatibility/2006">
                <mc:Choice xmlns:v="urn:schemas-microsoft-com:vml" Requires="v">
                  <p:oleObj spid="_x0000_s16520" name="Clip" r:id="rId6" imgW="1305000" imgH="1085760" progId="">
                    <p:embed/>
                  </p:oleObj>
                </mc:Choice>
                <mc:Fallback>
                  <p:oleObj name="Clip" r:id="rId6" imgW="1305000" imgH="1085760" progId="">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241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18"/>
            <p:cNvGraphicFramePr>
              <a:graphicFrameLocks noChangeAspect="1"/>
            </p:cNvGraphicFramePr>
            <p:nvPr/>
          </p:nvGraphicFramePr>
          <p:xfrm>
            <a:off x="4597" y="1387"/>
            <a:ext cx="385" cy="328"/>
          </p:xfrm>
          <a:graphic>
            <a:graphicData uri="http://schemas.openxmlformats.org/presentationml/2006/ole">
              <mc:AlternateContent xmlns:mc="http://schemas.openxmlformats.org/markup-compatibility/2006">
                <mc:Choice xmlns:v="urn:schemas-microsoft-com:vml" Requires="v">
                  <p:oleObj spid="_x0000_s16521" name="Clip" r:id="rId7" imgW="1305000" imgH="1085760" progId="">
                    <p:embed/>
                  </p:oleObj>
                </mc:Choice>
                <mc:Fallback>
                  <p:oleObj name="Clip" r:id="rId7" imgW="1305000" imgH="108576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 y="1387"/>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0" name="Object 19"/>
            <p:cNvGraphicFramePr>
              <a:graphicFrameLocks noChangeAspect="1"/>
            </p:cNvGraphicFramePr>
            <p:nvPr/>
          </p:nvGraphicFramePr>
          <p:xfrm>
            <a:off x="3908" y="1022"/>
            <a:ext cx="385" cy="328"/>
          </p:xfrm>
          <a:graphic>
            <a:graphicData uri="http://schemas.openxmlformats.org/presentationml/2006/ole">
              <mc:AlternateContent xmlns:mc="http://schemas.openxmlformats.org/markup-compatibility/2006">
                <mc:Choice xmlns:v="urn:schemas-microsoft-com:vml" Requires="v">
                  <p:oleObj spid="_x0000_s16522" name="Clip" r:id="rId8" imgW="1305000" imgH="1085760" progId="">
                    <p:embed/>
                  </p:oleObj>
                </mc:Choice>
                <mc:Fallback>
                  <p:oleObj name="Clip" r:id="rId8" imgW="1305000" imgH="1085760" progId="">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 y="1022"/>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1" name="Line 20"/>
            <p:cNvSpPr>
              <a:spLocks noChangeShapeType="1"/>
            </p:cNvSpPr>
            <p:nvPr/>
          </p:nvSpPr>
          <p:spPr bwMode="auto">
            <a:xfrm flipH="1" flipV="1">
              <a:off x="4113" y="1343"/>
              <a:ext cx="7" cy="492"/>
            </a:xfrm>
            <a:prstGeom prst="line">
              <a:avLst/>
            </a:prstGeom>
            <a:noFill/>
            <a:ln w="28575">
              <a:solidFill>
                <a:schemeClr val="tx1"/>
              </a:solidFill>
              <a:round/>
              <a:headEnd/>
              <a:tailEnd/>
            </a:ln>
          </p:spPr>
          <p:txBody>
            <a:bodyPr/>
            <a:lstStyle/>
            <a:p>
              <a:endParaRPr lang="el-GR"/>
            </a:p>
          </p:txBody>
        </p:sp>
        <p:graphicFrame>
          <p:nvGraphicFramePr>
            <p:cNvPr id="16391" name="Object 21"/>
            <p:cNvGraphicFramePr>
              <a:graphicFrameLocks noChangeAspect="1"/>
            </p:cNvGraphicFramePr>
            <p:nvPr/>
          </p:nvGraphicFramePr>
          <p:xfrm>
            <a:off x="4109" y="2489"/>
            <a:ext cx="385" cy="328"/>
          </p:xfrm>
          <a:graphic>
            <a:graphicData uri="http://schemas.openxmlformats.org/presentationml/2006/ole">
              <mc:AlternateContent xmlns:mc="http://schemas.openxmlformats.org/markup-compatibility/2006">
                <mc:Choice xmlns:v="urn:schemas-microsoft-com:vml" Requires="v">
                  <p:oleObj spid="_x0000_s16523" name="Clip" r:id="rId9" imgW="1305000" imgH="1085760" progId="">
                    <p:embed/>
                  </p:oleObj>
                </mc:Choice>
                <mc:Fallback>
                  <p:oleObj name="Clip" r:id="rId9" imgW="1305000" imgH="1085760"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 y="2489"/>
                          <a:ext cx="385"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2" name="Line 22"/>
            <p:cNvSpPr>
              <a:spLocks noChangeShapeType="1"/>
            </p:cNvSpPr>
            <p:nvPr/>
          </p:nvSpPr>
          <p:spPr bwMode="auto">
            <a:xfrm flipH="1" flipV="1">
              <a:off x="4119" y="1990"/>
              <a:ext cx="129" cy="509"/>
            </a:xfrm>
            <a:prstGeom prst="line">
              <a:avLst/>
            </a:prstGeom>
            <a:noFill/>
            <a:ln w="28575">
              <a:solidFill>
                <a:schemeClr val="tx1"/>
              </a:solidFill>
              <a:round/>
              <a:headEnd/>
              <a:tailEnd/>
            </a:ln>
          </p:spPr>
          <p:txBody>
            <a:bodyPr/>
            <a:lstStyle/>
            <a:p>
              <a:endParaRPr lang="el-GR"/>
            </a:p>
          </p:txBody>
        </p:sp>
        <p:sp>
          <p:nvSpPr>
            <p:cNvPr id="16403" name="Text Box 23"/>
            <p:cNvSpPr txBox="1">
              <a:spLocks noChangeArrowheads="1"/>
            </p:cNvSpPr>
            <p:nvPr/>
          </p:nvSpPr>
          <p:spPr bwMode="auto">
            <a:xfrm>
              <a:off x="4039" y="783"/>
              <a:ext cx="221"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a:t>
              </a:r>
            </a:p>
          </p:txBody>
        </p:sp>
        <p:sp>
          <p:nvSpPr>
            <p:cNvPr id="16404" name="Text Box 24"/>
            <p:cNvSpPr txBox="1">
              <a:spLocks noChangeArrowheads="1"/>
            </p:cNvSpPr>
            <p:nvPr/>
          </p:nvSpPr>
          <p:spPr bwMode="auto">
            <a:xfrm>
              <a:off x="4161" y="2836"/>
              <a:ext cx="247"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a:t>
              </a:r>
            </a:p>
          </p:txBody>
        </p:sp>
        <p:sp>
          <p:nvSpPr>
            <p:cNvPr id="16405" name="Text Box 25"/>
            <p:cNvSpPr txBox="1">
              <a:spLocks noChangeArrowheads="1"/>
            </p:cNvSpPr>
            <p:nvPr/>
          </p:nvSpPr>
          <p:spPr bwMode="auto">
            <a:xfrm>
              <a:off x="4931" y="1205"/>
              <a:ext cx="207"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t>
              </a:r>
            </a:p>
          </p:txBody>
        </p:sp>
        <p:sp>
          <p:nvSpPr>
            <p:cNvPr id="16406" name="Text Box 26"/>
            <p:cNvSpPr txBox="1">
              <a:spLocks noChangeArrowheads="1"/>
            </p:cNvSpPr>
            <p:nvPr/>
          </p:nvSpPr>
          <p:spPr bwMode="auto">
            <a:xfrm>
              <a:off x="3463" y="2771"/>
              <a:ext cx="233"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t>
              </a:r>
            </a:p>
          </p:txBody>
        </p:sp>
        <p:sp>
          <p:nvSpPr>
            <p:cNvPr id="16407" name="Text Box 27"/>
            <p:cNvSpPr txBox="1">
              <a:spLocks noChangeArrowheads="1"/>
            </p:cNvSpPr>
            <p:nvPr/>
          </p:nvSpPr>
          <p:spPr bwMode="auto">
            <a:xfrm>
              <a:off x="4988" y="2381"/>
              <a:ext cx="203"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C</a:t>
              </a:r>
            </a:p>
          </p:txBody>
        </p:sp>
        <p:sp>
          <p:nvSpPr>
            <p:cNvPr id="16408" name="Text Box 28"/>
            <p:cNvSpPr txBox="1">
              <a:spLocks noChangeArrowheads="1"/>
            </p:cNvSpPr>
            <p:nvPr/>
          </p:nvSpPr>
          <p:spPr bwMode="auto">
            <a:xfrm>
              <a:off x="3154" y="1172"/>
              <a:ext cx="229" cy="231"/>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C’</a:t>
              </a: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Freeform 2"/>
          <p:cNvSpPr>
            <a:spLocks/>
          </p:cNvSpPr>
          <p:nvPr/>
        </p:nvSpPr>
        <p:spPr bwMode="auto">
          <a:xfrm rot="5400000">
            <a:off x="1786732" y="-734219"/>
            <a:ext cx="5364162" cy="8937625"/>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l-GR"/>
          </a:p>
        </p:txBody>
      </p:sp>
      <p:sp>
        <p:nvSpPr>
          <p:cNvPr id="17420" name="Rectangle 3"/>
          <p:cNvSpPr>
            <a:spLocks noGrp="1" noChangeArrowheads="1"/>
          </p:cNvSpPr>
          <p:nvPr>
            <p:ph type="title"/>
          </p:nvPr>
        </p:nvSpPr>
        <p:spPr>
          <a:xfrm>
            <a:off x="107950" y="0"/>
            <a:ext cx="8839200" cy="763588"/>
          </a:xfrm>
        </p:spPr>
        <p:txBody>
          <a:bodyPr/>
          <a:lstStyle/>
          <a:p>
            <a:r>
              <a:rPr lang="en-US" smtClean="0"/>
              <a:t>Institutional </a:t>
            </a:r>
            <a:r>
              <a:rPr lang="el-GR" smtClean="0"/>
              <a:t>δίκτυο</a:t>
            </a:r>
            <a:endParaRPr lang="en-US" smtClean="0"/>
          </a:p>
        </p:txBody>
      </p:sp>
      <p:sp>
        <p:nvSpPr>
          <p:cNvPr id="17421" name="Rectangle 4"/>
          <p:cNvSpPr>
            <a:spLocks noChangeArrowheads="1"/>
          </p:cNvSpPr>
          <p:nvPr/>
        </p:nvSpPr>
        <p:spPr bwMode="auto">
          <a:xfrm>
            <a:off x="4062413" y="4983163"/>
            <a:ext cx="355600" cy="88900"/>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7410" name="Object 5"/>
          <p:cNvGraphicFramePr>
            <a:graphicFrameLocks noChangeAspect="1"/>
          </p:cNvGraphicFramePr>
          <p:nvPr/>
        </p:nvGraphicFramePr>
        <p:xfrm>
          <a:off x="1249363" y="5400675"/>
          <a:ext cx="512762" cy="447675"/>
        </p:xfrm>
        <a:graphic>
          <a:graphicData uri="http://schemas.openxmlformats.org/presentationml/2006/ole">
            <mc:AlternateContent xmlns:mc="http://schemas.openxmlformats.org/markup-compatibility/2006">
              <mc:Choice xmlns:v="urn:schemas-microsoft-com:vml" Requires="v">
                <p:oleObj spid="_x0000_s17608" name="Clip" r:id="rId3" imgW="1305000" imgH="1085760" progId="">
                  <p:embed/>
                </p:oleObj>
              </mc:Choice>
              <mc:Fallback>
                <p:oleObj name="Clip" r:id="rId3" imgW="1305000" imgH="10857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363" y="5400675"/>
                        <a:ext cx="51276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6"/>
          <p:cNvGraphicFramePr>
            <a:graphicFrameLocks noChangeAspect="1"/>
          </p:cNvGraphicFramePr>
          <p:nvPr/>
        </p:nvGraphicFramePr>
        <p:xfrm>
          <a:off x="4575175" y="5418138"/>
          <a:ext cx="512763" cy="447675"/>
        </p:xfrm>
        <a:graphic>
          <a:graphicData uri="http://schemas.openxmlformats.org/presentationml/2006/ole">
            <mc:AlternateContent xmlns:mc="http://schemas.openxmlformats.org/markup-compatibility/2006">
              <mc:Choice xmlns:v="urn:schemas-microsoft-com:vml" Requires="v">
                <p:oleObj spid="_x0000_s17609" name="Clip" r:id="rId5" imgW="1305000" imgH="1085760" progId="">
                  <p:embed/>
                </p:oleObj>
              </mc:Choice>
              <mc:Fallback>
                <p:oleObj name="Clip" r:id="rId5"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5418138"/>
                        <a:ext cx="512763"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7"/>
          <p:cNvGraphicFramePr>
            <a:graphicFrameLocks noChangeAspect="1"/>
          </p:cNvGraphicFramePr>
          <p:nvPr/>
        </p:nvGraphicFramePr>
        <p:xfrm>
          <a:off x="5575300" y="5357813"/>
          <a:ext cx="512763" cy="447675"/>
        </p:xfrm>
        <a:graphic>
          <a:graphicData uri="http://schemas.openxmlformats.org/presentationml/2006/ole">
            <mc:AlternateContent xmlns:mc="http://schemas.openxmlformats.org/markup-compatibility/2006">
              <mc:Choice xmlns:v="urn:schemas-microsoft-com:vml" Requires="v">
                <p:oleObj spid="_x0000_s17610" name="Clip" r:id="rId6" imgW="1305000" imgH="1085760" progId="">
                  <p:embed/>
                </p:oleObj>
              </mc:Choice>
              <mc:Fallback>
                <p:oleObj name="Clip" r:id="rId6"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300" y="5357813"/>
                        <a:ext cx="512763"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8"/>
          <p:cNvGraphicFramePr>
            <a:graphicFrameLocks noChangeAspect="1"/>
          </p:cNvGraphicFramePr>
          <p:nvPr/>
        </p:nvGraphicFramePr>
        <p:xfrm>
          <a:off x="2060575" y="5434013"/>
          <a:ext cx="512763" cy="447675"/>
        </p:xfrm>
        <a:graphic>
          <a:graphicData uri="http://schemas.openxmlformats.org/presentationml/2006/ole">
            <mc:AlternateContent xmlns:mc="http://schemas.openxmlformats.org/markup-compatibility/2006">
              <mc:Choice xmlns:v="urn:schemas-microsoft-com:vml" Requires="v">
                <p:oleObj spid="_x0000_s17611" name="Clip" r:id="rId7" imgW="1305000" imgH="1085760" progId="">
                  <p:embed/>
                </p:oleObj>
              </mc:Choice>
              <mc:Fallback>
                <p:oleObj name="Clip" r:id="rId7"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575" y="5434013"/>
                        <a:ext cx="512763"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9"/>
          <p:cNvSpPr>
            <a:spLocks noChangeArrowheads="1"/>
          </p:cNvSpPr>
          <p:nvPr/>
        </p:nvSpPr>
        <p:spPr bwMode="auto">
          <a:xfrm>
            <a:off x="6326188" y="4994275"/>
            <a:ext cx="355600" cy="88900"/>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sp>
        <p:nvSpPr>
          <p:cNvPr id="17423" name="Rectangle 10"/>
          <p:cNvSpPr>
            <a:spLocks noChangeArrowheads="1"/>
          </p:cNvSpPr>
          <p:nvPr/>
        </p:nvSpPr>
        <p:spPr bwMode="auto">
          <a:xfrm>
            <a:off x="1857375" y="4979988"/>
            <a:ext cx="355600" cy="88900"/>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7414" name="Object 11"/>
          <p:cNvGraphicFramePr>
            <a:graphicFrameLocks noChangeAspect="1"/>
          </p:cNvGraphicFramePr>
          <p:nvPr/>
        </p:nvGraphicFramePr>
        <p:xfrm>
          <a:off x="3217863" y="5216525"/>
          <a:ext cx="512762" cy="447675"/>
        </p:xfrm>
        <a:graphic>
          <a:graphicData uri="http://schemas.openxmlformats.org/presentationml/2006/ole">
            <mc:AlternateContent xmlns:mc="http://schemas.openxmlformats.org/markup-compatibility/2006">
              <mc:Choice xmlns:v="urn:schemas-microsoft-com:vml" Requires="v">
                <p:oleObj spid="_x0000_s17612" name="Clip" r:id="rId8" imgW="1305000" imgH="1085760" progId="">
                  <p:embed/>
                </p:oleObj>
              </mc:Choice>
              <mc:Fallback>
                <p:oleObj name="Clip" r:id="rId8" imgW="1305000" imgH="10857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5216525"/>
                        <a:ext cx="51276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12"/>
          <p:cNvGraphicFramePr>
            <a:graphicFrameLocks noChangeAspect="1"/>
          </p:cNvGraphicFramePr>
          <p:nvPr/>
        </p:nvGraphicFramePr>
        <p:xfrm>
          <a:off x="3756025" y="5846763"/>
          <a:ext cx="512763" cy="447675"/>
        </p:xfrm>
        <a:graphic>
          <a:graphicData uri="http://schemas.openxmlformats.org/presentationml/2006/ole">
            <mc:AlternateContent xmlns:mc="http://schemas.openxmlformats.org/markup-compatibility/2006">
              <mc:Choice xmlns:v="urn:schemas-microsoft-com:vml" Requires="v">
                <p:oleObj spid="_x0000_s17613" name="Clip" r:id="rId9" imgW="1305000" imgH="1085760" progId="">
                  <p:embed/>
                </p:oleObj>
              </mc:Choice>
              <mc:Fallback>
                <p:oleObj name="Clip" r:id="rId9"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025" y="5846763"/>
                        <a:ext cx="512763"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6" name="Object 13"/>
          <p:cNvGraphicFramePr>
            <a:graphicFrameLocks noChangeAspect="1"/>
          </p:cNvGraphicFramePr>
          <p:nvPr/>
        </p:nvGraphicFramePr>
        <p:xfrm>
          <a:off x="7370763" y="5175250"/>
          <a:ext cx="512762" cy="447675"/>
        </p:xfrm>
        <a:graphic>
          <a:graphicData uri="http://schemas.openxmlformats.org/presentationml/2006/ole">
            <mc:AlternateContent xmlns:mc="http://schemas.openxmlformats.org/markup-compatibility/2006">
              <mc:Choice xmlns:v="urn:schemas-microsoft-com:vml" Requires="v">
                <p:oleObj spid="_x0000_s17614" name="Clip" r:id="rId10" imgW="1305000" imgH="1085760" progId="">
                  <p:embed/>
                </p:oleObj>
              </mc:Choice>
              <mc:Fallback>
                <p:oleObj name="Clip" r:id="rId10" imgW="1305000" imgH="10857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763" y="5175250"/>
                        <a:ext cx="51276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7" name="Object 14"/>
          <p:cNvGraphicFramePr>
            <a:graphicFrameLocks noChangeAspect="1"/>
          </p:cNvGraphicFramePr>
          <p:nvPr/>
        </p:nvGraphicFramePr>
        <p:xfrm>
          <a:off x="6443663" y="5662613"/>
          <a:ext cx="512762" cy="447675"/>
        </p:xfrm>
        <a:graphic>
          <a:graphicData uri="http://schemas.openxmlformats.org/presentationml/2006/ole">
            <mc:AlternateContent xmlns:mc="http://schemas.openxmlformats.org/markup-compatibility/2006">
              <mc:Choice xmlns:v="urn:schemas-microsoft-com:vml" Requires="v">
                <p:oleObj spid="_x0000_s17615" name="Clip" r:id="rId11" imgW="1305000" imgH="1085760" progId="">
                  <p:embed/>
                </p:oleObj>
              </mc:Choice>
              <mc:Fallback>
                <p:oleObj name="Clip" r:id="rId11" imgW="1305000" imgH="10857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5662613"/>
                        <a:ext cx="51276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8" name="Object 15"/>
          <p:cNvGraphicFramePr>
            <a:graphicFrameLocks noChangeAspect="1"/>
          </p:cNvGraphicFramePr>
          <p:nvPr/>
        </p:nvGraphicFramePr>
        <p:xfrm>
          <a:off x="709613" y="4768850"/>
          <a:ext cx="512762" cy="447675"/>
        </p:xfrm>
        <a:graphic>
          <a:graphicData uri="http://schemas.openxmlformats.org/presentationml/2006/ole">
            <mc:AlternateContent xmlns:mc="http://schemas.openxmlformats.org/markup-compatibility/2006">
              <mc:Choice xmlns:v="urn:schemas-microsoft-com:vml" Requires="v">
                <p:oleObj spid="_x0000_s17616" name="Clip" r:id="rId12" imgW="1305000" imgH="1085760" progId="">
                  <p:embed/>
                </p:oleObj>
              </mc:Choice>
              <mc:Fallback>
                <p:oleObj name="Clip" r:id="rId12" imgW="1305000" imgH="1085760"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3" y="4768850"/>
                        <a:ext cx="51276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4" name="Line 16"/>
          <p:cNvSpPr>
            <a:spLocks noChangeShapeType="1"/>
          </p:cNvSpPr>
          <p:nvPr/>
        </p:nvSpPr>
        <p:spPr bwMode="auto">
          <a:xfrm flipH="1">
            <a:off x="1171575" y="4984750"/>
            <a:ext cx="682625" cy="0"/>
          </a:xfrm>
          <a:prstGeom prst="line">
            <a:avLst/>
          </a:prstGeom>
          <a:noFill/>
          <a:ln w="9525">
            <a:solidFill>
              <a:schemeClr val="tx1"/>
            </a:solidFill>
            <a:round/>
            <a:headEnd/>
            <a:tailEnd/>
          </a:ln>
        </p:spPr>
        <p:txBody>
          <a:bodyPr wrap="none"/>
          <a:lstStyle/>
          <a:p>
            <a:endParaRPr lang="el-GR"/>
          </a:p>
        </p:txBody>
      </p:sp>
      <p:sp>
        <p:nvSpPr>
          <p:cNvPr id="17425" name="Line 17"/>
          <p:cNvSpPr>
            <a:spLocks noChangeShapeType="1"/>
          </p:cNvSpPr>
          <p:nvPr/>
        </p:nvSpPr>
        <p:spPr bwMode="auto">
          <a:xfrm flipH="1">
            <a:off x="1647825" y="5048250"/>
            <a:ext cx="334963" cy="412750"/>
          </a:xfrm>
          <a:prstGeom prst="line">
            <a:avLst/>
          </a:prstGeom>
          <a:noFill/>
          <a:ln w="9525">
            <a:solidFill>
              <a:schemeClr val="tx1"/>
            </a:solidFill>
            <a:round/>
            <a:headEnd/>
            <a:tailEnd/>
          </a:ln>
        </p:spPr>
        <p:txBody>
          <a:bodyPr wrap="none"/>
          <a:lstStyle/>
          <a:p>
            <a:endParaRPr lang="el-GR"/>
          </a:p>
        </p:txBody>
      </p:sp>
      <p:sp>
        <p:nvSpPr>
          <p:cNvPr id="17426" name="Line 18"/>
          <p:cNvSpPr>
            <a:spLocks noChangeShapeType="1"/>
          </p:cNvSpPr>
          <p:nvPr/>
        </p:nvSpPr>
        <p:spPr bwMode="auto">
          <a:xfrm>
            <a:off x="2163763" y="5086350"/>
            <a:ext cx="88900" cy="387350"/>
          </a:xfrm>
          <a:prstGeom prst="line">
            <a:avLst/>
          </a:prstGeom>
          <a:noFill/>
          <a:ln w="9525">
            <a:solidFill>
              <a:schemeClr val="tx1"/>
            </a:solidFill>
            <a:round/>
            <a:headEnd/>
            <a:tailEnd/>
          </a:ln>
        </p:spPr>
        <p:txBody>
          <a:bodyPr wrap="none"/>
          <a:lstStyle/>
          <a:p>
            <a:endParaRPr lang="el-GR"/>
          </a:p>
        </p:txBody>
      </p:sp>
      <p:sp>
        <p:nvSpPr>
          <p:cNvPr id="17427" name="Line 19"/>
          <p:cNvSpPr>
            <a:spLocks noChangeShapeType="1"/>
          </p:cNvSpPr>
          <p:nvPr/>
        </p:nvSpPr>
        <p:spPr bwMode="auto">
          <a:xfrm flipH="1">
            <a:off x="3695700" y="5035550"/>
            <a:ext cx="425450" cy="284163"/>
          </a:xfrm>
          <a:prstGeom prst="line">
            <a:avLst/>
          </a:prstGeom>
          <a:noFill/>
          <a:ln w="9525">
            <a:solidFill>
              <a:schemeClr val="tx1"/>
            </a:solidFill>
            <a:round/>
            <a:headEnd/>
            <a:tailEnd/>
          </a:ln>
        </p:spPr>
        <p:txBody>
          <a:bodyPr wrap="none"/>
          <a:lstStyle/>
          <a:p>
            <a:endParaRPr lang="el-GR"/>
          </a:p>
        </p:txBody>
      </p:sp>
      <p:sp>
        <p:nvSpPr>
          <p:cNvPr id="17428" name="Line 20"/>
          <p:cNvSpPr>
            <a:spLocks noChangeShapeType="1"/>
          </p:cNvSpPr>
          <p:nvPr/>
        </p:nvSpPr>
        <p:spPr bwMode="auto">
          <a:xfrm flipH="1">
            <a:off x="4081463" y="5060950"/>
            <a:ext cx="155575" cy="773113"/>
          </a:xfrm>
          <a:prstGeom prst="line">
            <a:avLst/>
          </a:prstGeom>
          <a:noFill/>
          <a:ln w="9525">
            <a:solidFill>
              <a:schemeClr val="tx1"/>
            </a:solidFill>
            <a:round/>
            <a:headEnd/>
            <a:tailEnd/>
          </a:ln>
        </p:spPr>
        <p:txBody>
          <a:bodyPr wrap="none"/>
          <a:lstStyle/>
          <a:p>
            <a:endParaRPr lang="el-GR"/>
          </a:p>
        </p:txBody>
      </p:sp>
      <p:sp>
        <p:nvSpPr>
          <p:cNvPr id="17429" name="Line 21"/>
          <p:cNvSpPr>
            <a:spLocks noChangeShapeType="1"/>
          </p:cNvSpPr>
          <p:nvPr/>
        </p:nvSpPr>
        <p:spPr bwMode="auto">
          <a:xfrm>
            <a:off x="4456113" y="4984750"/>
            <a:ext cx="282575" cy="476250"/>
          </a:xfrm>
          <a:prstGeom prst="line">
            <a:avLst/>
          </a:prstGeom>
          <a:noFill/>
          <a:ln w="9525">
            <a:solidFill>
              <a:schemeClr val="tx1"/>
            </a:solidFill>
            <a:round/>
            <a:headEnd/>
            <a:tailEnd/>
          </a:ln>
        </p:spPr>
        <p:txBody>
          <a:bodyPr wrap="none"/>
          <a:lstStyle/>
          <a:p>
            <a:endParaRPr lang="el-GR"/>
          </a:p>
        </p:txBody>
      </p:sp>
      <p:sp>
        <p:nvSpPr>
          <p:cNvPr id="17430" name="Line 22"/>
          <p:cNvSpPr>
            <a:spLocks noChangeShapeType="1"/>
          </p:cNvSpPr>
          <p:nvPr/>
        </p:nvSpPr>
        <p:spPr bwMode="auto">
          <a:xfrm flipH="1">
            <a:off x="6027738" y="5086350"/>
            <a:ext cx="527050" cy="322263"/>
          </a:xfrm>
          <a:prstGeom prst="line">
            <a:avLst/>
          </a:prstGeom>
          <a:noFill/>
          <a:ln w="9525">
            <a:solidFill>
              <a:schemeClr val="tx1"/>
            </a:solidFill>
            <a:round/>
            <a:headEnd/>
            <a:tailEnd/>
          </a:ln>
        </p:spPr>
        <p:txBody>
          <a:bodyPr wrap="none"/>
          <a:lstStyle/>
          <a:p>
            <a:endParaRPr lang="el-GR"/>
          </a:p>
        </p:txBody>
      </p:sp>
      <p:sp>
        <p:nvSpPr>
          <p:cNvPr id="17431" name="Line 23"/>
          <p:cNvSpPr>
            <a:spLocks noChangeShapeType="1"/>
          </p:cNvSpPr>
          <p:nvPr/>
        </p:nvSpPr>
        <p:spPr bwMode="auto">
          <a:xfrm flipH="1">
            <a:off x="6645275" y="5048250"/>
            <a:ext cx="12700" cy="619125"/>
          </a:xfrm>
          <a:prstGeom prst="line">
            <a:avLst/>
          </a:prstGeom>
          <a:noFill/>
          <a:ln w="9525">
            <a:solidFill>
              <a:schemeClr val="tx1"/>
            </a:solidFill>
            <a:round/>
            <a:headEnd/>
            <a:tailEnd/>
          </a:ln>
        </p:spPr>
        <p:txBody>
          <a:bodyPr wrap="none"/>
          <a:lstStyle/>
          <a:p>
            <a:endParaRPr lang="el-GR"/>
          </a:p>
        </p:txBody>
      </p:sp>
      <p:sp>
        <p:nvSpPr>
          <p:cNvPr id="17432" name="Line 24"/>
          <p:cNvSpPr>
            <a:spLocks noChangeShapeType="1"/>
          </p:cNvSpPr>
          <p:nvPr/>
        </p:nvSpPr>
        <p:spPr bwMode="auto">
          <a:xfrm>
            <a:off x="6799263" y="4945063"/>
            <a:ext cx="631825" cy="322262"/>
          </a:xfrm>
          <a:prstGeom prst="line">
            <a:avLst/>
          </a:prstGeom>
          <a:noFill/>
          <a:ln w="9525">
            <a:solidFill>
              <a:schemeClr val="tx1"/>
            </a:solidFill>
            <a:round/>
            <a:headEnd/>
            <a:tailEnd/>
          </a:ln>
        </p:spPr>
        <p:txBody>
          <a:bodyPr wrap="none"/>
          <a:lstStyle/>
          <a:p>
            <a:endParaRPr lang="el-GR"/>
          </a:p>
        </p:txBody>
      </p:sp>
      <p:grpSp>
        <p:nvGrpSpPr>
          <p:cNvPr id="17433" name="Group 25"/>
          <p:cNvGrpSpPr>
            <a:grpSpLocks/>
          </p:cNvGrpSpPr>
          <p:nvPr/>
        </p:nvGrpSpPr>
        <p:grpSpPr bwMode="auto">
          <a:xfrm>
            <a:off x="4125913" y="3052763"/>
            <a:ext cx="457200" cy="331787"/>
            <a:chOff x="620" y="1640"/>
            <a:chExt cx="288" cy="209"/>
          </a:xfrm>
        </p:grpSpPr>
        <p:sp>
          <p:nvSpPr>
            <p:cNvPr id="17484" name="Line 26"/>
            <p:cNvSpPr>
              <a:spLocks noChangeShapeType="1"/>
            </p:cNvSpPr>
            <p:nvPr/>
          </p:nvSpPr>
          <p:spPr bwMode="auto">
            <a:xfrm>
              <a:off x="908" y="1640"/>
              <a:ext cx="0" cy="0"/>
            </a:xfrm>
            <a:prstGeom prst="line">
              <a:avLst/>
            </a:prstGeom>
            <a:noFill/>
            <a:ln w="9525">
              <a:solidFill>
                <a:schemeClr val="tx1"/>
              </a:solidFill>
              <a:round/>
              <a:headEnd/>
              <a:tailEnd/>
            </a:ln>
          </p:spPr>
          <p:txBody>
            <a:bodyPr wrap="none"/>
            <a:lstStyle/>
            <a:p>
              <a:endParaRPr lang="el-GR"/>
            </a:p>
          </p:txBody>
        </p:sp>
        <p:sp>
          <p:nvSpPr>
            <p:cNvPr id="17485" name="Rectangle 27"/>
            <p:cNvSpPr>
              <a:spLocks noChangeArrowheads="1"/>
            </p:cNvSpPr>
            <p:nvPr/>
          </p:nvSpPr>
          <p:spPr bwMode="auto">
            <a:xfrm>
              <a:off x="620" y="178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pSp>
          <p:nvGrpSpPr>
            <p:cNvPr id="17486" name="Group 28"/>
            <p:cNvGrpSpPr>
              <a:grpSpLocks/>
            </p:cNvGrpSpPr>
            <p:nvPr/>
          </p:nvGrpSpPr>
          <p:grpSpPr bwMode="auto">
            <a:xfrm>
              <a:off x="764" y="1688"/>
              <a:ext cx="109" cy="91"/>
              <a:chOff x="576" y="3456"/>
              <a:chExt cx="288" cy="240"/>
            </a:xfrm>
          </p:grpSpPr>
          <p:sp>
            <p:nvSpPr>
              <p:cNvPr id="17487" name="Line 29"/>
              <p:cNvSpPr>
                <a:spLocks noChangeShapeType="1"/>
              </p:cNvSpPr>
              <p:nvPr/>
            </p:nvSpPr>
            <p:spPr bwMode="auto">
              <a:xfrm>
                <a:off x="624" y="3456"/>
                <a:ext cx="192" cy="240"/>
              </a:xfrm>
              <a:prstGeom prst="line">
                <a:avLst/>
              </a:prstGeom>
              <a:noFill/>
              <a:ln w="25400">
                <a:solidFill>
                  <a:schemeClr val="tx1"/>
                </a:solidFill>
                <a:round/>
                <a:headEnd/>
                <a:tailEnd/>
              </a:ln>
            </p:spPr>
            <p:txBody>
              <a:bodyPr wrap="none"/>
              <a:lstStyle/>
              <a:p>
                <a:endParaRPr lang="el-GR"/>
              </a:p>
            </p:txBody>
          </p:sp>
          <p:sp>
            <p:nvSpPr>
              <p:cNvPr id="17488" name="Line 30"/>
              <p:cNvSpPr>
                <a:spLocks noChangeShapeType="1"/>
              </p:cNvSpPr>
              <p:nvPr/>
            </p:nvSpPr>
            <p:spPr bwMode="auto">
              <a:xfrm flipH="1">
                <a:off x="576" y="3456"/>
                <a:ext cx="288" cy="240"/>
              </a:xfrm>
              <a:prstGeom prst="line">
                <a:avLst/>
              </a:prstGeom>
              <a:noFill/>
              <a:ln w="25400">
                <a:solidFill>
                  <a:schemeClr val="tx1"/>
                </a:solidFill>
                <a:round/>
                <a:headEnd/>
                <a:tailEnd/>
              </a:ln>
            </p:spPr>
            <p:txBody>
              <a:bodyPr wrap="none"/>
              <a:lstStyle/>
              <a:p>
                <a:endParaRPr lang="el-GR"/>
              </a:p>
            </p:txBody>
          </p:sp>
        </p:grpSp>
      </p:grpSp>
      <p:sp>
        <p:nvSpPr>
          <p:cNvPr id="17434" name="Line 31"/>
          <p:cNvSpPr>
            <a:spLocks noChangeShapeType="1"/>
          </p:cNvSpPr>
          <p:nvPr/>
        </p:nvSpPr>
        <p:spPr bwMode="auto">
          <a:xfrm flipH="1">
            <a:off x="2151063" y="3387725"/>
            <a:ext cx="2047875" cy="1416050"/>
          </a:xfrm>
          <a:prstGeom prst="line">
            <a:avLst/>
          </a:prstGeom>
          <a:noFill/>
          <a:ln w="9525">
            <a:solidFill>
              <a:schemeClr val="tx1"/>
            </a:solidFill>
            <a:round/>
            <a:headEnd/>
            <a:tailEnd/>
          </a:ln>
        </p:spPr>
        <p:txBody>
          <a:bodyPr wrap="none"/>
          <a:lstStyle/>
          <a:p>
            <a:endParaRPr lang="el-GR"/>
          </a:p>
        </p:txBody>
      </p:sp>
      <p:sp>
        <p:nvSpPr>
          <p:cNvPr id="17435" name="Line 32"/>
          <p:cNvSpPr>
            <a:spLocks noChangeShapeType="1"/>
          </p:cNvSpPr>
          <p:nvPr/>
        </p:nvSpPr>
        <p:spPr bwMode="auto">
          <a:xfrm>
            <a:off x="4391025" y="3375025"/>
            <a:ext cx="0" cy="1466850"/>
          </a:xfrm>
          <a:prstGeom prst="line">
            <a:avLst/>
          </a:prstGeom>
          <a:noFill/>
          <a:ln w="9525">
            <a:solidFill>
              <a:schemeClr val="tx1"/>
            </a:solidFill>
            <a:round/>
            <a:headEnd/>
            <a:tailEnd/>
          </a:ln>
        </p:spPr>
        <p:txBody>
          <a:bodyPr wrap="none"/>
          <a:lstStyle/>
          <a:p>
            <a:endParaRPr lang="el-GR"/>
          </a:p>
        </p:txBody>
      </p:sp>
      <p:sp>
        <p:nvSpPr>
          <p:cNvPr id="17436" name="Line 33"/>
          <p:cNvSpPr>
            <a:spLocks noChangeShapeType="1"/>
          </p:cNvSpPr>
          <p:nvPr/>
        </p:nvSpPr>
        <p:spPr bwMode="auto">
          <a:xfrm flipH="1" flipV="1">
            <a:off x="4584700" y="3309938"/>
            <a:ext cx="1841500" cy="1622425"/>
          </a:xfrm>
          <a:prstGeom prst="line">
            <a:avLst/>
          </a:prstGeom>
          <a:noFill/>
          <a:ln w="9525">
            <a:solidFill>
              <a:schemeClr val="tx1"/>
            </a:solidFill>
            <a:round/>
            <a:headEnd/>
            <a:tailEnd/>
          </a:ln>
        </p:spPr>
        <p:txBody>
          <a:bodyPr wrap="none"/>
          <a:lstStyle/>
          <a:p>
            <a:endParaRPr lang="el-GR"/>
          </a:p>
        </p:txBody>
      </p:sp>
      <p:sp>
        <p:nvSpPr>
          <p:cNvPr id="17437" name="Text Box 34"/>
          <p:cNvSpPr txBox="1">
            <a:spLocks noChangeArrowheads="1"/>
          </p:cNvSpPr>
          <p:nvPr/>
        </p:nvSpPr>
        <p:spPr bwMode="auto">
          <a:xfrm>
            <a:off x="2368550" y="4721225"/>
            <a:ext cx="569913" cy="366713"/>
          </a:xfrm>
          <a:prstGeom prst="rect">
            <a:avLst/>
          </a:prstGeom>
          <a:noFill/>
          <a:ln w="9525">
            <a:noFill/>
            <a:miter lim="800000"/>
            <a:headEnd/>
            <a:tailEnd/>
          </a:ln>
        </p:spPr>
        <p:txBody>
          <a:bodyPr>
            <a:spAutoFit/>
          </a:bodyPr>
          <a:lstStyle/>
          <a:p>
            <a:pPr eaLnBrk="0" hangingPunct="0"/>
            <a:r>
              <a:rPr lang="en-US" sz="1800">
                <a:latin typeface="Comic Sans MS" pitchFamily="66" charset="0"/>
              </a:rPr>
              <a:t>hub</a:t>
            </a:r>
          </a:p>
        </p:txBody>
      </p:sp>
      <p:sp>
        <p:nvSpPr>
          <p:cNvPr id="17438" name="Text Box 35"/>
          <p:cNvSpPr txBox="1">
            <a:spLocks noChangeArrowheads="1"/>
          </p:cNvSpPr>
          <p:nvPr/>
        </p:nvSpPr>
        <p:spPr bwMode="auto">
          <a:xfrm>
            <a:off x="4583113" y="4732338"/>
            <a:ext cx="569912"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7439" name="Text Box 36"/>
          <p:cNvSpPr txBox="1">
            <a:spLocks noChangeArrowheads="1"/>
          </p:cNvSpPr>
          <p:nvPr/>
        </p:nvSpPr>
        <p:spPr bwMode="auto">
          <a:xfrm>
            <a:off x="6835775" y="4565650"/>
            <a:ext cx="569913"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7440" name="Text Box 37"/>
          <p:cNvSpPr txBox="1">
            <a:spLocks noChangeArrowheads="1"/>
          </p:cNvSpPr>
          <p:nvPr/>
        </p:nvSpPr>
        <p:spPr bwMode="auto">
          <a:xfrm>
            <a:off x="4697413" y="3175000"/>
            <a:ext cx="873125"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switch</a:t>
            </a:r>
          </a:p>
        </p:txBody>
      </p:sp>
      <p:grpSp>
        <p:nvGrpSpPr>
          <p:cNvPr id="17441" name="Group 38"/>
          <p:cNvGrpSpPr>
            <a:grpSpLocks/>
          </p:cNvGrpSpPr>
          <p:nvPr/>
        </p:nvGrpSpPr>
        <p:grpSpPr bwMode="auto">
          <a:xfrm>
            <a:off x="5910263" y="2484438"/>
            <a:ext cx="238125" cy="484187"/>
            <a:chOff x="4180" y="783"/>
            <a:chExt cx="150" cy="307"/>
          </a:xfrm>
        </p:grpSpPr>
        <p:sp>
          <p:nvSpPr>
            <p:cNvPr id="17476" name="AutoShape 3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algn="r"/>
              <a:endParaRPr lang="en-GB" sz="1600"/>
            </a:p>
          </p:txBody>
        </p:sp>
        <p:sp>
          <p:nvSpPr>
            <p:cNvPr id="17477" name="Rectangle 4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algn="r"/>
              <a:endParaRPr lang="en-GB" sz="1600"/>
            </a:p>
          </p:txBody>
        </p:sp>
        <p:sp>
          <p:nvSpPr>
            <p:cNvPr id="17478" name="Rectangle 4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algn="r"/>
              <a:endParaRPr lang="en-GB" sz="1600"/>
            </a:p>
          </p:txBody>
        </p:sp>
        <p:sp>
          <p:nvSpPr>
            <p:cNvPr id="17479" name="AutoShape 4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algn="r"/>
              <a:endParaRPr lang="en-GB" sz="1600"/>
            </a:p>
          </p:txBody>
        </p:sp>
        <p:sp>
          <p:nvSpPr>
            <p:cNvPr id="17480" name="Line 4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l-GR"/>
            </a:p>
          </p:txBody>
        </p:sp>
        <p:sp>
          <p:nvSpPr>
            <p:cNvPr id="17481" name="Line 4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l-GR"/>
            </a:p>
          </p:txBody>
        </p:sp>
        <p:sp>
          <p:nvSpPr>
            <p:cNvPr id="17482" name="Rectangle 4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algn="r"/>
              <a:endParaRPr lang="en-GB" sz="1600"/>
            </a:p>
          </p:txBody>
        </p:sp>
        <p:sp>
          <p:nvSpPr>
            <p:cNvPr id="17483" name="Rectangle 4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algn="r"/>
              <a:endParaRPr lang="en-GB" sz="1600"/>
            </a:p>
          </p:txBody>
        </p:sp>
      </p:grpSp>
      <p:grpSp>
        <p:nvGrpSpPr>
          <p:cNvPr id="17442" name="Group 47"/>
          <p:cNvGrpSpPr>
            <a:grpSpLocks/>
          </p:cNvGrpSpPr>
          <p:nvPr/>
        </p:nvGrpSpPr>
        <p:grpSpPr bwMode="auto">
          <a:xfrm>
            <a:off x="5149850" y="1992313"/>
            <a:ext cx="238125" cy="484187"/>
            <a:chOff x="4180" y="783"/>
            <a:chExt cx="150" cy="307"/>
          </a:xfrm>
        </p:grpSpPr>
        <p:sp>
          <p:nvSpPr>
            <p:cNvPr id="17468" name="AutoShape 4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algn="r"/>
              <a:endParaRPr lang="en-GB" sz="1600"/>
            </a:p>
          </p:txBody>
        </p:sp>
        <p:sp>
          <p:nvSpPr>
            <p:cNvPr id="17469" name="Rectangle 4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algn="r"/>
              <a:endParaRPr lang="en-GB" sz="1600"/>
            </a:p>
          </p:txBody>
        </p:sp>
        <p:sp>
          <p:nvSpPr>
            <p:cNvPr id="17470" name="Rectangle 5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algn="r"/>
              <a:endParaRPr lang="en-GB" sz="1600"/>
            </a:p>
          </p:txBody>
        </p:sp>
        <p:sp>
          <p:nvSpPr>
            <p:cNvPr id="17471" name="AutoShape 5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algn="r"/>
              <a:endParaRPr lang="en-GB" sz="1600"/>
            </a:p>
          </p:txBody>
        </p:sp>
        <p:sp>
          <p:nvSpPr>
            <p:cNvPr id="17472" name="Line 5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l-GR"/>
            </a:p>
          </p:txBody>
        </p:sp>
        <p:sp>
          <p:nvSpPr>
            <p:cNvPr id="17473" name="Line 5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l-GR"/>
            </a:p>
          </p:txBody>
        </p:sp>
        <p:sp>
          <p:nvSpPr>
            <p:cNvPr id="17474" name="Rectangle 5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algn="r"/>
              <a:endParaRPr lang="en-GB" sz="1600"/>
            </a:p>
          </p:txBody>
        </p:sp>
        <p:sp>
          <p:nvSpPr>
            <p:cNvPr id="17475" name="Rectangle 5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algn="r"/>
              <a:endParaRPr lang="en-GB" sz="1600"/>
            </a:p>
          </p:txBody>
        </p:sp>
      </p:grpSp>
      <p:sp>
        <p:nvSpPr>
          <p:cNvPr id="17443" name="Line 56"/>
          <p:cNvSpPr>
            <a:spLocks noChangeShapeType="1"/>
          </p:cNvSpPr>
          <p:nvPr/>
        </p:nvSpPr>
        <p:spPr bwMode="auto">
          <a:xfrm flipV="1">
            <a:off x="4687888" y="2692400"/>
            <a:ext cx="1223962" cy="423863"/>
          </a:xfrm>
          <a:prstGeom prst="line">
            <a:avLst/>
          </a:prstGeom>
          <a:noFill/>
          <a:ln w="9525">
            <a:solidFill>
              <a:schemeClr val="tx1"/>
            </a:solidFill>
            <a:round/>
            <a:headEnd/>
            <a:tailEnd/>
          </a:ln>
        </p:spPr>
        <p:txBody>
          <a:bodyPr wrap="none"/>
          <a:lstStyle/>
          <a:p>
            <a:endParaRPr lang="el-GR"/>
          </a:p>
        </p:txBody>
      </p:sp>
      <p:sp>
        <p:nvSpPr>
          <p:cNvPr id="17444" name="Line 57"/>
          <p:cNvSpPr>
            <a:spLocks noChangeShapeType="1"/>
          </p:cNvSpPr>
          <p:nvPr/>
        </p:nvSpPr>
        <p:spPr bwMode="auto">
          <a:xfrm flipV="1">
            <a:off x="4481513" y="2370138"/>
            <a:ext cx="669925" cy="758825"/>
          </a:xfrm>
          <a:prstGeom prst="line">
            <a:avLst/>
          </a:prstGeom>
          <a:noFill/>
          <a:ln w="9525">
            <a:solidFill>
              <a:schemeClr val="tx1"/>
            </a:solidFill>
            <a:round/>
            <a:headEnd/>
            <a:tailEnd/>
          </a:ln>
        </p:spPr>
        <p:txBody>
          <a:bodyPr wrap="none"/>
          <a:lstStyle/>
          <a:p>
            <a:endParaRPr lang="el-GR"/>
          </a:p>
        </p:txBody>
      </p:sp>
      <p:grpSp>
        <p:nvGrpSpPr>
          <p:cNvPr id="17445" name="Group 58"/>
          <p:cNvGrpSpPr>
            <a:grpSpLocks/>
          </p:cNvGrpSpPr>
          <p:nvPr/>
        </p:nvGrpSpPr>
        <p:grpSpPr bwMode="auto">
          <a:xfrm>
            <a:off x="2843213" y="2312988"/>
            <a:ext cx="569912" cy="285750"/>
            <a:chOff x="533" y="321"/>
            <a:chExt cx="359" cy="180"/>
          </a:xfrm>
        </p:grpSpPr>
        <p:grpSp>
          <p:nvGrpSpPr>
            <p:cNvPr id="17453" name="Group 59"/>
            <p:cNvGrpSpPr>
              <a:grpSpLocks/>
            </p:cNvGrpSpPr>
            <p:nvPr/>
          </p:nvGrpSpPr>
          <p:grpSpPr bwMode="auto">
            <a:xfrm>
              <a:off x="533" y="321"/>
              <a:ext cx="359" cy="180"/>
              <a:chOff x="1009" y="655"/>
              <a:chExt cx="359" cy="180"/>
            </a:xfrm>
          </p:grpSpPr>
          <p:sp>
            <p:nvSpPr>
              <p:cNvPr id="17455" name="Oval 60"/>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7456" name="Line 61"/>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l-GR"/>
              </a:p>
            </p:txBody>
          </p:sp>
          <p:sp>
            <p:nvSpPr>
              <p:cNvPr id="17457" name="Line 62"/>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l-GR"/>
              </a:p>
            </p:txBody>
          </p:sp>
          <p:sp>
            <p:nvSpPr>
              <p:cNvPr id="17458" name="Rectangle 63"/>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7459" name="Oval 64"/>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7460" name="Group 65"/>
              <p:cNvGrpSpPr>
                <a:grpSpLocks/>
              </p:cNvGrpSpPr>
              <p:nvPr/>
            </p:nvGrpSpPr>
            <p:grpSpPr bwMode="auto">
              <a:xfrm>
                <a:off x="1095" y="681"/>
                <a:ext cx="176" cy="68"/>
                <a:chOff x="2848" y="848"/>
                <a:chExt cx="140" cy="98"/>
              </a:xfrm>
            </p:grpSpPr>
            <p:sp>
              <p:nvSpPr>
                <p:cNvPr id="17465" name="Line 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7466" name="Line 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7467" name="Line 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7461" name="Group 69"/>
              <p:cNvGrpSpPr>
                <a:grpSpLocks/>
              </p:cNvGrpSpPr>
              <p:nvPr/>
            </p:nvGrpSpPr>
            <p:grpSpPr bwMode="auto">
              <a:xfrm flipV="1">
                <a:off x="1095" y="680"/>
                <a:ext cx="176" cy="68"/>
                <a:chOff x="2848" y="848"/>
                <a:chExt cx="140" cy="98"/>
              </a:xfrm>
            </p:grpSpPr>
            <p:sp>
              <p:nvSpPr>
                <p:cNvPr id="17462" name="Line 7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7463" name="Line 7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7464" name="Line 7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sp>
          <p:nvSpPr>
            <p:cNvPr id="17454" name="Line 73"/>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l-GR"/>
            </a:p>
          </p:txBody>
        </p:sp>
      </p:grpSp>
      <p:sp>
        <p:nvSpPr>
          <p:cNvPr id="17446" name="Line 74"/>
          <p:cNvSpPr>
            <a:spLocks noChangeShapeType="1"/>
          </p:cNvSpPr>
          <p:nvPr/>
        </p:nvSpPr>
        <p:spPr bwMode="auto">
          <a:xfrm>
            <a:off x="3387725" y="2524125"/>
            <a:ext cx="862013" cy="644525"/>
          </a:xfrm>
          <a:prstGeom prst="line">
            <a:avLst/>
          </a:prstGeom>
          <a:noFill/>
          <a:ln w="9525">
            <a:solidFill>
              <a:schemeClr val="tx1"/>
            </a:solidFill>
            <a:round/>
            <a:headEnd/>
            <a:tailEnd/>
          </a:ln>
        </p:spPr>
        <p:txBody>
          <a:bodyPr wrap="none"/>
          <a:lstStyle/>
          <a:p>
            <a:endParaRPr lang="el-GR"/>
          </a:p>
        </p:txBody>
      </p:sp>
      <p:sp>
        <p:nvSpPr>
          <p:cNvPr id="17447" name="Line 75"/>
          <p:cNvSpPr>
            <a:spLocks noChangeShapeType="1"/>
          </p:cNvSpPr>
          <p:nvPr/>
        </p:nvSpPr>
        <p:spPr bwMode="auto">
          <a:xfrm flipH="1">
            <a:off x="1995488" y="2420938"/>
            <a:ext cx="850900" cy="0"/>
          </a:xfrm>
          <a:prstGeom prst="line">
            <a:avLst/>
          </a:prstGeom>
          <a:noFill/>
          <a:ln w="9525">
            <a:solidFill>
              <a:schemeClr val="tx1"/>
            </a:solidFill>
            <a:round/>
            <a:headEnd/>
            <a:tailEnd/>
          </a:ln>
        </p:spPr>
        <p:txBody>
          <a:bodyPr wrap="none"/>
          <a:lstStyle/>
          <a:p>
            <a:endParaRPr lang="el-GR"/>
          </a:p>
        </p:txBody>
      </p:sp>
      <p:sp>
        <p:nvSpPr>
          <p:cNvPr id="17448" name="Text Box 76"/>
          <p:cNvSpPr txBox="1">
            <a:spLocks noChangeArrowheads="1"/>
          </p:cNvSpPr>
          <p:nvPr/>
        </p:nvSpPr>
        <p:spPr bwMode="auto">
          <a:xfrm>
            <a:off x="744538" y="2041525"/>
            <a:ext cx="1957387" cy="646113"/>
          </a:xfrm>
          <a:prstGeom prst="rect">
            <a:avLst/>
          </a:prstGeom>
          <a:noFill/>
          <a:ln w="9525">
            <a:noFill/>
            <a:miter lim="800000"/>
            <a:headEnd/>
            <a:tailEnd/>
          </a:ln>
        </p:spPr>
        <p:txBody>
          <a:bodyPr wrap="none">
            <a:spAutoFit/>
          </a:bodyPr>
          <a:lstStyle/>
          <a:p>
            <a:pPr eaLnBrk="0" hangingPunct="0"/>
            <a:r>
              <a:rPr lang="el-GR" sz="1800">
                <a:latin typeface="Comic Sans MS" pitchFamily="66" charset="0"/>
              </a:rPr>
              <a:t>Προς εξωτερικό </a:t>
            </a:r>
          </a:p>
          <a:p>
            <a:pPr eaLnBrk="0" hangingPunct="0"/>
            <a:r>
              <a:rPr lang="el-GR" sz="1800">
                <a:latin typeface="Comic Sans MS" pitchFamily="66" charset="0"/>
              </a:rPr>
              <a:t>      δίκτυο</a:t>
            </a:r>
            <a:endParaRPr lang="en-US" sz="1800">
              <a:latin typeface="Comic Sans MS" pitchFamily="66" charset="0"/>
            </a:endParaRPr>
          </a:p>
        </p:txBody>
      </p:sp>
      <p:sp>
        <p:nvSpPr>
          <p:cNvPr id="17449" name="Text Box 77"/>
          <p:cNvSpPr txBox="1">
            <a:spLocks noChangeArrowheads="1"/>
          </p:cNvSpPr>
          <p:nvPr/>
        </p:nvSpPr>
        <p:spPr bwMode="auto">
          <a:xfrm>
            <a:off x="2716213" y="2608263"/>
            <a:ext cx="876300"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router</a:t>
            </a:r>
          </a:p>
        </p:txBody>
      </p:sp>
      <p:sp>
        <p:nvSpPr>
          <p:cNvPr id="17450" name="Text Box 78"/>
          <p:cNvSpPr txBox="1">
            <a:spLocks noChangeArrowheads="1"/>
          </p:cNvSpPr>
          <p:nvPr/>
        </p:nvSpPr>
        <p:spPr bwMode="auto">
          <a:xfrm>
            <a:off x="6435725" y="3516313"/>
            <a:ext cx="1557338" cy="457200"/>
          </a:xfrm>
          <a:prstGeom prst="rect">
            <a:avLst/>
          </a:prstGeom>
          <a:noFill/>
          <a:ln w="9525">
            <a:noFill/>
            <a:miter lim="800000"/>
            <a:headEnd/>
            <a:tailEnd/>
          </a:ln>
        </p:spPr>
        <p:txBody>
          <a:bodyPr wrap="none">
            <a:spAutoFit/>
          </a:bodyPr>
          <a:lstStyle/>
          <a:p>
            <a:pPr eaLnBrk="0" hangingPunct="0"/>
            <a:r>
              <a:rPr lang="en-US" sz="2400">
                <a:solidFill>
                  <a:srgbClr val="FF0000"/>
                </a:solidFill>
                <a:latin typeface="Comic Sans MS" pitchFamily="66" charset="0"/>
              </a:rPr>
              <a:t>IP subnet</a:t>
            </a:r>
          </a:p>
        </p:txBody>
      </p:sp>
      <p:sp>
        <p:nvSpPr>
          <p:cNvPr id="17451" name="Text Box 79"/>
          <p:cNvSpPr txBox="1">
            <a:spLocks noChangeArrowheads="1"/>
          </p:cNvSpPr>
          <p:nvPr/>
        </p:nvSpPr>
        <p:spPr bwMode="auto">
          <a:xfrm>
            <a:off x="5432425" y="1835150"/>
            <a:ext cx="1365250"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mail server</a:t>
            </a:r>
          </a:p>
        </p:txBody>
      </p:sp>
      <p:sp>
        <p:nvSpPr>
          <p:cNvPr id="17452" name="Text Box 80"/>
          <p:cNvSpPr txBox="1">
            <a:spLocks noChangeArrowheads="1"/>
          </p:cNvSpPr>
          <p:nvPr/>
        </p:nvSpPr>
        <p:spPr bwMode="auto">
          <a:xfrm>
            <a:off x="6230938" y="2505075"/>
            <a:ext cx="1362075"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web server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Rectangle 2"/>
          <p:cNvSpPr>
            <a:spLocks noGrp="1" noChangeArrowheads="1"/>
          </p:cNvSpPr>
          <p:nvPr>
            <p:ph type="title"/>
          </p:nvPr>
        </p:nvSpPr>
        <p:spPr>
          <a:xfrm>
            <a:off x="323850" y="-242888"/>
            <a:ext cx="7772400" cy="1143001"/>
          </a:xfrm>
        </p:spPr>
        <p:txBody>
          <a:bodyPr/>
          <a:lstStyle/>
          <a:p>
            <a:r>
              <a:rPr lang="el-GR" sz="2800" smtClean="0"/>
              <a:t>Παράδειγμα </a:t>
            </a:r>
            <a:r>
              <a:rPr lang="en-US" sz="2800" smtClean="0"/>
              <a:t>Switch</a:t>
            </a:r>
            <a:endParaRPr lang="en-US" smtClean="0"/>
          </a:p>
        </p:txBody>
      </p:sp>
      <p:sp>
        <p:nvSpPr>
          <p:cNvPr id="18444" name="Rectangle 3"/>
          <p:cNvSpPr>
            <a:spLocks noGrp="1" noChangeArrowheads="1"/>
          </p:cNvSpPr>
          <p:nvPr>
            <p:ph idx="1"/>
          </p:nvPr>
        </p:nvSpPr>
        <p:spPr>
          <a:xfrm>
            <a:off x="550863" y="1139825"/>
            <a:ext cx="7878762" cy="4648200"/>
          </a:xfrm>
        </p:spPr>
        <p:txBody>
          <a:bodyPr/>
          <a:lstStyle/>
          <a:p>
            <a:pPr>
              <a:buFont typeface="Monotype Sorts"/>
              <a:buNone/>
            </a:pPr>
            <a:r>
              <a:rPr lang="el-GR" smtClean="0"/>
              <a:t>Υποθέστε ότι ο</a:t>
            </a:r>
            <a:r>
              <a:rPr lang="en-US" smtClean="0"/>
              <a:t> D </a:t>
            </a:r>
            <a:r>
              <a:rPr lang="el-GR" smtClean="0"/>
              <a:t>απαντάει πίσω με ένα πλαίσιο στον </a:t>
            </a:r>
            <a:r>
              <a:rPr lang="en-US" smtClean="0"/>
              <a:t> C</a:t>
            </a:r>
          </a:p>
          <a:p>
            <a:endParaRPr lang="en-US" smtClean="0"/>
          </a:p>
        </p:txBody>
      </p:sp>
      <p:sp>
        <p:nvSpPr>
          <p:cNvPr id="18445" name="Rectangle 4"/>
          <p:cNvSpPr>
            <a:spLocks noChangeArrowheads="1"/>
          </p:cNvSpPr>
          <p:nvPr/>
        </p:nvSpPr>
        <p:spPr bwMode="auto">
          <a:xfrm>
            <a:off x="0" y="4664075"/>
            <a:ext cx="9144000" cy="1843088"/>
          </a:xfrm>
          <a:prstGeom prst="rect">
            <a:avLst/>
          </a:prstGeom>
          <a:noFill/>
          <a:ln w="9525">
            <a:noFill/>
            <a:miter lim="800000"/>
            <a:headEnd/>
            <a:tailEnd/>
          </a:ln>
        </p:spPr>
        <p:txBody>
          <a:bodyPr/>
          <a:lstStyle/>
          <a:p>
            <a:pPr marL="457200" indent="-457200" eaLnBrk="0" hangingPunct="0">
              <a:spcBef>
                <a:spcPct val="20000"/>
              </a:spcBef>
              <a:buClr>
                <a:srgbClr val="C700C7"/>
              </a:buClr>
              <a:buSzPct val="64000"/>
              <a:buFont typeface="+mj-lt"/>
              <a:buAutoNum type="arabicPeriod"/>
            </a:pPr>
            <a:r>
              <a:rPr lang="el-GR" sz="2400" dirty="0"/>
              <a:t>το </a:t>
            </a:r>
            <a:r>
              <a:rPr lang="en-US" sz="2400" dirty="0"/>
              <a:t>Switch </a:t>
            </a:r>
            <a:r>
              <a:rPr lang="el-GR" sz="2400" dirty="0"/>
              <a:t>λαμβάνει το πλαίσιο από τον</a:t>
            </a:r>
            <a:r>
              <a:rPr lang="en-US" sz="2400" dirty="0"/>
              <a:t> D</a:t>
            </a:r>
          </a:p>
          <a:p>
            <a:pPr marL="457200" indent="-457200" eaLnBrk="0" hangingPunct="0">
              <a:spcBef>
                <a:spcPct val="20000"/>
              </a:spcBef>
              <a:buClr>
                <a:srgbClr val="C700C7"/>
              </a:buClr>
              <a:buSzPct val="64000"/>
              <a:buFont typeface="+mj-lt"/>
              <a:buAutoNum type="arabicPeriod"/>
            </a:pPr>
            <a:r>
              <a:rPr lang="el-GR" sz="2400" dirty="0"/>
              <a:t>σημειώνει στο πίνακα του </a:t>
            </a:r>
            <a:r>
              <a:rPr lang="en-US" sz="2400" dirty="0"/>
              <a:t>bridge </a:t>
            </a:r>
            <a:r>
              <a:rPr lang="el-GR" sz="2400" dirty="0"/>
              <a:t>ότι ο</a:t>
            </a:r>
            <a:r>
              <a:rPr lang="en-US" sz="2400" dirty="0"/>
              <a:t> D </a:t>
            </a:r>
            <a:r>
              <a:rPr lang="el-GR" sz="2400" dirty="0"/>
              <a:t>είναι στο </a:t>
            </a:r>
            <a:r>
              <a:rPr lang="en-US" sz="2400" dirty="0"/>
              <a:t>interface 2</a:t>
            </a:r>
          </a:p>
          <a:p>
            <a:pPr marL="457200" indent="-457200" eaLnBrk="0" hangingPunct="0">
              <a:spcBef>
                <a:spcPct val="20000"/>
              </a:spcBef>
              <a:buClr>
                <a:srgbClr val="C700C7"/>
              </a:buClr>
              <a:buSzPct val="64000"/>
              <a:buFont typeface="+mj-lt"/>
              <a:buAutoNum type="arabicPeriod"/>
            </a:pPr>
            <a:r>
              <a:rPr lang="el-GR" sz="2400" dirty="0"/>
              <a:t>επειδή ο</a:t>
            </a:r>
            <a:r>
              <a:rPr lang="en-US" sz="2400" dirty="0"/>
              <a:t> C </a:t>
            </a:r>
            <a:r>
              <a:rPr lang="el-GR" sz="2400" dirty="0"/>
              <a:t>είναι στον πίνακα</a:t>
            </a:r>
            <a:r>
              <a:rPr lang="en-US" sz="2400" dirty="0"/>
              <a:t>, </a:t>
            </a:r>
            <a:r>
              <a:rPr lang="el-GR" sz="2400" dirty="0"/>
              <a:t>το </a:t>
            </a:r>
            <a:r>
              <a:rPr lang="en-US" sz="2400" dirty="0"/>
              <a:t>switch </a:t>
            </a:r>
            <a:r>
              <a:rPr lang="el-GR" sz="2400" dirty="0"/>
              <a:t>προωθεί το πλαίσιο μόνο στο </a:t>
            </a:r>
            <a:r>
              <a:rPr lang="en-US" sz="2400" dirty="0"/>
              <a:t>interface 1</a:t>
            </a:r>
          </a:p>
          <a:p>
            <a:pPr marL="457200" indent="-457200" eaLnBrk="0" hangingPunct="0">
              <a:spcBef>
                <a:spcPct val="20000"/>
              </a:spcBef>
              <a:buClr>
                <a:srgbClr val="C700C7"/>
              </a:buClr>
              <a:buSzPct val="64000"/>
              <a:buFont typeface="+mj-lt"/>
              <a:buAutoNum type="arabicPeriod"/>
            </a:pPr>
            <a:r>
              <a:rPr lang="el-GR" sz="2400" dirty="0"/>
              <a:t>το πλαίσιο λαμβάνεται από τον </a:t>
            </a:r>
            <a:r>
              <a:rPr lang="en-US" sz="2400" dirty="0"/>
              <a:t>C </a:t>
            </a:r>
          </a:p>
        </p:txBody>
      </p:sp>
      <p:sp>
        <p:nvSpPr>
          <p:cNvPr id="18446" name="Rectangle 5"/>
          <p:cNvSpPr>
            <a:spLocks noChangeArrowheads="1"/>
          </p:cNvSpPr>
          <p:nvPr/>
        </p:nvSpPr>
        <p:spPr bwMode="auto">
          <a:xfrm>
            <a:off x="3863975" y="3502025"/>
            <a:ext cx="274638" cy="61913"/>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8434" name="Object 6"/>
          <p:cNvGraphicFramePr>
            <a:graphicFrameLocks noChangeAspect="1"/>
          </p:cNvGraphicFramePr>
          <p:nvPr/>
        </p:nvGraphicFramePr>
        <p:xfrm>
          <a:off x="1692275" y="3789363"/>
          <a:ext cx="396875" cy="306387"/>
        </p:xfrm>
        <a:graphic>
          <a:graphicData uri="http://schemas.openxmlformats.org/presentationml/2006/ole">
            <mc:AlternateContent xmlns:mc="http://schemas.openxmlformats.org/markup-compatibility/2006">
              <mc:Choice xmlns:v="urn:schemas-microsoft-com:vml" Requires="v">
                <p:oleObj spid="_x0000_s18632" name="Clip" r:id="rId3" imgW="1305000" imgH="1085760" progId="">
                  <p:embed/>
                </p:oleObj>
              </mc:Choice>
              <mc:Fallback>
                <p:oleObj name="Clip" r:id="rId3" imgW="1305000" imgH="1085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789363"/>
                        <a:ext cx="396875"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7"/>
          <p:cNvGraphicFramePr>
            <a:graphicFrameLocks noChangeAspect="1"/>
          </p:cNvGraphicFramePr>
          <p:nvPr/>
        </p:nvGraphicFramePr>
        <p:xfrm>
          <a:off x="4259263" y="3800475"/>
          <a:ext cx="396875" cy="306388"/>
        </p:xfrm>
        <a:graphic>
          <a:graphicData uri="http://schemas.openxmlformats.org/presentationml/2006/ole">
            <mc:AlternateContent xmlns:mc="http://schemas.openxmlformats.org/markup-compatibility/2006">
              <mc:Choice xmlns:v="urn:schemas-microsoft-com:vml" Requires="v">
                <p:oleObj spid="_x0000_s18633" name="Clip" r:id="rId5" imgW="1305000" imgH="1085760" progId="">
                  <p:embed/>
                </p:oleObj>
              </mc:Choice>
              <mc:Fallback>
                <p:oleObj name="Clip" r:id="rId5" imgW="1305000" imgH="10857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263" y="3800475"/>
                        <a:ext cx="396875"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8"/>
          <p:cNvGraphicFramePr>
            <a:graphicFrameLocks noChangeAspect="1"/>
          </p:cNvGraphicFramePr>
          <p:nvPr/>
        </p:nvGraphicFramePr>
        <p:xfrm>
          <a:off x="5032375" y="3759200"/>
          <a:ext cx="395288" cy="306388"/>
        </p:xfrm>
        <a:graphic>
          <a:graphicData uri="http://schemas.openxmlformats.org/presentationml/2006/ole">
            <mc:AlternateContent xmlns:mc="http://schemas.openxmlformats.org/markup-compatibility/2006">
              <mc:Choice xmlns:v="urn:schemas-microsoft-com:vml" Requires="v">
                <p:oleObj spid="_x0000_s18634" name="Clip" r:id="rId6" imgW="1305000" imgH="1085760" progId="">
                  <p:embed/>
                </p:oleObj>
              </mc:Choice>
              <mc:Fallback>
                <p:oleObj name="Clip" r:id="rId6" imgW="1305000" imgH="10857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3759200"/>
                        <a:ext cx="395288"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9"/>
          <p:cNvGraphicFramePr>
            <a:graphicFrameLocks noChangeAspect="1"/>
          </p:cNvGraphicFramePr>
          <p:nvPr/>
        </p:nvGraphicFramePr>
        <p:xfrm>
          <a:off x="2319338" y="3811588"/>
          <a:ext cx="395287" cy="306387"/>
        </p:xfrm>
        <a:graphic>
          <a:graphicData uri="http://schemas.openxmlformats.org/presentationml/2006/ole">
            <mc:AlternateContent xmlns:mc="http://schemas.openxmlformats.org/markup-compatibility/2006">
              <mc:Choice xmlns:v="urn:schemas-microsoft-com:vml" Requires="v">
                <p:oleObj spid="_x0000_s18635" name="Clip" r:id="rId7" imgW="1305000" imgH="1085760" progId="">
                  <p:embed/>
                </p:oleObj>
              </mc:Choice>
              <mc:Fallback>
                <p:oleObj name="Clip" r:id="rId7" imgW="1305000" imgH="10857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8" y="3811588"/>
                        <a:ext cx="395287"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7" name="Rectangle 10"/>
          <p:cNvSpPr>
            <a:spLocks noChangeArrowheads="1"/>
          </p:cNvSpPr>
          <p:nvPr/>
        </p:nvSpPr>
        <p:spPr bwMode="auto">
          <a:xfrm>
            <a:off x="5611813" y="3509963"/>
            <a:ext cx="274637" cy="61912"/>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sp>
        <p:nvSpPr>
          <p:cNvPr id="18448" name="Rectangle 11"/>
          <p:cNvSpPr>
            <a:spLocks noChangeArrowheads="1"/>
          </p:cNvSpPr>
          <p:nvPr/>
        </p:nvSpPr>
        <p:spPr bwMode="auto">
          <a:xfrm>
            <a:off x="2162175" y="3500438"/>
            <a:ext cx="274638" cy="6032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aphicFrame>
        <p:nvGraphicFramePr>
          <p:cNvPr id="18438" name="Object 12"/>
          <p:cNvGraphicFramePr>
            <a:graphicFrameLocks noChangeAspect="1"/>
          </p:cNvGraphicFramePr>
          <p:nvPr/>
        </p:nvGraphicFramePr>
        <p:xfrm>
          <a:off x="3213100" y="3662363"/>
          <a:ext cx="395288" cy="306387"/>
        </p:xfrm>
        <a:graphic>
          <a:graphicData uri="http://schemas.openxmlformats.org/presentationml/2006/ole">
            <mc:AlternateContent xmlns:mc="http://schemas.openxmlformats.org/markup-compatibility/2006">
              <mc:Choice xmlns:v="urn:schemas-microsoft-com:vml" Requires="v">
                <p:oleObj spid="_x0000_s18636" name="Clip" r:id="rId8" imgW="1305000" imgH="1085760" progId="">
                  <p:embed/>
                </p:oleObj>
              </mc:Choice>
              <mc:Fallback>
                <p:oleObj name="Clip" r:id="rId8" imgW="1305000" imgH="108576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100" y="3662363"/>
                        <a:ext cx="395288"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9" name="Object 13"/>
          <p:cNvGraphicFramePr>
            <a:graphicFrameLocks noChangeAspect="1"/>
          </p:cNvGraphicFramePr>
          <p:nvPr/>
        </p:nvGraphicFramePr>
        <p:xfrm>
          <a:off x="3627438" y="4094163"/>
          <a:ext cx="395287" cy="306387"/>
        </p:xfrm>
        <a:graphic>
          <a:graphicData uri="http://schemas.openxmlformats.org/presentationml/2006/ole">
            <mc:AlternateContent xmlns:mc="http://schemas.openxmlformats.org/markup-compatibility/2006">
              <mc:Choice xmlns:v="urn:schemas-microsoft-com:vml" Requires="v">
                <p:oleObj spid="_x0000_s18637" name="Clip" r:id="rId9" imgW="1305000" imgH="1085760" progId="">
                  <p:embed/>
                </p:oleObj>
              </mc:Choice>
              <mc:Fallback>
                <p:oleObj name="Clip" r:id="rId9" imgW="1305000" imgH="10857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4094163"/>
                        <a:ext cx="395287"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14"/>
          <p:cNvGraphicFramePr>
            <a:graphicFrameLocks noChangeAspect="1"/>
          </p:cNvGraphicFramePr>
          <p:nvPr/>
        </p:nvGraphicFramePr>
        <p:xfrm>
          <a:off x="6418263" y="3633788"/>
          <a:ext cx="395287" cy="306387"/>
        </p:xfrm>
        <a:graphic>
          <a:graphicData uri="http://schemas.openxmlformats.org/presentationml/2006/ole">
            <mc:AlternateContent xmlns:mc="http://schemas.openxmlformats.org/markup-compatibility/2006">
              <mc:Choice xmlns:v="urn:schemas-microsoft-com:vml" Requires="v">
                <p:oleObj spid="_x0000_s18638" name="Clip" r:id="rId10" imgW="1305000" imgH="1085760" progId="">
                  <p:embed/>
                </p:oleObj>
              </mc:Choice>
              <mc:Fallback>
                <p:oleObj name="Clip" r:id="rId10" imgW="1305000" imgH="10857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263" y="3633788"/>
                        <a:ext cx="395287"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1" name="Object 15"/>
          <p:cNvGraphicFramePr>
            <a:graphicFrameLocks noChangeAspect="1"/>
          </p:cNvGraphicFramePr>
          <p:nvPr/>
        </p:nvGraphicFramePr>
        <p:xfrm>
          <a:off x="5702300" y="3967163"/>
          <a:ext cx="395288" cy="307975"/>
        </p:xfrm>
        <a:graphic>
          <a:graphicData uri="http://schemas.openxmlformats.org/presentationml/2006/ole">
            <mc:AlternateContent xmlns:mc="http://schemas.openxmlformats.org/markup-compatibility/2006">
              <mc:Choice xmlns:v="urn:schemas-microsoft-com:vml" Requires="v">
                <p:oleObj spid="_x0000_s18639" name="Clip" r:id="rId11" imgW="1305000" imgH="1085760" progId="">
                  <p:embed/>
                </p:oleObj>
              </mc:Choice>
              <mc:Fallback>
                <p:oleObj name="Clip" r:id="rId11" imgW="1305000" imgH="1085760"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00" y="3967163"/>
                        <a:ext cx="395288"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2" name="Object 16"/>
          <p:cNvGraphicFramePr>
            <a:graphicFrameLocks noChangeAspect="1"/>
          </p:cNvGraphicFramePr>
          <p:nvPr/>
        </p:nvGraphicFramePr>
        <p:xfrm>
          <a:off x="1276350" y="3355975"/>
          <a:ext cx="395288" cy="306388"/>
        </p:xfrm>
        <a:graphic>
          <a:graphicData uri="http://schemas.openxmlformats.org/presentationml/2006/ole">
            <mc:AlternateContent xmlns:mc="http://schemas.openxmlformats.org/markup-compatibility/2006">
              <mc:Choice xmlns:v="urn:schemas-microsoft-com:vml" Requires="v">
                <p:oleObj spid="_x0000_s18640" name="Clip" r:id="rId12" imgW="1305000" imgH="1085760" progId="">
                  <p:embed/>
                </p:oleObj>
              </mc:Choice>
              <mc:Fallback>
                <p:oleObj name="Clip" r:id="rId12" imgW="1305000" imgH="1085760" progId="">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3355975"/>
                        <a:ext cx="395288"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9" name="Line 17"/>
          <p:cNvSpPr>
            <a:spLocks noChangeShapeType="1"/>
          </p:cNvSpPr>
          <p:nvPr/>
        </p:nvSpPr>
        <p:spPr bwMode="auto">
          <a:xfrm flipH="1">
            <a:off x="1633538" y="3503613"/>
            <a:ext cx="527050" cy="0"/>
          </a:xfrm>
          <a:prstGeom prst="line">
            <a:avLst/>
          </a:prstGeom>
          <a:noFill/>
          <a:ln w="9525">
            <a:solidFill>
              <a:schemeClr val="tx1"/>
            </a:solidFill>
            <a:round/>
            <a:headEnd/>
            <a:tailEnd/>
          </a:ln>
        </p:spPr>
        <p:txBody>
          <a:bodyPr wrap="none"/>
          <a:lstStyle/>
          <a:p>
            <a:endParaRPr lang="el-GR"/>
          </a:p>
        </p:txBody>
      </p:sp>
      <p:sp>
        <p:nvSpPr>
          <p:cNvPr id="18450" name="Line 18"/>
          <p:cNvSpPr>
            <a:spLocks noChangeShapeType="1"/>
          </p:cNvSpPr>
          <p:nvPr/>
        </p:nvSpPr>
        <p:spPr bwMode="auto">
          <a:xfrm flipH="1">
            <a:off x="2000250" y="3546475"/>
            <a:ext cx="258763" cy="284163"/>
          </a:xfrm>
          <a:prstGeom prst="line">
            <a:avLst/>
          </a:prstGeom>
          <a:noFill/>
          <a:ln w="9525">
            <a:solidFill>
              <a:schemeClr val="tx1"/>
            </a:solidFill>
            <a:round/>
            <a:headEnd/>
            <a:tailEnd/>
          </a:ln>
        </p:spPr>
        <p:txBody>
          <a:bodyPr wrap="none"/>
          <a:lstStyle/>
          <a:p>
            <a:endParaRPr lang="el-GR"/>
          </a:p>
        </p:txBody>
      </p:sp>
      <p:sp>
        <p:nvSpPr>
          <p:cNvPr id="18451" name="Line 19"/>
          <p:cNvSpPr>
            <a:spLocks noChangeShapeType="1"/>
          </p:cNvSpPr>
          <p:nvPr/>
        </p:nvSpPr>
        <p:spPr bwMode="auto">
          <a:xfrm>
            <a:off x="2398713" y="3573463"/>
            <a:ext cx="68262" cy="265112"/>
          </a:xfrm>
          <a:prstGeom prst="line">
            <a:avLst/>
          </a:prstGeom>
          <a:noFill/>
          <a:ln w="9525">
            <a:solidFill>
              <a:schemeClr val="tx1"/>
            </a:solidFill>
            <a:round/>
            <a:headEnd/>
            <a:tailEnd/>
          </a:ln>
        </p:spPr>
        <p:txBody>
          <a:bodyPr wrap="none"/>
          <a:lstStyle/>
          <a:p>
            <a:endParaRPr lang="el-GR"/>
          </a:p>
        </p:txBody>
      </p:sp>
      <p:sp>
        <p:nvSpPr>
          <p:cNvPr id="18452" name="Line 20"/>
          <p:cNvSpPr>
            <a:spLocks noChangeShapeType="1"/>
          </p:cNvSpPr>
          <p:nvPr/>
        </p:nvSpPr>
        <p:spPr bwMode="auto">
          <a:xfrm flipH="1">
            <a:off x="3581400" y="3538538"/>
            <a:ext cx="328613" cy="195262"/>
          </a:xfrm>
          <a:prstGeom prst="line">
            <a:avLst/>
          </a:prstGeom>
          <a:noFill/>
          <a:ln w="9525">
            <a:solidFill>
              <a:schemeClr val="tx1"/>
            </a:solidFill>
            <a:round/>
            <a:headEnd/>
            <a:tailEnd/>
          </a:ln>
        </p:spPr>
        <p:txBody>
          <a:bodyPr wrap="none"/>
          <a:lstStyle/>
          <a:p>
            <a:endParaRPr lang="el-GR"/>
          </a:p>
        </p:txBody>
      </p:sp>
      <p:sp>
        <p:nvSpPr>
          <p:cNvPr id="18453" name="Line 21"/>
          <p:cNvSpPr>
            <a:spLocks noChangeShapeType="1"/>
          </p:cNvSpPr>
          <p:nvPr/>
        </p:nvSpPr>
        <p:spPr bwMode="auto">
          <a:xfrm flipH="1">
            <a:off x="3878263" y="3556000"/>
            <a:ext cx="120650" cy="528638"/>
          </a:xfrm>
          <a:prstGeom prst="line">
            <a:avLst/>
          </a:prstGeom>
          <a:noFill/>
          <a:ln w="9525">
            <a:solidFill>
              <a:schemeClr val="tx1"/>
            </a:solidFill>
            <a:round/>
            <a:headEnd/>
            <a:tailEnd/>
          </a:ln>
        </p:spPr>
        <p:txBody>
          <a:bodyPr wrap="none"/>
          <a:lstStyle/>
          <a:p>
            <a:endParaRPr lang="el-GR"/>
          </a:p>
        </p:txBody>
      </p:sp>
      <p:sp>
        <p:nvSpPr>
          <p:cNvPr id="18454" name="Line 22"/>
          <p:cNvSpPr>
            <a:spLocks noChangeShapeType="1"/>
          </p:cNvSpPr>
          <p:nvPr/>
        </p:nvSpPr>
        <p:spPr bwMode="auto">
          <a:xfrm>
            <a:off x="4168775" y="3503613"/>
            <a:ext cx="217488" cy="327025"/>
          </a:xfrm>
          <a:prstGeom prst="line">
            <a:avLst/>
          </a:prstGeom>
          <a:noFill/>
          <a:ln w="9525">
            <a:solidFill>
              <a:schemeClr val="tx1"/>
            </a:solidFill>
            <a:round/>
            <a:headEnd/>
            <a:tailEnd/>
          </a:ln>
        </p:spPr>
        <p:txBody>
          <a:bodyPr wrap="none"/>
          <a:lstStyle/>
          <a:p>
            <a:endParaRPr lang="el-GR"/>
          </a:p>
        </p:txBody>
      </p:sp>
      <p:sp>
        <p:nvSpPr>
          <p:cNvPr id="18455" name="Line 23"/>
          <p:cNvSpPr>
            <a:spLocks noChangeShapeType="1"/>
          </p:cNvSpPr>
          <p:nvPr/>
        </p:nvSpPr>
        <p:spPr bwMode="auto">
          <a:xfrm flipH="1">
            <a:off x="5381625" y="3573463"/>
            <a:ext cx="406400" cy="220662"/>
          </a:xfrm>
          <a:prstGeom prst="line">
            <a:avLst/>
          </a:prstGeom>
          <a:noFill/>
          <a:ln w="9525">
            <a:solidFill>
              <a:schemeClr val="tx1"/>
            </a:solidFill>
            <a:round/>
            <a:headEnd/>
            <a:tailEnd/>
          </a:ln>
        </p:spPr>
        <p:txBody>
          <a:bodyPr wrap="none"/>
          <a:lstStyle/>
          <a:p>
            <a:endParaRPr lang="el-GR"/>
          </a:p>
        </p:txBody>
      </p:sp>
      <p:sp>
        <p:nvSpPr>
          <p:cNvPr id="18456" name="Line 24"/>
          <p:cNvSpPr>
            <a:spLocks noChangeShapeType="1"/>
          </p:cNvSpPr>
          <p:nvPr/>
        </p:nvSpPr>
        <p:spPr bwMode="auto">
          <a:xfrm flipH="1">
            <a:off x="5857875" y="3546475"/>
            <a:ext cx="9525" cy="425450"/>
          </a:xfrm>
          <a:prstGeom prst="line">
            <a:avLst/>
          </a:prstGeom>
          <a:noFill/>
          <a:ln w="9525">
            <a:solidFill>
              <a:schemeClr val="tx1"/>
            </a:solidFill>
            <a:round/>
            <a:headEnd/>
            <a:tailEnd/>
          </a:ln>
        </p:spPr>
        <p:txBody>
          <a:bodyPr wrap="none"/>
          <a:lstStyle/>
          <a:p>
            <a:endParaRPr lang="el-GR"/>
          </a:p>
        </p:txBody>
      </p:sp>
      <p:sp>
        <p:nvSpPr>
          <p:cNvPr id="18457" name="Line 25"/>
          <p:cNvSpPr>
            <a:spLocks noChangeShapeType="1"/>
          </p:cNvSpPr>
          <p:nvPr/>
        </p:nvSpPr>
        <p:spPr bwMode="auto">
          <a:xfrm>
            <a:off x="5976938" y="3476625"/>
            <a:ext cx="487362" cy="220663"/>
          </a:xfrm>
          <a:prstGeom prst="line">
            <a:avLst/>
          </a:prstGeom>
          <a:noFill/>
          <a:ln w="9525">
            <a:solidFill>
              <a:schemeClr val="tx1"/>
            </a:solidFill>
            <a:round/>
            <a:headEnd/>
            <a:tailEnd/>
          </a:ln>
        </p:spPr>
        <p:txBody>
          <a:bodyPr wrap="none"/>
          <a:lstStyle/>
          <a:p>
            <a:endParaRPr lang="el-GR"/>
          </a:p>
        </p:txBody>
      </p:sp>
      <p:grpSp>
        <p:nvGrpSpPr>
          <p:cNvPr id="18458" name="Group 26"/>
          <p:cNvGrpSpPr>
            <a:grpSpLocks/>
          </p:cNvGrpSpPr>
          <p:nvPr/>
        </p:nvGrpSpPr>
        <p:grpSpPr bwMode="auto">
          <a:xfrm>
            <a:off x="3913188" y="2181225"/>
            <a:ext cx="352425" cy="227013"/>
            <a:chOff x="620" y="1640"/>
            <a:chExt cx="288" cy="209"/>
          </a:xfrm>
        </p:grpSpPr>
        <p:sp>
          <p:nvSpPr>
            <p:cNvPr id="18481" name="Line 27"/>
            <p:cNvSpPr>
              <a:spLocks noChangeShapeType="1"/>
            </p:cNvSpPr>
            <p:nvPr/>
          </p:nvSpPr>
          <p:spPr bwMode="auto">
            <a:xfrm>
              <a:off x="908" y="1640"/>
              <a:ext cx="0" cy="0"/>
            </a:xfrm>
            <a:prstGeom prst="line">
              <a:avLst/>
            </a:prstGeom>
            <a:noFill/>
            <a:ln w="9525">
              <a:solidFill>
                <a:schemeClr val="tx1"/>
              </a:solidFill>
              <a:round/>
              <a:headEnd/>
              <a:tailEnd/>
            </a:ln>
          </p:spPr>
          <p:txBody>
            <a:bodyPr wrap="none"/>
            <a:lstStyle/>
            <a:p>
              <a:endParaRPr lang="el-GR"/>
            </a:p>
          </p:txBody>
        </p:sp>
        <p:sp>
          <p:nvSpPr>
            <p:cNvPr id="18482" name="Rectangle 28"/>
            <p:cNvSpPr>
              <a:spLocks noChangeArrowheads="1"/>
            </p:cNvSpPr>
            <p:nvPr/>
          </p:nvSpPr>
          <p:spPr bwMode="auto">
            <a:xfrm>
              <a:off x="620" y="178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pPr algn="r"/>
              <a:endParaRPr lang="en-GB" sz="1600"/>
            </a:p>
          </p:txBody>
        </p:sp>
        <p:grpSp>
          <p:nvGrpSpPr>
            <p:cNvPr id="18483" name="Group 29"/>
            <p:cNvGrpSpPr>
              <a:grpSpLocks/>
            </p:cNvGrpSpPr>
            <p:nvPr/>
          </p:nvGrpSpPr>
          <p:grpSpPr bwMode="auto">
            <a:xfrm>
              <a:off x="764" y="1688"/>
              <a:ext cx="109" cy="91"/>
              <a:chOff x="576" y="3456"/>
              <a:chExt cx="288" cy="240"/>
            </a:xfrm>
          </p:grpSpPr>
          <p:sp>
            <p:nvSpPr>
              <p:cNvPr id="18484" name="Line 30"/>
              <p:cNvSpPr>
                <a:spLocks noChangeShapeType="1"/>
              </p:cNvSpPr>
              <p:nvPr/>
            </p:nvSpPr>
            <p:spPr bwMode="auto">
              <a:xfrm>
                <a:off x="624" y="3456"/>
                <a:ext cx="192" cy="240"/>
              </a:xfrm>
              <a:prstGeom prst="line">
                <a:avLst/>
              </a:prstGeom>
              <a:noFill/>
              <a:ln w="25400">
                <a:solidFill>
                  <a:schemeClr val="tx1"/>
                </a:solidFill>
                <a:round/>
                <a:headEnd/>
                <a:tailEnd/>
              </a:ln>
            </p:spPr>
            <p:txBody>
              <a:bodyPr wrap="none"/>
              <a:lstStyle/>
              <a:p>
                <a:endParaRPr lang="el-GR"/>
              </a:p>
            </p:txBody>
          </p:sp>
          <p:sp>
            <p:nvSpPr>
              <p:cNvPr id="18485" name="Line 31"/>
              <p:cNvSpPr>
                <a:spLocks noChangeShapeType="1"/>
              </p:cNvSpPr>
              <p:nvPr/>
            </p:nvSpPr>
            <p:spPr bwMode="auto">
              <a:xfrm flipH="1">
                <a:off x="576" y="3456"/>
                <a:ext cx="288" cy="240"/>
              </a:xfrm>
              <a:prstGeom prst="line">
                <a:avLst/>
              </a:prstGeom>
              <a:noFill/>
              <a:ln w="25400">
                <a:solidFill>
                  <a:schemeClr val="tx1"/>
                </a:solidFill>
                <a:round/>
                <a:headEnd/>
                <a:tailEnd/>
              </a:ln>
            </p:spPr>
            <p:txBody>
              <a:bodyPr wrap="none"/>
              <a:lstStyle/>
              <a:p>
                <a:endParaRPr lang="el-GR"/>
              </a:p>
            </p:txBody>
          </p:sp>
        </p:grpSp>
      </p:grpSp>
      <p:sp>
        <p:nvSpPr>
          <p:cNvPr id="18459" name="Line 32"/>
          <p:cNvSpPr>
            <a:spLocks noChangeShapeType="1"/>
          </p:cNvSpPr>
          <p:nvPr/>
        </p:nvSpPr>
        <p:spPr bwMode="auto">
          <a:xfrm flipH="1">
            <a:off x="2389188" y="2409825"/>
            <a:ext cx="1581150" cy="969963"/>
          </a:xfrm>
          <a:prstGeom prst="line">
            <a:avLst/>
          </a:prstGeom>
          <a:noFill/>
          <a:ln w="9525">
            <a:solidFill>
              <a:schemeClr val="tx1"/>
            </a:solidFill>
            <a:round/>
            <a:headEnd/>
            <a:tailEnd/>
          </a:ln>
        </p:spPr>
        <p:txBody>
          <a:bodyPr wrap="none"/>
          <a:lstStyle/>
          <a:p>
            <a:endParaRPr lang="el-GR"/>
          </a:p>
        </p:txBody>
      </p:sp>
      <p:sp>
        <p:nvSpPr>
          <p:cNvPr id="18460" name="Line 33"/>
          <p:cNvSpPr>
            <a:spLocks noChangeShapeType="1"/>
          </p:cNvSpPr>
          <p:nvPr/>
        </p:nvSpPr>
        <p:spPr bwMode="auto">
          <a:xfrm>
            <a:off x="4117975" y="2401888"/>
            <a:ext cx="0" cy="1003300"/>
          </a:xfrm>
          <a:prstGeom prst="line">
            <a:avLst/>
          </a:prstGeom>
          <a:noFill/>
          <a:ln w="9525">
            <a:solidFill>
              <a:schemeClr val="tx1"/>
            </a:solidFill>
            <a:round/>
            <a:headEnd/>
            <a:tailEnd/>
          </a:ln>
        </p:spPr>
        <p:txBody>
          <a:bodyPr wrap="none"/>
          <a:lstStyle/>
          <a:p>
            <a:endParaRPr lang="el-GR"/>
          </a:p>
        </p:txBody>
      </p:sp>
      <p:sp>
        <p:nvSpPr>
          <p:cNvPr id="18461" name="Line 34"/>
          <p:cNvSpPr>
            <a:spLocks noChangeShapeType="1"/>
          </p:cNvSpPr>
          <p:nvPr/>
        </p:nvSpPr>
        <p:spPr bwMode="auto">
          <a:xfrm flipH="1" flipV="1">
            <a:off x="4267200" y="2357438"/>
            <a:ext cx="1420813" cy="1111250"/>
          </a:xfrm>
          <a:prstGeom prst="line">
            <a:avLst/>
          </a:prstGeom>
          <a:noFill/>
          <a:ln w="9525">
            <a:solidFill>
              <a:schemeClr val="tx1"/>
            </a:solidFill>
            <a:round/>
            <a:headEnd/>
            <a:tailEnd/>
          </a:ln>
        </p:spPr>
        <p:txBody>
          <a:bodyPr wrap="none"/>
          <a:lstStyle/>
          <a:p>
            <a:endParaRPr lang="el-GR"/>
          </a:p>
        </p:txBody>
      </p:sp>
      <p:sp>
        <p:nvSpPr>
          <p:cNvPr id="18462" name="Text Box 35"/>
          <p:cNvSpPr txBox="1">
            <a:spLocks noChangeArrowheads="1"/>
          </p:cNvSpPr>
          <p:nvPr/>
        </p:nvSpPr>
        <p:spPr bwMode="auto">
          <a:xfrm>
            <a:off x="2530475" y="3244850"/>
            <a:ext cx="582613" cy="366713"/>
          </a:xfrm>
          <a:prstGeom prst="rect">
            <a:avLst/>
          </a:prstGeom>
          <a:noFill/>
          <a:ln w="9525">
            <a:noFill/>
            <a:miter lim="800000"/>
            <a:headEnd/>
            <a:tailEnd/>
          </a:ln>
        </p:spPr>
        <p:txBody>
          <a:bodyPr>
            <a:spAutoFit/>
          </a:bodyPr>
          <a:lstStyle/>
          <a:p>
            <a:pPr eaLnBrk="0" hangingPunct="0"/>
            <a:r>
              <a:rPr lang="en-US" sz="1800">
                <a:latin typeface="Comic Sans MS" pitchFamily="66" charset="0"/>
              </a:rPr>
              <a:t>hub</a:t>
            </a:r>
          </a:p>
        </p:txBody>
      </p:sp>
      <p:sp>
        <p:nvSpPr>
          <p:cNvPr id="18463" name="Text Box 36"/>
          <p:cNvSpPr txBox="1">
            <a:spLocks noChangeArrowheads="1"/>
          </p:cNvSpPr>
          <p:nvPr/>
        </p:nvSpPr>
        <p:spPr bwMode="auto">
          <a:xfrm>
            <a:off x="4252913" y="3201988"/>
            <a:ext cx="569912"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8464" name="Text Box 37"/>
          <p:cNvSpPr txBox="1">
            <a:spLocks noChangeArrowheads="1"/>
          </p:cNvSpPr>
          <p:nvPr/>
        </p:nvSpPr>
        <p:spPr bwMode="auto">
          <a:xfrm>
            <a:off x="6069013" y="3151188"/>
            <a:ext cx="569912"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hub</a:t>
            </a:r>
          </a:p>
        </p:txBody>
      </p:sp>
      <p:sp>
        <p:nvSpPr>
          <p:cNvPr id="18465" name="Text Box 38"/>
          <p:cNvSpPr txBox="1">
            <a:spLocks noChangeArrowheads="1"/>
          </p:cNvSpPr>
          <p:nvPr/>
        </p:nvSpPr>
        <p:spPr bwMode="auto">
          <a:xfrm>
            <a:off x="4394200" y="2132013"/>
            <a:ext cx="873125"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switch</a:t>
            </a:r>
          </a:p>
        </p:txBody>
      </p:sp>
      <p:sp>
        <p:nvSpPr>
          <p:cNvPr id="18466" name="Text Box 39"/>
          <p:cNvSpPr txBox="1">
            <a:spLocks noChangeArrowheads="1"/>
          </p:cNvSpPr>
          <p:nvPr/>
        </p:nvSpPr>
        <p:spPr bwMode="auto">
          <a:xfrm>
            <a:off x="965200" y="3303588"/>
            <a:ext cx="350838"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a:t>
            </a:r>
          </a:p>
        </p:txBody>
      </p:sp>
      <p:sp>
        <p:nvSpPr>
          <p:cNvPr id="18467" name="Text Box 40"/>
          <p:cNvSpPr txBox="1">
            <a:spLocks noChangeArrowheads="1"/>
          </p:cNvSpPr>
          <p:nvPr/>
        </p:nvSpPr>
        <p:spPr bwMode="auto">
          <a:xfrm>
            <a:off x="1646238" y="4076700"/>
            <a:ext cx="328612"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B</a:t>
            </a:r>
          </a:p>
        </p:txBody>
      </p:sp>
      <p:sp>
        <p:nvSpPr>
          <p:cNvPr id="18468" name="Text Box 41"/>
          <p:cNvSpPr txBox="1">
            <a:spLocks noChangeArrowheads="1"/>
          </p:cNvSpPr>
          <p:nvPr/>
        </p:nvSpPr>
        <p:spPr bwMode="auto">
          <a:xfrm>
            <a:off x="2303463" y="4089400"/>
            <a:ext cx="322262"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C</a:t>
            </a:r>
          </a:p>
        </p:txBody>
      </p:sp>
      <p:sp>
        <p:nvSpPr>
          <p:cNvPr id="18469" name="Text Box 42"/>
          <p:cNvSpPr txBox="1">
            <a:spLocks noChangeArrowheads="1"/>
          </p:cNvSpPr>
          <p:nvPr/>
        </p:nvSpPr>
        <p:spPr bwMode="auto">
          <a:xfrm>
            <a:off x="3114675" y="3910013"/>
            <a:ext cx="349250" cy="366712"/>
          </a:xfrm>
          <a:prstGeom prst="rect">
            <a:avLst/>
          </a:prstGeom>
          <a:noFill/>
          <a:ln w="9525">
            <a:noFill/>
            <a:miter lim="800000"/>
            <a:headEnd/>
            <a:tailEnd/>
          </a:ln>
        </p:spPr>
        <p:txBody>
          <a:bodyPr wrap="none">
            <a:spAutoFit/>
          </a:bodyPr>
          <a:lstStyle/>
          <a:p>
            <a:pPr eaLnBrk="0" hangingPunct="0"/>
            <a:r>
              <a:rPr lang="en-US" sz="1800" b="1" dirty="0">
                <a:latin typeface="Comic Sans MS" pitchFamily="66" charset="0"/>
              </a:rPr>
              <a:t>D</a:t>
            </a:r>
          </a:p>
        </p:txBody>
      </p:sp>
      <p:sp>
        <p:nvSpPr>
          <p:cNvPr id="18470" name="Text Box 43"/>
          <p:cNvSpPr txBox="1">
            <a:spLocks noChangeArrowheads="1"/>
          </p:cNvSpPr>
          <p:nvPr/>
        </p:nvSpPr>
        <p:spPr bwMode="auto">
          <a:xfrm>
            <a:off x="3990975" y="4167188"/>
            <a:ext cx="327025"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E</a:t>
            </a:r>
          </a:p>
        </p:txBody>
      </p:sp>
      <p:sp>
        <p:nvSpPr>
          <p:cNvPr id="18471" name="Text Box 44"/>
          <p:cNvSpPr txBox="1">
            <a:spLocks noChangeArrowheads="1"/>
          </p:cNvSpPr>
          <p:nvPr/>
        </p:nvSpPr>
        <p:spPr bwMode="auto">
          <a:xfrm>
            <a:off x="4633913" y="3883025"/>
            <a:ext cx="322262"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F</a:t>
            </a:r>
          </a:p>
        </p:txBody>
      </p:sp>
      <p:sp>
        <p:nvSpPr>
          <p:cNvPr id="18472" name="Text Box 45"/>
          <p:cNvSpPr txBox="1">
            <a:spLocks noChangeArrowheads="1"/>
          </p:cNvSpPr>
          <p:nvPr/>
        </p:nvSpPr>
        <p:spPr bwMode="auto">
          <a:xfrm>
            <a:off x="5175250" y="4025900"/>
            <a:ext cx="339725"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G</a:t>
            </a:r>
          </a:p>
        </p:txBody>
      </p:sp>
      <p:sp>
        <p:nvSpPr>
          <p:cNvPr id="18473" name="Text Box 46"/>
          <p:cNvSpPr txBox="1">
            <a:spLocks noChangeArrowheads="1"/>
          </p:cNvSpPr>
          <p:nvPr/>
        </p:nvSpPr>
        <p:spPr bwMode="auto">
          <a:xfrm>
            <a:off x="6038850" y="4102100"/>
            <a:ext cx="360363" cy="36671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H</a:t>
            </a:r>
          </a:p>
        </p:txBody>
      </p:sp>
      <p:sp>
        <p:nvSpPr>
          <p:cNvPr id="18474" name="Text Box 47"/>
          <p:cNvSpPr txBox="1">
            <a:spLocks noChangeArrowheads="1"/>
          </p:cNvSpPr>
          <p:nvPr/>
        </p:nvSpPr>
        <p:spPr bwMode="auto">
          <a:xfrm>
            <a:off x="6784975" y="3548063"/>
            <a:ext cx="309563" cy="36671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I</a:t>
            </a:r>
          </a:p>
        </p:txBody>
      </p:sp>
      <p:sp>
        <p:nvSpPr>
          <p:cNvPr id="18475" name="Line 48"/>
          <p:cNvSpPr>
            <a:spLocks noChangeShapeType="1"/>
          </p:cNvSpPr>
          <p:nvPr/>
        </p:nvSpPr>
        <p:spPr bwMode="auto">
          <a:xfrm>
            <a:off x="6813550" y="2319338"/>
            <a:ext cx="1981200" cy="0"/>
          </a:xfrm>
          <a:prstGeom prst="line">
            <a:avLst/>
          </a:prstGeom>
          <a:noFill/>
          <a:ln w="25400">
            <a:solidFill>
              <a:srgbClr val="FF0000"/>
            </a:solidFill>
            <a:round/>
            <a:headEnd/>
            <a:tailEnd/>
          </a:ln>
        </p:spPr>
        <p:txBody>
          <a:bodyPr wrap="none"/>
          <a:lstStyle/>
          <a:p>
            <a:endParaRPr lang="el-GR"/>
          </a:p>
        </p:txBody>
      </p:sp>
      <p:sp>
        <p:nvSpPr>
          <p:cNvPr id="18476" name="Line 49"/>
          <p:cNvSpPr>
            <a:spLocks noChangeShapeType="1"/>
          </p:cNvSpPr>
          <p:nvPr/>
        </p:nvSpPr>
        <p:spPr bwMode="auto">
          <a:xfrm>
            <a:off x="7688263" y="1970088"/>
            <a:ext cx="0" cy="1944687"/>
          </a:xfrm>
          <a:prstGeom prst="line">
            <a:avLst/>
          </a:prstGeom>
          <a:noFill/>
          <a:ln w="25400">
            <a:solidFill>
              <a:srgbClr val="FF0000"/>
            </a:solidFill>
            <a:round/>
            <a:headEnd/>
            <a:tailEnd/>
          </a:ln>
        </p:spPr>
        <p:txBody>
          <a:bodyPr wrap="none"/>
          <a:lstStyle/>
          <a:p>
            <a:endParaRPr lang="el-GR"/>
          </a:p>
        </p:txBody>
      </p:sp>
      <p:sp>
        <p:nvSpPr>
          <p:cNvPr id="18477" name="Text Box 50"/>
          <p:cNvSpPr txBox="1">
            <a:spLocks noChangeArrowheads="1"/>
          </p:cNvSpPr>
          <p:nvPr/>
        </p:nvSpPr>
        <p:spPr bwMode="auto">
          <a:xfrm>
            <a:off x="6669088" y="1939925"/>
            <a:ext cx="1028700" cy="366713"/>
          </a:xfrm>
          <a:prstGeom prst="rect">
            <a:avLst/>
          </a:prstGeom>
          <a:noFill/>
          <a:ln w="9525">
            <a:noFill/>
            <a:miter lim="800000"/>
            <a:headEnd/>
            <a:tailEnd/>
          </a:ln>
        </p:spPr>
        <p:txBody>
          <a:bodyPr wrap="none">
            <a:spAutoFit/>
          </a:bodyPr>
          <a:lstStyle/>
          <a:p>
            <a:pPr eaLnBrk="0" hangingPunct="0"/>
            <a:r>
              <a:rPr lang="en-US" sz="1800" dirty="0">
                <a:solidFill>
                  <a:srgbClr val="FF0000"/>
                </a:solidFill>
                <a:latin typeface="Comic Sans MS" pitchFamily="66" charset="0"/>
              </a:rPr>
              <a:t>address</a:t>
            </a:r>
          </a:p>
        </p:txBody>
      </p:sp>
      <p:sp>
        <p:nvSpPr>
          <p:cNvPr id="18478" name="Text Box 51"/>
          <p:cNvSpPr txBox="1">
            <a:spLocks noChangeArrowheads="1"/>
          </p:cNvSpPr>
          <p:nvPr/>
        </p:nvSpPr>
        <p:spPr bwMode="auto">
          <a:xfrm>
            <a:off x="7699375" y="1951038"/>
            <a:ext cx="1185863" cy="366712"/>
          </a:xfrm>
          <a:prstGeom prst="rect">
            <a:avLst/>
          </a:prstGeom>
          <a:noFill/>
          <a:ln w="9525">
            <a:noFill/>
            <a:miter lim="800000"/>
            <a:headEnd/>
            <a:tailEnd/>
          </a:ln>
        </p:spPr>
        <p:txBody>
          <a:bodyPr wrap="none">
            <a:spAutoFit/>
          </a:bodyPr>
          <a:lstStyle/>
          <a:p>
            <a:pPr eaLnBrk="0" hangingPunct="0"/>
            <a:r>
              <a:rPr lang="en-US" sz="1800">
                <a:solidFill>
                  <a:srgbClr val="FF0000"/>
                </a:solidFill>
                <a:latin typeface="Comic Sans MS" pitchFamily="66" charset="0"/>
              </a:rPr>
              <a:t>interface</a:t>
            </a:r>
          </a:p>
        </p:txBody>
      </p:sp>
      <p:sp>
        <p:nvSpPr>
          <p:cNvPr id="18479" name="Text Box 52"/>
          <p:cNvSpPr txBox="1">
            <a:spLocks noChangeArrowheads="1"/>
          </p:cNvSpPr>
          <p:nvPr/>
        </p:nvSpPr>
        <p:spPr bwMode="auto">
          <a:xfrm>
            <a:off x="7197725" y="2351088"/>
            <a:ext cx="350838" cy="1465262"/>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A</a:t>
            </a:r>
          </a:p>
          <a:p>
            <a:pPr eaLnBrk="0" hangingPunct="0"/>
            <a:r>
              <a:rPr lang="en-US" sz="1800">
                <a:latin typeface="Comic Sans MS" pitchFamily="66" charset="0"/>
              </a:rPr>
              <a:t>B</a:t>
            </a:r>
          </a:p>
          <a:p>
            <a:pPr eaLnBrk="0" hangingPunct="0"/>
            <a:r>
              <a:rPr lang="en-US" sz="1800">
                <a:latin typeface="Comic Sans MS" pitchFamily="66" charset="0"/>
              </a:rPr>
              <a:t>E</a:t>
            </a:r>
          </a:p>
          <a:p>
            <a:pPr eaLnBrk="0" hangingPunct="0"/>
            <a:r>
              <a:rPr lang="en-US" sz="1800">
                <a:latin typeface="Comic Sans MS" pitchFamily="66" charset="0"/>
              </a:rPr>
              <a:t>G</a:t>
            </a:r>
          </a:p>
          <a:p>
            <a:pPr eaLnBrk="0" hangingPunct="0"/>
            <a:r>
              <a:rPr lang="en-US" sz="1800">
                <a:latin typeface="Comic Sans MS" pitchFamily="66" charset="0"/>
              </a:rPr>
              <a:t>C</a:t>
            </a:r>
          </a:p>
        </p:txBody>
      </p:sp>
      <p:sp>
        <p:nvSpPr>
          <p:cNvPr id="18480" name="Text Box 53"/>
          <p:cNvSpPr txBox="1">
            <a:spLocks noChangeArrowheads="1"/>
          </p:cNvSpPr>
          <p:nvPr/>
        </p:nvSpPr>
        <p:spPr bwMode="auto">
          <a:xfrm>
            <a:off x="7777163" y="2349500"/>
            <a:ext cx="323850" cy="1465263"/>
          </a:xfrm>
          <a:prstGeom prst="rect">
            <a:avLst/>
          </a:prstGeom>
          <a:noFill/>
          <a:ln w="9525">
            <a:noFill/>
            <a:miter lim="800000"/>
            <a:headEnd/>
            <a:tailEnd/>
          </a:ln>
        </p:spPr>
        <p:txBody>
          <a:bodyPr wrap="none">
            <a:spAutoFit/>
          </a:bodyPr>
          <a:lstStyle/>
          <a:p>
            <a:pPr eaLnBrk="0" hangingPunct="0"/>
            <a:r>
              <a:rPr lang="en-US" sz="1800">
                <a:latin typeface="Comic Sans MS" pitchFamily="66" charset="0"/>
              </a:rPr>
              <a:t>1</a:t>
            </a:r>
          </a:p>
          <a:p>
            <a:pPr eaLnBrk="0" hangingPunct="0"/>
            <a:r>
              <a:rPr lang="en-US" sz="1800">
                <a:latin typeface="Comic Sans MS" pitchFamily="66" charset="0"/>
              </a:rPr>
              <a:t>1</a:t>
            </a:r>
          </a:p>
          <a:p>
            <a:pPr eaLnBrk="0" hangingPunct="0"/>
            <a:r>
              <a:rPr lang="en-US" sz="1800">
                <a:latin typeface="Comic Sans MS" pitchFamily="66" charset="0"/>
              </a:rPr>
              <a:t>2</a:t>
            </a:r>
          </a:p>
          <a:p>
            <a:pPr eaLnBrk="0" hangingPunct="0"/>
            <a:r>
              <a:rPr lang="en-US" sz="1800">
                <a:latin typeface="Comic Sans MS" pitchFamily="66" charset="0"/>
              </a:rPr>
              <a:t>3</a:t>
            </a:r>
          </a:p>
          <a:p>
            <a:pPr eaLnBrk="0" hangingPunct="0"/>
            <a:r>
              <a:rPr lang="en-US" sz="1800">
                <a:latin typeface="Comic Sans MS" pitchFamily="66" charset="0"/>
              </a:rPr>
              <a:t>1</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5"/>
          <p:cNvPicPr>
            <a:picLocks noChangeAspect="1" noChangeArrowheads="1"/>
          </p:cNvPicPr>
          <p:nvPr/>
        </p:nvPicPr>
        <p:blipFill>
          <a:blip r:embed="rId2" cstate="print"/>
          <a:srcRect/>
          <a:stretch>
            <a:fillRect/>
          </a:stretch>
        </p:blipFill>
        <p:spPr bwMode="auto">
          <a:xfrm>
            <a:off x="395288" y="1700213"/>
            <a:ext cx="8208962" cy="3192462"/>
          </a:xfrm>
          <a:prstGeom prst="rect">
            <a:avLst/>
          </a:prstGeom>
          <a:noFill/>
          <a:ln w="9525">
            <a:noFill/>
            <a:miter lim="800000"/>
            <a:headEnd/>
            <a:tailEnd/>
          </a:ln>
        </p:spPr>
      </p:pic>
      <p:sp>
        <p:nvSpPr>
          <p:cNvPr id="90115" name="Rectangle 3"/>
          <p:cNvSpPr>
            <a:spLocks noGrp="1" noChangeArrowheads="1"/>
          </p:cNvSpPr>
          <p:nvPr>
            <p:ph type="title"/>
          </p:nvPr>
        </p:nvSpPr>
        <p:spPr>
          <a:xfrm>
            <a:off x="323850" y="0"/>
            <a:ext cx="7772400" cy="809625"/>
          </a:xfrm>
        </p:spPr>
        <p:txBody>
          <a:bodyPr/>
          <a:lstStyle/>
          <a:p>
            <a:r>
              <a:rPr lang="el-GR" smtClean="0"/>
              <a:t>Δρομολογώντας σε ένα άλλο </a:t>
            </a:r>
            <a:r>
              <a:rPr lang="en-US" smtClean="0"/>
              <a:t>LAN</a:t>
            </a:r>
          </a:p>
        </p:txBody>
      </p:sp>
      <p:sp>
        <p:nvSpPr>
          <p:cNvPr id="90116" name="Rectangle 4"/>
          <p:cNvSpPr>
            <a:spLocks noGrp="1" noChangeArrowheads="1"/>
          </p:cNvSpPr>
          <p:nvPr>
            <p:ph idx="1"/>
          </p:nvPr>
        </p:nvSpPr>
        <p:spPr>
          <a:xfrm>
            <a:off x="0" y="981075"/>
            <a:ext cx="9001125" cy="4648200"/>
          </a:xfrm>
        </p:spPr>
        <p:txBody>
          <a:bodyPr/>
          <a:lstStyle/>
          <a:p>
            <a:pPr>
              <a:buFont typeface="Monotype Sorts"/>
              <a:buNone/>
            </a:pPr>
            <a:r>
              <a:rPr lang="el-GR" sz="2000" dirty="0" smtClean="0"/>
              <a:t>παράδειγμα</a:t>
            </a:r>
            <a:r>
              <a:rPr lang="en-US" sz="2000" dirty="0" smtClean="0"/>
              <a:t>: </a:t>
            </a:r>
            <a:r>
              <a:rPr lang="el-GR" sz="2000" dirty="0" smtClean="0">
                <a:solidFill>
                  <a:srgbClr val="FF0000"/>
                </a:solidFill>
              </a:rPr>
              <a:t>στέλνεται </a:t>
            </a:r>
            <a:r>
              <a:rPr lang="el-GR" sz="2000" dirty="0" err="1" smtClean="0">
                <a:solidFill>
                  <a:srgbClr val="FF0000"/>
                </a:solidFill>
              </a:rPr>
              <a:t>δεδομενόγραμμα</a:t>
            </a:r>
            <a:r>
              <a:rPr lang="el-GR" sz="2000" dirty="0" smtClean="0">
                <a:solidFill>
                  <a:srgbClr val="FF0000"/>
                </a:solidFill>
              </a:rPr>
              <a:t> από τον </a:t>
            </a:r>
            <a:r>
              <a:rPr lang="el-GR" sz="2000" b="1" i="1" dirty="0" smtClean="0">
                <a:solidFill>
                  <a:srgbClr val="FF0000"/>
                </a:solidFill>
              </a:rPr>
              <a:t>Α </a:t>
            </a:r>
            <a:r>
              <a:rPr lang="el-GR" sz="2000" dirty="0" smtClean="0">
                <a:solidFill>
                  <a:srgbClr val="FF0000"/>
                </a:solidFill>
              </a:rPr>
              <a:t>στον </a:t>
            </a:r>
            <a:r>
              <a:rPr lang="el-GR" sz="2000" b="1" i="1" dirty="0" smtClean="0">
                <a:solidFill>
                  <a:srgbClr val="FF0000"/>
                </a:solidFill>
              </a:rPr>
              <a:t>Β</a:t>
            </a:r>
            <a:r>
              <a:rPr lang="el-GR" sz="2000" dirty="0" smtClean="0">
                <a:solidFill>
                  <a:srgbClr val="FF0000"/>
                </a:solidFill>
              </a:rPr>
              <a:t> </a:t>
            </a:r>
            <a:r>
              <a:rPr lang="el-GR" sz="2000" b="1" dirty="0" smtClean="0">
                <a:solidFill>
                  <a:srgbClr val="FF0000"/>
                </a:solidFill>
              </a:rPr>
              <a:t>μέσω του </a:t>
            </a:r>
            <a:r>
              <a:rPr lang="en-US" sz="2000" b="1" dirty="0" smtClean="0">
                <a:solidFill>
                  <a:srgbClr val="FF0000"/>
                </a:solidFill>
              </a:rPr>
              <a:t>R</a:t>
            </a:r>
            <a:endParaRPr lang="en-US" sz="2000" b="1" dirty="0" smtClean="0"/>
          </a:p>
          <a:p>
            <a:pPr>
              <a:buFont typeface="Monotype Sorts"/>
              <a:buNone/>
            </a:pPr>
            <a:r>
              <a:rPr lang="en-US" sz="2000" dirty="0" smtClean="0"/>
              <a:t>                     </a:t>
            </a:r>
            <a:r>
              <a:rPr lang="el-GR" sz="2000" dirty="0" smtClean="0"/>
              <a:t>υποθέστε ότι ο</a:t>
            </a:r>
            <a:r>
              <a:rPr lang="en-US" sz="2000" dirty="0" smtClean="0"/>
              <a:t> </a:t>
            </a:r>
            <a:r>
              <a:rPr lang="en-US" sz="2000" b="1" i="1" dirty="0" smtClean="0"/>
              <a:t>A</a:t>
            </a:r>
            <a:r>
              <a:rPr lang="en-US" sz="2000" dirty="0" smtClean="0"/>
              <a:t> </a:t>
            </a:r>
            <a:r>
              <a:rPr lang="el-GR" sz="2000" dirty="0" smtClean="0"/>
              <a:t>ξέρει την </a:t>
            </a:r>
            <a:r>
              <a:rPr lang="en-US" sz="2000" dirty="0" smtClean="0"/>
              <a:t>IP </a:t>
            </a:r>
            <a:r>
              <a:rPr lang="el-GR" sz="2000" dirty="0" smtClean="0"/>
              <a:t>διεύθυνση του </a:t>
            </a:r>
            <a:r>
              <a:rPr lang="en-US" sz="2000" b="1" i="1" dirty="0" smtClean="0"/>
              <a:t>B</a:t>
            </a:r>
            <a:endParaRPr lang="en-US" sz="2000" dirty="0" smtClean="0"/>
          </a:p>
          <a:p>
            <a:endParaRPr lang="en-US" dirty="0" smtClean="0"/>
          </a:p>
          <a:p>
            <a:endParaRPr lang="en-US" dirty="0" smtClean="0"/>
          </a:p>
          <a:p>
            <a:endParaRPr lang="en-US" dirty="0" smtClean="0"/>
          </a:p>
          <a:p>
            <a:endParaRPr lang="en-US" dirty="0" smtClean="0"/>
          </a:p>
          <a:p>
            <a:pPr>
              <a:buFont typeface="Monotype Sorts"/>
              <a:buNone/>
            </a:pPr>
            <a:endParaRPr lang="en-US" sz="2000" dirty="0" smtClean="0"/>
          </a:p>
          <a:p>
            <a:pPr>
              <a:buFont typeface="Monotype Sorts"/>
              <a:buNone/>
            </a:pPr>
            <a:endParaRPr lang="en-US" sz="2000" dirty="0" smtClean="0"/>
          </a:p>
          <a:p>
            <a:pPr>
              <a:buFont typeface="Monotype Sorts"/>
              <a:buNone/>
            </a:pPr>
            <a:endParaRPr lang="en-US" sz="2000" dirty="0" smtClean="0"/>
          </a:p>
          <a:p>
            <a:pPr>
              <a:buFont typeface="Monotype Sorts"/>
              <a:buNone/>
            </a:pPr>
            <a:endParaRPr lang="en-US" sz="2000" dirty="0" smtClean="0"/>
          </a:p>
          <a:p>
            <a:pPr>
              <a:buFont typeface="Monotype Sorts"/>
              <a:buNone/>
            </a:pPr>
            <a:endParaRPr lang="en-US" sz="800" dirty="0" smtClean="0"/>
          </a:p>
          <a:p>
            <a:pPr>
              <a:buFont typeface="Arial" pitchFamily="34" charset="0"/>
              <a:buChar char="•"/>
            </a:pPr>
            <a:r>
              <a:rPr lang="el-GR" sz="2000" b="1" u="sng" dirty="0" smtClean="0">
                <a:solidFill>
                  <a:srgbClr val="008000"/>
                </a:solidFill>
              </a:rPr>
              <a:t>Δύο </a:t>
            </a:r>
            <a:r>
              <a:rPr lang="en-US" sz="2000" b="1" u="sng" dirty="0" smtClean="0">
                <a:solidFill>
                  <a:srgbClr val="008000"/>
                </a:solidFill>
              </a:rPr>
              <a:t>ARP </a:t>
            </a:r>
            <a:r>
              <a:rPr lang="el-GR" sz="2000" b="1" u="sng" dirty="0" smtClean="0">
                <a:solidFill>
                  <a:srgbClr val="008000"/>
                </a:solidFill>
              </a:rPr>
              <a:t>πίνακες στον δρομολογητή</a:t>
            </a:r>
            <a:r>
              <a:rPr lang="en-US" sz="2000" dirty="0" smtClean="0">
                <a:solidFill>
                  <a:srgbClr val="008000"/>
                </a:solidFill>
              </a:rPr>
              <a:t>, </a:t>
            </a:r>
            <a:r>
              <a:rPr lang="en-US" sz="2000" b="1" dirty="0" smtClean="0">
                <a:solidFill>
                  <a:srgbClr val="008000"/>
                </a:solidFill>
              </a:rPr>
              <a:t>o</a:t>
            </a:r>
            <a:r>
              <a:rPr lang="el-GR" sz="2000" b="1" dirty="0" smtClean="0">
                <a:solidFill>
                  <a:srgbClr val="008000"/>
                </a:solidFill>
              </a:rPr>
              <a:t> ένας για κάθε </a:t>
            </a:r>
            <a:r>
              <a:rPr lang="en-US" sz="2000" b="1" dirty="0" smtClean="0">
                <a:solidFill>
                  <a:srgbClr val="008000"/>
                </a:solidFill>
              </a:rPr>
              <a:t>IP </a:t>
            </a:r>
            <a:r>
              <a:rPr lang="el-GR" sz="2000" b="1" dirty="0" smtClean="0">
                <a:solidFill>
                  <a:srgbClr val="008000"/>
                </a:solidFill>
              </a:rPr>
              <a:t>δίκτυο</a:t>
            </a:r>
            <a:r>
              <a:rPr lang="en-US" sz="2000" b="1" dirty="0" smtClean="0">
                <a:solidFill>
                  <a:srgbClr val="008000"/>
                </a:solidFill>
              </a:rPr>
              <a:t> (LAN)</a:t>
            </a:r>
          </a:p>
          <a:p>
            <a:endParaRPr lang="en-US" sz="2000" dirty="0" smtClean="0"/>
          </a:p>
          <a:p>
            <a:endParaRPr lang="en-US" dirty="0" smtClean="0"/>
          </a:p>
        </p:txBody>
      </p:sp>
      <p:sp>
        <p:nvSpPr>
          <p:cNvPr id="90117" name="Text Box 5"/>
          <p:cNvSpPr txBox="1">
            <a:spLocks noChangeArrowheads="1"/>
          </p:cNvSpPr>
          <p:nvPr/>
        </p:nvSpPr>
        <p:spPr bwMode="auto">
          <a:xfrm>
            <a:off x="827088" y="4076700"/>
            <a:ext cx="406400" cy="457200"/>
          </a:xfrm>
          <a:prstGeom prst="rect">
            <a:avLst/>
          </a:prstGeom>
          <a:noFill/>
          <a:ln w="9525">
            <a:noFill/>
            <a:miter lim="800000"/>
            <a:headEnd/>
            <a:tailEnd/>
          </a:ln>
        </p:spPr>
        <p:txBody>
          <a:bodyPr wrap="none">
            <a:spAutoFit/>
          </a:bodyPr>
          <a:lstStyle/>
          <a:p>
            <a:pPr eaLnBrk="0" hangingPunct="0">
              <a:spcBef>
                <a:spcPct val="50000"/>
              </a:spcBef>
            </a:pPr>
            <a:r>
              <a:rPr lang="en-US" sz="2400">
                <a:solidFill>
                  <a:srgbClr val="FF0000"/>
                </a:solidFill>
                <a:latin typeface="Comic Sans MS" pitchFamily="66" charset="0"/>
              </a:rPr>
              <a:t>A</a:t>
            </a:r>
            <a:endParaRPr lang="en-US" sz="1800">
              <a:latin typeface="Comic Sans MS" pitchFamily="66" charset="0"/>
            </a:endParaRPr>
          </a:p>
        </p:txBody>
      </p:sp>
      <p:sp>
        <p:nvSpPr>
          <p:cNvPr id="90118" name="Text Box 6"/>
          <p:cNvSpPr txBox="1">
            <a:spLocks noChangeArrowheads="1"/>
          </p:cNvSpPr>
          <p:nvPr/>
        </p:nvSpPr>
        <p:spPr bwMode="auto">
          <a:xfrm>
            <a:off x="3995738" y="3357563"/>
            <a:ext cx="376237" cy="457200"/>
          </a:xfrm>
          <a:prstGeom prst="rect">
            <a:avLst/>
          </a:prstGeom>
          <a:noFill/>
          <a:ln w="9525">
            <a:noFill/>
            <a:miter lim="800000"/>
            <a:headEnd/>
            <a:tailEnd/>
          </a:ln>
        </p:spPr>
        <p:txBody>
          <a:bodyPr wrap="none">
            <a:spAutoFit/>
          </a:bodyPr>
          <a:lstStyle/>
          <a:p>
            <a:pPr eaLnBrk="0" hangingPunct="0">
              <a:spcBef>
                <a:spcPct val="50000"/>
              </a:spcBef>
            </a:pPr>
            <a:r>
              <a:rPr lang="en-US" sz="2400">
                <a:solidFill>
                  <a:srgbClr val="FF0000"/>
                </a:solidFill>
                <a:latin typeface="Comic Sans MS" pitchFamily="66" charset="0"/>
              </a:rPr>
              <a:t>R</a:t>
            </a:r>
            <a:endParaRPr lang="en-US" sz="1800">
              <a:latin typeface="Comic Sans MS" pitchFamily="66" charset="0"/>
            </a:endParaRPr>
          </a:p>
        </p:txBody>
      </p:sp>
      <p:sp>
        <p:nvSpPr>
          <p:cNvPr id="90119" name="Text Box 7"/>
          <p:cNvSpPr txBox="1">
            <a:spLocks noChangeArrowheads="1"/>
          </p:cNvSpPr>
          <p:nvPr/>
        </p:nvSpPr>
        <p:spPr bwMode="auto">
          <a:xfrm>
            <a:off x="8031163" y="3814763"/>
            <a:ext cx="376237" cy="457200"/>
          </a:xfrm>
          <a:prstGeom prst="rect">
            <a:avLst/>
          </a:prstGeom>
          <a:noFill/>
          <a:ln w="9525">
            <a:noFill/>
            <a:miter lim="800000"/>
            <a:headEnd/>
            <a:tailEnd/>
          </a:ln>
        </p:spPr>
        <p:txBody>
          <a:bodyPr wrap="none">
            <a:spAutoFit/>
          </a:bodyPr>
          <a:lstStyle/>
          <a:p>
            <a:pPr eaLnBrk="0" hangingPunct="0">
              <a:spcBef>
                <a:spcPct val="50000"/>
              </a:spcBef>
            </a:pPr>
            <a:r>
              <a:rPr lang="en-US" sz="2400">
                <a:solidFill>
                  <a:srgbClr val="FF0000"/>
                </a:solidFill>
                <a:latin typeface="Comic Sans MS" pitchFamily="66" charset="0"/>
              </a:rPr>
              <a:t>B</a:t>
            </a:r>
            <a:endParaRPr lang="en-US" sz="1800">
              <a:latin typeface="Comic Sans MS" pitchFamily="66"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5"/>
          <p:cNvPicPr>
            <a:picLocks noChangeAspect="1" noChangeArrowheads="1"/>
          </p:cNvPicPr>
          <p:nvPr/>
        </p:nvPicPr>
        <p:blipFill>
          <a:blip r:embed="rId2" cstate="print"/>
          <a:srcRect/>
          <a:stretch>
            <a:fillRect/>
          </a:stretch>
        </p:blipFill>
        <p:spPr bwMode="auto">
          <a:xfrm>
            <a:off x="827088" y="4149725"/>
            <a:ext cx="6964362" cy="2708275"/>
          </a:xfrm>
          <a:prstGeom prst="rect">
            <a:avLst/>
          </a:prstGeom>
          <a:noFill/>
          <a:ln w="9525">
            <a:noFill/>
            <a:miter lim="800000"/>
            <a:headEnd/>
            <a:tailEnd/>
          </a:ln>
        </p:spPr>
      </p:pic>
      <p:sp>
        <p:nvSpPr>
          <p:cNvPr id="91139" name="Rectangle 3"/>
          <p:cNvSpPr>
            <a:spLocks noGrp="1" noChangeArrowheads="1"/>
          </p:cNvSpPr>
          <p:nvPr>
            <p:ph idx="1"/>
          </p:nvPr>
        </p:nvSpPr>
        <p:spPr>
          <a:xfrm>
            <a:off x="0" y="1125538"/>
            <a:ext cx="9144000" cy="3476625"/>
          </a:xfrm>
        </p:spPr>
        <p:txBody>
          <a:bodyPr/>
          <a:lstStyle/>
          <a:p>
            <a:pPr marL="457200" indent="-457200">
              <a:buFont typeface="Monotype Sorts"/>
              <a:buAutoNum type="arabicPeriod"/>
              <a:defRPr/>
            </a:pPr>
            <a:r>
              <a:rPr lang="en-US" sz="1800" b="1" i="1" dirty="0" smtClean="0"/>
              <a:t>A</a:t>
            </a:r>
            <a:r>
              <a:rPr lang="en-US" sz="1800" dirty="0" smtClean="0"/>
              <a:t> creates datagram with source </a:t>
            </a:r>
            <a:r>
              <a:rPr lang="en-US" sz="1800" b="1" i="1" dirty="0" smtClean="0"/>
              <a:t>A</a:t>
            </a:r>
            <a:r>
              <a:rPr lang="en-US" sz="1800" dirty="0" smtClean="0"/>
              <a:t>, destination </a:t>
            </a:r>
            <a:r>
              <a:rPr lang="en-US" sz="1800" b="1" i="1" dirty="0" smtClean="0"/>
              <a:t>B</a:t>
            </a:r>
            <a:r>
              <a:rPr lang="en-US" sz="1800" dirty="0" smtClean="0"/>
              <a:t> </a:t>
            </a:r>
          </a:p>
          <a:p>
            <a:pPr marL="457200" indent="-457200">
              <a:buFont typeface="Monotype Sorts"/>
              <a:buAutoNum type="arabicPeriod"/>
              <a:defRPr/>
            </a:pPr>
            <a:r>
              <a:rPr lang="en-US" sz="1800" b="1" i="1" dirty="0" smtClean="0"/>
              <a:t>A</a:t>
            </a:r>
            <a:r>
              <a:rPr lang="en-US" sz="1800" dirty="0" smtClean="0"/>
              <a:t> uses </a:t>
            </a:r>
            <a:r>
              <a:rPr lang="en-US" sz="1800" b="1" i="1" dirty="0" smtClean="0">
                <a:solidFill>
                  <a:schemeClr val="accent1">
                    <a:lumMod val="75000"/>
                  </a:schemeClr>
                </a:solidFill>
              </a:rPr>
              <a:t>ARP</a:t>
            </a:r>
            <a:r>
              <a:rPr lang="en-US" sz="1800" dirty="0" smtClean="0"/>
              <a:t> to get </a:t>
            </a:r>
            <a:r>
              <a:rPr lang="en-US" sz="1800" b="1" i="1" dirty="0" smtClean="0"/>
              <a:t>R</a:t>
            </a:r>
            <a:r>
              <a:rPr lang="en-US" sz="1800" dirty="0" smtClean="0"/>
              <a:t>’s MAC address for </a:t>
            </a:r>
            <a:r>
              <a:rPr lang="en-US" sz="1600" dirty="0" smtClean="0"/>
              <a:t>111.111.111.110</a:t>
            </a:r>
            <a:endParaRPr lang="en-US" sz="1800" dirty="0" smtClean="0"/>
          </a:p>
          <a:p>
            <a:pPr marL="457200" indent="-457200">
              <a:buFont typeface="Monotype Sorts"/>
              <a:buAutoNum type="arabicPeriod"/>
              <a:defRPr/>
            </a:pPr>
            <a:r>
              <a:rPr lang="en-US" sz="1800" b="1" i="1" dirty="0" smtClean="0"/>
              <a:t>A</a:t>
            </a:r>
            <a:r>
              <a:rPr lang="en-US" sz="1800" dirty="0" smtClean="0"/>
              <a:t> creates </a:t>
            </a:r>
            <a:r>
              <a:rPr lang="en-US" sz="1800" b="1" i="1" dirty="0" smtClean="0"/>
              <a:t>link-layer frame </a:t>
            </a:r>
            <a:r>
              <a:rPr lang="en-US" sz="1800" dirty="0" smtClean="0"/>
              <a:t>with </a:t>
            </a:r>
            <a:r>
              <a:rPr lang="en-US" sz="1800" b="1" i="1" dirty="0" smtClean="0"/>
              <a:t>R</a:t>
            </a:r>
            <a:r>
              <a:rPr lang="en-US" sz="1800" dirty="0" smtClean="0"/>
              <a:t>'s </a:t>
            </a:r>
            <a:r>
              <a:rPr lang="en-US" sz="1800" b="1" dirty="0" smtClean="0"/>
              <a:t>MAC address as destination</a:t>
            </a:r>
            <a:r>
              <a:rPr lang="en-US" sz="1800" dirty="0" smtClean="0"/>
              <a:t>,   the frame contains </a:t>
            </a:r>
            <a:r>
              <a:rPr lang="en-US" sz="1800" b="1" dirty="0" smtClean="0">
                <a:solidFill>
                  <a:schemeClr val="accent4"/>
                </a:solidFill>
              </a:rPr>
              <a:t>A-to-B</a:t>
            </a:r>
            <a:r>
              <a:rPr lang="en-US" sz="1800" b="1" i="1" dirty="0" smtClean="0">
                <a:solidFill>
                  <a:schemeClr val="tx2">
                    <a:lumMod val="60000"/>
                    <a:lumOff val="40000"/>
                  </a:schemeClr>
                </a:solidFill>
              </a:rPr>
              <a:t> IP datagram</a:t>
            </a:r>
          </a:p>
          <a:p>
            <a:pPr marL="457200" indent="-457200">
              <a:buFont typeface="Monotype Sorts"/>
              <a:buAutoNum type="arabicPeriod"/>
              <a:defRPr/>
            </a:pPr>
            <a:r>
              <a:rPr lang="en-US" sz="1800" b="1" i="1" dirty="0" smtClean="0"/>
              <a:t>A</a:t>
            </a:r>
            <a:r>
              <a:rPr lang="en-US" sz="1800" dirty="0" smtClean="0"/>
              <a:t>’s adapter sends frame </a:t>
            </a:r>
          </a:p>
          <a:p>
            <a:pPr marL="457200" indent="-457200">
              <a:buFont typeface="Monotype Sorts"/>
              <a:buAutoNum type="arabicPeriod"/>
              <a:defRPr/>
            </a:pPr>
            <a:r>
              <a:rPr lang="en-US" sz="1800" b="1" i="1" dirty="0" smtClean="0"/>
              <a:t>R</a:t>
            </a:r>
            <a:r>
              <a:rPr lang="en-US" sz="1800" dirty="0" smtClean="0"/>
              <a:t>’s adapter receives frame</a:t>
            </a:r>
          </a:p>
          <a:p>
            <a:pPr marL="457200" indent="-457200">
              <a:buFont typeface="Monotype Sorts"/>
              <a:buAutoNum type="arabicPeriod"/>
              <a:defRPr/>
            </a:pPr>
            <a:r>
              <a:rPr lang="en-US" sz="1800" b="1" i="1" dirty="0" smtClean="0"/>
              <a:t>R</a:t>
            </a:r>
            <a:r>
              <a:rPr lang="en-US" sz="1800" dirty="0" smtClean="0"/>
              <a:t> </a:t>
            </a:r>
            <a:r>
              <a:rPr lang="en-US" sz="1800" dirty="0" err="1" smtClean="0"/>
              <a:t>decapsulates</a:t>
            </a:r>
            <a:r>
              <a:rPr lang="en-US" sz="1800" dirty="0" smtClean="0"/>
              <a:t> IP datagram from Ethernet frame, sees its destined to </a:t>
            </a:r>
            <a:r>
              <a:rPr lang="en-US" sz="1800" b="1" i="1" dirty="0" smtClean="0"/>
              <a:t>B</a:t>
            </a:r>
          </a:p>
          <a:p>
            <a:pPr marL="457200" indent="-457200">
              <a:buFont typeface="Monotype Sorts"/>
              <a:buAutoNum type="arabicPeriod"/>
              <a:defRPr/>
            </a:pPr>
            <a:r>
              <a:rPr lang="en-US" sz="1800" b="1" i="1" dirty="0" smtClean="0"/>
              <a:t>R </a:t>
            </a:r>
            <a:r>
              <a:rPr lang="en-US" sz="1800" dirty="0" smtClean="0"/>
              <a:t>uses </a:t>
            </a:r>
            <a:r>
              <a:rPr lang="en-US" sz="1800" b="1" i="1" dirty="0" smtClean="0">
                <a:solidFill>
                  <a:srgbClr val="C00000"/>
                </a:solidFill>
              </a:rPr>
              <a:t>ARP</a:t>
            </a:r>
            <a:r>
              <a:rPr lang="en-US" sz="1800" dirty="0" smtClean="0"/>
              <a:t> to get </a:t>
            </a:r>
            <a:r>
              <a:rPr lang="en-US" sz="1800" b="1" i="1" dirty="0" smtClean="0"/>
              <a:t>B</a:t>
            </a:r>
            <a:r>
              <a:rPr lang="en-US" sz="1800" dirty="0" smtClean="0"/>
              <a:t>’s MAC address </a:t>
            </a:r>
          </a:p>
          <a:p>
            <a:pPr marL="457200" indent="-457200">
              <a:buFont typeface="Monotype Sorts"/>
              <a:buAutoNum type="arabicPeriod"/>
              <a:defRPr/>
            </a:pPr>
            <a:r>
              <a:rPr lang="en-US" sz="1800" b="1" i="1" dirty="0" smtClean="0"/>
              <a:t>R</a:t>
            </a:r>
            <a:r>
              <a:rPr lang="en-US" sz="1800" dirty="0" smtClean="0"/>
              <a:t> creates frame containing </a:t>
            </a:r>
            <a:r>
              <a:rPr lang="en-US" sz="1800" b="1" dirty="0" smtClean="0"/>
              <a:t>A-to-B</a:t>
            </a:r>
            <a:r>
              <a:rPr lang="en-US" sz="1800" dirty="0" smtClean="0"/>
              <a:t> </a:t>
            </a:r>
            <a:r>
              <a:rPr lang="en-US" sz="1800" b="1" i="1" dirty="0" smtClean="0">
                <a:solidFill>
                  <a:schemeClr val="tx2">
                    <a:lumMod val="60000"/>
                    <a:lumOff val="40000"/>
                  </a:schemeClr>
                </a:solidFill>
              </a:rPr>
              <a:t>IP datagram </a:t>
            </a:r>
            <a:r>
              <a:rPr lang="en-US" sz="1800" dirty="0" smtClean="0"/>
              <a:t>sends to </a:t>
            </a:r>
            <a:r>
              <a:rPr lang="en-US" sz="1800" b="1" i="1" dirty="0" smtClean="0"/>
              <a:t>B</a:t>
            </a:r>
            <a:endParaRPr lang="en-US" b="1" i="1" dirty="0" smtClean="0"/>
          </a:p>
        </p:txBody>
      </p:sp>
      <p:sp>
        <p:nvSpPr>
          <p:cNvPr id="91140" name="Text Box 4"/>
          <p:cNvSpPr txBox="1">
            <a:spLocks noChangeArrowheads="1"/>
          </p:cNvSpPr>
          <p:nvPr/>
        </p:nvSpPr>
        <p:spPr bwMode="auto">
          <a:xfrm>
            <a:off x="1042988" y="4437063"/>
            <a:ext cx="406400" cy="457200"/>
          </a:xfrm>
          <a:prstGeom prst="rect">
            <a:avLst/>
          </a:prstGeom>
          <a:noFill/>
          <a:ln w="9525">
            <a:noFill/>
            <a:miter lim="800000"/>
            <a:headEnd/>
            <a:tailEnd/>
          </a:ln>
        </p:spPr>
        <p:txBody>
          <a:bodyPr wrap="none">
            <a:spAutoFit/>
          </a:bodyPr>
          <a:lstStyle/>
          <a:p>
            <a:pPr eaLnBrk="0" hangingPunct="0">
              <a:spcBef>
                <a:spcPct val="50000"/>
              </a:spcBef>
            </a:pPr>
            <a:r>
              <a:rPr lang="en-US" sz="2400">
                <a:solidFill>
                  <a:srgbClr val="FF0000"/>
                </a:solidFill>
                <a:latin typeface="Comic Sans MS" pitchFamily="66" charset="0"/>
              </a:rPr>
              <a:t>A</a:t>
            </a:r>
            <a:endParaRPr lang="en-US" sz="1800">
              <a:latin typeface="Comic Sans MS" pitchFamily="66" charset="0"/>
            </a:endParaRPr>
          </a:p>
        </p:txBody>
      </p:sp>
      <p:sp>
        <p:nvSpPr>
          <p:cNvPr id="91141" name="Text Box 5"/>
          <p:cNvSpPr txBox="1">
            <a:spLocks noChangeArrowheads="1"/>
          </p:cNvSpPr>
          <p:nvPr/>
        </p:nvSpPr>
        <p:spPr bwMode="auto">
          <a:xfrm>
            <a:off x="3968750" y="5386388"/>
            <a:ext cx="376238" cy="457200"/>
          </a:xfrm>
          <a:prstGeom prst="rect">
            <a:avLst/>
          </a:prstGeom>
          <a:noFill/>
          <a:ln w="9525">
            <a:noFill/>
            <a:miter lim="800000"/>
            <a:headEnd/>
            <a:tailEnd/>
          </a:ln>
        </p:spPr>
        <p:txBody>
          <a:bodyPr wrap="none">
            <a:spAutoFit/>
          </a:bodyPr>
          <a:lstStyle/>
          <a:p>
            <a:pPr eaLnBrk="0" hangingPunct="0">
              <a:spcBef>
                <a:spcPct val="50000"/>
              </a:spcBef>
            </a:pPr>
            <a:r>
              <a:rPr lang="en-US" sz="2400">
                <a:solidFill>
                  <a:srgbClr val="FF0000"/>
                </a:solidFill>
                <a:latin typeface="Comic Sans MS" pitchFamily="66" charset="0"/>
              </a:rPr>
              <a:t>R</a:t>
            </a:r>
            <a:endParaRPr lang="en-US" sz="1800">
              <a:latin typeface="Comic Sans MS" pitchFamily="66" charset="0"/>
            </a:endParaRPr>
          </a:p>
        </p:txBody>
      </p:sp>
      <p:sp>
        <p:nvSpPr>
          <p:cNvPr id="91142" name="Text Box 6"/>
          <p:cNvSpPr txBox="1">
            <a:spLocks noChangeArrowheads="1"/>
          </p:cNvSpPr>
          <p:nvPr/>
        </p:nvSpPr>
        <p:spPr bwMode="auto">
          <a:xfrm>
            <a:off x="7092950" y="5805488"/>
            <a:ext cx="376238" cy="457200"/>
          </a:xfrm>
          <a:prstGeom prst="rect">
            <a:avLst/>
          </a:prstGeom>
          <a:noFill/>
          <a:ln w="9525">
            <a:noFill/>
            <a:miter lim="800000"/>
            <a:headEnd/>
            <a:tailEnd/>
          </a:ln>
        </p:spPr>
        <p:txBody>
          <a:bodyPr wrap="none">
            <a:spAutoFit/>
          </a:bodyPr>
          <a:lstStyle/>
          <a:p>
            <a:pPr eaLnBrk="0" hangingPunct="0">
              <a:spcBef>
                <a:spcPct val="50000"/>
              </a:spcBef>
            </a:pPr>
            <a:r>
              <a:rPr lang="en-US" sz="2400">
                <a:solidFill>
                  <a:srgbClr val="FF0000"/>
                </a:solidFill>
                <a:latin typeface="Comic Sans MS" pitchFamily="66" charset="0"/>
              </a:rPr>
              <a:t>B</a:t>
            </a:r>
            <a:endParaRPr lang="en-US" sz="1800">
              <a:latin typeface="Comic Sans MS" pitchFamily="66" charset="0"/>
            </a:endParaRPr>
          </a:p>
        </p:txBody>
      </p:sp>
      <p:sp>
        <p:nvSpPr>
          <p:cNvPr id="91143" name="Text Box 8"/>
          <p:cNvSpPr txBox="1">
            <a:spLocks noChangeArrowheads="1"/>
          </p:cNvSpPr>
          <p:nvPr/>
        </p:nvSpPr>
        <p:spPr bwMode="auto">
          <a:xfrm>
            <a:off x="8959850" y="6491288"/>
            <a:ext cx="184150" cy="366712"/>
          </a:xfrm>
          <a:prstGeom prst="rect">
            <a:avLst/>
          </a:prstGeom>
          <a:noFill/>
          <a:ln w="12700">
            <a:noFill/>
            <a:miter lim="800000"/>
            <a:headEnd type="none" w="sm" len="sm"/>
            <a:tailEnd type="none" w="sm" len="sm"/>
          </a:ln>
        </p:spPr>
        <p:txBody>
          <a:bodyPr wrap="none">
            <a:spAutoFit/>
          </a:bodyPr>
          <a:lstStyle/>
          <a:p>
            <a:pPr algn="r"/>
            <a:endParaRPr lang="el-GR" sz="1800" b="1">
              <a:solidFill>
                <a:srgbClr val="008000"/>
              </a:solidFill>
            </a:endParaRPr>
          </a:p>
        </p:txBody>
      </p:sp>
      <p:sp>
        <p:nvSpPr>
          <p:cNvPr id="91144" name="Text Box 9"/>
          <p:cNvSpPr txBox="1">
            <a:spLocks noChangeArrowheads="1"/>
          </p:cNvSpPr>
          <p:nvPr/>
        </p:nvSpPr>
        <p:spPr bwMode="auto">
          <a:xfrm>
            <a:off x="214313" y="188913"/>
            <a:ext cx="7292975" cy="646112"/>
          </a:xfrm>
          <a:prstGeom prst="rect">
            <a:avLst/>
          </a:prstGeom>
          <a:solidFill>
            <a:schemeClr val="accent1">
              <a:lumMod val="20000"/>
              <a:lumOff val="80000"/>
            </a:schemeClr>
          </a:solidFill>
          <a:ln w="38100">
            <a:noFill/>
            <a:miter lim="800000"/>
            <a:headEnd type="none" w="sm" len="sm"/>
            <a:tailEnd type="none" w="sm" len="sm"/>
          </a:ln>
        </p:spPr>
        <p:txBody>
          <a:bodyPr wrap="none">
            <a:spAutoFit/>
          </a:bodyPr>
          <a:lstStyle/>
          <a:p>
            <a:pPr>
              <a:defRPr/>
            </a:pPr>
            <a:r>
              <a:rPr lang="el-GR" sz="1800" b="1" dirty="0" err="1">
                <a:solidFill>
                  <a:srgbClr val="008000"/>
                </a:solidFill>
                <a:sym typeface="Wingdings"/>
              </a:rPr>
              <a:t></a:t>
            </a:r>
            <a:r>
              <a:rPr lang="el-GR" sz="1800" b="1" dirty="0" err="1">
                <a:solidFill>
                  <a:srgbClr val="008000"/>
                </a:solidFill>
              </a:rPr>
              <a:t>Ένας</a:t>
            </a:r>
            <a:r>
              <a:rPr lang="el-GR" sz="1800" b="1" dirty="0">
                <a:solidFill>
                  <a:srgbClr val="008000"/>
                </a:solidFill>
              </a:rPr>
              <a:t> δρομολογητής έχει πολλές </a:t>
            </a:r>
            <a:r>
              <a:rPr lang="en-US" sz="1800" b="1" dirty="0">
                <a:solidFill>
                  <a:srgbClr val="008000"/>
                </a:solidFill>
              </a:rPr>
              <a:t>IP </a:t>
            </a:r>
            <a:r>
              <a:rPr lang="el-GR" sz="1800" b="1" dirty="0">
                <a:solidFill>
                  <a:srgbClr val="008000"/>
                </a:solidFill>
              </a:rPr>
              <a:t>διευθύνσεις και</a:t>
            </a:r>
            <a:r>
              <a:rPr lang="en-US" sz="1800" b="1" dirty="0">
                <a:solidFill>
                  <a:srgbClr val="008000"/>
                </a:solidFill>
              </a:rPr>
              <a:t> interfaces</a:t>
            </a:r>
            <a:r>
              <a:rPr lang="el-GR" sz="1800" b="1" dirty="0">
                <a:solidFill>
                  <a:srgbClr val="008000"/>
                </a:solidFill>
              </a:rPr>
              <a:t>. </a:t>
            </a:r>
          </a:p>
          <a:p>
            <a:pPr>
              <a:defRPr/>
            </a:pPr>
            <a:r>
              <a:rPr lang="el-GR" sz="1800" b="1" dirty="0">
                <a:solidFill>
                  <a:srgbClr val="008000"/>
                </a:solidFill>
              </a:rPr>
              <a:t>Κάθε </a:t>
            </a:r>
            <a:r>
              <a:rPr lang="en-US" sz="1800" b="1" dirty="0">
                <a:solidFill>
                  <a:srgbClr val="008000"/>
                </a:solidFill>
              </a:rPr>
              <a:t>interface </a:t>
            </a:r>
            <a:r>
              <a:rPr lang="el-GR" sz="1800" b="1" dirty="0">
                <a:solidFill>
                  <a:srgbClr val="008000"/>
                </a:solidFill>
              </a:rPr>
              <a:t>έχει μία </a:t>
            </a:r>
            <a:r>
              <a:rPr lang="en-US" sz="1800" b="1" dirty="0">
                <a:solidFill>
                  <a:srgbClr val="008000"/>
                </a:solidFill>
              </a:rPr>
              <a:t>IP </a:t>
            </a:r>
            <a:r>
              <a:rPr lang="el-GR" sz="1800" b="1" dirty="0">
                <a:solidFill>
                  <a:srgbClr val="008000"/>
                </a:solidFill>
              </a:rPr>
              <a:t>διεύθυνση</a:t>
            </a:r>
            <a:r>
              <a:rPr lang="en-US" sz="1800" b="1" dirty="0">
                <a:solidFill>
                  <a:srgbClr val="008000"/>
                </a:solidFill>
              </a:rPr>
              <a:t> </a:t>
            </a:r>
            <a:r>
              <a:rPr lang="el-GR" sz="1800" b="1" dirty="0">
                <a:solidFill>
                  <a:srgbClr val="008000"/>
                </a:solidFill>
              </a:rPr>
              <a:t>και</a:t>
            </a:r>
            <a:r>
              <a:rPr lang="en-US" sz="1800" b="1" dirty="0">
                <a:solidFill>
                  <a:srgbClr val="008000"/>
                </a:solidFill>
              </a:rPr>
              <a:t> </a:t>
            </a:r>
            <a:r>
              <a:rPr lang="el-GR" sz="1800" b="1" dirty="0">
                <a:solidFill>
                  <a:srgbClr val="008000"/>
                </a:solidFill>
              </a:rPr>
              <a:t>ένα </a:t>
            </a:r>
            <a:r>
              <a:rPr lang="en-US" sz="1800" b="1" dirty="0">
                <a:solidFill>
                  <a:srgbClr val="008000"/>
                </a:solidFill>
              </a:rPr>
              <a:t>ARP </a:t>
            </a:r>
            <a:r>
              <a:rPr lang="el-GR" sz="1800" b="1" dirty="0">
                <a:solidFill>
                  <a:srgbClr val="008000"/>
                </a:solidFill>
              </a:rPr>
              <a:t>κομμάτι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2"/>
          <p:cNvSpPr>
            <a:spLocks noGrp="1" noChangeArrowheads="1"/>
          </p:cNvSpPr>
          <p:nvPr>
            <p:ph type="title"/>
          </p:nvPr>
        </p:nvSpPr>
        <p:spPr>
          <a:xfrm>
            <a:off x="179388" y="-571500"/>
            <a:ext cx="8382000" cy="1143000"/>
          </a:xfrm>
        </p:spPr>
        <p:txBody>
          <a:bodyPr/>
          <a:lstStyle/>
          <a:p>
            <a:r>
              <a:rPr lang="el-GR" smtClean="0"/>
              <a:t>Επίπεδο ζεύξης</a:t>
            </a:r>
            <a:r>
              <a:rPr lang="en-US" smtClean="0"/>
              <a:t>:</a:t>
            </a:r>
            <a:r>
              <a:rPr lang="el-GR" smtClean="0"/>
              <a:t> εισαγωγή</a:t>
            </a:r>
            <a:endParaRPr lang="en-US" smtClean="0"/>
          </a:p>
        </p:txBody>
      </p:sp>
      <p:sp>
        <p:nvSpPr>
          <p:cNvPr id="1042" name="Rectangle 3"/>
          <p:cNvSpPr>
            <a:spLocks noGrp="1" noChangeArrowheads="1"/>
          </p:cNvSpPr>
          <p:nvPr>
            <p:ph sz="half" idx="1"/>
          </p:nvPr>
        </p:nvSpPr>
        <p:spPr>
          <a:xfrm>
            <a:off x="0" y="1219200"/>
            <a:ext cx="4589463" cy="3802063"/>
          </a:xfrm>
        </p:spPr>
        <p:txBody>
          <a:bodyPr/>
          <a:lstStyle/>
          <a:p>
            <a:endParaRPr lang="el-GR" sz="2000" smtClean="0"/>
          </a:p>
        </p:txBody>
      </p:sp>
      <p:grpSp>
        <p:nvGrpSpPr>
          <p:cNvPr id="1043" name="Group 4"/>
          <p:cNvGrpSpPr>
            <a:grpSpLocks/>
          </p:cNvGrpSpPr>
          <p:nvPr/>
        </p:nvGrpSpPr>
        <p:grpSpPr bwMode="auto">
          <a:xfrm>
            <a:off x="0" y="620713"/>
            <a:ext cx="5545138" cy="6092825"/>
            <a:chOff x="2882" y="727"/>
            <a:chExt cx="2635" cy="3073"/>
          </a:xfrm>
        </p:grpSpPr>
        <p:sp>
          <p:nvSpPr>
            <p:cNvPr id="1045" name="Freeform 5"/>
            <p:cNvSpPr>
              <a:spLocks/>
            </p:cNvSpPr>
            <p:nvPr/>
          </p:nvSpPr>
          <p:spPr bwMode="auto">
            <a:xfrm>
              <a:off x="4228" y="1082"/>
              <a:ext cx="1289" cy="1291"/>
            </a:xfrm>
            <a:custGeom>
              <a:avLst/>
              <a:gdLst>
                <a:gd name="T0" fmla="*/ 227 w 1292"/>
                <a:gd name="T1" fmla="*/ 7 h 1255"/>
                <a:gd name="T2" fmla="*/ 35 w 1292"/>
                <a:gd name="T3" fmla="*/ 222 h 1255"/>
                <a:gd name="T4" fmla="*/ 29 w 1292"/>
                <a:gd name="T5" fmla="*/ 733 h 1255"/>
                <a:gd name="T6" fmla="*/ 53 w 1292"/>
                <a:gd name="T7" fmla="*/ 1164 h 1255"/>
                <a:gd name="T8" fmla="*/ 233 w 1292"/>
                <a:gd name="T9" fmla="*/ 1222 h 1255"/>
                <a:gd name="T10" fmla="*/ 634 w 1292"/>
                <a:gd name="T11" fmla="*/ 1583 h 1255"/>
                <a:gd name="T12" fmla="*/ 971 w 1292"/>
                <a:gd name="T13" fmla="*/ 1736 h 1255"/>
                <a:gd name="T14" fmla="*/ 1163 w 1292"/>
                <a:gd name="T15" fmla="*/ 1435 h 1255"/>
                <a:gd name="T16" fmla="*/ 1235 w 1292"/>
                <a:gd name="T17" fmla="*/ 625 h 1255"/>
                <a:gd name="T18" fmla="*/ 1169 w 1292"/>
                <a:gd name="T19" fmla="*/ 296 h 1255"/>
                <a:gd name="T20" fmla="*/ 725 w 1292"/>
                <a:gd name="T21" fmla="*/ 160 h 1255"/>
                <a:gd name="T22" fmla="*/ 227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l-GR"/>
            </a:p>
          </p:txBody>
        </p:sp>
        <p:sp>
          <p:nvSpPr>
            <p:cNvPr id="1046" name="Freeform 6"/>
            <p:cNvSpPr>
              <a:spLocks/>
            </p:cNvSpPr>
            <p:nvPr/>
          </p:nvSpPr>
          <p:spPr bwMode="auto">
            <a:xfrm>
              <a:off x="2882" y="972"/>
              <a:ext cx="1337" cy="1224"/>
            </a:xfrm>
            <a:custGeom>
              <a:avLst/>
              <a:gdLst>
                <a:gd name="T0" fmla="*/ 538 w 1340"/>
                <a:gd name="T1" fmla="*/ 54 h 1191"/>
                <a:gd name="T2" fmla="*/ 82 w 1340"/>
                <a:gd name="T3" fmla="*/ 84 h 1191"/>
                <a:gd name="T4" fmla="*/ 58 w 1340"/>
                <a:gd name="T5" fmla="*/ 557 h 1191"/>
                <a:gd name="T6" fmla="*/ 28 w 1340"/>
                <a:gd name="T7" fmla="*/ 1001 h 1191"/>
                <a:gd name="T8" fmla="*/ 112 w 1340"/>
                <a:gd name="T9" fmla="*/ 1208 h 1191"/>
                <a:gd name="T10" fmla="*/ 526 w 1340"/>
                <a:gd name="T11" fmla="*/ 1216 h 1191"/>
                <a:gd name="T12" fmla="*/ 628 w 1340"/>
                <a:gd name="T13" fmla="*/ 1566 h 1191"/>
                <a:gd name="T14" fmla="*/ 1198 w 1340"/>
                <a:gd name="T15" fmla="*/ 1524 h 1191"/>
                <a:gd name="T16" fmla="*/ 1240 w 1340"/>
                <a:gd name="T17" fmla="*/ 792 h 1191"/>
                <a:gd name="T18" fmla="*/ 1168 w 1340"/>
                <a:gd name="T19" fmla="*/ 474 h 1191"/>
                <a:gd name="T20" fmla="*/ 736 w 1340"/>
                <a:gd name="T21" fmla="*/ 399 h 1191"/>
                <a:gd name="T22" fmla="*/ 538 w 1340"/>
                <a:gd name="T23" fmla="*/ 54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p:spPr>
          <p:txBody>
            <a:bodyPr wrap="none" anchor="ctr"/>
            <a:lstStyle/>
            <a:p>
              <a:endParaRPr lang="el-GR"/>
            </a:p>
          </p:txBody>
        </p:sp>
        <p:sp>
          <p:nvSpPr>
            <p:cNvPr id="1047" name="Freeform 7"/>
            <p:cNvSpPr>
              <a:spLocks/>
            </p:cNvSpPr>
            <p:nvPr/>
          </p:nvSpPr>
          <p:spPr bwMode="auto">
            <a:xfrm>
              <a:off x="3146" y="2090"/>
              <a:ext cx="2131" cy="1710"/>
            </a:xfrm>
            <a:custGeom>
              <a:avLst/>
              <a:gdLst>
                <a:gd name="T0" fmla="*/ 27 w 2135"/>
                <a:gd name="T1" fmla="*/ 918 h 1662"/>
                <a:gd name="T2" fmla="*/ 105 w 2135"/>
                <a:gd name="T3" fmla="*/ 106 h 1662"/>
                <a:gd name="T4" fmla="*/ 645 w 2135"/>
                <a:gd name="T5" fmla="*/ 277 h 1662"/>
                <a:gd name="T6" fmla="*/ 1185 w 2135"/>
                <a:gd name="T7" fmla="*/ 140 h 1662"/>
                <a:gd name="T8" fmla="*/ 1953 w 2135"/>
                <a:gd name="T9" fmla="*/ 572 h 1662"/>
                <a:gd name="T10" fmla="*/ 1965 w 2135"/>
                <a:gd name="T11" fmla="*/ 1609 h 1662"/>
                <a:gd name="T12" fmla="*/ 1545 w 2135"/>
                <a:gd name="T13" fmla="*/ 2251 h 1662"/>
                <a:gd name="T14" fmla="*/ 794 w 2135"/>
                <a:gd name="T15" fmla="*/ 2133 h 1662"/>
                <a:gd name="T16" fmla="*/ 489 w 2135"/>
                <a:gd name="T17" fmla="*/ 1788 h 1662"/>
                <a:gd name="T18" fmla="*/ 183 w 2135"/>
                <a:gd name="T19" fmla="*/ 1504 h 1662"/>
                <a:gd name="T20" fmla="*/ 27 w 2135"/>
                <a:gd name="T21" fmla="*/ 91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p:spPr>
          <p:txBody>
            <a:bodyPr wrap="none" anchor="ctr"/>
            <a:lstStyle/>
            <a:p>
              <a:endParaRPr lang="el-GR"/>
            </a:p>
          </p:txBody>
        </p:sp>
        <p:grpSp>
          <p:nvGrpSpPr>
            <p:cNvPr id="1048" name="Group 8"/>
            <p:cNvGrpSpPr>
              <a:grpSpLocks/>
            </p:cNvGrpSpPr>
            <p:nvPr/>
          </p:nvGrpSpPr>
          <p:grpSpPr bwMode="auto">
            <a:xfrm>
              <a:off x="2966" y="1076"/>
              <a:ext cx="526" cy="246"/>
              <a:chOff x="3552" y="246"/>
              <a:chExt cx="527" cy="248"/>
            </a:xfrm>
          </p:grpSpPr>
          <p:graphicFrame>
            <p:nvGraphicFramePr>
              <p:cNvPr id="1039" name="Object 9"/>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356" name="Clip" r:id="rId3" imgW="1305000" imgH="1085760" progId="">
                      <p:embed/>
                    </p:oleObj>
                  </mc:Choice>
                  <mc:Fallback>
                    <p:oleObj name="Clip" r:id="rId3" imgW="1305000" imgH="10857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0" name="Object 10"/>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357" name="Clip" r:id="rId5" imgW="676440" imgH="485640" progId="">
                      <p:embed/>
                    </p:oleObj>
                  </mc:Choice>
                  <mc:Fallback>
                    <p:oleObj name="Clip" r:id="rId5" imgW="676440" imgH="485640"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0"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el-GR"/>
              </a:p>
            </p:txBody>
          </p:sp>
        </p:grpSp>
        <p:grpSp>
          <p:nvGrpSpPr>
            <p:cNvPr id="1049" name="Group 12"/>
            <p:cNvGrpSpPr>
              <a:grpSpLocks/>
            </p:cNvGrpSpPr>
            <p:nvPr/>
          </p:nvGrpSpPr>
          <p:grpSpPr bwMode="auto">
            <a:xfrm>
              <a:off x="2966" y="1535"/>
              <a:ext cx="526" cy="246"/>
              <a:chOff x="3552" y="246"/>
              <a:chExt cx="527" cy="248"/>
            </a:xfrm>
          </p:grpSpPr>
          <p:graphicFrame>
            <p:nvGraphicFramePr>
              <p:cNvPr id="1037" name="Object 13"/>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358" name="Clip" r:id="rId7" imgW="1305000" imgH="1085760" progId="">
                      <p:embed/>
                    </p:oleObj>
                  </mc:Choice>
                  <mc:Fallback>
                    <p:oleObj name="Clip" r:id="rId7" imgW="1305000" imgH="10857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14"/>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359" name="Clip" r:id="rId8" imgW="676440" imgH="485640" progId="">
                      <p:embed/>
                    </p:oleObj>
                  </mc:Choice>
                  <mc:Fallback>
                    <p:oleObj name="Clip" r:id="rId8" imgW="676440" imgH="48564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9"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el-GR"/>
              </a:p>
            </p:txBody>
          </p:sp>
        </p:grpSp>
        <p:grpSp>
          <p:nvGrpSpPr>
            <p:cNvPr id="1050" name="Group 16"/>
            <p:cNvGrpSpPr>
              <a:grpSpLocks/>
            </p:cNvGrpSpPr>
            <p:nvPr/>
          </p:nvGrpSpPr>
          <p:grpSpPr bwMode="auto">
            <a:xfrm>
              <a:off x="3236" y="1371"/>
              <a:ext cx="50" cy="165"/>
              <a:chOff x="3842" y="406"/>
              <a:chExt cx="51" cy="167"/>
            </a:xfrm>
          </p:grpSpPr>
          <p:sp>
            <p:nvSpPr>
              <p:cNvPr id="1256"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pPr algn="r"/>
                <a:endParaRPr lang="en-GB" sz="1600"/>
              </a:p>
            </p:txBody>
          </p:sp>
          <p:sp>
            <p:nvSpPr>
              <p:cNvPr id="1257"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pPr algn="r"/>
                <a:endParaRPr lang="en-GB" sz="1600"/>
              </a:p>
            </p:txBody>
          </p:sp>
          <p:sp>
            <p:nvSpPr>
              <p:cNvPr id="1258"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pPr algn="r"/>
                <a:endParaRPr lang="en-GB" sz="1600"/>
              </a:p>
            </p:txBody>
          </p:sp>
        </p:grpSp>
        <p:grpSp>
          <p:nvGrpSpPr>
            <p:cNvPr id="1051" name="Group 20"/>
            <p:cNvGrpSpPr>
              <a:grpSpLocks/>
            </p:cNvGrpSpPr>
            <p:nvPr/>
          </p:nvGrpSpPr>
          <p:grpSpPr bwMode="auto">
            <a:xfrm>
              <a:off x="3572" y="1759"/>
              <a:ext cx="150" cy="304"/>
              <a:chOff x="4180" y="783"/>
              <a:chExt cx="150" cy="307"/>
            </a:xfrm>
          </p:grpSpPr>
          <p:sp>
            <p:nvSpPr>
              <p:cNvPr id="1248"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algn="r"/>
                <a:endParaRPr lang="en-GB" sz="1600"/>
              </a:p>
            </p:txBody>
          </p:sp>
          <p:sp>
            <p:nvSpPr>
              <p:cNvPr id="1249"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algn="r"/>
                <a:endParaRPr lang="en-GB" sz="1600"/>
              </a:p>
            </p:txBody>
          </p:sp>
          <p:sp>
            <p:nvSpPr>
              <p:cNvPr id="1250"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algn="r"/>
                <a:endParaRPr lang="en-GB" sz="1600"/>
              </a:p>
            </p:txBody>
          </p:sp>
          <p:sp>
            <p:nvSpPr>
              <p:cNvPr id="1251"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algn="r"/>
                <a:endParaRPr lang="en-GB" sz="1600"/>
              </a:p>
            </p:txBody>
          </p:sp>
          <p:sp>
            <p:nvSpPr>
              <p:cNvPr id="1252"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l-GR"/>
              </a:p>
            </p:txBody>
          </p:sp>
          <p:sp>
            <p:nvSpPr>
              <p:cNvPr id="1253"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l-GR"/>
              </a:p>
            </p:txBody>
          </p:sp>
          <p:sp>
            <p:nvSpPr>
              <p:cNvPr id="1254"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algn="r"/>
                <a:endParaRPr lang="en-GB" sz="1600"/>
              </a:p>
            </p:txBody>
          </p:sp>
          <p:sp>
            <p:nvSpPr>
              <p:cNvPr id="1255"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algn="r"/>
                <a:endParaRPr lang="en-GB" sz="1600"/>
              </a:p>
            </p:txBody>
          </p:sp>
        </p:grpSp>
        <p:grpSp>
          <p:nvGrpSpPr>
            <p:cNvPr id="1052" name="Group 29"/>
            <p:cNvGrpSpPr>
              <a:grpSpLocks/>
            </p:cNvGrpSpPr>
            <p:nvPr/>
          </p:nvGrpSpPr>
          <p:grpSpPr bwMode="auto">
            <a:xfrm rot="-5400000">
              <a:off x="3794" y="1825"/>
              <a:ext cx="63" cy="167"/>
              <a:chOff x="3842" y="406"/>
              <a:chExt cx="51" cy="167"/>
            </a:xfrm>
          </p:grpSpPr>
          <p:sp>
            <p:nvSpPr>
              <p:cNvPr id="1245"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vert="eaVert" wrap="none" anchor="ctr"/>
              <a:lstStyle/>
              <a:p>
                <a:pPr algn="r"/>
                <a:endParaRPr lang="en-GB" sz="1600"/>
              </a:p>
            </p:txBody>
          </p:sp>
          <p:sp>
            <p:nvSpPr>
              <p:cNvPr id="1246"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vert="eaVert" wrap="none" anchor="ctr"/>
              <a:lstStyle/>
              <a:p>
                <a:pPr algn="r"/>
                <a:endParaRPr lang="en-GB" sz="1600"/>
              </a:p>
            </p:txBody>
          </p:sp>
          <p:sp>
            <p:nvSpPr>
              <p:cNvPr id="1247"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vert="eaVert" wrap="none" anchor="ctr"/>
              <a:lstStyle/>
              <a:p>
                <a:pPr algn="r"/>
                <a:endParaRPr lang="en-GB" sz="1600"/>
              </a:p>
            </p:txBody>
          </p:sp>
        </p:grpSp>
        <p:sp>
          <p:nvSpPr>
            <p:cNvPr id="1053" name="Line 33"/>
            <p:cNvSpPr>
              <a:spLocks noChangeShapeType="1"/>
            </p:cNvSpPr>
            <p:nvPr/>
          </p:nvSpPr>
          <p:spPr bwMode="auto">
            <a:xfrm>
              <a:off x="3670" y="1688"/>
              <a:ext cx="355" cy="1"/>
            </a:xfrm>
            <a:prstGeom prst="line">
              <a:avLst/>
            </a:prstGeom>
            <a:noFill/>
            <a:ln w="12700">
              <a:solidFill>
                <a:schemeClr val="tx1"/>
              </a:solidFill>
              <a:round/>
              <a:headEnd/>
              <a:tailEnd/>
            </a:ln>
          </p:spPr>
          <p:txBody>
            <a:bodyPr wrap="none" anchor="ctr"/>
            <a:lstStyle/>
            <a:p>
              <a:endParaRPr lang="el-GR"/>
            </a:p>
          </p:txBody>
        </p:sp>
        <p:sp>
          <p:nvSpPr>
            <p:cNvPr id="1054" name="Line 34"/>
            <p:cNvSpPr>
              <a:spLocks noChangeShapeType="1"/>
            </p:cNvSpPr>
            <p:nvPr/>
          </p:nvSpPr>
          <p:spPr bwMode="auto">
            <a:xfrm>
              <a:off x="3672" y="1685"/>
              <a:ext cx="2" cy="74"/>
            </a:xfrm>
            <a:prstGeom prst="line">
              <a:avLst/>
            </a:prstGeom>
            <a:noFill/>
            <a:ln w="12700">
              <a:solidFill>
                <a:schemeClr val="tx1"/>
              </a:solidFill>
              <a:round/>
              <a:headEnd/>
              <a:tailEnd/>
            </a:ln>
          </p:spPr>
          <p:txBody>
            <a:bodyPr wrap="none" anchor="ctr"/>
            <a:lstStyle/>
            <a:p>
              <a:endParaRPr lang="el-GR"/>
            </a:p>
          </p:txBody>
        </p:sp>
        <p:sp>
          <p:nvSpPr>
            <p:cNvPr id="1055" name="Line 35"/>
            <p:cNvSpPr>
              <a:spLocks noChangeShapeType="1"/>
            </p:cNvSpPr>
            <p:nvPr/>
          </p:nvSpPr>
          <p:spPr bwMode="auto">
            <a:xfrm>
              <a:off x="4027" y="1684"/>
              <a:ext cx="1" cy="63"/>
            </a:xfrm>
            <a:prstGeom prst="line">
              <a:avLst/>
            </a:prstGeom>
            <a:noFill/>
            <a:ln w="12700">
              <a:solidFill>
                <a:schemeClr val="tx1"/>
              </a:solidFill>
              <a:round/>
              <a:headEnd/>
              <a:tailEnd/>
            </a:ln>
          </p:spPr>
          <p:txBody>
            <a:bodyPr wrap="none" anchor="ctr"/>
            <a:lstStyle/>
            <a:p>
              <a:endParaRPr lang="el-GR"/>
            </a:p>
          </p:txBody>
        </p:sp>
        <p:sp>
          <p:nvSpPr>
            <p:cNvPr id="1056" name="Line 36"/>
            <p:cNvSpPr>
              <a:spLocks noChangeShapeType="1"/>
            </p:cNvSpPr>
            <p:nvPr/>
          </p:nvSpPr>
          <p:spPr bwMode="auto">
            <a:xfrm>
              <a:off x="3455" y="1272"/>
              <a:ext cx="207" cy="204"/>
            </a:xfrm>
            <a:prstGeom prst="line">
              <a:avLst/>
            </a:prstGeom>
            <a:noFill/>
            <a:ln w="12700">
              <a:solidFill>
                <a:schemeClr val="tx1"/>
              </a:solidFill>
              <a:round/>
              <a:headEnd/>
              <a:tailEnd/>
            </a:ln>
          </p:spPr>
          <p:txBody>
            <a:bodyPr wrap="none" anchor="ctr"/>
            <a:lstStyle/>
            <a:p>
              <a:endParaRPr lang="el-GR"/>
            </a:p>
          </p:txBody>
        </p:sp>
        <p:sp>
          <p:nvSpPr>
            <p:cNvPr id="1057" name="Line 37"/>
            <p:cNvSpPr>
              <a:spLocks noChangeShapeType="1"/>
            </p:cNvSpPr>
            <p:nvPr/>
          </p:nvSpPr>
          <p:spPr bwMode="auto">
            <a:xfrm flipV="1">
              <a:off x="3464" y="1492"/>
              <a:ext cx="198" cy="254"/>
            </a:xfrm>
            <a:prstGeom prst="line">
              <a:avLst/>
            </a:prstGeom>
            <a:noFill/>
            <a:ln w="12700">
              <a:solidFill>
                <a:schemeClr val="tx1"/>
              </a:solidFill>
              <a:round/>
              <a:headEnd/>
              <a:tailEnd/>
            </a:ln>
          </p:spPr>
          <p:txBody>
            <a:bodyPr wrap="none" anchor="ctr"/>
            <a:lstStyle/>
            <a:p>
              <a:endParaRPr lang="el-GR"/>
            </a:p>
          </p:txBody>
        </p:sp>
        <p:sp>
          <p:nvSpPr>
            <p:cNvPr id="1058" name="Line 38"/>
            <p:cNvSpPr>
              <a:spLocks noChangeShapeType="1"/>
            </p:cNvSpPr>
            <p:nvPr/>
          </p:nvSpPr>
          <p:spPr bwMode="auto">
            <a:xfrm flipV="1">
              <a:off x="3842" y="1558"/>
              <a:ext cx="1" cy="126"/>
            </a:xfrm>
            <a:prstGeom prst="line">
              <a:avLst/>
            </a:prstGeom>
            <a:noFill/>
            <a:ln w="12700">
              <a:solidFill>
                <a:schemeClr val="tx1"/>
              </a:solidFill>
              <a:round/>
              <a:headEnd/>
              <a:tailEnd/>
            </a:ln>
          </p:spPr>
          <p:txBody>
            <a:bodyPr wrap="none" anchor="ctr"/>
            <a:lstStyle/>
            <a:p>
              <a:endParaRPr lang="el-GR"/>
            </a:p>
          </p:txBody>
        </p:sp>
        <p:grpSp>
          <p:nvGrpSpPr>
            <p:cNvPr id="1059" name="Group 39"/>
            <p:cNvGrpSpPr>
              <a:grpSpLocks/>
            </p:cNvGrpSpPr>
            <p:nvPr/>
          </p:nvGrpSpPr>
          <p:grpSpPr bwMode="auto">
            <a:xfrm>
              <a:off x="3927" y="1741"/>
              <a:ext cx="150" cy="305"/>
              <a:chOff x="4180" y="783"/>
              <a:chExt cx="150" cy="307"/>
            </a:xfrm>
          </p:grpSpPr>
          <p:sp>
            <p:nvSpPr>
              <p:cNvPr id="1237"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algn="r"/>
                <a:endParaRPr lang="en-GB" sz="1600"/>
              </a:p>
            </p:txBody>
          </p:sp>
          <p:sp>
            <p:nvSpPr>
              <p:cNvPr id="1238"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algn="r"/>
                <a:endParaRPr lang="en-GB" sz="1600"/>
              </a:p>
            </p:txBody>
          </p:sp>
          <p:sp>
            <p:nvSpPr>
              <p:cNvPr id="1239"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algn="r"/>
                <a:endParaRPr lang="en-GB" sz="1600"/>
              </a:p>
            </p:txBody>
          </p:sp>
          <p:sp>
            <p:nvSpPr>
              <p:cNvPr id="1240"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algn="r"/>
                <a:endParaRPr lang="en-GB" sz="1600"/>
              </a:p>
            </p:txBody>
          </p:sp>
          <p:sp>
            <p:nvSpPr>
              <p:cNvPr id="1241"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l-GR"/>
              </a:p>
            </p:txBody>
          </p:sp>
          <p:sp>
            <p:nvSpPr>
              <p:cNvPr id="1242"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l-GR"/>
              </a:p>
            </p:txBody>
          </p:sp>
          <p:sp>
            <p:nvSpPr>
              <p:cNvPr id="1243"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algn="r"/>
                <a:endParaRPr lang="en-GB" sz="1600"/>
              </a:p>
            </p:txBody>
          </p:sp>
          <p:sp>
            <p:nvSpPr>
              <p:cNvPr id="1244"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algn="r"/>
                <a:endParaRPr lang="en-GB" sz="1600"/>
              </a:p>
            </p:txBody>
          </p:sp>
        </p:grpSp>
        <p:grpSp>
          <p:nvGrpSpPr>
            <p:cNvPr id="1060" name="Group 48"/>
            <p:cNvGrpSpPr>
              <a:grpSpLocks/>
            </p:cNvGrpSpPr>
            <p:nvPr/>
          </p:nvGrpSpPr>
          <p:grpSpPr bwMode="auto">
            <a:xfrm>
              <a:off x="3241" y="2218"/>
              <a:ext cx="344" cy="714"/>
              <a:chOff x="3314" y="1248"/>
              <a:chExt cx="344" cy="694"/>
            </a:xfrm>
          </p:grpSpPr>
          <p:graphicFrame>
            <p:nvGraphicFramePr>
              <p:cNvPr id="1035" name="Object 49"/>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1360" name="Clip" r:id="rId9" imgW="1305000" imgH="1085760" progId="">
                      <p:embed/>
                    </p:oleObj>
                  </mc:Choice>
                  <mc:Fallback>
                    <p:oleObj name="Clip" r:id="rId9" imgW="1305000" imgH="1085760" progId="">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el-GR"/>
              </a:p>
            </p:txBody>
          </p:sp>
          <p:graphicFrame>
            <p:nvGraphicFramePr>
              <p:cNvPr id="1036" name="Object 51"/>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1361" name="Clip" r:id="rId10" imgW="1305000" imgH="1085760" progId="">
                      <p:embed/>
                    </p:oleObj>
                  </mc:Choice>
                  <mc:Fallback>
                    <p:oleObj name="Clip" r:id="rId10" imgW="1305000" imgH="1085760" progId="">
                      <p:embed/>
                      <p:pic>
                        <p:nvPicPr>
                          <p:cNvPr id="0" name="Object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el-GR"/>
              </a:p>
            </p:txBody>
          </p:sp>
          <p:grpSp>
            <p:nvGrpSpPr>
              <p:cNvPr id="1232" name="Group 53"/>
              <p:cNvGrpSpPr>
                <a:grpSpLocks/>
              </p:cNvGrpSpPr>
              <p:nvPr/>
            </p:nvGrpSpPr>
            <p:grpSpPr bwMode="auto">
              <a:xfrm>
                <a:off x="3404" y="1504"/>
                <a:ext cx="51" cy="167"/>
                <a:chOff x="3842" y="406"/>
                <a:chExt cx="51" cy="167"/>
              </a:xfrm>
            </p:grpSpPr>
            <p:sp>
              <p:nvSpPr>
                <p:cNvPr id="1234"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pPr algn="r"/>
                  <a:endParaRPr lang="en-GB" sz="1600"/>
                </a:p>
              </p:txBody>
            </p:sp>
            <p:sp>
              <p:nvSpPr>
                <p:cNvPr id="1235"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pPr algn="r"/>
                  <a:endParaRPr lang="en-GB" sz="1600"/>
                </a:p>
              </p:txBody>
            </p:sp>
            <p:sp>
              <p:nvSpPr>
                <p:cNvPr id="1236"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pPr algn="r"/>
                  <a:endParaRPr lang="en-GB" sz="1600"/>
                </a:p>
              </p:txBody>
            </p:sp>
          </p:grpSp>
          <p:sp>
            <p:nvSpPr>
              <p:cNvPr id="1233"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el-GR"/>
              </a:p>
            </p:txBody>
          </p:sp>
        </p:grpSp>
        <p:graphicFrame>
          <p:nvGraphicFramePr>
            <p:cNvPr id="1026" name="Object 58"/>
            <p:cNvGraphicFramePr>
              <a:graphicFrameLocks noChangeAspect="1"/>
            </p:cNvGraphicFramePr>
            <p:nvPr/>
          </p:nvGraphicFramePr>
          <p:xfrm>
            <a:off x="3863" y="2996"/>
            <a:ext cx="300" cy="256"/>
          </p:xfrm>
          <a:graphic>
            <a:graphicData uri="http://schemas.openxmlformats.org/presentationml/2006/ole">
              <mc:AlternateContent xmlns:mc="http://schemas.openxmlformats.org/markup-compatibility/2006">
                <mc:Choice xmlns:v="urn:schemas-microsoft-com:vml" Requires="v">
                  <p:oleObj spid="_x0000_s1362" name="Clip" r:id="rId11" imgW="1305000" imgH="1085760" progId="">
                    <p:embed/>
                  </p:oleObj>
                </mc:Choice>
                <mc:Fallback>
                  <p:oleObj name="Clip" r:id="rId11" imgW="1305000" imgH="1085760" progId="">
                    <p:embed/>
                    <p:pic>
                      <p:nvPicPr>
                        <p:cNvPr id="0" name="Object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 y="2996"/>
                          <a:ext cx="300"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9"/>
            <p:cNvGraphicFramePr>
              <a:graphicFrameLocks noChangeAspect="1"/>
            </p:cNvGraphicFramePr>
            <p:nvPr/>
          </p:nvGraphicFramePr>
          <p:xfrm>
            <a:off x="3423" y="2988"/>
            <a:ext cx="298" cy="254"/>
          </p:xfrm>
          <a:graphic>
            <a:graphicData uri="http://schemas.openxmlformats.org/presentationml/2006/ole">
              <mc:AlternateContent xmlns:mc="http://schemas.openxmlformats.org/markup-compatibility/2006">
                <mc:Choice xmlns:v="urn:schemas-microsoft-com:vml" Requires="v">
                  <p:oleObj spid="_x0000_s1363" name="Clip" r:id="rId12" imgW="1305000" imgH="1085760" progId="">
                    <p:embed/>
                  </p:oleObj>
                </mc:Choice>
                <mc:Fallback>
                  <p:oleObj name="Clip" r:id="rId12" imgW="1305000" imgH="1085760" progId="">
                    <p:embed/>
                    <p:pic>
                      <p:nvPicPr>
                        <p:cNvPr id="0"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 y="2988"/>
                          <a:ext cx="298" cy="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1" name="Oval 60"/>
            <p:cNvSpPr>
              <a:spLocks noChangeArrowheads="1"/>
            </p:cNvSpPr>
            <p:nvPr/>
          </p:nvSpPr>
          <p:spPr bwMode="auto">
            <a:xfrm rot="-5400000">
              <a:off x="3721" y="3069"/>
              <a:ext cx="48" cy="47"/>
            </a:xfrm>
            <a:prstGeom prst="ellipse">
              <a:avLst/>
            </a:prstGeom>
            <a:solidFill>
              <a:schemeClr val="accent2"/>
            </a:solidFill>
            <a:ln w="9525">
              <a:noFill/>
              <a:round/>
              <a:headEnd/>
              <a:tailEnd/>
            </a:ln>
          </p:spPr>
          <p:txBody>
            <a:bodyPr vert="eaVert" wrap="none" anchor="ctr"/>
            <a:lstStyle/>
            <a:p>
              <a:pPr algn="r"/>
              <a:endParaRPr lang="en-GB" sz="1600"/>
            </a:p>
          </p:txBody>
        </p:sp>
        <p:sp>
          <p:nvSpPr>
            <p:cNvPr id="1062" name="Oval 61"/>
            <p:cNvSpPr>
              <a:spLocks noChangeArrowheads="1"/>
            </p:cNvSpPr>
            <p:nvPr/>
          </p:nvSpPr>
          <p:spPr bwMode="auto">
            <a:xfrm rot="-5400000">
              <a:off x="3781" y="3068"/>
              <a:ext cx="49" cy="47"/>
            </a:xfrm>
            <a:prstGeom prst="ellipse">
              <a:avLst/>
            </a:prstGeom>
            <a:solidFill>
              <a:schemeClr val="accent2"/>
            </a:solidFill>
            <a:ln w="9525">
              <a:noFill/>
              <a:round/>
              <a:headEnd/>
              <a:tailEnd/>
            </a:ln>
          </p:spPr>
          <p:txBody>
            <a:bodyPr vert="eaVert" wrap="none" anchor="ctr"/>
            <a:lstStyle/>
            <a:p>
              <a:pPr algn="r"/>
              <a:endParaRPr lang="en-GB" sz="1600"/>
            </a:p>
          </p:txBody>
        </p:sp>
        <p:sp>
          <p:nvSpPr>
            <p:cNvPr id="1063" name="Oval 62"/>
            <p:cNvSpPr>
              <a:spLocks noChangeArrowheads="1"/>
            </p:cNvSpPr>
            <p:nvPr/>
          </p:nvSpPr>
          <p:spPr bwMode="auto">
            <a:xfrm rot="-5400000">
              <a:off x="3837" y="3071"/>
              <a:ext cx="48" cy="47"/>
            </a:xfrm>
            <a:prstGeom prst="ellipse">
              <a:avLst/>
            </a:prstGeom>
            <a:solidFill>
              <a:schemeClr val="accent2"/>
            </a:solidFill>
            <a:ln w="9525">
              <a:noFill/>
              <a:round/>
              <a:headEnd/>
              <a:tailEnd/>
            </a:ln>
          </p:spPr>
          <p:txBody>
            <a:bodyPr vert="eaVert" wrap="none" anchor="ctr"/>
            <a:lstStyle/>
            <a:p>
              <a:pPr algn="r"/>
              <a:endParaRPr lang="en-GB" sz="1600"/>
            </a:p>
          </p:txBody>
        </p:sp>
        <p:sp>
          <p:nvSpPr>
            <p:cNvPr id="1064" name="Line 63"/>
            <p:cNvSpPr>
              <a:spLocks noChangeShapeType="1"/>
            </p:cNvSpPr>
            <p:nvPr/>
          </p:nvSpPr>
          <p:spPr bwMode="auto">
            <a:xfrm rot="-5400000">
              <a:off x="4023" y="2977"/>
              <a:ext cx="46" cy="2"/>
            </a:xfrm>
            <a:prstGeom prst="line">
              <a:avLst/>
            </a:prstGeom>
            <a:noFill/>
            <a:ln w="19050">
              <a:solidFill>
                <a:schemeClr val="tx1"/>
              </a:solidFill>
              <a:round/>
              <a:headEnd/>
              <a:tailEnd/>
            </a:ln>
          </p:spPr>
          <p:txBody>
            <a:bodyPr wrap="none" anchor="ctr"/>
            <a:lstStyle/>
            <a:p>
              <a:endParaRPr lang="el-GR"/>
            </a:p>
          </p:txBody>
        </p:sp>
        <p:sp>
          <p:nvSpPr>
            <p:cNvPr id="1065" name="Line 64"/>
            <p:cNvSpPr>
              <a:spLocks noChangeShapeType="1"/>
            </p:cNvSpPr>
            <p:nvPr/>
          </p:nvSpPr>
          <p:spPr bwMode="auto">
            <a:xfrm rot="5400000" flipH="1">
              <a:off x="3573" y="2971"/>
              <a:ext cx="49" cy="0"/>
            </a:xfrm>
            <a:prstGeom prst="line">
              <a:avLst/>
            </a:prstGeom>
            <a:noFill/>
            <a:ln w="19050">
              <a:solidFill>
                <a:schemeClr val="tx1"/>
              </a:solidFill>
              <a:round/>
              <a:headEnd/>
              <a:tailEnd/>
            </a:ln>
          </p:spPr>
          <p:txBody>
            <a:bodyPr wrap="none" anchor="ctr"/>
            <a:lstStyle/>
            <a:p>
              <a:endParaRPr lang="el-GR"/>
            </a:p>
          </p:txBody>
        </p:sp>
        <p:sp>
          <p:nvSpPr>
            <p:cNvPr id="1066" name="Line 65"/>
            <p:cNvSpPr>
              <a:spLocks noChangeShapeType="1"/>
            </p:cNvSpPr>
            <p:nvPr/>
          </p:nvSpPr>
          <p:spPr bwMode="auto">
            <a:xfrm rot="16200000" flipV="1">
              <a:off x="3825" y="2726"/>
              <a:ext cx="0" cy="449"/>
            </a:xfrm>
            <a:prstGeom prst="line">
              <a:avLst/>
            </a:prstGeom>
            <a:noFill/>
            <a:ln w="12700">
              <a:solidFill>
                <a:schemeClr val="tx1"/>
              </a:solidFill>
              <a:round/>
              <a:headEnd/>
              <a:tailEnd/>
            </a:ln>
          </p:spPr>
          <p:txBody>
            <a:bodyPr wrap="none" anchor="ctr"/>
            <a:lstStyle/>
            <a:p>
              <a:endParaRPr lang="el-GR"/>
            </a:p>
          </p:txBody>
        </p:sp>
        <p:sp>
          <p:nvSpPr>
            <p:cNvPr id="1067" name="Line 66"/>
            <p:cNvSpPr>
              <a:spLocks noChangeShapeType="1"/>
            </p:cNvSpPr>
            <p:nvPr/>
          </p:nvSpPr>
          <p:spPr bwMode="auto">
            <a:xfrm flipV="1">
              <a:off x="3585" y="2662"/>
              <a:ext cx="67" cy="3"/>
            </a:xfrm>
            <a:prstGeom prst="line">
              <a:avLst/>
            </a:prstGeom>
            <a:noFill/>
            <a:ln w="12700">
              <a:solidFill>
                <a:schemeClr val="tx1"/>
              </a:solidFill>
              <a:round/>
              <a:headEnd/>
              <a:tailEnd/>
            </a:ln>
          </p:spPr>
          <p:txBody>
            <a:bodyPr wrap="none" anchor="ctr"/>
            <a:lstStyle/>
            <a:p>
              <a:endParaRPr lang="el-GR"/>
            </a:p>
          </p:txBody>
        </p:sp>
        <p:sp>
          <p:nvSpPr>
            <p:cNvPr id="1068" name="Line 67"/>
            <p:cNvSpPr>
              <a:spLocks noChangeShapeType="1"/>
            </p:cNvSpPr>
            <p:nvPr/>
          </p:nvSpPr>
          <p:spPr bwMode="auto">
            <a:xfrm flipH="1">
              <a:off x="4586" y="2695"/>
              <a:ext cx="200" cy="303"/>
            </a:xfrm>
            <a:prstGeom prst="line">
              <a:avLst/>
            </a:prstGeom>
            <a:noFill/>
            <a:ln w="12700">
              <a:solidFill>
                <a:schemeClr val="tx1"/>
              </a:solidFill>
              <a:round/>
              <a:headEnd/>
              <a:tailEnd/>
            </a:ln>
          </p:spPr>
          <p:txBody>
            <a:bodyPr wrap="none" anchor="ctr"/>
            <a:lstStyle/>
            <a:p>
              <a:endParaRPr lang="el-GR"/>
            </a:p>
          </p:txBody>
        </p:sp>
        <p:graphicFrame>
          <p:nvGraphicFramePr>
            <p:cNvPr id="1028" name="Object 68"/>
            <p:cNvGraphicFramePr>
              <a:graphicFrameLocks noChangeAspect="1"/>
            </p:cNvGraphicFramePr>
            <p:nvPr/>
          </p:nvGraphicFramePr>
          <p:xfrm>
            <a:off x="4713" y="2351"/>
            <a:ext cx="146" cy="185"/>
          </p:xfrm>
          <a:graphic>
            <a:graphicData uri="http://schemas.openxmlformats.org/presentationml/2006/ole">
              <mc:AlternateContent xmlns:mc="http://schemas.openxmlformats.org/markup-compatibility/2006">
                <mc:Choice xmlns:v="urn:schemas-microsoft-com:vml" Requires="v">
                  <p:oleObj spid="_x0000_s1364" name="Clip" r:id="rId13" imgW="981000" imgH="1209600" progId="">
                    <p:embed/>
                  </p:oleObj>
                </mc:Choice>
                <mc:Fallback>
                  <p:oleObj name="Clip" r:id="rId13" imgW="981000" imgH="1209600" progId="">
                    <p:embed/>
                    <p:pic>
                      <p:nvPicPr>
                        <p:cNvPr id="0" name="Object 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3" y="2351"/>
                          <a:ext cx="146" cy="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69"/>
            <p:cNvGraphicFramePr>
              <a:graphicFrameLocks noChangeAspect="1"/>
            </p:cNvGraphicFramePr>
            <p:nvPr/>
          </p:nvGraphicFramePr>
          <p:xfrm>
            <a:off x="3755" y="2413"/>
            <a:ext cx="146" cy="185"/>
          </p:xfrm>
          <a:graphic>
            <a:graphicData uri="http://schemas.openxmlformats.org/presentationml/2006/ole">
              <mc:AlternateContent xmlns:mc="http://schemas.openxmlformats.org/markup-compatibility/2006">
                <mc:Choice xmlns:v="urn:schemas-microsoft-com:vml" Requires="v">
                  <p:oleObj spid="_x0000_s1365" name="Clip" r:id="rId15" imgW="981000" imgH="1209600" progId="">
                    <p:embed/>
                  </p:oleObj>
                </mc:Choice>
                <mc:Fallback>
                  <p:oleObj name="Clip" r:id="rId15" imgW="981000" imgH="1209600" progId="">
                    <p:embed/>
                    <p:pic>
                      <p:nvPicPr>
                        <p:cNvPr id="0" name="Object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5" y="2413"/>
                          <a:ext cx="146" cy="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9" name="Freeform 70"/>
            <p:cNvSpPr>
              <a:spLocks/>
            </p:cNvSpPr>
            <p:nvPr/>
          </p:nvSpPr>
          <p:spPr bwMode="auto">
            <a:xfrm>
              <a:off x="3813" y="2239"/>
              <a:ext cx="970" cy="235"/>
            </a:xfrm>
            <a:custGeom>
              <a:avLst/>
              <a:gdLst>
                <a:gd name="T0" fmla="*/ 0 w 972"/>
                <a:gd name="T1" fmla="*/ 327 h 228"/>
                <a:gd name="T2" fmla="*/ 420 w 972"/>
                <a:gd name="T3" fmla="*/ 9 h 228"/>
                <a:gd name="T4" fmla="*/ 948 w 972"/>
                <a:gd name="T5" fmla="*/ 245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a:solidFill>
                <a:schemeClr val="tx1"/>
              </a:solidFill>
              <a:prstDash val="dash"/>
              <a:round/>
              <a:headEnd/>
              <a:tailEnd/>
            </a:ln>
          </p:spPr>
          <p:txBody>
            <a:bodyPr wrap="none" anchor="ctr"/>
            <a:lstStyle/>
            <a:p>
              <a:endParaRPr lang="el-GR"/>
            </a:p>
          </p:txBody>
        </p:sp>
        <p:grpSp>
          <p:nvGrpSpPr>
            <p:cNvPr id="1070" name="Group 71"/>
            <p:cNvGrpSpPr>
              <a:grpSpLocks/>
            </p:cNvGrpSpPr>
            <p:nvPr/>
          </p:nvGrpSpPr>
          <p:grpSpPr bwMode="auto">
            <a:xfrm>
              <a:off x="4004" y="3335"/>
              <a:ext cx="292" cy="329"/>
              <a:chOff x="2870" y="1518"/>
              <a:chExt cx="292" cy="320"/>
            </a:xfrm>
          </p:grpSpPr>
          <p:graphicFrame>
            <p:nvGraphicFramePr>
              <p:cNvPr id="1033" name="Object 7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66" name="Clip" r:id="rId16" imgW="819000" imgH="847800" progId="">
                      <p:embed/>
                    </p:oleObj>
                  </mc:Choice>
                  <mc:Fallback>
                    <p:oleObj name="Clip" r:id="rId16" imgW="819000" imgH="847800" progId="">
                      <p:embed/>
                      <p:pic>
                        <p:nvPicPr>
                          <p:cNvPr id="0" name="Object 7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7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67" name="Clip" r:id="rId18" imgW="1266840" imgH="1200240" progId="">
                      <p:embed/>
                    </p:oleObj>
                  </mc:Choice>
                  <mc:Fallback>
                    <p:oleObj name="Clip" r:id="rId18" imgW="1266840" imgH="1200240" progId="">
                      <p:embed/>
                      <p:pic>
                        <p:nvPicPr>
                          <p:cNvPr id="0" name="Object 7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71" name="Group 74"/>
            <p:cNvGrpSpPr>
              <a:grpSpLocks/>
            </p:cNvGrpSpPr>
            <p:nvPr/>
          </p:nvGrpSpPr>
          <p:grpSpPr bwMode="auto">
            <a:xfrm>
              <a:off x="4562" y="3360"/>
              <a:ext cx="291" cy="329"/>
              <a:chOff x="2870" y="1518"/>
              <a:chExt cx="292" cy="320"/>
            </a:xfrm>
          </p:grpSpPr>
          <p:graphicFrame>
            <p:nvGraphicFramePr>
              <p:cNvPr id="1031" name="Object 7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68" name="Clip" r:id="rId20" imgW="819000" imgH="847800" progId="">
                      <p:embed/>
                    </p:oleObj>
                  </mc:Choice>
                  <mc:Fallback>
                    <p:oleObj name="Clip" r:id="rId20" imgW="819000" imgH="847800" progId="">
                      <p:embed/>
                      <p:pic>
                        <p:nvPicPr>
                          <p:cNvPr id="0" name="Object 7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7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69" name="Clip" r:id="rId21" imgW="1266840" imgH="1200240" progId="">
                      <p:embed/>
                    </p:oleObj>
                  </mc:Choice>
                  <mc:Fallback>
                    <p:oleObj name="Clip" r:id="rId21" imgW="1266840" imgH="1200240" progId="">
                      <p:embed/>
                      <p:pic>
                        <p:nvPicPr>
                          <p:cNvPr id="0" name="Object 7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72" name="Group 77"/>
            <p:cNvGrpSpPr>
              <a:grpSpLocks/>
            </p:cNvGrpSpPr>
            <p:nvPr/>
          </p:nvGrpSpPr>
          <p:grpSpPr bwMode="auto">
            <a:xfrm>
              <a:off x="4265" y="3141"/>
              <a:ext cx="272" cy="290"/>
              <a:chOff x="4733" y="2082"/>
              <a:chExt cx="272" cy="282"/>
            </a:xfrm>
          </p:grpSpPr>
          <p:graphicFrame>
            <p:nvGraphicFramePr>
              <p:cNvPr id="1030" name="Object 78"/>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1370" name="Clip" r:id="rId22" imgW="819000" imgH="847800" progId="">
                      <p:embed/>
                    </p:oleObj>
                  </mc:Choice>
                  <mc:Fallback>
                    <p:oleObj name="Clip" r:id="rId22" imgW="819000" imgH="847800" progId="">
                      <p:embed/>
                      <p:pic>
                        <p:nvPicPr>
                          <p:cNvPr id="0" name="Object 7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pPr algn="r"/>
                <a:endParaRPr lang="en-GB" sz="1600"/>
              </a:p>
            </p:txBody>
          </p:sp>
        </p:grpSp>
        <p:sp>
          <p:nvSpPr>
            <p:cNvPr id="1073" name="Line 80"/>
            <p:cNvSpPr>
              <a:spLocks noChangeShapeType="1"/>
            </p:cNvSpPr>
            <p:nvPr/>
          </p:nvSpPr>
          <p:spPr bwMode="auto">
            <a:xfrm>
              <a:off x="4484" y="3066"/>
              <a:ext cx="0" cy="176"/>
            </a:xfrm>
            <a:prstGeom prst="line">
              <a:avLst/>
            </a:prstGeom>
            <a:noFill/>
            <a:ln w="12700">
              <a:solidFill>
                <a:schemeClr val="tx1"/>
              </a:solidFill>
              <a:round/>
              <a:headEnd/>
              <a:tailEnd/>
            </a:ln>
          </p:spPr>
          <p:txBody>
            <a:bodyPr wrap="none" anchor="ctr"/>
            <a:lstStyle/>
            <a:p>
              <a:endParaRPr lang="el-GR"/>
            </a:p>
          </p:txBody>
        </p:sp>
        <p:grpSp>
          <p:nvGrpSpPr>
            <p:cNvPr id="1074" name="Group 81"/>
            <p:cNvGrpSpPr>
              <a:grpSpLocks/>
            </p:cNvGrpSpPr>
            <p:nvPr/>
          </p:nvGrpSpPr>
          <p:grpSpPr bwMode="auto">
            <a:xfrm>
              <a:off x="5001" y="2622"/>
              <a:ext cx="149" cy="316"/>
              <a:chOff x="4180" y="783"/>
              <a:chExt cx="150" cy="307"/>
            </a:xfrm>
          </p:grpSpPr>
          <p:sp>
            <p:nvSpPr>
              <p:cNvPr id="1221"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algn="r"/>
                <a:endParaRPr lang="en-GB" sz="1600"/>
              </a:p>
            </p:txBody>
          </p:sp>
          <p:sp>
            <p:nvSpPr>
              <p:cNvPr id="1222"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algn="r"/>
                <a:endParaRPr lang="en-GB" sz="1600"/>
              </a:p>
            </p:txBody>
          </p:sp>
          <p:sp>
            <p:nvSpPr>
              <p:cNvPr id="1223"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algn="r"/>
                <a:endParaRPr lang="en-GB" sz="1600"/>
              </a:p>
            </p:txBody>
          </p:sp>
          <p:sp>
            <p:nvSpPr>
              <p:cNvPr id="1224"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algn="r"/>
                <a:endParaRPr lang="en-GB" sz="1600"/>
              </a:p>
            </p:txBody>
          </p:sp>
          <p:sp>
            <p:nvSpPr>
              <p:cNvPr id="1225"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l-GR"/>
              </a:p>
            </p:txBody>
          </p:sp>
          <p:sp>
            <p:nvSpPr>
              <p:cNvPr id="1226"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l-GR"/>
              </a:p>
            </p:txBody>
          </p:sp>
          <p:sp>
            <p:nvSpPr>
              <p:cNvPr id="1227"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algn="r"/>
                <a:endParaRPr lang="en-GB" sz="1600"/>
              </a:p>
            </p:txBody>
          </p:sp>
          <p:sp>
            <p:nvSpPr>
              <p:cNvPr id="1228"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algn="r"/>
                <a:endParaRPr lang="en-GB" sz="1600"/>
              </a:p>
            </p:txBody>
          </p:sp>
        </p:grpSp>
        <p:grpSp>
          <p:nvGrpSpPr>
            <p:cNvPr id="1075" name="Group 90"/>
            <p:cNvGrpSpPr>
              <a:grpSpLocks/>
            </p:cNvGrpSpPr>
            <p:nvPr/>
          </p:nvGrpSpPr>
          <p:grpSpPr bwMode="auto">
            <a:xfrm>
              <a:off x="4992" y="2965"/>
              <a:ext cx="149" cy="315"/>
              <a:chOff x="4180" y="783"/>
              <a:chExt cx="150" cy="307"/>
            </a:xfrm>
          </p:grpSpPr>
          <p:sp>
            <p:nvSpPr>
              <p:cNvPr id="1213"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algn="r"/>
                <a:endParaRPr lang="en-GB" sz="1600"/>
              </a:p>
            </p:txBody>
          </p:sp>
          <p:sp>
            <p:nvSpPr>
              <p:cNvPr id="1214"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algn="r"/>
                <a:endParaRPr lang="en-GB" sz="1600"/>
              </a:p>
            </p:txBody>
          </p:sp>
          <p:sp>
            <p:nvSpPr>
              <p:cNvPr id="1215"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algn="r"/>
                <a:endParaRPr lang="en-GB" sz="1600"/>
              </a:p>
            </p:txBody>
          </p:sp>
          <p:sp>
            <p:nvSpPr>
              <p:cNvPr id="1216"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algn="r"/>
                <a:endParaRPr lang="en-GB" sz="1600"/>
              </a:p>
            </p:txBody>
          </p:sp>
          <p:sp>
            <p:nvSpPr>
              <p:cNvPr id="1217"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l-GR"/>
              </a:p>
            </p:txBody>
          </p:sp>
          <p:sp>
            <p:nvSpPr>
              <p:cNvPr id="1218"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l-GR"/>
              </a:p>
            </p:txBody>
          </p:sp>
          <p:sp>
            <p:nvSpPr>
              <p:cNvPr id="1219"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algn="r"/>
                <a:endParaRPr lang="en-GB" sz="1600"/>
              </a:p>
            </p:txBody>
          </p:sp>
          <p:sp>
            <p:nvSpPr>
              <p:cNvPr id="1220"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algn="r"/>
                <a:endParaRPr lang="en-GB" sz="1600"/>
              </a:p>
            </p:txBody>
          </p:sp>
        </p:grpSp>
        <p:sp>
          <p:nvSpPr>
            <p:cNvPr id="1076" name="Line 99"/>
            <p:cNvSpPr>
              <a:spLocks noChangeShapeType="1"/>
            </p:cNvSpPr>
            <p:nvPr/>
          </p:nvSpPr>
          <p:spPr bwMode="auto">
            <a:xfrm rot="5400000" flipH="1">
              <a:off x="4707" y="2911"/>
              <a:ext cx="471" cy="0"/>
            </a:xfrm>
            <a:prstGeom prst="line">
              <a:avLst/>
            </a:prstGeom>
            <a:noFill/>
            <a:ln w="12700">
              <a:solidFill>
                <a:schemeClr val="tx1"/>
              </a:solidFill>
              <a:round/>
              <a:headEnd/>
              <a:tailEnd/>
            </a:ln>
          </p:spPr>
          <p:txBody>
            <a:bodyPr wrap="none" anchor="ctr"/>
            <a:lstStyle/>
            <a:p>
              <a:endParaRPr lang="el-GR"/>
            </a:p>
          </p:txBody>
        </p:sp>
        <p:sp>
          <p:nvSpPr>
            <p:cNvPr id="1077" name="Line 100"/>
            <p:cNvSpPr>
              <a:spLocks noChangeShapeType="1"/>
            </p:cNvSpPr>
            <p:nvPr/>
          </p:nvSpPr>
          <p:spPr bwMode="auto">
            <a:xfrm rot="-5400000">
              <a:off x="4977" y="3107"/>
              <a:ext cx="0" cy="74"/>
            </a:xfrm>
            <a:prstGeom prst="line">
              <a:avLst/>
            </a:prstGeom>
            <a:noFill/>
            <a:ln w="12700">
              <a:solidFill>
                <a:schemeClr val="tx1"/>
              </a:solidFill>
              <a:round/>
              <a:headEnd/>
              <a:tailEnd/>
            </a:ln>
          </p:spPr>
          <p:txBody>
            <a:bodyPr wrap="none" anchor="ctr"/>
            <a:lstStyle/>
            <a:p>
              <a:endParaRPr lang="el-GR"/>
            </a:p>
          </p:txBody>
        </p:sp>
        <p:sp>
          <p:nvSpPr>
            <p:cNvPr id="1078" name="Line 101"/>
            <p:cNvSpPr>
              <a:spLocks noChangeShapeType="1"/>
            </p:cNvSpPr>
            <p:nvPr/>
          </p:nvSpPr>
          <p:spPr bwMode="auto">
            <a:xfrm rot="-5400000">
              <a:off x="4970" y="2745"/>
              <a:ext cx="0" cy="64"/>
            </a:xfrm>
            <a:prstGeom prst="line">
              <a:avLst/>
            </a:prstGeom>
            <a:noFill/>
            <a:ln w="12700">
              <a:solidFill>
                <a:schemeClr val="tx1"/>
              </a:solidFill>
              <a:round/>
              <a:headEnd/>
              <a:tailEnd/>
            </a:ln>
          </p:spPr>
          <p:txBody>
            <a:bodyPr wrap="none" anchor="ctr"/>
            <a:lstStyle/>
            <a:p>
              <a:endParaRPr lang="el-GR"/>
            </a:p>
          </p:txBody>
        </p:sp>
        <p:sp>
          <p:nvSpPr>
            <p:cNvPr id="1079" name="Line 102"/>
            <p:cNvSpPr>
              <a:spLocks noChangeShapeType="1"/>
            </p:cNvSpPr>
            <p:nvPr/>
          </p:nvSpPr>
          <p:spPr bwMode="auto">
            <a:xfrm flipV="1">
              <a:off x="4024" y="1280"/>
              <a:ext cx="328" cy="160"/>
            </a:xfrm>
            <a:prstGeom prst="line">
              <a:avLst/>
            </a:prstGeom>
            <a:noFill/>
            <a:ln w="12700">
              <a:solidFill>
                <a:schemeClr val="tx1"/>
              </a:solidFill>
              <a:round/>
              <a:headEnd/>
              <a:tailEnd/>
            </a:ln>
          </p:spPr>
          <p:txBody>
            <a:bodyPr wrap="none" anchor="ctr"/>
            <a:lstStyle/>
            <a:p>
              <a:endParaRPr lang="el-GR"/>
            </a:p>
          </p:txBody>
        </p:sp>
        <p:sp>
          <p:nvSpPr>
            <p:cNvPr id="1080" name="Line 103"/>
            <p:cNvSpPr>
              <a:spLocks noChangeShapeType="1"/>
            </p:cNvSpPr>
            <p:nvPr/>
          </p:nvSpPr>
          <p:spPr bwMode="auto">
            <a:xfrm>
              <a:off x="4694" y="1299"/>
              <a:ext cx="348" cy="160"/>
            </a:xfrm>
            <a:prstGeom prst="line">
              <a:avLst/>
            </a:prstGeom>
            <a:noFill/>
            <a:ln w="12700">
              <a:solidFill>
                <a:schemeClr val="tx1"/>
              </a:solidFill>
              <a:round/>
              <a:headEnd/>
              <a:tailEnd/>
            </a:ln>
          </p:spPr>
          <p:txBody>
            <a:bodyPr wrap="none" anchor="ctr"/>
            <a:lstStyle/>
            <a:p>
              <a:endParaRPr lang="el-GR"/>
            </a:p>
          </p:txBody>
        </p:sp>
        <p:sp>
          <p:nvSpPr>
            <p:cNvPr id="1081" name="Line 104"/>
            <p:cNvSpPr>
              <a:spLocks noChangeShapeType="1"/>
            </p:cNvSpPr>
            <p:nvPr/>
          </p:nvSpPr>
          <p:spPr bwMode="auto">
            <a:xfrm flipH="1">
              <a:off x="5066" y="1558"/>
              <a:ext cx="172" cy="525"/>
            </a:xfrm>
            <a:prstGeom prst="line">
              <a:avLst/>
            </a:prstGeom>
            <a:noFill/>
            <a:ln w="12700">
              <a:solidFill>
                <a:schemeClr val="tx1"/>
              </a:solidFill>
              <a:round/>
              <a:headEnd/>
              <a:tailEnd/>
            </a:ln>
          </p:spPr>
          <p:txBody>
            <a:bodyPr wrap="none" anchor="ctr"/>
            <a:lstStyle/>
            <a:p>
              <a:endParaRPr lang="el-GR"/>
            </a:p>
          </p:txBody>
        </p:sp>
        <p:sp>
          <p:nvSpPr>
            <p:cNvPr id="1082" name="Line 105"/>
            <p:cNvSpPr>
              <a:spLocks noChangeShapeType="1"/>
            </p:cNvSpPr>
            <p:nvPr/>
          </p:nvSpPr>
          <p:spPr bwMode="auto">
            <a:xfrm>
              <a:off x="4514" y="1385"/>
              <a:ext cx="0" cy="333"/>
            </a:xfrm>
            <a:prstGeom prst="line">
              <a:avLst/>
            </a:prstGeom>
            <a:noFill/>
            <a:ln w="12700">
              <a:solidFill>
                <a:schemeClr val="tx1"/>
              </a:solidFill>
              <a:round/>
              <a:headEnd/>
              <a:tailEnd/>
            </a:ln>
          </p:spPr>
          <p:txBody>
            <a:bodyPr wrap="none" anchor="ctr"/>
            <a:lstStyle/>
            <a:p>
              <a:endParaRPr lang="el-GR"/>
            </a:p>
          </p:txBody>
        </p:sp>
        <p:sp>
          <p:nvSpPr>
            <p:cNvPr id="1083" name="Line 106"/>
            <p:cNvSpPr>
              <a:spLocks noChangeShapeType="1"/>
            </p:cNvSpPr>
            <p:nvPr/>
          </p:nvSpPr>
          <p:spPr bwMode="auto">
            <a:xfrm>
              <a:off x="4532" y="1884"/>
              <a:ext cx="383" cy="284"/>
            </a:xfrm>
            <a:prstGeom prst="line">
              <a:avLst/>
            </a:prstGeom>
            <a:noFill/>
            <a:ln w="12700">
              <a:solidFill>
                <a:schemeClr val="tx1"/>
              </a:solidFill>
              <a:round/>
              <a:headEnd/>
              <a:tailEnd/>
            </a:ln>
          </p:spPr>
          <p:txBody>
            <a:bodyPr wrap="none" anchor="ctr"/>
            <a:lstStyle/>
            <a:p>
              <a:endParaRPr lang="el-GR"/>
            </a:p>
          </p:txBody>
        </p:sp>
        <p:sp>
          <p:nvSpPr>
            <p:cNvPr id="1084" name="Line 107"/>
            <p:cNvSpPr>
              <a:spLocks noChangeShapeType="1"/>
            </p:cNvSpPr>
            <p:nvPr/>
          </p:nvSpPr>
          <p:spPr bwMode="auto">
            <a:xfrm flipH="1">
              <a:off x="4862" y="2243"/>
              <a:ext cx="191" cy="278"/>
            </a:xfrm>
            <a:prstGeom prst="line">
              <a:avLst/>
            </a:prstGeom>
            <a:noFill/>
            <a:ln w="12700">
              <a:solidFill>
                <a:schemeClr val="tx1"/>
              </a:solidFill>
              <a:round/>
              <a:headEnd/>
              <a:tailEnd/>
            </a:ln>
          </p:spPr>
          <p:txBody>
            <a:bodyPr wrap="none" anchor="ctr"/>
            <a:lstStyle/>
            <a:p>
              <a:endParaRPr lang="el-GR"/>
            </a:p>
          </p:txBody>
        </p:sp>
        <p:sp>
          <p:nvSpPr>
            <p:cNvPr id="1085" name="Line 108"/>
            <p:cNvSpPr>
              <a:spLocks noChangeShapeType="1"/>
            </p:cNvSpPr>
            <p:nvPr/>
          </p:nvSpPr>
          <p:spPr bwMode="auto">
            <a:xfrm flipH="1">
              <a:off x="4699" y="1533"/>
              <a:ext cx="402" cy="296"/>
            </a:xfrm>
            <a:prstGeom prst="line">
              <a:avLst/>
            </a:prstGeom>
            <a:noFill/>
            <a:ln w="12700">
              <a:solidFill>
                <a:schemeClr val="tx1"/>
              </a:solidFill>
              <a:round/>
              <a:headEnd/>
              <a:tailEnd/>
            </a:ln>
          </p:spPr>
          <p:txBody>
            <a:bodyPr wrap="none" anchor="ctr"/>
            <a:lstStyle/>
            <a:p>
              <a:endParaRPr lang="el-GR"/>
            </a:p>
          </p:txBody>
        </p:sp>
        <p:sp>
          <p:nvSpPr>
            <p:cNvPr id="1086" name="Line 109"/>
            <p:cNvSpPr>
              <a:spLocks noChangeShapeType="1"/>
            </p:cNvSpPr>
            <p:nvPr/>
          </p:nvSpPr>
          <p:spPr bwMode="auto">
            <a:xfrm flipH="1">
              <a:off x="4706" y="1102"/>
              <a:ext cx="251" cy="197"/>
            </a:xfrm>
            <a:prstGeom prst="line">
              <a:avLst/>
            </a:prstGeom>
            <a:noFill/>
            <a:ln w="12700">
              <a:solidFill>
                <a:schemeClr val="tx1"/>
              </a:solidFill>
              <a:round/>
              <a:headEnd/>
              <a:tailEnd/>
            </a:ln>
          </p:spPr>
          <p:txBody>
            <a:bodyPr wrap="none" anchor="ctr"/>
            <a:lstStyle/>
            <a:p>
              <a:endParaRPr lang="el-GR"/>
            </a:p>
          </p:txBody>
        </p:sp>
        <p:sp>
          <p:nvSpPr>
            <p:cNvPr id="1087" name="Line 110"/>
            <p:cNvSpPr>
              <a:spLocks noChangeShapeType="1"/>
            </p:cNvSpPr>
            <p:nvPr/>
          </p:nvSpPr>
          <p:spPr bwMode="auto">
            <a:xfrm flipH="1">
              <a:off x="5220" y="1237"/>
              <a:ext cx="145" cy="136"/>
            </a:xfrm>
            <a:prstGeom prst="line">
              <a:avLst/>
            </a:prstGeom>
            <a:noFill/>
            <a:ln w="12700">
              <a:solidFill>
                <a:schemeClr val="tx1"/>
              </a:solidFill>
              <a:round/>
              <a:headEnd/>
              <a:tailEnd/>
            </a:ln>
          </p:spPr>
          <p:txBody>
            <a:bodyPr wrap="none" anchor="ctr"/>
            <a:lstStyle/>
            <a:p>
              <a:endParaRPr lang="el-GR"/>
            </a:p>
          </p:txBody>
        </p:sp>
        <p:grpSp>
          <p:nvGrpSpPr>
            <p:cNvPr id="1088" name="Group 111"/>
            <p:cNvGrpSpPr>
              <a:grpSpLocks/>
            </p:cNvGrpSpPr>
            <p:nvPr/>
          </p:nvGrpSpPr>
          <p:grpSpPr bwMode="auto">
            <a:xfrm>
              <a:off x="3652" y="1385"/>
              <a:ext cx="359" cy="180"/>
              <a:chOff x="3600" y="219"/>
              <a:chExt cx="360" cy="175"/>
            </a:xfrm>
          </p:grpSpPr>
          <p:sp>
            <p:nvSpPr>
              <p:cNvPr id="1200"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201"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l-GR"/>
              </a:p>
            </p:txBody>
          </p:sp>
          <p:sp>
            <p:nvSpPr>
              <p:cNvPr id="1202"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l-GR"/>
              </a:p>
            </p:txBody>
          </p:sp>
          <p:sp>
            <p:nvSpPr>
              <p:cNvPr id="1203"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204"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205" name="Group 117"/>
              <p:cNvGrpSpPr>
                <a:grpSpLocks/>
              </p:cNvGrpSpPr>
              <p:nvPr/>
            </p:nvGrpSpPr>
            <p:grpSpPr bwMode="auto">
              <a:xfrm>
                <a:off x="3686" y="244"/>
                <a:ext cx="177" cy="66"/>
                <a:chOff x="2848" y="848"/>
                <a:chExt cx="140" cy="98"/>
              </a:xfrm>
            </p:grpSpPr>
            <p:sp>
              <p:nvSpPr>
                <p:cNvPr id="1210"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211"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212"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206" name="Group 121"/>
              <p:cNvGrpSpPr>
                <a:grpSpLocks/>
              </p:cNvGrpSpPr>
              <p:nvPr/>
            </p:nvGrpSpPr>
            <p:grpSpPr bwMode="auto">
              <a:xfrm flipV="1">
                <a:off x="3686" y="243"/>
                <a:ext cx="177" cy="66"/>
                <a:chOff x="2848" y="848"/>
                <a:chExt cx="140" cy="98"/>
              </a:xfrm>
            </p:grpSpPr>
            <p:sp>
              <p:nvSpPr>
                <p:cNvPr id="1207"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208"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209"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grpSp>
          <p:nvGrpSpPr>
            <p:cNvPr id="1089" name="Group 125"/>
            <p:cNvGrpSpPr>
              <a:grpSpLocks/>
            </p:cNvGrpSpPr>
            <p:nvPr/>
          </p:nvGrpSpPr>
          <p:grpSpPr bwMode="auto">
            <a:xfrm>
              <a:off x="4334" y="1209"/>
              <a:ext cx="360" cy="180"/>
              <a:chOff x="3600" y="219"/>
              <a:chExt cx="360" cy="175"/>
            </a:xfrm>
          </p:grpSpPr>
          <p:sp>
            <p:nvSpPr>
              <p:cNvPr id="1187"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188"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l-GR"/>
              </a:p>
            </p:txBody>
          </p:sp>
          <p:sp>
            <p:nvSpPr>
              <p:cNvPr id="1189"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l-GR"/>
              </a:p>
            </p:txBody>
          </p:sp>
          <p:sp>
            <p:nvSpPr>
              <p:cNvPr id="1190"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191"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192" name="Group 131"/>
              <p:cNvGrpSpPr>
                <a:grpSpLocks/>
              </p:cNvGrpSpPr>
              <p:nvPr/>
            </p:nvGrpSpPr>
            <p:grpSpPr bwMode="auto">
              <a:xfrm>
                <a:off x="3686" y="244"/>
                <a:ext cx="177" cy="66"/>
                <a:chOff x="2848" y="848"/>
                <a:chExt cx="140" cy="98"/>
              </a:xfrm>
            </p:grpSpPr>
            <p:sp>
              <p:nvSpPr>
                <p:cNvPr id="1197"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98"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99"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193" name="Group 135"/>
              <p:cNvGrpSpPr>
                <a:grpSpLocks/>
              </p:cNvGrpSpPr>
              <p:nvPr/>
            </p:nvGrpSpPr>
            <p:grpSpPr bwMode="auto">
              <a:xfrm flipV="1">
                <a:off x="3686" y="243"/>
                <a:ext cx="177" cy="66"/>
                <a:chOff x="2848" y="848"/>
                <a:chExt cx="140" cy="98"/>
              </a:xfrm>
            </p:grpSpPr>
            <p:sp>
              <p:nvSpPr>
                <p:cNvPr id="1194"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95"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96"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grpSp>
          <p:nvGrpSpPr>
            <p:cNvPr id="1090" name="Group 139"/>
            <p:cNvGrpSpPr>
              <a:grpSpLocks/>
            </p:cNvGrpSpPr>
            <p:nvPr/>
          </p:nvGrpSpPr>
          <p:grpSpPr bwMode="auto">
            <a:xfrm>
              <a:off x="4347" y="1716"/>
              <a:ext cx="359" cy="180"/>
              <a:chOff x="3600" y="219"/>
              <a:chExt cx="360" cy="175"/>
            </a:xfrm>
          </p:grpSpPr>
          <p:sp>
            <p:nvSpPr>
              <p:cNvPr id="1174"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175"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l-GR"/>
              </a:p>
            </p:txBody>
          </p:sp>
          <p:sp>
            <p:nvSpPr>
              <p:cNvPr id="1176"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l-GR"/>
              </a:p>
            </p:txBody>
          </p:sp>
          <p:sp>
            <p:nvSpPr>
              <p:cNvPr id="1177"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178"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179" name="Group 145"/>
              <p:cNvGrpSpPr>
                <a:grpSpLocks/>
              </p:cNvGrpSpPr>
              <p:nvPr/>
            </p:nvGrpSpPr>
            <p:grpSpPr bwMode="auto">
              <a:xfrm>
                <a:off x="3686" y="244"/>
                <a:ext cx="177" cy="66"/>
                <a:chOff x="2848" y="848"/>
                <a:chExt cx="140" cy="98"/>
              </a:xfrm>
            </p:grpSpPr>
            <p:sp>
              <p:nvSpPr>
                <p:cNvPr id="1184"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85"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86"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180" name="Group 149"/>
              <p:cNvGrpSpPr>
                <a:grpSpLocks/>
              </p:cNvGrpSpPr>
              <p:nvPr/>
            </p:nvGrpSpPr>
            <p:grpSpPr bwMode="auto">
              <a:xfrm flipV="1">
                <a:off x="3686" y="243"/>
                <a:ext cx="177" cy="66"/>
                <a:chOff x="2848" y="848"/>
                <a:chExt cx="140" cy="98"/>
              </a:xfrm>
            </p:grpSpPr>
            <p:sp>
              <p:nvSpPr>
                <p:cNvPr id="1181"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82"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83"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grpSp>
          <p:nvGrpSpPr>
            <p:cNvPr id="1091" name="Group 153"/>
            <p:cNvGrpSpPr>
              <a:grpSpLocks/>
            </p:cNvGrpSpPr>
            <p:nvPr/>
          </p:nvGrpSpPr>
          <p:grpSpPr bwMode="auto">
            <a:xfrm>
              <a:off x="5042" y="1370"/>
              <a:ext cx="358" cy="179"/>
              <a:chOff x="3600" y="219"/>
              <a:chExt cx="360" cy="175"/>
            </a:xfrm>
          </p:grpSpPr>
          <p:sp>
            <p:nvSpPr>
              <p:cNvPr id="1161"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162"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l-GR"/>
              </a:p>
            </p:txBody>
          </p:sp>
          <p:sp>
            <p:nvSpPr>
              <p:cNvPr id="1163"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l-GR"/>
              </a:p>
            </p:txBody>
          </p:sp>
          <p:sp>
            <p:nvSpPr>
              <p:cNvPr id="1164"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165"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166" name="Group 159"/>
              <p:cNvGrpSpPr>
                <a:grpSpLocks/>
              </p:cNvGrpSpPr>
              <p:nvPr/>
            </p:nvGrpSpPr>
            <p:grpSpPr bwMode="auto">
              <a:xfrm>
                <a:off x="3686" y="244"/>
                <a:ext cx="177" cy="66"/>
                <a:chOff x="2848" y="848"/>
                <a:chExt cx="140" cy="98"/>
              </a:xfrm>
            </p:grpSpPr>
            <p:sp>
              <p:nvSpPr>
                <p:cNvPr id="1171"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72"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73"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167" name="Group 163"/>
              <p:cNvGrpSpPr>
                <a:grpSpLocks/>
              </p:cNvGrpSpPr>
              <p:nvPr/>
            </p:nvGrpSpPr>
            <p:grpSpPr bwMode="auto">
              <a:xfrm flipV="1">
                <a:off x="3686" y="243"/>
                <a:ext cx="177" cy="66"/>
                <a:chOff x="2848" y="848"/>
                <a:chExt cx="140" cy="98"/>
              </a:xfrm>
            </p:grpSpPr>
            <p:sp>
              <p:nvSpPr>
                <p:cNvPr id="1168"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69"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70"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grpSp>
          <p:nvGrpSpPr>
            <p:cNvPr id="1092" name="Group 167"/>
            <p:cNvGrpSpPr>
              <a:grpSpLocks/>
            </p:cNvGrpSpPr>
            <p:nvPr/>
          </p:nvGrpSpPr>
          <p:grpSpPr bwMode="auto">
            <a:xfrm>
              <a:off x="4903" y="2061"/>
              <a:ext cx="359" cy="179"/>
              <a:chOff x="3600" y="219"/>
              <a:chExt cx="360" cy="175"/>
            </a:xfrm>
          </p:grpSpPr>
          <p:sp>
            <p:nvSpPr>
              <p:cNvPr id="1148"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149"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l-GR"/>
              </a:p>
            </p:txBody>
          </p:sp>
          <p:sp>
            <p:nvSpPr>
              <p:cNvPr id="1150"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l-GR"/>
              </a:p>
            </p:txBody>
          </p:sp>
          <p:sp>
            <p:nvSpPr>
              <p:cNvPr id="1151"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152"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153" name="Group 173"/>
              <p:cNvGrpSpPr>
                <a:grpSpLocks/>
              </p:cNvGrpSpPr>
              <p:nvPr/>
            </p:nvGrpSpPr>
            <p:grpSpPr bwMode="auto">
              <a:xfrm>
                <a:off x="3686" y="244"/>
                <a:ext cx="177" cy="66"/>
                <a:chOff x="2848" y="848"/>
                <a:chExt cx="140" cy="98"/>
              </a:xfrm>
            </p:grpSpPr>
            <p:sp>
              <p:nvSpPr>
                <p:cNvPr id="1158"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59"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60"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154" name="Group 177"/>
              <p:cNvGrpSpPr>
                <a:grpSpLocks/>
              </p:cNvGrpSpPr>
              <p:nvPr/>
            </p:nvGrpSpPr>
            <p:grpSpPr bwMode="auto">
              <a:xfrm flipV="1">
                <a:off x="3686" y="243"/>
                <a:ext cx="177" cy="66"/>
                <a:chOff x="2848" y="848"/>
                <a:chExt cx="140" cy="98"/>
              </a:xfrm>
            </p:grpSpPr>
            <p:sp>
              <p:nvSpPr>
                <p:cNvPr id="1155"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56"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57"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grpSp>
          <p:nvGrpSpPr>
            <p:cNvPr id="1093" name="Group 181"/>
            <p:cNvGrpSpPr>
              <a:grpSpLocks/>
            </p:cNvGrpSpPr>
            <p:nvPr/>
          </p:nvGrpSpPr>
          <p:grpSpPr bwMode="auto">
            <a:xfrm>
              <a:off x="4664" y="2511"/>
              <a:ext cx="359" cy="181"/>
              <a:chOff x="3600" y="219"/>
              <a:chExt cx="360" cy="175"/>
            </a:xfrm>
          </p:grpSpPr>
          <p:sp>
            <p:nvSpPr>
              <p:cNvPr id="1135"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136"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l-GR"/>
              </a:p>
            </p:txBody>
          </p:sp>
          <p:sp>
            <p:nvSpPr>
              <p:cNvPr id="1137"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l-GR"/>
              </a:p>
            </p:txBody>
          </p:sp>
          <p:sp>
            <p:nvSpPr>
              <p:cNvPr id="1138"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139"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140" name="Group 187"/>
              <p:cNvGrpSpPr>
                <a:grpSpLocks/>
              </p:cNvGrpSpPr>
              <p:nvPr/>
            </p:nvGrpSpPr>
            <p:grpSpPr bwMode="auto">
              <a:xfrm>
                <a:off x="3686" y="244"/>
                <a:ext cx="177" cy="66"/>
                <a:chOff x="2848" y="848"/>
                <a:chExt cx="140" cy="98"/>
              </a:xfrm>
            </p:grpSpPr>
            <p:sp>
              <p:nvSpPr>
                <p:cNvPr id="1145"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46"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47"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141" name="Group 191"/>
              <p:cNvGrpSpPr>
                <a:grpSpLocks/>
              </p:cNvGrpSpPr>
              <p:nvPr/>
            </p:nvGrpSpPr>
            <p:grpSpPr bwMode="auto">
              <a:xfrm flipV="1">
                <a:off x="3686" y="243"/>
                <a:ext cx="177" cy="66"/>
                <a:chOff x="2848" y="848"/>
                <a:chExt cx="140" cy="98"/>
              </a:xfrm>
            </p:grpSpPr>
            <p:sp>
              <p:nvSpPr>
                <p:cNvPr id="1142"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43"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44"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grpSp>
          <p:nvGrpSpPr>
            <p:cNvPr id="1094" name="Group 195"/>
            <p:cNvGrpSpPr>
              <a:grpSpLocks/>
            </p:cNvGrpSpPr>
            <p:nvPr/>
          </p:nvGrpSpPr>
          <p:grpSpPr bwMode="auto">
            <a:xfrm>
              <a:off x="4227" y="2888"/>
              <a:ext cx="359" cy="179"/>
              <a:chOff x="3600" y="219"/>
              <a:chExt cx="360" cy="175"/>
            </a:xfrm>
          </p:grpSpPr>
          <p:sp>
            <p:nvSpPr>
              <p:cNvPr id="1122"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123"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l-GR"/>
              </a:p>
            </p:txBody>
          </p:sp>
          <p:sp>
            <p:nvSpPr>
              <p:cNvPr id="1124"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l-GR"/>
              </a:p>
            </p:txBody>
          </p:sp>
          <p:sp>
            <p:nvSpPr>
              <p:cNvPr id="1125"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126"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127" name="Group 201"/>
              <p:cNvGrpSpPr>
                <a:grpSpLocks/>
              </p:cNvGrpSpPr>
              <p:nvPr/>
            </p:nvGrpSpPr>
            <p:grpSpPr bwMode="auto">
              <a:xfrm>
                <a:off x="3686" y="244"/>
                <a:ext cx="177" cy="66"/>
                <a:chOff x="2848" y="848"/>
                <a:chExt cx="140" cy="98"/>
              </a:xfrm>
            </p:grpSpPr>
            <p:sp>
              <p:nvSpPr>
                <p:cNvPr id="1132"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33"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34"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128" name="Group 205"/>
              <p:cNvGrpSpPr>
                <a:grpSpLocks/>
              </p:cNvGrpSpPr>
              <p:nvPr/>
            </p:nvGrpSpPr>
            <p:grpSpPr bwMode="auto">
              <a:xfrm flipV="1">
                <a:off x="3686" y="243"/>
                <a:ext cx="177" cy="66"/>
                <a:chOff x="2848" y="848"/>
                <a:chExt cx="140" cy="98"/>
              </a:xfrm>
            </p:grpSpPr>
            <p:sp>
              <p:nvSpPr>
                <p:cNvPr id="1129"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30"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31"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grpSp>
          <p:nvGrpSpPr>
            <p:cNvPr id="1095" name="Group 209"/>
            <p:cNvGrpSpPr>
              <a:grpSpLocks/>
            </p:cNvGrpSpPr>
            <p:nvPr/>
          </p:nvGrpSpPr>
          <p:grpSpPr bwMode="auto">
            <a:xfrm>
              <a:off x="3652" y="2598"/>
              <a:ext cx="359" cy="179"/>
              <a:chOff x="3600" y="219"/>
              <a:chExt cx="360" cy="175"/>
            </a:xfrm>
          </p:grpSpPr>
          <p:sp>
            <p:nvSpPr>
              <p:cNvPr id="1109"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algn="r"/>
                <a:endParaRPr lang="en-GB" sz="1600"/>
              </a:p>
            </p:txBody>
          </p:sp>
          <p:sp>
            <p:nvSpPr>
              <p:cNvPr id="1110"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l-GR"/>
              </a:p>
            </p:txBody>
          </p:sp>
          <p:sp>
            <p:nvSpPr>
              <p:cNvPr id="1111"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l-GR"/>
              </a:p>
            </p:txBody>
          </p:sp>
          <p:sp>
            <p:nvSpPr>
              <p:cNvPr id="1112"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l-GR" sz="2400">
                  <a:latin typeface="Times New Roman" pitchFamily="18" charset="0"/>
                </a:endParaRPr>
              </a:p>
            </p:txBody>
          </p:sp>
          <p:sp>
            <p:nvSpPr>
              <p:cNvPr id="1113"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algn="r"/>
                <a:endParaRPr lang="en-GB" sz="1600"/>
              </a:p>
            </p:txBody>
          </p:sp>
          <p:grpSp>
            <p:nvGrpSpPr>
              <p:cNvPr id="1114" name="Group 215"/>
              <p:cNvGrpSpPr>
                <a:grpSpLocks/>
              </p:cNvGrpSpPr>
              <p:nvPr/>
            </p:nvGrpSpPr>
            <p:grpSpPr bwMode="auto">
              <a:xfrm>
                <a:off x="3686" y="244"/>
                <a:ext cx="177" cy="66"/>
                <a:chOff x="2848" y="848"/>
                <a:chExt cx="140" cy="98"/>
              </a:xfrm>
            </p:grpSpPr>
            <p:sp>
              <p:nvSpPr>
                <p:cNvPr id="1119"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20"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21"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nvGrpSpPr>
              <p:cNvPr id="1115" name="Group 219"/>
              <p:cNvGrpSpPr>
                <a:grpSpLocks/>
              </p:cNvGrpSpPr>
              <p:nvPr/>
            </p:nvGrpSpPr>
            <p:grpSpPr bwMode="auto">
              <a:xfrm flipV="1">
                <a:off x="3686" y="243"/>
                <a:ext cx="177" cy="66"/>
                <a:chOff x="2848" y="848"/>
                <a:chExt cx="140" cy="98"/>
              </a:xfrm>
            </p:grpSpPr>
            <p:sp>
              <p:nvSpPr>
                <p:cNvPr id="1116"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l-GR"/>
                </a:p>
              </p:txBody>
            </p:sp>
            <p:sp>
              <p:nvSpPr>
                <p:cNvPr id="1117"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l-GR"/>
                </a:p>
              </p:txBody>
            </p:sp>
            <p:sp>
              <p:nvSpPr>
                <p:cNvPr id="1118"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l-GR"/>
                </a:p>
              </p:txBody>
            </p:sp>
          </p:grpSp>
        </p:grpSp>
        <p:sp>
          <p:nvSpPr>
            <p:cNvPr id="1096" name="Line 223"/>
            <p:cNvSpPr>
              <a:spLocks noChangeShapeType="1"/>
            </p:cNvSpPr>
            <p:nvPr/>
          </p:nvSpPr>
          <p:spPr bwMode="auto">
            <a:xfrm>
              <a:off x="3830" y="2782"/>
              <a:ext cx="1" cy="159"/>
            </a:xfrm>
            <a:prstGeom prst="line">
              <a:avLst/>
            </a:prstGeom>
            <a:noFill/>
            <a:ln w="12700">
              <a:solidFill>
                <a:schemeClr val="tx1"/>
              </a:solidFill>
              <a:round/>
              <a:headEnd/>
              <a:tailEnd/>
            </a:ln>
          </p:spPr>
          <p:txBody>
            <a:bodyPr wrap="none" anchor="ctr"/>
            <a:lstStyle/>
            <a:p>
              <a:endParaRPr lang="el-GR"/>
            </a:p>
          </p:txBody>
        </p:sp>
        <p:sp>
          <p:nvSpPr>
            <p:cNvPr id="1097" name="Line 224"/>
            <p:cNvSpPr>
              <a:spLocks noChangeShapeType="1"/>
            </p:cNvSpPr>
            <p:nvPr/>
          </p:nvSpPr>
          <p:spPr bwMode="auto">
            <a:xfrm flipV="1">
              <a:off x="4192" y="3361"/>
              <a:ext cx="208" cy="108"/>
            </a:xfrm>
            <a:prstGeom prst="line">
              <a:avLst/>
            </a:prstGeom>
            <a:noFill/>
            <a:ln w="38100">
              <a:solidFill>
                <a:srgbClr val="FF0000"/>
              </a:solidFill>
              <a:round/>
              <a:headEnd/>
              <a:tailEnd/>
            </a:ln>
          </p:spPr>
          <p:txBody>
            <a:bodyPr wrap="none" anchor="ctr"/>
            <a:lstStyle/>
            <a:p>
              <a:endParaRPr lang="el-GR"/>
            </a:p>
          </p:txBody>
        </p:sp>
        <p:sp>
          <p:nvSpPr>
            <p:cNvPr id="1098" name="Line 225"/>
            <p:cNvSpPr>
              <a:spLocks noChangeShapeType="1"/>
            </p:cNvSpPr>
            <p:nvPr/>
          </p:nvSpPr>
          <p:spPr bwMode="auto">
            <a:xfrm flipV="1">
              <a:off x="4438" y="2977"/>
              <a:ext cx="0" cy="307"/>
            </a:xfrm>
            <a:prstGeom prst="line">
              <a:avLst/>
            </a:prstGeom>
            <a:noFill/>
            <a:ln w="38100">
              <a:solidFill>
                <a:srgbClr val="FF0000"/>
              </a:solidFill>
              <a:round/>
              <a:headEnd/>
              <a:tailEnd/>
            </a:ln>
          </p:spPr>
          <p:txBody>
            <a:bodyPr wrap="none" anchor="ctr"/>
            <a:lstStyle/>
            <a:p>
              <a:endParaRPr lang="el-GR"/>
            </a:p>
          </p:txBody>
        </p:sp>
        <p:sp>
          <p:nvSpPr>
            <p:cNvPr id="1099" name="Line 226"/>
            <p:cNvSpPr>
              <a:spLocks noChangeShapeType="1"/>
            </p:cNvSpPr>
            <p:nvPr/>
          </p:nvSpPr>
          <p:spPr bwMode="auto">
            <a:xfrm>
              <a:off x="3969" y="2684"/>
              <a:ext cx="354" cy="216"/>
            </a:xfrm>
            <a:prstGeom prst="line">
              <a:avLst/>
            </a:prstGeom>
            <a:noFill/>
            <a:ln w="9525">
              <a:solidFill>
                <a:schemeClr val="tx1"/>
              </a:solidFill>
              <a:round/>
              <a:headEnd/>
              <a:tailEnd/>
            </a:ln>
          </p:spPr>
          <p:txBody>
            <a:bodyPr wrap="none" anchor="ctr"/>
            <a:lstStyle/>
            <a:p>
              <a:endParaRPr lang="el-GR"/>
            </a:p>
          </p:txBody>
        </p:sp>
        <p:sp>
          <p:nvSpPr>
            <p:cNvPr id="1100" name="Line 227"/>
            <p:cNvSpPr>
              <a:spLocks noChangeShapeType="1"/>
            </p:cNvSpPr>
            <p:nvPr/>
          </p:nvSpPr>
          <p:spPr bwMode="auto">
            <a:xfrm>
              <a:off x="3915" y="2738"/>
              <a:ext cx="385" cy="231"/>
            </a:xfrm>
            <a:prstGeom prst="line">
              <a:avLst/>
            </a:prstGeom>
            <a:noFill/>
            <a:ln w="38100">
              <a:solidFill>
                <a:srgbClr val="FF0000"/>
              </a:solidFill>
              <a:round/>
              <a:headEnd/>
              <a:tailEnd/>
            </a:ln>
          </p:spPr>
          <p:txBody>
            <a:bodyPr wrap="none" anchor="ctr"/>
            <a:lstStyle/>
            <a:p>
              <a:endParaRPr lang="el-GR"/>
            </a:p>
          </p:txBody>
        </p:sp>
        <p:sp>
          <p:nvSpPr>
            <p:cNvPr id="1101" name="Line 228"/>
            <p:cNvSpPr>
              <a:spLocks noChangeShapeType="1"/>
            </p:cNvSpPr>
            <p:nvPr/>
          </p:nvSpPr>
          <p:spPr bwMode="auto">
            <a:xfrm flipV="1">
              <a:off x="3846" y="2584"/>
              <a:ext cx="885" cy="46"/>
            </a:xfrm>
            <a:prstGeom prst="line">
              <a:avLst/>
            </a:prstGeom>
            <a:noFill/>
            <a:ln w="38100">
              <a:solidFill>
                <a:srgbClr val="FF0000"/>
              </a:solidFill>
              <a:round/>
              <a:headEnd/>
              <a:tailEnd/>
            </a:ln>
          </p:spPr>
          <p:txBody>
            <a:bodyPr wrap="none" anchor="ctr"/>
            <a:lstStyle/>
            <a:p>
              <a:endParaRPr lang="el-GR"/>
            </a:p>
          </p:txBody>
        </p:sp>
        <p:sp>
          <p:nvSpPr>
            <p:cNvPr id="1102" name="Line 229"/>
            <p:cNvSpPr>
              <a:spLocks noChangeShapeType="1"/>
            </p:cNvSpPr>
            <p:nvPr/>
          </p:nvSpPr>
          <p:spPr bwMode="auto">
            <a:xfrm flipV="1">
              <a:off x="4946" y="2177"/>
              <a:ext cx="246" cy="377"/>
            </a:xfrm>
            <a:prstGeom prst="line">
              <a:avLst/>
            </a:prstGeom>
            <a:noFill/>
            <a:ln w="38100">
              <a:solidFill>
                <a:srgbClr val="FF0000"/>
              </a:solidFill>
              <a:round/>
              <a:headEnd/>
              <a:tailEnd/>
            </a:ln>
          </p:spPr>
          <p:txBody>
            <a:bodyPr wrap="none" anchor="ctr"/>
            <a:lstStyle/>
            <a:p>
              <a:endParaRPr lang="el-GR"/>
            </a:p>
          </p:txBody>
        </p:sp>
        <p:sp>
          <p:nvSpPr>
            <p:cNvPr id="1103" name="Line 230"/>
            <p:cNvSpPr>
              <a:spLocks noChangeShapeType="1"/>
            </p:cNvSpPr>
            <p:nvPr/>
          </p:nvSpPr>
          <p:spPr bwMode="auto">
            <a:xfrm flipH="1" flipV="1">
              <a:off x="4600" y="1861"/>
              <a:ext cx="361" cy="270"/>
            </a:xfrm>
            <a:prstGeom prst="line">
              <a:avLst/>
            </a:prstGeom>
            <a:noFill/>
            <a:ln w="38100">
              <a:solidFill>
                <a:srgbClr val="FF0000"/>
              </a:solidFill>
              <a:round/>
              <a:headEnd/>
              <a:tailEnd/>
            </a:ln>
          </p:spPr>
          <p:txBody>
            <a:bodyPr wrap="none" anchor="ctr"/>
            <a:lstStyle/>
            <a:p>
              <a:endParaRPr lang="el-GR"/>
            </a:p>
          </p:txBody>
        </p:sp>
        <p:sp>
          <p:nvSpPr>
            <p:cNvPr id="1104" name="Line 231"/>
            <p:cNvSpPr>
              <a:spLocks noChangeShapeType="1"/>
            </p:cNvSpPr>
            <p:nvPr/>
          </p:nvSpPr>
          <p:spPr bwMode="auto">
            <a:xfrm flipV="1">
              <a:off x="4592" y="1346"/>
              <a:ext cx="0" cy="377"/>
            </a:xfrm>
            <a:prstGeom prst="line">
              <a:avLst/>
            </a:prstGeom>
            <a:noFill/>
            <a:ln w="38100">
              <a:solidFill>
                <a:srgbClr val="FF0000"/>
              </a:solidFill>
              <a:round/>
              <a:headEnd/>
              <a:tailEnd/>
            </a:ln>
          </p:spPr>
          <p:txBody>
            <a:bodyPr wrap="none" anchor="ctr"/>
            <a:lstStyle/>
            <a:p>
              <a:endParaRPr lang="el-GR"/>
            </a:p>
          </p:txBody>
        </p:sp>
        <p:sp>
          <p:nvSpPr>
            <p:cNvPr id="1105" name="Line 232"/>
            <p:cNvSpPr>
              <a:spLocks noChangeShapeType="1"/>
            </p:cNvSpPr>
            <p:nvPr/>
          </p:nvSpPr>
          <p:spPr bwMode="auto">
            <a:xfrm flipH="1">
              <a:off x="4000" y="1354"/>
              <a:ext cx="377" cy="177"/>
            </a:xfrm>
            <a:prstGeom prst="line">
              <a:avLst/>
            </a:prstGeom>
            <a:noFill/>
            <a:ln w="38100">
              <a:solidFill>
                <a:srgbClr val="FF0000"/>
              </a:solidFill>
              <a:round/>
              <a:headEnd/>
              <a:tailEnd/>
            </a:ln>
          </p:spPr>
          <p:txBody>
            <a:bodyPr wrap="none" anchor="ctr"/>
            <a:lstStyle/>
            <a:p>
              <a:endParaRPr lang="el-GR"/>
            </a:p>
          </p:txBody>
        </p:sp>
        <p:sp>
          <p:nvSpPr>
            <p:cNvPr id="1106" name="Line 233"/>
            <p:cNvSpPr>
              <a:spLocks noChangeShapeType="1"/>
            </p:cNvSpPr>
            <p:nvPr/>
          </p:nvSpPr>
          <p:spPr bwMode="auto">
            <a:xfrm>
              <a:off x="3831" y="1531"/>
              <a:ext cx="161" cy="230"/>
            </a:xfrm>
            <a:prstGeom prst="line">
              <a:avLst/>
            </a:prstGeom>
            <a:noFill/>
            <a:ln w="38100">
              <a:solidFill>
                <a:srgbClr val="FF0000"/>
              </a:solidFill>
              <a:round/>
              <a:headEnd/>
              <a:tailEnd/>
            </a:ln>
          </p:spPr>
          <p:txBody>
            <a:bodyPr wrap="none" anchor="ctr"/>
            <a:lstStyle/>
            <a:p>
              <a:endParaRPr lang="el-GR"/>
            </a:p>
          </p:txBody>
        </p:sp>
        <p:sp>
          <p:nvSpPr>
            <p:cNvPr id="1107" name="Freeform 234"/>
            <p:cNvSpPr>
              <a:spLocks/>
            </p:cNvSpPr>
            <p:nvPr/>
          </p:nvSpPr>
          <p:spPr bwMode="auto">
            <a:xfrm>
              <a:off x="4103" y="861"/>
              <a:ext cx="166" cy="562"/>
            </a:xfrm>
            <a:custGeom>
              <a:avLst/>
              <a:gdLst>
                <a:gd name="T0" fmla="*/ 166 w 166"/>
                <a:gd name="T1" fmla="*/ 0 h 562"/>
                <a:gd name="T2" fmla="*/ 43 w 166"/>
                <a:gd name="T3" fmla="*/ 123 h 562"/>
                <a:gd name="T4" fmla="*/ 5 w 166"/>
                <a:gd name="T5" fmla="*/ 323 h 562"/>
                <a:gd name="T6" fmla="*/ 74 w 166"/>
                <a:gd name="T7" fmla="*/ 562 h 562"/>
                <a:gd name="T8" fmla="*/ 0 60000 65536"/>
                <a:gd name="T9" fmla="*/ 0 60000 65536"/>
                <a:gd name="T10" fmla="*/ 0 60000 65536"/>
                <a:gd name="T11" fmla="*/ 0 60000 65536"/>
                <a:gd name="T12" fmla="*/ 0 w 166"/>
                <a:gd name="T13" fmla="*/ 0 h 562"/>
                <a:gd name="T14" fmla="*/ 166 w 166"/>
                <a:gd name="T15" fmla="*/ 562 h 562"/>
              </a:gdLst>
              <a:ahLst/>
              <a:cxnLst>
                <a:cxn ang="T8">
                  <a:pos x="T0" y="T1"/>
                </a:cxn>
                <a:cxn ang="T9">
                  <a:pos x="T2" y="T3"/>
                </a:cxn>
                <a:cxn ang="T10">
                  <a:pos x="T4" y="T5"/>
                </a:cxn>
                <a:cxn ang="T11">
                  <a:pos x="T6" y="T7"/>
                </a:cxn>
              </a:cxnLst>
              <a:rect l="T12" t="T13" r="T14" b="T15"/>
              <a:pathLst>
                <a:path w="166" h="562">
                  <a:moveTo>
                    <a:pt x="166" y="0"/>
                  </a:moveTo>
                  <a:cubicBezTo>
                    <a:pt x="118" y="34"/>
                    <a:pt x="70" y="69"/>
                    <a:pt x="43" y="123"/>
                  </a:cubicBezTo>
                  <a:cubicBezTo>
                    <a:pt x="16" y="177"/>
                    <a:pt x="0" y="250"/>
                    <a:pt x="5" y="323"/>
                  </a:cubicBezTo>
                  <a:cubicBezTo>
                    <a:pt x="10" y="396"/>
                    <a:pt x="63" y="522"/>
                    <a:pt x="74" y="562"/>
                  </a:cubicBezTo>
                </a:path>
              </a:pathLst>
            </a:custGeom>
            <a:noFill/>
            <a:ln w="19050">
              <a:solidFill>
                <a:srgbClr val="FF0000"/>
              </a:solidFill>
              <a:round/>
              <a:headEnd/>
              <a:tailEnd type="triangle" w="med" len="med"/>
            </a:ln>
          </p:spPr>
          <p:txBody>
            <a:bodyPr wrap="none" anchor="ctr"/>
            <a:lstStyle/>
            <a:p>
              <a:endParaRPr lang="el-GR"/>
            </a:p>
          </p:txBody>
        </p:sp>
        <p:sp>
          <p:nvSpPr>
            <p:cNvPr id="1108" name="Text Box 235"/>
            <p:cNvSpPr txBox="1">
              <a:spLocks noChangeArrowheads="1"/>
            </p:cNvSpPr>
            <p:nvPr/>
          </p:nvSpPr>
          <p:spPr bwMode="auto">
            <a:xfrm>
              <a:off x="4257" y="727"/>
              <a:ext cx="378" cy="200"/>
            </a:xfrm>
            <a:prstGeom prst="rect">
              <a:avLst/>
            </a:prstGeom>
            <a:noFill/>
            <a:ln w="9525">
              <a:noFill/>
              <a:miter lim="800000"/>
              <a:headEnd/>
              <a:tailEnd/>
            </a:ln>
          </p:spPr>
          <p:txBody>
            <a:bodyPr wrap="none">
              <a:spAutoFit/>
            </a:bodyPr>
            <a:lstStyle/>
            <a:p>
              <a:pPr eaLnBrk="0" hangingPunct="0"/>
              <a:r>
                <a:rPr lang="en-US" sz="2000">
                  <a:solidFill>
                    <a:srgbClr val="FF0000"/>
                  </a:solidFill>
                  <a:latin typeface="Comic Sans MS" pitchFamily="66" charset="0"/>
                </a:rPr>
                <a:t>“link”</a:t>
              </a:r>
              <a:endParaRPr lang="en-US" sz="1800">
                <a:latin typeface="Comic Sans MS" pitchFamily="66" charset="0"/>
              </a:endParaRPr>
            </a:p>
          </p:txBody>
        </p:sp>
      </p:grpSp>
      <p:sp>
        <p:nvSpPr>
          <p:cNvPr id="1044" name="Text Box 238"/>
          <p:cNvSpPr txBox="1">
            <a:spLocks noChangeArrowheads="1"/>
          </p:cNvSpPr>
          <p:nvPr/>
        </p:nvSpPr>
        <p:spPr bwMode="auto">
          <a:xfrm>
            <a:off x="3559175" y="1052513"/>
            <a:ext cx="5584825" cy="701675"/>
          </a:xfrm>
          <a:prstGeom prst="rect">
            <a:avLst/>
          </a:prstGeom>
          <a:noFill/>
          <a:ln w="12700">
            <a:noFill/>
            <a:miter lim="800000"/>
            <a:headEnd type="none" w="sm" len="sm"/>
            <a:tailEnd type="none" w="sm" len="sm"/>
          </a:ln>
        </p:spPr>
        <p:txBody>
          <a:bodyPr wrap="none">
            <a:spAutoFit/>
          </a:bodyPr>
          <a:lstStyle/>
          <a:p>
            <a:pPr algn="r"/>
            <a:r>
              <a:rPr lang="el-GR" sz="2000"/>
              <a:t>Πρωτόκολλα ζεύξεις διαφορετικών τεχνολογιών </a:t>
            </a:r>
          </a:p>
          <a:p>
            <a:pPr algn="r"/>
            <a:r>
              <a:rPr lang="el-GR" sz="2000" b="1"/>
              <a:t>μπορεί να διαφέρουν μεταξύ τους</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de Bar">
  <a:themeElements>
    <a:clrScheme name="">
      <a:dk1>
        <a:srgbClr val="000000"/>
      </a:dk1>
      <a:lt1>
        <a:srgbClr val="FFFFFF"/>
      </a:lt1>
      <a:dk2>
        <a:srgbClr val="000099"/>
      </a:dk2>
      <a:lt2>
        <a:srgbClr val="000099"/>
      </a:lt2>
      <a:accent1>
        <a:srgbClr val="FF6633"/>
      </a:accent1>
      <a:accent2>
        <a:srgbClr val="FF00FF"/>
      </a:accent2>
      <a:accent3>
        <a:srgbClr val="FFFFFF"/>
      </a:accent3>
      <a:accent4>
        <a:srgbClr val="000000"/>
      </a:accent4>
      <a:accent5>
        <a:srgbClr val="FFB8AD"/>
      </a:accent5>
      <a:accent6>
        <a:srgbClr val="E700E7"/>
      </a:accent6>
      <a:hlink>
        <a:srgbClr val="FF0000"/>
      </a:hlink>
      <a:folHlink>
        <a:srgbClr val="808080"/>
      </a:folHlink>
    </a:clrScheme>
    <a:fontScheme name="Side Bar">
      <a:majorFont>
        <a:latin typeface="Arial Greek"/>
        <a:ea typeface=""/>
        <a:cs typeface=""/>
      </a:majorFont>
      <a:minorFont>
        <a:latin typeface="Arial Gree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Greek" charset="-95"/>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Greek" charset="-95"/>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31447</TotalTime>
  <Words>6839</Words>
  <Application>Microsoft Office PowerPoint</Application>
  <PresentationFormat>Overhead</PresentationFormat>
  <Paragraphs>1026</Paragraphs>
  <Slides>87</Slides>
  <Notes>3</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90" baseType="lpstr">
      <vt:lpstr>Side Bar</vt:lpstr>
      <vt:lpstr>Clip</vt:lpstr>
      <vt:lpstr>Equation</vt:lpstr>
      <vt:lpstr>HY-335 : Δίκτυα Υπολογιστών  </vt:lpstr>
      <vt:lpstr>Θέματα προς συζήτηση</vt:lpstr>
      <vt:lpstr>Μοντέλο επιπέδων Διαδικτύου (Στοίβα TCP/IP)</vt:lpstr>
      <vt:lpstr>Ενθυλάκωση</vt:lpstr>
      <vt:lpstr>Ενθυλάκωση </vt:lpstr>
      <vt:lpstr>Επίπεδο ζεύξης</vt:lpstr>
      <vt:lpstr>Επίπεδο ζεύξης: εισαγωγικά σχόλια</vt:lpstr>
      <vt:lpstr>Χρήσιμη Ορολογία στο Επίπεδο Zεύξης</vt:lpstr>
      <vt:lpstr>Επίπεδο ζεύξης: εισαγωγή</vt:lpstr>
      <vt:lpstr>Είδη ζεύξεων</vt:lpstr>
      <vt:lpstr>Επίπεδο ζεύξης: δυο τύποι ζεύξεων</vt:lpstr>
      <vt:lpstr>Τύποι ζεύξεων</vt:lpstr>
      <vt:lpstr>Επικοινωνία προσαρμοστών (adapters)</vt:lpstr>
      <vt:lpstr>Προσαρμοστές (adapters)</vt:lpstr>
      <vt:lpstr>Υπηρεσίες στο Επίπεδο ζεύξης</vt:lpstr>
      <vt:lpstr>Υπηρεσίες επιπέδου ζεύξης (περισσότερα)</vt:lpstr>
      <vt:lpstr>Ανίχνευση λαθών </vt:lpstr>
      <vt:lpstr>Ανίχνευση Λάθους</vt:lpstr>
      <vt:lpstr>Έλεγχοι ισοτιμίας</vt:lpstr>
      <vt:lpstr>Έλεγχος ισοτιμίας</vt:lpstr>
      <vt:lpstr>Περίπτωση πολλαπλών λαθών (Parity checks)</vt:lpstr>
      <vt:lpstr>Forward error correction (FEC) μηχανισμοί</vt:lpstr>
      <vt:lpstr>Μέθοδοι αθροίσματος ελέγχου (checksumming) </vt:lpstr>
      <vt:lpstr>Έλεγχος κυκλικού πλεονασμού- Cyclic Redundancy Check (CRC)</vt:lpstr>
      <vt:lpstr>Checksumming: Έλεγχος κυκλικού πλεονασμού</vt:lpstr>
      <vt:lpstr>Συστήματα πολλαπλής πρόσβασης (multiple access)</vt:lpstr>
      <vt:lpstr>Πρωτόκολλα πολλαπλής πρόσβασης</vt:lpstr>
      <vt:lpstr>Ανενεργό πρωτόκολλο πολλαπλής πρόσβασης</vt:lpstr>
      <vt:lpstr>Πρωτόκολλα MAC: ταξινόμηση</vt:lpstr>
      <vt:lpstr>Κριτήρια Αξιολόγησης Πρωτοκόλλων Πρόσβασης</vt:lpstr>
      <vt:lpstr>MAC πρωτόκολλα κατανομής του καναλιού: TDMA</vt:lpstr>
      <vt:lpstr>MAC πρωτόκολλα κατανομής του καναλιού: FDMA</vt:lpstr>
      <vt:lpstr>Πρωτόκολλα Τυχαίας Προσπέλασης (Random Access)</vt:lpstr>
      <vt:lpstr>ALOHA με σχισμές (slotted ALOHA)</vt:lpstr>
      <vt:lpstr>Slotted ALOHA</vt:lpstr>
      <vt:lpstr>Αποδοτικότητα του Slotted Aloha </vt:lpstr>
      <vt:lpstr>Slotted ALOHA</vt:lpstr>
      <vt:lpstr>Καθαρό (unslotted) ALOHA (pure ALOHA)</vt:lpstr>
      <vt:lpstr>Καθαρό (unslotted) ALOHA (pure ALOHA)</vt:lpstr>
      <vt:lpstr>Αποδοτικότητα του Pure Aloha </vt:lpstr>
      <vt:lpstr>Ανεπάρκεια του ALOHA </vt:lpstr>
      <vt:lpstr>Σημαντικοί κανόνες στη μετάδοση πλαισίων στην αναμετάδοση </vt:lpstr>
      <vt:lpstr>Carrier Sense Multiple Access: Συγκρούσεις</vt:lpstr>
      <vt:lpstr>Εντοπισμός σύγκρουσης</vt:lpstr>
      <vt:lpstr>Έλεγχος πολλαπλής πρόσβασης (συνέχεια)</vt:lpstr>
      <vt:lpstr>Έλεγχος πολλαπλής πρόσβασης (συνέχεια)</vt:lpstr>
      <vt:lpstr>Έλεγχος πολλαπλής πρόσβασης (Multiple Access Control)</vt:lpstr>
      <vt:lpstr>CSMA/CD: Ethernet’s  Multiple Access Protocol</vt:lpstr>
      <vt:lpstr>Ethernet: Αναξιόπιστο, υπηρεσία χωρίς-σύνδεση</vt:lpstr>
      <vt:lpstr>Δομή πλαισίου Ethernet</vt:lpstr>
      <vt:lpstr>Δομή πλαισίου Ethernet (περισσότερα)</vt:lpstr>
      <vt:lpstr>Ethernet CSMA/CD αλγόριθμος</vt:lpstr>
      <vt:lpstr>Αποδοτικότητα του CSMA/CD </vt:lpstr>
      <vt:lpstr>Ethernet’s CSMA/CD (περισσότερα)</vt:lpstr>
      <vt:lpstr>Διαδικασία εκθετικού backoff </vt:lpstr>
      <vt:lpstr>Ethernet- Τεχνολογίες</vt:lpstr>
      <vt:lpstr>10Base2 Ethernet</vt:lpstr>
      <vt:lpstr>10BaseT και 100BaseT</vt:lpstr>
      <vt:lpstr>Gigabit Ethernet</vt:lpstr>
      <vt:lpstr>ARP: Address Resolution Protocol</vt:lpstr>
      <vt:lpstr>LAN Διευθύνσεις και ARP</vt:lpstr>
      <vt:lpstr>LAN Διεύθυνση</vt:lpstr>
      <vt:lpstr>ARP πρωτόκολλο: Ίδιο LAN (δίκτυο)</vt:lpstr>
      <vt:lpstr>Μια άλλη αντιστοιχία μεταξύ Επιπέδου Δικτύου &amp; MAC</vt:lpstr>
      <vt:lpstr>MAC Διευθύνσεις</vt:lpstr>
      <vt:lpstr>Γιατί κάποια επίπεδα έχουν την δικιά τους διεύθυνση?</vt:lpstr>
      <vt:lpstr>Τοπολογία Αστεριού (Star topology)</vt:lpstr>
      <vt:lpstr>Hubs</vt:lpstr>
      <vt:lpstr>Hubs</vt:lpstr>
      <vt:lpstr>Διασύνδεση με hubs</vt:lpstr>
      <vt:lpstr>Διασύνδεση με hubs (πλεονεκτήματα)</vt:lpstr>
      <vt:lpstr>Διασύνδεση με hubs (μειονεκτήματα)</vt:lpstr>
      <vt:lpstr>Διασύνδεση με hubs (μειονεκτήματα)</vt:lpstr>
      <vt:lpstr>Bridges (or layer-2 switches)</vt:lpstr>
      <vt:lpstr>Γέφυρα (bridge)</vt:lpstr>
      <vt:lpstr>Γέφυρα</vt:lpstr>
      <vt:lpstr>Η ιδιότητα του self-learning της γέφυρας</vt:lpstr>
      <vt:lpstr>Η ιδιότητα του self-learning της γέφυρας (con’td)</vt:lpstr>
      <vt:lpstr>Το καλυπτόμενο δέντρο στις γέφυρες</vt:lpstr>
      <vt:lpstr>Switches</vt:lpstr>
      <vt:lpstr>Switches: αποκλειστική πρόσβαση</vt:lpstr>
      <vt:lpstr>Switches: αποκλειστική πρόσβαση</vt:lpstr>
      <vt:lpstr>Παράδειγμα</vt:lpstr>
      <vt:lpstr>Institutional δίκτυο</vt:lpstr>
      <vt:lpstr>Παράδειγμα Switch</vt:lpstr>
      <vt:lpstr>Δρομολογώντας σε ένα άλλο LAN</vt:lpstr>
      <vt:lpstr>PowerPoint Presentation</vt:lpstr>
    </vt:vector>
  </TitlesOfParts>
  <Company>Department of Computer Science, Univ. of Crete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 CS335</dc:title>
  <dc:creator>Vasilios A. Siris</dc:creator>
  <cp:lastModifiedBy>Maria Papadopouli</cp:lastModifiedBy>
  <cp:revision>1210</cp:revision>
  <cp:lastPrinted>2001-02-12T20:44:43Z</cp:lastPrinted>
  <dcterms:created xsi:type="dcterms:W3CDTF">1995-05-28T16:26:58Z</dcterms:created>
  <dcterms:modified xsi:type="dcterms:W3CDTF">2014-10-15T14:50:19Z</dcterms:modified>
</cp:coreProperties>
</file>