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5"/>
  </p:notesMasterIdLst>
  <p:handoutMasterIdLst>
    <p:handoutMasterId r:id="rId136"/>
  </p:handoutMasterIdLst>
  <p:sldIdLst>
    <p:sldId id="256" r:id="rId2"/>
    <p:sldId id="257" r:id="rId3"/>
    <p:sldId id="258" r:id="rId4"/>
    <p:sldId id="320" r:id="rId5"/>
    <p:sldId id="260" r:id="rId6"/>
    <p:sldId id="261" r:id="rId7"/>
    <p:sldId id="325" r:id="rId8"/>
    <p:sldId id="321" r:id="rId9"/>
    <p:sldId id="341" r:id="rId10"/>
    <p:sldId id="326" r:id="rId11"/>
    <p:sldId id="327" r:id="rId12"/>
    <p:sldId id="329" r:id="rId13"/>
    <p:sldId id="334" r:id="rId14"/>
    <p:sldId id="333" r:id="rId15"/>
    <p:sldId id="445" r:id="rId16"/>
    <p:sldId id="450" r:id="rId17"/>
    <p:sldId id="446" r:id="rId18"/>
    <p:sldId id="448" r:id="rId19"/>
    <p:sldId id="447" r:id="rId20"/>
    <p:sldId id="449" r:id="rId21"/>
    <p:sldId id="349" r:id="rId22"/>
    <p:sldId id="350" r:id="rId23"/>
    <p:sldId id="342" r:id="rId24"/>
    <p:sldId id="444" r:id="rId25"/>
    <p:sldId id="268" r:id="rId26"/>
    <p:sldId id="363" r:id="rId27"/>
    <p:sldId id="364" r:id="rId28"/>
    <p:sldId id="366" r:id="rId29"/>
    <p:sldId id="365" r:id="rId30"/>
    <p:sldId id="367" r:id="rId31"/>
    <p:sldId id="346" r:id="rId32"/>
    <p:sldId id="348" r:id="rId33"/>
    <p:sldId id="263" r:id="rId34"/>
    <p:sldId id="339" r:id="rId35"/>
    <p:sldId id="264" r:id="rId36"/>
    <p:sldId id="336" r:id="rId37"/>
    <p:sldId id="337" r:id="rId38"/>
    <p:sldId id="338" r:id="rId39"/>
    <p:sldId id="266" r:id="rId40"/>
    <p:sldId id="322" r:id="rId41"/>
    <p:sldId id="340" r:id="rId42"/>
    <p:sldId id="352" r:id="rId43"/>
    <p:sldId id="353" r:id="rId44"/>
    <p:sldId id="354" r:id="rId45"/>
    <p:sldId id="323" r:id="rId46"/>
    <p:sldId id="442" r:id="rId47"/>
    <p:sldId id="270" r:id="rId48"/>
    <p:sldId id="324" r:id="rId49"/>
    <p:sldId id="272" r:id="rId50"/>
    <p:sldId id="273" r:id="rId51"/>
    <p:sldId id="274" r:id="rId52"/>
    <p:sldId id="265" r:id="rId53"/>
    <p:sldId id="355" r:id="rId54"/>
    <p:sldId id="356" r:id="rId55"/>
    <p:sldId id="357" r:id="rId56"/>
    <p:sldId id="358" r:id="rId57"/>
    <p:sldId id="359" r:id="rId58"/>
    <p:sldId id="360" r:id="rId59"/>
    <p:sldId id="398" r:id="rId60"/>
    <p:sldId id="361" r:id="rId61"/>
    <p:sldId id="362" r:id="rId62"/>
    <p:sldId id="400" r:id="rId63"/>
    <p:sldId id="401" r:id="rId64"/>
    <p:sldId id="412" r:id="rId65"/>
    <p:sldId id="402" r:id="rId66"/>
    <p:sldId id="403" r:id="rId67"/>
    <p:sldId id="377" r:id="rId68"/>
    <p:sldId id="378" r:id="rId69"/>
    <p:sldId id="404" r:id="rId70"/>
    <p:sldId id="405" r:id="rId71"/>
    <p:sldId id="406" r:id="rId72"/>
    <p:sldId id="407" r:id="rId73"/>
    <p:sldId id="408" r:id="rId74"/>
    <p:sldId id="409" r:id="rId75"/>
    <p:sldId id="374" r:id="rId76"/>
    <p:sldId id="410" r:id="rId77"/>
    <p:sldId id="411" r:id="rId78"/>
    <p:sldId id="413" r:id="rId79"/>
    <p:sldId id="421" r:id="rId80"/>
    <p:sldId id="427" r:id="rId81"/>
    <p:sldId id="428" r:id="rId82"/>
    <p:sldId id="429" r:id="rId83"/>
    <p:sldId id="414" r:id="rId84"/>
    <p:sldId id="415" r:id="rId85"/>
    <p:sldId id="420" r:id="rId86"/>
    <p:sldId id="416" r:id="rId87"/>
    <p:sldId id="417" r:id="rId88"/>
    <p:sldId id="418" r:id="rId89"/>
    <p:sldId id="419" r:id="rId90"/>
    <p:sldId id="422" r:id="rId91"/>
    <p:sldId id="423" r:id="rId92"/>
    <p:sldId id="376" r:id="rId93"/>
    <p:sldId id="383" r:id="rId94"/>
    <p:sldId id="390" r:id="rId95"/>
    <p:sldId id="384" r:id="rId96"/>
    <p:sldId id="385" r:id="rId97"/>
    <p:sldId id="386" r:id="rId98"/>
    <p:sldId id="387" r:id="rId99"/>
    <p:sldId id="388" r:id="rId100"/>
    <p:sldId id="389" r:id="rId101"/>
    <p:sldId id="395" r:id="rId102"/>
    <p:sldId id="391" r:id="rId103"/>
    <p:sldId id="392" r:id="rId104"/>
    <p:sldId id="393" r:id="rId105"/>
    <p:sldId id="394" r:id="rId106"/>
    <p:sldId id="396" r:id="rId107"/>
    <p:sldId id="397" r:id="rId108"/>
    <p:sldId id="430" r:id="rId109"/>
    <p:sldId id="424" r:id="rId110"/>
    <p:sldId id="432" r:id="rId111"/>
    <p:sldId id="425" r:id="rId112"/>
    <p:sldId id="433" r:id="rId113"/>
    <p:sldId id="431" r:id="rId114"/>
    <p:sldId id="426" r:id="rId115"/>
    <p:sldId id="434" r:id="rId116"/>
    <p:sldId id="436" r:id="rId117"/>
    <p:sldId id="435" r:id="rId118"/>
    <p:sldId id="437" r:id="rId119"/>
    <p:sldId id="438" r:id="rId120"/>
    <p:sldId id="439" r:id="rId121"/>
    <p:sldId id="399" r:id="rId122"/>
    <p:sldId id="368" r:id="rId123"/>
    <p:sldId id="369" r:id="rId124"/>
    <p:sldId id="370" r:id="rId125"/>
    <p:sldId id="371" r:id="rId126"/>
    <p:sldId id="372" r:id="rId127"/>
    <p:sldId id="379" r:id="rId128"/>
    <p:sldId id="380" r:id="rId129"/>
    <p:sldId id="381" r:id="rId130"/>
    <p:sldId id="382" r:id="rId131"/>
    <p:sldId id="373" r:id="rId132"/>
    <p:sldId id="441" r:id="rId133"/>
    <p:sldId id="443" r:id="rId134"/>
  </p:sldIdLst>
  <p:sldSz cx="9144000" cy="6858000" type="overhead"/>
  <p:notesSz cx="7099300" cy="10234613"/>
  <p:defaultTextStyle>
    <a:defPPr>
      <a:defRPr lang="en-US"/>
    </a:defPPr>
    <a:lvl1pPr algn="r" rtl="0" fontAlgn="base">
      <a:spcBef>
        <a:spcPct val="0"/>
      </a:spcBef>
      <a:spcAft>
        <a:spcPct val="0"/>
      </a:spcAft>
      <a:defRPr sz="1600" kern="1200">
        <a:solidFill>
          <a:schemeClr val="tx1"/>
        </a:solidFill>
        <a:latin typeface="Arial Greek" charset="-95"/>
        <a:ea typeface="ＭＳ Ｐゴシック" charset="-128"/>
        <a:cs typeface="+mn-cs"/>
      </a:defRPr>
    </a:lvl1pPr>
    <a:lvl2pPr marL="457200" algn="r" rtl="0" fontAlgn="base">
      <a:spcBef>
        <a:spcPct val="0"/>
      </a:spcBef>
      <a:spcAft>
        <a:spcPct val="0"/>
      </a:spcAft>
      <a:defRPr sz="1600" kern="1200">
        <a:solidFill>
          <a:schemeClr val="tx1"/>
        </a:solidFill>
        <a:latin typeface="Arial Greek" charset="-95"/>
        <a:ea typeface="ＭＳ Ｐゴシック" charset="-128"/>
        <a:cs typeface="+mn-cs"/>
      </a:defRPr>
    </a:lvl2pPr>
    <a:lvl3pPr marL="914400" algn="r" rtl="0" fontAlgn="base">
      <a:spcBef>
        <a:spcPct val="0"/>
      </a:spcBef>
      <a:spcAft>
        <a:spcPct val="0"/>
      </a:spcAft>
      <a:defRPr sz="1600" kern="1200">
        <a:solidFill>
          <a:schemeClr val="tx1"/>
        </a:solidFill>
        <a:latin typeface="Arial Greek" charset="-95"/>
        <a:ea typeface="ＭＳ Ｐゴシック" charset="-128"/>
        <a:cs typeface="+mn-cs"/>
      </a:defRPr>
    </a:lvl3pPr>
    <a:lvl4pPr marL="1371600" algn="r" rtl="0" fontAlgn="base">
      <a:spcBef>
        <a:spcPct val="0"/>
      </a:spcBef>
      <a:spcAft>
        <a:spcPct val="0"/>
      </a:spcAft>
      <a:defRPr sz="1600" kern="1200">
        <a:solidFill>
          <a:schemeClr val="tx1"/>
        </a:solidFill>
        <a:latin typeface="Arial Greek" charset="-95"/>
        <a:ea typeface="ＭＳ Ｐゴシック" charset="-128"/>
        <a:cs typeface="+mn-cs"/>
      </a:defRPr>
    </a:lvl4pPr>
    <a:lvl5pPr marL="1828800" algn="r" rtl="0" fontAlgn="base">
      <a:spcBef>
        <a:spcPct val="0"/>
      </a:spcBef>
      <a:spcAft>
        <a:spcPct val="0"/>
      </a:spcAft>
      <a:defRPr sz="1600" kern="1200">
        <a:solidFill>
          <a:schemeClr val="tx1"/>
        </a:solidFill>
        <a:latin typeface="Arial Greek" charset="-95"/>
        <a:ea typeface="ＭＳ Ｐゴシック" charset="-128"/>
        <a:cs typeface="+mn-cs"/>
      </a:defRPr>
    </a:lvl5pPr>
    <a:lvl6pPr marL="2286000" algn="l" defTabSz="914400" rtl="0" eaLnBrk="1" latinLnBrk="0" hangingPunct="1">
      <a:defRPr sz="1600" kern="1200">
        <a:solidFill>
          <a:schemeClr val="tx1"/>
        </a:solidFill>
        <a:latin typeface="Arial Greek" charset="-95"/>
        <a:ea typeface="ＭＳ Ｐゴシック" charset="-128"/>
        <a:cs typeface="+mn-cs"/>
      </a:defRPr>
    </a:lvl6pPr>
    <a:lvl7pPr marL="2743200" algn="l" defTabSz="914400" rtl="0" eaLnBrk="1" latinLnBrk="0" hangingPunct="1">
      <a:defRPr sz="1600" kern="1200">
        <a:solidFill>
          <a:schemeClr val="tx1"/>
        </a:solidFill>
        <a:latin typeface="Arial Greek" charset="-95"/>
        <a:ea typeface="ＭＳ Ｐゴシック" charset="-128"/>
        <a:cs typeface="+mn-cs"/>
      </a:defRPr>
    </a:lvl7pPr>
    <a:lvl8pPr marL="3200400" algn="l" defTabSz="914400" rtl="0" eaLnBrk="1" latinLnBrk="0" hangingPunct="1">
      <a:defRPr sz="1600" kern="1200">
        <a:solidFill>
          <a:schemeClr val="tx1"/>
        </a:solidFill>
        <a:latin typeface="Arial Greek" charset="-95"/>
        <a:ea typeface="ＭＳ Ｐゴシック" charset="-128"/>
        <a:cs typeface="+mn-cs"/>
      </a:defRPr>
    </a:lvl8pPr>
    <a:lvl9pPr marL="3657600" algn="l" defTabSz="914400" rtl="0" eaLnBrk="1" latinLnBrk="0" hangingPunct="1">
      <a:defRPr sz="1600" kern="1200">
        <a:solidFill>
          <a:schemeClr val="tx1"/>
        </a:solidFill>
        <a:latin typeface="Arial Greek" charset="-95"/>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221"/>
    <a:srgbClr val="E97A27"/>
    <a:srgbClr val="E8742C"/>
    <a:srgbClr val="EF5525"/>
    <a:srgbClr val="96E9AF"/>
    <a:srgbClr val="8585FF"/>
    <a:srgbClr val="E5E5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136" autoAdjust="0"/>
  </p:normalViewPr>
  <p:slideViewPr>
    <p:cSldViewPr>
      <p:cViewPr>
        <p:scale>
          <a:sx n="48" d="100"/>
          <a:sy n="48" d="100"/>
        </p:scale>
        <p:origin x="-1098" y="-112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1788" y="-96"/>
      </p:cViewPr>
      <p:guideLst>
        <p:guide orient="horz" pos="2229"/>
        <p:guide pos="3025"/>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2225" y="-7938"/>
            <a:ext cx="3021013"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algn="l" defTabSz="996950" eaLnBrk="0" hangingPunct="0">
              <a:defRPr sz="1300" i="1">
                <a:latin typeface="Times New Roman Greek" charset="0"/>
              </a:defRPr>
            </a:lvl1pPr>
          </a:lstStyle>
          <a:p>
            <a:pPr>
              <a:defRPr/>
            </a:pPr>
            <a:endParaRPr lang="en-US"/>
          </a:p>
        </p:txBody>
      </p:sp>
      <p:sp>
        <p:nvSpPr>
          <p:cNvPr id="4099" name="Rectangle 3"/>
          <p:cNvSpPr>
            <a:spLocks noGrp="1" noChangeArrowheads="1"/>
          </p:cNvSpPr>
          <p:nvPr>
            <p:ph type="dt" sz="quarter" idx="1"/>
          </p:nvPr>
        </p:nvSpPr>
        <p:spPr bwMode="auto">
          <a:xfrm>
            <a:off x="4056063" y="-7938"/>
            <a:ext cx="3021012"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defTabSz="996950" eaLnBrk="0" hangingPunct="0">
              <a:defRPr sz="1300" i="1">
                <a:latin typeface="Times New Roman Greek" charset="0"/>
              </a:defRPr>
            </a:lvl1pPr>
          </a:lstStyle>
          <a:p>
            <a:pPr>
              <a:defRPr/>
            </a:pPr>
            <a:endParaRPr lang="en-US"/>
          </a:p>
        </p:txBody>
      </p:sp>
      <p:sp>
        <p:nvSpPr>
          <p:cNvPr id="4100" name="Rectangle 4"/>
          <p:cNvSpPr>
            <a:spLocks noGrp="1" noChangeArrowheads="1"/>
          </p:cNvSpPr>
          <p:nvPr>
            <p:ph type="ftr" sz="quarter" idx="2"/>
          </p:nvPr>
        </p:nvSpPr>
        <p:spPr bwMode="auto">
          <a:xfrm>
            <a:off x="22225" y="9745663"/>
            <a:ext cx="3021013" cy="495300"/>
          </a:xfrm>
          <a:prstGeom prst="rect">
            <a:avLst/>
          </a:prstGeom>
          <a:noFill/>
          <a:ln w="9525">
            <a:noFill/>
            <a:miter lim="800000"/>
            <a:headEnd/>
            <a:tailEnd/>
          </a:ln>
          <a:effectLst/>
        </p:spPr>
        <p:txBody>
          <a:bodyPr vert="horz" wrap="square" lIns="21587" tIns="0" rIns="21587" bIns="0" numCol="1" anchor="b" anchorCtr="0" compatLnSpc="1">
            <a:prstTxWarp prst="textNoShape">
              <a:avLst/>
            </a:prstTxWarp>
          </a:bodyPr>
          <a:lstStyle>
            <a:lvl1pPr algn="l" defTabSz="996950" eaLnBrk="0" hangingPunct="0">
              <a:defRPr sz="1300" i="1">
                <a:latin typeface="Times New Roman Greek" charset="0"/>
              </a:defRPr>
            </a:lvl1pPr>
          </a:lstStyle>
          <a:p>
            <a:pPr>
              <a:defRPr/>
            </a:pPr>
            <a:endParaRPr lang="en-US"/>
          </a:p>
        </p:txBody>
      </p:sp>
      <p:sp>
        <p:nvSpPr>
          <p:cNvPr id="4104" name="Rectangle 8"/>
          <p:cNvSpPr>
            <a:spLocks noChangeArrowheads="1"/>
          </p:cNvSpPr>
          <p:nvPr/>
        </p:nvSpPr>
        <p:spPr bwMode="auto">
          <a:xfrm>
            <a:off x="0" y="9477375"/>
            <a:ext cx="4937125" cy="600075"/>
          </a:xfrm>
          <a:prstGeom prst="rect">
            <a:avLst/>
          </a:prstGeom>
          <a:noFill/>
          <a:ln w="12700">
            <a:noFill/>
            <a:miter lim="800000"/>
            <a:headEnd type="none" w="sm" len="sm"/>
            <a:tailEnd type="none" w="sm" len="sm"/>
          </a:ln>
          <a:effectLst/>
        </p:spPr>
        <p:txBody>
          <a:bodyPr lIns="94906" tIns="47453" rIns="94906" bIns="47453">
            <a:spAutoFit/>
          </a:bodyPr>
          <a:lstStyle/>
          <a:p>
            <a:pPr algn="l" defTabSz="949325" eaLnBrk="0" hangingPunct="0">
              <a:lnSpc>
                <a:spcPct val="40000"/>
              </a:lnSpc>
              <a:spcBef>
                <a:spcPct val="50000"/>
              </a:spcBef>
              <a:defRPr/>
            </a:pPr>
            <a:r>
              <a:rPr lang="en-US" sz="1500" i="1">
                <a:latin typeface="Times New Roman Greek" charset="0"/>
              </a:rPr>
              <a:t>HY-335: </a:t>
            </a:r>
            <a:r>
              <a:rPr lang="el-GR" sz="1500" i="1">
                <a:latin typeface="Times New Roman Greek" charset="0"/>
              </a:rPr>
              <a:t>Δίκτυα Υπολογιστών, Χειμερινό εξάμηνο</a:t>
            </a:r>
            <a:r>
              <a:rPr lang="en-US" sz="1500" i="1">
                <a:latin typeface="Times New Roman Greek" charset="0"/>
              </a:rPr>
              <a:t> 2007-2008</a:t>
            </a:r>
          </a:p>
          <a:p>
            <a:pPr algn="l" defTabSz="949325" eaLnBrk="0" hangingPunct="0">
              <a:lnSpc>
                <a:spcPct val="40000"/>
              </a:lnSpc>
              <a:spcBef>
                <a:spcPct val="50000"/>
              </a:spcBef>
              <a:defRPr/>
            </a:pPr>
            <a:r>
              <a:rPr lang="el-GR" sz="1500" i="1">
                <a:latin typeface="Times New Roman Greek" charset="0"/>
              </a:rPr>
              <a:t>Βασίλειος Α. Σύρης</a:t>
            </a:r>
          </a:p>
          <a:p>
            <a:pPr algn="l" defTabSz="949325" eaLnBrk="0" hangingPunct="0">
              <a:lnSpc>
                <a:spcPct val="40000"/>
              </a:lnSpc>
              <a:spcBef>
                <a:spcPct val="50000"/>
              </a:spcBef>
              <a:defRPr/>
            </a:pPr>
            <a:r>
              <a:rPr lang="el-GR" sz="1500" i="1">
                <a:latin typeface="Times New Roman Greek" charset="0"/>
              </a:rPr>
              <a:t>Τμήμα Επιστήμης Υπολογιστών</a:t>
            </a:r>
            <a:r>
              <a:rPr lang="en-US" sz="1500" i="1">
                <a:latin typeface="Times New Roman Greek" charset="0"/>
              </a:rPr>
              <a:t>, </a:t>
            </a:r>
            <a:r>
              <a:rPr lang="el-GR" sz="1500" i="1">
                <a:latin typeface="Times New Roman Greek" charset="0"/>
              </a:rPr>
              <a:t>Πανεπιστήμιο Κρήτης</a:t>
            </a:r>
            <a:endParaRPr lang="en-US" sz="1500" i="1">
              <a:latin typeface="Times New Roman Greek" charset="0"/>
            </a:endParaRPr>
          </a:p>
        </p:txBody>
      </p:sp>
    </p:spTree>
    <p:extLst>
      <p:ext uri="{BB962C8B-B14F-4D97-AF65-F5344CB8AC3E}">
        <p14:creationId xmlns:p14="http://schemas.microsoft.com/office/powerpoint/2010/main" val="2944008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7938"/>
            <a:ext cx="3024187"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algn="l" defTabSz="996950" eaLnBrk="0" hangingPunct="0">
              <a:defRPr sz="1100">
                <a:latin typeface="Times New Roman Greek" charset="0"/>
              </a:defRPr>
            </a:lvl1pPr>
          </a:lstStyle>
          <a:p>
            <a:pPr>
              <a:defRPr/>
            </a:pPr>
            <a:endParaRPr lang="en-US"/>
          </a:p>
        </p:txBody>
      </p:sp>
      <p:sp>
        <p:nvSpPr>
          <p:cNvPr id="2051" name="Rectangle 3"/>
          <p:cNvSpPr>
            <a:spLocks noGrp="1" noChangeArrowheads="1"/>
          </p:cNvSpPr>
          <p:nvPr>
            <p:ph type="dt" idx="1"/>
          </p:nvPr>
        </p:nvSpPr>
        <p:spPr bwMode="auto">
          <a:xfrm>
            <a:off x="4056063" y="-7938"/>
            <a:ext cx="3021012"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defTabSz="996950" eaLnBrk="0" hangingPunct="0">
              <a:defRPr sz="1300" i="1">
                <a:latin typeface="Times New Roman Greek" charset="0"/>
              </a:defRPr>
            </a:lvl1pPr>
          </a:lstStyle>
          <a:p>
            <a:pPr>
              <a:defRPr/>
            </a:pPr>
            <a:endParaRPr lang="en-US"/>
          </a:p>
        </p:txBody>
      </p:sp>
      <p:sp>
        <p:nvSpPr>
          <p:cNvPr id="2052" name="Rectangle 4"/>
          <p:cNvSpPr>
            <a:spLocks noGrp="1" noChangeArrowheads="1"/>
          </p:cNvSpPr>
          <p:nvPr>
            <p:ph type="body" sz="quarter" idx="3"/>
          </p:nvPr>
        </p:nvSpPr>
        <p:spPr bwMode="auto">
          <a:xfrm>
            <a:off x="941388" y="4865688"/>
            <a:ext cx="5216525" cy="4632325"/>
          </a:xfrm>
          <a:prstGeom prst="rect">
            <a:avLst/>
          </a:prstGeom>
          <a:noFill/>
          <a:ln w="9525">
            <a:noFill/>
            <a:miter lim="800000"/>
            <a:headEnd/>
            <a:tailEnd/>
          </a:ln>
          <a:effectLst/>
        </p:spPr>
        <p:txBody>
          <a:bodyPr vert="horz" wrap="square" lIns="97970" tIns="48155" rIns="97970" bIns="481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ftr" sz="quarter" idx="4"/>
          </p:nvPr>
        </p:nvSpPr>
        <p:spPr bwMode="auto">
          <a:xfrm>
            <a:off x="22225" y="9745663"/>
            <a:ext cx="3021013" cy="495300"/>
          </a:xfrm>
          <a:prstGeom prst="rect">
            <a:avLst/>
          </a:prstGeom>
          <a:noFill/>
          <a:ln w="9525">
            <a:noFill/>
            <a:miter lim="800000"/>
            <a:headEnd/>
            <a:tailEnd/>
          </a:ln>
          <a:effectLst/>
        </p:spPr>
        <p:txBody>
          <a:bodyPr vert="horz" wrap="square" lIns="21587" tIns="0" rIns="21587" bIns="0" numCol="1" anchor="b" anchorCtr="0" compatLnSpc="1">
            <a:prstTxWarp prst="textNoShape">
              <a:avLst/>
            </a:prstTxWarp>
          </a:bodyPr>
          <a:lstStyle>
            <a:lvl1pPr algn="l" defTabSz="996950" eaLnBrk="0" hangingPunct="0">
              <a:defRPr sz="1300" i="1">
                <a:latin typeface="Times New Roman Greek" charset="0"/>
              </a:defRPr>
            </a:lvl1pPr>
          </a:lstStyle>
          <a:p>
            <a:pPr>
              <a:defRPr/>
            </a:pPr>
            <a:endParaRPr lang="en-US"/>
          </a:p>
        </p:txBody>
      </p:sp>
      <p:sp>
        <p:nvSpPr>
          <p:cNvPr id="2054" name="Rectangle 6"/>
          <p:cNvSpPr>
            <a:spLocks noGrp="1" noChangeArrowheads="1"/>
          </p:cNvSpPr>
          <p:nvPr>
            <p:ph type="sldNum" sz="quarter" idx="5"/>
          </p:nvPr>
        </p:nvSpPr>
        <p:spPr bwMode="auto">
          <a:xfrm>
            <a:off x="4056063" y="9745663"/>
            <a:ext cx="3021012" cy="495300"/>
          </a:xfrm>
          <a:prstGeom prst="rect">
            <a:avLst/>
          </a:prstGeom>
          <a:noFill/>
          <a:ln w="9525">
            <a:noFill/>
            <a:miter lim="800000"/>
            <a:headEnd/>
            <a:tailEnd/>
          </a:ln>
          <a:effectLst/>
        </p:spPr>
        <p:txBody>
          <a:bodyPr vert="horz" wrap="square" lIns="21587" tIns="0" rIns="21587" bIns="0" numCol="1" anchor="b" anchorCtr="0" compatLnSpc="1">
            <a:prstTxWarp prst="textNoShape">
              <a:avLst/>
            </a:prstTxWarp>
          </a:bodyPr>
          <a:lstStyle>
            <a:lvl1pPr defTabSz="996950" eaLnBrk="0" hangingPunct="0">
              <a:defRPr sz="1300" i="1">
                <a:latin typeface="Times New Roman Greek" charset="0"/>
              </a:defRPr>
            </a:lvl1pPr>
          </a:lstStyle>
          <a:p>
            <a:pPr>
              <a:defRPr/>
            </a:pPr>
            <a:fld id="{69357CCA-AD34-4A2E-8D6B-5707A26127C9}" type="slidenum">
              <a:rPr lang="en-US"/>
              <a:pPr>
                <a:defRPr/>
              </a:pPr>
              <a:t>‹#›</a:t>
            </a:fld>
            <a:endParaRPr lang="en-US"/>
          </a:p>
        </p:txBody>
      </p:sp>
      <p:sp>
        <p:nvSpPr>
          <p:cNvPr id="129031" name="Rectangle 7"/>
          <p:cNvSpPr>
            <a:spLocks noGrp="1" noRot="1" noChangeAspect="1" noChangeArrowheads="1" noTextEdit="1"/>
          </p:cNvSpPr>
          <p:nvPr>
            <p:ph type="sldImg" idx="2"/>
          </p:nvPr>
        </p:nvSpPr>
        <p:spPr bwMode="auto">
          <a:xfrm>
            <a:off x="969963" y="747713"/>
            <a:ext cx="5160962" cy="38703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610414076"/>
      </p:ext>
    </p:extLst>
  </p:cSld>
  <p:clrMap bg1="lt1" tx1="dk1" bg2="lt2" tx2="dk2" accent1="accent1" accent2="accent2" accent3="accent3" accent4="accent4" accent5="accent5" accent6="accent6" hlink="hlink" folHlink="folHlink"/>
  <p:notesStyle>
    <a:lvl1pPr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1pPr>
    <a:lvl2pPr marL="469900"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2pPr>
    <a:lvl3pPr marL="933450"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3pPr>
    <a:lvl4pPr marL="1400175"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4pPr>
    <a:lvl5pPr marL="1868488"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l.wikipedia.org/wiki/1985" TargetMode="External"/><Relationship Id="rId3" Type="http://schemas.openxmlformats.org/officeDocument/2006/relationships/hyperlink" Target="http://el.wikipedia.org/wiki/%CE%A4%CE%BF%CF%80%CE%B9%CE%BA%CF%8C_%CE%B4%CE%AF%CE%BA%CF%84%CF%85%CE%BF_%CF%85%CF%80%CE%BF%CE%BB%CE%BF%CE%B3%CE%B9%CF%83%CF%84%CF%8E%CE%BD" TargetMode="External"/><Relationship Id="rId7" Type="http://schemas.openxmlformats.org/officeDocument/2006/relationships/hyperlink" Target="http://el.wikipedia.org/wiki/1980" TargetMode="External"/><Relationship Id="rId12" Type="http://schemas.openxmlformats.org/officeDocument/2006/relationships/hyperlink" Target="http://en.wikipedia.org/wiki/Gender_of_connectors_and_fasteners"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el.wikipedia.org/w/index.php?title=Intel_Corporation&amp;action=edit&amp;redlink=1" TargetMode="External"/><Relationship Id="rId11" Type="http://schemas.openxmlformats.org/officeDocument/2006/relationships/hyperlink" Target="http://en.wikipedia.org/wiki/Twisted_pair" TargetMode="External"/><Relationship Id="rId5" Type="http://schemas.openxmlformats.org/officeDocument/2006/relationships/hyperlink" Target="http://el.wikipedia.org/w/index.php?title=Digital_Equipment_Corporation&amp;action=edit&amp;redlink=1" TargetMode="External"/><Relationship Id="rId10" Type="http://schemas.openxmlformats.org/officeDocument/2006/relationships/hyperlink" Target="http://en.wikipedia.org/wiki/Star_network" TargetMode="External"/><Relationship Id="rId4" Type="http://schemas.openxmlformats.org/officeDocument/2006/relationships/hyperlink" Target="http://el.wikipedia.org/w/index.php?title=Xerox&amp;action=edit&amp;redlink=1" TargetMode="External"/><Relationship Id="rId9" Type="http://schemas.openxmlformats.org/officeDocument/2006/relationships/hyperlink" Target="http://el.wikipedia.org/wiki/Etherne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Ethernet_over_twisted_pair"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en.wikipedia.org/wiki/ARCNET" TargetMode="External"/><Relationship Id="rId5" Type="http://schemas.openxmlformats.org/officeDocument/2006/relationships/hyperlink" Target="http://en.wikipedia.org/wiki/Fiber_distributed_data_interface" TargetMode="External"/><Relationship Id="rId4" Type="http://schemas.openxmlformats.org/officeDocument/2006/relationships/hyperlink" Target="http://en.wikipedia.org/wiki/Token_r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Network_address_translation" TargetMode="External"/><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ritannica.com/EBchecked/topic/210191/history-of-flight/260585/From-airmail-to-airlines-in-the-United-Stat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GB" smtClean="0"/>
          </a:p>
        </p:txBody>
      </p:sp>
      <p:sp>
        <p:nvSpPr>
          <p:cNvPr id="130052" name="Slide Number Placeholder 3"/>
          <p:cNvSpPr>
            <a:spLocks noGrp="1"/>
          </p:cNvSpPr>
          <p:nvPr>
            <p:ph type="sldNum" sz="quarter" idx="5"/>
          </p:nvPr>
        </p:nvSpPr>
        <p:spPr>
          <a:noFill/>
        </p:spPr>
        <p:txBody>
          <a:bodyPr/>
          <a:lstStyle/>
          <a:p>
            <a:fld id="{82C0AC3D-869D-476C-B631-886CCADC5D68}" type="slidenum">
              <a:rPr lang="en-US" smtClean="0">
                <a:latin typeface="Times New Roman Greek" charset="-95"/>
              </a:rPr>
              <a:pPr/>
              <a:t>3</a:t>
            </a:fld>
            <a:endParaRPr lang="en-US" smtClean="0">
              <a:latin typeface="Times New Roman Greek" charset="-95"/>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92188" y="768350"/>
            <a:ext cx="5114925" cy="3836988"/>
          </a:xfrm>
          <a:ln/>
        </p:spPr>
      </p:sp>
      <p:sp>
        <p:nvSpPr>
          <p:cNvPr id="139267"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spcBef>
                <a:spcPct val="0"/>
              </a:spcBef>
            </a:pPr>
            <a:endParaRPr lang="en-GB" smtClean="0"/>
          </a:p>
        </p:txBody>
      </p:sp>
      <p:sp>
        <p:nvSpPr>
          <p:cNvPr id="140292" name="Slide Number Placeholder 3"/>
          <p:cNvSpPr>
            <a:spLocks noGrp="1"/>
          </p:cNvSpPr>
          <p:nvPr>
            <p:ph type="sldNum" sz="quarter" idx="5"/>
          </p:nvPr>
        </p:nvSpPr>
        <p:spPr>
          <a:noFill/>
        </p:spPr>
        <p:txBody>
          <a:bodyPr/>
          <a:lstStyle/>
          <a:p>
            <a:fld id="{36E0FD4B-094B-42C8-B788-0931FBDBCC0D}" type="slidenum">
              <a:rPr lang="en-GB" smtClean="0">
                <a:latin typeface="Times New Roman Greek" charset="-95"/>
              </a:rPr>
              <a:pPr/>
              <a:t>39</a:t>
            </a:fld>
            <a:endParaRPr lang="en-GB" smtClean="0">
              <a:latin typeface="Times New Roman Greek" charset="-95"/>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GB" smtClean="0"/>
          </a:p>
        </p:txBody>
      </p:sp>
      <p:sp>
        <p:nvSpPr>
          <p:cNvPr id="141316" name="Slide Number Placeholder 3"/>
          <p:cNvSpPr>
            <a:spLocks noGrp="1"/>
          </p:cNvSpPr>
          <p:nvPr>
            <p:ph type="sldNum" sz="quarter" idx="5"/>
          </p:nvPr>
        </p:nvSpPr>
        <p:spPr>
          <a:noFill/>
        </p:spPr>
        <p:txBody>
          <a:bodyPr/>
          <a:lstStyle/>
          <a:p>
            <a:fld id="{4D49DCA3-A929-4410-A7E9-2C68E6D51C1D}" type="slidenum">
              <a:rPr lang="en-GB" smtClean="0">
                <a:latin typeface="Times New Roman Greek" charset="-95"/>
              </a:rPr>
              <a:pPr/>
              <a:t>50</a:t>
            </a:fld>
            <a:endParaRPr lang="en-GB" smtClean="0">
              <a:latin typeface="Times New Roman Greek" charset="-95"/>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l-GR" sz="1000" smtClean="0">
                <a:latin typeface="Arial" charset="0"/>
              </a:rPr>
              <a:t>Το </a:t>
            </a:r>
            <a:r>
              <a:rPr lang="el-GR" sz="1000" b="1" smtClean="0">
                <a:latin typeface="Arial" charset="0"/>
              </a:rPr>
              <a:t>Ethernet</a:t>
            </a:r>
            <a:r>
              <a:rPr lang="el-GR" sz="1000" smtClean="0">
                <a:latin typeface="Arial" charset="0"/>
              </a:rPr>
              <a:t> είναι η πιό κοινή τεχνολογία του </a:t>
            </a:r>
            <a:r>
              <a:rPr lang="el-GR" sz="1000" smtClean="0">
                <a:latin typeface="Arial" charset="0"/>
                <a:hlinkClick r:id="rId3" tooltip="Τοπικό δίκτυο υπολογιστών"/>
              </a:rPr>
              <a:t>τοπικού LAN</a:t>
            </a:r>
            <a:r>
              <a:rPr lang="el-GR" sz="1000" smtClean="0">
                <a:latin typeface="Arial" charset="0"/>
              </a:rPr>
              <a:t> (δίκτυο τοπικής περιοχής) σε χρήση σήμερα.</a:t>
            </a:r>
          </a:p>
          <a:p>
            <a:r>
              <a:rPr lang="el-GR" sz="1000" smtClean="0">
                <a:latin typeface="Arial" charset="0"/>
              </a:rPr>
              <a:t>Το Ethernet αναπτύχθηκε από την </a:t>
            </a:r>
            <a:r>
              <a:rPr lang="el-GR" sz="1000" i="1" smtClean="0">
                <a:latin typeface="Arial" charset="0"/>
                <a:hlinkClick r:id="rId4" tooltip="Xerox (δεν έχει γραφτεί ακόμα)"/>
              </a:rPr>
              <a:t>Xerox</a:t>
            </a:r>
            <a:r>
              <a:rPr lang="el-GR" sz="1000" smtClean="0">
                <a:latin typeface="Arial" charset="0"/>
              </a:rPr>
              <a:t> στη δεκαετία του '70, και έγινε δημοφιλές μετά από </a:t>
            </a:r>
            <a:r>
              <a:rPr lang="el-GR" sz="1000" i="1" smtClean="0">
                <a:latin typeface="Arial" charset="0"/>
                <a:hlinkClick r:id="rId5" tooltip="Digital Equipment Corporation (δεν έχει γραφτεί ακόμα)"/>
              </a:rPr>
              <a:t>Digital Equipment Corporation</a:t>
            </a:r>
            <a:r>
              <a:rPr lang="el-GR" sz="1000" smtClean="0">
                <a:latin typeface="Arial" charset="0"/>
              </a:rPr>
              <a:t> και η </a:t>
            </a:r>
            <a:r>
              <a:rPr lang="el-GR" sz="1000" i="1" smtClean="0">
                <a:latin typeface="Arial" charset="0"/>
                <a:hlinkClick r:id="rId6" tooltip="Intel Corporation (δεν έχει γραφτεί ακόμα)"/>
              </a:rPr>
              <a:t>Intel</a:t>
            </a:r>
            <a:r>
              <a:rPr lang="el-GR" sz="1000" smtClean="0">
                <a:latin typeface="Arial" charset="0"/>
              </a:rPr>
              <a:t> προσχώρησε σε Xerox στην ανάπτυξη των προτύπων Ethernet το </a:t>
            </a:r>
            <a:r>
              <a:rPr lang="el-GR" sz="1000" smtClean="0">
                <a:latin typeface="Arial" charset="0"/>
                <a:hlinkClick r:id="rId7" tooltip="1980"/>
              </a:rPr>
              <a:t>1980</a:t>
            </a:r>
            <a:r>
              <a:rPr lang="el-GR" sz="1000" smtClean="0">
                <a:latin typeface="Arial" charset="0"/>
              </a:rPr>
              <a:t>.</a:t>
            </a:r>
          </a:p>
          <a:p>
            <a:r>
              <a:rPr lang="el-GR" sz="1000" smtClean="0">
                <a:latin typeface="Arial" charset="0"/>
              </a:rPr>
              <a:t>Το Ethernet έγινε αποδεκτό επίσημα ως ieee πρότυπα 802</a:t>
            </a:r>
            <a:r>
              <a:rPr lang="en-US" sz="1000" smtClean="0">
                <a:latin typeface="Arial" charset="0"/>
              </a:rPr>
              <a:t>.</a:t>
            </a:r>
            <a:r>
              <a:rPr lang="el-GR" sz="1000" smtClean="0">
                <a:latin typeface="Arial" charset="0"/>
              </a:rPr>
              <a:t>3 το </a:t>
            </a:r>
            <a:r>
              <a:rPr lang="el-GR" sz="1000" smtClean="0">
                <a:latin typeface="Arial" charset="0"/>
                <a:hlinkClick r:id="rId8" tooltip="1985"/>
              </a:rPr>
              <a:t>1985</a:t>
            </a:r>
            <a:r>
              <a:rPr lang="el-GR" sz="1000" smtClean="0">
                <a:latin typeface="Arial" charset="0"/>
              </a:rPr>
              <a:t>.</a:t>
            </a:r>
          </a:p>
          <a:p>
            <a:r>
              <a:rPr lang="el-GR" sz="1000" smtClean="0">
                <a:latin typeface="Arial" charset="0"/>
              </a:rPr>
              <a:t>Το αρχικό Xerox Ethernet που χρησιμοποιείται στα δίκτυα 3Mbps. Ethernet μέχρι 10Gbps υπάρχει τώρα.</a:t>
            </a:r>
          </a:p>
          <a:p>
            <a:r>
              <a:rPr lang="el-GR" sz="1000" smtClean="0">
                <a:latin typeface="Arial" charset="0"/>
              </a:rPr>
              <a:t>Ανακτήθηκε από "</a:t>
            </a:r>
            <a:r>
              <a:rPr lang="el-GR" sz="1000" smtClean="0">
                <a:latin typeface="Arial" charset="0"/>
                <a:hlinkClick r:id="rId9"/>
              </a:rPr>
              <a:t>http://el.wikipedia.org/wiki/Ethernet</a:t>
            </a:r>
            <a:r>
              <a:rPr lang="el-GR" sz="1000" smtClean="0">
                <a:latin typeface="Arial" charset="0"/>
              </a:rPr>
              <a:t>“</a:t>
            </a:r>
            <a:endParaRPr lang="en-US" sz="1000" smtClean="0">
              <a:latin typeface="Arial" charset="0"/>
            </a:endParaRPr>
          </a:p>
          <a:p>
            <a:endParaRPr lang="en-US" sz="1000" smtClean="0">
              <a:latin typeface="Arial" charset="0"/>
            </a:endParaRPr>
          </a:p>
          <a:p>
            <a:r>
              <a:rPr lang="el-GR" sz="1100" smtClean="0">
                <a:latin typeface="Arial" charset="0"/>
              </a:rPr>
              <a:t>Physically, a token ring network is wired as a </a:t>
            </a:r>
            <a:r>
              <a:rPr lang="el-GR" sz="1100" smtClean="0">
                <a:latin typeface="Arial" charset="0"/>
                <a:hlinkClick r:id="rId10" tooltip="Star network"/>
              </a:rPr>
              <a:t>star</a:t>
            </a:r>
            <a:r>
              <a:rPr lang="el-GR" sz="1100" smtClean="0">
                <a:latin typeface="Arial" charset="0"/>
              </a:rPr>
              <a:t>, with 'hubs' and arms out to each station and the loop going out-and-back through each.</a:t>
            </a:r>
          </a:p>
          <a:p>
            <a:r>
              <a:rPr lang="el-GR" sz="1100" smtClean="0">
                <a:latin typeface="Arial" charset="0"/>
              </a:rPr>
              <a:t>IBM hermaphroditic connector with locking clip</a:t>
            </a:r>
          </a:p>
          <a:p>
            <a:r>
              <a:rPr lang="el-GR" sz="1100" smtClean="0">
                <a:latin typeface="Arial" charset="0"/>
              </a:rPr>
              <a:t>Cabling is generally IBM "Type-1" </a:t>
            </a:r>
            <a:r>
              <a:rPr lang="el-GR" sz="1100" smtClean="0">
                <a:latin typeface="Arial" charset="0"/>
                <a:hlinkClick r:id="rId11" tooltip="Twisted pair"/>
              </a:rPr>
              <a:t>shielded twisted pair</a:t>
            </a:r>
            <a:r>
              <a:rPr lang="el-GR" sz="1100" smtClean="0">
                <a:latin typeface="Arial" charset="0"/>
              </a:rPr>
              <a:t>, with unique </a:t>
            </a:r>
            <a:r>
              <a:rPr lang="el-GR" sz="1100" smtClean="0">
                <a:latin typeface="Arial" charset="0"/>
                <a:hlinkClick r:id="rId12" tooltip="Gender of connectors and fasteners"/>
              </a:rPr>
              <a:t>hermaphroditic connectors</a:t>
            </a:r>
            <a:r>
              <a:rPr lang="el-GR" sz="1100" smtClean="0">
                <a:latin typeface="Arial" charset="0"/>
              </a:rPr>
              <a:t>. The connectors had the disadvantage of being quite bulky, requiring at least 3 x 3 cm panel space, and, composed of many complex plastic pieces, being quite fragile.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l-GR" smtClean="0">
                <a:latin typeface="Arial" charset="0"/>
              </a:rPr>
              <a:t>The combination of the </a:t>
            </a:r>
            <a:r>
              <a:rPr lang="el-GR" smtClean="0">
                <a:latin typeface="Arial" charset="0"/>
                <a:hlinkClick r:id="rId3" tooltip="Ethernet over twisted pair"/>
              </a:rPr>
              <a:t>twisted pair versions of Ethernet</a:t>
            </a:r>
            <a:r>
              <a:rPr lang="el-GR" smtClean="0">
                <a:latin typeface="Arial" charset="0"/>
              </a:rPr>
              <a:t> for connecting end systems to the network, along with the fiber optic versions for site backbones, is the most widespread wired LAN technology. It has been in use from around 1980</a:t>
            </a:r>
            <a:r>
              <a:rPr lang="el-GR" smtClean="0">
                <a:latin typeface="Arial" charset="0"/>
                <a:hlinkClick r:id="" action="ppaction://noaction"/>
              </a:rPr>
              <a:t>[1]</a:t>
            </a:r>
            <a:r>
              <a:rPr lang="el-GR" smtClean="0">
                <a:latin typeface="Arial" charset="0"/>
              </a:rPr>
              <a:t> to the present, largely replacing competing LAN standards such as </a:t>
            </a:r>
            <a:r>
              <a:rPr lang="el-GR" smtClean="0">
                <a:latin typeface="Arial" charset="0"/>
                <a:hlinkClick r:id="rId4" tooltip="Token ring"/>
              </a:rPr>
              <a:t>token ring</a:t>
            </a:r>
            <a:r>
              <a:rPr lang="el-GR" smtClean="0">
                <a:latin typeface="Arial" charset="0"/>
              </a:rPr>
              <a:t>, </a:t>
            </a:r>
            <a:r>
              <a:rPr lang="el-GR" smtClean="0">
                <a:latin typeface="Arial" charset="0"/>
                <a:hlinkClick r:id="rId5" tooltip="Fiber distributed data interface"/>
              </a:rPr>
              <a:t>FDDI</a:t>
            </a:r>
            <a:r>
              <a:rPr lang="el-GR" smtClean="0">
                <a:latin typeface="Arial" charset="0"/>
              </a:rPr>
              <a:t>, and </a:t>
            </a:r>
            <a:r>
              <a:rPr lang="el-GR" smtClean="0">
                <a:latin typeface="Arial" charset="0"/>
                <a:hlinkClick r:id="rId6" tooltip="ARCNET"/>
              </a:rPr>
              <a:t>ARCNET</a:t>
            </a:r>
            <a:r>
              <a:rPr lang="el-GR"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l-GR" smtClean="0"/>
              <a:t>Μια μεταβλητή είναι </a:t>
            </a:r>
            <a:r>
              <a:rPr lang="en-US" smtClean="0"/>
              <a:t>bursty </a:t>
            </a:r>
            <a:r>
              <a:rPr lang="el-GR" smtClean="0"/>
              <a:t>όταν</a:t>
            </a:r>
            <a:r>
              <a:rPr lang="en-US" smtClean="0"/>
              <a:t> </a:t>
            </a:r>
            <a:r>
              <a:rPr lang="el-GR" smtClean="0"/>
              <a:t>μεταβάλλεται πολύ έντονα με το χρόνο.</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r>
              <a:rPr lang="el-GR" smtClean="0">
                <a:latin typeface="Arial" charset="0"/>
              </a:rPr>
              <a:t>IPv6 has a much larger address space than IPv4, which provides flexibility in allocating addresses and routing traffic. The extended address length (128 bits) is intended to eliminate the need for </a:t>
            </a:r>
            <a:r>
              <a:rPr lang="el-GR" smtClean="0">
                <a:latin typeface="Arial" charset="0"/>
                <a:hlinkClick r:id="rId3" tooltip="Network address translation"/>
              </a:rPr>
              <a:t>network address translation</a:t>
            </a:r>
            <a:r>
              <a:rPr lang="el-GR" smtClean="0">
                <a:latin typeface="Arial" charset="0"/>
              </a:rPr>
              <a:t> to avoid address exhaustion, and also simplifies aspects of address assignment and renumbering, when changing Internet connectivity providers</a:t>
            </a:r>
            <a:r>
              <a:rPr lang="el-GR"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GB" smtClean="0"/>
          </a:p>
        </p:txBody>
      </p:sp>
      <p:sp>
        <p:nvSpPr>
          <p:cNvPr id="147460" name="Slide Number Placeholder 3"/>
          <p:cNvSpPr txBox="1">
            <a:spLocks noGrp="1"/>
          </p:cNvSpPr>
          <p:nvPr/>
        </p:nvSpPr>
        <p:spPr bwMode="auto">
          <a:xfrm>
            <a:off x="4056063" y="9745663"/>
            <a:ext cx="3021012" cy="495300"/>
          </a:xfrm>
          <a:prstGeom prst="rect">
            <a:avLst/>
          </a:prstGeom>
          <a:noFill/>
          <a:ln w="9525">
            <a:noFill/>
            <a:miter lim="800000"/>
            <a:headEnd/>
            <a:tailEnd/>
          </a:ln>
        </p:spPr>
        <p:txBody>
          <a:bodyPr lIns="21587" tIns="0" rIns="21587" bIns="0" anchor="b"/>
          <a:lstStyle/>
          <a:p>
            <a:pPr defTabSz="996950" eaLnBrk="0" hangingPunct="0"/>
            <a:fld id="{16BB1B1F-2704-431A-980B-03FE5CC32322}" type="slidenum">
              <a:rPr lang="en-US" sz="1300" i="1">
                <a:latin typeface="Times New Roman Greek" charset="-95"/>
              </a:rPr>
              <a:pPr defTabSz="996950" eaLnBrk="0" hangingPunct="0"/>
              <a:t>130</a:t>
            </a:fld>
            <a:endParaRPr lang="en-US" sz="1300" i="1">
              <a:latin typeface="Times New Roman Greek" charset="-95"/>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GB" smtClean="0"/>
          </a:p>
        </p:txBody>
      </p:sp>
      <p:sp>
        <p:nvSpPr>
          <p:cNvPr id="148484" name="Slide Number Placeholder 3"/>
          <p:cNvSpPr txBox="1">
            <a:spLocks noGrp="1"/>
          </p:cNvSpPr>
          <p:nvPr/>
        </p:nvSpPr>
        <p:spPr bwMode="auto">
          <a:xfrm>
            <a:off x="4056063" y="9745663"/>
            <a:ext cx="3021012" cy="495300"/>
          </a:xfrm>
          <a:prstGeom prst="rect">
            <a:avLst/>
          </a:prstGeom>
          <a:noFill/>
          <a:ln w="9525">
            <a:noFill/>
            <a:miter lim="800000"/>
            <a:headEnd/>
            <a:tailEnd/>
          </a:ln>
        </p:spPr>
        <p:txBody>
          <a:bodyPr lIns="21587" tIns="0" rIns="21587" bIns="0" anchor="b"/>
          <a:lstStyle/>
          <a:p>
            <a:pPr defTabSz="996950" eaLnBrk="0" hangingPunct="0"/>
            <a:fld id="{6F344B25-AAC0-4DE3-80E3-A857D403C662}" type="slidenum">
              <a:rPr lang="en-US" sz="1300" i="1">
                <a:latin typeface="Times New Roman Greek" charset="-95"/>
              </a:rPr>
              <a:pPr defTabSz="996950" eaLnBrk="0" hangingPunct="0"/>
              <a:t>131</a:t>
            </a:fld>
            <a:endParaRPr lang="en-US" sz="1300" i="1">
              <a:latin typeface="Times New Roman Greek" charset="-95"/>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GB" smtClean="0"/>
          </a:p>
        </p:txBody>
      </p:sp>
      <p:sp>
        <p:nvSpPr>
          <p:cNvPr id="131076" name="Slide Number Placeholder 3"/>
          <p:cNvSpPr>
            <a:spLocks noGrp="1"/>
          </p:cNvSpPr>
          <p:nvPr>
            <p:ph type="sldNum" sz="quarter" idx="5"/>
          </p:nvPr>
        </p:nvSpPr>
        <p:spPr>
          <a:noFill/>
        </p:spPr>
        <p:txBody>
          <a:bodyPr/>
          <a:lstStyle/>
          <a:p>
            <a:fld id="{7BCEC2F0-B740-4E0D-A863-B618A368AFD5}" type="slidenum">
              <a:rPr lang="en-US" smtClean="0">
                <a:latin typeface="Times New Roman Greek" charset="-95"/>
              </a:rPr>
              <a:pPr/>
              <a:t>4</a:t>
            </a:fld>
            <a:endParaRPr lang="en-US" smtClean="0">
              <a:latin typeface="Times New Roman Greek" charset="-95"/>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2188" y="768350"/>
            <a:ext cx="5114925" cy="3836988"/>
          </a:xfrm>
          <a:ln/>
        </p:spPr>
      </p:sp>
      <p:sp>
        <p:nvSpPr>
          <p:cNvPr id="132099"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latin typeface="Arial" charset="0"/>
              </a:rPr>
              <a:t>Slide from Constantine Dovrolis’s lecture (net-science-overview)</a:t>
            </a:r>
            <a:endParaRPr lang="el-G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l-GR" smtClean="0">
                <a:latin typeface="Arial" charset="0"/>
              </a:rPr>
              <a:t>ΕΔΕΤ2 αποτελεί οπτικό δίκτυο νέας γενιάς τεχνολογίας Πολυπλεξίας Μήκους Κύματος (WavelengthDivisionMultiplexing – WDM) υπερ-υψηλών ταχυτήτων (1-2,5 Gbps). Όλοι οι κόμβοι βασίζονται σε δρομολογητές ταχυτήτων Gigabit και διασυνδέονται μεταξύ τους με ένα δίκτυο ταχυτήτων 2.5 Gbps πάνω από τεχνολογία DWDM με μισθωμένα μήκη κύματος ( λάμδα) από τον ΟΤΕ. Στη περιοχή της Κρήτης, οι δύο επιπλέον κόμβοι βασίζονται σε τεχνολογίες μεταγωγής (switching), ορίζοντας με αυτόν τον τρόπο το δίκτυο ευρείας περιοχής (ΜΑΝ) της Κρήτης. </a:t>
            </a:r>
            <a:br>
              <a:rPr lang="el-GR" smtClean="0">
                <a:latin typeface="Arial" charset="0"/>
              </a:rPr>
            </a:br>
            <a:endParaRPr lang="el-G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algn="r" eaLnBrk="1" hangingPunct="1">
              <a:spcBef>
                <a:spcPct val="0"/>
              </a:spcBef>
            </a:pPr>
            <a:r>
              <a:rPr lang="en-US" smtClean="0"/>
              <a:t>Thanks to David Miller from AT&amp;T</a:t>
            </a:r>
            <a:endParaRPr lang="el-GR" smtClean="0"/>
          </a:p>
          <a:p>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z="1000" smtClean="0">
                <a:latin typeface="Arial" charset="0"/>
              </a:rPr>
              <a:t>About Stratoliner: </a:t>
            </a:r>
            <a:r>
              <a:rPr lang="el-GR" sz="1000" smtClean="0">
                <a:latin typeface="Arial" charset="0"/>
              </a:rPr>
              <a:t>The first hurdle came in securing an airtight cabin, but success in this operation had to be accompanied by better engines, as was done in the Boeing Stratoliner introduced in 1940. Capable of flying at 14,000 feet and at a speed of 200 mile/h, the Stratoliner had just begun service when war in Europe broke out; development of this pioneering...</a:t>
            </a:r>
            <a:endParaRPr lang="el-GR" sz="1000" i="1" smtClean="0">
              <a:latin typeface="Arial" charset="0"/>
            </a:endParaRPr>
          </a:p>
          <a:p>
            <a:r>
              <a:rPr lang="el-GR" sz="1000" i="1" smtClean="0">
                <a:latin typeface="Arial" charset="0"/>
              </a:rPr>
              <a:t>in</a:t>
            </a:r>
            <a:r>
              <a:rPr lang="el-GR" sz="1000" smtClean="0">
                <a:latin typeface="Arial" charset="0"/>
                <a:hlinkClick r:id="rId3"/>
              </a:rPr>
              <a:t> flight, history of: From airmail to airlines in the United States</a:t>
            </a:r>
            <a:r>
              <a:rPr lang="el-GR" sz="1000" smtClean="0">
                <a:latin typeface="Arial" charset="0"/>
              </a:rPr>
              <a:t> ) Boeing’s Stratoliner, a pathbreaking transport that featured a pressurized cabin, entered service in 1940. Pressurization enabled airliners to fly above adverse weather, permitting transports to maintain dependable schedules and giving passengers a more comfortable trip. Moreover, at higher altitudes, airliners actually experienced less atmospheric friction, or drag, enhancing their performance...</a:t>
            </a:r>
          </a:p>
          <a:p>
            <a:pPr eaLnBrk="1" hangingPunct="1"/>
            <a:endParaRPr lang="en-GB" sz="1000" smtClean="0"/>
          </a:p>
          <a:p>
            <a:pPr eaLnBrk="1" hangingPunct="1"/>
            <a:endParaRPr lang="en-GB" sz="1000" smtClean="0"/>
          </a:p>
        </p:txBody>
      </p:sp>
      <p:sp>
        <p:nvSpPr>
          <p:cNvPr id="136196" name="Slide Number Placeholder 3"/>
          <p:cNvSpPr txBox="1">
            <a:spLocks noGrp="1"/>
          </p:cNvSpPr>
          <p:nvPr/>
        </p:nvSpPr>
        <p:spPr bwMode="auto">
          <a:xfrm>
            <a:off x="4056063" y="9745663"/>
            <a:ext cx="3021012" cy="495300"/>
          </a:xfrm>
          <a:prstGeom prst="rect">
            <a:avLst/>
          </a:prstGeom>
          <a:noFill/>
          <a:ln w="9525">
            <a:noFill/>
            <a:miter lim="800000"/>
            <a:headEnd/>
            <a:tailEnd/>
          </a:ln>
        </p:spPr>
        <p:txBody>
          <a:bodyPr lIns="21587" tIns="0" rIns="21587" bIns="0" anchor="b"/>
          <a:lstStyle/>
          <a:p>
            <a:pPr defTabSz="996950" eaLnBrk="0" hangingPunct="0"/>
            <a:fld id="{CF7751CB-517A-4186-90C4-0DD5DD7B0B6C}" type="slidenum">
              <a:rPr lang="en-GB" sz="1300" i="1">
                <a:latin typeface="Times New Roman Greek" charset="-95"/>
              </a:rPr>
              <a:pPr defTabSz="996950" eaLnBrk="0" hangingPunct="0"/>
              <a:t>28</a:t>
            </a:fld>
            <a:endParaRPr lang="en-GB" sz="1300" i="1">
              <a:latin typeface="Times New Roman Greek" charset="-95"/>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992188" y="768350"/>
            <a:ext cx="5114925" cy="3836988"/>
          </a:xfrm>
          <a:ln/>
        </p:spPr>
      </p:sp>
      <p:sp>
        <p:nvSpPr>
          <p:cNvPr id="137219"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92188" y="768350"/>
            <a:ext cx="5114925" cy="3836988"/>
          </a:xfrm>
          <a:ln/>
        </p:spPr>
      </p:sp>
      <p:sp>
        <p:nvSpPr>
          <p:cNvPr id="138243"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1027"/>
          <p:cNvSpPr>
            <a:spLocks noGrp="1" noChangeArrowheads="1"/>
          </p:cNvSpPr>
          <p:nvPr>
            <p:ph type="ctrTitle" sz="quarter"/>
          </p:nvPr>
        </p:nvSpPr>
        <p:spPr>
          <a:xfrm>
            <a:off x="381000" y="858838"/>
            <a:ext cx="8305800" cy="1143000"/>
          </a:xfrm>
        </p:spPr>
        <p:txBody>
          <a:bodyPr/>
          <a:lstStyle>
            <a:lvl1pPr algn="ctr">
              <a:defRPr/>
            </a:lvl1pPr>
          </a:lstStyle>
          <a:p>
            <a:r>
              <a:rPr lang="en-US"/>
              <a:t>Click to edit Master title style</a:t>
            </a:r>
          </a:p>
        </p:txBody>
      </p:sp>
      <p:sp>
        <p:nvSpPr>
          <p:cNvPr id="3076" name="Rectangle 1028"/>
          <p:cNvSpPr>
            <a:spLocks noGrp="1" noChangeArrowheads="1"/>
          </p:cNvSpPr>
          <p:nvPr>
            <p:ph type="subTitle" sz="quarter" idx="1"/>
          </p:nvPr>
        </p:nvSpPr>
        <p:spPr>
          <a:xfrm>
            <a:off x="990600" y="2405063"/>
            <a:ext cx="7086600" cy="2805112"/>
          </a:xfrm>
        </p:spPr>
        <p:txBody>
          <a:bodyPr/>
          <a:lstStyle>
            <a:lvl1pPr marL="0" indent="0" algn="ctr">
              <a:buFont typeface="Monotype Sorts" pitchFamily="2" charset="2"/>
              <a:buNone/>
              <a:defRPr/>
            </a:lvl1pPr>
          </a:lstStyle>
          <a:p>
            <a:r>
              <a:rPr lang="en-US"/>
              <a:t>Click to edit Master subtitle style</a:t>
            </a:r>
          </a:p>
        </p:txBody>
      </p:sp>
      <p:sp>
        <p:nvSpPr>
          <p:cNvPr id="4" name="Rectangle 1029"/>
          <p:cNvSpPr>
            <a:spLocks noGrp="1" noChangeArrowheads="1"/>
          </p:cNvSpPr>
          <p:nvPr>
            <p:ph type="dt" sz="quarter" idx="10"/>
          </p:nvPr>
        </p:nvSpPr>
        <p:spPr>
          <a:xfrm>
            <a:off x="3810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a:latin typeface="Times New Roman Greek" charset="0"/>
              </a:defRPr>
            </a:lvl1pPr>
          </a:lstStyle>
          <a:p>
            <a:pPr>
              <a:defRPr/>
            </a:pPr>
            <a:endParaRPr lang="en-US"/>
          </a:p>
        </p:txBody>
      </p:sp>
      <p:sp>
        <p:nvSpPr>
          <p:cNvPr id="6" name="Rectangle 1031"/>
          <p:cNvSpPr>
            <a:spLocks noGrp="1" noChangeArrowheads="1"/>
          </p:cNvSpPr>
          <p:nvPr>
            <p:ph type="sldNum" sz="quarter" idx="12"/>
          </p:nvPr>
        </p:nvSpPr>
        <p:spPr>
          <a:xfrm>
            <a:off x="6858000" y="6248400"/>
            <a:ext cx="1905000" cy="457200"/>
          </a:xfrm>
        </p:spPr>
        <p:txBody>
          <a:bodyPr/>
          <a:lstStyle>
            <a:lvl1pPr>
              <a:defRPr/>
            </a:lvl1pPr>
          </a:lstStyle>
          <a:p>
            <a:pPr>
              <a:defRPr/>
            </a:pPr>
            <a:fld id="{D661B321-7DDD-4B18-9790-416BA6E886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CBF7096-6172-4F1C-9D4F-E1EF568A61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7013"/>
            <a:ext cx="2209800" cy="5564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 y="227013"/>
            <a:ext cx="6477000" cy="5564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46247CE-2531-43E8-BAF7-74CA646BDD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227013"/>
            <a:ext cx="8839200" cy="5564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72163E6E-D839-443A-95F1-465FCA41DE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E21E9FF-0E34-413B-8A62-23FD936E47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CD476EA-D7F1-4253-BF1B-CCE03493E7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9250" y="1143000"/>
            <a:ext cx="40544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56125" y="1143000"/>
            <a:ext cx="40544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D4C2C0F-465F-41D2-A405-6DC9E83F95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99EBDA1-C1BA-45CA-9569-3467DF3657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8C226AA-3D91-41A5-B043-C8A59D62F0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00121F0D-B964-4E89-8301-117424BFD6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256C044-D6C5-44A0-9569-8ED60F99F4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3639B49-004B-44FD-BE20-0D71963AE3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27013"/>
            <a:ext cx="8839200" cy="763587"/>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Line 3"/>
          <p:cNvSpPr>
            <a:spLocks noChangeShapeType="1"/>
          </p:cNvSpPr>
          <p:nvPr/>
        </p:nvSpPr>
        <p:spPr bwMode="auto">
          <a:xfrm>
            <a:off x="153988" y="990600"/>
            <a:ext cx="8329612" cy="0"/>
          </a:xfrm>
          <a:prstGeom prst="line">
            <a:avLst/>
          </a:prstGeom>
          <a:noFill/>
          <a:ln w="50800">
            <a:solidFill>
              <a:srgbClr val="0000CC"/>
            </a:solidFill>
            <a:round/>
            <a:headEnd type="none" w="sm" len="sm"/>
            <a:tailEnd type="none" w="sm" len="sm"/>
          </a:ln>
          <a:effectLst/>
        </p:spPr>
        <p:txBody>
          <a:bodyPr wrap="none" anchor="ctr"/>
          <a:lstStyle/>
          <a:p>
            <a:pPr>
              <a:defRPr/>
            </a:pPr>
            <a:endParaRPr lang="en-GB">
              <a:ea typeface="+mn-ea"/>
            </a:endParaRPr>
          </a:p>
        </p:txBody>
      </p:sp>
      <p:sp>
        <p:nvSpPr>
          <p:cNvPr id="1028" name="Rectangle 4"/>
          <p:cNvSpPr>
            <a:spLocks noGrp="1" noChangeArrowheads="1"/>
          </p:cNvSpPr>
          <p:nvPr>
            <p:ph type="body" idx="1"/>
          </p:nvPr>
        </p:nvSpPr>
        <p:spPr bwMode="auto">
          <a:xfrm>
            <a:off x="349250" y="1143000"/>
            <a:ext cx="826135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atin typeface="Times New Roman Greek" charset="0"/>
              </a:defRPr>
            </a:lvl1pPr>
          </a:lstStyle>
          <a:p>
            <a:pPr>
              <a:defRPr/>
            </a:pPr>
            <a:endParaRPr lang="en-US"/>
          </a:p>
        </p:txBody>
      </p:sp>
      <p:sp>
        <p:nvSpPr>
          <p:cNvPr id="1030" name="Rectangle 6"/>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Greek" charset="0"/>
              </a:defRPr>
            </a:lvl1pPr>
          </a:lstStyle>
          <a:p>
            <a:pPr>
              <a:defRPr/>
            </a:pPr>
            <a:fld id="{E7E5D17C-64AF-4565-B30A-E5DD3425F51E}" type="slidenum">
              <a:rPr lang="en-US"/>
              <a:pPr>
                <a:defRPr/>
              </a:pPr>
              <a:t>‹#›</a:t>
            </a:fld>
            <a:endParaRPr lang="en-US"/>
          </a:p>
        </p:txBody>
      </p:sp>
      <p:sp>
        <p:nvSpPr>
          <p:cNvPr id="1033" name="Rectangle 9"/>
          <p:cNvSpPr>
            <a:spLocks noChangeArrowheads="1"/>
          </p:cNvSpPr>
          <p:nvPr/>
        </p:nvSpPr>
        <p:spPr bwMode="auto">
          <a:xfrm>
            <a:off x="7308850" y="6308725"/>
            <a:ext cx="1600200" cy="304800"/>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400">
                <a:solidFill>
                  <a:schemeClr val="bg2"/>
                </a:solidFill>
                <a:latin typeface="Times New Roman Greek" charset="0"/>
              </a:rPr>
              <a:t> </a:t>
            </a:r>
            <a:r>
              <a:rPr lang="el-GR" sz="1400">
                <a:solidFill>
                  <a:schemeClr val="bg2"/>
                </a:solidFill>
                <a:latin typeface="Times New Roman Greek" charset="0"/>
              </a:rPr>
              <a:t>Εισαγωγή</a:t>
            </a:r>
            <a:r>
              <a:rPr lang="en-US" sz="1400">
                <a:solidFill>
                  <a:schemeClr val="bg2"/>
                </a:solidFill>
                <a:latin typeface="Times New Roman Greek" charset="0"/>
              </a:rPr>
              <a:t> - </a:t>
            </a:r>
            <a:fld id="{3A69E816-D29A-40F3-915A-BA3227C6E00B}" type="slidenum">
              <a:rPr lang="en-US" sz="1400">
                <a:solidFill>
                  <a:schemeClr val="bg2"/>
                </a:solidFill>
                <a:latin typeface="Times New Roman Greek" charset="0"/>
              </a:rPr>
              <a:pPr algn="ctr" eaLnBrk="0" hangingPunct="0">
                <a:defRPr/>
              </a:pPr>
              <a:t>‹#›</a:t>
            </a:fld>
            <a:r>
              <a:rPr lang="en-US" sz="1400">
                <a:solidFill>
                  <a:schemeClr val="bg2"/>
                </a:solidFill>
                <a:latin typeface="Times New Roman Greek" charset="0"/>
              </a:rPr>
              <a:t> </a:t>
            </a:r>
          </a:p>
        </p:txBody>
      </p:sp>
    </p:spTree>
  </p:cSld>
  <p:clrMap bg1="lt1" tx1="dk1" bg2="lt2" tx2="dk2" accent1="accent1" accent2="accent2" accent3="accent3" accent4="accent4" accent5="accent5" accent6="accent6" hlink="hlink" folHlink="folHlink"/>
  <p:sldLayoutIdLst>
    <p:sldLayoutId id="2147483849"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l" rtl="0" eaLnBrk="0" fontAlgn="base" hangingPunct="0">
        <a:spcBef>
          <a:spcPct val="0"/>
        </a:spcBef>
        <a:spcAft>
          <a:spcPct val="0"/>
        </a:spcAft>
        <a:defRPr sz="3200">
          <a:solidFill>
            <a:srgbClr val="000066"/>
          </a:solidFill>
          <a:latin typeface="+mj-lt"/>
          <a:ea typeface="ＭＳ Ｐゴシック" charset="-128"/>
          <a:cs typeface="+mj-cs"/>
        </a:defRPr>
      </a:lvl1pPr>
      <a:lvl2pPr algn="l" rtl="0" eaLnBrk="0" fontAlgn="base" hangingPunct="0">
        <a:spcBef>
          <a:spcPct val="0"/>
        </a:spcBef>
        <a:spcAft>
          <a:spcPct val="0"/>
        </a:spcAft>
        <a:defRPr sz="3200">
          <a:solidFill>
            <a:srgbClr val="000066"/>
          </a:solidFill>
          <a:latin typeface="Arial Greek" charset="-95"/>
          <a:ea typeface="ＭＳ Ｐゴシック" charset="-128"/>
        </a:defRPr>
      </a:lvl2pPr>
      <a:lvl3pPr algn="l" rtl="0" eaLnBrk="0" fontAlgn="base" hangingPunct="0">
        <a:spcBef>
          <a:spcPct val="0"/>
        </a:spcBef>
        <a:spcAft>
          <a:spcPct val="0"/>
        </a:spcAft>
        <a:defRPr sz="3200">
          <a:solidFill>
            <a:srgbClr val="000066"/>
          </a:solidFill>
          <a:latin typeface="Arial Greek" charset="-95"/>
          <a:ea typeface="ＭＳ Ｐゴシック" charset="-128"/>
        </a:defRPr>
      </a:lvl3pPr>
      <a:lvl4pPr algn="l" rtl="0" eaLnBrk="0" fontAlgn="base" hangingPunct="0">
        <a:spcBef>
          <a:spcPct val="0"/>
        </a:spcBef>
        <a:spcAft>
          <a:spcPct val="0"/>
        </a:spcAft>
        <a:defRPr sz="3200">
          <a:solidFill>
            <a:srgbClr val="000066"/>
          </a:solidFill>
          <a:latin typeface="Arial Greek" charset="-95"/>
          <a:ea typeface="ＭＳ Ｐゴシック" charset="-128"/>
        </a:defRPr>
      </a:lvl4pPr>
      <a:lvl5pPr algn="l" rtl="0" eaLnBrk="0" fontAlgn="base" hangingPunct="0">
        <a:spcBef>
          <a:spcPct val="0"/>
        </a:spcBef>
        <a:spcAft>
          <a:spcPct val="0"/>
        </a:spcAft>
        <a:defRPr sz="3200">
          <a:solidFill>
            <a:srgbClr val="000066"/>
          </a:solidFill>
          <a:latin typeface="Arial Greek" charset="-95"/>
          <a:ea typeface="ＭＳ Ｐゴシック" charset="-128"/>
        </a:defRPr>
      </a:lvl5pPr>
      <a:lvl6pPr marL="457200" algn="l" rtl="0" fontAlgn="base">
        <a:spcBef>
          <a:spcPct val="0"/>
        </a:spcBef>
        <a:spcAft>
          <a:spcPct val="0"/>
        </a:spcAft>
        <a:defRPr sz="3200">
          <a:solidFill>
            <a:srgbClr val="000066"/>
          </a:solidFill>
          <a:latin typeface="Arial Greek" charset="-95"/>
        </a:defRPr>
      </a:lvl6pPr>
      <a:lvl7pPr marL="914400" algn="l" rtl="0" fontAlgn="base">
        <a:spcBef>
          <a:spcPct val="0"/>
        </a:spcBef>
        <a:spcAft>
          <a:spcPct val="0"/>
        </a:spcAft>
        <a:defRPr sz="3200">
          <a:solidFill>
            <a:srgbClr val="000066"/>
          </a:solidFill>
          <a:latin typeface="Arial Greek" charset="-95"/>
        </a:defRPr>
      </a:lvl7pPr>
      <a:lvl8pPr marL="1371600" algn="l" rtl="0" fontAlgn="base">
        <a:spcBef>
          <a:spcPct val="0"/>
        </a:spcBef>
        <a:spcAft>
          <a:spcPct val="0"/>
        </a:spcAft>
        <a:defRPr sz="3200">
          <a:solidFill>
            <a:srgbClr val="000066"/>
          </a:solidFill>
          <a:latin typeface="Arial Greek" charset="-95"/>
        </a:defRPr>
      </a:lvl8pPr>
      <a:lvl9pPr marL="1828800" algn="l" rtl="0" fontAlgn="base">
        <a:spcBef>
          <a:spcPct val="0"/>
        </a:spcBef>
        <a:spcAft>
          <a:spcPct val="0"/>
        </a:spcAft>
        <a:defRPr sz="3200">
          <a:solidFill>
            <a:srgbClr val="000066"/>
          </a:solidFill>
          <a:latin typeface="Arial Greek" charset="-95"/>
        </a:defRPr>
      </a:lvl9pPr>
    </p:titleStyle>
    <p:bodyStyle>
      <a:lvl1pPr marL="342900" indent="-342900" algn="l" rtl="0" eaLnBrk="0" fontAlgn="base" hangingPunct="0">
        <a:spcBef>
          <a:spcPct val="20000"/>
        </a:spcBef>
        <a:spcAft>
          <a:spcPct val="0"/>
        </a:spcAft>
        <a:buClr>
          <a:srgbClr val="C700C7"/>
        </a:buClr>
        <a:buSzPct val="64000"/>
        <a:buFont typeface="Monotype Sorts" pitchFamily="2" charset="2"/>
        <a:buChar char="l"/>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C700C7"/>
        </a:buClr>
        <a:buSzPct val="64000"/>
        <a:buFont typeface="Monotype Sorts" pitchFamily="2" charset="2"/>
        <a:buChar char="n"/>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C700C7"/>
        </a:buClr>
        <a:buFont typeface="Arial Greek" charset="-95"/>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C700C7"/>
        </a:buClr>
        <a:buSzPct val="64000"/>
        <a:buFont typeface="Monotype Sorts" pitchFamily="2" charset="2"/>
        <a:buChar char="u"/>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C700C7"/>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C700C7"/>
        </a:buClr>
        <a:buChar char="–"/>
        <a:defRPr>
          <a:solidFill>
            <a:schemeClr val="tx1"/>
          </a:solidFill>
          <a:latin typeface="+mn-lt"/>
        </a:defRPr>
      </a:lvl6pPr>
      <a:lvl7pPr marL="2686050" indent="-228600" algn="l" rtl="0" fontAlgn="base">
        <a:spcBef>
          <a:spcPct val="20000"/>
        </a:spcBef>
        <a:spcAft>
          <a:spcPct val="0"/>
        </a:spcAft>
        <a:buClr>
          <a:srgbClr val="C700C7"/>
        </a:buClr>
        <a:buChar char="–"/>
        <a:defRPr>
          <a:solidFill>
            <a:schemeClr val="tx1"/>
          </a:solidFill>
          <a:latin typeface="+mn-lt"/>
        </a:defRPr>
      </a:lvl7pPr>
      <a:lvl8pPr marL="3143250" indent="-228600" algn="l" rtl="0" fontAlgn="base">
        <a:spcBef>
          <a:spcPct val="20000"/>
        </a:spcBef>
        <a:spcAft>
          <a:spcPct val="0"/>
        </a:spcAft>
        <a:buClr>
          <a:srgbClr val="C700C7"/>
        </a:buClr>
        <a:buChar char="–"/>
        <a:defRPr>
          <a:solidFill>
            <a:schemeClr val="tx1"/>
          </a:solidFill>
          <a:latin typeface="+mn-lt"/>
        </a:defRPr>
      </a:lvl8pPr>
      <a:lvl9pPr marL="3600450" indent="-228600" algn="l" rtl="0" fontAlgn="base">
        <a:spcBef>
          <a:spcPct val="20000"/>
        </a:spcBef>
        <a:spcAft>
          <a:spcPct val="0"/>
        </a:spcAft>
        <a:buClr>
          <a:srgbClr val="C700C7"/>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image" Target="../media/image5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4.jpeg"/><Relationship Id="rId7" Type="http://schemas.openxmlformats.org/officeDocument/2006/relationships/image" Target="../media/image67.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32.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rfc-editor.org/rfc/rfc1958.txt"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gif"/></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maria@csd.uoc.g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hy335a-list@csd.uoc.gr" TargetMode="External"/><Relationship Id="rId4" Type="http://schemas.openxmlformats.org/officeDocument/2006/relationships/hyperlink" Target="http://www.csd.uoc.gr/~hy335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en.wikipedia.org/wiki/Xerox_PARC"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en.wikipedia.org/wiki/Token_ring" TargetMode="External"/><Relationship Id="rId2" Type="http://schemas.openxmlformats.org/officeDocument/2006/relationships/hyperlink" Target="http://en.wikipedia.org/wiki/Ethernet_over_twisted_pair" TargetMode="External"/><Relationship Id="rId1" Type="http://schemas.openxmlformats.org/officeDocument/2006/relationships/slideLayout" Target="../slideLayouts/slideLayout2.xml"/><Relationship Id="rId5" Type="http://schemas.openxmlformats.org/officeDocument/2006/relationships/hyperlink" Target="http://en.wikipedia.org/wiki/ARCNET" TargetMode="External"/><Relationship Id="rId4" Type="http://schemas.openxmlformats.org/officeDocument/2006/relationships/hyperlink" Target="http://en.wikipedia.org/wiki/Fiber_distributed_data_interfa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28775"/>
            <a:ext cx="8458200" cy="3086100"/>
          </a:xfrm>
        </p:spPr>
        <p:txBody>
          <a:bodyPr/>
          <a:lstStyle/>
          <a:p>
            <a:pPr eaLnBrk="1" hangingPunct="1"/>
            <a:r>
              <a:rPr lang="en-US" smtClean="0"/>
              <a:t>HY-335 : </a:t>
            </a:r>
            <a:r>
              <a:rPr lang="el-GR" smtClean="0"/>
              <a:t>Δίκτυα Υπολογιστών</a:t>
            </a:r>
            <a:br>
              <a:rPr lang="el-GR" smtClean="0"/>
            </a:br>
            <a:r>
              <a:rPr lang="el-GR" smtClean="0"/>
              <a:t/>
            </a:r>
            <a:br>
              <a:rPr lang="el-GR" smtClean="0"/>
            </a:br>
            <a:endParaRPr lang="en-GB" smtClean="0"/>
          </a:p>
        </p:txBody>
      </p:sp>
      <p:sp>
        <p:nvSpPr>
          <p:cNvPr id="3075" name="Rectangle 3"/>
          <p:cNvSpPr>
            <a:spLocks noGrp="1" noChangeArrowheads="1"/>
          </p:cNvSpPr>
          <p:nvPr>
            <p:ph type="subTitle" idx="1"/>
          </p:nvPr>
        </p:nvSpPr>
        <p:spPr>
          <a:xfrm>
            <a:off x="357188" y="3571875"/>
            <a:ext cx="8472487" cy="2743200"/>
          </a:xfrm>
        </p:spPr>
        <p:txBody>
          <a:bodyPr/>
          <a:lstStyle/>
          <a:p>
            <a:pPr marL="63500" eaLnBrk="1" hangingPunct="1"/>
            <a:endParaRPr lang="el-GR" sz="2800" dirty="0" smtClean="0"/>
          </a:p>
          <a:p>
            <a:pPr marL="63500" eaLnBrk="1" hangingPunct="1"/>
            <a:r>
              <a:rPr lang="el-GR" sz="2800" dirty="0" smtClean="0">
                <a:latin typeface="Arial" charset="0"/>
              </a:rPr>
              <a:t>Μαρία </a:t>
            </a:r>
            <a:r>
              <a:rPr lang="el-GR" sz="2800" dirty="0" err="1" smtClean="0"/>
              <a:t>Παπαδοπούλη</a:t>
            </a:r>
            <a:endParaRPr lang="el-GR" sz="2800" dirty="0" smtClean="0"/>
          </a:p>
          <a:p>
            <a:pPr marL="63500" eaLnBrk="1" hangingPunct="1"/>
            <a:endParaRPr lang="el-GR" dirty="0" smtClean="0"/>
          </a:p>
          <a:p>
            <a:pPr marL="63500" eaLnBrk="1" hangingPunct="1"/>
            <a:r>
              <a:rPr lang="el-GR" dirty="0" smtClean="0"/>
              <a:t>Τμήμα Επιστήμης Υπολογιστών</a:t>
            </a:r>
          </a:p>
          <a:p>
            <a:pPr marL="63500" eaLnBrk="1" hangingPunct="1"/>
            <a:r>
              <a:rPr lang="el-GR" dirty="0" smtClean="0"/>
              <a:t>Πανεπιστήμιο Κρήτης</a:t>
            </a:r>
          </a:p>
          <a:p>
            <a:pPr marL="63500" eaLnBrk="1" hangingPunct="1"/>
            <a:r>
              <a:rPr lang="el-GR" dirty="0" smtClean="0"/>
              <a:t>Χειμερινό εξάμηνο 20</a:t>
            </a:r>
            <a:r>
              <a:rPr lang="en-US" dirty="0" smtClean="0"/>
              <a:t>14</a:t>
            </a:r>
            <a:r>
              <a:rPr lang="el-GR" dirty="0" smtClean="0"/>
              <a:t>-20</a:t>
            </a:r>
            <a:r>
              <a:rPr lang="en-US" dirty="0" smtClean="0"/>
              <a:t>15</a:t>
            </a:r>
            <a:endParaRPr lang="en-GB" dirty="0" smtClean="0"/>
          </a:p>
          <a:p>
            <a:pPr marL="63500" eaLnBrk="1" hangingPunct="1"/>
            <a:endParaRPr lang="en-GB" dirty="0" smtClean="0"/>
          </a:p>
        </p:txBody>
      </p:sp>
      <p:pic>
        <p:nvPicPr>
          <p:cNvPr id="3076" name="Picture 5" descr="economist1"/>
          <p:cNvPicPr>
            <a:picLocks noChangeAspect="1" noChangeArrowheads="1"/>
          </p:cNvPicPr>
          <p:nvPr/>
        </p:nvPicPr>
        <p:blipFill>
          <a:blip r:embed="rId2" cstate="print"/>
          <a:srcRect/>
          <a:stretch>
            <a:fillRect/>
          </a:stretch>
        </p:blipFill>
        <p:spPr bwMode="auto">
          <a:xfrm>
            <a:off x="0" y="0"/>
            <a:ext cx="2038350" cy="1673225"/>
          </a:xfrm>
          <a:prstGeom prst="rect">
            <a:avLst/>
          </a:prstGeom>
          <a:noFill/>
          <a:ln w="9525">
            <a:noFill/>
            <a:miter lim="800000"/>
            <a:headEnd/>
            <a:tailEnd/>
          </a:ln>
        </p:spPr>
      </p:pic>
      <p:grpSp>
        <p:nvGrpSpPr>
          <p:cNvPr id="3077" name="Group 42"/>
          <p:cNvGrpSpPr>
            <a:grpSpLocks/>
          </p:cNvGrpSpPr>
          <p:nvPr/>
        </p:nvGrpSpPr>
        <p:grpSpPr bwMode="auto">
          <a:xfrm>
            <a:off x="4751388" y="0"/>
            <a:ext cx="4392612" cy="3527425"/>
            <a:chOff x="567" y="482"/>
            <a:chExt cx="2767" cy="2222"/>
          </a:xfrm>
        </p:grpSpPr>
        <p:sp>
          <p:nvSpPr>
            <p:cNvPr id="3078" name="Rectangle 43"/>
            <p:cNvSpPr>
              <a:spLocks noChangeArrowheads="1"/>
            </p:cNvSpPr>
            <p:nvPr/>
          </p:nvSpPr>
          <p:spPr bwMode="auto">
            <a:xfrm>
              <a:off x="2103" y="839"/>
              <a:ext cx="691" cy="251"/>
            </a:xfrm>
            <a:prstGeom prst="rect">
              <a:avLst/>
            </a:prstGeom>
            <a:noFill/>
            <a:ln w="12700">
              <a:solidFill>
                <a:schemeClr val="tx1"/>
              </a:solidFill>
              <a:prstDash val="lgDash"/>
              <a:miter lim="800000"/>
              <a:headEnd type="none" w="sm" len="sm"/>
              <a:tailEnd type="none" w="sm" len="sm"/>
            </a:ln>
          </p:spPr>
          <p:txBody>
            <a:bodyPr wrap="none" anchor="ctr"/>
            <a:lstStyle/>
            <a:p>
              <a:endParaRPr lang="el-GR"/>
            </a:p>
          </p:txBody>
        </p:sp>
        <p:sp>
          <p:nvSpPr>
            <p:cNvPr id="3079" name="Rectangle 44"/>
            <p:cNvSpPr>
              <a:spLocks noChangeArrowheads="1"/>
            </p:cNvSpPr>
            <p:nvPr/>
          </p:nvSpPr>
          <p:spPr bwMode="auto">
            <a:xfrm>
              <a:off x="2103" y="1090"/>
              <a:ext cx="691" cy="251"/>
            </a:xfrm>
            <a:prstGeom prst="rect">
              <a:avLst/>
            </a:prstGeom>
            <a:noFill/>
            <a:ln w="12700">
              <a:solidFill>
                <a:schemeClr val="tx1"/>
              </a:solidFill>
              <a:prstDash val="lgDashDotDot"/>
              <a:miter lim="800000"/>
              <a:headEnd type="none" w="sm" len="sm"/>
              <a:tailEnd type="none" w="sm" len="sm"/>
            </a:ln>
          </p:spPr>
          <p:txBody>
            <a:bodyPr wrap="none" anchor="ctr"/>
            <a:lstStyle/>
            <a:p>
              <a:pPr algn="ctr"/>
              <a:endParaRPr lang="el-GR"/>
            </a:p>
          </p:txBody>
        </p:sp>
        <p:sp>
          <p:nvSpPr>
            <p:cNvPr id="3080" name="Line 45"/>
            <p:cNvSpPr>
              <a:spLocks noChangeShapeType="1"/>
            </p:cNvSpPr>
            <p:nvPr/>
          </p:nvSpPr>
          <p:spPr bwMode="auto">
            <a:xfrm flipH="1">
              <a:off x="2132" y="1341"/>
              <a:ext cx="662" cy="426"/>
            </a:xfrm>
            <a:prstGeom prst="line">
              <a:avLst/>
            </a:prstGeom>
            <a:noFill/>
            <a:ln w="12700">
              <a:solidFill>
                <a:schemeClr val="tx1"/>
              </a:solidFill>
              <a:prstDash val="lgDash"/>
              <a:round/>
              <a:headEnd type="none" w="sm" len="sm"/>
              <a:tailEnd type="none" w="sm" len="sm"/>
            </a:ln>
          </p:spPr>
          <p:txBody>
            <a:bodyPr/>
            <a:lstStyle/>
            <a:p>
              <a:endParaRPr lang="en-US"/>
            </a:p>
          </p:txBody>
        </p:sp>
        <p:sp>
          <p:nvSpPr>
            <p:cNvPr id="3081" name="Line 46"/>
            <p:cNvSpPr>
              <a:spLocks noChangeShapeType="1"/>
            </p:cNvSpPr>
            <p:nvPr/>
          </p:nvSpPr>
          <p:spPr bwMode="auto">
            <a:xfrm flipH="1">
              <a:off x="1469" y="1341"/>
              <a:ext cx="663" cy="426"/>
            </a:xfrm>
            <a:prstGeom prst="line">
              <a:avLst/>
            </a:prstGeom>
            <a:noFill/>
            <a:ln w="12700">
              <a:solidFill>
                <a:schemeClr val="tx1"/>
              </a:solidFill>
              <a:prstDash val="dash"/>
              <a:round/>
              <a:headEnd type="none" w="sm" len="sm"/>
              <a:tailEnd type="none" w="sm" len="sm"/>
            </a:ln>
          </p:spPr>
          <p:txBody>
            <a:bodyPr/>
            <a:lstStyle/>
            <a:p>
              <a:endParaRPr lang="en-US"/>
            </a:p>
          </p:txBody>
        </p:sp>
        <p:sp>
          <p:nvSpPr>
            <p:cNvPr id="3082" name="Line 47"/>
            <p:cNvSpPr>
              <a:spLocks noChangeShapeType="1"/>
            </p:cNvSpPr>
            <p:nvPr/>
          </p:nvSpPr>
          <p:spPr bwMode="auto">
            <a:xfrm>
              <a:off x="1469" y="1768"/>
              <a:ext cx="663" cy="0"/>
            </a:xfrm>
            <a:prstGeom prst="line">
              <a:avLst/>
            </a:prstGeom>
            <a:noFill/>
            <a:ln w="12700">
              <a:solidFill>
                <a:schemeClr val="tx1"/>
              </a:solidFill>
              <a:round/>
              <a:headEnd type="none" w="sm" len="sm"/>
              <a:tailEnd type="none" w="sm" len="sm"/>
            </a:ln>
          </p:spPr>
          <p:txBody>
            <a:bodyPr/>
            <a:lstStyle/>
            <a:p>
              <a:endParaRPr lang="en-US"/>
            </a:p>
          </p:txBody>
        </p:sp>
        <p:sp>
          <p:nvSpPr>
            <p:cNvPr id="3083" name="Rectangle 48"/>
            <p:cNvSpPr>
              <a:spLocks noChangeArrowheads="1"/>
            </p:cNvSpPr>
            <p:nvPr/>
          </p:nvSpPr>
          <p:spPr bwMode="auto">
            <a:xfrm>
              <a:off x="1469" y="1758"/>
              <a:ext cx="663" cy="251"/>
            </a:xfrm>
            <a:prstGeom prst="rect">
              <a:avLst/>
            </a:prstGeom>
            <a:noFill/>
            <a:ln w="12700">
              <a:solidFill>
                <a:schemeClr val="tx1"/>
              </a:solidFill>
              <a:prstDash val="dashDot"/>
              <a:miter lim="800000"/>
              <a:headEnd type="none" w="sm" len="sm"/>
              <a:tailEnd type="none" w="sm" len="sm"/>
            </a:ln>
          </p:spPr>
          <p:txBody>
            <a:bodyPr wrap="none" anchor="ctr"/>
            <a:lstStyle/>
            <a:p>
              <a:endParaRPr lang="el-GR"/>
            </a:p>
          </p:txBody>
        </p:sp>
        <p:sp>
          <p:nvSpPr>
            <p:cNvPr id="3084" name="Rectangle 49"/>
            <p:cNvSpPr>
              <a:spLocks noChangeArrowheads="1"/>
            </p:cNvSpPr>
            <p:nvPr/>
          </p:nvSpPr>
          <p:spPr bwMode="auto">
            <a:xfrm>
              <a:off x="1469" y="2009"/>
              <a:ext cx="663" cy="251"/>
            </a:xfrm>
            <a:prstGeom prst="rect">
              <a:avLst/>
            </a:prstGeom>
            <a:noFill/>
            <a:ln w="12700">
              <a:solidFill>
                <a:schemeClr val="tx1"/>
              </a:solidFill>
              <a:prstDash val="dashDot"/>
              <a:miter lim="800000"/>
              <a:headEnd type="none" w="sm" len="sm"/>
              <a:tailEnd type="none" w="sm" len="sm"/>
            </a:ln>
          </p:spPr>
          <p:txBody>
            <a:bodyPr wrap="none" anchor="ctr"/>
            <a:lstStyle/>
            <a:p>
              <a:endParaRPr lang="el-GR"/>
            </a:p>
          </p:txBody>
        </p:sp>
        <p:sp>
          <p:nvSpPr>
            <p:cNvPr id="3085" name="Line 50"/>
            <p:cNvSpPr>
              <a:spLocks noChangeShapeType="1"/>
            </p:cNvSpPr>
            <p:nvPr/>
          </p:nvSpPr>
          <p:spPr bwMode="auto">
            <a:xfrm>
              <a:off x="2132" y="2260"/>
              <a:ext cx="0" cy="301"/>
            </a:xfrm>
            <a:prstGeom prst="line">
              <a:avLst/>
            </a:prstGeom>
            <a:noFill/>
            <a:ln w="12700">
              <a:solidFill>
                <a:schemeClr val="tx1"/>
              </a:solidFill>
              <a:round/>
              <a:headEnd type="none" w="sm" len="sm"/>
              <a:tailEnd type="none" w="sm" len="sm"/>
            </a:ln>
          </p:spPr>
          <p:txBody>
            <a:bodyPr/>
            <a:lstStyle/>
            <a:p>
              <a:endParaRPr lang="en-US"/>
            </a:p>
          </p:txBody>
        </p:sp>
        <p:sp>
          <p:nvSpPr>
            <p:cNvPr id="3086" name="Line 51"/>
            <p:cNvSpPr>
              <a:spLocks noChangeShapeType="1"/>
            </p:cNvSpPr>
            <p:nvPr/>
          </p:nvSpPr>
          <p:spPr bwMode="auto">
            <a:xfrm>
              <a:off x="1469" y="1783"/>
              <a:ext cx="663" cy="778"/>
            </a:xfrm>
            <a:prstGeom prst="line">
              <a:avLst/>
            </a:prstGeom>
            <a:noFill/>
            <a:ln w="12700">
              <a:solidFill>
                <a:schemeClr val="bg2"/>
              </a:solidFill>
              <a:round/>
              <a:headEnd type="none" w="sm" len="sm"/>
              <a:tailEnd type="none" w="sm" len="sm"/>
            </a:ln>
          </p:spPr>
          <p:txBody>
            <a:bodyPr/>
            <a:lstStyle/>
            <a:p>
              <a:endParaRPr lang="en-US"/>
            </a:p>
          </p:txBody>
        </p:sp>
        <p:sp>
          <p:nvSpPr>
            <p:cNvPr id="3087" name="Line 52"/>
            <p:cNvSpPr>
              <a:spLocks noChangeShapeType="1"/>
            </p:cNvSpPr>
            <p:nvPr/>
          </p:nvSpPr>
          <p:spPr bwMode="auto">
            <a:xfrm flipV="1">
              <a:off x="1469" y="1080"/>
              <a:ext cx="634" cy="929"/>
            </a:xfrm>
            <a:prstGeom prst="line">
              <a:avLst/>
            </a:prstGeom>
            <a:noFill/>
            <a:ln w="12700">
              <a:solidFill>
                <a:schemeClr val="tx1"/>
              </a:solidFill>
              <a:round/>
              <a:headEnd type="none" w="sm" len="sm"/>
              <a:tailEnd type="none" w="sm" len="sm"/>
            </a:ln>
          </p:spPr>
          <p:txBody>
            <a:bodyPr/>
            <a:lstStyle/>
            <a:p>
              <a:endParaRPr lang="en-US"/>
            </a:p>
          </p:txBody>
        </p:sp>
        <p:sp>
          <p:nvSpPr>
            <p:cNvPr id="3088" name="Line 53"/>
            <p:cNvSpPr>
              <a:spLocks noChangeShapeType="1"/>
            </p:cNvSpPr>
            <p:nvPr/>
          </p:nvSpPr>
          <p:spPr bwMode="auto">
            <a:xfrm flipV="1">
              <a:off x="1469" y="839"/>
              <a:ext cx="634" cy="1446"/>
            </a:xfrm>
            <a:prstGeom prst="line">
              <a:avLst/>
            </a:prstGeom>
            <a:noFill/>
            <a:ln w="12700">
              <a:solidFill>
                <a:schemeClr val="tx1"/>
              </a:solidFill>
              <a:round/>
              <a:headEnd type="none" w="sm" len="sm"/>
              <a:tailEnd type="none" w="sm" len="sm"/>
            </a:ln>
          </p:spPr>
          <p:txBody>
            <a:bodyPr/>
            <a:lstStyle/>
            <a:p>
              <a:endParaRPr lang="en-US"/>
            </a:p>
          </p:txBody>
        </p:sp>
        <p:sp>
          <p:nvSpPr>
            <p:cNvPr id="3089" name="Line 54"/>
            <p:cNvSpPr>
              <a:spLocks noChangeShapeType="1"/>
            </p:cNvSpPr>
            <p:nvPr/>
          </p:nvSpPr>
          <p:spPr bwMode="auto">
            <a:xfrm flipV="1">
              <a:off x="2132" y="1080"/>
              <a:ext cx="663" cy="929"/>
            </a:xfrm>
            <a:prstGeom prst="line">
              <a:avLst/>
            </a:prstGeom>
            <a:noFill/>
            <a:ln w="12700">
              <a:solidFill>
                <a:schemeClr val="tx1"/>
              </a:solidFill>
              <a:round/>
              <a:headEnd type="none" w="sm" len="sm"/>
              <a:tailEnd type="none" w="sm" len="sm"/>
            </a:ln>
          </p:spPr>
          <p:txBody>
            <a:bodyPr/>
            <a:lstStyle/>
            <a:p>
              <a:endParaRPr lang="en-US"/>
            </a:p>
          </p:txBody>
        </p:sp>
        <p:sp>
          <p:nvSpPr>
            <p:cNvPr id="3090" name="Line 55"/>
            <p:cNvSpPr>
              <a:spLocks noChangeShapeType="1"/>
            </p:cNvSpPr>
            <p:nvPr/>
          </p:nvSpPr>
          <p:spPr bwMode="auto">
            <a:xfrm flipV="1">
              <a:off x="2132" y="839"/>
              <a:ext cx="663" cy="1421"/>
            </a:xfrm>
            <a:prstGeom prst="line">
              <a:avLst/>
            </a:prstGeom>
            <a:noFill/>
            <a:ln w="12700">
              <a:solidFill>
                <a:schemeClr val="tx1"/>
              </a:solidFill>
              <a:round/>
              <a:headEnd type="none" w="sm" len="sm"/>
              <a:tailEnd type="none" w="sm" len="sm"/>
            </a:ln>
          </p:spPr>
          <p:txBody>
            <a:bodyPr/>
            <a:lstStyle/>
            <a:p>
              <a:endParaRPr lang="en-US"/>
            </a:p>
          </p:txBody>
        </p:sp>
        <p:sp>
          <p:nvSpPr>
            <p:cNvPr id="3091" name="Oval 56"/>
            <p:cNvSpPr>
              <a:spLocks noChangeArrowheads="1"/>
            </p:cNvSpPr>
            <p:nvPr/>
          </p:nvSpPr>
          <p:spPr bwMode="auto">
            <a:xfrm>
              <a:off x="2766" y="1253"/>
              <a:ext cx="159" cy="128"/>
            </a:xfrm>
            <a:prstGeom prst="ellipse">
              <a:avLst/>
            </a:prstGeom>
            <a:solidFill>
              <a:srgbClr val="8585FF"/>
            </a:solidFill>
            <a:ln w="12700">
              <a:solidFill>
                <a:schemeClr val="tx1"/>
              </a:solidFill>
              <a:round/>
              <a:headEnd type="none" w="sm" len="sm"/>
              <a:tailEnd type="none" w="sm" len="sm"/>
            </a:ln>
          </p:spPr>
          <p:txBody>
            <a:bodyPr wrap="none" anchor="ctr"/>
            <a:lstStyle/>
            <a:p>
              <a:pPr algn="ctr"/>
              <a:r>
                <a:rPr lang="en-GB"/>
                <a:t>O</a:t>
              </a:r>
              <a:endParaRPr lang="en-US"/>
            </a:p>
          </p:txBody>
        </p:sp>
        <p:sp>
          <p:nvSpPr>
            <p:cNvPr id="3092" name="Oval 57"/>
            <p:cNvSpPr>
              <a:spLocks noChangeArrowheads="1"/>
            </p:cNvSpPr>
            <p:nvPr/>
          </p:nvSpPr>
          <p:spPr bwMode="auto">
            <a:xfrm>
              <a:off x="1338" y="1616"/>
              <a:ext cx="189" cy="167"/>
            </a:xfrm>
            <a:prstGeom prst="ellipse">
              <a:avLst/>
            </a:prstGeom>
            <a:solidFill>
              <a:srgbClr val="E5E500"/>
            </a:solidFill>
            <a:ln w="12700">
              <a:solidFill>
                <a:schemeClr val="tx1"/>
              </a:solidFill>
              <a:round/>
              <a:headEnd type="none" w="sm" len="sm"/>
              <a:tailEnd type="none" w="sm" len="sm"/>
            </a:ln>
          </p:spPr>
          <p:txBody>
            <a:bodyPr wrap="none" anchor="ctr"/>
            <a:lstStyle/>
            <a:p>
              <a:pPr algn="ctr"/>
              <a:r>
                <a:rPr lang="en-GB"/>
                <a:t>R</a:t>
              </a:r>
              <a:endParaRPr lang="en-US"/>
            </a:p>
          </p:txBody>
        </p:sp>
        <p:sp>
          <p:nvSpPr>
            <p:cNvPr id="3093" name="Oval 58"/>
            <p:cNvSpPr>
              <a:spLocks noChangeArrowheads="1"/>
            </p:cNvSpPr>
            <p:nvPr/>
          </p:nvSpPr>
          <p:spPr bwMode="auto">
            <a:xfrm>
              <a:off x="2103" y="1482"/>
              <a:ext cx="187" cy="179"/>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a:t>E</a:t>
              </a:r>
              <a:endParaRPr lang="en-US"/>
            </a:p>
          </p:txBody>
        </p:sp>
        <p:sp>
          <p:nvSpPr>
            <p:cNvPr id="3094" name="Line 59"/>
            <p:cNvSpPr>
              <a:spLocks noChangeShapeType="1"/>
            </p:cNvSpPr>
            <p:nvPr/>
          </p:nvSpPr>
          <p:spPr bwMode="auto">
            <a:xfrm flipV="1">
              <a:off x="1498" y="1356"/>
              <a:ext cx="1268" cy="377"/>
            </a:xfrm>
            <a:prstGeom prst="line">
              <a:avLst/>
            </a:prstGeom>
            <a:noFill/>
            <a:ln w="12700">
              <a:solidFill>
                <a:schemeClr val="bg2"/>
              </a:solidFill>
              <a:round/>
              <a:headEnd type="none" w="sm" len="sm"/>
              <a:tailEnd type="none" w="sm" len="sm"/>
            </a:ln>
          </p:spPr>
          <p:txBody>
            <a:bodyPr/>
            <a:lstStyle/>
            <a:p>
              <a:endParaRPr lang="en-US"/>
            </a:p>
          </p:txBody>
        </p:sp>
        <p:sp>
          <p:nvSpPr>
            <p:cNvPr id="3095" name="Oval 60"/>
            <p:cNvSpPr>
              <a:spLocks noChangeArrowheads="1"/>
            </p:cNvSpPr>
            <p:nvPr/>
          </p:nvSpPr>
          <p:spPr bwMode="auto">
            <a:xfrm>
              <a:off x="2103" y="2536"/>
              <a:ext cx="278" cy="168"/>
            </a:xfrm>
            <a:prstGeom prst="ellipse">
              <a:avLst/>
            </a:prstGeom>
            <a:noFill/>
            <a:ln w="12700">
              <a:solidFill>
                <a:schemeClr val="tx1"/>
              </a:solidFill>
              <a:round/>
              <a:headEnd type="none" w="sm" len="sm"/>
              <a:tailEnd type="none" w="sm" len="sm"/>
            </a:ln>
          </p:spPr>
          <p:txBody>
            <a:bodyPr wrap="none" anchor="ctr"/>
            <a:lstStyle/>
            <a:p>
              <a:pPr algn="ctr"/>
              <a:r>
                <a:rPr lang="en-GB"/>
                <a:t>K</a:t>
              </a:r>
              <a:endParaRPr lang="en-US"/>
            </a:p>
          </p:txBody>
        </p:sp>
        <p:sp>
          <p:nvSpPr>
            <p:cNvPr id="3096" name="Line 61"/>
            <p:cNvSpPr>
              <a:spLocks noChangeShapeType="1"/>
            </p:cNvSpPr>
            <p:nvPr/>
          </p:nvSpPr>
          <p:spPr bwMode="auto">
            <a:xfrm flipV="1">
              <a:off x="2103" y="572"/>
              <a:ext cx="0" cy="267"/>
            </a:xfrm>
            <a:prstGeom prst="line">
              <a:avLst/>
            </a:prstGeom>
            <a:noFill/>
            <a:ln w="12700">
              <a:solidFill>
                <a:schemeClr val="tx1"/>
              </a:solidFill>
              <a:round/>
              <a:headEnd type="none" w="sm" len="sm"/>
              <a:tailEnd type="none" w="sm" len="sm"/>
            </a:ln>
          </p:spPr>
          <p:txBody>
            <a:bodyPr/>
            <a:lstStyle/>
            <a:p>
              <a:endParaRPr lang="en-US"/>
            </a:p>
          </p:txBody>
        </p:sp>
        <p:sp>
          <p:nvSpPr>
            <p:cNvPr id="3097" name="Oval 62"/>
            <p:cNvSpPr>
              <a:spLocks noChangeArrowheads="1"/>
            </p:cNvSpPr>
            <p:nvPr/>
          </p:nvSpPr>
          <p:spPr bwMode="auto">
            <a:xfrm>
              <a:off x="2045" y="482"/>
              <a:ext cx="155" cy="190"/>
            </a:xfrm>
            <a:prstGeom prst="ellipse">
              <a:avLst/>
            </a:prstGeom>
            <a:solidFill>
              <a:srgbClr val="009900"/>
            </a:solidFill>
            <a:ln w="12700">
              <a:solidFill>
                <a:schemeClr val="tx1"/>
              </a:solidFill>
              <a:round/>
              <a:headEnd type="none" w="sm" len="sm"/>
              <a:tailEnd type="none" w="sm" len="sm"/>
            </a:ln>
          </p:spPr>
          <p:txBody>
            <a:bodyPr wrap="none" anchor="ctr"/>
            <a:lstStyle/>
            <a:p>
              <a:pPr algn="ctr"/>
              <a:r>
                <a:rPr lang="en-GB"/>
                <a:t>W</a:t>
              </a:r>
              <a:endParaRPr lang="en-US"/>
            </a:p>
          </p:txBody>
        </p:sp>
        <p:sp>
          <p:nvSpPr>
            <p:cNvPr id="3098" name="Line 63"/>
            <p:cNvSpPr>
              <a:spLocks noChangeShapeType="1"/>
            </p:cNvSpPr>
            <p:nvPr/>
          </p:nvSpPr>
          <p:spPr bwMode="auto">
            <a:xfrm>
              <a:off x="2132" y="572"/>
              <a:ext cx="634" cy="769"/>
            </a:xfrm>
            <a:prstGeom prst="line">
              <a:avLst/>
            </a:prstGeom>
            <a:noFill/>
            <a:ln w="12700">
              <a:solidFill>
                <a:schemeClr val="bg2"/>
              </a:solidFill>
              <a:round/>
              <a:headEnd type="none" w="sm" len="sm"/>
              <a:tailEnd type="none" w="sm" len="sm"/>
            </a:ln>
          </p:spPr>
          <p:txBody>
            <a:bodyPr/>
            <a:lstStyle/>
            <a:p>
              <a:endParaRPr lang="en-US"/>
            </a:p>
          </p:txBody>
        </p:sp>
        <p:sp>
          <p:nvSpPr>
            <p:cNvPr id="3099" name="Freeform 64"/>
            <p:cNvSpPr>
              <a:spLocks/>
            </p:cNvSpPr>
            <p:nvPr/>
          </p:nvSpPr>
          <p:spPr bwMode="auto">
            <a:xfrm rot="10800000">
              <a:off x="1152" y="1165"/>
              <a:ext cx="2046" cy="635"/>
            </a:xfrm>
            <a:custGeom>
              <a:avLst/>
              <a:gdLst>
                <a:gd name="T0" fmla="*/ 0 w 3220"/>
                <a:gd name="T1" fmla="*/ 1 h 1148"/>
                <a:gd name="T2" fmla="*/ 78 w 3220"/>
                <a:gd name="T3" fmla="*/ 23 h 1148"/>
                <a:gd name="T4" fmla="*/ 146 w 3220"/>
                <a:gd name="T5" fmla="*/ 2 h 1148"/>
                <a:gd name="T6" fmla="*/ 212 w 3220"/>
                <a:gd name="T7" fmla="*/ 33 h 1148"/>
                <a:gd name="T8" fmla="*/ 0 60000 65536"/>
                <a:gd name="T9" fmla="*/ 0 60000 65536"/>
                <a:gd name="T10" fmla="*/ 0 60000 65536"/>
                <a:gd name="T11" fmla="*/ 0 60000 65536"/>
                <a:gd name="T12" fmla="*/ 0 w 3220"/>
                <a:gd name="T13" fmla="*/ 0 h 1148"/>
                <a:gd name="T14" fmla="*/ 3220 w 3220"/>
                <a:gd name="T15" fmla="*/ 1148 h 1148"/>
              </a:gdLst>
              <a:ahLst/>
              <a:cxnLst>
                <a:cxn ang="T8">
                  <a:pos x="T0" y="T1"/>
                </a:cxn>
                <a:cxn ang="T9">
                  <a:pos x="T2" y="T3"/>
                </a:cxn>
                <a:cxn ang="T10">
                  <a:pos x="T4" y="T5"/>
                </a:cxn>
                <a:cxn ang="T11">
                  <a:pos x="T6" y="T7"/>
                </a:cxn>
              </a:cxnLst>
              <a:rect l="T12" t="T13" r="T14" b="T15"/>
              <a:pathLst>
                <a:path w="3220" h="1148">
                  <a:moveTo>
                    <a:pt x="0" y="14"/>
                  </a:moveTo>
                  <a:cubicBezTo>
                    <a:pt x="404" y="395"/>
                    <a:pt x="809" y="777"/>
                    <a:pt x="1179" y="785"/>
                  </a:cubicBezTo>
                  <a:cubicBezTo>
                    <a:pt x="1549" y="793"/>
                    <a:pt x="1882" y="0"/>
                    <a:pt x="2222" y="60"/>
                  </a:cubicBezTo>
                  <a:cubicBezTo>
                    <a:pt x="2562" y="120"/>
                    <a:pt x="3054" y="974"/>
                    <a:pt x="3220" y="1148"/>
                  </a:cubicBezTo>
                </a:path>
              </a:pathLst>
            </a:custGeom>
            <a:noFill/>
            <a:ln w="12700">
              <a:solidFill>
                <a:schemeClr val="tx1"/>
              </a:solidFill>
              <a:round/>
              <a:headEnd type="none" w="sm" len="sm"/>
              <a:tailEnd type="none" w="sm" len="sm"/>
            </a:ln>
          </p:spPr>
          <p:txBody>
            <a:bodyPr/>
            <a:lstStyle/>
            <a:p>
              <a:endParaRPr lang="el-GR"/>
            </a:p>
          </p:txBody>
        </p:sp>
        <p:sp>
          <p:nvSpPr>
            <p:cNvPr id="3100" name="Oval 65"/>
            <p:cNvSpPr>
              <a:spLocks noChangeArrowheads="1"/>
            </p:cNvSpPr>
            <p:nvPr/>
          </p:nvSpPr>
          <p:spPr bwMode="auto">
            <a:xfrm>
              <a:off x="1065" y="1071"/>
              <a:ext cx="182" cy="144"/>
            </a:xfrm>
            <a:prstGeom prst="ellipse">
              <a:avLst/>
            </a:prstGeom>
            <a:solidFill>
              <a:schemeClr val="hlink"/>
            </a:solidFill>
            <a:ln w="12700">
              <a:solidFill>
                <a:schemeClr val="tx1"/>
              </a:solidFill>
              <a:round/>
              <a:headEnd type="none" w="sm" len="sm"/>
              <a:tailEnd type="none" w="sm" len="sm"/>
            </a:ln>
          </p:spPr>
          <p:txBody>
            <a:bodyPr wrap="none" anchor="ctr"/>
            <a:lstStyle/>
            <a:p>
              <a:pPr algn="ctr"/>
              <a:r>
                <a:rPr lang="en-GB"/>
                <a:t>N</a:t>
              </a:r>
              <a:endParaRPr lang="en-US"/>
            </a:p>
          </p:txBody>
        </p:sp>
        <p:sp>
          <p:nvSpPr>
            <p:cNvPr id="3101" name="Oval 66"/>
            <p:cNvSpPr>
              <a:spLocks noChangeArrowheads="1"/>
            </p:cNvSpPr>
            <p:nvPr/>
          </p:nvSpPr>
          <p:spPr bwMode="auto">
            <a:xfrm>
              <a:off x="3083" y="1661"/>
              <a:ext cx="251" cy="182"/>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a:t>T</a:t>
              </a:r>
              <a:endParaRPr lang="en-US"/>
            </a:p>
          </p:txBody>
        </p:sp>
        <p:sp>
          <p:nvSpPr>
            <p:cNvPr id="3102" name="Freeform 67"/>
            <p:cNvSpPr>
              <a:spLocks/>
            </p:cNvSpPr>
            <p:nvPr/>
          </p:nvSpPr>
          <p:spPr bwMode="auto">
            <a:xfrm>
              <a:off x="921" y="1265"/>
              <a:ext cx="116" cy="352"/>
            </a:xfrm>
            <a:custGeom>
              <a:avLst/>
              <a:gdLst>
                <a:gd name="T0" fmla="*/ 12 w 182"/>
                <a:gd name="T1" fmla="*/ 0 h 635"/>
                <a:gd name="T2" fmla="*/ 0 w 182"/>
                <a:gd name="T3" fmla="*/ 11 h 635"/>
                <a:gd name="T4" fmla="*/ 12 w 182"/>
                <a:gd name="T5" fmla="*/ 9 h 635"/>
                <a:gd name="T6" fmla="*/ 0 w 182"/>
                <a:gd name="T7" fmla="*/ 18 h 635"/>
                <a:gd name="T8" fmla="*/ 0 60000 65536"/>
                <a:gd name="T9" fmla="*/ 0 60000 65536"/>
                <a:gd name="T10" fmla="*/ 0 60000 65536"/>
                <a:gd name="T11" fmla="*/ 0 60000 65536"/>
                <a:gd name="T12" fmla="*/ 0 w 182"/>
                <a:gd name="T13" fmla="*/ 0 h 635"/>
                <a:gd name="T14" fmla="*/ 182 w 182"/>
                <a:gd name="T15" fmla="*/ 635 h 635"/>
              </a:gdLst>
              <a:ahLst/>
              <a:cxnLst>
                <a:cxn ang="T8">
                  <a:pos x="T0" y="T1"/>
                </a:cxn>
                <a:cxn ang="T9">
                  <a:pos x="T2" y="T3"/>
                </a:cxn>
                <a:cxn ang="T10">
                  <a:pos x="T4" y="T5"/>
                </a:cxn>
                <a:cxn ang="T11">
                  <a:pos x="T6" y="T7"/>
                </a:cxn>
              </a:cxnLst>
              <a:rect l="T12" t="T13" r="T14" b="T15"/>
              <a:pathLst>
                <a:path w="182" h="635">
                  <a:moveTo>
                    <a:pt x="182" y="0"/>
                  </a:moveTo>
                  <a:cubicBezTo>
                    <a:pt x="91" y="155"/>
                    <a:pt x="0" y="310"/>
                    <a:pt x="0" y="363"/>
                  </a:cubicBezTo>
                  <a:cubicBezTo>
                    <a:pt x="0" y="416"/>
                    <a:pt x="182" y="272"/>
                    <a:pt x="182" y="317"/>
                  </a:cubicBezTo>
                  <a:cubicBezTo>
                    <a:pt x="182" y="362"/>
                    <a:pt x="30" y="582"/>
                    <a:pt x="0" y="635"/>
                  </a:cubicBezTo>
                </a:path>
              </a:pathLst>
            </a:custGeom>
            <a:noFill/>
            <a:ln w="12700">
              <a:solidFill>
                <a:schemeClr val="tx1"/>
              </a:solidFill>
              <a:round/>
              <a:headEnd type="none" w="sm" len="sm"/>
              <a:tailEnd type="none" w="sm" len="sm"/>
            </a:ln>
          </p:spPr>
          <p:txBody>
            <a:bodyPr/>
            <a:lstStyle/>
            <a:p>
              <a:endParaRPr lang="el-GR"/>
            </a:p>
          </p:txBody>
        </p:sp>
        <p:sp>
          <p:nvSpPr>
            <p:cNvPr id="3103" name="Text Box 68"/>
            <p:cNvSpPr txBox="1">
              <a:spLocks noChangeArrowheads="1"/>
            </p:cNvSpPr>
            <p:nvPr/>
          </p:nvSpPr>
          <p:spPr bwMode="auto">
            <a:xfrm>
              <a:off x="567" y="1344"/>
              <a:ext cx="816" cy="212"/>
            </a:xfrm>
            <a:prstGeom prst="rect">
              <a:avLst/>
            </a:prstGeom>
            <a:noFill/>
            <a:ln w="12700">
              <a:noFill/>
              <a:miter lim="800000"/>
              <a:headEnd type="none" w="sm" len="sm"/>
              <a:tailEnd type="none" w="sm" len="sm"/>
            </a:ln>
          </p:spPr>
          <p:txBody>
            <a:bodyPr>
              <a:spAutoFit/>
            </a:bodyPr>
            <a:lstStyle/>
            <a:p>
              <a:r>
                <a:rPr lang="en-GB" b="1"/>
                <a:t>net   </a:t>
              </a:r>
              <a:r>
                <a:rPr lang="en-GB"/>
                <a:t>works</a:t>
              </a:r>
              <a:endParaRPr lang="en-US"/>
            </a:p>
          </p:txBody>
        </p:sp>
        <p:sp>
          <p:nvSpPr>
            <p:cNvPr id="3104" name="Line 69"/>
            <p:cNvSpPr>
              <a:spLocks noChangeShapeType="1"/>
            </p:cNvSpPr>
            <p:nvPr/>
          </p:nvSpPr>
          <p:spPr bwMode="auto">
            <a:xfrm>
              <a:off x="2103" y="1341"/>
              <a:ext cx="0" cy="426"/>
            </a:xfrm>
            <a:prstGeom prst="line">
              <a:avLst/>
            </a:prstGeom>
            <a:noFill/>
            <a:ln w="12700">
              <a:solidFill>
                <a:schemeClr val="tx1"/>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mtClean="0">
                <a:latin typeface="Arial" charset="0"/>
              </a:rPr>
              <a:t>      Παραδείγματα Δικτύων</a:t>
            </a:r>
          </a:p>
        </p:txBody>
      </p:sp>
      <p:sp>
        <p:nvSpPr>
          <p:cNvPr id="12291" name="Rectangle 3"/>
          <p:cNvSpPr>
            <a:spLocks noGrp="1" noChangeArrowheads="1"/>
          </p:cNvSpPr>
          <p:nvPr>
            <p:ph type="body" idx="1"/>
          </p:nvPr>
        </p:nvSpPr>
        <p:spPr/>
        <p:txBody>
          <a:bodyPr/>
          <a:lstStyle/>
          <a:p>
            <a:r>
              <a:rPr lang="el-GR" smtClean="0">
                <a:latin typeface="Arial" charset="0"/>
              </a:rPr>
              <a:t>Αερομεταφορών</a:t>
            </a:r>
          </a:p>
          <a:p>
            <a:r>
              <a:rPr lang="el-GR" smtClean="0">
                <a:latin typeface="Arial" charset="0"/>
              </a:rPr>
              <a:t>Βιολογικά</a:t>
            </a:r>
          </a:p>
          <a:p>
            <a:r>
              <a:rPr lang="el-GR" smtClean="0">
                <a:latin typeface="Arial" charset="0"/>
              </a:rPr>
              <a:t>Κοινωνικά</a:t>
            </a:r>
          </a:p>
          <a:p>
            <a:r>
              <a:rPr lang="el-GR" smtClean="0">
                <a:latin typeface="Arial" charset="0"/>
              </a:rPr>
              <a:t>Ερευνητών</a:t>
            </a:r>
            <a:endParaRPr lang="en-US" smtClean="0">
              <a:latin typeface="Arial" charset="0"/>
            </a:endParaRPr>
          </a:p>
          <a:p>
            <a:r>
              <a:rPr lang="el-GR" smtClean="0">
                <a:solidFill>
                  <a:schemeClr val="accent1"/>
                </a:solidFill>
                <a:latin typeface="Arial" charset="0"/>
              </a:rPr>
              <a:t>Υπολογιστών</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lstStyle/>
          <a:p>
            <a:r>
              <a:rPr lang="el-GR" smtClean="0"/>
              <a:t>Δίκτυα μεταγωγής πακέτων</a:t>
            </a:r>
            <a:r>
              <a:rPr lang="en-US" smtClean="0"/>
              <a:t> (packet switching)</a:t>
            </a:r>
            <a:endParaRPr lang="el-GR" smtClean="0"/>
          </a:p>
        </p:txBody>
      </p:sp>
      <p:sp>
        <p:nvSpPr>
          <p:cNvPr id="96259" name="Rectangle 3"/>
          <p:cNvSpPr>
            <a:spLocks noGrp="1" noChangeArrowheads="1"/>
          </p:cNvSpPr>
          <p:nvPr>
            <p:ph type="body" idx="4294967295"/>
          </p:nvPr>
        </p:nvSpPr>
        <p:spPr>
          <a:xfrm>
            <a:off x="0" y="1143000"/>
            <a:ext cx="9144000" cy="4648200"/>
          </a:xfrm>
        </p:spPr>
        <p:txBody>
          <a:bodyPr/>
          <a:lstStyle/>
          <a:p>
            <a:r>
              <a:rPr lang="el-GR" smtClean="0"/>
              <a:t>Η πηγή στέλνει την πληροφορία ως </a:t>
            </a:r>
            <a:r>
              <a:rPr lang="el-GR" b="1" smtClean="0">
                <a:solidFill>
                  <a:schemeClr val="accent1"/>
                </a:solidFill>
              </a:rPr>
              <a:t>αυτοδύναμα </a:t>
            </a:r>
            <a:r>
              <a:rPr lang="en-US" b="1" smtClean="0">
                <a:solidFill>
                  <a:schemeClr val="accent1"/>
                </a:solidFill>
              </a:rPr>
              <a:t>(self-contained) </a:t>
            </a:r>
            <a:r>
              <a:rPr lang="el-GR" b="1" smtClean="0">
                <a:solidFill>
                  <a:schemeClr val="accent1"/>
                </a:solidFill>
              </a:rPr>
              <a:t>πακέτα</a:t>
            </a:r>
            <a:r>
              <a:rPr lang="en-US" smtClean="0"/>
              <a:t> </a:t>
            </a:r>
            <a:r>
              <a:rPr lang="el-GR" smtClean="0"/>
              <a:t>που έχουν διεύθυνση</a:t>
            </a:r>
            <a:endParaRPr lang="en-US" smtClean="0"/>
          </a:p>
          <a:p>
            <a:pPr lvl="1"/>
            <a:r>
              <a:rPr lang="el-GR" sz="2200" smtClean="0"/>
              <a:t>Η πηγή ίσως πρέπει να διασπάσει ένα μήνυμα σε πολλά</a:t>
            </a:r>
            <a:endParaRPr lang="en-US" sz="2200" smtClean="0"/>
          </a:p>
          <a:p>
            <a:r>
              <a:rPr lang="el-GR" smtClean="0"/>
              <a:t>Κάθε πακέτο ταξιδεύει </a:t>
            </a:r>
            <a:r>
              <a:rPr lang="el-GR" b="1" smtClean="0">
                <a:solidFill>
                  <a:schemeClr val="accent1"/>
                </a:solidFill>
              </a:rPr>
              <a:t>ανεξάρτητα</a:t>
            </a:r>
            <a:r>
              <a:rPr lang="en-US" smtClean="0"/>
              <a:t> </a:t>
            </a:r>
            <a:r>
              <a:rPr lang="el-GR" smtClean="0"/>
              <a:t>προς τον προορισμό</a:t>
            </a:r>
            <a:endParaRPr lang="en-US" smtClean="0"/>
          </a:p>
          <a:p>
            <a:pPr lvl="1"/>
            <a:r>
              <a:rPr lang="el-GR" sz="2200" smtClean="0"/>
              <a:t>Οι δρομολογητές και οι μεταγωγείς χρησιμοποιούν τη διεύθυνση στα πακέτα για να καθορίσουν πώς αυτά θα προωθηθούν</a:t>
            </a:r>
            <a:endParaRPr lang="en-US" sz="2200" smtClean="0"/>
          </a:p>
        </p:txBody>
      </p:sp>
      <p:sp>
        <p:nvSpPr>
          <p:cNvPr id="96260" name="Line 4"/>
          <p:cNvSpPr>
            <a:spLocks noChangeShapeType="1"/>
          </p:cNvSpPr>
          <p:nvPr/>
        </p:nvSpPr>
        <p:spPr bwMode="auto">
          <a:xfrm flipH="1">
            <a:off x="2889250" y="4324350"/>
            <a:ext cx="381000" cy="457200"/>
          </a:xfrm>
          <a:prstGeom prst="line">
            <a:avLst/>
          </a:prstGeom>
          <a:noFill/>
          <a:ln w="28575">
            <a:solidFill>
              <a:schemeClr val="tx1"/>
            </a:solidFill>
            <a:round/>
            <a:headEnd/>
            <a:tailEnd/>
          </a:ln>
        </p:spPr>
        <p:txBody>
          <a:bodyPr wrap="none" anchor="ctr"/>
          <a:lstStyle/>
          <a:p>
            <a:endParaRPr lang="en-US"/>
          </a:p>
        </p:txBody>
      </p:sp>
      <p:sp>
        <p:nvSpPr>
          <p:cNvPr id="96261" name="Line 5"/>
          <p:cNvSpPr>
            <a:spLocks noChangeShapeType="1"/>
          </p:cNvSpPr>
          <p:nvPr/>
        </p:nvSpPr>
        <p:spPr bwMode="auto">
          <a:xfrm flipH="1">
            <a:off x="3270250" y="5010150"/>
            <a:ext cx="304800" cy="533400"/>
          </a:xfrm>
          <a:prstGeom prst="line">
            <a:avLst/>
          </a:prstGeom>
          <a:noFill/>
          <a:ln w="28575">
            <a:solidFill>
              <a:schemeClr val="tx1"/>
            </a:solidFill>
            <a:round/>
            <a:headEnd/>
            <a:tailEnd/>
          </a:ln>
        </p:spPr>
        <p:txBody>
          <a:bodyPr wrap="none" anchor="ctr"/>
          <a:lstStyle/>
          <a:p>
            <a:endParaRPr lang="en-US"/>
          </a:p>
        </p:txBody>
      </p:sp>
      <p:sp>
        <p:nvSpPr>
          <p:cNvPr id="96262" name="Line 6"/>
          <p:cNvSpPr>
            <a:spLocks noChangeShapeType="1"/>
          </p:cNvSpPr>
          <p:nvPr/>
        </p:nvSpPr>
        <p:spPr bwMode="auto">
          <a:xfrm flipH="1">
            <a:off x="5861050" y="4476750"/>
            <a:ext cx="457200" cy="381000"/>
          </a:xfrm>
          <a:prstGeom prst="line">
            <a:avLst/>
          </a:prstGeom>
          <a:noFill/>
          <a:ln w="28575">
            <a:solidFill>
              <a:schemeClr val="tx1"/>
            </a:solidFill>
            <a:round/>
            <a:headEnd/>
            <a:tailEnd/>
          </a:ln>
        </p:spPr>
        <p:txBody>
          <a:bodyPr wrap="none" anchor="ctr"/>
          <a:lstStyle/>
          <a:p>
            <a:endParaRPr lang="en-US"/>
          </a:p>
        </p:txBody>
      </p:sp>
      <p:sp>
        <p:nvSpPr>
          <p:cNvPr id="96263" name="Line 7"/>
          <p:cNvSpPr>
            <a:spLocks noChangeShapeType="1"/>
          </p:cNvSpPr>
          <p:nvPr/>
        </p:nvSpPr>
        <p:spPr bwMode="auto">
          <a:xfrm>
            <a:off x="6824663" y="5292725"/>
            <a:ext cx="782637" cy="144463"/>
          </a:xfrm>
          <a:prstGeom prst="line">
            <a:avLst/>
          </a:prstGeom>
          <a:noFill/>
          <a:ln w="28575">
            <a:solidFill>
              <a:schemeClr val="tx1"/>
            </a:solidFill>
            <a:round/>
            <a:headEnd/>
            <a:tailEnd/>
          </a:ln>
        </p:spPr>
        <p:txBody>
          <a:bodyPr wrap="none" anchor="ctr"/>
          <a:lstStyle/>
          <a:p>
            <a:endParaRPr lang="en-US"/>
          </a:p>
        </p:txBody>
      </p:sp>
      <p:sp>
        <p:nvSpPr>
          <p:cNvPr id="96264" name="Line 8"/>
          <p:cNvSpPr>
            <a:spLocks noChangeShapeType="1"/>
          </p:cNvSpPr>
          <p:nvPr/>
        </p:nvSpPr>
        <p:spPr bwMode="auto">
          <a:xfrm flipV="1">
            <a:off x="7065963" y="4710113"/>
            <a:ext cx="625475" cy="179387"/>
          </a:xfrm>
          <a:prstGeom prst="line">
            <a:avLst/>
          </a:prstGeom>
          <a:noFill/>
          <a:ln w="28575">
            <a:solidFill>
              <a:schemeClr val="tx1"/>
            </a:solidFill>
            <a:round/>
            <a:headEnd/>
            <a:tailEnd/>
          </a:ln>
        </p:spPr>
        <p:txBody>
          <a:bodyPr wrap="none" anchor="ctr"/>
          <a:lstStyle/>
          <a:p>
            <a:endParaRPr lang="en-US"/>
          </a:p>
        </p:txBody>
      </p:sp>
      <p:sp>
        <p:nvSpPr>
          <p:cNvPr id="96265" name="Line 9"/>
          <p:cNvSpPr>
            <a:spLocks noChangeShapeType="1"/>
          </p:cNvSpPr>
          <p:nvPr/>
        </p:nvSpPr>
        <p:spPr bwMode="auto">
          <a:xfrm>
            <a:off x="6988175" y="4889500"/>
            <a:ext cx="811213" cy="158750"/>
          </a:xfrm>
          <a:prstGeom prst="line">
            <a:avLst/>
          </a:prstGeom>
          <a:noFill/>
          <a:ln w="28575">
            <a:solidFill>
              <a:schemeClr val="tx1"/>
            </a:solidFill>
            <a:round/>
            <a:headEnd/>
            <a:tailEnd/>
          </a:ln>
        </p:spPr>
        <p:txBody>
          <a:bodyPr wrap="none" anchor="ctr"/>
          <a:lstStyle/>
          <a:p>
            <a:endParaRPr lang="en-US"/>
          </a:p>
        </p:txBody>
      </p:sp>
      <p:sp>
        <p:nvSpPr>
          <p:cNvPr id="96266" name="Line 10"/>
          <p:cNvSpPr>
            <a:spLocks noChangeShapeType="1"/>
          </p:cNvSpPr>
          <p:nvPr/>
        </p:nvSpPr>
        <p:spPr bwMode="auto">
          <a:xfrm>
            <a:off x="3603625" y="5024438"/>
            <a:ext cx="544513" cy="468312"/>
          </a:xfrm>
          <a:prstGeom prst="line">
            <a:avLst/>
          </a:prstGeom>
          <a:noFill/>
          <a:ln w="28575">
            <a:solidFill>
              <a:schemeClr val="tx1"/>
            </a:solidFill>
            <a:round/>
            <a:headEnd/>
            <a:tailEnd/>
          </a:ln>
        </p:spPr>
        <p:txBody>
          <a:bodyPr wrap="none" anchor="ctr"/>
          <a:lstStyle/>
          <a:p>
            <a:endParaRPr lang="en-US"/>
          </a:p>
        </p:txBody>
      </p:sp>
      <p:sp>
        <p:nvSpPr>
          <p:cNvPr id="96267" name="Line 11"/>
          <p:cNvSpPr>
            <a:spLocks noChangeShapeType="1"/>
          </p:cNvSpPr>
          <p:nvPr/>
        </p:nvSpPr>
        <p:spPr bwMode="auto">
          <a:xfrm flipH="1">
            <a:off x="3668713" y="5014913"/>
            <a:ext cx="1057275" cy="0"/>
          </a:xfrm>
          <a:prstGeom prst="line">
            <a:avLst/>
          </a:prstGeom>
          <a:noFill/>
          <a:ln w="28575">
            <a:solidFill>
              <a:schemeClr val="tx1"/>
            </a:solidFill>
            <a:round/>
            <a:headEnd/>
            <a:tailEnd/>
          </a:ln>
        </p:spPr>
        <p:txBody>
          <a:bodyPr wrap="none" anchor="ctr"/>
          <a:lstStyle/>
          <a:p>
            <a:endParaRPr lang="en-US"/>
          </a:p>
        </p:txBody>
      </p:sp>
      <p:sp>
        <p:nvSpPr>
          <p:cNvPr id="96268" name="Line 12"/>
          <p:cNvSpPr>
            <a:spLocks noChangeShapeType="1"/>
          </p:cNvSpPr>
          <p:nvPr/>
        </p:nvSpPr>
        <p:spPr bwMode="auto">
          <a:xfrm flipH="1">
            <a:off x="4148138" y="5024438"/>
            <a:ext cx="655637" cy="468312"/>
          </a:xfrm>
          <a:prstGeom prst="line">
            <a:avLst/>
          </a:prstGeom>
          <a:noFill/>
          <a:ln w="28575">
            <a:solidFill>
              <a:schemeClr val="tx1"/>
            </a:solidFill>
            <a:round/>
            <a:headEnd/>
            <a:tailEnd/>
          </a:ln>
        </p:spPr>
        <p:txBody>
          <a:bodyPr wrap="none" anchor="ctr"/>
          <a:lstStyle/>
          <a:p>
            <a:endParaRPr lang="en-US"/>
          </a:p>
        </p:txBody>
      </p:sp>
      <p:sp>
        <p:nvSpPr>
          <p:cNvPr id="96269" name="Line 13"/>
          <p:cNvSpPr>
            <a:spLocks noChangeShapeType="1"/>
          </p:cNvSpPr>
          <p:nvPr/>
        </p:nvSpPr>
        <p:spPr bwMode="auto">
          <a:xfrm flipV="1">
            <a:off x="4165600" y="4881563"/>
            <a:ext cx="1736725" cy="631825"/>
          </a:xfrm>
          <a:prstGeom prst="line">
            <a:avLst/>
          </a:prstGeom>
          <a:noFill/>
          <a:ln w="28575">
            <a:solidFill>
              <a:schemeClr val="tx1"/>
            </a:solidFill>
            <a:round/>
            <a:headEnd/>
            <a:tailEnd/>
          </a:ln>
        </p:spPr>
        <p:txBody>
          <a:bodyPr wrap="none" anchor="ctr"/>
          <a:lstStyle/>
          <a:p>
            <a:endParaRPr lang="en-US"/>
          </a:p>
        </p:txBody>
      </p:sp>
      <p:sp>
        <p:nvSpPr>
          <p:cNvPr id="96270" name="Line 14"/>
          <p:cNvSpPr>
            <a:spLocks noChangeShapeType="1"/>
          </p:cNvSpPr>
          <p:nvPr/>
        </p:nvSpPr>
        <p:spPr bwMode="auto">
          <a:xfrm>
            <a:off x="5945188" y="4881563"/>
            <a:ext cx="1027112" cy="0"/>
          </a:xfrm>
          <a:prstGeom prst="line">
            <a:avLst/>
          </a:prstGeom>
          <a:noFill/>
          <a:ln w="28575">
            <a:solidFill>
              <a:schemeClr val="tx1"/>
            </a:solidFill>
            <a:round/>
            <a:headEnd/>
            <a:tailEnd/>
          </a:ln>
        </p:spPr>
        <p:txBody>
          <a:bodyPr wrap="none" anchor="ctr"/>
          <a:lstStyle/>
          <a:p>
            <a:endParaRPr lang="en-US"/>
          </a:p>
        </p:txBody>
      </p:sp>
      <p:sp>
        <p:nvSpPr>
          <p:cNvPr id="96271" name="Line 15"/>
          <p:cNvSpPr>
            <a:spLocks noChangeShapeType="1"/>
          </p:cNvSpPr>
          <p:nvPr/>
        </p:nvSpPr>
        <p:spPr bwMode="auto">
          <a:xfrm>
            <a:off x="5945188" y="4889500"/>
            <a:ext cx="865187" cy="390525"/>
          </a:xfrm>
          <a:prstGeom prst="line">
            <a:avLst/>
          </a:prstGeom>
          <a:noFill/>
          <a:ln w="28575">
            <a:solidFill>
              <a:schemeClr val="tx1"/>
            </a:solidFill>
            <a:round/>
            <a:headEnd/>
            <a:tailEnd/>
          </a:ln>
        </p:spPr>
        <p:txBody>
          <a:bodyPr wrap="none" anchor="ctr"/>
          <a:lstStyle/>
          <a:p>
            <a:endParaRPr lang="en-US"/>
          </a:p>
        </p:txBody>
      </p:sp>
      <p:sp>
        <p:nvSpPr>
          <p:cNvPr id="96272" name="Line 16"/>
          <p:cNvSpPr>
            <a:spLocks noChangeShapeType="1"/>
          </p:cNvSpPr>
          <p:nvPr/>
        </p:nvSpPr>
        <p:spPr bwMode="auto">
          <a:xfrm flipV="1">
            <a:off x="5945188" y="4873625"/>
            <a:ext cx="1027112" cy="588963"/>
          </a:xfrm>
          <a:prstGeom prst="line">
            <a:avLst/>
          </a:prstGeom>
          <a:noFill/>
          <a:ln w="28575">
            <a:solidFill>
              <a:schemeClr val="tx1"/>
            </a:solidFill>
            <a:round/>
            <a:headEnd/>
            <a:tailEnd/>
          </a:ln>
        </p:spPr>
        <p:txBody>
          <a:bodyPr wrap="none" anchor="ctr"/>
          <a:lstStyle/>
          <a:p>
            <a:endParaRPr lang="en-US"/>
          </a:p>
        </p:txBody>
      </p:sp>
      <p:sp>
        <p:nvSpPr>
          <p:cNvPr id="96273" name="Line 17"/>
          <p:cNvSpPr>
            <a:spLocks noChangeShapeType="1"/>
          </p:cNvSpPr>
          <p:nvPr/>
        </p:nvSpPr>
        <p:spPr bwMode="auto">
          <a:xfrm flipV="1">
            <a:off x="6019800" y="5276850"/>
            <a:ext cx="711200" cy="180975"/>
          </a:xfrm>
          <a:prstGeom prst="line">
            <a:avLst/>
          </a:prstGeom>
          <a:noFill/>
          <a:ln w="28575">
            <a:solidFill>
              <a:schemeClr val="tx1"/>
            </a:solidFill>
            <a:round/>
            <a:headEnd/>
            <a:tailEnd/>
          </a:ln>
        </p:spPr>
        <p:txBody>
          <a:bodyPr wrap="none" anchor="ctr"/>
          <a:lstStyle/>
          <a:p>
            <a:endParaRPr lang="en-US"/>
          </a:p>
        </p:txBody>
      </p:sp>
      <p:sp>
        <p:nvSpPr>
          <p:cNvPr id="96274" name="Line 18"/>
          <p:cNvSpPr>
            <a:spLocks noChangeShapeType="1"/>
          </p:cNvSpPr>
          <p:nvPr/>
        </p:nvSpPr>
        <p:spPr bwMode="auto">
          <a:xfrm flipH="1">
            <a:off x="2863850" y="4381500"/>
            <a:ext cx="1470025" cy="422275"/>
          </a:xfrm>
          <a:prstGeom prst="line">
            <a:avLst/>
          </a:prstGeom>
          <a:noFill/>
          <a:ln w="28575">
            <a:solidFill>
              <a:schemeClr val="tx1"/>
            </a:solidFill>
            <a:round/>
            <a:headEnd/>
            <a:tailEnd/>
          </a:ln>
        </p:spPr>
        <p:txBody>
          <a:bodyPr wrap="none" anchor="ctr"/>
          <a:lstStyle/>
          <a:p>
            <a:endParaRPr lang="en-US"/>
          </a:p>
        </p:txBody>
      </p:sp>
      <p:sp>
        <p:nvSpPr>
          <p:cNvPr id="96275" name="Line 19"/>
          <p:cNvSpPr>
            <a:spLocks noChangeShapeType="1"/>
          </p:cNvSpPr>
          <p:nvPr/>
        </p:nvSpPr>
        <p:spPr bwMode="auto">
          <a:xfrm>
            <a:off x="1316038" y="4595813"/>
            <a:ext cx="306387" cy="227012"/>
          </a:xfrm>
          <a:prstGeom prst="line">
            <a:avLst/>
          </a:prstGeom>
          <a:noFill/>
          <a:ln w="28575">
            <a:solidFill>
              <a:schemeClr val="tx1"/>
            </a:solidFill>
            <a:round/>
            <a:headEnd/>
            <a:tailEnd/>
          </a:ln>
        </p:spPr>
        <p:txBody>
          <a:bodyPr wrap="none" anchor="ctr"/>
          <a:lstStyle/>
          <a:p>
            <a:endParaRPr lang="en-US"/>
          </a:p>
        </p:txBody>
      </p:sp>
      <p:sp>
        <p:nvSpPr>
          <p:cNvPr id="96276" name="Line 20"/>
          <p:cNvSpPr>
            <a:spLocks noChangeShapeType="1"/>
          </p:cNvSpPr>
          <p:nvPr/>
        </p:nvSpPr>
        <p:spPr bwMode="auto">
          <a:xfrm flipH="1">
            <a:off x="1270000" y="4837113"/>
            <a:ext cx="449263" cy="477837"/>
          </a:xfrm>
          <a:prstGeom prst="line">
            <a:avLst/>
          </a:prstGeom>
          <a:noFill/>
          <a:ln w="28575">
            <a:solidFill>
              <a:schemeClr val="tx1"/>
            </a:solidFill>
            <a:round/>
            <a:headEnd/>
            <a:tailEnd/>
          </a:ln>
        </p:spPr>
        <p:txBody>
          <a:bodyPr wrap="none" anchor="ctr"/>
          <a:lstStyle/>
          <a:p>
            <a:endParaRPr lang="en-US"/>
          </a:p>
        </p:txBody>
      </p:sp>
      <p:sp>
        <p:nvSpPr>
          <p:cNvPr id="96277" name="Line 21"/>
          <p:cNvSpPr>
            <a:spLocks noChangeShapeType="1"/>
          </p:cNvSpPr>
          <p:nvPr/>
        </p:nvSpPr>
        <p:spPr bwMode="auto">
          <a:xfrm>
            <a:off x="5403850" y="4543425"/>
            <a:ext cx="598488" cy="330200"/>
          </a:xfrm>
          <a:prstGeom prst="line">
            <a:avLst/>
          </a:prstGeom>
          <a:noFill/>
          <a:ln w="28575">
            <a:solidFill>
              <a:schemeClr val="tx1"/>
            </a:solidFill>
            <a:round/>
            <a:headEnd/>
            <a:tailEnd/>
          </a:ln>
        </p:spPr>
        <p:txBody>
          <a:bodyPr wrap="none" anchor="ctr"/>
          <a:lstStyle/>
          <a:p>
            <a:endParaRPr lang="en-US"/>
          </a:p>
        </p:txBody>
      </p:sp>
      <p:sp>
        <p:nvSpPr>
          <p:cNvPr id="96278" name="Line 22"/>
          <p:cNvSpPr>
            <a:spLocks noChangeShapeType="1"/>
          </p:cNvSpPr>
          <p:nvPr/>
        </p:nvSpPr>
        <p:spPr bwMode="auto">
          <a:xfrm>
            <a:off x="4200525" y="4381500"/>
            <a:ext cx="1303338" cy="185738"/>
          </a:xfrm>
          <a:prstGeom prst="line">
            <a:avLst/>
          </a:prstGeom>
          <a:noFill/>
          <a:ln w="28575">
            <a:solidFill>
              <a:schemeClr val="tx1"/>
            </a:solidFill>
            <a:round/>
            <a:headEnd/>
            <a:tailEnd/>
          </a:ln>
        </p:spPr>
        <p:txBody>
          <a:bodyPr wrap="none" anchor="ctr"/>
          <a:lstStyle/>
          <a:p>
            <a:endParaRPr lang="en-US"/>
          </a:p>
        </p:txBody>
      </p:sp>
      <p:sp>
        <p:nvSpPr>
          <p:cNvPr id="96279" name="Line 23"/>
          <p:cNvSpPr>
            <a:spLocks noChangeShapeType="1"/>
          </p:cNvSpPr>
          <p:nvPr/>
        </p:nvSpPr>
        <p:spPr bwMode="auto">
          <a:xfrm>
            <a:off x="1719263" y="4837113"/>
            <a:ext cx="544512" cy="473075"/>
          </a:xfrm>
          <a:prstGeom prst="line">
            <a:avLst/>
          </a:prstGeom>
          <a:noFill/>
          <a:ln w="28575">
            <a:solidFill>
              <a:schemeClr val="tx1"/>
            </a:solidFill>
            <a:round/>
            <a:headEnd/>
            <a:tailEnd/>
          </a:ln>
        </p:spPr>
        <p:txBody>
          <a:bodyPr wrap="none" anchor="ctr"/>
          <a:lstStyle/>
          <a:p>
            <a:endParaRPr lang="en-US"/>
          </a:p>
        </p:txBody>
      </p:sp>
      <p:sp>
        <p:nvSpPr>
          <p:cNvPr id="96280" name="Line 24"/>
          <p:cNvSpPr>
            <a:spLocks noChangeShapeType="1"/>
          </p:cNvSpPr>
          <p:nvPr/>
        </p:nvSpPr>
        <p:spPr bwMode="auto">
          <a:xfrm flipH="1">
            <a:off x="1782763" y="4829175"/>
            <a:ext cx="1058862" cy="0"/>
          </a:xfrm>
          <a:prstGeom prst="line">
            <a:avLst/>
          </a:prstGeom>
          <a:noFill/>
          <a:ln w="28575">
            <a:solidFill>
              <a:schemeClr val="tx1"/>
            </a:solidFill>
            <a:round/>
            <a:headEnd/>
            <a:tailEnd/>
          </a:ln>
        </p:spPr>
        <p:txBody>
          <a:bodyPr wrap="none" anchor="ctr"/>
          <a:lstStyle/>
          <a:p>
            <a:endParaRPr lang="en-US"/>
          </a:p>
        </p:txBody>
      </p:sp>
      <p:sp>
        <p:nvSpPr>
          <p:cNvPr id="96281" name="Line 25"/>
          <p:cNvSpPr>
            <a:spLocks noChangeShapeType="1"/>
          </p:cNvSpPr>
          <p:nvPr/>
        </p:nvSpPr>
        <p:spPr bwMode="auto">
          <a:xfrm flipH="1">
            <a:off x="2263775" y="4840288"/>
            <a:ext cx="654050" cy="469900"/>
          </a:xfrm>
          <a:prstGeom prst="line">
            <a:avLst/>
          </a:prstGeom>
          <a:noFill/>
          <a:ln w="28575">
            <a:solidFill>
              <a:schemeClr val="tx1"/>
            </a:solidFill>
            <a:round/>
            <a:headEnd/>
            <a:tailEnd/>
          </a:ln>
        </p:spPr>
        <p:txBody>
          <a:bodyPr wrap="none" anchor="ctr"/>
          <a:lstStyle/>
          <a:p>
            <a:endParaRPr lang="en-US"/>
          </a:p>
        </p:txBody>
      </p:sp>
      <p:sp>
        <p:nvSpPr>
          <p:cNvPr id="96282" name="Line 26"/>
          <p:cNvSpPr>
            <a:spLocks noChangeShapeType="1"/>
          </p:cNvSpPr>
          <p:nvPr/>
        </p:nvSpPr>
        <p:spPr bwMode="auto">
          <a:xfrm>
            <a:off x="2917825" y="4840288"/>
            <a:ext cx="622300" cy="144462"/>
          </a:xfrm>
          <a:prstGeom prst="line">
            <a:avLst/>
          </a:prstGeom>
          <a:noFill/>
          <a:ln w="28575">
            <a:solidFill>
              <a:schemeClr val="tx1"/>
            </a:solidFill>
            <a:round/>
            <a:headEnd/>
            <a:tailEnd/>
          </a:ln>
        </p:spPr>
        <p:txBody>
          <a:bodyPr wrap="none" anchor="ctr"/>
          <a:lstStyle/>
          <a:p>
            <a:endParaRPr lang="en-US"/>
          </a:p>
        </p:txBody>
      </p:sp>
      <p:sp>
        <p:nvSpPr>
          <p:cNvPr id="96283" name="Line 27"/>
          <p:cNvSpPr>
            <a:spLocks noChangeShapeType="1"/>
          </p:cNvSpPr>
          <p:nvPr/>
        </p:nvSpPr>
        <p:spPr bwMode="auto">
          <a:xfrm flipV="1">
            <a:off x="2279650" y="4984750"/>
            <a:ext cx="1422400" cy="344488"/>
          </a:xfrm>
          <a:prstGeom prst="line">
            <a:avLst/>
          </a:prstGeom>
          <a:noFill/>
          <a:ln w="28575">
            <a:solidFill>
              <a:schemeClr val="tx1"/>
            </a:solidFill>
            <a:round/>
            <a:headEnd/>
            <a:tailEnd/>
          </a:ln>
        </p:spPr>
        <p:txBody>
          <a:bodyPr wrap="none" anchor="ctr"/>
          <a:lstStyle/>
          <a:p>
            <a:endParaRPr lang="en-US"/>
          </a:p>
        </p:txBody>
      </p:sp>
      <p:sp>
        <p:nvSpPr>
          <p:cNvPr id="96284" name="Line 28"/>
          <p:cNvSpPr>
            <a:spLocks noChangeShapeType="1"/>
          </p:cNvSpPr>
          <p:nvPr/>
        </p:nvSpPr>
        <p:spPr bwMode="auto">
          <a:xfrm flipV="1">
            <a:off x="1677988" y="4373563"/>
            <a:ext cx="827087" cy="407987"/>
          </a:xfrm>
          <a:prstGeom prst="line">
            <a:avLst/>
          </a:prstGeom>
          <a:noFill/>
          <a:ln w="28575">
            <a:solidFill>
              <a:schemeClr val="tx1"/>
            </a:solidFill>
            <a:round/>
            <a:headEnd/>
            <a:tailEnd/>
          </a:ln>
        </p:spPr>
        <p:txBody>
          <a:bodyPr wrap="none" anchor="ctr"/>
          <a:lstStyle/>
          <a:p>
            <a:endParaRPr lang="en-US"/>
          </a:p>
        </p:txBody>
      </p:sp>
      <p:sp>
        <p:nvSpPr>
          <p:cNvPr id="96285" name="Line 29"/>
          <p:cNvSpPr>
            <a:spLocks noChangeShapeType="1"/>
          </p:cNvSpPr>
          <p:nvPr/>
        </p:nvSpPr>
        <p:spPr bwMode="auto">
          <a:xfrm flipV="1">
            <a:off x="3546475" y="4476750"/>
            <a:ext cx="731838" cy="485775"/>
          </a:xfrm>
          <a:prstGeom prst="line">
            <a:avLst/>
          </a:prstGeom>
          <a:noFill/>
          <a:ln w="28575">
            <a:solidFill>
              <a:schemeClr val="tx1"/>
            </a:solidFill>
            <a:round/>
            <a:headEnd/>
            <a:tailEnd/>
          </a:ln>
        </p:spPr>
        <p:txBody>
          <a:bodyPr wrap="none" anchor="ctr"/>
          <a:lstStyle/>
          <a:p>
            <a:endParaRPr lang="en-US"/>
          </a:p>
        </p:txBody>
      </p:sp>
      <p:sp>
        <p:nvSpPr>
          <p:cNvPr id="96286" name="Line 30"/>
          <p:cNvSpPr>
            <a:spLocks noChangeShapeType="1"/>
          </p:cNvSpPr>
          <p:nvPr/>
        </p:nvSpPr>
        <p:spPr bwMode="auto">
          <a:xfrm flipH="1">
            <a:off x="869950" y="4881563"/>
            <a:ext cx="833438" cy="166687"/>
          </a:xfrm>
          <a:prstGeom prst="line">
            <a:avLst/>
          </a:prstGeom>
          <a:noFill/>
          <a:ln w="28575">
            <a:solidFill>
              <a:schemeClr val="tx1"/>
            </a:solidFill>
            <a:round/>
            <a:headEnd/>
            <a:tailEnd/>
          </a:ln>
        </p:spPr>
        <p:txBody>
          <a:bodyPr wrap="none" anchor="ctr"/>
          <a:lstStyle/>
          <a:p>
            <a:endParaRPr lang="en-US"/>
          </a:p>
        </p:txBody>
      </p:sp>
      <p:sp>
        <p:nvSpPr>
          <p:cNvPr id="96287" name="Line 31"/>
          <p:cNvSpPr>
            <a:spLocks noChangeShapeType="1"/>
          </p:cNvSpPr>
          <p:nvPr/>
        </p:nvSpPr>
        <p:spPr bwMode="auto">
          <a:xfrm>
            <a:off x="4306888" y="4445000"/>
            <a:ext cx="441325" cy="539750"/>
          </a:xfrm>
          <a:prstGeom prst="line">
            <a:avLst/>
          </a:prstGeom>
          <a:noFill/>
          <a:ln w="28575">
            <a:solidFill>
              <a:schemeClr val="tx1"/>
            </a:solidFill>
            <a:round/>
            <a:headEnd/>
            <a:tailEnd/>
          </a:ln>
        </p:spPr>
        <p:txBody>
          <a:bodyPr wrap="none" anchor="ctr"/>
          <a:lstStyle/>
          <a:p>
            <a:endParaRPr lang="en-US"/>
          </a:p>
        </p:txBody>
      </p:sp>
      <p:sp>
        <p:nvSpPr>
          <p:cNvPr id="96288" name="Line 32"/>
          <p:cNvSpPr>
            <a:spLocks noChangeShapeType="1"/>
          </p:cNvSpPr>
          <p:nvPr/>
        </p:nvSpPr>
        <p:spPr bwMode="auto">
          <a:xfrm>
            <a:off x="4733925" y="4914900"/>
            <a:ext cx="1168400" cy="576263"/>
          </a:xfrm>
          <a:prstGeom prst="line">
            <a:avLst/>
          </a:prstGeom>
          <a:noFill/>
          <a:ln w="28575">
            <a:solidFill>
              <a:schemeClr val="tx1"/>
            </a:solidFill>
            <a:round/>
            <a:headEnd/>
            <a:tailEnd/>
          </a:ln>
        </p:spPr>
        <p:txBody>
          <a:bodyPr wrap="none" anchor="ctr"/>
          <a:lstStyle/>
          <a:p>
            <a:endParaRPr lang="en-US"/>
          </a:p>
        </p:txBody>
      </p:sp>
      <p:sp>
        <p:nvSpPr>
          <p:cNvPr id="96289" name="Line 33"/>
          <p:cNvSpPr>
            <a:spLocks noChangeShapeType="1"/>
          </p:cNvSpPr>
          <p:nvPr/>
        </p:nvSpPr>
        <p:spPr bwMode="auto">
          <a:xfrm>
            <a:off x="2505075" y="4373563"/>
            <a:ext cx="360363" cy="452437"/>
          </a:xfrm>
          <a:prstGeom prst="line">
            <a:avLst/>
          </a:prstGeom>
          <a:noFill/>
          <a:ln w="28575">
            <a:solidFill>
              <a:schemeClr val="tx1"/>
            </a:solidFill>
            <a:round/>
            <a:headEnd/>
            <a:tailEnd/>
          </a:ln>
        </p:spPr>
        <p:txBody>
          <a:bodyPr wrap="none" anchor="ctr"/>
          <a:lstStyle/>
          <a:p>
            <a:endParaRPr lang="en-US"/>
          </a:p>
        </p:txBody>
      </p:sp>
      <p:sp>
        <p:nvSpPr>
          <p:cNvPr id="96290" name="Line 34"/>
          <p:cNvSpPr>
            <a:spLocks noChangeShapeType="1"/>
          </p:cNvSpPr>
          <p:nvPr/>
        </p:nvSpPr>
        <p:spPr bwMode="auto">
          <a:xfrm flipV="1">
            <a:off x="4903788" y="4873625"/>
            <a:ext cx="1023937" cy="100013"/>
          </a:xfrm>
          <a:prstGeom prst="line">
            <a:avLst/>
          </a:prstGeom>
          <a:noFill/>
          <a:ln w="28575">
            <a:solidFill>
              <a:schemeClr val="tx1"/>
            </a:solidFill>
            <a:round/>
            <a:headEnd/>
            <a:tailEnd/>
          </a:ln>
        </p:spPr>
        <p:txBody>
          <a:bodyPr wrap="none" anchor="ctr"/>
          <a:lstStyle/>
          <a:p>
            <a:endParaRPr lang="en-US"/>
          </a:p>
        </p:txBody>
      </p:sp>
      <p:sp>
        <p:nvSpPr>
          <p:cNvPr id="96291" name="Rectangle 35"/>
          <p:cNvSpPr>
            <a:spLocks noChangeArrowheads="1"/>
          </p:cNvSpPr>
          <p:nvPr/>
        </p:nvSpPr>
        <p:spPr bwMode="auto">
          <a:xfrm>
            <a:off x="1403350" y="47815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292" name="Oval 36"/>
          <p:cNvSpPr>
            <a:spLocks noChangeArrowheads="1"/>
          </p:cNvSpPr>
          <p:nvPr/>
        </p:nvSpPr>
        <p:spPr bwMode="auto">
          <a:xfrm>
            <a:off x="7399338" y="5314950"/>
            <a:ext cx="474662" cy="295275"/>
          </a:xfrm>
          <a:prstGeom prst="ellipse">
            <a:avLst/>
          </a:prstGeom>
          <a:solidFill>
            <a:srgbClr val="000099"/>
          </a:solidFill>
          <a:ln w="12700">
            <a:noFill/>
            <a:round/>
            <a:headEnd/>
            <a:tailEnd/>
          </a:ln>
        </p:spPr>
        <p:txBody>
          <a:bodyPr wrap="none" anchor="ctr"/>
          <a:lstStyle/>
          <a:p>
            <a:endParaRPr lang="el-GR"/>
          </a:p>
        </p:txBody>
      </p:sp>
      <p:sp>
        <p:nvSpPr>
          <p:cNvPr id="96293" name="Rectangle 37"/>
          <p:cNvSpPr>
            <a:spLocks noChangeArrowheads="1"/>
          </p:cNvSpPr>
          <p:nvPr/>
        </p:nvSpPr>
        <p:spPr bwMode="auto">
          <a:xfrm>
            <a:off x="2068513" y="51816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4" name="Rectangle 38"/>
          <p:cNvSpPr>
            <a:spLocks noChangeArrowheads="1"/>
          </p:cNvSpPr>
          <p:nvPr/>
        </p:nvSpPr>
        <p:spPr bwMode="auto">
          <a:xfrm>
            <a:off x="6732588" y="478155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5" name="Rectangle 39"/>
          <p:cNvSpPr>
            <a:spLocks noChangeArrowheads="1"/>
          </p:cNvSpPr>
          <p:nvPr/>
        </p:nvSpPr>
        <p:spPr bwMode="auto">
          <a:xfrm>
            <a:off x="5667375" y="47815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296" name="Rectangle 40"/>
          <p:cNvSpPr>
            <a:spLocks noChangeArrowheads="1"/>
          </p:cNvSpPr>
          <p:nvPr/>
        </p:nvSpPr>
        <p:spPr bwMode="auto">
          <a:xfrm>
            <a:off x="5667375" y="53149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297" name="Rectangle 41"/>
          <p:cNvSpPr>
            <a:spLocks noChangeArrowheads="1"/>
          </p:cNvSpPr>
          <p:nvPr/>
        </p:nvSpPr>
        <p:spPr bwMode="auto">
          <a:xfrm>
            <a:off x="4600575" y="48260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8" name="Rectangle 42"/>
          <p:cNvSpPr>
            <a:spLocks noChangeArrowheads="1"/>
          </p:cNvSpPr>
          <p:nvPr/>
        </p:nvSpPr>
        <p:spPr bwMode="auto">
          <a:xfrm>
            <a:off x="4067175" y="42926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9" name="Rectangle 43"/>
          <p:cNvSpPr>
            <a:spLocks noChangeArrowheads="1"/>
          </p:cNvSpPr>
          <p:nvPr/>
        </p:nvSpPr>
        <p:spPr bwMode="auto">
          <a:xfrm>
            <a:off x="3935413" y="5314950"/>
            <a:ext cx="427037" cy="222250"/>
          </a:xfrm>
          <a:prstGeom prst="rect">
            <a:avLst/>
          </a:prstGeom>
          <a:solidFill>
            <a:srgbClr val="618FFD"/>
          </a:solidFill>
          <a:ln w="12700">
            <a:noFill/>
            <a:miter lim="800000"/>
            <a:headEnd/>
            <a:tailEnd/>
          </a:ln>
        </p:spPr>
        <p:txBody>
          <a:bodyPr wrap="none" anchor="ctr"/>
          <a:lstStyle/>
          <a:p>
            <a:endParaRPr lang="el-GR"/>
          </a:p>
        </p:txBody>
      </p:sp>
      <p:sp>
        <p:nvSpPr>
          <p:cNvPr id="96300" name="Rectangle 44"/>
          <p:cNvSpPr>
            <a:spLocks noChangeArrowheads="1"/>
          </p:cNvSpPr>
          <p:nvPr/>
        </p:nvSpPr>
        <p:spPr bwMode="auto">
          <a:xfrm>
            <a:off x="5238750" y="442595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1" name="Rectangle 45"/>
          <p:cNvSpPr>
            <a:spLocks noChangeArrowheads="1"/>
          </p:cNvSpPr>
          <p:nvPr/>
        </p:nvSpPr>
        <p:spPr bwMode="auto">
          <a:xfrm>
            <a:off x="2708275" y="46926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302" name="Rectangle 46"/>
          <p:cNvSpPr>
            <a:spLocks noChangeArrowheads="1"/>
          </p:cNvSpPr>
          <p:nvPr/>
        </p:nvSpPr>
        <p:spPr bwMode="auto">
          <a:xfrm>
            <a:off x="3373438" y="49149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3" name="Rectangle 47"/>
          <p:cNvSpPr>
            <a:spLocks noChangeArrowheads="1"/>
          </p:cNvSpPr>
          <p:nvPr/>
        </p:nvSpPr>
        <p:spPr bwMode="auto">
          <a:xfrm>
            <a:off x="2201863" y="424815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4" name="Rectangle 48"/>
          <p:cNvSpPr>
            <a:spLocks noChangeArrowheads="1"/>
          </p:cNvSpPr>
          <p:nvPr/>
        </p:nvSpPr>
        <p:spPr bwMode="auto">
          <a:xfrm>
            <a:off x="6599238" y="51816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5" name="Oval 49"/>
          <p:cNvSpPr>
            <a:spLocks noChangeArrowheads="1"/>
          </p:cNvSpPr>
          <p:nvPr/>
        </p:nvSpPr>
        <p:spPr bwMode="auto">
          <a:xfrm>
            <a:off x="7532688" y="4914900"/>
            <a:ext cx="474662" cy="295275"/>
          </a:xfrm>
          <a:prstGeom prst="ellipse">
            <a:avLst/>
          </a:prstGeom>
          <a:solidFill>
            <a:srgbClr val="000099"/>
          </a:solidFill>
          <a:ln w="12700">
            <a:noFill/>
            <a:round/>
            <a:headEnd/>
            <a:tailEnd/>
          </a:ln>
        </p:spPr>
        <p:txBody>
          <a:bodyPr wrap="none" anchor="ctr"/>
          <a:lstStyle/>
          <a:p>
            <a:endParaRPr lang="el-GR"/>
          </a:p>
        </p:txBody>
      </p:sp>
      <p:sp>
        <p:nvSpPr>
          <p:cNvPr id="96306" name="Oval 50"/>
          <p:cNvSpPr>
            <a:spLocks noChangeArrowheads="1"/>
          </p:cNvSpPr>
          <p:nvPr/>
        </p:nvSpPr>
        <p:spPr bwMode="auto">
          <a:xfrm>
            <a:off x="7532688" y="4514850"/>
            <a:ext cx="474662" cy="295275"/>
          </a:xfrm>
          <a:prstGeom prst="ellipse">
            <a:avLst/>
          </a:prstGeom>
          <a:solidFill>
            <a:srgbClr val="000099"/>
          </a:solidFill>
          <a:ln w="12700">
            <a:noFill/>
            <a:round/>
            <a:headEnd/>
            <a:tailEnd/>
          </a:ln>
        </p:spPr>
        <p:txBody>
          <a:bodyPr wrap="none" anchor="ctr"/>
          <a:lstStyle/>
          <a:p>
            <a:endParaRPr lang="el-GR"/>
          </a:p>
        </p:txBody>
      </p:sp>
      <p:sp>
        <p:nvSpPr>
          <p:cNvPr id="96307" name="Oval 51"/>
          <p:cNvSpPr>
            <a:spLocks noChangeArrowheads="1"/>
          </p:cNvSpPr>
          <p:nvPr/>
        </p:nvSpPr>
        <p:spPr bwMode="auto">
          <a:xfrm>
            <a:off x="1062038" y="5181600"/>
            <a:ext cx="474662" cy="295275"/>
          </a:xfrm>
          <a:prstGeom prst="ellipse">
            <a:avLst/>
          </a:prstGeom>
          <a:solidFill>
            <a:srgbClr val="000099"/>
          </a:solidFill>
          <a:ln w="12700">
            <a:noFill/>
            <a:round/>
            <a:headEnd/>
            <a:tailEnd/>
          </a:ln>
        </p:spPr>
        <p:txBody>
          <a:bodyPr wrap="none" anchor="ctr"/>
          <a:lstStyle/>
          <a:p>
            <a:endParaRPr lang="el-GR"/>
          </a:p>
        </p:txBody>
      </p:sp>
      <p:sp>
        <p:nvSpPr>
          <p:cNvPr id="96308" name="Oval 52"/>
          <p:cNvSpPr>
            <a:spLocks noChangeArrowheads="1"/>
          </p:cNvSpPr>
          <p:nvPr/>
        </p:nvSpPr>
        <p:spPr bwMode="auto">
          <a:xfrm>
            <a:off x="603250" y="4887913"/>
            <a:ext cx="474663" cy="293687"/>
          </a:xfrm>
          <a:prstGeom prst="ellipse">
            <a:avLst/>
          </a:prstGeom>
          <a:solidFill>
            <a:srgbClr val="000099"/>
          </a:solidFill>
          <a:ln w="12700">
            <a:noFill/>
            <a:round/>
            <a:headEnd/>
            <a:tailEnd/>
          </a:ln>
        </p:spPr>
        <p:txBody>
          <a:bodyPr wrap="none" anchor="ctr"/>
          <a:lstStyle/>
          <a:p>
            <a:endParaRPr lang="el-GR"/>
          </a:p>
        </p:txBody>
      </p:sp>
      <p:sp>
        <p:nvSpPr>
          <p:cNvPr id="96309" name="Oval 53"/>
          <p:cNvSpPr>
            <a:spLocks noChangeArrowheads="1"/>
          </p:cNvSpPr>
          <p:nvPr/>
        </p:nvSpPr>
        <p:spPr bwMode="auto">
          <a:xfrm>
            <a:off x="928688" y="4381500"/>
            <a:ext cx="474662" cy="295275"/>
          </a:xfrm>
          <a:prstGeom prst="ellipse">
            <a:avLst/>
          </a:prstGeom>
          <a:solidFill>
            <a:srgbClr val="000099"/>
          </a:solidFill>
          <a:ln w="12700">
            <a:noFill/>
            <a:round/>
            <a:headEnd/>
            <a:tailEnd/>
          </a:ln>
        </p:spPr>
        <p:txBody>
          <a:bodyPr wrap="none" anchor="ctr"/>
          <a:lstStyle/>
          <a:p>
            <a:endParaRPr lang="el-GR"/>
          </a:p>
        </p:txBody>
      </p:sp>
      <p:sp>
        <p:nvSpPr>
          <p:cNvPr id="96310" name="Rectangle 54"/>
          <p:cNvSpPr>
            <a:spLocks noChangeArrowheads="1"/>
          </p:cNvSpPr>
          <p:nvPr/>
        </p:nvSpPr>
        <p:spPr bwMode="auto">
          <a:xfrm>
            <a:off x="1539875" y="48164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1" name="Rectangle 55"/>
          <p:cNvSpPr>
            <a:spLocks noChangeArrowheads="1"/>
          </p:cNvSpPr>
          <p:nvPr/>
        </p:nvSpPr>
        <p:spPr bwMode="auto">
          <a:xfrm>
            <a:off x="5803900" y="48164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2" name="Rectangle 56"/>
          <p:cNvSpPr>
            <a:spLocks noChangeArrowheads="1"/>
          </p:cNvSpPr>
          <p:nvPr/>
        </p:nvSpPr>
        <p:spPr bwMode="auto">
          <a:xfrm>
            <a:off x="4738688" y="4857750"/>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3" name="Rectangle 57"/>
          <p:cNvSpPr>
            <a:spLocks noChangeArrowheads="1"/>
          </p:cNvSpPr>
          <p:nvPr/>
        </p:nvSpPr>
        <p:spPr bwMode="auto">
          <a:xfrm>
            <a:off x="3511550" y="494982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4" name="Rectangle 58"/>
          <p:cNvSpPr>
            <a:spLocks noChangeArrowheads="1"/>
          </p:cNvSpPr>
          <p:nvPr/>
        </p:nvSpPr>
        <p:spPr bwMode="auto">
          <a:xfrm>
            <a:off x="2844800" y="47275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5" name="Rectangle 59"/>
          <p:cNvSpPr>
            <a:spLocks noChangeArrowheads="1"/>
          </p:cNvSpPr>
          <p:nvPr/>
        </p:nvSpPr>
        <p:spPr bwMode="auto">
          <a:xfrm>
            <a:off x="6870700" y="48164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6" name="Line 60"/>
          <p:cNvSpPr>
            <a:spLocks noChangeShapeType="1"/>
          </p:cNvSpPr>
          <p:nvPr/>
        </p:nvSpPr>
        <p:spPr bwMode="auto">
          <a:xfrm>
            <a:off x="1136650" y="4552950"/>
            <a:ext cx="457200" cy="304800"/>
          </a:xfrm>
          <a:prstGeom prst="line">
            <a:avLst/>
          </a:prstGeom>
          <a:noFill/>
          <a:ln w="57150">
            <a:solidFill>
              <a:schemeClr val="accent1"/>
            </a:solidFill>
            <a:round/>
            <a:headEnd/>
            <a:tailEnd type="triangle" w="med" len="med"/>
          </a:ln>
        </p:spPr>
        <p:txBody>
          <a:bodyPr wrap="none" anchor="ctr"/>
          <a:lstStyle/>
          <a:p>
            <a:endParaRPr lang="en-US"/>
          </a:p>
        </p:txBody>
      </p:sp>
      <p:sp>
        <p:nvSpPr>
          <p:cNvPr id="96317" name="Line 61"/>
          <p:cNvSpPr>
            <a:spLocks noChangeShapeType="1"/>
          </p:cNvSpPr>
          <p:nvPr/>
        </p:nvSpPr>
        <p:spPr bwMode="auto">
          <a:xfrm flipV="1">
            <a:off x="1593850" y="4781550"/>
            <a:ext cx="1295400" cy="76200"/>
          </a:xfrm>
          <a:prstGeom prst="line">
            <a:avLst/>
          </a:prstGeom>
          <a:noFill/>
          <a:ln w="57150">
            <a:solidFill>
              <a:schemeClr val="accent1"/>
            </a:solidFill>
            <a:round/>
            <a:headEnd/>
            <a:tailEnd type="triangle" w="med" len="med"/>
          </a:ln>
        </p:spPr>
        <p:txBody>
          <a:bodyPr wrap="none" anchor="ctr"/>
          <a:lstStyle/>
          <a:p>
            <a:endParaRPr lang="en-US"/>
          </a:p>
        </p:txBody>
      </p:sp>
      <p:sp>
        <p:nvSpPr>
          <p:cNvPr id="96318" name="Line 62"/>
          <p:cNvSpPr>
            <a:spLocks noChangeShapeType="1"/>
          </p:cNvSpPr>
          <p:nvPr/>
        </p:nvSpPr>
        <p:spPr bwMode="auto">
          <a:xfrm>
            <a:off x="2889250" y="4781550"/>
            <a:ext cx="685800" cy="228600"/>
          </a:xfrm>
          <a:prstGeom prst="line">
            <a:avLst/>
          </a:prstGeom>
          <a:noFill/>
          <a:ln w="57150">
            <a:solidFill>
              <a:schemeClr val="accent1"/>
            </a:solidFill>
            <a:round/>
            <a:headEnd/>
            <a:tailEnd type="triangle" w="med" len="med"/>
          </a:ln>
        </p:spPr>
        <p:txBody>
          <a:bodyPr wrap="none" anchor="ctr"/>
          <a:lstStyle/>
          <a:p>
            <a:endParaRPr lang="en-US"/>
          </a:p>
        </p:txBody>
      </p:sp>
      <p:sp>
        <p:nvSpPr>
          <p:cNvPr id="96319" name="Line 63"/>
          <p:cNvSpPr>
            <a:spLocks noChangeShapeType="1"/>
          </p:cNvSpPr>
          <p:nvPr/>
        </p:nvSpPr>
        <p:spPr bwMode="auto">
          <a:xfrm flipV="1">
            <a:off x="3575050" y="4933950"/>
            <a:ext cx="1219200" cy="76200"/>
          </a:xfrm>
          <a:prstGeom prst="line">
            <a:avLst/>
          </a:prstGeom>
          <a:noFill/>
          <a:ln w="57150">
            <a:solidFill>
              <a:schemeClr val="accent1"/>
            </a:solidFill>
            <a:round/>
            <a:headEnd/>
            <a:tailEnd type="triangle" w="med" len="med"/>
          </a:ln>
        </p:spPr>
        <p:txBody>
          <a:bodyPr wrap="none" anchor="ctr"/>
          <a:lstStyle/>
          <a:p>
            <a:endParaRPr lang="en-US"/>
          </a:p>
        </p:txBody>
      </p:sp>
      <p:sp>
        <p:nvSpPr>
          <p:cNvPr id="96320" name="Line 64"/>
          <p:cNvSpPr>
            <a:spLocks noChangeShapeType="1"/>
          </p:cNvSpPr>
          <p:nvPr/>
        </p:nvSpPr>
        <p:spPr bwMode="auto">
          <a:xfrm flipV="1">
            <a:off x="4794250" y="4857750"/>
            <a:ext cx="1066800" cy="76200"/>
          </a:xfrm>
          <a:prstGeom prst="line">
            <a:avLst/>
          </a:prstGeom>
          <a:noFill/>
          <a:ln w="57150">
            <a:solidFill>
              <a:schemeClr val="accent1"/>
            </a:solidFill>
            <a:round/>
            <a:headEnd/>
            <a:tailEnd type="triangle" w="med" len="med"/>
          </a:ln>
        </p:spPr>
        <p:txBody>
          <a:bodyPr wrap="none" anchor="ctr"/>
          <a:lstStyle/>
          <a:p>
            <a:endParaRPr lang="en-US"/>
          </a:p>
        </p:txBody>
      </p:sp>
      <p:sp>
        <p:nvSpPr>
          <p:cNvPr id="96321" name="Line 65"/>
          <p:cNvSpPr>
            <a:spLocks noChangeShapeType="1"/>
          </p:cNvSpPr>
          <p:nvPr/>
        </p:nvSpPr>
        <p:spPr bwMode="auto">
          <a:xfrm>
            <a:off x="5861050" y="4857750"/>
            <a:ext cx="1066800" cy="0"/>
          </a:xfrm>
          <a:prstGeom prst="line">
            <a:avLst/>
          </a:prstGeom>
          <a:noFill/>
          <a:ln w="57150">
            <a:solidFill>
              <a:schemeClr val="accent1"/>
            </a:solidFill>
            <a:round/>
            <a:headEnd/>
            <a:tailEnd type="triangle" w="med" len="med"/>
          </a:ln>
        </p:spPr>
        <p:txBody>
          <a:bodyPr wrap="none" anchor="ctr"/>
          <a:lstStyle/>
          <a:p>
            <a:endParaRPr lang="en-US"/>
          </a:p>
        </p:txBody>
      </p:sp>
      <p:sp>
        <p:nvSpPr>
          <p:cNvPr id="96322" name="Line 66"/>
          <p:cNvSpPr>
            <a:spLocks noChangeShapeType="1"/>
          </p:cNvSpPr>
          <p:nvPr/>
        </p:nvSpPr>
        <p:spPr bwMode="auto">
          <a:xfrm flipV="1">
            <a:off x="6927850" y="4629150"/>
            <a:ext cx="838200" cy="228600"/>
          </a:xfrm>
          <a:prstGeom prst="line">
            <a:avLst/>
          </a:prstGeom>
          <a:noFill/>
          <a:ln w="57150">
            <a:solidFill>
              <a:schemeClr val="accent1"/>
            </a:solidFill>
            <a:round/>
            <a:headEnd/>
            <a:tailEnd type="triangle" w="med" len="med"/>
          </a:ln>
        </p:spPr>
        <p:txBody>
          <a:bodyPr wrap="none" anchor="ctr"/>
          <a:lstStyle/>
          <a:p>
            <a:endParaRPr lang="en-US"/>
          </a:p>
        </p:txBody>
      </p:sp>
      <p:sp>
        <p:nvSpPr>
          <p:cNvPr id="96323" name="Oval 67"/>
          <p:cNvSpPr>
            <a:spLocks noChangeArrowheads="1"/>
          </p:cNvSpPr>
          <p:nvPr/>
        </p:nvSpPr>
        <p:spPr bwMode="auto">
          <a:xfrm>
            <a:off x="3041650" y="4171950"/>
            <a:ext cx="474663" cy="295275"/>
          </a:xfrm>
          <a:prstGeom prst="ellipse">
            <a:avLst/>
          </a:prstGeom>
          <a:solidFill>
            <a:srgbClr val="618FFD"/>
          </a:solidFill>
          <a:ln w="12700">
            <a:noFill/>
            <a:round/>
            <a:headEnd/>
            <a:tailEnd/>
          </a:ln>
        </p:spPr>
        <p:txBody>
          <a:bodyPr wrap="none" anchor="ctr"/>
          <a:lstStyle/>
          <a:p>
            <a:endParaRPr lang="el-GR"/>
          </a:p>
        </p:txBody>
      </p:sp>
      <p:sp>
        <p:nvSpPr>
          <p:cNvPr id="96324" name="Oval 68"/>
          <p:cNvSpPr>
            <a:spLocks noChangeArrowheads="1"/>
          </p:cNvSpPr>
          <p:nvPr/>
        </p:nvSpPr>
        <p:spPr bwMode="auto">
          <a:xfrm>
            <a:off x="3041650" y="5391150"/>
            <a:ext cx="474663" cy="295275"/>
          </a:xfrm>
          <a:prstGeom prst="ellipse">
            <a:avLst/>
          </a:prstGeom>
          <a:solidFill>
            <a:srgbClr val="618FFD"/>
          </a:solidFill>
          <a:ln w="12700">
            <a:noFill/>
            <a:round/>
            <a:headEnd/>
            <a:tailEnd/>
          </a:ln>
        </p:spPr>
        <p:txBody>
          <a:bodyPr wrap="none" anchor="ctr"/>
          <a:lstStyle/>
          <a:p>
            <a:endParaRPr lang="el-GR"/>
          </a:p>
        </p:txBody>
      </p:sp>
      <p:sp>
        <p:nvSpPr>
          <p:cNvPr id="96325" name="Oval 69"/>
          <p:cNvSpPr>
            <a:spLocks noChangeArrowheads="1"/>
          </p:cNvSpPr>
          <p:nvPr/>
        </p:nvSpPr>
        <p:spPr bwMode="auto">
          <a:xfrm>
            <a:off x="6089650" y="4324350"/>
            <a:ext cx="474663" cy="295275"/>
          </a:xfrm>
          <a:prstGeom prst="ellipse">
            <a:avLst/>
          </a:prstGeom>
          <a:solidFill>
            <a:srgbClr val="618FFD"/>
          </a:solidFill>
          <a:ln w="12700">
            <a:noFill/>
            <a:round/>
            <a:headEnd/>
            <a:tailEnd/>
          </a:ln>
        </p:spPr>
        <p:txBody>
          <a:bodyPr wrap="none" anchor="ctr"/>
          <a:lstStyle/>
          <a:p>
            <a:endParaRPr lang="el-GR"/>
          </a:p>
        </p:txBody>
      </p:sp>
      <p:sp>
        <p:nvSpPr>
          <p:cNvPr id="96326" name="Text Box 70"/>
          <p:cNvSpPr txBox="1">
            <a:spLocks noChangeArrowheads="1"/>
          </p:cNvSpPr>
          <p:nvPr/>
        </p:nvSpPr>
        <p:spPr bwMode="auto">
          <a:xfrm>
            <a:off x="900113" y="6237288"/>
            <a:ext cx="3019425" cy="336550"/>
          </a:xfrm>
          <a:prstGeom prst="rect">
            <a:avLst/>
          </a:prstGeom>
          <a:noFill/>
          <a:ln w="12700">
            <a:noFill/>
            <a:miter lim="800000"/>
            <a:headEnd type="none" w="sm" len="sm"/>
            <a:tailEnd type="none" w="sm" len="sm"/>
          </a:ln>
        </p:spPr>
        <p:txBody>
          <a:bodyPr wrap="none">
            <a:spAutoFit/>
          </a:bodyPr>
          <a:lstStyle/>
          <a:p>
            <a:r>
              <a:rPr lang="en-US"/>
              <a:t>Analogy: a letter in surface mail</a:t>
            </a:r>
            <a:endParaRPr lang="el-G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2714625" y="3571875"/>
            <a:ext cx="4500563" cy="2725738"/>
          </a:xfrm>
          <a:prstGeom prst="rect">
            <a:avLst/>
          </a:prstGeom>
          <a:solidFill>
            <a:schemeClr val="bg1">
              <a:alpha val="0"/>
            </a:schemeClr>
          </a:solidFill>
          <a:ln w="9525">
            <a:noFill/>
            <a:miter lim="800000"/>
            <a:headEnd/>
            <a:tailEnd/>
          </a:ln>
          <a:effectLst>
            <a:outerShdw blurRad="63500" dist="50800" dir="5400000" algn="ctr" rotWithShape="0">
              <a:srgbClr val="000000">
                <a:alpha val="0"/>
              </a:srgbClr>
            </a:outerShdw>
          </a:effectLst>
        </p:spPr>
      </p:pic>
      <p:sp>
        <p:nvSpPr>
          <p:cNvPr id="97283" name="Title 1"/>
          <p:cNvSpPr>
            <a:spLocks noGrp="1"/>
          </p:cNvSpPr>
          <p:nvPr>
            <p:ph type="title" idx="4294967295"/>
          </p:nvPr>
        </p:nvSpPr>
        <p:spPr/>
        <p:txBody>
          <a:bodyPr/>
          <a:lstStyle/>
          <a:p>
            <a:pPr eaLnBrk="1" hangingPunct="1"/>
            <a:r>
              <a:rPr lang="el-GR" smtClean="0"/>
              <a:t>Πως φτάνει ένα πακέτο στον τελικό προορισμό</a:t>
            </a:r>
            <a:r>
              <a:rPr lang="en-US" smtClean="0"/>
              <a:t>;</a:t>
            </a:r>
            <a:endParaRPr lang="en-GB" smtClean="0"/>
          </a:p>
        </p:txBody>
      </p:sp>
      <p:sp>
        <p:nvSpPr>
          <p:cNvPr id="97284" name="Text Box 49"/>
          <p:cNvSpPr>
            <a:spLocks noGrp="1" noChangeArrowheads="1"/>
          </p:cNvSpPr>
          <p:nvPr>
            <p:ph idx="4294967295"/>
          </p:nvPr>
        </p:nvSpPr>
        <p:spPr>
          <a:xfrm>
            <a:off x="250825" y="1989138"/>
            <a:ext cx="4114800" cy="1371600"/>
          </a:xfrm>
        </p:spPr>
        <p:txBody>
          <a:bodyPr>
            <a:spAutoFit/>
          </a:bodyPr>
          <a:lstStyle/>
          <a:p>
            <a:pPr eaLnBrk="1" hangingPunct="1">
              <a:buFont typeface="Georgia" pitchFamily="18" charset="0"/>
              <a:buNone/>
            </a:pPr>
            <a:endParaRPr lang="en-GB" sz="2000" smtClean="0">
              <a:latin typeface="Arial" charset="0"/>
            </a:endParaRPr>
          </a:p>
          <a:p>
            <a:pPr eaLnBrk="1" hangingPunct="1">
              <a:buFont typeface="Georgia" pitchFamily="18" charset="0"/>
              <a:buNone/>
            </a:pPr>
            <a:r>
              <a:rPr lang="el-GR" sz="2000" smtClean="0">
                <a:latin typeface="Arial" charset="0"/>
              </a:rPr>
              <a:t>Ο </a:t>
            </a:r>
            <a:r>
              <a:rPr lang="el-GR" sz="2000" b="1" smtClean="0">
                <a:latin typeface="Arial" charset="0"/>
              </a:rPr>
              <a:t>σταθμός στέλνει το</a:t>
            </a:r>
            <a:r>
              <a:rPr lang="en-GB" sz="2000" b="1" smtClean="0">
                <a:latin typeface="Arial" charset="0"/>
              </a:rPr>
              <a:t> </a:t>
            </a:r>
            <a:r>
              <a:rPr lang="el-GR" sz="2000" b="1" smtClean="0">
                <a:latin typeface="Arial" charset="0"/>
              </a:rPr>
              <a:t>πακέτο στον κοντινότερο δρομολογητή</a:t>
            </a:r>
            <a:endParaRPr lang="en-US" sz="2000" b="1" smtClean="0">
              <a:latin typeface="Arial" charset="0"/>
            </a:endParaRPr>
          </a:p>
        </p:txBody>
      </p:sp>
      <p:grpSp>
        <p:nvGrpSpPr>
          <p:cNvPr id="97285" name="Group 39"/>
          <p:cNvGrpSpPr>
            <a:grpSpLocks/>
          </p:cNvGrpSpPr>
          <p:nvPr/>
        </p:nvGrpSpPr>
        <p:grpSpPr bwMode="auto">
          <a:xfrm>
            <a:off x="714375" y="3429000"/>
            <a:ext cx="755650" cy="611188"/>
            <a:chOff x="288" y="2352"/>
            <a:chExt cx="908" cy="734"/>
          </a:xfrm>
        </p:grpSpPr>
        <p:pic>
          <p:nvPicPr>
            <p:cNvPr id="97330" name="Picture 40"/>
            <p:cNvPicPr>
              <a:picLocks noChangeArrowheads="1"/>
            </p:cNvPicPr>
            <p:nvPr/>
          </p:nvPicPr>
          <p:blipFill>
            <a:blip r:embed="rId3" cstate="print"/>
            <a:srcRect/>
            <a:stretch>
              <a:fillRect/>
            </a:stretch>
          </p:blipFill>
          <p:spPr bwMode="auto">
            <a:xfrm>
              <a:off x="288" y="2352"/>
              <a:ext cx="908" cy="734"/>
            </a:xfrm>
            <a:prstGeom prst="rect">
              <a:avLst/>
            </a:prstGeom>
            <a:noFill/>
            <a:ln w="12700">
              <a:noFill/>
              <a:miter lim="800000"/>
              <a:headEnd/>
              <a:tailEnd/>
            </a:ln>
          </p:spPr>
        </p:pic>
        <p:pic>
          <p:nvPicPr>
            <p:cNvPr id="97331" name="Picture 41"/>
            <p:cNvPicPr>
              <a:picLocks noChangeAspect="1" noChangeArrowheads="1"/>
            </p:cNvPicPr>
            <p:nvPr/>
          </p:nvPicPr>
          <p:blipFill>
            <a:blip r:embed="rId4" cstate="print"/>
            <a:srcRect/>
            <a:stretch>
              <a:fillRect/>
            </a:stretch>
          </p:blipFill>
          <p:spPr bwMode="auto">
            <a:xfrm>
              <a:off x="480" y="2439"/>
              <a:ext cx="384" cy="315"/>
            </a:xfrm>
            <a:prstGeom prst="rect">
              <a:avLst/>
            </a:prstGeom>
            <a:noFill/>
            <a:ln w="12700">
              <a:noFill/>
              <a:miter lim="800000"/>
              <a:headEnd/>
              <a:tailEnd/>
            </a:ln>
          </p:spPr>
        </p:pic>
      </p:grpSp>
      <p:sp>
        <p:nvSpPr>
          <p:cNvPr id="97286" name="AutoShape 10"/>
          <p:cNvSpPr>
            <a:spLocks noChangeArrowheads="1"/>
          </p:cNvSpPr>
          <p:nvPr/>
        </p:nvSpPr>
        <p:spPr bwMode="auto">
          <a:xfrm>
            <a:off x="1500188" y="3571875"/>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287" name="Freeform 36"/>
          <p:cNvSpPr>
            <a:spLocks/>
          </p:cNvSpPr>
          <p:nvPr/>
        </p:nvSpPr>
        <p:spPr bwMode="auto">
          <a:xfrm>
            <a:off x="928688" y="3786188"/>
            <a:ext cx="1308100" cy="508000"/>
          </a:xfrm>
          <a:custGeom>
            <a:avLst/>
            <a:gdLst>
              <a:gd name="T0" fmla="*/ 2147483647 w 824"/>
              <a:gd name="T1" fmla="*/ 2147483647 h 320"/>
              <a:gd name="T2" fmla="*/ 2147483647 w 824"/>
              <a:gd name="T3" fmla="*/ 2147483647 h 320"/>
              <a:gd name="T4" fmla="*/ 2147483647 w 824"/>
              <a:gd name="T5" fmla="*/ 2147483647 h 320"/>
              <a:gd name="T6" fmla="*/ 2147483647 w 824"/>
              <a:gd name="T7" fmla="*/ 2147483647 h 320"/>
              <a:gd name="T8" fmla="*/ 2147483647 w 824"/>
              <a:gd name="T9" fmla="*/ 2147483647 h 320"/>
              <a:gd name="T10" fmla="*/ 2147483647 w 824"/>
              <a:gd name="T11" fmla="*/ 2147483647 h 320"/>
              <a:gd name="T12" fmla="*/ 2147483647 w 824"/>
              <a:gd name="T13" fmla="*/ 0 h 320"/>
              <a:gd name="T14" fmla="*/ 2147483647 w 824"/>
              <a:gd name="T15" fmla="*/ 2147483647 h 320"/>
              <a:gd name="T16" fmla="*/ 2147483647 w 824"/>
              <a:gd name="T17" fmla="*/ 2147483647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4"/>
              <a:gd name="T28" fmla="*/ 0 h 320"/>
              <a:gd name="T29" fmla="*/ 824 w 824"/>
              <a:gd name="T30" fmla="*/ 320 h 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4" h="320">
                <a:moveTo>
                  <a:pt x="48" y="96"/>
                </a:moveTo>
                <a:cubicBezTo>
                  <a:pt x="24" y="152"/>
                  <a:pt x="0" y="208"/>
                  <a:pt x="48" y="240"/>
                </a:cubicBezTo>
                <a:cubicBezTo>
                  <a:pt x="96" y="272"/>
                  <a:pt x="232" y="280"/>
                  <a:pt x="336" y="288"/>
                </a:cubicBezTo>
                <a:cubicBezTo>
                  <a:pt x="440" y="296"/>
                  <a:pt x="608" y="320"/>
                  <a:pt x="672" y="288"/>
                </a:cubicBezTo>
                <a:cubicBezTo>
                  <a:pt x="736" y="256"/>
                  <a:pt x="712" y="136"/>
                  <a:pt x="720" y="96"/>
                </a:cubicBezTo>
                <a:cubicBezTo>
                  <a:pt x="728" y="56"/>
                  <a:pt x="712" y="64"/>
                  <a:pt x="720" y="48"/>
                </a:cubicBezTo>
                <a:cubicBezTo>
                  <a:pt x="728" y="32"/>
                  <a:pt x="752" y="0"/>
                  <a:pt x="768" y="0"/>
                </a:cubicBezTo>
                <a:cubicBezTo>
                  <a:pt x="784" y="0"/>
                  <a:pt x="808" y="32"/>
                  <a:pt x="816" y="48"/>
                </a:cubicBezTo>
                <a:cubicBezTo>
                  <a:pt x="824" y="64"/>
                  <a:pt x="820" y="80"/>
                  <a:pt x="816" y="96"/>
                </a:cubicBezTo>
              </a:path>
            </a:pathLst>
          </a:custGeom>
          <a:noFill/>
          <a:ln w="28575">
            <a:solidFill>
              <a:srgbClr val="FF0000"/>
            </a:solidFill>
            <a:prstDash val="sysDot"/>
            <a:round/>
            <a:headEnd/>
            <a:tailEnd/>
          </a:ln>
        </p:spPr>
        <p:txBody>
          <a:bodyPr wrap="none" anchor="ctr">
            <a:spAutoFit/>
          </a:bodyPr>
          <a:lstStyle/>
          <a:p>
            <a:endParaRPr lang="en-GB"/>
          </a:p>
        </p:txBody>
      </p:sp>
      <p:sp>
        <p:nvSpPr>
          <p:cNvPr id="10" name="AutoShape 9"/>
          <p:cNvSpPr>
            <a:spLocks noChangeArrowheads="1"/>
          </p:cNvSpPr>
          <p:nvPr/>
        </p:nvSpPr>
        <p:spPr bwMode="auto">
          <a:xfrm>
            <a:off x="2000250" y="3571875"/>
            <a:ext cx="331788"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97289" name="Freeform 37"/>
          <p:cNvSpPr>
            <a:spLocks/>
          </p:cNvSpPr>
          <p:nvPr/>
        </p:nvSpPr>
        <p:spPr bwMode="auto">
          <a:xfrm>
            <a:off x="2071688" y="3571875"/>
            <a:ext cx="5934075" cy="1128713"/>
          </a:xfrm>
          <a:custGeom>
            <a:avLst/>
            <a:gdLst>
              <a:gd name="T0" fmla="*/ 2147483647 w 3738"/>
              <a:gd name="T1" fmla="*/ 2147483647 h 711"/>
              <a:gd name="T2" fmla="*/ 2147483647 w 3738"/>
              <a:gd name="T3" fmla="*/ 2147483647 h 711"/>
              <a:gd name="T4" fmla="*/ 2147483647 w 3738"/>
              <a:gd name="T5" fmla="*/ 2147483647 h 711"/>
              <a:gd name="T6" fmla="*/ 2147483647 w 3738"/>
              <a:gd name="T7" fmla="*/ 2147483647 h 711"/>
              <a:gd name="T8" fmla="*/ 2147483647 w 3738"/>
              <a:gd name="T9" fmla="*/ 2147483647 h 711"/>
              <a:gd name="T10" fmla="*/ 2147483647 w 3738"/>
              <a:gd name="T11" fmla="*/ 2147483647 h 711"/>
              <a:gd name="T12" fmla="*/ 2147483647 w 3738"/>
              <a:gd name="T13" fmla="*/ 2147483647 h 711"/>
              <a:gd name="T14" fmla="*/ 2147483647 w 3738"/>
              <a:gd name="T15" fmla="*/ 2147483647 h 711"/>
              <a:gd name="T16" fmla="*/ 2147483647 w 3738"/>
              <a:gd name="T17" fmla="*/ 2147483647 h 711"/>
              <a:gd name="T18" fmla="*/ 2147483647 w 3738"/>
              <a:gd name="T19" fmla="*/ 2147483647 h 711"/>
              <a:gd name="T20" fmla="*/ 2147483647 w 3738"/>
              <a:gd name="T21" fmla="*/ 2147483647 h 711"/>
              <a:gd name="T22" fmla="*/ 2147483647 w 3738"/>
              <a:gd name="T23" fmla="*/ 2147483647 h 711"/>
              <a:gd name="T24" fmla="*/ 2147483647 w 3738"/>
              <a:gd name="T25" fmla="*/ 2147483647 h 711"/>
              <a:gd name="T26" fmla="*/ 2147483647 w 3738"/>
              <a:gd name="T27" fmla="*/ 2147483647 h 711"/>
              <a:gd name="T28" fmla="*/ 2147483647 w 3738"/>
              <a:gd name="T29" fmla="*/ 2147483647 h 711"/>
              <a:gd name="T30" fmla="*/ 2147483647 w 3738"/>
              <a:gd name="T31" fmla="*/ 2147483647 h 711"/>
              <a:gd name="T32" fmla="*/ 2147483647 w 3738"/>
              <a:gd name="T33" fmla="*/ 2147483647 h 711"/>
              <a:gd name="T34" fmla="*/ 2147483647 w 3738"/>
              <a:gd name="T35" fmla="*/ 2147483647 h 711"/>
              <a:gd name="T36" fmla="*/ 2147483647 w 3738"/>
              <a:gd name="T37" fmla="*/ 2147483647 h 7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8"/>
              <a:gd name="T58" fmla="*/ 0 h 711"/>
              <a:gd name="T59" fmla="*/ 3738 w 3738"/>
              <a:gd name="T60" fmla="*/ 711 h 7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8" h="711">
                <a:moveTo>
                  <a:pt x="90" y="216"/>
                </a:moveTo>
                <a:cubicBezTo>
                  <a:pt x="58" y="256"/>
                  <a:pt x="0" y="318"/>
                  <a:pt x="90" y="360"/>
                </a:cubicBezTo>
                <a:cubicBezTo>
                  <a:pt x="180" y="402"/>
                  <a:pt x="476" y="453"/>
                  <a:pt x="628" y="469"/>
                </a:cubicBezTo>
                <a:cubicBezTo>
                  <a:pt x="780" y="485"/>
                  <a:pt x="900" y="466"/>
                  <a:pt x="1002" y="456"/>
                </a:cubicBezTo>
                <a:cubicBezTo>
                  <a:pt x="1104" y="446"/>
                  <a:pt x="1162" y="406"/>
                  <a:pt x="1242" y="408"/>
                </a:cubicBezTo>
                <a:cubicBezTo>
                  <a:pt x="1322" y="410"/>
                  <a:pt x="1367" y="432"/>
                  <a:pt x="1485" y="469"/>
                </a:cubicBezTo>
                <a:cubicBezTo>
                  <a:pt x="1603" y="506"/>
                  <a:pt x="1854" y="593"/>
                  <a:pt x="1953" y="630"/>
                </a:cubicBezTo>
                <a:cubicBezTo>
                  <a:pt x="2052" y="667"/>
                  <a:pt x="2033" y="677"/>
                  <a:pt x="2077" y="689"/>
                </a:cubicBezTo>
                <a:cubicBezTo>
                  <a:pt x="2121" y="701"/>
                  <a:pt x="2168" y="711"/>
                  <a:pt x="2216" y="704"/>
                </a:cubicBezTo>
                <a:cubicBezTo>
                  <a:pt x="2264" y="697"/>
                  <a:pt x="2309" y="679"/>
                  <a:pt x="2363" y="645"/>
                </a:cubicBezTo>
                <a:cubicBezTo>
                  <a:pt x="2417" y="611"/>
                  <a:pt x="2483" y="543"/>
                  <a:pt x="2538" y="499"/>
                </a:cubicBezTo>
                <a:cubicBezTo>
                  <a:pt x="2593" y="455"/>
                  <a:pt x="2615" y="433"/>
                  <a:pt x="2692" y="382"/>
                </a:cubicBezTo>
                <a:cubicBezTo>
                  <a:pt x="2769" y="331"/>
                  <a:pt x="2915" y="240"/>
                  <a:pt x="2999" y="191"/>
                </a:cubicBezTo>
                <a:cubicBezTo>
                  <a:pt x="3083" y="142"/>
                  <a:pt x="3130" y="117"/>
                  <a:pt x="3197" y="89"/>
                </a:cubicBezTo>
                <a:cubicBezTo>
                  <a:pt x="3264" y="61"/>
                  <a:pt x="3344" y="35"/>
                  <a:pt x="3402" y="24"/>
                </a:cubicBezTo>
                <a:cubicBezTo>
                  <a:pt x="3460" y="13"/>
                  <a:pt x="3514" y="0"/>
                  <a:pt x="3546" y="24"/>
                </a:cubicBezTo>
                <a:cubicBezTo>
                  <a:pt x="3578" y="48"/>
                  <a:pt x="3586" y="120"/>
                  <a:pt x="3594" y="168"/>
                </a:cubicBezTo>
                <a:cubicBezTo>
                  <a:pt x="3602" y="216"/>
                  <a:pt x="3570" y="288"/>
                  <a:pt x="3594" y="312"/>
                </a:cubicBezTo>
                <a:cubicBezTo>
                  <a:pt x="3618" y="336"/>
                  <a:pt x="3678" y="324"/>
                  <a:pt x="3738" y="312"/>
                </a:cubicBezTo>
              </a:path>
            </a:pathLst>
          </a:custGeom>
          <a:noFill/>
          <a:ln w="28575">
            <a:solidFill>
              <a:srgbClr val="FF0000"/>
            </a:solidFill>
            <a:prstDash val="sysDot"/>
            <a:round/>
            <a:headEnd/>
            <a:tailEnd/>
          </a:ln>
        </p:spPr>
        <p:txBody>
          <a:bodyPr wrap="none" anchor="ctr">
            <a:spAutoFit/>
          </a:bodyPr>
          <a:lstStyle/>
          <a:p>
            <a:endParaRPr lang="en-GB"/>
          </a:p>
        </p:txBody>
      </p:sp>
      <p:cxnSp>
        <p:nvCxnSpPr>
          <p:cNvPr id="97290" name="AutoShape 23"/>
          <p:cNvCxnSpPr>
            <a:cxnSpLocks noChangeShapeType="1"/>
          </p:cNvCxnSpPr>
          <p:nvPr/>
        </p:nvCxnSpPr>
        <p:spPr bwMode="auto">
          <a:xfrm rot="5400000" flipH="1" flipV="1">
            <a:off x="1889125" y="3611563"/>
            <a:ext cx="33338" cy="525462"/>
          </a:xfrm>
          <a:prstGeom prst="bentConnector3">
            <a:avLst>
              <a:gd name="adj1" fmla="val -685713"/>
            </a:avLst>
          </a:prstGeom>
          <a:noFill/>
          <a:ln w="19050">
            <a:solidFill>
              <a:schemeClr val="tx1"/>
            </a:solidFill>
            <a:miter lim="800000"/>
            <a:headEnd/>
            <a:tailEnd/>
          </a:ln>
        </p:spPr>
      </p:cxnSp>
      <p:sp>
        <p:nvSpPr>
          <p:cNvPr id="17" name="AutoShape 9"/>
          <p:cNvSpPr>
            <a:spLocks noChangeArrowheads="1"/>
          </p:cNvSpPr>
          <p:nvPr/>
        </p:nvSpPr>
        <p:spPr bwMode="auto">
          <a:xfrm>
            <a:off x="3786188" y="40005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cxnSp>
        <p:nvCxnSpPr>
          <p:cNvPr id="25" name="Straight Connector 24"/>
          <p:cNvCxnSpPr/>
          <p:nvPr/>
        </p:nvCxnSpPr>
        <p:spPr>
          <a:xfrm rot="10800000">
            <a:off x="1143000" y="4143375"/>
            <a:ext cx="5000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1035050" y="403701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1"/>
          </p:cNvCxnSpPr>
          <p:nvPr/>
        </p:nvCxnSpPr>
        <p:spPr>
          <a:xfrm>
            <a:off x="2214563" y="4143375"/>
            <a:ext cx="157162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AutoShape 9"/>
          <p:cNvSpPr>
            <a:spLocks noChangeArrowheads="1"/>
          </p:cNvSpPr>
          <p:nvPr/>
        </p:nvSpPr>
        <p:spPr bwMode="auto">
          <a:xfrm>
            <a:off x="5357813" y="45720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3" name="AutoShape 9"/>
          <p:cNvSpPr>
            <a:spLocks noChangeArrowheads="1"/>
          </p:cNvSpPr>
          <p:nvPr/>
        </p:nvSpPr>
        <p:spPr bwMode="auto">
          <a:xfrm>
            <a:off x="7358063" y="34290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4" name="AutoShape 9"/>
          <p:cNvSpPr>
            <a:spLocks noChangeArrowheads="1"/>
          </p:cNvSpPr>
          <p:nvPr/>
        </p:nvSpPr>
        <p:spPr bwMode="auto">
          <a:xfrm>
            <a:off x="5500688" y="28575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5" name="AutoShape 9"/>
          <p:cNvSpPr>
            <a:spLocks noChangeArrowheads="1"/>
          </p:cNvSpPr>
          <p:nvPr/>
        </p:nvSpPr>
        <p:spPr bwMode="auto">
          <a:xfrm>
            <a:off x="4572000" y="5572125"/>
            <a:ext cx="331788"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6" name="AutoShape 9"/>
          <p:cNvSpPr>
            <a:spLocks noChangeArrowheads="1"/>
          </p:cNvSpPr>
          <p:nvPr/>
        </p:nvSpPr>
        <p:spPr bwMode="auto">
          <a:xfrm>
            <a:off x="3429000" y="6000750"/>
            <a:ext cx="331788"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7" name="AutoShape 9"/>
          <p:cNvSpPr>
            <a:spLocks noChangeArrowheads="1"/>
          </p:cNvSpPr>
          <p:nvPr/>
        </p:nvSpPr>
        <p:spPr bwMode="auto">
          <a:xfrm>
            <a:off x="2214563" y="5357813"/>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grpSp>
        <p:nvGrpSpPr>
          <p:cNvPr id="97301" name="Group 14"/>
          <p:cNvGrpSpPr>
            <a:grpSpLocks/>
          </p:cNvGrpSpPr>
          <p:nvPr/>
        </p:nvGrpSpPr>
        <p:grpSpPr bwMode="auto">
          <a:xfrm>
            <a:off x="1857375" y="5848350"/>
            <a:ext cx="1371600" cy="1009650"/>
            <a:chOff x="816" y="3360"/>
            <a:chExt cx="864" cy="636"/>
          </a:xfrm>
        </p:grpSpPr>
        <p:sp>
          <p:nvSpPr>
            <p:cNvPr id="97328" name="AutoShape 15"/>
            <p:cNvSpPr>
              <a:spLocks noChangeArrowheads="1"/>
            </p:cNvSpPr>
            <p:nvPr/>
          </p:nvSpPr>
          <p:spPr bwMode="auto">
            <a:xfrm>
              <a:off x="1056" y="3360"/>
              <a:ext cx="624" cy="418"/>
            </a:xfrm>
            <a:prstGeom prst="cloudCallout">
              <a:avLst>
                <a:gd name="adj1" fmla="val -82852"/>
                <a:gd name="adj2" fmla="val 70097"/>
              </a:avLst>
            </a:prstGeom>
            <a:solidFill>
              <a:schemeClr val="bg1"/>
            </a:solidFill>
            <a:ln w="9525">
              <a:solidFill>
                <a:schemeClr val="tx1"/>
              </a:solidFill>
              <a:round/>
              <a:headEnd/>
              <a:tailEnd/>
            </a:ln>
          </p:spPr>
          <p:txBody>
            <a:bodyPr anchor="ctr">
              <a:spAutoFit/>
            </a:bodyPr>
            <a:lstStyle/>
            <a:p>
              <a:pPr algn="ctr" eaLnBrk="0" hangingPunct="0"/>
              <a:endParaRPr lang="el-GR" sz="2400">
                <a:latin typeface="Times New Roman" pitchFamily="18" charset="0"/>
              </a:endParaRPr>
            </a:p>
          </p:txBody>
        </p:sp>
        <p:sp>
          <p:nvSpPr>
            <p:cNvPr id="97329" name="Oval 16"/>
            <p:cNvSpPr>
              <a:spLocks noChangeArrowheads="1"/>
            </p:cNvSpPr>
            <p:nvPr/>
          </p:nvSpPr>
          <p:spPr bwMode="auto">
            <a:xfrm>
              <a:off x="816" y="3696"/>
              <a:ext cx="384" cy="300"/>
            </a:xfrm>
            <a:prstGeom prst="ellipse">
              <a:avLst/>
            </a:prstGeom>
            <a:solidFill>
              <a:schemeClr val="bg1"/>
            </a:solidFill>
            <a:ln w="9525">
              <a:solidFill>
                <a:schemeClr val="bg1"/>
              </a:solidFill>
              <a:round/>
              <a:headEnd/>
              <a:tailEnd/>
            </a:ln>
          </p:spPr>
          <p:txBody>
            <a:bodyPr anchor="ctr">
              <a:spAutoFit/>
            </a:bodyPr>
            <a:lstStyle/>
            <a:p>
              <a:endParaRPr lang="en-GB"/>
            </a:p>
          </p:txBody>
        </p:sp>
      </p:grpSp>
      <p:sp>
        <p:nvSpPr>
          <p:cNvPr id="97302" name="AutoShape 12"/>
          <p:cNvSpPr>
            <a:spLocks noChangeArrowheads="1"/>
          </p:cNvSpPr>
          <p:nvPr/>
        </p:nvSpPr>
        <p:spPr bwMode="auto">
          <a:xfrm>
            <a:off x="1714500" y="5357813"/>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303" name="AutoShape 12"/>
          <p:cNvSpPr>
            <a:spLocks noChangeArrowheads="1"/>
          </p:cNvSpPr>
          <p:nvPr/>
        </p:nvSpPr>
        <p:spPr bwMode="auto">
          <a:xfrm>
            <a:off x="1643063" y="6215063"/>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304" name="AutoShape 12"/>
          <p:cNvSpPr>
            <a:spLocks noChangeArrowheads="1"/>
          </p:cNvSpPr>
          <p:nvPr/>
        </p:nvSpPr>
        <p:spPr bwMode="auto">
          <a:xfrm>
            <a:off x="4929188" y="2857500"/>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305" name="AutoShape 12"/>
          <p:cNvSpPr>
            <a:spLocks noChangeArrowheads="1"/>
          </p:cNvSpPr>
          <p:nvPr/>
        </p:nvSpPr>
        <p:spPr bwMode="auto">
          <a:xfrm>
            <a:off x="8215313" y="3286125"/>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pic>
        <p:nvPicPr>
          <p:cNvPr id="97306" name="Picture 47"/>
          <p:cNvPicPr>
            <a:picLocks noChangeArrowheads="1"/>
          </p:cNvPicPr>
          <p:nvPr/>
        </p:nvPicPr>
        <p:blipFill>
          <a:blip r:embed="rId5" cstate="print"/>
          <a:srcRect/>
          <a:stretch>
            <a:fillRect/>
          </a:stretch>
        </p:blipFill>
        <p:spPr bwMode="auto">
          <a:xfrm>
            <a:off x="8072438" y="3714750"/>
            <a:ext cx="776287" cy="1155700"/>
          </a:xfrm>
          <a:prstGeom prst="rect">
            <a:avLst/>
          </a:prstGeom>
          <a:noFill/>
          <a:ln w="12700">
            <a:noFill/>
            <a:miter lim="800000"/>
            <a:headEnd/>
            <a:tailEnd/>
          </a:ln>
        </p:spPr>
      </p:pic>
      <p:cxnSp>
        <p:nvCxnSpPr>
          <p:cNvPr id="49" name="Straight Connector 48"/>
          <p:cNvCxnSpPr>
            <a:stCxn id="17" idx="2"/>
            <a:endCxn id="35" idx="0"/>
          </p:cNvCxnSpPr>
          <p:nvPr/>
        </p:nvCxnSpPr>
        <p:spPr>
          <a:xfrm rot="16200000" flipH="1">
            <a:off x="3721100" y="4554538"/>
            <a:ext cx="1247775" cy="78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7" idx="2"/>
            <a:endCxn id="36" idx="0"/>
          </p:cNvCxnSpPr>
          <p:nvPr/>
        </p:nvCxnSpPr>
        <p:spPr>
          <a:xfrm rot="5400000">
            <a:off x="2934494" y="4983956"/>
            <a:ext cx="1676400"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43375" y="4214813"/>
            <a:ext cx="1239838" cy="571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 idx="2"/>
            <a:endCxn id="37" idx="3"/>
          </p:cNvCxnSpPr>
          <p:nvPr/>
        </p:nvCxnSpPr>
        <p:spPr>
          <a:xfrm rot="5400000">
            <a:off x="2651125" y="4219575"/>
            <a:ext cx="1195388" cy="1404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2" idx="2"/>
            <a:endCxn id="35" idx="3"/>
          </p:cNvCxnSpPr>
          <p:nvPr/>
        </p:nvCxnSpPr>
        <p:spPr>
          <a:xfrm rot="5400000">
            <a:off x="4795044" y="5004594"/>
            <a:ext cx="838200" cy="620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5" idx="1"/>
            <a:endCxn id="36" idx="3"/>
          </p:cNvCxnSpPr>
          <p:nvPr/>
        </p:nvCxnSpPr>
        <p:spPr>
          <a:xfrm rot="10800000" flipV="1">
            <a:off x="3760788" y="5734050"/>
            <a:ext cx="811212"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6" idx="1"/>
            <a:endCxn id="97328" idx="2"/>
          </p:cNvCxnSpPr>
          <p:nvPr/>
        </p:nvCxnSpPr>
        <p:spPr>
          <a:xfrm rot="10800000" flipV="1">
            <a:off x="3227388" y="6162675"/>
            <a:ext cx="201612" cy="17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7" idx="2"/>
          </p:cNvCxnSpPr>
          <p:nvPr/>
        </p:nvCxnSpPr>
        <p:spPr>
          <a:xfrm rot="16200000" flipH="1">
            <a:off x="2280444" y="5780882"/>
            <a:ext cx="319087" cy="12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97302" idx="2"/>
            <a:endCxn id="97328" idx="0"/>
          </p:cNvCxnSpPr>
          <p:nvPr/>
        </p:nvCxnSpPr>
        <p:spPr>
          <a:xfrm rot="16200000" flipH="1">
            <a:off x="1837532" y="5776119"/>
            <a:ext cx="463550" cy="344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97303" idx="3"/>
          </p:cNvCxnSpPr>
          <p:nvPr/>
        </p:nvCxnSpPr>
        <p:spPr>
          <a:xfrm flipV="1">
            <a:off x="2008188" y="6357938"/>
            <a:ext cx="349250" cy="36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hape 68"/>
          <p:cNvCxnSpPr>
            <a:stCxn id="97304" idx="2"/>
          </p:cNvCxnSpPr>
          <p:nvPr/>
        </p:nvCxnSpPr>
        <p:spPr>
          <a:xfrm rot="16200000" flipH="1">
            <a:off x="5307012" y="3021013"/>
            <a:ext cx="212725" cy="6032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4" idx="2"/>
          </p:cNvCxnSpPr>
          <p:nvPr/>
        </p:nvCxnSpPr>
        <p:spPr>
          <a:xfrm rot="16200000" flipH="1">
            <a:off x="5567363" y="3281362"/>
            <a:ext cx="24765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32" idx="0"/>
          </p:cNvCxnSpPr>
          <p:nvPr/>
        </p:nvCxnSpPr>
        <p:spPr>
          <a:xfrm rot="5400000">
            <a:off x="5048250" y="3905250"/>
            <a:ext cx="1143000" cy="19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34" idx="3"/>
            <a:endCxn id="33" idx="1"/>
          </p:cNvCxnSpPr>
          <p:nvPr/>
        </p:nvCxnSpPr>
        <p:spPr>
          <a:xfrm>
            <a:off x="5832475" y="3019425"/>
            <a:ext cx="1525588" cy="571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2" idx="3"/>
            <a:endCxn id="33" idx="1"/>
          </p:cNvCxnSpPr>
          <p:nvPr/>
        </p:nvCxnSpPr>
        <p:spPr>
          <a:xfrm flipV="1">
            <a:off x="5689600" y="3590925"/>
            <a:ext cx="1668463"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33" idx="3"/>
            <a:endCxn id="97305" idx="1"/>
          </p:cNvCxnSpPr>
          <p:nvPr/>
        </p:nvCxnSpPr>
        <p:spPr>
          <a:xfrm flipV="1">
            <a:off x="7689850" y="3465513"/>
            <a:ext cx="525463" cy="125412"/>
          </a:xfrm>
          <a:prstGeom prst="bentConnector3">
            <a:avLst>
              <a:gd name="adj1" fmla="val 2794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hape 92"/>
          <p:cNvCxnSpPr>
            <a:stCxn id="33" idx="3"/>
          </p:cNvCxnSpPr>
          <p:nvPr/>
        </p:nvCxnSpPr>
        <p:spPr>
          <a:xfrm>
            <a:off x="7689850" y="3590925"/>
            <a:ext cx="168275" cy="48101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858125" y="4071938"/>
            <a:ext cx="214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325" name="Text Box 48"/>
          <p:cNvSpPr txBox="1">
            <a:spLocks noChangeArrowheads="1"/>
          </p:cNvSpPr>
          <p:nvPr/>
        </p:nvSpPr>
        <p:spPr bwMode="auto">
          <a:xfrm>
            <a:off x="4643438" y="1341438"/>
            <a:ext cx="4143375" cy="1017587"/>
          </a:xfrm>
          <a:prstGeom prst="rect">
            <a:avLst/>
          </a:prstGeom>
          <a:noFill/>
          <a:ln w="12700">
            <a:solidFill>
              <a:schemeClr val="tx1"/>
            </a:solidFill>
            <a:miter lim="800000"/>
            <a:headEnd/>
            <a:tailEnd/>
          </a:ln>
        </p:spPr>
        <p:txBody>
          <a:bodyPr anchor="ctr">
            <a:spAutoFit/>
          </a:bodyPr>
          <a:lstStyle/>
          <a:p>
            <a:pPr eaLnBrk="0" hangingPunct="0">
              <a:spcBef>
                <a:spcPct val="50000"/>
              </a:spcBef>
            </a:pPr>
            <a:r>
              <a:rPr lang="en-US" sz="2400" b="1"/>
              <a:t>H</a:t>
            </a:r>
            <a:r>
              <a:rPr lang="en-US" sz="2400"/>
              <a:t>: </a:t>
            </a:r>
            <a:r>
              <a:rPr lang="el-GR" sz="2400"/>
              <a:t>Σταθμοί (</a:t>
            </a:r>
            <a:r>
              <a:rPr lang="en-US" sz="2400"/>
              <a:t>Hosts</a:t>
            </a:r>
            <a:r>
              <a:rPr lang="el-GR" sz="2400"/>
              <a:t>)</a:t>
            </a:r>
            <a:endParaRPr lang="en-US" sz="2400"/>
          </a:p>
          <a:p>
            <a:pPr eaLnBrk="0" hangingPunct="0">
              <a:spcBef>
                <a:spcPct val="50000"/>
              </a:spcBef>
            </a:pPr>
            <a:r>
              <a:rPr lang="en-US" sz="2400" b="1">
                <a:solidFill>
                  <a:srgbClr val="3333FF"/>
                </a:solidFill>
              </a:rPr>
              <a:t>R:</a:t>
            </a:r>
            <a:r>
              <a:rPr lang="en-US" sz="2400"/>
              <a:t> </a:t>
            </a:r>
            <a:r>
              <a:rPr lang="el-GR" sz="2400"/>
              <a:t>Δρομολογητές (</a:t>
            </a:r>
            <a:r>
              <a:rPr lang="en-US" sz="2400"/>
              <a:t>Routers</a:t>
            </a:r>
            <a:r>
              <a:rPr lang="el-GR" sz="2400"/>
              <a:t>)</a:t>
            </a:r>
            <a:endParaRPr lang="en-US" sz="2400"/>
          </a:p>
        </p:txBody>
      </p:sp>
      <p:sp>
        <p:nvSpPr>
          <p:cNvPr id="97326" name="Text Box 38"/>
          <p:cNvSpPr txBox="1">
            <a:spLocks noChangeArrowheads="1"/>
          </p:cNvSpPr>
          <p:nvPr/>
        </p:nvSpPr>
        <p:spPr bwMode="auto">
          <a:xfrm>
            <a:off x="0" y="4214813"/>
            <a:ext cx="3673475" cy="1006475"/>
          </a:xfrm>
          <a:prstGeom prst="rect">
            <a:avLst/>
          </a:prstGeom>
          <a:noFill/>
          <a:ln w="9525">
            <a:noFill/>
            <a:miter lim="800000"/>
            <a:headEnd/>
            <a:tailEnd/>
          </a:ln>
        </p:spPr>
        <p:txBody>
          <a:bodyPr>
            <a:spAutoFit/>
          </a:bodyPr>
          <a:lstStyle/>
          <a:p>
            <a:pPr algn="ctr" eaLnBrk="0" hangingPunct="0"/>
            <a:r>
              <a:rPr lang="el-GR" sz="2000"/>
              <a:t>Ένας δρομολογητής προωθεί το </a:t>
            </a:r>
            <a:r>
              <a:rPr lang="el-GR" sz="2000" b="1"/>
              <a:t>πακέτο στον επόμενο κοντινότερο δρομολογητή</a:t>
            </a:r>
            <a:endParaRPr lang="en-US" sz="2000" b="1"/>
          </a:p>
        </p:txBody>
      </p:sp>
      <p:sp>
        <p:nvSpPr>
          <p:cNvPr id="97327" name="Text Box 51"/>
          <p:cNvSpPr txBox="1">
            <a:spLocks noChangeArrowheads="1"/>
          </p:cNvSpPr>
          <p:nvPr/>
        </p:nvSpPr>
        <p:spPr bwMode="auto">
          <a:xfrm>
            <a:off x="0" y="1557338"/>
            <a:ext cx="4332288" cy="396875"/>
          </a:xfrm>
          <a:prstGeom prst="rect">
            <a:avLst/>
          </a:prstGeom>
          <a:noFill/>
          <a:ln w="12700">
            <a:noFill/>
            <a:miter lim="800000"/>
            <a:headEnd type="none" w="sm" len="sm"/>
            <a:tailEnd type="none" w="sm" len="sm"/>
          </a:ln>
        </p:spPr>
        <p:txBody>
          <a:bodyPr wrap="none">
            <a:spAutoFit/>
          </a:bodyPr>
          <a:lstStyle/>
          <a:p>
            <a:r>
              <a:rPr lang="el-GR" sz="2000" b="1">
                <a:solidFill>
                  <a:schemeClr val="accent1"/>
                </a:solidFill>
                <a:latin typeface="Arial" charset="0"/>
              </a:rPr>
              <a:t>Μεταγωγή αυτοδύναμων πακέτων</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l-GR" smtClean="0"/>
              <a:t>Δίκτυα μεταγωγής πακέτων</a:t>
            </a:r>
          </a:p>
        </p:txBody>
      </p:sp>
      <p:sp>
        <p:nvSpPr>
          <p:cNvPr id="98307" name="Rectangle 3"/>
          <p:cNvSpPr>
            <a:spLocks noGrp="1" noChangeArrowheads="1"/>
          </p:cNvSpPr>
          <p:nvPr>
            <p:ph type="body" idx="1"/>
          </p:nvPr>
        </p:nvSpPr>
        <p:spPr>
          <a:xfrm>
            <a:off x="0" y="1143000"/>
            <a:ext cx="9144000" cy="5715000"/>
          </a:xfrm>
        </p:spPr>
        <p:txBody>
          <a:bodyPr/>
          <a:lstStyle/>
          <a:p>
            <a:pPr marL="457200" indent="-457200"/>
            <a:r>
              <a:rPr lang="el-GR" smtClean="0">
                <a:latin typeface="Arial" charset="0"/>
              </a:rPr>
              <a:t>Σημαντικές δομές</a:t>
            </a:r>
            <a:r>
              <a:rPr lang="en-US" smtClean="0">
                <a:latin typeface="Arial" charset="0"/>
              </a:rPr>
              <a:t>:</a:t>
            </a:r>
          </a:p>
          <a:p>
            <a:pPr marL="457200" indent="-457200">
              <a:buFont typeface="Monotype Sorts" pitchFamily="2" charset="2"/>
              <a:buAutoNum type="arabicPeriod"/>
            </a:pPr>
            <a:r>
              <a:rPr lang="el-GR" smtClean="0">
                <a:latin typeface="Arial" charset="0"/>
              </a:rPr>
              <a:t>Πακέτα</a:t>
            </a:r>
          </a:p>
          <a:p>
            <a:pPr marL="457200" indent="-457200">
              <a:buFont typeface="Monotype Sorts" pitchFamily="2" charset="2"/>
              <a:buAutoNum type="arabicPeriod"/>
            </a:pPr>
            <a:r>
              <a:rPr lang="el-GR" smtClean="0">
                <a:latin typeface="Arial" charset="0"/>
              </a:rPr>
              <a:t>Σταθμοί (</a:t>
            </a:r>
            <a:r>
              <a:rPr lang="en-US" smtClean="0">
                <a:latin typeface="Arial" charset="0"/>
              </a:rPr>
              <a:t>end stations/systems)</a:t>
            </a:r>
            <a:endParaRPr lang="el-GR" smtClean="0">
              <a:latin typeface="Arial" charset="0"/>
            </a:endParaRPr>
          </a:p>
          <a:p>
            <a:pPr marL="457200" indent="-457200">
              <a:buFont typeface="Monotype Sorts" pitchFamily="2" charset="2"/>
              <a:buAutoNum type="arabicPeriod"/>
            </a:pPr>
            <a:r>
              <a:rPr lang="el-GR" smtClean="0">
                <a:latin typeface="Arial" charset="0"/>
              </a:rPr>
              <a:t>Δρομολογητές</a:t>
            </a:r>
          </a:p>
          <a:p>
            <a:pPr marL="457200" indent="-457200">
              <a:buFont typeface="Monotype Sorts" pitchFamily="2" charset="2"/>
              <a:buNone/>
            </a:pPr>
            <a:endParaRPr lang="el-GR" smtClean="0">
              <a:latin typeface="Arial" charset="0"/>
            </a:endParaRPr>
          </a:p>
          <a:p>
            <a:pPr marL="457200" indent="-457200">
              <a:buFont typeface="Wingdings" pitchFamily="2" charset="2"/>
              <a:buChar char="F"/>
            </a:pPr>
            <a:r>
              <a:rPr lang="el-GR" smtClean="0">
                <a:latin typeface="Arial" charset="0"/>
              </a:rPr>
              <a:t>Οι περισσότεροι δρομολογητές χρησιμοποιούν τη </a:t>
            </a:r>
            <a:r>
              <a:rPr lang="el-GR" b="1" smtClean="0">
                <a:solidFill>
                  <a:schemeClr val="accent1"/>
                </a:solidFill>
                <a:latin typeface="Arial" charset="0"/>
              </a:rPr>
              <a:t>μετάδοση με αποθήκευση &amp; προώθηση</a:t>
            </a:r>
            <a:r>
              <a:rPr lang="el-GR" smtClean="0">
                <a:latin typeface="Arial" charset="0"/>
              </a:rPr>
              <a:t> (</a:t>
            </a:r>
            <a:r>
              <a:rPr lang="en-US" smtClean="0">
                <a:latin typeface="Arial" charset="0"/>
              </a:rPr>
              <a:t>store-and-forward</a:t>
            </a:r>
            <a:r>
              <a:rPr lang="el-GR" smtClean="0">
                <a:latin typeface="Arial" charset="0"/>
              </a:rPr>
              <a:t>)</a:t>
            </a:r>
          </a:p>
          <a:p>
            <a:pPr marL="457200" indent="-457200">
              <a:buFont typeface="Wingdings" pitchFamily="2" charset="2"/>
              <a:buNone/>
            </a:pPr>
            <a:endParaRPr lang="el-GR" b="1" smtClean="0">
              <a:solidFill>
                <a:schemeClr val="accent1"/>
              </a:solidFill>
              <a:latin typeface="Arial" charset="0"/>
            </a:endParaRPr>
          </a:p>
          <a:p>
            <a:pPr marL="457200" indent="-457200">
              <a:buFont typeface="Wingdings" pitchFamily="2" charset="2"/>
              <a:buNone/>
            </a:pPr>
            <a:r>
              <a:rPr lang="el-GR" sz="2800" smtClean="0">
                <a:latin typeface="Arial" charset="0"/>
                <a:sym typeface="Wingdings" pitchFamily="2" charset="2"/>
              </a:rPr>
              <a:t></a:t>
            </a:r>
            <a:r>
              <a:rPr lang="el-GR" smtClean="0">
                <a:latin typeface="Arial" charset="0"/>
                <a:sym typeface="Wingdings" pitchFamily="2" charset="2"/>
              </a:rPr>
              <a:t> </a:t>
            </a:r>
            <a:r>
              <a:rPr lang="el-GR" smtClean="0">
                <a:latin typeface="Arial" charset="0"/>
              </a:rPr>
              <a:t>Μετάδοση με αποθήκευση &amp; προώθηση</a:t>
            </a:r>
            <a:r>
              <a:rPr lang="en-US" smtClean="0">
                <a:latin typeface="Arial" charset="0"/>
              </a:rPr>
              <a:t> </a:t>
            </a:r>
            <a:endParaRPr lang="el-GR" smtClean="0">
              <a:latin typeface="Arial" charset="0"/>
            </a:endParaRPr>
          </a:p>
          <a:p>
            <a:pPr marL="457200" indent="-457200">
              <a:buFont typeface="Wingdings" pitchFamily="2" charset="2"/>
              <a:buNone/>
            </a:pPr>
            <a:r>
              <a:rPr lang="el-GR" smtClean="0">
                <a:latin typeface="Arial" charset="0"/>
              </a:rPr>
              <a:t>(ορισμός) ο δρομολογητής θα πρέπει να λάβει </a:t>
            </a:r>
            <a:r>
              <a:rPr lang="el-GR" b="1" smtClean="0">
                <a:solidFill>
                  <a:srgbClr val="1E9242"/>
                </a:solidFill>
                <a:latin typeface="Arial" charset="0"/>
              </a:rPr>
              <a:t>ολόκληρο το </a:t>
            </a:r>
          </a:p>
          <a:p>
            <a:pPr marL="457200" indent="-457200">
              <a:buFont typeface="Wingdings" pitchFamily="2" charset="2"/>
              <a:buNone/>
            </a:pPr>
            <a:r>
              <a:rPr lang="el-GR" b="1" smtClean="0">
                <a:solidFill>
                  <a:srgbClr val="1E9242"/>
                </a:solidFill>
                <a:latin typeface="Arial" charset="0"/>
              </a:rPr>
              <a:t>πακέτο</a:t>
            </a:r>
            <a:r>
              <a:rPr lang="el-GR" smtClean="0">
                <a:latin typeface="Arial" charset="0"/>
              </a:rPr>
              <a:t> πριν ξεκινήσει τη μετάδοση του πρώτου </a:t>
            </a:r>
            <a:r>
              <a:rPr lang="en-US" smtClean="0">
                <a:latin typeface="Arial" charset="0"/>
              </a:rPr>
              <a:t>bit </a:t>
            </a:r>
            <a:r>
              <a:rPr lang="el-GR" smtClean="0">
                <a:latin typeface="Arial" charset="0"/>
              </a:rPr>
              <a:t>του πακέτου </a:t>
            </a:r>
          </a:p>
          <a:p>
            <a:pPr marL="457200" indent="-457200">
              <a:buFont typeface="Wingdings" pitchFamily="2" charset="2"/>
              <a:buNone/>
            </a:pPr>
            <a:r>
              <a:rPr lang="el-GR" smtClean="0">
                <a:latin typeface="Arial" charset="0"/>
              </a:rPr>
              <a:t>στο </a:t>
            </a:r>
            <a:r>
              <a:rPr lang="en-US" smtClean="0">
                <a:latin typeface="Arial" charset="0"/>
              </a:rPr>
              <a:t>outbound link</a:t>
            </a:r>
            <a:endParaRPr lang="el-GR" smtClean="0">
              <a:latin typeface="Arial"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88913"/>
            <a:ext cx="9967913" cy="763587"/>
          </a:xfrm>
        </p:spPr>
        <p:txBody>
          <a:bodyPr/>
          <a:lstStyle/>
          <a:p>
            <a:r>
              <a:rPr lang="el-GR" sz="2600" smtClean="0">
                <a:latin typeface="Arial" charset="0"/>
              </a:rPr>
              <a:t>Μετάδοση με αποθήκευση &amp; προώθηση (</a:t>
            </a:r>
            <a:r>
              <a:rPr lang="en-US" sz="2600" smtClean="0">
                <a:latin typeface="Arial" charset="0"/>
              </a:rPr>
              <a:t>store-and-forward)</a:t>
            </a:r>
            <a:endParaRPr lang="el-GR" sz="2600" smtClean="0">
              <a:latin typeface="Arial" charset="0"/>
            </a:endParaRPr>
          </a:p>
        </p:txBody>
      </p:sp>
      <p:sp>
        <p:nvSpPr>
          <p:cNvPr id="99331" name="Rectangle 3"/>
          <p:cNvSpPr>
            <a:spLocks noGrp="1" noChangeArrowheads="1"/>
          </p:cNvSpPr>
          <p:nvPr>
            <p:ph type="body" idx="1"/>
          </p:nvPr>
        </p:nvSpPr>
        <p:spPr/>
        <p:txBody>
          <a:bodyPr/>
          <a:lstStyle/>
          <a:p>
            <a:r>
              <a:rPr lang="el-GR" smtClean="0">
                <a:latin typeface="Arial" charset="0"/>
              </a:rPr>
              <a:t>Μια μετάδοση με </a:t>
            </a:r>
            <a:r>
              <a:rPr lang="el-GR" smtClean="0">
                <a:solidFill>
                  <a:schemeClr val="accent1"/>
                </a:solidFill>
                <a:latin typeface="Arial" charset="0"/>
              </a:rPr>
              <a:t>αποθήκευση και προώθηση</a:t>
            </a:r>
            <a:r>
              <a:rPr lang="el-GR" smtClean="0">
                <a:latin typeface="Arial" charset="0"/>
              </a:rPr>
              <a:t> απο τον Α στον Γ μεσω του Β ειναι αποδοτικοτερη εάν η μεταδοση απο τον Β στο Γ μπορει να ξεκινησει πριν ολοκληρωθεί αυτην από τον Α στον Β</a:t>
            </a:r>
          </a:p>
          <a:p>
            <a:pPr>
              <a:buFont typeface="Monotype Sorts" pitchFamily="2" charset="2"/>
              <a:buNone/>
            </a:pPr>
            <a:endParaRPr lang="el-GR" smtClean="0">
              <a:latin typeface="Arial" charset="0"/>
            </a:endParaRPr>
          </a:p>
          <a:p>
            <a:pPr>
              <a:buFont typeface="Wingdings" pitchFamily="2" charset="2"/>
              <a:buChar char="F"/>
            </a:pPr>
            <a:r>
              <a:rPr lang="el-GR" smtClean="0">
                <a:latin typeface="Arial" charset="0"/>
              </a:rPr>
              <a:t>Τα μηνυματα πρεπει να </a:t>
            </a:r>
            <a:r>
              <a:rPr lang="el-GR" b="1" smtClean="0">
                <a:solidFill>
                  <a:srgbClr val="1E9242"/>
                </a:solidFill>
                <a:latin typeface="Arial" charset="0"/>
              </a:rPr>
              <a:t>κατατμηθούν σε σχετικά μικρά πακέτα</a:t>
            </a:r>
          </a:p>
          <a:p>
            <a:pPr>
              <a:buFont typeface="Wingdings" pitchFamily="2" charset="2"/>
              <a:buChar char="F"/>
            </a:pPr>
            <a:endParaRPr lang="el-GR" b="1" smtClean="0">
              <a:solidFill>
                <a:srgbClr val="1E9242"/>
              </a:solidFill>
              <a:latin typeface="Arial" charset="0"/>
            </a:endParaRPr>
          </a:p>
          <a:p>
            <a:pPr>
              <a:buFont typeface="Wingdings" pitchFamily="2" charset="2"/>
              <a:buNone/>
            </a:pPr>
            <a:r>
              <a:rPr lang="el-GR" b="1" smtClean="0">
                <a:solidFill>
                  <a:srgbClr val="1E9242"/>
                </a:solidFill>
                <a:latin typeface="Arial" charset="0"/>
              </a:rPr>
              <a:t>  </a:t>
            </a:r>
            <a:r>
              <a:rPr lang="el-GR" b="1" smtClean="0">
                <a:solidFill>
                  <a:srgbClr val="3333FF"/>
                </a:solidFill>
                <a:latin typeface="Arial" charset="0"/>
              </a:rPr>
              <a:t>Πλεονεκτήματα ?</a:t>
            </a:r>
          </a:p>
          <a:p>
            <a:endParaRPr lang="el-GR" b="1" smtClean="0">
              <a:solidFill>
                <a:srgbClr val="3333FF"/>
              </a:solidFill>
              <a:latin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l-GR" smtClean="0">
                <a:latin typeface="Arial" charset="0"/>
              </a:rPr>
              <a:t>Παράδειγμα</a:t>
            </a:r>
          </a:p>
        </p:txBody>
      </p:sp>
      <p:sp>
        <p:nvSpPr>
          <p:cNvPr id="100355" name="Rectangle 3"/>
          <p:cNvSpPr>
            <a:spLocks noGrp="1" noChangeArrowheads="1"/>
          </p:cNvSpPr>
          <p:nvPr>
            <p:ph type="body" idx="1"/>
          </p:nvPr>
        </p:nvSpPr>
        <p:spPr>
          <a:xfrm>
            <a:off x="0" y="1143000"/>
            <a:ext cx="9144000" cy="4648200"/>
          </a:xfrm>
        </p:spPr>
        <p:txBody>
          <a:bodyPr/>
          <a:lstStyle/>
          <a:p>
            <a:pPr>
              <a:buFont typeface="Monotype Sorts" pitchFamily="2" charset="2"/>
              <a:buNone/>
            </a:pPr>
            <a:r>
              <a:rPr lang="el-GR" smtClean="0">
                <a:latin typeface="Arial" charset="0"/>
              </a:rPr>
              <a:t>Έστω ότι</a:t>
            </a:r>
          </a:p>
          <a:p>
            <a:r>
              <a:rPr lang="el-GR" smtClean="0">
                <a:latin typeface="Arial" charset="0"/>
              </a:rPr>
              <a:t>Για την μετάδοση ενός μεγάλου μηνύματος μέσω μιας άμεσης ζεύξης χρειάζεται </a:t>
            </a:r>
            <a:r>
              <a:rPr lang="en-US" smtClean="0">
                <a:latin typeface="Arial" charset="0"/>
              </a:rPr>
              <a:t>D ms</a:t>
            </a:r>
            <a:endParaRPr lang="el-GR" smtClean="0">
              <a:latin typeface="Arial" charset="0"/>
            </a:endParaRPr>
          </a:p>
          <a:p>
            <a:r>
              <a:rPr lang="el-GR" smtClean="0">
                <a:latin typeface="Arial" charset="0"/>
              </a:rPr>
              <a:t>Για την μετάδοση ενός μικρού πακέτου μέσω μιας άμεσης ζεύξης χρειάζεται</a:t>
            </a:r>
            <a:r>
              <a:rPr lang="en-US" smtClean="0">
                <a:latin typeface="Arial" charset="0"/>
              </a:rPr>
              <a:t> d ms</a:t>
            </a:r>
          </a:p>
          <a:p>
            <a:r>
              <a:rPr lang="el-GR" smtClean="0">
                <a:latin typeface="Arial" charset="0"/>
              </a:rPr>
              <a:t>Υπάρχουν Ν ενδιάμεσοι κόμβοι</a:t>
            </a:r>
          </a:p>
          <a:p>
            <a:endParaRPr lang="en-US" smtClean="0">
              <a:latin typeface="Arial" charset="0"/>
            </a:endParaRPr>
          </a:p>
          <a:p>
            <a:pPr>
              <a:buFont typeface="Monotype Sorts" pitchFamily="2" charset="2"/>
              <a:buNone/>
            </a:pPr>
            <a:r>
              <a:rPr lang="el-GR" smtClean="0">
                <a:latin typeface="Arial" charset="0"/>
                <a:sym typeface="Wingdings" pitchFamily="2" charset="2"/>
              </a:rPr>
              <a:t> </a:t>
            </a:r>
            <a:r>
              <a:rPr lang="el-GR" smtClean="0">
                <a:latin typeface="Arial" charset="0"/>
              </a:rPr>
              <a:t>Υπολογίσετε τον χρόνο που χρειάζεται η μετάδοση του μεγάλου μηνύματος, εάν χρησιμοποιηθεί μετάδοση με </a:t>
            </a:r>
            <a:r>
              <a:rPr lang="el-GR" smtClean="0">
                <a:solidFill>
                  <a:schemeClr val="accent1"/>
                </a:solidFill>
                <a:latin typeface="Arial" charset="0"/>
              </a:rPr>
              <a:t>αποθήκευση και προώθηση</a:t>
            </a:r>
            <a:r>
              <a:rPr lang="el-GR" smtClean="0">
                <a:latin typeface="Arial" charset="0"/>
              </a:rPr>
              <a:t>.</a:t>
            </a:r>
          </a:p>
          <a:p>
            <a:pPr>
              <a:buFont typeface="Monotype Sorts" pitchFamily="2" charset="2"/>
              <a:buNone/>
            </a:pPr>
            <a:r>
              <a:rPr lang="el-GR" smtClean="0">
                <a:latin typeface="Arial" charset="0"/>
              </a:rPr>
              <a:t> Έστω ότι χωρίζομε το μεγάλο μήνυμα σε Κ μικρά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l-GR" smtClean="0">
                <a:latin typeface="Arial" charset="0"/>
              </a:rPr>
              <a:t>Μετάδοση με </a:t>
            </a:r>
            <a:r>
              <a:rPr lang="en-US" smtClean="0">
                <a:latin typeface="Arial" charset="0"/>
              </a:rPr>
              <a:t>store-and-forward (</a:t>
            </a:r>
            <a:r>
              <a:rPr lang="el-GR" smtClean="0">
                <a:latin typeface="Arial" charset="0"/>
              </a:rPr>
              <a:t>συνέχεια</a:t>
            </a:r>
            <a:r>
              <a:rPr lang="en-US" smtClean="0">
                <a:latin typeface="Arial" charset="0"/>
              </a:rPr>
              <a:t>)</a:t>
            </a:r>
            <a:endParaRPr lang="el-GR" smtClean="0">
              <a:latin typeface="Arial" charset="0"/>
            </a:endParaRPr>
          </a:p>
        </p:txBody>
      </p:sp>
      <p:sp>
        <p:nvSpPr>
          <p:cNvPr id="101379" name="Rectangle 3"/>
          <p:cNvSpPr>
            <a:spLocks noGrp="1" noChangeArrowheads="1"/>
          </p:cNvSpPr>
          <p:nvPr>
            <p:ph type="body" idx="1"/>
          </p:nvPr>
        </p:nvSpPr>
        <p:spPr>
          <a:xfrm>
            <a:off x="250825" y="1052513"/>
            <a:ext cx="8893175" cy="4648200"/>
          </a:xfrm>
        </p:spPr>
        <p:txBody>
          <a:bodyPr/>
          <a:lstStyle/>
          <a:p>
            <a:pPr>
              <a:buFont typeface="Monotype Sorts" pitchFamily="2" charset="2"/>
              <a:buNone/>
            </a:pPr>
            <a:r>
              <a:rPr lang="el-GR" sz="2800" smtClean="0">
                <a:latin typeface="Arial" charset="0"/>
                <a:sym typeface="Wingdings" pitchFamily="2" charset="2"/>
              </a:rPr>
              <a:t></a:t>
            </a:r>
            <a:r>
              <a:rPr lang="el-GR" smtClean="0">
                <a:latin typeface="Arial" charset="0"/>
              </a:rPr>
              <a:t>Η μείωση του χρόνου παράδοσης που επιτυγχάνεται με την μεταγωγή πακέτων με αποθήκευση και προώθηση καλείται κέρδος σωληναγώγησης (</a:t>
            </a:r>
            <a:r>
              <a:rPr lang="en-US" b="1" smtClean="0">
                <a:solidFill>
                  <a:schemeClr val="accent1"/>
                </a:solidFill>
                <a:latin typeface="Arial" charset="0"/>
              </a:rPr>
              <a:t>pipelining gain</a:t>
            </a:r>
            <a:r>
              <a:rPr lang="en-US" smtClean="0">
                <a:latin typeface="Arial" charset="0"/>
              </a:rPr>
              <a:t>)</a:t>
            </a:r>
            <a:endParaRPr lang="el-GR" smtClean="0">
              <a:latin typeface="Arial" charset="0"/>
            </a:endParaRPr>
          </a:p>
          <a:p>
            <a:pPr>
              <a:buFont typeface="Monotype Sorts" pitchFamily="2" charset="2"/>
              <a:buNone/>
            </a:pPr>
            <a:endParaRPr lang="el-GR" smtClean="0">
              <a:latin typeface="Arial" charset="0"/>
            </a:endParaRPr>
          </a:p>
          <a:p>
            <a:r>
              <a:rPr lang="el-GR" smtClean="0">
                <a:latin typeface="Arial" charset="0"/>
              </a:rPr>
              <a:t>Το κέρδος μεγαλώνει όσο αυξάνεται ο αριθμός των ενδιάμεσων κόμβων στο μονοπάτι (</a:t>
            </a:r>
            <a:r>
              <a:rPr lang="en-US" smtClean="0">
                <a:latin typeface="Arial" charset="0"/>
              </a:rPr>
              <a:t>route)</a:t>
            </a:r>
            <a:endParaRPr lang="el-GR" smtClean="0">
              <a:latin typeface="Arial" charset="0"/>
            </a:endParaRPr>
          </a:p>
        </p:txBody>
      </p:sp>
      <p:sp>
        <p:nvSpPr>
          <p:cNvPr id="101380" name="Line 4"/>
          <p:cNvSpPr>
            <a:spLocks noChangeShapeType="1"/>
          </p:cNvSpPr>
          <p:nvPr/>
        </p:nvSpPr>
        <p:spPr bwMode="auto">
          <a:xfrm>
            <a:off x="1316038" y="4595813"/>
            <a:ext cx="306387" cy="227012"/>
          </a:xfrm>
          <a:prstGeom prst="line">
            <a:avLst/>
          </a:prstGeom>
          <a:noFill/>
          <a:ln w="28575">
            <a:solidFill>
              <a:schemeClr val="tx1"/>
            </a:solidFill>
            <a:round/>
            <a:headEnd/>
            <a:tailEnd/>
          </a:ln>
        </p:spPr>
        <p:txBody>
          <a:bodyPr wrap="none" anchor="ctr"/>
          <a:lstStyle/>
          <a:p>
            <a:endParaRPr lang="en-US"/>
          </a:p>
        </p:txBody>
      </p:sp>
      <p:sp>
        <p:nvSpPr>
          <p:cNvPr id="101381" name="Line 5"/>
          <p:cNvSpPr>
            <a:spLocks noChangeShapeType="1"/>
          </p:cNvSpPr>
          <p:nvPr/>
        </p:nvSpPr>
        <p:spPr bwMode="auto">
          <a:xfrm flipV="1">
            <a:off x="1677988" y="4373563"/>
            <a:ext cx="827087" cy="407987"/>
          </a:xfrm>
          <a:prstGeom prst="line">
            <a:avLst/>
          </a:prstGeom>
          <a:noFill/>
          <a:ln w="28575">
            <a:solidFill>
              <a:schemeClr val="tx1"/>
            </a:solidFill>
            <a:round/>
            <a:headEnd/>
            <a:tailEnd/>
          </a:ln>
        </p:spPr>
        <p:txBody>
          <a:bodyPr wrap="none" anchor="ctr"/>
          <a:lstStyle/>
          <a:p>
            <a:endParaRPr lang="en-US"/>
          </a:p>
        </p:txBody>
      </p:sp>
      <p:sp>
        <p:nvSpPr>
          <p:cNvPr id="101382" name="Rectangle 6"/>
          <p:cNvSpPr>
            <a:spLocks noChangeArrowheads="1"/>
          </p:cNvSpPr>
          <p:nvPr/>
        </p:nvSpPr>
        <p:spPr bwMode="auto">
          <a:xfrm>
            <a:off x="1403350" y="4781550"/>
            <a:ext cx="427038" cy="222250"/>
          </a:xfrm>
          <a:prstGeom prst="rect">
            <a:avLst/>
          </a:prstGeom>
          <a:solidFill>
            <a:srgbClr val="618FFD"/>
          </a:solidFill>
          <a:ln w="12700">
            <a:noFill/>
            <a:miter lim="800000"/>
            <a:headEnd/>
            <a:tailEnd/>
          </a:ln>
        </p:spPr>
        <p:txBody>
          <a:bodyPr wrap="none" anchor="ctr"/>
          <a:lstStyle/>
          <a:p>
            <a:endParaRPr lang="el-GR"/>
          </a:p>
        </p:txBody>
      </p:sp>
      <p:sp>
        <p:nvSpPr>
          <p:cNvPr id="101383" name="Rectangle 7"/>
          <p:cNvSpPr>
            <a:spLocks noChangeArrowheads="1"/>
          </p:cNvSpPr>
          <p:nvPr/>
        </p:nvSpPr>
        <p:spPr bwMode="auto">
          <a:xfrm>
            <a:off x="2195513" y="4221163"/>
            <a:ext cx="428625" cy="222250"/>
          </a:xfrm>
          <a:prstGeom prst="rect">
            <a:avLst/>
          </a:prstGeom>
          <a:solidFill>
            <a:srgbClr val="618FFD"/>
          </a:solidFill>
          <a:ln w="12700">
            <a:noFill/>
            <a:miter lim="800000"/>
            <a:headEnd/>
            <a:tailEnd/>
          </a:ln>
        </p:spPr>
        <p:txBody>
          <a:bodyPr wrap="none" anchor="ctr"/>
          <a:lstStyle/>
          <a:p>
            <a:endParaRPr lang="el-GR"/>
          </a:p>
        </p:txBody>
      </p:sp>
      <p:sp>
        <p:nvSpPr>
          <p:cNvPr id="101384" name="Oval 8"/>
          <p:cNvSpPr>
            <a:spLocks noChangeArrowheads="1"/>
          </p:cNvSpPr>
          <p:nvPr/>
        </p:nvSpPr>
        <p:spPr bwMode="auto">
          <a:xfrm>
            <a:off x="928688" y="4381500"/>
            <a:ext cx="474662" cy="295275"/>
          </a:xfrm>
          <a:prstGeom prst="ellipse">
            <a:avLst/>
          </a:prstGeom>
          <a:solidFill>
            <a:srgbClr val="000099"/>
          </a:solidFill>
          <a:ln w="12700">
            <a:noFill/>
            <a:round/>
            <a:headEnd/>
            <a:tailEnd/>
          </a:ln>
        </p:spPr>
        <p:txBody>
          <a:bodyPr wrap="none" anchor="ctr"/>
          <a:lstStyle/>
          <a:p>
            <a:endParaRPr lang="el-GR"/>
          </a:p>
        </p:txBody>
      </p:sp>
      <p:sp>
        <p:nvSpPr>
          <p:cNvPr id="101385" name="Line 9"/>
          <p:cNvSpPr>
            <a:spLocks noChangeShapeType="1"/>
          </p:cNvSpPr>
          <p:nvPr/>
        </p:nvSpPr>
        <p:spPr bwMode="auto">
          <a:xfrm>
            <a:off x="1136650" y="4552950"/>
            <a:ext cx="457200" cy="304800"/>
          </a:xfrm>
          <a:prstGeom prst="line">
            <a:avLst/>
          </a:prstGeom>
          <a:noFill/>
          <a:ln w="57150">
            <a:solidFill>
              <a:schemeClr val="accent1"/>
            </a:solidFill>
            <a:round/>
            <a:headEnd/>
            <a:tailEnd type="triangle" w="med" len="med"/>
          </a:ln>
        </p:spPr>
        <p:txBody>
          <a:bodyPr wrap="none" anchor="ctr"/>
          <a:lstStyle/>
          <a:p>
            <a:endParaRPr lang="en-US"/>
          </a:p>
        </p:txBody>
      </p:sp>
      <p:sp>
        <p:nvSpPr>
          <p:cNvPr id="101386" name="Line 10"/>
          <p:cNvSpPr>
            <a:spLocks noChangeShapeType="1"/>
          </p:cNvSpPr>
          <p:nvPr/>
        </p:nvSpPr>
        <p:spPr bwMode="auto">
          <a:xfrm flipV="1">
            <a:off x="1593850" y="4437063"/>
            <a:ext cx="817563" cy="420687"/>
          </a:xfrm>
          <a:prstGeom prst="line">
            <a:avLst/>
          </a:prstGeom>
          <a:noFill/>
          <a:ln w="57150">
            <a:solidFill>
              <a:schemeClr val="accent1"/>
            </a:solidFill>
            <a:round/>
            <a:headEnd/>
            <a:tailEnd type="triangle" w="med" len="med"/>
          </a:ln>
        </p:spPr>
        <p:txBody>
          <a:bodyPr wrap="none" anchor="ctr"/>
          <a:lstStyle/>
          <a:p>
            <a:endParaRPr lang="en-US"/>
          </a:p>
        </p:txBody>
      </p:sp>
      <p:sp>
        <p:nvSpPr>
          <p:cNvPr id="101387" name="Text Box 11"/>
          <p:cNvSpPr txBox="1">
            <a:spLocks noChangeArrowheads="1"/>
          </p:cNvSpPr>
          <p:nvPr/>
        </p:nvSpPr>
        <p:spPr bwMode="auto">
          <a:xfrm>
            <a:off x="639763" y="3933825"/>
            <a:ext cx="838200" cy="336550"/>
          </a:xfrm>
          <a:prstGeom prst="rect">
            <a:avLst/>
          </a:prstGeom>
          <a:noFill/>
          <a:ln w="12700">
            <a:noFill/>
            <a:miter lim="800000"/>
            <a:headEnd type="none" w="sm" len="sm"/>
            <a:tailEnd type="none" w="sm" len="sm"/>
          </a:ln>
        </p:spPr>
        <p:txBody>
          <a:bodyPr wrap="none">
            <a:spAutoFit/>
          </a:bodyPr>
          <a:lstStyle/>
          <a:p>
            <a:r>
              <a:rPr lang="en-US" b="1">
                <a:latin typeface="Arial" charset="0"/>
              </a:rPr>
              <a:t>Host A</a:t>
            </a:r>
            <a:endParaRPr lang="el-GR" b="1">
              <a:latin typeface="Arial" charset="0"/>
            </a:endParaRPr>
          </a:p>
        </p:txBody>
      </p:sp>
      <p:sp>
        <p:nvSpPr>
          <p:cNvPr id="101388" name="Text Box 12"/>
          <p:cNvSpPr txBox="1">
            <a:spLocks noChangeArrowheads="1"/>
          </p:cNvSpPr>
          <p:nvPr/>
        </p:nvSpPr>
        <p:spPr bwMode="auto">
          <a:xfrm>
            <a:off x="1187450" y="5013325"/>
            <a:ext cx="838200" cy="336550"/>
          </a:xfrm>
          <a:prstGeom prst="rect">
            <a:avLst/>
          </a:prstGeom>
          <a:noFill/>
          <a:ln w="12700">
            <a:noFill/>
            <a:miter lim="800000"/>
            <a:headEnd type="none" w="sm" len="sm"/>
            <a:tailEnd type="none" w="sm" len="sm"/>
          </a:ln>
        </p:spPr>
        <p:txBody>
          <a:bodyPr wrap="none">
            <a:spAutoFit/>
          </a:bodyPr>
          <a:lstStyle/>
          <a:p>
            <a:r>
              <a:rPr lang="en-US" b="1"/>
              <a:t>Host B</a:t>
            </a:r>
            <a:endParaRPr lang="el-GR" b="1"/>
          </a:p>
        </p:txBody>
      </p:sp>
      <p:sp>
        <p:nvSpPr>
          <p:cNvPr id="101389" name="Text Box 13"/>
          <p:cNvSpPr txBox="1">
            <a:spLocks noChangeArrowheads="1"/>
          </p:cNvSpPr>
          <p:nvPr/>
        </p:nvSpPr>
        <p:spPr bwMode="auto">
          <a:xfrm>
            <a:off x="2124075" y="3860800"/>
            <a:ext cx="814388" cy="336550"/>
          </a:xfrm>
          <a:prstGeom prst="rect">
            <a:avLst/>
          </a:prstGeom>
          <a:noFill/>
          <a:ln w="12700">
            <a:noFill/>
            <a:miter lim="800000"/>
            <a:headEnd type="none" w="sm" len="sm"/>
            <a:tailEnd type="none" w="sm" len="sm"/>
          </a:ln>
        </p:spPr>
        <p:txBody>
          <a:bodyPr wrap="none">
            <a:spAutoFit/>
          </a:bodyPr>
          <a:lstStyle/>
          <a:p>
            <a:r>
              <a:rPr lang="en-US" b="1"/>
              <a:t>Host</a:t>
            </a:r>
            <a:r>
              <a:rPr lang="el-GR" b="1">
                <a:latin typeface="Arial" charset="0"/>
              </a:rPr>
              <a:t> Γ</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l-GR" smtClean="0">
                <a:latin typeface="Arial" charset="0"/>
              </a:rPr>
              <a:t>Δρομολόγηση (</a:t>
            </a:r>
            <a:r>
              <a:rPr lang="en-US" smtClean="0"/>
              <a:t>Routing</a:t>
            </a:r>
            <a:r>
              <a:rPr lang="el-GR" smtClean="0">
                <a:latin typeface="Arial" charset="0"/>
              </a:rPr>
              <a:t>)</a:t>
            </a:r>
            <a:endParaRPr lang="en-US" smtClean="0">
              <a:latin typeface="Arial" charset="0"/>
            </a:endParaRPr>
          </a:p>
        </p:txBody>
      </p:sp>
      <p:sp>
        <p:nvSpPr>
          <p:cNvPr id="102403" name="Rectangle 3"/>
          <p:cNvSpPr>
            <a:spLocks noGrp="1" noChangeArrowheads="1"/>
          </p:cNvSpPr>
          <p:nvPr>
            <p:ph type="body" idx="1"/>
          </p:nvPr>
        </p:nvSpPr>
        <p:spPr>
          <a:xfrm>
            <a:off x="349250" y="1143000"/>
            <a:ext cx="8580438" cy="4648200"/>
          </a:xfrm>
        </p:spPr>
        <p:txBody>
          <a:bodyPr/>
          <a:lstStyle/>
          <a:p>
            <a:r>
              <a:rPr lang="el-GR" smtClean="0"/>
              <a:t>Ποιος επιλέγει τις διαδρομές</a:t>
            </a:r>
            <a:r>
              <a:rPr lang="en-US" smtClean="0"/>
              <a:t>?</a:t>
            </a:r>
          </a:p>
          <a:p>
            <a:pPr lvl="1"/>
            <a:r>
              <a:rPr lang="el-GR" sz="1900" smtClean="0"/>
              <a:t>Ένας άνθρωπος</a:t>
            </a:r>
            <a:r>
              <a:rPr lang="en-US" sz="1900" smtClean="0"/>
              <a:t>:  </a:t>
            </a:r>
            <a:r>
              <a:rPr lang="el-GR" sz="1900" smtClean="0"/>
              <a:t>Στατική δρομολόγηση</a:t>
            </a:r>
            <a:endParaRPr lang="en-US" sz="1900" smtClean="0"/>
          </a:p>
          <a:p>
            <a:pPr lvl="1"/>
            <a:r>
              <a:rPr lang="el-GR" sz="1900" smtClean="0"/>
              <a:t>Συγκεντρωτική (</a:t>
            </a:r>
            <a:r>
              <a:rPr lang="en-US" sz="1900" smtClean="0"/>
              <a:t>centralized) </a:t>
            </a:r>
            <a:r>
              <a:rPr lang="el-GR" sz="1900" smtClean="0"/>
              <a:t>δρομολόγηση </a:t>
            </a:r>
            <a:r>
              <a:rPr lang="en-US" sz="1900" smtClean="0"/>
              <a:t>(telenet, </a:t>
            </a:r>
            <a:r>
              <a:rPr lang="el-GR" sz="1900" smtClean="0"/>
              <a:t>περίπου στα</a:t>
            </a:r>
            <a:r>
              <a:rPr lang="en-US" sz="1900" smtClean="0"/>
              <a:t> 1980)</a:t>
            </a:r>
          </a:p>
          <a:p>
            <a:pPr lvl="1"/>
            <a:r>
              <a:rPr lang="el-GR" sz="1900" smtClean="0"/>
              <a:t>Κατανεμημένη (</a:t>
            </a:r>
            <a:r>
              <a:rPr lang="en-US" sz="1900" smtClean="0"/>
              <a:t>distributed)  </a:t>
            </a:r>
            <a:r>
              <a:rPr lang="el-GR" sz="1900" smtClean="0"/>
              <a:t>δρομολόγηση </a:t>
            </a:r>
            <a:r>
              <a:rPr lang="en-US" sz="1900" smtClean="0"/>
              <a:t>(Internet,</a:t>
            </a:r>
            <a:r>
              <a:rPr lang="el-GR" sz="1900" smtClean="0">
                <a:latin typeface="Arial" charset="0"/>
              </a:rPr>
              <a:t> </a:t>
            </a:r>
            <a:r>
              <a:rPr lang="en-US" sz="1900" smtClean="0">
                <a:latin typeface="Arial" charset="0"/>
              </a:rPr>
              <a:t>ad hoc networks</a:t>
            </a:r>
            <a:r>
              <a:rPr lang="en-US" sz="1900" smtClean="0"/>
              <a:t>)</a:t>
            </a:r>
            <a:endParaRPr lang="en-US" sz="1900" smtClean="0">
              <a:latin typeface="Arial" charset="0"/>
            </a:endParaRPr>
          </a:p>
          <a:p>
            <a:pPr lvl="1"/>
            <a:endParaRPr lang="el-GR" smtClean="0"/>
          </a:p>
          <a:p>
            <a:pPr lvl="1"/>
            <a:endParaRPr lang="el-GR" smtClean="0"/>
          </a:p>
          <a:p>
            <a:pPr lvl="1"/>
            <a:endParaRPr lang="en-US" smtClean="0"/>
          </a:p>
          <a:p>
            <a:r>
              <a:rPr lang="el-GR" smtClean="0"/>
              <a:t>Στην κατανεμημένη δρομολόγηση χρησιμοποιείται κάποιο </a:t>
            </a:r>
            <a:r>
              <a:rPr lang="el-GR" i="1" smtClean="0"/>
              <a:t>Πρωτόκολλο Δρομολόγησης</a:t>
            </a:r>
            <a:r>
              <a:rPr lang="en-US" smtClean="0"/>
              <a:t> </a:t>
            </a:r>
          </a:p>
          <a:p>
            <a:pPr lvl="1"/>
            <a:r>
              <a:rPr lang="el-GR" smtClean="0"/>
              <a:t>Χρησιμοποιούνται πολλά διαφορετικά πρωτόκολλα</a:t>
            </a:r>
            <a:endParaRPr lang="en-US" smtClean="0"/>
          </a:p>
          <a:p>
            <a:pPr lvl="1"/>
            <a:r>
              <a:rPr lang="el-GR" smtClean="0"/>
              <a:t>Εντός οργανισμών</a:t>
            </a:r>
            <a:r>
              <a:rPr lang="en-US" smtClean="0"/>
              <a:t>:  RIP, OSPF</a:t>
            </a:r>
            <a:endParaRPr lang="el-GR" smtClean="0">
              <a:latin typeface="Arial" charset="0"/>
            </a:endParaRPr>
          </a:p>
          <a:p>
            <a:pPr lvl="1"/>
            <a:r>
              <a:rPr lang="el-GR" smtClean="0"/>
              <a:t>Μεταξύ οργανισμών</a:t>
            </a:r>
            <a:r>
              <a:rPr lang="en-US" smtClean="0"/>
              <a:t>:  BGP</a:t>
            </a:r>
          </a:p>
        </p:txBody>
      </p:sp>
      <p:sp>
        <p:nvSpPr>
          <p:cNvPr id="102404" name="Line 4"/>
          <p:cNvSpPr>
            <a:spLocks noChangeShapeType="1"/>
          </p:cNvSpPr>
          <p:nvPr/>
        </p:nvSpPr>
        <p:spPr bwMode="auto">
          <a:xfrm flipH="1">
            <a:off x="6719888" y="2571750"/>
            <a:ext cx="495300" cy="428625"/>
          </a:xfrm>
          <a:prstGeom prst="line">
            <a:avLst/>
          </a:prstGeom>
          <a:noFill/>
          <a:ln w="12700">
            <a:solidFill>
              <a:schemeClr val="tx1"/>
            </a:solidFill>
            <a:round/>
            <a:headEnd type="triangle" w="med" len="med"/>
            <a:tailEnd type="none" w="sm" len="sm"/>
          </a:ln>
        </p:spPr>
        <p:txBody>
          <a:bodyPr/>
          <a:lstStyle/>
          <a:p>
            <a:endParaRPr lang="en-US"/>
          </a:p>
        </p:txBody>
      </p:sp>
      <p:sp>
        <p:nvSpPr>
          <p:cNvPr id="102405" name="Text Box 5"/>
          <p:cNvSpPr txBox="1">
            <a:spLocks noChangeArrowheads="1"/>
          </p:cNvSpPr>
          <p:nvPr/>
        </p:nvSpPr>
        <p:spPr bwMode="auto">
          <a:xfrm>
            <a:off x="5124450" y="2928938"/>
            <a:ext cx="2246313" cy="338137"/>
          </a:xfrm>
          <a:prstGeom prst="rect">
            <a:avLst/>
          </a:prstGeom>
          <a:noFill/>
          <a:ln w="12700">
            <a:noFill/>
            <a:miter lim="800000"/>
            <a:headEnd type="none" w="sm" len="sm"/>
            <a:tailEnd type="none" w="sm" len="sm"/>
          </a:ln>
        </p:spPr>
        <p:txBody>
          <a:bodyPr wrap="none">
            <a:spAutoFit/>
          </a:bodyPr>
          <a:lstStyle/>
          <a:p>
            <a:r>
              <a:rPr lang="el-GR"/>
              <a:t>Δίκτυα χωρίς υποδομή</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p:txBody>
          <a:bodyPr/>
          <a:lstStyle/>
          <a:p>
            <a:pPr eaLnBrk="1" hangingPunct="1"/>
            <a:r>
              <a:rPr lang="el-GR" smtClean="0"/>
              <a:t>Και μερικά ακόμα ζητήματα</a:t>
            </a:r>
            <a:r>
              <a:rPr lang="el-GR" smtClean="0">
                <a:latin typeface="Arial" charset="0"/>
              </a:rPr>
              <a:t>  ...</a:t>
            </a:r>
            <a:endParaRPr lang="en-GB" smtClean="0">
              <a:latin typeface="Arial" charset="0"/>
            </a:endParaRPr>
          </a:p>
        </p:txBody>
      </p:sp>
      <p:sp>
        <p:nvSpPr>
          <p:cNvPr id="103427" name="Content Placeholder 2"/>
          <p:cNvSpPr>
            <a:spLocks noGrp="1"/>
          </p:cNvSpPr>
          <p:nvPr>
            <p:ph idx="4294967295"/>
          </p:nvPr>
        </p:nvSpPr>
        <p:spPr>
          <a:xfrm>
            <a:off x="0" y="1143000"/>
            <a:ext cx="9144000" cy="4648200"/>
          </a:xfrm>
        </p:spPr>
        <p:txBody>
          <a:bodyPr/>
          <a:lstStyle/>
          <a:p>
            <a:pPr eaLnBrk="1" hangingPunct="1"/>
            <a:r>
              <a:rPr lang="el-GR" smtClean="0"/>
              <a:t>Π</a:t>
            </a:r>
            <a:r>
              <a:rPr lang="el-GR" smtClean="0">
                <a:latin typeface="Arial" charset="0"/>
              </a:rPr>
              <a:t>ώ</a:t>
            </a:r>
            <a:r>
              <a:rPr lang="el-GR" smtClean="0"/>
              <a:t>ς ξέρει ένας δρομολογητής ποι</a:t>
            </a:r>
            <a:r>
              <a:rPr lang="el-GR" smtClean="0">
                <a:latin typeface="Arial" charset="0"/>
              </a:rPr>
              <a:t>ο</a:t>
            </a:r>
            <a:r>
              <a:rPr lang="el-GR" smtClean="0"/>
              <a:t>ς είναι ο επόμενος κοντινότερος στο τελικό προορισμό</a:t>
            </a:r>
            <a:r>
              <a:rPr lang="en-US" smtClean="0"/>
              <a:t>;</a:t>
            </a:r>
            <a:endParaRPr lang="el-GR" smtClean="0">
              <a:latin typeface="Arial" charset="0"/>
            </a:endParaRPr>
          </a:p>
          <a:p>
            <a:pPr eaLnBrk="1" hangingPunct="1">
              <a:buFont typeface="Monotype Sorts" pitchFamily="2" charset="2"/>
              <a:buNone/>
            </a:pPr>
            <a:endParaRPr lang="en-US" smtClean="0">
              <a:latin typeface="Arial" charset="0"/>
            </a:endParaRPr>
          </a:p>
          <a:p>
            <a:pPr eaLnBrk="1" hangingPunct="1"/>
            <a:r>
              <a:rPr lang="el-GR" smtClean="0"/>
              <a:t>Προβλήματα κατά την μετάδοση</a:t>
            </a:r>
            <a:r>
              <a:rPr lang="en-US" smtClean="0"/>
              <a:t>:</a:t>
            </a:r>
          </a:p>
          <a:p>
            <a:pPr lvl="1" eaLnBrk="1" hangingPunct="1"/>
            <a:r>
              <a:rPr lang="el-GR" sz="2400" smtClean="0"/>
              <a:t>μπορεί να συμβεί </a:t>
            </a:r>
            <a:r>
              <a:rPr lang="el-GR" sz="2400" b="1" smtClean="0">
                <a:solidFill>
                  <a:srgbClr val="3333FF"/>
                </a:solidFill>
              </a:rPr>
              <a:t>λάθος σε ένα πακέτο</a:t>
            </a:r>
            <a:endParaRPr lang="en-US" sz="2400" b="1" smtClean="0">
              <a:solidFill>
                <a:srgbClr val="3333FF"/>
              </a:solidFill>
            </a:endParaRPr>
          </a:p>
          <a:p>
            <a:pPr lvl="1" eaLnBrk="1" hangingPunct="1">
              <a:buFont typeface="Monotype Sorts" pitchFamily="2" charset="2"/>
              <a:buNone/>
            </a:pPr>
            <a:r>
              <a:rPr lang="en-US" sz="2400" b="1" smtClean="0">
                <a:solidFill>
                  <a:srgbClr val="3333FF"/>
                </a:solidFill>
              </a:rPr>
              <a:t>   </a:t>
            </a:r>
            <a:r>
              <a:rPr lang="el-GR" sz="2400" b="1" smtClean="0">
                <a:solidFill>
                  <a:srgbClr val="3333FF"/>
                </a:solidFill>
                <a:latin typeface="Arial" charset="0"/>
              </a:rPr>
              <a:t>πχ εξαιτίας παρεμβολών στη μετάδοση ή θορύβου</a:t>
            </a:r>
          </a:p>
          <a:p>
            <a:pPr lvl="1" eaLnBrk="1" hangingPunct="1">
              <a:buFont typeface="Monotype Sorts" pitchFamily="2" charset="2"/>
              <a:buNone/>
            </a:pPr>
            <a:r>
              <a:rPr lang="el-GR" sz="2400" b="1" smtClean="0">
                <a:solidFill>
                  <a:srgbClr val="3333FF"/>
                </a:solidFill>
                <a:latin typeface="Arial" charset="0"/>
              </a:rPr>
              <a:t>   </a:t>
            </a:r>
          </a:p>
          <a:p>
            <a:pPr lvl="1" eaLnBrk="1" hangingPunct="1"/>
            <a:r>
              <a:rPr lang="el-GR" sz="2400" smtClean="0"/>
              <a:t>μπορεί να </a:t>
            </a:r>
            <a:r>
              <a:rPr lang="el-GR" sz="2400" b="1" smtClean="0">
                <a:solidFill>
                  <a:srgbClr val="3333FF"/>
                </a:solidFill>
              </a:rPr>
              <a:t>χαθεί ένα πακέτο</a:t>
            </a:r>
          </a:p>
          <a:p>
            <a:pPr lvl="1" eaLnBrk="1" hangingPunct="1"/>
            <a:r>
              <a:rPr lang="el-GR" sz="2400" smtClean="0"/>
              <a:t>τα πακέτα μπορεί να φτάσουν με </a:t>
            </a:r>
            <a:r>
              <a:rPr lang="el-GR" sz="2400" b="1" smtClean="0">
                <a:solidFill>
                  <a:srgbClr val="3333FF"/>
                </a:solidFill>
              </a:rPr>
              <a:t>διαφορετική σειρά</a:t>
            </a:r>
          </a:p>
          <a:p>
            <a:pPr lvl="1" eaLnBrk="1" hangingPunct="1"/>
            <a:r>
              <a:rPr lang="el-GR" sz="2400" smtClean="0"/>
              <a:t>μερικοί σύνδεσμοι/κόμβοι μπορεί να είναι αργοί</a:t>
            </a:r>
            <a:r>
              <a:rPr lang="el-GR" sz="2400" smtClean="0">
                <a:latin typeface="Arial" charset="0"/>
              </a:rPr>
              <a:t> </a:t>
            </a:r>
            <a:r>
              <a:rPr lang="el-GR" sz="2400" smtClean="0"/>
              <a:t>(</a:t>
            </a:r>
            <a:r>
              <a:rPr lang="el-GR" sz="2400" b="1" smtClean="0">
                <a:solidFill>
                  <a:srgbClr val="3333FF"/>
                </a:solidFill>
              </a:rPr>
              <a:t>συμφόρηση</a:t>
            </a:r>
            <a:r>
              <a:rPr lang="el-GR" sz="2400" smtClean="0"/>
              <a:t>)</a:t>
            </a:r>
          </a:p>
          <a:p>
            <a:pPr eaLnBrk="1" hangingPunct="1"/>
            <a:endParaRPr lang="en-GB" smtClean="0">
              <a:solidFill>
                <a:schemeClr val="tx2"/>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a:defRPr/>
            </a:pPr>
            <a:r>
              <a:rPr lang="el-GR" sz="3200" kern="0">
                <a:solidFill>
                  <a:srgbClr val="000066"/>
                </a:solidFill>
                <a:latin typeface="+mj-lt"/>
                <a:cs typeface="+mj-cs"/>
              </a:rPr>
              <a:t>Είδη πολυπλεξίας</a:t>
            </a:r>
            <a:endParaRPr lang="en-GB" sz="3200" kern="0">
              <a:solidFill>
                <a:srgbClr val="000066"/>
              </a:solidFill>
              <a:latin typeface="+mj-lt"/>
              <a:cs typeface="+mj-cs"/>
            </a:endParaRPr>
          </a:p>
        </p:txBody>
      </p:sp>
      <p:sp>
        <p:nvSpPr>
          <p:cNvPr id="104451" name="Rectangle 3"/>
          <p:cNvSpPr>
            <a:spLocks noChangeArrowheads="1"/>
          </p:cNvSpPr>
          <p:nvPr/>
        </p:nvSpPr>
        <p:spPr bwMode="auto">
          <a:xfrm>
            <a:off x="0" y="1125538"/>
            <a:ext cx="10260013" cy="4970462"/>
          </a:xfrm>
          <a:prstGeom prst="rect">
            <a:avLst/>
          </a:prstGeom>
          <a:noFill/>
          <a:ln w="9525">
            <a:noFill/>
            <a:miter lim="800000"/>
            <a:headEnd/>
            <a:tailEnd/>
          </a:ln>
        </p:spPr>
        <p:txBody>
          <a:bodyPr/>
          <a:lstStyle/>
          <a:p>
            <a:pPr marL="342900" indent="-342900" algn="l">
              <a:spcBef>
                <a:spcPct val="20000"/>
              </a:spcBef>
              <a:buClr>
                <a:srgbClr val="C700C7"/>
              </a:buClr>
              <a:buSzPct val="64000"/>
              <a:buFont typeface="Monotype Sorts" pitchFamily="2" charset="2"/>
              <a:buNone/>
            </a:pPr>
            <a:r>
              <a:rPr lang="el-GR" sz="2400"/>
              <a:t>  </a:t>
            </a:r>
            <a:r>
              <a:rPr lang="el-GR" sz="2400">
                <a:solidFill>
                  <a:schemeClr val="accent1"/>
                </a:solidFill>
              </a:rPr>
              <a:t>Πολυπλεξία με</a:t>
            </a:r>
            <a:r>
              <a:rPr lang="el-GR" sz="2400"/>
              <a:t> </a:t>
            </a:r>
          </a:p>
          <a:p>
            <a:pPr marL="342900" indent="-342900" algn="l">
              <a:spcBef>
                <a:spcPct val="20000"/>
              </a:spcBef>
              <a:buClr>
                <a:srgbClr val="C700C7"/>
              </a:buClr>
              <a:buSzPct val="64000"/>
              <a:buFont typeface="Monotype Sorts" pitchFamily="2" charset="2"/>
              <a:buChar char="l"/>
            </a:pPr>
            <a:r>
              <a:rPr lang="el-GR" sz="2400" b="1">
                <a:solidFill>
                  <a:srgbClr val="3333FF"/>
                </a:solidFill>
              </a:rPr>
              <a:t>διαίρεση χρόνου</a:t>
            </a:r>
            <a:r>
              <a:rPr lang="el-GR" sz="2400"/>
              <a:t> -</a:t>
            </a:r>
            <a:r>
              <a:rPr lang="en-US" sz="2400"/>
              <a:t>Time</a:t>
            </a:r>
            <a:r>
              <a:rPr lang="el-GR" sz="2400"/>
              <a:t> </a:t>
            </a:r>
            <a:r>
              <a:rPr lang="en-US" sz="2400"/>
              <a:t>Division Multiplexing</a:t>
            </a:r>
            <a:r>
              <a:rPr lang="el-GR" sz="2400"/>
              <a:t> (</a:t>
            </a:r>
            <a:r>
              <a:rPr lang="en-US" sz="2400"/>
              <a:t>TDM)</a:t>
            </a:r>
          </a:p>
          <a:p>
            <a:pPr marL="342900" indent="-342900" algn="l">
              <a:spcBef>
                <a:spcPct val="20000"/>
              </a:spcBef>
              <a:buClr>
                <a:srgbClr val="C700C7"/>
              </a:buClr>
              <a:buSzPct val="64000"/>
              <a:buFont typeface="Monotype Sorts" pitchFamily="2" charset="2"/>
              <a:buChar char="l"/>
            </a:pPr>
            <a:r>
              <a:rPr lang="el-GR" sz="2400" b="1">
                <a:solidFill>
                  <a:srgbClr val="3333FF"/>
                </a:solidFill>
              </a:rPr>
              <a:t>διαίρεση συχνότητας</a:t>
            </a:r>
            <a:r>
              <a:rPr lang="el-GR" sz="2400"/>
              <a:t> - </a:t>
            </a:r>
            <a:r>
              <a:rPr lang="en-US" sz="2400"/>
              <a:t>Frequency</a:t>
            </a:r>
            <a:r>
              <a:rPr lang="el-GR" sz="2400"/>
              <a:t> </a:t>
            </a:r>
            <a:r>
              <a:rPr lang="en-US" sz="2400"/>
              <a:t>Division Multiplexing</a:t>
            </a:r>
            <a:r>
              <a:rPr lang="el-GR" sz="2400"/>
              <a:t> (</a:t>
            </a:r>
            <a:r>
              <a:rPr lang="en-US" sz="2400"/>
              <a:t>FDM)</a:t>
            </a:r>
          </a:p>
          <a:p>
            <a:pPr marL="342900" indent="-342900" algn="l">
              <a:spcBef>
                <a:spcPct val="20000"/>
              </a:spcBef>
              <a:buClr>
                <a:srgbClr val="C700C7"/>
              </a:buClr>
              <a:buSzPct val="64000"/>
              <a:buFont typeface="Monotype Sorts" pitchFamily="2" charset="2"/>
              <a:buChar char="l"/>
            </a:pPr>
            <a:r>
              <a:rPr lang="el-GR" sz="2400" b="1">
                <a:solidFill>
                  <a:srgbClr val="3333FF"/>
                </a:solidFill>
              </a:rPr>
              <a:t>στατιστική πολυπλεξία</a:t>
            </a:r>
            <a:r>
              <a:rPr lang="el-GR" sz="2400"/>
              <a:t> </a:t>
            </a:r>
            <a:r>
              <a:rPr lang="el-GR" sz="2000"/>
              <a:t>- </a:t>
            </a:r>
            <a:r>
              <a:rPr lang="en-US" sz="2400"/>
              <a:t>Statistical Multiplexing</a:t>
            </a:r>
          </a:p>
          <a:p>
            <a:pPr marL="342900" indent="-342900" algn="l">
              <a:spcBef>
                <a:spcPct val="20000"/>
              </a:spcBef>
              <a:buClr>
                <a:srgbClr val="C700C7"/>
              </a:buClr>
              <a:buSzPct val="64000"/>
              <a:buFont typeface="Monotype Sorts" pitchFamily="2" charset="2"/>
              <a:buChar char="l"/>
            </a:pPr>
            <a:endParaRPr lang="en-US" sz="20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l-GR" sz="2400"/>
          </a:p>
          <a:p>
            <a:pPr marL="342900" indent="-342900" algn="l">
              <a:spcBef>
                <a:spcPct val="20000"/>
              </a:spcBef>
              <a:buClr>
                <a:srgbClr val="C700C7"/>
              </a:buClr>
              <a:buSzPct val="64000"/>
              <a:buFont typeface="Monotype Sorts" pitchFamily="2" charset="2"/>
              <a:buChar char="l"/>
            </a:pPr>
            <a:r>
              <a:rPr lang="el-GR" sz="2400" b="1">
                <a:solidFill>
                  <a:srgbClr val="3333FF"/>
                </a:solidFill>
              </a:rPr>
              <a:t>διαίρεση κωδίκων</a:t>
            </a:r>
            <a:r>
              <a:rPr lang="el-GR" sz="2400"/>
              <a:t> - </a:t>
            </a:r>
            <a:r>
              <a:rPr lang="en-US" sz="2400"/>
              <a:t>Code Division Multiple Access</a:t>
            </a:r>
            <a:r>
              <a:rPr lang="el-GR" sz="2400"/>
              <a:t> (</a:t>
            </a:r>
            <a:r>
              <a:rPr lang="en-US" sz="2400"/>
              <a:t>CDMA)</a:t>
            </a:r>
          </a:p>
        </p:txBody>
      </p:sp>
      <p:grpSp>
        <p:nvGrpSpPr>
          <p:cNvPr id="104452" name="Group 4"/>
          <p:cNvGrpSpPr>
            <a:grpSpLocks/>
          </p:cNvGrpSpPr>
          <p:nvPr/>
        </p:nvGrpSpPr>
        <p:grpSpPr bwMode="auto">
          <a:xfrm>
            <a:off x="1116013" y="2924175"/>
            <a:ext cx="6096000" cy="2362200"/>
            <a:chOff x="773" y="1216"/>
            <a:chExt cx="4411" cy="1952"/>
          </a:xfrm>
        </p:grpSpPr>
        <p:sp>
          <p:nvSpPr>
            <p:cNvPr id="104453" name="Freeform 5"/>
            <p:cNvSpPr>
              <a:spLocks/>
            </p:cNvSpPr>
            <p:nvPr/>
          </p:nvSpPr>
          <p:spPr bwMode="auto">
            <a:xfrm>
              <a:off x="1922" y="1847"/>
              <a:ext cx="2162" cy="234"/>
            </a:xfrm>
            <a:custGeom>
              <a:avLst/>
              <a:gdLst>
                <a:gd name="T0" fmla="*/ 0 w 2048"/>
                <a:gd name="T1" fmla="*/ 21 h 203"/>
                <a:gd name="T2" fmla="*/ 340 w 2048"/>
                <a:gd name="T3" fmla="*/ 841 h 203"/>
                <a:gd name="T4" fmla="*/ 3171 w 2048"/>
                <a:gd name="T5" fmla="*/ 841 h 203"/>
                <a:gd name="T6" fmla="*/ 3521 w 2048"/>
                <a:gd name="T7" fmla="*/ 0 h 203"/>
                <a:gd name="T8" fmla="*/ 0 60000 65536"/>
                <a:gd name="T9" fmla="*/ 0 60000 65536"/>
                <a:gd name="T10" fmla="*/ 0 60000 65536"/>
                <a:gd name="T11" fmla="*/ 0 60000 65536"/>
                <a:gd name="T12" fmla="*/ 0 w 2048"/>
                <a:gd name="T13" fmla="*/ 0 h 203"/>
                <a:gd name="T14" fmla="*/ 2048 w 2048"/>
                <a:gd name="T15" fmla="*/ 203 h 203"/>
              </a:gdLst>
              <a:ahLst/>
              <a:cxnLst>
                <a:cxn ang="T8">
                  <a:pos x="T0" y="T1"/>
                </a:cxn>
                <a:cxn ang="T9">
                  <a:pos x="T2" y="T3"/>
                </a:cxn>
                <a:cxn ang="T10">
                  <a:pos x="T4" y="T5"/>
                </a:cxn>
                <a:cxn ang="T11">
                  <a:pos x="T6" y="T7"/>
                </a:cxn>
              </a:cxnLst>
              <a:rect l="T12" t="T13" r="T14" b="T15"/>
              <a:pathLst>
                <a:path w="2048" h="203">
                  <a:moveTo>
                    <a:pt x="0" y="5"/>
                  </a:moveTo>
                  <a:lnTo>
                    <a:pt x="198" y="203"/>
                  </a:lnTo>
                  <a:lnTo>
                    <a:pt x="1845" y="203"/>
                  </a:lnTo>
                  <a:lnTo>
                    <a:pt x="2048" y="0"/>
                  </a:lnTo>
                </a:path>
              </a:pathLst>
            </a:custGeom>
            <a:noFill/>
            <a:ln w="28575">
              <a:solidFill>
                <a:srgbClr val="00FFFF"/>
              </a:solidFill>
              <a:round/>
              <a:headEnd/>
              <a:tailEnd/>
            </a:ln>
          </p:spPr>
          <p:txBody>
            <a:bodyPr/>
            <a:lstStyle/>
            <a:p>
              <a:endParaRPr lang="el-GR"/>
            </a:p>
          </p:txBody>
        </p:sp>
        <p:sp>
          <p:nvSpPr>
            <p:cNvPr id="104454" name="Freeform 6"/>
            <p:cNvSpPr>
              <a:spLocks/>
            </p:cNvSpPr>
            <p:nvPr/>
          </p:nvSpPr>
          <p:spPr bwMode="auto">
            <a:xfrm>
              <a:off x="1920" y="2304"/>
              <a:ext cx="2151" cy="228"/>
            </a:xfrm>
            <a:custGeom>
              <a:avLst/>
              <a:gdLst>
                <a:gd name="T0" fmla="*/ 3496 w 2038"/>
                <a:gd name="T1" fmla="*/ 793 h 198"/>
                <a:gd name="T2" fmla="*/ 3163 w 2038"/>
                <a:gd name="T3" fmla="*/ 0 h 198"/>
                <a:gd name="T4" fmla="*/ 340 w 2038"/>
                <a:gd name="T5" fmla="*/ 0 h 198"/>
                <a:gd name="T6" fmla="*/ 0 w 2038"/>
                <a:gd name="T7" fmla="*/ 814 h 198"/>
                <a:gd name="T8" fmla="*/ 0 60000 65536"/>
                <a:gd name="T9" fmla="*/ 0 60000 65536"/>
                <a:gd name="T10" fmla="*/ 0 60000 65536"/>
                <a:gd name="T11" fmla="*/ 0 60000 65536"/>
                <a:gd name="T12" fmla="*/ 0 w 2038"/>
                <a:gd name="T13" fmla="*/ 0 h 198"/>
                <a:gd name="T14" fmla="*/ 2038 w 2038"/>
                <a:gd name="T15" fmla="*/ 198 h 198"/>
              </a:gdLst>
              <a:ahLst/>
              <a:cxnLst>
                <a:cxn ang="T8">
                  <a:pos x="T0" y="T1"/>
                </a:cxn>
                <a:cxn ang="T9">
                  <a:pos x="T2" y="T3"/>
                </a:cxn>
                <a:cxn ang="T10">
                  <a:pos x="T4" y="T5"/>
                </a:cxn>
                <a:cxn ang="T11">
                  <a:pos x="T6" y="T7"/>
                </a:cxn>
              </a:cxnLst>
              <a:rect l="T12" t="T13" r="T14" b="T15"/>
              <a:pathLst>
                <a:path w="2038" h="198">
                  <a:moveTo>
                    <a:pt x="2038" y="193"/>
                  </a:moveTo>
                  <a:lnTo>
                    <a:pt x="1845" y="0"/>
                  </a:lnTo>
                  <a:lnTo>
                    <a:pt x="198" y="0"/>
                  </a:lnTo>
                  <a:lnTo>
                    <a:pt x="0" y="198"/>
                  </a:lnTo>
                </a:path>
              </a:pathLst>
            </a:custGeom>
            <a:noFill/>
            <a:ln w="28575">
              <a:solidFill>
                <a:srgbClr val="00FFFF"/>
              </a:solidFill>
              <a:round/>
              <a:headEnd/>
              <a:tailEnd/>
            </a:ln>
          </p:spPr>
          <p:txBody>
            <a:bodyPr/>
            <a:lstStyle/>
            <a:p>
              <a:endParaRPr lang="el-GR"/>
            </a:p>
          </p:txBody>
        </p:sp>
        <p:sp>
          <p:nvSpPr>
            <p:cNvPr id="104455" name="Rectangle 7"/>
            <p:cNvSpPr>
              <a:spLocks noChangeArrowheads="1"/>
            </p:cNvSpPr>
            <p:nvPr/>
          </p:nvSpPr>
          <p:spPr bwMode="auto">
            <a:xfrm>
              <a:off x="937" y="1300"/>
              <a:ext cx="225"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L1</a:t>
              </a:r>
              <a:endParaRPr lang="en-US" sz="2400">
                <a:latin typeface="Times New Roman" pitchFamily="18" charset="0"/>
              </a:endParaRPr>
            </a:p>
          </p:txBody>
        </p:sp>
        <p:sp>
          <p:nvSpPr>
            <p:cNvPr id="104456" name="Freeform 8"/>
            <p:cNvSpPr>
              <a:spLocks/>
            </p:cNvSpPr>
            <p:nvPr/>
          </p:nvSpPr>
          <p:spPr bwMode="auto">
            <a:xfrm>
              <a:off x="778" y="1216"/>
              <a:ext cx="468" cy="450"/>
            </a:xfrm>
            <a:custGeom>
              <a:avLst/>
              <a:gdLst>
                <a:gd name="T0" fmla="*/ 767 w 443"/>
                <a:gd name="T1" fmla="*/ 1630 h 390"/>
                <a:gd name="T2" fmla="*/ 767 w 443"/>
                <a:gd name="T3" fmla="*/ 0 h 390"/>
                <a:gd name="T4" fmla="*/ 0 w 443"/>
                <a:gd name="T5" fmla="*/ 0 h 390"/>
                <a:gd name="T6" fmla="*/ 0 w 443"/>
                <a:gd name="T7" fmla="*/ 1630 h 390"/>
                <a:gd name="T8" fmla="*/ 767 w 443"/>
                <a:gd name="T9" fmla="*/ 1630 h 390"/>
                <a:gd name="T10" fmla="*/ 767 w 443"/>
                <a:gd name="T11" fmla="*/ 1630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4457" name="Rectangle 9"/>
            <p:cNvSpPr>
              <a:spLocks noChangeArrowheads="1"/>
            </p:cNvSpPr>
            <p:nvPr/>
          </p:nvSpPr>
          <p:spPr bwMode="auto">
            <a:xfrm>
              <a:off x="937" y="2063"/>
              <a:ext cx="225"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L2</a:t>
              </a:r>
              <a:endParaRPr lang="en-US" sz="2400">
                <a:latin typeface="Times New Roman" pitchFamily="18" charset="0"/>
              </a:endParaRPr>
            </a:p>
          </p:txBody>
        </p:sp>
        <p:sp>
          <p:nvSpPr>
            <p:cNvPr id="104458" name="Freeform 10"/>
            <p:cNvSpPr>
              <a:spLocks/>
            </p:cNvSpPr>
            <p:nvPr/>
          </p:nvSpPr>
          <p:spPr bwMode="auto">
            <a:xfrm>
              <a:off x="773" y="1972"/>
              <a:ext cx="468" cy="451"/>
            </a:xfrm>
            <a:custGeom>
              <a:avLst/>
              <a:gdLst>
                <a:gd name="T0" fmla="*/ 767 w 443"/>
                <a:gd name="T1" fmla="*/ 1629 h 391"/>
                <a:gd name="T2" fmla="*/ 767 w 443"/>
                <a:gd name="T3" fmla="*/ 0 h 391"/>
                <a:gd name="T4" fmla="*/ 0 w 443"/>
                <a:gd name="T5" fmla="*/ 0 h 391"/>
                <a:gd name="T6" fmla="*/ 0 w 443"/>
                <a:gd name="T7" fmla="*/ 1629 h 391"/>
                <a:gd name="T8" fmla="*/ 767 w 443"/>
                <a:gd name="T9" fmla="*/ 1629 h 391"/>
                <a:gd name="T10" fmla="*/ 767 w 443"/>
                <a:gd name="T11" fmla="*/ 1629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43"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4459" name="Rectangle 11"/>
            <p:cNvSpPr>
              <a:spLocks noChangeArrowheads="1"/>
            </p:cNvSpPr>
            <p:nvPr/>
          </p:nvSpPr>
          <p:spPr bwMode="auto">
            <a:xfrm>
              <a:off x="937" y="2807"/>
              <a:ext cx="225"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L3</a:t>
              </a:r>
              <a:endParaRPr lang="en-US" sz="2400">
                <a:latin typeface="Times New Roman" pitchFamily="18" charset="0"/>
              </a:endParaRPr>
            </a:p>
          </p:txBody>
        </p:sp>
        <p:sp>
          <p:nvSpPr>
            <p:cNvPr id="104460" name="Freeform 12"/>
            <p:cNvSpPr>
              <a:spLocks/>
            </p:cNvSpPr>
            <p:nvPr/>
          </p:nvSpPr>
          <p:spPr bwMode="auto">
            <a:xfrm>
              <a:off x="778" y="2717"/>
              <a:ext cx="468" cy="451"/>
            </a:xfrm>
            <a:custGeom>
              <a:avLst/>
              <a:gdLst>
                <a:gd name="T0" fmla="*/ 759 w 443"/>
                <a:gd name="T1" fmla="*/ 1629 h 391"/>
                <a:gd name="T2" fmla="*/ 767 w 443"/>
                <a:gd name="T3" fmla="*/ 0 h 391"/>
                <a:gd name="T4" fmla="*/ 0 w 443"/>
                <a:gd name="T5" fmla="*/ 0 h 391"/>
                <a:gd name="T6" fmla="*/ 0 w 443"/>
                <a:gd name="T7" fmla="*/ 1629 h 391"/>
                <a:gd name="T8" fmla="*/ 767 w 443"/>
                <a:gd name="T9" fmla="*/ 1629 h 391"/>
                <a:gd name="T10" fmla="*/ 767 w 443"/>
                <a:gd name="T11" fmla="*/ 1629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38"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4461" name="Rectangle 13"/>
            <p:cNvSpPr>
              <a:spLocks noChangeArrowheads="1"/>
            </p:cNvSpPr>
            <p:nvPr/>
          </p:nvSpPr>
          <p:spPr bwMode="auto">
            <a:xfrm>
              <a:off x="4865" y="1305"/>
              <a:ext cx="258"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R1</a:t>
              </a:r>
              <a:endParaRPr lang="en-US" sz="2400">
                <a:latin typeface="Times New Roman" pitchFamily="18" charset="0"/>
              </a:endParaRPr>
            </a:p>
          </p:txBody>
        </p:sp>
        <p:sp>
          <p:nvSpPr>
            <p:cNvPr id="104462" name="Freeform 14"/>
            <p:cNvSpPr>
              <a:spLocks/>
            </p:cNvSpPr>
            <p:nvPr/>
          </p:nvSpPr>
          <p:spPr bwMode="auto">
            <a:xfrm>
              <a:off x="4716" y="1216"/>
              <a:ext cx="468" cy="450"/>
            </a:xfrm>
            <a:custGeom>
              <a:avLst/>
              <a:gdLst>
                <a:gd name="T0" fmla="*/ 767 w 443"/>
                <a:gd name="T1" fmla="*/ 1630 h 390"/>
                <a:gd name="T2" fmla="*/ 767 w 443"/>
                <a:gd name="T3" fmla="*/ 0 h 390"/>
                <a:gd name="T4" fmla="*/ 0 w 443"/>
                <a:gd name="T5" fmla="*/ 0 h 390"/>
                <a:gd name="T6" fmla="*/ 0 w 443"/>
                <a:gd name="T7" fmla="*/ 1630 h 390"/>
                <a:gd name="T8" fmla="*/ 767 w 443"/>
                <a:gd name="T9" fmla="*/ 1630 h 390"/>
                <a:gd name="T10" fmla="*/ 767 w 443"/>
                <a:gd name="T11" fmla="*/ 1630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4463" name="Rectangle 15"/>
            <p:cNvSpPr>
              <a:spLocks noChangeArrowheads="1"/>
            </p:cNvSpPr>
            <p:nvPr/>
          </p:nvSpPr>
          <p:spPr bwMode="auto">
            <a:xfrm>
              <a:off x="4859" y="2063"/>
              <a:ext cx="258"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R2</a:t>
              </a:r>
              <a:endParaRPr lang="en-US" sz="2400">
                <a:latin typeface="Times New Roman" pitchFamily="18" charset="0"/>
              </a:endParaRPr>
            </a:p>
          </p:txBody>
        </p:sp>
        <p:sp>
          <p:nvSpPr>
            <p:cNvPr id="104464" name="Freeform 16"/>
            <p:cNvSpPr>
              <a:spLocks/>
            </p:cNvSpPr>
            <p:nvPr/>
          </p:nvSpPr>
          <p:spPr bwMode="auto">
            <a:xfrm>
              <a:off x="4716" y="1972"/>
              <a:ext cx="463" cy="451"/>
            </a:xfrm>
            <a:custGeom>
              <a:avLst/>
              <a:gdLst>
                <a:gd name="T0" fmla="*/ 763 w 438"/>
                <a:gd name="T1" fmla="*/ 1629 h 391"/>
                <a:gd name="T2" fmla="*/ 763 w 438"/>
                <a:gd name="T3" fmla="*/ 0 h 391"/>
                <a:gd name="T4" fmla="*/ 0 w 438"/>
                <a:gd name="T5" fmla="*/ 0 h 391"/>
                <a:gd name="T6" fmla="*/ 0 w 438"/>
                <a:gd name="T7" fmla="*/ 1629 h 391"/>
                <a:gd name="T8" fmla="*/ 763 w 438"/>
                <a:gd name="T9" fmla="*/ 1629 h 391"/>
                <a:gd name="T10" fmla="*/ 763 w 438"/>
                <a:gd name="T11" fmla="*/ 1629 h 391"/>
                <a:gd name="T12" fmla="*/ 0 60000 65536"/>
                <a:gd name="T13" fmla="*/ 0 60000 65536"/>
                <a:gd name="T14" fmla="*/ 0 60000 65536"/>
                <a:gd name="T15" fmla="*/ 0 60000 65536"/>
                <a:gd name="T16" fmla="*/ 0 60000 65536"/>
                <a:gd name="T17" fmla="*/ 0 60000 65536"/>
                <a:gd name="T18" fmla="*/ 0 w 438"/>
                <a:gd name="T19" fmla="*/ 0 h 391"/>
                <a:gd name="T20" fmla="*/ 438 w 438"/>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38" h="391">
                  <a:moveTo>
                    <a:pt x="438" y="391"/>
                  </a:moveTo>
                  <a:lnTo>
                    <a:pt x="438" y="0"/>
                  </a:lnTo>
                  <a:lnTo>
                    <a:pt x="0" y="0"/>
                  </a:lnTo>
                  <a:lnTo>
                    <a:pt x="0" y="391"/>
                  </a:lnTo>
                  <a:lnTo>
                    <a:pt x="438" y="391"/>
                  </a:lnTo>
                </a:path>
              </a:pathLst>
            </a:custGeom>
            <a:noFill/>
            <a:ln w="15875">
              <a:solidFill>
                <a:srgbClr val="000000"/>
              </a:solidFill>
              <a:round/>
              <a:headEnd/>
              <a:tailEnd/>
            </a:ln>
          </p:spPr>
          <p:txBody>
            <a:bodyPr/>
            <a:lstStyle/>
            <a:p>
              <a:endParaRPr lang="el-GR"/>
            </a:p>
          </p:txBody>
        </p:sp>
        <p:sp>
          <p:nvSpPr>
            <p:cNvPr id="104465" name="Rectangle 17"/>
            <p:cNvSpPr>
              <a:spLocks noChangeArrowheads="1"/>
            </p:cNvSpPr>
            <p:nvPr/>
          </p:nvSpPr>
          <p:spPr bwMode="auto">
            <a:xfrm>
              <a:off x="4865" y="2807"/>
              <a:ext cx="258"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R3</a:t>
              </a:r>
              <a:endParaRPr lang="en-US" sz="2400">
                <a:latin typeface="Times New Roman" pitchFamily="18" charset="0"/>
              </a:endParaRPr>
            </a:p>
          </p:txBody>
        </p:sp>
        <p:sp>
          <p:nvSpPr>
            <p:cNvPr id="104466" name="Freeform 18"/>
            <p:cNvSpPr>
              <a:spLocks/>
            </p:cNvSpPr>
            <p:nvPr/>
          </p:nvSpPr>
          <p:spPr bwMode="auto">
            <a:xfrm>
              <a:off x="4716" y="2717"/>
              <a:ext cx="468" cy="451"/>
            </a:xfrm>
            <a:custGeom>
              <a:avLst/>
              <a:gdLst>
                <a:gd name="T0" fmla="*/ 767 w 443"/>
                <a:gd name="T1" fmla="*/ 1629 h 391"/>
                <a:gd name="T2" fmla="*/ 767 w 443"/>
                <a:gd name="T3" fmla="*/ 0 h 391"/>
                <a:gd name="T4" fmla="*/ 0 w 443"/>
                <a:gd name="T5" fmla="*/ 0 h 391"/>
                <a:gd name="T6" fmla="*/ 0 w 443"/>
                <a:gd name="T7" fmla="*/ 1629 h 391"/>
                <a:gd name="T8" fmla="*/ 767 w 443"/>
                <a:gd name="T9" fmla="*/ 1629 h 391"/>
                <a:gd name="T10" fmla="*/ 767 w 443"/>
                <a:gd name="T11" fmla="*/ 1629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43"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4467" name="Freeform 19"/>
            <p:cNvSpPr>
              <a:spLocks/>
            </p:cNvSpPr>
            <p:nvPr/>
          </p:nvSpPr>
          <p:spPr bwMode="auto">
            <a:xfrm>
              <a:off x="1629" y="1806"/>
              <a:ext cx="709" cy="751"/>
            </a:xfrm>
            <a:custGeom>
              <a:avLst/>
              <a:gdLst>
                <a:gd name="T0" fmla="*/ 1517 w 651"/>
                <a:gd name="T1" fmla="*/ 936 h 651"/>
                <a:gd name="T2" fmla="*/ 1529 w 651"/>
                <a:gd name="T3" fmla="*/ 0 h 651"/>
                <a:gd name="T4" fmla="*/ 0 w 651"/>
                <a:gd name="T5" fmla="*/ 0 h 651"/>
                <a:gd name="T6" fmla="*/ 0 w 651"/>
                <a:gd name="T7" fmla="*/ 2714 h 651"/>
                <a:gd name="T8" fmla="*/ 1529 w 651"/>
                <a:gd name="T9" fmla="*/ 2714 h 651"/>
                <a:gd name="T10" fmla="*/ 1529 w 651"/>
                <a:gd name="T11" fmla="*/ 1783 h 651"/>
                <a:gd name="T12" fmla="*/ 0 60000 65536"/>
                <a:gd name="T13" fmla="*/ 0 60000 65536"/>
                <a:gd name="T14" fmla="*/ 0 60000 65536"/>
                <a:gd name="T15" fmla="*/ 0 60000 65536"/>
                <a:gd name="T16" fmla="*/ 0 60000 65536"/>
                <a:gd name="T17" fmla="*/ 0 60000 65536"/>
                <a:gd name="T18" fmla="*/ 0 w 651"/>
                <a:gd name="T19" fmla="*/ 0 h 651"/>
                <a:gd name="T20" fmla="*/ 651 w 651"/>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1" h="651">
                  <a:moveTo>
                    <a:pt x="646" y="224"/>
                  </a:moveTo>
                  <a:lnTo>
                    <a:pt x="651" y="0"/>
                  </a:lnTo>
                  <a:lnTo>
                    <a:pt x="0" y="0"/>
                  </a:lnTo>
                  <a:lnTo>
                    <a:pt x="0" y="651"/>
                  </a:lnTo>
                  <a:lnTo>
                    <a:pt x="651" y="651"/>
                  </a:lnTo>
                  <a:lnTo>
                    <a:pt x="651" y="427"/>
                  </a:lnTo>
                </a:path>
              </a:pathLst>
            </a:custGeom>
            <a:noFill/>
            <a:ln w="15875">
              <a:solidFill>
                <a:srgbClr val="000000"/>
              </a:solidFill>
              <a:round/>
              <a:headEnd/>
              <a:tailEnd/>
            </a:ln>
          </p:spPr>
          <p:txBody>
            <a:bodyPr/>
            <a:lstStyle/>
            <a:p>
              <a:endParaRPr lang="el-GR"/>
            </a:p>
          </p:txBody>
        </p:sp>
        <p:sp>
          <p:nvSpPr>
            <p:cNvPr id="104468" name="Freeform 20"/>
            <p:cNvSpPr>
              <a:spLocks/>
            </p:cNvSpPr>
            <p:nvPr/>
          </p:nvSpPr>
          <p:spPr bwMode="auto">
            <a:xfrm>
              <a:off x="3656" y="1806"/>
              <a:ext cx="692" cy="765"/>
            </a:xfrm>
            <a:custGeom>
              <a:avLst/>
              <a:gdLst>
                <a:gd name="T0" fmla="*/ 0 w 657"/>
                <a:gd name="T1" fmla="*/ 2121 h 651"/>
                <a:gd name="T2" fmla="*/ 6 w 657"/>
                <a:gd name="T3" fmla="*/ 3267 h 651"/>
                <a:gd name="T4" fmla="*/ 1104 w 657"/>
                <a:gd name="T5" fmla="*/ 3267 h 651"/>
                <a:gd name="T6" fmla="*/ 1104 w 657"/>
                <a:gd name="T7" fmla="*/ 0 h 651"/>
                <a:gd name="T8" fmla="*/ 6 w 657"/>
                <a:gd name="T9" fmla="*/ 0 h 651"/>
                <a:gd name="T10" fmla="*/ 6 w 657"/>
                <a:gd name="T11" fmla="*/ 1148 h 651"/>
                <a:gd name="T12" fmla="*/ 0 60000 65536"/>
                <a:gd name="T13" fmla="*/ 0 60000 65536"/>
                <a:gd name="T14" fmla="*/ 0 60000 65536"/>
                <a:gd name="T15" fmla="*/ 0 60000 65536"/>
                <a:gd name="T16" fmla="*/ 0 60000 65536"/>
                <a:gd name="T17" fmla="*/ 0 60000 65536"/>
                <a:gd name="T18" fmla="*/ 0 w 657"/>
                <a:gd name="T19" fmla="*/ 0 h 651"/>
                <a:gd name="T20" fmla="*/ 657 w 657"/>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7" h="651">
                  <a:moveTo>
                    <a:pt x="0" y="422"/>
                  </a:moveTo>
                  <a:lnTo>
                    <a:pt x="6" y="651"/>
                  </a:lnTo>
                  <a:lnTo>
                    <a:pt x="657" y="651"/>
                  </a:lnTo>
                  <a:lnTo>
                    <a:pt x="657" y="0"/>
                  </a:lnTo>
                  <a:lnTo>
                    <a:pt x="6" y="0"/>
                  </a:lnTo>
                  <a:lnTo>
                    <a:pt x="6" y="229"/>
                  </a:lnTo>
                </a:path>
              </a:pathLst>
            </a:custGeom>
            <a:noFill/>
            <a:ln w="15875">
              <a:solidFill>
                <a:srgbClr val="000000"/>
              </a:solidFill>
              <a:round/>
              <a:headEnd/>
              <a:tailEnd/>
            </a:ln>
          </p:spPr>
          <p:txBody>
            <a:bodyPr/>
            <a:lstStyle/>
            <a:p>
              <a:endParaRPr lang="el-GR"/>
            </a:p>
          </p:txBody>
        </p:sp>
        <p:sp>
          <p:nvSpPr>
            <p:cNvPr id="104469" name="Line 21"/>
            <p:cNvSpPr>
              <a:spLocks noChangeShapeType="1"/>
            </p:cNvSpPr>
            <p:nvPr/>
          </p:nvSpPr>
          <p:spPr bwMode="auto">
            <a:xfrm>
              <a:off x="1246" y="1437"/>
              <a:ext cx="385" cy="481"/>
            </a:xfrm>
            <a:prstGeom prst="line">
              <a:avLst/>
            </a:prstGeom>
            <a:noFill/>
            <a:ln w="15875">
              <a:solidFill>
                <a:srgbClr val="000000"/>
              </a:solidFill>
              <a:round/>
              <a:headEnd/>
              <a:tailEnd/>
            </a:ln>
          </p:spPr>
          <p:txBody>
            <a:bodyPr/>
            <a:lstStyle/>
            <a:p>
              <a:endParaRPr lang="en-US"/>
            </a:p>
          </p:txBody>
        </p:sp>
        <p:sp>
          <p:nvSpPr>
            <p:cNvPr id="104470" name="Line 22"/>
            <p:cNvSpPr>
              <a:spLocks noChangeShapeType="1"/>
            </p:cNvSpPr>
            <p:nvPr/>
          </p:nvSpPr>
          <p:spPr bwMode="auto">
            <a:xfrm>
              <a:off x="1241" y="2195"/>
              <a:ext cx="390" cy="6"/>
            </a:xfrm>
            <a:prstGeom prst="line">
              <a:avLst/>
            </a:prstGeom>
            <a:noFill/>
            <a:ln w="15875">
              <a:solidFill>
                <a:srgbClr val="000000"/>
              </a:solidFill>
              <a:round/>
              <a:headEnd/>
              <a:tailEnd/>
            </a:ln>
          </p:spPr>
          <p:txBody>
            <a:bodyPr/>
            <a:lstStyle/>
            <a:p>
              <a:endParaRPr lang="en-US"/>
            </a:p>
          </p:txBody>
        </p:sp>
        <p:sp>
          <p:nvSpPr>
            <p:cNvPr id="104471" name="Line 23"/>
            <p:cNvSpPr>
              <a:spLocks noChangeShapeType="1"/>
            </p:cNvSpPr>
            <p:nvPr/>
          </p:nvSpPr>
          <p:spPr bwMode="auto">
            <a:xfrm flipV="1">
              <a:off x="1246" y="2440"/>
              <a:ext cx="385" cy="500"/>
            </a:xfrm>
            <a:prstGeom prst="line">
              <a:avLst/>
            </a:prstGeom>
            <a:noFill/>
            <a:ln w="15875">
              <a:solidFill>
                <a:srgbClr val="000000"/>
              </a:solidFill>
              <a:round/>
              <a:headEnd/>
              <a:tailEnd/>
            </a:ln>
          </p:spPr>
          <p:txBody>
            <a:bodyPr/>
            <a:lstStyle/>
            <a:p>
              <a:endParaRPr lang="en-US"/>
            </a:p>
          </p:txBody>
        </p:sp>
        <p:sp>
          <p:nvSpPr>
            <p:cNvPr id="104472" name="Line 24"/>
            <p:cNvSpPr>
              <a:spLocks noChangeShapeType="1"/>
            </p:cNvSpPr>
            <p:nvPr/>
          </p:nvSpPr>
          <p:spPr bwMode="auto">
            <a:xfrm flipH="1">
              <a:off x="4348" y="1437"/>
              <a:ext cx="368" cy="487"/>
            </a:xfrm>
            <a:prstGeom prst="line">
              <a:avLst/>
            </a:prstGeom>
            <a:noFill/>
            <a:ln w="15875">
              <a:solidFill>
                <a:srgbClr val="000000"/>
              </a:solidFill>
              <a:round/>
              <a:headEnd/>
              <a:tailEnd/>
            </a:ln>
          </p:spPr>
          <p:txBody>
            <a:bodyPr/>
            <a:lstStyle/>
            <a:p>
              <a:endParaRPr lang="en-US"/>
            </a:p>
          </p:txBody>
        </p:sp>
        <p:sp>
          <p:nvSpPr>
            <p:cNvPr id="104473" name="Line 25"/>
            <p:cNvSpPr>
              <a:spLocks noChangeShapeType="1"/>
            </p:cNvSpPr>
            <p:nvPr/>
          </p:nvSpPr>
          <p:spPr bwMode="auto">
            <a:xfrm flipH="1">
              <a:off x="4348" y="2195"/>
              <a:ext cx="363" cy="6"/>
            </a:xfrm>
            <a:prstGeom prst="line">
              <a:avLst/>
            </a:prstGeom>
            <a:noFill/>
            <a:ln w="15875">
              <a:solidFill>
                <a:srgbClr val="000000"/>
              </a:solidFill>
              <a:round/>
              <a:headEnd/>
              <a:tailEnd/>
            </a:ln>
          </p:spPr>
          <p:txBody>
            <a:bodyPr/>
            <a:lstStyle/>
            <a:p>
              <a:endParaRPr lang="en-US"/>
            </a:p>
          </p:txBody>
        </p:sp>
        <p:sp>
          <p:nvSpPr>
            <p:cNvPr id="104474" name="Line 26"/>
            <p:cNvSpPr>
              <a:spLocks noChangeShapeType="1"/>
            </p:cNvSpPr>
            <p:nvPr/>
          </p:nvSpPr>
          <p:spPr bwMode="auto">
            <a:xfrm flipH="1" flipV="1">
              <a:off x="4348" y="2465"/>
              <a:ext cx="368" cy="475"/>
            </a:xfrm>
            <a:prstGeom prst="line">
              <a:avLst/>
            </a:prstGeom>
            <a:noFill/>
            <a:ln w="15875">
              <a:solidFill>
                <a:srgbClr val="000000"/>
              </a:solidFill>
              <a:round/>
              <a:headEnd/>
              <a:tailEnd/>
            </a:ln>
          </p:spPr>
          <p:txBody>
            <a:bodyPr/>
            <a:lstStyle/>
            <a:p>
              <a:endParaRPr lang="en-US"/>
            </a:p>
          </p:txBody>
        </p:sp>
        <p:sp>
          <p:nvSpPr>
            <p:cNvPr id="104475" name="Freeform 27"/>
            <p:cNvSpPr>
              <a:spLocks/>
            </p:cNvSpPr>
            <p:nvPr/>
          </p:nvSpPr>
          <p:spPr bwMode="auto">
            <a:xfrm>
              <a:off x="1928" y="2002"/>
              <a:ext cx="82" cy="90"/>
            </a:xfrm>
            <a:custGeom>
              <a:avLst/>
              <a:gdLst>
                <a:gd name="T0" fmla="*/ 0 w 78"/>
                <a:gd name="T1" fmla="*/ 323 h 78"/>
                <a:gd name="T2" fmla="*/ 128 w 78"/>
                <a:gd name="T3" fmla="*/ 323 h 78"/>
                <a:gd name="T4" fmla="*/ 0 w 78"/>
                <a:gd name="T5" fmla="*/ 0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78"/>
                  </a:moveTo>
                  <a:lnTo>
                    <a:pt x="78" y="78"/>
                  </a:lnTo>
                  <a:lnTo>
                    <a:pt x="0" y="0"/>
                  </a:lnTo>
                </a:path>
              </a:pathLst>
            </a:custGeom>
            <a:noFill/>
            <a:ln w="15875">
              <a:solidFill>
                <a:srgbClr val="00FFFF"/>
              </a:solidFill>
              <a:round/>
              <a:headEnd/>
              <a:tailEnd/>
            </a:ln>
          </p:spPr>
          <p:txBody>
            <a:bodyPr/>
            <a:lstStyle/>
            <a:p>
              <a:endParaRPr lang="el-GR"/>
            </a:p>
          </p:txBody>
        </p:sp>
        <p:sp>
          <p:nvSpPr>
            <p:cNvPr id="104476" name="Freeform 28"/>
            <p:cNvSpPr>
              <a:spLocks/>
            </p:cNvSpPr>
            <p:nvPr/>
          </p:nvSpPr>
          <p:spPr bwMode="auto">
            <a:xfrm>
              <a:off x="1922" y="2303"/>
              <a:ext cx="83" cy="90"/>
            </a:xfrm>
            <a:custGeom>
              <a:avLst/>
              <a:gdLst>
                <a:gd name="T0" fmla="*/ 0 w 78"/>
                <a:gd name="T1" fmla="*/ 0 h 78"/>
                <a:gd name="T2" fmla="*/ 145 w 78"/>
                <a:gd name="T3" fmla="*/ 21 h 78"/>
                <a:gd name="T4" fmla="*/ 5 w 78"/>
                <a:gd name="T5" fmla="*/ 323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
                  </a:lnTo>
                  <a:lnTo>
                    <a:pt x="5" y="78"/>
                  </a:lnTo>
                </a:path>
              </a:pathLst>
            </a:custGeom>
            <a:noFill/>
            <a:ln w="15875">
              <a:solidFill>
                <a:srgbClr val="00FFFF"/>
              </a:solidFill>
              <a:round/>
              <a:headEnd/>
              <a:tailEnd/>
            </a:ln>
          </p:spPr>
          <p:txBody>
            <a:bodyPr/>
            <a:lstStyle/>
            <a:p>
              <a:endParaRPr lang="el-GR"/>
            </a:p>
          </p:txBody>
        </p:sp>
        <p:sp>
          <p:nvSpPr>
            <p:cNvPr id="104477" name="Freeform 29"/>
            <p:cNvSpPr>
              <a:spLocks/>
            </p:cNvSpPr>
            <p:nvPr/>
          </p:nvSpPr>
          <p:spPr bwMode="auto">
            <a:xfrm>
              <a:off x="3980" y="1978"/>
              <a:ext cx="104" cy="114"/>
            </a:xfrm>
            <a:custGeom>
              <a:avLst/>
              <a:gdLst>
                <a:gd name="T0" fmla="*/ 154 w 99"/>
                <a:gd name="T1" fmla="*/ 404 h 99"/>
                <a:gd name="T2" fmla="*/ 0 w 99"/>
                <a:gd name="T3" fmla="*/ 404 h 99"/>
                <a:gd name="T4" fmla="*/ 162 w 99"/>
                <a:gd name="T5" fmla="*/ 0 h 99"/>
                <a:gd name="T6" fmla="*/ 0 60000 65536"/>
                <a:gd name="T7" fmla="*/ 0 60000 65536"/>
                <a:gd name="T8" fmla="*/ 0 60000 65536"/>
                <a:gd name="T9" fmla="*/ 0 w 99"/>
                <a:gd name="T10" fmla="*/ 0 h 99"/>
                <a:gd name="T11" fmla="*/ 99 w 99"/>
                <a:gd name="T12" fmla="*/ 99 h 99"/>
              </a:gdLst>
              <a:ahLst/>
              <a:cxnLst>
                <a:cxn ang="T6">
                  <a:pos x="T0" y="T1"/>
                </a:cxn>
                <a:cxn ang="T7">
                  <a:pos x="T2" y="T3"/>
                </a:cxn>
                <a:cxn ang="T8">
                  <a:pos x="T4" y="T5"/>
                </a:cxn>
              </a:cxnLst>
              <a:rect l="T9" t="T10" r="T11" b="T12"/>
              <a:pathLst>
                <a:path w="99" h="99">
                  <a:moveTo>
                    <a:pt x="94" y="99"/>
                  </a:moveTo>
                  <a:lnTo>
                    <a:pt x="0" y="99"/>
                  </a:lnTo>
                  <a:lnTo>
                    <a:pt x="99" y="0"/>
                  </a:lnTo>
                </a:path>
              </a:pathLst>
            </a:custGeom>
            <a:noFill/>
            <a:ln w="15875">
              <a:solidFill>
                <a:srgbClr val="00FFFF"/>
              </a:solidFill>
              <a:round/>
              <a:headEnd/>
              <a:tailEnd/>
            </a:ln>
          </p:spPr>
          <p:txBody>
            <a:bodyPr/>
            <a:lstStyle/>
            <a:p>
              <a:endParaRPr lang="el-GR"/>
            </a:p>
          </p:txBody>
        </p:sp>
        <p:sp>
          <p:nvSpPr>
            <p:cNvPr id="104478" name="Freeform 30"/>
            <p:cNvSpPr>
              <a:spLocks/>
            </p:cNvSpPr>
            <p:nvPr/>
          </p:nvSpPr>
          <p:spPr bwMode="auto">
            <a:xfrm>
              <a:off x="3985" y="2303"/>
              <a:ext cx="99" cy="107"/>
            </a:xfrm>
            <a:custGeom>
              <a:avLst/>
              <a:gdLst>
                <a:gd name="T0" fmla="*/ 150 w 94"/>
                <a:gd name="T1" fmla="*/ 0 h 93"/>
                <a:gd name="T2" fmla="*/ 0 w 94"/>
                <a:gd name="T3" fmla="*/ 21 h 93"/>
                <a:gd name="T4" fmla="*/ 158 w 94"/>
                <a:gd name="T5" fmla="*/ 379 h 93"/>
                <a:gd name="T6" fmla="*/ 0 60000 65536"/>
                <a:gd name="T7" fmla="*/ 0 60000 65536"/>
                <a:gd name="T8" fmla="*/ 0 60000 65536"/>
                <a:gd name="T9" fmla="*/ 0 w 94"/>
                <a:gd name="T10" fmla="*/ 0 h 93"/>
                <a:gd name="T11" fmla="*/ 94 w 94"/>
                <a:gd name="T12" fmla="*/ 93 h 93"/>
              </a:gdLst>
              <a:ahLst/>
              <a:cxnLst>
                <a:cxn ang="T6">
                  <a:pos x="T0" y="T1"/>
                </a:cxn>
                <a:cxn ang="T7">
                  <a:pos x="T2" y="T3"/>
                </a:cxn>
                <a:cxn ang="T8">
                  <a:pos x="T4" y="T5"/>
                </a:cxn>
              </a:cxnLst>
              <a:rect l="T9" t="T10" r="T11" b="T12"/>
              <a:pathLst>
                <a:path w="94" h="93">
                  <a:moveTo>
                    <a:pt x="89" y="0"/>
                  </a:moveTo>
                  <a:lnTo>
                    <a:pt x="0" y="5"/>
                  </a:lnTo>
                  <a:lnTo>
                    <a:pt x="94" y="93"/>
                  </a:lnTo>
                </a:path>
              </a:pathLst>
            </a:custGeom>
            <a:noFill/>
            <a:ln w="15875">
              <a:solidFill>
                <a:srgbClr val="00FFFF"/>
              </a:solidFill>
              <a:round/>
              <a:headEnd/>
              <a:tailEnd/>
            </a:ln>
          </p:spPr>
          <p:txBody>
            <a:bodyPr/>
            <a:lstStyle/>
            <a:p>
              <a:endParaRPr lang="el-GR"/>
            </a:p>
          </p:txBody>
        </p:sp>
        <p:sp>
          <p:nvSpPr>
            <p:cNvPr id="104479" name="Line 31"/>
            <p:cNvSpPr>
              <a:spLocks noChangeShapeType="1"/>
            </p:cNvSpPr>
            <p:nvPr/>
          </p:nvSpPr>
          <p:spPr bwMode="auto">
            <a:xfrm>
              <a:off x="2588" y="2195"/>
              <a:ext cx="655" cy="6"/>
            </a:xfrm>
            <a:prstGeom prst="line">
              <a:avLst/>
            </a:prstGeom>
            <a:noFill/>
            <a:ln w="15875">
              <a:solidFill>
                <a:srgbClr val="000000"/>
              </a:solidFill>
              <a:round/>
              <a:headEnd/>
              <a:tailEnd/>
            </a:ln>
          </p:spPr>
          <p:txBody>
            <a:bodyPr/>
            <a:lstStyle/>
            <a:p>
              <a:endParaRPr lang="en-US"/>
            </a:p>
          </p:txBody>
        </p:sp>
        <p:sp>
          <p:nvSpPr>
            <p:cNvPr id="104480" name="Freeform 32"/>
            <p:cNvSpPr>
              <a:spLocks/>
            </p:cNvSpPr>
            <p:nvPr/>
          </p:nvSpPr>
          <p:spPr bwMode="auto">
            <a:xfrm>
              <a:off x="3215" y="2159"/>
              <a:ext cx="126" cy="77"/>
            </a:xfrm>
            <a:custGeom>
              <a:avLst/>
              <a:gdLst>
                <a:gd name="T0" fmla="*/ 0 w 119"/>
                <a:gd name="T1" fmla="*/ 248 h 67"/>
                <a:gd name="T2" fmla="*/ 210 w 119"/>
                <a:gd name="T3" fmla="*/ 143 h 67"/>
                <a:gd name="T4" fmla="*/ 5 w 119"/>
                <a:gd name="T5" fmla="*/ 0 h 67"/>
                <a:gd name="T6" fmla="*/ 5 w 119"/>
                <a:gd name="T7" fmla="*/ 267 h 67"/>
                <a:gd name="T8" fmla="*/ 5 w 119"/>
                <a:gd name="T9" fmla="*/ 267 h 67"/>
                <a:gd name="T10" fmla="*/ 0 w 119"/>
                <a:gd name="T11" fmla="*/ 248 h 67"/>
                <a:gd name="T12" fmla="*/ 0 60000 65536"/>
                <a:gd name="T13" fmla="*/ 0 60000 65536"/>
                <a:gd name="T14" fmla="*/ 0 60000 65536"/>
                <a:gd name="T15" fmla="*/ 0 60000 65536"/>
                <a:gd name="T16" fmla="*/ 0 60000 65536"/>
                <a:gd name="T17" fmla="*/ 0 60000 65536"/>
                <a:gd name="T18" fmla="*/ 0 w 119"/>
                <a:gd name="T19" fmla="*/ 0 h 67"/>
                <a:gd name="T20" fmla="*/ 119 w 11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9" h="67">
                  <a:moveTo>
                    <a:pt x="0" y="62"/>
                  </a:moveTo>
                  <a:lnTo>
                    <a:pt x="119" y="36"/>
                  </a:lnTo>
                  <a:lnTo>
                    <a:pt x="5" y="0"/>
                  </a:lnTo>
                  <a:lnTo>
                    <a:pt x="5" y="67"/>
                  </a:lnTo>
                  <a:lnTo>
                    <a:pt x="0" y="62"/>
                  </a:lnTo>
                  <a:close/>
                </a:path>
              </a:pathLst>
            </a:custGeom>
            <a:solidFill>
              <a:srgbClr val="000000"/>
            </a:solidFill>
            <a:ln w="9525">
              <a:noFill/>
              <a:round/>
              <a:headEnd/>
              <a:tailEnd/>
            </a:ln>
          </p:spPr>
          <p:txBody>
            <a:bodyPr/>
            <a:lstStyle/>
            <a:p>
              <a:endParaRPr lang="el-GR"/>
            </a:p>
          </p:txBody>
        </p:sp>
        <p:sp>
          <p:nvSpPr>
            <p:cNvPr id="104481" name="Line 33"/>
            <p:cNvSpPr>
              <a:spLocks noChangeShapeType="1"/>
            </p:cNvSpPr>
            <p:nvPr/>
          </p:nvSpPr>
          <p:spPr bwMode="auto">
            <a:xfrm>
              <a:off x="4073" y="1918"/>
              <a:ext cx="99" cy="6"/>
            </a:xfrm>
            <a:prstGeom prst="line">
              <a:avLst/>
            </a:prstGeom>
            <a:noFill/>
            <a:ln w="15875">
              <a:solidFill>
                <a:srgbClr val="000000"/>
              </a:solidFill>
              <a:round/>
              <a:headEnd/>
              <a:tailEnd/>
            </a:ln>
          </p:spPr>
          <p:txBody>
            <a:bodyPr/>
            <a:lstStyle/>
            <a:p>
              <a:endParaRPr lang="en-US"/>
            </a:p>
          </p:txBody>
        </p:sp>
        <p:sp>
          <p:nvSpPr>
            <p:cNvPr id="104482" name="Freeform 34"/>
            <p:cNvSpPr>
              <a:spLocks/>
            </p:cNvSpPr>
            <p:nvPr/>
          </p:nvSpPr>
          <p:spPr bwMode="auto">
            <a:xfrm>
              <a:off x="4150" y="1882"/>
              <a:ext cx="126" cy="79"/>
            </a:xfrm>
            <a:custGeom>
              <a:avLst/>
              <a:gdLst>
                <a:gd name="T0" fmla="*/ 0 w 120"/>
                <a:gd name="T1" fmla="*/ 279 h 68"/>
                <a:gd name="T2" fmla="*/ 195 w 120"/>
                <a:gd name="T3" fmla="*/ 161 h 68"/>
                <a:gd name="T4" fmla="*/ 0 w 120"/>
                <a:gd name="T5" fmla="*/ 0 h 68"/>
                <a:gd name="T6" fmla="*/ 0 w 120"/>
                <a:gd name="T7" fmla="*/ 303 h 68"/>
                <a:gd name="T8" fmla="*/ 0 w 120"/>
                <a:gd name="T9" fmla="*/ 303 h 68"/>
                <a:gd name="T10" fmla="*/ 0 w 120"/>
                <a:gd name="T11" fmla="*/ 279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0" y="0"/>
                  </a:lnTo>
                  <a:lnTo>
                    <a:pt x="0" y="68"/>
                  </a:lnTo>
                  <a:lnTo>
                    <a:pt x="0" y="62"/>
                  </a:lnTo>
                  <a:close/>
                </a:path>
              </a:pathLst>
            </a:custGeom>
            <a:solidFill>
              <a:srgbClr val="000000"/>
            </a:solidFill>
            <a:ln w="9525">
              <a:noFill/>
              <a:round/>
              <a:headEnd/>
              <a:tailEnd/>
            </a:ln>
          </p:spPr>
          <p:txBody>
            <a:bodyPr/>
            <a:lstStyle/>
            <a:p>
              <a:endParaRPr lang="el-GR"/>
            </a:p>
          </p:txBody>
        </p:sp>
        <p:sp>
          <p:nvSpPr>
            <p:cNvPr id="104483" name="Line 35"/>
            <p:cNvSpPr>
              <a:spLocks noChangeShapeType="1"/>
            </p:cNvSpPr>
            <p:nvPr/>
          </p:nvSpPr>
          <p:spPr bwMode="auto">
            <a:xfrm>
              <a:off x="4079" y="2195"/>
              <a:ext cx="98" cy="6"/>
            </a:xfrm>
            <a:prstGeom prst="line">
              <a:avLst/>
            </a:prstGeom>
            <a:noFill/>
            <a:ln w="15875">
              <a:solidFill>
                <a:srgbClr val="000000"/>
              </a:solidFill>
              <a:round/>
              <a:headEnd/>
              <a:tailEnd/>
            </a:ln>
          </p:spPr>
          <p:txBody>
            <a:bodyPr/>
            <a:lstStyle/>
            <a:p>
              <a:endParaRPr lang="en-US"/>
            </a:p>
          </p:txBody>
        </p:sp>
        <p:sp>
          <p:nvSpPr>
            <p:cNvPr id="104484" name="Freeform 36"/>
            <p:cNvSpPr>
              <a:spLocks/>
            </p:cNvSpPr>
            <p:nvPr/>
          </p:nvSpPr>
          <p:spPr bwMode="auto">
            <a:xfrm>
              <a:off x="4155" y="2159"/>
              <a:ext cx="127" cy="77"/>
            </a:xfrm>
            <a:custGeom>
              <a:avLst/>
              <a:gdLst>
                <a:gd name="T0" fmla="*/ 0 w 120"/>
                <a:gd name="T1" fmla="*/ 248 h 67"/>
                <a:gd name="T2" fmla="*/ 211 w 120"/>
                <a:gd name="T3" fmla="*/ 143 h 67"/>
                <a:gd name="T4" fmla="*/ 0 w 120"/>
                <a:gd name="T5" fmla="*/ 0 h 67"/>
                <a:gd name="T6" fmla="*/ 0 w 120"/>
                <a:gd name="T7" fmla="*/ 267 h 67"/>
                <a:gd name="T8" fmla="*/ 0 w 120"/>
                <a:gd name="T9" fmla="*/ 267 h 67"/>
                <a:gd name="T10" fmla="*/ 0 w 120"/>
                <a:gd name="T11" fmla="*/ 248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4485" name="Line 37"/>
            <p:cNvSpPr>
              <a:spLocks noChangeShapeType="1"/>
            </p:cNvSpPr>
            <p:nvPr/>
          </p:nvSpPr>
          <p:spPr bwMode="auto">
            <a:xfrm>
              <a:off x="4079" y="2459"/>
              <a:ext cx="98" cy="1"/>
            </a:xfrm>
            <a:prstGeom prst="line">
              <a:avLst/>
            </a:prstGeom>
            <a:noFill/>
            <a:ln w="15875">
              <a:solidFill>
                <a:srgbClr val="000000"/>
              </a:solidFill>
              <a:round/>
              <a:headEnd/>
              <a:tailEnd/>
            </a:ln>
          </p:spPr>
          <p:txBody>
            <a:bodyPr/>
            <a:lstStyle/>
            <a:p>
              <a:endParaRPr lang="en-US"/>
            </a:p>
          </p:txBody>
        </p:sp>
        <p:sp>
          <p:nvSpPr>
            <p:cNvPr id="104486" name="Freeform 38"/>
            <p:cNvSpPr>
              <a:spLocks/>
            </p:cNvSpPr>
            <p:nvPr/>
          </p:nvSpPr>
          <p:spPr bwMode="auto">
            <a:xfrm>
              <a:off x="4155" y="2423"/>
              <a:ext cx="127" cy="72"/>
            </a:xfrm>
            <a:custGeom>
              <a:avLst/>
              <a:gdLst>
                <a:gd name="T0" fmla="*/ 0 w 120"/>
                <a:gd name="T1" fmla="*/ 279 h 62"/>
                <a:gd name="T2" fmla="*/ 211 w 120"/>
                <a:gd name="T3" fmla="*/ 139 h 62"/>
                <a:gd name="T4" fmla="*/ 0 w 120"/>
                <a:gd name="T5" fmla="*/ 0 h 62"/>
                <a:gd name="T6" fmla="*/ 0 w 120"/>
                <a:gd name="T7" fmla="*/ 279 h 62"/>
                <a:gd name="T8" fmla="*/ 0 w 120"/>
                <a:gd name="T9" fmla="*/ 279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4487" name="Line 39"/>
            <p:cNvSpPr>
              <a:spLocks noChangeShapeType="1"/>
            </p:cNvSpPr>
            <p:nvPr/>
          </p:nvSpPr>
          <p:spPr bwMode="auto">
            <a:xfrm>
              <a:off x="1698" y="1918"/>
              <a:ext cx="104" cy="6"/>
            </a:xfrm>
            <a:prstGeom prst="line">
              <a:avLst/>
            </a:prstGeom>
            <a:noFill/>
            <a:ln w="15875">
              <a:solidFill>
                <a:srgbClr val="000000"/>
              </a:solidFill>
              <a:round/>
              <a:headEnd/>
              <a:tailEnd/>
            </a:ln>
          </p:spPr>
          <p:txBody>
            <a:bodyPr/>
            <a:lstStyle/>
            <a:p>
              <a:endParaRPr lang="en-US"/>
            </a:p>
          </p:txBody>
        </p:sp>
        <p:sp>
          <p:nvSpPr>
            <p:cNvPr id="104488" name="Freeform 40"/>
            <p:cNvSpPr>
              <a:spLocks/>
            </p:cNvSpPr>
            <p:nvPr/>
          </p:nvSpPr>
          <p:spPr bwMode="auto">
            <a:xfrm>
              <a:off x="1774" y="1882"/>
              <a:ext cx="126" cy="79"/>
            </a:xfrm>
            <a:custGeom>
              <a:avLst/>
              <a:gdLst>
                <a:gd name="T0" fmla="*/ 0 w 120"/>
                <a:gd name="T1" fmla="*/ 279 h 68"/>
                <a:gd name="T2" fmla="*/ 195 w 120"/>
                <a:gd name="T3" fmla="*/ 161 h 68"/>
                <a:gd name="T4" fmla="*/ 6 w 120"/>
                <a:gd name="T5" fmla="*/ 0 h 68"/>
                <a:gd name="T6" fmla="*/ 6 w 120"/>
                <a:gd name="T7" fmla="*/ 303 h 68"/>
                <a:gd name="T8" fmla="*/ 6 w 120"/>
                <a:gd name="T9" fmla="*/ 303 h 68"/>
                <a:gd name="T10" fmla="*/ 0 w 120"/>
                <a:gd name="T11" fmla="*/ 279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6" y="0"/>
                  </a:lnTo>
                  <a:lnTo>
                    <a:pt x="6" y="68"/>
                  </a:lnTo>
                  <a:lnTo>
                    <a:pt x="0" y="62"/>
                  </a:lnTo>
                  <a:close/>
                </a:path>
              </a:pathLst>
            </a:custGeom>
            <a:solidFill>
              <a:srgbClr val="000000"/>
            </a:solidFill>
            <a:ln w="9525">
              <a:noFill/>
              <a:round/>
              <a:headEnd/>
              <a:tailEnd/>
            </a:ln>
          </p:spPr>
          <p:txBody>
            <a:bodyPr/>
            <a:lstStyle/>
            <a:p>
              <a:endParaRPr lang="el-GR"/>
            </a:p>
          </p:txBody>
        </p:sp>
        <p:sp>
          <p:nvSpPr>
            <p:cNvPr id="104489" name="Line 41"/>
            <p:cNvSpPr>
              <a:spLocks noChangeShapeType="1"/>
            </p:cNvSpPr>
            <p:nvPr/>
          </p:nvSpPr>
          <p:spPr bwMode="auto">
            <a:xfrm>
              <a:off x="1708" y="2195"/>
              <a:ext cx="99" cy="6"/>
            </a:xfrm>
            <a:prstGeom prst="line">
              <a:avLst/>
            </a:prstGeom>
            <a:noFill/>
            <a:ln w="15875">
              <a:solidFill>
                <a:srgbClr val="000000"/>
              </a:solidFill>
              <a:round/>
              <a:headEnd/>
              <a:tailEnd/>
            </a:ln>
          </p:spPr>
          <p:txBody>
            <a:bodyPr/>
            <a:lstStyle/>
            <a:p>
              <a:endParaRPr lang="en-US"/>
            </a:p>
          </p:txBody>
        </p:sp>
        <p:sp>
          <p:nvSpPr>
            <p:cNvPr id="104490" name="Freeform 42"/>
            <p:cNvSpPr>
              <a:spLocks/>
            </p:cNvSpPr>
            <p:nvPr/>
          </p:nvSpPr>
          <p:spPr bwMode="auto">
            <a:xfrm>
              <a:off x="1785" y="2159"/>
              <a:ext cx="127" cy="77"/>
            </a:xfrm>
            <a:custGeom>
              <a:avLst/>
              <a:gdLst>
                <a:gd name="T0" fmla="*/ 0 w 120"/>
                <a:gd name="T1" fmla="*/ 248 h 67"/>
                <a:gd name="T2" fmla="*/ 211 w 120"/>
                <a:gd name="T3" fmla="*/ 143 h 67"/>
                <a:gd name="T4" fmla="*/ 0 w 120"/>
                <a:gd name="T5" fmla="*/ 0 h 67"/>
                <a:gd name="T6" fmla="*/ 0 w 120"/>
                <a:gd name="T7" fmla="*/ 267 h 67"/>
                <a:gd name="T8" fmla="*/ 0 w 120"/>
                <a:gd name="T9" fmla="*/ 267 h 67"/>
                <a:gd name="T10" fmla="*/ 0 w 120"/>
                <a:gd name="T11" fmla="*/ 248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4491" name="Line 43"/>
            <p:cNvSpPr>
              <a:spLocks noChangeShapeType="1"/>
            </p:cNvSpPr>
            <p:nvPr/>
          </p:nvSpPr>
          <p:spPr bwMode="auto">
            <a:xfrm>
              <a:off x="1708" y="2459"/>
              <a:ext cx="99" cy="1"/>
            </a:xfrm>
            <a:prstGeom prst="line">
              <a:avLst/>
            </a:prstGeom>
            <a:noFill/>
            <a:ln w="15875">
              <a:solidFill>
                <a:srgbClr val="000000"/>
              </a:solidFill>
              <a:round/>
              <a:headEnd/>
              <a:tailEnd/>
            </a:ln>
          </p:spPr>
          <p:txBody>
            <a:bodyPr/>
            <a:lstStyle/>
            <a:p>
              <a:endParaRPr lang="en-US"/>
            </a:p>
          </p:txBody>
        </p:sp>
        <p:sp>
          <p:nvSpPr>
            <p:cNvPr id="104492" name="Freeform 44"/>
            <p:cNvSpPr>
              <a:spLocks/>
            </p:cNvSpPr>
            <p:nvPr/>
          </p:nvSpPr>
          <p:spPr bwMode="auto">
            <a:xfrm>
              <a:off x="1785" y="2423"/>
              <a:ext cx="127" cy="72"/>
            </a:xfrm>
            <a:custGeom>
              <a:avLst/>
              <a:gdLst>
                <a:gd name="T0" fmla="*/ 0 w 120"/>
                <a:gd name="T1" fmla="*/ 279 h 62"/>
                <a:gd name="T2" fmla="*/ 211 w 120"/>
                <a:gd name="T3" fmla="*/ 139 h 62"/>
                <a:gd name="T4" fmla="*/ 0 w 120"/>
                <a:gd name="T5" fmla="*/ 0 h 62"/>
                <a:gd name="T6" fmla="*/ 0 w 120"/>
                <a:gd name="T7" fmla="*/ 279 h 62"/>
                <a:gd name="T8" fmla="*/ 0 w 120"/>
                <a:gd name="T9" fmla="*/ 279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4493" name="Rectangle 45"/>
            <p:cNvSpPr>
              <a:spLocks noChangeArrowheads="1"/>
            </p:cNvSpPr>
            <p:nvPr/>
          </p:nvSpPr>
          <p:spPr bwMode="auto">
            <a:xfrm>
              <a:off x="1637" y="2634"/>
              <a:ext cx="764"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Switch 1</a:t>
              </a:r>
              <a:endParaRPr lang="en-US" sz="2400">
                <a:latin typeface="Times New Roman" pitchFamily="18" charset="0"/>
              </a:endParaRPr>
            </a:p>
          </p:txBody>
        </p:sp>
        <p:sp>
          <p:nvSpPr>
            <p:cNvPr id="104494" name="Rectangle 46"/>
            <p:cNvSpPr>
              <a:spLocks noChangeArrowheads="1"/>
            </p:cNvSpPr>
            <p:nvPr/>
          </p:nvSpPr>
          <p:spPr bwMode="auto">
            <a:xfrm>
              <a:off x="3668" y="2634"/>
              <a:ext cx="764"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Switch 2</a:t>
              </a:r>
              <a:endParaRPr lang="en-US" sz="2400">
                <a:latin typeface="Times New Roman" pitchFamily="18" charset="0"/>
              </a:endParaRPr>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latin typeface="+mj-lt"/>
                <a:cs typeface="+mj-cs"/>
              </a:rPr>
              <a:t>Πολυπλεξία σε Δίκτυα Μεταγωγής Κυκλώματος</a:t>
            </a:r>
          </a:p>
        </p:txBody>
      </p:sp>
      <p:sp>
        <p:nvSpPr>
          <p:cNvPr id="3" name="Rectangle 3"/>
          <p:cNvSpPr txBox="1">
            <a:spLocks noChangeArrowheads="1"/>
          </p:cNvSpPr>
          <p:nvPr/>
        </p:nvSpPr>
        <p:spPr>
          <a:xfrm>
            <a:off x="0" y="1143000"/>
            <a:ext cx="9144000" cy="4648200"/>
          </a:xfrm>
          <a:prstGeom prst="rect">
            <a:avLst/>
          </a:prstGeom>
        </p:spPr>
        <p:txBody>
          <a:bodyPr/>
          <a:lstStyle/>
          <a:p>
            <a:pPr marL="342900" indent="12700" algn="l" eaLnBrk="0" hangingPunct="0">
              <a:spcBef>
                <a:spcPct val="20000"/>
              </a:spcBef>
              <a:buClr>
                <a:srgbClr val="C700C7"/>
              </a:buClr>
              <a:buSzPct val="64000"/>
              <a:buFont typeface="Monotype Sorts" charset="2"/>
              <a:buNone/>
              <a:defRPr/>
            </a:pPr>
            <a:r>
              <a:rPr lang="el-GR" sz="2400" kern="0" dirty="0" err="1">
                <a:latin typeface="+mn-lt"/>
              </a:rPr>
              <a:t>Έ</a:t>
            </a:r>
            <a:r>
              <a:rPr lang="el-GR" sz="2400" kern="0" dirty="0">
                <a:latin typeface="+mn-lt"/>
              </a:rPr>
              <a:t>να κύκλωμα σε μία ζεύξη μπορεί να υλοποιηθεί με </a:t>
            </a:r>
            <a:r>
              <a:rPr lang="en-US" sz="2400" b="1" u="sng" kern="0" dirty="0">
                <a:solidFill>
                  <a:srgbClr val="009900"/>
                </a:solidFill>
                <a:latin typeface="+mn-lt"/>
              </a:rPr>
              <a:t>frequency-division multiplexing</a:t>
            </a:r>
            <a:r>
              <a:rPr lang="en-US" sz="2400" b="1" kern="0" dirty="0">
                <a:solidFill>
                  <a:srgbClr val="009900"/>
                </a:solidFill>
                <a:latin typeface="+mn-lt"/>
              </a:rPr>
              <a:t> (FDM)</a:t>
            </a:r>
            <a:r>
              <a:rPr lang="el-GR" sz="2400" b="1" kern="0" dirty="0">
                <a:solidFill>
                  <a:srgbClr val="009900"/>
                </a:solidFill>
                <a:latin typeface="+mn-lt"/>
              </a:rPr>
              <a:t> ή</a:t>
            </a:r>
            <a:r>
              <a:rPr lang="el-GR" sz="2400" kern="0" dirty="0">
                <a:latin typeface="+mn-lt"/>
              </a:rPr>
              <a:t> </a:t>
            </a:r>
            <a:r>
              <a:rPr lang="en-US" sz="2400" b="1" u="sng" kern="0" dirty="0">
                <a:solidFill>
                  <a:srgbClr val="009900"/>
                </a:solidFill>
                <a:latin typeface="+mn-lt"/>
              </a:rPr>
              <a:t>time-division multiplexing</a:t>
            </a:r>
            <a:r>
              <a:rPr lang="en-US" sz="2400" b="1" kern="0" dirty="0">
                <a:solidFill>
                  <a:srgbClr val="009900"/>
                </a:solidFill>
                <a:latin typeface="+mn-lt"/>
              </a:rPr>
              <a:t> (TDM)</a:t>
            </a:r>
          </a:p>
          <a:p>
            <a:pPr marL="342900" indent="-342900" algn="l" eaLnBrk="0" hangingPunct="0">
              <a:spcBef>
                <a:spcPct val="20000"/>
              </a:spcBef>
              <a:buClr>
                <a:srgbClr val="C700C7"/>
              </a:buClr>
              <a:buSzPct val="64000"/>
              <a:buFont typeface="Monotype Sorts" charset="2"/>
              <a:buNone/>
              <a:defRPr/>
            </a:pPr>
            <a:endParaRPr lang="en-US" sz="2400" b="1" kern="0" dirty="0">
              <a:solidFill>
                <a:srgbClr val="009900"/>
              </a:solidFill>
              <a:latin typeface="+mn-lt"/>
            </a:endParaRPr>
          </a:p>
          <a:p>
            <a:pPr marL="342900" indent="-342900" algn="l" eaLnBrk="0" hangingPunct="0">
              <a:spcBef>
                <a:spcPct val="20000"/>
              </a:spcBef>
              <a:buClr>
                <a:srgbClr val="C700C7"/>
              </a:buClr>
              <a:buSzPct val="64000"/>
              <a:buFont typeface="Monotype Sorts" charset="2"/>
              <a:buNone/>
              <a:defRPr/>
            </a:pPr>
            <a:endParaRPr lang="el-GR" sz="2400" kern="0" dirty="0">
              <a:latin typeface="+mn-lt"/>
            </a:endParaRPr>
          </a:p>
        </p:txBody>
      </p:sp>
      <p:sp>
        <p:nvSpPr>
          <p:cNvPr id="4" name="Rectangle 4"/>
          <p:cNvSpPr>
            <a:spLocks noChangeArrowheads="1"/>
          </p:cNvSpPr>
          <p:nvPr/>
        </p:nvSpPr>
        <p:spPr bwMode="auto">
          <a:xfrm>
            <a:off x="-214313" y="2500313"/>
            <a:ext cx="9001126" cy="4154487"/>
          </a:xfrm>
          <a:prstGeom prst="rect">
            <a:avLst/>
          </a:prstGeom>
          <a:noFill/>
          <a:ln w="12700">
            <a:noFill/>
            <a:miter lim="800000"/>
            <a:headEnd type="none" w="sm" len="sm"/>
            <a:tailEnd type="none" w="sm" len="sm"/>
          </a:ln>
          <a:effectLst/>
        </p:spPr>
        <p:txBody>
          <a:bodyPr>
            <a:spAutoFit/>
          </a:bodyPr>
          <a:lstStyle/>
          <a:p>
            <a:pPr marL="533400" algn="l">
              <a:defRPr/>
            </a:pPr>
            <a:r>
              <a:rPr lang="en-US" sz="2400" b="1" dirty="0">
                <a:solidFill>
                  <a:srgbClr val="808000"/>
                </a:solidFill>
              </a:rPr>
              <a:t>Frequency Division Multiple Access</a:t>
            </a:r>
            <a:r>
              <a:rPr lang="en-US" sz="2400" dirty="0"/>
              <a:t>:</a:t>
            </a:r>
          </a:p>
          <a:p>
            <a:pPr marL="444500" algn="l">
              <a:buFontTx/>
              <a:buChar char="•"/>
              <a:defRPr/>
            </a:pPr>
            <a:r>
              <a:rPr lang="el-GR" sz="2400" dirty="0"/>
              <a:t>Κάθε κύκλωμα δεσμεύει μια </a:t>
            </a:r>
            <a:r>
              <a:rPr lang="el-GR" sz="2400" b="1" dirty="0">
                <a:solidFill>
                  <a:schemeClr val="hlink"/>
                </a:solidFill>
              </a:rPr>
              <a:t>συγκεκριμένη συχνότητα</a:t>
            </a:r>
            <a:r>
              <a:rPr lang="el-GR" sz="2400" dirty="0"/>
              <a:t> που </a:t>
            </a:r>
          </a:p>
          <a:p>
            <a:pPr marL="355600" algn="l">
              <a:defRPr/>
            </a:pPr>
            <a:r>
              <a:rPr lang="el-GR" sz="2400" dirty="0"/>
              <a:t> παραμένει σταθερή</a:t>
            </a:r>
            <a:endParaRPr lang="en-US" sz="2400" b="1" dirty="0"/>
          </a:p>
          <a:p>
            <a:pPr lvl="1" algn="l">
              <a:buFontTx/>
              <a:buChar char="•"/>
              <a:defRPr/>
            </a:pPr>
            <a:r>
              <a:rPr lang="el-GR" sz="2400" dirty="0"/>
              <a:t>Πολλαπλά κυκλώματα μοιράζονται τη μπάντα με το να </a:t>
            </a:r>
          </a:p>
          <a:p>
            <a:pPr lvl="1" algn="l">
              <a:defRPr/>
            </a:pPr>
            <a:r>
              <a:rPr lang="el-GR" sz="2400" dirty="0"/>
              <a:t>χρησιμοποιούν διαφορετικές συχνότητες η κάθε μία</a:t>
            </a:r>
          </a:p>
          <a:p>
            <a:pPr lvl="1" algn="l">
              <a:defRPr/>
            </a:pPr>
            <a:endParaRPr lang="el-GR" sz="2400" dirty="0"/>
          </a:p>
          <a:p>
            <a:pPr lvl="1" algn="l">
              <a:defRPr/>
            </a:pPr>
            <a:r>
              <a:rPr lang="en-US" sz="2400" b="1" dirty="0">
                <a:solidFill>
                  <a:srgbClr val="808000"/>
                </a:solidFill>
              </a:rPr>
              <a:t>Time</a:t>
            </a:r>
            <a:r>
              <a:rPr lang="en-US" sz="2400" b="1" dirty="0"/>
              <a:t> </a:t>
            </a:r>
            <a:r>
              <a:rPr lang="en-US" sz="2400" b="1" dirty="0">
                <a:solidFill>
                  <a:srgbClr val="808000"/>
                </a:solidFill>
              </a:rPr>
              <a:t>Division Multiple Access</a:t>
            </a:r>
            <a:r>
              <a:rPr lang="en-US" dirty="0"/>
              <a:t>:</a:t>
            </a:r>
          </a:p>
          <a:p>
            <a:pPr lvl="1" algn="l">
              <a:buFontTx/>
              <a:buChar char="•"/>
              <a:defRPr/>
            </a:pPr>
            <a:r>
              <a:rPr lang="el-GR" sz="2400" dirty="0"/>
              <a:t> Κάθε κύκλωμα δεσμεύει όλο το </a:t>
            </a:r>
            <a:r>
              <a:rPr lang="en-US" sz="2400" dirty="0"/>
              <a:t>bandwidth </a:t>
            </a:r>
            <a:r>
              <a:rPr lang="el-GR" sz="2400" b="1" dirty="0">
                <a:solidFill>
                  <a:schemeClr val="hlink"/>
                </a:solidFill>
              </a:rPr>
              <a:t>περιοδικά</a:t>
            </a:r>
            <a:r>
              <a:rPr lang="el-GR" sz="2400" dirty="0"/>
              <a:t> με διάρκεια μικρών χρονικών περιόδων</a:t>
            </a:r>
            <a:endParaRPr lang="en-US" sz="2400" dirty="0"/>
          </a:p>
          <a:p>
            <a:pPr lvl="1" algn="l">
              <a:defRPr/>
            </a:pPr>
            <a:endParaRPr lang="el-GR" sz="2400" dirty="0"/>
          </a:p>
          <a:p>
            <a:pPr lvl="1" algn="l">
              <a:buFontTx/>
              <a:buChar char="•"/>
              <a:defRPr/>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827088" y="1052513"/>
            <a:ext cx="7632700" cy="5224462"/>
          </a:xfrm>
          <a:prstGeom prst="rect">
            <a:avLst/>
          </a:prstGeom>
          <a:noFill/>
          <a:ln w="9525">
            <a:noFill/>
            <a:miter lim="800000"/>
            <a:headEnd/>
            <a:tailEnd/>
          </a:ln>
        </p:spPr>
      </p:pic>
      <p:sp>
        <p:nvSpPr>
          <p:cNvPr id="13315" name="Rectangle 3"/>
          <p:cNvSpPr>
            <a:spLocks noChangeArrowheads="1"/>
          </p:cNvSpPr>
          <p:nvPr/>
        </p:nvSpPr>
        <p:spPr bwMode="auto">
          <a:xfrm>
            <a:off x="5775325" y="6267450"/>
            <a:ext cx="2566988" cy="400050"/>
          </a:xfrm>
          <a:prstGeom prst="rect">
            <a:avLst/>
          </a:prstGeom>
          <a:noFill/>
          <a:ln w="9525">
            <a:noFill/>
            <a:miter lim="800000"/>
            <a:headEnd/>
            <a:tailEnd/>
          </a:ln>
        </p:spPr>
        <p:txBody>
          <a:bodyPr/>
          <a:lstStyle/>
          <a:p>
            <a:endParaRPr lang="en-GB"/>
          </a:p>
        </p:txBody>
      </p:sp>
      <p:sp>
        <p:nvSpPr>
          <p:cNvPr id="13316" name="Text Box 4"/>
          <p:cNvSpPr txBox="1">
            <a:spLocks noChangeArrowheads="1"/>
          </p:cNvSpPr>
          <p:nvPr/>
        </p:nvSpPr>
        <p:spPr bwMode="auto">
          <a:xfrm>
            <a:off x="914400" y="228600"/>
            <a:ext cx="6149975" cy="762000"/>
          </a:xfrm>
          <a:prstGeom prst="rect">
            <a:avLst/>
          </a:prstGeom>
          <a:noFill/>
          <a:ln w="9525">
            <a:noFill/>
            <a:miter lim="800000"/>
            <a:headEnd/>
            <a:tailEnd/>
          </a:ln>
        </p:spPr>
        <p:txBody>
          <a:bodyPr wrap="none">
            <a:spAutoFit/>
          </a:bodyPr>
          <a:lstStyle/>
          <a:p>
            <a:pPr algn="l"/>
            <a:r>
              <a:rPr lang="el-GR" sz="4400" b="1">
                <a:solidFill>
                  <a:schemeClr val="hlink"/>
                </a:solidFill>
                <a:latin typeface="Comic Sans MS" pitchFamily="66" charset="0"/>
              </a:rPr>
              <a:t>Δίκτυα αερομεταφορών</a:t>
            </a:r>
            <a:endParaRPr lang="en-US" sz="4400" b="1">
              <a:solidFill>
                <a:schemeClr val="hlink"/>
              </a:solidFill>
              <a:latin typeface="Comic Sans MS" pitchFamily="66"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reeform 77"/>
          <p:cNvSpPr>
            <a:spLocks/>
          </p:cNvSpPr>
          <p:nvPr/>
        </p:nvSpPr>
        <p:spPr bwMode="auto">
          <a:xfrm rot="-195845">
            <a:off x="2971800" y="1524000"/>
            <a:ext cx="762000" cy="685800"/>
          </a:xfrm>
          <a:custGeom>
            <a:avLst/>
            <a:gdLst>
              <a:gd name="T0" fmla="*/ 0 w 480"/>
              <a:gd name="T1" fmla="*/ 2147483647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432"/>
                </a:moveTo>
                <a:cubicBezTo>
                  <a:pt x="52" y="416"/>
                  <a:pt x="104" y="400"/>
                  <a:pt x="144" y="336"/>
                </a:cubicBezTo>
                <a:cubicBezTo>
                  <a:pt x="184" y="272"/>
                  <a:pt x="208" y="96"/>
                  <a:pt x="240" y="48"/>
                </a:cubicBezTo>
                <a:cubicBezTo>
                  <a:pt x="272" y="0"/>
                  <a:pt x="312" y="0"/>
                  <a:pt x="336" y="48"/>
                </a:cubicBezTo>
                <a:cubicBezTo>
                  <a:pt x="360" y="96"/>
                  <a:pt x="360" y="272"/>
                  <a:pt x="384" y="336"/>
                </a:cubicBezTo>
                <a:cubicBezTo>
                  <a:pt x="408" y="400"/>
                  <a:pt x="444" y="416"/>
                  <a:pt x="480" y="432"/>
                </a:cubicBezTo>
              </a:path>
            </a:pathLst>
          </a:custGeom>
          <a:solidFill>
            <a:srgbClr val="FF9900"/>
          </a:solidFill>
          <a:ln w="12700">
            <a:solidFill>
              <a:schemeClr val="tx1"/>
            </a:solidFill>
            <a:round/>
            <a:headEnd type="none" w="sm" len="sm"/>
            <a:tailEnd type="none" w="sm" len="sm"/>
          </a:ln>
        </p:spPr>
        <p:txBody>
          <a:bodyPr/>
          <a:lstStyle/>
          <a:p>
            <a:endParaRPr lang="el-GR"/>
          </a:p>
        </p:txBody>
      </p:sp>
      <p:sp>
        <p:nvSpPr>
          <p:cNvPr id="106499" name="Rectangle 78"/>
          <p:cNvSpPr>
            <a:spLocks noChangeArrowheads="1"/>
          </p:cNvSpPr>
          <p:nvPr/>
        </p:nvSpPr>
        <p:spPr bwMode="auto">
          <a:xfrm>
            <a:off x="2895600" y="2133600"/>
            <a:ext cx="990600" cy="152400"/>
          </a:xfrm>
          <a:prstGeom prst="rect">
            <a:avLst/>
          </a:prstGeom>
          <a:solidFill>
            <a:schemeClr val="bg1"/>
          </a:solidFill>
          <a:ln w="12700">
            <a:noFill/>
            <a:miter lim="800000"/>
            <a:headEnd type="none" w="sm" len="sm"/>
            <a:tailEnd type="none" w="sm" len="sm"/>
          </a:ln>
        </p:spPr>
        <p:txBody>
          <a:bodyPr wrap="none" anchor="ctr"/>
          <a:lstStyle/>
          <a:p>
            <a:endParaRPr lang="el-GR"/>
          </a:p>
        </p:txBody>
      </p:sp>
      <p:sp>
        <p:nvSpPr>
          <p:cNvPr id="106500" name="Freeform 73"/>
          <p:cNvSpPr>
            <a:spLocks/>
          </p:cNvSpPr>
          <p:nvPr/>
        </p:nvSpPr>
        <p:spPr bwMode="auto">
          <a:xfrm rot="-195845">
            <a:off x="3657600" y="4724400"/>
            <a:ext cx="762000" cy="685800"/>
          </a:xfrm>
          <a:custGeom>
            <a:avLst/>
            <a:gdLst>
              <a:gd name="T0" fmla="*/ 0 w 480"/>
              <a:gd name="T1" fmla="*/ 2147483647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432"/>
                </a:moveTo>
                <a:cubicBezTo>
                  <a:pt x="52" y="416"/>
                  <a:pt x="104" y="400"/>
                  <a:pt x="144" y="336"/>
                </a:cubicBezTo>
                <a:cubicBezTo>
                  <a:pt x="184" y="272"/>
                  <a:pt x="208" y="96"/>
                  <a:pt x="240" y="48"/>
                </a:cubicBezTo>
                <a:cubicBezTo>
                  <a:pt x="272" y="0"/>
                  <a:pt x="312" y="0"/>
                  <a:pt x="336" y="48"/>
                </a:cubicBezTo>
                <a:cubicBezTo>
                  <a:pt x="360" y="96"/>
                  <a:pt x="360" y="272"/>
                  <a:pt x="384" y="336"/>
                </a:cubicBezTo>
                <a:cubicBezTo>
                  <a:pt x="408" y="400"/>
                  <a:pt x="444" y="416"/>
                  <a:pt x="480" y="432"/>
                </a:cubicBezTo>
              </a:path>
            </a:pathLst>
          </a:custGeom>
          <a:solidFill>
            <a:srgbClr val="FF6600"/>
          </a:solidFill>
          <a:ln w="12700">
            <a:solidFill>
              <a:schemeClr val="tx1"/>
            </a:solidFill>
            <a:round/>
            <a:headEnd type="none" w="sm" len="sm"/>
            <a:tailEnd type="none" w="sm" len="sm"/>
          </a:ln>
        </p:spPr>
        <p:txBody>
          <a:bodyPr/>
          <a:lstStyle/>
          <a:p>
            <a:endParaRPr lang="el-GR"/>
          </a:p>
        </p:txBody>
      </p:sp>
      <p:sp>
        <p:nvSpPr>
          <p:cNvPr id="106501" name="Rectangle 74"/>
          <p:cNvSpPr>
            <a:spLocks noChangeArrowheads="1"/>
          </p:cNvSpPr>
          <p:nvPr/>
        </p:nvSpPr>
        <p:spPr bwMode="auto">
          <a:xfrm>
            <a:off x="3581400" y="5334000"/>
            <a:ext cx="990600" cy="1524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el-GR"/>
          </a:p>
        </p:txBody>
      </p:sp>
      <p:sp>
        <p:nvSpPr>
          <p:cNvPr id="6" name="Rectangle 2"/>
          <p:cNvSpPr txBox="1">
            <a:spLocks noChangeArrowheads="1"/>
          </p:cNvSpPr>
          <p:nvPr/>
        </p:nvSpPr>
        <p:spPr>
          <a:xfrm>
            <a:off x="76200" y="227013"/>
            <a:ext cx="8839200" cy="763587"/>
          </a:xfrm>
          <a:prstGeom prst="rect">
            <a:avLst/>
          </a:prstGeom>
        </p:spPr>
        <p:txBody>
          <a:bodyPr/>
          <a:lstStyle/>
          <a:p>
            <a:pPr algn="l">
              <a:defRPr/>
            </a:pPr>
            <a:r>
              <a:rPr lang="el-GR" sz="3200" kern="0">
                <a:solidFill>
                  <a:srgbClr val="000066"/>
                </a:solidFill>
                <a:latin typeface="+mj-lt"/>
                <a:cs typeface="+mj-cs"/>
              </a:rPr>
              <a:t>Πολυπλεξία με διαίρεση συχνότητας</a:t>
            </a:r>
            <a:endParaRPr lang="en-GB" sz="3200" kern="0" dirty="0">
              <a:solidFill>
                <a:srgbClr val="000066"/>
              </a:solidFill>
              <a:latin typeface="+mj-lt"/>
              <a:cs typeface="+mj-cs"/>
            </a:endParaRPr>
          </a:p>
        </p:txBody>
      </p:sp>
      <p:sp>
        <p:nvSpPr>
          <p:cNvPr id="106503" name="Freeform 4"/>
          <p:cNvSpPr>
            <a:spLocks/>
          </p:cNvSpPr>
          <p:nvPr/>
        </p:nvSpPr>
        <p:spPr bwMode="auto">
          <a:xfrm>
            <a:off x="2959100" y="2973388"/>
            <a:ext cx="2987675" cy="282575"/>
          </a:xfrm>
          <a:custGeom>
            <a:avLst/>
            <a:gdLst>
              <a:gd name="T0" fmla="*/ 0 w 2048"/>
              <a:gd name="T1" fmla="*/ 2147483647 h 203"/>
              <a:gd name="T2" fmla="*/ 2147483647 w 2048"/>
              <a:gd name="T3" fmla="*/ 2147483647 h 203"/>
              <a:gd name="T4" fmla="*/ 2147483647 w 2048"/>
              <a:gd name="T5" fmla="*/ 2147483647 h 203"/>
              <a:gd name="T6" fmla="*/ 2147483647 w 2048"/>
              <a:gd name="T7" fmla="*/ 0 h 203"/>
              <a:gd name="T8" fmla="*/ 0 60000 65536"/>
              <a:gd name="T9" fmla="*/ 0 60000 65536"/>
              <a:gd name="T10" fmla="*/ 0 60000 65536"/>
              <a:gd name="T11" fmla="*/ 0 60000 65536"/>
              <a:gd name="T12" fmla="*/ 0 w 2048"/>
              <a:gd name="T13" fmla="*/ 0 h 203"/>
              <a:gd name="T14" fmla="*/ 2048 w 2048"/>
              <a:gd name="T15" fmla="*/ 203 h 203"/>
            </a:gdLst>
            <a:ahLst/>
            <a:cxnLst>
              <a:cxn ang="T8">
                <a:pos x="T0" y="T1"/>
              </a:cxn>
              <a:cxn ang="T9">
                <a:pos x="T2" y="T3"/>
              </a:cxn>
              <a:cxn ang="T10">
                <a:pos x="T4" y="T5"/>
              </a:cxn>
              <a:cxn ang="T11">
                <a:pos x="T6" y="T7"/>
              </a:cxn>
            </a:cxnLst>
            <a:rect l="T12" t="T13" r="T14" b="T15"/>
            <a:pathLst>
              <a:path w="2048" h="203">
                <a:moveTo>
                  <a:pt x="0" y="5"/>
                </a:moveTo>
                <a:lnTo>
                  <a:pt x="198" y="203"/>
                </a:lnTo>
                <a:lnTo>
                  <a:pt x="1845" y="203"/>
                </a:lnTo>
                <a:lnTo>
                  <a:pt x="2048" y="0"/>
                </a:lnTo>
              </a:path>
            </a:pathLst>
          </a:custGeom>
          <a:noFill/>
          <a:ln w="28575">
            <a:solidFill>
              <a:srgbClr val="00FFFF"/>
            </a:solidFill>
            <a:round/>
            <a:headEnd/>
            <a:tailEnd/>
          </a:ln>
        </p:spPr>
        <p:txBody>
          <a:bodyPr/>
          <a:lstStyle/>
          <a:p>
            <a:endParaRPr lang="el-GR"/>
          </a:p>
        </p:txBody>
      </p:sp>
      <p:sp>
        <p:nvSpPr>
          <p:cNvPr id="106504" name="Freeform 5"/>
          <p:cNvSpPr>
            <a:spLocks/>
          </p:cNvSpPr>
          <p:nvPr/>
        </p:nvSpPr>
        <p:spPr bwMode="auto">
          <a:xfrm>
            <a:off x="2957513" y="3525838"/>
            <a:ext cx="2971800" cy="276225"/>
          </a:xfrm>
          <a:custGeom>
            <a:avLst/>
            <a:gdLst>
              <a:gd name="T0" fmla="*/ 2147483647 w 2038"/>
              <a:gd name="T1" fmla="*/ 2147483647 h 198"/>
              <a:gd name="T2" fmla="*/ 2147483647 w 2038"/>
              <a:gd name="T3" fmla="*/ 0 h 198"/>
              <a:gd name="T4" fmla="*/ 2147483647 w 2038"/>
              <a:gd name="T5" fmla="*/ 0 h 198"/>
              <a:gd name="T6" fmla="*/ 0 w 2038"/>
              <a:gd name="T7" fmla="*/ 2147483647 h 198"/>
              <a:gd name="T8" fmla="*/ 0 60000 65536"/>
              <a:gd name="T9" fmla="*/ 0 60000 65536"/>
              <a:gd name="T10" fmla="*/ 0 60000 65536"/>
              <a:gd name="T11" fmla="*/ 0 60000 65536"/>
              <a:gd name="T12" fmla="*/ 0 w 2038"/>
              <a:gd name="T13" fmla="*/ 0 h 198"/>
              <a:gd name="T14" fmla="*/ 2038 w 2038"/>
              <a:gd name="T15" fmla="*/ 198 h 198"/>
            </a:gdLst>
            <a:ahLst/>
            <a:cxnLst>
              <a:cxn ang="T8">
                <a:pos x="T0" y="T1"/>
              </a:cxn>
              <a:cxn ang="T9">
                <a:pos x="T2" y="T3"/>
              </a:cxn>
              <a:cxn ang="T10">
                <a:pos x="T4" y="T5"/>
              </a:cxn>
              <a:cxn ang="T11">
                <a:pos x="T6" y="T7"/>
              </a:cxn>
            </a:cxnLst>
            <a:rect l="T12" t="T13" r="T14" b="T15"/>
            <a:pathLst>
              <a:path w="2038" h="198">
                <a:moveTo>
                  <a:pt x="2038" y="193"/>
                </a:moveTo>
                <a:lnTo>
                  <a:pt x="1845" y="0"/>
                </a:lnTo>
                <a:lnTo>
                  <a:pt x="198" y="0"/>
                </a:lnTo>
                <a:lnTo>
                  <a:pt x="0" y="198"/>
                </a:lnTo>
              </a:path>
            </a:pathLst>
          </a:custGeom>
          <a:noFill/>
          <a:ln w="28575">
            <a:solidFill>
              <a:srgbClr val="00FFFF"/>
            </a:solidFill>
            <a:round/>
            <a:headEnd/>
            <a:tailEnd/>
          </a:ln>
        </p:spPr>
        <p:txBody>
          <a:bodyPr/>
          <a:lstStyle/>
          <a:p>
            <a:endParaRPr lang="el-GR"/>
          </a:p>
        </p:txBody>
      </p:sp>
      <p:sp>
        <p:nvSpPr>
          <p:cNvPr id="106505" name="Rectangle 6"/>
          <p:cNvSpPr>
            <a:spLocks noChangeArrowheads="1"/>
          </p:cNvSpPr>
          <p:nvPr/>
        </p:nvSpPr>
        <p:spPr bwMode="auto">
          <a:xfrm>
            <a:off x="1598613" y="2311400"/>
            <a:ext cx="311150" cy="334963"/>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L1</a:t>
            </a:r>
            <a:endParaRPr lang="en-US" sz="2400">
              <a:latin typeface="Times New Roman" pitchFamily="18" charset="0"/>
            </a:endParaRPr>
          </a:p>
        </p:txBody>
      </p:sp>
      <p:sp>
        <p:nvSpPr>
          <p:cNvPr id="106506" name="Freeform 7"/>
          <p:cNvSpPr>
            <a:spLocks/>
          </p:cNvSpPr>
          <p:nvPr/>
        </p:nvSpPr>
        <p:spPr bwMode="auto">
          <a:xfrm>
            <a:off x="1377950" y="2209800"/>
            <a:ext cx="647700" cy="544513"/>
          </a:xfrm>
          <a:custGeom>
            <a:avLst/>
            <a:gdLst>
              <a:gd name="T0" fmla="*/ 2147483647 w 443"/>
              <a:gd name="T1" fmla="*/ 2147483647 h 390"/>
              <a:gd name="T2" fmla="*/ 2147483647 w 443"/>
              <a:gd name="T3" fmla="*/ 0 h 390"/>
              <a:gd name="T4" fmla="*/ 0 w 443"/>
              <a:gd name="T5" fmla="*/ 0 h 390"/>
              <a:gd name="T6" fmla="*/ 0 w 443"/>
              <a:gd name="T7" fmla="*/ 2147483647 h 390"/>
              <a:gd name="T8" fmla="*/ 2147483647 w 443"/>
              <a:gd name="T9" fmla="*/ 2147483647 h 390"/>
              <a:gd name="T10" fmla="*/ 2147483647 w 443"/>
              <a:gd name="T11" fmla="*/ 2147483647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6507" name="Rectangle 10"/>
          <p:cNvSpPr>
            <a:spLocks noChangeArrowheads="1"/>
          </p:cNvSpPr>
          <p:nvPr/>
        </p:nvSpPr>
        <p:spPr bwMode="auto">
          <a:xfrm>
            <a:off x="1576388" y="4135438"/>
            <a:ext cx="357187" cy="334962"/>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LN</a:t>
            </a:r>
            <a:endParaRPr lang="en-US" sz="2400">
              <a:latin typeface="Times New Roman" pitchFamily="18" charset="0"/>
            </a:endParaRPr>
          </a:p>
        </p:txBody>
      </p:sp>
      <p:sp>
        <p:nvSpPr>
          <p:cNvPr id="106508" name="Freeform 11"/>
          <p:cNvSpPr>
            <a:spLocks/>
          </p:cNvSpPr>
          <p:nvPr/>
        </p:nvSpPr>
        <p:spPr bwMode="auto">
          <a:xfrm>
            <a:off x="1377950" y="4025900"/>
            <a:ext cx="647700" cy="546100"/>
          </a:xfrm>
          <a:custGeom>
            <a:avLst/>
            <a:gdLst>
              <a:gd name="T0" fmla="*/ 2147483647 w 443"/>
              <a:gd name="T1" fmla="*/ 2147483647 h 391"/>
              <a:gd name="T2" fmla="*/ 2147483647 w 443"/>
              <a:gd name="T3" fmla="*/ 0 h 391"/>
              <a:gd name="T4" fmla="*/ 0 w 443"/>
              <a:gd name="T5" fmla="*/ 0 h 391"/>
              <a:gd name="T6" fmla="*/ 0 w 443"/>
              <a:gd name="T7" fmla="*/ 2147483647 h 391"/>
              <a:gd name="T8" fmla="*/ 2147483647 w 443"/>
              <a:gd name="T9" fmla="*/ 2147483647 h 391"/>
              <a:gd name="T10" fmla="*/ 2147483647 w 443"/>
              <a:gd name="T11" fmla="*/ 2147483647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38"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6509" name="Rectangle 12"/>
          <p:cNvSpPr>
            <a:spLocks noChangeArrowheads="1"/>
          </p:cNvSpPr>
          <p:nvPr/>
        </p:nvSpPr>
        <p:spPr bwMode="auto">
          <a:xfrm>
            <a:off x="7026275" y="2317750"/>
            <a:ext cx="357188" cy="334963"/>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R1</a:t>
            </a:r>
            <a:endParaRPr lang="en-US" sz="2400">
              <a:latin typeface="Times New Roman" pitchFamily="18" charset="0"/>
            </a:endParaRPr>
          </a:p>
        </p:txBody>
      </p:sp>
      <p:sp>
        <p:nvSpPr>
          <p:cNvPr id="106510" name="Freeform 13"/>
          <p:cNvSpPr>
            <a:spLocks/>
          </p:cNvSpPr>
          <p:nvPr/>
        </p:nvSpPr>
        <p:spPr bwMode="auto">
          <a:xfrm>
            <a:off x="6821488" y="2209800"/>
            <a:ext cx="646112" cy="544513"/>
          </a:xfrm>
          <a:custGeom>
            <a:avLst/>
            <a:gdLst>
              <a:gd name="T0" fmla="*/ 2147483647 w 443"/>
              <a:gd name="T1" fmla="*/ 2147483647 h 390"/>
              <a:gd name="T2" fmla="*/ 2147483647 w 443"/>
              <a:gd name="T3" fmla="*/ 0 h 390"/>
              <a:gd name="T4" fmla="*/ 0 w 443"/>
              <a:gd name="T5" fmla="*/ 0 h 390"/>
              <a:gd name="T6" fmla="*/ 0 w 443"/>
              <a:gd name="T7" fmla="*/ 2147483647 h 390"/>
              <a:gd name="T8" fmla="*/ 2147483647 w 443"/>
              <a:gd name="T9" fmla="*/ 2147483647 h 390"/>
              <a:gd name="T10" fmla="*/ 2147483647 w 443"/>
              <a:gd name="T11" fmla="*/ 2147483647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6511" name="Rectangle 16"/>
          <p:cNvSpPr>
            <a:spLocks noChangeArrowheads="1"/>
          </p:cNvSpPr>
          <p:nvPr/>
        </p:nvSpPr>
        <p:spPr bwMode="auto">
          <a:xfrm>
            <a:off x="7004050" y="4135438"/>
            <a:ext cx="403225" cy="334962"/>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RN</a:t>
            </a:r>
            <a:endParaRPr lang="en-US" sz="2400">
              <a:latin typeface="Times New Roman" pitchFamily="18" charset="0"/>
            </a:endParaRPr>
          </a:p>
        </p:txBody>
      </p:sp>
      <p:sp>
        <p:nvSpPr>
          <p:cNvPr id="106512" name="Freeform 17"/>
          <p:cNvSpPr>
            <a:spLocks/>
          </p:cNvSpPr>
          <p:nvPr/>
        </p:nvSpPr>
        <p:spPr bwMode="auto">
          <a:xfrm>
            <a:off x="6821488" y="4025900"/>
            <a:ext cx="646112" cy="546100"/>
          </a:xfrm>
          <a:custGeom>
            <a:avLst/>
            <a:gdLst>
              <a:gd name="T0" fmla="*/ 2147483647 w 443"/>
              <a:gd name="T1" fmla="*/ 2147483647 h 391"/>
              <a:gd name="T2" fmla="*/ 2147483647 w 443"/>
              <a:gd name="T3" fmla="*/ 0 h 391"/>
              <a:gd name="T4" fmla="*/ 0 w 443"/>
              <a:gd name="T5" fmla="*/ 0 h 391"/>
              <a:gd name="T6" fmla="*/ 0 w 443"/>
              <a:gd name="T7" fmla="*/ 2147483647 h 391"/>
              <a:gd name="T8" fmla="*/ 2147483647 w 443"/>
              <a:gd name="T9" fmla="*/ 2147483647 h 391"/>
              <a:gd name="T10" fmla="*/ 2147483647 w 443"/>
              <a:gd name="T11" fmla="*/ 2147483647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43"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6513" name="Freeform 18"/>
          <p:cNvSpPr>
            <a:spLocks/>
          </p:cNvSpPr>
          <p:nvPr/>
        </p:nvSpPr>
        <p:spPr bwMode="auto">
          <a:xfrm>
            <a:off x="2554288" y="2924175"/>
            <a:ext cx="979487" cy="908050"/>
          </a:xfrm>
          <a:custGeom>
            <a:avLst/>
            <a:gdLst>
              <a:gd name="T0" fmla="*/ 2147483647 w 651"/>
              <a:gd name="T1" fmla="*/ 2147483647 h 651"/>
              <a:gd name="T2" fmla="*/ 2147483647 w 651"/>
              <a:gd name="T3" fmla="*/ 0 h 651"/>
              <a:gd name="T4" fmla="*/ 0 w 651"/>
              <a:gd name="T5" fmla="*/ 0 h 651"/>
              <a:gd name="T6" fmla="*/ 0 w 651"/>
              <a:gd name="T7" fmla="*/ 2147483647 h 651"/>
              <a:gd name="T8" fmla="*/ 2147483647 w 651"/>
              <a:gd name="T9" fmla="*/ 2147483647 h 651"/>
              <a:gd name="T10" fmla="*/ 2147483647 w 651"/>
              <a:gd name="T11" fmla="*/ 2147483647 h 651"/>
              <a:gd name="T12" fmla="*/ 0 60000 65536"/>
              <a:gd name="T13" fmla="*/ 0 60000 65536"/>
              <a:gd name="T14" fmla="*/ 0 60000 65536"/>
              <a:gd name="T15" fmla="*/ 0 60000 65536"/>
              <a:gd name="T16" fmla="*/ 0 60000 65536"/>
              <a:gd name="T17" fmla="*/ 0 60000 65536"/>
              <a:gd name="T18" fmla="*/ 0 w 651"/>
              <a:gd name="T19" fmla="*/ 0 h 651"/>
              <a:gd name="T20" fmla="*/ 651 w 651"/>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1" h="651">
                <a:moveTo>
                  <a:pt x="646" y="224"/>
                </a:moveTo>
                <a:lnTo>
                  <a:pt x="651" y="0"/>
                </a:lnTo>
                <a:lnTo>
                  <a:pt x="0" y="0"/>
                </a:lnTo>
                <a:lnTo>
                  <a:pt x="0" y="651"/>
                </a:lnTo>
                <a:lnTo>
                  <a:pt x="651" y="651"/>
                </a:lnTo>
                <a:lnTo>
                  <a:pt x="651" y="427"/>
                </a:lnTo>
              </a:path>
            </a:pathLst>
          </a:custGeom>
          <a:noFill/>
          <a:ln w="15875">
            <a:solidFill>
              <a:srgbClr val="000000"/>
            </a:solidFill>
            <a:round/>
            <a:headEnd/>
            <a:tailEnd/>
          </a:ln>
        </p:spPr>
        <p:txBody>
          <a:bodyPr/>
          <a:lstStyle/>
          <a:p>
            <a:endParaRPr lang="el-GR"/>
          </a:p>
        </p:txBody>
      </p:sp>
      <p:sp>
        <p:nvSpPr>
          <p:cNvPr id="106514" name="Freeform 19"/>
          <p:cNvSpPr>
            <a:spLocks/>
          </p:cNvSpPr>
          <p:nvPr/>
        </p:nvSpPr>
        <p:spPr bwMode="auto">
          <a:xfrm>
            <a:off x="5356225" y="2924175"/>
            <a:ext cx="955675" cy="925513"/>
          </a:xfrm>
          <a:custGeom>
            <a:avLst/>
            <a:gdLst>
              <a:gd name="T0" fmla="*/ 0 w 657"/>
              <a:gd name="T1" fmla="*/ 2147483647 h 651"/>
              <a:gd name="T2" fmla="*/ 2147483647 w 657"/>
              <a:gd name="T3" fmla="*/ 2147483647 h 651"/>
              <a:gd name="T4" fmla="*/ 2147483647 w 657"/>
              <a:gd name="T5" fmla="*/ 2147483647 h 651"/>
              <a:gd name="T6" fmla="*/ 2147483647 w 657"/>
              <a:gd name="T7" fmla="*/ 0 h 651"/>
              <a:gd name="T8" fmla="*/ 2147483647 w 657"/>
              <a:gd name="T9" fmla="*/ 0 h 651"/>
              <a:gd name="T10" fmla="*/ 2147483647 w 657"/>
              <a:gd name="T11" fmla="*/ 2147483647 h 651"/>
              <a:gd name="T12" fmla="*/ 0 60000 65536"/>
              <a:gd name="T13" fmla="*/ 0 60000 65536"/>
              <a:gd name="T14" fmla="*/ 0 60000 65536"/>
              <a:gd name="T15" fmla="*/ 0 60000 65536"/>
              <a:gd name="T16" fmla="*/ 0 60000 65536"/>
              <a:gd name="T17" fmla="*/ 0 60000 65536"/>
              <a:gd name="T18" fmla="*/ 0 w 657"/>
              <a:gd name="T19" fmla="*/ 0 h 651"/>
              <a:gd name="T20" fmla="*/ 657 w 657"/>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7" h="651">
                <a:moveTo>
                  <a:pt x="0" y="422"/>
                </a:moveTo>
                <a:lnTo>
                  <a:pt x="6" y="651"/>
                </a:lnTo>
                <a:lnTo>
                  <a:pt x="657" y="651"/>
                </a:lnTo>
                <a:lnTo>
                  <a:pt x="657" y="0"/>
                </a:lnTo>
                <a:lnTo>
                  <a:pt x="6" y="0"/>
                </a:lnTo>
                <a:lnTo>
                  <a:pt x="6" y="229"/>
                </a:lnTo>
              </a:path>
            </a:pathLst>
          </a:custGeom>
          <a:noFill/>
          <a:ln w="15875">
            <a:solidFill>
              <a:srgbClr val="000000"/>
            </a:solidFill>
            <a:round/>
            <a:headEnd/>
            <a:tailEnd/>
          </a:ln>
        </p:spPr>
        <p:txBody>
          <a:bodyPr/>
          <a:lstStyle/>
          <a:p>
            <a:endParaRPr lang="el-GR"/>
          </a:p>
        </p:txBody>
      </p:sp>
      <p:sp>
        <p:nvSpPr>
          <p:cNvPr id="106515" name="Line 20"/>
          <p:cNvSpPr>
            <a:spLocks noChangeShapeType="1"/>
          </p:cNvSpPr>
          <p:nvPr/>
        </p:nvSpPr>
        <p:spPr bwMode="auto">
          <a:xfrm>
            <a:off x="2025650" y="2476500"/>
            <a:ext cx="531813" cy="582613"/>
          </a:xfrm>
          <a:prstGeom prst="line">
            <a:avLst/>
          </a:prstGeom>
          <a:noFill/>
          <a:ln w="15875">
            <a:solidFill>
              <a:srgbClr val="000000"/>
            </a:solidFill>
            <a:round/>
            <a:headEnd/>
            <a:tailEnd/>
          </a:ln>
        </p:spPr>
        <p:txBody>
          <a:bodyPr/>
          <a:lstStyle/>
          <a:p>
            <a:endParaRPr lang="en-US"/>
          </a:p>
        </p:txBody>
      </p:sp>
      <p:sp>
        <p:nvSpPr>
          <p:cNvPr id="106516" name="Line 22"/>
          <p:cNvSpPr>
            <a:spLocks noChangeShapeType="1"/>
          </p:cNvSpPr>
          <p:nvPr/>
        </p:nvSpPr>
        <p:spPr bwMode="auto">
          <a:xfrm flipV="1">
            <a:off x="2025650" y="3690938"/>
            <a:ext cx="531813" cy="604837"/>
          </a:xfrm>
          <a:prstGeom prst="line">
            <a:avLst/>
          </a:prstGeom>
          <a:noFill/>
          <a:ln w="15875">
            <a:solidFill>
              <a:srgbClr val="000000"/>
            </a:solidFill>
            <a:round/>
            <a:headEnd/>
            <a:tailEnd/>
          </a:ln>
        </p:spPr>
        <p:txBody>
          <a:bodyPr/>
          <a:lstStyle/>
          <a:p>
            <a:endParaRPr lang="en-US"/>
          </a:p>
        </p:txBody>
      </p:sp>
      <p:sp>
        <p:nvSpPr>
          <p:cNvPr id="106517" name="Line 23"/>
          <p:cNvSpPr>
            <a:spLocks noChangeShapeType="1"/>
          </p:cNvSpPr>
          <p:nvPr/>
        </p:nvSpPr>
        <p:spPr bwMode="auto">
          <a:xfrm flipH="1">
            <a:off x="6311900" y="2476500"/>
            <a:ext cx="509588" cy="590550"/>
          </a:xfrm>
          <a:prstGeom prst="line">
            <a:avLst/>
          </a:prstGeom>
          <a:noFill/>
          <a:ln w="15875">
            <a:solidFill>
              <a:srgbClr val="000000"/>
            </a:solidFill>
            <a:round/>
            <a:headEnd/>
            <a:tailEnd/>
          </a:ln>
        </p:spPr>
        <p:txBody>
          <a:bodyPr/>
          <a:lstStyle/>
          <a:p>
            <a:endParaRPr lang="en-US"/>
          </a:p>
        </p:txBody>
      </p:sp>
      <p:sp>
        <p:nvSpPr>
          <p:cNvPr id="106518" name="Line 25"/>
          <p:cNvSpPr>
            <a:spLocks noChangeShapeType="1"/>
          </p:cNvSpPr>
          <p:nvPr/>
        </p:nvSpPr>
        <p:spPr bwMode="auto">
          <a:xfrm flipH="1" flipV="1">
            <a:off x="6311900" y="3721100"/>
            <a:ext cx="509588" cy="574675"/>
          </a:xfrm>
          <a:prstGeom prst="line">
            <a:avLst/>
          </a:prstGeom>
          <a:noFill/>
          <a:ln w="15875">
            <a:solidFill>
              <a:srgbClr val="000000"/>
            </a:solidFill>
            <a:round/>
            <a:headEnd/>
            <a:tailEnd/>
          </a:ln>
        </p:spPr>
        <p:txBody>
          <a:bodyPr/>
          <a:lstStyle/>
          <a:p>
            <a:endParaRPr lang="en-US"/>
          </a:p>
        </p:txBody>
      </p:sp>
      <p:sp>
        <p:nvSpPr>
          <p:cNvPr id="106519" name="Freeform 26"/>
          <p:cNvSpPr>
            <a:spLocks/>
          </p:cNvSpPr>
          <p:nvPr/>
        </p:nvSpPr>
        <p:spPr bwMode="auto">
          <a:xfrm>
            <a:off x="2967038" y="3160713"/>
            <a:ext cx="114300" cy="109537"/>
          </a:xfrm>
          <a:custGeom>
            <a:avLst/>
            <a:gdLst>
              <a:gd name="T0" fmla="*/ 0 w 78"/>
              <a:gd name="T1" fmla="*/ 2147483647 h 78"/>
              <a:gd name="T2" fmla="*/ 2147483647 w 78"/>
              <a:gd name="T3" fmla="*/ 2147483647 h 78"/>
              <a:gd name="T4" fmla="*/ 0 w 78"/>
              <a:gd name="T5" fmla="*/ 0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78"/>
                </a:moveTo>
                <a:lnTo>
                  <a:pt x="78" y="78"/>
                </a:lnTo>
                <a:lnTo>
                  <a:pt x="0" y="0"/>
                </a:lnTo>
              </a:path>
            </a:pathLst>
          </a:custGeom>
          <a:noFill/>
          <a:ln w="15875">
            <a:solidFill>
              <a:srgbClr val="00FFFF"/>
            </a:solidFill>
            <a:round/>
            <a:headEnd/>
            <a:tailEnd/>
          </a:ln>
        </p:spPr>
        <p:txBody>
          <a:bodyPr/>
          <a:lstStyle/>
          <a:p>
            <a:endParaRPr lang="el-GR"/>
          </a:p>
        </p:txBody>
      </p:sp>
      <p:sp>
        <p:nvSpPr>
          <p:cNvPr id="106520" name="Freeform 27"/>
          <p:cNvSpPr>
            <a:spLocks/>
          </p:cNvSpPr>
          <p:nvPr/>
        </p:nvSpPr>
        <p:spPr bwMode="auto">
          <a:xfrm>
            <a:off x="2959100" y="3525838"/>
            <a:ext cx="115888" cy="107950"/>
          </a:xfrm>
          <a:custGeom>
            <a:avLst/>
            <a:gdLst>
              <a:gd name="T0" fmla="*/ 0 w 78"/>
              <a:gd name="T1" fmla="*/ 0 h 78"/>
              <a:gd name="T2" fmla="*/ 2147483647 w 78"/>
              <a:gd name="T3" fmla="*/ 2147483647 h 78"/>
              <a:gd name="T4" fmla="*/ 2147483647 w 78"/>
              <a:gd name="T5" fmla="*/ 2147483647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
                </a:lnTo>
                <a:lnTo>
                  <a:pt x="5" y="78"/>
                </a:lnTo>
              </a:path>
            </a:pathLst>
          </a:custGeom>
          <a:noFill/>
          <a:ln w="15875">
            <a:solidFill>
              <a:srgbClr val="00FFFF"/>
            </a:solidFill>
            <a:round/>
            <a:headEnd/>
            <a:tailEnd/>
          </a:ln>
        </p:spPr>
        <p:txBody>
          <a:bodyPr/>
          <a:lstStyle/>
          <a:p>
            <a:endParaRPr lang="el-GR"/>
          </a:p>
        </p:txBody>
      </p:sp>
      <p:sp>
        <p:nvSpPr>
          <p:cNvPr id="106521" name="Freeform 28"/>
          <p:cNvSpPr>
            <a:spLocks/>
          </p:cNvSpPr>
          <p:nvPr/>
        </p:nvSpPr>
        <p:spPr bwMode="auto">
          <a:xfrm>
            <a:off x="5803900" y="3132138"/>
            <a:ext cx="142875" cy="138112"/>
          </a:xfrm>
          <a:custGeom>
            <a:avLst/>
            <a:gdLst>
              <a:gd name="T0" fmla="*/ 2147483647 w 99"/>
              <a:gd name="T1" fmla="*/ 2147483647 h 99"/>
              <a:gd name="T2" fmla="*/ 0 w 99"/>
              <a:gd name="T3" fmla="*/ 2147483647 h 99"/>
              <a:gd name="T4" fmla="*/ 2147483647 w 99"/>
              <a:gd name="T5" fmla="*/ 0 h 99"/>
              <a:gd name="T6" fmla="*/ 0 60000 65536"/>
              <a:gd name="T7" fmla="*/ 0 60000 65536"/>
              <a:gd name="T8" fmla="*/ 0 60000 65536"/>
              <a:gd name="T9" fmla="*/ 0 w 99"/>
              <a:gd name="T10" fmla="*/ 0 h 99"/>
              <a:gd name="T11" fmla="*/ 99 w 99"/>
              <a:gd name="T12" fmla="*/ 99 h 99"/>
            </a:gdLst>
            <a:ahLst/>
            <a:cxnLst>
              <a:cxn ang="T6">
                <a:pos x="T0" y="T1"/>
              </a:cxn>
              <a:cxn ang="T7">
                <a:pos x="T2" y="T3"/>
              </a:cxn>
              <a:cxn ang="T8">
                <a:pos x="T4" y="T5"/>
              </a:cxn>
            </a:cxnLst>
            <a:rect l="T9" t="T10" r="T11" b="T12"/>
            <a:pathLst>
              <a:path w="99" h="99">
                <a:moveTo>
                  <a:pt x="94" y="99"/>
                </a:moveTo>
                <a:lnTo>
                  <a:pt x="0" y="99"/>
                </a:lnTo>
                <a:lnTo>
                  <a:pt x="99" y="0"/>
                </a:lnTo>
              </a:path>
            </a:pathLst>
          </a:custGeom>
          <a:noFill/>
          <a:ln w="15875">
            <a:solidFill>
              <a:srgbClr val="00FFFF"/>
            </a:solidFill>
            <a:round/>
            <a:headEnd/>
            <a:tailEnd/>
          </a:ln>
        </p:spPr>
        <p:txBody>
          <a:bodyPr/>
          <a:lstStyle/>
          <a:p>
            <a:endParaRPr lang="el-GR"/>
          </a:p>
        </p:txBody>
      </p:sp>
      <p:sp>
        <p:nvSpPr>
          <p:cNvPr id="106522" name="Freeform 29"/>
          <p:cNvSpPr>
            <a:spLocks/>
          </p:cNvSpPr>
          <p:nvPr/>
        </p:nvSpPr>
        <p:spPr bwMode="auto">
          <a:xfrm>
            <a:off x="5810250" y="3525838"/>
            <a:ext cx="136525" cy="128587"/>
          </a:xfrm>
          <a:custGeom>
            <a:avLst/>
            <a:gdLst>
              <a:gd name="T0" fmla="*/ 2147483647 w 94"/>
              <a:gd name="T1" fmla="*/ 0 h 93"/>
              <a:gd name="T2" fmla="*/ 0 w 94"/>
              <a:gd name="T3" fmla="*/ 2147483647 h 93"/>
              <a:gd name="T4" fmla="*/ 2147483647 w 94"/>
              <a:gd name="T5" fmla="*/ 2147483647 h 93"/>
              <a:gd name="T6" fmla="*/ 0 60000 65536"/>
              <a:gd name="T7" fmla="*/ 0 60000 65536"/>
              <a:gd name="T8" fmla="*/ 0 60000 65536"/>
              <a:gd name="T9" fmla="*/ 0 w 94"/>
              <a:gd name="T10" fmla="*/ 0 h 93"/>
              <a:gd name="T11" fmla="*/ 94 w 94"/>
              <a:gd name="T12" fmla="*/ 93 h 93"/>
            </a:gdLst>
            <a:ahLst/>
            <a:cxnLst>
              <a:cxn ang="T6">
                <a:pos x="T0" y="T1"/>
              </a:cxn>
              <a:cxn ang="T7">
                <a:pos x="T2" y="T3"/>
              </a:cxn>
              <a:cxn ang="T8">
                <a:pos x="T4" y="T5"/>
              </a:cxn>
            </a:cxnLst>
            <a:rect l="T9" t="T10" r="T11" b="T12"/>
            <a:pathLst>
              <a:path w="94" h="93">
                <a:moveTo>
                  <a:pt x="89" y="0"/>
                </a:moveTo>
                <a:lnTo>
                  <a:pt x="0" y="5"/>
                </a:lnTo>
                <a:lnTo>
                  <a:pt x="94" y="93"/>
                </a:lnTo>
              </a:path>
            </a:pathLst>
          </a:custGeom>
          <a:noFill/>
          <a:ln w="15875">
            <a:solidFill>
              <a:srgbClr val="00FFFF"/>
            </a:solidFill>
            <a:round/>
            <a:headEnd/>
            <a:tailEnd/>
          </a:ln>
        </p:spPr>
        <p:txBody>
          <a:bodyPr/>
          <a:lstStyle/>
          <a:p>
            <a:endParaRPr lang="el-GR"/>
          </a:p>
        </p:txBody>
      </p:sp>
      <p:sp>
        <p:nvSpPr>
          <p:cNvPr id="106523" name="Line 30"/>
          <p:cNvSpPr>
            <a:spLocks noChangeShapeType="1"/>
          </p:cNvSpPr>
          <p:nvPr/>
        </p:nvSpPr>
        <p:spPr bwMode="auto">
          <a:xfrm>
            <a:off x="3879850" y="3394075"/>
            <a:ext cx="904875" cy="7938"/>
          </a:xfrm>
          <a:prstGeom prst="line">
            <a:avLst/>
          </a:prstGeom>
          <a:noFill/>
          <a:ln w="15875">
            <a:solidFill>
              <a:srgbClr val="000000"/>
            </a:solidFill>
            <a:round/>
            <a:headEnd/>
            <a:tailEnd/>
          </a:ln>
        </p:spPr>
        <p:txBody>
          <a:bodyPr/>
          <a:lstStyle/>
          <a:p>
            <a:endParaRPr lang="en-US"/>
          </a:p>
        </p:txBody>
      </p:sp>
      <p:sp>
        <p:nvSpPr>
          <p:cNvPr id="106524" name="Freeform 31"/>
          <p:cNvSpPr>
            <a:spLocks/>
          </p:cNvSpPr>
          <p:nvPr/>
        </p:nvSpPr>
        <p:spPr bwMode="auto">
          <a:xfrm>
            <a:off x="4746625" y="3351213"/>
            <a:ext cx="174625" cy="93662"/>
          </a:xfrm>
          <a:custGeom>
            <a:avLst/>
            <a:gdLst>
              <a:gd name="T0" fmla="*/ 0 w 119"/>
              <a:gd name="T1" fmla="*/ 2147483647 h 67"/>
              <a:gd name="T2" fmla="*/ 2147483647 w 119"/>
              <a:gd name="T3" fmla="*/ 2147483647 h 67"/>
              <a:gd name="T4" fmla="*/ 2147483647 w 119"/>
              <a:gd name="T5" fmla="*/ 0 h 67"/>
              <a:gd name="T6" fmla="*/ 2147483647 w 119"/>
              <a:gd name="T7" fmla="*/ 2147483647 h 67"/>
              <a:gd name="T8" fmla="*/ 2147483647 w 119"/>
              <a:gd name="T9" fmla="*/ 2147483647 h 67"/>
              <a:gd name="T10" fmla="*/ 0 w 119"/>
              <a:gd name="T11" fmla="*/ 2147483647 h 67"/>
              <a:gd name="T12" fmla="*/ 0 60000 65536"/>
              <a:gd name="T13" fmla="*/ 0 60000 65536"/>
              <a:gd name="T14" fmla="*/ 0 60000 65536"/>
              <a:gd name="T15" fmla="*/ 0 60000 65536"/>
              <a:gd name="T16" fmla="*/ 0 60000 65536"/>
              <a:gd name="T17" fmla="*/ 0 60000 65536"/>
              <a:gd name="T18" fmla="*/ 0 w 119"/>
              <a:gd name="T19" fmla="*/ 0 h 67"/>
              <a:gd name="T20" fmla="*/ 119 w 11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9" h="67">
                <a:moveTo>
                  <a:pt x="0" y="62"/>
                </a:moveTo>
                <a:lnTo>
                  <a:pt x="119" y="36"/>
                </a:lnTo>
                <a:lnTo>
                  <a:pt x="5" y="0"/>
                </a:lnTo>
                <a:lnTo>
                  <a:pt x="5" y="67"/>
                </a:lnTo>
                <a:lnTo>
                  <a:pt x="0" y="62"/>
                </a:lnTo>
                <a:close/>
              </a:path>
            </a:pathLst>
          </a:custGeom>
          <a:solidFill>
            <a:srgbClr val="000000"/>
          </a:solidFill>
          <a:ln w="9525">
            <a:noFill/>
            <a:round/>
            <a:headEnd/>
            <a:tailEnd/>
          </a:ln>
        </p:spPr>
        <p:txBody>
          <a:bodyPr/>
          <a:lstStyle/>
          <a:p>
            <a:endParaRPr lang="el-GR"/>
          </a:p>
        </p:txBody>
      </p:sp>
      <p:sp>
        <p:nvSpPr>
          <p:cNvPr id="106525" name="Line 32"/>
          <p:cNvSpPr>
            <a:spLocks noChangeShapeType="1"/>
          </p:cNvSpPr>
          <p:nvPr/>
        </p:nvSpPr>
        <p:spPr bwMode="auto">
          <a:xfrm>
            <a:off x="5932488" y="3059113"/>
            <a:ext cx="136525" cy="7937"/>
          </a:xfrm>
          <a:prstGeom prst="line">
            <a:avLst/>
          </a:prstGeom>
          <a:noFill/>
          <a:ln w="15875">
            <a:solidFill>
              <a:srgbClr val="000000"/>
            </a:solidFill>
            <a:round/>
            <a:headEnd/>
            <a:tailEnd/>
          </a:ln>
        </p:spPr>
        <p:txBody>
          <a:bodyPr/>
          <a:lstStyle/>
          <a:p>
            <a:endParaRPr lang="en-US"/>
          </a:p>
        </p:txBody>
      </p:sp>
      <p:sp>
        <p:nvSpPr>
          <p:cNvPr id="106526" name="Freeform 33"/>
          <p:cNvSpPr>
            <a:spLocks/>
          </p:cNvSpPr>
          <p:nvPr/>
        </p:nvSpPr>
        <p:spPr bwMode="auto">
          <a:xfrm>
            <a:off x="6038850" y="3016250"/>
            <a:ext cx="174625" cy="95250"/>
          </a:xfrm>
          <a:custGeom>
            <a:avLst/>
            <a:gdLst>
              <a:gd name="T0" fmla="*/ 0 w 120"/>
              <a:gd name="T1" fmla="*/ 2147483647 h 68"/>
              <a:gd name="T2" fmla="*/ 2147483647 w 120"/>
              <a:gd name="T3" fmla="*/ 2147483647 h 68"/>
              <a:gd name="T4" fmla="*/ 0 w 120"/>
              <a:gd name="T5" fmla="*/ 0 h 68"/>
              <a:gd name="T6" fmla="*/ 0 w 120"/>
              <a:gd name="T7" fmla="*/ 2147483647 h 68"/>
              <a:gd name="T8" fmla="*/ 0 w 120"/>
              <a:gd name="T9" fmla="*/ 2147483647 h 68"/>
              <a:gd name="T10" fmla="*/ 0 w 120"/>
              <a:gd name="T11" fmla="*/ 2147483647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0" y="0"/>
                </a:lnTo>
                <a:lnTo>
                  <a:pt x="0" y="68"/>
                </a:lnTo>
                <a:lnTo>
                  <a:pt x="0" y="62"/>
                </a:lnTo>
                <a:close/>
              </a:path>
            </a:pathLst>
          </a:custGeom>
          <a:solidFill>
            <a:srgbClr val="000000"/>
          </a:solidFill>
          <a:ln w="9525">
            <a:noFill/>
            <a:round/>
            <a:headEnd/>
            <a:tailEnd/>
          </a:ln>
        </p:spPr>
        <p:txBody>
          <a:bodyPr/>
          <a:lstStyle/>
          <a:p>
            <a:endParaRPr lang="el-GR"/>
          </a:p>
        </p:txBody>
      </p:sp>
      <p:sp>
        <p:nvSpPr>
          <p:cNvPr id="106527" name="Line 34"/>
          <p:cNvSpPr>
            <a:spLocks noChangeShapeType="1"/>
          </p:cNvSpPr>
          <p:nvPr/>
        </p:nvSpPr>
        <p:spPr bwMode="auto">
          <a:xfrm>
            <a:off x="5940425" y="3394075"/>
            <a:ext cx="134938" cy="7938"/>
          </a:xfrm>
          <a:prstGeom prst="line">
            <a:avLst/>
          </a:prstGeom>
          <a:noFill/>
          <a:ln w="15875">
            <a:solidFill>
              <a:srgbClr val="000000"/>
            </a:solidFill>
            <a:round/>
            <a:headEnd/>
            <a:tailEnd/>
          </a:ln>
        </p:spPr>
        <p:txBody>
          <a:bodyPr/>
          <a:lstStyle/>
          <a:p>
            <a:endParaRPr lang="en-US"/>
          </a:p>
        </p:txBody>
      </p:sp>
      <p:sp>
        <p:nvSpPr>
          <p:cNvPr id="106528" name="Freeform 35"/>
          <p:cNvSpPr>
            <a:spLocks/>
          </p:cNvSpPr>
          <p:nvPr/>
        </p:nvSpPr>
        <p:spPr bwMode="auto">
          <a:xfrm>
            <a:off x="6045200" y="3351213"/>
            <a:ext cx="176213" cy="93662"/>
          </a:xfrm>
          <a:custGeom>
            <a:avLst/>
            <a:gdLst>
              <a:gd name="T0" fmla="*/ 0 w 120"/>
              <a:gd name="T1" fmla="*/ 2147483647 h 67"/>
              <a:gd name="T2" fmla="*/ 2147483647 w 120"/>
              <a:gd name="T3" fmla="*/ 2147483647 h 67"/>
              <a:gd name="T4" fmla="*/ 0 w 120"/>
              <a:gd name="T5" fmla="*/ 0 h 67"/>
              <a:gd name="T6" fmla="*/ 0 w 120"/>
              <a:gd name="T7" fmla="*/ 2147483647 h 67"/>
              <a:gd name="T8" fmla="*/ 0 w 120"/>
              <a:gd name="T9" fmla="*/ 2147483647 h 67"/>
              <a:gd name="T10" fmla="*/ 0 w 120"/>
              <a:gd name="T11" fmla="*/ 2147483647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6529" name="Line 36"/>
          <p:cNvSpPr>
            <a:spLocks noChangeShapeType="1"/>
          </p:cNvSpPr>
          <p:nvPr/>
        </p:nvSpPr>
        <p:spPr bwMode="auto">
          <a:xfrm>
            <a:off x="5940425" y="3714750"/>
            <a:ext cx="134938" cy="0"/>
          </a:xfrm>
          <a:prstGeom prst="line">
            <a:avLst/>
          </a:prstGeom>
          <a:noFill/>
          <a:ln w="15875">
            <a:solidFill>
              <a:srgbClr val="000000"/>
            </a:solidFill>
            <a:round/>
            <a:headEnd/>
            <a:tailEnd/>
          </a:ln>
        </p:spPr>
        <p:txBody>
          <a:bodyPr/>
          <a:lstStyle/>
          <a:p>
            <a:endParaRPr lang="en-US"/>
          </a:p>
        </p:txBody>
      </p:sp>
      <p:sp>
        <p:nvSpPr>
          <p:cNvPr id="106530" name="Freeform 37"/>
          <p:cNvSpPr>
            <a:spLocks/>
          </p:cNvSpPr>
          <p:nvPr/>
        </p:nvSpPr>
        <p:spPr bwMode="auto">
          <a:xfrm>
            <a:off x="6045200" y="3670300"/>
            <a:ext cx="176213" cy="87313"/>
          </a:xfrm>
          <a:custGeom>
            <a:avLst/>
            <a:gdLst>
              <a:gd name="T0" fmla="*/ 0 w 120"/>
              <a:gd name="T1" fmla="*/ 2147483647 h 62"/>
              <a:gd name="T2" fmla="*/ 2147483647 w 120"/>
              <a:gd name="T3" fmla="*/ 2147483647 h 62"/>
              <a:gd name="T4" fmla="*/ 0 w 120"/>
              <a:gd name="T5" fmla="*/ 0 h 62"/>
              <a:gd name="T6" fmla="*/ 0 w 120"/>
              <a:gd name="T7" fmla="*/ 2147483647 h 62"/>
              <a:gd name="T8" fmla="*/ 0 w 120"/>
              <a:gd name="T9" fmla="*/ 2147483647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6531" name="Line 38"/>
          <p:cNvSpPr>
            <a:spLocks noChangeShapeType="1"/>
          </p:cNvSpPr>
          <p:nvPr/>
        </p:nvSpPr>
        <p:spPr bwMode="auto">
          <a:xfrm>
            <a:off x="2649538" y="3059113"/>
            <a:ext cx="144462" cy="7937"/>
          </a:xfrm>
          <a:prstGeom prst="line">
            <a:avLst/>
          </a:prstGeom>
          <a:noFill/>
          <a:ln w="15875">
            <a:solidFill>
              <a:srgbClr val="000000"/>
            </a:solidFill>
            <a:round/>
            <a:headEnd/>
            <a:tailEnd/>
          </a:ln>
        </p:spPr>
        <p:txBody>
          <a:bodyPr/>
          <a:lstStyle/>
          <a:p>
            <a:endParaRPr lang="en-US"/>
          </a:p>
        </p:txBody>
      </p:sp>
      <p:sp>
        <p:nvSpPr>
          <p:cNvPr id="106532" name="Freeform 39"/>
          <p:cNvSpPr>
            <a:spLocks/>
          </p:cNvSpPr>
          <p:nvPr/>
        </p:nvSpPr>
        <p:spPr bwMode="auto">
          <a:xfrm>
            <a:off x="2754313" y="3016250"/>
            <a:ext cx="174625" cy="95250"/>
          </a:xfrm>
          <a:custGeom>
            <a:avLst/>
            <a:gdLst>
              <a:gd name="T0" fmla="*/ 0 w 120"/>
              <a:gd name="T1" fmla="*/ 2147483647 h 68"/>
              <a:gd name="T2" fmla="*/ 2147483647 w 120"/>
              <a:gd name="T3" fmla="*/ 2147483647 h 68"/>
              <a:gd name="T4" fmla="*/ 2147483647 w 120"/>
              <a:gd name="T5" fmla="*/ 0 h 68"/>
              <a:gd name="T6" fmla="*/ 2147483647 w 120"/>
              <a:gd name="T7" fmla="*/ 2147483647 h 68"/>
              <a:gd name="T8" fmla="*/ 2147483647 w 120"/>
              <a:gd name="T9" fmla="*/ 2147483647 h 68"/>
              <a:gd name="T10" fmla="*/ 0 w 120"/>
              <a:gd name="T11" fmla="*/ 2147483647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6" y="0"/>
                </a:lnTo>
                <a:lnTo>
                  <a:pt x="6" y="68"/>
                </a:lnTo>
                <a:lnTo>
                  <a:pt x="0" y="62"/>
                </a:lnTo>
                <a:close/>
              </a:path>
            </a:pathLst>
          </a:custGeom>
          <a:solidFill>
            <a:srgbClr val="000000"/>
          </a:solidFill>
          <a:ln w="9525">
            <a:noFill/>
            <a:round/>
            <a:headEnd/>
            <a:tailEnd/>
          </a:ln>
        </p:spPr>
        <p:txBody>
          <a:bodyPr/>
          <a:lstStyle/>
          <a:p>
            <a:endParaRPr lang="el-GR"/>
          </a:p>
        </p:txBody>
      </p:sp>
      <p:sp>
        <p:nvSpPr>
          <p:cNvPr id="106533" name="Line 40"/>
          <p:cNvSpPr>
            <a:spLocks noChangeShapeType="1"/>
          </p:cNvSpPr>
          <p:nvPr/>
        </p:nvSpPr>
        <p:spPr bwMode="auto">
          <a:xfrm>
            <a:off x="2663825" y="3394075"/>
            <a:ext cx="136525" cy="7938"/>
          </a:xfrm>
          <a:prstGeom prst="line">
            <a:avLst/>
          </a:prstGeom>
          <a:noFill/>
          <a:ln w="15875">
            <a:solidFill>
              <a:srgbClr val="000000"/>
            </a:solidFill>
            <a:round/>
            <a:headEnd/>
            <a:tailEnd/>
          </a:ln>
        </p:spPr>
        <p:txBody>
          <a:bodyPr/>
          <a:lstStyle/>
          <a:p>
            <a:endParaRPr lang="en-US"/>
          </a:p>
        </p:txBody>
      </p:sp>
      <p:sp>
        <p:nvSpPr>
          <p:cNvPr id="106534" name="Freeform 41"/>
          <p:cNvSpPr>
            <a:spLocks/>
          </p:cNvSpPr>
          <p:nvPr/>
        </p:nvSpPr>
        <p:spPr bwMode="auto">
          <a:xfrm>
            <a:off x="2770188" y="3351213"/>
            <a:ext cx="176212" cy="93662"/>
          </a:xfrm>
          <a:custGeom>
            <a:avLst/>
            <a:gdLst>
              <a:gd name="T0" fmla="*/ 0 w 120"/>
              <a:gd name="T1" fmla="*/ 2147483647 h 67"/>
              <a:gd name="T2" fmla="*/ 2147483647 w 120"/>
              <a:gd name="T3" fmla="*/ 2147483647 h 67"/>
              <a:gd name="T4" fmla="*/ 0 w 120"/>
              <a:gd name="T5" fmla="*/ 0 h 67"/>
              <a:gd name="T6" fmla="*/ 0 w 120"/>
              <a:gd name="T7" fmla="*/ 2147483647 h 67"/>
              <a:gd name="T8" fmla="*/ 0 w 120"/>
              <a:gd name="T9" fmla="*/ 2147483647 h 67"/>
              <a:gd name="T10" fmla="*/ 0 w 120"/>
              <a:gd name="T11" fmla="*/ 2147483647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6535" name="Line 42"/>
          <p:cNvSpPr>
            <a:spLocks noChangeShapeType="1"/>
          </p:cNvSpPr>
          <p:nvPr/>
        </p:nvSpPr>
        <p:spPr bwMode="auto">
          <a:xfrm>
            <a:off x="2663825" y="3714750"/>
            <a:ext cx="136525" cy="0"/>
          </a:xfrm>
          <a:prstGeom prst="line">
            <a:avLst/>
          </a:prstGeom>
          <a:noFill/>
          <a:ln w="15875">
            <a:solidFill>
              <a:srgbClr val="000000"/>
            </a:solidFill>
            <a:round/>
            <a:headEnd/>
            <a:tailEnd/>
          </a:ln>
        </p:spPr>
        <p:txBody>
          <a:bodyPr/>
          <a:lstStyle/>
          <a:p>
            <a:endParaRPr lang="en-US"/>
          </a:p>
        </p:txBody>
      </p:sp>
      <p:sp>
        <p:nvSpPr>
          <p:cNvPr id="106536" name="Freeform 43"/>
          <p:cNvSpPr>
            <a:spLocks/>
          </p:cNvSpPr>
          <p:nvPr/>
        </p:nvSpPr>
        <p:spPr bwMode="auto">
          <a:xfrm>
            <a:off x="2770188" y="3670300"/>
            <a:ext cx="176212" cy="87313"/>
          </a:xfrm>
          <a:custGeom>
            <a:avLst/>
            <a:gdLst>
              <a:gd name="T0" fmla="*/ 0 w 120"/>
              <a:gd name="T1" fmla="*/ 2147483647 h 62"/>
              <a:gd name="T2" fmla="*/ 2147483647 w 120"/>
              <a:gd name="T3" fmla="*/ 2147483647 h 62"/>
              <a:gd name="T4" fmla="*/ 0 w 120"/>
              <a:gd name="T5" fmla="*/ 0 h 62"/>
              <a:gd name="T6" fmla="*/ 0 w 120"/>
              <a:gd name="T7" fmla="*/ 2147483647 h 62"/>
              <a:gd name="T8" fmla="*/ 0 w 120"/>
              <a:gd name="T9" fmla="*/ 2147483647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6537" name="Text Box 46"/>
          <p:cNvSpPr txBox="1">
            <a:spLocks noChangeArrowheads="1"/>
          </p:cNvSpPr>
          <p:nvPr/>
        </p:nvSpPr>
        <p:spPr bwMode="auto">
          <a:xfrm>
            <a:off x="238125" y="2262188"/>
            <a:ext cx="906463"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1</a:t>
            </a:r>
            <a:endParaRPr lang="en-GB" sz="1800"/>
          </a:p>
        </p:txBody>
      </p:sp>
      <p:sp>
        <p:nvSpPr>
          <p:cNvPr id="106538" name="Text Box 47"/>
          <p:cNvSpPr txBox="1">
            <a:spLocks noChangeArrowheads="1"/>
          </p:cNvSpPr>
          <p:nvPr/>
        </p:nvSpPr>
        <p:spPr bwMode="auto">
          <a:xfrm>
            <a:off x="238125" y="4114800"/>
            <a:ext cx="944563" cy="366713"/>
          </a:xfrm>
          <a:prstGeom prst="rect">
            <a:avLst/>
          </a:prstGeom>
          <a:noFill/>
          <a:ln w="12700">
            <a:noFill/>
            <a:miter lim="800000"/>
            <a:headEnd type="none" w="sm" len="sm"/>
            <a:tailEnd type="none" w="sm" len="sm"/>
          </a:ln>
        </p:spPr>
        <p:txBody>
          <a:bodyPr wrap="none">
            <a:spAutoFit/>
          </a:bodyPr>
          <a:lstStyle/>
          <a:p>
            <a:r>
              <a:rPr lang="el-GR" sz="1800"/>
              <a:t>Σήμα</a:t>
            </a:r>
            <a:r>
              <a:rPr lang="en-US" sz="1800"/>
              <a:t> N</a:t>
            </a:r>
            <a:endParaRPr lang="en-GB" sz="1800"/>
          </a:p>
        </p:txBody>
      </p:sp>
      <p:sp>
        <p:nvSpPr>
          <p:cNvPr id="106539" name="Line 48"/>
          <p:cNvSpPr>
            <a:spLocks noChangeShapeType="1"/>
          </p:cNvSpPr>
          <p:nvPr/>
        </p:nvSpPr>
        <p:spPr bwMode="auto">
          <a:xfrm>
            <a:off x="2895600" y="1371600"/>
            <a:ext cx="0" cy="762000"/>
          </a:xfrm>
          <a:prstGeom prst="line">
            <a:avLst/>
          </a:prstGeom>
          <a:noFill/>
          <a:ln w="12700">
            <a:solidFill>
              <a:schemeClr val="tx1"/>
            </a:solidFill>
            <a:round/>
            <a:headEnd type="triangle" w="med" len="med"/>
            <a:tailEnd type="none" w="sm" len="sm"/>
          </a:ln>
        </p:spPr>
        <p:txBody>
          <a:bodyPr/>
          <a:lstStyle/>
          <a:p>
            <a:endParaRPr lang="en-US"/>
          </a:p>
        </p:txBody>
      </p:sp>
      <p:sp>
        <p:nvSpPr>
          <p:cNvPr id="106540" name="Line 49"/>
          <p:cNvSpPr>
            <a:spLocks noChangeShapeType="1"/>
          </p:cNvSpPr>
          <p:nvPr/>
        </p:nvSpPr>
        <p:spPr bwMode="auto">
          <a:xfrm>
            <a:off x="2895600" y="2133600"/>
            <a:ext cx="1447800" cy="0"/>
          </a:xfrm>
          <a:prstGeom prst="line">
            <a:avLst/>
          </a:prstGeom>
          <a:noFill/>
          <a:ln w="12700">
            <a:solidFill>
              <a:schemeClr val="tx1"/>
            </a:solidFill>
            <a:round/>
            <a:headEnd type="none" w="sm" len="sm"/>
            <a:tailEnd type="triangle" w="med" len="med"/>
          </a:ln>
        </p:spPr>
        <p:txBody>
          <a:bodyPr/>
          <a:lstStyle/>
          <a:p>
            <a:endParaRPr lang="en-US"/>
          </a:p>
        </p:txBody>
      </p:sp>
      <p:sp>
        <p:nvSpPr>
          <p:cNvPr id="106541" name="Text Box 54"/>
          <p:cNvSpPr txBox="1">
            <a:spLocks noChangeArrowheads="1"/>
          </p:cNvSpPr>
          <p:nvPr/>
        </p:nvSpPr>
        <p:spPr bwMode="auto">
          <a:xfrm>
            <a:off x="3276600" y="2133600"/>
            <a:ext cx="1138238" cy="338138"/>
          </a:xfrm>
          <a:prstGeom prst="rect">
            <a:avLst/>
          </a:prstGeom>
          <a:noFill/>
          <a:ln w="12700">
            <a:noFill/>
            <a:miter lim="800000"/>
            <a:headEnd type="none" w="sm" len="sm"/>
            <a:tailEnd type="none" w="sm" len="sm"/>
          </a:ln>
        </p:spPr>
        <p:txBody>
          <a:bodyPr wrap="none">
            <a:spAutoFit/>
          </a:bodyPr>
          <a:lstStyle/>
          <a:p>
            <a:r>
              <a:rPr lang="el-GR"/>
              <a:t>Συχνότητα</a:t>
            </a:r>
            <a:endParaRPr lang="en-GB"/>
          </a:p>
        </p:txBody>
      </p:sp>
      <p:sp>
        <p:nvSpPr>
          <p:cNvPr id="106542" name="Text Box 55"/>
          <p:cNvSpPr txBox="1">
            <a:spLocks noChangeArrowheads="1"/>
          </p:cNvSpPr>
          <p:nvPr/>
        </p:nvSpPr>
        <p:spPr bwMode="auto">
          <a:xfrm>
            <a:off x="2203450" y="1295400"/>
            <a:ext cx="687388" cy="338138"/>
          </a:xfrm>
          <a:prstGeom prst="rect">
            <a:avLst/>
          </a:prstGeom>
          <a:noFill/>
          <a:ln w="12700">
            <a:noFill/>
            <a:miter lim="800000"/>
            <a:headEnd type="none" w="sm" len="sm"/>
            <a:tailEnd type="none" w="sm" len="sm"/>
          </a:ln>
        </p:spPr>
        <p:txBody>
          <a:bodyPr wrap="none">
            <a:spAutoFit/>
          </a:bodyPr>
          <a:lstStyle/>
          <a:p>
            <a:r>
              <a:rPr lang="el-GR"/>
              <a:t>Ισχύς</a:t>
            </a:r>
            <a:endParaRPr lang="en-GB"/>
          </a:p>
        </p:txBody>
      </p:sp>
      <p:sp>
        <p:nvSpPr>
          <p:cNvPr id="106543" name="Line 56"/>
          <p:cNvSpPr>
            <a:spLocks noChangeShapeType="1"/>
          </p:cNvSpPr>
          <p:nvPr/>
        </p:nvSpPr>
        <p:spPr bwMode="auto">
          <a:xfrm>
            <a:off x="3124200" y="4572000"/>
            <a:ext cx="0" cy="762000"/>
          </a:xfrm>
          <a:prstGeom prst="line">
            <a:avLst/>
          </a:prstGeom>
          <a:noFill/>
          <a:ln w="12700">
            <a:solidFill>
              <a:schemeClr val="tx1"/>
            </a:solidFill>
            <a:round/>
            <a:headEnd type="triangle" w="med" len="med"/>
            <a:tailEnd type="none" w="sm" len="sm"/>
          </a:ln>
        </p:spPr>
        <p:txBody>
          <a:bodyPr/>
          <a:lstStyle/>
          <a:p>
            <a:endParaRPr lang="en-US"/>
          </a:p>
        </p:txBody>
      </p:sp>
      <p:sp>
        <p:nvSpPr>
          <p:cNvPr id="106544" name="Line 57"/>
          <p:cNvSpPr>
            <a:spLocks noChangeShapeType="1"/>
          </p:cNvSpPr>
          <p:nvPr/>
        </p:nvSpPr>
        <p:spPr bwMode="auto">
          <a:xfrm>
            <a:off x="3124200" y="5334000"/>
            <a:ext cx="1447800" cy="0"/>
          </a:xfrm>
          <a:prstGeom prst="line">
            <a:avLst/>
          </a:prstGeom>
          <a:noFill/>
          <a:ln w="12700">
            <a:solidFill>
              <a:schemeClr val="tx1"/>
            </a:solidFill>
            <a:round/>
            <a:headEnd type="none" w="sm" len="sm"/>
            <a:tailEnd type="triangle" w="med" len="med"/>
          </a:ln>
        </p:spPr>
        <p:txBody>
          <a:bodyPr/>
          <a:lstStyle/>
          <a:p>
            <a:endParaRPr lang="en-US"/>
          </a:p>
        </p:txBody>
      </p:sp>
      <p:sp>
        <p:nvSpPr>
          <p:cNvPr id="106545" name="Text Box 59"/>
          <p:cNvSpPr txBox="1">
            <a:spLocks noChangeArrowheads="1"/>
          </p:cNvSpPr>
          <p:nvPr/>
        </p:nvSpPr>
        <p:spPr bwMode="auto">
          <a:xfrm>
            <a:off x="3505200" y="5334000"/>
            <a:ext cx="1138238" cy="336550"/>
          </a:xfrm>
          <a:prstGeom prst="rect">
            <a:avLst/>
          </a:prstGeom>
          <a:noFill/>
          <a:ln w="12700">
            <a:noFill/>
            <a:miter lim="800000"/>
            <a:headEnd type="none" w="sm" len="sm"/>
            <a:tailEnd type="none" w="sm" len="sm"/>
          </a:ln>
        </p:spPr>
        <p:txBody>
          <a:bodyPr wrap="none">
            <a:spAutoFit/>
          </a:bodyPr>
          <a:lstStyle/>
          <a:p>
            <a:r>
              <a:rPr lang="el-GR"/>
              <a:t>Συχνότητα</a:t>
            </a:r>
            <a:endParaRPr lang="en-GB"/>
          </a:p>
        </p:txBody>
      </p:sp>
      <p:sp>
        <p:nvSpPr>
          <p:cNvPr id="106546" name="Text Box 60"/>
          <p:cNvSpPr txBox="1">
            <a:spLocks noChangeArrowheads="1"/>
          </p:cNvSpPr>
          <p:nvPr/>
        </p:nvSpPr>
        <p:spPr bwMode="auto">
          <a:xfrm>
            <a:off x="2432050" y="4495800"/>
            <a:ext cx="687388" cy="338138"/>
          </a:xfrm>
          <a:prstGeom prst="rect">
            <a:avLst/>
          </a:prstGeom>
          <a:noFill/>
          <a:ln w="12700">
            <a:noFill/>
            <a:miter lim="800000"/>
            <a:headEnd type="none" w="sm" len="sm"/>
            <a:tailEnd type="none" w="sm" len="sm"/>
          </a:ln>
        </p:spPr>
        <p:txBody>
          <a:bodyPr wrap="none">
            <a:spAutoFit/>
          </a:bodyPr>
          <a:lstStyle/>
          <a:p>
            <a:r>
              <a:rPr lang="el-GR"/>
              <a:t>Ισχύς</a:t>
            </a:r>
            <a:endParaRPr lang="en-GB"/>
          </a:p>
        </p:txBody>
      </p:sp>
      <p:sp>
        <p:nvSpPr>
          <p:cNvPr id="106547" name="Text Box 61"/>
          <p:cNvSpPr txBox="1">
            <a:spLocks noChangeArrowheads="1"/>
          </p:cNvSpPr>
          <p:nvPr/>
        </p:nvSpPr>
        <p:spPr bwMode="auto">
          <a:xfrm>
            <a:off x="755650" y="1628775"/>
            <a:ext cx="1582738" cy="581025"/>
          </a:xfrm>
          <a:prstGeom prst="rect">
            <a:avLst/>
          </a:prstGeom>
          <a:noFill/>
          <a:ln w="12700">
            <a:noFill/>
            <a:miter lim="800000"/>
            <a:headEnd type="none" w="sm" len="sm"/>
            <a:tailEnd type="none" w="sm" len="sm"/>
          </a:ln>
        </p:spPr>
        <p:txBody>
          <a:bodyPr>
            <a:spAutoFit/>
          </a:bodyPr>
          <a:lstStyle/>
          <a:p>
            <a:pPr algn="l"/>
            <a:r>
              <a:rPr lang="el-GR"/>
              <a:t>Διαμόρφωση στο κανάλι</a:t>
            </a:r>
            <a:r>
              <a:rPr lang="en-US"/>
              <a:t> 1</a:t>
            </a:r>
            <a:endParaRPr lang="en-GB"/>
          </a:p>
        </p:txBody>
      </p:sp>
      <p:sp>
        <p:nvSpPr>
          <p:cNvPr id="106548" name="Text Box 62"/>
          <p:cNvSpPr txBox="1">
            <a:spLocks noChangeArrowheads="1"/>
          </p:cNvSpPr>
          <p:nvPr/>
        </p:nvSpPr>
        <p:spPr bwMode="auto">
          <a:xfrm>
            <a:off x="827088" y="4581525"/>
            <a:ext cx="1649412" cy="581025"/>
          </a:xfrm>
          <a:prstGeom prst="rect">
            <a:avLst/>
          </a:prstGeom>
          <a:noFill/>
          <a:ln w="12700">
            <a:noFill/>
            <a:miter lim="800000"/>
            <a:headEnd type="none" w="sm" len="sm"/>
            <a:tailEnd type="none" w="sm" len="sm"/>
          </a:ln>
        </p:spPr>
        <p:txBody>
          <a:bodyPr>
            <a:spAutoFit/>
          </a:bodyPr>
          <a:lstStyle/>
          <a:p>
            <a:pPr algn="l"/>
            <a:r>
              <a:rPr lang="el-GR"/>
              <a:t>Διαμόρφωση στο κανάλι</a:t>
            </a:r>
            <a:r>
              <a:rPr lang="en-US"/>
              <a:t> N</a:t>
            </a:r>
            <a:endParaRPr lang="en-GB"/>
          </a:p>
        </p:txBody>
      </p:sp>
      <p:sp>
        <p:nvSpPr>
          <p:cNvPr id="106549" name="Text Box 63"/>
          <p:cNvSpPr txBox="1">
            <a:spLocks noChangeArrowheads="1"/>
          </p:cNvSpPr>
          <p:nvPr/>
        </p:nvSpPr>
        <p:spPr bwMode="auto">
          <a:xfrm>
            <a:off x="6659563" y="1628775"/>
            <a:ext cx="1800225" cy="581025"/>
          </a:xfrm>
          <a:prstGeom prst="rect">
            <a:avLst/>
          </a:prstGeom>
          <a:noFill/>
          <a:ln w="12700">
            <a:noFill/>
            <a:miter lim="800000"/>
            <a:headEnd type="none" w="sm" len="sm"/>
            <a:tailEnd type="none" w="sm" len="sm"/>
          </a:ln>
        </p:spPr>
        <p:txBody>
          <a:bodyPr>
            <a:spAutoFit/>
          </a:bodyPr>
          <a:lstStyle/>
          <a:p>
            <a:pPr algn="l"/>
            <a:r>
              <a:rPr lang="el-GR"/>
              <a:t>Συντονισμένος στο κανάλι</a:t>
            </a:r>
            <a:r>
              <a:rPr lang="en-US"/>
              <a:t> 1</a:t>
            </a:r>
            <a:endParaRPr lang="en-GB"/>
          </a:p>
        </p:txBody>
      </p:sp>
      <p:sp>
        <p:nvSpPr>
          <p:cNvPr id="106550" name="Text Box 64"/>
          <p:cNvSpPr txBox="1">
            <a:spLocks noChangeArrowheads="1"/>
          </p:cNvSpPr>
          <p:nvPr/>
        </p:nvSpPr>
        <p:spPr bwMode="auto">
          <a:xfrm>
            <a:off x="6705600" y="4572000"/>
            <a:ext cx="1754188" cy="581025"/>
          </a:xfrm>
          <a:prstGeom prst="rect">
            <a:avLst/>
          </a:prstGeom>
          <a:noFill/>
          <a:ln w="12700">
            <a:noFill/>
            <a:miter lim="800000"/>
            <a:headEnd type="none" w="sm" len="sm"/>
            <a:tailEnd type="none" w="sm" len="sm"/>
          </a:ln>
        </p:spPr>
        <p:txBody>
          <a:bodyPr>
            <a:spAutoFit/>
          </a:bodyPr>
          <a:lstStyle/>
          <a:p>
            <a:pPr algn="l"/>
            <a:r>
              <a:rPr lang="el-GR"/>
              <a:t>Συντονισμένος στο κανάλι </a:t>
            </a:r>
            <a:r>
              <a:rPr lang="en-US"/>
              <a:t> N</a:t>
            </a:r>
            <a:endParaRPr lang="en-GB"/>
          </a:p>
        </p:txBody>
      </p:sp>
      <p:sp>
        <p:nvSpPr>
          <p:cNvPr id="106551" name="Line 67"/>
          <p:cNvSpPr>
            <a:spLocks noChangeShapeType="1"/>
          </p:cNvSpPr>
          <p:nvPr/>
        </p:nvSpPr>
        <p:spPr bwMode="auto">
          <a:xfrm>
            <a:off x="1143000" y="2438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2" name="Line 68"/>
          <p:cNvSpPr>
            <a:spLocks noChangeShapeType="1"/>
          </p:cNvSpPr>
          <p:nvPr/>
        </p:nvSpPr>
        <p:spPr bwMode="auto">
          <a:xfrm>
            <a:off x="1143000" y="42672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3" name="Line 69"/>
          <p:cNvSpPr>
            <a:spLocks noChangeShapeType="1"/>
          </p:cNvSpPr>
          <p:nvPr/>
        </p:nvSpPr>
        <p:spPr bwMode="auto">
          <a:xfrm>
            <a:off x="7467600" y="2438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4" name="Line 70"/>
          <p:cNvSpPr>
            <a:spLocks noChangeShapeType="1"/>
          </p:cNvSpPr>
          <p:nvPr/>
        </p:nvSpPr>
        <p:spPr bwMode="auto">
          <a:xfrm>
            <a:off x="7467600" y="42672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5" name="Text Box 71"/>
          <p:cNvSpPr txBox="1">
            <a:spLocks noChangeArrowheads="1"/>
          </p:cNvSpPr>
          <p:nvPr/>
        </p:nvSpPr>
        <p:spPr bwMode="auto">
          <a:xfrm>
            <a:off x="7799388" y="2262188"/>
            <a:ext cx="906462"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1</a:t>
            </a:r>
            <a:endParaRPr lang="en-GB" sz="1800"/>
          </a:p>
        </p:txBody>
      </p:sp>
      <p:sp>
        <p:nvSpPr>
          <p:cNvPr id="106556" name="Text Box 72"/>
          <p:cNvSpPr txBox="1">
            <a:spLocks noChangeArrowheads="1"/>
          </p:cNvSpPr>
          <p:nvPr/>
        </p:nvSpPr>
        <p:spPr bwMode="auto">
          <a:xfrm>
            <a:off x="7799388" y="4114800"/>
            <a:ext cx="944562" cy="366713"/>
          </a:xfrm>
          <a:prstGeom prst="rect">
            <a:avLst/>
          </a:prstGeom>
          <a:noFill/>
          <a:ln w="12700">
            <a:noFill/>
            <a:miter lim="800000"/>
            <a:headEnd type="none" w="sm" len="sm"/>
            <a:tailEnd type="none" w="sm" len="sm"/>
          </a:ln>
        </p:spPr>
        <p:txBody>
          <a:bodyPr wrap="none">
            <a:spAutoFit/>
          </a:bodyPr>
          <a:lstStyle/>
          <a:p>
            <a:r>
              <a:rPr lang="el-GR" sz="1800"/>
              <a:t>Σήμα</a:t>
            </a:r>
            <a:r>
              <a:rPr lang="en-US" sz="1800"/>
              <a:t> N</a:t>
            </a:r>
            <a:endParaRPr lang="en-GB" sz="1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2875" y="1143000"/>
            <a:ext cx="8943975" cy="1462088"/>
          </a:xfrm>
          <a:prstGeom prst="rect">
            <a:avLst/>
          </a:prstGeom>
        </p:spPr>
        <p:txBody>
          <a:bodyPr/>
          <a:lstStyle/>
          <a:p>
            <a:pPr algn="l" eaLnBrk="0" hangingPunct="0">
              <a:defRPr/>
            </a:pPr>
            <a:r>
              <a:rPr lang="el-GR" sz="2500" kern="0" dirty="0">
                <a:solidFill>
                  <a:srgbClr val="000066"/>
                </a:solidFill>
                <a:latin typeface="+mj-lt"/>
                <a:cs typeface="+mj-cs"/>
              </a:rPr>
              <a:t>Πολλαπλή πρόσβαση διαίρεσης συχνότητας</a:t>
            </a:r>
          </a:p>
          <a:p>
            <a:pPr algn="l" eaLnBrk="0" hangingPunct="0">
              <a:defRPr/>
            </a:pPr>
            <a:r>
              <a:rPr lang="el-GR" sz="2500" kern="0" dirty="0">
                <a:solidFill>
                  <a:srgbClr val="000066"/>
                </a:solidFill>
                <a:latin typeface="+mj-lt"/>
                <a:cs typeface="+mj-cs"/>
              </a:rPr>
              <a:t>(</a:t>
            </a:r>
            <a:r>
              <a:rPr lang="en-US" sz="2500" kern="0" dirty="0">
                <a:solidFill>
                  <a:srgbClr val="000066"/>
                </a:solidFill>
                <a:latin typeface="+mj-lt"/>
                <a:cs typeface="+mj-cs"/>
              </a:rPr>
              <a:t>Frequency division multiple access</a:t>
            </a:r>
            <a:r>
              <a:rPr lang="el-GR" sz="2500" kern="0" dirty="0">
                <a:solidFill>
                  <a:srgbClr val="000066"/>
                </a:solidFill>
                <a:latin typeface="+mj-lt"/>
                <a:cs typeface="+mj-cs"/>
              </a:rPr>
              <a:t>)</a:t>
            </a:r>
          </a:p>
        </p:txBody>
      </p:sp>
      <p:sp>
        <p:nvSpPr>
          <p:cNvPr id="3" name="Rectangle 3"/>
          <p:cNvSpPr txBox="1">
            <a:spLocks noChangeArrowheads="1"/>
          </p:cNvSpPr>
          <p:nvPr/>
        </p:nvSpPr>
        <p:spPr>
          <a:xfrm>
            <a:off x="0" y="2017713"/>
            <a:ext cx="9144000" cy="4114800"/>
          </a:xfrm>
          <a:prstGeom prst="rect">
            <a:avLst/>
          </a:prstGeom>
        </p:spPr>
        <p:txBody>
          <a:bodyPr/>
          <a:lstStyle/>
          <a:p>
            <a:pPr marL="342900" indent="-342900" algn="l" eaLnBrk="0" hangingPunct="0">
              <a:spcBef>
                <a:spcPct val="20000"/>
              </a:spcBef>
              <a:buClr>
                <a:srgbClr val="C700C7"/>
              </a:buClr>
              <a:buSzPct val="64000"/>
              <a:buFont typeface="Monotype Sorts" charset="2"/>
              <a:buChar char="l"/>
              <a:defRPr/>
            </a:pPr>
            <a:r>
              <a:rPr lang="el-GR" sz="2100" kern="0" dirty="0">
                <a:solidFill>
                  <a:srgbClr val="808000"/>
                </a:solidFill>
                <a:latin typeface="+mn-lt"/>
              </a:rPr>
              <a:t>Τα κινητά τηλέφωνα πρώτης γενιάς</a:t>
            </a:r>
            <a:r>
              <a:rPr lang="en-US" sz="2100" kern="0" dirty="0">
                <a:latin typeface="+mn-lt"/>
              </a:rPr>
              <a:t> </a:t>
            </a:r>
            <a:r>
              <a:rPr lang="el-GR" sz="2100" kern="0" dirty="0">
                <a:latin typeface="+mn-lt"/>
              </a:rPr>
              <a:t>τη χρησιμοποιούσαν για την κατανομή των ασύρματων καναλιών</a:t>
            </a:r>
            <a:endParaRPr lang="en-US" sz="2100" kern="0" dirty="0">
              <a:latin typeface="+mn-lt"/>
            </a:endParaRPr>
          </a:p>
          <a:p>
            <a:pPr marL="342900" indent="-342900" algn="l" eaLnBrk="0" hangingPunct="0">
              <a:spcBef>
                <a:spcPct val="20000"/>
              </a:spcBef>
              <a:buClr>
                <a:srgbClr val="C700C7"/>
              </a:buClr>
              <a:buSzPct val="64000"/>
              <a:buFont typeface="Monotype Sorts" charset="2"/>
              <a:buChar char="l"/>
              <a:defRPr/>
            </a:pPr>
            <a:r>
              <a:rPr lang="el-GR" sz="2100" b="1" kern="0" dirty="0">
                <a:solidFill>
                  <a:srgbClr val="808000"/>
                </a:solidFill>
                <a:latin typeface="+mn-lt"/>
              </a:rPr>
              <a:t>Κάθε χρήστης χρησιμοποιούσε κατά αποκλειστικότητα ένα κανάλι</a:t>
            </a:r>
            <a:endParaRPr lang="en-US" sz="2100" b="1" kern="0" dirty="0">
              <a:solidFill>
                <a:srgbClr val="808000"/>
              </a:solidFill>
              <a:latin typeface="+mn-lt"/>
            </a:endParaRPr>
          </a:p>
          <a:p>
            <a:pPr marL="342900" indent="-342900" algn="l" eaLnBrk="0" hangingPunct="0">
              <a:spcBef>
                <a:spcPct val="20000"/>
              </a:spcBef>
              <a:buClr>
                <a:srgbClr val="C700C7"/>
              </a:buClr>
              <a:buSzPct val="64000"/>
              <a:buFont typeface="Monotype Sorts" charset="2"/>
              <a:buChar char="l"/>
              <a:defRPr/>
            </a:pPr>
            <a:r>
              <a:rPr lang="el-GR" sz="2100" kern="0" dirty="0">
                <a:latin typeface="+mn-lt"/>
              </a:rPr>
              <a:t>Χρησιμοποιούνταν ζώνες φύλαξης (</a:t>
            </a:r>
            <a:r>
              <a:rPr lang="en-US" sz="2100" kern="0" dirty="0">
                <a:latin typeface="+mn-lt"/>
              </a:rPr>
              <a:t>g</a:t>
            </a:r>
            <a:r>
              <a:rPr lang="en-US" sz="2100" kern="0" dirty="0" err="1">
                <a:latin typeface="+mn-lt"/>
              </a:rPr>
              <a:t>uard</a:t>
            </a:r>
            <a:r>
              <a:rPr lang="en-US" sz="2100" kern="0" dirty="0">
                <a:latin typeface="+mn-lt"/>
              </a:rPr>
              <a:t> bands) </a:t>
            </a:r>
            <a:r>
              <a:rPr lang="el-GR" sz="2100" kern="0" dirty="0">
                <a:latin typeface="+mn-lt"/>
              </a:rPr>
              <a:t>για να διασφαλιστεί ότι η «</a:t>
            </a:r>
            <a:r>
              <a:rPr lang="el-GR" sz="2100" b="1" kern="0" dirty="0">
                <a:latin typeface="+mn-lt"/>
              </a:rPr>
              <a:t>διαρροή φάσματος</a:t>
            </a:r>
            <a:r>
              <a:rPr lang="el-GR" sz="2100" kern="0" dirty="0">
                <a:latin typeface="+mn-lt"/>
              </a:rPr>
              <a:t>» (</a:t>
            </a:r>
            <a:r>
              <a:rPr lang="en-US" sz="2100" b="1" kern="0" dirty="0">
                <a:latin typeface="+mn-lt"/>
              </a:rPr>
              <a:t>spectral leakage</a:t>
            </a:r>
            <a:r>
              <a:rPr lang="el-GR" sz="2100" b="1" kern="0" dirty="0">
                <a:latin typeface="+mn-lt"/>
              </a:rPr>
              <a:t>)</a:t>
            </a:r>
            <a:r>
              <a:rPr lang="en-US" sz="2100" kern="0" dirty="0">
                <a:latin typeface="+mn-lt"/>
              </a:rPr>
              <a:t> </a:t>
            </a:r>
            <a:r>
              <a:rPr lang="el-GR" sz="2100" kern="0" dirty="0">
                <a:latin typeface="+mn-lt"/>
              </a:rPr>
              <a:t>από κάποιον χρήστη δε θα προκαλούσε προβλήματα σε χρήστες των διπλανών καναλιών</a:t>
            </a:r>
          </a:p>
        </p:txBody>
      </p:sp>
      <p:graphicFrame>
        <p:nvGraphicFramePr>
          <p:cNvPr id="4" name="Group 4"/>
          <p:cNvGraphicFramePr>
            <a:graphicFrameLocks/>
          </p:cNvGraphicFramePr>
          <p:nvPr/>
        </p:nvGraphicFramePr>
        <p:xfrm>
          <a:off x="990600" y="5029200"/>
          <a:ext cx="6973888" cy="762000"/>
        </p:xfrm>
        <a:graphic>
          <a:graphicData uri="http://schemas.openxmlformats.org/drawingml/2006/table">
            <a:tbl>
              <a:tblPr/>
              <a:tblGrid>
                <a:gridCol w="1395413"/>
                <a:gridCol w="1393825"/>
                <a:gridCol w="1395412"/>
                <a:gridCol w="1393825"/>
                <a:gridCol w="1395413"/>
              </a:tblGrid>
              <a:tr h="646113">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rgbClr val="CCCC00"/>
                          </a:solidFill>
                          <a:effectLst/>
                          <a:latin typeface="Arial Greek" charset="-95"/>
                          <a:ea typeface="ＭＳ Ｐゴシック" charset="-128"/>
                        </a:rPr>
                        <a:t>Band 1</a:t>
                      </a:r>
                      <a:endParaRPr kumimoji="0" lang="el-GR" sz="2000" b="0" i="0" u="none" strike="noStrike" cap="none" normalizeH="0" baseline="0" smtClean="0">
                        <a:ln>
                          <a:noFill/>
                        </a:ln>
                        <a:solidFill>
                          <a:srgbClr val="CCCC00"/>
                        </a:solidFill>
                        <a:effectLst/>
                        <a:latin typeface="Arial Greek" charset="-95"/>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Guard</a:t>
                      </a:r>
                    </a:p>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band</a:t>
                      </a:r>
                      <a:endParaRPr kumimoji="0" lang="el-GR" sz="2000" b="0" i="0" u="none" strike="noStrike" cap="none" normalizeH="0" baseline="0" smtClean="0">
                        <a:ln>
                          <a:noFill/>
                        </a:ln>
                        <a:solidFill>
                          <a:schemeClr val="tx1"/>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rgbClr val="CCCC00"/>
                          </a:solidFill>
                          <a:effectLst/>
                          <a:latin typeface="Arial Greek" charset="-95"/>
                          <a:ea typeface="ＭＳ Ｐゴシック" charset="-128"/>
                        </a:rPr>
                        <a:t>Band 2</a:t>
                      </a:r>
                      <a:endParaRPr kumimoji="0" lang="el-GR" sz="2000" b="0" i="0" u="none" strike="noStrike" cap="none" normalizeH="0" baseline="0" smtClean="0">
                        <a:ln>
                          <a:noFill/>
                        </a:ln>
                        <a:solidFill>
                          <a:srgbClr val="CCCC00"/>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Guard</a:t>
                      </a:r>
                    </a:p>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band</a:t>
                      </a:r>
                      <a:endParaRPr kumimoji="0" lang="el-GR" sz="2000" b="0" i="0" u="none" strike="noStrike" cap="none" normalizeH="0" baseline="0" smtClean="0">
                        <a:ln>
                          <a:noFill/>
                        </a:ln>
                        <a:solidFill>
                          <a:schemeClr val="tx1"/>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dirty="0" smtClean="0">
                          <a:ln>
                            <a:noFill/>
                          </a:ln>
                          <a:solidFill>
                            <a:srgbClr val="CCCC00"/>
                          </a:solidFill>
                          <a:effectLst/>
                          <a:latin typeface="Arial Greek" charset="-95"/>
                          <a:ea typeface="ＭＳ Ｐゴシック" charset="-128"/>
                        </a:rPr>
                        <a:t>Band 3</a:t>
                      </a:r>
                      <a:endParaRPr kumimoji="0" lang="el-GR" sz="2000" b="0" i="0" u="none" strike="noStrike" cap="none" normalizeH="0" baseline="0" dirty="0" smtClean="0">
                        <a:ln>
                          <a:noFill/>
                        </a:ln>
                        <a:solidFill>
                          <a:srgbClr val="CCCC00"/>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538" name="Line 18"/>
          <p:cNvSpPr>
            <a:spLocks noChangeShapeType="1"/>
          </p:cNvSpPr>
          <p:nvPr/>
        </p:nvSpPr>
        <p:spPr bwMode="auto">
          <a:xfrm>
            <a:off x="685800" y="6096000"/>
            <a:ext cx="7696200" cy="0"/>
          </a:xfrm>
          <a:prstGeom prst="line">
            <a:avLst/>
          </a:prstGeom>
          <a:noFill/>
          <a:ln w="9525">
            <a:solidFill>
              <a:schemeClr val="tx1"/>
            </a:solidFill>
            <a:round/>
            <a:headEnd/>
            <a:tailEnd type="triangle" w="med" len="med"/>
          </a:ln>
        </p:spPr>
        <p:txBody>
          <a:bodyPr wrap="none"/>
          <a:lstStyle/>
          <a:p>
            <a:endParaRPr lang="en-US"/>
          </a:p>
        </p:txBody>
      </p:sp>
      <p:sp>
        <p:nvSpPr>
          <p:cNvPr id="107539" name="Text Box 19"/>
          <p:cNvSpPr txBox="1">
            <a:spLocks noChangeArrowheads="1"/>
          </p:cNvSpPr>
          <p:nvPr/>
        </p:nvSpPr>
        <p:spPr bwMode="auto">
          <a:xfrm>
            <a:off x="5410200" y="6070600"/>
            <a:ext cx="1341438" cy="396875"/>
          </a:xfrm>
          <a:prstGeom prst="rect">
            <a:avLst/>
          </a:prstGeom>
          <a:noFill/>
          <a:ln w="9525">
            <a:noFill/>
            <a:miter lim="800000"/>
            <a:headEnd/>
            <a:tailEnd/>
          </a:ln>
        </p:spPr>
        <p:txBody>
          <a:bodyPr wrap="none">
            <a:spAutoFit/>
          </a:bodyPr>
          <a:lstStyle/>
          <a:p>
            <a:pPr algn="l"/>
            <a:r>
              <a:rPr lang="en-US" sz="2000">
                <a:latin typeface="Tahoma" pitchFamily="34" charset="0"/>
                <a:cs typeface="Arial" charset="0"/>
              </a:rPr>
              <a:t>Frequency</a:t>
            </a:r>
            <a:endParaRPr lang="el-GR" sz="2000">
              <a:latin typeface="Tahoma" pitchFamily="34" charset="0"/>
              <a:cs typeface="Arial" charset="0"/>
            </a:endParaRPr>
          </a:p>
        </p:txBody>
      </p:sp>
      <p:sp>
        <p:nvSpPr>
          <p:cNvPr id="7"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latin typeface="+mj-lt"/>
                <a:cs typeface="+mj-cs"/>
              </a:rPr>
              <a:t>Πολυπλεξία σε Δίκτυα Μεταγωγής Κυκλώματος</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a:defRPr/>
            </a:pPr>
            <a:r>
              <a:rPr lang="el-GR" sz="3200" kern="0">
                <a:solidFill>
                  <a:srgbClr val="000066"/>
                </a:solidFill>
                <a:latin typeface="+mj-lt"/>
                <a:cs typeface="+mj-cs"/>
              </a:rPr>
              <a:t>Πολυπλεξία με διαίρεση χρόνου</a:t>
            </a:r>
            <a:endParaRPr lang="en-GB" sz="3200" kern="0">
              <a:solidFill>
                <a:srgbClr val="000066"/>
              </a:solidFill>
              <a:latin typeface="+mj-lt"/>
              <a:cs typeface="+mj-cs"/>
            </a:endParaRPr>
          </a:p>
        </p:txBody>
      </p:sp>
      <p:sp>
        <p:nvSpPr>
          <p:cNvPr id="108547" name="Text Box 18"/>
          <p:cNvSpPr txBox="1">
            <a:spLocks noChangeArrowheads="1"/>
          </p:cNvSpPr>
          <p:nvPr/>
        </p:nvSpPr>
        <p:spPr bwMode="auto">
          <a:xfrm>
            <a:off x="103188" y="2262188"/>
            <a:ext cx="906462"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1</a:t>
            </a:r>
            <a:endParaRPr lang="en-GB" sz="1800"/>
          </a:p>
        </p:txBody>
      </p:sp>
      <p:sp>
        <p:nvSpPr>
          <p:cNvPr id="108548" name="Text Box 19"/>
          <p:cNvSpPr txBox="1">
            <a:spLocks noChangeArrowheads="1"/>
          </p:cNvSpPr>
          <p:nvPr/>
        </p:nvSpPr>
        <p:spPr bwMode="auto">
          <a:xfrm>
            <a:off x="103188" y="4114800"/>
            <a:ext cx="944562" cy="366713"/>
          </a:xfrm>
          <a:prstGeom prst="rect">
            <a:avLst/>
          </a:prstGeom>
          <a:noFill/>
          <a:ln w="12700">
            <a:noFill/>
            <a:miter lim="800000"/>
            <a:headEnd type="none" w="sm" len="sm"/>
            <a:tailEnd type="none" w="sm" len="sm"/>
          </a:ln>
        </p:spPr>
        <p:txBody>
          <a:bodyPr wrap="none">
            <a:spAutoFit/>
          </a:bodyPr>
          <a:lstStyle/>
          <a:p>
            <a:r>
              <a:rPr lang="el-GR" sz="1800"/>
              <a:t>Σήμα</a:t>
            </a:r>
            <a:r>
              <a:rPr lang="en-US" sz="1800"/>
              <a:t> N</a:t>
            </a:r>
            <a:endParaRPr lang="en-GB" sz="1800"/>
          </a:p>
        </p:txBody>
      </p:sp>
      <p:sp>
        <p:nvSpPr>
          <p:cNvPr id="108549" name="Text Box 20"/>
          <p:cNvSpPr txBox="1">
            <a:spLocks noChangeArrowheads="1"/>
          </p:cNvSpPr>
          <p:nvPr/>
        </p:nvSpPr>
        <p:spPr bwMode="auto">
          <a:xfrm>
            <a:off x="2314575" y="4495800"/>
            <a:ext cx="669925" cy="336550"/>
          </a:xfrm>
          <a:prstGeom prst="rect">
            <a:avLst/>
          </a:prstGeom>
          <a:noFill/>
          <a:ln w="12700">
            <a:noFill/>
            <a:miter lim="800000"/>
            <a:headEnd type="none" w="sm" len="sm"/>
            <a:tailEnd type="none" w="sm" len="sm"/>
          </a:ln>
        </p:spPr>
        <p:txBody>
          <a:bodyPr wrap="none">
            <a:spAutoFit/>
          </a:bodyPr>
          <a:lstStyle/>
          <a:p>
            <a:r>
              <a:rPr lang="el-GR"/>
              <a:t>ισχύς</a:t>
            </a:r>
            <a:endParaRPr lang="en-GB"/>
          </a:p>
        </p:txBody>
      </p:sp>
      <p:sp>
        <p:nvSpPr>
          <p:cNvPr id="108550" name="Text Box 21"/>
          <p:cNvSpPr txBox="1">
            <a:spLocks noChangeArrowheads="1"/>
          </p:cNvSpPr>
          <p:nvPr/>
        </p:nvSpPr>
        <p:spPr bwMode="auto">
          <a:xfrm>
            <a:off x="627063" y="4572000"/>
            <a:ext cx="1641475" cy="581025"/>
          </a:xfrm>
          <a:prstGeom prst="rect">
            <a:avLst/>
          </a:prstGeom>
          <a:noFill/>
          <a:ln w="12700">
            <a:noFill/>
            <a:miter lim="800000"/>
            <a:headEnd type="none" w="sm" len="sm"/>
            <a:tailEnd type="none" w="sm" len="sm"/>
          </a:ln>
        </p:spPr>
        <p:txBody>
          <a:bodyPr>
            <a:spAutoFit/>
          </a:bodyPr>
          <a:lstStyle/>
          <a:p>
            <a:pPr algn="l"/>
            <a:r>
              <a:rPr lang="el-GR"/>
              <a:t>Διαμόρφωση στο κανάλι</a:t>
            </a:r>
            <a:r>
              <a:rPr lang="en-US"/>
              <a:t> N</a:t>
            </a:r>
            <a:endParaRPr lang="en-GB"/>
          </a:p>
        </p:txBody>
      </p:sp>
      <p:sp>
        <p:nvSpPr>
          <p:cNvPr id="108551" name="Line 22"/>
          <p:cNvSpPr>
            <a:spLocks noChangeShapeType="1"/>
          </p:cNvSpPr>
          <p:nvPr/>
        </p:nvSpPr>
        <p:spPr bwMode="auto">
          <a:xfrm>
            <a:off x="1008063" y="2438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8552" name="Line 23"/>
          <p:cNvSpPr>
            <a:spLocks noChangeShapeType="1"/>
          </p:cNvSpPr>
          <p:nvPr/>
        </p:nvSpPr>
        <p:spPr bwMode="auto">
          <a:xfrm>
            <a:off x="1008063" y="42672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8553" name="Text Box 26"/>
          <p:cNvSpPr txBox="1">
            <a:spLocks noChangeArrowheads="1"/>
          </p:cNvSpPr>
          <p:nvPr/>
        </p:nvSpPr>
        <p:spPr bwMode="auto">
          <a:xfrm>
            <a:off x="103188" y="2998788"/>
            <a:ext cx="906462"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2</a:t>
            </a:r>
            <a:endParaRPr lang="en-GB" sz="1800"/>
          </a:p>
        </p:txBody>
      </p:sp>
      <p:sp>
        <p:nvSpPr>
          <p:cNvPr id="108554" name="Line 27"/>
          <p:cNvSpPr>
            <a:spLocks noChangeShapeType="1"/>
          </p:cNvSpPr>
          <p:nvPr/>
        </p:nvSpPr>
        <p:spPr bwMode="auto">
          <a:xfrm>
            <a:off x="1001713" y="3200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8555" name="Rectangle 28"/>
          <p:cNvSpPr>
            <a:spLocks noChangeArrowheads="1"/>
          </p:cNvSpPr>
          <p:nvPr/>
        </p:nvSpPr>
        <p:spPr bwMode="auto">
          <a:xfrm>
            <a:off x="1312863" y="2286000"/>
            <a:ext cx="1981200" cy="304800"/>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l-GR"/>
          </a:p>
        </p:txBody>
      </p:sp>
      <p:sp>
        <p:nvSpPr>
          <p:cNvPr id="108556" name="Rectangle 29"/>
          <p:cNvSpPr>
            <a:spLocks noChangeArrowheads="1"/>
          </p:cNvSpPr>
          <p:nvPr/>
        </p:nvSpPr>
        <p:spPr bwMode="auto">
          <a:xfrm>
            <a:off x="1312863" y="3048000"/>
            <a:ext cx="1981200" cy="304800"/>
          </a:xfrm>
          <a:prstGeom prst="rect">
            <a:avLst/>
          </a:prstGeom>
          <a:solidFill>
            <a:srgbClr val="008000"/>
          </a:solidFill>
          <a:ln w="12700">
            <a:solidFill>
              <a:schemeClr val="tx1"/>
            </a:solidFill>
            <a:miter lim="800000"/>
            <a:headEnd type="none" w="sm" len="sm"/>
            <a:tailEnd type="none" w="sm" len="sm"/>
          </a:ln>
        </p:spPr>
        <p:txBody>
          <a:bodyPr wrap="none" anchor="ctr"/>
          <a:lstStyle/>
          <a:p>
            <a:endParaRPr lang="el-GR"/>
          </a:p>
        </p:txBody>
      </p:sp>
      <p:sp>
        <p:nvSpPr>
          <p:cNvPr id="108557" name="Rectangle 30"/>
          <p:cNvSpPr>
            <a:spLocks noChangeArrowheads="1"/>
          </p:cNvSpPr>
          <p:nvPr/>
        </p:nvSpPr>
        <p:spPr bwMode="auto">
          <a:xfrm>
            <a:off x="1312863" y="4114800"/>
            <a:ext cx="1981200" cy="3048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l-GR"/>
          </a:p>
        </p:txBody>
      </p:sp>
      <p:sp>
        <p:nvSpPr>
          <p:cNvPr id="108558" name="Oval 31"/>
          <p:cNvSpPr>
            <a:spLocks noChangeArrowheads="1"/>
          </p:cNvSpPr>
          <p:nvPr/>
        </p:nvSpPr>
        <p:spPr bwMode="auto">
          <a:xfrm>
            <a:off x="4818063" y="3276600"/>
            <a:ext cx="228600" cy="228600"/>
          </a:xfrm>
          <a:prstGeom prst="ellipse">
            <a:avLst/>
          </a:prstGeom>
          <a:noFill/>
          <a:ln w="12700">
            <a:solidFill>
              <a:schemeClr val="tx1"/>
            </a:solidFill>
            <a:round/>
            <a:headEnd type="none" w="sm" len="sm"/>
            <a:tailEnd type="none" w="sm" len="sm"/>
          </a:ln>
        </p:spPr>
        <p:txBody>
          <a:bodyPr wrap="none" anchor="ctr"/>
          <a:lstStyle/>
          <a:p>
            <a:endParaRPr lang="el-GR"/>
          </a:p>
        </p:txBody>
      </p:sp>
      <p:sp>
        <p:nvSpPr>
          <p:cNvPr id="108559" name="Line 32"/>
          <p:cNvSpPr>
            <a:spLocks noChangeShapeType="1"/>
          </p:cNvSpPr>
          <p:nvPr/>
        </p:nvSpPr>
        <p:spPr bwMode="auto">
          <a:xfrm flipH="1" flipV="1">
            <a:off x="3522663" y="2514600"/>
            <a:ext cx="1295400" cy="838200"/>
          </a:xfrm>
          <a:prstGeom prst="line">
            <a:avLst/>
          </a:prstGeom>
          <a:noFill/>
          <a:ln w="12700">
            <a:solidFill>
              <a:schemeClr val="tx1"/>
            </a:solidFill>
            <a:round/>
            <a:headEnd type="none" w="sm" len="sm"/>
            <a:tailEnd type="triangle" w="med" len="med"/>
          </a:ln>
        </p:spPr>
        <p:txBody>
          <a:bodyPr/>
          <a:lstStyle/>
          <a:p>
            <a:endParaRPr lang="en-US"/>
          </a:p>
        </p:txBody>
      </p:sp>
      <p:sp>
        <p:nvSpPr>
          <p:cNvPr id="108560" name="AutoShape 33"/>
          <p:cNvSpPr>
            <a:spLocks noChangeArrowheads="1"/>
          </p:cNvSpPr>
          <p:nvPr/>
        </p:nvSpPr>
        <p:spPr bwMode="auto">
          <a:xfrm flipV="1">
            <a:off x="3675063" y="2667000"/>
            <a:ext cx="609600" cy="1295400"/>
          </a:xfrm>
          <a:prstGeom prst="curvedDownArrow">
            <a:avLst>
              <a:gd name="adj1" fmla="val 20000"/>
              <a:gd name="adj2" fmla="val 40000"/>
              <a:gd name="adj3" fmla="val 70833"/>
            </a:avLst>
          </a:prstGeom>
          <a:solidFill>
            <a:srgbClr val="FFFF99"/>
          </a:solidFill>
          <a:ln w="12700">
            <a:solidFill>
              <a:schemeClr val="tx1"/>
            </a:solidFill>
            <a:miter lim="800000"/>
            <a:headEnd type="none" w="sm" len="sm"/>
            <a:tailEnd type="none" w="sm" len="sm"/>
          </a:ln>
        </p:spPr>
        <p:txBody>
          <a:bodyPr wrap="none" anchor="ctr"/>
          <a:lstStyle/>
          <a:p>
            <a:endParaRPr lang="el-GR"/>
          </a:p>
        </p:txBody>
      </p:sp>
      <p:sp>
        <p:nvSpPr>
          <p:cNvPr id="108561" name="Line 34"/>
          <p:cNvSpPr>
            <a:spLocks noChangeShapeType="1"/>
          </p:cNvSpPr>
          <p:nvPr/>
        </p:nvSpPr>
        <p:spPr bwMode="auto">
          <a:xfrm>
            <a:off x="5181600" y="3124200"/>
            <a:ext cx="3429000" cy="0"/>
          </a:xfrm>
          <a:prstGeom prst="line">
            <a:avLst/>
          </a:prstGeom>
          <a:noFill/>
          <a:ln w="12700">
            <a:solidFill>
              <a:schemeClr val="tx1"/>
            </a:solidFill>
            <a:round/>
            <a:headEnd type="none" w="sm" len="sm"/>
            <a:tailEnd type="triangle" w="sm" len="sm"/>
          </a:ln>
        </p:spPr>
        <p:txBody>
          <a:bodyPr/>
          <a:lstStyle/>
          <a:p>
            <a:endParaRPr lang="en-US"/>
          </a:p>
        </p:txBody>
      </p:sp>
      <p:sp>
        <p:nvSpPr>
          <p:cNvPr id="108562" name="Text Box 35"/>
          <p:cNvSpPr txBox="1">
            <a:spLocks noChangeArrowheads="1"/>
          </p:cNvSpPr>
          <p:nvPr/>
        </p:nvSpPr>
        <p:spPr bwMode="auto">
          <a:xfrm>
            <a:off x="7854950" y="3200400"/>
            <a:ext cx="866775" cy="338138"/>
          </a:xfrm>
          <a:prstGeom prst="rect">
            <a:avLst/>
          </a:prstGeom>
          <a:noFill/>
          <a:ln w="12700">
            <a:noFill/>
            <a:miter lim="800000"/>
            <a:headEnd type="none" w="sm" len="sm"/>
            <a:tailEnd type="none" w="sm" len="sm"/>
          </a:ln>
        </p:spPr>
        <p:txBody>
          <a:bodyPr wrap="none">
            <a:spAutoFit/>
          </a:bodyPr>
          <a:lstStyle/>
          <a:p>
            <a:r>
              <a:rPr lang="el-GR"/>
              <a:t>Χρόνος</a:t>
            </a:r>
            <a:endParaRPr lang="en-GB"/>
          </a:p>
        </p:txBody>
      </p:sp>
      <p:sp>
        <p:nvSpPr>
          <p:cNvPr id="108563" name="Rectangle 36"/>
          <p:cNvSpPr>
            <a:spLocks noChangeArrowheads="1"/>
          </p:cNvSpPr>
          <p:nvPr/>
        </p:nvSpPr>
        <p:spPr bwMode="auto">
          <a:xfrm>
            <a:off x="8001000" y="2667000"/>
            <a:ext cx="381000" cy="457200"/>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l-GR"/>
          </a:p>
        </p:txBody>
      </p:sp>
      <p:sp>
        <p:nvSpPr>
          <p:cNvPr id="108564" name="Rectangle 37"/>
          <p:cNvSpPr>
            <a:spLocks noChangeArrowheads="1"/>
          </p:cNvSpPr>
          <p:nvPr/>
        </p:nvSpPr>
        <p:spPr bwMode="auto">
          <a:xfrm>
            <a:off x="7620000" y="2667000"/>
            <a:ext cx="381000" cy="457200"/>
          </a:xfrm>
          <a:prstGeom prst="rect">
            <a:avLst/>
          </a:prstGeom>
          <a:solidFill>
            <a:srgbClr val="008000"/>
          </a:solidFill>
          <a:ln w="12700">
            <a:solidFill>
              <a:schemeClr val="tx1"/>
            </a:solidFill>
            <a:miter lim="800000"/>
            <a:headEnd type="none" w="sm" len="sm"/>
            <a:tailEnd type="none" w="sm" len="sm"/>
          </a:ln>
        </p:spPr>
        <p:txBody>
          <a:bodyPr wrap="none" anchor="ctr"/>
          <a:lstStyle/>
          <a:p>
            <a:endParaRPr lang="el-GR"/>
          </a:p>
        </p:txBody>
      </p:sp>
      <p:sp>
        <p:nvSpPr>
          <p:cNvPr id="108565" name="Rectangle 38"/>
          <p:cNvSpPr>
            <a:spLocks noChangeArrowheads="1"/>
          </p:cNvSpPr>
          <p:nvPr/>
        </p:nvSpPr>
        <p:spPr bwMode="auto">
          <a:xfrm>
            <a:off x="6705600" y="2667000"/>
            <a:ext cx="381000" cy="4572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l-GR"/>
          </a:p>
        </p:txBody>
      </p:sp>
      <p:sp>
        <p:nvSpPr>
          <p:cNvPr id="108566" name="Line 41"/>
          <p:cNvSpPr>
            <a:spLocks noChangeShapeType="1"/>
          </p:cNvSpPr>
          <p:nvPr/>
        </p:nvSpPr>
        <p:spPr bwMode="auto">
          <a:xfrm>
            <a:off x="6324600" y="3276600"/>
            <a:ext cx="381000" cy="0"/>
          </a:xfrm>
          <a:prstGeom prst="line">
            <a:avLst/>
          </a:prstGeom>
          <a:noFill/>
          <a:ln w="12700">
            <a:solidFill>
              <a:schemeClr val="tx1"/>
            </a:solidFill>
            <a:round/>
            <a:headEnd type="triangle" w="med" len="med"/>
            <a:tailEnd type="triangle" w="med" len="med"/>
          </a:ln>
        </p:spPr>
        <p:txBody>
          <a:bodyPr/>
          <a:lstStyle/>
          <a:p>
            <a:endParaRPr lang="en-US"/>
          </a:p>
        </p:txBody>
      </p:sp>
      <p:sp>
        <p:nvSpPr>
          <p:cNvPr id="108567" name="Text Box 42"/>
          <p:cNvSpPr txBox="1">
            <a:spLocks noChangeArrowheads="1"/>
          </p:cNvSpPr>
          <p:nvPr/>
        </p:nvSpPr>
        <p:spPr bwMode="auto">
          <a:xfrm>
            <a:off x="6172200" y="3352800"/>
            <a:ext cx="847725" cy="581025"/>
          </a:xfrm>
          <a:prstGeom prst="rect">
            <a:avLst/>
          </a:prstGeom>
          <a:noFill/>
          <a:ln w="12700">
            <a:noFill/>
            <a:miter lim="800000"/>
            <a:headEnd type="none" w="sm" len="sm"/>
            <a:tailEnd type="none" w="sm" len="sm"/>
          </a:ln>
        </p:spPr>
        <p:txBody>
          <a:bodyPr>
            <a:spAutoFit/>
          </a:bodyPr>
          <a:lstStyle/>
          <a:p>
            <a:pPr algn="l"/>
            <a:r>
              <a:rPr lang="el-GR"/>
              <a:t>Χρονο-θυρίδα</a:t>
            </a:r>
            <a:endParaRPr lang="en-GB"/>
          </a:p>
        </p:txBody>
      </p:sp>
      <p:sp>
        <p:nvSpPr>
          <p:cNvPr id="108568" name="Rectangle 43"/>
          <p:cNvSpPr>
            <a:spLocks noChangeArrowheads="1"/>
          </p:cNvSpPr>
          <p:nvPr/>
        </p:nvSpPr>
        <p:spPr bwMode="auto">
          <a:xfrm>
            <a:off x="6324600" y="2667000"/>
            <a:ext cx="381000" cy="457200"/>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l-GR"/>
          </a:p>
        </p:txBody>
      </p:sp>
      <p:sp>
        <p:nvSpPr>
          <p:cNvPr id="108569" name="Rectangle 44"/>
          <p:cNvSpPr>
            <a:spLocks noChangeArrowheads="1"/>
          </p:cNvSpPr>
          <p:nvPr/>
        </p:nvSpPr>
        <p:spPr bwMode="auto">
          <a:xfrm>
            <a:off x="5943600" y="2667000"/>
            <a:ext cx="381000" cy="457200"/>
          </a:xfrm>
          <a:prstGeom prst="rect">
            <a:avLst/>
          </a:prstGeom>
          <a:solidFill>
            <a:srgbClr val="008000"/>
          </a:solidFill>
          <a:ln w="12700">
            <a:solidFill>
              <a:schemeClr val="tx1"/>
            </a:solidFill>
            <a:miter lim="800000"/>
            <a:headEnd type="none" w="sm" len="sm"/>
            <a:tailEnd type="none" w="sm" len="sm"/>
          </a:ln>
        </p:spPr>
        <p:txBody>
          <a:bodyPr wrap="none" anchor="ctr"/>
          <a:lstStyle/>
          <a:p>
            <a:endParaRPr lang="el-GR"/>
          </a:p>
        </p:txBody>
      </p:sp>
      <p:sp>
        <p:nvSpPr>
          <p:cNvPr id="108570" name="Rectangle 45"/>
          <p:cNvSpPr>
            <a:spLocks noChangeArrowheads="1"/>
          </p:cNvSpPr>
          <p:nvPr/>
        </p:nvSpPr>
        <p:spPr bwMode="auto">
          <a:xfrm>
            <a:off x="5029200" y="2667000"/>
            <a:ext cx="381000" cy="4572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l-GR"/>
          </a:p>
        </p:txBody>
      </p:sp>
      <p:sp>
        <p:nvSpPr>
          <p:cNvPr id="108571" name="Line 47"/>
          <p:cNvSpPr>
            <a:spLocks noChangeShapeType="1"/>
          </p:cNvSpPr>
          <p:nvPr/>
        </p:nvSpPr>
        <p:spPr bwMode="auto">
          <a:xfrm flipV="1">
            <a:off x="5029200" y="2209800"/>
            <a:ext cx="0" cy="914400"/>
          </a:xfrm>
          <a:prstGeom prst="line">
            <a:avLst/>
          </a:prstGeom>
          <a:noFill/>
          <a:ln w="12700">
            <a:solidFill>
              <a:schemeClr val="tx1"/>
            </a:solidFill>
            <a:round/>
            <a:headEnd type="none" w="sm" len="sm"/>
            <a:tailEnd type="none" w="sm" len="sm"/>
          </a:ln>
        </p:spPr>
        <p:txBody>
          <a:bodyPr/>
          <a:lstStyle/>
          <a:p>
            <a:endParaRPr lang="en-US"/>
          </a:p>
        </p:txBody>
      </p:sp>
      <p:sp>
        <p:nvSpPr>
          <p:cNvPr id="108572" name="Line 48"/>
          <p:cNvSpPr>
            <a:spLocks noChangeShapeType="1"/>
          </p:cNvSpPr>
          <p:nvPr/>
        </p:nvSpPr>
        <p:spPr bwMode="auto">
          <a:xfrm flipV="1">
            <a:off x="6705600" y="2209800"/>
            <a:ext cx="0" cy="914400"/>
          </a:xfrm>
          <a:prstGeom prst="line">
            <a:avLst/>
          </a:prstGeom>
          <a:noFill/>
          <a:ln w="12700">
            <a:solidFill>
              <a:schemeClr val="tx1"/>
            </a:solidFill>
            <a:round/>
            <a:headEnd type="none" w="sm" len="sm"/>
            <a:tailEnd type="none" w="sm" len="sm"/>
          </a:ln>
        </p:spPr>
        <p:txBody>
          <a:bodyPr/>
          <a:lstStyle/>
          <a:p>
            <a:endParaRPr lang="en-US"/>
          </a:p>
        </p:txBody>
      </p:sp>
      <p:sp>
        <p:nvSpPr>
          <p:cNvPr id="108573" name="Line 49"/>
          <p:cNvSpPr>
            <a:spLocks noChangeShapeType="1"/>
          </p:cNvSpPr>
          <p:nvPr/>
        </p:nvSpPr>
        <p:spPr bwMode="auto">
          <a:xfrm>
            <a:off x="5029200" y="2286000"/>
            <a:ext cx="1676400" cy="0"/>
          </a:xfrm>
          <a:prstGeom prst="line">
            <a:avLst/>
          </a:prstGeom>
          <a:noFill/>
          <a:ln w="12700">
            <a:solidFill>
              <a:schemeClr val="tx1"/>
            </a:solidFill>
            <a:round/>
            <a:headEnd type="triangle" w="lg" len="med"/>
            <a:tailEnd type="triangle" w="lg" len="med"/>
          </a:ln>
        </p:spPr>
        <p:txBody>
          <a:bodyPr/>
          <a:lstStyle/>
          <a:p>
            <a:endParaRPr lang="en-US"/>
          </a:p>
        </p:txBody>
      </p:sp>
      <p:sp>
        <p:nvSpPr>
          <p:cNvPr id="108574" name="Text Box 50"/>
          <p:cNvSpPr txBox="1">
            <a:spLocks noChangeArrowheads="1"/>
          </p:cNvSpPr>
          <p:nvPr/>
        </p:nvSpPr>
        <p:spPr bwMode="auto">
          <a:xfrm>
            <a:off x="4932363" y="1844675"/>
            <a:ext cx="1657350" cy="336550"/>
          </a:xfrm>
          <a:prstGeom prst="rect">
            <a:avLst/>
          </a:prstGeom>
          <a:noFill/>
          <a:ln w="12700">
            <a:noFill/>
            <a:miter lim="800000"/>
            <a:headEnd type="none" w="sm" len="sm"/>
            <a:tailEnd type="none" w="sm" len="sm"/>
          </a:ln>
        </p:spPr>
        <p:txBody>
          <a:bodyPr wrap="none">
            <a:spAutoFit/>
          </a:bodyPr>
          <a:lstStyle/>
          <a:p>
            <a:r>
              <a:rPr lang="el-GR"/>
              <a:t>Πλαίσιο (</a:t>
            </a:r>
            <a:r>
              <a:rPr lang="en-US"/>
              <a:t>Frame</a:t>
            </a:r>
            <a:r>
              <a:rPr lang="el-GR"/>
              <a:t>)</a:t>
            </a:r>
            <a:endParaRPr lang="en-GB"/>
          </a:p>
        </p:txBody>
      </p:sp>
      <p:sp>
        <p:nvSpPr>
          <p:cNvPr id="108575" name="Text Box 51"/>
          <p:cNvSpPr txBox="1">
            <a:spLocks noChangeArrowheads="1"/>
          </p:cNvSpPr>
          <p:nvPr/>
        </p:nvSpPr>
        <p:spPr bwMode="auto">
          <a:xfrm>
            <a:off x="5105400" y="2362200"/>
            <a:ext cx="296863" cy="336550"/>
          </a:xfrm>
          <a:prstGeom prst="rect">
            <a:avLst/>
          </a:prstGeom>
          <a:noFill/>
          <a:ln w="12700">
            <a:noFill/>
            <a:miter lim="800000"/>
            <a:headEnd type="none" w="sm" len="sm"/>
            <a:tailEnd type="none" w="sm" len="sm"/>
          </a:ln>
        </p:spPr>
        <p:txBody>
          <a:bodyPr wrap="none">
            <a:spAutoFit/>
          </a:bodyPr>
          <a:lstStyle/>
          <a:p>
            <a:r>
              <a:rPr lang="en-US"/>
              <a:t>1</a:t>
            </a:r>
            <a:endParaRPr lang="en-GB"/>
          </a:p>
        </p:txBody>
      </p:sp>
      <p:sp>
        <p:nvSpPr>
          <p:cNvPr id="108576" name="Text Box 52"/>
          <p:cNvSpPr txBox="1">
            <a:spLocks noChangeArrowheads="1"/>
          </p:cNvSpPr>
          <p:nvPr/>
        </p:nvSpPr>
        <p:spPr bwMode="auto">
          <a:xfrm>
            <a:off x="5410200" y="2590800"/>
            <a:ext cx="539750" cy="519113"/>
          </a:xfrm>
          <a:prstGeom prst="rect">
            <a:avLst/>
          </a:prstGeom>
          <a:noFill/>
          <a:ln w="12700">
            <a:noFill/>
            <a:miter lim="800000"/>
            <a:headEnd type="none" w="sm" len="sm"/>
            <a:tailEnd type="none" w="sm" len="sm"/>
          </a:ln>
        </p:spPr>
        <p:txBody>
          <a:bodyPr wrap="none">
            <a:spAutoFit/>
          </a:bodyPr>
          <a:lstStyle/>
          <a:p>
            <a:r>
              <a:rPr lang="en-US" sz="2800" b="1"/>
              <a:t>…</a:t>
            </a:r>
            <a:endParaRPr lang="en-GB" sz="2800" b="1"/>
          </a:p>
        </p:txBody>
      </p:sp>
      <p:sp>
        <p:nvSpPr>
          <p:cNvPr id="108577" name="Text Box 53"/>
          <p:cNvSpPr txBox="1">
            <a:spLocks noChangeArrowheads="1"/>
          </p:cNvSpPr>
          <p:nvPr/>
        </p:nvSpPr>
        <p:spPr bwMode="auto">
          <a:xfrm>
            <a:off x="5867400" y="2362200"/>
            <a:ext cx="511175" cy="336550"/>
          </a:xfrm>
          <a:prstGeom prst="rect">
            <a:avLst/>
          </a:prstGeom>
          <a:noFill/>
          <a:ln w="12700">
            <a:noFill/>
            <a:miter lim="800000"/>
            <a:headEnd type="none" w="sm" len="sm"/>
            <a:tailEnd type="none" w="sm" len="sm"/>
          </a:ln>
        </p:spPr>
        <p:txBody>
          <a:bodyPr wrap="none">
            <a:spAutoFit/>
          </a:bodyPr>
          <a:lstStyle/>
          <a:p>
            <a:r>
              <a:rPr lang="en-US"/>
              <a:t>N-1</a:t>
            </a:r>
            <a:endParaRPr lang="en-GB"/>
          </a:p>
        </p:txBody>
      </p:sp>
      <p:sp>
        <p:nvSpPr>
          <p:cNvPr id="108578" name="Text Box 54"/>
          <p:cNvSpPr txBox="1">
            <a:spLocks noChangeArrowheads="1"/>
          </p:cNvSpPr>
          <p:nvPr/>
        </p:nvSpPr>
        <p:spPr bwMode="auto">
          <a:xfrm>
            <a:off x="6324600" y="2362200"/>
            <a:ext cx="330200" cy="336550"/>
          </a:xfrm>
          <a:prstGeom prst="rect">
            <a:avLst/>
          </a:prstGeom>
          <a:noFill/>
          <a:ln w="12700">
            <a:noFill/>
            <a:miter lim="800000"/>
            <a:headEnd type="none" w="sm" len="sm"/>
            <a:tailEnd type="none" w="sm" len="sm"/>
          </a:ln>
        </p:spPr>
        <p:txBody>
          <a:bodyPr wrap="none">
            <a:spAutoFit/>
          </a:bodyPr>
          <a:lstStyle/>
          <a:p>
            <a:r>
              <a:rPr lang="en-US"/>
              <a:t>N</a:t>
            </a:r>
            <a:endParaRPr lang="en-GB"/>
          </a:p>
        </p:txBody>
      </p:sp>
      <p:sp>
        <p:nvSpPr>
          <p:cNvPr id="108579" name="Text Box 55"/>
          <p:cNvSpPr txBox="1">
            <a:spLocks noChangeArrowheads="1"/>
          </p:cNvSpPr>
          <p:nvPr/>
        </p:nvSpPr>
        <p:spPr bwMode="auto">
          <a:xfrm>
            <a:off x="6781800" y="2362200"/>
            <a:ext cx="296863" cy="336550"/>
          </a:xfrm>
          <a:prstGeom prst="rect">
            <a:avLst/>
          </a:prstGeom>
          <a:noFill/>
          <a:ln w="12700">
            <a:noFill/>
            <a:miter lim="800000"/>
            <a:headEnd type="none" w="sm" len="sm"/>
            <a:tailEnd type="none" w="sm" len="sm"/>
          </a:ln>
        </p:spPr>
        <p:txBody>
          <a:bodyPr wrap="none">
            <a:spAutoFit/>
          </a:bodyPr>
          <a:lstStyle/>
          <a:p>
            <a:r>
              <a:rPr lang="en-US"/>
              <a:t>1</a:t>
            </a:r>
            <a:endParaRPr lang="en-GB"/>
          </a:p>
        </p:txBody>
      </p:sp>
      <p:sp>
        <p:nvSpPr>
          <p:cNvPr id="108580" name="Text Box 56"/>
          <p:cNvSpPr txBox="1">
            <a:spLocks noChangeArrowheads="1"/>
          </p:cNvSpPr>
          <p:nvPr/>
        </p:nvSpPr>
        <p:spPr bwMode="auto">
          <a:xfrm>
            <a:off x="7543800" y="2362200"/>
            <a:ext cx="511175" cy="336550"/>
          </a:xfrm>
          <a:prstGeom prst="rect">
            <a:avLst/>
          </a:prstGeom>
          <a:noFill/>
          <a:ln w="12700">
            <a:noFill/>
            <a:miter lim="800000"/>
            <a:headEnd type="none" w="sm" len="sm"/>
            <a:tailEnd type="none" w="sm" len="sm"/>
          </a:ln>
        </p:spPr>
        <p:txBody>
          <a:bodyPr wrap="none">
            <a:spAutoFit/>
          </a:bodyPr>
          <a:lstStyle/>
          <a:p>
            <a:r>
              <a:rPr lang="en-US"/>
              <a:t>N-1</a:t>
            </a:r>
            <a:endParaRPr lang="en-GB"/>
          </a:p>
        </p:txBody>
      </p:sp>
      <p:sp>
        <p:nvSpPr>
          <p:cNvPr id="108581" name="Text Box 57"/>
          <p:cNvSpPr txBox="1">
            <a:spLocks noChangeArrowheads="1"/>
          </p:cNvSpPr>
          <p:nvPr/>
        </p:nvSpPr>
        <p:spPr bwMode="auto">
          <a:xfrm>
            <a:off x="8001000" y="2362200"/>
            <a:ext cx="330200" cy="336550"/>
          </a:xfrm>
          <a:prstGeom prst="rect">
            <a:avLst/>
          </a:prstGeom>
          <a:noFill/>
          <a:ln w="12700">
            <a:noFill/>
            <a:miter lim="800000"/>
            <a:headEnd type="none" w="sm" len="sm"/>
            <a:tailEnd type="none" w="sm" len="sm"/>
          </a:ln>
        </p:spPr>
        <p:txBody>
          <a:bodyPr wrap="none">
            <a:spAutoFit/>
          </a:bodyPr>
          <a:lstStyle/>
          <a:p>
            <a:r>
              <a:rPr lang="en-US"/>
              <a:t>N</a:t>
            </a:r>
            <a:endParaRPr lang="en-GB"/>
          </a:p>
        </p:txBody>
      </p:sp>
      <p:sp>
        <p:nvSpPr>
          <p:cNvPr id="108582" name="Text Box 58"/>
          <p:cNvSpPr txBox="1">
            <a:spLocks noChangeArrowheads="1"/>
          </p:cNvSpPr>
          <p:nvPr/>
        </p:nvSpPr>
        <p:spPr bwMode="auto">
          <a:xfrm>
            <a:off x="7086600" y="2590800"/>
            <a:ext cx="539750" cy="519113"/>
          </a:xfrm>
          <a:prstGeom prst="rect">
            <a:avLst/>
          </a:prstGeom>
          <a:noFill/>
          <a:ln w="12700">
            <a:noFill/>
            <a:miter lim="800000"/>
            <a:headEnd type="none" w="sm" len="sm"/>
            <a:tailEnd type="none" w="sm" len="sm"/>
          </a:ln>
        </p:spPr>
        <p:txBody>
          <a:bodyPr wrap="none">
            <a:spAutoFit/>
          </a:bodyPr>
          <a:lstStyle/>
          <a:p>
            <a:r>
              <a:rPr lang="en-US" sz="2800" b="1"/>
              <a:t>…</a:t>
            </a:r>
            <a:endParaRPr lang="en-GB" sz="2800" b="1"/>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rPr>
              <a:t>Πολυπλεξία σε Δίκτυα Μεταγωγής Κυκλώματος</a:t>
            </a:r>
          </a:p>
        </p:txBody>
      </p:sp>
      <p:pic>
        <p:nvPicPr>
          <p:cNvPr id="109571" name="Picture 2"/>
          <p:cNvPicPr>
            <a:picLocks noChangeAspect="1" noChangeArrowheads="1"/>
          </p:cNvPicPr>
          <p:nvPr/>
        </p:nvPicPr>
        <p:blipFill>
          <a:blip r:embed="rId2" cstate="print"/>
          <a:srcRect/>
          <a:stretch>
            <a:fillRect/>
          </a:stretch>
        </p:blipFill>
        <p:spPr bwMode="auto">
          <a:xfrm>
            <a:off x="6215063" y="1785938"/>
            <a:ext cx="1419225" cy="390525"/>
          </a:xfrm>
          <a:prstGeom prst="rect">
            <a:avLst/>
          </a:prstGeom>
          <a:noFill/>
          <a:ln w="12700">
            <a:noFill/>
            <a:miter lim="800000"/>
            <a:headEnd type="none" w="sm" len="sm"/>
            <a:tailEnd type="none" w="sm" len="sm"/>
          </a:ln>
        </p:spPr>
      </p:pic>
      <p:pic>
        <p:nvPicPr>
          <p:cNvPr id="109572" name="Picture 3"/>
          <p:cNvPicPr>
            <a:picLocks noChangeAspect="1" noChangeArrowheads="1"/>
          </p:cNvPicPr>
          <p:nvPr/>
        </p:nvPicPr>
        <p:blipFill>
          <a:blip r:embed="rId3" cstate="print"/>
          <a:srcRect/>
          <a:stretch>
            <a:fillRect/>
          </a:stretch>
        </p:blipFill>
        <p:spPr bwMode="auto">
          <a:xfrm>
            <a:off x="2686050" y="2500313"/>
            <a:ext cx="4457700" cy="1257300"/>
          </a:xfrm>
          <a:prstGeom prst="rect">
            <a:avLst/>
          </a:prstGeom>
          <a:noFill/>
          <a:ln w="12700">
            <a:noFill/>
            <a:miter lim="800000"/>
            <a:headEnd type="none" w="sm" len="sm"/>
            <a:tailEnd type="none" w="sm" len="sm"/>
          </a:ln>
        </p:spPr>
      </p:pic>
      <p:pic>
        <p:nvPicPr>
          <p:cNvPr id="109573" name="Picture 4"/>
          <p:cNvPicPr>
            <a:picLocks noChangeAspect="1" noChangeArrowheads="1"/>
          </p:cNvPicPr>
          <p:nvPr/>
        </p:nvPicPr>
        <p:blipFill>
          <a:blip r:embed="rId4" cstate="print"/>
          <a:srcRect/>
          <a:stretch>
            <a:fillRect/>
          </a:stretch>
        </p:blipFill>
        <p:spPr bwMode="auto">
          <a:xfrm>
            <a:off x="2714625" y="4457700"/>
            <a:ext cx="4424363" cy="1257300"/>
          </a:xfrm>
          <a:prstGeom prst="rect">
            <a:avLst/>
          </a:prstGeom>
          <a:noFill/>
          <a:ln w="12700">
            <a:noFill/>
            <a:miter lim="800000"/>
            <a:headEnd type="none" w="sm" len="sm"/>
            <a:tailEnd type="none" w="sm" len="sm"/>
          </a:ln>
        </p:spPr>
      </p:pic>
      <p:sp>
        <p:nvSpPr>
          <p:cNvPr id="6" name="Rectangle 7"/>
          <p:cNvSpPr>
            <a:spLocks noChangeArrowheads="1"/>
          </p:cNvSpPr>
          <p:nvPr/>
        </p:nvSpPr>
        <p:spPr bwMode="auto">
          <a:xfrm rot="16200000">
            <a:off x="1692275" y="2636838"/>
            <a:ext cx="1609725" cy="457200"/>
          </a:xfrm>
          <a:prstGeom prst="rect">
            <a:avLst/>
          </a:prstGeom>
          <a:noFill/>
          <a:ln w="9525">
            <a:noFill/>
            <a:miter lim="800000"/>
            <a:headEnd/>
            <a:tailEnd/>
          </a:ln>
        </p:spPr>
        <p:txBody>
          <a:bodyPr wrap="none">
            <a:spAutoFit/>
          </a:bodyPr>
          <a:lstStyle/>
          <a:p>
            <a:pPr>
              <a:defRPr/>
            </a:pPr>
            <a:r>
              <a:rPr lang="el-GR" sz="2400" kern="0" dirty="0">
                <a:solidFill>
                  <a:srgbClr val="000000"/>
                </a:solidFill>
                <a:latin typeface="Arial Greek"/>
              </a:rPr>
              <a:t>συχνότητα</a:t>
            </a:r>
            <a:endParaRPr lang="el-GR" dirty="0"/>
          </a:p>
        </p:txBody>
      </p:sp>
      <p:sp>
        <p:nvSpPr>
          <p:cNvPr id="7" name="Rectangle 8"/>
          <p:cNvSpPr>
            <a:spLocks noChangeArrowheads="1"/>
          </p:cNvSpPr>
          <p:nvPr/>
        </p:nvSpPr>
        <p:spPr bwMode="auto">
          <a:xfrm rot="16200000">
            <a:off x="1692275" y="4437063"/>
            <a:ext cx="1609725" cy="457200"/>
          </a:xfrm>
          <a:prstGeom prst="rect">
            <a:avLst/>
          </a:prstGeom>
          <a:noFill/>
          <a:ln w="9525">
            <a:noFill/>
            <a:miter lim="800000"/>
            <a:headEnd/>
            <a:tailEnd/>
          </a:ln>
        </p:spPr>
        <p:txBody>
          <a:bodyPr wrap="none">
            <a:spAutoFit/>
          </a:bodyPr>
          <a:lstStyle/>
          <a:p>
            <a:pPr>
              <a:defRPr/>
            </a:pPr>
            <a:r>
              <a:rPr lang="el-GR" sz="2400" kern="0" dirty="0">
                <a:solidFill>
                  <a:srgbClr val="000000"/>
                </a:solidFill>
                <a:latin typeface="Arial Greek"/>
              </a:rPr>
              <a:t>συχνότητα</a:t>
            </a:r>
            <a:endParaRPr lang="el-GR" dirty="0"/>
          </a:p>
        </p:txBody>
      </p:sp>
      <p:sp>
        <p:nvSpPr>
          <p:cNvPr id="8" name="Rectangle 9"/>
          <p:cNvSpPr/>
          <p:nvPr/>
        </p:nvSpPr>
        <p:spPr>
          <a:xfrm>
            <a:off x="6165850" y="3716338"/>
            <a:ext cx="1157288" cy="457200"/>
          </a:xfrm>
          <a:prstGeom prst="rect">
            <a:avLst/>
          </a:prstGeom>
        </p:spPr>
        <p:txBody>
          <a:bodyPr wrap="none">
            <a:spAutoFit/>
          </a:bodyPr>
          <a:lstStyle/>
          <a:p>
            <a:pPr>
              <a:defRPr/>
            </a:pPr>
            <a:r>
              <a:rPr lang="el-GR" sz="2400" kern="0" dirty="0">
                <a:solidFill>
                  <a:srgbClr val="000000"/>
                </a:solidFill>
                <a:latin typeface="Arial Greek"/>
              </a:rPr>
              <a:t>χρόνος</a:t>
            </a:r>
            <a:endParaRPr lang="el-GR" dirty="0"/>
          </a:p>
        </p:txBody>
      </p:sp>
      <p:sp>
        <p:nvSpPr>
          <p:cNvPr id="9" name="Rectangle 10"/>
          <p:cNvSpPr/>
          <p:nvPr/>
        </p:nvSpPr>
        <p:spPr>
          <a:xfrm>
            <a:off x="6381750" y="5661025"/>
            <a:ext cx="1157288" cy="457200"/>
          </a:xfrm>
          <a:prstGeom prst="rect">
            <a:avLst/>
          </a:prstGeom>
        </p:spPr>
        <p:txBody>
          <a:bodyPr wrap="none">
            <a:spAutoFit/>
          </a:bodyPr>
          <a:lstStyle/>
          <a:p>
            <a:pPr>
              <a:defRPr/>
            </a:pPr>
            <a:r>
              <a:rPr lang="el-GR" sz="2400" kern="0" dirty="0">
                <a:solidFill>
                  <a:srgbClr val="000000"/>
                </a:solidFill>
                <a:latin typeface="Arial Greek"/>
              </a:rPr>
              <a:t>χρόνος</a:t>
            </a:r>
            <a:endParaRPr lang="el-GR" dirty="0"/>
          </a:p>
        </p:txBody>
      </p:sp>
      <p:sp>
        <p:nvSpPr>
          <p:cNvPr id="10" name="Rectangle 11"/>
          <p:cNvSpPr/>
          <p:nvPr/>
        </p:nvSpPr>
        <p:spPr>
          <a:xfrm>
            <a:off x="4518025" y="1357313"/>
            <a:ext cx="1911350" cy="1077912"/>
          </a:xfrm>
          <a:prstGeom prst="rect">
            <a:avLst/>
          </a:prstGeom>
        </p:spPr>
        <p:txBody>
          <a:bodyPr wrap="none">
            <a:spAutoFit/>
          </a:bodyPr>
          <a:lstStyle/>
          <a:p>
            <a:pPr algn="l">
              <a:defRPr/>
            </a:pPr>
            <a:r>
              <a:rPr lang="el-GR" sz="2400" kern="0" dirty="0">
                <a:solidFill>
                  <a:srgbClr val="000000"/>
                </a:solidFill>
                <a:latin typeface="Arial Greek"/>
              </a:rPr>
              <a:t>Παράδειγμα:</a:t>
            </a:r>
          </a:p>
          <a:p>
            <a:pPr algn="l">
              <a:defRPr/>
            </a:pPr>
            <a:r>
              <a:rPr lang="el-GR" sz="2400" kern="0" dirty="0">
                <a:solidFill>
                  <a:srgbClr val="000000"/>
                </a:solidFill>
                <a:latin typeface="Arial Greek"/>
              </a:rPr>
              <a:t>4 χρήστες</a:t>
            </a:r>
          </a:p>
          <a:p>
            <a:pPr algn="l">
              <a:defRPr/>
            </a:pPr>
            <a:endParaRPr lang="el-GR" dirty="0"/>
          </a:p>
        </p:txBody>
      </p:sp>
      <p:sp>
        <p:nvSpPr>
          <p:cNvPr id="109579" name="Rectangle 12"/>
          <p:cNvSpPr>
            <a:spLocks noChangeArrowheads="1"/>
          </p:cNvSpPr>
          <p:nvPr/>
        </p:nvSpPr>
        <p:spPr bwMode="auto">
          <a:xfrm>
            <a:off x="468313" y="1844675"/>
            <a:ext cx="850900" cy="457200"/>
          </a:xfrm>
          <a:prstGeom prst="rect">
            <a:avLst/>
          </a:prstGeom>
          <a:noFill/>
          <a:ln w="9525">
            <a:noFill/>
            <a:miter lim="800000"/>
            <a:headEnd/>
            <a:tailEnd/>
          </a:ln>
        </p:spPr>
        <p:txBody>
          <a:bodyPr>
            <a:spAutoFit/>
          </a:bodyPr>
          <a:lstStyle/>
          <a:p>
            <a:r>
              <a:rPr lang="en-US" sz="2400" b="1">
                <a:solidFill>
                  <a:schemeClr val="accent1"/>
                </a:solidFill>
              </a:rPr>
              <a:t>FDM</a:t>
            </a:r>
            <a:endParaRPr lang="el-GR" b="1">
              <a:solidFill>
                <a:schemeClr val="accent1"/>
              </a:solidFill>
            </a:endParaRPr>
          </a:p>
        </p:txBody>
      </p:sp>
      <p:sp>
        <p:nvSpPr>
          <p:cNvPr id="109580" name="Rectangle 13"/>
          <p:cNvSpPr>
            <a:spLocks noChangeArrowheads="1"/>
          </p:cNvSpPr>
          <p:nvPr/>
        </p:nvSpPr>
        <p:spPr bwMode="auto">
          <a:xfrm>
            <a:off x="539750" y="4149725"/>
            <a:ext cx="850900" cy="457200"/>
          </a:xfrm>
          <a:prstGeom prst="rect">
            <a:avLst/>
          </a:prstGeom>
          <a:noFill/>
          <a:ln w="9525">
            <a:noFill/>
            <a:miter lim="800000"/>
            <a:headEnd/>
            <a:tailEnd/>
          </a:ln>
        </p:spPr>
        <p:txBody>
          <a:bodyPr>
            <a:spAutoFit/>
          </a:bodyPr>
          <a:lstStyle/>
          <a:p>
            <a:r>
              <a:rPr lang="en-US" sz="2400" b="1">
                <a:solidFill>
                  <a:schemeClr val="accent1"/>
                </a:solidFill>
              </a:rPr>
              <a:t>TDM</a:t>
            </a:r>
            <a:endParaRPr lang="el-GR" b="1">
              <a:solidFill>
                <a:schemeClr val="accent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1143000"/>
            <a:ext cx="9144000" cy="4648200"/>
          </a:xfrm>
          <a:prstGeom prst="rect">
            <a:avLst/>
          </a:prstGeom>
        </p:spPr>
        <p:txBody>
          <a:bodyPr/>
          <a:lstStyle/>
          <a:p>
            <a:pPr marL="342900" indent="-342900" algn="l" eaLnBrk="0" hangingPunct="0">
              <a:lnSpc>
                <a:spcPct val="90000"/>
              </a:lnSpc>
              <a:spcBef>
                <a:spcPct val="20000"/>
              </a:spcBef>
              <a:buClr>
                <a:srgbClr val="C700C7"/>
              </a:buClr>
              <a:buSzPct val="64000"/>
              <a:buFont typeface="Monotype Sorts" charset="2"/>
              <a:buNone/>
              <a:defRPr/>
            </a:pPr>
            <a:r>
              <a:rPr lang="el-GR" sz="2400" kern="0" dirty="0">
                <a:latin typeface="+mn-lt"/>
              </a:rPr>
              <a:t>Π</a:t>
            </a:r>
            <a:r>
              <a:rPr lang="el-GR" sz="2400" kern="0" dirty="0" err="1">
                <a:latin typeface="+mn-lt"/>
              </a:rPr>
              <a:t>αραδείγματα</a:t>
            </a:r>
            <a:r>
              <a:rPr lang="en-US" sz="2400" kern="0" dirty="0">
                <a:latin typeface="+mn-lt"/>
              </a:rPr>
              <a:t>:</a:t>
            </a:r>
            <a:endParaRPr lang="el-GR" sz="2400"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endParaRPr lang="en-US" sz="2400" kern="0" dirty="0">
              <a:latin typeface="+mn-lt"/>
            </a:endParaRPr>
          </a:p>
          <a:p>
            <a:pPr marL="342900" indent="-342900" algn="l" eaLnBrk="0" hangingPunct="0">
              <a:lnSpc>
                <a:spcPct val="90000"/>
              </a:lnSpc>
              <a:spcBef>
                <a:spcPct val="20000"/>
              </a:spcBef>
              <a:buClr>
                <a:srgbClr val="C700C7"/>
              </a:buClr>
              <a:buSzPct val="64000"/>
              <a:buFont typeface="Monotype Sorts" charset="2"/>
              <a:buChar char="l"/>
              <a:defRPr/>
            </a:pPr>
            <a:r>
              <a:rPr lang="el-GR" sz="2400" kern="0" dirty="0">
                <a:latin typeface="+mn-lt"/>
              </a:rPr>
              <a:t> το </a:t>
            </a:r>
            <a:r>
              <a:rPr lang="en-US" sz="2400" kern="0" dirty="0">
                <a:latin typeface="+mn-lt"/>
              </a:rPr>
              <a:t>FM </a:t>
            </a:r>
            <a:r>
              <a:rPr lang="el-GR" sz="2400" kern="0" dirty="0">
                <a:latin typeface="+mn-lt"/>
              </a:rPr>
              <a:t>ραδιόφωνο</a:t>
            </a:r>
            <a:r>
              <a:rPr lang="en-US" sz="2400" kern="0" dirty="0">
                <a:latin typeface="+mn-lt"/>
              </a:rPr>
              <a:t> </a:t>
            </a:r>
            <a:r>
              <a:rPr lang="el-GR" sz="2400" kern="0" dirty="0">
                <a:latin typeface="+mn-lt"/>
              </a:rPr>
              <a:t>χρησιμοποιεί το </a:t>
            </a:r>
            <a:r>
              <a:rPr lang="en-US" sz="2400" kern="0" dirty="0">
                <a:latin typeface="+mn-lt"/>
              </a:rPr>
              <a:t>FDM </a:t>
            </a:r>
            <a:r>
              <a:rPr lang="el-GR" sz="2400" kern="0" dirty="0">
                <a:latin typeface="+mn-lt"/>
              </a:rPr>
              <a:t>για να μοιραστούν οι σταθμοί της </a:t>
            </a:r>
            <a:r>
              <a:rPr lang="en-US" sz="2400" kern="0" dirty="0">
                <a:latin typeface="+mn-lt"/>
              </a:rPr>
              <a:t>microwave </a:t>
            </a:r>
            <a:r>
              <a:rPr lang="el-GR" sz="2400" kern="0" dirty="0">
                <a:latin typeface="+mn-lt"/>
              </a:rPr>
              <a:t>μπάντας συχνοτήτων</a:t>
            </a:r>
          </a:p>
          <a:p>
            <a:pPr marL="342900" indent="-342900" algn="l" eaLnBrk="0" hangingPunct="0">
              <a:lnSpc>
                <a:spcPct val="90000"/>
              </a:lnSpc>
              <a:spcBef>
                <a:spcPct val="20000"/>
              </a:spcBef>
              <a:buClr>
                <a:srgbClr val="C700C7"/>
              </a:buClr>
              <a:buSzPct val="64000"/>
              <a:buFont typeface="Monotype Sorts" charset="2"/>
              <a:buNone/>
              <a:defRPr/>
            </a:pPr>
            <a:endParaRPr lang="el-GR" sz="2400" kern="0" dirty="0">
              <a:latin typeface="+mn-lt"/>
            </a:endParaRPr>
          </a:p>
          <a:p>
            <a:pPr marL="342900" indent="-342900" algn="l" eaLnBrk="0" hangingPunct="0">
              <a:lnSpc>
                <a:spcPct val="90000"/>
              </a:lnSpc>
              <a:spcBef>
                <a:spcPct val="20000"/>
              </a:spcBef>
              <a:buClr>
                <a:srgbClr val="C700C7"/>
              </a:buClr>
              <a:buSzPct val="64000"/>
              <a:buFont typeface="Monotype Sorts" charset="2"/>
              <a:buChar char="l"/>
              <a:defRPr/>
            </a:pPr>
            <a:r>
              <a:rPr lang="el-GR" sz="2400" kern="0" dirty="0">
                <a:latin typeface="+mn-lt"/>
              </a:rPr>
              <a:t>το τηλέφωνο, η μπάντα συχνοτήτων έχει πλάτος 4</a:t>
            </a:r>
            <a:r>
              <a:rPr lang="en-US" sz="2400" kern="0" dirty="0">
                <a:latin typeface="+mn-lt"/>
              </a:rPr>
              <a:t>kHz (</a:t>
            </a:r>
            <a:r>
              <a:rPr lang="el-GR" sz="2400" kern="0" dirty="0">
                <a:latin typeface="+mn-lt"/>
              </a:rPr>
              <a:t>4,000 κύκλοι το δευτερόλεπτο) </a:t>
            </a:r>
            <a:endParaRPr lang="en-US" sz="2400"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r>
              <a:rPr lang="el-GR" sz="2400" kern="0" dirty="0">
                <a:latin typeface="+mn-lt"/>
              </a:rPr>
              <a:t>Το πλάτος της μπάντας λέγεται </a:t>
            </a:r>
            <a:r>
              <a:rPr lang="en-US" sz="2400" u="sng" kern="0" dirty="0">
                <a:latin typeface="+mn-lt"/>
              </a:rPr>
              <a:t>bandwidth</a:t>
            </a:r>
            <a:endParaRPr lang="el-GR" sz="2400" u="sng"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endParaRPr lang="en-US" sz="2400"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r>
              <a:rPr lang="el-GR" sz="2400" kern="0" dirty="0">
                <a:latin typeface="+mn-lt"/>
              </a:rPr>
              <a:t>Στην τηλεφωνία έχουμε κυρίως </a:t>
            </a:r>
            <a:r>
              <a:rPr lang="en-US" sz="2400" kern="0" dirty="0">
                <a:latin typeface="+mn-lt"/>
              </a:rPr>
              <a:t>TDM</a:t>
            </a:r>
          </a:p>
          <a:p>
            <a:pPr marL="342900" indent="-342900" algn="l" eaLnBrk="0" hangingPunct="0">
              <a:lnSpc>
                <a:spcPct val="90000"/>
              </a:lnSpc>
              <a:spcBef>
                <a:spcPct val="20000"/>
              </a:spcBef>
              <a:buClr>
                <a:srgbClr val="C700C7"/>
              </a:buClr>
              <a:buSzPct val="64000"/>
              <a:buFont typeface="Monotype Sorts" charset="2"/>
              <a:buNone/>
              <a:defRPr/>
            </a:pPr>
            <a:endParaRPr lang="el-GR" sz="2400" kern="0" dirty="0">
              <a:latin typeface="+mn-lt"/>
            </a:endParaRPr>
          </a:p>
        </p:txBody>
      </p:sp>
      <p:sp>
        <p:nvSpPr>
          <p:cNvPr id="4"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latin typeface="+mj-lt"/>
                <a:cs typeface="+mj-cs"/>
              </a:rPr>
              <a:t>Πολυπλεξία σε Δίκτυα Μεταγωγής Κυκλώματος</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rPr>
              <a:t>Πολυπλεξία σε Δίκτυα Μεταγωγής Κυκλώματος</a:t>
            </a:r>
          </a:p>
        </p:txBody>
      </p:sp>
      <p:sp>
        <p:nvSpPr>
          <p:cNvPr id="3" name="Rectangle 3"/>
          <p:cNvSpPr txBox="1">
            <a:spLocks noChangeArrowheads="1"/>
          </p:cNvSpPr>
          <p:nvPr/>
        </p:nvSpPr>
        <p:spPr>
          <a:xfrm>
            <a:off x="0" y="1143000"/>
            <a:ext cx="9144000" cy="4648200"/>
          </a:xfrm>
          <a:prstGeom prst="rect">
            <a:avLst/>
          </a:prstGeom>
        </p:spPr>
        <p:txBody>
          <a:bodyPr/>
          <a:lstStyle/>
          <a:p>
            <a:pPr marL="342900" indent="-342900" algn="l">
              <a:spcBef>
                <a:spcPct val="20000"/>
              </a:spcBef>
              <a:buClr>
                <a:srgbClr val="C700C7"/>
              </a:buClr>
              <a:buSzPct val="64000"/>
              <a:buFont typeface="Monotype Sorts" pitchFamily="2" charset="2"/>
              <a:buChar char="l"/>
              <a:defRPr/>
            </a:pPr>
            <a:r>
              <a:rPr lang="en-US" sz="2400" b="1" kern="0">
                <a:solidFill>
                  <a:srgbClr val="3333FF"/>
                </a:solidFill>
                <a:latin typeface="+mn-lt"/>
              </a:rPr>
              <a:t>FDM</a:t>
            </a:r>
            <a:r>
              <a:rPr lang="en-US" sz="2400" kern="0">
                <a:latin typeface="+mn-lt"/>
              </a:rPr>
              <a:t>: </a:t>
            </a:r>
          </a:p>
          <a:p>
            <a:pPr marL="742950" lvl="1" indent="-285750" algn="l">
              <a:spcBef>
                <a:spcPct val="20000"/>
              </a:spcBef>
              <a:buClr>
                <a:srgbClr val="C700C7"/>
              </a:buClr>
              <a:buSzPct val="64000"/>
              <a:buFont typeface="Monotype Sorts" pitchFamily="2" charset="2"/>
              <a:buChar char="n"/>
              <a:defRPr/>
            </a:pPr>
            <a:r>
              <a:rPr lang="el-GR" sz="2400" kern="0">
                <a:latin typeface="+mn-lt"/>
              </a:rPr>
              <a:t>προσαρμόζει το σήμα στα χαρακτηριστικά του μέσου</a:t>
            </a:r>
            <a:endParaRPr lang="en-US" sz="2400" kern="0">
              <a:latin typeface="+mn-lt"/>
            </a:endParaRPr>
          </a:p>
          <a:p>
            <a:pPr marL="742950" lvl="1" indent="-285750" algn="l">
              <a:spcBef>
                <a:spcPct val="20000"/>
              </a:spcBef>
              <a:buClr>
                <a:srgbClr val="C700C7"/>
              </a:buClr>
              <a:buSzPct val="64000"/>
              <a:buFont typeface="Monotype Sorts" pitchFamily="2" charset="2"/>
              <a:buChar char="n"/>
              <a:defRPr/>
            </a:pPr>
            <a:r>
              <a:rPr lang="el-GR" sz="2400" kern="0">
                <a:latin typeface="+mn-lt"/>
              </a:rPr>
              <a:t>παράδειγμα</a:t>
            </a:r>
            <a:r>
              <a:rPr lang="en-US" sz="2400" kern="0">
                <a:latin typeface="+mn-lt"/>
              </a:rPr>
              <a:t>: </a:t>
            </a:r>
            <a:r>
              <a:rPr lang="el-GR" sz="2400" kern="0">
                <a:latin typeface="+mn-lt"/>
              </a:rPr>
              <a:t>μετάδοση τηλεόρασης</a:t>
            </a:r>
            <a:endParaRPr lang="en-US" sz="2400" kern="0">
              <a:latin typeface="+mn-lt"/>
            </a:endParaRPr>
          </a:p>
          <a:p>
            <a:pPr marL="342900" indent="-342900" algn="l">
              <a:spcBef>
                <a:spcPct val="20000"/>
              </a:spcBef>
              <a:buClr>
                <a:srgbClr val="C700C7"/>
              </a:buClr>
              <a:buSzPct val="64000"/>
              <a:buFont typeface="Monotype Sorts" pitchFamily="2" charset="2"/>
              <a:buChar char="l"/>
              <a:defRPr/>
            </a:pPr>
            <a:r>
              <a:rPr lang="en-US" sz="2400" b="1" kern="0">
                <a:solidFill>
                  <a:srgbClr val="3333FF"/>
                </a:solidFill>
                <a:latin typeface="+mn-lt"/>
              </a:rPr>
              <a:t>TDM</a:t>
            </a:r>
            <a:r>
              <a:rPr lang="en-US" sz="2400" kern="0">
                <a:latin typeface="+mn-lt"/>
              </a:rPr>
              <a:t>:</a:t>
            </a:r>
          </a:p>
          <a:p>
            <a:pPr marL="742950" lvl="1" indent="-285750" algn="l">
              <a:spcBef>
                <a:spcPct val="20000"/>
              </a:spcBef>
              <a:buClr>
                <a:srgbClr val="C700C7"/>
              </a:buClr>
              <a:buSzPct val="64000"/>
              <a:buFont typeface="Monotype Sorts" pitchFamily="2" charset="2"/>
              <a:buChar char="n"/>
              <a:defRPr/>
            </a:pPr>
            <a:r>
              <a:rPr lang="el-GR" sz="2400" kern="0">
                <a:latin typeface="+mn-lt"/>
              </a:rPr>
              <a:t>κατάλληλο για σύγχρονη επικοινωνία</a:t>
            </a:r>
            <a:endParaRPr lang="en-US" sz="2400" kern="0">
              <a:latin typeface="+mn-lt"/>
            </a:endParaRPr>
          </a:p>
          <a:p>
            <a:pPr marL="742950" lvl="1" indent="-285750" algn="l">
              <a:spcBef>
                <a:spcPct val="20000"/>
              </a:spcBef>
              <a:buClr>
                <a:srgbClr val="C700C7"/>
              </a:buClr>
              <a:buSzPct val="64000"/>
              <a:buFont typeface="Monotype Sorts" pitchFamily="2" charset="2"/>
              <a:buChar char="n"/>
              <a:defRPr/>
            </a:pPr>
            <a:r>
              <a:rPr lang="el-GR" sz="2400" kern="0">
                <a:latin typeface="+mn-lt"/>
              </a:rPr>
              <a:t>παράδειγμα</a:t>
            </a:r>
            <a:r>
              <a:rPr lang="en-US" sz="2400" kern="0">
                <a:latin typeface="+mn-lt"/>
              </a:rPr>
              <a:t>: </a:t>
            </a:r>
            <a:r>
              <a:rPr lang="el-GR" sz="2400" kern="0">
                <a:latin typeface="+mn-lt"/>
              </a:rPr>
              <a:t>σταθερή τηλεφωνία, κινητή τηλεφωνία (</a:t>
            </a:r>
            <a:r>
              <a:rPr lang="en-US" sz="2400" kern="0">
                <a:latin typeface="+mn-lt"/>
              </a:rPr>
              <a:t>GSM)</a:t>
            </a:r>
          </a:p>
          <a:p>
            <a:pPr marL="342900" indent="-342900" algn="l">
              <a:spcBef>
                <a:spcPct val="20000"/>
              </a:spcBef>
              <a:buClr>
                <a:srgbClr val="C700C7"/>
              </a:buClr>
              <a:buSzPct val="64000"/>
              <a:buFont typeface="Monotype Sorts" pitchFamily="2" charset="2"/>
              <a:buChar char="l"/>
              <a:defRPr/>
            </a:pPr>
            <a:r>
              <a:rPr lang="el-GR" sz="2400" kern="0">
                <a:latin typeface="+mn-lt"/>
              </a:rPr>
              <a:t>Κι οι δύο τεχνικές </a:t>
            </a:r>
            <a:r>
              <a:rPr lang="el-GR" sz="2400" b="1" kern="0">
                <a:solidFill>
                  <a:schemeClr val="accent1"/>
                </a:solidFill>
                <a:latin typeface="+mn-lt"/>
              </a:rPr>
              <a:t>δεσμεύουν πόρους</a:t>
            </a:r>
            <a:r>
              <a:rPr lang="el-GR" sz="2400" kern="0">
                <a:latin typeface="+mn-lt"/>
              </a:rPr>
              <a:t> (συχνότητα ή χρονοθυρίδες) με στατικό τρόπο</a:t>
            </a:r>
            <a:endParaRPr lang="en-US" sz="2400" kern="0">
              <a:latin typeface="+mn-lt"/>
            </a:endParaRPr>
          </a:p>
          <a:p>
            <a:pPr marL="342900" indent="-342900" algn="l">
              <a:spcBef>
                <a:spcPct val="20000"/>
              </a:spcBef>
              <a:buClr>
                <a:srgbClr val="C700C7"/>
              </a:buClr>
              <a:buSzPct val="64000"/>
              <a:buFont typeface="Monotype Sorts" pitchFamily="2" charset="2"/>
              <a:buChar char="l"/>
              <a:defRPr/>
            </a:pPr>
            <a:r>
              <a:rPr lang="el-GR" sz="2400" kern="0">
                <a:latin typeface="+mn-lt"/>
              </a:rPr>
              <a:t>Λόγω της </a:t>
            </a:r>
            <a:r>
              <a:rPr lang="el-GR" sz="2400" b="1" kern="0">
                <a:solidFill>
                  <a:schemeClr val="accent1"/>
                </a:solidFill>
                <a:latin typeface="+mn-lt"/>
              </a:rPr>
              <a:t>στατικής</a:t>
            </a:r>
            <a:r>
              <a:rPr lang="el-GR" sz="2400" kern="0">
                <a:latin typeface="+mn-lt"/>
              </a:rPr>
              <a:t> δέσμευσης </a:t>
            </a:r>
            <a:r>
              <a:rPr lang="el-GR" sz="2400" b="1" kern="0">
                <a:solidFill>
                  <a:schemeClr val="accent1"/>
                </a:solidFill>
                <a:latin typeface="+mn-lt"/>
              </a:rPr>
              <a:t>δεν είναι αποδοτικές</a:t>
            </a:r>
            <a:r>
              <a:rPr lang="el-GR" sz="2400" kern="0">
                <a:latin typeface="+mn-lt"/>
              </a:rPr>
              <a:t> για </a:t>
            </a:r>
            <a:r>
              <a:rPr lang="el-GR" sz="2400" b="1" kern="0">
                <a:latin typeface="+mn-lt"/>
              </a:rPr>
              <a:t>εκρηκτική κίνηση</a:t>
            </a:r>
            <a:r>
              <a:rPr lang="el-GR" sz="2400" kern="0">
                <a:latin typeface="+mn-lt"/>
              </a:rPr>
              <a:t> (</a:t>
            </a:r>
            <a:r>
              <a:rPr lang="en-US" sz="2400" kern="0">
                <a:latin typeface="+mn-lt"/>
              </a:rPr>
              <a:t>bursty traffic)</a:t>
            </a:r>
            <a:endParaRPr lang="en-GB" sz="2400" kern="0" dirty="0">
              <a:latin typeface="+mn-l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l-GR" smtClean="0"/>
              <a:t>Στατιστική πολυπλεξία (</a:t>
            </a:r>
            <a:r>
              <a:rPr lang="en-US" smtClean="0"/>
              <a:t>statistical multiplexing)</a:t>
            </a:r>
            <a:endParaRPr lang="en-GB" smtClean="0"/>
          </a:p>
        </p:txBody>
      </p:sp>
      <p:sp>
        <p:nvSpPr>
          <p:cNvPr id="112643" name="Rectangle 3"/>
          <p:cNvSpPr>
            <a:spLocks noChangeArrowheads="1"/>
          </p:cNvSpPr>
          <p:nvPr/>
        </p:nvSpPr>
        <p:spPr bwMode="auto">
          <a:xfrm>
            <a:off x="0" y="1052513"/>
            <a:ext cx="9429750" cy="2590800"/>
          </a:xfrm>
          <a:prstGeom prst="rect">
            <a:avLst/>
          </a:prstGeom>
          <a:noFill/>
          <a:ln w="9525">
            <a:noFill/>
            <a:miter lim="800000"/>
            <a:headEnd/>
            <a:tailEnd/>
          </a:ln>
        </p:spPr>
        <p:txBody>
          <a:bodyPr/>
          <a:lstStyle/>
          <a:p>
            <a:pPr marL="342900" indent="-342900" algn="l">
              <a:lnSpc>
                <a:spcPct val="90000"/>
              </a:lnSpc>
              <a:spcBef>
                <a:spcPct val="20000"/>
              </a:spcBef>
              <a:buClr>
                <a:srgbClr val="C700C7"/>
              </a:buClr>
              <a:buSzPct val="64000"/>
              <a:buFont typeface="Monotype Sorts" pitchFamily="2" charset="2"/>
              <a:buChar char="l"/>
            </a:pPr>
            <a:r>
              <a:rPr lang="el-GR" sz="2200"/>
              <a:t>Διαίρεση χρόνου «</a:t>
            </a:r>
            <a:r>
              <a:rPr lang="el-GR" sz="2200" b="1"/>
              <a:t>κατ’ αίτηση</a:t>
            </a:r>
            <a:r>
              <a:rPr lang="el-GR" sz="2200"/>
              <a:t>»</a:t>
            </a:r>
            <a:endParaRPr lang="en-US" sz="2200"/>
          </a:p>
          <a:p>
            <a:pPr marL="342900" indent="-342900" algn="l">
              <a:lnSpc>
                <a:spcPct val="90000"/>
              </a:lnSpc>
              <a:spcBef>
                <a:spcPct val="20000"/>
              </a:spcBef>
              <a:buClr>
                <a:srgbClr val="C700C7"/>
              </a:buClr>
              <a:buSzPct val="64000"/>
              <a:buFont typeface="Monotype Sorts" pitchFamily="2" charset="2"/>
              <a:buChar char="l"/>
            </a:pPr>
            <a:r>
              <a:rPr lang="el-GR" sz="2200"/>
              <a:t>Χρονοπρογραμματισμός συνδέσμου ανά πακέτο</a:t>
            </a:r>
            <a:endParaRPr lang="en-US" sz="2200"/>
          </a:p>
          <a:p>
            <a:pPr marL="342900" indent="-342900" algn="l">
              <a:lnSpc>
                <a:spcPct val="90000"/>
              </a:lnSpc>
              <a:spcBef>
                <a:spcPct val="20000"/>
              </a:spcBef>
              <a:buClr>
                <a:srgbClr val="C700C7"/>
              </a:buClr>
              <a:buSzPct val="64000"/>
              <a:buFont typeface="Monotype Sorts" pitchFamily="2" charset="2"/>
              <a:buChar char="l"/>
            </a:pPr>
            <a:r>
              <a:rPr lang="el-GR" sz="2200"/>
              <a:t>Πακέτα από </a:t>
            </a:r>
            <a:r>
              <a:rPr lang="el-GR" sz="2200" b="1"/>
              <a:t>διαφορετικές πηγές</a:t>
            </a:r>
            <a:r>
              <a:rPr lang="el-GR" sz="2200"/>
              <a:t> εναλλάσσονται στον σύνδεσμο</a:t>
            </a:r>
            <a:endParaRPr lang="en-US" sz="2200"/>
          </a:p>
          <a:p>
            <a:pPr marL="342900" indent="-342900" algn="l">
              <a:lnSpc>
                <a:spcPct val="90000"/>
              </a:lnSpc>
              <a:spcBef>
                <a:spcPct val="20000"/>
              </a:spcBef>
              <a:buClr>
                <a:srgbClr val="C700C7"/>
              </a:buClr>
              <a:buSzPct val="64000"/>
              <a:buFont typeface="Monotype Sorts" pitchFamily="2" charset="2"/>
              <a:buChar char="l"/>
            </a:pPr>
            <a:r>
              <a:rPr lang="el-GR" sz="2200"/>
              <a:t>Ζητήματα</a:t>
            </a:r>
            <a:r>
              <a:rPr lang="en-US" sz="2200"/>
              <a:t>:</a:t>
            </a:r>
          </a:p>
          <a:p>
            <a:pPr marL="742950" lvl="1" indent="-285750" algn="l">
              <a:lnSpc>
                <a:spcPct val="90000"/>
              </a:lnSpc>
              <a:spcBef>
                <a:spcPct val="20000"/>
              </a:spcBef>
              <a:buClr>
                <a:srgbClr val="C700C7"/>
              </a:buClr>
              <a:buSzPct val="64000"/>
              <a:buFont typeface="Monotype Sorts" pitchFamily="2" charset="2"/>
              <a:buChar char="n"/>
            </a:pPr>
            <a:r>
              <a:rPr lang="el-GR" sz="2200"/>
              <a:t>Τα πακέτα χρειάζονται ετικέτες (</a:t>
            </a:r>
            <a:r>
              <a:rPr lang="en-US" sz="2200"/>
              <a:t>labels) </a:t>
            </a:r>
            <a:r>
              <a:rPr lang="el-GR" sz="2200"/>
              <a:t>ή διευθύνσεις</a:t>
            </a:r>
            <a:r>
              <a:rPr lang="en-US" sz="2200"/>
              <a:t> (addresses)</a:t>
            </a:r>
          </a:p>
          <a:p>
            <a:pPr marL="742950" lvl="1" indent="-285750" algn="l">
              <a:lnSpc>
                <a:spcPct val="90000"/>
              </a:lnSpc>
              <a:spcBef>
                <a:spcPct val="20000"/>
              </a:spcBef>
              <a:buClr>
                <a:srgbClr val="C700C7"/>
              </a:buClr>
              <a:buSzPct val="64000"/>
              <a:buFont typeface="Monotype Sorts" pitchFamily="2" charset="2"/>
              <a:buNone/>
            </a:pPr>
            <a:r>
              <a:rPr lang="el-GR" sz="2200">
                <a:solidFill>
                  <a:srgbClr val="3333FF"/>
                </a:solidFill>
                <a:sym typeface="Wingdings" pitchFamily="2" charset="2"/>
              </a:rPr>
              <a:t> </a:t>
            </a:r>
            <a:r>
              <a:rPr lang="el-GR" sz="2200">
                <a:solidFill>
                  <a:srgbClr val="3333FF"/>
                </a:solidFill>
              </a:rPr>
              <a:t>Απαιτείται η ενταμίευση πακέτων</a:t>
            </a:r>
            <a:endParaRPr lang="en-US" sz="2200">
              <a:solidFill>
                <a:srgbClr val="3333FF"/>
              </a:solidFill>
            </a:endParaRPr>
          </a:p>
          <a:p>
            <a:pPr marL="342900" indent="-342900" algn="l">
              <a:lnSpc>
                <a:spcPct val="90000"/>
              </a:lnSpc>
              <a:spcBef>
                <a:spcPct val="20000"/>
              </a:spcBef>
              <a:buClr>
                <a:srgbClr val="C700C7"/>
              </a:buClr>
              <a:buSzPct val="64000"/>
              <a:buFont typeface="Monotype Sorts" pitchFamily="2" charset="2"/>
              <a:buNone/>
            </a:pPr>
            <a:r>
              <a:rPr lang="el-GR" sz="2200">
                <a:solidFill>
                  <a:schemeClr val="accent1"/>
                </a:solidFill>
                <a:sym typeface="Wingdings" pitchFamily="2" charset="2"/>
              </a:rPr>
              <a:t></a:t>
            </a:r>
            <a:r>
              <a:rPr lang="en-US" sz="2200">
                <a:solidFill>
                  <a:schemeClr val="accent1"/>
                </a:solidFill>
                <a:sym typeface="Wingdings" pitchFamily="2" charset="2"/>
              </a:rPr>
              <a:t>  </a:t>
            </a:r>
            <a:r>
              <a:rPr lang="el-GR" sz="2200"/>
              <a:t>Μπορεί να συμβεί</a:t>
            </a:r>
            <a:r>
              <a:rPr lang="el-GR" sz="2200">
                <a:solidFill>
                  <a:schemeClr val="accent1"/>
                </a:solidFill>
              </a:rPr>
              <a:t> </a:t>
            </a:r>
            <a:r>
              <a:rPr lang="el-GR" sz="2200" b="1">
                <a:solidFill>
                  <a:schemeClr val="accent1"/>
                </a:solidFill>
              </a:rPr>
              <a:t>υπερχείλιση ενταμιευτών</a:t>
            </a:r>
            <a:r>
              <a:rPr lang="el-GR" sz="2200">
                <a:solidFill>
                  <a:schemeClr val="accent1"/>
                </a:solidFill>
              </a:rPr>
              <a:t> </a:t>
            </a:r>
            <a:r>
              <a:rPr lang="el-GR" sz="2200"/>
              <a:t>σε </a:t>
            </a:r>
            <a:r>
              <a:rPr lang="el-GR" sz="2200" b="1"/>
              <a:t>καταστάσεις συμφόρησης</a:t>
            </a:r>
            <a:endParaRPr lang="en-US" sz="2200" b="1"/>
          </a:p>
        </p:txBody>
      </p:sp>
      <p:grpSp>
        <p:nvGrpSpPr>
          <p:cNvPr id="112644" name="Group 67"/>
          <p:cNvGrpSpPr>
            <a:grpSpLocks/>
          </p:cNvGrpSpPr>
          <p:nvPr/>
        </p:nvGrpSpPr>
        <p:grpSpPr bwMode="auto">
          <a:xfrm>
            <a:off x="2214563" y="4143375"/>
            <a:ext cx="4943475" cy="2362200"/>
            <a:chOff x="1248" y="2448"/>
            <a:chExt cx="3114" cy="1488"/>
          </a:xfrm>
        </p:grpSpPr>
        <p:sp>
          <p:nvSpPr>
            <p:cNvPr id="112645" name="Freeform 4"/>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close/>
                </a:path>
              </a:pathLst>
            </a:custGeom>
            <a:solidFill>
              <a:srgbClr val="CCFFFF"/>
            </a:solidFill>
            <a:ln w="9525">
              <a:noFill/>
              <a:round/>
              <a:headEnd/>
              <a:tailEnd/>
            </a:ln>
          </p:spPr>
          <p:txBody>
            <a:bodyPr/>
            <a:lstStyle/>
            <a:p>
              <a:endParaRPr lang="el-GR"/>
            </a:p>
          </p:txBody>
        </p:sp>
        <p:sp>
          <p:nvSpPr>
            <p:cNvPr id="112646" name="Freeform 5"/>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path>
              </a:pathLst>
            </a:custGeom>
            <a:noFill/>
            <a:ln w="7938">
              <a:solidFill>
                <a:srgbClr val="000000"/>
              </a:solidFill>
              <a:round/>
              <a:headEnd/>
              <a:tailEnd/>
            </a:ln>
          </p:spPr>
          <p:txBody>
            <a:bodyPr/>
            <a:lstStyle/>
            <a:p>
              <a:endParaRPr lang="el-GR"/>
            </a:p>
          </p:txBody>
        </p:sp>
        <p:sp>
          <p:nvSpPr>
            <p:cNvPr id="112647" name="Freeform 6"/>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close/>
                </a:path>
              </a:pathLst>
            </a:custGeom>
            <a:solidFill>
              <a:srgbClr val="CCFFFF"/>
            </a:solidFill>
            <a:ln w="9525">
              <a:noFill/>
              <a:round/>
              <a:headEnd/>
              <a:tailEnd/>
            </a:ln>
          </p:spPr>
          <p:txBody>
            <a:bodyPr/>
            <a:lstStyle/>
            <a:p>
              <a:endParaRPr lang="el-GR"/>
            </a:p>
          </p:txBody>
        </p:sp>
        <p:sp>
          <p:nvSpPr>
            <p:cNvPr id="112648" name="Freeform 7"/>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path>
              </a:pathLst>
            </a:custGeom>
            <a:noFill/>
            <a:ln w="7938">
              <a:solidFill>
                <a:srgbClr val="000000"/>
              </a:solidFill>
              <a:round/>
              <a:headEnd/>
              <a:tailEnd/>
            </a:ln>
          </p:spPr>
          <p:txBody>
            <a:bodyPr/>
            <a:lstStyle/>
            <a:p>
              <a:endParaRPr lang="el-GR"/>
            </a:p>
          </p:txBody>
        </p:sp>
        <p:sp>
          <p:nvSpPr>
            <p:cNvPr id="112649" name="Freeform 8"/>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close/>
                </a:path>
              </a:pathLst>
            </a:custGeom>
            <a:solidFill>
              <a:srgbClr val="CCFFFF"/>
            </a:solidFill>
            <a:ln w="9525">
              <a:noFill/>
              <a:round/>
              <a:headEnd/>
              <a:tailEnd/>
            </a:ln>
          </p:spPr>
          <p:txBody>
            <a:bodyPr/>
            <a:lstStyle/>
            <a:p>
              <a:endParaRPr lang="el-GR"/>
            </a:p>
          </p:txBody>
        </p:sp>
        <p:sp>
          <p:nvSpPr>
            <p:cNvPr id="112650" name="Freeform 9"/>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path>
              </a:pathLst>
            </a:custGeom>
            <a:noFill/>
            <a:ln w="7938">
              <a:solidFill>
                <a:srgbClr val="000000"/>
              </a:solidFill>
              <a:round/>
              <a:headEnd/>
              <a:tailEnd/>
            </a:ln>
          </p:spPr>
          <p:txBody>
            <a:bodyPr/>
            <a:lstStyle/>
            <a:p>
              <a:endParaRPr lang="el-GR"/>
            </a:p>
          </p:txBody>
        </p:sp>
        <p:sp>
          <p:nvSpPr>
            <p:cNvPr id="112651" name="Freeform 10"/>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close/>
                </a:path>
              </a:pathLst>
            </a:custGeom>
            <a:solidFill>
              <a:srgbClr val="CCFFFF"/>
            </a:solidFill>
            <a:ln w="9525">
              <a:noFill/>
              <a:round/>
              <a:headEnd/>
              <a:tailEnd/>
            </a:ln>
          </p:spPr>
          <p:txBody>
            <a:bodyPr/>
            <a:lstStyle/>
            <a:p>
              <a:endParaRPr lang="el-GR"/>
            </a:p>
          </p:txBody>
        </p:sp>
        <p:sp>
          <p:nvSpPr>
            <p:cNvPr id="112652" name="Freeform 11"/>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path>
              </a:pathLst>
            </a:custGeom>
            <a:noFill/>
            <a:ln w="7938">
              <a:solidFill>
                <a:srgbClr val="000000"/>
              </a:solidFill>
              <a:round/>
              <a:headEnd/>
              <a:tailEnd/>
            </a:ln>
          </p:spPr>
          <p:txBody>
            <a:bodyPr/>
            <a:lstStyle/>
            <a:p>
              <a:endParaRPr lang="el-GR"/>
            </a:p>
          </p:txBody>
        </p:sp>
        <p:sp>
          <p:nvSpPr>
            <p:cNvPr id="112653" name="Freeform 12"/>
            <p:cNvSpPr>
              <a:spLocks/>
            </p:cNvSpPr>
            <p:nvPr/>
          </p:nvSpPr>
          <p:spPr bwMode="auto">
            <a:xfrm>
              <a:off x="1251" y="2448"/>
              <a:ext cx="442" cy="356"/>
            </a:xfrm>
            <a:custGeom>
              <a:avLst/>
              <a:gdLst>
                <a:gd name="T0" fmla="*/ 0 w 421"/>
                <a:gd name="T1" fmla="*/ 0 h 419"/>
                <a:gd name="T2" fmla="*/ 683 w 421"/>
                <a:gd name="T3" fmla="*/ 0 h 419"/>
                <a:gd name="T4" fmla="*/ 683 w 421"/>
                <a:gd name="T5" fmla="*/ 82 h 419"/>
                <a:gd name="T6" fmla="*/ 0 w 421"/>
                <a:gd name="T7" fmla="*/ 82 h 419"/>
                <a:gd name="T8" fmla="*/ 0 w 421"/>
                <a:gd name="T9" fmla="*/ 0 h 419"/>
                <a:gd name="T10" fmla="*/ 0 w 421"/>
                <a:gd name="T11" fmla="*/ 0 h 419"/>
                <a:gd name="T12" fmla="*/ 0 60000 65536"/>
                <a:gd name="T13" fmla="*/ 0 60000 65536"/>
                <a:gd name="T14" fmla="*/ 0 60000 65536"/>
                <a:gd name="T15" fmla="*/ 0 60000 65536"/>
                <a:gd name="T16" fmla="*/ 0 60000 65536"/>
                <a:gd name="T17" fmla="*/ 0 60000 65536"/>
                <a:gd name="T18" fmla="*/ 0 w 421"/>
                <a:gd name="T19" fmla="*/ 0 h 419"/>
                <a:gd name="T20" fmla="*/ 421 w 421"/>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421" h="419">
                  <a:moveTo>
                    <a:pt x="0" y="0"/>
                  </a:moveTo>
                  <a:lnTo>
                    <a:pt x="421" y="0"/>
                  </a:lnTo>
                  <a:lnTo>
                    <a:pt x="421" y="419"/>
                  </a:lnTo>
                  <a:lnTo>
                    <a:pt x="0" y="419"/>
                  </a:lnTo>
                  <a:lnTo>
                    <a:pt x="0" y="0"/>
                  </a:lnTo>
                </a:path>
              </a:pathLst>
            </a:custGeom>
            <a:noFill/>
            <a:ln w="7938">
              <a:solidFill>
                <a:srgbClr val="000000"/>
              </a:solidFill>
              <a:round/>
              <a:headEnd/>
              <a:tailEnd/>
            </a:ln>
          </p:spPr>
          <p:txBody>
            <a:bodyPr/>
            <a:lstStyle/>
            <a:p>
              <a:endParaRPr lang="el-GR"/>
            </a:p>
          </p:txBody>
        </p:sp>
        <p:sp>
          <p:nvSpPr>
            <p:cNvPr id="112654" name="Freeform 13"/>
            <p:cNvSpPr>
              <a:spLocks/>
            </p:cNvSpPr>
            <p:nvPr/>
          </p:nvSpPr>
          <p:spPr bwMode="auto">
            <a:xfrm>
              <a:off x="1248" y="2970"/>
              <a:ext cx="453" cy="400"/>
            </a:xfrm>
            <a:custGeom>
              <a:avLst/>
              <a:gdLst>
                <a:gd name="T0" fmla="*/ 0 w 421"/>
                <a:gd name="T1" fmla="*/ 0 h 421"/>
                <a:gd name="T2" fmla="*/ 875 w 421"/>
                <a:gd name="T3" fmla="*/ 3 h 421"/>
                <a:gd name="T4" fmla="*/ 875 w 421"/>
                <a:gd name="T5" fmla="*/ 253 h 421"/>
                <a:gd name="T6" fmla="*/ 0 w 421"/>
                <a:gd name="T7" fmla="*/ 253 h 421"/>
                <a:gd name="T8" fmla="*/ 0 w 421"/>
                <a:gd name="T9" fmla="*/ 3 h 421"/>
                <a:gd name="T10" fmla="*/ 0 w 421"/>
                <a:gd name="T11" fmla="*/ 3 h 421"/>
                <a:gd name="T12" fmla="*/ 0 60000 65536"/>
                <a:gd name="T13" fmla="*/ 0 60000 65536"/>
                <a:gd name="T14" fmla="*/ 0 60000 65536"/>
                <a:gd name="T15" fmla="*/ 0 60000 65536"/>
                <a:gd name="T16" fmla="*/ 0 60000 65536"/>
                <a:gd name="T17" fmla="*/ 0 60000 65536"/>
                <a:gd name="T18" fmla="*/ 0 w 421"/>
                <a:gd name="T19" fmla="*/ 0 h 421"/>
                <a:gd name="T20" fmla="*/ 421 w 421"/>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21" h="421">
                  <a:moveTo>
                    <a:pt x="0" y="0"/>
                  </a:moveTo>
                  <a:lnTo>
                    <a:pt x="421" y="3"/>
                  </a:lnTo>
                  <a:lnTo>
                    <a:pt x="421" y="421"/>
                  </a:lnTo>
                  <a:lnTo>
                    <a:pt x="0" y="421"/>
                  </a:lnTo>
                  <a:lnTo>
                    <a:pt x="0" y="3"/>
                  </a:lnTo>
                </a:path>
              </a:pathLst>
            </a:custGeom>
            <a:noFill/>
            <a:ln w="7938">
              <a:solidFill>
                <a:srgbClr val="000000"/>
              </a:solidFill>
              <a:round/>
              <a:headEnd/>
              <a:tailEnd/>
            </a:ln>
          </p:spPr>
          <p:txBody>
            <a:bodyPr/>
            <a:lstStyle/>
            <a:p>
              <a:endParaRPr lang="el-GR"/>
            </a:p>
          </p:txBody>
        </p:sp>
        <p:sp>
          <p:nvSpPr>
            <p:cNvPr id="112655" name="Freeform 14"/>
            <p:cNvSpPr>
              <a:spLocks/>
            </p:cNvSpPr>
            <p:nvPr/>
          </p:nvSpPr>
          <p:spPr bwMode="auto">
            <a:xfrm>
              <a:off x="1251" y="3578"/>
              <a:ext cx="442" cy="358"/>
            </a:xfrm>
            <a:custGeom>
              <a:avLst/>
              <a:gdLst>
                <a:gd name="T0" fmla="*/ 0 w 421"/>
                <a:gd name="T1" fmla="*/ 0 h 421"/>
                <a:gd name="T2" fmla="*/ 683 w 421"/>
                <a:gd name="T3" fmla="*/ 0 h 421"/>
                <a:gd name="T4" fmla="*/ 683 w 421"/>
                <a:gd name="T5" fmla="*/ 83 h 421"/>
                <a:gd name="T6" fmla="*/ 0 w 421"/>
                <a:gd name="T7" fmla="*/ 83 h 421"/>
                <a:gd name="T8" fmla="*/ 0 w 421"/>
                <a:gd name="T9" fmla="*/ 0 h 421"/>
                <a:gd name="T10" fmla="*/ 0 w 421"/>
                <a:gd name="T11" fmla="*/ 0 h 421"/>
                <a:gd name="T12" fmla="*/ 0 60000 65536"/>
                <a:gd name="T13" fmla="*/ 0 60000 65536"/>
                <a:gd name="T14" fmla="*/ 0 60000 65536"/>
                <a:gd name="T15" fmla="*/ 0 60000 65536"/>
                <a:gd name="T16" fmla="*/ 0 60000 65536"/>
                <a:gd name="T17" fmla="*/ 0 60000 65536"/>
                <a:gd name="T18" fmla="*/ 0 w 421"/>
                <a:gd name="T19" fmla="*/ 0 h 421"/>
                <a:gd name="T20" fmla="*/ 421 w 421"/>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21" h="421">
                  <a:moveTo>
                    <a:pt x="0" y="0"/>
                  </a:moveTo>
                  <a:lnTo>
                    <a:pt x="421" y="0"/>
                  </a:lnTo>
                  <a:lnTo>
                    <a:pt x="421" y="421"/>
                  </a:lnTo>
                  <a:lnTo>
                    <a:pt x="0" y="421"/>
                  </a:lnTo>
                  <a:lnTo>
                    <a:pt x="0" y="0"/>
                  </a:lnTo>
                </a:path>
              </a:pathLst>
            </a:custGeom>
            <a:noFill/>
            <a:ln w="7938">
              <a:solidFill>
                <a:srgbClr val="000000"/>
              </a:solidFill>
              <a:round/>
              <a:headEnd/>
              <a:tailEnd/>
            </a:ln>
          </p:spPr>
          <p:txBody>
            <a:bodyPr/>
            <a:lstStyle/>
            <a:p>
              <a:endParaRPr lang="el-GR"/>
            </a:p>
          </p:txBody>
        </p:sp>
        <p:sp>
          <p:nvSpPr>
            <p:cNvPr id="112656" name="Freeform 15"/>
            <p:cNvSpPr>
              <a:spLocks/>
            </p:cNvSpPr>
            <p:nvPr/>
          </p:nvSpPr>
          <p:spPr bwMode="auto">
            <a:xfrm>
              <a:off x="3909" y="2986"/>
              <a:ext cx="453" cy="399"/>
            </a:xfrm>
            <a:custGeom>
              <a:avLst/>
              <a:gdLst>
                <a:gd name="T0" fmla="*/ 0 w 421"/>
                <a:gd name="T1" fmla="*/ 0 h 421"/>
                <a:gd name="T2" fmla="*/ 875 w 421"/>
                <a:gd name="T3" fmla="*/ 3 h 421"/>
                <a:gd name="T4" fmla="*/ 875 w 421"/>
                <a:gd name="T5" fmla="*/ 245 h 421"/>
                <a:gd name="T6" fmla="*/ 3 w 421"/>
                <a:gd name="T7" fmla="*/ 245 h 421"/>
                <a:gd name="T8" fmla="*/ 3 w 421"/>
                <a:gd name="T9" fmla="*/ 3 h 421"/>
                <a:gd name="T10" fmla="*/ 3 w 421"/>
                <a:gd name="T11" fmla="*/ 3 h 421"/>
                <a:gd name="T12" fmla="*/ 0 60000 65536"/>
                <a:gd name="T13" fmla="*/ 0 60000 65536"/>
                <a:gd name="T14" fmla="*/ 0 60000 65536"/>
                <a:gd name="T15" fmla="*/ 0 60000 65536"/>
                <a:gd name="T16" fmla="*/ 0 60000 65536"/>
                <a:gd name="T17" fmla="*/ 0 60000 65536"/>
                <a:gd name="T18" fmla="*/ 0 w 421"/>
                <a:gd name="T19" fmla="*/ 0 h 421"/>
                <a:gd name="T20" fmla="*/ 421 w 421"/>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21" h="421">
                  <a:moveTo>
                    <a:pt x="0" y="0"/>
                  </a:moveTo>
                  <a:lnTo>
                    <a:pt x="421" y="3"/>
                  </a:lnTo>
                  <a:lnTo>
                    <a:pt x="421" y="421"/>
                  </a:lnTo>
                  <a:lnTo>
                    <a:pt x="3" y="421"/>
                  </a:lnTo>
                  <a:lnTo>
                    <a:pt x="3" y="3"/>
                  </a:lnTo>
                </a:path>
              </a:pathLst>
            </a:custGeom>
            <a:noFill/>
            <a:ln w="7938">
              <a:solidFill>
                <a:srgbClr val="000000"/>
              </a:solidFill>
              <a:round/>
              <a:headEnd/>
              <a:tailEnd/>
            </a:ln>
          </p:spPr>
          <p:txBody>
            <a:bodyPr/>
            <a:lstStyle/>
            <a:p>
              <a:endParaRPr lang="el-GR"/>
            </a:p>
          </p:txBody>
        </p:sp>
        <p:sp>
          <p:nvSpPr>
            <p:cNvPr id="112657" name="Freeform 16"/>
            <p:cNvSpPr>
              <a:spLocks/>
            </p:cNvSpPr>
            <p:nvPr/>
          </p:nvSpPr>
          <p:spPr bwMode="auto">
            <a:xfrm>
              <a:off x="2246" y="3178"/>
              <a:ext cx="63" cy="29"/>
            </a:xfrm>
            <a:custGeom>
              <a:avLst/>
              <a:gdLst>
                <a:gd name="T0" fmla="*/ 0 w 60"/>
                <a:gd name="T1" fmla="*/ 7 h 34"/>
                <a:gd name="T2" fmla="*/ 97 w 60"/>
                <a:gd name="T3" fmla="*/ 3 h 34"/>
                <a:gd name="T4" fmla="*/ 0 w 60"/>
                <a:gd name="T5" fmla="*/ 0 h 34"/>
                <a:gd name="T6" fmla="*/ 0 w 60"/>
                <a:gd name="T7" fmla="*/ 7 h 34"/>
                <a:gd name="T8" fmla="*/ 0 w 60"/>
                <a:gd name="T9" fmla="*/ 7 h 34"/>
                <a:gd name="T10" fmla="*/ 0 w 60"/>
                <a:gd name="T11" fmla="*/ 7 h 34"/>
                <a:gd name="T12" fmla="*/ 0 60000 65536"/>
                <a:gd name="T13" fmla="*/ 0 60000 65536"/>
                <a:gd name="T14" fmla="*/ 0 60000 65536"/>
                <a:gd name="T15" fmla="*/ 0 60000 65536"/>
                <a:gd name="T16" fmla="*/ 0 60000 65536"/>
                <a:gd name="T17" fmla="*/ 0 60000 65536"/>
                <a:gd name="T18" fmla="*/ 0 w 60"/>
                <a:gd name="T19" fmla="*/ 0 h 34"/>
                <a:gd name="T20" fmla="*/ 60 w 6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0" h="34">
                  <a:moveTo>
                    <a:pt x="0" y="31"/>
                  </a:moveTo>
                  <a:lnTo>
                    <a:pt x="60" y="16"/>
                  </a:lnTo>
                  <a:lnTo>
                    <a:pt x="0" y="0"/>
                  </a:lnTo>
                  <a:lnTo>
                    <a:pt x="0" y="34"/>
                  </a:lnTo>
                  <a:lnTo>
                    <a:pt x="0" y="31"/>
                  </a:lnTo>
                  <a:close/>
                </a:path>
              </a:pathLst>
            </a:custGeom>
            <a:solidFill>
              <a:srgbClr val="000000"/>
            </a:solidFill>
            <a:ln w="9525">
              <a:noFill/>
              <a:round/>
              <a:headEnd/>
              <a:tailEnd/>
            </a:ln>
          </p:spPr>
          <p:txBody>
            <a:bodyPr/>
            <a:lstStyle/>
            <a:p>
              <a:endParaRPr lang="el-GR"/>
            </a:p>
          </p:txBody>
        </p:sp>
        <p:sp>
          <p:nvSpPr>
            <p:cNvPr id="112658" name="Line 17"/>
            <p:cNvSpPr>
              <a:spLocks noChangeShapeType="1"/>
            </p:cNvSpPr>
            <p:nvPr/>
          </p:nvSpPr>
          <p:spPr bwMode="auto">
            <a:xfrm>
              <a:off x="1690" y="3192"/>
              <a:ext cx="581" cy="0"/>
            </a:xfrm>
            <a:prstGeom prst="line">
              <a:avLst/>
            </a:prstGeom>
            <a:noFill/>
            <a:ln w="7938">
              <a:solidFill>
                <a:srgbClr val="000000"/>
              </a:solidFill>
              <a:round/>
              <a:headEnd/>
              <a:tailEnd/>
            </a:ln>
          </p:spPr>
          <p:txBody>
            <a:bodyPr/>
            <a:lstStyle/>
            <a:p>
              <a:endParaRPr lang="en-US"/>
            </a:p>
          </p:txBody>
        </p:sp>
        <p:sp>
          <p:nvSpPr>
            <p:cNvPr id="112659" name="Freeform 18"/>
            <p:cNvSpPr>
              <a:spLocks/>
            </p:cNvSpPr>
            <p:nvPr/>
          </p:nvSpPr>
          <p:spPr bwMode="auto">
            <a:xfrm>
              <a:off x="2241" y="3054"/>
              <a:ext cx="57" cy="44"/>
            </a:xfrm>
            <a:custGeom>
              <a:avLst/>
              <a:gdLst>
                <a:gd name="T0" fmla="*/ 0 w 55"/>
                <a:gd name="T1" fmla="*/ 4 h 52"/>
                <a:gd name="T2" fmla="*/ 78 w 55"/>
                <a:gd name="T3" fmla="*/ 10 h 52"/>
                <a:gd name="T4" fmla="*/ 33 w 55"/>
                <a:gd name="T5" fmla="*/ 0 h 52"/>
                <a:gd name="T6" fmla="*/ 0 w 55"/>
                <a:gd name="T7" fmla="*/ 4 h 52"/>
                <a:gd name="T8" fmla="*/ 0 w 55"/>
                <a:gd name="T9" fmla="*/ 4 h 52"/>
                <a:gd name="T10" fmla="*/ 0 w 55"/>
                <a:gd name="T11" fmla="*/ 4 h 52"/>
                <a:gd name="T12" fmla="*/ 0 60000 65536"/>
                <a:gd name="T13" fmla="*/ 0 60000 65536"/>
                <a:gd name="T14" fmla="*/ 0 60000 65536"/>
                <a:gd name="T15" fmla="*/ 0 60000 65536"/>
                <a:gd name="T16" fmla="*/ 0 60000 65536"/>
                <a:gd name="T17" fmla="*/ 0 60000 65536"/>
                <a:gd name="T18" fmla="*/ 0 w 55"/>
                <a:gd name="T19" fmla="*/ 0 h 52"/>
                <a:gd name="T20" fmla="*/ 55 w 5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5" h="52">
                  <a:moveTo>
                    <a:pt x="0" y="21"/>
                  </a:moveTo>
                  <a:lnTo>
                    <a:pt x="55" y="52"/>
                  </a:lnTo>
                  <a:lnTo>
                    <a:pt x="23" y="0"/>
                  </a:lnTo>
                  <a:lnTo>
                    <a:pt x="0" y="24"/>
                  </a:lnTo>
                  <a:lnTo>
                    <a:pt x="0" y="21"/>
                  </a:lnTo>
                  <a:close/>
                </a:path>
              </a:pathLst>
            </a:custGeom>
            <a:solidFill>
              <a:srgbClr val="000000"/>
            </a:solidFill>
            <a:ln w="9525">
              <a:noFill/>
              <a:round/>
              <a:headEnd/>
              <a:tailEnd/>
            </a:ln>
          </p:spPr>
          <p:txBody>
            <a:bodyPr/>
            <a:lstStyle/>
            <a:p>
              <a:endParaRPr lang="el-GR"/>
            </a:p>
          </p:txBody>
        </p:sp>
        <p:sp>
          <p:nvSpPr>
            <p:cNvPr id="112660" name="Line 19"/>
            <p:cNvSpPr>
              <a:spLocks noChangeShapeType="1"/>
            </p:cNvSpPr>
            <p:nvPr/>
          </p:nvSpPr>
          <p:spPr bwMode="auto">
            <a:xfrm>
              <a:off x="1690" y="2625"/>
              <a:ext cx="581" cy="451"/>
            </a:xfrm>
            <a:prstGeom prst="line">
              <a:avLst/>
            </a:prstGeom>
            <a:noFill/>
            <a:ln w="7938">
              <a:solidFill>
                <a:srgbClr val="000000"/>
              </a:solidFill>
              <a:round/>
              <a:headEnd/>
              <a:tailEnd/>
            </a:ln>
          </p:spPr>
          <p:txBody>
            <a:bodyPr/>
            <a:lstStyle/>
            <a:p>
              <a:endParaRPr lang="en-US"/>
            </a:p>
          </p:txBody>
        </p:sp>
        <p:sp>
          <p:nvSpPr>
            <p:cNvPr id="112661" name="Freeform 20"/>
            <p:cNvSpPr>
              <a:spLocks/>
            </p:cNvSpPr>
            <p:nvPr/>
          </p:nvSpPr>
          <p:spPr bwMode="auto">
            <a:xfrm>
              <a:off x="2241" y="3286"/>
              <a:ext cx="57" cy="47"/>
            </a:xfrm>
            <a:custGeom>
              <a:avLst/>
              <a:gdLst>
                <a:gd name="T0" fmla="*/ 31 w 55"/>
                <a:gd name="T1" fmla="*/ 11 h 55"/>
                <a:gd name="T2" fmla="*/ 78 w 55"/>
                <a:gd name="T3" fmla="*/ 0 h 55"/>
                <a:gd name="T4" fmla="*/ 0 w 55"/>
                <a:gd name="T5" fmla="*/ 7 h 55"/>
                <a:gd name="T6" fmla="*/ 31 w 55"/>
                <a:gd name="T7" fmla="*/ 11 h 55"/>
                <a:gd name="T8" fmla="*/ 31 w 55"/>
                <a:gd name="T9" fmla="*/ 11 h 55"/>
                <a:gd name="T10" fmla="*/ 31 w 55"/>
                <a:gd name="T11" fmla="*/ 11 h 55"/>
                <a:gd name="T12" fmla="*/ 0 60000 65536"/>
                <a:gd name="T13" fmla="*/ 0 60000 65536"/>
                <a:gd name="T14" fmla="*/ 0 60000 65536"/>
                <a:gd name="T15" fmla="*/ 0 60000 65536"/>
                <a:gd name="T16" fmla="*/ 0 60000 65536"/>
                <a:gd name="T17" fmla="*/ 0 60000 65536"/>
                <a:gd name="T18" fmla="*/ 0 w 55"/>
                <a:gd name="T19" fmla="*/ 0 h 55"/>
                <a:gd name="T20" fmla="*/ 55 w 55"/>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5" h="55">
                  <a:moveTo>
                    <a:pt x="21" y="52"/>
                  </a:moveTo>
                  <a:lnTo>
                    <a:pt x="55" y="0"/>
                  </a:lnTo>
                  <a:lnTo>
                    <a:pt x="0" y="31"/>
                  </a:lnTo>
                  <a:lnTo>
                    <a:pt x="21" y="55"/>
                  </a:lnTo>
                  <a:lnTo>
                    <a:pt x="21" y="52"/>
                  </a:lnTo>
                  <a:close/>
                </a:path>
              </a:pathLst>
            </a:custGeom>
            <a:solidFill>
              <a:srgbClr val="000000"/>
            </a:solidFill>
            <a:ln w="9525">
              <a:noFill/>
              <a:round/>
              <a:headEnd/>
              <a:tailEnd/>
            </a:ln>
          </p:spPr>
          <p:txBody>
            <a:bodyPr/>
            <a:lstStyle/>
            <a:p>
              <a:endParaRPr lang="el-GR"/>
            </a:p>
          </p:txBody>
        </p:sp>
        <p:sp>
          <p:nvSpPr>
            <p:cNvPr id="112662" name="Line 21"/>
            <p:cNvSpPr>
              <a:spLocks noChangeShapeType="1"/>
            </p:cNvSpPr>
            <p:nvPr/>
          </p:nvSpPr>
          <p:spPr bwMode="auto">
            <a:xfrm flipV="1">
              <a:off x="1690" y="3311"/>
              <a:ext cx="578" cy="446"/>
            </a:xfrm>
            <a:prstGeom prst="line">
              <a:avLst/>
            </a:prstGeom>
            <a:noFill/>
            <a:ln w="7938">
              <a:solidFill>
                <a:srgbClr val="000000"/>
              </a:solidFill>
              <a:round/>
              <a:headEnd/>
              <a:tailEnd/>
            </a:ln>
          </p:spPr>
          <p:txBody>
            <a:bodyPr/>
            <a:lstStyle/>
            <a:p>
              <a:endParaRPr lang="en-US"/>
            </a:p>
          </p:txBody>
        </p:sp>
        <p:sp>
          <p:nvSpPr>
            <p:cNvPr id="112663" name="Freeform 22"/>
            <p:cNvSpPr>
              <a:spLocks/>
            </p:cNvSpPr>
            <p:nvPr/>
          </p:nvSpPr>
          <p:spPr bwMode="auto">
            <a:xfrm>
              <a:off x="3857" y="3178"/>
              <a:ext cx="63" cy="29"/>
            </a:xfrm>
            <a:custGeom>
              <a:avLst/>
              <a:gdLst>
                <a:gd name="T0" fmla="*/ 0 w 60"/>
                <a:gd name="T1" fmla="*/ 7 h 34"/>
                <a:gd name="T2" fmla="*/ 97 w 60"/>
                <a:gd name="T3" fmla="*/ 3 h 34"/>
                <a:gd name="T4" fmla="*/ 3 w 60"/>
                <a:gd name="T5" fmla="*/ 0 h 34"/>
                <a:gd name="T6" fmla="*/ 3 w 60"/>
                <a:gd name="T7" fmla="*/ 7 h 34"/>
                <a:gd name="T8" fmla="*/ 3 w 60"/>
                <a:gd name="T9" fmla="*/ 7 h 34"/>
                <a:gd name="T10" fmla="*/ 0 w 60"/>
                <a:gd name="T11" fmla="*/ 7 h 34"/>
                <a:gd name="T12" fmla="*/ 0 60000 65536"/>
                <a:gd name="T13" fmla="*/ 0 60000 65536"/>
                <a:gd name="T14" fmla="*/ 0 60000 65536"/>
                <a:gd name="T15" fmla="*/ 0 60000 65536"/>
                <a:gd name="T16" fmla="*/ 0 60000 65536"/>
                <a:gd name="T17" fmla="*/ 0 60000 65536"/>
                <a:gd name="T18" fmla="*/ 0 w 60"/>
                <a:gd name="T19" fmla="*/ 0 h 34"/>
                <a:gd name="T20" fmla="*/ 60 w 6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0" h="34">
                  <a:moveTo>
                    <a:pt x="0" y="31"/>
                  </a:moveTo>
                  <a:lnTo>
                    <a:pt x="60" y="16"/>
                  </a:lnTo>
                  <a:lnTo>
                    <a:pt x="3" y="0"/>
                  </a:lnTo>
                  <a:lnTo>
                    <a:pt x="3" y="34"/>
                  </a:lnTo>
                  <a:lnTo>
                    <a:pt x="0" y="31"/>
                  </a:lnTo>
                  <a:close/>
                </a:path>
              </a:pathLst>
            </a:custGeom>
            <a:solidFill>
              <a:srgbClr val="000000"/>
            </a:solidFill>
            <a:ln w="9525">
              <a:noFill/>
              <a:round/>
              <a:headEnd/>
              <a:tailEnd/>
            </a:ln>
          </p:spPr>
          <p:txBody>
            <a:bodyPr/>
            <a:lstStyle/>
            <a:p>
              <a:endParaRPr lang="el-GR"/>
            </a:p>
          </p:txBody>
        </p:sp>
        <p:sp>
          <p:nvSpPr>
            <p:cNvPr id="112664" name="Line 23"/>
            <p:cNvSpPr>
              <a:spLocks noChangeShapeType="1"/>
            </p:cNvSpPr>
            <p:nvPr/>
          </p:nvSpPr>
          <p:spPr bwMode="auto">
            <a:xfrm>
              <a:off x="2789" y="3192"/>
              <a:ext cx="1093" cy="0"/>
            </a:xfrm>
            <a:prstGeom prst="line">
              <a:avLst/>
            </a:prstGeom>
            <a:noFill/>
            <a:ln w="7938">
              <a:solidFill>
                <a:srgbClr val="000000"/>
              </a:solidFill>
              <a:round/>
              <a:headEnd/>
              <a:tailEnd/>
            </a:ln>
          </p:spPr>
          <p:txBody>
            <a:bodyPr/>
            <a:lstStyle/>
            <a:p>
              <a:endParaRPr lang="en-US"/>
            </a:p>
          </p:txBody>
        </p:sp>
        <p:sp>
          <p:nvSpPr>
            <p:cNvPr id="112665" name="Freeform 24"/>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87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205"/>
                  </a:moveTo>
                  <a:lnTo>
                    <a:pt x="208" y="60"/>
                  </a:lnTo>
                  <a:lnTo>
                    <a:pt x="150" y="0"/>
                  </a:lnTo>
                  <a:lnTo>
                    <a:pt x="0" y="146"/>
                  </a:lnTo>
                  <a:lnTo>
                    <a:pt x="57" y="205"/>
                  </a:lnTo>
                  <a:lnTo>
                    <a:pt x="54" y="205"/>
                  </a:lnTo>
                  <a:close/>
                </a:path>
              </a:pathLst>
            </a:custGeom>
            <a:solidFill>
              <a:srgbClr val="00FFFF"/>
            </a:solidFill>
            <a:ln w="9525">
              <a:noFill/>
              <a:round/>
              <a:headEnd/>
              <a:tailEnd/>
            </a:ln>
          </p:spPr>
          <p:txBody>
            <a:bodyPr/>
            <a:lstStyle/>
            <a:p>
              <a:endParaRPr lang="el-GR"/>
            </a:p>
          </p:txBody>
        </p:sp>
        <p:sp>
          <p:nvSpPr>
            <p:cNvPr id="112666" name="Freeform 25"/>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205"/>
                  </a:moveTo>
                  <a:lnTo>
                    <a:pt x="208" y="60"/>
                  </a:lnTo>
                  <a:lnTo>
                    <a:pt x="150" y="0"/>
                  </a:lnTo>
                  <a:lnTo>
                    <a:pt x="0" y="146"/>
                  </a:lnTo>
                  <a:lnTo>
                    <a:pt x="57" y="205"/>
                  </a:lnTo>
                </a:path>
              </a:pathLst>
            </a:custGeom>
            <a:noFill/>
            <a:ln w="7938">
              <a:solidFill>
                <a:srgbClr val="000000"/>
              </a:solidFill>
              <a:round/>
              <a:headEnd/>
              <a:tailEnd/>
            </a:ln>
          </p:spPr>
          <p:txBody>
            <a:bodyPr/>
            <a:lstStyle/>
            <a:p>
              <a:endParaRPr lang="el-GR"/>
            </a:p>
          </p:txBody>
        </p:sp>
        <p:sp>
          <p:nvSpPr>
            <p:cNvPr id="112667" name="Freeform 26"/>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94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7" y="203"/>
                  </a:moveTo>
                  <a:lnTo>
                    <a:pt x="208" y="60"/>
                  </a:lnTo>
                  <a:lnTo>
                    <a:pt x="151" y="0"/>
                  </a:lnTo>
                  <a:lnTo>
                    <a:pt x="0" y="146"/>
                  </a:lnTo>
                  <a:lnTo>
                    <a:pt x="57" y="205"/>
                  </a:lnTo>
                  <a:lnTo>
                    <a:pt x="57" y="203"/>
                  </a:lnTo>
                  <a:close/>
                </a:path>
              </a:pathLst>
            </a:custGeom>
            <a:solidFill>
              <a:srgbClr val="00FFFF"/>
            </a:solidFill>
            <a:ln w="9525">
              <a:noFill/>
              <a:round/>
              <a:headEnd/>
              <a:tailEnd/>
            </a:ln>
          </p:spPr>
          <p:txBody>
            <a:bodyPr/>
            <a:lstStyle/>
            <a:p>
              <a:endParaRPr lang="el-GR"/>
            </a:p>
          </p:txBody>
        </p:sp>
        <p:sp>
          <p:nvSpPr>
            <p:cNvPr id="112668" name="Freeform 27"/>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203"/>
                  </a:moveTo>
                  <a:lnTo>
                    <a:pt x="208" y="60"/>
                  </a:lnTo>
                  <a:lnTo>
                    <a:pt x="151" y="0"/>
                  </a:lnTo>
                  <a:lnTo>
                    <a:pt x="0" y="146"/>
                  </a:lnTo>
                  <a:lnTo>
                    <a:pt x="57" y="205"/>
                  </a:lnTo>
                </a:path>
              </a:pathLst>
            </a:custGeom>
            <a:noFill/>
            <a:ln w="7938">
              <a:solidFill>
                <a:srgbClr val="000000"/>
              </a:solidFill>
              <a:round/>
              <a:headEnd/>
              <a:tailEnd/>
            </a:ln>
          </p:spPr>
          <p:txBody>
            <a:bodyPr/>
            <a:lstStyle/>
            <a:p>
              <a:endParaRPr lang="el-GR"/>
            </a:p>
          </p:txBody>
        </p:sp>
        <p:sp>
          <p:nvSpPr>
            <p:cNvPr id="112669" name="Freeform 28"/>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89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5" y="203"/>
                  </a:moveTo>
                  <a:lnTo>
                    <a:pt x="208" y="57"/>
                  </a:lnTo>
                  <a:lnTo>
                    <a:pt x="151" y="0"/>
                  </a:lnTo>
                  <a:lnTo>
                    <a:pt x="0" y="145"/>
                  </a:lnTo>
                  <a:lnTo>
                    <a:pt x="55" y="205"/>
                  </a:lnTo>
                  <a:lnTo>
                    <a:pt x="55" y="203"/>
                  </a:lnTo>
                  <a:close/>
                </a:path>
              </a:pathLst>
            </a:custGeom>
            <a:solidFill>
              <a:srgbClr val="00FFFF"/>
            </a:solidFill>
            <a:ln w="9525">
              <a:noFill/>
              <a:round/>
              <a:headEnd/>
              <a:tailEnd/>
            </a:ln>
          </p:spPr>
          <p:txBody>
            <a:bodyPr/>
            <a:lstStyle/>
            <a:p>
              <a:endParaRPr lang="el-GR"/>
            </a:p>
          </p:txBody>
        </p:sp>
        <p:sp>
          <p:nvSpPr>
            <p:cNvPr id="112670" name="Freeform 29"/>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203"/>
                  </a:moveTo>
                  <a:lnTo>
                    <a:pt x="208" y="57"/>
                  </a:lnTo>
                  <a:lnTo>
                    <a:pt x="151" y="0"/>
                  </a:lnTo>
                  <a:lnTo>
                    <a:pt x="0" y="145"/>
                  </a:lnTo>
                  <a:lnTo>
                    <a:pt x="55" y="205"/>
                  </a:lnTo>
                </a:path>
              </a:pathLst>
            </a:custGeom>
            <a:noFill/>
            <a:ln w="7938">
              <a:solidFill>
                <a:srgbClr val="000000"/>
              </a:solidFill>
              <a:round/>
              <a:headEnd/>
              <a:tailEnd/>
            </a:ln>
          </p:spPr>
          <p:txBody>
            <a:bodyPr/>
            <a:lstStyle/>
            <a:p>
              <a:endParaRPr lang="el-GR"/>
            </a:p>
          </p:txBody>
        </p:sp>
        <p:sp>
          <p:nvSpPr>
            <p:cNvPr id="112671" name="Freeform 30"/>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87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205"/>
                  </a:moveTo>
                  <a:lnTo>
                    <a:pt x="208" y="60"/>
                  </a:lnTo>
                  <a:lnTo>
                    <a:pt x="150" y="0"/>
                  </a:lnTo>
                  <a:lnTo>
                    <a:pt x="0" y="146"/>
                  </a:lnTo>
                  <a:lnTo>
                    <a:pt x="57" y="205"/>
                  </a:lnTo>
                  <a:lnTo>
                    <a:pt x="54" y="205"/>
                  </a:lnTo>
                  <a:close/>
                </a:path>
              </a:pathLst>
            </a:custGeom>
            <a:solidFill>
              <a:srgbClr val="00FFFF"/>
            </a:solidFill>
            <a:ln w="9525">
              <a:noFill/>
              <a:round/>
              <a:headEnd/>
              <a:tailEnd/>
            </a:ln>
          </p:spPr>
          <p:txBody>
            <a:bodyPr/>
            <a:lstStyle/>
            <a:p>
              <a:endParaRPr lang="el-GR"/>
            </a:p>
          </p:txBody>
        </p:sp>
        <p:sp>
          <p:nvSpPr>
            <p:cNvPr id="112672" name="Freeform 31"/>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205"/>
                  </a:moveTo>
                  <a:lnTo>
                    <a:pt x="208" y="60"/>
                  </a:lnTo>
                  <a:lnTo>
                    <a:pt x="150" y="0"/>
                  </a:lnTo>
                  <a:lnTo>
                    <a:pt x="0" y="146"/>
                  </a:lnTo>
                  <a:lnTo>
                    <a:pt x="57" y="205"/>
                  </a:lnTo>
                </a:path>
              </a:pathLst>
            </a:custGeom>
            <a:noFill/>
            <a:ln w="7938">
              <a:solidFill>
                <a:srgbClr val="000000"/>
              </a:solidFill>
              <a:round/>
              <a:headEnd/>
              <a:tailEnd/>
            </a:ln>
          </p:spPr>
          <p:txBody>
            <a:bodyPr/>
            <a:lstStyle/>
            <a:p>
              <a:endParaRPr lang="el-GR"/>
            </a:p>
          </p:txBody>
        </p:sp>
        <p:sp>
          <p:nvSpPr>
            <p:cNvPr id="112673" name="Freeform 32"/>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94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7" y="203"/>
                  </a:moveTo>
                  <a:lnTo>
                    <a:pt x="208" y="60"/>
                  </a:lnTo>
                  <a:lnTo>
                    <a:pt x="151" y="0"/>
                  </a:lnTo>
                  <a:lnTo>
                    <a:pt x="0" y="146"/>
                  </a:lnTo>
                  <a:lnTo>
                    <a:pt x="57" y="205"/>
                  </a:lnTo>
                  <a:lnTo>
                    <a:pt x="57" y="203"/>
                  </a:lnTo>
                  <a:close/>
                </a:path>
              </a:pathLst>
            </a:custGeom>
            <a:solidFill>
              <a:srgbClr val="00FFFF"/>
            </a:solidFill>
            <a:ln w="9525">
              <a:noFill/>
              <a:round/>
              <a:headEnd/>
              <a:tailEnd/>
            </a:ln>
          </p:spPr>
          <p:txBody>
            <a:bodyPr/>
            <a:lstStyle/>
            <a:p>
              <a:endParaRPr lang="el-GR"/>
            </a:p>
          </p:txBody>
        </p:sp>
        <p:sp>
          <p:nvSpPr>
            <p:cNvPr id="112674" name="Freeform 33"/>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203"/>
                  </a:moveTo>
                  <a:lnTo>
                    <a:pt x="208" y="60"/>
                  </a:lnTo>
                  <a:lnTo>
                    <a:pt x="151" y="0"/>
                  </a:lnTo>
                  <a:lnTo>
                    <a:pt x="0" y="146"/>
                  </a:lnTo>
                  <a:lnTo>
                    <a:pt x="57" y="205"/>
                  </a:lnTo>
                </a:path>
              </a:pathLst>
            </a:custGeom>
            <a:noFill/>
            <a:ln w="7938">
              <a:solidFill>
                <a:srgbClr val="000000"/>
              </a:solidFill>
              <a:round/>
              <a:headEnd/>
              <a:tailEnd/>
            </a:ln>
          </p:spPr>
          <p:txBody>
            <a:bodyPr/>
            <a:lstStyle/>
            <a:p>
              <a:endParaRPr lang="el-GR"/>
            </a:p>
          </p:txBody>
        </p:sp>
        <p:sp>
          <p:nvSpPr>
            <p:cNvPr id="112675" name="Freeform 34"/>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89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5" y="203"/>
                  </a:moveTo>
                  <a:lnTo>
                    <a:pt x="208" y="57"/>
                  </a:lnTo>
                  <a:lnTo>
                    <a:pt x="151" y="0"/>
                  </a:lnTo>
                  <a:lnTo>
                    <a:pt x="0" y="145"/>
                  </a:lnTo>
                  <a:lnTo>
                    <a:pt x="55" y="205"/>
                  </a:lnTo>
                  <a:lnTo>
                    <a:pt x="55" y="203"/>
                  </a:lnTo>
                  <a:close/>
                </a:path>
              </a:pathLst>
            </a:custGeom>
            <a:solidFill>
              <a:srgbClr val="00FFFF"/>
            </a:solidFill>
            <a:ln w="9525">
              <a:noFill/>
              <a:round/>
              <a:headEnd/>
              <a:tailEnd/>
            </a:ln>
          </p:spPr>
          <p:txBody>
            <a:bodyPr/>
            <a:lstStyle/>
            <a:p>
              <a:endParaRPr lang="el-GR"/>
            </a:p>
          </p:txBody>
        </p:sp>
        <p:sp>
          <p:nvSpPr>
            <p:cNvPr id="112676" name="Freeform 35"/>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203"/>
                  </a:moveTo>
                  <a:lnTo>
                    <a:pt x="208" y="57"/>
                  </a:lnTo>
                  <a:lnTo>
                    <a:pt x="151" y="0"/>
                  </a:lnTo>
                  <a:lnTo>
                    <a:pt x="0" y="145"/>
                  </a:lnTo>
                  <a:lnTo>
                    <a:pt x="55" y="205"/>
                  </a:lnTo>
                </a:path>
              </a:pathLst>
            </a:custGeom>
            <a:noFill/>
            <a:ln w="7938">
              <a:solidFill>
                <a:srgbClr val="000000"/>
              </a:solidFill>
              <a:round/>
              <a:headEnd/>
              <a:tailEnd/>
            </a:ln>
          </p:spPr>
          <p:txBody>
            <a:bodyPr/>
            <a:lstStyle/>
            <a:p>
              <a:endParaRPr lang="el-GR"/>
            </a:p>
          </p:txBody>
        </p:sp>
        <p:sp>
          <p:nvSpPr>
            <p:cNvPr id="112677" name="Freeform 36"/>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close/>
                </a:path>
              </a:pathLst>
            </a:custGeom>
            <a:solidFill>
              <a:srgbClr val="CCFFFF"/>
            </a:solidFill>
            <a:ln w="9525">
              <a:noFill/>
              <a:round/>
              <a:headEnd/>
              <a:tailEnd/>
            </a:ln>
          </p:spPr>
          <p:txBody>
            <a:bodyPr/>
            <a:lstStyle/>
            <a:p>
              <a:endParaRPr lang="el-GR"/>
            </a:p>
          </p:txBody>
        </p:sp>
        <p:sp>
          <p:nvSpPr>
            <p:cNvPr id="112678" name="Freeform 37"/>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path>
              </a:pathLst>
            </a:custGeom>
            <a:noFill/>
            <a:ln w="7938">
              <a:solidFill>
                <a:srgbClr val="000000"/>
              </a:solidFill>
              <a:round/>
              <a:headEnd/>
              <a:tailEnd/>
            </a:ln>
          </p:spPr>
          <p:txBody>
            <a:bodyPr/>
            <a:lstStyle/>
            <a:p>
              <a:endParaRPr lang="el-GR"/>
            </a:p>
          </p:txBody>
        </p:sp>
        <p:sp>
          <p:nvSpPr>
            <p:cNvPr id="112679" name="Freeform 38"/>
            <p:cNvSpPr>
              <a:spLocks/>
            </p:cNvSpPr>
            <p:nvPr/>
          </p:nvSpPr>
          <p:spPr bwMode="auto">
            <a:xfrm>
              <a:off x="3061" y="3105"/>
              <a:ext cx="221" cy="70"/>
            </a:xfrm>
            <a:custGeom>
              <a:avLst/>
              <a:gdLst>
                <a:gd name="T0" fmla="*/ 0 w 211"/>
                <a:gd name="T1" fmla="*/ 0 h 83"/>
                <a:gd name="T2" fmla="*/ 334 w 211"/>
                <a:gd name="T3" fmla="*/ 0 h 83"/>
                <a:gd name="T4" fmla="*/ 334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path>
              </a:pathLst>
            </a:custGeom>
            <a:noFill/>
            <a:ln w="7938">
              <a:solidFill>
                <a:srgbClr val="000000"/>
              </a:solidFill>
              <a:round/>
              <a:headEnd/>
              <a:tailEnd/>
            </a:ln>
          </p:spPr>
          <p:txBody>
            <a:bodyPr/>
            <a:lstStyle/>
            <a:p>
              <a:endParaRPr lang="el-GR"/>
            </a:p>
          </p:txBody>
        </p:sp>
        <p:sp>
          <p:nvSpPr>
            <p:cNvPr id="112680" name="Freeform 39"/>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w 213"/>
                <a:gd name="T13" fmla="*/ 0 h 83"/>
                <a:gd name="T14" fmla="*/ 0 60000 65536"/>
                <a:gd name="T15" fmla="*/ 0 60000 65536"/>
                <a:gd name="T16" fmla="*/ 0 60000 65536"/>
                <a:gd name="T17" fmla="*/ 0 60000 65536"/>
                <a:gd name="T18" fmla="*/ 0 60000 65536"/>
                <a:gd name="T19" fmla="*/ 0 60000 65536"/>
                <a:gd name="T20" fmla="*/ 0 60000 65536"/>
                <a:gd name="T21" fmla="*/ 0 w 213"/>
                <a:gd name="T22" fmla="*/ 0 h 83"/>
                <a:gd name="T23" fmla="*/ 213 w 21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83">
                  <a:moveTo>
                    <a:pt x="0" y="0"/>
                  </a:moveTo>
                  <a:lnTo>
                    <a:pt x="213" y="0"/>
                  </a:lnTo>
                  <a:lnTo>
                    <a:pt x="213" y="83"/>
                  </a:lnTo>
                  <a:lnTo>
                    <a:pt x="2" y="83"/>
                  </a:lnTo>
                  <a:lnTo>
                    <a:pt x="2" y="0"/>
                  </a:lnTo>
                  <a:lnTo>
                    <a:pt x="0" y="0"/>
                  </a:lnTo>
                  <a:close/>
                </a:path>
              </a:pathLst>
            </a:custGeom>
            <a:solidFill>
              <a:srgbClr val="00FFFF"/>
            </a:solidFill>
            <a:ln w="9525">
              <a:noFill/>
              <a:round/>
              <a:headEnd/>
              <a:tailEnd/>
            </a:ln>
          </p:spPr>
          <p:txBody>
            <a:bodyPr/>
            <a:lstStyle/>
            <a:p>
              <a:endParaRPr lang="el-GR"/>
            </a:p>
          </p:txBody>
        </p:sp>
        <p:sp>
          <p:nvSpPr>
            <p:cNvPr id="112681" name="Freeform 40"/>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7938">
              <a:solidFill>
                <a:srgbClr val="000000"/>
              </a:solidFill>
              <a:round/>
              <a:headEnd/>
              <a:tailEnd/>
            </a:ln>
          </p:spPr>
          <p:txBody>
            <a:bodyPr/>
            <a:lstStyle/>
            <a:p>
              <a:endParaRPr lang="el-GR"/>
            </a:p>
          </p:txBody>
        </p:sp>
        <p:sp>
          <p:nvSpPr>
            <p:cNvPr id="112682" name="Freeform 41"/>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close/>
                </a:path>
              </a:pathLst>
            </a:custGeom>
            <a:solidFill>
              <a:srgbClr val="CCFFFF"/>
            </a:solidFill>
            <a:ln w="9525">
              <a:noFill/>
              <a:round/>
              <a:headEnd/>
              <a:tailEnd/>
            </a:ln>
          </p:spPr>
          <p:txBody>
            <a:bodyPr/>
            <a:lstStyle/>
            <a:p>
              <a:endParaRPr lang="el-GR"/>
            </a:p>
          </p:txBody>
        </p:sp>
        <p:sp>
          <p:nvSpPr>
            <p:cNvPr id="112683" name="Freeform 42"/>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path>
              </a:pathLst>
            </a:custGeom>
            <a:noFill/>
            <a:ln w="7938">
              <a:solidFill>
                <a:srgbClr val="000000"/>
              </a:solidFill>
              <a:round/>
              <a:headEnd/>
              <a:tailEnd/>
            </a:ln>
          </p:spPr>
          <p:txBody>
            <a:bodyPr/>
            <a:lstStyle/>
            <a:p>
              <a:endParaRPr lang="el-GR"/>
            </a:p>
          </p:txBody>
        </p:sp>
        <p:sp>
          <p:nvSpPr>
            <p:cNvPr id="112684" name="Freeform 43"/>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w 213"/>
                <a:gd name="T13" fmla="*/ 0 h 83"/>
                <a:gd name="T14" fmla="*/ 0 60000 65536"/>
                <a:gd name="T15" fmla="*/ 0 60000 65536"/>
                <a:gd name="T16" fmla="*/ 0 60000 65536"/>
                <a:gd name="T17" fmla="*/ 0 60000 65536"/>
                <a:gd name="T18" fmla="*/ 0 60000 65536"/>
                <a:gd name="T19" fmla="*/ 0 60000 65536"/>
                <a:gd name="T20" fmla="*/ 0 60000 65536"/>
                <a:gd name="T21" fmla="*/ 0 w 213"/>
                <a:gd name="T22" fmla="*/ 0 h 83"/>
                <a:gd name="T23" fmla="*/ 213 w 21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83">
                  <a:moveTo>
                    <a:pt x="0" y="0"/>
                  </a:moveTo>
                  <a:lnTo>
                    <a:pt x="213" y="0"/>
                  </a:lnTo>
                  <a:lnTo>
                    <a:pt x="213" y="83"/>
                  </a:lnTo>
                  <a:lnTo>
                    <a:pt x="2" y="83"/>
                  </a:lnTo>
                  <a:lnTo>
                    <a:pt x="2" y="0"/>
                  </a:lnTo>
                  <a:lnTo>
                    <a:pt x="0" y="0"/>
                  </a:lnTo>
                  <a:close/>
                </a:path>
              </a:pathLst>
            </a:custGeom>
            <a:solidFill>
              <a:srgbClr val="00FFFF"/>
            </a:solidFill>
            <a:ln w="9525">
              <a:noFill/>
              <a:round/>
              <a:headEnd/>
              <a:tailEnd/>
            </a:ln>
          </p:spPr>
          <p:txBody>
            <a:bodyPr/>
            <a:lstStyle/>
            <a:p>
              <a:endParaRPr lang="el-GR"/>
            </a:p>
          </p:txBody>
        </p:sp>
        <p:sp>
          <p:nvSpPr>
            <p:cNvPr id="112685" name="Freeform 44"/>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7938">
              <a:solidFill>
                <a:srgbClr val="000000"/>
              </a:solidFill>
              <a:round/>
              <a:headEnd/>
              <a:tailEnd/>
            </a:ln>
          </p:spPr>
          <p:txBody>
            <a:bodyPr/>
            <a:lstStyle/>
            <a:p>
              <a:endParaRPr lang="el-GR"/>
            </a:p>
          </p:txBody>
        </p:sp>
        <p:sp>
          <p:nvSpPr>
            <p:cNvPr id="112686" name="Freeform 45"/>
            <p:cNvSpPr>
              <a:spLocks/>
            </p:cNvSpPr>
            <p:nvPr/>
          </p:nvSpPr>
          <p:spPr bwMode="auto">
            <a:xfrm>
              <a:off x="1725"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7938">
              <a:solidFill>
                <a:srgbClr val="000000"/>
              </a:solidFill>
              <a:round/>
              <a:headEnd/>
              <a:tailEnd/>
            </a:ln>
          </p:spPr>
          <p:txBody>
            <a:bodyPr/>
            <a:lstStyle/>
            <a:p>
              <a:endParaRPr lang="el-GR"/>
            </a:p>
          </p:txBody>
        </p:sp>
        <p:sp>
          <p:nvSpPr>
            <p:cNvPr id="112687" name="Freeform 46"/>
            <p:cNvSpPr>
              <a:spLocks/>
            </p:cNvSpPr>
            <p:nvPr/>
          </p:nvSpPr>
          <p:spPr bwMode="auto">
            <a:xfrm>
              <a:off x="1971" y="3105"/>
              <a:ext cx="220" cy="70"/>
            </a:xfrm>
            <a:custGeom>
              <a:avLst/>
              <a:gdLst>
                <a:gd name="T0" fmla="*/ 0 w 210"/>
                <a:gd name="T1" fmla="*/ 0 h 83"/>
                <a:gd name="T2" fmla="*/ 333 w 210"/>
                <a:gd name="T3" fmla="*/ 0 h 83"/>
                <a:gd name="T4" fmla="*/ 333 w 210"/>
                <a:gd name="T5" fmla="*/ 15 h 83"/>
                <a:gd name="T6" fmla="*/ 0 w 210"/>
                <a:gd name="T7" fmla="*/ 15 h 83"/>
                <a:gd name="T8" fmla="*/ 0 w 210"/>
                <a:gd name="T9" fmla="*/ 0 h 83"/>
                <a:gd name="T10" fmla="*/ 0 w 210"/>
                <a:gd name="T11" fmla="*/ 0 h 83"/>
                <a:gd name="T12" fmla="*/ 0 60000 65536"/>
                <a:gd name="T13" fmla="*/ 0 60000 65536"/>
                <a:gd name="T14" fmla="*/ 0 60000 65536"/>
                <a:gd name="T15" fmla="*/ 0 60000 65536"/>
                <a:gd name="T16" fmla="*/ 0 60000 65536"/>
                <a:gd name="T17" fmla="*/ 0 60000 65536"/>
                <a:gd name="T18" fmla="*/ 0 w 210"/>
                <a:gd name="T19" fmla="*/ 0 h 83"/>
                <a:gd name="T20" fmla="*/ 210 w 21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0" h="83">
                  <a:moveTo>
                    <a:pt x="0" y="0"/>
                  </a:moveTo>
                  <a:lnTo>
                    <a:pt x="210" y="0"/>
                  </a:lnTo>
                  <a:lnTo>
                    <a:pt x="210" y="83"/>
                  </a:lnTo>
                  <a:lnTo>
                    <a:pt x="0" y="83"/>
                  </a:lnTo>
                  <a:lnTo>
                    <a:pt x="0" y="0"/>
                  </a:lnTo>
                </a:path>
              </a:pathLst>
            </a:custGeom>
            <a:noFill/>
            <a:ln w="7938">
              <a:solidFill>
                <a:srgbClr val="000000"/>
              </a:solidFill>
              <a:round/>
              <a:headEnd/>
              <a:tailEnd/>
            </a:ln>
          </p:spPr>
          <p:txBody>
            <a:bodyPr/>
            <a:lstStyle/>
            <a:p>
              <a:endParaRPr lang="el-GR"/>
            </a:p>
          </p:txBody>
        </p:sp>
        <p:sp>
          <p:nvSpPr>
            <p:cNvPr id="112688" name="Freeform 47"/>
            <p:cNvSpPr>
              <a:spLocks/>
            </p:cNvSpPr>
            <p:nvPr/>
          </p:nvSpPr>
          <p:spPr bwMode="auto">
            <a:xfrm>
              <a:off x="2571" y="3085"/>
              <a:ext cx="84" cy="181"/>
            </a:xfrm>
            <a:custGeom>
              <a:avLst/>
              <a:gdLst>
                <a:gd name="T0" fmla="*/ 0 w 80"/>
                <a:gd name="T1" fmla="*/ 0 h 213"/>
                <a:gd name="T2" fmla="*/ 130 w 80"/>
                <a:gd name="T3" fmla="*/ 0 h 213"/>
                <a:gd name="T4" fmla="*/ 130 w 80"/>
                <a:gd name="T5" fmla="*/ 42 h 213"/>
                <a:gd name="T6" fmla="*/ 0 w 80"/>
                <a:gd name="T7" fmla="*/ 42 h 213"/>
                <a:gd name="T8" fmla="*/ 0 w 80"/>
                <a:gd name="T9" fmla="*/ 0 h 213"/>
                <a:gd name="T10" fmla="*/ 0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0" y="213"/>
                  </a:lnTo>
                  <a:lnTo>
                    <a:pt x="0" y="0"/>
                  </a:lnTo>
                </a:path>
              </a:pathLst>
            </a:custGeom>
            <a:noFill/>
            <a:ln w="7938">
              <a:solidFill>
                <a:srgbClr val="000000"/>
              </a:solidFill>
              <a:round/>
              <a:headEnd/>
              <a:tailEnd/>
            </a:ln>
          </p:spPr>
          <p:txBody>
            <a:bodyPr/>
            <a:lstStyle/>
            <a:p>
              <a:endParaRPr lang="el-GR"/>
            </a:p>
          </p:txBody>
        </p:sp>
        <p:sp>
          <p:nvSpPr>
            <p:cNvPr id="112689" name="Rectangle 48"/>
            <p:cNvSpPr>
              <a:spLocks noChangeArrowheads="1"/>
            </p:cNvSpPr>
            <p:nvPr/>
          </p:nvSpPr>
          <p:spPr bwMode="auto">
            <a:xfrm>
              <a:off x="2322" y="3085"/>
              <a:ext cx="85" cy="181"/>
            </a:xfrm>
            <a:prstGeom prst="rect">
              <a:avLst/>
            </a:prstGeom>
            <a:noFill/>
            <a:ln w="7938">
              <a:solidFill>
                <a:srgbClr val="000000"/>
              </a:solidFill>
              <a:miter lim="800000"/>
              <a:headEnd/>
              <a:tailEnd/>
            </a:ln>
          </p:spPr>
          <p:txBody>
            <a:bodyPr/>
            <a:lstStyle/>
            <a:p>
              <a:endParaRPr lang="el-GR"/>
            </a:p>
          </p:txBody>
        </p:sp>
        <p:sp>
          <p:nvSpPr>
            <p:cNvPr id="112690" name="Freeform 49"/>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87 w 208"/>
                <a:gd name="T13" fmla="*/ 0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0"/>
                  </a:moveTo>
                  <a:lnTo>
                    <a:pt x="208" y="145"/>
                  </a:lnTo>
                  <a:lnTo>
                    <a:pt x="150" y="205"/>
                  </a:lnTo>
                  <a:lnTo>
                    <a:pt x="0" y="60"/>
                  </a:lnTo>
                  <a:lnTo>
                    <a:pt x="57" y="0"/>
                  </a:lnTo>
                  <a:lnTo>
                    <a:pt x="54" y="0"/>
                  </a:lnTo>
                  <a:close/>
                </a:path>
              </a:pathLst>
            </a:custGeom>
            <a:solidFill>
              <a:srgbClr val="CCFFFF"/>
            </a:solidFill>
            <a:ln w="9525">
              <a:noFill/>
              <a:round/>
              <a:headEnd/>
              <a:tailEnd/>
            </a:ln>
          </p:spPr>
          <p:txBody>
            <a:bodyPr/>
            <a:lstStyle/>
            <a:p>
              <a:endParaRPr lang="el-GR"/>
            </a:p>
          </p:txBody>
        </p:sp>
        <p:sp>
          <p:nvSpPr>
            <p:cNvPr id="112691" name="Freeform 50"/>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0"/>
                  </a:moveTo>
                  <a:lnTo>
                    <a:pt x="208" y="145"/>
                  </a:lnTo>
                  <a:lnTo>
                    <a:pt x="150" y="205"/>
                  </a:lnTo>
                  <a:lnTo>
                    <a:pt x="0" y="60"/>
                  </a:lnTo>
                  <a:lnTo>
                    <a:pt x="57" y="0"/>
                  </a:lnTo>
                </a:path>
              </a:pathLst>
            </a:custGeom>
            <a:noFill/>
            <a:ln w="7938">
              <a:solidFill>
                <a:srgbClr val="000000"/>
              </a:solidFill>
              <a:round/>
              <a:headEnd/>
              <a:tailEnd/>
            </a:ln>
          </p:spPr>
          <p:txBody>
            <a:bodyPr/>
            <a:lstStyle/>
            <a:p>
              <a:endParaRPr lang="el-GR"/>
            </a:p>
          </p:txBody>
        </p:sp>
        <p:sp>
          <p:nvSpPr>
            <p:cNvPr id="112692" name="Freeform 51"/>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87 w 208"/>
                <a:gd name="T13" fmla="*/ 0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0"/>
                  </a:moveTo>
                  <a:lnTo>
                    <a:pt x="208" y="145"/>
                  </a:lnTo>
                  <a:lnTo>
                    <a:pt x="150" y="205"/>
                  </a:lnTo>
                  <a:lnTo>
                    <a:pt x="0" y="60"/>
                  </a:lnTo>
                  <a:lnTo>
                    <a:pt x="57" y="0"/>
                  </a:lnTo>
                  <a:lnTo>
                    <a:pt x="54" y="0"/>
                  </a:lnTo>
                  <a:close/>
                </a:path>
              </a:pathLst>
            </a:custGeom>
            <a:solidFill>
              <a:srgbClr val="CCFFFF"/>
            </a:solidFill>
            <a:ln w="9525">
              <a:noFill/>
              <a:round/>
              <a:headEnd/>
              <a:tailEnd/>
            </a:ln>
          </p:spPr>
          <p:txBody>
            <a:bodyPr/>
            <a:lstStyle/>
            <a:p>
              <a:endParaRPr lang="el-GR"/>
            </a:p>
          </p:txBody>
        </p:sp>
        <p:sp>
          <p:nvSpPr>
            <p:cNvPr id="112693" name="Freeform 52"/>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0"/>
                  </a:moveTo>
                  <a:lnTo>
                    <a:pt x="208" y="145"/>
                  </a:lnTo>
                  <a:lnTo>
                    <a:pt x="150" y="205"/>
                  </a:lnTo>
                  <a:lnTo>
                    <a:pt x="0" y="60"/>
                  </a:lnTo>
                  <a:lnTo>
                    <a:pt x="57" y="0"/>
                  </a:lnTo>
                </a:path>
              </a:pathLst>
            </a:custGeom>
            <a:noFill/>
            <a:ln w="7938">
              <a:solidFill>
                <a:srgbClr val="000000"/>
              </a:solidFill>
              <a:round/>
              <a:headEnd/>
              <a:tailEnd/>
            </a:ln>
          </p:spPr>
          <p:txBody>
            <a:bodyPr/>
            <a:lstStyle/>
            <a:p>
              <a:endParaRPr lang="el-GR"/>
            </a:p>
          </p:txBody>
        </p:sp>
        <p:sp>
          <p:nvSpPr>
            <p:cNvPr id="112694" name="Freeform 53"/>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solidFill>
              <a:srgbClr val="00FFFF"/>
            </a:solidFill>
            <a:ln w="9525">
              <a:noFill/>
              <a:round/>
              <a:headEnd/>
              <a:tailEnd/>
            </a:ln>
          </p:spPr>
          <p:txBody>
            <a:bodyPr/>
            <a:lstStyle/>
            <a:p>
              <a:endParaRPr lang="el-GR"/>
            </a:p>
          </p:txBody>
        </p:sp>
        <p:sp>
          <p:nvSpPr>
            <p:cNvPr id="112695" name="Freeform 54"/>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7938">
              <a:solidFill>
                <a:srgbClr val="000000"/>
              </a:solidFill>
              <a:round/>
              <a:headEnd/>
              <a:tailEnd/>
            </a:ln>
          </p:spPr>
          <p:txBody>
            <a:bodyPr/>
            <a:lstStyle/>
            <a:p>
              <a:endParaRPr lang="el-GR"/>
            </a:p>
          </p:txBody>
        </p:sp>
        <p:sp>
          <p:nvSpPr>
            <p:cNvPr id="112696" name="Freeform 55"/>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solidFill>
              <a:srgbClr val="00FFFF"/>
            </a:solidFill>
            <a:ln w="9525">
              <a:noFill/>
              <a:round/>
              <a:headEnd/>
              <a:tailEnd/>
            </a:ln>
          </p:spPr>
          <p:txBody>
            <a:bodyPr/>
            <a:lstStyle/>
            <a:p>
              <a:endParaRPr lang="el-GR"/>
            </a:p>
          </p:txBody>
        </p:sp>
        <p:sp>
          <p:nvSpPr>
            <p:cNvPr id="112697" name="Freeform 56"/>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7938">
              <a:solidFill>
                <a:srgbClr val="000000"/>
              </a:solidFill>
              <a:round/>
              <a:headEnd/>
              <a:tailEnd/>
            </a:ln>
          </p:spPr>
          <p:txBody>
            <a:bodyPr/>
            <a:lstStyle/>
            <a:p>
              <a:endParaRPr lang="el-GR"/>
            </a:p>
          </p:txBody>
        </p:sp>
        <p:sp>
          <p:nvSpPr>
            <p:cNvPr id="112698" name="Freeform 57"/>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solidFill>
              <a:srgbClr val="CCFFFF"/>
            </a:solidFill>
            <a:ln w="9525">
              <a:noFill/>
              <a:round/>
              <a:headEnd/>
              <a:tailEnd/>
            </a:ln>
          </p:spPr>
          <p:txBody>
            <a:bodyPr/>
            <a:lstStyle/>
            <a:p>
              <a:endParaRPr lang="el-GR"/>
            </a:p>
          </p:txBody>
        </p:sp>
        <p:sp>
          <p:nvSpPr>
            <p:cNvPr id="112699" name="Freeform 58"/>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noFill/>
            <a:ln w="7938">
              <a:solidFill>
                <a:srgbClr val="000000"/>
              </a:solidFill>
              <a:round/>
              <a:headEnd/>
              <a:tailEnd/>
            </a:ln>
          </p:spPr>
          <p:txBody>
            <a:bodyPr/>
            <a:lstStyle/>
            <a:p>
              <a:endParaRPr lang="el-GR"/>
            </a:p>
          </p:txBody>
        </p:sp>
        <p:sp>
          <p:nvSpPr>
            <p:cNvPr id="112700" name="Freeform 59"/>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solidFill>
              <a:srgbClr val="CCFFFF"/>
            </a:solidFill>
            <a:ln w="9525">
              <a:noFill/>
              <a:round/>
              <a:headEnd/>
              <a:tailEnd/>
            </a:ln>
          </p:spPr>
          <p:txBody>
            <a:bodyPr/>
            <a:lstStyle/>
            <a:p>
              <a:endParaRPr lang="el-GR"/>
            </a:p>
          </p:txBody>
        </p:sp>
        <p:sp>
          <p:nvSpPr>
            <p:cNvPr id="112701" name="Freeform 60"/>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noFill/>
            <a:ln w="7938">
              <a:solidFill>
                <a:srgbClr val="000000"/>
              </a:solidFill>
              <a:round/>
              <a:headEnd/>
              <a:tailEnd/>
            </a:ln>
          </p:spPr>
          <p:txBody>
            <a:bodyPr/>
            <a:lstStyle/>
            <a:p>
              <a:endParaRPr lang="el-GR"/>
            </a:p>
          </p:txBody>
        </p:sp>
        <p:sp>
          <p:nvSpPr>
            <p:cNvPr id="112702" name="Freeform 61"/>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rgbClr val="00FFFF"/>
            </a:solidFill>
            <a:ln w="9525">
              <a:noFill/>
              <a:round/>
              <a:headEnd/>
              <a:tailEnd/>
            </a:ln>
          </p:spPr>
          <p:txBody>
            <a:bodyPr/>
            <a:lstStyle/>
            <a:p>
              <a:endParaRPr lang="el-GR"/>
            </a:p>
          </p:txBody>
        </p:sp>
        <p:sp>
          <p:nvSpPr>
            <p:cNvPr id="112703" name="Freeform 62"/>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2" y="213"/>
                  </a:lnTo>
                  <a:lnTo>
                    <a:pt x="2" y="0"/>
                  </a:lnTo>
                </a:path>
              </a:pathLst>
            </a:custGeom>
            <a:noFill/>
            <a:ln w="7938">
              <a:solidFill>
                <a:srgbClr val="000000"/>
              </a:solidFill>
              <a:round/>
              <a:headEnd/>
              <a:tailEnd/>
            </a:ln>
          </p:spPr>
          <p:txBody>
            <a:bodyPr/>
            <a:lstStyle/>
            <a:p>
              <a:endParaRPr lang="el-GR"/>
            </a:p>
          </p:txBody>
        </p:sp>
        <p:sp>
          <p:nvSpPr>
            <p:cNvPr id="112704" name="Freeform 63"/>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rgbClr val="00FFFF"/>
            </a:solidFill>
            <a:ln w="9525">
              <a:noFill/>
              <a:round/>
              <a:headEnd/>
              <a:tailEnd/>
            </a:ln>
          </p:spPr>
          <p:txBody>
            <a:bodyPr/>
            <a:lstStyle/>
            <a:p>
              <a:endParaRPr lang="el-GR"/>
            </a:p>
          </p:txBody>
        </p:sp>
        <p:sp>
          <p:nvSpPr>
            <p:cNvPr id="112705" name="Freeform 64"/>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2" y="213"/>
                  </a:lnTo>
                  <a:lnTo>
                    <a:pt x="2" y="0"/>
                  </a:lnTo>
                </a:path>
              </a:pathLst>
            </a:custGeom>
            <a:noFill/>
            <a:ln w="7938">
              <a:solidFill>
                <a:srgbClr val="000000"/>
              </a:solidFill>
              <a:round/>
              <a:headEnd/>
              <a:tailEnd/>
            </a:ln>
          </p:spPr>
          <p:txBody>
            <a:bodyPr/>
            <a:lstStyle/>
            <a:p>
              <a:endParaRPr lang="el-GR"/>
            </a:p>
          </p:txBody>
        </p:sp>
        <p:sp>
          <p:nvSpPr>
            <p:cNvPr id="112706" name="Rectangle 65"/>
            <p:cNvSpPr>
              <a:spLocks noChangeArrowheads="1"/>
            </p:cNvSpPr>
            <p:nvPr/>
          </p:nvSpPr>
          <p:spPr bwMode="auto">
            <a:xfrm>
              <a:off x="3641" y="3049"/>
              <a:ext cx="128" cy="154"/>
            </a:xfrm>
            <a:prstGeom prst="rect">
              <a:avLst/>
            </a:prstGeom>
            <a:noFill/>
            <a:ln w="9525">
              <a:noFill/>
              <a:miter lim="800000"/>
              <a:headEnd/>
              <a:tailEnd/>
            </a:ln>
          </p:spPr>
          <p:txBody>
            <a:bodyPr wrap="none" lIns="0" tIns="0" rIns="0" bIns="0">
              <a:spAutoFit/>
            </a:bodyPr>
            <a:lstStyle/>
            <a:p>
              <a:pPr algn="ctr" eaLnBrk="0" hangingPunct="0"/>
              <a:r>
                <a:rPr lang="en-US">
                  <a:solidFill>
                    <a:srgbClr val="000000"/>
                  </a:solidFill>
                  <a:latin typeface="Arial" charset="0"/>
                </a:rPr>
                <a:t>…</a:t>
              </a:r>
              <a:endParaRPr lang="en-US" sz="2400">
                <a:latin typeface="Times New Roman" pitchFamily="18" charset="0"/>
              </a:endParaRPr>
            </a:p>
          </p:txBody>
        </p:sp>
        <p:sp>
          <p:nvSpPr>
            <p:cNvPr id="112707" name="Rectangle 66"/>
            <p:cNvSpPr>
              <a:spLocks noChangeArrowheads="1"/>
            </p:cNvSpPr>
            <p:nvPr/>
          </p:nvSpPr>
          <p:spPr bwMode="auto">
            <a:xfrm>
              <a:off x="2299" y="2989"/>
              <a:ext cx="478" cy="409"/>
            </a:xfrm>
            <a:prstGeom prst="rect">
              <a:avLst/>
            </a:prstGeom>
            <a:noFill/>
            <a:ln w="9525">
              <a:solidFill>
                <a:schemeClr val="tx1"/>
              </a:solidFill>
              <a:miter lim="800000"/>
              <a:headEnd/>
              <a:tailEnd/>
            </a:ln>
          </p:spPr>
          <p:txBody>
            <a:bodyPr wrap="none" anchor="ctr"/>
            <a:lstStyle/>
            <a:p>
              <a:endParaRPr lang="el-GR"/>
            </a:p>
          </p:txBody>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l-GR" smtClean="0"/>
              <a:t>Μεταγωγή Πακέτων: Στατιστική Πολυπλεξία</a:t>
            </a:r>
          </a:p>
        </p:txBody>
      </p:sp>
      <p:sp>
        <p:nvSpPr>
          <p:cNvPr id="113667" name="Content Placeholder 2"/>
          <p:cNvSpPr>
            <a:spLocks noGrp="1"/>
          </p:cNvSpPr>
          <p:nvPr>
            <p:ph idx="1"/>
          </p:nvPr>
        </p:nvSpPr>
        <p:spPr>
          <a:xfrm>
            <a:off x="0" y="4437063"/>
            <a:ext cx="9144000" cy="1857375"/>
          </a:xfrm>
        </p:spPr>
        <p:txBody>
          <a:bodyPr/>
          <a:lstStyle/>
          <a:p>
            <a:pPr eaLnBrk="1" hangingPunct="1">
              <a:buFont typeface="Monotype Sorts" pitchFamily="2" charset="2"/>
              <a:buNone/>
            </a:pPr>
            <a:r>
              <a:rPr lang="el-GR" smtClean="0"/>
              <a:t>Η ακολουθία πακέτων παράγεται από τις πηγές Α και Β με τυχαίο τρόπο  </a:t>
            </a:r>
            <a:r>
              <a:rPr lang="el-GR" smtClean="0">
                <a:cs typeface="Times New Roman" pitchFamily="18" charset="0"/>
              </a:rPr>
              <a:t>→</a:t>
            </a:r>
            <a:r>
              <a:rPr lang="el-GR" smtClean="0"/>
              <a:t> </a:t>
            </a:r>
            <a:r>
              <a:rPr lang="en-US" smtClean="0"/>
              <a:t> </a:t>
            </a:r>
            <a:r>
              <a:rPr lang="el-GR" b="1" smtClean="0">
                <a:solidFill>
                  <a:schemeClr val="accent1"/>
                </a:solidFill>
              </a:rPr>
              <a:t>στατιστική πολυπλεξία</a:t>
            </a:r>
          </a:p>
          <a:p>
            <a:pPr eaLnBrk="1" hangingPunct="1">
              <a:buFont typeface="Monotype Sorts" pitchFamily="2" charset="2"/>
              <a:buNone/>
            </a:pPr>
            <a:endParaRPr lang="el-GR" smtClean="0"/>
          </a:p>
          <a:p>
            <a:pPr eaLnBrk="1" hangingPunct="1">
              <a:buFont typeface="Monotype Sorts" pitchFamily="2" charset="2"/>
              <a:buNone/>
            </a:pPr>
            <a:r>
              <a:rPr lang="el-GR" smtClean="0"/>
              <a:t>Στο </a:t>
            </a:r>
            <a:r>
              <a:rPr lang="en-US" smtClean="0"/>
              <a:t>TDM </a:t>
            </a:r>
            <a:r>
              <a:rPr lang="el-GR" smtClean="0"/>
              <a:t>δίνεται σε κάθε κόμβο η ίδια χρονοθυρίδα </a:t>
            </a:r>
            <a:r>
              <a:rPr lang="en-US" smtClean="0"/>
              <a:t>(slot) </a:t>
            </a:r>
            <a:r>
              <a:rPr lang="el-GR" smtClean="0"/>
              <a:t>στο περιστρεφόμενο πλαίσιο </a:t>
            </a:r>
            <a:r>
              <a:rPr lang="en-US" smtClean="0"/>
              <a:t>TDM</a:t>
            </a:r>
            <a:endParaRPr lang="el-GR" smtClean="0"/>
          </a:p>
        </p:txBody>
      </p:sp>
      <p:pic>
        <p:nvPicPr>
          <p:cNvPr id="113668" name="Picture 3"/>
          <p:cNvPicPr>
            <a:picLocks noChangeAspect="1" noChangeArrowheads="1"/>
          </p:cNvPicPr>
          <p:nvPr/>
        </p:nvPicPr>
        <p:blipFill>
          <a:blip r:embed="rId2" cstate="print"/>
          <a:srcRect/>
          <a:stretch>
            <a:fillRect/>
          </a:stretch>
        </p:blipFill>
        <p:spPr bwMode="auto">
          <a:xfrm>
            <a:off x="428625" y="1143000"/>
            <a:ext cx="6532563" cy="3357563"/>
          </a:xfrm>
          <a:prstGeom prst="rect">
            <a:avLst/>
          </a:prstGeom>
          <a:noFill/>
          <a:ln w="12700">
            <a:noFill/>
            <a:miter lim="800000"/>
            <a:headEnd type="none" w="sm" len="sm"/>
            <a:tailEnd type="none" w="sm" len="sm"/>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2900" kern="0" dirty="0">
                <a:solidFill>
                  <a:srgbClr val="000066"/>
                </a:solidFill>
                <a:latin typeface="+mj-lt"/>
                <a:cs typeface="+mj-cs"/>
              </a:rPr>
              <a:t>Πολλαπλή Πρόσβαση Διαίρεσης Κώδικα </a:t>
            </a:r>
            <a:r>
              <a:rPr lang="en-US" sz="2900" kern="0" dirty="0">
                <a:solidFill>
                  <a:srgbClr val="000066"/>
                </a:solidFill>
                <a:latin typeface="+mj-lt"/>
                <a:cs typeface="+mj-cs"/>
              </a:rPr>
              <a:t>(CDMA)</a:t>
            </a:r>
          </a:p>
        </p:txBody>
      </p:sp>
      <p:sp>
        <p:nvSpPr>
          <p:cNvPr id="3" name="Rectangle 3"/>
          <p:cNvSpPr txBox="1">
            <a:spLocks noChangeArrowheads="1"/>
          </p:cNvSpPr>
          <p:nvPr/>
        </p:nvSpPr>
        <p:spPr bwMode="auto">
          <a:xfrm>
            <a:off x="0" y="1214438"/>
            <a:ext cx="9467850" cy="3881437"/>
          </a:xfrm>
          <a:prstGeom prst="rect">
            <a:avLst/>
          </a:prstGeom>
          <a:noFill/>
          <a:ln w="9525">
            <a:noFill/>
            <a:miter lim="800000"/>
            <a:headEnd/>
            <a:tailEnd/>
          </a:ln>
        </p:spPr>
        <p:txBody>
          <a:bodyPr lIns="92075" tIns="46038" rIns="92075" bIns="46038"/>
          <a:lstStyle/>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Στο </a:t>
            </a:r>
            <a:r>
              <a:rPr lang="en-US" sz="2400" kern="0">
                <a:latin typeface="+mn-lt"/>
              </a:rPr>
              <a:t>CDMA </a:t>
            </a:r>
            <a:r>
              <a:rPr lang="el-GR" sz="2400" kern="0">
                <a:latin typeface="+mn-lt"/>
              </a:rPr>
              <a:t>ορίζεται</a:t>
            </a:r>
            <a:r>
              <a:rPr lang="en-US" sz="2400" kern="0">
                <a:latin typeface="+mn-lt"/>
              </a:rPr>
              <a:t> </a:t>
            </a:r>
            <a:r>
              <a:rPr lang="el-GR" sz="2400" kern="0">
                <a:latin typeface="+mn-lt"/>
              </a:rPr>
              <a:t>σε κάθε κόμβο ένας διαφορετικός κώδικας</a:t>
            </a:r>
            <a:endParaRPr lang="en-US" sz="2400"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Οι κώδικες είναι </a:t>
            </a:r>
            <a:r>
              <a:rPr lang="el-GR" sz="2400" b="1" kern="0">
                <a:solidFill>
                  <a:srgbClr val="FF0000"/>
                </a:solidFill>
                <a:latin typeface="+mn-lt"/>
              </a:rPr>
              <a:t>ορθογώνιοι μεταξύ τους </a:t>
            </a:r>
            <a:r>
              <a:rPr lang="en-US" sz="2400" kern="0">
                <a:latin typeface="+mn-lt"/>
              </a:rPr>
              <a:t>(</a:t>
            </a:r>
            <a:r>
              <a:rPr lang="el-GR" sz="2400" kern="0">
                <a:latin typeface="+mn-lt"/>
              </a:rPr>
              <a:t>δηλ. το εσωτερικό γινόμενο μεταξύ οποιωνδήποτε δύο κωδίκων είναι 0</a:t>
            </a:r>
            <a:r>
              <a:rPr lang="en-US" sz="2400" kern="0">
                <a:latin typeface="+mn-lt"/>
              </a:rPr>
              <a:t>)</a:t>
            </a: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Κάθε κόμβος χρησιμοποιεί το δικό του μοναδικό κώδικα για να κωδικοποιήσει τα </a:t>
            </a:r>
            <a:r>
              <a:rPr lang="en-US" sz="2400" kern="0">
                <a:latin typeface="+mn-lt"/>
              </a:rPr>
              <a:t>bits </a:t>
            </a:r>
            <a:r>
              <a:rPr lang="el-GR" sz="2400" kern="0">
                <a:latin typeface="+mn-lt"/>
              </a:rPr>
              <a:t>των δεδομένων που στέλνει</a:t>
            </a:r>
            <a:endParaRPr lang="en-US" sz="2400"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Οι κόμβοι </a:t>
            </a:r>
            <a:r>
              <a:rPr lang="el-GR" sz="2400" b="1" kern="0">
                <a:latin typeface="+mn-lt"/>
              </a:rPr>
              <a:t>μπορούν να εκπέμπουν ταυτόχρονα</a:t>
            </a:r>
            <a:endParaRPr lang="en-US" sz="2400" b="1"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b="1" kern="0">
                <a:latin typeface="+mn-lt"/>
              </a:rPr>
              <a:t>Πολλαπλοί κόμβοι σε κάθε κανάλι</a:t>
            </a:r>
            <a:endParaRPr lang="en-US" sz="2400" b="1"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Οι αντίστοιχοι προς αυτούς δέκτες</a:t>
            </a:r>
            <a:endParaRPr lang="en-US" sz="2400" kern="0">
              <a:latin typeface="+mn-lt"/>
            </a:endParaRPr>
          </a:p>
          <a:p>
            <a:pPr marL="742950" lvl="1" indent="-285750" algn="l" eaLnBrk="0" hangingPunct="0">
              <a:spcBef>
                <a:spcPct val="20000"/>
              </a:spcBef>
              <a:buClr>
                <a:srgbClr val="C700C7"/>
              </a:buClr>
              <a:buSzPct val="64000"/>
              <a:buFont typeface="Monotype Sorts" pitchFamily="2" charset="2"/>
              <a:buChar char="n"/>
              <a:defRPr/>
            </a:pPr>
            <a:r>
              <a:rPr lang="el-GR" sz="2400" kern="0">
                <a:latin typeface="+mn-lt"/>
              </a:rPr>
              <a:t>Λαμβάνουν σωστά τα κωδικοποιημένα </a:t>
            </a:r>
            <a:r>
              <a:rPr lang="en-US" sz="2400" kern="0">
                <a:latin typeface="+mn-lt"/>
              </a:rPr>
              <a:t>bits </a:t>
            </a:r>
            <a:r>
              <a:rPr lang="el-GR" sz="2400" kern="0">
                <a:latin typeface="+mn-lt"/>
              </a:rPr>
              <a:t>δεδομένων ενός πομπού</a:t>
            </a:r>
            <a:r>
              <a:rPr lang="en-US" sz="2400" kern="0">
                <a:latin typeface="+mn-lt"/>
              </a:rPr>
              <a:t> </a:t>
            </a:r>
          </a:p>
          <a:p>
            <a:pPr marL="1085850" lvl="2" indent="-228600" algn="l" eaLnBrk="0" hangingPunct="0">
              <a:spcBef>
                <a:spcPct val="20000"/>
              </a:spcBef>
              <a:buClr>
                <a:srgbClr val="C700C7"/>
              </a:buClr>
              <a:buFont typeface="Arial Greek" charset="-95"/>
              <a:buChar char="–"/>
              <a:defRPr/>
            </a:pPr>
            <a:r>
              <a:rPr lang="el-GR" sz="2400" b="1" kern="0">
                <a:latin typeface="+mn-lt"/>
              </a:rPr>
              <a:t>Θεωρώντας ότι ο δέκτης γνωρίζει τον κώδικα του πομπού</a:t>
            </a:r>
            <a:r>
              <a:rPr lang="el-GR" sz="2400" kern="0">
                <a:latin typeface="+mn-lt"/>
              </a:rPr>
              <a:t>,</a:t>
            </a:r>
            <a:r>
              <a:rPr lang="en-US" sz="2400" kern="0">
                <a:latin typeface="+mn-lt"/>
              </a:rPr>
              <a:t> </a:t>
            </a:r>
            <a:r>
              <a:rPr lang="el-GR" sz="2400" kern="0">
                <a:latin typeface="+mn-lt"/>
              </a:rPr>
              <a:t>παρά τις παρεμβαλλόμενες μεταδόσεις άλλων κόμβων</a:t>
            </a:r>
            <a:endParaRPr lang="en-US" sz="2400" kern="0">
              <a:latin typeface="+mn-lt"/>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eaLnBrk="0" hangingPunct="0">
              <a:defRPr/>
            </a:pPr>
            <a:r>
              <a:rPr lang="el-GR" sz="3200" kern="0">
                <a:solidFill>
                  <a:srgbClr val="000066"/>
                </a:solidFill>
                <a:latin typeface="+mj-lt"/>
                <a:cs typeface="+mj-cs"/>
              </a:rPr>
              <a:t>Παράδειγμα </a:t>
            </a:r>
            <a:r>
              <a:rPr lang="en-US" sz="3200" kern="0">
                <a:solidFill>
                  <a:srgbClr val="000066"/>
                </a:solidFill>
                <a:latin typeface="+mj-lt"/>
                <a:cs typeface="+mj-cs"/>
              </a:rPr>
              <a:t>CDMA</a:t>
            </a:r>
            <a:endParaRPr lang="en-US" sz="3200" kern="0" dirty="0">
              <a:solidFill>
                <a:srgbClr val="000066"/>
              </a:solidFill>
              <a:latin typeface="+mj-lt"/>
              <a:cs typeface="+mj-cs"/>
            </a:endParaRPr>
          </a:p>
        </p:txBody>
      </p:sp>
      <p:grpSp>
        <p:nvGrpSpPr>
          <p:cNvPr id="115715" name="Group 3"/>
          <p:cNvGrpSpPr>
            <a:grpSpLocks/>
          </p:cNvGrpSpPr>
          <p:nvPr/>
        </p:nvGrpSpPr>
        <p:grpSpPr bwMode="auto">
          <a:xfrm>
            <a:off x="304800" y="1600200"/>
            <a:ext cx="8534400" cy="4572000"/>
            <a:chOff x="240" y="1200"/>
            <a:chExt cx="5376" cy="2880"/>
          </a:xfrm>
        </p:grpSpPr>
        <p:sp>
          <p:nvSpPr>
            <p:cNvPr id="115716" name="Rectangle 4"/>
            <p:cNvSpPr>
              <a:spLocks noChangeArrowheads="1"/>
            </p:cNvSpPr>
            <p:nvPr/>
          </p:nvSpPr>
          <p:spPr bwMode="auto">
            <a:xfrm>
              <a:off x="912" y="2016"/>
              <a:ext cx="1200"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d</a:t>
              </a:r>
              <a:r>
                <a:rPr lang="en-US" sz="2400" baseline="-25000">
                  <a:latin typeface="Times New Roman" pitchFamily="18" charset="0"/>
                </a:rPr>
                <a:t>1</a:t>
              </a:r>
              <a:r>
                <a:rPr lang="en-US" sz="2400">
                  <a:latin typeface="Times New Roman" pitchFamily="18" charset="0"/>
                </a:rPr>
                <a:t>=-1</a:t>
              </a:r>
            </a:p>
          </p:txBody>
        </p:sp>
        <p:sp>
          <p:nvSpPr>
            <p:cNvPr id="115717" name="Rectangle 5"/>
            <p:cNvSpPr>
              <a:spLocks noChangeArrowheads="1"/>
            </p:cNvSpPr>
            <p:nvPr/>
          </p:nvSpPr>
          <p:spPr bwMode="auto">
            <a:xfrm>
              <a:off x="2112" y="1680"/>
              <a:ext cx="1200"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d</a:t>
              </a:r>
              <a:r>
                <a:rPr lang="en-US" sz="2400" baseline="-25000">
                  <a:latin typeface="Times New Roman" pitchFamily="18" charset="0"/>
                </a:rPr>
                <a:t>0</a:t>
              </a:r>
              <a:r>
                <a:rPr lang="en-US" sz="2400">
                  <a:latin typeface="Times New Roman" pitchFamily="18" charset="0"/>
                </a:rPr>
                <a:t>=1</a:t>
              </a:r>
            </a:p>
          </p:txBody>
        </p:sp>
        <p:sp>
          <p:nvSpPr>
            <p:cNvPr id="115718" name="Line 6"/>
            <p:cNvSpPr>
              <a:spLocks noChangeShapeType="1"/>
            </p:cNvSpPr>
            <p:nvPr/>
          </p:nvSpPr>
          <p:spPr bwMode="auto">
            <a:xfrm>
              <a:off x="912" y="1344"/>
              <a:ext cx="0" cy="1632"/>
            </a:xfrm>
            <a:prstGeom prst="line">
              <a:avLst/>
            </a:prstGeom>
            <a:noFill/>
            <a:ln w="9525">
              <a:solidFill>
                <a:schemeClr val="tx1"/>
              </a:solidFill>
              <a:round/>
              <a:headEnd/>
              <a:tailEnd/>
            </a:ln>
          </p:spPr>
          <p:txBody>
            <a:bodyPr wrap="none"/>
            <a:lstStyle/>
            <a:p>
              <a:endParaRPr lang="en-US"/>
            </a:p>
          </p:txBody>
        </p:sp>
        <p:sp>
          <p:nvSpPr>
            <p:cNvPr id="115719" name="Text Box 7"/>
            <p:cNvSpPr txBox="1">
              <a:spLocks noChangeArrowheads="1"/>
            </p:cNvSpPr>
            <p:nvPr/>
          </p:nvSpPr>
          <p:spPr bwMode="auto">
            <a:xfrm>
              <a:off x="384" y="1200"/>
              <a:ext cx="649" cy="288"/>
            </a:xfrm>
            <a:prstGeom prst="rect">
              <a:avLst/>
            </a:prstGeom>
            <a:noFill/>
            <a:ln w="9525">
              <a:noFill/>
              <a:miter lim="800000"/>
              <a:headEnd/>
              <a:tailEnd/>
            </a:ln>
          </p:spPr>
          <p:txBody>
            <a:bodyPr wrap="none">
              <a:spAutoFit/>
            </a:bodyPr>
            <a:lstStyle/>
            <a:p>
              <a:pPr algn="l"/>
              <a:r>
                <a:rPr lang="en-US" sz="2400">
                  <a:latin typeface="Times New Roman" pitchFamily="18" charset="0"/>
                </a:rPr>
                <a:t>Sender</a:t>
              </a:r>
            </a:p>
          </p:txBody>
        </p:sp>
        <p:sp>
          <p:nvSpPr>
            <p:cNvPr id="115720" name="Text Box 8"/>
            <p:cNvSpPr txBox="1">
              <a:spLocks noChangeArrowheads="1"/>
            </p:cNvSpPr>
            <p:nvPr/>
          </p:nvSpPr>
          <p:spPr bwMode="auto">
            <a:xfrm>
              <a:off x="480" y="1680"/>
              <a:ext cx="478" cy="518"/>
            </a:xfrm>
            <a:prstGeom prst="rect">
              <a:avLst/>
            </a:prstGeom>
            <a:noFill/>
            <a:ln w="9525">
              <a:noFill/>
              <a:miter lim="800000"/>
              <a:headEnd/>
              <a:tailEnd/>
            </a:ln>
          </p:spPr>
          <p:txBody>
            <a:bodyPr wrap="none">
              <a:spAutoFit/>
            </a:bodyPr>
            <a:lstStyle/>
            <a:p>
              <a:pPr algn="l"/>
              <a:r>
                <a:rPr lang="en-US" sz="2400">
                  <a:latin typeface="Times New Roman" pitchFamily="18" charset="0"/>
                </a:rPr>
                <a:t>Data</a:t>
              </a:r>
            </a:p>
            <a:p>
              <a:pPr algn="l"/>
              <a:r>
                <a:rPr lang="en-US" sz="2400">
                  <a:latin typeface="Times New Roman" pitchFamily="18" charset="0"/>
                </a:rPr>
                <a:t>bits</a:t>
              </a:r>
            </a:p>
          </p:txBody>
        </p:sp>
        <p:sp>
          <p:nvSpPr>
            <p:cNvPr id="115721" name="Line 9"/>
            <p:cNvSpPr>
              <a:spLocks noChangeShapeType="1"/>
            </p:cNvSpPr>
            <p:nvPr/>
          </p:nvSpPr>
          <p:spPr bwMode="auto">
            <a:xfrm>
              <a:off x="2112" y="1296"/>
              <a:ext cx="0" cy="1728"/>
            </a:xfrm>
            <a:prstGeom prst="line">
              <a:avLst/>
            </a:prstGeom>
            <a:noFill/>
            <a:ln w="9525">
              <a:solidFill>
                <a:schemeClr val="tx1"/>
              </a:solidFill>
              <a:round/>
              <a:headEnd/>
              <a:tailEnd/>
            </a:ln>
          </p:spPr>
          <p:txBody>
            <a:bodyPr wrap="none"/>
            <a:lstStyle/>
            <a:p>
              <a:endParaRPr lang="en-US"/>
            </a:p>
          </p:txBody>
        </p:sp>
        <p:sp>
          <p:nvSpPr>
            <p:cNvPr id="115722" name="Rectangle 10"/>
            <p:cNvSpPr>
              <a:spLocks noChangeArrowheads="1"/>
            </p:cNvSpPr>
            <p:nvPr/>
          </p:nvSpPr>
          <p:spPr bwMode="auto">
            <a:xfrm>
              <a:off x="912"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3" name="Line 11"/>
            <p:cNvSpPr>
              <a:spLocks noChangeShapeType="1"/>
            </p:cNvSpPr>
            <p:nvPr/>
          </p:nvSpPr>
          <p:spPr bwMode="auto">
            <a:xfrm>
              <a:off x="864" y="2880"/>
              <a:ext cx="2448" cy="0"/>
            </a:xfrm>
            <a:prstGeom prst="line">
              <a:avLst/>
            </a:prstGeom>
            <a:noFill/>
            <a:ln w="9525">
              <a:solidFill>
                <a:schemeClr val="tx1"/>
              </a:solidFill>
              <a:round/>
              <a:headEnd/>
              <a:tailEnd/>
            </a:ln>
          </p:spPr>
          <p:txBody>
            <a:bodyPr wrap="none"/>
            <a:lstStyle/>
            <a:p>
              <a:endParaRPr lang="en-US"/>
            </a:p>
          </p:txBody>
        </p:sp>
        <p:sp>
          <p:nvSpPr>
            <p:cNvPr id="115724" name="Line 12"/>
            <p:cNvSpPr>
              <a:spLocks noChangeShapeType="1"/>
            </p:cNvSpPr>
            <p:nvPr/>
          </p:nvSpPr>
          <p:spPr bwMode="auto">
            <a:xfrm>
              <a:off x="3312" y="1248"/>
              <a:ext cx="0" cy="1728"/>
            </a:xfrm>
            <a:prstGeom prst="line">
              <a:avLst/>
            </a:prstGeom>
            <a:noFill/>
            <a:ln w="9525">
              <a:solidFill>
                <a:schemeClr val="tx1"/>
              </a:solidFill>
              <a:round/>
              <a:headEnd/>
              <a:tailEnd/>
            </a:ln>
          </p:spPr>
          <p:txBody>
            <a:bodyPr wrap="none"/>
            <a:lstStyle/>
            <a:p>
              <a:endParaRPr lang="en-US"/>
            </a:p>
          </p:txBody>
        </p:sp>
        <p:sp>
          <p:nvSpPr>
            <p:cNvPr id="115725" name="Rectangle 13"/>
            <p:cNvSpPr>
              <a:spLocks noChangeArrowheads="1"/>
            </p:cNvSpPr>
            <p:nvPr/>
          </p:nvSpPr>
          <p:spPr bwMode="auto">
            <a:xfrm>
              <a:off x="1056"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6" name="Rectangle 14"/>
            <p:cNvSpPr>
              <a:spLocks noChangeArrowheads="1"/>
            </p:cNvSpPr>
            <p:nvPr/>
          </p:nvSpPr>
          <p:spPr bwMode="auto">
            <a:xfrm>
              <a:off x="2688"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7" name="Rectangle 15"/>
            <p:cNvSpPr>
              <a:spLocks noChangeArrowheads="1"/>
            </p:cNvSpPr>
            <p:nvPr/>
          </p:nvSpPr>
          <p:spPr bwMode="auto">
            <a:xfrm>
              <a:off x="254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8" name="Rectangle 16"/>
            <p:cNvSpPr>
              <a:spLocks noChangeArrowheads="1"/>
            </p:cNvSpPr>
            <p:nvPr/>
          </p:nvSpPr>
          <p:spPr bwMode="auto">
            <a:xfrm>
              <a:off x="2400"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9" name="Rectangle 17"/>
            <p:cNvSpPr>
              <a:spLocks noChangeArrowheads="1"/>
            </p:cNvSpPr>
            <p:nvPr/>
          </p:nvSpPr>
          <p:spPr bwMode="auto">
            <a:xfrm>
              <a:off x="2256"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0" name="Rectangle 18"/>
            <p:cNvSpPr>
              <a:spLocks noChangeArrowheads="1"/>
            </p:cNvSpPr>
            <p:nvPr/>
          </p:nvSpPr>
          <p:spPr bwMode="auto">
            <a:xfrm>
              <a:off x="2112"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1" name="Rectangle 19"/>
            <p:cNvSpPr>
              <a:spLocks noChangeArrowheads="1"/>
            </p:cNvSpPr>
            <p:nvPr/>
          </p:nvSpPr>
          <p:spPr bwMode="auto">
            <a:xfrm>
              <a:off x="3168"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2" name="Rectangle 20"/>
            <p:cNvSpPr>
              <a:spLocks noChangeArrowheads="1"/>
            </p:cNvSpPr>
            <p:nvPr/>
          </p:nvSpPr>
          <p:spPr bwMode="auto">
            <a:xfrm>
              <a:off x="302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3" name="Rectangle 21"/>
            <p:cNvSpPr>
              <a:spLocks noChangeArrowheads="1"/>
            </p:cNvSpPr>
            <p:nvPr/>
          </p:nvSpPr>
          <p:spPr bwMode="auto">
            <a:xfrm>
              <a:off x="2880"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4" name="Rectangle 22"/>
            <p:cNvSpPr>
              <a:spLocks noChangeArrowheads="1"/>
            </p:cNvSpPr>
            <p:nvPr/>
          </p:nvSpPr>
          <p:spPr bwMode="auto">
            <a:xfrm>
              <a:off x="1488"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5" name="Rectangle 23"/>
            <p:cNvSpPr>
              <a:spLocks noChangeArrowheads="1"/>
            </p:cNvSpPr>
            <p:nvPr/>
          </p:nvSpPr>
          <p:spPr bwMode="auto">
            <a:xfrm>
              <a:off x="134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6" name="Rectangle 24"/>
            <p:cNvSpPr>
              <a:spLocks noChangeArrowheads="1"/>
            </p:cNvSpPr>
            <p:nvPr/>
          </p:nvSpPr>
          <p:spPr bwMode="auto">
            <a:xfrm>
              <a:off x="1200"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7" name="Rectangle 25"/>
            <p:cNvSpPr>
              <a:spLocks noChangeArrowheads="1"/>
            </p:cNvSpPr>
            <p:nvPr/>
          </p:nvSpPr>
          <p:spPr bwMode="auto">
            <a:xfrm>
              <a:off x="1968"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8" name="Rectangle 26"/>
            <p:cNvSpPr>
              <a:spLocks noChangeArrowheads="1"/>
            </p:cNvSpPr>
            <p:nvPr/>
          </p:nvSpPr>
          <p:spPr bwMode="auto">
            <a:xfrm>
              <a:off x="182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9" name="Rectangle 27"/>
            <p:cNvSpPr>
              <a:spLocks noChangeArrowheads="1"/>
            </p:cNvSpPr>
            <p:nvPr/>
          </p:nvSpPr>
          <p:spPr bwMode="auto">
            <a:xfrm>
              <a:off x="1680"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40" name="Oval 28"/>
            <p:cNvSpPr>
              <a:spLocks noChangeArrowheads="1"/>
            </p:cNvSpPr>
            <p:nvPr/>
          </p:nvSpPr>
          <p:spPr bwMode="auto">
            <a:xfrm>
              <a:off x="3696" y="1824"/>
              <a:ext cx="240" cy="288"/>
            </a:xfrm>
            <a:prstGeom prst="ellipse">
              <a:avLst/>
            </a:prstGeom>
            <a:solidFill>
              <a:schemeClr val="folHlink"/>
            </a:solidFill>
            <a:ln w="9525">
              <a:solidFill>
                <a:schemeClr val="tx1"/>
              </a:solidFill>
              <a:round/>
              <a:headEnd/>
              <a:tailEnd/>
            </a:ln>
          </p:spPr>
          <p:txBody>
            <a:bodyPr wrap="none" anchor="ctr"/>
            <a:lstStyle/>
            <a:p>
              <a:pPr algn="ctr"/>
              <a:endParaRPr lang="el-GR" sz="2400">
                <a:solidFill>
                  <a:schemeClr val="folHlink"/>
                </a:solidFill>
                <a:latin typeface="Times New Roman" pitchFamily="18" charset="0"/>
              </a:endParaRPr>
            </a:p>
          </p:txBody>
        </p:sp>
        <p:sp>
          <p:nvSpPr>
            <p:cNvPr id="115741" name="Line 29"/>
            <p:cNvSpPr>
              <a:spLocks noChangeShapeType="1"/>
            </p:cNvSpPr>
            <p:nvPr/>
          </p:nvSpPr>
          <p:spPr bwMode="auto">
            <a:xfrm>
              <a:off x="3312" y="2016"/>
              <a:ext cx="384" cy="0"/>
            </a:xfrm>
            <a:prstGeom prst="line">
              <a:avLst/>
            </a:prstGeom>
            <a:noFill/>
            <a:ln w="9525">
              <a:solidFill>
                <a:schemeClr val="tx1"/>
              </a:solidFill>
              <a:round/>
              <a:headEnd/>
              <a:tailEnd type="triangle" w="med" len="med"/>
            </a:ln>
          </p:spPr>
          <p:txBody>
            <a:bodyPr wrap="none"/>
            <a:lstStyle/>
            <a:p>
              <a:endParaRPr lang="en-US"/>
            </a:p>
          </p:txBody>
        </p:sp>
        <p:sp>
          <p:nvSpPr>
            <p:cNvPr id="115742" name="Line 30"/>
            <p:cNvSpPr>
              <a:spLocks noChangeShapeType="1"/>
            </p:cNvSpPr>
            <p:nvPr/>
          </p:nvSpPr>
          <p:spPr bwMode="auto">
            <a:xfrm flipV="1">
              <a:off x="3312" y="2112"/>
              <a:ext cx="432" cy="768"/>
            </a:xfrm>
            <a:prstGeom prst="line">
              <a:avLst/>
            </a:prstGeom>
            <a:noFill/>
            <a:ln w="9525">
              <a:solidFill>
                <a:schemeClr val="tx1"/>
              </a:solidFill>
              <a:round/>
              <a:headEnd/>
              <a:tailEnd type="triangle" w="med" len="med"/>
            </a:ln>
          </p:spPr>
          <p:txBody>
            <a:bodyPr wrap="none"/>
            <a:lstStyle/>
            <a:p>
              <a:endParaRPr lang="en-US"/>
            </a:p>
          </p:txBody>
        </p:sp>
        <p:sp>
          <p:nvSpPr>
            <p:cNvPr id="115743" name="Line 31"/>
            <p:cNvSpPr>
              <a:spLocks noChangeShapeType="1"/>
            </p:cNvSpPr>
            <p:nvPr/>
          </p:nvSpPr>
          <p:spPr bwMode="auto">
            <a:xfrm>
              <a:off x="3936" y="2016"/>
              <a:ext cx="288" cy="0"/>
            </a:xfrm>
            <a:prstGeom prst="line">
              <a:avLst/>
            </a:prstGeom>
            <a:noFill/>
            <a:ln w="9525">
              <a:solidFill>
                <a:schemeClr val="tx1"/>
              </a:solidFill>
              <a:round/>
              <a:headEnd/>
              <a:tailEnd type="triangle" w="med" len="med"/>
            </a:ln>
          </p:spPr>
          <p:txBody>
            <a:bodyPr wrap="none"/>
            <a:lstStyle/>
            <a:p>
              <a:endParaRPr lang="en-US"/>
            </a:p>
          </p:txBody>
        </p:sp>
        <p:sp>
          <p:nvSpPr>
            <p:cNvPr id="115744" name="Text Box 32"/>
            <p:cNvSpPr txBox="1">
              <a:spLocks noChangeArrowheads="1"/>
            </p:cNvSpPr>
            <p:nvPr/>
          </p:nvSpPr>
          <p:spPr bwMode="auto">
            <a:xfrm>
              <a:off x="3926" y="1610"/>
              <a:ext cx="922" cy="288"/>
            </a:xfrm>
            <a:prstGeom prst="rect">
              <a:avLst/>
            </a:prstGeom>
            <a:noFill/>
            <a:ln w="9525">
              <a:noFill/>
              <a:miter lim="800000"/>
              <a:headEnd/>
              <a:tailEnd/>
            </a:ln>
          </p:spPr>
          <p:txBody>
            <a:bodyPr wrap="none">
              <a:spAutoFit/>
            </a:bodyPr>
            <a:lstStyle/>
            <a:p>
              <a:pPr algn="l"/>
              <a:r>
                <a:rPr lang="en-US" sz="2400">
                  <a:latin typeface="Times New Roman" pitchFamily="18" charset="0"/>
                </a:rPr>
                <a:t>Z</a:t>
              </a:r>
              <a:r>
                <a:rPr lang="en-US" sz="2400" baseline="-25000">
                  <a:latin typeface="Times New Roman" pitchFamily="18" charset="0"/>
                </a:rPr>
                <a:t>i,m</a:t>
              </a:r>
              <a:r>
                <a:rPr lang="en-US" sz="2400">
                  <a:latin typeface="Times New Roman" pitchFamily="18" charset="0"/>
                </a:rPr>
                <a:t>=d</a:t>
              </a:r>
              <a:r>
                <a:rPr lang="en-US" sz="2400" baseline="-25000">
                  <a:latin typeface="Times New Roman" pitchFamily="18" charset="0"/>
                </a:rPr>
                <a:t>i</a:t>
              </a:r>
              <a:r>
                <a:rPr lang="en-US" sz="2400">
                  <a:latin typeface="Times New Roman" pitchFamily="18" charset="0"/>
                </a:rPr>
                <a:t>*c</a:t>
              </a:r>
              <a:r>
                <a:rPr lang="en-US" sz="2400" baseline="-25000">
                  <a:latin typeface="Times New Roman" pitchFamily="18" charset="0"/>
                </a:rPr>
                <a:t>m</a:t>
              </a:r>
            </a:p>
          </p:txBody>
        </p:sp>
        <p:sp>
          <p:nvSpPr>
            <p:cNvPr id="115745" name="Text Box 33"/>
            <p:cNvSpPr txBox="1">
              <a:spLocks noChangeArrowheads="1"/>
            </p:cNvSpPr>
            <p:nvPr/>
          </p:nvSpPr>
          <p:spPr bwMode="auto">
            <a:xfrm>
              <a:off x="1104" y="3168"/>
              <a:ext cx="989" cy="288"/>
            </a:xfrm>
            <a:prstGeom prst="rect">
              <a:avLst/>
            </a:prstGeom>
            <a:noFill/>
            <a:ln w="9525">
              <a:noFill/>
              <a:miter lim="800000"/>
              <a:headEnd/>
              <a:tailEnd/>
            </a:ln>
          </p:spPr>
          <p:txBody>
            <a:bodyPr wrap="none">
              <a:spAutoFit/>
            </a:bodyPr>
            <a:lstStyle/>
            <a:p>
              <a:pPr algn="l"/>
              <a:r>
                <a:rPr lang="en-US" sz="2400">
                  <a:latin typeface="Times New Roman" pitchFamily="18" charset="0"/>
                </a:rPr>
                <a:t>Time slot 1</a:t>
              </a:r>
            </a:p>
          </p:txBody>
        </p:sp>
        <p:sp>
          <p:nvSpPr>
            <p:cNvPr id="115746" name="Text Box 34"/>
            <p:cNvSpPr txBox="1">
              <a:spLocks noChangeArrowheads="1"/>
            </p:cNvSpPr>
            <p:nvPr/>
          </p:nvSpPr>
          <p:spPr bwMode="auto">
            <a:xfrm>
              <a:off x="2208" y="3168"/>
              <a:ext cx="989" cy="288"/>
            </a:xfrm>
            <a:prstGeom prst="rect">
              <a:avLst/>
            </a:prstGeom>
            <a:noFill/>
            <a:ln w="9525">
              <a:noFill/>
              <a:miter lim="800000"/>
              <a:headEnd/>
              <a:tailEnd/>
            </a:ln>
          </p:spPr>
          <p:txBody>
            <a:bodyPr wrap="none">
              <a:spAutoFit/>
            </a:bodyPr>
            <a:lstStyle/>
            <a:p>
              <a:pPr algn="l"/>
              <a:r>
                <a:rPr lang="en-US" sz="2400">
                  <a:latin typeface="Times New Roman" pitchFamily="18" charset="0"/>
                </a:rPr>
                <a:t>Time slot 0</a:t>
              </a:r>
            </a:p>
          </p:txBody>
        </p:sp>
        <p:sp>
          <p:nvSpPr>
            <p:cNvPr id="115747" name="Rectangle 35"/>
            <p:cNvSpPr>
              <a:spLocks noChangeArrowheads="1"/>
            </p:cNvSpPr>
            <p:nvPr/>
          </p:nvSpPr>
          <p:spPr bwMode="auto">
            <a:xfrm>
              <a:off x="3216"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48" name="Line 36"/>
            <p:cNvSpPr>
              <a:spLocks noChangeShapeType="1"/>
            </p:cNvSpPr>
            <p:nvPr/>
          </p:nvSpPr>
          <p:spPr bwMode="auto">
            <a:xfrm>
              <a:off x="3168" y="3744"/>
              <a:ext cx="2448" cy="0"/>
            </a:xfrm>
            <a:prstGeom prst="line">
              <a:avLst/>
            </a:prstGeom>
            <a:noFill/>
            <a:ln w="9525">
              <a:solidFill>
                <a:schemeClr val="tx1"/>
              </a:solidFill>
              <a:round/>
              <a:headEnd/>
              <a:tailEnd/>
            </a:ln>
          </p:spPr>
          <p:txBody>
            <a:bodyPr wrap="none"/>
            <a:lstStyle/>
            <a:p>
              <a:endParaRPr lang="en-US"/>
            </a:p>
          </p:txBody>
        </p:sp>
        <p:sp>
          <p:nvSpPr>
            <p:cNvPr id="115749" name="Rectangle 37"/>
            <p:cNvSpPr>
              <a:spLocks noChangeArrowheads="1"/>
            </p:cNvSpPr>
            <p:nvPr/>
          </p:nvSpPr>
          <p:spPr bwMode="auto">
            <a:xfrm>
              <a:off x="3360"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0" name="Rectangle 38"/>
            <p:cNvSpPr>
              <a:spLocks noChangeArrowheads="1"/>
            </p:cNvSpPr>
            <p:nvPr/>
          </p:nvSpPr>
          <p:spPr bwMode="auto">
            <a:xfrm>
              <a:off x="4992"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1" name="Rectangle 39"/>
            <p:cNvSpPr>
              <a:spLocks noChangeArrowheads="1"/>
            </p:cNvSpPr>
            <p:nvPr/>
          </p:nvSpPr>
          <p:spPr bwMode="auto">
            <a:xfrm>
              <a:off x="4848"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2" name="Rectangle 40"/>
            <p:cNvSpPr>
              <a:spLocks noChangeArrowheads="1"/>
            </p:cNvSpPr>
            <p:nvPr/>
          </p:nvSpPr>
          <p:spPr bwMode="auto">
            <a:xfrm>
              <a:off x="4704"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3" name="Rectangle 41"/>
            <p:cNvSpPr>
              <a:spLocks noChangeArrowheads="1"/>
            </p:cNvSpPr>
            <p:nvPr/>
          </p:nvSpPr>
          <p:spPr bwMode="auto">
            <a:xfrm>
              <a:off x="4560"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4" name="Rectangle 42"/>
            <p:cNvSpPr>
              <a:spLocks noChangeArrowheads="1"/>
            </p:cNvSpPr>
            <p:nvPr/>
          </p:nvSpPr>
          <p:spPr bwMode="auto">
            <a:xfrm>
              <a:off x="4416"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5" name="Rectangle 43"/>
            <p:cNvSpPr>
              <a:spLocks noChangeArrowheads="1"/>
            </p:cNvSpPr>
            <p:nvPr/>
          </p:nvSpPr>
          <p:spPr bwMode="auto">
            <a:xfrm>
              <a:off x="5472"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6" name="Rectangle 44"/>
            <p:cNvSpPr>
              <a:spLocks noChangeArrowheads="1"/>
            </p:cNvSpPr>
            <p:nvPr/>
          </p:nvSpPr>
          <p:spPr bwMode="auto">
            <a:xfrm>
              <a:off x="5328"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7" name="Rectangle 45"/>
            <p:cNvSpPr>
              <a:spLocks noChangeArrowheads="1"/>
            </p:cNvSpPr>
            <p:nvPr/>
          </p:nvSpPr>
          <p:spPr bwMode="auto">
            <a:xfrm>
              <a:off x="5184"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8" name="Rectangle 46"/>
            <p:cNvSpPr>
              <a:spLocks noChangeArrowheads="1"/>
            </p:cNvSpPr>
            <p:nvPr/>
          </p:nvSpPr>
          <p:spPr bwMode="auto">
            <a:xfrm>
              <a:off x="3840"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9" name="Rectangle 47"/>
            <p:cNvSpPr>
              <a:spLocks noChangeArrowheads="1"/>
            </p:cNvSpPr>
            <p:nvPr/>
          </p:nvSpPr>
          <p:spPr bwMode="auto">
            <a:xfrm>
              <a:off x="3648"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0" name="Rectangle 48"/>
            <p:cNvSpPr>
              <a:spLocks noChangeArrowheads="1"/>
            </p:cNvSpPr>
            <p:nvPr/>
          </p:nvSpPr>
          <p:spPr bwMode="auto">
            <a:xfrm>
              <a:off x="3504"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1" name="Rectangle 49"/>
            <p:cNvSpPr>
              <a:spLocks noChangeArrowheads="1"/>
            </p:cNvSpPr>
            <p:nvPr/>
          </p:nvSpPr>
          <p:spPr bwMode="auto">
            <a:xfrm>
              <a:off x="4272"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2" name="Rectangle 50"/>
            <p:cNvSpPr>
              <a:spLocks noChangeArrowheads="1"/>
            </p:cNvSpPr>
            <p:nvPr/>
          </p:nvSpPr>
          <p:spPr bwMode="auto">
            <a:xfrm>
              <a:off x="4128"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3" name="Rectangle 51"/>
            <p:cNvSpPr>
              <a:spLocks noChangeArrowheads="1"/>
            </p:cNvSpPr>
            <p:nvPr/>
          </p:nvSpPr>
          <p:spPr bwMode="auto">
            <a:xfrm>
              <a:off x="3984"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4" name="Text Box 52"/>
            <p:cNvSpPr txBox="1">
              <a:spLocks noChangeArrowheads="1"/>
            </p:cNvSpPr>
            <p:nvPr/>
          </p:nvSpPr>
          <p:spPr bwMode="auto">
            <a:xfrm>
              <a:off x="1728" y="3744"/>
              <a:ext cx="1403" cy="288"/>
            </a:xfrm>
            <a:prstGeom prst="rect">
              <a:avLst/>
            </a:prstGeom>
            <a:noFill/>
            <a:ln w="9525">
              <a:noFill/>
              <a:miter lim="800000"/>
              <a:headEnd/>
              <a:tailEnd/>
            </a:ln>
          </p:spPr>
          <p:txBody>
            <a:bodyPr wrap="none">
              <a:spAutoFit/>
            </a:bodyPr>
            <a:lstStyle/>
            <a:p>
              <a:pPr algn="l"/>
              <a:r>
                <a:rPr lang="en-US" sz="2400" b="1">
                  <a:latin typeface="Times New Roman" pitchFamily="18" charset="0"/>
                </a:rPr>
                <a:t>Channel output</a:t>
              </a:r>
            </a:p>
          </p:txBody>
        </p:sp>
        <p:sp>
          <p:nvSpPr>
            <p:cNvPr id="115765" name="Text Box 53"/>
            <p:cNvSpPr txBox="1">
              <a:spLocks noChangeArrowheads="1"/>
            </p:cNvSpPr>
            <p:nvPr/>
          </p:nvSpPr>
          <p:spPr bwMode="auto">
            <a:xfrm>
              <a:off x="240" y="2496"/>
              <a:ext cx="649" cy="518"/>
            </a:xfrm>
            <a:prstGeom prst="rect">
              <a:avLst/>
            </a:prstGeom>
            <a:noFill/>
            <a:ln w="9525">
              <a:noFill/>
              <a:miter lim="800000"/>
              <a:headEnd/>
              <a:tailEnd/>
            </a:ln>
          </p:spPr>
          <p:txBody>
            <a:bodyPr wrap="none">
              <a:spAutoFit/>
            </a:bodyPr>
            <a:lstStyle/>
            <a:p>
              <a:pPr algn="l"/>
              <a:r>
                <a:rPr lang="en-US" sz="2400">
                  <a:latin typeface="Times New Roman" pitchFamily="18" charset="0"/>
                </a:rPr>
                <a:t>Spread</a:t>
              </a:r>
            </a:p>
            <a:p>
              <a:pPr algn="l"/>
              <a:r>
                <a:rPr lang="en-US" sz="2400">
                  <a:latin typeface="Times New Roman" pitchFamily="18" charset="0"/>
                </a:rPr>
                <a:t>code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mtClean="0">
                <a:latin typeface="Arial" charset="0"/>
              </a:rPr>
              <a:t>Δίκτυα Ερευνητών</a:t>
            </a:r>
            <a:endParaRPr lang="en-US" smtClean="0"/>
          </a:p>
        </p:txBody>
      </p:sp>
      <p:pic>
        <p:nvPicPr>
          <p:cNvPr id="14339" name="Picture 3"/>
          <p:cNvPicPr>
            <a:picLocks noGrp="1" noChangeAspect="1" noChangeArrowheads="1"/>
          </p:cNvPicPr>
          <p:nvPr>
            <p:ph idx="1"/>
          </p:nvPr>
        </p:nvPicPr>
        <p:blipFill>
          <a:blip r:embed="rId3" cstate="print"/>
          <a:srcRect/>
          <a:stretch>
            <a:fillRect/>
          </a:stretch>
        </p:blipFill>
        <p:spPr>
          <a:xfrm>
            <a:off x="228600" y="1414463"/>
            <a:ext cx="8229600" cy="5091112"/>
          </a:xfrm>
          <a:noFill/>
        </p:spPr>
      </p:pic>
      <p:sp>
        <p:nvSpPr>
          <p:cNvPr id="14340" name="Text Box 5"/>
          <p:cNvSpPr txBox="1">
            <a:spLocks noChangeArrowheads="1"/>
          </p:cNvSpPr>
          <p:nvPr/>
        </p:nvSpPr>
        <p:spPr bwMode="auto">
          <a:xfrm>
            <a:off x="395288" y="6583363"/>
            <a:ext cx="4532312" cy="274637"/>
          </a:xfrm>
          <a:prstGeom prst="rect">
            <a:avLst/>
          </a:prstGeom>
          <a:noFill/>
          <a:ln w="12700">
            <a:noFill/>
            <a:miter lim="800000"/>
            <a:headEnd type="none" w="sm" len="sm"/>
            <a:tailEnd type="none" w="sm" len="sm"/>
          </a:ln>
        </p:spPr>
        <p:txBody>
          <a:bodyPr wrap="none">
            <a:spAutoFit/>
          </a:bodyPr>
          <a:lstStyle/>
          <a:p>
            <a:r>
              <a:rPr lang="en-US" sz="1200"/>
              <a:t>Slide  from Constantine Dovrolis’s lecture (net-science-overview)</a:t>
            </a:r>
            <a:endParaRPr lang="el-GR" sz="12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eaLnBrk="0" hangingPunct="0">
              <a:defRPr/>
            </a:pPr>
            <a:r>
              <a:rPr lang="el-GR" sz="3200" kern="0">
                <a:solidFill>
                  <a:srgbClr val="000066"/>
                </a:solidFill>
                <a:latin typeface="+mj-lt"/>
                <a:cs typeface="+mj-cs"/>
              </a:rPr>
              <a:t>Παράδειγμα </a:t>
            </a:r>
            <a:r>
              <a:rPr lang="en-US" sz="3200" kern="0">
                <a:solidFill>
                  <a:srgbClr val="000066"/>
                </a:solidFill>
                <a:latin typeface="+mj-lt"/>
                <a:cs typeface="+mj-cs"/>
              </a:rPr>
              <a:t>CDMA </a:t>
            </a:r>
            <a:r>
              <a:rPr lang="el-GR" sz="3200" kern="0">
                <a:solidFill>
                  <a:srgbClr val="000066"/>
                </a:solidFill>
                <a:latin typeface="+mj-lt"/>
                <a:cs typeface="+mj-cs"/>
              </a:rPr>
              <a:t>(συνέχεια</a:t>
            </a:r>
            <a:r>
              <a:rPr lang="en-US" sz="3200" kern="0">
                <a:solidFill>
                  <a:srgbClr val="000066"/>
                </a:solidFill>
                <a:latin typeface="+mj-lt"/>
                <a:cs typeface="+mj-cs"/>
              </a:rPr>
              <a:t>)</a:t>
            </a:r>
            <a:endParaRPr lang="en-US" sz="3200" kern="0" dirty="0">
              <a:solidFill>
                <a:srgbClr val="000066"/>
              </a:solidFill>
              <a:latin typeface="+mj-lt"/>
              <a:cs typeface="+mj-cs"/>
            </a:endParaRPr>
          </a:p>
        </p:txBody>
      </p:sp>
      <p:sp>
        <p:nvSpPr>
          <p:cNvPr id="3" name="Rectangle 3"/>
          <p:cNvSpPr txBox="1">
            <a:spLocks noChangeArrowheads="1"/>
          </p:cNvSpPr>
          <p:nvPr/>
        </p:nvSpPr>
        <p:spPr>
          <a:xfrm>
            <a:off x="357188" y="2071688"/>
            <a:ext cx="8458200" cy="3881437"/>
          </a:xfrm>
          <a:prstGeom prst="rect">
            <a:avLst/>
          </a:prstGeom>
        </p:spPr>
        <p:txBody>
          <a:bodyPr/>
          <a:lstStyle/>
          <a:p>
            <a:pPr marL="342900" indent="-342900" algn="l" eaLnBrk="0" hangingPunct="0">
              <a:lnSpc>
                <a:spcPct val="90000"/>
              </a:lnSpc>
              <a:spcBef>
                <a:spcPct val="20000"/>
              </a:spcBef>
              <a:buClr>
                <a:srgbClr val="C700C7"/>
              </a:buClr>
              <a:buSzPct val="64000"/>
              <a:buFont typeface="Monotype Sorts" pitchFamily="2" charset="2"/>
              <a:buChar char="l"/>
              <a:defRPr/>
            </a:pPr>
            <a:r>
              <a:rPr lang="el-GR" sz="1800" kern="0">
                <a:latin typeface="+mn-lt"/>
              </a:rPr>
              <a:t>Όταν δεν υπάρχουν παρεμβάλλοντες πομποί</a:t>
            </a:r>
            <a:endParaRPr lang="en-US" sz="1800" kern="0">
              <a:latin typeface="+mn-lt"/>
            </a:endParaRPr>
          </a:p>
          <a:p>
            <a:pPr marL="742950" lvl="1" indent="-285750" algn="l" eaLnBrk="0" hangingPunct="0">
              <a:lnSpc>
                <a:spcPct val="90000"/>
              </a:lnSpc>
              <a:spcBef>
                <a:spcPct val="20000"/>
              </a:spcBef>
              <a:buClr>
                <a:srgbClr val="C700C7"/>
              </a:buClr>
              <a:buSzPct val="64000"/>
              <a:buFont typeface="Monotype Sorts" pitchFamily="2" charset="2"/>
              <a:buChar char="n"/>
              <a:defRPr/>
            </a:pPr>
            <a:r>
              <a:rPr lang="el-GR" kern="0">
                <a:latin typeface="+mn-lt"/>
              </a:rPr>
              <a:t>Ο δέκτης</a:t>
            </a:r>
            <a:endParaRPr lang="en-US" kern="0">
              <a:latin typeface="+mn-lt"/>
            </a:endParaRPr>
          </a:p>
          <a:p>
            <a:pPr marL="1085850" lvl="2" indent="-228600" algn="l" eaLnBrk="0" hangingPunct="0">
              <a:lnSpc>
                <a:spcPct val="90000"/>
              </a:lnSpc>
              <a:spcBef>
                <a:spcPct val="20000"/>
              </a:spcBef>
              <a:buClr>
                <a:srgbClr val="C700C7"/>
              </a:buClr>
              <a:buFont typeface="Arial Greek" charset="-95"/>
              <a:buChar char="–"/>
              <a:defRPr/>
            </a:pPr>
            <a:r>
              <a:rPr lang="el-GR" kern="0">
                <a:latin typeface="+mn-lt"/>
              </a:rPr>
              <a:t>Λαμβάνει τα κωδικοποιημένα </a:t>
            </a:r>
            <a:r>
              <a:rPr lang="en-US" kern="0">
                <a:latin typeface="+mn-lt"/>
              </a:rPr>
              <a:t>bits </a:t>
            </a:r>
          </a:p>
          <a:p>
            <a:pPr marL="1085850" lvl="2" indent="-228600" algn="l" eaLnBrk="0" hangingPunct="0">
              <a:lnSpc>
                <a:spcPct val="90000"/>
              </a:lnSpc>
              <a:spcBef>
                <a:spcPct val="20000"/>
              </a:spcBef>
              <a:buClr>
                <a:srgbClr val="C700C7"/>
              </a:buClr>
              <a:buFont typeface="Arial Greek" charset="-95"/>
              <a:buChar char="–"/>
              <a:defRPr/>
            </a:pPr>
            <a:r>
              <a:rPr lang="el-GR" kern="0">
                <a:latin typeface="+mn-lt"/>
              </a:rPr>
              <a:t>Ανακτά τα αρχικά </a:t>
            </a:r>
            <a:r>
              <a:rPr lang="en-US" kern="0">
                <a:latin typeface="+mn-lt"/>
              </a:rPr>
              <a:t>bit </a:t>
            </a:r>
            <a:r>
              <a:rPr lang="el-GR" kern="0">
                <a:latin typeface="+mn-lt"/>
              </a:rPr>
              <a:t>δεδομένων</a:t>
            </a:r>
            <a:r>
              <a:rPr lang="en-US" kern="0">
                <a:latin typeface="+mn-lt"/>
              </a:rPr>
              <a:t>, d</a:t>
            </a:r>
            <a:r>
              <a:rPr lang="en-US" kern="0" baseline="-25000">
                <a:latin typeface="+mn-lt"/>
              </a:rPr>
              <a:t>i</a:t>
            </a:r>
            <a:r>
              <a:rPr lang="en-US" kern="0">
                <a:latin typeface="+mn-lt"/>
              </a:rPr>
              <a:t>, </a:t>
            </a:r>
            <a:r>
              <a:rPr lang="el-GR" kern="0">
                <a:latin typeface="+mn-lt"/>
              </a:rPr>
              <a:t>υπολογίζοντας το</a:t>
            </a:r>
            <a:endParaRPr lang="en-US" kern="0">
              <a:latin typeface="+mn-lt"/>
            </a:endParaRPr>
          </a:p>
          <a:p>
            <a:pPr marL="742950" lvl="1" indent="-285750" algn="l" eaLnBrk="0" hangingPunct="0">
              <a:lnSpc>
                <a:spcPct val="90000"/>
              </a:lnSpc>
              <a:spcBef>
                <a:spcPct val="20000"/>
              </a:spcBef>
              <a:buClr>
                <a:srgbClr val="C700C7"/>
              </a:buClr>
              <a:buSzPct val="64000"/>
              <a:buFont typeface="Monotype Sorts" pitchFamily="2" charset="2"/>
              <a:buNone/>
              <a:defRPr/>
            </a:pPr>
            <a:endParaRPr lang="en-US" sz="1800" kern="0">
              <a:latin typeface="+mn-lt"/>
            </a:endParaRPr>
          </a:p>
          <a:p>
            <a:pPr marL="742950" lvl="1" indent="-285750" algn="l" eaLnBrk="0" hangingPunct="0">
              <a:lnSpc>
                <a:spcPct val="90000"/>
              </a:lnSpc>
              <a:spcBef>
                <a:spcPct val="20000"/>
              </a:spcBef>
              <a:buClr>
                <a:srgbClr val="C700C7"/>
              </a:buClr>
              <a:buSzPct val="64000"/>
              <a:buFont typeface="Monotype Sorts" pitchFamily="2" charset="2"/>
              <a:buNone/>
              <a:defRPr/>
            </a:pPr>
            <a:r>
              <a:rPr lang="en-US" sz="1800" kern="0">
                <a:latin typeface="+mn-lt"/>
              </a:rPr>
              <a:t>                     d</a:t>
            </a:r>
            <a:r>
              <a:rPr lang="en-US" sz="1800" kern="0" baseline="-25000">
                <a:latin typeface="+mn-lt"/>
              </a:rPr>
              <a:t>i</a:t>
            </a:r>
            <a:r>
              <a:rPr lang="en-US" sz="1800" kern="0">
                <a:latin typeface="+mn-lt"/>
              </a:rPr>
              <a:t>= </a:t>
            </a:r>
            <a:r>
              <a:rPr lang="en-US" sz="1800" kern="0">
                <a:latin typeface="+mn-lt"/>
                <a:cs typeface="Times New Roman" pitchFamily="18" charset="0"/>
              </a:rPr>
              <a:t>—</a:t>
            </a:r>
            <a:r>
              <a:rPr lang="en-US" sz="1800" kern="0">
                <a:latin typeface="+mn-lt"/>
              </a:rPr>
              <a:t>   </a:t>
            </a:r>
            <a:r>
              <a:rPr lang="en-US" sz="3600" kern="0">
                <a:latin typeface="Symbol" pitchFamily="18" charset="2"/>
              </a:rPr>
              <a:t>S</a:t>
            </a:r>
            <a:r>
              <a:rPr lang="en-US" sz="1800" kern="0">
                <a:latin typeface="+mn-lt"/>
              </a:rPr>
              <a:t>  </a:t>
            </a:r>
            <a:r>
              <a:rPr lang="en-US" sz="2400" kern="0">
                <a:latin typeface="+mn-lt"/>
              </a:rPr>
              <a:t>Z</a:t>
            </a:r>
            <a:r>
              <a:rPr lang="en-US" sz="1800" kern="0" baseline="-25000">
                <a:latin typeface="+mn-lt"/>
              </a:rPr>
              <a:t>i,m</a:t>
            </a:r>
            <a:r>
              <a:rPr lang="en-US" sz="1800" kern="0">
                <a:latin typeface="+mn-lt"/>
              </a:rPr>
              <a:t>*c</a:t>
            </a:r>
            <a:r>
              <a:rPr lang="en-US" sz="1800" kern="0" baseline="-25000">
                <a:latin typeface="+mn-lt"/>
              </a:rPr>
              <a:t>m</a:t>
            </a:r>
          </a:p>
          <a:p>
            <a:pPr marL="342900" indent="-342900" algn="l" eaLnBrk="0" hangingPunct="0">
              <a:lnSpc>
                <a:spcPct val="90000"/>
              </a:lnSpc>
              <a:spcBef>
                <a:spcPct val="20000"/>
              </a:spcBef>
              <a:buClr>
                <a:srgbClr val="C700C7"/>
              </a:buClr>
              <a:buSzPct val="64000"/>
              <a:defRPr/>
            </a:pPr>
            <a:r>
              <a:rPr lang="en-US" sz="2000" kern="0">
                <a:latin typeface="+mn-lt"/>
              </a:rPr>
              <a:t>                                </a:t>
            </a:r>
          </a:p>
          <a:p>
            <a:pPr marL="342900" indent="-342900" algn="l" eaLnBrk="0" hangingPunct="0">
              <a:lnSpc>
                <a:spcPct val="90000"/>
              </a:lnSpc>
              <a:spcBef>
                <a:spcPct val="20000"/>
              </a:spcBef>
              <a:buClr>
                <a:srgbClr val="C700C7"/>
              </a:buClr>
              <a:buSzPct val="64000"/>
              <a:buFontTx/>
              <a:buChar char="•"/>
              <a:defRPr/>
            </a:pPr>
            <a:r>
              <a:rPr lang="el-GR" sz="1800" b="1" kern="0">
                <a:latin typeface="+mn-lt"/>
              </a:rPr>
              <a:t>Τα παρεμβάλλοντα εκπεμπόμενα δυαδικά σήματα είναι προσθετικά</a:t>
            </a:r>
            <a:endParaRPr lang="en-US" sz="1800" b="1" kern="0">
              <a:latin typeface="+mn-lt"/>
            </a:endParaRPr>
          </a:p>
          <a:p>
            <a:pPr marL="342900" indent="-342900" algn="l" eaLnBrk="0" hangingPunct="0">
              <a:lnSpc>
                <a:spcPct val="90000"/>
              </a:lnSpc>
              <a:spcBef>
                <a:spcPct val="20000"/>
              </a:spcBef>
              <a:buClr>
                <a:srgbClr val="C700C7"/>
              </a:buClr>
              <a:buSzPct val="64000"/>
              <a:defRPr/>
            </a:pPr>
            <a:r>
              <a:rPr lang="en-US" sz="2000" b="1" kern="0">
                <a:latin typeface="+mn-lt"/>
              </a:rPr>
              <a:t>    </a:t>
            </a:r>
            <a:endParaRPr lang="en-US" sz="1800" kern="0" baseline="-25000" dirty="0">
              <a:latin typeface="+mn-lt"/>
            </a:endParaRPr>
          </a:p>
        </p:txBody>
      </p:sp>
      <p:sp>
        <p:nvSpPr>
          <p:cNvPr id="116740" name="Text Box 4"/>
          <p:cNvSpPr txBox="1">
            <a:spLocks noChangeArrowheads="1"/>
          </p:cNvSpPr>
          <p:nvPr/>
        </p:nvSpPr>
        <p:spPr bwMode="auto">
          <a:xfrm>
            <a:off x="2874963" y="4002088"/>
            <a:ext cx="744537" cy="381000"/>
          </a:xfrm>
          <a:prstGeom prst="rect">
            <a:avLst/>
          </a:prstGeom>
          <a:noFill/>
          <a:ln w="9525">
            <a:noFill/>
            <a:miter lim="800000"/>
            <a:headEnd/>
            <a:tailEnd/>
          </a:ln>
        </p:spPr>
        <p:txBody>
          <a:bodyPr>
            <a:spAutoFit/>
          </a:bodyPr>
          <a:lstStyle/>
          <a:p>
            <a:pPr algn="l"/>
            <a:r>
              <a:rPr lang="en-US" sz="1900">
                <a:latin typeface="Times New Roman" pitchFamily="18" charset="0"/>
              </a:rPr>
              <a:t>m=1</a:t>
            </a:r>
          </a:p>
        </p:txBody>
      </p:sp>
      <p:sp>
        <p:nvSpPr>
          <p:cNvPr id="116741" name="Text Box 5"/>
          <p:cNvSpPr txBox="1">
            <a:spLocks noChangeArrowheads="1"/>
          </p:cNvSpPr>
          <p:nvPr/>
        </p:nvSpPr>
        <p:spPr bwMode="auto">
          <a:xfrm>
            <a:off x="2501900" y="3852863"/>
            <a:ext cx="455613" cy="457200"/>
          </a:xfrm>
          <a:prstGeom prst="rect">
            <a:avLst/>
          </a:prstGeom>
          <a:noFill/>
          <a:ln w="9525">
            <a:noFill/>
            <a:miter lim="800000"/>
            <a:headEnd/>
            <a:tailEnd/>
          </a:ln>
        </p:spPr>
        <p:txBody>
          <a:bodyPr>
            <a:spAutoFit/>
          </a:bodyPr>
          <a:lstStyle/>
          <a:p>
            <a:pPr algn="l"/>
            <a:r>
              <a:rPr lang="en-US" sz="2400">
                <a:latin typeface="Times New Roman" pitchFamily="18" charset="0"/>
              </a:rPr>
              <a:t>M</a:t>
            </a:r>
          </a:p>
        </p:txBody>
      </p:sp>
      <p:sp>
        <p:nvSpPr>
          <p:cNvPr id="116742" name="Text Box 6"/>
          <p:cNvSpPr txBox="1">
            <a:spLocks noChangeArrowheads="1"/>
          </p:cNvSpPr>
          <p:nvPr/>
        </p:nvSpPr>
        <p:spPr bwMode="auto">
          <a:xfrm>
            <a:off x="2528888" y="3495675"/>
            <a:ext cx="336550" cy="457200"/>
          </a:xfrm>
          <a:prstGeom prst="rect">
            <a:avLst/>
          </a:prstGeom>
          <a:noFill/>
          <a:ln w="9525">
            <a:noFill/>
            <a:miter lim="800000"/>
            <a:headEnd/>
            <a:tailEnd/>
          </a:ln>
        </p:spPr>
        <p:txBody>
          <a:bodyPr wrap="none">
            <a:spAutoFit/>
          </a:bodyPr>
          <a:lstStyle/>
          <a:p>
            <a:pPr algn="l"/>
            <a:r>
              <a:rPr lang="en-US" sz="2400">
                <a:latin typeface="Times New Roman" pitchFamily="18" charset="0"/>
              </a:rPr>
              <a:t>1</a:t>
            </a:r>
          </a:p>
        </p:txBody>
      </p:sp>
      <p:sp>
        <p:nvSpPr>
          <p:cNvPr id="116743" name="Text Box 8"/>
          <p:cNvSpPr txBox="1">
            <a:spLocks noChangeArrowheads="1"/>
          </p:cNvSpPr>
          <p:nvPr/>
        </p:nvSpPr>
        <p:spPr bwMode="auto">
          <a:xfrm>
            <a:off x="2947988" y="3354388"/>
            <a:ext cx="455612" cy="381000"/>
          </a:xfrm>
          <a:prstGeom prst="rect">
            <a:avLst/>
          </a:prstGeom>
          <a:noFill/>
          <a:ln w="9525">
            <a:noFill/>
            <a:miter lim="800000"/>
            <a:headEnd/>
            <a:tailEnd/>
          </a:ln>
        </p:spPr>
        <p:txBody>
          <a:bodyPr>
            <a:spAutoFit/>
          </a:bodyPr>
          <a:lstStyle/>
          <a:p>
            <a:pPr algn="l"/>
            <a:r>
              <a:rPr lang="en-US" sz="1900">
                <a:latin typeface="Times New Roman" pitchFamily="18" charset="0"/>
              </a:rPr>
              <a:t>M</a:t>
            </a:r>
          </a:p>
        </p:txBody>
      </p:sp>
      <p:sp>
        <p:nvSpPr>
          <p:cNvPr id="116744" name="Text Box 9"/>
          <p:cNvSpPr txBox="1">
            <a:spLocks noChangeArrowheads="1"/>
          </p:cNvSpPr>
          <p:nvPr/>
        </p:nvSpPr>
        <p:spPr bwMode="auto">
          <a:xfrm>
            <a:off x="2133600" y="6035675"/>
            <a:ext cx="744538"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a:endParaRPr lang="en-US" sz="2400">
              <a:latin typeface="Times New Roman"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a:xfrm>
            <a:off x="0" y="1125538"/>
            <a:ext cx="8794750" cy="4648200"/>
          </a:xfrm>
        </p:spPr>
        <p:txBody>
          <a:bodyPr/>
          <a:lstStyle/>
          <a:p>
            <a:pPr>
              <a:buFont typeface="Monotype Sorts" pitchFamily="2" charset="2"/>
              <a:buNone/>
            </a:pPr>
            <a:endParaRPr lang="el-GR" smtClean="0">
              <a:latin typeface="Arial" charset="0"/>
            </a:endParaRPr>
          </a:p>
          <a:p>
            <a:pPr>
              <a:buFont typeface="Monotype Sorts" pitchFamily="2" charset="2"/>
              <a:buNone/>
            </a:pPr>
            <a:endParaRPr lang="el-GR" smtClean="0">
              <a:latin typeface="Arial" charset="0"/>
            </a:endParaRPr>
          </a:p>
          <a:p>
            <a:pPr>
              <a:buFont typeface="Monotype Sorts" pitchFamily="2" charset="2"/>
              <a:buNone/>
            </a:pPr>
            <a:r>
              <a:rPr lang="el-GR" smtClean="0">
                <a:latin typeface="Arial" charset="0"/>
              </a:rPr>
              <a:t>    Σύντομη ιστορία των δικτύων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p:txBody>
          <a:bodyPr/>
          <a:lstStyle/>
          <a:p>
            <a:pPr eaLnBrk="1" hangingPunct="1"/>
            <a:r>
              <a:rPr lang="el-GR" smtClean="0"/>
              <a:t>Ιστορία των δικτύων</a:t>
            </a:r>
            <a:endParaRPr lang="en-GB" smtClean="0"/>
          </a:p>
        </p:txBody>
      </p:sp>
      <p:sp>
        <p:nvSpPr>
          <p:cNvPr id="118787" name="Content Placeholder 2"/>
          <p:cNvSpPr>
            <a:spLocks noGrp="1"/>
          </p:cNvSpPr>
          <p:nvPr>
            <p:ph idx="4294967295"/>
          </p:nvPr>
        </p:nvSpPr>
        <p:spPr>
          <a:xfrm>
            <a:off x="357188" y="1357313"/>
            <a:ext cx="8229600" cy="4324350"/>
          </a:xfrm>
        </p:spPr>
        <p:txBody>
          <a:bodyPr/>
          <a:lstStyle/>
          <a:p>
            <a:pPr eaLnBrk="1" hangingPunct="1">
              <a:buFont typeface="Monotype Sorts" pitchFamily="2" charset="2"/>
              <a:buNone/>
            </a:pPr>
            <a:r>
              <a:rPr lang="el-GR" smtClean="0"/>
              <a:t>Οι δικτυακές εφαρμογές αντικαθιστούν τις </a:t>
            </a:r>
            <a:r>
              <a:rPr lang="en-US" smtClean="0">
                <a:latin typeface="Arial" charset="0"/>
              </a:rPr>
              <a:t>“</a:t>
            </a:r>
            <a:r>
              <a:rPr lang="el-GR" smtClean="0"/>
              <a:t>μη</a:t>
            </a:r>
            <a:r>
              <a:rPr lang="el-GR" smtClean="0">
                <a:latin typeface="Arial" charset="0"/>
              </a:rPr>
              <a:t> </a:t>
            </a:r>
            <a:r>
              <a:rPr lang="el-GR" smtClean="0"/>
              <a:t>δικτυακές</a:t>
            </a:r>
            <a:r>
              <a:rPr lang="en-US" smtClean="0"/>
              <a:t>”</a:t>
            </a:r>
            <a:r>
              <a:rPr lang="en-GB" smtClean="0"/>
              <a:t>:</a:t>
            </a:r>
            <a:endParaRPr lang="el-GR" smtClean="0">
              <a:latin typeface="Arial" charset="0"/>
            </a:endParaRPr>
          </a:p>
          <a:p>
            <a:pPr eaLnBrk="1" hangingPunct="1">
              <a:buFont typeface="Monotype Sorts" pitchFamily="2" charset="2"/>
              <a:buNone/>
            </a:pPr>
            <a:endParaRPr lang="en-GB" smtClean="0">
              <a:latin typeface="Arial" charset="0"/>
            </a:endParaRPr>
          </a:p>
          <a:p>
            <a:pPr lvl="1" eaLnBrk="1" hangingPunct="1"/>
            <a:r>
              <a:rPr lang="el-GR" smtClean="0">
                <a:solidFill>
                  <a:srgbClr val="3333FF"/>
                </a:solidFill>
              </a:rPr>
              <a:t>Ταχυδρομείο και ενδοεταιρικά </a:t>
            </a:r>
            <a:r>
              <a:rPr lang="en-GB" smtClean="0">
                <a:solidFill>
                  <a:srgbClr val="3333FF"/>
                </a:solidFill>
              </a:rPr>
              <a:t>mail, fax</a:t>
            </a:r>
            <a:r>
              <a:rPr lang="el-GR" smtClean="0"/>
              <a:t> </a:t>
            </a:r>
            <a:r>
              <a:rPr lang="el-GR" smtClean="0">
                <a:latin typeface="Times New Roman" pitchFamily="18" charset="0"/>
                <a:cs typeface="Times New Roman" pitchFamily="18" charset="0"/>
              </a:rPr>
              <a:t>→</a:t>
            </a:r>
            <a:r>
              <a:rPr lang="en-GB" smtClean="0">
                <a:latin typeface="Times New Roman" pitchFamily="18" charset="0"/>
                <a:cs typeface="Times New Roman" pitchFamily="18" charset="0"/>
              </a:rPr>
              <a:t>  </a:t>
            </a:r>
            <a:r>
              <a:rPr lang="en-GB" smtClean="0"/>
              <a:t>email, IM</a:t>
            </a:r>
          </a:p>
          <a:p>
            <a:pPr lvl="1" eaLnBrk="1" hangingPunct="1"/>
            <a:r>
              <a:rPr lang="el-GR" smtClean="0">
                <a:solidFill>
                  <a:srgbClr val="3333FF"/>
                </a:solidFill>
              </a:rPr>
              <a:t>Μεταδόσεις</a:t>
            </a:r>
            <a:r>
              <a:rPr lang="en-GB" smtClean="0"/>
              <a:t>:</a:t>
            </a:r>
            <a:r>
              <a:rPr lang="el-GR" smtClean="0"/>
              <a:t> τηλεόραση, ράδιο</a:t>
            </a:r>
          </a:p>
          <a:p>
            <a:pPr lvl="1" eaLnBrk="1" hangingPunct="1"/>
            <a:r>
              <a:rPr lang="el-GR" smtClean="0">
                <a:solidFill>
                  <a:srgbClr val="3333FF"/>
                </a:solidFill>
              </a:rPr>
              <a:t>Διαδραστική επικοινωνία μέσω φωνής,</a:t>
            </a:r>
            <a:r>
              <a:rPr lang="en-GB" smtClean="0">
                <a:solidFill>
                  <a:srgbClr val="3333FF"/>
                </a:solidFill>
              </a:rPr>
              <a:t> video</a:t>
            </a:r>
            <a:r>
              <a:rPr lang="el-GR" smtClean="0"/>
              <a:t>  </a:t>
            </a:r>
            <a:r>
              <a:rPr lang="el-GR" smtClean="0">
                <a:latin typeface="Times New Roman" pitchFamily="18" charset="0"/>
                <a:cs typeface="Times New Roman" pitchFamily="18" charset="0"/>
              </a:rPr>
              <a:t>→ </a:t>
            </a:r>
            <a:r>
              <a:rPr lang="en-GB" smtClean="0"/>
              <a:t>VOIP</a:t>
            </a:r>
          </a:p>
          <a:p>
            <a:pPr lvl="1" eaLnBrk="1" hangingPunct="1"/>
            <a:r>
              <a:rPr lang="el-GR" smtClean="0">
                <a:solidFill>
                  <a:srgbClr val="3333FF"/>
                </a:solidFill>
              </a:rPr>
              <a:t>Πρόσβαση πληροφοριών</a:t>
            </a:r>
            <a:r>
              <a:rPr lang="el-GR" smtClean="0"/>
              <a:t> </a:t>
            </a:r>
            <a:r>
              <a:rPr lang="en-US" smtClean="0"/>
              <a:t> </a:t>
            </a:r>
            <a:r>
              <a:rPr lang="en-US" smtClean="0">
                <a:latin typeface="Times New Roman" pitchFamily="18" charset="0"/>
                <a:cs typeface="Times New Roman" pitchFamily="18" charset="0"/>
              </a:rPr>
              <a:t>→</a:t>
            </a:r>
            <a:r>
              <a:rPr lang="en-US" smtClean="0"/>
              <a:t>  web, P2P</a:t>
            </a:r>
          </a:p>
          <a:p>
            <a:pPr lvl="1" eaLnBrk="1" hangingPunct="1"/>
            <a:r>
              <a:rPr lang="el-GR" smtClean="0">
                <a:solidFill>
                  <a:srgbClr val="3333FF"/>
                </a:solidFill>
              </a:rPr>
              <a:t>Πρόσβαση δίσκων</a:t>
            </a:r>
            <a:r>
              <a:rPr lang="el-GR" smtClean="0"/>
              <a:t>  </a:t>
            </a:r>
            <a:r>
              <a:rPr lang="el-GR" smtClean="0">
                <a:latin typeface="Times New Roman" pitchFamily="18" charset="0"/>
                <a:cs typeface="Times New Roman" pitchFamily="18" charset="0"/>
              </a:rPr>
              <a:t>→</a:t>
            </a:r>
            <a:r>
              <a:rPr lang="el-GR" smtClean="0"/>
              <a:t> </a:t>
            </a:r>
            <a:r>
              <a:rPr lang="en-GB" smtClean="0"/>
              <a:t>iSCSI, Fiberchannel-over-IP</a:t>
            </a:r>
          </a:p>
          <a:p>
            <a:pPr lvl="1" eaLnBrk="1" hangingPunct="1">
              <a:buFont typeface="Georgia" pitchFamily="18" charset="0"/>
              <a:buNone/>
            </a:pPr>
            <a:endParaRPr lang="en-GB" smtClean="0"/>
          </a:p>
          <a:p>
            <a:pPr lvl="1" eaLnBrk="1" hangingPunct="1">
              <a:buFont typeface="Georgia" pitchFamily="18" charset="0"/>
              <a:buNone/>
            </a:pPr>
            <a:endParaRPr lang="en-GB" smtClean="0"/>
          </a:p>
          <a:p>
            <a:pPr lvl="1" eaLnBrk="1" hangingPunct="1">
              <a:buFont typeface="Georgia" pitchFamily="18" charset="0"/>
              <a:buNone/>
            </a:pPr>
            <a:endParaRPr lang="en-GB"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pPr eaLnBrk="1" hangingPunct="1"/>
            <a:r>
              <a:rPr lang="el-GR" smtClean="0"/>
              <a:t>Βασικές ιστορικές στιγμές του Διαδικτύου</a:t>
            </a:r>
            <a:endParaRPr lang="en-GB" smtClean="0"/>
          </a:p>
        </p:txBody>
      </p:sp>
      <p:sp>
        <p:nvSpPr>
          <p:cNvPr id="119811" name="Content Placeholder 2"/>
          <p:cNvSpPr>
            <a:spLocks noGrp="1"/>
          </p:cNvSpPr>
          <p:nvPr>
            <p:ph idx="4294967295"/>
          </p:nvPr>
        </p:nvSpPr>
        <p:spPr>
          <a:xfrm>
            <a:off x="0" y="1143000"/>
            <a:ext cx="9144000" cy="4648200"/>
          </a:xfrm>
        </p:spPr>
        <p:txBody>
          <a:bodyPr/>
          <a:lstStyle/>
          <a:p>
            <a:pPr eaLnBrk="1" hangingPunct="1"/>
            <a:r>
              <a:rPr lang="en-US" sz="2000" smtClean="0"/>
              <a:t>1962: </a:t>
            </a:r>
            <a:r>
              <a:rPr lang="el-GR" sz="2000" smtClean="0"/>
              <a:t>Ο </a:t>
            </a:r>
            <a:r>
              <a:rPr lang="en-US" sz="2000" smtClean="0"/>
              <a:t>Paul Baran (Rand Corporation) </a:t>
            </a:r>
            <a:r>
              <a:rPr lang="el-GR" sz="2000" smtClean="0"/>
              <a:t>προτείνει την μεταγωγή πακέτων</a:t>
            </a:r>
            <a:endParaRPr lang="en-US" sz="2000" smtClean="0"/>
          </a:p>
          <a:p>
            <a:pPr eaLnBrk="1" hangingPunct="1"/>
            <a:r>
              <a:rPr lang="en-US" sz="2000" smtClean="0"/>
              <a:t>1969: </a:t>
            </a:r>
            <a:r>
              <a:rPr lang="el-GR" sz="2000" smtClean="0"/>
              <a:t>Το</a:t>
            </a:r>
            <a:r>
              <a:rPr lang="en-US" sz="2000" smtClean="0"/>
              <a:t> Defense Advanced Research Projects Agency </a:t>
            </a:r>
            <a:r>
              <a:rPr lang="el-GR" sz="2000" smtClean="0"/>
              <a:t>των ΗΠΑ χρηματοδοτεί ένα πρόγραμμα σε δίκτυα μεταγωγής πακέτων</a:t>
            </a:r>
            <a:endParaRPr lang="el-GR" sz="2000" smtClean="0">
              <a:latin typeface="Arial" charset="0"/>
            </a:endParaRPr>
          </a:p>
          <a:p>
            <a:pPr eaLnBrk="1" hangingPunct="1">
              <a:buFont typeface="Monotype Sorts" pitchFamily="2" charset="2"/>
              <a:buNone/>
            </a:pPr>
            <a:r>
              <a:rPr lang="el-GR" sz="2000" smtClean="0">
                <a:latin typeface="Arial" charset="0"/>
              </a:rPr>
              <a:t>    </a:t>
            </a:r>
            <a:r>
              <a:rPr lang="el-GR" sz="2000" smtClean="0"/>
              <a:t>Δημιουργείται το </a:t>
            </a:r>
            <a:r>
              <a:rPr lang="en-US" sz="2000" b="1" smtClean="0">
                <a:solidFill>
                  <a:schemeClr val="accent1"/>
                </a:solidFill>
              </a:rPr>
              <a:t>ARPANET </a:t>
            </a:r>
            <a:r>
              <a:rPr lang="el-GR" sz="2000" b="1" smtClean="0">
                <a:solidFill>
                  <a:schemeClr val="accent1"/>
                </a:solidFill>
              </a:rPr>
              <a:t>με τέσσερεις κόμβους</a:t>
            </a:r>
            <a:endParaRPr lang="el-GR" sz="2000" b="1" smtClean="0">
              <a:solidFill>
                <a:schemeClr val="accent1"/>
              </a:solidFill>
              <a:latin typeface="Arial" charset="0"/>
            </a:endParaRPr>
          </a:p>
          <a:p>
            <a:pPr eaLnBrk="1" hangingPunct="1">
              <a:buFont typeface="Monotype Sorts" pitchFamily="2" charset="2"/>
              <a:buNone/>
            </a:pPr>
            <a:endParaRPr lang="en-US" sz="2000" smtClean="0">
              <a:latin typeface="Arial" charset="0"/>
            </a:endParaRPr>
          </a:p>
          <a:p>
            <a:pPr eaLnBrk="1" hangingPunct="1"/>
            <a:r>
              <a:rPr lang="en-US" sz="2000" smtClean="0"/>
              <a:t>1974: </a:t>
            </a:r>
            <a:r>
              <a:rPr lang="el-GR" sz="2000" smtClean="0"/>
              <a:t>Οι </a:t>
            </a:r>
            <a:r>
              <a:rPr lang="en-US" sz="2000" smtClean="0"/>
              <a:t>Vint Cerf </a:t>
            </a:r>
            <a:r>
              <a:rPr lang="el-GR" sz="2000" smtClean="0"/>
              <a:t>και</a:t>
            </a:r>
            <a:r>
              <a:rPr lang="en-US" sz="2000" smtClean="0"/>
              <a:t> Bob Kahn </a:t>
            </a:r>
            <a:r>
              <a:rPr lang="el-GR" sz="2000" smtClean="0"/>
              <a:t>δημοσιεύουν τους βασικούς μηχανισμούς του </a:t>
            </a:r>
            <a:r>
              <a:rPr lang="en-US" sz="2000" b="1" smtClean="0">
                <a:solidFill>
                  <a:schemeClr val="accent1"/>
                </a:solidFill>
              </a:rPr>
              <a:t>Transmission Control Protocol</a:t>
            </a:r>
            <a:r>
              <a:rPr lang="el-GR" sz="2000" b="1" smtClean="0">
                <a:solidFill>
                  <a:schemeClr val="accent1"/>
                </a:solidFill>
                <a:latin typeface="Arial" charset="0"/>
              </a:rPr>
              <a:t> (</a:t>
            </a:r>
            <a:r>
              <a:rPr lang="en-US" sz="2000" b="1" smtClean="0">
                <a:solidFill>
                  <a:schemeClr val="accent1"/>
                </a:solidFill>
                <a:latin typeface="Arial" charset="0"/>
              </a:rPr>
              <a:t>TCP</a:t>
            </a:r>
            <a:r>
              <a:rPr lang="en-US" sz="2000" b="1" smtClean="0">
                <a:solidFill>
                  <a:schemeClr val="accent1"/>
                </a:solidFill>
              </a:rPr>
              <a:t>)</a:t>
            </a:r>
            <a:endParaRPr lang="en-US" sz="2000" smtClean="0">
              <a:latin typeface="Arial" charset="0"/>
            </a:endParaRPr>
          </a:p>
          <a:p>
            <a:pPr eaLnBrk="1" hangingPunct="1"/>
            <a:r>
              <a:rPr lang="en-US" sz="2000" smtClean="0"/>
              <a:t>1982: </a:t>
            </a:r>
            <a:r>
              <a:rPr lang="el-GR" sz="2000" smtClean="0"/>
              <a:t>Η ιεραρχία πρωτοκόλλων </a:t>
            </a:r>
            <a:r>
              <a:rPr lang="en-US" sz="2000" smtClean="0"/>
              <a:t>TCP/IP </a:t>
            </a:r>
            <a:r>
              <a:rPr lang="el-GR" sz="2000" smtClean="0"/>
              <a:t>ορίζεται για το </a:t>
            </a:r>
            <a:r>
              <a:rPr lang="en-US" sz="2000" smtClean="0"/>
              <a:t>ARPANET</a:t>
            </a:r>
            <a:endParaRPr lang="el-GR" sz="2000" smtClean="0">
              <a:latin typeface="Arial" charset="0"/>
            </a:endParaRPr>
          </a:p>
          <a:p>
            <a:pPr eaLnBrk="1" hangingPunct="1"/>
            <a:endParaRPr lang="en-US" sz="2000" smtClean="0">
              <a:latin typeface="Arial" charset="0"/>
            </a:endParaRPr>
          </a:p>
          <a:p>
            <a:pPr eaLnBrk="1" hangingPunct="1"/>
            <a:r>
              <a:rPr lang="en-US" sz="2000" smtClean="0"/>
              <a:t>1984: </a:t>
            </a:r>
            <a:r>
              <a:rPr lang="el-GR" sz="2000" smtClean="0"/>
              <a:t>Σύστημα καταλόγου ονομάτων (</a:t>
            </a:r>
            <a:r>
              <a:rPr lang="en-US" sz="2000" b="1" smtClean="0">
                <a:solidFill>
                  <a:schemeClr val="accent1"/>
                </a:solidFill>
              </a:rPr>
              <a:t>Domain Name System</a:t>
            </a:r>
            <a:r>
              <a:rPr lang="el-GR" sz="2000" smtClean="0"/>
              <a:t>)</a:t>
            </a:r>
            <a:endParaRPr lang="en-US" sz="2000" smtClean="0"/>
          </a:p>
          <a:p>
            <a:pPr eaLnBrk="1" hangingPunct="1"/>
            <a:r>
              <a:rPr lang="en-US" sz="2000" smtClean="0"/>
              <a:t>1986: </a:t>
            </a:r>
            <a:r>
              <a:rPr lang="el-GR" sz="2000" smtClean="0"/>
              <a:t>Δημιουργείται το </a:t>
            </a:r>
            <a:r>
              <a:rPr lang="en-US" sz="2000" smtClean="0">
                <a:solidFill>
                  <a:schemeClr val="accent1"/>
                </a:solidFill>
              </a:rPr>
              <a:t>NSFNET (56 Kbps)</a:t>
            </a:r>
            <a:r>
              <a:rPr lang="en-US" sz="2000" smtClean="0"/>
              <a:t> </a:t>
            </a:r>
            <a:endParaRPr lang="el-GR" sz="2000" smtClean="0">
              <a:latin typeface="Arial" charset="0"/>
            </a:endParaRPr>
          </a:p>
          <a:p>
            <a:pPr eaLnBrk="1" hangingPunct="1">
              <a:buFont typeface="Monotype Sorts" pitchFamily="2" charset="2"/>
              <a:buNone/>
            </a:pPr>
            <a:endParaRPr lang="en-US" sz="2000" smtClean="0">
              <a:latin typeface="Arial" charset="0"/>
            </a:endParaRPr>
          </a:p>
          <a:p>
            <a:pPr eaLnBrk="1" hangingPunct="1"/>
            <a:r>
              <a:rPr lang="en-US" sz="2000" smtClean="0"/>
              <a:t>1992: </a:t>
            </a:r>
            <a:r>
              <a:rPr lang="el-GR" sz="2000" smtClean="0"/>
              <a:t>Ο </a:t>
            </a:r>
            <a:r>
              <a:rPr lang="en-US" sz="2000" smtClean="0"/>
              <a:t>Tim Berners-Lee (CERN) </a:t>
            </a:r>
            <a:r>
              <a:rPr lang="el-GR" sz="2000" smtClean="0"/>
              <a:t>σχεδιάζει τον </a:t>
            </a:r>
            <a:r>
              <a:rPr lang="el-GR" sz="2000" smtClean="0">
                <a:solidFill>
                  <a:schemeClr val="accent1"/>
                </a:solidFill>
              </a:rPr>
              <a:t>Παγκόσμιο Ιστό (</a:t>
            </a:r>
            <a:r>
              <a:rPr lang="en-US" sz="2000" smtClean="0">
                <a:solidFill>
                  <a:schemeClr val="accent1"/>
                </a:solidFill>
              </a:rPr>
              <a:t>World Wide Web</a:t>
            </a:r>
            <a:r>
              <a:rPr lang="el-GR" sz="2000" smtClean="0">
                <a:solidFill>
                  <a:schemeClr val="accent1"/>
                </a:solidFill>
              </a:rPr>
              <a:t>)</a:t>
            </a:r>
            <a:endParaRPr lang="en-GB" sz="2000" smtClean="0">
              <a:solidFill>
                <a:schemeClr val="accent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pPr eaLnBrk="1" hangingPunct="1"/>
            <a:r>
              <a:rPr lang="el-GR" smtClean="0">
                <a:latin typeface="Arial" charset="0"/>
              </a:rPr>
              <a:t>Εξέλιξη </a:t>
            </a:r>
            <a:r>
              <a:rPr lang="el-GR" smtClean="0"/>
              <a:t>διαδικτύου </a:t>
            </a:r>
            <a:r>
              <a:rPr lang="el-GR" smtClean="0">
                <a:latin typeface="Arial" charset="0"/>
              </a:rPr>
              <a:t>&amp; </a:t>
            </a:r>
            <a:r>
              <a:rPr lang="el-GR" smtClean="0"/>
              <a:t>δικτύων </a:t>
            </a:r>
            <a:r>
              <a:rPr lang="el-GR" smtClean="0">
                <a:latin typeface="Arial" charset="0"/>
              </a:rPr>
              <a:t>σ</a:t>
            </a:r>
            <a:r>
              <a:rPr lang="el-GR" smtClean="0"/>
              <a:t>το</a:t>
            </a:r>
            <a:r>
              <a:rPr lang="el-GR" smtClean="0">
                <a:latin typeface="Arial" charset="0"/>
              </a:rPr>
              <a:t>ν</a:t>
            </a:r>
            <a:r>
              <a:rPr lang="el-GR" smtClean="0"/>
              <a:t> χρόνο</a:t>
            </a:r>
            <a:endParaRPr lang="en-GB" smtClean="0"/>
          </a:p>
        </p:txBody>
      </p:sp>
      <p:pic>
        <p:nvPicPr>
          <p:cNvPr id="120835" name="Picture 4"/>
          <p:cNvPicPr>
            <a:picLocks noGrp="1" noChangeAspect="1" noChangeArrowheads="1"/>
          </p:cNvPicPr>
          <p:nvPr>
            <p:ph idx="4294967295"/>
          </p:nvPr>
        </p:nvPicPr>
        <p:blipFill>
          <a:blip r:embed="rId2" cstate="print"/>
          <a:srcRect/>
          <a:stretch>
            <a:fillRect/>
          </a:stretch>
        </p:blipFill>
        <p:spPr>
          <a:xfrm>
            <a:off x="0" y="1076325"/>
            <a:ext cx="9144000" cy="5530850"/>
          </a:xfr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p:txBody>
          <a:bodyPr/>
          <a:lstStyle/>
          <a:p>
            <a:pPr eaLnBrk="1" hangingPunct="1"/>
            <a:r>
              <a:rPr lang="en-US" smtClean="0"/>
              <a:t>NSFNET (1990)</a:t>
            </a:r>
            <a:endParaRPr lang="en-GB" smtClean="0"/>
          </a:p>
        </p:txBody>
      </p:sp>
      <p:pic>
        <p:nvPicPr>
          <p:cNvPr id="121859" name="Content Placeholder 3" descr="internet_1990"/>
          <p:cNvPicPr>
            <a:picLocks noGrp="1" noChangeAspect="1" noChangeArrowheads="1"/>
          </p:cNvPicPr>
          <p:nvPr>
            <p:ph idx="4294967295"/>
          </p:nvPr>
        </p:nvPicPr>
        <p:blipFill>
          <a:blip r:embed="rId2" cstate="print"/>
          <a:srcRect/>
          <a:stretch>
            <a:fillRect/>
          </a:stretch>
        </p:blipFill>
        <p:spPr>
          <a:xfrm>
            <a:off x="142875" y="1268413"/>
            <a:ext cx="8858250" cy="4841875"/>
          </a:xfr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p:txBody>
          <a:bodyPr/>
          <a:lstStyle/>
          <a:p>
            <a:pPr eaLnBrk="1" hangingPunct="1"/>
            <a:r>
              <a:rPr lang="en-US" smtClean="0"/>
              <a:t>Internet (1998)</a:t>
            </a:r>
            <a:endParaRPr lang="en-GB" smtClean="0"/>
          </a:p>
        </p:txBody>
      </p:sp>
      <p:pic>
        <p:nvPicPr>
          <p:cNvPr id="122883" name="Content Placeholder 3" descr="internet_1998"/>
          <p:cNvPicPr>
            <a:picLocks noGrp="1" noChangeAspect="1" noChangeArrowheads="1"/>
          </p:cNvPicPr>
          <p:nvPr>
            <p:ph idx="4294967295"/>
          </p:nvPr>
        </p:nvPicPr>
        <p:blipFill>
          <a:blip r:embed="rId2" cstate="print"/>
          <a:srcRect/>
          <a:stretch>
            <a:fillRect/>
          </a:stretch>
        </p:blipFill>
        <p:spPr>
          <a:xfrm>
            <a:off x="396875" y="1412875"/>
            <a:ext cx="8247063" cy="4926013"/>
          </a:xfr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8"/>
          <p:cNvPicPr>
            <a:picLocks noChangeAspect="1" noChangeArrowheads="1"/>
          </p:cNvPicPr>
          <p:nvPr/>
        </p:nvPicPr>
        <p:blipFill>
          <a:blip r:embed="rId2" cstate="print"/>
          <a:srcRect/>
          <a:stretch>
            <a:fillRect/>
          </a:stretch>
        </p:blipFill>
        <p:spPr bwMode="auto">
          <a:xfrm>
            <a:off x="0" y="1357313"/>
            <a:ext cx="3214688" cy="4237037"/>
          </a:xfrm>
          <a:prstGeom prst="rect">
            <a:avLst/>
          </a:prstGeom>
          <a:noFill/>
          <a:ln w="9525">
            <a:noFill/>
            <a:miter lim="800000"/>
            <a:headEnd/>
            <a:tailEnd/>
          </a:ln>
        </p:spPr>
      </p:pic>
      <p:sp>
        <p:nvSpPr>
          <p:cNvPr id="123907" name="Title 1"/>
          <p:cNvSpPr>
            <a:spLocks noGrp="1"/>
          </p:cNvSpPr>
          <p:nvPr>
            <p:ph type="title" idx="4294967295"/>
          </p:nvPr>
        </p:nvSpPr>
        <p:spPr/>
        <p:txBody>
          <a:bodyPr/>
          <a:lstStyle/>
          <a:p>
            <a:pPr eaLnBrk="1" hangingPunct="1"/>
            <a:r>
              <a:rPr lang="el-GR" sz="2400" smtClean="0"/>
              <a:t>Η αρχιτεκτονική της κλεψύδρας-δίνοντας περισσότερο βάρος</a:t>
            </a:r>
            <a:endParaRPr lang="en-GB" sz="2400" smtClean="0"/>
          </a:p>
        </p:txBody>
      </p:sp>
      <p:sp>
        <p:nvSpPr>
          <p:cNvPr id="123908" name="Content Placeholder 2"/>
          <p:cNvSpPr>
            <a:spLocks noGrp="1"/>
          </p:cNvSpPr>
          <p:nvPr>
            <p:ph sz="half" idx="4294967295"/>
          </p:nvPr>
        </p:nvSpPr>
        <p:spPr>
          <a:xfrm>
            <a:off x="349250" y="1143000"/>
            <a:ext cx="4054475" cy="4648200"/>
          </a:xfrm>
        </p:spPr>
        <p:txBody>
          <a:bodyPr/>
          <a:lstStyle/>
          <a:p>
            <a:pPr eaLnBrk="1" hangingPunct="1">
              <a:buFont typeface="Georgia" pitchFamily="18" charset="0"/>
              <a:buNone/>
            </a:pPr>
            <a:r>
              <a:rPr lang="el-GR" sz="2800" smtClean="0"/>
              <a:t>                                                                               </a:t>
            </a:r>
          </a:p>
          <a:p>
            <a:pPr eaLnBrk="1" hangingPunct="1">
              <a:buFont typeface="Georgia" pitchFamily="18" charset="0"/>
              <a:buNone/>
            </a:pPr>
            <a:endParaRPr lang="el-GR" sz="2800" smtClean="0"/>
          </a:p>
          <a:p>
            <a:pPr eaLnBrk="1" hangingPunct="1"/>
            <a:endParaRPr lang="el-GR" sz="2800" smtClean="0"/>
          </a:p>
          <a:p>
            <a:pPr eaLnBrk="1" hangingPunct="1"/>
            <a:endParaRPr lang="el-GR" sz="2800" smtClean="0"/>
          </a:p>
          <a:p>
            <a:pPr eaLnBrk="1" hangingPunct="1">
              <a:buFont typeface="Georgia" pitchFamily="18" charset="0"/>
              <a:buNone/>
            </a:pPr>
            <a:r>
              <a:rPr lang="el-GR" sz="2800" smtClean="0"/>
              <a:t>  </a:t>
            </a:r>
          </a:p>
          <a:p>
            <a:pPr eaLnBrk="1" hangingPunct="1"/>
            <a:endParaRPr lang="el-GR" sz="2800" smtClean="0"/>
          </a:p>
          <a:p>
            <a:pPr eaLnBrk="1" hangingPunct="1">
              <a:buFont typeface="Georgia" pitchFamily="18" charset="0"/>
              <a:buNone/>
            </a:pPr>
            <a:r>
              <a:rPr lang="el-GR" sz="2800" smtClean="0"/>
              <a:t>                                                              </a:t>
            </a:r>
          </a:p>
          <a:p>
            <a:pPr eaLnBrk="1" hangingPunct="1">
              <a:buFont typeface="Georgia" pitchFamily="18" charset="0"/>
              <a:buNone/>
            </a:pPr>
            <a:r>
              <a:rPr lang="el-GR" sz="2800" smtClean="0"/>
              <a:t>					</a:t>
            </a:r>
            <a:endParaRPr lang="en-GB" sz="2800" smtClean="0"/>
          </a:p>
        </p:txBody>
      </p:sp>
      <p:sp>
        <p:nvSpPr>
          <p:cNvPr id="123909" name="Content Placeholder 5"/>
          <p:cNvSpPr>
            <a:spLocks noGrp="1"/>
          </p:cNvSpPr>
          <p:nvPr>
            <p:ph sz="half" idx="4294967295"/>
          </p:nvPr>
        </p:nvSpPr>
        <p:spPr>
          <a:xfrm>
            <a:off x="3071813" y="1143000"/>
            <a:ext cx="5929312" cy="4648200"/>
          </a:xfrm>
        </p:spPr>
        <p:txBody>
          <a:bodyPr/>
          <a:lstStyle/>
          <a:p>
            <a:endParaRPr lang="el-GR" sz="2800" smtClean="0"/>
          </a:p>
          <a:p>
            <a:endParaRPr lang="el-GR" sz="2800" smtClean="0"/>
          </a:p>
          <a:p>
            <a:r>
              <a:rPr lang="el-GR" smtClean="0"/>
              <a:t>Απαιτεί περισσότερη</a:t>
            </a:r>
            <a:r>
              <a:rPr lang="en-GB" b="1" smtClean="0">
                <a:solidFill>
                  <a:schemeClr val="hlink"/>
                </a:solidFill>
              </a:rPr>
              <a:t> </a:t>
            </a:r>
            <a:r>
              <a:rPr lang="el-GR" b="1" smtClean="0">
                <a:solidFill>
                  <a:schemeClr val="hlink"/>
                </a:solidFill>
              </a:rPr>
              <a:t>λειτουργικότητα </a:t>
            </a:r>
            <a:r>
              <a:rPr lang="el-GR" smtClean="0"/>
              <a:t>από τα υποκείμενα δίκτυα</a:t>
            </a:r>
            <a:endParaRPr lang="en-GB" smtClean="0"/>
          </a:p>
          <a:p>
            <a:endParaRPr lang="en-GB" sz="28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p:txBody>
          <a:bodyPr/>
          <a:lstStyle/>
          <a:p>
            <a:pPr eaLnBrk="1" hangingPunct="1"/>
            <a:r>
              <a:rPr lang="el-GR" smtClean="0"/>
              <a:t>Η κρίση της μέσης ηλικίας</a:t>
            </a:r>
            <a:endParaRPr lang="en-GB" smtClean="0"/>
          </a:p>
        </p:txBody>
      </p:sp>
      <p:pic>
        <p:nvPicPr>
          <p:cNvPr id="124931" name="Picture 2"/>
          <p:cNvPicPr>
            <a:picLocks noGrp="1" noChangeAspect="1" noChangeArrowheads="1"/>
          </p:cNvPicPr>
          <p:nvPr>
            <p:ph sz="half" idx="4294967295"/>
          </p:nvPr>
        </p:nvPicPr>
        <p:blipFill>
          <a:blip r:embed="rId3" cstate="print"/>
          <a:srcRect/>
          <a:stretch>
            <a:fillRect/>
          </a:stretch>
        </p:blipFill>
        <p:spPr>
          <a:xfrm>
            <a:off x="285750" y="1357313"/>
            <a:ext cx="3429000" cy="4214812"/>
          </a:xfrm>
          <a:noFill/>
        </p:spPr>
      </p:pic>
      <p:sp>
        <p:nvSpPr>
          <p:cNvPr id="124932" name="Content Placeholder 8"/>
          <p:cNvSpPr>
            <a:spLocks noGrp="1"/>
          </p:cNvSpPr>
          <p:nvPr>
            <p:ph sz="half" idx="4294967295"/>
          </p:nvPr>
        </p:nvSpPr>
        <p:spPr>
          <a:xfrm>
            <a:off x="3095625" y="1125538"/>
            <a:ext cx="6048375" cy="4648200"/>
          </a:xfrm>
        </p:spPr>
        <p:txBody>
          <a:bodyPr/>
          <a:lstStyle/>
          <a:p>
            <a:endParaRPr lang="el-GR" sz="2800" smtClean="0"/>
          </a:p>
          <a:p>
            <a:endParaRPr lang="el-GR" sz="1600" smtClean="0"/>
          </a:p>
          <a:p>
            <a:r>
              <a:rPr lang="el-GR" smtClean="0"/>
              <a:t>Διπλασιάζει τον αριθμό των διεπαφών υπηρεσιών</a:t>
            </a:r>
            <a:endParaRPr lang="en-GB" smtClean="0"/>
          </a:p>
          <a:p>
            <a:pPr marL="342900" lvl="4" indent="-342900">
              <a:buSzPct val="64000"/>
              <a:buFont typeface="Monotype Sorts" pitchFamily="2" charset="2"/>
              <a:buChar char="l"/>
            </a:pPr>
            <a:r>
              <a:rPr lang="el-GR" sz="2400" smtClean="0"/>
              <a:t>Απαιτεί αλλαγές πάνω και κάτω</a:t>
            </a:r>
            <a:endParaRPr lang="en-GB" sz="2400" smtClean="0"/>
          </a:p>
          <a:p>
            <a:r>
              <a:rPr lang="el-GR" smtClean="0"/>
              <a:t>Σημαντικά ζητήματα</a:t>
            </a:r>
            <a:r>
              <a:rPr lang="el-GR" smtClean="0">
                <a:latin typeface="Arial" charset="0"/>
              </a:rPr>
              <a:t> </a:t>
            </a:r>
            <a:r>
              <a:rPr lang="el-GR" smtClean="0"/>
              <a:t>διαλειτουργικότητας</a:t>
            </a:r>
            <a:endParaRPr lang="en-GB" smtClean="0"/>
          </a:p>
          <a:p>
            <a:endParaRPr lang="en-GB"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a:xfrm>
            <a:off x="0" y="0"/>
            <a:ext cx="9144000" cy="928688"/>
          </a:xfrm>
        </p:spPr>
        <p:txBody>
          <a:bodyPr/>
          <a:lstStyle/>
          <a:p>
            <a:pPr eaLnBrk="1" hangingPunct="1"/>
            <a:r>
              <a:rPr lang="en-US" sz="2200" smtClean="0"/>
              <a:t>“</a:t>
            </a:r>
            <a:r>
              <a:rPr lang="el-GR" sz="2200" smtClean="0"/>
              <a:t>Γιατί η αρχιτεκτονική πολυπλοκότητα είναι σαν το λίπος του σώματος</a:t>
            </a:r>
            <a:r>
              <a:rPr lang="en-US" sz="2200" smtClean="0"/>
              <a:t>”</a:t>
            </a:r>
            <a:endParaRPr lang="en-GB" sz="2200" smtClean="0"/>
          </a:p>
        </p:txBody>
      </p:sp>
      <p:sp>
        <p:nvSpPr>
          <p:cNvPr id="125955" name="Content Placeholder 2"/>
          <p:cNvSpPr>
            <a:spLocks noGrp="1"/>
          </p:cNvSpPr>
          <p:nvPr>
            <p:ph idx="4294967295"/>
          </p:nvPr>
        </p:nvSpPr>
        <p:spPr>
          <a:xfrm>
            <a:off x="0" y="1484313"/>
            <a:ext cx="8929688" cy="5000625"/>
          </a:xfrm>
        </p:spPr>
        <p:txBody>
          <a:bodyPr/>
          <a:lstStyle/>
          <a:p>
            <a:pPr eaLnBrk="1" hangingPunct="1"/>
            <a:r>
              <a:rPr lang="el-GR" sz="2000" smtClean="0"/>
              <a:t>Φυσική τάση να το αποκτάμε όσο μεγαλώνουμε</a:t>
            </a:r>
            <a:r>
              <a:rPr lang="en-US" sz="2000" smtClean="0"/>
              <a:t> …</a:t>
            </a:r>
            <a:endParaRPr lang="el-GR" sz="2000" smtClean="0"/>
          </a:p>
          <a:p>
            <a:pPr eaLnBrk="1" hangingPunct="1"/>
            <a:r>
              <a:rPr lang="el-GR" sz="2000" smtClean="0"/>
              <a:t>Είναι εύκολο να το </a:t>
            </a:r>
            <a:r>
              <a:rPr lang="el-GR" sz="2000" smtClean="0">
                <a:latin typeface="Arial" charset="0"/>
              </a:rPr>
              <a:t>αυξή</a:t>
            </a:r>
            <a:r>
              <a:rPr lang="el-GR" sz="2000" smtClean="0"/>
              <a:t>σεις και δύσκολο να το ξεφορτωθείς</a:t>
            </a:r>
            <a:r>
              <a:rPr lang="el-GR" sz="2000" smtClean="0">
                <a:latin typeface="Arial" charset="0"/>
              </a:rPr>
              <a:t> ...</a:t>
            </a:r>
          </a:p>
          <a:p>
            <a:pPr lvl="1" eaLnBrk="1" hangingPunct="1"/>
            <a:r>
              <a:rPr lang="el-GR" sz="1800" smtClean="0">
                <a:solidFill>
                  <a:schemeClr val="hlink"/>
                </a:solidFill>
              </a:rPr>
              <a:t>Ο</a:t>
            </a:r>
            <a:r>
              <a:rPr lang="el-GR" sz="1800" smtClean="0"/>
              <a:t> </a:t>
            </a:r>
            <a:r>
              <a:rPr lang="el-GR" sz="1800" smtClean="0">
                <a:solidFill>
                  <a:schemeClr val="hlink"/>
                </a:solidFill>
              </a:rPr>
              <a:t>σχεδιασμός </a:t>
            </a:r>
            <a:r>
              <a:rPr lang="el-GR" sz="1800" smtClean="0">
                <a:solidFill>
                  <a:schemeClr val="hlink"/>
                </a:solidFill>
                <a:latin typeface="Arial" charset="0"/>
              </a:rPr>
              <a:t>ε</a:t>
            </a:r>
            <a:r>
              <a:rPr lang="el-GR" sz="1800" smtClean="0">
                <a:solidFill>
                  <a:schemeClr val="hlink"/>
                </a:solidFill>
              </a:rPr>
              <a:t>νός </a:t>
            </a:r>
            <a:r>
              <a:rPr lang="el-GR" sz="1800" smtClean="0">
                <a:solidFill>
                  <a:schemeClr val="hlink"/>
                </a:solidFill>
                <a:latin typeface="Arial" charset="0"/>
              </a:rPr>
              <a:t>απλού </a:t>
            </a:r>
            <a:r>
              <a:rPr lang="el-GR" sz="1800" smtClean="0">
                <a:solidFill>
                  <a:schemeClr val="hlink"/>
                </a:solidFill>
              </a:rPr>
              <a:t>πρωτοκόλλου απαιτεί</a:t>
            </a:r>
            <a:r>
              <a:rPr lang="el-GR" sz="1800" smtClean="0">
                <a:solidFill>
                  <a:schemeClr val="hlink"/>
                </a:solidFill>
                <a:latin typeface="Arial" charset="0"/>
              </a:rPr>
              <a:t> προσπάθεια ...</a:t>
            </a:r>
          </a:p>
          <a:p>
            <a:pPr eaLnBrk="1" hangingPunct="1"/>
            <a:r>
              <a:rPr lang="el-GR" sz="2000" smtClean="0"/>
              <a:t>Είναι υγιές να έχεις λίγο από αυτό αλλά όχι πάρα πολύ</a:t>
            </a:r>
            <a:r>
              <a:rPr lang="el-GR" sz="2000" smtClean="0">
                <a:latin typeface="Arial" charset="0"/>
              </a:rPr>
              <a:t> ...</a:t>
            </a:r>
          </a:p>
          <a:p>
            <a:pPr eaLnBrk="1" hangingPunct="1"/>
            <a:r>
              <a:rPr lang="el-GR" sz="2000" smtClean="0"/>
              <a:t>Το να το έχεις στη μέση μπορεί να είναι χειρότερο από ότι αλλού</a:t>
            </a:r>
          </a:p>
          <a:p>
            <a:pPr eaLnBrk="1" hangingPunct="1"/>
            <a:r>
              <a:rPr lang="el-GR" sz="2000" smtClean="0"/>
              <a:t>Κάτι νεότερο και λεπτότερο</a:t>
            </a:r>
            <a:r>
              <a:rPr lang="el-GR" sz="2000" smtClean="0">
                <a:latin typeface="Arial" charset="0"/>
              </a:rPr>
              <a:t>, </a:t>
            </a:r>
            <a:r>
              <a:rPr lang="el-GR" sz="2000" smtClean="0"/>
              <a:t>θα αποδειχτεί καλύτερο</a:t>
            </a:r>
          </a:p>
          <a:p>
            <a:pPr lvl="1" eaLnBrk="1" hangingPunct="1"/>
            <a:r>
              <a:rPr lang="el-GR" sz="1800" smtClean="0">
                <a:solidFill>
                  <a:schemeClr val="hlink"/>
                </a:solidFill>
              </a:rPr>
              <a:t>Η</a:t>
            </a:r>
            <a:r>
              <a:rPr lang="el-GR" sz="1800" smtClean="0"/>
              <a:t> </a:t>
            </a:r>
            <a:r>
              <a:rPr lang="el-GR" sz="1800" b="1" smtClean="0">
                <a:solidFill>
                  <a:schemeClr val="hlink"/>
                </a:solidFill>
              </a:rPr>
              <a:t>αρχιτεκτονική πολυπλοκότητα οδηγεί σε μειωμένη ευκινησία</a:t>
            </a:r>
            <a:endParaRPr lang="en-US" sz="1800" smtClean="0">
              <a:solidFill>
                <a:schemeClr val="hlink"/>
              </a:solidFill>
            </a:endParaRPr>
          </a:p>
          <a:p>
            <a:pPr lvl="1" eaLnBrk="1" hangingPunct="1"/>
            <a:r>
              <a:rPr lang="en-US" sz="1800" smtClean="0"/>
              <a:t>N</a:t>
            </a:r>
            <a:r>
              <a:rPr lang="el-GR" sz="1800" smtClean="0"/>
              <a:t>εότερα και λιγότερο πολύπλοκα συστήματα τείνουν να αντικαθιστούν τα παλιότερα και περισσότερο σύνθετα ανεξαρτήτως του βάρους (θέση στην αγορά) του παλιού συστήματος.</a:t>
            </a:r>
            <a:r>
              <a:rPr lang="el-GR" sz="1800" smtClean="0">
                <a:latin typeface="Arial" charset="0"/>
              </a:rPr>
              <a:t>..</a:t>
            </a:r>
          </a:p>
          <a:p>
            <a:pPr eaLnBrk="1" hangingPunct="1"/>
            <a:r>
              <a:rPr lang="el-GR" sz="2000" smtClean="0"/>
              <a:t>Μερικές φορές ο </a:t>
            </a:r>
            <a:r>
              <a:rPr lang="el-GR" sz="2000" b="1" smtClean="0">
                <a:solidFill>
                  <a:schemeClr val="hlink"/>
                </a:solidFill>
              </a:rPr>
              <a:t>διαχωρισμός </a:t>
            </a:r>
            <a:r>
              <a:rPr lang="el-GR" sz="2000" smtClean="0"/>
              <a:t>είναι ένας καλός τρόπος να αρχίσουμε</a:t>
            </a:r>
            <a:r>
              <a:rPr lang="el-GR" sz="2000" smtClean="0">
                <a:latin typeface="Arial" charset="0"/>
              </a:rPr>
              <a:t> ...</a:t>
            </a:r>
          </a:p>
          <a:p>
            <a:pPr eaLnBrk="1" hangingPunct="1"/>
            <a:r>
              <a:rPr lang="el-GR" sz="2000" smtClean="0"/>
              <a:t>Τα μακροπρόθεσμα αποτελέσματα απαιτούν διαρκή άσκηση</a:t>
            </a:r>
            <a:r>
              <a:rPr lang="el-GR" sz="2000" smtClean="0">
                <a:latin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288" y="260350"/>
            <a:ext cx="7235825" cy="457200"/>
          </a:xfrm>
          <a:prstGeom prst="rect">
            <a:avLst/>
          </a:prstGeom>
          <a:noFill/>
          <a:ln w="9525">
            <a:noFill/>
            <a:miter lim="800000"/>
            <a:headEnd/>
            <a:tailEnd/>
          </a:ln>
        </p:spPr>
        <p:txBody>
          <a:bodyPr wrap="none" anchor="ctr">
            <a:spAutoFit/>
          </a:bodyPr>
          <a:lstStyle/>
          <a:p>
            <a:pPr algn="l"/>
            <a:r>
              <a:rPr lang="en-US" sz="1200" b="1">
                <a:latin typeface="Tahoma" pitchFamily="34" charset="0"/>
              </a:rPr>
              <a:t>High school dating: Data drawn from Peter S. Bearman, James Moody, and Katherine Stovel </a:t>
            </a:r>
            <a:endParaRPr lang="el-GR" sz="1200" b="1">
              <a:latin typeface="Tahoma" pitchFamily="34" charset="0"/>
            </a:endParaRPr>
          </a:p>
          <a:p>
            <a:pPr algn="l"/>
            <a:r>
              <a:rPr lang="el-GR" sz="1200" b="1">
                <a:latin typeface="Tahoma" pitchFamily="34" charset="0"/>
              </a:rPr>
              <a:t>                                   </a:t>
            </a:r>
            <a:r>
              <a:rPr lang="en-US" sz="1200" b="1">
                <a:latin typeface="Tahoma" pitchFamily="34" charset="0"/>
              </a:rPr>
              <a:t>visualized by Mark Newman</a:t>
            </a:r>
          </a:p>
        </p:txBody>
      </p:sp>
      <p:pic>
        <p:nvPicPr>
          <p:cNvPr id="15363" name="Picture 3" descr="addhealth"/>
          <p:cNvPicPr>
            <a:picLocks noGrp="1" noChangeAspect="1" noChangeArrowheads="1"/>
          </p:cNvPicPr>
          <p:nvPr>
            <p:ph/>
          </p:nvPr>
        </p:nvPicPr>
        <p:blipFill>
          <a:blip r:embed="rId2" cstate="print"/>
          <a:srcRect/>
          <a:stretch>
            <a:fillRect/>
          </a:stretch>
        </p:blipFill>
        <p:spPr>
          <a:xfrm>
            <a:off x="1042988" y="1484313"/>
            <a:ext cx="4719637" cy="4725987"/>
          </a:xfrm>
          <a:noFill/>
        </p:spPr>
      </p:pic>
      <p:sp>
        <p:nvSpPr>
          <p:cNvPr id="15364" name="Rectangle 4"/>
          <p:cNvSpPr>
            <a:spLocks noChangeArrowheads="1"/>
          </p:cNvSpPr>
          <p:nvPr/>
        </p:nvSpPr>
        <p:spPr bwMode="auto">
          <a:xfrm>
            <a:off x="0" y="6521450"/>
            <a:ext cx="6051550" cy="338138"/>
          </a:xfrm>
          <a:prstGeom prst="rect">
            <a:avLst/>
          </a:prstGeom>
          <a:noFill/>
          <a:ln w="12700">
            <a:noFill/>
            <a:miter lim="800000"/>
            <a:headEnd type="none" w="sm" len="sm"/>
            <a:tailEnd type="none" w="sm" len="sm"/>
          </a:ln>
        </p:spPr>
        <p:txBody>
          <a:bodyPr wrap="none">
            <a:spAutoFit/>
          </a:bodyPr>
          <a:lstStyle/>
          <a:p>
            <a:pPr algn="l"/>
            <a:r>
              <a:rPr lang="en-US"/>
              <a:t>Slide  from Constantine Dovrolis’s lecture (net-science-overview</a:t>
            </a:r>
            <a:r>
              <a:rPr lang="el-GR"/>
              <a:t>)</a:t>
            </a:r>
          </a:p>
        </p:txBody>
      </p:sp>
    </p:spTree>
  </p:cSld>
  <p:clrMapOvr>
    <a:masterClrMapping/>
  </p:clrMapOvr>
  <p:transition advTm="147680">
    <p:checke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214313" y="214313"/>
            <a:ext cx="8229600" cy="857250"/>
          </a:xfrm>
        </p:spPr>
        <p:txBody>
          <a:bodyPr/>
          <a:lstStyle/>
          <a:p>
            <a:pPr eaLnBrk="1" hangingPunct="1"/>
            <a:r>
              <a:rPr lang="el-GR" sz="3600" smtClean="0"/>
              <a:t>Αιτίες πολυπλοκότητας</a:t>
            </a:r>
            <a:endParaRPr lang="en-GB" sz="3600" smtClean="0"/>
          </a:p>
        </p:txBody>
      </p:sp>
      <p:sp>
        <p:nvSpPr>
          <p:cNvPr id="126979" name="Content Placeholder 2"/>
          <p:cNvSpPr>
            <a:spLocks noGrp="1"/>
          </p:cNvSpPr>
          <p:nvPr>
            <p:ph idx="4294967295"/>
          </p:nvPr>
        </p:nvSpPr>
        <p:spPr>
          <a:xfrm>
            <a:off x="250825" y="1196975"/>
            <a:ext cx="8229600" cy="5089525"/>
          </a:xfrm>
        </p:spPr>
        <p:txBody>
          <a:bodyPr/>
          <a:lstStyle/>
          <a:p>
            <a:pPr eaLnBrk="1" hangingPunct="1"/>
            <a:r>
              <a:rPr lang="el-GR" sz="2300" smtClean="0"/>
              <a:t>Πολυπλοκότητα</a:t>
            </a:r>
            <a:endParaRPr lang="en-GB" sz="2300" smtClean="0"/>
          </a:p>
          <a:p>
            <a:pPr lvl="1" eaLnBrk="1" hangingPunct="1"/>
            <a:r>
              <a:rPr lang="el-GR" sz="2100" smtClean="0"/>
              <a:t>Διαφορά υλοποίησης</a:t>
            </a:r>
            <a:r>
              <a:rPr lang="el-GR" sz="2100" smtClean="0">
                <a:latin typeface="Arial" charset="0"/>
              </a:rPr>
              <a:t> &amp; </a:t>
            </a:r>
            <a:r>
              <a:rPr lang="el-GR" sz="2100" smtClean="0"/>
              <a:t>χρόνου εκτέλεσης</a:t>
            </a:r>
            <a:endParaRPr lang="en-GB" sz="2100" smtClean="0"/>
          </a:p>
          <a:p>
            <a:pPr lvl="1" eaLnBrk="1" hangingPunct="1"/>
            <a:r>
              <a:rPr lang="el-GR" sz="2100" smtClean="0"/>
              <a:t>Διαφορά συστήματος-πρωτοκόλλου</a:t>
            </a:r>
          </a:p>
          <a:p>
            <a:pPr eaLnBrk="1" hangingPunct="1"/>
            <a:r>
              <a:rPr lang="el-GR" sz="2300" smtClean="0"/>
              <a:t>Βελτιώσεις μετά το γεγονός</a:t>
            </a:r>
          </a:p>
          <a:p>
            <a:pPr lvl="1" eaLnBrk="1" hangingPunct="1"/>
            <a:r>
              <a:rPr lang="el-GR" sz="2100" smtClean="0"/>
              <a:t>Ασφάλεια</a:t>
            </a:r>
            <a:endParaRPr lang="en-GB" sz="2100" smtClean="0"/>
          </a:p>
          <a:p>
            <a:pPr lvl="1" eaLnBrk="1" hangingPunct="1"/>
            <a:r>
              <a:rPr lang="el-GR" sz="2100" smtClean="0"/>
              <a:t>Διάσχηση ΝΑΤ</a:t>
            </a:r>
          </a:p>
          <a:p>
            <a:pPr lvl="1" eaLnBrk="1" hangingPunct="1"/>
            <a:r>
              <a:rPr lang="el-GR" sz="2100" smtClean="0"/>
              <a:t>Διεθνοποίηση (</a:t>
            </a:r>
            <a:r>
              <a:rPr lang="en-GB" sz="2100" smtClean="0"/>
              <a:t>e.g DNS</a:t>
            </a:r>
            <a:r>
              <a:rPr lang="el-GR" sz="2100" smtClean="0"/>
              <a:t>)</a:t>
            </a:r>
          </a:p>
          <a:p>
            <a:pPr eaLnBrk="1" hangingPunct="1"/>
            <a:r>
              <a:rPr lang="el-GR" sz="2300" smtClean="0"/>
              <a:t>Λάθος επίπεδο</a:t>
            </a:r>
          </a:p>
          <a:p>
            <a:pPr lvl="1" eaLnBrk="1" hangingPunct="1"/>
            <a:r>
              <a:rPr lang="el-GR" sz="2100" smtClean="0"/>
              <a:t>Πολυεκπομπές, ασφάλεια πρ</a:t>
            </a:r>
            <a:r>
              <a:rPr lang="el-GR" sz="2100" smtClean="0">
                <a:latin typeface="Arial" charset="0"/>
              </a:rPr>
              <a:t>ω</a:t>
            </a:r>
            <a:r>
              <a:rPr lang="el-GR" sz="2100" smtClean="0"/>
              <a:t>τοκ</a:t>
            </a:r>
            <a:r>
              <a:rPr lang="el-GR" sz="2100" smtClean="0">
                <a:latin typeface="Arial" charset="0"/>
              </a:rPr>
              <a:t>ό</a:t>
            </a:r>
            <a:r>
              <a:rPr lang="el-GR" sz="2100" smtClean="0"/>
              <a:t>λλου διαδικτύου</a:t>
            </a:r>
            <a:r>
              <a:rPr lang="en-GB" sz="2100" smtClean="0"/>
              <a:t> </a:t>
            </a:r>
          </a:p>
          <a:p>
            <a:pPr eaLnBrk="1" hangingPunct="1"/>
            <a:r>
              <a:rPr lang="el-GR" sz="2300" smtClean="0"/>
              <a:t>Επιλογές</a:t>
            </a:r>
          </a:p>
          <a:p>
            <a:pPr lvl="1" eaLnBrk="1" hangingPunct="1"/>
            <a:r>
              <a:rPr lang="el-GR" sz="2100" smtClean="0"/>
              <a:t>Πολλά πρωτόκολλα μεταφορ</a:t>
            </a:r>
            <a:r>
              <a:rPr lang="el-GR" sz="2100" smtClean="0">
                <a:latin typeface="Arial" charset="0"/>
              </a:rPr>
              <a:t>ά</a:t>
            </a:r>
            <a:r>
              <a:rPr lang="el-GR" sz="2100" smtClean="0"/>
              <a:t>ς, </a:t>
            </a:r>
            <a:r>
              <a:rPr lang="en-GB" sz="2100" smtClean="0"/>
              <a:t>IPv4,</a:t>
            </a:r>
            <a:r>
              <a:rPr lang="el-GR" sz="2100" smtClean="0"/>
              <a:t> </a:t>
            </a:r>
            <a:r>
              <a:rPr lang="en-GB" sz="2100" smtClean="0"/>
              <a:t>IPv6</a:t>
            </a:r>
            <a:endParaRPr lang="el-GR" sz="2100" smtClean="0">
              <a:latin typeface="Arial" charset="0"/>
            </a:endParaRPr>
          </a:p>
          <a:p>
            <a:pPr lvl="1" eaLnBrk="1" hangingPunct="1"/>
            <a:r>
              <a:rPr lang="el-GR" sz="2100" smtClean="0"/>
              <a:t>Πολλά ειδικά πρωτόκολλα</a:t>
            </a:r>
            <a:r>
              <a:rPr lang="el-GR" sz="2100" smtClean="0">
                <a:latin typeface="Arial" charset="0"/>
              </a:rPr>
              <a:t>, </a:t>
            </a:r>
            <a:r>
              <a:rPr lang="en-GB" sz="2100" smtClean="0"/>
              <a:t>IMAP,</a:t>
            </a:r>
            <a:r>
              <a:rPr lang="el-GR" sz="2100" smtClean="0"/>
              <a:t> </a:t>
            </a:r>
            <a:r>
              <a:rPr lang="en-GB" sz="2100" smtClean="0"/>
              <a:t>POP,</a:t>
            </a:r>
            <a:r>
              <a:rPr lang="el-GR" sz="2100" smtClean="0"/>
              <a:t> </a:t>
            </a:r>
            <a:r>
              <a:rPr lang="en-GB" sz="2100" smtClean="0"/>
              <a:t>SMTP</a:t>
            </a:r>
          </a:p>
          <a:p>
            <a:pPr eaLnBrk="1" hangingPunct="1"/>
            <a:r>
              <a:rPr lang="en-US" sz="2300" smtClean="0"/>
              <a:t>“</a:t>
            </a:r>
            <a:r>
              <a:rPr lang="el-GR" sz="2300" smtClean="0"/>
              <a:t>Χειρωνακτική</a:t>
            </a:r>
            <a:r>
              <a:rPr lang="en-US" sz="2300" smtClean="0"/>
              <a:t>”</a:t>
            </a:r>
            <a:r>
              <a:rPr lang="el-GR" sz="2300" smtClean="0"/>
              <a:t> διαμόρφωση</a:t>
            </a:r>
            <a:endParaRPr lang="en-GB" sz="2300" smtClean="0"/>
          </a:p>
          <a:p>
            <a:pPr lvl="1" eaLnBrk="1" hangingPunct="1"/>
            <a:endParaRPr lang="en-GB" sz="2100" smtClean="0"/>
          </a:p>
          <a:p>
            <a:pPr lvl="1" eaLnBrk="1" hangingPunct="1"/>
            <a:endParaRPr lang="el-GR" sz="2200" smtClean="0"/>
          </a:p>
          <a:p>
            <a:pPr lvl="1" eaLnBrk="1" hangingPunct="1"/>
            <a:endParaRPr lang="el-GR" smtClean="0"/>
          </a:p>
          <a:p>
            <a:pPr lvl="1" eaLnBrk="1" hangingPunct="1"/>
            <a:endParaRPr lang="en-GB" smtClean="0"/>
          </a:p>
          <a:p>
            <a:pPr lvl="1" eaLnBrk="1" hangingPunct="1"/>
            <a:endParaRPr lang="en-GB"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idx="4294967295"/>
          </p:nvPr>
        </p:nvSpPr>
        <p:spPr>
          <a:xfrm>
            <a:off x="285750" y="285750"/>
            <a:ext cx="8229600" cy="709613"/>
          </a:xfrm>
        </p:spPr>
        <p:txBody>
          <a:bodyPr/>
          <a:lstStyle/>
          <a:p>
            <a:pPr eaLnBrk="1" hangingPunct="1"/>
            <a:r>
              <a:rPr lang="el-GR" smtClean="0"/>
              <a:t>Εξέλιξη δικτύου</a:t>
            </a:r>
            <a:endParaRPr lang="en-GB" smtClean="0"/>
          </a:p>
        </p:txBody>
      </p:sp>
      <p:sp>
        <p:nvSpPr>
          <p:cNvPr id="128003" name="Content Placeholder 2"/>
          <p:cNvSpPr>
            <a:spLocks noGrp="1"/>
          </p:cNvSpPr>
          <p:nvPr>
            <p:ph idx="4294967295"/>
          </p:nvPr>
        </p:nvSpPr>
        <p:spPr>
          <a:xfrm>
            <a:off x="0" y="1143000"/>
            <a:ext cx="9612313" cy="5381625"/>
          </a:xfrm>
        </p:spPr>
        <p:txBody>
          <a:bodyPr/>
          <a:lstStyle/>
          <a:p>
            <a:pPr eaLnBrk="1" hangingPunct="1"/>
            <a:r>
              <a:rPr lang="el-GR" smtClean="0">
                <a:latin typeface="Arial" charset="0"/>
              </a:rPr>
              <a:t>Τ</a:t>
            </a:r>
            <a:r>
              <a:rPr lang="el-GR" smtClean="0"/>
              <a:t>ύποι που έχουν εξερευνηθεί πλήρως</a:t>
            </a:r>
            <a:r>
              <a:rPr lang="el-GR" smtClean="0">
                <a:latin typeface="Arial" charset="0"/>
              </a:rPr>
              <a:t>, βασισμένοι σε</a:t>
            </a:r>
          </a:p>
          <a:p>
            <a:pPr lvl="1" eaLnBrk="1" hangingPunct="1"/>
            <a:r>
              <a:rPr lang="el-GR" sz="2200" smtClean="0">
                <a:solidFill>
                  <a:srgbClr val="3333FF"/>
                </a:solidFill>
              </a:rPr>
              <a:t>κελιά/πακέτα</a:t>
            </a:r>
          </a:p>
          <a:p>
            <a:pPr lvl="1" eaLnBrk="1" hangingPunct="1"/>
            <a:r>
              <a:rPr lang="el-GR" sz="2200" smtClean="0">
                <a:solidFill>
                  <a:srgbClr val="3333FF"/>
                </a:solidFill>
              </a:rPr>
              <a:t>μηνύματα</a:t>
            </a:r>
            <a:r>
              <a:rPr lang="el-GR" sz="2200" smtClean="0">
                <a:latin typeface="Arial" charset="0"/>
              </a:rPr>
              <a:t> </a:t>
            </a:r>
            <a:r>
              <a:rPr lang="el-GR" sz="2200" smtClean="0"/>
              <a:t>(μονάδες δεδομένων εφαρμογής)</a:t>
            </a:r>
          </a:p>
          <a:p>
            <a:pPr lvl="1" eaLnBrk="1" hangingPunct="1"/>
            <a:r>
              <a:rPr lang="el-GR" sz="2200" smtClean="0">
                <a:solidFill>
                  <a:srgbClr val="3333FF"/>
                </a:solidFill>
              </a:rPr>
              <a:t>συνεδρίες</a:t>
            </a:r>
            <a:r>
              <a:rPr lang="el-GR" sz="2200" smtClean="0"/>
              <a:t> (κυκλώματα)</a:t>
            </a:r>
            <a:r>
              <a:rPr lang="en-GB" sz="2200" smtClean="0"/>
              <a:t>—session based</a:t>
            </a:r>
            <a:endParaRPr lang="el-GR" sz="2200" smtClean="0"/>
          </a:p>
          <a:p>
            <a:pPr eaLnBrk="1" hangingPunct="1"/>
            <a:r>
              <a:rPr lang="el-GR" smtClean="0"/>
              <a:t>Αντικατάσταση εξειδικευμένων δικτύων</a:t>
            </a:r>
          </a:p>
          <a:p>
            <a:pPr lvl="1" eaLnBrk="1" hangingPunct="1"/>
            <a:r>
              <a:rPr lang="el-GR" sz="2200" smtClean="0">
                <a:latin typeface="Arial" charset="0"/>
              </a:rPr>
              <a:t>Δημιουργία </a:t>
            </a:r>
            <a:r>
              <a:rPr lang="el-GR" sz="2200" smtClean="0">
                <a:solidFill>
                  <a:schemeClr val="hlink"/>
                </a:solidFill>
              </a:rPr>
              <a:t>ενσωματωμέν</a:t>
            </a:r>
            <a:r>
              <a:rPr lang="el-GR" sz="2200" smtClean="0">
                <a:solidFill>
                  <a:schemeClr val="hlink"/>
                </a:solidFill>
                <a:latin typeface="Arial" charset="0"/>
              </a:rPr>
              <a:t>ων</a:t>
            </a:r>
            <a:r>
              <a:rPr lang="el-GR" sz="2200" smtClean="0">
                <a:solidFill>
                  <a:schemeClr val="hlink"/>
                </a:solidFill>
              </a:rPr>
              <a:t> συστ</a:t>
            </a:r>
            <a:r>
              <a:rPr lang="el-GR" sz="2200" smtClean="0">
                <a:solidFill>
                  <a:schemeClr val="hlink"/>
                </a:solidFill>
                <a:latin typeface="Arial" charset="0"/>
              </a:rPr>
              <a:t>η</a:t>
            </a:r>
            <a:r>
              <a:rPr lang="el-GR" sz="2200" smtClean="0">
                <a:solidFill>
                  <a:schemeClr val="hlink"/>
                </a:solidFill>
              </a:rPr>
              <a:t>μ</a:t>
            </a:r>
            <a:r>
              <a:rPr lang="el-GR" sz="2200" smtClean="0">
                <a:solidFill>
                  <a:schemeClr val="hlink"/>
                </a:solidFill>
                <a:latin typeface="Arial" charset="0"/>
              </a:rPr>
              <a:t>ά</a:t>
            </a:r>
            <a:r>
              <a:rPr lang="el-GR" sz="2200" smtClean="0">
                <a:solidFill>
                  <a:schemeClr val="hlink"/>
                </a:solidFill>
              </a:rPr>
              <a:t>τ</a:t>
            </a:r>
            <a:r>
              <a:rPr lang="el-GR" sz="2200" smtClean="0">
                <a:solidFill>
                  <a:schemeClr val="hlink"/>
                </a:solidFill>
                <a:latin typeface="Arial" charset="0"/>
              </a:rPr>
              <a:t>ων</a:t>
            </a:r>
            <a:r>
              <a:rPr lang="en-GB" sz="2200" smtClean="0"/>
              <a:t>:</a:t>
            </a:r>
          </a:p>
          <a:p>
            <a:pPr lvl="2" eaLnBrk="1" hangingPunct="1"/>
            <a:r>
              <a:rPr lang="el-GR" smtClean="0"/>
              <a:t>Απαραίτητο κόστος</a:t>
            </a:r>
            <a:r>
              <a:rPr lang="el-GR" smtClean="0">
                <a:latin typeface="Arial" charset="0"/>
              </a:rPr>
              <a:t> </a:t>
            </a:r>
            <a:r>
              <a:rPr lang="el-GR" smtClean="0"/>
              <a:t>(επεξεργαστή και δικτύου)</a:t>
            </a:r>
            <a:r>
              <a:rPr lang="el-GR" smtClean="0">
                <a:latin typeface="Arial" charset="0"/>
              </a:rPr>
              <a:t> </a:t>
            </a:r>
            <a:r>
              <a:rPr lang="el-GR" smtClean="0"/>
              <a:t>&lt;</a:t>
            </a:r>
            <a:r>
              <a:rPr lang="en-GB" smtClean="0"/>
              <a:t> </a:t>
            </a:r>
            <a:r>
              <a:rPr lang="el-GR" smtClean="0"/>
              <a:t>7</a:t>
            </a:r>
            <a:r>
              <a:rPr lang="en-GB" smtClean="0"/>
              <a:t> </a:t>
            </a:r>
            <a:r>
              <a:rPr lang="el-GR" smtClean="0"/>
              <a:t> </a:t>
            </a:r>
            <a:r>
              <a:rPr lang="en-GB" smtClean="0"/>
              <a:t>euro</a:t>
            </a:r>
          </a:p>
          <a:p>
            <a:pPr lvl="2" eaLnBrk="1" hangingPunct="1"/>
            <a:r>
              <a:rPr lang="el-GR" smtClean="0"/>
              <a:t>Αυτοκίνητα</a:t>
            </a:r>
          </a:p>
          <a:p>
            <a:pPr lvl="2" eaLnBrk="1" hangingPunct="1"/>
            <a:r>
              <a:rPr lang="el-GR" smtClean="0"/>
              <a:t>Βιομηχανικός</a:t>
            </a:r>
            <a:r>
              <a:rPr lang="el-GR" smtClean="0">
                <a:latin typeface="Arial" charset="0"/>
              </a:rPr>
              <a:t> </a:t>
            </a:r>
            <a:r>
              <a:rPr lang="el-GR" smtClean="0"/>
              <a:t>(κατασκευαστικός)</a:t>
            </a:r>
            <a:r>
              <a:rPr lang="el-GR" smtClean="0">
                <a:latin typeface="Arial" charset="0"/>
              </a:rPr>
              <a:t> </a:t>
            </a:r>
            <a:r>
              <a:rPr lang="el-GR" smtClean="0"/>
              <a:t>έλεγχος</a:t>
            </a:r>
          </a:p>
          <a:p>
            <a:pPr lvl="2" eaLnBrk="1" hangingPunct="1"/>
            <a:r>
              <a:rPr lang="el-GR" smtClean="0"/>
              <a:t>Εμπορικά κτίρια</a:t>
            </a:r>
            <a:r>
              <a:rPr lang="el-GR" smtClean="0">
                <a:latin typeface="Arial" charset="0"/>
              </a:rPr>
              <a:t> </a:t>
            </a:r>
            <a:r>
              <a:rPr lang="el-GR" smtClean="0"/>
              <a:t>(φωτισμός,</a:t>
            </a:r>
            <a:r>
              <a:rPr lang="en-GB" smtClean="0"/>
              <a:t> HVAC,</a:t>
            </a:r>
            <a:r>
              <a:rPr lang="el-GR" smtClean="0"/>
              <a:t>ασφάλεια</a:t>
            </a:r>
            <a:r>
              <a:rPr lang="en-GB" smtClean="0"/>
              <a:t>; </a:t>
            </a:r>
            <a:r>
              <a:rPr lang="el-GR" smtClean="0"/>
              <a:t>τώρα</a:t>
            </a:r>
            <a:r>
              <a:rPr lang="en-GB" smtClean="0"/>
              <a:t> LONworks</a:t>
            </a:r>
            <a:r>
              <a:rPr lang="el-GR" smtClean="0"/>
              <a:t>)</a:t>
            </a:r>
            <a:endParaRPr lang="en-GB" smtClean="0"/>
          </a:p>
          <a:p>
            <a:pPr lvl="2" eaLnBrk="1" hangingPunct="1"/>
            <a:r>
              <a:rPr lang="el-GR" smtClean="0"/>
              <a:t>Απομακρυσμένος έλεγχος, διακόπτες φωτός</a:t>
            </a:r>
          </a:p>
          <a:p>
            <a:pPr lvl="2" eaLnBrk="1" hangingPunct="1"/>
            <a:r>
              <a:rPr lang="el-GR" smtClean="0"/>
              <a:t>Αντικατάσταση των κλειδιών με βιομετρικά</a:t>
            </a:r>
          </a:p>
          <a:p>
            <a:pPr lvl="2" eaLnBrk="1" hangingPunct="1"/>
            <a:endParaRPr lang="el-GR" smtClean="0"/>
          </a:p>
          <a:p>
            <a:pPr lvl="1" eaLnBrk="1" hangingPunct="1"/>
            <a:endParaRPr lang="el-GR" smtClean="0"/>
          </a:p>
          <a:p>
            <a:pPr lvl="1" eaLnBrk="1" hangingPunct="1"/>
            <a:endParaRPr lang="en-GB"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lab.sketch.jpg"/>
          <p:cNvPicPr>
            <a:picLocks noChangeAspect="1"/>
          </p:cNvPicPr>
          <p:nvPr/>
        </p:nvPicPr>
        <p:blipFill>
          <a:blip r:embed="rId2" cstate="print"/>
          <a:stretch>
            <a:fillRect/>
          </a:stretch>
        </p:blipFill>
        <p:spPr>
          <a:xfrm>
            <a:off x="6012160" y="3974130"/>
            <a:ext cx="3412579" cy="2883870"/>
          </a:xfrm>
          <a:prstGeom prst="rect">
            <a:avLst/>
          </a:prstGeom>
        </p:spPr>
      </p:pic>
      <p:pic>
        <p:nvPicPr>
          <p:cNvPr id="3" name="Picture 2" descr="mesh.wireless.heraklion.jpg"/>
          <p:cNvPicPr>
            <a:picLocks noChangeAspect="1"/>
          </p:cNvPicPr>
          <p:nvPr/>
        </p:nvPicPr>
        <p:blipFill>
          <a:blip r:embed="rId3" cstate="print"/>
          <a:stretch>
            <a:fillRect/>
          </a:stretch>
        </p:blipFill>
        <p:spPr>
          <a:xfrm>
            <a:off x="4067944" y="188640"/>
            <a:ext cx="4464496" cy="3177963"/>
          </a:xfrm>
          <a:prstGeom prst="rect">
            <a:avLst/>
          </a:prstGeom>
        </p:spPr>
      </p:pic>
      <p:pic>
        <p:nvPicPr>
          <p:cNvPr id="4" name="Picture 3" descr="tma.cost.jpg"/>
          <p:cNvPicPr>
            <a:picLocks noChangeAspect="1"/>
          </p:cNvPicPr>
          <p:nvPr/>
        </p:nvPicPr>
        <p:blipFill>
          <a:blip r:embed="rId4" cstate="print"/>
          <a:stretch>
            <a:fillRect/>
          </a:stretch>
        </p:blipFill>
        <p:spPr>
          <a:xfrm>
            <a:off x="1835696" y="2996952"/>
            <a:ext cx="1910810" cy="1872208"/>
          </a:xfrm>
          <a:prstGeom prst="rect">
            <a:avLst/>
          </a:prstGeom>
        </p:spPr>
      </p:pic>
      <p:sp>
        <p:nvSpPr>
          <p:cNvPr id="162818" name="Rectangle 2"/>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17" name="Picture 1" descr="IMG_2118_smaller"/>
          <p:cNvPicPr>
            <a:picLocks noChangeAspect="1" noChangeArrowheads="1"/>
          </p:cNvPicPr>
          <p:nvPr/>
        </p:nvPicPr>
        <p:blipFill>
          <a:blip r:embed="rId5" cstate="print"/>
          <a:srcRect/>
          <a:stretch>
            <a:fillRect/>
          </a:stretch>
        </p:blipFill>
        <p:spPr bwMode="auto">
          <a:xfrm>
            <a:off x="0" y="0"/>
            <a:ext cx="3671888" cy="3005138"/>
          </a:xfrm>
          <a:prstGeom prst="rect">
            <a:avLst/>
          </a:prstGeom>
          <a:noFill/>
        </p:spPr>
      </p:pic>
      <p:sp>
        <p:nvSpPr>
          <p:cNvPr id="162820" name="Rectangle 4"/>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19" name="Picture 3"/>
          <p:cNvPicPr>
            <a:picLocks noChangeAspect="1" noChangeArrowheads="1"/>
          </p:cNvPicPr>
          <p:nvPr/>
        </p:nvPicPr>
        <p:blipFill>
          <a:blip r:embed="rId6" cstate="print"/>
          <a:srcRect/>
          <a:stretch>
            <a:fillRect/>
          </a:stretch>
        </p:blipFill>
        <p:spPr bwMode="auto">
          <a:xfrm>
            <a:off x="6732240" y="2420888"/>
            <a:ext cx="2886075" cy="2020888"/>
          </a:xfrm>
          <a:prstGeom prst="rect">
            <a:avLst/>
          </a:prstGeom>
          <a:noFill/>
          <a:ln w="9525">
            <a:round/>
            <a:headEnd/>
            <a:tailEnd/>
          </a:ln>
        </p:spPr>
      </p:pic>
      <p:sp>
        <p:nvSpPr>
          <p:cNvPr id="162822" name="Rectangle 6"/>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21" name="Picture 4"/>
          <p:cNvPicPr>
            <a:picLocks noChangeAspect="1"/>
          </p:cNvPicPr>
          <p:nvPr/>
        </p:nvPicPr>
        <p:blipFill>
          <a:blip r:embed="rId7" cstate="print"/>
          <a:srcRect/>
          <a:stretch>
            <a:fillRect/>
          </a:stretch>
        </p:blipFill>
        <p:spPr bwMode="auto">
          <a:xfrm>
            <a:off x="0" y="4838700"/>
            <a:ext cx="2665413" cy="2019300"/>
          </a:xfrm>
          <a:prstGeom prst="rect">
            <a:avLst/>
          </a:prstGeom>
          <a:noFill/>
        </p:spPr>
      </p:pic>
      <p:sp>
        <p:nvSpPr>
          <p:cNvPr id="162824" name="Rectangle 8"/>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23" name="Picture 7"/>
          <p:cNvPicPr>
            <a:picLocks noChangeAspect="1" noChangeArrowheads="1"/>
          </p:cNvPicPr>
          <p:nvPr/>
        </p:nvPicPr>
        <p:blipFill>
          <a:blip r:embed="rId8" cstate="print"/>
          <a:srcRect/>
          <a:stretch>
            <a:fillRect/>
          </a:stretch>
        </p:blipFill>
        <p:spPr bwMode="auto">
          <a:xfrm>
            <a:off x="4067944" y="3140968"/>
            <a:ext cx="2360613" cy="3148013"/>
          </a:xfrm>
          <a:prstGeom prst="rect">
            <a:avLst/>
          </a:prstGeom>
          <a:noFill/>
          <a:ln w="9525">
            <a:round/>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2271355"/>
            <a:ext cx="741682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l-GR" sz="1800" i="0" strike="noStrike" cap="none" normalizeH="0" baseline="0" dirty="0" smtClean="0">
                <a:ln>
                  <a:noFill/>
                </a:ln>
                <a:effectLst/>
                <a:latin typeface="Arial" pitchFamily="34" charset="0"/>
                <a:ea typeface="Times New Roman" pitchFamily="18" charset="0"/>
                <a:cs typeface="Arial" pitchFamily="34" charset="0"/>
              </a:rPr>
              <a:t>ελέγχουν δυσάρεστες καταστάσεις , αντί να ελέγχονται από αυτές...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αντιμετωπίζουν όλα τα γεγονότα με γενναιότητα  &amp; λογική..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είναι έντιμοι σε όλες τους τις συνδιαλλαγές..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αντιμετωπίζουν γεγονότα δυσάρεστα</a:t>
            </a:r>
            <a:r>
              <a:rPr kumimoji="0" lang="en-US" sz="1800" i="0" strike="noStrike" cap="none" normalizeH="0" dirty="0" smtClean="0">
                <a:ln>
                  <a:noFill/>
                </a:ln>
                <a:effectLst/>
                <a:latin typeface="Arial" pitchFamily="34" charset="0"/>
                <a:ea typeface="Times New Roman" pitchFamily="18" charset="0"/>
                <a:cs typeface="Arial" pitchFamily="34" charset="0"/>
              </a:rPr>
              <a:t> &amp; </a:t>
            </a:r>
            <a:r>
              <a:rPr kumimoji="0" lang="el-GR" sz="1800" i="0" strike="noStrike" cap="none" normalizeH="0" baseline="0" dirty="0" smtClean="0">
                <a:ln>
                  <a:noFill/>
                </a:ln>
                <a:effectLst/>
                <a:latin typeface="Arial" pitchFamily="34" charset="0"/>
                <a:ea typeface="Times New Roman" pitchFamily="18" charset="0"/>
                <a:cs typeface="Arial" pitchFamily="34" charset="0"/>
              </a:rPr>
              <a:t>ανθρώπους αντιπαθείς καλοπροαίρετα..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ελέγχουν τις απολαύσεις τους..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δεν νικήθηκαν από τις ατυχίες  &amp; τις αποτυχίες τους..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δεν έχουν φθαρεί από τις επιτυχίες και την δόξα τους</a:t>
            </a:r>
            <a:r>
              <a:rPr kumimoji="0" lang="el-GR" sz="1800" i="0" u="none" strike="noStrike" cap="none" normalizeH="0" baseline="0" dirty="0" smtClean="0">
                <a:ln>
                  <a:noFill/>
                </a:ln>
                <a:effectLst/>
                <a:latin typeface="Arial" pitchFamily="34" charset="0"/>
                <a:ea typeface="Times New Roman" pitchFamily="18" charset="0"/>
                <a:cs typeface="Arial" pitchFamily="34" charset="0"/>
              </a:rPr>
              <a:t>...</a:t>
            </a:r>
            <a:endParaRPr kumimoji="0" lang="el-GR" sz="1800" i="0" u="none" strike="noStrike" cap="none" normalizeH="0" baseline="0" dirty="0" smtClean="0">
              <a:ln>
                <a:noFill/>
              </a:ln>
              <a:effectLst/>
              <a:latin typeface="Arial" pitchFamily="34" charset="0"/>
              <a:cs typeface="Arial" pitchFamily="34" charset="0"/>
            </a:endParaRPr>
          </a:p>
        </p:txBody>
      </p:sp>
      <p:sp>
        <p:nvSpPr>
          <p:cNvPr id="3" name="TextBox 2"/>
          <p:cNvSpPr txBox="1"/>
          <p:nvPr/>
        </p:nvSpPr>
        <p:spPr>
          <a:xfrm>
            <a:off x="1475656" y="1628800"/>
            <a:ext cx="5965159" cy="646331"/>
          </a:xfrm>
          <a:prstGeom prst="rect">
            <a:avLst/>
          </a:prstGeom>
          <a:noFill/>
        </p:spPr>
        <p:txBody>
          <a:bodyPr wrap="none" rtlCol="0">
            <a:spAutoFit/>
          </a:bodyPr>
          <a:lstStyle/>
          <a:p>
            <a:r>
              <a:rPr lang="en-US" sz="1800" dirty="0" smtClean="0"/>
              <a:t>O</a:t>
            </a:r>
            <a:r>
              <a:rPr lang="el-GR" sz="1800" dirty="0" smtClean="0"/>
              <a:t>ι</a:t>
            </a:r>
            <a:r>
              <a:rPr lang="en-US" sz="1800" dirty="0" smtClean="0"/>
              <a:t> </a:t>
            </a:r>
            <a:r>
              <a:rPr lang="el-GR" sz="1800" dirty="0" smtClean="0"/>
              <a:t>μορφωμένοι άνθρωποι κατά τον Σωκράτη είναι αυτοί  </a:t>
            </a:r>
            <a:endParaRPr lang="en-US" sz="1800" dirty="0" smtClean="0"/>
          </a:p>
          <a:p>
            <a:r>
              <a:rPr lang="el-GR" sz="1800" dirty="0" smtClean="0"/>
              <a:t>που ικανοποιούν όλα τα παρακάτω</a:t>
            </a:r>
            <a:r>
              <a:rPr lang="en-US" sz="1800" dirty="0" smtClean="0"/>
              <a:t>:</a:t>
            </a:r>
            <a:r>
              <a:rPr lang="el-GR" sz="1800" dirty="0" smtClean="0"/>
              <a:t> </a:t>
            </a:r>
            <a:endParaRPr lang="el-GR" sz="1800" dirty="0"/>
          </a:p>
        </p:txBody>
      </p:sp>
      <p:sp>
        <p:nvSpPr>
          <p:cNvPr id="4" name="Left Brace 3"/>
          <p:cNvSpPr/>
          <p:nvPr/>
        </p:nvSpPr>
        <p:spPr bwMode="auto">
          <a:xfrm>
            <a:off x="179512" y="1556792"/>
            <a:ext cx="648072" cy="3816424"/>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bg1"/>
              </a:solidFill>
              <a:effectLst/>
              <a:latin typeface="Arial Greek" charset="-95"/>
            </a:endParaRPr>
          </a:p>
        </p:txBody>
      </p:sp>
      <p:sp>
        <p:nvSpPr>
          <p:cNvPr id="5" name="Right Brace 4"/>
          <p:cNvSpPr/>
          <p:nvPr/>
        </p:nvSpPr>
        <p:spPr bwMode="auto">
          <a:xfrm>
            <a:off x="8172400" y="1412776"/>
            <a:ext cx="792088" cy="4032448"/>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Greek" charset="-95"/>
            </a:endParaRPr>
          </a:p>
        </p:txBody>
      </p:sp>
      <p:sp>
        <p:nvSpPr>
          <p:cNvPr id="6" name="TextBox 5"/>
          <p:cNvSpPr txBox="1"/>
          <p:nvPr/>
        </p:nvSpPr>
        <p:spPr>
          <a:xfrm>
            <a:off x="179512" y="476672"/>
            <a:ext cx="2464649" cy="338554"/>
          </a:xfrm>
          <a:prstGeom prst="rect">
            <a:avLst/>
          </a:prstGeom>
          <a:noFill/>
        </p:spPr>
        <p:txBody>
          <a:bodyPr wrap="none" rtlCol="0">
            <a:spAutoFit/>
          </a:bodyPr>
          <a:lstStyle/>
          <a:p>
            <a:r>
              <a:rPr lang="el-GR" dirty="0" smtClean="0"/>
              <a:t>Ο στοχασμός της ημέρας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orm_neurons"/>
          <p:cNvPicPr>
            <a:picLocks noGrp="1" noChangeAspect="1" noChangeArrowheads="1"/>
          </p:cNvPicPr>
          <p:nvPr>
            <p:ph/>
          </p:nvPr>
        </p:nvPicPr>
        <p:blipFill>
          <a:blip r:embed="rId2" cstate="print"/>
          <a:srcRect/>
          <a:stretch>
            <a:fillRect/>
          </a:stretch>
        </p:blipFill>
        <p:spPr>
          <a:xfrm>
            <a:off x="1692275" y="1071563"/>
            <a:ext cx="5524500" cy="5578475"/>
          </a:xfrm>
          <a:noFill/>
        </p:spPr>
      </p:pic>
      <p:sp>
        <p:nvSpPr>
          <p:cNvPr id="16387" name="Rectangle 3"/>
          <p:cNvSpPr>
            <a:spLocks noChangeArrowheads="1"/>
          </p:cNvSpPr>
          <p:nvPr/>
        </p:nvSpPr>
        <p:spPr bwMode="auto">
          <a:xfrm>
            <a:off x="3995738" y="242888"/>
            <a:ext cx="4852987" cy="579437"/>
          </a:xfrm>
          <a:prstGeom prst="rect">
            <a:avLst/>
          </a:prstGeom>
          <a:noFill/>
          <a:ln w="9525">
            <a:noFill/>
            <a:miter lim="800000"/>
            <a:headEnd/>
            <a:tailEnd/>
          </a:ln>
        </p:spPr>
        <p:txBody>
          <a:bodyPr anchor="ctr">
            <a:spAutoFit/>
          </a:bodyPr>
          <a:lstStyle/>
          <a:p>
            <a:pPr algn="l"/>
            <a:r>
              <a:rPr lang="en-US" sz="3200" i="1">
                <a:solidFill>
                  <a:schemeClr val="hlink"/>
                </a:solidFill>
                <a:latin typeface="Tahoma" pitchFamily="34" charset="0"/>
              </a:rPr>
              <a:t>C. elegans neuronal net</a:t>
            </a:r>
          </a:p>
        </p:txBody>
      </p:sp>
      <p:pic>
        <p:nvPicPr>
          <p:cNvPr id="16388" name="Picture 4"/>
          <p:cNvPicPr>
            <a:picLocks noChangeAspect="1" noChangeArrowheads="1"/>
          </p:cNvPicPr>
          <p:nvPr/>
        </p:nvPicPr>
        <p:blipFill>
          <a:blip r:embed="rId3" cstate="print"/>
          <a:srcRect/>
          <a:stretch>
            <a:fillRect/>
          </a:stretch>
        </p:blipFill>
        <p:spPr bwMode="auto">
          <a:xfrm>
            <a:off x="381000" y="228600"/>
            <a:ext cx="1171575" cy="1181100"/>
          </a:xfrm>
          <a:prstGeom prst="rect">
            <a:avLst/>
          </a:prstGeom>
          <a:noFill/>
          <a:ln w="9525">
            <a:noFill/>
            <a:miter lim="800000"/>
            <a:headEnd/>
            <a:tailEnd/>
          </a:ln>
        </p:spPr>
      </p:pic>
      <p:sp>
        <p:nvSpPr>
          <p:cNvPr id="16389" name="Text Box 5"/>
          <p:cNvSpPr txBox="1">
            <a:spLocks noChangeArrowheads="1"/>
          </p:cNvSpPr>
          <p:nvPr/>
        </p:nvSpPr>
        <p:spPr bwMode="auto">
          <a:xfrm>
            <a:off x="-122238" y="6381750"/>
            <a:ext cx="6051551" cy="338138"/>
          </a:xfrm>
          <a:prstGeom prst="rect">
            <a:avLst/>
          </a:prstGeom>
          <a:noFill/>
          <a:ln w="12700">
            <a:noFill/>
            <a:miter lim="800000"/>
            <a:headEnd type="none" w="sm" len="sm"/>
            <a:tailEnd type="none" w="sm" len="sm"/>
          </a:ln>
        </p:spPr>
        <p:txBody>
          <a:bodyPr wrap="none">
            <a:spAutoFit/>
          </a:bodyPr>
          <a:lstStyle/>
          <a:p>
            <a:r>
              <a:rPr lang="en-US"/>
              <a:t>Slide  from Constantine Dovrolis’s lecture (net-science-overview</a:t>
            </a:r>
            <a:r>
              <a:rPr lang="el-GR"/>
              <a:t>)</a:t>
            </a:r>
          </a:p>
        </p:txBody>
      </p:sp>
    </p:spTree>
  </p:cSld>
  <p:clrMapOvr>
    <a:masterClrMapping/>
  </p:clrMapOvr>
  <p:transition advTm="147680">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31"/>
            <a:ext cx="8839200" cy="5564187"/>
          </a:xfrm>
        </p:spPr>
        <p:txBody>
          <a:bodyPr/>
          <a:lstStyle/>
          <a:p>
            <a:pPr marL="0" indent="0">
              <a:buNone/>
            </a:pPr>
            <a:r>
              <a:rPr lang="en-US" sz="6000" dirty="0" smtClean="0"/>
              <a:t>Internet</a:t>
            </a:r>
            <a:endParaRPr lang="el-GR" sz="6000" dirty="0"/>
          </a:p>
        </p:txBody>
      </p:sp>
      <p:sp>
        <p:nvSpPr>
          <p:cNvPr id="5" name="Rectangle 4"/>
          <p:cNvSpPr/>
          <p:nvPr/>
        </p:nvSpPr>
        <p:spPr>
          <a:xfrm>
            <a:off x="153143" y="6488006"/>
            <a:ext cx="8208912" cy="338554"/>
          </a:xfrm>
          <a:prstGeom prst="rect">
            <a:avLst/>
          </a:prstGeom>
        </p:spPr>
        <p:txBody>
          <a:bodyPr wrap="square">
            <a:spAutoFit/>
          </a:bodyPr>
          <a:lstStyle/>
          <a:p>
            <a:r>
              <a:rPr lang="en-US" dirty="0"/>
              <a:t>https://www.youtube.com/watch?v=i5oe63pOhLI&amp;list=PL46CCA2DED66B87BB&amp;index=2</a:t>
            </a: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7" y="908720"/>
            <a:ext cx="7260394" cy="5381384"/>
          </a:xfrm>
          <a:prstGeom prst="rect">
            <a:avLst/>
          </a:prstGeom>
        </p:spPr>
      </p:pic>
    </p:spTree>
    <p:extLst>
      <p:ext uri="{BB962C8B-B14F-4D97-AF65-F5344CB8AC3E}">
        <p14:creationId xmlns:p14="http://schemas.microsoft.com/office/powerpoint/2010/main" val="165244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013" y="95250"/>
            <a:ext cx="6137299" cy="6146079"/>
          </a:xfrm>
          <a:prstGeom prst="rect">
            <a:avLst/>
          </a:prstGeom>
        </p:spPr>
      </p:pic>
      <p:sp>
        <p:nvSpPr>
          <p:cNvPr id="3" name="Rectangle 2"/>
          <p:cNvSpPr/>
          <p:nvPr/>
        </p:nvSpPr>
        <p:spPr>
          <a:xfrm>
            <a:off x="1547664" y="6241329"/>
            <a:ext cx="4572000" cy="584775"/>
          </a:xfrm>
          <a:prstGeom prst="rect">
            <a:avLst/>
          </a:prstGeom>
        </p:spPr>
        <p:txBody>
          <a:bodyPr>
            <a:spAutoFit/>
          </a:bodyPr>
          <a:lstStyle/>
          <a:p>
            <a:r>
              <a:rPr lang="en-US" dirty="0"/>
              <a:t>https://www.youtube.com/watch?v=XE_FPEFpHt4</a:t>
            </a:r>
            <a:endParaRPr lang="el-GR" dirty="0"/>
          </a:p>
        </p:txBody>
      </p:sp>
      <p:sp>
        <p:nvSpPr>
          <p:cNvPr id="4" name="TextBox 3"/>
          <p:cNvSpPr txBox="1"/>
          <p:nvPr/>
        </p:nvSpPr>
        <p:spPr>
          <a:xfrm>
            <a:off x="6641197" y="6319828"/>
            <a:ext cx="721672" cy="338554"/>
          </a:xfrm>
          <a:prstGeom prst="rect">
            <a:avLst/>
          </a:prstGeom>
          <a:noFill/>
        </p:spPr>
        <p:txBody>
          <a:bodyPr wrap="none" rtlCol="0">
            <a:spAutoFit/>
          </a:bodyPr>
          <a:lstStyle/>
          <a:p>
            <a:r>
              <a:rPr lang="en-US" dirty="0" smtClean="0"/>
              <a:t>(6.53)</a:t>
            </a:r>
            <a:endParaRPr lang="el-GR" dirty="0"/>
          </a:p>
        </p:txBody>
      </p:sp>
    </p:spTree>
    <p:extLst>
      <p:ext uri="{BB962C8B-B14F-4D97-AF65-F5344CB8AC3E}">
        <p14:creationId xmlns:p14="http://schemas.microsoft.com/office/powerpoint/2010/main" val="406195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884"/>
            <a:ext cx="8793977" cy="5163436"/>
          </a:xfrm>
          <a:prstGeom prst="rect">
            <a:avLst/>
          </a:prstGeom>
        </p:spPr>
      </p:pic>
      <p:sp>
        <p:nvSpPr>
          <p:cNvPr id="4" name="TextBox 3"/>
          <p:cNvSpPr txBox="1"/>
          <p:nvPr/>
        </p:nvSpPr>
        <p:spPr>
          <a:xfrm>
            <a:off x="325809" y="440239"/>
            <a:ext cx="8142357" cy="523220"/>
          </a:xfrm>
          <a:prstGeom prst="rect">
            <a:avLst/>
          </a:prstGeom>
          <a:noFill/>
        </p:spPr>
        <p:txBody>
          <a:bodyPr wrap="none" rtlCol="0">
            <a:spAutoFit/>
          </a:bodyPr>
          <a:lstStyle/>
          <a:p>
            <a:r>
              <a:rPr lang="el-GR" sz="2800" dirty="0" smtClean="0"/>
              <a:t>Χάρτης του  υποθαλάσσιου δικτύου οπτικών ινών </a:t>
            </a:r>
            <a:endParaRPr lang="el-GR" sz="2800" dirty="0"/>
          </a:p>
        </p:txBody>
      </p:sp>
    </p:spTree>
    <p:extLst>
      <p:ext uri="{BB962C8B-B14F-4D97-AF65-F5344CB8AC3E}">
        <p14:creationId xmlns:p14="http://schemas.microsoft.com/office/powerpoint/2010/main" val="240235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7" y="1275510"/>
            <a:ext cx="9066313" cy="4673770"/>
          </a:xfrm>
          <a:prstGeom prst="rect">
            <a:avLst/>
          </a:prstGeom>
        </p:spPr>
      </p:pic>
      <p:sp>
        <p:nvSpPr>
          <p:cNvPr id="3" name="Rectangle 2"/>
          <p:cNvSpPr/>
          <p:nvPr/>
        </p:nvSpPr>
        <p:spPr>
          <a:xfrm>
            <a:off x="-684584" y="75181"/>
            <a:ext cx="9721080" cy="584775"/>
          </a:xfrm>
          <a:prstGeom prst="rect">
            <a:avLst/>
          </a:prstGeom>
        </p:spPr>
        <p:txBody>
          <a:bodyPr wrap="square">
            <a:spAutoFit/>
          </a:bodyPr>
          <a:lstStyle/>
          <a:p>
            <a:r>
              <a:rPr lang="el-GR" sz="3200" dirty="0"/>
              <a:t>Χάρτης του  υποθαλάσσιου δικτύου οπτικών ινών </a:t>
            </a:r>
            <a:endParaRPr lang="el-GR" sz="3200" dirty="0"/>
          </a:p>
        </p:txBody>
      </p:sp>
    </p:spTree>
    <p:extLst>
      <p:ext uri="{BB962C8B-B14F-4D97-AF65-F5344CB8AC3E}">
        <p14:creationId xmlns:p14="http://schemas.microsoft.com/office/powerpoint/2010/main" val="142773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a:t>
            </a:r>
            <a:r>
              <a:rPr lang="en-US" dirty="0" smtClean="0"/>
              <a:t>Internet Machine</a:t>
            </a:r>
            <a:endParaRPr lang="el-GR" dirty="0"/>
          </a:p>
        </p:txBody>
      </p:sp>
      <p:sp>
        <p:nvSpPr>
          <p:cNvPr id="3" name="Rectangle 2"/>
          <p:cNvSpPr/>
          <p:nvPr/>
        </p:nvSpPr>
        <p:spPr>
          <a:xfrm>
            <a:off x="179512" y="2525756"/>
            <a:ext cx="8028384" cy="338554"/>
          </a:xfrm>
          <a:prstGeom prst="rect">
            <a:avLst/>
          </a:prstGeom>
        </p:spPr>
        <p:txBody>
          <a:bodyPr wrap="square">
            <a:spAutoFit/>
          </a:bodyPr>
          <a:lstStyle/>
          <a:p>
            <a:r>
              <a:rPr lang="en-US" dirty="0"/>
              <a:t>http://www.wired.com/2014/05/stunning-photos-of-the-internets-hidden-infrastructure/</a:t>
            </a:r>
            <a:endParaRPr lang="el-GR" dirty="0"/>
          </a:p>
        </p:txBody>
      </p:sp>
    </p:spTree>
    <p:extLst>
      <p:ext uri="{BB962C8B-B14F-4D97-AF65-F5344CB8AC3E}">
        <p14:creationId xmlns:p14="http://schemas.microsoft.com/office/powerpoint/2010/main" val="814812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l-GR" smtClean="0"/>
              <a:t>Εισαγωγή</a:t>
            </a:r>
            <a:endParaRPr lang="en-GB" smtClean="0"/>
          </a:p>
        </p:txBody>
      </p:sp>
      <p:sp>
        <p:nvSpPr>
          <p:cNvPr id="4099" name="Content Placeholder 2"/>
          <p:cNvSpPr>
            <a:spLocks noGrp="1"/>
          </p:cNvSpPr>
          <p:nvPr>
            <p:ph idx="1"/>
          </p:nvPr>
        </p:nvSpPr>
        <p:spPr/>
        <p:txBody>
          <a:bodyPr/>
          <a:lstStyle/>
          <a:p>
            <a:pPr algn="ctr" eaLnBrk="1" hangingPunct="1"/>
            <a:endParaRPr lang="el-GR" smtClean="0"/>
          </a:p>
          <a:p>
            <a:pPr eaLnBrk="1" hangingPunct="1"/>
            <a:r>
              <a:rPr lang="el-GR" smtClean="0"/>
              <a:t> Διαδικαστικά</a:t>
            </a:r>
          </a:p>
          <a:p>
            <a:pPr eaLnBrk="1" hangingPunct="1"/>
            <a:endParaRPr lang="el-GR" smtClean="0"/>
          </a:p>
          <a:p>
            <a:pPr eaLnBrk="1" hangingPunct="1"/>
            <a:r>
              <a:rPr lang="el-GR" smtClean="0"/>
              <a:t> Ανασκόπηση</a:t>
            </a:r>
          </a:p>
          <a:p>
            <a:pPr eaLnBrk="1" hangingPunct="1"/>
            <a:endParaRPr lang="el-GR" smtClean="0"/>
          </a:p>
          <a:p>
            <a:pPr eaLnBrk="1" hangingPunct="1"/>
            <a:r>
              <a:rPr lang="el-GR" smtClean="0"/>
              <a:t> Βασικές έννοιες</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openness of design has enabled the Internet architecture to grow to a global scale.</a:t>
            </a:r>
            <a:endParaRPr lang="el-GR" dirty="0"/>
          </a:p>
        </p:txBody>
      </p:sp>
      <p:sp>
        <p:nvSpPr>
          <p:cNvPr id="3" name="Rectangle 2"/>
          <p:cNvSpPr/>
          <p:nvPr/>
        </p:nvSpPr>
        <p:spPr>
          <a:xfrm>
            <a:off x="0" y="2274838"/>
            <a:ext cx="9144000" cy="3046988"/>
          </a:xfrm>
          <a:prstGeom prst="rect">
            <a:avLst/>
          </a:prstGeom>
        </p:spPr>
        <p:txBody>
          <a:bodyPr wrap="square">
            <a:spAutoFit/>
          </a:bodyPr>
          <a:lstStyle/>
          <a:p>
            <a:pPr algn="l"/>
            <a:r>
              <a:rPr lang="en-US" sz="2400" i="1" dirty="0"/>
              <a:t>Fortunately, nobody owns the Internet, there is no centralized control, and nobody can turn it off. Its evolution depends on rough consensus about technical proposals, and on running code. Engineering feed-back from real implementations is more important than any architectural principles</a:t>
            </a:r>
            <a:r>
              <a:rPr lang="en-US" sz="2400" i="1" dirty="0" smtClean="0"/>
              <a:t>.</a:t>
            </a:r>
          </a:p>
          <a:p>
            <a:pPr algn="l"/>
            <a:endParaRPr lang="en-US" sz="2400" dirty="0"/>
          </a:p>
          <a:p>
            <a:pPr algn="l"/>
            <a:r>
              <a:rPr lang="en-US" sz="2400" dirty="0">
                <a:hlinkClick r:id="rId2"/>
              </a:rPr>
              <a:t>RFC 1958</a:t>
            </a:r>
            <a:r>
              <a:rPr lang="en-US" sz="2400" dirty="0"/>
              <a:t>; B. Carpenter; </a:t>
            </a:r>
            <a:r>
              <a:rPr lang="en-US" sz="2400" i="1" dirty="0"/>
              <a:t>Architectural Principles of the Internet</a:t>
            </a:r>
            <a:r>
              <a:rPr lang="en-US" sz="2400" dirty="0"/>
              <a:t>; June, 1996.</a:t>
            </a:r>
          </a:p>
        </p:txBody>
      </p:sp>
    </p:spTree>
    <p:extLst>
      <p:ext uri="{BB962C8B-B14F-4D97-AF65-F5344CB8AC3E}">
        <p14:creationId xmlns:p14="http://schemas.microsoft.com/office/powerpoint/2010/main" val="338472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p:cNvPicPr>
            <a:picLocks noGrp="1" noChangeAspect="1" noChangeArrowheads="1"/>
          </p:cNvPicPr>
          <p:nvPr>
            <p:ph type="body" idx="1"/>
          </p:nvPr>
        </p:nvPicPr>
        <p:blipFill>
          <a:blip r:embed="rId2" cstate="print"/>
          <a:srcRect l="8888" t="9039" r="2222" b="5110"/>
          <a:stretch>
            <a:fillRect/>
          </a:stretch>
        </p:blipFill>
        <p:spPr>
          <a:xfrm>
            <a:off x="1428750" y="200025"/>
            <a:ext cx="6000750" cy="6300788"/>
          </a:xfrm>
          <a:noFill/>
        </p:spPr>
      </p:pic>
      <p:sp>
        <p:nvSpPr>
          <p:cNvPr id="17411" name="Text Box 5"/>
          <p:cNvSpPr txBox="1">
            <a:spLocks noChangeArrowheads="1"/>
          </p:cNvSpPr>
          <p:nvPr/>
        </p:nvSpPr>
        <p:spPr bwMode="auto">
          <a:xfrm>
            <a:off x="6804025" y="3141663"/>
            <a:ext cx="2076450" cy="336550"/>
          </a:xfrm>
          <a:prstGeom prst="rect">
            <a:avLst/>
          </a:prstGeom>
          <a:noFill/>
          <a:ln w="12700">
            <a:noFill/>
            <a:miter lim="800000"/>
            <a:headEnd type="none" w="sm" len="sm"/>
            <a:tailEnd type="none" w="sm" len="sm"/>
          </a:ln>
        </p:spPr>
        <p:txBody>
          <a:bodyPr wrap="none">
            <a:spAutoFit/>
          </a:bodyPr>
          <a:lstStyle/>
          <a:p>
            <a:r>
              <a:rPr lang="el-GR">
                <a:latin typeface="Arial" charset="0"/>
              </a:rPr>
              <a:t>Απο το </a:t>
            </a:r>
            <a:r>
              <a:rPr lang="en-US">
                <a:latin typeface="Arial" charset="0"/>
              </a:rPr>
              <a:t>www.grnet.gr</a:t>
            </a:r>
            <a:endParaRPr lang="el-GR">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topology"/>
          <p:cNvPicPr>
            <a:picLocks noChangeAspect="1" noChangeArrowheads="1"/>
          </p:cNvPicPr>
          <p:nvPr/>
        </p:nvPicPr>
        <p:blipFill>
          <a:blip r:embed="rId3" cstate="print"/>
          <a:srcRect/>
          <a:stretch>
            <a:fillRect/>
          </a:stretch>
        </p:blipFill>
        <p:spPr bwMode="auto">
          <a:xfrm>
            <a:off x="179388" y="223838"/>
            <a:ext cx="6519862" cy="6634162"/>
          </a:xfrm>
          <a:prstGeom prst="rect">
            <a:avLst/>
          </a:prstGeom>
          <a:noFill/>
          <a:ln w="9525">
            <a:noFill/>
            <a:miter lim="800000"/>
            <a:headEnd/>
            <a:tailEnd/>
          </a:ln>
        </p:spPr>
      </p:pic>
      <p:sp>
        <p:nvSpPr>
          <p:cNvPr id="18435" name="Rectangle 5"/>
          <p:cNvSpPr>
            <a:spLocks noChangeArrowheads="1"/>
          </p:cNvSpPr>
          <p:nvPr/>
        </p:nvSpPr>
        <p:spPr bwMode="auto">
          <a:xfrm>
            <a:off x="5192713" y="1052513"/>
            <a:ext cx="3951287" cy="4054475"/>
          </a:xfrm>
          <a:prstGeom prst="rect">
            <a:avLst/>
          </a:prstGeom>
          <a:noFill/>
          <a:ln w="12700">
            <a:noFill/>
            <a:miter lim="800000"/>
            <a:headEnd type="none" w="sm" len="sm"/>
            <a:tailEnd type="none" w="sm" len="sm"/>
          </a:ln>
        </p:spPr>
        <p:txBody>
          <a:bodyPr anchor="ctr">
            <a:spAutoFit/>
          </a:bodyPr>
          <a:lstStyle/>
          <a:p>
            <a:pPr algn="l" eaLnBrk="0" hangingPunct="0"/>
            <a:r>
              <a:rPr lang="en-US" sz="2000" b="1"/>
              <a:t>H </a:t>
            </a:r>
            <a:r>
              <a:rPr lang="el-GR" sz="2000" b="1">
                <a:latin typeface="Arial" charset="0"/>
              </a:rPr>
              <a:t>δ</a:t>
            </a:r>
            <a:r>
              <a:rPr lang="en-US" sz="2000" b="1"/>
              <a:t>ιεθνής διασύνδεση του </a:t>
            </a:r>
            <a:endParaRPr lang="el-GR" sz="2000" b="1">
              <a:latin typeface="Arial" charset="0"/>
            </a:endParaRPr>
          </a:p>
          <a:p>
            <a:pPr algn="l" eaLnBrk="0" hangingPunct="0"/>
            <a:r>
              <a:rPr lang="el-GR" sz="2000" b="1">
                <a:latin typeface="Arial" charset="0"/>
              </a:rPr>
              <a:t>                    </a:t>
            </a:r>
            <a:r>
              <a:rPr lang="en-US" sz="2000" b="1"/>
              <a:t>ΕΔΕΤ</a:t>
            </a:r>
            <a:endParaRPr lang="el-GR" sz="2000" b="1">
              <a:latin typeface="Arial" charset="0"/>
            </a:endParaRPr>
          </a:p>
          <a:p>
            <a:pPr algn="l" eaLnBrk="0" hangingPunct="0"/>
            <a:r>
              <a:rPr lang="en-US" sz="2000" b="1"/>
              <a:t> στο Πανευρωπαϊκό Δίκτυο </a:t>
            </a:r>
            <a:endParaRPr lang="el-GR" sz="2000" b="1">
              <a:latin typeface="Arial" charset="0"/>
            </a:endParaRPr>
          </a:p>
          <a:p>
            <a:pPr algn="l" eaLnBrk="0" hangingPunct="0"/>
            <a:r>
              <a:rPr lang="el-GR" sz="2000" b="1">
                <a:latin typeface="Arial" charset="0"/>
              </a:rPr>
              <a:t>                  </a:t>
            </a:r>
            <a:r>
              <a:rPr lang="en-US" sz="2000" b="1"/>
              <a:t>GEANT </a:t>
            </a:r>
          </a:p>
          <a:p>
            <a:pPr algn="l" eaLnBrk="0" hangingPunct="0"/>
            <a:r>
              <a:rPr lang="el-GR" sz="2000" b="1">
                <a:latin typeface="Arial" charset="0"/>
              </a:rPr>
              <a:t>            </a:t>
            </a:r>
            <a:r>
              <a:rPr lang="en-US" sz="2000" b="1"/>
              <a:t>αναβαθμ</a:t>
            </a:r>
            <a:r>
              <a:rPr lang="el-GR" sz="2000" b="1"/>
              <a:t>ί</a:t>
            </a:r>
            <a:r>
              <a:rPr lang="en-US" sz="2000" b="1"/>
              <a:t>στηκε το 2006 </a:t>
            </a:r>
            <a:endParaRPr lang="el-GR" sz="2000" b="1">
              <a:latin typeface="Arial" charset="0"/>
            </a:endParaRPr>
          </a:p>
          <a:p>
            <a:pPr algn="l" eaLnBrk="0" hangingPunct="0"/>
            <a:r>
              <a:rPr lang="el-GR" sz="2000" b="1">
                <a:latin typeface="Arial" charset="0"/>
              </a:rPr>
              <a:t>                             </a:t>
            </a:r>
            <a:r>
              <a:rPr lang="en-US" sz="2000" b="1"/>
              <a:t>σε 2x10Gbps</a:t>
            </a:r>
            <a:endParaRPr lang="el-GR" sz="2000" b="1">
              <a:latin typeface="Arial" charset="0"/>
            </a:endParaRPr>
          </a:p>
          <a:p>
            <a:pPr algn="l" eaLnBrk="0" hangingPunct="0"/>
            <a:endParaRPr lang="el-GR" sz="2000" b="1">
              <a:latin typeface="Arial" charset="0"/>
            </a:endParaRPr>
          </a:p>
          <a:p>
            <a:pPr algn="l" eaLnBrk="0" hangingPunct="0"/>
            <a:r>
              <a:rPr lang="el-GR" sz="2000" b="1">
                <a:latin typeface="Arial" charset="0"/>
              </a:rPr>
              <a:t>        Ολοι οι κόμβοι βασίζονται </a:t>
            </a:r>
          </a:p>
          <a:p>
            <a:pPr algn="l" eaLnBrk="0" hangingPunct="0"/>
            <a:r>
              <a:rPr lang="el-GR" sz="2000" b="1">
                <a:latin typeface="Arial" charset="0"/>
              </a:rPr>
              <a:t>   σε δρομολογητές ταχυτήτων </a:t>
            </a:r>
          </a:p>
          <a:p>
            <a:pPr algn="l" eaLnBrk="0" hangingPunct="0"/>
            <a:r>
              <a:rPr lang="el-GR" sz="2000" b="1">
                <a:latin typeface="Arial" charset="0"/>
              </a:rPr>
              <a:t>         </a:t>
            </a:r>
            <a:r>
              <a:rPr lang="en-US" sz="2000" b="1">
                <a:latin typeface="Arial" charset="0"/>
              </a:rPr>
              <a:t>Gbps</a:t>
            </a:r>
            <a:r>
              <a:rPr lang="el-GR" sz="2000" b="1">
                <a:latin typeface="Arial" charset="0"/>
              </a:rPr>
              <a:t> και διασυνδέονται </a:t>
            </a:r>
          </a:p>
          <a:p>
            <a:pPr algn="l" eaLnBrk="0" hangingPunct="0"/>
            <a:r>
              <a:rPr lang="el-GR" sz="2000" b="1">
                <a:latin typeface="Arial" charset="0"/>
              </a:rPr>
              <a:t>         μεταξύ τους με ένα δίκτυο</a:t>
            </a:r>
          </a:p>
          <a:p>
            <a:pPr algn="l" eaLnBrk="0" hangingPunct="0"/>
            <a:r>
              <a:rPr lang="el-GR" sz="2000" b="1">
                <a:latin typeface="Arial" charset="0"/>
              </a:rPr>
              <a:t> ταχυτήτων 2.5</a:t>
            </a:r>
            <a:r>
              <a:rPr lang="en-US" sz="2000" b="1">
                <a:latin typeface="Arial" charset="0"/>
              </a:rPr>
              <a:t>Gbps</a:t>
            </a:r>
            <a:r>
              <a:rPr lang="el-GR" sz="2000" b="1">
                <a:latin typeface="Arial" charset="0"/>
              </a:rPr>
              <a:t> από τον </a:t>
            </a:r>
          </a:p>
          <a:p>
            <a:pPr algn="l" eaLnBrk="0" hangingPunct="0"/>
            <a:r>
              <a:rPr lang="el-GR" sz="2000" b="1">
                <a:latin typeface="Arial" charset="0"/>
              </a:rPr>
              <a:t>                      ΟΤΕ</a:t>
            </a:r>
            <a:r>
              <a:rPr lang="en-US" sz="2000" b="1"/>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isp-ss"/>
          <p:cNvPicPr>
            <a:picLocks noChangeAspect="1" noChangeArrowheads="1"/>
          </p:cNvPicPr>
          <p:nvPr/>
        </p:nvPicPr>
        <p:blipFill>
          <a:blip r:embed="rId2" cstate="print"/>
          <a:srcRect/>
          <a:stretch>
            <a:fillRect/>
          </a:stretch>
        </p:blipFill>
        <p:spPr bwMode="auto">
          <a:xfrm>
            <a:off x="714375" y="303213"/>
            <a:ext cx="8072438" cy="6483350"/>
          </a:xfrm>
          <a:prstGeom prst="rect">
            <a:avLst/>
          </a:prstGeom>
          <a:noFill/>
          <a:ln w="9525">
            <a:noFill/>
            <a:miter lim="800000"/>
            <a:headEnd/>
            <a:tailEnd/>
          </a:ln>
        </p:spPr>
      </p:pic>
      <p:sp>
        <p:nvSpPr>
          <p:cNvPr id="19459" name="Text Box 5"/>
          <p:cNvSpPr txBox="1">
            <a:spLocks noChangeArrowheads="1"/>
          </p:cNvSpPr>
          <p:nvPr/>
        </p:nvSpPr>
        <p:spPr bwMode="auto">
          <a:xfrm>
            <a:off x="114300" y="31750"/>
            <a:ext cx="6457950" cy="396875"/>
          </a:xfrm>
          <a:prstGeom prst="rect">
            <a:avLst/>
          </a:prstGeom>
          <a:noFill/>
          <a:ln w="12700">
            <a:noFill/>
            <a:miter lim="800000"/>
            <a:headEnd type="none" w="sm" len="sm"/>
            <a:tailEnd type="none" w="sm" len="sm"/>
          </a:ln>
        </p:spPr>
        <p:txBody>
          <a:bodyPr wrap="none">
            <a:spAutoFit/>
          </a:bodyPr>
          <a:lstStyle/>
          <a:p>
            <a:r>
              <a:rPr lang="en-US" sz="2000" b="1">
                <a:latin typeface="Arial" charset="0"/>
              </a:rPr>
              <a:t>Showing the major Internet Service Providers (ISPs)</a:t>
            </a:r>
            <a:endParaRPr lang="el-GR" sz="2000" b="1">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net_moma.jpg"/>
          <p:cNvPicPr>
            <a:picLocks noChangeAspect="1"/>
          </p:cNvPicPr>
          <p:nvPr/>
        </p:nvPicPr>
        <p:blipFill>
          <a:blip r:embed="rId2" cstate="print"/>
          <a:stretch>
            <a:fillRect/>
          </a:stretch>
        </p:blipFill>
        <p:spPr>
          <a:xfrm>
            <a:off x="0" y="0"/>
            <a:ext cx="9144000" cy="682977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5786438" y="1143000"/>
            <a:ext cx="2143125" cy="2106613"/>
          </a:xfrm>
          <a:prstGeom prst="rect">
            <a:avLst/>
          </a:prstGeom>
          <a:noFill/>
          <a:ln w="9525">
            <a:noFill/>
            <a:miter lim="800000"/>
            <a:headEnd/>
            <a:tailEnd/>
          </a:ln>
        </p:spPr>
      </p:pic>
      <p:sp>
        <p:nvSpPr>
          <p:cNvPr id="20483" name="Title 1"/>
          <p:cNvSpPr>
            <a:spLocks noGrp="1"/>
          </p:cNvSpPr>
          <p:nvPr>
            <p:ph type="title"/>
          </p:nvPr>
        </p:nvSpPr>
        <p:spPr/>
        <p:txBody>
          <a:bodyPr/>
          <a:lstStyle/>
          <a:p>
            <a:pPr eaLnBrk="1" hangingPunct="1"/>
            <a:r>
              <a:rPr lang="el-GR" smtClean="0"/>
              <a:t>Γνωστές διαδικτυακές συσκευές</a:t>
            </a:r>
            <a:endParaRPr lang="en-GB" smtClean="0"/>
          </a:p>
        </p:txBody>
      </p:sp>
      <p:pic>
        <p:nvPicPr>
          <p:cNvPr id="20484" name="Picture 3"/>
          <p:cNvPicPr>
            <a:picLocks noGrp="1" noChangeAspect="1" noChangeArrowheads="1"/>
          </p:cNvPicPr>
          <p:nvPr>
            <p:ph idx="1"/>
          </p:nvPr>
        </p:nvPicPr>
        <p:blipFill>
          <a:blip r:embed="rId3" cstate="print"/>
          <a:srcRect/>
          <a:stretch>
            <a:fillRect/>
          </a:stretch>
        </p:blipFill>
        <p:spPr>
          <a:xfrm>
            <a:off x="1214438" y="1285875"/>
            <a:ext cx="1762125" cy="1495425"/>
          </a:xfrm>
          <a:noFill/>
        </p:spPr>
      </p:pic>
      <p:pic>
        <p:nvPicPr>
          <p:cNvPr id="20485" name="Picture 5"/>
          <p:cNvPicPr>
            <a:picLocks noChangeAspect="1" noChangeArrowheads="1"/>
          </p:cNvPicPr>
          <p:nvPr/>
        </p:nvPicPr>
        <p:blipFill>
          <a:blip r:embed="rId4" cstate="print"/>
          <a:srcRect/>
          <a:stretch>
            <a:fillRect/>
          </a:stretch>
        </p:blipFill>
        <p:spPr bwMode="auto">
          <a:xfrm>
            <a:off x="1143000" y="3857625"/>
            <a:ext cx="2057400" cy="1657350"/>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6000750" y="3857625"/>
            <a:ext cx="2209800" cy="1428750"/>
          </a:xfrm>
          <a:prstGeom prst="rect">
            <a:avLst/>
          </a:prstGeom>
          <a:noFill/>
          <a:ln w="9525">
            <a:noFill/>
            <a:miter lim="800000"/>
            <a:headEnd/>
            <a:tailEnd/>
          </a:ln>
        </p:spPr>
      </p:pic>
      <p:graphicFrame>
        <p:nvGraphicFramePr>
          <p:cNvPr id="17425" name="Group 17"/>
          <p:cNvGraphicFramePr>
            <a:graphicFrameLocks noGrp="1"/>
          </p:cNvGraphicFramePr>
          <p:nvPr/>
        </p:nvGraphicFramePr>
        <p:xfrm>
          <a:off x="214313" y="7192963"/>
          <a:ext cx="7143750" cy="365760"/>
        </p:xfrm>
        <a:graphic>
          <a:graphicData uri="http://schemas.openxmlformats.org/drawingml/2006/table">
            <a:tbl>
              <a:tblPr/>
              <a:tblGrid>
                <a:gridCol w="3633787"/>
                <a:gridCol w="3509963"/>
              </a:tblGrid>
              <a:tr h="13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r>
            </a:tbl>
          </a:graphicData>
        </a:graphic>
      </p:graphicFrame>
      <p:sp>
        <p:nvSpPr>
          <p:cNvPr id="20490" name="TextBox 8"/>
          <p:cNvSpPr txBox="1">
            <a:spLocks noChangeArrowheads="1"/>
          </p:cNvSpPr>
          <p:nvPr/>
        </p:nvSpPr>
        <p:spPr bwMode="auto">
          <a:xfrm>
            <a:off x="428625" y="2928938"/>
            <a:ext cx="2468563" cy="584200"/>
          </a:xfrm>
          <a:prstGeom prst="rect">
            <a:avLst/>
          </a:prstGeom>
          <a:noFill/>
          <a:ln w="9525">
            <a:noFill/>
            <a:miter lim="800000"/>
            <a:headEnd/>
            <a:tailEnd/>
          </a:ln>
        </p:spPr>
        <p:txBody>
          <a:bodyPr>
            <a:spAutoFit/>
          </a:bodyPr>
          <a:lstStyle/>
          <a:p>
            <a:r>
              <a:rPr lang="el-GR"/>
              <a:t>Δικτυακή κορνίζα                    </a:t>
            </a:r>
            <a:r>
              <a:rPr lang="en-GB"/>
              <a:t>     www.ceiva.com</a:t>
            </a:r>
          </a:p>
        </p:txBody>
      </p:sp>
      <p:sp>
        <p:nvSpPr>
          <p:cNvPr id="20491" name="TextBox 9"/>
          <p:cNvSpPr txBox="1">
            <a:spLocks noChangeArrowheads="1"/>
          </p:cNvSpPr>
          <p:nvPr/>
        </p:nvSpPr>
        <p:spPr bwMode="auto">
          <a:xfrm>
            <a:off x="5786438" y="3214688"/>
            <a:ext cx="2586037" cy="584200"/>
          </a:xfrm>
          <a:prstGeom prst="rect">
            <a:avLst/>
          </a:prstGeom>
          <a:noFill/>
          <a:ln w="9525">
            <a:noFill/>
            <a:miter lim="800000"/>
            <a:headEnd/>
            <a:tailEnd/>
          </a:ln>
        </p:spPr>
        <p:txBody>
          <a:bodyPr wrap="none">
            <a:spAutoFit/>
          </a:bodyPr>
          <a:lstStyle/>
          <a:p>
            <a:r>
              <a:rPr lang="el-GR"/>
              <a:t>Διαδικτυακή τοστιέρα που </a:t>
            </a:r>
          </a:p>
          <a:p>
            <a:r>
              <a:rPr lang="el-GR"/>
              <a:t>κάνει πρόγνωση καιρού</a:t>
            </a:r>
            <a:endParaRPr lang="en-GB"/>
          </a:p>
        </p:txBody>
      </p:sp>
      <p:sp>
        <p:nvSpPr>
          <p:cNvPr id="20492" name="TextBox 11"/>
          <p:cNvSpPr txBox="1">
            <a:spLocks noChangeArrowheads="1"/>
          </p:cNvSpPr>
          <p:nvPr/>
        </p:nvSpPr>
        <p:spPr bwMode="auto">
          <a:xfrm>
            <a:off x="357188" y="5643563"/>
            <a:ext cx="4760912" cy="830262"/>
          </a:xfrm>
          <a:prstGeom prst="rect">
            <a:avLst/>
          </a:prstGeom>
          <a:noFill/>
          <a:ln w="9525">
            <a:noFill/>
            <a:miter lim="800000"/>
            <a:headEnd/>
            <a:tailEnd/>
          </a:ln>
        </p:spPr>
        <p:txBody>
          <a:bodyPr wrap="none">
            <a:spAutoFit/>
          </a:bodyPr>
          <a:lstStyle/>
          <a:p>
            <a:r>
              <a:rPr lang="el-GR"/>
              <a:t>Ο μικρότερος εξυπηρετητής του κόσμου</a:t>
            </a:r>
          </a:p>
          <a:p>
            <a:r>
              <a:rPr lang="en-GB"/>
              <a:t>http://www-ccs.cs.umass.edu/~shri/iPic.html</a:t>
            </a:r>
            <a:r>
              <a:rPr lang="el-GR"/>
              <a:t>          </a:t>
            </a:r>
            <a:endParaRPr lang="en-GB"/>
          </a:p>
          <a:p>
            <a:endParaRPr lang="en-GB"/>
          </a:p>
        </p:txBody>
      </p:sp>
      <p:sp>
        <p:nvSpPr>
          <p:cNvPr id="20493" name="TextBox 12"/>
          <p:cNvSpPr txBox="1">
            <a:spLocks noChangeArrowheads="1"/>
          </p:cNvSpPr>
          <p:nvPr/>
        </p:nvSpPr>
        <p:spPr bwMode="auto">
          <a:xfrm>
            <a:off x="6072188" y="5500688"/>
            <a:ext cx="2239962" cy="338137"/>
          </a:xfrm>
          <a:prstGeom prst="rect">
            <a:avLst/>
          </a:prstGeom>
          <a:noFill/>
          <a:ln w="9525">
            <a:noFill/>
            <a:miter lim="800000"/>
            <a:headEnd/>
            <a:tailEnd/>
          </a:ln>
        </p:spPr>
        <p:txBody>
          <a:bodyPr wrap="none">
            <a:spAutoFit/>
          </a:bodyPr>
          <a:lstStyle/>
          <a:p>
            <a:r>
              <a:rPr lang="el-GR"/>
              <a:t>Διαδικτυακά τηλέφωνα</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type="body" idx="4294967295"/>
          </p:nvPr>
        </p:nvPicPr>
        <p:blipFill>
          <a:blip r:embed="rId2" cstate="print"/>
          <a:srcRect/>
          <a:stretch>
            <a:fillRect/>
          </a:stretch>
        </p:blipFill>
        <p:spPr>
          <a:xfrm>
            <a:off x="0" y="476672"/>
            <a:ext cx="8858250" cy="5786438"/>
          </a:xfrm>
          <a:noFill/>
        </p:spPr>
      </p:pic>
      <p:sp>
        <p:nvSpPr>
          <p:cNvPr id="21507" name="Text Box 5"/>
          <p:cNvSpPr txBox="1">
            <a:spLocks noChangeArrowheads="1"/>
          </p:cNvSpPr>
          <p:nvPr/>
        </p:nvSpPr>
        <p:spPr bwMode="auto">
          <a:xfrm>
            <a:off x="0" y="6215063"/>
            <a:ext cx="3232150" cy="336550"/>
          </a:xfrm>
          <a:prstGeom prst="rect">
            <a:avLst/>
          </a:prstGeom>
          <a:noFill/>
          <a:ln w="12700">
            <a:noFill/>
            <a:miter lim="800000"/>
            <a:headEnd type="none" w="sm" len="sm"/>
            <a:tailEnd type="none" w="sm" len="sm"/>
          </a:ln>
        </p:spPr>
        <p:txBody>
          <a:bodyPr wrap="none">
            <a:spAutoFit/>
          </a:bodyPr>
          <a:lstStyle/>
          <a:p>
            <a:r>
              <a:rPr lang="en-US">
                <a:latin typeface="Arial" charset="0"/>
              </a:rPr>
              <a:t>Thanks to David Miller from AT&amp;T</a:t>
            </a:r>
            <a:endParaRPr lang="el-GR">
              <a:latin typeface="Arial" charset="0"/>
            </a:endParaRPr>
          </a:p>
        </p:txBody>
      </p:sp>
      <p:pic>
        <p:nvPicPr>
          <p:cNvPr id="4" name="Picture 3" descr="pair_mobile.jpg"/>
          <p:cNvPicPr>
            <a:picLocks noChangeAspect="1"/>
          </p:cNvPicPr>
          <p:nvPr/>
        </p:nvPicPr>
        <p:blipFill>
          <a:blip r:embed="rId3" cstate="print"/>
          <a:stretch>
            <a:fillRect/>
          </a:stretch>
        </p:blipFill>
        <p:spPr>
          <a:xfrm>
            <a:off x="8423920" y="260648"/>
            <a:ext cx="720080" cy="11186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104936" cy="13258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0"/>
            <a:ext cx="1584176" cy="8245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0"/>
            <a:ext cx="1440160" cy="105242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4248" y="260648"/>
            <a:ext cx="1584176" cy="9732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p:cNvPicPr>
            <a:picLocks noGrp="1" noChangeAspect="1" noChangeArrowheads="1"/>
          </p:cNvPicPr>
          <p:nvPr>
            <p:ph type="body" idx="4294967295"/>
          </p:nvPr>
        </p:nvPicPr>
        <p:blipFill>
          <a:blip r:embed="rId3" cstate="print"/>
          <a:srcRect t="5952"/>
          <a:stretch>
            <a:fillRect/>
          </a:stretch>
        </p:blipFill>
        <p:spPr>
          <a:xfrm>
            <a:off x="285750" y="642938"/>
            <a:ext cx="8358188" cy="5643562"/>
          </a:xfrm>
          <a:noFill/>
        </p:spPr>
      </p:pic>
      <p:sp>
        <p:nvSpPr>
          <p:cNvPr id="22531" name="Rectangle 5"/>
          <p:cNvSpPr>
            <a:spLocks noChangeArrowheads="1"/>
          </p:cNvSpPr>
          <p:nvPr/>
        </p:nvSpPr>
        <p:spPr bwMode="auto">
          <a:xfrm>
            <a:off x="1763713" y="6521450"/>
            <a:ext cx="3232150" cy="336550"/>
          </a:xfrm>
          <a:prstGeom prst="rect">
            <a:avLst/>
          </a:prstGeom>
          <a:noFill/>
          <a:ln w="12700">
            <a:noFill/>
            <a:miter lim="800000"/>
            <a:headEnd type="none" w="sm" len="sm"/>
            <a:tailEnd type="none" w="sm" len="sm"/>
          </a:ln>
        </p:spPr>
        <p:txBody>
          <a:bodyPr wrap="none">
            <a:spAutoFit/>
          </a:bodyPr>
          <a:lstStyle/>
          <a:p>
            <a:r>
              <a:rPr lang="en-US"/>
              <a:t>Thanks to David Miller from AT&amp;T</a:t>
            </a:r>
            <a:endParaRPr lang="el-GR"/>
          </a:p>
        </p:txBody>
      </p:sp>
      <p:sp>
        <p:nvSpPr>
          <p:cNvPr id="22532" name="4 - TextBox"/>
          <p:cNvSpPr txBox="1">
            <a:spLocks noChangeArrowheads="1"/>
          </p:cNvSpPr>
          <p:nvPr/>
        </p:nvSpPr>
        <p:spPr bwMode="auto">
          <a:xfrm>
            <a:off x="1357313" y="357188"/>
            <a:ext cx="6103937" cy="369887"/>
          </a:xfrm>
          <a:prstGeom prst="rect">
            <a:avLst/>
          </a:prstGeom>
          <a:noFill/>
          <a:ln w="9525">
            <a:noFill/>
            <a:miter lim="800000"/>
            <a:headEnd/>
            <a:tailEnd/>
          </a:ln>
        </p:spPr>
        <p:txBody>
          <a:bodyPr wrap="none">
            <a:spAutoFit/>
          </a:bodyPr>
          <a:lstStyle/>
          <a:p>
            <a:r>
              <a:rPr lang="en-US" sz="1800" b="1">
                <a:solidFill>
                  <a:srgbClr val="E8742C"/>
                </a:solidFill>
                <a:latin typeface="Verdana" pitchFamily="34" charset="0"/>
                <a:cs typeface="Times New Roman" pitchFamily="18" charset="0"/>
              </a:rPr>
              <a:t>Info “Half-Life” &amp; “Inconvenience Threshold”</a:t>
            </a:r>
            <a:endParaRPr lang="el-GR" sz="1800" b="1">
              <a:solidFill>
                <a:srgbClr val="E8742C"/>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l-GR" smtClean="0"/>
              <a:t>Τεχνολογίες μέσα σε περίπου 30 χρόνια</a:t>
            </a:r>
            <a:endParaRPr lang="en-GB" smtClean="0"/>
          </a:p>
        </p:txBody>
      </p:sp>
      <p:sp>
        <p:nvSpPr>
          <p:cNvPr id="23555" name="Content Placeholder 2"/>
          <p:cNvSpPr>
            <a:spLocks noGrp="1"/>
          </p:cNvSpPr>
          <p:nvPr>
            <p:ph idx="4294967295"/>
          </p:nvPr>
        </p:nvSpPr>
        <p:spPr>
          <a:xfrm>
            <a:off x="0" y="1143000"/>
            <a:ext cx="9144000" cy="4648200"/>
          </a:xfrm>
        </p:spPr>
        <p:txBody>
          <a:bodyPr/>
          <a:lstStyle/>
          <a:p>
            <a:pPr eaLnBrk="1" hangingPunct="1">
              <a:buFont typeface="Monotype Sorts" pitchFamily="2" charset="2"/>
              <a:buNone/>
            </a:pPr>
            <a:r>
              <a:rPr lang="en-GB" smtClean="0"/>
              <a:t>	</a:t>
            </a:r>
            <a:r>
              <a:rPr lang="el-GR" smtClean="0"/>
              <a:t>Άλλες τεχνολογίες που χρειάστηκαν περίπου ίδιο χρόνο εισαγωγής</a:t>
            </a:r>
            <a:r>
              <a:rPr lang="el-GR" smtClean="0">
                <a:latin typeface="Arial" charset="0"/>
              </a:rPr>
              <a:t> </a:t>
            </a:r>
            <a:r>
              <a:rPr lang="en-GB" smtClean="0"/>
              <a:t>(“</a:t>
            </a:r>
            <a:r>
              <a:rPr lang="el-GR" smtClean="0"/>
              <a:t>εισχώρησης</a:t>
            </a:r>
            <a:r>
              <a:rPr lang="en-US" smtClean="0">
                <a:latin typeface="Arial" charset="0"/>
              </a:rPr>
              <a:t>”</a:t>
            </a:r>
            <a:r>
              <a:rPr lang="en-GB" smtClean="0"/>
              <a:t>)</a:t>
            </a:r>
            <a:r>
              <a:rPr lang="el-GR" smtClean="0"/>
              <a:t> στην κοινωνία</a:t>
            </a:r>
            <a:r>
              <a:rPr lang="en-GB" smtClean="0"/>
              <a:t>:</a:t>
            </a:r>
          </a:p>
          <a:p>
            <a:pPr lvl="1" eaLnBrk="1" hangingPunct="1"/>
            <a:r>
              <a:rPr lang="el-GR" smtClean="0">
                <a:solidFill>
                  <a:srgbClr val="3333FF"/>
                </a:solidFill>
              </a:rPr>
              <a:t>Αεροπλάνα</a:t>
            </a:r>
            <a:r>
              <a:rPr lang="en-GB" smtClean="0"/>
              <a:t>: </a:t>
            </a:r>
            <a:r>
              <a:rPr lang="el-GR" smtClean="0"/>
              <a:t>1903-1938</a:t>
            </a:r>
            <a:r>
              <a:rPr lang="en-GB" smtClean="0"/>
              <a:t> (Stratoliner)</a:t>
            </a:r>
          </a:p>
          <a:p>
            <a:pPr lvl="1" eaLnBrk="1" hangingPunct="1"/>
            <a:r>
              <a:rPr lang="el-GR" smtClean="0">
                <a:solidFill>
                  <a:srgbClr val="3333FF"/>
                </a:solidFill>
              </a:rPr>
              <a:t>Αυτο</a:t>
            </a:r>
            <a:r>
              <a:rPr lang="el-GR" smtClean="0">
                <a:solidFill>
                  <a:srgbClr val="3333FF"/>
                </a:solidFill>
                <a:latin typeface="Arial" charset="0"/>
              </a:rPr>
              <a:t>κ</a:t>
            </a:r>
            <a:r>
              <a:rPr lang="el-GR" smtClean="0">
                <a:solidFill>
                  <a:srgbClr val="3333FF"/>
                </a:solidFill>
              </a:rPr>
              <a:t>ίνητα</a:t>
            </a:r>
            <a:r>
              <a:rPr lang="en-GB" smtClean="0"/>
              <a:t>: 1876-1908 (</a:t>
            </a:r>
            <a:r>
              <a:rPr lang="el-GR" smtClean="0"/>
              <a:t>μοντέλο</a:t>
            </a:r>
            <a:r>
              <a:rPr lang="en-GB" smtClean="0"/>
              <a:t>-T)</a:t>
            </a:r>
          </a:p>
          <a:p>
            <a:pPr lvl="1" eaLnBrk="1" hangingPunct="1"/>
            <a:r>
              <a:rPr lang="el-GR" smtClean="0">
                <a:solidFill>
                  <a:srgbClr val="3333FF"/>
                </a:solidFill>
              </a:rPr>
              <a:t>Αναλογικά τηλέφωνα</a:t>
            </a:r>
            <a:r>
              <a:rPr lang="en-GB" smtClean="0"/>
              <a:t>: </a:t>
            </a:r>
            <a:r>
              <a:rPr lang="el-GR" smtClean="0"/>
              <a:t>1876-1915 </a:t>
            </a:r>
            <a:r>
              <a:rPr lang="en-GB" smtClean="0"/>
              <a:t>(</a:t>
            </a:r>
            <a:r>
              <a:rPr lang="el-GR" smtClean="0"/>
              <a:t>διηπειρωτική τηλ</a:t>
            </a:r>
            <a:r>
              <a:rPr lang="el-GR" smtClean="0">
                <a:latin typeface="Arial" charset="0"/>
              </a:rPr>
              <a:t>ε</a:t>
            </a:r>
            <a:r>
              <a:rPr lang="el-GR" smtClean="0"/>
              <a:t>φωνία</a:t>
            </a:r>
            <a:r>
              <a:rPr lang="en-GB" smtClean="0"/>
              <a:t>)</a:t>
            </a:r>
            <a:endParaRPr lang="el-GR" smtClean="0"/>
          </a:p>
          <a:p>
            <a:pPr lvl="1" eaLnBrk="1" hangingPunct="1"/>
            <a:r>
              <a:rPr lang="el-GR" smtClean="0">
                <a:solidFill>
                  <a:srgbClr val="3333FF"/>
                </a:solidFill>
              </a:rPr>
              <a:t>Σιδηρόδρομοι</a:t>
            </a:r>
            <a:r>
              <a:rPr lang="en-GB" smtClean="0"/>
              <a:t>: 1820-1960 (</a:t>
            </a:r>
            <a:r>
              <a:rPr lang="el-GR" smtClean="0"/>
              <a:t>διηπειρωτικοί σιδηρόδρομοι</a:t>
            </a:r>
            <a:r>
              <a:rPr lang="en-GB" smtClean="0"/>
              <a:t>)</a:t>
            </a:r>
          </a:p>
        </p:txBody>
      </p:sp>
      <p:pic>
        <p:nvPicPr>
          <p:cNvPr id="23556" name="Picture 5" descr="250px-Late_model_Ford_Model_T"/>
          <p:cNvPicPr>
            <a:picLocks noChangeAspect="1" noChangeArrowheads="1"/>
          </p:cNvPicPr>
          <p:nvPr/>
        </p:nvPicPr>
        <p:blipFill>
          <a:blip r:embed="rId3" cstate="print"/>
          <a:srcRect/>
          <a:stretch>
            <a:fillRect/>
          </a:stretch>
        </p:blipFill>
        <p:spPr bwMode="auto">
          <a:xfrm>
            <a:off x="6372225" y="4122738"/>
            <a:ext cx="1800225" cy="1641475"/>
          </a:xfrm>
          <a:prstGeom prst="rect">
            <a:avLst/>
          </a:prstGeom>
          <a:noFill/>
          <a:ln w="9525">
            <a:noFill/>
            <a:miter lim="800000"/>
            <a:headEnd/>
            <a:tailEnd/>
          </a:ln>
        </p:spPr>
      </p:pic>
      <p:pic>
        <p:nvPicPr>
          <p:cNvPr id="23557" name="Picture 6" descr="307_stratoliner"/>
          <p:cNvPicPr>
            <a:picLocks noChangeAspect="1" noChangeArrowheads="1"/>
          </p:cNvPicPr>
          <p:nvPr/>
        </p:nvPicPr>
        <p:blipFill>
          <a:blip r:embed="rId4" cstate="print"/>
          <a:srcRect/>
          <a:stretch>
            <a:fillRect/>
          </a:stretch>
        </p:blipFill>
        <p:spPr bwMode="auto">
          <a:xfrm>
            <a:off x="3851275" y="4221163"/>
            <a:ext cx="2016125" cy="1612900"/>
          </a:xfrm>
          <a:prstGeom prst="rect">
            <a:avLst/>
          </a:prstGeom>
          <a:noFill/>
          <a:ln w="9525">
            <a:noFill/>
            <a:miter lim="800000"/>
            <a:headEnd/>
            <a:tailEnd/>
          </a:ln>
        </p:spPr>
      </p:pic>
      <p:pic>
        <p:nvPicPr>
          <p:cNvPr id="23558" name="Picture 8" descr="325px-ATSF_1890s_passenger_train"/>
          <p:cNvPicPr>
            <a:picLocks noChangeAspect="1" noChangeArrowheads="1"/>
          </p:cNvPicPr>
          <p:nvPr/>
        </p:nvPicPr>
        <p:blipFill>
          <a:blip r:embed="rId5" cstate="print"/>
          <a:srcRect/>
          <a:stretch>
            <a:fillRect/>
          </a:stretch>
        </p:blipFill>
        <p:spPr bwMode="auto">
          <a:xfrm>
            <a:off x="611188" y="4149725"/>
            <a:ext cx="2735262" cy="166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4294967295"/>
          </p:nvPr>
        </p:nvPicPr>
        <p:blipFill>
          <a:blip r:embed="rId2" cstate="print"/>
          <a:srcRect/>
          <a:stretch>
            <a:fillRect/>
          </a:stretch>
        </p:blipFill>
        <p:spPr>
          <a:xfrm>
            <a:off x="0" y="1628775"/>
            <a:ext cx="8964613" cy="5018088"/>
          </a:xfrm>
          <a:noFill/>
        </p:spPr>
      </p:pic>
      <p:sp>
        <p:nvSpPr>
          <p:cNvPr id="24579" name="Title 1"/>
          <p:cNvSpPr>
            <a:spLocks noGrp="1"/>
          </p:cNvSpPr>
          <p:nvPr>
            <p:ph type="title" idx="4294967295"/>
          </p:nvPr>
        </p:nvSpPr>
        <p:spPr>
          <a:xfrm>
            <a:off x="0" y="0"/>
            <a:ext cx="9001125" cy="1000125"/>
          </a:xfrm>
        </p:spPr>
        <p:txBody>
          <a:bodyPr/>
          <a:lstStyle/>
          <a:p>
            <a:pPr eaLnBrk="1" hangingPunct="1"/>
            <a:r>
              <a:rPr lang="el-GR" sz="3000" smtClean="0"/>
              <a:t>Διαδίκτυο/ευρυζωνικό δίκτυο</a:t>
            </a:r>
            <a:r>
              <a:rPr lang="en-GB" sz="3000" smtClean="0"/>
              <a:t> </a:t>
            </a:r>
            <a:r>
              <a:rPr lang="el-GR" sz="3000" smtClean="0"/>
              <a:t>(</a:t>
            </a:r>
            <a:r>
              <a:rPr lang="en-GB" sz="3000" smtClean="0"/>
              <a:t>broadband</a:t>
            </a:r>
            <a:r>
              <a:rPr lang="en-US" sz="3000" smtClean="0"/>
              <a:t>)</a:t>
            </a:r>
            <a:endParaRPr lang="en-GB" sz="3000" smtClean="0"/>
          </a:p>
        </p:txBody>
      </p:sp>
      <p:sp>
        <p:nvSpPr>
          <p:cNvPr id="24580" name="Text Box 5"/>
          <p:cNvSpPr txBox="1">
            <a:spLocks noChangeArrowheads="1"/>
          </p:cNvSpPr>
          <p:nvPr/>
        </p:nvSpPr>
        <p:spPr bwMode="auto">
          <a:xfrm>
            <a:off x="0" y="1125538"/>
            <a:ext cx="7310438" cy="396875"/>
          </a:xfrm>
          <a:prstGeom prst="rect">
            <a:avLst/>
          </a:prstGeom>
          <a:noFill/>
          <a:ln w="12700">
            <a:noFill/>
            <a:miter lim="800000"/>
            <a:headEnd type="none" w="sm" len="sm"/>
            <a:tailEnd type="none" w="sm" len="sm"/>
          </a:ln>
        </p:spPr>
        <p:txBody>
          <a:bodyPr wrap="none">
            <a:spAutoFit/>
          </a:bodyPr>
          <a:lstStyle/>
          <a:p>
            <a:r>
              <a:rPr lang="el-GR" sz="2000" b="1">
                <a:solidFill>
                  <a:srgbClr val="000066"/>
                </a:solidFill>
                <a:latin typeface="Arial" charset="0"/>
              </a:rPr>
              <a:t>μία από τις πιο γρήγορες εφαρμογές</a:t>
            </a:r>
            <a:r>
              <a:rPr lang="en-US" sz="2000" b="1">
                <a:solidFill>
                  <a:srgbClr val="000066"/>
                </a:solidFill>
                <a:latin typeface="Arial" charset="0"/>
              </a:rPr>
              <a:t> </a:t>
            </a:r>
            <a:r>
              <a:rPr lang="el-GR" sz="2000" b="1">
                <a:solidFill>
                  <a:srgbClr val="000066"/>
                </a:solidFill>
                <a:latin typeface="Arial" charset="0"/>
              </a:rPr>
              <a:t>που εισάχθηκαν ποτέ</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HY</a:t>
            </a:r>
            <a:r>
              <a:rPr lang="el-GR" smtClean="0"/>
              <a:t>-</a:t>
            </a:r>
            <a:r>
              <a:rPr lang="en-GB" smtClean="0"/>
              <a:t>335 </a:t>
            </a:r>
            <a:r>
              <a:rPr lang="el-GR" smtClean="0"/>
              <a:t>Δίκτυα Υπολογιστών</a:t>
            </a:r>
            <a:endParaRPr lang="en-GB" smtClean="0"/>
          </a:p>
        </p:txBody>
      </p:sp>
      <p:sp>
        <p:nvSpPr>
          <p:cNvPr id="5123" name="Content Placeholder 2"/>
          <p:cNvSpPr>
            <a:spLocks noGrp="1"/>
          </p:cNvSpPr>
          <p:nvPr>
            <p:ph idx="1"/>
          </p:nvPr>
        </p:nvSpPr>
        <p:spPr>
          <a:xfrm>
            <a:off x="349250" y="1143000"/>
            <a:ext cx="8794750" cy="4648200"/>
          </a:xfrm>
        </p:spPr>
        <p:txBody>
          <a:bodyPr/>
          <a:lstStyle/>
          <a:p>
            <a:pPr eaLnBrk="1" hangingPunct="1">
              <a:lnSpc>
                <a:spcPct val="110000"/>
              </a:lnSpc>
            </a:pPr>
            <a:r>
              <a:rPr lang="el-GR" dirty="0" smtClean="0"/>
              <a:t>Διδάσκουσα</a:t>
            </a:r>
            <a:r>
              <a:rPr lang="en-US" dirty="0" smtClean="0"/>
              <a:t>:</a:t>
            </a:r>
            <a:r>
              <a:rPr lang="el-GR" dirty="0" smtClean="0"/>
              <a:t> </a:t>
            </a:r>
            <a:r>
              <a:rPr lang="el-GR" dirty="0" err="1" smtClean="0"/>
              <a:t>Παπαδοπούλη</a:t>
            </a:r>
            <a:r>
              <a:rPr lang="el-GR" dirty="0" smtClean="0"/>
              <a:t> Μαρία</a:t>
            </a:r>
            <a:r>
              <a:rPr lang="en-US" dirty="0" smtClean="0"/>
              <a:t> </a:t>
            </a:r>
          </a:p>
          <a:p>
            <a:pPr eaLnBrk="1" hangingPunct="1">
              <a:lnSpc>
                <a:spcPct val="110000"/>
              </a:lnSpc>
              <a:buFont typeface="Monotype Sorts" pitchFamily="2" charset="2"/>
              <a:buNone/>
            </a:pPr>
            <a:r>
              <a:rPr lang="en-US" dirty="0" smtClean="0">
                <a:solidFill>
                  <a:schemeClr val="tx2"/>
                </a:solidFill>
              </a:rPr>
              <a:t>       </a:t>
            </a:r>
            <a:r>
              <a:rPr lang="el-GR" dirty="0" smtClean="0">
                <a:solidFill>
                  <a:schemeClr val="tx2"/>
                </a:solidFill>
              </a:rPr>
              <a:t>       </a:t>
            </a:r>
            <a:r>
              <a:rPr lang="en-US" dirty="0" smtClean="0">
                <a:solidFill>
                  <a:schemeClr val="tx2"/>
                </a:solidFill>
              </a:rPr>
              <a:t> email: </a:t>
            </a:r>
            <a:r>
              <a:rPr lang="en-GB" dirty="0" err="1" smtClean="0">
                <a:solidFill>
                  <a:schemeClr val="tx2"/>
                </a:solidFill>
                <a:hlinkClick r:id="rId3"/>
              </a:rPr>
              <a:t>maria</a:t>
            </a:r>
            <a:r>
              <a:rPr lang="en-US" dirty="0" smtClean="0">
                <a:solidFill>
                  <a:schemeClr val="tx2"/>
                </a:solidFill>
                <a:hlinkClick r:id="rId3"/>
              </a:rPr>
              <a:t>@</a:t>
            </a:r>
            <a:r>
              <a:rPr lang="en-US" dirty="0" err="1" smtClean="0">
                <a:solidFill>
                  <a:schemeClr val="tx2"/>
                </a:solidFill>
                <a:hlinkClick r:id="rId3"/>
              </a:rPr>
              <a:t>csd.uoc.gr</a:t>
            </a:r>
            <a:r>
              <a:rPr lang="en-US" dirty="0" smtClean="0">
                <a:solidFill>
                  <a:schemeClr val="tx2"/>
                </a:solidFill>
              </a:rPr>
              <a:t>, mgp@ics.forth.gr</a:t>
            </a:r>
            <a:endParaRPr lang="el-GR" dirty="0" smtClean="0">
              <a:solidFill>
                <a:schemeClr val="tx2"/>
              </a:solidFill>
            </a:endParaRPr>
          </a:p>
          <a:p>
            <a:pPr eaLnBrk="1" hangingPunct="1">
              <a:lnSpc>
                <a:spcPct val="110000"/>
              </a:lnSpc>
            </a:pPr>
            <a:endParaRPr lang="en-US" dirty="0" smtClean="0"/>
          </a:p>
          <a:p>
            <a:pPr eaLnBrk="1" hangingPunct="1">
              <a:lnSpc>
                <a:spcPct val="110000"/>
              </a:lnSpc>
            </a:pPr>
            <a:r>
              <a:rPr lang="el-GR" dirty="0" smtClean="0"/>
              <a:t>Βοηθοί</a:t>
            </a:r>
            <a:r>
              <a:rPr lang="en-US" dirty="0" smtClean="0"/>
              <a:t>: </a:t>
            </a:r>
            <a:r>
              <a:rPr lang="el-GR" dirty="0" smtClean="0"/>
              <a:t>Μανόλης </a:t>
            </a:r>
            <a:r>
              <a:rPr lang="el-GR" dirty="0" err="1" smtClean="0"/>
              <a:t>Σουρλίγκας</a:t>
            </a:r>
            <a:r>
              <a:rPr lang="el-GR" dirty="0" smtClean="0"/>
              <a:t>, Μιχάλης </a:t>
            </a:r>
            <a:r>
              <a:rPr lang="el-GR" dirty="0" err="1" smtClean="0"/>
              <a:t>Κατσαράκης</a:t>
            </a:r>
            <a:r>
              <a:rPr lang="el-GR" dirty="0" smtClean="0"/>
              <a:t>,</a:t>
            </a:r>
            <a:r>
              <a:rPr lang="en-US" dirty="0" smtClean="0"/>
              <a:t> </a:t>
            </a:r>
            <a:r>
              <a:rPr lang="el-GR" dirty="0" smtClean="0"/>
              <a:t>Νίκος </a:t>
            </a:r>
            <a:r>
              <a:rPr lang="el-GR" dirty="0" err="1" smtClean="0"/>
              <a:t>Ραπούσης</a:t>
            </a:r>
            <a:r>
              <a:rPr lang="el-GR" dirty="0" smtClean="0"/>
              <a:t>, Μαρία </a:t>
            </a:r>
            <a:r>
              <a:rPr lang="el-GR" dirty="0" err="1" smtClean="0"/>
              <a:t>Πλακιά</a:t>
            </a:r>
            <a:r>
              <a:rPr lang="en-US" dirty="0" smtClean="0">
                <a:latin typeface="Arial" charset="0"/>
              </a:rPr>
              <a:t>,</a:t>
            </a:r>
            <a:r>
              <a:rPr lang="el-GR" dirty="0" smtClean="0"/>
              <a:t> </a:t>
            </a:r>
            <a:r>
              <a:rPr lang="el-GR" dirty="0" smtClean="0">
                <a:latin typeface="Arial" charset="0"/>
              </a:rPr>
              <a:t>Γιώργος </a:t>
            </a:r>
            <a:r>
              <a:rPr lang="el-GR" dirty="0" err="1" smtClean="0">
                <a:latin typeface="Arial" charset="0"/>
              </a:rPr>
              <a:t>Φορτετσανάκης</a:t>
            </a:r>
            <a:endParaRPr lang="el-GR" dirty="0" smtClean="0"/>
          </a:p>
          <a:p>
            <a:pPr eaLnBrk="1" hangingPunct="1">
              <a:lnSpc>
                <a:spcPct val="110000"/>
              </a:lnSpc>
            </a:pPr>
            <a:endParaRPr lang="en-US" dirty="0" smtClean="0"/>
          </a:p>
          <a:p>
            <a:pPr eaLnBrk="1" hangingPunct="1">
              <a:lnSpc>
                <a:spcPct val="110000"/>
              </a:lnSpc>
            </a:pPr>
            <a:r>
              <a:rPr lang="el-GR" dirty="0" smtClean="0"/>
              <a:t>Διαλέξεις</a:t>
            </a:r>
            <a:r>
              <a:rPr lang="en-US" dirty="0" smtClean="0"/>
              <a:t>: </a:t>
            </a:r>
            <a:r>
              <a:rPr lang="el-GR" dirty="0" smtClean="0"/>
              <a:t>Δευτέρα &amp; </a:t>
            </a:r>
            <a:r>
              <a:rPr lang="el-GR" dirty="0" smtClean="0"/>
              <a:t>Τετάρτη</a:t>
            </a:r>
            <a:r>
              <a:rPr lang="en-US" dirty="0" smtClean="0"/>
              <a:t> 6</a:t>
            </a:r>
            <a:r>
              <a:rPr lang="el-GR" dirty="0" smtClean="0"/>
              <a:t>.00-</a:t>
            </a:r>
            <a:r>
              <a:rPr lang="en-US" dirty="0" smtClean="0"/>
              <a:t>8</a:t>
            </a:r>
            <a:r>
              <a:rPr lang="el-GR" dirty="0" smtClean="0"/>
              <a:t>.00 </a:t>
            </a:r>
            <a:r>
              <a:rPr lang="el-GR" dirty="0" err="1" smtClean="0"/>
              <a:t>αμφ</a:t>
            </a:r>
            <a:r>
              <a:rPr lang="el-GR" dirty="0" smtClean="0"/>
              <a:t>. </a:t>
            </a:r>
            <a:r>
              <a:rPr lang="en-US" dirty="0" smtClean="0"/>
              <a:t>A</a:t>
            </a:r>
            <a:endParaRPr lang="el-GR" dirty="0" smtClean="0"/>
          </a:p>
          <a:p>
            <a:pPr eaLnBrk="1" hangingPunct="1">
              <a:lnSpc>
                <a:spcPct val="110000"/>
              </a:lnSpc>
            </a:pPr>
            <a:r>
              <a:rPr lang="el-GR" dirty="0" smtClean="0"/>
              <a:t>Φροντιστήριο Πέμπτη 9-11  </a:t>
            </a:r>
          </a:p>
          <a:p>
            <a:pPr eaLnBrk="1" hangingPunct="1">
              <a:lnSpc>
                <a:spcPct val="110000"/>
              </a:lnSpc>
            </a:pPr>
            <a:r>
              <a:rPr lang="el-GR" dirty="0" smtClean="0"/>
              <a:t>Σελίδα</a:t>
            </a:r>
            <a:r>
              <a:rPr lang="en-US" dirty="0" smtClean="0"/>
              <a:t>: </a:t>
            </a:r>
            <a:r>
              <a:rPr lang="en-US" dirty="0" smtClean="0">
                <a:solidFill>
                  <a:srgbClr val="FF0000"/>
                </a:solidFill>
                <a:hlinkClick r:id="rId4"/>
              </a:rPr>
              <a:t>http://www.csd.uoc.gr/~hy335a</a:t>
            </a:r>
            <a:endParaRPr lang="en-US" dirty="0" smtClean="0">
              <a:solidFill>
                <a:srgbClr val="FF0000"/>
              </a:solidFill>
            </a:endParaRPr>
          </a:p>
          <a:p>
            <a:pPr eaLnBrk="1" hangingPunct="1">
              <a:lnSpc>
                <a:spcPct val="110000"/>
              </a:lnSpc>
            </a:pPr>
            <a:r>
              <a:rPr lang="el-GR" dirty="0" smtClean="0"/>
              <a:t>Ηλεκτρονική</a:t>
            </a:r>
            <a:r>
              <a:rPr lang="en-US" dirty="0" smtClean="0"/>
              <a:t> </a:t>
            </a:r>
            <a:r>
              <a:rPr lang="el-GR" dirty="0" smtClean="0"/>
              <a:t>λίστα</a:t>
            </a:r>
            <a:r>
              <a:rPr lang="en-US" dirty="0" smtClean="0"/>
              <a:t>: </a:t>
            </a:r>
            <a:r>
              <a:rPr lang="en-US" dirty="0" smtClean="0">
                <a:hlinkClick r:id="rId5"/>
              </a:rPr>
              <a:t>hy335a-list@csd.uoc.gr</a:t>
            </a: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l-GR" smtClean="0">
                <a:latin typeface="Arial" charset="0"/>
              </a:rPr>
              <a:t>Σημαντικές τεχνολογίες</a:t>
            </a:r>
            <a:endParaRPr lang="en-US" smtClean="0">
              <a:latin typeface="Arial" charset="0"/>
            </a:endParaRPr>
          </a:p>
        </p:txBody>
      </p:sp>
      <p:sp>
        <p:nvSpPr>
          <p:cNvPr id="118787" name="Rectangle 3"/>
          <p:cNvSpPr>
            <a:spLocks noGrp="1" noChangeArrowheads="1"/>
          </p:cNvSpPr>
          <p:nvPr>
            <p:ph type="body" idx="4294967295"/>
          </p:nvPr>
        </p:nvSpPr>
        <p:spPr>
          <a:xfrm>
            <a:off x="250825" y="1773238"/>
            <a:ext cx="8305800" cy="3657600"/>
          </a:xfrm>
        </p:spPr>
        <p:txBody>
          <a:bodyPr/>
          <a:lstStyle/>
          <a:p>
            <a:pPr>
              <a:buFont typeface="Monotype Sorts" pitchFamily="2" charset="2"/>
              <a:buNone/>
            </a:pPr>
            <a:r>
              <a:rPr lang="en-US" sz="1800" smtClean="0"/>
              <a:t>“ </a:t>
            </a:r>
            <a:r>
              <a:rPr lang="en-US" b="1" smtClean="0"/>
              <a:t>The most profound technologies are those that disappear.  They weave themselves into the fabric of everyday life until they are indistinguishable from it</a:t>
            </a:r>
            <a:r>
              <a:rPr lang="en-US" smtClean="0"/>
              <a:t>."    </a:t>
            </a:r>
          </a:p>
          <a:p>
            <a:pPr>
              <a:buFont typeface="Monotype Sorts" pitchFamily="2" charset="2"/>
              <a:buNone/>
            </a:pPr>
            <a:endParaRPr lang="en-US" smtClean="0"/>
          </a:p>
          <a:p>
            <a:pPr>
              <a:buFont typeface="Monotype Sorts" pitchFamily="2" charset="2"/>
              <a:buNone/>
            </a:pPr>
            <a:r>
              <a:rPr lang="en-US" sz="1800" smtClean="0"/>
              <a:t>      </a:t>
            </a:r>
          </a:p>
          <a:p>
            <a:pPr>
              <a:buFont typeface="Monotype Sorts" pitchFamily="2" charset="2"/>
              <a:buNone/>
            </a:pPr>
            <a:r>
              <a:rPr lang="en-US" sz="1800" smtClean="0"/>
              <a:t>					Mark Weiser, 1991</a:t>
            </a:r>
          </a:p>
          <a:p>
            <a:pPr>
              <a:buFont typeface="Monotype Sorts" pitchFamily="2" charset="2"/>
              <a:buNone/>
            </a:pPr>
            <a:endParaRPr 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dissolve">
                                      <p:cBhvr>
                                        <p:cTn id="7" dur="10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Effect transition="in" filter="dissolve">
                                      <p:cBhvr>
                                        <p:cTn id="12" dur="1000"/>
                                        <p:tgtEl>
                                          <p:spTgt spid="1187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Effect transition="in" filter="dissolve">
                                      <p:cBhvr>
                                        <p:cTn id="17" dur="10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backbone_map-2003-07-03"/>
          <p:cNvPicPr>
            <a:picLocks noChangeAspect="1" noChangeArrowheads="1"/>
          </p:cNvPicPr>
          <p:nvPr/>
        </p:nvPicPr>
        <p:blipFill>
          <a:blip r:embed="rId2" cstate="print"/>
          <a:srcRect/>
          <a:stretch>
            <a:fillRect/>
          </a:stretch>
        </p:blipFill>
        <p:spPr bwMode="auto">
          <a:xfrm>
            <a:off x="467544" y="1772816"/>
            <a:ext cx="7018737" cy="4941168"/>
          </a:xfrm>
          <a:prstGeom prst="rect">
            <a:avLst/>
          </a:prstGeom>
          <a:noFill/>
          <a:ln w="9525">
            <a:noFill/>
            <a:miter lim="800000"/>
            <a:headEnd/>
            <a:tailEnd/>
          </a:ln>
        </p:spPr>
      </p:pic>
      <p:pic>
        <p:nvPicPr>
          <p:cNvPr id="4" name="Picture 3" descr="tma.cost.jpg"/>
          <p:cNvPicPr>
            <a:picLocks noChangeAspect="1"/>
          </p:cNvPicPr>
          <p:nvPr/>
        </p:nvPicPr>
        <p:blipFill>
          <a:blip r:embed="rId3" cstate="print"/>
          <a:stretch>
            <a:fillRect/>
          </a:stretch>
        </p:blipFill>
        <p:spPr>
          <a:xfrm>
            <a:off x="4067944" y="980728"/>
            <a:ext cx="1249376" cy="1224136"/>
          </a:xfrm>
          <a:prstGeom prst="rect">
            <a:avLst/>
          </a:prstGeom>
        </p:spPr>
      </p:pic>
      <p:sp>
        <p:nvSpPr>
          <p:cNvPr id="26627" name="Rectangle 2"/>
          <p:cNvSpPr>
            <a:spLocks noGrp="1" noChangeArrowheads="1"/>
          </p:cNvSpPr>
          <p:nvPr>
            <p:ph type="title"/>
          </p:nvPr>
        </p:nvSpPr>
        <p:spPr>
          <a:xfrm>
            <a:off x="304800" y="-171400"/>
            <a:ext cx="8839200" cy="729952"/>
          </a:xfrm>
        </p:spPr>
        <p:txBody>
          <a:bodyPr/>
          <a:lstStyle/>
          <a:p>
            <a:r>
              <a:rPr lang="el-GR" dirty="0" smtClean="0">
                <a:latin typeface="Arial" charset="0"/>
              </a:rPr>
              <a:t>Δίκτυο Πανεπιστημίου Κρήτης</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mtClean="0">
                <a:latin typeface="Arial" charset="0"/>
              </a:rPr>
              <a:t>Μηνιαία στατιστικά στοιχεία (δρομολογητή)</a:t>
            </a:r>
          </a:p>
        </p:txBody>
      </p:sp>
      <p:pic>
        <p:nvPicPr>
          <p:cNvPr id="27651" name="Picture 4" descr="1"/>
          <p:cNvPicPr>
            <a:picLocks noChangeAspect="1" noChangeArrowheads="1"/>
          </p:cNvPicPr>
          <p:nvPr/>
        </p:nvPicPr>
        <p:blipFill>
          <a:blip r:embed="rId2" cstate="print"/>
          <a:srcRect/>
          <a:stretch>
            <a:fillRect/>
          </a:stretch>
        </p:blipFill>
        <p:spPr bwMode="auto">
          <a:xfrm>
            <a:off x="71438" y="1214438"/>
            <a:ext cx="9072562" cy="2619375"/>
          </a:xfrm>
          <a:prstGeom prst="rect">
            <a:avLst/>
          </a:prstGeom>
          <a:noFill/>
          <a:ln w="9525">
            <a:noFill/>
            <a:miter lim="800000"/>
            <a:headEnd/>
            <a:tailEnd/>
          </a:ln>
        </p:spPr>
      </p:pic>
      <p:pic>
        <p:nvPicPr>
          <p:cNvPr id="27652" name="Picture 5" descr="2"/>
          <p:cNvPicPr>
            <a:picLocks noChangeAspect="1" noChangeArrowheads="1"/>
          </p:cNvPicPr>
          <p:nvPr/>
        </p:nvPicPr>
        <p:blipFill>
          <a:blip r:embed="rId3" cstate="print"/>
          <a:srcRect/>
          <a:stretch>
            <a:fillRect/>
          </a:stretch>
        </p:blipFill>
        <p:spPr bwMode="auto">
          <a:xfrm>
            <a:off x="0" y="3994150"/>
            <a:ext cx="914400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l-GR" smtClean="0"/>
              <a:t>Τι είναι ένα Δίκτυο Επικοινωνίας</a:t>
            </a:r>
            <a:r>
              <a:rPr lang="en-US" smtClean="0"/>
              <a:t>;</a:t>
            </a:r>
            <a:endParaRPr lang="en-GB" smtClean="0"/>
          </a:p>
        </p:txBody>
      </p:sp>
      <p:sp>
        <p:nvSpPr>
          <p:cNvPr id="28675" name="Content Placeholder 2"/>
          <p:cNvSpPr>
            <a:spLocks noGrp="1"/>
          </p:cNvSpPr>
          <p:nvPr>
            <p:ph idx="1"/>
          </p:nvPr>
        </p:nvSpPr>
        <p:spPr/>
        <p:txBody>
          <a:bodyPr/>
          <a:lstStyle/>
          <a:p>
            <a:pPr eaLnBrk="1" hangingPunct="1"/>
            <a:r>
              <a:rPr lang="el-GR" smtClean="0"/>
              <a:t>Σύνολο κόμβων που διασυνδέονται με σκοπό</a:t>
            </a:r>
          </a:p>
          <a:p>
            <a:pPr lvl="1" eaLnBrk="1" hangingPunct="1"/>
            <a:r>
              <a:rPr lang="el-GR" smtClean="0">
                <a:solidFill>
                  <a:schemeClr val="tx2"/>
                </a:solidFill>
              </a:rPr>
              <a:t>την ανταλλαγή πληροφορίας</a:t>
            </a:r>
          </a:p>
          <a:p>
            <a:pPr lvl="1" eaLnBrk="1" hangingPunct="1"/>
            <a:r>
              <a:rPr lang="el-GR" smtClean="0">
                <a:solidFill>
                  <a:schemeClr val="tx2"/>
                </a:solidFill>
              </a:rPr>
              <a:t>την παροχή μιας υπηρεσίας</a:t>
            </a:r>
          </a:p>
          <a:p>
            <a:pPr lvl="1" eaLnBrk="1" hangingPunct="1"/>
            <a:r>
              <a:rPr lang="el-GR" smtClean="0">
                <a:solidFill>
                  <a:schemeClr val="tx2"/>
                </a:solidFill>
              </a:rPr>
              <a:t>τη</a:t>
            </a:r>
            <a:r>
              <a:rPr lang="el-GR" smtClean="0">
                <a:solidFill>
                  <a:schemeClr val="tx2"/>
                </a:solidFill>
                <a:latin typeface="Arial" charset="0"/>
              </a:rPr>
              <a:t>ν</a:t>
            </a:r>
            <a:r>
              <a:rPr lang="el-GR" smtClean="0">
                <a:solidFill>
                  <a:schemeClr val="tx2"/>
                </a:solidFill>
              </a:rPr>
              <a:t> συνεργασία μεταξύ συσκευών/χρηστών </a:t>
            </a:r>
            <a:endParaRPr lang="en-US" smtClean="0">
              <a:solidFill>
                <a:schemeClr val="tx2"/>
              </a:solidFill>
            </a:endParaRPr>
          </a:p>
          <a:p>
            <a:pPr eaLnBrk="1" hangingPunct="1">
              <a:buFont typeface="Georgia" pitchFamily="18" charset="0"/>
              <a:buNone/>
            </a:pPr>
            <a:endParaRPr lang="el-GR" smtClean="0"/>
          </a:p>
          <a:p>
            <a:pPr eaLnBrk="1" hangingPunct="1">
              <a:buFont typeface="Georgia" pitchFamily="18" charset="0"/>
              <a:buNone/>
            </a:pPr>
            <a:endParaRPr lang="en-GB" smtClean="0"/>
          </a:p>
        </p:txBody>
      </p:sp>
      <p:pic>
        <p:nvPicPr>
          <p:cNvPr id="28676" name="Picture 1028" descr="point_to_point"/>
          <p:cNvPicPr>
            <a:picLocks noChangeAspect="1" noChangeArrowheads="1"/>
          </p:cNvPicPr>
          <p:nvPr/>
        </p:nvPicPr>
        <p:blipFill>
          <a:blip r:embed="rId2" cstate="print"/>
          <a:srcRect/>
          <a:stretch>
            <a:fillRect/>
          </a:stretch>
        </p:blipFill>
        <p:spPr bwMode="auto">
          <a:xfrm>
            <a:off x="1071563" y="3857625"/>
            <a:ext cx="6789737" cy="130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mtClean="0">
                <a:latin typeface="Arial" charset="0"/>
              </a:rPr>
              <a:t>Πώς να  ζωγραφίσομε ένα δίκτυο</a:t>
            </a:r>
          </a:p>
        </p:txBody>
      </p:sp>
      <p:sp>
        <p:nvSpPr>
          <p:cNvPr id="29699" name="Rectangle 4"/>
          <p:cNvSpPr>
            <a:spLocks noChangeArrowheads="1"/>
          </p:cNvSpPr>
          <p:nvPr/>
        </p:nvSpPr>
        <p:spPr bwMode="auto">
          <a:xfrm>
            <a:off x="3348038" y="2492375"/>
            <a:ext cx="914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pic>
        <p:nvPicPr>
          <p:cNvPr id="29700" name="Picture 5"/>
          <p:cNvPicPr>
            <a:picLocks noChangeAspect="1" noChangeArrowheads="1"/>
          </p:cNvPicPr>
          <p:nvPr/>
        </p:nvPicPr>
        <p:blipFill>
          <a:blip r:embed="rId2" cstate="print"/>
          <a:srcRect/>
          <a:stretch>
            <a:fillRect/>
          </a:stretch>
        </p:blipFill>
        <p:spPr bwMode="auto">
          <a:xfrm>
            <a:off x="755650" y="1628775"/>
            <a:ext cx="6408738" cy="1916113"/>
          </a:xfrm>
          <a:prstGeom prst="rect">
            <a:avLst/>
          </a:prstGeom>
          <a:noFill/>
          <a:ln w="9525">
            <a:noFill/>
            <a:miter lim="800000"/>
            <a:headEnd/>
            <a:tailEnd/>
          </a:ln>
        </p:spPr>
      </p:pic>
      <p:sp>
        <p:nvSpPr>
          <p:cNvPr id="29701" name="Text Box 6"/>
          <p:cNvSpPr txBox="1">
            <a:spLocks noChangeArrowheads="1"/>
          </p:cNvSpPr>
          <p:nvPr/>
        </p:nvSpPr>
        <p:spPr bwMode="auto">
          <a:xfrm>
            <a:off x="546100" y="3403600"/>
            <a:ext cx="8294688" cy="2282825"/>
          </a:xfrm>
          <a:prstGeom prst="rect">
            <a:avLst/>
          </a:prstGeom>
          <a:noFill/>
          <a:ln w="12700">
            <a:noFill/>
            <a:miter lim="800000"/>
            <a:headEnd type="none" w="sm" len="sm"/>
            <a:tailEnd type="none" w="sm" len="sm"/>
          </a:ln>
        </p:spPr>
        <p:txBody>
          <a:bodyPr wrap="none">
            <a:spAutoFit/>
          </a:bodyPr>
          <a:lstStyle/>
          <a:p>
            <a:pPr algn="l"/>
            <a:r>
              <a:rPr lang="el-GR" sz="2400" u="sng">
                <a:latin typeface="Arial" charset="0"/>
              </a:rPr>
              <a:t>Πολλές ερωτήσεις</a:t>
            </a:r>
            <a:r>
              <a:rPr lang="en-US" sz="2400" u="sng">
                <a:latin typeface="Arial" charset="0"/>
              </a:rPr>
              <a:t>:</a:t>
            </a:r>
            <a:r>
              <a:rPr lang="en-US" sz="2400">
                <a:latin typeface="Arial" charset="0"/>
              </a:rPr>
              <a:t> </a:t>
            </a:r>
            <a:endParaRPr lang="el-GR" sz="2400">
              <a:latin typeface="Arial" charset="0"/>
            </a:endParaRPr>
          </a:p>
          <a:p>
            <a:pPr algn="l">
              <a:buFontTx/>
              <a:buChar char="•"/>
            </a:pPr>
            <a:r>
              <a:rPr lang="el-GR" sz="2400">
                <a:solidFill>
                  <a:srgbClr val="1E9242"/>
                </a:solidFill>
                <a:latin typeface="Arial" charset="0"/>
              </a:rPr>
              <a:t>Μέσω ποιάς τεχνολογίας</a:t>
            </a:r>
            <a:r>
              <a:rPr lang="el-GR" sz="2400">
                <a:latin typeface="Arial" charset="0"/>
              </a:rPr>
              <a:t> πραγματοποιείται η επικοινωνία ?</a:t>
            </a:r>
          </a:p>
          <a:p>
            <a:pPr algn="l">
              <a:buFontTx/>
              <a:buChar char="•"/>
            </a:pPr>
            <a:r>
              <a:rPr lang="el-GR" sz="2400">
                <a:latin typeface="Arial" charset="0"/>
              </a:rPr>
              <a:t>Τι ακριβώς είναι η </a:t>
            </a:r>
            <a:r>
              <a:rPr lang="el-GR" sz="2400">
                <a:solidFill>
                  <a:schemeClr val="accent1"/>
                </a:solidFill>
                <a:latin typeface="Arial" charset="0"/>
              </a:rPr>
              <a:t>ζεύξη</a:t>
            </a:r>
            <a:r>
              <a:rPr lang="el-GR" sz="2400">
                <a:latin typeface="Arial" charset="0"/>
              </a:rPr>
              <a:t>?</a:t>
            </a:r>
          </a:p>
          <a:p>
            <a:pPr algn="l">
              <a:buFontTx/>
              <a:buChar char="•"/>
            </a:pPr>
            <a:endParaRPr lang="el-GR" sz="2400">
              <a:latin typeface="Arial" charset="0"/>
            </a:endParaRPr>
          </a:p>
          <a:p>
            <a:pPr algn="l">
              <a:buFontTx/>
              <a:buChar char="•"/>
            </a:pPr>
            <a:r>
              <a:rPr lang="el-GR" sz="2400">
                <a:solidFill>
                  <a:srgbClr val="3333FF"/>
                </a:solidFill>
                <a:latin typeface="Arial" charset="0"/>
              </a:rPr>
              <a:t>Πώς </a:t>
            </a:r>
            <a:r>
              <a:rPr lang="el-GR" sz="2400">
                <a:latin typeface="Arial" charset="0"/>
              </a:rPr>
              <a:t>στέλνομε δεδομένα? </a:t>
            </a:r>
          </a:p>
          <a:p>
            <a:pPr algn="l">
              <a:buFontTx/>
              <a:buChar char="•"/>
            </a:pPr>
            <a:r>
              <a:rPr lang="el-GR" sz="2400">
                <a:solidFill>
                  <a:srgbClr val="CA4AB5"/>
                </a:solidFill>
                <a:latin typeface="Arial" charset="0"/>
              </a:rPr>
              <a:t>Πότε </a:t>
            </a:r>
            <a:r>
              <a:rPr lang="el-GR" sz="2400">
                <a:latin typeface="Arial" charset="0"/>
              </a:rPr>
              <a:t>μιλάμε? Σε τι </a:t>
            </a:r>
            <a:r>
              <a:rPr lang="en-US" sz="2400">
                <a:solidFill>
                  <a:srgbClr val="1E9242"/>
                </a:solidFill>
                <a:latin typeface="Arial" charset="0"/>
              </a:rPr>
              <a:t>“format”</a:t>
            </a:r>
            <a:r>
              <a:rPr lang="en-US" sz="2400">
                <a:latin typeface="Arial" charset="0"/>
              </a:rPr>
              <a:t> </a:t>
            </a:r>
            <a:r>
              <a:rPr lang="el-GR" sz="2400">
                <a:latin typeface="Arial" charset="0"/>
              </a:rPr>
              <a:t>στέλνομε τα δεδομένα?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l-GR" smtClean="0"/>
              <a:t>Τι είναι ένα δίκτυο</a:t>
            </a:r>
            <a:r>
              <a:rPr lang="en-GB" smtClean="0"/>
              <a:t>;</a:t>
            </a:r>
          </a:p>
        </p:txBody>
      </p:sp>
      <p:sp>
        <p:nvSpPr>
          <p:cNvPr id="30723" name="Content Placeholder 2"/>
          <p:cNvSpPr>
            <a:spLocks noGrp="1"/>
          </p:cNvSpPr>
          <p:nvPr>
            <p:ph idx="1"/>
          </p:nvPr>
        </p:nvSpPr>
        <p:spPr>
          <a:xfrm>
            <a:off x="285750" y="1285875"/>
            <a:ext cx="8858250" cy="4465638"/>
          </a:xfrm>
        </p:spPr>
        <p:txBody>
          <a:bodyPr/>
          <a:lstStyle/>
          <a:p>
            <a:pPr eaLnBrk="1" hangingPunct="1"/>
            <a:r>
              <a:rPr lang="el-GR" smtClean="0"/>
              <a:t>Συλλ</a:t>
            </a:r>
            <a:r>
              <a:rPr lang="el-GR" smtClean="0">
                <a:latin typeface="Arial" charset="0"/>
              </a:rPr>
              <a:t>ο</a:t>
            </a:r>
            <a:r>
              <a:rPr lang="el-GR" smtClean="0"/>
              <a:t>γή από </a:t>
            </a:r>
            <a:r>
              <a:rPr lang="el-GR" smtClean="0">
                <a:solidFill>
                  <a:srgbClr val="3333FF"/>
                </a:solidFill>
              </a:rPr>
              <a:t>κόμβους</a:t>
            </a:r>
            <a:r>
              <a:rPr lang="el-GR" smtClean="0"/>
              <a:t> και </a:t>
            </a:r>
            <a:r>
              <a:rPr lang="el-GR" smtClean="0">
                <a:solidFill>
                  <a:srgbClr val="3333FF"/>
                </a:solidFill>
              </a:rPr>
              <a:t>ζεύξεις</a:t>
            </a:r>
            <a:r>
              <a:rPr lang="el-GR" smtClean="0"/>
              <a:t> που τους συνδέουν</a:t>
            </a:r>
          </a:p>
          <a:p>
            <a:pPr eaLnBrk="1" hangingPunct="1"/>
            <a:r>
              <a:rPr lang="el-GR" sz="2600" smtClean="0"/>
              <a:t>Αυτό είναι αόριστο. Γιατί</a:t>
            </a:r>
            <a:r>
              <a:rPr lang="en-GB" sz="2600" smtClean="0"/>
              <a:t>; </a:t>
            </a:r>
            <a:r>
              <a:rPr lang="el-GR" sz="2600" smtClean="0"/>
              <a:t>Θεωρείστε διαφορετικά δίκτυα</a:t>
            </a:r>
            <a:r>
              <a:rPr lang="en-GB" sz="2600" smtClean="0"/>
              <a:t>:</a:t>
            </a:r>
          </a:p>
          <a:p>
            <a:pPr lvl="1" eaLnBrk="1" hangingPunct="1"/>
            <a:r>
              <a:rPr lang="el-GR" sz="2400" smtClean="0"/>
              <a:t>Διαδίκτυο</a:t>
            </a:r>
          </a:p>
          <a:p>
            <a:pPr lvl="1" eaLnBrk="1" hangingPunct="1"/>
            <a:r>
              <a:rPr lang="el-GR" sz="2400" smtClean="0"/>
              <a:t>Τηλεφωνικό δίκτυο</a:t>
            </a:r>
          </a:p>
          <a:p>
            <a:pPr lvl="1" eaLnBrk="1" hangingPunct="1"/>
            <a:r>
              <a:rPr lang="el-GR" sz="2400" smtClean="0"/>
              <a:t>Το σπίτι σας</a:t>
            </a:r>
          </a:p>
          <a:p>
            <a:pPr lvl="1" eaLnBrk="1" hangingPunct="1"/>
            <a:r>
              <a:rPr lang="el-GR" sz="2400" smtClean="0">
                <a:latin typeface="Arial" charset="0"/>
              </a:rPr>
              <a:t>Κ</a:t>
            </a:r>
            <a:r>
              <a:rPr lang="el-GR" sz="2400" smtClean="0"/>
              <a:t>ινητά τηλέφωνα</a:t>
            </a:r>
            <a:endParaRPr lang="el-GR" sz="2400" smtClean="0">
              <a:latin typeface="Arial" charset="0"/>
            </a:endParaRPr>
          </a:p>
          <a:p>
            <a:pPr lvl="1" eaLnBrk="1" hangingPunct="1"/>
            <a:r>
              <a:rPr lang="el-GR" sz="2400" smtClean="0">
                <a:latin typeface="Arial" charset="0"/>
              </a:rPr>
              <a:t>Δ</a:t>
            </a:r>
            <a:r>
              <a:rPr lang="el-GR" sz="2400" smtClean="0"/>
              <a:t>ίκτυα αισθητήρων</a:t>
            </a:r>
          </a:p>
          <a:p>
            <a:pPr eaLnBrk="1" hangingPunct="1"/>
            <a:r>
              <a:rPr lang="el-GR" sz="2600" smtClean="0"/>
              <a:t>Επικεντρωνόμαστε στο διαδίκτυο λαμβάνοντας υπόψιν και τα κοινά σημεία με τα άλλα δίκτυα</a:t>
            </a:r>
            <a:endParaRPr lang="en-GB" sz="26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403350" y="0"/>
            <a:ext cx="5737225" cy="823913"/>
          </a:xfrm>
          <a:prstGeom prst="rect">
            <a:avLst/>
          </a:prstGeom>
          <a:noFill/>
          <a:ln w="9525">
            <a:noFill/>
            <a:miter lim="800000"/>
            <a:headEnd/>
            <a:tailEnd/>
          </a:ln>
        </p:spPr>
        <p:txBody>
          <a:bodyPr wrap="none">
            <a:spAutoFit/>
          </a:bodyPr>
          <a:lstStyle/>
          <a:p>
            <a:pPr algn="l"/>
            <a:r>
              <a:rPr lang="el-GR" sz="4800" b="1">
                <a:solidFill>
                  <a:srgbClr val="CC3300"/>
                </a:solidFill>
                <a:latin typeface="Comic Sans MS" pitchFamily="66" charset="0"/>
              </a:rPr>
              <a:t>Δίκτυα ως γράφοι</a:t>
            </a:r>
            <a:r>
              <a:rPr lang="el-GR" sz="4800" b="1">
                <a:solidFill>
                  <a:srgbClr val="CC3300"/>
                </a:solidFill>
                <a:latin typeface="Arial" charset="0"/>
              </a:rPr>
              <a:t> </a:t>
            </a:r>
            <a:endParaRPr lang="en-US" sz="4800" b="1">
              <a:solidFill>
                <a:srgbClr val="CC3300"/>
              </a:solidFill>
              <a:latin typeface="Arial" charset="0"/>
            </a:endParaRPr>
          </a:p>
        </p:txBody>
      </p:sp>
      <p:sp>
        <p:nvSpPr>
          <p:cNvPr id="107523" name="Text Box 3"/>
          <p:cNvSpPr txBox="1">
            <a:spLocks noChangeArrowheads="1"/>
          </p:cNvSpPr>
          <p:nvPr/>
        </p:nvSpPr>
        <p:spPr bwMode="auto">
          <a:xfrm>
            <a:off x="0" y="1295400"/>
            <a:ext cx="9144000" cy="915988"/>
          </a:xfrm>
          <a:prstGeom prst="rect">
            <a:avLst/>
          </a:prstGeom>
          <a:noFill/>
          <a:ln w="9525">
            <a:noFill/>
            <a:miter lim="800000"/>
            <a:headEnd/>
            <a:tailEnd/>
          </a:ln>
        </p:spPr>
        <p:txBody>
          <a:bodyPr>
            <a:spAutoFit/>
          </a:bodyPr>
          <a:lstStyle/>
          <a:p>
            <a:pPr algn="l">
              <a:buClr>
                <a:srgbClr val="FF0000"/>
              </a:buClr>
              <a:buFont typeface="Wingdings" pitchFamily="2" charset="2"/>
              <a:buChar char="q"/>
            </a:pPr>
            <a:r>
              <a:rPr lang="el-GR" sz="1800" b="1">
                <a:latin typeface="Arial" charset="0"/>
              </a:rPr>
              <a:t> Τα δίκτυα μπορούν να αναπαρασταθούν ως κατευθυνόμενοι ή μη-κατευθυνόμενοι γράφοι</a:t>
            </a:r>
            <a:r>
              <a:rPr lang="en-US" sz="1800" b="1">
                <a:latin typeface="Arial" charset="0"/>
              </a:rPr>
              <a:t>: </a:t>
            </a:r>
            <a:r>
              <a:rPr lang="el-GR" sz="1800" b="1">
                <a:latin typeface="Arial" charset="0"/>
              </a:rPr>
              <a:t>όταν δύο κόμβοι μπορούν να επικοινωνήσουν άμεσα (δίχως τη βοήθεια κάποιου τρίτου), ενώνονται με μία ακμή</a:t>
            </a:r>
            <a:endParaRPr lang="en-US" sz="1800">
              <a:latin typeface="Arial" charset="0"/>
            </a:endParaRPr>
          </a:p>
        </p:txBody>
      </p:sp>
      <p:sp>
        <p:nvSpPr>
          <p:cNvPr id="107524" name="Text Box 4"/>
          <p:cNvSpPr txBox="1">
            <a:spLocks noChangeArrowheads="1"/>
          </p:cNvSpPr>
          <p:nvPr/>
        </p:nvSpPr>
        <p:spPr bwMode="auto">
          <a:xfrm>
            <a:off x="0" y="4343400"/>
            <a:ext cx="9144000" cy="915988"/>
          </a:xfrm>
          <a:prstGeom prst="rect">
            <a:avLst/>
          </a:prstGeom>
          <a:noFill/>
          <a:ln w="9525">
            <a:noFill/>
            <a:miter lim="800000"/>
            <a:headEnd/>
            <a:tailEnd/>
          </a:ln>
        </p:spPr>
        <p:txBody>
          <a:bodyPr>
            <a:spAutoFit/>
          </a:bodyPr>
          <a:lstStyle/>
          <a:p>
            <a:pPr algn="l">
              <a:buClr>
                <a:srgbClr val="FF0000"/>
              </a:buClr>
              <a:buFont typeface="Wingdings" pitchFamily="2" charset="2"/>
              <a:buChar char="q"/>
            </a:pPr>
            <a:r>
              <a:rPr lang="el-GR" sz="1800" b="1">
                <a:latin typeface="Arial" charset="0"/>
              </a:rPr>
              <a:t> Οι κόμβοι και οι ακμές μπορούν να αποκτήσουν ένα βάρος που θα «ποσοτικοποιήσει» μία παράμετρο που σχετίζεται με τους κόμβους ή τη μεταξύ τους επικοινωνία</a:t>
            </a:r>
            <a:endParaRPr lang="en-US" sz="1800">
              <a:latin typeface="Arial" charset="0"/>
            </a:endParaRPr>
          </a:p>
        </p:txBody>
      </p:sp>
      <p:grpSp>
        <p:nvGrpSpPr>
          <p:cNvPr id="2" name="Group 5"/>
          <p:cNvGrpSpPr>
            <a:grpSpLocks/>
          </p:cNvGrpSpPr>
          <p:nvPr/>
        </p:nvGrpSpPr>
        <p:grpSpPr bwMode="auto">
          <a:xfrm>
            <a:off x="2590800" y="4953000"/>
            <a:ext cx="4514850" cy="1738313"/>
            <a:chOff x="1632" y="3120"/>
            <a:chExt cx="2844" cy="1095"/>
          </a:xfrm>
        </p:grpSpPr>
        <p:sp>
          <p:nvSpPr>
            <p:cNvPr id="31798" name="Text Box 6"/>
            <p:cNvSpPr txBox="1">
              <a:spLocks noChangeArrowheads="1"/>
            </p:cNvSpPr>
            <p:nvPr/>
          </p:nvSpPr>
          <p:spPr bwMode="auto">
            <a:xfrm>
              <a:off x="1824" y="3840"/>
              <a:ext cx="249" cy="173"/>
            </a:xfrm>
            <a:prstGeom prst="rect">
              <a:avLst/>
            </a:prstGeom>
            <a:noFill/>
            <a:ln w="9525">
              <a:noFill/>
              <a:miter lim="800000"/>
              <a:headEnd/>
              <a:tailEnd/>
            </a:ln>
          </p:spPr>
          <p:txBody>
            <a:bodyPr wrap="none">
              <a:spAutoFit/>
            </a:bodyPr>
            <a:lstStyle/>
            <a:p>
              <a:pPr algn="l"/>
              <a:r>
                <a:rPr lang="en-US" sz="1200">
                  <a:latin typeface="Arial" charset="0"/>
                </a:rPr>
                <a:t>2.5</a:t>
              </a:r>
            </a:p>
          </p:txBody>
        </p:sp>
        <p:grpSp>
          <p:nvGrpSpPr>
            <p:cNvPr id="31799" name="Group 7"/>
            <p:cNvGrpSpPr>
              <a:grpSpLocks/>
            </p:cNvGrpSpPr>
            <p:nvPr/>
          </p:nvGrpSpPr>
          <p:grpSpPr bwMode="auto">
            <a:xfrm>
              <a:off x="1680" y="3120"/>
              <a:ext cx="1161" cy="803"/>
              <a:chOff x="1680" y="3237"/>
              <a:chExt cx="1161" cy="803"/>
            </a:xfrm>
          </p:grpSpPr>
          <p:sp>
            <p:nvSpPr>
              <p:cNvPr id="31813" name="Oval 8"/>
              <p:cNvSpPr>
                <a:spLocks noChangeAspect="1" noChangeArrowheads="1"/>
              </p:cNvSpPr>
              <p:nvPr/>
            </p:nvSpPr>
            <p:spPr bwMode="auto">
              <a:xfrm>
                <a:off x="1680" y="3312"/>
                <a:ext cx="200" cy="200"/>
              </a:xfrm>
              <a:prstGeom prst="ellipse">
                <a:avLst/>
              </a:prstGeom>
              <a:noFill/>
              <a:ln w="19050">
                <a:solidFill>
                  <a:srgbClr val="000000"/>
                </a:solidFill>
                <a:round/>
                <a:headEnd/>
                <a:tailEnd/>
              </a:ln>
            </p:spPr>
            <p:txBody>
              <a:bodyPr anchor="ctr"/>
              <a:lstStyle/>
              <a:p>
                <a:endParaRPr lang="en-GB"/>
              </a:p>
            </p:txBody>
          </p:sp>
          <p:sp>
            <p:nvSpPr>
              <p:cNvPr id="31814" name="Oval 9"/>
              <p:cNvSpPr>
                <a:spLocks noChangeAspect="1" noChangeArrowheads="1"/>
              </p:cNvSpPr>
              <p:nvPr/>
            </p:nvSpPr>
            <p:spPr bwMode="auto">
              <a:xfrm>
                <a:off x="2016" y="3600"/>
                <a:ext cx="200" cy="200"/>
              </a:xfrm>
              <a:prstGeom prst="ellipse">
                <a:avLst/>
              </a:prstGeom>
              <a:noFill/>
              <a:ln w="19050">
                <a:solidFill>
                  <a:srgbClr val="000000"/>
                </a:solidFill>
                <a:round/>
                <a:headEnd/>
                <a:tailEnd/>
              </a:ln>
            </p:spPr>
            <p:txBody>
              <a:bodyPr anchor="ctr"/>
              <a:lstStyle/>
              <a:p>
                <a:endParaRPr lang="en-GB"/>
              </a:p>
            </p:txBody>
          </p:sp>
          <p:sp>
            <p:nvSpPr>
              <p:cNvPr id="31815" name="Oval 10"/>
              <p:cNvSpPr>
                <a:spLocks noChangeAspect="1" noChangeArrowheads="1"/>
              </p:cNvSpPr>
              <p:nvPr/>
            </p:nvSpPr>
            <p:spPr bwMode="auto">
              <a:xfrm>
                <a:off x="1680" y="3840"/>
                <a:ext cx="200" cy="200"/>
              </a:xfrm>
              <a:prstGeom prst="ellipse">
                <a:avLst/>
              </a:prstGeom>
              <a:noFill/>
              <a:ln w="19050">
                <a:solidFill>
                  <a:srgbClr val="000000"/>
                </a:solidFill>
                <a:round/>
                <a:headEnd/>
                <a:tailEnd/>
              </a:ln>
            </p:spPr>
            <p:txBody>
              <a:bodyPr anchor="ctr"/>
              <a:lstStyle/>
              <a:p>
                <a:endParaRPr lang="en-GB"/>
              </a:p>
            </p:txBody>
          </p:sp>
          <p:sp>
            <p:nvSpPr>
              <p:cNvPr id="31816" name="Freeform 11"/>
              <p:cNvSpPr>
                <a:spLocks/>
              </p:cNvSpPr>
              <p:nvPr/>
            </p:nvSpPr>
            <p:spPr bwMode="auto">
              <a:xfrm>
                <a:off x="1856" y="3476"/>
                <a:ext cx="188" cy="156"/>
              </a:xfrm>
              <a:custGeom>
                <a:avLst/>
                <a:gdLst>
                  <a:gd name="T0" fmla="*/ 0 w 188"/>
                  <a:gd name="T1" fmla="*/ 0 h 156"/>
                  <a:gd name="T2" fmla="*/ 188 w 188"/>
                  <a:gd name="T3" fmla="*/ 156 h 156"/>
                  <a:gd name="T4" fmla="*/ 0 60000 65536"/>
                  <a:gd name="T5" fmla="*/ 0 60000 65536"/>
                  <a:gd name="T6" fmla="*/ 0 w 188"/>
                  <a:gd name="T7" fmla="*/ 0 h 156"/>
                  <a:gd name="T8" fmla="*/ 188 w 188"/>
                  <a:gd name="T9" fmla="*/ 156 h 156"/>
                </a:gdLst>
                <a:ahLst/>
                <a:cxnLst>
                  <a:cxn ang="T4">
                    <a:pos x="T0" y="T1"/>
                  </a:cxn>
                  <a:cxn ang="T5">
                    <a:pos x="T2" y="T3"/>
                  </a:cxn>
                </a:cxnLst>
                <a:rect l="T6" t="T7" r="T8" b="T9"/>
                <a:pathLst>
                  <a:path w="188" h="156">
                    <a:moveTo>
                      <a:pt x="0" y="0"/>
                    </a:moveTo>
                    <a:lnTo>
                      <a:pt x="188" y="156"/>
                    </a:lnTo>
                  </a:path>
                </a:pathLst>
              </a:custGeom>
              <a:noFill/>
              <a:ln w="19050">
                <a:solidFill>
                  <a:schemeClr val="tx1"/>
                </a:solidFill>
                <a:round/>
                <a:headEnd/>
                <a:tailEnd/>
              </a:ln>
            </p:spPr>
            <p:txBody>
              <a:bodyPr/>
              <a:lstStyle/>
              <a:p>
                <a:endParaRPr lang="en-GB"/>
              </a:p>
            </p:txBody>
          </p:sp>
          <p:sp>
            <p:nvSpPr>
              <p:cNvPr id="31817" name="Freeform 12"/>
              <p:cNvSpPr>
                <a:spLocks/>
              </p:cNvSpPr>
              <p:nvPr/>
            </p:nvSpPr>
            <p:spPr bwMode="auto">
              <a:xfrm>
                <a:off x="1868" y="3764"/>
                <a:ext cx="180" cy="136"/>
              </a:xfrm>
              <a:custGeom>
                <a:avLst/>
                <a:gdLst>
                  <a:gd name="T0" fmla="*/ 0 w 180"/>
                  <a:gd name="T1" fmla="*/ 136 h 136"/>
                  <a:gd name="T2" fmla="*/ 180 w 180"/>
                  <a:gd name="T3" fmla="*/ 0 h 136"/>
                  <a:gd name="T4" fmla="*/ 0 60000 65536"/>
                  <a:gd name="T5" fmla="*/ 0 60000 65536"/>
                  <a:gd name="T6" fmla="*/ 0 w 180"/>
                  <a:gd name="T7" fmla="*/ 0 h 136"/>
                  <a:gd name="T8" fmla="*/ 180 w 180"/>
                  <a:gd name="T9" fmla="*/ 136 h 136"/>
                </a:gdLst>
                <a:ahLst/>
                <a:cxnLst>
                  <a:cxn ang="T4">
                    <a:pos x="T0" y="T1"/>
                  </a:cxn>
                  <a:cxn ang="T5">
                    <a:pos x="T2" y="T3"/>
                  </a:cxn>
                </a:cxnLst>
                <a:rect l="T6" t="T7" r="T8" b="T9"/>
                <a:pathLst>
                  <a:path w="180" h="136">
                    <a:moveTo>
                      <a:pt x="0" y="136"/>
                    </a:moveTo>
                    <a:lnTo>
                      <a:pt x="180" y="0"/>
                    </a:lnTo>
                  </a:path>
                </a:pathLst>
              </a:custGeom>
              <a:noFill/>
              <a:ln w="19050">
                <a:solidFill>
                  <a:schemeClr val="tx1"/>
                </a:solidFill>
                <a:round/>
                <a:headEnd/>
                <a:tailEnd/>
              </a:ln>
            </p:spPr>
            <p:txBody>
              <a:bodyPr/>
              <a:lstStyle/>
              <a:p>
                <a:endParaRPr lang="en-GB"/>
              </a:p>
            </p:txBody>
          </p:sp>
          <p:sp>
            <p:nvSpPr>
              <p:cNvPr id="31818" name="Oval 13"/>
              <p:cNvSpPr>
                <a:spLocks noChangeAspect="1" noChangeArrowheads="1"/>
              </p:cNvSpPr>
              <p:nvPr/>
            </p:nvSpPr>
            <p:spPr bwMode="auto">
              <a:xfrm>
                <a:off x="2496" y="3600"/>
                <a:ext cx="200" cy="200"/>
              </a:xfrm>
              <a:prstGeom prst="ellipse">
                <a:avLst/>
              </a:prstGeom>
              <a:noFill/>
              <a:ln w="19050">
                <a:solidFill>
                  <a:srgbClr val="000000"/>
                </a:solidFill>
                <a:round/>
                <a:headEnd/>
                <a:tailEnd/>
              </a:ln>
            </p:spPr>
            <p:txBody>
              <a:bodyPr anchor="ctr"/>
              <a:lstStyle/>
              <a:p>
                <a:endParaRPr lang="en-GB"/>
              </a:p>
            </p:txBody>
          </p:sp>
          <p:sp>
            <p:nvSpPr>
              <p:cNvPr id="31819" name="Line 14"/>
              <p:cNvSpPr>
                <a:spLocks noChangeShapeType="1"/>
              </p:cNvSpPr>
              <p:nvPr/>
            </p:nvSpPr>
            <p:spPr bwMode="auto">
              <a:xfrm>
                <a:off x="2208" y="3696"/>
                <a:ext cx="288" cy="0"/>
              </a:xfrm>
              <a:prstGeom prst="line">
                <a:avLst/>
              </a:prstGeom>
              <a:noFill/>
              <a:ln w="19050">
                <a:solidFill>
                  <a:schemeClr val="tx1"/>
                </a:solidFill>
                <a:round/>
                <a:headEnd/>
                <a:tailEnd/>
              </a:ln>
            </p:spPr>
            <p:txBody>
              <a:bodyPr/>
              <a:lstStyle/>
              <a:p>
                <a:endParaRPr lang="en-US"/>
              </a:p>
            </p:txBody>
          </p:sp>
          <p:sp>
            <p:nvSpPr>
              <p:cNvPr id="31820" name="Text Box 15"/>
              <p:cNvSpPr txBox="1">
                <a:spLocks noChangeArrowheads="1"/>
              </p:cNvSpPr>
              <p:nvPr/>
            </p:nvSpPr>
            <p:spPr bwMode="auto">
              <a:xfrm>
                <a:off x="1862" y="3237"/>
                <a:ext cx="249" cy="173"/>
              </a:xfrm>
              <a:prstGeom prst="rect">
                <a:avLst/>
              </a:prstGeom>
              <a:noFill/>
              <a:ln w="9525">
                <a:noFill/>
                <a:miter lim="800000"/>
                <a:headEnd/>
                <a:tailEnd/>
              </a:ln>
            </p:spPr>
            <p:txBody>
              <a:bodyPr wrap="none">
                <a:spAutoFit/>
              </a:bodyPr>
              <a:lstStyle/>
              <a:p>
                <a:pPr algn="l"/>
                <a:r>
                  <a:rPr lang="en-US" sz="1200">
                    <a:latin typeface="Arial" charset="0"/>
                  </a:rPr>
                  <a:t>2.5</a:t>
                </a:r>
              </a:p>
            </p:txBody>
          </p:sp>
          <p:sp>
            <p:nvSpPr>
              <p:cNvPr id="31821" name="Text Box 16"/>
              <p:cNvSpPr txBox="1">
                <a:spLocks noChangeArrowheads="1"/>
              </p:cNvSpPr>
              <p:nvPr/>
            </p:nvSpPr>
            <p:spPr bwMode="auto">
              <a:xfrm>
                <a:off x="2112" y="3408"/>
                <a:ext cx="249" cy="173"/>
              </a:xfrm>
              <a:prstGeom prst="rect">
                <a:avLst/>
              </a:prstGeom>
              <a:noFill/>
              <a:ln w="9525">
                <a:noFill/>
                <a:miter lim="800000"/>
                <a:headEnd/>
                <a:tailEnd/>
              </a:ln>
            </p:spPr>
            <p:txBody>
              <a:bodyPr wrap="none">
                <a:spAutoFit/>
              </a:bodyPr>
              <a:lstStyle/>
              <a:p>
                <a:pPr algn="l"/>
                <a:r>
                  <a:rPr lang="en-US" sz="1200">
                    <a:latin typeface="Arial" charset="0"/>
                  </a:rPr>
                  <a:t>7.3</a:t>
                </a:r>
              </a:p>
            </p:txBody>
          </p:sp>
          <p:sp>
            <p:nvSpPr>
              <p:cNvPr id="31822" name="Text Box 17"/>
              <p:cNvSpPr txBox="1">
                <a:spLocks noChangeArrowheads="1"/>
              </p:cNvSpPr>
              <p:nvPr/>
            </p:nvSpPr>
            <p:spPr bwMode="auto">
              <a:xfrm>
                <a:off x="2592" y="3408"/>
                <a:ext cx="249" cy="173"/>
              </a:xfrm>
              <a:prstGeom prst="rect">
                <a:avLst/>
              </a:prstGeom>
              <a:noFill/>
              <a:ln w="9525">
                <a:noFill/>
                <a:miter lim="800000"/>
                <a:headEnd/>
                <a:tailEnd/>
              </a:ln>
            </p:spPr>
            <p:txBody>
              <a:bodyPr wrap="none">
                <a:spAutoFit/>
              </a:bodyPr>
              <a:lstStyle/>
              <a:p>
                <a:pPr algn="l"/>
                <a:r>
                  <a:rPr lang="en-US" sz="1200">
                    <a:latin typeface="Arial" charset="0"/>
                  </a:rPr>
                  <a:t>3.3</a:t>
                </a:r>
              </a:p>
            </p:txBody>
          </p:sp>
        </p:grpSp>
        <p:grpSp>
          <p:nvGrpSpPr>
            <p:cNvPr id="31800" name="Group 18"/>
            <p:cNvGrpSpPr>
              <a:grpSpLocks/>
            </p:cNvGrpSpPr>
            <p:nvPr/>
          </p:nvGrpSpPr>
          <p:grpSpPr bwMode="auto">
            <a:xfrm>
              <a:off x="3360" y="3216"/>
              <a:ext cx="1100" cy="728"/>
              <a:chOff x="3456" y="3312"/>
              <a:chExt cx="1100" cy="728"/>
            </a:xfrm>
          </p:grpSpPr>
          <p:sp>
            <p:nvSpPr>
              <p:cNvPr id="31803" name="Oval 19"/>
              <p:cNvSpPr>
                <a:spLocks noChangeAspect="1" noChangeArrowheads="1"/>
              </p:cNvSpPr>
              <p:nvPr/>
            </p:nvSpPr>
            <p:spPr bwMode="auto">
              <a:xfrm>
                <a:off x="3876" y="3588"/>
                <a:ext cx="200" cy="200"/>
              </a:xfrm>
              <a:prstGeom prst="ellipse">
                <a:avLst/>
              </a:prstGeom>
              <a:noFill/>
              <a:ln w="19050">
                <a:solidFill>
                  <a:srgbClr val="000000"/>
                </a:solidFill>
                <a:round/>
                <a:headEnd/>
                <a:tailEnd/>
              </a:ln>
            </p:spPr>
            <p:txBody>
              <a:bodyPr anchor="ctr"/>
              <a:lstStyle/>
              <a:p>
                <a:endParaRPr lang="en-GB"/>
              </a:p>
            </p:txBody>
          </p:sp>
          <p:sp>
            <p:nvSpPr>
              <p:cNvPr id="31804" name="Oval 20"/>
              <p:cNvSpPr>
                <a:spLocks noChangeAspect="1" noChangeArrowheads="1"/>
              </p:cNvSpPr>
              <p:nvPr/>
            </p:nvSpPr>
            <p:spPr bwMode="auto">
              <a:xfrm>
                <a:off x="4356" y="3588"/>
                <a:ext cx="200" cy="200"/>
              </a:xfrm>
              <a:prstGeom prst="ellipse">
                <a:avLst/>
              </a:prstGeom>
              <a:noFill/>
              <a:ln w="19050">
                <a:solidFill>
                  <a:srgbClr val="000000"/>
                </a:solidFill>
                <a:round/>
                <a:headEnd/>
                <a:tailEnd/>
              </a:ln>
            </p:spPr>
            <p:txBody>
              <a:bodyPr anchor="ctr"/>
              <a:lstStyle/>
              <a:p>
                <a:endParaRPr lang="en-GB"/>
              </a:p>
            </p:txBody>
          </p:sp>
          <p:sp>
            <p:nvSpPr>
              <p:cNvPr id="31805" name="Freeform 21"/>
              <p:cNvSpPr>
                <a:spLocks/>
              </p:cNvSpPr>
              <p:nvPr/>
            </p:nvSpPr>
            <p:spPr bwMode="auto">
              <a:xfrm>
                <a:off x="3632" y="3748"/>
                <a:ext cx="256" cy="140"/>
              </a:xfrm>
              <a:custGeom>
                <a:avLst/>
                <a:gdLst>
                  <a:gd name="T0" fmla="*/ 0 w 256"/>
                  <a:gd name="T1" fmla="*/ 140 h 140"/>
                  <a:gd name="T2" fmla="*/ 256 w 256"/>
                  <a:gd name="T3" fmla="*/ 0 h 140"/>
                  <a:gd name="T4" fmla="*/ 0 60000 65536"/>
                  <a:gd name="T5" fmla="*/ 0 60000 65536"/>
                  <a:gd name="T6" fmla="*/ 0 w 256"/>
                  <a:gd name="T7" fmla="*/ 0 h 140"/>
                  <a:gd name="T8" fmla="*/ 256 w 256"/>
                  <a:gd name="T9" fmla="*/ 140 h 140"/>
                </a:gdLst>
                <a:ahLst/>
                <a:cxnLst>
                  <a:cxn ang="T4">
                    <a:pos x="T0" y="T1"/>
                  </a:cxn>
                  <a:cxn ang="T5">
                    <a:pos x="T2" y="T3"/>
                  </a:cxn>
                </a:cxnLst>
                <a:rect l="T6" t="T7" r="T8" b="T9"/>
                <a:pathLst>
                  <a:path w="256" h="140">
                    <a:moveTo>
                      <a:pt x="0" y="140"/>
                    </a:moveTo>
                    <a:lnTo>
                      <a:pt x="256" y="0"/>
                    </a:lnTo>
                  </a:path>
                </a:pathLst>
              </a:custGeom>
              <a:noFill/>
              <a:ln w="19050">
                <a:solidFill>
                  <a:schemeClr val="tx1"/>
                </a:solidFill>
                <a:round/>
                <a:headEnd/>
                <a:tailEnd/>
              </a:ln>
            </p:spPr>
            <p:txBody>
              <a:bodyPr/>
              <a:lstStyle/>
              <a:p>
                <a:endParaRPr lang="en-GB"/>
              </a:p>
            </p:txBody>
          </p:sp>
          <p:sp>
            <p:nvSpPr>
              <p:cNvPr id="31806" name="Freeform 22"/>
              <p:cNvSpPr>
                <a:spLocks/>
              </p:cNvSpPr>
              <p:nvPr/>
            </p:nvSpPr>
            <p:spPr bwMode="auto">
              <a:xfrm>
                <a:off x="4080" y="3696"/>
                <a:ext cx="280" cy="1"/>
              </a:xfrm>
              <a:custGeom>
                <a:avLst/>
                <a:gdLst>
                  <a:gd name="T0" fmla="*/ 0 w 280"/>
                  <a:gd name="T1" fmla="*/ 0 h 1"/>
                  <a:gd name="T2" fmla="*/ 280 w 280"/>
                  <a:gd name="T3" fmla="*/ 0 h 1"/>
                  <a:gd name="T4" fmla="*/ 0 60000 65536"/>
                  <a:gd name="T5" fmla="*/ 0 60000 65536"/>
                  <a:gd name="T6" fmla="*/ 0 w 280"/>
                  <a:gd name="T7" fmla="*/ 0 h 1"/>
                  <a:gd name="T8" fmla="*/ 280 w 280"/>
                  <a:gd name="T9" fmla="*/ 1 h 1"/>
                </a:gdLst>
                <a:ahLst/>
                <a:cxnLst>
                  <a:cxn ang="T4">
                    <a:pos x="T0" y="T1"/>
                  </a:cxn>
                  <a:cxn ang="T5">
                    <a:pos x="T2" y="T3"/>
                  </a:cxn>
                </a:cxnLst>
                <a:rect l="T6" t="T7" r="T8" b="T9"/>
                <a:pathLst>
                  <a:path w="280" h="1">
                    <a:moveTo>
                      <a:pt x="0" y="0"/>
                    </a:moveTo>
                    <a:lnTo>
                      <a:pt x="280" y="0"/>
                    </a:lnTo>
                  </a:path>
                </a:pathLst>
              </a:custGeom>
              <a:noFill/>
              <a:ln w="19050">
                <a:solidFill>
                  <a:schemeClr val="tx1"/>
                </a:solidFill>
                <a:round/>
                <a:headEnd/>
                <a:tailEnd/>
              </a:ln>
            </p:spPr>
            <p:txBody>
              <a:bodyPr/>
              <a:lstStyle/>
              <a:p>
                <a:endParaRPr lang="en-GB"/>
              </a:p>
            </p:txBody>
          </p:sp>
          <p:sp>
            <p:nvSpPr>
              <p:cNvPr id="31807" name="Oval 23"/>
              <p:cNvSpPr>
                <a:spLocks noChangeAspect="1" noChangeArrowheads="1"/>
              </p:cNvSpPr>
              <p:nvPr/>
            </p:nvSpPr>
            <p:spPr bwMode="auto">
              <a:xfrm>
                <a:off x="3456" y="3312"/>
                <a:ext cx="200" cy="200"/>
              </a:xfrm>
              <a:prstGeom prst="ellipse">
                <a:avLst/>
              </a:prstGeom>
              <a:noFill/>
              <a:ln w="19050">
                <a:solidFill>
                  <a:srgbClr val="000000"/>
                </a:solidFill>
                <a:round/>
                <a:headEnd/>
                <a:tailEnd/>
              </a:ln>
            </p:spPr>
            <p:txBody>
              <a:bodyPr anchor="ctr"/>
              <a:lstStyle/>
              <a:p>
                <a:endParaRPr lang="en-GB"/>
              </a:p>
            </p:txBody>
          </p:sp>
          <p:sp>
            <p:nvSpPr>
              <p:cNvPr id="31808" name="Oval 24"/>
              <p:cNvSpPr>
                <a:spLocks noChangeAspect="1" noChangeArrowheads="1"/>
              </p:cNvSpPr>
              <p:nvPr/>
            </p:nvSpPr>
            <p:spPr bwMode="auto">
              <a:xfrm>
                <a:off x="3456" y="3840"/>
                <a:ext cx="200" cy="200"/>
              </a:xfrm>
              <a:prstGeom prst="ellipse">
                <a:avLst/>
              </a:prstGeom>
              <a:noFill/>
              <a:ln w="19050">
                <a:solidFill>
                  <a:srgbClr val="000000"/>
                </a:solidFill>
                <a:round/>
                <a:headEnd/>
                <a:tailEnd/>
              </a:ln>
            </p:spPr>
            <p:txBody>
              <a:bodyPr anchor="ctr"/>
              <a:lstStyle/>
              <a:p>
                <a:endParaRPr lang="en-GB"/>
              </a:p>
            </p:txBody>
          </p:sp>
          <p:sp>
            <p:nvSpPr>
              <p:cNvPr id="31809" name="Freeform 25"/>
              <p:cNvSpPr>
                <a:spLocks/>
              </p:cNvSpPr>
              <p:nvPr/>
            </p:nvSpPr>
            <p:spPr bwMode="auto">
              <a:xfrm>
                <a:off x="3639" y="3474"/>
                <a:ext cx="265" cy="147"/>
              </a:xfrm>
              <a:custGeom>
                <a:avLst/>
                <a:gdLst>
                  <a:gd name="T0" fmla="*/ 0 w 265"/>
                  <a:gd name="T1" fmla="*/ 0 h 147"/>
                  <a:gd name="T2" fmla="*/ 265 w 265"/>
                  <a:gd name="T3" fmla="*/ 147 h 147"/>
                  <a:gd name="T4" fmla="*/ 0 60000 65536"/>
                  <a:gd name="T5" fmla="*/ 0 60000 65536"/>
                  <a:gd name="T6" fmla="*/ 0 w 265"/>
                  <a:gd name="T7" fmla="*/ 0 h 147"/>
                  <a:gd name="T8" fmla="*/ 265 w 265"/>
                  <a:gd name="T9" fmla="*/ 147 h 147"/>
                </a:gdLst>
                <a:ahLst/>
                <a:cxnLst>
                  <a:cxn ang="T4">
                    <a:pos x="T0" y="T1"/>
                  </a:cxn>
                  <a:cxn ang="T5">
                    <a:pos x="T2" y="T3"/>
                  </a:cxn>
                </a:cxnLst>
                <a:rect l="T6" t="T7" r="T8" b="T9"/>
                <a:pathLst>
                  <a:path w="265" h="147">
                    <a:moveTo>
                      <a:pt x="0" y="0"/>
                    </a:moveTo>
                    <a:lnTo>
                      <a:pt x="265" y="147"/>
                    </a:lnTo>
                  </a:path>
                </a:pathLst>
              </a:custGeom>
              <a:noFill/>
              <a:ln w="19050">
                <a:solidFill>
                  <a:schemeClr val="tx1"/>
                </a:solidFill>
                <a:round/>
                <a:headEnd/>
                <a:tailEnd/>
              </a:ln>
            </p:spPr>
            <p:txBody>
              <a:bodyPr/>
              <a:lstStyle/>
              <a:p>
                <a:endParaRPr lang="en-GB"/>
              </a:p>
            </p:txBody>
          </p:sp>
          <p:sp>
            <p:nvSpPr>
              <p:cNvPr id="31810" name="Text Box 26"/>
              <p:cNvSpPr txBox="1">
                <a:spLocks noChangeArrowheads="1"/>
              </p:cNvSpPr>
              <p:nvPr/>
            </p:nvSpPr>
            <p:spPr bwMode="auto">
              <a:xfrm>
                <a:off x="3648" y="3360"/>
                <a:ext cx="302" cy="173"/>
              </a:xfrm>
              <a:prstGeom prst="rect">
                <a:avLst/>
              </a:prstGeom>
              <a:noFill/>
              <a:ln w="9525">
                <a:noFill/>
                <a:miter lim="800000"/>
                <a:headEnd/>
                <a:tailEnd/>
              </a:ln>
            </p:spPr>
            <p:txBody>
              <a:bodyPr wrap="none">
                <a:spAutoFit/>
              </a:bodyPr>
              <a:lstStyle/>
              <a:p>
                <a:pPr algn="l"/>
                <a:r>
                  <a:rPr lang="en-US" sz="1200">
                    <a:latin typeface="Arial" charset="0"/>
                  </a:rPr>
                  <a:t>12.7</a:t>
                </a:r>
              </a:p>
            </p:txBody>
          </p:sp>
          <p:sp>
            <p:nvSpPr>
              <p:cNvPr id="31811" name="Text Box 27"/>
              <p:cNvSpPr txBox="1">
                <a:spLocks noChangeArrowheads="1"/>
              </p:cNvSpPr>
              <p:nvPr/>
            </p:nvSpPr>
            <p:spPr bwMode="auto">
              <a:xfrm>
                <a:off x="3696" y="3792"/>
                <a:ext cx="249" cy="173"/>
              </a:xfrm>
              <a:prstGeom prst="rect">
                <a:avLst/>
              </a:prstGeom>
              <a:noFill/>
              <a:ln w="9525">
                <a:noFill/>
                <a:miter lim="800000"/>
                <a:headEnd/>
                <a:tailEnd/>
              </a:ln>
            </p:spPr>
            <p:txBody>
              <a:bodyPr wrap="none">
                <a:spAutoFit/>
              </a:bodyPr>
              <a:lstStyle/>
              <a:p>
                <a:pPr algn="l"/>
                <a:r>
                  <a:rPr lang="en-US" sz="1200">
                    <a:latin typeface="Arial" charset="0"/>
                  </a:rPr>
                  <a:t>8.1</a:t>
                </a:r>
              </a:p>
            </p:txBody>
          </p:sp>
          <p:sp>
            <p:nvSpPr>
              <p:cNvPr id="31812" name="Text Box 28"/>
              <p:cNvSpPr txBox="1">
                <a:spLocks noChangeArrowheads="1"/>
              </p:cNvSpPr>
              <p:nvPr/>
            </p:nvSpPr>
            <p:spPr bwMode="auto">
              <a:xfrm>
                <a:off x="4070" y="3525"/>
                <a:ext cx="249" cy="173"/>
              </a:xfrm>
              <a:prstGeom prst="rect">
                <a:avLst/>
              </a:prstGeom>
              <a:noFill/>
              <a:ln w="9525">
                <a:noFill/>
                <a:miter lim="800000"/>
                <a:headEnd/>
                <a:tailEnd/>
              </a:ln>
            </p:spPr>
            <p:txBody>
              <a:bodyPr wrap="none">
                <a:spAutoFit/>
              </a:bodyPr>
              <a:lstStyle/>
              <a:p>
                <a:pPr algn="l"/>
                <a:r>
                  <a:rPr lang="en-US" sz="1200">
                    <a:latin typeface="Arial" charset="0"/>
                  </a:rPr>
                  <a:t>5.4</a:t>
                </a:r>
              </a:p>
            </p:txBody>
          </p:sp>
        </p:grpSp>
        <p:sp>
          <p:nvSpPr>
            <p:cNvPr id="31801" name="Rectangle 29"/>
            <p:cNvSpPr>
              <a:spLocks noChangeArrowheads="1"/>
            </p:cNvSpPr>
            <p:nvPr/>
          </p:nvSpPr>
          <p:spPr bwMode="auto">
            <a:xfrm>
              <a:off x="1632" y="3984"/>
              <a:ext cx="1252" cy="231"/>
            </a:xfrm>
            <a:prstGeom prst="rect">
              <a:avLst/>
            </a:prstGeom>
            <a:noFill/>
            <a:ln w="9525">
              <a:noFill/>
              <a:miter lim="800000"/>
              <a:headEnd/>
              <a:tailEnd/>
            </a:ln>
          </p:spPr>
          <p:txBody>
            <a:bodyPr wrap="none">
              <a:spAutoFit/>
            </a:bodyPr>
            <a:lstStyle/>
            <a:p>
              <a:pPr algn="l"/>
              <a:r>
                <a:rPr lang="en-US" sz="1800" b="1">
                  <a:solidFill>
                    <a:srgbClr val="3366FF"/>
                  </a:solidFill>
                  <a:latin typeface="Arial" charset="0"/>
                </a:rPr>
                <a:t>Vertex-Weighted</a:t>
              </a:r>
            </a:p>
          </p:txBody>
        </p:sp>
        <p:sp>
          <p:nvSpPr>
            <p:cNvPr id="31802" name="Rectangle 30"/>
            <p:cNvSpPr>
              <a:spLocks noChangeArrowheads="1"/>
            </p:cNvSpPr>
            <p:nvPr/>
          </p:nvSpPr>
          <p:spPr bwMode="auto">
            <a:xfrm>
              <a:off x="3312" y="3984"/>
              <a:ext cx="1164" cy="231"/>
            </a:xfrm>
            <a:prstGeom prst="rect">
              <a:avLst/>
            </a:prstGeom>
            <a:noFill/>
            <a:ln w="9525">
              <a:noFill/>
              <a:miter lim="800000"/>
              <a:headEnd/>
              <a:tailEnd/>
            </a:ln>
          </p:spPr>
          <p:txBody>
            <a:bodyPr wrap="none">
              <a:spAutoFit/>
            </a:bodyPr>
            <a:lstStyle/>
            <a:p>
              <a:pPr algn="l"/>
              <a:r>
                <a:rPr lang="en-US" sz="1800" b="1">
                  <a:solidFill>
                    <a:srgbClr val="3366FF"/>
                  </a:solidFill>
                  <a:latin typeface="Arial" charset="0"/>
                </a:rPr>
                <a:t>Edge-Weighted</a:t>
              </a:r>
            </a:p>
          </p:txBody>
        </p:sp>
      </p:grpSp>
      <p:grpSp>
        <p:nvGrpSpPr>
          <p:cNvPr id="5" name="Group 31"/>
          <p:cNvGrpSpPr>
            <a:grpSpLocks/>
          </p:cNvGrpSpPr>
          <p:nvPr/>
        </p:nvGrpSpPr>
        <p:grpSpPr bwMode="auto">
          <a:xfrm>
            <a:off x="552450" y="2552700"/>
            <a:ext cx="8299450" cy="1798638"/>
            <a:chOff x="348" y="1608"/>
            <a:chExt cx="5228" cy="1133"/>
          </a:xfrm>
        </p:grpSpPr>
        <p:sp>
          <p:nvSpPr>
            <p:cNvPr id="31751" name="Text Box 32"/>
            <p:cNvSpPr txBox="1">
              <a:spLocks noChangeAspect="1" noChangeArrowheads="1"/>
            </p:cNvSpPr>
            <p:nvPr/>
          </p:nvSpPr>
          <p:spPr bwMode="auto">
            <a:xfrm>
              <a:off x="576" y="2400"/>
              <a:ext cx="289"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1</a:t>
              </a:r>
              <a:endParaRPr lang="en-US" sz="4000" b="1">
                <a:latin typeface="Comic Sans MS" pitchFamily="66" charset="0"/>
              </a:endParaRPr>
            </a:p>
          </p:txBody>
        </p:sp>
        <p:sp>
          <p:nvSpPr>
            <p:cNvPr id="31752" name="Text Box 33"/>
            <p:cNvSpPr txBox="1">
              <a:spLocks noChangeAspect="1" noChangeArrowheads="1"/>
            </p:cNvSpPr>
            <p:nvPr/>
          </p:nvSpPr>
          <p:spPr bwMode="auto">
            <a:xfrm>
              <a:off x="1392" y="2400"/>
              <a:ext cx="289"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2</a:t>
              </a:r>
              <a:endParaRPr lang="en-US" sz="4000" b="1">
                <a:latin typeface="Comic Sans MS" pitchFamily="66" charset="0"/>
              </a:endParaRPr>
            </a:p>
          </p:txBody>
        </p:sp>
        <p:sp>
          <p:nvSpPr>
            <p:cNvPr id="31753" name="Text Box 34"/>
            <p:cNvSpPr txBox="1">
              <a:spLocks noChangeAspect="1" noChangeArrowheads="1"/>
            </p:cNvSpPr>
            <p:nvPr/>
          </p:nvSpPr>
          <p:spPr bwMode="auto">
            <a:xfrm>
              <a:off x="2160" y="2400"/>
              <a:ext cx="290"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3</a:t>
              </a:r>
              <a:endParaRPr lang="en-US" sz="4000" b="1">
                <a:latin typeface="Comic Sans MS" pitchFamily="66" charset="0"/>
              </a:endParaRPr>
            </a:p>
          </p:txBody>
        </p:sp>
        <p:sp>
          <p:nvSpPr>
            <p:cNvPr id="31754" name="Text Box 35"/>
            <p:cNvSpPr txBox="1">
              <a:spLocks noChangeAspect="1" noChangeArrowheads="1"/>
            </p:cNvSpPr>
            <p:nvPr/>
          </p:nvSpPr>
          <p:spPr bwMode="auto">
            <a:xfrm>
              <a:off x="2928" y="2400"/>
              <a:ext cx="289"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4</a:t>
              </a:r>
              <a:endParaRPr lang="en-US" sz="4000" b="1">
                <a:latin typeface="Comic Sans MS" pitchFamily="66" charset="0"/>
              </a:endParaRPr>
            </a:p>
          </p:txBody>
        </p:sp>
        <p:sp>
          <p:nvSpPr>
            <p:cNvPr id="31755" name="Text Box 36"/>
            <p:cNvSpPr txBox="1">
              <a:spLocks noChangeAspect="1" noChangeArrowheads="1"/>
            </p:cNvSpPr>
            <p:nvPr/>
          </p:nvSpPr>
          <p:spPr bwMode="auto">
            <a:xfrm>
              <a:off x="3648" y="2400"/>
              <a:ext cx="290"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5</a:t>
              </a:r>
              <a:endParaRPr lang="en-US" sz="4000" b="1">
                <a:latin typeface="Comic Sans MS" pitchFamily="66" charset="0"/>
              </a:endParaRPr>
            </a:p>
          </p:txBody>
        </p:sp>
        <p:grpSp>
          <p:nvGrpSpPr>
            <p:cNvPr id="31756" name="Group 37"/>
            <p:cNvGrpSpPr>
              <a:grpSpLocks/>
            </p:cNvGrpSpPr>
            <p:nvPr/>
          </p:nvGrpSpPr>
          <p:grpSpPr bwMode="auto">
            <a:xfrm>
              <a:off x="348" y="1608"/>
              <a:ext cx="5228" cy="984"/>
              <a:chOff x="348" y="1608"/>
              <a:chExt cx="5228" cy="984"/>
            </a:xfrm>
          </p:grpSpPr>
          <p:sp>
            <p:nvSpPr>
              <p:cNvPr id="31757" name="Rectangle 38"/>
              <p:cNvSpPr>
                <a:spLocks noChangeArrowheads="1"/>
              </p:cNvSpPr>
              <p:nvPr/>
            </p:nvSpPr>
            <p:spPr bwMode="auto">
              <a:xfrm>
                <a:off x="4704" y="2400"/>
                <a:ext cx="178" cy="192"/>
              </a:xfrm>
              <a:prstGeom prst="rect">
                <a:avLst/>
              </a:prstGeom>
              <a:noFill/>
              <a:ln w="9525">
                <a:noFill/>
                <a:miter lim="800000"/>
                <a:headEnd/>
                <a:tailEnd/>
              </a:ln>
            </p:spPr>
            <p:txBody>
              <a:bodyPr wrap="none">
                <a:spAutoFit/>
              </a:bodyPr>
              <a:lstStyle/>
              <a:p>
                <a:pPr algn="l"/>
                <a:r>
                  <a:rPr lang="en-US" sz="1400" b="1">
                    <a:solidFill>
                      <a:srgbClr val="000000"/>
                    </a:solidFill>
                    <a:latin typeface="Arial" charset="0"/>
                  </a:rPr>
                  <a:t>6</a:t>
                </a:r>
              </a:p>
            </p:txBody>
          </p:sp>
          <p:sp>
            <p:nvSpPr>
              <p:cNvPr id="31758" name="Oval 39"/>
              <p:cNvSpPr>
                <a:spLocks noChangeAspect="1" noChangeArrowheads="1"/>
              </p:cNvSpPr>
              <p:nvPr/>
            </p:nvSpPr>
            <p:spPr bwMode="auto">
              <a:xfrm>
                <a:off x="348" y="1608"/>
                <a:ext cx="200" cy="200"/>
              </a:xfrm>
              <a:prstGeom prst="ellipse">
                <a:avLst/>
              </a:prstGeom>
              <a:noFill/>
              <a:ln w="19050">
                <a:solidFill>
                  <a:srgbClr val="000000"/>
                </a:solidFill>
                <a:round/>
                <a:headEnd/>
                <a:tailEnd/>
              </a:ln>
            </p:spPr>
            <p:txBody>
              <a:bodyPr anchor="ctr"/>
              <a:lstStyle/>
              <a:p>
                <a:endParaRPr lang="en-GB"/>
              </a:p>
            </p:txBody>
          </p:sp>
          <p:sp>
            <p:nvSpPr>
              <p:cNvPr id="31759" name="Oval 40"/>
              <p:cNvSpPr>
                <a:spLocks noChangeAspect="1" noChangeArrowheads="1"/>
              </p:cNvSpPr>
              <p:nvPr/>
            </p:nvSpPr>
            <p:spPr bwMode="auto">
              <a:xfrm>
                <a:off x="684" y="1896"/>
                <a:ext cx="200" cy="200"/>
              </a:xfrm>
              <a:prstGeom prst="ellipse">
                <a:avLst/>
              </a:prstGeom>
              <a:noFill/>
              <a:ln w="19050">
                <a:solidFill>
                  <a:srgbClr val="000000"/>
                </a:solidFill>
                <a:round/>
                <a:headEnd/>
                <a:tailEnd/>
              </a:ln>
            </p:spPr>
            <p:txBody>
              <a:bodyPr anchor="ctr"/>
              <a:lstStyle/>
              <a:p>
                <a:endParaRPr lang="en-GB"/>
              </a:p>
            </p:txBody>
          </p:sp>
          <p:sp>
            <p:nvSpPr>
              <p:cNvPr id="31760" name="Oval 41"/>
              <p:cNvSpPr>
                <a:spLocks noChangeAspect="1" noChangeArrowheads="1"/>
              </p:cNvSpPr>
              <p:nvPr/>
            </p:nvSpPr>
            <p:spPr bwMode="auto">
              <a:xfrm>
                <a:off x="348" y="2136"/>
                <a:ext cx="200" cy="200"/>
              </a:xfrm>
              <a:prstGeom prst="ellipse">
                <a:avLst/>
              </a:prstGeom>
              <a:noFill/>
              <a:ln w="19050">
                <a:solidFill>
                  <a:srgbClr val="000000"/>
                </a:solidFill>
                <a:round/>
                <a:headEnd/>
                <a:tailEnd/>
              </a:ln>
            </p:spPr>
            <p:txBody>
              <a:bodyPr anchor="ctr"/>
              <a:lstStyle/>
              <a:p>
                <a:endParaRPr lang="en-GB"/>
              </a:p>
            </p:txBody>
          </p:sp>
          <p:sp>
            <p:nvSpPr>
              <p:cNvPr id="31761" name="Freeform 42"/>
              <p:cNvSpPr>
                <a:spLocks noChangeAspect="1"/>
              </p:cNvSpPr>
              <p:nvPr/>
            </p:nvSpPr>
            <p:spPr bwMode="auto">
              <a:xfrm>
                <a:off x="539" y="1752"/>
                <a:ext cx="177" cy="168"/>
              </a:xfrm>
              <a:custGeom>
                <a:avLst/>
                <a:gdLst>
                  <a:gd name="T0" fmla="*/ 0 w 177"/>
                  <a:gd name="T1" fmla="*/ 0 h 168"/>
                  <a:gd name="T2" fmla="*/ 177 w 177"/>
                  <a:gd name="T3" fmla="*/ 168 h 168"/>
                  <a:gd name="T4" fmla="*/ 0 60000 65536"/>
                  <a:gd name="T5" fmla="*/ 0 60000 65536"/>
                  <a:gd name="T6" fmla="*/ 0 w 177"/>
                  <a:gd name="T7" fmla="*/ 0 h 168"/>
                  <a:gd name="T8" fmla="*/ 177 w 177"/>
                  <a:gd name="T9" fmla="*/ 168 h 168"/>
                </a:gdLst>
                <a:ahLst/>
                <a:cxnLst>
                  <a:cxn ang="T4">
                    <a:pos x="T0" y="T1"/>
                  </a:cxn>
                  <a:cxn ang="T5">
                    <a:pos x="T2" y="T3"/>
                  </a:cxn>
                </a:cxnLst>
                <a:rect l="T6" t="T7" r="T8" b="T9"/>
                <a:pathLst>
                  <a:path w="177" h="168">
                    <a:moveTo>
                      <a:pt x="0" y="0"/>
                    </a:moveTo>
                    <a:lnTo>
                      <a:pt x="177" y="168"/>
                    </a:lnTo>
                  </a:path>
                </a:pathLst>
              </a:custGeom>
              <a:noFill/>
              <a:ln w="19050">
                <a:solidFill>
                  <a:srgbClr val="000000"/>
                </a:solidFill>
                <a:round/>
                <a:headEnd/>
                <a:tailEnd type="triangle" w="med" len="med"/>
              </a:ln>
            </p:spPr>
            <p:txBody>
              <a:bodyPr/>
              <a:lstStyle/>
              <a:p>
                <a:endParaRPr lang="en-GB"/>
              </a:p>
            </p:txBody>
          </p:sp>
          <p:sp>
            <p:nvSpPr>
              <p:cNvPr id="31762" name="Freeform 43"/>
              <p:cNvSpPr>
                <a:spLocks noChangeAspect="1"/>
              </p:cNvSpPr>
              <p:nvPr/>
            </p:nvSpPr>
            <p:spPr bwMode="auto">
              <a:xfrm>
                <a:off x="528" y="2064"/>
                <a:ext cx="172" cy="116"/>
              </a:xfrm>
              <a:custGeom>
                <a:avLst/>
                <a:gdLst>
                  <a:gd name="T0" fmla="*/ 0 w 172"/>
                  <a:gd name="T1" fmla="*/ 116 h 116"/>
                  <a:gd name="T2" fmla="*/ 172 w 172"/>
                  <a:gd name="T3" fmla="*/ 0 h 116"/>
                  <a:gd name="T4" fmla="*/ 0 60000 65536"/>
                  <a:gd name="T5" fmla="*/ 0 60000 65536"/>
                  <a:gd name="T6" fmla="*/ 0 w 172"/>
                  <a:gd name="T7" fmla="*/ 0 h 116"/>
                  <a:gd name="T8" fmla="*/ 172 w 172"/>
                  <a:gd name="T9" fmla="*/ 116 h 116"/>
                </a:gdLst>
                <a:ahLst/>
                <a:cxnLst>
                  <a:cxn ang="T4">
                    <a:pos x="T0" y="T1"/>
                  </a:cxn>
                  <a:cxn ang="T5">
                    <a:pos x="T2" y="T3"/>
                  </a:cxn>
                </a:cxnLst>
                <a:rect l="T6" t="T7" r="T8" b="T9"/>
                <a:pathLst>
                  <a:path w="172" h="116">
                    <a:moveTo>
                      <a:pt x="0" y="116"/>
                    </a:moveTo>
                    <a:lnTo>
                      <a:pt x="172" y="0"/>
                    </a:lnTo>
                  </a:path>
                </a:pathLst>
              </a:custGeom>
              <a:noFill/>
              <a:ln w="19050">
                <a:solidFill>
                  <a:srgbClr val="000000"/>
                </a:solidFill>
                <a:round/>
                <a:headEnd/>
                <a:tailEnd type="triangle" w="med" len="med"/>
              </a:ln>
            </p:spPr>
            <p:txBody>
              <a:bodyPr/>
              <a:lstStyle/>
              <a:p>
                <a:endParaRPr lang="en-GB"/>
              </a:p>
            </p:txBody>
          </p:sp>
          <p:sp>
            <p:nvSpPr>
              <p:cNvPr id="31763" name="Freeform 44"/>
              <p:cNvSpPr>
                <a:spLocks noChangeAspect="1"/>
              </p:cNvSpPr>
              <p:nvPr/>
            </p:nvSpPr>
            <p:spPr bwMode="auto">
              <a:xfrm>
                <a:off x="1296"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64" name="Freeform 45"/>
              <p:cNvSpPr>
                <a:spLocks noChangeAspect="1"/>
              </p:cNvSpPr>
              <p:nvPr/>
            </p:nvSpPr>
            <p:spPr bwMode="auto">
              <a:xfrm>
                <a:off x="2054" y="2062"/>
                <a:ext cx="195" cy="124"/>
              </a:xfrm>
              <a:custGeom>
                <a:avLst/>
                <a:gdLst>
                  <a:gd name="T0" fmla="*/ 195 w 195"/>
                  <a:gd name="T1" fmla="*/ 0 h 124"/>
                  <a:gd name="T2" fmla="*/ 0 w 195"/>
                  <a:gd name="T3" fmla="*/ 124 h 124"/>
                  <a:gd name="T4" fmla="*/ 0 60000 65536"/>
                  <a:gd name="T5" fmla="*/ 0 60000 65536"/>
                  <a:gd name="T6" fmla="*/ 0 w 195"/>
                  <a:gd name="T7" fmla="*/ 0 h 124"/>
                  <a:gd name="T8" fmla="*/ 195 w 195"/>
                  <a:gd name="T9" fmla="*/ 124 h 124"/>
                </a:gdLst>
                <a:ahLst/>
                <a:cxnLst>
                  <a:cxn ang="T4">
                    <a:pos x="T0" y="T1"/>
                  </a:cxn>
                  <a:cxn ang="T5">
                    <a:pos x="T2" y="T3"/>
                  </a:cxn>
                </a:cxnLst>
                <a:rect l="T6" t="T7" r="T8" b="T9"/>
                <a:pathLst>
                  <a:path w="195" h="124">
                    <a:moveTo>
                      <a:pt x="195" y="0"/>
                    </a:moveTo>
                    <a:lnTo>
                      <a:pt x="0" y="124"/>
                    </a:lnTo>
                  </a:path>
                </a:pathLst>
              </a:custGeom>
              <a:noFill/>
              <a:ln w="19050">
                <a:solidFill>
                  <a:srgbClr val="000000"/>
                </a:solidFill>
                <a:round/>
                <a:headEnd/>
                <a:tailEnd type="triangle" w="med" len="med"/>
              </a:ln>
            </p:spPr>
            <p:txBody>
              <a:bodyPr/>
              <a:lstStyle/>
              <a:p>
                <a:endParaRPr lang="en-GB"/>
              </a:p>
            </p:txBody>
          </p:sp>
          <p:sp>
            <p:nvSpPr>
              <p:cNvPr id="31765" name="Freeform 46"/>
              <p:cNvSpPr>
                <a:spLocks noChangeAspect="1"/>
              </p:cNvSpPr>
              <p:nvPr/>
            </p:nvSpPr>
            <p:spPr bwMode="auto">
              <a:xfrm>
                <a:off x="2820" y="1788"/>
                <a:ext cx="186" cy="156"/>
              </a:xfrm>
              <a:custGeom>
                <a:avLst/>
                <a:gdLst>
                  <a:gd name="T0" fmla="*/ 0 w 186"/>
                  <a:gd name="T1" fmla="*/ 0 h 156"/>
                  <a:gd name="T2" fmla="*/ 186 w 186"/>
                  <a:gd name="T3" fmla="*/ 156 h 156"/>
                  <a:gd name="T4" fmla="*/ 0 60000 65536"/>
                  <a:gd name="T5" fmla="*/ 0 60000 65536"/>
                  <a:gd name="T6" fmla="*/ 0 w 186"/>
                  <a:gd name="T7" fmla="*/ 0 h 156"/>
                  <a:gd name="T8" fmla="*/ 186 w 186"/>
                  <a:gd name="T9" fmla="*/ 156 h 156"/>
                </a:gdLst>
                <a:ahLst/>
                <a:cxnLst>
                  <a:cxn ang="T4">
                    <a:pos x="T0" y="T1"/>
                  </a:cxn>
                  <a:cxn ang="T5">
                    <a:pos x="T2" y="T3"/>
                  </a:cxn>
                </a:cxnLst>
                <a:rect l="T6" t="T7" r="T8" b="T9"/>
                <a:pathLst>
                  <a:path w="186" h="156">
                    <a:moveTo>
                      <a:pt x="0" y="0"/>
                    </a:moveTo>
                    <a:lnTo>
                      <a:pt x="186" y="156"/>
                    </a:lnTo>
                  </a:path>
                </a:pathLst>
              </a:custGeom>
              <a:noFill/>
              <a:ln w="19050">
                <a:solidFill>
                  <a:srgbClr val="000000"/>
                </a:solidFill>
                <a:round/>
                <a:headEnd/>
                <a:tailEnd type="triangle" w="med" len="med"/>
              </a:ln>
            </p:spPr>
            <p:txBody>
              <a:bodyPr/>
              <a:lstStyle/>
              <a:p>
                <a:endParaRPr lang="en-GB"/>
              </a:p>
            </p:txBody>
          </p:sp>
          <p:sp>
            <p:nvSpPr>
              <p:cNvPr id="31766" name="Freeform 47"/>
              <p:cNvSpPr>
                <a:spLocks noChangeAspect="1"/>
              </p:cNvSpPr>
              <p:nvPr/>
            </p:nvSpPr>
            <p:spPr bwMode="auto">
              <a:xfrm>
                <a:off x="4386" y="2076"/>
                <a:ext cx="180" cy="132"/>
              </a:xfrm>
              <a:custGeom>
                <a:avLst/>
                <a:gdLst>
                  <a:gd name="T0" fmla="*/ 180 w 180"/>
                  <a:gd name="T1" fmla="*/ 0 h 132"/>
                  <a:gd name="T2" fmla="*/ 0 w 180"/>
                  <a:gd name="T3" fmla="*/ 132 h 132"/>
                  <a:gd name="T4" fmla="*/ 0 60000 65536"/>
                  <a:gd name="T5" fmla="*/ 0 60000 65536"/>
                  <a:gd name="T6" fmla="*/ 0 w 180"/>
                  <a:gd name="T7" fmla="*/ 0 h 132"/>
                  <a:gd name="T8" fmla="*/ 180 w 180"/>
                  <a:gd name="T9" fmla="*/ 132 h 132"/>
                </a:gdLst>
                <a:ahLst/>
                <a:cxnLst>
                  <a:cxn ang="T4">
                    <a:pos x="T0" y="T1"/>
                  </a:cxn>
                  <a:cxn ang="T5">
                    <a:pos x="T2" y="T3"/>
                  </a:cxn>
                </a:cxnLst>
                <a:rect l="T6" t="T7" r="T8" b="T9"/>
                <a:pathLst>
                  <a:path w="180" h="132">
                    <a:moveTo>
                      <a:pt x="180" y="0"/>
                    </a:moveTo>
                    <a:lnTo>
                      <a:pt x="0" y="132"/>
                    </a:lnTo>
                  </a:path>
                </a:pathLst>
              </a:custGeom>
              <a:noFill/>
              <a:ln w="19050">
                <a:solidFill>
                  <a:srgbClr val="000000"/>
                </a:solidFill>
                <a:round/>
                <a:headEnd/>
                <a:tailEnd type="triangle" w="med" len="med"/>
              </a:ln>
            </p:spPr>
            <p:txBody>
              <a:bodyPr/>
              <a:lstStyle/>
              <a:p>
                <a:endParaRPr lang="en-GB"/>
              </a:p>
            </p:txBody>
          </p:sp>
          <p:sp>
            <p:nvSpPr>
              <p:cNvPr id="31767" name="Oval 48"/>
              <p:cNvSpPr>
                <a:spLocks noChangeAspect="1" noChangeArrowheads="1"/>
              </p:cNvSpPr>
              <p:nvPr/>
            </p:nvSpPr>
            <p:spPr bwMode="auto">
              <a:xfrm>
                <a:off x="1116" y="1608"/>
                <a:ext cx="200" cy="200"/>
              </a:xfrm>
              <a:prstGeom prst="ellipse">
                <a:avLst/>
              </a:prstGeom>
              <a:noFill/>
              <a:ln w="19050">
                <a:solidFill>
                  <a:srgbClr val="000000"/>
                </a:solidFill>
                <a:round/>
                <a:headEnd/>
                <a:tailEnd/>
              </a:ln>
            </p:spPr>
            <p:txBody>
              <a:bodyPr anchor="ctr"/>
              <a:lstStyle/>
              <a:p>
                <a:endParaRPr lang="en-GB"/>
              </a:p>
            </p:txBody>
          </p:sp>
          <p:sp>
            <p:nvSpPr>
              <p:cNvPr id="31768" name="Oval 49"/>
              <p:cNvSpPr>
                <a:spLocks noChangeAspect="1" noChangeArrowheads="1"/>
              </p:cNvSpPr>
              <p:nvPr/>
            </p:nvSpPr>
            <p:spPr bwMode="auto">
              <a:xfrm>
                <a:off x="1452" y="1896"/>
                <a:ext cx="200" cy="200"/>
              </a:xfrm>
              <a:prstGeom prst="ellipse">
                <a:avLst/>
              </a:prstGeom>
              <a:noFill/>
              <a:ln w="19050">
                <a:solidFill>
                  <a:srgbClr val="000000"/>
                </a:solidFill>
                <a:round/>
                <a:headEnd/>
                <a:tailEnd/>
              </a:ln>
            </p:spPr>
            <p:txBody>
              <a:bodyPr anchor="ctr"/>
              <a:lstStyle/>
              <a:p>
                <a:endParaRPr lang="en-GB"/>
              </a:p>
            </p:txBody>
          </p:sp>
          <p:sp>
            <p:nvSpPr>
              <p:cNvPr id="31769" name="Oval 50"/>
              <p:cNvSpPr>
                <a:spLocks noChangeAspect="1" noChangeArrowheads="1"/>
              </p:cNvSpPr>
              <p:nvPr/>
            </p:nvSpPr>
            <p:spPr bwMode="auto">
              <a:xfrm>
                <a:off x="1116" y="2136"/>
                <a:ext cx="200" cy="200"/>
              </a:xfrm>
              <a:prstGeom prst="ellipse">
                <a:avLst/>
              </a:prstGeom>
              <a:noFill/>
              <a:ln w="19050">
                <a:solidFill>
                  <a:srgbClr val="000000"/>
                </a:solidFill>
                <a:round/>
                <a:headEnd/>
                <a:tailEnd/>
              </a:ln>
            </p:spPr>
            <p:txBody>
              <a:bodyPr anchor="ctr"/>
              <a:lstStyle/>
              <a:p>
                <a:endParaRPr lang="en-GB"/>
              </a:p>
            </p:txBody>
          </p:sp>
          <p:sp>
            <p:nvSpPr>
              <p:cNvPr id="31770" name="Freeform 51"/>
              <p:cNvSpPr>
                <a:spLocks noChangeAspect="1"/>
              </p:cNvSpPr>
              <p:nvPr/>
            </p:nvSpPr>
            <p:spPr bwMode="auto">
              <a:xfrm>
                <a:off x="1296" y="2060"/>
                <a:ext cx="176" cy="124"/>
              </a:xfrm>
              <a:custGeom>
                <a:avLst/>
                <a:gdLst>
                  <a:gd name="T0" fmla="*/ 0 w 176"/>
                  <a:gd name="T1" fmla="*/ 124 h 124"/>
                  <a:gd name="T2" fmla="*/ 176 w 176"/>
                  <a:gd name="T3" fmla="*/ 0 h 124"/>
                  <a:gd name="T4" fmla="*/ 0 60000 65536"/>
                  <a:gd name="T5" fmla="*/ 0 60000 65536"/>
                  <a:gd name="T6" fmla="*/ 0 w 176"/>
                  <a:gd name="T7" fmla="*/ 0 h 124"/>
                  <a:gd name="T8" fmla="*/ 176 w 176"/>
                  <a:gd name="T9" fmla="*/ 124 h 124"/>
                </a:gdLst>
                <a:ahLst/>
                <a:cxnLst>
                  <a:cxn ang="T4">
                    <a:pos x="T0" y="T1"/>
                  </a:cxn>
                  <a:cxn ang="T5">
                    <a:pos x="T2" y="T3"/>
                  </a:cxn>
                </a:cxnLst>
                <a:rect l="T6" t="T7" r="T8" b="T9"/>
                <a:pathLst>
                  <a:path w="176" h="124">
                    <a:moveTo>
                      <a:pt x="0" y="124"/>
                    </a:moveTo>
                    <a:lnTo>
                      <a:pt x="176" y="0"/>
                    </a:lnTo>
                  </a:path>
                </a:pathLst>
              </a:custGeom>
              <a:noFill/>
              <a:ln w="19050">
                <a:solidFill>
                  <a:srgbClr val="000000"/>
                </a:solidFill>
                <a:round/>
                <a:headEnd/>
                <a:tailEnd type="triangle" w="med" len="med"/>
              </a:ln>
            </p:spPr>
            <p:txBody>
              <a:bodyPr/>
              <a:lstStyle/>
              <a:p>
                <a:endParaRPr lang="en-GB"/>
              </a:p>
            </p:txBody>
          </p:sp>
          <p:sp>
            <p:nvSpPr>
              <p:cNvPr id="31771" name="Oval 52"/>
              <p:cNvSpPr>
                <a:spLocks noChangeAspect="1" noChangeArrowheads="1"/>
              </p:cNvSpPr>
              <p:nvPr/>
            </p:nvSpPr>
            <p:spPr bwMode="auto">
              <a:xfrm>
                <a:off x="1884" y="1608"/>
                <a:ext cx="200" cy="200"/>
              </a:xfrm>
              <a:prstGeom prst="ellipse">
                <a:avLst/>
              </a:prstGeom>
              <a:noFill/>
              <a:ln w="19050">
                <a:solidFill>
                  <a:srgbClr val="000000"/>
                </a:solidFill>
                <a:round/>
                <a:headEnd/>
                <a:tailEnd/>
              </a:ln>
            </p:spPr>
            <p:txBody>
              <a:bodyPr anchor="ctr"/>
              <a:lstStyle/>
              <a:p>
                <a:endParaRPr lang="en-GB"/>
              </a:p>
            </p:txBody>
          </p:sp>
          <p:sp>
            <p:nvSpPr>
              <p:cNvPr id="31772" name="Oval 53"/>
              <p:cNvSpPr>
                <a:spLocks noChangeAspect="1" noChangeArrowheads="1"/>
              </p:cNvSpPr>
              <p:nvPr/>
            </p:nvSpPr>
            <p:spPr bwMode="auto">
              <a:xfrm>
                <a:off x="2220" y="1896"/>
                <a:ext cx="200" cy="200"/>
              </a:xfrm>
              <a:prstGeom prst="ellipse">
                <a:avLst/>
              </a:prstGeom>
              <a:noFill/>
              <a:ln w="19050">
                <a:solidFill>
                  <a:srgbClr val="000000"/>
                </a:solidFill>
                <a:round/>
                <a:headEnd/>
                <a:tailEnd/>
              </a:ln>
            </p:spPr>
            <p:txBody>
              <a:bodyPr anchor="ctr"/>
              <a:lstStyle/>
              <a:p>
                <a:endParaRPr lang="en-GB"/>
              </a:p>
            </p:txBody>
          </p:sp>
          <p:sp>
            <p:nvSpPr>
              <p:cNvPr id="31773" name="Oval 54"/>
              <p:cNvSpPr>
                <a:spLocks noChangeAspect="1" noChangeArrowheads="1"/>
              </p:cNvSpPr>
              <p:nvPr/>
            </p:nvSpPr>
            <p:spPr bwMode="auto">
              <a:xfrm>
                <a:off x="1884" y="2136"/>
                <a:ext cx="200" cy="200"/>
              </a:xfrm>
              <a:prstGeom prst="ellipse">
                <a:avLst/>
              </a:prstGeom>
              <a:noFill/>
              <a:ln w="19050">
                <a:solidFill>
                  <a:srgbClr val="000000"/>
                </a:solidFill>
                <a:round/>
                <a:headEnd/>
                <a:tailEnd/>
              </a:ln>
            </p:spPr>
            <p:txBody>
              <a:bodyPr anchor="ctr"/>
              <a:lstStyle/>
              <a:p>
                <a:endParaRPr lang="en-GB"/>
              </a:p>
            </p:txBody>
          </p:sp>
          <p:sp>
            <p:nvSpPr>
              <p:cNvPr id="31774" name="Freeform 55"/>
              <p:cNvSpPr>
                <a:spLocks noChangeAspect="1"/>
              </p:cNvSpPr>
              <p:nvPr/>
            </p:nvSpPr>
            <p:spPr bwMode="auto">
              <a:xfrm>
                <a:off x="2832"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75" name="Oval 56"/>
              <p:cNvSpPr>
                <a:spLocks noChangeAspect="1" noChangeArrowheads="1"/>
              </p:cNvSpPr>
              <p:nvPr/>
            </p:nvSpPr>
            <p:spPr bwMode="auto">
              <a:xfrm>
                <a:off x="2652" y="1608"/>
                <a:ext cx="200" cy="200"/>
              </a:xfrm>
              <a:prstGeom prst="ellipse">
                <a:avLst/>
              </a:prstGeom>
              <a:noFill/>
              <a:ln w="19050">
                <a:solidFill>
                  <a:srgbClr val="000000"/>
                </a:solidFill>
                <a:round/>
                <a:headEnd/>
                <a:tailEnd/>
              </a:ln>
            </p:spPr>
            <p:txBody>
              <a:bodyPr anchor="ctr"/>
              <a:lstStyle/>
              <a:p>
                <a:endParaRPr lang="en-GB"/>
              </a:p>
            </p:txBody>
          </p:sp>
          <p:sp>
            <p:nvSpPr>
              <p:cNvPr id="31776" name="Oval 57"/>
              <p:cNvSpPr>
                <a:spLocks noChangeAspect="1" noChangeArrowheads="1"/>
              </p:cNvSpPr>
              <p:nvPr/>
            </p:nvSpPr>
            <p:spPr bwMode="auto">
              <a:xfrm>
                <a:off x="2988" y="1896"/>
                <a:ext cx="200" cy="200"/>
              </a:xfrm>
              <a:prstGeom prst="ellipse">
                <a:avLst/>
              </a:prstGeom>
              <a:noFill/>
              <a:ln w="19050">
                <a:solidFill>
                  <a:srgbClr val="000000"/>
                </a:solidFill>
                <a:round/>
                <a:headEnd/>
                <a:tailEnd/>
              </a:ln>
            </p:spPr>
            <p:txBody>
              <a:bodyPr anchor="ctr"/>
              <a:lstStyle/>
              <a:p>
                <a:endParaRPr lang="en-GB"/>
              </a:p>
            </p:txBody>
          </p:sp>
          <p:sp>
            <p:nvSpPr>
              <p:cNvPr id="31777" name="Oval 58"/>
              <p:cNvSpPr>
                <a:spLocks noChangeAspect="1" noChangeArrowheads="1"/>
              </p:cNvSpPr>
              <p:nvPr/>
            </p:nvSpPr>
            <p:spPr bwMode="auto">
              <a:xfrm>
                <a:off x="2652" y="2136"/>
                <a:ext cx="200" cy="200"/>
              </a:xfrm>
              <a:prstGeom prst="ellipse">
                <a:avLst/>
              </a:prstGeom>
              <a:noFill/>
              <a:ln w="19050">
                <a:solidFill>
                  <a:srgbClr val="000000"/>
                </a:solidFill>
                <a:round/>
                <a:headEnd/>
                <a:tailEnd/>
              </a:ln>
            </p:spPr>
            <p:txBody>
              <a:bodyPr anchor="ctr"/>
              <a:lstStyle/>
              <a:p>
                <a:endParaRPr lang="en-GB"/>
              </a:p>
            </p:txBody>
          </p:sp>
          <p:sp>
            <p:nvSpPr>
              <p:cNvPr id="31778" name="Freeform 59"/>
              <p:cNvSpPr>
                <a:spLocks noChangeAspect="1"/>
              </p:cNvSpPr>
              <p:nvPr/>
            </p:nvSpPr>
            <p:spPr bwMode="auto">
              <a:xfrm>
                <a:off x="2832" y="2060"/>
                <a:ext cx="176" cy="124"/>
              </a:xfrm>
              <a:custGeom>
                <a:avLst/>
                <a:gdLst>
                  <a:gd name="T0" fmla="*/ 0 w 176"/>
                  <a:gd name="T1" fmla="*/ 124 h 124"/>
                  <a:gd name="T2" fmla="*/ 176 w 176"/>
                  <a:gd name="T3" fmla="*/ 0 h 124"/>
                  <a:gd name="T4" fmla="*/ 0 60000 65536"/>
                  <a:gd name="T5" fmla="*/ 0 60000 65536"/>
                  <a:gd name="T6" fmla="*/ 0 w 176"/>
                  <a:gd name="T7" fmla="*/ 0 h 124"/>
                  <a:gd name="T8" fmla="*/ 176 w 176"/>
                  <a:gd name="T9" fmla="*/ 124 h 124"/>
                </a:gdLst>
                <a:ahLst/>
                <a:cxnLst>
                  <a:cxn ang="T4">
                    <a:pos x="T0" y="T1"/>
                  </a:cxn>
                  <a:cxn ang="T5">
                    <a:pos x="T2" y="T3"/>
                  </a:cxn>
                </a:cxnLst>
                <a:rect l="T6" t="T7" r="T8" b="T9"/>
                <a:pathLst>
                  <a:path w="176" h="124">
                    <a:moveTo>
                      <a:pt x="0" y="124"/>
                    </a:moveTo>
                    <a:lnTo>
                      <a:pt x="176" y="0"/>
                    </a:lnTo>
                  </a:path>
                </a:pathLst>
              </a:custGeom>
              <a:noFill/>
              <a:ln w="19050">
                <a:solidFill>
                  <a:srgbClr val="000000"/>
                </a:solidFill>
                <a:round/>
                <a:headEnd/>
                <a:tailEnd type="triangle" w="med" len="med"/>
              </a:ln>
            </p:spPr>
            <p:txBody>
              <a:bodyPr/>
              <a:lstStyle/>
              <a:p>
                <a:endParaRPr lang="en-GB"/>
              </a:p>
            </p:txBody>
          </p:sp>
          <p:sp>
            <p:nvSpPr>
              <p:cNvPr id="31779" name="Freeform 60"/>
              <p:cNvSpPr>
                <a:spLocks noChangeAspect="1"/>
              </p:cNvSpPr>
              <p:nvPr/>
            </p:nvSpPr>
            <p:spPr bwMode="auto">
              <a:xfrm>
                <a:off x="3588" y="1788"/>
                <a:ext cx="186" cy="156"/>
              </a:xfrm>
              <a:custGeom>
                <a:avLst/>
                <a:gdLst>
                  <a:gd name="T0" fmla="*/ 0 w 186"/>
                  <a:gd name="T1" fmla="*/ 0 h 156"/>
                  <a:gd name="T2" fmla="*/ 186 w 186"/>
                  <a:gd name="T3" fmla="*/ 156 h 156"/>
                  <a:gd name="T4" fmla="*/ 0 60000 65536"/>
                  <a:gd name="T5" fmla="*/ 0 60000 65536"/>
                  <a:gd name="T6" fmla="*/ 0 w 186"/>
                  <a:gd name="T7" fmla="*/ 0 h 156"/>
                  <a:gd name="T8" fmla="*/ 186 w 186"/>
                  <a:gd name="T9" fmla="*/ 156 h 156"/>
                </a:gdLst>
                <a:ahLst/>
                <a:cxnLst>
                  <a:cxn ang="T4">
                    <a:pos x="T0" y="T1"/>
                  </a:cxn>
                  <a:cxn ang="T5">
                    <a:pos x="T2" y="T3"/>
                  </a:cxn>
                </a:cxnLst>
                <a:rect l="T6" t="T7" r="T8" b="T9"/>
                <a:pathLst>
                  <a:path w="186" h="156">
                    <a:moveTo>
                      <a:pt x="0" y="0"/>
                    </a:moveTo>
                    <a:lnTo>
                      <a:pt x="186" y="156"/>
                    </a:lnTo>
                  </a:path>
                </a:pathLst>
              </a:custGeom>
              <a:noFill/>
              <a:ln w="19050">
                <a:solidFill>
                  <a:srgbClr val="000000"/>
                </a:solidFill>
                <a:round/>
                <a:headEnd/>
                <a:tailEnd type="triangle" w="med" len="med"/>
              </a:ln>
            </p:spPr>
            <p:txBody>
              <a:bodyPr/>
              <a:lstStyle/>
              <a:p>
                <a:endParaRPr lang="en-GB"/>
              </a:p>
            </p:txBody>
          </p:sp>
          <p:sp>
            <p:nvSpPr>
              <p:cNvPr id="31780" name="Freeform 61"/>
              <p:cNvSpPr>
                <a:spLocks noChangeAspect="1"/>
              </p:cNvSpPr>
              <p:nvPr/>
            </p:nvSpPr>
            <p:spPr bwMode="auto">
              <a:xfrm>
                <a:off x="3600"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81" name="Oval 62"/>
              <p:cNvSpPr>
                <a:spLocks noChangeAspect="1" noChangeArrowheads="1"/>
              </p:cNvSpPr>
              <p:nvPr/>
            </p:nvSpPr>
            <p:spPr bwMode="auto">
              <a:xfrm>
                <a:off x="3420" y="1608"/>
                <a:ext cx="200" cy="200"/>
              </a:xfrm>
              <a:prstGeom prst="ellipse">
                <a:avLst/>
              </a:prstGeom>
              <a:noFill/>
              <a:ln w="19050">
                <a:solidFill>
                  <a:srgbClr val="000000"/>
                </a:solidFill>
                <a:round/>
                <a:headEnd/>
                <a:tailEnd/>
              </a:ln>
            </p:spPr>
            <p:txBody>
              <a:bodyPr anchor="ctr"/>
              <a:lstStyle/>
              <a:p>
                <a:endParaRPr lang="en-GB"/>
              </a:p>
            </p:txBody>
          </p:sp>
          <p:sp>
            <p:nvSpPr>
              <p:cNvPr id="31782" name="Oval 63"/>
              <p:cNvSpPr>
                <a:spLocks noChangeAspect="1" noChangeArrowheads="1"/>
              </p:cNvSpPr>
              <p:nvPr/>
            </p:nvSpPr>
            <p:spPr bwMode="auto">
              <a:xfrm>
                <a:off x="3756" y="1896"/>
                <a:ext cx="200" cy="200"/>
              </a:xfrm>
              <a:prstGeom prst="ellipse">
                <a:avLst/>
              </a:prstGeom>
              <a:noFill/>
              <a:ln w="19050">
                <a:solidFill>
                  <a:srgbClr val="000000"/>
                </a:solidFill>
                <a:round/>
                <a:headEnd/>
                <a:tailEnd/>
              </a:ln>
            </p:spPr>
            <p:txBody>
              <a:bodyPr anchor="ctr"/>
              <a:lstStyle/>
              <a:p>
                <a:endParaRPr lang="en-GB"/>
              </a:p>
            </p:txBody>
          </p:sp>
          <p:sp>
            <p:nvSpPr>
              <p:cNvPr id="31783" name="Oval 64"/>
              <p:cNvSpPr>
                <a:spLocks noChangeAspect="1" noChangeArrowheads="1"/>
              </p:cNvSpPr>
              <p:nvPr/>
            </p:nvSpPr>
            <p:spPr bwMode="auto">
              <a:xfrm>
                <a:off x="3420" y="2136"/>
                <a:ext cx="200" cy="200"/>
              </a:xfrm>
              <a:prstGeom prst="ellipse">
                <a:avLst/>
              </a:prstGeom>
              <a:noFill/>
              <a:ln w="19050">
                <a:solidFill>
                  <a:srgbClr val="000000"/>
                </a:solidFill>
                <a:round/>
                <a:headEnd/>
                <a:tailEnd/>
              </a:ln>
            </p:spPr>
            <p:txBody>
              <a:bodyPr anchor="ctr"/>
              <a:lstStyle/>
              <a:p>
                <a:endParaRPr lang="en-GB"/>
              </a:p>
            </p:txBody>
          </p:sp>
          <p:sp>
            <p:nvSpPr>
              <p:cNvPr id="31784" name="Freeform 65"/>
              <p:cNvSpPr>
                <a:spLocks noChangeAspect="1"/>
              </p:cNvSpPr>
              <p:nvPr/>
            </p:nvSpPr>
            <p:spPr bwMode="auto">
              <a:xfrm>
                <a:off x="3606" y="2058"/>
                <a:ext cx="168" cy="126"/>
              </a:xfrm>
              <a:custGeom>
                <a:avLst/>
                <a:gdLst>
                  <a:gd name="T0" fmla="*/ 168 w 168"/>
                  <a:gd name="T1" fmla="*/ 0 h 126"/>
                  <a:gd name="T2" fmla="*/ 0 w 168"/>
                  <a:gd name="T3" fmla="*/ 126 h 126"/>
                  <a:gd name="T4" fmla="*/ 0 60000 65536"/>
                  <a:gd name="T5" fmla="*/ 0 60000 65536"/>
                  <a:gd name="T6" fmla="*/ 0 w 168"/>
                  <a:gd name="T7" fmla="*/ 0 h 126"/>
                  <a:gd name="T8" fmla="*/ 168 w 168"/>
                  <a:gd name="T9" fmla="*/ 126 h 126"/>
                </a:gdLst>
                <a:ahLst/>
                <a:cxnLst>
                  <a:cxn ang="T4">
                    <a:pos x="T0" y="T1"/>
                  </a:cxn>
                  <a:cxn ang="T5">
                    <a:pos x="T2" y="T3"/>
                  </a:cxn>
                </a:cxnLst>
                <a:rect l="T6" t="T7" r="T8" b="T9"/>
                <a:pathLst>
                  <a:path w="168" h="126">
                    <a:moveTo>
                      <a:pt x="168" y="0"/>
                    </a:moveTo>
                    <a:lnTo>
                      <a:pt x="0" y="126"/>
                    </a:lnTo>
                  </a:path>
                </a:pathLst>
              </a:custGeom>
              <a:noFill/>
              <a:ln w="19050">
                <a:solidFill>
                  <a:srgbClr val="000000"/>
                </a:solidFill>
                <a:round/>
                <a:headEnd/>
                <a:tailEnd type="triangle" w="med" len="med"/>
              </a:ln>
            </p:spPr>
            <p:txBody>
              <a:bodyPr/>
              <a:lstStyle/>
              <a:p>
                <a:endParaRPr lang="en-GB"/>
              </a:p>
            </p:txBody>
          </p:sp>
          <p:sp>
            <p:nvSpPr>
              <p:cNvPr id="31785" name="Freeform 66"/>
              <p:cNvSpPr>
                <a:spLocks noChangeAspect="1"/>
              </p:cNvSpPr>
              <p:nvPr/>
            </p:nvSpPr>
            <p:spPr bwMode="auto">
              <a:xfrm>
                <a:off x="4356" y="1788"/>
                <a:ext cx="186" cy="156"/>
              </a:xfrm>
              <a:custGeom>
                <a:avLst/>
                <a:gdLst>
                  <a:gd name="T0" fmla="*/ 0 w 186"/>
                  <a:gd name="T1" fmla="*/ 0 h 156"/>
                  <a:gd name="T2" fmla="*/ 186 w 186"/>
                  <a:gd name="T3" fmla="*/ 156 h 156"/>
                  <a:gd name="T4" fmla="*/ 0 60000 65536"/>
                  <a:gd name="T5" fmla="*/ 0 60000 65536"/>
                  <a:gd name="T6" fmla="*/ 0 w 186"/>
                  <a:gd name="T7" fmla="*/ 0 h 156"/>
                  <a:gd name="T8" fmla="*/ 186 w 186"/>
                  <a:gd name="T9" fmla="*/ 156 h 156"/>
                </a:gdLst>
                <a:ahLst/>
                <a:cxnLst>
                  <a:cxn ang="T4">
                    <a:pos x="T0" y="T1"/>
                  </a:cxn>
                  <a:cxn ang="T5">
                    <a:pos x="T2" y="T3"/>
                  </a:cxn>
                </a:cxnLst>
                <a:rect l="T6" t="T7" r="T8" b="T9"/>
                <a:pathLst>
                  <a:path w="186" h="156">
                    <a:moveTo>
                      <a:pt x="0" y="0"/>
                    </a:moveTo>
                    <a:lnTo>
                      <a:pt x="186" y="156"/>
                    </a:lnTo>
                  </a:path>
                </a:pathLst>
              </a:custGeom>
              <a:noFill/>
              <a:ln w="19050">
                <a:solidFill>
                  <a:srgbClr val="000000"/>
                </a:solidFill>
                <a:round/>
                <a:headEnd/>
                <a:tailEnd type="triangle" w="med" len="med"/>
              </a:ln>
            </p:spPr>
            <p:txBody>
              <a:bodyPr/>
              <a:lstStyle/>
              <a:p>
                <a:endParaRPr lang="en-GB"/>
              </a:p>
            </p:txBody>
          </p:sp>
          <p:sp>
            <p:nvSpPr>
              <p:cNvPr id="31786" name="Freeform 67"/>
              <p:cNvSpPr>
                <a:spLocks noChangeAspect="1"/>
              </p:cNvSpPr>
              <p:nvPr/>
            </p:nvSpPr>
            <p:spPr bwMode="auto">
              <a:xfrm>
                <a:off x="4368"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87" name="Oval 68"/>
              <p:cNvSpPr>
                <a:spLocks noChangeAspect="1" noChangeArrowheads="1"/>
              </p:cNvSpPr>
              <p:nvPr/>
            </p:nvSpPr>
            <p:spPr bwMode="auto">
              <a:xfrm>
                <a:off x="4188" y="1608"/>
                <a:ext cx="200" cy="200"/>
              </a:xfrm>
              <a:prstGeom prst="ellipse">
                <a:avLst/>
              </a:prstGeom>
              <a:noFill/>
              <a:ln w="19050">
                <a:solidFill>
                  <a:srgbClr val="000000"/>
                </a:solidFill>
                <a:round/>
                <a:headEnd/>
                <a:tailEnd/>
              </a:ln>
            </p:spPr>
            <p:txBody>
              <a:bodyPr anchor="ctr"/>
              <a:lstStyle/>
              <a:p>
                <a:endParaRPr lang="en-GB"/>
              </a:p>
            </p:txBody>
          </p:sp>
          <p:sp>
            <p:nvSpPr>
              <p:cNvPr id="31788" name="Oval 69"/>
              <p:cNvSpPr>
                <a:spLocks noChangeAspect="1" noChangeArrowheads="1"/>
              </p:cNvSpPr>
              <p:nvPr/>
            </p:nvSpPr>
            <p:spPr bwMode="auto">
              <a:xfrm>
                <a:off x="4524" y="1896"/>
                <a:ext cx="200" cy="200"/>
              </a:xfrm>
              <a:prstGeom prst="ellipse">
                <a:avLst/>
              </a:prstGeom>
              <a:noFill/>
              <a:ln w="19050">
                <a:solidFill>
                  <a:srgbClr val="000000"/>
                </a:solidFill>
                <a:round/>
                <a:headEnd/>
                <a:tailEnd/>
              </a:ln>
            </p:spPr>
            <p:txBody>
              <a:bodyPr anchor="ctr"/>
              <a:lstStyle/>
              <a:p>
                <a:endParaRPr lang="en-GB"/>
              </a:p>
            </p:txBody>
          </p:sp>
          <p:sp>
            <p:nvSpPr>
              <p:cNvPr id="31789" name="Oval 70"/>
              <p:cNvSpPr>
                <a:spLocks noChangeAspect="1" noChangeArrowheads="1"/>
              </p:cNvSpPr>
              <p:nvPr/>
            </p:nvSpPr>
            <p:spPr bwMode="auto">
              <a:xfrm>
                <a:off x="4188" y="2136"/>
                <a:ext cx="200" cy="200"/>
              </a:xfrm>
              <a:prstGeom prst="ellipse">
                <a:avLst/>
              </a:prstGeom>
              <a:noFill/>
              <a:ln w="19050">
                <a:solidFill>
                  <a:srgbClr val="000000"/>
                </a:solidFill>
                <a:round/>
                <a:headEnd/>
                <a:tailEnd/>
              </a:ln>
            </p:spPr>
            <p:txBody>
              <a:bodyPr anchor="ctr"/>
              <a:lstStyle/>
              <a:p>
                <a:endParaRPr lang="en-GB"/>
              </a:p>
            </p:txBody>
          </p:sp>
          <p:sp>
            <p:nvSpPr>
              <p:cNvPr id="31790" name="Freeform 71"/>
              <p:cNvSpPr>
                <a:spLocks noChangeAspect="1"/>
              </p:cNvSpPr>
              <p:nvPr/>
            </p:nvSpPr>
            <p:spPr bwMode="auto">
              <a:xfrm>
                <a:off x="4368" y="2060"/>
                <a:ext cx="176" cy="124"/>
              </a:xfrm>
              <a:custGeom>
                <a:avLst/>
                <a:gdLst>
                  <a:gd name="T0" fmla="*/ 0 w 176"/>
                  <a:gd name="T1" fmla="*/ 124 h 124"/>
                  <a:gd name="T2" fmla="*/ 176 w 176"/>
                  <a:gd name="T3" fmla="*/ 0 h 124"/>
                  <a:gd name="T4" fmla="*/ 0 60000 65536"/>
                  <a:gd name="T5" fmla="*/ 0 60000 65536"/>
                  <a:gd name="T6" fmla="*/ 0 w 176"/>
                  <a:gd name="T7" fmla="*/ 0 h 124"/>
                  <a:gd name="T8" fmla="*/ 176 w 176"/>
                  <a:gd name="T9" fmla="*/ 124 h 124"/>
                </a:gdLst>
                <a:ahLst/>
                <a:cxnLst>
                  <a:cxn ang="T4">
                    <a:pos x="T0" y="T1"/>
                  </a:cxn>
                  <a:cxn ang="T5">
                    <a:pos x="T2" y="T3"/>
                  </a:cxn>
                </a:cxnLst>
                <a:rect l="T6" t="T7" r="T8" b="T9"/>
                <a:pathLst>
                  <a:path w="176" h="124">
                    <a:moveTo>
                      <a:pt x="0" y="124"/>
                    </a:moveTo>
                    <a:lnTo>
                      <a:pt x="176" y="0"/>
                    </a:lnTo>
                  </a:path>
                </a:pathLst>
              </a:custGeom>
              <a:noFill/>
              <a:ln w="19050">
                <a:solidFill>
                  <a:srgbClr val="000000"/>
                </a:solidFill>
                <a:round/>
                <a:headEnd/>
                <a:tailEnd type="triangle" w="med" len="med"/>
              </a:ln>
            </p:spPr>
            <p:txBody>
              <a:bodyPr/>
              <a:lstStyle/>
              <a:p>
                <a:endParaRPr lang="en-GB"/>
              </a:p>
            </p:txBody>
          </p:sp>
          <p:sp>
            <p:nvSpPr>
              <p:cNvPr id="31791" name="Text Box 72"/>
              <p:cNvSpPr txBox="1">
                <a:spLocks noChangeArrowheads="1"/>
              </p:cNvSpPr>
              <p:nvPr/>
            </p:nvSpPr>
            <p:spPr bwMode="auto">
              <a:xfrm>
                <a:off x="4790" y="1845"/>
                <a:ext cx="266" cy="231"/>
              </a:xfrm>
              <a:prstGeom prst="rect">
                <a:avLst/>
              </a:prstGeom>
              <a:noFill/>
              <a:ln w="19050">
                <a:noFill/>
                <a:miter lim="800000"/>
                <a:headEnd/>
                <a:tailEnd/>
              </a:ln>
            </p:spPr>
            <p:txBody>
              <a:bodyPr wrap="none">
                <a:spAutoFit/>
              </a:bodyPr>
              <a:lstStyle/>
              <a:p>
                <a:pPr algn="l"/>
                <a:r>
                  <a:rPr lang="en-US" sz="1800">
                    <a:latin typeface="Arial" charset="0"/>
                    <a:sym typeface="Symbol" pitchFamily="18" charset="2"/>
                  </a:rPr>
                  <a:t></a:t>
                </a:r>
              </a:p>
            </p:txBody>
          </p:sp>
          <p:sp>
            <p:nvSpPr>
              <p:cNvPr id="31792" name="Oval 73"/>
              <p:cNvSpPr>
                <a:spLocks noChangeAspect="1" noChangeArrowheads="1"/>
              </p:cNvSpPr>
              <p:nvPr/>
            </p:nvSpPr>
            <p:spPr bwMode="auto">
              <a:xfrm>
                <a:off x="5040" y="1632"/>
                <a:ext cx="200" cy="200"/>
              </a:xfrm>
              <a:prstGeom prst="ellipse">
                <a:avLst/>
              </a:prstGeom>
              <a:noFill/>
              <a:ln w="19050">
                <a:solidFill>
                  <a:srgbClr val="000000"/>
                </a:solidFill>
                <a:round/>
                <a:headEnd/>
                <a:tailEnd/>
              </a:ln>
            </p:spPr>
            <p:txBody>
              <a:bodyPr anchor="ctr"/>
              <a:lstStyle/>
              <a:p>
                <a:endParaRPr lang="en-GB"/>
              </a:p>
            </p:txBody>
          </p:sp>
          <p:sp>
            <p:nvSpPr>
              <p:cNvPr id="31793" name="Oval 74"/>
              <p:cNvSpPr>
                <a:spLocks noChangeAspect="1" noChangeArrowheads="1"/>
              </p:cNvSpPr>
              <p:nvPr/>
            </p:nvSpPr>
            <p:spPr bwMode="auto">
              <a:xfrm>
                <a:off x="5376" y="1920"/>
                <a:ext cx="200" cy="200"/>
              </a:xfrm>
              <a:prstGeom prst="ellipse">
                <a:avLst/>
              </a:prstGeom>
              <a:noFill/>
              <a:ln w="19050">
                <a:solidFill>
                  <a:srgbClr val="000000"/>
                </a:solidFill>
                <a:round/>
                <a:headEnd/>
                <a:tailEnd/>
              </a:ln>
            </p:spPr>
            <p:txBody>
              <a:bodyPr anchor="ctr"/>
              <a:lstStyle/>
              <a:p>
                <a:endParaRPr lang="en-GB"/>
              </a:p>
            </p:txBody>
          </p:sp>
          <p:sp>
            <p:nvSpPr>
              <p:cNvPr id="31794" name="Oval 75"/>
              <p:cNvSpPr>
                <a:spLocks noChangeAspect="1" noChangeArrowheads="1"/>
              </p:cNvSpPr>
              <p:nvPr/>
            </p:nvSpPr>
            <p:spPr bwMode="auto">
              <a:xfrm>
                <a:off x="5040" y="2160"/>
                <a:ext cx="200" cy="200"/>
              </a:xfrm>
              <a:prstGeom prst="ellipse">
                <a:avLst/>
              </a:prstGeom>
              <a:noFill/>
              <a:ln w="19050">
                <a:solidFill>
                  <a:srgbClr val="000000"/>
                </a:solidFill>
                <a:round/>
                <a:headEnd/>
                <a:tailEnd/>
              </a:ln>
            </p:spPr>
            <p:txBody>
              <a:bodyPr anchor="ctr"/>
              <a:lstStyle/>
              <a:p>
                <a:endParaRPr lang="en-GB"/>
              </a:p>
            </p:txBody>
          </p:sp>
          <p:sp>
            <p:nvSpPr>
              <p:cNvPr id="31795" name="Freeform 76"/>
              <p:cNvSpPr>
                <a:spLocks/>
              </p:cNvSpPr>
              <p:nvPr/>
            </p:nvSpPr>
            <p:spPr bwMode="auto">
              <a:xfrm>
                <a:off x="5216" y="1796"/>
                <a:ext cx="188" cy="156"/>
              </a:xfrm>
              <a:custGeom>
                <a:avLst/>
                <a:gdLst>
                  <a:gd name="T0" fmla="*/ 0 w 188"/>
                  <a:gd name="T1" fmla="*/ 0 h 156"/>
                  <a:gd name="T2" fmla="*/ 188 w 188"/>
                  <a:gd name="T3" fmla="*/ 156 h 156"/>
                  <a:gd name="T4" fmla="*/ 0 60000 65536"/>
                  <a:gd name="T5" fmla="*/ 0 60000 65536"/>
                  <a:gd name="T6" fmla="*/ 0 w 188"/>
                  <a:gd name="T7" fmla="*/ 0 h 156"/>
                  <a:gd name="T8" fmla="*/ 188 w 188"/>
                  <a:gd name="T9" fmla="*/ 156 h 156"/>
                </a:gdLst>
                <a:ahLst/>
                <a:cxnLst>
                  <a:cxn ang="T4">
                    <a:pos x="T0" y="T1"/>
                  </a:cxn>
                  <a:cxn ang="T5">
                    <a:pos x="T2" y="T3"/>
                  </a:cxn>
                </a:cxnLst>
                <a:rect l="T6" t="T7" r="T8" b="T9"/>
                <a:pathLst>
                  <a:path w="188" h="156">
                    <a:moveTo>
                      <a:pt x="0" y="0"/>
                    </a:moveTo>
                    <a:lnTo>
                      <a:pt x="188" y="156"/>
                    </a:lnTo>
                  </a:path>
                </a:pathLst>
              </a:custGeom>
              <a:noFill/>
              <a:ln w="19050">
                <a:solidFill>
                  <a:schemeClr val="tx1"/>
                </a:solidFill>
                <a:round/>
                <a:headEnd/>
                <a:tailEnd/>
              </a:ln>
            </p:spPr>
            <p:txBody>
              <a:bodyPr/>
              <a:lstStyle/>
              <a:p>
                <a:endParaRPr lang="en-GB"/>
              </a:p>
            </p:txBody>
          </p:sp>
          <p:sp>
            <p:nvSpPr>
              <p:cNvPr id="31796" name="Freeform 77"/>
              <p:cNvSpPr>
                <a:spLocks/>
              </p:cNvSpPr>
              <p:nvPr/>
            </p:nvSpPr>
            <p:spPr bwMode="auto">
              <a:xfrm>
                <a:off x="5228" y="2084"/>
                <a:ext cx="180" cy="136"/>
              </a:xfrm>
              <a:custGeom>
                <a:avLst/>
                <a:gdLst>
                  <a:gd name="T0" fmla="*/ 0 w 180"/>
                  <a:gd name="T1" fmla="*/ 136 h 136"/>
                  <a:gd name="T2" fmla="*/ 180 w 180"/>
                  <a:gd name="T3" fmla="*/ 0 h 136"/>
                  <a:gd name="T4" fmla="*/ 0 60000 65536"/>
                  <a:gd name="T5" fmla="*/ 0 60000 65536"/>
                  <a:gd name="T6" fmla="*/ 0 w 180"/>
                  <a:gd name="T7" fmla="*/ 0 h 136"/>
                  <a:gd name="T8" fmla="*/ 180 w 180"/>
                  <a:gd name="T9" fmla="*/ 136 h 136"/>
                </a:gdLst>
                <a:ahLst/>
                <a:cxnLst>
                  <a:cxn ang="T4">
                    <a:pos x="T0" y="T1"/>
                  </a:cxn>
                  <a:cxn ang="T5">
                    <a:pos x="T2" y="T3"/>
                  </a:cxn>
                </a:cxnLst>
                <a:rect l="T6" t="T7" r="T8" b="T9"/>
                <a:pathLst>
                  <a:path w="180" h="136">
                    <a:moveTo>
                      <a:pt x="0" y="136"/>
                    </a:moveTo>
                    <a:lnTo>
                      <a:pt x="180" y="0"/>
                    </a:lnTo>
                  </a:path>
                </a:pathLst>
              </a:custGeom>
              <a:noFill/>
              <a:ln w="19050">
                <a:solidFill>
                  <a:schemeClr val="tx1"/>
                </a:solidFill>
                <a:round/>
                <a:headEnd/>
                <a:tailEnd/>
              </a:ln>
            </p:spPr>
            <p:txBody>
              <a:bodyPr/>
              <a:lstStyle/>
              <a:p>
                <a:endParaRPr lang="en-GB"/>
              </a:p>
            </p:txBody>
          </p:sp>
          <p:sp>
            <p:nvSpPr>
              <p:cNvPr id="31797" name="Line 78"/>
              <p:cNvSpPr>
                <a:spLocks noChangeShapeType="1"/>
              </p:cNvSpPr>
              <p:nvPr/>
            </p:nvSpPr>
            <p:spPr bwMode="auto">
              <a:xfrm flipH="1" flipV="1">
                <a:off x="2064" y="1776"/>
                <a:ext cx="192" cy="144"/>
              </a:xfrm>
              <a:prstGeom prst="line">
                <a:avLst/>
              </a:prstGeom>
              <a:noFill/>
              <a:ln w="19050">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blinds(horizontal)">
                                      <p:cBhvr>
                                        <p:cTn id="7" dur="500"/>
                                        <p:tgtEl>
                                          <p:spTgt spid="1075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7524"/>
                                        </p:tgtEl>
                                        <p:attrNameLst>
                                          <p:attrName>style.visibility</p:attrName>
                                        </p:attrNameLst>
                                      </p:cBhvr>
                                      <p:to>
                                        <p:strVal val="visible"/>
                                      </p:to>
                                    </p:set>
                                    <p:animEffect transition="in" filter="blinds(horizontal)">
                                      <p:cBhvr>
                                        <p:cTn id="17" dur="500"/>
                                        <p:tgtEl>
                                          <p:spTgt spid="1075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9588" y="227013"/>
            <a:ext cx="7626350" cy="579437"/>
          </a:xfrm>
        </p:spPr>
        <p:txBody>
          <a:bodyPr/>
          <a:lstStyle/>
          <a:p>
            <a:r>
              <a:rPr lang="el-GR" b="1" smtClean="0">
                <a:solidFill>
                  <a:srgbClr val="CC3300"/>
                </a:solidFill>
                <a:latin typeface="Arial" charset="0"/>
              </a:rPr>
              <a:t>Δίκτυα ως γράφοι (συνέχεια)</a:t>
            </a:r>
            <a:endParaRPr lang="en-US" b="1" smtClean="0">
              <a:solidFill>
                <a:srgbClr val="CC3300"/>
              </a:solidFill>
              <a:latin typeface="Arial" charset="0"/>
            </a:endParaRPr>
          </a:p>
        </p:txBody>
      </p:sp>
      <p:sp>
        <p:nvSpPr>
          <p:cNvPr id="109571" name="Text Box 3"/>
          <p:cNvSpPr txBox="1">
            <a:spLocks noChangeArrowheads="1"/>
          </p:cNvSpPr>
          <p:nvPr/>
        </p:nvSpPr>
        <p:spPr bwMode="auto">
          <a:xfrm>
            <a:off x="428625" y="3886200"/>
            <a:ext cx="8501063" cy="892175"/>
          </a:xfrm>
          <a:prstGeom prst="rect">
            <a:avLst/>
          </a:prstGeom>
          <a:noFill/>
          <a:ln w="9525">
            <a:noFill/>
            <a:miter lim="800000"/>
            <a:headEnd/>
            <a:tailEnd/>
          </a:ln>
        </p:spPr>
        <p:txBody>
          <a:bodyPr>
            <a:spAutoFit/>
          </a:bodyPr>
          <a:lstStyle/>
          <a:p>
            <a:pPr algn="l">
              <a:lnSpc>
                <a:spcPct val="130000"/>
              </a:lnSpc>
              <a:buFontTx/>
              <a:buBlip>
                <a:blip r:embed="rId3"/>
              </a:buBlip>
            </a:pPr>
            <a:r>
              <a:rPr lang="en-US" sz="2000">
                <a:latin typeface="Times New Roman" pitchFamily="18" charset="0"/>
              </a:rPr>
              <a:t>  </a:t>
            </a:r>
            <a:r>
              <a:rPr lang="el-GR" sz="2000" b="1">
                <a:latin typeface="Times New Roman" pitchFamily="18" charset="0"/>
              </a:rPr>
              <a:t>Δίκτυα χωρίς βρόχους αποκαλούνται </a:t>
            </a:r>
            <a:r>
              <a:rPr lang="el-GR" sz="2000" b="1">
                <a:solidFill>
                  <a:srgbClr val="CC00FF"/>
                </a:solidFill>
                <a:latin typeface="Times New Roman" pitchFamily="18" charset="0"/>
              </a:rPr>
              <a:t>δέντρα</a:t>
            </a:r>
            <a:r>
              <a:rPr lang="en-US" sz="2000" b="1">
                <a:latin typeface="Times New Roman" pitchFamily="18" charset="0"/>
              </a:rPr>
              <a:t>. </a:t>
            </a:r>
            <a:r>
              <a:rPr lang="el-GR" sz="2000" b="1">
                <a:latin typeface="Times New Roman" pitchFamily="18" charset="0"/>
              </a:rPr>
              <a:t>Όσο περισσότερους βρόχους έχει κάποιο δίκτυο</a:t>
            </a:r>
            <a:r>
              <a:rPr lang="en-US" sz="2000" b="1">
                <a:latin typeface="Times New Roman" pitchFamily="18" charset="0"/>
              </a:rPr>
              <a:t>, </a:t>
            </a:r>
            <a:r>
              <a:rPr lang="el-GR" sz="2000" b="1">
                <a:latin typeface="Times New Roman" pitchFamily="18" charset="0"/>
              </a:rPr>
              <a:t>τόσο </a:t>
            </a:r>
            <a:r>
              <a:rPr lang="el-GR" sz="2000" b="1">
                <a:solidFill>
                  <a:srgbClr val="CC00FF"/>
                </a:solidFill>
                <a:latin typeface="Times New Roman" pitchFamily="18" charset="0"/>
              </a:rPr>
              <a:t>πολυπλοκότερο </a:t>
            </a:r>
            <a:r>
              <a:rPr lang="el-GR" sz="2000" b="1">
                <a:latin typeface="Times New Roman" pitchFamily="18" charset="0"/>
              </a:rPr>
              <a:t>είναι</a:t>
            </a:r>
            <a:r>
              <a:rPr lang="en-US" sz="2000" b="1">
                <a:latin typeface="Times New Roman" pitchFamily="18" charset="0"/>
              </a:rPr>
              <a:t>.</a:t>
            </a:r>
            <a:endParaRPr lang="en-US" sz="2000" b="1">
              <a:solidFill>
                <a:srgbClr val="CC3300"/>
              </a:solidFill>
              <a:latin typeface="Times New Roman" pitchFamily="18" charset="0"/>
            </a:endParaRPr>
          </a:p>
        </p:txBody>
      </p:sp>
      <p:grpSp>
        <p:nvGrpSpPr>
          <p:cNvPr id="32772" name="119 - Ομάδα"/>
          <p:cNvGrpSpPr>
            <a:grpSpLocks/>
          </p:cNvGrpSpPr>
          <p:nvPr/>
        </p:nvGrpSpPr>
        <p:grpSpPr bwMode="auto">
          <a:xfrm>
            <a:off x="395288" y="1412875"/>
            <a:ext cx="8748712" cy="2373313"/>
            <a:chOff x="395288" y="1412875"/>
            <a:chExt cx="8748712" cy="2373316"/>
          </a:xfrm>
        </p:grpSpPr>
        <p:sp>
          <p:nvSpPr>
            <p:cNvPr id="32859" name="Text Box 5"/>
            <p:cNvSpPr txBox="1">
              <a:spLocks noChangeArrowheads="1"/>
            </p:cNvSpPr>
            <p:nvPr/>
          </p:nvSpPr>
          <p:spPr bwMode="auto">
            <a:xfrm>
              <a:off x="395288" y="1412875"/>
              <a:ext cx="8748712" cy="892552"/>
            </a:xfrm>
            <a:prstGeom prst="rect">
              <a:avLst/>
            </a:prstGeom>
            <a:noFill/>
            <a:ln w="9525">
              <a:noFill/>
              <a:miter lim="800000"/>
              <a:headEnd/>
              <a:tailEnd/>
            </a:ln>
          </p:spPr>
          <p:txBody>
            <a:bodyPr>
              <a:spAutoFit/>
            </a:bodyPr>
            <a:lstStyle/>
            <a:p>
              <a:pPr algn="l">
                <a:lnSpc>
                  <a:spcPct val="130000"/>
                </a:lnSpc>
                <a:buFontTx/>
                <a:buBlip>
                  <a:blip r:embed="rId3"/>
                </a:buBlip>
              </a:pPr>
              <a:r>
                <a:rPr lang="en-US" sz="1800">
                  <a:latin typeface="Arial" charset="0"/>
                </a:rPr>
                <a:t>  </a:t>
              </a:r>
              <a:r>
                <a:rPr lang="en-US" b="1">
                  <a:latin typeface="Times New Roman" pitchFamily="18" charset="0"/>
                </a:rPr>
                <a:t> </a:t>
              </a:r>
              <a:r>
                <a:rPr lang="el-GR" sz="2000" b="1">
                  <a:latin typeface="Times New Roman" pitchFamily="18" charset="0"/>
                </a:rPr>
                <a:t>Ένα δίκτυο μπορεί να είναι </a:t>
              </a:r>
              <a:r>
                <a:rPr lang="en-US" sz="2000" b="1">
                  <a:latin typeface="Times New Roman" pitchFamily="18" charset="0"/>
                </a:rPr>
                <a:t> </a:t>
              </a:r>
              <a:r>
                <a:rPr lang="el-GR" sz="2000" b="1">
                  <a:solidFill>
                    <a:srgbClr val="CC00FF"/>
                  </a:solidFill>
                  <a:latin typeface="Times New Roman" pitchFamily="18" charset="0"/>
                </a:rPr>
                <a:t>συνδεδεμένο</a:t>
              </a:r>
              <a:r>
                <a:rPr lang="en-US" sz="2000" b="1">
                  <a:latin typeface="Times New Roman" pitchFamily="18" charset="0"/>
                </a:rPr>
                <a:t> (</a:t>
              </a:r>
              <a:r>
                <a:rPr lang="el-GR" sz="2000" b="1">
                  <a:latin typeface="Times New Roman" pitchFamily="18" charset="0"/>
                </a:rPr>
                <a:t>απεικονίζεται ως ένα ενιαίο τμήμα</a:t>
              </a:r>
              <a:r>
                <a:rPr lang="en-US" sz="2000" b="1">
                  <a:latin typeface="Times New Roman" pitchFamily="18" charset="0"/>
                </a:rPr>
                <a:t>) </a:t>
              </a:r>
              <a:r>
                <a:rPr lang="el-GR" sz="2000" b="1">
                  <a:latin typeface="Times New Roman" pitchFamily="18" charset="0"/>
                </a:rPr>
                <a:t>ή </a:t>
              </a:r>
              <a:r>
                <a:rPr lang="el-GR" sz="2000" b="1">
                  <a:solidFill>
                    <a:srgbClr val="CC00FF"/>
                  </a:solidFill>
                  <a:latin typeface="Times New Roman" pitchFamily="18" charset="0"/>
                </a:rPr>
                <a:t>αποσυνδεδεμένο</a:t>
              </a:r>
              <a:r>
                <a:rPr lang="en-US" sz="2000" b="1">
                  <a:solidFill>
                    <a:srgbClr val="CC00FF"/>
                  </a:solidFill>
                  <a:latin typeface="Times New Roman" pitchFamily="18" charset="0"/>
                </a:rPr>
                <a:t>  </a:t>
              </a:r>
              <a:r>
                <a:rPr lang="en-US" sz="2000" b="1">
                  <a:latin typeface="Times New Roman" pitchFamily="18" charset="0"/>
                </a:rPr>
                <a:t>(</a:t>
              </a:r>
              <a:r>
                <a:rPr lang="el-GR" sz="2000" b="1">
                  <a:latin typeface="Times New Roman" pitchFamily="18" charset="0"/>
                </a:rPr>
                <a:t>απεικονίζεται με αρκετά ασύνδετα τμήματα</a:t>
              </a:r>
              <a:r>
                <a:rPr lang="en-US" sz="2000" b="1">
                  <a:latin typeface="Times New Roman" pitchFamily="18" charset="0"/>
                </a:rPr>
                <a:t>).</a:t>
              </a:r>
            </a:p>
          </p:txBody>
        </p:sp>
        <p:grpSp>
          <p:nvGrpSpPr>
            <p:cNvPr id="32860" name="Group 6"/>
            <p:cNvGrpSpPr>
              <a:grpSpLocks noChangeAspect="1"/>
            </p:cNvGrpSpPr>
            <p:nvPr/>
          </p:nvGrpSpPr>
          <p:grpSpPr bwMode="auto">
            <a:xfrm>
              <a:off x="2214546" y="2479675"/>
              <a:ext cx="1371601" cy="949325"/>
              <a:chOff x="1056" y="1104"/>
              <a:chExt cx="1248" cy="864"/>
            </a:xfrm>
          </p:grpSpPr>
          <p:sp>
            <p:nvSpPr>
              <p:cNvPr id="32874" name="Oval 7"/>
              <p:cNvSpPr>
                <a:spLocks noChangeAspect="1" noChangeArrowheads="1"/>
              </p:cNvSpPr>
              <p:nvPr/>
            </p:nvSpPr>
            <p:spPr bwMode="auto">
              <a:xfrm>
                <a:off x="1056" y="1440"/>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5" name="Oval 8"/>
              <p:cNvSpPr>
                <a:spLocks noChangeAspect="1" noChangeArrowheads="1"/>
              </p:cNvSpPr>
              <p:nvPr/>
            </p:nvSpPr>
            <p:spPr bwMode="auto">
              <a:xfrm>
                <a:off x="1728" y="1440"/>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6" name="Oval 9"/>
              <p:cNvSpPr>
                <a:spLocks noChangeAspect="1" noChangeArrowheads="1"/>
              </p:cNvSpPr>
              <p:nvPr/>
            </p:nvSpPr>
            <p:spPr bwMode="auto">
              <a:xfrm>
                <a:off x="1392" y="1104"/>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7" name="Oval 10"/>
              <p:cNvSpPr>
                <a:spLocks noChangeAspect="1" noChangeArrowheads="1"/>
              </p:cNvSpPr>
              <p:nvPr/>
            </p:nvSpPr>
            <p:spPr bwMode="auto">
              <a:xfrm>
                <a:off x="1392" y="1728"/>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8" name="Oval 11"/>
              <p:cNvSpPr>
                <a:spLocks noChangeAspect="1" noChangeArrowheads="1"/>
              </p:cNvSpPr>
              <p:nvPr/>
            </p:nvSpPr>
            <p:spPr bwMode="auto">
              <a:xfrm>
                <a:off x="2112" y="1776"/>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9" name="Oval 12"/>
              <p:cNvSpPr>
                <a:spLocks noChangeAspect="1" noChangeArrowheads="1"/>
              </p:cNvSpPr>
              <p:nvPr/>
            </p:nvSpPr>
            <p:spPr bwMode="auto">
              <a:xfrm>
                <a:off x="2112" y="1104"/>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80" name="Freeform 13"/>
              <p:cNvSpPr>
                <a:spLocks noChangeAspect="1"/>
              </p:cNvSpPr>
              <p:nvPr/>
            </p:nvSpPr>
            <p:spPr bwMode="auto">
              <a:xfrm>
                <a:off x="1216" y="1268"/>
                <a:ext cx="200" cy="196"/>
              </a:xfrm>
              <a:custGeom>
                <a:avLst/>
                <a:gdLst>
                  <a:gd name="T0" fmla="*/ 0 w 200"/>
                  <a:gd name="T1" fmla="*/ 196 h 196"/>
                  <a:gd name="T2" fmla="*/ 200 w 200"/>
                  <a:gd name="T3" fmla="*/ 0 h 196"/>
                  <a:gd name="T4" fmla="*/ 0 60000 65536"/>
                  <a:gd name="T5" fmla="*/ 0 60000 65536"/>
                  <a:gd name="T6" fmla="*/ 0 w 200"/>
                  <a:gd name="T7" fmla="*/ 0 h 196"/>
                  <a:gd name="T8" fmla="*/ 200 w 200"/>
                  <a:gd name="T9" fmla="*/ 196 h 196"/>
                </a:gdLst>
                <a:ahLst/>
                <a:cxnLst>
                  <a:cxn ang="T4">
                    <a:pos x="T0" y="T1"/>
                  </a:cxn>
                  <a:cxn ang="T5">
                    <a:pos x="T2" y="T3"/>
                  </a:cxn>
                </a:cxnLst>
                <a:rect l="T6" t="T7" r="T8" b="T9"/>
                <a:pathLst>
                  <a:path w="200" h="196">
                    <a:moveTo>
                      <a:pt x="0" y="196"/>
                    </a:moveTo>
                    <a:lnTo>
                      <a:pt x="200" y="0"/>
                    </a:lnTo>
                  </a:path>
                </a:pathLst>
              </a:custGeom>
              <a:noFill/>
              <a:ln w="19050">
                <a:solidFill>
                  <a:schemeClr val="tx1"/>
                </a:solidFill>
                <a:round/>
                <a:headEnd/>
                <a:tailEnd/>
              </a:ln>
            </p:spPr>
            <p:txBody>
              <a:bodyPr/>
              <a:lstStyle/>
              <a:p>
                <a:endParaRPr lang="en-GB"/>
              </a:p>
            </p:txBody>
          </p:sp>
          <p:sp>
            <p:nvSpPr>
              <p:cNvPr id="32881" name="Freeform 14"/>
              <p:cNvSpPr>
                <a:spLocks noChangeAspect="1"/>
              </p:cNvSpPr>
              <p:nvPr/>
            </p:nvSpPr>
            <p:spPr bwMode="auto">
              <a:xfrm>
                <a:off x="1584" y="1200"/>
                <a:ext cx="528" cy="4"/>
              </a:xfrm>
              <a:custGeom>
                <a:avLst/>
                <a:gdLst>
                  <a:gd name="T0" fmla="*/ 0 w 528"/>
                  <a:gd name="T1" fmla="*/ 0 h 4"/>
                  <a:gd name="T2" fmla="*/ 528 w 528"/>
                  <a:gd name="T3" fmla="*/ 4 h 4"/>
                  <a:gd name="T4" fmla="*/ 0 60000 65536"/>
                  <a:gd name="T5" fmla="*/ 0 60000 65536"/>
                  <a:gd name="T6" fmla="*/ 0 w 528"/>
                  <a:gd name="T7" fmla="*/ 0 h 4"/>
                  <a:gd name="T8" fmla="*/ 528 w 528"/>
                  <a:gd name="T9" fmla="*/ 4 h 4"/>
                </a:gdLst>
                <a:ahLst/>
                <a:cxnLst>
                  <a:cxn ang="T4">
                    <a:pos x="T0" y="T1"/>
                  </a:cxn>
                  <a:cxn ang="T5">
                    <a:pos x="T2" y="T3"/>
                  </a:cxn>
                </a:cxnLst>
                <a:rect l="T6" t="T7" r="T8" b="T9"/>
                <a:pathLst>
                  <a:path w="528" h="4">
                    <a:moveTo>
                      <a:pt x="0" y="0"/>
                    </a:moveTo>
                    <a:lnTo>
                      <a:pt x="528" y="4"/>
                    </a:lnTo>
                  </a:path>
                </a:pathLst>
              </a:custGeom>
              <a:noFill/>
              <a:ln w="19050">
                <a:solidFill>
                  <a:schemeClr val="tx1"/>
                </a:solidFill>
                <a:round/>
                <a:headEnd/>
                <a:tailEnd/>
              </a:ln>
            </p:spPr>
            <p:txBody>
              <a:bodyPr/>
              <a:lstStyle/>
              <a:p>
                <a:endParaRPr lang="en-GB"/>
              </a:p>
            </p:txBody>
          </p:sp>
          <p:sp>
            <p:nvSpPr>
              <p:cNvPr id="32882" name="Freeform 15"/>
              <p:cNvSpPr>
                <a:spLocks noChangeAspect="1"/>
              </p:cNvSpPr>
              <p:nvPr/>
            </p:nvSpPr>
            <p:spPr bwMode="auto">
              <a:xfrm>
                <a:off x="1224" y="1592"/>
                <a:ext cx="196" cy="172"/>
              </a:xfrm>
              <a:custGeom>
                <a:avLst/>
                <a:gdLst>
                  <a:gd name="T0" fmla="*/ 0 w 196"/>
                  <a:gd name="T1" fmla="*/ 0 h 172"/>
                  <a:gd name="T2" fmla="*/ 196 w 196"/>
                  <a:gd name="T3" fmla="*/ 172 h 172"/>
                  <a:gd name="T4" fmla="*/ 0 60000 65536"/>
                  <a:gd name="T5" fmla="*/ 0 60000 65536"/>
                  <a:gd name="T6" fmla="*/ 0 w 196"/>
                  <a:gd name="T7" fmla="*/ 0 h 172"/>
                  <a:gd name="T8" fmla="*/ 196 w 196"/>
                  <a:gd name="T9" fmla="*/ 172 h 172"/>
                </a:gdLst>
                <a:ahLst/>
                <a:cxnLst>
                  <a:cxn ang="T4">
                    <a:pos x="T0" y="T1"/>
                  </a:cxn>
                  <a:cxn ang="T5">
                    <a:pos x="T2" y="T3"/>
                  </a:cxn>
                </a:cxnLst>
                <a:rect l="T6" t="T7" r="T8" b="T9"/>
                <a:pathLst>
                  <a:path w="196" h="172">
                    <a:moveTo>
                      <a:pt x="0" y="0"/>
                    </a:moveTo>
                    <a:lnTo>
                      <a:pt x="196" y="172"/>
                    </a:lnTo>
                  </a:path>
                </a:pathLst>
              </a:custGeom>
              <a:noFill/>
              <a:ln w="19050">
                <a:solidFill>
                  <a:schemeClr val="tx1"/>
                </a:solidFill>
                <a:round/>
                <a:headEnd/>
                <a:tailEnd/>
              </a:ln>
            </p:spPr>
            <p:txBody>
              <a:bodyPr/>
              <a:lstStyle/>
              <a:p>
                <a:endParaRPr lang="en-GB"/>
              </a:p>
            </p:txBody>
          </p:sp>
          <p:sp>
            <p:nvSpPr>
              <p:cNvPr id="32883" name="Freeform 16"/>
              <p:cNvSpPr>
                <a:spLocks noChangeAspect="1"/>
              </p:cNvSpPr>
              <p:nvPr/>
            </p:nvSpPr>
            <p:spPr bwMode="auto">
              <a:xfrm>
                <a:off x="1488" y="1296"/>
                <a:ext cx="12" cy="432"/>
              </a:xfrm>
              <a:custGeom>
                <a:avLst/>
                <a:gdLst>
                  <a:gd name="T0" fmla="*/ 0 w 12"/>
                  <a:gd name="T1" fmla="*/ 0 h 432"/>
                  <a:gd name="T2" fmla="*/ 12 w 12"/>
                  <a:gd name="T3" fmla="*/ 432 h 432"/>
                  <a:gd name="T4" fmla="*/ 0 60000 65536"/>
                  <a:gd name="T5" fmla="*/ 0 60000 65536"/>
                  <a:gd name="T6" fmla="*/ 0 w 12"/>
                  <a:gd name="T7" fmla="*/ 0 h 432"/>
                  <a:gd name="T8" fmla="*/ 12 w 12"/>
                  <a:gd name="T9" fmla="*/ 432 h 432"/>
                </a:gdLst>
                <a:ahLst/>
                <a:cxnLst>
                  <a:cxn ang="T4">
                    <a:pos x="T0" y="T1"/>
                  </a:cxn>
                  <a:cxn ang="T5">
                    <a:pos x="T2" y="T3"/>
                  </a:cxn>
                </a:cxnLst>
                <a:rect l="T6" t="T7" r="T8" b="T9"/>
                <a:pathLst>
                  <a:path w="12" h="432">
                    <a:moveTo>
                      <a:pt x="0" y="0"/>
                    </a:moveTo>
                    <a:lnTo>
                      <a:pt x="12" y="432"/>
                    </a:lnTo>
                  </a:path>
                </a:pathLst>
              </a:custGeom>
              <a:noFill/>
              <a:ln w="19050">
                <a:solidFill>
                  <a:schemeClr val="tx1"/>
                </a:solidFill>
                <a:round/>
                <a:headEnd/>
                <a:tailEnd/>
              </a:ln>
            </p:spPr>
            <p:txBody>
              <a:bodyPr/>
              <a:lstStyle/>
              <a:p>
                <a:endParaRPr lang="en-GB"/>
              </a:p>
            </p:txBody>
          </p:sp>
          <p:sp>
            <p:nvSpPr>
              <p:cNvPr id="32884" name="Freeform 17"/>
              <p:cNvSpPr>
                <a:spLocks noChangeAspect="1"/>
              </p:cNvSpPr>
              <p:nvPr/>
            </p:nvSpPr>
            <p:spPr bwMode="auto">
              <a:xfrm>
                <a:off x="1572" y="1612"/>
                <a:ext cx="184" cy="156"/>
              </a:xfrm>
              <a:custGeom>
                <a:avLst/>
                <a:gdLst>
                  <a:gd name="T0" fmla="*/ 0 w 184"/>
                  <a:gd name="T1" fmla="*/ 156 h 156"/>
                  <a:gd name="T2" fmla="*/ 184 w 184"/>
                  <a:gd name="T3" fmla="*/ 0 h 156"/>
                  <a:gd name="T4" fmla="*/ 0 60000 65536"/>
                  <a:gd name="T5" fmla="*/ 0 60000 65536"/>
                  <a:gd name="T6" fmla="*/ 0 w 184"/>
                  <a:gd name="T7" fmla="*/ 0 h 156"/>
                  <a:gd name="T8" fmla="*/ 184 w 184"/>
                  <a:gd name="T9" fmla="*/ 156 h 156"/>
                </a:gdLst>
                <a:ahLst/>
                <a:cxnLst>
                  <a:cxn ang="T4">
                    <a:pos x="T0" y="T1"/>
                  </a:cxn>
                  <a:cxn ang="T5">
                    <a:pos x="T2" y="T3"/>
                  </a:cxn>
                </a:cxnLst>
                <a:rect l="T6" t="T7" r="T8" b="T9"/>
                <a:pathLst>
                  <a:path w="184" h="156">
                    <a:moveTo>
                      <a:pt x="0" y="156"/>
                    </a:moveTo>
                    <a:lnTo>
                      <a:pt x="184" y="0"/>
                    </a:lnTo>
                  </a:path>
                </a:pathLst>
              </a:custGeom>
              <a:noFill/>
              <a:ln w="19050">
                <a:solidFill>
                  <a:schemeClr val="tx1"/>
                </a:solidFill>
                <a:round/>
                <a:headEnd/>
                <a:tailEnd/>
              </a:ln>
            </p:spPr>
            <p:txBody>
              <a:bodyPr/>
              <a:lstStyle/>
              <a:p>
                <a:endParaRPr lang="en-GB"/>
              </a:p>
            </p:txBody>
          </p:sp>
          <p:sp>
            <p:nvSpPr>
              <p:cNvPr id="32885" name="Freeform 18"/>
              <p:cNvSpPr>
                <a:spLocks noChangeAspect="1"/>
              </p:cNvSpPr>
              <p:nvPr/>
            </p:nvSpPr>
            <p:spPr bwMode="auto">
              <a:xfrm>
                <a:off x="1552" y="1268"/>
                <a:ext cx="208" cy="196"/>
              </a:xfrm>
              <a:custGeom>
                <a:avLst/>
                <a:gdLst>
                  <a:gd name="T0" fmla="*/ 0 w 208"/>
                  <a:gd name="T1" fmla="*/ 0 h 196"/>
                  <a:gd name="T2" fmla="*/ 208 w 208"/>
                  <a:gd name="T3" fmla="*/ 196 h 196"/>
                  <a:gd name="T4" fmla="*/ 0 60000 65536"/>
                  <a:gd name="T5" fmla="*/ 0 60000 65536"/>
                  <a:gd name="T6" fmla="*/ 0 w 208"/>
                  <a:gd name="T7" fmla="*/ 0 h 196"/>
                  <a:gd name="T8" fmla="*/ 208 w 208"/>
                  <a:gd name="T9" fmla="*/ 196 h 196"/>
                </a:gdLst>
                <a:ahLst/>
                <a:cxnLst>
                  <a:cxn ang="T4">
                    <a:pos x="T0" y="T1"/>
                  </a:cxn>
                  <a:cxn ang="T5">
                    <a:pos x="T2" y="T3"/>
                  </a:cxn>
                </a:cxnLst>
                <a:rect l="T6" t="T7" r="T8" b="T9"/>
                <a:pathLst>
                  <a:path w="208" h="196">
                    <a:moveTo>
                      <a:pt x="0" y="0"/>
                    </a:moveTo>
                    <a:lnTo>
                      <a:pt x="208" y="196"/>
                    </a:lnTo>
                  </a:path>
                </a:pathLst>
              </a:custGeom>
              <a:noFill/>
              <a:ln w="19050">
                <a:solidFill>
                  <a:schemeClr val="tx1"/>
                </a:solidFill>
                <a:round/>
                <a:headEnd/>
                <a:tailEnd/>
              </a:ln>
            </p:spPr>
            <p:txBody>
              <a:bodyPr/>
              <a:lstStyle/>
              <a:p>
                <a:endParaRPr lang="en-GB"/>
              </a:p>
            </p:txBody>
          </p:sp>
          <p:sp>
            <p:nvSpPr>
              <p:cNvPr id="32886" name="Freeform 19"/>
              <p:cNvSpPr>
                <a:spLocks noChangeAspect="1"/>
              </p:cNvSpPr>
              <p:nvPr/>
            </p:nvSpPr>
            <p:spPr bwMode="auto">
              <a:xfrm>
                <a:off x="1892" y="1268"/>
                <a:ext cx="240" cy="196"/>
              </a:xfrm>
              <a:custGeom>
                <a:avLst/>
                <a:gdLst>
                  <a:gd name="T0" fmla="*/ 0 w 240"/>
                  <a:gd name="T1" fmla="*/ 196 h 196"/>
                  <a:gd name="T2" fmla="*/ 240 w 240"/>
                  <a:gd name="T3" fmla="*/ 0 h 196"/>
                  <a:gd name="T4" fmla="*/ 0 60000 65536"/>
                  <a:gd name="T5" fmla="*/ 0 60000 65536"/>
                  <a:gd name="T6" fmla="*/ 0 w 240"/>
                  <a:gd name="T7" fmla="*/ 0 h 196"/>
                  <a:gd name="T8" fmla="*/ 240 w 240"/>
                  <a:gd name="T9" fmla="*/ 196 h 196"/>
                </a:gdLst>
                <a:ahLst/>
                <a:cxnLst>
                  <a:cxn ang="T4">
                    <a:pos x="T0" y="T1"/>
                  </a:cxn>
                  <a:cxn ang="T5">
                    <a:pos x="T2" y="T3"/>
                  </a:cxn>
                </a:cxnLst>
                <a:rect l="T6" t="T7" r="T8" b="T9"/>
                <a:pathLst>
                  <a:path w="240" h="196">
                    <a:moveTo>
                      <a:pt x="0" y="196"/>
                    </a:moveTo>
                    <a:lnTo>
                      <a:pt x="240" y="0"/>
                    </a:lnTo>
                  </a:path>
                </a:pathLst>
              </a:custGeom>
              <a:noFill/>
              <a:ln w="19050">
                <a:solidFill>
                  <a:schemeClr val="tx1"/>
                </a:solidFill>
                <a:round/>
                <a:headEnd/>
                <a:tailEnd/>
              </a:ln>
            </p:spPr>
            <p:txBody>
              <a:bodyPr/>
              <a:lstStyle/>
              <a:p>
                <a:endParaRPr lang="en-GB"/>
              </a:p>
            </p:txBody>
          </p:sp>
          <p:sp>
            <p:nvSpPr>
              <p:cNvPr id="32887" name="Freeform 20"/>
              <p:cNvSpPr>
                <a:spLocks noChangeAspect="1"/>
              </p:cNvSpPr>
              <p:nvPr/>
            </p:nvSpPr>
            <p:spPr bwMode="auto">
              <a:xfrm>
                <a:off x="1896" y="1596"/>
                <a:ext cx="244" cy="212"/>
              </a:xfrm>
              <a:custGeom>
                <a:avLst/>
                <a:gdLst>
                  <a:gd name="T0" fmla="*/ 0 w 244"/>
                  <a:gd name="T1" fmla="*/ 0 h 212"/>
                  <a:gd name="T2" fmla="*/ 244 w 244"/>
                  <a:gd name="T3" fmla="*/ 212 h 212"/>
                  <a:gd name="T4" fmla="*/ 0 60000 65536"/>
                  <a:gd name="T5" fmla="*/ 0 60000 65536"/>
                  <a:gd name="T6" fmla="*/ 0 w 244"/>
                  <a:gd name="T7" fmla="*/ 0 h 212"/>
                  <a:gd name="T8" fmla="*/ 244 w 244"/>
                  <a:gd name="T9" fmla="*/ 212 h 212"/>
                </a:gdLst>
                <a:ahLst/>
                <a:cxnLst>
                  <a:cxn ang="T4">
                    <a:pos x="T0" y="T1"/>
                  </a:cxn>
                  <a:cxn ang="T5">
                    <a:pos x="T2" y="T3"/>
                  </a:cxn>
                </a:cxnLst>
                <a:rect l="T6" t="T7" r="T8" b="T9"/>
                <a:pathLst>
                  <a:path w="244" h="212">
                    <a:moveTo>
                      <a:pt x="0" y="0"/>
                    </a:moveTo>
                    <a:lnTo>
                      <a:pt x="244" y="212"/>
                    </a:lnTo>
                  </a:path>
                </a:pathLst>
              </a:custGeom>
              <a:noFill/>
              <a:ln w="19050">
                <a:solidFill>
                  <a:schemeClr val="tx1"/>
                </a:solidFill>
                <a:round/>
                <a:headEnd/>
                <a:tailEnd/>
              </a:ln>
            </p:spPr>
            <p:txBody>
              <a:bodyPr/>
              <a:lstStyle/>
              <a:p>
                <a:endParaRPr lang="en-GB"/>
              </a:p>
            </p:txBody>
          </p:sp>
        </p:grpSp>
        <p:sp>
          <p:nvSpPr>
            <p:cNvPr id="32861" name="Oval 21"/>
            <p:cNvSpPr>
              <a:spLocks noChangeAspect="1" noChangeArrowheads="1"/>
            </p:cNvSpPr>
            <p:nvPr/>
          </p:nvSpPr>
          <p:spPr bwMode="auto">
            <a:xfrm>
              <a:off x="4957745" y="284162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2" name="Oval 22"/>
            <p:cNvSpPr>
              <a:spLocks noChangeAspect="1" noChangeArrowheads="1"/>
            </p:cNvSpPr>
            <p:nvPr/>
          </p:nvSpPr>
          <p:spPr bwMode="auto">
            <a:xfrm>
              <a:off x="5681645" y="284162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3" name="Oval 23"/>
            <p:cNvSpPr>
              <a:spLocks noChangeAspect="1" noChangeArrowheads="1"/>
            </p:cNvSpPr>
            <p:nvPr/>
          </p:nvSpPr>
          <p:spPr bwMode="auto">
            <a:xfrm>
              <a:off x="5319695" y="247967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4" name="Oval 24"/>
            <p:cNvSpPr>
              <a:spLocks noChangeAspect="1" noChangeArrowheads="1"/>
            </p:cNvSpPr>
            <p:nvPr/>
          </p:nvSpPr>
          <p:spPr bwMode="auto">
            <a:xfrm>
              <a:off x="5319695" y="3151188"/>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5" name="Oval 25"/>
            <p:cNvSpPr>
              <a:spLocks noChangeAspect="1" noChangeArrowheads="1"/>
            </p:cNvSpPr>
            <p:nvPr/>
          </p:nvSpPr>
          <p:spPr bwMode="auto">
            <a:xfrm>
              <a:off x="6094395" y="3201988"/>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6" name="Oval 26"/>
            <p:cNvSpPr>
              <a:spLocks noChangeAspect="1" noChangeArrowheads="1"/>
            </p:cNvSpPr>
            <p:nvPr/>
          </p:nvSpPr>
          <p:spPr bwMode="auto">
            <a:xfrm>
              <a:off x="6094395" y="247967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7" name="Freeform 27"/>
            <p:cNvSpPr>
              <a:spLocks noChangeAspect="1"/>
            </p:cNvSpPr>
            <p:nvPr/>
          </p:nvSpPr>
          <p:spPr bwMode="auto">
            <a:xfrm>
              <a:off x="5129195" y="2655888"/>
              <a:ext cx="215900" cy="211138"/>
            </a:xfrm>
            <a:custGeom>
              <a:avLst/>
              <a:gdLst>
                <a:gd name="T0" fmla="*/ 0 w 200"/>
                <a:gd name="T1" fmla="*/ 2147483647 h 196"/>
                <a:gd name="T2" fmla="*/ 2147483647 w 200"/>
                <a:gd name="T3" fmla="*/ 0 h 196"/>
                <a:gd name="T4" fmla="*/ 0 60000 65536"/>
                <a:gd name="T5" fmla="*/ 0 60000 65536"/>
                <a:gd name="T6" fmla="*/ 0 w 200"/>
                <a:gd name="T7" fmla="*/ 0 h 196"/>
                <a:gd name="T8" fmla="*/ 200 w 200"/>
                <a:gd name="T9" fmla="*/ 196 h 196"/>
              </a:gdLst>
              <a:ahLst/>
              <a:cxnLst>
                <a:cxn ang="T4">
                  <a:pos x="T0" y="T1"/>
                </a:cxn>
                <a:cxn ang="T5">
                  <a:pos x="T2" y="T3"/>
                </a:cxn>
              </a:cxnLst>
              <a:rect l="T6" t="T7" r="T8" b="T9"/>
              <a:pathLst>
                <a:path w="200" h="196">
                  <a:moveTo>
                    <a:pt x="0" y="196"/>
                  </a:moveTo>
                  <a:lnTo>
                    <a:pt x="200" y="0"/>
                  </a:lnTo>
                </a:path>
              </a:pathLst>
            </a:custGeom>
            <a:noFill/>
            <a:ln w="19050">
              <a:solidFill>
                <a:schemeClr val="tx1"/>
              </a:solidFill>
              <a:round/>
              <a:headEnd/>
              <a:tailEnd/>
            </a:ln>
          </p:spPr>
          <p:txBody>
            <a:bodyPr/>
            <a:lstStyle/>
            <a:p>
              <a:endParaRPr lang="en-GB"/>
            </a:p>
          </p:txBody>
        </p:sp>
        <p:sp>
          <p:nvSpPr>
            <p:cNvPr id="32868" name="Freeform 28"/>
            <p:cNvSpPr>
              <a:spLocks noChangeAspect="1"/>
            </p:cNvSpPr>
            <p:nvPr/>
          </p:nvSpPr>
          <p:spPr bwMode="auto">
            <a:xfrm>
              <a:off x="5526070" y="2582863"/>
              <a:ext cx="568325" cy="4763"/>
            </a:xfrm>
            <a:custGeom>
              <a:avLst/>
              <a:gdLst>
                <a:gd name="T0" fmla="*/ 0 w 528"/>
                <a:gd name="T1" fmla="*/ 0 h 4"/>
                <a:gd name="T2" fmla="*/ 2147483647 w 528"/>
                <a:gd name="T3" fmla="*/ 2147483647 h 4"/>
                <a:gd name="T4" fmla="*/ 0 60000 65536"/>
                <a:gd name="T5" fmla="*/ 0 60000 65536"/>
                <a:gd name="T6" fmla="*/ 0 w 528"/>
                <a:gd name="T7" fmla="*/ 0 h 4"/>
                <a:gd name="T8" fmla="*/ 528 w 528"/>
                <a:gd name="T9" fmla="*/ 4 h 4"/>
              </a:gdLst>
              <a:ahLst/>
              <a:cxnLst>
                <a:cxn ang="T4">
                  <a:pos x="T0" y="T1"/>
                </a:cxn>
                <a:cxn ang="T5">
                  <a:pos x="T2" y="T3"/>
                </a:cxn>
              </a:cxnLst>
              <a:rect l="T6" t="T7" r="T8" b="T9"/>
              <a:pathLst>
                <a:path w="528" h="4">
                  <a:moveTo>
                    <a:pt x="0" y="0"/>
                  </a:moveTo>
                  <a:lnTo>
                    <a:pt x="528" y="4"/>
                  </a:lnTo>
                </a:path>
              </a:pathLst>
            </a:custGeom>
            <a:noFill/>
            <a:ln w="19050">
              <a:solidFill>
                <a:schemeClr val="tx1"/>
              </a:solidFill>
              <a:round/>
              <a:headEnd/>
              <a:tailEnd/>
            </a:ln>
          </p:spPr>
          <p:txBody>
            <a:bodyPr/>
            <a:lstStyle/>
            <a:p>
              <a:endParaRPr lang="en-GB"/>
            </a:p>
          </p:txBody>
        </p:sp>
        <p:sp>
          <p:nvSpPr>
            <p:cNvPr id="32869" name="Freeform 29"/>
            <p:cNvSpPr>
              <a:spLocks noChangeAspect="1"/>
            </p:cNvSpPr>
            <p:nvPr/>
          </p:nvSpPr>
          <p:spPr bwMode="auto">
            <a:xfrm>
              <a:off x="5491145" y="2655888"/>
              <a:ext cx="223838" cy="211138"/>
            </a:xfrm>
            <a:custGeom>
              <a:avLst/>
              <a:gdLst>
                <a:gd name="T0" fmla="*/ 0 w 208"/>
                <a:gd name="T1" fmla="*/ 0 h 196"/>
                <a:gd name="T2" fmla="*/ 2147483647 w 208"/>
                <a:gd name="T3" fmla="*/ 2147483647 h 196"/>
                <a:gd name="T4" fmla="*/ 0 60000 65536"/>
                <a:gd name="T5" fmla="*/ 0 60000 65536"/>
                <a:gd name="T6" fmla="*/ 0 w 208"/>
                <a:gd name="T7" fmla="*/ 0 h 196"/>
                <a:gd name="T8" fmla="*/ 208 w 208"/>
                <a:gd name="T9" fmla="*/ 196 h 196"/>
              </a:gdLst>
              <a:ahLst/>
              <a:cxnLst>
                <a:cxn ang="T4">
                  <a:pos x="T0" y="T1"/>
                </a:cxn>
                <a:cxn ang="T5">
                  <a:pos x="T2" y="T3"/>
                </a:cxn>
              </a:cxnLst>
              <a:rect l="T6" t="T7" r="T8" b="T9"/>
              <a:pathLst>
                <a:path w="208" h="196">
                  <a:moveTo>
                    <a:pt x="0" y="0"/>
                  </a:moveTo>
                  <a:lnTo>
                    <a:pt x="208" y="196"/>
                  </a:lnTo>
                </a:path>
              </a:pathLst>
            </a:custGeom>
            <a:noFill/>
            <a:ln w="19050">
              <a:solidFill>
                <a:schemeClr val="tx1"/>
              </a:solidFill>
              <a:round/>
              <a:headEnd/>
              <a:tailEnd/>
            </a:ln>
          </p:spPr>
          <p:txBody>
            <a:bodyPr/>
            <a:lstStyle/>
            <a:p>
              <a:endParaRPr lang="en-GB"/>
            </a:p>
          </p:txBody>
        </p:sp>
        <p:sp>
          <p:nvSpPr>
            <p:cNvPr id="32870" name="Freeform 30"/>
            <p:cNvSpPr>
              <a:spLocks noChangeAspect="1"/>
            </p:cNvSpPr>
            <p:nvPr/>
          </p:nvSpPr>
          <p:spPr bwMode="auto">
            <a:xfrm>
              <a:off x="5857858" y="2655888"/>
              <a:ext cx="257175" cy="211138"/>
            </a:xfrm>
            <a:custGeom>
              <a:avLst/>
              <a:gdLst>
                <a:gd name="T0" fmla="*/ 0 w 240"/>
                <a:gd name="T1" fmla="*/ 2147483647 h 196"/>
                <a:gd name="T2" fmla="*/ 2147483647 w 240"/>
                <a:gd name="T3" fmla="*/ 0 h 196"/>
                <a:gd name="T4" fmla="*/ 0 60000 65536"/>
                <a:gd name="T5" fmla="*/ 0 60000 65536"/>
                <a:gd name="T6" fmla="*/ 0 w 240"/>
                <a:gd name="T7" fmla="*/ 0 h 196"/>
                <a:gd name="T8" fmla="*/ 240 w 240"/>
                <a:gd name="T9" fmla="*/ 196 h 196"/>
              </a:gdLst>
              <a:ahLst/>
              <a:cxnLst>
                <a:cxn ang="T4">
                  <a:pos x="T0" y="T1"/>
                </a:cxn>
                <a:cxn ang="T5">
                  <a:pos x="T2" y="T3"/>
                </a:cxn>
              </a:cxnLst>
              <a:rect l="T6" t="T7" r="T8" b="T9"/>
              <a:pathLst>
                <a:path w="240" h="196">
                  <a:moveTo>
                    <a:pt x="0" y="196"/>
                  </a:moveTo>
                  <a:lnTo>
                    <a:pt x="240" y="0"/>
                  </a:lnTo>
                </a:path>
              </a:pathLst>
            </a:custGeom>
            <a:noFill/>
            <a:ln w="19050">
              <a:solidFill>
                <a:schemeClr val="tx1"/>
              </a:solidFill>
              <a:round/>
              <a:headEnd/>
              <a:tailEnd/>
            </a:ln>
          </p:spPr>
          <p:txBody>
            <a:bodyPr/>
            <a:lstStyle/>
            <a:p>
              <a:endParaRPr lang="en-GB"/>
            </a:p>
          </p:txBody>
        </p:sp>
        <p:sp>
          <p:nvSpPr>
            <p:cNvPr id="32871" name="Text Box 31"/>
            <p:cNvSpPr txBox="1">
              <a:spLocks noChangeAspect="1" noChangeArrowheads="1"/>
            </p:cNvSpPr>
            <p:nvPr/>
          </p:nvSpPr>
          <p:spPr bwMode="auto">
            <a:xfrm>
              <a:off x="5670533" y="3435350"/>
              <a:ext cx="184150" cy="274638"/>
            </a:xfrm>
            <a:prstGeom prst="rect">
              <a:avLst/>
            </a:prstGeom>
            <a:noFill/>
            <a:ln w="9525">
              <a:noFill/>
              <a:miter lim="800000"/>
              <a:headEnd/>
              <a:tailEnd/>
            </a:ln>
          </p:spPr>
          <p:txBody>
            <a:bodyPr wrap="none">
              <a:spAutoFit/>
            </a:bodyPr>
            <a:lstStyle/>
            <a:p>
              <a:pPr algn="l"/>
              <a:endParaRPr lang="el-GR" sz="1200" b="1">
                <a:latin typeface="Comic Sans MS" pitchFamily="66" charset="0"/>
              </a:endParaRPr>
            </a:p>
          </p:txBody>
        </p:sp>
        <p:sp>
          <p:nvSpPr>
            <p:cNvPr id="32872" name="Text Box 32"/>
            <p:cNvSpPr txBox="1">
              <a:spLocks noChangeArrowheads="1"/>
            </p:cNvSpPr>
            <p:nvPr/>
          </p:nvSpPr>
          <p:spPr bwMode="auto">
            <a:xfrm>
              <a:off x="2025555" y="3416859"/>
              <a:ext cx="1617751" cy="369332"/>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συνδεδεμένο</a:t>
              </a:r>
              <a:endParaRPr lang="en-US" sz="1800" b="1">
                <a:solidFill>
                  <a:srgbClr val="CC00FF"/>
                </a:solidFill>
                <a:latin typeface="Arial" charset="0"/>
              </a:endParaRPr>
            </a:p>
          </p:txBody>
        </p:sp>
        <p:sp>
          <p:nvSpPr>
            <p:cNvPr id="32873" name="Text Box 33"/>
            <p:cNvSpPr txBox="1">
              <a:spLocks noChangeArrowheads="1"/>
            </p:cNvSpPr>
            <p:nvPr/>
          </p:nvSpPr>
          <p:spPr bwMode="auto">
            <a:xfrm>
              <a:off x="4643438" y="3416859"/>
              <a:ext cx="2071401" cy="369332"/>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αποσυνδεδεμένο</a:t>
              </a:r>
              <a:endParaRPr lang="en-US" sz="1800" b="1">
                <a:solidFill>
                  <a:srgbClr val="CC00FF"/>
                </a:solidFill>
                <a:latin typeface="Arial" charset="0"/>
              </a:endParaRPr>
            </a:p>
          </p:txBody>
        </p:sp>
      </p:grpSp>
      <p:grpSp>
        <p:nvGrpSpPr>
          <p:cNvPr id="4" name="119 - Ομάδα"/>
          <p:cNvGrpSpPr>
            <a:grpSpLocks/>
          </p:cNvGrpSpPr>
          <p:nvPr/>
        </p:nvGrpSpPr>
        <p:grpSpPr bwMode="auto">
          <a:xfrm>
            <a:off x="857250" y="4800600"/>
            <a:ext cx="7000875" cy="749300"/>
            <a:chOff x="857224" y="4800600"/>
            <a:chExt cx="7000924" cy="749300"/>
          </a:xfrm>
        </p:grpSpPr>
        <p:grpSp>
          <p:nvGrpSpPr>
            <p:cNvPr id="32828" name="Group 35"/>
            <p:cNvGrpSpPr>
              <a:grpSpLocks/>
            </p:cNvGrpSpPr>
            <p:nvPr/>
          </p:nvGrpSpPr>
          <p:grpSpPr bwMode="auto">
            <a:xfrm>
              <a:off x="2449432" y="5105400"/>
              <a:ext cx="1740889" cy="139700"/>
              <a:chOff x="3988" y="676"/>
              <a:chExt cx="1048" cy="88"/>
            </a:xfrm>
          </p:grpSpPr>
          <p:sp>
            <p:nvSpPr>
              <p:cNvPr id="32850" name="Oval 36"/>
              <p:cNvSpPr>
                <a:spLocks noChangeArrowheads="1"/>
              </p:cNvSpPr>
              <p:nvPr/>
            </p:nvSpPr>
            <p:spPr bwMode="auto">
              <a:xfrm>
                <a:off x="398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1" name="Oval 37"/>
              <p:cNvSpPr>
                <a:spLocks noChangeArrowheads="1"/>
              </p:cNvSpPr>
              <p:nvPr/>
            </p:nvSpPr>
            <p:spPr bwMode="auto">
              <a:xfrm>
                <a:off x="422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2" name="Oval 38"/>
              <p:cNvSpPr>
                <a:spLocks noChangeArrowheads="1"/>
              </p:cNvSpPr>
              <p:nvPr/>
            </p:nvSpPr>
            <p:spPr bwMode="auto">
              <a:xfrm>
                <a:off x="446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3" name="Oval 39"/>
              <p:cNvSpPr>
                <a:spLocks noChangeArrowheads="1"/>
              </p:cNvSpPr>
              <p:nvPr/>
            </p:nvSpPr>
            <p:spPr bwMode="auto">
              <a:xfrm>
                <a:off x="470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4" name="Oval 40"/>
              <p:cNvSpPr>
                <a:spLocks noChangeArrowheads="1"/>
              </p:cNvSpPr>
              <p:nvPr/>
            </p:nvSpPr>
            <p:spPr bwMode="auto">
              <a:xfrm>
                <a:off x="494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5" name="Line 41"/>
              <p:cNvSpPr>
                <a:spLocks noChangeShapeType="1"/>
              </p:cNvSpPr>
              <p:nvPr/>
            </p:nvSpPr>
            <p:spPr bwMode="auto">
              <a:xfrm>
                <a:off x="408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56" name="Line 42"/>
              <p:cNvSpPr>
                <a:spLocks noChangeShapeType="1"/>
              </p:cNvSpPr>
              <p:nvPr/>
            </p:nvSpPr>
            <p:spPr bwMode="auto">
              <a:xfrm>
                <a:off x="432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57" name="Line 43"/>
              <p:cNvSpPr>
                <a:spLocks noChangeShapeType="1"/>
              </p:cNvSpPr>
              <p:nvPr/>
            </p:nvSpPr>
            <p:spPr bwMode="auto">
              <a:xfrm>
                <a:off x="456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58" name="Line 44"/>
              <p:cNvSpPr>
                <a:spLocks noChangeShapeType="1"/>
              </p:cNvSpPr>
              <p:nvPr/>
            </p:nvSpPr>
            <p:spPr bwMode="auto">
              <a:xfrm>
                <a:off x="4800" y="720"/>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2829" name="Group 45"/>
            <p:cNvGrpSpPr>
              <a:grpSpLocks/>
            </p:cNvGrpSpPr>
            <p:nvPr/>
          </p:nvGrpSpPr>
          <p:grpSpPr bwMode="auto">
            <a:xfrm>
              <a:off x="4921228" y="4800600"/>
              <a:ext cx="1335568" cy="444500"/>
              <a:chOff x="2308" y="3028"/>
              <a:chExt cx="804" cy="280"/>
            </a:xfrm>
          </p:grpSpPr>
          <p:sp>
            <p:nvSpPr>
              <p:cNvPr id="32841" name="Oval 46"/>
              <p:cNvSpPr>
                <a:spLocks noChangeArrowheads="1"/>
              </p:cNvSpPr>
              <p:nvPr/>
            </p:nvSpPr>
            <p:spPr bwMode="auto">
              <a:xfrm>
                <a:off x="2308" y="322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2" name="Oval 47"/>
              <p:cNvSpPr>
                <a:spLocks noChangeArrowheads="1"/>
              </p:cNvSpPr>
              <p:nvPr/>
            </p:nvSpPr>
            <p:spPr bwMode="auto">
              <a:xfrm>
                <a:off x="2548" y="322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3" name="Oval 48"/>
              <p:cNvSpPr>
                <a:spLocks noChangeArrowheads="1"/>
              </p:cNvSpPr>
              <p:nvPr/>
            </p:nvSpPr>
            <p:spPr bwMode="auto">
              <a:xfrm>
                <a:off x="2788" y="322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4" name="Line 49"/>
              <p:cNvSpPr>
                <a:spLocks noChangeShapeType="1"/>
              </p:cNvSpPr>
              <p:nvPr/>
            </p:nvSpPr>
            <p:spPr bwMode="auto">
              <a:xfrm>
                <a:off x="2400" y="3264"/>
                <a:ext cx="144" cy="0"/>
              </a:xfrm>
              <a:prstGeom prst="line">
                <a:avLst/>
              </a:prstGeom>
              <a:noFill/>
              <a:ln w="12700">
                <a:solidFill>
                  <a:schemeClr val="tx1"/>
                </a:solidFill>
                <a:round/>
                <a:headEnd type="none" w="sm" len="sm"/>
                <a:tailEnd type="none" w="sm" len="sm"/>
              </a:ln>
            </p:spPr>
            <p:txBody>
              <a:bodyPr/>
              <a:lstStyle/>
              <a:p>
                <a:endParaRPr lang="en-US"/>
              </a:p>
            </p:txBody>
          </p:sp>
          <p:sp>
            <p:nvSpPr>
              <p:cNvPr id="32845" name="Line 50"/>
              <p:cNvSpPr>
                <a:spLocks noChangeShapeType="1"/>
              </p:cNvSpPr>
              <p:nvPr/>
            </p:nvSpPr>
            <p:spPr bwMode="auto">
              <a:xfrm>
                <a:off x="2640" y="3264"/>
                <a:ext cx="144" cy="0"/>
              </a:xfrm>
              <a:prstGeom prst="line">
                <a:avLst/>
              </a:prstGeom>
              <a:noFill/>
              <a:ln w="12700">
                <a:solidFill>
                  <a:schemeClr val="tx1"/>
                </a:solidFill>
                <a:round/>
                <a:headEnd type="none" w="sm" len="sm"/>
                <a:tailEnd type="none" w="sm" len="sm"/>
              </a:ln>
            </p:spPr>
            <p:txBody>
              <a:bodyPr/>
              <a:lstStyle/>
              <a:p>
                <a:endParaRPr lang="en-US"/>
              </a:p>
            </p:txBody>
          </p:sp>
          <p:sp>
            <p:nvSpPr>
              <p:cNvPr id="32846" name="Line 51"/>
              <p:cNvSpPr>
                <a:spLocks noChangeShapeType="1"/>
              </p:cNvSpPr>
              <p:nvPr/>
            </p:nvSpPr>
            <p:spPr bwMode="auto">
              <a:xfrm>
                <a:off x="2880" y="3264"/>
                <a:ext cx="144" cy="0"/>
              </a:xfrm>
              <a:prstGeom prst="line">
                <a:avLst/>
              </a:prstGeom>
              <a:noFill/>
              <a:ln w="12700">
                <a:solidFill>
                  <a:schemeClr val="tx1"/>
                </a:solidFill>
                <a:round/>
                <a:headEnd type="none" w="sm" len="sm"/>
                <a:tailEnd type="none" w="sm" len="sm"/>
              </a:ln>
            </p:spPr>
            <p:txBody>
              <a:bodyPr/>
              <a:lstStyle/>
              <a:p>
                <a:endParaRPr lang="en-US"/>
              </a:p>
            </p:txBody>
          </p:sp>
          <p:sp>
            <p:nvSpPr>
              <p:cNvPr id="32847" name="Oval 52"/>
              <p:cNvSpPr>
                <a:spLocks noChangeArrowheads="1"/>
              </p:cNvSpPr>
              <p:nvPr/>
            </p:nvSpPr>
            <p:spPr bwMode="auto">
              <a:xfrm>
                <a:off x="2548" y="302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8" name="Line 53"/>
              <p:cNvSpPr>
                <a:spLocks noChangeShapeType="1"/>
              </p:cNvSpPr>
              <p:nvPr/>
            </p:nvSpPr>
            <p:spPr bwMode="auto">
              <a:xfrm>
                <a:off x="2592" y="3120"/>
                <a:ext cx="0" cy="96"/>
              </a:xfrm>
              <a:prstGeom prst="line">
                <a:avLst/>
              </a:prstGeom>
              <a:noFill/>
              <a:ln w="12700">
                <a:solidFill>
                  <a:schemeClr val="tx1"/>
                </a:solidFill>
                <a:round/>
                <a:headEnd type="none" w="sm" len="sm"/>
                <a:tailEnd type="none" w="sm" len="sm"/>
              </a:ln>
            </p:spPr>
            <p:txBody>
              <a:bodyPr/>
              <a:lstStyle/>
              <a:p>
                <a:endParaRPr lang="en-US"/>
              </a:p>
            </p:txBody>
          </p:sp>
          <p:sp>
            <p:nvSpPr>
              <p:cNvPr id="32849" name="Oval 54"/>
              <p:cNvSpPr>
                <a:spLocks noChangeArrowheads="1"/>
              </p:cNvSpPr>
              <p:nvPr/>
            </p:nvSpPr>
            <p:spPr bwMode="auto">
              <a:xfrm>
                <a:off x="3024" y="3216"/>
                <a:ext cx="88" cy="88"/>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32830" name="Group 55"/>
            <p:cNvGrpSpPr>
              <a:grpSpLocks/>
            </p:cNvGrpSpPr>
            <p:nvPr/>
          </p:nvGrpSpPr>
          <p:grpSpPr bwMode="auto">
            <a:xfrm>
              <a:off x="6914613" y="4800600"/>
              <a:ext cx="943535" cy="749300"/>
              <a:chOff x="3840" y="3024"/>
              <a:chExt cx="568" cy="472"/>
            </a:xfrm>
          </p:grpSpPr>
          <p:sp>
            <p:nvSpPr>
              <p:cNvPr id="32832" name="Oval 56"/>
              <p:cNvSpPr>
                <a:spLocks noChangeArrowheads="1"/>
              </p:cNvSpPr>
              <p:nvPr/>
            </p:nvSpPr>
            <p:spPr bwMode="auto">
              <a:xfrm>
                <a:off x="3840" y="321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3" name="Oval 57"/>
              <p:cNvSpPr>
                <a:spLocks noChangeArrowheads="1"/>
              </p:cNvSpPr>
              <p:nvPr/>
            </p:nvSpPr>
            <p:spPr bwMode="auto">
              <a:xfrm>
                <a:off x="4080" y="321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4" name="Oval 58"/>
              <p:cNvSpPr>
                <a:spLocks noChangeArrowheads="1"/>
              </p:cNvSpPr>
              <p:nvPr/>
            </p:nvSpPr>
            <p:spPr bwMode="auto">
              <a:xfrm>
                <a:off x="4320" y="321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5" name="Line 59"/>
              <p:cNvSpPr>
                <a:spLocks noChangeShapeType="1"/>
              </p:cNvSpPr>
              <p:nvPr/>
            </p:nvSpPr>
            <p:spPr bwMode="auto">
              <a:xfrm>
                <a:off x="3932" y="326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36" name="Line 60"/>
              <p:cNvSpPr>
                <a:spLocks noChangeShapeType="1"/>
              </p:cNvSpPr>
              <p:nvPr/>
            </p:nvSpPr>
            <p:spPr bwMode="auto">
              <a:xfrm>
                <a:off x="4172" y="326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37" name="Oval 61"/>
              <p:cNvSpPr>
                <a:spLocks noChangeArrowheads="1"/>
              </p:cNvSpPr>
              <p:nvPr/>
            </p:nvSpPr>
            <p:spPr bwMode="auto">
              <a:xfrm>
                <a:off x="4080" y="3024"/>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8" name="Line 62"/>
              <p:cNvSpPr>
                <a:spLocks noChangeShapeType="1"/>
              </p:cNvSpPr>
              <p:nvPr/>
            </p:nvSpPr>
            <p:spPr bwMode="auto">
              <a:xfrm>
                <a:off x="4124" y="3116"/>
                <a:ext cx="0" cy="96"/>
              </a:xfrm>
              <a:prstGeom prst="line">
                <a:avLst/>
              </a:prstGeom>
              <a:noFill/>
              <a:ln w="12700">
                <a:solidFill>
                  <a:schemeClr val="tx1"/>
                </a:solidFill>
                <a:round/>
                <a:headEnd type="none" w="sm" len="sm"/>
                <a:tailEnd type="none" w="sm" len="sm"/>
              </a:ln>
            </p:spPr>
            <p:txBody>
              <a:bodyPr/>
              <a:lstStyle/>
              <a:p>
                <a:endParaRPr lang="en-US"/>
              </a:p>
            </p:txBody>
          </p:sp>
          <p:sp>
            <p:nvSpPr>
              <p:cNvPr id="32839" name="Line 63"/>
              <p:cNvSpPr>
                <a:spLocks noChangeShapeType="1"/>
              </p:cNvSpPr>
              <p:nvPr/>
            </p:nvSpPr>
            <p:spPr bwMode="auto">
              <a:xfrm>
                <a:off x="4124" y="3308"/>
                <a:ext cx="0" cy="96"/>
              </a:xfrm>
              <a:prstGeom prst="line">
                <a:avLst/>
              </a:prstGeom>
              <a:noFill/>
              <a:ln w="12700">
                <a:solidFill>
                  <a:schemeClr val="tx1"/>
                </a:solidFill>
                <a:round/>
                <a:headEnd type="none" w="sm" len="sm"/>
                <a:tailEnd type="none" w="sm" len="sm"/>
              </a:ln>
            </p:spPr>
            <p:txBody>
              <a:bodyPr/>
              <a:lstStyle/>
              <a:p>
                <a:endParaRPr lang="en-US"/>
              </a:p>
            </p:txBody>
          </p:sp>
          <p:sp>
            <p:nvSpPr>
              <p:cNvPr id="32840" name="Oval 64"/>
              <p:cNvSpPr>
                <a:spLocks noChangeArrowheads="1"/>
              </p:cNvSpPr>
              <p:nvPr/>
            </p:nvSpPr>
            <p:spPr bwMode="auto">
              <a:xfrm>
                <a:off x="4080" y="3408"/>
                <a:ext cx="88" cy="88"/>
              </a:xfrm>
              <a:prstGeom prst="ellipse">
                <a:avLst/>
              </a:prstGeom>
              <a:solidFill>
                <a:schemeClr val="bg1"/>
              </a:solidFill>
              <a:ln w="12700">
                <a:solidFill>
                  <a:schemeClr val="tx1"/>
                </a:solidFill>
                <a:round/>
                <a:headEnd/>
                <a:tailEnd/>
              </a:ln>
            </p:spPr>
            <p:txBody>
              <a:bodyPr wrap="none" anchor="ctr"/>
              <a:lstStyle/>
              <a:p>
                <a:endParaRPr lang="en-GB"/>
              </a:p>
            </p:txBody>
          </p:sp>
        </p:grpSp>
        <p:sp>
          <p:nvSpPr>
            <p:cNvPr id="32831" name="Text Box 65"/>
            <p:cNvSpPr txBox="1">
              <a:spLocks noChangeArrowheads="1"/>
            </p:cNvSpPr>
            <p:nvPr/>
          </p:nvSpPr>
          <p:spPr bwMode="auto">
            <a:xfrm>
              <a:off x="857224" y="4953000"/>
              <a:ext cx="988386" cy="369888"/>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δέντρα</a:t>
              </a:r>
              <a:endParaRPr lang="en-US" sz="1800" b="1">
                <a:solidFill>
                  <a:srgbClr val="CC00FF"/>
                </a:solidFill>
                <a:latin typeface="Arial" charset="0"/>
              </a:endParaRPr>
            </a:p>
          </p:txBody>
        </p:sp>
      </p:grpSp>
      <p:grpSp>
        <p:nvGrpSpPr>
          <p:cNvPr id="8" name="Group 66"/>
          <p:cNvGrpSpPr>
            <a:grpSpLocks/>
          </p:cNvGrpSpPr>
          <p:nvPr/>
        </p:nvGrpSpPr>
        <p:grpSpPr bwMode="auto">
          <a:xfrm>
            <a:off x="838200" y="5562600"/>
            <a:ext cx="7056438" cy="874713"/>
            <a:chOff x="528" y="3504"/>
            <a:chExt cx="4445" cy="551"/>
          </a:xfrm>
        </p:grpSpPr>
        <p:grpSp>
          <p:nvGrpSpPr>
            <p:cNvPr id="32775" name="Group 67"/>
            <p:cNvGrpSpPr>
              <a:grpSpLocks/>
            </p:cNvGrpSpPr>
            <p:nvPr/>
          </p:nvGrpSpPr>
          <p:grpSpPr bwMode="auto">
            <a:xfrm>
              <a:off x="1776" y="3504"/>
              <a:ext cx="507" cy="473"/>
              <a:chOff x="2268" y="3455"/>
              <a:chExt cx="507" cy="473"/>
            </a:xfrm>
          </p:grpSpPr>
          <p:sp>
            <p:nvSpPr>
              <p:cNvPr id="32818" name="Oval 68"/>
              <p:cNvSpPr>
                <a:spLocks noChangeArrowheads="1"/>
              </p:cNvSpPr>
              <p:nvPr/>
            </p:nvSpPr>
            <p:spPr bwMode="auto">
              <a:xfrm>
                <a:off x="2359" y="3840"/>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9" name="Oval 69"/>
              <p:cNvSpPr>
                <a:spLocks noChangeArrowheads="1"/>
              </p:cNvSpPr>
              <p:nvPr/>
            </p:nvSpPr>
            <p:spPr bwMode="auto">
              <a:xfrm>
                <a:off x="2592" y="38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0" name="Line 70"/>
              <p:cNvSpPr>
                <a:spLocks noChangeShapeType="1"/>
              </p:cNvSpPr>
              <p:nvPr/>
            </p:nvSpPr>
            <p:spPr bwMode="auto">
              <a:xfrm>
                <a:off x="2448" y="3885"/>
                <a:ext cx="140" cy="0"/>
              </a:xfrm>
              <a:prstGeom prst="line">
                <a:avLst/>
              </a:prstGeom>
              <a:noFill/>
              <a:ln w="12700">
                <a:solidFill>
                  <a:schemeClr val="tx1"/>
                </a:solidFill>
                <a:round/>
                <a:headEnd type="none" w="sm" len="sm"/>
                <a:tailEnd type="none" w="sm" len="sm"/>
              </a:ln>
            </p:spPr>
            <p:txBody>
              <a:bodyPr/>
              <a:lstStyle/>
              <a:p>
                <a:endParaRPr lang="en-US"/>
              </a:p>
            </p:txBody>
          </p:sp>
          <p:sp>
            <p:nvSpPr>
              <p:cNvPr id="32821" name="Oval 71"/>
              <p:cNvSpPr>
                <a:spLocks noChangeArrowheads="1"/>
              </p:cNvSpPr>
              <p:nvPr/>
            </p:nvSpPr>
            <p:spPr bwMode="auto">
              <a:xfrm>
                <a:off x="2268" y="3653"/>
                <a:ext cx="87" cy="87"/>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2" name="Oval 72"/>
              <p:cNvSpPr>
                <a:spLocks noChangeArrowheads="1"/>
              </p:cNvSpPr>
              <p:nvPr/>
            </p:nvSpPr>
            <p:spPr bwMode="auto">
              <a:xfrm>
                <a:off x="2688" y="3649"/>
                <a:ext cx="87" cy="87"/>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3" name="Oval 73"/>
              <p:cNvSpPr>
                <a:spLocks noChangeArrowheads="1"/>
              </p:cNvSpPr>
              <p:nvPr/>
            </p:nvSpPr>
            <p:spPr bwMode="auto">
              <a:xfrm>
                <a:off x="2500" y="3455"/>
                <a:ext cx="84" cy="90"/>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4" name="Line 74"/>
              <p:cNvSpPr>
                <a:spLocks noChangeShapeType="1"/>
              </p:cNvSpPr>
              <p:nvPr/>
            </p:nvSpPr>
            <p:spPr bwMode="auto">
              <a:xfrm>
                <a:off x="2320" y="3730"/>
                <a:ext cx="68" cy="116"/>
              </a:xfrm>
              <a:prstGeom prst="line">
                <a:avLst/>
              </a:prstGeom>
              <a:noFill/>
              <a:ln w="12700">
                <a:solidFill>
                  <a:schemeClr val="tx1"/>
                </a:solidFill>
                <a:round/>
                <a:headEnd type="none" w="sm" len="sm"/>
                <a:tailEnd type="none" w="sm" len="sm"/>
              </a:ln>
            </p:spPr>
            <p:txBody>
              <a:bodyPr/>
              <a:lstStyle/>
              <a:p>
                <a:endParaRPr lang="en-US"/>
              </a:p>
            </p:txBody>
          </p:sp>
          <p:sp>
            <p:nvSpPr>
              <p:cNvPr id="32825" name="Line 75"/>
              <p:cNvSpPr>
                <a:spLocks noChangeShapeType="1"/>
              </p:cNvSpPr>
              <p:nvPr/>
            </p:nvSpPr>
            <p:spPr bwMode="auto">
              <a:xfrm>
                <a:off x="2574" y="3532"/>
                <a:ext cx="152" cy="120"/>
              </a:xfrm>
              <a:prstGeom prst="line">
                <a:avLst/>
              </a:prstGeom>
              <a:noFill/>
              <a:ln w="12700">
                <a:solidFill>
                  <a:schemeClr val="tx1"/>
                </a:solidFill>
                <a:round/>
                <a:headEnd type="none" w="sm" len="sm"/>
                <a:tailEnd type="none" w="sm" len="sm"/>
              </a:ln>
            </p:spPr>
            <p:txBody>
              <a:bodyPr/>
              <a:lstStyle/>
              <a:p>
                <a:endParaRPr lang="en-US"/>
              </a:p>
            </p:txBody>
          </p:sp>
          <p:sp>
            <p:nvSpPr>
              <p:cNvPr id="32826" name="Line 76"/>
              <p:cNvSpPr>
                <a:spLocks noChangeShapeType="1"/>
              </p:cNvSpPr>
              <p:nvPr/>
            </p:nvSpPr>
            <p:spPr bwMode="auto">
              <a:xfrm flipV="1">
                <a:off x="2343" y="3530"/>
                <a:ext cx="165" cy="131"/>
              </a:xfrm>
              <a:prstGeom prst="line">
                <a:avLst/>
              </a:prstGeom>
              <a:noFill/>
              <a:ln w="12700">
                <a:solidFill>
                  <a:schemeClr val="tx1"/>
                </a:solidFill>
                <a:round/>
                <a:headEnd type="none" w="sm" len="sm"/>
                <a:tailEnd type="none" w="sm" len="sm"/>
              </a:ln>
            </p:spPr>
            <p:txBody>
              <a:bodyPr/>
              <a:lstStyle/>
              <a:p>
                <a:endParaRPr lang="en-US"/>
              </a:p>
            </p:txBody>
          </p:sp>
          <p:sp>
            <p:nvSpPr>
              <p:cNvPr id="32827" name="Line 77"/>
              <p:cNvSpPr>
                <a:spLocks noChangeShapeType="1"/>
              </p:cNvSpPr>
              <p:nvPr/>
            </p:nvSpPr>
            <p:spPr bwMode="auto">
              <a:xfrm flipH="1">
                <a:off x="2650" y="3730"/>
                <a:ext cx="69" cy="116"/>
              </a:xfrm>
              <a:prstGeom prst="line">
                <a:avLst/>
              </a:prstGeom>
              <a:noFill/>
              <a:ln w="12700">
                <a:solidFill>
                  <a:schemeClr val="tx1"/>
                </a:solidFill>
                <a:round/>
                <a:headEnd type="none" w="sm" len="sm"/>
                <a:tailEnd type="none" w="sm" len="sm"/>
              </a:ln>
            </p:spPr>
            <p:txBody>
              <a:bodyPr/>
              <a:lstStyle/>
              <a:p>
                <a:endParaRPr lang="en-US"/>
              </a:p>
            </p:txBody>
          </p:sp>
        </p:grpSp>
        <p:grpSp>
          <p:nvGrpSpPr>
            <p:cNvPr id="32776" name="Group 78"/>
            <p:cNvGrpSpPr>
              <a:grpSpLocks/>
            </p:cNvGrpSpPr>
            <p:nvPr/>
          </p:nvGrpSpPr>
          <p:grpSpPr bwMode="auto">
            <a:xfrm>
              <a:off x="2688" y="3648"/>
              <a:ext cx="571" cy="323"/>
              <a:chOff x="628" y="2261"/>
              <a:chExt cx="571" cy="323"/>
            </a:xfrm>
          </p:grpSpPr>
          <p:sp>
            <p:nvSpPr>
              <p:cNvPr id="32807" name="Oval 79"/>
              <p:cNvSpPr>
                <a:spLocks noChangeArrowheads="1"/>
              </p:cNvSpPr>
              <p:nvPr/>
            </p:nvSpPr>
            <p:spPr bwMode="auto">
              <a:xfrm>
                <a:off x="629" y="2261"/>
                <a:ext cx="90"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08" name="Line 80"/>
              <p:cNvSpPr>
                <a:spLocks noChangeShapeType="1"/>
              </p:cNvSpPr>
              <p:nvPr/>
            </p:nvSpPr>
            <p:spPr bwMode="auto">
              <a:xfrm>
                <a:off x="671" y="2355"/>
                <a:ext cx="2" cy="139"/>
              </a:xfrm>
              <a:prstGeom prst="line">
                <a:avLst/>
              </a:prstGeom>
              <a:noFill/>
              <a:ln w="12700">
                <a:solidFill>
                  <a:schemeClr val="tx1"/>
                </a:solidFill>
                <a:round/>
                <a:headEnd type="none" w="sm" len="sm"/>
                <a:tailEnd type="none" w="sm" len="sm"/>
              </a:ln>
            </p:spPr>
            <p:txBody>
              <a:bodyPr/>
              <a:lstStyle/>
              <a:p>
                <a:endParaRPr lang="en-US"/>
              </a:p>
            </p:txBody>
          </p:sp>
          <p:sp>
            <p:nvSpPr>
              <p:cNvPr id="32809" name="Oval 81"/>
              <p:cNvSpPr>
                <a:spLocks noChangeArrowheads="1"/>
              </p:cNvSpPr>
              <p:nvPr/>
            </p:nvSpPr>
            <p:spPr bwMode="auto">
              <a:xfrm>
                <a:off x="628" y="2496"/>
                <a:ext cx="92"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0" name="Oval 82"/>
              <p:cNvSpPr>
                <a:spLocks noChangeArrowheads="1"/>
              </p:cNvSpPr>
              <p:nvPr/>
            </p:nvSpPr>
            <p:spPr bwMode="auto">
              <a:xfrm>
                <a:off x="865" y="2261"/>
                <a:ext cx="90"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1" name="Oval 83"/>
              <p:cNvSpPr>
                <a:spLocks noChangeArrowheads="1"/>
              </p:cNvSpPr>
              <p:nvPr/>
            </p:nvSpPr>
            <p:spPr bwMode="auto">
              <a:xfrm>
                <a:off x="864" y="2496"/>
                <a:ext cx="92"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2" name="Line 84"/>
              <p:cNvSpPr>
                <a:spLocks noChangeShapeType="1"/>
              </p:cNvSpPr>
              <p:nvPr/>
            </p:nvSpPr>
            <p:spPr bwMode="auto">
              <a:xfrm>
                <a:off x="911" y="2355"/>
                <a:ext cx="2" cy="139"/>
              </a:xfrm>
              <a:prstGeom prst="line">
                <a:avLst/>
              </a:prstGeom>
              <a:noFill/>
              <a:ln w="12700">
                <a:solidFill>
                  <a:schemeClr val="tx1"/>
                </a:solidFill>
                <a:round/>
                <a:headEnd type="none" w="sm" len="sm"/>
                <a:tailEnd type="none" w="sm" len="sm"/>
              </a:ln>
            </p:spPr>
            <p:txBody>
              <a:bodyPr/>
              <a:lstStyle/>
              <a:p>
                <a:endParaRPr lang="en-US"/>
              </a:p>
            </p:txBody>
          </p:sp>
          <p:sp>
            <p:nvSpPr>
              <p:cNvPr id="32813" name="Oval 85"/>
              <p:cNvSpPr>
                <a:spLocks noChangeArrowheads="1"/>
              </p:cNvSpPr>
              <p:nvPr/>
            </p:nvSpPr>
            <p:spPr bwMode="auto">
              <a:xfrm>
                <a:off x="1109" y="2357"/>
                <a:ext cx="90"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4" name="Line 86"/>
              <p:cNvSpPr>
                <a:spLocks noChangeShapeType="1"/>
              </p:cNvSpPr>
              <p:nvPr/>
            </p:nvSpPr>
            <p:spPr bwMode="auto">
              <a:xfrm>
                <a:off x="952" y="2314"/>
                <a:ext cx="160" cy="68"/>
              </a:xfrm>
              <a:prstGeom prst="line">
                <a:avLst/>
              </a:prstGeom>
              <a:noFill/>
              <a:ln w="12700">
                <a:solidFill>
                  <a:schemeClr val="tx1"/>
                </a:solidFill>
                <a:round/>
                <a:headEnd type="none" w="sm" len="sm"/>
                <a:tailEnd type="none" w="sm" len="sm"/>
              </a:ln>
            </p:spPr>
            <p:txBody>
              <a:bodyPr/>
              <a:lstStyle/>
              <a:p>
                <a:endParaRPr lang="en-US"/>
              </a:p>
            </p:txBody>
          </p:sp>
          <p:sp>
            <p:nvSpPr>
              <p:cNvPr id="32815" name="Line 87"/>
              <p:cNvSpPr>
                <a:spLocks noChangeShapeType="1"/>
              </p:cNvSpPr>
              <p:nvPr/>
            </p:nvSpPr>
            <p:spPr bwMode="auto">
              <a:xfrm flipV="1">
                <a:off x="948" y="2420"/>
                <a:ext cx="165" cy="96"/>
              </a:xfrm>
              <a:prstGeom prst="line">
                <a:avLst/>
              </a:prstGeom>
              <a:noFill/>
              <a:ln w="12700">
                <a:solidFill>
                  <a:schemeClr val="tx1"/>
                </a:solidFill>
                <a:round/>
                <a:headEnd type="none" w="sm" len="sm"/>
                <a:tailEnd type="none" w="sm" len="sm"/>
              </a:ln>
            </p:spPr>
            <p:txBody>
              <a:bodyPr/>
              <a:lstStyle/>
              <a:p>
                <a:endParaRPr lang="en-US"/>
              </a:p>
            </p:txBody>
          </p:sp>
          <p:sp>
            <p:nvSpPr>
              <p:cNvPr id="32816" name="Line 88"/>
              <p:cNvSpPr>
                <a:spLocks noChangeShapeType="1"/>
              </p:cNvSpPr>
              <p:nvPr/>
            </p:nvSpPr>
            <p:spPr bwMode="auto">
              <a:xfrm>
                <a:off x="720" y="230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17" name="Line 89"/>
              <p:cNvSpPr>
                <a:spLocks noChangeShapeType="1"/>
              </p:cNvSpPr>
              <p:nvPr/>
            </p:nvSpPr>
            <p:spPr bwMode="auto">
              <a:xfrm>
                <a:off x="720" y="2540"/>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2777" name="Group 90"/>
            <p:cNvGrpSpPr>
              <a:grpSpLocks/>
            </p:cNvGrpSpPr>
            <p:nvPr/>
          </p:nvGrpSpPr>
          <p:grpSpPr bwMode="auto">
            <a:xfrm>
              <a:off x="3552" y="3648"/>
              <a:ext cx="560" cy="279"/>
              <a:chOff x="4272" y="2257"/>
              <a:chExt cx="560" cy="279"/>
            </a:xfrm>
          </p:grpSpPr>
          <p:sp>
            <p:nvSpPr>
              <p:cNvPr id="32793" name="Oval 91"/>
              <p:cNvSpPr>
                <a:spLocks noChangeArrowheads="1"/>
              </p:cNvSpPr>
              <p:nvPr/>
            </p:nvSpPr>
            <p:spPr bwMode="auto">
              <a:xfrm>
                <a:off x="4272" y="2448"/>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4" name="Oval 92"/>
              <p:cNvSpPr>
                <a:spLocks noChangeArrowheads="1"/>
              </p:cNvSpPr>
              <p:nvPr/>
            </p:nvSpPr>
            <p:spPr bwMode="auto">
              <a:xfrm>
                <a:off x="4509" y="2448"/>
                <a:ext cx="86"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5" name="Oval 93"/>
              <p:cNvSpPr>
                <a:spLocks noChangeArrowheads="1"/>
              </p:cNvSpPr>
              <p:nvPr/>
            </p:nvSpPr>
            <p:spPr bwMode="auto">
              <a:xfrm>
                <a:off x="4744" y="244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6" name="Line 94"/>
              <p:cNvSpPr>
                <a:spLocks noChangeShapeType="1"/>
              </p:cNvSpPr>
              <p:nvPr/>
            </p:nvSpPr>
            <p:spPr bwMode="auto">
              <a:xfrm>
                <a:off x="4361" y="2493"/>
                <a:ext cx="144" cy="0"/>
              </a:xfrm>
              <a:prstGeom prst="line">
                <a:avLst/>
              </a:prstGeom>
              <a:noFill/>
              <a:ln w="12700">
                <a:solidFill>
                  <a:schemeClr val="tx1"/>
                </a:solidFill>
                <a:round/>
                <a:headEnd type="none" w="sm" len="sm"/>
                <a:tailEnd type="none" w="sm" len="sm"/>
              </a:ln>
            </p:spPr>
            <p:txBody>
              <a:bodyPr/>
              <a:lstStyle/>
              <a:p>
                <a:endParaRPr lang="en-US"/>
              </a:p>
            </p:txBody>
          </p:sp>
          <p:sp>
            <p:nvSpPr>
              <p:cNvPr id="32797" name="Line 95"/>
              <p:cNvSpPr>
                <a:spLocks noChangeShapeType="1"/>
              </p:cNvSpPr>
              <p:nvPr/>
            </p:nvSpPr>
            <p:spPr bwMode="auto">
              <a:xfrm>
                <a:off x="4599" y="2493"/>
                <a:ext cx="141" cy="0"/>
              </a:xfrm>
              <a:prstGeom prst="line">
                <a:avLst/>
              </a:prstGeom>
              <a:noFill/>
              <a:ln w="12700">
                <a:solidFill>
                  <a:schemeClr val="tx1"/>
                </a:solidFill>
                <a:round/>
                <a:headEnd type="none" w="sm" len="sm"/>
                <a:tailEnd type="none" w="sm" len="sm"/>
              </a:ln>
            </p:spPr>
            <p:txBody>
              <a:bodyPr/>
              <a:lstStyle/>
              <a:p>
                <a:endParaRPr lang="en-US"/>
              </a:p>
            </p:txBody>
          </p:sp>
          <p:sp>
            <p:nvSpPr>
              <p:cNvPr id="32798" name="Oval 96"/>
              <p:cNvSpPr>
                <a:spLocks noChangeArrowheads="1"/>
              </p:cNvSpPr>
              <p:nvPr/>
            </p:nvSpPr>
            <p:spPr bwMode="auto">
              <a:xfrm>
                <a:off x="4603" y="2257"/>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9" name="Line 97"/>
              <p:cNvSpPr>
                <a:spLocks noChangeShapeType="1"/>
              </p:cNvSpPr>
              <p:nvPr/>
            </p:nvSpPr>
            <p:spPr bwMode="auto">
              <a:xfrm flipH="1">
                <a:off x="4552" y="2344"/>
                <a:ext cx="71" cy="100"/>
              </a:xfrm>
              <a:prstGeom prst="line">
                <a:avLst/>
              </a:prstGeom>
              <a:noFill/>
              <a:ln w="12700">
                <a:solidFill>
                  <a:schemeClr val="tx1"/>
                </a:solidFill>
                <a:round/>
                <a:headEnd type="none" w="sm" len="sm"/>
                <a:tailEnd type="none" w="sm" len="sm"/>
              </a:ln>
            </p:spPr>
            <p:txBody>
              <a:bodyPr/>
              <a:lstStyle/>
              <a:p>
                <a:endParaRPr lang="en-US"/>
              </a:p>
            </p:txBody>
          </p:sp>
          <p:sp>
            <p:nvSpPr>
              <p:cNvPr id="32800" name="Line 98"/>
              <p:cNvSpPr>
                <a:spLocks noChangeShapeType="1"/>
              </p:cNvSpPr>
              <p:nvPr/>
            </p:nvSpPr>
            <p:spPr bwMode="auto">
              <a:xfrm>
                <a:off x="4669" y="2343"/>
                <a:ext cx="92" cy="108"/>
              </a:xfrm>
              <a:prstGeom prst="line">
                <a:avLst/>
              </a:prstGeom>
              <a:noFill/>
              <a:ln w="12700">
                <a:solidFill>
                  <a:schemeClr val="tx1"/>
                </a:solidFill>
                <a:round/>
                <a:headEnd type="none" w="sm" len="sm"/>
                <a:tailEnd type="none" w="sm" len="sm"/>
              </a:ln>
            </p:spPr>
            <p:txBody>
              <a:bodyPr/>
              <a:lstStyle/>
              <a:p>
                <a:endParaRPr lang="en-US"/>
              </a:p>
            </p:txBody>
          </p:sp>
          <p:sp>
            <p:nvSpPr>
              <p:cNvPr id="32801" name="Oval 99"/>
              <p:cNvSpPr>
                <a:spLocks noChangeArrowheads="1"/>
              </p:cNvSpPr>
              <p:nvPr/>
            </p:nvSpPr>
            <p:spPr bwMode="auto">
              <a:xfrm>
                <a:off x="4504" y="244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02" name="Line 100"/>
              <p:cNvSpPr>
                <a:spLocks noChangeShapeType="1"/>
              </p:cNvSpPr>
              <p:nvPr/>
            </p:nvSpPr>
            <p:spPr bwMode="auto">
              <a:xfrm>
                <a:off x="4359" y="2493"/>
                <a:ext cx="141" cy="0"/>
              </a:xfrm>
              <a:prstGeom prst="line">
                <a:avLst/>
              </a:prstGeom>
              <a:noFill/>
              <a:ln w="12700">
                <a:solidFill>
                  <a:schemeClr val="tx1"/>
                </a:solidFill>
                <a:round/>
                <a:headEnd type="none" w="sm" len="sm"/>
                <a:tailEnd type="none" w="sm" len="sm"/>
              </a:ln>
            </p:spPr>
            <p:txBody>
              <a:bodyPr/>
              <a:lstStyle/>
              <a:p>
                <a:endParaRPr lang="en-US"/>
              </a:p>
            </p:txBody>
          </p:sp>
          <p:sp>
            <p:nvSpPr>
              <p:cNvPr id="32803" name="Oval 101"/>
              <p:cNvSpPr>
                <a:spLocks noChangeArrowheads="1"/>
              </p:cNvSpPr>
              <p:nvPr/>
            </p:nvSpPr>
            <p:spPr bwMode="auto">
              <a:xfrm>
                <a:off x="4363" y="2257"/>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04" name="Line 102"/>
              <p:cNvSpPr>
                <a:spLocks noChangeShapeType="1"/>
              </p:cNvSpPr>
              <p:nvPr/>
            </p:nvSpPr>
            <p:spPr bwMode="auto">
              <a:xfrm>
                <a:off x="4429" y="2343"/>
                <a:ext cx="92" cy="108"/>
              </a:xfrm>
              <a:prstGeom prst="line">
                <a:avLst/>
              </a:prstGeom>
              <a:noFill/>
              <a:ln w="12700">
                <a:solidFill>
                  <a:schemeClr val="tx1"/>
                </a:solidFill>
                <a:round/>
                <a:headEnd type="none" w="sm" len="sm"/>
                <a:tailEnd type="none" w="sm" len="sm"/>
              </a:ln>
            </p:spPr>
            <p:txBody>
              <a:bodyPr/>
              <a:lstStyle/>
              <a:p>
                <a:endParaRPr lang="en-US"/>
              </a:p>
            </p:txBody>
          </p:sp>
          <p:sp>
            <p:nvSpPr>
              <p:cNvPr id="32805" name="Line 103"/>
              <p:cNvSpPr>
                <a:spLocks noChangeShapeType="1"/>
              </p:cNvSpPr>
              <p:nvPr/>
            </p:nvSpPr>
            <p:spPr bwMode="auto">
              <a:xfrm flipH="1">
                <a:off x="4317" y="2343"/>
                <a:ext cx="74" cy="108"/>
              </a:xfrm>
              <a:prstGeom prst="line">
                <a:avLst/>
              </a:prstGeom>
              <a:noFill/>
              <a:ln w="12700">
                <a:solidFill>
                  <a:schemeClr val="tx1"/>
                </a:solidFill>
                <a:round/>
                <a:headEnd type="none" w="sm" len="sm"/>
                <a:tailEnd type="none" w="sm" len="sm"/>
              </a:ln>
            </p:spPr>
            <p:txBody>
              <a:bodyPr/>
              <a:lstStyle/>
              <a:p>
                <a:endParaRPr lang="en-US"/>
              </a:p>
            </p:txBody>
          </p:sp>
          <p:sp>
            <p:nvSpPr>
              <p:cNvPr id="32806" name="Line 104"/>
              <p:cNvSpPr>
                <a:spLocks noChangeShapeType="1"/>
              </p:cNvSpPr>
              <p:nvPr/>
            </p:nvSpPr>
            <p:spPr bwMode="auto">
              <a:xfrm>
                <a:off x="4452" y="2301"/>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2778" name="Group 105"/>
            <p:cNvGrpSpPr>
              <a:grpSpLocks/>
            </p:cNvGrpSpPr>
            <p:nvPr/>
          </p:nvGrpSpPr>
          <p:grpSpPr bwMode="auto">
            <a:xfrm>
              <a:off x="4368" y="3552"/>
              <a:ext cx="605" cy="473"/>
              <a:chOff x="4286" y="3501"/>
              <a:chExt cx="605" cy="473"/>
            </a:xfrm>
          </p:grpSpPr>
          <p:sp>
            <p:nvSpPr>
              <p:cNvPr id="32780" name="Oval 106"/>
              <p:cNvSpPr>
                <a:spLocks noChangeArrowheads="1"/>
              </p:cNvSpPr>
              <p:nvPr/>
            </p:nvSpPr>
            <p:spPr bwMode="auto">
              <a:xfrm>
                <a:off x="4286" y="3692"/>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1" name="Oval 107"/>
              <p:cNvSpPr>
                <a:spLocks noChangeArrowheads="1"/>
              </p:cNvSpPr>
              <p:nvPr/>
            </p:nvSpPr>
            <p:spPr bwMode="auto">
              <a:xfrm>
                <a:off x="4568" y="3692"/>
                <a:ext cx="86"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2" name="Line 108"/>
              <p:cNvSpPr>
                <a:spLocks noChangeShapeType="1"/>
              </p:cNvSpPr>
              <p:nvPr/>
            </p:nvSpPr>
            <p:spPr bwMode="auto">
              <a:xfrm>
                <a:off x="4658" y="3737"/>
                <a:ext cx="141" cy="0"/>
              </a:xfrm>
              <a:prstGeom prst="line">
                <a:avLst/>
              </a:prstGeom>
              <a:noFill/>
              <a:ln w="12700">
                <a:solidFill>
                  <a:schemeClr val="tx1"/>
                </a:solidFill>
                <a:round/>
                <a:headEnd type="none" w="sm" len="sm"/>
                <a:tailEnd type="none" w="sm" len="sm"/>
              </a:ln>
            </p:spPr>
            <p:txBody>
              <a:bodyPr/>
              <a:lstStyle/>
              <a:p>
                <a:endParaRPr lang="en-US"/>
              </a:p>
            </p:txBody>
          </p:sp>
          <p:sp>
            <p:nvSpPr>
              <p:cNvPr id="32783" name="Oval 109"/>
              <p:cNvSpPr>
                <a:spLocks noChangeArrowheads="1"/>
              </p:cNvSpPr>
              <p:nvPr/>
            </p:nvSpPr>
            <p:spPr bwMode="auto">
              <a:xfrm>
                <a:off x="4428" y="3501"/>
                <a:ext cx="84"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4" name="Line 110"/>
              <p:cNvSpPr>
                <a:spLocks noChangeShapeType="1"/>
              </p:cNvSpPr>
              <p:nvPr/>
            </p:nvSpPr>
            <p:spPr bwMode="auto">
              <a:xfrm>
                <a:off x="4495" y="3587"/>
                <a:ext cx="91" cy="108"/>
              </a:xfrm>
              <a:prstGeom prst="line">
                <a:avLst/>
              </a:prstGeom>
              <a:noFill/>
              <a:ln w="12700">
                <a:solidFill>
                  <a:schemeClr val="tx1"/>
                </a:solidFill>
                <a:round/>
                <a:headEnd type="none" w="sm" len="sm"/>
                <a:tailEnd type="none" w="sm" len="sm"/>
              </a:ln>
            </p:spPr>
            <p:txBody>
              <a:bodyPr/>
              <a:lstStyle/>
              <a:p>
                <a:endParaRPr lang="en-US"/>
              </a:p>
            </p:txBody>
          </p:sp>
          <p:sp>
            <p:nvSpPr>
              <p:cNvPr id="32785" name="Oval 111"/>
              <p:cNvSpPr>
                <a:spLocks noChangeArrowheads="1"/>
              </p:cNvSpPr>
              <p:nvPr/>
            </p:nvSpPr>
            <p:spPr bwMode="auto">
              <a:xfrm>
                <a:off x="4428" y="3886"/>
                <a:ext cx="84"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6" name="Line 112"/>
              <p:cNvSpPr>
                <a:spLocks noChangeShapeType="1"/>
              </p:cNvSpPr>
              <p:nvPr/>
            </p:nvSpPr>
            <p:spPr bwMode="auto">
              <a:xfrm>
                <a:off x="4354" y="3779"/>
                <a:ext cx="92" cy="108"/>
              </a:xfrm>
              <a:prstGeom prst="line">
                <a:avLst/>
              </a:prstGeom>
              <a:noFill/>
              <a:ln w="12700">
                <a:solidFill>
                  <a:schemeClr val="tx1"/>
                </a:solidFill>
                <a:round/>
                <a:headEnd type="none" w="sm" len="sm"/>
                <a:tailEnd type="none" w="sm" len="sm"/>
              </a:ln>
            </p:spPr>
            <p:txBody>
              <a:bodyPr/>
              <a:lstStyle/>
              <a:p>
                <a:endParaRPr lang="en-US"/>
              </a:p>
            </p:txBody>
          </p:sp>
          <p:sp>
            <p:nvSpPr>
              <p:cNvPr id="32787" name="Line 113"/>
              <p:cNvSpPr>
                <a:spLocks noChangeShapeType="1"/>
              </p:cNvSpPr>
              <p:nvPr/>
            </p:nvSpPr>
            <p:spPr bwMode="auto">
              <a:xfrm flipH="1">
                <a:off x="4502" y="3782"/>
                <a:ext cx="84" cy="132"/>
              </a:xfrm>
              <a:prstGeom prst="line">
                <a:avLst/>
              </a:prstGeom>
              <a:noFill/>
              <a:ln w="12700">
                <a:solidFill>
                  <a:schemeClr val="tx1"/>
                </a:solidFill>
                <a:round/>
                <a:headEnd type="none" w="sm" len="sm"/>
                <a:tailEnd type="none" w="sm" len="sm"/>
              </a:ln>
            </p:spPr>
            <p:txBody>
              <a:bodyPr/>
              <a:lstStyle/>
              <a:p>
                <a:endParaRPr lang="en-US"/>
              </a:p>
            </p:txBody>
          </p:sp>
          <p:sp>
            <p:nvSpPr>
              <p:cNvPr id="32788" name="Oval 114"/>
              <p:cNvSpPr>
                <a:spLocks noChangeArrowheads="1"/>
              </p:cNvSpPr>
              <p:nvPr/>
            </p:nvSpPr>
            <p:spPr bwMode="auto">
              <a:xfrm>
                <a:off x="4803" y="36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9" name="Line 115"/>
              <p:cNvSpPr>
                <a:spLocks noChangeShapeType="1"/>
              </p:cNvSpPr>
              <p:nvPr/>
            </p:nvSpPr>
            <p:spPr bwMode="auto">
              <a:xfrm>
                <a:off x="4512" y="3552"/>
                <a:ext cx="319" cy="137"/>
              </a:xfrm>
              <a:prstGeom prst="line">
                <a:avLst/>
              </a:prstGeom>
              <a:noFill/>
              <a:ln w="12700">
                <a:solidFill>
                  <a:schemeClr val="tx1"/>
                </a:solidFill>
                <a:round/>
                <a:headEnd type="none" w="sm" len="sm"/>
                <a:tailEnd type="none" w="sm" len="sm"/>
              </a:ln>
            </p:spPr>
            <p:txBody>
              <a:bodyPr/>
              <a:lstStyle/>
              <a:p>
                <a:endParaRPr lang="en-US"/>
              </a:p>
            </p:txBody>
          </p:sp>
          <p:sp>
            <p:nvSpPr>
              <p:cNvPr id="32790" name="Line 116"/>
              <p:cNvSpPr>
                <a:spLocks noChangeShapeType="1"/>
              </p:cNvSpPr>
              <p:nvPr/>
            </p:nvSpPr>
            <p:spPr bwMode="auto">
              <a:xfrm flipV="1">
                <a:off x="4510" y="3773"/>
                <a:ext cx="304" cy="164"/>
              </a:xfrm>
              <a:prstGeom prst="line">
                <a:avLst/>
              </a:prstGeom>
              <a:noFill/>
              <a:ln w="12700">
                <a:solidFill>
                  <a:schemeClr val="tx1"/>
                </a:solidFill>
                <a:round/>
                <a:headEnd type="none" w="sm" len="sm"/>
                <a:tailEnd type="none" w="sm" len="sm"/>
              </a:ln>
            </p:spPr>
            <p:txBody>
              <a:bodyPr/>
              <a:lstStyle/>
              <a:p>
                <a:endParaRPr lang="en-US"/>
              </a:p>
            </p:txBody>
          </p:sp>
          <p:sp>
            <p:nvSpPr>
              <p:cNvPr id="32791" name="Line 117"/>
              <p:cNvSpPr>
                <a:spLocks noChangeShapeType="1"/>
              </p:cNvSpPr>
              <p:nvPr/>
            </p:nvSpPr>
            <p:spPr bwMode="auto">
              <a:xfrm>
                <a:off x="4470" y="3591"/>
                <a:ext cx="2" cy="292"/>
              </a:xfrm>
              <a:prstGeom prst="line">
                <a:avLst/>
              </a:prstGeom>
              <a:noFill/>
              <a:ln w="12700">
                <a:solidFill>
                  <a:schemeClr val="tx1"/>
                </a:solidFill>
                <a:round/>
                <a:headEnd type="none" w="sm" len="sm"/>
                <a:tailEnd type="none" w="sm" len="sm"/>
              </a:ln>
            </p:spPr>
            <p:txBody>
              <a:bodyPr/>
              <a:lstStyle/>
              <a:p>
                <a:endParaRPr lang="en-US"/>
              </a:p>
            </p:txBody>
          </p:sp>
          <p:sp>
            <p:nvSpPr>
              <p:cNvPr id="32792" name="Line 118"/>
              <p:cNvSpPr>
                <a:spLocks noChangeShapeType="1"/>
              </p:cNvSpPr>
              <p:nvPr/>
            </p:nvSpPr>
            <p:spPr bwMode="auto">
              <a:xfrm flipH="1">
                <a:off x="4358" y="3583"/>
                <a:ext cx="84" cy="115"/>
              </a:xfrm>
              <a:prstGeom prst="line">
                <a:avLst/>
              </a:prstGeom>
              <a:noFill/>
              <a:ln w="12700">
                <a:solidFill>
                  <a:schemeClr val="tx1"/>
                </a:solidFill>
                <a:round/>
                <a:headEnd type="none" w="sm" len="sm"/>
                <a:tailEnd type="none" w="sm" len="sm"/>
              </a:ln>
            </p:spPr>
            <p:txBody>
              <a:bodyPr/>
              <a:lstStyle/>
              <a:p>
                <a:endParaRPr lang="en-US"/>
              </a:p>
            </p:txBody>
          </p:sp>
        </p:grpSp>
        <p:sp>
          <p:nvSpPr>
            <p:cNvPr id="32779" name="Rectangle 119"/>
            <p:cNvSpPr>
              <a:spLocks noChangeArrowheads="1"/>
            </p:cNvSpPr>
            <p:nvPr/>
          </p:nvSpPr>
          <p:spPr bwMode="auto">
            <a:xfrm>
              <a:off x="528" y="3648"/>
              <a:ext cx="1223" cy="407"/>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κυκλικοί γράφοι</a:t>
              </a:r>
            </a:p>
            <a:p>
              <a:pPr algn="l"/>
              <a:r>
                <a:rPr lang="el-GR" sz="1800" b="1">
                  <a:solidFill>
                    <a:srgbClr val="CC00FF"/>
                  </a:solidFill>
                  <a:latin typeface="Arial" charset="0"/>
                </a:rPr>
                <a:t>(βρόχοι)</a:t>
              </a:r>
              <a:endParaRPr lang="en-US" sz="1800" b="1">
                <a:solidFill>
                  <a:srgbClr val="CC00FF"/>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0-#ppt_w/2"/>
                                          </p:val>
                                        </p:tav>
                                        <p:tav tm="100000">
                                          <p:val>
                                            <p:strVal val="#ppt_x"/>
                                          </p:val>
                                        </p:tav>
                                      </p:tavLst>
                                    </p:anim>
                                    <p:anim calcmode="lin" valueType="num">
                                      <p:cBhvr additive="base">
                                        <p:cTn id="8" dur="500" fill="hold"/>
                                        <p:tgtEl>
                                          <p:spTgt spid="1095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42988" y="344488"/>
            <a:ext cx="6437312" cy="641350"/>
          </a:xfrm>
          <a:prstGeom prst="rect">
            <a:avLst/>
          </a:prstGeom>
          <a:noFill/>
          <a:ln w="9525">
            <a:noFill/>
            <a:miter lim="800000"/>
            <a:headEnd/>
            <a:tailEnd/>
          </a:ln>
        </p:spPr>
        <p:txBody>
          <a:bodyPr wrap="none">
            <a:spAutoFit/>
          </a:bodyPr>
          <a:lstStyle/>
          <a:p>
            <a:pPr algn="l"/>
            <a:r>
              <a:rPr lang="el-GR" sz="3600" b="1">
                <a:solidFill>
                  <a:srgbClr val="CC3300"/>
                </a:solidFill>
                <a:latin typeface="Arial" charset="0"/>
              </a:rPr>
              <a:t>Δίκτυα ως γράφοι (συνέχεια)</a:t>
            </a:r>
            <a:endParaRPr lang="en-US" sz="3600" b="1">
              <a:solidFill>
                <a:srgbClr val="CC3300"/>
              </a:solidFill>
              <a:latin typeface="Arial" charset="0"/>
            </a:endParaRPr>
          </a:p>
        </p:txBody>
      </p:sp>
      <p:sp>
        <p:nvSpPr>
          <p:cNvPr id="33795" name="Text Box 3"/>
          <p:cNvSpPr txBox="1">
            <a:spLocks noChangeArrowheads="1"/>
          </p:cNvSpPr>
          <p:nvPr/>
        </p:nvSpPr>
        <p:spPr bwMode="auto">
          <a:xfrm>
            <a:off x="1785938" y="1295400"/>
            <a:ext cx="5237162" cy="523875"/>
          </a:xfrm>
          <a:prstGeom prst="rect">
            <a:avLst/>
          </a:prstGeom>
          <a:noFill/>
          <a:ln w="9525">
            <a:noFill/>
            <a:miter lim="800000"/>
            <a:headEnd/>
            <a:tailEnd/>
          </a:ln>
        </p:spPr>
        <p:txBody>
          <a:bodyPr wrap="none">
            <a:spAutoFit/>
          </a:bodyPr>
          <a:lstStyle/>
          <a:p>
            <a:pPr algn="l"/>
            <a:r>
              <a:rPr lang="el-GR" sz="2800" b="1">
                <a:solidFill>
                  <a:schemeClr val="hlink"/>
                </a:solidFill>
                <a:latin typeface="Comic Sans MS" pitchFamily="66" charset="0"/>
              </a:rPr>
              <a:t>Μερικοί βασικοί τύποι γράφων</a:t>
            </a:r>
            <a:endParaRPr lang="en-US" sz="2800" b="1">
              <a:solidFill>
                <a:schemeClr val="hlink"/>
              </a:solidFill>
              <a:latin typeface="Comic Sans MS" pitchFamily="66" charset="0"/>
            </a:endParaRPr>
          </a:p>
        </p:txBody>
      </p:sp>
      <p:grpSp>
        <p:nvGrpSpPr>
          <p:cNvPr id="2" name="Group 4"/>
          <p:cNvGrpSpPr>
            <a:grpSpLocks/>
          </p:cNvGrpSpPr>
          <p:nvPr/>
        </p:nvGrpSpPr>
        <p:grpSpPr bwMode="auto">
          <a:xfrm>
            <a:off x="609600" y="2362200"/>
            <a:ext cx="6937375" cy="369888"/>
            <a:chOff x="374" y="1370"/>
            <a:chExt cx="4370" cy="233"/>
          </a:xfrm>
        </p:grpSpPr>
        <p:sp>
          <p:nvSpPr>
            <p:cNvPr id="33916" name="Text Box 5"/>
            <p:cNvSpPr txBox="1">
              <a:spLocks noChangeArrowheads="1"/>
            </p:cNvSpPr>
            <p:nvPr/>
          </p:nvSpPr>
          <p:spPr bwMode="auto">
            <a:xfrm>
              <a:off x="374" y="1370"/>
              <a:ext cx="783"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Γραμμικός</a:t>
              </a:r>
              <a:endParaRPr lang="en-US" sz="1800">
                <a:solidFill>
                  <a:srgbClr val="FF66FF"/>
                </a:solidFill>
                <a:latin typeface="Comic Sans MS" pitchFamily="66" charset="0"/>
              </a:endParaRPr>
            </a:p>
          </p:txBody>
        </p:sp>
        <p:grpSp>
          <p:nvGrpSpPr>
            <p:cNvPr id="33917" name="Group 6"/>
            <p:cNvGrpSpPr>
              <a:grpSpLocks/>
            </p:cNvGrpSpPr>
            <p:nvPr/>
          </p:nvGrpSpPr>
          <p:grpSpPr bwMode="auto">
            <a:xfrm>
              <a:off x="3696" y="1440"/>
              <a:ext cx="1048" cy="88"/>
              <a:chOff x="3988" y="676"/>
              <a:chExt cx="1048" cy="88"/>
            </a:xfrm>
          </p:grpSpPr>
          <p:sp>
            <p:nvSpPr>
              <p:cNvPr id="33931" name="Oval 7"/>
              <p:cNvSpPr>
                <a:spLocks noChangeArrowheads="1"/>
              </p:cNvSpPr>
              <p:nvPr/>
            </p:nvSpPr>
            <p:spPr bwMode="auto">
              <a:xfrm>
                <a:off x="398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2" name="Oval 8"/>
              <p:cNvSpPr>
                <a:spLocks noChangeArrowheads="1"/>
              </p:cNvSpPr>
              <p:nvPr/>
            </p:nvSpPr>
            <p:spPr bwMode="auto">
              <a:xfrm>
                <a:off x="422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3" name="Oval 9"/>
              <p:cNvSpPr>
                <a:spLocks noChangeArrowheads="1"/>
              </p:cNvSpPr>
              <p:nvPr/>
            </p:nvSpPr>
            <p:spPr bwMode="auto">
              <a:xfrm>
                <a:off x="446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4" name="Oval 10"/>
              <p:cNvSpPr>
                <a:spLocks noChangeArrowheads="1"/>
              </p:cNvSpPr>
              <p:nvPr/>
            </p:nvSpPr>
            <p:spPr bwMode="auto">
              <a:xfrm>
                <a:off x="470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5" name="Oval 11"/>
              <p:cNvSpPr>
                <a:spLocks noChangeArrowheads="1"/>
              </p:cNvSpPr>
              <p:nvPr/>
            </p:nvSpPr>
            <p:spPr bwMode="auto">
              <a:xfrm>
                <a:off x="494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6" name="Line 12"/>
              <p:cNvSpPr>
                <a:spLocks noChangeShapeType="1"/>
              </p:cNvSpPr>
              <p:nvPr/>
            </p:nvSpPr>
            <p:spPr bwMode="auto">
              <a:xfrm>
                <a:off x="408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7" name="Line 13"/>
              <p:cNvSpPr>
                <a:spLocks noChangeShapeType="1"/>
              </p:cNvSpPr>
              <p:nvPr/>
            </p:nvSpPr>
            <p:spPr bwMode="auto">
              <a:xfrm>
                <a:off x="432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8" name="Line 14"/>
              <p:cNvSpPr>
                <a:spLocks noChangeShapeType="1"/>
              </p:cNvSpPr>
              <p:nvPr/>
            </p:nvSpPr>
            <p:spPr bwMode="auto">
              <a:xfrm>
                <a:off x="456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9" name="Line 15"/>
              <p:cNvSpPr>
                <a:spLocks noChangeShapeType="1"/>
              </p:cNvSpPr>
              <p:nvPr/>
            </p:nvSpPr>
            <p:spPr bwMode="auto">
              <a:xfrm>
                <a:off x="4800" y="720"/>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3918" name="Group 16"/>
            <p:cNvGrpSpPr>
              <a:grpSpLocks/>
            </p:cNvGrpSpPr>
            <p:nvPr/>
          </p:nvGrpSpPr>
          <p:grpSpPr bwMode="auto">
            <a:xfrm>
              <a:off x="2496" y="1440"/>
              <a:ext cx="808" cy="88"/>
              <a:chOff x="2304" y="1392"/>
              <a:chExt cx="808" cy="88"/>
            </a:xfrm>
          </p:grpSpPr>
          <p:sp>
            <p:nvSpPr>
              <p:cNvPr id="33924" name="Oval 17"/>
              <p:cNvSpPr>
                <a:spLocks noChangeArrowheads="1"/>
              </p:cNvSpPr>
              <p:nvPr/>
            </p:nvSpPr>
            <p:spPr bwMode="auto">
              <a:xfrm>
                <a:off x="230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5" name="Oval 18"/>
              <p:cNvSpPr>
                <a:spLocks noChangeArrowheads="1"/>
              </p:cNvSpPr>
              <p:nvPr/>
            </p:nvSpPr>
            <p:spPr bwMode="auto">
              <a:xfrm>
                <a:off x="254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6" name="Oval 19"/>
              <p:cNvSpPr>
                <a:spLocks noChangeArrowheads="1"/>
              </p:cNvSpPr>
              <p:nvPr/>
            </p:nvSpPr>
            <p:spPr bwMode="auto">
              <a:xfrm>
                <a:off x="278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7" name="Oval 20"/>
              <p:cNvSpPr>
                <a:spLocks noChangeArrowheads="1"/>
              </p:cNvSpPr>
              <p:nvPr/>
            </p:nvSpPr>
            <p:spPr bwMode="auto">
              <a:xfrm>
                <a:off x="302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8" name="Line 21"/>
              <p:cNvSpPr>
                <a:spLocks noChangeShapeType="1"/>
              </p:cNvSpPr>
              <p:nvPr/>
            </p:nvSpPr>
            <p:spPr bwMode="auto">
              <a:xfrm>
                <a:off x="2396" y="1436"/>
                <a:ext cx="144" cy="0"/>
              </a:xfrm>
              <a:prstGeom prst="line">
                <a:avLst/>
              </a:prstGeom>
              <a:noFill/>
              <a:ln w="12700">
                <a:solidFill>
                  <a:schemeClr val="tx1"/>
                </a:solidFill>
                <a:round/>
                <a:headEnd type="none" w="sm" len="sm"/>
                <a:tailEnd type="none" w="sm" len="sm"/>
              </a:ln>
            </p:spPr>
            <p:txBody>
              <a:bodyPr/>
              <a:lstStyle/>
              <a:p>
                <a:endParaRPr lang="en-US"/>
              </a:p>
            </p:txBody>
          </p:sp>
          <p:sp>
            <p:nvSpPr>
              <p:cNvPr id="33929" name="Line 22"/>
              <p:cNvSpPr>
                <a:spLocks noChangeShapeType="1"/>
              </p:cNvSpPr>
              <p:nvPr/>
            </p:nvSpPr>
            <p:spPr bwMode="auto">
              <a:xfrm>
                <a:off x="2636" y="1436"/>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0" name="Line 23"/>
              <p:cNvSpPr>
                <a:spLocks noChangeShapeType="1"/>
              </p:cNvSpPr>
              <p:nvPr/>
            </p:nvSpPr>
            <p:spPr bwMode="auto">
              <a:xfrm>
                <a:off x="2876" y="1436"/>
                <a:ext cx="144" cy="0"/>
              </a:xfrm>
              <a:prstGeom prst="line">
                <a:avLst/>
              </a:prstGeom>
              <a:noFill/>
              <a:ln w="12700">
                <a:solidFill>
                  <a:schemeClr val="tx1"/>
                </a:solidFill>
                <a:round/>
                <a:headEnd type="none" w="sm" len="sm"/>
                <a:tailEnd type="none" w="sm" len="sm"/>
              </a:ln>
            </p:spPr>
            <p:txBody>
              <a:bodyPr/>
              <a:lstStyle/>
              <a:p>
                <a:endParaRPr lang="en-US"/>
              </a:p>
            </p:txBody>
          </p:sp>
        </p:grpSp>
        <p:sp>
          <p:nvSpPr>
            <p:cNvPr id="33919" name="Oval 24"/>
            <p:cNvSpPr>
              <a:spLocks noChangeArrowheads="1"/>
            </p:cNvSpPr>
            <p:nvPr/>
          </p:nvSpPr>
          <p:spPr bwMode="auto">
            <a:xfrm>
              <a:off x="1440" y="14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0" name="Oval 25"/>
            <p:cNvSpPr>
              <a:spLocks noChangeArrowheads="1"/>
            </p:cNvSpPr>
            <p:nvPr/>
          </p:nvSpPr>
          <p:spPr bwMode="auto">
            <a:xfrm>
              <a:off x="1680" y="14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1" name="Oval 26"/>
            <p:cNvSpPr>
              <a:spLocks noChangeArrowheads="1"/>
            </p:cNvSpPr>
            <p:nvPr/>
          </p:nvSpPr>
          <p:spPr bwMode="auto">
            <a:xfrm>
              <a:off x="1920" y="14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2" name="Line 27"/>
            <p:cNvSpPr>
              <a:spLocks noChangeShapeType="1"/>
            </p:cNvSpPr>
            <p:nvPr/>
          </p:nvSpPr>
          <p:spPr bwMode="auto">
            <a:xfrm>
              <a:off x="1532" y="1484"/>
              <a:ext cx="144" cy="0"/>
            </a:xfrm>
            <a:prstGeom prst="line">
              <a:avLst/>
            </a:prstGeom>
            <a:noFill/>
            <a:ln w="12700">
              <a:solidFill>
                <a:schemeClr val="tx1"/>
              </a:solidFill>
              <a:round/>
              <a:headEnd type="none" w="sm" len="sm"/>
              <a:tailEnd type="none" w="sm" len="sm"/>
            </a:ln>
          </p:spPr>
          <p:txBody>
            <a:bodyPr/>
            <a:lstStyle/>
            <a:p>
              <a:endParaRPr lang="en-US"/>
            </a:p>
          </p:txBody>
        </p:sp>
        <p:sp>
          <p:nvSpPr>
            <p:cNvPr id="33923" name="Line 28"/>
            <p:cNvSpPr>
              <a:spLocks noChangeShapeType="1"/>
            </p:cNvSpPr>
            <p:nvPr/>
          </p:nvSpPr>
          <p:spPr bwMode="auto">
            <a:xfrm>
              <a:off x="1772" y="1484"/>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5" name="Group 29"/>
          <p:cNvGrpSpPr>
            <a:grpSpLocks/>
          </p:cNvGrpSpPr>
          <p:nvPr/>
        </p:nvGrpSpPr>
        <p:grpSpPr bwMode="auto">
          <a:xfrm>
            <a:off x="609600" y="3124200"/>
            <a:ext cx="6159500" cy="749300"/>
            <a:chOff x="384" y="1968"/>
            <a:chExt cx="3880" cy="472"/>
          </a:xfrm>
        </p:grpSpPr>
        <p:sp>
          <p:nvSpPr>
            <p:cNvPr id="33888" name="Text Box 30"/>
            <p:cNvSpPr txBox="1">
              <a:spLocks noChangeArrowheads="1"/>
            </p:cNvSpPr>
            <p:nvPr/>
          </p:nvSpPr>
          <p:spPr bwMode="auto">
            <a:xfrm>
              <a:off x="384" y="2064"/>
              <a:ext cx="669"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Αστέρας</a:t>
              </a:r>
              <a:endParaRPr lang="en-US" sz="1800">
                <a:solidFill>
                  <a:srgbClr val="FF66FF"/>
                </a:solidFill>
                <a:latin typeface="Comic Sans MS" pitchFamily="66" charset="0"/>
              </a:endParaRPr>
            </a:p>
          </p:txBody>
        </p:sp>
        <p:sp>
          <p:nvSpPr>
            <p:cNvPr id="33889" name="Oval 31"/>
            <p:cNvSpPr>
              <a:spLocks noChangeArrowheads="1"/>
            </p:cNvSpPr>
            <p:nvPr/>
          </p:nvSpPr>
          <p:spPr bwMode="auto">
            <a:xfrm>
              <a:off x="2640"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0" name="Oval 32"/>
            <p:cNvSpPr>
              <a:spLocks noChangeArrowheads="1"/>
            </p:cNvSpPr>
            <p:nvPr/>
          </p:nvSpPr>
          <p:spPr bwMode="auto">
            <a:xfrm>
              <a:off x="2880" y="2160"/>
              <a:ext cx="88" cy="88"/>
            </a:xfrm>
            <a:prstGeom prst="ellipse">
              <a:avLst/>
            </a:prstGeom>
            <a:solidFill>
              <a:srgbClr val="0000FF"/>
            </a:solidFill>
            <a:ln w="12700">
              <a:solidFill>
                <a:schemeClr val="tx1"/>
              </a:solidFill>
              <a:round/>
              <a:headEnd/>
              <a:tailEnd/>
            </a:ln>
          </p:spPr>
          <p:txBody>
            <a:bodyPr wrap="none" anchor="ctr"/>
            <a:lstStyle/>
            <a:p>
              <a:endParaRPr lang="en-GB"/>
            </a:p>
          </p:txBody>
        </p:sp>
        <p:sp>
          <p:nvSpPr>
            <p:cNvPr id="33891" name="Oval 33"/>
            <p:cNvSpPr>
              <a:spLocks noChangeArrowheads="1"/>
            </p:cNvSpPr>
            <p:nvPr/>
          </p:nvSpPr>
          <p:spPr bwMode="auto">
            <a:xfrm>
              <a:off x="3120"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2" name="Line 34"/>
            <p:cNvSpPr>
              <a:spLocks noChangeShapeType="1"/>
            </p:cNvSpPr>
            <p:nvPr/>
          </p:nvSpPr>
          <p:spPr bwMode="auto">
            <a:xfrm>
              <a:off x="2732"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893" name="Line 35"/>
            <p:cNvSpPr>
              <a:spLocks noChangeShapeType="1"/>
            </p:cNvSpPr>
            <p:nvPr/>
          </p:nvSpPr>
          <p:spPr bwMode="auto">
            <a:xfrm>
              <a:off x="2972"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894" name="Oval 36"/>
            <p:cNvSpPr>
              <a:spLocks noChangeArrowheads="1"/>
            </p:cNvSpPr>
            <p:nvPr/>
          </p:nvSpPr>
          <p:spPr bwMode="auto">
            <a:xfrm>
              <a:off x="2880" y="196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5" name="Line 37"/>
            <p:cNvSpPr>
              <a:spLocks noChangeShapeType="1"/>
            </p:cNvSpPr>
            <p:nvPr/>
          </p:nvSpPr>
          <p:spPr bwMode="auto">
            <a:xfrm>
              <a:off x="2924" y="2060"/>
              <a:ext cx="0" cy="96"/>
            </a:xfrm>
            <a:prstGeom prst="line">
              <a:avLst/>
            </a:prstGeom>
            <a:noFill/>
            <a:ln w="12700">
              <a:solidFill>
                <a:schemeClr val="tx1"/>
              </a:solidFill>
              <a:round/>
              <a:headEnd type="none" w="sm" len="sm"/>
              <a:tailEnd type="none" w="sm" len="sm"/>
            </a:ln>
          </p:spPr>
          <p:txBody>
            <a:bodyPr/>
            <a:lstStyle/>
            <a:p>
              <a:endParaRPr lang="en-US"/>
            </a:p>
          </p:txBody>
        </p:sp>
        <p:sp>
          <p:nvSpPr>
            <p:cNvPr id="33896" name="Line 38"/>
            <p:cNvSpPr>
              <a:spLocks noChangeShapeType="1"/>
            </p:cNvSpPr>
            <p:nvPr/>
          </p:nvSpPr>
          <p:spPr bwMode="auto">
            <a:xfrm>
              <a:off x="2924" y="2252"/>
              <a:ext cx="0" cy="96"/>
            </a:xfrm>
            <a:prstGeom prst="line">
              <a:avLst/>
            </a:prstGeom>
            <a:noFill/>
            <a:ln w="12700">
              <a:solidFill>
                <a:schemeClr val="tx1"/>
              </a:solidFill>
              <a:round/>
              <a:headEnd type="none" w="sm" len="sm"/>
              <a:tailEnd type="none" w="sm" len="sm"/>
            </a:ln>
          </p:spPr>
          <p:txBody>
            <a:bodyPr/>
            <a:lstStyle/>
            <a:p>
              <a:endParaRPr lang="en-US"/>
            </a:p>
          </p:txBody>
        </p:sp>
        <p:sp>
          <p:nvSpPr>
            <p:cNvPr id="33897" name="Oval 39"/>
            <p:cNvSpPr>
              <a:spLocks noChangeArrowheads="1"/>
            </p:cNvSpPr>
            <p:nvPr/>
          </p:nvSpPr>
          <p:spPr bwMode="auto">
            <a:xfrm>
              <a:off x="2880" y="235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8" name="Oval 40"/>
            <p:cNvSpPr>
              <a:spLocks noChangeArrowheads="1"/>
            </p:cNvSpPr>
            <p:nvPr/>
          </p:nvSpPr>
          <p:spPr bwMode="auto">
            <a:xfrm>
              <a:off x="1632" y="230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9" name="Oval 41"/>
            <p:cNvSpPr>
              <a:spLocks noChangeArrowheads="1"/>
            </p:cNvSpPr>
            <p:nvPr/>
          </p:nvSpPr>
          <p:spPr bwMode="auto">
            <a:xfrm>
              <a:off x="1828" y="2160"/>
              <a:ext cx="88" cy="88"/>
            </a:xfrm>
            <a:prstGeom prst="ellipse">
              <a:avLst/>
            </a:prstGeom>
            <a:solidFill>
              <a:srgbClr val="0000FF"/>
            </a:solidFill>
            <a:ln w="12700">
              <a:solidFill>
                <a:schemeClr val="tx1"/>
              </a:solidFill>
              <a:round/>
              <a:headEnd/>
              <a:tailEnd/>
            </a:ln>
          </p:spPr>
          <p:txBody>
            <a:bodyPr wrap="none" anchor="ctr"/>
            <a:lstStyle/>
            <a:p>
              <a:endParaRPr lang="en-GB"/>
            </a:p>
          </p:txBody>
        </p:sp>
        <p:sp>
          <p:nvSpPr>
            <p:cNvPr id="33900" name="Oval 42"/>
            <p:cNvSpPr>
              <a:spLocks noChangeArrowheads="1"/>
            </p:cNvSpPr>
            <p:nvPr/>
          </p:nvSpPr>
          <p:spPr bwMode="auto">
            <a:xfrm>
              <a:off x="2016" y="230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1" name="Freeform 43"/>
            <p:cNvSpPr>
              <a:spLocks/>
            </p:cNvSpPr>
            <p:nvPr/>
          </p:nvSpPr>
          <p:spPr bwMode="auto">
            <a:xfrm>
              <a:off x="1707" y="2228"/>
              <a:ext cx="126" cy="87"/>
            </a:xfrm>
            <a:custGeom>
              <a:avLst/>
              <a:gdLst>
                <a:gd name="T0" fmla="*/ 0 w 126"/>
                <a:gd name="T1" fmla="*/ 87 h 87"/>
                <a:gd name="T2" fmla="*/ 126 w 126"/>
                <a:gd name="T3" fmla="*/ 0 h 87"/>
                <a:gd name="T4" fmla="*/ 0 60000 65536"/>
                <a:gd name="T5" fmla="*/ 0 60000 65536"/>
                <a:gd name="T6" fmla="*/ 0 w 126"/>
                <a:gd name="T7" fmla="*/ 0 h 87"/>
                <a:gd name="T8" fmla="*/ 126 w 126"/>
                <a:gd name="T9" fmla="*/ 87 h 87"/>
              </a:gdLst>
              <a:ahLst/>
              <a:cxnLst>
                <a:cxn ang="T4">
                  <a:pos x="T0" y="T1"/>
                </a:cxn>
                <a:cxn ang="T5">
                  <a:pos x="T2" y="T3"/>
                </a:cxn>
              </a:cxnLst>
              <a:rect l="T6" t="T7" r="T8" b="T9"/>
              <a:pathLst>
                <a:path w="126" h="87">
                  <a:moveTo>
                    <a:pt x="0" y="87"/>
                  </a:moveTo>
                  <a:lnTo>
                    <a:pt x="126" y="0"/>
                  </a:lnTo>
                </a:path>
              </a:pathLst>
            </a:custGeom>
            <a:noFill/>
            <a:ln w="12700">
              <a:solidFill>
                <a:schemeClr val="tx1"/>
              </a:solidFill>
              <a:round/>
              <a:headEnd type="none" w="sm" len="sm"/>
              <a:tailEnd type="none" w="sm" len="sm"/>
            </a:ln>
          </p:spPr>
          <p:txBody>
            <a:bodyPr/>
            <a:lstStyle/>
            <a:p>
              <a:endParaRPr lang="en-GB"/>
            </a:p>
          </p:txBody>
        </p:sp>
        <p:sp>
          <p:nvSpPr>
            <p:cNvPr id="33902" name="Freeform 44"/>
            <p:cNvSpPr>
              <a:spLocks/>
            </p:cNvSpPr>
            <p:nvPr/>
          </p:nvSpPr>
          <p:spPr bwMode="auto">
            <a:xfrm>
              <a:off x="1905" y="2225"/>
              <a:ext cx="127" cy="91"/>
            </a:xfrm>
            <a:custGeom>
              <a:avLst/>
              <a:gdLst>
                <a:gd name="T0" fmla="*/ 0 w 127"/>
                <a:gd name="T1" fmla="*/ 0 h 91"/>
                <a:gd name="T2" fmla="*/ 127 w 127"/>
                <a:gd name="T3" fmla="*/ 91 h 91"/>
                <a:gd name="T4" fmla="*/ 0 60000 65536"/>
                <a:gd name="T5" fmla="*/ 0 60000 65536"/>
                <a:gd name="T6" fmla="*/ 0 w 127"/>
                <a:gd name="T7" fmla="*/ 0 h 91"/>
                <a:gd name="T8" fmla="*/ 127 w 127"/>
                <a:gd name="T9" fmla="*/ 91 h 91"/>
              </a:gdLst>
              <a:ahLst/>
              <a:cxnLst>
                <a:cxn ang="T4">
                  <a:pos x="T0" y="T1"/>
                </a:cxn>
                <a:cxn ang="T5">
                  <a:pos x="T2" y="T3"/>
                </a:cxn>
              </a:cxnLst>
              <a:rect l="T6" t="T7" r="T8" b="T9"/>
              <a:pathLst>
                <a:path w="127" h="91">
                  <a:moveTo>
                    <a:pt x="0" y="0"/>
                  </a:moveTo>
                  <a:lnTo>
                    <a:pt x="127" y="91"/>
                  </a:lnTo>
                </a:path>
              </a:pathLst>
            </a:custGeom>
            <a:noFill/>
            <a:ln w="12700">
              <a:solidFill>
                <a:schemeClr val="tx1"/>
              </a:solidFill>
              <a:round/>
              <a:headEnd type="none" w="sm" len="sm"/>
              <a:tailEnd type="none" w="sm" len="sm"/>
            </a:ln>
          </p:spPr>
          <p:txBody>
            <a:bodyPr/>
            <a:lstStyle/>
            <a:p>
              <a:endParaRPr lang="en-GB"/>
            </a:p>
          </p:txBody>
        </p:sp>
        <p:sp>
          <p:nvSpPr>
            <p:cNvPr id="33903" name="Oval 45"/>
            <p:cNvSpPr>
              <a:spLocks noChangeArrowheads="1"/>
            </p:cNvSpPr>
            <p:nvPr/>
          </p:nvSpPr>
          <p:spPr bwMode="auto">
            <a:xfrm>
              <a:off x="1828" y="196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4" name="Line 46"/>
            <p:cNvSpPr>
              <a:spLocks noChangeShapeType="1"/>
            </p:cNvSpPr>
            <p:nvPr/>
          </p:nvSpPr>
          <p:spPr bwMode="auto">
            <a:xfrm>
              <a:off x="1872" y="2060"/>
              <a:ext cx="0" cy="96"/>
            </a:xfrm>
            <a:prstGeom prst="line">
              <a:avLst/>
            </a:prstGeom>
            <a:noFill/>
            <a:ln w="12700">
              <a:solidFill>
                <a:schemeClr val="tx1"/>
              </a:solidFill>
              <a:round/>
              <a:headEnd type="none" w="sm" len="sm"/>
              <a:tailEnd type="none" w="sm" len="sm"/>
            </a:ln>
          </p:spPr>
          <p:txBody>
            <a:bodyPr/>
            <a:lstStyle/>
            <a:p>
              <a:endParaRPr lang="en-US"/>
            </a:p>
          </p:txBody>
        </p:sp>
        <p:sp>
          <p:nvSpPr>
            <p:cNvPr id="33905" name="Oval 47"/>
            <p:cNvSpPr>
              <a:spLocks noChangeArrowheads="1"/>
            </p:cNvSpPr>
            <p:nvPr/>
          </p:nvSpPr>
          <p:spPr bwMode="auto">
            <a:xfrm>
              <a:off x="3696"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6" name="Oval 48"/>
            <p:cNvSpPr>
              <a:spLocks noChangeArrowheads="1"/>
            </p:cNvSpPr>
            <p:nvPr/>
          </p:nvSpPr>
          <p:spPr bwMode="auto">
            <a:xfrm>
              <a:off x="3936" y="2160"/>
              <a:ext cx="88" cy="88"/>
            </a:xfrm>
            <a:prstGeom prst="ellipse">
              <a:avLst/>
            </a:prstGeom>
            <a:solidFill>
              <a:srgbClr val="0000FF"/>
            </a:solidFill>
            <a:ln w="12700">
              <a:solidFill>
                <a:schemeClr val="tx1"/>
              </a:solidFill>
              <a:round/>
              <a:headEnd/>
              <a:tailEnd/>
            </a:ln>
          </p:spPr>
          <p:txBody>
            <a:bodyPr wrap="none" anchor="ctr"/>
            <a:lstStyle/>
            <a:p>
              <a:endParaRPr lang="en-GB"/>
            </a:p>
          </p:txBody>
        </p:sp>
        <p:sp>
          <p:nvSpPr>
            <p:cNvPr id="33907" name="Oval 49"/>
            <p:cNvSpPr>
              <a:spLocks noChangeArrowheads="1"/>
            </p:cNvSpPr>
            <p:nvPr/>
          </p:nvSpPr>
          <p:spPr bwMode="auto">
            <a:xfrm>
              <a:off x="4176"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8" name="Line 50"/>
            <p:cNvSpPr>
              <a:spLocks noChangeShapeType="1"/>
            </p:cNvSpPr>
            <p:nvPr/>
          </p:nvSpPr>
          <p:spPr bwMode="auto">
            <a:xfrm>
              <a:off x="3788"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909" name="Line 51"/>
            <p:cNvSpPr>
              <a:spLocks noChangeShapeType="1"/>
            </p:cNvSpPr>
            <p:nvPr/>
          </p:nvSpPr>
          <p:spPr bwMode="auto">
            <a:xfrm>
              <a:off x="4028"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910" name="Oval 52"/>
            <p:cNvSpPr>
              <a:spLocks noChangeArrowheads="1"/>
            </p:cNvSpPr>
            <p:nvPr/>
          </p:nvSpPr>
          <p:spPr bwMode="auto">
            <a:xfrm>
              <a:off x="4080" y="196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11" name="Freeform 53"/>
            <p:cNvSpPr>
              <a:spLocks/>
            </p:cNvSpPr>
            <p:nvPr/>
          </p:nvSpPr>
          <p:spPr bwMode="auto">
            <a:xfrm>
              <a:off x="4011" y="2046"/>
              <a:ext cx="90" cy="120"/>
            </a:xfrm>
            <a:custGeom>
              <a:avLst/>
              <a:gdLst>
                <a:gd name="T0" fmla="*/ 90 w 90"/>
                <a:gd name="T1" fmla="*/ 0 h 120"/>
                <a:gd name="T2" fmla="*/ 0 w 90"/>
                <a:gd name="T3" fmla="*/ 120 h 120"/>
                <a:gd name="T4" fmla="*/ 0 60000 65536"/>
                <a:gd name="T5" fmla="*/ 0 60000 65536"/>
                <a:gd name="T6" fmla="*/ 0 w 90"/>
                <a:gd name="T7" fmla="*/ 0 h 120"/>
                <a:gd name="T8" fmla="*/ 90 w 90"/>
                <a:gd name="T9" fmla="*/ 120 h 120"/>
              </a:gdLst>
              <a:ahLst/>
              <a:cxnLst>
                <a:cxn ang="T4">
                  <a:pos x="T0" y="T1"/>
                </a:cxn>
                <a:cxn ang="T5">
                  <a:pos x="T2" y="T3"/>
                </a:cxn>
              </a:cxnLst>
              <a:rect l="T6" t="T7" r="T8" b="T9"/>
              <a:pathLst>
                <a:path w="90" h="120">
                  <a:moveTo>
                    <a:pt x="90" y="0"/>
                  </a:moveTo>
                  <a:lnTo>
                    <a:pt x="0" y="120"/>
                  </a:lnTo>
                </a:path>
              </a:pathLst>
            </a:custGeom>
            <a:noFill/>
            <a:ln w="12700">
              <a:solidFill>
                <a:schemeClr val="tx1"/>
              </a:solidFill>
              <a:round/>
              <a:headEnd type="none" w="sm" len="sm"/>
              <a:tailEnd type="none" w="sm" len="sm"/>
            </a:ln>
          </p:spPr>
          <p:txBody>
            <a:bodyPr/>
            <a:lstStyle/>
            <a:p>
              <a:endParaRPr lang="en-GB"/>
            </a:p>
          </p:txBody>
        </p:sp>
        <p:sp>
          <p:nvSpPr>
            <p:cNvPr id="33912" name="Line 54"/>
            <p:cNvSpPr>
              <a:spLocks noChangeShapeType="1"/>
            </p:cNvSpPr>
            <p:nvPr/>
          </p:nvSpPr>
          <p:spPr bwMode="auto">
            <a:xfrm>
              <a:off x="3980" y="2252"/>
              <a:ext cx="0" cy="96"/>
            </a:xfrm>
            <a:prstGeom prst="line">
              <a:avLst/>
            </a:prstGeom>
            <a:noFill/>
            <a:ln w="12700">
              <a:solidFill>
                <a:schemeClr val="tx1"/>
              </a:solidFill>
              <a:round/>
              <a:headEnd type="none" w="sm" len="sm"/>
              <a:tailEnd type="none" w="sm" len="sm"/>
            </a:ln>
          </p:spPr>
          <p:txBody>
            <a:bodyPr/>
            <a:lstStyle/>
            <a:p>
              <a:endParaRPr lang="en-US"/>
            </a:p>
          </p:txBody>
        </p:sp>
        <p:sp>
          <p:nvSpPr>
            <p:cNvPr id="33913" name="Oval 55"/>
            <p:cNvSpPr>
              <a:spLocks noChangeArrowheads="1"/>
            </p:cNvSpPr>
            <p:nvPr/>
          </p:nvSpPr>
          <p:spPr bwMode="auto">
            <a:xfrm>
              <a:off x="3936" y="235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14" name="Freeform 56"/>
            <p:cNvSpPr>
              <a:spLocks/>
            </p:cNvSpPr>
            <p:nvPr/>
          </p:nvSpPr>
          <p:spPr bwMode="auto">
            <a:xfrm>
              <a:off x="3861" y="2049"/>
              <a:ext cx="93" cy="120"/>
            </a:xfrm>
            <a:custGeom>
              <a:avLst/>
              <a:gdLst>
                <a:gd name="T0" fmla="*/ 0 w 93"/>
                <a:gd name="T1" fmla="*/ 0 h 120"/>
                <a:gd name="T2" fmla="*/ 93 w 93"/>
                <a:gd name="T3" fmla="*/ 120 h 120"/>
                <a:gd name="T4" fmla="*/ 0 60000 65536"/>
                <a:gd name="T5" fmla="*/ 0 60000 65536"/>
                <a:gd name="T6" fmla="*/ 0 w 93"/>
                <a:gd name="T7" fmla="*/ 0 h 120"/>
                <a:gd name="T8" fmla="*/ 93 w 93"/>
                <a:gd name="T9" fmla="*/ 120 h 120"/>
              </a:gdLst>
              <a:ahLst/>
              <a:cxnLst>
                <a:cxn ang="T4">
                  <a:pos x="T0" y="T1"/>
                </a:cxn>
                <a:cxn ang="T5">
                  <a:pos x="T2" y="T3"/>
                </a:cxn>
              </a:cxnLst>
              <a:rect l="T6" t="T7" r="T8" b="T9"/>
              <a:pathLst>
                <a:path w="93" h="120">
                  <a:moveTo>
                    <a:pt x="0" y="0"/>
                  </a:moveTo>
                  <a:lnTo>
                    <a:pt x="93" y="120"/>
                  </a:lnTo>
                </a:path>
              </a:pathLst>
            </a:custGeom>
            <a:noFill/>
            <a:ln w="12700">
              <a:solidFill>
                <a:schemeClr val="tx1"/>
              </a:solidFill>
              <a:round/>
              <a:headEnd type="none" w="sm" len="sm"/>
              <a:tailEnd type="none" w="sm" len="sm"/>
            </a:ln>
          </p:spPr>
          <p:txBody>
            <a:bodyPr/>
            <a:lstStyle/>
            <a:p>
              <a:endParaRPr lang="en-GB"/>
            </a:p>
          </p:txBody>
        </p:sp>
        <p:sp>
          <p:nvSpPr>
            <p:cNvPr id="33915" name="Oval 57"/>
            <p:cNvSpPr>
              <a:spLocks noChangeArrowheads="1"/>
            </p:cNvSpPr>
            <p:nvPr/>
          </p:nvSpPr>
          <p:spPr bwMode="auto">
            <a:xfrm>
              <a:off x="3792" y="1968"/>
              <a:ext cx="88" cy="88"/>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6" name="Group 58"/>
          <p:cNvGrpSpPr>
            <a:grpSpLocks/>
          </p:cNvGrpSpPr>
          <p:nvPr/>
        </p:nvGrpSpPr>
        <p:grpSpPr bwMode="auto">
          <a:xfrm>
            <a:off x="669925" y="4114800"/>
            <a:ext cx="6078538" cy="750888"/>
            <a:chOff x="422" y="2592"/>
            <a:chExt cx="3829" cy="473"/>
          </a:xfrm>
        </p:grpSpPr>
        <p:sp>
          <p:nvSpPr>
            <p:cNvPr id="33860" name="Text Box 59"/>
            <p:cNvSpPr txBox="1">
              <a:spLocks noChangeArrowheads="1"/>
            </p:cNvSpPr>
            <p:nvPr/>
          </p:nvSpPr>
          <p:spPr bwMode="auto">
            <a:xfrm>
              <a:off x="422" y="2666"/>
              <a:ext cx="701"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Κυκλικός</a:t>
              </a:r>
              <a:endParaRPr lang="en-US" sz="1800">
                <a:solidFill>
                  <a:srgbClr val="FF66FF"/>
                </a:solidFill>
                <a:latin typeface="Comic Sans MS" pitchFamily="66" charset="0"/>
              </a:endParaRPr>
            </a:p>
          </p:txBody>
        </p:sp>
        <p:grpSp>
          <p:nvGrpSpPr>
            <p:cNvPr id="33861" name="Group 60"/>
            <p:cNvGrpSpPr>
              <a:grpSpLocks/>
            </p:cNvGrpSpPr>
            <p:nvPr/>
          </p:nvGrpSpPr>
          <p:grpSpPr bwMode="auto">
            <a:xfrm>
              <a:off x="3744" y="2592"/>
              <a:ext cx="507" cy="473"/>
              <a:chOff x="2268" y="3455"/>
              <a:chExt cx="507" cy="473"/>
            </a:xfrm>
          </p:grpSpPr>
          <p:sp>
            <p:nvSpPr>
              <p:cNvPr id="33878" name="Oval 61"/>
              <p:cNvSpPr>
                <a:spLocks noChangeArrowheads="1"/>
              </p:cNvSpPr>
              <p:nvPr/>
            </p:nvSpPr>
            <p:spPr bwMode="auto">
              <a:xfrm>
                <a:off x="2359" y="3840"/>
                <a:ext cx="85"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9" name="Oval 62"/>
              <p:cNvSpPr>
                <a:spLocks noChangeArrowheads="1"/>
              </p:cNvSpPr>
              <p:nvPr/>
            </p:nvSpPr>
            <p:spPr bwMode="auto">
              <a:xfrm>
                <a:off x="2592" y="3840"/>
                <a:ext cx="88"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0" name="Line 63"/>
              <p:cNvSpPr>
                <a:spLocks noChangeShapeType="1"/>
              </p:cNvSpPr>
              <p:nvPr/>
            </p:nvSpPr>
            <p:spPr bwMode="auto">
              <a:xfrm>
                <a:off x="2448" y="3885"/>
                <a:ext cx="140" cy="0"/>
              </a:xfrm>
              <a:prstGeom prst="line">
                <a:avLst/>
              </a:prstGeom>
              <a:noFill/>
              <a:ln w="19050">
                <a:solidFill>
                  <a:schemeClr val="tx1"/>
                </a:solidFill>
                <a:round/>
                <a:headEnd type="none" w="sm" len="sm"/>
                <a:tailEnd type="none" w="sm" len="sm"/>
              </a:ln>
            </p:spPr>
            <p:txBody>
              <a:bodyPr/>
              <a:lstStyle/>
              <a:p>
                <a:endParaRPr lang="en-US"/>
              </a:p>
            </p:txBody>
          </p:sp>
          <p:sp>
            <p:nvSpPr>
              <p:cNvPr id="33881" name="Oval 64"/>
              <p:cNvSpPr>
                <a:spLocks noChangeArrowheads="1"/>
              </p:cNvSpPr>
              <p:nvPr/>
            </p:nvSpPr>
            <p:spPr bwMode="auto">
              <a:xfrm>
                <a:off x="2268" y="3653"/>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2" name="Oval 65"/>
              <p:cNvSpPr>
                <a:spLocks noChangeArrowheads="1"/>
              </p:cNvSpPr>
              <p:nvPr/>
            </p:nvSpPr>
            <p:spPr bwMode="auto">
              <a:xfrm>
                <a:off x="2688" y="3649"/>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3" name="Oval 66"/>
              <p:cNvSpPr>
                <a:spLocks noChangeArrowheads="1"/>
              </p:cNvSpPr>
              <p:nvPr/>
            </p:nvSpPr>
            <p:spPr bwMode="auto">
              <a:xfrm>
                <a:off x="2500" y="3455"/>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4" name="Line 67"/>
              <p:cNvSpPr>
                <a:spLocks noChangeShapeType="1"/>
              </p:cNvSpPr>
              <p:nvPr/>
            </p:nvSpPr>
            <p:spPr bwMode="auto">
              <a:xfrm>
                <a:off x="2320" y="3730"/>
                <a:ext cx="68" cy="116"/>
              </a:xfrm>
              <a:prstGeom prst="line">
                <a:avLst/>
              </a:prstGeom>
              <a:noFill/>
              <a:ln w="19050">
                <a:solidFill>
                  <a:schemeClr val="tx1"/>
                </a:solidFill>
                <a:round/>
                <a:headEnd type="none" w="sm" len="sm"/>
                <a:tailEnd type="none" w="sm" len="sm"/>
              </a:ln>
            </p:spPr>
            <p:txBody>
              <a:bodyPr/>
              <a:lstStyle/>
              <a:p>
                <a:endParaRPr lang="en-US"/>
              </a:p>
            </p:txBody>
          </p:sp>
          <p:sp>
            <p:nvSpPr>
              <p:cNvPr id="33885" name="Line 68"/>
              <p:cNvSpPr>
                <a:spLocks noChangeShapeType="1"/>
              </p:cNvSpPr>
              <p:nvPr/>
            </p:nvSpPr>
            <p:spPr bwMode="auto">
              <a:xfrm>
                <a:off x="2574" y="3532"/>
                <a:ext cx="152" cy="120"/>
              </a:xfrm>
              <a:prstGeom prst="line">
                <a:avLst/>
              </a:prstGeom>
              <a:noFill/>
              <a:ln w="19050">
                <a:solidFill>
                  <a:schemeClr val="tx1"/>
                </a:solidFill>
                <a:round/>
                <a:headEnd type="none" w="sm" len="sm"/>
                <a:tailEnd type="none" w="sm" len="sm"/>
              </a:ln>
            </p:spPr>
            <p:txBody>
              <a:bodyPr/>
              <a:lstStyle/>
              <a:p>
                <a:endParaRPr lang="en-US"/>
              </a:p>
            </p:txBody>
          </p:sp>
          <p:sp>
            <p:nvSpPr>
              <p:cNvPr id="33886" name="Line 69"/>
              <p:cNvSpPr>
                <a:spLocks noChangeShapeType="1"/>
              </p:cNvSpPr>
              <p:nvPr/>
            </p:nvSpPr>
            <p:spPr bwMode="auto">
              <a:xfrm flipV="1">
                <a:off x="2343" y="3530"/>
                <a:ext cx="165" cy="131"/>
              </a:xfrm>
              <a:prstGeom prst="line">
                <a:avLst/>
              </a:prstGeom>
              <a:noFill/>
              <a:ln w="19050">
                <a:solidFill>
                  <a:schemeClr val="tx1"/>
                </a:solidFill>
                <a:round/>
                <a:headEnd type="none" w="sm" len="sm"/>
                <a:tailEnd type="none" w="sm" len="sm"/>
              </a:ln>
            </p:spPr>
            <p:txBody>
              <a:bodyPr/>
              <a:lstStyle/>
              <a:p>
                <a:endParaRPr lang="en-US"/>
              </a:p>
            </p:txBody>
          </p:sp>
          <p:sp>
            <p:nvSpPr>
              <p:cNvPr id="33887" name="Line 70"/>
              <p:cNvSpPr>
                <a:spLocks noChangeShapeType="1"/>
              </p:cNvSpPr>
              <p:nvPr/>
            </p:nvSpPr>
            <p:spPr bwMode="auto">
              <a:xfrm flipH="1">
                <a:off x="2650" y="3730"/>
                <a:ext cx="69" cy="116"/>
              </a:xfrm>
              <a:prstGeom prst="line">
                <a:avLst/>
              </a:prstGeom>
              <a:noFill/>
              <a:ln w="19050">
                <a:solidFill>
                  <a:schemeClr val="tx1"/>
                </a:solidFill>
                <a:round/>
                <a:headEnd type="none" w="sm" len="sm"/>
                <a:tailEnd type="none" w="sm" len="sm"/>
              </a:ln>
            </p:spPr>
            <p:txBody>
              <a:bodyPr/>
              <a:lstStyle/>
              <a:p>
                <a:endParaRPr lang="en-US"/>
              </a:p>
            </p:txBody>
          </p:sp>
        </p:grpSp>
        <p:grpSp>
          <p:nvGrpSpPr>
            <p:cNvPr id="33862" name="Group 71"/>
            <p:cNvGrpSpPr>
              <a:grpSpLocks noChangeAspect="1"/>
            </p:cNvGrpSpPr>
            <p:nvPr/>
          </p:nvGrpSpPr>
          <p:grpSpPr bwMode="auto">
            <a:xfrm>
              <a:off x="2784" y="2640"/>
              <a:ext cx="386" cy="326"/>
              <a:chOff x="2683" y="2832"/>
              <a:chExt cx="332" cy="281"/>
            </a:xfrm>
          </p:grpSpPr>
          <p:sp>
            <p:nvSpPr>
              <p:cNvPr id="33870" name="Oval 72"/>
              <p:cNvSpPr>
                <a:spLocks noChangeAspect="1" noChangeArrowheads="1"/>
              </p:cNvSpPr>
              <p:nvPr/>
            </p:nvSpPr>
            <p:spPr bwMode="auto">
              <a:xfrm>
                <a:off x="2683" y="3025"/>
                <a:ext cx="85"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1" name="Oval 73"/>
              <p:cNvSpPr>
                <a:spLocks noChangeAspect="1" noChangeArrowheads="1"/>
              </p:cNvSpPr>
              <p:nvPr/>
            </p:nvSpPr>
            <p:spPr bwMode="auto">
              <a:xfrm>
                <a:off x="2916" y="3025"/>
                <a:ext cx="88"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2" name="Line 74"/>
              <p:cNvSpPr>
                <a:spLocks noChangeAspect="1" noChangeShapeType="1"/>
              </p:cNvSpPr>
              <p:nvPr/>
            </p:nvSpPr>
            <p:spPr bwMode="auto">
              <a:xfrm>
                <a:off x="2772" y="3070"/>
                <a:ext cx="140" cy="0"/>
              </a:xfrm>
              <a:prstGeom prst="line">
                <a:avLst/>
              </a:prstGeom>
              <a:noFill/>
              <a:ln w="19050">
                <a:solidFill>
                  <a:schemeClr val="tx1"/>
                </a:solidFill>
                <a:round/>
                <a:headEnd type="none" w="sm" len="sm"/>
                <a:tailEnd type="none" w="sm" len="sm"/>
              </a:ln>
            </p:spPr>
            <p:txBody>
              <a:bodyPr/>
              <a:lstStyle/>
              <a:p>
                <a:endParaRPr lang="en-US"/>
              </a:p>
            </p:txBody>
          </p:sp>
          <p:sp>
            <p:nvSpPr>
              <p:cNvPr id="33873" name="Oval 75"/>
              <p:cNvSpPr>
                <a:spLocks noChangeAspect="1" noChangeArrowheads="1"/>
              </p:cNvSpPr>
              <p:nvPr/>
            </p:nvSpPr>
            <p:spPr bwMode="auto">
              <a:xfrm>
                <a:off x="2688" y="283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4" name="Oval 76"/>
              <p:cNvSpPr>
                <a:spLocks noChangeAspect="1" noChangeArrowheads="1"/>
              </p:cNvSpPr>
              <p:nvPr/>
            </p:nvSpPr>
            <p:spPr bwMode="auto">
              <a:xfrm>
                <a:off x="2928" y="283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5" name="Freeform 77"/>
              <p:cNvSpPr>
                <a:spLocks noChangeAspect="1"/>
              </p:cNvSpPr>
              <p:nvPr/>
            </p:nvSpPr>
            <p:spPr bwMode="auto">
              <a:xfrm>
                <a:off x="2724" y="2914"/>
                <a:ext cx="1" cy="110"/>
              </a:xfrm>
              <a:custGeom>
                <a:avLst/>
                <a:gdLst>
                  <a:gd name="T0" fmla="*/ 0 w 1"/>
                  <a:gd name="T1" fmla="*/ 0 h 110"/>
                  <a:gd name="T2" fmla="*/ 0 w 1"/>
                  <a:gd name="T3" fmla="*/ 110 h 110"/>
                  <a:gd name="T4" fmla="*/ 0 60000 65536"/>
                  <a:gd name="T5" fmla="*/ 0 60000 65536"/>
                  <a:gd name="T6" fmla="*/ 0 w 1"/>
                  <a:gd name="T7" fmla="*/ 0 h 110"/>
                  <a:gd name="T8" fmla="*/ 1 w 1"/>
                  <a:gd name="T9" fmla="*/ 110 h 110"/>
                </a:gdLst>
                <a:ahLst/>
                <a:cxnLst>
                  <a:cxn ang="T4">
                    <a:pos x="T0" y="T1"/>
                  </a:cxn>
                  <a:cxn ang="T5">
                    <a:pos x="T2" y="T3"/>
                  </a:cxn>
                </a:cxnLst>
                <a:rect l="T6" t="T7" r="T8" b="T9"/>
                <a:pathLst>
                  <a:path w="1" h="110">
                    <a:moveTo>
                      <a:pt x="0" y="0"/>
                    </a:moveTo>
                    <a:lnTo>
                      <a:pt x="0" y="110"/>
                    </a:lnTo>
                  </a:path>
                </a:pathLst>
              </a:custGeom>
              <a:noFill/>
              <a:ln w="19050">
                <a:solidFill>
                  <a:schemeClr val="tx1"/>
                </a:solidFill>
                <a:round/>
                <a:headEnd type="none" w="sm" len="sm"/>
                <a:tailEnd type="none" w="sm" len="sm"/>
              </a:ln>
            </p:spPr>
            <p:txBody>
              <a:bodyPr/>
              <a:lstStyle/>
              <a:p>
                <a:endParaRPr lang="en-GB"/>
              </a:p>
            </p:txBody>
          </p:sp>
          <p:sp>
            <p:nvSpPr>
              <p:cNvPr id="33876" name="Freeform 78"/>
              <p:cNvSpPr>
                <a:spLocks noChangeAspect="1"/>
              </p:cNvSpPr>
              <p:nvPr/>
            </p:nvSpPr>
            <p:spPr bwMode="auto">
              <a:xfrm>
                <a:off x="2776" y="2874"/>
                <a:ext cx="156" cy="1"/>
              </a:xfrm>
              <a:custGeom>
                <a:avLst/>
                <a:gdLst>
                  <a:gd name="T0" fmla="*/ 0 w 156"/>
                  <a:gd name="T1" fmla="*/ 0 h 1"/>
                  <a:gd name="T2" fmla="*/ 156 w 156"/>
                  <a:gd name="T3" fmla="*/ 0 h 1"/>
                  <a:gd name="T4" fmla="*/ 0 60000 65536"/>
                  <a:gd name="T5" fmla="*/ 0 60000 65536"/>
                  <a:gd name="T6" fmla="*/ 0 w 156"/>
                  <a:gd name="T7" fmla="*/ 0 h 1"/>
                  <a:gd name="T8" fmla="*/ 156 w 156"/>
                  <a:gd name="T9" fmla="*/ 1 h 1"/>
                </a:gdLst>
                <a:ahLst/>
                <a:cxnLst>
                  <a:cxn ang="T4">
                    <a:pos x="T0" y="T1"/>
                  </a:cxn>
                  <a:cxn ang="T5">
                    <a:pos x="T2" y="T3"/>
                  </a:cxn>
                </a:cxnLst>
                <a:rect l="T6" t="T7" r="T8" b="T9"/>
                <a:pathLst>
                  <a:path w="156" h="1">
                    <a:moveTo>
                      <a:pt x="0" y="0"/>
                    </a:moveTo>
                    <a:lnTo>
                      <a:pt x="156" y="0"/>
                    </a:lnTo>
                  </a:path>
                </a:pathLst>
              </a:custGeom>
              <a:noFill/>
              <a:ln w="19050">
                <a:solidFill>
                  <a:schemeClr val="tx1"/>
                </a:solidFill>
                <a:round/>
                <a:headEnd type="none" w="sm" len="sm"/>
                <a:tailEnd type="none" w="sm" len="sm"/>
              </a:ln>
            </p:spPr>
            <p:txBody>
              <a:bodyPr/>
              <a:lstStyle/>
              <a:p>
                <a:endParaRPr lang="en-GB"/>
              </a:p>
            </p:txBody>
          </p:sp>
          <p:sp>
            <p:nvSpPr>
              <p:cNvPr id="33877" name="Freeform 79"/>
              <p:cNvSpPr>
                <a:spLocks noChangeAspect="1"/>
              </p:cNvSpPr>
              <p:nvPr/>
            </p:nvSpPr>
            <p:spPr bwMode="auto">
              <a:xfrm>
                <a:off x="2972" y="2916"/>
                <a:ext cx="1" cy="114"/>
              </a:xfrm>
              <a:custGeom>
                <a:avLst/>
                <a:gdLst>
                  <a:gd name="T0" fmla="*/ 0 w 1"/>
                  <a:gd name="T1" fmla="*/ 0 h 114"/>
                  <a:gd name="T2" fmla="*/ 0 w 1"/>
                  <a:gd name="T3" fmla="*/ 114 h 114"/>
                  <a:gd name="T4" fmla="*/ 0 60000 65536"/>
                  <a:gd name="T5" fmla="*/ 0 60000 65536"/>
                  <a:gd name="T6" fmla="*/ 0 w 1"/>
                  <a:gd name="T7" fmla="*/ 0 h 114"/>
                  <a:gd name="T8" fmla="*/ 1 w 1"/>
                  <a:gd name="T9" fmla="*/ 114 h 114"/>
                </a:gdLst>
                <a:ahLst/>
                <a:cxnLst>
                  <a:cxn ang="T4">
                    <a:pos x="T0" y="T1"/>
                  </a:cxn>
                  <a:cxn ang="T5">
                    <a:pos x="T2" y="T3"/>
                  </a:cxn>
                </a:cxnLst>
                <a:rect l="T6" t="T7" r="T8" b="T9"/>
                <a:pathLst>
                  <a:path w="1" h="114">
                    <a:moveTo>
                      <a:pt x="0" y="0"/>
                    </a:moveTo>
                    <a:lnTo>
                      <a:pt x="0" y="114"/>
                    </a:lnTo>
                  </a:path>
                </a:pathLst>
              </a:custGeom>
              <a:noFill/>
              <a:ln w="19050">
                <a:solidFill>
                  <a:schemeClr val="tx1"/>
                </a:solidFill>
                <a:round/>
                <a:headEnd type="none" w="sm" len="sm"/>
                <a:tailEnd type="none" w="sm" len="sm"/>
              </a:ln>
            </p:spPr>
            <p:txBody>
              <a:bodyPr/>
              <a:lstStyle/>
              <a:p>
                <a:endParaRPr lang="en-GB"/>
              </a:p>
            </p:txBody>
          </p:sp>
        </p:grpSp>
        <p:grpSp>
          <p:nvGrpSpPr>
            <p:cNvPr id="33863" name="Group 80"/>
            <p:cNvGrpSpPr>
              <a:grpSpLocks/>
            </p:cNvGrpSpPr>
            <p:nvPr/>
          </p:nvGrpSpPr>
          <p:grpSpPr bwMode="auto">
            <a:xfrm>
              <a:off x="1632" y="2640"/>
              <a:ext cx="507" cy="285"/>
              <a:chOff x="1776" y="3504"/>
              <a:chExt cx="507" cy="285"/>
            </a:xfrm>
          </p:grpSpPr>
          <p:sp>
            <p:nvSpPr>
              <p:cNvPr id="33864" name="Oval 81"/>
              <p:cNvSpPr>
                <a:spLocks noChangeArrowheads="1"/>
              </p:cNvSpPr>
              <p:nvPr/>
            </p:nvSpPr>
            <p:spPr bwMode="auto">
              <a:xfrm>
                <a:off x="1776" y="370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65" name="Oval 82"/>
              <p:cNvSpPr>
                <a:spLocks noChangeArrowheads="1"/>
              </p:cNvSpPr>
              <p:nvPr/>
            </p:nvSpPr>
            <p:spPr bwMode="auto">
              <a:xfrm>
                <a:off x="2196" y="3698"/>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66" name="Oval 83"/>
              <p:cNvSpPr>
                <a:spLocks noChangeArrowheads="1"/>
              </p:cNvSpPr>
              <p:nvPr/>
            </p:nvSpPr>
            <p:spPr bwMode="auto">
              <a:xfrm>
                <a:off x="2008" y="3504"/>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67" name="Freeform 84"/>
              <p:cNvSpPr>
                <a:spLocks/>
              </p:cNvSpPr>
              <p:nvPr/>
            </p:nvSpPr>
            <p:spPr bwMode="auto">
              <a:xfrm>
                <a:off x="1864" y="3742"/>
                <a:ext cx="334" cy="6"/>
              </a:xfrm>
              <a:custGeom>
                <a:avLst/>
                <a:gdLst>
                  <a:gd name="T0" fmla="*/ 0 w 334"/>
                  <a:gd name="T1" fmla="*/ 6 h 6"/>
                  <a:gd name="T2" fmla="*/ 334 w 334"/>
                  <a:gd name="T3" fmla="*/ 0 h 6"/>
                  <a:gd name="T4" fmla="*/ 0 60000 65536"/>
                  <a:gd name="T5" fmla="*/ 0 60000 65536"/>
                  <a:gd name="T6" fmla="*/ 0 w 334"/>
                  <a:gd name="T7" fmla="*/ 0 h 6"/>
                  <a:gd name="T8" fmla="*/ 334 w 334"/>
                  <a:gd name="T9" fmla="*/ 6 h 6"/>
                </a:gdLst>
                <a:ahLst/>
                <a:cxnLst>
                  <a:cxn ang="T4">
                    <a:pos x="T0" y="T1"/>
                  </a:cxn>
                  <a:cxn ang="T5">
                    <a:pos x="T2" y="T3"/>
                  </a:cxn>
                </a:cxnLst>
                <a:rect l="T6" t="T7" r="T8" b="T9"/>
                <a:pathLst>
                  <a:path w="334" h="6">
                    <a:moveTo>
                      <a:pt x="0" y="6"/>
                    </a:moveTo>
                    <a:lnTo>
                      <a:pt x="334" y="0"/>
                    </a:lnTo>
                  </a:path>
                </a:pathLst>
              </a:custGeom>
              <a:noFill/>
              <a:ln w="19050">
                <a:solidFill>
                  <a:schemeClr val="tx1"/>
                </a:solidFill>
                <a:round/>
                <a:headEnd type="none" w="sm" len="sm"/>
                <a:tailEnd type="none" w="sm" len="sm"/>
              </a:ln>
            </p:spPr>
            <p:txBody>
              <a:bodyPr/>
              <a:lstStyle/>
              <a:p>
                <a:endParaRPr lang="en-GB"/>
              </a:p>
            </p:txBody>
          </p:sp>
          <p:sp>
            <p:nvSpPr>
              <p:cNvPr id="33868" name="Line 85"/>
              <p:cNvSpPr>
                <a:spLocks noChangeShapeType="1"/>
              </p:cNvSpPr>
              <p:nvPr/>
            </p:nvSpPr>
            <p:spPr bwMode="auto">
              <a:xfrm>
                <a:off x="2082" y="3581"/>
                <a:ext cx="152" cy="120"/>
              </a:xfrm>
              <a:prstGeom prst="line">
                <a:avLst/>
              </a:prstGeom>
              <a:noFill/>
              <a:ln w="19050">
                <a:solidFill>
                  <a:schemeClr val="tx1"/>
                </a:solidFill>
                <a:round/>
                <a:headEnd type="none" w="sm" len="sm"/>
                <a:tailEnd type="none" w="sm" len="sm"/>
              </a:ln>
            </p:spPr>
            <p:txBody>
              <a:bodyPr/>
              <a:lstStyle/>
              <a:p>
                <a:endParaRPr lang="en-US"/>
              </a:p>
            </p:txBody>
          </p:sp>
          <p:sp>
            <p:nvSpPr>
              <p:cNvPr id="33869" name="Line 86"/>
              <p:cNvSpPr>
                <a:spLocks noChangeShapeType="1"/>
              </p:cNvSpPr>
              <p:nvPr/>
            </p:nvSpPr>
            <p:spPr bwMode="auto">
              <a:xfrm flipV="1">
                <a:off x="1851" y="3579"/>
                <a:ext cx="165" cy="131"/>
              </a:xfrm>
              <a:prstGeom prst="line">
                <a:avLst/>
              </a:prstGeom>
              <a:noFill/>
              <a:ln w="19050">
                <a:solidFill>
                  <a:schemeClr val="tx1"/>
                </a:solidFill>
                <a:round/>
                <a:headEnd type="none" w="sm" len="sm"/>
                <a:tailEnd type="none" w="sm" len="sm"/>
              </a:ln>
            </p:spPr>
            <p:txBody>
              <a:bodyPr/>
              <a:lstStyle/>
              <a:p>
                <a:endParaRPr lang="en-US"/>
              </a:p>
            </p:txBody>
          </p:sp>
        </p:grpSp>
      </p:grpSp>
      <p:grpSp>
        <p:nvGrpSpPr>
          <p:cNvPr id="10" name="Group 87"/>
          <p:cNvGrpSpPr>
            <a:grpSpLocks/>
          </p:cNvGrpSpPr>
          <p:nvPr/>
        </p:nvGrpSpPr>
        <p:grpSpPr bwMode="auto">
          <a:xfrm>
            <a:off x="381000" y="4953000"/>
            <a:ext cx="6519863" cy="903288"/>
            <a:chOff x="240" y="3120"/>
            <a:chExt cx="4107" cy="569"/>
          </a:xfrm>
        </p:grpSpPr>
        <p:sp>
          <p:nvSpPr>
            <p:cNvPr id="33825" name="Text Box 88"/>
            <p:cNvSpPr txBox="1">
              <a:spLocks noChangeArrowheads="1"/>
            </p:cNvSpPr>
            <p:nvPr/>
          </p:nvSpPr>
          <p:spPr bwMode="auto">
            <a:xfrm>
              <a:off x="240" y="3330"/>
              <a:ext cx="1151"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Πλήρης Γράφος</a:t>
              </a:r>
              <a:endParaRPr lang="en-US" sz="1800">
                <a:solidFill>
                  <a:srgbClr val="FF66FF"/>
                </a:solidFill>
                <a:latin typeface="Comic Sans MS" pitchFamily="66" charset="0"/>
              </a:endParaRPr>
            </a:p>
          </p:txBody>
        </p:sp>
        <p:grpSp>
          <p:nvGrpSpPr>
            <p:cNvPr id="33826" name="Group 89"/>
            <p:cNvGrpSpPr>
              <a:grpSpLocks/>
            </p:cNvGrpSpPr>
            <p:nvPr/>
          </p:nvGrpSpPr>
          <p:grpSpPr bwMode="auto">
            <a:xfrm>
              <a:off x="1776" y="3360"/>
              <a:ext cx="507" cy="285"/>
              <a:chOff x="1776" y="3504"/>
              <a:chExt cx="507" cy="285"/>
            </a:xfrm>
          </p:grpSpPr>
          <p:sp>
            <p:nvSpPr>
              <p:cNvPr id="33854" name="Oval 90"/>
              <p:cNvSpPr>
                <a:spLocks noChangeArrowheads="1"/>
              </p:cNvSpPr>
              <p:nvPr/>
            </p:nvSpPr>
            <p:spPr bwMode="auto">
              <a:xfrm>
                <a:off x="1776" y="370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5" name="Oval 91"/>
              <p:cNvSpPr>
                <a:spLocks noChangeArrowheads="1"/>
              </p:cNvSpPr>
              <p:nvPr/>
            </p:nvSpPr>
            <p:spPr bwMode="auto">
              <a:xfrm>
                <a:off x="2196" y="3698"/>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6" name="Oval 92"/>
              <p:cNvSpPr>
                <a:spLocks noChangeArrowheads="1"/>
              </p:cNvSpPr>
              <p:nvPr/>
            </p:nvSpPr>
            <p:spPr bwMode="auto">
              <a:xfrm>
                <a:off x="2008" y="3504"/>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7" name="Freeform 93"/>
              <p:cNvSpPr>
                <a:spLocks/>
              </p:cNvSpPr>
              <p:nvPr/>
            </p:nvSpPr>
            <p:spPr bwMode="auto">
              <a:xfrm>
                <a:off x="1864" y="3742"/>
                <a:ext cx="334" cy="6"/>
              </a:xfrm>
              <a:custGeom>
                <a:avLst/>
                <a:gdLst>
                  <a:gd name="T0" fmla="*/ 0 w 334"/>
                  <a:gd name="T1" fmla="*/ 6 h 6"/>
                  <a:gd name="T2" fmla="*/ 334 w 334"/>
                  <a:gd name="T3" fmla="*/ 0 h 6"/>
                  <a:gd name="T4" fmla="*/ 0 60000 65536"/>
                  <a:gd name="T5" fmla="*/ 0 60000 65536"/>
                  <a:gd name="T6" fmla="*/ 0 w 334"/>
                  <a:gd name="T7" fmla="*/ 0 h 6"/>
                  <a:gd name="T8" fmla="*/ 334 w 334"/>
                  <a:gd name="T9" fmla="*/ 6 h 6"/>
                </a:gdLst>
                <a:ahLst/>
                <a:cxnLst>
                  <a:cxn ang="T4">
                    <a:pos x="T0" y="T1"/>
                  </a:cxn>
                  <a:cxn ang="T5">
                    <a:pos x="T2" y="T3"/>
                  </a:cxn>
                </a:cxnLst>
                <a:rect l="T6" t="T7" r="T8" b="T9"/>
                <a:pathLst>
                  <a:path w="334" h="6">
                    <a:moveTo>
                      <a:pt x="0" y="6"/>
                    </a:moveTo>
                    <a:lnTo>
                      <a:pt x="334" y="0"/>
                    </a:lnTo>
                  </a:path>
                </a:pathLst>
              </a:custGeom>
              <a:noFill/>
              <a:ln w="19050">
                <a:solidFill>
                  <a:schemeClr val="tx1"/>
                </a:solidFill>
                <a:round/>
                <a:headEnd type="none" w="sm" len="sm"/>
                <a:tailEnd type="none" w="sm" len="sm"/>
              </a:ln>
            </p:spPr>
            <p:txBody>
              <a:bodyPr/>
              <a:lstStyle/>
              <a:p>
                <a:endParaRPr lang="en-GB"/>
              </a:p>
            </p:txBody>
          </p:sp>
          <p:sp>
            <p:nvSpPr>
              <p:cNvPr id="33858" name="Line 94"/>
              <p:cNvSpPr>
                <a:spLocks noChangeShapeType="1"/>
              </p:cNvSpPr>
              <p:nvPr/>
            </p:nvSpPr>
            <p:spPr bwMode="auto">
              <a:xfrm>
                <a:off x="2082" y="3581"/>
                <a:ext cx="152" cy="120"/>
              </a:xfrm>
              <a:prstGeom prst="line">
                <a:avLst/>
              </a:prstGeom>
              <a:noFill/>
              <a:ln w="19050">
                <a:solidFill>
                  <a:schemeClr val="tx1"/>
                </a:solidFill>
                <a:round/>
                <a:headEnd type="none" w="sm" len="sm"/>
                <a:tailEnd type="none" w="sm" len="sm"/>
              </a:ln>
            </p:spPr>
            <p:txBody>
              <a:bodyPr/>
              <a:lstStyle/>
              <a:p>
                <a:endParaRPr lang="en-US"/>
              </a:p>
            </p:txBody>
          </p:sp>
          <p:sp>
            <p:nvSpPr>
              <p:cNvPr id="33859" name="Line 95"/>
              <p:cNvSpPr>
                <a:spLocks noChangeShapeType="1"/>
              </p:cNvSpPr>
              <p:nvPr/>
            </p:nvSpPr>
            <p:spPr bwMode="auto">
              <a:xfrm flipV="1">
                <a:off x="1851" y="3579"/>
                <a:ext cx="165" cy="131"/>
              </a:xfrm>
              <a:prstGeom prst="line">
                <a:avLst/>
              </a:prstGeom>
              <a:noFill/>
              <a:ln w="19050">
                <a:solidFill>
                  <a:schemeClr val="tx1"/>
                </a:solidFill>
                <a:round/>
                <a:headEnd type="none" w="sm" len="sm"/>
                <a:tailEnd type="none" w="sm" len="sm"/>
              </a:ln>
            </p:spPr>
            <p:txBody>
              <a:bodyPr/>
              <a:lstStyle/>
              <a:p>
                <a:endParaRPr lang="en-US"/>
              </a:p>
            </p:txBody>
          </p:sp>
        </p:grpSp>
        <p:grpSp>
          <p:nvGrpSpPr>
            <p:cNvPr id="33827" name="Group 96"/>
            <p:cNvGrpSpPr>
              <a:grpSpLocks/>
            </p:cNvGrpSpPr>
            <p:nvPr/>
          </p:nvGrpSpPr>
          <p:grpSpPr bwMode="auto">
            <a:xfrm>
              <a:off x="2784" y="3120"/>
              <a:ext cx="507" cy="525"/>
              <a:chOff x="2784" y="3120"/>
              <a:chExt cx="507" cy="525"/>
            </a:xfrm>
          </p:grpSpPr>
          <p:sp>
            <p:nvSpPr>
              <p:cNvPr id="33844" name="Oval 97"/>
              <p:cNvSpPr>
                <a:spLocks noChangeArrowheads="1"/>
              </p:cNvSpPr>
              <p:nvPr/>
            </p:nvSpPr>
            <p:spPr bwMode="auto">
              <a:xfrm>
                <a:off x="2784" y="3558"/>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45" name="Oval 98"/>
              <p:cNvSpPr>
                <a:spLocks noChangeArrowheads="1"/>
              </p:cNvSpPr>
              <p:nvPr/>
            </p:nvSpPr>
            <p:spPr bwMode="auto">
              <a:xfrm>
                <a:off x="3204" y="3554"/>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46" name="Oval 99"/>
              <p:cNvSpPr>
                <a:spLocks noChangeArrowheads="1"/>
              </p:cNvSpPr>
              <p:nvPr/>
            </p:nvSpPr>
            <p:spPr bwMode="auto">
              <a:xfrm>
                <a:off x="3016" y="3360"/>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47" name="Freeform 100"/>
              <p:cNvSpPr>
                <a:spLocks/>
              </p:cNvSpPr>
              <p:nvPr/>
            </p:nvSpPr>
            <p:spPr bwMode="auto">
              <a:xfrm>
                <a:off x="2872" y="3598"/>
                <a:ext cx="334" cy="6"/>
              </a:xfrm>
              <a:custGeom>
                <a:avLst/>
                <a:gdLst>
                  <a:gd name="T0" fmla="*/ 0 w 334"/>
                  <a:gd name="T1" fmla="*/ 6 h 6"/>
                  <a:gd name="T2" fmla="*/ 334 w 334"/>
                  <a:gd name="T3" fmla="*/ 0 h 6"/>
                  <a:gd name="T4" fmla="*/ 0 60000 65536"/>
                  <a:gd name="T5" fmla="*/ 0 60000 65536"/>
                  <a:gd name="T6" fmla="*/ 0 w 334"/>
                  <a:gd name="T7" fmla="*/ 0 h 6"/>
                  <a:gd name="T8" fmla="*/ 334 w 334"/>
                  <a:gd name="T9" fmla="*/ 6 h 6"/>
                </a:gdLst>
                <a:ahLst/>
                <a:cxnLst>
                  <a:cxn ang="T4">
                    <a:pos x="T0" y="T1"/>
                  </a:cxn>
                  <a:cxn ang="T5">
                    <a:pos x="T2" y="T3"/>
                  </a:cxn>
                </a:cxnLst>
                <a:rect l="T6" t="T7" r="T8" b="T9"/>
                <a:pathLst>
                  <a:path w="334" h="6">
                    <a:moveTo>
                      <a:pt x="0" y="6"/>
                    </a:moveTo>
                    <a:lnTo>
                      <a:pt x="334" y="0"/>
                    </a:lnTo>
                  </a:path>
                </a:pathLst>
              </a:custGeom>
              <a:noFill/>
              <a:ln w="19050">
                <a:solidFill>
                  <a:schemeClr val="tx1"/>
                </a:solidFill>
                <a:round/>
                <a:headEnd type="none" w="sm" len="sm"/>
                <a:tailEnd type="none" w="sm" len="sm"/>
              </a:ln>
            </p:spPr>
            <p:txBody>
              <a:bodyPr/>
              <a:lstStyle/>
              <a:p>
                <a:endParaRPr lang="en-GB"/>
              </a:p>
            </p:txBody>
          </p:sp>
          <p:sp>
            <p:nvSpPr>
              <p:cNvPr id="33848" name="Freeform 101"/>
              <p:cNvSpPr>
                <a:spLocks/>
              </p:cNvSpPr>
              <p:nvPr/>
            </p:nvSpPr>
            <p:spPr bwMode="auto">
              <a:xfrm>
                <a:off x="3090" y="3437"/>
                <a:ext cx="138" cy="127"/>
              </a:xfrm>
              <a:custGeom>
                <a:avLst/>
                <a:gdLst>
                  <a:gd name="T0" fmla="*/ 0 w 138"/>
                  <a:gd name="T1" fmla="*/ 0 h 127"/>
                  <a:gd name="T2" fmla="*/ 138 w 138"/>
                  <a:gd name="T3" fmla="*/ 127 h 127"/>
                  <a:gd name="T4" fmla="*/ 0 60000 65536"/>
                  <a:gd name="T5" fmla="*/ 0 60000 65536"/>
                  <a:gd name="T6" fmla="*/ 0 w 138"/>
                  <a:gd name="T7" fmla="*/ 0 h 127"/>
                  <a:gd name="T8" fmla="*/ 138 w 138"/>
                  <a:gd name="T9" fmla="*/ 127 h 127"/>
                </a:gdLst>
                <a:ahLst/>
                <a:cxnLst>
                  <a:cxn ang="T4">
                    <a:pos x="T0" y="T1"/>
                  </a:cxn>
                  <a:cxn ang="T5">
                    <a:pos x="T2" y="T3"/>
                  </a:cxn>
                </a:cxnLst>
                <a:rect l="T6" t="T7" r="T8" b="T9"/>
                <a:pathLst>
                  <a:path w="138" h="127">
                    <a:moveTo>
                      <a:pt x="0" y="0"/>
                    </a:moveTo>
                    <a:lnTo>
                      <a:pt x="138" y="127"/>
                    </a:lnTo>
                  </a:path>
                </a:pathLst>
              </a:custGeom>
              <a:noFill/>
              <a:ln w="19050">
                <a:solidFill>
                  <a:schemeClr val="tx1"/>
                </a:solidFill>
                <a:round/>
                <a:headEnd type="none" w="sm" len="sm"/>
                <a:tailEnd type="none" w="sm" len="sm"/>
              </a:ln>
            </p:spPr>
            <p:txBody>
              <a:bodyPr/>
              <a:lstStyle/>
              <a:p>
                <a:endParaRPr lang="en-GB"/>
              </a:p>
            </p:txBody>
          </p:sp>
          <p:sp>
            <p:nvSpPr>
              <p:cNvPr id="33849" name="Freeform 102"/>
              <p:cNvSpPr>
                <a:spLocks/>
              </p:cNvSpPr>
              <p:nvPr/>
            </p:nvSpPr>
            <p:spPr bwMode="auto">
              <a:xfrm>
                <a:off x="2862" y="3436"/>
                <a:ext cx="162" cy="138"/>
              </a:xfrm>
              <a:custGeom>
                <a:avLst/>
                <a:gdLst>
                  <a:gd name="T0" fmla="*/ 0 w 162"/>
                  <a:gd name="T1" fmla="*/ 138 h 138"/>
                  <a:gd name="T2" fmla="*/ 162 w 162"/>
                  <a:gd name="T3" fmla="*/ 0 h 138"/>
                  <a:gd name="T4" fmla="*/ 0 60000 65536"/>
                  <a:gd name="T5" fmla="*/ 0 60000 65536"/>
                  <a:gd name="T6" fmla="*/ 0 w 162"/>
                  <a:gd name="T7" fmla="*/ 0 h 138"/>
                  <a:gd name="T8" fmla="*/ 162 w 162"/>
                  <a:gd name="T9" fmla="*/ 138 h 138"/>
                </a:gdLst>
                <a:ahLst/>
                <a:cxnLst>
                  <a:cxn ang="T4">
                    <a:pos x="T0" y="T1"/>
                  </a:cxn>
                  <a:cxn ang="T5">
                    <a:pos x="T2" y="T3"/>
                  </a:cxn>
                </a:cxnLst>
                <a:rect l="T6" t="T7" r="T8" b="T9"/>
                <a:pathLst>
                  <a:path w="162" h="138">
                    <a:moveTo>
                      <a:pt x="0" y="138"/>
                    </a:moveTo>
                    <a:lnTo>
                      <a:pt x="162" y="0"/>
                    </a:lnTo>
                  </a:path>
                </a:pathLst>
              </a:custGeom>
              <a:noFill/>
              <a:ln w="19050">
                <a:solidFill>
                  <a:schemeClr val="tx1"/>
                </a:solidFill>
                <a:round/>
                <a:headEnd type="none" w="sm" len="sm"/>
                <a:tailEnd type="none" w="sm" len="sm"/>
              </a:ln>
            </p:spPr>
            <p:txBody>
              <a:bodyPr/>
              <a:lstStyle/>
              <a:p>
                <a:endParaRPr lang="en-GB"/>
              </a:p>
            </p:txBody>
          </p:sp>
          <p:sp>
            <p:nvSpPr>
              <p:cNvPr id="33850" name="Oval 103"/>
              <p:cNvSpPr>
                <a:spLocks noChangeArrowheads="1"/>
              </p:cNvSpPr>
              <p:nvPr/>
            </p:nvSpPr>
            <p:spPr bwMode="auto">
              <a:xfrm>
                <a:off x="3024" y="3120"/>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1" name="Freeform 104"/>
              <p:cNvSpPr>
                <a:spLocks/>
              </p:cNvSpPr>
              <p:nvPr/>
            </p:nvSpPr>
            <p:spPr bwMode="auto">
              <a:xfrm>
                <a:off x="2838" y="3200"/>
                <a:ext cx="206" cy="360"/>
              </a:xfrm>
              <a:custGeom>
                <a:avLst/>
                <a:gdLst>
                  <a:gd name="T0" fmla="*/ 206 w 206"/>
                  <a:gd name="T1" fmla="*/ 0 h 360"/>
                  <a:gd name="T2" fmla="*/ 0 w 206"/>
                  <a:gd name="T3" fmla="*/ 360 h 360"/>
                  <a:gd name="T4" fmla="*/ 0 60000 65536"/>
                  <a:gd name="T5" fmla="*/ 0 60000 65536"/>
                  <a:gd name="T6" fmla="*/ 0 w 206"/>
                  <a:gd name="T7" fmla="*/ 0 h 360"/>
                  <a:gd name="T8" fmla="*/ 206 w 206"/>
                  <a:gd name="T9" fmla="*/ 360 h 360"/>
                </a:gdLst>
                <a:ahLst/>
                <a:cxnLst>
                  <a:cxn ang="T4">
                    <a:pos x="T0" y="T1"/>
                  </a:cxn>
                  <a:cxn ang="T5">
                    <a:pos x="T2" y="T3"/>
                  </a:cxn>
                </a:cxnLst>
                <a:rect l="T6" t="T7" r="T8" b="T9"/>
                <a:pathLst>
                  <a:path w="206" h="360">
                    <a:moveTo>
                      <a:pt x="206" y="0"/>
                    </a:moveTo>
                    <a:lnTo>
                      <a:pt x="0" y="360"/>
                    </a:lnTo>
                  </a:path>
                </a:pathLst>
              </a:custGeom>
              <a:noFill/>
              <a:ln w="19050">
                <a:solidFill>
                  <a:schemeClr val="tx1"/>
                </a:solidFill>
                <a:round/>
                <a:headEnd type="none" w="sm" len="sm"/>
                <a:tailEnd type="none" w="sm" len="sm"/>
              </a:ln>
            </p:spPr>
            <p:txBody>
              <a:bodyPr/>
              <a:lstStyle/>
              <a:p>
                <a:endParaRPr lang="en-GB"/>
              </a:p>
            </p:txBody>
          </p:sp>
          <p:sp>
            <p:nvSpPr>
              <p:cNvPr id="33852" name="Freeform 105"/>
              <p:cNvSpPr>
                <a:spLocks/>
              </p:cNvSpPr>
              <p:nvPr/>
            </p:nvSpPr>
            <p:spPr bwMode="auto">
              <a:xfrm>
                <a:off x="3088" y="3196"/>
                <a:ext cx="172" cy="364"/>
              </a:xfrm>
              <a:custGeom>
                <a:avLst/>
                <a:gdLst>
                  <a:gd name="T0" fmla="*/ 0 w 172"/>
                  <a:gd name="T1" fmla="*/ 0 h 364"/>
                  <a:gd name="T2" fmla="*/ 172 w 172"/>
                  <a:gd name="T3" fmla="*/ 364 h 364"/>
                  <a:gd name="T4" fmla="*/ 0 60000 65536"/>
                  <a:gd name="T5" fmla="*/ 0 60000 65536"/>
                  <a:gd name="T6" fmla="*/ 0 w 172"/>
                  <a:gd name="T7" fmla="*/ 0 h 364"/>
                  <a:gd name="T8" fmla="*/ 172 w 172"/>
                  <a:gd name="T9" fmla="*/ 364 h 364"/>
                </a:gdLst>
                <a:ahLst/>
                <a:cxnLst>
                  <a:cxn ang="T4">
                    <a:pos x="T0" y="T1"/>
                  </a:cxn>
                  <a:cxn ang="T5">
                    <a:pos x="T2" y="T3"/>
                  </a:cxn>
                </a:cxnLst>
                <a:rect l="T6" t="T7" r="T8" b="T9"/>
                <a:pathLst>
                  <a:path w="172" h="364">
                    <a:moveTo>
                      <a:pt x="0" y="0"/>
                    </a:moveTo>
                    <a:lnTo>
                      <a:pt x="172" y="364"/>
                    </a:lnTo>
                  </a:path>
                </a:pathLst>
              </a:custGeom>
              <a:noFill/>
              <a:ln w="19050">
                <a:solidFill>
                  <a:schemeClr val="tx1"/>
                </a:solidFill>
                <a:round/>
                <a:headEnd type="none" w="sm" len="sm"/>
                <a:tailEnd type="none" w="sm" len="sm"/>
              </a:ln>
            </p:spPr>
            <p:txBody>
              <a:bodyPr/>
              <a:lstStyle/>
              <a:p>
                <a:endParaRPr lang="en-GB"/>
              </a:p>
            </p:txBody>
          </p:sp>
          <p:sp>
            <p:nvSpPr>
              <p:cNvPr id="33853" name="Freeform 106"/>
              <p:cNvSpPr>
                <a:spLocks/>
              </p:cNvSpPr>
              <p:nvPr/>
            </p:nvSpPr>
            <p:spPr bwMode="auto">
              <a:xfrm>
                <a:off x="3062" y="3202"/>
                <a:ext cx="4" cy="156"/>
              </a:xfrm>
              <a:custGeom>
                <a:avLst/>
                <a:gdLst>
                  <a:gd name="T0" fmla="*/ 0 w 4"/>
                  <a:gd name="T1" fmla="*/ 156 h 156"/>
                  <a:gd name="T2" fmla="*/ 4 w 4"/>
                  <a:gd name="T3" fmla="*/ 0 h 156"/>
                  <a:gd name="T4" fmla="*/ 0 60000 65536"/>
                  <a:gd name="T5" fmla="*/ 0 60000 65536"/>
                  <a:gd name="T6" fmla="*/ 0 w 4"/>
                  <a:gd name="T7" fmla="*/ 0 h 156"/>
                  <a:gd name="T8" fmla="*/ 4 w 4"/>
                  <a:gd name="T9" fmla="*/ 156 h 156"/>
                </a:gdLst>
                <a:ahLst/>
                <a:cxnLst>
                  <a:cxn ang="T4">
                    <a:pos x="T0" y="T1"/>
                  </a:cxn>
                  <a:cxn ang="T5">
                    <a:pos x="T2" y="T3"/>
                  </a:cxn>
                </a:cxnLst>
                <a:rect l="T6" t="T7" r="T8" b="T9"/>
                <a:pathLst>
                  <a:path w="4" h="156">
                    <a:moveTo>
                      <a:pt x="0" y="156"/>
                    </a:moveTo>
                    <a:lnTo>
                      <a:pt x="4" y="0"/>
                    </a:lnTo>
                  </a:path>
                </a:pathLst>
              </a:custGeom>
              <a:noFill/>
              <a:ln w="19050">
                <a:solidFill>
                  <a:schemeClr val="tx1"/>
                </a:solidFill>
                <a:round/>
                <a:headEnd type="none" w="sm" len="sm"/>
                <a:tailEnd type="none" w="sm" len="sm"/>
              </a:ln>
            </p:spPr>
            <p:txBody>
              <a:bodyPr/>
              <a:lstStyle/>
              <a:p>
                <a:endParaRPr lang="en-GB"/>
              </a:p>
            </p:txBody>
          </p:sp>
        </p:grpSp>
        <p:grpSp>
          <p:nvGrpSpPr>
            <p:cNvPr id="33828" name="Group 107"/>
            <p:cNvGrpSpPr>
              <a:grpSpLocks/>
            </p:cNvGrpSpPr>
            <p:nvPr/>
          </p:nvGrpSpPr>
          <p:grpSpPr bwMode="auto">
            <a:xfrm>
              <a:off x="3792" y="3168"/>
              <a:ext cx="555" cy="521"/>
              <a:chOff x="3648" y="3168"/>
              <a:chExt cx="555" cy="521"/>
            </a:xfrm>
          </p:grpSpPr>
          <p:sp>
            <p:nvSpPr>
              <p:cNvPr id="33829" name="Oval 108"/>
              <p:cNvSpPr>
                <a:spLocks noChangeArrowheads="1"/>
              </p:cNvSpPr>
              <p:nvPr/>
            </p:nvSpPr>
            <p:spPr bwMode="auto">
              <a:xfrm>
                <a:off x="3748" y="3592"/>
                <a:ext cx="93" cy="9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0" name="Oval 109"/>
              <p:cNvSpPr>
                <a:spLocks noChangeArrowheads="1"/>
              </p:cNvSpPr>
              <p:nvPr/>
            </p:nvSpPr>
            <p:spPr bwMode="auto">
              <a:xfrm>
                <a:off x="4003" y="3592"/>
                <a:ext cx="96" cy="9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1" name="Line 110"/>
              <p:cNvSpPr>
                <a:spLocks noChangeShapeType="1"/>
              </p:cNvSpPr>
              <p:nvPr/>
            </p:nvSpPr>
            <p:spPr bwMode="auto">
              <a:xfrm>
                <a:off x="3845" y="3642"/>
                <a:ext cx="153" cy="0"/>
              </a:xfrm>
              <a:prstGeom prst="line">
                <a:avLst/>
              </a:prstGeom>
              <a:noFill/>
              <a:ln w="19050">
                <a:solidFill>
                  <a:schemeClr val="tx1"/>
                </a:solidFill>
                <a:round/>
                <a:headEnd type="none" w="sm" len="sm"/>
                <a:tailEnd type="none" w="sm" len="sm"/>
              </a:ln>
            </p:spPr>
            <p:txBody>
              <a:bodyPr/>
              <a:lstStyle/>
              <a:p>
                <a:endParaRPr lang="en-US"/>
              </a:p>
            </p:txBody>
          </p:sp>
          <p:sp>
            <p:nvSpPr>
              <p:cNvPr id="33832" name="Oval 111"/>
              <p:cNvSpPr>
                <a:spLocks noChangeArrowheads="1"/>
              </p:cNvSpPr>
              <p:nvPr/>
            </p:nvSpPr>
            <p:spPr bwMode="auto">
              <a:xfrm>
                <a:off x="3648" y="3386"/>
                <a:ext cx="95" cy="96"/>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3" name="Oval 112"/>
              <p:cNvSpPr>
                <a:spLocks noChangeArrowheads="1"/>
              </p:cNvSpPr>
              <p:nvPr/>
            </p:nvSpPr>
            <p:spPr bwMode="auto">
              <a:xfrm>
                <a:off x="4108" y="3382"/>
                <a:ext cx="95" cy="96"/>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4" name="Oval 113"/>
              <p:cNvSpPr>
                <a:spLocks noChangeArrowheads="1"/>
              </p:cNvSpPr>
              <p:nvPr/>
            </p:nvSpPr>
            <p:spPr bwMode="auto">
              <a:xfrm>
                <a:off x="3902" y="3168"/>
                <a:ext cx="92" cy="99"/>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5" name="Freeform 114"/>
              <p:cNvSpPr>
                <a:spLocks/>
              </p:cNvSpPr>
              <p:nvPr/>
            </p:nvSpPr>
            <p:spPr bwMode="auto">
              <a:xfrm>
                <a:off x="3714" y="3478"/>
                <a:ext cx="65" cy="121"/>
              </a:xfrm>
              <a:custGeom>
                <a:avLst/>
                <a:gdLst>
                  <a:gd name="T0" fmla="*/ 0 w 65"/>
                  <a:gd name="T1" fmla="*/ 0 h 121"/>
                  <a:gd name="T2" fmla="*/ 65 w 65"/>
                  <a:gd name="T3" fmla="*/ 121 h 121"/>
                  <a:gd name="T4" fmla="*/ 0 60000 65536"/>
                  <a:gd name="T5" fmla="*/ 0 60000 65536"/>
                  <a:gd name="T6" fmla="*/ 0 w 65"/>
                  <a:gd name="T7" fmla="*/ 0 h 121"/>
                  <a:gd name="T8" fmla="*/ 65 w 65"/>
                  <a:gd name="T9" fmla="*/ 121 h 121"/>
                </a:gdLst>
                <a:ahLst/>
                <a:cxnLst>
                  <a:cxn ang="T4">
                    <a:pos x="T0" y="T1"/>
                  </a:cxn>
                  <a:cxn ang="T5">
                    <a:pos x="T2" y="T3"/>
                  </a:cxn>
                </a:cxnLst>
                <a:rect l="T6" t="T7" r="T8" b="T9"/>
                <a:pathLst>
                  <a:path w="65" h="121">
                    <a:moveTo>
                      <a:pt x="0" y="0"/>
                    </a:moveTo>
                    <a:lnTo>
                      <a:pt x="65" y="121"/>
                    </a:lnTo>
                  </a:path>
                </a:pathLst>
              </a:custGeom>
              <a:noFill/>
              <a:ln w="19050">
                <a:solidFill>
                  <a:schemeClr val="tx1"/>
                </a:solidFill>
                <a:round/>
                <a:headEnd type="none" w="sm" len="sm"/>
                <a:tailEnd type="none" w="sm" len="sm"/>
              </a:ln>
            </p:spPr>
            <p:txBody>
              <a:bodyPr/>
              <a:lstStyle/>
              <a:p>
                <a:endParaRPr lang="en-GB"/>
              </a:p>
            </p:txBody>
          </p:sp>
          <p:sp>
            <p:nvSpPr>
              <p:cNvPr id="33836" name="Line 115"/>
              <p:cNvSpPr>
                <a:spLocks noChangeShapeType="1"/>
              </p:cNvSpPr>
              <p:nvPr/>
            </p:nvSpPr>
            <p:spPr bwMode="auto">
              <a:xfrm>
                <a:off x="3983" y="3253"/>
                <a:ext cx="166" cy="132"/>
              </a:xfrm>
              <a:prstGeom prst="line">
                <a:avLst/>
              </a:prstGeom>
              <a:noFill/>
              <a:ln w="19050">
                <a:solidFill>
                  <a:schemeClr val="tx1"/>
                </a:solidFill>
                <a:round/>
                <a:headEnd type="none" w="sm" len="sm"/>
                <a:tailEnd type="none" w="sm" len="sm"/>
              </a:ln>
            </p:spPr>
            <p:txBody>
              <a:bodyPr/>
              <a:lstStyle/>
              <a:p>
                <a:endParaRPr lang="en-US"/>
              </a:p>
            </p:txBody>
          </p:sp>
          <p:sp>
            <p:nvSpPr>
              <p:cNvPr id="33837" name="Line 116"/>
              <p:cNvSpPr>
                <a:spLocks noChangeShapeType="1"/>
              </p:cNvSpPr>
              <p:nvPr/>
            </p:nvSpPr>
            <p:spPr bwMode="auto">
              <a:xfrm flipV="1">
                <a:off x="3730" y="3251"/>
                <a:ext cx="181" cy="144"/>
              </a:xfrm>
              <a:prstGeom prst="line">
                <a:avLst/>
              </a:prstGeom>
              <a:noFill/>
              <a:ln w="19050">
                <a:solidFill>
                  <a:schemeClr val="tx1"/>
                </a:solidFill>
                <a:round/>
                <a:headEnd type="none" w="sm" len="sm"/>
                <a:tailEnd type="none" w="sm" len="sm"/>
              </a:ln>
            </p:spPr>
            <p:txBody>
              <a:bodyPr/>
              <a:lstStyle/>
              <a:p>
                <a:endParaRPr lang="en-US"/>
              </a:p>
            </p:txBody>
          </p:sp>
          <p:sp>
            <p:nvSpPr>
              <p:cNvPr id="33838" name="Line 117"/>
              <p:cNvSpPr>
                <a:spLocks noChangeShapeType="1"/>
              </p:cNvSpPr>
              <p:nvPr/>
            </p:nvSpPr>
            <p:spPr bwMode="auto">
              <a:xfrm flipH="1">
                <a:off x="4066" y="3471"/>
                <a:ext cx="76" cy="128"/>
              </a:xfrm>
              <a:prstGeom prst="line">
                <a:avLst/>
              </a:prstGeom>
              <a:noFill/>
              <a:ln w="19050">
                <a:solidFill>
                  <a:schemeClr val="tx1"/>
                </a:solidFill>
                <a:round/>
                <a:headEnd type="none" w="sm" len="sm"/>
                <a:tailEnd type="none" w="sm" len="sm"/>
              </a:ln>
            </p:spPr>
            <p:txBody>
              <a:bodyPr/>
              <a:lstStyle/>
              <a:p>
                <a:endParaRPr lang="en-US"/>
              </a:p>
            </p:txBody>
          </p:sp>
          <p:sp>
            <p:nvSpPr>
              <p:cNvPr id="33839" name="Freeform 118"/>
              <p:cNvSpPr>
                <a:spLocks/>
              </p:cNvSpPr>
              <p:nvPr/>
            </p:nvSpPr>
            <p:spPr bwMode="auto">
              <a:xfrm>
                <a:off x="3746" y="3424"/>
                <a:ext cx="364" cy="14"/>
              </a:xfrm>
              <a:custGeom>
                <a:avLst/>
                <a:gdLst>
                  <a:gd name="T0" fmla="*/ 0 w 364"/>
                  <a:gd name="T1" fmla="*/ 14 h 14"/>
                  <a:gd name="T2" fmla="*/ 364 w 364"/>
                  <a:gd name="T3" fmla="*/ 0 h 14"/>
                  <a:gd name="T4" fmla="*/ 0 60000 65536"/>
                  <a:gd name="T5" fmla="*/ 0 60000 65536"/>
                  <a:gd name="T6" fmla="*/ 0 w 364"/>
                  <a:gd name="T7" fmla="*/ 0 h 14"/>
                  <a:gd name="T8" fmla="*/ 364 w 364"/>
                  <a:gd name="T9" fmla="*/ 14 h 14"/>
                </a:gdLst>
                <a:ahLst/>
                <a:cxnLst>
                  <a:cxn ang="T4">
                    <a:pos x="T0" y="T1"/>
                  </a:cxn>
                  <a:cxn ang="T5">
                    <a:pos x="T2" y="T3"/>
                  </a:cxn>
                </a:cxnLst>
                <a:rect l="T6" t="T7" r="T8" b="T9"/>
                <a:pathLst>
                  <a:path w="364" h="14">
                    <a:moveTo>
                      <a:pt x="0" y="14"/>
                    </a:moveTo>
                    <a:lnTo>
                      <a:pt x="364" y="0"/>
                    </a:lnTo>
                  </a:path>
                </a:pathLst>
              </a:custGeom>
              <a:noFill/>
              <a:ln w="19050">
                <a:solidFill>
                  <a:schemeClr val="tx1"/>
                </a:solidFill>
                <a:round/>
                <a:headEnd type="none" w="sm" len="sm"/>
                <a:tailEnd type="none" w="sm" len="sm"/>
              </a:ln>
            </p:spPr>
            <p:txBody>
              <a:bodyPr/>
              <a:lstStyle/>
              <a:p>
                <a:endParaRPr lang="en-GB"/>
              </a:p>
            </p:txBody>
          </p:sp>
          <p:sp>
            <p:nvSpPr>
              <p:cNvPr id="33840" name="Freeform 119"/>
              <p:cNvSpPr>
                <a:spLocks/>
              </p:cNvSpPr>
              <p:nvPr/>
            </p:nvSpPr>
            <p:spPr bwMode="auto">
              <a:xfrm>
                <a:off x="3828" y="3452"/>
                <a:ext cx="286" cy="154"/>
              </a:xfrm>
              <a:custGeom>
                <a:avLst/>
                <a:gdLst>
                  <a:gd name="T0" fmla="*/ 0 w 286"/>
                  <a:gd name="T1" fmla="*/ 154 h 154"/>
                  <a:gd name="T2" fmla="*/ 286 w 286"/>
                  <a:gd name="T3" fmla="*/ 0 h 154"/>
                  <a:gd name="T4" fmla="*/ 0 60000 65536"/>
                  <a:gd name="T5" fmla="*/ 0 60000 65536"/>
                  <a:gd name="T6" fmla="*/ 0 w 286"/>
                  <a:gd name="T7" fmla="*/ 0 h 154"/>
                  <a:gd name="T8" fmla="*/ 286 w 286"/>
                  <a:gd name="T9" fmla="*/ 154 h 154"/>
                </a:gdLst>
                <a:ahLst/>
                <a:cxnLst>
                  <a:cxn ang="T4">
                    <a:pos x="T0" y="T1"/>
                  </a:cxn>
                  <a:cxn ang="T5">
                    <a:pos x="T2" y="T3"/>
                  </a:cxn>
                </a:cxnLst>
                <a:rect l="T6" t="T7" r="T8" b="T9"/>
                <a:pathLst>
                  <a:path w="286" h="154">
                    <a:moveTo>
                      <a:pt x="0" y="154"/>
                    </a:moveTo>
                    <a:lnTo>
                      <a:pt x="286" y="0"/>
                    </a:lnTo>
                  </a:path>
                </a:pathLst>
              </a:custGeom>
              <a:noFill/>
              <a:ln w="19050">
                <a:solidFill>
                  <a:schemeClr val="tx1"/>
                </a:solidFill>
                <a:round/>
                <a:headEnd type="none" w="sm" len="sm"/>
                <a:tailEnd type="none" w="sm" len="sm"/>
              </a:ln>
            </p:spPr>
            <p:txBody>
              <a:bodyPr/>
              <a:lstStyle/>
              <a:p>
                <a:endParaRPr lang="en-GB"/>
              </a:p>
            </p:txBody>
          </p:sp>
          <p:sp>
            <p:nvSpPr>
              <p:cNvPr id="33841" name="Freeform 120"/>
              <p:cNvSpPr>
                <a:spLocks/>
              </p:cNvSpPr>
              <p:nvPr/>
            </p:nvSpPr>
            <p:spPr bwMode="auto">
              <a:xfrm>
                <a:off x="3740" y="3460"/>
                <a:ext cx="280" cy="142"/>
              </a:xfrm>
              <a:custGeom>
                <a:avLst/>
                <a:gdLst>
                  <a:gd name="T0" fmla="*/ 280 w 280"/>
                  <a:gd name="T1" fmla="*/ 142 h 142"/>
                  <a:gd name="T2" fmla="*/ 0 w 280"/>
                  <a:gd name="T3" fmla="*/ 0 h 142"/>
                  <a:gd name="T4" fmla="*/ 0 60000 65536"/>
                  <a:gd name="T5" fmla="*/ 0 60000 65536"/>
                  <a:gd name="T6" fmla="*/ 0 w 280"/>
                  <a:gd name="T7" fmla="*/ 0 h 142"/>
                  <a:gd name="T8" fmla="*/ 280 w 280"/>
                  <a:gd name="T9" fmla="*/ 142 h 142"/>
                </a:gdLst>
                <a:ahLst/>
                <a:cxnLst>
                  <a:cxn ang="T4">
                    <a:pos x="T0" y="T1"/>
                  </a:cxn>
                  <a:cxn ang="T5">
                    <a:pos x="T2" y="T3"/>
                  </a:cxn>
                </a:cxnLst>
                <a:rect l="T6" t="T7" r="T8" b="T9"/>
                <a:pathLst>
                  <a:path w="280" h="142">
                    <a:moveTo>
                      <a:pt x="280" y="142"/>
                    </a:moveTo>
                    <a:lnTo>
                      <a:pt x="0" y="0"/>
                    </a:lnTo>
                  </a:path>
                </a:pathLst>
              </a:custGeom>
              <a:noFill/>
              <a:ln w="19050">
                <a:solidFill>
                  <a:schemeClr val="tx1"/>
                </a:solidFill>
                <a:round/>
                <a:headEnd type="none" w="sm" len="sm"/>
                <a:tailEnd type="none" w="sm" len="sm"/>
              </a:ln>
            </p:spPr>
            <p:txBody>
              <a:bodyPr/>
              <a:lstStyle/>
              <a:p>
                <a:endParaRPr lang="en-GB"/>
              </a:p>
            </p:txBody>
          </p:sp>
          <p:sp>
            <p:nvSpPr>
              <p:cNvPr id="33842" name="Freeform 121"/>
              <p:cNvSpPr>
                <a:spLocks/>
              </p:cNvSpPr>
              <p:nvPr/>
            </p:nvSpPr>
            <p:spPr bwMode="auto">
              <a:xfrm>
                <a:off x="3806" y="3266"/>
                <a:ext cx="122" cy="328"/>
              </a:xfrm>
              <a:custGeom>
                <a:avLst/>
                <a:gdLst>
                  <a:gd name="T0" fmla="*/ 0 w 122"/>
                  <a:gd name="T1" fmla="*/ 328 h 328"/>
                  <a:gd name="T2" fmla="*/ 122 w 122"/>
                  <a:gd name="T3" fmla="*/ 0 h 328"/>
                  <a:gd name="T4" fmla="*/ 0 60000 65536"/>
                  <a:gd name="T5" fmla="*/ 0 60000 65536"/>
                  <a:gd name="T6" fmla="*/ 0 w 122"/>
                  <a:gd name="T7" fmla="*/ 0 h 328"/>
                  <a:gd name="T8" fmla="*/ 122 w 122"/>
                  <a:gd name="T9" fmla="*/ 328 h 328"/>
                </a:gdLst>
                <a:ahLst/>
                <a:cxnLst>
                  <a:cxn ang="T4">
                    <a:pos x="T0" y="T1"/>
                  </a:cxn>
                  <a:cxn ang="T5">
                    <a:pos x="T2" y="T3"/>
                  </a:cxn>
                </a:cxnLst>
                <a:rect l="T6" t="T7" r="T8" b="T9"/>
                <a:pathLst>
                  <a:path w="122" h="328">
                    <a:moveTo>
                      <a:pt x="0" y="328"/>
                    </a:moveTo>
                    <a:lnTo>
                      <a:pt x="122" y="0"/>
                    </a:lnTo>
                  </a:path>
                </a:pathLst>
              </a:custGeom>
              <a:noFill/>
              <a:ln w="19050">
                <a:solidFill>
                  <a:schemeClr val="tx1"/>
                </a:solidFill>
                <a:round/>
                <a:headEnd type="none" w="sm" len="sm"/>
                <a:tailEnd type="none" w="sm" len="sm"/>
              </a:ln>
            </p:spPr>
            <p:txBody>
              <a:bodyPr/>
              <a:lstStyle/>
              <a:p>
                <a:endParaRPr lang="en-GB"/>
              </a:p>
            </p:txBody>
          </p:sp>
          <p:sp>
            <p:nvSpPr>
              <p:cNvPr id="33843" name="Freeform 122"/>
              <p:cNvSpPr>
                <a:spLocks/>
              </p:cNvSpPr>
              <p:nvPr/>
            </p:nvSpPr>
            <p:spPr bwMode="auto">
              <a:xfrm>
                <a:off x="3966" y="3264"/>
                <a:ext cx="82" cy="328"/>
              </a:xfrm>
              <a:custGeom>
                <a:avLst/>
                <a:gdLst>
                  <a:gd name="T0" fmla="*/ 82 w 82"/>
                  <a:gd name="T1" fmla="*/ 328 h 328"/>
                  <a:gd name="T2" fmla="*/ 0 w 82"/>
                  <a:gd name="T3" fmla="*/ 0 h 328"/>
                  <a:gd name="T4" fmla="*/ 0 60000 65536"/>
                  <a:gd name="T5" fmla="*/ 0 60000 65536"/>
                  <a:gd name="T6" fmla="*/ 0 w 82"/>
                  <a:gd name="T7" fmla="*/ 0 h 328"/>
                  <a:gd name="T8" fmla="*/ 82 w 82"/>
                  <a:gd name="T9" fmla="*/ 328 h 328"/>
                </a:gdLst>
                <a:ahLst/>
                <a:cxnLst>
                  <a:cxn ang="T4">
                    <a:pos x="T0" y="T1"/>
                  </a:cxn>
                  <a:cxn ang="T5">
                    <a:pos x="T2" y="T3"/>
                  </a:cxn>
                </a:cxnLst>
                <a:rect l="T6" t="T7" r="T8" b="T9"/>
                <a:pathLst>
                  <a:path w="82" h="328">
                    <a:moveTo>
                      <a:pt x="82" y="328"/>
                    </a:moveTo>
                    <a:lnTo>
                      <a:pt x="0" y="0"/>
                    </a:lnTo>
                  </a:path>
                </a:pathLst>
              </a:custGeom>
              <a:noFill/>
              <a:ln w="19050">
                <a:solidFill>
                  <a:schemeClr val="tx1"/>
                </a:solidFill>
                <a:round/>
                <a:headEnd type="none" w="sm" len="sm"/>
                <a:tailEnd type="none" w="sm" len="sm"/>
              </a:ln>
            </p:spPr>
            <p:txBody>
              <a:bodyPr/>
              <a:lstStyle/>
              <a:p>
                <a:endParaRPr lang="en-GB"/>
              </a:p>
            </p:txBody>
          </p:sp>
        </p:grpSp>
      </p:grpSp>
      <p:grpSp>
        <p:nvGrpSpPr>
          <p:cNvPr id="14" name="Group 123"/>
          <p:cNvGrpSpPr>
            <a:grpSpLocks/>
          </p:cNvGrpSpPr>
          <p:nvPr/>
        </p:nvGrpSpPr>
        <p:grpSpPr bwMode="auto">
          <a:xfrm>
            <a:off x="457200" y="6000750"/>
            <a:ext cx="5016500" cy="657225"/>
            <a:chOff x="288" y="3780"/>
            <a:chExt cx="3160" cy="414"/>
          </a:xfrm>
        </p:grpSpPr>
        <p:sp>
          <p:nvSpPr>
            <p:cNvPr id="33802" name="Text Box 124"/>
            <p:cNvSpPr txBox="1">
              <a:spLocks noChangeArrowheads="1"/>
            </p:cNvSpPr>
            <p:nvPr/>
          </p:nvSpPr>
          <p:spPr bwMode="auto">
            <a:xfrm>
              <a:off x="288" y="3780"/>
              <a:ext cx="1284" cy="407"/>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Διμερής Γράφος</a:t>
              </a:r>
              <a:endParaRPr lang="en-US" sz="1800">
                <a:solidFill>
                  <a:srgbClr val="FF66FF"/>
                </a:solidFill>
                <a:latin typeface="Comic Sans MS" pitchFamily="66" charset="0"/>
              </a:endParaRPr>
            </a:p>
            <a:p>
              <a:pPr algn="l"/>
              <a:r>
                <a:rPr lang="el-GR" sz="1800">
                  <a:solidFill>
                    <a:srgbClr val="FF66FF"/>
                  </a:solidFill>
                  <a:latin typeface="Comic Sans MS" pitchFamily="66" charset="0"/>
                </a:rPr>
                <a:t>(</a:t>
              </a:r>
              <a:r>
                <a:rPr lang="en-US" sz="1800">
                  <a:solidFill>
                    <a:srgbClr val="FF66FF"/>
                  </a:solidFill>
                  <a:latin typeface="Comic Sans MS" pitchFamily="66" charset="0"/>
                </a:rPr>
                <a:t>Bipartite Graph</a:t>
              </a:r>
              <a:r>
                <a:rPr lang="el-GR" sz="1800">
                  <a:solidFill>
                    <a:srgbClr val="FF66FF"/>
                  </a:solidFill>
                  <a:latin typeface="Comic Sans MS" pitchFamily="66" charset="0"/>
                </a:rPr>
                <a:t>)</a:t>
              </a:r>
              <a:endParaRPr lang="en-US" sz="1800">
                <a:solidFill>
                  <a:srgbClr val="FF66FF"/>
                </a:solidFill>
                <a:latin typeface="Comic Sans MS" pitchFamily="66" charset="0"/>
              </a:endParaRPr>
            </a:p>
          </p:txBody>
        </p:sp>
        <p:grpSp>
          <p:nvGrpSpPr>
            <p:cNvPr id="33803" name="Group 125"/>
            <p:cNvGrpSpPr>
              <a:grpSpLocks/>
            </p:cNvGrpSpPr>
            <p:nvPr/>
          </p:nvGrpSpPr>
          <p:grpSpPr bwMode="auto">
            <a:xfrm>
              <a:off x="2400" y="3840"/>
              <a:ext cx="1048" cy="354"/>
              <a:chOff x="3600" y="1558"/>
              <a:chExt cx="1048" cy="354"/>
            </a:xfrm>
          </p:grpSpPr>
          <p:sp>
            <p:nvSpPr>
              <p:cNvPr id="33804" name="Oval 126"/>
              <p:cNvSpPr>
                <a:spLocks noChangeArrowheads="1"/>
              </p:cNvSpPr>
              <p:nvPr/>
            </p:nvSpPr>
            <p:spPr bwMode="auto">
              <a:xfrm>
                <a:off x="370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5" name="Oval 127"/>
              <p:cNvSpPr>
                <a:spLocks noChangeArrowheads="1"/>
              </p:cNvSpPr>
              <p:nvPr/>
            </p:nvSpPr>
            <p:spPr bwMode="auto">
              <a:xfrm>
                <a:off x="394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6" name="Oval 128"/>
              <p:cNvSpPr>
                <a:spLocks noChangeArrowheads="1"/>
              </p:cNvSpPr>
              <p:nvPr/>
            </p:nvSpPr>
            <p:spPr bwMode="auto">
              <a:xfrm>
                <a:off x="418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7" name="Oval 129"/>
              <p:cNvSpPr>
                <a:spLocks noChangeArrowheads="1"/>
              </p:cNvSpPr>
              <p:nvPr/>
            </p:nvSpPr>
            <p:spPr bwMode="auto">
              <a:xfrm>
                <a:off x="442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8" name="Freeform 130"/>
              <p:cNvSpPr>
                <a:spLocks/>
              </p:cNvSpPr>
              <p:nvPr/>
            </p:nvSpPr>
            <p:spPr bwMode="auto">
              <a:xfrm>
                <a:off x="3654" y="1641"/>
                <a:ext cx="78" cy="189"/>
              </a:xfrm>
              <a:custGeom>
                <a:avLst/>
                <a:gdLst>
                  <a:gd name="T0" fmla="*/ 0 w 78"/>
                  <a:gd name="T1" fmla="*/ 189 h 189"/>
                  <a:gd name="T2" fmla="*/ 78 w 78"/>
                  <a:gd name="T3" fmla="*/ 0 h 189"/>
                  <a:gd name="T4" fmla="*/ 0 60000 65536"/>
                  <a:gd name="T5" fmla="*/ 0 60000 65536"/>
                  <a:gd name="T6" fmla="*/ 0 w 78"/>
                  <a:gd name="T7" fmla="*/ 0 h 189"/>
                  <a:gd name="T8" fmla="*/ 78 w 78"/>
                  <a:gd name="T9" fmla="*/ 189 h 189"/>
                </a:gdLst>
                <a:ahLst/>
                <a:cxnLst>
                  <a:cxn ang="T4">
                    <a:pos x="T0" y="T1"/>
                  </a:cxn>
                  <a:cxn ang="T5">
                    <a:pos x="T2" y="T3"/>
                  </a:cxn>
                </a:cxnLst>
                <a:rect l="T6" t="T7" r="T8" b="T9"/>
                <a:pathLst>
                  <a:path w="78" h="189">
                    <a:moveTo>
                      <a:pt x="0" y="189"/>
                    </a:moveTo>
                    <a:lnTo>
                      <a:pt x="78" y="0"/>
                    </a:lnTo>
                  </a:path>
                </a:pathLst>
              </a:custGeom>
              <a:noFill/>
              <a:ln w="12700">
                <a:solidFill>
                  <a:schemeClr val="tx1"/>
                </a:solidFill>
                <a:round/>
                <a:headEnd type="none" w="sm" len="sm"/>
                <a:tailEnd type="none" w="sm" len="sm"/>
              </a:ln>
            </p:spPr>
            <p:txBody>
              <a:bodyPr/>
              <a:lstStyle/>
              <a:p>
                <a:endParaRPr lang="en-GB"/>
              </a:p>
            </p:txBody>
          </p:sp>
          <p:sp>
            <p:nvSpPr>
              <p:cNvPr id="33809" name="Freeform 131"/>
              <p:cNvSpPr>
                <a:spLocks/>
              </p:cNvSpPr>
              <p:nvPr/>
            </p:nvSpPr>
            <p:spPr bwMode="auto">
              <a:xfrm>
                <a:off x="3900" y="1644"/>
                <a:ext cx="88" cy="184"/>
              </a:xfrm>
              <a:custGeom>
                <a:avLst/>
                <a:gdLst>
                  <a:gd name="T0" fmla="*/ 88 w 88"/>
                  <a:gd name="T1" fmla="*/ 0 h 184"/>
                  <a:gd name="T2" fmla="*/ 0 w 88"/>
                  <a:gd name="T3" fmla="*/ 184 h 184"/>
                  <a:gd name="T4" fmla="*/ 0 60000 65536"/>
                  <a:gd name="T5" fmla="*/ 0 60000 65536"/>
                  <a:gd name="T6" fmla="*/ 0 w 88"/>
                  <a:gd name="T7" fmla="*/ 0 h 184"/>
                  <a:gd name="T8" fmla="*/ 88 w 88"/>
                  <a:gd name="T9" fmla="*/ 184 h 184"/>
                </a:gdLst>
                <a:ahLst/>
                <a:cxnLst>
                  <a:cxn ang="T4">
                    <a:pos x="T0" y="T1"/>
                  </a:cxn>
                  <a:cxn ang="T5">
                    <a:pos x="T2" y="T3"/>
                  </a:cxn>
                </a:cxnLst>
                <a:rect l="T6" t="T7" r="T8" b="T9"/>
                <a:pathLst>
                  <a:path w="88" h="184">
                    <a:moveTo>
                      <a:pt x="88" y="0"/>
                    </a:moveTo>
                    <a:lnTo>
                      <a:pt x="0" y="184"/>
                    </a:lnTo>
                  </a:path>
                </a:pathLst>
              </a:custGeom>
              <a:noFill/>
              <a:ln w="12700">
                <a:solidFill>
                  <a:schemeClr val="tx1"/>
                </a:solidFill>
                <a:round/>
                <a:headEnd type="none" w="sm" len="sm"/>
                <a:tailEnd type="none" w="sm" len="sm"/>
              </a:ln>
            </p:spPr>
            <p:txBody>
              <a:bodyPr/>
              <a:lstStyle/>
              <a:p>
                <a:endParaRPr lang="en-GB"/>
              </a:p>
            </p:txBody>
          </p:sp>
          <p:sp>
            <p:nvSpPr>
              <p:cNvPr id="33810" name="Freeform 132"/>
              <p:cNvSpPr>
                <a:spLocks/>
              </p:cNvSpPr>
              <p:nvPr/>
            </p:nvSpPr>
            <p:spPr bwMode="auto">
              <a:xfrm>
                <a:off x="4028" y="1608"/>
                <a:ext cx="536" cy="232"/>
              </a:xfrm>
              <a:custGeom>
                <a:avLst/>
                <a:gdLst>
                  <a:gd name="T0" fmla="*/ 0 w 536"/>
                  <a:gd name="T1" fmla="*/ 0 h 232"/>
                  <a:gd name="T2" fmla="*/ 536 w 536"/>
                  <a:gd name="T3" fmla="*/ 232 h 232"/>
                  <a:gd name="T4" fmla="*/ 0 60000 65536"/>
                  <a:gd name="T5" fmla="*/ 0 60000 65536"/>
                  <a:gd name="T6" fmla="*/ 0 w 536"/>
                  <a:gd name="T7" fmla="*/ 0 h 232"/>
                  <a:gd name="T8" fmla="*/ 536 w 536"/>
                  <a:gd name="T9" fmla="*/ 232 h 232"/>
                </a:gdLst>
                <a:ahLst/>
                <a:cxnLst>
                  <a:cxn ang="T4">
                    <a:pos x="T0" y="T1"/>
                  </a:cxn>
                  <a:cxn ang="T5">
                    <a:pos x="T2" y="T3"/>
                  </a:cxn>
                </a:cxnLst>
                <a:rect l="T6" t="T7" r="T8" b="T9"/>
                <a:pathLst>
                  <a:path w="536" h="232">
                    <a:moveTo>
                      <a:pt x="0" y="0"/>
                    </a:moveTo>
                    <a:lnTo>
                      <a:pt x="536" y="232"/>
                    </a:lnTo>
                  </a:path>
                </a:pathLst>
              </a:custGeom>
              <a:noFill/>
              <a:ln w="12700">
                <a:solidFill>
                  <a:schemeClr val="tx1"/>
                </a:solidFill>
                <a:round/>
                <a:headEnd type="none" w="sm" len="sm"/>
                <a:tailEnd type="none" w="sm" len="sm"/>
              </a:ln>
            </p:spPr>
            <p:txBody>
              <a:bodyPr/>
              <a:lstStyle/>
              <a:p>
                <a:endParaRPr lang="en-GB"/>
              </a:p>
            </p:txBody>
          </p:sp>
          <p:sp>
            <p:nvSpPr>
              <p:cNvPr id="33811" name="Oval 133"/>
              <p:cNvSpPr>
                <a:spLocks noChangeArrowheads="1"/>
              </p:cNvSpPr>
              <p:nvPr/>
            </p:nvSpPr>
            <p:spPr bwMode="auto">
              <a:xfrm>
                <a:off x="360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2" name="Oval 134"/>
              <p:cNvSpPr>
                <a:spLocks noChangeArrowheads="1"/>
              </p:cNvSpPr>
              <p:nvPr/>
            </p:nvSpPr>
            <p:spPr bwMode="auto">
              <a:xfrm>
                <a:off x="384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3" name="Oval 135"/>
              <p:cNvSpPr>
                <a:spLocks noChangeArrowheads="1"/>
              </p:cNvSpPr>
              <p:nvPr/>
            </p:nvSpPr>
            <p:spPr bwMode="auto">
              <a:xfrm>
                <a:off x="408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4" name="Oval 136"/>
              <p:cNvSpPr>
                <a:spLocks noChangeArrowheads="1"/>
              </p:cNvSpPr>
              <p:nvPr/>
            </p:nvSpPr>
            <p:spPr bwMode="auto">
              <a:xfrm>
                <a:off x="432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5" name="Oval 137"/>
              <p:cNvSpPr>
                <a:spLocks noChangeArrowheads="1"/>
              </p:cNvSpPr>
              <p:nvPr/>
            </p:nvSpPr>
            <p:spPr bwMode="auto">
              <a:xfrm>
                <a:off x="456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6" name="Freeform 138"/>
              <p:cNvSpPr>
                <a:spLocks/>
              </p:cNvSpPr>
              <p:nvPr/>
            </p:nvSpPr>
            <p:spPr bwMode="auto">
              <a:xfrm>
                <a:off x="4371" y="1644"/>
                <a:ext cx="87" cy="186"/>
              </a:xfrm>
              <a:custGeom>
                <a:avLst/>
                <a:gdLst>
                  <a:gd name="T0" fmla="*/ 0 w 87"/>
                  <a:gd name="T1" fmla="*/ 186 h 186"/>
                  <a:gd name="T2" fmla="*/ 87 w 87"/>
                  <a:gd name="T3" fmla="*/ 0 h 186"/>
                  <a:gd name="T4" fmla="*/ 0 60000 65536"/>
                  <a:gd name="T5" fmla="*/ 0 60000 65536"/>
                  <a:gd name="T6" fmla="*/ 0 w 87"/>
                  <a:gd name="T7" fmla="*/ 0 h 186"/>
                  <a:gd name="T8" fmla="*/ 87 w 87"/>
                  <a:gd name="T9" fmla="*/ 186 h 186"/>
                </a:gdLst>
                <a:ahLst/>
                <a:cxnLst>
                  <a:cxn ang="T4">
                    <a:pos x="T0" y="T1"/>
                  </a:cxn>
                  <a:cxn ang="T5">
                    <a:pos x="T2" y="T3"/>
                  </a:cxn>
                </a:cxnLst>
                <a:rect l="T6" t="T7" r="T8" b="T9"/>
                <a:pathLst>
                  <a:path w="87" h="186">
                    <a:moveTo>
                      <a:pt x="0" y="186"/>
                    </a:moveTo>
                    <a:lnTo>
                      <a:pt x="87" y="0"/>
                    </a:lnTo>
                  </a:path>
                </a:pathLst>
              </a:custGeom>
              <a:noFill/>
              <a:ln w="12700">
                <a:solidFill>
                  <a:schemeClr val="tx1"/>
                </a:solidFill>
                <a:round/>
                <a:headEnd type="none" w="sm" len="sm"/>
                <a:tailEnd type="none" w="sm" len="sm"/>
              </a:ln>
            </p:spPr>
            <p:txBody>
              <a:bodyPr/>
              <a:lstStyle/>
              <a:p>
                <a:endParaRPr lang="en-GB"/>
              </a:p>
            </p:txBody>
          </p:sp>
          <p:sp>
            <p:nvSpPr>
              <p:cNvPr id="33817" name="Freeform 139"/>
              <p:cNvSpPr>
                <a:spLocks/>
              </p:cNvSpPr>
              <p:nvPr/>
            </p:nvSpPr>
            <p:spPr bwMode="auto">
              <a:xfrm>
                <a:off x="4137" y="1644"/>
                <a:ext cx="81" cy="180"/>
              </a:xfrm>
              <a:custGeom>
                <a:avLst/>
                <a:gdLst>
                  <a:gd name="T0" fmla="*/ 0 w 81"/>
                  <a:gd name="T1" fmla="*/ 180 h 180"/>
                  <a:gd name="T2" fmla="*/ 81 w 81"/>
                  <a:gd name="T3" fmla="*/ 0 h 180"/>
                  <a:gd name="T4" fmla="*/ 0 60000 65536"/>
                  <a:gd name="T5" fmla="*/ 0 60000 65536"/>
                  <a:gd name="T6" fmla="*/ 0 w 81"/>
                  <a:gd name="T7" fmla="*/ 0 h 180"/>
                  <a:gd name="T8" fmla="*/ 81 w 81"/>
                  <a:gd name="T9" fmla="*/ 180 h 180"/>
                </a:gdLst>
                <a:ahLst/>
                <a:cxnLst>
                  <a:cxn ang="T4">
                    <a:pos x="T0" y="T1"/>
                  </a:cxn>
                  <a:cxn ang="T5">
                    <a:pos x="T2" y="T3"/>
                  </a:cxn>
                </a:cxnLst>
                <a:rect l="T6" t="T7" r="T8" b="T9"/>
                <a:pathLst>
                  <a:path w="81" h="180">
                    <a:moveTo>
                      <a:pt x="0" y="180"/>
                    </a:moveTo>
                    <a:lnTo>
                      <a:pt x="81" y="0"/>
                    </a:lnTo>
                  </a:path>
                </a:pathLst>
              </a:custGeom>
              <a:noFill/>
              <a:ln w="12700">
                <a:solidFill>
                  <a:schemeClr val="tx1"/>
                </a:solidFill>
                <a:round/>
                <a:headEnd type="none" w="sm" len="sm"/>
                <a:tailEnd type="none" w="sm" len="sm"/>
              </a:ln>
            </p:spPr>
            <p:txBody>
              <a:bodyPr/>
              <a:lstStyle/>
              <a:p>
                <a:endParaRPr lang="en-GB"/>
              </a:p>
            </p:txBody>
          </p:sp>
          <p:sp>
            <p:nvSpPr>
              <p:cNvPr id="33818" name="Freeform 140"/>
              <p:cNvSpPr>
                <a:spLocks/>
              </p:cNvSpPr>
              <p:nvPr/>
            </p:nvSpPr>
            <p:spPr bwMode="auto">
              <a:xfrm>
                <a:off x="4482" y="1641"/>
                <a:ext cx="114" cy="186"/>
              </a:xfrm>
              <a:custGeom>
                <a:avLst/>
                <a:gdLst>
                  <a:gd name="T0" fmla="*/ 114 w 114"/>
                  <a:gd name="T1" fmla="*/ 186 h 186"/>
                  <a:gd name="T2" fmla="*/ 0 w 114"/>
                  <a:gd name="T3" fmla="*/ 0 h 186"/>
                  <a:gd name="T4" fmla="*/ 0 60000 65536"/>
                  <a:gd name="T5" fmla="*/ 0 60000 65536"/>
                  <a:gd name="T6" fmla="*/ 0 w 114"/>
                  <a:gd name="T7" fmla="*/ 0 h 186"/>
                  <a:gd name="T8" fmla="*/ 114 w 114"/>
                  <a:gd name="T9" fmla="*/ 186 h 186"/>
                </a:gdLst>
                <a:ahLst/>
                <a:cxnLst>
                  <a:cxn ang="T4">
                    <a:pos x="T0" y="T1"/>
                  </a:cxn>
                  <a:cxn ang="T5">
                    <a:pos x="T2" y="T3"/>
                  </a:cxn>
                </a:cxnLst>
                <a:rect l="T6" t="T7" r="T8" b="T9"/>
                <a:pathLst>
                  <a:path w="114" h="186">
                    <a:moveTo>
                      <a:pt x="114" y="186"/>
                    </a:moveTo>
                    <a:lnTo>
                      <a:pt x="0" y="0"/>
                    </a:lnTo>
                  </a:path>
                </a:pathLst>
              </a:custGeom>
              <a:noFill/>
              <a:ln w="12700">
                <a:solidFill>
                  <a:schemeClr val="tx1"/>
                </a:solidFill>
                <a:round/>
                <a:headEnd type="none" w="sm" len="sm"/>
                <a:tailEnd type="none" w="sm" len="sm"/>
              </a:ln>
            </p:spPr>
            <p:txBody>
              <a:bodyPr/>
              <a:lstStyle/>
              <a:p>
                <a:endParaRPr lang="en-GB"/>
              </a:p>
            </p:txBody>
          </p:sp>
          <p:sp>
            <p:nvSpPr>
              <p:cNvPr id="33819" name="Freeform 141"/>
              <p:cNvSpPr>
                <a:spLocks/>
              </p:cNvSpPr>
              <p:nvPr/>
            </p:nvSpPr>
            <p:spPr bwMode="auto">
              <a:xfrm>
                <a:off x="4008" y="1641"/>
                <a:ext cx="96" cy="183"/>
              </a:xfrm>
              <a:custGeom>
                <a:avLst/>
                <a:gdLst>
                  <a:gd name="T0" fmla="*/ 96 w 96"/>
                  <a:gd name="T1" fmla="*/ 183 h 183"/>
                  <a:gd name="T2" fmla="*/ 0 w 96"/>
                  <a:gd name="T3" fmla="*/ 0 h 183"/>
                  <a:gd name="T4" fmla="*/ 0 60000 65536"/>
                  <a:gd name="T5" fmla="*/ 0 60000 65536"/>
                  <a:gd name="T6" fmla="*/ 0 w 96"/>
                  <a:gd name="T7" fmla="*/ 0 h 183"/>
                  <a:gd name="T8" fmla="*/ 96 w 96"/>
                  <a:gd name="T9" fmla="*/ 183 h 183"/>
                </a:gdLst>
                <a:ahLst/>
                <a:cxnLst>
                  <a:cxn ang="T4">
                    <a:pos x="T0" y="T1"/>
                  </a:cxn>
                  <a:cxn ang="T5">
                    <a:pos x="T2" y="T3"/>
                  </a:cxn>
                </a:cxnLst>
                <a:rect l="T6" t="T7" r="T8" b="T9"/>
                <a:pathLst>
                  <a:path w="96" h="183">
                    <a:moveTo>
                      <a:pt x="96" y="183"/>
                    </a:moveTo>
                    <a:lnTo>
                      <a:pt x="0" y="0"/>
                    </a:lnTo>
                  </a:path>
                </a:pathLst>
              </a:custGeom>
              <a:noFill/>
              <a:ln w="12700">
                <a:solidFill>
                  <a:schemeClr val="tx1"/>
                </a:solidFill>
                <a:round/>
                <a:headEnd type="none" w="sm" len="sm"/>
                <a:tailEnd type="none" w="sm" len="sm"/>
              </a:ln>
            </p:spPr>
            <p:txBody>
              <a:bodyPr/>
              <a:lstStyle/>
              <a:p>
                <a:endParaRPr lang="en-GB"/>
              </a:p>
            </p:txBody>
          </p:sp>
          <p:sp>
            <p:nvSpPr>
              <p:cNvPr id="33820" name="Freeform 142"/>
              <p:cNvSpPr>
                <a:spLocks/>
              </p:cNvSpPr>
              <p:nvPr/>
            </p:nvSpPr>
            <p:spPr bwMode="auto">
              <a:xfrm>
                <a:off x="3771" y="1644"/>
                <a:ext cx="99" cy="189"/>
              </a:xfrm>
              <a:custGeom>
                <a:avLst/>
                <a:gdLst>
                  <a:gd name="T0" fmla="*/ 99 w 99"/>
                  <a:gd name="T1" fmla="*/ 189 h 189"/>
                  <a:gd name="T2" fmla="*/ 0 w 99"/>
                  <a:gd name="T3" fmla="*/ 0 h 189"/>
                  <a:gd name="T4" fmla="*/ 0 60000 65536"/>
                  <a:gd name="T5" fmla="*/ 0 60000 65536"/>
                  <a:gd name="T6" fmla="*/ 0 w 99"/>
                  <a:gd name="T7" fmla="*/ 0 h 189"/>
                  <a:gd name="T8" fmla="*/ 99 w 99"/>
                  <a:gd name="T9" fmla="*/ 189 h 189"/>
                </a:gdLst>
                <a:ahLst/>
                <a:cxnLst>
                  <a:cxn ang="T4">
                    <a:pos x="T0" y="T1"/>
                  </a:cxn>
                  <a:cxn ang="T5">
                    <a:pos x="T2" y="T3"/>
                  </a:cxn>
                </a:cxnLst>
                <a:rect l="T6" t="T7" r="T8" b="T9"/>
                <a:pathLst>
                  <a:path w="99" h="189">
                    <a:moveTo>
                      <a:pt x="99" y="189"/>
                    </a:moveTo>
                    <a:lnTo>
                      <a:pt x="0" y="0"/>
                    </a:lnTo>
                  </a:path>
                </a:pathLst>
              </a:custGeom>
              <a:noFill/>
              <a:ln w="12700">
                <a:solidFill>
                  <a:schemeClr val="tx1"/>
                </a:solidFill>
                <a:round/>
                <a:headEnd type="none" w="sm" len="sm"/>
                <a:tailEnd type="none" w="sm" len="sm"/>
              </a:ln>
            </p:spPr>
            <p:txBody>
              <a:bodyPr/>
              <a:lstStyle/>
              <a:p>
                <a:endParaRPr lang="en-GB"/>
              </a:p>
            </p:txBody>
          </p:sp>
          <p:sp>
            <p:nvSpPr>
              <p:cNvPr id="33821" name="Freeform 143"/>
              <p:cNvSpPr>
                <a:spLocks/>
              </p:cNvSpPr>
              <p:nvPr/>
            </p:nvSpPr>
            <p:spPr bwMode="auto">
              <a:xfrm>
                <a:off x="4251" y="1644"/>
                <a:ext cx="96" cy="183"/>
              </a:xfrm>
              <a:custGeom>
                <a:avLst/>
                <a:gdLst>
                  <a:gd name="T0" fmla="*/ 96 w 96"/>
                  <a:gd name="T1" fmla="*/ 183 h 183"/>
                  <a:gd name="T2" fmla="*/ 0 w 96"/>
                  <a:gd name="T3" fmla="*/ 0 h 183"/>
                  <a:gd name="T4" fmla="*/ 0 60000 65536"/>
                  <a:gd name="T5" fmla="*/ 0 60000 65536"/>
                  <a:gd name="T6" fmla="*/ 0 w 96"/>
                  <a:gd name="T7" fmla="*/ 0 h 183"/>
                  <a:gd name="T8" fmla="*/ 96 w 96"/>
                  <a:gd name="T9" fmla="*/ 183 h 183"/>
                </a:gdLst>
                <a:ahLst/>
                <a:cxnLst>
                  <a:cxn ang="T4">
                    <a:pos x="T0" y="T1"/>
                  </a:cxn>
                  <a:cxn ang="T5">
                    <a:pos x="T2" y="T3"/>
                  </a:cxn>
                </a:cxnLst>
                <a:rect l="T6" t="T7" r="T8" b="T9"/>
                <a:pathLst>
                  <a:path w="96" h="183">
                    <a:moveTo>
                      <a:pt x="96" y="183"/>
                    </a:moveTo>
                    <a:lnTo>
                      <a:pt x="0" y="0"/>
                    </a:lnTo>
                  </a:path>
                </a:pathLst>
              </a:custGeom>
              <a:noFill/>
              <a:ln w="12700">
                <a:solidFill>
                  <a:schemeClr val="tx1"/>
                </a:solidFill>
                <a:round/>
                <a:headEnd type="none" w="sm" len="sm"/>
                <a:tailEnd type="none" w="sm" len="sm"/>
              </a:ln>
            </p:spPr>
            <p:txBody>
              <a:bodyPr/>
              <a:lstStyle/>
              <a:p>
                <a:endParaRPr lang="en-GB"/>
              </a:p>
            </p:txBody>
          </p:sp>
          <p:sp>
            <p:nvSpPr>
              <p:cNvPr id="33822" name="Freeform 144"/>
              <p:cNvSpPr>
                <a:spLocks/>
              </p:cNvSpPr>
              <p:nvPr/>
            </p:nvSpPr>
            <p:spPr bwMode="auto">
              <a:xfrm>
                <a:off x="3680" y="1632"/>
                <a:ext cx="272" cy="204"/>
              </a:xfrm>
              <a:custGeom>
                <a:avLst/>
                <a:gdLst>
                  <a:gd name="T0" fmla="*/ 0 w 272"/>
                  <a:gd name="T1" fmla="*/ 204 h 204"/>
                  <a:gd name="T2" fmla="*/ 272 w 272"/>
                  <a:gd name="T3" fmla="*/ 0 h 204"/>
                  <a:gd name="T4" fmla="*/ 0 60000 65536"/>
                  <a:gd name="T5" fmla="*/ 0 60000 65536"/>
                  <a:gd name="T6" fmla="*/ 0 w 272"/>
                  <a:gd name="T7" fmla="*/ 0 h 204"/>
                  <a:gd name="T8" fmla="*/ 272 w 272"/>
                  <a:gd name="T9" fmla="*/ 204 h 204"/>
                </a:gdLst>
                <a:ahLst/>
                <a:cxnLst>
                  <a:cxn ang="T4">
                    <a:pos x="T0" y="T1"/>
                  </a:cxn>
                  <a:cxn ang="T5">
                    <a:pos x="T2" y="T3"/>
                  </a:cxn>
                </a:cxnLst>
                <a:rect l="T6" t="T7" r="T8" b="T9"/>
                <a:pathLst>
                  <a:path w="272" h="204">
                    <a:moveTo>
                      <a:pt x="0" y="204"/>
                    </a:moveTo>
                    <a:lnTo>
                      <a:pt x="272" y="0"/>
                    </a:lnTo>
                  </a:path>
                </a:pathLst>
              </a:custGeom>
              <a:noFill/>
              <a:ln w="12700">
                <a:solidFill>
                  <a:schemeClr val="tx1"/>
                </a:solidFill>
                <a:round/>
                <a:headEnd type="none" w="sm" len="sm"/>
                <a:tailEnd type="none" w="sm" len="sm"/>
              </a:ln>
            </p:spPr>
            <p:txBody>
              <a:bodyPr/>
              <a:lstStyle/>
              <a:p>
                <a:endParaRPr lang="en-GB"/>
              </a:p>
            </p:txBody>
          </p:sp>
          <p:sp>
            <p:nvSpPr>
              <p:cNvPr id="33823" name="Freeform 145"/>
              <p:cNvSpPr>
                <a:spLocks/>
              </p:cNvSpPr>
              <p:nvPr/>
            </p:nvSpPr>
            <p:spPr bwMode="auto">
              <a:xfrm>
                <a:off x="4160" y="1628"/>
                <a:ext cx="280" cy="204"/>
              </a:xfrm>
              <a:custGeom>
                <a:avLst/>
                <a:gdLst>
                  <a:gd name="T0" fmla="*/ 280 w 280"/>
                  <a:gd name="T1" fmla="*/ 0 h 204"/>
                  <a:gd name="T2" fmla="*/ 0 w 280"/>
                  <a:gd name="T3" fmla="*/ 204 h 204"/>
                  <a:gd name="T4" fmla="*/ 0 60000 65536"/>
                  <a:gd name="T5" fmla="*/ 0 60000 65536"/>
                  <a:gd name="T6" fmla="*/ 0 w 280"/>
                  <a:gd name="T7" fmla="*/ 0 h 204"/>
                  <a:gd name="T8" fmla="*/ 280 w 280"/>
                  <a:gd name="T9" fmla="*/ 204 h 204"/>
                </a:gdLst>
                <a:ahLst/>
                <a:cxnLst>
                  <a:cxn ang="T4">
                    <a:pos x="T0" y="T1"/>
                  </a:cxn>
                  <a:cxn ang="T5">
                    <a:pos x="T2" y="T3"/>
                  </a:cxn>
                </a:cxnLst>
                <a:rect l="T6" t="T7" r="T8" b="T9"/>
                <a:pathLst>
                  <a:path w="280" h="204">
                    <a:moveTo>
                      <a:pt x="280" y="0"/>
                    </a:moveTo>
                    <a:lnTo>
                      <a:pt x="0" y="204"/>
                    </a:lnTo>
                  </a:path>
                </a:pathLst>
              </a:custGeom>
              <a:noFill/>
              <a:ln w="12700">
                <a:solidFill>
                  <a:schemeClr val="tx1"/>
                </a:solidFill>
                <a:round/>
                <a:headEnd type="none" w="sm" len="sm"/>
                <a:tailEnd type="none" w="sm" len="sm"/>
              </a:ln>
            </p:spPr>
            <p:txBody>
              <a:bodyPr/>
              <a:lstStyle/>
              <a:p>
                <a:endParaRPr lang="en-GB"/>
              </a:p>
            </p:txBody>
          </p:sp>
          <p:sp>
            <p:nvSpPr>
              <p:cNvPr id="33824" name="Freeform 146"/>
              <p:cNvSpPr>
                <a:spLocks/>
              </p:cNvSpPr>
              <p:nvPr/>
            </p:nvSpPr>
            <p:spPr bwMode="auto">
              <a:xfrm>
                <a:off x="3916" y="1628"/>
                <a:ext cx="284" cy="212"/>
              </a:xfrm>
              <a:custGeom>
                <a:avLst/>
                <a:gdLst>
                  <a:gd name="T0" fmla="*/ 284 w 284"/>
                  <a:gd name="T1" fmla="*/ 0 h 212"/>
                  <a:gd name="T2" fmla="*/ 0 w 284"/>
                  <a:gd name="T3" fmla="*/ 212 h 212"/>
                  <a:gd name="T4" fmla="*/ 0 60000 65536"/>
                  <a:gd name="T5" fmla="*/ 0 60000 65536"/>
                  <a:gd name="T6" fmla="*/ 0 w 284"/>
                  <a:gd name="T7" fmla="*/ 0 h 212"/>
                  <a:gd name="T8" fmla="*/ 284 w 284"/>
                  <a:gd name="T9" fmla="*/ 212 h 212"/>
                </a:gdLst>
                <a:ahLst/>
                <a:cxnLst>
                  <a:cxn ang="T4">
                    <a:pos x="T0" y="T1"/>
                  </a:cxn>
                  <a:cxn ang="T5">
                    <a:pos x="T2" y="T3"/>
                  </a:cxn>
                </a:cxnLst>
                <a:rect l="T6" t="T7" r="T8" b="T9"/>
                <a:pathLst>
                  <a:path w="284" h="212">
                    <a:moveTo>
                      <a:pt x="284" y="0"/>
                    </a:moveTo>
                    <a:lnTo>
                      <a:pt x="0" y="212"/>
                    </a:lnTo>
                  </a:path>
                </a:pathLst>
              </a:custGeom>
              <a:noFill/>
              <a:ln w="12700">
                <a:solidFill>
                  <a:schemeClr val="tx1"/>
                </a:solidFill>
                <a:round/>
                <a:headEnd type="none" w="sm" len="sm"/>
                <a:tailEnd type="none" w="sm" len="sm"/>
              </a:ln>
            </p:spPr>
            <p:txBody>
              <a:bodyPr/>
              <a:lstStyle/>
              <a:p>
                <a:endParaRPr lang="en-GB"/>
              </a:p>
            </p:txBody>
          </p:sp>
        </p:grpSp>
      </p:grpSp>
      <p:sp>
        <p:nvSpPr>
          <p:cNvPr id="33801" name="Text Box 147"/>
          <p:cNvSpPr txBox="1">
            <a:spLocks noChangeArrowheads="1"/>
          </p:cNvSpPr>
          <p:nvPr/>
        </p:nvSpPr>
        <p:spPr bwMode="auto">
          <a:xfrm>
            <a:off x="7885113" y="5516563"/>
            <a:ext cx="1073150" cy="366712"/>
          </a:xfrm>
          <a:prstGeom prst="rect">
            <a:avLst/>
          </a:prstGeom>
          <a:noFill/>
          <a:ln w="9525">
            <a:noFill/>
            <a:miter lim="800000"/>
            <a:headEnd/>
            <a:tailEnd/>
          </a:ln>
        </p:spPr>
        <p:txBody>
          <a:bodyPr wrap="none">
            <a:spAutoFit/>
          </a:bodyPr>
          <a:lstStyle/>
          <a:p>
            <a:pPr algn="l"/>
            <a:r>
              <a:rPr lang="en-US" sz="1800">
                <a:latin typeface="Arial" charset="0"/>
              </a:rPr>
              <a:t>Bonchev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l-GR" smtClean="0"/>
              <a:t>Τι είναι το </a:t>
            </a:r>
            <a:r>
              <a:rPr lang="el-GR" smtClean="0">
                <a:latin typeface="Arial" charset="0"/>
              </a:rPr>
              <a:t>Δ</a:t>
            </a:r>
            <a:r>
              <a:rPr lang="el-GR" smtClean="0"/>
              <a:t>ιαδίκτυο</a:t>
            </a:r>
            <a:r>
              <a:rPr lang="en-GB" smtClean="0"/>
              <a:t>;</a:t>
            </a:r>
          </a:p>
        </p:txBody>
      </p:sp>
      <p:sp>
        <p:nvSpPr>
          <p:cNvPr id="34819" name="Content Placeholder 2"/>
          <p:cNvSpPr>
            <a:spLocks noGrp="1"/>
          </p:cNvSpPr>
          <p:nvPr>
            <p:ph idx="1"/>
          </p:nvPr>
        </p:nvSpPr>
        <p:spPr>
          <a:xfrm>
            <a:off x="0" y="1268413"/>
            <a:ext cx="9144000" cy="4648200"/>
          </a:xfrm>
        </p:spPr>
        <p:txBody>
          <a:bodyPr/>
          <a:lstStyle/>
          <a:p>
            <a:pPr eaLnBrk="1" hangingPunct="1"/>
            <a:r>
              <a:rPr lang="el-GR" smtClean="0"/>
              <a:t>Ένας τρόπος για </a:t>
            </a:r>
            <a:r>
              <a:rPr lang="el-GR" b="1" smtClean="0"/>
              <a:t>ηλεκτρονικούς υπολογιστές</a:t>
            </a:r>
            <a:r>
              <a:rPr lang="el-GR" smtClean="0"/>
              <a:t> με διαφορετικά λειτουργικά συστήματα που βρίσκονται σε διαφορετικές ηπείρους να επικοινωνήσουν</a:t>
            </a:r>
            <a:r>
              <a:rPr lang="el-GR" smtClean="0">
                <a:latin typeface="Arial" charset="0"/>
              </a:rPr>
              <a:t> ...</a:t>
            </a:r>
          </a:p>
          <a:p>
            <a:pPr eaLnBrk="1" hangingPunct="1">
              <a:buFont typeface="Monotype Sorts" pitchFamily="2" charset="2"/>
              <a:buNone/>
            </a:pPr>
            <a:endParaRPr lang="el-GR" smtClean="0">
              <a:latin typeface="Arial" charset="0"/>
            </a:endParaRPr>
          </a:p>
          <a:p>
            <a:pPr eaLnBrk="1" hangingPunct="1"/>
            <a:r>
              <a:rPr lang="el-GR" smtClean="0"/>
              <a:t>Δύο τρόποι περιγραφής του διαδικτύου</a:t>
            </a:r>
            <a:r>
              <a:rPr lang="en-GB" smtClean="0"/>
              <a:t>:</a:t>
            </a:r>
          </a:p>
          <a:p>
            <a:pPr lvl="1" eaLnBrk="1" hangingPunct="1"/>
            <a:r>
              <a:rPr lang="el-GR" sz="2400" smtClean="0"/>
              <a:t>Μέσω των</a:t>
            </a:r>
            <a:r>
              <a:rPr lang="el-GR" sz="2400" smtClean="0">
                <a:solidFill>
                  <a:srgbClr val="1E9242"/>
                </a:solidFill>
              </a:rPr>
              <a:t> στοιχείων</a:t>
            </a:r>
            <a:r>
              <a:rPr lang="en-GB" sz="2400" smtClean="0">
                <a:solidFill>
                  <a:srgbClr val="1E9242"/>
                </a:solidFill>
              </a:rPr>
              <a:t> </a:t>
            </a:r>
            <a:r>
              <a:rPr lang="el-GR" sz="2400" smtClean="0">
                <a:solidFill>
                  <a:srgbClr val="1E9242"/>
                </a:solidFill>
              </a:rPr>
              <a:t>που το συνθέτουν</a:t>
            </a:r>
            <a:r>
              <a:rPr lang="en-GB" sz="2400" smtClean="0">
                <a:solidFill>
                  <a:srgbClr val="1E9242"/>
                </a:solidFill>
              </a:rPr>
              <a:t>: </a:t>
            </a:r>
            <a:endParaRPr lang="el-GR" sz="2400" smtClean="0">
              <a:solidFill>
                <a:srgbClr val="1E9242"/>
              </a:solidFill>
              <a:latin typeface="Arial" charset="0"/>
            </a:endParaRPr>
          </a:p>
          <a:p>
            <a:pPr lvl="1" eaLnBrk="1" hangingPunct="1">
              <a:buFont typeface="Monotype Sorts" pitchFamily="2" charset="2"/>
              <a:buNone/>
            </a:pPr>
            <a:r>
              <a:rPr lang="el-GR" sz="2400" smtClean="0">
                <a:latin typeface="Arial" charset="0"/>
              </a:rPr>
              <a:t>  </a:t>
            </a:r>
            <a:r>
              <a:rPr lang="el-GR" sz="2400" smtClean="0"/>
              <a:t>Ποιά είναι τα </a:t>
            </a:r>
            <a:r>
              <a:rPr lang="el-GR" sz="2400" smtClean="0">
                <a:solidFill>
                  <a:srgbClr val="3333FF"/>
                </a:solidFill>
              </a:rPr>
              <a:t>ηλεκτρομηχανολογικά </a:t>
            </a:r>
            <a:r>
              <a:rPr lang="el-GR" sz="2400" smtClean="0"/>
              <a:t>και </a:t>
            </a:r>
            <a:r>
              <a:rPr lang="el-GR" sz="2400" smtClean="0">
                <a:solidFill>
                  <a:srgbClr val="3333FF"/>
                </a:solidFill>
              </a:rPr>
              <a:t>λογισμικά</a:t>
            </a:r>
            <a:r>
              <a:rPr lang="el-GR" sz="2400" smtClean="0"/>
              <a:t> μέρη του</a:t>
            </a:r>
            <a:r>
              <a:rPr lang="en-GB" sz="2400" smtClean="0"/>
              <a:t>;</a:t>
            </a:r>
            <a:endParaRPr lang="el-GR" sz="2400" smtClean="0">
              <a:latin typeface="Arial" charset="0"/>
            </a:endParaRPr>
          </a:p>
          <a:p>
            <a:pPr lvl="1" eaLnBrk="1" hangingPunct="1">
              <a:buFont typeface="Monotype Sorts" pitchFamily="2" charset="2"/>
              <a:buNone/>
            </a:pPr>
            <a:endParaRPr lang="en-GB" sz="2400" smtClean="0">
              <a:latin typeface="Arial" charset="0"/>
            </a:endParaRPr>
          </a:p>
          <a:p>
            <a:pPr lvl="1" eaLnBrk="1" hangingPunct="1"/>
            <a:r>
              <a:rPr lang="el-GR" sz="2400" smtClean="0"/>
              <a:t>Μέσω των</a:t>
            </a:r>
            <a:r>
              <a:rPr lang="el-GR" sz="2400" smtClean="0">
                <a:solidFill>
                  <a:srgbClr val="1E9242"/>
                </a:solidFill>
              </a:rPr>
              <a:t> υπηρεσιών του</a:t>
            </a:r>
            <a:r>
              <a:rPr lang="en-GB" sz="2400" smtClean="0">
                <a:solidFill>
                  <a:srgbClr val="1E9242"/>
                </a:solidFill>
              </a:rPr>
              <a:t>:</a:t>
            </a:r>
            <a:r>
              <a:rPr lang="en-GB" sz="2400" smtClean="0"/>
              <a:t> </a:t>
            </a:r>
            <a:endParaRPr lang="el-GR" sz="2400" smtClean="0">
              <a:latin typeface="Arial" charset="0"/>
            </a:endParaRPr>
          </a:p>
          <a:p>
            <a:pPr lvl="1" eaLnBrk="1" hangingPunct="1">
              <a:buFont typeface="Monotype Sorts" pitchFamily="2" charset="2"/>
              <a:buNone/>
            </a:pPr>
            <a:r>
              <a:rPr lang="el-GR" sz="2400" smtClean="0">
                <a:latin typeface="Arial" charset="0"/>
              </a:rPr>
              <a:t> </a:t>
            </a:r>
            <a:r>
              <a:rPr lang="el-GR" sz="2400" smtClean="0"/>
              <a:t>Τι</a:t>
            </a:r>
            <a:r>
              <a:rPr lang="el-GR" sz="2400" smtClean="0">
                <a:solidFill>
                  <a:srgbClr val="3333FF"/>
                </a:solidFill>
              </a:rPr>
              <a:t> υπηρεσίες</a:t>
            </a:r>
            <a:r>
              <a:rPr lang="el-GR" sz="2400" smtClean="0"/>
              <a:t> παρέχει στις διάφορες εφαρμογές</a:t>
            </a:r>
            <a:r>
              <a:rPr lang="en-GB" sz="240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HY</a:t>
            </a:r>
            <a:r>
              <a:rPr lang="el-GR" smtClean="0"/>
              <a:t>-</a:t>
            </a:r>
            <a:r>
              <a:rPr lang="en-GB" smtClean="0"/>
              <a:t>335 </a:t>
            </a:r>
            <a:r>
              <a:rPr lang="el-GR" smtClean="0"/>
              <a:t>Δίκτυα Υπολογιστών</a:t>
            </a:r>
            <a:r>
              <a:rPr lang="en-US" smtClean="0"/>
              <a:t> (</a:t>
            </a:r>
            <a:r>
              <a:rPr lang="el-GR" smtClean="0"/>
              <a:t>διαδικαστικά)</a:t>
            </a:r>
            <a:endParaRPr lang="en-GB" smtClean="0"/>
          </a:p>
        </p:txBody>
      </p:sp>
      <p:sp>
        <p:nvSpPr>
          <p:cNvPr id="6147" name="Content Placeholder 2"/>
          <p:cNvSpPr>
            <a:spLocks noGrp="1"/>
          </p:cNvSpPr>
          <p:nvPr>
            <p:ph idx="1"/>
          </p:nvPr>
        </p:nvSpPr>
        <p:spPr>
          <a:xfrm>
            <a:off x="0" y="1052513"/>
            <a:ext cx="9901238" cy="5143500"/>
          </a:xfrm>
        </p:spPr>
        <p:txBody>
          <a:bodyPr/>
          <a:lstStyle/>
          <a:p>
            <a:pPr eaLnBrk="1" hangingPunct="1"/>
            <a:r>
              <a:rPr lang="el-GR" sz="2000" b="1" dirty="0" smtClean="0">
                <a:solidFill>
                  <a:srgbClr val="6699FF"/>
                </a:solidFill>
              </a:rPr>
              <a:t>Προαπαιτούμενο: ΗΥ-118 (Διακριτά Μαθηματικά)</a:t>
            </a:r>
          </a:p>
          <a:p>
            <a:pPr eaLnBrk="1" hangingPunct="1"/>
            <a:r>
              <a:rPr lang="el-GR" sz="2000" dirty="0" smtClean="0"/>
              <a:t>Βιβλία:</a:t>
            </a:r>
          </a:p>
          <a:p>
            <a:pPr lvl="1" eaLnBrk="1" hangingPunct="1"/>
            <a:r>
              <a:rPr lang="el-GR" sz="1800" dirty="0" smtClean="0"/>
              <a:t>Δικτύωση Υπολογιστών Προσέγγιση από Πάνω προς τα Κάτω με Έμφαση στο Διαδίκτυο: </a:t>
            </a:r>
            <a:r>
              <a:rPr lang="el-GR" sz="1800" b="1" dirty="0" err="1" smtClean="0"/>
              <a:t>Jim</a:t>
            </a:r>
            <a:r>
              <a:rPr lang="el-GR" sz="1800" b="1" dirty="0" smtClean="0"/>
              <a:t> </a:t>
            </a:r>
            <a:r>
              <a:rPr lang="el-GR" sz="1800" b="1" dirty="0" err="1" smtClean="0"/>
              <a:t>Kurose</a:t>
            </a:r>
            <a:r>
              <a:rPr lang="el-GR" sz="1800" b="1" dirty="0" smtClean="0"/>
              <a:t>, </a:t>
            </a:r>
            <a:r>
              <a:rPr lang="el-GR" sz="1800" b="1" dirty="0" err="1" smtClean="0"/>
              <a:t>Keith</a:t>
            </a:r>
            <a:r>
              <a:rPr lang="el-GR" sz="1800" b="1" dirty="0" smtClean="0"/>
              <a:t> </a:t>
            </a:r>
            <a:r>
              <a:rPr lang="el-GR" sz="1800" b="1" dirty="0" err="1" smtClean="0"/>
              <a:t>Ross</a:t>
            </a:r>
            <a:r>
              <a:rPr lang="el-GR" sz="1800" dirty="0" smtClean="0"/>
              <a:t>, 2η έκδοση, </a:t>
            </a:r>
            <a:r>
              <a:rPr lang="el-GR" sz="1800" dirty="0" err="1" smtClean="0"/>
              <a:t>Addison</a:t>
            </a:r>
            <a:r>
              <a:rPr lang="el-GR" sz="1800" dirty="0" smtClean="0"/>
              <a:t>-</a:t>
            </a:r>
            <a:r>
              <a:rPr lang="el-GR" sz="1800" dirty="0" err="1" smtClean="0"/>
              <a:t>Wesley</a:t>
            </a:r>
            <a:r>
              <a:rPr lang="el-GR" sz="1800" dirty="0" smtClean="0"/>
              <a:t>, 2002.</a:t>
            </a:r>
            <a:r>
              <a:rPr lang="el-GR" sz="1800" dirty="0" smtClean="0">
                <a:latin typeface="Arial" charset="0"/>
              </a:rPr>
              <a:t> </a:t>
            </a:r>
            <a:r>
              <a:rPr lang="el-GR" sz="1800" dirty="0" smtClean="0"/>
              <a:t> </a:t>
            </a:r>
            <a:endParaRPr lang="en-US" sz="1800" dirty="0" smtClean="0"/>
          </a:p>
          <a:p>
            <a:pPr lvl="1" eaLnBrk="1" hangingPunct="1">
              <a:buFont typeface="Monotype Sorts" pitchFamily="2" charset="2"/>
              <a:buNone/>
            </a:pPr>
            <a:r>
              <a:rPr lang="en-US" sz="1800" dirty="0" smtClean="0"/>
              <a:t>     </a:t>
            </a:r>
            <a:r>
              <a:rPr lang="el-GR" sz="1800" dirty="0" smtClean="0"/>
              <a:t>A </a:t>
            </a:r>
            <a:r>
              <a:rPr lang="el-GR" sz="1800" dirty="0" err="1" smtClean="0"/>
              <a:t>Top</a:t>
            </a:r>
            <a:r>
              <a:rPr lang="el-GR" sz="1800" dirty="0" smtClean="0"/>
              <a:t> </a:t>
            </a:r>
            <a:r>
              <a:rPr lang="el-GR" sz="1800" dirty="0" err="1" smtClean="0"/>
              <a:t>Down</a:t>
            </a:r>
            <a:r>
              <a:rPr lang="el-GR" sz="1800" dirty="0" smtClean="0"/>
              <a:t> </a:t>
            </a:r>
            <a:r>
              <a:rPr lang="el-GR" sz="1800" dirty="0" err="1" smtClean="0"/>
              <a:t>Approach</a:t>
            </a:r>
            <a:r>
              <a:rPr lang="el-GR" sz="1800" dirty="0" smtClean="0"/>
              <a:t> </a:t>
            </a:r>
            <a:r>
              <a:rPr lang="el-GR" sz="1800" dirty="0" err="1" smtClean="0"/>
              <a:t>Featuring</a:t>
            </a:r>
            <a:r>
              <a:rPr lang="el-GR" sz="1800" dirty="0" smtClean="0"/>
              <a:t> </a:t>
            </a:r>
            <a:r>
              <a:rPr lang="el-GR" sz="1800" dirty="0" err="1" smtClean="0"/>
              <a:t>the</a:t>
            </a:r>
            <a:r>
              <a:rPr lang="el-GR" sz="1800" dirty="0" smtClean="0"/>
              <a:t> Internet</a:t>
            </a:r>
            <a:endParaRPr lang="el-GR" sz="1800" dirty="0" smtClean="0">
              <a:latin typeface="Arial" charset="0"/>
            </a:endParaRPr>
          </a:p>
          <a:p>
            <a:pPr lvl="1" eaLnBrk="1" hangingPunct="1"/>
            <a:r>
              <a:rPr lang="el-GR" sz="1800" dirty="0" smtClean="0"/>
              <a:t>Δίκτυα Επικοινωνιών (</a:t>
            </a:r>
            <a:r>
              <a:rPr lang="el-GR" sz="1800" dirty="0" err="1" smtClean="0"/>
              <a:t>Communication</a:t>
            </a:r>
            <a:r>
              <a:rPr lang="el-GR" sz="1800" dirty="0" smtClean="0"/>
              <a:t> </a:t>
            </a:r>
            <a:r>
              <a:rPr lang="el-GR" sz="1800" dirty="0" err="1" smtClean="0"/>
              <a:t>Networks</a:t>
            </a:r>
            <a:r>
              <a:rPr lang="el-GR" sz="1800" dirty="0" smtClean="0"/>
              <a:t>), </a:t>
            </a:r>
            <a:r>
              <a:rPr lang="el-GR" sz="1800" b="1" dirty="0" smtClean="0"/>
              <a:t>J. </a:t>
            </a:r>
            <a:r>
              <a:rPr lang="el-GR" sz="1800" b="1" dirty="0" err="1" smtClean="0"/>
              <a:t>Walrand</a:t>
            </a:r>
            <a:r>
              <a:rPr lang="el-GR" sz="1800" dirty="0" smtClean="0"/>
              <a:t>, Β’ έκδοση </a:t>
            </a:r>
            <a:endParaRPr lang="en-US" sz="1800" dirty="0" smtClean="0"/>
          </a:p>
          <a:p>
            <a:pPr lvl="1" eaLnBrk="1" hangingPunct="1">
              <a:buFont typeface="Monotype Sorts" pitchFamily="2" charset="2"/>
              <a:buNone/>
            </a:pPr>
            <a:r>
              <a:rPr lang="el-GR" sz="1800" dirty="0" smtClean="0"/>
              <a:t>μετάφραση: Λ. </a:t>
            </a:r>
            <a:r>
              <a:rPr lang="el-GR" sz="1800" dirty="0" err="1" smtClean="0"/>
              <a:t>Μεράκος</a:t>
            </a:r>
            <a:r>
              <a:rPr lang="el-GR" sz="1800" dirty="0" smtClean="0"/>
              <a:t> &amp; Ι. Σταυρακάκης</a:t>
            </a:r>
            <a:endParaRPr lang="en-US" sz="1800" dirty="0" smtClean="0"/>
          </a:p>
          <a:p>
            <a:pPr lvl="1" eaLnBrk="1" hangingPunct="1">
              <a:buFont typeface="Monotype Sorts" pitchFamily="2" charset="2"/>
              <a:buNone/>
            </a:pPr>
            <a:endParaRPr lang="el-GR" sz="1800" dirty="0" smtClean="0">
              <a:latin typeface="Arial" charset="0"/>
            </a:endParaRPr>
          </a:p>
          <a:p>
            <a:pPr eaLnBrk="1" hangingPunct="1"/>
            <a:r>
              <a:rPr lang="el-GR" sz="2000" dirty="0" smtClean="0">
                <a:latin typeface="Arial" charset="0"/>
              </a:rPr>
              <a:t>2</a:t>
            </a:r>
            <a:r>
              <a:rPr lang="en-US" sz="2000" dirty="0" smtClean="0">
                <a:latin typeface="Arial" charset="0"/>
              </a:rPr>
              <a:t> midterms/quiz</a:t>
            </a:r>
            <a:r>
              <a:rPr lang="el-GR" sz="2000" dirty="0" smtClean="0">
                <a:latin typeface="Arial" charset="0"/>
              </a:rPr>
              <a:t>, </a:t>
            </a:r>
            <a:r>
              <a:rPr lang="en-US" sz="2000" dirty="0" smtClean="0">
                <a:latin typeface="Arial" charset="0"/>
              </a:rPr>
              <a:t>1 </a:t>
            </a:r>
            <a:r>
              <a:rPr lang="el-GR" sz="2000" dirty="0" smtClean="0">
                <a:latin typeface="Arial" charset="0"/>
              </a:rPr>
              <a:t>προγραμματιστικό </a:t>
            </a:r>
            <a:r>
              <a:rPr lang="en-US" sz="2000" dirty="0" smtClean="0">
                <a:latin typeface="Arial" charset="0"/>
              </a:rPr>
              <a:t>project</a:t>
            </a:r>
            <a:r>
              <a:rPr lang="el-GR" sz="2000" dirty="0" smtClean="0">
                <a:latin typeface="Arial" charset="0"/>
              </a:rPr>
              <a:t>, 2 σειρές ασκήσεων, </a:t>
            </a:r>
            <a:r>
              <a:rPr lang="en-US" sz="2000" dirty="0" smtClean="0">
                <a:latin typeface="Arial" charset="0"/>
              </a:rPr>
              <a:t>workshop</a:t>
            </a:r>
            <a:endParaRPr lang="el-GR" sz="2000" dirty="0" smtClean="0">
              <a:latin typeface="Arial" charset="0"/>
            </a:endParaRPr>
          </a:p>
          <a:p>
            <a:pPr eaLnBrk="1" hangingPunct="1">
              <a:buFont typeface="Monotype Sorts" pitchFamily="2" charset="2"/>
              <a:buNone/>
            </a:pPr>
            <a:r>
              <a:rPr lang="el-GR" sz="2000" dirty="0" smtClean="0">
                <a:solidFill>
                  <a:schemeClr val="accent1"/>
                </a:solidFill>
                <a:latin typeface="Arial" charset="0"/>
                <a:sym typeface="Wingdings" pitchFamily="2" charset="2"/>
              </a:rPr>
              <a:t>            </a:t>
            </a:r>
            <a:r>
              <a:rPr lang="el-GR" sz="3200" dirty="0" err="1" smtClean="0">
                <a:solidFill>
                  <a:schemeClr val="accent1"/>
                </a:solidFill>
                <a:sym typeface="Wingdings" pitchFamily="2" charset="2"/>
              </a:rPr>
              <a:t></a:t>
            </a:r>
            <a:r>
              <a:rPr lang="el-GR" sz="2000" dirty="0" err="1" smtClean="0">
                <a:solidFill>
                  <a:schemeClr val="accent1"/>
                </a:solidFill>
              </a:rPr>
              <a:t>Η</a:t>
            </a:r>
            <a:r>
              <a:rPr lang="el-GR" sz="2000" dirty="0" smtClean="0"/>
              <a:t> </a:t>
            </a:r>
            <a:r>
              <a:rPr lang="el-GR" sz="2000" dirty="0" smtClean="0">
                <a:solidFill>
                  <a:schemeClr val="hlink"/>
                </a:solidFill>
              </a:rPr>
              <a:t>αντιγραφή απαγορεύεται αυστηρά και θα μηδενίζεται</a:t>
            </a:r>
            <a:endParaRPr lang="el-GR" sz="2000" dirty="0" smtClean="0">
              <a:solidFill>
                <a:schemeClr val="hlink"/>
              </a:solidFill>
              <a:latin typeface="Arial" charset="0"/>
            </a:endParaRPr>
          </a:p>
          <a:p>
            <a:pPr eaLnBrk="1" hangingPunct="1"/>
            <a:endParaRPr lang="el-GR" sz="2000" dirty="0" smtClean="0">
              <a:solidFill>
                <a:schemeClr val="hlink"/>
              </a:solidFill>
              <a:latin typeface="Arial" charset="0"/>
            </a:endParaRPr>
          </a:p>
          <a:p>
            <a:pPr eaLnBrk="1" hangingPunct="1"/>
            <a:r>
              <a:rPr lang="el-GR" sz="2000" dirty="0" smtClean="0"/>
              <a:t>Βαθμός</a:t>
            </a:r>
            <a:r>
              <a:rPr lang="en-US" sz="1800" dirty="0" smtClean="0"/>
              <a:t> </a:t>
            </a:r>
            <a:r>
              <a:rPr lang="el-GR" sz="1800" dirty="0" smtClean="0"/>
              <a:t>=</a:t>
            </a:r>
            <a:r>
              <a:rPr lang="en-US" sz="1800" dirty="0" smtClean="0"/>
              <a:t> 0.1</a:t>
            </a:r>
            <a:r>
              <a:rPr lang="el-GR" sz="1800" dirty="0" smtClean="0"/>
              <a:t>5</a:t>
            </a:r>
            <a:r>
              <a:rPr lang="en-US" sz="1800" dirty="0" smtClean="0"/>
              <a:t>* </a:t>
            </a:r>
            <a:r>
              <a:rPr lang="en-US" sz="1800" dirty="0" smtClean="0"/>
              <a:t>midterm </a:t>
            </a:r>
            <a:r>
              <a:rPr lang="el-GR" sz="1800" dirty="0" smtClean="0"/>
              <a:t>+</a:t>
            </a:r>
            <a:r>
              <a:rPr lang="en-US" sz="1800" dirty="0" smtClean="0"/>
              <a:t> </a:t>
            </a:r>
            <a:r>
              <a:rPr lang="en-US" sz="1800" dirty="0" smtClean="0"/>
              <a:t>0.10*(</a:t>
            </a:r>
            <a:r>
              <a:rPr lang="el-GR" sz="1800" dirty="0" smtClean="0"/>
              <a:t>σειρά1+ σειρά 2</a:t>
            </a:r>
            <a:r>
              <a:rPr lang="en-US" sz="1800" dirty="0" smtClean="0"/>
              <a:t> + workshop</a:t>
            </a:r>
            <a:r>
              <a:rPr lang="el-GR" sz="1800" dirty="0" smtClean="0"/>
              <a:t>)/</a:t>
            </a:r>
            <a:r>
              <a:rPr lang="en-US" sz="1800" dirty="0" smtClean="0"/>
              <a:t>3</a:t>
            </a:r>
            <a:r>
              <a:rPr lang="el-GR" sz="1800" dirty="0" smtClean="0"/>
              <a:t> + </a:t>
            </a:r>
          </a:p>
          <a:p>
            <a:pPr eaLnBrk="1" hangingPunct="1">
              <a:buNone/>
            </a:pPr>
            <a:r>
              <a:rPr lang="el-GR" sz="1800" dirty="0" smtClean="0"/>
              <a:t>                          </a:t>
            </a:r>
            <a:r>
              <a:rPr lang="en-US" sz="1800" dirty="0" smtClean="0"/>
              <a:t>0.25*(</a:t>
            </a:r>
            <a:r>
              <a:rPr lang="en-US" sz="1800" b="1" dirty="0" smtClean="0">
                <a:solidFill>
                  <a:srgbClr val="CA4AB5"/>
                </a:solidFill>
              </a:rPr>
              <a:t>project</a:t>
            </a:r>
            <a:r>
              <a:rPr lang="en-US" sz="1800" dirty="0" smtClean="0"/>
              <a:t>) + </a:t>
            </a:r>
            <a:r>
              <a:rPr lang="el-GR" sz="1800" dirty="0" smtClean="0"/>
              <a:t>0.</a:t>
            </a:r>
            <a:r>
              <a:rPr lang="en-US" sz="1800" dirty="0" smtClean="0">
                <a:latin typeface="Arial" charset="0"/>
              </a:rPr>
              <a:t>5</a:t>
            </a:r>
            <a:r>
              <a:rPr lang="el-GR" sz="1800" dirty="0" smtClean="0"/>
              <a:t>*</a:t>
            </a:r>
            <a:r>
              <a:rPr lang="el-GR" sz="1800" dirty="0" smtClean="0">
                <a:solidFill>
                  <a:schemeClr val="hlink"/>
                </a:solidFill>
              </a:rPr>
              <a:t>Τελικό</a:t>
            </a:r>
            <a:r>
              <a:rPr lang="el-GR" sz="1800" dirty="0" smtClean="0">
                <a:solidFill>
                  <a:schemeClr val="hlink"/>
                </a:solidFill>
                <a:latin typeface="Arial" charset="0"/>
              </a:rPr>
              <a:t>}</a:t>
            </a:r>
            <a:endParaRPr lang="en-US" sz="1800" dirty="0" smtClean="0">
              <a:solidFill>
                <a:schemeClr val="hlink"/>
              </a:solidFill>
              <a:latin typeface="Arial" charset="0"/>
            </a:endParaRPr>
          </a:p>
          <a:p>
            <a:pPr eaLnBrk="1" hangingPunct="1"/>
            <a:endParaRPr lang="en-US" sz="1800" dirty="0" smtClean="0">
              <a:solidFill>
                <a:schemeClr val="hlink"/>
              </a:solidFill>
              <a:latin typeface="Arial" charset="0"/>
            </a:endParaRPr>
          </a:p>
          <a:p>
            <a:pPr eaLnBrk="1" hangingPunct="1">
              <a:buFont typeface="Monotype Sorts" pitchFamily="2" charset="2"/>
              <a:buNone/>
            </a:pPr>
            <a:r>
              <a:rPr lang="el-GR" sz="1800" dirty="0" smtClean="0"/>
              <a:t>		</a:t>
            </a:r>
            <a:endParaRPr lang="el-GR" sz="2000" u="sng" dirty="0" smtClean="0">
              <a:solidFill>
                <a:schemeClr val="hlink"/>
              </a:solidFill>
              <a:latin typeface="Arial" charset="0"/>
            </a:endParaRPr>
          </a:p>
          <a:p>
            <a:pPr eaLnBrk="1" hangingPunct="1">
              <a:buFont typeface="Monotype Sorts" pitchFamily="2" charset="2"/>
              <a:buNone/>
            </a:pPr>
            <a:endParaRPr lang="en-GB" dirty="0" smtClean="0"/>
          </a:p>
        </p:txBody>
      </p:sp>
      <p:pic>
        <p:nvPicPr>
          <p:cNvPr id="6148" name="Picture 5" descr="notebkgif"/>
          <p:cNvPicPr>
            <a:picLocks noChangeAspect="1" noChangeArrowheads="1"/>
          </p:cNvPicPr>
          <p:nvPr/>
        </p:nvPicPr>
        <p:blipFill>
          <a:blip r:embed="rId3" cstate="print"/>
          <a:srcRect/>
          <a:stretch>
            <a:fillRect/>
          </a:stretch>
        </p:blipFill>
        <p:spPr bwMode="auto">
          <a:xfrm>
            <a:off x="251520" y="4221088"/>
            <a:ext cx="574675"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l-GR" smtClean="0"/>
              <a:t>Στοιχεία που το συνθέτουν</a:t>
            </a:r>
            <a:r>
              <a:rPr lang="el-GR" smtClean="0">
                <a:latin typeface="Arial" charset="0"/>
              </a:rPr>
              <a:t> το Διαδίκτυο</a:t>
            </a:r>
            <a:endParaRPr lang="en-GB" smtClean="0">
              <a:latin typeface="Arial" charset="0"/>
            </a:endParaRPr>
          </a:p>
        </p:txBody>
      </p:sp>
      <p:sp>
        <p:nvSpPr>
          <p:cNvPr id="35843" name="Content Placeholder 2"/>
          <p:cNvSpPr>
            <a:spLocks noGrp="1"/>
          </p:cNvSpPr>
          <p:nvPr>
            <p:ph idx="1"/>
          </p:nvPr>
        </p:nvSpPr>
        <p:spPr>
          <a:xfrm>
            <a:off x="0" y="1412875"/>
            <a:ext cx="9144000" cy="4857750"/>
          </a:xfrm>
        </p:spPr>
        <p:txBody>
          <a:bodyPr/>
          <a:lstStyle/>
          <a:p>
            <a:pPr eaLnBrk="1" hangingPunct="1"/>
            <a:r>
              <a:rPr lang="el-GR" smtClean="0"/>
              <a:t> </a:t>
            </a:r>
            <a:r>
              <a:rPr lang="el-GR" sz="2000" smtClean="0"/>
              <a:t>Εκατομμύρια συνδεδεμένων υπολογιστικών συσκευών</a:t>
            </a:r>
            <a:r>
              <a:rPr lang="el-GR" sz="2000" smtClean="0">
                <a:latin typeface="Arial" charset="0"/>
              </a:rPr>
              <a:t> </a:t>
            </a:r>
            <a:r>
              <a:rPr lang="el-GR" sz="2000" smtClean="0">
                <a:solidFill>
                  <a:schemeClr val="bg2"/>
                </a:solidFill>
              </a:rPr>
              <a:t>τερματικά συσ</a:t>
            </a:r>
            <a:r>
              <a:rPr lang="el-GR" sz="2000" smtClean="0">
                <a:solidFill>
                  <a:schemeClr val="bg2"/>
                </a:solidFill>
                <a:latin typeface="Arial" charset="0"/>
              </a:rPr>
              <a:t>τ</a:t>
            </a:r>
            <a:r>
              <a:rPr lang="el-GR" sz="2000" smtClean="0">
                <a:solidFill>
                  <a:schemeClr val="bg2"/>
                </a:solidFill>
              </a:rPr>
              <a:t>ήματα</a:t>
            </a:r>
            <a:r>
              <a:rPr lang="el-GR" sz="2000" smtClean="0">
                <a:solidFill>
                  <a:schemeClr val="bg2"/>
                </a:solidFill>
                <a:latin typeface="Arial" charset="0"/>
              </a:rPr>
              <a:t> </a:t>
            </a:r>
            <a:r>
              <a:rPr lang="el-GR" sz="2000" smtClean="0">
                <a:solidFill>
                  <a:schemeClr val="bg2"/>
                </a:solidFill>
              </a:rPr>
              <a:t>(hosts)</a:t>
            </a:r>
            <a:endParaRPr lang="el-GR" smtClean="0">
              <a:latin typeface="Arial" charset="0"/>
            </a:endParaRPr>
          </a:p>
          <a:p>
            <a:pPr lvl="1" eaLnBrk="1" hangingPunct="1">
              <a:buFont typeface="Monotype Sorts" pitchFamily="2" charset="2"/>
              <a:buNone/>
            </a:pPr>
            <a:r>
              <a:rPr lang="el-GR" smtClean="0">
                <a:latin typeface="Arial" charset="0"/>
              </a:rPr>
              <a:t>π.χ. </a:t>
            </a:r>
            <a:r>
              <a:rPr lang="el-GR" smtClean="0"/>
              <a:t>Υπολογιστές,</a:t>
            </a:r>
            <a:r>
              <a:rPr lang="el-GR" smtClean="0">
                <a:latin typeface="Arial" charset="0"/>
              </a:rPr>
              <a:t> </a:t>
            </a:r>
            <a:r>
              <a:rPr lang="el-GR" smtClean="0"/>
              <a:t>σταθμοί εργασίας,</a:t>
            </a:r>
            <a:r>
              <a:rPr lang="el-GR" smtClean="0">
                <a:latin typeface="Arial" charset="0"/>
              </a:rPr>
              <a:t> </a:t>
            </a:r>
            <a:r>
              <a:rPr lang="el-GR" smtClean="0"/>
              <a:t>εξυπηρετητές,</a:t>
            </a:r>
            <a:r>
              <a:rPr lang="el-GR" smtClean="0">
                <a:latin typeface="Arial" charset="0"/>
              </a:rPr>
              <a:t> </a:t>
            </a:r>
            <a:r>
              <a:rPr lang="el-GR" smtClean="0"/>
              <a:t>PDA</a:t>
            </a:r>
            <a:r>
              <a:rPr lang="en-US" smtClean="0">
                <a:latin typeface="Arial" charset="0"/>
              </a:rPr>
              <a:t>s</a:t>
            </a:r>
            <a:r>
              <a:rPr lang="el-GR" smtClean="0"/>
              <a:t>, τηλέφωνα</a:t>
            </a:r>
            <a:endParaRPr lang="el-GR" smtClean="0">
              <a:latin typeface="Arial" charset="0"/>
            </a:endParaRPr>
          </a:p>
          <a:p>
            <a:pPr lvl="1" eaLnBrk="1" hangingPunct="1">
              <a:buFont typeface="Monotype Sorts" pitchFamily="2" charset="2"/>
              <a:buNone/>
            </a:pPr>
            <a:endParaRPr lang="el-GR" smtClean="0">
              <a:latin typeface="Arial" charset="0"/>
            </a:endParaRPr>
          </a:p>
          <a:p>
            <a:pPr eaLnBrk="1" hangingPunct="1"/>
            <a:r>
              <a:rPr lang="el-GR" smtClean="0"/>
              <a:t>  </a:t>
            </a:r>
            <a:r>
              <a:rPr lang="el-GR" smtClean="0">
                <a:solidFill>
                  <a:srgbClr val="1E9242"/>
                </a:solidFill>
              </a:rPr>
              <a:t>Τρέχουν εφαρμογές</a:t>
            </a:r>
            <a:r>
              <a:rPr lang="el-GR" smtClean="0"/>
              <a:t> διαδικτύου</a:t>
            </a:r>
            <a:endParaRPr lang="el-GR" smtClean="0">
              <a:latin typeface="Arial" charset="0"/>
            </a:endParaRPr>
          </a:p>
          <a:p>
            <a:pPr eaLnBrk="1" hangingPunct="1">
              <a:buFont typeface="Monotype Sorts" pitchFamily="2" charset="2"/>
              <a:buNone/>
            </a:pPr>
            <a:endParaRPr lang="el-GR" smtClean="0">
              <a:latin typeface="Arial" charset="0"/>
            </a:endParaRPr>
          </a:p>
          <a:p>
            <a:pPr eaLnBrk="1" hangingPunct="1"/>
            <a:r>
              <a:rPr lang="el-GR" smtClean="0"/>
              <a:t>  </a:t>
            </a:r>
            <a:r>
              <a:rPr lang="el-GR" smtClean="0">
                <a:solidFill>
                  <a:srgbClr val="1E9242"/>
                </a:solidFill>
              </a:rPr>
              <a:t>Ζεύξεις επικοινωνίας</a:t>
            </a:r>
          </a:p>
          <a:p>
            <a:pPr lvl="1" eaLnBrk="1" hangingPunct="1">
              <a:buFont typeface="Monotype Sorts" pitchFamily="2" charset="2"/>
              <a:buNone/>
            </a:pPr>
            <a:r>
              <a:rPr lang="el-GR" smtClean="0">
                <a:latin typeface="Arial" charset="0"/>
              </a:rPr>
              <a:t>πχ </a:t>
            </a:r>
            <a:r>
              <a:rPr lang="el-GR" smtClean="0">
                <a:solidFill>
                  <a:srgbClr val="3333FF"/>
                </a:solidFill>
              </a:rPr>
              <a:t>Οπτικές</a:t>
            </a:r>
            <a:r>
              <a:rPr lang="el-GR" smtClean="0"/>
              <a:t>,</a:t>
            </a:r>
            <a:r>
              <a:rPr lang="el-GR" smtClean="0">
                <a:latin typeface="Arial" charset="0"/>
              </a:rPr>
              <a:t> </a:t>
            </a:r>
            <a:r>
              <a:rPr lang="el-GR" smtClean="0">
                <a:solidFill>
                  <a:srgbClr val="3333FF"/>
                </a:solidFill>
              </a:rPr>
              <a:t>γραμμές χαλκού</a:t>
            </a:r>
            <a:r>
              <a:rPr lang="en-US" smtClean="0"/>
              <a:t>, </a:t>
            </a:r>
            <a:r>
              <a:rPr lang="el-GR" smtClean="0">
                <a:solidFill>
                  <a:srgbClr val="3333FF"/>
                </a:solidFill>
              </a:rPr>
              <a:t>ραδιοκυμματικές</a:t>
            </a:r>
            <a:r>
              <a:rPr lang="el-GR" smtClean="0"/>
              <a:t>,</a:t>
            </a:r>
            <a:r>
              <a:rPr lang="en-US" smtClean="0"/>
              <a:t> </a:t>
            </a:r>
            <a:r>
              <a:rPr lang="el-GR" smtClean="0">
                <a:solidFill>
                  <a:srgbClr val="3333FF"/>
                </a:solidFill>
              </a:rPr>
              <a:t>δορυφορικ</a:t>
            </a:r>
            <a:r>
              <a:rPr lang="el-GR" smtClean="0">
                <a:solidFill>
                  <a:srgbClr val="3333FF"/>
                </a:solidFill>
                <a:latin typeface="Arial" charset="0"/>
              </a:rPr>
              <a:t>έ</a:t>
            </a:r>
            <a:r>
              <a:rPr lang="el-GR" smtClean="0">
                <a:solidFill>
                  <a:srgbClr val="3333FF"/>
                </a:solidFill>
              </a:rPr>
              <a:t>ς</a:t>
            </a:r>
            <a:endParaRPr lang="el-GR" smtClean="0">
              <a:solidFill>
                <a:srgbClr val="3333FF"/>
              </a:solidFill>
              <a:latin typeface="Arial" charset="0"/>
            </a:endParaRPr>
          </a:p>
          <a:p>
            <a:pPr lvl="1" eaLnBrk="1" hangingPunct="1">
              <a:buFont typeface="Monotype Sorts" pitchFamily="2" charset="2"/>
              <a:buNone/>
            </a:pPr>
            <a:r>
              <a:rPr lang="el-GR" smtClean="0">
                <a:sym typeface="Wingdings" pitchFamily="2" charset="2"/>
              </a:rPr>
              <a:t></a:t>
            </a:r>
            <a:r>
              <a:rPr lang="el-GR" smtClean="0">
                <a:latin typeface="Arial" charset="0"/>
                <a:sym typeface="Wingdings" pitchFamily="2" charset="2"/>
              </a:rPr>
              <a:t> </a:t>
            </a:r>
            <a:r>
              <a:rPr lang="el-GR" smtClean="0"/>
              <a:t>Μεταδίδουν σε διαφορετικούς ρυθμούς</a:t>
            </a:r>
            <a:r>
              <a:rPr lang="el-GR" smtClean="0">
                <a:latin typeface="Arial" charset="0"/>
              </a:rPr>
              <a:t> </a:t>
            </a:r>
            <a:r>
              <a:rPr lang="el-GR" smtClean="0"/>
              <a:t>(bandwidths) που </a:t>
            </a:r>
            <a:r>
              <a:rPr lang="el-GR" smtClean="0">
                <a:latin typeface="Arial" charset="0"/>
              </a:rPr>
              <a:t> </a:t>
            </a:r>
            <a:r>
              <a:rPr lang="el-GR" smtClean="0"/>
              <a:t>μετρώνται σε bits/sec</a:t>
            </a:r>
            <a:endParaRPr lang="en-GB"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3481"/>
          <a:stretch>
            <a:fillRect/>
          </a:stretch>
        </p:blipFill>
        <p:spPr bwMode="auto">
          <a:xfrm>
            <a:off x="0" y="1057275"/>
            <a:ext cx="5019675" cy="5800725"/>
          </a:xfrm>
          <a:prstGeom prst="rect">
            <a:avLst/>
          </a:prstGeom>
          <a:noFill/>
          <a:ln w="9525">
            <a:noFill/>
            <a:miter lim="800000"/>
            <a:headEnd/>
            <a:tailEnd/>
          </a:ln>
        </p:spPr>
      </p:pic>
      <p:sp>
        <p:nvSpPr>
          <p:cNvPr id="36867" name="Title 1"/>
          <p:cNvSpPr>
            <a:spLocks noGrp="1"/>
          </p:cNvSpPr>
          <p:nvPr>
            <p:ph type="title" idx="4294967295"/>
          </p:nvPr>
        </p:nvSpPr>
        <p:spPr/>
        <p:txBody>
          <a:bodyPr/>
          <a:lstStyle/>
          <a:p>
            <a:pPr eaLnBrk="1" hangingPunct="1"/>
            <a:r>
              <a:rPr lang="el-GR" smtClean="0"/>
              <a:t>Στοιχεία που συνθέτουν</a:t>
            </a:r>
            <a:r>
              <a:rPr lang="el-GR" smtClean="0">
                <a:latin typeface="Arial" charset="0"/>
              </a:rPr>
              <a:t> το Διαδίκτυο</a:t>
            </a:r>
            <a:endParaRPr lang="en-GB" smtClean="0">
              <a:latin typeface="Arial" charset="0"/>
            </a:endParaRPr>
          </a:p>
        </p:txBody>
      </p:sp>
      <p:sp>
        <p:nvSpPr>
          <p:cNvPr id="36868" name="Text Box 5"/>
          <p:cNvSpPr txBox="1">
            <a:spLocks noChangeArrowheads="1"/>
          </p:cNvSpPr>
          <p:nvPr/>
        </p:nvSpPr>
        <p:spPr bwMode="auto">
          <a:xfrm>
            <a:off x="4643438" y="3500438"/>
            <a:ext cx="3111500" cy="336550"/>
          </a:xfrm>
          <a:prstGeom prst="rect">
            <a:avLst/>
          </a:prstGeom>
          <a:noFill/>
          <a:ln w="12700">
            <a:noFill/>
            <a:miter lim="800000"/>
            <a:headEnd type="none" w="sm" len="sm"/>
            <a:tailEnd type="none" w="sm" len="sm"/>
          </a:ln>
        </p:spPr>
        <p:txBody>
          <a:bodyPr wrap="none">
            <a:spAutoFit/>
          </a:bodyPr>
          <a:lstStyle/>
          <a:p>
            <a:r>
              <a:rPr lang="en-US" b="1">
                <a:latin typeface="Arial" charset="0"/>
              </a:rPr>
              <a:t>Internet Service Provider (ISP</a:t>
            </a:r>
            <a:r>
              <a:rPr lang="en-US">
                <a:latin typeface="Arial" charset="0"/>
              </a:rPr>
              <a:t>)</a:t>
            </a:r>
            <a:endParaRPr lang="el-GR">
              <a:latin typeface="Arial" charset="0"/>
            </a:endParaRPr>
          </a:p>
        </p:txBody>
      </p:sp>
      <p:sp>
        <p:nvSpPr>
          <p:cNvPr id="36869" name="Rectangle 7"/>
          <p:cNvSpPr>
            <a:spLocks noChangeArrowheads="1"/>
          </p:cNvSpPr>
          <p:nvPr/>
        </p:nvSpPr>
        <p:spPr bwMode="auto">
          <a:xfrm>
            <a:off x="4198938" y="4868863"/>
            <a:ext cx="4945062" cy="1570037"/>
          </a:xfrm>
          <a:prstGeom prst="rect">
            <a:avLst/>
          </a:prstGeom>
          <a:noFill/>
          <a:ln w="12700">
            <a:noFill/>
            <a:miter lim="800000"/>
            <a:headEnd type="none" w="sm" len="sm"/>
            <a:tailEnd type="none" w="sm" len="sm"/>
          </a:ln>
        </p:spPr>
        <p:txBody>
          <a:bodyPr>
            <a:spAutoFit/>
          </a:bodyPr>
          <a:lstStyle/>
          <a:p>
            <a:pPr algn="l"/>
            <a:r>
              <a:rPr lang="el-GR" sz="2400" b="1">
                <a:latin typeface="Arial" charset="0"/>
              </a:rPr>
              <a:t>Σύνολο από κόμβους οι οποίοι </a:t>
            </a:r>
          </a:p>
          <a:p>
            <a:pPr algn="l"/>
            <a:r>
              <a:rPr lang="el-GR" sz="2400" b="1">
                <a:latin typeface="Arial" charset="0"/>
              </a:rPr>
              <a:t>διασυνδέονται για την ανταλλαγή </a:t>
            </a:r>
          </a:p>
          <a:p>
            <a:pPr algn="l"/>
            <a:r>
              <a:rPr lang="el-GR" sz="2400" b="1">
                <a:latin typeface="Arial" charset="0"/>
              </a:rPr>
              <a:t>πληροφορίας</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l-GR" smtClean="0"/>
              <a:t>Βασικά δομικά στοιχεία ενός δικτύου</a:t>
            </a:r>
            <a:endParaRPr lang="en-GB" smtClean="0"/>
          </a:p>
        </p:txBody>
      </p:sp>
      <p:sp>
        <p:nvSpPr>
          <p:cNvPr id="37891" name="Content Placeholder 2"/>
          <p:cNvSpPr>
            <a:spLocks noGrp="1"/>
          </p:cNvSpPr>
          <p:nvPr>
            <p:ph idx="4294967295"/>
          </p:nvPr>
        </p:nvSpPr>
        <p:spPr>
          <a:xfrm>
            <a:off x="349250" y="1143000"/>
            <a:ext cx="9047163" cy="4648200"/>
          </a:xfrm>
        </p:spPr>
        <p:txBody>
          <a:bodyPr/>
          <a:lstStyle/>
          <a:p>
            <a:pPr eaLnBrk="1" hangingPunct="1"/>
            <a:r>
              <a:rPr lang="el-GR" b="1" smtClean="0">
                <a:solidFill>
                  <a:schemeClr val="hlink"/>
                </a:solidFill>
              </a:rPr>
              <a:t>Κόμβοι</a:t>
            </a:r>
            <a:r>
              <a:rPr lang="en-US" b="1" smtClean="0"/>
              <a:t>:</a:t>
            </a:r>
            <a:r>
              <a:rPr lang="en-US" smtClean="0"/>
              <a:t> </a:t>
            </a:r>
            <a:r>
              <a:rPr lang="el-GR" smtClean="0"/>
              <a:t>υπολογιστές, εξειδικευμένες συσκευές</a:t>
            </a:r>
            <a:r>
              <a:rPr lang="en-US" smtClean="0"/>
              <a:t> …</a:t>
            </a:r>
          </a:p>
          <a:p>
            <a:pPr lvl="1" eaLnBrk="1" hangingPunct="1"/>
            <a:endParaRPr lang="el-GR" sz="2400" smtClean="0"/>
          </a:p>
          <a:p>
            <a:pPr lvl="1" eaLnBrk="1" hangingPunct="1"/>
            <a:r>
              <a:rPr lang="el-GR" sz="2400" b="1" smtClean="0">
                <a:solidFill>
                  <a:schemeClr val="tx2"/>
                </a:solidFill>
              </a:rPr>
              <a:t>Σταθμοί </a:t>
            </a:r>
            <a:r>
              <a:rPr lang="el-GR" sz="2400" smtClean="0">
                <a:solidFill>
                  <a:schemeClr val="tx2"/>
                </a:solidFill>
              </a:rPr>
              <a:t>(τερματικά συστήματα)</a:t>
            </a:r>
            <a:endParaRPr lang="en-US" sz="2400" smtClean="0">
              <a:solidFill>
                <a:schemeClr val="tx2"/>
              </a:solidFill>
            </a:endParaRPr>
          </a:p>
          <a:p>
            <a:pPr lvl="1" eaLnBrk="1" hangingPunct="1"/>
            <a:r>
              <a:rPr lang="el-GR" sz="2400" b="1" smtClean="0">
                <a:solidFill>
                  <a:schemeClr val="tx2"/>
                </a:solidFill>
              </a:rPr>
              <a:t>Δρομολογητές</a:t>
            </a:r>
            <a:r>
              <a:rPr lang="el-GR" sz="2400" smtClean="0">
                <a:solidFill>
                  <a:schemeClr val="tx2"/>
                </a:solidFill>
              </a:rPr>
              <a:t> (μεταγωγείς)</a:t>
            </a:r>
            <a:endParaRPr lang="en-US" sz="2400" smtClean="0">
              <a:solidFill>
                <a:schemeClr val="tx2"/>
              </a:solidFill>
            </a:endParaRPr>
          </a:p>
          <a:p>
            <a:pPr lvl="1" eaLnBrk="1" hangingPunct="1">
              <a:buFont typeface="Monotype Sorts" pitchFamily="2" charset="2"/>
              <a:buNone/>
            </a:pPr>
            <a:endParaRPr lang="en-US" sz="2400" smtClean="0">
              <a:solidFill>
                <a:schemeClr val="tx2"/>
              </a:solidFill>
            </a:endParaRPr>
          </a:p>
          <a:p>
            <a:pPr lvl="1" eaLnBrk="1" hangingPunct="1">
              <a:buFont typeface="Monotype Sorts" pitchFamily="2" charset="2"/>
              <a:buNone/>
            </a:pPr>
            <a:r>
              <a:rPr lang="el-GR" sz="2400" smtClean="0">
                <a:solidFill>
                  <a:schemeClr val="tx2"/>
                </a:solidFill>
                <a:sym typeface="Wingdings" pitchFamily="2" charset="2"/>
              </a:rPr>
              <a:t></a:t>
            </a:r>
            <a:r>
              <a:rPr lang="en-US" sz="2400" smtClean="0">
                <a:solidFill>
                  <a:schemeClr val="tx2"/>
                </a:solidFill>
                <a:sym typeface="Wingdings" pitchFamily="2" charset="2"/>
              </a:rPr>
              <a:t> </a:t>
            </a:r>
            <a:r>
              <a:rPr lang="el-GR" sz="2400" smtClean="0"/>
              <a:t>Οι κόμβοι τρέχουν</a:t>
            </a:r>
            <a:r>
              <a:rPr lang="el-GR" sz="2400" smtClean="0">
                <a:solidFill>
                  <a:schemeClr val="tx2"/>
                </a:solidFill>
              </a:rPr>
              <a:t> </a:t>
            </a:r>
            <a:r>
              <a:rPr lang="el-GR" sz="2400" b="1" smtClean="0">
                <a:solidFill>
                  <a:schemeClr val="tx2"/>
                </a:solidFill>
              </a:rPr>
              <a:t>πρωτόκολλα </a:t>
            </a:r>
          </a:p>
          <a:p>
            <a:pPr lvl="1" eaLnBrk="1" hangingPunct="1"/>
            <a:endParaRPr lang="en-US" sz="2400" smtClean="0"/>
          </a:p>
          <a:p>
            <a:pPr eaLnBrk="1" hangingPunct="1">
              <a:lnSpc>
                <a:spcPct val="80000"/>
              </a:lnSpc>
            </a:pPr>
            <a:r>
              <a:rPr lang="el-GR" b="1" smtClean="0">
                <a:solidFill>
                  <a:schemeClr val="hlink"/>
                </a:solidFill>
              </a:rPr>
              <a:t>Πρωτόκολλα δικτύων</a:t>
            </a:r>
            <a:r>
              <a:rPr lang="en-US" smtClean="0"/>
              <a:t>: </a:t>
            </a:r>
            <a:r>
              <a:rPr lang="el-GR" smtClean="0"/>
              <a:t>ορίζουν τους </a:t>
            </a:r>
            <a:r>
              <a:rPr lang="el-GR" b="1" smtClean="0"/>
              <a:t>κανόνες επικοινωνίας</a:t>
            </a:r>
            <a:r>
              <a:rPr lang="el-GR" smtClean="0"/>
              <a:t> (</a:t>
            </a:r>
            <a:r>
              <a:rPr lang="en-US" smtClean="0"/>
              <a:t>format) </a:t>
            </a:r>
            <a:r>
              <a:rPr lang="el-GR" smtClean="0"/>
              <a:t>και ελέγχουν την ανταλλαγή δεδομένων</a:t>
            </a:r>
            <a:endParaRPr lang="en-US" smtClean="0"/>
          </a:p>
          <a:p>
            <a:pPr eaLnBrk="1" hangingPunct="1"/>
            <a:endParaRPr lang="en-US" sz="2000" smtClean="0"/>
          </a:p>
          <a:p>
            <a:pPr eaLnBrk="1" hangingPunct="1"/>
            <a:endParaRPr lang="en-GB"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l-GR" smtClean="0"/>
              <a:t>Βασικά δομικά στοιχεία</a:t>
            </a:r>
            <a:r>
              <a:rPr lang="el-GR" smtClean="0">
                <a:latin typeface="Arial" charset="0"/>
              </a:rPr>
              <a:t> </a:t>
            </a:r>
            <a:r>
              <a:rPr lang="el-GR" smtClean="0"/>
              <a:t>(συνέχεια)</a:t>
            </a:r>
            <a:endParaRPr lang="en-GB" b="1" smtClean="0"/>
          </a:p>
        </p:txBody>
      </p:sp>
      <p:sp>
        <p:nvSpPr>
          <p:cNvPr id="38915" name="Content Placeholder 2"/>
          <p:cNvSpPr>
            <a:spLocks noGrp="1"/>
          </p:cNvSpPr>
          <p:nvPr>
            <p:ph idx="4294967295"/>
          </p:nvPr>
        </p:nvSpPr>
        <p:spPr>
          <a:xfrm>
            <a:off x="285750" y="1143000"/>
            <a:ext cx="8229600" cy="5500688"/>
          </a:xfrm>
        </p:spPr>
        <p:txBody>
          <a:bodyPr/>
          <a:lstStyle/>
          <a:p>
            <a:pPr eaLnBrk="1" hangingPunct="1"/>
            <a:r>
              <a:rPr lang="el-GR" smtClean="0"/>
              <a:t>Σύνδεσμοι</a:t>
            </a:r>
          </a:p>
          <a:p>
            <a:pPr lvl="1" eaLnBrk="1" hangingPunct="1"/>
            <a:r>
              <a:rPr lang="el-GR" sz="2400" smtClean="0"/>
              <a:t>χάλκινα καλώδια</a:t>
            </a:r>
          </a:p>
          <a:p>
            <a:pPr lvl="1" eaLnBrk="1" hangingPunct="1"/>
            <a:r>
              <a:rPr lang="el-GR" sz="2400" smtClean="0"/>
              <a:t>ομοαξονικά καλώδια (σπάνια πλέον)</a:t>
            </a:r>
          </a:p>
          <a:p>
            <a:pPr lvl="1" eaLnBrk="1" hangingPunct="1"/>
            <a:r>
              <a:rPr lang="el-GR" sz="2400" smtClean="0"/>
              <a:t>οπτικές ίνες</a:t>
            </a:r>
          </a:p>
          <a:p>
            <a:pPr lvl="1" eaLnBrk="1" hangingPunct="1"/>
            <a:r>
              <a:rPr lang="el-GR" sz="2400" smtClean="0"/>
              <a:t>ασύρματες ζεύξεις</a:t>
            </a:r>
          </a:p>
          <a:p>
            <a:pPr eaLnBrk="1" hangingPunct="1"/>
            <a:r>
              <a:rPr lang="el-GR" smtClean="0"/>
              <a:t>Τρόποι σύνδεσης</a:t>
            </a:r>
            <a:endParaRPr lang="en-GB" smtClean="0"/>
          </a:p>
          <a:p>
            <a:pPr lvl="1" eaLnBrk="1" hangingPunct="1"/>
            <a:r>
              <a:rPr lang="el-GR" sz="2400" smtClean="0">
                <a:solidFill>
                  <a:schemeClr val="tx2"/>
                </a:solidFill>
              </a:rPr>
              <a:t>σημείο-προς-σημείο</a:t>
            </a:r>
            <a:r>
              <a:rPr lang="en-GB" sz="2400" smtClean="0">
                <a:solidFill>
                  <a:schemeClr val="tx2"/>
                </a:solidFill>
              </a:rPr>
              <a:t> </a:t>
            </a:r>
            <a:r>
              <a:rPr lang="el-GR" sz="2400" smtClean="0">
                <a:solidFill>
                  <a:schemeClr val="tx2"/>
                </a:solidFill>
              </a:rPr>
              <a:t>	(</a:t>
            </a:r>
            <a:r>
              <a:rPr lang="en-US" sz="2400" smtClean="0">
                <a:solidFill>
                  <a:schemeClr val="tx2"/>
                </a:solidFill>
              </a:rPr>
              <a:t>point-to-point</a:t>
            </a:r>
            <a:r>
              <a:rPr lang="el-GR" sz="2400" smtClean="0">
                <a:solidFill>
                  <a:schemeClr val="tx2"/>
                </a:solidFill>
              </a:rPr>
              <a:t>)</a:t>
            </a:r>
            <a:endParaRPr lang="en-US" sz="2400" smtClean="0">
              <a:solidFill>
                <a:schemeClr val="tx2"/>
              </a:solidFill>
            </a:endParaRPr>
          </a:p>
          <a:p>
            <a:pPr lvl="1" eaLnBrk="1" hangingPunct="1"/>
            <a:endParaRPr lang="en-GB" smtClean="0">
              <a:solidFill>
                <a:schemeClr val="tx2"/>
              </a:solidFill>
            </a:endParaRPr>
          </a:p>
          <a:p>
            <a:pPr lvl="1" eaLnBrk="1" hangingPunct="1"/>
            <a:endParaRPr lang="en-GB" sz="2400" smtClean="0">
              <a:solidFill>
                <a:schemeClr val="tx2"/>
              </a:solidFill>
            </a:endParaRPr>
          </a:p>
          <a:p>
            <a:pPr lvl="1" eaLnBrk="1" hangingPunct="1"/>
            <a:r>
              <a:rPr lang="el-GR" sz="2400" smtClean="0">
                <a:solidFill>
                  <a:schemeClr val="tx2"/>
                </a:solidFill>
              </a:rPr>
              <a:t>πολλαπλή πρόσβαση</a:t>
            </a:r>
            <a:r>
              <a:rPr lang="en-GB" sz="2400" smtClean="0">
                <a:solidFill>
                  <a:schemeClr val="tx2"/>
                </a:solidFill>
              </a:rPr>
              <a:t> </a:t>
            </a:r>
            <a:r>
              <a:rPr lang="el-GR" sz="2400" smtClean="0">
                <a:solidFill>
                  <a:schemeClr val="tx2"/>
                </a:solidFill>
              </a:rPr>
              <a:t>(</a:t>
            </a:r>
            <a:r>
              <a:rPr lang="en-US" sz="2400" smtClean="0">
                <a:solidFill>
                  <a:schemeClr val="tx2"/>
                </a:solidFill>
              </a:rPr>
              <a:t>multiple access</a:t>
            </a:r>
            <a:r>
              <a:rPr lang="el-GR" sz="2400" smtClean="0">
                <a:solidFill>
                  <a:schemeClr val="tx2"/>
                </a:solidFill>
              </a:rPr>
              <a:t>)</a:t>
            </a:r>
          </a:p>
          <a:p>
            <a:pPr lvl="1" eaLnBrk="1" hangingPunct="1">
              <a:buFont typeface="Monotype Sorts" pitchFamily="2" charset="2"/>
              <a:buNone/>
            </a:pPr>
            <a:endParaRPr lang="en-GB" smtClean="0"/>
          </a:p>
        </p:txBody>
      </p:sp>
      <p:grpSp>
        <p:nvGrpSpPr>
          <p:cNvPr id="38916" name="Group 4"/>
          <p:cNvGrpSpPr>
            <a:grpSpLocks/>
          </p:cNvGrpSpPr>
          <p:nvPr/>
        </p:nvGrpSpPr>
        <p:grpSpPr bwMode="auto">
          <a:xfrm>
            <a:off x="1214438" y="4357688"/>
            <a:ext cx="3886200" cy="457200"/>
            <a:chOff x="1326" y="1114"/>
            <a:chExt cx="3278" cy="403"/>
          </a:xfrm>
        </p:grpSpPr>
        <p:sp>
          <p:nvSpPr>
            <p:cNvPr id="38929" name="Freeform 5"/>
            <p:cNvSpPr>
              <a:spLocks/>
            </p:cNvSpPr>
            <p:nvPr/>
          </p:nvSpPr>
          <p:spPr bwMode="auto">
            <a:xfrm>
              <a:off x="1326" y="1114"/>
              <a:ext cx="403" cy="403"/>
            </a:xfrm>
            <a:custGeom>
              <a:avLst/>
              <a:gdLst>
                <a:gd name="T0" fmla="*/ 398 w 403"/>
                <a:gd name="T1" fmla="*/ 398 h 403"/>
                <a:gd name="T2" fmla="*/ 403 w 403"/>
                <a:gd name="T3" fmla="*/ 0 h 403"/>
                <a:gd name="T4" fmla="*/ 0 w 403"/>
                <a:gd name="T5" fmla="*/ 0 h 403"/>
                <a:gd name="T6" fmla="*/ 0 w 403"/>
                <a:gd name="T7" fmla="*/ 403 h 403"/>
                <a:gd name="T8" fmla="*/ 403 w 403"/>
                <a:gd name="T9" fmla="*/ 403 h 403"/>
                <a:gd name="T10" fmla="*/ 403 w 403"/>
                <a:gd name="T11" fmla="*/ 403 h 403"/>
                <a:gd name="T12" fmla="*/ 0 60000 65536"/>
                <a:gd name="T13" fmla="*/ 0 60000 65536"/>
                <a:gd name="T14" fmla="*/ 0 60000 65536"/>
                <a:gd name="T15" fmla="*/ 0 60000 65536"/>
                <a:gd name="T16" fmla="*/ 0 60000 65536"/>
                <a:gd name="T17" fmla="*/ 0 60000 65536"/>
                <a:gd name="T18" fmla="*/ 0 w 403"/>
                <a:gd name="T19" fmla="*/ 0 h 403"/>
                <a:gd name="T20" fmla="*/ 403 w 403"/>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403" h="403">
                  <a:moveTo>
                    <a:pt x="398" y="398"/>
                  </a:moveTo>
                  <a:lnTo>
                    <a:pt x="403" y="0"/>
                  </a:lnTo>
                  <a:lnTo>
                    <a:pt x="0" y="0"/>
                  </a:lnTo>
                  <a:lnTo>
                    <a:pt x="0" y="403"/>
                  </a:lnTo>
                  <a:lnTo>
                    <a:pt x="403" y="403"/>
                  </a:lnTo>
                </a:path>
              </a:pathLst>
            </a:custGeom>
            <a:noFill/>
            <a:ln w="15875">
              <a:solidFill>
                <a:srgbClr val="000000"/>
              </a:solidFill>
              <a:round/>
              <a:headEnd/>
              <a:tailEnd/>
            </a:ln>
          </p:spPr>
          <p:txBody>
            <a:bodyPr/>
            <a:lstStyle/>
            <a:p>
              <a:endParaRPr lang="en-GB"/>
            </a:p>
          </p:txBody>
        </p:sp>
        <p:sp>
          <p:nvSpPr>
            <p:cNvPr id="38930" name="Freeform 6"/>
            <p:cNvSpPr>
              <a:spLocks/>
            </p:cNvSpPr>
            <p:nvPr/>
          </p:nvSpPr>
          <p:spPr bwMode="auto">
            <a:xfrm>
              <a:off x="4205" y="1114"/>
              <a:ext cx="399" cy="403"/>
            </a:xfrm>
            <a:custGeom>
              <a:avLst/>
              <a:gdLst>
                <a:gd name="T0" fmla="*/ 399 w 399"/>
                <a:gd name="T1" fmla="*/ 398 h 403"/>
                <a:gd name="T2" fmla="*/ 399 w 399"/>
                <a:gd name="T3" fmla="*/ 0 h 403"/>
                <a:gd name="T4" fmla="*/ 0 w 399"/>
                <a:gd name="T5" fmla="*/ 0 h 403"/>
                <a:gd name="T6" fmla="*/ 0 w 399"/>
                <a:gd name="T7" fmla="*/ 403 h 403"/>
                <a:gd name="T8" fmla="*/ 399 w 399"/>
                <a:gd name="T9" fmla="*/ 403 h 403"/>
                <a:gd name="T10" fmla="*/ 399 w 399"/>
                <a:gd name="T11" fmla="*/ 403 h 403"/>
                <a:gd name="T12" fmla="*/ 0 60000 65536"/>
                <a:gd name="T13" fmla="*/ 0 60000 65536"/>
                <a:gd name="T14" fmla="*/ 0 60000 65536"/>
                <a:gd name="T15" fmla="*/ 0 60000 65536"/>
                <a:gd name="T16" fmla="*/ 0 60000 65536"/>
                <a:gd name="T17" fmla="*/ 0 60000 65536"/>
                <a:gd name="T18" fmla="*/ 0 w 399"/>
                <a:gd name="T19" fmla="*/ 0 h 403"/>
                <a:gd name="T20" fmla="*/ 399 w 399"/>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9" h="403">
                  <a:moveTo>
                    <a:pt x="399" y="398"/>
                  </a:moveTo>
                  <a:lnTo>
                    <a:pt x="399" y="0"/>
                  </a:lnTo>
                  <a:lnTo>
                    <a:pt x="0" y="0"/>
                  </a:lnTo>
                  <a:lnTo>
                    <a:pt x="0" y="403"/>
                  </a:lnTo>
                  <a:lnTo>
                    <a:pt x="399" y="403"/>
                  </a:lnTo>
                </a:path>
              </a:pathLst>
            </a:custGeom>
            <a:noFill/>
            <a:ln w="15875">
              <a:solidFill>
                <a:srgbClr val="000000"/>
              </a:solidFill>
              <a:round/>
              <a:headEnd/>
              <a:tailEnd/>
            </a:ln>
          </p:spPr>
          <p:txBody>
            <a:bodyPr/>
            <a:lstStyle/>
            <a:p>
              <a:endParaRPr lang="en-GB"/>
            </a:p>
          </p:txBody>
        </p:sp>
        <p:sp>
          <p:nvSpPr>
            <p:cNvPr id="38931" name="Line 7"/>
            <p:cNvSpPr>
              <a:spLocks noChangeShapeType="1"/>
            </p:cNvSpPr>
            <p:nvPr/>
          </p:nvSpPr>
          <p:spPr bwMode="auto">
            <a:xfrm>
              <a:off x="1724" y="1316"/>
              <a:ext cx="2481" cy="1"/>
            </a:xfrm>
            <a:prstGeom prst="line">
              <a:avLst/>
            </a:prstGeom>
            <a:noFill/>
            <a:ln w="15875">
              <a:solidFill>
                <a:srgbClr val="000000"/>
              </a:solidFill>
              <a:round/>
              <a:headEnd/>
              <a:tailEnd/>
            </a:ln>
          </p:spPr>
          <p:txBody>
            <a:bodyPr/>
            <a:lstStyle/>
            <a:p>
              <a:endParaRPr lang="en-US"/>
            </a:p>
          </p:txBody>
        </p:sp>
      </p:grpSp>
      <p:grpSp>
        <p:nvGrpSpPr>
          <p:cNvPr id="38917" name="Group 8"/>
          <p:cNvGrpSpPr>
            <a:grpSpLocks/>
          </p:cNvGrpSpPr>
          <p:nvPr/>
        </p:nvGrpSpPr>
        <p:grpSpPr bwMode="auto">
          <a:xfrm>
            <a:off x="1285875" y="5643563"/>
            <a:ext cx="3886200" cy="914400"/>
            <a:chOff x="1326" y="1981"/>
            <a:chExt cx="3278" cy="863"/>
          </a:xfrm>
        </p:grpSpPr>
        <p:sp>
          <p:nvSpPr>
            <p:cNvPr id="38918" name="Freeform 9"/>
            <p:cNvSpPr>
              <a:spLocks/>
            </p:cNvSpPr>
            <p:nvPr/>
          </p:nvSpPr>
          <p:spPr bwMode="auto">
            <a:xfrm>
              <a:off x="1326" y="1996"/>
              <a:ext cx="403" cy="403"/>
            </a:xfrm>
            <a:custGeom>
              <a:avLst/>
              <a:gdLst>
                <a:gd name="T0" fmla="*/ 398 w 403"/>
                <a:gd name="T1" fmla="*/ 398 h 403"/>
                <a:gd name="T2" fmla="*/ 403 w 403"/>
                <a:gd name="T3" fmla="*/ 0 h 403"/>
                <a:gd name="T4" fmla="*/ 0 w 403"/>
                <a:gd name="T5" fmla="*/ 0 h 403"/>
                <a:gd name="T6" fmla="*/ 0 w 403"/>
                <a:gd name="T7" fmla="*/ 403 h 403"/>
                <a:gd name="T8" fmla="*/ 403 w 403"/>
                <a:gd name="T9" fmla="*/ 403 h 403"/>
                <a:gd name="T10" fmla="*/ 403 w 403"/>
                <a:gd name="T11" fmla="*/ 403 h 403"/>
                <a:gd name="T12" fmla="*/ 0 60000 65536"/>
                <a:gd name="T13" fmla="*/ 0 60000 65536"/>
                <a:gd name="T14" fmla="*/ 0 60000 65536"/>
                <a:gd name="T15" fmla="*/ 0 60000 65536"/>
                <a:gd name="T16" fmla="*/ 0 60000 65536"/>
                <a:gd name="T17" fmla="*/ 0 60000 65536"/>
                <a:gd name="T18" fmla="*/ 0 w 403"/>
                <a:gd name="T19" fmla="*/ 0 h 403"/>
                <a:gd name="T20" fmla="*/ 403 w 403"/>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403" h="403">
                  <a:moveTo>
                    <a:pt x="398" y="398"/>
                  </a:moveTo>
                  <a:lnTo>
                    <a:pt x="403" y="0"/>
                  </a:lnTo>
                  <a:lnTo>
                    <a:pt x="0" y="0"/>
                  </a:lnTo>
                  <a:lnTo>
                    <a:pt x="0" y="403"/>
                  </a:lnTo>
                  <a:lnTo>
                    <a:pt x="403" y="403"/>
                  </a:lnTo>
                </a:path>
              </a:pathLst>
            </a:custGeom>
            <a:noFill/>
            <a:ln w="15875">
              <a:solidFill>
                <a:srgbClr val="000000"/>
              </a:solidFill>
              <a:round/>
              <a:headEnd/>
              <a:tailEnd/>
            </a:ln>
          </p:spPr>
          <p:txBody>
            <a:bodyPr/>
            <a:lstStyle/>
            <a:p>
              <a:endParaRPr lang="en-GB"/>
            </a:p>
          </p:txBody>
        </p:sp>
        <p:sp>
          <p:nvSpPr>
            <p:cNvPr id="38919" name="Freeform 10"/>
            <p:cNvSpPr>
              <a:spLocks/>
            </p:cNvSpPr>
            <p:nvPr/>
          </p:nvSpPr>
          <p:spPr bwMode="auto">
            <a:xfrm>
              <a:off x="4205" y="1996"/>
              <a:ext cx="399" cy="403"/>
            </a:xfrm>
            <a:custGeom>
              <a:avLst/>
              <a:gdLst>
                <a:gd name="T0" fmla="*/ 399 w 399"/>
                <a:gd name="T1" fmla="*/ 398 h 403"/>
                <a:gd name="T2" fmla="*/ 399 w 399"/>
                <a:gd name="T3" fmla="*/ 0 h 403"/>
                <a:gd name="T4" fmla="*/ 0 w 399"/>
                <a:gd name="T5" fmla="*/ 0 h 403"/>
                <a:gd name="T6" fmla="*/ 0 w 399"/>
                <a:gd name="T7" fmla="*/ 403 h 403"/>
                <a:gd name="T8" fmla="*/ 399 w 399"/>
                <a:gd name="T9" fmla="*/ 403 h 403"/>
                <a:gd name="T10" fmla="*/ 399 w 399"/>
                <a:gd name="T11" fmla="*/ 403 h 403"/>
                <a:gd name="T12" fmla="*/ 0 60000 65536"/>
                <a:gd name="T13" fmla="*/ 0 60000 65536"/>
                <a:gd name="T14" fmla="*/ 0 60000 65536"/>
                <a:gd name="T15" fmla="*/ 0 60000 65536"/>
                <a:gd name="T16" fmla="*/ 0 60000 65536"/>
                <a:gd name="T17" fmla="*/ 0 60000 65536"/>
                <a:gd name="T18" fmla="*/ 0 w 399"/>
                <a:gd name="T19" fmla="*/ 0 h 403"/>
                <a:gd name="T20" fmla="*/ 399 w 399"/>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9" h="403">
                  <a:moveTo>
                    <a:pt x="399" y="398"/>
                  </a:moveTo>
                  <a:lnTo>
                    <a:pt x="399" y="0"/>
                  </a:lnTo>
                  <a:lnTo>
                    <a:pt x="0" y="0"/>
                  </a:lnTo>
                  <a:lnTo>
                    <a:pt x="0" y="403"/>
                  </a:lnTo>
                  <a:lnTo>
                    <a:pt x="399" y="403"/>
                  </a:lnTo>
                </a:path>
              </a:pathLst>
            </a:custGeom>
            <a:noFill/>
            <a:ln w="15875">
              <a:solidFill>
                <a:srgbClr val="000000"/>
              </a:solidFill>
              <a:round/>
              <a:headEnd/>
              <a:tailEnd/>
            </a:ln>
          </p:spPr>
          <p:txBody>
            <a:bodyPr/>
            <a:lstStyle/>
            <a:p>
              <a:endParaRPr lang="en-GB"/>
            </a:p>
          </p:txBody>
        </p:sp>
        <p:sp>
          <p:nvSpPr>
            <p:cNvPr id="38920" name="Freeform 11"/>
            <p:cNvSpPr>
              <a:spLocks/>
            </p:cNvSpPr>
            <p:nvPr/>
          </p:nvSpPr>
          <p:spPr bwMode="auto">
            <a:xfrm>
              <a:off x="2148" y="1996"/>
              <a:ext cx="398" cy="403"/>
            </a:xfrm>
            <a:custGeom>
              <a:avLst/>
              <a:gdLst>
                <a:gd name="T0" fmla="*/ 398 w 398"/>
                <a:gd name="T1" fmla="*/ 398 h 403"/>
                <a:gd name="T2" fmla="*/ 398 w 398"/>
                <a:gd name="T3" fmla="*/ 0 h 403"/>
                <a:gd name="T4" fmla="*/ 0 w 398"/>
                <a:gd name="T5" fmla="*/ 0 h 403"/>
                <a:gd name="T6" fmla="*/ 0 w 398"/>
                <a:gd name="T7" fmla="*/ 403 h 403"/>
                <a:gd name="T8" fmla="*/ 398 w 398"/>
                <a:gd name="T9" fmla="*/ 403 h 403"/>
                <a:gd name="T10" fmla="*/ 398 w 398"/>
                <a:gd name="T11" fmla="*/ 403 h 403"/>
                <a:gd name="T12" fmla="*/ 0 60000 65536"/>
                <a:gd name="T13" fmla="*/ 0 60000 65536"/>
                <a:gd name="T14" fmla="*/ 0 60000 65536"/>
                <a:gd name="T15" fmla="*/ 0 60000 65536"/>
                <a:gd name="T16" fmla="*/ 0 60000 65536"/>
                <a:gd name="T17" fmla="*/ 0 60000 65536"/>
                <a:gd name="T18" fmla="*/ 0 w 398"/>
                <a:gd name="T19" fmla="*/ 0 h 403"/>
                <a:gd name="T20" fmla="*/ 398 w 39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8" h="403">
                  <a:moveTo>
                    <a:pt x="398" y="398"/>
                  </a:moveTo>
                  <a:lnTo>
                    <a:pt x="398" y="0"/>
                  </a:lnTo>
                  <a:lnTo>
                    <a:pt x="0" y="0"/>
                  </a:lnTo>
                  <a:lnTo>
                    <a:pt x="0" y="403"/>
                  </a:lnTo>
                  <a:lnTo>
                    <a:pt x="398" y="403"/>
                  </a:lnTo>
                </a:path>
              </a:pathLst>
            </a:custGeom>
            <a:noFill/>
            <a:ln w="15875">
              <a:solidFill>
                <a:srgbClr val="000000"/>
              </a:solidFill>
              <a:round/>
              <a:headEnd/>
              <a:tailEnd/>
            </a:ln>
          </p:spPr>
          <p:txBody>
            <a:bodyPr/>
            <a:lstStyle/>
            <a:p>
              <a:endParaRPr lang="en-GB"/>
            </a:p>
          </p:txBody>
        </p:sp>
        <p:sp>
          <p:nvSpPr>
            <p:cNvPr id="38921" name="Freeform 12"/>
            <p:cNvSpPr>
              <a:spLocks/>
            </p:cNvSpPr>
            <p:nvPr/>
          </p:nvSpPr>
          <p:spPr bwMode="auto">
            <a:xfrm>
              <a:off x="3024" y="2016"/>
              <a:ext cx="384" cy="384"/>
            </a:xfrm>
            <a:custGeom>
              <a:avLst/>
              <a:gdLst>
                <a:gd name="T0" fmla="*/ 199 w 398"/>
                <a:gd name="T1" fmla="*/ 158 h 403"/>
                <a:gd name="T2" fmla="*/ 202 w 398"/>
                <a:gd name="T3" fmla="*/ 0 h 403"/>
                <a:gd name="T4" fmla="*/ 0 w 398"/>
                <a:gd name="T5" fmla="*/ 0 h 403"/>
                <a:gd name="T6" fmla="*/ 0 w 398"/>
                <a:gd name="T7" fmla="*/ 161 h 403"/>
                <a:gd name="T8" fmla="*/ 202 w 398"/>
                <a:gd name="T9" fmla="*/ 161 h 403"/>
                <a:gd name="T10" fmla="*/ 202 w 398"/>
                <a:gd name="T11" fmla="*/ 161 h 403"/>
                <a:gd name="T12" fmla="*/ 0 60000 65536"/>
                <a:gd name="T13" fmla="*/ 0 60000 65536"/>
                <a:gd name="T14" fmla="*/ 0 60000 65536"/>
                <a:gd name="T15" fmla="*/ 0 60000 65536"/>
                <a:gd name="T16" fmla="*/ 0 60000 65536"/>
                <a:gd name="T17" fmla="*/ 0 60000 65536"/>
                <a:gd name="T18" fmla="*/ 0 w 398"/>
                <a:gd name="T19" fmla="*/ 0 h 403"/>
                <a:gd name="T20" fmla="*/ 398 w 39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8" h="403">
                  <a:moveTo>
                    <a:pt x="393" y="398"/>
                  </a:moveTo>
                  <a:lnTo>
                    <a:pt x="398" y="0"/>
                  </a:lnTo>
                  <a:lnTo>
                    <a:pt x="0" y="0"/>
                  </a:lnTo>
                  <a:lnTo>
                    <a:pt x="0" y="403"/>
                  </a:lnTo>
                  <a:lnTo>
                    <a:pt x="398" y="403"/>
                  </a:lnTo>
                </a:path>
              </a:pathLst>
            </a:custGeom>
            <a:noFill/>
            <a:ln w="15875">
              <a:solidFill>
                <a:srgbClr val="000000"/>
              </a:solidFill>
              <a:round/>
              <a:headEnd/>
              <a:tailEnd/>
            </a:ln>
          </p:spPr>
          <p:txBody>
            <a:bodyPr/>
            <a:lstStyle/>
            <a:p>
              <a:endParaRPr lang="en-GB"/>
            </a:p>
          </p:txBody>
        </p:sp>
        <p:sp>
          <p:nvSpPr>
            <p:cNvPr id="38922" name="Line 13"/>
            <p:cNvSpPr>
              <a:spLocks noChangeShapeType="1"/>
            </p:cNvSpPr>
            <p:nvPr/>
          </p:nvSpPr>
          <p:spPr bwMode="auto">
            <a:xfrm>
              <a:off x="1326" y="2843"/>
              <a:ext cx="3278" cy="1"/>
            </a:xfrm>
            <a:prstGeom prst="line">
              <a:avLst/>
            </a:prstGeom>
            <a:noFill/>
            <a:ln w="15875">
              <a:solidFill>
                <a:srgbClr val="000000"/>
              </a:solidFill>
              <a:round/>
              <a:headEnd/>
              <a:tailEnd/>
            </a:ln>
          </p:spPr>
          <p:txBody>
            <a:bodyPr/>
            <a:lstStyle/>
            <a:p>
              <a:endParaRPr lang="en-US"/>
            </a:p>
          </p:txBody>
        </p:sp>
        <p:sp>
          <p:nvSpPr>
            <p:cNvPr id="38923" name="Line 14"/>
            <p:cNvSpPr>
              <a:spLocks noChangeShapeType="1"/>
            </p:cNvSpPr>
            <p:nvPr/>
          </p:nvSpPr>
          <p:spPr bwMode="auto">
            <a:xfrm>
              <a:off x="1538" y="2394"/>
              <a:ext cx="1" cy="444"/>
            </a:xfrm>
            <a:prstGeom prst="line">
              <a:avLst/>
            </a:prstGeom>
            <a:noFill/>
            <a:ln w="15875">
              <a:solidFill>
                <a:srgbClr val="000000"/>
              </a:solidFill>
              <a:round/>
              <a:headEnd/>
              <a:tailEnd/>
            </a:ln>
          </p:spPr>
          <p:txBody>
            <a:bodyPr/>
            <a:lstStyle/>
            <a:p>
              <a:endParaRPr lang="en-US"/>
            </a:p>
          </p:txBody>
        </p:sp>
        <p:sp>
          <p:nvSpPr>
            <p:cNvPr id="38924" name="Line 15"/>
            <p:cNvSpPr>
              <a:spLocks noChangeShapeType="1"/>
            </p:cNvSpPr>
            <p:nvPr/>
          </p:nvSpPr>
          <p:spPr bwMode="auto">
            <a:xfrm>
              <a:off x="2352" y="2400"/>
              <a:ext cx="5" cy="444"/>
            </a:xfrm>
            <a:prstGeom prst="line">
              <a:avLst/>
            </a:prstGeom>
            <a:noFill/>
            <a:ln w="15875">
              <a:solidFill>
                <a:srgbClr val="000000"/>
              </a:solidFill>
              <a:round/>
              <a:headEnd/>
              <a:tailEnd/>
            </a:ln>
          </p:spPr>
          <p:txBody>
            <a:bodyPr/>
            <a:lstStyle/>
            <a:p>
              <a:endParaRPr lang="en-US"/>
            </a:p>
          </p:txBody>
        </p:sp>
        <p:sp>
          <p:nvSpPr>
            <p:cNvPr id="38925" name="Line 16"/>
            <p:cNvSpPr>
              <a:spLocks noChangeShapeType="1"/>
            </p:cNvSpPr>
            <p:nvPr/>
          </p:nvSpPr>
          <p:spPr bwMode="auto">
            <a:xfrm>
              <a:off x="3187" y="2394"/>
              <a:ext cx="1" cy="444"/>
            </a:xfrm>
            <a:prstGeom prst="line">
              <a:avLst/>
            </a:prstGeom>
            <a:noFill/>
            <a:ln w="15875">
              <a:solidFill>
                <a:srgbClr val="000000"/>
              </a:solidFill>
              <a:round/>
              <a:headEnd/>
              <a:tailEnd/>
            </a:ln>
          </p:spPr>
          <p:txBody>
            <a:bodyPr/>
            <a:lstStyle/>
            <a:p>
              <a:endParaRPr lang="en-US"/>
            </a:p>
          </p:txBody>
        </p:sp>
        <p:sp>
          <p:nvSpPr>
            <p:cNvPr id="38926" name="Line 17"/>
            <p:cNvSpPr>
              <a:spLocks noChangeShapeType="1"/>
            </p:cNvSpPr>
            <p:nvPr/>
          </p:nvSpPr>
          <p:spPr bwMode="auto">
            <a:xfrm>
              <a:off x="4412" y="2394"/>
              <a:ext cx="1" cy="444"/>
            </a:xfrm>
            <a:prstGeom prst="line">
              <a:avLst/>
            </a:prstGeom>
            <a:noFill/>
            <a:ln w="15875">
              <a:solidFill>
                <a:srgbClr val="000000"/>
              </a:solidFill>
              <a:round/>
              <a:headEnd/>
              <a:tailEnd/>
            </a:ln>
          </p:spPr>
          <p:txBody>
            <a:bodyPr/>
            <a:lstStyle/>
            <a:p>
              <a:endParaRPr lang="en-US"/>
            </a:p>
          </p:txBody>
        </p:sp>
        <p:sp>
          <p:nvSpPr>
            <p:cNvPr id="38927" name="Rectangle 18"/>
            <p:cNvSpPr>
              <a:spLocks noChangeArrowheads="1"/>
            </p:cNvSpPr>
            <p:nvPr/>
          </p:nvSpPr>
          <p:spPr bwMode="auto">
            <a:xfrm>
              <a:off x="3660" y="1981"/>
              <a:ext cx="321" cy="432"/>
            </a:xfrm>
            <a:prstGeom prst="rect">
              <a:avLst/>
            </a:prstGeom>
            <a:noFill/>
            <a:ln w="9525">
              <a:noFill/>
              <a:miter lim="800000"/>
              <a:headEnd/>
              <a:tailEnd/>
            </a:ln>
          </p:spPr>
          <p:txBody>
            <a:bodyPr wrap="none" lIns="0" tIns="0" rIns="0" bIns="0">
              <a:spAutoFit/>
            </a:bodyPr>
            <a:lstStyle/>
            <a:p>
              <a:pPr algn="ctr" eaLnBrk="0" hangingPunct="0"/>
              <a:r>
                <a:rPr lang="en-US" sz="3000">
                  <a:solidFill>
                    <a:srgbClr val="000000"/>
                  </a:solidFill>
                </a:rPr>
                <a:t>…</a:t>
              </a:r>
              <a:endParaRPr lang="en-US" sz="2400">
                <a:latin typeface="Times New Roman" pitchFamily="18" charset="0"/>
              </a:endParaRPr>
            </a:p>
          </p:txBody>
        </p:sp>
        <p:sp>
          <p:nvSpPr>
            <p:cNvPr id="38928" name="Rectangle 19"/>
            <p:cNvSpPr>
              <a:spLocks noChangeArrowheads="1"/>
            </p:cNvSpPr>
            <p:nvPr/>
          </p:nvSpPr>
          <p:spPr bwMode="auto">
            <a:xfrm>
              <a:off x="3970" y="1981"/>
              <a:ext cx="0" cy="345"/>
            </a:xfrm>
            <a:prstGeom prst="rect">
              <a:avLst/>
            </a:prstGeom>
            <a:noFill/>
            <a:ln w="9525">
              <a:noFill/>
              <a:miter lim="800000"/>
              <a:headEnd/>
              <a:tailEnd/>
            </a:ln>
          </p:spPr>
          <p:txBody>
            <a:bodyPr wrap="none" lIns="0" tIns="0" rIns="0" bIns="0">
              <a:spAutoFit/>
            </a:bodyPr>
            <a:lstStyle/>
            <a:p>
              <a:pPr algn="ctr" eaLnBrk="0" hangingPunct="0"/>
              <a:endParaRPr lang="en-GB" sz="2400">
                <a:latin typeface="Times New Roman" pitchFamily="18"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l-GR" smtClean="0"/>
              <a:t>Τι είναι δίκτυο επικοινωνίας</a:t>
            </a:r>
            <a:r>
              <a:rPr lang="en-US" smtClean="0"/>
              <a:t>;</a:t>
            </a:r>
            <a:r>
              <a:rPr lang="el-GR" smtClean="0"/>
              <a:t> </a:t>
            </a:r>
            <a:endParaRPr lang="en-GB" smtClean="0"/>
          </a:p>
        </p:txBody>
      </p:sp>
      <p:sp>
        <p:nvSpPr>
          <p:cNvPr id="39939" name="Content Placeholder 2"/>
          <p:cNvSpPr>
            <a:spLocks noGrp="1"/>
          </p:cNvSpPr>
          <p:nvPr>
            <p:ph idx="4294967295"/>
          </p:nvPr>
        </p:nvSpPr>
        <p:spPr>
          <a:xfrm>
            <a:off x="285750" y="1500188"/>
            <a:ext cx="8229600" cy="571500"/>
          </a:xfrm>
        </p:spPr>
        <p:txBody>
          <a:bodyPr/>
          <a:lstStyle/>
          <a:p>
            <a:pPr eaLnBrk="1" hangingPunct="1"/>
            <a:r>
              <a:rPr lang="el-GR" smtClean="0"/>
              <a:t>Ένα δίκτυο μπορεί να οριστεί </a:t>
            </a:r>
            <a:r>
              <a:rPr lang="el-GR" b="1" smtClean="0">
                <a:solidFill>
                  <a:schemeClr val="accent1"/>
                </a:solidFill>
              </a:rPr>
              <a:t>αναδρομικά</a:t>
            </a:r>
            <a:r>
              <a:rPr lang="el-GR" smtClean="0"/>
              <a:t> ως</a:t>
            </a:r>
            <a:endParaRPr lang="en-US" smtClean="0"/>
          </a:p>
          <a:p>
            <a:pPr eaLnBrk="1" hangingPunct="1"/>
            <a:endParaRPr lang="en-GB" smtClean="0"/>
          </a:p>
        </p:txBody>
      </p:sp>
      <p:graphicFrame>
        <p:nvGraphicFramePr>
          <p:cNvPr id="68683" name="Group 75"/>
          <p:cNvGraphicFramePr>
            <a:graphicFrameLocks noGrp="1"/>
          </p:cNvGraphicFramePr>
          <p:nvPr/>
        </p:nvGraphicFramePr>
        <p:xfrm>
          <a:off x="714375" y="2571750"/>
          <a:ext cx="7858125" cy="4358640"/>
        </p:xfrm>
        <a:graphic>
          <a:graphicData uri="http://schemas.openxmlformats.org/drawingml/2006/table">
            <a:tbl>
              <a:tblPr/>
              <a:tblGrid>
                <a:gridCol w="4271963"/>
                <a:gridCol w="3586162"/>
              </a:tblGrid>
              <a:tr h="4071938">
                <a:tc>
                  <a:txBody>
                    <a:bodyPr/>
                    <a:lstStyle/>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Char char="q"/>
                        <a:tabLst/>
                      </a:pPr>
                      <a:r>
                        <a:rPr kumimoji="0" lang="en-GB" sz="2000" b="0" i="0" u="none" strike="noStrike" cap="none" normalizeH="0" baseline="0" smtClean="0">
                          <a:ln>
                            <a:noFill/>
                          </a:ln>
                          <a:solidFill>
                            <a:schemeClr val="tx2"/>
                          </a:solidFill>
                          <a:effectLst/>
                          <a:latin typeface="Arial Greek" charset="0"/>
                          <a:ea typeface="ＭＳ Ｐゴシック" charset="-128"/>
                        </a:rPr>
                        <a:t>  </a:t>
                      </a:r>
                      <a:r>
                        <a:rPr kumimoji="0" lang="el-GR" sz="2000" b="0" i="0" u="none" strike="noStrike" cap="none" normalizeH="0" baseline="0" smtClean="0">
                          <a:ln>
                            <a:noFill/>
                          </a:ln>
                          <a:solidFill>
                            <a:schemeClr val="tx2"/>
                          </a:solidFill>
                          <a:effectLst/>
                          <a:latin typeface="Arial Greek" charset="0"/>
                          <a:ea typeface="ＭＳ Ｐゴシック" charset="-128"/>
                        </a:rPr>
                        <a:t>δύο ή περισσότεροι κόμβοι</a:t>
                      </a:r>
                      <a:endParaRPr kumimoji="0" lang="en-GB" sz="2000" b="0" i="0" u="none" strike="noStrike" cap="none" normalizeH="0" baseline="0" smtClean="0">
                        <a:ln>
                          <a:noFill/>
                        </a:ln>
                        <a:solidFill>
                          <a:schemeClr val="tx2"/>
                        </a:solidFill>
                        <a:effectLst/>
                        <a:latin typeface="Arial Greek" charset="0"/>
                        <a:ea typeface="ＭＳ Ｐゴシック" charset="-128"/>
                      </a:endParaRPr>
                    </a:p>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None/>
                        <a:tabLst/>
                      </a:pPr>
                      <a:r>
                        <a:rPr kumimoji="0" lang="el-GR" sz="2000" b="0" i="0" u="none" strike="noStrike" cap="none" normalizeH="0" baseline="0" smtClean="0">
                          <a:ln>
                            <a:noFill/>
                          </a:ln>
                          <a:solidFill>
                            <a:schemeClr val="tx2"/>
                          </a:solidFill>
                          <a:effectLst/>
                          <a:latin typeface="Arial Greek" charset="0"/>
                          <a:ea typeface="ＭＳ Ｐゴシック" charset="-128"/>
                        </a:rPr>
                        <a:t> που συνδέονται με συνδέσμους, </a:t>
                      </a:r>
                      <a:r>
                        <a:rPr kumimoji="0" lang="el-GR" sz="2400" b="0" i="1" u="none" strike="noStrike" cap="none" normalizeH="0" baseline="0" smtClean="0">
                          <a:ln>
                            <a:noFill/>
                          </a:ln>
                          <a:solidFill>
                            <a:schemeClr val="tx2"/>
                          </a:solidFill>
                          <a:effectLst/>
                          <a:latin typeface="Arial Greek" charset="0"/>
                          <a:ea typeface="ＭＳ Ｐゴシック" charset="-128"/>
                        </a:rPr>
                        <a:t>ή</a:t>
                      </a:r>
                      <a:r>
                        <a:rPr kumimoji="0" lang="el-GR" sz="2000" b="0" i="0" u="none" strike="noStrike" cap="none" normalizeH="0" baseline="0" smtClean="0">
                          <a:ln>
                            <a:noFill/>
                          </a:ln>
                          <a:solidFill>
                            <a:schemeClr val="tx2"/>
                          </a:solidFill>
                          <a:effectLst/>
                          <a:latin typeface="Arial Greek" charset="0"/>
                          <a:ea typeface="ＭＳ Ｐゴシック" charset="-128"/>
                        </a:rPr>
                        <a:t> </a:t>
                      </a:r>
                      <a:endParaRPr kumimoji="0" lang="en-GB" sz="2000" b="0" i="0" u="none" strike="noStrike" cap="none" normalizeH="0" baseline="0" smtClean="0">
                        <a:ln>
                          <a:noFill/>
                        </a:ln>
                        <a:solidFill>
                          <a:schemeClr val="tx2"/>
                        </a:solidFill>
                        <a:effectLst/>
                        <a:latin typeface="Arial Greek" charset="0"/>
                        <a:ea typeface="ＭＳ Ｐゴシック" charset="-128"/>
                      </a:endParaRPr>
                    </a:p>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None/>
                        <a:tabLst/>
                      </a:pPr>
                      <a:endParaRPr kumimoji="0" lang="en-US" sz="20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Greek" charset="0"/>
                          <a:ea typeface="ＭＳ Ｐゴシック" charset="-128"/>
                        </a:rPr>
                        <a:t>Ιεραρχική δομή</a:t>
                      </a:r>
                      <a:r>
                        <a:rPr kumimoji="0" lang="el-GR" sz="1800" b="0" i="0" u="none" strike="noStrike" cap="none" normalizeH="0" baseline="0" smtClean="0">
                          <a:ln>
                            <a:noFill/>
                          </a:ln>
                          <a:solidFill>
                            <a:schemeClr val="tx1"/>
                          </a:solidFill>
                          <a:effectLst/>
                          <a:latin typeface="Arial" charset="0"/>
                          <a:ea typeface="ＭＳ Ｐゴシック" charset="-128"/>
                        </a:rPr>
                        <a:t> </a:t>
                      </a:r>
                      <a:r>
                        <a:rPr kumimoji="0" lang="el-GR" sz="1800" b="0" i="0" u="none" strike="noStrike" cap="none" normalizeH="0" baseline="0" smtClean="0">
                          <a:ln>
                            <a:noFill/>
                          </a:ln>
                          <a:solidFill>
                            <a:schemeClr val="tx1"/>
                          </a:solidFill>
                          <a:effectLst/>
                          <a:latin typeface="Arial Greek" charset="0"/>
                          <a:ea typeface="ＭＳ Ｐゴシック" charset="-128"/>
                        </a:rPr>
                        <a:t>(</a:t>
                      </a:r>
                      <a:r>
                        <a:rPr kumimoji="0" lang="en-US" sz="1800" b="0" i="0" u="none" strike="noStrike" cap="none" normalizeH="0" baseline="0" smtClean="0">
                          <a:ln>
                            <a:noFill/>
                          </a:ln>
                          <a:solidFill>
                            <a:schemeClr val="tx1"/>
                          </a:solidFill>
                          <a:effectLst/>
                          <a:latin typeface="Arial Greek" charset="0"/>
                          <a:ea typeface="ＭＳ Ｐゴシック" charset="-128"/>
                        </a:rPr>
                        <a:t>Hierarchical structure</a:t>
                      </a:r>
                      <a:r>
                        <a:rPr kumimoji="0" lang="el-GR" sz="1800" b="0" i="0" u="none" strike="noStrike" cap="none" normalizeH="0" baseline="0" smtClean="0">
                          <a:ln>
                            <a:noFill/>
                          </a:ln>
                          <a:solidFill>
                            <a:schemeClr val="tx1"/>
                          </a:solidFill>
                          <a:effectLst/>
                          <a:latin typeface="Arial Greek" charset="0"/>
                          <a:ea typeface="ＭＳ Ｐゴシック" charset="-128"/>
                        </a:rPr>
                        <a:t>)</a:t>
                      </a:r>
                      <a:endParaRPr kumimoji="0" lang="en-US"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Char char="q"/>
                        <a:tabLst/>
                      </a:pPr>
                      <a:r>
                        <a:rPr kumimoji="0" lang="en-GB" sz="1800" b="0" i="0" u="none" strike="noStrike" cap="none" normalizeH="0" baseline="0" smtClean="0">
                          <a:ln>
                            <a:noFill/>
                          </a:ln>
                          <a:solidFill>
                            <a:schemeClr val="tx1"/>
                          </a:solidFill>
                          <a:effectLst/>
                          <a:latin typeface="Arial Greek" charset="0"/>
                          <a:ea typeface="ＭＳ Ｐゴシック" charset="-128"/>
                        </a:rPr>
                        <a:t>   </a:t>
                      </a:r>
                      <a:r>
                        <a:rPr kumimoji="0" lang="el-GR" sz="2000" b="0" i="0" u="none" strike="noStrike" cap="none" normalizeH="0" baseline="0" smtClean="0">
                          <a:ln>
                            <a:noFill/>
                          </a:ln>
                          <a:solidFill>
                            <a:schemeClr val="tx2"/>
                          </a:solidFill>
                          <a:effectLst/>
                          <a:latin typeface="Arial Greek" charset="0"/>
                          <a:ea typeface="ＭＳ Ｐゴシック" charset="-128"/>
                        </a:rPr>
                        <a:t>δύο ή περισσότερα δίκτυα που συνδέονται με δύο ή περισσότερους συνδέσμους</a:t>
                      </a:r>
                      <a:endParaRPr kumimoji="0" lang="en-US" sz="2000" b="0" i="0" u="none" strike="noStrike" cap="none" normalizeH="0" baseline="0" smtClean="0">
                        <a:ln>
                          <a:noFill/>
                        </a:ln>
                        <a:solidFill>
                          <a:schemeClr val="tx2"/>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
                          <a:srgbClr val="E700E7"/>
                        </a:buClr>
                        <a:buSzPct val="40000"/>
                        <a:buFont typeface="Wingdings" pitchFamily="2" charset="2"/>
                        <a:buNone/>
                        <a:tabLst/>
                      </a:pPr>
                      <a:r>
                        <a:rPr kumimoji="0" lang="en-GB" sz="1800" b="0" i="0" u="none" strike="noStrike" cap="none" normalizeH="0" baseline="0" smtClean="0">
                          <a:ln>
                            <a:noFill/>
                          </a:ln>
                          <a:solidFill>
                            <a:schemeClr val="tx1"/>
                          </a:solidFill>
                          <a:effectLst/>
                          <a:latin typeface="Arial Greek" charset="0"/>
                          <a:ea typeface="ＭＳ Ｐゴシック" charset="-128"/>
                        </a:rPr>
                        <a:t>                     </a:t>
                      </a:r>
                    </a:p>
                  </a:txBody>
                  <a:tcPr horzOverflow="overflow">
                    <a:lnL>
                      <a:noFill/>
                    </a:lnL>
                    <a:lnR>
                      <a:noFill/>
                    </a:lnR>
                    <a:lnT>
                      <a:noFill/>
                    </a:lnT>
                    <a:lnB>
                      <a:noFill/>
                    </a:lnB>
                    <a:lnTlToBr>
                      <a:noFill/>
                    </a:lnTlToBr>
                    <a:lnBlToTr>
                      <a:noFill/>
                    </a:lnBlToTr>
                    <a:noFill/>
                  </a:tcPr>
                </a:tc>
              </a:tr>
            </a:tbl>
          </a:graphicData>
        </a:graphic>
      </p:graphicFrame>
      <p:grpSp>
        <p:nvGrpSpPr>
          <p:cNvPr id="39943" name="Group 76"/>
          <p:cNvGrpSpPr>
            <a:grpSpLocks/>
          </p:cNvGrpSpPr>
          <p:nvPr/>
        </p:nvGrpSpPr>
        <p:grpSpPr bwMode="auto">
          <a:xfrm>
            <a:off x="1000125" y="3429000"/>
            <a:ext cx="3230563" cy="2738438"/>
            <a:chOff x="582" y="2020"/>
            <a:chExt cx="2035" cy="1725"/>
          </a:xfrm>
        </p:grpSpPr>
        <p:sp>
          <p:nvSpPr>
            <p:cNvPr id="39980" name="Freeform 5"/>
            <p:cNvSpPr>
              <a:spLocks/>
            </p:cNvSpPr>
            <p:nvPr/>
          </p:nvSpPr>
          <p:spPr bwMode="auto">
            <a:xfrm>
              <a:off x="1638" y="2367"/>
              <a:ext cx="637" cy="533"/>
            </a:xfrm>
            <a:custGeom>
              <a:avLst/>
              <a:gdLst>
                <a:gd name="T0" fmla="*/ 0 w 637"/>
                <a:gd name="T1" fmla="*/ 56 h 533"/>
                <a:gd name="T2" fmla="*/ 5 w 637"/>
                <a:gd name="T3" fmla="*/ 54 h 533"/>
                <a:gd name="T4" fmla="*/ 15 w 637"/>
                <a:gd name="T5" fmla="*/ 45 h 533"/>
                <a:gd name="T6" fmla="*/ 32 w 637"/>
                <a:gd name="T7" fmla="*/ 34 h 533"/>
                <a:gd name="T8" fmla="*/ 53 w 637"/>
                <a:gd name="T9" fmla="*/ 24 h 533"/>
                <a:gd name="T10" fmla="*/ 81 w 637"/>
                <a:gd name="T11" fmla="*/ 13 h 533"/>
                <a:gd name="T12" fmla="*/ 111 w 637"/>
                <a:gd name="T13" fmla="*/ 5 h 533"/>
                <a:gd name="T14" fmla="*/ 145 w 637"/>
                <a:gd name="T15" fmla="*/ 0 h 533"/>
                <a:gd name="T16" fmla="*/ 179 w 637"/>
                <a:gd name="T17" fmla="*/ 3 h 533"/>
                <a:gd name="T18" fmla="*/ 215 w 637"/>
                <a:gd name="T19" fmla="*/ 11 h 533"/>
                <a:gd name="T20" fmla="*/ 251 w 637"/>
                <a:gd name="T21" fmla="*/ 30 h 533"/>
                <a:gd name="T22" fmla="*/ 283 w 637"/>
                <a:gd name="T23" fmla="*/ 54 h 533"/>
                <a:gd name="T24" fmla="*/ 307 w 637"/>
                <a:gd name="T25" fmla="*/ 77 h 533"/>
                <a:gd name="T26" fmla="*/ 326 w 637"/>
                <a:gd name="T27" fmla="*/ 101 h 533"/>
                <a:gd name="T28" fmla="*/ 337 w 637"/>
                <a:gd name="T29" fmla="*/ 122 h 533"/>
                <a:gd name="T30" fmla="*/ 345 w 637"/>
                <a:gd name="T31" fmla="*/ 141 h 533"/>
                <a:gd name="T32" fmla="*/ 349 w 637"/>
                <a:gd name="T33" fmla="*/ 156 h 533"/>
                <a:gd name="T34" fmla="*/ 351 w 637"/>
                <a:gd name="T35" fmla="*/ 171 h 533"/>
                <a:gd name="T36" fmla="*/ 351 w 637"/>
                <a:gd name="T37" fmla="*/ 181 h 533"/>
                <a:gd name="T38" fmla="*/ 349 w 637"/>
                <a:gd name="T39" fmla="*/ 188 h 533"/>
                <a:gd name="T40" fmla="*/ 349 w 637"/>
                <a:gd name="T41" fmla="*/ 190 h 533"/>
                <a:gd name="T42" fmla="*/ 351 w 637"/>
                <a:gd name="T43" fmla="*/ 188 h 533"/>
                <a:gd name="T44" fmla="*/ 358 w 637"/>
                <a:gd name="T45" fmla="*/ 184 h 533"/>
                <a:gd name="T46" fmla="*/ 369 w 637"/>
                <a:gd name="T47" fmla="*/ 177 h 533"/>
                <a:gd name="T48" fmla="*/ 383 w 637"/>
                <a:gd name="T49" fmla="*/ 171 h 533"/>
                <a:gd name="T50" fmla="*/ 400 w 637"/>
                <a:gd name="T51" fmla="*/ 167 h 533"/>
                <a:gd name="T52" fmla="*/ 420 w 637"/>
                <a:gd name="T53" fmla="*/ 162 h 533"/>
                <a:gd name="T54" fmla="*/ 439 w 637"/>
                <a:gd name="T55" fmla="*/ 162 h 533"/>
                <a:gd name="T56" fmla="*/ 462 w 637"/>
                <a:gd name="T57" fmla="*/ 167 h 533"/>
                <a:gd name="T58" fmla="*/ 483 w 637"/>
                <a:gd name="T59" fmla="*/ 175 h 533"/>
                <a:gd name="T60" fmla="*/ 505 w 637"/>
                <a:gd name="T61" fmla="*/ 190 h 533"/>
                <a:gd name="T62" fmla="*/ 524 w 637"/>
                <a:gd name="T63" fmla="*/ 209 h 533"/>
                <a:gd name="T64" fmla="*/ 539 w 637"/>
                <a:gd name="T65" fmla="*/ 230 h 533"/>
                <a:gd name="T66" fmla="*/ 545 w 637"/>
                <a:gd name="T67" fmla="*/ 250 h 533"/>
                <a:gd name="T68" fmla="*/ 549 w 637"/>
                <a:gd name="T69" fmla="*/ 271 h 533"/>
                <a:gd name="T70" fmla="*/ 549 w 637"/>
                <a:gd name="T71" fmla="*/ 288 h 533"/>
                <a:gd name="T72" fmla="*/ 547 w 637"/>
                <a:gd name="T73" fmla="*/ 305 h 533"/>
                <a:gd name="T74" fmla="*/ 543 w 637"/>
                <a:gd name="T75" fmla="*/ 320 h 533"/>
                <a:gd name="T76" fmla="*/ 539 w 637"/>
                <a:gd name="T77" fmla="*/ 331 h 533"/>
                <a:gd name="T78" fmla="*/ 537 w 637"/>
                <a:gd name="T79" fmla="*/ 337 h 533"/>
                <a:gd name="T80" fmla="*/ 535 w 637"/>
                <a:gd name="T81" fmla="*/ 341 h 533"/>
                <a:gd name="T82" fmla="*/ 539 w 637"/>
                <a:gd name="T83" fmla="*/ 341 h 533"/>
                <a:gd name="T84" fmla="*/ 545 w 637"/>
                <a:gd name="T85" fmla="*/ 348 h 533"/>
                <a:gd name="T86" fmla="*/ 558 w 637"/>
                <a:gd name="T87" fmla="*/ 354 h 533"/>
                <a:gd name="T88" fmla="*/ 571 w 637"/>
                <a:gd name="T89" fmla="*/ 367 h 533"/>
                <a:gd name="T90" fmla="*/ 586 w 637"/>
                <a:gd name="T91" fmla="*/ 382 h 533"/>
                <a:gd name="T92" fmla="*/ 601 w 637"/>
                <a:gd name="T93" fmla="*/ 403 h 533"/>
                <a:gd name="T94" fmla="*/ 613 w 637"/>
                <a:gd name="T95" fmla="*/ 426 h 533"/>
                <a:gd name="T96" fmla="*/ 626 w 637"/>
                <a:gd name="T97" fmla="*/ 456 h 533"/>
                <a:gd name="T98" fmla="*/ 632 w 637"/>
                <a:gd name="T99" fmla="*/ 492 h 533"/>
                <a:gd name="T100" fmla="*/ 637 w 637"/>
                <a:gd name="T101" fmla="*/ 533 h 5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533"/>
                <a:gd name="T155" fmla="*/ 637 w 637"/>
                <a:gd name="T156" fmla="*/ 533 h 5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533">
                  <a:moveTo>
                    <a:pt x="0" y="56"/>
                  </a:moveTo>
                  <a:lnTo>
                    <a:pt x="5" y="54"/>
                  </a:lnTo>
                  <a:lnTo>
                    <a:pt x="15" y="45"/>
                  </a:lnTo>
                  <a:lnTo>
                    <a:pt x="32" y="34"/>
                  </a:lnTo>
                  <a:lnTo>
                    <a:pt x="53" y="24"/>
                  </a:lnTo>
                  <a:lnTo>
                    <a:pt x="81" y="13"/>
                  </a:lnTo>
                  <a:lnTo>
                    <a:pt x="111" y="5"/>
                  </a:lnTo>
                  <a:lnTo>
                    <a:pt x="145" y="0"/>
                  </a:lnTo>
                  <a:lnTo>
                    <a:pt x="179" y="3"/>
                  </a:lnTo>
                  <a:lnTo>
                    <a:pt x="215" y="11"/>
                  </a:lnTo>
                  <a:lnTo>
                    <a:pt x="251" y="30"/>
                  </a:lnTo>
                  <a:lnTo>
                    <a:pt x="283" y="54"/>
                  </a:lnTo>
                  <a:lnTo>
                    <a:pt x="307" y="77"/>
                  </a:lnTo>
                  <a:lnTo>
                    <a:pt x="326" y="101"/>
                  </a:lnTo>
                  <a:lnTo>
                    <a:pt x="337" y="122"/>
                  </a:lnTo>
                  <a:lnTo>
                    <a:pt x="345" y="141"/>
                  </a:lnTo>
                  <a:lnTo>
                    <a:pt x="349" y="156"/>
                  </a:lnTo>
                  <a:lnTo>
                    <a:pt x="351" y="171"/>
                  </a:lnTo>
                  <a:lnTo>
                    <a:pt x="351" y="181"/>
                  </a:lnTo>
                  <a:lnTo>
                    <a:pt x="349" y="188"/>
                  </a:lnTo>
                  <a:lnTo>
                    <a:pt x="349" y="190"/>
                  </a:lnTo>
                  <a:lnTo>
                    <a:pt x="351" y="188"/>
                  </a:lnTo>
                  <a:lnTo>
                    <a:pt x="358" y="184"/>
                  </a:lnTo>
                  <a:lnTo>
                    <a:pt x="369" y="177"/>
                  </a:lnTo>
                  <a:lnTo>
                    <a:pt x="383" y="171"/>
                  </a:lnTo>
                  <a:lnTo>
                    <a:pt x="400" y="167"/>
                  </a:lnTo>
                  <a:lnTo>
                    <a:pt x="420" y="162"/>
                  </a:lnTo>
                  <a:lnTo>
                    <a:pt x="439" y="162"/>
                  </a:lnTo>
                  <a:lnTo>
                    <a:pt x="462" y="167"/>
                  </a:lnTo>
                  <a:lnTo>
                    <a:pt x="483" y="175"/>
                  </a:lnTo>
                  <a:lnTo>
                    <a:pt x="505" y="190"/>
                  </a:lnTo>
                  <a:lnTo>
                    <a:pt x="524" y="209"/>
                  </a:lnTo>
                  <a:lnTo>
                    <a:pt x="539" y="230"/>
                  </a:lnTo>
                  <a:lnTo>
                    <a:pt x="545" y="250"/>
                  </a:lnTo>
                  <a:lnTo>
                    <a:pt x="549" y="271"/>
                  </a:lnTo>
                  <a:lnTo>
                    <a:pt x="549" y="288"/>
                  </a:lnTo>
                  <a:lnTo>
                    <a:pt x="547" y="305"/>
                  </a:lnTo>
                  <a:lnTo>
                    <a:pt x="543" y="320"/>
                  </a:lnTo>
                  <a:lnTo>
                    <a:pt x="539" y="331"/>
                  </a:lnTo>
                  <a:lnTo>
                    <a:pt x="537" y="337"/>
                  </a:lnTo>
                  <a:lnTo>
                    <a:pt x="535" y="341"/>
                  </a:lnTo>
                  <a:lnTo>
                    <a:pt x="539" y="341"/>
                  </a:lnTo>
                  <a:lnTo>
                    <a:pt x="545" y="348"/>
                  </a:lnTo>
                  <a:lnTo>
                    <a:pt x="558" y="354"/>
                  </a:lnTo>
                  <a:lnTo>
                    <a:pt x="571" y="367"/>
                  </a:lnTo>
                  <a:lnTo>
                    <a:pt x="586" y="382"/>
                  </a:lnTo>
                  <a:lnTo>
                    <a:pt x="601" y="403"/>
                  </a:lnTo>
                  <a:lnTo>
                    <a:pt x="613" y="426"/>
                  </a:lnTo>
                  <a:lnTo>
                    <a:pt x="626" y="456"/>
                  </a:lnTo>
                  <a:lnTo>
                    <a:pt x="632" y="492"/>
                  </a:lnTo>
                  <a:lnTo>
                    <a:pt x="637" y="533"/>
                  </a:lnTo>
                </a:path>
              </a:pathLst>
            </a:custGeom>
            <a:noFill/>
            <a:ln w="12700">
              <a:solidFill>
                <a:srgbClr val="00FFFF"/>
              </a:solidFill>
              <a:round/>
              <a:headEnd/>
              <a:tailEnd/>
            </a:ln>
          </p:spPr>
          <p:txBody>
            <a:bodyPr/>
            <a:lstStyle/>
            <a:p>
              <a:endParaRPr lang="en-GB"/>
            </a:p>
          </p:txBody>
        </p:sp>
        <p:sp>
          <p:nvSpPr>
            <p:cNvPr id="39981" name="Freeform 6"/>
            <p:cNvSpPr>
              <a:spLocks/>
            </p:cNvSpPr>
            <p:nvPr/>
          </p:nvSpPr>
          <p:spPr bwMode="auto">
            <a:xfrm>
              <a:off x="808" y="2348"/>
              <a:ext cx="830" cy="573"/>
            </a:xfrm>
            <a:custGeom>
              <a:avLst/>
              <a:gdLst>
                <a:gd name="T0" fmla="*/ 0 w 830"/>
                <a:gd name="T1" fmla="*/ 550 h 573"/>
                <a:gd name="T2" fmla="*/ 11 w 830"/>
                <a:gd name="T3" fmla="*/ 475 h 573"/>
                <a:gd name="T4" fmla="*/ 34 w 830"/>
                <a:gd name="T5" fmla="*/ 420 h 573"/>
                <a:gd name="T6" fmla="*/ 64 w 830"/>
                <a:gd name="T7" fmla="*/ 384 h 573"/>
                <a:gd name="T8" fmla="*/ 89 w 830"/>
                <a:gd name="T9" fmla="*/ 364 h 573"/>
                <a:gd name="T10" fmla="*/ 100 w 830"/>
                <a:gd name="T11" fmla="*/ 358 h 573"/>
                <a:gd name="T12" fmla="*/ 96 w 830"/>
                <a:gd name="T13" fmla="*/ 347 h 573"/>
                <a:gd name="T14" fmla="*/ 89 w 830"/>
                <a:gd name="T15" fmla="*/ 322 h 573"/>
                <a:gd name="T16" fmla="*/ 87 w 830"/>
                <a:gd name="T17" fmla="*/ 288 h 573"/>
                <a:gd name="T18" fmla="*/ 98 w 830"/>
                <a:gd name="T19" fmla="*/ 247 h 573"/>
                <a:gd name="T20" fmla="*/ 130 w 830"/>
                <a:gd name="T21" fmla="*/ 207 h 573"/>
                <a:gd name="T22" fmla="*/ 175 w 830"/>
                <a:gd name="T23" fmla="*/ 183 h 573"/>
                <a:gd name="T24" fmla="*/ 217 w 830"/>
                <a:gd name="T25" fmla="*/ 179 h 573"/>
                <a:gd name="T26" fmla="*/ 253 w 830"/>
                <a:gd name="T27" fmla="*/ 190 h 573"/>
                <a:gd name="T28" fmla="*/ 277 w 830"/>
                <a:gd name="T29" fmla="*/ 200 h 573"/>
                <a:gd name="T30" fmla="*/ 285 w 830"/>
                <a:gd name="T31" fmla="*/ 207 h 573"/>
                <a:gd name="T32" fmla="*/ 285 w 830"/>
                <a:gd name="T33" fmla="*/ 198 h 573"/>
                <a:gd name="T34" fmla="*/ 285 w 830"/>
                <a:gd name="T35" fmla="*/ 173 h 573"/>
                <a:gd name="T36" fmla="*/ 298 w 830"/>
                <a:gd name="T37" fmla="*/ 139 h 573"/>
                <a:gd name="T38" fmla="*/ 328 w 830"/>
                <a:gd name="T39" fmla="*/ 94 h 573"/>
                <a:gd name="T40" fmla="*/ 383 w 830"/>
                <a:gd name="T41" fmla="*/ 47 h 573"/>
                <a:gd name="T42" fmla="*/ 456 w 830"/>
                <a:gd name="T43" fmla="*/ 19 h 573"/>
                <a:gd name="T44" fmla="*/ 524 w 830"/>
                <a:gd name="T45" fmla="*/ 22 h 573"/>
                <a:gd name="T46" fmla="*/ 581 w 830"/>
                <a:gd name="T47" fmla="*/ 41 h 573"/>
                <a:gd name="T48" fmla="*/ 620 w 830"/>
                <a:gd name="T49" fmla="*/ 64 h 573"/>
                <a:gd name="T50" fmla="*/ 634 w 830"/>
                <a:gd name="T51" fmla="*/ 73 h 573"/>
                <a:gd name="T52" fmla="*/ 637 w 830"/>
                <a:gd name="T53" fmla="*/ 66 h 573"/>
                <a:gd name="T54" fmla="*/ 643 w 830"/>
                <a:gd name="T55" fmla="*/ 47 h 573"/>
                <a:gd name="T56" fmla="*/ 658 w 830"/>
                <a:gd name="T57" fmla="*/ 26 h 573"/>
                <a:gd name="T58" fmla="*/ 685 w 830"/>
                <a:gd name="T59" fmla="*/ 7 h 573"/>
                <a:gd name="T60" fmla="*/ 732 w 830"/>
                <a:gd name="T61" fmla="*/ 0 h 573"/>
                <a:gd name="T62" fmla="*/ 779 w 830"/>
                <a:gd name="T63" fmla="*/ 7 h 573"/>
                <a:gd name="T64" fmla="*/ 807 w 830"/>
                <a:gd name="T65" fmla="*/ 26 h 573"/>
                <a:gd name="T66" fmla="*/ 824 w 830"/>
                <a:gd name="T67" fmla="*/ 47 h 573"/>
                <a:gd name="T68" fmla="*/ 828 w 830"/>
                <a:gd name="T69" fmla="*/ 66 h 573"/>
                <a:gd name="T70" fmla="*/ 830 w 830"/>
                <a:gd name="T71" fmla="*/ 73 h 5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0"/>
                <a:gd name="T109" fmla="*/ 0 h 573"/>
                <a:gd name="T110" fmla="*/ 830 w 830"/>
                <a:gd name="T111" fmla="*/ 573 h 5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0" h="573">
                  <a:moveTo>
                    <a:pt x="2" y="573"/>
                  </a:moveTo>
                  <a:lnTo>
                    <a:pt x="0" y="550"/>
                  </a:lnTo>
                  <a:lnTo>
                    <a:pt x="2" y="509"/>
                  </a:lnTo>
                  <a:lnTo>
                    <a:pt x="11" y="475"/>
                  </a:lnTo>
                  <a:lnTo>
                    <a:pt x="21" y="445"/>
                  </a:lnTo>
                  <a:lnTo>
                    <a:pt x="34" y="420"/>
                  </a:lnTo>
                  <a:lnTo>
                    <a:pt x="49" y="399"/>
                  </a:lnTo>
                  <a:lnTo>
                    <a:pt x="64" y="384"/>
                  </a:lnTo>
                  <a:lnTo>
                    <a:pt x="79" y="371"/>
                  </a:lnTo>
                  <a:lnTo>
                    <a:pt x="89" y="364"/>
                  </a:lnTo>
                  <a:lnTo>
                    <a:pt x="98" y="358"/>
                  </a:lnTo>
                  <a:lnTo>
                    <a:pt x="100" y="358"/>
                  </a:lnTo>
                  <a:lnTo>
                    <a:pt x="98" y="356"/>
                  </a:lnTo>
                  <a:lnTo>
                    <a:pt x="96" y="347"/>
                  </a:lnTo>
                  <a:lnTo>
                    <a:pt x="92" y="337"/>
                  </a:lnTo>
                  <a:lnTo>
                    <a:pt x="89" y="322"/>
                  </a:lnTo>
                  <a:lnTo>
                    <a:pt x="87" y="307"/>
                  </a:lnTo>
                  <a:lnTo>
                    <a:pt x="87" y="288"/>
                  </a:lnTo>
                  <a:lnTo>
                    <a:pt x="89" y="266"/>
                  </a:lnTo>
                  <a:lnTo>
                    <a:pt x="98" y="247"/>
                  </a:lnTo>
                  <a:lnTo>
                    <a:pt x="111" y="226"/>
                  </a:lnTo>
                  <a:lnTo>
                    <a:pt x="130" y="207"/>
                  </a:lnTo>
                  <a:lnTo>
                    <a:pt x="151" y="192"/>
                  </a:lnTo>
                  <a:lnTo>
                    <a:pt x="175" y="183"/>
                  </a:lnTo>
                  <a:lnTo>
                    <a:pt x="196" y="179"/>
                  </a:lnTo>
                  <a:lnTo>
                    <a:pt x="217" y="179"/>
                  </a:lnTo>
                  <a:lnTo>
                    <a:pt x="236" y="183"/>
                  </a:lnTo>
                  <a:lnTo>
                    <a:pt x="253" y="190"/>
                  </a:lnTo>
                  <a:lnTo>
                    <a:pt x="266" y="194"/>
                  </a:lnTo>
                  <a:lnTo>
                    <a:pt x="277" y="200"/>
                  </a:lnTo>
                  <a:lnTo>
                    <a:pt x="283" y="205"/>
                  </a:lnTo>
                  <a:lnTo>
                    <a:pt x="285" y="207"/>
                  </a:lnTo>
                  <a:lnTo>
                    <a:pt x="285" y="205"/>
                  </a:lnTo>
                  <a:lnTo>
                    <a:pt x="285" y="198"/>
                  </a:lnTo>
                  <a:lnTo>
                    <a:pt x="285" y="188"/>
                  </a:lnTo>
                  <a:lnTo>
                    <a:pt x="285" y="173"/>
                  </a:lnTo>
                  <a:lnTo>
                    <a:pt x="290" y="158"/>
                  </a:lnTo>
                  <a:lnTo>
                    <a:pt x="298" y="139"/>
                  </a:lnTo>
                  <a:lnTo>
                    <a:pt x="311" y="117"/>
                  </a:lnTo>
                  <a:lnTo>
                    <a:pt x="328" y="94"/>
                  </a:lnTo>
                  <a:lnTo>
                    <a:pt x="351" y="71"/>
                  </a:lnTo>
                  <a:lnTo>
                    <a:pt x="383" y="47"/>
                  </a:lnTo>
                  <a:lnTo>
                    <a:pt x="419" y="28"/>
                  </a:lnTo>
                  <a:lnTo>
                    <a:pt x="456" y="19"/>
                  </a:lnTo>
                  <a:lnTo>
                    <a:pt x="492" y="17"/>
                  </a:lnTo>
                  <a:lnTo>
                    <a:pt x="524" y="22"/>
                  </a:lnTo>
                  <a:lnTo>
                    <a:pt x="556" y="30"/>
                  </a:lnTo>
                  <a:lnTo>
                    <a:pt x="581" y="41"/>
                  </a:lnTo>
                  <a:lnTo>
                    <a:pt x="605" y="53"/>
                  </a:lnTo>
                  <a:lnTo>
                    <a:pt x="620" y="64"/>
                  </a:lnTo>
                  <a:lnTo>
                    <a:pt x="632" y="71"/>
                  </a:lnTo>
                  <a:lnTo>
                    <a:pt x="634" y="73"/>
                  </a:lnTo>
                  <a:lnTo>
                    <a:pt x="634" y="71"/>
                  </a:lnTo>
                  <a:lnTo>
                    <a:pt x="637" y="66"/>
                  </a:lnTo>
                  <a:lnTo>
                    <a:pt x="639" y="58"/>
                  </a:lnTo>
                  <a:lnTo>
                    <a:pt x="643" y="47"/>
                  </a:lnTo>
                  <a:lnTo>
                    <a:pt x="649" y="36"/>
                  </a:lnTo>
                  <a:lnTo>
                    <a:pt x="658" y="26"/>
                  </a:lnTo>
                  <a:lnTo>
                    <a:pt x="671" y="15"/>
                  </a:lnTo>
                  <a:lnTo>
                    <a:pt x="685" y="7"/>
                  </a:lnTo>
                  <a:lnTo>
                    <a:pt x="707" y="2"/>
                  </a:lnTo>
                  <a:lnTo>
                    <a:pt x="732" y="0"/>
                  </a:lnTo>
                  <a:lnTo>
                    <a:pt x="758" y="2"/>
                  </a:lnTo>
                  <a:lnTo>
                    <a:pt x="779" y="7"/>
                  </a:lnTo>
                  <a:lnTo>
                    <a:pt x="796" y="15"/>
                  </a:lnTo>
                  <a:lnTo>
                    <a:pt x="807" y="26"/>
                  </a:lnTo>
                  <a:lnTo>
                    <a:pt x="817" y="36"/>
                  </a:lnTo>
                  <a:lnTo>
                    <a:pt x="824" y="47"/>
                  </a:lnTo>
                  <a:lnTo>
                    <a:pt x="826" y="58"/>
                  </a:lnTo>
                  <a:lnTo>
                    <a:pt x="828" y="66"/>
                  </a:lnTo>
                  <a:lnTo>
                    <a:pt x="830" y="71"/>
                  </a:lnTo>
                  <a:lnTo>
                    <a:pt x="830" y="73"/>
                  </a:lnTo>
                </a:path>
              </a:pathLst>
            </a:custGeom>
            <a:noFill/>
            <a:ln w="12700">
              <a:solidFill>
                <a:srgbClr val="00FFFF"/>
              </a:solidFill>
              <a:round/>
              <a:headEnd/>
              <a:tailEnd/>
            </a:ln>
          </p:spPr>
          <p:txBody>
            <a:bodyPr/>
            <a:lstStyle/>
            <a:p>
              <a:endParaRPr lang="en-GB"/>
            </a:p>
          </p:txBody>
        </p:sp>
        <p:sp>
          <p:nvSpPr>
            <p:cNvPr id="39982" name="Freeform 7"/>
            <p:cNvSpPr>
              <a:spLocks/>
            </p:cNvSpPr>
            <p:nvPr/>
          </p:nvSpPr>
          <p:spPr bwMode="auto">
            <a:xfrm>
              <a:off x="810" y="2919"/>
              <a:ext cx="639" cy="526"/>
            </a:xfrm>
            <a:custGeom>
              <a:avLst/>
              <a:gdLst>
                <a:gd name="T0" fmla="*/ 639 w 639"/>
                <a:gd name="T1" fmla="*/ 469 h 526"/>
                <a:gd name="T2" fmla="*/ 637 w 639"/>
                <a:gd name="T3" fmla="*/ 473 h 526"/>
                <a:gd name="T4" fmla="*/ 626 w 639"/>
                <a:gd name="T5" fmla="*/ 479 h 526"/>
                <a:gd name="T6" fmla="*/ 609 w 639"/>
                <a:gd name="T7" fmla="*/ 490 h 526"/>
                <a:gd name="T8" fmla="*/ 588 w 639"/>
                <a:gd name="T9" fmla="*/ 503 h 526"/>
                <a:gd name="T10" fmla="*/ 560 w 639"/>
                <a:gd name="T11" fmla="*/ 513 h 526"/>
                <a:gd name="T12" fmla="*/ 530 w 639"/>
                <a:gd name="T13" fmla="*/ 522 h 526"/>
                <a:gd name="T14" fmla="*/ 496 w 639"/>
                <a:gd name="T15" fmla="*/ 526 h 526"/>
                <a:gd name="T16" fmla="*/ 462 w 639"/>
                <a:gd name="T17" fmla="*/ 524 h 526"/>
                <a:gd name="T18" fmla="*/ 426 w 639"/>
                <a:gd name="T19" fmla="*/ 515 h 526"/>
                <a:gd name="T20" fmla="*/ 390 w 639"/>
                <a:gd name="T21" fmla="*/ 496 h 526"/>
                <a:gd name="T22" fmla="*/ 358 w 639"/>
                <a:gd name="T23" fmla="*/ 471 h 526"/>
                <a:gd name="T24" fmla="*/ 332 w 639"/>
                <a:gd name="T25" fmla="*/ 447 h 526"/>
                <a:gd name="T26" fmla="*/ 315 w 639"/>
                <a:gd name="T27" fmla="*/ 426 h 526"/>
                <a:gd name="T28" fmla="*/ 302 w 639"/>
                <a:gd name="T29" fmla="*/ 405 h 526"/>
                <a:gd name="T30" fmla="*/ 296 w 639"/>
                <a:gd name="T31" fmla="*/ 385 h 526"/>
                <a:gd name="T32" fmla="*/ 292 w 639"/>
                <a:gd name="T33" fmla="*/ 368 h 526"/>
                <a:gd name="T34" fmla="*/ 290 w 639"/>
                <a:gd name="T35" fmla="*/ 356 h 526"/>
                <a:gd name="T36" fmla="*/ 290 w 639"/>
                <a:gd name="T37" fmla="*/ 345 h 526"/>
                <a:gd name="T38" fmla="*/ 292 w 639"/>
                <a:gd name="T39" fmla="*/ 339 h 526"/>
                <a:gd name="T40" fmla="*/ 292 w 639"/>
                <a:gd name="T41" fmla="*/ 337 h 526"/>
                <a:gd name="T42" fmla="*/ 290 w 639"/>
                <a:gd name="T43" fmla="*/ 337 h 526"/>
                <a:gd name="T44" fmla="*/ 283 w 639"/>
                <a:gd name="T45" fmla="*/ 341 h 526"/>
                <a:gd name="T46" fmla="*/ 273 w 639"/>
                <a:gd name="T47" fmla="*/ 347 h 526"/>
                <a:gd name="T48" fmla="*/ 258 w 639"/>
                <a:gd name="T49" fmla="*/ 354 h 526"/>
                <a:gd name="T50" fmla="*/ 241 w 639"/>
                <a:gd name="T51" fmla="*/ 360 h 526"/>
                <a:gd name="T52" fmla="*/ 222 w 639"/>
                <a:gd name="T53" fmla="*/ 362 h 526"/>
                <a:gd name="T54" fmla="*/ 202 w 639"/>
                <a:gd name="T55" fmla="*/ 364 h 526"/>
                <a:gd name="T56" fmla="*/ 179 w 639"/>
                <a:gd name="T57" fmla="*/ 360 h 526"/>
                <a:gd name="T58" fmla="*/ 158 w 639"/>
                <a:gd name="T59" fmla="*/ 351 h 526"/>
                <a:gd name="T60" fmla="*/ 134 w 639"/>
                <a:gd name="T61" fmla="*/ 337 h 526"/>
                <a:gd name="T62" fmla="*/ 115 w 639"/>
                <a:gd name="T63" fmla="*/ 315 h 526"/>
                <a:gd name="T64" fmla="*/ 102 w 639"/>
                <a:gd name="T65" fmla="*/ 296 h 526"/>
                <a:gd name="T66" fmla="*/ 96 w 639"/>
                <a:gd name="T67" fmla="*/ 275 h 526"/>
                <a:gd name="T68" fmla="*/ 92 w 639"/>
                <a:gd name="T69" fmla="*/ 256 h 526"/>
                <a:gd name="T70" fmla="*/ 92 w 639"/>
                <a:gd name="T71" fmla="*/ 236 h 526"/>
                <a:gd name="T72" fmla="*/ 94 w 639"/>
                <a:gd name="T73" fmla="*/ 219 h 526"/>
                <a:gd name="T74" fmla="*/ 98 w 639"/>
                <a:gd name="T75" fmla="*/ 207 h 526"/>
                <a:gd name="T76" fmla="*/ 100 w 639"/>
                <a:gd name="T77" fmla="*/ 194 h 526"/>
                <a:gd name="T78" fmla="*/ 104 w 639"/>
                <a:gd name="T79" fmla="*/ 187 h 526"/>
                <a:gd name="T80" fmla="*/ 104 w 639"/>
                <a:gd name="T81" fmla="*/ 185 h 526"/>
                <a:gd name="T82" fmla="*/ 102 w 639"/>
                <a:gd name="T83" fmla="*/ 183 h 526"/>
                <a:gd name="T84" fmla="*/ 94 w 639"/>
                <a:gd name="T85" fmla="*/ 179 h 526"/>
                <a:gd name="T86" fmla="*/ 83 w 639"/>
                <a:gd name="T87" fmla="*/ 173 h 526"/>
                <a:gd name="T88" fmla="*/ 68 w 639"/>
                <a:gd name="T89" fmla="*/ 162 h 526"/>
                <a:gd name="T90" fmla="*/ 53 w 639"/>
                <a:gd name="T91" fmla="*/ 147 h 526"/>
                <a:gd name="T92" fmla="*/ 36 w 639"/>
                <a:gd name="T93" fmla="*/ 128 h 526"/>
                <a:gd name="T94" fmla="*/ 24 w 639"/>
                <a:gd name="T95" fmla="*/ 104 h 526"/>
                <a:gd name="T96" fmla="*/ 11 w 639"/>
                <a:gd name="T97" fmla="*/ 75 h 526"/>
                <a:gd name="T98" fmla="*/ 2 w 639"/>
                <a:gd name="T99" fmla="*/ 40 h 526"/>
                <a:gd name="T100" fmla="*/ 0 w 639"/>
                <a:gd name="T101" fmla="*/ 0 h 5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9"/>
                <a:gd name="T154" fmla="*/ 0 h 526"/>
                <a:gd name="T155" fmla="*/ 639 w 639"/>
                <a:gd name="T156" fmla="*/ 526 h 5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9" h="526">
                  <a:moveTo>
                    <a:pt x="639" y="469"/>
                  </a:moveTo>
                  <a:lnTo>
                    <a:pt x="637" y="473"/>
                  </a:lnTo>
                  <a:lnTo>
                    <a:pt x="626" y="479"/>
                  </a:lnTo>
                  <a:lnTo>
                    <a:pt x="609" y="490"/>
                  </a:lnTo>
                  <a:lnTo>
                    <a:pt x="588" y="503"/>
                  </a:lnTo>
                  <a:lnTo>
                    <a:pt x="560" y="513"/>
                  </a:lnTo>
                  <a:lnTo>
                    <a:pt x="530" y="522"/>
                  </a:lnTo>
                  <a:lnTo>
                    <a:pt x="496" y="526"/>
                  </a:lnTo>
                  <a:lnTo>
                    <a:pt x="462" y="524"/>
                  </a:lnTo>
                  <a:lnTo>
                    <a:pt x="426" y="515"/>
                  </a:lnTo>
                  <a:lnTo>
                    <a:pt x="390" y="496"/>
                  </a:lnTo>
                  <a:lnTo>
                    <a:pt x="358" y="471"/>
                  </a:lnTo>
                  <a:lnTo>
                    <a:pt x="332" y="447"/>
                  </a:lnTo>
                  <a:lnTo>
                    <a:pt x="315" y="426"/>
                  </a:lnTo>
                  <a:lnTo>
                    <a:pt x="302" y="405"/>
                  </a:lnTo>
                  <a:lnTo>
                    <a:pt x="296" y="385"/>
                  </a:lnTo>
                  <a:lnTo>
                    <a:pt x="292" y="368"/>
                  </a:lnTo>
                  <a:lnTo>
                    <a:pt x="290" y="356"/>
                  </a:lnTo>
                  <a:lnTo>
                    <a:pt x="290" y="345"/>
                  </a:lnTo>
                  <a:lnTo>
                    <a:pt x="292" y="339"/>
                  </a:lnTo>
                  <a:lnTo>
                    <a:pt x="292" y="337"/>
                  </a:lnTo>
                  <a:lnTo>
                    <a:pt x="290" y="337"/>
                  </a:lnTo>
                  <a:lnTo>
                    <a:pt x="283" y="341"/>
                  </a:lnTo>
                  <a:lnTo>
                    <a:pt x="273" y="347"/>
                  </a:lnTo>
                  <a:lnTo>
                    <a:pt x="258" y="354"/>
                  </a:lnTo>
                  <a:lnTo>
                    <a:pt x="241" y="360"/>
                  </a:lnTo>
                  <a:lnTo>
                    <a:pt x="222" y="362"/>
                  </a:lnTo>
                  <a:lnTo>
                    <a:pt x="202" y="364"/>
                  </a:lnTo>
                  <a:lnTo>
                    <a:pt x="179" y="360"/>
                  </a:lnTo>
                  <a:lnTo>
                    <a:pt x="158" y="351"/>
                  </a:lnTo>
                  <a:lnTo>
                    <a:pt x="134" y="337"/>
                  </a:lnTo>
                  <a:lnTo>
                    <a:pt x="115" y="315"/>
                  </a:lnTo>
                  <a:lnTo>
                    <a:pt x="102" y="296"/>
                  </a:lnTo>
                  <a:lnTo>
                    <a:pt x="96" y="275"/>
                  </a:lnTo>
                  <a:lnTo>
                    <a:pt x="92" y="256"/>
                  </a:lnTo>
                  <a:lnTo>
                    <a:pt x="92" y="236"/>
                  </a:lnTo>
                  <a:lnTo>
                    <a:pt x="94" y="219"/>
                  </a:lnTo>
                  <a:lnTo>
                    <a:pt x="98" y="207"/>
                  </a:lnTo>
                  <a:lnTo>
                    <a:pt x="100" y="194"/>
                  </a:lnTo>
                  <a:lnTo>
                    <a:pt x="104" y="187"/>
                  </a:lnTo>
                  <a:lnTo>
                    <a:pt x="104" y="185"/>
                  </a:lnTo>
                  <a:lnTo>
                    <a:pt x="102" y="183"/>
                  </a:lnTo>
                  <a:lnTo>
                    <a:pt x="94" y="179"/>
                  </a:lnTo>
                  <a:lnTo>
                    <a:pt x="83" y="173"/>
                  </a:lnTo>
                  <a:lnTo>
                    <a:pt x="68" y="162"/>
                  </a:lnTo>
                  <a:lnTo>
                    <a:pt x="53" y="147"/>
                  </a:lnTo>
                  <a:lnTo>
                    <a:pt x="36" y="128"/>
                  </a:lnTo>
                  <a:lnTo>
                    <a:pt x="24" y="104"/>
                  </a:lnTo>
                  <a:lnTo>
                    <a:pt x="11" y="75"/>
                  </a:lnTo>
                  <a:lnTo>
                    <a:pt x="2" y="40"/>
                  </a:lnTo>
                  <a:lnTo>
                    <a:pt x="0" y="0"/>
                  </a:lnTo>
                </a:path>
              </a:pathLst>
            </a:custGeom>
            <a:noFill/>
            <a:ln w="12700">
              <a:solidFill>
                <a:srgbClr val="00FFFF"/>
              </a:solidFill>
              <a:round/>
              <a:headEnd/>
              <a:tailEnd/>
            </a:ln>
          </p:spPr>
          <p:txBody>
            <a:bodyPr/>
            <a:lstStyle/>
            <a:p>
              <a:endParaRPr lang="en-GB"/>
            </a:p>
          </p:txBody>
        </p:sp>
        <p:sp>
          <p:nvSpPr>
            <p:cNvPr id="39983" name="Freeform 8"/>
            <p:cNvSpPr>
              <a:spLocks/>
            </p:cNvSpPr>
            <p:nvPr/>
          </p:nvSpPr>
          <p:spPr bwMode="auto">
            <a:xfrm>
              <a:off x="1451" y="2900"/>
              <a:ext cx="824" cy="564"/>
            </a:xfrm>
            <a:custGeom>
              <a:avLst/>
              <a:gdLst>
                <a:gd name="T0" fmla="*/ 822 w 824"/>
                <a:gd name="T1" fmla="*/ 42 h 564"/>
                <a:gd name="T2" fmla="*/ 802 w 824"/>
                <a:gd name="T3" fmla="*/ 108 h 564"/>
                <a:gd name="T4" fmla="*/ 777 w 824"/>
                <a:gd name="T5" fmla="*/ 157 h 564"/>
                <a:gd name="T6" fmla="*/ 749 w 824"/>
                <a:gd name="T7" fmla="*/ 189 h 564"/>
                <a:gd name="T8" fmla="*/ 732 w 824"/>
                <a:gd name="T9" fmla="*/ 204 h 564"/>
                <a:gd name="T10" fmla="*/ 730 w 824"/>
                <a:gd name="T11" fmla="*/ 209 h 564"/>
                <a:gd name="T12" fmla="*/ 739 w 824"/>
                <a:gd name="T13" fmla="*/ 226 h 564"/>
                <a:gd name="T14" fmla="*/ 743 w 824"/>
                <a:gd name="T15" fmla="*/ 258 h 564"/>
                <a:gd name="T16" fmla="*/ 741 w 824"/>
                <a:gd name="T17" fmla="*/ 296 h 564"/>
                <a:gd name="T18" fmla="*/ 719 w 824"/>
                <a:gd name="T19" fmla="*/ 336 h 564"/>
                <a:gd name="T20" fmla="*/ 677 w 824"/>
                <a:gd name="T21" fmla="*/ 373 h 564"/>
                <a:gd name="T22" fmla="*/ 634 w 824"/>
                <a:gd name="T23" fmla="*/ 383 h 564"/>
                <a:gd name="T24" fmla="*/ 594 w 824"/>
                <a:gd name="T25" fmla="*/ 379 h 564"/>
                <a:gd name="T26" fmla="*/ 564 w 824"/>
                <a:gd name="T27" fmla="*/ 368 h 564"/>
                <a:gd name="T28" fmla="*/ 545 w 824"/>
                <a:gd name="T29" fmla="*/ 358 h 564"/>
                <a:gd name="T30" fmla="*/ 545 w 824"/>
                <a:gd name="T31" fmla="*/ 360 h 564"/>
                <a:gd name="T32" fmla="*/ 545 w 824"/>
                <a:gd name="T33" fmla="*/ 377 h 564"/>
                <a:gd name="T34" fmla="*/ 541 w 824"/>
                <a:gd name="T35" fmla="*/ 407 h 564"/>
                <a:gd name="T36" fmla="*/ 519 w 824"/>
                <a:gd name="T37" fmla="*/ 447 h 564"/>
                <a:gd name="T38" fmla="*/ 477 w 824"/>
                <a:gd name="T39" fmla="*/ 492 h 564"/>
                <a:gd name="T40" fmla="*/ 409 w 824"/>
                <a:gd name="T41" fmla="*/ 534 h 564"/>
                <a:gd name="T42" fmla="*/ 338 w 824"/>
                <a:gd name="T43" fmla="*/ 547 h 564"/>
                <a:gd name="T44" fmla="*/ 275 w 824"/>
                <a:gd name="T45" fmla="*/ 534 h 564"/>
                <a:gd name="T46" fmla="*/ 226 w 824"/>
                <a:gd name="T47" fmla="*/ 511 h 564"/>
                <a:gd name="T48" fmla="*/ 198 w 824"/>
                <a:gd name="T49" fmla="*/ 492 h 564"/>
                <a:gd name="T50" fmla="*/ 194 w 824"/>
                <a:gd name="T51" fmla="*/ 492 h 564"/>
                <a:gd name="T52" fmla="*/ 192 w 824"/>
                <a:gd name="T53" fmla="*/ 507 h 564"/>
                <a:gd name="T54" fmla="*/ 181 w 824"/>
                <a:gd name="T55" fmla="*/ 526 h 564"/>
                <a:gd name="T56" fmla="*/ 160 w 824"/>
                <a:gd name="T57" fmla="*/ 547 h 564"/>
                <a:gd name="T58" fmla="*/ 123 w 824"/>
                <a:gd name="T59" fmla="*/ 562 h 564"/>
                <a:gd name="T60" fmla="*/ 72 w 824"/>
                <a:gd name="T61" fmla="*/ 562 h 564"/>
                <a:gd name="T62" fmla="*/ 34 w 824"/>
                <a:gd name="T63" fmla="*/ 547 h 564"/>
                <a:gd name="T64" fmla="*/ 13 w 824"/>
                <a:gd name="T65" fmla="*/ 526 h 564"/>
                <a:gd name="T66" fmla="*/ 2 w 824"/>
                <a:gd name="T67" fmla="*/ 507 h 564"/>
                <a:gd name="T68" fmla="*/ 0 w 824"/>
                <a:gd name="T69" fmla="*/ 492 h 5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4"/>
                <a:gd name="T106" fmla="*/ 0 h 564"/>
                <a:gd name="T107" fmla="*/ 824 w 824"/>
                <a:gd name="T108" fmla="*/ 564 h 5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4" h="564">
                  <a:moveTo>
                    <a:pt x="824" y="0"/>
                  </a:moveTo>
                  <a:lnTo>
                    <a:pt x="822" y="42"/>
                  </a:lnTo>
                  <a:lnTo>
                    <a:pt x="813" y="79"/>
                  </a:lnTo>
                  <a:lnTo>
                    <a:pt x="802" y="108"/>
                  </a:lnTo>
                  <a:lnTo>
                    <a:pt x="790" y="136"/>
                  </a:lnTo>
                  <a:lnTo>
                    <a:pt x="777" y="157"/>
                  </a:lnTo>
                  <a:lnTo>
                    <a:pt x="762" y="177"/>
                  </a:lnTo>
                  <a:lnTo>
                    <a:pt x="749" y="189"/>
                  </a:lnTo>
                  <a:lnTo>
                    <a:pt x="739" y="198"/>
                  </a:lnTo>
                  <a:lnTo>
                    <a:pt x="732" y="204"/>
                  </a:lnTo>
                  <a:lnTo>
                    <a:pt x="730" y="206"/>
                  </a:lnTo>
                  <a:lnTo>
                    <a:pt x="730" y="209"/>
                  </a:lnTo>
                  <a:lnTo>
                    <a:pt x="734" y="215"/>
                  </a:lnTo>
                  <a:lnTo>
                    <a:pt x="739" y="226"/>
                  </a:lnTo>
                  <a:lnTo>
                    <a:pt x="741" y="241"/>
                  </a:lnTo>
                  <a:lnTo>
                    <a:pt x="743" y="258"/>
                  </a:lnTo>
                  <a:lnTo>
                    <a:pt x="743" y="277"/>
                  </a:lnTo>
                  <a:lnTo>
                    <a:pt x="741" y="296"/>
                  </a:lnTo>
                  <a:lnTo>
                    <a:pt x="732" y="317"/>
                  </a:lnTo>
                  <a:lnTo>
                    <a:pt x="719" y="336"/>
                  </a:lnTo>
                  <a:lnTo>
                    <a:pt x="700" y="358"/>
                  </a:lnTo>
                  <a:lnTo>
                    <a:pt x="677" y="373"/>
                  </a:lnTo>
                  <a:lnTo>
                    <a:pt x="656" y="381"/>
                  </a:lnTo>
                  <a:lnTo>
                    <a:pt x="634" y="383"/>
                  </a:lnTo>
                  <a:lnTo>
                    <a:pt x="613" y="383"/>
                  </a:lnTo>
                  <a:lnTo>
                    <a:pt x="594" y="379"/>
                  </a:lnTo>
                  <a:lnTo>
                    <a:pt x="577" y="375"/>
                  </a:lnTo>
                  <a:lnTo>
                    <a:pt x="564" y="368"/>
                  </a:lnTo>
                  <a:lnTo>
                    <a:pt x="553" y="362"/>
                  </a:lnTo>
                  <a:lnTo>
                    <a:pt x="545" y="358"/>
                  </a:lnTo>
                  <a:lnTo>
                    <a:pt x="543" y="358"/>
                  </a:lnTo>
                  <a:lnTo>
                    <a:pt x="545" y="360"/>
                  </a:lnTo>
                  <a:lnTo>
                    <a:pt x="545" y="366"/>
                  </a:lnTo>
                  <a:lnTo>
                    <a:pt x="545" y="377"/>
                  </a:lnTo>
                  <a:lnTo>
                    <a:pt x="543" y="390"/>
                  </a:lnTo>
                  <a:lnTo>
                    <a:pt x="541" y="407"/>
                  </a:lnTo>
                  <a:lnTo>
                    <a:pt x="532" y="426"/>
                  </a:lnTo>
                  <a:lnTo>
                    <a:pt x="519" y="447"/>
                  </a:lnTo>
                  <a:lnTo>
                    <a:pt x="502" y="468"/>
                  </a:lnTo>
                  <a:lnTo>
                    <a:pt x="477" y="492"/>
                  </a:lnTo>
                  <a:lnTo>
                    <a:pt x="447" y="517"/>
                  </a:lnTo>
                  <a:lnTo>
                    <a:pt x="409" y="534"/>
                  </a:lnTo>
                  <a:lnTo>
                    <a:pt x="375" y="545"/>
                  </a:lnTo>
                  <a:lnTo>
                    <a:pt x="338" y="547"/>
                  </a:lnTo>
                  <a:lnTo>
                    <a:pt x="306" y="543"/>
                  </a:lnTo>
                  <a:lnTo>
                    <a:pt x="275" y="534"/>
                  </a:lnTo>
                  <a:lnTo>
                    <a:pt x="249" y="522"/>
                  </a:lnTo>
                  <a:lnTo>
                    <a:pt x="226" y="511"/>
                  </a:lnTo>
                  <a:lnTo>
                    <a:pt x="209" y="500"/>
                  </a:lnTo>
                  <a:lnTo>
                    <a:pt x="198" y="492"/>
                  </a:lnTo>
                  <a:lnTo>
                    <a:pt x="194" y="490"/>
                  </a:lnTo>
                  <a:lnTo>
                    <a:pt x="194" y="492"/>
                  </a:lnTo>
                  <a:lnTo>
                    <a:pt x="194" y="498"/>
                  </a:lnTo>
                  <a:lnTo>
                    <a:pt x="192" y="507"/>
                  </a:lnTo>
                  <a:lnTo>
                    <a:pt x="187" y="515"/>
                  </a:lnTo>
                  <a:lnTo>
                    <a:pt x="181" y="526"/>
                  </a:lnTo>
                  <a:lnTo>
                    <a:pt x="172" y="539"/>
                  </a:lnTo>
                  <a:lnTo>
                    <a:pt x="160" y="547"/>
                  </a:lnTo>
                  <a:lnTo>
                    <a:pt x="143" y="556"/>
                  </a:lnTo>
                  <a:lnTo>
                    <a:pt x="123" y="562"/>
                  </a:lnTo>
                  <a:lnTo>
                    <a:pt x="98" y="564"/>
                  </a:lnTo>
                  <a:lnTo>
                    <a:pt x="72" y="562"/>
                  </a:lnTo>
                  <a:lnTo>
                    <a:pt x="51" y="556"/>
                  </a:lnTo>
                  <a:lnTo>
                    <a:pt x="34" y="547"/>
                  </a:lnTo>
                  <a:lnTo>
                    <a:pt x="21" y="539"/>
                  </a:lnTo>
                  <a:lnTo>
                    <a:pt x="13" y="526"/>
                  </a:lnTo>
                  <a:lnTo>
                    <a:pt x="6" y="515"/>
                  </a:lnTo>
                  <a:lnTo>
                    <a:pt x="2" y="507"/>
                  </a:lnTo>
                  <a:lnTo>
                    <a:pt x="0" y="498"/>
                  </a:lnTo>
                  <a:lnTo>
                    <a:pt x="0" y="492"/>
                  </a:lnTo>
                  <a:lnTo>
                    <a:pt x="0" y="490"/>
                  </a:lnTo>
                </a:path>
              </a:pathLst>
            </a:custGeom>
            <a:noFill/>
            <a:ln w="12700">
              <a:solidFill>
                <a:srgbClr val="00FFFF"/>
              </a:solidFill>
              <a:round/>
              <a:headEnd/>
              <a:tailEnd/>
            </a:ln>
          </p:spPr>
          <p:txBody>
            <a:bodyPr/>
            <a:lstStyle/>
            <a:p>
              <a:endParaRPr lang="en-GB"/>
            </a:p>
          </p:txBody>
        </p:sp>
        <p:sp>
          <p:nvSpPr>
            <p:cNvPr id="39984" name="Freeform 9"/>
            <p:cNvSpPr>
              <a:spLocks/>
            </p:cNvSpPr>
            <p:nvPr/>
          </p:nvSpPr>
          <p:spPr bwMode="auto">
            <a:xfrm>
              <a:off x="1464" y="2020"/>
              <a:ext cx="168" cy="169"/>
            </a:xfrm>
            <a:custGeom>
              <a:avLst/>
              <a:gdLst>
                <a:gd name="T0" fmla="*/ 168 w 168"/>
                <a:gd name="T1" fmla="*/ 169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9"/>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5" name="Freeform 10"/>
            <p:cNvSpPr>
              <a:spLocks/>
            </p:cNvSpPr>
            <p:nvPr/>
          </p:nvSpPr>
          <p:spPr bwMode="auto">
            <a:xfrm>
              <a:off x="1464" y="2465"/>
              <a:ext cx="168" cy="169"/>
            </a:xfrm>
            <a:custGeom>
              <a:avLst/>
              <a:gdLst>
                <a:gd name="T0" fmla="*/ 168 w 168"/>
                <a:gd name="T1" fmla="*/ 166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6"/>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6" name="Freeform 11"/>
            <p:cNvSpPr>
              <a:spLocks/>
            </p:cNvSpPr>
            <p:nvPr/>
          </p:nvSpPr>
          <p:spPr bwMode="auto">
            <a:xfrm>
              <a:off x="1792" y="2020"/>
              <a:ext cx="168" cy="169"/>
            </a:xfrm>
            <a:custGeom>
              <a:avLst/>
              <a:gdLst>
                <a:gd name="T0" fmla="*/ 168 w 168"/>
                <a:gd name="T1" fmla="*/ 169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9"/>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7" name="Freeform 12"/>
            <p:cNvSpPr>
              <a:spLocks/>
            </p:cNvSpPr>
            <p:nvPr/>
          </p:nvSpPr>
          <p:spPr bwMode="auto">
            <a:xfrm>
              <a:off x="1464" y="3175"/>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88" name="Freeform 13"/>
            <p:cNvSpPr>
              <a:spLocks/>
            </p:cNvSpPr>
            <p:nvPr/>
          </p:nvSpPr>
          <p:spPr bwMode="auto">
            <a:xfrm>
              <a:off x="1136" y="2020"/>
              <a:ext cx="168" cy="169"/>
            </a:xfrm>
            <a:custGeom>
              <a:avLst/>
              <a:gdLst>
                <a:gd name="T0" fmla="*/ 168 w 168"/>
                <a:gd name="T1" fmla="*/ 169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9"/>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9" name="Freeform 14"/>
            <p:cNvSpPr>
              <a:spLocks/>
            </p:cNvSpPr>
            <p:nvPr/>
          </p:nvSpPr>
          <p:spPr bwMode="auto">
            <a:xfrm>
              <a:off x="1464" y="2819"/>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0" name="Freeform 15"/>
            <p:cNvSpPr>
              <a:spLocks/>
            </p:cNvSpPr>
            <p:nvPr/>
          </p:nvSpPr>
          <p:spPr bwMode="auto">
            <a:xfrm>
              <a:off x="1636" y="3577"/>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1" name="Freeform 16"/>
            <p:cNvSpPr>
              <a:spLocks/>
            </p:cNvSpPr>
            <p:nvPr/>
          </p:nvSpPr>
          <p:spPr bwMode="auto">
            <a:xfrm>
              <a:off x="1325" y="3577"/>
              <a:ext cx="171" cy="168"/>
            </a:xfrm>
            <a:custGeom>
              <a:avLst/>
              <a:gdLst>
                <a:gd name="T0" fmla="*/ 168 w 171"/>
                <a:gd name="T1" fmla="*/ 168 h 168"/>
                <a:gd name="T2" fmla="*/ 171 w 171"/>
                <a:gd name="T3" fmla="*/ 0 h 168"/>
                <a:gd name="T4" fmla="*/ 0 w 171"/>
                <a:gd name="T5" fmla="*/ 0 h 168"/>
                <a:gd name="T6" fmla="*/ 0 w 171"/>
                <a:gd name="T7" fmla="*/ 168 h 168"/>
                <a:gd name="T8" fmla="*/ 171 w 171"/>
                <a:gd name="T9" fmla="*/ 168 h 168"/>
                <a:gd name="T10" fmla="*/ 171 w 171"/>
                <a:gd name="T11" fmla="*/ 168 h 168"/>
                <a:gd name="T12" fmla="*/ 0 60000 65536"/>
                <a:gd name="T13" fmla="*/ 0 60000 65536"/>
                <a:gd name="T14" fmla="*/ 0 60000 65536"/>
                <a:gd name="T15" fmla="*/ 0 60000 65536"/>
                <a:gd name="T16" fmla="*/ 0 60000 65536"/>
                <a:gd name="T17" fmla="*/ 0 60000 65536"/>
                <a:gd name="T18" fmla="*/ 0 w 171"/>
                <a:gd name="T19" fmla="*/ 0 h 168"/>
                <a:gd name="T20" fmla="*/ 171 w 171"/>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71" h="168">
                  <a:moveTo>
                    <a:pt x="168" y="168"/>
                  </a:moveTo>
                  <a:lnTo>
                    <a:pt x="171" y="0"/>
                  </a:lnTo>
                  <a:lnTo>
                    <a:pt x="0" y="0"/>
                  </a:lnTo>
                  <a:lnTo>
                    <a:pt x="0" y="168"/>
                  </a:lnTo>
                  <a:lnTo>
                    <a:pt x="171" y="168"/>
                  </a:lnTo>
                </a:path>
              </a:pathLst>
            </a:custGeom>
            <a:noFill/>
            <a:ln w="6350">
              <a:solidFill>
                <a:srgbClr val="000000"/>
              </a:solidFill>
              <a:round/>
              <a:headEnd/>
              <a:tailEnd/>
            </a:ln>
          </p:spPr>
          <p:txBody>
            <a:bodyPr/>
            <a:lstStyle/>
            <a:p>
              <a:endParaRPr lang="en-GB"/>
            </a:p>
          </p:txBody>
        </p:sp>
        <p:sp>
          <p:nvSpPr>
            <p:cNvPr id="39992" name="Freeform 17"/>
            <p:cNvSpPr>
              <a:spLocks/>
            </p:cNvSpPr>
            <p:nvPr/>
          </p:nvSpPr>
          <p:spPr bwMode="auto">
            <a:xfrm>
              <a:off x="582" y="2983"/>
              <a:ext cx="169" cy="170"/>
            </a:xfrm>
            <a:custGeom>
              <a:avLst/>
              <a:gdLst>
                <a:gd name="T0" fmla="*/ 0 w 169"/>
                <a:gd name="T1" fmla="*/ 168 h 170"/>
                <a:gd name="T2" fmla="*/ 169 w 169"/>
                <a:gd name="T3" fmla="*/ 170 h 170"/>
                <a:gd name="T4" fmla="*/ 169 w 169"/>
                <a:gd name="T5" fmla="*/ 0 h 170"/>
                <a:gd name="T6" fmla="*/ 0 w 169"/>
                <a:gd name="T7" fmla="*/ 0 h 170"/>
                <a:gd name="T8" fmla="*/ 0 w 169"/>
                <a:gd name="T9" fmla="*/ 170 h 170"/>
                <a:gd name="T10" fmla="*/ 0 w 169"/>
                <a:gd name="T11" fmla="*/ 170 h 170"/>
                <a:gd name="T12" fmla="*/ 0 60000 65536"/>
                <a:gd name="T13" fmla="*/ 0 60000 65536"/>
                <a:gd name="T14" fmla="*/ 0 60000 65536"/>
                <a:gd name="T15" fmla="*/ 0 60000 65536"/>
                <a:gd name="T16" fmla="*/ 0 60000 65536"/>
                <a:gd name="T17" fmla="*/ 0 60000 65536"/>
                <a:gd name="T18" fmla="*/ 0 w 169"/>
                <a:gd name="T19" fmla="*/ 0 h 170"/>
                <a:gd name="T20" fmla="*/ 169 w 169"/>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169" h="170">
                  <a:moveTo>
                    <a:pt x="0" y="168"/>
                  </a:moveTo>
                  <a:lnTo>
                    <a:pt x="169" y="170"/>
                  </a:lnTo>
                  <a:lnTo>
                    <a:pt x="169" y="0"/>
                  </a:lnTo>
                  <a:lnTo>
                    <a:pt x="0" y="0"/>
                  </a:lnTo>
                  <a:lnTo>
                    <a:pt x="0" y="170"/>
                  </a:lnTo>
                </a:path>
              </a:pathLst>
            </a:custGeom>
            <a:noFill/>
            <a:ln w="6350">
              <a:solidFill>
                <a:srgbClr val="000000"/>
              </a:solidFill>
              <a:round/>
              <a:headEnd/>
              <a:tailEnd/>
            </a:ln>
          </p:spPr>
          <p:txBody>
            <a:bodyPr/>
            <a:lstStyle/>
            <a:p>
              <a:endParaRPr lang="en-GB"/>
            </a:p>
          </p:txBody>
        </p:sp>
        <p:sp>
          <p:nvSpPr>
            <p:cNvPr id="39993" name="Freeform 18"/>
            <p:cNvSpPr>
              <a:spLocks/>
            </p:cNvSpPr>
            <p:nvPr/>
          </p:nvSpPr>
          <p:spPr bwMode="auto">
            <a:xfrm>
              <a:off x="582" y="2655"/>
              <a:ext cx="169" cy="168"/>
            </a:xfrm>
            <a:custGeom>
              <a:avLst/>
              <a:gdLst>
                <a:gd name="T0" fmla="*/ 0 w 169"/>
                <a:gd name="T1" fmla="*/ 168 h 168"/>
                <a:gd name="T2" fmla="*/ 169 w 169"/>
                <a:gd name="T3" fmla="*/ 168 h 168"/>
                <a:gd name="T4" fmla="*/ 169 w 169"/>
                <a:gd name="T5" fmla="*/ 0 h 168"/>
                <a:gd name="T6" fmla="*/ 0 w 169"/>
                <a:gd name="T7" fmla="*/ 0 h 168"/>
                <a:gd name="T8" fmla="*/ 0 w 169"/>
                <a:gd name="T9" fmla="*/ 168 h 168"/>
                <a:gd name="T10" fmla="*/ 0 w 169"/>
                <a:gd name="T11" fmla="*/ 168 h 168"/>
                <a:gd name="T12" fmla="*/ 0 60000 65536"/>
                <a:gd name="T13" fmla="*/ 0 60000 65536"/>
                <a:gd name="T14" fmla="*/ 0 60000 65536"/>
                <a:gd name="T15" fmla="*/ 0 60000 65536"/>
                <a:gd name="T16" fmla="*/ 0 60000 65536"/>
                <a:gd name="T17" fmla="*/ 0 60000 65536"/>
                <a:gd name="T18" fmla="*/ 0 w 169"/>
                <a:gd name="T19" fmla="*/ 0 h 168"/>
                <a:gd name="T20" fmla="*/ 169 w 169"/>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9" h="168">
                  <a:moveTo>
                    <a:pt x="0" y="168"/>
                  </a:moveTo>
                  <a:lnTo>
                    <a:pt x="169" y="168"/>
                  </a:lnTo>
                  <a:lnTo>
                    <a:pt x="169" y="0"/>
                  </a:lnTo>
                  <a:lnTo>
                    <a:pt x="0" y="0"/>
                  </a:lnTo>
                  <a:lnTo>
                    <a:pt x="0" y="168"/>
                  </a:lnTo>
                </a:path>
              </a:pathLst>
            </a:custGeom>
            <a:noFill/>
            <a:ln w="6350">
              <a:solidFill>
                <a:srgbClr val="000000"/>
              </a:solidFill>
              <a:round/>
              <a:headEnd/>
              <a:tailEnd/>
            </a:ln>
          </p:spPr>
          <p:txBody>
            <a:bodyPr/>
            <a:lstStyle/>
            <a:p>
              <a:endParaRPr lang="en-GB"/>
            </a:p>
          </p:txBody>
        </p:sp>
        <p:sp>
          <p:nvSpPr>
            <p:cNvPr id="39994" name="Freeform 19"/>
            <p:cNvSpPr>
              <a:spLocks/>
            </p:cNvSpPr>
            <p:nvPr/>
          </p:nvSpPr>
          <p:spPr bwMode="auto">
            <a:xfrm>
              <a:off x="985" y="2819"/>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5" name="Freeform 20"/>
            <p:cNvSpPr>
              <a:spLocks/>
            </p:cNvSpPr>
            <p:nvPr/>
          </p:nvSpPr>
          <p:spPr bwMode="auto">
            <a:xfrm>
              <a:off x="1958" y="2819"/>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6" name="Line 21"/>
            <p:cNvSpPr>
              <a:spLocks noChangeShapeType="1"/>
            </p:cNvSpPr>
            <p:nvPr/>
          </p:nvSpPr>
          <p:spPr bwMode="auto">
            <a:xfrm>
              <a:off x="1219" y="2189"/>
              <a:ext cx="272" cy="276"/>
            </a:xfrm>
            <a:prstGeom prst="line">
              <a:avLst/>
            </a:prstGeom>
            <a:noFill/>
            <a:ln w="6350">
              <a:solidFill>
                <a:srgbClr val="000000"/>
              </a:solidFill>
              <a:round/>
              <a:headEnd/>
              <a:tailEnd/>
            </a:ln>
          </p:spPr>
          <p:txBody>
            <a:bodyPr/>
            <a:lstStyle/>
            <a:p>
              <a:endParaRPr lang="en-US"/>
            </a:p>
          </p:txBody>
        </p:sp>
        <p:sp>
          <p:nvSpPr>
            <p:cNvPr id="39997" name="Line 22"/>
            <p:cNvSpPr>
              <a:spLocks noChangeShapeType="1"/>
            </p:cNvSpPr>
            <p:nvPr/>
          </p:nvSpPr>
          <p:spPr bwMode="auto">
            <a:xfrm>
              <a:off x="1542" y="2189"/>
              <a:ext cx="3" cy="274"/>
            </a:xfrm>
            <a:prstGeom prst="line">
              <a:avLst/>
            </a:prstGeom>
            <a:noFill/>
            <a:ln w="6350">
              <a:solidFill>
                <a:srgbClr val="000000"/>
              </a:solidFill>
              <a:round/>
              <a:headEnd/>
              <a:tailEnd/>
            </a:ln>
          </p:spPr>
          <p:txBody>
            <a:bodyPr/>
            <a:lstStyle/>
            <a:p>
              <a:endParaRPr lang="en-US"/>
            </a:p>
          </p:txBody>
        </p:sp>
        <p:sp>
          <p:nvSpPr>
            <p:cNvPr id="39998" name="Line 23"/>
            <p:cNvSpPr>
              <a:spLocks noChangeShapeType="1"/>
            </p:cNvSpPr>
            <p:nvPr/>
          </p:nvSpPr>
          <p:spPr bwMode="auto">
            <a:xfrm flipH="1">
              <a:off x="1604" y="2189"/>
              <a:ext cx="271" cy="276"/>
            </a:xfrm>
            <a:prstGeom prst="line">
              <a:avLst/>
            </a:prstGeom>
            <a:noFill/>
            <a:ln w="6350">
              <a:solidFill>
                <a:srgbClr val="000000"/>
              </a:solidFill>
              <a:round/>
              <a:headEnd/>
              <a:tailEnd/>
            </a:ln>
          </p:spPr>
          <p:txBody>
            <a:bodyPr/>
            <a:lstStyle/>
            <a:p>
              <a:endParaRPr lang="en-US"/>
            </a:p>
          </p:txBody>
        </p:sp>
        <p:sp>
          <p:nvSpPr>
            <p:cNvPr id="39999" name="Line 24"/>
            <p:cNvSpPr>
              <a:spLocks noChangeShapeType="1"/>
            </p:cNvSpPr>
            <p:nvPr/>
          </p:nvSpPr>
          <p:spPr bwMode="auto">
            <a:xfrm flipH="1">
              <a:off x="1153" y="2548"/>
              <a:ext cx="311" cy="311"/>
            </a:xfrm>
            <a:prstGeom prst="line">
              <a:avLst/>
            </a:prstGeom>
            <a:noFill/>
            <a:ln w="6350">
              <a:solidFill>
                <a:srgbClr val="000000"/>
              </a:solidFill>
              <a:round/>
              <a:headEnd/>
              <a:tailEnd/>
            </a:ln>
          </p:spPr>
          <p:txBody>
            <a:bodyPr/>
            <a:lstStyle/>
            <a:p>
              <a:endParaRPr lang="en-US"/>
            </a:p>
          </p:txBody>
        </p:sp>
        <p:sp>
          <p:nvSpPr>
            <p:cNvPr id="40000" name="Line 25"/>
            <p:cNvSpPr>
              <a:spLocks noChangeShapeType="1"/>
            </p:cNvSpPr>
            <p:nvPr/>
          </p:nvSpPr>
          <p:spPr bwMode="auto">
            <a:xfrm>
              <a:off x="1153" y="2902"/>
              <a:ext cx="311" cy="2"/>
            </a:xfrm>
            <a:prstGeom prst="line">
              <a:avLst/>
            </a:prstGeom>
            <a:noFill/>
            <a:ln w="6350">
              <a:solidFill>
                <a:srgbClr val="000000"/>
              </a:solidFill>
              <a:round/>
              <a:headEnd/>
              <a:tailEnd/>
            </a:ln>
          </p:spPr>
          <p:txBody>
            <a:bodyPr/>
            <a:lstStyle/>
            <a:p>
              <a:endParaRPr lang="en-US"/>
            </a:p>
          </p:txBody>
        </p:sp>
        <p:sp>
          <p:nvSpPr>
            <p:cNvPr id="40001" name="Line 26"/>
            <p:cNvSpPr>
              <a:spLocks noChangeShapeType="1"/>
            </p:cNvSpPr>
            <p:nvPr/>
          </p:nvSpPr>
          <p:spPr bwMode="auto">
            <a:xfrm>
              <a:off x="1632" y="2902"/>
              <a:ext cx="323" cy="2"/>
            </a:xfrm>
            <a:prstGeom prst="line">
              <a:avLst/>
            </a:prstGeom>
            <a:noFill/>
            <a:ln w="6350">
              <a:solidFill>
                <a:srgbClr val="000000"/>
              </a:solidFill>
              <a:round/>
              <a:headEnd/>
              <a:tailEnd/>
            </a:ln>
          </p:spPr>
          <p:txBody>
            <a:bodyPr/>
            <a:lstStyle/>
            <a:p>
              <a:endParaRPr lang="en-US"/>
            </a:p>
          </p:txBody>
        </p:sp>
        <p:sp>
          <p:nvSpPr>
            <p:cNvPr id="40002" name="Line 27"/>
            <p:cNvSpPr>
              <a:spLocks noChangeShapeType="1"/>
            </p:cNvSpPr>
            <p:nvPr/>
          </p:nvSpPr>
          <p:spPr bwMode="auto">
            <a:xfrm flipH="1">
              <a:off x="1634" y="2928"/>
              <a:ext cx="324" cy="325"/>
            </a:xfrm>
            <a:prstGeom prst="line">
              <a:avLst/>
            </a:prstGeom>
            <a:noFill/>
            <a:ln w="6350">
              <a:solidFill>
                <a:srgbClr val="000000"/>
              </a:solidFill>
              <a:round/>
              <a:headEnd/>
              <a:tailEnd/>
            </a:ln>
          </p:spPr>
          <p:txBody>
            <a:bodyPr/>
            <a:lstStyle/>
            <a:p>
              <a:endParaRPr lang="en-US"/>
            </a:p>
          </p:txBody>
        </p:sp>
        <p:sp>
          <p:nvSpPr>
            <p:cNvPr id="40003" name="Line 28"/>
            <p:cNvSpPr>
              <a:spLocks noChangeShapeType="1"/>
            </p:cNvSpPr>
            <p:nvPr/>
          </p:nvSpPr>
          <p:spPr bwMode="auto">
            <a:xfrm>
              <a:off x="1153" y="2942"/>
              <a:ext cx="311" cy="311"/>
            </a:xfrm>
            <a:prstGeom prst="line">
              <a:avLst/>
            </a:prstGeom>
            <a:noFill/>
            <a:ln w="6350">
              <a:solidFill>
                <a:srgbClr val="000000"/>
              </a:solidFill>
              <a:round/>
              <a:headEnd/>
              <a:tailEnd/>
            </a:ln>
          </p:spPr>
          <p:txBody>
            <a:bodyPr/>
            <a:lstStyle/>
            <a:p>
              <a:endParaRPr lang="en-US"/>
            </a:p>
          </p:txBody>
        </p:sp>
        <p:sp>
          <p:nvSpPr>
            <p:cNvPr id="40004" name="Line 29"/>
            <p:cNvSpPr>
              <a:spLocks noChangeShapeType="1"/>
            </p:cNvSpPr>
            <p:nvPr/>
          </p:nvSpPr>
          <p:spPr bwMode="auto">
            <a:xfrm flipV="1">
              <a:off x="1410" y="3345"/>
              <a:ext cx="81" cy="230"/>
            </a:xfrm>
            <a:prstGeom prst="line">
              <a:avLst/>
            </a:prstGeom>
            <a:noFill/>
            <a:ln w="6350">
              <a:solidFill>
                <a:srgbClr val="000000"/>
              </a:solidFill>
              <a:round/>
              <a:headEnd/>
              <a:tailEnd/>
            </a:ln>
          </p:spPr>
          <p:txBody>
            <a:bodyPr/>
            <a:lstStyle/>
            <a:p>
              <a:endParaRPr lang="en-US"/>
            </a:p>
          </p:txBody>
        </p:sp>
        <p:sp>
          <p:nvSpPr>
            <p:cNvPr id="40005" name="Line 30"/>
            <p:cNvSpPr>
              <a:spLocks noChangeShapeType="1"/>
            </p:cNvSpPr>
            <p:nvPr/>
          </p:nvSpPr>
          <p:spPr bwMode="auto">
            <a:xfrm flipH="1" flipV="1">
              <a:off x="1606" y="3343"/>
              <a:ext cx="113" cy="232"/>
            </a:xfrm>
            <a:prstGeom prst="line">
              <a:avLst/>
            </a:prstGeom>
            <a:noFill/>
            <a:ln w="6350">
              <a:solidFill>
                <a:srgbClr val="000000"/>
              </a:solidFill>
              <a:round/>
              <a:headEnd/>
              <a:tailEnd/>
            </a:ln>
          </p:spPr>
          <p:txBody>
            <a:bodyPr/>
            <a:lstStyle/>
            <a:p>
              <a:endParaRPr lang="en-US"/>
            </a:p>
          </p:txBody>
        </p:sp>
        <p:sp>
          <p:nvSpPr>
            <p:cNvPr id="40006" name="Line 31"/>
            <p:cNvSpPr>
              <a:spLocks noChangeShapeType="1"/>
            </p:cNvSpPr>
            <p:nvPr/>
          </p:nvSpPr>
          <p:spPr bwMode="auto">
            <a:xfrm>
              <a:off x="751" y="2738"/>
              <a:ext cx="232" cy="111"/>
            </a:xfrm>
            <a:prstGeom prst="line">
              <a:avLst/>
            </a:prstGeom>
            <a:noFill/>
            <a:ln w="6350">
              <a:solidFill>
                <a:srgbClr val="000000"/>
              </a:solidFill>
              <a:round/>
              <a:headEnd/>
              <a:tailEnd/>
            </a:ln>
          </p:spPr>
          <p:txBody>
            <a:bodyPr/>
            <a:lstStyle/>
            <a:p>
              <a:endParaRPr lang="en-US"/>
            </a:p>
          </p:txBody>
        </p:sp>
        <p:sp>
          <p:nvSpPr>
            <p:cNvPr id="40007" name="Line 32"/>
            <p:cNvSpPr>
              <a:spLocks noChangeShapeType="1"/>
            </p:cNvSpPr>
            <p:nvPr/>
          </p:nvSpPr>
          <p:spPr bwMode="auto">
            <a:xfrm flipV="1">
              <a:off x="751" y="2959"/>
              <a:ext cx="234" cy="109"/>
            </a:xfrm>
            <a:prstGeom prst="line">
              <a:avLst/>
            </a:prstGeom>
            <a:noFill/>
            <a:ln w="6350">
              <a:solidFill>
                <a:srgbClr val="000000"/>
              </a:solidFill>
              <a:round/>
              <a:headEnd/>
              <a:tailEnd/>
            </a:ln>
          </p:spPr>
          <p:txBody>
            <a:bodyPr/>
            <a:lstStyle/>
            <a:p>
              <a:endParaRPr lang="en-US"/>
            </a:p>
          </p:txBody>
        </p:sp>
        <p:sp>
          <p:nvSpPr>
            <p:cNvPr id="40008" name="Line 33"/>
            <p:cNvSpPr>
              <a:spLocks noChangeShapeType="1"/>
            </p:cNvSpPr>
            <p:nvPr/>
          </p:nvSpPr>
          <p:spPr bwMode="auto">
            <a:xfrm>
              <a:off x="2126" y="2902"/>
              <a:ext cx="321" cy="2"/>
            </a:xfrm>
            <a:prstGeom prst="line">
              <a:avLst/>
            </a:prstGeom>
            <a:noFill/>
            <a:ln w="6350">
              <a:solidFill>
                <a:srgbClr val="000000"/>
              </a:solidFill>
              <a:round/>
              <a:headEnd/>
              <a:tailEnd/>
            </a:ln>
          </p:spPr>
          <p:txBody>
            <a:bodyPr/>
            <a:lstStyle/>
            <a:p>
              <a:endParaRPr lang="en-US"/>
            </a:p>
          </p:txBody>
        </p:sp>
        <p:sp>
          <p:nvSpPr>
            <p:cNvPr id="40009" name="Freeform 34"/>
            <p:cNvSpPr>
              <a:spLocks/>
            </p:cNvSpPr>
            <p:nvPr/>
          </p:nvSpPr>
          <p:spPr bwMode="auto">
            <a:xfrm>
              <a:off x="2449" y="2819"/>
              <a:ext cx="168" cy="168"/>
            </a:xfrm>
            <a:custGeom>
              <a:avLst/>
              <a:gdLst>
                <a:gd name="T0" fmla="*/ 166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6"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grpSp>
      <p:sp>
        <p:nvSpPr>
          <p:cNvPr id="39944" name="Freeform 40"/>
          <p:cNvSpPr>
            <a:spLocks/>
          </p:cNvSpPr>
          <p:nvPr/>
        </p:nvSpPr>
        <p:spPr bwMode="auto">
          <a:xfrm>
            <a:off x="5572125" y="407193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5" name="Freeform 40"/>
          <p:cNvSpPr>
            <a:spLocks/>
          </p:cNvSpPr>
          <p:nvPr/>
        </p:nvSpPr>
        <p:spPr bwMode="auto">
          <a:xfrm>
            <a:off x="7358063" y="4000500"/>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6" name="Freeform 40"/>
          <p:cNvSpPr>
            <a:spLocks/>
          </p:cNvSpPr>
          <p:nvPr/>
        </p:nvSpPr>
        <p:spPr bwMode="auto">
          <a:xfrm>
            <a:off x="6929438" y="6143625"/>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7" name="Freeform 40"/>
          <p:cNvSpPr>
            <a:spLocks/>
          </p:cNvSpPr>
          <p:nvPr/>
        </p:nvSpPr>
        <p:spPr bwMode="auto">
          <a:xfrm>
            <a:off x="5143500" y="5072063"/>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8" name="Freeform 40"/>
          <p:cNvSpPr>
            <a:spLocks/>
          </p:cNvSpPr>
          <p:nvPr/>
        </p:nvSpPr>
        <p:spPr bwMode="auto">
          <a:xfrm>
            <a:off x="5286375" y="607218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9" name="Freeform 40"/>
          <p:cNvSpPr>
            <a:spLocks/>
          </p:cNvSpPr>
          <p:nvPr/>
        </p:nvSpPr>
        <p:spPr bwMode="auto">
          <a:xfrm>
            <a:off x="6500813" y="350043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0" name="Freeform 40"/>
          <p:cNvSpPr>
            <a:spLocks/>
          </p:cNvSpPr>
          <p:nvPr/>
        </p:nvSpPr>
        <p:spPr bwMode="auto">
          <a:xfrm>
            <a:off x="6429375" y="607218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1" name="Freeform 40"/>
          <p:cNvSpPr>
            <a:spLocks/>
          </p:cNvSpPr>
          <p:nvPr/>
        </p:nvSpPr>
        <p:spPr bwMode="auto">
          <a:xfrm>
            <a:off x="7929563" y="6143625"/>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2" name="Freeform 40"/>
          <p:cNvSpPr>
            <a:spLocks/>
          </p:cNvSpPr>
          <p:nvPr/>
        </p:nvSpPr>
        <p:spPr bwMode="auto">
          <a:xfrm>
            <a:off x="8072438" y="492918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3" name="Freeform 45"/>
          <p:cNvSpPr>
            <a:spLocks/>
          </p:cNvSpPr>
          <p:nvPr/>
        </p:nvSpPr>
        <p:spPr bwMode="auto">
          <a:xfrm>
            <a:off x="6072188" y="3929063"/>
            <a:ext cx="568325" cy="374650"/>
          </a:xfrm>
          <a:custGeom>
            <a:avLst/>
            <a:gdLst>
              <a:gd name="T0" fmla="*/ 2147483647 w 358"/>
              <a:gd name="T1" fmla="*/ 2147483647 h 236"/>
              <a:gd name="T2" fmla="*/ 2147483647 w 358"/>
              <a:gd name="T3" fmla="*/ 2147483647 h 236"/>
              <a:gd name="T4" fmla="*/ 2147483647 w 358"/>
              <a:gd name="T5" fmla="*/ 2147483647 h 236"/>
              <a:gd name="T6" fmla="*/ 2147483647 w 358"/>
              <a:gd name="T7" fmla="*/ 2147483647 h 236"/>
              <a:gd name="T8" fmla="*/ 2147483647 w 358"/>
              <a:gd name="T9" fmla="*/ 2147483647 h 236"/>
              <a:gd name="T10" fmla="*/ 2147483647 w 358"/>
              <a:gd name="T11" fmla="*/ 2147483647 h 236"/>
              <a:gd name="T12" fmla="*/ 2147483647 w 358"/>
              <a:gd name="T13" fmla="*/ 2147483647 h 236"/>
              <a:gd name="T14" fmla="*/ 2147483647 w 358"/>
              <a:gd name="T15" fmla="*/ 2147483647 h 236"/>
              <a:gd name="T16" fmla="*/ 2147483647 w 358"/>
              <a:gd name="T17" fmla="*/ 2147483647 h 236"/>
              <a:gd name="T18" fmla="*/ 2147483647 w 358"/>
              <a:gd name="T19" fmla="*/ 2147483647 h 236"/>
              <a:gd name="T20" fmla="*/ 2147483647 w 358"/>
              <a:gd name="T21" fmla="*/ 2147483647 h 236"/>
              <a:gd name="T22" fmla="*/ 2147483647 w 358"/>
              <a:gd name="T23" fmla="*/ 2147483647 h 236"/>
              <a:gd name="T24" fmla="*/ 2147483647 w 358"/>
              <a:gd name="T25" fmla="*/ 2147483647 h 236"/>
              <a:gd name="T26" fmla="*/ 2147483647 w 358"/>
              <a:gd name="T27" fmla="*/ 2147483647 h 236"/>
              <a:gd name="T28" fmla="*/ 2147483647 w 358"/>
              <a:gd name="T29" fmla="*/ 2147483647 h 236"/>
              <a:gd name="T30" fmla="*/ 2147483647 w 358"/>
              <a:gd name="T31" fmla="*/ 2147483647 h 236"/>
              <a:gd name="T32" fmla="*/ 2147483647 w 358"/>
              <a:gd name="T33" fmla="*/ 2147483647 h 236"/>
              <a:gd name="T34" fmla="*/ 2147483647 w 358"/>
              <a:gd name="T35" fmla="*/ 2147483647 h 236"/>
              <a:gd name="T36" fmla="*/ 2147483647 w 358"/>
              <a:gd name="T37" fmla="*/ 2147483647 h 236"/>
              <a:gd name="T38" fmla="*/ 2147483647 w 358"/>
              <a:gd name="T39" fmla="*/ 2147483647 h 236"/>
              <a:gd name="T40" fmla="*/ 2147483647 w 358"/>
              <a:gd name="T41" fmla="*/ 2147483647 h 236"/>
              <a:gd name="T42" fmla="*/ 2147483647 w 358"/>
              <a:gd name="T43" fmla="*/ 2147483647 h 236"/>
              <a:gd name="T44" fmla="*/ 2147483647 w 358"/>
              <a:gd name="T45" fmla="*/ 2147483647 h 236"/>
              <a:gd name="T46" fmla="*/ 2147483647 w 358"/>
              <a:gd name="T47" fmla="*/ 2147483647 h 236"/>
              <a:gd name="T48" fmla="*/ 2147483647 w 358"/>
              <a:gd name="T49" fmla="*/ 2147483647 h 236"/>
              <a:gd name="T50" fmla="*/ 2147483647 w 358"/>
              <a:gd name="T51" fmla="*/ 2147483647 h 236"/>
              <a:gd name="T52" fmla="*/ 2147483647 w 358"/>
              <a:gd name="T53" fmla="*/ 2147483647 h 236"/>
              <a:gd name="T54" fmla="*/ 2147483647 w 358"/>
              <a:gd name="T55" fmla="*/ 2147483647 h 236"/>
              <a:gd name="T56" fmla="*/ 2147483647 w 358"/>
              <a:gd name="T57" fmla="*/ 2147483647 h 236"/>
              <a:gd name="T58" fmla="*/ 2147483647 w 358"/>
              <a:gd name="T59" fmla="*/ 2147483647 h 236"/>
              <a:gd name="T60" fmla="*/ 2147483647 w 358"/>
              <a:gd name="T61" fmla="*/ 2147483647 h 236"/>
              <a:gd name="T62" fmla="*/ 2147483647 w 358"/>
              <a:gd name="T63" fmla="*/ 2147483647 h 236"/>
              <a:gd name="T64" fmla="*/ 2147483647 w 358"/>
              <a:gd name="T65" fmla="*/ 2147483647 h 236"/>
              <a:gd name="T66" fmla="*/ 2147483647 w 358"/>
              <a:gd name="T67" fmla="*/ 2147483647 h 236"/>
              <a:gd name="T68" fmla="*/ 2147483647 w 358"/>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236"/>
              <a:gd name="T107" fmla="*/ 358 w 358"/>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a:solidFill>
              <a:srgbClr val="00FFFF"/>
            </a:solidFill>
            <a:round/>
            <a:headEnd/>
            <a:tailEnd/>
          </a:ln>
        </p:spPr>
        <p:txBody>
          <a:bodyPr/>
          <a:lstStyle/>
          <a:p>
            <a:endParaRPr lang="en-GB"/>
          </a:p>
        </p:txBody>
      </p:sp>
      <p:sp>
        <p:nvSpPr>
          <p:cNvPr id="39954" name="Freeform 44"/>
          <p:cNvSpPr>
            <a:spLocks/>
          </p:cNvSpPr>
          <p:nvPr/>
        </p:nvSpPr>
        <p:spPr bwMode="auto">
          <a:xfrm>
            <a:off x="6643688" y="3929063"/>
            <a:ext cx="439737" cy="361950"/>
          </a:xfrm>
          <a:custGeom>
            <a:avLst/>
            <a:gdLst>
              <a:gd name="T0" fmla="*/ 0 w 277"/>
              <a:gd name="T1" fmla="*/ 2147483647 h 228"/>
              <a:gd name="T2" fmla="*/ 2147483647 w 277"/>
              <a:gd name="T3" fmla="*/ 2147483647 h 228"/>
              <a:gd name="T4" fmla="*/ 2147483647 w 277"/>
              <a:gd name="T5" fmla="*/ 2147483647 h 228"/>
              <a:gd name="T6" fmla="*/ 2147483647 w 277"/>
              <a:gd name="T7" fmla="*/ 2147483647 h 228"/>
              <a:gd name="T8" fmla="*/ 2147483647 w 277"/>
              <a:gd name="T9" fmla="*/ 2147483647 h 228"/>
              <a:gd name="T10" fmla="*/ 2147483647 w 277"/>
              <a:gd name="T11" fmla="*/ 2147483647 h 228"/>
              <a:gd name="T12" fmla="*/ 2147483647 w 277"/>
              <a:gd name="T13" fmla="*/ 2147483647 h 228"/>
              <a:gd name="T14" fmla="*/ 2147483647 w 277"/>
              <a:gd name="T15" fmla="*/ 0 h 228"/>
              <a:gd name="T16" fmla="*/ 2147483647 w 277"/>
              <a:gd name="T17" fmla="*/ 0 h 228"/>
              <a:gd name="T18" fmla="*/ 2147483647 w 277"/>
              <a:gd name="T19" fmla="*/ 2147483647 h 228"/>
              <a:gd name="T20" fmla="*/ 2147483647 w 277"/>
              <a:gd name="T21" fmla="*/ 2147483647 h 228"/>
              <a:gd name="T22" fmla="*/ 2147483647 w 277"/>
              <a:gd name="T23" fmla="*/ 2147483647 h 228"/>
              <a:gd name="T24" fmla="*/ 2147483647 w 277"/>
              <a:gd name="T25" fmla="*/ 2147483647 h 228"/>
              <a:gd name="T26" fmla="*/ 2147483647 w 277"/>
              <a:gd name="T27" fmla="*/ 2147483647 h 228"/>
              <a:gd name="T28" fmla="*/ 2147483647 w 277"/>
              <a:gd name="T29" fmla="*/ 2147483647 h 228"/>
              <a:gd name="T30" fmla="*/ 2147483647 w 277"/>
              <a:gd name="T31" fmla="*/ 2147483647 h 228"/>
              <a:gd name="T32" fmla="*/ 2147483647 w 277"/>
              <a:gd name="T33" fmla="*/ 2147483647 h 228"/>
              <a:gd name="T34" fmla="*/ 2147483647 w 277"/>
              <a:gd name="T35" fmla="*/ 2147483647 h 228"/>
              <a:gd name="T36" fmla="*/ 2147483647 w 277"/>
              <a:gd name="T37" fmla="*/ 2147483647 h 228"/>
              <a:gd name="T38" fmla="*/ 2147483647 w 277"/>
              <a:gd name="T39" fmla="*/ 2147483647 h 228"/>
              <a:gd name="T40" fmla="*/ 2147483647 w 277"/>
              <a:gd name="T41" fmla="*/ 2147483647 h 228"/>
              <a:gd name="T42" fmla="*/ 2147483647 w 277"/>
              <a:gd name="T43" fmla="*/ 2147483647 h 228"/>
              <a:gd name="T44" fmla="*/ 2147483647 w 277"/>
              <a:gd name="T45" fmla="*/ 2147483647 h 228"/>
              <a:gd name="T46" fmla="*/ 2147483647 w 277"/>
              <a:gd name="T47" fmla="*/ 2147483647 h 228"/>
              <a:gd name="T48" fmla="*/ 2147483647 w 277"/>
              <a:gd name="T49" fmla="*/ 2147483647 h 228"/>
              <a:gd name="T50" fmla="*/ 2147483647 w 277"/>
              <a:gd name="T51" fmla="*/ 2147483647 h 228"/>
              <a:gd name="T52" fmla="*/ 2147483647 w 277"/>
              <a:gd name="T53" fmla="*/ 2147483647 h 228"/>
              <a:gd name="T54" fmla="*/ 2147483647 w 277"/>
              <a:gd name="T55" fmla="*/ 2147483647 h 228"/>
              <a:gd name="T56" fmla="*/ 2147483647 w 277"/>
              <a:gd name="T57" fmla="*/ 2147483647 h 228"/>
              <a:gd name="T58" fmla="*/ 2147483647 w 277"/>
              <a:gd name="T59" fmla="*/ 2147483647 h 228"/>
              <a:gd name="T60" fmla="*/ 2147483647 w 277"/>
              <a:gd name="T61" fmla="*/ 2147483647 h 228"/>
              <a:gd name="T62" fmla="*/ 2147483647 w 277"/>
              <a:gd name="T63" fmla="*/ 2147483647 h 228"/>
              <a:gd name="T64" fmla="*/ 2147483647 w 277"/>
              <a:gd name="T65" fmla="*/ 2147483647 h 228"/>
              <a:gd name="T66" fmla="*/ 2147483647 w 277"/>
              <a:gd name="T67" fmla="*/ 2147483647 h 228"/>
              <a:gd name="T68" fmla="*/ 2147483647 w 277"/>
              <a:gd name="T69" fmla="*/ 2147483647 h 228"/>
              <a:gd name="T70" fmla="*/ 2147483647 w 277"/>
              <a:gd name="T71" fmla="*/ 2147483647 h 228"/>
              <a:gd name="T72" fmla="*/ 2147483647 w 277"/>
              <a:gd name="T73" fmla="*/ 2147483647 h 228"/>
              <a:gd name="T74" fmla="*/ 2147483647 w 277"/>
              <a:gd name="T75" fmla="*/ 2147483647 h 228"/>
              <a:gd name="T76" fmla="*/ 2147483647 w 277"/>
              <a:gd name="T77" fmla="*/ 2147483647 h 228"/>
              <a:gd name="T78" fmla="*/ 2147483647 w 277"/>
              <a:gd name="T79" fmla="*/ 2147483647 h 228"/>
              <a:gd name="T80" fmla="*/ 2147483647 w 277"/>
              <a:gd name="T81" fmla="*/ 2147483647 h 228"/>
              <a:gd name="T82" fmla="*/ 2147483647 w 277"/>
              <a:gd name="T83" fmla="*/ 2147483647 h 228"/>
              <a:gd name="T84" fmla="*/ 2147483647 w 277"/>
              <a:gd name="T85" fmla="*/ 2147483647 h 228"/>
              <a:gd name="T86" fmla="*/ 2147483647 w 277"/>
              <a:gd name="T87" fmla="*/ 2147483647 h 228"/>
              <a:gd name="T88" fmla="*/ 2147483647 w 277"/>
              <a:gd name="T89" fmla="*/ 2147483647 h 228"/>
              <a:gd name="T90" fmla="*/ 2147483647 w 277"/>
              <a:gd name="T91" fmla="*/ 2147483647 h 228"/>
              <a:gd name="T92" fmla="*/ 2147483647 w 277"/>
              <a:gd name="T93" fmla="*/ 2147483647 h 228"/>
              <a:gd name="T94" fmla="*/ 2147483647 w 277"/>
              <a:gd name="T95" fmla="*/ 2147483647 h 228"/>
              <a:gd name="T96" fmla="*/ 2147483647 w 277"/>
              <a:gd name="T97" fmla="*/ 2147483647 h 228"/>
              <a:gd name="T98" fmla="*/ 2147483647 w 277"/>
              <a:gd name="T99" fmla="*/ 2147483647 h 228"/>
              <a:gd name="T100" fmla="*/ 2147483647 w 277"/>
              <a:gd name="T101" fmla="*/ 2147483647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7"/>
              <a:gd name="T154" fmla="*/ 0 h 228"/>
              <a:gd name="T155" fmla="*/ 277 w 277"/>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a:solidFill>
              <a:srgbClr val="00FFFF"/>
            </a:solidFill>
            <a:round/>
            <a:headEnd/>
            <a:tailEnd/>
          </a:ln>
        </p:spPr>
        <p:txBody>
          <a:bodyPr/>
          <a:lstStyle/>
          <a:p>
            <a:endParaRPr lang="en-GB"/>
          </a:p>
        </p:txBody>
      </p:sp>
      <p:sp>
        <p:nvSpPr>
          <p:cNvPr id="39955" name="Freeform 46"/>
          <p:cNvSpPr>
            <a:spLocks/>
          </p:cNvSpPr>
          <p:nvPr/>
        </p:nvSpPr>
        <p:spPr bwMode="auto">
          <a:xfrm>
            <a:off x="6072188" y="4286250"/>
            <a:ext cx="431800" cy="385763"/>
          </a:xfrm>
          <a:custGeom>
            <a:avLst/>
            <a:gdLst>
              <a:gd name="T0" fmla="*/ 2147483647 w 272"/>
              <a:gd name="T1" fmla="*/ 2147483647 h 229"/>
              <a:gd name="T2" fmla="*/ 2147483647 w 272"/>
              <a:gd name="T3" fmla="*/ 2147483647 h 229"/>
              <a:gd name="T4" fmla="*/ 2147483647 w 272"/>
              <a:gd name="T5" fmla="*/ 2147483647 h 229"/>
              <a:gd name="T6" fmla="*/ 2147483647 w 272"/>
              <a:gd name="T7" fmla="*/ 2147483647 h 229"/>
              <a:gd name="T8" fmla="*/ 2147483647 w 272"/>
              <a:gd name="T9" fmla="*/ 2147483647 h 229"/>
              <a:gd name="T10" fmla="*/ 2147483647 w 272"/>
              <a:gd name="T11" fmla="*/ 2147483647 h 229"/>
              <a:gd name="T12" fmla="*/ 2147483647 w 272"/>
              <a:gd name="T13" fmla="*/ 2147483647 h 229"/>
              <a:gd name="T14" fmla="*/ 2147483647 w 272"/>
              <a:gd name="T15" fmla="*/ 2147483647 h 229"/>
              <a:gd name="T16" fmla="*/ 2147483647 w 272"/>
              <a:gd name="T17" fmla="*/ 2147483647 h 229"/>
              <a:gd name="T18" fmla="*/ 2147483647 w 272"/>
              <a:gd name="T19" fmla="*/ 2147483647 h 229"/>
              <a:gd name="T20" fmla="*/ 2147483647 w 272"/>
              <a:gd name="T21" fmla="*/ 2147483647 h 229"/>
              <a:gd name="T22" fmla="*/ 2147483647 w 272"/>
              <a:gd name="T23" fmla="*/ 2147483647 h 229"/>
              <a:gd name="T24" fmla="*/ 2147483647 w 272"/>
              <a:gd name="T25" fmla="*/ 2147483647 h 229"/>
              <a:gd name="T26" fmla="*/ 2147483647 w 272"/>
              <a:gd name="T27" fmla="*/ 2147483647 h 229"/>
              <a:gd name="T28" fmla="*/ 2147483647 w 272"/>
              <a:gd name="T29" fmla="*/ 2147483647 h 229"/>
              <a:gd name="T30" fmla="*/ 2147483647 w 272"/>
              <a:gd name="T31" fmla="*/ 2147483647 h 229"/>
              <a:gd name="T32" fmla="*/ 2147483647 w 272"/>
              <a:gd name="T33" fmla="*/ 2147483647 h 229"/>
              <a:gd name="T34" fmla="*/ 2147483647 w 272"/>
              <a:gd name="T35" fmla="*/ 2147483647 h 229"/>
              <a:gd name="T36" fmla="*/ 2147483647 w 272"/>
              <a:gd name="T37" fmla="*/ 2147483647 h 229"/>
              <a:gd name="T38" fmla="*/ 2147483647 w 272"/>
              <a:gd name="T39" fmla="*/ 2147483647 h 229"/>
              <a:gd name="T40" fmla="*/ 2147483647 w 272"/>
              <a:gd name="T41" fmla="*/ 2147483647 h 229"/>
              <a:gd name="T42" fmla="*/ 2147483647 w 272"/>
              <a:gd name="T43" fmla="*/ 2147483647 h 229"/>
              <a:gd name="T44" fmla="*/ 2147483647 w 272"/>
              <a:gd name="T45" fmla="*/ 2147483647 h 229"/>
              <a:gd name="T46" fmla="*/ 2147483647 w 272"/>
              <a:gd name="T47" fmla="*/ 2147483647 h 229"/>
              <a:gd name="T48" fmla="*/ 2147483647 w 272"/>
              <a:gd name="T49" fmla="*/ 2147483647 h 229"/>
              <a:gd name="T50" fmla="*/ 2147483647 w 272"/>
              <a:gd name="T51" fmla="*/ 2147483647 h 229"/>
              <a:gd name="T52" fmla="*/ 2147483647 w 272"/>
              <a:gd name="T53" fmla="*/ 2147483647 h 229"/>
              <a:gd name="T54" fmla="*/ 2147483647 w 272"/>
              <a:gd name="T55" fmla="*/ 2147483647 h 229"/>
              <a:gd name="T56" fmla="*/ 2147483647 w 272"/>
              <a:gd name="T57" fmla="*/ 2147483647 h 229"/>
              <a:gd name="T58" fmla="*/ 2147483647 w 272"/>
              <a:gd name="T59" fmla="*/ 2147483647 h 229"/>
              <a:gd name="T60" fmla="*/ 2147483647 w 272"/>
              <a:gd name="T61" fmla="*/ 2147483647 h 229"/>
              <a:gd name="T62" fmla="*/ 2147483647 w 272"/>
              <a:gd name="T63" fmla="*/ 2147483647 h 229"/>
              <a:gd name="T64" fmla="*/ 2147483647 w 272"/>
              <a:gd name="T65" fmla="*/ 2147483647 h 229"/>
              <a:gd name="T66" fmla="*/ 2147483647 w 272"/>
              <a:gd name="T67" fmla="*/ 2147483647 h 229"/>
              <a:gd name="T68" fmla="*/ 2147483647 w 272"/>
              <a:gd name="T69" fmla="*/ 2147483647 h 229"/>
              <a:gd name="T70" fmla="*/ 2147483647 w 272"/>
              <a:gd name="T71" fmla="*/ 2147483647 h 229"/>
              <a:gd name="T72" fmla="*/ 2147483647 w 272"/>
              <a:gd name="T73" fmla="*/ 2147483647 h 229"/>
              <a:gd name="T74" fmla="*/ 2147483647 w 272"/>
              <a:gd name="T75" fmla="*/ 2147483647 h 229"/>
              <a:gd name="T76" fmla="*/ 2147483647 w 272"/>
              <a:gd name="T77" fmla="*/ 2147483647 h 229"/>
              <a:gd name="T78" fmla="*/ 2147483647 w 272"/>
              <a:gd name="T79" fmla="*/ 2147483647 h 229"/>
              <a:gd name="T80" fmla="*/ 2147483647 w 272"/>
              <a:gd name="T81" fmla="*/ 2147483647 h 229"/>
              <a:gd name="T82" fmla="*/ 2147483647 w 272"/>
              <a:gd name="T83" fmla="*/ 2147483647 h 229"/>
              <a:gd name="T84" fmla="*/ 2147483647 w 272"/>
              <a:gd name="T85" fmla="*/ 2147483647 h 229"/>
              <a:gd name="T86" fmla="*/ 2147483647 w 272"/>
              <a:gd name="T87" fmla="*/ 2147483647 h 229"/>
              <a:gd name="T88" fmla="*/ 2147483647 w 272"/>
              <a:gd name="T89" fmla="*/ 2147483647 h 229"/>
              <a:gd name="T90" fmla="*/ 2147483647 w 272"/>
              <a:gd name="T91" fmla="*/ 2147483647 h 229"/>
              <a:gd name="T92" fmla="*/ 2147483647 w 272"/>
              <a:gd name="T93" fmla="*/ 2147483647 h 229"/>
              <a:gd name="T94" fmla="*/ 2147483647 w 272"/>
              <a:gd name="T95" fmla="*/ 2147483647 h 229"/>
              <a:gd name="T96" fmla="*/ 2147483647 w 272"/>
              <a:gd name="T97" fmla="*/ 2147483647 h 229"/>
              <a:gd name="T98" fmla="*/ 2147483647 w 272"/>
              <a:gd name="T99" fmla="*/ 214748364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229"/>
              <a:gd name="T155" fmla="*/ 272 w 272"/>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a:solidFill>
              <a:srgbClr val="00FFFF"/>
            </a:solidFill>
            <a:round/>
            <a:headEnd/>
            <a:tailEnd/>
          </a:ln>
        </p:spPr>
        <p:txBody>
          <a:bodyPr/>
          <a:lstStyle/>
          <a:p>
            <a:endParaRPr lang="en-GB"/>
          </a:p>
        </p:txBody>
      </p:sp>
      <p:sp>
        <p:nvSpPr>
          <p:cNvPr id="39956" name="Freeform 47"/>
          <p:cNvSpPr>
            <a:spLocks/>
          </p:cNvSpPr>
          <p:nvPr/>
        </p:nvSpPr>
        <p:spPr bwMode="auto">
          <a:xfrm>
            <a:off x="6500813" y="4286250"/>
            <a:ext cx="563562" cy="374650"/>
          </a:xfrm>
          <a:custGeom>
            <a:avLst/>
            <a:gdLst>
              <a:gd name="T0" fmla="*/ 2147483647 w 355"/>
              <a:gd name="T1" fmla="*/ 2147483647 h 236"/>
              <a:gd name="T2" fmla="*/ 2147483647 w 355"/>
              <a:gd name="T3" fmla="*/ 2147483647 h 236"/>
              <a:gd name="T4" fmla="*/ 2147483647 w 355"/>
              <a:gd name="T5" fmla="*/ 2147483647 h 236"/>
              <a:gd name="T6" fmla="*/ 2147483647 w 355"/>
              <a:gd name="T7" fmla="*/ 2147483647 h 236"/>
              <a:gd name="T8" fmla="*/ 2147483647 w 355"/>
              <a:gd name="T9" fmla="*/ 2147483647 h 236"/>
              <a:gd name="T10" fmla="*/ 2147483647 w 355"/>
              <a:gd name="T11" fmla="*/ 2147483647 h 236"/>
              <a:gd name="T12" fmla="*/ 2147483647 w 355"/>
              <a:gd name="T13" fmla="*/ 2147483647 h 236"/>
              <a:gd name="T14" fmla="*/ 2147483647 w 355"/>
              <a:gd name="T15" fmla="*/ 2147483647 h 236"/>
              <a:gd name="T16" fmla="*/ 2147483647 w 355"/>
              <a:gd name="T17" fmla="*/ 2147483647 h 236"/>
              <a:gd name="T18" fmla="*/ 2147483647 w 355"/>
              <a:gd name="T19" fmla="*/ 2147483647 h 236"/>
              <a:gd name="T20" fmla="*/ 2147483647 w 355"/>
              <a:gd name="T21" fmla="*/ 2147483647 h 236"/>
              <a:gd name="T22" fmla="*/ 2147483647 w 355"/>
              <a:gd name="T23" fmla="*/ 2147483647 h 236"/>
              <a:gd name="T24" fmla="*/ 2147483647 w 355"/>
              <a:gd name="T25" fmla="*/ 2147483647 h 236"/>
              <a:gd name="T26" fmla="*/ 2147483647 w 355"/>
              <a:gd name="T27" fmla="*/ 2147483647 h 236"/>
              <a:gd name="T28" fmla="*/ 2147483647 w 355"/>
              <a:gd name="T29" fmla="*/ 2147483647 h 236"/>
              <a:gd name="T30" fmla="*/ 2147483647 w 355"/>
              <a:gd name="T31" fmla="*/ 2147483647 h 236"/>
              <a:gd name="T32" fmla="*/ 2147483647 w 355"/>
              <a:gd name="T33" fmla="*/ 2147483647 h 236"/>
              <a:gd name="T34" fmla="*/ 2147483647 w 355"/>
              <a:gd name="T35" fmla="*/ 2147483647 h 236"/>
              <a:gd name="T36" fmla="*/ 2147483647 w 355"/>
              <a:gd name="T37" fmla="*/ 2147483647 h 236"/>
              <a:gd name="T38" fmla="*/ 2147483647 w 355"/>
              <a:gd name="T39" fmla="*/ 2147483647 h 236"/>
              <a:gd name="T40" fmla="*/ 2147483647 w 355"/>
              <a:gd name="T41" fmla="*/ 2147483647 h 236"/>
              <a:gd name="T42" fmla="*/ 2147483647 w 355"/>
              <a:gd name="T43" fmla="*/ 2147483647 h 236"/>
              <a:gd name="T44" fmla="*/ 2147483647 w 355"/>
              <a:gd name="T45" fmla="*/ 2147483647 h 236"/>
              <a:gd name="T46" fmla="*/ 2147483647 w 355"/>
              <a:gd name="T47" fmla="*/ 2147483647 h 236"/>
              <a:gd name="T48" fmla="*/ 2147483647 w 355"/>
              <a:gd name="T49" fmla="*/ 2147483647 h 236"/>
              <a:gd name="T50" fmla="*/ 2147483647 w 355"/>
              <a:gd name="T51" fmla="*/ 2147483647 h 236"/>
              <a:gd name="T52" fmla="*/ 2147483647 w 355"/>
              <a:gd name="T53" fmla="*/ 2147483647 h 236"/>
              <a:gd name="T54" fmla="*/ 2147483647 w 355"/>
              <a:gd name="T55" fmla="*/ 2147483647 h 236"/>
              <a:gd name="T56" fmla="*/ 2147483647 w 355"/>
              <a:gd name="T57" fmla="*/ 2147483647 h 236"/>
              <a:gd name="T58" fmla="*/ 2147483647 w 355"/>
              <a:gd name="T59" fmla="*/ 2147483647 h 236"/>
              <a:gd name="T60" fmla="*/ 2147483647 w 355"/>
              <a:gd name="T61" fmla="*/ 2147483647 h 236"/>
              <a:gd name="T62" fmla="*/ 2147483647 w 355"/>
              <a:gd name="T63" fmla="*/ 2147483647 h 236"/>
              <a:gd name="T64" fmla="*/ 2147483647 w 355"/>
              <a:gd name="T65" fmla="*/ 2147483647 h 236"/>
              <a:gd name="T66" fmla="*/ 0 w 355"/>
              <a:gd name="T67" fmla="*/ 2147483647 h 236"/>
              <a:gd name="T68" fmla="*/ 0 w 355"/>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5"/>
              <a:gd name="T106" fmla="*/ 0 h 236"/>
              <a:gd name="T107" fmla="*/ 355 w 355"/>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a:solidFill>
              <a:srgbClr val="00FFFF"/>
            </a:solidFill>
            <a:round/>
            <a:headEnd/>
            <a:tailEnd/>
          </a:ln>
        </p:spPr>
        <p:txBody>
          <a:bodyPr/>
          <a:lstStyle/>
          <a:p>
            <a:endParaRPr lang="en-GB"/>
          </a:p>
        </p:txBody>
      </p:sp>
      <p:sp>
        <p:nvSpPr>
          <p:cNvPr id="39957" name="Line 60"/>
          <p:cNvSpPr>
            <a:spLocks noChangeShapeType="1"/>
          </p:cNvSpPr>
          <p:nvPr/>
        </p:nvSpPr>
        <p:spPr bwMode="auto">
          <a:xfrm flipV="1">
            <a:off x="7072313" y="4071938"/>
            <a:ext cx="292100" cy="161925"/>
          </a:xfrm>
          <a:prstGeom prst="line">
            <a:avLst/>
          </a:prstGeom>
          <a:noFill/>
          <a:ln w="7938">
            <a:solidFill>
              <a:srgbClr val="000000"/>
            </a:solidFill>
            <a:round/>
            <a:headEnd/>
            <a:tailEnd/>
          </a:ln>
        </p:spPr>
        <p:txBody>
          <a:bodyPr/>
          <a:lstStyle/>
          <a:p>
            <a:endParaRPr lang="en-US"/>
          </a:p>
        </p:txBody>
      </p:sp>
      <p:sp>
        <p:nvSpPr>
          <p:cNvPr id="39958" name="Line 59"/>
          <p:cNvSpPr>
            <a:spLocks noChangeShapeType="1"/>
          </p:cNvSpPr>
          <p:nvPr/>
        </p:nvSpPr>
        <p:spPr bwMode="auto">
          <a:xfrm flipH="1" flipV="1">
            <a:off x="5786438" y="4143375"/>
            <a:ext cx="273050" cy="150813"/>
          </a:xfrm>
          <a:prstGeom prst="line">
            <a:avLst/>
          </a:prstGeom>
          <a:noFill/>
          <a:ln w="7938">
            <a:solidFill>
              <a:srgbClr val="000000"/>
            </a:solidFill>
            <a:round/>
            <a:headEnd/>
            <a:tailEnd/>
          </a:ln>
        </p:spPr>
        <p:txBody>
          <a:bodyPr/>
          <a:lstStyle/>
          <a:p>
            <a:endParaRPr lang="en-US"/>
          </a:p>
        </p:txBody>
      </p:sp>
      <p:sp>
        <p:nvSpPr>
          <p:cNvPr id="39959" name="Line 58"/>
          <p:cNvSpPr>
            <a:spLocks noChangeShapeType="1"/>
          </p:cNvSpPr>
          <p:nvPr/>
        </p:nvSpPr>
        <p:spPr bwMode="auto">
          <a:xfrm>
            <a:off x="6572250" y="3714750"/>
            <a:ext cx="1588" cy="188913"/>
          </a:xfrm>
          <a:prstGeom prst="line">
            <a:avLst/>
          </a:prstGeom>
          <a:noFill/>
          <a:ln w="7938">
            <a:solidFill>
              <a:srgbClr val="000000"/>
            </a:solidFill>
            <a:round/>
            <a:headEnd/>
            <a:tailEnd/>
          </a:ln>
        </p:spPr>
        <p:txBody>
          <a:bodyPr/>
          <a:lstStyle/>
          <a:p>
            <a:endParaRPr lang="en-US"/>
          </a:p>
        </p:txBody>
      </p:sp>
      <p:sp>
        <p:nvSpPr>
          <p:cNvPr id="39960" name="Freeform 54"/>
          <p:cNvSpPr>
            <a:spLocks/>
          </p:cNvSpPr>
          <p:nvPr/>
        </p:nvSpPr>
        <p:spPr bwMode="auto">
          <a:xfrm>
            <a:off x="5429250" y="5500688"/>
            <a:ext cx="431800" cy="363537"/>
          </a:xfrm>
          <a:custGeom>
            <a:avLst/>
            <a:gdLst>
              <a:gd name="T0" fmla="*/ 2147483647 w 272"/>
              <a:gd name="T1" fmla="*/ 2147483647 h 229"/>
              <a:gd name="T2" fmla="*/ 2147483647 w 272"/>
              <a:gd name="T3" fmla="*/ 2147483647 h 229"/>
              <a:gd name="T4" fmla="*/ 2147483647 w 272"/>
              <a:gd name="T5" fmla="*/ 2147483647 h 229"/>
              <a:gd name="T6" fmla="*/ 2147483647 w 272"/>
              <a:gd name="T7" fmla="*/ 2147483647 h 229"/>
              <a:gd name="T8" fmla="*/ 2147483647 w 272"/>
              <a:gd name="T9" fmla="*/ 2147483647 h 229"/>
              <a:gd name="T10" fmla="*/ 2147483647 w 272"/>
              <a:gd name="T11" fmla="*/ 2147483647 h 229"/>
              <a:gd name="T12" fmla="*/ 2147483647 w 272"/>
              <a:gd name="T13" fmla="*/ 2147483647 h 229"/>
              <a:gd name="T14" fmla="*/ 2147483647 w 272"/>
              <a:gd name="T15" fmla="*/ 2147483647 h 229"/>
              <a:gd name="T16" fmla="*/ 2147483647 w 272"/>
              <a:gd name="T17" fmla="*/ 2147483647 h 229"/>
              <a:gd name="T18" fmla="*/ 2147483647 w 272"/>
              <a:gd name="T19" fmla="*/ 2147483647 h 229"/>
              <a:gd name="T20" fmla="*/ 2147483647 w 272"/>
              <a:gd name="T21" fmla="*/ 2147483647 h 229"/>
              <a:gd name="T22" fmla="*/ 2147483647 w 272"/>
              <a:gd name="T23" fmla="*/ 2147483647 h 229"/>
              <a:gd name="T24" fmla="*/ 2147483647 w 272"/>
              <a:gd name="T25" fmla="*/ 2147483647 h 229"/>
              <a:gd name="T26" fmla="*/ 2147483647 w 272"/>
              <a:gd name="T27" fmla="*/ 2147483647 h 229"/>
              <a:gd name="T28" fmla="*/ 2147483647 w 272"/>
              <a:gd name="T29" fmla="*/ 2147483647 h 229"/>
              <a:gd name="T30" fmla="*/ 2147483647 w 272"/>
              <a:gd name="T31" fmla="*/ 2147483647 h 229"/>
              <a:gd name="T32" fmla="*/ 2147483647 w 272"/>
              <a:gd name="T33" fmla="*/ 2147483647 h 229"/>
              <a:gd name="T34" fmla="*/ 2147483647 w 272"/>
              <a:gd name="T35" fmla="*/ 2147483647 h 229"/>
              <a:gd name="T36" fmla="*/ 2147483647 w 272"/>
              <a:gd name="T37" fmla="*/ 2147483647 h 229"/>
              <a:gd name="T38" fmla="*/ 2147483647 w 272"/>
              <a:gd name="T39" fmla="*/ 2147483647 h 229"/>
              <a:gd name="T40" fmla="*/ 2147483647 w 272"/>
              <a:gd name="T41" fmla="*/ 2147483647 h 229"/>
              <a:gd name="T42" fmla="*/ 2147483647 w 272"/>
              <a:gd name="T43" fmla="*/ 2147483647 h 229"/>
              <a:gd name="T44" fmla="*/ 2147483647 w 272"/>
              <a:gd name="T45" fmla="*/ 2147483647 h 229"/>
              <a:gd name="T46" fmla="*/ 2147483647 w 272"/>
              <a:gd name="T47" fmla="*/ 2147483647 h 229"/>
              <a:gd name="T48" fmla="*/ 2147483647 w 272"/>
              <a:gd name="T49" fmla="*/ 2147483647 h 229"/>
              <a:gd name="T50" fmla="*/ 2147483647 w 272"/>
              <a:gd name="T51" fmla="*/ 2147483647 h 229"/>
              <a:gd name="T52" fmla="*/ 2147483647 w 272"/>
              <a:gd name="T53" fmla="*/ 2147483647 h 229"/>
              <a:gd name="T54" fmla="*/ 2147483647 w 272"/>
              <a:gd name="T55" fmla="*/ 2147483647 h 229"/>
              <a:gd name="T56" fmla="*/ 2147483647 w 272"/>
              <a:gd name="T57" fmla="*/ 2147483647 h 229"/>
              <a:gd name="T58" fmla="*/ 2147483647 w 272"/>
              <a:gd name="T59" fmla="*/ 2147483647 h 229"/>
              <a:gd name="T60" fmla="*/ 2147483647 w 272"/>
              <a:gd name="T61" fmla="*/ 2147483647 h 229"/>
              <a:gd name="T62" fmla="*/ 2147483647 w 272"/>
              <a:gd name="T63" fmla="*/ 2147483647 h 229"/>
              <a:gd name="T64" fmla="*/ 2147483647 w 272"/>
              <a:gd name="T65" fmla="*/ 2147483647 h 229"/>
              <a:gd name="T66" fmla="*/ 2147483647 w 272"/>
              <a:gd name="T67" fmla="*/ 2147483647 h 229"/>
              <a:gd name="T68" fmla="*/ 2147483647 w 272"/>
              <a:gd name="T69" fmla="*/ 2147483647 h 229"/>
              <a:gd name="T70" fmla="*/ 2147483647 w 272"/>
              <a:gd name="T71" fmla="*/ 2147483647 h 229"/>
              <a:gd name="T72" fmla="*/ 2147483647 w 272"/>
              <a:gd name="T73" fmla="*/ 2147483647 h 229"/>
              <a:gd name="T74" fmla="*/ 2147483647 w 272"/>
              <a:gd name="T75" fmla="*/ 2147483647 h 229"/>
              <a:gd name="T76" fmla="*/ 2147483647 w 272"/>
              <a:gd name="T77" fmla="*/ 2147483647 h 229"/>
              <a:gd name="T78" fmla="*/ 2147483647 w 272"/>
              <a:gd name="T79" fmla="*/ 2147483647 h 229"/>
              <a:gd name="T80" fmla="*/ 2147483647 w 272"/>
              <a:gd name="T81" fmla="*/ 2147483647 h 229"/>
              <a:gd name="T82" fmla="*/ 2147483647 w 272"/>
              <a:gd name="T83" fmla="*/ 2147483647 h 229"/>
              <a:gd name="T84" fmla="*/ 2147483647 w 272"/>
              <a:gd name="T85" fmla="*/ 2147483647 h 229"/>
              <a:gd name="T86" fmla="*/ 2147483647 w 272"/>
              <a:gd name="T87" fmla="*/ 2147483647 h 229"/>
              <a:gd name="T88" fmla="*/ 2147483647 w 272"/>
              <a:gd name="T89" fmla="*/ 2147483647 h 229"/>
              <a:gd name="T90" fmla="*/ 2147483647 w 272"/>
              <a:gd name="T91" fmla="*/ 2147483647 h 229"/>
              <a:gd name="T92" fmla="*/ 2147483647 w 272"/>
              <a:gd name="T93" fmla="*/ 2147483647 h 229"/>
              <a:gd name="T94" fmla="*/ 2147483647 w 272"/>
              <a:gd name="T95" fmla="*/ 2147483647 h 229"/>
              <a:gd name="T96" fmla="*/ 2147483647 w 272"/>
              <a:gd name="T97" fmla="*/ 2147483647 h 229"/>
              <a:gd name="T98" fmla="*/ 2147483647 w 272"/>
              <a:gd name="T99" fmla="*/ 214748364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229"/>
              <a:gd name="T155" fmla="*/ 272 w 272"/>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a:solidFill>
              <a:srgbClr val="00FFFF"/>
            </a:solidFill>
            <a:round/>
            <a:headEnd/>
            <a:tailEnd/>
          </a:ln>
        </p:spPr>
        <p:txBody>
          <a:bodyPr/>
          <a:lstStyle/>
          <a:p>
            <a:endParaRPr lang="en-GB"/>
          </a:p>
        </p:txBody>
      </p:sp>
      <p:sp>
        <p:nvSpPr>
          <p:cNvPr id="39961" name="Freeform 53"/>
          <p:cNvSpPr>
            <a:spLocks/>
          </p:cNvSpPr>
          <p:nvPr/>
        </p:nvSpPr>
        <p:spPr bwMode="auto">
          <a:xfrm>
            <a:off x="5429250" y="5143500"/>
            <a:ext cx="568325" cy="374650"/>
          </a:xfrm>
          <a:custGeom>
            <a:avLst/>
            <a:gdLst>
              <a:gd name="T0" fmla="*/ 2147483647 w 358"/>
              <a:gd name="T1" fmla="*/ 2147483647 h 236"/>
              <a:gd name="T2" fmla="*/ 2147483647 w 358"/>
              <a:gd name="T3" fmla="*/ 2147483647 h 236"/>
              <a:gd name="T4" fmla="*/ 2147483647 w 358"/>
              <a:gd name="T5" fmla="*/ 2147483647 h 236"/>
              <a:gd name="T6" fmla="*/ 2147483647 w 358"/>
              <a:gd name="T7" fmla="*/ 2147483647 h 236"/>
              <a:gd name="T8" fmla="*/ 2147483647 w 358"/>
              <a:gd name="T9" fmla="*/ 2147483647 h 236"/>
              <a:gd name="T10" fmla="*/ 2147483647 w 358"/>
              <a:gd name="T11" fmla="*/ 2147483647 h 236"/>
              <a:gd name="T12" fmla="*/ 2147483647 w 358"/>
              <a:gd name="T13" fmla="*/ 2147483647 h 236"/>
              <a:gd name="T14" fmla="*/ 2147483647 w 358"/>
              <a:gd name="T15" fmla="*/ 2147483647 h 236"/>
              <a:gd name="T16" fmla="*/ 2147483647 w 358"/>
              <a:gd name="T17" fmla="*/ 2147483647 h 236"/>
              <a:gd name="T18" fmla="*/ 2147483647 w 358"/>
              <a:gd name="T19" fmla="*/ 2147483647 h 236"/>
              <a:gd name="T20" fmla="*/ 2147483647 w 358"/>
              <a:gd name="T21" fmla="*/ 2147483647 h 236"/>
              <a:gd name="T22" fmla="*/ 2147483647 w 358"/>
              <a:gd name="T23" fmla="*/ 2147483647 h 236"/>
              <a:gd name="T24" fmla="*/ 2147483647 w 358"/>
              <a:gd name="T25" fmla="*/ 2147483647 h 236"/>
              <a:gd name="T26" fmla="*/ 2147483647 w 358"/>
              <a:gd name="T27" fmla="*/ 2147483647 h 236"/>
              <a:gd name="T28" fmla="*/ 2147483647 w 358"/>
              <a:gd name="T29" fmla="*/ 2147483647 h 236"/>
              <a:gd name="T30" fmla="*/ 2147483647 w 358"/>
              <a:gd name="T31" fmla="*/ 2147483647 h 236"/>
              <a:gd name="T32" fmla="*/ 2147483647 w 358"/>
              <a:gd name="T33" fmla="*/ 2147483647 h 236"/>
              <a:gd name="T34" fmla="*/ 2147483647 w 358"/>
              <a:gd name="T35" fmla="*/ 2147483647 h 236"/>
              <a:gd name="T36" fmla="*/ 2147483647 w 358"/>
              <a:gd name="T37" fmla="*/ 2147483647 h 236"/>
              <a:gd name="T38" fmla="*/ 2147483647 w 358"/>
              <a:gd name="T39" fmla="*/ 2147483647 h 236"/>
              <a:gd name="T40" fmla="*/ 2147483647 w 358"/>
              <a:gd name="T41" fmla="*/ 2147483647 h 236"/>
              <a:gd name="T42" fmla="*/ 2147483647 w 358"/>
              <a:gd name="T43" fmla="*/ 2147483647 h 236"/>
              <a:gd name="T44" fmla="*/ 2147483647 w 358"/>
              <a:gd name="T45" fmla="*/ 2147483647 h 236"/>
              <a:gd name="T46" fmla="*/ 2147483647 w 358"/>
              <a:gd name="T47" fmla="*/ 2147483647 h 236"/>
              <a:gd name="T48" fmla="*/ 2147483647 w 358"/>
              <a:gd name="T49" fmla="*/ 2147483647 h 236"/>
              <a:gd name="T50" fmla="*/ 2147483647 w 358"/>
              <a:gd name="T51" fmla="*/ 2147483647 h 236"/>
              <a:gd name="T52" fmla="*/ 2147483647 w 358"/>
              <a:gd name="T53" fmla="*/ 2147483647 h 236"/>
              <a:gd name="T54" fmla="*/ 2147483647 w 358"/>
              <a:gd name="T55" fmla="*/ 2147483647 h 236"/>
              <a:gd name="T56" fmla="*/ 2147483647 w 358"/>
              <a:gd name="T57" fmla="*/ 2147483647 h 236"/>
              <a:gd name="T58" fmla="*/ 2147483647 w 358"/>
              <a:gd name="T59" fmla="*/ 2147483647 h 236"/>
              <a:gd name="T60" fmla="*/ 2147483647 w 358"/>
              <a:gd name="T61" fmla="*/ 2147483647 h 236"/>
              <a:gd name="T62" fmla="*/ 2147483647 w 358"/>
              <a:gd name="T63" fmla="*/ 2147483647 h 236"/>
              <a:gd name="T64" fmla="*/ 2147483647 w 358"/>
              <a:gd name="T65" fmla="*/ 2147483647 h 236"/>
              <a:gd name="T66" fmla="*/ 2147483647 w 358"/>
              <a:gd name="T67" fmla="*/ 2147483647 h 236"/>
              <a:gd name="T68" fmla="*/ 2147483647 w 358"/>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236"/>
              <a:gd name="T107" fmla="*/ 358 w 358"/>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a:solidFill>
              <a:srgbClr val="00FFFF"/>
            </a:solidFill>
            <a:round/>
            <a:headEnd/>
            <a:tailEnd/>
          </a:ln>
        </p:spPr>
        <p:txBody>
          <a:bodyPr/>
          <a:lstStyle/>
          <a:p>
            <a:endParaRPr lang="en-GB"/>
          </a:p>
        </p:txBody>
      </p:sp>
      <p:sp>
        <p:nvSpPr>
          <p:cNvPr id="39962" name="Line 61"/>
          <p:cNvSpPr>
            <a:spLocks noChangeShapeType="1"/>
          </p:cNvSpPr>
          <p:nvPr/>
        </p:nvSpPr>
        <p:spPr bwMode="auto">
          <a:xfrm flipH="1">
            <a:off x="5857875" y="4572000"/>
            <a:ext cx="401638" cy="601663"/>
          </a:xfrm>
          <a:prstGeom prst="line">
            <a:avLst/>
          </a:prstGeom>
          <a:noFill/>
          <a:ln w="7938">
            <a:solidFill>
              <a:srgbClr val="000000"/>
            </a:solidFill>
            <a:round/>
            <a:headEnd/>
            <a:tailEnd/>
          </a:ln>
        </p:spPr>
        <p:txBody>
          <a:bodyPr/>
          <a:lstStyle/>
          <a:p>
            <a:endParaRPr lang="en-US"/>
          </a:p>
        </p:txBody>
      </p:sp>
      <p:sp>
        <p:nvSpPr>
          <p:cNvPr id="39963" name="Freeform 62"/>
          <p:cNvSpPr>
            <a:spLocks/>
          </p:cNvSpPr>
          <p:nvPr/>
        </p:nvSpPr>
        <p:spPr bwMode="auto">
          <a:xfrm>
            <a:off x="5929313" y="4857750"/>
            <a:ext cx="179387" cy="182563"/>
          </a:xfrm>
          <a:custGeom>
            <a:avLst/>
            <a:gdLst>
              <a:gd name="T0" fmla="*/ 2147483647 w 113"/>
              <a:gd name="T1" fmla="*/ 2147483647 h 115"/>
              <a:gd name="T2" fmla="*/ 2147483647 w 113"/>
              <a:gd name="T3" fmla="*/ 0 h 115"/>
              <a:gd name="T4" fmla="*/ 0 w 113"/>
              <a:gd name="T5" fmla="*/ 0 h 115"/>
              <a:gd name="T6" fmla="*/ 0 w 113"/>
              <a:gd name="T7" fmla="*/ 2147483647 h 115"/>
              <a:gd name="T8" fmla="*/ 2147483647 w 113"/>
              <a:gd name="T9" fmla="*/ 2147483647 h 115"/>
              <a:gd name="T10" fmla="*/ 2147483647 w 113"/>
              <a:gd name="T11" fmla="*/ 2147483647 h 115"/>
              <a:gd name="T12" fmla="*/ 2147483647 w 113"/>
              <a:gd name="T13" fmla="*/ 2147483647 h 115"/>
              <a:gd name="T14" fmla="*/ 0 60000 65536"/>
              <a:gd name="T15" fmla="*/ 0 60000 65536"/>
              <a:gd name="T16" fmla="*/ 0 60000 65536"/>
              <a:gd name="T17" fmla="*/ 0 60000 65536"/>
              <a:gd name="T18" fmla="*/ 0 60000 65536"/>
              <a:gd name="T19" fmla="*/ 0 60000 65536"/>
              <a:gd name="T20" fmla="*/ 0 60000 65536"/>
              <a:gd name="T21" fmla="*/ 0 w 113"/>
              <a:gd name="T22" fmla="*/ 0 h 115"/>
              <a:gd name="T23" fmla="*/ 113 w 11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15">
                <a:moveTo>
                  <a:pt x="113" y="112"/>
                </a:moveTo>
                <a:lnTo>
                  <a:pt x="113" y="0"/>
                </a:lnTo>
                <a:lnTo>
                  <a:pt x="0" y="0"/>
                </a:lnTo>
                <a:lnTo>
                  <a:pt x="0" y="115"/>
                </a:lnTo>
                <a:lnTo>
                  <a:pt x="113" y="115"/>
                </a:lnTo>
                <a:lnTo>
                  <a:pt x="113" y="112"/>
                </a:lnTo>
                <a:close/>
              </a:path>
            </a:pathLst>
          </a:custGeom>
          <a:solidFill>
            <a:srgbClr val="FFFFFF"/>
          </a:solidFill>
          <a:ln w="9525">
            <a:solidFill>
              <a:schemeClr val="tx1"/>
            </a:solidFill>
            <a:round/>
            <a:headEnd/>
            <a:tailEnd/>
          </a:ln>
        </p:spPr>
        <p:txBody>
          <a:bodyPr/>
          <a:lstStyle/>
          <a:p>
            <a:endParaRPr lang="en-GB"/>
          </a:p>
        </p:txBody>
      </p:sp>
      <p:sp>
        <p:nvSpPr>
          <p:cNvPr id="39964" name="Freeform 52"/>
          <p:cNvSpPr>
            <a:spLocks/>
          </p:cNvSpPr>
          <p:nvPr/>
        </p:nvSpPr>
        <p:spPr bwMode="auto">
          <a:xfrm>
            <a:off x="6000750" y="5143500"/>
            <a:ext cx="438150" cy="363538"/>
          </a:xfrm>
          <a:custGeom>
            <a:avLst/>
            <a:gdLst>
              <a:gd name="T0" fmla="*/ 0 w 276"/>
              <a:gd name="T1" fmla="*/ 2147483647 h 229"/>
              <a:gd name="T2" fmla="*/ 2147483647 w 276"/>
              <a:gd name="T3" fmla="*/ 2147483647 h 229"/>
              <a:gd name="T4" fmla="*/ 2147483647 w 276"/>
              <a:gd name="T5" fmla="*/ 2147483647 h 229"/>
              <a:gd name="T6" fmla="*/ 2147483647 w 276"/>
              <a:gd name="T7" fmla="*/ 2147483647 h 229"/>
              <a:gd name="T8" fmla="*/ 2147483647 w 276"/>
              <a:gd name="T9" fmla="*/ 2147483647 h 229"/>
              <a:gd name="T10" fmla="*/ 2147483647 w 276"/>
              <a:gd name="T11" fmla="*/ 2147483647 h 229"/>
              <a:gd name="T12" fmla="*/ 2147483647 w 276"/>
              <a:gd name="T13" fmla="*/ 2147483647 h 229"/>
              <a:gd name="T14" fmla="*/ 2147483647 w 276"/>
              <a:gd name="T15" fmla="*/ 0 h 229"/>
              <a:gd name="T16" fmla="*/ 2147483647 w 276"/>
              <a:gd name="T17" fmla="*/ 0 h 229"/>
              <a:gd name="T18" fmla="*/ 2147483647 w 276"/>
              <a:gd name="T19" fmla="*/ 2147483647 h 229"/>
              <a:gd name="T20" fmla="*/ 2147483647 w 276"/>
              <a:gd name="T21" fmla="*/ 2147483647 h 229"/>
              <a:gd name="T22" fmla="*/ 2147483647 w 276"/>
              <a:gd name="T23" fmla="*/ 2147483647 h 229"/>
              <a:gd name="T24" fmla="*/ 2147483647 w 276"/>
              <a:gd name="T25" fmla="*/ 2147483647 h 229"/>
              <a:gd name="T26" fmla="*/ 2147483647 w 276"/>
              <a:gd name="T27" fmla="*/ 2147483647 h 229"/>
              <a:gd name="T28" fmla="*/ 2147483647 w 276"/>
              <a:gd name="T29" fmla="*/ 2147483647 h 229"/>
              <a:gd name="T30" fmla="*/ 2147483647 w 276"/>
              <a:gd name="T31" fmla="*/ 2147483647 h 229"/>
              <a:gd name="T32" fmla="*/ 2147483647 w 276"/>
              <a:gd name="T33" fmla="*/ 2147483647 h 229"/>
              <a:gd name="T34" fmla="*/ 2147483647 w 276"/>
              <a:gd name="T35" fmla="*/ 2147483647 h 229"/>
              <a:gd name="T36" fmla="*/ 2147483647 w 276"/>
              <a:gd name="T37" fmla="*/ 2147483647 h 229"/>
              <a:gd name="T38" fmla="*/ 2147483647 w 276"/>
              <a:gd name="T39" fmla="*/ 2147483647 h 229"/>
              <a:gd name="T40" fmla="*/ 2147483647 w 276"/>
              <a:gd name="T41" fmla="*/ 2147483647 h 229"/>
              <a:gd name="T42" fmla="*/ 2147483647 w 276"/>
              <a:gd name="T43" fmla="*/ 2147483647 h 229"/>
              <a:gd name="T44" fmla="*/ 2147483647 w 276"/>
              <a:gd name="T45" fmla="*/ 2147483647 h 229"/>
              <a:gd name="T46" fmla="*/ 2147483647 w 276"/>
              <a:gd name="T47" fmla="*/ 2147483647 h 229"/>
              <a:gd name="T48" fmla="*/ 2147483647 w 276"/>
              <a:gd name="T49" fmla="*/ 2147483647 h 229"/>
              <a:gd name="T50" fmla="*/ 2147483647 w 276"/>
              <a:gd name="T51" fmla="*/ 2147483647 h 229"/>
              <a:gd name="T52" fmla="*/ 2147483647 w 276"/>
              <a:gd name="T53" fmla="*/ 2147483647 h 229"/>
              <a:gd name="T54" fmla="*/ 2147483647 w 276"/>
              <a:gd name="T55" fmla="*/ 2147483647 h 229"/>
              <a:gd name="T56" fmla="*/ 2147483647 w 276"/>
              <a:gd name="T57" fmla="*/ 2147483647 h 229"/>
              <a:gd name="T58" fmla="*/ 2147483647 w 276"/>
              <a:gd name="T59" fmla="*/ 2147483647 h 229"/>
              <a:gd name="T60" fmla="*/ 2147483647 w 276"/>
              <a:gd name="T61" fmla="*/ 2147483647 h 229"/>
              <a:gd name="T62" fmla="*/ 2147483647 w 276"/>
              <a:gd name="T63" fmla="*/ 2147483647 h 229"/>
              <a:gd name="T64" fmla="*/ 2147483647 w 276"/>
              <a:gd name="T65" fmla="*/ 2147483647 h 229"/>
              <a:gd name="T66" fmla="*/ 2147483647 w 276"/>
              <a:gd name="T67" fmla="*/ 2147483647 h 229"/>
              <a:gd name="T68" fmla="*/ 2147483647 w 276"/>
              <a:gd name="T69" fmla="*/ 2147483647 h 229"/>
              <a:gd name="T70" fmla="*/ 2147483647 w 276"/>
              <a:gd name="T71" fmla="*/ 2147483647 h 229"/>
              <a:gd name="T72" fmla="*/ 2147483647 w 276"/>
              <a:gd name="T73" fmla="*/ 2147483647 h 229"/>
              <a:gd name="T74" fmla="*/ 2147483647 w 276"/>
              <a:gd name="T75" fmla="*/ 2147483647 h 229"/>
              <a:gd name="T76" fmla="*/ 2147483647 w 276"/>
              <a:gd name="T77" fmla="*/ 2147483647 h 229"/>
              <a:gd name="T78" fmla="*/ 2147483647 w 276"/>
              <a:gd name="T79" fmla="*/ 2147483647 h 229"/>
              <a:gd name="T80" fmla="*/ 2147483647 w 276"/>
              <a:gd name="T81" fmla="*/ 2147483647 h 229"/>
              <a:gd name="T82" fmla="*/ 2147483647 w 276"/>
              <a:gd name="T83" fmla="*/ 2147483647 h 229"/>
              <a:gd name="T84" fmla="*/ 2147483647 w 276"/>
              <a:gd name="T85" fmla="*/ 2147483647 h 229"/>
              <a:gd name="T86" fmla="*/ 2147483647 w 276"/>
              <a:gd name="T87" fmla="*/ 2147483647 h 229"/>
              <a:gd name="T88" fmla="*/ 2147483647 w 276"/>
              <a:gd name="T89" fmla="*/ 2147483647 h 229"/>
              <a:gd name="T90" fmla="*/ 2147483647 w 276"/>
              <a:gd name="T91" fmla="*/ 2147483647 h 229"/>
              <a:gd name="T92" fmla="*/ 2147483647 w 276"/>
              <a:gd name="T93" fmla="*/ 2147483647 h 229"/>
              <a:gd name="T94" fmla="*/ 2147483647 w 276"/>
              <a:gd name="T95" fmla="*/ 2147483647 h 229"/>
              <a:gd name="T96" fmla="*/ 2147483647 w 276"/>
              <a:gd name="T97" fmla="*/ 2147483647 h 229"/>
              <a:gd name="T98" fmla="*/ 2147483647 w 276"/>
              <a:gd name="T99" fmla="*/ 2147483647 h 229"/>
              <a:gd name="T100" fmla="*/ 2147483647 w 276"/>
              <a:gd name="T101" fmla="*/ 2147483647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
              <a:gd name="T154" fmla="*/ 0 h 229"/>
              <a:gd name="T155" fmla="*/ 276 w 276"/>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a:solidFill>
              <a:srgbClr val="00FFFF"/>
            </a:solidFill>
            <a:round/>
            <a:headEnd/>
            <a:tailEnd/>
          </a:ln>
        </p:spPr>
        <p:txBody>
          <a:bodyPr/>
          <a:lstStyle/>
          <a:p>
            <a:endParaRPr lang="en-GB"/>
          </a:p>
        </p:txBody>
      </p:sp>
      <p:sp>
        <p:nvSpPr>
          <p:cNvPr id="39965" name="Freeform 55"/>
          <p:cNvSpPr>
            <a:spLocks/>
          </p:cNvSpPr>
          <p:nvPr/>
        </p:nvSpPr>
        <p:spPr bwMode="auto">
          <a:xfrm>
            <a:off x="5857875" y="5500688"/>
            <a:ext cx="571500" cy="374650"/>
          </a:xfrm>
          <a:custGeom>
            <a:avLst/>
            <a:gdLst>
              <a:gd name="T0" fmla="*/ 2147483647 w 360"/>
              <a:gd name="T1" fmla="*/ 2147483647 h 236"/>
              <a:gd name="T2" fmla="*/ 2147483647 w 360"/>
              <a:gd name="T3" fmla="*/ 2147483647 h 236"/>
              <a:gd name="T4" fmla="*/ 2147483647 w 360"/>
              <a:gd name="T5" fmla="*/ 2147483647 h 236"/>
              <a:gd name="T6" fmla="*/ 2147483647 w 360"/>
              <a:gd name="T7" fmla="*/ 2147483647 h 236"/>
              <a:gd name="T8" fmla="*/ 2147483647 w 360"/>
              <a:gd name="T9" fmla="*/ 2147483647 h 236"/>
              <a:gd name="T10" fmla="*/ 2147483647 w 360"/>
              <a:gd name="T11" fmla="*/ 2147483647 h 236"/>
              <a:gd name="T12" fmla="*/ 2147483647 w 360"/>
              <a:gd name="T13" fmla="*/ 2147483647 h 236"/>
              <a:gd name="T14" fmla="*/ 2147483647 w 360"/>
              <a:gd name="T15" fmla="*/ 2147483647 h 236"/>
              <a:gd name="T16" fmla="*/ 2147483647 w 360"/>
              <a:gd name="T17" fmla="*/ 2147483647 h 236"/>
              <a:gd name="T18" fmla="*/ 2147483647 w 360"/>
              <a:gd name="T19" fmla="*/ 2147483647 h 236"/>
              <a:gd name="T20" fmla="*/ 2147483647 w 360"/>
              <a:gd name="T21" fmla="*/ 2147483647 h 236"/>
              <a:gd name="T22" fmla="*/ 2147483647 w 360"/>
              <a:gd name="T23" fmla="*/ 2147483647 h 236"/>
              <a:gd name="T24" fmla="*/ 2147483647 w 360"/>
              <a:gd name="T25" fmla="*/ 2147483647 h 236"/>
              <a:gd name="T26" fmla="*/ 2147483647 w 360"/>
              <a:gd name="T27" fmla="*/ 2147483647 h 236"/>
              <a:gd name="T28" fmla="*/ 2147483647 w 360"/>
              <a:gd name="T29" fmla="*/ 2147483647 h 236"/>
              <a:gd name="T30" fmla="*/ 2147483647 w 360"/>
              <a:gd name="T31" fmla="*/ 2147483647 h 236"/>
              <a:gd name="T32" fmla="*/ 2147483647 w 360"/>
              <a:gd name="T33" fmla="*/ 2147483647 h 236"/>
              <a:gd name="T34" fmla="*/ 2147483647 w 360"/>
              <a:gd name="T35" fmla="*/ 2147483647 h 236"/>
              <a:gd name="T36" fmla="*/ 2147483647 w 360"/>
              <a:gd name="T37" fmla="*/ 2147483647 h 236"/>
              <a:gd name="T38" fmla="*/ 2147483647 w 360"/>
              <a:gd name="T39" fmla="*/ 2147483647 h 236"/>
              <a:gd name="T40" fmla="*/ 2147483647 w 360"/>
              <a:gd name="T41" fmla="*/ 2147483647 h 236"/>
              <a:gd name="T42" fmla="*/ 2147483647 w 360"/>
              <a:gd name="T43" fmla="*/ 2147483647 h 236"/>
              <a:gd name="T44" fmla="*/ 2147483647 w 360"/>
              <a:gd name="T45" fmla="*/ 2147483647 h 236"/>
              <a:gd name="T46" fmla="*/ 2147483647 w 360"/>
              <a:gd name="T47" fmla="*/ 2147483647 h 236"/>
              <a:gd name="T48" fmla="*/ 2147483647 w 360"/>
              <a:gd name="T49" fmla="*/ 2147483647 h 236"/>
              <a:gd name="T50" fmla="*/ 2147483647 w 360"/>
              <a:gd name="T51" fmla="*/ 2147483647 h 236"/>
              <a:gd name="T52" fmla="*/ 2147483647 w 360"/>
              <a:gd name="T53" fmla="*/ 2147483647 h 236"/>
              <a:gd name="T54" fmla="*/ 2147483647 w 360"/>
              <a:gd name="T55" fmla="*/ 2147483647 h 236"/>
              <a:gd name="T56" fmla="*/ 2147483647 w 360"/>
              <a:gd name="T57" fmla="*/ 2147483647 h 236"/>
              <a:gd name="T58" fmla="*/ 2147483647 w 360"/>
              <a:gd name="T59" fmla="*/ 2147483647 h 236"/>
              <a:gd name="T60" fmla="*/ 2147483647 w 360"/>
              <a:gd name="T61" fmla="*/ 2147483647 h 236"/>
              <a:gd name="T62" fmla="*/ 2147483647 w 360"/>
              <a:gd name="T63" fmla="*/ 2147483647 h 236"/>
              <a:gd name="T64" fmla="*/ 2147483647 w 360"/>
              <a:gd name="T65" fmla="*/ 2147483647 h 236"/>
              <a:gd name="T66" fmla="*/ 2147483647 w 360"/>
              <a:gd name="T67" fmla="*/ 2147483647 h 236"/>
              <a:gd name="T68" fmla="*/ 2147483647 w 360"/>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0"/>
              <a:gd name="T106" fmla="*/ 0 h 236"/>
              <a:gd name="T107" fmla="*/ 360 w 360"/>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a:solidFill>
              <a:srgbClr val="00FFFF"/>
            </a:solidFill>
            <a:round/>
            <a:headEnd/>
            <a:tailEnd/>
          </a:ln>
        </p:spPr>
        <p:txBody>
          <a:bodyPr/>
          <a:lstStyle/>
          <a:p>
            <a:endParaRPr lang="en-GB"/>
          </a:p>
        </p:txBody>
      </p:sp>
      <p:sp>
        <p:nvSpPr>
          <p:cNvPr id="39966" name="Line 67"/>
          <p:cNvSpPr>
            <a:spLocks noChangeShapeType="1"/>
          </p:cNvSpPr>
          <p:nvPr/>
        </p:nvSpPr>
        <p:spPr bwMode="auto">
          <a:xfrm flipH="1" flipV="1">
            <a:off x="5286375" y="5286375"/>
            <a:ext cx="223838" cy="125413"/>
          </a:xfrm>
          <a:prstGeom prst="line">
            <a:avLst/>
          </a:prstGeom>
          <a:noFill/>
          <a:ln w="7938">
            <a:solidFill>
              <a:srgbClr val="000000"/>
            </a:solidFill>
            <a:round/>
            <a:headEnd/>
            <a:tailEnd/>
          </a:ln>
        </p:spPr>
        <p:txBody>
          <a:bodyPr/>
          <a:lstStyle/>
          <a:p>
            <a:endParaRPr lang="en-US"/>
          </a:p>
        </p:txBody>
      </p:sp>
      <p:sp>
        <p:nvSpPr>
          <p:cNvPr id="39967" name="Line 69"/>
          <p:cNvSpPr>
            <a:spLocks noChangeShapeType="1"/>
          </p:cNvSpPr>
          <p:nvPr/>
        </p:nvSpPr>
        <p:spPr bwMode="auto">
          <a:xfrm flipH="1">
            <a:off x="5357813" y="5786438"/>
            <a:ext cx="287337" cy="295275"/>
          </a:xfrm>
          <a:prstGeom prst="line">
            <a:avLst/>
          </a:prstGeom>
          <a:noFill/>
          <a:ln w="7938">
            <a:solidFill>
              <a:srgbClr val="000000"/>
            </a:solidFill>
            <a:round/>
            <a:headEnd/>
            <a:tailEnd/>
          </a:ln>
        </p:spPr>
        <p:txBody>
          <a:bodyPr/>
          <a:lstStyle/>
          <a:p>
            <a:endParaRPr lang="en-US"/>
          </a:p>
        </p:txBody>
      </p:sp>
      <p:sp>
        <p:nvSpPr>
          <p:cNvPr id="39968" name="Line 70"/>
          <p:cNvSpPr>
            <a:spLocks noChangeShapeType="1"/>
          </p:cNvSpPr>
          <p:nvPr/>
        </p:nvSpPr>
        <p:spPr bwMode="auto">
          <a:xfrm>
            <a:off x="6215063" y="5786438"/>
            <a:ext cx="290512" cy="288925"/>
          </a:xfrm>
          <a:prstGeom prst="line">
            <a:avLst/>
          </a:prstGeom>
          <a:noFill/>
          <a:ln w="7938">
            <a:solidFill>
              <a:srgbClr val="000000"/>
            </a:solidFill>
            <a:round/>
            <a:headEnd/>
            <a:tailEnd/>
          </a:ln>
        </p:spPr>
        <p:txBody>
          <a:bodyPr/>
          <a:lstStyle/>
          <a:p>
            <a:endParaRPr lang="en-US"/>
          </a:p>
        </p:txBody>
      </p:sp>
      <p:sp>
        <p:nvSpPr>
          <p:cNvPr id="39969" name="Line 73"/>
          <p:cNvSpPr>
            <a:spLocks noChangeShapeType="1"/>
          </p:cNvSpPr>
          <p:nvPr/>
        </p:nvSpPr>
        <p:spPr bwMode="auto">
          <a:xfrm>
            <a:off x="6429375" y="5500688"/>
            <a:ext cx="658813" cy="1587"/>
          </a:xfrm>
          <a:prstGeom prst="line">
            <a:avLst/>
          </a:prstGeom>
          <a:noFill/>
          <a:ln w="7938">
            <a:solidFill>
              <a:srgbClr val="000000"/>
            </a:solidFill>
            <a:round/>
            <a:headEnd/>
            <a:tailEnd/>
          </a:ln>
        </p:spPr>
        <p:txBody>
          <a:bodyPr/>
          <a:lstStyle/>
          <a:p>
            <a:endParaRPr lang="en-US"/>
          </a:p>
        </p:txBody>
      </p:sp>
      <p:sp>
        <p:nvSpPr>
          <p:cNvPr id="39970" name="Freeform 62"/>
          <p:cNvSpPr>
            <a:spLocks/>
          </p:cNvSpPr>
          <p:nvPr/>
        </p:nvSpPr>
        <p:spPr bwMode="auto">
          <a:xfrm>
            <a:off x="6643688" y="5429250"/>
            <a:ext cx="179387" cy="182563"/>
          </a:xfrm>
          <a:custGeom>
            <a:avLst/>
            <a:gdLst>
              <a:gd name="T0" fmla="*/ 2147483647 w 113"/>
              <a:gd name="T1" fmla="*/ 2147483647 h 115"/>
              <a:gd name="T2" fmla="*/ 2147483647 w 113"/>
              <a:gd name="T3" fmla="*/ 0 h 115"/>
              <a:gd name="T4" fmla="*/ 0 w 113"/>
              <a:gd name="T5" fmla="*/ 0 h 115"/>
              <a:gd name="T6" fmla="*/ 0 w 113"/>
              <a:gd name="T7" fmla="*/ 2147483647 h 115"/>
              <a:gd name="T8" fmla="*/ 2147483647 w 113"/>
              <a:gd name="T9" fmla="*/ 2147483647 h 115"/>
              <a:gd name="T10" fmla="*/ 2147483647 w 113"/>
              <a:gd name="T11" fmla="*/ 2147483647 h 115"/>
              <a:gd name="T12" fmla="*/ 2147483647 w 113"/>
              <a:gd name="T13" fmla="*/ 2147483647 h 115"/>
              <a:gd name="T14" fmla="*/ 0 60000 65536"/>
              <a:gd name="T15" fmla="*/ 0 60000 65536"/>
              <a:gd name="T16" fmla="*/ 0 60000 65536"/>
              <a:gd name="T17" fmla="*/ 0 60000 65536"/>
              <a:gd name="T18" fmla="*/ 0 60000 65536"/>
              <a:gd name="T19" fmla="*/ 0 60000 65536"/>
              <a:gd name="T20" fmla="*/ 0 60000 65536"/>
              <a:gd name="T21" fmla="*/ 0 w 113"/>
              <a:gd name="T22" fmla="*/ 0 h 115"/>
              <a:gd name="T23" fmla="*/ 113 w 11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15">
                <a:moveTo>
                  <a:pt x="113" y="112"/>
                </a:moveTo>
                <a:lnTo>
                  <a:pt x="113" y="0"/>
                </a:lnTo>
                <a:lnTo>
                  <a:pt x="0" y="0"/>
                </a:lnTo>
                <a:lnTo>
                  <a:pt x="0" y="115"/>
                </a:lnTo>
                <a:lnTo>
                  <a:pt x="113" y="115"/>
                </a:lnTo>
                <a:lnTo>
                  <a:pt x="113" y="112"/>
                </a:lnTo>
                <a:close/>
              </a:path>
            </a:pathLst>
          </a:custGeom>
          <a:solidFill>
            <a:srgbClr val="FFFFFF"/>
          </a:solidFill>
          <a:ln w="9525">
            <a:solidFill>
              <a:schemeClr val="tx1"/>
            </a:solidFill>
            <a:round/>
            <a:headEnd/>
            <a:tailEnd/>
          </a:ln>
        </p:spPr>
        <p:txBody>
          <a:bodyPr/>
          <a:lstStyle/>
          <a:p>
            <a:endParaRPr lang="en-GB"/>
          </a:p>
        </p:txBody>
      </p:sp>
      <p:sp>
        <p:nvSpPr>
          <p:cNvPr id="39971" name="Line 64"/>
          <p:cNvSpPr>
            <a:spLocks noChangeShapeType="1"/>
          </p:cNvSpPr>
          <p:nvPr/>
        </p:nvSpPr>
        <p:spPr bwMode="auto">
          <a:xfrm>
            <a:off x="6786563" y="4643438"/>
            <a:ext cx="412750" cy="593725"/>
          </a:xfrm>
          <a:prstGeom prst="line">
            <a:avLst/>
          </a:prstGeom>
          <a:noFill/>
          <a:ln w="7938">
            <a:solidFill>
              <a:srgbClr val="000000"/>
            </a:solidFill>
            <a:round/>
            <a:headEnd/>
            <a:tailEnd/>
          </a:ln>
        </p:spPr>
        <p:txBody>
          <a:bodyPr/>
          <a:lstStyle/>
          <a:p>
            <a:endParaRPr lang="en-US"/>
          </a:p>
        </p:txBody>
      </p:sp>
      <p:sp>
        <p:nvSpPr>
          <p:cNvPr id="39972" name="Freeform 62"/>
          <p:cNvSpPr>
            <a:spLocks/>
          </p:cNvSpPr>
          <p:nvPr/>
        </p:nvSpPr>
        <p:spPr bwMode="auto">
          <a:xfrm>
            <a:off x="6929438" y="4929188"/>
            <a:ext cx="179387" cy="182562"/>
          </a:xfrm>
          <a:custGeom>
            <a:avLst/>
            <a:gdLst>
              <a:gd name="T0" fmla="*/ 2147483647 w 113"/>
              <a:gd name="T1" fmla="*/ 2147483647 h 115"/>
              <a:gd name="T2" fmla="*/ 2147483647 w 113"/>
              <a:gd name="T3" fmla="*/ 0 h 115"/>
              <a:gd name="T4" fmla="*/ 0 w 113"/>
              <a:gd name="T5" fmla="*/ 0 h 115"/>
              <a:gd name="T6" fmla="*/ 0 w 113"/>
              <a:gd name="T7" fmla="*/ 2147483647 h 115"/>
              <a:gd name="T8" fmla="*/ 2147483647 w 113"/>
              <a:gd name="T9" fmla="*/ 2147483647 h 115"/>
              <a:gd name="T10" fmla="*/ 2147483647 w 113"/>
              <a:gd name="T11" fmla="*/ 2147483647 h 115"/>
              <a:gd name="T12" fmla="*/ 2147483647 w 113"/>
              <a:gd name="T13" fmla="*/ 2147483647 h 115"/>
              <a:gd name="T14" fmla="*/ 0 60000 65536"/>
              <a:gd name="T15" fmla="*/ 0 60000 65536"/>
              <a:gd name="T16" fmla="*/ 0 60000 65536"/>
              <a:gd name="T17" fmla="*/ 0 60000 65536"/>
              <a:gd name="T18" fmla="*/ 0 60000 65536"/>
              <a:gd name="T19" fmla="*/ 0 60000 65536"/>
              <a:gd name="T20" fmla="*/ 0 60000 65536"/>
              <a:gd name="T21" fmla="*/ 0 w 113"/>
              <a:gd name="T22" fmla="*/ 0 h 115"/>
              <a:gd name="T23" fmla="*/ 113 w 11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15">
                <a:moveTo>
                  <a:pt x="113" y="112"/>
                </a:moveTo>
                <a:lnTo>
                  <a:pt x="113" y="0"/>
                </a:lnTo>
                <a:lnTo>
                  <a:pt x="0" y="0"/>
                </a:lnTo>
                <a:lnTo>
                  <a:pt x="0" y="115"/>
                </a:lnTo>
                <a:lnTo>
                  <a:pt x="113" y="115"/>
                </a:lnTo>
                <a:lnTo>
                  <a:pt x="113" y="112"/>
                </a:lnTo>
                <a:close/>
              </a:path>
            </a:pathLst>
          </a:custGeom>
          <a:solidFill>
            <a:srgbClr val="FFFFFF"/>
          </a:solidFill>
          <a:ln w="9525">
            <a:solidFill>
              <a:schemeClr val="tx1"/>
            </a:solidFill>
            <a:round/>
            <a:headEnd/>
            <a:tailEnd/>
          </a:ln>
        </p:spPr>
        <p:txBody>
          <a:bodyPr/>
          <a:lstStyle/>
          <a:p>
            <a:endParaRPr lang="en-GB"/>
          </a:p>
        </p:txBody>
      </p:sp>
      <p:sp>
        <p:nvSpPr>
          <p:cNvPr id="39973" name="Freeform 49"/>
          <p:cNvSpPr>
            <a:spLocks/>
          </p:cNvSpPr>
          <p:nvPr/>
        </p:nvSpPr>
        <p:spPr bwMode="auto">
          <a:xfrm>
            <a:off x="7072313" y="5143500"/>
            <a:ext cx="566737" cy="374650"/>
          </a:xfrm>
          <a:custGeom>
            <a:avLst/>
            <a:gdLst>
              <a:gd name="T0" fmla="*/ 2147483647 w 357"/>
              <a:gd name="T1" fmla="*/ 2147483647 h 236"/>
              <a:gd name="T2" fmla="*/ 2147483647 w 357"/>
              <a:gd name="T3" fmla="*/ 2147483647 h 236"/>
              <a:gd name="T4" fmla="*/ 2147483647 w 357"/>
              <a:gd name="T5" fmla="*/ 2147483647 h 236"/>
              <a:gd name="T6" fmla="*/ 2147483647 w 357"/>
              <a:gd name="T7" fmla="*/ 2147483647 h 236"/>
              <a:gd name="T8" fmla="*/ 2147483647 w 357"/>
              <a:gd name="T9" fmla="*/ 2147483647 h 236"/>
              <a:gd name="T10" fmla="*/ 2147483647 w 357"/>
              <a:gd name="T11" fmla="*/ 2147483647 h 236"/>
              <a:gd name="T12" fmla="*/ 2147483647 w 357"/>
              <a:gd name="T13" fmla="*/ 2147483647 h 236"/>
              <a:gd name="T14" fmla="*/ 2147483647 w 357"/>
              <a:gd name="T15" fmla="*/ 2147483647 h 236"/>
              <a:gd name="T16" fmla="*/ 2147483647 w 357"/>
              <a:gd name="T17" fmla="*/ 2147483647 h 236"/>
              <a:gd name="T18" fmla="*/ 2147483647 w 357"/>
              <a:gd name="T19" fmla="*/ 2147483647 h 236"/>
              <a:gd name="T20" fmla="*/ 2147483647 w 357"/>
              <a:gd name="T21" fmla="*/ 2147483647 h 236"/>
              <a:gd name="T22" fmla="*/ 2147483647 w 357"/>
              <a:gd name="T23" fmla="*/ 2147483647 h 236"/>
              <a:gd name="T24" fmla="*/ 2147483647 w 357"/>
              <a:gd name="T25" fmla="*/ 2147483647 h 236"/>
              <a:gd name="T26" fmla="*/ 2147483647 w 357"/>
              <a:gd name="T27" fmla="*/ 2147483647 h 236"/>
              <a:gd name="T28" fmla="*/ 2147483647 w 357"/>
              <a:gd name="T29" fmla="*/ 2147483647 h 236"/>
              <a:gd name="T30" fmla="*/ 2147483647 w 357"/>
              <a:gd name="T31" fmla="*/ 2147483647 h 236"/>
              <a:gd name="T32" fmla="*/ 2147483647 w 357"/>
              <a:gd name="T33" fmla="*/ 2147483647 h 236"/>
              <a:gd name="T34" fmla="*/ 2147483647 w 357"/>
              <a:gd name="T35" fmla="*/ 2147483647 h 236"/>
              <a:gd name="T36" fmla="*/ 2147483647 w 357"/>
              <a:gd name="T37" fmla="*/ 2147483647 h 236"/>
              <a:gd name="T38" fmla="*/ 2147483647 w 357"/>
              <a:gd name="T39" fmla="*/ 2147483647 h 236"/>
              <a:gd name="T40" fmla="*/ 2147483647 w 357"/>
              <a:gd name="T41" fmla="*/ 2147483647 h 236"/>
              <a:gd name="T42" fmla="*/ 2147483647 w 357"/>
              <a:gd name="T43" fmla="*/ 2147483647 h 236"/>
              <a:gd name="T44" fmla="*/ 2147483647 w 357"/>
              <a:gd name="T45" fmla="*/ 2147483647 h 236"/>
              <a:gd name="T46" fmla="*/ 2147483647 w 357"/>
              <a:gd name="T47" fmla="*/ 2147483647 h 236"/>
              <a:gd name="T48" fmla="*/ 2147483647 w 357"/>
              <a:gd name="T49" fmla="*/ 2147483647 h 236"/>
              <a:gd name="T50" fmla="*/ 2147483647 w 357"/>
              <a:gd name="T51" fmla="*/ 2147483647 h 236"/>
              <a:gd name="T52" fmla="*/ 2147483647 w 357"/>
              <a:gd name="T53" fmla="*/ 2147483647 h 236"/>
              <a:gd name="T54" fmla="*/ 2147483647 w 357"/>
              <a:gd name="T55" fmla="*/ 2147483647 h 236"/>
              <a:gd name="T56" fmla="*/ 2147483647 w 357"/>
              <a:gd name="T57" fmla="*/ 2147483647 h 236"/>
              <a:gd name="T58" fmla="*/ 2147483647 w 357"/>
              <a:gd name="T59" fmla="*/ 2147483647 h 236"/>
              <a:gd name="T60" fmla="*/ 2147483647 w 357"/>
              <a:gd name="T61" fmla="*/ 2147483647 h 236"/>
              <a:gd name="T62" fmla="*/ 2147483647 w 357"/>
              <a:gd name="T63" fmla="*/ 2147483647 h 236"/>
              <a:gd name="T64" fmla="*/ 2147483647 w 357"/>
              <a:gd name="T65" fmla="*/ 2147483647 h 236"/>
              <a:gd name="T66" fmla="*/ 2147483647 w 357"/>
              <a:gd name="T67" fmla="*/ 2147483647 h 236"/>
              <a:gd name="T68" fmla="*/ 2147483647 w 357"/>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7"/>
              <a:gd name="T106" fmla="*/ 0 h 236"/>
              <a:gd name="T107" fmla="*/ 357 w 357"/>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a:solidFill>
              <a:srgbClr val="00FFFF"/>
            </a:solidFill>
            <a:round/>
            <a:headEnd/>
            <a:tailEnd/>
          </a:ln>
        </p:spPr>
        <p:txBody>
          <a:bodyPr/>
          <a:lstStyle/>
          <a:p>
            <a:endParaRPr lang="en-GB"/>
          </a:p>
        </p:txBody>
      </p:sp>
      <p:sp>
        <p:nvSpPr>
          <p:cNvPr id="39974" name="Freeform 50"/>
          <p:cNvSpPr>
            <a:spLocks/>
          </p:cNvSpPr>
          <p:nvPr/>
        </p:nvSpPr>
        <p:spPr bwMode="auto">
          <a:xfrm>
            <a:off x="7072313" y="5500688"/>
            <a:ext cx="434975" cy="363537"/>
          </a:xfrm>
          <a:custGeom>
            <a:avLst/>
            <a:gdLst>
              <a:gd name="T0" fmla="*/ 2147483647 w 274"/>
              <a:gd name="T1" fmla="*/ 2147483647 h 229"/>
              <a:gd name="T2" fmla="*/ 2147483647 w 274"/>
              <a:gd name="T3" fmla="*/ 2147483647 h 229"/>
              <a:gd name="T4" fmla="*/ 2147483647 w 274"/>
              <a:gd name="T5" fmla="*/ 2147483647 h 229"/>
              <a:gd name="T6" fmla="*/ 2147483647 w 274"/>
              <a:gd name="T7" fmla="*/ 2147483647 h 229"/>
              <a:gd name="T8" fmla="*/ 2147483647 w 274"/>
              <a:gd name="T9" fmla="*/ 2147483647 h 229"/>
              <a:gd name="T10" fmla="*/ 2147483647 w 274"/>
              <a:gd name="T11" fmla="*/ 2147483647 h 229"/>
              <a:gd name="T12" fmla="*/ 2147483647 w 274"/>
              <a:gd name="T13" fmla="*/ 2147483647 h 229"/>
              <a:gd name="T14" fmla="*/ 2147483647 w 274"/>
              <a:gd name="T15" fmla="*/ 2147483647 h 229"/>
              <a:gd name="T16" fmla="*/ 2147483647 w 274"/>
              <a:gd name="T17" fmla="*/ 2147483647 h 229"/>
              <a:gd name="T18" fmla="*/ 2147483647 w 274"/>
              <a:gd name="T19" fmla="*/ 2147483647 h 229"/>
              <a:gd name="T20" fmla="*/ 2147483647 w 274"/>
              <a:gd name="T21" fmla="*/ 2147483647 h 229"/>
              <a:gd name="T22" fmla="*/ 2147483647 w 274"/>
              <a:gd name="T23" fmla="*/ 2147483647 h 229"/>
              <a:gd name="T24" fmla="*/ 2147483647 w 274"/>
              <a:gd name="T25" fmla="*/ 2147483647 h 229"/>
              <a:gd name="T26" fmla="*/ 2147483647 w 274"/>
              <a:gd name="T27" fmla="*/ 2147483647 h 229"/>
              <a:gd name="T28" fmla="*/ 2147483647 w 274"/>
              <a:gd name="T29" fmla="*/ 2147483647 h 229"/>
              <a:gd name="T30" fmla="*/ 2147483647 w 274"/>
              <a:gd name="T31" fmla="*/ 2147483647 h 229"/>
              <a:gd name="T32" fmla="*/ 2147483647 w 274"/>
              <a:gd name="T33" fmla="*/ 2147483647 h 229"/>
              <a:gd name="T34" fmla="*/ 2147483647 w 274"/>
              <a:gd name="T35" fmla="*/ 2147483647 h 229"/>
              <a:gd name="T36" fmla="*/ 2147483647 w 274"/>
              <a:gd name="T37" fmla="*/ 2147483647 h 229"/>
              <a:gd name="T38" fmla="*/ 2147483647 w 274"/>
              <a:gd name="T39" fmla="*/ 2147483647 h 229"/>
              <a:gd name="T40" fmla="*/ 2147483647 w 274"/>
              <a:gd name="T41" fmla="*/ 2147483647 h 229"/>
              <a:gd name="T42" fmla="*/ 2147483647 w 274"/>
              <a:gd name="T43" fmla="*/ 2147483647 h 229"/>
              <a:gd name="T44" fmla="*/ 2147483647 w 274"/>
              <a:gd name="T45" fmla="*/ 2147483647 h 229"/>
              <a:gd name="T46" fmla="*/ 2147483647 w 274"/>
              <a:gd name="T47" fmla="*/ 2147483647 h 229"/>
              <a:gd name="T48" fmla="*/ 2147483647 w 274"/>
              <a:gd name="T49" fmla="*/ 2147483647 h 229"/>
              <a:gd name="T50" fmla="*/ 2147483647 w 274"/>
              <a:gd name="T51" fmla="*/ 2147483647 h 229"/>
              <a:gd name="T52" fmla="*/ 2147483647 w 274"/>
              <a:gd name="T53" fmla="*/ 2147483647 h 229"/>
              <a:gd name="T54" fmla="*/ 2147483647 w 274"/>
              <a:gd name="T55" fmla="*/ 2147483647 h 229"/>
              <a:gd name="T56" fmla="*/ 2147483647 w 274"/>
              <a:gd name="T57" fmla="*/ 2147483647 h 229"/>
              <a:gd name="T58" fmla="*/ 2147483647 w 274"/>
              <a:gd name="T59" fmla="*/ 2147483647 h 229"/>
              <a:gd name="T60" fmla="*/ 2147483647 w 274"/>
              <a:gd name="T61" fmla="*/ 2147483647 h 229"/>
              <a:gd name="T62" fmla="*/ 2147483647 w 274"/>
              <a:gd name="T63" fmla="*/ 2147483647 h 229"/>
              <a:gd name="T64" fmla="*/ 2147483647 w 274"/>
              <a:gd name="T65" fmla="*/ 2147483647 h 229"/>
              <a:gd name="T66" fmla="*/ 2147483647 w 274"/>
              <a:gd name="T67" fmla="*/ 2147483647 h 229"/>
              <a:gd name="T68" fmla="*/ 2147483647 w 274"/>
              <a:gd name="T69" fmla="*/ 2147483647 h 229"/>
              <a:gd name="T70" fmla="*/ 2147483647 w 274"/>
              <a:gd name="T71" fmla="*/ 2147483647 h 229"/>
              <a:gd name="T72" fmla="*/ 2147483647 w 274"/>
              <a:gd name="T73" fmla="*/ 2147483647 h 229"/>
              <a:gd name="T74" fmla="*/ 2147483647 w 274"/>
              <a:gd name="T75" fmla="*/ 2147483647 h 229"/>
              <a:gd name="T76" fmla="*/ 2147483647 w 274"/>
              <a:gd name="T77" fmla="*/ 2147483647 h 229"/>
              <a:gd name="T78" fmla="*/ 2147483647 w 274"/>
              <a:gd name="T79" fmla="*/ 2147483647 h 229"/>
              <a:gd name="T80" fmla="*/ 2147483647 w 274"/>
              <a:gd name="T81" fmla="*/ 2147483647 h 229"/>
              <a:gd name="T82" fmla="*/ 2147483647 w 274"/>
              <a:gd name="T83" fmla="*/ 2147483647 h 229"/>
              <a:gd name="T84" fmla="*/ 2147483647 w 274"/>
              <a:gd name="T85" fmla="*/ 2147483647 h 229"/>
              <a:gd name="T86" fmla="*/ 2147483647 w 274"/>
              <a:gd name="T87" fmla="*/ 2147483647 h 229"/>
              <a:gd name="T88" fmla="*/ 2147483647 w 274"/>
              <a:gd name="T89" fmla="*/ 2147483647 h 229"/>
              <a:gd name="T90" fmla="*/ 2147483647 w 274"/>
              <a:gd name="T91" fmla="*/ 2147483647 h 229"/>
              <a:gd name="T92" fmla="*/ 2147483647 w 274"/>
              <a:gd name="T93" fmla="*/ 2147483647 h 229"/>
              <a:gd name="T94" fmla="*/ 2147483647 w 274"/>
              <a:gd name="T95" fmla="*/ 2147483647 h 229"/>
              <a:gd name="T96" fmla="*/ 2147483647 w 274"/>
              <a:gd name="T97" fmla="*/ 2147483647 h 229"/>
              <a:gd name="T98" fmla="*/ 2147483647 w 274"/>
              <a:gd name="T99" fmla="*/ 2147483647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229"/>
              <a:gd name="T155" fmla="*/ 274 w 274"/>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a:solidFill>
              <a:srgbClr val="00FFFF"/>
            </a:solidFill>
            <a:round/>
            <a:headEnd/>
            <a:tailEnd/>
          </a:ln>
        </p:spPr>
        <p:txBody>
          <a:bodyPr/>
          <a:lstStyle/>
          <a:p>
            <a:endParaRPr lang="en-GB"/>
          </a:p>
        </p:txBody>
      </p:sp>
      <p:sp>
        <p:nvSpPr>
          <p:cNvPr id="39975" name="Freeform 48"/>
          <p:cNvSpPr>
            <a:spLocks/>
          </p:cNvSpPr>
          <p:nvPr/>
        </p:nvSpPr>
        <p:spPr bwMode="auto">
          <a:xfrm>
            <a:off x="7643813" y="5143500"/>
            <a:ext cx="434975" cy="361950"/>
          </a:xfrm>
          <a:custGeom>
            <a:avLst/>
            <a:gdLst>
              <a:gd name="T0" fmla="*/ 0 w 274"/>
              <a:gd name="T1" fmla="*/ 2147483647 h 228"/>
              <a:gd name="T2" fmla="*/ 2147483647 w 274"/>
              <a:gd name="T3" fmla="*/ 2147483647 h 228"/>
              <a:gd name="T4" fmla="*/ 2147483647 w 274"/>
              <a:gd name="T5" fmla="*/ 2147483647 h 228"/>
              <a:gd name="T6" fmla="*/ 2147483647 w 274"/>
              <a:gd name="T7" fmla="*/ 2147483647 h 228"/>
              <a:gd name="T8" fmla="*/ 2147483647 w 274"/>
              <a:gd name="T9" fmla="*/ 2147483647 h 228"/>
              <a:gd name="T10" fmla="*/ 2147483647 w 274"/>
              <a:gd name="T11" fmla="*/ 2147483647 h 228"/>
              <a:gd name="T12" fmla="*/ 2147483647 w 274"/>
              <a:gd name="T13" fmla="*/ 0 h 228"/>
              <a:gd name="T14" fmla="*/ 2147483647 w 274"/>
              <a:gd name="T15" fmla="*/ 0 h 228"/>
              <a:gd name="T16" fmla="*/ 2147483647 w 274"/>
              <a:gd name="T17" fmla="*/ 0 h 228"/>
              <a:gd name="T18" fmla="*/ 2147483647 w 274"/>
              <a:gd name="T19" fmla="*/ 2147483647 h 228"/>
              <a:gd name="T20" fmla="*/ 2147483647 w 274"/>
              <a:gd name="T21" fmla="*/ 2147483647 h 228"/>
              <a:gd name="T22" fmla="*/ 2147483647 w 274"/>
              <a:gd name="T23" fmla="*/ 2147483647 h 228"/>
              <a:gd name="T24" fmla="*/ 2147483647 w 274"/>
              <a:gd name="T25" fmla="*/ 2147483647 h 228"/>
              <a:gd name="T26" fmla="*/ 2147483647 w 274"/>
              <a:gd name="T27" fmla="*/ 2147483647 h 228"/>
              <a:gd name="T28" fmla="*/ 2147483647 w 274"/>
              <a:gd name="T29" fmla="*/ 2147483647 h 228"/>
              <a:gd name="T30" fmla="*/ 2147483647 w 274"/>
              <a:gd name="T31" fmla="*/ 2147483647 h 228"/>
              <a:gd name="T32" fmla="*/ 2147483647 w 274"/>
              <a:gd name="T33" fmla="*/ 2147483647 h 228"/>
              <a:gd name="T34" fmla="*/ 2147483647 w 274"/>
              <a:gd name="T35" fmla="*/ 2147483647 h 228"/>
              <a:gd name="T36" fmla="*/ 2147483647 w 274"/>
              <a:gd name="T37" fmla="*/ 2147483647 h 228"/>
              <a:gd name="T38" fmla="*/ 2147483647 w 274"/>
              <a:gd name="T39" fmla="*/ 2147483647 h 228"/>
              <a:gd name="T40" fmla="*/ 2147483647 w 274"/>
              <a:gd name="T41" fmla="*/ 2147483647 h 228"/>
              <a:gd name="T42" fmla="*/ 2147483647 w 274"/>
              <a:gd name="T43" fmla="*/ 2147483647 h 228"/>
              <a:gd name="T44" fmla="*/ 2147483647 w 274"/>
              <a:gd name="T45" fmla="*/ 2147483647 h 228"/>
              <a:gd name="T46" fmla="*/ 2147483647 w 274"/>
              <a:gd name="T47" fmla="*/ 2147483647 h 228"/>
              <a:gd name="T48" fmla="*/ 2147483647 w 274"/>
              <a:gd name="T49" fmla="*/ 2147483647 h 228"/>
              <a:gd name="T50" fmla="*/ 2147483647 w 274"/>
              <a:gd name="T51" fmla="*/ 2147483647 h 228"/>
              <a:gd name="T52" fmla="*/ 2147483647 w 274"/>
              <a:gd name="T53" fmla="*/ 2147483647 h 228"/>
              <a:gd name="T54" fmla="*/ 2147483647 w 274"/>
              <a:gd name="T55" fmla="*/ 2147483647 h 228"/>
              <a:gd name="T56" fmla="*/ 2147483647 w 274"/>
              <a:gd name="T57" fmla="*/ 2147483647 h 228"/>
              <a:gd name="T58" fmla="*/ 2147483647 w 274"/>
              <a:gd name="T59" fmla="*/ 2147483647 h 228"/>
              <a:gd name="T60" fmla="*/ 2147483647 w 274"/>
              <a:gd name="T61" fmla="*/ 2147483647 h 228"/>
              <a:gd name="T62" fmla="*/ 2147483647 w 274"/>
              <a:gd name="T63" fmla="*/ 2147483647 h 228"/>
              <a:gd name="T64" fmla="*/ 2147483647 w 274"/>
              <a:gd name="T65" fmla="*/ 2147483647 h 228"/>
              <a:gd name="T66" fmla="*/ 2147483647 w 274"/>
              <a:gd name="T67" fmla="*/ 2147483647 h 228"/>
              <a:gd name="T68" fmla="*/ 2147483647 w 274"/>
              <a:gd name="T69" fmla="*/ 2147483647 h 228"/>
              <a:gd name="T70" fmla="*/ 2147483647 w 274"/>
              <a:gd name="T71" fmla="*/ 2147483647 h 228"/>
              <a:gd name="T72" fmla="*/ 2147483647 w 274"/>
              <a:gd name="T73" fmla="*/ 2147483647 h 228"/>
              <a:gd name="T74" fmla="*/ 2147483647 w 274"/>
              <a:gd name="T75" fmla="*/ 2147483647 h 228"/>
              <a:gd name="T76" fmla="*/ 2147483647 w 274"/>
              <a:gd name="T77" fmla="*/ 2147483647 h 228"/>
              <a:gd name="T78" fmla="*/ 2147483647 w 274"/>
              <a:gd name="T79" fmla="*/ 2147483647 h 228"/>
              <a:gd name="T80" fmla="*/ 2147483647 w 274"/>
              <a:gd name="T81" fmla="*/ 2147483647 h 228"/>
              <a:gd name="T82" fmla="*/ 2147483647 w 274"/>
              <a:gd name="T83" fmla="*/ 2147483647 h 228"/>
              <a:gd name="T84" fmla="*/ 2147483647 w 274"/>
              <a:gd name="T85" fmla="*/ 2147483647 h 228"/>
              <a:gd name="T86" fmla="*/ 2147483647 w 274"/>
              <a:gd name="T87" fmla="*/ 2147483647 h 228"/>
              <a:gd name="T88" fmla="*/ 2147483647 w 274"/>
              <a:gd name="T89" fmla="*/ 2147483647 h 228"/>
              <a:gd name="T90" fmla="*/ 2147483647 w 274"/>
              <a:gd name="T91" fmla="*/ 2147483647 h 228"/>
              <a:gd name="T92" fmla="*/ 2147483647 w 274"/>
              <a:gd name="T93" fmla="*/ 2147483647 h 228"/>
              <a:gd name="T94" fmla="*/ 2147483647 w 274"/>
              <a:gd name="T95" fmla="*/ 2147483647 h 228"/>
              <a:gd name="T96" fmla="*/ 2147483647 w 274"/>
              <a:gd name="T97" fmla="*/ 2147483647 h 228"/>
              <a:gd name="T98" fmla="*/ 2147483647 w 274"/>
              <a:gd name="T99" fmla="*/ 2147483647 h 228"/>
              <a:gd name="T100" fmla="*/ 2147483647 w 274"/>
              <a:gd name="T101" fmla="*/ 2147483647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228"/>
              <a:gd name="T155" fmla="*/ 274 w 274"/>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a:solidFill>
              <a:srgbClr val="00FFFF"/>
            </a:solidFill>
            <a:round/>
            <a:headEnd/>
            <a:tailEnd/>
          </a:ln>
        </p:spPr>
        <p:txBody>
          <a:bodyPr/>
          <a:lstStyle/>
          <a:p>
            <a:endParaRPr lang="en-GB"/>
          </a:p>
        </p:txBody>
      </p:sp>
      <p:sp>
        <p:nvSpPr>
          <p:cNvPr id="39976" name="Freeform 51"/>
          <p:cNvSpPr>
            <a:spLocks/>
          </p:cNvSpPr>
          <p:nvPr/>
        </p:nvSpPr>
        <p:spPr bwMode="auto">
          <a:xfrm>
            <a:off x="7500938" y="5500688"/>
            <a:ext cx="563562" cy="379412"/>
          </a:xfrm>
          <a:custGeom>
            <a:avLst/>
            <a:gdLst>
              <a:gd name="T0" fmla="*/ 2147483647 w 355"/>
              <a:gd name="T1" fmla="*/ 2147483647 h 239"/>
              <a:gd name="T2" fmla="*/ 2147483647 w 355"/>
              <a:gd name="T3" fmla="*/ 2147483647 h 239"/>
              <a:gd name="T4" fmla="*/ 2147483647 w 355"/>
              <a:gd name="T5" fmla="*/ 2147483647 h 239"/>
              <a:gd name="T6" fmla="*/ 2147483647 w 355"/>
              <a:gd name="T7" fmla="*/ 2147483647 h 239"/>
              <a:gd name="T8" fmla="*/ 2147483647 w 355"/>
              <a:gd name="T9" fmla="*/ 2147483647 h 239"/>
              <a:gd name="T10" fmla="*/ 2147483647 w 355"/>
              <a:gd name="T11" fmla="*/ 2147483647 h 239"/>
              <a:gd name="T12" fmla="*/ 2147483647 w 355"/>
              <a:gd name="T13" fmla="*/ 2147483647 h 239"/>
              <a:gd name="T14" fmla="*/ 2147483647 w 355"/>
              <a:gd name="T15" fmla="*/ 2147483647 h 239"/>
              <a:gd name="T16" fmla="*/ 2147483647 w 355"/>
              <a:gd name="T17" fmla="*/ 2147483647 h 239"/>
              <a:gd name="T18" fmla="*/ 2147483647 w 355"/>
              <a:gd name="T19" fmla="*/ 2147483647 h 239"/>
              <a:gd name="T20" fmla="*/ 2147483647 w 355"/>
              <a:gd name="T21" fmla="*/ 2147483647 h 239"/>
              <a:gd name="T22" fmla="*/ 2147483647 w 355"/>
              <a:gd name="T23" fmla="*/ 2147483647 h 239"/>
              <a:gd name="T24" fmla="*/ 2147483647 w 355"/>
              <a:gd name="T25" fmla="*/ 2147483647 h 239"/>
              <a:gd name="T26" fmla="*/ 2147483647 w 355"/>
              <a:gd name="T27" fmla="*/ 2147483647 h 239"/>
              <a:gd name="T28" fmla="*/ 2147483647 w 355"/>
              <a:gd name="T29" fmla="*/ 2147483647 h 239"/>
              <a:gd name="T30" fmla="*/ 2147483647 w 355"/>
              <a:gd name="T31" fmla="*/ 2147483647 h 239"/>
              <a:gd name="T32" fmla="*/ 2147483647 w 355"/>
              <a:gd name="T33" fmla="*/ 2147483647 h 239"/>
              <a:gd name="T34" fmla="*/ 2147483647 w 355"/>
              <a:gd name="T35" fmla="*/ 2147483647 h 239"/>
              <a:gd name="T36" fmla="*/ 2147483647 w 355"/>
              <a:gd name="T37" fmla="*/ 2147483647 h 239"/>
              <a:gd name="T38" fmla="*/ 2147483647 w 355"/>
              <a:gd name="T39" fmla="*/ 2147483647 h 239"/>
              <a:gd name="T40" fmla="*/ 2147483647 w 355"/>
              <a:gd name="T41" fmla="*/ 2147483647 h 239"/>
              <a:gd name="T42" fmla="*/ 2147483647 w 355"/>
              <a:gd name="T43" fmla="*/ 2147483647 h 239"/>
              <a:gd name="T44" fmla="*/ 2147483647 w 355"/>
              <a:gd name="T45" fmla="*/ 2147483647 h 239"/>
              <a:gd name="T46" fmla="*/ 2147483647 w 355"/>
              <a:gd name="T47" fmla="*/ 2147483647 h 239"/>
              <a:gd name="T48" fmla="*/ 2147483647 w 355"/>
              <a:gd name="T49" fmla="*/ 2147483647 h 239"/>
              <a:gd name="T50" fmla="*/ 2147483647 w 355"/>
              <a:gd name="T51" fmla="*/ 2147483647 h 239"/>
              <a:gd name="T52" fmla="*/ 2147483647 w 355"/>
              <a:gd name="T53" fmla="*/ 2147483647 h 239"/>
              <a:gd name="T54" fmla="*/ 2147483647 w 355"/>
              <a:gd name="T55" fmla="*/ 2147483647 h 239"/>
              <a:gd name="T56" fmla="*/ 2147483647 w 355"/>
              <a:gd name="T57" fmla="*/ 2147483647 h 239"/>
              <a:gd name="T58" fmla="*/ 2147483647 w 355"/>
              <a:gd name="T59" fmla="*/ 2147483647 h 239"/>
              <a:gd name="T60" fmla="*/ 2147483647 w 355"/>
              <a:gd name="T61" fmla="*/ 2147483647 h 239"/>
              <a:gd name="T62" fmla="*/ 2147483647 w 355"/>
              <a:gd name="T63" fmla="*/ 2147483647 h 239"/>
              <a:gd name="T64" fmla="*/ 2147483647 w 355"/>
              <a:gd name="T65" fmla="*/ 2147483647 h 239"/>
              <a:gd name="T66" fmla="*/ 0 w 355"/>
              <a:gd name="T67" fmla="*/ 2147483647 h 239"/>
              <a:gd name="T68" fmla="*/ 0 w 355"/>
              <a:gd name="T69" fmla="*/ 214748364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5"/>
              <a:gd name="T106" fmla="*/ 0 h 239"/>
              <a:gd name="T107" fmla="*/ 355 w 355"/>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a:solidFill>
              <a:srgbClr val="00FFFF"/>
            </a:solidFill>
            <a:round/>
            <a:headEnd/>
            <a:tailEnd/>
          </a:ln>
        </p:spPr>
        <p:txBody>
          <a:bodyPr/>
          <a:lstStyle/>
          <a:p>
            <a:endParaRPr lang="en-GB"/>
          </a:p>
        </p:txBody>
      </p:sp>
      <p:sp>
        <p:nvSpPr>
          <p:cNvPr id="39977" name="Line 71"/>
          <p:cNvSpPr>
            <a:spLocks noChangeShapeType="1"/>
          </p:cNvSpPr>
          <p:nvPr/>
        </p:nvSpPr>
        <p:spPr bwMode="auto">
          <a:xfrm flipH="1">
            <a:off x="7072313" y="5857875"/>
            <a:ext cx="282575" cy="287338"/>
          </a:xfrm>
          <a:prstGeom prst="line">
            <a:avLst/>
          </a:prstGeom>
          <a:noFill/>
          <a:ln w="7938">
            <a:solidFill>
              <a:srgbClr val="000000"/>
            </a:solidFill>
            <a:round/>
            <a:headEnd/>
            <a:tailEnd/>
          </a:ln>
        </p:spPr>
        <p:txBody>
          <a:bodyPr/>
          <a:lstStyle/>
          <a:p>
            <a:endParaRPr lang="en-US"/>
          </a:p>
        </p:txBody>
      </p:sp>
      <p:sp>
        <p:nvSpPr>
          <p:cNvPr id="39978" name="Line 72"/>
          <p:cNvSpPr>
            <a:spLocks noChangeShapeType="1"/>
          </p:cNvSpPr>
          <p:nvPr/>
        </p:nvSpPr>
        <p:spPr bwMode="auto">
          <a:xfrm>
            <a:off x="7786688" y="5857875"/>
            <a:ext cx="249237" cy="301625"/>
          </a:xfrm>
          <a:prstGeom prst="line">
            <a:avLst/>
          </a:prstGeom>
          <a:noFill/>
          <a:ln w="7938">
            <a:solidFill>
              <a:srgbClr val="000000"/>
            </a:solidFill>
            <a:round/>
            <a:headEnd/>
            <a:tailEnd/>
          </a:ln>
        </p:spPr>
        <p:txBody>
          <a:bodyPr/>
          <a:lstStyle/>
          <a:p>
            <a:endParaRPr lang="en-US"/>
          </a:p>
        </p:txBody>
      </p:sp>
      <p:sp>
        <p:nvSpPr>
          <p:cNvPr id="39979" name="Line 68"/>
          <p:cNvSpPr>
            <a:spLocks noChangeShapeType="1"/>
          </p:cNvSpPr>
          <p:nvPr/>
        </p:nvSpPr>
        <p:spPr bwMode="auto">
          <a:xfrm flipV="1">
            <a:off x="7929563" y="5143500"/>
            <a:ext cx="234950" cy="117475"/>
          </a:xfrm>
          <a:prstGeom prst="line">
            <a:avLst/>
          </a:prstGeom>
          <a:noFill/>
          <a:ln w="7938">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l-GR" smtClean="0"/>
              <a:t>Στοιχεία που συνθέτουν</a:t>
            </a:r>
            <a:r>
              <a:rPr lang="el-GR" smtClean="0">
                <a:latin typeface="Arial" charset="0"/>
              </a:rPr>
              <a:t> το Διαδίκτυο</a:t>
            </a:r>
            <a:endParaRPr lang="en-GB" smtClean="0">
              <a:latin typeface="Arial" charset="0"/>
            </a:endParaRPr>
          </a:p>
        </p:txBody>
      </p:sp>
      <p:sp>
        <p:nvSpPr>
          <p:cNvPr id="40963" name="Content Placeholder 2"/>
          <p:cNvSpPr>
            <a:spLocks noGrp="1"/>
          </p:cNvSpPr>
          <p:nvPr>
            <p:ph idx="1"/>
          </p:nvPr>
        </p:nvSpPr>
        <p:spPr>
          <a:xfrm>
            <a:off x="0" y="1196975"/>
            <a:ext cx="9144000" cy="5286375"/>
          </a:xfrm>
        </p:spPr>
        <p:txBody>
          <a:bodyPr/>
          <a:lstStyle/>
          <a:p>
            <a:pPr eaLnBrk="1" hangingPunct="1"/>
            <a:r>
              <a:rPr lang="el-GR" b="1" smtClean="0">
                <a:solidFill>
                  <a:schemeClr val="bg2"/>
                </a:solidFill>
              </a:rPr>
              <a:t>Δρομολογητές</a:t>
            </a:r>
            <a:r>
              <a:rPr lang="el-GR" smtClean="0"/>
              <a:t>: </a:t>
            </a:r>
            <a:endParaRPr lang="el-GR" smtClean="0">
              <a:latin typeface="Arial" charset="0"/>
            </a:endParaRPr>
          </a:p>
          <a:p>
            <a:pPr eaLnBrk="1" hangingPunct="1">
              <a:buFont typeface="Monotype Sorts" pitchFamily="2" charset="2"/>
              <a:buNone/>
            </a:pPr>
            <a:r>
              <a:rPr lang="el-GR" smtClean="0">
                <a:latin typeface="Arial" charset="0"/>
              </a:rPr>
              <a:t>   </a:t>
            </a:r>
            <a:r>
              <a:rPr lang="el-GR" smtClean="0"/>
              <a:t>προωθούν πακέτα</a:t>
            </a:r>
            <a:r>
              <a:rPr lang="el-GR" smtClean="0">
                <a:latin typeface="Arial" charset="0"/>
              </a:rPr>
              <a:t> (</a:t>
            </a:r>
            <a:r>
              <a:rPr lang="el-GR" smtClean="0"/>
              <a:t>ομάδες)</a:t>
            </a:r>
            <a:r>
              <a:rPr lang="el-GR" smtClean="0">
                <a:latin typeface="Arial" charset="0"/>
              </a:rPr>
              <a:t> </a:t>
            </a:r>
            <a:r>
              <a:rPr lang="el-GR" smtClean="0"/>
              <a:t>από δεδομένα μέσω του δικτύου                           </a:t>
            </a:r>
          </a:p>
          <a:p>
            <a:pPr eaLnBrk="1" hangingPunct="1"/>
            <a:r>
              <a:rPr lang="el-GR" b="1" smtClean="0">
                <a:solidFill>
                  <a:schemeClr val="bg2"/>
                </a:solidFill>
              </a:rPr>
              <a:t>Πρωτόκολλα</a:t>
            </a:r>
            <a:r>
              <a:rPr lang="el-GR" b="1" smtClean="0"/>
              <a:t>:</a:t>
            </a:r>
            <a:endParaRPr lang="el-GR" b="1" smtClean="0">
              <a:latin typeface="Arial" charset="0"/>
            </a:endParaRPr>
          </a:p>
          <a:p>
            <a:pPr eaLnBrk="1" hangingPunct="1">
              <a:buFont typeface="Monotype Sorts" pitchFamily="2" charset="2"/>
              <a:buNone/>
            </a:pPr>
            <a:r>
              <a:rPr lang="el-GR" smtClean="0">
                <a:latin typeface="Arial" charset="0"/>
              </a:rPr>
              <a:t>Περιγράφουν</a:t>
            </a:r>
            <a:r>
              <a:rPr lang="el-GR" smtClean="0"/>
              <a:t> την αποστολή,</a:t>
            </a:r>
            <a:r>
              <a:rPr lang="el-GR" smtClean="0">
                <a:latin typeface="Arial" charset="0"/>
              </a:rPr>
              <a:t> </a:t>
            </a:r>
            <a:r>
              <a:rPr lang="el-GR" smtClean="0"/>
              <a:t>παραλαβή μηνυμάτων</a:t>
            </a:r>
            <a:r>
              <a:rPr lang="el-GR" smtClean="0">
                <a:latin typeface="Arial" charset="0"/>
              </a:rPr>
              <a:t>, τρόπο επικοινωνίας</a:t>
            </a:r>
          </a:p>
          <a:p>
            <a:pPr lvl="1" eaLnBrk="1" hangingPunct="1"/>
            <a:r>
              <a:rPr lang="en-GB" smtClean="0"/>
              <a:t>TCP,</a:t>
            </a:r>
            <a:r>
              <a:rPr lang="el-GR" smtClean="0">
                <a:latin typeface="Arial" charset="0"/>
              </a:rPr>
              <a:t> </a:t>
            </a:r>
            <a:r>
              <a:rPr lang="en-GB" smtClean="0"/>
              <a:t>IP,</a:t>
            </a:r>
            <a:r>
              <a:rPr lang="el-GR" smtClean="0">
                <a:latin typeface="Arial" charset="0"/>
              </a:rPr>
              <a:t> </a:t>
            </a:r>
            <a:r>
              <a:rPr lang="en-GB" smtClean="0"/>
              <a:t>HTTP,</a:t>
            </a:r>
            <a:r>
              <a:rPr lang="el-GR" smtClean="0">
                <a:latin typeface="Arial" charset="0"/>
              </a:rPr>
              <a:t> </a:t>
            </a:r>
            <a:r>
              <a:rPr lang="en-GB" smtClean="0"/>
              <a:t>FTP</a:t>
            </a:r>
            <a:r>
              <a:rPr lang="el-GR" smtClean="0">
                <a:latin typeface="Arial" charset="0"/>
              </a:rPr>
              <a:t>, </a:t>
            </a:r>
            <a:r>
              <a:rPr lang="en-US" smtClean="0">
                <a:latin typeface="Arial" charset="0"/>
              </a:rPr>
              <a:t>RTSP, RTP, SIP</a:t>
            </a:r>
            <a:endParaRPr lang="en-GB" smtClean="0">
              <a:latin typeface="Arial" charset="0"/>
            </a:endParaRPr>
          </a:p>
          <a:p>
            <a:pPr eaLnBrk="1" hangingPunct="1"/>
            <a:r>
              <a:rPr lang="el-GR" b="1" smtClean="0">
                <a:solidFill>
                  <a:schemeClr val="bg2"/>
                </a:solidFill>
              </a:rPr>
              <a:t>Διαδίκτυο</a:t>
            </a:r>
            <a:r>
              <a:rPr lang="el-GR" b="1" smtClean="0"/>
              <a:t>:</a:t>
            </a:r>
            <a:r>
              <a:rPr lang="el-GR" smtClean="0"/>
              <a:t> “δίκτυο από δίκτυα”</a:t>
            </a:r>
          </a:p>
          <a:p>
            <a:pPr lvl="1" eaLnBrk="1" hangingPunct="1"/>
            <a:r>
              <a:rPr lang="el-GR" smtClean="0"/>
              <a:t>Χαλαρά ιεραρχημένο</a:t>
            </a:r>
          </a:p>
          <a:p>
            <a:pPr lvl="1" eaLnBrk="1" hangingPunct="1"/>
            <a:r>
              <a:rPr lang="en-GB" smtClean="0"/>
              <a:t>Internet Service Providers-ISPs</a:t>
            </a:r>
          </a:p>
          <a:p>
            <a:pPr lvl="1" eaLnBrk="1" hangingPunct="1"/>
            <a:r>
              <a:rPr lang="el-GR" smtClean="0"/>
              <a:t>Δημόσιο Διαδίκτυο-ιδιωτικό </a:t>
            </a:r>
          </a:p>
          <a:p>
            <a:pPr eaLnBrk="1" hangingPunct="1"/>
            <a:r>
              <a:rPr lang="el-GR" smtClean="0">
                <a:latin typeface="Arial" charset="0"/>
              </a:rPr>
              <a:t>Διαδικασία για δημιουργία π</a:t>
            </a:r>
            <a:r>
              <a:rPr lang="el-GR" smtClean="0"/>
              <a:t>ρότυπ</a:t>
            </a:r>
            <a:r>
              <a:rPr lang="el-GR" smtClean="0">
                <a:latin typeface="Arial" charset="0"/>
              </a:rPr>
              <a:t>ων</a:t>
            </a:r>
            <a:r>
              <a:rPr lang="el-GR" smtClean="0"/>
              <a:t> Διαδικτύου:</a:t>
            </a:r>
          </a:p>
          <a:p>
            <a:pPr lvl="1" eaLnBrk="1" hangingPunct="1"/>
            <a:r>
              <a:rPr lang="en-GB" smtClean="0"/>
              <a:t>RFC : Request for Comments </a:t>
            </a:r>
          </a:p>
          <a:p>
            <a:pPr lvl="1" eaLnBrk="1" hangingPunct="1"/>
            <a:r>
              <a:rPr lang="en-GB" smtClean="0"/>
              <a:t>IETF : Internet Engineering Task Force </a:t>
            </a:r>
          </a:p>
          <a:p>
            <a:pPr eaLnBrk="1" hangingPunct="1"/>
            <a:endParaRPr lang="en-GB"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a:t>
            </a:r>
            <a:r>
              <a:rPr lang="el-GR" baseline="30000" dirty="0" smtClean="0"/>
              <a:t>η</a:t>
            </a:r>
            <a:r>
              <a:rPr lang="el-GR" dirty="0" smtClean="0"/>
              <a:t> σειρά ασκήσεων</a:t>
            </a:r>
            <a:r>
              <a:rPr lang="en-US" dirty="0" smtClean="0"/>
              <a:t>: </a:t>
            </a:r>
            <a:r>
              <a:rPr lang="el-GR" dirty="0" smtClean="0"/>
              <a:t>Το δίκτυο ως ένας γράφος</a:t>
            </a:r>
            <a:endParaRPr lang="el-GR" dirty="0"/>
          </a:p>
        </p:txBody>
      </p:sp>
      <p:sp>
        <p:nvSpPr>
          <p:cNvPr id="3" name="TextBox 2"/>
          <p:cNvSpPr txBox="1"/>
          <p:nvPr/>
        </p:nvSpPr>
        <p:spPr>
          <a:xfrm>
            <a:off x="251520" y="1700808"/>
            <a:ext cx="8496944" cy="3046988"/>
          </a:xfrm>
          <a:prstGeom prst="rect">
            <a:avLst/>
          </a:prstGeom>
          <a:noFill/>
        </p:spPr>
        <p:txBody>
          <a:bodyPr wrap="square" rtlCol="0">
            <a:spAutoFit/>
          </a:bodyPr>
          <a:lstStyle/>
          <a:p>
            <a:endParaRPr lang="el-GR" dirty="0" smtClean="0"/>
          </a:p>
          <a:p>
            <a:pPr marL="342900" indent="-342900" algn="l">
              <a:buFont typeface="+mj-lt"/>
              <a:buAutoNum type="arabicPeriod"/>
            </a:pPr>
            <a:r>
              <a:rPr lang="el-GR" dirty="0" smtClean="0"/>
              <a:t>Επιλέξετε ένα δίκτυο υπολογιστών</a:t>
            </a:r>
          </a:p>
          <a:p>
            <a:pPr marL="342900" indent="-342900" algn="l">
              <a:buFont typeface="+mj-lt"/>
              <a:buAutoNum type="arabicPeriod"/>
            </a:pPr>
            <a:r>
              <a:rPr lang="el-GR" dirty="0" smtClean="0"/>
              <a:t>Με ένα μαθηματικό τρόπο αυστηρό αναπαραστήσετε το ως γράφο.</a:t>
            </a:r>
          </a:p>
          <a:p>
            <a:pPr marL="342900" indent="-342900" algn="l">
              <a:buFont typeface="+mj-lt"/>
              <a:buAutoNum type="arabicPeriod"/>
            </a:pPr>
            <a:r>
              <a:rPr lang="el-GR" dirty="0" smtClean="0"/>
              <a:t>Διακρίνετε σημαντικές ιδιότητες/στοιχεία του</a:t>
            </a:r>
          </a:p>
          <a:p>
            <a:pPr marL="342900" indent="-342900" algn="l">
              <a:buFont typeface="+mj-lt"/>
              <a:buAutoNum type="arabicPeriod"/>
            </a:pPr>
            <a:r>
              <a:rPr lang="el-GR" dirty="0" smtClean="0"/>
              <a:t>Ποιά από αυτά παραμένουν σταθερά στο χρόνο, και στο χώρο, και τι αλλάζουν </a:t>
            </a:r>
          </a:p>
          <a:p>
            <a:pPr marL="342900" indent="-342900" algn="l">
              <a:buFont typeface="+mj-lt"/>
              <a:buAutoNum type="arabicPeriod"/>
            </a:pPr>
            <a:r>
              <a:rPr lang="el-GR" dirty="0" smtClean="0"/>
              <a:t>Υπολογίσετε τις τιμές από μερικές από αυτές τις ιδιότητες του</a:t>
            </a:r>
          </a:p>
          <a:p>
            <a:pPr marL="342900" indent="-342900" algn="l">
              <a:buFont typeface="+mj-lt"/>
              <a:buAutoNum type="arabicPeriod"/>
            </a:pPr>
            <a:r>
              <a:rPr lang="el-GR" dirty="0" smtClean="0"/>
              <a:t>Σχολιάσετε πως περιμένετε οι ιδιότητες του αυτές να επηρεάζουν την απόδοση του δικτύου</a:t>
            </a:r>
          </a:p>
          <a:p>
            <a:pPr marL="342900" indent="-342900" algn="l">
              <a:buFont typeface="+mj-lt"/>
              <a:buAutoNum type="arabicPeriod"/>
            </a:pPr>
            <a:endParaRPr lang="el-GR" dirty="0" smtClean="0"/>
          </a:p>
          <a:p>
            <a:pPr marL="342900" indent="-342900" algn="l">
              <a:buFont typeface="+mj-lt"/>
              <a:buAutoNum type="arabicPeriod"/>
            </a:pPr>
            <a:r>
              <a:rPr lang="el-GR" dirty="0" smtClean="0"/>
              <a:t>Σκεφτείτε άλλους τύπους δικτύων.</a:t>
            </a:r>
          </a:p>
          <a:p>
            <a:pPr marL="342900" indent="-342900" algn="l">
              <a:buFont typeface="+mj-lt"/>
              <a:buAutoNum type="arabicPeriod"/>
            </a:pPr>
            <a:r>
              <a:rPr lang="el-GR" dirty="0" smtClean="0"/>
              <a:t>Μπορείτε να επιλέξετε ένα άλλο τύπο δικτύων που να συνδυάζει τόσο εφαρμογές/υπολογιστές όσο και την κοινωνικότητα των χρηστών τους?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l-GR" sz="3000" smtClean="0"/>
              <a:t>Παρεχόμενες υπηρεσίες</a:t>
            </a:r>
            <a:r>
              <a:rPr lang="el-GR" sz="3000" smtClean="0">
                <a:latin typeface="Arial" charset="0"/>
              </a:rPr>
              <a:t> στο Διαδίκτυο</a:t>
            </a:r>
            <a:endParaRPr lang="en-GB" sz="3000" smtClean="0">
              <a:latin typeface="Arial" charset="0"/>
            </a:endParaRPr>
          </a:p>
        </p:txBody>
      </p:sp>
      <p:sp>
        <p:nvSpPr>
          <p:cNvPr id="41987" name="Content Placeholder 2"/>
          <p:cNvSpPr>
            <a:spLocks noGrp="1"/>
          </p:cNvSpPr>
          <p:nvPr>
            <p:ph idx="1"/>
          </p:nvPr>
        </p:nvSpPr>
        <p:spPr>
          <a:xfrm>
            <a:off x="0" y="1125538"/>
            <a:ext cx="9144000" cy="4648200"/>
          </a:xfrm>
        </p:spPr>
        <p:txBody>
          <a:bodyPr/>
          <a:lstStyle/>
          <a:p>
            <a:pPr eaLnBrk="1" hangingPunct="1"/>
            <a:r>
              <a:rPr lang="el-GR" smtClean="0"/>
              <a:t>Υποδομή επικοινωνιών που καθιστά δυνατές κατανεμμημένες εφαρμογές που τρέχουν στα τερματικά συστήματα να επικοινωνούν μεταξύ τους</a:t>
            </a:r>
          </a:p>
          <a:p>
            <a:pPr lvl="1" eaLnBrk="1" hangingPunct="1"/>
            <a:r>
              <a:rPr lang="en-GB" smtClean="0"/>
              <a:t>Web</a:t>
            </a:r>
          </a:p>
          <a:p>
            <a:pPr lvl="1" eaLnBrk="1" hangingPunct="1"/>
            <a:r>
              <a:rPr lang="en-GB" smtClean="0"/>
              <a:t>Email</a:t>
            </a:r>
          </a:p>
          <a:p>
            <a:pPr lvl="1" eaLnBrk="1" hangingPunct="1"/>
            <a:r>
              <a:rPr lang="en-GB" smtClean="0"/>
              <a:t>Remote login</a:t>
            </a:r>
          </a:p>
          <a:p>
            <a:pPr lvl="1" eaLnBrk="1" hangingPunct="1"/>
            <a:r>
              <a:rPr lang="en-GB" smtClean="0"/>
              <a:t>Instant messaging</a:t>
            </a:r>
          </a:p>
          <a:p>
            <a:pPr lvl="1" eaLnBrk="1" hangingPunct="1"/>
            <a:r>
              <a:rPr lang="en-GB" smtClean="0"/>
              <a:t>Audio &amp; video streaming</a:t>
            </a:r>
            <a:endParaRPr lang="el-GR" smtClean="0">
              <a:latin typeface="Arial" charset="0"/>
            </a:endParaRPr>
          </a:p>
          <a:p>
            <a:pPr lvl="1" eaLnBrk="1" hangingPunct="1"/>
            <a:r>
              <a:rPr lang="en-US" smtClean="0">
                <a:latin typeface="Arial" charset="0"/>
              </a:rPr>
              <a:t>Games</a:t>
            </a:r>
          </a:p>
          <a:p>
            <a:pPr lvl="1" eaLnBrk="1" hangingPunct="1"/>
            <a:r>
              <a:rPr lang="en-US" smtClean="0">
                <a:latin typeface="Arial" charset="0"/>
              </a:rPr>
              <a:t>On-line communities</a:t>
            </a:r>
          </a:p>
          <a:p>
            <a:pPr lvl="1" eaLnBrk="1" hangingPunct="1"/>
            <a:r>
              <a:rPr lang="en-US" smtClean="0">
                <a:latin typeface="Arial" charset="0"/>
              </a:rPr>
              <a:t>Peer-to-Peer systems</a:t>
            </a:r>
            <a:endParaRPr lang="en-GB"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l-GR" sz="2800" smtClean="0">
                <a:latin typeface="Arial" charset="0"/>
              </a:rPr>
              <a:t>Τύποι υ</a:t>
            </a:r>
            <a:r>
              <a:rPr lang="el-GR" sz="2800" smtClean="0"/>
              <a:t>πηρεσ</a:t>
            </a:r>
            <a:r>
              <a:rPr lang="el-GR" sz="2800" smtClean="0">
                <a:latin typeface="Arial" charset="0"/>
              </a:rPr>
              <a:t>ιών</a:t>
            </a:r>
            <a:r>
              <a:rPr lang="el-GR" sz="2800" smtClean="0"/>
              <a:t> που παρέχονται από το </a:t>
            </a:r>
            <a:r>
              <a:rPr lang="el-GR" sz="2800" smtClean="0">
                <a:latin typeface="Arial" charset="0"/>
              </a:rPr>
              <a:t>Δ</a:t>
            </a:r>
            <a:r>
              <a:rPr lang="el-GR" sz="2800" smtClean="0"/>
              <a:t>ιαδίκτυο</a:t>
            </a:r>
            <a:endParaRPr lang="en-GB" sz="2800" smtClean="0"/>
          </a:p>
        </p:txBody>
      </p:sp>
      <p:sp>
        <p:nvSpPr>
          <p:cNvPr id="43011" name="Content Placeholder 2"/>
          <p:cNvSpPr>
            <a:spLocks noGrp="1"/>
          </p:cNvSpPr>
          <p:nvPr>
            <p:ph idx="1"/>
          </p:nvPr>
        </p:nvSpPr>
        <p:spPr>
          <a:xfrm>
            <a:off x="0" y="1143000"/>
            <a:ext cx="9144000" cy="4648200"/>
          </a:xfrm>
        </p:spPr>
        <p:txBody>
          <a:bodyPr/>
          <a:lstStyle/>
          <a:p>
            <a:pPr marL="457200" indent="-457200" eaLnBrk="1" hangingPunct="1">
              <a:buFont typeface="Monotype Sorts" pitchFamily="2" charset="2"/>
              <a:buAutoNum type="arabicPeriod"/>
            </a:pPr>
            <a:r>
              <a:rPr lang="el-GR" b="1" smtClean="0">
                <a:solidFill>
                  <a:srgbClr val="1E9242"/>
                </a:solidFill>
              </a:rPr>
              <a:t>Με σύνδεση</a:t>
            </a:r>
            <a:r>
              <a:rPr lang="en-US" smtClean="0"/>
              <a:t> </a:t>
            </a:r>
            <a:r>
              <a:rPr lang="el-GR" smtClean="0"/>
              <a:t>(connection-oriented)</a:t>
            </a:r>
          </a:p>
          <a:p>
            <a:pPr marL="838200" lvl="1" indent="-381000" eaLnBrk="1" hangingPunct="1"/>
            <a:r>
              <a:rPr lang="el-GR" b="1" smtClean="0">
                <a:solidFill>
                  <a:schemeClr val="accent1"/>
                </a:solidFill>
              </a:rPr>
              <a:t>Εγγυάται</a:t>
            </a:r>
            <a:r>
              <a:rPr lang="el-GR" smtClean="0">
                <a:solidFill>
                  <a:schemeClr val="accent1"/>
                </a:solidFill>
              </a:rPr>
              <a:t> </a:t>
            </a:r>
            <a:r>
              <a:rPr lang="el-GR" smtClean="0"/>
              <a:t>ότι τα δεδομένα που μεταδίδονται από τον αποστολέα στον παραλήπτη θα φτάσουν τελικά</a:t>
            </a:r>
          </a:p>
          <a:p>
            <a:pPr marL="457200" indent="-457200" eaLnBrk="1" hangingPunct="1">
              <a:buFont typeface="Monotype Sorts" pitchFamily="2" charset="2"/>
              <a:buAutoNum type="arabicPeriod"/>
            </a:pPr>
            <a:r>
              <a:rPr lang="el-GR" b="1" smtClean="0">
                <a:solidFill>
                  <a:srgbClr val="1E9242"/>
                </a:solidFill>
              </a:rPr>
              <a:t>Χωρίς σύνδεση</a:t>
            </a:r>
            <a:r>
              <a:rPr lang="en-US" smtClean="0"/>
              <a:t> </a:t>
            </a:r>
            <a:r>
              <a:rPr lang="el-GR" smtClean="0"/>
              <a:t>(connectionless)</a:t>
            </a:r>
          </a:p>
          <a:p>
            <a:pPr marL="838200" lvl="1" indent="-381000" eaLnBrk="1" hangingPunct="1"/>
            <a:r>
              <a:rPr lang="el-GR" b="1" smtClean="0">
                <a:solidFill>
                  <a:schemeClr val="accent1"/>
                </a:solidFill>
              </a:rPr>
              <a:t>Δεν εγγυάται</a:t>
            </a:r>
            <a:r>
              <a:rPr lang="el-GR" smtClean="0"/>
              <a:t> ότι τα δεδομένα θα φτάσουν στον προορισμό τους</a:t>
            </a:r>
            <a:endParaRPr lang="el-GR" smtClean="0">
              <a:latin typeface="Arial" charset="0"/>
            </a:endParaRPr>
          </a:p>
          <a:p>
            <a:pPr marL="838200" lvl="1" indent="-381000" eaLnBrk="1" hangingPunct="1">
              <a:buFont typeface="Monotype Sorts" pitchFamily="2" charset="2"/>
              <a:buNone/>
            </a:pPr>
            <a:endParaRPr lang="el-GR" smtClean="0">
              <a:latin typeface="Arial" charset="0"/>
            </a:endParaRPr>
          </a:p>
          <a:p>
            <a:pPr marL="457200" indent="-457200" eaLnBrk="1" hangingPunct="1"/>
            <a:r>
              <a:rPr lang="el-GR" smtClean="0"/>
              <a:t>Οι κατανεμημένες εφαρμογές συνήθως χρησιμοποιούν ή τη μία είτε την άλλη</a:t>
            </a:r>
          </a:p>
          <a:p>
            <a:pPr marL="457200" indent="-457200" eaLnBrk="1" hangingPunct="1">
              <a:buFont typeface="Monotype Sorts" pitchFamily="2" charset="2"/>
              <a:buNone/>
            </a:pPr>
            <a:r>
              <a:rPr lang="el-GR" smtClean="0">
                <a:latin typeface="Arial" charset="0"/>
                <a:sym typeface="Wingdings" pitchFamily="2" charset="2"/>
              </a:rPr>
              <a:t> </a:t>
            </a:r>
            <a:r>
              <a:rPr lang="el-GR" smtClean="0">
                <a:latin typeface="Arial" charset="0"/>
              </a:rPr>
              <a:t>Πολύ δύσκολο για μία </a:t>
            </a:r>
            <a:r>
              <a:rPr lang="el-GR" smtClean="0"/>
              <a:t>υπηρεσία να υποσχεθεί </a:t>
            </a:r>
            <a:r>
              <a:rPr lang="el-GR" smtClean="0">
                <a:latin typeface="Arial" charset="0"/>
              </a:rPr>
              <a:t>την </a:t>
            </a:r>
            <a:r>
              <a:rPr lang="el-GR" b="1" smtClean="0">
                <a:solidFill>
                  <a:schemeClr val="accent1"/>
                </a:solidFill>
                <a:latin typeface="Arial" charset="0"/>
              </a:rPr>
              <a:t>ακριβή </a:t>
            </a:r>
            <a:r>
              <a:rPr lang="el-GR" b="1" smtClean="0">
                <a:solidFill>
                  <a:schemeClr val="accent1"/>
                </a:solidFill>
              </a:rPr>
              <a:t>ώρα</a:t>
            </a:r>
            <a:r>
              <a:rPr lang="el-GR" smtClean="0"/>
              <a:t> </a:t>
            </a:r>
            <a:r>
              <a:rPr lang="el-GR" smtClean="0">
                <a:latin typeface="Arial" charset="0"/>
              </a:rPr>
              <a:t>που </a:t>
            </a:r>
            <a:r>
              <a:rPr lang="el-GR" smtClean="0"/>
              <a:t>θα χρειαστεί για την παράδοση των δεδομένων</a:t>
            </a:r>
          </a:p>
          <a:p>
            <a:pPr marL="457200" indent="-457200" eaLnBrk="1" hangingPunct="1"/>
            <a:endParaRPr lang="en-GB"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l-GR" smtClean="0"/>
              <a:t>Πρωτόκολλα Διαδικτύου</a:t>
            </a:r>
            <a:endParaRPr lang="en-GB" smtClean="0"/>
          </a:p>
        </p:txBody>
      </p:sp>
      <p:sp>
        <p:nvSpPr>
          <p:cNvPr id="44035" name="Content Placeholder 2"/>
          <p:cNvSpPr>
            <a:spLocks noGrp="1"/>
          </p:cNvSpPr>
          <p:nvPr>
            <p:ph idx="1"/>
          </p:nvPr>
        </p:nvSpPr>
        <p:spPr>
          <a:xfrm>
            <a:off x="0" y="1214438"/>
            <a:ext cx="9144000" cy="4786312"/>
          </a:xfrm>
        </p:spPr>
        <p:txBody>
          <a:bodyPr/>
          <a:lstStyle/>
          <a:p>
            <a:pPr eaLnBrk="1" hangingPunct="1"/>
            <a:r>
              <a:rPr lang="el-GR" sz="2300" smtClean="0"/>
              <a:t>Τα πρωτόκολλα στην </a:t>
            </a:r>
            <a:r>
              <a:rPr lang="el-GR" sz="2300" smtClean="0">
                <a:solidFill>
                  <a:srgbClr val="6699FF"/>
                </a:solidFill>
              </a:rPr>
              <a:t>καθημερινή ζωή</a:t>
            </a:r>
            <a:r>
              <a:rPr lang="el-GR" sz="2300" smtClean="0"/>
              <a:t> </a:t>
            </a:r>
            <a:r>
              <a:rPr lang="el-GR" sz="2300" smtClean="0">
                <a:latin typeface="Arial" charset="0"/>
              </a:rPr>
              <a:t>α</a:t>
            </a:r>
            <a:r>
              <a:rPr lang="el-GR" sz="2300" smtClean="0"/>
              <a:t>ποτελούν κανόνες με τους οποίους δύο ή περισσότερα άτομα επικοινωνούν για να</a:t>
            </a:r>
            <a:r>
              <a:rPr lang="el-GR" sz="2300" smtClean="0">
                <a:latin typeface="Arial" charset="0"/>
              </a:rPr>
              <a:t> </a:t>
            </a:r>
            <a:r>
              <a:rPr lang="el-GR" sz="2300" smtClean="0"/>
              <a:t>παρέχουν μία υπηρεσία ή να διεκπεραιώσουν μια εργασία</a:t>
            </a:r>
            <a:endParaRPr lang="el-GR" sz="2300" smtClean="0">
              <a:latin typeface="Arial" charset="0"/>
            </a:endParaRPr>
          </a:p>
          <a:p>
            <a:pPr eaLnBrk="1" hangingPunct="1"/>
            <a:endParaRPr lang="el-GR" sz="2300" smtClean="0">
              <a:latin typeface="Arial" charset="0"/>
            </a:endParaRPr>
          </a:p>
          <a:p>
            <a:pPr eaLnBrk="1" hangingPunct="1"/>
            <a:r>
              <a:rPr lang="el-GR" sz="2300" smtClean="0"/>
              <a:t>Ένα πρωτόκολλο είναι ένα </a:t>
            </a:r>
            <a:r>
              <a:rPr lang="el-GR" sz="2300" b="1" smtClean="0">
                <a:solidFill>
                  <a:schemeClr val="accent1"/>
                </a:solidFill>
              </a:rPr>
              <a:t>σύνολο κανόνων</a:t>
            </a:r>
            <a:r>
              <a:rPr lang="el-GR" sz="2300" smtClean="0"/>
              <a:t> με τους οποίους τα ενεργά στοιχεία του δικτύου (εφ</a:t>
            </a:r>
            <a:r>
              <a:rPr lang="el-GR" sz="2300" smtClean="0">
                <a:latin typeface="Arial" charset="0"/>
              </a:rPr>
              <a:t>α</a:t>
            </a:r>
            <a:r>
              <a:rPr lang="el-GR" sz="2300" smtClean="0"/>
              <a:t>ρμογές, τερματικά συστήματα, δρομολογητές) επικοινωνούν μεταξύ τους</a:t>
            </a:r>
            <a:r>
              <a:rPr lang="el-GR" sz="2300" smtClean="0">
                <a:latin typeface="Arial" charset="0"/>
              </a:rPr>
              <a:t> και </a:t>
            </a:r>
            <a:r>
              <a:rPr lang="el-GR" sz="2300" smtClean="0"/>
              <a:t>καθορίζουν</a:t>
            </a:r>
            <a:r>
              <a:rPr lang="en-GB" sz="2300" smtClean="0"/>
              <a:t>:</a:t>
            </a:r>
          </a:p>
          <a:p>
            <a:pPr lvl="1" eaLnBrk="1" hangingPunct="1"/>
            <a:r>
              <a:rPr lang="el-GR" sz="2400" smtClean="0"/>
              <a:t>Τη </a:t>
            </a:r>
            <a:r>
              <a:rPr lang="el-GR" sz="2400" b="1" i="1" smtClean="0">
                <a:solidFill>
                  <a:srgbClr val="1E9242"/>
                </a:solidFill>
              </a:rPr>
              <a:t>μορφή</a:t>
            </a:r>
            <a:r>
              <a:rPr lang="el-GR" sz="2400" b="1" smtClean="0"/>
              <a:t> </a:t>
            </a:r>
            <a:r>
              <a:rPr lang="el-GR" sz="2400" smtClean="0"/>
              <a:t>και τη </a:t>
            </a:r>
            <a:r>
              <a:rPr lang="el-GR" sz="2400" b="1" i="1" smtClean="0">
                <a:solidFill>
                  <a:srgbClr val="1E9242"/>
                </a:solidFill>
              </a:rPr>
              <a:t>σειρά των μηνυμάτων</a:t>
            </a:r>
            <a:r>
              <a:rPr lang="el-GR" sz="2400" b="1" smtClean="0"/>
              <a:t> </a:t>
            </a:r>
            <a:r>
              <a:rPr lang="el-GR" sz="2400" b="1" smtClean="0">
                <a:solidFill>
                  <a:srgbClr val="1E9242"/>
                </a:solidFill>
              </a:rPr>
              <a:t>που θα ανταλλαχθούν</a:t>
            </a:r>
          </a:p>
          <a:p>
            <a:pPr lvl="1" eaLnBrk="1" hangingPunct="1"/>
            <a:r>
              <a:rPr lang="el-GR" sz="2400" smtClean="0"/>
              <a:t>Τις </a:t>
            </a:r>
            <a:r>
              <a:rPr lang="el-GR" sz="2400" b="1" i="1" smtClean="0">
                <a:solidFill>
                  <a:srgbClr val="1E9242"/>
                </a:solidFill>
              </a:rPr>
              <a:t>ενέργειες</a:t>
            </a:r>
            <a:r>
              <a:rPr lang="el-GR" sz="2400" smtClean="0">
                <a:solidFill>
                  <a:srgbClr val="1E9242"/>
                </a:solidFill>
              </a:rPr>
              <a:t> </a:t>
            </a:r>
            <a:r>
              <a:rPr lang="el-GR" sz="2400" smtClean="0"/>
              <a:t>που θα πραγματοποιηθούν με τη λήψη ενός μ</a:t>
            </a:r>
            <a:r>
              <a:rPr lang="el-GR" sz="2400" smtClean="0">
                <a:latin typeface="Arial" charset="0"/>
              </a:rPr>
              <a:t>ηνύ</a:t>
            </a:r>
            <a:r>
              <a:rPr lang="el-GR" sz="2400" smtClean="0"/>
              <a:t>ματος</a:t>
            </a:r>
          </a:p>
          <a:p>
            <a:pPr eaLnBrk="1" hangingPunct="1">
              <a:buFont typeface="Monotype Sorts" pitchFamily="2" charset="2"/>
              <a:buNone/>
            </a:pPr>
            <a:endParaRPr lang="el-GR" sz="2300" smtClean="0">
              <a:latin typeface="Arial" charset="0"/>
            </a:endParaRPr>
          </a:p>
          <a:p>
            <a:pPr eaLnBrk="1" hangingPunct="1">
              <a:buFont typeface="Monotype Sorts" pitchFamily="2" charset="2"/>
              <a:buNone/>
            </a:pPr>
            <a:r>
              <a:rPr lang="el-GR" sz="2800" smtClean="0">
                <a:sym typeface="Wingdings" pitchFamily="2" charset="2"/>
              </a:rPr>
              <a:t></a:t>
            </a:r>
            <a:r>
              <a:rPr lang="el-GR" sz="2300" smtClean="0">
                <a:latin typeface="Arial" charset="0"/>
                <a:sym typeface="Wingdings" pitchFamily="2" charset="2"/>
              </a:rPr>
              <a:t> </a:t>
            </a:r>
            <a:r>
              <a:rPr lang="el-GR" sz="2300" smtClean="0"/>
              <a:t>Κάθε επικοινωνία στο Διαδίκτυο καθορίζεται από πρωτόκολλα</a:t>
            </a:r>
            <a:endParaRPr lang="en-GB" sz="2300" smtClean="0"/>
          </a:p>
          <a:p>
            <a:pPr lvl="1" eaLnBrk="1" hangingPunct="1"/>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l-GR" smtClean="0"/>
              <a:t>Πληροφορίες μαθήματος</a:t>
            </a:r>
            <a:endParaRPr lang="en-GB" smtClean="0"/>
          </a:p>
        </p:txBody>
      </p:sp>
      <p:sp>
        <p:nvSpPr>
          <p:cNvPr id="7171" name="Content Placeholder 2"/>
          <p:cNvSpPr>
            <a:spLocks noGrp="1"/>
          </p:cNvSpPr>
          <p:nvPr>
            <p:ph idx="1"/>
          </p:nvPr>
        </p:nvSpPr>
        <p:spPr>
          <a:xfrm>
            <a:off x="250825" y="1700213"/>
            <a:ext cx="8566150" cy="4648200"/>
          </a:xfrm>
        </p:spPr>
        <p:txBody>
          <a:bodyPr/>
          <a:lstStyle/>
          <a:p>
            <a:pPr eaLnBrk="1" hangingPunct="1"/>
            <a:r>
              <a:rPr lang="el-GR" sz="2000" dirty="0" smtClean="0">
                <a:solidFill>
                  <a:srgbClr val="1E9242"/>
                </a:solidFill>
              </a:rPr>
              <a:t>Εισαγωγικό</a:t>
            </a:r>
            <a:r>
              <a:rPr lang="el-GR" sz="2000" dirty="0" smtClean="0">
                <a:latin typeface="Arial" charset="0"/>
              </a:rPr>
              <a:t> </a:t>
            </a:r>
            <a:r>
              <a:rPr lang="el-GR" sz="2000" dirty="0" smtClean="0"/>
              <a:t>(πρώτο) μάθημα στα δίκτυα</a:t>
            </a:r>
          </a:p>
          <a:p>
            <a:pPr eaLnBrk="1" hangingPunct="1"/>
            <a:r>
              <a:rPr lang="el-GR" sz="2000" dirty="0" smtClean="0"/>
              <a:t>Για ποιον είναι αυτό το μάθημα;</a:t>
            </a:r>
          </a:p>
          <a:p>
            <a:pPr lvl="1" eaLnBrk="1" hangingPunct="1">
              <a:buFont typeface="Monotype Sorts" pitchFamily="2" charset="2"/>
              <a:buNone/>
            </a:pPr>
            <a:r>
              <a:rPr lang="el-GR" sz="1800" dirty="0" smtClean="0">
                <a:solidFill>
                  <a:srgbClr val="1E9242"/>
                </a:solidFill>
                <a:sym typeface="Wingdings" pitchFamily="2" charset="2"/>
              </a:rPr>
              <a:t>   </a:t>
            </a:r>
            <a:r>
              <a:rPr lang="el-GR" sz="1800" dirty="0" err="1" smtClean="0">
                <a:solidFill>
                  <a:srgbClr val="1E9242"/>
                </a:solidFill>
              </a:rPr>
              <a:t>Προτυχιακούς</a:t>
            </a:r>
            <a:r>
              <a:rPr lang="el-GR" sz="1800" dirty="0" smtClean="0">
                <a:solidFill>
                  <a:srgbClr val="1E9242"/>
                </a:solidFill>
              </a:rPr>
              <a:t> φοιτητές</a:t>
            </a:r>
          </a:p>
          <a:p>
            <a:pPr eaLnBrk="1" hangingPunct="1"/>
            <a:r>
              <a:rPr lang="el-GR" sz="2000" dirty="0" smtClean="0"/>
              <a:t>Τρόπος μαθήματος: </a:t>
            </a:r>
            <a:r>
              <a:rPr lang="el-GR" sz="2000" dirty="0" smtClean="0">
                <a:latin typeface="Arial" charset="0"/>
              </a:rPr>
              <a:t>παρουσίαση </a:t>
            </a:r>
            <a:r>
              <a:rPr lang="en-US" sz="2000" dirty="0" smtClean="0">
                <a:latin typeface="Arial" charset="0"/>
              </a:rPr>
              <a:t>slides, </a:t>
            </a:r>
            <a:r>
              <a:rPr lang="el-GR" sz="2000" dirty="0" smtClean="0">
                <a:latin typeface="Arial" charset="0"/>
              </a:rPr>
              <a:t> </a:t>
            </a:r>
            <a:r>
              <a:rPr lang="el-GR" sz="2000" dirty="0" smtClean="0"/>
              <a:t>ερωτήσεις</a:t>
            </a:r>
            <a:r>
              <a:rPr lang="en-US" sz="2000" dirty="0" smtClean="0"/>
              <a:t>, </a:t>
            </a:r>
            <a:r>
              <a:rPr lang="el-GR" sz="2000" dirty="0" smtClean="0">
                <a:latin typeface="Arial" charset="0"/>
              </a:rPr>
              <a:t>συζήτηση</a:t>
            </a:r>
          </a:p>
          <a:p>
            <a:pPr eaLnBrk="1" hangingPunct="1">
              <a:buFont typeface="Monotype Sorts" pitchFamily="2" charset="2"/>
              <a:buNone/>
            </a:pPr>
            <a:r>
              <a:rPr lang="el-GR" sz="2800" dirty="0" smtClean="0">
                <a:solidFill>
                  <a:schemeClr val="accent1"/>
                </a:solidFill>
                <a:sym typeface="Wingdings" pitchFamily="2" charset="2"/>
              </a:rPr>
              <a:t></a:t>
            </a:r>
            <a:r>
              <a:rPr lang="el-GR" sz="2000" dirty="0" smtClean="0">
                <a:solidFill>
                  <a:schemeClr val="accent1"/>
                </a:solidFill>
                <a:latin typeface="Arial" charset="0"/>
                <a:sym typeface="Wingdings" pitchFamily="2" charset="2"/>
              </a:rPr>
              <a:t> </a:t>
            </a:r>
            <a:r>
              <a:rPr lang="el-GR" sz="2000" dirty="0" smtClean="0">
                <a:solidFill>
                  <a:schemeClr val="accent1"/>
                </a:solidFill>
              </a:rPr>
              <a:t>Απαγορεύεται η χρήση κινητών, </a:t>
            </a:r>
            <a:r>
              <a:rPr lang="el-GR" sz="2000" dirty="0" err="1" smtClean="0">
                <a:solidFill>
                  <a:schemeClr val="accent1"/>
                </a:solidFill>
              </a:rPr>
              <a:t>laptop</a:t>
            </a:r>
            <a:r>
              <a:rPr lang="el-GR" sz="2000" dirty="0" smtClean="0">
                <a:solidFill>
                  <a:schemeClr val="accent1"/>
                </a:solidFill>
              </a:rPr>
              <a:t> και το κάπνισμα εντός της τάξης</a:t>
            </a:r>
          </a:p>
          <a:p>
            <a:pPr eaLnBrk="1" hangingPunct="1">
              <a:buFont typeface="Monotype Sorts" pitchFamily="2" charset="2"/>
              <a:buNone/>
            </a:pPr>
            <a:endParaRPr lang="el-GR" sz="2000" dirty="0" smtClean="0">
              <a:latin typeface="Arial" charset="0"/>
            </a:endParaRPr>
          </a:p>
          <a:p>
            <a:pPr eaLnBrk="1" hangingPunct="1">
              <a:buFont typeface="Monotype Sorts" pitchFamily="2" charset="2"/>
              <a:buNone/>
            </a:pPr>
            <a:r>
              <a:rPr lang="el-GR" sz="2800" dirty="0" smtClean="0">
                <a:sym typeface="Webdings" pitchFamily="18" charset="2"/>
              </a:rPr>
              <a:t></a:t>
            </a:r>
            <a:r>
              <a:rPr lang="el-GR" sz="2000" dirty="0" smtClean="0">
                <a:latin typeface="Arial" charset="0"/>
                <a:sym typeface="Webdings" pitchFamily="18" charset="2"/>
              </a:rPr>
              <a:t> </a:t>
            </a:r>
            <a:r>
              <a:rPr lang="el-GR" sz="2000" dirty="0" smtClean="0"/>
              <a:t>Ακαδημαϊκή ειλικρίνεια</a:t>
            </a:r>
          </a:p>
          <a:p>
            <a:pPr eaLnBrk="1" hangingPunct="1"/>
            <a:endParaRPr lang="el-GR" dirty="0" smtClean="0"/>
          </a:p>
          <a:p>
            <a:pPr eaLnBrk="1" hangingPunct="1">
              <a:buFont typeface="Monotype Sorts" pitchFamily="2" charset="2"/>
              <a:buNone/>
            </a:pPr>
            <a:r>
              <a:rPr lang="el-GR" dirty="0" smtClean="0"/>
              <a:t>       </a:t>
            </a:r>
            <a:r>
              <a:rPr lang="el-GR" sz="2000" dirty="0" smtClean="0"/>
              <a:t>Ερωτήσεις, σχόλια;</a:t>
            </a:r>
          </a:p>
          <a:p>
            <a:pPr lvl="1" eaLnBrk="1" hangingPunct="1">
              <a:buFont typeface="Georgia" pitchFamily="18" charset="0"/>
              <a:buNone/>
            </a:pPr>
            <a:endParaRPr lang="el-GR" dirty="0" smtClean="0"/>
          </a:p>
          <a:p>
            <a:pPr lvl="1" eaLnBrk="1" hangingPunct="1">
              <a:buFont typeface="Georgia" pitchFamily="18" charset="0"/>
              <a:buNone/>
            </a:pPr>
            <a:endParaRPr 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l-GR" smtClean="0"/>
              <a:t>Τι είναι το πρωτόκολλο</a:t>
            </a:r>
            <a:r>
              <a:rPr lang="en-GB" smtClean="0"/>
              <a:t>;</a:t>
            </a:r>
          </a:p>
        </p:txBody>
      </p:sp>
      <p:pic>
        <p:nvPicPr>
          <p:cNvPr id="45059" name="Picture 3"/>
          <p:cNvPicPr>
            <a:picLocks noGrp="1" noChangeAspect="1" noChangeArrowheads="1"/>
          </p:cNvPicPr>
          <p:nvPr>
            <p:ph idx="1"/>
          </p:nvPr>
        </p:nvPicPr>
        <p:blipFill>
          <a:blip r:embed="rId3" cstate="print"/>
          <a:srcRect/>
          <a:stretch>
            <a:fillRect/>
          </a:stretch>
        </p:blipFill>
        <p:spPr>
          <a:xfrm>
            <a:off x="857250" y="2000250"/>
            <a:ext cx="7243763" cy="3857625"/>
          </a:xfrm>
          <a:noFill/>
        </p:spPr>
      </p:pic>
      <p:graphicFrame>
        <p:nvGraphicFramePr>
          <p:cNvPr id="7" name="Table 6"/>
          <p:cNvGraphicFramePr>
            <a:graphicFrameLocks noGrp="1"/>
          </p:cNvGraphicFramePr>
          <p:nvPr/>
        </p:nvGraphicFramePr>
        <p:xfrm>
          <a:off x="785813" y="2071688"/>
          <a:ext cx="7643812" cy="4500563"/>
        </p:xfrm>
        <a:graphic>
          <a:graphicData uri="http://schemas.openxmlformats.org/drawingml/2006/table">
            <a:tbl>
              <a:tblPr/>
              <a:tblGrid>
                <a:gridCol w="7643812"/>
              </a:tblGrid>
              <a:tr h="308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r>
              <a:tr h="1419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sng" strike="noStrike" cap="none" normalizeH="0" baseline="0" dirty="0" smtClean="0">
                          <a:ln>
                            <a:noFill/>
                          </a:ln>
                          <a:solidFill>
                            <a:schemeClr val="tx1"/>
                          </a:solidFill>
                          <a:effectLst/>
                          <a:latin typeface="Arial Greek" charset="0"/>
                          <a:ea typeface="ＭＳ Ｐゴシック" charset="-128"/>
                        </a:rPr>
                        <a:t>Ερώτηση</a:t>
                      </a:r>
                      <a:r>
                        <a:rPr kumimoji="0" lang="en-GB" sz="1800" b="0" i="0" u="none" strike="noStrike" cap="none" normalizeH="0" baseline="0" dirty="0" smtClean="0">
                          <a:ln>
                            <a:noFill/>
                          </a:ln>
                          <a:solidFill>
                            <a:schemeClr val="tx1"/>
                          </a:solidFill>
                          <a:effectLst/>
                          <a:latin typeface="Arial Greek" charset="0"/>
                          <a:ea typeface="ＭＳ Ｐゴシック" charset="-128"/>
                        </a:rPr>
                        <a:t>: </a:t>
                      </a:r>
                      <a:r>
                        <a:rPr kumimoji="0" lang="el-GR" sz="1800" b="0" i="0" u="none" strike="noStrike" cap="none" normalizeH="0" baseline="0" dirty="0" smtClean="0">
                          <a:ln>
                            <a:noFill/>
                          </a:ln>
                          <a:solidFill>
                            <a:schemeClr val="tx1"/>
                          </a:solidFill>
                          <a:effectLst/>
                          <a:latin typeface="Arial Greek" charset="0"/>
                          <a:ea typeface="ＭＳ Ｐゴシック" charset="-128"/>
                        </a:rPr>
                        <a:t>Άλλα ανθρώπινα πρωτόκολλα</a:t>
                      </a:r>
                      <a:r>
                        <a:rPr kumimoji="0" lang="en-GB" sz="1800" b="0" i="0" u="none" strike="noStrike" cap="none" normalizeH="0" baseline="0" dirty="0" smtClean="0">
                          <a:ln>
                            <a:noFill/>
                          </a:ln>
                          <a:solidFill>
                            <a:schemeClr val="tx1"/>
                          </a:solidFill>
                          <a:effectLst/>
                          <a:latin typeface="Arial Greek" charset="0"/>
                          <a:ea typeface="ＭＳ Ｐゴシック" charset="-128"/>
                        </a:rPr>
                        <a:t>;</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l-GR" smtClean="0"/>
              <a:t>Παραδείγματα πρωτοκόλλων στο διαδίκτυο</a:t>
            </a:r>
            <a:endParaRPr lang="en-GB" smtClean="0"/>
          </a:p>
        </p:txBody>
      </p:sp>
      <p:sp>
        <p:nvSpPr>
          <p:cNvPr id="46083" name="Content Placeholder 2"/>
          <p:cNvSpPr>
            <a:spLocks noGrp="1"/>
          </p:cNvSpPr>
          <p:nvPr>
            <p:ph idx="1"/>
          </p:nvPr>
        </p:nvSpPr>
        <p:spPr>
          <a:xfrm>
            <a:off x="0" y="1143000"/>
            <a:ext cx="9144000" cy="4648200"/>
          </a:xfrm>
        </p:spPr>
        <p:txBody>
          <a:bodyPr/>
          <a:lstStyle/>
          <a:p>
            <a:pPr marL="457200" indent="-457200" eaLnBrk="1" hangingPunct="1">
              <a:buFont typeface="Monotype Sorts" pitchFamily="2" charset="2"/>
              <a:buAutoNum type="arabicPeriod"/>
            </a:pPr>
            <a:r>
              <a:rPr lang="el-GR" sz="2300" smtClean="0"/>
              <a:t>Τα πρωτόκολλα στους </a:t>
            </a:r>
            <a:r>
              <a:rPr lang="el-GR" sz="2300" b="1" smtClean="0">
                <a:solidFill>
                  <a:srgbClr val="1E9242"/>
                </a:solidFill>
              </a:rPr>
              <a:t>δρομολογητές</a:t>
            </a:r>
            <a:r>
              <a:rPr lang="el-GR" sz="2300" smtClean="0"/>
              <a:t> καθορίζουν </a:t>
            </a:r>
            <a:r>
              <a:rPr lang="el-GR" sz="2300" b="1" smtClean="0"/>
              <a:t>τη</a:t>
            </a:r>
            <a:r>
              <a:rPr lang="el-GR" sz="2300" b="1" smtClean="0">
                <a:solidFill>
                  <a:srgbClr val="1E9242"/>
                </a:solidFill>
              </a:rPr>
              <a:t> </a:t>
            </a:r>
            <a:r>
              <a:rPr lang="el-GR" sz="2300" b="1" i="1" smtClean="0">
                <a:solidFill>
                  <a:srgbClr val="1E9242"/>
                </a:solidFill>
              </a:rPr>
              <a:t>διαδρομή των πακέτων από τον αποστολέα στον παραλήπτη</a:t>
            </a:r>
            <a:endParaRPr lang="el-GR" sz="2300" b="1" i="1" smtClean="0">
              <a:solidFill>
                <a:srgbClr val="1E9242"/>
              </a:solidFill>
              <a:latin typeface="Arial" charset="0"/>
            </a:endParaRPr>
          </a:p>
          <a:p>
            <a:pPr marL="457200" indent="-457200" eaLnBrk="1" hangingPunct="1">
              <a:buFont typeface="Monotype Sorts" pitchFamily="2" charset="2"/>
              <a:buAutoNum type="arabicPeriod"/>
            </a:pPr>
            <a:r>
              <a:rPr lang="el-GR" sz="2300" smtClean="0"/>
              <a:t>Τα πρωτόκολλα </a:t>
            </a:r>
            <a:r>
              <a:rPr lang="el-GR" sz="2300" b="1" i="1" smtClean="0">
                <a:solidFill>
                  <a:schemeClr val="accent1"/>
                </a:solidFill>
              </a:rPr>
              <a:t>ελέγχου συμφόρησης</a:t>
            </a:r>
            <a:r>
              <a:rPr lang="el-GR" sz="2300" smtClean="0"/>
              <a:t> ελέγχουν το </a:t>
            </a:r>
            <a:r>
              <a:rPr lang="el-GR" sz="2300" b="1" smtClean="0">
                <a:solidFill>
                  <a:schemeClr val="accent1"/>
                </a:solidFill>
              </a:rPr>
              <a:t>ρυθμό με τον οποίο</a:t>
            </a:r>
            <a:r>
              <a:rPr lang="en-GB" sz="2300" b="1" smtClean="0">
                <a:solidFill>
                  <a:schemeClr val="accent1"/>
                </a:solidFill>
              </a:rPr>
              <a:t> </a:t>
            </a:r>
            <a:r>
              <a:rPr lang="el-GR" sz="2300" b="1" smtClean="0">
                <a:solidFill>
                  <a:schemeClr val="accent1"/>
                </a:solidFill>
              </a:rPr>
              <a:t>τα πακέτα στέλνονται μεταξύ του αποστολέα και του παραλήπτη</a:t>
            </a:r>
            <a:endParaRPr lang="el-GR" sz="2300" b="1" smtClean="0">
              <a:solidFill>
                <a:schemeClr val="accent1"/>
              </a:solidFill>
              <a:latin typeface="Arial" charset="0"/>
            </a:endParaRPr>
          </a:p>
          <a:p>
            <a:pPr marL="457200" indent="-457200" eaLnBrk="1" hangingPunct="1">
              <a:buFont typeface="Monotype Sorts" pitchFamily="2" charset="2"/>
              <a:buAutoNum type="arabicPeriod"/>
            </a:pPr>
            <a:r>
              <a:rPr lang="el-GR" sz="2300" smtClean="0"/>
              <a:t>Τα πρωτόκολλα </a:t>
            </a:r>
            <a:r>
              <a:rPr lang="el-GR" sz="2300" smtClean="0">
                <a:latin typeface="Arial" charset="0"/>
              </a:rPr>
              <a:t>του «</a:t>
            </a:r>
            <a:r>
              <a:rPr lang="el-GR" sz="2300" b="1" i="1" smtClean="0">
                <a:solidFill>
                  <a:srgbClr val="CA4AB5"/>
                </a:solidFill>
                <a:latin typeface="Arial" charset="0"/>
              </a:rPr>
              <a:t>φυσικού μέσου</a:t>
            </a:r>
            <a:r>
              <a:rPr lang="el-GR" sz="2300" smtClean="0">
                <a:latin typeface="Arial" charset="0"/>
              </a:rPr>
              <a:t>»</a:t>
            </a:r>
            <a:r>
              <a:rPr lang="el-GR" sz="2300" smtClean="0"/>
              <a:t> ελέγχουν τη </a:t>
            </a:r>
            <a:r>
              <a:rPr lang="el-GR" sz="2300" smtClean="0">
                <a:solidFill>
                  <a:srgbClr val="CA4AB5"/>
                </a:solidFill>
              </a:rPr>
              <a:t>ροή των </a:t>
            </a:r>
            <a:r>
              <a:rPr lang="en-GB" sz="2300" smtClean="0">
                <a:solidFill>
                  <a:srgbClr val="CA4AB5"/>
                </a:solidFill>
              </a:rPr>
              <a:t>bits</a:t>
            </a:r>
            <a:r>
              <a:rPr lang="el-GR" sz="2300" smtClean="0">
                <a:solidFill>
                  <a:srgbClr val="CA4AB5"/>
                </a:solidFill>
              </a:rPr>
              <a:t> στη γραμμή που ενώνει δύο φυσικά συνδεδεμένους</a:t>
            </a:r>
            <a:r>
              <a:rPr lang="el-GR" sz="2300" smtClean="0">
                <a:latin typeface="Arial" charset="0"/>
              </a:rPr>
              <a:t> </a:t>
            </a:r>
            <a:r>
              <a:rPr lang="el-GR" sz="2300" smtClean="0"/>
              <a:t>υπολογιστές</a:t>
            </a:r>
            <a:endParaRPr lang="el-GR" sz="2300" smtClean="0">
              <a:latin typeface="Arial" charset="0"/>
            </a:endParaRPr>
          </a:p>
          <a:p>
            <a:pPr marL="457200" indent="-457200" eaLnBrk="1" hangingPunct="1">
              <a:buFont typeface="Monotype Sorts" pitchFamily="2" charset="2"/>
              <a:buAutoNum type="arabicPeriod"/>
            </a:pPr>
            <a:r>
              <a:rPr lang="el-GR" sz="2300" smtClean="0">
                <a:latin typeface="Arial" charset="0"/>
              </a:rPr>
              <a:t>Τα πρωτόκολλα στο </a:t>
            </a:r>
            <a:r>
              <a:rPr lang="en-US" sz="2300" b="1" smtClean="0">
                <a:solidFill>
                  <a:srgbClr val="3333FF"/>
                </a:solidFill>
                <a:latin typeface="Arial" charset="0"/>
              </a:rPr>
              <a:t>MAC</a:t>
            </a:r>
            <a:r>
              <a:rPr lang="en-US" sz="2300" smtClean="0">
                <a:latin typeface="Arial" charset="0"/>
              </a:rPr>
              <a:t> </a:t>
            </a:r>
            <a:r>
              <a:rPr lang="el-GR" sz="2300" smtClean="0">
                <a:latin typeface="Arial" charset="0"/>
              </a:rPr>
              <a:t>ενός </a:t>
            </a:r>
            <a:r>
              <a:rPr lang="en-US" sz="2300" smtClean="0">
                <a:latin typeface="Arial" charset="0"/>
              </a:rPr>
              <a:t>broadcast </a:t>
            </a:r>
            <a:r>
              <a:rPr lang="el-GR" sz="2300" smtClean="0">
                <a:latin typeface="Arial" charset="0"/>
              </a:rPr>
              <a:t>ασύρματου μέσου καθορίζουν </a:t>
            </a:r>
            <a:r>
              <a:rPr lang="el-GR" sz="2300" b="1" i="1" smtClean="0">
                <a:solidFill>
                  <a:srgbClr val="3333FF"/>
                </a:solidFill>
                <a:latin typeface="Arial" charset="0"/>
              </a:rPr>
              <a:t>πότε η συσκευή θα  μεταδώσει</a:t>
            </a:r>
            <a:r>
              <a:rPr lang="el-GR" sz="2300" i="1" smtClean="0">
                <a:latin typeface="Arial" charset="0"/>
              </a:rPr>
              <a:t> </a:t>
            </a:r>
            <a:endParaRPr lang="en-GB" sz="2300" i="1" smtClean="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8839200" cy="763587"/>
          </a:xfrm>
        </p:spPr>
        <p:txBody>
          <a:bodyPr/>
          <a:lstStyle/>
          <a:p>
            <a:pPr eaLnBrk="1" hangingPunct="1"/>
            <a:r>
              <a:rPr lang="el-GR" sz="3100" dirty="0" smtClean="0">
                <a:latin typeface="Arial" charset="0"/>
              </a:rPr>
              <a:t>Στόχοι στο σχεδιασμό δικτύων</a:t>
            </a:r>
            <a:endParaRPr lang="en-GB" sz="3100" dirty="0" smtClean="0">
              <a:latin typeface="Arial" charset="0"/>
            </a:endParaRPr>
          </a:p>
        </p:txBody>
      </p:sp>
      <p:sp>
        <p:nvSpPr>
          <p:cNvPr id="47107" name="Content Placeholder 2"/>
          <p:cNvSpPr>
            <a:spLocks noGrp="1"/>
          </p:cNvSpPr>
          <p:nvPr>
            <p:ph idx="1"/>
          </p:nvPr>
        </p:nvSpPr>
        <p:spPr>
          <a:xfrm>
            <a:off x="251520" y="980728"/>
            <a:ext cx="8472488" cy="5328592"/>
          </a:xfrm>
        </p:spPr>
        <p:txBody>
          <a:bodyPr/>
          <a:lstStyle/>
          <a:p>
            <a:pPr eaLnBrk="1" hangingPunct="1"/>
            <a:r>
              <a:rPr lang="el-GR" sz="2200" b="1" u="sng" dirty="0" smtClean="0">
                <a:solidFill>
                  <a:srgbClr val="1E9242"/>
                </a:solidFill>
              </a:rPr>
              <a:t>Αποτελεσματικότητα</a:t>
            </a:r>
            <a:r>
              <a:rPr lang="el-GR" sz="2200" b="1" dirty="0" smtClean="0">
                <a:solidFill>
                  <a:srgbClr val="1E9242"/>
                </a:solidFill>
              </a:rPr>
              <a:t> </a:t>
            </a:r>
            <a:r>
              <a:rPr lang="el-GR" sz="2200" dirty="0" smtClean="0"/>
              <a:t>στη </a:t>
            </a:r>
            <a:r>
              <a:rPr lang="el-GR" sz="2200" b="1" dirty="0" smtClean="0">
                <a:solidFill>
                  <a:srgbClr val="1E9242"/>
                </a:solidFill>
              </a:rPr>
              <a:t>χρήση των πόρων,</a:t>
            </a:r>
            <a:r>
              <a:rPr lang="en-US" sz="2200" b="1" dirty="0" smtClean="0">
                <a:solidFill>
                  <a:srgbClr val="1E9242"/>
                </a:solidFill>
              </a:rPr>
              <a:t> </a:t>
            </a:r>
            <a:r>
              <a:rPr lang="el-GR" sz="2200" b="1" dirty="0" smtClean="0">
                <a:solidFill>
                  <a:srgbClr val="1E9242"/>
                </a:solidFill>
              </a:rPr>
              <a:t>κόστος</a:t>
            </a:r>
          </a:p>
          <a:p>
            <a:pPr eaLnBrk="1" hangingPunct="1"/>
            <a:r>
              <a:rPr lang="el-GR" sz="2200" dirty="0" smtClean="0"/>
              <a:t>Αποτελεσματικότητα στην παροχή υπηρεσιών</a:t>
            </a:r>
          </a:p>
          <a:p>
            <a:pPr eaLnBrk="1" hangingPunct="1"/>
            <a:r>
              <a:rPr lang="el-GR" sz="2200" b="1" u="sng" dirty="0" smtClean="0">
                <a:solidFill>
                  <a:srgbClr val="1E9242"/>
                </a:solidFill>
              </a:rPr>
              <a:t>Ευρωστία </a:t>
            </a:r>
            <a:r>
              <a:rPr lang="el-GR" sz="2200" dirty="0" smtClean="0"/>
              <a:t>(</a:t>
            </a:r>
            <a:r>
              <a:rPr lang="en-US" sz="2200" dirty="0" smtClean="0"/>
              <a:t>robustness)</a:t>
            </a:r>
            <a:endParaRPr lang="el-GR" sz="2200" dirty="0" smtClean="0"/>
          </a:p>
          <a:p>
            <a:pPr eaLnBrk="1" hangingPunct="1"/>
            <a:r>
              <a:rPr lang="el-GR" sz="2200" b="1" u="sng" dirty="0" smtClean="0">
                <a:solidFill>
                  <a:srgbClr val="1E9242"/>
                </a:solidFill>
              </a:rPr>
              <a:t>Αμεσότητα</a:t>
            </a:r>
            <a:r>
              <a:rPr lang="el-GR" sz="2200" dirty="0" smtClean="0"/>
              <a:t>, αποτελεσματικότητα στην αντιμετώπιση προβλημάτων</a:t>
            </a:r>
            <a:r>
              <a:rPr lang="en-US" sz="2200" dirty="0" smtClean="0"/>
              <a:t> (fault-tolerance)</a:t>
            </a:r>
          </a:p>
          <a:p>
            <a:pPr eaLnBrk="1" hangingPunct="1"/>
            <a:r>
              <a:rPr lang="el-GR" sz="2200" dirty="0" smtClean="0"/>
              <a:t>Δυνατότητα</a:t>
            </a:r>
            <a:r>
              <a:rPr lang="el-GR" sz="2200" dirty="0" smtClean="0">
                <a:solidFill>
                  <a:srgbClr val="1E9242"/>
                </a:solidFill>
              </a:rPr>
              <a:t> </a:t>
            </a:r>
            <a:r>
              <a:rPr lang="el-GR" sz="2200" b="1" u="sng" dirty="0" smtClean="0">
                <a:solidFill>
                  <a:srgbClr val="1E9242"/>
                </a:solidFill>
              </a:rPr>
              <a:t>εξέλιξης</a:t>
            </a:r>
            <a:r>
              <a:rPr lang="en-US" sz="2200" b="1" u="sng" dirty="0" smtClean="0">
                <a:solidFill>
                  <a:srgbClr val="1E9242"/>
                </a:solidFill>
              </a:rPr>
              <a:t> </a:t>
            </a:r>
            <a:r>
              <a:rPr lang="el-GR" sz="2200" dirty="0" smtClean="0">
                <a:solidFill>
                  <a:srgbClr val="1E9242"/>
                </a:solidFill>
              </a:rPr>
              <a:t>(</a:t>
            </a:r>
            <a:r>
              <a:rPr lang="en-US" sz="2200" dirty="0" smtClean="0">
                <a:solidFill>
                  <a:srgbClr val="1E9242"/>
                </a:solidFill>
              </a:rPr>
              <a:t>scalability/expansion)</a:t>
            </a:r>
          </a:p>
          <a:p>
            <a:pPr eaLnBrk="1" hangingPunct="1"/>
            <a:r>
              <a:rPr lang="el-GR" sz="2200" dirty="0" smtClean="0"/>
              <a:t>Δυνατότητα </a:t>
            </a:r>
            <a:r>
              <a:rPr lang="el-GR" sz="2200" b="1" u="sng" dirty="0" err="1" smtClean="0">
                <a:solidFill>
                  <a:srgbClr val="1E9242"/>
                </a:solidFill>
              </a:rPr>
              <a:t>διαχείρησης</a:t>
            </a:r>
            <a:endParaRPr lang="el-GR" sz="2200" b="1" u="sng" dirty="0" smtClean="0">
              <a:solidFill>
                <a:srgbClr val="1E9242"/>
              </a:solidFill>
            </a:endParaRPr>
          </a:p>
          <a:p>
            <a:pPr eaLnBrk="1" hangingPunct="1"/>
            <a:r>
              <a:rPr lang="el-GR" sz="2200" b="1" u="sng" dirty="0" smtClean="0">
                <a:solidFill>
                  <a:srgbClr val="1E9242"/>
                </a:solidFill>
              </a:rPr>
              <a:t>Ασφάλεια</a:t>
            </a:r>
            <a:r>
              <a:rPr lang="en-US" sz="2200" dirty="0" smtClean="0"/>
              <a:t> (security)</a:t>
            </a:r>
            <a:endParaRPr lang="el-GR" sz="2200" dirty="0" smtClean="0"/>
          </a:p>
          <a:p>
            <a:pPr eaLnBrk="1" hangingPunct="1"/>
            <a:r>
              <a:rPr lang="el-GR" sz="2200" dirty="0" smtClean="0">
                <a:solidFill>
                  <a:srgbClr val="1E9242"/>
                </a:solidFill>
              </a:rPr>
              <a:t>Ευκολία στην δημιουργία/ανάπτυξη</a:t>
            </a:r>
            <a:r>
              <a:rPr lang="el-GR" sz="2200" dirty="0" smtClean="0"/>
              <a:t> χρήσιμων εφαρμογών/υπηρεσιών</a:t>
            </a:r>
          </a:p>
          <a:p>
            <a:pPr eaLnBrk="1" hangingPunct="1"/>
            <a:r>
              <a:rPr lang="el-GR" sz="2200" dirty="0" smtClean="0"/>
              <a:t>Δυνατότητα </a:t>
            </a:r>
            <a:r>
              <a:rPr lang="el-GR" sz="2200" b="1" u="sng" dirty="0" smtClean="0">
                <a:solidFill>
                  <a:srgbClr val="1E9242"/>
                </a:solidFill>
              </a:rPr>
              <a:t>προσαρμογής</a:t>
            </a:r>
            <a:r>
              <a:rPr lang="en-US" sz="2200" dirty="0" smtClean="0"/>
              <a:t> (</a:t>
            </a:r>
            <a:r>
              <a:rPr lang="en-US" sz="2200" dirty="0" err="1" smtClean="0"/>
              <a:t>adaptivity</a:t>
            </a:r>
            <a:r>
              <a:rPr lang="en-US" sz="2200" dirty="0" smtClean="0"/>
              <a:t>)</a:t>
            </a:r>
            <a:endParaRPr lang="el-GR" sz="2200" dirty="0" smtClean="0"/>
          </a:p>
          <a:p>
            <a:pPr eaLnBrk="1" hangingPunct="1"/>
            <a:r>
              <a:rPr lang="el-GR" sz="2200" dirty="0" smtClean="0"/>
              <a:t>Δυνατότητα για </a:t>
            </a:r>
            <a:r>
              <a:rPr lang="el-GR" sz="2200" b="1" u="sng" dirty="0" smtClean="0">
                <a:solidFill>
                  <a:srgbClr val="00B050"/>
                </a:solidFill>
              </a:rPr>
              <a:t>«αυτοματοποιημένη» διαχείριση</a:t>
            </a:r>
          </a:p>
          <a:p>
            <a:pPr eaLnBrk="1" hangingPunct="1"/>
            <a:r>
              <a:rPr lang="el-GR" sz="2200" dirty="0" smtClean="0"/>
              <a:t>Δικαιοσύνη προς τους χρήστες του δικτύου/υπηρεσιών</a:t>
            </a:r>
          </a:p>
          <a:p>
            <a:pPr lvl="2" eaLnBrk="1" hangingPunct="1"/>
            <a:endParaRPr lang="el-GR" dirty="0" smtClean="0"/>
          </a:p>
          <a:p>
            <a:pPr lvl="1" eaLnBrk="1" hangingPunct="1"/>
            <a:endParaRPr lang="en-GB"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l-GR" smtClean="0"/>
              <a:t>Γιατί χρειαζόμαστε δίκτυα επικοινωνίας</a:t>
            </a:r>
            <a:r>
              <a:rPr lang="en-US" smtClean="0"/>
              <a:t>;</a:t>
            </a:r>
            <a:endParaRPr lang="en-GB" smtClean="0"/>
          </a:p>
        </p:txBody>
      </p:sp>
      <p:pic>
        <p:nvPicPr>
          <p:cNvPr id="48131" name="Picture 2"/>
          <p:cNvPicPr>
            <a:picLocks noGrp="1" noChangeAspect="1" noChangeArrowheads="1"/>
          </p:cNvPicPr>
          <p:nvPr>
            <p:ph idx="4294967295"/>
          </p:nvPr>
        </p:nvPicPr>
        <p:blipFill>
          <a:blip r:embed="rId2" cstate="print"/>
          <a:srcRect/>
          <a:stretch>
            <a:fillRect/>
          </a:stretch>
        </p:blipFill>
        <p:spPr>
          <a:xfrm>
            <a:off x="971550" y="1557338"/>
            <a:ext cx="6264275" cy="4541837"/>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l-GR" smtClean="0"/>
              <a:t>Γιατί χρειαζόμαστε δίκτυα επικοινωνίας</a:t>
            </a:r>
            <a:r>
              <a:rPr lang="en-US" smtClean="0"/>
              <a:t>;</a:t>
            </a:r>
            <a:endParaRPr lang="en-GB" smtClean="0"/>
          </a:p>
        </p:txBody>
      </p:sp>
      <p:sp>
        <p:nvSpPr>
          <p:cNvPr id="49155" name="Content Placeholder 2"/>
          <p:cNvSpPr>
            <a:spLocks noGrp="1"/>
          </p:cNvSpPr>
          <p:nvPr>
            <p:ph idx="4294967295"/>
          </p:nvPr>
        </p:nvSpPr>
        <p:spPr/>
        <p:txBody>
          <a:bodyPr/>
          <a:lstStyle/>
          <a:p>
            <a:pPr eaLnBrk="1" hangingPunct="1"/>
            <a:endParaRPr lang="el-GR" smtClean="0"/>
          </a:p>
          <a:p>
            <a:pPr eaLnBrk="1" hangingPunct="1"/>
            <a:endParaRPr lang="el-GR" smtClean="0"/>
          </a:p>
          <a:p>
            <a:pPr eaLnBrk="1" hangingPunct="1"/>
            <a:endParaRPr lang="el-GR" smtClean="0"/>
          </a:p>
          <a:p>
            <a:pPr eaLnBrk="1" hangingPunct="1">
              <a:buFont typeface="Georgia" pitchFamily="18" charset="0"/>
              <a:buNone/>
            </a:pPr>
            <a:endParaRPr lang="el-GR" smtClean="0"/>
          </a:p>
          <a:p>
            <a:pPr eaLnBrk="1" hangingPunct="1"/>
            <a:endParaRPr lang="el-GR" smtClean="0"/>
          </a:p>
          <a:p>
            <a:pPr eaLnBrk="1" hangingPunct="1"/>
            <a:endParaRPr lang="el-GR" smtClean="0"/>
          </a:p>
          <a:p>
            <a:pPr eaLnBrk="1" hangingPunct="1"/>
            <a:endParaRPr lang="el-GR" smtClean="0"/>
          </a:p>
          <a:p>
            <a:pPr eaLnBrk="1" hangingPunct="1"/>
            <a:endParaRPr lang="el-GR" smtClean="0"/>
          </a:p>
          <a:p>
            <a:pPr eaLnBrk="1" hangingPunct="1">
              <a:buFont typeface="Georgia" pitchFamily="18" charset="0"/>
              <a:buNone/>
            </a:pPr>
            <a:endParaRPr lang="en-GB" smtClean="0"/>
          </a:p>
          <a:p>
            <a:pPr eaLnBrk="1" hangingPunct="1">
              <a:buFont typeface="Georgia" pitchFamily="18" charset="0"/>
              <a:buNone/>
            </a:pPr>
            <a:r>
              <a:rPr lang="el-GR" b="1" smtClean="0">
                <a:solidFill>
                  <a:schemeClr val="accent1"/>
                </a:solidFill>
              </a:rPr>
              <a:t>Αποδοτική αξιοποίηση δικτυακής υποδομής</a:t>
            </a:r>
            <a:endParaRPr lang="en-GB" b="1" smtClean="0">
              <a:solidFill>
                <a:schemeClr val="accent1"/>
              </a:solidFill>
            </a:endParaRPr>
          </a:p>
        </p:txBody>
      </p:sp>
      <p:pic>
        <p:nvPicPr>
          <p:cNvPr id="49156" name="Picture 3" descr="resource_saving"/>
          <p:cNvPicPr>
            <a:picLocks noChangeAspect="1" noChangeArrowheads="1"/>
          </p:cNvPicPr>
          <p:nvPr/>
        </p:nvPicPr>
        <p:blipFill>
          <a:blip r:embed="rId2" cstate="print"/>
          <a:srcRect/>
          <a:stretch>
            <a:fillRect/>
          </a:stretch>
        </p:blipFill>
        <p:spPr bwMode="auto">
          <a:xfrm>
            <a:off x="285750" y="1928813"/>
            <a:ext cx="8220075"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l-GR" smtClean="0"/>
              <a:t>Δίκτυα τηλεπικοινωνιών</a:t>
            </a:r>
            <a:endParaRPr lang="en-GB" smtClean="0"/>
          </a:p>
        </p:txBody>
      </p:sp>
      <p:sp>
        <p:nvSpPr>
          <p:cNvPr id="50179" name="Content Placeholder 2"/>
          <p:cNvSpPr>
            <a:spLocks noGrp="1"/>
          </p:cNvSpPr>
          <p:nvPr>
            <p:ph idx="4294967295"/>
          </p:nvPr>
        </p:nvSpPr>
        <p:spPr>
          <a:xfrm>
            <a:off x="0" y="1285875"/>
            <a:ext cx="9144000" cy="4394200"/>
          </a:xfrm>
        </p:spPr>
        <p:txBody>
          <a:bodyPr/>
          <a:lstStyle/>
          <a:p>
            <a:pPr eaLnBrk="1" hangingPunct="1">
              <a:lnSpc>
                <a:spcPct val="110000"/>
              </a:lnSpc>
            </a:pPr>
            <a:r>
              <a:rPr lang="el-GR" sz="2000" smtClean="0"/>
              <a:t>Τηλεφωνικό δίκτυο</a:t>
            </a:r>
            <a:endParaRPr lang="en-US" sz="2000" smtClean="0"/>
          </a:p>
          <a:p>
            <a:pPr eaLnBrk="1" hangingPunct="1">
              <a:lnSpc>
                <a:spcPct val="110000"/>
              </a:lnSpc>
            </a:pPr>
            <a:r>
              <a:rPr lang="el-GR" sz="2000" smtClean="0"/>
              <a:t>Κινητά δίκτυα</a:t>
            </a:r>
          </a:p>
          <a:p>
            <a:pPr eaLnBrk="1" hangingPunct="1">
              <a:lnSpc>
                <a:spcPct val="110000"/>
              </a:lnSpc>
            </a:pPr>
            <a:r>
              <a:rPr lang="el-GR" sz="2000" smtClean="0"/>
              <a:t>Δίκτυο υπολογιστών (π.χ. Διαδίκτυο – </a:t>
            </a:r>
            <a:r>
              <a:rPr lang="en-US" sz="2000" smtClean="0"/>
              <a:t>Internet)</a:t>
            </a:r>
          </a:p>
          <a:p>
            <a:pPr eaLnBrk="1" hangingPunct="1"/>
            <a:r>
              <a:rPr lang="el-GR" sz="2000" smtClean="0"/>
              <a:t>Διαφοροποίηση ως προς</a:t>
            </a:r>
            <a:r>
              <a:rPr lang="en-US" sz="2000" smtClean="0"/>
              <a:t>:</a:t>
            </a:r>
          </a:p>
          <a:p>
            <a:pPr lvl="1" eaLnBrk="1" hangingPunct="1"/>
            <a:r>
              <a:rPr lang="el-GR" sz="2400" b="1" smtClean="0">
                <a:solidFill>
                  <a:schemeClr val="bg2"/>
                </a:solidFill>
              </a:rPr>
              <a:t>γεωγραφική κάλυψη</a:t>
            </a:r>
            <a:endParaRPr lang="en-US" sz="2400" b="1" smtClean="0">
              <a:solidFill>
                <a:schemeClr val="bg2"/>
              </a:solidFill>
            </a:endParaRPr>
          </a:p>
          <a:p>
            <a:pPr lvl="1" eaLnBrk="1" hangingPunct="1"/>
            <a:r>
              <a:rPr lang="el-GR" sz="2400" b="1" smtClean="0">
                <a:solidFill>
                  <a:schemeClr val="bg2"/>
                </a:solidFill>
              </a:rPr>
              <a:t>ταχύτητα</a:t>
            </a:r>
            <a:endParaRPr lang="en-US" sz="2400" b="1" smtClean="0">
              <a:solidFill>
                <a:schemeClr val="bg2"/>
              </a:solidFill>
            </a:endParaRPr>
          </a:p>
          <a:p>
            <a:pPr lvl="1" eaLnBrk="1" hangingPunct="1"/>
            <a:r>
              <a:rPr lang="el-GR" sz="2400" b="1" smtClean="0">
                <a:solidFill>
                  <a:schemeClr val="bg2"/>
                </a:solidFill>
              </a:rPr>
              <a:t>φυσικό μέσο/τεχνολογία</a:t>
            </a:r>
          </a:p>
          <a:p>
            <a:pPr lvl="1" eaLnBrk="1" hangingPunct="1"/>
            <a:r>
              <a:rPr lang="el-GR" sz="2400" b="1" smtClean="0">
                <a:solidFill>
                  <a:schemeClr val="bg2"/>
                </a:solidFill>
              </a:rPr>
              <a:t>υπηρεσίες και εφαρμογές</a:t>
            </a:r>
            <a:endParaRPr lang="en-US" sz="2400" b="1" smtClean="0">
              <a:solidFill>
                <a:schemeClr val="bg2"/>
              </a:solidFill>
            </a:endParaRPr>
          </a:p>
          <a:p>
            <a:pPr eaLnBrk="1" hangingPunct="1">
              <a:lnSpc>
                <a:spcPct val="110000"/>
              </a:lnSpc>
            </a:pPr>
            <a:r>
              <a:rPr lang="el-GR" sz="2000" smtClean="0"/>
              <a:t>Ένα μοναδικό δίκτυο που να υποστηρίζει όλες τις υπηρεσίες ήταν ο στόχος για πολύ καιρό</a:t>
            </a:r>
            <a:r>
              <a:rPr lang="en-US" sz="2000" smtClean="0"/>
              <a:t>… </a:t>
            </a:r>
          </a:p>
          <a:p>
            <a:pPr eaLnBrk="1" hangingPunct="1">
              <a:lnSpc>
                <a:spcPct val="110000"/>
              </a:lnSpc>
              <a:buFont typeface="Monotype Sorts" pitchFamily="2" charset="2"/>
              <a:buNone/>
            </a:pPr>
            <a:r>
              <a:rPr lang="el-GR" sz="2000" smtClean="0">
                <a:sym typeface="Wingdings" pitchFamily="2" charset="2"/>
              </a:rPr>
              <a:t></a:t>
            </a:r>
            <a:r>
              <a:rPr lang="el-GR" sz="2000" smtClean="0">
                <a:latin typeface="Arial" charset="0"/>
                <a:sym typeface="Wingdings" pitchFamily="2" charset="2"/>
              </a:rPr>
              <a:t> ... </a:t>
            </a:r>
            <a:r>
              <a:rPr lang="el-GR" sz="2000" smtClean="0"/>
              <a:t>και μετά εμφανίστηκε το Διαδίκτυο</a:t>
            </a:r>
            <a:r>
              <a:rPr lang="en-US" sz="2000" smtClean="0"/>
              <a:t>…</a:t>
            </a:r>
          </a:p>
          <a:p>
            <a:pPr lvl="1" eaLnBrk="1" hangingPunct="1">
              <a:buFont typeface="Monotype Sorts" pitchFamily="2" charset="2"/>
              <a:buNone/>
            </a:pPr>
            <a:r>
              <a:rPr lang="en-US" sz="1800" smtClean="0"/>
              <a:t>  </a:t>
            </a:r>
            <a:endParaRPr lang="en-GB" sz="18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0" y="0"/>
            <a:ext cx="10399713" cy="763588"/>
          </a:xfrm>
        </p:spPr>
        <p:txBody>
          <a:bodyPr/>
          <a:lstStyle/>
          <a:p>
            <a:pPr eaLnBrk="1" hangingPunct="1"/>
            <a:r>
              <a:rPr lang="el-GR" sz="2800" smtClean="0"/>
              <a:t>Τύποι δικτύων υπολογιστών</a:t>
            </a:r>
            <a:r>
              <a:rPr lang="el-GR" sz="2800" smtClean="0">
                <a:latin typeface="Arial" charset="0"/>
              </a:rPr>
              <a:t> με βάση το εύρος κάλυψης</a:t>
            </a:r>
            <a:endParaRPr lang="en-GB" sz="2800" smtClean="0">
              <a:latin typeface="Arial" charset="0"/>
            </a:endParaRPr>
          </a:p>
        </p:txBody>
      </p:sp>
      <p:sp>
        <p:nvSpPr>
          <p:cNvPr id="51203" name="Content Placeholder 2"/>
          <p:cNvSpPr>
            <a:spLocks noGrp="1"/>
          </p:cNvSpPr>
          <p:nvPr>
            <p:ph idx="4294967295"/>
          </p:nvPr>
        </p:nvSpPr>
        <p:spPr>
          <a:xfrm>
            <a:off x="0" y="1143000"/>
            <a:ext cx="9001125" cy="4648200"/>
          </a:xfrm>
        </p:spPr>
        <p:txBody>
          <a:bodyPr/>
          <a:lstStyle/>
          <a:p>
            <a:pPr eaLnBrk="1" hangingPunct="1"/>
            <a:r>
              <a:rPr lang="el-GR" sz="2300" b="1" smtClean="0">
                <a:solidFill>
                  <a:srgbClr val="3333FF"/>
                </a:solidFill>
              </a:rPr>
              <a:t>Δίκτυα τοπικής περιοχής</a:t>
            </a:r>
            <a:r>
              <a:rPr lang="el-GR" sz="2300" smtClean="0"/>
              <a:t> </a:t>
            </a:r>
            <a:endParaRPr lang="el-GR" sz="2300" smtClean="0">
              <a:latin typeface="Arial" charset="0"/>
            </a:endParaRPr>
          </a:p>
          <a:p>
            <a:pPr eaLnBrk="1" hangingPunct="1">
              <a:buFont typeface="Monotype Sorts" pitchFamily="2" charset="2"/>
              <a:buNone/>
            </a:pPr>
            <a:r>
              <a:rPr lang="el-GR" sz="2300" smtClean="0">
                <a:latin typeface="Arial" charset="0"/>
              </a:rPr>
              <a:t>    </a:t>
            </a:r>
            <a:r>
              <a:rPr lang="en-US" sz="2300" smtClean="0"/>
              <a:t>Local Area Networks</a:t>
            </a:r>
            <a:r>
              <a:rPr lang="el-GR" sz="2300" smtClean="0">
                <a:latin typeface="Arial" charset="0"/>
              </a:rPr>
              <a:t> (</a:t>
            </a:r>
            <a:r>
              <a:rPr lang="en-US" sz="2300" smtClean="0"/>
              <a:t>LAN)</a:t>
            </a:r>
            <a:endParaRPr lang="el-GR" sz="2300" smtClean="0">
              <a:latin typeface="Arial" charset="0"/>
            </a:endParaRPr>
          </a:p>
          <a:p>
            <a:pPr eaLnBrk="1" hangingPunct="1">
              <a:buFont typeface="Wingdings" pitchFamily="2" charset="2"/>
              <a:buChar char="F"/>
            </a:pPr>
            <a:r>
              <a:rPr lang="el-GR" sz="2300" smtClean="0"/>
              <a:t>Μικρή γεωγραφική κάλυψη, υψηλή ταχύτητα </a:t>
            </a:r>
            <a:endParaRPr lang="el-GR" sz="2300" smtClean="0">
              <a:latin typeface="Arial" charset="0"/>
            </a:endParaRPr>
          </a:p>
          <a:p>
            <a:pPr eaLnBrk="1" hangingPunct="1">
              <a:buFont typeface="Wingdings" pitchFamily="2" charset="2"/>
              <a:buNone/>
            </a:pPr>
            <a:endParaRPr lang="en-US" sz="2300" smtClean="0">
              <a:latin typeface="Arial" charset="0"/>
            </a:endParaRPr>
          </a:p>
          <a:p>
            <a:pPr eaLnBrk="1" hangingPunct="1"/>
            <a:r>
              <a:rPr lang="el-GR" sz="2300" b="1" smtClean="0">
                <a:solidFill>
                  <a:srgbClr val="3333FF"/>
                </a:solidFill>
              </a:rPr>
              <a:t>Δίκτυα μητροπολιτικής περιοχής</a:t>
            </a:r>
            <a:r>
              <a:rPr lang="el-GR" sz="2300" smtClean="0"/>
              <a:t> </a:t>
            </a:r>
            <a:endParaRPr lang="el-GR" sz="2300" smtClean="0">
              <a:latin typeface="Arial" charset="0"/>
            </a:endParaRPr>
          </a:p>
          <a:p>
            <a:pPr eaLnBrk="1" hangingPunct="1">
              <a:buFont typeface="Monotype Sorts" pitchFamily="2" charset="2"/>
              <a:buNone/>
            </a:pPr>
            <a:r>
              <a:rPr lang="el-GR" sz="2300" smtClean="0">
                <a:latin typeface="Arial" charset="0"/>
              </a:rPr>
              <a:t>    </a:t>
            </a:r>
            <a:r>
              <a:rPr lang="en-US" sz="2300" smtClean="0"/>
              <a:t>Metropolitan Area Networks</a:t>
            </a:r>
            <a:r>
              <a:rPr lang="el-GR" sz="2300" smtClean="0">
                <a:latin typeface="Arial" charset="0"/>
              </a:rPr>
              <a:t> (</a:t>
            </a:r>
            <a:r>
              <a:rPr lang="en-US" sz="2300" smtClean="0"/>
              <a:t>MAN)</a:t>
            </a:r>
            <a:endParaRPr lang="el-GR" sz="2300" smtClean="0">
              <a:latin typeface="Arial" charset="0"/>
            </a:endParaRPr>
          </a:p>
          <a:p>
            <a:pPr eaLnBrk="1" hangingPunct="1">
              <a:buFont typeface="Wingdings" pitchFamily="2" charset="2"/>
              <a:buChar char="F"/>
            </a:pPr>
            <a:r>
              <a:rPr lang="el-GR" sz="2300" smtClean="0"/>
              <a:t>Αστική κάλυψη, μέτριες έως υψηλές ταχύτητες</a:t>
            </a:r>
            <a:endParaRPr lang="el-GR" sz="2300" smtClean="0">
              <a:latin typeface="Arial" charset="0"/>
            </a:endParaRPr>
          </a:p>
          <a:p>
            <a:pPr eaLnBrk="1" hangingPunct="1">
              <a:buFont typeface="Wingdings" pitchFamily="2" charset="2"/>
              <a:buNone/>
            </a:pPr>
            <a:endParaRPr lang="en-US" sz="2300" smtClean="0">
              <a:latin typeface="Arial" charset="0"/>
            </a:endParaRPr>
          </a:p>
          <a:p>
            <a:pPr eaLnBrk="1" hangingPunct="1"/>
            <a:r>
              <a:rPr lang="el-GR" sz="2300" b="1" smtClean="0">
                <a:solidFill>
                  <a:srgbClr val="3333FF"/>
                </a:solidFill>
              </a:rPr>
              <a:t>Δίκτυα ευρείας περιοχής</a:t>
            </a:r>
            <a:r>
              <a:rPr lang="el-GR" sz="2300" smtClean="0"/>
              <a:t> </a:t>
            </a:r>
            <a:endParaRPr lang="el-GR" sz="2300" smtClean="0">
              <a:latin typeface="Arial" charset="0"/>
            </a:endParaRPr>
          </a:p>
          <a:p>
            <a:pPr eaLnBrk="1" hangingPunct="1">
              <a:buFont typeface="Monotype Sorts" pitchFamily="2" charset="2"/>
              <a:buNone/>
            </a:pPr>
            <a:r>
              <a:rPr lang="el-GR" sz="2300" smtClean="0">
                <a:latin typeface="Arial" charset="0"/>
              </a:rPr>
              <a:t>   </a:t>
            </a:r>
            <a:r>
              <a:rPr lang="en-US" sz="2300" smtClean="0"/>
              <a:t>Wide Area Networks</a:t>
            </a:r>
            <a:r>
              <a:rPr lang="el-GR" sz="2300" smtClean="0">
                <a:latin typeface="Arial" charset="0"/>
              </a:rPr>
              <a:t> (</a:t>
            </a:r>
            <a:r>
              <a:rPr lang="en-US" sz="2300" smtClean="0"/>
              <a:t>WAN)</a:t>
            </a:r>
            <a:endParaRPr lang="el-GR" sz="2300" smtClean="0">
              <a:latin typeface="Arial" charset="0"/>
            </a:endParaRPr>
          </a:p>
          <a:p>
            <a:pPr eaLnBrk="1" hangingPunct="1">
              <a:buFont typeface="Monotype Sorts" pitchFamily="2" charset="2"/>
              <a:buNone/>
            </a:pPr>
            <a:r>
              <a:rPr lang="el-GR" sz="2300" smtClean="0">
                <a:sym typeface="Wingdings" pitchFamily="2" charset="2"/>
              </a:rPr>
              <a:t></a:t>
            </a:r>
            <a:r>
              <a:rPr lang="el-GR" sz="2300" smtClean="0">
                <a:latin typeface="Arial" charset="0"/>
                <a:sym typeface="Wingdings" pitchFamily="2" charset="2"/>
              </a:rPr>
              <a:t> </a:t>
            </a:r>
            <a:r>
              <a:rPr lang="el-GR" sz="2300" smtClean="0">
                <a:latin typeface="Arial" charset="0"/>
              </a:rPr>
              <a:t>Ε</a:t>
            </a:r>
            <a:r>
              <a:rPr lang="el-GR" sz="2300" smtClean="0"/>
              <a:t>υρεία κάλυψη, μικρές έως μεσαίες ταχύτητες</a:t>
            </a:r>
            <a:endParaRPr lang="en-GB" sz="23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smtClean="0"/>
              <a:t>Local Area Networks (LANs)</a:t>
            </a:r>
          </a:p>
        </p:txBody>
      </p:sp>
      <p:sp>
        <p:nvSpPr>
          <p:cNvPr id="73731" name="Rectangle 3"/>
          <p:cNvSpPr>
            <a:spLocks noGrp="1" noChangeArrowheads="1"/>
          </p:cNvSpPr>
          <p:nvPr>
            <p:ph type="body" idx="4294967295"/>
          </p:nvPr>
        </p:nvSpPr>
        <p:spPr>
          <a:xfrm>
            <a:off x="349250" y="1143000"/>
            <a:ext cx="8794750" cy="4648200"/>
          </a:xfrm>
        </p:spPr>
        <p:txBody>
          <a:bodyPr/>
          <a:lstStyle/>
          <a:p>
            <a:pPr>
              <a:buFont typeface="Monotype Sorts" charset="2"/>
              <a:buNone/>
              <a:defRPr/>
            </a:pPr>
            <a:r>
              <a:rPr lang="el-GR" dirty="0" smtClean="0"/>
              <a:t>Πλεονεκτήματα της </a:t>
            </a:r>
            <a:r>
              <a:rPr lang="en-US" dirty="0" smtClean="0"/>
              <a:t>“</a:t>
            </a:r>
            <a:r>
              <a:rPr lang="el-GR" b="1" dirty="0" smtClean="0">
                <a:solidFill>
                  <a:schemeClr val="accent1"/>
                </a:solidFill>
              </a:rPr>
              <a:t>τοπικότητας</a:t>
            </a:r>
            <a:r>
              <a:rPr lang="en-US" dirty="0" smtClean="0"/>
              <a:t>”:</a:t>
            </a:r>
          </a:p>
          <a:p>
            <a:pPr lvl="1">
              <a:buFont typeface="Monotype Sorts" charset="2"/>
              <a:buChar char="n"/>
              <a:defRPr/>
            </a:pPr>
            <a:r>
              <a:rPr lang="el-GR" sz="2400" dirty="0" smtClean="0"/>
              <a:t>Χαμηλότερο κόστος</a:t>
            </a:r>
            <a:endParaRPr lang="en-US" sz="2400" dirty="0" smtClean="0"/>
          </a:p>
          <a:p>
            <a:pPr lvl="1">
              <a:buFont typeface="Monotype Sorts" charset="2"/>
              <a:buChar char="n"/>
              <a:defRPr/>
            </a:pPr>
            <a:r>
              <a:rPr lang="el-GR" sz="2300" dirty="0" smtClean="0"/>
              <a:t>Μικρή απόσταση </a:t>
            </a:r>
            <a:r>
              <a:rPr lang="en-US" sz="2300" dirty="0" smtClean="0">
                <a:sym typeface="Wingdings" pitchFamily="2" charset="2"/>
              </a:rPr>
              <a:t></a:t>
            </a:r>
            <a:r>
              <a:rPr lang="en-US" sz="2300" dirty="0" smtClean="0"/>
              <a:t> </a:t>
            </a:r>
            <a:r>
              <a:rPr lang="el-GR" sz="2300" dirty="0" smtClean="0"/>
              <a:t>ταχύτερες ζεύξεις</a:t>
            </a:r>
            <a:r>
              <a:rPr lang="en-US" sz="2300" dirty="0" smtClean="0"/>
              <a:t>, </a:t>
            </a:r>
            <a:r>
              <a:rPr lang="el-GR" sz="2300" dirty="0" smtClean="0"/>
              <a:t>χαμηλή λανθάνουσα  </a:t>
            </a:r>
          </a:p>
          <a:p>
            <a:pPr lvl="1" indent="2660650">
              <a:buFont typeface="Monotype Sorts" charset="2"/>
              <a:buNone/>
              <a:defRPr/>
            </a:pPr>
            <a:r>
              <a:rPr lang="el-GR" sz="2300" dirty="0" smtClean="0"/>
              <a:t>καθυστέρηση (</a:t>
            </a:r>
            <a:r>
              <a:rPr lang="en-US" sz="2300" dirty="0" smtClean="0"/>
              <a:t>latency)</a:t>
            </a:r>
          </a:p>
          <a:p>
            <a:pPr lvl="2">
              <a:buFont typeface="Arial Greek" charset="0"/>
              <a:buChar char="–"/>
              <a:defRPr/>
            </a:pPr>
            <a:r>
              <a:rPr lang="el-GR" sz="2400" dirty="0" smtClean="0">
                <a:sym typeface="Wingdings" pitchFamily="2" charset="2"/>
              </a:rPr>
              <a:t>Λιγότερο πιεστικό στοιχείο η αποδοτικότητα</a:t>
            </a:r>
            <a:endParaRPr lang="en-US" sz="2400" dirty="0" smtClean="0">
              <a:sym typeface="Wingdings" pitchFamily="2" charset="2"/>
            </a:endParaRPr>
          </a:p>
          <a:p>
            <a:pPr lvl="1">
              <a:buFont typeface="Monotype Sorts" charset="2"/>
              <a:buChar char="n"/>
              <a:defRPr/>
            </a:pPr>
            <a:r>
              <a:rPr lang="el-GR" sz="2400" b="1" u="sng" dirty="0" smtClean="0">
                <a:solidFill>
                  <a:srgbClr val="1E9242"/>
                </a:solidFill>
              </a:rPr>
              <a:t>Ένας</a:t>
            </a:r>
            <a:r>
              <a:rPr lang="el-GR" sz="2400" b="1" dirty="0" smtClean="0">
                <a:solidFill>
                  <a:srgbClr val="1E9242"/>
                </a:solidFill>
              </a:rPr>
              <a:t> τομέας διαχείρισης (</a:t>
            </a:r>
            <a:r>
              <a:rPr lang="en-US" sz="2400" b="1" dirty="0" smtClean="0">
                <a:solidFill>
                  <a:srgbClr val="1E9242"/>
                </a:solidFill>
              </a:rPr>
              <a:t>management domain)</a:t>
            </a:r>
          </a:p>
          <a:p>
            <a:pPr lvl="2">
              <a:buFont typeface="Arial Greek" charset="0"/>
              <a:buChar char="–"/>
              <a:defRPr/>
            </a:pPr>
            <a:r>
              <a:rPr lang="el-GR" sz="2300" dirty="0" smtClean="0"/>
              <a:t>Λιγότερο πολύπλοκη διαχείριση, ασφάλεια </a:t>
            </a:r>
            <a:r>
              <a:rPr lang="en-US" sz="2300" dirty="0" smtClean="0"/>
              <a:t>&amp; </a:t>
            </a:r>
            <a:r>
              <a:rPr lang="el-GR" sz="2300" dirty="0" smtClean="0"/>
              <a:t>τιμολόγηση</a:t>
            </a:r>
            <a:endParaRPr lang="en-US" sz="2300" dirty="0" smtClean="0">
              <a:solidFill>
                <a:srgbClr val="1E9242"/>
              </a:solidFill>
            </a:endParaRPr>
          </a:p>
          <a:p>
            <a:pPr lvl="1">
              <a:buFont typeface="Monotype Sorts" charset="2"/>
              <a:buChar char="n"/>
              <a:defRPr/>
            </a:pPr>
            <a:r>
              <a:rPr lang="el-GR" sz="2400" b="1" dirty="0" smtClean="0">
                <a:solidFill>
                  <a:srgbClr val="1E9242"/>
                </a:solidFill>
              </a:rPr>
              <a:t>Μεγαλύτερη ομοιογένεια</a:t>
            </a:r>
            <a:endParaRPr lang="en-US" sz="2400" b="1" dirty="0" smtClean="0">
              <a:solidFill>
                <a:srgbClr val="1E9242"/>
              </a:solidFill>
            </a:endParaRPr>
          </a:p>
          <a:p>
            <a:pPr lvl="1">
              <a:buFont typeface="Monotype Sorts" charset="2"/>
              <a:buNone/>
              <a:defRPr/>
            </a:pPr>
            <a:endParaRPr lang="en-US" sz="2400" b="1" dirty="0" smtClean="0">
              <a:solidFill>
                <a:srgbClr val="1E9242"/>
              </a:solidFill>
            </a:endParaRPr>
          </a:p>
          <a:p>
            <a:pPr>
              <a:buFont typeface="Monotype Sorts" charset="2"/>
              <a:buChar char="l"/>
              <a:defRPr/>
            </a:pPr>
            <a:r>
              <a:rPr lang="el-GR" dirty="0" smtClean="0"/>
              <a:t>Παραδείγματα</a:t>
            </a:r>
            <a:r>
              <a:rPr lang="en-US" dirty="0" smtClean="0"/>
              <a:t>:</a:t>
            </a:r>
          </a:p>
          <a:p>
            <a:pPr lvl="1">
              <a:buFont typeface="Monotype Sorts" charset="2"/>
              <a:buChar char="n"/>
              <a:defRPr/>
            </a:pPr>
            <a:r>
              <a:rPr lang="en-US" sz="2400" dirty="0" smtClean="0"/>
              <a:t>Ethernet  (IEEE802.3)</a:t>
            </a:r>
          </a:p>
          <a:p>
            <a:pPr lvl="1">
              <a:buFont typeface="Monotype Sorts" charset="2"/>
              <a:buChar char="n"/>
              <a:defRPr/>
            </a:pPr>
            <a:r>
              <a:rPr lang="en-US" sz="2400" dirty="0" smtClean="0"/>
              <a:t>Token ring, FDDI</a:t>
            </a:r>
          </a:p>
          <a:p>
            <a:pPr lvl="1">
              <a:buFont typeface="Monotype Sorts" charset="2"/>
              <a:buChar char="n"/>
              <a:defRPr/>
            </a:pPr>
            <a:r>
              <a:rPr lang="en-US" sz="2400" dirty="0" err="1" smtClean="0"/>
              <a:t>WiFi</a:t>
            </a:r>
            <a:r>
              <a:rPr lang="en-US" sz="2400" dirty="0" smtClean="0"/>
              <a:t> (IEEE802.11)</a:t>
            </a:r>
          </a:p>
        </p:txBody>
      </p:sp>
      <p:sp>
        <p:nvSpPr>
          <p:cNvPr id="52228" name="Text Box 5"/>
          <p:cNvSpPr txBox="1">
            <a:spLocks noChangeArrowheads="1"/>
          </p:cNvSpPr>
          <p:nvPr/>
        </p:nvSpPr>
        <p:spPr bwMode="auto">
          <a:xfrm>
            <a:off x="1879600" y="4592638"/>
            <a:ext cx="1978025" cy="336550"/>
          </a:xfrm>
          <a:prstGeom prst="rect">
            <a:avLst/>
          </a:prstGeom>
          <a:noFill/>
          <a:ln w="12700">
            <a:noFill/>
            <a:miter lim="800000"/>
            <a:headEnd type="none" w="sm" len="sm"/>
            <a:tailEnd type="none" w="sm" len="sm"/>
          </a:ln>
        </p:spPr>
        <p:txBody>
          <a:bodyPr wrap="none">
            <a:spAutoFit/>
          </a:bodyPr>
          <a:lstStyle/>
          <a:p>
            <a:r>
              <a:rPr lang="en-US" b="1"/>
              <a:t>Standard for LANs</a:t>
            </a:r>
            <a:endParaRPr lang="el-GR" b="1"/>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650px-Ethernet_RJ45_connector_p1160054"/>
          <p:cNvPicPr>
            <a:picLocks noChangeAspect="1" noChangeArrowheads="1"/>
          </p:cNvPicPr>
          <p:nvPr/>
        </p:nvPicPr>
        <p:blipFill>
          <a:blip r:embed="rId3" cstate="print"/>
          <a:srcRect/>
          <a:stretch>
            <a:fillRect/>
          </a:stretch>
        </p:blipFill>
        <p:spPr bwMode="auto">
          <a:xfrm>
            <a:off x="3276600" y="1125538"/>
            <a:ext cx="5400675" cy="4976812"/>
          </a:xfrm>
          <a:prstGeom prst="rect">
            <a:avLst/>
          </a:prstGeom>
          <a:noFill/>
          <a:ln w="9525">
            <a:noFill/>
            <a:miter lim="800000"/>
            <a:headEnd/>
            <a:tailEnd/>
          </a:ln>
        </p:spPr>
      </p:pic>
      <p:sp>
        <p:nvSpPr>
          <p:cNvPr id="53251" name="Rectangle 2"/>
          <p:cNvSpPr>
            <a:spLocks noGrp="1" noChangeArrowheads="1"/>
          </p:cNvSpPr>
          <p:nvPr>
            <p:ph type="title" idx="4294967295"/>
          </p:nvPr>
        </p:nvSpPr>
        <p:spPr/>
        <p:txBody>
          <a:bodyPr/>
          <a:lstStyle/>
          <a:p>
            <a:r>
              <a:rPr lang="el-GR" smtClean="0">
                <a:latin typeface="Arial" charset="0"/>
              </a:rPr>
              <a:t>Ethernet</a:t>
            </a:r>
            <a:endParaRPr lang="el-GR" smtClean="0"/>
          </a:p>
        </p:txBody>
      </p:sp>
      <p:sp>
        <p:nvSpPr>
          <p:cNvPr id="53252" name="Rectangle 3"/>
          <p:cNvSpPr>
            <a:spLocks noGrp="1" noChangeArrowheads="1"/>
          </p:cNvSpPr>
          <p:nvPr>
            <p:ph type="body" idx="4294967295"/>
          </p:nvPr>
        </p:nvSpPr>
        <p:spPr>
          <a:xfrm>
            <a:off x="0" y="1143000"/>
            <a:ext cx="9144000" cy="4648200"/>
          </a:xfrm>
        </p:spPr>
        <p:txBody>
          <a:bodyPr/>
          <a:lstStyle/>
          <a:p>
            <a:r>
              <a:rPr lang="el-GR" smtClean="0">
                <a:latin typeface="Arial" charset="0"/>
              </a:rPr>
              <a:t>Αναπτύχθηκε αρχικά στο </a:t>
            </a:r>
            <a:r>
              <a:rPr lang="el-GR" smtClean="0">
                <a:latin typeface="Arial" charset="0"/>
                <a:hlinkClick r:id="rId4" tooltip="Xerox PARC"/>
              </a:rPr>
              <a:t>Xerox PARC</a:t>
            </a:r>
            <a:r>
              <a:rPr lang="el-GR" smtClean="0">
                <a:latin typeface="Arial" charset="0"/>
              </a:rPr>
              <a:t> μεταξύ1973-1975</a:t>
            </a:r>
            <a:r>
              <a:rPr lang="el-GR" smtClean="0"/>
              <a:t> </a:t>
            </a:r>
          </a:p>
        </p:txBody>
      </p:sp>
      <p:sp>
        <p:nvSpPr>
          <p:cNvPr id="53253" name="Rectangle 5"/>
          <p:cNvSpPr>
            <a:spLocks noChangeArrowheads="1"/>
          </p:cNvSpPr>
          <p:nvPr/>
        </p:nvSpPr>
        <p:spPr bwMode="auto">
          <a:xfrm>
            <a:off x="214313" y="1773238"/>
            <a:ext cx="8510587" cy="1570037"/>
          </a:xfrm>
          <a:prstGeom prst="rect">
            <a:avLst/>
          </a:prstGeom>
          <a:noFill/>
          <a:ln w="12700">
            <a:noFill/>
            <a:miter lim="800000"/>
            <a:headEnd type="none" w="sm" len="sm"/>
            <a:tailEnd type="none" w="sm" len="sm"/>
          </a:ln>
        </p:spPr>
        <p:txBody>
          <a:bodyPr anchor="ctr">
            <a:spAutoFit/>
          </a:bodyPr>
          <a:lstStyle/>
          <a:p>
            <a:pPr algn="l" eaLnBrk="0" hangingPunct="0"/>
            <a:r>
              <a:rPr lang="el-GR" sz="2400"/>
              <a:t>Βασίστηκε στην ιδέα της επικοινωνίας υπολογιστών διαμέσου </a:t>
            </a:r>
            <a:r>
              <a:rPr lang="en-US" sz="2400"/>
              <a:t> </a:t>
            </a:r>
            <a:endParaRPr lang="el-GR" sz="2400">
              <a:latin typeface="Arial" charset="0"/>
            </a:endParaRPr>
          </a:p>
          <a:p>
            <a:pPr algn="l" eaLnBrk="0" hangingPunct="0"/>
            <a:r>
              <a:rPr lang="el-GR" sz="2400"/>
              <a:t>ενός </a:t>
            </a:r>
            <a:r>
              <a:rPr lang="en-US" sz="2400"/>
              <a:t> </a:t>
            </a:r>
            <a:r>
              <a:rPr lang="el-GR" sz="2400" b="1">
                <a:solidFill>
                  <a:schemeClr val="accent1"/>
                </a:solidFill>
              </a:rPr>
              <a:t>μεριζόμενου ομοαξονικού καλωδίου</a:t>
            </a:r>
            <a:r>
              <a:rPr lang="en-US" sz="2400"/>
              <a:t> </a:t>
            </a:r>
            <a:r>
              <a:rPr lang="el-GR" sz="2400"/>
              <a:t>που λειτουργεί ως </a:t>
            </a:r>
            <a:r>
              <a:rPr lang="el-GR" sz="2400" b="1">
                <a:solidFill>
                  <a:schemeClr val="accent1"/>
                </a:solidFill>
              </a:rPr>
              <a:t>μέσο ευρυεκπομπικής μετάδοσης (</a:t>
            </a:r>
            <a:r>
              <a:rPr lang="en-US" sz="2400" b="1">
                <a:solidFill>
                  <a:schemeClr val="accent1"/>
                </a:solidFill>
              </a:rPr>
              <a:t>broadcast transmission medium)</a:t>
            </a:r>
          </a:p>
        </p:txBody>
      </p:sp>
      <p:sp>
        <p:nvSpPr>
          <p:cNvPr id="53254" name="Text Box 6"/>
          <p:cNvSpPr txBox="1">
            <a:spLocks noChangeArrowheads="1"/>
          </p:cNvSpPr>
          <p:nvPr/>
        </p:nvSpPr>
        <p:spPr bwMode="auto">
          <a:xfrm>
            <a:off x="3192463" y="5734050"/>
            <a:ext cx="2587625" cy="336550"/>
          </a:xfrm>
          <a:prstGeom prst="rect">
            <a:avLst/>
          </a:prstGeom>
          <a:noFill/>
          <a:ln w="12700">
            <a:noFill/>
            <a:miter lim="800000"/>
            <a:headEnd type="none" w="sm" len="sm"/>
            <a:tailEnd type="none" w="sm" len="sm"/>
          </a:ln>
        </p:spPr>
        <p:txBody>
          <a:bodyPr wrap="none">
            <a:spAutoFit/>
          </a:bodyPr>
          <a:lstStyle/>
          <a:p>
            <a:r>
              <a:rPr lang="el-GR" b="1">
                <a:solidFill>
                  <a:srgbClr val="000066"/>
                </a:solidFill>
                <a:latin typeface="Arial" charset="0"/>
              </a:rPr>
              <a:t>Ethernet RJ45 connector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l-GR" smtClean="0">
                <a:latin typeface="Arial" charset="0"/>
              </a:rPr>
              <a:t>Ενσύρματα </a:t>
            </a:r>
            <a:r>
              <a:rPr lang="en-US" smtClean="0">
                <a:latin typeface="Arial" charset="0"/>
              </a:rPr>
              <a:t>LAN</a:t>
            </a:r>
            <a:endParaRPr lang="el-GR" smtClean="0">
              <a:latin typeface="Arial" charset="0"/>
            </a:endParaRPr>
          </a:p>
        </p:txBody>
      </p:sp>
      <p:sp>
        <p:nvSpPr>
          <p:cNvPr id="54275" name="Rectangle 3"/>
          <p:cNvSpPr>
            <a:spLocks noGrp="1" noChangeArrowheads="1"/>
          </p:cNvSpPr>
          <p:nvPr>
            <p:ph type="body" idx="1"/>
          </p:nvPr>
        </p:nvSpPr>
        <p:spPr/>
        <p:txBody>
          <a:bodyPr/>
          <a:lstStyle/>
          <a:p>
            <a:r>
              <a:rPr lang="el-GR" smtClean="0">
                <a:latin typeface="Arial" charset="0"/>
              </a:rPr>
              <a:t>Ο συνδυασμός </a:t>
            </a:r>
            <a:r>
              <a:rPr lang="el-GR" smtClean="0">
                <a:solidFill>
                  <a:schemeClr val="accent1"/>
                </a:solidFill>
                <a:latin typeface="Arial" charset="0"/>
                <a:hlinkClick r:id="rId2" tooltip="Ethernet over twisted pair"/>
              </a:rPr>
              <a:t>τύπων </a:t>
            </a:r>
            <a:r>
              <a:rPr lang="el-GR" u="sng" smtClean="0">
                <a:solidFill>
                  <a:schemeClr val="accent1"/>
                </a:solidFill>
                <a:latin typeface="Arial" charset="0"/>
                <a:hlinkClick r:id="rId2" tooltip="Ethernet over twisted pair"/>
              </a:rPr>
              <a:t>Ethernet</a:t>
            </a:r>
            <a:r>
              <a:rPr lang="el-GR" u="sng" smtClean="0">
                <a:solidFill>
                  <a:schemeClr val="accent1"/>
                </a:solidFill>
                <a:latin typeface="Arial" charset="0"/>
              </a:rPr>
              <a:t> </a:t>
            </a:r>
            <a:r>
              <a:rPr lang="el-GR" smtClean="0">
                <a:solidFill>
                  <a:schemeClr val="accent1"/>
                </a:solidFill>
                <a:latin typeface="Arial" charset="0"/>
                <a:hlinkClick r:id="rId2" tooltip="Ethernet over twisted pair"/>
              </a:rPr>
              <a:t>συνεστραμμένου </a:t>
            </a:r>
            <a:r>
              <a:rPr lang="el-GR" smtClean="0">
                <a:latin typeface="Arial" charset="0"/>
                <a:hlinkClick r:id="rId2" tooltip="Ethernet over twisted pair"/>
              </a:rPr>
              <a:t>ζεύγους </a:t>
            </a:r>
            <a:r>
              <a:rPr lang="el-GR" smtClean="0">
                <a:latin typeface="Arial" charset="0"/>
              </a:rPr>
              <a:t>για τη σύνδεση τερματικών σταθμών στο δίκτυο μαζί με τις οπτικές ίνες για τα backbones</a:t>
            </a:r>
            <a:r>
              <a:rPr lang="en-US" smtClean="0">
                <a:latin typeface="Arial" charset="0"/>
              </a:rPr>
              <a:t> </a:t>
            </a:r>
            <a:r>
              <a:rPr lang="el-GR" smtClean="0">
                <a:latin typeface="Arial" charset="0"/>
              </a:rPr>
              <a:t>είναι η πιο δημοφιλής επιλογή για ενσύρματα LAN</a:t>
            </a:r>
            <a:r>
              <a:rPr lang="en-US" smtClean="0">
                <a:latin typeface="Arial" charset="0"/>
              </a:rPr>
              <a:t>s</a:t>
            </a:r>
          </a:p>
          <a:p>
            <a:r>
              <a:rPr lang="el-GR" smtClean="0">
                <a:latin typeface="Arial" charset="0"/>
              </a:rPr>
              <a:t>Χρησιμοποιείται από το 1980 αντικαθιστώντας το </a:t>
            </a:r>
            <a:r>
              <a:rPr lang="el-GR" smtClean="0">
                <a:latin typeface="Arial" charset="0"/>
                <a:hlinkClick r:id="rId3" tooltip="Token ring"/>
              </a:rPr>
              <a:t>token ring</a:t>
            </a:r>
            <a:r>
              <a:rPr lang="el-GR" smtClean="0">
                <a:latin typeface="Arial" charset="0"/>
              </a:rPr>
              <a:t>, </a:t>
            </a:r>
            <a:r>
              <a:rPr lang="el-GR" smtClean="0">
                <a:latin typeface="Arial" charset="0"/>
                <a:hlinkClick r:id="rId4" tooltip="Fiber distributed data interface"/>
              </a:rPr>
              <a:t>FDDI</a:t>
            </a:r>
            <a:r>
              <a:rPr lang="el-GR" smtClean="0">
                <a:latin typeface="Arial" charset="0"/>
              </a:rPr>
              <a:t> και </a:t>
            </a:r>
            <a:r>
              <a:rPr lang="el-GR" smtClean="0">
                <a:latin typeface="Arial" charset="0"/>
                <a:hlinkClick r:id="rId5" tooltip="ARCNET"/>
              </a:rPr>
              <a:t>ARCNET</a:t>
            </a:r>
            <a:endParaRPr lang="el-GR"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smtClean="0"/>
              <a:t>Σκοπός</a:t>
            </a:r>
            <a:endParaRPr lang="en-GB" smtClean="0"/>
          </a:p>
        </p:txBody>
      </p:sp>
      <p:sp>
        <p:nvSpPr>
          <p:cNvPr id="8195" name="Content Placeholder 2"/>
          <p:cNvSpPr>
            <a:spLocks noGrp="1"/>
          </p:cNvSpPr>
          <p:nvPr>
            <p:ph idx="1"/>
          </p:nvPr>
        </p:nvSpPr>
        <p:spPr>
          <a:xfrm>
            <a:off x="214313" y="1214438"/>
            <a:ext cx="9470255" cy="5072062"/>
          </a:xfrm>
        </p:spPr>
        <p:txBody>
          <a:bodyPr/>
          <a:lstStyle/>
          <a:p>
            <a:pPr eaLnBrk="1" hangingPunct="1"/>
            <a:r>
              <a:rPr lang="el-GR" sz="2100" dirty="0" smtClean="0"/>
              <a:t>Εκμάθηση </a:t>
            </a:r>
            <a:r>
              <a:rPr lang="el-GR" sz="2100" dirty="0" smtClean="0">
                <a:solidFill>
                  <a:schemeClr val="accent1"/>
                </a:solidFill>
              </a:rPr>
              <a:t>βασικών</a:t>
            </a:r>
            <a:r>
              <a:rPr lang="el-GR" sz="2100" dirty="0" smtClean="0"/>
              <a:t> </a:t>
            </a:r>
          </a:p>
          <a:p>
            <a:pPr lvl="1" eaLnBrk="1" hangingPunct="1"/>
            <a:r>
              <a:rPr lang="el-GR" sz="1900" dirty="0" smtClean="0">
                <a:solidFill>
                  <a:schemeClr val="bg2"/>
                </a:solidFill>
              </a:rPr>
              <a:t>Αρχών σχεδίασης</a:t>
            </a:r>
          </a:p>
          <a:p>
            <a:pPr lvl="1" eaLnBrk="1" hangingPunct="1"/>
            <a:r>
              <a:rPr lang="el-GR" sz="1900" dirty="0" smtClean="0">
                <a:solidFill>
                  <a:schemeClr val="bg2"/>
                </a:solidFill>
              </a:rPr>
              <a:t>Φαινομένων μετάδοσης σημάτων, προβλημάτων, προκλήσεων</a:t>
            </a:r>
          </a:p>
          <a:p>
            <a:pPr lvl="1" eaLnBrk="1" hangingPunct="1"/>
            <a:r>
              <a:rPr lang="el-GR" sz="1900" dirty="0" smtClean="0">
                <a:solidFill>
                  <a:schemeClr val="bg2"/>
                </a:solidFill>
              </a:rPr>
              <a:t>Πρωτοκόλλων</a:t>
            </a:r>
            <a:endParaRPr lang="en-GB" sz="1900" dirty="0" smtClean="0">
              <a:solidFill>
                <a:schemeClr val="bg2"/>
              </a:solidFill>
            </a:endParaRPr>
          </a:p>
          <a:p>
            <a:pPr lvl="1" eaLnBrk="1" hangingPunct="1"/>
            <a:r>
              <a:rPr lang="el-GR" sz="1900" dirty="0" smtClean="0">
                <a:solidFill>
                  <a:schemeClr val="bg2"/>
                </a:solidFill>
              </a:rPr>
              <a:t>Εφαρμογών</a:t>
            </a:r>
          </a:p>
          <a:p>
            <a:pPr lvl="1" eaLnBrk="1" hangingPunct="1"/>
            <a:r>
              <a:rPr lang="el-GR" sz="1900" dirty="0" smtClean="0">
                <a:solidFill>
                  <a:schemeClr val="bg2"/>
                </a:solidFill>
              </a:rPr>
              <a:t>Αρχιτεκτονικών</a:t>
            </a:r>
          </a:p>
          <a:p>
            <a:pPr lvl="1" eaLnBrk="1" hangingPunct="1">
              <a:buFont typeface="Monotype Sorts" pitchFamily="2" charset="2"/>
              <a:buNone/>
            </a:pPr>
            <a:endParaRPr lang="el-GR" sz="1900" dirty="0" smtClean="0">
              <a:solidFill>
                <a:schemeClr val="bg2"/>
              </a:solidFill>
            </a:endParaRPr>
          </a:p>
          <a:p>
            <a:pPr eaLnBrk="1" hangingPunct="1"/>
            <a:r>
              <a:rPr lang="el-GR" sz="2100" dirty="0" smtClean="0"/>
              <a:t>Όχι μόνο </a:t>
            </a:r>
            <a:r>
              <a:rPr lang="en-US" sz="2100" dirty="0" smtClean="0"/>
              <a:t>“</a:t>
            </a:r>
            <a:r>
              <a:rPr lang="el-GR" sz="2100" b="1" u="sng" dirty="0" smtClean="0">
                <a:solidFill>
                  <a:srgbClr val="1E9242"/>
                </a:solidFill>
              </a:rPr>
              <a:t>π</a:t>
            </a:r>
            <a:r>
              <a:rPr lang="el-GR" sz="2100" b="1" u="sng" dirty="0" smtClean="0">
                <a:solidFill>
                  <a:srgbClr val="1E9242"/>
                </a:solidFill>
                <a:latin typeface="Arial" charset="0"/>
              </a:rPr>
              <a:t>ώ</a:t>
            </a:r>
            <a:r>
              <a:rPr lang="el-GR" sz="2100" b="1" u="sng" dirty="0" smtClean="0">
                <a:solidFill>
                  <a:srgbClr val="1E9242"/>
                </a:solidFill>
              </a:rPr>
              <a:t>ς</a:t>
            </a:r>
            <a:r>
              <a:rPr lang="en-US" sz="2100" dirty="0" smtClean="0"/>
              <a:t>”</a:t>
            </a:r>
            <a:r>
              <a:rPr lang="el-GR" sz="2100" dirty="0" smtClean="0"/>
              <a:t> λειτουργούν τα δίκτυα υπολογιστών, αλλά και </a:t>
            </a:r>
            <a:r>
              <a:rPr lang="en-US" sz="2100" dirty="0" smtClean="0"/>
              <a:t>“</a:t>
            </a:r>
            <a:r>
              <a:rPr lang="el-GR" sz="2100" b="1" u="sng" dirty="0" smtClean="0">
                <a:solidFill>
                  <a:srgbClr val="1E9242"/>
                </a:solidFill>
              </a:rPr>
              <a:t>γιατ</a:t>
            </a:r>
            <a:r>
              <a:rPr lang="el-GR" sz="2100" b="1" dirty="0" smtClean="0">
                <a:solidFill>
                  <a:srgbClr val="1E9242"/>
                </a:solidFill>
              </a:rPr>
              <a:t>ί</a:t>
            </a:r>
            <a:r>
              <a:rPr lang="en-US" sz="2100" dirty="0" smtClean="0"/>
              <a:t>”</a:t>
            </a:r>
            <a:r>
              <a:rPr lang="el-GR" sz="2100" dirty="0" smtClean="0"/>
              <a:t> λειτουργούν με τον συγκεκριμένο τρόπο</a:t>
            </a:r>
          </a:p>
          <a:p>
            <a:pPr eaLnBrk="1" hangingPunct="1">
              <a:buFont typeface="Monotype Sorts" pitchFamily="2" charset="2"/>
              <a:buNone/>
            </a:pPr>
            <a:endParaRPr lang="en-GB" sz="1700" dirty="0" smtClean="0"/>
          </a:p>
          <a:p>
            <a:pPr eaLnBrk="1" hangingPunct="1"/>
            <a:r>
              <a:rPr lang="el-GR" sz="2100" b="1" dirty="0" smtClean="0"/>
              <a:t>Κατανόηση δικτύων</a:t>
            </a:r>
            <a:r>
              <a:rPr lang="el-GR" sz="2100" dirty="0" smtClean="0"/>
              <a:t> με </a:t>
            </a:r>
            <a:r>
              <a:rPr lang="el-GR" sz="2100" dirty="0" smtClean="0">
                <a:solidFill>
                  <a:srgbClr val="3333FF"/>
                </a:solidFill>
              </a:rPr>
              <a:t>πρακτικές ασκήσεις και πειράματα, προγραμματιστικές εργασίες</a:t>
            </a:r>
            <a:r>
              <a:rPr lang="el-GR" sz="2100" dirty="0" smtClean="0"/>
              <a:t>, θεωρητικές/στατιστικές ασκήσεις, φροντιστήρια/εργαστήρια</a:t>
            </a:r>
            <a:endParaRPr lang="en-GB" sz="2100"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noFill/>
        </p:spPr>
        <p:txBody>
          <a:bodyPr lIns="90479" tIns="44446" rIns="90479" bIns="44446"/>
          <a:lstStyle/>
          <a:p>
            <a:r>
              <a:rPr lang="en-US" smtClean="0"/>
              <a:t>Wide</a:t>
            </a:r>
            <a:r>
              <a:rPr lang="el-GR" smtClean="0">
                <a:latin typeface="Arial" charset="0"/>
              </a:rPr>
              <a:t>-</a:t>
            </a:r>
            <a:r>
              <a:rPr lang="en-US" smtClean="0"/>
              <a:t>Area Networks</a:t>
            </a:r>
          </a:p>
        </p:txBody>
      </p:sp>
      <p:sp>
        <p:nvSpPr>
          <p:cNvPr id="55299" name="Rectangle 3"/>
          <p:cNvSpPr>
            <a:spLocks noGrp="1" noChangeArrowheads="1"/>
          </p:cNvSpPr>
          <p:nvPr>
            <p:ph type="body" idx="4294967295"/>
          </p:nvPr>
        </p:nvSpPr>
        <p:spPr>
          <a:xfrm>
            <a:off x="471488" y="1514475"/>
            <a:ext cx="7377112" cy="4114800"/>
          </a:xfrm>
          <a:noFill/>
        </p:spPr>
        <p:txBody>
          <a:bodyPr lIns="90479" tIns="44446" rIns="90479" bIns="44446"/>
          <a:lstStyle/>
          <a:p>
            <a:pPr>
              <a:buFont typeface="Monotype Sorts" pitchFamily="2" charset="2"/>
              <a:buNone/>
            </a:pPr>
            <a:r>
              <a:rPr lang="el-GR" smtClean="0"/>
              <a:t>Η απόσταση δυσκολεύει τα πράγματα</a:t>
            </a:r>
            <a:r>
              <a:rPr lang="en-US" smtClean="0"/>
              <a:t>:</a:t>
            </a:r>
          </a:p>
          <a:p>
            <a:pPr>
              <a:buFont typeface="Monotype Sorts" pitchFamily="2" charset="2"/>
              <a:buNone/>
            </a:pPr>
            <a:r>
              <a:rPr lang="en-US" smtClean="0">
                <a:sym typeface="Wingdings" pitchFamily="2" charset="2"/>
              </a:rPr>
              <a:t> </a:t>
            </a:r>
            <a:r>
              <a:rPr lang="el-GR" smtClean="0">
                <a:sym typeface="Wingdings" pitchFamily="2" charset="2"/>
              </a:rPr>
              <a:t>Υψηλότερες καθυστερήσεις και κόστος</a:t>
            </a:r>
            <a:r>
              <a:rPr lang="en-US" smtClean="0"/>
              <a:t> </a:t>
            </a:r>
            <a:r>
              <a:rPr lang="en-US" smtClean="0">
                <a:sym typeface="Wingdings" pitchFamily="2" charset="2"/>
              </a:rPr>
              <a:t> </a:t>
            </a:r>
            <a:r>
              <a:rPr lang="el-GR" smtClean="0">
                <a:sym typeface="Wingdings" pitchFamily="2" charset="2"/>
              </a:rPr>
              <a:t>Απαιτείται αποδοτικότητα</a:t>
            </a:r>
            <a:endParaRPr lang="en-US" smtClean="0"/>
          </a:p>
          <a:p>
            <a:r>
              <a:rPr lang="el-GR" b="1" smtClean="0">
                <a:solidFill>
                  <a:schemeClr val="accent1"/>
                </a:solidFill>
              </a:rPr>
              <a:t>Μεγαλύτερο μέγεθος </a:t>
            </a:r>
            <a:r>
              <a:rPr lang="en-US" b="1" smtClean="0">
                <a:solidFill>
                  <a:schemeClr val="accent1"/>
                </a:solidFill>
                <a:sym typeface="Wingdings" pitchFamily="2" charset="2"/>
              </a:rPr>
              <a:t>  </a:t>
            </a:r>
            <a:r>
              <a:rPr lang="el-GR" b="1" smtClean="0">
                <a:solidFill>
                  <a:schemeClr val="accent1"/>
                </a:solidFill>
                <a:sym typeface="Wingdings" pitchFamily="2" charset="2"/>
              </a:rPr>
              <a:t>Απαιτείται κλιμακοθετησιμότητα (</a:t>
            </a:r>
            <a:r>
              <a:rPr lang="en-US" b="1" smtClean="0">
                <a:solidFill>
                  <a:schemeClr val="accent1"/>
                </a:solidFill>
                <a:sym typeface="Wingdings" pitchFamily="2" charset="2"/>
              </a:rPr>
              <a:t>scalability)</a:t>
            </a:r>
            <a:endParaRPr lang="en-US" b="1" smtClean="0">
              <a:solidFill>
                <a:schemeClr val="accent1"/>
              </a:solidFill>
            </a:endParaRPr>
          </a:p>
          <a:p>
            <a:r>
              <a:rPr lang="el-GR" b="1" smtClean="0">
                <a:solidFill>
                  <a:schemeClr val="accent1"/>
                </a:solidFill>
              </a:rPr>
              <a:t>Ετερογένεια</a:t>
            </a:r>
            <a:endParaRPr lang="en-US" b="1" smtClean="0">
              <a:solidFill>
                <a:schemeClr val="accent1"/>
              </a:solidFill>
            </a:endParaRPr>
          </a:p>
          <a:p>
            <a:pPr lvl="1"/>
            <a:r>
              <a:rPr lang="el-GR" smtClean="0"/>
              <a:t>Τύποι κίνησης</a:t>
            </a:r>
            <a:endParaRPr lang="en-US" smtClean="0"/>
          </a:p>
          <a:p>
            <a:pPr lvl="1"/>
            <a:r>
              <a:rPr lang="el-GR" smtClean="0"/>
              <a:t>Ανάγκες τερματικών</a:t>
            </a:r>
            <a:r>
              <a:rPr lang="en-US" smtClean="0"/>
              <a:t>, </a:t>
            </a:r>
            <a:r>
              <a:rPr lang="el-GR" smtClean="0"/>
              <a:t>απαιτήσεις εφαρμογών</a:t>
            </a:r>
            <a:endParaRPr lang="en-US" smtClean="0"/>
          </a:p>
          <a:p>
            <a:r>
              <a:rPr lang="el-GR" b="1" smtClean="0">
                <a:solidFill>
                  <a:schemeClr val="accent1"/>
                </a:solidFill>
              </a:rPr>
              <a:t>Διοικητική ανομοιογένεια </a:t>
            </a:r>
            <a:r>
              <a:rPr lang="en-US" b="1" smtClean="0">
                <a:solidFill>
                  <a:schemeClr val="accent1"/>
                </a:solidFill>
                <a:sym typeface="Wingdings" pitchFamily="2" charset="2"/>
              </a:rPr>
              <a:t> </a:t>
            </a:r>
            <a:r>
              <a:rPr lang="el-GR" b="1" smtClean="0">
                <a:solidFill>
                  <a:schemeClr val="accent1"/>
                </a:solidFill>
                <a:sym typeface="Wingdings" pitchFamily="2" charset="2"/>
              </a:rPr>
              <a:t>Δυσκολότερη διαχείριση</a:t>
            </a:r>
            <a:endParaRPr lang="en-US" b="1" smtClean="0">
              <a:solidFill>
                <a:schemeClr val="accent1"/>
              </a:solidFill>
            </a:endParaRPr>
          </a:p>
          <a:p>
            <a:pPr>
              <a:buFont typeface="Monotype Sorts" pitchFamily="2" charset="2"/>
              <a:buNone/>
            </a:pPr>
            <a:endParaRPr lang="en-US" smtClean="0">
              <a:solidFill>
                <a:schemeClr val="accent1"/>
              </a:solidFill>
            </a:endParaRPr>
          </a:p>
          <a:p>
            <a:pPr>
              <a:buFont typeface="Monotype Sorts" pitchFamily="2" charset="2"/>
              <a:buNone/>
            </a:pPr>
            <a:r>
              <a:rPr lang="el-GR" smtClean="0"/>
              <a:t>Ας δούμε ένα χαρακτηριστικό παράδειγμα</a:t>
            </a:r>
            <a:r>
              <a:rPr lang="en-US" smtClean="0"/>
              <a: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noFill/>
        </p:spPr>
        <p:txBody>
          <a:bodyPr lIns="90479" tIns="44446" rIns="90479" bIns="44446"/>
          <a:lstStyle/>
          <a:p>
            <a:r>
              <a:rPr lang="en-US" smtClean="0"/>
              <a:t>“</a:t>
            </a:r>
            <a:r>
              <a:rPr lang="el-GR" smtClean="0"/>
              <a:t>Το Διαδίκτυο</a:t>
            </a:r>
            <a:r>
              <a:rPr lang="en-US" smtClean="0"/>
              <a:t>”</a:t>
            </a:r>
          </a:p>
        </p:txBody>
      </p:sp>
      <p:sp>
        <p:nvSpPr>
          <p:cNvPr id="56323" name="Rectangle 3"/>
          <p:cNvSpPr>
            <a:spLocks noGrp="1" noChangeArrowheads="1"/>
          </p:cNvSpPr>
          <p:nvPr>
            <p:ph type="body" idx="4294967295"/>
          </p:nvPr>
        </p:nvSpPr>
        <p:spPr>
          <a:xfrm>
            <a:off x="0" y="1071563"/>
            <a:ext cx="9144000" cy="4214812"/>
          </a:xfrm>
          <a:noFill/>
        </p:spPr>
        <p:txBody>
          <a:bodyPr lIns="90479" tIns="44446" rIns="90479" bIns="44446"/>
          <a:lstStyle/>
          <a:p>
            <a:r>
              <a:rPr lang="el-GR" smtClean="0"/>
              <a:t>Δια-δίκτυο</a:t>
            </a:r>
            <a:r>
              <a:rPr lang="en-US" smtClean="0"/>
              <a:t>: </a:t>
            </a:r>
            <a:r>
              <a:rPr lang="el-GR" smtClean="0"/>
              <a:t>ένα</a:t>
            </a:r>
            <a:r>
              <a:rPr lang="en-US" smtClean="0"/>
              <a:t> </a:t>
            </a:r>
            <a:r>
              <a:rPr lang="el-GR" b="1" smtClean="0">
                <a:solidFill>
                  <a:schemeClr val="accent1"/>
                </a:solidFill>
              </a:rPr>
              <a:t>δίκτυο δικτύων</a:t>
            </a:r>
            <a:endParaRPr lang="en-US" b="1" smtClean="0">
              <a:solidFill>
                <a:schemeClr val="accent1"/>
              </a:solidFill>
            </a:endParaRPr>
          </a:p>
          <a:p>
            <a:pPr lvl="1"/>
            <a:r>
              <a:rPr lang="el-GR" sz="2400" smtClean="0"/>
              <a:t>Σύνολο δικτύων που συνδέονται μεταξύ τους</a:t>
            </a:r>
            <a:endParaRPr lang="en-US" sz="2400" smtClean="0"/>
          </a:p>
          <a:p>
            <a:pPr lvl="1"/>
            <a:r>
              <a:rPr lang="el-GR" sz="2400" smtClean="0"/>
              <a:t>Τα δίκτυα συνδέονται με χρήση δρομολογητών που υποστηρίζουν επικοινωνία </a:t>
            </a:r>
            <a:r>
              <a:rPr lang="el-GR" sz="2400" b="1" i="1" u="sng" smtClean="0">
                <a:solidFill>
                  <a:srgbClr val="009900"/>
                </a:solidFill>
              </a:rPr>
              <a:t>ιεραρχικού</a:t>
            </a:r>
            <a:r>
              <a:rPr lang="en-US" sz="2400" b="1" i="1" smtClean="0">
                <a:solidFill>
                  <a:srgbClr val="009900"/>
                </a:solidFill>
              </a:rPr>
              <a:t> </a:t>
            </a:r>
            <a:r>
              <a:rPr lang="el-GR" sz="2400" smtClean="0"/>
              <a:t>τύπου</a:t>
            </a:r>
            <a:endParaRPr lang="en-US" sz="2400" smtClean="0"/>
          </a:p>
          <a:p>
            <a:pPr lvl="1"/>
            <a:r>
              <a:rPr lang="el-GR" sz="2400" smtClean="0"/>
              <a:t>Συχνά απαιτούνται άλλες </a:t>
            </a:r>
            <a:r>
              <a:rPr lang="el-GR" sz="2400" b="1" smtClean="0">
                <a:solidFill>
                  <a:srgbClr val="CA4AB5"/>
                </a:solidFill>
              </a:rPr>
              <a:t>ειδικές συσκευές στα σύνορα </a:t>
            </a:r>
            <a:r>
              <a:rPr lang="el-GR" sz="2400" smtClean="0"/>
              <a:t>για ασφάλεια</a:t>
            </a:r>
            <a:r>
              <a:rPr lang="en-US" sz="2400" smtClean="0"/>
              <a:t>, </a:t>
            </a:r>
            <a:r>
              <a:rPr lang="el-GR" sz="2400" smtClean="0"/>
              <a:t>λογιστική διαχείριση,.</a:t>
            </a:r>
            <a:r>
              <a:rPr lang="en-US" sz="2400" smtClean="0"/>
              <a:t>..</a:t>
            </a:r>
          </a:p>
          <a:p>
            <a:r>
              <a:rPr lang="en-US" smtClean="0"/>
              <a:t>Internet: </a:t>
            </a:r>
            <a:r>
              <a:rPr lang="el-GR" smtClean="0"/>
              <a:t>το διασυνδεδεμένο σύνολο δικτύων των Παρόχων Υπηρεσιών Διαδικτύου (</a:t>
            </a:r>
            <a:r>
              <a:rPr lang="en-US" smtClean="0"/>
              <a:t>ISPs) </a:t>
            </a:r>
            <a:r>
              <a:rPr lang="el-GR" smtClean="0"/>
              <a:t>που παρέχει υπηρεσίες επικοινωνίας δεδομένων</a:t>
            </a:r>
            <a:endParaRPr lang="en-US" smtClean="0"/>
          </a:p>
          <a:p>
            <a:pPr lvl="1"/>
            <a:r>
              <a:rPr lang="el-GR" sz="2300" smtClean="0"/>
              <a:t>Περίπου</a:t>
            </a:r>
            <a:r>
              <a:rPr lang="en-US" sz="2300" smtClean="0"/>
              <a:t> </a:t>
            </a:r>
            <a:r>
              <a:rPr lang="en-US" sz="2300" b="1" smtClean="0">
                <a:solidFill>
                  <a:srgbClr val="1E9242"/>
                </a:solidFill>
              </a:rPr>
              <a:t>17,000 </a:t>
            </a:r>
            <a:r>
              <a:rPr lang="el-GR" sz="2300" b="1" smtClean="0">
                <a:solidFill>
                  <a:srgbClr val="1E9242"/>
                </a:solidFill>
              </a:rPr>
              <a:t>διαφορετικά δίκτυα</a:t>
            </a:r>
            <a:r>
              <a:rPr lang="en-US" sz="2300" smtClean="0"/>
              <a:t> </a:t>
            </a:r>
            <a:r>
              <a:rPr lang="el-GR" sz="2300" smtClean="0"/>
              <a:t>συγκροτούν το</a:t>
            </a:r>
            <a:r>
              <a:rPr lang="en-US" sz="2300" smtClean="0"/>
              <a:t> </a:t>
            </a:r>
            <a:r>
              <a:rPr lang="el-GR" sz="2300" smtClean="0"/>
              <a:t>Διαδίκτυο</a:t>
            </a:r>
            <a:endParaRPr lang="en-US" sz="2300" smtClean="0"/>
          </a:p>
          <a:p>
            <a:pPr>
              <a:buFont typeface="Monotype Sorts" pitchFamily="2" charset="2"/>
              <a:buNone/>
            </a:pPr>
            <a:endParaRPr lang="el-GR" sz="1200" smtClean="0">
              <a:sym typeface="Wingdings" pitchFamily="2" charset="2"/>
            </a:endParaRPr>
          </a:p>
          <a:p>
            <a:pPr>
              <a:buFont typeface="Monotype Sorts" pitchFamily="2" charset="2"/>
              <a:buNone/>
            </a:pPr>
            <a:r>
              <a:rPr lang="en-US" sz="2800" smtClean="0">
                <a:sym typeface="Wingdings" pitchFamily="2" charset="2"/>
              </a:rPr>
              <a:t></a:t>
            </a:r>
            <a:r>
              <a:rPr lang="el-GR" smtClean="0"/>
              <a:t>Για</a:t>
            </a:r>
            <a:r>
              <a:rPr lang="en-US" smtClean="0"/>
              <a:t> </a:t>
            </a:r>
            <a:r>
              <a:rPr lang="el-GR" smtClean="0"/>
              <a:t>να </a:t>
            </a:r>
            <a:r>
              <a:rPr lang="el-GR" b="1" i="1" u="sng" smtClean="0">
                <a:solidFill>
                  <a:schemeClr val="accent1"/>
                </a:solidFill>
              </a:rPr>
              <a:t>διαλειτουργούν</a:t>
            </a:r>
            <a:r>
              <a:rPr lang="en-US" b="1" i="1" smtClean="0">
                <a:solidFill>
                  <a:schemeClr val="accent1"/>
                </a:solidFill>
              </a:rPr>
              <a:t> (</a:t>
            </a:r>
            <a:r>
              <a:rPr lang="en-US" b="1" i="1" u="sng" smtClean="0">
                <a:solidFill>
                  <a:schemeClr val="accent1"/>
                </a:solidFill>
              </a:rPr>
              <a:t>inter-operate</a:t>
            </a:r>
            <a:r>
              <a:rPr lang="en-US" b="1" i="1" smtClean="0">
                <a:solidFill>
                  <a:schemeClr val="accent1"/>
                </a:solidFill>
              </a:rPr>
              <a:t>)</a:t>
            </a:r>
            <a:r>
              <a:rPr lang="en-US" smtClean="0"/>
              <a:t>, </a:t>
            </a:r>
            <a:r>
              <a:rPr lang="el-GR" smtClean="0"/>
              <a:t>πρέπει όλα τα συμμετέχοντα δίκτυα</a:t>
            </a:r>
            <a:r>
              <a:rPr lang="en-US" smtClean="0"/>
              <a:t> </a:t>
            </a:r>
            <a:r>
              <a:rPr lang="el-GR" smtClean="0"/>
              <a:t>να ακολουθούν ένα </a:t>
            </a:r>
            <a:r>
              <a:rPr lang="el-GR" smtClean="0">
                <a:solidFill>
                  <a:schemeClr val="accent1"/>
                </a:solidFill>
              </a:rPr>
              <a:t>σύνολο κοινών κανόνων</a:t>
            </a:r>
            <a:endParaRPr lang="en-US" smtClean="0">
              <a:solidFill>
                <a:schemeClr val="accent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l-GR" smtClean="0"/>
              <a:t>Χαρακτηριστικά των επιπέδων</a:t>
            </a:r>
          </a:p>
        </p:txBody>
      </p:sp>
      <p:sp>
        <p:nvSpPr>
          <p:cNvPr id="57347" name="Rectangle 3"/>
          <p:cNvSpPr>
            <a:spLocks noGrp="1" noChangeArrowheads="1"/>
          </p:cNvSpPr>
          <p:nvPr>
            <p:ph type="body" idx="4294967295"/>
          </p:nvPr>
        </p:nvSpPr>
        <p:spPr>
          <a:xfrm>
            <a:off x="0" y="1143000"/>
            <a:ext cx="8964613" cy="4648200"/>
          </a:xfrm>
        </p:spPr>
        <p:txBody>
          <a:bodyPr/>
          <a:lstStyle/>
          <a:p>
            <a:r>
              <a:rPr lang="el-GR" smtClean="0"/>
              <a:t>Κάθε επίπεδο </a:t>
            </a:r>
            <a:r>
              <a:rPr lang="el-GR" smtClean="0">
                <a:solidFill>
                  <a:srgbClr val="992600"/>
                </a:solidFill>
              </a:rPr>
              <a:t>στηρίζεται στις υπηρεσίες του επιπέδου από κάτω του και εξάγει υπηρεσίες στο επίπεδο από πάνω του</a:t>
            </a:r>
            <a:endParaRPr lang="en-US" b="1" smtClean="0">
              <a:solidFill>
                <a:srgbClr val="992600"/>
              </a:solidFill>
            </a:endParaRPr>
          </a:p>
          <a:p>
            <a:r>
              <a:rPr lang="el-GR" smtClean="0"/>
              <a:t>Η διεπαφή καθορίζει την αλληλεπίδραση</a:t>
            </a:r>
            <a:endParaRPr lang="en-US" smtClean="0"/>
          </a:p>
          <a:p>
            <a:r>
              <a:rPr lang="el-GR" b="1" smtClean="0">
                <a:solidFill>
                  <a:srgbClr val="CA4AB5"/>
                </a:solidFill>
              </a:rPr>
              <a:t>Κρύβει την υλοποίηση</a:t>
            </a:r>
            <a:endParaRPr lang="en-US" b="1" smtClean="0">
              <a:solidFill>
                <a:srgbClr val="CA4AB5"/>
              </a:solidFill>
            </a:endParaRPr>
          </a:p>
          <a:p>
            <a:pPr>
              <a:buFont typeface="Monotype Sorts" pitchFamily="2" charset="2"/>
              <a:buNone/>
            </a:pPr>
            <a:r>
              <a:rPr lang="en-US" smtClean="0">
                <a:sym typeface="Wingdings" pitchFamily="2" charset="2"/>
              </a:rPr>
              <a:t> </a:t>
            </a:r>
            <a:r>
              <a:rPr lang="el-GR" b="1" smtClean="0">
                <a:sym typeface="Wingdings" pitchFamily="2" charset="2"/>
              </a:rPr>
              <a:t>Τα επίπεδα μπορούν να αλλάξουν χωρίς να επηρεάσουν άλλα επίπεδα</a:t>
            </a:r>
            <a:r>
              <a:rPr lang="en-US" smtClean="0"/>
              <a:t> (black box)</a:t>
            </a:r>
            <a:endParaRPr lang="el-GR"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07950" y="0"/>
            <a:ext cx="8839200" cy="763588"/>
          </a:xfrm>
        </p:spPr>
        <p:txBody>
          <a:bodyPr/>
          <a:lstStyle/>
          <a:p>
            <a:r>
              <a:rPr lang="el-GR" smtClean="0"/>
              <a:t>Μοντέλο </a:t>
            </a:r>
            <a:r>
              <a:rPr lang="en-US" smtClean="0"/>
              <a:t>OSI (Seven Layer Model)</a:t>
            </a:r>
            <a:endParaRPr lang="el-GR" smtClean="0"/>
          </a:p>
        </p:txBody>
      </p:sp>
      <p:sp>
        <p:nvSpPr>
          <p:cNvPr id="58371" name="Rectangle 3"/>
          <p:cNvSpPr>
            <a:spLocks noGrp="1" noChangeArrowheads="1"/>
          </p:cNvSpPr>
          <p:nvPr>
            <p:ph type="body" idx="4294967295"/>
          </p:nvPr>
        </p:nvSpPr>
        <p:spPr>
          <a:xfrm>
            <a:off x="0" y="1268413"/>
            <a:ext cx="9144000" cy="4648200"/>
          </a:xfrm>
        </p:spPr>
        <p:txBody>
          <a:bodyPr/>
          <a:lstStyle/>
          <a:p>
            <a:pPr>
              <a:lnSpc>
                <a:spcPct val="90000"/>
              </a:lnSpc>
            </a:pPr>
            <a:r>
              <a:rPr lang="el-GR" i="1" smtClean="0"/>
              <a:t>Open Systems Interconnection Basic Reference Model</a:t>
            </a:r>
            <a:endParaRPr lang="en-US" i="1" smtClean="0"/>
          </a:p>
          <a:p>
            <a:pPr>
              <a:lnSpc>
                <a:spcPct val="90000"/>
              </a:lnSpc>
            </a:pPr>
            <a:endParaRPr lang="en-US" b="1" i="1" smtClean="0"/>
          </a:p>
          <a:p>
            <a:pPr>
              <a:lnSpc>
                <a:spcPct val="90000"/>
              </a:lnSpc>
            </a:pPr>
            <a:r>
              <a:rPr lang="en-US" b="1" smtClean="0"/>
              <a:t>A</a:t>
            </a:r>
            <a:r>
              <a:rPr lang="el-GR" b="1" smtClean="0"/>
              <a:t>φηρημένη περιγραφή</a:t>
            </a:r>
            <a:r>
              <a:rPr lang="el-GR" smtClean="0"/>
              <a:t> για τις </a:t>
            </a:r>
            <a:r>
              <a:rPr lang="el-GR" b="1" smtClean="0">
                <a:solidFill>
                  <a:srgbClr val="0A881F"/>
                </a:solidFill>
              </a:rPr>
              <a:t>πολυεπίπεδες επικοινωνίες</a:t>
            </a:r>
            <a:r>
              <a:rPr lang="el-GR" smtClean="0">
                <a:solidFill>
                  <a:srgbClr val="0A881F"/>
                </a:solidFill>
              </a:rPr>
              <a:t> </a:t>
            </a:r>
            <a:r>
              <a:rPr lang="el-GR" smtClean="0"/>
              <a:t>και τον </a:t>
            </a:r>
            <a:r>
              <a:rPr lang="el-GR" b="1" smtClean="0">
                <a:solidFill>
                  <a:srgbClr val="0A881F"/>
                </a:solidFill>
              </a:rPr>
              <a:t>σχεδιασμό πρωτοκόλλων δικτύων υπολογιστών</a:t>
            </a:r>
            <a:endParaRPr lang="en-US" b="1" smtClean="0">
              <a:solidFill>
                <a:srgbClr val="0A881F"/>
              </a:solidFill>
            </a:endParaRPr>
          </a:p>
          <a:p>
            <a:pPr>
              <a:lnSpc>
                <a:spcPct val="90000"/>
              </a:lnSpc>
            </a:pPr>
            <a:r>
              <a:rPr lang="el-GR" smtClean="0"/>
              <a:t>Διαχωρισμός της αρχιτεκτονικής δικτύου σε </a:t>
            </a:r>
            <a:r>
              <a:rPr lang="el-GR" b="1" smtClean="0">
                <a:solidFill>
                  <a:schemeClr val="bg2"/>
                </a:solidFill>
              </a:rPr>
              <a:t>7 επίπεδα </a:t>
            </a:r>
            <a:r>
              <a:rPr lang="en-US" smtClean="0"/>
              <a:t>(</a:t>
            </a:r>
            <a:r>
              <a:rPr lang="el-GR" smtClean="0"/>
              <a:t>από την κορυφή προς τα κάτω)</a:t>
            </a:r>
            <a:r>
              <a:rPr lang="en-US" smtClean="0"/>
              <a:t>:</a:t>
            </a:r>
            <a:endParaRPr lang="el-GR" smtClean="0"/>
          </a:p>
          <a:p>
            <a:pPr lvl="1">
              <a:lnSpc>
                <a:spcPct val="90000"/>
              </a:lnSpc>
              <a:buFont typeface="Monotype Sorts" pitchFamily="2" charset="2"/>
              <a:buNone/>
            </a:pPr>
            <a:endParaRPr lang="el-GR" i="1" smtClean="0"/>
          </a:p>
          <a:p>
            <a:pPr lvl="1">
              <a:lnSpc>
                <a:spcPct val="90000"/>
              </a:lnSpc>
              <a:buFont typeface="Monotype Sorts" pitchFamily="2" charset="2"/>
              <a:buNone/>
            </a:pPr>
            <a:r>
              <a:rPr lang="el-GR" i="1" smtClean="0"/>
              <a:t>Εφαρμογών</a:t>
            </a:r>
            <a:r>
              <a:rPr lang="en-US" i="1" smtClean="0"/>
              <a:t> </a:t>
            </a:r>
            <a:r>
              <a:rPr lang="el-GR" i="1" smtClean="0"/>
              <a:t>(</a:t>
            </a:r>
            <a:r>
              <a:rPr lang="en-GB" i="1" smtClean="0"/>
              <a:t>Application</a:t>
            </a:r>
            <a:r>
              <a:rPr lang="el-GR" i="1" smtClean="0"/>
              <a:t>)</a:t>
            </a:r>
            <a:r>
              <a:rPr lang="en-US" smtClean="0"/>
              <a:t>          </a:t>
            </a:r>
            <a:r>
              <a:rPr lang="el-GR" smtClean="0"/>
              <a:t>	οτιδήποτε άλλο</a:t>
            </a:r>
          </a:p>
          <a:p>
            <a:pPr lvl="1">
              <a:lnSpc>
                <a:spcPct val="90000"/>
              </a:lnSpc>
              <a:buFont typeface="Monotype Sorts" pitchFamily="2" charset="2"/>
              <a:buNone/>
            </a:pPr>
            <a:r>
              <a:rPr lang="el-GR" b="1" i="1" smtClean="0">
                <a:solidFill>
                  <a:srgbClr val="CA4AB5"/>
                </a:solidFill>
              </a:rPr>
              <a:t>Παρουσίασης</a:t>
            </a:r>
            <a:r>
              <a:rPr lang="en-US" b="1" i="1" smtClean="0">
                <a:solidFill>
                  <a:srgbClr val="CA4AB5"/>
                </a:solidFill>
              </a:rPr>
              <a:t> (Presentation)</a:t>
            </a:r>
            <a:r>
              <a:rPr lang="el-GR" b="1" i="1" smtClean="0">
                <a:solidFill>
                  <a:srgbClr val="CA4AB5"/>
                </a:solidFill>
              </a:rPr>
              <a:t>	</a:t>
            </a:r>
            <a:r>
              <a:rPr lang="el-GR" b="1" smtClean="0">
                <a:solidFill>
                  <a:srgbClr val="CA4AB5"/>
                </a:solidFill>
              </a:rPr>
              <a:t>σειρά </a:t>
            </a:r>
            <a:r>
              <a:rPr lang="en-GB" b="1" smtClean="0">
                <a:solidFill>
                  <a:srgbClr val="CA4AB5"/>
                </a:solidFill>
              </a:rPr>
              <a:t>bytes, </a:t>
            </a:r>
            <a:r>
              <a:rPr lang="el-GR" b="1" smtClean="0">
                <a:solidFill>
                  <a:srgbClr val="CA4AB5"/>
                </a:solidFill>
              </a:rPr>
              <a:t>ασφάλεια</a:t>
            </a:r>
            <a:endParaRPr lang="en-US" b="1" smtClean="0">
              <a:solidFill>
                <a:srgbClr val="CA4AB5"/>
              </a:solidFill>
            </a:endParaRPr>
          </a:p>
          <a:p>
            <a:pPr lvl="1">
              <a:lnSpc>
                <a:spcPct val="90000"/>
              </a:lnSpc>
              <a:buFont typeface="Monotype Sorts" pitchFamily="2" charset="2"/>
              <a:buNone/>
            </a:pPr>
            <a:r>
              <a:rPr lang="el-GR" b="1" i="1" smtClean="0">
                <a:solidFill>
                  <a:srgbClr val="6699FF"/>
                </a:solidFill>
              </a:rPr>
              <a:t>Συνόδου</a:t>
            </a:r>
            <a:r>
              <a:rPr lang="en-US" b="1" i="1" smtClean="0">
                <a:solidFill>
                  <a:srgbClr val="6699FF"/>
                </a:solidFill>
              </a:rPr>
              <a:t> (Session)</a:t>
            </a:r>
            <a:r>
              <a:rPr lang="en-US" b="1" smtClean="0">
                <a:solidFill>
                  <a:srgbClr val="6699FF"/>
                </a:solidFill>
              </a:rPr>
              <a:t>               </a:t>
            </a:r>
            <a:r>
              <a:rPr lang="el-GR" b="1" smtClean="0">
                <a:solidFill>
                  <a:srgbClr val="6699FF"/>
                </a:solidFill>
              </a:rPr>
              <a:t>	π</a:t>
            </a:r>
            <a:r>
              <a:rPr lang="el-GR" b="1" smtClean="0">
                <a:solidFill>
                  <a:srgbClr val="6699FF"/>
                </a:solidFill>
                <a:latin typeface="Arial" charset="0"/>
              </a:rPr>
              <a:t>ώ</a:t>
            </a:r>
            <a:r>
              <a:rPr lang="el-GR" b="1" smtClean="0">
                <a:solidFill>
                  <a:srgbClr val="6699FF"/>
                </a:solidFill>
              </a:rPr>
              <a:t>ς να συσχετίζεις ροές μεταξύ</a:t>
            </a:r>
            <a:r>
              <a:rPr lang="en-US" b="1" smtClean="0">
                <a:solidFill>
                  <a:srgbClr val="6699FF"/>
                </a:solidFill>
              </a:rPr>
              <a:t> </a:t>
            </a:r>
            <a:r>
              <a:rPr lang="el-GR" b="1" smtClean="0">
                <a:solidFill>
                  <a:srgbClr val="6699FF"/>
                </a:solidFill>
              </a:rPr>
              <a:t>					του</a:t>
            </a:r>
            <a:r>
              <a:rPr lang="en-US" b="1" smtClean="0">
                <a:solidFill>
                  <a:srgbClr val="6699FF"/>
                </a:solidFill>
              </a:rPr>
              <a:t>s</a:t>
            </a:r>
          </a:p>
          <a:p>
            <a:pPr lvl="1">
              <a:lnSpc>
                <a:spcPct val="90000"/>
              </a:lnSpc>
              <a:buFont typeface="Monotype Sorts" pitchFamily="2" charset="2"/>
              <a:buNone/>
            </a:pPr>
            <a:r>
              <a:rPr lang="el-GR" i="1" smtClean="0">
                <a:solidFill>
                  <a:schemeClr val="accent2"/>
                </a:solidFill>
              </a:rPr>
              <a:t>Μεταφοράς</a:t>
            </a:r>
            <a:r>
              <a:rPr lang="en-US" i="1" smtClean="0">
                <a:solidFill>
                  <a:schemeClr val="accent2"/>
                </a:solidFill>
              </a:rPr>
              <a:t> (Transport)</a:t>
            </a:r>
            <a:r>
              <a:rPr lang="en-US" smtClean="0">
                <a:solidFill>
                  <a:schemeClr val="accent2"/>
                </a:solidFill>
              </a:rPr>
              <a:t>       </a:t>
            </a:r>
            <a:r>
              <a:rPr lang="el-GR" smtClean="0">
                <a:solidFill>
                  <a:schemeClr val="accent2"/>
                </a:solidFill>
              </a:rPr>
              <a:t>	</a:t>
            </a:r>
            <a:r>
              <a:rPr lang="en-US" smtClean="0">
                <a:solidFill>
                  <a:schemeClr val="accent2"/>
                </a:solidFill>
              </a:rPr>
              <a:t> </a:t>
            </a:r>
            <a:r>
              <a:rPr lang="el-GR" smtClean="0">
                <a:solidFill>
                  <a:schemeClr val="accent2"/>
                </a:solidFill>
              </a:rPr>
              <a:t>	</a:t>
            </a:r>
            <a:r>
              <a:rPr lang="el-GR" sz="1900" smtClean="0">
                <a:solidFill>
                  <a:schemeClr val="accent2"/>
                </a:solidFill>
              </a:rPr>
              <a:t>π</a:t>
            </a:r>
            <a:r>
              <a:rPr lang="el-GR" sz="1900" smtClean="0">
                <a:solidFill>
                  <a:schemeClr val="accent2"/>
                </a:solidFill>
                <a:latin typeface="Arial" charset="0"/>
              </a:rPr>
              <a:t>ώ</a:t>
            </a:r>
            <a:r>
              <a:rPr lang="el-GR" sz="1900" smtClean="0">
                <a:solidFill>
                  <a:schemeClr val="accent2"/>
                </a:solidFill>
              </a:rPr>
              <a:t>ς να στέλνεις πακέτα</a:t>
            </a:r>
            <a:r>
              <a:rPr lang="en-US" sz="1900" smtClean="0">
                <a:solidFill>
                  <a:schemeClr val="accent2"/>
                </a:solidFill>
              </a:rPr>
              <a:t> </a:t>
            </a:r>
            <a:r>
              <a:rPr lang="el-GR" sz="1900" smtClean="0">
                <a:solidFill>
                  <a:schemeClr val="accent2"/>
                </a:solidFill>
              </a:rPr>
              <a:t>από άκρη σε 					άκρη</a:t>
            </a:r>
            <a:r>
              <a:rPr lang="el-GR" sz="1900" smtClean="0"/>
              <a:t> </a:t>
            </a:r>
          </a:p>
          <a:p>
            <a:pPr lvl="1">
              <a:lnSpc>
                <a:spcPct val="90000"/>
              </a:lnSpc>
              <a:buFont typeface="Monotype Sorts" pitchFamily="2" charset="2"/>
              <a:buNone/>
            </a:pPr>
            <a:r>
              <a:rPr lang="el-GR" i="1" smtClean="0">
                <a:solidFill>
                  <a:srgbClr val="1E9242"/>
                </a:solidFill>
              </a:rPr>
              <a:t>Δικτύου</a:t>
            </a:r>
            <a:r>
              <a:rPr lang="en-US" i="1" smtClean="0">
                <a:solidFill>
                  <a:srgbClr val="1E9242"/>
                </a:solidFill>
              </a:rPr>
              <a:t> (Network)</a:t>
            </a:r>
            <a:r>
              <a:rPr lang="en-US" smtClean="0">
                <a:solidFill>
                  <a:srgbClr val="1E9242"/>
                </a:solidFill>
              </a:rPr>
              <a:t>                    </a:t>
            </a:r>
            <a:r>
              <a:rPr lang="el-GR" smtClean="0">
                <a:solidFill>
                  <a:srgbClr val="1E9242"/>
                </a:solidFill>
              </a:rPr>
              <a:t>   	π</a:t>
            </a:r>
            <a:r>
              <a:rPr lang="el-GR" smtClean="0">
                <a:solidFill>
                  <a:srgbClr val="1E9242"/>
                </a:solidFill>
                <a:latin typeface="Arial" charset="0"/>
              </a:rPr>
              <a:t>ώ</a:t>
            </a:r>
            <a:r>
              <a:rPr lang="el-GR" smtClean="0">
                <a:solidFill>
                  <a:srgbClr val="1E9242"/>
                </a:solidFill>
              </a:rPr>
              <a:t>ς να δρομολογείς πακέτα</a:t>
            </a:r>
          </a:p>
          <a:p>
            <a:pPr lvl="1">
              <a:lnSpc>
                <a:spcPct val="90000"/>
              </a:lnSpc>
              <a:buFont typeface="Monotype Sorts" pitchFamily="2" charset="2"/>
              <a:buNone/>
            </a:pPr>
            <a:r>
              <a:rPr lang="el-GR" i="1" smtClean="0">
                <a:solidFill>
                  <a:srgbClr val="808000"/>
                </a:solidFill>
              </a:rPr>
              <a:t>Ζεύξης Δεδομένων</a:t>
            </a:r>
            <a:r>
              <a:rPr lang="en-GB" i="1" smtClean="0">
                <a:solidFill>
                  <a:srgbClr val="808000"/>
                </a:solidFill>
              </a:rPr>
              <a:t> (Data-link)</a:t>
            </a:r>
            <a:r>
              <a:rPr lang="el-GR" i="1" smtClean="0">
                <a:solidFill>
                  <a:srgbClr val="808000"/>
                </a:solidFill>
              </a:rPr>
              <a:t>	</a:t>
            </a:r>
            <a:r>
              <a:rPr lang="el-GR" smtClean="0">
                <a:solidFill>
                  <a:srgbClr val="808000"/>
                </a:solidFill>
              </a:rPr>
              <a:t>π</a:t>
            </a:r>
            <a:r>
              <a:rPr lang="el-GR" smtClean="0">
                <a:solidFill>
                  <a:srgbClr val="808000"/>
                </a:solidFill>
                <a:latin typeface="Arial" charset="0"/>
              </a:rPr>
              <a:t>ώ</a:t>
            </a:r>
            <a:r>
              <a:rPr lang="el-GR" smtClean="0">
                <a:solidFill>
                  <a:srgbClr val="808000"/>
                </a:solidFill>
              </a:rPr>
              <a:t>ς να μεταδίδεις</a:t>
            </a:r>
            <a:r>
              <a:rPr lang="en-US" smtClean="0">
                <a:solidFill>
                  <a:srgbClr val="808000"/>
                </a:solidFill>
              </a:rPr>
              <a:t> frames</a:t>
            </a:r>
            <a:endParaRPr lang="el-GR" smtClean="0">
              <a:solidFill>
                <a:srgbClr val="808000"/>
              </a:solidFill>
            </a:endParaRPr>
          </a:p>
          <a:p>
            <a:pPr lvl="1">
              <a:lnSpc>
                <a:spcPct val="90000"/>
              </a:lnSpc>
              <a:buFont typeface="Monotype Sorts" pitchFamily="2" charset="2"/>
              <a:buNone/>
            </a:pPr>
            <a:r>
              <a:rPr lang="el-GR" i="1" smtClean="0"/>
              <a:t>Φυσικό</a:t>
            </a:r>
            <a:r>
              <a:rPr lang="en-GB" i="1" smtClean="0"/>
              <a:t> (Physical)</a:t>
            </a:r>
            <a:r>
              <a:rPr lang="en-US" smtClean="0"/>
              <a:t>                   </a:t>
            </a:r>
            <a:r>
              <a:rPr lang="el-GR" smtClean="0"/>
              <a:t>	π</a:t>
            </a:r>
            <a:r>
              <a:rPr lang="el-GR" smtClean="0">
                <a:latin typeface="Arial" charset="0"/>
              </a:rPr>
              <a:t>ώ</a:t>
            </a:r>
            <a:r>
              <a:rPr lang="el-GR" smtClean="0"/>
              <a:t>ς να μεταδίδεις </a:t>
            </a:r>
            <a:r>
              <a:rPr lang="en-US" smtClean="0"/>
              <a:t>bits</a:t>
            </a:r>
          </a:p>
          <a:p>
            <a:pPr lvl="4">
              <a:lnSpc>
                <a:spcPct val="90000"/>
              </a:lnSpc>
              <a:buFontTx/>
              <a:buNone/>
            </a:pPr>
            <a:endParaRPr lang="en-US" smtClean="0"/>
          </a:p>
        </p:txBody>
      </p:sp>
      <p:sp>
        <p:nvSpPr>
          <p:cNvPr id="169988" name="Text Box 4"/>
          <p:cNvSpPr txBox="1">
            <a:spLocks noChangeArrowheads="1"/>
          </p:cNvSpPr>
          <p:nvPr/>
        </p:nvSpPr>
        <p:spPr bwMode="auto">
          <a:xfrm>
            <a:off x="0" y="5300663"/>
            <a:ext cx="10323513" cy="581025"/>
          </a:xfrm>
          <a:prstGeom prst="rect">
            <a:avLst/>
          </a:prstGeom>
          <a:noFill/>
          <a:ln w="12700">
            <a:noFill/>
            <a:miter lim="800000"/>
            <a:headEnd type="none" w="sm" len="sm"/>
            <a:tailEnd type="none" w="sm" len="sm"/>
          </a:ln>
        </p:spPr>
        <p:txBody>
          <a:bodyPr>
            <a:spAutoFit/>
          </a:bodyPr>
          <a:lstStyle/>
          <a:p>
            <a:pPr algn="l"/>
            <a:r>
              <a:rPr lang="en-US"/>
              <a:t>                              </a:t>
            </a:r>
            <a:endParaRPr lang="el-GR"/>
          </a:p>
          <a:p>
            <a:pPr algn="l"/>
            <a:r>
              <a:rPr lang="el-GR"/>
              <a:t>		</a:t>
            </a:r>
            <a:endParaRPr lang="el-GR" sz="2000" b="1">
              <a:solidFill>
                <a:srgbClr val="FF592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99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9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l-GR" smtClean="0">
                <a:latin typeface="Arial" charset="0"/>
              </a:rPr>
              <a:t> </a:t>
            </a:r>
            <a:r>
              <a:rPr lang="en-US" smtClean="0">
                <a:latin typeface="Arial" charset="0"/>
              </a:rPr>
              <a:t>OSI model (</a:t>
            </a:r>
            <a:r>
              <a:rPr lang="el-GR" smtClean="0">
                <a:latin typeface="Arial" charset="0"/>
              </a:rPr>
              <a:t>συνέχεια</a:t>
            </a:r>
            <a:r>
              <a:rPr lang="en-US" smtClean="0">
                <a:latin typeface="Arial" charset="0"/>
              </a:rPr>
              <a:t>)</a:t>
            </a:r>
            <a:endParaRPr lang="el-GR" smtClean="0">
              <a:latin typeface="Arial" charset="0"/>
            </a:endParaRPr>
          </a:p>
        </p:txBody>
      </p:sp>
      <p:sp>
        <p:nvSpPr>
          <p:cNvPr id="59395" name="Rectangle 3"/>
          <p:cNvSpPr>
            <a:spLocks noGrp="1" noChangeArrowheads="1"/>
          </p:cNvSpPr>
          <p:nvPr>
            <p:ph type="body" idx="1"/>
          </p:nvPr>
        </p:nvSpPr>
        <p:spPr/>
        <p:txBody>
          <a:bodyPr/>
          <a:lstStyle/>
          <a:p>
            <a:r>
              <a:rPr lang="en-US" smtClean="0">
                <a:sym typeface="Wingdings" pitchFamily="2" charset="2"/>
              </a:rPr>
              <a:t>To OSI </a:t>
            </a:r>
            <a:r>
              <a:rPr lang="el-GR" smtClean="0">
                <a:sym typeface="Wingdings" pitchFamily="2" charset="2"/>
              </a:rPr>
              <a:t>είναι </a:t>
            </a:r>
            <a:r>
              <a:rPr lang="en-US" smtClean="0">
                <a:sym typeface="Wingdings" pitchFamily="2" charset="2"/>
              </a:rPr>
              <a:t>“</a:t>
            </a:r>
            <a:r>
              <a:rPr lang="el-GR" smtClean="0">
                <a:sym typeface="Wingdings" pitchFamily="2" charset="2"/>
              </a:rPr>
              <a:t>ιστορικό</a:t>
            </a:r>
            <a:r>
              <a:rPr lang="en-US" smtClean="0">
                <a:sym typeface="Wingdings" pitchFamily="2" charset="2"/>
              </a:rPr>
              <a:t>” </a:t>
            </a:r>
            <a:r>
              <a:rPr lang="el-GR" smtClean="0">
                <a:sym typeface="Wingdings" pitchFamily="2" charset="2"/>
              </a:rPr>
              <a:t>μοντέλο</a:t>
            </a:r>
            <a:endParaRPr lang="en-US" smtClean="0">
              <a:sym typeface="Wingdings" pitchFamily="2" charset="2"/>
            </a:endParaRPr>
          </a:p>
          <a:p>
            <a:pPr>
              <a:buFont typeface="Monotype Sorts" pitchFamily="2" charset="2"/>
              <a:buNone/>
            </a:pPr>
            <a:r>
              <a:rPr lang="el-GR" sz="2800" b="1" smtClean="0">
                <a:solidFill>
                  <a:srgbClr val="FF5925"/>
                </a:solidFill>
                <a:sym typeface="Wingdings" pitchFamily="2" charset="2"/>
              </a:rPr>
              <a:t></a:t>
            </a:r>
            <a:r>
              <a:rPr lang="en-US" b="1" smtClean="0">
                <a:solidFill>
                  <a:srgbClr val="FF5925"/>
                </a:solidFill>
                <a:sym typeface="Wingdings" pitchFamily="2" charset="2"/>
              </a:rPr>
              <a:t> </a:t>
            </a:r>
            <a:r>
              <a:rPr lang="el-GR" b="1" smtClean="0">
                <a:solidFill>
                  <a:srgbClr val="FF5925"/>
                </a:solidFill>
              </a:rPr>
              <a:t>Το </a:t>
            </a:r>
            <a:r>
              <a:rPr lang="en-US" b="1" smtClean="0">
                <a:solidFill>
                  <a:srgbClr val="FF5925"/>
                </a:solidFill>
              </a:rPr>
              <a:t>Internet </a:t>
            </a:r>
            <a:r>
              <a:rPr lang="el-GR" b="1" smtClean="0">
                <a:solidFill>
                  <a:srgbClr val="FF5925"/>
                </a:solidFill>
              </a:rPr>
              <a:t> χρησιμοποιεί την </a:t>
            </a:r>
            <a:r>
              <a:rPr lang="en-US" b="1" u="sng" smtClean="0">
                <a:solidFill>
                  <a:srgbClr val="FF5925"/>
                </a:solidFill>
              </a:rPr>
              <a:t>TCP/IP </a:t>
            </a:r>
            <a:r>
              <a:rPr lang="el-GR" b="1" u="sng" smtClean="0">
                <a:solidFill>
                  <a:srgbClr val="FF5925"/>
                </a:solidFill>
              </a:rPr>
              <a:t>στοίβα</a:t>
            </a:r>
            <a:endParaRPr lang="el-GR" u="sng" smtClean="0">
              <a:sym typeface="Wingdings" pitchFamily="2" charset="2"/>
            </a:endParaRPr>
          </a:p>
          <a:p>
            <a:pPr>
              <a:buFont typeface="Monotype Sorts" pitchFamily="2" charset="2"/>
              <a:buNone/>
            </a:pPr>
            <a:endParaRPr lang="en-US" smtClean="0">
              <a:latin typeface="Arial" charset="0"/>
            </a:endParaRPr>
          </a:p>
          <a:p>
            <a:pPr>
              <a:buFont typeface="Monotype Sorts" pitchFamily="2" charset="2"/>
              <a:buNone/>
            </a:pPr>
            <a:r>
              <a:rPr lang="el-GR" sz="2800" smtClean="0">
                <a:latin typeface="Arial" charset="0"/>
                <a:sym typeface="Wingdings" pitchFamily="2" charset="2"/>
              </a:rPr>
              <a:t></a:t>
            </a:r>
            <a:r>
              <a:rPr lang="en-US" smtClean="0">
                <a:latin typeface="Arial" charset="0"/>
                <a:sym typeface="Wingdings" pitchFamily="2" charset="2"/>
              </a:rPr>
              <a:t> </a:t>
            </a:r>
            <a:r>
              <a:rPr lang="el-GR" smtClean="0">
                <a:latin typeface="Arial" charset="0"/>
              </a:rPr>
              <a:t>Πολλοί αρχάριοι κάνουν το λάθος να προσπαθούν να κατατάξουν κάθε πρωτόκολλο που μελετούν σε ένα από τα 7 επίπεδα </a:t>
            </a:r>
            <a:endParaRPr lang="en-US" smtClean="0">
              <a:latin typeface="Arial" charset="0"/>
            </a:endParaRPr>
          </a:p>
          <a:p>
            <a:endParaRPr lang="el-GR"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l-GR" smtClean="0"/>
              <a:t>Επίπεδα </a:t>
            </a:r>
            <a:r>
              <a:rPr lang="en-US" smtClean="0"/>
              <a:t>OSI</a:t>
            </a:r>
            <a:r>
              <a:rPr lang="el-GR" smtClean="0"/>
              <a:t> και θέσεις</a:t>
            </a:r>
            <a:r>
              <a:rPr lang="en-US" smtClean="0"/>
              <a:t> </a:t>
            </a:r>
            <a:endParaRPr lang="el-GR" smtClean="0"/>
          </a:p>
        </p:txBody>
      </p:sp>
      <p:pic>
        <p:nvPicPr>
          <p:cNvPr id="60419" name="Picture 4"/>
          <p:cNvPicPr>
            <a:picLocks noGrp="1" noChangeAspect="1" noChangeArrowheads="1"/>
          </p:cNvPicPr>
          <p:nvPr>
            <p:ph type="body" idx="4294967295"/>
          </p:nvPr>
        </p:nvPicPr>
        <p:blipFill>
          <a:blip r:embed="rId2" cstate="print"/>
          <a:srcRect/>
          <a:stretch>
            <a:fillRect/>
          </a:stretch>
        </p:blipFill>
        <p:spPr>
          <a:xfrm>
            <a:off x="0" y="1196975"/>
            <a:ext cx="8964613" cy="5146675"/>
          </a:xfrm>
          <a:noFill/>
        </p:spPr>
      </p:pic>
      <p:sp>
        <p:nvSpPr>
          <p:cNvPr id="60420" name="Text Box 5"/>
          <p:cNvSpPr txBox="1">
            <a:spLocks noChangeArrowheads="1"/>
          </p:cNvSpPr>
          <p:nvPr/>
        </p:nvSpPr>
        <p:spPr bwMode="auto">
          <a:xfrm>
            <a:off x="6372225" y="6381750"/>
            <a:ext cx="2587625" cy="336550"/>
          </a:xfrm>
          <a:prstGeom prst="rect">
            <a:avLst/>
          </a:prstGeom>
          <a:noFill/>
          <a:ln w="12700">
            <a:noFill/>
            <a:miter lim="800000"/>
            <a:headEnd type="none" w="sm" len="sm"/>
            <a:tailEnd type="none" w="sm" len="sm"/>
          </a:ln>
        </p:spPr>
        <p:txBody>
          <a:bodyPr wrap="none">
            <a:spAutoFit/>
          </a:bodyPr>
          <a:lstStyle/>
          <a:p>
            <a:r>
              <a:rPr lang="en-US" sz="1000"/>
              <a:t>Randy Katz’s lecture slides CS268 Fall’08</a:t>
            </a:r>
            <a:r>
              <a:rPr lang="en-US"/>
              <a:t> </a:t>
            </a:r>
            <a:endParaRPr lang="el-G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r>
              <a:rPr lang="el-GR" smtClean="0"/>
              <a:t>Μοντέλο επιπέδων Διαδικτύου (Στοίβα </a:t>
            </a:r>
            <a:r>
              <a:rPr lang="en-US" smtClean="0"/>
              <a:t>TCP/IP)</a:t>
            </a:r>
            <a:endParaRPr lang="el-GR" smtClean="0"/>
          </a:p>
        </p:txBody>
      </p:sp>
      <p:sp>
        <p:nvSpPr>
          <p:cNvPr id="61443" name="Content Placeholder 2"/>
          <p:cNvSpPr>
            <a:spLocks noGrp="1"/>
          </p:cNvSpPr>
          <p:nvPr>
            <p:ph idx="4294967295"/>
          </p:nvPr>
        </p:nvSpPr>
        <p:spPr>
          <a:xfrm>
            <a:off x="0" y="1143000"/>
            <a:ext cx="9540875" cy="4648200"/>
          </a:xfrm>
        </p:spPr>
        <p:txBody>
          <a:bodyPr/>
          <a:lstStyle/>
          <a:p>
            <a:pPr>
              <a:buFont typeface="Monotype Sorts" pitchFamily="2" charset="2"/>
              <a:buNone/>
            </a:pPr>
            <a:r>
              <a:rPr lang="el-GR" smtClean="0"/>
              <a:t>                     Στοίβα πρωτοκόλλων Διαδικτύου</a:t>
            </a:r>
            <a:r>
              <a:rPr lang="el-GR" smtClean="0">
                <a:latin typeface="Arial" charset="0"/>
              </a:rPr>
              <a:t> (</a:t>
            </a:r>
            <a:r>
              <a:rPr lang="en-US" smtClean="0">
                <a:latin typeface="Arial" charset="0"/>
              </a:rPr>
              <a:t>Internet)</a:t>
            </a:r>
            <a:endParaRPr lang="el-GR" smtClean="0">
              <a:latin typeface="Arial" charset="0"/>
            </a:endParaRPr>
          </a:p>
          <a:p>
            <a:pPr>
              <a:buFont typeface="Monotype Sorts" pitchFamily="2" charset="2"/>
              <a:buNone/>
            </a:pPr>
            <a:endParaRPr lang="el-GR" smtClean="0"/>
          </a:p>
          <a:p>
            <a:pPr>
              <a:buFont typeface="Monotype Sorts" pitchFamily="2" charset="2"/>
              <a:buNone/>
            </a:pPr>
            <a:r>
              <a:rPr lang="el-GR" sz="2000" b="1" smtClean="0"/>
              <a:t>                 Επίπεδο 5</a:t>
            </a:r>
          </a:p>
          <a:p>
            <a:pPr>
              <a:buFont typeface="Monotype Sorts" pitchFamily="2" charset="2"/>
              <a:buNone/>
            </a:pPr>
            <a:r>
              <a:rPr lang="el-GR" sz="2000" b="1" smtClean="0"/>
              <a:t>                 Επίπεδο </a:t>
            </a:r>
            <a:r>
              <a:rPr lang="en-US" sz="2000" b="1" smtClean="0"/>
              <a:t>4</a:t>
            </a:r>
            <a:r>
              <a:rPr lang="el-GR" sz="2000" b="1" smtClean="0"/>
              <a:t> </a:t>
            </a:r>
          </a:p>
          <a:p>
            <a:pPr>
              <a:buFont typeface="Monotype Sorts" pitchFamily="2" charset="2"/>
              <a:buNone/>
            </a:pPr>
            <a:r>
              <a:rPr lang="el-GR" sz="2000" b="1" smtClean="0"/>
              <a:t>                 Επίπεδο </a:t>
            </a:r>
            <a:r>
              <a:rPr lang="en-US" sz="2000" b="1" smtClean="0"/>
              <a:t>3</a:t>
            </a:r>
            <a:endParaRPr lang="el-GR" sz="2000" b="1" smtClean="0"/>
          </a:p>
          <a:p>
            <a:pPr>
              <a:buFont typeface="Monotype Sorts" pitchFamily="2" charset="2"/>
              <a:buNone/>
            </a:pPr>
            <a:r>
              <a:rPr lang="el-GR" sz="2000" b="1" smtClean="0"/>
              <a:t>                 Επίπεδο </a:t>
            </a:r>
            <a:r>
              <a:rPr lang="en-US" sz="2000" b="1" smtClean="0"/>
              <a:t>2</a:t>
            </a:r>
            <a:endParaRPr lang="el-GR" sz="2000" b="1" smtClean="0"/>
          </a:p>
          <a:p>
            <a:pPr>
              <a:buFont typeface="Monotype Sorts" pitchFamily="2" charset="2"/>
              <a:buNone/>
            </a:pPr>
            <a:r>
              <a:rPr lang="el-GR" sz="2000" b="1" smtClean="0"/>
              <a:t>                 Επίπεδο </a:t>
            </a:r>
            <a:r>
              <a:rPr lang="en-US" sz="2000" b="1" smtClean="0"/>
              <a:t>1</a:t>
            </a:r>
            <a:endParaRPr lang="el-GR" sz="2000" b="1" smtClean="0"/>
          </a:p>
          <a:p>
            <a:pPr>
              <a:buFont typeface="Monotype Sorts" pitchFamily="2" charset="2"/>
              <a:buNone/>
            </a:pPr>
            <a:endParaRPr lang="el-GR" sz="2000" b="1" smtClean="0"/>
          </a:p>
          <a:p>
            <a:r>
              <a:rPr lang="el-GR" sz="2300" smtClean="0"/>
              <a:t>Κάθε επίπεδο χρησιμοποιεί τις λειτουργίες του επιπέδου από κάτω</a:t>
            </a:r>
          </a:p>
          <a:p>
            <a:r>
              <a:rPr lang="el-GR" sz="2300" smtClean="0"/>
              <a:t>Καθε επίπεδο μεταφέρει λειτουργικότητα στο επίπεδο από πάνω</a:t>
            </a:r>
          </a:p>
          <a:p>
            <a:r>
              <a:rPr lang="el-GR" sz="2300" smtClean="0"/>
              <a:t>Αυτή η συμπεριφορά ονομάζεται «</a:t>
            </a:r>
            <a:r>
              <a:rPr lang="el-GR" sz="2300" b="1" smtClean="0">
                <a:solidFill>
                  <a:srgbClr val="3333FF"/>
                </a:solidFill>
              </a:rPr>
              <a:t>Στοίβα Πρωτοκόλλων</a:t>
            </a:r>
            <a:r>
              <a:rPr lang="el-GR" sz="2300" smtClean="0"/>
              <a:t>»</a:t>
            </a:r>
          </a:p>
          <a:p>
            <a:pPr>
              <a:buFont typeface="Monotype Sorts" pitchFamily="2" charset="2"/>
              <a:buNone/>
            </a:pPr>
            <a:r>
              <a:rPr lang="en-US" sz="2300" smtClean="0"/>
              <a:t>     </a:t>
            </a:r>
            <a:r>
              <a:rPr lang="el-GR" sz="2300" smtClean="0"/>
              <a:t>κοινώς, ή «</a:t>
            </a:r>
            <a:r>
              <a:rPr lang="el-GR" sz="2300" b="1" smtClean="0">
                <a:solidFill>
                  <a:schemeClr val="accent1"/>
                </a:solidFill>
              </a:rPr>
              <a:t>Στοίβα </a:t>
            </a:r>
            <a:r>
              <a:rPr lang="en-US" sz="2300" b="1" smtClean="0">
                <a:solidFill>
                  <a:schemeClr val="accent1"/>
                </a:solidFill>
              </a:rPr>
              <a:t>TCP/IP</a:t>
            </a:r>
            <a:r>
              <a:rPr lang="el-GR" sz="2300" smtClean="0"/>
              <a:t>»</a:t>
            </a:r>
          </a:p>
        </p:txBody>
      </p:sp>
      <p:pic>
        <p:nvPicPr>
          <p:cNvPr id="61444" name="Picture 5"/>
          <p:cNvPicPr>
            <a:picLocks noChangeAspect="1" noChangeArrowheads="1"/>
          </p:cNvPicPr>
          <p:nvPr/>
        </p:nvPicPr>
        <p:blipFill>
          <a:blip r:embed="rId2" cstate="print"/>
          <a:srcRect/>
          <a:stretch>
            <a:fillRect/>
          </a:stretch>
        </p:blipFill>
        <p:spPr bwMode="auto">
          <a:xfrm>
            <a:off x="3214688" y="1857375"/>
            <a:ext cx="2857500" cy="2089150"/>
          </a:xfrm>
          <a:prstGeom prst="rect">
            <a:avLst/>
          </a:prstGeom>
          <a:noFill/>
          <a:ln w="12700">
            <a:noFill/>
            <a:miter lim="800000"/>
            <a:headEnd type="none" w="sm" len="sm"/>
            <a:tailEnd type="none" w="sm" len="sm"/>
          </a:ln>
        </p:spPr>
      </p:pic>
      <p:sp>
        <p:nvSpPr>
          <p:cNvPr id="61445" name="TextBox 9"/>
          <p:cNvSpPr txBox="1">
            <a:spLocks noChangeArrowheads="1"/>
          </p:cNvSpPr>
          <p:nvPr/>
        </p:nvSpPr>
        <p:spPr bwMode="auto">
          <a:xfrm>
            <a:off x="4090988" y="3500438"/>
            <a:ext cx="1052512" cy="396875"/>
          </a:xfrm>
          <a:prstGeom prst="rect">
            <a:avLst/>
          </a:prstGeom>
          <a:noFill/>
          <a:ln w="9525">
            <a:noFill/>
            <a:miter lim="800000"/>
            <a:headEnd/>
            <a:tailEnd/>
          </a:ln>
        </p:spPr>
        <p:txBody>
          <a:bodyPr wrap="none">
            <a:spAutoFit/>
          </a:bodyPr>
          <a:lstStyle/>
          <a:p>
            <a:r>
              <a:rPr lang="el-GR" sz="2000" b="1"/>
              <a:t>φυσικό</a:t>
            </a:r>
          </a:p>
        </p:txBody>
      </p:sp>
      <p:sp>
        <p:nvSpPr>
          <p:cNvPr id="61446" name="TextBox 11"/>
          <p:cNvSpPr txBox="1">
            <a:spLocks noChangeArrowheads="1"/>
          </p:cNvSpPr>
          <p:nvPr/>
        </p:nvSpPr>
        <p:spPr bwMode="auto">
          <a:xfrm>
            <a:off x="3357563" y="1928813"/>
            <a:ext cx="2571750" cy="396875"/>
          </a:xfrm>
          <a:prstGeom prst="rect">
            <a:avLst/>
          </a:prstGeom>
          <a:noFill/>
          <a:ln w="9525">
            <a:noFill/>
            <a:miter lim="800000"/>
            <a:headEnd/>
            <a:tailEnd/>
          </a:ln>
        </p:spPr>
        <p:txBody>
          <a:bodyPr>
            <a:spAutoFit/>
          </a:bodyPr>
          <a:lstStyle/>
          <a:p>
            <a:pPr algn="ctr"/>
            <a:r>
              <a:rPr lang="el-GR" sz="2000" b="1"/>
              <a:t>εφαρμογής</a:t>
            </a:r>
          </a:p>
        </p:txBody>
      </p:sp>
      <p:sp>
        <p:nvSpPr>
          <p:cNvPr id="61447" name="TextBox 12"/>
          <p:cNvSpPr txBox="1">
            <a:spLocks noChangeArrowheads="1"/>
          </p:cNvSpPr>
          <p:nvPr/>
        </p:nvSpPr>
        <p:spPr bwMode="auto">
          <a:xfrm>
            <a:off x="3348038" y="2349500"/>
            <a:ext cx="2571750" cy="396875"/>
          </a:xfrm>
          <a:prstGeom prst="rect">
            <a:avLst/>
          </a:prstGeom>
          <a:noFill/>
          <a:ln w="9525">
            <a:noFill/>
            <a:miter lim="800000"/>
            <a:headEnd/>
            <a:tailEnd/>
          </a:ln>
        </p:spPr>
        <p:txBody>
          <a:bodyPr>
            <a:spAutoFit/>
          </a:bodyPr>
          <a:lstStyle/>
          <a:p>
            <a:pPr algn="ctr"/>
            <a:r>
              <a:rPr lang="el-GR" sz="2000" b="1"/>
              <a:t>μεταφοράς</a:t>
            </a:r>
          </a:p>
        </p:txBody>
      </p:sp>
      <p:sp>
        <p:nvSpPr>
          <p:cNvPr id="61448" name="TextBox 13"/>
          <p:cNvSpPr txBox="1">
            <a:spLocks noChangeArrowheads="1"/>
          </p:cNvSpPr>
          <p:nvPr/>
        </p:nvSpPr>
        <p:spPr bwMode="auto">
          <a:xfrm>
            <a:off x="3357563" y="2714625"/>
            <a:ext cx="2571750" cy="396875"/>
          </a:xfrm>
          <a:prstGeom prst="rect">
            <a:avLst/>
          </a:prstGeom>
          <a:noFill/>
          <a:ln w="9525">
            <a:noFill/>
            <a:miter lim="800000"/>
            <a:headEnd/>
            <a:tailEnd/>
          </a:ln>
        </p:spPr>
        <p:txBody>
          <a:bodyPr>
            <a:spAutoFit/>
          </a:bodyPr>
          <a:lstStyle/>
          <a:p>
            <a:pPr algn="ctr"/>
            <a:r>
              <a:rPr lang="el-GR" sz="2000" b="1"/>
              <a:t>δικτύου</a:t>
            </a:r>
          </a:p>
        </p:txBody>
      </p:sp>
      <p:sp>
        <p:nvSpPr>
          <p:cNvPr id="61449" name="TextBox 14"/>
          <p:cNvSpPr txBox="1">
            <a:spLocks noChangeArrowheads="1"/>
          </p:cNvSpPr>
          <p:nvPr/>
        </p:nvSpPr>
        <p:spPr bwMode="auto">
          <a:xfrm>
            <a:off x="3357563" y="3100388"/>
            <a:ext cx="2571750" cy="396875"/>
          </a:xfrm>
          <a:prstGeom prst="rect">
            <a:avLst/>
          </a:prstGeom>
          <a:noFill/>
          <a:ln w="9525">
            <a:noFill/>
            <a:miter lim="800000"/>
            <a:headEnd/>
            <a:tailEnd/>
          </a:ln>
        </p:spPr>
        <p:txBody>
          <a:bodyPr>
            <a:spAutoFit/>
          </a:bodyPr>
          <a:lstStyle/>
          <a:p>
            <a:pPr algn="ctr"/>
            <a:r>
              <a:rPr lang="el-GR" sz="2000" b="1"/>
              <a:t>ζεύξης</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l-GR" smtClean="0"/>
              <a:t>Η κλεψύδρα του πρωτοκόλλου του διαδικτύου </a:t>
            </a:r>
            <a:endParaRPr lang="en-GB" smtClean="0"/>
          </a:p>
        </p:txBody>
      </p:sp>
      <p:pic>
        <p:nvPicPr>
          <p:cNvPr id="62467" name="Picture 2"/>
          <p:cNvPicPr>
            <a:picLocks noGrp="1" noChangeAspect="1" noChangeArrowheads="1"/>
          </p:cNvPicPr>
          <p:nvPr>
            <p:ph idx="4294967295"/>
          </p:nvPr>
        </p:nvPicPr>
        <p:blipFill>
          <a:blip r:embed="rId2" cstate="print"/>
          <a:srcRect/>
          <a:stretch>
            <a:fillRect/>
          </a:stretch>
        </p:blipFill>
        <p:spPr>
          <a:xfrm>
            <a:off x="2051050" y="1143000"/>
            <a:ext cx="4691063" cy="5715000"/>
          </a:xfrm>
          <a:noFill/>
        </p:spPr>
      </p:pic>
      <p:sp>
        <p:nvSpPr>
          <p:cNvPr id="62468" name="Line 5"/>
          <p:cNvSpPr>
            <a:spLocks noChangeShapeType="1"/>
          </p:cNvSpPr>
          <p:nvPr/>
        </p:nvSpPr>
        <p:spPr bwMode="auto">
          <a:xfrm flipV="1">
            <a:off x="5795963" y="3500438"/>
            <a:ext cx="1439862" cy="360362"/>
          </a:xfrm>
          <a:prstGeom prst="line">
            <a:avLst/>
          </a:prstGeom>
          <a:noFill/>
          <a:ln w="12700">
            <a:solidFill>
              <a:schemeClr val="tx1"/>
            </a:solidFill>
            <a:round/>
            <a:headEnd type="triangle" w="med" len="med"/>
            <a:tailEnd type="none" w="sm" len="sm"/>
          </a:ln>
        </p:spPr>
        <p:txBody>
          <a:bodyPr/>
          <a:lstStyle/>
          <a:p>
            <a:endParaRPr lang="en-US"/>
          </a:p>
        </p:txBody>
      </p:sp>
      <p:sp>
        <p:nvSpPr>
          <p:cNvPr id="62469" name="Text Box 6"/>
          <p:cNvSpPr txBox="1">
            <a:spLocks noChangeArrowheads="1"/>
          </p:cNvSpPr>
          <p:nvPr/>
        </p:nvSpPr>
        <p:spPr bwMode="auto">
          <a:xfrm>
            <a:off x="6080125" y="3163888"/>
            <a:ext cx="2592388" cy="457200"/>
          </a:xfrm>
          <a:prstGeom prst="rect">
            <a:avLst/>
          </a:prstGeom>
          <a:noFill/>
          <a:ln w="12700">
            <a:noFill/>
            <a:miter lim="800000"/>
            <a:headEnd type="none" w="sm" len="sm"/>
            <a:tailEnd type="none" w="sm" len="sm"/>
          </a:ln>
        </p:spPr>
        <p:txBody>
          <a:bodyPr wrap="none">
            <a:spAutoFit/>
          </a:bodyPr>
          <a:lstStyle/>
          <a:p>
            <a:r>
              <a:rPr lang="el-GR" sz="2400" b="1">
                <a:solidFill>
                  <a:schemeClr val="accent1"/>
                </a:solidFill>
                <a:latin typeface="Arial" charset="0"/>
              </a:rPr>
              <a:t>διαστρωμάτωση</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0" y="214313"/>
            <a:ext cx="8572500" cy="857250"/>
          </a:xfrm>
        </p:spPr>
        <p:txBody>
          <a:bodyPr/>
          <a:lstStyle/>
          <a:p>
            <a:pPr eaLnBrk="1" hangingPunct="1"/>
            <a:r>
              <a:rPr lang="el-GR" sz="3800" smtClean="0"/>
              <a:t>Γιατί η αρχιτεκτονική της κλεψύδρας</a:t>
            </a:r>
            <a:r>
              <a:rPr lang="en-GB" sz="3800" smtClean="0"/>
              <a:t>;</a:t>
            </a:r>
          </a:p>
        </p:txBody>
      </p:sp>
      <p:sp>
        <p:nvSpPr>
          <p:cNvPr id="63491" name="Content Placeholder 2"/>
          <p:cNvSpPr>
            <a:spLocks noGrp="1"/>
          </p:cNvSpPr>
          <p:nvPr>
            <p:ph idx="4294967295"/>
          </p:nvPr>
        </p:nvSpPr>
        <p:spPr>
          <a:xfrm>
            <a:off x="0" y="1214438"/>
            <a:ext cx="9144000" cy="4643437"/>
          </a:xfrm>
        </p:spPr>
        <p:txBody>
          <a:bodyPr/>
          <a:lstStyle/>
          <a:p>
            <a:pPr eaLnBrk="1" hangingPunct="1"/>
            <a:r>
              <a:rPr lang="el-GR" sz="2600" smtClean="0"/>
              <a:t>Γιατί χρειάζεται η διαδικτυακή διαστρωμάτωση</a:t>
            </a:r>
            <a:r>
              <a:rPr lang="en-GB" sz="2600" smtClean="0"/>
              <a:t>;</a:t>
            </a:r>
          </a:p>
          <a:p>
            <a:pPr lvl="1" eaLnBrk="1" hangingPunct="1"/>
            <a:r>
              <a:rPr lang="el-GR" sz="2200" smtClean="0"/>
              <a:t>Δημιουργία μεγαλύτερου δικτύου</a:t>
            </a:r>
          </a:p>
          <a:p>
            <a:pPr lvl="1" eaLnBrk="1" hangingPunct="1"/>
            <a:r>
              <a:rPr lang="el-GR" sz="2200" smtClean="0"/>
              <a:t>Διεθνής διευθυνσιοδότηση</a:t>
            </a:r>
          </a:p>
          <a:p>
            <a:pPr lvl="1" eaLnBrk="1" hangingPunct="1"/>
            <a:r>
              <a:rPr lang="el-GR" sz="2200" smtClean="0"/>
              <a:t>Δημιουργία δικτύων έτσι ώστε να απομονωθούν τα πρωτόκολλα από τις λεπτομέρειες/αλλαγές των δίκτύων   </a:t>
            </a:r>
          </a:p>
          <a:p>
            <a:pPr eaLnBrk="1" hangingPunct="1"/>
            <a:r>
              <a:rPr lang="el-GR" smtClean="0"/>
              <a:t>Γιατί ένα </a:t>
            </a:r>
            <a:r>
              <a:rPr lang="el-GR" b="1" smtClean="0">
                <a:solidFill>
                  <a:schemeClr val="hlink"/>
                </a:solidFill>
              </a:rPr>
              <a:t>μοναδικό </a:t>
            </a:r>
            <a:r>
              <a:rPr lang="el-GR" smtClean="0"/>
              <a:t>πρωτόκολλο δικτύου</a:t>
            </a:r>
            <a:r>
              <a:rPr lang="en-GB" smtClean="0"/>
              <a:t>;</a:t>
            </a:r>
          </a:p>
          <a:p>
            <a:pPr lvl="1" eaLnBrk="1" hangingPunct="1"/>
            <a:r>
              <a:rPr lang="el-GR" sz="2200" smtClean="0">
                <a:solidFill>
                  <a:schemeClr val="hlink"/>
                </a:solidFill>
              </a:rPr>
              <a:t>Μεγιστοποίηση της διαλειτουργικότητας</a:t>
            </a:r>
            <a:r>
              <a:rPr lang="en-US" sz="2200" smtClean="0">
                <a:solidFill>
                  <a:schemeClr val="hlink"/>
                </a:solidFill>
              </a:rPr>
              <a:t> (interoperability)</a:t>
            </a:r>
            <a:endParaRPr lang="el-GR" sz="2200" smtClean="0">
              <a:solidFill>
                <a:schemeClr val="hlink"/>
              </a:solidFill>
            </a:endParaRPr>
          </a:p>
          <a:p>
            <a:pPr lvl="1" eaLnBrk="1" hangingPunct="1"/>
            <a:r>
              <a:rPr lang="el-GR" sz="2200" smtClean="0"/>
              <a:t>Ελαχιστοποίηση του αριθμού των διεπαφών υπηρεσιών</a:t>
            </a:r>
          </a:p>
          <a:p>
            <a:pPr eaLnBrk="1" hangingPunct="1"/>
            <a:r>
              <a:rPr lang="el-GR" sz="2600" smtClean="0"/>
              <a:t>Γιατί ένα </a:t>
            </a:r>
            <a:r>
              <a:rPr lang="el-GR" sz="2600" b="1" smtClean="0">
                <a:solidFill>
                  <a:schemeClr val="hlink"/>
                </a:solidFill>
              </a:rPr>
              <a:t>στενό </a:t>
            </a:r>
            <a:r>
              <a:rPr lang="el-GR" sz="2600" smtClean="0"/>
              <a:t>πρωτόκολλο δικτύου</a:t>
            </a:r>
            <a:r>
              <a:rPr lang="en-GB" sz="2600" smtClean="0"/>
              <a:t>;</a:t>
            </a:r>
          </a:p>
          <a:p>
            <a:pPr lvl="1" eaLnBrk="1" hangingPunct="1"/>
            <a:r>
              <a:rPr lang="el-GR" sz="2200" smtClean="0">
                <a:latin typeface="Arial" charset="0"/>
              </a:rPr>
              <a:t>Λ</a:t>
            </a:r>
            <a:r>
              <a:rPr lang="el-GR" sz="2200" smtClean="0"/>
              <a:t>ιγότερη κοινή λειτουργία δικτύων για </a:t>
            </a:r>
            <a:r>
              <a:rPr lang="el-GR" sz="2200" smtClean="0">
                <a:latin typeface="Arial" charset="0"/>
              </a:rPr>
              <a:t>την </a:t>
            </a:r>
            <a:r>
              <a:rPr lang="el-GR" sz="2200" smtClean="0"/>
              <a:t>μεγιστοποιήσ</a:t>
            </a:r>
            <a:r>
              <a:rPr lang="el-GR" sz="2200" smtClean="0">
                <a:latin typeface="Arial" charset="0"/>
              </a:rPr>
              <a:t>η του</a:t>
            </a:r>
            <a:r>
              <a:rPr lang="el-GR" sz="2200" smtClean="0"/>
              <a:t> αριθμ</a:t>
            </a:r>
            <a:r>
              <a:rPr lang="el-GR" sz="2200" smtClean="0">
                <a:latin typeface="Arial" charset="0"/>
              </a:rPr>
              <a:t>ού </a:t>
            </a:r>
            <a:r>
              <a:rPr lang="el-GR" sz="2200" smtClean="0"/>
              <a:t>χρησιμοποιήσιμων δικτύων</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r>
              <a:rPr lang="el-GR" smtClean="0"/>
              <a:t>Ενθυλάκωση </a:t>
            </a:r>
          </a:p>
        </p:txBody>
      </p:sp>
      <p:pic>
        <p:nvPicPr>
          <p:cNvPr id="64515" name="Picture 2"/>
          <p:cNvPicPr>
            <a:picLocks noChangeAspect="1" noChangeArrowheads="1"/>
          </p:cNvPicPr>
          <p:nvPr/>
        </p:nvPicPr>
        <p:blipFill>
          <a:blip r:embed="rId2" cstate="print"/>
          <a:srcRect/>
          <a:stretch>
            <a:fillRect/>
          </a:stretch>
        </p:blipFill>
        <p:spPr bwMode="auto">
          <a:xfrm>
            <a:off x="1079500" y="1020763"/>
            <a:ext cx="8064500" cy="583723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l-GR" smtClean="0"/>
              <a:t>Ύλη μαθήματος</a:t>
            </a:r>
            <a:r>
              <a:rPr lang="en-US" smtClean="0">
                <a:latin typeface="Arial" charset="0"/>
              </a:rPr>
              <a:t>: </a:t>
            </a:r>
            <a:r>
              <a:rPr lang="el-GR" smtClean="0">
                <a:latin typeface="Arial" charset="0"/>
              </a:rPr>
              <a:t>θέματα που καλύπτοντα</a:t>
            </a:r>
            <a:endParaRPr lang="en-GB" smtClean="0">
              <a:latin typeface="Arial" charset="0"/>
            </a:endParaRPr>
          </a:p>
        </p:txBody>
      </p:sp>
      <p:sp>
        <p:nvSpPr>
          <p:cNvPr id="9219" name="Content Placeholder 2"/>
          <p:cNvSpPr>
            <a:spLocks noGrp="1"/>
          </p:cNvSpPr>
          <p:nvPr>
            <p:ph idx="1"/>
          </p:nvPr>
        </p:nvSpPr>
        <p:spPr>
          <a:xfrm>
            <a:off x="349250" y="1143000"/>
            <a:ext cx="8261350" cy="4857750"/>
          </a:xfrm>
        </p:spPr>
        <p:txBody>
          <a:bodyPr/>
          <a:lstStyle/>
          <a:p>
            <a:pPr lvl="1"/>
            <a:r>
              <a:rPr lang="el-GR" dirty="0" smtClean="0"/>
              <a:t>Σήματα, μεταδόσεις σημάτων</a:t>
            </a:r>
            <a:endParaRPr lang="en-US" dirty="0" smtClean="0"/>
          </a:p>
          <a:p>
            <a:pPr lvl="1"/>
            <a:r>
              <a:rPr lang="el-GR" dirty="0" smtClean="0"/>
              <a:t>Δικτυακές αρχιτεκτονικές, στοίβα </a:t>
            </a:r>
            <a:r>
              <a:rPr lang="en-US" dirty="0" smtClean="0"/>
              <a:t>TCP/IP, </a:t>
            </a:r>
            <a:r>
              <a:rPr lang="el-GR" dirty="0" smtClean="0"/>
              <a:t>διαστρωμάτωση</a:t>
            </a:r>
            <a:endParaRPr lang="en-GB" dirty="0" smtClean="0"/>
          </a:p>
          <a:p>
            <a:pPr lvl="1"/>
            <a:r>
              <a:rPr lang="el-GR" dirty="0" smtClean="0"/>
              <a:t>Εφαρμογές δικτύων</a:t>
            </a:r>
            <a:endParaRPr lang="en-GB" dirty="0" smtClean="0"/>
          </a:p>
          <a:p>
            <a:pPr lvl="1"/>
            <a:r>
              <a:rPr lang="el-GR" dirty="0" err="1" smtClean="0"/>
              <a:t>Διεπαφές</a:t>
            </a:r>
            <a:r>
              <a:rPr lang="el-GR" dirty="0" smtClean="0"/>
              <a:t> προγραμματισμού δικτύων (π.χ., </a:t>
            </a:r>
            <a:r>
              <a:rPr lang="el-GR" dirty="0" err="1" smtClean="0"/>
              <a:t>sockets</a:t>
            </a:r>
            <a:r>
              <a:rPr lang="el-GR" dirty="0" smtClean="0"/>
              <a:t>)</a:t>
            </a:r>
            <a:endParaRPr lang="en-GB" dirty="0" smtClean="0"/>
          </a:p>
          <a:p>
            <a:pPr lvl="1"/>
            <a:r>
              <a:rPr lang="el-GR" dirty="0" smtClean="0"/>
              <a:t>Μεταφορά δεδομένων</a:t>
            </a:r>
          </a:p>
          <a:p>
            <a:pPr lvl="1"/>
            <a:r>
              <a:rPr lang="el-GR" dirty="0" smtClean="0"/>
              <a:t>Συμφόρηση δικτύων</a:t>
            </a:r>
          </a:p>
          <a:p>
            <a:pPr lvl="1"/>
            <a:r>
              <a:rPr lang="el-GR" dirty="0" smtClean="0"/>
              <a:t>Δρομολόγηση</a:t>
            </a:r>
          </a:p>
          <a:p>
            <a:pPr lvl="1"/>
            <a:r>
              <a:rPr lang="el-GR" dirty="0" smtClean="0"/>
              <a:t>Πρωτόκολλα </a:t>
            </a:r>
            <a:r>
              <a:rPr lang="el-GR" dirty="0" err="1" smtClean="0"/>
              <a:t>ξεύξης</a:t>
            </a:r>
            <a:r>
              <a:rPr lang="el-GR" dirty="0" smtClean="0"/>
              <a:t> δεδομένων</a:t>
            </a:r>
          </a:p>
          <a:p>
            <a:pPr lvl="1"/>
            <a:r>
              <a:rPr lang="el-GR" dirty="0" err="1" smtClean="0"/>
              <a:t>Διευθυνσιοδότηση</a:t>
            </a:r>
            <a:r>
              <a:rPr lang="el-GR" dirty="0" smtClean="0"/>
              <a:t> </a:t>
            </a:r>
          </a:p>
          <a:p>
            <a:pPr lvl="1"/>
            <a:r>
              <a:rPr lang="el-GR" dirty="0" smtClean="0"/>
              <a:t>Τοπικά δίκτυα</a:t>
            </a:r>
          </a:p>
          <a:p>
            <a:pPr lvl="1"/>
            <a:r>
              <a:rPr lang="el-GR" dirty="0" smtClean="0"/>
              <a:t>Ασύρματα δίκτυα</a:t>
            </a:r>
          </a:p>
          <a:p>
            <a:pPr lvl="1"/>
            <a:r>
              <a:rPr lang="el-GR" dirty="0" smtClean="0"/>
              <a:t>Ασφάλεια δικτύων</a:t>
            </a:r>
          </a:p>
          <a:p>
            <a:pPr lvl="1"/>
            <a:r>
              <a:rPr lang="el-GR" dirty="0" smtClean="0"/>
              <a:t>Διαχείριση δικτύων</a:t>
            </a:r>
            <a:endParaRPr lang="en-GB"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r>
              <a:rPr lang="el-GR" smtClean="0"/>
              <a:t>Επίπεδο εφαρμογής</a:t>
            </a:r>
          </a:p>
        </p:txBody>
      </p:sp>
      <p:sp>
        <p:nvSpPr>
          <p:cNvPr id="65539" name="Content Placeholder 2"/>
          <p:cNvSpPr>
            <a:spLocks noGrp="1"/>
          </p:cNvSpPr>
          <p:nvPr>
            <p:ph idx="4294967295"/>
          </p:nvPr>
        </p:nvSpPr>
        <p:spPr/>
        <p:txBody>
          <a:bodyPr/>
          <a:lstStyle/>
          <a:p>
            <a:r>
              <a:rPr lang="el-GR" smtClean="0"/>
              <a:t>Υλοποιεί τις κατανεμημένες εφαρμογές</a:t>
            </a:r>
          </a:p>
          <a:p>
            <a:pPr lvl="1"/>
            <a:r>
              <a:rPr lang="en-US" smtClean="0"/>
              <a:t>File Transfer Protocol (FTP)</a:t>
            </a:r>
          </a:p>
          <a:p>
            <a:pPr lvl="1"/>
            <a:r>
              <a:rPr lang="en-US" smtClean="0"/>
              <a:t>Send Mail Transport Protocol (SMTP)</a:t>
            </a:r>
          </a:p>
          <a:p>
            <a:pPr lvl="1"/>
            <a:r>
              <a:rPr lang="en-US" smtClean="0"/>
              <a:t>HTTP</a:t>
            </a:r>
            <a:endParaRPr lang="el-GR" smtClean="0"/>
          </a:p>
          <a:p>
            <a:pPr lvl="1">
              <a:buFont typeface="Monotype Sorts" pitchFamily="2" charset="2"/>
              <a:buNone/>
            </a:pPr>
            <a:r>
              <a:rPr lang="el-GR" smtClean="0"/>
              <a:t>     </a:t>
            </a:r>
            <a:r>
              <a:rPr lang="el-GR" sz="2400" smtClean="0"/>
              <a:t>...</a:t>
            </a:r>
          </a:p>
          <a:p>
            <a:r>
              <a:rPr lang="el-GR" smtClean="0"/>
              <a:t>Οδηγεί τις καινοτομίες σε άλλα επίπεδα</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r>
              <a:rPr lang="el-GR" smtClean="0"/>
              <a:t>Επίπεδο μεταφοράς</a:t>
            </a:r>
          </a:p>
        </p:txBody>
      </p:sp>
      <p:sp>
        <p:nvSpPr>
          <p:cNvPr id="66563" name="Content Placeholder 2"/>
          <p:cNvSpPr>
            <a:spLocks noGrp="1"/>
          </p:cNvSpPr>
          <p:nvPr>
            <p:ph idx="4294967295"/>
          </p:nvPr>
        </p:nvSpPr>
        <p:spPr>
          <a:xfrm>
            <a:off x="0" y="1143000"/>
            <a:ext cx="9144000" cy="4648200"/>
          </a:xfrm>
        </p:spPr>
        <p:txBody>
          <a:bodyPr/>
          <a:lstStyle/>
          <a:p>
            <a:r>
              <a:rPr lang="el-GR" smtClean="0"/>
              <a:t>Είναι υπεύθυνο για τη </a:t>
            </a:r>
            <a:r>
              <a:rPr lang="el-GR" b="1" smtClean="0">
                <a:solidFill>
                  <a:srgbClr val="00B050"/>
                </a:solidFill>
              </a:rPr>
              <a:t>μεταφορά </a:t>
            </a:r>
            <a:r>
              <a:rPr lang="el-GR" b="1" u="sng" smtClean="0">
                <a:solidFill>
                  <a:srgbClr val="00B050"/>
                </a:solidFill>
              </a:rPr>
              <a:t>δεδομένων</a:t>
            </a:r>
            <a:r>
              <a:rPr lang="el-GR" b="1" smtClean="0">
                <a:solidFill>
                  <a:srgbClr val="00B050"/>
                </a:solidFill>
              </a:rPr>
              <a:t> από τον ένα κόμβο στον άλλο</a:t>
            </a:r>
          </a:p>
          <a:p>
            <a:pPr lvl="1"/>
            <a:r>
              <a:rPr lang="el-GR" smtClean="0"/>
              <a:t>Έφτασαν τα δεδομένα εκεί</a:t>
            </a:r>
            <a:r>
              <a:rPr lang="en-US" smtClean="0"/>
              <a:t>;</a:t>
            </a:r>
          </a:p>
          <a:p>
            <a:pPr lvl="1"/>
            <a:r>
              <a:rPr lang="el-GR" smtClean="0"/>
              <a:t>Τι πρέπει να γίνει όταν τα δεδομένα φτάσουν εκεί</a:t>
            </a:r>
            <a:r>
              <a:rPr lang="en-US" smtClean="0"/>
              <a:t>;</a:t>
            </a:r>
            <a:endParaRPr lang="el-GR" smtClean="0"/>
          </a:p>
          <a:p>
            <a:r>
              <a:rPr lang="el-GR" smtClean="0"/>
              <a:t>Τροφοδοτεί το επίπεδο εφαρμογής με ένα </a:t>
            </a:r>
            <a:r>
              <a:rPr lang="en-US" smtClean="0"/>
              <a:t>socket API (connect, send, receive)</a:t>
            </a:r>
          </a:p>
          <a:p>
            <a:r>
              <a:rPr lang="el-GR" smtClean="0"/>
              <a:t>Όταν τα δεδομένα φτάσουν στον προορισμό από το δίκτυο, αποφασίζει ποιά διεργασία εφαρμογής θα τα λάβουν</a:t>
            </a:r>
          </a:p>
          <a:p>
            <a:r>
              <a:rPr lang="el-GR" smtClean="0"/>
              <a:t>Οι εφαρμογές συνήθως χρησιμοποιούν ένα από τα</a:t>
            </a:r>
            <a:r>
              <a:rPr lang="en-US" smtClean="0"/>
              <a:t> </a:t>
            </a:r>
            <a:r>
              <a:rPr lang="el-GR" smtClean="0"/>
              <a:t>παρακάτω:</a:t>
            </a:r>
          </a:p>
          <a:p>
            <a:pPr lvl="1"/>
            <a:r>
              <a:rPr lang="en-US" sz="2400" smtClean="0"/>
              <a:t>TCP</a:t>
            </a:r>
          </a:p>
          <a:p>
            <a:pPr lvl="1"/>
            <a:r>
              <a:rPr lang="en-US" sz="2400" smtClean="0"/>
              <a:t>UDP</a:t>
            </a:r>
            <a:endParaRPr lang="el-GR"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r>
              <a:rPr lang="en-US" smtClean="0"/>
              <a:t>TCP: Transmission Control Protocol [RFC 793]</a:t>
            </a:r>
            <a:endParaRPr lang="el-GR" smtClean="0"/>
          </a:p>
        </p:txBody>
      </p:sp>
      <p:sp>
        <p:nvSpPr>
          <p:cNvPr id="67587" name="Content Placeholder 2"/>
          <p:cNvSpPr>
            <a:spLocks noGrp="1"/>
          </p:cNvSpPr>
          <p:nvPr>
            <p:ph idx="4294967295"/>
          </p:nvPr>
        </p:nvSpPr>
        <p:spPr>
          <a:xfrm>
            <a:off x="0" y="1143000"/>
            <a:ext cx="9144000" cy="4648200"/>
          </a:xfrm>
        </p:spPr>
        <p:txBody>
          <a:bodyPr/>
          <a:lstStyle/>
          <a:p>
            <a:r>
              <a:rPr lang="el-GR" smtClean="0"/>
              <a:t>Με-σύνδεση υπηρεσία του Διαδικτύου</a:t>
            </a:r>
          </a:p>
          <a:p>
            <a:r>
              <a:rPr lang="en-US" smtClean="0"/>
              <a:t>Handshaking: </a:t>
            </a:r>
            <a:r>
              <a:rPr lang="el-GR" smtClean="0"/>
              <a:t>προετοιμασία για την μεταφορά δεδομένων</a:t>
            </a:r>
          </a:p>
          <a:p>
            <a:pPr lvl="1"/>
            <a:r>
              <a:rPr lang="el-GR" smtClean="0"/>
              <a:t>Εφάμιλλο του ανθρώπινου πρωτοκόλλου </a:t>
            </a:r>
            <a:r>
              <a:rPr lang="en-US" smtClean="0"/>
              <a:t>“</a:t>
            </a:r>
            <a:r>
              <a:rPr lang="el-GR" smtClean="0"/>
              <a:t>-Γεια</a:t>
            </a:r>
            <a:r>
              <a:rPr lang="en-US" smtClean="0"/>
              <a:t>!</a:t>
            </a:r>
            <a:r>
              <a:rPr lang="el-GR" smtClean="0"/>
              <a:t>, -Γεια και σε σένα</a:t>
            </a:r>
            <a:r>
              <a:rPr lang="en-US" smtClean="0"/>
              <a:t>!”</a:t>
            </a:r>
            <a:endParaRPr lang="el-GR" smtClean="0"/>
          </a:p>
          <a:p>
            <a:pPr lvl="1"/>
            <a:r>
              <a:rPr lang="el-GR" smtClean="0"/>
              <a:t>Ορισμός κατάστασης (</a:t>
            </a:r>
            <a:r>
              <a:rPr lang="en-US" smtClean="0"/>
              <a:t>state</a:t>
            </a:r>
            <a:r>
              <a:rPr lang="el-GR" smtClean="0"/>
              <a:t>)</a:t>
            </a:r>
            <a:r>
              <a:rPr lang="en-US" smtClean="0"/>
              <a:t> </a:t>
            </a:r>
            <a:r>
              <a:rPr lang="el-GR" smtClean="0"/>
              <a:t>στους δύο επικοινωνούντες κόμβους</a:t>
            </a:r>
          </a:p>
          <a:p>
            <a:r>
              <a:rPr lang="el-GR" b="1" smtClean="0">
                <a:solidFill>
                  <a:srgbClr val="009900"/>
                </a:solidFill>
              </a:rPr>
              <a:t>Αξιόπιστο</a:t>
            </a:r>
            <a:r>
              <a:rPr lang="el-GR" smtClean="0"/>
              <a:t>, μεταφορά πακέτων </a:t>
            </a:r>
            <a:r>
              <a:rPr lang="el-GR" smtClean="0">
                <a:solidFill>
                  <a:srgbClr val="009900"/>
                </a:solidFill>
              </a:rPr>
              <a:t>σε σειρά</a:t>
            </a:r>
          </a:p>
          <a:p>
            <a:pPr lvl="1">
              <a:buFont typeface="Monotype Sorts" pitchFamily="2" charset="2"/>
              <a:buNone/>
            </a:pPr>
            <a:r>
              <a:rPr lang="el-GR" smtClean="0">
                <a:sym typeface="Wingdings" pitchFamily="2" charset="2"/>
              </a:rPr>
              <a:t> </a:t>
            </a:r>
            <a:r>
              <a:rPr lang="el-GR" smtClean="0"/>
              <a:t>Χαμένα δεδομένα: </a:t>
            </a:r>
            <a:r>
              <a:rPr lang="el-GR" sz="2400" b="1" smtClean="0">
                <a:solidFill>
                  <a:schemeClr val="accent1"/>
                </a:solidFill>
              </a:rPr>
              <a:t>επιβεβαιώσεις</a:t>
            </a:r>
            <a:r>
              <a:rPr lang="el-GR" b="1" smtClean="0">
                <a:solidFill>
                  <a:schemeClr val="accent1"/>
                </a:solidFill>
              </a:rPr>
              <a:t> και </a:t>
            </a:r>
            <a:r>
              <a:rPr lang="el-GR" sz="2400" b="1" smtClean="0">
                <a:solidFill>
                  <a:schemeClr val="accent1"/>
                </a:solidFill>
              </a:rPr>
              <a:t>επανεκπομπές</a:t>
            </a:r>
          </a:p>
          <a:p>
            <a:r>
              <a:rPr lang="el-GR" b="1" smtClean="0">
                <a:solidFill>
                  <a:srgbClr val="009900"/>
                </a:solidFill>
              </a:rPr>
              <a:t>Έλεγχος ροής</a:t>
            </a:r>
          </a:p>
          <a:p>
            <a:pPr lvl="1">
              <a:buFont typeface="Monotype Sorts" pitchFamily="2" charset="2"/>
              <a:buNone/>
            </a:pPr>
            <a:r>
              <a:rPr lang="el-GR" sz="2800" smtClean="0">
                <a:sym typeface="Wingdings" pitchFamily="2" charset="2"/>
              </a:rPr>
              <a:t> </a:t>
            </a:r>
            <a:r>
              <a:rPr lang="el-GR" smtClean="0"/>
              <a:t>Ο αποστολέας </a:t>
            </a:r>
            <a:r>
              <a:rPr lang="el-GR" sz="2400" b="1" smtClean="0">
                <a:solidFill>
                  <a:srgbClr val="008000"/>
                </a:solidFill>
              </a:rPr>
              <a:t>δεν</a:t>
            </a:r>
            <a:r>
              <a:rPr lang="el-GR" sz="2400" smtClean="0">
                <a:solidFill>
                  <a:srgbClr val="008000"/>
                </a:solidFill>
              </a:rPr>
              <a:t> </a:t>
            </a:r>
            <a:r>
              <a:rPr lang="el-GR" smtClean="0"/>
              <a:t>κατακλύζει τον δέκτη</a:t>
            </a:r>
          </a:p>
          <a:p>
            <a:r>
              <a:rPr lang="el-GR" b="1" smtClean="0">
                <a:solidFill>
                  <a:srgbClr val="009900"/>
                </a:solidFill>
              </a:rPr>
              <a:t>Έλεγχος συμφόρησης</a:t>
            </a:r>
          </a:p>
          <a:p>
            <a:pPr lvl="1">
              <a:buFont typeface="Monotype Sorts" pitchFamily="2" charset="2"/>
              <a:buNone/>
            </a:pPr>
            <a:r>
              <a:rPr lang="el-GR" sz="2800" smtClean="0">
                <a:sym typeface="Wingdings" pitchFamily="2" charset="2"/>
              </a:rPr>
              <a:t></a:t>
            </a:r>
            <a:r>
              <a:rPr lang="el-GR" smtClean="0">
                <a:sym typeface="Wingdings" pitchFamily="2" charset="2"/>
              </a:rPr>
              <a:t> </a:t>
            </a:r>
            <a:r>
              <a:rPr lang="el-GR" smtClean="0"/>
              <a:t>Ο αποστολ</a:t>
            </a:r>
            <a:r>
              <a:rPr lang="el-GR" smtClean="0">
                <a:latin typeface="Arial" charset="0"/>
              </a:rPr>
              <a:t>έα</a:t>
            </a:r>
            <a:r>
              <a:rPr lang="el-GR" smtClean="0"/>
              <a:t>ς </a:t>
            </a:r>
            <a:r>
              <a:rPr lang="el-GR" b="1" smtClean="0">
                <a:solidFill>
                  <a:srgbClr val="3333FF"/>
                </a:solidFill>
              </a:rPr>
              <a:t>μειών</a:t>
            </a:r>
            <a:r>
              <a:rPr lang="el-GR" b="1" smtClean="0">
                <a:solidFill>
                  <a:srgbClr val="3333FF"/>
                </a:solidFill>
                <a:latin typeface="Arial" charset="0"/>
              </a:rPr>
              <a:t>ει</a:t>
            </a:r>
            <a:r>
              <a:rPr lang="el-GR" b="1" smtClean="0">
                <a:solidFill>
                  <a:srgbClr val="3333FF"/>
                </a:solidFill>
              </a:rPr>
              <a:t> το ρυθμό αποστολής</a:t>
            </a:r>
            <a:r>
              <a:rPr lang="el-GR" b="1" smtClean="0">
                <a:solidFill>
                  <a:srgbClr val="3333FF"/>
                </a:solidFill>
                <a:latin typeface="Arial" charset="0"/>
              </a:rPr>
              <a:t>,</a:t>
            </a:r>
            <a:r>
              <a:rPr lang="el-GR" b="1" smtClean="0">
                <a:solidFill>
                  <a:srgbClr val="3333FF"/>
                </a:solidFill>
              </a:rPr>
              <a:t> όταν το δίκτυο έχει συμφόρηση</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r>
              <a:rPr lang="en-US" smtClean="0"/>
              <a:t>UDP: User Datagram Protocol [RFC 768]</a:t>
            </a:r>
            <a:endParaRPr lang="el-GR" smtClean="0"/>
          </a:p>
        </p:txBody>
      </p:sp>
      <p:sp>
        <p:nvSpPr>
          <p:cNvPr id="68611" name="Content Placeholder 2"/>
          <p:cNvSpPr>
            <a:spLocks noGrp="1"/>
          </p:cNvSpPr>
          <p:nvPr>
            <p:ph idx="4294967295"/>
          </p:nvPr>
        </p:nvSpPr>
        <p:spPr/>
        <p:txBody>
          <a:bodyPr/>
          <a:lstStyle/>
          <a:p>
            <a:r>
              <a:rPr lang="el-GR" b="1" smtClean="0">
                <a:solidFill>
                  <a:srgbClr val="00B050"/>
                </a:solidFill>
              </a:rPr>
              <a:t>Χωρίς-σύνδεση</a:t>
            </a:r>
            <a:r>
              <a:rPr lang="el-GR" smtClean="0"/>
              <a:t> υπηρεσία του Διαδικτύου</a:t>
            </a:r>
          </a:p>
          <a:p>
            <a:pPr lvl="1">
              <a:buFont typeface="Monotype Sorts" pitchFamily="2" charset="2"/>
              <a:buNone/>
            </a:pPr>
            <a:r>
              <a:rPr lang="el-GR" smtClean="0">
                <a:sym typeface="Wingdings" pitchFamily="2" charset="2"/>
              </a:rPr>
              <a:t> </a:t>
            </a:r>
            <a:r>
              <a:rPr lang="el-GR" b="1" smtClean="0"/>
              <a:t>Δεν</a:t>
            </a:r>
            <a:r>
              <a:rPr lang="el-GR" smtClean="0"/>
              <a:t> χρησιμοποιεί </a:t>
            </a:r>
            <a:r>
              <a:rPr lang="en-US" smtClean="0"/>
              <a:t>handshaking</a:t>
            </a:r>
          </a:p>
          <a:p>
            <a:pPr lvl="1">
              <a:buFont typeface="Monotype Sorts" pitchFamily="2" charset="2"/>
              <a:buNone/>
            </a:pPr>
            <a:r>
              <a:rPr lang="el-GR" smtClean="0">
                <a:sym typeface="Wingdings" pitchFamily="2" charset="2"/>
              </a:rPr>
              <a:t> </a:t>
            </a:r>
            <a:r>
              <a:rPr lang="el-GR" b="1" smtClean="0">
                <a:solidFill>
                  <a:srgbClr val="FF0000"/>
                </a:solidFill>
              </a:rPr>
              <a:t>Αναξιόπιστη</a:t>
            </a:r>
            <a:r>
              <a:rPr lang="el-GR" smtClean="0"/>
              <a:t> μεταφορά δεδομένων</a:t>
            </a:r>
          </a:p>
          <a:p>
            <a:pPr lvl="1">
              <a:buFont typeface="Monotype Sorts" pitchFamily="2" charset="2"/>
              <a:buNone/>
            </a:pPr>
            <a:r>
              <a:rPr lang="el-GR" smtClean="0">
                <a:sym typeface="Wingdings" pitchFamily="2" charset="2"/>
              </a:rPr>
              <a:t> </a:t>
            </a:r>
            <a:r>
              <a:rPr lang="el-GR" b="1" smtClean="0"/>
              <a:t>Δεν</a:t>
            </a:r>
            <a:r>
              <a:rPr lang="el-GR" smtClean="0"/>
              <a:t> κάνει έλεγχο ροής</a:t>
            </a:r>
          </a:p>
          <a:p>
            <a:pPr lvl="1">
              <a:buFont typeface="Monotype Sorts" pitchFamily="2" charset="2"/>
              <a:buNone/>
            </a:pPr>
            <a:r>
              <a:rPr lang="el-GR" smtClean="0">
                <a:sym typeface="Wingdings" pitchFamily="2" charset="2"/>
              </a:rPr>
              <a:t> </a:t>
            </a:r>
            <a:r>
              <a:rPr lang="el-GR" b="1" smtClean="0"/>
              <a:t>Δεν</a:t>
            </a:r>
            <a:r>
              <a:rPr lang="el-GR" smtClean="0"/>
              <a:t> κάνει έλεγχο συμφόρησης</a:t>
            </a:r>
          </a:p>
          <a:p>
            <a:pPr>
              <a:buFont typeface="Monotype Sorts" pitchFamily="2" charset="2"/>
              <a:buNone/>
            </a:pPr>
            <a:r>
              <a:rPr lang="el-GR" smtClean="0">
                <a:sym typeface="Wingdings" pitchFamily="2" charset="2"/>
              </a:rPr>
              <a:t> </a:t>
            </a:r>
            <a:r>
              <a:rPr lang="el-GR" b="1" smtClean="0">
                <a:solidFill>
                  <a:srgbClr val="00B050"/>
                </a:solidFill>
              </a:rPr>
              <a:t>Λιτή και απέριττη </a:t>
            </a:r>
            <a:r>
              <a:rPr lang="el-GR" smtClean="0"/>
              <a:t>υπηρεσία</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smtClean="0"/>
              <a:t>TCP </a:t>
            </a:r>
            <a:r>
              <a:rPr lang="el-GR" smtClean="0"/>
              <a:t>έναντι </a:t>
            </a:r>
            <a:r>
              <a:rPr lang="en-US" smtClean="0"/>
              <a:t>UDP</a:t>
            </a:r>
            <a:endParaRPr lang="el-GR" smtClean="0"/>
          </a:p>
        </p:txBody>
      </p:sp>
      <p:sp>
        <p:nvSpPr>
          <p:cNvPr id="69635" name="Content Placeholder 2"/>
          <p:cNvSpPr>
            <a:spLocks noGrp="1"/>
          </p:cNvSpPr>
          <p:nvPr>
            <p:ph idx="4294967295"/>
          </p:nvPr>
        </p:nvSpPr>
        <p:spPr/>
        <p:txBody>
          <a:bodyPr/>
          <a:lstStyle/>
          <a:p>
            <a:pPr>
              <a:buFont typeface="Monotype Sorts" pitchFamily="2" charset="2"/>
              <a:buNone/>
            </a:pPr>
            <a:r>
              <a:rPr lang="el-GR" b="1" smtClean="0"/>
              <a:t>Εφαρμογές που χρησιμοποιούν </a:t>
            </a:r>
            <a:r>
              <a:rPr lang="en-US" b="1" smtClean="0"/>
              <a:t>TCP:</a:t>
            </a:r>
            <a:endParaRPr lang="el-GR" b="1" smtClean="0"/>
          </a:p>
          <a:p>
            <a:r>
              <a:rPr lang="en-US" smtClean="0"/>
              <a:t>HTTP (WWW), FTP (</a:t>
            </a:r>
            <a:r>
              <a:rPr lang="el-GR" smtClean="0"/>
              <a:t>μεταφορά αρχείων</a:t>
            </a:r>
            <a:r>
              <a:rPr lang="en-US" smtClean="0"/>
              <a:t>)</a:t>
            </a:r>
            <a:r>
              <a:rPr lang="el-GR" smtClean="0"/>
              <a:t>, </a:t>
            </a:r>
            <a:endParaRPr lang="en-US" smtClean="0"/>
          </a:p>
          <a:p>
            <a:pPr>
              <a:buFont typeface="Monotype Sorts" pitchFamily="2" charset="2"/>
              <a:buNone/>
            </a:pPr>
            <a:r>
              <a:rPr lang="en-US" smtClean="0"/>
              <a:t>	Telnet (</a:t>
            </a:r>
            <a:r>
              <a:rPr lang="el-GR" smtClean="0"/>
              <a:t>απομακρυσμένο </a:t>
            </a:r>
            <a:r>
              <a:rPr lang="en-US" smtClean="0"/>
              <a:t>login), SMTP (email)</a:t>
            </a:r>
          </a:p>
          <a:p>
            <a:endParaRPr lang="en-US" smtClean="0"/>
          </a:p>
          <a:p>
            <a:pPr>
              <a:buFont typeface="Monotype Sorts" pitchFamily="2" charset="2"/>
              <a:buNone/>
            </a:pPr>
            <a:r>
              <a:rPr lang="el-GR" b="1" smtClean="0"/>
              <a:t>Εφαρμογές που χρησιμοποιούν </a:t>
            </a:r>
            <a:r>
              <a:rPr lang="en-US" b="1" smtClean="0"/>
              <a:t>UDP:</a:t>
            </a:r>
          </a:p>
          <a:p>
            <a:r>
              <a:rPr lang="en-US" smtClean="0"/>
              <a:t>Streaming media, </a:t>
            </a:r>
            <a:r>
              <a:rPr lang="el-GR" smtClean="0"/>
              <a:t>τηλεδιασκέψεις, </a:t>
            </a:r>
            <a:r>
              <a:rPr lang="en-US" smtClean="0"/>
              <a:t>DNS, </a:t>
            </a:r>
          </a:p>
          <a:p>
            <a:pPr>
              <a:buFont typeface="Monotype Sorts" pitchFamily="2" charset="2"/>
              <a:buNone/>
            </a:pPr>
            <a:r>
              <a:rPr lang="en-US" smtClean="0"/>
              <a:t>	</a:t>
            </a:r>
            <a:r>
              <a:rPr lang="el-GR" smtClean="0"/>
              <a:t>τηλεφωνία μέσω Διαδικτύου</a:t>
            </a:r>
            <a:endParaRPr lang="en-US" smtClean="0"/>
          </a:p>
          <a:p>
            <a:pPr>
              <a:buFont typeface="Monotype Sorts" pitchFamily="2" charset="2"/>
              <a:buNone/>
            </a:pPr>
            <a:endParaRPr lang="en-US" smtClean="0"/>
          </a:p>
          <a:p>
            <a:pPr>
              <a:buFont typeface="Monotype Sorts" pitchFamily="2" charset="2"/>
              <a:buNone/>
            </a:pPr>
            <a:r>
              <a:rPr lang="el-GR" smtClean="0"/>
              <a:t>Πώς θα διαλέγατε μεταξύ </a:t>
            </a:r>
            <a:r>
              <a:rPr lang="en-US" smtClean="0"/>
              <a:t>TCP </a:t>
            </a:r>
            <a:r>
              <a:rPr lang="el-GR" smtClean="0"/>
              <a:t>και </a:t>
            </a:r>
            <a:r>
              <a:rPr lang="en-US" smtClean="0"/>
              <a:t>UDP;</a:t>
            </a:r>
            <a:endParaRPr lang="el-GR"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214313" y="357188"/>
            <a:ext cx="8229600" cy="638175"/>
          </a:xfrm>
        </p:spPr>
        <p:txBody>
          <a:bodyPr/>
          <a:lstStyle/>
          <a:p>
            <a:pPr eaLnBrk="1" hangingPunct="1"/>
            <a:r>
              <a:rPr lang="el-GR" smtClean="0"/>
              <a:t>Νέες εφαρμογές</a:t>
            </a:r>
            <a:endParaRPr lang="en-GB" smtClean="0"/>
          </a:p>
        </p:txBody>
      </p:sp>
      <p:sp>
        <p:nvSpPr>
          <p:cNvPr id="70659" name="Content Placeholder 2"/>
          <p:cNvSpPr>
            <a:spLocks noGrp="1"/>
          </p:cNvSpPr>
          <p:nvPr>
            <p:ph idx="4294967295"/>
          </p:nvPr>
        </p:nvSpPr>
        <p:spPr>
          <a:xfrm>
            <a:off x="0" y="1143000"/>
            <a:ext cx="8929688" cy="5094288"/>
          </a:xfrm>
        </p:spPr>
        <p:txBody>
          <a:bodyPr/>
          <a:lstStyle/>
          <a:p>
            <a:pPr eaLnBrk="1" hangingPunct="1"/>
            <a:r>
              <a:rPr lang="el-GR" sz="2500" smtClean="0">
                <a:latin typeface="Arial" charset="0"/>
              </a:rPr>
              <a:t>Με </a:t>
            </a:r>
            <a:r>
              <a:rPr lang="el-GR" sz="2500" smtClean="0"/>
              <a:t>μεγάλες απαιτήσεις σε εύρος ζώνης</a:t>
            </a:r>
            <a:r>
              <a:rPr lang="el-GR" sz="2500" smtClean="0">
                <a:latin typeface="Arial" charset="0"/>
              </a:rPr>
              <a:t> (</a:t>
            </a:r>
            <a:r>
              <a:rPr lang="en-US" sz="2500" smtClean="0">
                <a:latin typeface="Arial" charset="0"/>
              </a:rPr>
              <a:t>bandwidth)</a:t>
            </a:r>
            <a:endParaRPr lang="el-GR" sz="2500" smtClean="0">
              <a:latin typeface="Arial" charset="0"/>
            </a:endParaRPr>
          </a:p>
          <a:p>
            <a:pPr lvl="1" eaLnBrk="1" hangingPunct="1"/>
            <a:r>
              <a:rPr lang="el-GR" sz="2300" smtClean="0"/>
              <a:t>Δίκτυα βασισμένα στην πραγματικότητα</a:t>
            </a:r>
            <a:r>
              <a:rPr lang="en-US" sz="2300" smtClean="0"/>
              <a:t> </a:t>
            </a:r>
            <a:endParaRPr lang="el-GR" sz="2300" smtClean="0"/>
          </a:p>
          <a:p>
            <a:pPr lvl="1" eaLnBrk="1" hangingPunct="1"/>
            <a:r>
              <a:rPr lang="el-GR" sz="2300" smtClean="0"/>
              <a:t>Κάμερες</a:t>
            </a:r>
            <a:r>
              <a:rPr lang="el-GR" sz="2300" smtClean="0">
                <a:latin typeface="Arial" charset="0"/>
              </a:rPr>
              <a:t> </a:t>
            </a:r>
            <a:r>
              <a:rPr lang="el-GR" sz="2300" smtClean="0"/>
              <a:t>(ασφαλείας)</a:t>
            </a:r>
            <a:endParaRPr lang="en-US" sz="2300" smtClean="0"/>
          </a:p>
          <a:p>
            <a:pPr lvl="1" eaLnBrk="1" hangingPunct="1"/>
            <a:r>
              <a:rPr lang="el-GR" sz="2300" smtClean="0">
                <a:latin typeface="Arial" charset="0"/>
              </a:rPr>
              <a:t>Εύρεση πληροφορίας σε 3</a:t>
            </a:r>
            <a:r>
              <a:rPr lang="en-US" sz="2300" smtClean="0">
                <a:latin typeface="Arial" charset="0"/>
              </a:rPr>
              <a:t>D</a:t>
            </a:r>
            <a:endParaRPr lang="el-GR" sz="2300" smtClean="0">
              <a:latin typeface="Arial" charset="0"/>
            </a:endParaRPr>
          </a:p>
          <a:p>
            <a:pPr lvl="1" eaLnBrk="1" hangingPunct="1"/>
            <a:r>
              <a:rPr lang="el-GR" sz="2300" smtClean="0">
                <a:latin typeface="Arial" charset="0"/>
              </a:rPr>
              <a:t>Εύρεση/ανάκτηση </a:t>
            </a:r>
            <a:r>
              <a:rPr lang="en-US" sz="2300" smtClean="0">
                <a:latin typeface="Arial" charset="0"/>
              </a:rPr>
              <a:t>contextual-based data </a:t>
            </a:r>
          </a:p>
          <a:p>
            <a:pPr lvl="1" eaLnBrk="1" hangingPunct="1"/>
            <a:r>
              <a:rPr lang="en-US" sz="2300" smtClean="0">
                <a:latin typeface="Arial" charset="0"/>
              </a:rPr>
              <a:t>Virtual &amp; augmented reality </a:t>
            </a:r>
            <a:r>
              <a:rPr lang="el-GR" sz="2300" smtClean="0">
                <a:latin typeface="Arial" charset="0"/>
              </a:rPr>
              <a:t>εφαρμογές</a:t>
            </a:r>
          </a:p>
          <a:p>
            <a:pPr eaLnBrk="1" hangingPunct="1"/>
            <a:r>
              <a:rPr lang="el-GR" sz="2500" smtClean="0"/>
              <a:t>Τα κατανεμημένα παιχνίδια συχνά απαιτούν μόνο μικρού εύρους ζώνης πληροφορίες ελέγχου</a:t>
            </a:r>
            <a:endParaRPr lang="en-GB" sz="2800" smtClean="0"/>
          </a:p>
          <a:p>
            <a:pPr lvl="1" eaLnBrk="1" hangingPunct="1"/>
            <a:r>
              <a:rPr lang="el-GR" sz="2300" smtClean="0">
                <a:solidFill>
                  <a:schemeClr val="hlink"/>
                </a:solidFill>
              </a:rPr>
              <a:t>Συνδυασμός υπολογισμού,</a:t>
            </a:r>
            <a:r>
              <a:rPr lang="el-GR" sz="2300" smtClean="0">
                <a:solidFill>
                  <a:schemeClr val="hlink"/>
                </a:solidFill>
                <a:latin typeface="Arial" charset="0"/>
              </a:rPr>
              <a:t> </a:t>
            </a:r>
            <a:r>
              <a:rPr lang="el-GR" sz="2300" smtClean="0">
                <a:solidFill>
                  <a:schemeClr val="hlink"/>
                </a:solidFill>
              </a:rPr>
              <a:t>επικοινωνίας και αποθήκευσης</a:t>
            </a:r>
          </a:p>
          <a:p>
            <a:pPr lvl="2" eaLnBrk="1" hangingPunct="1">
              <a:buFont typeface="Arial Greek" charset="-95"/>
              <a:buNone/>
            </a:pPr>
            <a:r>
              <a:rPr lang="el-GR" sz="2100" smtClean="0">
                <a:sym typeface="Wingdings" pitchFamily="2" charset="2"/>
              </a:rPr>
              <a:t></a:t>
            </a:r>
            <a:r>
              <a:rPr lang="el-GR" sz="2400" smtClean="0"/>
              <a:t>Το κόστος</a:t>
            </a:r>
            <a:r>
              <a:rPr lang="el-GR" sz="2400" smtClean="0">
                <a:latin typeface="Arial" charset="0"/>
              </a:rPr>
              <a:t> αποθήκευσης έχει μειωθεί πιο ραγδαία από ότι το κόστος</a:t>
            </a:r>
            <a:r>
              <a:rPr lang="el-GR" sz="2400" smtClean="0"/>
              <a:t> επικοινωνίας</a:t>
            </a:r>
            <a:endParaRPr lang="en-GB" sz="24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p:txBody>
          <a:bodyPr/>
          <a:lstStyle/>
          <a:p>
            <a:r>
              <a:rPr lang="el-GR" smtClean="0"/>
              <a:t>Επίπεδο δικτύου</a:t>
            </a:r>
          </a:p>
        </p:txBody>
      </p:sp>
      <p:sp>
        <p:nvSpPr>
          <p:cNvPr id="71683" name="Content Placeholder 2"/>
          <p:cNvSpPr>
            <a:spLocks noGrp="1"/>
          </p:cNvSpPr>
          <p:nvPr>
            <p:ph idx="4294967295"/>
          </p:nvPr>
        </p:nvSpPr>
        <p:spPr>
          <a:xfrm>
            <a:off x="0" y="1125538"/>
            <a:ext cx="8794750" cy="4648200"/>
          </a:xfrm>
        </p:spPr>
        <p:txBody>
          <a:bodyPr/>
          <a:lstStyle/>
          <a:p>
            <a:r>
              <a:rPr lang="el-GR" smtClean="0"/>
              <a:t>Καθορίζει τη </a:t>
            </a:r>
            <a:r>
              <a:rPr lang="el-GR" smtClean="0">
                <a:solidFill>
                  <a:srgbClr val="3333FF"/>
                </a:solidFill>
              </a:rPr>
              <a:t>διαδρομή</a:t>
            </a:r>
            <a:r>
              <a:rPr lang="el-GR" smtClean="0"/>
              <a:t> που θα πάρει ένα </a:t>
            </a:r>
            <a:r>
              <a:rPr lang="el-GR" u="sng" smtClean="0"/>
              <a:t>πακέτο</a:t>
            </a:r>
            <a:r>
              <a:rPr lang="el-GR" smtClean="0"/>
              <a:t> μέσω των δρομολογητών </a:t>
            </a:r>
            <a:r>
              <a:rPr lang="el-GR" smtClean="0">
                <a:solidFill>
                  <a:srgbClr val="3333FF"/>
                </a:solidFill>
              </a:rPr>
              <a:t>για να φτάσει τον προορισμό του</a:t>
            </a:r>
          </a:p>
          <a:p>
            <a:r>
              <a:rPr lang="en-US" smtClean="0"/>
              <a:t>Internet Protocol (IP)</a:t>
            </a:r>
          </a:p>
          <a:p>
            <a:pPr>
              <a:buFont typeface="Monotype Sorts" pitchFamily="2" charset="2"/>
              <a:buNone/>
            </a:pPr>
            <a:r>
              <a:rPr lang="el-GR" b="1" smtClean="0">
                <a:solidFill>
                  <a:schemeClr val="accent1"/>
                </a:solidFill>
                <a:sym typeface="Wingdings" pitchFamily="2" charset="2"/>
              </a:rPr>
              <a:t> </a:t>
            </a:r>
            <a:r>
              <a:rPr lang="el-GR" b="1" smtClean="0">
                <a:solidFill>
                  <a:schemeClr val="accent1"/>
                </a:solidFill>
              </a:rPr>
              <a:t>Καμία εγγύηση εάν και πότε θα φτάσει εκεί</a:t>
            </a:r>
          </a:p>
          <a:p>
            <a:pPr lvl="1"/>
            <a:r>
              <a:rPr lang="el-GR" smtClean="0"/>
              <a:t>Συμφόρηση μπορεί να προκληθεί στους δρομολογητές λόγω περιορισμένου μεγέθους </a:t>
            </a:r>
            <a:r>
              <a:rPr lang="en-US" smtClean="0"/>
              <a:t>buffer</a:t>
            </a:r>
          </a:p>
          <a:p>
            <a:pPr lvl="1"/>
            <a:r>
              <a:rPr lang="el-GR" smtClean="0"/>
              <a:t>Όταν υπάρχει συμφόρηση οι δρομολογητές «πετούν» πακέτα</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r>
              <a:rPr lang="el-GR" smtClean="0"/>
              <a:t>Επίπεδο ζεύξης</a:t>
            </a:r>
          </a:p>
        </p:txBody>
      </p:sp>
      <p:sp>
        <p:nvSpPr>
          <p:cNvPr id="72707" name="Content Placeholder 2"/>
          <p:cNvSpPr>
            <a:spLocks noGrp="1"/>
          </p:cNvSpPr>
          <p:nvPr>
            <p:ph idx="4294967295"/>
          </p:nvPr>
        </p:nvSpPr>
        <p:spPr>
          <a:xfrm>
            <a:off x="0" y="1143000"/>
            <a:ext cx="9144000" cy="4648200"/>
          </a:xfrm>
        </p:spPr>
        <p:txBody>
          <a:bodyPr/>
          <a:lstStyle/>
          <a:p>
            <a:r>
              <a:rPr lang="el-GR" smtClean="0"/>
              <a:t>Χειρίζεται </a:t>
            </a:r>
            <a:r>
              <a:rPr lang="el-GR" b="1" smtClean="0">
                <a:solidFill>
                  <a:srgbClr val="00B050"/>
                </a:solidFill>
              </a:rPr>
              <a:t>μεταφορές δεδομένων μεταξύ γειτονικών στοιχείων του δικτύου</a:t>
            </a:r>
          </a:p>
          <a:p>
            <a:r>
              <a:rPr lang="el-GR" smtClean="0"/>
              <a:t>Καθορίζεται από την τεχνολογία της ζεύξης επικοινωνίας των γειτονικών στοιχείων</a:t>
            </a:r>
          </a:p>
          <a:p>
            <a:r>
              <a:rPr lang="el-GR" smtClean="0"/>
              <a:t>Παραδείγματα:</a:t>
            </a:r>
          </a:p>
          <a:p>
            <a:pPr lvl="1"/>
            <a:r>
              <a:rPr lang="en-US" smtClean="0"/>
              <a:t>Ethernet</a:t>
            </a:r>
            <a:r>
              <a:rPr lang="el-GR" smtClean="0"/>
              <a:t>  (ΙΕΕΕ802.3)</a:t>
            </a:r>
          </a:p>
          <a:p>
            <a:pPr lvl="1"/>
            <a:r>
              <a:rPr lang="en-US" smtClean="0"/>
              <a:t>Wireless LAN</a:t>
            </a:r>
            <a:r>
              <a:rPr lang="el-GR" smtClean="0"/>
              <a:t> (</a:t>
            </a:r>
            <a:r>
              <a:rPr lang="en-US" smtClean="0"/>
              <a:t>e.g., </a:t>
            </a:r>
            <a:r>
              <a:rPr lang="el-GR" smtClean="0"/>
              <a:t>ΙΕΕΕ802.11)</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250825" y="-242888"/>
            <a:ext cx="8001000" cy="1216026"/>
          </a:xfrm>
        </p:spPr>
        <p:txBody>
          <a:bodyPr/>
          <a:lstStyle/>
          <a:p>
            <a:r>
              <a:rPr lang="el-GR" smtClean="0"/>
              <a:t>Φυσικά μέσα</a:t>
            </a:r>
            <a:r>
              <a:rPr lang="en-US" smtClean="0"/>
              <a:t> (</a:t>
            </a:r>
            <a:r>
              <a:rPr lang="el-GR" smtClean="0"/>
              <a:t>γενικά)</a:t>
            </a:r>
            <a:endParaRPr lang="el-GR" smtClean="0">
              <a:solidFill>
                <a:schemeClr val="accent1"/>
              </a:solidFill>
            </a:endParaRPr>
          </a:p>
        </p:txBody>
      </p:sp>
      <p:sp>
        <p:nvSpPr>
          <p:cNvPr id="73731" name="Content Placeholder 2"/>
          <p:cNvSpPr>
            <a:spLocks noGrp="1"/>
          </p:cNvSpPr>
          <p:nvPr>
            <p:ph idx="4294967295"/>
          </p:nvPr>
        </p:nvSpPr>
        <p:spPr>
          <a:xfrm>
            <a:off x="0" y="1412875"/>
            <a:ext cx="9144000" cy="4648200"/>
          </a:xfrm>
        </p:spPr>
        <p:txBody>
          <a:bodyPr/>
          <a:lstStyle/>
          <a:p>
            <a:r>
              <a:rPr lang="en-US" smtClean="0"/>
              <a:t>Bit: </a:t>
            </a:r>
            <a:r>
              <a:rPr lang="el-GR" smtClean="0"/>
              <a:t>διαδίδεται μεταξύ ζεύγους πομπού – δέκτη</a:t>
            </a:r>
          </a:p>
          <a:p>
            <a:r>
              <a:rPr lang="el-GR" smtClean="0"/>
              <a:t>Φυσική ζεύξη: μεταξύ πομπού και δέκτη</a:t>
            </a:r>
          </a:p>
          <a:p>
            <a:r>
              <a:rPr lang="el-GR" b="1" smtClean="0">
                <a:solidFill>
                  <a:schemeClr val="accent1"/>
                </a:solidFill>
              </a:rPr>
              <a:t>Οδηγούμενα μέσα</a:t>
            </a:r>
            <a:r>
              <a:rPr lang="el-GR" b="1" smtClean="0"/>
              <a:t>:</a:t>
            </a:r>
          </a:p>
          <a:p>
            <a:pPr lvl="1"/>
            <a:r>
              <a:rPr lang="el-GR" sz="2400" b="1" smtClean="0">
                <a:solidFill>
                  <a:srgbClr val="3333FF"/>
                </a:solidFill>
              </a:rPr>
              <a:t>Σήματα διαδίδονται σε στερεά μέσα</a:t>
            </a:r>
            <a:r>
              <a:rPr lang="el-GR" sz="2400" smtClean="0"/>
              <a:t>: χαλκός, οπτική ίνα, ομοαξονικό καλώδιο</a:t>
            </a:r>
            <a:endParaRPr lang="en-US" sz="2400" smtClean="0"/>
          </a:p>
          <a:p>
            <a:pPr lvl="1">
              <a:buFont typeface="Monotype Sorts" pitchFamily="2" charset="2"/>
              <a:buNone/>
            </a:pPr>
            <a:endParaRPr lang="el-GR" sz="2400" smtClean="0"/>
          </a:p>
          <a:p>
            <a:pPr>
              <a:buFont typeface="Monotype Sorts" pitchFamily="2" charset="2"/>
              <a:buNone/>
            </a:pPr>
            <a:r>
              <a:rPr lang="el-GR" smtClean="0">
                <a:sym typeface="Wingdings" pitchFamily="2" charset="2"/>
              </a:rPr>
              <a:t> </a:t>
            </a:r>
            <a:r>
              <a:rPr lang="el-GR" b="1" smtClean="0">
                <a:solidFill>
                  <a:schemeClr val="accent1"/>
                </a:solidFill>
              </a:rPr>
              <a:t>Μη οδηγούμενα μέσα</a:t>
            </a:r>
            <a:r>
              <a:rPr lang="el-GR" smtClean="0"/>
              <a:t>:</a:t>
            </a:r>
          </a:p>
          <a:p>
            <a:pPr lvl="1"/>
            <a:r>
              <a:rPr lang="el-GR" sz="2400" b="1" smtClean="0">
                <a:solidFill>
                  <a:srgbClr val="3333FF"/>
                </a:solidFill>
              </a:rPr>
              <a:t>Σήματα διαδίδονται ελεύθερα</a:t>
            </a:r>
            <a:r>
              <a:rPr lang="el-GR" sz="2400" smtClean="0"/>
              <a:t> π.χ ραδιοκύματα</a:t>
            </a:r>
          </a:p>
        </p:txBody>
      </p:sp>
      <p:sp>
        <p:nvSpPr>
          <p:cNvPr id="73732" name="Content Placeholder 2"/>
          <p:cNvSpPr txBox="1">
            <a:spLocks/>
          </p:cNvSpPr>
          <p:nvPr/>
        </p:nvSpPr>
        <p:spPr bwMode="auto">
          <a:xfrm>
            <a:off x="4024313" y="1125538"/>
            <a:ext cx="5119687" cy="4648200"/>
          </a:xfrm>
          <a:prstGeom prst="rect">
            <a:avLst/>
          </a:prstGeom>
          <a:noFill/>
          <a:ln w="9525">
            <a:noFill/>
            <a:miter lim="800000"/>
            <a:headEnd/>
            <a:tailEnd/>
          </a:ln>
        </p:spPr>
        <p:txBody>
          <a:bodyPr lIns="92075" tIns="46038" rIns="92075" bIns="46038"/>
          <a:lstStyle/>
          <a:p>
            <a:pPr marL="342900" indent="-342900" algn="l" eaLnBrk="0" hangingPunct="0">
              <a:spcBef>
                <a:spcPct val="20000"/>
              </a:spcBef>
              <a:buClr>
                <a:srgbClr val="C700C7"/>
              </a:buClr>
              <a:buSzPct val="64000"/>
            </a:pPr>
            <a:endParaRPr lang="el-GR" sz="20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p:txBody>
          <a:bodyPr/>
          <a:lstStyle/>
          <a:p>
            <a:endParaRPr lang="en-US" smtClean="0"/>
          </a:p>
          <a:p>
            <a:r>
              <a:rPr lang="el-GR" smtClean="0"/>
              <a:t>Ας μιλήσομε για τις μεταδόσεις στο φυσικό μέσο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smtClean="0"/>
              <a:t>Περιεχόμενα</a:t>
            </a:r>
            <a:endParaRPr lang="en-GB" smtClean="0"/>
          </a:p>
        </p:txBody>
      </p:sp>
      <p:sp>
        <p:nvSpPr>
          <p:cNvPr id="10243" name="Content Placeholder 2"/>
          <p:cNvSpPr>
            <a:spLocks noGrp="1"/>
          </p:cNvSpPr>
          <p:nvPr>
            <p:ph idx="1"/>
          </p:nvPr>
        </p:nvSpPr>
        <p:spPr/>
        <p:txBody>
          <a:bodyPr/>
          <a:lstStyle/>
          <a:p>
            <a:pPr eaLnBrk="1" hangingPunct="1"/>
            <a:r>
              <a:rPr lang="el-GR" smtClean="0"/>
              <a:t>Εισαγωγή στα δίκτυα επικοινωνιών και στις υπηρεσίες που παρέχουν (</a:t>
            </a:r>
            <a:r>
              <a:rPr lang="el-GR" smtClean="0">
                <a:latin typeface="Arial" charset="0"/>
              </a:rPr>
              <a:t>~</a:t>
            </a:r>
            <a:r>
              <a:rPr lang="el-GR" smtClean="0"/>
              <a:t>2 εβδομάδες)</a:t>
            </a:r>
          </a:p>
          <a:p>
            <a:pPr eaLnBrk="1" hangingPunct="1"/>
            <a:r>
              <a:rPr lang="el-GR" smtClean="0"/>
              <a:t>Φυσικό επίπεδο (</a:t>
            </a:r>
            <a:r>
              <a:rPr lang="el-GR" smtClean="0">
                <a:latin typeface="Arial" charset="0"/>
              </a:rPr>
              <a:t>~</a:t>
            </a:r>
            <a:r>
              <a:rPr lang="el-GR" smtClean="0"/>
              <a:t>1.5 εβδομάδα)</a:t>
            </a:r>
          </a:p>
          <a:p>
            <a:pPr eaLnBrk="1" hangingPunct="1"/>
            <a:r>
              <a:rPr lang="el-GR" smtClean="0"/>
              <a:t>Επίπεδο σύνδεσης δεδομένων (</a:t>
            </a:r>
            <a:r>
              <a:rPr lang="el-GR" smtClean="0">
                <a:latin typeface="Arial" charset="0"/>
              </a:rPr>
              <a:t>~</a:t>
            </a:r>
            <a:r>
              <a:rPr lang="el-GR" smtClean="0"/>
              <a:t>2 εβδομάδες)</a:t>
            </a:r>
          </a:p>
          <a:p>
            <a:pPr eaLnBrk="1" hangingPunct="1"/>
            <a:r>
              <a:rPr lang="el-GR" smtClean="0"/>
              <a:t>Τοπικά δίκτυα (</a:t>
            </a:r>
            <a:r>
              <a:rPr lang="el-GR" smtClean="0">
                <a:latin typeface="Arial" charset="0"/>
              </a:rPr>
              <a:t>~</a:t>
            </a:r>
            <a:r>
              <a:rPr lang="el-GR" smtClean="0"/>
              <a:t>3 εβδομάδες)</a:t>
            </a:r>
          </a:p>
          <a:p>
            <a:pPr eaLnBrk="1" hangingPunct="1"/>
            <a:r>
              <a:rPr lang="el-GR" smtClean="0"/>
              <a:t>Επίπεδο δικτύου και μεταφοράς (</a:t>
            </a:r>
            <a:r>
              <a:rPr lang="el-GR" smtClean="0">
                <a:latin typeface="Arial" charset="0"/>
              </a:rPr>
              <a:t>~</a:t>
            </a:r>
            <a:r>
              <a:rPr lang="el-GR" smtClean="0"/>
              <a:t>2 εβδομάδες)</a:t>
            </a:r>
          </a:p>
          <a:p>
            <a:pPr eaLnBrk="1" hangingPunct="1"/>
            <a:r>
              <a:rPr lang="el-GR" smtClean="0"/>
              <a:t>Υψηλότερα επίπεδα (</a:t>
            </a:r>
            <a:r>
              <a:rPr lang="el-GR" smtClean="0">
                <a:latin typeface="Arial" charset="0"/>
              </a:rPr>
              <a:t>~</a:t>
            </a:r>
            <a:r>
              <a:rPr lang="el-GR" smtClean="0"/>
              <a:t>1 εβδομάδα)</a:t>
            </a:r>
          </a:p>
          <a:p>
            <a:pPr eaLnBrk="1" hangingPunct="1"/>
            <a:r>
              <a:rPr lang="el-GR" smtClean="0"/>
              <a:t>Νέες τάσεις και προχωρημένα θέματα (</a:t>
            </a:r>
            <a:r>
              <a:rPr lang="el-GR" smtClean="0">
                <a:latin typeface="Arial" charset="0"/>
              </a:rPr>
              <a:t>~</a:t>
            </a:r>
            <a:r>
              <a:rPr lang="el-GR" smtClean="0"/>
              <a:t>1 εβδομάδα)</a:t>
            </a:r>
          </a:p>
          <a:p>
            <a:pPr eaLnBrk="1" hangingPunct="1"/>
            <a:endParaRPr lang="en-GB"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r>
              <a:rPr lang="el-GR" smtClean="0"/>
              <a:t>Μοντέλο επιπέδων Διαδικτύου (Στοίβα </a:t>
            </a:r>
            <a:r>
              <a:rPr lang="en-US" smtClean="0"/>
              <a:t>TCP/IP)</a:t>
            </a:r>
            <a:endParaRPr lang="el-GR" smtClean="0"/>
          </a:p>
        </p:txBody>
      </p:sp>
      <p:sp>
        <p:nvSpPr>
          <p:cNvPr id="75779" name="Content Placeholder 2"/>
          <p:cNvSpPr>
            <a:spLocks noGrp="1"/>
          </p:cNvSpPr>
          <p:nvPr>
            <p:ph idx="4294967295"/>
          </p:nvPr>
        </p:nvSpPr>
        <p:spPr>
          <a:xfrm>
            <a:off x="0" y="1143000"/>
            <a:ext cx="9540875" cy="4648200"/>
          </a:xfrm>
        </p:spPr>
        <p:txBody>
          <a:bodyPr/>
          <a:lstStyle/>
          <a:p>
            <a:pPr>
              <a:buFont typeface="Monotype Sorts" pitchFamily="2" charset="2"/>
              <a:buNone/>
            </a:pPr>
            <a:r>
              <a:rPr lang="el-GR" smtClean="0"/>
              <a:t>                     Στοίβα πρωτοκόλλων Διαδικτύου</a:t>
            </a:r>
          </a:p>
          <a:p>
            <a:pPr>
              <a:buFont typeface="Monotype Sorts" pitchFamily="2" charset="2"/>
              <a:buNone/>
            </a:pPr>
            <a:endParaRPr lang="el-GR" smtClean="0"/>
          </a:p>
          <a:p>
            <a:pPr>
              <a:buFont typeface="Monotype Sorts" pitchFamily="2" charset="2"/>
              <a:buNone/>
            </a:pPr>
            <a:r>
              <a:rPr lang="el-GR" sz="2000" b="1" smtClean="0"/>
              <a:t>                 Επίπεδο 5</a:t>
            </a:r>
          </a:p>
          <a:p>
            <a:pPr>
              <a:buFont typeface="Monotype Sorts" pitchFamily="2" charset="2"/>
              <a:buNone/>
            </a:pPr>
            <a:r>
              <a:rPr lang="el-GR" sz="2000" b="1" smtClean="0"/>
              <a:t>                 Επίπεδο </a:t>
            </a:r>
            <a:r>
              <a:rPr lang="en-US" sz="2000" b="1" smtClean="0"/>
              <a:t>4</a:t>
            </a:r>
            <a:r>
              <a:rPr lang="el-GR" sz="2000" b="1" smtClean="0"/>
              <a:t> </a:t>
            </a:r>
          </a:p>
          <a:p>
            <a:pPr>
              <a:buFont typeface="Monotype Sorts" pitchFamily="2" charset="2"/>
              <a:buNone/>
            </a:pPr>
            <a:r>
              <a:rPr lang="el-GR" sz="2000" b="1" smtClean="0"/>
              <a:t>                 Επίπεδο </a:t>
            </a:r>
            <a:r>
              <a:rPr lang="en-US" sz="2000" b="1" smtClean="0"/>
              <a:t>3</a:t>
            </a:r>
            <a:endParaRPr lang="el-GR" sz="2000" b="1" smtClean="0"/>
          </a:p>
          <a:p>
            <a:pPr>
              <a:buFont typeface="Monotype Sorts" pitchFamily="2" charset="2"/>
              <a:buNone/>
            </a:pPr>
            <a:r>
              <a:rPr lang="el-GR" sz="2000" b="1" smtClean="0"/>
              <a:t>                 Επίπεδο </a:t>
            </a:r>
            <a:r>
              <a:rPr lang="en-US" sz="2000" b="1" smtClean="0"/>
              <a:t>2</a:t>
            </a:r>
            <a:endParaRPr lang="el-GR" sz="2000" b="1" smtClean="0"/>
          </a:p>
          <a:p>
            <a:pPr>
              <a:buFont typeface="Monotype Sorts" pitchFamily="2" charset="2"/>
              <a:buNone/>
            </a:pPr>
            <a:r>
              <a:rPr lang="el-GR" sz="2000" b="1" smtClean="0"/>
              <a:t>                 Επίπεδο </a:t>
            </a:r>
            <a:r>
              <a:rPr lang="en-US" sz="2000" b="1" smtClean="0"/>
              <a:t>1</a:t>
            </a:r>
            <a:endParaRPr lang="el-GR" sz="2000" b="1" smtClean="0"/>
          </a:p>
          <a:p>
            <a:pPr>
              <a:buFont typeface="Monotype Sorts" pitchFamily="2" charset="2"/>
              <a:buNone/>
            </a:pPr>
            <a:endParaRPr lang="el-GR" sz="2000" b="1" smtClean="0"/>
          </a:p>
        </p:txBody>
      </p:sp>
      <p:pic>
        <p:nvPicPr>
          <p:cNvPr id="75780" name="Picture 5"/>
          <p:cNvPicPr>
            <a:picLocks noChangeAspect="1" noChangeArrowheads="1"/>
          </p:cNvPicPr>
          <p:nvPr/>
        </p:nvPicPr>
        <p:blipFill>
          <a:blip r:embed="rId3" cstate="print"/>
          <a:srcRect/>
          <a:stretch>
            <a:fillRect/>
          </a:stretch>
        </p:blipFill>
        <p:spPr bwMode="auto">
          <a:xfrm>
            <a:off x="3214688" y="1857375"/>
            <a:ext cx="2857500" cy="2089150"/>
          </a:xfrm>
          <a:prstGeom prst="rect">
            <a:avLst/>
          </a:prstGeom>
          <a:noFill/>
          <a:ln w="12700">
            <a:noFill/>
            <a:miter lim="800000"/>
            <a:headEnd type="none" w="sm" len="sm"/>
            <a:tailEnd type="none" w="sm" len="sm"/>
          </a:ln>
        </p:spPr>
      </p:pic>
      <p:sp>
        <p:nvSpPr>
          <p:cNvPr id="75781" name="TextBox 9"/>
          <p:cNvSpPr txBox="1">
            <a:spLocks noChangeArrowheads="1"/>
          </p:cNvSpPr>
          <p:nvPr/>
        </p:nvSpPr>
        <p:spPr bwMode="auto">
          <a:xfrm>
            <a:off x="4090988" y="3500438"/>
            <a:ext cx="1052512" cy="396875"/>
          </a:xfrm>
          <a:prstGeom prst="rect">
            <a:avLst/>
          </a:prstGeom>
          <a:noFill/>
          <a:ln w="9525">
            <a:noFill/>
            <a:miter lim="800000"/>
            <a:headEnd/>
            <a:tailEnd/>
          </a:ln>
        </p:spPr>
        <p:txBody>
          <a:bodyPr wrap="none">
            <a:spAutoFit/>
          </a:bodyPr>
          <a:lstStyle/>
          <a:p>
            <a:r>
              <a:rPr lang="el-GR" sz="2000" b="1"/>
              <a:t>φυσικό</a:t>
            </a:r>
          </a:p>
        </p:txBody>
      </p:sp>
      <p:sp>
        <p:nvSpPr>
          <p:cNvPr id="75782" name="TextBox 11"/>
          <p:cNvSpPr txBox="1">
            <a:spLocks noChangeArrowheads="1"/>
          </p:cNvSpPr>
          <p:nvPr/>
        </p:nvSpPr>
        <p:spPr bwMode="auto">
          <a:xfrm>
            <a:off x="3357563" y="1928813"/>
            <a:ext cx="2571750" cy="396875"/>
          </a:xfrm>
          <a:prstGeom prst="rect">
            <a:avLst/>
          </a:prstGeom>
          <a:noFill/>
          <a:ln w="9525">
            <a:noFill/>
            <a:miter lim="800000"/>
            <a:headEnd/>
            <a:tailEnd/>
          </a:ln>
        </p:spPr>
        <p:txBody>
          <a:bodyPr>
            <a:spAutoFit/>
          </a:bodyPr>
          <a:lstStyle/>
          <a:p>
            <a:pPr algn="ctr"/>
            <a:r>
              <a:rPr lang="el-GR" sz="2000" b="1"/>
              <a:t>εφαρμογής</a:t>
            </a:r>
          </a:p>
        </p:txBody>
      </p:sp>
      <p:sp>
        <p:nvSpPr>
          <p:cNvPr id="75783" name="TextBox 12"/>
          <p:cNvSpPr txBox="1">
            <a:spLocks noChangeArrowheads="1"/>
          </p:cNvSpPr>
          <p:nvPr/>
        </p:nvSpPr>
        <p:spPr bwMode="auto">
          <a:xfrm>
            <a:off x="3348038" y="2349500"/>
            <a:ext cx="2571750" cy="396875"/>
          </a:xfrm>
          <a:prstGeom prst="rect">
            <a:avLst/>
          </a:prstGeom>
          <a:noFill/>
          <a:ln w="9525">
            <a:noFill/>
            <a:miter lim="800000"/>
            <a:headEnd/>
            <a:tailEnd/>
          </a:ln>
        </p:spPr>
        <p:txBody>
          <a:bodyPr>
            <a:spAutoFit/>
          </a:bodyPr>
          <a:lstStyle/>
          <a:p>
            <a:pPr algn="ctr"/>
            <a:r>
              <a:rPr lang="el-GR" sz="2000" b="1"/>
              <a:t>μεταφοράς</a:t>
            </a:r>
          </a:p>
        </p:txBody>
      </p:sp>
      <p:sp>
        <p:nvSpPr>
          <p:cNvPr id="75784" name="TextBox 13"/>
          <p:cNvSpPr txBox="1">
            <a:spLocks noChangeArrowheads="1"/>
          </p:cNvSpPr>
          <p:nvPr/>
        </p:nvSpPr>
        <p:spPr bwMode="auto">
          <a:xfrm>
            <a:off x="3357563" y="2714625"/>
            <a:ext cx="2571750" cy="396875"/>
          </a:xfrm>
          <a:prstGeom prst="rect">
            <a:avLst/>
          </a:prstGeom>
          <a:noFill/>
          <a:ln w="9525">
            <a:noFill/>
            <a:miter lim="800000"/>
            <a:headEnd/>
            <a:tailEnd/>
          </a:ln>
        </p:spPr>
        <p:txBody>
          <a:bodyPr>
            <a:spAutoFit/>
          </a:bodyPr>
          <a:lstStyle/>
          <a:p>
            <a:pPr algn="ctr"/>
            <a:r>
              <a:rPr lang="el-GR" sz="2000" b="1"/>
              <a:t>δικτύου</a:t>
            </a:r>
          </a:p>
        </p:txBody>
      </p:sp>
      <p:sp>
        <p:nvSpPr>
          <p:cNvPr id="75785" name="TextBox 14"/>
          <p:cNvSpPr txBox="1">
            <a:spLocks noChangeArrowheads="1"/>
          </p:cNvSpPr>
          <p:nvPr/>
        </p:nvSpPr>
        <p:spPr bwMode="auto">
          <a:xfrm>
            <a:off x="3357563" y="3100388"/>
            <a:ext cx="2571750" cy="396875"/>
          </a:xfrm>
          <a:prstGeom prst="rect">
            <a:avLst/>
          </a:prstGeom>
          <a:noFill/>
          <a:ln w="9525">
            <a:noFill/>
            <a:miter lim="800000"/>
            <a:headEnd/>
            <a:tailEnd/>
          </a:ln>
        </p:spPr>
        <p:txBody>
          <a:bodyPr>
            <a:spAutoFit/>
          </a:bodyPr>
          <a:lstStyle/>
          <a:p>
            <a:pPr algn="ctr"/>
            <a:r>
              <a:rPr lang="el-GR" sz="2000" b="1"/>
              <a:t>ζεύξης</a:t>
            </a:r>
          </a:p>
        </p:txBody>
      </p:sp>
      <p:sp>
        <p:nvSpPr>
          <p:cNvPr id="75786" name="Oval 12"/>
          <p:cNvSpPr>
            <a:spLocks noChangeArrowheads="1"/>
          </p:cNvSpPr>
          <p:nvPr/>
        </p:nvSpPr>
        <p:spPr bwMode="auto">
          <a:xfrm>
            <a:off x="3635375" y="3429000"/>
            <a:ext cx="1873250" cy="576263"/>
          </a:xfrm>
          <a:prstGeom prst="ellipse">
            <a:avLst/>
          </a:prstGeom>
          <a:noFill/>
          <a:ln w="57150">
            <a:solidFill>
              <a:srgbClr val="E5E500"/>
            </a:solidFill>
            <a:round/>
            <a:headEnd type="none" w="sm" len="sm"/>
            <a:tailEnd type="none" w="sm" len="sm"/>
          </a:ln>
        </p:spPr>
        <p:txBody>
          <a:bodyPr wrap="none" anchor="ctr"/>
          <a:lstStyle/>
          <a:p>
            <a:endParaRPr lang="en-GB"/>
          </a:p>
        </p:txBody>
      </p:sp>
      <p:sp>
        <p:nvSpPr>
          <p:cNvPr id="75787" name="Text Box 13"/>
          <p:cNvSpPr txBox="1">
            <a:spLocks noChangeArrowheads="1"/>
          </p:cNvSpPr>
          <p:nvPr/>
        </p:nvSpPr>
        <p:spPr bwMode="auto">
          <a:xfrm>
            <a:off x="769938" y="4749800"/>
            <a:ext cx="7192962" cy="1260475"/>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rgbClr val="C700C7"/>
              </a:buClr>
              <a:buSzPct val="64000"/>
              <a:buFont typeface="Monotype Sorts" pitchFamily="2" charset="2"/>
              <a:buNone/>
            </a:pPr>
            <a:r>
              <a:rPr lang="el-GR" sz="2400"/>
              <a:t>Χειρίζεται την </a:t>
            </a:r>
            <a:r>
              <a:rPr lang="el-GR" sz="2400" b="1">
                <a:solidFill>
                  <a:schemeClr val="accent1"/>
                </a:solidFill>
              </a:rPr>
              <a:t>μεταφορά της ακολουθίας των </a:t>
            </a:r>
            <a:r>
              <a:rPr lang="en-US" sz="2400" b="1">
                <a:solidFill>
                  <a:schemeClr val="accent1"/>
                </a:solidFill>
              </a:rPr>
              <a:t>bits</a:t>
            </a:r>
            <a:r>
              <a:rPr lang="en-US" sz="2400"/>
              <a:t> </a:t>
            </a:r>
          </a:p>
          <a:p>
            <a:pPr eaLnBrk="0" hangingPunct="0">
              <a:spcBef>
                <a:spcPct val="20000"/>
              </a:spcBef>
              <a:buClr>
                <a:srgbClr val="C700C7"/>
              </a:buClr>
              <a:buSzPct val="64000"/>
              <a:buFont typeface="Monotype Sorts" pitchFamily="2" charset="2"/>
              <a:buNone/>
            </a:pPr>
            <a:r>
              <a:rPr lang="el-GR" sz="2400"/>
              <a:t>ξεχωριστά κατά μήκος της ζεύξης</a:t>
            </a:r>
          </a:p>
          <a:p>
            <a:endParaRPr lang="el-GR" sz="2400"/>
          </a:p>
        </p:txBody>
      </p:sp>
      <p:sp>
        <p:nvSpPr>
          <p:cNvPr id="75788" name="Line 14"/>
          <p:cNvSpPr>
            <a:spLocks noChangeShapeType="1"/>
          </p:cNvSpPr>
          <p:nvPr/>
        </p:nvSpPr>
        <p:spPr bwMode="auto">
          <a:xfrm flipV="1">
            <a:off x="4284663" y="4005263"/>
            <a:ext cx="142875" cy="792162"/>
          </a:xfrm>
          <a:prstGeom prst="line">
            <a:avLst/>
          </a:prstGeom>
          <a:noFill/>
          <a:ln w="12700">
            <a:solidFill>
              <a:schemeClr val="tx1"/>
            </a:solidFill>
            <a:round/>
            <a:headEnd type="none" w="sm" len="sm"/>
            <a:tailEnd type="triangle" w="sm" len="sm"/>
          </a:ln>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r>
              <a:rPr lang="el-GR" smtClean="0"/>
              <a:t>Φυσικό επίπεδο</a:t>
            </a:r>
          </a:p>
        </p:txBody>
      </p:sp>
      <p:sp>
        <p:nvSpPr>
          <p:cNvPr id="76803" name="Content Placeholder 2"/>
          <p:cNvSpPr>
            <a:spLocks noGrp="1"/>
          </p:cNvSpPr>
          <p:nvPr>
            <p:ph idx="4294967295"/>
          </p:nvPr>
        </p:nvSpPr>
        <p:spPr>
          <a:xfrm>
            <a:off x="0" y="1143000"/>
            <a:ext cx="9144000" cy="4648200"/>
          </a:xfrm>
        </p:spPr>
        <p:txBody>
          <a:bodyPr/>
          <a:lstStyle/>
          <a:p>
            <a:r>
              <a:rPr lang="el-GR" smtClean="0"/>
              <a:t>Χειρίζεται τη </a:t>
            </a:r>
            <a:r>
              <a:rPr lang="el-GR" b="1" smtClean="0">
                <a:solidFill>
                  <a:srgbClr val="3333FF"/>
                </a:solidFill>
              </a:rPr>
              <a:t>μεταφορά της ακολουθίας των </a:t>
            </a:r>
            <a:r>
              <a:rPr lang="en-US" b="1" smtClean="0">
                <a:solidFill>
                  <a:srgbClr val="3333FF"/>
                </a:solidFill>
              </a:rPr>
              <a:t>bits</a:t>
            </a:r>
            <a:r>
              <a:rPr lang="en-US" smtClean="0"/>
              <a:t> </a:t>
            </a:r>
            <a:r>
              <a:rPr lang="el-GR" smtClean="0"/>
              <a:t>ξεχωριστά κατά μήκος της ζεύξης</a:t>
            </a:r>
          </a:p>
          <a:p>
            <a:endParaRPr lang="el-GR" smtClean="0"/>
          </a:p>
          <a:p>
            <a:endParaRPr lang="el-GR" smtClean="0"/>
          </a:p>
          <a:p>
            <a:pPr lvl="1">
              <a:buFont typeface="Monotype Sorts" pitchFamily="2" charset="2"/>
              <a:buNone/>
            </a:pPr>
            <a:endParaRPr lang="en-US" smtClean="0">
              <a:sym typeface="Wingdings" pitchFamily="2" charset="2"/>
            </a:endParaRPr>
          </a:p>
          <a:p>
            <a:pPr lvl="1">
              <a:buFont typeface="Monotype Sorts" pitchFamily="2" charset="2"/>
              <a:buNone/>
            </a:pPr>
            <a:endParaRPr lang="en-US" smtClean="0">
              <a:sym typeface="Wingdings" pitchFamily="2" charset="2"/>
            </a:endParaRPr>
          </a:p>
          <a:p>
            <a:pPr lvl="1">
              <a:buFont typeface="Monotype Sorts" pitchFamily="2" charset="2"/>
              <a:buNone/>
            </a:pPr>
            <a:endParaRPr lang="el-GR" smtClean="0">
              <a:sym typeface="Wingdings" pitchFamily="2" charset="2"/>
            </a:endParaRPr>
          </a:p>
          <a:p>
            <a:pPr lvl="1">
              <a:buFont typeface="Monotype Sorts" pitchFamily="2" charset="2"/>
              <a:buNone/>
            </a:pPr>
            <a:endParaRPr lang="en-US" smtClean="0">
              <a:sym typeface="Wingdings" pitchFamily="2" charset="2"/>
            </a:endParaRPr>
          </a:p>
          <a:p>
            <a:pPr>
              <a:buFont typeface="Monotype Sorts" pitchFamily="2" charset="2"/>
              <a:buNone/>
            </a:pPr>
            <a:r>
              <a:rPr lang="el-GR" smtClean="0">
                <a:sym typeface="Wingdings" pitchFamily="2" charset="2"/>
              </a:rPr>
              <a:t> </a:t>
            </a:r>
            <a:r>
              <a:rPr lang="el-GR" sz="2000" smtClean="0"/>
              <a:t>Τα </a:t>
            </a:r>
            <a:r>
              <a:rPr lang="en-US" sz="2000" smtClean="0"/>
              <a:t>bits </a:t>
            </a:r>
            <a:r>
              <a:rPr lang="el-GR" sz="2000" smtClean="0"/>
              <a:t>στέλνονται </a:t>
            </a:r>
            <a:r>
              <a:rPr lang="el-GR" sz="2000" b="1" smtClean="0">
                <a:solidFill>
                  <a:schemeClr val="accent1"/>
                </a:solidFill>
              </a:rPr>
              <a:t>διαδίδοντας ηλεκτρομαγνητικά κύματα</a:t>
            </a:r>
            <a:r>
              <a:rPr lang="el-GR" sz="2000" smtClean="0"/>
              <a:t> ή </a:t>
            </a:r>
            <a:r>
              <a:rPr lang="el-GR" sz="2000" b="1" smtClean="0">
                <a:solidFill>
                  <a:schemeClr val="accent1"/>
                </a:solidFill>
              </a:rPr>
              <a:t>οπτικούς παλμούς</a:t>
            </a:r>
            <a:r>
              <a:rPr lang="el-GR" sz="2000" smtClean="0"/>
              <a:t> κατα μήκος του φυσικού μέσου</a:t>
            </a:r>
          </a:p>
          <a:p>
            <a:pPr lvl="1"/>
            <a:r>
              <a:rPr lang="el-GR" smtClean="0"/>
              <a:t>Συνεστραμμένο χάλκινο καλώδιο </a:t>
            </a:r>
            <a:r>
              <a:rPr lang="en-US" smtClean="0"/>
              <a:t>(twisted pair copper wire)</a:t>
            </a:r>
            <a:endParaRPr lang="el-GR" smtClean="0"/>
          </a:p>
          <a:p>
            <a:pPr lvl="1"/>
            <a:r>
              <a:rPr lang="el-GR" smtClean="0"/>
              <a:t>Ομοαξονικό καλώδιο</a:t>
            </a:r>
            <a:r>
              <a:rPr lang="en-US" smtClean="0"/>
              <a:t> (coaxial cable)</a:t>
            </a:r>
            <a:endParaRPr lang="el-GR" smtClean="0"/>
          </a:p>
          <a:p>
            <a:pPr lvl="1"/>
            <a:r>
              <a:rPr lang="el-GR" smtClean="0"/>
              <a:t>Επίγειο φάσμα ραδιοσυχνοτήτων</a:t>
            </a:r>
          </a:p>
          <a:p>
            <a:pPr lvl="1"/>
            <a:r>
              <a:rPr lang="el-GR" smtClean="0"/>
              <a:t>Δορυφορικό φάσμα ραδιοσυχνοτήτων</a:t>
            </a:r>
          </a:p>
        </p:txBody>
      </p:sp>
      <p:sp>
        <p:nvSpPr>
          <p:cNvPr id="76804" name="Text Box 5"/>
          <p:cNvSpPr txBox="1">
            <a:spLocks noChangeArrowheads="1"/>
          </p:cNvSpPr>
          <p:nvPr/>
        </p:nvSpPr>
        <p:spPr bwMode="auto">
          <a:xfrm>
            <a:off x="107950" y="2205038"/>
            <a:ext cx="9036050" cy="701675"/>
          </a:xfrm>
          <a:prstGeom prst="rect">
            <a:avLst/>
          </a:prstGeom>
          <a:noFill/>
          <a:ln w="12700">
            <a:noFill/>
            <a:miter lim="800000"/>
            <a:headEnd type="none" w="sm" len="sm"/>
            <a:tailEnd type="none" w="sm" len="sm"/>
          </a:ln>
        </p:spPr>
        <p:txBody>
          <a:bodyPr>
            <a:spAutoFit/>
          </a:bodyPr>
          <a:lstStyle/>
          <a:p>
            <a:pPr algn="l"/>
            <a:r>
              <a:rPr lang="el-GR" sz="2000"/>
              <a:t>Η ζεύξη παραδίδει </a:t>
            </a:r>
            <a:r>
              <a:rPr lang="en-US" sz="2000" b="1">
                <a:solidFill>
                  <a:srgbClr val="008000"/>
                </a:solidFill>
              </a:rPr>
              <a:t>bits </a:t>
            </a:r>
            <a:r>
              <a:rPr lang="el-GR" sz="2000" b="1">
                <a:solidFill>
                  <a:srgbClr val="008000"/>
                </a:solidFill>
              </a:rPr>
              <a:t>αφού πρώτα τα μετατρέψει σε σήματα</a:t>
            </a:r>
            <a:r>
              <a:rPr lang="el-GR" sz="2000"/>
              <a:t> τα οποία διαδίδονται μέσω ενός καναλιού</a:t>
            </a:r>
          </a:p>
        </p:txBody>
      </p:sp>
      <p:sp>
        <p:nvSpPr>
          <p:cNvPr id="76805" name="Text Box 6"/>
          <p:cNvSpPr txBox="1">
            <a:spLocks noChangeArrowheads="1"/>
          </p:cNvSpPr>
          <p:nvPr/>
        </p:nvSpPr>
        <p:spPr bwMode="auto">
          <a:xfrm>
            <a:off x="179388" y="3141663"/>
            <a:ext cx="8548687" cy="457200"/>
          </a:xfrm>
          <a:prstGeom prst="rect">
            <a:avLst/>
          </a:prstGeom>
          <a:noFill/>
          <a:ln w="12700">
            <a:noFill/>
            <a:miter lim="800000"/>
            <a:headEnd type="none" w="sm" len="sm"/>
            <a:tailEnd type="none" w="sm" len="sm"/>
          </a:ln>
        </p:spPr>
        <p:txBody>
          <a:bodyPr wrap="none">
            <a:spAutoFit/>
          </a:bodyPr>
          <a:lstStyle/>
          <a:p>
            <a:r>
              <a:rPr lang="el-GR" sz="2400">
                <a:sym typeface="Webdings" pitchFamily="18" charset="2"/>
              </a:rPr>
              <a:t></a:t>
            </a:r>
            <a:r>
              <a:rPr lang="en-US" sz="2400">
                <a:sym typeface="Webdings" pitchFamily="18" charset="2"/>
              </a:rPr>
              <a:t> </a:t>
            </a:r>
            <a:r>
              <a:rPr lang="el-GR" sz="2400"/>
              <a:t>Σήμα καλείται η </a:t>
            </a:r>
            <a:r>
              <a:rPr lang="el-GR" sz="2400" b="1">
                <a:solidFill>
                  <a:schemeClr val="accent1"/>
                </a:solidFill>
              </a:rPr>
              <a:t>υπέρθεση ηλεκτρομαγνητικών κυμάτων</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l-GR" smtClean="0"/>
              <a:t>  Μετάδοση ΄Ηχου</a:t>
            </a:r>
          </a:p>
        </p:txBody>
      </p:sp>
      <p:sp>
        <p:nvSpPr>
          <p:cNvPr id="77827" name="Rectangle 3"/>
          <p:cNvSpPr>
            <a:spLocks noGrp="1" noChangeArrowheads="1"/>
          </p:cNvSpPr>
          <p:nvPr>
            <p:ph type="body" idx="4294967295"/>
          </p:nvPr>
        </p:nvSpPr>
        <p:spPr>
          <a:xfrm>
            <a:off x="349250" y="1143000"/>
            <a:ext cx="8794750" cy="4648200"/>
          </a:xfrm>
        </p:spPr>
        <p:txBody>
          <a:bodyPr/>
          <a:lstStyle/>
          <a:p>
            <a:r>
              <a:rPr lang="el-GR" smtClean="0"/>
              <a:t>Ενα κύμα που διαδίδεται στον χώρο με τον χρόνο ... </a:t>
            </a:r>
          </a:p>
          <a:p>
            <a:pPr>
              <a:buFont typeface="Monotype Sorts" pitchFamily="2" charset="2"/>
              <a:buNone/>
            </a:pPr>
            <a:r>
              <a:rPr lang="el-GR" smtClean="0"/>
              <a:t> (πολύ απλά) </a:t>
            </a:r>
            <a:r>
              <a:rPr lang="en-US" smtClean="0"/>
              <a:t>“</a:t>
            </a:r>
            <a:r>
              <a:rPr lang="el-GR" smtClean="0"/>
              <a:t>Μεταβολή πίεσης στον αέρα</a:t>
            </a:r>
            <a:r>
              <a:rPr lang="en-US" smtClean="0"/>
              <a:t>”</a:t>
            </a:r>
            <a:endParaRPr lang="el-GR" smtClean="0"/>
          </a:p>
          <a:p>
            <a:pPr>
              <a:buFont typeface="Monotype Sorts" pitchFamily="2" charset="2"/>
              <a:buNone/>
            </a:pPr>
            <a:endParaRPr lang="en-US" smtClean="0"/>
          </a:p>
          <a:p>
            <a:r>
              <a:rPr lang="el-GR" smtClean="0"/>
              <a:t>Το μικρόφωνο μετατρέπει μεταβολή πίεσης σε ηλεκτρικό σήμα</a:t>
            </a:r>
          </a:p>
          <a:p>
            <a:r>
              <a:rPr lang="el-GR" smtClean="0"/>
              <a:t>Γίνεται δειγματοληψία και μετατροπή του ηλεκτρικού σήματος σε αριθμούς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4294967295"/>
          </p:nvPr>
        </p:nvSpPr>
        <p:spPr>
          <a:xfrm>
            <a:off x="0" y="1989138"/>
            <a:ext cx="9601200" cy="4648200"/>
          </a:xfrm>
        </p:spPr>
        <p:txBody>
          <a:bodyPr/>
          <a:lstStyle/>
          <a:p>
            <a:pPr marL="457200" indent="-457200">
              <a:buFont typeface="Monotype Sorts" pitchFamily="2" charset="2"/>
              <a:buAutoNum type="arabicPeriod"/>
            </a:pPr>
            <a:r>
              <a:rPr lang="el-GR" b="1" smtClean="0">
                <a:solidFill>
                  <a:srgbClr val="E8742C"/>
                </a:solidFill>
              </a:rPr>
              <a:t>Διαδίδονται </a:t>
            </a:r>
          </a:p>
          <a:p>
            <a:pPr marL="457200" indent="-457200">
              <a:buFont typeface="Wingdings" pitchFamily="2" charset="2"/>
              <a:buChar char="h"/>
            </a:pPr>
            <a:r>
              <a:rPr lang="el-GR" smtClean="0"/>
              <a:t>Μετακινούνται δηλαδή απο το ένα μέρος στο άλλο,</a:t>
            </a:r>
          </a:p>
          <a:p>
            <a:pPr marL="457200" indent="-457200">
              <a:buFont typeface="Wingdings" pitchFamily="2" charset="2"/>
              <a:buNone/>
            </a:pPr>
            <a:r>
              <a:rPr lang="el-GR" smtClean="0"/>
              <a:t>     όπως από ένα πομπό σε ένα δέκτη</a:t>
            </a:r>
          </a:p>
          <a:p>
            <a:pPr marL="457200" indent="-457200">
              <a:buFont typeface="Wingdings" pitchFamily="2" charset="2"/>
              <a:buNone/>
            </a:pPr>
            <a:endParaRPr lang="el-GR" smtClean="0"/>
          </a:p>
          <a:p>
            <a:pPr marL="457200" indent="-457200">
              <a:buFont typeface="Monotype Sorts" pitchFamily="2" charset="2"/>
              <a:buAutoNum type="arabicPeriod" startAt="2"/>
            </a:pPr>
            <a:r>
              <a:rPr lang="el-GR" b="1" smtClean="0">
                <a:solidFill>
                  <a:srgbClr val="E97A27"/>
                </a:solidFill>
              </a:rPr>
              <a:t>Περιέχουν ενέργεια</a:t>
            </a:r>
            <a:r>
              <a:rPr lang="el-GR" smtClean="0">
                <a:solidFill>
                  <a:srgbClr val="E97A27"/>
                </a:solidFill>
              </a:rPr>
              <a:t> </a:t>
            </a:r>
            <a:r>
              <a:rPr lang="el-GR" smtClean="0"/>
              <a:t>η οποία μπορεί να χρησιμοποιηθεί για τη μεταφορά</a:t>
            </a:r>
            <a:r>
              <a:rPr lang="el-GR" sz="1900" smtClean="0"/>
              <a:t> </a:t>
            </a:r>
            <a:r>
              <a:rPr lang="el-GR" smtClean="0"/>
              <a:t>μηνυμάτων</a:t>
            </a:r>
          </a:p>
        </p:txBody>
      </p:sp>
      <p:sp>
        <p:nvSpPr>
          <p:cNvPr id="78851" name="Text Box 4"/>
          <p:cNvSpPr txBox="1">
            <a:spLocks noChangeArrowheads="1"/>
          </p:cNvSpPr>
          <p:nvPr/>
        </p:nvSpPr>
        <p:spPr bwMode="auto">
          <a:xfrm>
            <a:off x="142875" y="1341438"/>
            <a:ext cx="4576763" cy="457200"/>
          </a:xfrm>
          <a:prstGeom prst="rect">
            <a:avLst/>
          </a:prstGeom>
          <a:noFill/>
          <a:ln w="12700">
            <a:noFill/>
            <a:miter lim="800000"/>
            <a:headEnd type="none" w="sm" len="sm"/>
            <a:tailEnd type="none" w="sm" len="sm"/>
          </a:ln>
        </p:spPr>
        <p:txBody>
          <a:bodyPr wrap="none">
            <a:spAutoFit/>
          </a:bodyPr>
          <a:lstStyle/>
          <a:p>
            <a:r>
              <a:rPr lang="el-GR" sz="2400"/>
              <a:t>Έχουν δύο σημαντικές ιδιότητες</a:t>
            </a:r>
            <a:r>
              <a:rPr lang="en-US" sz="2400"/>
              <a:t>:</a:t>
            </a:r>
            <a:endParaRPr lang="el-GR" sz="2400"/>
          </a:p>
        </p:txBody>
      </p:sp>
      <p:sp>
        <p:nvSpPr>
          <p:cNvPr id="5" name="Rectangle 2"/>
          <p:cNvSpPr txBox="1">
            <a:spLocks noChangeArrowheads="1"/>
          </p:cNvSpPr>
          <p:nvPr/>
        </p:nvSpPr>
        <p:spPr bwMode="auto">
          <a:xfrm>
            <a:off x="0" y="428625"/>
            <a:ext cx="8575675" cy="544513"/>
          </a:xfrm>
          <a:prstGeom prst="rect">
            <a:avLst/>
          </a:prstGeom>
          <a:noFill/>
          <a:ln w="9525">
            <a:noFill/>
            <a:miter lim="800000"/>
            <a:headEnd/>
            <a:tailEnd/>
          </a:ln>
        </p:spPr>
        <p:txBody>
          <a:bodyPr lIns="92075" tIns="46038" rIns="92075" bIns="46038" anchor="b"/>
          <a:lstStyle/>
          <a:p>
            <a:pPr algn="l" eaLnBrk="0" hangingPunct="0">
              <a:defRPr/>
            </a:pPr>
            <a:r>
              <a:rPr lang="el-GR" sz="3200" kern="0" dirty="0">
                <a:solidFill>
                  <a:srgbClr val="000066"/>
                </a:solidFill>
                <a:latin typeface="+mj-lt"/>
                <a:cs typeface="+mj-cs"/>
              </a:rPr>
              <a:t>Ηλεκτρομαγνητικά κύματα</a:t>
            </a:r>
            <a:endParaRPr lang="el-GR" sz="2700" kern="0" dirty="0">
              <a:solidFill>
                <a:srgbClr val="000066"/>
              </a:solidFill>
              <a:latin typeface="+mj-lt"/>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428625"/>
            <a:ext cx="8575675" cy="544513"/>
          </a:xfrm>
        </p:spPr>
        <p:txBody>
          <a:bodyPr/>
          <a:lstStyle/>
          <a:p>
            <a:r>
              <a:rPr lang="el-GR" smtClean="0"/>
              <a:t>Ηλεκτρομαγνητικά κύματα </a:t>
            </a:r>
            <a:r>
              <a:rPr lang="el-GR" sz="2700" smtClean="0"/>
              <a:t>(συνέχεια)</a:t>
            </a:r>
          </a:p>
        </p:txBody>
      </p:sp>
      <p:sp>
        <p:nvSpPr>
          <p:cNvPr id="79875" name="Rectangle 3"/>
          <p:cNvSpPr>
            <a:spLocks noGrp="1" noChangeArrowheads="1"/>
          </p:cNvSpPr>
          <p:nvPr>
            <p:ph type="body" idx="4294967295"/>
          </p:nvPr>
        </p:nvSpPr>
        <p:spPr>
          <a:xfrm>
            <a:off x="0" y="1341438"/>
            <a:ext cx="9144000" cy="4648200"/>
          </a:xfrm>
        </p:spPr>
        <p:txBody>
          <a:bodyPr/>
          <a:lstStyle/>
          <a:p>
            <a:pPr marL="457200" indent="-457200"/>
            <a:r>
              <a:rPr lang="el-GR" smtClean="0"/>
              <a:t>Το Ηλεκτρομαγνητικό κύμα μπορεί να θεωρηθεί ως μια </a:t>
            </a:r>
          </a:p>
          <a:p>
            <a:pPr marL="457200" indent="-457200">
              <a:buFont typeface="Monotype Sorts" pitchFamily="2" charset="2"/>
              <a:buNone/>
            </a:pPr>
            <a:r>
              <a:rPr lang="el-GR" b="1" smtClean="0">
                <a:solidFill>
                  <a:srgbClr val="FF9933"/>
                </a:solidFill>
              </a:rPr>
              <a:t>    </a:t>
            </a:r>
            <a:r>
              <a:rPr lang="el-GR" b="1" u="sng" smtClean="0">
                <a:solidFill>
                  <a:srgbClr val="FF9933"/>
                </a:solidFill>
              </a:rPr>
              <a:t>ροή φωτονίων</a:t>
            </a:r>
          </a:p>
          <a:p>
            <a:pPr marL="457200" indent="-457200"/>
            <a:r>
              <a:rPr lang="el-GR" smtClean="0"/>
              <a:t>Φωτόνιο</a:t>
            </a:r>
            <a:r>
              <a:rPr lang="en-US" smtClean="0"/>
              <a:t>: </a:t>
            </a:r>
            <a:r>
              <a:rPr lang="el-GR" b="1" smtClean="0">
                <a:solidFill>
                  <a:srgbClr val="3333FF"/>
                </a:solidFill>
              </a:rPr>
              <a:t>μικρή ριπή ηλεκτρομαγνητικής ενέργειας</a:t>
            </a:r>
          </a:p>
          <a:p>
            <a:pPr marL="457200" indent="-457200">
              <a:buFont typeface="Monotype Sorts" pitchFamily="2" charset="2"/>
              <a:buNone/>
            </a:pPr>
            <a:endParaRPr lang="el-GR" smtClean="0"/>
          </a:p>
          <a:p>
            <a:pPr marL="457200" indent="-457200">
              <a:buFont typeface="Monotype Sorts" pitchFamily="2" charset="2"/>
              <a:buNone/>
            </a:pPr>
            <a:r>
              <a:rPr lang="el-GR" smtClean="0"/>
              <a:t>   Η </a:t>
            </a:r>
            <a:r>
              <a:rPr lang="el-GR" b="1" smtClean="0"/>
              <a:t>ενέργεια μεταφέρεται</a:t>
            </a:r>
            <a:r>
              <a:rPr lang="el-GR" smtClean="0"/>
              <a:t> από </a:t>
            </a:r>
            <a:r>
              <a:rPr lang="el-GR" b="1" u="sng" smtClean="0">
                <a:solidFill>
                  <a:srgbClr val="FF9933"/>
                </a:solidFill>
              </a:rPr>
              <a:t>φωτόνια</a:t>
            </a:r>
          </a:p>
          <a:p>
            <a:pPr marL="457200" indent="-457200">
              <a:buFont typeface="Monotype Sorts" pitchFamily="2" charset="2"/>
              <a:buNone/>
            </a:pPr>
            <a:endParaRPr lang="el-GR" smtClean="0"/>
          </a:p>
          <a:p>
            <a:pPr marL="457200" indent="-457200">
              <a:buFont typeface="Wingdings" pitchFamily="2" charset="2"/>
              <a:buChar char="h"/>
            </a:pPr>
            <a:r>
              <a:rPr lang="el-GR" sz="2300" smtClean="0"/>
              <a:t>Το φαινόμενο διάδοσης προκαλείται από τις </a:t>
            </a:r>
            <a:r>
              <a:rPr lang="el-GR" sz="2300" b="1" smtClean="0">
                <a:solidFill>
                  <a:srgbClr val="008000"/>
                </a:solidFill>
              </a:rPr>
              <a:t>αλληλεπιδράσεις </a:t>
            </a:r>
          </a:p>
          <a:p>
            <a:pPr marL="457200" indent="-457200">
              <a:buFont typeface="Wingdings" pitchFamily="2" charset="2"/>
              <a:buNone/>
            </a:pPr>
            <a:r>
              <a:rPr lang="el-GR" sz="2300" b="1" smtClean="0">
                <a:solidFill>
                  <a:srgbClr val="008000"/>
                </a:solidFill>
              </a:rPr>
              <a:t>	ενός </a:t>
            </a:r>
            <a:r>
              <a:rPr lang="el-GR" sz="2300" b="1" u="sng" smtClean="0">
                <a:solidFill>
                  <a:srgbClr val="008000"/>
                </a:solidFill>
              </a:rPr>
              <a:t>ταλαντούμενου</a:t>
            </a:r>
            <a:r>
              <a:rPr lang="el-GR" sz="2300" b="1" smtClean="0">
                <a:solidFill>
                  <a:srgbClr val="008000"/>
                </a:solidFill>
              </a:rPr>
              <a:t> ηλεκτρικού πεδίου και ενός </a:t>
            </a:r>
            <a:r>
              <a:rPr lang="el-GR" sz="2300" b="1" u="sng" smtClean="0">
                <a:solidFill>
                  <a:srgbClr val="008000"/>
                </a:solidFill>
              </a:rPr>
              <a:t>ταλαντούμενου</a:t>
            </a:r>
            <a:r>
              <a:rPr lang="el-GR" sz="2300" b="1" smtClean="0">
                <a:solidFill>
                  <a:srgbClr val="008000"/>
                </a:solidFill>
              </a:rPr>
              <a:t> μαγνητικού πεδίου</a:t>
            </a:r>
            <a:r>
              <a:rPr lang="el-GR" sz="2300" smtClean="0"/>
              <a:t> </a:t>
            </a:r>
            <a:r>
              <a:rPr lang="el-GR" sz="2300" b="1" smtClean="0"/>
              <a:t>τα οποία ωθούν το ένα </a:t>
            </a:r>
          </a:p>
          <a:p>
            <a:pPr marL="457200" indent="-457200">
              <a:buFont typeface="Wingdings" pitchFamily="2" charset="2"/>
              <a:buNone/>
            </a:pPr>
            <a:r>
              <a:rPr lang="el-GR" sz="2300" b="1" smtClean="0"/>
              <a:t>	το άλλο</a:t>
            </a:r>
            <a:r>
              <a:rPr lang="el-GR" sz="2300" smtClean="0"/>
              <a:t> στο κενό ή σε ένα άλλο μέσο διάδοσης</a:t>
            </a:r>
          </a:p>
          <a:p>
            <a:pPr marL="457200" indent="-457200">
              <a:buFont typeface="Wingdings" pitchFamily="2" charset="2"/>
              <a:buNone/>
            </a:pPr>
            <a:endParaRPr lang="el-GR"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l-GR" smtClean="0"/>
              <a:t>Βασικές αρχές</a:t>
            </a:r>
          </a:p>
        </p:txBody>
      </p:sp>
      <p:sp>
        <p:nvSpPr>
          <p:cNvPr id="80899" name="Rectangle 3"/>
          <p:cNvSpPr>
            <a:spLocks noGrp="1" noChangeArrowheads="1"/>
          </p:cNvSpPr>
          <p:nvPr>
            <p:ph type="body" idx="1"/>
          </p:nvPr>
        </p:nvSpPr>
        <p:spPr>
          <a:xfrm>
            <a:off x="0" y="1143000"/>
            <a:ext cx="9144000" cy="4648200"/>
          </a:xfrm>
        </p:spPr>
        <p:txBody>
          <a:bodyPr/>
          <a:lstStyle/>
          <a:p>
            <a:pPr>
              <a:buFont typeface="Wingdings" pitchFamily="2" charset="2"/>
              <a:buNone/>
            </a:pPr>
            <a:r>
              <a:rPr lang="el-GR" sz="2800" b="1" smtClean="0"/>
              <a:t>Ένα μεταβαλλόμενο μαγνητικό πεδίο παράγει ένα μεταβαλλόμενο ηλεκτρικό πεδίο</a:t>
            </a:r>
            <a:r>
              <a:rPr lang="en-US" sz="2800" b="1" smtClean="0"/>
              <a:t> </a:t>
            </a:r>
            <a:r>
              <a:rPr lang="en-US" sz="2800" smtClean="0"/>
              <a:t>(</a:t>
            </a:r>
            <a:r>
              <a:rPr lang="en-US" sz="2800" i="1" smtClean="0"/>
              <a:t>Faraday</a:t>
            </a:r>
            <a:r>
              <a:rPr lang="en-US" sz="2800" smtClean="0"/>
              <a:t>)</a:t>
            </a:r>
            <a:endParaRPr lang="el-GR" sz="2800" smtClean="0"/>
          </a:p>
          <a:p>
            <a:pPr>
              <a:buFont typeface="Wingdings" pitchFamily="2" charset="2"/>
              <a:buNone/>
            </a:pPr>
            <a:endParaRPr lang="el-GR" sz="2800" smtClean="0"/>
          </a:p>
          <a:p>
            <a:pPr>
              <a:buSzPct val="115000"/>
              <a:buFont typeface="Wingdings" pitchFamily="2" charset="2"/>
              <a:buNone/>
            </a:pPr>
            <a:r>
              <a:rPr lang="el-GR" sz="2800" smtClean="0"/>
              <a:t>Σε ένα </a:t>
            </a:r>
            <a:r>
              <a:rPr lang="el-GR" sz="2800" b="1" smtClean="0">
                <a:solidFill>
                  <a:srgbClr val="008000"/>
                </a:solidFill>
              </a:rPr>
              <a:t>ηλεκτρομαγνητικό κύμα</a:t>
            </a:r>
            <a:r>
              <a:rPr lang="el-GR" sz="2800" smtClean="0"/>
              <a:t>, ένα μεταβαλλόμενο πεδίο επάγει ένα </a:t>
            </a:r>
            <a:r>
              <a:rPr lang="el-GR" sz="2800" b="1" smtClean="0">
                <a:solidFill>
                  <a:srgbClr val="008000"/>
                </a:solidFill>
              </a:rPr>
              <a:t>μεταβαλλόμενο ηλεκτρικό πεδίο</a:t>
            </a:r>
            <a:r>
              <a:rPr lang="el-GR" sz="2800" smtClean="0"/>
              <a:t>, το οποίο με τη σειρά του δημιουργεί </a:t>
            </a:r>
            <a:r>
              <a:rPr lang="en-US" sz="2800" smtClean="0"/>
              <a:t> </a:t>
            </a:r>
            <a:r>
              <a:rPr lang="el-GR" sz="2800" smtClean="0"/>
              <a:t>ένα </a:t>
            </a:r>
            <a:r>
              <a:rPr lang="el-GR" sz="2800" b="1" smtClean="0">
                <a:solidFill>
                  <a:srgbClr val="008000"/>
                </a:solidFill>
              </a:rPr>
              <a:t>μεταβαλλόμενο μαγνητικό πεδίο</a:t>
            </a:r>
            <a:r>
              <a:rPr lang="el-GR" sz="2800" smtClean="0"/>
              <a:t> κ.ο.κ ... προκαλώντας έτσι τη </a:t>
            </a:r>
            <a:r>
              <a:rPr lang="el-GR" sz="2800" b="1" smtClean="0">
                <a:solidFill>
                  <a:schemeClr val="accent1"/>
                </a:solidFill>
              </a:rPr>
              <a:t>διάδοση του κύματος</a:t>
            </a:r>
            <a:r>
              <a:rPr lang="el-GR" sz="2800" smtClean="0"/>
              <a:t> (</a:t>
            </a:r>
            <a:r>
              <a:rPr lang="en-US" sz="2800" smtClean="0"/>
              <a:t>Maxwell)</a:t>
            </a:r>
            <a:endParaRPr lang="el-GR" sz="2800" smtClean="0"/>
          </a:p>
          <a:p>
            <a:endParaRPr lang="el-GR" sz="20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r>
              <a:rPr lang="el-GR" smtClean="0"/>
              <a:t>Ηλεκτρομαγνητικό κύμα  (συνέχεια)</a:t>
            </a:r>
          </a:p>
        </p:txBody>
      </p:sp>
      <p:sp>
        <p:nvSpPr>
          <p:cNvPr id="81923" name="Rectangle 3"/>
          <p:cNvSpPr>
            <a:spLocks noGrp="1" noChangeArrowheads="1"/>
          </p:cNvSpPr>
          <p:nvPr>
            <p:ph type="body" idx="4294967295"/>
          </p:nvPr>
        </p:nvSpPr>
        <p:spPr>
          <a:xfrm>
            <a:off x="0" y="1196975"/>
            <a:ext cx="9144000" cy="4648200"/>
          </a:xfrm>
        </p:spPr>
        <p:txBody>
          <a:bodyPr/>
          <a:lstStyle/>
          <a:p>
            <a:r>
              <a:rPr lang="el-GR" smtClean="0"/>
              <a:t>Περιγράφεται από τη </a:t>
            </a:r>
            <a:r>
              <a:rPr lang="el-GR" b="1" i="1" smtClean="0">
                <a:solidFill>
                  <a:srgbClr val="FF9933"/>
                </a:solidFill>
              </a:rPr>
              <a:t>συχνότητα</a:t>
            </a:r>
            <a:r>
              <a:rPr lang="en-US" smtClean="0"/>
              <a:t>: </a:t>
            </a:r>
            <a:r>
              <a:rPr lang="el-GR" b="1" smtClean="0"/>
              <a:t>αριθμός ταλαντώσεων των ηλεκτρικών και μαγνητικών πεδίων στην μονάδα του χρόνου</a:t>
            </a:r>
          </a:p>
          <a:p>
            <a:pPr>
              <a:buFont typeface="Monotype Sorts" pitchFamily="2" charset="2"/>
              <a:buNone/>
            </a:pPr>
            <a:r>
              <a:rPr lang="el-GR" smtClean="0"/>
              <a:t>         </a:t>
            </a:r>
            <a:r>
              <a:rPr lang="el-GR" smtClean="0">
                <a:sym typeface="Wingdings" pitchFamily="2" charset="2"/>
              </a:rPr>
              <a:t></a:t>
            </a:r>
            <a:r>
              <a:rPr lang="en-US" smtClean="0"/>
              <a:t>1Hertz </a:t>
            </a:r>
            <a:r>
              <a:rPr lang="el-GR" smtClean="0"/>
              <a:t>αντιστοιχεί σε μια πλήρη ταλάντωση ανά δευτερόλεπτο</a:t>
            </a:r>
          </a:p>
          <a:p>
            <a:pPr>
              <a:buFont typeface="Monotype Sorts" pitchFamily="2" charset="2"/>
              <a:buNone/>
            </a:pPr>
            <a:r>
              <a:rPr lang="el-GR" smtClean="0"/>
              <a:t>    και το </a:t>
            </a:r>
            <a:r>
              <a:rPr lang="el-GR" b="1" i="1" smtClean="0">
                <a:solidFill>
                  <a:srgbClr val="FF9933"/>
                </a:solidFill>
              </a:rPr>
              <a:t>μήκος κύματος</a:t>
            </a:r>
            <a:r>
              <a:rPr lang="en-US" smtClean="0"/>
              <a:t>: </a:t>
            </a:r>
            <a:r>
              <a:rPr lang="el-GR" smtClean="0"/>
              <a:t>λόγος </a:t>
            </a:r>
            <a:r>
              <a:rPr lang="el-GR" b="1" smtClean="0"/>
              <a:t>ταχύτητας διάδοσης</a:t>
            </a:r>
            <a:r>
              <a:rPr lang="el-GR" smtClean="0"/>
              <a:t> προς </a:t>
            </a:r>
            <a:r>
              <a:rPr lang="el-GR" b="1" smtClean="0"/>
              <a:t>συχνότητα</a:t>
            </a:r>
          </a:p>
          <a:p>
            <a:pPr>
              <a:buFont typeface="Monotype Sorts" pitchFamily="2" charset="2"/>
              <a:buNone/>
            </a:pPr>
            <a:endParaRPr lang="el-GR" b="1" smtClean="0"/>
          </a:p>
        </p:txBody>
      </p:sp>
      <p:sp>
        <p:nvSpPr>
          <p:cNvPr id="81924" name="Text Box 4"/>
          <p:cNvSpPr txBox="1">
            <a:spLocks noChangeArrowheads="1"/>
          </p:cNvSpPr>
          <p:nvPr/>
        </p:nvSpPr>
        <p:spPr bwMode="auto">
          <a:xfrm>
            <a:off x="0" y="4267200"/>
            <a:ext cx="9982200" cy="1917700"/>
          </a:xfrm>
          <a:prstGeom prst="rect">
            <a:avLst/>
          </a:prstGeom>
          <a:noFill/>
          <a:ln w="12700">
            <a:noFill/>
            <a:miter lim="800000"/>
            <a:headEnd type="none" w="sm" len="sm"/>
            <a:tailEnd type="none" w="sm" len="sm"/>
          </a:ln>
        </p:spPr>
        <p:txBody>
          <a:bodyPr>
            <a:spAutoFit/>
          </a:bodyPr>
          <a:lstStyle/>
          <a:p>
            <a:pPr algn="l">
              <a:buFont typeface="Webdings" pitchFamily="18" charset="2"/>
              <a:buChar char="U"/>
            </a:pPr>
            <a:r>
              <a:rPr lang="el-GR" sz="2400"/>
              <a:t> Τα δίκτυα επικοινωνιών μεταδίδουν πληροφορία μέσω  ηλεκτρομαγνητικών κυμάτων</a:t>
            </a:r>
          </a:p>
          <a:p>
            <a:pPr algn="l">
              <a:buFont typeface="Webdings" pitchFamily="18" charset="2"/>
              <a:buNone/>
            </a:pPr>
            <a:endParaRPr lang="el-GR" sz="2400"/>
          </a:p>
          <a:p>
            <a:pPr algn="l"/>
            <a:r>
              <a:rPr lang="el-GR" sz="2400"/>
              <a:t>Τα </a:t>
            </a:r>
            <a:r>
              <a:rPr lang="el-GR" sz="2400" b="1">
                <a:solidFill>
                  <a:srgbClr val="008000"/>
                </a:solidFill>
              </a:rPr>
              <a:t>ηλεκτρόνια</a:t>
            </a:r>
            <a:r>
              <a:rPr lang="el-GR" sz="2400"/>
              <a:t> στα σύρματα ή στο καλώδιο μίας γραμμής χαλκού</a:t>
            </a:r>
          </a:p>
          <a:p>
            <a:pPr algn="l"/>
            <a:r>
              <a:rPr lang="el-GR" sz="2400" b="1">
                <a:solidFill>
                  <a:srgbClr val="008000"/>
                </a:solidFill>
              </a:rPr>
              <a:t>αλληλοεπιδρούν με το ηλεκτρομαγνητικό κύμα και το οδηγούν</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smtClean="0"/>
              <a:t>Βασικά στοιχεία ηλεκτρικού ρεύματος</a:t>
            </a:r>
          </a:p>
        </p:txBody>
      </p:sp>
      <p:sp>
        <p:nvSpPr>
          <p:cNvPr id="82947" name="Rectangle 3"/>
          <p:cNvSpPr>
            <a:spLocks noGrp="1" noChangeArrowheads="1"/>
          </p:cNvSpPr>
          <p:nvPr>
            <p:ph type="body" idx="1"/>
          </p:nvPr>
        </p:nvSpPr>
        <p:spPr>
          <a:xfrm>
            <a:off x="0" y="1341438"/>
            <a:ext cx="9144000" cy="4267200"/>
          </a:xfrm>
        </p:spPr>
        <p:txBody>
          <a:bodyPr/>
          <a:lstStyle/>
          <a:p>
            <a:r>
              <a:rPr lang="el-GR" sz="2300" smtClean="0"/>
              <a:t>Η </a:t>
            </a:r>
            <a:r>
              <a:rPr lang="el-GR" sz="2300" smtClean="0">
                <a:solidFill>
                  <a:schemeClr val="hlink"/>
                </a:solidFill>
              </a:rPr>
              <a:t>ροή φορτίου</a:t>
            </a:r>
            <a:r>
              <a:rPr lang="el-GR" sz="2300" smtClean="0"/>
              <a:t> ονομάζεται </a:t>
            </a:r>
            <a:r>
              <a:rPr lang="el-GR" sz="2300" b="1" smtClean="0">
                <a:solidFill>
                  <a:schemeClr val="accent2"/>
                </a:solidFill>
              </a:rPr>
              <a:t>ηλεκτρικό ρεύμα</a:t>
            </a:r>
            <a:r>
              <a:rPr lang="el-GR" sz="2300" smtClean="0"/>
              <a:t> και είναι ο </a:t>
            </a:r>
            <a:r>
              <a:rPr lang="el-GR" sz="2300" i="1" smtClean="0"/>
              <a:t>ρυθμός με τον οποίο τα ηλεκτρικά φορτία διέρχονται διαμέσου ενός αγωγού</a:t>
            </a:r>
            <a:endParaRPr lang="en-US" sz="2300" smtClean="0"/>
          </a:p>
          <a:p>
            <a:r>
              <a:rPr lang="el-GR" sz="2300" smtClean="0"/>
              <a:t>Τα φορτισμένα σωματίδια μπορούν να είναι είτε θετικά είτε αρνητικά</a:t>
            </a:r>
            <a:endParaRPr lang="en-US" sz="2300" smtClean="0"/>
          </a:p>
          <a:p>
            <a:r>
              <a:rPr lang="el-GR" sz="2300" smtClean="0"/>
              <a:t>Για τη ροή φορτίου</a:t>
            </a:r>
            <a:r>
              <a:rPr lang="en-US" sz="2300" smtClean="0"/>
              <a:t>, </a:t>
            </a:r>
            <a:r>
              <a:rPr lang="el-GR" sz="2300" smtClean="0"/>
              <a:t>απαιτείται μία ώθηση</a:t>
            </a:r>
            <a:r>
              <a:rPr lang="en-US" sz="2300" smtClean="0"/>
              <a:t> (</a:t>
            </a:r>
            <a:r>
              <a:rPr lang="el-GR" sz="2300" smtClean="0"/>
              <a:t>μία δύναμη</a:t>
            </a:r>
            <a:r>
              <a:rPr lang="en-US" sz="2300" smtClean="0"/>
              <a:t>) </a:t>
            </a:r>
            <a:r>
              <a:rPr lang="el-GR" sz="2300" smtClean="0"/>
              <a:t>η οποία παρέχεται από την </a:t>
            </a:r>
            <a:r>
              <a:rPr lang="el-GR" sz="2300" smtClean="0">
                <a:solidFill>
                  <a:srgbClr val="FF0000"/>
                </a:solidFill>
              </a:rPr>
              <a:t>τάση</a:t>
            </a:r>
            <a:r>
              <a:rPr lang="en-US" sz="2300" smtClean="0"/>
              <a:t> </a:t>
            </a:r>
            <a:r>
              <a:rPr lang="el-GR" sz="2300" smtClean="0"/>
              <a:t>ή</a:t>
            </a:r>
            <a:r>
              <a:rPr lang="en-US" sz="2300" smtClean="0"/>
              <a:t> </a:t>
            </a:r>
            <a:r>
              <a:rPr lang="el-GR" sz="2300" b="1" u="sng" smtClean="0">
                <a:solidFill>
                  <a:schemeClr val="accent2"/>
                </a:solidFill>
              </a:rPr>
              <a:t>διαφορά δυναμικού</a:t>
            </a:r>
            <a:endParaRPr lang="en-US" sz="2300" b="1" u="sng" smtClean="0"/>
          </a:p>
          <a:p>
            <a:r>
              <a:rPr lang="el-GR" sz="2300" smtClean="0"/>
              <a:t>Το φορτίο κινείται από το υψηλό δυναμικό (περιοχή υψηλής δυναμικής ενέργειας) προς το χαμηλό δυναμικό (περιοχή χαμηλής δυναμικής ενέργειας</a:t>
            </a:r>
            <a:endParaRPr lang="en-US" sz="2300" smtClean="0"/>
          </a:p>
          <a:p>
            <a:pPr>
              <a:spcBef>
                <a:spcPct val="0"/>
              </a:spcBef>
              <a:buClrTx/>
              <a:buFontTx/>
              <a:buNone/>
            </a:pPr>
            <a:r>
              <a:rPr lang="en-US" sz="2300" smtClean="0"/>
              <a:t> </a:t>
            </a:r>
            <a:r>
              <a:rPr lang="en-US" sz="2300" smtClean="0">
                <a:sym typeface="Wingdings" pitchFamily="2" charset="2"/>
              </a:rPr>
              <a:t></a:t>
            </a:r>
            <a:r>
              <a:rPr lang="el-GR" sz="2300" smtClean="0">
                <a:sym typeface="Wingdings" pitchFamily="2" charset="2"/>
              </a:rPr>
              <a:t> </a:t>
            </a:r>
            <a:r>
              <a:rPr lang="el-GR" sz="2300" smtClean="0"/>
              <a:t>Αν υπάρχει </a:t>
            </a:r>
            <a:r>
              <a:rPr lang="el-GR" sz="2300" b="1" smtClean="0">
                <a:solidFill>
                  <a:srgbClr val="009900"/>
                </a:solidFill>
              </a:rPr>
              <a:t>διαφορά δυναμικού </a:t>
            </a:r>
            <a:r>
              <a:rPr lang="el-GR" sz="2300" smtClean="0"/>
              <a:t>μεταξύ δύο περιοχών και εμείς τις συνδέσουμε (αγώγιμα), </a:t>
            </a:r>
            <a:r>
              <a:rPr lang="el-GR" sz="2300" b="1" smtClean="0">
                <a:solidFill>
                  <a:srgbClr val="009900"/>
                </a:solidFill>
              </a:rPr>
              <a:t>θα υπάρξει ροή φορτίου</a:t>
            </a:r>
          </a:p>
          <a:p>
            <a:pPr>
              <a:spcBef>
                <a:spcPct val="0"/>
              </a:spcBef>
              <a:buClrTx/>
              <a:buFontTx/>
              <a:buNone/>
            </a:pPr>
            <a:r>
              <a:rPr lang="en-US" sz="2300" smtClean="0">
                <a:sym typeface="Wingdings" pitchFamily="2" charset="2"/>
              </a:rPr>
              <a:t></a:t>
            </a:r>
            <a:r>
              <a:rPr lang="el-GR" sz="2300" smtClean="0">
                <a:sym typeface="Wingdings" pitchFamily="2" charset="2"/>
              </a:rPr>
              <a:t> Το </a:t>
            </a:r>
            <a:r>
              <a:rPr lang="el-GR" sz="2300" b="1" smtClean="0">
                <a:solidFill>
                  <a:srgbClr val="009900"/>
                </a:solidFill>
              </a:rPr>
              <a:t>φορτίο συνεχίζει να κινείται</a:t>
            </a:r>
            <a:r>
              <a:rPr lang="el-GR" sz="2300" smtClean="0"/>
              <a:t> μέχρι η δύναμη που ασκείται πάνω του να </a:t>
            </a:r>
            <a:r>
              <a:rPr lang="el-GR" sz="2300" b="1" smtClean="0">
                <a:solidFill>
                  <a:srgbClr val="009900"/>
                </a:solidFill>
              </a:rPr>
              <a:t>μειωθεί σε κάποια ελάχιστη τιμή ή έως ότου το δυναμικό εξισωθεί</a:t>
            </a:r>
            <a:endParaRPr lang="en-US" sz="2300" b="1" smtClean="0">
              <a:solidFill>
                <a:srgbClr val="009900"/>
              </a:solidFill>
            </a:endParaRPr>
          </a:p>
          <a:p>
            <a:pPr>
              <a:spcBef>
                <a:spcPct val="0"/>
              </a:spcBef>
              <a:buClrTx/>
              <a:buFontTx/>
              <a:buChar char="•"/>
            </a:pPr>
            <a:endParaRPr lang="en-US" sz="2300" smtClean="0"/>
          </a:p>
          <a:p>
            <a:endParaRPr lang="el-GR" sz="2300" smtClean="0"/>
          </a:p>
        </p:txBody>
      </p:sp>
      <p:graphicFrame>
        <p:nvGraphicFramePr>
          <p:cNvPr id="142340" name="Group 4"/>
          <p:cNvGraphicFramePr>
            <a:graphicFrameLocks noGrp="1"/>
          </p:cNvGraphicFramePr>
          <p:nvPr/>
        </p:nvGraphicFramePr>
        <p:xfrm>
          <a:off x="0" y="2781300"/>
          <a:ext cx="9448800" cy="320040"/>
        </p:xfrm>
        <a:graphic>
          <a:graphicData uri="http://schemas.openxmlformats.org/drawingml/2006/table">
            <a:tbl>
              <a:tblPr/>
              <a:tblGrid>
                <a:gridCol w="9448800"/>
              </a:tblGrid>
              <a:tr h="180975">
                <a:tc>
                  <a:txBody>
                    <a:bodyPr/>
                    <a:lstStyle/>
                    <a:p>
                      <a:pPr marL="0" marR="0" lvl="0" indent="0" algn="l" defTabSz="914400" rtl="0" eaLnBrk="0" fontAlgn="base" latinLnBrk="0" hangingPunct="0">
                        <a:lnSpc>
                          <a:spcPct val="100000"/>
                        </a:lnSpc>
                        <a:spcBef>
                          <a:spcPct val="0"/>
                        </a:spcBef>
                        <a:spcAft>
                          <a:spcPct val="0"/>
                        </a:spcAft>
                        <a:buClrTx/>
                        <a:buSzPct val="64000"/>
                        <a:buFont typeface="Wingdings" pitchFamily="2" charset="2"/>
                        <a:buNone/>
                        <a:tabLst/>
                      </a:pPr>
                      <a:endParaRPr kumimoji="0" lang="el-GR" sz="1500" b="0" i="0" u="none" strike="noStrike" cap="none" normalizeH="0" baseline="0" dirty="0" smtClean="0">
                        <a:ln>
                          <a:noFill/>
                        </a:ln>
                        <a:solidFill>
                          <a:schemeClr val="tx1"/>
                        </a:solidFill>
                        <a:effectLst/>
                        <a:latin typeface="Arial Greek" charset="0"/>
                        <a:ea typeface="ＭＳ Ｐゴシック" charset="-12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42346" name="Group 10"/>
          <p:cNvGraphicFramePr>
            <a:graphicFrameLocks noGrp="1"/>
          </p:cNvGraphicFramePr>
          <p:nvPr/>
        </p:nvGraphicFramePr>
        <p:xfrm>
          <a:off x="3013075" y="2894013"/>
          <a:ext cx="3119438" cy="350520"/>
        </p:xfrm>
        <a:graphic>
          <a:graphicData uri="http://schemas.openxmlformats.org/drawingml/2006/table">
            <a:tbl>
              <a:tblPr/>
              <a:tblGrid>
                <a:gridCol w="500063"/>
                <a:gridCol w="2619375"/>
              </a:tblGrid>
              <a:tr h="336550">
                <a:tc>
                  <a:txBody>
                    <a:bodyPr/>
                    <a:lstStyle/>
                    <a:p>
                      <a:pPr marL="0" marR="0" lvl="0" indent="0" algn="r" defTabSz="914400" rtl="0" eaLnBrk="0" fontAlgn="base" latinLnBrk="0" hangingPunct="0">
                        <a:lnSpc>
                          <a:spcPct val="100000"/>
                        </a:lnSpc>
                        <a:spcBef>
                          <a:spcPct val="0"/>
                        </a:spcBef>
                        <a:spcAft>
                          <a:spcPct val="0"/>
                        </a:spcAft>
                        <a:buClrTx/>
                        <a:buSzPct val="64000"/>
                        <a:buFontTx/>
                        <a:buNone/>
                        <a:tabLst/>
                      </a:pPr>
                      <a:r>
                        <a:rPr kumimoji="0" lang="en-US" sz="1700" b="0" i="0" u="none" strike="noStrike" cap="none" normalizeH="0" baseline="0" dirty="0" smtClean="0">
                          <a:ln>
                            <a:noFill/>
                          </a:ln>
                          <a:solidFill>
                            <a:schemeClr val="tx1"/>
                          </a:solidFill>
                          <a:effectLst/>
                          <a:latin typeface="Arial Greek" charset="0"/>
                          <a:ea typeface="ＭＳ Ｐゴシック" charset="-128"/>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Pct val="64000"/>
                        <a:buFontTx/>
                        <a:buNone/>
                        <a:tabLst/>
                      </a:pPr>
                      <a:r>
                        <a:rPr kumimoji="0" lang="en-US" sz="1700" b="0" i="0" u="none" strike="noStrike" cap="none" normalizeH="0" baseline="0" dirty="0" smtClean="0">
                          <a:ln>
                            <a:noFill/>
                          </a:ln>
                          <a:solidFill>
                            <a:schemeClr val="tx1"/>
                          </a:solidFill>
                          <a:effectLst/>
                          <a:latin typeface="Arial Greek" charset="0"/>
                          <a:ea typeface="ＭＳ Ｐゴシック" charset="-128"/>
                        </a:rPr>
                        <a:t> </a:t>
                      </a:r>
                    </a:p>
                  </a:txBody>
                  <a:tcPr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42353" name="Group 17"/>
          <p:cNvGraphicFramePr>
            <a:graphicFrameLocks noGrp="1"/>
          </p:cNvGraphicFramePr>
          <p:nvPr/>
        </p:nvGraphicFramePr>
        <p:xfrm>
          <a:off x="539750" y="4191000"/>
          <a:ext cx="8353425" cy="350520"/>
        </p:xfrm>
        <a:graphic>
          <a:graphicData uri="http://schemas.openxmlformats.org/drawingml/2006/table">
            <a:tbl>
              <a:tblPr/>
              <a:tblGrid>
                <a:gridCol w="1730375"/>
                <a:gridCol w="6623050"/>
              </a:tblGrid>
              <a:tr h="211138">
                <a:tc>
                  <a:txBody>
                    <a:bodyPr/>
                    <a:lstStyle/>
                    <a:p>
                      <a:pPr marL="0" marR="0" lvl="0" indent="0" algn="r" defTabSz="914400" rtl="0" eaLnBrk="0" fontAlgn="base" latinLnBrk="0" hangingPunct="0">
                        <a:lnSpc>
                          <a:spcPct val="100000"/>
                        </a:lnSpc>
                        <a:spcBef>
                          <a:spcPct val="0"/>
                        </a:spcBef>
                        <a:spcAft>
                          <a:spcPct val="0"/>
                        </a:spcAft>
                        <a:buClrTx/>
                        <a:buSzPct val="64000"/>
                        <a:buFontTx/>
                        <a:buNone/>
                        <a:tabLst/>
                      </a:pPr>
                      <a:r>
                        <a:rPr kumimoji="0" lang="en-US" sz="1700" b="0" i="0" u="none" strike="noStrike" cap="none" normalizeH="0" baseline="0" dirty="0" smtClean="0">
                          <a:ln>
                            <a:noFill/>
                          </a:ln>
                          <a:solidFill>
                            <a:schemeClr val="tx1"/>
                          </a:solidFill>
                          <a:effectLst/>
                          <a:latin typeface="Arial Greek" charset="0"/>
                          <a:ea typeface="ＭＳ Ｐゴシック" charset="-128"/>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64000"/>
                        <a:buFontTx/>
                        <a:buNone/>
                        <a:tabLst/>
                      </a:pPr>
                      <a:endParaRPr kumimoji="0" lang="el-GR" sz="1700" b="0" i="1" u="none" strike="noStrike" cap="none" normalizeH="0" baseline="0" dirty="0" smtClean="0">
                        <a:ln>
                          <a:noFill/>
                        </a:ln>
                        <a:solidFill>
                          <a:schemeClr val="tx1"/>
                        </a:solidFill>
                        <a:effectLst/>
                        <a:latin typeface="Arial Greek" charset="0"/>
                        <a:ea typeface="ＭＳ Ｐゴシック" charset="-128"/>
                      </a:endParaRPr>
                    </a:p>
                  </a:txBody>
                  <a:tcPr anchor="ct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42888"/>
            <a:ext cx="8001000" cy="1216026"/>
          </a:xfrm>
        </p:spPr>
        <p:txBody>
          <a:bodyPr/>
          <a:lstStyle/>
          <a:p>
            <a:r>
              <a:rPr lang="el-GR" smtClean="0"/>
              <a:t>Βασικά στοιχεία ηλεκτρικής τάσης</a:t>
            </a:r>
          </a:p>
        </p:txBody>
      </p:sp>
      <p:sp>
        <p:nvSpPr>
          <p:cNvPr id="83971" name="Rectangle 3"/>
          <p:cNvSpPr>
            <a:spLocks noGrp="1" noChangeArrowheads="1"/>
          </p:cNvSpPr>
          <p:nvPr>
            <p:ph type="body" idx="1"/>
          </p:nvPr>
        </p:nvSpPr>
        <p:spPr>
          <a:xfrm>
            <a:off x="0" y="1196975"/>
            <a:ext cx="9144000" cy="5400675"/>
          </a:xfrm>
        </p:spPr>
        <p:txBody>
          <a:bodyPr/>
          <a:lstStyle/>
          <a:p>
            <a:r>
              <a:rPr lang="el-GR" smtClean="0"/>
              <a:t>Η τάση θα έπρεπε να καλείται ορθότερα «διαφορά δυναμικού»</a:t>
            </a:r>
            <a:endParaRPr lang="en-US" smtClean="0"/>
          </a:p>
          <a:p>
            <a:r>
              <a:rPr lang="el-GR" smtClean="0"/>
              <a:t>Είναι στην πραγματικότητα η </a:t>
            </a:r>
            <a:r>
              <a:rPr lang="el-GR" b="1" u="sng" smtClean="0">
                <a:solidFill>
                  <a:schemeClr val="accent2"/>
                </a:solidFill>
              </a:rPr>
              <a:t>ηλεκτρεγερτική δύναμη</a:t>
            </a:r>
            <a:r>
              <a:rPr lang="el-GR" b="1" smtClean="0">
                <a:solidFill>
                  <a:schemeClr val="accent2"/>
                </a:solidFill>
              </a:rPr>
              <a:t> </a:t>
            </a:r>
            <a:r>
              <a:rPr lang="el-GR" smtClean="0"/>
              <a:t>(emf) (η κινητήριος δύναμη των ηλεκτρονίων στον ηλεκτρισμό)</a:t>
            </a:r>
            <a:endParaRPr lang="en-US" smtClean="0"/>
          </a:p>
          <a:p>
            <a:pPr>
              <a:buFont typeface="Monotype Sorts" pitchFamily="2" charset="2"/>
              <a:buNone/>
            </a:pPr>
            <a:r>
              <a:rPr lang="en-US" smtClean="0">
                <a:sym typeface="Wingdings" pitchFamily="2" charset="2"/>
              </a:rPr>
              <a:t> </a:t>
            </a:r>
            <a:r>
              <a:rPr lang="el-GR" smtClean="0">
                <a:sym typeface="Wingdings" pitchFamily="2" charset="2"/>
              </a:rPr>
              <a:t>Η </a:t>
            </a:r>
            <a:r>
              <a:rPr lang="el-GR" b="1" smtClean="0">
                <a:solidFill>
                  <a:srgbClr val="008000"/>
                </a:solidFill>
              </a:rPr>
              <a:t>διαφορά δυναμικού </a:t>
            </a:r>
            <a:r>
              <a:rPr lang="el-GR" smtClean="0"/>
              <a:t>είναι υπεύθυνη για την άπωση και την έλξη των ηλεκτρονίων ή για το </a:t>
            </a:r>
            <a:r>
              <a:rPr lang="el-GR" smtClean="0">
                <a:solidFill>
                  <a:srgbClr val="00B050"/>
                </a:solidFill>
              </a:rPr>
              <a:t>ηλεκτρικό ρεύμα διαμέσου ενός κυκλώματος</a:t>
            </a:r>
          </a:p>
        </p:txBody>
      </p:sp>
      <p:sp>
        <p:nvSpPr>
          <p:cNvPr id="83972" name="Rectangle 4"/>
          <p:cNvSpPr>
            <a:spLocks noChangeArrowheads="1"/>
          </p:cNvSpPr>
          <p:nvPr/>
        </p:nvSpPr>
        <p:spPr bwMode="auto">
          <a:xfrm>
            <a:off x="214313" y="3514725"/>
            <a:ext cx="8786812" cy="2986088"/>
          </a:xfrm>
          <a:prstGeom prst="rect">
            <a:avLst/>
          </a:prstGeom>
          <a:noFill/>
          <a:ln w="12700">
            <a:noFill/>
            <a:miter lim="800000"/>
            <a:headEnd type="none" w="sm" len="sm"/>
            <a:tailEnd type="none" w="sm" len="sm"/>
          </a:ln>
        </p:spPr>
        <p:txBody>
          <a:bodyPr anchor="ctr">
            <a:spAutoFit/>
          </a:bodyPr>
          <a:lstStyle/>
          <a:p>
            <a:pPr algn="just">
              <a:buFontTx/>
              <a:buChar char="•"/>
            </a:pPr>
            <a:r>
              <a:rPr lang="en-US" sz="2400"/>
              <a:t> </a:t>
            </a:r>
            <a:r>
              <a:rPr lang="el-GR" sz="2000"/>
              <a:t>Μία κινητήριος δύναμη ηλεκτρονίων επίσης υπάρχει μεταξύ δύο αντικειμένων όποτε υπάρχει μία διαφορά στον</a:t>
            </a:r>
            <a:r>
              <a:rPr lang="en-US" sz="2000"/>
              <a:t> </a:t>
            </a:r>
            <a:r>
              <a:rPr lang="el-GR" sz="2000">
                <a:solidFill>
                  <a:schemeClr val="accent1"/>
                </a:solidFill>
              </a:rPr>
              <a:t>αριθμό των ελεύθερων ηλεκτρονίων ανά μονάδα όγκου</a:t>
            </a:r>
            <a:r>
              <a:rPr lang="en-US" sz="2000"/>
              <a:t> </a:t>
            </a:r>
            <a:r>
              <a:rPr lang="el-GR" sz="2000"/>
              <a:t>του αντικειμένου</a:t>
            </a:r>
            <a:r>
              <a:rPr lang="el-GR" sz="2400"/>
              <a:t>.</a:t>
            </a:r>
            <a:r>
              <a:rPr lang="en-US" sz="2400"/>
              <a:t> </a:t>
            </a:r>
          </a:p>
          <a:p>
            <a:pPr algn="just">
              <a:buFontTx/>
              <a:buChar char="•"/>
            </a:pPr>
            <a:r>
              <a:rPr lang="en-US" sz="2000"/>
              <a:t> </a:t>
            </a:r>
            <a:r>
              <a:rPr lang="el-GR" sz="2000"/>
              <a:t>Όταν δύο αντικείμενα, που είναι αρνητικά φορτισμένα, συνδεθούν αγώγιμα μεταξύ τους, το ηλεκτρικό ρεύμα θα έχει φορά από το περισσότερο αρνητικά φορτισμένο αντικείμενο προς το λιγότερο αρνητικά φορτισμένο</a:t>
            </a:r>
          </a:p>
          <a:p>
            <a:pPr algn="just">
              <a:buFontTx/>
              <a:buChar char="•"/>
            </a:pPr>
            <a:r>
              <a:rPr lang="en-US" sz="2000"/>
              <a:t> </a:t>
            </a:r>
            <a:r>
              <a:rPr lang="el-GR" sz="2000"/>
              <a:t>Ροή ηλεκτρικού</a:t>
            </a:r>
            <a:r>
              <a:rPr lang="en-US" sz="2000"/>
              <a:t> </a:t>
            </a:r>
            <a:r>
              <a:rPr lang="el-GR" sz="2000"/>
              <a:t>ρεύματος θα υπάρξει επίσης από ένα λιγότερο θετικά φορτισμένο αντικείμενο προς ένα περισσότερο θετικά φορτισμένο αντικείμενο, εφόσον τα δύο αντικείμενα συνδεθούν αγώγιμα μεταξύ τους</a:t>
            </a:r>
            <a:endParaRPr lang="en-US" sz="200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52400"/>
            <a:ext cx="8429625" cy="758825"/>
          </a:xfrm>
        </p:spPr>
        <p:txBody>
          <a:bodyPr/>
          <a:lstStyle/>
          <a:p>
            <a:r>
              <a:rPr lang="el-GR" smtClean="0"/>
              <a:t>Βασικά στοιχεία ηλεκτρικής τάσης (συνέχεια)</a:t>
            </a:r>
          </a:p>
        </p:txBody>
      </p:sp>
      <p:sp>
        <p:nvSpPr>
          <p:cNvPr id="84995" name="Rectangle 4"/>
          <p:cNvSpPr>
            <a:spLocks noChangeArrowheads="1"/>
          </p:cNvSpPr>
          <p:nvPr/>
        </p:nvSpPr>
        <p:spPr bwMode="auto">
          <a:xfrm>
            <a:off x="0" y="1341438"/>
            <a:ext cx="9144000" cy="4400550"/>
          </a:xfrm>
          <a:prstGeom prst="rect">
            <a:avLst/>
          </a:prstGeom>
          <a:noFill/>
          <a:ln w="12700">
            <a:noFill/>
            <a:miter lim="800000"/>
            <a:headEnd type="none" w="sm" len="sm"/>
            <a:tailEnd type="none" w="sm" len="sm"/>
          </a:ln>
        </p:spPr>
        <p:txBody>
          <a:bodyPr anchor="ctr">
            <a:spAutoFit/>
          </a:bodyPr>
          <a:lstStyle/>
          <a:p>
            <a:pPr algn="l"/>
            <a:endParaRPr lang="en-US"/>
          </a:p>
          <a:p>
            <a:pPr algn="l">
              <a:buFont typeface="Wingdings" pitchFamily="2" charset="2"/>
              <a:buChar char="!"/>
            </a:pPr>
            <a:r>
              <a:rPr lang="el-GR" sz="2400">
                <a:sym typeface="Wingdings" pitchFamily="2" charset="2"/>
              </a:rPr>
              <a:t>Το ηλεκτροστατικό πεδίο</a:t>
            </a:r>
            <a:r>
              <a:rPr lang="en-US" sz="2400"/>
              <a:t>, </a:t>
            </a:r>
            <a:r>
              <a:rPr lang="el-GR" sz="2400"/>
              <a:t>δηλαδή η τάση των ηλεκτρονίων να </a:t>
            </a:r>
          </a:p>
          <a:p>
            <a:pPr algn="l"/>
            <a:r>
              <a:rPr lang="el-GR" sz="2400"/>
              <a:t> προσπαθούν να φτάσουν ένα θετικό φορτίο ή να προέρχονται από πιο υψηλό αρνητικό  φορτίο είναι η κινητήριος δύναμη των ηλεκτρονίων ή αλλιώς τάση</a:t>
            </a:r>
          </a:p>
          <a:p>
            <a:pPr algn="l"/>
            <a:endParaRPr lang="en-US" sz="2400"/>
          </a:p>
          <a:p>
            <a:pPr lvl="1" algn="l">
              <a:buFontTx/>
              <a:buChar char="•"/>
            </a:pPr>
            <a:r>
              <a:rPr lang="en-US" sz="2400"/>
              <a:t> </a:t>
            </a:r>
            <a:r>
              <a:rPr lang="el-GR" sz="2400"/>
              <a:t>Εκφράζεται σε μονάδες που ονομάζονται </a:t>
            </a:r>
            <a:r>
              <a:rPr lang="en-US" sz="2400" b="1"/>
              <a:t>volts</a:t>
            </a:r>
            <a:r>
              <a:rPr lang="en-US" sz="2400"/>
              <a:t>, </a:t>
            </a:r>
            <a:r>
              <a:rPr lang="el-GR" sz="2400"/>
              <a:t>σύντμηση του </a:t>
            </a:r>
            <a:r>
              <a:rPr lang="en-US" sz="2400"/>
              <a:t>voltage</a:t>
            </a:r>
            <a:endParaRPr lang="el-GR" sz="2400"/>
          </a:p>
          <a:p>
            <a:pPr lvl="1" algn="l">
              <a:buFontTx/>
              <a:buChar char="•"/>
            </a:pPr>
            <a:endParaRPr lang="en-US" sz="2400"/>
          </a:p>
          <a:p>
            <a:pPr algn="l"/>
            <a:r>
              <a:rPr lang="en-US" sz="2400">
                <a:sym typeface="Wingdings" pitchFamily="2" charset="2"/>
              </a:rPr>
              <a:t> </a:t>
            </a:r>
            <a:r>
              <a:rPr lang="el-GR" sz="2400">
                <a:sym typeface="Wingdings" pitchFamily="2" charset="2"/>
              </a:rPr>
              <a:t>Ως ένα</a:t>
            </a:r>
            <a:r>
              <a:rPr lang="en-US" sz="2400"/>
              <a:t> </a:t>
            </a:r>
            <a:r>
              <a:rPr lang="en-US" sz="2400" b="1" i="1" u="sng"/>
              <a:t>volt</a:t>
            </a:r>
            <a:r>
              <a:rPr lang="en-US" sz="2400" b="1" i="1"/>
              <a:t> </a:t>
            </a:r>
            <a:r>
              <a:rPr lang="el-GR" sz="2400"/>
              <a:t>ορίζεται η</a:t>
            </a:r>
            <a:r>
              <a:rPr lang="en-US" sz="2400"/>
              <a:t> </a:t>
            </a:r>
            <a:r>
              <a:rPr lang="el-GR" sz="2400" b="1" u="sng">
                <a:solidFill>
                  <a:schemeClr val="accent2"/>
                </a:solidFill>
              </a:rPr>
              <a:t>πίεση</a:t>
            </a:r>
            <a:r>
              <a:rPr lang="en-US" sz="2400" b="1">
                <a:solidFill>
                  <a:schemeClr val="accent2"/>
                </a:solidFill>
              </a:rPr>
              <a:t> </a:t>
            </a:r>
            <a:r>
              <a:rPr lang="el-GR" sz="2400" b="1">
                <a:solidFill>
                  <a:schemeClr val="accent2"/>
                </a:solidFill>
              </a:rPr>
              <a:t>που απαιτείται για τη διέλευση ρεύματος </a:t>
            </a:r>
            <a:r>
              <a:rPr lang="el-GR" sz="2400" b="1" i="1">
                <a:solidFill>
                  <a:schemeClr val="accent2"/>
                </a:solidFill>
              </a:rPr>
              <a:t>ενός </a:t>
            </a:r>
            <a:r>
              <a:rPr lang="en-US" sz="2400" b="1" i="1">
                <a:solidFill>
                  <a:schemeClr val="accent2"/>
                </a:solidFill>
              </a:rPr>
              <a:t>ampere</a:t>
            </a:r>
            <a:r>
              <a:rPr lang="en-US" sz="2400" b="1">
                <a:solidFill>
                  <a:schemeClr val="accent2"/>
                </a:solidFill>
              </a:rPr>
              <a:t> </a:t>
            </a:r>
            <a:r>
              <a:rPr lang="el-GR" sz="2400" b="1">
                <a:solidFill>
                  <a:schemeClr val="accent2"/>
                </a:solidFill>
              </a:rPr>
              <a:t>διαμέσου μίας αντίστασης ενός </a:t>
            </a:r>
            <a:r>
              <a:rPr lang="en-US" sz="2400" b="1" i="1">
                <a:solidFill>
                  <a:schemeClr val="accent2"/>
                </a:solidFill>
              </a:rPr>
              <a:t>ohm</a:t>
            </a:r>
            <a:r>
              <a:rPr lang="en-US" sz="2400">
                <a:solidFill>
                  <a:schemeClr val="accent2"/>
                </a:solidFill>
              </a:rPr>
              <a:t> </a:t>
            </a:r>
          </a:p>
          <a:p>
            <a:pPr algn="l"/>
            <a:endParaRPr lang="en-US" sz="240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smtClean="0">
                <a:latin typeface="Arial" charset="0"/>
              </a:rPr>
              <a:t>Σύντομο βιογραφικό διδάσκουσας</a:t>
            </a:r>
          </a:p>
        </p:txBody>
      </p:sp>
      <p:sp>
        <p:nvSpPr>
          <p:cNvPr id="11267" name="Rectangle 3"/>
          <p:cNvSpPr>
            <a:spLocks noGrp="1" noChangeArrowheads="1"/>
          </p:cNvSpPr>
          <p:nvPr>
            <p:ph type="body" idx="1"/>
          </p:nvPr>
        </p:nvSpPr>
        <p:spPr>
          <a:xfrm>
            <a:off x="0" y="1125538"/>
            <a:ext cx="9144000" cy="4648200"/>
          </a:xfrm>
        </p:spPr>
        <p:txBody>
          <a:bodyPr/>
          <a:lstStyle/>
          <a:p>
            <a:r>
              <a:rPr lang="el-GR" sz="2200" dirty="0" smtClean="0">
                <a:latin typeface="Arial" charset="0"/>
              </a:rPr>
              <a:t>Ερευνητικά ενδιαφέροντα</a:t>
            </a:r>
            <a:r>
              <a:rPr lang="en-US" sz="2200" dirty="0" smtClean="0">
                <a:latin typeface="Arial" charset="0"/>
              </a:rPr>
              <a:t>: </a:t>
            </a:r>
            <a:r>
              <a:rPr lang="el-GR" sz="2200" dirty="0" smtClean="0">
                <a:latin typeface="Arial" charset="0"/>
              </a:rPr>
              <a:t>ασύρματα δίκτυα, κινητά υπολογιστικά συστήματα, πρωτότυπες εφαρμογές, μελέτη απόδοσης δικτύων, συστήματα εύρεσης θέσης, </a:t>
            </a:r>
            <a:r>
              <a:rPr lang="en-US" sz="2200" dirty="0" smtClean="0">
                <a:latin typeface="Arial" charset="0"/>
              </a:rPr>
              <a:t>“</a:t>
            </a:r>
            <a:r>
              <a:rPr lang="el-GR" sz="2200" dirty="0" smtClean="0">
                <a:latin typeface="Arial" charset="0"/>
              </a:rPr>
              <a:t> έξυπνοι χώροι</a:t>
            </a:r>
            <a:r>
              <a:rPr lang="en-US" sz="2200" dirty="0" smtClean="0">
                <a:latin typeface="Arial" charset="0"/>
              </a:rPr>
              <a:t>”, </a:t>
            </a:r>
            <a:r>
              <a:rPr lang="el-GR" sz="2200" dirty="0" smtClean="0">
                <a:latin typeface="Arial" charset="0"/>
              </a:rPr>
              <a:t>δίκτυα αισθητήρων, </a:t>
            </a:r>
            <a:r>
              <a:rPr lang="en-US" sz="2200" dirty="0" smtClean="0">
                <a:latin typeface="Arial" charset="0"/>
              </a:rPr>
              <a:t>…</a:t>
            </a:r>
          </a:p>
          <a:p>
            <a:r>
              <a:rPr lang="el-GR" sz="2200" dirty="0" smtClean="0">
                <a:latin typeface="Arial" charset="0"/>
              </a:rPr>
              <a:t>Αναπληρώτρια καθηγήτρια στο τμ. Επιστήμης Υπολογιστών </a:t>
            </a:r>
            <a:r>
              <a:rPr lang="el-GR" sz="2200" b="1" dirty="0" smtClean="0">
                <a:solidFill>
                  <a:srgbClr val="1E9242"/>
                </a:solidFill>
                <a:latin typeface="Arial" charset="0"/>
              </a:rPr>
              <a:t>Πανεπιστημίου Κρήτης</a:t>
            </a:r>
            <a:r>
              <a:rPr lang="el-GR" sz="2200" dirty="0" smtClean="0">
                <a:latin typeface="Arial" charset="0"/>
              </a:rPr>
              <a:t> (2005-)</a:t>
            </a:r>
            <a:endParaRPr lang="en-US" sz="2200" dirty="0" smtClean="0">
              <a:latin typeface="Arial" charset="0"/>
            </a:endParaRPr>
          </a:p>
          <a:p>
            <a:r>
              <a:rPr lang="el-GR" sz="2200" dirty="0" smtClean="0">
                <a:latin typeface="Arial" charset="0"/>
              </a:rPr>
              <a:t>Επισκέπτρια Καθηγήτρια στο </a:t>
            </a:r>
            <a:r>
              <a:rPr lang="en-US" sz="2200" b="1" dirty="0" smtClean="0">
                <a:solidFill>
                  <a:srgbClr val="00B050"/>
                </a:solidFill>
                <a:latin typeface="Arial" charset="0"/>
              </a:rPr>
              <a:t>KTH Royal Institute of Technology-Sweden</a:t>
            </a:r>
            <a:endParaRPr lang="el-GR" sz="2200" b="1" dirty="0" smtClean="0">
              <a:solidFill>
                <a:srgbClr val="00B050"/>
              </a:solidFill>
              <a:latin typeface="Arial" charset="0"/>
            </a:endParaRPr>
          </a:p>
          <a:p>
            <a:r>
              <a:rPr lang="el-GR" sz="2200" dirty="0" smtClean="0">
                <a:latin typeface="Arial" charset="0"/>
              </a:rPr>
              <a:t>Επίκουρη καθηγήτρια στο τμ. Επιστήμης Υπολογιστών, </a:t>
            </a:r>
            <a:r>
              <a:rPr lang="en-US" sz="2200" b="1" dirty="0" smtClean="0">
                <a:solidFill>
                  <a:srgbClr val="1E9242"/>
                </a:solidFill>
                <a:latin typeface="Arial" charset="0"/>
              </a:rPr>
              <a:t>University of North Carolina</a:t>
            </a:r>
            <a:r>
              <a:rPr lang="el-GR" sz="2200" b="1" dirty="0" smtClean="0">
                <a:latin typeface="Arial" charset="0"/>
              </a:rPr>
              <a:t> (2002-2004)</a:t>
            </a:r>
          </a:p>
          <a:p>
            <a:r>
              <a:rPr lang="el-GR" sz="2200" dirty="0" smtClean="0">
                <a:latin typeface="Arial" charset="0"/>
              </a:rPr>
              <a:t>Διδακτορικό στο τμ. Επιστήμης Υπολογιστών</a:t>
            </a:r>
            <a:r>
              <a:rPr lang="en-US" sz="2200" dirty="0" smtClean="0">
                <a:latin typeface="Arial" charset="0"/>
              </a:rPr>
              <a:t>, </a:t>
            </a:r>
            <a:r>
              <a:rPr lang="en-US" sz="2200" b="1" dirty="0" smtClean="0">
                <a:solidFill>
                  <a:srgbClr val="1E9242"/>
                </a:solidFill>
                <a:latin typeface="Arial" charset="0"/>
              </a:rPr>
              <a:t>Columbia University</a:t>
            </a:r>
            <a:r>
              <a:rPr lang="en-US" sz="2200" dirty="0" smtClean="0">
                <a:latin typeface="Arial" charset="0"/>
              </a:rPr>
              <a:t>, (2002)</a:t>
            </a:r>
          </a:p>
          <a:p>
            <a:pPr>
              <a:buFont typeface="Monotype Sorts" pitchFamily="2" charset="2"/>
              <a:buNone/>
            </a:pPr>
            <a:r>
              <a:rPr lang="el-GR" sz="2200" dirty="0" smtClean="0">
                <a:latin typeface="Arial" charset="0"/>
              </a:rPr>
              <a:t>    </a:t>
            </a:r>
            <a:r>
              <a:rPr lang="en-US" sz="2200" dirty="0" smtClean="0">
                <a:latin typeface="Arial" charset="0"/>
              </a:rPr>
              <a:t>Ph.D. Thesis on Mobile Peer-to-Peer systems</a:t>
            </a:r>
            <a:endParaRPr lang="el-GR" sz="2200" dirty="0" smtClean="0">
              <a:latin typeface="Arial" charset="0"/>
            </a:endParaRPr>
          </a:p>
          <a:p>
            <a:pPr>
              <a:buFont typeface="Monotype Sorts" pitchFamily="2" charset="2"/>
              <a:buNone/>
            </a:pPr>
            <a:r>
              <a:rPr lang="en-US" sz="2200" dirty="0" smtClean="0">
                <a:latin typeface="Arial" charset="0"/>
              </a:rPr>
              <a:t>  </a:t>
            </a:r>
            <a:r>
              <a:rPr lang="el-GR" sz="2200" dirty="0" smtClean="0">
                <a:latin typeface="Arial" charset="0"/>
              </a:rPr>
              <a:t> </a:t>
            </a:r>
            <a:r>
              <a:rPr lang="en-US" sz="2200" dirty="0" smtClean="0">
                <a:latin typeface="Arial" charset="0"/>
              </a:rPr>
              <a:t> Advisor: Prof. Henning Schulzrinne  </a:t>
            </a:r>
          </a:p>
          <a:p>
            <a:r>
              <a:rPr lang="el-GR" sz="2200" dirty="0" smtClean="0">
                <a:latin typeface="Arial" charset="0"/>
              </a:rPr>
              <a:t>Προπτυχιακές σπουδές στο τμ. Επιστήμης Υπολογιστών,</a:t>
            </a:r>
            <a:r>
              <a:rPr lang="el-GR" sz="2200" dirty="0" smtClean="0">
                <a:solidFill>
                  <a:srgbClr val="1E9242"/>
                </a:solidFill>
                <a:latin typeface="Arial" charset="0"/>
              </a:rPr>
              <a:t> </a:t>
            </a:r>
            <a:r>
              <a:rPr lang="el-GR" sz="2200" b="1" dirty="0" smtClean="0">
                <a:solidFill>
                  <a:srgbClr val="1E9242"/>
                </a:solidFill>
                <a:latin typeface="Arial" charset="0"/>
              </a:rPr>
              <a:t>Πανεπιστήμιο Κρήτης</a:t>
            </a:r>
            <a:r>
              <a:rPr lang="el-GR" sz="2200" dirty="0" smtClean="0">
                <a:solidFill>
                  <a:srgbClr val="1E9242"/>
                </a:solidFill>
                <a:latin typeface="Arial" charset="0"/>
              </a:rPr>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214313"/>
            <a:ext cx="8839200" cy="763587"/>
          </a:xfrm>
          <a:prstGeom prst="rect">
            <a:avLst/>
          </a:prstGeom>
          <a:noFill/>
          <a:ln w="9525">
            <a:noFill/>
            <a:miter lim="800000"/>
            <a:headEnd/>
            <a:tailEnd/>
          </a:ln>
        </p:spPr>
        <p:txBody>
          <a:bodyPr lIns="92075" tIns="46038" rIns="92075" bIns="46038" anchor="b"/>
          <a:lstStyle/>
          <a:p>
            <a:pPr algn="ctr" eaLnBrk="0" hangingPunct="0">
              <a:defRPr/>
            </a:pPr>
            <a:r>
              <a:rPr lang="el-GR" sz="3000" kern="0" dirty="0">
                <a:solidFill>
                  <a:srgbClr val="000066"/>
                </a:solidFill>
                <a:latin typeface="+mj-lt"/>
                <a:cs typeface="+mj-cs"/>
              </a:rPr>
              <a:t>Έννοιες πεδίου χρόνου</a:t>
            </a:r>
            <a:r>
              <a:rPr lang="en-GB" sz="3000" kern="0" dirty="0">
                <a:solidFill>
                  <a:srgbClr val="000066"/>
                </a:solidFill>
                <a:latin typeface="+mj-lt"/>
                <a:cs typeface="+mj-cs"/>
              </a:rPr>
              <a:t>:</a:t>
            </a:r>
            <a:r>
              <a:rPr lang="el-GR" sz="3000" kern="0" dirty="0">
                <a:solidFill>
                  <a:srgbClr val="000066"/>
                </a:solidFill>
                <a:latin typeface="+mj-lt"/>
                <a:cs typeface="+mj-cs"/>
              </a:rPr>
              <a:t> </a:t>
            </a:r>
          </a:p>
          <a:p>
            <a:pPr algn="ctr" eaLnBrk="0" hangingPunct="0">
              <a:defRPr/>
            </a:pPr>
            <a:r>
              <a:rPr lang="el-GR" sz="3000" kern="0" dirty="0">
                <a:solidFill>
                  <a:srgbClr val="000066"/>
                </a:solidFill>
                <a:latin typeface="+mj-lt"/>
                <a:cs typeface="+mj-cs"/>
              </a:rPr>
              <a:t>Αναλογικά</a:t>
            </a:r>
            <a:r>
              <a:rPr lang="en-US" sz="3000" kern="0" dirty="0">
                <a:solidFill>
                  <a:srgbClr val="000066"/>
                </a:solidFill>
                <a:latin typeface="+mj-lt"/>
                <a:cs typeface="+mj-cs"/>
              </a:rPr>
              <a:t> &amp; </a:t>
            </a:r>
            <a:r>
              <a:rPr lang="el-GR" sz="3000" kern="0" dirty="0">
                <a:solidFill>
                  <a:srgbClr val="000066"/>
                </a:solidFill>
                <a:latin typeface="+mj-lt"/>
                <a:cs typeface="+mj-cs"/>
              </a:rPr>
              <a:t>ψηφιακά σήματα</a:t>
            </a:r>
          </a:p>
        </p:txBody>
      </p:sp>
      <p:sp>
        <p:nvSpPr>
          <p:cNvPr id="3" name="Rectangle 3"/>
          <p:cNvSpPr txBox="1">
            <a:spLocks noChangeArrowheads="1"/>
          </p:cNvSpPr>
          <p:nvPr/>
        </p:nvSpPr>
        <p:spPr bwMode="auto">
          <a:xfrm>
            <a:off x="0" y="1268413"/>
            <a:ext cx="9144000" cy="5386387"/>
          </a:xfrm>
          <a:prstGeom prst="rect">
            <a:avLst/>
          </a:prstGeom>
          <a:noFill/>
          <a:ln w="9525">
            <a:noFill/>
            <a:miter lim="800000"/>
            <a:headEnd/>
            <a:tailEnd/>
          </a:ln>
        </p:spPr>
        <p:txBody>
          <a:bodyPr lIns="92075" tIns="46038" rIns="92075" bIns="46038"/>
          <a:lstStyle/>
          <a:p>
            <a:pPr marL="342900" indent="-342900" algn="l" eaLnBrk="0" hangingPunct="0">
              <a:spcBef>
                <a:spcPct val="20000"/>
              </a:spcBef>
              <a:buClr>
                <a:srgbClr val="C700C7"/>
              </a:buClr>
              <a:buSzPct val="64000"/>
              <a:buFont typeface="Monotype Sorts" charset="2"/>
              <a:buChar char="l"/>
              <a:defRPr/>
            </a:pPr>
            <a:r>
              <a:rPr lang="el-GR" sz="2000" b="1" kern="0" dirty="0">
                <a:latin typeface="+mn-lt"/>
              </a:rPr>
              <a:t>Μέγιστο εύρος </a:t>
            </a:r>
            <a:r>
              <a:rPr lang="el-GR" sz="2200" b="1" kern="0" dirty="0">
                <a:latin typeface="+mn-lt"/>
              </a:rPr>
              <a:t>(</a:t>
            </a:r>
            <a:r>
              <a:rPr lang="el-GR" sz="2200" b="1" i="1" kern="0" dirty="0">
                <a:latin typeface="+mn-lt"/>
              </a:rPr>
              <a:t>A</a:t>
            </a:r>
            <a:r>
              <a:rPr lang="el-GR" sz="2200" b="1" kern="0" dirty="0">
                <a:latin typeface="+mn-lt"/>
              </a:rPr>
              <a:t>) </a:t>
            </a:r>
            <a:r>
              <a:rPr lang="el-GR" sz="2200" kern="0" dirty="0">
                <a:latin typeface="+mn-lt"/>
              </a:rPr>
              <a:t>- </a:t>
            </a:r>
            <a:r>
              <a:rPr lang="el-GR" sz="2000" kern="0" dirty="0">
                <a:solidFill>
                  <a:srgbClr val="FF5925"/>
                </a:solidFill>
                <a:latin typeface="+mn-lt"/>
              </a:rPr>
              <a:t>Μέγιστη τιμή ή δύναμη του σήματος</a:t>
            </a:r>
            <a:r>
              <a:rPr lang="el-GR" sz="2000" kern="0" dirty="0">
                <a:latin typeface="+mn-lt"/>
              </a:rPr>
              <a:t> με την πάροδο του χρόνου. Συνήθως μετριέται σε </a:t>
            </a:r>
            <a:r>
              <a:rPr lang="el-GR" sz="2200" kern="0" dirty="0" err="1">
                <a:latin typeface="+mn-lt"/>
              </a:rPr>
              <a:t>volts</a:t>
            </a:r>
            <a:endParaRPr lang="el-GR" sz="2200" kern="0" dirty="0">
              <a:latin typeface="+mn-lt"/>
            </a:endParaRPr>
          </a:p>
          <a:p>
            <a:pPr marL="342900" indent="-342900" algn="l" eaLnBrk="0" hangingPunct="0">
              <a:spcBef>
                <a:spcPct val="20000"/>
              </a:spcBef>
              <a:buClr>
                <a:srgbClr val="C700C7"/>
              </a:buClr>
              <a:buSzPct val="64000"/>
              <a:buFont typeface="Monotype Sorts" charset="2"/>
              <a:buChar char="l"/>
              <a:defRPr/>
            </a:pPr>
            <a:r>
              <a:rPr lang="el-GR" sz="2200" b="1" kern="0" dirty="0">
                <a:latin typeface="+mn-lt"/>
              </a:rPr>
              <a:t>Συχνότητα</a:t>
            </a:r>
            <a:r>
              <a:rPr lang="el-GR" sz="2200" b="1" i="1" kern="0" dirty="0">
                <a:latin typeface="+mn-lt"/>
              </a:rPr>
              <a:t> (f </a:t>
            </a:r>
            <a:r>
              <a:rPr lang="el-GR" sz="2200" b="1" kern="0" dirty="0">
                <a:latin typeface="+mn-lt"/>
              </a:rPr>
              <a:t>)</a:t>
            </a:r>
            <a:r>
              <a:rPr lang="en-US" sz="2200" kern="0" dirty="0">
                <a:latin typeface="+mn-lt"/>
              </a:rPr>
              <a:t>:</a:t>
            </a:r>
            <a:r>
              <a:rPr lang="el-GR" sz="2200" kern="0" dirty="0">
                <a:latin typeface="+mn-lt"/>
              </a:rPr>
              <a:t> </a:t>
            </a:r>
            <a:r>
              <a:rPr lang="el-GR" sz="2200" kern="0" dirty="0">
                <a:solidFill>
                  <a:srgbClr val="FF5925"/>
                </a:solidFill>
                <a:latin typeface="+mn-lt"/>
              </a:rPr>
              <a:t>Ρυθμός (</a:t>
            </a:r>
            <a:r>
              <a:rPr lang="en-GB" sz="2200" kern="0" dirty="0">
                <a:solidFill>
                  <a:srgbClr val="FF5925"/>
                </a:solidFill>
                <a:latin typeface="+mn-lt"/>
              </a:rPr>
              <a:t>rate</a:t>
            </a:r>
            <a:r>
              <a:rPr lang="el-GR" sz="2200" kern="0" dirty="0">
                <a:solidFill>
                  <a:srgbClr val="FF5925"/>
                </a:solidFill>
                <a:latin typeface="+mn-lt"/>
              </a:rPr>
              <a:t>)</a:t>
            </a:r>
            <a:r>
              <a:rPr lang="el-GR" sz="2200" kern="0" dirty="0">
                <a:latin typeface="+mn-lt"/>
              </a:rPr>
              <a:t>,</a:t>
            </a:r>
            <a:r>
              <a:rPr lang="el-GR" sz="2200" kern="0" dirty="0">
                <a:solidFill>
                  <a:srgbClr val="FF5925"/>
                </a:solidFill>
                <a:latin typeface="+mn-lt"/>
              </a:rPr>
              <a:t> </a:t>
            </a:r>
            <a:r>
              <a:rPr lang="el-GR" sz="2200" kern="0" dirty="0">
                <a:latin typeface="+mn-lt"/>
              </a:rPr>
              <a:t>σε</a:t>
            </a:r>
            <a:r>
              <a:rPr lang="el-GR" sz="2200" kern="0" dirty="0">
                <a:solidFill>
                  <a:srgbClr val="FF5925"/>
                </a:solidFill>
                <a:latin typeface="+mn-lt"/>
              </a:rPr>
              <a:t> </a:t>
            </a:r>
            <a:r>
              <a:rPr lang="el-GR" sz="2200" kern="0" dirty="0" err="1">
                <a:latin typeface="+mn-lt"/>
              </a:rPr>
              <a:t>cycles</a:t>
            </a:r>
            <a:r>
              <a:rPr lang="en-US" sz="2200" kern="0" dirty="0">
                <a:latin typeface="+mn-lt"/>
              </a:rPr>
              <a:t>/</a:t>
            </a:r>
            <a:r>
              <a:rPr lang="el-GR" sz="2200" kern="0" dirty="0" err="1">
                <a:latin typeface="+mn-lt"/>
              </a:rPr>
              <a:t>sec</a:t>
            </a:r>
            <a:r>
              <a:rPr lang="en-US" sz="2200" kern="0" dirty="0">
                <a:latin typeface="+mn-lt"/>
              </a:rPr>
              <a:t> </a:t>
            </a:r>
            <a:r>
              <a:rPr lang="el-GR" sz="2200" kern="0" dirty="0">
                <a:latin typeface="+mn-lt"/>
              </a:rPr>
              <a:t>ή </a:t>
            </a:r>
            <a:r>
              <a:rPr lang="el-GR" sz="2200" kern="0" dirty="0" err="1">
                <a:latin typeface="+mn-lt"/>
              </a:rPr>
              <a:t>Hertz</a:t>
            </a:r>
            <a:r>
              <a:rPr lang="el-GR" sz="2200" kern="0" dirty="0">
                <a:latin typeface="+mn-lt"/>
              </a:rPr>
              <a:t> (</a:t>
            </a:r>
            <a:r>
              <a:rPr lang="el-GR" sz="2200" kern="0" dirty="0" err="1">
                <a:latin typeface="+mn-lt"/>
              </a:rPr>
              <a:t>Hz</a:t>
            </a:r>
            <a:r>
              <a:rPr lang="el-GR" sz="2200" kern="0" dirty="0">
                <a:latin typeface="+mn-lt"/>
              </a:rPr>
              <a:t>) στους οποίους το σήμα επαναλαμβάνεται </a:t>
            </a:r>
          </a:p>
          <a:p>
            <a:pPr marL="342900" indent="-342900" algn="l" eaLnBrk="0" hangingPunct="0">
              <a:spcBef>
                <a:spcPct val="20000"/>
              </a:spcBef>
              <a:buClr>
                <a:srgbClr val="C700C7"/>
              </a:buClr>
              <a:buSzPct val="64000"/>
              <a:buFont typeface="Monotype Sorts" charset="2"/>
              <a:buChar char="l"/>
              <a:defRPr/>
            </a:pPr>
            <a:r>
              <a:rPr lang="el-GR" sz="2200" b="1" kern="0" dirty="0">
                <a:latin typeface="+mn-lt"/>
              </a:rPr>
              <a:t>Φάση</a:t>
            </a:r>
            <a:r>
              <a:rPr lang="en-US" sz="2200" b="1" kern="0" dirty="0">
                <a:latin typeface="+mn-lt"/>
              </a:rPr>
              <a:t> (φ)</a:t>
            </a:r>
            <a:r>
              <a:rPr lang="en-US" sz="2200" kern="0" dirty="0">
                <a:latin typeface="+mn-lt"/>
              </a:rPr>
              <a:t> – </a:t>
            </a:r>
            <a:r>
              <a:rPr lang="el-GR" sz="2200" kern="0" dirty="0">
                <a:latin typeface="+mn-lt"/>
              </a:rPr>
              <a:t>Μέτρο της </a:t>
            </a:r>
            <a:r>
              <a:rPr lang="el-GR" sz="2200" kern="0" dirty="0">
                <a:solidFill>
                  <a:srgbClr val="FF5925"/>
                </a:solidFill>
                <a:latin typeface="+mn-lt"/>
              </a:rPr>
              <a:t>σχετικής θ</a:t>
            </a:r>
            <a:r>
              <a:rPr lang="el-GR" sz="2200" b="1" kern="0" dirty="0">
                <a:solidFill>
                  <a:srgbClr val="FF5925"/>
                </a:solidFill>
                <a:latin typeface="+mn-lt"/>
              </a:rPr>
              <a:t>έσης στο χρόνο</a:t>
            </a:r>
            <a:r>
              <a:rPr lang="en-US" sz="2200" kern="0" dirty="0">
                <a:solidFill>
                  <a:srgbClr val="FF5925"/>
                </a:solidFill>
                <a:latin typeface="+mn-lt"/>
              </a:rPr>
              <a:t> </a:t>
            </a:r>
            <a:r>
              <a:rPr lang="el-GR" sz="2200" kern="0" dirty="0">
                <a:latin typeface="+mn-lt"/>
              </a:rPr>
              <a:t>εντός μίας περιόδου του σήματος</a:t>
            </a:r>
            <a:endParaRPr lang="en-US" sz="2200" kern="0" dirty="0">
              <a:latin typeface="+mn-lt"/>
            </a:endParaRPr>
          </a:p>
          <a:p>
            <a:pPr marL="342900" indent="-342900" algn="l" eaLnBrk="0" hangingPunct="0">
              <a:spcBef>
                <a:spcPct val="20000"/>
              </a:spcBef>
              <a:buClr>
                <a:srgbClr val="C700C7"/>
              </a:buClr>
              <a:buSzPct val="64000"/>
              <a:buFont typeface="Monotype Sorts" charset="2"/>
              <a:buNone/>
              <a:defRPr/>
            </a:pPr>
            <a:r>
              <a:rPr lang="en-US" sz="2200" kern="0" dirty="0">
                <a:latin typeface="+mn-lt"/>
              </a:rPr>
              <a:t>             </a:t>
            </a:r>
            <a:r>
              <a:rPr lang="en-US" sz="2200" kern="0" dirty="0">
                <a:latin typeface="+mn-lt"/>
                <a:sym typeface="Wingdings" pitchFamily="2" charset="2"/>
              </a:rPr>
              <a:t></a:t>
            </a:r>
            <a:r>
              <a:rPr lang="en-US" sz="2200" kern="0" dirty="0">
                <a:latin typeface="+mn-lt"/>
              </a:rPr>
              <a:t> </a:t>
            </a:r>
            <a:r>
              <a:rPr lang="el-GR" sz="2000" kern="0" dirty="0">
                <a:latin typeface="+mn-lt"/>
              </a:rPr>
              <a:t>γενικό κύμα</a:t>
            </a:r>
            <a:r>
              <a:rPr lang="en-GB" sz="2000" kern="0" dirty="0">
                <a:latin typeface="+mn-lt"/>
              </a:rPr>
              <a:t> </a:t>
            </a:r>
            <a:r>
              <a:rPr lang="el-GR" sz="2000" kern="0" dirty="0">
                <a:latin typeface="+mn-lt"/>
              </a:rPr>
              <a:t>ημιτόνου</a:t>
            </a:r>
            <a:r>
              <a:rPr lang="en-US" sz="2200" kern="0" dirty="0">
                <a:latin typeface="+mn-lt"/>
              </a:rPr>
              <a:t>  </a:t>
            </a:r>
            <a:r>
              <a:rPr lang="en-US" sz="2200" i="1" kern="0" dirty="0">
                <a:solidFill>
                  <a:schemeClr val="accent1"/>
                </a:solidFill>
                <a:latin typeface="+mn-lt"/>
              </a:rPr>
              <a:t>s</a:t>
            </a:r>
            <a:r>
              <a:rPr lang="en-US" sz="2200" kern="0" dirty="0">
                <a:solidFill>
                  <a:schemeClr val="accent1"/>
                </a:solidFill>
                <a:latin typeface="+mn-lt"/>
              </a:rPr>
              <a:t>(</a:t>
            </a:r>
            <a:r>
              <a:rPr lang="en-US" sz="2200" i="1" kern="0" dirty="0">
                <a:solidFill>
                  <a:schemeClr val="accent1"/>
                </a:solidFill>
                <a:latin typeface="+mn-lt"/>
              </a:rPr>
              <a:t>t </a:t>
            </a:r>
            <a:r>
              <a:rPr lang="en-US" sz="2200" kern="0" dirty="0">
                <a:solidFill>
                  <a:schemeClr val="accent1"/>
                </a:solidFill>
                <a:latin typeface="+mn-lt"/>
              </a:rPr>
              <a:t>) = </a:t>
            </a:r>
            <a:r>
              <a:rPr lang="en-US" sz="2200" i="1" kern="0" dirty="0">
                <a:solidFill>
                  <a:schemeClr val="accent1"/>
                </a:solidFill>
                <a:latin typeface="+mn-lt"/>
              </a:rPr>
              <a:t>A </a:t>
            </a:r>
            <a:r>
              <a:rPr lang="en-US" sz="2200" kern="0" dirty="0">
                <a:solidFill>
                  <a:schemeClr val="accent1"/>
                </a:solidFill>
                <a:latin typeface="+mn-lt"/>
              </a:rPr>
              <a:t>sin</a:t>
            </a:r>
            <a:r>
              <a:rPr lang="en-US" sz="2200" b="1" kern="0" dirty="0">
                <a:solidFill>
                  <a:schemeClr val="accent1"/>
                </a:solidFill>
                <a:latin typeface="+mn-lt"/>
              </a:rPr>
              <a:t>(2π</a:t>
            </a:r>
            <a:r>
              <a:rPr lang="en-US" sz="2200" b="1" i="1" kern="0" dirty="0">
                <a:solidFill>
                  <a:schemeClr val="accent1"/>
                </a:solidFill>
                <a:latin typeface="+mn-lt"/>
              </a:rPr>
              <a:t>ft </a:t>
            </a:r>
            <a:r>
              <a:rPr lang="en-US" sz="2200" b="1" kern="0" dirty="0">
                <a:solidFill>
                  <a:schemeClr val="accent1"/>
                </a:solidFill>
                <a:latin typeface="+mn-lt"/>
              </a:rPr>
              <a:t>+ </a:t>
            </a:r>
            <a:r>
              <a:rPr lang="en-US" sz="2200" kern="0" dirty="0">
                <a:solidFill>
                  <a:schemeClr val="accent1"/>
                </a:solidFill>
                <a:latin typeface="+mn-lt"/>
              </a:rPr>
              <a:t>φ)</a:t>
            </a:r>
          </a:p>
          <a:p>
            <a:pPr marL="342900" indent="-342900" algn="l" eaLnBrk="0" hangingPunct="0">
              <a:spcBef>
                <a:spcPct val="20000"/>
              </a:spcBef>
              <a:buClr>
                <a:srgbClr val="C700C7"/>
              </a:buClr>
              <a:buSzPct val="64000"/>
              <a:buFont typeface="Monotype Sorts" charset="2"/>
              <a:buNone/>
              <a:defRPr/>
            </a:pPr>
            <a:endParaRPr lang="en-US" sz="2200" kern="0" dirty="0">
              <a:latin typeface="+mn-lt"/>
            </a:endParaRPr>
          </a:p>
          <a:p>
            <a:pPr marL="342900" indent="-342900" algn="l" eaLnBrk="0" hangingPunct="0">
              <a:spcBef>
                <a:spcPct val="20000"/>
              </a:spcBef>
              <a:buClr>
                <a:srgbClr val="C700C7"/>
              </a:buClr>
              <a:buSzPct val="64000"/>
              <a:buFont typeface="Wingdings" pitchFamily="2" charset="2"/>
              <a:buChar char="F"/>
              <a:defRPr/>
            </a:pPr>
            <a:r>
              <a:rPr lang="el-GR" sz="2000" b="1" kern="0" dirty="0">
                <a:latin typeface="+mn-lt"/>
                <a:sym typeface="Wingdings" pitchFamily="2" charset="2"/>
              </a:rPr>
              <a:t>Ο</a:t>
            </a:r>
            <a:r>
              <a:rPr lang="el-GR" sz="2000" b="1" kern="0" dirty="0">
                <a:latin typeface="+mn-lt"/>
              </a:rPr>
              <a:t>ποιοδήποτε</a:t>
            </a:r>
            <a:r>
              <a:rPr lang="el-GR" sz="2000" kern="0" dirty="0">
                <a:latin typeface="+mn-lt"/>
              </a:rPr>
              <a:t> </a:t>
            </a:r>
            <a:r>
              <a:rPr lang="el-GR" sz="2000" kern="0" dirty="0">
                <a:solidFill>
                  <a:srgbClr val="E53900"/>
                </a:solidFill>
                <a:latin typeface="+mn-lt"/>
              </a:rPr>
              <a:t>ηλεκτρομαγνητικό σήμα </a:t>
            </a:r>
            <a:r>
              <a:rPr lang="el-GR" sz="2000" kern="0" dirty="0">
                <a:latin typeface="+mn-lt"/>
              </a:rPr>
              <a:t>μπορεί να αποδειχθεί ότι αποτελείται από μια </a:t>
            </a:r>
            <a:r>
              <a:rPr lang="el-GR" sz="2000" b="1" u="sng" kern="0" dirty="0">
                <a:latin typeface="+mn-lt"/>
              </a:rPr>
              <a:t>συλλογή</a:t>
            </a:r>
            <a:r>
              <a:rPr lang="el-GR" sz="2000" b="1" kern="0" dirty="0">
                <a:latin typeface="+mn-lt"/>
              </a:rPr>
              <a:t> περιοδικών αναλογικών σημάτων </a:t>
            </a:r>
            <a:r>
              <a:rPr lang="el-GR" sz="2000" kern="0" dirty="0">
                <a:latin typeface="+mn-lt"/>
              </a:rPr>
              <a:t>(</a:t>
            </a:r>
            <a:r>
              <a:rPr lang="el-GR" sz="2000" b="1" kern="0" dirty="0">
                <a:solidFill>
                  <a:srgbClr val="E53900"/>
                </a:solidFill>
                <a:latin typeface="+mn-lt"/>
              </a:rPr>
              <a:t>κύματα ημιτόνου</a:t>
            </a:r>
            <a:r>
              <a:rPr lang="el-GR" sz="2000" b="1" kern="0" dirty="0">
                <a:solidFill>
                  <a:srgbClr val="008000"/>
                </a:solidFill>
                <a:latin typeface="+mn-lt"/>
              </a:rPr>
              <a:t>) σε </a:t>
            </a:r>
            <a:r>
              <a:rPr lang="el-GR" sz="2000" b="1" u="sng" kern="0" dirty="0">
                <a:solidFill>
                  <a:srgbClr val="008000"/>
                </a:solidFill>
                <a:latin typeface="+mn-lt"/>
              </a:rPr>
              <a:t>διαφορετικά</a:t>
            </a:r>
            <a:r>
              <a:rPr lang="el-GR" sz="2000" b="1" kern="0" dirty="0">
                <a:solidFill>
                  <a:srgbClr val="008000"/>
                </a:solidFill>
                <a:latin typeface="+mn-lt"/>
              </a:rPr>
              <a:t> εύρη, συχνότητες</a:t>
            </a:r>
            <a:r>
              <a:rPr lang="el-GR" sz="2200" b="1" kern="0" dirty="0">
                <a:solidFill>
                  <a:srgbClr val="008000"/>
                </a:solidFill>
                <a:latin typeface="+mn-lt"/>
              </a:rPr>
              <a:t> </a:t>
            </a:r>
            <a:r>
              <a:rPr lang="el-GR" sz="2000" b="1" kern="0" dirty="0">
                <a:solidFill>
                  <a:srgbClr val="008000"/>
                </a:solidFill>
                <a:latin typeface="+mn-lt"/>
              </a:rPr>
              <a:t>και φάσεις</a:t>
            </a:r>
          </a:p>
          <a:p>
            <a:pPr marL="342900" indent="-342900" algn="l" eaLnBrk="0" hangingPunct="0">
              <a:spcBef>
                <a:spcPct val="20000"/>
              </a:spcBef>
              <a:buClr>
                <a:srgbClr val="C700C7"/>
              </a:buClr>
              <a:buSzPct val="64000"/>
              <a:buFont typeface="Monotype Sorts" charset="2"/>
              <a:buNone/>
              <a:defRPr/>
            </a:pPr>
            <a:endParaRPr lang="el-GR" sz="2000" kern="0" dirty="0">
              <a:latin typeface="+mn-lt"/>
            </a:endParaRPr>
          </a:p>
          <a:p>
            <a:pPr marL="342900" indent="-342900" algn="l" eaLnBrk="0" hangingPunct="0">
              <a:spcBef>
                <a:spcPct val="20000"/>
              </a:spcBef>
              <a:buClr>
                <a:srgbClr val="C700C7"/>
              </a:buClr>
              <a:buSzPct val="64000"/>
              <a:buFont typeface="Monotype Sorts" charset="2"/>
              <a:buNone/>
              <a:defRPr/>
            </a:pPr>
            <a:endParaRPr lang="el-GR" sz="2200" kern="0" dirty="0">
              <a:latin typeface="+mn-lt"/>
            </a:endParaRPr>
          </a:p>
          <a:p>
            <a:pPr marL="342900" indent="-342900" algn="l" eaLnBrk="0" hangingPunct="0">
              <a:spcBef>
                <a:spcPct val="20000"/>
              </a:spcBef>
              <a:buClr>
                <a:srgbClr val="C700C7"/>
              </a:buClr>
              <a:buSzPct val="64000"/>
              <a:buFont typeface="Monotype Sorts" charset="2"/>
              <a:buChar char="l"/>
              <a:defRPr/>
            </a:pPr>
            <a:endParaRPr lang="el-GR" sz="2200" kern="0" dirty="0">
              <a:latin typeface="+mn-lt"/>
            </a:endParaRPr>
          </a:p>
          <a:p>
            <a:pPr marL="342900" indent="-342900" algn="l" eaLnBrk="0" hangingPunct="0">
              <a:spcBef>
                <a:spcPct val="20000"/>
              </a:spcBef>
              <a:buClr>
                <a:srgbClr val="C700C7"/>
              </a:buClr>
              <a:buSzPct val="64000"/>
              <a:buFont typeface="Monotype Sorts" charset="2"/>
              <a:buNone/>
              <a:defRPr/>
            </a:pPr>
            <a:endParaRPr lang="el-GR" sz="2200" kern="0" dirty="0">
              <a:latin typeface="+mn-lt"/>
            </a:endParaRPr>
          </a:p>
          <a:p>
            <a:pPr marL="342900" indent="-342900" algn="l" eaLnBrk="0" hangingPunct="0">
              <a:spcBef>
                <a:spcPct val="20000"/>
              </a:spcBef>
              <a:buClr>
                <a:srgbClr val="C700C7"/>
              </a:buClr>
              <a:buSzPct val="64000"/>
              <a:buFont typeface="Monotype Sorts" charset="2"/>
              <a:buNone/>
              <a:defRPr/>
            </a:pPr>
            <a:endParaRPr lang="el-GR" sz="2200" kern="0" dirty="0">
              <a:latin typeface="+mn-lt"/>
            </a:endParaRPr>
          </a:p>
          <a:p>
            <a:pPr marL="342900" indent="-342900" algn="l" eaLnBrk="0" hangingPunct="0">
              <a:spcBef>
                <a:spcPct val="20000"/>
              </a:spcBef>
              <a:buClr>
                <a:srgbClr val="C700C7"/>
              </a:buClr>
              <a:buSzPct val="64000"/>
              <a:buFont typeface="Monotype Sorts" charset="2"/>
              <a:buChar char="l"/>
              <a:defRPr/>
            </a:pPr>
            <a:endParaRPr lang="el-GR" sz="2200" kern="0" dirty="0">
              <a:latin typeface="+mn-lt"/>
            </a:endParaRPr>
          </a:p>
        </p:txBody>
      </p:sp>
      <p:pic>
        <p:nvPicPr>
          <p:cNvPr id="86020" name="Picture 4"/>
          <p:cNvPicPr>
            <a:picLocks noChangeAspect="1" noChangeArrowheads="1"/>
          </p:cNvPicPr>
          <p:nvPr/>
        </p:nvPicPr>
        <p:blipFill>
          <a:blip r:embed="rId2" cstate="print"/>
          <a:srcRect/>
          <a:stretch>
            <a:fillRect/>
          </a:stretch>
        </p:blipFill>
        <p:spPr bwMode="auto">
          <a:xfrm>
            <a:off x="2143125" y="5373688"/>
            <a:ext cx="3436938" cy="1092200"/>
          </a:xfrm>
          <a:prstGeom prst="rect">
            <a:avLst/>
          </a:prstGeom>
          <a:noFill/>
          <a:ln w="12700">
            <a:noFill/>
            <a:miter lim="800000"/>
            <a:headEnd type="none" w="sm" len="sm"/>
            <a:tailEnd type="none" w="sm" len="sm"/>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b="7401"/>
          <a:stretch>
            <a:fillRect/>
          </a:stretch>
        </p:blipFill>
        <p:spPr bwMode="auto">
          <a:xfrm>
            <a:off x="228600" y="1143000"/>
            <a:ext cx="8382000" cy="5541963"/>
          </a:xfrm>
          <a:prstGeom prst="rect">
            <a:avLst/>
          </a:prstGeom>
          <a:noFill/>
          <a:ln w="9525">
            <a:noFill/>
            <a:miter lim="800000"/>
            <a:headEnd/>
            <a:tailEnd/>
          </a:ln>
        </p:spPr>
      </p:pic>
      <p:sp>
        <p:nvSpPr>
          <p:cNvPr id="3" name="Rectangle 3"/>
          <p:cNvSpPr txBox="1">
            <a:spLocks noChangeArrowheads="1"/>
          </p:cNvSpPr>
          <p:nvPr/>
        </p:nvSpPr>
        <p:spPr bwMode="auto">
          <a:xfrm>
            <a:off x="76200" y="227013"/>
            <a:ext cx="8839200" cy="763587"/>
          </a:xfrm>
          <a:prstGeom prst="rect">
            <a:avLst/>
          </a:prstGeom>
          <a:noFill/>
          <a:ln w="9525">
            <a:noFill/>
            <a:miter lim="800000"/>
            <a:headEnd/>
            <a:tailEnd/>
          </a:ln>
        </p:spPr>
        <p:txBody>
          <a:bodyPr lIns="92075" tIns="46038" rIns="92075" bIns="46038" anchor="b"/>
          <a:lstStyle/>
          <a:p>
            <a:pPr algn="l" eaLnBrk="0" hangingPunct="0">
              <a:defRPr/>
            </a:pPr>
            <a:r>
              <a:rPr lang="el-GR" sz="3200" kern="0">
                <a:solidFill>
                  <a:srgbClr val="000066"/>
                </a:solidFill>
                <a:latin typeface="+mj-lt"/>
                <a:cs typeface="+mj-cs"/>
              </a:rPr>
              <a:t>Ηλεκτρομαγνητικό φάσμα</a:t>
            </a:r>
            <a:endParaRPr lang="en-GB" sz="3200" kern="0">
              <a:solidFill>
                <a:srgbClr val="000066"/>
              </a:solidFill>
              <a:latin typeface="+mj-lt"/>
              <a:cs typeface="+mj-cs"/>
            </a:endParaRPr>
          </a:p>
        </p:txBody>
      </p:sp>
      <p:sp>
        <p:nvSpPr>
          <p:cNvPr id="87044" name="Text Box 4"/>
          <p:cNvSpPr txBox="1">
            <a:spLocks noChangeArrowheads="1"/>
          </p:cNvSpPr>
          <p:nvPr/>
        </p:nvSpPr>
        <p:spPr bwMode="auto">
          <a:xfrm>
            <a:off x="1143000" y="5486400"/>
            <a:ext cx="2894013" cy="336550"/>
          </a:xfrm>
          <a:prstGeom prst="rect">
            <a:avLst/>
          </a:prstGeom>
          <a:noFill/>
          <a:ln w="12700">
            <a:noFill/>
            <a:miter lim="800000"/>
            <a:headEnd type="none" w="sm" len="sm"/>
            <a:tailEnd type="none" w="sm" len="sm"/>
          </a:ln>
        </p:spPr>
        <p:txBody>
          <a:bodyPr wrap="none">
            <a:spAutoFit/>
          </a:bodyPr>
          <a:lstStyle/>
          <a:p>
            <a:pPr>
              <a:spcBef>
                <a:spcPct val="20000"/>
              </a:spcBef>
              <a:buClr>
                <a:schemeClr val="tx1"/>
              </a:buClr>
              <a:buSzPct val="75000"/>
              <a:buFont typeface="Wingdings" pitchFamily="2" charset="2"/>
              <a:buNone/>
            </a:pPr>
            <a:r>
              <a:rPr lang="en-US">
                <a:latin typeface="Arial" charset="0"/>
                <a:sym typeface="Symbol" pitchFamily="18" charset="2"/>
              </a:rPr>
              <a:t> (meters) = 300 / freq in MHz</a:t>
            </a:r>
            <a:endParaRPr lang="en-GB"/>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285750" y="0"/>
            <a:ext cx="8229600" cy="1066800"/>
          </a:xfrm>
        </p:spPr>
        <p:txBody>
          <a:bodyPr/>
          <a:lstStyle/>
          <a:p>
            <a:pPr eaLnBrk="1" hangingPunct="1"/>
            <a:r>
              <a:rPr lang="el-GR" smtClean="0"/>
              <a:t>Προτυποποίηση διαδικτύου</a:t>
            </a:r>
            <a:endParaRPr lang="en-GB" smtClean="0"/>
          </a:p>
        </p:txBody>
      </p:sp>
      <p:sp>
        <p:nvSpPr>
          <p:cNvPr id="88067" name="Content Placeholder 2"/>
          <p:cNvSpPr>
            <a:spLocks noGrp="1"/>
          </p:cNvSpPr>
          <p:nvPr>
            <p:ph idx="4294967295"/>
          </p:nvPr>
        </p:nvSpPr>
        <p:spPr>
          <a:xfrm>
            <a:off x="285750" y="1214438"/>
            <a:ext cx="8543925" cy="5429250"/>
          </a:xfrm>
        </p:spPr>
        <p:txBody>
          <a:bodyPr/>
          <a:lstStyle/>
          <a:p>
            <a:pPr eaLnBrk="1" hangingPunct="1">
              <a:buFont typeface="Monotype Sorts" pitchFamily="2" charset="2"/>
              <a:buNone/>
            </a:pPr>
            <a:r>
              <a:rPr lang="en-GB" sz="2800" smtClean="0">
                <a:solidFill>
                  <a:schemeClr val="bg2"/>
                </a:solidFill>
                <a:sym typeface="Wingdings" pitchFamily="2" charset="2"/>
              </a:rPr>
              <a:t></a:t>
            </a:r>
            <a:r>
              <a:rPr lang="el-GR" sz="2200" smtClean="0">
                <a:solidFill>
                  <a:schemeClr val="bg2"/>
                </a:solidFill>
                <a:latin typeface="Arial" charset="0"/>
                <a:sym typeface="Wingdings" pitchFamily="2" charset="2"/>
              </a:rPr>
              <a:t> </a:t>
            </a:r>
            <a:r>
              <a:rPr lang="en-GB" sz="2200" b="1" smtClean="0">
                <a:solidFill>
                  <a:schemeClr val="bg2"/>
                </a:solidFill>
              </a:rPr>
              <a:t>International Telecommunications Union (ITU)</a:t>
            </a:r>
          </a:p>
          <a:p>
            <a:pPr lvl="1" eaLnBrk="1" hangingPunct="1"/>
            <a:r>
              <a:rPr lang="el-GR" smtClean="0"/>
              <a:t>Οργάνωση συνθήκης Ηνωμένων Εθνών</a:t>
            </a:r>
          </a:p>
          <a:p>
            <a:pPr lvl="1" eaLnBrk="1" hangingPunct="1"/>
            <a:r>
              <a:rPr lang="el-GR" smtClean="0"/>
              <a:t>Πρότυπα μετάδοσης</a:t>
            </a:r>
            <a:r>
              <a:rPr lang="en-GB" smtClean="0"/>
              <a:t> </a:t>
            </a:r>
            <a:r>
              <a:rPr lang="el-GR" smtClean="0"/>
              <a:t>(π.χ. </a:t>
            </a:r>
            <a:r>
              <a:rPr lang="en-GB" smtClean="0"/>
              <a:t>modem</a:t>
            </a:r>
            <a:r>
              <a:rPr lang="en-US" smtClean="0"/>
              <a:t>: V.90</a:t>
            </a:r>
            <a:r>
              <a:rPr lang="el-GR" smtClean="0"/>
              <a:t>)</a:t>
            </a:r>
            <a:endParaRPr lang="en-US" smtClean="0"/>
          </a:p>
          <a:p>
            <a:pPr lvl="1" eaLnBrk="1" hangingPunct="1"/>
            <a:r>
              <a:rPr lang="el-GR" smtClean="0"/>
              <a:t>Παραδοσιακές τηλεφωνικές </a:t>
            </a:r>
            <a:r>
              <a:rPr lang="el-GR" smtClean="0">
                <a:latin typeface="Arial" charset="0"/>
              </a:rPr>
              <a:t>υπη</a:t>
            </a:r>
            <a:r>
              <a:rPr lang="el-GR" smtClean="0"/>
              <a:t>ρεσίες,</a:t>
            </a:r>
            <a:r>
              <a:rPr lang="en-GB" smtClean="0"/>
              <a:t> fax</a:t>
            </a:r>
          </a:p>
          <a:p>
            <a:pPr eaLnBrk="1" hangingPunct="1">
              <a:buFont typeface="Monotype Sorts" pitchFamily="2" charset="2"/>
              <a:buNone/>
            </a:pPr>
            <a:r>
              <a:rPr lang="en-GB" sz="2800" smtClean="0">
                <a:solidFill>
                  <a:schemeClr val="bg2"/>
                </a:solidFill>
                <a:sym typeface="Wingdings" pitchFamily="2" charset="2"/>
              </a:rPr>
              <a:t></a:t>
            </a:r>
            <a:r>
              <a:rPr lang="el-GR" sz="2200" smtClean="0">
                <a:solidFill>
                  <a:schemeClr val="bg2"/>
                </a:solidFill>
                <a:latin typeface="Arial" charset="0"/>
                <a:sym typeface="Wingdings" pitchFamily="2" charset="2"/>
              </a:rPr>
              <a:t> </a:t>
            </a:r>
            <a:r>
              <a:rPr lang="en-GB" sz="2200" b="1" smtClean="0">
                <a:solidFill>
                  <a:schemeClr val="bg2"/>
                </a:solidFill>
              </a:rPr>
              <a:t>Internet Engineering Task Force (IETF)</a:t>
            </a:r>
          </a:p>
          <a:p>
            <a:pPr lvl="1" eaLnBrk="1" hangingPunct="1"/>
            <a:r>
              <a:rPr lang="el-GR" smtClean="0"/>
              <a:t>Πυρήνας</a:t>
            </a:r>
            <a:r>
              <a:rPr lang="en-GB" smtClean="0"/>
              <a:t>: </a:t>
            </a:r>
            <a:r>
              <a:rPr lang="el-GR" smtClean="0"/>
              <a:t>πρωτόκολλο διαδικτύου,</a:t>
            </a:r>
            <a:r>
              <a:rPr lang="en-GB" smtClean="0"/>
              <a:t> </a:t>
            </a:r>
            <a:r>
              <a:rPr lang="el-GR" smtClean="0"/>
              <a:t>μεταφοράς</a:t>
            </a:r>
            <a:r>
              <a:rPr lang="en-GB" smtClean="0"/>
              <a:t> </a:t>
            </a:r>
            <a:r>
              <a:rPr lang="el-GR" smtClean="0"/>
              <a:t>(</a:t>
            </a:r>
            <a:r>
              <a:rPr lang="en-GB" smtClean="0"/>
              <a:t>TCP</a:t>
            </a:r>
            <a:r>
              <a:rPr lang="el-GR" smtClean="0"/>
              <a:t>)</a:t>
            </a:r>
            <a:endParaRPr lang="en-GB" smtClean="0"/>
          </a:p>
          <a:p>
            <a:pPr lvl="1" eaLnBrk="1" hangingPunct="1"/>
            <a:r>
              <a:rPr lang="el-GR" smtClean="0"/>
              <a:t>Εφαρμογές</a:t>
            </a:r>
            <a:r>
              <a:rPr lang="en-GB" smtClean="0"/>
              <a:t>: email, HTTP, FTP, SSH, NFS, VoIP</a:t>
            </a:r>
          </a:p>
          <a:p>
            <a:pPr lvl="1" eaLnBrk="1" hangingPunct="1"/>
            <a:r>
              <a:rPr lang="el-GR" smtClean="0"/>
              <a:t>Οχι</a:t>
            </a:r>
            <a:r>
              <a:rPr lang="en-GB" smtClean="0"/>
              <a:t>: HTML, APIs</a:t>
            </a:r>
          </a:p>
          <a:p>
            <a:pPr eaLnBrk="1" hangingPunct="1"/>
            <a:r>
              <a:rPr lang="en-GB" sz="2200" smtClean="0">
                <a:solidFill>
                  <a:schemeClr val="bg2"/>
                </a:solidFill>
              </a:rPr>
              <a:t>W3C</a:t>
            </a:r>
          </a:p>
          <a:p>
            <a:pPr lvl="1" eaLnBrk="1" hangingPunct="1"/>
            <a:r>
              <a:rPr lang="en-GB" smtClean="0"/>
              <a:t>HTML, XML, schema, SOAP, semantic web,…</a:t>
            </a:r>
          </a:p>
          <a:p>
            <a:pPr eaLnBrk="1" hangingPunct="1"/>
            <a:r>
              <a:rPr lang="en-GB" sz="2200" smtClean="0">
                <a:solidFill>
                  <a:schemeClr val="bg2"/>
                </a:solidFill>
              </a:rPr>
              <a:t>OASIS</a:t>
            </a:r>
          </a:p>
          <a:p>
            <a:pPr lvl="1" eaLnBrk="1" hangingPunct="1"/>
            <a:r>
              <a:rPr lang="el-GR" smtClean="0"/>
              <a:t>Χρήση </a:t>
            </a:r>
            <a:r>
              <a:rPr lang="en-GB" smtClean="0"/>
              <a:t>XML</a:t>
            </a:r>
            <a:r>
              <a:rPr lang="el-GR" smtClean="0"/>
              <a:t> για ειδικές εφαρμογές</a:t>
            </a:r>
            <a:r>
              <a:rPr lang="en-GB" smtClean="0"/>
              <a:t> </a:t>
            </a:r>
            <a:endParaRPr lang="el-GR" smtClean="0"/>
          </a:p>
          <a:p>
            <a:pPr eaLnBrk="1" hangingPunct="1"/>
            <a:r>
              <a:rPr lang="el-GR" sz="2200" smtClean="0"/>
              <a:t>Πολλοί άλλοι οργανισμοί </a:t>
            </a:r>
          </a:p>
          <a:p>
            <a:pPr lvl="1" eaLnBrk="1" hangingPunct="1"/>
            <a:endParaRPr lang="en-GB" sz="2200" smtClean="0"/>
          </a:p>
          <a:p>
            <a:pPr lvl="1" eaLnBrk="1" hangingPunct="1"/>
            <a:endParaRPr lang="en-GB" smtClean="0"/>
          </a:p>
          <a:p>
            <a:pPr lvl="1" eaLnBrk="1" hangingPunct="1"/>
            <a:endParaRPr lang="en-GB" smtClean="0"/>
          </a:p>
          <a:p>
            <a:pPr lvl="1" eaLnBrk="1" hangingPunct="1"/>
            <a:endParaRPr lang="en-GB"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a:lstStyle/>
          <a:p>
            <a:pPr eaLnBrk="1" hangingPunct="1"/>
            <a:r>
              <a:rPr lang="el-GR" smtClean="0">
                <a:latin typeface="Arial" charset="0"/>
              </a:rPr>
              <a:t>Θεμελιώδεις τ</a:t>
            </a:r>
            <a:r>
              <a:rPr lang="el-GR" smtClean="0"/>
              <a:t>εχνικές μετάδοσης</a:t>
            </a:r>
            <a:endParaRPr lang="en-GB" smtClean="0"/>
          </a:p>
        </p:txBody>
      </p:sp>
      <p:sp>
        <p:nvSpPr>
          <p:cNvPr id="89091" name="Content Placeholder 2"/>
          <p:cNvSpPr>
            <a:spLocks noGrp="1"/>
          </p:cNvSpPr>
          <p:nvPr>
            <p:ph idx="4294967295"/>
          </p:nvPr>
        </p:nvSpPr>
        <p:spPr>
          <a:xfrm>
            <a:off x="0" y="1125538"/>
            <a:ext cx="10344150" cy="4648200"/>
          </a:xfrm>
        </p:spPr>
        <p:txBody>
          <a:bodyPr/>
          <a:lstStyle/>
          <a:p>
            <a:pPr eaLnBrk="1" hangingPunct="1">
              <a:lnSpc>
                <a:spcPct val="90000"/>
              </a:lnSpc>
            </a:pPr>
            <a:r>
              <a:rPr lang="el-GR" b="1" smtClean="0">
                <a:solidFill>
                  <a:schemeClr val="accent1"/>
                </a:solidFill>
              </a:rPr>
              <a:t>Μεταγωγή κυκλωμάτων</a:t>
            </a:r>
            <a:r>
              <a:rPr lang="el-GR" smtClean="0"/>
              <a:t> (</a:t>
            </a:r>
            <a:r>
              <a:rPr lang="en-US" b="1" i="1" smtClean="0"/>
              <a:t>circuit switching</a:t>
            </a:r>
            <a:r>
              <a:rPr lang="en-US" smtClean="0"/>
              <a:t>)</a:t>
            </a:r>
            <a:endParaRPr lang="el-GR" smtClean="0">
              <a:latin typeface="Arial" charset="0"/>
            </a:endParaRPr>
          </a:p>
          <a:p>
            <a:pPr eaLnBrk="1" hangingPunct="1">
              <a:lnSpc>
                <a:spcPct val="90000"/>
              </a:lnSpc>
              <a:buFont typeface="Monotype Sorts" pitchFamily="2" charset="2"/>
              <a:buNone/>
            </a:pPr>
            <a:r>
              <a:rPr lang="el-GR" smtClean="0">
                <a:latin typeface="Arial" charset="0"/>
              </a:rPr>
              <a:t> </a:t>
            </a:r>
            <a:r>
              <a:rPr lang="el-GR" b="1" smtClean="0">
                <a:solidFill>
                  <a:srgbClr val="3333FF"/>
                </a:solidFill>
              </a:rPr>
              <a:t>μεταφορά </a:t>
            </a:r>
            <a:r>
              <a:rPr lang="el-GR" b="1" u="sng" smtClean="0">
                <a:solidFill>
                  <a:srgbClr val="3333FF"/>
                </a:solidFill>
              </a:rPr>
              <a:t>(συνεχής)</a:t>
            </a:r>
            <a:r>
              <a:rPr lang="en-US" b="1" smtClean="0">
                <a:solidFill>
                  <a:srgbClr val="3333FF"/>
                </a:solidFill>
              </a:rPr>
              <a:t> </a:t>
            </a:r>
            <a:r>
              <a:rPr lang="el-GR" b="1" smtClean="0">
                <a:solidFill>
                  <a:srgbClr val="3333FF"/>
                </a:solidFill>
              </a:rPr>
              <a:t>ακολουθίας από </a:t>
            </a:r>
            <a:r>
              <a:rPr lang="en-US" b="1" smtClean="0">
                <a:solidFill>
                  <a:srgbClr val="3333FF"/>
                </a:solidFill>
              </a:rPr>
              <a:t>bits</a:t>
            </a:r>
          </a:p>
          <a:p>
            <a:pPr lvl="1" eaLnBrk="1" hangingPunct="1">
              <a:lnSpc>
                <a:spcPct val="90000"/>
              </a:lnSpc>
              <a:buFont typeface="Monotype Sorts" pitchFamily="2" charset="2"/>
              <a:buNone/>
            </a:pPr>
            <a:r>
              <a:rPr lang="el-GR" sz="2800" smtClean="0">
                <a:sym typeface="Wingdings" pitchFamily="2" charset="2"/>
              </a:rPr>
              <a:t></a:t>
            </a:r>
            <a:r>
              <a:rPr lang="el-GR" smtClean="0">
                <a:latin typeface="Arial" charset="0"/>
                <a:sym typeface="Wingdings" pitchFamily="2" charset="2"/>
              </a:rPr>
              <a:t> </a:t>
            </a:r>
            <a:r>
              <a:rPr lang="el-GR" sz="2400" smtClean="0"/>
              <a:t>παραδοσιακό τηλεφωνικό δίκτυο</a:t>
            </a:r>
            <a:endParaRPr lang="en-US" sz="2400" smtClean="0"/>
          </a:p>
          <a:p>
            <a:pPr lvl="1" eaLnBrk="1" hangingPunct="1">
              <a:lnSpc>
                <a:spcPct val="90000"/>
              </a:lnSpc>
            </a:pPr>
            <a:endParaRPr lang="en-US" smtClean="0"/>
          </a:p>
          <a:p>
            <a:pPr eaLnBrk="1" hangingPunct="1">
              <a:lnSpc>
                <a:spcPct val="90000"/>
              </a:lnSpc>
            </a:pPr>
            <a:r>
              <a:rPr lang="el-GR" b="1" smtClean="0">
                <a:solidFill>
                  <a:schemeClr val="accent1"/>
                </a:solidFill>
              </a:rPr>
              <a:t>Μεταγωγή πακέτων </a:t>
            </a:r>
            <a:r>
              <a:rPr lang="el-GR" b="1" smtClean="0"/>
              <a:t>(</a:t>
            </a:r>
            <a:r>
              <a:rPr lang="en-US" b="1" i="1" smtClean="0"/>
              <a:t>packet switching</a:t>
            </a:r>
            <a:r>
              <a:rPr lang="el-GR" b="1" smtClean="0"/>
              <a:t>)</a:t>
            </a:r>
            <a:endParaRPr lang="el-GR" b="1" smtClean="0">
              <a:latin typeface="Arial" charset="0"/>
            </a:endParaRPr>
          </a:p>
          <a:p>
            <a:pPr eaLnBrk="1" hangingPunct="1">
              <a:lnSpc>
                <a:spcPct val="90000"/>
              </a:lnSpc>
              <a:buFont typeface="Monotype Sorts" pitchFamily="2" charset="2"/>
              <a:buNone/>
            </a:pPr>
            <a:r>
              <a:rPr lang="el-GR" smtClean="0">
                <a:latin typeface="Arial" charset="0"/>
              </a:rPr>
              <a:t>  </a:t>
            </a:r>
            <a:r>
              <a:rPr lang="el-GR" smtClean="0">
                <a:latin typeface="Arial" charset="0"/>
                <a:sym typeface="Wingdings" pitchFamily="2" charset="2"/>
              </a:rPr>
              <a:t> </a:t>
            </a:r>
            <a:r>
              <a:rPr lang="el-GR" b="1" smtClean="0">
                <a:solidFill>
                  <a:srgbClr val="3333FF"/>
                </a:solidFill>
              </a:rPr>
              <a:t>αποθήκευση-και-προώθηση</a:t>
            </a:r>
            <a:r>
              <a:rPr lang="el-GR" smtClean="0"/>
              <a:t> (</a:t>
            </a:r>
            <a:r>
              <a:rPr lang="en-US" smtClean="0"/>
              <a:t>store-and-forward</a:t>
            </a:r>
            <a:r>
              <a:rPr lang="el-GR" smtClean="0"/>
              <a:t>)</a:t>
            </a:r>
            <a:r>
              <a:rPr lang="en-US" smtClean="0"/>
              <a:t> </a:t>
            </a:r>
            <a:r>
              <a:rPr lang="el-GR" smtClean="0"/>
              <a:t>μηνυμάτων</a:t>
            </a:r>
            <a:endParaRPr lang="en-US" smtClean="0"/>
          </a:p>
          <a:p>
            <a:pPr lvl="1" eaLnBrk="1" hangingPunct="1">
              <a:lnSpc>
                <a:spcPct val="90000"/>
              </a:lnSpc>
            </a:pPr>
            <a:r>
              <a:rPr lang="el-GR" sz="2400" smtClean="0"/>
              <a:t>Διαδίκτυο (</a:t>
            </a:r>
            <a:r>
              <a:rPr lang="en-US" sz="2400" smtClean="0"/>
              <a:t>Internet</a:t>
            </a:r>
            <a:r>
              <a:rPr lang="el-GR" sz="2400" smtClean="0"/>
              <a:t>)</a:t>
            </a:r>
            <a:endParaRPr lang="en-US" sz="2400" smtClean="0"/>
          </a:p>
          <a:p>
            <a:pPr eaLnBrk="1" hangingPunct="1">
              <a:buFont typeface="Georgia" pitchFamily="18" charset="0"/>
              <a:buNone/>
            </a:pPr>
            <a:endParaRPr lang="en-GB" smtClean="0"/>
          </a:p>
        </p:txBody>
      </p:sp>
      <p:pic>
        <p:nvPicPr>
          <p:cNvPr id="89092" name="Picture 4" descr="packet"/>
          <p:cNvPicPr>
            <a:picLocks noChangeAspect="1" noChangeArrowheads="1"/>
          </p:cNvPicPr>
          <p:nvPr/>
        </p:nvPicPr>
        <p:blipFill>
          <a:blip r:embed="rId2" cstate="print"/>
          <a:srcRect/>
          <a:stretch>
            <a:fillRect/>
          </a:stretch>
        </p:blipFill>
        <p:spPr bwMode="auto">
          <a:xfrm>
            <a:off x="1258888" y="4797425"/>
            <a:ext cx="6172200" cy="436563"/>
          </a:xfrm>
          <a:prstGeom prst="rect">
            <a:avLst/>
          </a:prstGeom>
          <a:noFill/>
          <a:ln w="9525">
            <a:noFill/>
            <a:miter lim="800000"/>
            <a:headEnd/>
            <a:tailEnd/>
          </a:ln>
        </p:spPr>
      </p:pic>
      <p:sp>
        <p:nvSpPr>
          <p:cNvPr id="89093" name="Text Box 7"/>
          <p:cNvSpPr txBox="1">
            <a:spLocks noChangeArrowheads="1"/>
          </p:cNvSpPr>
          <p:nvPr/>
        </p:nvSpPr>
        <p:spPr bwMode="auto">
          <a:xfrm>
            <a:off x="3635375" y="5516563"/>
            <a:ext cx="804863" cy="336550"/>
          </a:xfrm>
          <a:prstGeom prst="rect">
            <a:avLst/>
          </a:prstGeom>
          <a:noFill/>
          <a:ln w="12700">
            <a:noFill/>
            <a:miter lim="800000"/>
            <a:headEnd type="none" w="sm" len="sm"/>
            <a:tailEnd type="none" w="sm" len="sm"/>
          </a:ln>
        </p:spPr>
        <p:txBody>
          <a:bodyPr wrap="none">
            <a:spAutoFit/>
          </a:bodyPr>
          <a:lstStyle/>
          <a:p>
            <a:r>
              <a:rPr lang="en-US"/>
              <a:t>Packet</a:t>
            </a:r>
            <a:endParaRPr lang="el-GR"/>
          </a:p>
        </p:txBody>
      </p:sp>
      <p:sp>
        <p:nvSpPr>
          <p:cNvPr id="89094" name="Line 8"/>
          <p:cNvSpPr>
            <a:spLocks noChangeShapeType="1"/>
          </p:cNvSpPr>
          <p:nvPr/>
        </p:nvSpPr>
        <p:spPr bwMode="auto">
          <a:xfrm flipV="1">
            <a:off x="3924300" y="5229225"/>
            <a:ext cx="0" cy="360363"/>
          </a:xfrm>
          <a:prstGeom prst="line">
            <a:avLst/>
          </a:prstGeom>
          <a:noFill/>
          <a:ln w="127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l-GR" smtClean="0">
                <a:solidFill>
                  <a:schemeClr val="accent1"/>
                </a:solidFill>
              </a:rPr>
              <a:t>Μεταγωγή κυκλωμάτων</a:t>
            </a:r>
          </a:p>
        </p:txBody>
      </p:sp>
      <p:sp>
        <p:nvSpPr>
          <p:cNvPr id="90115" name="Rectangle 3"/>
          <p:cNvSpPr>
            <a:spLocks noGrp="1" noChangeArrowheads="1"/>
          </p:cNvSpPr>
          <p:nvPr>
            <p:ph type="body" idx="1"/>
          </p:nvPr>
        </p:nvSpPr>
        <p:spPr>
          <a:xfrm>
            <a:off x="0" y="1143000"/>
            <a:ext cx="9144000" cy="4648200"/>
          </a:xfrm>
        </p:spPr>
        <p:txBody>
          <a:bodyPr/>
          <a:lstStyle/>
          <a:p>
            <a:r>
              <a:rPr lang="el-GR" b="1" smtClean="0">
                <a:solidFill>
                  <a:srgbClr val="1E9242"/>
                </a:solidFill>
                <a:latin typeface="Arial" charset="0"/>
              </a:rPr>
              <a:t>Δέσμευση (</a:t>
            </a:r>
            <a:r>
              <a:rPr lang="en-US" b="1" smtClean="0">
                <a:solidFill>
                  <a:srgbClr val="1E9242"/>
                </a:solidFill>
                <a:latin typeface="Arial" charset="0"/>
              </a:rPr>
              <a:t>reservation</a:t>
            </a:r>
            <a:r>
              <a:rPr lang="el-GR" b="1" smtClean="0">
                <a:solidFill>
                  <a:srgbClr val="1E9242"/>
                </a:solidFill>
                <a:latin typeface="Arial" charset="0"/>
              </a:rPr>
              <a:t>)</a:t>
            </a:r>
            <a:r>
              <a:rPr lang="en-US" b="1" smtClean="0">
                <a:solidFill>
                  <a:srgbClr val="1E9242"/>
                </a:solidFill>
                <a:latin typeface="Arial" charset="0"/>
              </a:rPr>
              <a:t> </a:t>
            </a:r>
            <a:r>
              <a:rPr lang="el-GR" b="1" smtClean="0">
                <a:solidFill>
                  <a:srgbClr val="1E9242"/>
                </a:solidFill>
                <a:latin typeface="Arial" charset="0"/>
              </a:rPr>
              <a:t>των πόρων του «μονοπατιού»</a:t>
            </a:r>
            <a:r>
              <a:rPr lang="el-GR" smtClean="0">
                <a:latin typeface="Arial" charset="0"/>
              </a:rPr>
              <a:t> που συνδέει τα δύο συστήματα που επικοινωνούν (</a:t>
            </a:r>
            <a:r>
              <a:rPr lang="en-US" smtClean="0">
                <a:latin typeface="Arial" charset="0"/>
              </a:rPr>
              <a:t>end systems)</a:t>
            </a:r>
          </a:p>
          <a:p>
            <a:r>
              <a:rPr lang="el-GR" smtClean="0">
                <a:latin typeface="Arial" charset="0"/>
              </a:rPr>
              <a:t>Δεσμεύονται πόροι (πχ </a:t>
            </a:r>
            <a:r>
              <a:rPr lang="en-US" smtClean="0">
                <a:latin typeface="Arial" charset="0"/>
              </a:rPr>
              <a:t>buffers, link bandwidth</a:t>
            </a:r>
            <a:r>
              <a:rPr lang="el-GR" smtClean="0">
                <a:latin typeface="Arial" charset="0"/>
              </a:rPr>
              <a:t>), ώστε το δίκτυο να μπορεί να δώσει </a:t>
            </a:r>
            <a:r>
              <a:rPr lang="el-GR" smtClean="0">
                <a:solidFill>
                  <a:schemeClr val="accent1"/>
                </a:solidFill>
                <a:latin typeface="Arial" charset="0"/>
              </a:rPr>
              <a:t>εγγυήσεις για την ποιότητα υπηρεσίας</a:t>
            </a:r>
            <a:r>
              <a:rPr lang="el-GR" smtClean="0">
                <a:latin typeface="Arial" charset="0"/>
              </a:rPr>
              <a:t> </a:t>
            </a:r>
          </a:p>
          <a:p>
            <a:r>
              <a:rPr lang="el-GR" smtClean="0">
                <a:latin typeface="Arial" charset="0"/>
              </a:rPr>
              <a:t>Η δέσμευση γίνεται πριν ξεκινήσει η επικοινωνία των δυό συστημάτων και υφίσταται για όλη τη διάρκεια της</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76200" y="227013"/>
            <a:ext cx="8924925" cy="763587"/>
          </a:xfrm>
        </p:spPr>
        <p:txBody>
          <a:bodyPr/>
          <a:lstStyle/>
          <a:p>
            <a:pPr eaLnBrk="1" hangingPunct="1"/>
            <a:r>
              <a:rPr lang="el-GR" sz="3100" smtClean="0"/>
              <a:t>Δίκτυα μεταγωγής κυκλωμάτων (</a:t>
            </a:r>
            <a:r>
              <a:rPr lang="en-US" sz="3100" smtClean="0"/>
              <a:t>circuit switched)</a:t>
            </a:r>
            <a:endParaRPr lang="en-GB" sz="3100" smtClean="0"/>
          </a:p>
        </p:txBody>
      </p:sp>
      <p:sp>
        <p:nvSpPr>
          <p:cNvPr id="91139" name="Content Placeholder 2"/>
          <p:cNvSpPr>
            <a:spLocks noGrp="1"/>
          </p:cNvSpPr>
          <p:nvPr>
            <p:ph idx="4294967295"/>
          </p:nvPr>
        </p:nvSpPr>
        <p:spPr>
          <a:xfrm>
            <a:off x="0" y="1268413"/>
            <a:ext cx="9144000" cy="4648200"/>
          </a:xfrm>
        </p:spPr>
        <p:txBody>
          <a:bodyPr/>
          <a:lstStyle/>
          <a:p>
            <a:pPr eaLnBrk="1" hangingPunct="1">
              <a:buFont typeface="Monotype Sorts" pitchFamily="2" charset="2"/>
              <a:buNone/>
            </a:pPr>
            <a:r>
              <a:rPr lang="el-GR" smtClean="0"/>
              <a:t>Δημόσιο τηλεφωνικό δίκτυο </a:t>
            </a:r>
            <a:endParaRPr lang="en-US" smtClean="0"/>
          </a:p>
          <a:p>
            <a:pPr eaLnBrk="1" hangingPunct="1">
              <a:buFont typeface="Monotype Sorts" pitchFamily="2" charset="2"/>
              <a:buNone/>
            </a:pPr>
            <a:r>
              <a:rPr lang="en-US" smtClean="0"/>
              <a:t>                Public Switched Telephone Network  (PSTN)</a:t>
            </a:r>
          </a:p>
          <a:p>
            <a:pPr lvl="1" eaLnBrk="1" hangingPunct="1"/>
            <a:r>
              <a:rPr lang="el-GR" sz="2400" b="1" smtClean="0">
                <a:solidFill>
                  <a:schemeClr val="accent1"/>
                </a:solidFill>
              </a:rPr>
              <a:t>επικοινωνία με σύνδεση</a:t>
            </a:r>
            <a:r>
              <a:rPr lang="el-GR" sz="2400" smtClean="0"/>
              <a:t> (</a:t>
            </a:r>
            <a:r>
              <a:rPr lang="en-US" sz="2400" smtClean="0"/>
              <a:t>connection-oriented)</a:t>
            </a:r>
          </a:p>
          <a:p>
            <a:pPr lvl="1" eaLnBrk="1" hangingPunct="1"/>
            <a:r>
              <a:rPr lang="el-GR" sz="2400" b="1" smtClean="0">
                <a:solidFill>
                  <a:schemeClr val="accent1"/>
                </a:solidFill>
              </a:rPr>
              <a:t>αξιόπιστο </a:t>
            </a:r>
            <a:r>
              <a:rPr lang="el-GR" sz="2400" smtClean="0"/>
              <a:t>(</a:t>
            </a:r>
            <a:r>
              <a:rPr lang="en-US" sz="2400" smtClean="0"/>
              <a:t>reliable)</a:t>
            </a:r>
          </a:p>
          <a:p>
            <a:pPr lvl="1" eaLnBrk="1" hangingPunct="1"/>
            <a:r>
              <a:rPr lang="el-GR" sz="2400" smtClean="0"/>
              <a:t>ένας-προς-έναν (</a:t>
            </a:r>
            <a:r>
              <a:rPr lang="en-US" sz="2400" smtClean="0"/>
              <a:t>one-to-one) </a:t>
            </a:r>
            <a:r>
              <a:rPr lang="el-GR" sz="2400" smtClean="0"/>
              <a:t>ή περιορισμένη επικοινωνία </a:t>
            </a:r>
          </a:p>
          <a:p>
            <a:pPr lvl="1" eaLnBrk="1" hangingPunct="1">
              <a:buFont typeface="Monotype Sorts" pitchFamily="2" charset="2"/>
              <a:buNone/>
            </a:pPr>
            <a:r>
              <a:rPr lang="el-GR" sz="2400" smtClean="0"/>
              <a:t>	ένας-προς-πολλούς</a:t>
            </a:r>
            <a:r>
              <a:rPr lang="en-US" sz="2400" smtClean="0"/>
              <a:t> </a:t>
            </a:r>
            <a:r>
              <a:rPr lang="el-GR" sz="2400" smtClean="0"/>
              <a:t>(</a:t>
            </a:r>
            <a:r>
              <a:rPr lang="en-US" sz="2400" smtClean="0"/>
              <a:t>one-to-many</a:t>
            </a:r>
            <a:r>
              <a:rPr lang="el-GR" sz="2400" smtClean="0"/>
              <a:t>)</a:t>
            </a:r>
            <a:endParaRPr lang="en-US" sz="2400" smtClean="0"/>
          </a:p>
          <a:p>
            <a:pPr lvl="1" eaLnBrk="1" hangingPunct="1"/>
            <a:r>
              <a:rPr lang="el-GR" sz="2400" smtClean="0"/>
              <a:t>η </a:t>
            </a:r>
            <a:r>
              <a:rPr lang="el-GR" sz="2400" b="1" smtClean="0">
                <a:solidFill>
                  <a:schemeClr val="accent1"/>
                </a:solidFill>
              </a:rPr>
              <a:t>διαδρομή</a:t>
            </a:r>
            <a:r>
              <a:rPr lang="el-GR" sz="2400" smtClean="0"/>
              <a:t> (</a:t>
            </a:r>
            <a:r>
              <a:rPr lang="en-US" sz="2400" smtClean="0"/>
              <a:t>route) </a:t>
            </a:r>
            <a:r>
              <a:rPr lang="el-GR" sz="2400" b="1" smtClean="0">
                <a:solidFill>
                  <a:schemeClr val="accent1"/>
                </a:solidFill>
              </a:rPr>
              <a:t>καθορίζεται στη </a:t>
            </a:r>
            <a:r>
              <a:rPr lang="el-GR" sz="2400" b="1" u="sng" smtClean="0">
                <a:solidFill>
                  <a:schemeClr val="accent1"/>
                </a:solidFill>
              </a:rPr>
              <a:t>φάση δημιουργίας της κλήσης</a:t>
            </a:r>
            <a:r>
              <a:rPr lang="el-GR" sz="2400" smtClean="0"/>
              <a:t> (</a:t>
            </a:r>
            <a:r>
              <a:rPr lang="en-US" sz="2400" smtClean="0"/>
              <a:t>call setup time</a:t>
            </a:r>
            <a:r>
              <a:rPr lang="el-GR" sz="2400" smtClean="0"/>
              <a:t>)</a:t>
            </a:r>
            <a:endParaRPr lang="en-US" sz="2400" smtClean="0"/>
          </a:p>
          <a:p>
            <a:pPr eaLnBrk="1" hangingPunct="1"/>
            <a:endParaRPr lang="en-GB"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76200" y="227013"/>
            <a:ext cx="8924925" cy="763587"/>
          </a:xfrm>
        </p:spPr>
        <p:txBody>
          <a:bodyPr/>
          <a:lstStyle/>
          <a:p>
            <a:pPr eaLnBrk="1" hangingPunct="1"/>
            <a:r>
              <a:rPr lang="el-GR" sz="3100" smtClean="0"/>
              <a:t>Δίκτυα μεταγωγής κυκλωμάτων (</a:t>
            </a:r>
            <a:r>
              <a:rPr lang="en-US" sz="3100" smtClean="0"/>
              <a:t>circuit switched)</a:t>
            </a:r>
            <a:endParaRPr lang="en-GB" sz="3100" smtClean="0"/>
          </a:p>
        </p:txBody>
      </p:sp>
      <p:sp>
        <p:nvSpPr>
          <p:cNvPr id="92163" name="Content Placeholder 2"/>
          <p:cNvSpPr>
            <a:spLocks noGrp="1"/>
          </p:cNvSpPr>
          <p:nvPr>
            <p:ph idx="4294967295"/>
          </p:nvPr>
        </p:nvSpPr>
        <p:spPr>
          <a:xfrm>
            <a:off x="0" y="1143000"/>
            <a:ext cx="9144000" cy="4648200"/>
          </a:xfrm>
        </p:spPr>
        <p:txBody>
          <a:bodyPr/>
          <a:lstStyle/>
          <a:p>
            <a:pPr eaLnBrk="1" hangingPunct="1">
              <a:buFont typeface="Monotype Sorts" pitchFamily="2" charset="2"/>
              <a:buNone/>
            </a:pPr>
            <a:r>
              <a:rPr lang="en-US" sz="2800" b="1" smtClean="0">
                <a:latin typeface="Arial" charset="0"/>
                <a:sym typeface="Wingdings" pitchFamily="2" charset="2"/>
              </a:rPr>
              <a:t></a:t>
            </a:r>
            <a:r>
              <a:rPr lang="el-GR" sz="2200" b="1" smtClean="0">
                <a:latin typeface="Arial" charset="0"/>
              </a:rPr>
              <a:t>Η πηγή </a:t>
            </a:r>
            <a:r>
              <a:rPr lang="el-GR" sz="2200" b="1" smtClean="0">
                <a:solidFill>
                  <a:srgbClr val="CA4AB5"/>
                </a:solidFill>
                <a:latin typeface="Arial" charset="0"/>
              </a:rPr>
              <a:t>αρχικά</a:t>
            </a:r>
            <a:r>
              <a:rPr lang="en-US" sz="2200" b="1" smtClean="0">
                <a:latin typeface="Arial" charset="0"/>
              </a:rPr>
              <a:t> </a:t>
            </a:r>
            <a:r>
              <a:rPr lang="el-GR" sz="2200" b="1" smtClean="0">
                <a:latin typeface="Arial" charset="0"/>
              </a:rPr>
              <a:t>δημιουργεί μία σύνδεση προς τον προορισμό</a:t>
            </a:r>
            <a:r>
              <a:rPr lang="en-US" sz="2200" smtClean="0">
                <a:latin typeface="Arial" charset="0"/>
              </a:rPr>
              <a:t> (</a:t>
            </a:r>
            <a:r>
              <a:rPr lang="el-GR" sz="2200" smtClean="0">
                <a:latin typeface="Arial" charset="0"/>
              </a:rPr>
              <a:t>κύκλωμα</a:t>
            </a:r>
            <a:r>
              <a:rPr lang="en-US" sz="2200" smtClean="0">
                <a:latin typeface="Arial" charset="0"/>
              </a:rPr>
              <a:t>)</a:t>
            </a:r>
          </a:p>
          <a:p>
            <a:pPr eaLnBrk="1" hangingPunct="1"/>
            <a:r>
              <a:rPr lang="el-GR" sz="2200" b="1" smtClean="0">
                <a:solidFill>
                  <a:schemeClr val="accent1"/>
                </a:solidFill>
                <a:latin typeface="Arial" charset="0"/>
              </a:rPr>
              <a:t>Κάθε δρομολογητής ή μεταγωγέας κατά μήκος της διαδρομής μπορεί να </a:t>
            </a:r>
            <a:r>
              <a:rPr lang="el-GR" sz="2200" b="1" u="sng" smtClean="0">
                <a:solidFill>
                  <a:schemeClr val="accent1"/>
                </a:solidFill>
                <a:latin typeface="Arial" charset="0"/>
              </a:rPr>
              <a:t>δεσμεύσει</a:t>
            </a:r>
            <a:r>
              <a:rPr lang="en-US" sz="2200" b="1" smtClean="0">
                <a:solidFill>
                  <a:schemeClr val="accent1"/>
                </a:solidFill>
                <a:latin typeface="Arial" charset="0"/>
              </a:rPr>
              <a:t> </a:t>
            </a:r>
            <a:r>
              <a:rPr lang="el-GR" sz="2200" b="1" smtClean="0">
                <a:solidFill>
                  <a:schemeClr val="accent1"/>
                </a:solidFill>
                <a:latin typeface="Arial" charset="0"/>
              </a:rPr>
              <a:t>κάποιο εύρος ζώνης για τη ροή δεδομένων</a:t>
            </a:r>
            <a:endParaRPr lang="en-US" sz="2200" b="1" smtClean="0">
              <a:solidFill>
                <a:schemeClr val="accent1"/>
              </a:solidFill>
              <a:latin typeface="Arial" charset="0"/>
            </a:endParaRPr>
          </a:p>
          <a:p>
            <a:pPr eaLnBrk="1" hangingPunct="1"/>
            <a:r>
              <a:rPr lang="el-GR" sz="2200" smtClean="0">
                <a:latin typeface="Arial" charset="0"/>
              </a:rPr>
              <a:t>Η πηγή στέλνει τα δεδομένα διαμέσου του κυκλώματος</a:t>
            </a:r>
            <a:endParaRPr lang="en-US" sz="2200" smtClean="0">
              <a:latin typeface="Arial" charset="0"/>
            </a:endParaRPr>
          </a:p>
          <a:p>
            <a:pPr eaLnBrk="1" hangingPunct="1"/>
            <a:r>
              <a:rPr lang="el-GR" sz="2200" b="1" smtClean="0">
                <a:latin typeface="Arial" charset="0"/>
              </a:rPr>
              <a:t>Δεν υπάρχει λόγος να συμπεριλαμβάνεται στα δεδομένα η διεύθυνσης προορισμού, αφού οι δρομολογητές γνωρίζουν τη διαδρομή</a:t>
            </a:r>
            <a:endParaRPr lang="en-US" sz="2200" b="1" smtClean="0">
              <a:latin typeface="Arial" charset="0"/>
            </a:endParaRPr>
          </a:p>
          <a:p>
            <a:pPr eaLnBrk="1" hangingPunct="1"/>
            <a:r>
              <a:rPr lang="el-GR" sz="2200" smtClean="0">
                <a:latin typeface="Arial" charset="0"/>
              </a:rPr>
              <a:t>Η σύνδεση «καταστρέφεται»</a:t>
            </a:r>
            <a:endParaRPr lang="en-US" sz="2200" smtClean="0">
              <a:latin typeface="Arial" charset="0"/>
            </a:endParaRPr>
          </a:p>
          <a:p>
            <a:pPr eaLnBrk="1" hangingPunct="1"/>
            <a:endParaRPr lang="en-GB" smtClean="0">
              <a:latin typeface="Arial" charset="0"/>
            </a:endParaRPr>
          </a:p>
        </p:txBody>
      </p:sp>
      <p:sp>
        <p:nvSpPr>
          <p:cNvPr id="92164" name="Line 5"/>
          <p:cNvSpPr>
            <a:spLocks noChangeShapeType="1"/>
          </p:cNvSpPr>
          <p:nvPr/>
        </p:nvSpPr>
        <p:spPr bwMode="auto">
          <a:xfrm flipH="1">
            <a:off x="5399088" y="5702300"/>
            <a:ext cx="533400" cy="1588"/>
          </a:xfrm>
          <a:prstGeom prst="line">
            <a:avLst/>
          </a:prstGeom>
          <a:noFill/>
          <a:ln w="28575">
            <a:solidFill>
              <a:schemeClr val="tx1"/>
            </a:solidFill>
            <a:round/>
            <a:headEnd/>
            <a:tailEnd/>
          </a:ln>
        </p:spPr>
        <p:txBody>
          <a:bodyPr wrap="none" anchor="ctr"/>
          <a:lstStyle/>
          <a:p>
            <a:endParaRPr lang="en-US"/>
          </a:p>
        </p:txBody>
      </p:sp>
      <p:sp>
        <p:nvSpPr>
          <p:cNvPr id="92165" name="Line 6"/>
          <p:cNvSpPr>
            <a:spLocks noChangeShapeType="1"/>
          </p:cNvSpPr>
          <p:nvPr/>
        </p:nvSpPr>
        <p:spPr bwMode="auto">
          <a:xfrm>
            <a:off x="3576638" y="5459413"/>
            <a:ext cx="306387" cy="227012"/>
          </a:xfrm>
          <a:prstGeom prst="line">
            <a:avLst/>
          </a:prstGeom>
          <a:noFill/>
          <a:ln w="28575">
            <a:solidFill>
              <a:schemeClr val="tx1"/>
            </a:solidFill>
            <a:round/>
            <a:headEnd/>
            <a:tailEnd/>
          </a:ln>
        </p:spPr>
        <p:txBody>
          <a:bodyPr wrap="none" anchor="ctr"/>
          <a:lstStyle/>
          <a:p>
            <a:endParaRPr lang="en-US"/>
          </a:p>
        </p:txBody>
      </p:sp>
      <p:sp>
        <p:nvSpPr>
          <p:cNvPr id="92166" name="Line 7"/>
          <p:cNvSpPr>
            <a:spLocks noChangeShapeType="1"/>
          </p:cNvSpPr>
          <p:nvPr/>
        </p:nvSpPr>
        <p:spPr bwMode="auto">
          <a:xfrm flipH="1">
            <a:off x="3530600" y="5700713"/>
            <a:ext cx="449263" cy="477837"/>
          </a:xfrm>
          <a:prstGeom prst="line">
            <a:avLst/>
          </a:prstGeom>
          <a:noFill/>
          <a:ln w="28575">
            <a:solidFill>
              <a:schemeClr val="tx1"/>
            </a:solidFill>
            <a:round/>
            <a:headEnd/>
            <a:tailEnd/>
          </a:ln>
        </p:spPr>
        <p:txBody>
          <a:bodyPr wrap="none" anchor="ctr"/>
          <a:lstStyle/>
          <a:p>
            <a:endParaRPr lang="en-US"/>
          </a:p>
        </p:txBody>
      </p:sp>
      <p:sp>
        <p:nvSpPr>
          <p:cNvPr id="92167" name="Line 8"/>
          <p:cNvSpPr>
            <a:spLocks noChangeShapeType="1"/>
          </p:cNvSpPr>
          <p:nvPr/>
        </p:nvSpPr>
        <p:spPr bwMode="auto">
          <a:xfrm>
            <a:off x="3979863" y="5700713"/>
            <a:ext cx="544512" cy="473075"/>
          </a:xfrm>
          <a:prstGeom prst="line">
            <a:avLst/>
          </a:prstGeom>
          <a:noFill/>
          <a:ln w="28575">
            <a:solidFill>
              <a:schemeClr val="tx1"/>
            </a:solidFill>
            <a:round/>
            <a:headEnd/>
            <a:tailEnd/>
          </a:ln>
        </p:spPr>
        <p:txBody>
          <a:bodyPr wrap="none" anchor="ctr"/>
          <a:lstStyle/>
          <a:p>
            <a:endParaRPr lang="en-US"/>
          </a:p>
        </p:txBody>
      </p:sp>
      <p:sp>
        <p:nvSpPr>
          <p:cNvPr id="92168" name="Line 9"/>
          <p:cNvSpPr>
            <a:spLocks noChangeShapeType="1"/>
          </p:cNvSpPr>
          <p:nvPr/>
        </p:nvSpPr>
        <p:spPr bwMode="auto">
          <a:xfrm flipH="1">
            <a:off x="4043363" y="5692775"/>
            <a:ext cx="1058862" cy="1588"/>
          </a:xfrm>
          <a:prstGeom prst="line">
            <a:avLst/>
          </a:prstGeom>
          <a:noFill/>
          <a:ln w="28575">
            <a:solidFill>
              <a:schemeClr val="tx1"/>
            </a:solidFill>
            <a:round/>
            <a:headEnd/>
            <a:tailEnd/>
          </a:ln>
        </p:spPr>
        <p:txBody>
          <a:bodyPr wrap="none" anchor="ctr"/>
          <a:lstStyle/>
          <a:p>
            <a:endParaRPr lang="en-US"/>
          </a:p>
        </p:txBody>
      </p:sp>
      <p:sp>
        <p:nvSpPr>
          <p:cNvPr id="92169" name="Line 10"/>
          <p:cNvSpPr>
            <a:spLocks noChangeShapeType="1"/>
          </p:cNvSpPr>
          <p:nvPr/>
        </p:nvSpPr>
        <p:spPr bwMode="auto">
          <a:xfrm flipH="1">
            <a:off x="4524375" y="5703888"/>
            <a:ext cx="654050" cy="469900"/>
          </a:xfrm>
          <a:prstGeom prst="line">
            <a:avLst/>
          </a:prstGeom>
          <a:noFill/>
          <a:ln w="28575">
            <a:solidFill>
              <a:schemeClr val="tx1"/>
            </a:solidFill>
            <a:round/>
            <a:headEnd/>
            <a:tailEnd/>
          </a:ln>
        </p:spPr>
        <p:txBody>
          <a:bodyPr wrap="none" anchor="ctr"/>
          <a:lstStyle/>
          <a:p>
            <a:endParaRPr lang="en-US"/>
          </a:p>
        </p:txBody>
      </p:sp>
      <p:sp>
        <p:nvSpPr>
          <p:cNvPr id="92170" name="Line 11"/>
          <p:cNvSpPr>
            <a:spLocks noChangeShapeType="1"/>
          </p:cNvSpPr>
          <p:nvPr/>
        </p:nvSpPr>
        <p:spPr bwMode="auto">
          <a:xfrm flipV="1">
            <a:off x="3938588" y="5237163"/>
            <a:ext cx="827087" cy="407987"/>
          </a:xfrm>
          <a:prstGeom prst="line">
            <a:avLst/>
          </a:prstGeom>
          <a:noFill/>
          <a:ln w="28575">
            <a:solidFill>
              <a:schemeClr val="tx1"/>
            </a:solidFill>
            <a:round/>
            <a:headEnd/>
            <a:tailEnd/>
          </a:ln>
        </p:spPr>
        <p:txBody>
          <a:bodyPr wrap="none" anchor="ctr"/>
          <a:lstStyle/>
          <a:p>
            <a:endParaRPr lang="en-US"/>
          </a:p>
        </p:txBody>
      </p:sp>
      <p:sp>
        <p:nvSpPr>
          <p:cNvPr id="92171" name="Line 12"/>
          <p:cNvSpPr>
            <a:spLocks noChangeShapeType="1"/>
          </p:cNvSpPr>
          <p:nvPr/>
        </p:nvSpPr>
        <p:spPr bwMode="auto">
          <a:xfrm flipH="1">
            <a:off x="3130550" y="5745163"/>
            <a:ext cx="833438" cy="166687"/>
          </a:xfrm>
          <a:prstGeom prst="line">
            <a:avLst/>
          </a:prstGeom>
          <a:noFill/>
          <a:ln w="28575">
            <a:solidFill>
              <a:schemeClr val="tx1"/>
            </a:solidFill>
            <a:round/>
            <a:headEnd/>
            <a:tailEnd/>
          </a:ln>
        </p:spPr>
        <p:txBody>
          <a:bodyPr wrap="none" anchor="ctr"/>
          <a:lstStyle/>
          <a:p>
            <a:endParaRPr lang="en-US"/>
          </a:p>
        </p:txBody>
      </p:sp>
      <p:sp>
        <p:nvSpPr>
          <p:cNvPr id="92172" name="Line 13"/>
          <p:cNvSpPr>
            <a:spLocks noChangeShapeType="1"/>
          </p:cNvSpPr>
          <p:nvPr/>
        </p:nvSpPr>
        <p:spPr bwMode="auto">
          <a:xfrm>
            <a:off x="4765675" y="5237163"/>
            <a:ext cx="360363" cy="452437"/>
          </a:xfrm>
          <a:prstGeom prst="line">
            <a:avLst/>
          </a:prstGeom>
          <a:noFill/>
          <a:ln w="28575">
            <a:solidFill>
              <a:schemeClr val="tx1"/>
            </a:solidFill>
            <a:round/>
            <a:headEnd/>
            <a:tailEnd/>
          </a:ln>
        </p:spPr>
        <p:txBody>
          <a:bodyPr wrap="none" anchor="ctr"/>
          <a:lstStyle/>
          <a:p>
            <a:endParaRPr lang="en-US"/>
          </a:p>
        </p:txBody>
      </p:sp>
      <p:sp>
        <p:nvSpPr>
          <p:cNvPr id="92173" name="Rectangle 14"/>
          <p:cNvSpPr>
            <a:spLocks noChangeArrowheads="1"/>
          </p:cNvSpPr>
          <p:nvPr/>
        </p:nvSpPr>
        <p:spPr bwMode="auto">
          <a:xfrm>
            <a:off x="3663950" y="5645150"/>
            <a:ext cx="427038" cy="222250"/>
          </a:xfrm>
          <a:prstGeom prst="rect">
            <a:avLst/>
          </a:prstGeom>
          <a:solidFill>
            <a:srgbClr val="618FFD"/>
          </a:solidFill>
          <a:ln w="12700">
            <a:noFill/>
            <a:miter lim="800000"/>
            <a:headEnd/>
            <a:tailEnd/>
          </a:ln>
        </p:spPr>
        <p:txBody>
          <a:bodyPr wrap="none" anchor="ctr"/>
          <a:lstStyle/>
          <a:p>
            <a:endParaRPr lang="el-GR"/>
          </a:p>
        </p:txBody>
      </p:sp>
      <p:sp>
        <p:nvSpPr>
          <p:cNvPr id="92174" name="Oval 15"/>
          <p:cNvSpPr>
            <a:spLocks noChangeArrowheads="1"/>
          </p:cNvSpPr>
          <p:nvPr/>
        </p:nvSpPr>
        <p:spPr bwMode="auto">
          <a:xfrm>
            <a:off x="5246688" y="6083300"/>
            <a:ext cx="474662" cy="295275"/>
          </a:xfrm>
          <a:prstGeom prst="ellipse">
            <a:avLst/>
          </a:prstGeom>
          <a:solidFill>
            <a:srgbClr val="000099"/>
          </a:solidFill>
          <a:ln w="12700">
            <a:noFill/>
            <a:round/>
            <a:headEnd/>
            <a:tailEnd/>
          </a:ln>
        </p:spPr>
        <p:txBody>
          <a:bodyPr wrap="none" anchor="ctr"/>
          <a:lstStyle/>
          <a:p>
            <a:endParaRPr lang="el-GR"/>
          </a:p>
        </p:txBody>
      </p:sp>
      <p:sp>
        <p:nvSpPr>
          <p:cNvPr id="92175" name="Rectangle 16"/>
          <p:cNvSpPr>
            <a:spLocks noChangeArrowheads="1"/>
          </p:cNvSpPr>
          <p:nvPr/>
        </p:nvSpPr>
        <p:spPr bwMode="auto">
          <a:xfrm>
            <a:off x="4329113" y="6045200"/>
            <a:ext cx="428625" cy="222250"/>
          </a:xfrm>
          <a:prstGeom prst="rect">
            <a:avLst/>
          </a:prstGeom>
          <a:solidFill>
            <a:srgbClr val="618FFD"/>
          </a:solidFill>
          <a:ln w="12700">
            <a:noFill/>
            <a:miter lim="800000"/>
            <a:headEnd/>
            <a:tailEnd/>
          </a:ln>
        </p:spPr>
        <p:txBody>
          <a:bodyPr wrap="none" anchor="ctr"/>
          <a:lstStyle/>
          <a:p>
            <a:endParaRPr lang="el-GR"/>
          </a:p>
        </p:txBody>
      </p:sp>
      <p:sp>
        <p:nvSpPr>
          <p:cNvPr id="92176" name="Rectangle 17"/>
          <p:cNvSpPr>
            <a:spLocks noChangeArrowheads="1"/>
          </p:cNvSpPr>
          <p:nvPr/>
        </p:nvSpPr>
        <p:spPr bwMode="auto">
          <a:xfrm>
            <a:off x="4968875" y="5556250"/>
            <a:ext cx="427038" cy="222250"/>
          </a:xfrm>
          <a:prstGeom prst="rect">
            <a:avLst/>
          </a:prstGeom>
          <a:solidFill>
            <a:srgbClr val="618FFD"/>
          </a:solidFill>
          <a:ln w="12700">
            <a:noFill/>
            <a:miter lim="800000"/>
            <a:headEnd/>
            <a:tailEnd/>
          </a:ln>
        </p:spPr>
        <p:txBody>
          <a:bodyPr wrap="none" anchor="ctr"/>
          <a:lstStyle/>
          <a:p>
            <a:endParaRPr lang="el-GR"/>
          </a:p>
        </p:txBody>
      </p:sp>
      <p:sp>
        <p:nvSpPr>
          <p:cNvPr id="92177" name="Rectangle 18"/>
          <p:cNvSpPr>
            <a:spLocks noChangeArrowheads="1"/>
          </p:cNvSpPr>
          <p:nvPr/>
        </p:nvSpPr>
        <p:spPr bwMode="auto">
          <a:xfrm>
            <a:off x="4462463" y="5111750"/>
            <a:ext cx="428625" cy="222250"/>
          </a:xfrm>
          <a:prstGeom prst="rect">
            <a:avLst/>
          </a:prstGeom>
          <a:solidFill>
            <a:srgbClr val="618FFD"/>
          </a:solidFill>
          <a:ln w="12700">
            <a:noFill/>
            <a:miter lim="800000"/>
            <a:headEnd/>
            <a:tailEnd/>
          </a:ln>
        </p:spPr>
        <p:txBody>
          <a:bodyPr wrap="none" anchor="ctr"/>
          <a:lstStyle/>
          <a:p>
            <a:endParaRPr lang="el-GR"/>
          </a:p>
        </p:txBody>
      </p:sp>
      <p:sp>
        <p:nvSpPr>
          <p:cNvPr id="92178" name="Oval 19"/>
          <p:cNvSpPr>
            <a:spLocks noChangeArrowheads="1"/>
          </p:cNvSpPr>
          <p:nvPr/>
        </p:nvSpPr>
        <p:spPr bwMode="auto">
          <a:xfrm>
            <a:off x="5932488" y="5245100"/>
            <a:ext cx="474662" cy="295275"/>
          </a:xfrm>
          <a:prstGeom prst="ellipse">
            <a:avLst/>
          </a:prstGeom>
          <a:solidFill>
            <a:srgbClr val="000099"/>
          </a:solidFill>
          <a:ln w="12700">
            <a:noFill/>
            <a:round/>
            <a:headEnd/>
            <a:tailEnd/>
          </a:ln>
        </p:spPr>
        <p:txBody>
          <a:bodyPr wrap="none" anchor="ctr"/>
          <a:lstStyle/>
          <a:p>
            <a:endParaRPr lang="el-GR"/>
          </a:p>
        </p:txBody>
      </p:sp>
      <p:sp>
        <p:nvSpPr>
          <p:cNvPr id="92179" name="Oval 20"/>
          <p:cNvSpPr>
            <a:spLocks noChangeArrowheads="1"/>
          </p:cNvSpPr>
          <p:nvPr/>
        </p:nvSpPr>
        <p:spPr bwMode="auto">
          <a:xfrm>
            <a:off x="5932488" y="5549900"/>
            <a:ext cx="474662" cy="295275"/>
          </a:xfrm>
          <a:prstGeom prst="ellipse">
            <a:avLst/>
          </a:prstGeom>
          <a:solidFill>
            <a:srgbClr val="000099"/>
          </a:solidFill>
          <a:ln w="12700">
            <a:noFill/>
            <a:round/>
            <a:headEnd/>
            <a:tailEnd/>
          </a:ln>
        </p:spPr>
        <p:txBody>
          <a:bodyPr wrap="none" anchor="ctr"/>
          <a:lstStyle/>
          <a:p>
            <a:endParaRPr lang="el-GR"/>
          </a:p>
        </p:txBody>
      </p:sp>
      <p:sp>
        <p:nvSpPr>
          <p:cNvPr id="92180" name="Oval 21"/>
          <p:cNvSpPr>
            <a:spLocks noChangeArrowheads="1"/>
          </p:cNvSpPr>
          <p:nvPr/>
        </p:nvSpPr>
        <p:spPr bwMode="auto">
          <a:xfrm>
            <a:off x="3322638" y="6045200"/>
            <a:ext cx="474662" cy="295275"/>
          </a:xfrm>
          <a:prstGeom prst="ellipse">
            <a:avLst/>
          </a:prstGeom>
          <a:solidFill>
            <a:srgbClr val="000099"/>
          </a:solidFill>
          <a:ln w="12700">
            <a:noFill/>
            <a:round/>
            <a:headEnd/>
            <a:tailEnd/>
          </a:ln>
        </p:spPr>
        <p:txBody>
          <a:bodyPr wrap="none" anchor="ctr"/>
          <a:lstStyle/>
          <a:p>
            <a:endParaRPr lang="el-GR"/>
          </a:p>
        </p:txBody>
      </p:sp>
      <p:sp>
        <p:nvSpPr>
          <p:cNvPr id="92181" name="Oval 22"/>
          <p:cNvSpPr>
            <a:spLocks noChangeArrowheads="1"/>
          </p:cNvSpPr>
          <p:nvPr/>
        </p:nvSpPr>
        <p:spPr bwMode="auto">
          <a:xfrm>
            <a:off x="2863850" y="5751513"/>
            <a:ext cx="474663" cy="293687"/>
          </a:xfrm>
          <a:prstGeom prst="ellipse">
            <a:avLst/>
          </a:prstGeom>
          <a:solidFill>
            <a:srgbClr val="000099"/>
          </a:solidFill>
          <a:ln w="12700">
            <a:noFill/>
            <a:round/>
            <a:headEnd/>
            <a:tailEnd/>
          </a:ln>
        </p:spPr>
        <p:txBody>
          <a:bodyPr wrap="none" anchor="ctr"/>
          <a:lstStyle/>
          <a:p>
            <a:endParaRPr lang="el-GR"/>
          </a:p>
        </p:txBody>
      </p:sp>
      <p:sp>
        <p:nvSpPr>
          <p:cNvPr id="92182" name="Oval 23"/>
          <p:cNvSpPr>
            <a:spLocks noChangeArrowheads="1"/>
          </p:cNvSpPr>
          <p:nvPr/>
        </p:nvSpPr>
        <p:spPr bwMode="auto">
          <a:xfrm>
            <a:off x="3206750" y="5264150"/>
            <a:ext cx="474663" cy="295275"/>
          </a:xfrm>
          <a:prstGeom prst="ellipse">
            <a:avLst/>
          </a:prstGeom>
          <a:solidFill>
            <a:srgbClr val="000099"/>
          </a:solidFill>
          <a:ln w="12700">
            <a:noFill/>
            <a:round/>
            <a:headEnd/>
            <a:tailEnd/>
          </a:ln>
        </p:spPr>
        <p:txBody>
          <a:bodyPr wrap="none" anchor="ctr"/>
          <a:lstStyle/>
          <a:p>
            <a:endParaRPr lang="el-GR"/>
          </a:p>
        </p:txBody>
      </p:sp>
      <p:sp>
        <p:nvSpPr>
          <p:cNvPr id="92183" name="Line 24"/>
          <p:cNvSpPr>
            <a:spLocks noChangeShapeType="1"/>
          </p:cNvSpPr>
          <p:nvPr/>
        </p:nvSpPr>
        <p:spPr bwMode="auto">
          <a:xfrm flipH="1">
            <a:off x="4713288" y="6159500"/>
            <a:ext cx="533400" cy="1588"/>
          </a:xfrm>
          <a:prstGeom prst="line">
            <a:avLst/>
          </a:prstGeom>
          <a:noFill/>
          <a:ln w="28575">
            <a:solidFill>
              <a:schemeClr val="tx1"/>
            </a:solidFill>
            <a:round/>
            <a:headEnd/>
            <a:tailEnd/>
          </a:ln>
        </p:spPr>
        <p:txBody>
          <a:bodyPr wrap="none" anchor="ctr"/>
          <a:lstStyle/>
          <a:p>
            <a:endParaRPr lang="en-US"/>
          </a:p>
        </p:txBody>
      </p:sp>
      <p:sp>
        <p:nvSpPr>
          <p:cNvPr id="92184" name="Line 25"/>
          <p:cNvSpPr>
            <a:spLocks noChangeShapeType="1"/>
          </p:cNvSpPr>
          <p:nvPr/>
        </p:nvSpPr>
        <p:spPr bwMode="auto">
          <a:xfrm flipH="1">
            <a:off x="5399088" y="5397500"/>
            <a:ext cx="533400" cy="228600"/>
          </a:xfrm>
          <a:prstGeom prst="line">
            <a:avLst/>
          </a:prstGeom>
          <a:noFill/>
          <a:ln w="28575">
            <a:solidFill>
              <a:schemeClr val="tx1"/>
            </a:solidFill>
            <a:round/>
            <a:headEnd/>
            <a:tailEnd/>
          </a:ln>
        </p:spPr>
        <p:txBody>
          <a:bodyPr wrap="none" anchor="ctr"/>
          <a:lstStyle/>
          <a:p>
            <a:endParaRPr lang="en-US"/>
          </a:p>
        </p:txBody>
      </p:sp>
      <p:sp>
        <p:nvSpPr>
          <p:cNvPr id="92185" name="Freeform 26"/>
          <p:cNvSpPr>
            <a:spLocks/>
          </p:cNvSpPr>
          <p:nvPr/>
        </p:nvSpPr>
        <p:spPr bwMode="auto">
          <a:xfrm>
            <a:off x="3511550" y="5340350"/>
            <a:ext cx="2590800" cy="381000"/>
          </a:xfrm>
          <a:custGeom>
            <a:avLst/>
            <a:gdLst>
              <a:gd name="T0" fmla="*/ 0 w 1632"/>
              <a:gd name="T1" fmla="*/ 2147483647 h 240"/>
              <a:gd name="T2" fmla="*/ 2147483647 w 1632"/>
              <a:gd name="T3" fmla="*/ 2147483647 h 240"/>
              <a:gd name="T4" fmla="*/ 2147483647 w 1632"/>
              <a:gd name="T5" fmla="*/ 0 h 240"/>
              <a:gd name="T6" fmla="*/ 2147483647 w 1632"/>
              <a:gd name="T7" fmla="*/ 0 h 240"/>
              <a:gd name="T8" fmla="*/ 2147483647 w 1632"/>
              <a:gd name="T9" fmla="*/ 2147483647 h 240"/>
              <a:gd name="T10" fmla="*/ 2147483647 w 1632"/>
              <a:gd name="T11" fmla="*/ 2147483647 h 240"/>
              <a:gd name="T12" fmla="*/ 2147483647 w 1632"/>
              <a:gd name="T13" fmla="*/ 0 h 240"/>
              <a:gd name="T14" fmla="*/ 0 60000 65536"/>
              <a:gd name="T15" fmla="*/ 0 60000 65536"/>
              <a:gd name="T16" fmla="*/ 0 60000 65536"/>
              <a:gd name="T17" fmla="*/ 0 60000 65536"/>
              <a:gd name="T18" fmla="*/ 0 60000 65536"/>
              <a:gd name="T19" fmla="*/ 0 60000 65536"/>
              <a:gd name="T20" fmla="*/ 0 60000 65536"/>
              <a:gd name="T21" fmla="*/ 0 w 1632"/>
              <a:gd name="T22" fmla="*/ 0 h 240"/>
              <a:gd name="T23" fmla="*/ 1632 w 1632"/>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2" h="240">
                <a:moveTo>
                  <a:pt x="0" y="48"/>
                </a:moveTo>
                <a:lnTo>
                  <a:pt x="288" y="240"/>
                </a:lnTo>
                <a:lnTo>
                  <a:pt x="672" y="0"/>
                </a:lnTo>
                <a:lnTo>
                  <a:pt x="864" y="0"/>
                </a:lnTo>
                <a:lnTo>
                  <a:pt x="1008" y="144"/>
                </a:lnTo>
                <a:lnTo>
                  <a:pt x="1248" y="144"/>
                </a:lnTo>
                <a:lnTo>
                  <a:pt x="1632" y="0"/>
                </a:lnTo>
              </a:path>
            </a:pathLst>
          </a:custGeom>
          <a:noFill/>
          <a:ln w="50800">
            <a:solidFill>
              <a:schemeClr val="accent1"/>
            </a:solidFill>
            <a:round/>
            <a:headEnd/>
            <a:tailEnd/>
          </a:ln>
        </p:spPr>
        <p:txBody>
          <a:bodyPr/>
          <a:lstStyle/>
          <a:p>
            <a:endParaRPr lang="el-GR"/>
          </a:p>
        </p:txBody>
      </p:sp>
      <p:sp>
        <p:nvSpPr>
          <p:cNvPr id="92186" name="Text Box 27"/>
          <p:cNvSpPr txBox="1">
            <a:spLocks noChangeArrowheads="1"/>
          </p:cNvSpPr>
          <p:nvPr/>
        </p:nvSpPr>
        <p:spPr bwMode="auto">
          <a:xfrm>
            <a:off x="179388" y="6308725"/>
            <a:ext cx="4660900" cy="336550"/>
          </a:xfrm>
          <a:prstGeom prst="rect">
            <a:avLst/>
          </a:prstGeom>
          <a:noFill/>
          <a:ln w="12700">
            <a:noFill/>
            <a:miter lim="800000"/>
            <a:headEnd type="none" w="sm" len="sm"/>
            <a:tailEnd type="none" w="sm" len="sm"/>
          </a:ln>
        </p:spPr>
        <p:txBody>
          <a:bodyPr wrap="none">
            <a:spAutoFit/>
          </a:bodyPr>
          <a:lstStyle/>
          <a:p>
            <a:r>
              <a:rPr lang="el-GR" b="1">
                <a:latin typeface="Arial" charset="0"/>
              </a:rPr>
              <a:t>Με κόκκινο συμβολίζομε την σύνδεση (</a:t>
            </a:r>
            <a:r>
              <a:rPr lang="en-US" b="1">
                <a:latin typeface="Arial" charset="0"/>
              </a:rPr>
              <a:t>circuit)</a:t>
            </a:r>
            <a:endParaRPr lang="el-GR" b="1">
              <a:latin typeface="Arial" charset="0"/>
            </a:endParaRPr>
          </a:p>
        </p:txBody>
      </p:sp>
      <p:sp>
        <p:nvSpPr>
          <p:cNvPr id="92187" name="Text Box 29"/>
          <p:cNvSpPr txBox="1">
            <a:spLocks noChangeArrowheads="1"/>
          </p:cNvSpPr>
          <p:nvPr/>
        </p:nvSpPr>
        <p:spPr bwMode="auto">
          <a:xfrm>
            <a:off x="2727325" y="4941888"/>
            <a:ext cx="871538" cy="336550"/>
          </a:xfrm>
          <a:prstGeom prst="rect">
            <a:avLst/>
          </a:prstGeom>
          <a:noFill/>
          <a:ln w="12700">
            <a:noFill/>
            <a:miter lim="800000"/>
            <a:headEnd type="none" w="sm" len="sm"/>
            <a:tailEnd type="none" w="sm" len="sm"/>
          </a:ln>
        </p:spPr>
        <p:txBody>
          <a:bodyPr wrap="none">
            <a:spAutoFit/>
          </a:bodyPr>
          <a:lstStyle/>
          <a:p>
            <a:r>
              <a:rPr lang="en-US" b="1"/>
              <a:t>Source</a:t>
            </a:r>
            <a:endParaRPr lang="el-GR" b="1"/>
          </a:p>
        </p:txBody>
      </p:sp>
      <p:sp>
        <p:nvSpPr>
          <p:cNvPr id="92188" name="Text Box 30"/>
          <p:cNvSpPr txBox="1">
            <a:spLocks noChangeArrowheads="1"/>
          </p:cNvSpPr>
          <p:nvPr/>
        </p:nvSpPr>
        <p:spPr bwMode="auto">
          <a:xfrm>
            <a:off x="5632450" y="4941888"/>
            <a:ext cx="1290638" cy="336550"/>
          </a:xfrm>
          <a:prstGeom prst="rect">
            <a:avLst/>
          </a:prstGeom>
          <a:noFill/>
          <a:ln w="12700">
            <a:noFill/>
            <a:miter lim="800000"/>
            <a:headEnd type="none" w="sm" len="sm"/>
            <a:tailEnd type="none" w="sm" len="sm"/>
          </a:ln>
        </p:spPr>
        <p:txBody>
          <a:bodyPr wrap="none">
            <a:spAutoFit/>
          </a:bodyPr>
          <a:lstStyle/>
          <a:p>
            <a:r>
              <a:rPr lang="en-US" b="1"/>
              <a:t>Destination</a:t>
            </a:r>
            <a:endParaRPr lang="el-GR" b="1"/>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p:txBody>
          <a:bodyPr/>
          <a:lstStyle/>
          <a:p>
            <a:r>
              <a:rPr lang="el-GR" smtClean="0"/>
              <a:t>Δίκτυα μεταγωγής κυκλωμάτων (συνέχεια)</a:t>
            </a:r>
            <a:endParaRPr lang="en-US" smtClean="0"/>
          </a:p>
        </p:txBody>
      </p:sp>
      <p:sp>
        <p:nvSpPr>
          <p:cNvPr id="93187" name="Rectangle 3"/>
          <p:cNvSpPr>
            <a:spLocks noGrp="1" noChangeArrowheads="1"/>
          </p:cNvSpPr>
          <p:nvPr>
            <p:ph type="body" idx="4294967295"/>
          </p:nvPr>
        </p:nvSpPr>
        <p:spPr>
          <a:xfrm>
            <a:off x="0" y="1500188"/>
            <a:ext cx="9144000" cy="4332287"/>
          </a:xfrm>
        </p:spPr>
        <p:txBody>
          <a:bodyPr/>
          <a:lstStyle/>
          <a:p>
            <a:r>
              <a:rPr lang="el-GR" smtClean="0"/>
              <a:t>Τι συμβαίνει στην περίπτωση πολλών συνδέσεων</a:t>
            </a:r>
            <a:r>
              <a:rPr lang="en-US" smtClean="0"/>
              <a:t>?</a:t>
            </a:r>
          </a:p>
          <a:p>
            <a:pPr lvl="1"/>
            <a:r>
              <a:rPr lang="el-GR" smtClean="0"/>
              <a:t>Πολλά καλώδια </a:t>
            </a:r>
            <a:r>
              <a:rPr lang="en-US" smtClean="0"/>
              <a:t>(</a:t>
            </a:r>
            <a:r>
              <a:rPr lang="el-GR" smtClean="0"/>
              <a:t>π.χ</a:t>
            </a:r>
            <a:r>
              <a:rPr lang="en-US" smtClean="0"/>
              <a:t>., </a:t>
            </a:r>
            <a:r>
              <a:rPr lang="el-GR" smtClean="0"/>
              <a:t>τα καλώδια</a:t>
            </a:r>
            <a:r>
              <a:rPr lang="en-US" smtClean="0"/>
              <a:t> 200-</a:t>
            </a:r>
            <a:r>
              <a:rPr lang="el-GR" smtClean="0"/>
              <a:t>ζευγών</a:t>
            </a:r>
            <a:r>
              <a:rPr lang="en-US" smtClean="0"/>
              <a:t>)</a:t>
            </a:r>
          </a:p>
          <a:p>
            <a:r>
              <a:rPr lang="el-GR" smtClean="0"/>
              <a:t>Μία πρακτικότερη προσέγγιση είναι να </a:t>
            </a:r>
            <a:r>
              <a:rPr lang="el-GR" b="1" u="sng" smtClean="0">
                <a:solidFill>
                  <a:schemeClr val="accent1"/>
                </a:solidFill>
              </a:rPr>
              <a:t>πολυπλέξουμε</a:t>
            </a:r>
            <a:r>
              <a:rPr lang="en-US" b="1" smtClean="0">
                <a:solidFill>
                  <a:schemeClr val="accent1"/>
                </a:solidFill>
              </a:rPr>
              <a:t> </a:t>
            </a:r>
            <a:r>
              <a:rPr lang="el-GR" b="1" smtClean="0">
                <a:solidFill>
                  <a:schemeClr val="accent1"/>
                </a:solidFill>
              </a:rPr>
              <a:t>πολλαπλά κυκλώματα</a:t>
            </a:r>
            <a:r>
              <a:rPr lang="en-US" smtClean="0"/>
              <a:t> </a:t>
            </a:r>
            <a:r>
              <a:rPr lang="el-GR" smtClean="0"/>
              <a:t>επί </a:t>
            </a:r>
            <a:r>
              <a:rPr lang="el-GR" b="1" smtClean="0">
                <a:solidFill>
                  <a:schemeClr val="accent1"/>
                </a:solidFill>
              </a:rPr>
              <a:t>ενός </a:t>
            </a:r>
            <a:r>
              <a:rPr lang="en-US" b="1" smtClean="0">
                <a:solidFill>
                  <a:schemeClr val="accent1"/>
                </a:solidFill>
              </a:rPr>
              <a:t>“</a:t>
            </a:r>
            <a:r>
              <a:rPr lang="el-GR" b="1" smtClean="0">
                <a:solidFill>
                  <a:schemeClr val="accent1"/>
                </a:solidFill>
              </a:rPr>
              <a:t>γρήγορου</a:t>
            </a:r>
            <a:r>
              <a:rPr lang="en-US" b="1" smtClean="0">
                <a:solidFill>
                  <a:schemeClr val="accent1"/>
                </a:solidFill>
              </a:rPr>
              <a:t>” </a:t>
            </a:r>
            <a:r>
              <a:rPr lang="el-GR" b="1" smtClean="0">
                <a:solidFill>
                  <a:schemeClr val="accent1"/>
                </a:solidFill>
              </a:rPr>
              <a:t>καλωδίου</a:t>
            </a:r>
            <a:endParaRPr lang="en-US" smtClean="0"/>
          </a:p>
          <a:p>
            <a:pPr lvl="1"/>
            <a:r>
              <a:rPr lang="el-GR" sz="2400" smtClean="0"/>
              <a:t>Μπορούμε να επωφεληθούμε από τις τεχνολογικές εξελίξεις</a:t>
            </a:r>
            <a:endParaRPr lang="en-US" sz="2400" smtClean="0"/>
          </a:p>
          <a:p>
            <a:pPr lvl="1"/>
            <a:r>
              <a:rPr lang="el-GR" sz="2400" smtClean="0"/>
              <a:t>Λιγότερα καλώδια</a:t>
            </a:r>
            <a:endParaRPr lang="en-US" sz="2400" smtClean="0"/>
          </a:p>
          <a:p>
            <a:pPr lvl="1"/>
            <a:r>
              <a:rPr lang="el-GR" sz="2400" smtClean="0"/>
              <a:t>Πολυπλεξία</a:t>
            </a:r>
            <a:endParaRPr lang="en-US" sz="2400" smtClean="0"/>
          </a:p>
        </p:txBody>
      </p:sp>
      <p:sp>
        <p:nvSpPr>
          <p:cNvPr id="93188" name="Line 4"/>
          <p:cNvSpPr>
            <a:spLocks noChangeShapeType="1"/>
          </p:cNvSpPr>
          <p:nvPr/>
        </p:nvSpPr>
        <p:spPr bwMode="auto">
          <a:xfrm flipH="1">
            <a:off x="5391150" y="5446713"/>
            <a:ext cx="533400" cy="0"/>
          </a:xfrm>
          <a:prstGeom prst="line">
            <a:avLst/>
          </a:prstGeom>
          <a:noFill/>
          <a:ln w="28575">
            <a:solidFill>
              <a:schemeClr val="tx1"/>
            </a:solidFill>
            <a:round/>
            <a:headEnd/>
            <a:tailEnd/>
          </a:ln>
        </p:spPr>
        <p:txBody>
          <a:bodyPr wrap="none" anchor="ctr"/>
          <a:lstStyle/>
          <a:p>
            <a:endParaRPr lang="en-US"/>
          </a:p>
        </p:txBody>
      </p:sp>
      <p:sp>
        <p:nvSpPr>
          <p:cNvPr id="93189" name="Line 5"/>
          <p:cNvSpPr>
            <a:spLocks noChangeShapeType="1"/>
          </p:cNvSpPr>
          <p:nvPr/>
        </p:nvSpPr>
        <p:spPr bwMode="auto">
          <a:xfrm>
            <a:off x="3571875" y="5205413"/>
            <a:ext cx="306388" cy="225425"/>
          </a:xfrm>
          <a:prstGeom prst="line">
            <a:avLst/>
          </a:prstGeom>
          <a:noFill/>
          <a:ln w="28575">
            <a:solidFill>
              <a:schemeClr val="tx1"/>
            </a:solidFill>
            <a:round/>
            <a:headEnd/>
            <a:tailEnd/>
          </a:ln>
        </p:spPr>
        <p:txBody>
          <a:bodyPr wrap="none" anchor="ctr"/>
          <a:lstStyle/>
          <a:p>
            <a:endParaRPr lang="en-US"/>
          </a:p>
        </p:txBody>
      </p:sp>
      <p:sp>
        <p:nvSpPr>
          <p:cNvPr id="93190" name="Line 6"/>
          <p:cNvSpPr>
            <a:spLocks noChangeShapeType="1"/>
          </p:cNvSpPr>
          <p:nvPr/>
        </p:nvSpPr>
        <p:spPr bwMode="auto">
          <a:xfrm flipH="1">
            <a:off x="3525838" y="5445125"/>
            <a:ext cx="449262" cy="477838"/>
          </a:xfrm>
          <a:prstGeom prst="line">
            <a:avLst/>
          </a:prstGeom>
          <a:noFill/>
          <a:ln w="28575">
            <a:solidFill>
              <a:schemeClr val="tx1"/>
            </a:solidFill>
            <a:round/>
            <a:headEnd/>
            <a:tailEnd/>
          </a:ln>
        </p:spPr>
        <p:txBody>
          <a:bodyPr wrap="none" anchor="ctr"/>
          <a:lstStyle/>
          <a:p>
            <a:endParaRPr lang="en-US"/>
          </a:p>
        </p:txBody>
      </p:sp>
      <p:sp>
        <p:nvSpPr>
          <p:cNvPr id="93191" name="Line 7"/>
          <p:cNvSpPr>
            <a:spLocks noChangeShapeType="1"/>
          </p:cNvSpPr>
          <p:nvPr/>
        </p:nvSpPr>
        <p:spPr bwMode="auto">
          <a:xfrm>
            <a:off x="3975100" y="5445125"/>
            <a:ext cx="542925" cy="473075"/>
          </a:xfrm>
          <a:prstGeom prst="line">
            <a:avLst/>
          </a:prstGeom>
          <a:noFill/>
          <a:ln w="28575">
            <a:solidFill>
              <a:schemeClr val="tx1"/>
            </a:solidFill>
            <a:round/>
            <a:headEnd/>
            <a:tailEnd/>
          </a:ln>
        </p:spPr>
        <p:txBody>
          <a:bodyPr wrap="none" anchor="ctr"/>
          <a:lstStyle/>
          <a:p>
            <a:endParaRPr lang="en-US"/>
          </a:p>
        </p:txBody>
      </p:sp>
      <p:sp>
        <p:nvSpPr>
          <p:cNvPr id="93192" name="Line 8"/>
          <p:cNvSpPr>
            <a:spLocks noChangeShapeType="1"/>
          </p:cNvSpPr>
          <p:nvPr/>
        </p:nvSpPr>
        <p:spPr bwMode="auto">
          <a:xfrm flipH="1">
            <a:off x="4037013" y="5437188"/>
            <a:ext cx="1058862" cy="0"/>
          </a:xfrm>
          <a:prstGeom prst="line">
            <a:avLst/>
          </a:prstGeom>
          <a:noFill/>
          <a:ln w="28575">
            <a:solidFill>
              <a:schemeClr val="tx1"/>
            </a:solidFill>
            <a:round/>
            <a:headEnd/>
            <a:tailEnd/>
          </a:ln>
        </p:spPr>
        <p:txBody>
          <a:bodyPr wrap="none" anchor="ctr"/>
          <a:lstStyle/>
          <a:p>
            <a:endParaRPr lang="en-US"/>
          </a:p>
        </p:txBody>
      </p:sp>
      <p:sp>
        <p:nvSpPr>
          <p:cNvPr id="93193" name="Line 9"/>
          <p:cNvSpPr>
            <a:spLocks noChangeShapeType="1"/>
          </p:cNvSpPr>
          <p:nvPr/>
        </p:nvSpPr>
        <p:spPr bwMode="auto">
          <a:xfrm flipH="1">
            <a:off x="4518025" y="5448300"/>
            <a:ext cx="652463" cy="469900"/>
          </a:xfrm>
          <a:prstGeom prst="line">
            <a:avLst/>
          </a:prstGeom>
          <a:noFill/>
          <a:ln w="28575">
            <a:solidFill>
              <a:schemeClr val="tx1"/>
            </a:solidFill>
            <a:round/>
            <a:headEnd/>
            <a:tailEnd/>
          </a:ln>
        </p:spPr>
        <p:txBody>
          <a:bodyPr wrap="none" anchor="ctr"/>
          <a:lstStyle/>
          <a:p>
            <a:endParaRPr lang="en-US"/>
          </a:p>
        </p:txBody>
      </p:sp>
      <p:sp>
        <p:nvSpPr>
          <p:cNvPr id="93194" name="Line 10"/>
          <p:cNvSpPr>
            <a:spLocks noChangeShapeType="1"/>
          </p:cNvSpPr>
          <p:nvPr/>
        </p:nvSpPr>
        <p:spPr bwMode="auto">
          <a:xfrm flipV="1">
            <a:off x="3933825" y="4983163"/>
            <a:ext cx="825500" cy="406400"/>
          </a:xfrm>
          <a:prstGeom prst="line">
            <a:avLst/>
          </a:prstGeom>
          <a:noFill/>
          <a:ln w="28575">
            <a:solidFill>
              <a:schemeClr val="tx1"/>
            </a:solidFill>
            <a:round/>
            <a:headEnd/>
            <a:tailEnd/>
          </a:ln>
        </p:spPr>
        <p:txBody>
          <a:bodyPr wrap="none" anchor="ctr"/>
          <a:lstStyle/>
          <a:p>
            <a:endParaRPr lang="en-US"/>
          </a:p>
        </p:txBody>
      </p:sp>
      <p:sp>
        <p:nvSpPr>
          <p:cNvPr id="93195" name="Line 11"/>
          <p:cNvSpPr>
            <a:spLocks noChangeShapeType="1"/>
          </p:cNvSpPr>
          <p:nvPr/>
        </p:nvSpPr>
        <p:spPr bwMode="auto">
          <a:xfrm flipH="1">
            <a:off x="3125788" y="5489575"/>
            <a:ext cx="833437" cy="166688"/>
          </a:xfrm>
          <a:prstGeom prst="line">
            <a:avLst/>
          </a:prstGeom>
          <a:noFill/>
          <a:ln w="28575">
            <a:solidFill>
              <a:schemeClr val="tx1"/>
            </a:solidFill>
            <a:round/>
            <a:headEnd/>
            <a:tailEnd/>
          </a:ln>
        </p:spPr>
        <p:txBody>
          <a:bodyPr wrap="none" anchor="ctr"/>
          <a:lstStyle/>
          <a:p>
            <a:endParaRPr lang="en-US"/>
          </a:p>
        </p:txBody>
      </p:sp>
      <p:sp>
        <p:nvSpPr>
          <p:cNvPr id="93196" name="Line 12"/>
          <p:cNvSpPr>
            <a:spLocks noChangeShapeType="1"/>
          </p:cNvSpPr>
          <p:nvPr/>
        </p:nvSpPr>
        <p:spPr bwMode="auto">
          <a:xfrm>
            <a:off x="4759325" y="4983163"/>
            <a:ext cx="360363" cy="450850"/>
          </a:xfrm>
          <a:prstGeom prst="line">
            <a:avLst/>
          </a:prstGeom>
          <a:noFill/>
          <a:ln w="28575">
            <a:solidFill>
              <a:schemeClr val="tx1"/>
            </a:solidFill>
            <a:round/>
            <a:headEnd/>
            <a:tailEnd/>
          </a:ln>
        </p:spPr>
        <p:txBody>
          <a:bodyPr wrap="none" anchor="ctr"/>
          <a:lstStyle/>
          <a:p>
            <a:endParaRPr lang="en-US"/>
          </a:p>
        </p:txBody>
      </p:sp>
      <p:sp>
        <p:nvSpPr>
          <p:cNvPr id="93197" name="Rectangle 13"/>
          <p:cNvSpPr>
            <a:spLocks noChangeArrowheads="1"/>
          </p:cNvSpPr>
          <p:nvPr/>
        </p:nvSpPr>
        <p:spPr bwMode="auto">
          <a:xfrm>
            <a:off x="3659188" y="5389563"/>
            <a:ext cx="425450" cy="222250"/>
          </a:xfrm>
          <a:prstGeom prst="rect">
            <a:avLst/>
          </a:prstGeom>
          <a:solidFill>
            <a:srgbClr val="618FFD"/>
          </a:solidFill>
          <a:ln w="12700">
            <a:noFill/>
            <a:miter lim="800000"/>
            <a:headEnd/>
            <a:tailEnd/>
          </a:ln>
        </p:spPr>
        <p:txBody>
          <a:bodyPr wrap="none" anchor="ctr"/>
          <a:lstStyle/>
          <a:p>
            <a:endParaRPr lang="el-GR"/>
          </a:p>
        </p:txBody>
      </p:sp>
      <p:sp>
        <p:nvSpPr>
          <p:cNvPr id="93198" name="Oval 14"/>
          <p:cNvSpPr>
            <a:spLocks noChangeArrowheads="1"/>
          </p:cNvSpPr>
          <p:nvPr/>
        </p:nvSpPr>
        <p:spPr bwMode="auto">
          <a:xfrm>
            <a:off x="5238750" y="5827713"/>
            <a:ext cx="474663" cy="295275"/>
          </a:xfrm>
          <a:prstGeom prst="ellipse">
            <a:avLst/>
          </a:prstGeom>
          <a:solidFill>
            <a:srgbClr val="000099"/>
          </a:solidFill>
          <a:ln w="12700">
            <a:noFill/>
            <a:round/>
            <a:headEnd/>
            <a:tailEnd/>
          </a:ln>
        </p:spPr>
        <p:txBody>
          <a:bodyPr wrap="none" anchor="ctr"/>
          <a:lstStyle/>
          <a:p>
            <a:endParaRPr lang="el-GR"/>
          </a:p>
        </p:txBody>
      </p:sp>
      <p:sp>
        <p:nvSpPr>
          <p:cNvPr id="93199" name="Rectangle 15"/>
          <p:cNvSpPr>
            <a:spLocks noChangeArrowheads="1"/>
          </p:cNvSpPr>
          <p:nvPr/>
        </p:nvSpPr>
        <p:spPr bwMode="auto">
          <a:xfrm>
            <a:off x="4322763" y="5789613"/>
            <a:ext cx="428625" cy="222250"/>
          </a:xfrm>
          <a:prstGeom prst="rect">
            <a:avLst/>
          </a:prstGeom>
          <a:solidFill>
            <a:srgbClr val="618FFD"/>
          </a:solidFill>
          <a:ln w="12700">
            <a:noFill/>
            <a:miter lim="800000"/>
            <a:headEnd/>
            <a:tailEnd/>
          </a:ln>
        </p:spPr>
        <p:txBody>
          <a:bodyPr wrap="none" anchor="ctr"/>
          <a:lstStyle/>
          <a:p>
            <a:endParaRPr lang="el-GR"/>
          </a:p>
        </p:txBody>
      </p:sp>
      <p:sp>
        <p:nvSpPr>
          <p:cNvPr id="93200" name="Rectangle 16"/>
          <p:cNvSpPr>
            <a:spLocks noChangeArrowheads="1"/>
          </p:cNvSpPr>
          <p:nvPr/>
        </p:nvSpPr>
        <p:spPr bwMode="auto">
          <a:xfrm>
            <a:off x="4962525" y="5302250"/>
            <a:ext cx="425450" cy="220663"/>
          </a:xfrm>
          <a:prstGeom prst="rect">
            <a:avLst/>
          </a:prstGeom>
          <a:solidFill>
            <a:srgbClr val="618FFD"/>
          </a:solidFill>
          <a:ln w="12700">
            <a:noFill/>
            <a:miter lim="800000"/>
            <a:headEnd/>
            <a:tailEnd/>
          </a:ln>
        </p:spPr>
        <p:txBody>
          <a:bodyPr wrap="none" anchor="ctr"/>
          <a:lstStyle/>
          <a:p>
            <a:endParaRPr lang="el-GR"/>
          </a:p>
        </p:txBody>
      </p:sp>
      <p:sp>
        <p:nvSpPr>
          <p:cNvPr id="93201" name="Rectangle 17"/>
          <p:cNvSpPr>
            <a:spLocks noChangeArrowheads="1"/>
          </p:cNvSpPr>
          <p:nvPr/>
        </p:nvSpPr>
        <p:spPr bwMode="auto">
          <a:xfrm>
            <a:off x="4456113" y="4857750"/>
            <a:ext cx="428625" cy="222250"/>
          </a:xfrm>
          <a:prstGeom prst="rect">
            <a:avLst/>
          </a:prstGeom>
          <a:solidFill>
            <a:srgbClr val="618FFD"/>
          </a:solidFill>
          <a:ln w="12700">
            <a:noFill/>
            <a:miter lim="800000"/>
            <a:headEnd/>
            <a:tailEnd/>
          </a:ln>
        </p:spPr>
        <p:txBody>
          <a:bodyPr wrap="none" anchor="ctr"/>
          <a:lstStyle/>
          <a:p>
            <a:endParaRPr lang="el-GR"/>
          </a:p>
        </p:txBody>
      </p:sp>
      <p:sp>
        <p:nvSpPr>
          <p:cNvPr id="93202" name="Oval 18"/>
          <p:cNvSpPr>
            <a:spLocks noChangeArrowheads="1"/>
          </p:cNvSpPr>
          <p:nvPr/>
        </p:nvSpPr>
        <p:spPr bwMode="auto">
          <a:xfrm>
            <a:off x="5924550" y="4991100"/>
            <a:ext cx="473075" cy="295275"/>
          </a:xfrm>
          <a:prstGeom prst="ellipse">
            <a:avLst/>
          </a:prstGeom>
          <a:solidFill>
            <a:srgbClr val="000099"/>
          </a:solidFill>
          <a:ln w="12700">
            <a:noFill/>
            <a:round/>
            <a:headEnd/>
            <a:tailEnd/>
          </a:ln>
        </p:spPr>
        <p:txBody>
          <a:bodyPr wrap="none" anchor="ctr"/>
          <a:lstStyle/>
          <a:p>
            <a:endParaRPr lang="el-GR"/>
          </a:p>
        </p:txBody>
      </p:sp>
      <p:sp>
        <p:nvSpPr>
          <p:cNvPr id="93203" name="Oval 19"/>
          <p:cNvSpPr>
            <a:spLocks noChangeArrowheads="1"/>
          </p:cNvSpPr>
          <p:nvPr/>
        </p:nvSpPr>
        <p:spPr bwMode="auto">
          <a:xfrm>
            <a:off x="5924550" y="5295900"/>
            <a:ext cx="473075" cy="293688"/>
          </a:xfrm>
          <a:prstGeom prst="ellipse">
            <a:avLst/>
          </a:prstGeom>
          <a:solidFill>
            <a:srgbClr val="000099"/>
          </a:solidFill>
          <a:ln w="12700">
            <a:noFill/>
            <a:round/>
            <a:headEnd/>
            <a:tailEnd/>
          </a:ln>
        </p:spPr>
        <p:txBody>
          <a:bodyPr wrap="none" anchor="ctr"/>
          <a:lstStyle/>
          <a:p>
            <a:endParaRPr lang="el-GR"/>
          </a:p>
        </p:txBody>
      </p:sp>
      <p:sp>
        <p:nvSpPr>
          <p:cNvPr id="93204" name="Oval 20"/>
          <p:cNvSpPr>
            <a:spLocks noChangeArrowheads="1"/>
          </p:cNvSpPr>
          <p:nvPr/>
        </p:nvSpPr>
        <p:spPr bwMode="auto">
          <a:xfrm>
            <a:off x="3317875" y="5789613"/>
            <a:ext cx="474663" cy="295275"/>
          </a:xfrm>
          <a:prstGeom prst="ellipse">
            <a:avLst/>
          </a:prstGeom>
          <a:solidFill>
            <a:srgbClr val="000099"/>
          </a:solidFill>
          <a:ln w="12700">
            <a:noFill/>
            <a:round/>
            <a:headEnd/>
            <a:tailEnd/>
          </a:ln>
        </p:spPr>
        <p:txBody>
          <a:bodyPr wrap="none" anchor="ctr"/>
          <a:lstStyle/>
          <a:p>
            <a:endParaRPr lang="el-GR"/>
          </a:p>
        </p:txBody>
      </p:sp>
      <p:sp>
        <p:nvSpPr>
          <p:cNvPr id="93205" name="Oval 21"/>
          <p:cNvSpPr>
            <a:spLocks noChangeArrowheads="1"/>
          </p:cNvSpPr>
          <p:nvPr/>
        </p:nvSpPr>
        <p:spPr bwMode="auto">
          <a:xfrm>
            <a:off x="2859088" y="5495925"/>
            <a:ext cx="474662" cy="293688"/>
          </a:xfrm>
          <a:prstGeom prst="ellipse">
            <a:avLst/>
          </a:prstGeom>
          <a:solidFill>
            <a:srgbClr val="000099"/>
          </a:solidFill>
          <a:ln w="12700">
            <a:noFill/>
            <a:round/>
            <a:headEnd/>
            <a:tailEnd/>
          </a:ln>
        </p:spPr>
        <p:txBody>
          <a:bodyPr wrap="none" anchor="ctr"/>
          <a:lstStyle/>
          <a:p>
            <a:endParaRPr lang="el-GR"/>
          </a:p>
        </p:txBody>
      </p:sp>
      <p:sp>
        <p:nvSpPr>
          <p:cNvPr id="93206" name="Oval 22"/>
          <p:cNvSpPr>
            <a:spLocks noChangeArrowheads="1"/>
          </p:cNvSpPr>
          <p:nvPr/>
        </p:nvSpPr>
        <p:spPr bwMode="auto">
          <a:xfrm>
            <a:off x="3201988" y="5010150"/>
            <a:ext cx="474662" cy="295275"/>
          </a:xfrm>
          <a:prstGeom prst="ellipse">
            <a:avLst/>
          </a:prstGeom>
          <a:solidFill>
            <a:srgbClr val="000099"/>
          </a:solidFill>
          <a:ln w="12700">
            <a:noFill/>
            <a:round/>
            <a:headEnd/>
            <a:tailEnd/>
          </a:ln>
        </p:spPr>
        <p:txBody>
          <a:bodyPr wrap="none" anchor="ctr"/>
          <a:lstStyle/>
          <a:p>
            <a:endParaRPr lang="el-GR"/>
          </a:p>
        </p:txBody>
      </p:sp>
      <p:sp>
        <p:nvSpPr>
          <p:cNvPr id="93207" name="Line 23"/>
          <p:cNvSpPr>
            <a:spLocks noChangeShapeType="1"/>
          </p:cNvSpPr>
          <p:nvPr/>
        </p:nvSpPr>
        <p:spPr bwMode="auto">
          <a:xfrm flipH="1">
            <a:off x="4706938" y="5903913"/>
            <a:ext cx="531812" cy="0"/>
          </a:xfrm>
          <a:prstGeom prst="line">
            <a:avLst/>
          </a:prstGeom>
          <a:noFill/>
          <a:ln w="28575">
            <a:solidFill>
              <a:schemeClr val="tx1"/>
            </a:solidFill>
            <a:round/>
            <a:headEnd/>
            <a:tailEnd/>
          </a:ln>
        </p:spPr>
        <p:txBody>
          <a:bodyPr wrap="none" anchor="ctr"/>
          <a:lstStyle/>
          <a:p>
            <a:endParaRPr lang="en-US"/>
          </a:p>
        </p:txBody>
      </p:sp>
      <p:sp>
        <p:nvSpPr>
          <p:cNvPr id="93208" name="Line 24"/>
          <p:cNvSpPr>
            <a:spLocks noChangeShapeType="1"/>
          </p:cNvSpPr>
          <p:nvPr/>
        </p:nvSpPr>
        <p:spPr bwMode="auto">
          <a:xfrm flipH="1">
            <a:off x="5391150" y="5143500"/>
            <a:ext cx="533400" cy="227013"/>
          </a:xfrm>
          <a:prstGeom prst="line">
            <a:avLst/>
          </a:prstGeom>
          <a:noFill/>
          <a:ln w="28575">
            <a:solidFill>
              <a:schemeClr val="tx1"/>
            </a:solidFill>
            <a:round/>
            <a:headEnd/>
            <a:tailEnd/>
          </a:ln>
        </p:spPr>
        <p:txBody>
          <a:bodyPr wrap="none" anchor="ctr"/>
          <a:lstStyle/>
          <a:p>
            <a:endParaRPr lang="en-US"/>
          </a:p>
        </p:txBody>
      </p:sp>
      <p:sp>
        <p:nvSpPr>
          <p:cNvPr id="93209" name="Freeform 25"/>
          <p:cNvSpPr>
            <a:spLocks/>
          </p:cNvSpPr>
          <p:nvPr/>
        </p:nvSpPr>
        <p:spPr bwMode="auto">
          <a:xfrm>
            <a:off x="3506788" y="5086350"/>
            <a:ext cx="2587625" cy="379413"/>
          </a:xfrm>
          <a:custGeom>
            <a:avLst/>
            <a:gdLst>
              <a:gd name="T0" fmla="*/ 0 w 1632"/>
              <a:gd name="T1" fmla="*/ 2147483647 h 240"/>
              <a:gd name="T2" fmla="*/ 2147483647 w 1632"/>
              <a:gd name="T3" fmla="*/ 2147483647 h 240"/>
              <a:gd name="T4" fmla="*/ 2147483647 w 1632"/>
              <a:gd name="T5" fmla="*/ 0 h 240"/>
              <a:gd name="T6" fmla="*/ 2147483647 w 1632"/>
              <a:gd name="T7" fmla="*/ 0 h 240"/>
              <a:gd name="T8" fmla="*/ 2147483647 w 1632"/>
              <a:gd name="T9" fmla="*/ 2147483647 h 240"/>
              <a:gd name="T10" fmla="*/ 2147483647 w 1632"/>
              <a:gd name="T11" fmla="*/ 2147483647 h 240"/>
              <a:gd name="T12" fmla="*/ 2147483647 w 1632"/>
              <a:gd name="T13" fmla="*/ 0 h 240"/>
              <a:gd name="T14" fmla="*/ 0 60000 65536"/>
              <a:gd name="T15" fmla="*/ 0 60000 65536"/>
              <a:gd name="T16" fmla="*/ 0 60000 65536"/>
              <a:gd name="T17" fmla="*/ 0 60000 65536"/>
              <a:gd name="T18" fmla="*/ 0 60000 65536"/>
              <a:gd name="T19" fmla="*/ 0 60000 65536"/>
              <a:gd name="T20" fmla="*/ 0 60000 65536"/>
              <a:gd name="T21" fmla="*/ 0 w 1632"/>
              <a:gd name="T22" fmla="*/ 0 h 240"/>
              <a:gd name="T23" fmla="*/ 1632 w 1632"/>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2" h="240">
                <a:moveTo>
                  <a:pt x="0" y="48"/>
                </a:moveTo>
                <a:lnTo>
                  <a:pt x="288" y="240"/>
                </a:lnTo>
                <a:lnTo>
                  <a:pt x="672" y="0"/>
                </a:lnTo>
                <a:lnTo>
                  <a:pt x="864" y="0"/>
                </a:lnTo>
                <a:lnTo>
                  <a:pt x="1008" y="144"/>
                </a:lnTo>
                <a:lnTo>
                  <a:pt x="1248" y="144"/>
                </a:lnTo>
                <a:lnTo>
                  <a:pt x="1632" y="0"/>
                </a:lnTo>
              </a:path>
            </a:pathLst>
          </a:custGeom>
          <a:noFill/>
          <a:ln w="50800">
            <a:solidFill>
              <a:schemeClr val="accent1"/>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l-GR" smtClean="0"/>
              <a:t>Δίκτυα μεταγωγής κυκλωμάτων (συνέχεια)</a:t>
            </a:r>
            <a:endParaRPr lang="en-US" smtClean="0"/>
          </a:p>
        </p:txBody>
      </p:sp>
      <p:sp>
        <p:nvSpPr>
          <p:cNvPr id="94211" name="Rectangle 3"/>
          <p:cNvSpPr>
            <a:spLocks noGrp="1" noChangeArrowheads="1"/>
          </p:cNvSpPr>
          <p:nvPr>
            <p:ph type="body" idx="4294967295"/>
          </p:nvPr>
        </p:nvSpPr>
        <p:spPr>
          <a:xfrm>
            <a:off x="0" y="1168400"/>
            <a:ext cx="9144000" cy="5689600"/>
          </a:xfrm>
        </p:spPr>
        <p:txBody>
          <a:bodyPr/>
          <a:lstStyle/>
          <a:p>
            <a:pPr>
              <a:buFont typeface="Monotype Sorts" pitchFamily="2" charset="2"/>
              <a:buNone/>
            </a:pPr>
            <a:r>
              <a:rPr lang="en-US" smtClean="0">
                <a:sym typeface="Wingdings" pitchFamily="2" charset="2"/>
              </a:rPr>
              <a:t> </a:t>
            </a:r>
            <a:r>
              <a:rPr lang="el-GR" sz="2300" smtClean="0"/>
              <a:t>Τα κυκλώματα έχουν μερικές πολύ ελκυστικές ιδιότητες</a:t>
            </a:r>
            <a:r>
              <a:rPr lang="en-US" sz="2300" smtClean="0"/>
              <a:t> </a:t>
            </a:r>
          </a:p>
          <a:p>
            <a:pPr lvl="1"/>
            <a:r>
              <a:rPr lang="el-GR" sz="2300" b="1" u="sng" smtClean="0">
                <a:solidFill>
                  <a:srgbClr val="1E9242"/>
                </a:solidFill>
              </a:rPr>
              <a:t>Γρήγορη</a:t>
            </a:r>
            <a:r>
              <a:rPr lang="en-US" sz="2300" b="1" smtClean="0">
                <a:solidFill>
                  <a:srgbClr val="1E9242"/>
                </a:solidFill>
              </a:rPr>
              <a:t> </a:t>
            </a:r>
            <a:r>
              <a:rPr lang="el-GR" sz="2300" b="1" smtClean="0">
                <a:solidFill>
                  <a:srgbClr val="1E9242"/>
                </a:solidFill>
              </a:rPr>
              <a:t>και </a:t>
            </a:r>
            <a:r>
              <a:rPr lang="el-GR" sz="2300" b="1" u="sng" smtClean="0">
                <a:solidFill>
                  <a:srgbClr val="1E9242"/>
                </a:solidFill>
              </a:rPr>
              <a:t>απλή μεταφορά δεδομένων</a:t>
            </a:r>
          </a:p>
          <a:p>
            <a:pPr lvl="1">
              <a:buFont typeface="Monotype Sorts" pitchFamily="2" charset="2"/>
              <a:buNone/>
            </a:pPr>
            <a:r>
              <a:rPr lang="en-US" sz="2300" smtClean="0"/>
              <a:t>         </a:t>
            </a:r>
            <a:r>
              <a:rPr lang="en-US" sz="2300" smtClean="0">
                <a:sym typeface="Wingdings" pitchFamily="2" charset="2"/>
              </a:rPr>
              <a:t></a:t>
            </a:r>
            <a:r>
              <a:rPr lang="en-US" sz="2300" smtClean="0"/>
              <a:t> </a:t>
            </a:r>
            <a:r>
              <a:rPr lang="el-GR" sz="2300" smtClean="0"/>
              <a:t>άπαξ και δημιουργηθεί το κύκλωμα</a:t>
            </a:r>
            <a:endParaRPr lang="en-US" sz="2300" smtClean="0"/>
          </a:p>
          <a:p>
            <a:pPr lvl="1"/>
            <a:r>
              <a:rPr lang="el-GR" sz="2300" b="1" u="sng" smtClean="0">
                <a:solidFill>
                  <a:srgbClr val="1E9242"/>
                </a:solidFill>
              </a:rPr>
              <a:t>Προβλέψιμες</a:t>
            </a:r>
            <a:r>
              <a:rPr lang="el-GR" sz="2300" b="1" smtClean="0">
                <a:solidFill>
                  <a:srgbClr val="1E9242"/>
                </a:solidFill>
              </a:rPr>
              <a:t> επιδόσεις</a:t>
            </a:r>
            <a:r>
              <a:rPr lang="en-US" sz="2300" smtClean="0"/>
              <a:t>(</a:t>
            </a:r>
            <a:r>
              <a:rPr lang="el-GR" sz="2300" smtClean="0"/>
              <a:t>π.χ.</a:t>
            </a:r>
            <a:r>
              <a:rPr lang="en-US" sz="2300" smtClean="0"/>
              <a:t> </a:t>
            </a:r>
            <a:r>
              <a:rPr lang="el-GR" sz="2300" b="1" smtClean="0"/>
              <a:t>εγγυημένο </a:t>
            </a:r>
            <a:r>
              <a:rPr lang="el-GR" sz="2300" smtClean="0"/>
              <a:t>εύρος ζώνης</a:t>
            </a:r>
            <a:r>
              <a:rPr lang="en-US" sz="2300" smtClean="0"/>
              <a:t>)</a:t>
            </a:r>
          </a:p>
          <a:p>
            <a:pPr lvl="1">
              <a:buFont typeface="Monotype Sorts" pitchFamily="2" charset="2"/>
              <a:buNone/>
            </a:pPr>
            <a:r>
              <a:rPr lang="en-US" sz="2300" smtClean="0"/>
              <a:t>     </a:t>
            </a:r>
            <a:r>
              <a:rPr lang="el-GR" sz="2300" smtClean="0"/>
              <a:t>εφόσον το κύκλωμα παρέχει απομόνωση από άλλους χρήστες</a:t>
            </a:r>
            <a:endParaRPr lang="en-US" sz="2300" smtClean="0"/>
          </a:p>
          <a:p>
            <a:pPr>
              <a:buFont typeface="Monotype Sorts" pitchFamily="2" charset="2"/>
              <a:buNone/>
            </a:pPr>
            <a:r>
              <a:rPr lang="en-US" sz="2300" smtClean="0">
                <a:sym typeface="Wingdings" pitchFamily="2" charset="2"/>
              </a:rPr>
              <a:t> </a:t>
            </a:r>
            <a:r>
              <a:rPr lang="el-GR" sz="2300" smtClean="0"/>
              <a:t>Αλλά έχουν και κάποια «κουσούρια»</a:t>
            </a:r>
            <a:endParaRPr lang="en-US" sz="2300" smtClean="0"/>
          </a:p>
          <a:p>
            <a:pPr lvl="1"/>
            <a:r>
              <a:rPr lang="el-GR" sz="2300" smtClean="0"/>
              <a:t>Τι συμβαίνει με τη </a:t>
            </a:r>
            <a:r>
              <a:rPr lang="el-GR" sz="2300" b="1" smtClean="0">
                <a:solidFill>
                  <a:schemeClr val="accent1"/>
                </a:solidFill>
              </a:rPr>
              <a:t>ριπαία κίνηση (</a:t>
            </a:r>
            <a:r>
              <a:rPr lang="en-US" sz="2300" b="1" smtClean="0">
                <a:solidFill>
                  <a:schemeClr val="accent1"/>
                </a:solidFill>
              </a:rPr>
              <a:t>bursty traffic</a:t>
            </a:r>
            <a:r>
              <a:rPr lang="el-GR" sz="2300" b="1" smtClean="0">
                <a:solidFill>
                  <a:schemeClr val="accent1"/>
                </a:solidFill>
              </a:rPr>
              <a:t>)</a:t>
            </a:r>
            <a:r>
              <a:rPr lang="en-US" sz="2300" smtClean="0"/>
              <a:t>?</a:t>
            </a:r>
          </a:p>
          <a:p>
            <a:pPr lvl="2">
              <a:buFont typeface="Arial Greek" charset="-95"/>
              <a:buNone/>
            </a:pPr>
            <a:r>
              <a:rPr lang="en-US" sz="2300" smtClean="0">
                <a:sym typeface="Wingdings" pitchFamily="2" charset="2"/>
              </a:rPr>
              <a:t></a:t>
            </a:r>
            <a:r>
              <a:rPr lang="el-GR" sz="2300" smtClean="0">
                <a:latin typeface="Arial" charset="0"/>
                <a:sym typeface="Wingdings" pitchFamily="2" charset="2"/>
              </a:rPr>
              <a:t> </a:t>
            </a:r>
            <a:r>
              <a:rPr lang="el-GR" sz="2300" smtClean="0"/>
              <a:t>Το κύκλωμα είναι ανενεργό για σημαντικές χρονικές περιόδους</a:t>
            </a:r>
            <a:endParaRPr lang="en-US" sz="2300" smtClean="0"/>
          </a:p>
          <a:p>
            <a:pPr lvl="1"/>
            <a:r>
              <a:rPr lang="el-GR" sz="2300" smtClean="0"/>
              <a:t>Τι συμβαίνει με τους</a:t>
            </a:r>
            <a:r>
              <a:rPr lang="en-US" sz="2300" smtClean="0"/>
              <a:t> </a:t>
            </a:r>
            <a:r>
              <a:rPr lang="el-GR" sz="2300" b="1" smtClean="0">
                <a:solidFill>
                  <a:schemeClr val="accent1"/>
                </a:solidFill>
              </a:rPr>
              <a:t>χρήστες που έχουν διαφορετικές ανάγκες σε εύρος ζώνης</a:t>
            </a:r>
            <a:r>
              <a:rPr lang="el-GR" sz="2300" smtClean="0">
                <a:latin typeface="Arial" charset="0"/>
              </a:rPr>
              <a:t>?</a:t>
            </a:r>
            <a:endParaRPr lang="en-US" sz="2300" smtClean="0">
              <a:latin typeface="Arial" charset="0"/>
            </a:endParaRPr>
          </a:p>
          <a:p>
            <a:pPr lvl="2"/>
            <a:r>
              <a:rPr lang="el-GR" sz="2300" smtClean="0"/>
              <a:t>Πρέπει να χρησιμοποιήσουν πολλαπλά κυκλώματα</a:t>
            </a:r>
            <a:r>
              <a:rPr lang="el-GR" sz="2300" smtClean="0">
                <a:latin typeface="Arial" charset="0"/>
              </a:rPr>
              <a:t>?</a:t>
            </a:r>
          </a:p>
          <a:p>
            <a:r>
              <a:rPr lang="el-GR" sz="2300" smtClean="0"/>
              <a:t>Εναλλακτική λύση</a:t>
            </a:r>
            <a:r>
              <a:rPr lang="en-US" sz="2300" smtClean="0"/>
              <a:t>: </a:t>
            </a:r>
            <a:r>
              <a:rPr lang="el-GR" sz="2300" smtClean="0"/>
              <a:t>Μεταγωγή πακέτων</a:t>
            </a:r>
            <a:r>
              <a:rPr lang="en-US" sz="2300" smtClean="0"/>
              <a: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eaLnBrk="1" hangingPunct="1"/>
            <a:r>
              <a:rPr lang="el-GR" smtClean="0"/>
              <a:t>Δίκτυα μεταγωγής πακέτων</a:t>
            </a:r>
            <a:r>
              <a:rPr lang="en-US" smtClean="0"/>
              <a:t> (packet switching)</a:t>
            </a:r>
            <a:endParaRPr lang="en-GB" smtClean="0"/>
          </a:p>
        </p:txBody>
      </p:sp>
      <p:sp>
        <p:nvSpPr>
          <p:cNvPr id="95235" name="Content Placeholder 2"/>
          <p:cNvSpPr>
            <a:spLocks noGrp="1"/>
          </p:cNvSpPr>
          <p:nvPr>
            <p:ph idx="4294967295"/>
          </p:nvPr>
        </p:nvSpPr>
        <p:spPr>
          <a:xfrm>
            <a:off x="0" y="1341438"/>
            <a:ext cx="10620375" cy="4648200"/>
          </a:xfrm>
        </p:spPr>
        <p:txBody>
          <a:bodyPr/>
          <a:lstStyle/>
          <a:p>
            <a:pPr eaLnBrk="1" hangingPunct="1">
              <a:buFont typeface="Wingdings" pitchFamily="2" charset="2"/>
              <a:buChar char="F"/>
            </a:pPr>
            <a:r>
              <a:rPr lang="el-GR" smtClean="0"/>
              <a:t>Οι διαδρομές επιλέγονται </a:t>
            </a:r>
            <a:r>
              <a:rPr lang="el-GR" b="1" u="sng" smtClean="0">
                <a:solidFill>
                  <a:srgbClr val="1E9242"/>
                </a:solidFill>
              </a:rPr>
              <a:t>δυναμικά</a:t>
            </a:r>
            <a:endParaRPr lang="el-GR" b="1" u="sng" smtClean="0">
              <a:solidFill>
                <a:srgbClr val="1E9242"/>
              </a:solidFill>
              <a:latin typeface="Arial" charset="0"/>
            </a:endParaRPr>
          </a:p>
          <a:p>
            <a:pPr eaLnBrk="1" hangingPunct="1">
              <a:buFont typeface="Wingdings" pitchFamily="2" charset="2"/>
              <a:buNone/>
            </a:pPr>
            <a:endParaRPr lang="en-US" sz="800" b="1" u="sng" smtClean="0">
              <a:solidFill>
                <a:schemeClr val="accent1"/>
              </a:solidFill>
              <a:latin typeface="Arial" charset="0"/>
            </a:endParaRPr>
          </a:p>
          <a:p>
            <a:pPr lvl="1" eaLnBrk="1" hangingPunct="1"/>
            <a:r>
              <a:rPr lang="el-GR" sz="2400" b="1" smtClean="0">
                <a:solidFill>
                  <a:srgbClr val="1E9242"/>
                </a:solidFill>
              </a:rPr>
              <a:t>μεταφορά πακέτων</a:t>
            </a:r>
            <a:r>
              <a:rPr lang="el-GR" sz="2400" smtClean="0"/>
              <a:t> (</a:t>
            </a:r>
            <a:r>
              <a:rPr lang="en-US" sz="2400" smtClean="0"/>
              <a:t>packets–datagrams)</a:t>
            </a:r>
          </a:p>
          <a:p>
            <a:pPr lvl="1" eaLnBrk="1" hangingPunct="1"/>
            <a:r>
              <a:rPr lang="el-GR" sz="2400" b="1" smtClean="0"/>
              <a:t>αξιόπιστη</a:t>
            </a:r>
            <a:r>
              <a:rPr lang="el-GR" sz="2400" smtClean="0"/>
              <a:t> ή </a:t>
            </a:r>
            <a:r>
              <a:rPr lang="el-GR" sz="2400" b="1" smtClean="0"/>
              <a:t>μη αξιόπιστη</a:t>
            </a:r>
            <a:r>
              <a:rPr lang="el-GR" sz="2400" smtClean="0"/>
              <a:t> επικοινωνία </a:t>
            </a:r>
            <a:endParaRPr lang="el-GR" sz="2400" smtClean="0">
              <a:latin typeface="Arial" charset="0"/>
            </a:endParaRPr>
          </a:p>
          <a:p>
            <a:pPr lvl="1" eaLnBrk="1" hangingPunct="1">
              <a:buFont typeface="Monotype Sorts" pitchFamily="2" charset="2"/>
              <a:buNone/>
            </a:pPr>
            <a:r>
              <a:rPr lang="el-GR" sz="2400" smtClean="0"/>
              <a:t>με σύνδεση </a:t>
            </a:r>
            <a:r>
              <a:rPr lang="en-US" smtClean="0"/>
              <a:t>(connection-oriented)</a:t>
            </a:r>
            <a:r>
              <a:rPr lang="en-US" sz="2400" smtClean="0"/>
              <a:t> </a:t>
            </a:r>
            <a:r>
              <a:rPr lang="el-GR" sz="2400" smtClean="0">
                <a:latin typeface="Arial" charset="0"/>
              </a:rPr>
              <a:t>ή </a:t>
            </a:r>
            <a:r>
              <a:rPr lang="el-GR" sz="2400" smtClean="0"/>
              <a:t>χωρίς σύνδεση </a:t>
            </a:r>
            <a:r>
              <a:rPr lang="el-GR" smtClean="0"/>
              <a:t>(</a:t>
            </a:r>
            <a:r>
              <a:rPr lang="en-US" smtClean="0"/>
              <a:t>connectionless)</a:t>
            </a:r>
            <a:endParaRPr lang="el-GR" smtClean="0">
              <a:latin typeface="Arial" charset="0"/>
            </a:endParaRPr>
          </a:p>
          <a:p>
            <a:pPr lvl="1" eaLnBrk="1" hangingPunct="1">
              <a:buFont typeface="Monotype Sorts" pitchFamily="2" charset="2"/>
              <a:buNone/>
            </a:pPr>
            <a:endParaRPr lang="el-GR" smtClean="0">
              <a:latin typeface="Arial" charset="0"/>
            </a:endParaRPr>
          </a:p>
          <a:p>
            <a:pPr lvl="1" eaLnBrk="1" hangingPunct="1">
              <a:buFont typeface="Monotype Sorts" pitchFamily="2" charset="2"/>
              <a:buNone/>
            </a:pPr>
            <a:r>
              <a:rPr lang="el-GR" sz="2400" smtClean="0">
                <a:latin typeface="Arial" charset="0"/>
                <a:sym typeface="Wingdings" pitchFamily="2" charset="2"/>
              </a:rPr>
              <a:t> </a:t>
            </a:r>
            <a:r>
              <a:rPr lang="el-GR" sz="2400" smtClean="0">
                <a:latin typeface="Arial" charset="0"/>
              </a:rPr>
              <a:t>Είναι </a:t>
            </a:r>
            <a:r>
              <a:rPr lang="en-US" sz="2400" b="1" smtClean="0">
                <a:solidFill>
                  <a:schemeClr val="accent1"/>
                </a:solidFill>
                <a:latin typeface="Arial" charset="0"/>
              </a:rPr>
              <a:t>best-effort </a:t>
            </a:r>
            <a:r>
              <a:rPr lang="el-GR" sz="2400" smtClean="0">
                <a:latin typeface="Arial" charset="0"/>
              </a:rPr>
              <a:t>προσέγγιση</a:t>
            </a:r>
            <a:r>
              <a:rPr lang="en-US" sz="2400" smtClean="0">
                <a:latin typeface="Arial" charset="0"/>
              </a:rPr>
              <a:t>: </a:t>
            </a:r>
          </a:p>
          <a:p>
            <a:pPr lvl="1" eaLnBrk="1" hangingPunct="1">
              <a:buFont typeface="Monotype Sorts" pitchFamily="2" charset="2"/>
              <a:buNone/>
            </a:pPr>
            <a:r>
              <a:rPr lang="en-US" sz="2400" smtClean="0">
                <a:latin typeface="Arial" charset="0"/>
              </a:rPr>
              <a:t>                 </a:t>
            </a:r>
            <a:r>
              <a:rPr lang="el-GR" sz="2400" b="1" i="1" smtClean="0">
                <a:latin typeface="Arial" charset="0"/>
              </a:rPr>
              <a:t>δεν</a:t>
            </a:r>
            <a:r>
              <a:rPr lang="el-GR" sz="2400" smtClean="0">
                <a:latin typeface="Arial" charset="0"/>
              </a:rPr>
              <a:t> δίνει εγγύηση για την ποιότητα</a:t>
            </a:r>
            <a:r>
              <a:rPr lang="en-US" sz="2400" smtClean="0">
                <a:latin typeface="Arial" charset="0"/>
              </a:rPr>
              <a:t> </a:t>
            </a:r>
            <a:r>
              <a:rPr lang="el-GR" sz="2400" smtClean="0">
                <a:latin typeface="Arial" charset="0"/>
              </a:rPr>
              <a:t>υπηρεσίας</a:t>
            </a:r>
            <a:endParaRPr lang="en-US" sz="2400" smtClean="0">
              <a:latin typeface="Arial" charset="0"/>
            </a:endParaRPr>
          </a:p>
          <a:p>
            <a:pPr eaLnBrk="1" hangingPunct="1"/>
            <a:endParaRPr lang="en-GB" smtClean="0"/>
          </a:p>
        </p:txBody>
      </p:sp>
      <p:sp>
        <p:nvSpPr>
          <p:cNvPr id="95236" name="Text Box 5"/>
          <p:cNvSpPr txBox="1">
            <a:spLocks noChangeArrowheads="1"/>
          </p:cNvSpPr>
          <p:nvPr/>
        </p:nvSpPr>
        <p:spPr bwMode="auto">
          <a:xfrm>
            <a:off x="179388" y="6461125"/>
            <a:ext cx="5541962" cy="396875"/>
          </a:xfrm>
          <a:prstGeom prst="rect">
            <a:avLst/>
          </a:prstGeom>
          <a:noFill/>
          <a:ln w="12700">
            <a:noFill/>
            <a:miter lim="800000"/>
            <a:headEnd type="none" w="sm" len="sm"/>
            <a:tailEnd type="none" w="sm" len="sm"/>
          </a:ln>
        </p:spPr>
        <p:txBody>
          <a:bodyPr>
            <a:spAutoFit/>
          </a:bodyPr>
          <a:lstStyle/>
          <a:p>
            <a:r>
              <a:rPr lang="en-US" sz="2000"/>
              <a:t>H AT&amp;T </a:t>
            </a:r>
            <a:r>
              <a:rPr lang="el-GR" sz="2000">
                <a:latin typeface="Arial" charset="0"/>
              </a:rPr>
              <a:t>είχε πει οτι δεν μπορούν να χτιστούν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de Bar">
  <a:themeElements>
    <a:clrScheme name="">
      <a:dk1>
        <a:srgbClr val="000000"/>
      </a:dk1>
      <a:lt1>
        <a:srgbClr val="FFFFFF"/>
      </a:lt1>
      <a:dk2>
        <a:srgbClr val="000099"/>
      </a:dk2>
      <a:lt2>
        <a:srgbClr val="000099"/>
      </a:lt2>
      <a:accent1>
        <a:srgbClr val="FF6633"/>
      </a:accent1>
      <a:accent2>
        <a:srgbClr val="FF00FF"/>
      </a:accent2>
      <a:accent3>
        <a:srgbClr val="FFFFFF"/>
      </a:accent3>
      <a:accent4>
        <a:srgbClr val="000000"/>
      </a:accent4>
      <a:accent5>
        <a:srgbClr val="FFB8AD"/>
      </a:accent5>
      <a:accent6>
        <a:srgbClr val="E700E7"/>
      </a:accent6>
      <a:hlink>
        <a:srgbClr val="FF0000"/>
      </a:hlink>
      <a:folHlink>
        <a:srgbClr val="808080"/>
      </a:folHlink>
    </a:clrScheme>
    <a:fontScheme name="Side Bar">
      <a:majorFont>
        <a:latin typeface="Arial Greek"/>
        <a:ea typeface=""/>
        <a:cs typeface=""/>
      </a:majorFont>
      <a:minorFont>
        <a:latin typeface="Arial Gree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Greek" charset="-95"/>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Greek" charset="-95"/>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32039</TotalTime>
  <Words>6451</Words>
  <Application>Microsoft Office PowerPoint</Application>
  <PresentationFormat>Overhead</PresentationFormat>
  <Paragraphs>1137</Paragraphs>
  <Slides>133</Slides>
  <Notes>19</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Side Bar</vt:lpstr>
      <vt:lpstr>HY-335 : Δίκτυα Υπολογιστών  </vt:lpstr>
      <vt:lpstr>Εισαγωγή</vt:lpstr>
      <vt:lpstr>HY-335 Δίκτυα Υπολογιστών</vt:lpstr>
      <vt:lpstr>HY-335 Δίκτυα Υπολογιστών (διαδικαστικά)</vt:lpstr>
      <vt:lpstr>Πληροφορίες μαθήματος</vt:lpstr>
      <vt:lpstr>Σκοπός</vt:lpstr>
      <vt:lpstr>Ύλη μαθήματος: θέματα που καλύπτοντα</vt:lpstr>
      <vt:lpstr>Περιεχόμενα</vt:lpstr>
      <vt:lpstr>Σύντομο βιογραφικό διδάσκουσας</vt:lpstr>
      <vt:lpstr>      Παραδείγματα Δικτύων</vt:lpstr>
      <vt:lpstr>PowerPoint Presentation</vt:lpstr>
      <vt:lpstr>Δίκτυα Ερευνητών</vt:lpstr>
      <vt:lpstr>PowerPoint Presentation</vt:lpstr>
      <vt:lpstr>PowerPoint Presentation</vt:lpstr>
      <vt:lpstr>PowerPoint Presentation</vt:lpstr>
      <vt:lpstr>PowerPoint Presentation</vt:lpstr>
      <vt:lpstr>PowerPoint Presentation</vt:lpstr>
      <vt:lpstr>PowerPoint Presentation</vt:lpstr>
      <vt:lpstr> Internet Machine</vt:lpstr>
      <vt:lpstr>The openness of design has enabled the Internet architecture to grow to a global scale.</vt:lpstr>
      <vt:lpstr>PowerPoint Presentation</vt:lpstr>
      <vt:lpstr>PowerPoint Presentation</vt:lpstr>
      <vt:lpstr>PowerPoint Presentation</vt:lpstr>
      <vt:lpstr>PowerPoint Presentation</vt:lpstr>
      <vt:lpstr>Γνωστές διαδικτυακές συσκευές</vt:lpstr>
      <vt:lpstr>PowerPoint Presentation</vt:lpstr>
      <vt:lpstr>PowerPoint Presentation</vt:lpstr>
      <vt:lpstr>Τεχνολογίες μέσα σε περίπου 30 χρόνια</vt:lpstr>
      <vt:lpstr>Διαδίκτυο/ευρυζωνικό δίκτυο (broadband)</vt:lpstr>
      <vt:lpstr>Σημαντικές τεχνολογίες</vt:lpstr>
      <vt:lpstr>Δίκτυο Πανεπιστημίου Κρήτης</vt:lpstr>
      <vt:lpstr>Μηνιαία στατιστικά στοιχεία (δρομολογητή)</vt:lpstr>
      <vt:lpstr>Τι είναι ένα Δίκτυο Επικοινωνίας;</vt:lpstr>
      <vt:lpstr>Πώς να  ζωγραφίσομε ένα δίκτυο</vt:lpstr>
      <vt:lpstr>Τι είναι ένα δίκτυο;</vt:lpstr>
      <vt:lpstr>PowerPoint Presentation</vt:lpstr>
      <vt:lpstr>Δίκτυα ως γράφοι (συνέχεια)</vt:lpstr>
      <vt:lpstr>PowerPoint Presentation</vt:lpstr>
      <vt:lpstr>Τι είναι το Διαδίκτυο;</vt:lpstr>
      <vt:lpstr>Στοιχεία που το συνθέτουν το Διαδίκτυο</vt:lpstr>
      <vt:lpstr>Στοιχεία που συνθέτουν το Διαδίκτυο</vt:lpstr>
      <vt:lpstr>Βασικά δομικά στοιχεία ενός δικτύου</vt:lpstr>
      <vt:lpstr>Βασικά δομικά στοιχεία (συνέχεια)</vt:lpstr>
      <vt:lpstr>Τι είναι δίκτυο επικοινωνίας; </vt:lpstr>
      <vt:lpstr>Στοιχεία που συνθέτουν το Διαδίκτυο</vt:lpstr>
      <vt:lpstr>1η σειρά ασκήσεων: Το δίκτυο ως ένας γράφος</vt:lpstr>
      <vt:lpstr>Παρεχόμενες υπηρεσίες στο Διαδίκτυο</vt:lpstr>
      <vt:lpstr>Τύποι υπηρεσιών που παρέχονται από το Διαδίκτυο</vt:lpstr>
      <vt:lpstr>Πρωτόκολλα Διαδικτύου</vt:lpstr>
      <vt:lpstr>Τι είναι το πρωτόκολλο;</vt:lpstr>
      <vt:lpstr>Παραδείγματα πρωτοκόλλων στο διαδίκτυο</vt:lpstr>
      <vt:lpstr>Στόχοι στο σχεδιασμό δικτύων</vt:lpstr>
      <vt:lpstr>Γιατί χρειαζόμαστε δίκτυα επικοινωνίας;</vt:lpstr>
      <vt:lpstr>Γιατί χρειαζόμαστε δίκτυα επικοινωνίας;</vt:lpstr>
      <vt:lpstr>Δίκτυα τηλεπικοινωνιών</vt:lpstr>
      <vt:lpstr>Τύποι δικτύων υπολογιστών με βάση το εύρος κάλυψης</vt:lpstr>
      <vt:lpstr>Local Area Networks (LANs)</vt:lpstr>
      <vt:lpstr>Ethernet</vt:lpstr>
      <vt:lpstr>Ενσύρματα LAN</vt:lpstr>
      <vt:lpstr>Wide-Area Networks</vt:lpstr>
      <vt:lpstr>“Το Διαδίκτυο”</vt:lpstr>
      <vt:lpstr>Χαρακτηριστικά των επιπέδων</vt:lpstr>
      <vt:lpstr>Μοντέλο OSI (Seven Layer Model)</vt:lpstr>
      <vt:lpstr> OSI model (συνέχεια)</vt:lpstr>
      <vt:lpstr>Επίπεδα OSI και θέσεις </vt:lpstr>
      <vt:lpstr>Μοντέλο επιπέδων Διαδικτύου (Στοίβα TCP/IP)</vt:lpstr>
      <vt:lpstr>Η κλεψύδρα του πρωτοκόλλου του διαδικτύου </vt:lpstr>
      <vt:lpstr>Γιατί η αρχιτεκτονική της κλεψύδρας;</vt:lpstr>
      <vt:lpstr>Ενθυλάκωση </vt:lpstr>
      <vt:lpstr>Επίπεδο εφαρμογής</vt:lpstr>
      <vt:lpstr>Επίπεδο μεταφοράς</vt:lpstr>
      <vt:lpstr>TCP: Transmission Control Protocol [RFC 793]</vt:lpstr>
      <vt:lpstr>UDP: User Datagram Protocol [RFC 768]</vt:lpstr>
      <vt:lpstr>TCP έναντι UDP</vt:lpstr>
      <vt:lpstr>Νέες εφαρμογές</vt:lpstr>
      <vt:lpstr>Επίπεδο δικτύου</vt:lpstr>
      <vt:lpstr>Επίπεδο ζεύξης</vt:lpstr>
      <vt:lpstr>Φυσικά μέσα (γενικά)</vt:lpstr>
      <vt:lpstr>PowerPoint Presentation</vt:lpstr>
      <vt:lpstr>Μοντέλο επιπέδων Διαδικτύου (Στοίβα TCP/IP)</vt:lpstr>
      <vt:lpstr>Φυσικό επίπεδο</vt:lpstr>
      <vt:lpstr>  Μετάδοση ΄Ηχου</vt:lpstr>
      <vt:lpstr>PowerPoint Presentation</vt:lpstr>
      <vt:lpstr>Ηλεκτρομαγνητικά κύματα (συνέχεια)</vt:lpstr>
      <vt:lpstr>Βασικές αρχές</vt:lpstr>
      <vt:lpstr>Ηλεκτρομαγνητικό κύμα  (συνέχεια)</vt:lpstr>
      <vt:lpstr>Βασικά στοιχεία ηλεκτρικού ρεύματος</vt:lpstr>
      <vt:lpstr>Βασικά στοιχεία ηλεκτρικής τάσης</vt:lpstr>
      <vt:lpstr>Βασικά στοιχεία ηλεκτρικής τάσης (συνέχεια)</vt:lpstr>
      <vt:lpstr>PowerPoint Presentation</vt:lpstr>
      <vt:lpstr>PowerPoint Presentation</vt:lpstr>
      <vt:lpstr>Προτυποποίηση διαδικτύου</vt:lpstr>
      <vt:lpstr>Θεμελιώδεις τεχνικές μετάδοσης</vt:lpstr>
      <vt:lpstr>Μεταγωγή κυκλωμάτων</vt:lpstr>
      <vt:lpstr>Δίκτυα μεταγωγής κυκλωμάτων (circuit switched)</vt:lpstr>
      <vt:lpstr>Δίκτυα μεταγωγής κυκλωμάτων (circuit switched)</vt:lpstr>
      <vt:lpstr>Δίκτυα μεταγωγής κυκλωμάτων (συνέχεια)</vt:lpstr>
      <vt:lpstr>Δίκτυα μεταγωγής κυκλωμάτων (συνέχεια)</vt:lpstr>
      <vt:lpstr>Δίκτυα μεταγωγής πακέτων (packet switching)</vt:lpstr>
      <vt:lpstr>Δίκτυα μεταγωγής πακέτων (packet switching)</vt:lpstr>
      <vt:lpstr>Πως φτάνει ένα πακέτο στον τελικό προορισμό;</vt:lpstr>
      <vt:lpstr>Δίκτυα μεταγωγής πακέτων</vt:lpstr>
      <vt:lpstr>Μετάδοση με αποθήκευση &amp; προώθηση (store-and-forward)</vt:lpstr>
      <vt:lpstr>Παράδειγμα</vt:lpstr>
      <vt:lpstr>Μετάδοση με store-and-forward (συνέχεια)</vt:lpstr>
      <vt:lpstr>Δρομολόγηση (Routing)</vt:lpstr>
      <vt:lpstr>Και μερικά ακόμα ζητήματα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Στατιστική πολυπλεξία (statistical multiplexing)</vt:lpstr>
      <vt:lpstr>Μεταγωγή Πακέτων: Στατιστική Πολυπλεξία</vt:lpstr>
      <vt:lpstr>PowerPoint Presentation</vt:lpstr>
      <vt:lpstr>PowerPoint Presentation</vt:lpstr>
      <vt:lpstr>PowerPoint Presentation</vt:lpstr>
      <vt:lpstr>PowerPoint Presentation</vt:lpstr>
      <vt:lpstr>Ιστορία των δικτύων</vt:lpstr>
      <vt:lpstr>Βασικές ιστορικές στιγμές του Διαδικτύου</vt:lpstr>
      <vt:lpstr>Εξέλιξη διαδικτύου &amp; δικτύων στον χρόνο</vt:lpstr>
      <vt:lpstr>NSFNET (1990)</vt:lpstr>
      <vt:lpstr>Internet (1998)</vt:lpstr>
      <vt:lpstr>Η αρχιτεκτονική της κλεψύδρας-δίνοντας περισσότερο βάρος</vt:lpstr>
      <vt:lpstr>Η κρίση της μέσης ηλικίας</vt:lpstr>
      <vt:lpstr>“Γιατί η αρχιτεκτονική πολυπλοκότητα είναι σαν το λίπος του σώματος”</vt:lpstr>
      <vt:lpstr>Αιτίες πολυπλοκότητας</vt:lpstr>
      <vt:lpstr>Εξέλιξη δικτύου</vt:lpstr>
      <vt:lpstr>PowerPoint Presentation</vt:lpstr>
      <vt:lpstr>PowerPoint Presentation</vt:lpstr>
    </vt:vector>
  </TitlesOfParts>
  <Company>Department of Computer Science, Univ. of Crete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 CS335</dc:title>
  <dc:creator>M. Papadopouli</dc:creator>
  <cp:lastModifiedBy>Maria Papadopouli</cp:lastModifiedBy>
  <cp:revision>975</cp:revision>
  <cp:lastPrinted>2001-02-12T20:44:43Z</cp:lastPrinted>
  <dcterms:created xsi:type="dcterms:W3CDTF">2008-09-19T14:00:52Z</dcterms:created>
  <dcterms:modified xsi:type="dcterms:W3CDTF">2014-09-22T14:48:30Z</dcterms:modified>
</cp:coreProperties>
</file>