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Hy335a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Φροντιστηριο 1</a:t>
            </a:r>
            <a:r>
              <a:rPr lang="el-GR" baseline="30000" dirty="0" smtClean="0"/>
              <a:t>ησ</a:t>
            </a:r>
            <a:r>
              <a:rPr lang="el-GR" dirty="0" smtClean="0"/>
              <a:t> σειρασ ασκησεων</a:t>
            </a:r>
          </a:p>
          <a:p>
            <a:r>
              <a:rPr lang="el-GR" dirty="0" smtClean="0"/>
              <a:t>Βαρδακησ γιωργοσ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Ασκηση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2" y="444844"/>
            <a:ext cx="5337289" cy="1021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466335"/>
            <a:ext cx="8920398" cy="539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703524" y="6256980"/>
            <a:ext cx="876679" cy="29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Ασκηση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2" y="444844"/>
            <a:ext cx="5337289" cy="1021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8" y="1466335"/>
            <a:ext cx="8920398" cy="539166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648462" y="6079524"/>
            <a:ext cx="1795849" cy="206631"/>
          </a:xfrm>
          <a:prstGeom prst="rightBrace">
            <a:avLst>
              <a:gd name="adj1" fmla="val 26875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8705" y="5980636"/>
                <a:ext cx="774356" cy="4044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705" y="5980636"/>
                <a:ext cx="774356" cy="4044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6648462" y="5791200"/>
            <a:ext cx="1227438" cy="26014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75900" y="5597213"/>
            <a:ext cx="60280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sz="1100" dirty="0" err="1" smtClean="0"/>
              <a:t>prop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41341" y="5717059"/>
            <a:ext cx="2166551" cy="74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5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Ασκηση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2" y="444844"/>
            <a:ext cx="5337289" cy="1021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1" y="1466335"/>
            <a:ext cx="8920398" cy="539166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648462" y="5156887"/>
            <a:ext cx="1795849" cy="597927"/>
          </a:xfrm>
          <a:prstGeom prst="rightBrace">
            <a:avLst>
              <a:gd name="adj1" fmla="val 26875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8705" y="5313030"/>
                <a:ext cx="774356" cy="4044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705" y="5313030"/>
                <a:ext cx="774356" cy="4044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6648462" y="4695568"/>
            <a:ext cx="1227438" cy="46131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75900" y="4741561"/>
            <a:ext cx="60280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sz="1100" dirty="0" err="1" smtClean="0"/>
              <a:t>prop</a:t>
            </a:r>
            <a:endParaRPr lang="en-US" sz="11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23286" y="4539049"/>
            <a:ext cx="3556917" cy="1565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Ασκηση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2" y="444844"/>
            <a:ext cx="5337289" cy="1021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1" y="1466335"/>
            <a:ext cx="8920398" cy="539166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648462" y="3006812"/>
            <a:ext cx="1795849" cy="675502"/>
          </a:xfrm>
          <a:prstGeom prst="rightBrace">
            <a:avLst>
              <a:gd name="adj1" fmla="val 26875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60793" y="3104149"/>
                <a:ext cx="1565196" cy="3948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d</a:t>
                </a:r>
                <a:r>
                  <a:rPr lang="en-US" sz="1200" dirty="0" err="1" smtClean="0"/>
                  <a:t>prop</a:t>
                </a:r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793" y="3104149"/>
                <a:ext cx="1565196" cy="394852"/>
              </a:xfrm>
              <a:prstGeom prst="rect">
                <a:avLst/>
              </a:prstGeom>
              <a:blipFill rotWithShape="0">
                <a:blip r:embed="rId5"/>
                <a:stretch>
                  <a:fillRect l="-307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6648462" y="1935893"/>
            <a:ext cx="1227438" cy="1070918"/>
          </a:xfrm>
          <a:prstGeom prst="rightBrace">
            <a:avLst>
              <a:gd name="adj1" fmla="val 8333"/>
              <a:gd name="adj2" fmla="val 646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75900" y="2531018"/>
                <a:ext cx="1474046" cy="38241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 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𝑙𝑖𝑐𝑒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00" y="2531018"/>
                <a:ext cx="1474046" cy="382412"/>
              </a:xfrm>
              <a:prstGeom prst="rect">
                <a:avLst/>
              </a:prstGeom>
              <a:blipFill rotWithShape="0">
                <a:blip r:embed="rId6"/>
                <a:stretch>
                  <a:fillRect l="-3279"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001795" y="2817341"/>
            <a:ext cx="4578408" cy="189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06811" y="3499001"/>
            <a:ext cx="3573392" cy="183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Ασκηση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2" y="444844"/>
            <a:ext cx="5337289" cy="1021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1" y="1466335"/>
            <a:ext cx="8920398" cy="539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96" y="3239654"/>
                <a:ext cx="968407" cy="378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6580203" y="3682314"/>
            <a:ext cx="1227438" cy="1056444"/>
          </a:xfrm>
          <a:prstGeom prst="rightBrace">
            <a:avLst>
              <a:gd name="adj1" fmla="val 8333"/>
              <a:gd name="adj2" fmla="val 4824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07641" y="3970961"/>
            <a:ext cx="603191" cy="3824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????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06811" y="3499001"/>
            <a:ext cx="3573392" cy="183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06811" y="4541087"/>
            <a:ext cx="3573392" cy="1833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8" y="444844"/>
            <a:ext cx="6351843" cy="12156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47568" y="1834182"/>
                <a:ext cx="6096000" cy="9634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Ας βρούμε αρχικά το χρόνο που χρειάζεται ένα πακέτο για να πάει από την </a:t>
                </a:r>
                <a:r>
                  <a:rPr lang="de-DE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Alice 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στο </a:t>
                </a:r>
                <a:r>
                  <a:rPr lang="de-DE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Bob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𝐴𝑙𝑖𝑐𝑒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𝐵𝑜𝑏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+4∗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𝑝𝑟𝑜𝑝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68" y="1834182"/>
                <a:ext cx="6096000" cy="963405"/>
              </a:xfrm>
              <a:prstGeom prst="rect">
                <a:avLst/>
              </a:prstGeom>
              <a:blipFill rotWithShape="0">
                <a:blip r:embed="rId3"/>
                <a:stretch>
                  <a:fillRect l="-800" t="-3797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23551" y="2797587"/>
                <a:ext cx="3383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=8+16+8+4+8=44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51" y="2797587"/>
                <a:ext cx="338342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23551" y="3166919"/>
                <a:ext cx="1639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51" y="3166919"/>
                <a:ext cx="16395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23551" y="3536251"/>
                <a:ext cx="2668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𝑤𝑎𝑖𝑡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=1.5∗16=24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51" y="3536251"/>
                <a:ext cx="266867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23551" y="4655226"/>
                <a:ext cx="3583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𝑤𝑎𝑖𝑡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=92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51" y="4655226"/>
                <a:ext cx="358335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03" y="2797586"/>
            <a:ext cx="6717869" cy="4060413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5916168" y="3166919"/>
            <a:ext cx="274320" cy="636985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20519" y="327733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</a:rPr>
              <a:t>start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6644457" y="4334256"/>
            <a:ext cx="387279" cy="791392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90488" y="448541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</a:t>
            </a:r>
            <a:r>
              <a:rPr lang="en-US" sz="1100" dirty="0" err="1" smtClean="0">
                <a:solidFill>
                  <a:schemeClr val="bg1"/>
                </a:solidFill>
              </a:rPr>
              <a:t>wait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8" y="444844"/>
            <a:ext cx="6351843" cy="1215664"/>
          </a:xfrm>
        </p:spPr>
      </p:pic>
      <p:sp>
        <p:nvSpPr>
          <p:cNvPr id="5" name="Rectangle 4"/>
          <p:cNvSpPr/>
          <p:nvPr/>
        </p:nvSpPr>
        <p:spPr>
          <a:xfrm>
            <a:off x="1141413" y="2026507"/>
            <a:ext cx="9905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Υποθέστε τώρα οτι κάθε ένας ενδιάμεσος κόμβος έχει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buffers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οποίοι κρατάνε μέχρι 5 πακέτα. Αν ένα πακέτο έρθει και ο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έχει γεμίσει, τότε το πακέτο αγνοείται και δεν συνεχίζει μέχρι τον προορισμό. Αν ένα το πρώτο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ενός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πακέτου αρχίσει να μεταδίδεται, τότε το πακέτο θεωρούμε οτι έχει φύγει από τον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άρα σε κάθε χρονική στιγμή μπορούν στον κόμβο να βρίσκονται 6 πακέτα: 5 στον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ένα που μεταδίδεται. Με βάση τα παραπάνω, υπολογίστε τη μέγιστη καθυστέρηση ενός πακέτου 1500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bytes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στον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το αντίστροφο.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8" y="444844"/>
            <a:ext cx="6351843" cy="12156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1413" y="1660508"/>
                <a:ext cx="6717484" cy="3581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Αρχικά και πάλι ας υπολογίσουμε τα 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dtrans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για όλα τα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𝐴𝑙𝑖𝑐𝑒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1500∗8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1500∗8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5∗10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=24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1500∗8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𝐵𝑜𝑏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1500∗8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2∗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660508"/>
                <a:ext cx="6717484" cy="3581301"/>
              </a:xfrm>
              <a:prstGeom prst="rect">
                <a:avLst/>
              </a:prstGeom>
              <a:blipFill rotWithShape="0">
                <a:blip r:embed="rId3"/>
                <a:stretch>
                  <a:fillRect l="-726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52154" y="5318869"/>
                <a:ext cx="7098721" cy="963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και ο συνολικός χρόνος για ένα πακέτο να φτάσει από την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Alice 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στο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Bob 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ή αντίστροφα είναι: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𝑝𝑎𝑐𝑘𝑒𝑡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  <m:sup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𝐴𝑙𝑖𝑐𝑒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  <m:sup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  <m:sup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  <m:sup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𝐵𝑜𝑏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+4∗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𝑝𝑟𝑜𝑝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62ms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54" y="5318869"/>
                <a:ext cx="7098721" cy="963405"/>
              </a:xfrm>
              <a:prstGeom prst="rect">
                <a:avLst/>
              </a:prstGeom>
              <a:blipFill rotWithShape="0">
                <a:blip r:embed="rId4"/>
                <a:stretch>
                  <a:fillRect l="-687" t="-3797" r="-103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3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74" y="444843"/>
            <a:ext cx="7403337" cy="1416907"/>
          </a:xfrm>
        </p:spPr>
      </p:pic>
      <p:sp>
        <p:nvSpPr>
          <p:cNvPr id="3" name="Rectangle 2"/>
          <p:cNvSpPr/>
          <p:nvPr/>
        </p:nvSpPr>
        <p:spPr>
          <a:xfrm>
            <a:off x="1141413" y="2103906"/>
            <a:ext cx="10070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σημαντική παρατήρηση εδώ είναι ότι όταν υπάρχει κίνηση στο δίκτυο, οι μόνοι 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buffers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μπορούν να γεμίσουν είναι αυτοί στους οποίους η εισερχόμενη ζεύξη είναι πιο γρήγορη από την εξερχόμενη.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77700" y="3228785"/>
                <a:ext cx="4436599" cy="400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𝑝𝑎𝑐𝑘𝑒𝑡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+5∗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=182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700" y="3228785"/>
                <a:ext cx="4436599" cy="400431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57930" y="3986121"/>
                <a:ext cx="5672963" cy="401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𝐵𝑜𝑏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𝑝𝑎𝑐𝑘𝑒𝑡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+5∗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+5∗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=242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30" y="3986121"/>
                <a:ext cx="5672963" cy="401520"/>
              </a:xfrm>
              <a:prstGeom prst="rect">
                <a:avLst/>
              </a:prstGeom>
              <a:blipFill rotWithShape="0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9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1412" y="1746074"/>
            <a:ext cx="1045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Υποθέστε οτι η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ο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συνδέονται μεταξύ τους με ένα μονοπάτι που περιλαμβάνει 10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άρα 9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switches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καθένα με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Β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έστω οτι το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propagation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 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κάθε ζεύξηείναι 2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Το μέγιστο μέγεθος πακέτου που μπορεί να μεταφερθεί είναι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bits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εκ των οποίων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το μέγεθος του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header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Το Μ διαιρείται ακέραια από το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Έστω οτι η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θέλει να στείλει ένα αρχείο μεγέθους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bits</a:t>
            </a:r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στον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411" y="3680420"/>
            <a:ext cx="10457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Βρείτε μία εξίσωση που περιγράφει το χρόνο που θα χρειαστεί το αρχείο της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φτάσει στο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υποθέτοντας οτι το δίκτυο είναι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packet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switched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and forward switches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(δηλαδή το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περιμένει να του έρθουν όλα τα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bits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πακέτου προτού ξεκινήσει να το στέλνει στην επόμενη ζεύξη), και εξηγήστε τη.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53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03871"/>
            <a:ext cx="9905999" cy="2248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dirty="0">
                <a:solidFill>
                  <a:schemeClr val="bg1"/>
                </a:solidFill>
              </a:rPr>
              <a:t>α) Θεωρείστε δύο κόμβους Α και Β οι οποίοι είναι συνδεδεμένοι με μία απευθείας σύνδεση και βρίσκονται σε απόσταση 800 χλμ. Ο Α στέλνει στον Β ένα πακέτο μεγέθους 1200 </a:t>
            </a:r>
            <a:r>
              <a:rPr lang="en-US" dirty="0">
                <a:solidFill>
                  <a:schemeClr val="bg1"/>
                </a:solidFill>
              </a:rPr>
              <a:t>bytes</a:t>
            </a:r>
            <a:r>
              <a:rPr lang="el-GR" dirty="0">
                <a:solidFill>
                  <a:schemeClr val="bg1"/>
                </a:solidFill>
              </a:rPr>
              <a:t>. Ο ρυθμός με τον οποίο στέλνονται δεδομένα πάνω από τη σύνδεση είναι 3 </a:t>
            </a:r>
            <a:r>
              <a:rPr lang="en-US" dirty="0">
                <a:solidFill>
                  <a:schemeClr val="bg1"/>
                </a:solidFill>
              </a:rPr>
              <a:t>Mbps</a:t>
            </a:r>
            <a:r>
              <a:rPr lang="el-GR" dirty="0">
                <a:solidFill>
                  <a:schemeClr val="bg1"/>
                </a:solidFill>
              </a:rPr>
              <a:t>. Πόσος χρόνος θα χρειαστεί ώ</a:t>
            </a:r>
            <a:r>
              <a:rPr lang="el-GR" dirty="0" smtClean="0">
                <a:solidFill>
                  <a:schemeClr val="bg1"/>
                </a:solidFill>
              </a:rPr>
              <a:t>στε </a:t>
            </a:r>
            <a:r>
              <a:rPr lang="el-GR" dirty="0">
                <a:solidFill>
                  <a:schemeClr val="bg1"/>
                </a:solidFill>
              </a:rPr>
              <a:t>να φτάσει όλο το πακέτο στον Β;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54552" y="3450280"/>
                <a:ext cx="22545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𝑑𝑝𝑟𝑜𝑝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𝑑𝑡𝑟𝑎𝑛𝑠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52" y="3450280"/>
                <a:ext cx="225452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07652" y="3917091"/>
                <a:ext cx="254832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800000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1200∗8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52" y="3917091"/>
                <a:ext cx="2548326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5822" y="4627302"/>
                <a:ext cx="3037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=0.0026+0.0032=6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22" y="4627302"/>
                <a:ext cx="303717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07" y="2785103"/>
            <a:ext cx="2431302" cy="4072897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9926595" y="2990335"/>
            <a:ext cx="551935" cy="829277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9926594" y="3819612"/>
            <a:ext cx="551936" cy="62882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432617" y="3188701"/>
                <a:ext cx="873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𝑑𝑝𝑟𝑜𝑝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617" y="3188701"/>
                <a:ext cx="8735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478530" y="3917091"/>
                <a:ext cx="827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𝑑𝑡𝑟𝑎𝑛𝑠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530" y="3917091"/>
                <a:ext cx="827659" cy="646331"/>
              </a:xfrm>
              <a:prstGeom prst="rect">
                <a:avLst/>
              </a:prstGeom>
              <a:blipFill rotWithShape="0">
                <a:blip r:embed="rId7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04110" y="1169773"/>
                <a:ext cx="3553473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Το αρχείο θα χωριστεί σε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𝛭</m:t>
                        </m:r>
                      </m:num>
                      <m:den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πακέτα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10" y="1169773"/>
                <a:ext cx="3553473" cy="484172"/>
              </a:xfrm>
              <a:prstGeom prst="rect">
                <a:avLst/>
              </a:prstGeom>
              <a:blipFill rotWithShape="0">
                <a:blip r:embed="rId2"/>
                <a:stretch>
                  <a:fillRect l="-1544" r="-1029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05860" y="1721028"/>
                <a:ext cx="5577104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καθυστέρηση μετάδοσης σε κάθε λινκ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l-GR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860" y="1721028"/>
                <a:ext cx="5577104" cy="484172"/>
              </a:xfrm>
              <a:prstGeom prst="rect">
                <a:avLst/>
              </a:prstGeom>
              <a:blipFill rotWithShape="0">
                <a:blip r:embed="rId3"/>
                <a:stretch>
                  <a:fillRect l="-874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05860" y="2375870"/>
                <a:ext cx="5862854" cy="11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χρόνος που χρειάζεται το πρώτο πακέτο για να φτάσει στον προορισμό του ισούται με </a:t>
                </a:r>
                <a:endParaRPr lang="en-US" i="1" dirty="0" smtClean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𝑝𝑟𝑜𝑝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+10∗0.002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860" y="2375870"/>
                <a:ext cx="5862854" cy="1163075"/>
              </a:xfrm>
              <a:prstGeom prst="rect">
                <a:avLst/>
              </a:prstGeom>
              <a:blipFill rotWithShape="0">
                <a:blip r:embed="rId4"/>
                <a:stretch>
                  <a:fillRect l="-832" t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46412" y="35389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χρόνος που χρειάζεται από κει και μετά για να ληφθεί όλο το αρχείο ισούται με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04111" y="4185276"/>
                <a:ext cx="563401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remaining_packets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– 1)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𝛭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11" y="4185276"/>
                <a:ext cx="5634010" cy="506870"/>
              </a:xfrm>
              <a:prstGeom prst="rect">
                <a:avLst/>
              </a:prstGeom>
              <a:blipFill rotWithShape="0">
                <a:blip r:embed="rId5"/>
                <a:stretch>
                  <a:fillRect l="-97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89287" y="4753092"/>
                <a:ext cx="6096000" cy="1170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Άρα τελικά η ζητούμενη εξίσωση είναι: 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𝛭</m:t>
                              </m:r>
                            </m:num>
                            <m:den>
                              <m:r>
                                <a:rPr lang="de-DE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+10∗0.002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87" y="4753092"/>
                <a:ext cx="6096000" cy="1170770"/>
              </a:xfrm>
              <a:prstGeom prst="rect">
                <a:avLst/>
              </a:prstGeom>
              <a:blipFill rotWithShape="0">
                <a:blip r:embed="rId6"/>
                <a:stretch>
                  <a:fillRect l="-800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413" y="1169773"/>
            <a:ext cx="1045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β)Υποθέστε τώρα οτι τα </a:t>
            </a:r>
            <a:r>
              <a:rPr lang="en-US" dirty="0">
                <a:solidFill>
                  <a:schemeClr val="bg1"/>
                </a:solidFill>
              </a:rPr>
              <a:t>switches</a:t>
            </a:r>
            <a:r>
              <a:rPr lang="el-GR" dirty="0">
                <a:solidFill>
                  <a:schemeClr val="bg1"/>
                </a:solidFill>
              </a:rPr>
              <a:t> δεν είναι </a:t>
            </a:r>
            <a:r>
              <a:rPr lang="en-US" dirty="0">
                <a:solidFill>
                  <a:schemeClr val="bg1"/>
                </a:solidFill>
              </a:rPr>
              <a:t>store and forward</a:t>
            </a:r>
            <a:r>
              <a:rPr lang="el-GR" dirty="0">
                <a:solidFill>
                  <a:schemeClr val="bg1"/>
                </a:solidFill>
              </a:rPr>
              <a:t>, αλλά περιμένουν να καταφτάσουν </a:t>
            </a:r>
            <a:r>
              <a:rPr lang="en-US" dirty="0">
                <a:solidFill>
                  <a:schemeClr val="bg1"/>
                </a:solidFill>
              </a:rPr>
              <a:t>h bits</a:t>
            </a:r>
            <a:r>
              <a:rPr lang="el-GR" dirty="0">
                <a:solidFill>
                  <a:schemeClr val="bg1"/>
                </a:solidFill>
              </a:rPr>
              <a:t> τα οποία και στέλνουν στη ζεύξη απευθείας, χωρίς να περιμένουν δηλαδή για όλο το πακέτο. Βρείτε και πάλι μια συνάρτηση που δίνει το χρόνο που χρειάζεται το παραπάνω αρχείο Μ  </a:t>
            </a:r>
            <a:r>
              <a:rPr lang="en-US" dirty="0">
                <a:solidFill>
                  <a:schemeClr val="bg1"/>
                </a:solidFill>
              </a:rPr>
              <a:t>bits</a:t>
            </a:r>
            <a:r>
              <a:rPr lang="el-GR" dirty="0">
                <a:solidFill>
                  <a:schemeClr val="bg1"/>
                </a:solidFill>
              </a:rPr>
              <a:t> για να φτάσει στο </a:t>
            </a:r>
            <a:r>
              <a:rPr lang="en-US" dirty="0">
                <a:solidFill>
                  <a:schemeClr val="bg1"/>
                </a:solidFill>
              </a:rPr>
              <a:t>Bob</a:t>
            </a:r>
            <a:r>
              <a:rPr lang="el-GR" dirty="0">
                <a:solidFill>
                  <a:schemeClr val="bg1"/>
                </a:solidFill>
              </a:rPr>
              <a:t> και εξηγήστε.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097419"/>
            <a:ext cx="7971712" cy="5760581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806249" y="3838832"/>
            <a:ext cx="988540" cy="2397211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94789" y="4732898"/>
                <a:ext cx="833433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789" y="4732898"/>
                <a:ext cx="833433" cy="609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8806249" y="1375719"/>
            <a:ext cx="988540" cy="2463113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105665" y="1688757"/>
            <a:ext cx="271849" cy="172994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802659" y="2281881"/>
            <a:ext cx="436606" cy="14828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94789" y="2299049"/>
                <a:ext cx="750334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789" y="2299049"/>
                <a:ext cx="750334" cy="616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3105665" y="1285103"/>
            <a:ext cx="444843" cy="403654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802659" y="1960605"/>
            <a:ext cx="436606" cy="32127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7331676" y="3286897"/>
            <a:ext cx="337751" cy="164757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331676" y="2965622"/>
            <a:ext cx="436606" cy="32127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8693340" y="3517556"/>
            <a:ext cx="436606" cy="32127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466089" y="2446637"/>
                <a:ext cx="1505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∗0.002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089" y="2446637"/>
                <a:ext cx="150554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1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413" y="1169773"/>
            <a:ext cx="1045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β)Υποθέστε τώρα οτι τα </a:t>
            </a:r>
            <a:r>
              <a:rPr lang="en-US" dirty="0">
                <a:solidFill>
                  <a:schemeClr val="bg1"/>
                </a:solidFill>
              </a:rPr>
              <a:t>switches</a:t>
            </a:r>
            <a:r>
              <a:rPr lang="el-GR" dirty="0">
                <a:solidFill>
                  <a:schemeClr val="bg1"/>
                </a:solidFill>
              </a:rPr>
              <a:t> δεν είναι </a:t>
            </a:r>
            <a:r>
              <a:rPr lang="en-US" dirty="0">
                <a:solidFill>
                  <a:schemeClr val="bg1"/>
                </a:solidFill>
              </a:rPr>
              <a:t>store and forward</a:t>
            </a:r>
            <a:r>
              <a:rPr lang="el-GR" dirty="0">
                <a:solidFill>
                  <a:schemeClr val="bg1"/>
                </a:solidFill>
              </a:rPr>
              <a:t>, αλλά περιμένουν να καταφτάσουν </a:t>
            </a:r>
            <a:r>
              <a:rPr lang="en-US" dirty="0">
                <a:solidFill>
                  <a:schemeClr val="bg1"/>
                </a:solidFill>
              </a:rPr>
              <a:t>h bits</a:t>
            </a:r>
            <a:r>
              <a:rPr lang="el-GR" dirty="0">
                <a:solidFill>
                  <a:schemeClr val="bg1"/>
                </a:solidFill>
              </a:rPr>
              <a:t> τα οποία και στέλνουν στη ζεύξη απευθείας, χωρίς να περιμένουν δηλαδή για όλο το πακέτο. Βρείτε και πάλι μια συνάρτηση που δίνει το χρόνο που χρειάζεται το παραπάνω αρχείο Μ  </a:t>
            </a:r>
            <a:r>
              <a:rPr lang="en-US" dirty="0">
                <a:solidFill>
                  <a:schemeClr val="bg1"/>
                </a:solidFill>
              </a:rPr>
              <a:t>bits</a:t>
            </a:r>
            <a:r>
              <a:rPr lang="el-GR" dirty="0">
                <a:solidFill>
                  <a:schemeClr val="bg1"/>
                </a:solidFill>
              </a:rPr>
              <a:t> για να φτάσει στο </a:t>
            </a:r>
            <a:r>
              <a:rPr lang="en-US" dirty="0">
                <a:solidFill>
                  <a:schemeClr val="bg1"/>
                </a:solidFill>
              </a:rPr>
              <a:t>Bob</a:t>
            </a:r>
            <a:r>
              <a:rPr lang="el-GR" dirty="0">
                <a:solidFill>
                  <a:schemeClr val="bg1"/>
                </a:solidFill>
              </a:rPr>
              <a:t> και εξηγήστε.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0" y="2843776"/>
                <a:ext cx="6096000" cy="11704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dirty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Άρα η ζητούμενη εξίσωση είναι: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+9∗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10∗0.002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43776"/>
                <a:ext cx="6096000" cy="1170449"/>
              </a:xfrm>
              <a:prstGeom prst="rect">
                <a:avLst/>
              </a:prstGeom>
              <a:blipFill rotWithShape="0">
                <a:blip r:embed="rId2"/>
                <a:stretch>
                  <a:fillRect l="-800"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413" y="1169773"/>
            <a:ext cx="10457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γ) Ας δούμε τώρα πώς συμπεριφέρεται ένα </a:t>
            </a:r>
            <a:r>
              <a:rPr lang="en-US" dirty="0">
                <a:solidFill>
                  <a:schemeClr val="bg1"/>
                </a:solidFill>
              </a:rPr>
              <a:t>circuit</a:t>
            </a:r>
            <a:r>
              <a:rPr lang="el-GR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switching </a:t>
            </a:r>
            <a:r>
              <a:rPr lang="el-GR" dirty="0">
                <a:solidFill>
                  <a:schemeClr val="bg1"/>
                </a:solidFill>
              </a:rPr>
              <a:t>δίκτυο. Όταν η </a:t>
            </a:r>
            <a:r>
              <a:rPr lang="en-US" dirty="0">
                <a:solidFill>
                  <a:schemeClr val="bg1"/>
                </a:solidFill>
              </a:rPr>
              <a:t>Alice </a:t>
            </a:r>
            <a:r>
              <a:rPr lang="el-GR" dirty="0">
                <a:solidFill>
                  <a:schemeClr val="bg1"/>
                </a:solidFill>
              </a:rPr>
              <a:t>θελήσει να στείλει το αρχείο στον </a:t>
            </a:r>
            <a:r>
              <a:rPr lang="en-US" dirty="0">
                <a:solidFill>
                  <a:schemeClr val="bg1"/>
                </a:solidFill>
              </a:rPr>
              <a:t>Bob</a:t>
            </a:r>
            <a:r>
              <a:rPr lang="el-GR" dirty="0">
                <a:solidFill>
                  <a:schemeClr val="bg1"/>
                </a:solidFill>
              </a:rPr>
              <a:t>, του στέλνει πρώτα ένα </a:t>
            </a:r>
            <a:r>
              <a:rPr lang="en-US" dirty="0">
                <a:solidFill>
                  <a:schemeClr val="bg1"/>
                </a:solidFill>
              </a:rPr>
              <a:t>setup </a:t>
            </a:r>
            <a:r>
              <a:rPr lang="el-GR" dirty="0">
                <a:solidFill>
                  <a:schemeClr val="bg1"/>
                </a:solidFill>
              </a:rPr>
              <a:t>πακέτο μεγέθους </a:t>
            </a:r>
            <a:r>
              <a:rPr lang="en-US" dirty="0">
                <a:solidFill>
                  <a:schemeClr val="bg1"/>
                </a:solidFill>
              </a:rPr>
              <a:t>k bits</a:t>
            </a:r>
            <a:r>
              <a:rPr lang="el-GR" dirty="0">
                <a:solidFill>
                  <a:schemeClr val="bg1"/>
                </a:solidFill>
              </a:rPr>
              <a:t>, το οποίο λέει σε όλα τα </a:t>
            </a:r>
            <a:r>
              <a:rPr lang="en-US" dirty="0">
                <a:solidFill>
                  <a:schemeClr val="bg1"/>
                </a:solidFill>
              </a:rPr>
              <a:t>switch </a:t>
            </a:r>
            <a:r>
              <a:rPr lang="el-GR" dirty="0">
                <a:solidFill>
                  <a:schemeClr val="bg1"/>
                </a:solidFill>
              </a:rPr>
              <a:t>στη διαδρομή οτι τα δεσμεύει για αποκλειστική της χρήση, ζητώντας έτσι το μέγιστο </a:t>
            </a:r>
            <a:r>
              <a:rPr lang="en-US" dirty="0">
                <a:solidFill>
                  <a:schemeClr val="bg1"/>
                </a:solidFill>
              </a:rPr>
              <a:t>capacity </a:t>
            </a:r>
            <a:r>
              <a:rPr lang="el-GR" dirty="0">
                <a:solidFill>
                  <a:schemeClr val="bg1"/>
                </a:solidFill>
              </a:rPr>
              <a:t>που μπορούν να διαθέσουν. Μέχρι το πακέτο να φτάσει στον </a:t>
            </a:r>
            <a:r>
              <a:rPr lang="en-US" dirty="0">
                <a:solidFill>
                  <a:schemeClr val="bg1"/>
                </a:solidFill>
              </a:rPr>
              <a:t>Bob </a:t>
            </a:r>
            <a:r>
              <a:rPr lang="el-GR" dirty="0">
                <a:solidFill>
                  <a:schemeClr val="bg1"/>
                </a:solidFill>
              </a:rPr>
              <a:t>τα </a:t>
            </a:r>
            <a:r>
              <a:rPr lang="en-US" dirty="0">
                <a:solidFill>
                  <a:schemeClr val="bg1"/>
                </a:solidFill>
              </a:rPr>
              <a:t>switches </a:t>
            </a:r>
            <a:r>
              <a:rPr lang="el-GR" dirty="0">
                <a:solidFill>
                  <a:schemeClr val="bg1"/>
                </a:solidFill>
              </a:rPr>
              <a:t>λειτουργούν κανονικά σαν </a:t>
            </a:r>
            <a:r>
              <a:rPr lang="en-US" dirty="0">
                <a:solidFill>
                  <a:schemeClr val="bg1"/>
                </a:solidFill>
              </a:rPr>
              <a:t>store and forward switches </a:t>
            </a:r>
            <a:r>
              <a:rPr lang="el-GR" dirty="0">
                <a:solidFill>
                  <a:schemeClr val="bg1"/>
                </a:solidFill>
              </a:rPr>
              <a:t>όπως στο πρώτο ερώτημα. Μόλις ο </a:t>
            </a:r>
            <a:r>
              <a:rPr lang="en-US" dirty="0">
                <a:solidFill>
                  <a:schemeClr val="bg1"/>
                </a:solidFill>
              </a:rPr>
              <a:t>Bob </a:t>
            </a:r>
            <a:r>
              <a:rPr lang="el-GR" dirty="0">
                <a:solidFill>
                  <a:schemeClr val="bg1"/>
                </a:solidFill>
              </a:rPr>
              <a:t>λάβει το πακέτο αυτό, τα </a:t>
            </a:r>
            <a:r>
              <a:rPr lang="en-US" dirty="0">
                <a:solidFill>
                  <a:schemeClr val="bg1"/>
                </a:solidFill>
              </a:rPr>
              <a:t>switches </a:t>
            </a:r>
            <a:r>
              <a:rPr lang="el-GR" dirty="0">
                <a:solidFill>
                  <a:schemeClr val="bg1"/>
                </a:solidFill>
              </a:rPr>
              <a:t>σταματούν να κάνουν </a:t>
            </a:r>
            <a:r>
              <a:rPr lang="en-US" dirty="0">
                <a:solidFill>
                  <a:schemeClr val="bg1"/>
                </a:solidFill>
              </a:rPr>
              <a:t>store and forward</a:t>
            </a:r>
            <a:r>
              <a:rPr lang="el-GR" dirty="0">
                <a:solidFill>
                  <a:schemeClr val="bg1"/>
                </a:solidFill>
              </a:rPr>
              <a:t>: πλέον κάθε </a:t>
            </a:r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l-GR" dirty="0">
                <a:solidFill>
                  <a:schemeClr val="bg1"/>
                </a:solidFill>
              </a:rPr>
              <a:t>το οποίο φτάνει στην είσοδό τους, βγαίνει απευθείας στην έξοδο. </a:t>
            </a:r>
            <a:r>
              <a:rPr lang="en-US" dirty="0">
                <a:solidFill>
                  <a:schemeClr val="bg1"/>
                </a:solidFill>
              </a:rPr>
              <a:t>O Bob </a:t>
            </a:r>
            <a:r>
              <a:rPr lang="el-GR" dirty="0">
                <a:solidFill>
                  <a:schemeClr val="bg1"/>
                </a:solidFill>
              </a:rPr>
              <a:t>λοιπόν στέλνει πίσω στην </a:t>
            </a:r>
            <a:r>
              <a:rPr lang="en-US" dirty="0">
                <a:solidFill>
                  <a:schemeClr val="bg1"/>
                </a:solidFill>
              </a:rPr>
              <a:t>Alice </a:t>
            </a:r>
            <a:r>
              <a:rPr lang="el-GR" dirty="0">
                <a:solidFill>
                  <a:schemeClr val="bg1"/>
                </a:solidFill>
              </a:rPr>
              <a:t>αυτό το 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l-GR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length </a:t>
            </a:r>
            <a:r>
              <a:rPr lang="el-GR" dirty="0">
                <a:solidFill>
                  <a:schemeClr val="bg1"/>
                </a:solidFill>
              </a:rPr>
              <a:t>πακέτο για να την ενημερώσει οτι το μονοπάτι έχει εγκαθιδρυθεί, και η </a:t>
            </a:r>
            <a:r>
              <a:rPr lang="en-US" dirty="0">
                <a:solidFill>
                  <a:schemeClr val="bg1"/>
                </a:solidFill>
              </a:rPr>
              <a:t>Alice </a:t>
            </a:r>
            <a:r>
              <a:rPr lang="el-GR" dirty="0">
                <a:solidFill>
                  <a:schemeClr val="bg1"/>
                </a:solidFill>
              </a:rPr>
              <a:t>ξεκινάει να στέλνει το αρχείο χωρίς να προσθέτει </a:t>
            </a:r>
            <a:r>
              <a:rPr lang="en-US" dirty="0">
                <a:solidFill>
                  <a:schemeClr val="bg1"/>
                </a:solidFill>
              </a:rPr>
              <a:t>headers </a:t>
            </a:r>
            <a:r>
              <a:rPr lang="el-GR" dirty="0">
                <a:solidFill>
                  <a:schemeClr val="bg1"/>
                </a:solidFill>
              </a:rPr>
              <a:t>αφού πλέον δε χρειάζονται μιας και το μονοπάτι προς τον </a:t>
            </a:r>
            <a:r>
              <a:rPr lang="en-US" dirty="0">
                <a:solidFill>
                  <a:schemeClr val="bg1"/>
                </a:solidFill>
              </a:rPr>
              <a:t>Bob </a:t>
            </a:r>
            <a:r>
              <a:rPr lang="el-GR" dirty="0">
                <a:solidFill>
                  <a:schemeClr val="bg1"/>
                </a:solidFill>
              </a:rPr>
              <a:t>είναι δικό της. Βρείτε και πάλι μια εξίσωση που περιγράφει πόσο χρόνο θα χρειαστεί η </a:t>
            </a:r>
            <a:r>
              <a:rPr lang="en-US" dirty="0">
                <a:solidFill>
                  <a:schemeClr val="bg1"/>
                </a:solidFill>
              </a:rPr>
              <a:t>Alice </a:t>
            </a:r>
            <a:r>
              <a:rPr lang="el-GR" dirty="0">
                <a:solidFill>
                  <a:schemeClr val="bg1"/>
                </a:solidFill>
              </a:rPr>
              <a:t>για να στείλει το πακέτο στο </a:t>
            </a:r>
            <a:r>
              <a:rPr lang="en-US" dirty="0">
                <a:solidFill>
                  <a:schemeClr val="bg1"/>
                </a:solidFill>
              </a:rPr>
              <a:t>Bob</a:t>
            </a:r>
            <a:r>
              <a:rPr lang="el-GR" dirty="0">
                <a:solidFill>
                  <a:schemeClr val="bg1"/>
                </a:solidFill>
              </a:rPr>
              <a:t>, ξεκινώντας από την αρχή της διαδικασίας (μην ξεχάσετε να συμπεριλάβετε το </a:t>
            </a:r>
            <a:r>
              <a:rPr lang="en-US" dirty="0">
                <a:solidFill>
                  <a:schemeClr val="bg1"/>
                </a:solidFill>
              </a:rPr>
              <a:t>setup </a:t>
            </a:r>
            <a:r>
              <a:rPr lang="el-GR" dirty="0">
                <a:solidFill>
                  <a:schemeClr val="bg1"/>
                </a:solidFill>
              </a:rPr>
              <a:t>πακέτο στους υπολογισμούς σας).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13" y="537882"/>
            <a:ext cx="6414052" cy="6556192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229600" y="894145"/>
            <a:ext cx="349624" cy="1911808"/>
          </a:xfrm>
          <a:prstGeom prst="rightBrace">
            <a:avLst>
              <a:gd name="adj1" fmla="val 8333"/>
              <a:gd name="adj2" fmla="val 56096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34012" y="1607920"/>
                <a:ext cx="2186624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∗0.002+10∗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012" y="1607920"/>
                <a:ext cx="2186624" cy="6164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2805953" y="2805953"/>
            <a:ext cx="636494" cy="1264023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1413" y="3129738"/>
                <a:ext cx="1715341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∗0.002+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3129738"/>
                <a:ext cx="1715341" cy="616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8166847" y="4356847"/>
            <a:ext cx="851647" cy="2017059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58549" y="5060837"/>
                <a:ext cx="175964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∗0.002+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𝛭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49" y="5060837"/>
                <a:ext cx="1759649" cy="609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441997" y="3199334"/>
                <a:ext cx="2792752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𝜧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𝜝</m:t>
                          </m:r>
                        </m:den>
                      </m:f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𝟎𝟎𝟐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997" y="3199334"/>
                <a:ext cx="2792752" cy="6166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4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413" y="1169773"/>
            <a:ext cx="10457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δ)Αν 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l-GR" dirty="0">
                <a:solidFill>
                  <a:schemeClr val="bg1"/>
                </a:solidFill>
              </a:rPr>
              <a:t>=200 </a:t>
            </a:r>
            <a:r>
              <a:rPr lang="en-US" dirty="0">
                <a:solidFill>
                  <a:schemeClr val="bg1"/>
                </a:solidFill>
              </a:rPr>
              <a:t>bytes</a:t>
            </a:r>
            <a:r>
              <a:rPr lang="el-GR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Z</a:t>
            </a:r>
            <a:r>
              <a:rPr lang="el-GR" dirty="0" smtClean="0">
                <a:solidFill>
                  <a:schemeClr val="bg1"/>
                </a:solidFill>
              </a:rPr>
              <a:t>=10,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el-GR" dirty="0">
                <a:solidFill>
                  <a:schemeClr val="bg1"/>
                </a:solidFill>
              </a:rPr>
              <a:t>=30</a:t>
            </a:r>
            <a:r>
              <a:rPr lang="en-US" dirty="0">
                <a:solidFill>
                  <a:schemeClr val="bg1"/>
                </a:solidFill>
              </a:rPr>
              <a:t>Mbps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l-GR" dirty="0">
                <a:solidFill>
                  <a:schemeClr val="bg1"/>
                </a:solidFill>
              </a:rPr>
              <a:t>=1550 </a:t>
            </a:r>
            <a:r>
              <a:rPr lang="en-US" dirty="0">
                <a:solidFill>
                  <a:schemeClr val="bg1"/>
                </a:solidFill>
              </a:rPr>
              <a:t>bytes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l-GR" dirty="0">
                <a:solidFill>
                  <a:schemeClr val="bg1"/>
                </a:solidFill>
              </a:rPr>
              <a:t>=50 </a:t>
            </a:r>
            <a:r>
              <a:rPr lang="en-US" dirty="0">
                <a:solidFill>
                  <a:schemeClr val="bg1"/>
                </a:solidFill>
              </a:rPr>
              <a:t>bytes</a:t>
            </a:r>
          </a:p>
          <a:p>
            <a:r>
              <a:rPr lang="el-GR" dirty="0">
                <a:solidFill>
                  <a:schemeClr val="bg1"/>
                </a:solidFill>
              </a:rPr>
              <a:t>1)Ποιό από τα παραπάνω δίκτυα θα μεταφέρει πιο γρήγορα ένα αρχείο 3000 </a:t>
            </a:r>
            <a:r>
              <a:rPr lang="en-US" dirty="0">
                <a:solidFill>
                  <a:schemeClr val="bg1"/>
                </a:solidFill>
              </a:rPr>
              <a:t>bytes</a:t>
            </a:r>
            <a:r>
              <a:rPr lang="el-GR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2)Ποιό από τα παραπάνω δίκτυα θα μεταφέρει πιο γρήγορα ένα αρχείο  30ΜΒ?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2546" y="2335972"/>
                <a:ext cx="3968138" cy="616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𝛭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+10∗0.002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46" y="2335972"/>
                <a:ext cx="3968138" cy="6167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79864" y="2336293"/>
                <a:ext cx="323293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l-G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+9∗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+10∗0.002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64" y="2336293"/>
                <a:ext cx="3232936" cy="6164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38317" y="2336293"/>
                <a:ext cx="2929648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11∗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𝛭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𝛣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+30∗0.002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17" y="2336293"/>
                <a:ext cx="2929648" cy="616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76006"/>
              </p:ext>
            </p:extLst>
          </p:nvPr>
        </p:nvGraphicFramePr>
        <p:xfrm>
          <a:off x="2030412" y="3821454"/>
          <a:ext cx="812799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l-GR" dirty="0" smtClean="0"/>
                        <a:t>3000 </a:t>
                      </a:r>
                      <a:r>
                        <a:rPr lang="en-US" dirty="0" smtClean="0"/>
                        <a:t>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30MB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Δίκτυο α)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0.02454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8.2903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Δίκτυο β)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0.02094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8.2867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Δίκτυο γ)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0.06138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8.0605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544065" y="4588476"/>
            <a:ext cx="103796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19070" y="4992130"/>
            <a:ext cx="963827" cy="2636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413" y="1169773"/>
            <a:ext cx="104166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Οι συσκευές </a:t>
            </a:r>
            <a:r>
              <a:rPr lang="en-US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A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 και Β είναι συνδεμένες στο </a:t>
            </a:r>
            <a:r>
              <a:rPr lang="en-US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Ethernet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 και έχουν </a:t>
            </a:r>
            <a:r>
              <a:rPr lang="el-GR" b="1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δύο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 πακέτα  να στείλουν η κάθε μια. Υποθέτουμε ότι τα πακέτα είναι ίδιου μεγέθους, τέτοιου ώστε η μετάδοση τους μπορεί να ολοκληρωθεί μέσα σε τ  </a:t>
            </a:r>
            <a:r>
              <a:rPr lang="en-US" dirty="0" err="1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ms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. Δεν υπάρχουν άλλες συσκευές στο </a:t>
            </a:r>
            <a:r>
              <a:rPr lang="en-US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Ethernet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 στο οποίο είναι συνδεμένες που να θέλουν να στείλουν εκείνη την περίοδο. Ας υποθέσουμε ότι τη χρονική στιγμή </a:t>
            </a:r>
            <a:r>
              <a:rPr lang="en-US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T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 οι δύο αυτές συσκευές στέλνουν </a:t>
            </a:r>
            <a:r>
              <a:rPr lang="el-GR" i="1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ταυτόχρονα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 το πακέτο και </a:t>
            </a:r>
            <a:r>
              <a:rPr lang="el-GR" i="1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υπάρχει σύγκρουση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 (</a:t>
            </a:r>
            <a:r>
              <a:rPr lang="en-US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packet collision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).  Ας θεωρήσουμε ότι η λέξη “</a:t>
            </a:r>
            <a:r>
              <a:rPr lang="en-US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slot</a:t>
            </a:r>
            <a:r>
              <a:rPr lang="el-GR" dirty="0">
                <a:solidFill>
                  <a:schemeClr val="bg1"/>
                </a:solidFill>
                <a:latin typeface="Liberation Serif"/>
                <a:ea typeface="Droid Sans Fallback"/>
                <a:cs typeface="Droid Sans Devanagari"/>
              </a:rPr>
              <a:t>” αναφέρεται στην ελάχιστη χρονική περίοδος που χρειάζεται για την μετάδοση του πακέτου. Με ποιά πιθανότητα ο Β θα έχει ολοκληρώσει τις μεταδόσεις του πριν την χρονική στιγμή Τ + 4τ;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5112"/>
              </p:ext>
            </p:extLst>
          </p:nvPr>
        </p:nvGraphicFramePr>
        <p:xfrm>
          <a:off x="2304288" y="1169773"/>
          <a:ext cx="7754113" cy="26249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28123"/>
                <a:gridCol w="1390392"/>
                <a:gridCol w="1383298"/>
                <a:gridCol w="1332853"/>
                <a:gridCol w="2319447"/>
              </a:tblGrid>
              <a:tr h="220646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436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Α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Μετάδοση Α1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αναμονή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Α1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αναμονή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646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Β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4260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Γεγονός,</a:t>
                      </a:r>
                      <a:endParaRPr lang="en-US" sz="11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&amp; Λειτουργία του κάθε κόμβου μετά το γεγονός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Σύγκρουση</a:t>
                      </a:r>
                      <a:endParaRPr lang="en-US" sz="11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A: backoff{0,1} -&gt; επιλογή 1</a:t>
                      </a:r>
                      <a:endParaRPr lang="en-US" sz="11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B: backoff {0,1} -&gt; </a:t>
                      </a:r>
                      <a:endParaRPr lang="en-US" sz="11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Επιλογή 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Επιτυχημένη μετάδοση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Σύγκρουση</a:t>
                      </a:r>
                      <a:endParaRPr lang="en-US" sz="110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Α: backoff {0,1,2,3} Επιλογή 1 ή  2 ή 3.</a:t>
                      </a:r>
                      <a:endParaRPr lang="en-US" sz="110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B: backoff {0,1},</a:t>
                      </a:r>
                      <a:endParaRPr lang="en-US" sz="110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Επιλογή 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Επιτυχημένη μετάδοση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91968" y="4346016"/>
                <a:ext cx="6096000" cy="11487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Θα συμβεί με πιθανότητα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(Σ</a:t>
                </a:r>
                <a:r>
                  <a:rPr lang="el-GR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68" y="4346016"/>
                <a:ext cx="6096000" cy="1148776"/>
              </a:xfrm>
              <a:prstGeom prst="rect">
                <a:avLst/>
              </a:prstGeom>
              <a:blipFill rotWithShape="0">
                <a:blip r:embed="rId2"/>
                <a:stretch>
                  <a:fillRect l="-800" t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3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91968" y="4346016"/>
                <a:ext cx="6096000" cy="11842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dirty="0">
                    <a:solidFill>
                      <a:schemeClr val="bg1"/>
                    </a:solidFill>
                  </a:rPr>
                  <a:t>Θα συμβεί με πιθανότητα </a:t>
                </a:r>
                <a:r>
                  <a:rPr lang="en-US" dirty="0">
                    <a:solidFill>
                      <a:schemeClr val="bg1"/>
                    </a:solidFill>
                  </a:rPr>
                  <a:t>P</a:t>
                </a:r>
                <a:r>
                  <a:rPr lang="el-GR" dirty="0">
                    <a:solidFill>
                      <a:schemeClr val="bg1"/>
                    </a:solidFill>
                  </a:rPr>
                  <a:t>(Σ</a:t>
                </a:r>
                <a:r>
                  <a:rPr lang="el-G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l-GR" dirty="0">
                    <a:solidFill>
                      <a:schemeClr val="bg1"/>
                    </a:solidFill>
                  </a:rPr>
                  <a:t>)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68" y="4346016"/>
                <a:ext cx="6096000" cy="1184299"/>
              </a:xfrm>
              <a:prstGeom prst="rect">
                <a:avLst/>
              </a:prstGeom>
              <a:blipFill rotWithShape="0">
                <a:blip r:embed="rId2"/>
                <a:stretch>
                  <a:fillRect l="-800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80255"/>
              </p:ext>
            </p:extLst>
          </p:nvPr>
        </p:nvGraphicFramePr>
        <p:xfrm>
          <a:off x="2130552" y="1169773"/>
          <a:ext cx="8001000" cy="267070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08176"/>
                <a:gridCol w="1842414"/>
                <a:gridCol w="1629216"/>
                <a:gridCol w="1615492"/>
                <a:gridCol w="1505702"/>
              </a:tblGrid>
              <a:tr h="198363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Θυρίδα 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6152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Α1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Α1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αναμονή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αναμονή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047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Β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Μετάδοση Β2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9145"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Γεγονός,</a:t>
                      </a:r>
                      <a:endParaRPr lang="en-US" sz="110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&amp; Λειτουργία του κάθε κόμβου μετά το γεγονός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Σύγκρουση</a:t>
                      </a:r>
                      <a:endParaRPr lang="en-US" sz="110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A: backoff{0,1} -&gt; επιλογή 0</a:t>
                      </a:r>
                      <a:endParaRPr lang="en-US" sz="110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B: backoff {0,1} -&gt; </a:t>
                      </a:r>
                      <a:endParaRPr lang="en-US" sz="110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Επιλογή 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Σύγκρουση</a:t>
                      </a:r>
                      <a:endParaRPr lang="en-US" sz="11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Α: backoff {0,1,2,3} Επιλογή 2 ή 3.</a:t>
                      </a:r>
                      <a:endParaRPr lang="en-US" sz="11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B: backoff {0,1,2,3}</a:t>
                      </a:r>
                      <a:endParaRPr lang="en-US" sz="1100" dirty="0">
                        <a:effectLst/>
                      </a:endParaRPr>
                    </a:p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Επιλογή 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Επιτυχημένη μετάδοση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Επιτυχημένη μετάδοση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35936" y="5510374"/>
                <a:ext cx="6096000" cy="8902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Η συνολική πιθανότητα να συμβεί ζητούμενο γεγονός</a:t>
                </a:r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36" y="5510374"/>
                <a:ext cx="6096000" cy="890244"/>
              </a:xfrm>
              <a:prstGeom prst="rect">
                <a:avLst/>
              </a:prstGeom>
              <a:blipFill rotWithShape="0">
                <a:blip r:embed="rId3"/>
                <a:stretch>
                  <a:fillRect l="-80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2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53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03870"/>
            <a:ext cx="9905999" cy="1367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β) Έστω οτι ο Α θέλει να στείλει ένα αρχείο μεγέθους 20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l-GR" dirty="0">
                <a:solidFill>
                  <a:schemeClr val="bg1"/>
                </a:solidFill>
              </a:rPr>
              <a:t>Β στον Β. Το αρχείο μεταδίδεται σε πακέτα των 1050 </a:t>
            </a:r>
            <a:r>
              <a:rPr lang="en-US" dirty="0" smtClean="0">
                <a:solidFill>
                  <a:schemeClr val="bg1"/>
                </a:solidFill>
              </a:rPr>
              <a:t>bytes</a:t>
            </a:r>
            <a:r>
              <a:rPr lang="el-GR" dirty="0" smtClean="0">
                <a:solidFill>
                  <a:schemeClr val="bg1"/>
                </a:solidFill>
              </a:rPr>
              <a:t> εκ </a:t>
            </a:r>
            <a:r>
              <a:rPr lang="el-GR" dirty="0">
                <a:solidFill>
                  <a:schemeClr val="bg1"/>
                </a:solidFill>
              </a:rPr>
              <a:t>των οποίων τα 50 </a:t>
            </a:r>
            <a:r>
              <a:rPr lang="en-US" dirty="0" smtClean="0">
                <a:solidFill>
                  <a:schemeClr val="bg1"/>
                </a:solidFill>
              </a:rPr>
              <a:t>bytes</a:t>
            </a:r>
            <a:r>
              <a:rPr lang="el-GR" dirty="0" smtClean="0">
                <a:solidFill>
                  <a:schemeClr val="bg1"/>
                </a:solidFill>
              </a:rPr>
              <a:t> είναι </a:t>
            </a:r>
            <a:r>
              <a:rPr lang="en-US" dirty="0">
                <a:solidFill>
                  <a:schemeClr val="bg1"/>
                </a:solidFill>
              </a:rPr>
              <a:t>header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1411" y="24713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1)Πόσος χρόνος απαιτείται ώστε να φτάσει ολόκληρο το αρχείο στον Β;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793" y="31829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Θα χρειαστούν 20000 πακέτα για τη μεταφορά του αρχείου, άρα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39145" y="3764013"/>
                <a:ext cx="31105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𝑑𝑝𝑟𝑜𝑝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𝑑𝑡𝑟𝑎𝑛𝑠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∗20000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145" y="3764013"/>
                <a:ext cx="311053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5793" y="4282621"/>
                <a:ext cx="37172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=0.00266+20000∗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1050∗8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93" y="4282621"/>
                <a:ext cx="3717235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83702" y="5119297"/>
                <a:ext cx="1421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56.0026s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702" y="5119297"/>
                <a:ext cx="142141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34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07" y="2599801"/>
            <a:ext cx="2855722" cy="4258199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10213848" y="2794516"/>
            <a:ext cx="621792" cy="847504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10213848" y="3642020"/>
            <a:ext cx="621792" cy="64060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10213848" y="4282621"/>
            <a:ext cx="621792" cy="554555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10213848" y="4837176"/>
            <a:ext cx="621792" cy="557784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10213848" y="5394960"/>
            <a:ext cx="621792" cy="530352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10883083" y="3642020"/>
            <a:ext cx="354893" cy="2283292"/>
          </a:xfrm>
          <a:prstGeom prst="rightBrace">
            <a:avLst>
              <a:gd name="adj1" fmla="val 8333"/>
              <a:gd name="adj2" fmla="val 38787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0883083" y="3044952"/>
                <a:ext cx="873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𝑑𝑝𝑟𝑜𝑝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083" y="3044952"/>
                <a:ext cx="8735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1030846" y="4195870"/>
                <a:ext cx="1106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𝑑𝑡𝑟𝑎𝑛𝑠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846" y="4195870"/>
                <a:ext cx="1106329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9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413" y="1169773"/>
            <a:ext cx="104166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Έχετε μια ζεύξη που τρέχει το </a:t>
            </a:r>
            <a:r>
              <a:rPr lang="en-US" dirty="0">
                <a:solidFill>
                  <a:schemeClr val="bg1"/>
                </a:solidFill>
              </a:rPr>
              <a:t>slotted Aloha</a:t>
            </a:r>
            <a:r>
              <a:rPr lang="el-GR" dirty="0">
                <a:solidFill>
                  <a:schemeClr val="bg1"/>
                </a:solidFill>
              </a:rPr>
              <a:t> στο οποίο Μ συσκευές Σ</a:t>
            </a:r>
            <a:r>
              <a:rPr lang="el-GR" baseline="-25000" dirty="0">
                <a:solidFill>
                  <a:schemeClr val="bg1"/>
                </a:solidFill>
              </a:rPr>
              <a:t>1</a:t>
            </a:r>
            <a:r>
              <a:rPr lang="el-GR" dirty="0">
                <a:solidFill>
                  <a:schemeClr val="bg1"/>
                </a:solidFill>
              </a:rPr>
              <a:t>, Σ</a:t>
            </a:r>
            <a:r>
              <a:rPr lang="el-GR" baseline="-25000" dirty="0">
                <a:solidFill>
                  <a:schemeClr val="bg1"/>
                </a:solidFill>
              </a:rPr>
              <a:t>2</a:t>
            </a:r>
            <a:r>
              <a:rPr lang="el-GR" dirty="0">
                <a:solidFill>
                  <a:schemeClr val="bg1"/>
                </a:solidFill>
              </a:rPr>
              <a:t>, … Σ</a:t>
            </a:r>
            <a:r>
              <a:rPr lang="el-GR" baseline="-25000" dirty="0">
                <a:solidFill>
                  <a:schemeClr val="bg1"/>
                </a:solidFill>
              </a:rPr>
              <a:t>Μ</a:t>
            </a:r>
            <a:r>
              <a:rPr lang="el-GR" dirty="0">
                <a:solidFill>
                  <a:schemeClr val="bg1"/>
                </a:solidFill>
              </a:rPr>
              <a:t>, προσπαθούν να στείλουν η κάθε μια ένα πακέτο τη χρονική θυρίδα Τ. Η κάθε συσκευή έχει ακριβώς ένα πακέτο να στείλει, και μόλις το στείλει με επιτυχία, γίνεται «ανενεργή/σιωπηλή» (</a:t>
            </a:r>
            <a:r>
              <a:rPr lang="en-US" dirty="0">
                <a:solidFill>
                  <a:schemeClr val="bg1"/>
                </a:solidFill>
              </a:rPr>
              <a:t>idle</a:t>
            </a:r>
            <a:r>
              <a:rPr lang="el-GR" dirty="0">
                <a:solidFill>
                  <a:schemeClr val="bg1"/>
                </a:solidFill>
              </a:rPr>
              <a:t>) για πάντα. Υπολογίσετε την πιθανότητα για την οποία η </a:t>
            </a:r>
            <a:r>
              <a:rPr lang="el-GR" b="1" dirty="0">
                <a:solidFill>
                  <a:schemeClr val="bg1"/>
                </a:solidFill>
              </a:rPr>
              <a:t>κάθε</a:t>
            </a:r>
            <a:r>
              <a:rPr lang="el-GR" dirty="0">
                <a:solidFill>
                  <a:schemeClr val="bg1"/>
                </a:solidFill>
              </a:rPr>
              <a:t> συσκευή Σ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l-GR" dirty="0">
                <a:solidFill>
                  <a:schemeClr val="bg1"/>
                </a:solidFill>
              </a:rPr>
              <a:t> να στείλει επιτυχημένα το πακέτο της την χρονική στιγμή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l-GR" dirty="0">
                <a:solidFill>
                  <a:schemeClr val="bg1"/>
                </a:solidFill>
              </a:rPr>
              <a:t>+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b="1" dirty="0">
                <a:solidFill>
                  <a:schemeClr val="bg1"/>
                </a:solidFill>
              </a:rPr>
              <a:t>για κάθε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l-GR" dirty="0">
                <a:solidFill>
                  <a:schemeClr val="bg1"/>
                </a:solidFill>
              </a:rPr>
              <a:t>=1,..,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l-GR" dirty="0">
                <a:solidFill>
                  <a:schemeClr val="bg1"/>
                </a:solidFill>
              </a:rPr>
              <a:t>, αντίστοιχα.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7" y="2836914"/>
            <a:ext cx="5114491" cy="3763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4412" y="2647101"/>
                <a:ext cx="5367528" cy="1508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Ορίζουμε το γεγονός (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-25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να μεταδώσει η συσκευή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επιτυχώς το πακέτο της την χρονική θυρίδα </a:t>
                </a:r>
                <a:r>
                  <a:rPr lang="en-US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l-GR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Τότε</a:t>
                </a:r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l-GR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647101"/>
                <a:ext cx="5367528" cy="1508298"/>
              </a:xfrm>
              <a:prstGeom prst="rect">
                <a:avLst/>
              </a:prstGeom>
              <a:blipFill rotWithShape="0">
                <a:blip r:embed="rId3"/>
                <a:stretch>
                  <a:fillRect l="-1023" t="-2016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94412" y="3945288"/>
                <a:ext cx="6096000" cy="15708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Και η ζητούμενη πιθανότητα είναι</a:t>
                </a:r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∗…∗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3945288"/>
                <a:ext cx="6096000" cy="1570879"/>
              </a:xfrm>
              <a:prstGeom prst="rect">
                <a:avLst/>
              </a:prstGeom>
              <a:blipFill rotWithShape="0">
                <a:blip r:embed="rId4"/>
                <a:stretch>
                  <a:fillRect l="-900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53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03870"/>
            <a:ext cx="9905999" cy="1367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β) Έστω οτι ο Α θέλει να στείλει ένα αρχείο μεγέθους 20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l-GR" dirty="0">
                <a:solidFill>
                  <a:schemeClr val="bg1"/>
                </a:solidFill>
              </a:rPr>
              <a:t>Β στον Β. Το αρχείο μεταδίδεται σε πακέτα των 1050 </a:t>
            </a:r>
            <a:r>
              <a:rPr lang="en-US" dirty="0" smtClean="0">
                <a:solidFill>
                  <a:schemeClr val="bg1"/>
                </a:solidFill>
              </a:rPr>
              <a:t>bytes</a:t>
            </a:r>
            <a:r>
              <a:rPr lang="el-GR" dirty="0" smtClean="0">
                <a:solidFill>
                  <a:schemeClr val="bg1"/>
                </a:solidFill>
              </a:rPr>
              <a:t> εκ </a:t>
            </a:r>
            <a:r>
              <a:rPr lang="el-GR" dirty="0">
                <a:solidFill>
                  <a:schemeClr val="bg1"/>
                </a:solidFill>
              </a:rPr>
              <a:t>των οποίων τα 50 </a:t>
            </a:r>
            <a:r>
              <a:rPr lang="en-US" dirty="0" smtClean="0">
                <a:solidFill>
                  <a:schemeClr val="bg1"/>
                </a:solidFill>
              </a:rPr>
              <a:t>bytes</a:t>
            </a:r>
            <a:r>
              <a:rPr lang="el-GR" dirty="0" smtClean="0">
                <a:solidFill>
                  <a:schemeClr val="bg1"/>
                </a:solidFill>
              </a:rPr>
              <a:t> είναι </a:t>
            </a:r>
            <a:r>
              <a:rPr lang="en-US" dirty="0">
                <a:solidFill>
                  <a:schemeClr val="bg1"/>
                </a:solidFill>
              </a:rPr>
              <a:t>header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1411" y="24713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2) Υπολογίστε το </a:t>
            </a:r>
            <a:r>
              <a:rPr lang="en-US" dirty="0" err="1">
                <a:solidFill>
                  <a:schemeClr val="bg1"/>
                </a:solidFill>
              </a:rPr>
              <a:t>goodput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από τον Α στον Β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409" y="29151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Ξέρουμε ότι </a:t>
            </a:r>
            <a:r>
              <a:rPr lang="en-US" dirty="0">
                <a:solidFill>
                  <a:schemeClr val="bg1"/>
                </a:solidFill>
              </a:rPr>
              <a:t>Rate</a:t>
            </a:r>
            <a:r>
              <a:rPr lang="el-GR" dirty="0">
                <a:solidFill>
                  <a:schemeClr val="bg1"/>
                </a:solidFill>
              </a:rPr>
              <a:t>= 3</a:t>
            </a:r>
            <a:r>
              <a:rPr lang="en-US" dirty="0">
                <a:solidFill>
                  <a:schemeClr val="bg1"/>
                </a:solidFill>
              </a:rPr>
              <a:t>Mbps</a:t>
            </a:r>
            <a:r>
              <a:rPr lang="el-GR" dirty="0">
                <a:solidFill>
                  <a:schemeClr val="bg1"/>
                </a:solidFill>
              </a:rPr>
              <a:t>, δηλαδή σε 1 </a:t>
            </a:r>
            <a:r>
              <a:rPr lang="en-US" dirty="0">
                <a:solidFill>
                  <a:schemeClr val="bg1"/>
                </a:solidFill>
              </a:rPr>
              <a:t>second</a:t>
            </a:r>
            <a:r>
              <a:rPr lang="el-GR" dirty="0">
                <a:solidFill>
                  <a:schemeClr val="bg1"/>
                </a:solidFill>
              </a:rPr>
              <a:t> 3000000 </a:t>
            </a:r>
            <a:r>
              <a:rPr lang="en-US" dirty="0" smtClean="0">
                <a:solidFill>
                  <a:schemeClr val="bg1"/>
                </a:solidFill>
              </a:rPr>
              <a:t>bits </a:t>
            </a:r>
            <a:r>
              <a:rPr lang="el-GR" dirty="0">
                <a:solidFill>
                  <a:schemeClr val="bg1"/>
                </a:solidFill>
              </a:rPr>
              <a:t>μεταδίδονται.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Πόσα πακέτα των 1050 </a:t>
            </a:r>
            <a:r>
              <a:rPr lang="de-DE" dirty="0">
                <a:solidFill>
                  <a:schemeClr val="bg1"/>
                </a:solidFill>
              </a:rPr>
              <a:t>b</a:t>
            </a:r>
            <a:r>
              <a:rPr lang="en-US" dirty="0" err="1">
                <a:solidFill>
                  <a:schemeClr val="bg1"/>
                </a:solidFill>
              </a:rPr>
              <a:t>ytes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περιέχονται σε αυτά τα 3000000 </a:t>
            </a:r>
            <a:r>
              <a:rPr lang="de-DE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it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l-GR" dirty="0">
                <a:solidFill>
                  <a:schemeClr val="bg1"/>
                </a:solidFill>
              </a:rPr>
              <a:t>;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72042" y="4115469"/>
                <a:ext cx="324473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𝑝𝑎𝑐𝑘𝑒𝑡𝑠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3000000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1050∗8</m:t>
                          </m:r>
                        </m:den>
                      </m:f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=357.14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42" y="4115469"/>
                <a:ext cx="3244734" cy="6127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59561" y="4728265"/>
            <a:ext cx="426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Πόσο είναι το </a:t>
            </a:r>
            <a:r>
              <a:rPr lang="de-DE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yload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αυτών των πακέτων;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602764" y="5131132"/>
                <a:ext cx="4778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𝑝𝑎𝑦𝑙𝑜𝑎𝑑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=357.14∗1000∗8=2850000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764" y="5131132"/>
                <a:ext cx="477810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96845" y="5500464"/>
                <a:ext cx="2795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Άρα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𝑔𝑜𝑜𝑑𝑝𝑢𝑡</m:t>
                    </m:r>
                    <m:r>
                      <a:rPr lang="el-GR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=2.85</m:t>
                    </m:r>
                    <m:r>
                      <a:rPr lang="el-GR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𝑀𝑏𝑝𝑠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845" y="5500464"/>
                <a:ext cx="27951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9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53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103870"/>
            <a:ext cx="9905999" cy="4687331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γ) Έστω τώρα οτι ο Α θέλει να στείλει το ίδιο αρχείο με το ερώτημα β, αλλά ο Β μόλις λάβει ένα πακέτο και αφού το επεξεργαστεί για 1 </a:t>
            </a:r>
            <a:r>
              <a:rPr lang="en-US" dirty="0" err="1" smtClean="0">
                <a:solidFill>
                  <a:schemeClr val="bg1"/>
                </a:solidFill>
              </a:rPr>
              <a:t>ms</a:t>
            </a:r>
            <a:r>
              <a:rPr lang="el-GR" dirty="0" smtClean="0">
                <a:solidFill>
                  <a:schemeClr val="bg1"/>
                </a:solidFill>
              </a:rPr>
              <a:t> αποστέλλει </a:t>
            </a:r>
            <a:r>
              <a:rPr lang="el-GR" dirty="0">
                <a:solidFill>
                  <a:schemeClr val="bg1"/>
                </a:solidFill>
              </a:rPr>
              <a:t>στον Α ένα πακέτο αναγνώρισης (</a:t>
            </a:r>
            <a:r>
              <a:rPr lang="en-US" dirty="0">
                <a:solidFill>
                  <a:schemeClr val="bg1"/>
                </a:solidFill>
              </a:rPr>
              <a:t>acknowledgment</a:t>
            </a:r>
            <a:r>
              <a:rPr lang="el-GR" dirty="0">
                <a:solidFill>
                  <a:schemeClr val="bg1"/>
                </a:solidFill>
              </a:rPr>
              <a:t>) μεγέθους 30 </a:t>
            </a:r>
            <a:r>
              <a:rPr lang="en-US" dirty="0">
                <a:solidFill>
                  <a:schemeClr val="bg1"/>
                </a:solidFill>
              </a:rPr>
              <a:t>bytes</a:t>
            </a:r>
            <a:r>
              <a:rPr lang="el-GR" dirty="0">
                <a:solidFill>
                  <a:schemeClr val="bg1"/>
                </a:solidFill>
              </a:rPr>
              <a:t>. Σε πόσο χρόνο από την έναρξη της αποστολής θα λάβει ο Α το </a:t>
            </a:r>
            <a:r>
              <a:rPr lang="en-US" dirty="0">
                <a:solidFill>
                  <a:schemeClr val="bg1"/>
                </a:solidFill>
              </a:rPr>
              <a:t>acknowledgment </a:t>
            </a:r>
            <a:r>
              <a:rPr lang="el-GR" dirty="0">
                <a:solidFill>
                  <a:schemeClr val="bg1"/>
                </a:solidFill>
              </a:rPr>
              <a:t>του τελευταίου πακέτου που έστειλε;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53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1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492431" y="1844252"/>
                <a:ext cx="6096000" cy="2079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Ο χρόνος που χρειάζεται το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ack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για να φτάσει από τον Β στον Α είναι:</a:t>
                </a:r>
                <a:endParaRPr lang="en-US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𝑎𝑐𝑘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𝑝𝑟𝑜𝑝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_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𝑎𝑐𝑘</m:t>
                          </m:r>
                        </m:sub>
                      </m:sSub>
                    </m:oMath>
                  </m:oMathPara>
                </a14:m>
                <a:endParaRPr lang="el-GR" sz="2000" dirty="0" smtClean="0">
                  <a:solidFill>
                    <a:schemeClr val="bg1"/>
                  </a:solidFill>
                </a:endParaRPr>
              </a:p>
              <a:p>
                <a:r>
                  <a:rPr lang="el-GR" sz="2000" dirty="0" smtClean="0">
                    <a:solidFill>
                      <a:schemeClr val="bg1"/>
                    </a:solidFill>
                  </a:rPr>
                  <a:t>					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=0.00266+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30∗8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	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=0.00274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31" y="1844252"/>
                <a:ext cx="6096000" cy="2079352"/>
              </a:xfrm>
              <a:prstGeom prst="rect">
                <a:avLst/>
              </a:prstGeom>
              <a:blipFill rotWithShape="0">
                <a:blip r:embed="rId2"/>
                <a:stretch>
                  <a:fillRect l="-1100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492431" y="3600438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Ας προσθέσουμε και το χρόνο επεξεργασίας 1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l-GR" sz="14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𝑎𝑐𝑘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=0.00374</m:t>
                    </m:r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31" y="3600438"/>
                <a:ext cx="6096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900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92431" y="1031860"/>
            <a:ext cx="475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ένα πακέτο ο Α παίρνει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 μετά από χρόνο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144921" y="1427348"/>
                <a:ext cx="279102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𝑝𝑟𝑜𝑝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𝑎𝑐𝑘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921" y="1427348"/>
                <a:ext cx="2791020" cy="390748"/>
              </a:xfrm>
              <a:prstGeom prst="rect">
                <a:avLst/>
              </a:prstGeom>
              <a:blipFill rotWithShape="0"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492431" y="4215169"/>
                <a:ext cx="6096000" cy="9447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:r>
                  <a:rPr lang="el-GR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Άρα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𝑝𝑟𝑜𝑝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𝑎𝑐𝑘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0.0026+0.0028+0.00374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=0.00914</m:t>
                    </m:r>
                    <m:r>
                      <a:rPr lang="en-US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431" y="4215169"/>
                <a:ext cx="6096000" cy="944746"/>
              </a:xfrm>
              <a:prstGeom prst="rect">
                <a:avLst/>
              </a:prstGeom>
              <a:blipFill rotWithShape="0">
                <a:blip r:embed="rId5"/>
                <a:stretch>
                  <a:fillRect l="-900" t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556439" y="5106329"/>
                <a:ext cx="6096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Έχουμε 20000 πακέτα, άρα ο συνολικός ζητούμενος χρόνος θα είναι: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l-GR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=20000∗0.00914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=182.8</m:t>
                    </m:r>
                    <m:r>
                      <a:rPr lang="el-GR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39" y="5106329"/>
                <a:ext cx="609600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800" t="-2479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60"/>
            <a:ext cx="3015027" cy="58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5" y="1169773"/>
            <a:ext cx="9905992" cy="1895884"/>
          </a:xfrm>
        </p:spPr>
      </p:pic>
      <p:sp>
        <p:nvSpPr>
          <p:cNvPr id="5" name="Rectangle 4"/>
          <p:cNvSpPr/>
          <p:nvPr/>
        </p:nvSpPr>
        <p:spPr>
          <a:xfrm>
            <a:off x="3046411" y="369535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Έστω το παραπάνω δίκτυο στο οποίο η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Alice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και ο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Bob</a:t>
            </a:r>
            <a:r>
              <a:rPr lang="el-G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συνδέονται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μεταξύ τους μέσω τριών ενδιάμεσων κόμβων με το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bandwidth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καθενός από τα λινκ να φαίνονται στο σχήμα. Θεωρείστε οτι ο χρόνος διάδοσης για 1 πακέτο σε κάθε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link</a:t>
            </a:r>
            <a:r>
              <a:rPr lang="el-G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είναι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Ασκηση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8" y="444844"/>
            <a:ext cx="6351843" cy="12156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04519" y="2146540"/>
                <a:ext cx="6096000" cy="35589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Αρχικά ας υπολογίσουμε τα 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dtrans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για όλα τα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</a:t>
                </a:r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𝐴𝑙𝑖𝑐𝑒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1000∗8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1000∗8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5∗10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1000∗8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</m:sub>
                        <m:sup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𝐵𝑜𝑏</m:t>
                          </m:r>
                        </m:sup>
                      </m:sSubSup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1000∗8</m:t>
                          </m:r>
                        </m:num>
                        <m:den>
                          <m:r>
                            <a:rPr lang="el-GR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2∗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l-GR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519" y="2146540"/>
                <a:ext cx="6096000" cy="3558988"/>
              </a:xfrm>
              <a:prstGeom prst="rect">
                <a:avLst/>
              </a:prstGeom>
              <a:blipFill rotWithShape="0">
                <a:blip r:embed="rId3"/>
                <a:stretch>
                  <a:fillRect l="-900" t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5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5125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Ασκηση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2" y="444844"/>
            <a:ext cx="5337289" cy="10214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466335"/>
            <a:ext cx="8920398" cy="539166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703524" y="6256980"/>
            <a:ext cx="876679" cy="29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0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1763</Words>
  <Application>Microsoft Office PowerPoint</Application>
  <PresentationFormat>Widescreen</PresentationFormat>
  <Paragraphs>225</Paragraphs>
  <Slides>30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Droid Sans Devanagari</vt:lpstr>
      <vt:lpstr>Droid Sans Fallback</vt:lpstr>
      <vt:lpstr>Liberation Serif</vt:lpstr>
      <vt:lpstr>Times New Roman</vt:lpstr>
      <vt:lpstr>Trebuchet MS</vt:lpstr>
      <vt:lpstr>Tw Cen MT</vt:lpstr>
      <vt:lpstr>Circuit</vt:lpstr>
      <vt:lpstr>Hy335a</vt:lpstr>
      <vt:lpstr>Ασκηση 1</vt:lpstr>
      <vt:lpstr>Ασκηση 1</vt:lpstr>
      <vt:lpstr>Ασκηση 1</vt:lpstr>
      <vt:lpstr>Ασκηση 1</vt:lpstr>
      <vt:lpstr>Ασκηση 1</vt:lpstr>
      <vt:lpstr>Ασκηση 2</vt:lpstr>
      <vt:lpstr>Ασκηση 2</vt:lpstr>
      <vt:lpstr>Ασκηση 2</vt:lpstr>
      <vt:lpstr>Ασκηση 2</vt:lpstr>
      <vt:lpstr>Ασκηση 2</vt:lpstr>
      <vt:lpstr>Ασκηση 2</vt:lpstr>
      <vt:lpstr>Ασκηση 2</vt:lpstr>
      <vt:lpstr>Ασκηση 2</vt:lpstr>
      <vt:lpstr>Ασκηση 2</vt:lpstr>
      <vt:lpstr>Ασκηση 2</vt:lpstr>
      <vt:lpstr>Ασκηση 2</vt:lpstr>
      <vt:lpstr>Ασκηση 2</vt:lpstr>
      <vt:lpstr>Ασκηση 3</vt:lpstr>
      <vt:lpstr>Ασκηση 3</vt:lpstr>
      <vt:lpstr>Ασκηση 3</vt:lpstr>
      <vt:lpstr>Ασκηση 3</vt:lpstr>
      <vt:lpstr>Ασκηση 3</vt:lpstr>
      <vt:lpstr>Ασκηση 3</vt:lpstr>
      <vt:lpstr>Ασκηση 3</vt:lpstr>
      <vt:lpstr>Ασκηση 3</vt:lpstr>
      <vt:lpstr>Ασκηση 4</vt:lpstr>
      <vt:lpstr>Ασκηση 4</vt:lpstr>
      <vt:lpstr>Ασκηση 4</vt:lpstr>
      <vt:lpstr>Ασκηση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Hy335a</dc:title>
  <dc:creator>Γιώργος Βαρδάκης</dc:creator>
  <cp:lastModifiedBy>Γιώργος Βαρδάκης</cp:lastModifiedBy>
  <cp:revision>44</cp:revision>
  <dcterms:created xsi:type="dcterms:W3CDTF">2015-10-19T15:12:44Z</dcterms:created>
  <dcterms:modified xsi:type="dcterms:W3CDTF">2015-10-22T10:08:51Z</dcterms:modified>
</cp:coreProperties>
</file>