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60" r:id="rId6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7" name="Picture 56"/>
          <p:cNvPicPr/>
          <p:nvPr/>
        </p:nvPicPr>
        <p:blipFill>
          <a:blip r:embed="rId2"/>
          <a:stretch/>
        </p:blipFill>
        <p:spPr>
          <a:xfrm>
            <a:off x="2543400" y="2160360"/>
            <a:ext cx="4863240" cy="3880440"/>
          </a:xfrm>
          <a:prstGeom prst="rect">
            <a:avLst/>
          </a:prstGeom>
          <a:ln>
            <a:noFill/>
          </a:ln>
        </p:spPr>
      </p:pic>
      <p:pic>
        <p:nvPicPr>
          <p:cNvPr id="58" name="Picture 57"/>
          <p:cNvPicPr/>
          <p:nvPr/>
        </p:nvPicPr>
        <p:blipFill>
          <a:blip r:embed="rId2"/>
          <a:stretch/>
        </p:blipFill>
        <p:spPr>
          <a:xfrm>
            <a:off x="2543400" y="2160360"/>
            <a:ext cx="4863240" cy="388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Picture 105"/>
          <p:cNvPicPr/>
          <p:nvPr/>
        </p:nvPicPr>
        <p:blipFill>
          <a:blip r:embed="rId2"/>
          <a:stretch/>
        </p:blipFill>
        <p:spPr>
          <a:xfrm>
            <a:off x="2543400" y="2160360"/>
            <a:ext cx="4863240" cy="3880440"/>
          </a:xfrm>
          <a:prstGeom prst="rect">
            <a:avLst/>
          </a:prstGeom>
          <a:ln>
            <a:noFill/>
          </a:ln>
        </p:spPr>
      </p:pic>
      <p:pic>
        <p:nvPicPr>
          <p:cNvPr id="107" name="Picture 106"/>
          <p:cNvPicPr/>
          <p:nvPr/>
        </p:nvPicPr>
        <p:blipFill>
          <a:blip r:embed="rId2"/>
          <a:stretch/>
        </p:blipFill>
        <p:spPr>
          <a:xfrm>
            <a:off x="2543400" y="2160360"/>
            <a:ext cx="4863240" cy="3880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6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" name="Line 1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Line 1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3" name="CustomShape 1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5" name="CustomShape 1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6" name="CustomShape 1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 rot="10800000">
            <a:off x="842760" y="5666040"/>
            <a:ext cx="842400" cy="5665680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0" name="PlaceHolder 21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5400" b="0" strike="noStrike" spc="-1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2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6D3C97D-E57A-46D2-93A1-E0B592657F61}" type="datetime">
              <a:rPr lang="en-US" sz="9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10/8/2016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" name="PlaceHolder 23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B6236C6-3455-49FC-A577-BD6EC1C8353C}" type="slidenum">
              <a:rPr lang="en-US" sz="900" b="0" strike="noStrike" spc="-1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Line 1"/>
          <p:cNvSpPr/>
          <p:nvPr/>
        </p:nvSpPr>
        <p:spPr>
          <a:xfrm>
            <a:off x="9370800" y="0"/>
            <a:ext cx="1219320" cy="6858000"/>
          </a:xfrm>
          <a:prstGeom prst="line">
            <a:avLst/>
          </a:prstGeom>
          <a:ln w="9360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0" name="Line 2"/>
          <p:cNvSpPr/>
          <p:nvPr/>
        </p:nvSpPr>
        <p:spPr>
          <a:xfrm flipH="1">
            <a:off x="7425000" y="3681360"/>
            <a:ext cx="4763520" cy="3176640"/>
          </a:xfrm>
          <a:prstGeom prst="line">
            <a:avLst/>
          </a:prstGeom>
          <a:ln w="9360">
            <a:solidFill>
              <a:schemeClr val="bg1">
                <a:lumMod val="85000"/>
              </a:scheme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1" name="CustomShape 3"/>
          <p:cNvSpPr/>
          <p:nvPr/>
        </p:nvSpPr>
        <p:spPr>
          <a:xfrm>
            <a:off x="9181440" y="-8640"/>
            <a:ext cx="3007080" cy="6866280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2" name="CustomShape 4"/>
          <p:cNvSpPr/>
          <p:nvPr/>
        </p:nvSpPr>
        <p:spPr>
          <a:xfrm>
            <a:off x="9603360" y="-8640"/>
            <a:ext cx="2588040" cy="6866280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3" name="CustomShape 5"/>
          <p:cNvSpPr/>
          <p:nvPr/>
        </p:nvSpPr>
        <p:spPr>
          <a:xfrm>
            <a:off x="8932320" y="3048120"/>
            <a:ext cx="3259440" cy="380952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4" name="CustomShape 6"/>
          <p:cNvSpPr/>
          <p:nvPr/>
        </p:nvSpPr>
        <p:spPr>
          <a:xfrm>
            <a:off x="9334440" y="-8640"/>
            <a:ext cx="2854080" cy="686628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5" name="CustomShape 7"/>
          <p:cNvSpPr/>
          <p:nvPr/>
        </p:nvSpPr>
        <p:spPr>
          <a:xfrm>
            <a:off x="10898640" y="-8640"/>
            <a:ext cx="1289880" cy="6866280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6" name="CustomShape 8"/>
          <p:cNvSpPr/>
          <p:nvPr/>
        </p:nvSpPr>
        <p:spPr>
          <a:xfrm>
            <a:off x="10938960" y="-8640"/>
            <a:ext cx="1249560" cy="6866280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7" name="CustomShape 9"/>
          <p:cNvSpPr/>
          <p:nvPr/>
        </p:nvSpPr>
        <p:spPr>
          <a:xfrm>
            <a:off x="10371600" y="3589920"/>
            <a:ext cx="1816920" cy="3267720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8" name="CustomShape 10"/>
          <p:cNvSpPr/>
          <p:nvPr/>
        </p:nvSpPr>
        <p:spPr>
          <a:xfrm>
            <a:off x="0" y="4013280"/>
            <a:ext cx="448200" cy="284436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9" name="PlaceHolder 1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Master title style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1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LevelClick to edit Master text styles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level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level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600200" lvl="3" indent="-22824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level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057400" lvl="4" indent="-228240">
              <a:lnSpc>
                <a:spcPct val="100000"/>
              </a:lnSpc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level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13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824BBBE-0289-4118-A3EA-5A5D426FF3B9}" type="datetime">
              <a:rPr lang="en-US" sz="9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10/8/2016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2" name="PlaceHolder 14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3" name="PlaceHolder 15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93B3951-F14C-47EA-A779-C851BD29A52F}" type="slidenum">
              <a:rPr lang="en-US" sz="900" b="0" strike="noStrike" spc="-1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r>
              <a:rPr lang="en-US" sz="5400" b="0" strike="noStrike" spc="-1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Hy335a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1506960" y="4050720"/>
            <a:ext cx="7766640" cy="1096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Φροντιστήριο 1</a:t>
            </a:r>
            <a:r>
              <a:rPr lang="en-US" sz="1800" b="0" strike="noStrike" spc="-1" baseline="30000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ησ</a:t>
            </a:r>
            <a:r>
              <a:rPr lang="en-US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σειράς ασκήσεων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Βαρδάκης Γιώργος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n-US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Τριανταφυλλάκης Κωστής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1141560" y="618480"/>
            <a:ext cx="9905760" cy="484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Ασκηση 1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1141560" y="1103760"/>
            <a:ext cx="9905760" cy="2248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α) Θεωρείστε δύο κόμβους Α και Β οι οποίοι είναι συνδεδεμένοι με μία απευθείας σύνδεση και βρίσκονται σε απόσταση 800 χλμ. Ο Α στέλνει στον Β ένα πακέτο μεγέθους 1200 bytes. Ο ρυθμός με τον οποίο στέλνονται δεδομένα πάνω από τη σύνδεση είναι 3 Mbps. Πόσος χρόνος θα χρειαστεί ώστε να φτάσει όλο το πακέτο στον Β;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4754520" y="3450240"/>
            <a:ext cx="2254320" cy="369000"/>
          </a:xfrm>
          <a:prstGeom prst="rect">
            <a:avLst/>
          </a:prstGeom>
          <a:blipFill>
            <a:blip r:embed="rId2"/>
            <a:stretch>
              <a:fillRect b="-13099"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</a:p>
        </p:txBody>
      </p:sp>
      <p:sp>
        <p:nvSpPr>
          <p:cNvPr id="113" name="CustomShape 4"/>
          <p:cNvSpPr/>
          <p:nvPr/>
        </p:nvSpPr>
        <p:spPr>
          <a:xfrm>
            <a:off x="4607640" y="3917160"/>
            <a:ext cx="2548080" cy="61236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</a:p>
        </p:txBody>
      </p:sp>
      <p:sp>
        <p:nvSpPr>
          <p:cNvPr id="114" name="CustomShape 5"/>
          <p:cNvSpPr/>
          <p:nvPr/>
        </p:nvSpPr>
        <p:spPr>
          <a:xfrm>
            <a:off x="4575960" y="4627440"/>
            <a:ext cx="3036960" cy="369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</a:p>
        </p:txBody>
      </p:sp>
      <p:pic>
        <p:nvPicPr>
          <p:cNvPr id="115" name="Picture 6"/>
          <p:cNvPicPr/>
          <p:nvPr/>
        </p:nvPicPr>
        <p:blipFill>
          <a:blip r:embed="rId5"/>
          <a:stretch/>
        </p:blipFill>
        <p:spPr>
          <a:xfrm>
            <a:off x="7817760" y="2784960"/>
            <a:ext cx="2431080" cy="4072680"/>
          </a:xfrm>
          <a:prstGeom prst="rect">
            <a:avLst/>
          </a:prstGeom>
          <a:ln>
            <a:noFill/>
          </a:ln>
        </p:spPr>
      </p:pic>
      <p:sp>
        <p:nvSpPr>
          <p:cNvPr id="116" name="CustomShape 6"/>
          <p:cNvSpPr/>
          <p:nvPr/>
        </p:nvSpPr>
        <p:spPr>
          <a:xfrm>
            <a:off x="9926640" y="2990160"/>
            <a:ext cx="551520" cy="82908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17" name="CustomShape 7"/>
          <p:cNvSpPr/>
          <p:nvPr/>
        </p:nvSpPr>
        <p:spPr>
          <a:xfrm>
            <a:off x="9926640" y="3819600"/>
            <a:ext cx="551520" cy="62856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18" name="CustomShape 8"/>
          <p:cNvSpPr/>
          <p:nvPr/>
        </p:nvSpPr>
        <p:spPr>
          <a:xfrm>
            <a:off x="10432440" y="3188880"/>
            <a:ext cx="873360" cy="369000"/>
          </a:xfrm>
          <a:prstGeom prst="rect">
            <a:avLst/>
          </a:prstGeom>
          <a:blipFill>
            <a:blip r:embed="rId6"/>
            <a:stretch>
              <a:fillRect b="-14683"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</a:p>
        </p:txBody>
      </p:sp>
      <p:sp>
        <p:nvSpPr>
          <p:cNvPr id="119" name="CustomShape 9"/>
          <p:cNvSpPr/>
          <p:nvPr/>
        </p:nvSpPr>
        <p:spPr>
          <a:xfrm>
            <a:off x="10478520" y="3917160"/>
            <a:ext cx="82728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10"/>
          <p:cNvSpPr/>
          <p:nvPr/>
        </p:nvSpPr>
        <p:spPr>
          <a:xfrm>
            <a:off x="10478520" y="3917160"/>
            <a:ext cx="827280" cy="645840"/>
          </a:xfrm>
          <a:prstGeom prst="rect">
            <a:avLst/>
          </a:prstGeom>
          <a:blipFill>
            <a:blip r:embed="rId7"/>
            <a:stretch>
              <a:fillRect r="-5865"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freeze">
                      <p:stCondLst>
                        <p:cond delay="indefinite"/>
                      </p:stCondLst>
                      <p:childTnLst>
                        <p:par>
                          <p:cTn id="9" fill="freeze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freeze">
                      <p:stCondLst>
                        <p:cond delay="indefinite"/>
                      </p:stCondLst>
                      <p:childTnLst>
                        <p:par>
                          <p:cTn id="13" fill="freeze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freeze">
                      <p:stCondLst>
                        <p:cond delay="indefinite"/>
                      </p:stCondLst>
                      <p:childTnLst>
                        <p:par>
                          <p:cTn id="17" fill="freeze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freeze">
                      <p:stCondLst>
                        <p:cond delay="indefinite"/>
                      </p:stCondLst>
                      <p:childTnLst>
                        <p:par>
                          <p:cTn id="21" fill="freeze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freeze">
                      <p:stCondLst>
                        <p:cond delay="indefinite"/>
                      </p:stCondLst>
                      <p:childTnLst>
                        <p:par>
                          <p:cTn id="25" fill="freeze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freeze">
                      <p:stCondLst>
                        <p:cond delay="indefinite"/>
                      </p:stCondLst>
                      <p:childTnLst>
                        <p:par>
                          <p:cTn id="29" fill="freeze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freeze">
                      <p:stCondLst>
                        <p:cond delay="indefinite"/>
                      </p:stCondLst>
                      <p:childTnLst>
                        <p:par>
                          <p:cTn id="33" fill="freeze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141560" y="618480"/>
            <a:ext cx="9905760" cy="484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Ασκηση 1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1141560" y="1103760"/>
            <a:ext cx="9905760" cy="1367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β) Έστω οτι ο Α θέλει να στείλει ένα αρχείο μεγέθους 20 MΒ στον Β. Το αρχείο μεταδίδεται σε πακέτα των 1050 bytes εκ των οποίων τα 50 bytes είναι header.</a:t>
            </a: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1141560" y="2471400"/>
            <a:ext cx="60955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1)Πόσος χρόνος απαιτείται ώστε να φτάσει ολόκληρο το αρχείο στον Β;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4"/>
          <p:cNvSpPr/>
          <p:nvPr/>
        </p:nvSpPr>
        <p:spPr>
          <a:xfrm>
            <a:off x="1187640" y="3182760"/>
            <a:ext cx="609552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Θα χρειαστούν 20000 πακέτα για τη μεταφορά του αρχείου, άρα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5"/>
          <p:cNvSpPr/>
          <p:nvPr/>
        </p:nvSpPr>
        <p:spPr>
          <a:xfrm>
            <a:off x="4539240" y="3764160"/>
            <a:ext cx="3110040" cy="369000"/>
          </a:xfrm>
          <a:prstGeom prst="rect">
            <a:avLst/>
          </a:prstGeom>
          <a:blipFill>
            <a:blip r:embed="rId2"/>
            <a:stretch>
              <a:fillRect b="-14683"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</a:p>
        </p:txBody>
      </p:sp>
      <p:sp>
        <p:nvSpPr>
          <p:cNvPr id="126" name="CustomShape 6"/>
          <p:cNvSpPr/>
          <p:nvPr/>
        </p:nvSpPr>
        <p:spPr>
          <a:xfrm>
            <a:off x="4235760" y="4282560"/>
            <a:ext cx="3717000" cy="71424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</a:p>
        </p:txBody>
      </p:sp>
      <p:sp>
        <p:nvSpPr>
          <p:cNvPr id="127" name="CustomShape 7"/>
          <p:cNvSpPr/>
          <p:nvPr/>
        </p:nvSpPr>
        <p:spPr>
          <a:xfrm>
            <a:off x="5671800" y="5119200"/>
            <a:ext cx="84420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 6.026s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8" name="Picture 8"/>
          <p:cNvPicPr/>
          <p:nvPr/>
        </p:nvPicPr>
        <p:blipFill>
          <a:blip r:embed="rId4"/>
          <a:stretch/>
        </p:blipFill>
        <p:spPr>
          <a:xfrm>
            <a:off x="7880040" y="2599920"/>
            <a:ext cx="2855520" cy="4257720"/>
          </a:xfrm>
          <a:prstGeom prst="rect">
            <a:avLst/>
          </a:prstGeom>
          <a:ln>
            <a:noFill/>
          </a:ln>
        </p:spPr>
      </p:pic>
      <p:sp>
        <p:nvSpPr>
          <p:cNvPr id="129" name="CustomShape 8"/>
          <p:cNvSpPr/>
          <p:nvPr/>
        </p:nvSpPr>
        <p:spPr>
          <a:xfrm>
            <a:off x="10213920" y="2794680"/>
            <a:ext cx="621360" cy="84708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30" name="CustomShape 9"/>
          <p:cNvSpPr/>
          <p:nvPr/>
        </p:nvSpPr>
        <p:spPr>
          <a:xfrm>
            <a:off x="10213920" y="3642120"/>
            <a:ext cx="621360" cy="64008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31" name="CustomShape 10"/>
          <p:cNvSpPr/>
          <p:nvPr/>
        </p:nvSpPr>
        <p:spPr>
          <a:xfrm>
            <a:off x="10213920" y="4282560"/>
            <a:ext cx="621360" cy="55404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32" name="CustomShape 11"/>
          <p:cNvSpPr/>
          <p:nvPr/>
        </p:nvSpPr>
        <p:spPr>
          <a:xfrm>
            <a:off x="10213920" y="4837320"/>
            <a:ext cx="621360" cy="55728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33" name="CustomShape 12"/>
          <p:cNvSpPr/>
          <p:nvPr/>
        </p:nvSpPr>
        <p:spPr>
          <a:xfrm>
            <a:off x="10213920" y="5394960"/>
            <a:ext cx="621360" cy="529920"/>
          </a:xfrm>
          <a:prstGeom prst="rightBrace">
            <a:avLst>
              <a:gd name="adj1" fmla="val 8333"/>
              <a:gd name="adj2" fmla="val 50000"/>
            </a:avLst>
          </a:prstGeom>
          <a:noFill/>
          <a:ln>
            <a:rou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/>
        </p:style>
      </p:sp>
      <p:sp>
        <p:nvSpPr>
          <p:cNvPr id="134" name="CustomShape 13"/>
          <p:cNvSpPr/>
          <p:nvPr/>
        </p:nvSpPr>
        <p:spPr>
          <a:xfrm>
            <a:off x="10883160" y="3642120"/>
            <a:ext cx="354600" cy="2282760"/>
          </a:xfrm>
          <a:prstGeom prst="rightBrace">
            <a:avLst>
              <a:gd name="adj1" fmla="val 8333"/>
              <a:gd name="adj2" fmla="val 38787"/>
            </a:avLst>
          </a:prstGeom>
          <a:noFill/>
          <a:ln>
            <a:round/>
          </a:ln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/>
        </p:style>
      </p:sp>
      <p:sp>
        <p:nvSpPr>
          <p:cNvPr id="135" name="CustomShape 14"/>
          <p:cNvSpPr/>
          <p:nvPr/>
        </p:nvSpPr>
        <p:spPr>
          <a:xfrm>
            <a:off x="10883160" y="3044880"/>
            <a:ext cx="873360" cy="369000"/>
          </a:xfrm>
          <a:prstGeom prst="rect">
            <a:avLst/>
          </a:prstGeom>
          <a:blipFill>
            <a:blip r:embed="rId5"/>
            <a:stretch>
              <a:fillRect b="-14982"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</a:p>
        </p:txBody>
      </p:sp>
      <p:sp>
        <p:nvSpPr>
          <p:cNvPr id="136" name="CustomShape 15"/>
          <p:cNvSpPr/>
          <p:nvPr/>
        </p:nvSpPr>
        <p:spPr>
          <a:xfrm>
            <a:off x="11493000" y="4195800"/>
            <a:ext cx="18108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16"/>
          <p:cNvSpPr/>
          <p:nvPr/>
        </p:nvSpPr>
        <p:spPr>
          <a:xfrm>
            <a:off x="11030760" y="4195800"/>
            <a:ext cx="1105920" cy="64584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freeze">
                      <p:stCondLst>
                        <p:cond delay="indefinite"/>
                      </p:stCondLst>
                      <p:childTnLst>
                        <p:par>
                          <p:cTn id="4" fill="freeze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freeze">
                      <p:stCondLst>
                        <p:cond delay="indefinite"/>
                      </p:stCondLst>
                      <p:childTnLst>
                        <p:par>
                          <p:cTn id="9" fill="freeze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freeze">
                      <p:stCondLst>
                        <p:cond delay="indefinite"/>
                      </p:stCondLst>
                      <p:childTnLst>
                        <p:par>
                          <p:cTn id="14" fill="freeze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freeze">
                      <p:stCondLst>
                        <p:cond delay="indefinite"/>
                      </p:stCondLst>
                      <p:childTnLst>
                        <p:par>
                          <p:cTn id="19" fill="freeze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freeze">
                      <p:stCondLst>
                        <p:cond delay="indefinite"/>
                      </p:stCondLst>
                      <p:childTnLst>
                        <p:par>
                          <p:cTn id="24" fill="freeze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500"/>
                                        <p:tgtEl>
                                          <p:spTgt spid="135">
                                            <p:txEl>
                                              <p:p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freeze">
                      <p:stCondLst>
                        <p:cond delay="indefinite"/>
                      </p:stCondLst>
                      <p:childTnLst>
                        <p:par>
                          <p:cTn id="29" fill="freeze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freeze">
                      <p:stCondLst>
                        <p:cond delay="indefinite"/>
                      </p:stCondLst>
                      <p:childTnLst>
                        <p:par>
                          <p:cTn id="34" fill="freeze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freeze">
                      <p:stCondLst>
                        <p:cond delay="indefinite"/>
                      </p:stCondLst>
                      <p:childTnLst>
                        <p:par>
                          <p:cTn id="39" fill="freeze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freeze">
                      <p:stCondLst>
                        <p:cond delay="indefinite"/>
                      </p:stCondLst>
                      <p:childTnLst>
                        <p:par>
                          <p:cTn id="44" fill="freeze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freeze">
                      <p:stCondLst>
                        <p:cond delay="indefinite"/>
                      </p:stCondLst>
                      <p:childTnLst>
                        <p:par>
                          <p:cTn id="49" fill="freeze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freeze">
                      <p:stCondLst>
                        <p:cond delay="indefinite"/>
                      </p:stCondLst>
                      <p:childTnLst>
                        <p:par>
                          <p:cTn id="57" fill="freeze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freeze">
                      <p:stCondLst>
                        <p:cond delay="indefinite"/>
                      </p:stCondLst>
                      <p:childTnLst>
                        <p:par>
                          <p:cTn id="62" fill="freeze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freeze">
                      <p:stCondLst>
                        <p:cond delay="indefinite"/>
                      </p:stCondLst>
                      <p:childTnLst>
                        <p:par>
                          <p:cTn id="67" fill="freeze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freeze">
                      <p:stCondLst>
                        <p:cond delay="indefinite"/>
                      </p:stCondLst>
                      <p:childTnLst>
                        <p:par>
                          <p:cTn id="71" fill="freeze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1141560" y="618480"/>
            <a:ext cx="9905760" cy="5508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Ασκηση 2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2" name="Content Placeholder 3"/>
          <p:cNvPicPr/>
          <p:nvPr/>
        </p:nvPicPr>
        <p:blipFill>
          <a:blip r:embed="rId2"/>
          <a:stretch/>
        </p:blipFill>
        <p:spPr>
          <a:xfrm>
            <a:off x="1141560" y="1169640"/>
            <a:ext cx="9905760" cy="1895400"/>
          </a:xfrm>
          <a:prstGeom prst="rect">
            <a:avLst/>
          </a:prstGeom>
          <a:ln>
            <a:noFill/>
          </a:ln>
        </p:spPr>
      </p:pic>
      <p:sp>
        <p:nvSpPr>
          <p:cNvPr id="143" name="CustomShape 2"/>
          <p:cNvSpPr/>
          <p:nvPr/>
        </p:nvSpPr>
        <p:spPr>
          <a:xfrm>
            <a:off x="3046320" y="3695400"/>
            <a:ext cx="6095520" cy="161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Έστω το παραπάνω δίκτυο στο οποίο η  Alice και ο Bob συνδέονται μεταξύ τους μέσω τριών ενδιάμεσων κόμβων με το bandwidth καθενός από τα λινκ να φαίνονται στο σχήμα. Θεωρείστε οτι ο χρόνος διάδοσης για 1 πακέτο σε κάθε link είναι 2ms.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879</TotalTime>
  <Words>181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DejaVu Sans</vt:lpstr>
      <vt:lpstr>Symbol</vt:lpstr>
      <vt:lpstr>Times New Roman</vt:lpstr>
      <vt:lpstr>Wingdings</vt:lpstr>
      <vt:lpstr>Wingdings 3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Hy335a</dc:title>
  <dc:subject/>
  <dc:creator>Γιώργος Βαρδάκης</dc:creator>
  <dc:description/>
  <cp:lastModifiedBy>Γιώργος Βαρδάκης</cp:lastModifiedBy>
  <cp:revision>53</cp:revision>
  <dcterms:created xsi:type="dcterms:W3CDTF">2015-10-19T15:12:44Z</dcterms:created>
  <dcterms:modified xsi:type="dcterms:W3CDTF">2016-10-08T16:35:00Z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7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