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0" r:id="rId2"/>
    <p:sldId id="301" r:id="rId3"/>
    <p:sldId id="273" r:id="rId4"/>
    <p:sldId id="274" r:id="rId5"/>
    <p:sldId id="275" r:id="rId6"/>
    <p:sldId id="302" r:id="rId7"/>
    <p:sldId id="277" r:id="rId8"/>
    <p:sldId id="278" r:id="rId9"/>
    <p:sldId id="279" r:id="rId10"/>
    <p:sldId id="285" r:id="rId11"/>
    <p:sldId id="268" r:id="rId12"/>
    <p:sldId id="258" r:id="rId13"/>
    <p:sldId id="259" r:id="rId14"/>
    <p:sldId id="260" r:id="rId15"/>
    <p:sldId id="261" r:id="rId16"/>
    <p:sldId id="271" r:id="rId17"/>
    <p:sldId id="262" r:id="rId18"/>
    <p:sldId id="263" r:id="rId19"/>
    <p:sldId id="264" r:id="rId20"/>
    <p:sldId id="307" r:id="rId21"/>
    <p:sldId id="305" r:id="rId22"/>
    <p:sldId id="306" r:id="rId23"/>
    <p:sldId id="286" r:id="rId24"/>
    <p:sldId id="287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303" r:id="rId33"/>
    <p:sldId id="304" r:id="rId34"/>
    <p:sldId id="297" r:id="rId35"/>
    <p:sldId id="299" r:id="rId36"/>
    <p:sldId id="298" r:id="rId3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92B12-6391-4836-A87E-6A82B1420BEA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3B339-9668-4640-A8DE-392AA07DB8C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1D230C-A03E-4DA7-BCF8-65643362ACED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΅ηυ ισ ιτ</a:t>
            </a:r>
            <a:r>
              <a:rPr lang="el-GR" baseline="0" dirty="0" smtClean="0"/>
              <a:t> ιμπορταντ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3B339-9668-4640-A8DE-392AA07DB8CC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3B339-9668-4640-A8DE-392AA07DB8CC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3B339-9668-4640-A8DE-392AA07DB8CC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B4A5-6EC6-4E40-A734-7447D9A0B0BB}" type="datetimeFigureOut">
              <a:rPr lang="el-GR" smtClean="0"/>
              <a:pPr/>
              <a:t>8/11/2012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6B11-9A2B-4CBA-9211-74D61A03D69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7.png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8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 to probability theory and statistics</a:t>
            </a:r>
            <a:endParaRPr lang="el-GR" dirty="0" smtClean="0"/>
          </a:p>
        </p:txBody>
      </p:sp>
      <p:sp>
        <p:nvSpPr>
          <p:cNvPr id="21507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HY 335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Presented by: George </a:t>
            </a:r>
            <a:r>
              <a:rPr lang="en-US" dirty="0" err="1" smtClean="0">
                <a:solidFill>
                  <a:schemeClr val="tx1"/>
                </a:solidFill>
              </a:rPr>
              <a:t>Fortetsanakis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Elements of probability theory</a:t>
            </a:r>
          </a:p>
          <a:p>
            <a:r>
              <a:rPr lang="en-US" sz="2200" dirty="0" smtClean="0"/>
              <a:t>Probability distributions</a:t>
            </a:r>
          </a:p>
          <a:p>
            <a:r>
              <a:rPr lang="en-US" sz="2200" dirty="0" smtClean="0"/>
              <a:t>Statistical estimation</a:t>
            </a:r>
          </a:p>
          <a:p>
            <a:r>
              <a:rPr lang="en-US" sz="2200" dirty="0" smtClean="0"/>
              <a:t>Reading plots</a:t>
            </a:r>
            <a:endParaRPr lang="el-GR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mass function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Defined for discrete random variable X with domain D.</a:t>
            </a:r>
            <a:endParaRPr lang="en-US" sz="2200" dirty="0"/>
          </a:p>
          <a:p>
            <a:r>
              <a:rPr lang="en-US" sz="2200" dirty="0" smtClean="0"/>
              <a:t>Maps each element x</a:t>
            </a:r>
            <a:r>
              <a:rPr lang="el-GR" sz="2200" dirty="0" smtClean="0"/>
              <a:t>∈</a:t>
            </a:r>
            <a:r>
              <a:rPr lang="en-US" sz="2200" dirty="0" smtClean="0"/>
              <a:t>D to a positive number P(x) such that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200" dirty="0" smtClean="0"/>
              <a:t>P(x) is the probability that x will occur.</a:t>
            </a:r>
          </a:p>
          <a:p>
            <a:endParaRPr lang="en-US" sz="2400" dirty="0"/>
          </a:p>
          <a:p>
            <a:endParaRPr lang="el-GR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46150" y="2709863"/>
          <a:ext cx="1636713" cy="358775"/>
        </p:xfrm>
        <a:graphic>
          <a:graphicData uri="http://schemas.openxmlformats.org/presentationml/2006/ole">
            <p:oleObj spid="_x0000_s21506" name="Equation" r:id="rId3" imgW="81252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55776" y="2564904"/>
          <a:ext cx="1512168" cy="648072"/>
        </p:xfrm>
        <a:graphic>
          <a:graphicData uri="http://schemas.openxmlformats.org/presentationml/2006/ole">
            <p:oleObj spid="_x0000_s21507" name="Equation" r:id="rId4" imgW="723600" imgH="342720" progId="Equation.3">
              <p:embed/>
            </p:oleObj>
          </a:graphicData>
        </a:graphic>
      </p:graphicFrame>
      <p:grpSp>
        <p:nvGrpSpPr>
          <p:cNvPr id="4" name="Group 46"/>
          <p:cNvGrpSpPr/>
          <p:nvPr/>
        </p:nvGrpSpPr>
        <p:grpSpPr>
          <a:xfrm>
            <a:off x="5328385" y="4005064"/>
            <a:ext cx="3420079" cy="2466856"/>
            <a:chOff x="5004048" y="3050376"/>
            <a:chExt cx="3420079" cy="246685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5547787" y="5075892"/>
              <a:ext cx="280831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547787" y="3131676"/>
              <a:ext cx="0" cy="19442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590782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590782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626786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62790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698794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734798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7708027" y="4427820"/>
              <a:ext cx="0" cy="648072"/>
            </a:xfrm>
            <a:prstGeom prst="straightConnector1">
              <a:avLst/>
            </a:prstGeom>
            <a:ln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750157" y="5147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l-GR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123851" y="5147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el-GR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483891" y="5147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  <a:endParaRPr lang="el-GR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830277" y="5147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  <a:endParaRPr lang="el-GR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90317" y="5147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l-GR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564011" y="51479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l-GR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140075" y="5138608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  <a:endParaRPr lang="el-GR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04048" y="3050376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P(x)</a:t>
              </a:r>
              <a:endParaRPr lang="el-GR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03849" y="5003884"/>
            <a:ext cx="3600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mass function of fair dice</a:t>
            </a:r>
            <a:endParaRPr lang="el-GR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248265" y="5157192"/>
            <a:ext cx="115212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distribution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Distribution of number of trials until desired event occurs.</a:t>
            </a:r>
            <a:endParaRPr lang="en-US" sz="2200" dirty="0"/>
          </a:p>
          <a:p>
            <a:r>
              <a:rPr lang="en-US" sz="2200" dirty="0" smtClean="0"/>
              <a:t>Desired event: d</a:t>
            </a:r>
            <a:r>
              <a:rPr lang="el-GR" sz="2200" dirty="0" smtClean="0"/>
              <a:t>∈</a:t>
            </a:r>
            <a:r>
              <a:rPr lang="en-US" sz="2200" dirty="0" smtClean="0"/>
              <a:t>D</a:t>
            </a:r>
          </a:p>
          <a:p>
            <a:r>
              <a:rPr lang="en-US" sz="2200" dirty="0" smtClean="0"/>
              <a:t>Probability of desired event: p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l-GR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5856" y="3419708"/>
          <a:ext cx="1944216" cy="432048"/>
        </p:xfrm>
        <a:graphic>
          <a:graphicData uri="http://schemas.openxmlformats.org/presentationml/2006/ole">
            <p:oleObj spid="_x0000_s2050" name="Equation" r:id="rId3" imgW="1130040" imgH="228600" progId="Equation.3">
              <p:embed/>
            </p:oleObj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V="1">
            <a:off x="2051720" y="3923764"/>
            <a:ext cx="158417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87624" y="456254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trials</a:t>
            </a:r>
            <a:endParaRPr lang="el-GR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355976" y="392376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03848" y="45718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of k-1 failures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6012160" y="457183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Probability of success</a:t>
            </a:r>
            <a:endParaRPr lang="el-GR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076056" y="3995772"/>
            <a:ext cx="2016224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11560" y="5445447"/>
          <a:ext cx="6264696" cy="359817"/>
        </p:xfrm>
        <a:graphic>
          <a:graphicData uri="http://schemas.openxmlformats.org/presentationml/2006/ole">
            <p:oleObj spid="_x0000_s2052" name="Equation" r:id="rId4" imgW="3365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Distributions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9073008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Continuous random variable X takes values in subset of real numbers D</a:t>
            </a:r>
            <a:r>
              <a:rPr lang="el-GR" sz="2200" dirty="0" smtClean="0"/>
              <a:t>⊆</a:t>
            </a:r>
            <a:r>
              <a:rPr lang="en-US" sz="2200" dirty="0" smtClean="0"/>
              <a:t>R</a:t>
            </a:r>
          </a:p>
          <a:p>
            <a:r>
              <a:rPr lang="en-US" sz="2200" dirty="0" smtClean="0"/>
              <a:t>X corresponds to measurement of some property, e.g., length, weight</a:t>
            </a:r>
          </a:p>
          <a:p>
            <a:endParaRPr lang="en-US" sz="2200" dirty="0" smtClean="0"/>
          </a:p>
          <a:p>
            <a:r>
              <a:rPr lang="en-US" sz="2200" dirty="0" smtClean="0"/>
              <a:t>Not possible to talk about the probability of X taking a specific value</a:t>
            </a:r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Instead talk about probability of X lying in a given interval</a:t>
            </a:r>
          </a:p>
          <a:p>
            <a:endParaRPr lang="en-US" sz="2200" dirty="0" smtClean="0"/>
          </a:p>
          <a:p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63888" y="3399408"/>
          <a:ext cx="1505570" cy="389632"/>
        </p:xfrm>
        <a:graphic>
          <a:graphicData uri="http://schemas.openxmlformats.org/presentationml/2006/ole">
            <p:oleObj spid="_x0000_s3074" name="Equation" r:id="rId3" imgW="85068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13063" y="4581525"/>
          <a:ext cx="3138487" cy="360363"/>
        </p:xfrm>
        <a:graphic>
          <a:graphicData uri="http://schemas.openxmlformats.org/presentationml/2006/ole">
            <p:oleObj spid="_x0000_s3075" name="Equation" r:id="rId4" imgW="1993680" imgH="21564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187700" y="5165725"/>
          <a:ext cx="2659063" cy="339725"/>
        </p:xfrm>
        <a:graphic>
          <a:graphicData uri="http://schemas.openxmlformats.org/presentationml/2006/ole">
            <p:oleObj spid="_x0000_s3076" name="Equation" r:id="rId5" imgW="1688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density function (</a:t>
            </a:r>
            <a:r>
              <a:rPr lang="en-US" dirty="0" err="1" smtClean="0"/>
              <a:t>pdf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Continuous function p(x) defined for each x</a:t>
            </a:r>
            <a:r>
              <a:rPr lang="el-GR" sz="2200" dirty="0" smtClean="0"/>
              <a:t>∈</a:t>
            </a:r>
            <a:r>
              <a:rPr lang="en-US" sz="2200" dirty="0" smtClean="0"/>
              <a:t>D</a:t>
            </a:r>
          </a:p>
          <a:p>
            <a:r>
              <a:rPr lang="en-US" sz="2200" dirty="0" smtClean="0"/>
              <a:t>Probability of X lying in interval I</a:t>
            </a:r>
            <a:r>
              <a:rPr lang="el-GR" sz="2200" dirty="0" smtClean="0"/>
              <a:t>⊆</a:t>
            </a:r>
            <a:r>
              <a:rPr lang="en-US" sz="2200" dirty="0" smtClean="0"/>
              <a:t>D computed by integral:</a:t>
            </a:r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en-US" sz="2200" dirty="0" smtClean="0"/>
              <a:t>Examples:</a:t>
            </a:r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Important property:</a:t>
            </a:r>
          </a:p>
          <a:p>
            <a:endParaRPr lang="en-US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43808" y="2708920"/>
          <a:ext cx="2304256" cy="434082"/>
        </p:xfrm>
        <a:graphic>
          <a:graphicData uri="http://schemas.openxmlformats.org/presentationml/2006/ole">
            <p:oleObj spid="_x0000_s4098" name="Equation" r:id="rId3" imgW="1371600" imgH="29196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660650" y="5946353"/>
          <a:ext cx="2817813" cy="434975"/>
        </p:xfrm>
        <a:graphic>
          <a:graphicData uri="http://schemas.openxmlformats.org/presentationml/2006/ole">
            <p:oleObj spid="_x0000_s4100" name="Equation" r:id="rId4" imgW="1676160" imgH="29196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044799" y="3698925"/>
          <a:ext cx="4543425" cy="738187"/>
        </p:xfrm>
        <a:graphic>
          <a:graphicData uri="http://schemas.openxmlformats.org/presentationml/2006/ole">
            <p:oleObj spid="_x0000_s4101" name="Equation" r:id="rId5" imgW="2705040" imgH="49500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300288" y="4384675"/>
          <a:ext cx="4030662" cy="700088"/>
        </p:xfrm>
        <a:graphic>
          <a:graphicData uri="http://schemas.openxmlformats.org/presentationml/2006/ole">
            <p:oleObj spid="_x0000_s4103" name="Equation" r:id="rId6" imgW="240012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Cumulative distribution function (</a:t>
            </a:r>
            <a:r>
              <a:rPr lang="en-US" dirty="0" err="1" smtClean="0"/>
              <a:t>cdf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For each x</a:t>
            </a:r>
            <a:r>
              <a:rPr lang="el-GR" sz="2200" dirty="0" smtClean="0"/>
              <a:t>∈</a:t>
            </a:r>
            <a:r>
              <a:rPr lang="en-US" sz="2200" dirty="0" smtClean="0"/>
              <a:t>D defines the probability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pPr>
              <a:buNone/>
            </a:pPr>
            <a:r>
              <a:rPr lang="en-US" sz="2200" dirty="0" smtClean="0"/>
              <a:t>Important properties:</a:t>
            </a:r>
          </a:p>
          <a:p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sz="2200" dirty="0" smtClean="0"/>
              <a:t> </a:t>
            </a:r>
          </a:p>
          <a:p>
            <a:r>
              <a:rPr lang="en-US" sz="2200" dirty="0" smtClean="0"/>
              <a:t> </a:t>
            </a:r>
          </a:p>
          <a:p>
            <a:endParaRPr lang="en-US" sz="2200" dirty="0"/>
          </a:p>
          <a:p>
            <a:pPr>
              <a:buNone/>
            </a:pPr>
            <a:r>
              <a:rPr lang="en-US" sz="2200" dirty="0" smtClean="0"/>
              <a:t>Complementary cumulative distribution function (</a:t>
            </a:r>
            <a:r>
              <a:rPr lang="en-US" sz="2200" dirty="0" err="1" smtClean="0"/>
              <a:t>ccdf</a:t>
            </a:r>
            <a:r>
              <a:rPr lang="en-US" sz="2200" dirty="0" smtClean="0"/>
              <a:t>)</a:t>
            </a:r>
          </a:p>
          <a:p>
            <a:pPr>
              <a:buNone/>
            </a:pPr>
            <a:endParaRPr lang="en-US" sz="2200" dirty="0" smtClean="0"/>
          </a:p>
          <a:p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76056" y="1700808"/>
          <a:ext cx="936104" cy="317624"/>
        </p:xfrm>
        <a:graphic>
          <a:graphicData uri="http://schemas.openxmlformats.org/presentationml/2006/ole">
            <p:oleObj spid="_x0000_s5122" name="Equation" r:id="rId3" imgW="622080" imgH="2030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927225" y="2420938"/>
          <a:ext cx="4778375" cy="700087"/>
        </p:xfrm>
        <a:graphic>
          <a:graphicData uri="http://schemas.openxmlformats.org/presentationml/2006/ole">
            <p:oleObj spid="_x0000_s5124" name="Equation" r:id="rId4" imgW="2844720" imgH="4698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71600" y="3645024"/>
          <a:ext cx="864096" cy="288032"/>
        </p:xfrm>
        <a:graphic>
          <a:graphicData uri="http://schemas.openxmlformats.org/presentationml/2006/ole">
            <p:oleObj spid="_x0000_s5125" name="Equation" r:id="rId5" imgW="685800" imgH="20304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971600" y="4076700"/>
          <a:ext cx="736600" cy="288925"/>
        </p:xfrm>
        <a:graphic>
          <a:graphicData uri="http://schemas.openxmlformats.org/presentationml/2006/ole">
            <p:oleObj spid="_x0000_s5126" name="Equation" r:id="rId6" imgW="583920" imgH="20304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971600" y="4483100"/>
          <a:ext cx="3241675" cy="322263"/>
        </p:xfrm>
        <a:graphic>
          <a:graphicData uri="http://schemas.openxmlformats.org/presentationml/2006/ole">
            <p:oleObj spid="_x0000_s5127" name="Equation" r:id="rId7" imgW="1930320" imgH="21564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2388592" y="6063828"/>
          <a:ext cx="3911600" cy="317500"/>
        </p:xfrm>
        <a:graphic>
          <a:graphicData uri="http://schemas.openxmlformats.org/presentationml/2006/ole">
            <p:oleObj spid="_x0000_s5129" name="Equation" r:id="rId8" imgW="26031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Mean value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Variance: indicates depression of samples around the mean value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Standard deviation</a:t>
            </a:r>
          </a:p>
          <a:p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31640" y="2060848"/>
          <a:ext cx="2664296" cy="720080"/>
        </p:xfrm>
        <a:graphic>
          <a:graphicData uri="http://schemas.openxmlformats.org/presentationml/2006/ole">
            <p:oleObj spid="_x0000_s23554" name="Equation" r:id="rId3" imgW="1358640" imgH="46980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270000" y="3501008"/>
          <a:ext cx="4456113" cy="720725"/>
        </p:xfrm>
        <a:graphic>
          <a:graphicData uri="http://schemas.openxmlformats.org/presentationml/2006/ole">
            <p:oleObj spid="_x0000_s23555" name="Equation" r:id="rId4" imgW="2273040" imgH="469800" progId="Equation.3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332384" y="5176838"/>
          <a:ext cx="1295400" cy="390525"/>
        </p:xfrm>
        <a:graphic>
          <a:graphicData uri="http://schemas.openxmlformats.org/presentationml/2006/ole">
            <p:oleObj spid="_x0000_s23556" name="Equation" r:id="rId5" imgW="6602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Gaussian distribution</a:t>
            </a:r>
            <a:endParaRPr lang="el-G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5346" y="1988840"/>
            <a:ext cx="539115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564904"/>
            <a:ext cx="28083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9512" y="1844824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Probability density function</a:t>
            </a:r>
            <a:endParaRPr lang="el-GR" sz="2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3689156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Parameters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l-GR" sz="2200" dirty="0" smtClean="0"/>
              <a:t>  </a:t>
            </a:r>
            <a:r>
              <a:rPr lang="en-US" sz="2200" dirty="0" smtClean="0"/>
              <a:t>mean: </a:t>
            </a:r>
            <a:r>
              <a:rPr lang="el-GR" sz="2200" dirty="0" smtClean="0"/>
              <a:t>μ</a:t>
            </a:r>
          </a:p>
          <a:p>
            <a:pPr>
              <a:buFont typeface="Arial" pitchFamily="34" charset="0"/>
              <a:buChar char="•"/>
            </a:pPr>
            <a:r>
              <a:rPr lang="el-GR" sz="2200" dirty="0" smtClean="0"/>
              <a:t>   </a:t>
            </a:r>
            <a:r>
              <a:rPr lang="en-US" sz="2200" dirty="0" smtClean="0"/>
              <a:t>standard deviation: </a:t>
            </a:r>
            <a:r>
              <a:rPr lang="el-GR" sz="2200" dirty="0" smtClean="0"/>
              <a:t>σ</a:t>
            </a:r>
            <a:endParaRPr lang="el-GR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distribution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36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Probability density function</a:t>
            </a:r>
            <a:endParaRPr lang="el-GR" sz="22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76872"/>
            <a:ext cx="24482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1520" y="3430161"/>
            <a:ext cx="3960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Cumulative distribution function</a:t>
            </a:r>
            <a:endParaRPr lang="el-GR" sz="2200" b="1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149080"/>
            <a:ext cx="26642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4196" y="1340768"/>
            <a:ext cx="31623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23528" y="5445224"/>
            <a:ext cx="2792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/>
              <a:t>Memoryless</a:t>
            </a:r>
            <a:r>
              <a:rPr lang="en-US" sz="2200" b="1" dirty="0" smtClean="0"/>
              <a:t> property</a:t>
            </a:r>
            <a:r>
              <a:rPr lang="en-US" sz="2200" dirty="0" smtClean="0"/>
              <a:t>:</a:t>
            </a:r>
          </a:p>
          <a:p>
            <a:endParaRPr lang="el-GR" dirty="0"/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611188" y="5962650"/>
          <a:ext cx="3168650" cy="346075"/>
        </p:xfrm>
        <a:graphic>
          <a:graphicData uri="http://schemas.openxmlformats.org/presentationml/2006/ole">
            <p:oleObj spid="_x0000_s19462" name="Equation" r:id="rId6" imgW="18158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 process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Random process that describes the timestamps of various events</a:t>
            </a:r>
          </a:p>
          <a:p>
            <a:r>
              <a:rPr lang="en-US" sz="2200" dirty="0" smtClean="0"/>
              <a:t>Telephone call arrivals </a:t>
            </a:r>
          </a:p>
          <a:p>
            <a:r>
              <a:rPr lang="en-US" sz="2200" dirty="0" smtClean="0"/>
              <a:t>Packet arrivals on a router</a:t>
            </a:r>
          </a:p>
          <a:p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Time between two consecutive arrivals follows exponential distribution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Time intervals t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t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, t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, … are drawn from exponential distribution 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83568" y="5157192"/>
            <a:ext cx="792088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827584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19672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203848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940152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148064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380312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211960" y="4653136"/>
            <a:ext cx="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55576" y="5373216"/>
            <a:ext cx="864096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619672" y="5373216"/>
            <a:ext cx="1584176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203848" y="5373216"/>
            <a:ext cx="1008112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211960" y="5373216"/>
            <a:ext cx="936104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8064" y="5373216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940152" y="5373216"/>
            <a:ext cx="1440160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43608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l-GR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95736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l-GR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3563888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endParaRPr lang="el-GR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4499992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4</a:t>
            </a:r>
            <a:endParaRPr lang="el-GR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5364088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5</a:t>
            </a:r>
            <a:endParaRPr lang="el-GR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6372200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endParaRPr lang="el-GR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7740352" y="51571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l-GR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216024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1</a:t>
            </a:r>
            <a:endParaRPr lang="el-GR" dirty="0"/>
          </a:p>
        </p:txBody>
      </p:sp>
      <p:sp>
        <p:nvSpPr>
          <p:cNvPr id="45" name="TextBox 44"/>
          <p:cNvSpPr txBox="1"/>
          <p:nvPr/>
        </p:nvSpPr>
        <p:spPr>
          <a:xfrm>
            <a:off x="1224136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2</a:t>
            </a:r>
            <a:endParaRPr lang="el-GR" dirty="0"/>
          </a:p>
        </p:txBody>
      </p:sp>
      <p:sp>
        <p:nvSpPr>
          <p:cNvPr id="46" name="TextBox 45"/>
          <p:cNvSpPr txBox="1"/>
          <p:nvPr/>
        </p:nvSpPr>
        <p:spPr>
          <a:xfrm>
            <a:off x="2664296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3</a:t>
            </a:r>
            <a:endParaRPr lang="el-GR" dirty="0"/>
          </a:p>
        </p:txBody>
      </p:sp>
      <p:sp>
        <p:nvSpPr>
          <p:cNvPr id="47" name="TextBox 46"/>
          <p:cNvSpPr txBox="1"/>
          <p:nvPr/>
        </p:nvSpPr>
        <p:spPr>
          <a:xfrm>
            <a:off x="3744416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4</a:t>
            </a:r>
            <a:endParaRPr lang="el-GR" dirty="0"/>
          </a:p>
        </p:txBody>
      </p:sp>
      <p:sp>
        <p:nvSpPr>
          <p:cNvPr id="48" name="TextBox 47"/>
          <p:cNvSpPr txBox="1"/>
          <p:nvPr/>
        </p:nvSpPr>
        <p:spPr>
          <a:xfrm>
            <a:off x="4752528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5</a:t>
            </a:r>
            <a:endParaRPr lang="el-GR" dirty="0"/>
          </a:p>
        </p:txBody>
      </p:sp>
      <p:sp>
        <p:nvSpPr>
          <p:cNvPr id="49" name="TextBox 48"/>
          <p:cNvSpPr txBox="1"/>
          <p:nvPr/>
        </p:nvSpPr>
        <p:spPr>
          <a:xfrm>
            <a:off x="5688632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6</a:t>
            </a:r>
            <a:endParaRPr lang="el-GR" dirty="0"/>
          </a:p>
        </p:txBody>
      </p:sp>
      <p:sp>
        <p:nvSpPr>
          <p:cNvPr id="50" name="TextBox 49"/>
          <p:cNvSpPr txBox="1"/>
          <p:nvPr/>
        </p:nvSpPr>
        <p:spPr>
          <a:xfrm>
            <a:off x="6840760" y="40770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Arrival 7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Elements of probability theory</a:t>
            </a:r>
          </a:p>
          <a:p>
            <a:r>
              <a:rPr lang="en-US" sz="2200" dirty="0" smtClean="0"/>
              <a:t>Probability distributions</a:t>
            </a:r>
          </a:p>
          <a:p>
            <a:r>
              <a:rPr lang="en-US" sz="2200" dirty="0" smtClean="0"/>
              <a:t>Statistical estimation</a:t>
            </a:r>
          </a:p>
          <a:p>
            <a:r>
              <a:rPr lang="en-US" sz="2200" dirty="0" smtClean="0"/>
              <a:t>Reading plots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Dataset D={x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, …, 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k</a:t>
            </a:r>
            <a:r>
              <a:rPr lang="en-US" sz="2200" dirty="0" smtClean="0"/>
              <a:t>} collected by network administrator </a:t>
            </a:r>
          </a:p>
          <a:p>
            <a:r>
              <a:rPr lang="en-US" sz="2200" dirty="0" smtClean="0"/>
              <a:t>Arrivals of users in the network</a:t>
            </a:r>
          </a:p>
          <a:p>
            <a:r>
              <a:rPr lang="en-US" sz="2200" dirty="0" smtClean="0"/>
              <a:t>Arrivals of packets on a wireless router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400" dirty="0" smtClean="0">
                <a:sym typeface="Wingdings"/>
              </a:rPr>
              <a:t> </a:t>
            </a:r>
            <a:r>
              <a:rPr lang="en-US" sz="2200" dirty="0" smtClean="0">
                <a:sym typeface="Wingdings"/>
              </a:rPr>
              <a:t>How can we compute the parameter </a:t>
            </a:r>
            <a:r>
              <a:rPr lang="el-GR" sz="2200" dirty="0" smtClean="0">
                <a:sym typeface="Wingdings"/>
              </a:rPr>
              <a:t>λ</a:t>
            </a:r>
            <a:r>
              <a:rPr lang="en-US" sz="2200" dirty="0" smtClean="0">
                <a:sym typeface="Wingdings"/>
              </a:rPr>
              <a:t> of the exponential distribution that better fits the data?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endParaRPr lang="el-GR" sz="2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Maximum likelihood estimation</a:t>
            </a:r>
            <a:endParaRPr lang="el-GR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Maximize likelihood of obtaining the data with respect to</a:t>
            </a:r>
            <a:r>
              <a:rPr lang="el-GR" sz="2200" dirty="0" smtClean="0"/>
              <a:t> </a:t>
            </a:r>
            <a:r>
              <a:rPr lang="en-US" sz="2200" dirty="0" smtClean="0"/>
              <a:t>parameter </a:t>
            </a:r>
            <a:r>
              <a:rPr lang="el-GR" sz="2200" dirty="0" smtClean="0"/>
              <a:t>λ</a:t>
            </a:r>
            <a:r>
              <a:rPr lang="en-US" sz="2200" dirty="0" smtClean="0"/>
              <a:t>    </a:t>
            </a:r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71525" y="2857500"/>
          <a:ext cx="3702050" cy="2798763"/>
        </p:xfrm>
        <a:graphic>
          <a:graphicData uri="http://schemas.openxmlformats.org/presentationml/2006/ole">
            <p:oleObj spid="_x0000_s66562" name="Equation" r:id="rId3" imgW="1714320" imgH="1396800" progId="Equation.3">
              <p:embed/>
            </p:oleObj>
          </a:graphicData>
        </a:graphic>
      </p:graphicFrame>
      <p:sp>
        <p:nvSpPr>
          <p:cNvPr id="9" name="Oval 8"/>
          <p:cNvSpPr/>
          <p:nvPr/>
        </p:nvSpPr>
        <p:spPr>
          <a:xfrm>
            <a:off x="2483768" y="2780928"/>
            <a:ext cx="1224136" cy="504056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923928" y="2996952"/>
            <a:ext cx="1008112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76056" y="278092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Likelihood function</a:t>
            </a:r>
            <a:endParaRPr lang="el-GR" dirty="0"/>
          </a:p>
        </p:txBody>
      </p:sp>
      <p:sp>
        <p:nvSpPr>
          <p:cNvPr id="13" name="Oval 12"/>
          <p:cNvSpPr/>
          <p:nvPr/>
        </p:nvSpPr>
        <p:spPr>
          <a:xfrm>
            <a:off x="2051720" y="4221088"/>
            <a:ext cx="1656184" cy="504056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995936" y="4437112"/>
            <a:ext cx="1008112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48064" y="422108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independence of samples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parameter </a:t>
            </a:r>
            <a:r>
              <a:rPr lang="el-GR" dirty="0" smtClean="0"/>
              <a:t>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Probability density function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Define the log-likelihood function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Set derivative equal to 0 to find maximum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graphicFrame>
        <p:nvGraphicFramePr>
          <p:cNvPr id="69635" name="Content Placeholder 3"/>
          <p:cNvGraphicFramePr>
            <a:graphicFrameLocks noChangeAspect="1"/>
          </p:cNvGraphicFramePr>
          <p:nvPr/>
        </p:nvGraphicFramePr>
        <p:xfrm>
          <a:off x="612427" y="3832845"/>
          <a:ext cx="6119813" cy="676275"/>
        </p:xfrm>
        <a:graphic>
          <a:graphicData uri="http://schemas.openxmlformats.org/presentationml/2006/ole">
            <p:oleObj spid="_x0000_s67586" name="Equation" r:id="rId4" imgW="342900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11560" y="5373216"/>
          <a:ext cx="4670648" cy="1080120"/>
        </p:xfrm>
        <a:graphic>
          <a:graphicData uri="http://schemas.openxmlformats.org/presentationml/2006/ole">
            <p:oleObj spid="_x0000_s67587" name="Equation" r:id="rId5" imgW="2438280" imgH="634680" progId="Equation.3">
              <p:embed/>
            </p:oleObj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204864"/>
            <a:ext cx="244827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Elements of probability theory</a:t>
            </a:r>
          </a:p>
          <a:p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Probability distributions</a:t>
            </a:r>
          </a:p>
          <a:p>
            <a:r>
              <a:rPr lang="en-US" sz="2200" dirty="0" smtClean="0"/>
              <a:t>Statistical estimation</a:t>
            </a:r>
          </a:p>
          <a:p>
            <a:r>
              <a:rPr lang="en-US" sz="2200" dirty="0" smtClean="0"/>
              <a:t>Reading plots</a:t>
            </a:r>
            <a:endParaRPr lang="el-GR" sz="2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statistics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Suppose a set of measurements x = [x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… 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]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Estimation of mean value:                         (</a:t>
            </a:r>
            <a:r>
              <a:rPr lang="en-US" sz="2200" dirty="0" err="1" smtClean="0"/>
              <a:t>matlab</a:t>
            </a:r>
            <a:r>
              <a:rPr lang="en-US" sz="2200" dirty="0" smtClean="0"/>
              <a:t> m=mean(x);) 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Estimation of standard deviation:</a:t>
            </a:r>
            <a:r>
              <a:rPr lang="el-GR" sz="2200" dirty="0" smtClean="0"/>
              <a:t>                        </a:t>
            </a:r>
            <a:r>
              <a:rPr lang="en-US" sz="2200" dirty="0" smtClean="0"/>
              <a:t> (</a:t>
            </a:r>
            <a:r>
              <a:rPr lang="en-US" sz="2200" dirty="0" err="1" smtClean="0"/>
              <a:t>matlab</a:t>
            </a:r>
            <a:r>
              <a:rPr lang="en-US" sz="2200" dirty="0" smtClean="0"/>
              <a:t> s=std(x);) </a:t>
            </a:r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95936" y="2420888"/>
          <a:ext cx="864096" cy="936104"/>
        </p:xfrm>
        <a:graphic>
          <a:graphicData uri="http://schemas.openxmlformats.org/presentationml/2006/ole">
            <p:oleObj spid="_x0000_s50178" name="Equation" r:id="rId3" imgW="622080" imgH="609480" progId="Equation.3">
              <p:embed/>
            </p:oleObj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4605338" y="3501008"/>
          <a:ext cx="1657350" cy="1054100"/>
        </p:xfrm>
        <a:graphic>
          <a:graphicData uri="http://schemas.openxmlformats.org/presentationml/2006/ole">
            <p:oleObj spid="_x0000_s50180" name="Equation" r:id="rId4" imgW="119376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</a:t>
            </a:r>
            <a:r>
              <a:rPr lang="en-US" dirty="0" err="1" smtClean="0"/>
              <a:t>pdf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Suppose dataset x = [x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… 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] </a:t>
            </a:r>
          </a:p>
          <a:p>
            <a:r>
              <a:rPr lang="en-US" sz="2200" dirty="0" smtClean="0"/>
              <a:t>Can we estimate the </a:t>
            </a:r>
            <a:r>
              <a:rPr lang="en-US" sz="2200" dirty="0" err="1" smtClean="0"/>
              <a:t>pdf</a:t>
            </a:r>
            <a:r>
              <a:rPr lang="en-US" sz="2200" dirty="0" smtClean="0"/>
              <a:t> that values in x follow?</a:t>
            </a:r>
          </a:p>
          <a:p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</a:t>
            </a:r>
            <a:r>
              <a:rPr lang="en-US" dirty="0" err="1" smtClean="0"/>
              <a:t>pdf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Suppose dataset x = [x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 x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… </a:t>
            </a:r>
            <a:r>
              <a:rPr lang="en-US" sz="2200" dirty="0" err="1" smtClean="0"/>
              <a:t>x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] </a:t>
            </a:r>
          </a:p>
          <a:p>
            <a:r>
              <a:rPr lang="en-US" sz="2200" dirty="0" smtClean="0"/>
              <a:t>Can we estimate the </a:t>
            </a:r>
            <a:r>
              <a:rPr lang="en-US" sz="2200" dirty="0" err="1" smtClean="0"/>
              <a:t>pdf</a:t>
            </a:r>
            <a:r>
              <a:rPr lang="en-US" sz="2200" dirty="0" smtClean="0"/>
              <a:t> that values in x follow?</a:t>
            </a:r>
          </a:p>
          <a:p>
            <a:endParaRPr lang="en-US" sz="22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 </a:t>
            </a:r>
            <a:r>
              <a:rPr lang="en-US" sz="2400" b="1" dirty="0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Produce histogram</a:t>
            </a:r>
            <a:endParaRPr lang="en-US" sz="2200" b="1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284984"/>
            <a:ext cx="4848225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211960" y="3212976"/>
            <a:ext cx="432048" cy="720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Divide sampling space into a number of bins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Measure the number of samples in each bin</a:t>
            </a:r>
            <a:endParaRPr lang="el-GR" sz="22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11560" y="2852936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31640" y="2276872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699792" y="227687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699792" y="2276872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067944" y="227687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067944" y="2276872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436096" y="2276872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436096" y="2276872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804248" y="2276872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15616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2483768" y="29969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</a:t>
            </a:r>
            <a:endParaRPr lang="el-GR" dirty="0"/>
          </a:p>
        </p:txBody>
      </p:sp>
      <p:sp>
        <p:nvSpPr>
          <p:cNvPr id="24" name="TextBox 23"/>
          <p:cNvSpPr txBox="1"/>
          <p:nvPr/>
        </p:nvSpPr>
        <p:spPr>
          <a:xfrm>
            <a:off x="3923928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25" name="TextBox 24"/>
          <p:cNvSpPr txBox="1"/>
          <p:nvPr/>
        </p:nvSpPr>
        <p:spPr>
          <a:xfrm>
            <a:off x="5292080" y="2996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27" name="TextBox 26"/>
          <p:cNvSpPr txBox="1"/>
          <p:nvPr/>
        </p:nvSpPr>
        <p:spPr>
          <a:xfrm>
            <a:off x="6660232" y="29876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l-GR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11560" y="521990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331640" y="4643844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699792" y="464384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699792" y="4643844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067944" y="464384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067944" y="4643844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436096" y="464384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436096" y="4643844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804248" y="4643844"/>
            <a:ext cx="0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115616" y="53639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l-GR" dirty="0"/>
          </a:p>
        </p:txBody>
      </p:sp>
      <p:sp>
        <p:nvSpPr>
          <p:cNvPr id="38" name="TextBox 37"/>
          <p:cNvSpPr txBox="1"/>
          <p:nvPr/>
        </p:nvSpPr>
        <p:spPr>
          <a:xfrm>
            <a:off x="2483768" y="53639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</a:t>
            </a:r>
            <a:endParaRPr lang="el-GR" dirty="0"/>
          </a:p>
        </p:txBody>
      </p:sp>
      <p:sp>
        <p:nvSpPr>
          <p:cNvPr id="39" name="TextBox 38"/>
          <p:cNvSpPr txBox="1"/>
          <p:nvPr/>
        </p:nvSpPr>
        <p:spPr>
          <a:xfrm>
            <a:off x="3923928" y="53639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40" name="TextBox 39"/>
          <p:cNvSpPr txBox="1"/>
          <p:nvPr/>
        </p:nvSpPr>
        <p:spPr>
          <a:xfrm>
            <a:off x="5292080" y="53639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41" name="TextBox 40"/>
          <p:cNvSpPr txBox="1"/>
          <p:nvPr/>
        </p:nvSpPr>
        <p:spPr>
          <a:xfrm>
            <a:off x="6660232" y="53546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l-GR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7565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147565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763688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763688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05172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205172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91581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291581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203848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3203848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49188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349188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85192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385192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07904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3707904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39952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4139952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35597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35597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148064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5148064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71601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471601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3204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493204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7200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4572000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79613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5796136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300192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6300192" y="51479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475656" y="43558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samples</a:t>
            </a:r>
            <a:endParaRPr lang="el-GR" dirty="0"/>
          </a:p>
        </p:txBody>
      </p:sp>
      <p:sp>
        <p:nvSpPr>
          <p:cNvPr id="83" name="TextBox 82"/>
          <p:cNvSpPr txBox="1"/>
          <p:nvPr/>
        </p:nvSpPr>
        <p:spPr>
          <a:xfrm>
            <a:off x="4211960" y="43558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samples</a:t>
            </a:r>
            <a:endParaRPr lang="el-GR" dirty="0"/>
          </a:p>
        </p:txBody>
      </p:sp>
      <p:sp>
        <p:nvSpPr>
          <p:cNvPr id="84" name="TextBox 83"/>
          <p:cNvSpPr txBox="1"/>
          <p:nvPr/>
        </p:nvSpPr>
        <p:spPr>
          <a:xfrm>
            <a:off x="2843808" y="43558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samples</a:t>
            </a:r>
            <a:endParaRPr lang="el-GR" dirty="0"/>
          </a:p>
        </p:txBody>
      </p:sp>
      <p:sp>
        <p:nvSpPr>
          <p:cNvPr id="85" name="TextBox 84"/>
          <p:cNvSpPr txBox="1"/>
          <p:nvPr/>
        </p:nvSpPr>
        <p:spPr>
          <a:xfrm>
            <a:off x="5508104" y="43558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samples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200" dirty="0" smtClean="0"/>
              <a:t>E = total area under histogram plot = 2*3 + 2*5 + 2*6 +2*2 = 32</a:t>
            </a:r>
          </a:p>
          <a:p>
            <a:r>
              <a:rPr lang="en-US" sz="2200" dirty="0" smtClean="0"/>
              <a:t>Normalize y axis by dividing by 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15616" y="3059668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835696" y="285293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19672" y="32036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987824" y="32036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4427984" y="32036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5796136" y="32036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7164288" y="31943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l-GR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835696" y="263691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835696" y="2502188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3203848" y="285293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3203848" y="263691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3203848" y="249289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203848" y="235817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203848" y="2142148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4572000" y="284364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572000" y="2627620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72000" y="248360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4572000" y="227687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572000" y="213285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4572000" y="199813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5940152" y="283435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5940152" y="264620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5940152" y="247431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5940152" y="2267580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5940152" y="212356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940152" y="1988840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7308304" y="284364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308304" y="2627620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835696" y="2492896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203848" y="2132856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572000" y="1988840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5940152" y="2636912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1115616" y="1556792"/>
            <a:ext cx="0" cy="1512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827584" y="227687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l-GR" dirty="0"/>
          </a:p>
        </p:txBody>
      </p:sp>
      <p:sp>
        <p:nvSpPr>
          <p:cNvPr id="108" name="TextBox 107"/>
          <p:cNvSpPr txBox="1"/>
          <p:nvPr/>
        </p:nvSpPr>
        <p:spPr>
          <a:xfrm>
            <a:off x="827584" y="17728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l-GR" dirty="0"/>
          </a:p>
        </p:txBody>
      </p:sp>
      <p:sp>
        <p:nvSpPr>
          <p:cNvPr id="109" name="TextBox 108"/>
          <p:cNvSpPr txBox="1"/>
          <p:nvPr/>
        </p:nvSpPr>
        <p:spPr>
          <a:xfrm>
            <a:off x="827584" y="19888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l-GR" dirty="0"/>
          </a:p>
        </p:txBody>
      </p:sp>
      <p:sp>
        <p:nvSpPr>
          <p:cNvPr id="110" name="TextBox 109"/>
          <p:cNvSpPr txBox="1"/>
          <p:nvPr/>
        </p:nvSpPr>
        <p:spPr>
          <a:xfrm>
            <a:off x="827584" y="24928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111" name="Rectangle 110"/>
          <p:cNvSpPr/>
          <p:nvPr/>
        </p:nvSpPr>
        <p:spPr>
          <a:xfrm>
            <a:off x="1835696" y="2492896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Rectangle 111"/>
          <p:cNvSpPr/>
          <p:nvPr/>
        </p:nvSpPr>
        <p:spPr>
          <a:xfrm>
            <a:off x="3203848" y="2132856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3" name="Rectangle 112"/>
          <p:cNvSpPr/>
          <p:nvPr/>
        </p:nvSpPr>
        <p:spPr>
          <a:xfrm>
            <a:off x="4572000" y="1988840"/>
            <a:ext cx="13681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4" name="Rectangle 113"/>
          <p:cNvSpPr/>
          <p:nvPr/>
        </p:nvSpPr>
        <p:spPr>
          <a:xfrm>
            <a:off x="5940152" y="2636912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5" name="TextBox 114"/>
          <p:cNvSpPr txBox="1"/>
          <p:nvPr/>
        </p:nvSpPr>
        <p:spPr>
          <a:xfrm>
            <a:off x="8460432" y="32129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l-GR" dirty="0"/>
          </a:p>
        </p:txBody>
      </p:sp>
      <p:sp>
        <p:nvSpPr>
          <p:cNvPr id="116" name="TextBox 115"/>
          <p:cNvSpPr txBox="1"/>
          <p:nvPr/>
        </p:nvSpPr>
        <p:spPr>
          <a:xfrm rot="16200000">
            <a:off x="30850" y="21282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Frequency</a:t>
            </a:r>
            <a:endParaRPr lang="el-GR" dirty="0"/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1043608" y="6146720"/>
            <a:ext cx="75608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1763688" y="5939988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547664" y="6290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l-GR" dirty="0"/>
          </a:p>
        </p:txBody>
      </p:sp>
      <p:sp>
        <p:nvSpPr>
          <p:cNvPr id="122" name="TextBox 121"/>
          <p:cNvSpPr txBox="1"/>
          <p:nvPr/>
        </p:nvSpPr>
        <p:spPr>
          <a:xfrm>
            <a:off x="2915816" y="62907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-2</a:t>
            </a:r>
            <a:endParaRPr lang="el-GR" dirty="0"/>
          </a:p>
        </p:txBody>
      </p:sp>
      <p:sp>
        <p:nvSpPr>
          <p:cNvPr id="123" name="TextBox 122"/>
          <p:cNvSpPr txBox="1"/>
          <p:nvPr/>
        </p:nvSpPr>
        <p:spPr>
          <a:xfrm>
            <a:off x="4355976" y="62907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124" name="TextBox 123"/>
          <p:cNvSpPr txBox="1"/>
          <p:nvPr/>
        </p:nvSpPr>
        <p:spPr>
          <a:xfrm>
            <a:off x="5724128" y="62907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125" name="TextBox 124"/>
          <p:cNvSpPr txBox="1"/>
          <p:nvPr/>
        </p:nvSpPr>
        <p:spPr>
          <a:xfrm>
            <a:off x="7092280" y="62814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l-GR" dirty="0"/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1763688" y="572396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1763688" y="5589240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V="1">
            <a:off x="3131840" y="5939988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3131840" y="572396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3131840" y="5579948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3131840" y="544522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3131840" y="5229200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4499992" y="593069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V="1">
            <a:off x="4499992" y="571467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4499992" y="557065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4499992" y="536392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4499992" y="5219908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4499992" y="508518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5868144" y="592140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5868144" y="573325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5868144" y="5561364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5868144" y="535463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5868144" y="521061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5868144" y="507589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7236296" y="5930696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7236296" y="5714672"/>
            <a:ext cx="0" cy="2067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763688" y="5579948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3131840" y="5219908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499992" y="5075892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>
            <a:off x="5868144" y="5723964"/>
            <a:ext cx="13681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1043608" y="4643844"/>
            <a:ext cx="0" cy="1512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467544" y="53639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3/32</a:t>
            </a:r>
            <a:endParaRPr lang="el-GR" dirty="0"/>
          </a:p>
        </p:txBody>
      </p:sp>
      <p:sp>
        <p:nvSpPr>
          <p:cNvPr id="153" name="TextBox 152"/>
          <p:cNvSpPr txBox="1"/>
          <p:nvPr/>
        </p:nvSpPr>
        <p:spPr>
          <a:xfrm>
            <a:off x="467544" y="48598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6/32</a:t>
            </a:r>
            <a:endParaRPr lang="el-GR" dirty="0"/>
          </a:p>
        </p:txBody>
      </p:sp>
      <p:sp>
        <p:nvSpPr>
          <p:cNvPr id="154" name="TextBox 153"/>
          <p:cNvSpPr txBox="1"/>
          <p:nvPr/>
        </p:nvSpPr>
        <p:spPr>
          <a:xfrm>
            <a:off x="467544" y="507589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5/32</a:t>
            </a:r>
            <a:endParaRPr lang="el-GR" dirty="0"/>
          </a:p>
        </p:txBody>
      </p:sp>
      <p:sp>
        <p:nvSpPr>
          <p:cNvPr id="155" name="TextBox 154"/>
          <p:cNvSpPr txBox="1"/>
          <p:nvPr/>
        </p:nvSpPr>
        <p:spPr>
          <a:xfrm>
            <a:off x="467544" y="55799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2/32</a:t>
            </a:r>
            <a:endParaRPr lang="el-GR" dirty="0"/>
          </a:p>
        </p:txBody>
      </p:sp>
      <p:sp>
        <p:nvSpPr>
          <p:cNvPr id="156" name="Rectangle 155"/>
          <p:cNvSpPr/>
          <p:nvPr/>
        </p:nvSpPr>
        <p:spPr>
          <a:xfrm>
            <a:off x="1763688" y="5579948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7" name="Rectangle 156"/>
          <p:cNvSpPr/>
          <p:nvPr/>
        </p:nvSpPr>
        <p:spPr>
          <a:xfrm>
            <a:off x="3131840" y="5219908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8" name="Rectangle 157"/>
          <p:cNvSpPr/>
          <p:nvPr/>
        </p:nvSpPr>
        <p:spPr>
          <a:xfrm>
            <a:off x="4499992" y="5075892"/>
            <a:ext cx="13681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9" name="Rectangle 158"/>
          <p:cNvSpPr/>
          <p:nvPr/>
        </p:nvSpPr>
        <p:spPr>
          <a:xfrm>
            <a:off x="5868144" y="5723964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0" name="TextBox 159"/>
          <p:cNvSpPr txBox="1"/>
          <p:nvPr/>
        </p:nvSpPr>
        <p:spPr>
          <a:xfrm>
            <a:off x="8388424" y="63000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l-GR" dirty="0"/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8784" y="5111896"/>
            <a:ext cx="56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P(x)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 code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200" dirty="0" smtClean="0"/>
              <a:t>function </a:t>
            </a:r>
            <a:r>
              <a:rPr lang="en-US" sz="2200" dirty="0" err="1" smtClean="0"/>
              <a:t>produce_histogram</a:t>
            </a:r>
            <a:r>
              <a:rPr lang="en-US" sz="2200" dirty="0" smtClean="0"/>
              <a:t>(x, bins)</a:t>
            </a:r>
          </a:p>
          <a:p>
            <a:pPr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% input parameters</a:t>
            </a:r>
          </a:p>
          <a:p>
            <a:pPr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% X =[x</a:t>
            </a:r>
            <a:r>
              <a:rPr lang="en-US" sz="2200" baseline="-25000" dirty="0" smtClean="0">
                <a:solidFill>
                  <a:srgbClr val="00B050"/>
                </a:solidFill>
              </a:rPr>
              <a:t>1</a:t>
            </a:r>
            <a:r>
              <a:rPr lang="en-US" sz="2200" dirty="0" smtClean="0">
                <a:solidFill>
                  <a:srgbClr val="00B050"/>
                </a:solidFill>
              </a:rPr>
              <a:t>; x</a:t>
            </a:r>
            <a:r>
              <a:rPr lang="en-US" sz="2200" baseline="-25000" dirty="0" smtClean="0">
                <a:solidFill>
                  <a:srgbClr val="00B050"/>
                </a:solidFill>
              </a:rPr>
              <a:t>2</a:t>
            </a:r>
            <a:r>
              <a:rPr lang="en-US" sz="2200" dirty="0" smtClean="0">
                <a:solidFill>
                  <a:srgbClr val="00B050"/>
                </a:solidFill>
              </a:rPr>
              <a:t>; … </a:t>
            </a:r>
            <a:r>
              <a:rPr lang="en-US" sz="2200" dirty="0" err="1" smtClean="0">
                <a:solidFill>
                  <a:srgbClr val="00B050"/>
                </a:solidFill>
              </a:rPr>
              <a:t>x</a:t>
            </a:r>
            <a:r>
              <a:rPr lang="en-US" sz="2200" baseline="-25000" dirty="0" err="1" smtClean="0">
                <a:solidFill>
                  <a:srgbClr val="00B050"/>
                </a:solidFill>
              </a:rPr>
              <a:t>n</a:t>
            </a:r>
            <a:r>
              <a:rPr lang="en-US" sz="2200" dirty="0" smtClean="0">
                <a:solidFill>
                  <a:srgbClr val="00B050"/>
                </a:solidFill>
              </a:rPr>
              <a:t>]: a column vector containing the data x1, x2, …, </a:t>
            </a:r>
            <a:r>
              <a:rPr lang="en-US" sz="2200" dirty="0" err="1" smtClean="0">
                <a:solidFill>
                  <a:srgbClr val="00B050"/>
                </a:solidFill>
              </a:rPr>
              <a:t>xn</a:t>
            </a:r>
            <a:r>
              <a:rPr lang="en-US" sz="2200" dirty="0" smtClean="0">
                <a:solidFill>
                  <a:srgbClr val="00B050"/>
                </a:solidFill>
              </a:rPr>
              <a:t>.</a:t>
            </a:r>
          </a:p>
          <a:p>
            <a:pPr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% bins = [b</a:t>
            </a:r>
            <a:r>
              <a:rPr lang="en-US" sz="2200" baseline="-25000" dirty="0" smtClean="0">
                <a:solidFill>
                  <a:srgbClr val="00B050"/>
                </a:solidFill>
              </a:rPr>
              <a:t>1</a:t>
            </a:r>
            <a:r>
              <a:rPr lang="en-US" sz="2200" dirty="0" smtClean="0">
                <a:solidFill>
                  <a:srgbClr val="00B050"/>
                </a:solidFill>
              </a:rPr>
              <a:t>; b</a:t>
            </a:r>
            <a:r>
              <a:rPr lang="en-US" sz="2200" baseline="-25000" dirty="0" smtClean="0">
                <a:solidFill>
                  <a:srgbClr val="00B050"/>
                </a:solidFill>
              </a:rPr>
              <a:t>2</a:t>
            </a:r>
            <a:r>
              <a:rPr lang="en-US" sz="2200" dirty="0" smtClean="0">
                <a:solidFill>
                  <a:srgbClr val="00B050"/>
                </a:solidFill>
              </a:rPr>
              <a:t>; …</a:t>
            </a:r>
            <a:r>
              <a:rPr lang="en-US" sz="2200" dirty="0" err="1" smtClean="0">
                <a:solidFill>
                  <a:srgbClr val="00B050"/>
                </a:solidFill>
              </a:rPr>
              <a:t>b</a:t>
            </a:r>
            <a:r>
              <a:rPr lang="en-US" sz="2200" baseline="-25000" dirty="0" err="1" smtClean="0">
                <a:solidFill>
                  <a:srgbClr val="00B050"/>
                </a:solidFill>
              </a:rPr>
              <a:t>k</a:t>
            </a:r>
            <a:r>
              <a:rPr lang="en-US" sz="2200" dirty="0" smtClean="0">
                <a:solidFill>
                  <a:srgbClr val="00B050"/>
                </a:solidFill>
              </a:rPr>
              <a:t>]: A vector that Divides the sampling space in bins</a:t>
            </a:r>
          </a:p>
          <a:p>
            <a:pPr>
              <a:buNone/>
            </a:pPr>
            <a:r>
              <a:rPr lang="en-US" sz="2200" dirty="0" smtClean="0">
                <a:solidFill>
                  <a:srgbClr val="00B050"/>
                </a:solidFill>
              </a:rPr>
              <a:t>% centered around the points b1, b2, …, bk.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	figure; </a:t>
            </a:r>
            <a:r>
              <a:rPr lang="en-US" sz="2200" dirty="0" smtClean="0">
                <a:solidFill>
                  <a:srgbClr val="00B050"/>
                </a:solidFill>
              </a:rPr>
              <a:t>% Create a new figure</a:t>
            </a:r>
          </a:p>
          <a:p>
            <a:pPr>
              <a:buNone/>
            </a:pPr>
            <a:r>
              <a:rPr lang="en-US" sz="2200" dirty="0" smtClean="0"/>
              <a:t>	[f y] = </a:t>
            </a:r>
            <a:r>
              <a:rPr lang="en-US" sz="2200" dirty="0" err="1" smtClean="0"/>
              <a:t>hist</a:t>
            </a:r>
            <a:r>
              <a:rPr lang="en-US" sz="2200" dirty="0" smtClean="0"/>
              <a:t>(x, bins); </a:t>
            </a:r>
            <a:r>
              <a:rPr lang="en-US" sz="2200" dirty="0" smtClean="0">
                <a:solidFill>
                  <a:srgbClr val="00B050"/>
                </a:solidFill>
              </a:rPr>
              <a:t>% Assign your data points to the corresponding bins</a:t>
            </a:r>
          </a:p>
          <a:p>
            <a:pPr>
              <a:buNone/>
            </a:pPr>
            <a:r>
              <a:rPr lang="en-US" sz="2200" dirty="0" smtClean="0"/>
              <a:t>	bar(y, f/</a:t>
            </a:r>
            <a:r>
              <a:rPr lang="en-US" sz="2200" dirty="0" err="1" smtClean="0"/>
              <a:t>trapz</a:t>
            </a:r>
            <a:r>
              <a:rPr lang="en-US" sz="2200" dirty="0" smtClean="0"/>
              <a:t>(</a:t>
            </a:r>
            <a:r>
              <a:rPr lang="en-US" sz="2200" dirty="0" err="1" smtClean="0"/>
              <a:t>y,f</a:t>
            </a:r>
            <a:r>
              <a:rPr lang="en-US" sz="2200" dirty="0" smtClean="0"/>
              <a:t>), 1); </a:t>
            </a:r>
            <a:r>
              <a:rPr lang="en-US" sz="2200" dirty="0" smtClean="0">
                <a:solidFill>
                  <a:srgbClr val="00B050"/>
                </a:solidFill>
              </a:rPr>
              <a:t>% Plot the histogram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xlabel</a:t>
            </a:r>
            <a:r>
              <a:rPr lang="en-US" sz="2200" dirty="0" smtClean="0"/>
              <a:t>('x'); </a:t>
            </a:r>
            <a:r>
              <a:rPr lang="en-US" sz="2200" dirty="0" smtClean="0">
                <a:solidFill>
                  <a:srgbClr val="00B050"/>
                </a:solidFill>
              </a:rPr>
              <a:t>% Name axis x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ylabel</a:t>
            </a:r>
            <a:r>
              <a:rPr lang="en-US" sz="2200" dirty="0" smtClean="0"/>
              <a:t>('p(x)'); </a:t>
            </a:r>
            <a:r>
              <a:rPr lang="en-US" sz="2200" dirty="0" smtClean="0">
                <a:solidFill>
                  <a:srgbClr val="00B050"/>
                </a:solidFill>
              </a:rPr>
              <a:t>% Name axis y</a:t>
            </a:r>
          </a:p>
          <a:p>
            <a:pPr>
              <a:buNone/>
            </a:pPr>
            <a:endParaRPr lang="en-US" sz="22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200" dirty="0" smtClean="0"/>
              <a:t>end</a:t>
            </a:r>
            <a:endParaRPr lang="el-GR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Event: every possible outcome of an experiment.</a:t>
            </a:r>
          </a:p>
          <a:p>
            <a:r>
              <a:rPr lang="en-US" sz="2200" dirty="0" smtClean="0"/>
              <a:t>Sample space: The set of all possible outcomes of an experiment</a:t>
            </a:r>
          </a:p>
          <a:p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Example: Roll a dice</a:t>
            </a:r>
          </a:p>
          <a:p>
            <a:r>
              <a:rPr lang="en-US" sz="2200" dirty="0" smtClean="0"/>
              <a:t>Every possible outcome is an event</a:t>
            </a:r>
          </a:p>
          <a:p>
            <a:r>
              <a:rPr lang="en-US" sz="2200" dirty="0" smtClean="0"/>
              <a:t>Sample space: {1, 2, 3, 4, 5, 6}</a:t>
            </a:r>
          </a:p>
          <a:p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Example: Toss a coin</a:t>
            </a:r>
          </a:p>
          <a:p>
            <a:r>
              <a:rPr lang="en-US" sz="2200" dirty="0" smtClean="0"/>
              <a:t>Every possible outcome is an event</a:t>
            </a:r>
          </a:p>
          <a:p>
            <a:r>
              <a:rPr lang="en-US" sz="2200" dirty="0" smtClean="0"/>
              <a:t>Sample space: {head, tails}</a:t>
            </a:r>
          </a:p>
          <a:p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 examples</a:t>
            </a:r>
            <a:endParaRPr lang="el-GR" dirty="0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795637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799288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 rot="16200000">
            <a:off x="-401198" y="299230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1000 samples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535922" y="5368570"/>
            <a:ext cx="165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10000 samples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16288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Bin spacing 0.1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17008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Bin spacing 0.05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</a:t>
            </a:r>
            <a:r>
              <a:rPr lang="en-US" dirty="0" err="1" smtClean="0"/>
              <a:t>cdf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smtClean="0"/>
              <a:t>How can we estimate the </a:t>
            </a:r>
            <a:r>
              <a:rPr lang="en-US" sz="2200" dirty="0" err="1" smtClean="0"/>
              <a:t>cdf</a:t>
            </a:r>
            <a:r>
              <a:rPr lang="en-US" sz="2200" dirty="0" smtClean="0"/>
              <a:t> that values in x follow?</a:t>
            </a:r>
          </a:p>
          <a:p>
            <a:pPr>
              <a:buNone/>
            </a:pPr>
            <a:endParaRPr lang="en-US" sz="2200" dirty="0" smtClean="0"/>
          </a:p>
          <a:p>
            <a:pPr>
              <a:buFont typeface="Wingdings"/>
              <a:buChar char="F"/>
            </a:pPr>
            <a:r>
              <a:rPr lang="en-US" sz="2000" b="1" dirty="0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Use </a:t>
            </a:r>
            <a:r>
              <a:rPr lang="en-US" sz="2000" b="1" dirty="0" err="1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matlab</a:t>
            </a:r>
            <a:r>
              <a:rPr lang="en-US" sz="2000" b="1" dirty="0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 function </a:t>
            </a:r>
            <a:r>
              <a:rPr lang="en-US" sz="2000" b="1" dirty="0" err="1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ecdf</a:t>
            </a:r>
            <a:r>
              <a:rPr lang="en-US" sz="2000" b="1" dirty="0" smtClean="0">
                <a:solidFill>
                  <a:srgbClr val="000000"/>
                </a:solidFill>
                <a:ea typeface="WenQuanYi Micro Hei" charset="0"/>
                <a:cs typeface="WenQuanYi Micro Hei" charset="0"/>
                <a:sym typeface="Wingdings"/>
              </a:rPr>
              <a:t>(x)</a:t>
            </a:r>
          </a:p>
          <a:p>
            <a:pPr>
              <a:buFont typeface="Wingdings"/>
              <a:buChar char="F"/>
            </a:pPr>
            <a:endParaRPr lang="en-US" sz="2000" b="1" dirty="0" smtClean="0">
              <a:solidFill>
                <a:srgbClr val="000000"/>
              </a:solidFill>
              <a:ea typeface="WenQuanYi Micro Hei" charset="0"/>
              <a:cs typeface="WenQuanYi Micro Hei" charset="0"/>
              <a:sym typeface="Wingdings"/>
            </a:endParaRPr>
          </a:p>
          <a:p>
            <a:pPr>
              <a:buFont typeface="Wingdings"/>
              <a:buChar char="F"/>
            </a:pPr>
            <a:endParaRPr lang="en-US" sz="2000" b="1" dirty="0" smtClean="0">
              <a:solidFill>
                <a:srgbClr val="000000"/>
              </a:solidFill>
              <a:ea typeface="WenQuanYi Micro Hei" charset="0"/>
              <a:cs typeface="WenQuanYi Micro Hei" charset="0"/>
              <a:sym typeface="Wingdings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sym typeface="Wingdings"/>
              </a:rPr>
              <a:t> </a:t>
            </a:r>
            <a:endParaRPr lang="en-US" sz="2000" b="1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852936"/>
            <a:ext cx="46863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496" y="4150821"/>
            <a:ext cx="237626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Empirical </a:t>
            </a:r>
            <a:r>
              <a:rPr lang="en-US" dirty="0" err="1" smtClean="0"/>
              <a:t>cdf</a:t>
            </a:r>
            <a:r>
              <a:rPr lang="en-US" dirty="0" smtClean="0"/>
              <a:t> estimated with 300 samples from normal distribution</a:t>
            </a:r>
            <a:endParaRPr lang="el-GR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83768" y="4581128"/>
            <a:ext cx="136815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Percentiles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Values of variable below which a certain percentage of observations fall</a:t>
            </a:r>
          </a:p>
          <a:p>
            <a:r>
              <a:rPr lang="en-US" sz="2200" dirty="0" smtClean="0"/>
              <a:t>80th percentile is the value, below which 80 % of observations fall.</a:t>
            </a:r>
          </a:p>
          <a:p>
            <a:endParaRPr lang="en-US" sz="2200" dirty="0" smtClean="0"/>
          </a:p>
          <a:p>
            <a:endParaRPr lang="el-GR" sz="2200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2348880"/>
            <a:ext cx="8784977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31840" y="6453336"/>
            <a:ext cx="16561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80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endParaRPr lang="el-GR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187624" y="5949280"/>
            <a:ext cx="1800200" cy="64807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60032" y="5949280"/>
            <a:ext cx="1368152" cy="64807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23528" y="3068960"/>
            <a:ext cx="360040" cy="288032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" name="Oval 18"/>
          <p:cNvSpPr/>
          <p:nvPr/>
        </p:nvSpPr>
        <p:spPr>
          <a:xfrm>
            <a:off x="1115616" y="5661248"/>
            <a:ext cx="216024" cy="288032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0" name="Oval 19"/>
          <p:cNvSpPr/>
          <p:nvPr/>
        </p:nvSpPr>
        <p:spPr>
          <a:xfrm>
            <a:off x="4860032" y="3068960"/>
            <a:ext cx="360040" cy="288032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" name="Oval 20"/>
          <p:cNvSpPr/>
          <p:nvPr/>
        </p:nvSpPr>
        <p:spPr>
          <a:xfrm>
            <a:off x="6156176" y="5661248"/>
            <a:ext cx="216024" cy="288032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percentiles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Percentiles in </a:t>
            </a:r>
            <a:r>
              <a:rPr lang="en-US" sz="2200" dirty="0" err="1" smtClean="0"/>
              <a:t>matlab</a:t>
            </a:r>
            <a:r>
              <a:rPr lang="en-US" sz="2200" dirty="0" smtClean="0"/>
              <a:t>: p = </a:t>
            </a:r>
            <a:r>
              <a:rPr lang="en-US" sz="2200" dirty="0" err="1" smtClean="0"/>
              <a:t>prctile</a:t>
            </a:r>
            <a:r>
              <a:rPr lang="en-US" sz="2200" dirty="0" smtClean="0"/>
              <a:t>(x, y);</a:t>
            </a:r>
          </a:p>
          <a:p>
            <a:r>
              <a:rPr lang="en-US" sz="2200" dirty="0" smtClean="0"/>
              <a:t>y takes values in interval [0 100]</a:t>
            </a:r>
          </a:p>
          <a:p>
            <a:r>
              <a:rPr lang="en-US" sz="2200" dirty="0" smtClean="0"/>
              <a:t>80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percentile: p = </a:t>
            </a:r>
            <a:r>
              <a:rPr lang="en-US" sz="2200" dirty="0" err="1" smtClean="0"/>
              <a:t>prctile</a:t>
            </a:r>
            <a:r>
              <a:rPr lang="en-US" sz="2200" dirty="0" smtClean="0"/>
              <a:t>(x, 80);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Median: the 50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percentile</a:t>
            </a:r>
          </a:p>
          <a:p>
            <a:r>
              <a:rPr lang="en-US" sz="2200" dirty="0" smtClean="0"/>
              <a:t>med = </a:t>
            </a:r>
            <a:r>
              <a:rPr lang="en-US" sz="2200" dirty="0" err="1" smtClean="0"/>
              <a:t>prctile</a:t>
            </a:r>
            <a:r>
              <a:rPr lang="en-US" sz="2200" dirty="0" smtClean="0"/>
              <a:t>(x, 50); or</a:t>
            </a:r>
          </a:p>
          <a:p>
            <a:r>
              <a:rPr lang="en-US" sz="2200" dirty="0" smtClean="0"/>
              <a:t>med = median(x);</a:t>
            </a:r>
          </a:p>
          <a:p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Why is median different than the mean?</a:t>
            </a:r>
          </a:p>
          <a:p>
            <a:r>
              <a:rPr lang="en-US" sz="2200" dirty="0" smtClean="0"/>
              <a:t>Suppose dataset x = [1 100 100]: mean = 201/3=67, median = 100</a:t>
            </a:r>
            <a:endParaRPr lang="el-GR" sz="2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Elements of probability theory</a:t>
            </a:r>
          </a:p>
          <a:p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Probability distributions</a:t>
            </a:r>
          </a:p>
          <a:p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Statistical estimation</a:t>
            </a:r>
          </a:p>
          <a:p>
            <a:r>
              <a:rPr lang="en-US" sz="2200" dirty="0" smtClean="0"/>
              <a:t>Reading plots</a:t>
            </a:r>
            <a:endParaRPr lang="el-GR" sz="2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empirical </a:t>
            </a:r>
            <a:r>
              <a:rPr lang="en-US" dirty="0" err="1" smtClean="0"/>
              <a:t>cdfs</a:t>
            </a:r>
            <a:endParaRPr lang="el-GR" dirty="0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96952"/>
            <a:ext cx="8064896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059832" y="2996952"/>
            <a:ext cx="1224136" cy="288032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Oval 6"/>
          <p:cNvSpPr/>
          <p:nvPr/>
        </p:nvSpPr>
        <p:spPr>
          <a:xfrm>
            <a:off x="7236296" y="3140968"/>
            <a:ext cx="1224136" cy="288032"/>
          </a:xfrm>
          <a:prstGeom prst="ellipse">
            <a:avLst/>
          </a:prstGeom>
          <a:solidFill>
            <a:schemeClr val="accent2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1988840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Short tails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6300192" y="1988840"/>
            <a:ext cx="11521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Long tails</a:t>
            </a:r>
            <a:endParaRPr lang="el-GR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11760" y="2420888"/>
            <a:ext cx="1224136" cy="432048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20272" y="2420888"/>
            <a:ext cx="792088" cy="504056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time series</a:t>
            </a:r>
            <a:endParaRPr lang="el-GR" dirty="0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676875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axioms of </a:t>
            </a:r>
            <a:r>
              <a:rPr lang="en-US" dirty="0" err="1" smtClean="0"/>
              <a:t>Kolmogorov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Probability of an event A is a number assigned to this event such that: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                         : all probabilities lie between 0 and 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i="1" dirty="0" smtClean="0"/>
              <a:t>P</a:t>
            </a:r>
            <a:r>
              <a:rPr lang="en-US" sz="2200" dirty="0" smtClean="0"/>
              <a:t>(Ø) = 0 : the probability to occur nothing is zero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                 : The probability of the sample space is 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 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71600" y="2060848"/>
          <a:ext cx="1728192" cy="347216"/>
        </p:xfrm>
        <a:graphic>
          <a:graphicData uri="http://schemas.openxmlformats.org/presentationml/2006/ole">
            <p:oleObj spid="_x0000_s25602" name="Equation" r:id="rId3" imgW="774360" imgH="20304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976536" y="2865438"/>
          <a:ext cx="1219200" cy="347662"/>
        </p:xfrm>
        <a:graphic>
          <a:graphicData uri="http://schemas.openxmlformats.org/presentationml/2006/ole">
            <p:oleObj spid="_x0000_s25604" name="Equation" r:id="rId4" imgW="545760" imgH="20304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952500" y="3225800"/>
          <a:ext cx="5016500" cy="347663"/>
        </p:xfrm>
        <a:graphic>
          <a:graphicData uri="http://schemas.openxmlformats.org/presentationml/2006/ole">
            <p:oleObj spid="_x0000_s25606" name="Equation" r:id="rId5" imgW="2247840" imgH="203040" progId="Equation.3">
              <p:embed/>
            </p:oleObj>
          </a:graphicData>
        </a:graphic>
      </p:graphicFrame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4149080"/>
            <a:ext cx="288032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419872" y="49411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860032" y="49411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3923928" y="49318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l-GR" dirty="0" smtClean="0"/>
              <a:t>∩</a:t>
            </a:r>
            <a:r>
              <a:rPr lang="en-US" dirty="0" smtClean="0"/>
              <a:t>B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Theorems from the axioms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200" dirty="0" smtClean="0"/>
              <a:t>Proof: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graphicFrame>
        <p:nvGraphicFramePr>
          <p:cNvPr id="26627" name="Content Placeholder 3"/>
          <p:cNvGraphicFramePr>
            <a:graphicFrameLocks noChangeAspect="1"/>
          </p:cNvGraphicFramePr>
          <p:nvPr/>
        </p:nvGraphicFramePr>
        <p:xfrm>
          <a:off x="539552" y="1988840"/>
          <a:ext cx="2471737" cy="417513"/>
        </p:xfrm>
        <a:graphic>
          <a:graphicData uri="http://schemas.openxmlformats.org/presentationml/2006/ole">
            <p:oleObj spid="_x0000_s26627" name="Equation" r:id="rId3" imgW="1104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Theorems from the axioms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200" dirty="0" smtClean="0"/>
              <a:t>Proof: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graphicFrame>
        <p:nvGraphicFramePr>
          <p:cNvPr id="26627" name="Content Placeholder 3"/>
          <p:cNvGraphicFramePr>
            <a:graphicFrameLocks noChangeAspect="1"/>
          </p:cNvGraphicFramePr>
          <p:nvPr/>
        </p:nvGraphicFramePr>
        <p:xfrm>
          <a:off x="539552" y="1988840"/>
          <a:ext cx="2471737" cy="417513"/>
        </p:xfrm>
        <a:graphic>
          <a:graphicData uri="http://schemas.openxmlformats.org/presentationml/2006/ole">
            <p:oleObj spid="_x0000_s57346" name="Equation" r:id="rId3" imgW="110484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1560" y="3429000"/>
          <a:ext cx="4680520" cy="1596628"/>
        </p:xfrm>
        <a:graphic>
          <a:graphicData uri="http://schemas.openxmlformats.org/presentationml/2006/ole">
            <p:oleObj spid="_x0000_s57347" name="Equation" r:id="rId4" imgW="2082600" imgH="8888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80112" y="34290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(From axiom 3)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377974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(From axiom 4)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580112" y="414908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(From axiom 2)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 and B are independent if</a:t>
            </a:r>
          </a:p>
          <a:p>
            <a:r>
              <a:rPr lang="en-US" sz="2200" dirty="0" smtClean="0"/>
              <a:t>Outcome A has no effect on outcome B and vice versa.</a:t>
            </a:r>
          </a:p>
          <a:p>
            <a:r>
              <a:rPr lang="en-US" sz="2200" dirty="0" smtClean="0"/>
              <a:t>Example: Probability of tossing heads and then tails is 1/2*1/2 = 1/4 </a:t>
            </a:r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67944" y="1700808"/>
          <a:ext cx="2520280" cy="317624"/>
        </p:xfrm>
        <a:graphic>
          <a:graphicData uri="http://schemas.openxmlformats.org/presentationml/2006/ole">
            <p:oleObj spid="_x0000_s28674" name="Equation" r:id="rId3" imgW="15112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Definition of conditional probability: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The chain rule: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If A, B are independent: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1560" y="2349500"/>
          <a:ext cx="3168650" cy="719138"/>
        </p:xfrm>
        <a:graphic>
          <a:graphicData uri="http://schemas.openxmlformats.org/presentationml/2006/ole">
            <p:oleObj spid="_x0000_s29698" name="Equation" r:id="rId3" imgW="1295280" imgH="419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9552" y="4005064"/>
          <a:ext cx="4104456" cy="360040"/>
        </p:xfrm>
        <a:graphic>
          <a:graphicData uri="http://schemas.openxmlformats.org/presentationml/2006/ole">
            <p:oleObj spid="_x0000_s29699" name="Equation" r:id="rId4" imgW="158724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9552" y="5373216"/>
          <a:ext cx="5256584" cy="792088"/>
        </p:xfrm>
        <a:graphic>
          <a:graphicData uri="http://schemas.openxmlformats.org/presentationml/2006/ole">
            <p:oleObj spid="_x0000_s29700" name="Equation" r:id="rId5" imgW="25524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probability theorem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Assume that B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, B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, …, </a:t>
            </a:r>
            <a:r>
              <a:rPr lang="en-US" sz="2200" dirty="0" err="1" smtClean="0"/>
              <a:t>B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 form a partition of the sampling space: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Then: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39552" y="2204864"/>
          <a:ext cx="3816424" cy="864096"/>
        </p:xfrm>
        <a:graphic>
          <a:graphicData uri="http://schemas.openxmlformats.org/presentationml/2006/ole">
            <p:oleObj spid="_x0000_s30723" name="Equation" r:id="rId3" imgW="173988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9552" y="3670845"/>
          <a:ext cx="2692400" cy="1630363"/>
        </p:xfrm>
        <a:graphic>
          <a:graphicData uri="http://schemas.openxmlformats.org/presentationml/2006/ole">
            <p:oleObj spid="_x0000_s30724" name="Equation" r:id="rId4" imgW="1307880" imgH="888840" progId="Equation.3">
              <p:embed/>
            </p:oleObj>
          </a:graphicData>
        </a:graphic>
      </p:graphicFrame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412704"/>
            <a:ext cx="3602732" cy="1968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580112" y="465313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el-GR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6343992" y="465313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l-GR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7208088" y="4653136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l-GR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7236296" y="566124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endParaRPr lang="el-GR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7928168" y="558924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endParaRPr lang="el-GR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6270508" y="521990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l-GR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4211960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A∩B</a:t>
            </a:r>
            <a:r>
              <a:rPr lang="en-US" baseline="-25000" dirty="0" smtClean="0"/>
              <a:t>1</a:t>
            </a:r>
            <a:endParaRPr lang="el-GR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4211960" y="50758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A∩B</a:t>
            </a:r>
            <a:r>
              <a:rPr lang="en-US" baseline="-25000" dirty="0" smtClean="0"/>
              <a:t>2</a:t>
            </a:r>
            <a:endParaRPr lang="el-GR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11960" y="55799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A∩B</a:t>
            </a:r>
            <a:r>
              <a:rPr lang="en-US" baseline="-25000" dirty="0" smtClean="0"/>
              <a:t>3</a:t>
            </a:r>
            <a:endParaRPr lang="el-GR"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1083</Words>
  <Application>Microsoft Office PowerPoint</Application>
  <PresentationFormat>On-screen Show (4:3)</PresentationFormat>
  <Paragraphs>347</Paragraphs>
  <Slides>36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Office Theme</vt:lpstr>
      <vt:lpstr>Equation</vt:lpstr>
      <vt:lpstr>Microsoft Equation 3.0</vt:lpstr>
      <vt:lpstr>Introduction to probability theory and statistics</vt:lpstr>
      <vt:lpstr>Roadmap</vt:lpstr>
      <vt:lpstr>Terminology</vt:lpstr>
      <vt:lpstr>Probability axioms of Kolmogorov</vt:lpstr>
      <vt:lpstr>Theorems from the axioms</vt:lpstr>
      <vt:lpstr>Theorems from the axioms</vt:lpstr>
      <vt:lpstr>Independence</vt:lpstr>
      <vt:lpstr>Conditional probabilities</vt:lpstr>
      <vt:lpstr>Total probability theorem</vt:lpstr>
      <vt:lpstr>Roadmap</vt:lpstr>
      <vt:lpstr>Probability mass function</vt:lpstr>
      <vt:lpstr>Geometric distribution</vt:lpstr>
      <vt:lpstr>Continuous Distributions</vt:lpstr>
      <vt:lpstr>Probability density function (pdf)</vt:lpstr>
      <vt:lpstr>Cumulative distribution function (cdf)</vt:lpstr>
      <vt:lpstr>Expectations</vt:lpstr>
      <vt:lpstr>Gaussian distribution</vt:lpstr>
      <vt:lpstr>Exponential distribution</vt:lpstr>
      <vt:lpstr>Poisson process</vt:lpstr>
      <vt:lpstr>Problem definition</vt:lpstr>
      <vt:lpstr>Maximum likelihood estimation</vt:lpstr>
      <vt:lpstr>Estimate parameter λ</vt:lpstr>
      <vt:lpstr>Roadmap</vt:lpstr>
      <vt:lpstr>Basic statistics</vt:lpstr>
      <vt:lpstr>Estimate pdf</vt:lpstr>
      <vt:lpstr>Estimate pdf</vt:lpstr>
      <vt:lpstr>Step 1</vt:lpstr>
      <vt:lpstr>Step 2</vt:lpstr>
      <vt:lpstr>Matlab code</vt:lpstr>
      <vt:lpstr>Histogram examples</vt:lpstr>
      <vt:lpstr>Empirical cdf</vt:lpstr>
      <vt:lpstr>Percentiles</vt:lpstr>
      <vt:lpstr>Estimate percentiles</vt:lpstr>
      <vt:lpstr>Roadmap</vt:lpstr>
      <vt:lpstr>Reading empirical cdfs</vt:lpstr>
      <vt:lpstr>Reading time series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</dc:creator>
  <cp:lastModifiedBy>George</cp:lastModifiedBy>
  <cp:revision>108</cp:revision>
  <dcterms:created xsi:type="dcterms:W3CDTF">2012-10-23T12:02:04Z</dcterms:created>
  <dcterms:modified xsi:type="dcterms:W3CDTF">2012-11-08T13:51:11Z</dcterms:modified>
</cp:coreProperties>
</file>